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862" r:id="rId2"/>
  </p:sldMasterIdLst>
  <p:notesMasterIdLst>
    <p:notesMasterId r:id="rId243"/>
  </p:notesMasterIdLst>
  <p:sldIdLst>
    <p:sldId id="325" r:id="rId3"/>
    <p:sldId id="256" r:id="rId4"/>
    <p:sldId id="335" r:id="rId5"/>
    <p:sldId id="336" r:id="rId6"/>
    <p:sldId id="1149" r:id="rId7"/>
    <p:sldId id="1150" r:id="rId8"/>
    <p:sldId id="341" r:id="rId9"/>
    <p:sldId id="1049" r:id="rId10"/>
    <p:sldId id="1177" r:id="rId11"/>
    <p:sldId id="1050" r:id="rId12"/>
    <p:sldId id="342" r:id="rId13"/>
    <p:sldId id="337" r:id="rId14"/>
    <p:sldId id="358" r:id="rId15"/>
    <p:sldId id="1028" r:id="rId16"/>
    <p:sldId id="338" r:id="rId17"/>
    <p:sldId id="339" r:id="rId18"/>
    <p:sldId id="340" r:id="rId19"/>
    <p:sldId id="1058" r:id="rId20"/>
    <p:sldId id="1059" r:id="rId21"/>
    <p:sldId id="1027" r:id="rId22"/>
    <p:sldId id="1029" r:id="rId23"/>
    <p:sldId id="1143" r:id="rId24"/>
    <p:sldId id="278" r:id="rId25"/>
    <p:sldId id="1051" r:id="rId26"/>
    <p:sldId id="1163" r:id="rId27"/>
    <p:sldId id="1148" r:id="rId28"/>
    <p:sldId id="1052" r:id="rId29"/>
    <p:sldId id="371" r:id="rId30"/>
    <p:sldId id="343" r:id="rId31"/>
    <p:sldId id="372" r:id="rId32"/>
    <p:sldId id="1145" r:id="rId33"/>
    <p:sldId id="1142" r:id="rId34"/>
    <p:sldId id="1147" r:id="rId35"/>
    <p:sldId id="373" r:id="rId36"/>
    <p:sldId id="279" r:id="rId37"/>
    <p:sldId id="259" r:id="rId38"/>
    <p:sldId id="344" r:id="rId39"/>
    <p:sldId id="1125" r:id="rId40"/>
    <p:sldId id="369" r:id="rId41"/>
    <p:sldId id="393" r:id="rId42"/>
    <p:sldId id="394" r:id="rId43"/>
    <p:sldId id="395" r:id="rId44"/>
    <p:sldId id="396" r:id="rId45"/>
    <p:sldId id="1144" r:id="rId46"/>
    <p:sldId id="260" r:id="rId47"/>
    <p:sldId id="281" r:id="rId48"/>
    <p:sldId id="282" r:id="rId49"/>
    <p:sldId id="1020" r:id="rId50"/>
    <p:sldId id="1179" r:id="rId51"/>
    <p:sldId id="1021" r:id="rId52"/>
    <p:sldId id="1023" r:id="rId53"/>
    <p:sldId id="1178" r:id="rId54"/>
    <p:sldId id="1024" r:id="rId55"/>
    <p:sldId id="1026" r:id="rId56"/>
    <p:sldId id="283" r:id="rId57"/>
    <p:sldId id="263" r:id="rId58"/>
    <p:sldId id="1053" r:id="rId59"/>
    <p:sldId id="1060" r:id="rId60"/>
    <p:sldId id="1054" r:id="rId61"/>
    <p:sldId id="1146" r:id="rId62"/>
    <p:sldId id="345" r:id="rId63"/>
    <p:sldId id="264" r:id="rId64"/>
    <p:sldId id="346" r:id="rId65"/>
    <p:sldId id="363" r:id="rId66"/>
    <p:sldId id="1184" r:id="rId67"/>
    <p:sldId id="328" r:id="rId68"/>
    <p:sldId id="1057" r:id="rId69"/>
    <p:sldId id="1056" r:id="rId70"/>
    <p:sldId id="577" r:id="rId71"/>
    <p:sldId id="1156" r:id="rId72"/>
    <p:sldId id="1055" r:id="rId73"/>
    <p:sldId id="1031" r:id="rId74"/>
    <p:sldId id="1032" r:id="rId75"/>
    <p:sldId id="1185" r:id="rId76"/>
    <p:sldId id="1186" r:id="rId77"/>
    <p:sldId id="1061" r:id="rId78"/>
    <p:sldId id="1062" r:id="rId79"/>
    <p:sldId id="1187" r:id="rId80"/>
    <p:sldId id="1188" r:id="rId81"/>
    <p:sldId id="359" r:id="rId82"/>
    <p:sldId id="348" r:id="rId83"/>
    <p:sldId id="417" r:id="rId84"/>
    <p:sldId id="1152" r:id="rId85"/>
    <p:sldId id="1083" r:id="rId86"/>
    <p:sldId id="497" r:id="rId87"/>
    <p:sldId id="498" r:id="rId88"/>
    <p:sldId id="431" r:id="rId89"/>
    <p:sldId id="499" r:id="rId90"/>
    <p:sldId id="500" r:id="rId91"/>
    <p:sldId id="432" r:id="rId92"/>
    <p:sldId id="501" r:id="rId93"/>
    <p:sldId id="502" r:id="rId94"/>
    <p:sldId id="1151" r:id="rId95"/>
    <p:sldId id="1068" r:id="rId96"/>
    <p:sldId id="1180" r:id="rId97"/>
    <p:sldId id="1042" r:id="rId98"/>
    <p:sldId id="1067" r:id="rId99"/>
    <p:sldId id="1066" r:id="rId100"/>
    <p:sldId id="1070" r:id="rId101"/>
    <p:sldId id="1044" r:id="rId102"/>
    <p:sldId id="1063" r:id="rId103"/>
    <p:sldId id="1045" r:id="rId104"/>
    <p:sldId id="1110" r:id="rId105"/>
    <p:sldId id="1072" r:id="rId106"/>
    <p:sldId id="413" r:id="rId107"/>
    <p:sldId id="410" r:id="rId108"/>
    <p:sldId id="1175" r:id="rId109"/>
    <p:sldId id="1064" r:id="rId110"/>
    <p:sldId id="1065" r:id="rId111"/>
    <p:sldId id="411" r:id="rId112"/>
    <p:sldId id="1170" r:id="rId113"/>
    <p:sldId id="412" r:id="rId114"/>
    <p:sldId id="1171" r:id="rId115"/>
    <p:sldId id="1176" r:id="rId116"/>
    <p:sldId id="859" r:id="rId117"/>
    <p:sldId id="1109" r:id="rId118"/>
    <p:sldId id="1014" r:id="rId119"/>
    <p:sldId id="1181" r:id="rId120"/>
    <p:sldId id="1015" r:id="rId121"/>
    <p:sldId id="1189" r:id="rId122"/>
    <p:sldId id="1192" r:id="rId123"/>
    <p:sldId id="1190" r:id="rId124"/>
    <p:sldId id="1191" r:id="rId125"/>
    <p:sldId id="1108" r:id="rId126"/>
    <p:sldId id="1155" r:id="rId127"/>
    <p:sldId id="856" r:id="rId128"/>
    <p:sldId id="1182" r:id="rId129"/>
    <p:sldId id="506" r:id="rId130"/>
    <p:sldId id="1183" r:id="rId131"/>
    <p:sldId id="509" r:id="rId132"/>
    <p:sldId id="511" r:id="rId133"/>
    <p:sldId id="512" r:id="rId134"/>
    <p:sldId id="510" r:id="rId135"/>
    <p:sldId id="508" r:id="rId136"/>
    <p:sldId id="668" r:id="rId137"/>
    <p:sldId id="858" r:id="rId138"/>
    <p:sldId id="513" r:id="rId139"/>
    <p:sldId id="421" r:id="rId140"/>
    <p:sldId id="1107" r:id="rId141"/>
    <p:sldId id="362" r:id="rId142"/>
    <p:sldId id="360" r:id="rId143"/>
    <p:sldId id="350" r:id="rId144"/>
    <p:sldId id="429" r:id="rId145"/>
    <p:sldId id="424" r:id="rId146"/>
    <p:sldId id="1159" r:id="rId147"/>
    <p:sldId id="1161" r:id="rId148"/>
    <p:sldId id="1160" r:id="rId149"/>
    <p:sldId id="1162" r:id="rId150"/>
    <p:sldId id="1157" r:id="rId151"/>
    <p:sldId id="1158" r:id="rId152"/>
    <p:sldId id="1074" r:id="rId153"/>
    <p:sldId id="1076" r:id="rId154"/>
    <p:sldId id="723" r:id="rId155"/>
    <p:sldId id="1207" r:id="rId156"/>
    <p:sldId id="1153" r:id="rId157"/>
    <p:sldId id="1208" r:id="rId158"/>
    <p:sldId id="425" r:id="rId159"/>
    <p:sldId id="1075" r:id="rId160"/>
    <p:sldId id="1154" r:id="rId161"/>
    <p:sldId id="1077" r:id="rId162"/>
    <p:sldId id="1081" r:id="rId163"/>
    <p:sldId id="1079" r:id="rId164"/>
    <p:sldId id="1124" r:id="rId165"/>
    <p:sldId id="1123" r:id="rId166"/>
    <p:sldId id="354" r:id="rId167"/>
    <p:sldId id="1209" r:id="rId168"/>
    <p:sldId id="1164" r:id="rId169"/>
    <p:sldId id="1165" r:id="rId170"/>
    <p:sldId id="1166" r:id="rId171"/>
    <p:sldId id="1167" r:id="rId172"/>
    <p:sldId id="1168" r:id="rId173"/>
    <p:sldId id="1173" r:id="rId174"/>
    <p:sldId id="1104" r:id="rId175"/>
    <p:sldId id="1095" r:id="rId176"/>
    <p:sldId id="1195" r:id="rId177"/>
    <p:sldId id="1196" r:id="rId178"/>
    <p:sldId id="1193" r:id="rId179"/>
    <p:sldId id="1096" r:id="rId180"/>
    <p:sldId id="1106" r:id="rId181"/>
    <p:sldId id="1114" r:id="rId182"/>
    <p:sldId id="1115" r:id="rId183"/>
    <p:sldId id="1119" r:id="rId184"/>
    <p:sldId id="1199" r:id="rId185"/>
    <p:sldId id="1197" r:id="rId186"/>
    <p:sldId id="1198" r:id="rId187"/>
    <p:sldId id="1097" r:id="rId188"/>
    <p:sldId id="1098" r:id="rId189"/>
    <p:sldId id="1118" r:id="rId190"/>
    <p:sldId id="1120" r:id="rId191"/>
    <p:sldId id="1203" r:id="rId192"/>
    <p:sldId id="1204" r:id="rId193"/>
    <p:sldId id="1201" r:id="rId194"/>
    <p:sldId id="1206" r:id="rId195"/>
    <p:sldId id="266" r:id="rId196"/>
    <p:sldId id="1033" r:id="rId197"/>
    <p:sldId id="752" r:id="rId198"/>
    <p:sldId id="936" r:id="rId199"/>
    <p:sldId id="437" r:id="rId200"/>
    <p:sldId id="267" r:id="rId201"/>
    <p:sldId id="435" r:id="rId202"/>
    <p:sldId id="753" r:id="rId203"/>
    <p:sldId id="1094" r:id="rId204"/>
    <p:sldId id="402" r:id="rId205"/>
    <p:sldId id="1122" r:id="rId206"/>
    <p:sldId id="271" r:id="rId207"/>
    <p:sldId id="272" r:id="rId208"/>
    <p:sldId id="356" r:id="rId209"/>
    <p:sldId id="273" r:id="rId210"/>
    <p:sldId id="274" r:id="rId211"/>
    <p:sldId id="298" r:id="rId212"/>
    <p:sldId id="275" r:id="rId213"/>
    <p:sldId id="299" r:id="rId214"/>
    <p:sldId id="276" r:id="rId215"/>
    <p:sldId id="419" r:id="rId216"/>
    <p:sldId id="1126" r:id="rId217"/>
    <p:sldId id="1127" r:id="rId218"/>
    <p:sldId id="1138" r:id="rId219"/>
    <p:sldId id="1137" r:id="rId220"/>
    <p:sldId id="1128" r:id="rId221"/>
    <p:sldId id="1172" r:id="rId222"/>
    <p:sldId id="1140" r:id="rId223"/>
    <p:sldId id="1131" r:id="rId224"/>
    <p:sldId id="1141" r:id="rId225"/>
    <p:sldId id="1133" r:id="rId226"/>
    <p:sldId id="1134" r:id="rId227"/>
    <p:sldId id="1135" r:id="rId228"/>
    <p:sldId id="1136" r:id="rId229"/>
    <p:sldId id="1038" r:id="rId230"/>
    <p:sldId id="1040" r:id="rId231"/>
    <p:sldId id="1041" r:id="rId232"/>
    <p:sldId id="300" r:id="rId233"/>
    <p:sldId id="301" r:id="rId234"/>
    <p:sldId id="292" r:id="rId235"/>
    <p:sldId id="302" r:id="rId236"/>
    <p:sldId id="405" r:id="rId237"/>
    <p:sldId id="293" r:id="rId238"/>
    <p:sldId id="303" r:id="rId239"/>
    <p:sldId id="295" r:id="rId240"/>
    <p:sldId id="357" r:id="rId241"/>
    <p:sldId id="334" r:id="rId24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0000"/>
    <a:srgbClr val="000818"/>
    <a:srgbClr val="121896"/>
    <a:srgbClr val="CC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tableStyles" Target="tableStyle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notesMaster" Target="notesMasters/notesMaster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presProps" Target="presProp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viewProps" Target="viewProps.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theme" Target="theme/theme1.xml"/><Relationship Id="rId106" Type="http://schemas.openxmlformats.org/officeDocument/2006/relationships/slide" Target="slides/slide104.xml"/><Relationship Id="rId127" Type="http://schemas.openxmlformats.org/officeDocument/2006/relationships/slide" Target="slides/slide125.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A83A4A7-BA9A-48E2-B99F-07458BEEFB6E}"/>
              </a:ext>
            </a:extLst>
          </p:cNvPr>
          <p:cNvSpPr>
            <a:spLocks noGrp="1"/>
          </p:cNvSpPr>
          <p:nvPr>
            <p:ph type="hdr" sz="quarter"/>
          </p:nvPr>
        </p:nvSpPr>
        <p:spPr>
          <a:xfrm>
            <a:off x="0" y="0"/>
            <a:ext cx="3054350" cy="457200"/>
          </a:xfrm>
          <a:prstGeom prst="rect">
            <a:avLst/>
          </a:prstGeom>
          <a:noFill/>
          <a:ln w="9525">
            <a:noFill/>
            <a:miter/>
          </a:ln>
        </p:spPr>
        <p:txBody>
          <a:bodyPr wrap="none" lIns="95045" tIns="47522" rIns="95045" bIns="47522" anchor="ctr"/>
          <a:lstStyle>
            <a:lvl1pPr defTabSz="949325" eaLnBrk="1" hangingPunct="1">
              <a:buFont typeface="Arial" panose="020B0604020202020204" pitchFamily="34" charset="0"/>
              <a:buNone/>
              <a:defRPr sz="1300" noProof="1">
                <a:ea typeface="+mn-ea"/>
              </a:defRPr>
            </a:lvl1pPr>
          </a:lstStyle>
          <a:p>
            <a:pPr>
              <a:defRPr/>
            </a:pPr>
            <a:endParaRPr lang="zh-CN" altLang="en-US"/>
          </a:p>
        </p:txBody>
      </p:sp>
      <p:sp>
        <p:nvSpPr>
          <p:cNvPr id="3075" name="Rectangle 3">
            <a:extLst>
              <a:ext uri="{FF2B5EF4-FFF2-40B4-BE49-F238E27FC236}">
                <a16:creationId xmlns:a16="http://schemas.microsoft.com/office/drawing/2014/main" id="{84688ADF-670B-4423-98BE-0ADD58BBD2B1}"/>
              </a:ext>
            </a:extLst>
          </p:cNvPr>
          <p:cNvSpPr>
            <a:spLocks noGrp="1"/>
          </p:cNvSpPr>
          <p:nvPr>
            <p:ph type="dt" idx="1"/>
          </p:nvPr>
        </p:nvSpPr>
        <p:spPr>
          <a:xfrm>
            <a:off x="3973513" y="0"/>
            <a:ext cx="3055937" cy="457200"/>
          </a:xfrm>
          <a:prstGeom prst="rect">
            <a:avLst/>
          </a:prstGeom>
          <a:noFill/>
          <a:ln w="9525">
            <a:noFill/>
            <a:miter/>
          </a:ln>
        </p:spPr>
        <p:txBody>
          <a:bodyPr wrap="none" lIns="95045" tIns="47522" rIns="95045" bIns="47522" anchor="ctr"/>
          <a:lstStyle>
            <a:lvl1pPr algn="r" defTabSz="949325" eaLnBrk="1" hangingPunct="1">
              <a:buFont typeface="Arial" panose="020B0604020202020204" pitchFamily="34" charset="0"/>
              <a:buNone/>
              <a:defRPr sz="1300" noProof="1">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8FB33BF-E99D-43EF-932B-6F7532BDBA80}"/>
              </a:ext>
            </a:extLst>
          </p:cNvPr>
          <p:cNvSpPr>
            <a:spLocks noGrp="1" noRot="1" noChangeAspect="1" noChangeArrowheads="1"/>
          </p:cNvSpPr>
          <p:nvPr>
            <p:ph type="sldImg" idx="4294967295"/>
          </p:nvPr>
        </p:nvSpPr>
        <p:spPr bwMode="auto">
          <a:xfrm>
            <a:off x="1160463" y="688975"/>
            <a:ext cx="46307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7DC9F9F-A7C0-426F-8BCF-41B6750ED4BB}"/>
              </a:ext>
            </a:extLst>
          </p:cNvPr>
          <p:cNvSpPr>
            <a:spLocks noGrp="1" noChangeArrowheads="1"/>
          </p:cNvSpPr>
          <p:nvPr>
            <p:ph type="body" sz="quarter" idx="4294967295"/>
          </p:nvPr>
        </p:nvSpPr>
        <p:spPr bwMode="auto">
          <a:xfrm>
            <a:off x="917575" y="4425950"/>
            <a:ext cx="5194300" cy="4197350"/>
          </a:xfrm>
          <a:prstGeom prst="rect">
            <a:avLst/>
          </a:prstGeom>
          <a:noFill/>
          <a:ln>
            <a:noFill/>
          </a:ln>
        </p:spPr>
        <p:txBody>
          <a:bodyPr vert="horz" wrap="none" lIns="95045" tIns="47522" rIns="95045" bIns="4752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03FC846-8D00-4B18-9830-439A2D69599A}"/>
              </a:ext>
            </a:extLst>
          </p:cNvPr>
          <p:cNvSpPr>
            <a:spLocks noGrp="1"/>
          </p:cNvSpPr>
          <p:nvPr>
            <p:ph type="ftr" sz="quarter" idx="4"/>
          </p:nvPr>
        </p:nvSpPr>
        <p:spPr>
          <a:xfrm>
            <a:off x="0" y="8853488"/>
            <a:ext cx="3054350" cy="455612"/>
          </a:xfrm>
          <a:prstGeom prst="rect">
            <a:avLst/>
          </a:prstGeom>
          <a:noFill/>
          <a:ln w="9525">
            <a:noFill/>
            <a:miter/>
          </a:ln>
        </p:spPr>
        <p:txBody>
          <a:bodyPr wrap="none" lIns="95045" tIns="47522" rIns="95045" bIns="47522" anchor="b"/>
          <a:lstStyle>
            <a:lvl1pPr defTabSz="949325" eaLnBrk="1" hangingPunct="1">
              <a:buFont typeface="Arial" panose="020B0604020202020204" pitchFamily="34" charset="0"/>
              <a:buNone/>
              <a:defRPr sz="1300" noProof="1">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83D69B2E-6590-4E15-BE76-078A19A76D34}"/>
              </a:ext>
            </a:extLst>
          </p:cNvPr>
          <p:cNvSpPr>
            <a:spLocks noGrp="1"/>
          </p:cNvSpPr>
          <p:nvPr>
            <p:ph type="sldNum" sz="quarter" idx="5"/>
          </p:nvPr>
        </p:nvSpPr>
        <p:spPr>
          <a:xfrm>
            <a:off x="3973513" y="8853488"/>
            <a:ext cx="3055937" cy="455612"/>
          </a:xfrm>
          <a:prstGeom prst="rect">
            <a:avLst/>
          </a:prstGeom>
          <a:noFill/>
          <a:ln w="9525">
            <a:noFill/>
            <a:miter/>
          </a:ln>
        </p:spPr>
        <p:txBody>
          <a:bodyPr wrap="none" lIns="95045" tIns="47522" rIns="95045" bIns="47522" anchor="b"/>
          <a:lstStyle>
            <a:lvl1pPr algn="r" defTabSz="949325" eaLnBrk="1" hangingPunct="1">
              <a:buFont typeface="Arial" panose="020B0604020202020204" pitchFamily="34" charset="0"/>
              <a:buNone/>
              <a:defRPr sz="1300" noProof="1">
                <a:latin typeface="Helvetica" pitchFamily="2" charset="0"/>
                <a:ea typeface="+mn-ea"/>
                <a:cs typeface="+mn-ea"/>
              </a:defRPr>
            </a:lvl1pPr>
          </a:lstStyle>
          <a:p>
            <a:pPr>
              <a:defRPr/>
            </a:pPr>
            <a:fld id="{4F8268C7-69E9-4469-9F7C-B25EB94AD31F}" type="slidenum">
              <a:rPr lang="zh-CN" altLang="en-US"/>
              <a:pPr>
                <a:defRPr/>
              </a:pPr>
              <a:t>‹#›</a:t>
            </a:fld>
            <a:endParaRPr lang="en-US" altLang="x-none">
              <a:latin typeface="Arial" panose="020B0604020202020204" pitchFamily="34" charset="0"/>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6A227AB-9B8A-4741-A8F3-186C7568233B}"/>
              </a:ext>
            </a:extLst>
          </p:cNvPr>
          <p:cNvSpPr>
            <a:spLocks noGrp="1" noRot="1" noChangeAspect="1" noChangeArrowheads="1" noTextEdit="1"/>
          </p:cNvSpPr>
          <p:nvPr>
            <p:ph type="sldImg" idx="4294967295"/>
          </p:nvPr>
        </p:nvSpPr>
        <p:spPr>
          <a:xfrm>
            <a:off x="1138238" y="688975"/>
            <a:ext cx="4675187" cy="3508375"/>
          </a:xfrm>
        </p:spPr>
      </p:sp>
      <p:sp>
        <p:nvSpPr>
          <p:cNvPr id="103427" name="文本占位符 2">
            <a:extLst>
              <a:ext uri="{FF2B5EF4-FFF2-40B4-BE49-F238E27FC236}">
                <a16:creationId xmlns:a16="http://schemas.microsoft.com/office/drawing/2014/main" id="{1D292458-016A-49D7-BB6F-5AB3E2128176}"/>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灯片编号占位符 3">
            <a:extLst>
              <a:ext uri="{FF2B5EF4-FFF2-40B4-BE49-F238E27FC236}">
                <a16:creationId xmlns:a16="http://schemas.microsoft.com/office/drawing/2014/main" id="{DE6CD291-70AE-4F52-854D-0A9275004A5A}"/>
              </a:ext>
            </a:extLst>
          </p:cNvPr>
          <p:cNvSpPr>
            <a:spLocks noGrp="1" noChangeArrowheads="1"/>
          </p:cNvSpPr>
          <p:nvPr>
            <p:ph type="sldNum" sz="quarter" idx="5"/>
          </p:nvPr>
        </p:nvSpPr>
        <p:spPr bwMode="auto"/>
        <p:txBody>
          <a:bodyPr vert="horz" numCol="1" anchorCtr="0" compatLnSpc="1">
            <a:prstTxWarp prst="textNoShape">
              <a:avLst/>
            </a:prstTxWarp>
          </a:bodyPr>
          <a:lstStyle>
            <a:lvl1pPr defTabSz="949325">
              <a:defRPr>
                <a:solidFill>
                  <a:schemeClr val="tx1"/>
                </a:solidFill>
                <a:latin typeface="Helvetica" panose="020B0604020202020204" pitchFamily="34" charset="0"/>
              </a:defRPr>
            </a:lvl1pPr>
            <a:lvl2pPr defTabSz="949325">
              <a:defRPr>
                <a:solidFill>
                  <a:schemeClr val="tx1"/>
                </a:solidFill>
                <a:latin typeface="Helvetica" panose="020B0604020202020204" pitchFamily="34" charset="0"/>
              </a:defRPr>
            </a:lvl2pPr>
            <a:lvl3pPr defTabSz="949325">
              <a:defRPr>
                <a:solidFill>
                  <a:schemeClr val="tx1"/>
                </a:solidFill>
                <a:latin typeface="Helvetica" panose="020B0604020202020204" pitchFamily="34" charset="0"/>
              </a:defRPr>
            </a:lvl3pPr>
            <a:lvl4pPr defTabSz="949325">
              <a:defRPr>
                <a:solidFill>
                  <a:schemeClr val="tx1"/>
                </a:solidFill>
                <a:latin typeface="Helvetica" panose="020B0604020202020204" pitchFamily="34" charset="0"/>
              </a:defRPr>
            </a:lvl4pPr>
            <a:lvl5pPr defTabSz="949325">
              <a:defRPr>
                <a:solidFill>
                  <a:schemeClr val="tx1"/>
                </a:solidFill>
                <a:latin typeface="Helvetica" panose="020B0604020202020204" pitchFamily="34" charset="0"/>
              </a:defRPr>
            </a:lvl5pPr>
            <a:lvl6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defRPr/>
            </a:pPr>
            <a:fld id="{7F73BC98-7E2B-407A-9C9B-D2FC63481FD8}" type="slidenum">
              <a:rPr lang="zh-CN" altLang="en-US" dirty="0" smtClean="0"/>
              <a:pPr>
                <a:defRPr/>
              </a:pPr>
              <a:t>109</a:t>
            </a:fld>
            <a:endParaRPr 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a:extLst>
              <a:ext uri="{FF2B5EF4-FFF2-40B4-BE49-F238E27FC236}">
                <a16:creationId xmlns:a16="http://schemas.microsoft.com/office/drawing/2014/main" id="{207F99B5-EC1C-483F-8929-6CFCF9B9C730}"/>
              </a:ext>
            </a:extLst>
          </p:cNvPr>
          <p:cNvSpPr>
            <a:spLocks noGrp="1" noRot="1" noChangeAspect="1" noChangeArrowheads="1" noTextEdit="1"/>
          </p:cNvSpPr>
          <p:nvPr>
            <p:ph type="sldImg" idx="4294967295"/>
          </p:nvPr>
        </p:nvSpPr>
        <p:spPr>
          <a:xfrm>
            <a:off x="1138238" y="688975"/>
            <a:ext cx="4675187" cy="3508375"/>
          </a:xfrm>
        </p:spPr>
      </p:sp>
      <p:sp>
        <p:nvSpPr>
          <p:cNvPr id="164867" name="文本占位符 2">
            <a:extLst>
              <a:ext uri="{FF2B5EF4-FFF2-40B4-BE49-F238E27FC236}">
                <a16:creationId xmlns:a16="http://schemas.microsoft.com/office/drawing/2014/main" id="{0DD42B3F-D555-48B2-9BF6-E6F1737FB159}"/>
              </a:ext>
            </a:extLst>
          </p:cNvPr>
          <p:cNvSpPr>
            <a:spLocks noGrp="1" noChangeArrowheads="1"/>
          </p:cNvSpPr>
          <p:nvPr>
            <p:ph type="body" idx="4294967295"/>
          </p:nvPr>
        </p:nvSpPr>
        <p:spPr/>
        <p:txBody>
          <a:bodyPr/>
          <a:lstStyle/>
          <a:p>
            <a:endParaRPr lang="zh-CN" altLang="en-US"/>
          </a:p>
        </p:txBody>
      </p:sp>
      <p:sp>
        <p:nvSpPr>
          <p:cNvPr id="2" name="灯片编号占位符 3">
            <a:extLst>
              <a:ext uri="{FF2B5EF4-FFF2-40B4-BE49-F238E27FC236}">
                <a16:creationId xmlns:a16="http://schemas.microsoft.com/office/drawing/2014/main" id="{980343AC-49D7-4D79-BC89-E8CC296737B9}"/>
              </a:ext>
            </a:extLst>
          </p:cNvPr>
          <p:cNvSpPr>
            <a:spLocks noGrp="1" noChangeArrowheads="1"/>
          </p:cNvSpPr>
          <p:nvPr>
            <p:ph type="sldNum" sz="quarter" idx="5"/>
          </p:nvPr>
        </p:nvSpPr>
        <p:spPr bwMode="auto"/>
        <p:txBody>
          <a:bodyPr vert="horz" numCol="1" anchorCtr="0" compatLnSpc="1">
            <a:prstTxWarp prst="textNoShape">
              <a:avLst/>
            </a:prstTxWarp>
          </a:bodyPr>
          <a:lstStyle>
            <a:lvl1pPr defTabSz="949325">
              <a:defRPr>
                <a:solidFill>
                  <a:schemeClr val="tx1"/>
                </a:solidFill>
                <a:latin typeface="Helvetica" panose="020B0604020202020204" pitchFamily="34" charset="0"/>
              </a:defRPr>
            </a:lvl1pPr>
            <a:lvl2pPr defTabSz="949325">
              <a:defRPr>
                <a:solidFill>
                  <a:schemeClr val="tx1"/>
                </a:solidFill>
                <a:latin typeface="Helvetica" panose="020B0604020202020204" pitchFamily="34" charset="0"/>
              </a:defRPr>
            </a:lvl2pPr>
            <a:lvl3pPr defTabSz="949325">
              <a:defRPr>
                <a:solidFill>
                  <a:schemeClr val="tx1"/>
                </a:solidFill>
                <a:latin typeface="Helvetica" panose="020B0604020202020204" pitchFamily="34" charset="0"/>
              </a:defRPr>
            </a:lvl3pPr>
            <a:lvl4pPr defTabSz="949325">
              <a:defRPr>
                <a:solidFill>
                  <a:schemeClr val="tx1"/>
                </a:solidFill>
                <a:latin typeface="Helvetica" panose="020B0604020202020204" pitchFamily="34" charset="0"/>
              </a:defRPr>
            </a:lvl4pPr>
            <a:lvl5pPr defTabSz="949325">
              <a:defRPr>
                <a:solidFill>
                  <a:schemeClr val="tx1"/>
                </a:solidFill>
                <a:latin typeface="Helvetica" panose="020B0604020202020204" pitchFamily="34" charset="0"/>
              </a:defRPr>
            </a:lvl5pPr>
            <a:lvl6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defRPr/>
            </a:pPr>
            <a:fld id="{C7D9EDFA-0D3D-4119-8C58-58C995FC221D}" type="slidenum">
              <a:rPr lang="zh-CN" altLang="en-US" dirty="0" smtClean="0"/>
              <a:pPr>
                <a:defRPr/>
              </a:pPr>
              <a:t>197</a:t>
            </a:fld>
            <a:endParaRPr 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137800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9148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7144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9849EC2E-55FA-4368-B8B9-5CD9AD69192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BBAAF7D-E321-4DBA-83D0-79DC79E0EA4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92922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8B6065-472A-44BD-B3E8-0E8EF20C55A1}"/>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01FE350-E4AA-4FDE-B25D-A896F3197FC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7506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659189F-7DE0-4B63-8FE6-968E72BD4DF2}"/>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8809FE4-08A4-46AA-94F2-F657DA5C1AE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4560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8615543-9EB1-4B72-8C67-A4BD6638D196}"/>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834AE473-928A-485C-B95B-5180C6320B5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998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A9149668-C4EE-4FED-954B-69318EDA43B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D4420FD1-BB62-41E4-99EE-B53E8C2EC46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28387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580D90B0-6F22-46DC-B29B-97800E9631D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FB0E21FE-BA11-469B-8DCC-10A98066D7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36157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C60E40-2E90-4EF7-AC4D-19B2B3165938}"/>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90C4B974-90E2-481E-B6B6-2C9B720D1CF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719924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EB6C008-7BCC-4693-A79F-0EE268837B41}"/>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29515BC-F1F4-4001-8F41-61FD0E754E3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20174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76843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4CBB635-E103-4797-BF3D-2C9BDE4BD8F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78D3A5E-54CF-47B5-9A68-1CBABDAE5C2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0204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D35172A-06C4-4DF5-A8A6-0D9813F792C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BF24EA0-1D13-467E-9F29-6E8E52035BB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45348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42A944A-8795-4EFC-92C1-4CEF64275665}"/>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8DA2AF-64E9-4C26-909F-5AF1938A20E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954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8976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15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5542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8378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6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56949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37343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AD99EE-3BD1-45D3-8F7F-DFF83F80CA1C}"/>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187D587-97DE-4B27-B96A-F82D68CA774A}"/>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3.</a:t>
            </a:r>
            <a:fld id="{783F1AD6-6FAF-4534-AD57-761B5284590C}"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0E3DDDEC-E19B-4549-AB41-8ABE0695B47C}"/>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542E7570-E53E-4397-8A09-19B3930A6BA4}"/>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00902E98-B8E3-437C-B4BD-D105BEDBEB8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8DE0B90F-6DE2-4881-B9AC-2ECBCA418970}"/>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A9E6E12-13B8-49A4-8CF4-3B24D9977D2C}"/>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27FE048A-4A74-4387-8B77-1C6A8F458864}"/>
              </a:ext>
            </a:extLst>
          </p:cNvPr>
          <p:cNvSpPr txBox="1">
            <a:spLocks noChangeArrowheads="1"/>
          </p:cNvSpPr>
          <p:nvPr/>
        </p:nvSpPr>
        <p:spPr bwMode="auto">
          <a:xfrm>
            <a:off x="0" y="6613525"/>
            <a:ext cx="3738563"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7, 2006</a:t>
            </a:r>
          </a:p>
        </p:txBody>
      </p:sp>
      <p:sp>
        <p:nvSpPr>
          <p:cNvPr id="1034" name="Freeform 10">
            <a:extLst>
              <a:ext uri="{FF2B5EF4-FFF2-40B4-BE49-F238E27FC236}">
                <a16:creationId xmlns:a16="http://schemas.microsoft.com/office/drawing/2014/main" id="{D32FFDE8-A380-4158-96EB-9A2365B0E9CA}"/>
              </a:ext>
            </a:extLst>
          </p:cNvPr>
          <p:cNvSpPr>
            <a:spLocks noChangeArrowheads="1"/>
          </p:cNvSpPr>
          <p:nvPr/>
        </p:nvSpPr>
        <p:spPr bwMode="auto">
          <a:xfrm>
            <a:off x="-1657350" y="1109663"/>
            <a:ext cx="4762"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18C4FEA-B49F-432E-9215-B5B8E5AB1B6C}"/>
              </a:ext>
            </a:extLst>
          </p:cNvPr>
          <p:cNvSpPr>
            <a:spLocks noChangeArrowheads="1"/>
          </p:cNvSpPr>
          <p:nvPr/>
        </p:nvSpPr>
        <p:spPr bwMode="auto">
          <a:xfrm>
            <a:off x="-896938"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48D46-CA2B-4D48-BF42-1208DC4A2219}"/>
              </a:ext>
            </a:extLst>
          </p:cNvPr>
          <p:cNvSpPr>
            <a:spLocks noChangeArrowheads="1"/>
          </p:cNvSpPr>
          <p:nvPr/>
        </p:nvSpPr>
        <p:spPr bwMode="auto">
          <a:xfrm>
            <a:off x="-1477963" y="423863"/>
            <a:ext cx="1588"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D7AB368-CE0F-41B3-9A8E-419E41AD9D7D}"/>
              </a:ext>
            </a:extLst>
          </p:cNvPr>
          <p:cNvSpPr>
            <a:spLocks noChangeArrowheads="1"/>
          </p:cNvSpPr>
          <p:nvPr/>
        </p:nvSpPr>
        <p:spPr bwMode="auto">
          <a:xfrm>
            <a:off x="-1465263"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3326554D-30C0-409E-A90F-9F1960886E93}"/>
              </a:ext>
            </a:extLst>
          </p:cNvPr>
          <p:cNvSpPr>
            <a:spLocks noChangeArrowheads="1"/>
          </p:cNvSpPr>
          <p:nvPr/>
        </p:nvSpPr>
        <p:spPr bwMode="auto">
          <a:xfrm>
            <a:off x="-1638300" y="1144588"/>
            <a:ext cx="1587"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BC521BA-DA32-4425-A30C-C209F2AA61E0}"/>
              </a:ext>
            </a:extLst>
          </p:cNvPr>
          <p:cNvSpPr>
            <a:spLocks noChangeArrowheads="1"/>
          </p:cNvSpPr>
          <p:nvPr/>
        </p:nvSpPr>
        <p:spPr bwMode="auto">
          <a:xfrm>
            <a:off x="-1246188" y="1146175"/>
            <a:ext cx="4763"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2D8463CD-DC9C-4603-B477-8C88609397EB}"/>
              </a:ext>
            </a:extLst>
          </p:cNvPr>
          <p:cNvSpPr>
            <a:spLocks noChangeArrowheads="1"/>
          </p:cNvSpPr>
          <p:nvPr/>
        </p:nvSpPr>
        <p:spPr bwMode="auto">
          <a:xfrm>
            <a:off x="-1100138" y="1228725"/>
            <a:ext cx="1588"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C8B6C4BA-2A53-4BE4-ADFF-5FBDE176CC02}"/>
              </a:ext>
            </a:extLst>
          </p:cNvPr>
          <p:cNvSpPr>
            <a:spLocks noChangeArrowheads="1"/>
          </p:cNvSpPr>
          <p:nvPr/>
        </p:nvSpPr>
        <p:spPr bwMode="auto">
          <a:xfrm>
            <a:off x="-1301750"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FE53EB2A-2234-44E9-9C19-7F52B86E8429}"/>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92E32328-0D12-4A32-82F0-15A1FAB168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EB401E2B-B480-4674-94C8-6AF2FCE30E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ED306AF5-17C5-4A06-9ECC-41D3D53C736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8903"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237D2909-FD45-4CD9-AD17-F59CC89BE5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BDB34B6A-9EF1-4B88-982E-5A46FDADD2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61FA648D-BD0B-4BF4-B105-AE8C20B69512}"/>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BA553A1-60E6-496D-93C6-61197C63BA33}"/>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BAA4711-0CFA-42B6-9BEA-412082CDEAB4}"/>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1D1C2554-1DCE-46EE-8478-503DBACF8751}"/>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blog.csdn.net/ai2000ai/article/details/79738422"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6D2525-D012-4B07-B4C2-394D2D186A3F}"/>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3:  Processes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4613EB-E813-40AA-8685-63C1AEA3ECB7}"/>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p>
        </p:txBody>
      </p:sp>
      <p:sp>
        <p:nvSpPr>
          <p:cNvPr id="7171" name="Rectangle 3">
            <a:extLst>
              <a:ext uri="{FF2B5EF4-FFF2-40B4-BE49-F238E27FC236}">
                <a16:creationId xmlns:a16="http://schemas.microsoft.com/office/drawing/2014/main" id="{7D0E786C-45DF-4C90-8091-0F6F3E2A0970}"/>
              </a:ext>
            </a:extLst>
          </p:cNvPr>
          <p:cNvSpPr>
            <a:spLocks noGrp="1"/>
          </p:cNvSpPr>
          <p:nvPr>
            <p:ph type="body" idx="4294967295"/>
          </p:nvPr>
        </p:nvSpPr>
        <p:spPr>
          <a:xfrm>
            <a:off x="495300" y="933450"/>
            <a:ext cx="8142288" cy="5210175"/>
          </a:xfrm>
          <a:ln>
            <a:miter/>
          </a:ln>
        </p:spPr>
        <p:txBody>
          <a:bodyPr/>
          <a:lstStyle/>
          <a:p>
            <a:pPr eaLnBrk="1">
              <a:defRPr/>
            </a:pPr>
            <a:r>
              <a:rPr lang="en-US" altLang="x-none" sz="2000" noProof="1" smtClean="0">
                <a:solidFill>
                  <a:srgbClr val="000818"/>
                </a:solidFill>
                <a:sym typeface="Arial" charset="0"/>
              </a:rPr>
              <a:t>A process includes </a:t>
            </a:r>
            <a:r>
              <a:rPr lang="en-US" altLang="x-none" sz="2000" noProof="1" smtClean="0">
                <a:solidFill>
                  <a:srgbClr val="006600"/>
                </a:solidFill>
                <a:sym typeface="Arial" charset="0"/>
              </a:rPr>
              <a:t>Multiple </a:t>
            </a:r>
            <a:r>
              <a:rPr lang="en-US" altLang="x-none" sz="2000" noProof="1">
                <a:solidFill>
                  <a:srgbClr val="006600"/>
                </a:solidFill>
                <a:sym typeface="Arial" charset="0"/>
              </a:rPr>
              <a:t>parts</a:t>
            </a:r>
            <a:endParaRPr lang="en-US" altLang="x-none" sz="2000" noProof="1">
              <a:solidFill>
                <a:srgbClr val="006600"/>
              </a:solidFill>
            </a:endParaRPr>
          </a:p>
          <a:p>
            <a:pPr lvl="1" eaLnBrk="1">
              <a:defRPr/>
            </a:pPr>
            <a:r>
              <a:rPr lang="en-US" altLang="zh-CN" sz="1800" b="1" noProof="1" smtClean="0">
                <a:solidFill>
                  <a:srgbClr val="3366FF"/>
                </a:solidFill>
                <a:sym typeface="Arial" charset="0"/>
              </a:rPr>
              <a:t>T</a:t>
            </a:r>
            <a:r>
              <a:rPr lang="en-US" altLang="x-none" sz="1800" b="1" noProof="1" smtClean="0">
                <a:solidFill>
                  <a:srgbClr val="3366FF"/>
                </a:solidFill>
                <a:sym typeface="Arial" charset="0"/>
              </a:rPr>
              <a:t>ext section</a:t>
            </a:r>
            <a:r>
              <a:rPr lang="zh-CN" altLang="en-US" sz="1800" b="1" noProof="1">
                <a:solidFill>
                  <a:srgbClr val="3366FF"/>
                </a:solidFill>
                <a:sym typeface="Arial" charset="0"/>
              </a:rPr>
              <a:t> </a:t>
            </a:r>
            <a:r>
              <a:rPr lang="en-US" altLang="x-none" sz="1800" noProof="1">
                <a:sym typeface="宋体" charset="-122"/>
              </a:rPr>
              <a:t>containing </a:t>
            </a:r>
            <a:r>
              <a:rPr lang="en-US" altLang="x-none" sz="1800" noProof="1" smtClean="0">
                <a:solidFill>
                  <a:srgbClr val="CC6600"/>
                </a:solidFill>
                <a:sym typeface="Arial" charset="0"/>
              </a:rPr>
              <a:t>program code</a:t>
            </a:r>
            <a:endParaRPr lang="en-US" altLang="x-none" sz="1800" b="1" noProof="1">
              <a:solidFill>
                <a:srgbClr val="3366FF"/>
              </a:solidFill>
            </a:endParaRPr>
          </a:p>
          <a:p>
            <a:pPr lvl="1" eaLnBrk="1">
              <a:defRPr/>
            </a:pPr>
            <a:r>
              <a:rPr lang="en-US" altLang="x-none" sz="1800" b="1" noProof="1">
                <a:solidFill>
                  <a:srgbClr val="3366FF"/>
                </a:solidFill>
                <a:sym typeface="宋体" charset="-122"/>
              </a:rPr>
              <a:t>Data section</a:t>
            </a:r>
            <a:r>
              <a:rPr lang="en-US" altLang="x-none" sz="1800" noProof="1">
                <a:sym typeface="宋体" charset="-122"/>
              </a:rPr>
              <a:t> containing </a:t>
            </a:r>
            <a:r>
              <a:rPr lang="en-US" altLang="x-none" sz="1800" noProof="1">
                <a:solidFill>
                  <a:srgbClr val="CC6600"/>
                </a:solidFill>
                <a:sym typeface="宋体" charset="-122"/>
              </a:rPr>
              <a:t>global variables </a:t>
            </a:r>
            <a:r>
              <a:rPr lang="en-US" altLang="zh-CN" sz="1800" dirty="0"/>
              <a:t>and </a:t>
            </a:r>
            <a:r>
              <a:rPr lang="en-US" altLang="zh-CN" sz="1800" dirty="0">
                <a:solidFill>
                  <a:srgbClr val="CC6600"/>
                </a:solidFill>
              </a:rPr>
              <a:t>static variables</a:t>
            </a:r>
            <a:endParaRPr lang="en-US" altLang="x-none" sz="1800" noProof="1">
              <a:solidFill>
                <a:srgbClr val="CC6600"/>
              </a:solidFill>
            </a:endParaRPr>
          </a:p>
          <a:p>
            <a:pPr lvl="1" eaLnBrk="1">
              <a:defRPr/>
            </a:pPr>
            <a:r>
              <a:rPr lang="en-US" altLang="x-none" sz="1800" b="1" noProof="1">
                <a:solidFill>
                  <a:srgbClr val="3366FF"/>
                </a:solidFill>
                <a:sym typeface="Arial" charset="0"/>
              </a:rPr>
              <a:t>Stack</a:t>
            </a:r>
            <a:r>
              <a:rPr lang="en-US" altLang="x-none" sz="1800" b="1" noProof="1">
                <a:sym typeface="Arial" charset="0"/>
              </a:rPr>
              <a:t> </a:t>
            </a:r>
            <a:r>
              <a:rPr lang="en-US" altLang="x-none" sz="1800" noProof="1">
                <a:sym typeface="Arial" charset="0"/>
              </a:rPr>
              <a:t>containing temporary data</a:t>
            </a:r>
            <a:endParaRPr lang="en-US" altLang="x-none" sz="1800" noProof="1"/>
          </a:p>
          <a:p>
            <a:pPr lvl="2" eaLnBrk="1">
              <a:defRPr/>
            </a:pPr>
            <a:r>
              <a:rPr lang="en-US" altLang="x-none" sz="1600" noProof="1">
                <a:sym typeface="Arial" charset="0"/>
              </a:rPr>
              <a:t>local variables, function parameters, </a:t>
            </a:r>
            <a:r>
              <a:rPr lang="en-US" altLang="zh-CN" sz="1600" noProof="1" smtClean="0">
                <a:sym typeface="Arial" charset="0"/>
              </a:rPr>
              <a:t>function </a:t>
            </a:r>
            <a:r>
              <a:rPr lang="en-US" altLang="x-none" sz="1600" noProof="1" smtClean="0">
                <a:sym typeface="Arial" charset="0"/>
              </a:rPr>
              <a:t>return </a:t>
            </a:r>
            <a:r>
              <a:rPr lang="en-US" altLang="x-none" sz="1600" noProof="1">
                <a:sym typeface="Arial" charset="0"/>
              </a:rPr>
              <a:t>addresses</a:t>
            </a:r>
          </a:p>
          <a:p>
            <a:pPr lvl="2" eaLnBrk="1">
              <a:defRPr/>
            </a:pPr>
            <a:r>
              <a:rPr lang="en-US" altLang="zh-CN" sz="1600" dirty="0"/>
              <a:t>It grows and shrinks as functions are called and returned</a:t>
            </a:r>
            <a:endParaRPr lang="en-US" altLang="x-none" sz="1600" noProof="1">
              <a:sym typeface="Arial" charset="0"/>
            </a:endParaRPr>
          </a:p>
          <a:p>
            <a:pPr lvl="1" eaLnBrk="1">
              <a:defRPr/>
            </a:pPr>
            <a:r>
              <a:rPr lang="en-US" altLang="x-none" sz="1800" b="1" noProof="1">
                <a:solidFill>
                  <a:srgbClr val="3366FF"/>
                </a:solidFill>
                <a:sym typeface="Arial" charset="0"/>
              </a:rPr>
              <a:t>Heap</a:t>
            </a:r>
            <a:r>
              <a:rPr lang="en-US" altLang="x-none" sz="1800" b="1" noProof="1">
                <a:sym typeface="Arial" charset="0"/>
              </a:rPr>
              <a:t> </a:t>
            </a:r>
            <a:r>
              <a:rPr lang="en-US" altLang="x-none" sz="1800" noProof="1">
                <a:sym typeface="Arial" charset="0"/>
              </a:rPr>
              <a:t>containing memory dynamically allocated during run time</a:t>
            </a:r>
          </a:p>
          <a:p>
            <a:pPr lvl="2" eaLnBrk="1">
              <a:defRPr/>
            </a:pPr>
            <a:r>
              <a:rPr lang="en-US" altLang="zh-CN" sz="1600" dirty="0" smtClean="0"/>
              <a:t>such </a:t>
            </a:r>
            <a:r>
              <a:rPr lang="en-US" altLang="zh-CN" sz="1600" dirty="0"/>
              <a:t>as </a:t>
            </a:r>
            <a:r>
              <a:rPr lang="en-US" altLang="zh-CN" sz="1600" dirty="0" err="1">
                <a:solidFill>
                  <a:srgbClr val="006600"/>
                </a:solidFill>
              </a:rPr>
              <a:t>malloc</a:t>
            </a:r>
            <a:r>
              <a:rPr lang="en-US" altLang="zh-CN" sz="1600" dirty="0">
                <a:solidFill>
                  <a:srgbClr val="006600"/>
                </a:solidFill>
              </a:rPr>
              <a:t>() </a:t>
            </a:r>
            <a:r>
              <a:rPr lang="en-US" altLang="zh-CN" sz="1600" dirty="0"/>
              <a:t>in C or </a:t>
            </a:r>
            <a:r>
              <a:rPr lang="en-US" altLang="zh-CN" sz="1600" dirty="0" smtClean="0">
                <a:solidFill>
                  <a:srgbClr val="006600"/>
                </a:solidFill>
              </a:rPr>
              <a:t>new() </a:t>
            </a:r>
            <a:r>
              <a:rPr lang="en-US" altLang="zh-CN" sz="1600" dirty="0"/>
              <a:t>in C</a:t>
            </a:r>
            <a:r>
              <a:rPr lang="en-US" altLang="zh-CN" sz="1600" dirty="0" smtClean="0"/>
              <a:t>++  </a:t>
            </a:r>
            <a:r>
              <a:rPr lang="zh-CN" altLang="en-US" sz="1600" dirty="0" smtClean="0"/>
              <a:t>所使用的内存</a:t>
            </a:r>
            <a:endParaRPr lang="en-US" altLang="x-none" sz="1600" noProof="1"/>
          </a:p>
          <a:p>
            <a:pPr lvl="1" eaLnBrk="1">
              <a:defRPr/>
            </a:pPr>
            <a:r>
              <a:rPr lang="en-US" altLang="x-none" sz="1800" b="1" noProof="1">
                <a:solidFill>
                  <a:srgbClr val="3366FF"/>
                </a:solidFill>
                <a:sym typeface="Arial" charset="0"/>
              </a:rPr>
              <a:t>Current activity </a:t>
            </a:r>
            <a:r>
              <a:rPr lang="en-US" altLang="x-none" sz="1800" noProof="1">
                <a:sym typeface="Arial" charset="0"/>
              </a:rPr>
              <a:t>including</a:t>
            </a:r>
            <a:r>
              <a:rPr lang="en-US" altLang="x-none" sz="1800" b="1" noProof="1">
                <a:solidFill>
                  <a:srgbClr val="3366FF"/>
                </a:solidFill>
                <a:sym typeface="Arial" charset="0"/>
              </a:rPr>
              <a:t> </a:t>
            </a:r>
            <a:r>
              <a:rPr lang="en-US" altLang="x-none" sz="1800" noProof="1">
                <a:solidFill>
                  <a:srgbClr val="CC6600"/>
                </a:solidFill>
                <a:sym typeface="Arial" charset="0"/>
              </a:rPr>
              <a:t>Program Pounter(PC), </a:t>
            </a:r>
            <a:r>
              <a:rPr lang="en-US" altLang="zh-CN" sz="1800" dirty="0">
                <a:solidFill>
                  <a:srgbClr val="CC6600"/>
                </a:solidFill>
              </a:rPr>
              <a:t>Stack Pointer (SP) ,</a:t>
            </a:r>
            <a:r>
              <a:rPr lang="en-US" altLang="x-none" sz="1800" noProof="1">
                <a:solidFill>
                  <a:srgbClr val="CC6600"/>
                </a:solidFill>
                <a:sym typeface="Arial" charset="0"/>
              </a:rPr>
              <a:t>processor </a:t>
            </a:r>
            <a:r>
              <a:rPr lang="en-US" altLang="x-none" sz="1800" noProof="1" smtClean="0">
                <a:solidFill>
                  <a:srgbClr val="CC6600"/>
                </a:solidFill>
                <a:sym typeface="Arial" charset="0"/>
              </a:rPr>
              <a:t>registers</a:t>
            </a:r>
          </a:p>
          <a:p>
            <a:pPr lvl="1" eaLnBrk="1">
              <a:defRPr/>
            </a:pPr>
            <a:r>
              <a:rPr lang="en-US" altLang="zh-CN" sz="2000" b="1" noProof="1" smtClean="0">
                <a:solidFill>
                  <a:srgbClr val="3366FF"/>
                </a:solidFill>
                <a:sym typeface="Arial" charset="0"/>
              </a:rPr>
              <a:t>PCB</a:t>
            </a:r>
            <a:r>
              <a:rPr lang="en-US" altLang="zh-CN" sz="2000" noProof="1" smtClean="0">
                <a:solidFill>
                  <a:srgbClr val="000818"/>
                </a:solidFill>
                <a:sym typeface="Arial" charset="0"/>
              </a:rPr>
              <a:t>--</a:t>
            </a:r>
            <a:r>
              <a:rPr lang="en-US" altLang="zh-CN" sz="2000" u="sng" noProof="1" smtClean="0">
                <a:solidFill>
                  <a:srgbClr val="C00000"/>
                </a:solidFill>
                <a:sym typeface="Arial" charset="0"/>
              </a:rPr>
              <a:t>P</a:t>
            </a:r>
            <a:r>
              <a:rPr lang="en-US" altLang="zh-CN" sz="2000" noProof="1" smtClean="0">
                <a:solidFill>
                  <a:srgbClr val="000818"/>
                </a:solidFill>
                <a:sym typeface="Arial" charset="0"/>
              </a:rPr>
              <a:t>rocess </a:t>
            </a:r>
            <a:r>
              <a:rPr lang="en-US" altLang="zh-CN" sz="2000" u="sng" noProof="1">
                <a:solidFill>
                  <a:srgbClr val="C00000"/>
                </a:solidFill>
                <a:sym typeface="Arial" charset="0"/>
              </a:rPr>
              <a:t>C</a:t>
            </a:r>
            <a:r>
              <a:rPr lang="en-US" altLang="zh-CN" sz="2000" noProof="1">
                <a:solidFill>
                  <a:srgbClr val="000818"/>
                </a:solidFill>
                <a:sym typeface="Arial" charset="0"/>
              </a:rPr>
              <a:t>ontrol </a:t>
            </a:r>
            <a:r>
              <a:rPr lang="en-US" altLang="zh-CN" sz="2000" u="sng" noProof="1" smtClean="0">
                <a:solidFill>
                  <a:srgbClr val="C00000"/>
                </a:solidFill>
                <a:sym typeface="Arial" charset="0"/>
              </a:rPr>
              <a:t>B</a:t>
            </a:r>
            <a:r>
              <a:rPr lang="en-US" altLang="zh-CN" sz="2000" noProof="1" smtClean="0">
                <a:solidFill>
                  <a:srgbClr val="000818"/>
                </a:solidFill>
                <a:sym typeface="Arial" charset="0"/>
              </a:rPr>
              <a:t>lock</a:t>
            </a:r>
          </a:p>
          <a:p>
            <a:pPr lvl="2" eaLnBrk="1">
              <a:defRPr/>
            </a:pPr>
            <a:r>
              <a:rPr lang="zh-CN" altLang="en-US" sz="1800" noProof="1" smtClean="0">
                <a:solidFill>
                  <a:srgbClr val="000818"/>
                </a:solidFill>
                <a:sym typeface="Arial" charset="0"/>
              </a:rPr>
              <a:t>相当于进程的档案</a:t>
            </a:r>
            <a:endParaRPr lang="en-US" altLang="zh-CN" sz="1800" noProof="1" smtClean="0">
              <a:solidFill>
                <a:srgbClr val="000818"/>
              </a:solidFill>
              <a:sym typeface="Arial" charset="0"/>
            </a:endParaRPr>
          </a:p>
          <a:p>
            <a:pPr eaLnBrk="1">
              <a:defRPr/>
            </a:pPr>
            <a:endParaRPr lang="en-US" altLang="zh-CN" sz="2000" noProof="1"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animEffect transition="in" filter="barn(inVertical)">
                                      <p:cBhvr>
                                        <p:cTn id="7" dur="500"/>
                                        <p:tgtEl>
                                          <p:spTgt spid="7171">
                                            <p:txEl>
                                              <p:pRg st="9" end="9"/>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10" end="10"/>
                                            </p:txEl>
                                          </p:spTgt>
                                        </p:tgtEl>
                                        <p:attrNameLst>
                                          <p:attrName>style.visibility</p:attrName>
                                        </p:attrNameLst>
                                      </p:cBhvr>
                                      <p:to>
                                        <p:strVal val="visible"/>
                                      </p:to>
                                    </p:set>
                                    <p:animEffect transition="in" filter="barn(inVertical)">
                                      <p:cBhvr>
                                        <p:cTn id="10"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3F107A8-E789-4F44-BF33-D4098C277564}"/>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87043" name="Rectangle 3">
            <a:extLst>
              <a:ext uri="{FF2B5EF4-FFF2-40B4-BE49-F238E27FC236}">
                <a16:creationId xmlns:a16="http://schemas.microsoft.com/office/drawing/2014/main" id="{FE8E03B6-4A5B-4516-AB53-8D6AE5448225}"/>
              </a:ext>
            </a:extLst>
          </p:cNvPr>
          <p:cNvSpPr>
            <a:spLocks noGrp="1" noChangeArrowheads="1"/>
          </p:cNvSpPr>
          <p:nvPr>
            <p:ph type="body" idx="4294967295"/>
          </p:nvPr>
        </p:nvSpPr>
        <p:spPr>
          <a:xfrm>
            <a:off x="819150" y="1160463"/>
            <a:ext cx="7478713" cy="3590925"/>
          </a:xfrm>
        </p:spPr>
        <p:txBody>
          <a:bodyPr>
            <a:spAutoFit/>
          </a:bodyPr>
          <a:lstStyle/>
          <a:p>
            <a:pPr marL="1588" lvl="2" indent="-344488">
              <a:buFont typeface="Wingdings" panose="05000000000000000000" pitchFamily="2" charset="2"/>
              <a:buChar char="n"/>
              <a:defRPr/>
            </a:pPr>
            <a:r>
              <a:rPr lang="zh-CN" altLang="en-US" sz="2000" dirty="0"/>
              <a:t>对于</a:t>
            </a:r>
            <a:r>
              <a:rPr lang="en-US" altLang="zh-CN" sz="2000" dirty="0"/>
              <a:t>sample 1</a:t>
            </a:r>
            <a:r>
              <a:rPr lang="zh-CN" altLang="en-US" sz="2000" dirty="0"/>
              <a:t>，</a:t>
            </a:r>
            <a:r>
              <a:rPr lang="en-US" altLang="zh-CN" sz="1800" dirty="0"/>
              <a:t>“Hi, there!”</a:t>
            </a:r>
            <a:r>
              <a:rPr lang="zh-CN" altLang="en-US" sz="1800" dirty="0"/>
              <a:t>输出</a:t>
            </a:r>
            <a:r>
              <a:rPr lang="zh-CN" altLang="en-US" sz="1800" b="1" dirty="0">
                <a:solidFill>
                  <a:srgbClr val="0000CC"/>
                </a:solidFill>
              </a:rPr>
              <a:t>两次</a:t>
            </a:r>
            <a:r>
              <a:rPr lang="zh-CN" altLang="en-US" sz="1800" dirty="0"/>
              <a:t>，</a:t>
            </a:r>
            <a:r>
              <a:rPr lang="zh-CN" altLang="en-US" sz="1800" dirty="0">
                <a:solidFill>
                  <a:srgbClr val="FF0000"/>
                </a:solidFill>
              </a:rPr>
              <a:t>父子进程各输出一次</a:t>
            </a:r>
            <a:r>
              <a:rPr lang="zh-CN" altLang="en-US" sz="1800" dirty="0"/>
              <a:t>；</a:t>
            </a:r>
            <a:endParaRPr lang="en-US" altLang="zh-CN" sz="2000" dirty="0"/>
          </a:p>
          <a:p>
            <a:pPr marL="744538" lvl="2" indent="-344488">
              <a:buFont typeface="Wingdings" panose="05000000000000000000" pitchFamily="2" charset="2"/>
              <a:buChar char="l"/>
              <a:defRPr/>
            </a:pPr>
            <a:r>
              <a:rPr lang="zh-CN" altLang="en-US" sz="1800" dirty="0"/>
              <a:t>父进程的输出语句</a:t>
            </a:r>
            <a:r>
              <a:rPr lang="en-US" altLang="zh-CN" sz="1800" dirty="0" err="1"/>
              <a:t>printf</a:t>
            </a:r>
            <a:r>
              <a:rPr lang="en-US" altLang="zh-CN" sz="1800" dirty="0"/>
              <a:t>(“Hi, there!”)</a:t>
            </a:r>
            <a:r>
              <a:rPr lang="zh-CN" altLang="en-US" sz="1800" dirty="0"/>
              <a:t>将字符串</a:t>
            </a:r>
            <a:r>
              <a:rPr lang="en-US" altLang="zh-CN" sz="1800" dirty="0"/>
              <a:t>”Hi, there!”</a:t>
            </a:r>
            <a:r>
              <a:rPr lang="zh-CN" altLang="en-US" sz="1800" dirty="0"/>
              <a:t>送入缓存</a:t>
            </a:r>
            <a:endParaRPr lang="en-US" altLang="zh-CN" sz="1800" dirty="0"/>
          </a:p>
          <a:p>
            <a:pPr marL="1087438" lvl="3" indent="-344488">
              <a:buFont typeface="Wingdings" panose="05000000000000000000" pitchFamily="2" charset="2"/>
              <a:buChar char="ü"/>
              <a:defRPr/>
            </a:pPr>
            <a:r>
              <a:rPr lang="zh-CN" altLang="en-US" sz="1600" dirty="0"/>
              <a:t>注：但尚未输出到屏幕，当缓存写满后，</a:t>
            </a:r>
            <a:r>
              <a:rPr lang="zh-CN" altLang="en-US" sz="1600" b="1" dirty="0">
                <a:solidFill>
                  <a:srgbClr val="006600"/>
                </a:solidFill>
              </a:rPr>
              <a:t>再往缓存写入数据</a:t>
            </a:r>
            <a:r>
              <a:rPr lang="zh-CN" altLang="en-US" sz="1600" dirty="0"/>
              <a:t>，系统会将缓存的内容一次性写出，并将新数据写入已清空的缓存中；</a:t>
            </a:r>
            <a:endParaRPr lang="en-US" altLang="zh-CN" sz="1600" dirty="0"/>
          </a:p>
          <a:p>
            <a:pPr marL="744538" lvl="2" indent="-344488">
              <a:buFont typeface="Wingdings" panose="05000000000000000000" pitchFamily="2" charset="2"/>
              <a:buChar char="l"/>
              <a:defRPr/>
            </a:pPr>
            <a:r>
              <a:rPr lang="zh-CN" altLang="en-US" sz="1800" dirty="0"/>
              <a:t>子进程继承了父进程的缓存</a:t>
            </a:r>
            <a:r>
              <a:rPr lang="en-US" altLang="zh-CN" sz="1800" dirty="0"/>
              <a:t>(</a:t>
            </a:r>
            <a:r>
              <a:rPr lang="zh-CN" altLang="en-US" sz="1800" dirty="0"/>
              <a:t>内容为</a:t>
            </a:r>
            <a:r>
              <a:rPr lang="en-US" altLang="zh-CN" sz="1800" dirty="0"/>
              <a:t>“Hi, there!”)</a:t>
            </a:r>
            <a:r>
              <a:rPr lang="zh-CN" altLang="en-US" sz="1800" dirty="0"/>
              <a:t>；</a:t>
            </a:r>
            <a:endParaRPr lang="en-US" altLang="zh-CN" sz="1800" dirty="0"/>
          </a:p>
          <a:p>
            <a:pPr marL="744538" lvl="2" indent="-344488">
              <a:buFont typeface="Wingdings" panose="05000000000000000000" pitchFamily="2" charset="2"/>
              <a:buChar char="l"/>
              <a:defRPr/>
            </a:pPr>
            <a:r>
              <a:rPr lang="zh-CN" altLang="en-US" sz="1800" b="1" dirty="0">
                <a:solidFill>
                  <a:srgbClr val="0000CC"/>
                </a:solidFill>
              </a:rPr>
              <a:t>一般情况下，进程退出后，系统会自动清空缓存</a:t>
            </a:r>
            <a:endParaRPr lang="en-US" altLang="zh-CN" sz="1800" b="1" dirty="0">
              <a:solidFill>
                <a:srgbClr val="0000CC"/>
              </a:solidFill>
            </a:endParaRPr>
          </a:p>
          <a:p>
            <a:pPr marL="1087438" lvl="3" indent="-344488">
              <a:buFont typeface="Wingdings" panose="05000000000000000000" pitchFamily="2" charset="2"/>
              <a:buChar char="ü"/>
              <a:defRPr/>
            </a:pPr>
            <a:r>
              <a:rPr lang="zh-CN" altLang="en-US" sz="1600" dirty="0"/>
              <a:t>当</a:t>
            </a:r>
            <a:r>
              <a:rPr lang="zh-CN" altLang="en-US" sz="1600" dirty="0">
                <a:solidFill>
                  <a:srgbClr val="006600"/>
                </a:solidFill>
              </a:rPr>
              <a:t>父进程</a:t>
            </a:r>
            <a:r>
              <a:rPr lang="zh-CN" altLang="en-US" sz="1600" dirty="0"/>
              <a:t>执行完退出，系统自动清空</a:t>
            </a:r>
            <a:r>
              <a:rPr lang="zh-CN" altLang="en-US" sz="1600" dirty="0">
                <a:solidFill>
                  <a:srgbClr val="006600"/>
                </a:solidFill>
              </a:rPr>
              <a:t>父进程</a:t>
            </a:r>
            <a:r>
              <a:rPr lang="zh-CN" altLang="en-US" sz="1600" dirty="0"/>
              <a:t>的缓存，将</a:t>
            </a:r>
            <a:r>
              <a:rPr lang="en-US" altLang="zh-CN" sz="1600" dirty="0"/>
              <a:t>Hi, there!</a:t>
            </a:r>
            <a:r>
              <a:rPr lang="zh-CN" altLang="en-US" sz="1600" dirty="0"/>
              <a:t>输出到屏幕；</a:t>
            </a:r>
            <a:endParaRPr lang="en-US" altLang="zh-CN" sz="1600" dirty="0"/>
          </a:p>
          <a:p>
            <a:pPr marL="1087438" lvl="3" indent="-344488">
              <a:buFont typeface="Wingdings" panose="05000000000000000000" pitchFamily="2" charset="2"/>
              <a:buChar char="ü"/>
              <a:defRPr/>
            </a:pPr>
            <a:r>
              <a:rPr lang="zh-CN" altLang="en-US" sz="1600" dirty="0"/>
              <a:t>当</a:t>
            </a:r>
            <a:r>
              <a:rPr lang="zh-CN" altLang="en-US" sz="1600" dirty="0">
                <a:solidFill>
                  <a:srgbClr val="006600"/>
                </a:solidFill>
              </a:rPr>
              <a:t>子进程</a:t>
            </a:r>
            <a:r>
              <a:rPr lang="zh-CN" altLang="en-US" sz="1600" dirty="0"/>
              <a:t>执行完退出，系统自动清空</a:t>
            </a:r>
            <a:r>
              <a:rPr lang="zh-CN" altLang="en-US" sz="1600" dirty="0">
                <a:solidFill>
                  <a:srgbClr val="006600"/>
                </a:solidFill>
              </a:rPr>
              <a:t>子进程</a:t>
            </a:r>
            <a:r>
              <a:rPr lang="zh-CN" altLang="en-US" sz="1600" dirty="0"/>
              <a:t>的缓存，将</a:t>
            </a:r>
            <a:r>
              <a:rPr lang="en-US" altLang="zh-CN" sz="1600" dirty="0"/>
              <a:t>Hi, there!</a:t>
            </a:r>
            <a:r>
              <a:rPr lang="zh-CN" altLang="en-US" sz="1600" dirty="0"/>
              <a:t>输出到屏幕；</a:t>
            </a:r>
            <a:endParaRPr lang="en-US" altLang="zh-CN" sz="1600" dirty="0"/>
          </a:p>
          <a:p>
            <a:pPr marL="1087438" lvl="3" indent="-344488">
              <a:buFont typeface="Wingdings" panose="05000000000000000000" pitchFamily="2" charset="2"/>
              <a:buChar char="ü"/>
              <a:defRPr/>
            </a:pPr>
            <a:r>
              <a:rPr lang="zh-CN" altLang="en-US" sz="1600" dirty="0"/>
              <a:t>因此，</a:t>
            </a:r>
            <a:r>
              <a:rPr lang="en-US" altLang="zh-CN" sz="1600" dirty="0"/>
              <a:t> “Hi, there!”</a:t>
            </a:r>
            <a:r>
              <a:rPr lang="zh-CN" altLang="en-US" sz="1600" dirty="0"/>
              <a:t>输出两次，</a:t>
            </a:r>
            <a:r>
              <a:rPr lang="zh-CN" altLang="en-US" sz="1600" b="1" dirty="0">
                <a:solidFill>
                  <a:srgbClr val="FF0000"/>
                </a:solidFill>
              </a:rPr>
              <a:t>父子进程各输出一次</a:t>
            </a:r>
            <a:r>
              <a:rPr lang="zh-CN" altLang="en-US" sz="1600" dirty="0"/>
              <a:t>；</a:t>
            </a:r>
            <a:endParaRPr lang="en-US" altLang="zh-CN" sz="1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9FEF290-B1D8-4AF3-80A3-8B35DF782373}"/>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95235" name="Rectangle 3">
            <a:extLst>
              <a:ext uri="{FF2B5EF4-FFF2-40B4-BE49-F238E27FC236}">
                <a16:creationId xmlns:a16="http://schemas.microsoft.com/office/drawing/2014/main" id="{F8FF5F2D-C07F-4729-8F57-EFDB1291CEB8}"/>
              </a:ext>
            </a:extLst>
          </p:cNvPr>
          <p:cNvSpPr>
            <a:spLocks noGrp="1" noChangeArrowheads="1"/>
          </p:cNvSpPr>
          <p:nvPr>
            <p:ph type="body" idx="4294967295"/>
          </p:nvPr>
        </p:nvSpPr>
        <p:spPr>
          <a:xfrm>
            <a:off x="819150" y="1160463"/>
            <a:ext cx="7478713" cy="1701800"/>
          </a:xfrm>
        </p:spPr>
        <p:txBody>
          <a:bodyPr>
            <a:spAutoFit/>
          </a:bodyPr>
          <a:lstStyle/>
          <a:p>
            <a:pPr marL="1588" indent="-344488">
              <a:buFont typeface="Wingdings" panose="05000000000000000000" pitchFamily="2" charset="2"/>
              <a:buChar char="n"/>
            </a:pPr>
            <a:r>
              <a:rPr lang="zh-CN" altLang="en-US" sz="2000"/>
              <a:t>对于</a:t>
            </a:r>
            <a:r>
              <a:rPr lang="en-US" altLang="zh-CN" sz="2000"/>
              <a:t>sample 2</a:t>
            </a:r>
            <a:r>
              <a:rPr lang="zh-CN" altLang="en-US" sz="2000"/>
              <a:t>，</a:t>
            </a:r>
            <a:r>
              <a:rPr lang="en-US" altLang="zh-CN" sz="2000"/>
              <a:t>sample 3</a:t>
            </a:r>
            <a:r>
              <a:rPr lang="zh-CN" altLang="en-US" sz="2000"/>
              <a:t>，仅父进程输出</a:t>
            </a:r>
            <a:r>
              <a:rPr lang="en-US" altLang="zh-CN" sz="2000"/>
              <a:t>”Hi, there!”</a:t>
            </a:r>
          </a:p>
          <a:p>
            <a:pPr marL="744538" lvl="2" indent="-344488">
              <a:buFont typeface="Wingdings" panose="05000000000000000000" pitchFamily="2" charset="2"/>
              <a:buChar char="l"/>
            </a:pPr>
            <a:r>
              <a:rPr lang="en-US" altLang="zh-CN" sz="1800"/>
              <a:t>“\n”</a:t>
            </a:r>
            <a:r>
              <a:rPr lang="zh-CN" altLang="en-US" sz="1800"/>
              <a:t>，</a:t>
            </a:r>
            <a:r>
              <a:rPr lang="en-US" altLang="zh-CN" sz="1800"/>
              <a:t>fflush(stdout);</a:t>
            </a:r>
            <a:r>
              <a:rPr lang="zh-CN" altLang="en-US" sz="1800"/>
              <a:t>   都有</a:t>
            </a:r>
            <a:r>
              <a:rPr lang="zh-CN" altLang="en-US" sz="1800">
                <a:solidFill>
                  <a:srgbClr val="006600"/>
                </a:solidFill>
              </a:rPr>
              <a:t>清空</a:t>
            </a:r>
            <a:r>
              <a:rPr lang="zh-CN" altLang="en-US" sz="1800"/>
              <a:t>缓冲器的功能</a:t>
            </a:r>
            <a:r>
              <a:rPr lang="en-US" altLang="zh-CN" sz="1800"/>
              <a:t>(</a:t>
            </a:r>
            <a:r>
              <a:rPr lang="zh-CN" altLang="en-US" sz="1800"/>
              <a:t>将缓存的内容输出到指定的设备或文件</a:t>
            </a:r>
            <a:r>
              <a:rPr lang="en-US" altLang="zh-CN" sz="1800"/>
              <a:t>)</a:t>
            </a:r>
          </a:p>
          <a:p>
            <a:pPr marL="744538" lvl="2" indent="-344488">
              <a:buFont typeface="Wingdings" panose="05000000000000000000" pitchFamily="2" charset="2"/>
              <a:buChar char="l"/>
            </a:pPr>
            <a:r>
              <a:rPr lang="zh-CN" altLang="en-US" sz="1800"/>
              <a:t>尽管子进程继承了父进程的缓冲器，但父进程已经将缓存</a:t>
            </a:r>
            <a:r>
              <a:rPr lang="zh-CN" altLang="en-US" sz="1800">
                <a:solidFill>
                  <a:srgbClr val="006600"/>
                </a:solidFill>
              </a:rPr>
              <a:t>清空，</a:t>
            </a:r>
            <a:r>
              <a:rPr lang="zh-CN" altLang="en-US" sz="1800"/>
              <a:t>因此</a:t>
            </a:r>
            <a:r>
              <a:rPr lang="zh-CN" altLang="en-US" sz="1800">
                <a:solidFill>
                  <a:srgbClr val="006600"/>
                </a:solidFill>
              </a:rPr>
              <a:t>子进程没有内容输出。</a:t>
            </a:r>
            <a:endParaRPr lang="en-US" altLang="zh-CN" sz="1800">
              <a:solidFill>
                <a:srgbClr val="0066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DEC8271-DA1D-48C0-A994-8E353AA25BE6}"/>
              </a:ext>
            </a:extLst>
          </p:cNvPr>
          <p:cNvSpPr>
            <a:spLocks noGrp="1"/>
          </p:cNvSpPr>
          <p:nvPr>
            <p:ph type="title" idx="4294967295"/>
          </p:nvPr>
        </p:nvSpPr>
        <p:spPr>
          <a:xfrm>
            <a:off x="1171575" y="88900"/>
            <a:ext cx="7772400" cy="844550"/>
          </a:xfrm>
          <a:ln>
            <a:miter/>
          </a:ln>
        </p:spPr>
        <p:txBody>
          <a:bodyPr/>
          <a:lstStyle/>
          <a:p>
            <a:pPr>
              <a:defRPr/>
            </a:pPr>
            <a:r>
              <a:rPr lang="zh-CN" altLang="en-US" noProof="1" smtClean="0">
                <a:effectLst>
                  <a:outerShdw blurRad="38100" dist="38100" dir="2700000">
                    <a:srgbClr val="C0C0C0"/>
                  </a:outerShdw>
                </a:effectLst>
              </a:rPr>
              <a:t>关于缓存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启示</a:t>
            </a:r>
          </a:p>
        </p:txBody>
      </p:sp>
      <p:sp>
        <p:nvSpPr>
          <p:cNvPr id="96259" name="Rectangle 3">
            <a:extLst>
              <a:ext uri="{FF2B5EF4-FFF2-40B4-BE49-F238E27FC236}">
                <a16:creationId xmlns:a16="http://schemas.microsoft.com/office/drawing/2014/main" id="{945571C0-E0F0-4069-A2C7-6F688A6EBF2C}"/>
              </a:ext>
            </a:extLst>
          </p:cNvPr>
          <p:cNvSpPr>
            <a:spLocks noGrp="1" noChangeArrowheads="1"/>
          </p:cNvSpPr>
          <p:nvPr>
            <p:ph type="body" idx="4294967295"/>
          </p:nvPr>
        </p:nvSpPr>
        <p:spPr>
          <a:xfrm>
            <a:off x="819150" y="1160463"/>
            <a:ext cx="7478713" cy="4342727"/>
          </a:xfrm>
        </p:spPr>
        <p:txBody>
          <a:bodyPr>
            <a:spAutoFit/>
          </a:bodyPr>
          <a:lstStyle/>
          <a:p>
            <a:pPr marL="344488" lvl="3" indent="-344488" eaLnBrk="1">
              <a:buFont typeface="Wingdings" panose="05000000000000000000" pitchFamily="2" charset="2"/>
              <a:buChar char="n"/>
            </a:pPr>
            <a:r>
              <a:rPr lang="zh-CN" altLang="en-US" dirty="0">
                <a:solidFill>
                  <a:srgbClr val="7030A0"/>
                </a:solidFill>
              </a:rPr>
              <a:t>使用</a:t>
            </a:r>
            <a:r>
              <a:rPr lang="en-US" altLang="zh-CN" dirty="0" err="1">
                <a:solidFill>
                  <a:srgbClr val="7030A0"/>
                </a:solidFill>
              </a:rPr>
              <a:t>printf</a:t>
            </a:r>
            <a:r>
              <a:rPr lang="en-US" altLang="zh-CN" dirty="0">
                <a:solidFill>
                  <a:srgbClr val="7030A0"/>
                </a:solidFill>
              </a:rPr>
              <a:t>()</a:t>
            </a:r>
            <a:r>
              <a:rPr lang="zh-CN" altLang="en-US" dirty="0">
                <a:solidFill>
                  <a:srgbClr val="7030A0"/>
                </a:solidFill>
              </a:rPr>
              <a:t>输出内容到屏幕时，</a:t>
            </a:r>
            <a:r>
              <a:rPr lang="zh-CN" altLang="en-US" u="sng" dirty="0">
                <a:solidFill>
                  <a:srgbClr val="FF0000"/>
                </a:solidFill>
              </a:rPr>
              <a:t>适时地使用</a:t>
            </a:r>
            <a:r>
              <a:rPr lang="en-US" altLang="zh-CN" u="sng" dirty="0" err="1">
                <a:solidFill>
                  <a:srgbClr val="FF0000"/>
                </a:solidFill>
              </a:rPr>
              <a:t>printf</a:t>
            </a:r>
            <a:r>
              <a:rPr lang="en-US" altLang="zh-CN" u="sng" dirty="0">
                <a:solidFill>
                  <a:srgbClr val="FF0000"/>
                </a:solidFill>
              </a:rPr>
              <a:t>(“\n”)</a:t>
            </a:r>
            <a:r>
              <a:rPr lang="zh-CN" altLang="en-US" dirty="0">
                <a:solidFill>
                  <a:srgbClr val="7030A0"/>
                </a:solidFill>
              </a:rPr>
              <a:t>，否则只有当显示缓存满后才将内容一次性地输出；</a:t>
            </a:r>
            <a:endParaRPr lang="en-US" altLang="zh-CN" dirty="0">
              <a:solidFill>
                <a:srgbClr val="7030A0"/>
              </a:solidFill>
            </a:endParaRPr>
          </a:p>
          <a:p>
            <a:pPr marL="687388" lvl="4" indent="-344488" eaLnBrk="1">
              <a:buFont typeface="Wingdings" panose="05000000000000000000" pitchFamily="2" charset="2"/>
              <a:buChar char="ü"/>
            </a:pPr>
            <a:r>
              <a:rPr lang="zh-CN" altLang="en-US" sz="1800" dirty="0" smtClean="0"/>
              <a:t>一般</a:t>
            </a:r>
            <a:r>
              <a:rPr lang="zh-CN" altLang="en-US" sz="1800" dirty="0"/>
              <a:t>系统缓存大小为</a:t>
            </a:r>
            <a:r>
              <a:rPr lang="en-US" altLang="zh-CN" sz="1800" dirty="0"/>
              <a:t>1KB</a:t>
            </a:r>
            <a:r>
              <a:rPr lang="zh-CN" altLang="en-US" sz="1800" dirty="0"/>
              <a:t>；</a:t>
            </a:r>
            <a:endParaRPr lang="en-US" altLang="zh-CN" sz="1800" dirty="0"/>
          </a:p>
          <a:p>
            <a:pPr marL="687388" lvl="4" indent="-344488" eaLnBrk="1">
              <a:buFont typeface="Wingdings" panose="05000000000000000000" pitchFamily="2" charset="2"/>
              <a:buChar char="ü"/>
            </a:pPr>
            <a:r>
              <a:rPr lang="zh-CN" altLang="en-US" sz="1800" b="1" u="sng" dirty="0" smtClean="0"/>
              <a:t>例如调试程序时利用</a:t>
            </a:r>
            <a:r>
              <a:rPr lang="en-US" altLang="zh-CN" sz="1800" b="1" u="sng" dirty="0" err="1"/>
              <a:t>printf</a:t>
            </a:r>
            <a:r>
              <a:rPr lang="en-US" altLang="zh-CN" sz="1800" b="1" u="sng" dirty="0"/>
              <a:t>()</a:t>
            </a:r>
            <a:r>
              <a:rPr lang="zh-CN" altLang="en-US" sz="1800" b="1" u="sng" dirty="0"/>
              <a:t>跟踪调试系统的</a:t>
            </a:r>
            <a:r>
              <a:rPr lang="zh-CN" altLang="en-US" sz="1800" b="1" u="sng" dirty="0" smtClean="0"/>
              <a:t>执行，</a:t>
            </a:r>
            <a:r>
              <a:rPr lang="zh-CN" altLang="en-US" sz="1800" b="1" u="sng" dirty="0"/>
              <a:t>如果在某一位置加入语句</a:t>
            </a:r>
            <a:r>
              <a:rPr lang="en-US" altLang="zh-CN" sz="1800" b="1" u="sng" dirty="0" err="1">
                <a:solidFill>
                  <a:srgbClr val="7030A0"/>
                </a:solidFill>
              </a:rPr>
              <a:t>printf</a:t>
            </a:r>
            <a:r>
              <a:rPr lang="en-US" altLang="zh-CN" sz="1800" b="1" u="sng" dirty="0">
                <a:solidFill>
                  <a:srgbClr val="7030A0"/>
                </a:solidFill>
              </a:rPr>
              <a:t>(“Reach position 1”)</a:t>
            </a:r>
            <a:r>
              <a:rPr lang="zh-CN" altLang="en-US" sz="1800" b="1" u="sng" dirty="0">
                <a:solidFill>
                  <a:srgbClr val="7030A0"/>
                </a:solidFill>
              </a:rPr>
              <a:t>，</a:t>
            </a:r>
            <a:r>
              <a:rPr lang="zh-CN" altLang="en-US" sz="1800" b="1" u="sng" dirty="0"/>
              <a:t>可能执行到该语句，屏幕无结果输出。</a:t>
            </a:r>
            <a:endParaRPr lang="en-US" altLang="zh-CN" sz="1800" b="1" u="sng" dirty="0"/>
          </a:p>
          <a:p>
            <a:pPr marL="344488" lvl="3" indent="-344488" eaLnBrk="1">
              <a:buFont typeface="Wingdings" panose="05000000000000000000" pitchFamily="2" charset="2"/>
              <a:buChar char="n"/>
            </a:pPr>
            <a:r>
              <a:rPr lang="zh-CN" altLang="en-US" dirty="0" smtClean="0">
                <a:solidFill>
                  <a:srgbClr val="7030A0"/>
                </a:solidFill>
              </a:rPr>
              <a:t>对于</a:t>
            </a:r>
            <a:r>
              <a:rPr lang="zh-CN" altLang="en-US" dirty="0">
                <a:solidFill>
                  <a:srgbClr val="7030A0"/>
                </a:solidFill>
              </a:rPr>
              <a:t>文件操作，当用</a:t>
            </a:r>
            <a:r>
              <a:rPr lang="en-US" altLang="zh-CN" dirty="0" err="1">
                <a:solidFill>
                  <a:srgbClr val="7030A0"/>
                </a:solidFill>
              </a:rPr>
              <a:t>fd</a:t>
            </a:r>
            <a:r>
              <a:rPr lang="en-US" altLang="zh-CN" dirty="0">
                <a:solidFill>
                  <a:srgbClr val="7030A0"/>
                </a:solidFill>
              </a:rPr>
              <a:t>=open(“</a:t>
            </a:r>
            <a:r>
              <a:rPr lang="zh-CN" altLang="en-US" dirty="0">
                <a:solidFill>
                  <a:srgbClr val="7030A0"/>
                </a:solidFill>
              </a:rPr>
              <a:t>文件名</a:t>
            </a:r>
            <a:r>
              <a:rPr lang="en-US" altLang="zh-CN" dirty="0">
                <a:solidFill>
                  <a:srgbClr val="7030A0"/>
                </a:solidFill>
              </a:rPr>
              <a:t>”)</a:t>
            </a:r>
            <a:r>
              <a:rPr lang="zh-CN" altLang="en-US" dirty="0">
                <a:solidFill>
                  <a:srgbClr val="7030A0"/>
                </a:solidFill>
              </a:rPr>
              <a:t>打开一个文，并对其进行读写操作后，特别是写操作后，一定使用</a:t>
            </a:r>
            <a:r>
              <a:rPr lang="en-US" altLang="zh-CN" dirty="0">
                <a:solidFill>
                  <a:srgbClr val="FF0000"/>
                </a:solidFill>
              </a:rPr>
              <a:t>close(</a:t>
            </a:r>
            <a:r>
              <a:rPr lang="en-US" altLang="zh-CN" dirty="0" err="1">
                <a:solidFill>
                  <a:srgbClr val="FF0000"/>
                </a:solidFill>
              </a:rPr>
              <a:t>fd</a:t>
            </a:r>
            <a:r>
              <a:rPr lang="en-US" altLang="zh-CN" dirty="0">
                <a:solidFill>
                  <a:srgbClr val="FF0000"/>
                </a:solidFill>
              </a:rPr>
              <a:t>)</a:t>
            </a:r>
            <a:r>
              <a:rPr lang="zh-CN" altLang="en-US" dirty="0">
                <a:solidFill>
                  <a:srgbClr val="7030A0"/>
                </a:solidFill>
              </a:rPr>
              <a:t>将其关闭，以便系统：</a:t>
            </a:r>
            <a:endParaRPr lang="en-US" altLang="zh-CN" dirty="0">
              <a:solidFill>
                <a:srgbClr val="7030A0"/>
              </a:solidFill>
            </a:endParaRPr>
          </a:p>
          <a:p>
            <a:pPr marL="687388" lvl="4" indent="-344488" eaLnBrk="1">
              <a:buFont typeface="Wingdings" panose="05000000000000000000" pitchFamily="2" charset="2"/>
              <a:buChar char="l"/>
            </a:pPr>
            <a:r>
              <a:rPr lang="zh-CN" altLang="en-US" sz="1800" dirty="0">
                <a:solidFill>
                  <a:srgbClr val="006600"/>
                </a:solidFill>
              </a:rPr>
              <a:t>释放系统为打开文件所分配的资源</a:t>
            </a:r>
            <a:r>
              <a:rPr lang="zh-CN" altLang="en-US" sz="1800" dirty="0"/>
              <a:t>，如文件描述符、文件控制块、文件表中所占用的表项</a:t>
            </a:r>
            <a:endParaRPr lang="en-US" altLang="zh-CN" sz="1800" dirty="0"/>
          </a:p>
          <a:p>
            <a:pPr marL="687388" lvl="4" indent="-344488" eaLnBrk="1">
              <a:buFont typeface="Wingdings" panose="05000000000000000000" pitchFamily="2" charset="2"/>
              <a:buChar char="l"/>
            </a:pPr>
            <a:r>
              <a:rPr lang="zh-CN" altLang="en-US" sz="1800" dirty="0">
                <a:solidFill>
                  <a:srgbClr val="0000CC"/>
                </a:solidFill>
              </a:rPr>
              <a:t>清空释放读写缓存</a:t>
            </a:r>
            <a:r>
              <a:rPr lang="zh-CN" altLang="en-US" sz="1800" dirty="0"/>
              <a:t>，将最后写入到缓存的内容物理写入到磁盘的文件</a:t>
            </a:r>
            <a:r>
              <a:rPr lang="zh-CN" altLang="en-US" sz="1800" dirty="0" smtClean="0"/>
              <a:t>中，避免导致副作用</a:t>
            </a:r>
            <a:endParaRPr lang="en-US" altLang="zh-CN" sz="1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6423241"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a:t>
            </a:r>
            <a:r>
              <a:rPr lang="zh-CN" altLang="en-US" sz="2400" dirty="0" smtClean="0"/>
              <a:t>的执行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b="1" u="sng" dirty="0">
                <a:solidFill>
                  <a:srgbClr val="FF0000"/>
                </a:solidFill>
              </a:rPr>
              <a:t>父与子</a:t>
            </a:r>
            <a:r>
              <a:rPr lang="en-US" altLang="zh-CN" sz="2400" b="1" u="sng" dirty="0">
                <a:solidFill>
                  <a:srgbClr val="FF0000"/>
                </a:solidFill>
              </a:rPr>
              <a:t>---</a:t>
            </a:r>
            <a:r>
              <a:rPr lang="zh-CN" altLang="en-US" sz="2400" b="1" u="sng" dirty="0" smtClean="0">
                <a:solidFill>
                  <a:srgbClr val="FF0000"/>
                </a:solidFill>
              </a:rPr>
              <a:t>系统调用</a:t>
            </a:r>
            <a:r>
              <a:rPr lang="en-US" altLang="zh-CN" sz="2400" b="1" u="sng" dirty="0" smtClean="0">
                <a:solidFill>
                  <a:srgbClr val="FF0000"/>
                </a:solidFill>
              </a:rPr>
              <a:t>exec</a:t>
            </a:r>
            <a:r>
              <a:rPr lang="en-US" altLang="zh-CN" sz="2400" b="1" u="sng" dirty="0">
                <a:solidFill>
                  <a:srgbClr val="FF0000"/>
                </a:solidFill>
              </a:rPr>
              <a:t>()</a:t>
            </a:r>
            <a:r>
              <a:rPr lang="zh-CN" altLang="en-US" sz="2400" b="1" u="sng" dirty="0">
                <a:solidFill>
                  <a:srgbClr val="FF0000"/>
                </a:solidFill>
              </a:rPr>
              <a:t>、</a:t>
            </a:r>
            <a:r>
              <a:rPr lang="en-US" altLang="zh-CN" sz="2400" b="1" u="sng" dirty="0">
                <a:solidFill>
                  <a:srgbClr val="FF0000"/>
                </a:solidFill>
              </a:rPr>
              <a:t>wait()</a:t>
            </a:r>
          </a:p>
          <a:p>
            <a:pPr marL="1588" indent="-344488">
              <a:buFont typeface="Wingdings" panose="05000000000000000000" pitchFamily="2" charset="2"/>
              <a:buChar char="n"/>
            </a:pPr>
            <a:r>
              <a:rPr lang="zh-CN" altLang="en-US" sz="2400" dirty="0"/>
              <a:t>子进程继承父进程的变量</a:t>
            </a:r>
            <a:endParaRPr lang="en-US" altLang="zh-CN" sz="2400" dirty="0"/>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95F2B61-E9B9-4178-B630-84943BD7631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pic>
        <p:nvPicPr>
          <p:cNvPr id="101379" name="Picture 3">
            <a:extLst>
              <a:ext uri="{FF2B5EF4-FFF2-40B4-BE49-F238E27FC236}">
                <a16:creationId xmlns:a16="http://schemas.microsoft.com/office/drawing/2014/main" id="{4D7C5E0D-DAED-4E04-B2A8-0EC26942B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1000125" y="2935288"/>
            <a:ext cx="6557963" cy="2873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1380" name="Rectangle 3">
            <a:extLst>
              <a:ext uri="{FF2B5EF4-FFF2-40B4-BE49-F238E27FC236}">
                <a16:creationId xmlns:a16="http://schemas.microsoft.com/office/drawing/2014/main" id="{ADC3DC8C-B1ED-45CB-B5EF-56BC47A8173C}"/>
              </a:ext>
            </a:extLst>
          </p:cNvPr>
          <p:cNvSpPr>
            <a:spLocks noGrp="1" noChangeArrowheads="1"/>
          </p:cNvSpPr>
          <p:nvPr/>
        </p:nvSpPr>
        <p:spPr bwMode="auto">
          <a:xfrm>
            <a:off x="869950" y="1060450"/>
            <a:ext cx="715486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UNIX examples</a:t>
            </a:r>
          </a:p>
          <a:p>
            <a:pPr lvl="1"/>
            <a:r>
              <a:rPr lang="en-US" altLang="zh-CN" sz="1800" b="1" i="1" dirty="0">
                <a:solidFill>
                  <a:srgbClr val="7030A0"/>
                </a:solidFill>
                <a:latin typeface="Courier New" panose="02070309020205020404" pitchFamily="49" charset="0"/>
                <a:cs typeface="Courier New" panose="02070309020205020404" pitchFamily="49" charset="0"/>
              </a:rPr>
              <a:t>fork()</a:t>
            </a:r>
            <a:r>
              <a:rPr lang="en-US" altLang="zh-CN" sz="1800" b="1" i="1" dirty="0">
                <a:solidFill>
                  <a:srgbClr val="000000"/>
                </a:solidFill>
              </a:rPr>
              <a:t> </a:t>
            </a:r>
            <a:r>
              <a:rPr lang="en-US" altLang="zh-CN" sz="1800" b="1" i="1" dirty="0"/>
              <a:t>system call creates new process</a:t>
            </a:r>
          </a:p>
          <a:p>
            <a:pPr lvl="1"/>
            <a:r>
              <a:rPr lang="en-US" altLang="zh-CN" sz="1800" b="1" i="1" dirty="0">
                <a:solidFill>
                  <a:srgbClr val="7030A0"/>
                </a:solidFill>
                <a:latin typeface="Courier New" panose="02070309020205020404" pitchFamily="49" charset="0"/>
                <a:cs typeface="Courier New" panose="02070309020205020404" pitchFamily="49" charset="0"/>
              </a:rPr>
              <a:t>exec()</a:t>
            </a:r>
            <a:r>
              <a:rPr lang="en-US" altLang="zh-CN" sz="1800" b="1" i="1" dirty="0">
                <a:solidFill>
                  <a:srgbClr val="7030A0"/>
                </a:solidFill>
              </a:rPr>
              <a:t> </a:t>
            </a:r>
            <a:r>
              <a:rPr lang="en-US" altLang="zh-CN" sz="1800" b="1" i="1" dirty="0"/>
              <a:t>system call used after a </a:t>
            </a:r>
            <a:r>
              <a:rPr lang="en-US" altLang="zh-CN" sz="1800" b="1" i="1" dirty="0">
                <a:solidFill>
                  <a:srgbClr val="000000"/>
                </a:solidFill>
                <a:latin typeface="Courier New" panose="02070309020205020404" pitchFamily="49" charset="0"/>
                <a:cs typeface="Courier New" panose="02070309020205020404" pitchFamily="49" charset="0"/>
              </a:rPr>
              <a:t>fork()</a:t>
            </a:r>
            <a:r>
              <a:rPr lang="en-US" altLang="zh-CN" sz="1800" b="1" i="1" dirty="0"/>
              <a:t> to replace the process</a:t>
            </a:r>
            <a:r>
              <a:rPr lang="ja-JP" altLang="en-US" sz="1800" b="1" i="1" dirty="0">
                <a:latin typeface="Helvetica" panose="020B0604020202020204" pitchFamily="34" charset="0"/>
              </a:rPr>
              <a:t>’</a:t>
            </a:r>
            <a:r>
              <a:rPr lang="zh-CN" altLang="en-US" sz="1800" b="1" i="1" dirty="0"/>
              <a:t> memory space with a new program</a:t>
            </a:r>
          </a:p>
        </p:txBody>
      </p:sp>
      <p:sp>
        <p:nvSpPr>
          <p:cNvPr id="101381" name="文本框 1">
            <a:extLst>
              <a:ext uri="{FF2B5EF4-FFF2-40B4-BE49-F238E27FC236}">
                <a16:creationId xmlns:a16="http://schemas.microsoft.com/office/drawing/2014/main" id="{C3BB6F71-A1CA-44C2-AB38-B691846FD410}"/>
              </a:ext>
            </a:extLst>
          </p:cNvPr>
          <p:cNvSpPr txBox="1">
            <a:spLocks noChangeArrowheads="1"/>
          </p:cNvSpPr>
          <p:nvPr/>
        </p:nvSpPr>
        <p:spPr bwMode="auto">
          <a:xfrm>
            <a:off x="7642225" y="5186363"/>
            <a:ext cx="1120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父子外出：父等子</a:t>
            </a:r>
          </a:p>
        </p:txBody>
      </p:sp>
      <p:cxnSp>
        <p:nvCxnSpPr>
          <p:cNvPr id="6" name="直接箭头连接符 5"/>
          <p:cNvCxnSpPr/>
          <p:nvPr/>
        </p:nvCxnSpPr>
        <p:spPr>
          <a:xfrm>
            <a:off x="513708" y="4294598"/>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文本框 6"/>
          <p:cNvSpPr txBox="1"/>
          <p:nvPr/>
        </p:nvSpPr>
        <p:spPr>
          <a:xfrm>
            <a:off x="113016" y="3859593"/>
            <a:ext cx="887110" cy="369332"/>
          </a:xfrm>
          <a:prstGeom prst="rect">
            <a:avLst/>
          </a:prstGeom>
          <a:noFill/>
        </p:spPr>
        <p:txBody>
          <a:bodyPr wrap="square" rtlCol="0">
            <a:spAutoFit/>
          </a:bodyPr>
          <a:lstStyle/>
          <a:p>
            <a:r>
              <a:rPr lang="en-US" altLang="zh-CN" dirty="0" smtClean="0"/>
              <a:t>parent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50E9C19-3269-4F33-9350-F8A079E4DB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98307" name="Rectangle 3">
            <a:extLst>
              <a:ext uri="{FF2B5EF4-FFF2-40B4-BE49-F238E27FC236}">
                <a16:creationId xmlns:a16="http://schemas.microsoft.com/office/drawing/2014/main" id="{AB660AF8-47FA-4B5F-8200-16944FF78DE9}"/>
              </a:ext>
            </a:extLst>
          </p:cNvPr>
          <p:cNvSpPr>
            <a:spLocks noGrp="1" noChangeArrowheads="1"/>
          </p:cNvSpPr>
          <p:nvPr>
            <p:ph type="body" idx="4294967295"/>
          </p:nvPr>
        </p:nvSpPr>
        <p:spPr>
          <a:xfrm>
            <a:off x="942975" y="838200"/>
            <a:ext cx="6994525" cy="5595938"/>
          </a:xfrm>
        </p:spPr>
        <p:txBody>
          <a:bodyPr/>
          <a:lstStyle/>
          <a:p>
            <a:pPr marL="0" indent="0">
              <a:spcBef>
                <a:spcPts val="0"/>
              </a:spcBef>
              <a:buNone/>
            </a:pPr>
            <a:r>
              <a:rPr lang="zh-CN" altLang="en-US" sz="1400" dirty="0"/>
              <a:t>include &lt;sys/types.h&gt;   #include &lt;stdio.h&gt; #include &lt;unistd.h&gt; #include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None/>
            </a:pPr>
            <a:r>
              <a:rPr lang="zh-CN" altLang="en-US" sz="1400" dirty="0" smtClean="0"/>
              <a:t> </a:t>
            </a:r>
            <a:r>
              <a:rPr lang="zh-CN" altLang="en-US" sz="1400" dirty="0"/>
              <a:t> </a:t>
            </a:r>
            <a:r>
              <a:rPr lang="zh-CN" altLang="en-US" sz="1400" dirty="0" smtClean="0"/>
              <a:t>     </a:t>
            </a:r>
            <a:r>
              <a:rPr lang="zh-CN" altLang="en-US" sz="1400" dirty="0"/>
              <a:t> fprintf(</a:t>
            </a:r>
            <a:r>
              <a:rPr lang="zh-CN" altLang="en-US" sz="1400" dirty="0">
                <a:solidFill>
                  <a:srgbClr val="0000CC"/>
                </a:solidFill>
              </a:rPr>
              <a:t>stderr</a:t>
            </a:r>
            <a:r>
              <a:rPr lang="zh-CN" altLang="en-US" sz="1400" dirty="0"/>
              <a:t>, "Fork Failed")</a:t>
            </a:r>
            <a:r>
              <a:rPr lang="zh-CN" altLang="en-US" sz="1400" dirty="0" smtClean="0"/>
              <a:t>;   </a:t>
            </a:r>
            <a:r>
              <a:rPr lang="en-US" altLang="zh-CN" sz="1400" dirty="0" smtClean="0"/>
              <a:t>//</a:t>
            </a:r>
            <a:r>
              <a:rPr lang="en-US" altLang="zh-CN" sz="1400" dirty="0" err="1" smtClean="0">
                <a:solidFill>
                  <a:srgbClr val="0000CC"/>
                </a:solidFill>
              </a:rPr>
              <a:t>stdout</a:t>
            </a:r>
            <a:r>
              <a:rPr lang="zh-CN" altLang="en-US" sz="1400" dirty="0" smtClean="0">
                <a:solidFill>
                  <a:srgbClr val="0000CC"/>
                </a:solidFill>
              </a:rPr>
              <a:t>，</a:t>
            </a:r>
            <a:r>
              <a:rPr lang="en-US" altLang="zh-CN" sz="1400" dirty="0" err="1" smtClean="0">
                <a:solidFill>
                  <a:srgbClr val="0000CC"/>
                </a:solidFill>
              </a:rPr>
              <a:t>stdin</a:t>
            </a:r>
            <a:endParaRPr lang="zh-CN" altLang="en-US" sz="1400" dirty="0">
              <a:solidFill>
                <a:srgbClr val="0000CC"/>
              </a:solidFill>
            </a:endParaRPr>
          </a:p>
          <a:p>
            <a:pPr marL="1588" indent="-344488">
              <a:spcBef>
                <a:spcPts val="0"/>
              </a:spcBef>
              <a:buFont typeface="Monotype Sorts" pitchFamily="2" charset="2"/>
              <a:buNone/>
            </a:pPr>
            <a:r>
              <a:rPr lang="zh-CN" altLang="en-US" sz="1400" dirty="0"/>
              <a:t>	       exit(-1);</a:t>
            </a:r>
          </a:p>
          <a:p>
            <a:pPr marL="1588" indent="-344488">
              <a:spcBef>
                <a:spcPts val="0"/>
              </a:spcBef>
              <a:buFont typeface="Monotype Sorts" pitchFamily="2" charset="2"/>
              <a:buNone/>
            </a:pPr>
            <a:r>
              <a:rPr lang="zh-CN" altLang="en-US" sz="1400" dirty="0"/>
              <a:t>	   </a:t>
            </a:r>
            <a:r>
              <a:rPr lang="zh-CN" altLang="en-US" sz="1400" dirty="0" smtClean="0"/>
              <a:t>}  </a:t>
            </a:r>
            <a:endParaRPr lang="en-US" altLang="zh-CN" sz="1400" dirty="0" smtClean="0"/>
          </a:p>
          <a:p>
            <a:pPr marL="1588" indent="-344488">
              <a:spcBef>
                <a:spcPts val="0"/>
              </a:spcBef>
              <a:buFont typeface="Monotype Sorts" pitchFamily="2" charset="2"/>
              <a:buNone/>
            </a:pPr>
            <a:r>
              <a:rPr lang="en-US" altLang="zh-CN" sz="1400" dirty="0"/>
              <a:t> </a:t>
            </a:r>
            <a:r>
              <a:rPr lang="en-US" altLang="zh-CN" sz="1400" dirty="0" smtClean="0"/>
              <a:t>  //fork()</a:t>
            </a:r>
            <a:r>
              <a:rPr lang="zh-CN" altLang="en-US" sz="1400" dirty="0" smtClean="0"/>
              <a:t>成功执行</a:t>
            </a:r>
            <a:endParaRPr lang="zh-CN" altLang="en-US" sz="1400" dirty="0"/>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execlp(“/bin/ls”, “ls”, NULL);</a:t>
            </a:r>
            <a:r>
              <a:rPr lang="zh-CN" altLang="en-US" sz="1400" dirty="0"/>
              <a:t>    //</a:t>
            </a:r>
            <a:r>
              <a:rPr lang="zh-CN" altLang="en-US" sz="1400" b="1" dirty="0">
                <a:solidFill>
                  <a:srgbClr val="121896"/>
                </a:solidFill>
              </a:rPr>
              <a:t>执行一个</a:t>
            </a:r>
            <a:r>
              <a:rPr lang="zh-CN" altLang="en-US" sz="1400" b="1" dirty="0" smtClean="0">
                <a:solidFill>
                  <a:srgbClr val="121896"/>
                </a:solidFill>
              </a:rPr>
              <a:t>外部程序“</a:t>
            </a:r>
            <a:r>
              <a:rPr lang="en-US" altLang="zh-CN" sz="1400" b="1" dirty="0" smtClean="0">
                <a:solidFill>
                  <a:srgbClr val="121896"/>
                </a:solidFill>
              </a:rPr>
              <a:t>/bin/ls</a:t>
            </a:r>
            <a:r>
              <a:rPr lang="zh-CN" altLang="en-US" sz="1400" b="1" dirty="0" smtClean="0">
                <a:solidFill>
                  <a:srgbClr val="121896"/>
                </a:solidFill>
              </a:rPr>
              <a:t>”</a:t>
            </a:r>
            <a:endParaRPr lang="zh-CN" altLang="en-US" sz="1400" b="1" dirty="0">
              <a:solidFill>
                <a:srgbClr val="121896"/>
              </a:solidFill>
            </a:endParaRP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r>
              <a:rPr lang="zh-CN" altLang="en-US" sz="1400" dirty="0" smtClean="0"/>
              <a:t>*/</a:t>
            </a:r>
          </a:p>
          <a:p>
            <a:pPr marL="1588" indent="-344488">
              <a:spcBef>
                <a:spcPts val="0"/>
              </a:spcBef>
              <a:buFont typeface="Monotype Sorts" pitchFamily="2" charset="2"/>
              <a:buNone/>
            </a:pPr>
            <a:r>
              <a:rPr lang="zh-CN" altLang="en-US" sz="1400" dirty="0" smtClean="0"/>
              <a:t>	   	  /* parent will wait for the child to complete */</a:t>
            </a:r>
          </a:p>
          <a:p>
            <a:pPr marL="1588" indent="-344488">
              <a:spcBef>
                <a:spcPts val="0"/>
              </a:spcBef>
              <a:buFont typeface="Monotype Sorts" pitchFamily="2" charset="2"/>
              <a:buNone/>
            </a:pPr>
            <a:r>
              <a:rPr lang="zh-CN" altLang="en-US" sz="1400" dirty="0"/>
              <a:t>	                    </a:t>
            </a:r>
            <a:r>
              <a:rPr lang="zh-CN" altLang="en-US" sz="1400" dirty="0">
                <a:solidFill>
                  <a:srgbClr val="C00000"/>
                </a:solidFill>
                <a:sym typeface="Arial" panose="020B0604020202020204" pitchFamily="34" charset="0"/>
              </a:rPr>
              <a:t>wait (N</a:t>
            </a:r>
            <a:r>
              <a:rPr lang="zh-CN" altLang="en-US" sz="1400" dirty="0">
                <a:solidFill>
                  <a:srgbClr val="C00000"/>
                </a:solidFill>
              </a:rPr>
              <a:t>ULL); </a:t>
            </a:r>
            <a:r>
              <a:rPr lang="zh-CN" altLang="en-US" sz="1400" dirty="0"/>
              <a:t>  //</a:t>
            </a:r>
            <a:r>
              <a:rPr lang="zh-CN" altLang="en-US" sz="1400" b="1" dirty="0">
                <a:solidFill>
                  <a:srgbClr val="121896"/>
                </a:solidFill>
              </a:rPr>
              <a:t>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r>
              <a:rPr lang="zh-CN" altLang="en-US" sz="1400" dirty="0" smtClean="0"/>
              <a:t>}</a:t>
            </a:r>
            <a:endParaRPr lang="en-US" altLang="zh-CN" sz="1400" dirty="0" smtClean="0"/>
          </a:p>
          <a:p>
            <a:pPr marL="1588" indent="-344488">
              <a:spcBef>
                <a:spcPts val="0"/>
              </a:spcBef>
              <a:buFont typeface="Monotype Sorts" pitchFamily="2" charset="2"/>
              <a:buNone/>
            </a:pPr>
            <a:endParaRPr lang="en-US" altLang="zh-CN" sz="1400" dirty="0"/>
          </a:p>
          <a:p>
            <a:pPr marL="1588" indent="-344488">
              <a:spcBef>
                <a:spcPts val="0"/>
              </a:spcBef>
              <a:buFont typeface="Monotype Sorts" pitchFamily="2" charset="2"/>
              <a:buNone/>
            </a:pPr>
            <a:endParaRPr lang="en-US" altLang="zh-CN" sz="1400" dirty="0"/>
          </a:p>
          <a:p>
            <a:pPr marL="1588" indent="-344488" algn="ctr">
              <a:spcBef>
                <a:spcPts val="0"/>
              </a:spcBef>
              <a:buFont typeface="Monotype Sorts" pitchFamily="2" charset="2"/>
              <a:buNone/>
            </a:pPr>
            <a:r>
              <a:rPr lang="en-US" altLang="zh-CN" sz="1400" dirty="0"/>
              <a:t>fig. 3.10</a:t>
            </a:r>
            <a:endParaRPr lang="zh-CN" altLang="en-US" sz="14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r>
              <a:rPr lang="zh-CN" altLang="en-US" noProof="1" smtClean="0">
                <a:effectLst>
                  <a:outerShdw blurRad="38100" dist="38100" dir="2700000">
                    <a:srgbClr val="C0C0C0"/>
                  </a:outerShdw>
                </a:effectLst>
              </a:rPr>
              <a:t>族</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8077200" cy="5467350"/>
          </a:xfrm>
        </p:spPr>
        <p:txBody>
          <a:bodyPr/>
          <a:lstStyle/>
          <a:p>
            <a:pPr eaLnBrk="1"/>
            <a:r>
              <a:rPr lang="zh-CN" altLang="en-US" sz="2000" dirty="0" smtClean="0"/>
              <a:t>execl</a:t>
            </a:r>
            <a:r>
              <a:rPr lang="zh-CN" altLang="en-US" sz="2000" dirty="0"/>
              <a:t>, </a:t>
            </a:r>
            <a:r>
              <a:rPr lang="zh-CN" altLang="en-US" sz="2000" dirty="0" smtClean="0"/>
              <a:t>execle</a:t>
            </a:r>
            <a:r>
              <a:rPr lang="en-US" altLang="zh-CN" sz="2000" dirty="0" smtClean="0"/>
              <a:t>, </a:t>
            </a:r>
            <a:r>
              <a:rPr lang="zh-CN" altLang="en-US" sz="2000" dirty="0"/>
              <a:t>execl</a:t>
            </a:r>
            <a:r>
              <a:rPr lang="en-US" altLang="zh-CN" sz="2000" dirty="0" smtClean="0"/>
              <a:t>p, </a:t>
            </a:r>
            <a:r>
              <a:rPr lang="zh-CN" altLang="en-US" sz="2000" dirty="0" smtClean="0"/>
              <a:t>execv,</a:t>
            </a:r>
            <a:r>
              <a:rPr lang="zh-CN" altLang="en-US" sz="2000" dirty="0">
                <a:sym typeface="Wingdings" panose="05000000000000000000" pitchFamily="2" charset="2"/>
              </a:rPr>
              <a:t> </a:t>
            </a:r>
            <a:r>
              <a:rPr lang="zh-CN" altLang="en-US" sz="2000" dirty="0" smtClean="0">
                <a:sym typeface="Wingdings" panose="05000000000000000000" pitchFamily="2" charset="2"/>
              </a:rPr>
              <a:t>execve</a:t>
            </a:r>
            <a:r>
              <a:rPr lang="en-US" altLang="zh-CN" sz="2000" dirty="0" smtClean="0">
                <a:sym typeface="Wingdings" panose="05000000000000000000" pitchFamily="2" charset="2"/>
              </a:rPr>
              <a:t>,</a:t>
            </a:r>
            <a:r>
              <a:rPr lang="zh-CN" altLang="en-US" sz="2000" dirty="0" smtClean="0"/>
              <a:t> execv</a:t>
            </a:r>
            <a:r>
              <a:rPr lang="en-US" altLang="zh-CN" sz="2000" dirty="0" smtClean="0"/>
              <a:t>p</a:t>
            </a:r>
            <a:endParaRPr lang="zh-CN" altLang="en-US" sz="2000" dirty="0" smtClean="0">
              <a:sym typeface="Wingdings" panose="05000000000000000000" pitchFamily="2" charset="2"/>
            </a:endParaRPr>
          </a:p>
          <a:p>
            <a:pPr eaLnBrk="1"/>
            <a:r>
              <a:rPr lang="en-US" altLang="zh-CN" sz="2000" dirty="0">
                <a:sym typeface="Wingdings" panose="05000000000000000000" pitchFamily="2" charset="2"/>
              </a:rPr>
              <a:t>e</a:t>
            </a:r>
            <a:r>
              <a:rPr lang="zh-CN" altLang="en-US" sz="2000" dirty="0" smtClean="0">
                <a:sym typeface="Wingdings" panose="05000000000000000000" pitchFamily="2" charset="2"/>
              </a:rPr>
              <a:t>xecve</a:t>
            </a:r>
            <a:r>
              <a:rPr lang="en-US" altLang="zh-CN" sz="2000" dirty="0" smtClean="0">
                <a:sym typeface="Wingdings" panose="05000000000000000000" pitchFamily="2" charset="2"/>
              </a:rPr>
              <a:t>()</a:t>
            </a:r>
            <a:r>
              <a:rPr lang="zh-CN" altLang="en-US" sz="2000" dirty="0" smtClean="0"/>
              <a:t>原型：</a:t>
            </a:r>
            <a:endParaRPr lang="en-US" altLang="zh-CN" sz="2000" dirty="0" smtClean="0"/>
          </a:p>
          <a:p>
            <a:pPr lvl="1" eaLnBrk="1"/>
            <a:r>
              <a:rPr lang="en-US" altLang="zh-CN" sz="1800" dirty="0" err="1" smtClean="0"/>
              <a:t>int</a:t>
            </a:r>
            <a:r>
              <a:rPr lang="en-US" altLang="zh-CN" sz="1800" dirty="0" smtClean="0"/>
              <a:t> </a:t>
            </a:r>
            <a:r>
              <a:rPr lang="en-US" altLang="zh-CN" sz="1800" dirty="0" err="1"/>
              <a:t>execve</a:t>
            </a:r>
            <a:r>
              <a:rPr lang="en-US" altLang="zh-CN" sz="1800" dirty="0"/>
              <a:t>(const char *path, char* const </a:t>
            </a:r>
            <a:r>
              <a:rPr lang="en-US" altLang="zh-CN" sz="1800" dirty="0" err="1"/>
              <a:t>argv</a:t>
            </a:r>
            <a:r>
              <a:rPr lang="en-US" altLang="zh-CN" sz="1800" dirty="0"/>
              <a:t>[], char* const  </a:t>
            </a:r>
            <a:r>
              <a:rPr lang="en-US" altLang="zh-CN" sz="1800" dirty="0" err="1"/>
              <a:t>envp</a:t>
            </a:r>
            <a:r>
              <a:rPr lang="en-US" altLang="zh-CN" sz="1800" dirty="0" smtClean="0"/>
              <a:t>[]);</a:t>
            </a:r>
          </a:p>
          <a:p>
            <a:pPr lvl="1" eaLnBrk="1"/>
            <a:r>
              <a:rPr lang="zh-CN" altLang="en-US" sz="1800" dirty="0" smtClean="0"/>
              <a:t>其中，</a:t>
            </a:r>
            <a:endParaRPr lang="en-US" altLang="zh-CN" sz="1800" dirty="0"/>
          </a:p>
          <a:p>
            <a:pPr lvl="2" eaLnBrk="1"/>
            <a:r>
              <a:rPr lang="en-US" altLang="zh-CN" sz="1600" dirty="0">
                <a:sym typeface="宋体" panose="02010600030101010101" pitchFamily="2" charset="-122"/>
              </a:rPr>
              <a:t>path </a:t>
            </a:r>
            <a:r>
              <a:rPr lang="zh-CN" altLang="en-US" sz="1600" dirty="0">
                <a:sym typeface="宋体" panose="02010600030101010101" pitchFamily="2" charset="-122"/>
              </a:rPr>
              <a:t>要装入的新的执行文件的绝对路径名字符串.</a:t>
            </a:r>
          </a:p>
          <a:p>
            <a:pPr lvl="2" eaLnBrk="1"/>
            <a:r>
              <a:rPr lang="zh-CN" altLang="en-US" sz="1600" dirty="0">
                <a:sym typeface="宋体" panose="02010600030101010101" pitchFamily="2" charset="-122"/>
              </a:rPr>
              <a:t>argv[] 要传递给新执行程序的完整的命令参数列表(可以为空).</a:t>
            </a:r>
          </a:p>
          <a:p>
            <a:pPr lvl="2" eaLnBrk="1"/>
            <a:r>
              <a:rPr lang="zh-CN" altLang="en-US" sz="1600" dirty="0">
                <a:sym typeface="宋体" panose="02010600030101010101" pitchFamily="2" charset="-122"/>
              </a:rPr>
              <a:t>envp[] 要传递给新执行程序的完整的环境变量参数列表(可以为空).</a:t>
            </a:r>
            <a:endParaRPr lang="zh-CN" altLang="en-US" sz="1600" dirty="0"/>
          </a:p>
          <a:p>
            <a:pPr eaLnBrk="1"/>
            <a:r>
              <a:rPr lang="zh-CN" altLang="en-US" sz="1800" b="1" dirty="0" smtClean="0"/>
              <a:t>系统</a:t>
            </a:r>
            <a:r>
              <a:rPr lang="zh-CN" altLang="en-US" sz="1800" b="1" dirty="0"/>
              <a:t>调用</a:t>
            </a:r>
            <a:r>
              <a:rPr lang="en-US" altLang="zh-CN" sz="1800" b="1" dirty="0"/>
              <a:t>e</a:t>
            </a:r>
            <a:r>
              <a:rPr lang="zh-CN" altLang="en-US" sz="1800" b="1" dirty="0" smtClean="0"/>
              <a:t>xec</a:t>
            </a:r>
            <a:r>
              <a:rPr lang="en-US" altLang="zh-CN" sz="1800" b="1" dirty="0" err="1" smtClean="0"/>
              <a:t>ve</a:t>
            </a:r>
            <a:r>
              <a:rPr lang="en-US" altLang="zh-CN" sz="1800" b="1" dirty="0" smtClean="0"/>
              <a:t>()</a:t>
            </a:r>
            <a:r>
              <a:rPr lang="zh-CN" altLang="en-US" sz="1800" b="1" dirty="0"/>
              <a:t>：</a:t>
            </a:r>
            <a:endParaRPr lang="en-US" altLang="zh-CN" sz="1800" b="1" dirty="0"/>
          </a:p>
          <a:p>
            <a:pPr lvl="1" eaLnBrk="1"/>
            <a:r>
              <a:rPr lang="zh-CN" altLang="en-US" sz="1600" b="1" u="sng" dirty="0"/>
              <a:t>执行成功，将用</a:t>
            </a:r>
            <a:r>
              <a:rPr lang="en-US" altLang="zh-CN" sz="1600" b="1" u="sng" dirty="0"/>
              <a:t>path</a:t>
            </a:r>
            <a:r>
              <a:rPr lang="zh-CN" altLang="en-US" sz="1600" b="1" u="sng" dirty="0"/>
              <a:t>所指定的可执行文件的</a:t>
            </a:r>
            <a:r>
              <a:rPr lang="zh-CN" altLang="en-US" sz="1600" b="1" u="sng" dirty="0" smtClean="0">
                <a:solidFill>
                  <a:srgbClr val="7030A0"/>
                </a:solidFill>
              </a:rPr>
              <a:t>副本覆盖</a:t>
            </a:r>
            <a:r>
              <a:rPr lang="zh-CN" altLang="en-US" sz="1600" b="1" u="sng" dirty="0"/>
              <a:t>调用</a:t>
            </a:r>
            <a:r>
              <a:rPr lang="en-US" altLang="zh-CN" sz="1600" b="1" u="sng" dirty="0"/>
              <a:t>e</a:t>
            </a:r>
            <a:r>
              <a:rPr lang="zh-CN" altLang="en-US" sz="1600" b="1" u="sng" dirty="0"/>
              <a:t>xec</a:t>
            </a:r>
            <a:r>
              <a:rPr lang="en-US" altLang="zh-CN" sz="1600" b="1" u="sng" dirty="0" err="1"/>
              <a:t>ve</a:t>
            </a:r>
            <a:r>
              <a:rPr lang="en-US" altLang="zh-CN" sz="1600" b="1" u="sng" dirty="0"/>
              <a:t>() </a:t>
            </a:r>
            <a:r>
              <a:rPr lang="zh-CN" altLang="en-US" sz="1600" b="1" u="sng" dirty="0"/>
              <a:t>的</a:t>
            </a:r>
            <a:r>
              <a:rPr lang="zh-CN" altLang="en-US" sz="1600" b="1" u="sng" dirty="0" smtClean="0"/>
              <a:t>进程的空间</a:t>
            </a:r>
            <a:r>
              <a:rPr lang="zh-CN" altLang="en-US" sz="1600" b="1" u="sng" dirty="0"/>
              <a:t>，进程号不变，</a:t>
            </a:r>
            <a:r>
              <a:rPr lang="zh-CN" altLang="en-US" sz="1600" b="1" u="sng" dirty="0">
                <a:solidFill>
                  <a:srgbClr val="FF0000"/>
                </a:solidFill>
              </a:rPr>
              <a:t>它绝不会再返回到调用进程</a:t>
            </a:r>
            <a:r>
              <a:rPr lang="zh-CN" altLang="en-US" sz="1600" b="1" u="sng" dirty="0"/>
              <a:t>。</a:t>
            </a:r>
            <a:endParaRPr lang="en-US" altLang="zh-CN" sz="1600" b="1" u="sng" dirty="0"/>
          </a:p>
          <a:p>
            <a:pPr lvl="1" eaLnBrk="1"/>
            <a:r>
              <a:rPr lang="zh-CN" altLang="en-US" sz="1600" b="1" u="sng" dirty="0"/>
              <a:t>如果exec调用失败，返回-1。</a:t>
            </a:r>
          </a:p>
          <a:p>
            <a:pPr eaLnBrk="1"/>
            <a:r>
              <a:rPr lang="zh-CN" altLang="en-US" sz="1600" dirty="0" smtClean="0"/>
              <a:t>在</a:t>
            </a:r>
            <a:r>
              <a:rPr lang="zh-CN" altLang="en-US" sz="1600" dirty="0"/>
              <a:t>exec调用之前存在的用户级上下文的内容</a:t>
            </a:r>
            <a:r>
              <a:rPr lang="zh-CN" altLang="en-US" sz="1600" dirty="0" smtClean="0"/>
              <a:t>，</a:t>
            </a:r>
            <a:r>
              <a:rPr lang="zh-CN" altLang="en-US" sz="1600" dirty="0"/>
              <a:t>除了exec的参数</a:t>
            </a:r>
            <a:r>
              <a:rPr lang="zh-CN" altLang="en-US" sz="1600" dirty="0" smtClean="0"/>
              <a:t>之外，在</a:t>
            </a:r>
            <a:r>
              <a:rPr lang="zh-CN" altLang="en-US" sz="1600" dirty="0"/>
              <a:t>exec调用之后就不能再存取了；</a:t>
            </a:r>
          </a:p>
          <a:p>
            <a:pPr eaLnBrk="1"/>
            <a:r>
              <a:rPr lang="zh-CN" altLang="en-US" sz="1600" u="sng" dirty="0">
                <a:solidFill>
                  <a:srgbClr val="0000CC"/>
                </a:solidFill>
              </a:rPr>
              <a:t>在系统调用exec之后，子进程不再执行原来的代码，而是执行新的程序；</a:t>
            </a:r>
          </a:p>
          <a:p>
            <a:pPr eaLnBrk="1"/>
            <a:r>
              <a:rPr lang="zh-CN" altLang="en-US" sz="1600" b="1" u="sng" dirty="0">
                <a:solidFill>
                  <a:srgbClr val="7030A0"/>
                </a:solidFill>
              </a:rPr>
              <a:t>进程</a:t>
            </a:r>
            <a:r>
              <a:rPr lang="zh-CN" altLang="en-US" sz="1600" b="1" u="sng" dirty="0" smtClean="0">
                <a:solidFill>
                  <a:srgbClr val="7030A0"/>
                </a:solidFill>
              </a:rPr>
              <a:t>中在系统</a:t>
            </a:r>
            <a:r>
              <a:rPr lang="zh-CN" altLang="en-US" sz="1600" b="1" u="sng" dirty="0">
                <a:solidFill>
                  <a:srgbClr val="7030A0"/>
                </a:solidFill>
              </a:rPr>
              <a:t>调用exec()之后的语句不会被执行</a:t>
            </a:r>
          </a:p>
          <a:p>
            <a:pPr eaLnBrk="1"/>
            <a:endParaRPr lang="zh-CN" altLang="en-US" sz="16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3477827" cy="5037754"/>
          </a:xfrm>
        </p:spPr>
        <p:txBody>
          <a:bodyPr/>
          <a:lstStyle/>
          <a:p>
            <a:pPr eaLnBrk="1">
              <a:spcBef>
                <a:spcPts val="1200"/>
              </a:spcBef>
            </a:pPr>
            <a:r>
              <a:rPr lang="en-US" altLang="zh-CN" sz="1600" dirty="0" smtClean="0"/>
              <a:t>UNIX</a:t>
            </a:r>
            <a:r>
              <a:rPr lang="zh-CN" altLang="en-US" sz="1600" dirty="0" smtClean="0"/>
              <a:t>核心实现系统调用</a:t>
            </a:r>
            <a:r>
              <a:rPr lang="en-US" altLang="zh-CN" sz="1600" noProof="1" smtClean="0">
                <a:effectLst>
                  <a:outerShdw blurRad="38100" dist="38100" dir="2700000">
                    <a:srgbClr val="C0C0C0"/>
                  </a:outerShdw>
                </a:effectLst>
              </a:rPr>
              <a:t>exec()</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P168</a:t>
            </a:r>
            <a:r>
              <a:rPr lang="zh-CN" altLang="en-US" sz="1600" noProof="1" smtClean="0">
                <a:effectLst>
                  <a:outerShdw blurRad="38100" dist="38100" dir="2700000">
                    <a:srgbClr val="C0C0C0"/>
                  </a:outerShdw>
                </a:effectLst>
              </a:rPr>
              <a:t>。</a:t>
            </a:r>
            <a:endParaRPr lang="zh-CN" altLang="en-US" sz="1600" dirty="0"/>
          </a:p>
        </p:txBody>
      </p:sp>
      <p:pic>
        <p:nvPicPr>
          <p:cNvPr id="2" name="图片 1"/>
          <p:cNvPicPr>
            <a:picLocks noChangeAspect="1"/>
          </p:cNvPicPr>
          <p:nvPr/>
        </p:nvPicPr>
        <p:blipFill>
          <a:blip r:embed="rId2"/>
          <a:stretch>
            <a:fillRect/>
          </a:stretch>
        </p:blipFill>
        <p:spPr>
          <a:xfrm>
            <a:off x="4412201" y="919163"/>
            <a:ext cx="4015241" cy="5037754"/>
          </a:xfrm>
          <a:prstGeom prst="rect">
            <a:avLst/>
          </a:prstGeom>
        </p:spPr>
      </p:pic>
    </p:spTree>
    <p:extLst>
      <p:ext uri="{BB962C8B-B14F-4D97-AF65-F5344CB8AC3E}">
        <p14:creationId xmlns:p14="http://schemas.microsoft.com/office/powerpoint/2010/main" val="19568785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401C96C-1889-42B0-A906-BEF899BD7C5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100355" name="Rectangle 3">
            <a:extLst>
              <a:ext uri="{FF2B5EF4-FFF2-40B4-BE49-F238E27FC236}">
                <a16:creationId xmlns:a16="http://schemas.microsoft.com/office/drawing/2014/main" id="{4327BA2F-00D4-43F6-B134-58DB59D9E225}"/>
              </a:ext>
            </a:extLst>
          </p:cNvPr>
          <p:cNvSpPr>
            <a:spLocks noGrp="1" noChangeArrowheads="1"/>
          </p:cNvSpPr>
          <p:nvPr>
            <p:ph type="body" idx="4294967295"/>
          </p:nvPr>
        </p:nvSpPr>
        <p:spPr>
          <a:xfrm>
            <a:off x="942975" y="952501"/>
            <a:ext cx="6994525" cy="5350646"/>
          </a:xfrm>
        </p:spPr>
        <p:txBody>
          <a:bodyPr/>
          <a:lstStyle/>
          <a:p>
            <a:pPr marL="0" indent="0">
              <a:spcBef>
                <a:spcPts val="0"/>
              </a:spcBef>
              <a:buNone/>
            </a:pPr>
            <a:r>
              <a:rPr lang="zh-CN" altLang="en-US" sz="1400" dirty="0"/>
              <a:t>#include &lt;sys/types.h</a:t>
            </a:r>
            <a:r>
              <a:rPr lang="zh-CN" altLang="en-US" sz="1400" dirty="0" smtClean="0"/>
              <a:t>&gt;   #include &lt;stdio.h&gt; #</a:t>
            </a:r>
            <a:r>
              <a:rPr lang="zh-CN" altLang="en-US" sz="1400" dirty="0"/>
              <a:t>include &lt;unistd.h</a:t>
            </a:r>
            <a:r>
              <a:rPr lang="zh-CN" altLang="en-US" sz="1400" dirty="0" smtClean="0"/>
              <a:t>&gt; #</a:t>
            </a: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Font typeface="Monotype Sorts" pitchFamily="2" charset="2"/>
              <a:buNone/>
            </a:pPr>
            <a:r>
              <a:rPr lang="zh-CN" altLang="en-US" sz="1400" dirty="0"/>
              <a:t>	       fprintf(stderr, "Fork Failed");</a:t>
            </a:r>
          </a:p>
          <a:p>
            <a:pPr marL="1588" indent="-344488">
              <a:spcBef>
                <a:spcPts val="0"/>
              </a:spcBef>
              <a:buFont typeface="Monotype Sorts" pitchFamily="2" charset="2"/>
              <a:buNone/>
            </a:pPr>
            <a:r>
              <a:rPr lang="zh-CN" altLang="en-US" sz="1400" dirty="0"/>
              <a:t>	       exit(-1)</a:t>
            </a:r>
            <a:r>
              <a:rPr lang="zh-CN" altLang="en-US" sz="1400" dirty="0" smtClean="0"/>
              <a:t>;</a:t>
            </a:r>
            <a:endParaRPr lang="en-US" altLang="zh-CN" sz="1400" dirty="0" smtClean="0"/>
          </a:p>
          <a:p>
            <a:pPr marL="1588" indent="-344488">
              <a:spcBef>
                <a:spcPts val="0"/>
              </a:spcBef>
              <a:buFont typeface="Monotype Sorts" pitchFamily="2" charset="2"/>
              <a:buNone/>
            </a:pPr>
            <a:r>
              <a:rPr lang="zh-CN" altLang="en-US" sz="1400" dirty="0"/>
              <a:t>	   </a:t>
            </a:r>
            <a:r>
              <a:rPr lang="zh-CN" altLang="en-US" sz="1400" dirty="0" smtClean="0"/>
              <a:t>}</a:t>
            </a:r>
            <a:endParaRPr lang="en-US" altLang="zh-CN" sz="1400" dirty="0" smtClean="0"/>
          </a:p>
          <a:p>
            <a:pPr marL="1588" indent="-344488">
              <a:spcBef>
                <a:spcPts val="0"/>
              </a:spcBef>
              <a:buFont typeface="Monotype Sorts" pitchFamily="2" charset="2"/>
              <a:buNone/>
            </a:pPr>
            <a:r>
              <a:rPr lang="en-US" altLang="zh-CN" sz="1400" dirty="0" smtClean="0"/>
              <a:t>   //fork()</a:t>
            </a:r>
            <a:r>
              <a:rPr lang="zh-CN" altLang="en-US" sz="1400" dirty="0" smtClean="0"/>
              <a:t>成功执行</a:t>
            </a:r>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execlp(“/bin/ls”, “ls”, NULL);</a:t>
            </a:r>
            <a:r>
              <a:rPr lang="zh-CN" altLang="en-US" sz="1400" dirty="0"/>
              <a:t>    //执行一个外部程序</a:t>
            </a:r>
            <a:r>
              <a:rPr lang="en-US" altLang="zh-CN" sz="1400" dirty="0"/>
              <a:t>ls</a:t>
            </a:r>
          </a:p>
          <a:p>
            <a:pPr marL="1588" indent="-344488">
              <a:spcBef>
                <a:spcPts val="0"/>
              </a:spcBef>
              <a:buNone/>
            </a:pPr>
            <a:r>
              <a:rPr lang="en-US" altLang="zh-CN" sz="1400" b="1" i="1" dirty="0">
                <a:solidFill>
                  <a:srgbClr val="0000CC"/>
                </a:solidFill>
                <a:effectLst>
                  <a:outerShdw blurRad="38100" dist="38100" dir="2700000" algn="tl">
                    <a:srgbClr val="000000">
                      <a:alpha val="43137"/>
                    </a:srgbClr>
                  </a:outerShdw>
                </a:effectLst>
              </a:rPr>
              <a:t>              </a:t>
            </a:r>
            <a:r>
              <a:rPr lang="en-US" altLang="zh-CN" sz="1400" b="1" i="1" u="sng" dirty="0">
                <a:solidFill>
                  <a:srgbClr val="0000CC"/>
                </a:solidFill>
                <a:effectLst>
                  <a:outerShdw blurRad="38100" dist="38100" dir="2700000" algn="tl">
                    <a:srgbClr val="000000">
                      <a:alpha val="43137"/>
                    </a:srgbClr>
                  </a:outerShdw>
                </a:effectLst>
              </a:rPr>
              <a:t>//………unreachable</a:t>
            </a:r>
            <a:r>
              <a:rPr lang="en-US" altLang="zh-CN" sz="1400" b="1" i="1" u="sng" dirty="0" smtClean="0">
                <a:solidFill>
                  <a:srgbClr val="0000CC"/>
                </a:solidFill>
                <a:effectLst>
                  <a:outerShdw blurRad="38100" dist="38100" dir="2700000" algn="tl">
                    <a:srgbClr val="000000">
                      <a:alpha val="43137"/>
                    </a:srgbClr>
                  </a:outerShdw>
                </a:effectLst>
              </a:rPr>
              <a:t>……………</a:t>
            </a:r>
            <a:endParaRPr lang="zh-CN" altLang="en-US" sz="1400" b="1" i="1" u="sng" dirty="0">
              <a:solidFill>
                <a:srgbClr val="0000CC"/>
              </a:solidFill>
              <a:effectLst>
                <a:outerShdw blurRad="38100" dist="38100" dir="2700000" algn="tl">
                  <a:srgbClr val="000000">
                    <a:alpha val="43137"/>
                  </a:srgbClr>
                </a:outerShdw>
              </a:effectLst>
            </a:endParaRP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p>
          <a:p>
            <a:pPr marL="1588" indent="-344488">
              <a:spcBef>
                <a:spcPts val="0"/>
              </a:spcBef>
              <a:buFont typeface="Monotype Sorts" pitchFamily="2" charset="2"/>
              <a:buNone/>
            </a:pPr>
            <a:r>
              <a:rPr lang="zh-CN" altLang="en-US" sz="1400" dirty="0"/>
              <a:t>	   	  /* parent will wait for the child to complete */</a:t>
            </a:r>
          </a:p>
          <a:p>
            <a:pPr marL="1588" indent="-344488">
              <a:spcBef>
                <a:spcPts val="0"/>
              </a:spcBef>
              <a:buFont typeface="Monotype Sorts" pitchFamily="2" charset="2"/>
              <a:buNone/>
            </a:pPr>
            <a:r>
              <a:rPr lang="zh-CN" altLang="en-US" sz="1400" dirty="0"/>
              <a:t>	                    </a:t>
            </a:r>
            <a:r>
              <a:rPr lang="zh-CN" altLang="en-US" sz="1400" dirty="0">
                <a:solidFill>
                  <a:srgbClr val="C00000"/>
                </a:solidFill>
                <a:sym typeface="Arial" panose="020B0604020202020204" pitchFamily="34" charset="0"/>
              </a:rPr>
              <a:t>wait (N</a:t>
            </a:r>
            <a:r>
              <a:rPr lang="zh-CN" altLang="en-US" sz="1400" dirty="0">
                <a:solidFill>
                  <a:srgbClr val="C00000"/>
                </a:solidFill>
              </a:rPr>
              <a:t>ULL); </a:t>
            </a:r>
            <a:r>
              <a:rPr lang="zh-CN" altLang="en-US" sz="1400" dirty="0"/>
              <a:t>  //等待子进程结束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r>
              <a:rPr lang="en-US" altLang="zh-CN" sz="1400" dirty="0"/>
              <a:t> </a:t>
            </a:r>
          </a:p>
          <a:p>
            <a:pPr marL="1588" indent="-344488">
              <a:spcBef>
                <a:spcPts val="0"/>
              </a:spcBef>
              <a:buFont typeface="Monotype Sorts" pitchFamily="2" charset="2"/>
              <a:buNone/>
            </a:pPr>
            <a:r>
              <a:rPr lang="en-US" altLang="zh-CN" sz="1400" dirty="0"/>
              <a:t>                                                                fig. 3.10</a:t>
            </a:r>
            <a:endParaRPr lang="zh-CN" altLang="en-US" sz="1400" dirty="0"/>
          </a:p>
          <a:p>
            <a:pPr marL="1588" indent="-344488">
              <a:spcBef>
                <a:spcPts val="0"/>
              </a:spcBef>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AEE1E114-D705-4C74-9372-1335BDB613F5}"/>
              </a:ext>
            </a:extLst>
          </p:cNvPr>
          <p:cNvSpPr>
            <a:spLocks noGrp="1"/>
          </p:cNvSpPr>
          <p:nvPr>
            <p:ph type="title"/>
          </p:nvPr>
        </p:nvSpPr>
        <p:spPr>
          <a:xfrm>
            <a:off x="739775" y="261938"/>
            <a:ext cx="8077200" cy="609600"/>
          </a:xfrm>
          <a:ln>
            <a:miter/>
          </a:ln>
        </p:spPr>
        <p:txBody>
          <a:bodyPr/>
          <a:lstStyle/>
          <a:p>
            <a:pPr>
              <a:defRPr/>
            </a:pPr>
            <a:r>
              <a:rPr lang="en-US" altLang="zh-CN" noProof="1">
                <a:effectLst>
                  <a:outerShdw blurRad="38100" dist="38100" dir="2700000">
                    <a:srgbClr val="C0C0C0"/>
                  </a:outerShdw>
                </a:effectLst>
              </a:rPr>
              <a:t>System call -</a:t>
            </a:r>
            <a:r>
              <a:rPr lang="en-US" altLang="zh-CN" noProof="1">
                <a:solidFill>
                  <a:srgbClr val="0000CC"/>
                </a:solidFill>
                <a:effectLst>
                  <a:outerShdw blurRad="38100" dist="38100" dir="2700000">
                    <a:srgbClr val="C0C0C0"/>
                  </a:outerShdw>
                </a:effectLst>
              </a:rPr>
              <a:t>wait</a:t>
            </a:r>
            <a:endParaRPr lang="zh-CN" altLang="en-US" noProof="1">
              <a:solidFill>
                <a:srgbClr val="0000CC"/>
              </a:solidFill>
              <a:effectLst>
                <a:outerShdw blurRad="38100" dist="38100" dir="2700000">
                  <a:srgbClr val="C0C0C0"/>
                </a:outerShdw>
              </a:effectLst>
              <a:sym typeface="+mn-ea"/>
            </a:endParaRPr>
          </a:p>
        </p:txBody>
      </p:sp>
      <p:sp>
        <p:nvSpPr>
          <p:cNvPr id="102403" name="文本占位符 122882">
            <a:extLst>
              <a:ext uri="{FF2B5EF4-FFF2-40B4-BE49-F238E27FC236}">
                <a16:creationId xmlns:a16="http://schemas.microsoft.com/office/drawing/2014/main" id="{DFD81FAE-57E3-457D-BC1E-D04B4ADF85DE}"/>
              </a:ext>
            </a:extLst>
          </p:cNvPr>
          <p:cNvSpPr>
            <a:spLocks noGrp="1" noChangeArrowheads="1"/>
          </p:cNvSpPr>
          <p:nvPr>
            <p:ph idx="1"/>
          </p:nvPr>
        </p:nvSpPr>
        <p:spPr>
          <a:xfrm>
            <a:off x="739775" y="1282699"/>
            <a:ext cx="7962900" cy="4612073"/>
          </a:xfrm>
        </p:spPr>
        <p:txBody>
          <a:bodyPr/>
          <a:lstStyle/>
          <a:p>
            <a:pPr>
              <a:lnSpc>
                <a:spcPct val="90000"/>
              </a:lnSpc>
            </a:pPr>
            <a:r>
              <a:rPr lang="en-US" altLang="zh-CN" sz="2000" dirty="0"/>
              <a:t>A </a:t>
            </a:r>
            <a:r>
              <a:rPr lang="en-US" altLang="zh-CN" sz="2000" dirty="0" smtClean="0"/>
              <a:t>process (</a:t>
            </a:r>
            <a:r>
              <a:rPr lang="en-US" altLang="zh-CN" sz="2000" dirty="0" smtClean="0">
                <a:solidFill>
                  <a:srgbClr val="C00000"/>
                </a:solidFill>
              </a:rPr>
              <a:t>child</a:t>
            </a:r>
            <a:r>
              <a:rPr lang="en-US" altLang="zh-CN" sz="2000" dirty="0" smtClean="0"/>
              <a:t>) </a:t>
            </a:r>
            <a:r>
              <a:rPr lang="en-US" altLang="zh-CN" sz="2000" dirty="0"/>
              <a:t>that </a:t>
            </a:r>
            <a:r>
              <a:rPr lang="en-US" altLang="zh-CN" sz="2000" b="1" u="sng" dirty="0">
                <a:solidFill>
                  <a:srgbClr val="006600"/>
                </a:solidFill>
              </a:rPr>
              <a:t>has terminated</a:t>
            </a:r>
            <a:r>
              <a:rPr lang="en-US" altLang="zh-CN" sz="2000" dirty="0"/>
              <a:t>, but whose parent </a:t>
            </a:r>
            <a:r>
              <a:rPr lang="en-US" altLang="zh-CN" sz="2000" b="1" u="sng" dirty="0">
                <a:solidFill>
                  <a:srgbClr val="0070C0"/>
                </a:solidFill>
              </a:rPr>
              <a:t>has not yet called wait</a:t>
            </a:r>
            <a:r>
              <a:rPr lang="en-US" altLang="zh-CN" sz="2000" b="1" u="sng" dirty="0" smtClean="0">
                <a:solidFill>
                  <a:srgbClr val="0070C0"/>
                </a:solidFill>
              </a:rPr>
              <a:t>() </a:t>
            </a:r>
            <a:r>
              <a:rPr lang="en-US" altLang="zh-CN" sz="2000" b="1" dirty="0">
                <a:solidFill>
                  <a:srgbClr val="0000CC"/>
                </a:solidFill>
              </a:rPr>
              <a:t>and not terminated </a:t>
            </a:r>
            <a:r>
              <a:rPr lang="en-US" altLang="zh-CN" sz="2000" dirty="0" smtClean="0"/>
              <a:t>, </a:t>
            </a:r>
            <a:r>
              <a:rPr lang="en-US" altLang="zh-CN" sz="2000" dirty="0"/>
              <a:t>is known as a </a:t>
            </a:r>
            <a:r>
              <a:rPr lang="en-US" altLang="zh-CN" sz="2000" u="sng" dirty="0">
                <a:solidFill>
                  <a:srgbClr val="FF0000"/>
                </a:solidFill>
              </a:rPr>
              <a:t>zombie</a:t>
            </a:r>
            <a:r>
              <a:rPr lang="en-US" altLang="zh-CN" sz="2000" dirty="0">
                <a:solidFill>
                  <a:srgbClr val="FF0000"/>
                </a:solidFill>
              </a:rPr>
              <a:t> </a:t>
            </a:r>
            <a:r>
              <a:rPr lang="en-US" altLang="zh-CN" sz="2000" dirty="0" smtClean="0"/>
              <a:t>process (child). </a:t>
            </a:r>
            <a:endParaRPr lang="en-US" altLang="zh-CN" sz="2000" dirty="0"/>
          </a:p>
          <a:p>
            <a:pPr lvl="1">
              <a:lnSpc>
                <a:spcPct val="90000"/>
              </a:lnSpc>
            </a:pPr>
            <a:r>
              <a:rPr lang="zh-CN" altLang="en-US" sz="1800" dirty="0">
                <a:solidFill>
                  <a:srgbClr val="7030A0"/>
                </a:solidFill>
              </a:rPr>
              <a:t>父进程</a:t>
            </a:r>
            <a:r>
              <a:rPr lang="zh-CN" altLang="en-US" sz="1800" dirty="0" smtClean="0">
                <a:solidFill>
                  <a:srgbClr val="7030A0"/>
                </a:solidFill>
              </a:rPr>
              <a:t>尚未执行到</a:t>
            </a:r>
            <a:r>
              <a:rPr lang="en-US" altLang="zh-CN" sz="1800" dirty="0" smtClean="0">
                <a:solidFill>
                  <a:srgbClr val="7030A0"/>
                </a:solidFill>
              </a:rPr>
              <a:t>wait()</a:t>
            </a:r>
            <a:r>
              <a:rPr lang="zh-CN" altLang="en-US" sz="1800" dirty="0" smtClean="0">
                <a:solidFill>
                  <a:srgbClr val="7030A0"/>
                </a:solidFill>
              </a:rPr>
              <a:t>，子</a:t>
            </a:r>
            <a:r>
              <a:rPr lang="zh-CN" altLang="en-US" sz="1800" dirty="0">
                <a:solidFill>
                  <a:srgbClr val="7030A0"/>
                </a:solidFill>
              </a:rPr>
              <a:t>进程已经结束</a:t>
            </a:r>
            <a:r>
              <a:rPr lang="zh-CN" altLang="en-US" sz="1800" dirty="0" smtClean="0">
                <a:solidFill>
                  <a:srgbClr val="7030A0"/>
                </a:solidFill>
              </a:rPr>
              <a:t>，子</a:t>
            </a:r>
            <a:r>
              <a:rPr lang="zh-CN" altLang="en-US" sz="1800" dirty="0">
                <a:solidFill>
                  <a:srgbClr val="7030A0"/>
                </a:solidFill>
              </a:rPr>
              <a:t>进程处于“</a:t>
            </a:r>
            <a:r>
              <a:rPr lang="en-US" altLang="zh-CN" sz="1800" dirty="0">
                <a:solidFill>
                  <a:srgbClr val="7030A0"/>
                </a:solidFill>
              </a:rPr>
              <a:t>zombie</a:t>
            </a:r>
            <a:r>
              <a:rPr lang="zh-CN" altLang="en-US" sz="1800" dirty="0">
                <a:solidFill>
                  <a:srgbClr val="7030A0"/>
                </a:solidFill>
              </a:rPr>
              <a:t>”状态</a:t>
            </a:r>
            <a:r>
              <a:rPr lang="zh-CN" altLang="en-US" sz="1800" dirty="0" smtClean="0">
                <a:solidFill>
                  <a:srgbClr val="7030A0"/>
                </a:solidFill>
              </a:rPr>
              <a:t>，并没有被系统撤销，等待</a:t>
            </a:r>
            <a:r>
              <a:rPr lang="zh-CN" altLang="en-US" sz="1800" dirty="0">
                <a:solidFill>
                  <a:srgbClr val="7030A0"/>
                </a:solidFill>
              </a:rPr>
              <a:t>父进程回收。</a:t>
            </a:r>
            <a:endParaRPr lang="en-US" altLang="zh-CN" sz="1800" dirty="0">
              <a:solidFill>
                <a:srgbClr val="7030A0"/>
              </a:solidFill>
            </a:endParaRPr>
          </a:p>
          <a:p>
            <a:pPr lvl="1">
              <a:lnSpc>
                <a:spcPct val="90000"/>
              </a:lnSpc>
            </a:pPr>
            <a:r>
              <a:rPr lang="en-US" altLang="zh-CN" sz="1800" b="1" dirty="0">
                <a:solidFill>
                  <a:srgbClr val="C00000"/>
                </a:solidFill>
              </a:rPr>
              <a:t>All processes transition to this state when they terminate</a:t>
            </a:r>
            <a:r>
              <a:rPr lang="en-US" altLang="zh-CN" sz="2000" b="1" dirty="0">
                <a:solidFill>
                  <a:srgbClr val="C00000"/>
                </a:solidFill>
              </a:rPr>
              <a:t>.</a:t>
            </a:r>
          </a:p>
          <a:p>
            <a:pPr>
              <a:lnSpc>
                <a:spcPct val="90000"/>
              </a:lnSpc>
            </a:pPr>
            <a:r>
              <a:rPr lang="en-US" altLang="zh-CN" sz="2000" dirty="0"/>
              <a:t>If a </a:t>
            </a:r>
            <a:r>
              <a:rPr lang="en-US" altLang="zh-CN" sz="2000" dirty="0">
                <a:solidFill>
                  <a:srgbClr val="C00000"/>
                </a:solidFill>
              </a:rPr>
              <a:t>parent</a:t>
            </a:r>
            <a:r>
              <a:rPr lang="en-US" altLang="zh-CN" sz="2000" dirty="0"/>
              <a:t> </a:t>
            </a:r>
            <a:r>
              <a:rPr lang="en-US" altLang="zh-CN" sz="2000" dirty="0">
                <a:solidFill>
                  <a:srgbClr val="0000CC"/>
                </a:solidFill>
              </a:rPr>
              <a:t>did not invoke wait() </a:t>
            </a:r>
            <a:r>
              <a:rPr lang="en-US" altLang="zh-CN" sz="2000" dirty="0"/>
              <a:t>and instead </a:t>
            </a:r>
            <a:r>
              <a:rPr lang="en-US" altLang="zh-CN" sz="2000" dirty="0">
                <a:solidFill>
                  <a:srgbClr val="0000CC"/>
                </a:solidFill>
              </a:rPr>
              <a:t>terminated</a:t>
            </a:r>
            <a:r>
              <a:rPr lang="en-US" altLang="zh-CN" sz="2000" dirty="0"/>
              <a:t>, thereby leaving its child processes as </a:t>
            </a:r>
            <a:r>
              <a:rPr lang="en-US" altLang="zh-CN" sz="2000" u="sng" dirty="0">
                <a:solidFill>
                  <a:srgbClr val="FF0000"/>
                </a:solidFill>
              </a:rPr>
              <a:t>orphans</a:t>
            </a:r>
            <a:r>
              <a:rPr lang="en-US" altLang="zh-CN" sz="2000" dirty="0">
                <a:solidFill>
                  <a:srgbClr val="FF0000"/>
                </a:solidFill>
              </a:rPr>
              <a:t> </a:t>
            </a:r>
          </a:p>
          <a:p>
            <a:pPr lvl="1">
              <a:lnSpc>
                <a:spcPct val="90000"/>
              </a:lnSpc>
            </a:pPr>
            <a:r>
              <a:rPr lang="zh-CN" altLang="en-US" sz="1800" dirty="0">
                <a:solidFill>
                  <a:srgbClr val="7030A0"/>
                </a:solidFill>
              </a:rPr>
              <a:t>子进程尚在运行，而父</a:t>
            </a:r>
            <a:r>
              <a:rPr lang="zh-CN" altLang="en-US" sz="1800" dirty="0" smtClean="0">
                <a:solidFill>
                  <a:srgbClr val="7030A0"/>
                </a:solidFill>
              </a:rPr>
              <a:t>进程未</a:t>
            </a:r>
            <a:r>
              <a:rPr lang="zh-CN" altLang="en-US" sz="1800" dirty="0">
                <a:solidFill>
                  <a:srgbClr val="7030A0"/>
                </a:solidFill>
              </a:rPr>
              <a:t>调用</a:t>
            </a:r>
            <a:r>
              <a:rPr lang="en-US" altLang="zh-CN" sz="1800" dirty="0">
                <a:solidFill>
                  <a:srgbClr val="7030A0"/>
                </a:solidFill>
              </a:rPr>
              <a:t>wait()</a:t>
            </a:r>
            <a:r>
              <a:rPr lang="zh-CN" altLang="en-US" sz="1800" dirty="0">
                <a:solidFill>
                  <a:srgbClr val="7030A0"/>
                </a:solidFill>
              </a:rPr>
              <a:t>，而是执行结束退出，子进程成为“孤儿”进程，</a:t>
            </a:r>
            <a:r>
              <a:rPr lang="en-US" altLang="zh-CN" sz="1800" b="1" u="sng" dirty="0">
                <a:solidFill>
                  <a:srgbClr val="7030A0"/>
                </a:solidFill>
              </a:rPr>
              <a:t>UNIX</a:t>
            </a:r>
            <a:r>
              <a:rPr lang="zh-CN" altLang="en-US" sz="1800" b="1" u="sng" dirty="0">
                <a:solidFill>
                  <a:srgbClr val="7030A0"/>
                </a:solidFill>
              </a:rPr>
              <a:t>中将子进程交由</a:t>
            </a:r>
            <a:r>
              <a:rPr lang="en-US" altLang="zh-CN" sz="1800" b="1" u="sng" dirty="0">
                <a:solidFill>
                  <a:srgbClr val="7030A0"/>
                </a:solidFill>
              </a:rPr>
              <a:t>1</a:t>
            </a:r>
            <a:r>
              <a:rPr lang="zh-CN" altLang="en-US" sz="1800" b="1" u="sng" dirty="0">
                <a:solidFill>
                  <a:srgbClr val="7030A0"/>
                </a:solidFill>
              </a:rPr>
              <a:t>号进程代管</a:t>
            </a:r>
            <a:r>
              <a:rPr lang="zh-CN" altLang="en-US" sz="1800" dirty="0">
                <a:solidFill>
                  <a:srgbClr val="7030A0"/>
                </a:solidFill>
              </a:rPr>
              <a:t>；</a:t>
            </a:r>
            <a:endParaRPr lang="en-US" altLang="zh-CN" sz="1800" dirty="0">
              <a:solidFill>
                <a:srgbClr val="7030A0"/>
              </a:solidFill>
            </a:endParaRPr>
          </a:p>
          <a:p>
            <a:pPr lvl="1">
              <a:lnSpc>
                <a:spcPct val="90000"/>
              </a:lnSpc>
            </a:pPr>
            <a:r>
              <a:rPr lang="en-US" altLang="zh-CN" sz="1800" dirty="0"/>
              <a:t>Linux and UNIX address this scenario by assigning the </a:t>
            </a:r>
            <a:r>
              <a:rPr lang="en-US" altLang="zh-CN" sz="1800" dirty="0" err="1">
                <a:solidFill>
                  <a:srgbClr val="121896"/>
                </a:solidFill>
              </a:rPr>
              <a:t>init</a:t>
            </a:r>
            <a:r>
              <a:rPr lang="en-US" altLang="zh-CN" sz="1800" dirty="0">
                <a:solidFill>
                  <a:srgbClr val="121896"/>
                </a:solidFill>
              </a:rPr>
              <a:t> process </a:t>
            </a:r>
            <a:r>
              <a:rPr lang="en-US" altLang="zh-CN" sz="1800" dirty="0"/>
              <a:t>as the new </a:t>
            </a:r>
            <a:r>
              <a:rPr lang="en-US" altLang="zh-CN" sz="1800" dirty="0">
                <a:solidFill>
                  <a:srgbClr val="0070C0"/>
                </a:solidFill>
              </a:rPr>
              <a:t>parent </a:t>
            </a:r>
            <a:r>
              <a:rPr lang="en-US" altLang="zh-CN" sz="1800" dirty="0"/>
              <a:t>to </a:t>
            </a:r>
            <a:r>
              <a:rPr lang="en-US" altLang="zh-CN" sz="1800" dirty="0">
                <a:solidFill>
                  <a:srgbClr val="121896"/>
                </a:solidFill>
              </a:rPr>
              <a:t>orphan processes</a:t>
            </a:r>
            <a:r>
              <a:rPr lang="en-US" altLang="zh-CN" sz="1800" dirty="0"/>
              <a:t>.</a:t>
            </a:r>
            <a:endParaRPr lang="en-US" altLang="zh-CN" sz="2000" dirty="0">
              <a:solidFill>
                <a:srgbClr val="FF0000"/>
              </a:solidFill>
            </a:endParaRPr>
          </a:p>
          <a:p>
            <a:pPr>
              <a:lnSpc>
                <a:spcPct val="90000"/>
              </a:lnSpc>
            </a:pPr>
            <a:r>
              <a:rPr lang="zh-CN" altLang="en-US" sz="2000" dirty="0">
                <a:solidFill>
                  <a:srgbClr val="006600"/>
                </a:solidFill>
              </a:rPr>
              <a:t>应该</a:t>
            </a:r>
            <a:r>
              <a:rPr lang="zh-CN" altLang="en-US" sz="2000" dirty="0" smtClean="0">
                <a:solidFill>
                  <a:srgbClr val="006600"/>
                </a:solidFill>
              </a:rPr>
              <a:t>防止第二种</a:t>
            </a:r>
            <a:r>
              <a:rPr lang="zh-CN" altLang="en-US" sz="2000" dirty="0">
                <a:solidFill>
                  <a:srgbClr val="006600"/>
                </a:solidFill>
              </a:rPr>
              <a:t>情况的发生</a:t>
            </a:r>
            <a:r>
              <a:rPr lang="en-US" altLang="zh-CN" sz="2000" dirty="0">
                <a:solidFill>
                  <a:srgbClr val="006600"/>
                </a:solidFill>
              </a:rPr>
              <a:t>—</a:t>
            </a:r>
            <a:r>
              <a:rPr lang="zh-CN" altLang="en-US" sz="2000" b="1" i="1" u="sng" dirty="0">
                <a:solidFill>
                  <a:srgbClr val="C00000"/>
                </a:solidFill>
                <a:effectLst>
                  <a:outerShdw blurRad="38100" dist="38100" dir="2700000" algn="tl">
                    <a:srgbClr val="000000">
                      <a:alpha val="43137"/>
                    </a:srgbClr>
                  </a:outerShdw>
                </a:effectLst>
              </a:rPr>
              <a:t>父进程应该等待子进程结束，完成对子进程的回收工作。</a:t>
            </a:r>
            <a:endParaRPr lang="en-US" altLang="zh-CN" sz="2000" b="1" i="1" u="sng" dirty="0">
              <a:solidFill>
                <a:srgbClr val="C00000"/>
              </a:solidFill>
              <a:effectLst>
                <a:outerShdw blurRad="38100" dist="38100" dir="2700000" algn="tl">
                  <a:srgbClr val="000000">
                    <a:alpha val="43137"/>
                  </a:srgbClr>
                </a:outerShdw>
              </a:effectLst>
            </a:endParaRPr>
          </a:p>
          <a:p>
            <a:pPr>
              <a:lnSpc>
                <a:spcPct val="90000"/>
              </a:lnSpc>
            </a:pPr>
            <a:endParaRPr lang="en-US" altLang="zh-CN" sz="2000" dirty="0">
              <a:solidFill>
                <a:srgbClr val="006600"/>
              </a:solidFill>
            </a:endParaRPr>
          </a:p>
          <a:p>
            <a:pPr lvl="1">
              <a:lnSpc>
                <a:spcPct val="90000"/>
              </a:lnSpc>
            </a:pPr>
            <a:endParaRPr lang="en-US" altLang="zh-CN" sz="2400" dirty="0">
              <a:solidFill>
                <a:srgbClr val="FF0000"/>
              </a:solidFill>
            </a:endParaRPr>
          </a:p>
        </p:txBody>
      </p:sp>
      <p:sp>
        <p:nvSpPr>
          <p:cNvPr id="102404" name="文本框 1">
            <a:extLst>
              <a:ext uri="{FF2B5EF4-FFF2-40B4-BE49-F238E27FC236}">
                <a16:creationId xmlns:a16="http://schemas.microsoft.com/office/drawing/2014/main" id="{78ED5E47-60AB-451C-BC85-5A87254B254D}"/>
              </a:ext>
            </a:extLst>
          </p:cNvPr>
          <p:cNvSpPr txBox="1">
            <a:spLocks noChangeArrowheads="1"/>
          </p:cNvSpPr>
          <p:nvPr/>
        </p:nvSpPr>
        <p:spPr bwMode="auto">
          <a:xfrm>
            <a:off x="6900863" y="5724525"/>
            <a:ext cx="1611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600"/>
              <a:t>父子公园游</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B6A4E8B-ABDA-490F-8D68-0352B944F8D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r>
              <a:rPr lang="zh-CN" altLang="en-US" noProof="1" smtClean="0">
                <a:effectLst>
                  <a:outerShdw blurRad="38100" dist="38100" dir="2700000">
                    <a:srgbClr val="C0C0C0"/>
                  </a:outerShdw>
                </a:effectLst>
              </a:rPr>
              <a:t>(</a:t>
            </a:r>
            <a:r>
              <a:rPr lang="en-US" altLang="zh-CN" noProof="1">
                <a:solidFill>
                  <a:srgbClr val="0000CC"/>
                </a:solidFill>
                <a:effectLst>
                  <a:outerShdw blurRad="38100" dist="38100" dir="2700000">
                    <a:srgbClr val="C0C0C0"/>
                  </a:outerShdw>
                </a:effectLst>
              </a:rPr>
              <a:t>Unix</a:t>
            </a:r>
            <a:r>
              <a:rPr lang="en-US" altLang="zh-CN" noProof="1">
                <a:effectLst>
                  <a:outerShdw blurRad="38100" dist="38100" dir="2700000">
                    <a:srgbClr val="C0C0C0"/>
                  </a:outerShdw>
                </a:effectLst>
              </a:rPr>
              <a:t>)</a:t>
            </a:r>
          </a:p>
        </p:txBody>
      </p:sp>
      <p:sp>
        <p:nvSpPr>
          <p:cNvPr id="11267" name="Rectangle 3">
            <a:extLst>
              <a:ext uri="{FF2B5EF4-FFF2-40B4-BE49-F238E27FC236}">
                <a16:creationId xmlns:a16="http://schemas.microsoft.com/office/drawing/2014/main" id="{D4ABD5F2-4642-4ED3-B765-529E2907F6D3}"/>
              </a:ext>
            </a:extLst>
          </p:cNvPr>
          <p:cNvSpPr>
            <a:spLocks noGrp="1" noChangeArrowheads="1"/>
          </p:cNvSpPr>
          <p:nvPr>
            <p:ph type="body" idx="4294967295"/>
          </p:nvPr>
        </p:nvSpPr>
        <p:spPr>
          <a:xfrm>
            <a:off x="827088" y="1282700"/>
            <a:ext cx="7351712" cy="4908550"/>
          </a:xfrm>
        </p:spPr>
        <p:txBody>
          <a:bodyPr/>
          <a:lstStyle/>
          <a:p>
            <a:r>
              <a:rPr lang="en-US" altLang="zh-CN" sz="2400" noProof="1"/>
              <a:t>A process includes: </a:t>
            </a:r>
            <a:r>
              <a:rPr lang="en-US" altLang="zh-CN" sz="2400" noProof="1">
                <a:sym typeface="Wingdings" panose="05000000000000000000" pitchFamily="2" charset="2"/>
              </a:rPr>
              <a:t>(</a:t>
            </a:r>
            <a:r>
              <a:rPr lang="en-US" altLang="zh-CN" sz="2400" noProof="1">
                <a:solidFill>
                  <a:srgbClr val="0070C0"/>
                </a:solidFill>
                <a:sym typeface="Wingdings" panose="05000000000000000000" pitchFamily="2" charset="2"/>
              </a:rPr>
              <a:t>UNIX</a:t>
            </a:r>
            <a:r>
              <a:rPr lang="en-US" altLang="zh-CN" sz="2400" noProof="1">
                <a:sym typeface="Wingdings" panose="05000000000000000000" pitchFamily="2" charset="2"/>
              </a:rPr>
              <a:t>)</a:t>
            </a:r>
            <a:endParaRPr lang="en-US" altLang="zh-CN" sz="2400" noProof="1"/>
          </a:p>
          <a:p>
            <a:pPr lvl="1"/>
            <a:r>
              <a:rPr lang="en-US" altLang="zh-CN" sz="2400" noProof="1">
                <a:solidFill>
                  <a:srgbClr val="006600"/>
                </a:solidFill>
              </a:rPr>
              <a:t>text section</a:t>
            </a:r>
            <a:r>
              <a:rPr lang="en-US" altLang="zh-CN" sz="2400" noProof="1"/>
              <a:t> – contains the program code</a:t>
            </a:r>
          </a:p>
          <a:p>
            <a:pPr lvl="1"/>
            <a:r>
              <a:rPr lang="en-US" altLang="zh-CN" sz="2400" noProof="1">
                <a:solidFill>
                  <a:srgbClr val="006600"/>
                </a:solidFill>
              </a:rPr>
              <a:t>data section</a:t>
            </a:r>
            <a:r>
              <a:rPr lang="en-US" altLang="zh-CN" sz="2400" noProof="1"/>
              <a:t> – contains global variables</a:t>
            </a:r>
          </a:p>
          <a:p>
            <a:pPr lvl="1"/>
            <a:r>
              <a:rPr lang="en-US" altLang="zh-CN" sz="2400" noProof="1" smtClean="0">
                <a:solidFill>
                  <a:srgbClr val="C00000"/>
                </a:solidFill>
              </a:rPr>
              <a:t>PCB</a:t>
            </a:r>
            <a:endParaRPr lang="en-US" altLang="en-US" sz="2400" noProof="1"/>
          </a:p>
          <a:p>
            <a:pPr lvl="1"/>
            <a:r>
              <a:rPr lang="en-US" altLang="en-US" sz="2400" noProof="1">
                <a:solidFill>
                  <a:srgbClr val="FF0000"/>
                </a:solidFill>
              </a:rPr>
              <a:t>current activities</a:t>
            </a:r>
          </a:p>
          <a:p>
            <a:pPr lvl="2"/>
            <a:r>
              <a:rPr lang="en-US" altLang="en-US" noProof="1">
                <a:solidFill>
                  <a:srgbClr val="7030A0"/>
                </a:solidFill>
              </a:rPr>
              <a:t>stack</a:t>
            </a:r>
            <a:r>
              <a:rPr lang="en-US" altLang="en-US" noProof="1"/>
              <a:t> – contains temporary data</a:t>
            </a:r>
          </a:p>
          <a:p>
            <a:pPr lvl="2"/>
            <a:r>
              <a:rPr lang="en-US" altLang="zh-CN" noProof="1">
                <a:solidFill>
                  <a:srgbClr val="7030A0"/>
                </a:solidFill>
                <a:sym typeface="Arial" panose="020B0604020202020204" pitchFamily="34" charset="0"/>
              </a:rPr>
              <a:t>heap</a:t>
            </a:r>
            <a:r>
              <a:rPr lang="en-US" altLang="zh-CN" noProof="1">
                <a:sym typeface="Arial" panose="020B0604020202020204" pitchFamily="34" charset="0"/>
              </a:rPr>
              <a:t> containing memory dynamically allocated during run time</a:t>
            </a:r>
            <a:endParaRPr lang="en-US" altLang="zh-CN" noProof="1"/>
          </a:p>
          <a:p>
            <a:pPr lvl="2"/>
            <a:r>
              <a:rPr lang="en-US" altLang="en-US" noProof="1">
                <a:solidFill>
                  <a:srgbClr val="7030A0"/>
                </a:solidFill>
              </a:rPr>
              <a:t>program counter </a:t>
            </a:r>
          </a:p>
          <a:p>
            <a:pPr lvl="2"/>
            <a:r>
              <a:rPr lang="en-US" altLang="en-US" noProof="1">
                <a:solidFill>
                  <a:srgbClr val="7030A0"/>
                </a:solidFill>
              </a:rPr>
              <a:t>general registers</a:t>
            </a:r>
            <a:endParaRPr lang="en-US" altLang="zh-CN" noProof="1">
              <a:solidFill>
                <a:srgbClr val="7030A0"/>
              </a:solidFill>
            </a:endParaRPr>
          </a:p>
          <a:p>
            <a:pPr lvl="1"/>
            <a:endParaRPr lang="en-US" altLang="en-US" noProof="1">
              <a:solidFill>
                <a:srgbClr val="7030A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318A452-A3E6-4C9A-9303-98D3A68BFA6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call -wait</a:t>
            </a:r>
          </a:p>
        </p:txBody>
      </p:sp>
      <p:sp>
        <p:nvSpPr>
          <p:cNvPr id="104451" name="Rectangle 3">
            <a:extLst>
              <a:ext uri="{FF2B5EF4-FFF2-40B4-BE49-F238E27FC236}">
                <a16:creationId xmlns:a16="http://schemas.microsoft.com/office/drawing/2014/main" id="{DCA1CDD5-5802-4387-943C-054D56B1007C}"/>
              </a:ext>
            </a:extLst>
          </p:cNvPr>
          <p:cNvSpPr>
            <a:spLocks noGrp="1" noChangeArrowheads="1"/>
          </p:cNvSpPr>
          <p:nvPr>
            <p:ph type="body" idx="4294967295"/>
          </p:nvPr>
        </p:nvSpPr>
        <p:spPr>
          <a:xfrm>
            <a:off x="828675" y="1044575"/>
            <a:ext cx="7351713" cy="5011738"/>
          </a:xfrm>
        </p:spPr>
        <p:txBody>
          <a:bodyPr/>
          <a:lstStyle/>
          <a:p>
            <a:pPr>
              <a:lnSpc>
                <a:spcPct val="90000"/>
              </a:lnSpc>
            </a:pPr>
            <a:r>
              <a:rPr lang="zh-CN" altLang="en-US" sz="1600" dirty="0"/>
              <a:t>一个进程可以通过调用</a:t>
            </a:r>
            <a:r>
              <a:rPr lang="zh-CN" altLang="en-US" sz="1600" dirty="0" smtClean="0"/>
              <a:t>wai</a:t>
            </a:r>
            <a:r>
              <a:rPr lang="en-US" altLang="zh-CN" sz="1600" dirty="0" smtClean="0"/>
              <a:t>()</a:t>
            </a:r>
            <a:r>
              <a:rPr lang="zh-CN" altLang="en-US" sz="1600" dirty="0" smtClean="0"/>
              <a:t>t</a:t>
            </a:r>
            <a:r>
              <a:rPr lang="zh-CN" altLang="en-US" sz="1600" dirty="0"/>
              <a:t>使</a:t>
            </a:r>
            <a:r>
              <a:rPr lang="zh-CN" altLang="en-US" sz="1600" dirty="0">
                <a:solidFill>
                  <a:srgbClr val="006600"/>
                </a:solidFill>
              </a:rPr>
              <a:t>它的执行与子进程的终止同步</a:t>
            </a:r>
            <a:r>
              <a:rPr lang="zh-CN" altLang="en-US" sz="1600" dirty="0"/>
              <a:t>；</a:t>
            </a:r>
          </a:p>
          <a:p>
            <a:pPr>
              <a:lnSpc>
                <a:spcPct val="90000"/>
              </a:lnSpc>
            </a:pPr>
            <a:r>
              <a:rPr lang="en-US" altLang="zh-CN" sz="1600" b="1" dirty="0">
                <a:solidFill>
                  <a:srgbClr val="C00000"/>
                </a:solidFill>
              </a:rPr>
              <a:t>w</a:t>
            </a:r>
            <a:r>
              <a:rPr lang="zh-CN" altLang="en-US" sz="1600" b="1" dirty="0" smtClean="0">
                <a:solidFill>
                  <a:srgbClr val="C00000"/>
                </a:solidFill>
              </a:rPr>
              <a:t>ait</a:t>
            </a:r>
            <a:r>
              <a:rPr lang="en-US" altLang="zh-CN" sz="1600" b="1" dirty="0" smtClean="0">
                <a:solidFill>
                  <a:srgbClr val="C00000"/>
                </a:solidFill>
              </a:rPr>
              <a:t>()</a:t>
            </a:r>
            <a:r>
              <a:rPr lang="zh-CN" altLang="en-US" sz="1600" b="1" dirty="0" smtClean="0">
                <a:solidFill>
                  <a:srgbClr val="C00000"/>
                </a:solidFill>
              </a:rPr>
              <a:t>系统</a:t>
            </a:r>
            <a:r>
              <a:rPr lang="zh-CN" altLang="en-US" sz="1600" b="1" dirty="0">
                <a:solidFill>
                  <a:srgbClr val="C00000"/>
                </a:solidFill>
              </a:rPr>
              <a:t>调用中，内核寻找该进程的某个僵死子进程（</a:t>
            </a:r>
            <a:r>
              <a:rPr lang="en-US" altLang="zh-CN" sz="1600" b="1" dirty="0">
                <a:solidFill>
                  <a:srgbClr val="C00000"/>
                </a:solidFill>
              </a:rPr>
              <a:t>zombie</a:t>
            </a:r>
            <a:r>
              <a:rPr lang="zh-CN" altLang="en-US" sz="1600" b="1" dirty="0">
                <a:solidFill>
                  <a:srgbClr val="C00000"/>
                </a:solidFill>
              </a:rPr>
              <a:t>）</a:t>
            </a:r>
            <a:endParaRPr lang="en-US" altLang="zh-CN" sz="1600" b="1" dirty="0">
              <a:solidFill>
                <a:srgbClr val="C00000"/>
              </a:solidFill>
            </a:endParaRPr>
          </a:p>
          <a:p>
            <a:pPr>
              <a:lnSpc>
                <a:spcPct val="90000"/>
              </a:lnSpc>
            </a:pPr>
            <a:r>
              <a:rPr lang="zh-CN" altLang="en-US" sz="1600" b="1" dirty="0">
                <a:solidFill>
                  <a:srgbClr val="0070C0"/>
                </a:solidFill>
              </a:rPr>
              <a:t>父进程执行</a:t>
            </a:r>
            <a:r>
              <a:rPr lang="zh-CN" altLang="en-US" sz="1600" b="1" dirty="0" smtClean="0">
                <a:solidFill>
                  <a:srgbClr val="0070C0"/>
                </a:solidFill>
              </a:rPr>
              <a:t>wait</a:t>
            </a:r>
            <a:r>
              <a:rPr lang="en-US" altLang="zh-CN" sz="1600" b="1" dirty="0" smtClean="0">
                <a:solidFill>
                  <a:srgbClr val="0070C0"/>
                </a:solidFill>
              </a:rPr>
              <a:t>()</a:t>
            </a:r>
            <a:r>
              <a:rPr lang="zh-CN" altLang="en-US" sz="1600" b="1" dirty="0" smtClean="0">
                <a:solidFill>
                  <a:srgbClr val="0070C0"/>
                </a:solidFill>
              </a:rPr>
              <a:t>系统</a:t>
            </a:r>
            <a:r>
              <a:rPr lang="zh-CN" altLang="en-US" sz="1600" b="1" dirty="0">
                <a:solidFill>
                  <a:srgbClr val="0070C0"/>
                </a:solidFill>
              </a:rPr>
              <a:t>调用的效果</a:t>
            </a:r>
            <a:endParaRPr lang="en-US" altLang="zh-CN" sz="1600" b="1" dirty="0">
              <a:solidFill>
                <a:srgbClr val="0070C0"/>
              </a:solidFill>
            </a:endParaRPr>
          </a:p>
          <a:p>
            <a:pPr lvl="1">
              <a:lnSpc>
                <a:spcPct val="90000"/>
              </a:lnSpc>
            </a:pPr>
            <a:r>
              <a:rPr lang="zh-CN" altLang="en-US" sz="1400" dirty="0"/>
              <a:t>如果执行</a:t>
            </a:r>
            <a:r>
              <a:rPr lang="zh-CN" altLang="en-US" sz="1400" dirty="0" smtClean="0"/>
              <a:t>wait</a:t>
            </a:r>
            <a:r>
              <a:rPr lang="en-US" altLang="zh-CN" sz="1400" dirty="0" smtClean="0"/>
              <a:t>()</a:t>
            </a:r>
            <a:r>
              <a:rPr lang="zh-CN" altLang="en-US" sz="1400" dirty="0" smtClean="0"/>
              <a:t>的</a:t>
            </a:r>
            <a:r>
              <a:rPr lang="zh-CN" altLang="en-US" sz="1400" dirty="0"/>
              <a:t>进程没有子进程，</a:t>
            </a:r>
            <a:r>
              <a:rPr lang="zh-CN" altLang="en-US" sz="1400" dirty="0">
                <a:solidFill>
                  <a:srgbClr val="7030A0"/>
                </a:solidFill>
              </a:rPr>
              <a:t>直接返回</a:t>
            </a:r>
            <a:r>
              <a:rPr lang="zh-CN" altLang="en-US" sz="1400" dirty="0"/>
              <a:t>；</a:t>
            </a:r>
          </a:p>
          <a:p>
            <a:pPr lvl="1">
              <a:lnSpc>
                <a:spcPct val="90000"/>
              </a:lnSpc>
            </a:pPr>
            <a:r>
              <a:rPr lang="zh-CN" altLang="en-US" sz="1400" dirty="0">
                <a:solidFill>
                  <a:srgbClr val="006600"/>
                </a:solidFill>
              </a:rPr>
              <a:t>如果找到一个僵死</a:t>
            </a:r>
            <a:r>
              <a:rPr lang="zh-CN" altLang="en-US" sz="1400" dirty="0">
                <a:solidFill>
                  <a:srgbClr val="7030A0"/>
                </a:solidFill>
              </a:rPr>
              <a:t>“</a:t>
            </a:r>
            <a:r>
              <a:rPr lang="en-US" altLang="zh-CN" sz="1400" dirty="0">
                <a:solidFill>
                  <a:srgbClr val="7030A0"/>
                </a:solidFill>
              </a:rPr>
              <a:t>zombie</a:t>
            </a:r>
            <a:r>
              <a:rPr lang="zh-CN" altLang="en-US" sz="1400" dirty="0">
                <a:solidFill>
                  <a:srgbClr val="7030A0"/>
                </a:solidFill>
              </a:rPr>
              <a:t>”</a:t>
            </a:r>
            <a:r>
              <a:rPr lang="zh-CN" altLang="en-US" sz="1400" dirty="0">
                <a:solidFill>
                  <a:srgbClr val="006600"/>
                </a:solidFill>
              </a:rPr>
              <a:t>子进程</a:t>
            </a:r>
          </a:p>
          <a:p>
            <a:pPr lvl="2">
              <a:lnSpc>
                <a:spcPct val="90000"/>
              </a:lnSpc>
            </a:pPr>
            <a:r>
              <a:rPr lang="zh-CN" altLang="en-US" sz="1200" dirty="0"/>
              <a:t>内核将子进程在内核态及用户态执行的累计时间加到父进程的PCB相应字段中</a:t>
            </a:r>
          </a:p>
          <a:p>
            <a:pPr lvl="2">
              <a:lnSpc>
                <a:spcPct val="90000"/>
              </a:lnSpc>
            </a:pPr>
            <a:r>
              <a:rPr lang="zh-CN" altLang="en-US" sz="1200" dirty="0">
                <a:solidFill>
                  <a:srgbClr val="7030A0"/>
                </a:solidFill>
              </a:rPr>
              <a:t>释放被僵死子进程所占用的进程表项，</a:t>
            </a:r>
            <a:r>
              <a:rPr lang="zh-CN" altLang="en-US" sz="1200" dirty="0"/>
              <a:t>该表项可以分配给其它进程</a:t>
            </a:r>
          </a:p>
          <a:p>
            <a:pPr lvl="1">
              <a:lnSpc>
                <a:spcPct val="90000"/>
              </a:lnSpc>
            </a:pPr>
            <a:r>
              <a:rPr lang="zh-CN" altLang="en-US" sz="1400" dirty="0">
                <a:solidFill>
                  <a:srgbClr val="0000CC"/>
                </a:solidFill>
                <a:sym typeface="Arial" panose="020B0604020202020204" pitchFamily="34" charset="0"/>
              </a:rPr>
              <a:t>如果执行</a:t>
            </a:r>
            <a:r>
              <a:rPr lang="zh-CN" altLang="en-US" sz="1400" dirty="0" smtClean="0">
                <a:solidFill>
                  <a:srgbClr val="0000CC"/>
                </a:solidFill>
                <a:sym typeface="Arial" panose="020B0604020202020204" pitchFamily="34" charset="0"/>
              </a:rPr>
              <a:t>wait</a:t>
            </a:r>
            <a:r>
              <a:rPr lang="en-US" altLang="zh-CN" sz="1400" dirty="0" smtClean="0">
                <a:solidFill>
                  <a:srgbClr val="0000CC"/>
                </a:solidFill>
                <a:sym typeface="Arial" panose="020B0604020202020204" pitchFamily="34" charset="0"/>
              </a:rPr>
              <a:t>()</a:t>
            </a:r>
            <a:r>
              <a:rPr lang="zh-CN" altLang="en-US" sz="1400" dirty="0" smtClean="0">
                <a:solidFill>
                  <a:srgbClr val="0000CC"/>
                </a:solidFill>
                <a:sym typeface="Arial" panose="020B0604020202020204" pitchFamily="34" charset="0"/>
              </a:rPr>
              <a:t>的</a:t>
            </a:r>
            <a:r>
              <a:rPr lang="zh-CN" altLang="en-US" sz="1400" dirty="0">
                <a:solidFill>
                  <a:srgbClr val="0000CC"/>
                </a:solidFill>
                <a:sym typeface="Arial" panose="020B0604020202020204" pitchFamily="34" charset="0"/>
              </a:rPr>
              <a:t>进程有子进程，但</a:t>
            </a:r>
            <a:r>
              <a:rPr lang="zh-CN" altLang="en-US" sz="1400" b="1" u="sng" dirty="0">
                <a:solidFill>
                  <a:srgbClr val="7030A0"/>
                </a:solidFill>
                <a:sym typeface="Arial" panose="020B0604020202020204" pitchFamily="34" charset="0"/>
              </a:rPr>
              <a:t>子进程尚未僵死</a:t>
            </a:r>
            <a:r>
              <a:rPr lang="zh-CN" altLang="en-US" sz="1400" dirty="0">
                <a:solidFill>
                  <a:srgbClr val="0000CC"/>
                </a:solidFill>
                <a:sym typeface="Arial" panose="020B0604020202020204" pitchFamily="34" charset="0"/>
              </a:rPr>
              <a:t>，</a:t>
            </a:r>
            <a:r>
              <a:rPr lang="zh-CN" altLang="en-US" sz="1400" dirty="0">
                <a:solidFill>
                  <a:srgbClr val="006600"/>
                </a:solidFill>
                <a:sym typeface="Arial" panose="020B0604020202020204" pitchFamily="34" charset="0"/>
              </a:rPr>
              <a:t>父进程进入睡眠</a:t>
            </a:r>
            <a:r>
              <a:rPr lang="zh-CN" altLang="en-US" sz="1400" dirty="0">
                <a:solidFill>
                  <a:srgbClr val="0000CC"/>
                </a:solidFill>
                <a:sym typeface="Arial" panose="020B0604020202020204" pitchFamily="34" charset="0"/>
              </a:rPr>
              <a:t>，子进程结束变成僵死进程时将其唤醒；</a:t>
            </a:r>
          </a:p>
          <a:p>
            <a:pPr lvl="1">
              <a:lnSpc>
                <a:spcPct val="90000"/>
              </a:lnSpc>
            </a:pPr>
            <a:endParaRPr lang="zh-CN" altLang="en-US" sz="1400" dirty="0">
              <a:sym typeface="Arial" panose="020B0604020202020204" pitchFamily="34" charset="0"/>
            </a:endParaRPr>
          </a:p>
          <a:p>
            <a:pPr>
              <a:lnSpc>
                <a:spcPct val="90000"/>
              </a:lnSpc>
            </a:pPr>
            <a:r>
              <a:rPr lang="zh-CN" altLang="en-US" sz="1600" dirty="0" smtClean="0"/>
              <a:t>系统调用</a:t>
            </a:r>
            <a:r>
              <a:rPr lang="en-US" altLang="zh-CN" sz="1600" dirty="0" smtClean="0"/>
              <a:t>wait()</a:t>
            </a:r>
            <a:r>
              <a:rPr lang="zh-CN" altLang="en-US" sz="1600" dirty="0" smtClean="0"/>
              <a:t>的两种调用格式</a:t>
            </a:r>
            <a:endParaRPr lang="en-US" altLang="zh-CN" sz="1600" dirty="0" smtClean="0"/>
          </a:p>
          <a:p>
            <a:pPr>
              <a:lnSpc>
                <a:spcPct val="90000"/>
              </a:lnSpc>
            </a:pPr>
            <a:r>
              <a:rPr lang="zh-CN" altLang="en-US" sz="1600" dirty="0" smtClean="0"/>
              <a:t>#</a:t>
            </a:r>
            <a:r>
              <a:rPr lang="zh-CN" altLang="en-US" sz="1600" dirty="0"/>
              <a:t>include &lt;sys/types.h&gt;</a:t>
            </a:r>
          </a:p>
          <a:p>
            <a:pPr>
              <a:lnSpc>
                <a:spcPct val="90000"/>
              </a:lnSpc>
            </a:pPr>
            <a:r>
              <a:rPr lang="zh-CN" altLang="en-US" sz="1600" dirty="0"/>
              <a:t>#include &lt;sys/wait.h&gt;</a:t>
            </a:r>
          </a:p>
          <a:p>
            <a:pPr>
              <a:lnSpc>
                <a:spcPct val="90000"/>
              </a:lnSpc>
            </a:pPr>
            <a:r>
              <a:rPr lang="zh-CN" altLang="en-US" sz="1600" dirty="0">
                <a:solidFill>
                  <a:srgbClr val="0000CC"/>
                </a:solidFill>
              </a:rPr>
              <a:t>pid_t wait(int *status);     </a:t>
            </a:r>
            <a:r>
              <a:rPr lang="en-US" altLang="zh-CN" sz="1600" dirty="0" smtClean="0">
                <a:solidFill>
                  <a:srgbClr val="7030A0"/>
                </a:solidFill>
              </a:rPr>
              <a:t>//</a:t>
            </a:r>
            <a:r>
              <a:rPr lang="zh-CN" altLang="en-US" sz="1600" dirty="0" smtClean="0">
                <a:solidFill>
                  <a:srgbClr val="7030A0"/>
                </a:solidFill>
              </a:rPr>
              <a:t>等待第一个结束的子进程</a:t>
            </a:r>
            <a:endParaRPr lang="zh-CN" altLang="en-US" sz="1600" dirty="0">
              <a:solidFill>
                <a:srgbClr val="7030A0"/>
              </a:solidFill>
            </a:endParaRPr>
          </a:p>
          <a:p>
            <a:pPr>
              <a:lnSpc>
                <a:spcPct val="90000"/>
              </a:lnSpc>
            </a:pPr>
            <a:r>
              <a:rPr lang="zh-CN" altLang="en-US" sz="1600" dirty="0">
                <a:solidFill>
                  <a:srgbClr val="0000CC"/>
                </a:solidFill>
              </a:rPr>
              <a:t>pid_t waitpid(pid_t pid,int *status,int option); </a:t>
            </a:r>
            <a:r>
              <a:rPr lang="en-US" altLang="zh-CN" sz="1600" dirty="0" smtClean="0">
                <a:solidFill>
                  <a:srgbClr val="7030A0"/>
                </a:solidFill>
              </a:rPr>
              <a:t>//</a:t>
            </a:r>
            <a:r>
              <a:rPr lang="zh-CN" altLang="en-US" sz="1600" dirty="0" smtClean="0">
                <a:solidFill>
                  <a:srgbClr val="7030A0"/>
                </a:solidFill>
              </a:rPr>
              <a:t>等待一个特定的子进程结束</a:t>
            </a:r>
            <a:endParaRPr lang="zh-CN" altLang="en-US" sz="1600" dirty="0">
              <a:solidFill>
                <a:srgbClr val="7030A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318A452-A3E6-4C9A-9303-98D3A68BFA64}"/>
              </a:ext>
            </a:extLst>
          </p:cNvPr>
          <p:cNvSpPr>
            <a:spLocks noGrp="1"/>
          </p:cNvSpPr>
          <p:nvPr>
            <p:ph type="title" idx="4294967295"/>
          </p:nvPr>
        </p:nvSpPr>
        <p:spPr>
          <a:ln>
            <a:miter/>
          </a:ln>
        </p:spPr>
        <p:txBody>
          <a:bodyPr/>
          <a:lstStyle/>
          <a:p>
            <a:pPr>
              <a:defRPr/>
            </a:pPr>
            <a:r>
              <a:rPr lang="zh-CN" altLang="en-US" dirty="0" smtClean="0">
                <a:solidFill>
                  <a:srgbClr val="0000CC"/>
                </a:solidFill>
              </a:rPr>
              <a:t>格式</a:t>
            </a:r>
            <a:r>
              <a:rPr lang="en-US" altLang="zh-CN" dirty="0" smtClean="0">
                <a:solidFill>
                  <a:srgbClr val="0000CC"/>
                </a:solidFill>
              </a:rPr>
              <a:t>1</a:t>
            </a:r>
            <a:r>
              <a:rPr lang="zh-CN" altLang="en-US" dirty="0" smtClean="0">
                <a:solidFill>
                  <a:srgbClr val="0000CC"/>
                </a:solidFill>
              </a:rPr>
              <a:t>：wait</a:t>
            </a:r>
            <a:r>
              <a:rPr lang="zh-CN" altLang="en-US" dirty="0">
                <a:solidFill>
                  <a:srgbClr val="0000CC"/>
                </a:solidFill>
              </a:rPr>
              <a:t>(int *status);</a:t>
            </a:r>
            <a:endParaRPr lang="en-US" altLang="zh-CN" noProof="1">
              <a:effectLst>
                <a:outerShdw blurRad="38100" dist="38100" dir="2700000">
                  <a:srgbClr val="C0C0C0"/>
                </a:outerShdw>
              </a:effectLst>
            </a:endParaRPr>
          </a:p>
        </p:txBody>
      </p:sp>
      <p:sp>
        <p:nvSpPr>
          <p:cNvPr id="104451" name="Rectangle 3">
            <a:extLst>
              <a:ext uri="{FF2B5EF4-FFF2-40B4-BE49-F238E27FC236}">
                <a16:creationId xmlns:a16="http://schemas.microsoft.com/office/drawing/2014/main" id="{DCA1CDD5-5802-4387-943C-054D56B1007C}"/>
              </a:ext>
            </a:extLst>
          </p:cNvPr>
          <p:cNvSpPr>
            <a:spLocks noGrp="1" noChangeArrowheads="1"/>
          </p:cNvSpPr>
          <p:nvPr>
            <p:ph type="body" idx="4294967295"/>
          </p:nvPr>
        </p:nvSpPr>
        <p:spPr>
          <a:xfrm>
            <a:off x="828675" y="1044575"/>
            <a:ext cx="7351713" cy="2408839"/>
          </a:xfrm>
        </p:spPr>
        <p:txBody>
          <a:bodyPr/>
          <a:lstStyle/>
          <a:p>
            <a:pPr>
              <a:lnSpc>
                <a:spcPct val="90000"/>
              </a:lnSpc>
            </a:pPr>
            <a:r>
              <a:rPr lang="zh-CN" altLang="en-US" sz="1600" dirty="0" smtClean="0"/>
              <a:t>#</a:t>
            </a:r>
            <a:r>
              <a:rPr lang="zh-CN" altLang="en-US" sz="1600" dirty="0"/>
              <a:t>include &lt;sys/types.h&gt;</a:t>
            </a:r>
          </a:p>
          <a:p>
            <a:pPr>
              <a:lnSpc>
                <a:spcPct val="90000"/>
              </a:lnSpc>
            </a:pPr>
            <a:r>
              <a:rPr lang="zh-CN" altLang="en-US" sz="1600" dirty="0"/>
              <a:t>#include &lt;sys/wait.h&gt;</a:t>
            </a:r>
          </a:p>
          <a:p>
            <a:pPr>
              <a:lnSpc>
                <a:spcPct val="90000"/>
              </a:lnSpc>
            </a:pPr>
            <a:r>
              <a:rPr lang="zh-CN" altLang="en-US" sz="1600" dirty="0">
                <a:solidFill>
                  <a:srgbClr val="0000CC"/>
                </a:solidFill>
              </a:rPr>
              <a:t>pid_t wait(int *status);     </a:t>
            </a:r>
            <a:r>
              <a:rPr lang="en-US" altLang="zh-CN" sz="1600" dirty="0">
                <a:solidFill>
                  <a:srgbClr val="0000CC"/>
                </a:solidFill>
              </a:rPr>
              <a:t>//</a:t>
            </a:r>
            <a:r>
              <a:rPr lang="zh-CN" altLang="en-US" sz="1600" dirty="0">
                <a:solidFill>
                  <a:srgbClr val="0000CC"/>
                </a:solidFill>
              </a:rPr>
              <a:t>格式</a:t>
            </a:r>
            <a:r>
              <a:rPr lang="en-US" altLang="zh-CN" sz="1600" dirty="0">
                <a:solidFill>
                  <a:srgbClr val="0000CC"/>
                </a:solidFill>
              </a:rPr>
              <a:t>1</a:t>
            </a:r>
            <a:endParaRPr lang="zh-CN" altLang="en-US" sz="1600" dirty="0">
              <a:solidFill>
                <a:srgbClr val="0000CC"/>
              </a:solidFill>
            </a:endParaRPr>
          </a:p>
          <a:p>
            <a:pPr>
              <a:lnSpc>
                <a:spcPct val="90000"/>
              </a:lnSpc>
            </a:pPr>
            <a:r>
              <a:rPr lang="zh-CN" altLang="en-US" sz="1600" dirty="0" smtClean="0">
                <a:solidFill>
                  <a:srgbClr val="C00000"/>
                </a:solidFill>
              </a:rPr>
              <a:t>格式</a:t>
            </a:r>
            <a:r>
              <a:rPr lang="en-US" altLang="zh-CN" sz="1600" dirty="0">
                <a:solidFill>
                  <a:srgbClr val="C00000"/>
                </a:solidFill>
              </a:rPr>
              <a:t>1</a:t>
            </a:r>
            <a:r>
              <a:rPr lang="zh-CN" altLang="en-US" sz="1600" dirty="0">
                <a:solidFill>
                  <a:srgbClr val="C00000"/>
                </a:solidFill>
              </a:rPr>
              <a:t>：</a:t>
            </a:r>
            <a:r>
              <a:rPr lang="en-US" altLang="zh-CN" sz="1600" dirty="0" err="1">
                <a:solidFill>
                  <a:srgbClr val="C00000"/>
                </a:solidFill>
              </a:rPr>
              <a:t>pid</a:t>
            </a:r>
            <a:r>
              <a:rPr lang="en-US" altLang="zh-CN" sz="1600" dirty="0">
                <a:solidFill>
                  <a:srgbClr val="C00000"/>
                </a:solidFill>
              </a:rPr>
              <a:t>=wait(</a:t>
            </a:r>
            <a:r>
              <a:rPr lang="en-US" altLang="zh-CN" sz="1600" dirty="0" err="1">
                <a:solidFill>
                  <a:srgbClr val="C00000"/>
                </a:solidFill>
              </a:rPr>
              <a:t>stat_addr</a:t>
            </a:r>
            <a:r>
              <a:rPr lang="en-US" altLang="zh-CN" sz="1600" dirty="0">
                <a:solidFill>
                  <a:srgbClr val="C00000"/>
                </a:solidFill>
              </a:rPr>
              <a:t>);</a:t>
            </a:r>
          </a:p>
          <a:p>
            <a:pPr lvl="1">
              <a:lnSpc>
                <a:spcPct val="90000"/>
              </a:lnSpc>
            </a:pPr>
            <a:r>
              <a:rPr lang="en-US" altLang="zh-CN" sz="1400" dirty="0" err="1"/>
              <a:t>pid</a:t>
            </a:r>
            <a:r>
              <a:rPr lang="zh-CN" altLang="en-US" sz="1400" dirty="0"/>
              <a:t>是返回的僵死子进程的进程号；</a:t>
            </a:r>
          </a:p>
          <a:p>
            <a:pPr lvl="1">
              <a:lnSpc>
                <a:spcPct val="90000"/>
              </a:lnSpc>
            </a:pPr>
            <a:r>
              <a:rPr lang="zh-CN" altLang="en-US" sz="1400" dirty="0"/>
              <a:t>stat_addr是一个</a:t>
            </a:r>
            <a:r>
              <a:rPr lang="zh-CN" altLang="en-US" sz="1400" dirty="0" smtClean="0"/>
              <a:t>整数指针，是用户</a:t>
            </a:r>
            <a:r>
              <a:rPr lang="zh-CN" altLang="en-US" sz="1400" dirty="0"/>
              <a:t>空间</a:t>
            </a:r>
            <a:r>
              <a:rPr lang="zh-CN" altLang="en-US" sz="1400" dirty="0" smtClean="0"/>
              <a:t>的一个地址</a:t>
            </a:r>
            <a:r>
              <a:rPr lang="zh-CN" altLang="en-US" sz="1400" dirty="0"/>
              <a:t>，它含有子进程的</a:t>
            </a:r>
            <a:r>
              <a:rPr lang="zh-CN" altLang="en-US" sz="1400" dirty="0" smtClean="0"/>
              <a:t>退出状态；</a:t>
            </a:r>
            <a:endParaRPr lang="zh-CN" altLang="en-US" sz="1400" dirty="0"/>
          </a:p>
          <a:p>
            <a:pPr lvl="1">
              <a:lnSpc>
                <a:spcPct val="90000"/>
              </a:lnSpc>
            </a:pPr>
            <a:r>
              <a:rPr lang="zh-CN" altLang="en-US" sz="1400" dirty="0"/>
              <a:t>该格式的wait，</a:t>
            </a:r>
            <a:r>
              <a:rPr lang="zh-CN" altLang="en-US" sz="1400" b="1" dirty="0">
                <a:solidFill>
                  <a:srgbClr val="006600"/>
                </a:solidFill>
              </a:rPr>
              <a:t>如果有多个子进程，一般是</a:t>
            </a:r>
            <a:r>
              <a:rPr lang="zh-CN" altLang="en-US" sz="1400" b="1" dirty="0" smtClean="0">
                <a:solidFill>
                  <a:srgbClr val="006600"/>
                </a:solidFill>
              </a:rPr>
              <a:t>等到</a:t>
            </a:r>
            <a:r>
              <a:rPr lang="zh-CN" altLang="en-US" sz="1400" b="1" dirty="0">
                <a:solidFill>
                  <a:srgbClr val="006600"/>
                </a:solidFill>
              </a:rPr>
              <a:t>第一个</a:t>
            </a:r>
            <a:r>
              <a:rPr lang="zh-CN" altLang="en-US" sz="1400" b="1" dirty="0" smtClean="0">
                <a:solidFill>
                  <a:srgbClr val="006600"/>
                </a:solidFill>
              </a:rPr>
              <a:t>终止的子</a:t>
            </a:r>
            <a:r>
              <a:rPr lang="zh-CN" altLang="en-US" sz="1400" b="1" dirty="0">
                <a:solidFill>
                  <a:srgbClr val="006600"/>
                </a:solidFill>
              </a:rPr>
              <a:t>进程</a:t>
            </a:r>
            <a:r>
              <a:rPr lang="zh-CN" altLang="en-US" sz="1400" b="1" dirty="0" smtClean="0">
                <a:solidFill>
                  <a:srgbClr val="006600"/>
                </a:solidFill>
              </a:rPr>
              <a:t>后，就</a:t>
            </a:r>
            <a:r>
              <a:rPr lang="zh-CN" altLang="en-US" sz="1400" b="1" dirty="0">
                <a:solidFill>
                  <a:srgbClr val="006600"/>
                </a:solidFill>
              </a:rPr>
              <a:t>返回</a:t>
            </a:r>
            <a:r>
              <a:rPr lang="zh-CN" altLang="en-US" sz="1400" dirty="0" smtClean="0"/>
              <a:t>；</a:t>
            </a:r>
            <a:endParaRPr lang="en-US" altLang="zh-CN" sz="1400" dirty="0" smtClean="0"/>
          </a:p>
          <a:p>
            <a:pPr lvl="1">
              <a:lnSpc>
                <a:spcPct val="90000"/>
              </a:lnSpc>
            </a:pPr>
            <a:r>
              <a:rPr lang="zh-CN" altLang="en-US" sz="1400" dirty="0" smtClean="0"/>
              <a:t>wait执行成功，返回</a:t>
            </a:r>
            <a:r>
              <a:rPr lang="zh-CN" altLang="en-US" sz="1400" dirty="0"/>
              <a:t>等待到的</a:t>
            </a:r>
            <a:r>
              <a:rPr lang="zh-CN" altLang="en-US" sz="1400" dirty="0" smtClean="0"/>
              <a:t>终止子</a:t>
            </a:r>
            <a:r>
              <a:rPr lang="zh-CN" altLang="en-US" sz="1400" dirty="0"/>
              <a:t>进程的进程号，不成功返回-1</a:t>
            </a:r>
          </a:p>
          <a:p>
            <a:pPr lvl="1">
              <a:lnSpc>
                <a:spcPct val="90000"/>
              </a:lnSpc>
            </a:pPr>
            <a:endParaRPr lang="zh-CN" altLang="en-US" sz="1400" dirty="0"/>
          </a:p>
        </p:txBody>
      </p:sp>
      <p:pic>
        <p:nvPicPr>
          <p:cNvPr id="5" name="图片 4"/>
          <p:cNvPicPr>
            <a:picLocks noChangeAspect="1"/>
          </p:cNvPicPr>
          <p:nvPr/>
        </p:nvPicPr>
        <p:blipFill>
          <a:blip r:embed="rId2"/>
          <a:stretch>
            <a:fillRect/>
          </a:stretch>
        </p:blipFill>
        <p:spPr>
          <a:xfrm>
            <a:off x="1674876" y="3453414"/>
            <a:ext cx="5160932" cy="2163963"/>
          </a:xfrm>
          <a:prstGeom prst="rect">
            <a:avLst/>
          </a:prstGeom>
        </p:spPr>
      </p:pic>
    </p:spTree>
    <p:extLst>
      <p:ext uri="{BB962C8B-B14F-4D97-AF65-F5344CB8AC3E}">
        <p14:creationId xmlns:p14="http://schemas.microsoft.com/office/powerpoint/2010/main" val="6828885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9706A46-42AF-46B4-AF97-762F22076CDD}"/>
              </a:ext>
            </a:extLst>
          </p:cNvPr>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p>
        </p:txBody>
      </p:sp>
      <p:sp>
        <p:nvSpPr>
          <p:cNvPr id="105475" name="内容占位符 2">
            <a:extLst>
              <a:ext uri="{FF2B5EF4-FFF2-40B4-BE49-F238E27FC236}">
                <a16:creationId xmlns:a16="http://schemas.microsoft.com/office/drawing/2014/main" id="{0FD090A6-4519-41A4-A9BE-AEE5D7E0509C}"/>
              </a:ext>
            </a:extLst>
          </p:cNvPr>
          <p:cNvSpPr>
            <a:spLocks noGrp="1" noChangeArrowheads="1"/>
          </p:cNvSpPr>
          <p:nvPr>
            <p:ph idx="4294967295"/>
          </p:nvPr>
        </p:nvSpPr>
        <p:spPr>
          <a:xfrm>
            <a:off x="798513" y="1006475"/>
            <a:ext cx="7880350" cy="5233988"/>
          </a:xfrm>
        </p:spPr>
        <p:txBody>
          <a:bodyPr/>
          <a:lstStyle/>
          <a:p>
            <a:r>
              <a:rPr lang="zh-CN" altLang="en-US" sz="1800" dirty="0" smtClean="0"/>
              <a:t>#</a:t>
            </a:r>
            <a:r>
              <a:rPr lang="zh-CN" altLang="en-US" sz="1800" dirty="0"/>
              <a:t>include &lt;sys/types.h&gt;</a:t>
            </a:r>
          </a:p>
          <a:p>
            <a:r>
              <a:rPr lang="zh-CN" altLang="en-US" sz="1800" dirty="0"/>
              <a:t>#include &lt;sys/wait.h&gt;</a:t>
            </a:r>
          </a:p>
          <a:p>
            <a:r>
              <a:rPr lang="zh-CN" altLang="en-US" sz="1800" dirty="0">
                <a:solidFill>
                  <a:srgbClr val="121896"/>
                </a:solidFill>
              </a:rPr>
              <a:t>格式二：pid_t waitpid(pid_t pid,int *status,int option);</a:t>
            </a:r>
          </a:p>
          <a:p>
            <a:r>
              <a:rPr lang="zh-CN" altLang="en-US" sz="1800" dirty="0" smtClean="0"/>
              <a:t>status </a:t>
            </a:r>
            <a:r>
              <a:rPr lang="zh-CN" altLang="en-US" sz="1800" dirty="0"/>
              <a:t>用于保留子进程的退出状态</a:t>
            </a:r>
          </a:p>
          <a:p>
            <a:pPr lvl="1"/>
            <a:r>
              <a:rPr lang="zh-CN" altLang="en-US" sz="1600" dirty="0">
                <a:solidFill>
                  <a:srgbClr val="FF0000"/>
                </a:solidFill>
              </a:rPr>
              <a:t>pid 可以为以下可能值：</a:t>
            </a:r>
          </a:p>
          <a:p>
            <a:pPr lvl="2"/>
            <a:r>
              <a:rPr lang="en-US" altLang="zh-CN" sz="1400" dirty="0" smtClean="0"/>
              <a:t>&lt;</a:t>
            </a:r>
            <a:r>
              <a:rPr lang="zh-CN" altLang="en-US" sz="1400" dirty="0" smtClean="0"/>
              <a:t>-1： </a:t>
            </a:r>
            <a:r>
              <a:rPr lang="zh-CN" altLang="en-US" sz="1400" dirty="0"/>
              <a:t>等待</a:t>
            </a:r>
            <a:r>
              <a:rPr lang="zh-CN" altLang="en-US" sz="1400" dirty="0">
                <a:solidFill>
                  <a:srgbClr val="7030A0"/>
                </a:solidFill>
              </a:rPr>
              <a:t>所有</a:t>
            </a:r>
            <a:r>
              <a:rPr lang="zh-CN" altLang="en-US" sz="1400" dirty="0"/>
              <a:t>PGID 等于PID 的绝对值的子进程 </a:t>
            </a:r>
            <a:endParaRPr lang="en-US" altLang="zh-CN" sz="1400" dirty="0" smtClean="0"/>
          </a:p>
          <a:p>
            <a:pPr marL="857250" lvl="2" indent="0">
              <a:buNone/>
            </a:pPr>
            <a:r>
              <a:rPr lang="en-US" altLang="zh-CN" sz="1400" dirty="0" smtClean="0"/>
              <a:t>    //</a:t>
            </a:r>
            <a:r>
              <a:rPr lang="en-US" altLang="zh-CN" sz="1400" b="1" i="1" dirty="0" smtClean="0"/>
              <a:t> </a:t>
            </a:r>
            <a:r>
              <a:rPr lang="en-US" altLang="zh-CN" sz="1400" dirty="0"/>
              <a:t>PGID(Process Group ID, </a:t>
            </a:r>
            <a:r>
              <a:rPr lang="zh-CN" altLang="en-US" sz="1400" dirty="0"/>
              <a:t>进程组 </a:t>
            </a:r>
            <a:r>
              <a:rPr lang="en-US" altLang="zh-CN" sz="1400" dirty="0"/>
              <a:t>ID</a:t>
            </a:r>
            <a:r>
              <a:rPr lang="zh-CN" altLang="en-US" sz="1400" dirty="0"/>
              <a:t>号</a:t>
            </a:r>
            <a:r>
              <a:rPr lang="en-US" altLang="zh-CN" sz="1400" dirty="0"/>
              <a:t>)</a:t>
            </a:r>
          </a:p>
          <a:p>
            <a:pPr lvl="2"/>
            <a:r>
              <a:rPr lang="en-US" altLang="zh-CN" sz="1400" dirty="0" smtClean="0"/>
              <a:t>-</a:t>
            </a:r>
            <a:r>
              <a:rPr lang="zh-CN" altLang="en-US" sz="1400" dirty="0" smtClean="0"/>
              <a:t>1 ：等待</a:t>
            </a:r>
            <a:r>
              <a:rPr lang="zh-CN" altLang="en-US" sz="1400" dirty="0">
                <a:solidFill>
                  <a:srgbClr val="7030A0"/>
                </a:solidFill>
              </a:rPr>
              <a:t>所有</a:t>
            </a:r>
            <a:r>
              <a:rPr lang="zh-CN" altLang="en-US" sz="1400" dirty="0"/>
              <a:t>子</a:t>
            </a:r>
            <a:r>
              <a:rPr lang="zh-CN" altLang="en-US" sz="1400" dirty="0" smtClean="0"/>
              <a:t>进程，只要等待到一个，就返回（同</a:t>
            </a:r>
            <a:r>
              <a:rPr lang="en-US" altLang="zh-CN" sz="1400" dirty="0" smtClean="0"/>
              <a:t>wait</a:t>
            </a:r>
            <a:r>
              <a:rPr lang="zh-CN" altLang="en-US" sz="1400" dirty="0" smtClean="0"/>
              <a:t>）</a:t>
            </a:r>
            <a:endParaRPr lang="zh-CN" altLang="en-US" sz="1400" dirty="0"/>
          </a:p>
          <a:p>
            <a:pPr lvl="2"/>
            <a:r>
              <a:rPr lang="zh-CN" altLang="en-US" sz="1400" dirty="0"/>
              <a:t>0 </a:t>
            </a:r>
            <a:r>
              <a:rPr lang="zh-CN" altLang="en-US" sz="1400" dirty="0" smtClean="0"/>
              <a:t>：等待</a:t>
            </a:r>
            <a:r>
              <a:rPr lang="zh-CN" altLang="en-US" sz="1400" dirty="0"/>
              <a:t>所有PGID 等于调用进程PGID的</a:t>
            </a:r>
            <a:r>
              <a:rPr lang="zh-CN" altLang="en-US" sz="1400" dirty="0" smtClean="0"/>
              <a:t>任何一个子</a:t>
            </a:r>
            <a:r>
              <a:rPr lang="zh-CN" altLang="en-US" sz="1400" dirty="0"/>
              <a:t>进程</a:t>
            </a:r>
          </a:p>
          <a:p>
            <a:pPr lvl="2"/>
            <a:r>
              <a:rPr lang="zh-CN" altLang="en-US" sz="1400" dirty="0">
                <a:solidFill>
                  <a:srgbClr val="0000CC"/>
                </a:solidFill>
              </a:rPr>
              <a:t>&gt;0 </a:t>
            </a:r>
            <a:r>
              <a:rPr lang="zh-CN" altLang="en-US" sz="1400" dirty="0" smtClean="0">
                <a:solidFill>
                  <a:srgbClr val="0000CC"/>
                </a:solidFill>
              </a:rPr>
              <a:t>：等待</a:t>
            </a:r>
            <a:r>
              <a:rPr lang="zh-CN" altLang="en-US" sz="1400" dirty="0">
                <a:solidFill>
                  <a:srgbClr val="0000CC"/>
                </a:solidFill>
              </a:rPr>
              <a:t>PID 等于pid</a:t>
            </a:r>
            <a:r>
              <a:rPr lang="zh-CN" altLang="en-US" sz="1400" dirty="0" smtClean="0">
                <a:solidFill>
                  <a:srgbClr val="0000CC"/>
                </a:solidFill>
              </a:rPr>
              <a:t>的一个特定的子进程，若该子进程尚未结束，父进程阻塞</a:t>
            </a:r>
            <a:endParaRPr lang="zh-CN" altLang="en-US" sz="1400" dirty="0">
              <a:solidFill>
                <a:srgbClr val="0000CC"/>
              </a:solidFill>
            </a:endParaRPr>
          </a:p>
          <a:p>
            <a:pPr lvl="1"/>
            <a:r>
              <a:rPr lang="zh-CN" altLang="en-US" sz="1600" dirty="0"/>
              <a:t>option 规定了调用waitpid进程的行为：</a:t>
            </a:r>
          </a:p>
          <a:p>
            <a:pPr lvl="2"/>
            <a:r>
              <a:rPr lang="zh-CN" altLang="en-US" sz="1400" dirty="0"/>
              <a:t>WNOHANG </a:t>
            </a:r>
            <a:r>
              <a:rPr lang="zh-CN" altLang="en-US" sz="1400" dirty="0" smtClean="0"/>
              <a:t>：若等待的子进程没有结束，父进程不阻塞，立即</a:t>
            </a:r>
            <a:r>
              <a:rPr lang="zh-CN" altLang="en-US" sz="1400" dirty="0"/>
              <a:t>返回</a:t>
            </a:r>
          </a:p>
          <a:p>
            <a:pPr lvl="2"/>
            <a:r>
              <a:rPr lang="zh-CN" altLang="en-US" sz="1400" dirty="0"/>
              <a:t>WUNTRACED </a:t>
            </a:r>
            <a:r>
              <a:rPr lang="zh-CN" altLang="en-US" sz="1400" dirty="0" smtClean="0"/>
              <a:t>：若</a:t>
            </a:r>
            <a:r>
              <a:rPr lang="en-US" altLang="zh-CN" sz="1400" dirty="0" err="1" smtClean="0"/>
              <a:t>pid</a:t>
            </a:r>
            <a:r>
              <a:rPr lang="zh-CN" altLang="en-US" sz="1400" dirty="0" smtClean="0"/>
              <a:t>指定的子进程没有</a:t>
            </a:r>
            <a:r>
              <a:rPr lang="zh-CN" altLang="en-US" sz="1400" dirty="0"/>
              <a:t>报告</a:t>
            </a:r>
            <a:r>
              <a:rPr lang="zh-CN" altLang="en-US" sz="1400" dirty="0" smtClean="0"/>
              <a:t>状态，返回其状态</a:t>
            </a:r>
            <a:endParaRPr lang="zh-CN" altLang="en-US" sz="1400" dirty="0"/>
          </a:p>
          <a:p>
            <a:pPr lvl="1"/>
            <a:r>
              <a:rPr lang="zh-CN" altLang="en-US" sz="1600" dirty="0" smtClean="0"/>
              <a:t>waitpid</a:t>
            </a:r>
            <a:r>
              <a:rPr lang="zh-CN" altLang="en-US" sz="1600" dirty="0"/>
              <a:t>执行</a:t>
            </a:r>
            <a:r>
              <a:rPr lang="zh-CN" altLang="en-US" sz="1600" dirty="0" smtClean="0"/>
              <a:t>成功，返回等待到的终止子</a:t>
            </a:r>
            <a:r>
              <a:rPr lang="zh-CN" altLang="en-US" sz="1600" dirty="0"/>
              <a:t>进程的进程号，不成功返回-1</a:t>
            </a:r>
          </a:p>
          <a:p>
            <a:endParaRPr lang="zh-CN" altLang="en-US" sz="1800" dirty="0"/>
          </a:p>
          <a:p>
            <a:endParaRPr lang="zh-CN" altLang="en-US" sz="1800" dirty="0"/>
          </a:p>
          <a:p>
            <a:endParaRPr lang="zh-CN" altLang="en-US" sz="18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9706A46-42AF-46B4-AF97-762F22076CDD}"/>
              </a:ext>
            </a:extLst>
          </p:cNvPr>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p>
        </p:txBody>
      </p:sp>
      <p:sp>
        <p:nvSpPr>
          <p:cNvPr id="105475" name="内容占位符 2">
            <a:extLst>
              <a:ext uri="{FF2B5EF4-FFF2-40B4-BE49-F238E27FC236}">
                <a16:creationId xmlns:a16="http://schemas.microsoft.com/office/drawing/2014/main" id="{0FD090A6-4519-41A4-A9BE-AEE5D7E0509C}"/>
              </a:ext>
            </a:extLst>
          </p:cNvPr>
          <p:cNvSpPr>
            <a:spLocks noGrp="1" noChangeArrowheads="1"/>
          </p:cNvSpPr>
          <p:nvPr>
            <p:ph idx="4294967295"/>
          </p:nvPr>
        </p:nvSpPr>
        <p:spPr>
          <a:xfrm>
            <a:off x="798513" y="1006475"/>
            <a:ext cx="7880350" cy="5233988"/>
          </a:xfrm>
        </p:spPr>
        <p:txBody>
          <a:bodyPr/>
          <a:lstStyle/>
          <a:p>
            <a:endParaRPr lang="zh-CN" altLang="en-US" sz="1800" dirty="0"/>
          </a:p>
          <a:p>
            <a:endParaRPr lang="zh-CN" altLang="en-US" sz="1800" dirty="0"/>
          </a:p>
          <a:p>
            <a:endParaRPr lang="zh-CN" altLang="en-US" sz="1800" dirty="0"/>
          </a:p>
        </p:txBody>
      </p:sp>
      <p:pic>
        <p:nvPicPr>
          <p:cNvPr id="2" name="图片 1"/>
          <p:cNvPicPr>
            <a:picLocks noChangeAspect="1"/>
          </p:cNvPicPr>
          <p:nvPr/>
        </p:nvPicPr>
        <p:blipFill>
          <a:blip r:embed="rId2"/>
          <a:stretch>
            <a:fillRect/>
          </a:stretch>
        </p:blipFill>
        <p:spPr>
          <a:xfrm>
            <a:off x="1145220" y="1091953"/>
            <a:ext cx="6446206" cy="4408318"/>
          </a:xfrm>
          <a:prstGeom prst="rect">
            <a:avLst/>
          </a:prstGeom>
        </p:spPr>
      </p:pic>
    </p:spTree>
    <p:extLst>
      <p:ext uri="{BB962C8B-B14F-4D97-AF65-F5344CB8AC3E}">
        <p14:creationId xmlns:p14="http://schemas.microsoft.com/office/powerpoint/2010/main" val="19980882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call-wait()</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3673136" cy="5467350"/>
          </a:xfrm>
        </p:spPr>
        <p:txBody>
          <a:bodyPr/>
          <a:lstStyle/>
          <a:p>
            <a:pPr eaLnBrk="1"/>
            <a:r>
              <a:rPr lang="en-US" altLang="zh-CN" sz="1600" dirty="0" smtClean="0"/>
              <a:t>UNIX</a:t>
            </a:r>
            <a:r>
              <a:rPr lang="zh-CN" altLang="en-US" sz="1600" dirty="0" smtClean="0"/>
              <a:t>核心实现系统调用</a:t>
            </a:r>
            <a:r>
              <a:rPr lang="en-US" altLang="zh-CN" sz="1600" dirty="0" smtClean="0"/>
              <a:t>wait</a:t>
            </a:r>
            <a:r>
              <a:rPr lang="en-US" altLang="zh-CN" sz="1600" noProof="1" smtClean="0">
                <a:effectLst>
                  <a:outerShdw blurRad="38100" dist="38100" dir="2700000">
                    <a:srgbClr val="C0C0C0"/>
                  </a:outerShdw>
                </a:effectLst>
              </a:rPr>
              <a:t>()</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P165</a:t>
            </a:r>
            <a:r>
              <a:rPr lang="zh-CN" altLang="en-US" sz="1600" noProof="1" smtClean="0">
                <a:effectLst>
                  <a:outerShdw blurRad="38100" dist="38100" dir="2700000">
                    <a:srgbClr val="C0C0C0"/>
                  </a:outerShdw>
                </a:effectLst>
              </a:rPr>
              <a:t>。</a:t>
            </a:r>
            <a:endParaRPr lang="zh-CN" altLang="en-US" sz="1600" dirty="0"/>
          </a:p>
        </p:txBody>
      </p:sp>
      <p:pic>
        <p:nvPicPr>
          <p:cNvPr id="2" name="图片 1"/>
          <p:cNvPicPr>
            <a:picLocks noChangeAspect="1"/>
          </p:cNvPicPr>
          <p:nvPr/>
        </p:nvPicPr>
        <p:blipFill>
          <a:blip r:embed="rId2"/>
          <a:stretch>
            <a:fillRect/>
          </a:stretch>
        </p:blipFill>
        <p:spPr>
          <a:xfrm>
            <a:off x="4358936" y="919163"/>
            <a:ext cx="3648075" cy="5000625"/>
          </a:xfrm>
          <a:prstGeom prst="rect">
            <a:avLst/>
          </a:prstGeom>
        </p:spPr>
      </p:pic>
    </p:spTree>
    <p:extLst>
      <p:ext uri="{BB962C8B-B14F-4D97-AF65-F5344CB8AC3E}">
        <p14:creationId xmlns:p14="http://schemas.microsoft.com/office/powerpoint/2010/main" val="16581661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5C39587-A075-4F78-9190-C66A39B298A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107523" name="Rectangle 3">
            <a:extLst>
              <a:ext uri="{FF2B5EF4-FFF2-40B4-BE49-F238E27FC236}">
                <a16:creationId xmlns:a16="http://schemas.microsoft.com/office/drawing/2014/main" id="{8DB96C59-19BF-477B-9D92-781DA31C4478}"/>
              </a:ext>
            </a:extLst>
          </p:cNvPr>
          <p:cNvSpPr>
            <a:spLocks noGrp="1" noChangeArrowheads="1"/>
          </p:cNvSpPr>
          <p:nvPr>
            <p:ph type="body" idx="4294967295"/>
          </p:nvPr>
        </p:nvSpPr>
        <p:spPr>
          <a:xfrm>
            <a:off x="931863" y="941388"/>
            <a:ext cx="6994525" cy="5624512"/>
          </a:xfrm>
        </p:spPr>
        <p:txBody>
          <a:bodyPr/>
          <a:lstStyle/>
          <a:p>
            <a:pPr marL="0" indent="0">
              <a:spcBef>
                <a:spcPts val="0"/>
              </a:spcBef>
              <a:buNone/>
            </a:pPr>
            <a:r>
              <a:rPr lang="zh-CN" altLang="en-US" sz="1400" dirty="0" smtClean="0"/>
              <a:t>#include </a:t>
            </a:r>
            <a:r>
              <a:rPr lang="zh-CN" altLang="en-US" sz="1400" dirty="0"/>
              <a:t>&lt;sys/types.h&gt;</a:t>
            </a:r>
          </a:p>
          <a:p>
            <a:pPr marL="0" indent="0">
              <a:spcBef>
                <a:spcPts val="0"/>
              </a:spcBef>
              <a:buNone/>
            </a:pPr>
            <a:r>
              <a:rPr lang="zh-CN" altLang="en-US" sz="1400" dirty="0"/>
              <a:t>#include &lt;stdio.h&gt;</a:t>
            </a:r>
          </a:p>
          <a:p>
            <a:pPr marL="0" indent="0">
              <a:spcBef>
                <a:spcPts val="0"/>
              </a:spcBef>
              <a:buNone/>
            </a:pPr>
            <a:r>
              <a:rPr lang="zh-CN" altLang="en-US" sz="1400" dirty="0"/>
              <a:t>#include &lt;unistd.h&gt;</a:t>
            </a:r>
          </a:p>
          <a:p>
            <a:pPr marL="0" indent="0">
              <a:spcBef>
                <a:spcPts val="0"/>
              </a:spcBef>
              <a:buNone/>
            </a:pP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Font typeface="Monotype Sorts" pitchFamily="2" charset="2"/>
              <a:buNone/>
            </a:pPr>
            <a:r>
              <a:rPr lang="zh-CN" altLang="en-US" sz="1400" dirty="0"/>
              <a:t>	     </a:t>
            </a:r>
            <a:r>
              <a:rPr lang="zh-CN" altLang="en-US" sz="1400" dirty="0" smtClean="0"/>
              <a:t>   </a:t>
            </a:r>
            <a:r>
              <a:rPr lang="zh-CN" altLang="en-US" sz="1400" dirty="0"/>
              <a:t>fprintf(stderr, </a:t>
            </a:r>
            <a:r>
              <a:rPr lang="zh-CN" altLang="en-US" sz="1400" dirty="0" smtClean="0"/>
              <a:t>“Fork Failed”); </a:t>
            </a:r>
            <a:endParaRPr lang="zh-CN" altLang="en-US" sz="1400" dirty="0"/>
          </a:p>
          <a:p>
            <a:pPr marL="1588" indent="-344488">
              <a:spcBef>
                <a:spcPts val="0"/>
              </a:spcBef>
              <a:buFont typeface="Monotype Sorts" pitchFamily="2" charset="2"/>
              <a:buNone/>
            </a:pPr>
            <a:r>
              <a:rPr lang="zh-CN" altLang="en-US" sz="1400" dirty="0"/>
              <a:t>	       exit(-1);</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 execlp(“/bin/ls”, “ls”, NULL);</a:t>
            </a:r>
            <a:r>
              <a:rPr lang="zh-CN" altLang="en-US" sz="1400" dirty="0"/>
              <a:t>    //</a:t>
            </a:r>
            <a:r>
              <a:rPr lang="zh-CN" altLang="en-US" sz="1400" dirty="0">
                <a:solidFill>
                  <a:srgbClr val="0000CC"/>
                </a:solidFill>
              </a:rPr>
              <a:t>执行一个外部程序</a:t>
            </a: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p>
          <a:p>
            <a:pPr marL="1588" indent="-344488">
              <a:spcBef>
                <a:spcPts val="0"/>
              </a:spcBef>
              <a:buFont typeface="Monotype Sorts" pitchFamily="2" charset="2"/>
              <a:buNone/>
            </a:pPr>
            <a:r>
              <a:rPr lang="zh-CN" altLang="en-US" sz="1400" dirty="0"/>
              <a:t>	   	  /* parent will wait for the child to complete */</a:t>
            </a:r>
          </a:p>
          <a:p>
            <a:pPr marL="1588" indent="-344488">
              <a:spcBef>
                <a:spcPts val="0"/>
              </a:spcBef>
              <a:buFont typeface="Monotype Sorts" pitchFamily="2" charset="2"/>
              <a:buNone/>
            </a:pPr>
            <a:r>
              <a:rPr lang="zh-CN" altLang="en-US" sz="1400" dirty="0"/>
              <a:t>	                    </a:t>
            </a:r>
            <a:r>
              <a:rPr lang="zh-CN" altLang="en-US" sz="1400" u="sng" dirty="0">
                <a:solidFill>
                  <a:srgbClr val="C00000"/>
                </a:solidFill>
                <a:sym typeface="Arial" panose="020B0604020202020204" pitchFamily="34" charset="0"/>
              </a:rPr>
              <a:t>wait (N</a:t>
            </a:r>
            <a:r>
              <a:rPr lang="zh-CN" altLang="en-US" sz="1400" u="sng" dirty="0">
                <a:solidFill>
                  <a:srgbClr val="C00000"/>
                </a:solidFill>
              </a:rPr>
              <a:t>ULL);</a:t>
            </a:r>
            <a:r>
              <a:rPr lang="zh-CN" altLang="en-US" sz="1400" u="sng" dirty="0"/>
              <a:t>   //</a:t>
            </a:r>
            <a:r>
              <a:rPr lang="zh-CN" altLang="en-US" sz="1400" u="sng" dirty="0">
                <a:solidFill>
                  <a:srgbClr val="0000CC"/>
                </a:solidFill>
              </a:rPr>
              <a:t>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endParaRPr lang="en-US" altLang="zh-CN" sz="1400" dirty="0"/>
          </a:p>
          <a:p>
            <a:pPr marL="1588" indent="-344488">
              <a:spcBef>
                <a:spcPts val="0"/>
              </a:spcBef>
              <a:buFont typeface="Monotype Sorts" pitchFamily="2" charset="2"/>
              <a:buNone/>
            </a:pPr>
            <a:r>
              <a:rPr lang="en-US" altLang="zh-CN" sz="1400" dirty="0"/>
              <a:t>                                                         fig. 3.10</a:t>
            </a:r>
            <a:endParaRPr lang="zh-CN" altLang="en-US" sz="1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B642855-269F-42BA-ADCB-27C9AE003283}"/>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108547" name="Rectangle 3">
            <a:extLst>
              <a:ext uri="{FF2B5EF4-FFF2-40B4-BE49-F238E27FC236}">
                <a16:creationId xmlns:a16="http://schemas.microsoft.com/office/drawing/2014/main" id="{719A45F7-5F1C-49C3-B9A5-100DEC19B817}"/>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b="1" u="sng" dirty="0">
                <a:solidFill>
                  <a:srgbClr val="FF0000"/>
                </a:solidFill>
              </a:rPr>
              <a:t>子进程继承父进程的</a:t>
            </a:r>
            <a:r>
              <a:rPr lang="zh-CN" altLang="en-US" sz="2400" b="1" u="sng" dirty="0" smtClean="0">
                <a:solidFill>
                  <a:srgbClr val="FF0000"/>
                </a:solidFill>
              </a:rPr>
              <a:t>变量（全局与局部变量）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Font typeface="Monotype Sorts" pitchFamily="2" charset="2"/>
              <a:buNone/>
            </a:pPr>
            <a:r>
              <a:rPr lang="en-US" altLang="zh-CN" sz="1400" b="1" dirty="0" smtClean="0">
                <a:solidFill>
                  <a:srgbClr val="FF0000"/>
                </a:solidFill>
              </a:rPr>
              <a:t>//</a:t>
            </a:r>
            <a:r>
              <a:rPr lang="zh-CN" altLang="en-US" sz="1400" b="1" dirty="0" smtClean="0">
                <a:solidFill>
                  <a:srgbClr val="FF0000"/>
                </a:solidFill>
              </a:rPr>
              <a:t>子进程继承父进程的全部变量（数据区）</a:t>
            </a:r>
            <a:endParaRPr lang="en-US" altLang="zh-CN" sz="1400" b="1" dirty="0" smtClean="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solidFill>
                  <a:srgbClr val="7030A0"/>
                </a:solidFill>
              </a:rPr>
              <a:t>    pid=fork()</a:t>
            </a:r>
            <a:r>
              <a:rPr lang="zh-CN" altLang="en-US" sz="1400" dirty="0" smtClean="0">
                <a:solidFill>
                  <a:srgbClr val="7030A0"/>
                </a:solidFill>
              </a:rPr>
              <a:t>;</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6600"/>
                </a:solidFill>
              </a:rPr>
              <a:t> </a:t>
            </a:r>
            <a:r>
              <a:rPr lang="en-US" altLang="zh-CN" sz="1400" dirty="0" smtClean="0">
                <a:solidFill>
                  <a:srgbClr val="006600"/>
                </a:solidFill>
              </a:rPr>
              <a:t>   if (</a:t>
            </a:r>
            <a:r>
              <a:rPr lang="en-US" altLang="zh-CN" sz="1400" dirty="0" err="1" smtClean="0">
                <a:solidFill>
                  <a:srgbClr val="006600"/>
                </a:solidFill>
              </a:rPr>
              <a:t>pid</a:t>
            </a:r>
            <a:r>
              <a:rPr lang="en-US" altLang="zh-CN" sz="1400" dirty="0" smtClean="0">
                <a:solidFill>
                  <a:srgbClr val="006600"/>
                </a:solidFill>
              </a:rPr>
              <a:t>&lt;0) { //</a:t>
            </a:r>
            <a:r>
              <a:rPr lang="zh-CN" altLang="en-US" sz="1400" dirty="0" smtClean="0">
                <a:solidFill>
                  <a:srgbClr val="006600"/>
                </a:solidFill>
              </a:rPr>
              <a:t>没有成功创建子进程，错误处理，</a:t>
            </a:r>
            <a:r>
              <a:rPr lang="en-US" altLang="zh-CN" sz="1400" dirty="0" smtClean="0">
                <a:solidFill>
                  <a:srgbClr val="006600"/>
                </a:solidFill>
              </a:rPr>
              <a:t>exit(-1);};</a:t>
            </a:r>
            <a:endParaRPr lang="zh-CN" altLang="en-US" sz="1400" dirty="0">
              <a:solidFill>
                <a:srgbClr val="006600"/>
              </a:solidFill>
            </a:endParaRPr>
          </a:p>
          <a:p>
            <a:pPr marL="0" indent="0">
              <a:spcBef>
                <a:spcPts val="0"/>
              </a:spcBef>
              <a:buFont typeface="Monotype Sorts" pitchFamily="2" charset="2"/>
              <a:buNone/>
            </a:pPr>
            <a:r>
              <a:rPr lang="zh-CN" altLang="en-US" sz="1400" dirty="0"/>
              <a:t>    </a:t>
            </a:r>
            <a:r>
              <a:rPr lang="zh-CN" altLang="en-US" sz="1400" dirty="0">
                <a:solidFill>
                  <a:srgbClr val="7030A0"/>
                </a:solidFill>
              </a:rPr>
              <a:t>if (pid==0</a:t>
            </a:r>
            <a:r>
              <a:rPr lang="zh-CN" altLang="en-US" sz="1400" dirty="0" smtClean="0">
                <a:solidFill>
                  <a:srgbClr val="7030A0"/>
                </a:solidFill>
              </a:rPr>
              <a:t>)  </a:t>
            </a:r>
            <a:r>
              <a:rPr lang="en-US" altLang="zh-CN" sz="1400" dirty="0" smtClean="0">
                <a:solidFill>
                  <a:srgbClr val="7030A0"/>
                </a:solidFill>
              </a:rPr>
              <a:t>//</a:t>
            </a:r>
            <a:r>
              <a:rPr lang="zh-CN" altLang="en-US" sz="1400" dirty="0" smtClean="0">
                <a:solidFill>
                  <a:srgbClr val="7030A0"/>
                </a:solidFill>
              </a:rPr>
              <a:t>子进程</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p>
          <a:p>
            <a:pPr marL="0" indent="0">
              <a:spcBef>
                <a:spcPts val="0"/>
              </a:spcBef>
              <a:buFont typeface="Monotype Sorts" pitchFamily="2" charset="2"/>
              <a:buNone/>
            </a:pPr>
            <a:r>
              <a:rPr lang="zh-CN" altLang="en-US" sz="1400" dirty="0"/>
              <a:t>    else </a:t>
            </a:r>
            <a:r>
              <a:rPr lang="zh-CN" altLang="en-US" sz="1400" dirty="0" smtClean="0"/>
              <a:t>if (pid&gt;0)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None/>
            </a:pPr>
            <a:r>
              <a:rPr lang="en-US" altLang="zh-CN" sz="1400" b="1" dirty="0">
                <a:solidFill>
                  <a:srgbClr val="FF0000"/>
                </a:solidFill>
              </a:rPr>
              <a:t>//</a:t>
            </a:r>
            <a:r>
              <a:rPr lang="zh-CN" altLang="en-US" sz="1400" b="1" dirty="0">
                <a:solidFill>
                  <a:srgbClr val="FF0000"/>
                </a:solidFill>
              </a:rPr>
              <a:t>子进程继承父进程</a:t>
            </a:r>
            <a:r>
              <a:rPr lang="zh-CN" altLang="en-US" sz="1400" b="1" dirty="0" smtClean="0">
                <a:solidFill>
                  <a:srgbClr val="FF0000"/>
                </a:solidFill>
              </a:rPr>
              <a:t>的局部变量（栈）</a:t>
            </a:r>
            <a:endParaRPr lang="en-US" altLang="zh-CN" sz="1400" b="1" dirty="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en-US" altLang="zh-CN" sz="1400" strike="sngStrike" dirty="0" smtClean="0">
                <a:solidFill>
                  <a:srgbClr val="0000CC"/>
                </a:solidFill>
              </a:rPr>
              <a:t>// </a:t>
            </a:r>
            <a:r>
              <a:rPr lang="zh-CN" altLang="en-US" sz="1400" strike="sngStrike" dirty="0" smtClean="0">
                <a:solidFill>
                  <a:srgbClr val="0000CC"/>
                </a:solidFill>
              </a:rPr>
              <a:t>int  </a:t>
            </a:r>
            <a:r>
              <a:rPr lang="zh-CN" altLang="en-US" sz="1400" strike="sngStrike" dirty="0">
                <a:solidFill>
                  <a:srgbClr val="0000CC"/>
                </a:solidFill>
              </a:rPr>
              <a:t>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endParaRPr lang="en-US" altLang="zh-CN" sz="1400" dirty="0" smtClean="0"/>
          </a:p>
          <a:p>
            <a:pPr marL="0" indent="0">
              <a:spcBef>
                <a:spcPts val="0"/>
              </a:spcBef>
              <a:buNone/>
            </a:pPr>
            <a:r>
              <a:rPr lang="zh-CN" altLang="en-US" sz="1400" dirty="0" smtClean="0">
                <a:solidFill>
                  <a:srgbClr val="0000CC"/>
                </a:solidFill>
              </a:rPr>
              <a:t>    </a:t>
            </a:r>
            <a:r>
              <a:rPr lang="zh-CN" altLang="en-US" sz="1400" dirty="0" smtClean="0">
                <a:solidFill>
                  <a:srgbClr val="7030A0"/>
                </a:solidFill>
              </a:rPr>
              <a:t>int  </a:t>
            </a:r>
            <a:r>
              <a:rPr lang="zh-CN" altLang="en-US" sz="1400" dirty="0">
                <a:solidFill>
                  <a:srgbClr val="7030A0"/>
                </a:solidFill>
              </a:rPr>
              <a:t>value=5;</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303915738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Page 117, exercise 3.4</a:t>
            </a: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827088" y="1282700"/>
            <a:ext cx="6729412" cy="4483100"/>
          </a:xfrm>
        </p:spPr>
        <p:txBody>
          <a:bodyPr/>
          <a:lstStyle/>
          <a:p>
            <a:r>
              <a:rPr lang="zh-CN" altLang="en-US" sz="2400" dirty="0"/>
              <a:t>执行结果：P</a:t>
            </a:r>
            <a:r>
              <a:rPr lang="zh-CN" altLang="en-US" sz="2400" dirty="0">
                <a:sym typeface="Arial" panose="020B0604020202020204" pitchFamily="34" charset="0"/>
              </a:rPr>
              <a:t>ARENT:value=</a:t>
            </a:r>
            <a:r>
              <a:rPr lang="zh-CN" altLang="en-US" sz="2400" dirty="0" smtClean="0"/>
              <a:t>5</a:t>
            </a:r>
            <a:endParaRPr lang="en-US" altLang="zh-CN" sz="2400" dirty="0" smtClean="0"/>
          </a:p>
          <a:p>
            <a:r>
              <a:rPr lang="zh-CN" altLang="en-US" sz="2400" dirty="0" smtClean="0"/>
              <a:t>此时，子进程中，</a:t>
            </a:r>
            <a:r>
              <a:rPr lang="en-US" altLang="zh-CN" sz="2400" dirty="0" smtClean="0"/>
              <a:t>value=5+15=20</a:t>
            </a:r>
            <a:endParaRPr lang="zh-CN" altLang="en-US" sz="2400" dirty="0"/>
          </a:p>
          <a:p>
            <a:endParaRPr lang="zh-CN" altLang="en-US" sz="2400" dirty="0"/>
          </a:p>
          <a:p>
            <a:r>
              <a:rPr lang="zh-CN" altLang="en-US" sz="2400" dirty="0"/>
              <a:t>子进程继承了父进程</a:t>
            </a:r>
            <a:r>
              <a:rPr lang="zh-CN" altLang="en-US" sz="2400" dirty="0" smtClean="0"/>
              <a:t>的全局与局部变量value</a:t>
            </a:r>
            <a:r>
              <a:rPr lang="zh-CN" altLang="en-US" sz="2400" dirty="0"/>
              <a:t>=5，作为自己</a:t>
            </a:r>
            <a:r>
              <a:rPr lang="zh-CN" altLang="en-US" sz="2400" dirty="0" smtClean="0"/>
              <a:t>的变量</a:t>
            </a:r>
            <a:endParaRPr lang="zh-CN" altLang="en-US" sz="2400" dirty="0"/>
          </a:p>
          <a:p>
            <a:r>
              <a:rPr lang="zh-CN" altLang="en-US" sz="2400" dirty="0"/>
              <a:t>因此，fork()之后，父子</a:t>
            </a:r>
            <a:r>
              <a:rPr lang="zh-CN" altLang="en-US" sz="2400" dirty="0" smtClean="0"/>
              <a:t>进程分离，分别</a:t>
            </a:r>
            <a:r>
              <a:rPr lang="zh-CN" altLang="en-US" sz="2400" dirty="0"/>
              <a:t>拥有自己</a:t>
            </a:r>
            <a:r>
              <a:rPr lang="zh-CN" altLang="en-US" sz="2400" dirty="0" smtClean="0"/>
              <a:t>的变量value</a:t>
            </a:r>
            <a:endParaRPr lang="en-US" altLang="zh-CN" sz="2400" dirty="0" smtClean="0"/>
          </a:p>
          <a:p>
            <a:r>
              <a:rPr lang="zh-CN" altLang="en-US" sz="2400" dirty="0" smtClean="0">
                <a:solidFill>
                  <a:srgbClr val="C00000"/>
                </a:solidFill>
              </a:rPr>
              <a:t>分离之后对变量的修改，互不影响</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B2DDD5-21E4-40C5-BB5D-4DEEE026DF64}"/>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Process Concept</a:t>
            </a:r>
          </a:p>
        </p:txBody>
      </p:sp>
      <p:sp>
        <p:nvSpPr>
          <p:cNvPr id="12291" name="Rectangle 3">
            <a:extLst>
              <a:ext uri="{FF2B5EF4-FFF2-40B4-BE49-F238E27FC236}">
                <a16:creationId xmlns:a16="http://schemas.microsoft.com/office/drawing/2014/main" id="{D70A8574-409A-417C-8EAD-210DCF56D2E8}"/>
              </a:ext>
            </a:extLst>
          </p:cNvPr>
          <p:cNvSpPr>
            <a:spLocks noGrp="1" noChangeArrowheads="1"/>
          </p:cNvSpPr>
          <p:nvPr>
            <p:ph type="body" idx="4294967295"/>
          </p:nvPr>
        </p:nvSpPr>
        <p:spPr>
          <a:xfrm>
            <a:off x="261938" y="908050"/>
            <a:ext cx="8642350" cy="5902325"/>
          </a:xfrm>
        </p:spPr>
        <p:txBody>
          <a:bodyPr>
            <a:spAutoFit/>
          </a:bodyPr>
          <a:lstStyle/>
          <a:p>
            <a:r>
              <a:rPr lang="en-US" altLang="zh-CN" sz="2400" b="1" dirty="0"/>
              <a:t>process</a:t>
            </a:r>
          </a:p>
          <a:p>
            <a:pPr lvl="1"/>
            <a:r>
              <a:rPr lang="en-US" altLang="zh-CN" sz="1800" b="1" dirty="0"/>
              <a:t>60</a:t>
            </a:r>
            <a:r>
              <a:rPr lang="zh-CN" altLang="en-US" sz="1800" b="1" dirty="0"/>
              <a:t>年代初期在MIT的MULTICS系统以及IBM的CTSS/360中引入</a:t>
            </a:r>
          </a:p>
          <a:p>
            <a:r>
              <a:rPr lang="zh-CN" altLang="en-US" sz="2400" b="1" dirty="0"/>
              <a:t>Some definitions of the process</a:t>
            </a:r>
          </a:p>
          <a:p>
            <a:pPr lvl="1"/>
            <a:r>
              <a:rPr lang="en-US" altLang="zh-CN" sz="1600" b="1" noProof="1" smtClean="0"/>
              <a:t>A </a:t>
            </a:r>
            <a:r>
              <a:rPr lang="en-US" altLang="zh-CN" sz="1600" b="1" noProof="1"/>
              <a:t>program in execution</a:t>
            </a:r>
            <a:r>
              <a:rPr lang="en-US" altLang="zh-CN" sz="1600" b="1" noProof="1" smtClean="0"/>
              <a:t>; </a:t>
            </a:r>
            <a:r>
              <a:rPr lang="zh-CN" altLang="en-US" sz="1600" b="1" noProof="1" smtClean="0"/>
              <a:t>进程时一个运行中的程序</a:t>
            </a:r>
            <a:endParaRPr lang="en-US" altLang="zh-CN" sz="1600" b="1" dirty="0"/>
          </a:p>
          <a:p>
            <a:pPr lvl="1"/>
            <a:r>
              <a:rPr lang="zh-CN" altLang="en-US" sz="1600" b="1" dirty="0"/>
              <a:t>进程是程序的一次执行；</a:t>
            </a:r>
          </a:p>
          <a:p>
            <a:pPr lvl="1"/>
            <a:r>
              <a:rPr lang="zh-CN" altLang="en-US" sz="1600" b="1" dirty="0"/>
              <a:t>进程是可以和别的计算并发执行的</a:t>
            </a:r>
            <a:r>
              <a:rPr lang="zh-CN" altLang="en-US" sz="1600" b="1" dirty="0">
                <a:solidFill>
                  <a:srgbClr val="FF0000"/>
                </a:solidFill>
              </a:rPr>
              <a:t>计算</a:t>
            </a:r>
            <a:r>
              <a:rPr lang="zh-CN" altLang="en-US" sz="1600" b="1" dirty="0"/>
              <a:t>；</a:t>
            </a:r>
          </a:p>
          <a:p>
            <a:pPr lvl="1"/>
            <a:r>
              <a:rPr lang="zh-CN" altLang="en-US" sz="1600" b="1" dirty="0"/>
              <a:t>进程可定义为一个数据结构及能在其上进行操作的一个程序</a:t>
            </a:r>
            <a:r>
              <a:rPr lang="zh-CN" altLang="en-US" sz="1600" b="1" dirty="0" smtClean="0"/>
              <a:t>；</a:t>
            </a:r>
            <a:endParaRPr lang="zh-CN" altLang="en-US" sz="1600" b="1" dirty="0"/>
          </a:p>
          <a:p>
            <a:pPr lvl="1"/>
            <a:r>
              <a:rPr lang="zh-CN" altLang="en-US" sz="1600" b="1" dirty="0"/>
              <a:t>进程是一个程序及其数据在处理机上顺序执行时所发生的</a:t>
            </a:r>
            <a:r>
              <a:rPr lang="zh-CN" altLang="en-US" sz="1600" b="1" dirty="0">
                <a:solidFill>
                  <a:srgbClr val="FF0000"/>
                </a:solidFill>
              </a:rPr>
              <a:t>活动</a:t>
            </a:r>
            <a:r>
              <a:rPr lang="zh-CN" altLang="en-US" sz="1600" b="1" dirty="0"/>
              <a:t>；</a:t>
            </a:r>
          </a:p>
          <a:p>
            <a:pPr lvl="1"/>
            <a:r>
              <a:rPr lang="zh-CN" altLang="en-US" sz="1600" b="1" dirty="0"/>
              <a:t>进程是程序在一个数据集合上的运行活动，是系统进行资源分配和调度的一个独立单位；（ </a:t>
            </a:r>
            <a:r>
              <a:rPr lang="zh-CN" altLang="en-US" sz="1600" b="1" dirty="0" smtClean="0"/>
              <a:t>汤子赢版）</a:t>
            </a:r>
            <a:endParaRPr lang="zh-CN" altLang="en-US" sz="1600" b="1" dirty="0"/>
          </a:p>
          <a:p>
            <a:pPr lvl="1"/>
            <a:r>
              <a:rPr lang="zh-CN" altLang="en-US" sz="1600" b="1" dirty="0"/>
              <a:t>进程是可并发执行的程序在一个数据集合上的运行过程；</a:t>
            </a:r>
          </a:p>
          <a:p>
            <a:pPr lvl="1"/>
            <a:r>
              <a:rPr lang="zh-CN" altLang="en-US" sz="1600" b="1" dirty="0"/>
              <a:t>进程是进程实体的运行过程，其中进程实体包括：</a:t>
            </a:r>
          </a:p>
          <a:p>
            <a:pPr lvl="2"/>
            <a:r>
              <a:rPr lang="zh-CN" altLang="en-US" sz="1600" b="1" dirty="0"/>
              <a:t>程序段</a:t>
            </a:r>
          </a:p>
          <a:p>
            <a:pPr lvl="2"/>
            <a:r>
              <a:rPr lang="zh-CN" altLang="en-US" sz="1600" b="1" dirty="0"/>
              <a:t>数据段</a:t>
            </a:r>
          </a:p>
          <a:p>
            <a:pPr lvl="2"/>
            <a:r>
              <a:rPr lang="zh-CN" altLang="en-US" sz="1600" b="1" dirty="0"/>
              <a:t>PCB</a:t>
            </a:r>
          </a:p>
          <a:p>
            <a:pPr lvl="2"/>
            <a:r>
              <a:rPr lang="zh-CN" altLang="en-US" sz="1600" b="1" dirty="0"/>
              <a:t>Stack, program counter , general registers</a:t>
            </a:r>
          </a:p>
          <a:p>
            <a:pPr lvl="2"/>
            <a:endParaRPr lang="zh-CN" altLang="en-US" sz="1600" b="1" dirty="0"/>
          </a:p>
        </p:txBody>
      </p:sp>
      <p:sp>
        <p:nvSpPr>
          <p:cNvPr id="4" name="新月形 3">
            <a:extLst>
              <a:ext uri="{FF2B5EF4-FFF2-40B4-BE49-F238E27FC236}">
                <a16:creationId xmlns:a16="http://schemas.microsoft.com/office/drawing/2014/main" id="{E931DF00-AF59-4DA4-8BD4-F9FC19A126C6}"/>
              </a:ext>
            </a:extLst>
          </p:cNvPr>
          <p:cNvSpPr/>
          <p:nvPr/>
        </p:nvSpPr>
        <p:spPr>
          <a:xfrm>
            <a:off x="7696200" y="58896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solidFill>
                  <a:srgbClr val="0000CC"/>
                </a:solidFill>
                <a:effectLst>
                  <a:outerShdw blurRad="38100" dist="38100" dir="2700000">
                    <a:srgbClr val="C0C0C0"/>
                  </a:outerShdw>
                </a:effectLst>
              </a:rPr>
              <a:t>思考</a:t>
            </a:r>
            <a:r>
              <a:rPr lang="zh-CN" altLang="en-US" noProof="1" smtClean="0">
                <a:effectLst>
                  <a:outerShdw blurRad="38100" dist="38100" dir="2700000">
                    <a:srgbClr val="C0C0C0"/>
                  </a:outerShdw>
                </a:effectLst>
              </a:rPr>
              <a:t>：父、子进程变量</a:t>
            </a:r>
            <a:r>
              <a:rPr lang="en-US" altLang="zh-CN" noProof="1" smtClean="0">
                <a:effectLst>
                  <a:outerShdw blurRad="38100" dist="38100" dir="2700000">
                    <a:srgbClr val="C0C0C0"/>
                  </a:outerShdw>
                </a:effectLst>
              </a:rPr>
              <a:t>value</a:t>
            </a:r>
            <a:r>
              <a:rPr lang="zh-CN" altLang="en-US" noProof="1" smtClean="0">
                <a:effectLst>
                  <a:outerShdw blurRad="38100" dist="38100" dir="2700000">
                    <a:srgbClr val="C0C0C0"/>
                  </a:outerShdw>
                </a:effectLst>
              </a:rPr>
              <a:t>的地址</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Font typeface="Monotype Sorts" pitchFamily="2" charset="2"/>
              <a:buNone/>
            </a:pP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None/>
            </a:pPr>
            <a:r>
              <a:rPr lang="en-US" altLang="zh-CN" sz="1400" dirty="0"/>
              <a:t> </a:t>
            </a:r>
            <a:r>
              <a:rPr lang="en-US" altLang="zh-CN" sz="1400" dirty="0" smtClean="0"/>
              <a:t>      {</a:t>
            </a:r>
          </a:p>
          <a:p>
            <a:pPr marL="0" indent="0">
              <a:spcBef>
                <a:spcPts val="0"/>
              </a:spcBef>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r>
              <a:rPr lang="zh-CN" altLang="en-US" sz="1400" dirty="0" smtClean="0">
                <a:solidFill>
                  <a:srgbClr val="0070C0"/>
                </a:solidFill>
              </a:rPr>
              <a:t>;</a:t>
            </a:r>
            <a:endParaRPr lang="en-US" altLang="zh-CN" sz="1400" dirty="0" smtClean="0">
              <a:solidFill>
                <a:srgbClr val="0070C0"/>
              </a:solidFill>
            </a:endParaRP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      printf</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CHILD</a:t>
            </a:r>
            <a:r>
              <a:rPr lang="zh-CN" altLang="en-US" sz="1400" dirty="0" smtClean="0">
                <a:solidFill>
                  <a:srgbClr val="FF0000"/>
                </a:solidFill>
              </a:rPr>
              <a:t>: </a:t>
            </a:r>
            <a:r>
              <a:rPr lang="en-US" altLang="zh-CN" sz="1400" dirty="0" smtClean="0">
                <a:solidFill>
                  <a:srgbClr val="FF0000"/>
                </a:solidFill>
              </a:rPr>
              <a:t>&amp;</a:t>
            </a:r>
            <a:r>
              <a:rPr lang="zh-CN" altLang="en-US" sz="1400" dirty="0" smtClean="0">
                <a:solidFill>
                  <a:srgbClr val="FF0000"/>
                </a:solidFill>
              </a:rPr>
              <a:t>value=%</a:t>
            </a:r>
            <a:r>
              <a:rPr lang="en-US" altLang="zh-CN" sz="1400" dirty="0" smtClean="0">
                <a:solidFill>
                  <a:srgbClr val="FF0000"/>
                </a:solidFill>
              </a:rPr>
              <a:t>p\n</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zh-CN" altLang="en-US" sz="1400" dirty="0">
                <a:solidFill>
                  <a:srgbClr val="FF0000"/>
                </a:solidFill>
              </a:rPr>
              <a:t>)</a:t>
            </a:r>
            <a:r>
              <a:rPr lang="zh-CN" altLang="en-US" sz="1400" dirty="0" smtClean="0">
                <a:solidFill>
                  <a:srgbClr val="0070C0"/>
                </a:solidFill>
              </a:rPr>
              <a:t>; </a:t>
            </a:r>
            <a:r>
              <a:rPr lang="en-US" altLang="zh-CN" sz="1400" dirty="0">
                <a:solidFill>
                  <a:srgbClr val="0070C0"/>
                </a:solidFill>
              </a:rPr>
              <a:t>//</a:t>
            </a:r>
            <a:r>
              <a:rPr lang="zh-CN" altLang="en-US" sz="1400" dirty="0" smtClean="0">
                <a:solidFill>
                  <a:srgbClr val="0000CC"/>
                </a:solidFill>
              </a:rPr>
              <a:t>与父进程</a:t>
            </a:r>
            <a:r>
              <a:rPr lang="zh-CN" altLang="en-US" sz="1400" dirty="0">
                <a:solidFill>
                  <a:srgbClr val="0000CC"/>
                </a:solidFill>
              </a:rPr>
              <a:t>的输出结果</a:t>
            </a:r>
            <a:r>
              <a:rPr lang="zh-CN" altLang="en-US" sz="1400" b="1" dirty="0">
                <a:solidFill>
                  <a:srgbClr val="7030A0"/>
                </a:solidFill>
              </a:rPr>
              <a:t>相同还是不同</a:t>
            </a:r>
            <a:r>
              <a:rPr lang="zh-CN" altLang="en-US" sz="1400" dirty="0" smtClean="0">
                <a:solidFill>
                  <a:srgbClr val="0070C0"/>
                </a:solidFill>
              </a:rPr>
              <a:t>？</a:t>
            </a:r>
            <a:endParaRPr lang="en-US" altLang="zh-CN" sz="1400" dirty="0" smtClean="0">
              <a:solidFill>
                <a:srgbClr val="0070C0"/>
              </a:solidFill>
            </a:endParaRPr>
          </a:p>
          <a:p>
            <a:pPr marL="0" indent="0">
              <a:spcBef>
                <a:spcPts val="0"/>
              </a:spcBef>
              <a:buNone/>
            </a:pPr>
            <a:r>
              <a:rPr lang="zh-CN" altLang="en-US" sz="1400" dirty="0" smtClean="0">
                <a:solidFill>
                  <a:srgbClr val="0070C0"/>
                </a:solidFill>
              </a:rPr>
              <a:t>             </a:t>
            </a:r>
            <a:r>
              <a:rPr lang="zh-CN" altLang="en-US" sz="1400" dirty="0">
                <a:solidFill>
                  <a:srgbClr val="0070C0"/>
                </a:solidFill>
              </a:rPr>
              <a:t>exit(0);</a:t>
            </a:r>
            <a:endParaRPr lang="en-US" altLang="zh-CN" sz="1400" dirty="0" smtClean="0">
              <a:solidFill>
                <a:srgbClr val="0070C0"/>
              </a:solidFill>
            </a:endParaRPr>
          </a:p>
          <a:p>
            <a:pPr marL="0" indent="0">
              <a:spcBef>
                <a:spcPts val="0"/>
              </a:spcBef>
              <a:buNone/>
            </a:pPr>
            <a:r>
              <a:rPr lang="en-US" altLang="zh-CN" sz="1400" dirty="0" smtClean="0">
                <a:solidFill>
                  <a:srgbClr val="121896"/>
                </a:solidFill>
              </a:rPr>
              <a:t>       }</a:t>
            </a:r>
            <a:r>
              <a:rPr lang="zh-CN" altLang="en-US" sz="1400" dirty="0" smtClean="0">
                <a:solidFill>
                  <a:srgbClr val="121896"/>
                </a:solidFill>
              </a:rPr>
              <a:t> </a:t>
            </a:r>
            <a:endParaRPr lang="zh-CN" altLang="en-US" sz="1400" dirty="0">
              <a:solidFill>
                <a:srgbClr val="121896"/>
              </a:solidFill>
            </a:endParaRP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zh-CN" altLang="en-US" sz="1400" dirty="0" smtClean="0">
                <a:solidFill>
                  <a:srgbClr val="121896"/>
                </a:solidFill>
              </a:rPr>
              <a:t>     </a:t>
            </a:r>
            <a:r>
              <a:rPr lang="en-US" altLang="zh-CN" sz="1400" dirty="0">
                <a:solidFill>
                  <a:srgbClr val="121896"/>
                </a:solidFill>
              </a:rPr>
              <a:t>//</a:t>
            </a:r>
            <a:r>
              <a:rPr lang="zh-CN" altLang="en-US" sz="1400" b="1" dirty="0">
                <a:solidFill>
                  <a:srgbClr val="C00000"/>
                </a:solidFill>
              </a:rPr>
              <a:t>输出结果是什么</a:t>
            </a:r>
            <a:r>
              <a:rPr lang="zh-CN" altLang="en-US" sz="1400" dirty="0" smtClean="0">
                <a:solidFill>
                  <a:srgbClr val="C00000"/>
                </a:solidFill>
              </a:rPr>
              <a:t>？</a:t>
            </a:r>
            <a:endParaRPr lang="en-US" altLang="zh-CN" sz="1400" dirty="0" smtClean="0">
              <a:solidFill>
                <a:srgbClr val="C00000"/>
              </a:solidFill>
            </a:endParaRP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printf</a:t>
            </a:r>
            <a:r>
              <a:rPr lang="zh-CN" altLang="en-US" sz="1400" dirty="0">
                <a:solidFill>
                  <a:srgbClr val="FF0000"/>
                </a:solidFill>
              </a:rPr>
              <a:t>(“PARENT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en-US" altLang="zh-CN" sz="1400" dirty="0" smtClean="0">
                <a:solidFill>
                  <a:srgbClr val="FF0000"/>
                </a:solidFill>
              </a:rPr>
              <a:t>p\n</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zh-CN" altLang="en-US" sz="1400" dirty="0">
                <a:solidFill>
                  <a:srgbClr val="FF0000"/>
                </a:solidFill>
              </a:rPr>
              <a:t>); </a:t>
            </a:r>
            <a:r>
              <a:rPr lang="zh-CN" altLang="en-US" sz="1400" dirty="0">
                <a:solidFill>
                  <a:srgbClr val="121896"/>
                </a:solidFill>
              </a:rPr>
              <a:t>  </a:t>
            </a:r>
            <a:r>
              <a:rPr lang="en-US" altLang="zh-CN" sz="1400" dirty="0" smtClean="0">
                <a:solidFill>
                  <a:srgbClr val="0070C0"/>
                </a:solidFill>
              </a:rPr>
              <a:t>//</a:t>
            </a:r>
            <a:r>
              <a:rPr lang="zh-CN" altLang="en-US" sz="1400" dirty="0" smtClean="0">
                <a:solidFill>
                  <a:srgbClr val="0000CC"/>
                </a:solidFill>
              </a:rPr>
              <a:t>与子进程的输出结果</a:t>
            </a:r>
            <a:r>
              <a:rPr lang="zh-CN" altLang="en-US" sz="1400" b="1" dirty="0" smtClean="0">
                <a:solidFill>
                  <a:srgbClr val="7030A0"/>
                </a:solidFill>
              </a:rPr>
              <a:t>相同还是不同</a:t>
            </a:r>
            <a:r>
              <a:rPr lang="zh-CN" altLang="en-US" sz="1400" dirty="0" smtClean="0">
                <a:solidFill>
                  <a:srgbClr val="0070C0"/>
                </a:solidFill>
              </a:rPr>
              <a:t>？</a:t>
            </a:r>
            <a:endParaRPr lang="zh-CN" altLang="en-US" sz="1400" dirty="0">
              <a:solidFill>
                <a:srgbClr val="0070C0"/>
              </a:solidFill>
            </a:endParaRP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9687315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612559" y="1282699"/>
            <a:ext cx="7723573" cy="4771871"/>
          </a:xfrm>
        </p:spPr>
        <p:txBody>
          <a:bodyPr/>
          <a:lstStyle/>
          <a:p>
            <a:pPr eaLnBrk="1"/>
            <a:r>
              <a:rPr lang="zh-CN" altLang="en-US" sz="2000" dirty="0"/>
              <a:t>执行</a:t>
            </a:r>
            <a:r>
              <a:rPr lang="zh-CN" altLang="en-US" sz="2000" dirty="0" smtClean="0"/>
              <a:t>结果：</a:t>
            </a:r>
            <a:endParaRPr lang="en-US" altLang="zh-CN" sz="2000" dirty="0" smtClean="0"/>
          </a:p>
          <a:p>
            <a:pPr lvl="1" eaLnBrk="1"/>
            <a:r>
              <a:rPr lang="zh-CN" altLang="en-US" sz="1800" dirty="0" smtClean="0"/>
              <a:t>父子进程输出的各自的变量</a:t>
            </a:r>
            <a:r>
              <a:rPr lang="en-US" altLang="zh-CN" sz="1800" dirty="0" smtClean="0"/>
              <a:t>value</a:t>
            </a:r>
            <a:r>
              <a:rPr lang="zh-CN" altLang="en-US" sz="1800" dirty="0" smtClean="0"/>
              <a:t>的地址是相同的</a:t>
            </a:r>
            <a:endParaRPr lang="en-US" altLang="zh-CN" sz="1800" dirty="0" smtClean="0"/>
          </a:p>
          <a:p>
            <a:pPr eaLnBrk="1"/>
            <a:r>
              <a:rPr lang="zh-CN" altLang="en-US" sz="2000" dirty="0"/>
              <a:t>注</a:t>
            </a:r>
            <a:r>
              <a:rPr lang="zh-CN" altLang="en-US" sz="2000" dirty="0" smtClean="0"/>
              <a:t>：</a:t>
            </a:r>
            <a:endParaRPr lang="en-US" altLang="zh-CN" sz="2000" dirty="0" smtClean="0"/>
          </a:p>
          <a:p>
            <a:pPr lvl="1" eaLnBrk="1"/>
            <a:r>
              <a:rPr lang="zh-CN" altLang="en-US" sz="1800" dirty="0" smtClean="0"/>
              <a:t>尽管根据地址符</a:t>
            </a:r>
            <a:r>
              <a:rPr lang="en-US" altLang="zh-CN" sz="1800" dirty="0" smtClean="0"/>
              <a:t>&amp;</a:t>
            </a:r>
            <a:r>
              <a:rPr lang="zh-CN" altLang="en-US" sz="1800" dirty="0" smtClean="0"/>
              <a:t>取出的两个变量的地址相应，但它们指向的内存物理单元地址是不同的</a:t>
            </a:r>
            <a:endParaRPr lang="en-US" altLang="zh-CN" sz="1800" dirty="0" smtClean="0"/>
          </a:p>
          <a:p>
            <a:pPr lvl="1" eaLnBrk="1"/>
            <a:r>
              <a:rPr lang="zh-CN" altLang="en-US" sz="1800" dirty="0" smtClean="0"/>
              <a:t>因为父子进程在不同的地址空间上运行</a:t>
            </a:r>
            <a:endParaRPr lang="en-US" altLang="zh-CN" sz="1800" dirty="0" smtClean="0"/>
          </a:p>
          <a:p>
            <a:pPr eaLnBrk="1"/>
            <a:r>
              <a:rPr lang="zh-CN" altLang="en-US" sz="2000" dirty="0" smtClean="0">
                <a:solidFill>
                  <a:srgbClr val="C00000"/>
                </a:solidFill>
              </a:rPr>
              <a:t>该例也说明了，进程执行时，</a:t>
            </a:r>
            <a:r>
              <a:rPr lang="en-US" altLang="zh-CN" sz="2000" dirty="0" smtClean="0">
                <a:solidFill>
                  <a:srgbClr val="C00000"/>
                </a:solidFill>
              </a:rPr>
              <a:t>CPU</a:t>
            </a:r>
            <a:r>
              <a:rPr lang="zh-CN" altLang="en-US" sz="2000" dirty="0" smtClean="0">
                <a:solidFill>
                  <a:srgbClr val="C00000"/>
                </a:solidFill>
              </a:rPr>
              <a:t>给出的变量地址，包括</a:t>
            </a:r>
            <a:r>
              <a:rPr lang="en-US" altLang="zh-CN" sz="2000" dirty="0" smtClean="0">
                <a:solidFill>
                  <a:srgbClr val="C00000"/>
                </a:solidFill>
              </a:rPr>
              <a:t>PC</a:t>
            </a:r>
            <a:r>
              <a:rPr lang="zh-CN" altLang="en-US" sz="2000" dirty="0" smtClean="0">
                <a:solidFill>
                  <a:srgbClr val="C00000"/>
                </a:solidFill>
              </a:rPr>
              <a:t>中的内容</a:t>
            </a:r>
            <a:endParaRPr lang="en-US" altLang="zh-CN" sz="2000" dirty="0" smtClean="0">
              <a:solidFill>
                <a:srgbClr val="C00000"/>
              </a:solidFill>
            </a:endParaRPr>
          </a:p>
          <a:p>
            <a:pPr lvl="1" eaLnBrk="1"/>
            <a:r>
              <a:rPr lang="zh-CN" altLang="en-US" sz="1800" dirty="0" smtClean="0"/>
              <a:t>仅仅</a:t>
            </a:r>
            <a:r>
              <a:rPr lang="zh-CN" altLang="en-US" sz="1800" dirty="0"/>
              <a:t>是一个相对于各自地址空间起始位置的偏移量，是一个相对地址</a:t>
            </a:r>
            <a:endParaRPr lang="en-US" altLang="zh-CN" sz="1800" dirty="0"/>
          </a:p>
          <a:p>
            <a:pPr lvl="1" eaLnBrk="1"/>
            <a:r>
              <a:rPr lang="zh-CN" altLang="en-US" sz="1800" dirty="0"/>
              <a:t>不是用于对内存</a:t>
            </a:r>
            <a:r>
              <a:rPr lang="zh-CN" altLang="en-US" sz="1800" dirty="0" smtClean="0"/>
              <a:t>单元进行寻址时地址总线上的地址</a:t>
            </a:r>
            <a:endParaRPr lang="en-US" altLang="zh-CN" sz="1800" dirty="0" smtClean="0"/>
          </a:p>
          <a:p>
            <a:pPr lvl="1" eaLnBrk="1"/>
            <a:r>
              <a:rPr lang="zh-CN" altLang="en-US" sz="1800" dirty="0" smtClean="0"/>
              <a:t>访存时，</a:t>
            </a:r>
            <a:r>
              <a:rPr lang="en-US" altLang="zh-CN" sz="1800" dirty="0" smtClean="0"/>
              <a:t>CPU</a:t>
            </a:r>
            <a:r>
              <a:rPr lang="zh-CN" altLang="en-US" sz="1800" dirty="0" smtClean="0"/>
              <a:t>中的</a:t>
            </a:r>
            <a:r>
              <a:rPr lang="en-US" altLang="zh-CN" sz="1800" dirty="0" smtClean="0"/>
              <a:t>MMU</a:t>
            </a:r>
            <a:r>
              <a:rPr lang="zh-CN" altLang="en-US" sz="1800" dirty="0" smtClean="0"/>
              <a:t>模块将该相对地址变换成具体的内存地址，送到地址总线上</a:t>
            </a:r>
            <a:endParaRPr lang="en-US" altLang="zh-CN" sz="1800" dirty="0"/>
          </a:p>
          <a:p>
            <a:pPr lvl="1" eaLnBrk="1"/>
            <a:endParaRPr lang="en-US" altLang="zh-CN" sz="1800" dirty="0"/>
          </a:p>
          <a:p>
            <a:pPr eaLnBrk="1"/>
            <a:endParaRPr lang="zh-CN" altLang="en-US" sz="2000" dirty="0">
              <a:solidFill>
                <a:srgbClr val="C00000"/>
              </a:solidFill>
            </a:endParaRPr>
          </a:p>
        </p:txBody>
      </p:sp>
    </p:spTree>
    <p:extLst>
      <p:ext uri="{BB962C8B-B14F-4D97-AF65-F5344CB8AC3E}">
        <p14:creationId xmlns:p14="http://schemas.microsoft.com/office/powerpoint/2010/main" val="35897603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effectLst>
                  <a:outerShdw blurRad="38100" dist="38100" dir="2700000">
                    <a:srgbClr val="C0C0C0"/>
                  </a:outerShdw>
                </a:effectLst>
              </a:rPr>
              <a:t>关于指针变量</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685800" y="918716"/>
            <a:ext cx="7555668" cy="5143500"/>
          </a:xfrm>
        </p:spPr>
        <p:txBody>
          <a:bodyPr/>
          <a:lstStyle/>
          <a:p>
            <a:pPr marL="0" indent="0">
              <a:spcBef>
                <a:spcPts val="0"/>
              </a:spcBef>
              <a:buFont typeface="Monotype Sorts" pitchFamily="2" charset="2"/>
              <a:buNone/>
            </a:pP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r>
              <a:rPr lang="zh-CN" altLang="en-US" sz="1400" dirty="0" smtClean="0">
                <a:solidFill>
                  <a:srgbClr val="0000CC"/>
                </a:solidFill>
              </a:rPr>
              <a:t>;</a:t>
            </a:r>
            <a:endParaRPr lang="en-US" altLang="zh-CN" sz="1400" dirty="0" smtClean="0">
              <a:solidFill>
                <a:srgbClr val="0000CC"/>
              </a:solidFill>
            </a:endParaRPr>
          </a:p>
          <a:p>
            <a:pPr marL="0" indent="0">
              <a:spcBef>
                <a:spcPts val="0"/>
              </a:spcBef>
              <a:buFont typeface="Monotype Sorts" pitchFamily="2" charset="2"/>
              <a:buNone/>
            </a:pPr>
            <a:r>
              <a:rPr lang="en-US" altLang="zh-CN" sz="1400" b="1" dirty="0" err="1" smtClean="0">
                <a:solidFill>
                  <a:srgbClr val="FF0000"/>
                </a:solidFill>
              </a:rPr>
              <a:t>int</a:t>
            </a:r>
            <a:r>
              <a:rPr lang="en-US" altLang="zh-CN" sz="1400" b="1" dirty="0" smtClean="0">
                <a:solidFill>
                  <a:srgbClr val="FF0000"/>
                </a:solidFill>
              </a:rPr>
              <a:t> </a:t>
            </a:r>
            <a:r>
              <a:rPr lang="zh-CN" altLang="en-US" sz="1400" b="1" dirty="0" smtClean="0">
                <a:solidFill>
                  <a:srgbClr val="FF0000"/>
                </a:solidFill>
              </a:rPr>
              <a:t>*</a:t>
            </a:r>
            <a:r>
              <a:rPr lang="en-US" altLang="zh-CN" sz="1400" b="1" dirty="0" smtClean="0">
                <a:solidFill>
                  <a:srgbClr val="FF0000"/>
                </a:solidFill>
              </a:rPr>
              <a:t>p=&amp;value;   //</a:t>
            </a:r>
            <a:r>
              <a:rPr lang="zh-CN" altLang="en-US" sz="1400" b="1" dirty="0" smtClean="0">
                <a:solidFill>
                  <a:srgbClr val="FF0000"/>
                </a:solidFill>
              </a:rPr>
              <a:t>父进程定义的全局整型指针变量</a:t>
            </a:r>
            <a:endParaRPr lang="zh-CN" altLang="en-US" sz="1400" b="1" dirty="0">
              <a:solidFill>
                <a:srgbClr val="FF0000"/>
              </a:solidFill>
            </a:endParaRP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None/>
            </a:pPr>
            <a:r>
              <a:rPr lang="en-US" altLang="zh-CN" sz="1400" dirty="0"/>
              <a:t> </a:t>
            </a:r>
            <a:r>
              <a:rPr lang="en-US" altLang="zh-CN" sz="1400" dirty="0" smtClean="0"/>
              <a:t>   {</a:t>
            </a: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 </a:t>
            </a:r>
            <a:r>
              <a:rPr lang="en-US" altLang="zh-CN" sz="1400" b="1" u="sng" dirty="0" smtClean="0">
                <a:solidFill>
                  <a:srgbClr val="FF0000"/>
                </a:solidFill>
              </a:rPr>
              <a:t>*p</a:t>
            </a:r>
            <a:r>
              <a:rPr lang="zh-CN" altLang="en-US" sz="1400" b="1" u="sng" dirty="0" smtClean="0">
                <a:solidFill>
                  <a:srgbClr val="FF0000"/>
                </a:solidFill>
              </a:rPr>
              <a:t> </a:t>
            </a:r>
            <a:r>
              <a:rPr lang="zh-CN" altLang="en-US" sz="1400" b="1" u="sng" dirty="0">
                <a:solidFill>
                  <a:srgbClr val="FF0000"/>
                </a:solidFill>
              </a:rPr>
              <a:t>+=15</a:t>
            </a:r>
            <a:r>
              <a:rPr lang="zh-CN" altLang="en-US" sz="1400" dirty="0" smtClean="0">
                <a:solidFill>
                  <a:srgbClr val="FF0000"/>
                </a:solidFill>
              </a:rPr>
              <a:t>;  </a:t>
            </a:r>
            <a:endParaRPr lang="en-US" altLang="zh-CN" sz="1400" dirty="0" smtClean="0">
              <a:solidFill>
                <a:srgbClr val="7030A0"/>
              </a:solidFill>
            </a:endParaRPr>
          </a:p>
          <a:p>
            <a:pPr marL="0" indent="0">
              <a:spcBef>
                <a:spcPts val="0"/>
              </a:spcBef>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printf</a:t>
            </a:r>
            <a:r>
              <a:rPr lang="zh-CN" altLang="en-US" sz="1400" dirty="0">
                <a:solidFill>
                  <a:srgbClr val="0070C0"/>
                </a:solidFill>
              </a:rPr>
              <a:t>(</a:t>
            </a:r>
            <a:r>
              <a:rPr lang="zh-CN" altLang="en-US" sz="1400" dirty="0" smtClean="0">
                <a:solidFill>
                  <a:srgbClr val="0070C0"/>
                </a:solidFill>
              </a:rPr>
              <a:t>“</a:t>
            </a:r>
            <a:r>
              <a:rPr lang="en-US" altLang="zh-CN" sz="1400" dirty="0" smtClean="0">
                <a:solidFill>
                  <a:srgbClr val="0070C0"/>
                </a:solidFill>
              </a:rPr>
              <a:t>CHILD</a:t>
            </a:r>
            <a:r>
              <a:rPr lang="zh-CN" altLang="en-US" sz="1400" dirty="0" smtClean="0">
                <a:solidFill>
                  <a:srgbClr val="0070C0"/>
                </a:solidFill>
              </a:rPr>
              <a:t>: </a:t>
            </a:r>
            <a:r>
              <a:rPr lang="en-US" altLang="zh-CN" sz="1400" dirty="0" smtClean="0">
                <a:solidFill>
                  <a:srgbClr val="FF0000"/>
                </a:solidFill>
              </a:rPr>
              <a:t>*p</a:t>
            </a:r>
            <a:r>
              <a:rPr lang="zh-CN" altLang="en-US" sz="1400" dirty="0" smtClean="0">
                <a:solidFill>
                  <a:srgbClr val="FF0000"/>
                </a:solidFill>
              </a:rPr>
              <a:t>=%</a:t>
            </a:r>
            <a:r>
              <a:rPr lang="en-US" altLang="zh-CN" sz="1400" dirty="0">
                <a:solidFill>
                  <a:srgbClr val="FF0000"/>
                </a:solidFill>
              </a:rPr>
              <a:t>d</a:t>
            </a:r>
            <a:r>
              <a:rPr lang="en-US" altLang="zh-CN" sz="1400" dirty="0" smtClean="0">
                <a:solidFill>
                  <a:srgbClr val="FF0000"/>
                </a:solidFill>
              </a:rPr>
              <a:t>\n</a:t>
            </a:r>
            <a:r>
              <a:rPr lang="zh-CN" altLang="en-US" sz="1400" dirty="0">
                <a:solidFill>
                  <a:srgbClr val="0070C0"/>
                </a:solidFill>
              </a:rPr>
              <a:t>”</a:t>
            </a:r>
            <a:r>
              <a:rPr lang="zh-CN" altLang="en-US" sz="1400" dirty="0" smtClean="0">
                <a:solidFill>
                  <a:srgbClr val="0070C0"/>
                </a:solidFill>
              </a:rPr>
              <a:t>,</a:t>
            </a:r>
            <a:r>
              <a:rPr lang="en-US" altLang="zh-CN" sz="1400" dirty="0" smtClean="0">
                <a:solidFill>
                  <a:srgbClr val="FF0000"/>
                </a:solidFill>
              </a:rPr>
              <a:t>*p</a:t>
            </a:r>
            <a:r>
              <a:rPr lang="zh-CN" altLang="en-US" sz="1400" dirty="0" smtClean="0">
                <a:solidFill>
                  <a:srgbClr val="0070C0"/>
                </a:solidFill>
              </a:rPr>
              <a:t>); </a:t>
            </a:r>
            <a:r>
              <a:rPr lang="en-US" altLang="zh-CN" sz="1400" b="1" dirty="0">
                <a:solidFill>
                  <a:srgbClr val="7030A0"/>
                </a:solidFill>
              </a:rPr>
              <a:t>//</a:t>
            </a:r>
            <a:r>
              <a:rPr lang="zh-CN" altLang="en-US" sz="1400" b="1" dirty="0">
                <a:solidFill>
                  <a:srgbClr val="7030A0"/>
                </a:solidFill>
              </a:rPr>
              <a:t>输出什么？</a:t>
            </a:r>
            <a:endParaRPr lang="en-US" altLang="zh-CN" sz="1400" b="1" dirty="0">
              <a:solidFill>
                <a:srgbClr val="7030A0"/>
              </a:solidFill>
            </a:endParaRPr>
          </a:p>
          <a:p>
            <a:pPr marL="0" indent="0">
              <a:spcBef>
                <a:spcPts val="0"/>
              </a:spcBef>
              <a:buNone/>
            </a:pPr>
            <a:r>
              <a:rPr lang="zh-CN" altLang="en-US" sz="1400" dirty="0" smtClean="0">
                <a:solidFill>
                  <a:srgbClr val="0070C0"/>
                </a:solidFill>
              </a:rPr>
              <a:t>             </a:t>
            </a:r>
            <a:r>
              <a:rPr lang="zh-CN" altLang="en-US" sz="1400" dirty="0">
                <a:solidFill>
                  <a:srgbClr val="0070C0"/>
                </a:solidFill>
              </a:rPr>
              <a:t>exit(0);</a:t>
            </a:r>
            <a:endParaRPr lang="en-US" altLang="zh-CN" sz="1400" dirty="0" smtClean="0">
              <a:solidFill>
                <a:srgbClr val="0070C0"/>
              </a:solidFill>
            </a:endParaRPr>
          </a:p>
          <a:p>
            <a:pPr marL="0" indent="0">
              <a:spcBef>
                <a:spcPts val="0"/>
              </a:spcBef>
              <a:buNone/>
            </a:pPr>
            <a:r>
              <a:rPr lang="en-US" altLang="zh-CN" sz="1400" dirty="0" smtClean="0">
                <a:solidFill>
                  <a:srgbClr val="121896"/>
                </a:solidFill>
              </a:rPr>
              <a:t>    }</a:t>
            </a:r>
            <a:r>
              <a:rPr lang="zh-CN" altLang="en-US" sz="1400" dirty="0" smtClean="0">
                <a:solidFill>
                  <a:srgbClr val="121896"/>
                </a:solidFill>
              </a:rPr>
              <a:t> </a:t>
            </a:r>
            <a:endParaRPr lang="zh-CN" altLang="en-US" sz="1400" dirty="0">
              <a:solidFill>
                <a:srgbClr val="121896"/>
              </a:solidFill>
            </a:endParaRP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b="1" dirty="0">
                <a:solidFill>
                  <a:srgbClr val="FF0000"/>
                </a:solidFill>
              </a:rPr>
              <a:t>         </a:t>
            </a:r>
            <a:r>
              <a:rPr lang="zh-CN" altLang="en-US" sz="1400" dirty="0">
                <a:solidFill>
                  <a:srgbClr val="121896"/>
                </a:solidFill>
              </a:rPr>
              <a:t>printf(“PARENT: </a:t>
            </a:r>
            <a:r>
              <a:rPr lang="zh-CN" altLang="en-US" sz="1400" b="1" dirty="0" smtClean="0">
                <a:solidFill>
                  <a:srgbClr val="FF0000"/>
                </a:solidFill>
              </a:rPr>
              <a:t>*</a:t>
            </a:r>
            <a:r>
              <a:rPr lang="en-US" altLang="zh-CN" sz="1400" b="1" dirty="0" smtClean="0">
                <a:solidFill>
                  <a:srgbClr val="FF0000"/>
                </a:solidFill>
              </a:rPr>
              <a:t>p</a:t>
            </a:r>
            <a:r>
              <a:rPr lang="zh-CN" altLang="en-US" sz="1400" b="1" dirty="0" smtClean="0">
                <a:solidFill>
                  <a:srgbClr val="FF0000"/>
                </a:solidFill>
              </a:rPr>
              <a:t>=%d</a:t>
            </a:r>
            <a:r>
              <a:rPr lang="en-US" altLang="zh-CN" sz="1400" b="1" dirty="0" smtClean="0">
                <a:solidFill>
                  <a:srgbClr val="FF0000"/>
                </a:solidFill>
              </a:rPr>
              <a:t>\n</a:t>
            </a:r>
            <a:r>
              <a:rPr lang="zh-CN" altLang="en-US" sz="1400" b="1" dirty="0" smtClean="0">
                <a:solidFill>
                  <a:srgbClr val="FF0000"/>
                </a:solidFill>
              </a:rPr>
              <a:t>”,*</a:t>
            </a:r>
            <a:r>
              <a:rPr lang="en-US" altLang="zh-CN" sz="1400" b="1" dirty="0" smtClean="0">
                <a:solidFill>
                  <a:srgbClr val="FF0000"/>
                </a:solidFill>
              </a:rPr>
              <a:t>p</a:t>
            </a:r>
            <a:r>
              <a:rPr lang="zh-CN" altLang="en-US" sz="1400" b="1" dirty="0" smtClean="0">
                <a:solidFill>
                  <a:srgbClr val="FF0000"/>
                </a:solidFill>
              </a:rPr>
              <a:t>)</a:t>
            </a:r>
            <a:r>
              <a:rPr lang="zh-CN" altLang="en-US" sz="1400" b="1" dirty="0">
                <a:solidFill>
                  <a:srgbClr val="FF0000"/>
                </a:solidFill>
              </a:rPr>
              <a:t>;  </a:t>
            </a:r>
            <a:r>
              <a:rPr lang="zh-CN" altLang="en-US" sz="1400" b="1" dirty="0" smtClean="0">
                <a:solidFill>
                  <a:srgbClr val="FF0000"/>
                </a:solidFill>
              </a:rPr>
              <a:t>     </a:t>
            </a:r>
            <a:r>
              <a:rPr lang="en-US" altLang="zh-CN" sz="1400" dirty="0">
                <a:solidFill>
                  <a:srgbClr val="121896"/>
                </a:solidFill>
              </a:rPr>
              <a:t>//</a:t>
            </a:r>
            <a:r>
              <a:rPr lang="zh-CN" altLang="en-US" sz="1400" b="1" dirty="0">
                <a:solidFill>
                  <a:srgbClr val="7030A0"/>
                </a:solidFill>
              </a:rPr>
              <a:t>输出结果是什么</a:t>
            </a:r>
            <a:r>
              <a:rPr lang="zh-CN" altLang="en-US" sz="1400" dirty="0" smtClean="0">
                <a:solidFill>
                  <a:srgbClr val="7030A0"/>
                </a:solidFill>
              </a:rPr>
              <a:t>？</a:t>
            </a:r>
            <a:endParaRPr lang="en-US" altLang="zh-CN" sz="1400" dirty="0" smtClean="0">
              <a:solidFill>
                <a:srgbClr val="7030A0"/>
              </a:solidFill>
            </a:endParaRPr>
          </a:p>
          <a:p>
            <a:pPr marL="0" indent="0">
              <a:spcBef>
                <a:spcPts val="0"/>
              </a:spcBef>
              <a:buNone/>
            </a:pPr>
            <a:r>
              <a:rPr lang="zh-CN" altLang="en-US" sz="1400" dirty="0" smtClean="0">
                <a:solidFill>
                  <a:srgbClr val="121896"/>
                </a:solidFill>
              </a:rPr>
              <a:t>         exit</a:t>
            </a:r>
            <a:r>
              <a:rPr lang="zh-CN" altLang="en-US" sz="1400" dirty="0">
                <a:solidFill>
                  <a:srgbClr val="121896"/>
                </a:solidFill>
              </a:rPr>
              <a: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209130583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827088" y="1282700"/>
            <a:ext cx="6729412" cy="4483100"/>
          </a:xfrm>
        </p:spPr>
        <p:txBody>
          <a:bodyPr/>
          <a:lstStyle/>
          <a:p>
            <a:r>
              <a:rPr lang="zh-CN" altLang="en-US" sz="2000" dirty="0"/>
              <a:t>执行结果</a:t>
            </a:r>
            <a:r>
              <a:rPr lang="zh-CN" altLang="en-US" sz="2000" dirty="0" smtClean="0"/>
              <a:t>：</a:t>
            </a:r>
            <a:endParaRPr lang="en-US" altLang="zh-CN" sz="2000" dirty="0" smtClean="0"/>
          </a:p>
          <a:p>
            <a:pPr lvl="1"/>
            <a:r>
              <a:rPr lang="en-US" altLang="zh-CN" sz="1800" dirty="0">
                <a:sym typeface="Arial" panose="020B0604020202020204" pitchFamily="34" charset="0"/>
              </a:rPr>
              <a:t>CHILD</a:t>
            </a:r>
            <a:r>
              <a:rPr lang="zh-CN" altLang="en-US" sz="1800" dirty="0">
                <a:sym typeface="Arial" panose="020B0604020202020204" pitchFamily="34" charset="0"/>
              </a:rPr>
              <a:t>: *</a:t>
            </a:r>
            <a:r>
              <a:rPr lang="en-US" altLang="zh-CN" sz="1800" dirty="0">
                <a:sym typeface="Arial" panose="020B0604020202020204" pitchFamily="34" charset="0"/>
              </a:rPr>
              <a:t>p=20</a:t>
            </a:r>
            <a:endParaRPr lang="en-US" altLang="zh-CN" sz="1800" dirty="0"/>
          </a:p>
          <a:p>
            <a:pPr lvl="1"/>
            <a:r>
              <a:rPr lang="zh-CN" altLang="en-US" sz="1800" dirty="0" smtClean="0"/>
              <a:t>P</a:t>
            </a:r>
            <a:r>
              <a:rPr lang="zh-CN" altLang="en-US" sz="1800" dirty="0" smtClean="0">
                <a:sym typeface="Arial" panose="020B0604020202020204" pitchFamily="34" charset="0"/>
              </a:rPr>
              <a:t>ARENT: *</a:t>
            </a:r>
            <a:r>
              <a:rPr lang="en-US" altLang="zh-CN" sz="1800" dirty="0" smtClean="0">
                <a:sym typeface="Arial" panose="020B0604020202020204" pitchFamily="34" charset="0"/>
              </a:rPr>
              <a:t>p=</a:t>
            </a:r>
            <a:r>
              <a:rPr lang="zh-CN" altLang="en-US" sz="1800" dirty="0" smtClean="0"/>
              <a:t>5</a:t>
            </a:r>
            <a:endParaRPr lang="en-US" altLang="zh-CN" sz="1800" dirty="0" smtClean="0"/>
          </a:p>
          <a:p>
            <a:r>
              <a:rPr lang="zh-CN" altLang="en-US" sz="2000" dirty="0" smtClean="0"/>
              <a:t>子</a:t>
            </a:r>
            <a:r>
              <a:rPr lang="zh-CN" altLang="en-US" sz="2000" dirty="0"/>
              <a:t>进程继承了父进程</a:t>
            </a:r>
            <a:r>
              <a:rPr lang="zh-CN" altLang="en-US" sz="2000" dirty="0" smtClean="0"/>
              <a:t>的全局与局部变量value</a:t>
            </a:r>
            <a:r>
              <a:rPr lang="zh-CN" altLang="en-US" sz="2000" dirty="0"/>
              <a:t>=5，作为自己</a:t>
            </a:r>
            <a:r>
              <a:rPr lang="zh-CN" altLang="en-US" sz="2000" dirty="0" smtClean="0"/>
              <a:t>的变量</a:t>
            </a:r>
            <a:endParaRPr lang="en-US" altLang="zh-CN" sz="2000" dirty="0" smtClean="0"/>
          </a:p>
          <a:p>
            <a:r>
              <a:rPr lang="zh-CN" altLang="en-US" sz="2000" dirty="0"/>
              <a:t>子进程继承了父进程的全局与</a:t>
            </a:r>
            <a:r>
              <a:rPr lang="zh-CN" altLang="en-US" sz="2000" dirty="0" smtClean="0"/>
              <a:t>局部变量指针*</a:t>
            </a:r>
            <a:r>
              <a:rPr lang="en-US" altLang="zh-CN" sz="2000" dirty="0" smtClean="0"/>
              <a:t>p</a:t>
            </a:r>
            <a:r>
              <a:rPr lang="zh-CN" altLang="en-US" sz="2000" dirty="0" smtClean="0"/>
              <a:t>，指向各自指向自己的变量</a:t>
            </a:r>
            <a:r>
              <a:rPr lang="en-US" altLang="zh-CN" sz="2000" dirty="0" smtClean="0"/>
              <a:t>value</a:t>
            </a:r>
            <a:endParaRPr lang="zh-CN" altLang="en-US" sz="2000" dirty="0"/>
          </a:p>
          <a:p>
            <a:r>
              <a:rPr lang="zh-CN" altLang="en-US" sz="2000" dirty="0"/>
              <a:t>因此，fork()之后，父子</a:t>
            </a:r>
            <a:r>
              <a:rPr lang="zh-CN" altLang="en-US" sz="2000" dirty="0" smtClean="0"/>
              <a:t>进程分离，分别</a:t>
            </a:r>
            <a:r>
              <a:rPr lang="zh-CN" altLang="en-US" sz="2000" dirty="0"/>
              <a:t>拥有自己</a:t>
            </a:r>
            <a:r>
              <a:rPr lang="zh-CN" altLang="en-US" sz="2000" dirty="0" smtClean="0"/>
              <a:t>的变量value，及指向</a:t>
            </a:r>
            <a:r>
              <a:rPr lang="en-US" altLang="zh-CN" sz="2000" dirty="0" smtClean="0"/>
              <a:t>value</a:t>
            </a:r>
            <a:r>
              <a:rPr lang="zh-CN" altLang="en-US" sz="2000" dirty="0" smtClean="0"/>
              <a:t>的指针变量</a:t>
            </a:r>
            <a:r>
              <a:rPr lang="en-US" altLang="zh-CN" sz="2000" dirty="0" smtClean="0"/>
              <a:t>p</a:t>
            </a:r>
          </a:p>
          <a:p>
            <a:r>
              <a:rPr lang="zh-CN" altLang="en-US" sz="2000" dirty="0" smtClean="0">
                <a:solidFill>
                  <a:srgbClr val="C00000"/>
                </a:solidFill>
              </a:rPr>
              <a:t>分离之后对变量、指针的修改，互不影响</a:t>
            </a:r>
            <a:endParaRPr lang="en-US" altLang="zh-CN" sz="2000" dirty="0" smtClean="0">
              <a:solidFill>
                <a:srgbClr val="C00000"/>
              </a:solidFill>
            </a:endParaRPr>
          </a:p>
          <a:p>
            <a:r>
              <a:rPr lang="zh-CN" altLang="en-US" sz="2000" dirty="0" smtClean="0">
                <a:solidFill>
                  <a:srgbClr val="0000CC"/>
                </a:solidFill>
              </a:rPr>
              <a:t>该例也说明了相对地址的概念</a:t>
            </a:r>
            <a:endParaRPr lang="zh-CN" altLang="en-US" sz="2000" dirty="0">
              <a:solidFill>
                <a:srgbClr val="0000CC"/>
              </a:solidFill>
            </a:endParaRPr>
          </a:p>
        </p:txBody>
      </p:sp>
    </p:spTree>
    <p:extLst>
      <p:ext uri="{BB962C8B-B14F-4D97-AF65-F5344CB8AC3E}">
        <p14:creationId xmlns:p14="http://schemas.microsoft.com/office/powerpoint/2010/main" val="36713530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4B2E96-2986-41BE-8D1A-ABE6E7EC539D}"/>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111619" name="Rectangle 3">
            <a:extLst>
              <a:ext uri="{FF2B5EF4-FFF2-40B4-BE49-F238E27FC236}">
                <a16:creationId xmlns:a16="http://schemas.microsoft.com/office/drawing/2014/main" id="{B03B6128-4659-44A8-BA71-21A73295D30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b="1" u="sng" dirty="0">
                <a:solidFill>
                  <a:srgbClr val="FF0000"/>
                </a:solidFill>
              </a:rPr>
              <a:t>父进程如何创建多个子进程</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FB87E8F-CB3F-4402-88F9-3DC7F1DABD05}"/>
              </a:ext>
            </a:extLst>
          </p:cNvPr>
          <p:cNvSpPr>
            <a:spLocks noGrp="1" noChangeArrowheads="1"/>
          </p:cNvSpPr>
          <p:nvPr>
            <p:ph type="title" idx="4294967295"/>
          </p:nvPr>
        </p:nvSpPr>
        <p:spPr/>
        <p:txBody>
          <a:bodyPr/>
          <a:lstStyle/>
          <a:p>
            <a:r>
              <a:rPr lang="zh-CN" altLang="en-US" dirty="0"/>
              <a:t>例：创建多个子进程</a:t>
            </a:r>
            <a:r>
              <a:rPr lang="en-US" altLang="zh-CN" dirty="0"/>
              <a:t>1</a:t>
            </a:r>
          </a:p>
        </p:txBody>
      </p:sp>
      <p:sp>
        <p:nvSpPr>
          <p:cNvPr id="114691" name="Rectangle 3">
            <a:extLst>
              <a:ext uri="{FF2B5EF4-FFF2-40B4-BE49-F238E27FC236}">
                <a16:creationId xmlns:a16="http://schemas.microsoft.com/office/drawing/2014/main" id="{F19FD6D5-25B1-4CD5-922E-5373921CE29C}"/>
              </a:ext>
            </a:extLst>
          </p:cNvPr>
          <p:cNvSpPr>
            <a:spLocks noGrp="1" noChangeArrowheads="1"/>
          </p:cNvSpPr>
          <p:nvPr>
            <p:ph type="body" idx="4294967295"/>
          </p:nvPr>
        </p:nvSpPr>
        <p:spPr>
          <a:xfrm>
            <a:off x="817563" y="1009650"/>
            <a:ext cx="3690937" cy="5280025"/>
          </a:xfrm>
        </p:spPr>
        <p:txBody>
          <a:bodyPr/>
          <a:lstStyle/>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spcBef>
                <a:spcPts val="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(pid2==0)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printf("you\n");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pPr>
            <a:endParaRPr lang="zh-CN" altLang="en-US" sz="2000" dirty="0">
              <a:latin typeface="Times New Roman" panose="02020603050405020304" pitchFamily="18" charset="0"/>
              <a:cs typeface="Times New Roman" panose="02020603050405020304" pitchFamily="18" charset="0"/>
            </a:endParaRPr>
          </a:p>
        </p:txBody>
      </p:sp>
      <p:sp>
        <p:nvSpPr>
          <p:cNvPr id="114692" name="Text Box 4">
            <a:extLst>
              <a:ext uri="{FF2B5EF4-FFF2-40B4-BE49-F238E27FC236}">
                <a16:creationId xmlns:a16="http://schemas.microsoft.com/office/drawing/2014/main" id="{816B921A-7A07-483C-BBFA-908264A233E7}"/>
              </a:ext>
            </a:extLst>
          </p:cNvPr>
          <p:cNvSpPr txBox="1">
            <a:spLocks noChangeArrowheads="1"/>
          </p:cNvSpPr>
          <p:nvPr/>
        </p:nvSpPr>
        <p:spPr bwMode="auto">
          <a:xfrm>
            <a:off x="4194175" y="4081463"/>
            <a:ext cx="3860800" cy="1189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p>
        </p:txBody>
      </p:sp>
      <p:sp>
        <p:nvSpPr>
          <p:cNvPr id="114693" name="文本框 86020">
            <a:extLst>
              <a:ext uri="{FF2B5EF4-FFF2-40B4-BE49-F238E27FC236}">
                <a16:creationId xmlns:a16="http://schemas.microsoft.com/office/drawing/2014/main" id="{9FB26F95-A06F-4F78-8D87-C09ECF58AEF2}"/>
              </a:ext>
            </a:extLst>
          </p:cNvPr>
          <p:cNvSpPr txBox="1">
            <a:spLocks noChangeArrowheads="1"/>
          </p:cNvSpPr>
          <p:nvPr/>
        </p:nvSpPr>
        <p:spPr bwMode="auto">
          <a:xfrm>
            <a:off x="4352355" y="1160462"/>
            <a:ext cx="4114800" cy="16312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一用户欲创建两个子进程，让父进程与这两个子进程分别承担不同的任务</a:t>
            </a:r>
            <a:r>
              <a:rPr lang="zh-CN" altLang="en-US" sz="2000" dirty="0" smtClean="0">
                <a:solidFill>
                  <a:srgbClr val="0000CC"/>
                </a:solidFill>
                <a:latin typeface="Helvetica" panose="020B0604020202020204" pitchFamily="34" charset="0"/>
              </a:rPr>
              <a:t>(例如输出 </a:t>
            </a:r>
            <a:r>
              <a:rPr lang="zh-CN" altLang="en-US" sz="2000" dirty="0">
                <a:solidFill>
                  <a:srgbClr val="0000CC"/>
                </a:solidFill>
                <a:latin typeface="Helvetica" panose="020B0604020202020204" pitchFamily="34" charset="0"/>
              </a:rPr>
              <a:t>how are you),</a:t>
            </a:r>
          </a:p>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485782" y="5595421"/>
            <a:ext cx="1492716" cy="369332"/>
          </a:xfrm>
          <a:prstGeom prst="rect">
            <a:avLst/>
          </a:prstGeom>
        </p:spPr>
        <p:txBody>
          <a:bodyPr wrap="none">
            <a:spAutoFit/>
          </a:bodyPr>
          <a:lstStyle/>
          <a:p>
            <a:r>
              <a:rPr lang="zh-CN" altLang="en-US" dirty="0" smtClean="0">
                <a:solidFill>
                  <a:srgbClr val="000818"/>
                </a:solidFill>
                <a:latin typeface="Helvetica" panose="020B0604020202020204" pitchFamily="34" charset="0"/>
              </a:rPr>
              <a:t>(考察进程树</a:t>
            </a:r>
            <a:r>
              <a:rPr lang="zh-CN" altLang="en-US" dirty="0">
                <a:solidFill>
                  <a:srgbClr val="000818"/>
                </a:solidFill>
                <a:latin typeface="Helvetica" panose="020B0604020202020204" pitchFamily="34" charset="0"/>
              </a:rPr>
              <a:t>)</a:t>
            </a:r>
          </a:p>
        </p:txBody>
      </p:sp>
    </p:spTree>
    <p:extLst>
      <p:ext uri="{BB962C8B-B14F-4D97-AF65-F5344CB8AC3E}">
        <p14:creationId xmlns:p14="http://schemas.microsoft.com/office/powerpoint/2010/main" val="30813849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96BF816-00C4-410D-A865-C4DFD46AABEE}"/>
              </a:ext>
            </a:extLst>
          </p:cNvPr>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112643" name="Rectangle 3">
            <a:extLst>
              <a:ext uri="{FF2B5EF4-FFF2-40B4-BE49-F238E27FC236}">
                <a16:creationId xmlns:a16="http://schemas.microsoft.com/office/drawing/2014/main" id="{4C2433B7-692C-4A30-8C5B-8F3DAE29A165}"/>
              </a:ext>
            </a:extLst>
          </p:cNvPr>
          <p:cNvSpPr>
            <a:spLocks noGrp="1" noChangeArrowheads="1"/>
          </p:cNvSpPr>
          <p:nvPr>
            <p:ph type="body" idx="4294967295"/>
          </p:nvPr>
        </p:nvSpPr>
        <p:spPr>
          <a:xfrm>
            <a:off x="817563" y="1009650"/>
            <a:ext cx="3690937" cy="5280025"/>
          </a:xfrm>
        </p:spPr>
        <p:txBody>
          <a:bodyPr/>
          <a:lstStyle/>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Hello World\n</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endParaRPr lang="zh-CN" altLang="en-US" sz="2000" dirty="0">
              <a:latin typeface="Times New Roman" panose="02020603050405020304" pitchFamily="18" charset="0"/>
              <a:cs typeface="Times New Roman" panose="02020603050405020304" pitchFamily="18" charset="0"/>
            </a:endParaRPr>
          </a:p>
        </p:txBody>
      </p:sp>
      <p:sp>
        <p:nvSpPr>
          <p:cNvPr id="112644" name="Text Box 4">
            <a:extLst>
              <a:ext uri="{FF2B5EF4-FFF2-40B4-BE49-F238E27FC236}">
                <a16:creationId xmlns:a16="http://schemas.microsoft.com/office/drawing/2014/main" id="{0F7ACDC4-DDB5-48F2-9BF9-671A261A4299}"/>
              </a:ext>
            </a:extLst>
          </p:cNvPr>
          <p:cNvSpPr txBox="1">
            <a:spLocks noChangeArrowheads="1"/>
          </p:cNvSpPr>
          <p:nvPr/>
        </p:nvSpPr>
        <p:spPr bwMode="auto">
          <a:xfrm>
            <a:off x="4621213" y="1485900"/>
            <a:ext cx="3860800" cy="91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smtClean="0">
                <a:latin typeface="Helvetica" panose="020B0604020202020204" pitchFamily="34" charset="0"/>
              </a:rPr>
              <a:t>请问</a:t>
            </a:r>
            <a:r>
              <a:rPr lang="zh-CN" altLang="en-US" sz="1800" dirty="0">
                <a:latin typeface="Helvetica" panose="020B0604020202020204" pitchFamily="34" charset="0"/>
              </a:rPr>
              <a:t>：</a:t>
            </a:r>
          </a:p>
          <a:p>
            <a:pPr>
              <a:spcBef>
                <a:spcPct val="0"/>
              </a:spcBef>
              <a:buClrTx/>
              <a:buSzTx/>
              <a:buFont typeface="Arial" panose="020B0604020202020204" pitchFamily="34" charset="0"/>
              <a:buNone/>
            </a:pPr>
            <a:r>
              <a:rPr lang="zh-CN" altLang="en-US" sz="1800" dirty="0">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latin typeface="Helvetica" panose="020B0604020202020204" pitchFamily="34" charset="0"/>
              </a:rPr>
              <a:t>2、</a:t>
            </a:r>
            <a:r>
              <a:rPr lang="en-US" altLang="zh-CN" sz="1800" dirty="0">
                <a:latin typeface="Helvetica" panose="020B0604020202020204" pitchFamily="34" charset="0"/>
              </a:rPr>
              <a:t>"Hello World"</a:t>
            </a:r>
            <a:r>
              <a:rPr lang="zh-CN" altLang="zh-CN" sz="1800" dirty="0">
                <a:latin typeface="Helvetica" panose="020B0604020202020204" pitchFamily="34" charset="0"/>
              </a:rPr>
              <a:t>输出了几次</a:t>
            </a:r>
            <a:r>
              <a:rPr lang="zh-CN" altLang="en-US" sz="1800" dirty="0">
                <a:latin typeface="Helvetica" panose="020B0604020202020204" pitchFamily="34" charset="0"/>
              </a:rPr>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B5EE471-90BA-4F39-8730-2FAD7E19881A}"/>
              </a:ext>
            </a:extLst>
          </p:cNvPr>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2" name="椭圆 1">
            <a:extLst>
              <a:ext uri="{FF2B5EF4-FFF2-40B4-BE49-F238E27FC236}">
                <a16:creationId xmlns:a16="http://schemas.microsoft.com/office/drawing/2014/main" id="{F74ACD8A-DA26-4354-A988-EFBB7229F2C6}"/>
              </a:ext>
            </a:extLst>
          </p:cNvPr>
          <p:cNvSpPr/>
          <p:nvPr/>
        </p:nvSpPr>
        <p:spPr>
          <a:xfrm>
            <a:off x="30543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68" name="文本框 2">
            <a:extLst>
              <a:ext uri="{FF2B5EF4-FFF2-40B4-BE49-F238E27FC236}">
                <a16:creationId xmlns:a16="http://schemas.microsoft.com/office/drawing/2014/main" id="{C25D23B8-63FC-49AC-A583-6E4BBBE441AE}"/>
              </a:ext>
            </a:extLst>
          </p:cNvPr>
          <p:cNvSpPr txBox="1">
            <a:spLocks noChangeArrowheads="1"/>
          </p:cNvSpPr>
          <p:nvPr/>
        </p:nvSpPr>
        <p:spPr bwMode="auto">
          <a:xfrm>
            <a:off x="3660775"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sp>
        <p:nvSpPr>
          <p:cNvPr id="4" name="椭圆 3">
            <a:extLst>
              <a:ext uri="{FF2B5EF4-FFF2-40B4-BE49-F238E27FC236}">
                <a16:creationId xmlns:a16="http://schemas.microsoft.com/office/drawing/2014/main" id="{B56126C9-6714-4E2D-AADD-98C398E97B59}"/>
              </a:ext>
            </a:extLst>
          </p:cNvPr>
          <p:cNvSpPr/>
          <p:nvPr/>
        </p:nvSpPr>
        <p:spPr>
          <a:xfrm>
            <a:off x="1350963"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B96CC0BB-9F0C-4C2F-9E48-0AB826455E16}"/>
              </a:ext>
            </a:extLst>
          </p:cNvPr>
          <p:cNvSpPr/>
          <p:nvPr/>
        </p:nvSpPr>
        <p:spPr>
          <a:xfrm>
            <a:off x="4762500"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607315CC-552F-4EDD-AFA8-3C54CB0FCA5C}"/>
              </a:ext>
            </a:extLst>
          </p:cNvPr>
          <p:cNvSpPr/>
          <p:nvPr/>
        </p:nvSpPr>
        <p:spPr>
          <a:xfrm>
            <a:off x="854075"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F4888A48-E227-4C29-AE88-A915E223BEA3}"/>
              </a:ext>
            </a:extLst>
          </p:cNvPr>
          <p:cNvCxnSpPr>
            <a:endCxn id="5" idx="0"/>
          </p:cNvCxnSpPr>
          <p:nvPr/>
        </p:nvCxnSpPr>
        <p:spPr>
          <a:xfrm>
            <a:off x="4841875"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7F9B871-40AB-4FCC-9032-CD7A948F8D41}"/>
              </a:ext>
            </a:extLst>
          </p:cNvPr>
          <p:cNvCxnSpPr/>
          <p:nvPr/>
        </p:nvCxnSpPr>
        <p:spPr>
          <a:xfrm flipH="1">
            <a:off x="1878013" y="3494088"/>
            <a:ext cx="693737"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0BFF652-FB0F-4C22-B1ED-3A481CC4A490}"/>
              </a:ext>
            </a:extLst>
          </p:cNvPr>
          <p:cNvCxnSpPr>
            <a:stCxn id="2" idx="3"/>
          </p:cNvCxnSpPr>
          <p:nvPr/>
        </p:nvCxnSpPr>
        <p:spPr>
          <a:xfrm flipH="1">
            <a:off x="2555875" y="1990725"/>
            <a:ext cx="817563" cy="9334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3675" name="文本框 12">
            <a:extLst>
              <a:ext uri="{FF2B5EF4-FFF2-40B4-BE49-F238E27FC236}">
                <a16:creationId xmlns:a16="http://schemas.microsoft.com/office/drawing/2014/main" id="{B490D183-3B4D-4DBD-A5EC-1365AC4CFE71}"/>
              </a:ext>
            </a:extLst>
          </p:cNvPr>
          <p:cNvSpPr txBox="1">
            <a:spLocks noChangeArrowheads="1"/>
          </p:cNvSpPr>
          <p:nvPr/>
        </p:nvSpPr>
        <p:spPr bwMode="auto">
          <a:xfrm>
            <a:off x="1504950" y="215741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pid1=fork()</a:t>
            </a:r>
          </a:p>
        </p:txBody>
      </p:sp>
      <p:sp>
        <p:nvSpPr>
          <p:cNvPr id="113676" name="文本框 13">
            <a:extLst>
              <a:ext uri="{FF2B5EF4-FFF2-40B4-BE49-F238E27FC236}">
                <a16:creationId xmlns:a16="http://schemas.microsoft.com/office/drawing/2014/main" id="{41572095-8AD4-4AAF-812D-D0FF362D446B}"/>
              </a:ext>
            </a:extLst>
          </p:cNvPr>
          <p:cNvSpPr txBox="1">
            <a:spLocks noChangeArrowheads="1"/>
          </p:cNvSpPr>
          <p:nvPr/>
        </p:nvSpPr>
        <p:spPr bwMode="auto">
          <a:xfrm>
            <a:off x="5492750" y="21113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3677" name="文本框 14">
            <a:extLst>
              <a:ext uri="{FF2B5EF4-FFF2-40B4-BE49-F238E27FC236}">
                <a16:creationId xmlns:a16="http://schemas.microsoft.com/office/drawing/2014/main" id="{FE52D9EC-B8BD-42DA-9B27-7ACD53E6CDCC}"/>
              </a:ext>
            </a:extLst>
          </p:cNvPr>
          <p:cNvSpPr txBox="1">
            <a:spLocks noChangeArrowheads="1"/>
          </p:cNvSpPr>
          <p:nvPr/>
        </p:nvSpPr>
        <p:spPr bwMode="auto">
          <a:xfrm>
            <a:off x="758825" y="373856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3678" name="文本框 15">
            <a:extLst>
              <a:ext uri="{FF2B5EF4-FFF2-40B4-BE49-F238E27FC236}">
                <a16:creationId xmlns:a16="http://schemas.microsoft.com/office/drawing/2014/main" id="{3AAE1A66-44D6-4255-972E-28F0E938FB76}"/>
              </a:ext>
            </a:extLst>
          </p:cNvPr>
          <p:cNvSpPr txBox="1">
            <a:spLocks noChangeArrowheads="1"/>
          </p:cNvSpPr>
          <p:nvPr/>
        </p:nvSpPr>
        <p:spPr bwMode="auto">
          <a:xfrm>
            <a:off x="1936750" y="3003550"/>
            <a:ext cx="103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a:t>
            </a:r>
          </a:p>
        </p:txBody>
      </p:sp>
      <p:sp>
        <p:nvSpPr>
          <p:cNvPr id="113679" name="文本框 16">
            <a:extLst>
              <a:ext uri="{FF2B5EF4-FFF2-40B4-BE49-F238E27FC236}">
                <a16:creationId xmlns:a16="http://schemas.microsoft.com/office/drawing/2014/main" id="{F73DE3B7-6B99-4B90-8571-B0789F24E50C}"/>
              </a:ext>
            </a:extLst>
          </p:cNvPr>
          <p:cNvSpPr txBox="1">
            <a:spLocks noChangeArrowheads="1"/>
          </p:cNvSpPr>
          <p:nvPr/>
        </p:nvSpPr>
        <p:spPr bwMode="auto">
          <a:xfrm>
            <a:off x="5335588" y="3003550"/>
            <a:ext cx="1084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p>
        </p:txBody>
      </p:sp>
      <p:sp>
        <p:nvSpPr>
          <p:cNvPr id="113680" name="文本框 17">
            <a:extLst>
              <a:ext uri="{FF2B5EF4-FFF2-40B4-BE49-F238E27FC236}">
                <a16:creationId xmlns:a16="http://schemas.microsoft.com/office/drawing/2014/main" id="{3613DEBE-3D08-4727-97BE-DF8055F415C0}"/>
              </a:ext>
            </a:extLst>
          </p:cNvPr>
          <p:cNvSpPr txBox="1">
            <a:spLocks noChangeArrowheads="1"/>
          </p:cNvSpPr>
          <p:nvPr/>
        </p:nvSpPr>
        <p:spPr bwMode="auto">
          <a:xfrm>
            <a:off x="1371600" y="4540250"/>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a:t>
            </a:r>
          </a:p>
        </p:txBody>
      </p:sp>
      <p:sp>
        <p:nvSpPr>
          <p:cNvPr id="113681" name="文本框 6">
            <a:extLst>
              <a:ext uri="{FF2B5EF4-FFF2-40B4-BE49-F238E27FC236}">
                <a16:creationId xmlns:a16="http://schemas.microsoft.com/office/drawing/2014/main" id="{0530F795-4440-4CC0-B8AE-FF29676FB479}"/>
              </a:ext>
            </a:extLst>
          </p:cNvPr>
          <p:cNvSpPr txBox="1">
            <a:spLocks noChangeArrowheads="1"/>
          </p:cNvSpPr>
          <p:nvPr/>
        </p:nvSpPr>
        <p:spPr bwMode="auto">
          <a:xfrm>
            <a:off x="5314950" y="1471613"/>
            <a:ext cx="207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0000CC"/>
                </a:solidFill>
                <a:latin typeface="Helvetica" panose="020B0604020202020204" pitchFamily="34" charset="0"/>
              </a:rPr>
              <a:t>父进程输出</a:t>
            </a:r>
            <a:r>
              <a:rPr lang="en-US" altLang="zh-CN" sz="1800" dirty="0">
                <a:solidFill>
                  <a:srgbClr val="0000CC"/>
                </a:solidFill>
                <a:latin typeface="Helvetica" panose="020B0604020202020204" pitchFamily="34" charset="0"/>
              </a:rPr>
              <a:t>1</a:t>
            </a:r>
            <a:r>
              <a:rPr lang="zh-CN" altLang="en-US" sz="1800" dirty="0">
                <a:solidFill>
                  <a:srgbClr val="0000CC"/>
                </a:solidFill>
                <a:latin typeface="Helvetica" panose="020B0604020202020204" pitchFamily="34" charset="0"/>
              </a:rPr>
              <a:t>次</a:t>
            </a:r>
          </a:p>
        </p:txBody>
      </p:sp>
      <p:sp>
        <p:nvSpPr>
          <p:cNvPr id="113682" name="文本框 9">
            <a:extLst>
              <a:ext uri="{FF2B5EF4-FFF2-40B4-BE49-F238E27FC236}">
                <a16:creationId xmlns:a16="http://schemas.microsoft.com/office/drawing/2014/main" id="{501A8F78-7C23-4868-A915-82A5C083E720}"/>
              </a:ext>
            </a:extLst>
          </p:cNvPr>
          <p:cNvSpPr txBox="1">
            <a:spLocks noChangeArrowheads="1"/>
          </p:cNvSpPr>
          <p:nvPr/>
        </p:nvSpPr>
        <p:spPr bwMode="auto">
          <a:xfrm>
            <a:off x="5160963" y="3586163"/>
            <a:ext cx="207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子进程2输出1次</a:t>
            </a:r>
          </a:p>
        </p:txBody>
      </p:sp>
      <p:sp>
        <p:nvSpPr>
          <p:cNvPr id="113683" name="文本框 10">
            <a:extLst>
              <a:ext uri="{FF2B5EF4-FFF2-40B4-BE49-F238E27FC236}">
                <a16:creationId xmlns:a16="http://schemas.microsoft.com/office/drawing/2014/main" id="{13542FBB-C04B-4DA0-B8FF-3EB9BFF9604F}"/>
              </a:ext>
            </a:extLst>
          </p:cNvPr>
          <p:cNvSpPr txBox="1">
            <a:spLocks noChangeArrowheads="1"/>
          </p:cNvSpPr>
          <p:nvPr/>
        </p:nvSpPr>
        <p:spPr bwMode="auto">
          <a:xfrm>
            <a:off x="2871788" y="3486150"/>
            <a:ext cx="1944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子进程1输出1次</a:t>
            </a:r>
            <a:endParaRPr lang="zh-CN" altLang="en-US" sz="1800">
              <a:latin typeface="Helvetica" panose="020B0604020202020204" pitchFamily="34" charset="0"/>
            </a:endParaRPr>
          </a:p>
        </p:txBody>
      </p:sp>
      <p:sp>
        <p:nvSpPr>
          <p:cNvPr id="113684" name="文本框 18">
            <a:extLst>
              <a:ext uri="{FF2B5EF4-FFF2-40B4-BE49-F238E27FC236}">
                <a16:creationId xmlns:a16="http://schemas.microsoft.com/office/drawing/2014/main" id="{4C54283F-A7AC-495E-8D72-4460894B2D97}"/>
              </a:ext>
            </a:extLst>
          </p:cNvPr>
          <p:cNvSpPr txBox="1">
            <a:spLocks noChangeArrowheads="1"/>
          </p:cNvSpPr>
          <p:nvPr/>
        </p:nvSpPr>
        <p:spPr bwMode="auto">
          <a:xfrm>
            <a:off x="1052513" y="5195888"/>
            <a:ext cx="22844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子进程1.1输出1次</a:t>
            </a:r>
            <a:endParaRPr lang="zh-CN" altLang="en-US" sz="1800">
              <a:latin typeface="Helvetica" panose="020B0604020202020204" pitchFamily="34" charset="0"/>
            </a:endParaRPr>
          </a:p>
        </p:txBody>
      </p:sp>
      <p:sp>
        <p:nvSpPr>
          <p:cNvPr id="113685" name="文本框 19">
            <a:extLst>
              <a:ext uri="{FF2B5EF4-FFF2-40B4-BE49-F238E27FC236}">
                <a16:creationId xmlns:a16="http://schemas.microsoft.com/office/drawing/2014/main" id="{294AFED6-7367-4FBD-8F40-6746F1825AC8}"/>
              </a:ext>
            </a:extLst>
          </p:cNvPr>
          <p:cNvSpPr txBox="1">
            <a:spLocks noChangeArrowheads="1"/>
          </p:cNvSpPr>
          <p:nvPr/>
        </p:nvSpPr>
        <p:spPr bwMode="auto">
          <a:xfrm>
            <a:off x="5168900" y="4468813"/>
            <a:ext cx="2640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包括父进程在内，系统该该程序创建了</a:t>
            </a:r>
            <a:r>
              <a:rPr lang="en-US" altLang="zh-CN" sz="1800">
                <a:latin typeface="Helvetica" panose="020B0604020202020204" pitchFamily="34" charset="0"/>
              </a:rPr>
              <a:t>4</a:t>
            </a:r>
            <a:r>
              <a:rPr lang="zh-CN" altLang="en-US" sz="1800">
                <a:latin typeface="Helvetica" panose="020B0604020202020204" pitchFamily="34" charset="0"/>
              </a:rPr>
              <a:t>个进程，</a:t>
            </a:r>
            <a:r>
              <a:rPr lang="en-US" altLang="zh-CN" sz="1800"/>
              <a:t>“</a:t>
            </a:r>
            <a:r>
              <a:rPr lang="en-US" altLang="zh-CN" sz="1800">
                <a:latin typeface="Helvetica" panose="020B0604020202020204" pitchFamily="34" charset="0"/>
              </a:rPr>
              <a:t>Hello World</a:t>
            </a:r>
            <a:r>
              <a:rPr lang="en-US" altLang="zh-CN" sz="1800"/>
              <a:t>”</a:t>
            </a:r>
            <a:r>
              <a:rPr lang="zh-CN" altLang="en-US" sz="1800">
                <a:latin typeface="Helvetica" panose="020B0604020202020204" pitchFamily="34" charset="0"/>
              </a:rPr>
              <a:t>输出</a:t>
            </a:r>
            <a:r>
              <a:rPr lang="en-US" altLang="zh-CN" sz="1800">
                <a:latin typeface="Helvetica" panose="020B0604020202020204" pitchFamily="34" charset="0"/>
              </a:rPr>
              <a:t>4</a:t>
            </a:r>
            <a:r>
              <a:rPr lang="zh-CN" altLang="en-US" sz="1800">
                <a:latin typeface="Helvetica" panose="020B0604020202020204" pitchFamily="34" charset="0"/>
              </a:rPr>
              <a:t>次。</a:t>
            </a:r>
          </a:p>
        </p:txBody>
      </p:sp>
    </p:spTree>
    <p:extLst>
      <p:ext uri="{BB962C8B-B14F-4D97-AF65-F5344CB8AC3E}">
        <p14:creationId xmlns:p14="http://schemas.microsoft.com/office/powerpoint/2010/main" val="29257849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FB87E8F-CB3F-4402-88F9-3DC7F1DABD05}"/>
              </a:ext>
            </a:extLst>
          </p:cNvPr>
          <p:cNvSpPr>
            <a:spLocks noGrp="1" noChangeArrowheads="1"/>
          </p:cNvSpPr>
          <p:nvPr>
            <p:ph type="title" idx="4294967295"/>
          </p:nvPr>
        </p:nvSpPr>
        <p:spPr/>
        <p:txBody>
          <a:bodyPr/>
          <a:lstStyle/>
          <a:p>
            <a:r>
              <a:rPr lang="zh-CN" altLang="en-US" dirty="0"/>
              <a:t>例：创建多个子进程</a:t>
            </a:r>
            <a:r>
              <a:rPr lang="en-US" altLang="zh-CN" dirty="0"/>
              <a:t>1</a:t>
            </a:r>
          </a:p>
        </p:txBody>
      </p:sp>
      <p:sp>
        <p:nvSpPr>
          <p:cNvPr id="114691" name="Rectangle 3">
            <a:extLst>
              <a:ext uri="{FF2B5EF4-FFF2-40B4-BE49-F238E27FC236}">
                <a16:creationId xmlns:a16="http://schemas.microsoft.com/office/drawing/2014/main" id="{F19FD6D5-25B1-4CD5-922E-5373921CE29C}"/>
              </a:ext>
            </a:extLst>
          </p:cNvPr>
          <p:cNvSpPr>
            <a:spLocks noGrp="1" noChangeArrowheads="1"/>
          </p:cNvSpPr>
          <p:nvPr>
            <p:ph type="body" idx="4294967295"/>
          </p:nvPr>
        </p:nvSpPr>
        <p:spPr>
          <a:xfrm>
            <a:off x="817563" y="1009650"/>
            <a:ext cx="3690937" cy="5280025"/>
          </a:xfrm>
        </p:spPr>
        <p:txBody>
          <a:bodyPr/>
          <a:lstStyle/>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spcBef>
                <a:spcPts val="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(pid2==0)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printf("you\n");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pPr>
            <a:endParaRPr lang="zh-CN" altLang="en-US" sz="2000" dirty="0">
              <a:latin typeface="Times New Roman" panose="02020603050405020304" pitchFamily="18" charset="0"/>
              <a:cs typeface="Times New Roman" panose="02020603050405020304" pitchFamily="18" charset="0"/>
            </a:endParaRPr>
          </a:p>
        </p:txBody>
      </p:sp>
      <p:sp>
        <p:nvSpPr>
          <p:cNvPr id="114692" name="Text Box 4">
            <a:extLst>
              <a:ext uri="{FF2B5EF4-FFF2-40B4-BE49-F238E27FC236}">
                <a16:creationId xmlns:a16="http://schemas.microsoft.com/office/drawing/2014/main" id="{816B921A-7A07-483C-BBFA-908264A233E7}"/>
              </a:ext>
            </a:extLst>
          </p:cNvPr>
          <p:cNvSpPr txBox="1">
            <a:spLocks noChangeArrowheads="1"/>
          </p:cNvSpPr>
          <p:nvPr/>
        </p:nvSpPr>
        <p:spPr bwMode="auto">
          <a:xfrm>
            <a:off x="4194175" y="4081463"/>
            <a:ext cx="3860800" cy="1189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p>
        </p:txBody>
      </p:sp>
      <p:sp>
        <p:nvSpPr>
          <p:cNvPr id="114693" name="文本框 86020">
            <a:extLst>
              <a:ext uri="{FF2B5EF4-FFF2-40B4-BE49-F238E27FC236}">
                <a16:creationId xmlns:a16="http://schemas.microsoft.com/office/drawing/2014/main" id="{9FB26F95-A06F-4F78-8D87-C09ECF58AEF2}"/>
              </a:ext>
            </a:extLst>
          </p:cNvPr>
          <p:cNvSpPr txBox="1">
            <a:spLocks noChangeArrowheads="1"/>
          </p:cNvSpPr>
          <p:nvPr/>
        </p:nvSpPr>
        <p:spPr bwMode="auto">
          <a:xfrm>
            <a:off x="3713163" y="1244600"/>
            <a:ext cx="4114800"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一用户欲创建两个子进程，让父进程与这两个子进程分别承担不同的任务(输出 how are you),</a:t>
            </a:r>
          </a:p>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255129" y="5441970"/>
            <a:ext cx="1492716" cy="369332"/>
          </a:xfrm>
          <a:prstGeom prst="rect">
            <a:avLst/>
          </a:prstGeom>
        </p:spPr>
        <p:txBody>
          <a:bodyPr wrap="none">
            <a:spAutoFit/>
          </a:bodyPr>
          <a:lstStyle/>
          <a:p>
            <a:r>
              <a:rPr lang="zh-CN" altLang="en-US" dirty="0">
                <a:solidFill>
                  <a:srgbClr val="000818"/>
                </a:solidFill>
                <a:latin typeface="Helvetica" panose="020B0604020202020204" pitchFamily="34" charset="0"/>
              </a:rPr>
              <a:t>(考察进程树)</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D8B28AA0-EEB6-4895-AEAD-6AC42E69B4F8}"/>
              </a:ext>
            </a:extLst>
          </p:cNvPr>
          <p:cNvSpPr>
            <a:spLocks noGrp="1"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dirty="0">
                <a:solidFill>
                  <a:srgbClr val="993300"/>
                </a:solidFill>
                <a:latin typeface="Helvetica" panose="020B0604020202020204" pitchFamily="34" charset="0"/>
              </a:rPr>
              <a:t>例：创建多个子进程</a:t>
            </a:r>
            <a:r>
              <a:rPr lang="en-US" altLang="zh-CN" b="1" dirty="0">
                <a:solidFill>
                  <a:srgbClr val="993300"/>
                </a:solidFill>
                <a:latin typeface="Helvetica" panose="020B0604020202020204" pitchFamily="34" charset="0"/>
              </a:rPr>
              <a:t>1</a:t>
            </a:r>
            <a:r>
              <a:rPr lang="en-US" altLang="zh-CN" b="1" dirty="0">
                <a:solidFill>
                  <a:srgbClr val="993300"/>
                </a:solidFill>
              </a:rPr>
              <a:t>(Cont.)</a:t>
            </a:r>
          </a:p>
        </p:txBody>
      </p:sp>
      <p:sp>
        <p:nvSpPr>
          <p:cNvPr id="2" name="椭圆 1">
            <a:extLst>
              <a:ext uri="{FF2B5EF4-FFF2-40B4-BE49-F238E27FC236}">
                <a16:creationId xmlns:a16="http://schemas.microsoft.com/office/drawing/2014/main" id="{5720DC72-A2CD-4C0D-BAFF-E7B661776579}"/>
              </a:ext>
            </a:extLst>
          </p:cNvPr>
          <p:cNvSpPr/>
          <p:nvPr/>
        </p:nvSpPr>
        <p:spPr>
          <a:xfrm>
            <a:off x="30543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5716" name="文本框 2">
            <a:extLst>
              <a:ext uri="{FF2B5EF4-FFF2-40B4-BE49-F238E27FC236}">
                <a16:creationId xmlns:a16="http://schemas.microsoft.com/office/drawing/2014/main" id="{A0D6DF4E-8D85-4DFB-B785-7E8B13F776E6}"/>
              </a:ext>
            </a:extLst>
          </p:cNvPr>
          <p:cNvSpPr txBox="1">
            <a:spLocks noChangeArrowheads="1"/>
          </p:cNvSpPr>
          <p:nvPr/>
        </p:nvSpPr>
        <p:spPr bwMode="auto">
          <a:xfrm>
            <a:off x="3348038" y="15922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r>
              <a:rPr lang="en-US" altLang="zh-CN" sz="1800">
                <a:latin typeface="Helvetica" panose="020B0604020202020204" pitchFamily="34" charset="0"/>
              </a:rPr>
              <a:t>you</a:t>
            </a:r>
          </a:p>
        </p:txBody>
      </p:sp>
      <p:sp>
        <p:nvSpPr>
          <p:cNvPr id="4" name="椭圆 3">
            <a:extLst>
              <a:ext uri="{FF2B5EF4-FFF2-40B4-BE49-F238E27FC236}">
                <a16:creationId xmlns:a16="http://schemas.microsoft.com/office/drawing/2014/main" id="{C21C844C-CBAC-4DA3-8385-441733B2275B}"/>
              </a:ext>
            </a:extLst>
          </p:cNvPr>
          <p:cNvSpPr/>
          <p:nvPr/>
        </p:nvSpPr>
        <p:spPr>
          <a:xfrm>
            <a:off x="2496188"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DAB2EEED-479E-4DC1-87C8-69F649956CE0}"/>
              </a:ext>
            </a:extLst>
          </p:cNvPr>
          <p:cNvSpPr/>
          <p:nvPr/>
        </p:nvSpPr>
        <p:spPr>
          <a:xfrm>
            <a:off x="4762500"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4C48A79B-9041-45AE-B1D0-EAB77E398A25}"/>
              </a:ext>
            </a:extLst>
          </p:cNvPr>
          <p:cNvSpPr/>
          <p:nvPr/>
        </p:nvSpPr>
        <p:spPr>
          <a:xfrm>
            <a:off x="1999300"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5ECC6100-74EF-4742-8375-B56C39FD2CC6}"/>
              </a:ext>
            </a:extLst>
          </p:cNvPr>
          <p:cNvCxnSpPr>
            <a:endCxn id="5" idx="0"/>
          </p:cNvCxnSpPr>
          <p:nvPr/>
        </p:nvCxnSpPr>
        <p:spPr>
          <a:xfrm>
            <a:off x="4841875"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F110FF1-B49F-4753-B439-5B525656A855}"/>
              </a:ext>
            </a:extLst>
          </p:cNvPr>
          <p:cNvCxnSpPr/>
          <p:nvPr/>
        </p:nvCxnSpPr>
        <p:spPr>
          <a:xfrm flipH="1">
            <a:off x="3023239" y="3494088"/>
            <a:ext cx="693736"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FB49932-4C67-418B-B789-9DA08D3C51DC}"/>
              </a:ext>
            </a:extLst>
          </p:cNvPr>
          <p:cNvCxnSpPr>
            <a:stCxn id="2" idx="4"/>
          </p:cNvCxnSpPr>
          <p:nvPr/>
        </p:nvCxnSpPr>
        <p:spPr>
          <a:xfrm flipH="1">
            <a:off x="3701102" y="2062163"/>
            <a:ext cx="443067" cy="862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5723" name="文本框 12">
            <a:extLst>
              <a:ext uri="{FF2B5EF4-FFF2-40B4-BE49-F238E27FC236}">
                <a16:creationId xmlns:a16="http://schemas.microsoft.com/office/drawing/2014/main" id="{E40B3C11-7576-4DBE-9323-05DCB9ABB1D5}"/>
              </a:ext>
            </a:extLst>
          </p:cNvPr>
          <p:cNvSpPr txBox="1">
            <a:spLocks noChangeArrowheads="1"/>
          </p:cNvSpPr>
          <p:nvPr/>
        </p:nvSpPr>
        <p:spPr bwMode="auto">
          <a:xfrm>
            <a:off x="2496188" y="2534807"/>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pid1=fork()</a:t>
            </a:r>
          </a:p>
        </p:txBody>
      </p:sp>
      <p:sp>
        <p:nvSpPr>
          <p:cNvPr id="115724" name="文本框 13">
            <a:extLst>
              <a:ext uri="{FF2B5EF4-FFF2-40B4-BE49-F238E27FC236}">
                <a16:creationId xmlns:a16="http://schemas.microsoft.com/office/drawing/2014/main" id="{FCE94D28-5951-40A9-B339-91A66FC57765}"/>
              </a:ext>
            </a:extLst>
          </p:cNvPr>
          <p:cNvSpPr txBox="1">
            <a:spLocks noChangeArrowheads="1"/>
          </p:cNvSpPr>
          <p:nvPr/>
        </p:nvSpPr>
        <p:spPr bwMode="auto">
          <a:xfrm>
            <a:off x="5492750" y="22764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5725" name="文本框 14">
            <a:extLst>
              <a:ext uri="{FF2B5EF4-FFF2-40B4-BE49-F238E27FC236}">
                <a16:creationId xmlns:a16="http://schemas.microsoft.com/office/drawing/2014/main" id="{0EF1AEB5-8F01-4095-BDFB-5F2C17D17B37}"/>
              </a:ext>
            </a:extLst>
          </p:cNvPr>
          <p:cNvSpPr txBox="1">
            <a:spLocks noChangeArrowheads="1"/>
          </p:cNvSpPr>
          <p:nvPr/>
        </p:nvSpPr>
        <p:spPr bwMode="auto">
          <a:xfrm>
            <a:off x="1904050" y="3990975"/>
            <a:ext cx="1276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5726" name="文本框 15">
            <a:extLst>
              <a:ext uri="{FF2B5EF4-FFF2-40B4-BE49-F238E27FC236}">
                <a16:creationId xmlns:a16="http://schemas.microsoft.com/office/drawing/2014/main" id="{FE1F2DE0-02FA-40E7-91F3-0D1AF62B24FF}"/>
              </a:ext>
            </a:extLst>
          </p:cNvPr>
          <p:cNvSpPr txBox="1">
            <a:spLocks noChangeArrowheads="1"/>
          </p:cNvSpPr>
          <p:nvPr/>
        </p:nvSpPr>
        <p:spPr bwMode="auto">
          <a:xfrm>
            <a:off x="2562863" y="3003550"/>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how,you</a:t>
            </a:r>
          </a:p>
        </p:txBody>
      </p:sp>
      <p:sp>
        <p:nvSpPr>
          <p:cNvPr id="115727" name="文本框 16">
            <a:extLst>
              <a:ext uri="{FF2B5EF4-FFF2-40B4-BE49-F238E27FC236}">
                <a16:creationId xmlns:a16="http://schemas.microsoft.com/office/drawing/2014/main" id="{93163CCB-6B23-4FBB-8224-A12C6930D096}"/>
              </a:ext>
            </a:extLst>
          </p:cNvPr>
          <p:cNvSpPr txBox="1">
            <a:spLocks noChangeArrowheads="1"/>
          </p:cNvSpPr>
          <p:nvPr/>
        </p:nvSpPr>
        <p:spPr bwMode="auto">
          <a:xfrm>
            <a:off x="4978400" y="3003550"/>
            <a:ext cx="1851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are,you</a:t>
            </a:r>
          </a:p>
        </p:txBody>
      </p:sp>
      <p:sp>
        <p:nvSpPr>
          <p:cNvPr id="115728" name="文本框 17">
            <a:extLst>
              <a:ext uri="{FF2B5EF4-FFF2-40B4-BE49-F238E27FC236}">
                <a16:creationId xmlns:a16="http://schemas.microsoft.com/office/drawing/2014/main" id="{24AF0C6A-05D1-4A9A-95E7-B86BF2541C92}"/>
              </a:ext>
            </a:extLst>
          </p:cNvPr>
          <p:cNvSpPr txBox="1">
            <a:spLocks noChangeArrowheads="1"/>
          </p:cNvSpPr>
          <p:nvPr/>
        </p:nvSpPr>
        <p:spPr bwMode="auto">
          <a:xfrm>
            <a:off x="2023113" y="454025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how,are, you</a:t>
            </a:r>
          </a:p>
        </p:txBody>
      </p:sp>
      <p:sp>
        <p:nvSpPr>
          <p:cNvPr id="7" name="矩形标注 6">
            <a:extLst>
              <a:ext uri="{FF2B5EF4-FFF2-40B4-BE49-F238E27FC236}">
                <a16:creationId xmlns:a16="http://schemas.microsoft.com/office/drawing/2014/main" id="{C13DCCD3-4D9A-4B60-89D6-999232271A47}"/>
              </a:ext>
            </a:extLst>
          </p:cNvPr>
          <p:cNvSpPr/>
          <p:nvPr/>
        </p:nvSpPr>
        <p:spPr>
          <a:xfrm>
            <a:off x="5588795" y="1000248"/>
            <a:ext cx="1992736" cy="503238"/>
          </a:xfrm>
          <a:prstGeom prst="wedgeRectCallout">
            <a:avLst>
              <a:gd name="adj1" fmla="val -59166"/>
              <a:gd name="adj2" fmla="val 996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a:solidFill>
                  <a:srgbClr val="0000CC"/>
                </a:solidFill>
              </a:rPr>
              <a:t>返回值</a:t>
            </a:r>
            <a:r>
              <a:rPr lang="zh-CN" altLang="en-US" sz="1400" dirty="0" smtClean="0">
                <a:solidFill>
                  <a:srgbClr val="0000CC"/>
                </a:solidFill>
              </a:rPr>
              <a:t>：</a:t>
            </a:r>
            <a:r>
              <a:rPr lang="en-US" altLang="zh-CN" sz="1400" dirty="0" smtClean="0">
                <a:solidFill>
                  <a:srgbClr val="0000CC"/>
                </a:solidFill>
              </a:rPr>
              <a:t>pid1&gt;0,pid2&gt;0</a:t>
            </a:r>
            <a:endParaRPr lang="zh-CN" altLang="en-US" sz="1400" dirty="0">
              <a:solidFill>
                <a:srgbClr val="0000CC"/>
              </a:solidFill>
            </a:endParaRPr>
          </a:p>
        </p:txBody>
      </p:sp>
      <p:sp>
        <p:nvSpPr>
          <p:cNvPr id="19" name="矩形标注 18">
            <a:extLst>
              <a:ext uri="{FF2B5EF4-FFF2-40B4-BE49-F238E27FC236}">
                <a16:creationId xmlns:a16="http://schemas.microsoft.com/office/drawing/2014/main" id="{81CD046B-B255-44D7-8DA6-B58D30308EF4}"/>
              </a:ext>
            </a:extLst>
          </p:cNvPr>
          <p:cNvSpPr/>
          <p:nvPr/>
        </p:nvSpPr>
        <p:spPr>
          <a:xfrm>
            <a:off x="4836164" y="3945505"/>
            <a:ext cx="2829248" cy="663575"/>
          </a:xfrm>
          <a:prstGeom prst="wedgeRectCallout">
            <a:avLst>
              <a:gd name="adj1" fmla="val -26750"/>
              <a:gd name="adj2" fmla="val -11180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a:t>
            </a:r>
            <a:r>
              <a:rPr lang="en-US" altLang="zh-CN" sz="1400" dirty="0" smtClean="0">
                <a:solidFill>
                  <a:srgbClr val="0000CC"/>
                </a:solidFill>
              </a:rPr>
              <a:t>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p>
          <a:p>
            <a:pPr algn="ctr">
              <a:defRPr/>
            </a:pPr>
            <a:r>
              <a:rPr lang="zh-CN" altLang="en-US" sz="1400" dirty="0" smtClean="0">
                <a:solidFill>
                  <a:srgbClr val="0000CC"/>
                </a:solidFill>
              </a:rPr>
              <a:t>继承父进程的返回值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pid1&gt;0</a:t>
            </a:r>
          </a:p>
        </p:txBody>
      </p:sp>
      <p:sp>
        <p:nvSpPr>
          <p:cNvPr id="20" name="矩形标注 19">
            <a:extLst>
              <a:ext uri="{FF2B5EF4-FFF2-40B4-BE49-F238E27FC236}">
                <a16:creationId xmlns:a16="http://schemas.microsoft.com/office/drawing/2014/main" id="{96D620D1-512F-4665-93E8-627823871EEF}"/>
              </a:ext>
            </a:extLst>
          </p:cNvPr>
          <p:cNvSpPr/>
          <p:nvPr/>
        </p:nvSpPr>
        <p:spPr>
          <a:xfrm>
            <a:off x="878889" y="1396100"/>
            <a:ext cx="2093623" cy="973039"/>
          </a:xfrm>
          <a:prstGeom prst="wedgeRectCallout">
            <a:avLst>
              <a:gd name="adj1" fmla="val 27812"/>
              <a:gd name="adj2" fmla="val 8217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400" dirty="0" smtClean="0">
                <a:solidFill>
                  <a:srgbClr val="000818"/>
                </a:solidFill>
              </a:rPr>
              <a:t>执行</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pid2=fork()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之前， </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en-US" altLang="zh-CN"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1=fork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()之后，</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en-US" altLang="zh-CN" sz="1400" dirty="0" smtClean="0">
                <a:solidFill>
                  <a:srgbClr val="0000CC"/>
                </a:solidFill>
              </a:rPr>
              <a:t>fork()</a:t>
            </a:r>
            <a:r>
              <a:rPr lang="zh-CN" altLang="en-US" sz="1400" dirty="0" smtClean="0">
                <a:solidFill>
                  <a:srgbClr val="0000CC"/>
                </a:solidFill>
              </a:rPr>
              <a:t>返回：</a:t>
            </a:r>
            <a:r>
              <a:rPr lang="en-US" altLang="zh-CN" sz="1400" dirty="0" smtClean="0">
                <a:solidFill>
                  <a:srgbClr val="0000CC"/>
                </a:solidFill>
              </a:rPr>
              <a:t>pid1=0</a:t>
            </a:r>
            <a:endParaRPr lang="en-US" altLang="zh-CN" sz="1400" dirty="0">
              <a:solidFill>
                <a:srgbClr val="0000CC"/>
              </a:solidFill>
            </a:endParaRPr>
          </a:p>
          <a:p>
            <a:pPr>
              <a:defRPr/>
            </a:pPr>
            <a:r>
              <a:rPr lang="zh-CN" altLang="en-US" sz="1400" dirty="0" smtClean="0">
                <a:solidFill>
                  <a:srgbClr val="0000CC"/>
                </a:solidFill>
              </a:rPr>
              <a:t>初始化：</a:t>
            </a:r>
            <a:r>
              <a:rPr lang="en-US" altLang="zh-CN" sz="1400" dirty="0" smtClean="0">
                <a:solidFill>
                  <a:srgbClr val="0000CC"/>
                </a:solidFill>
              </a:rPr>
              <a:t>    pid2=0xFF;</a:t>
            </a:r>
          </a:p>
          <a:p>
            <a:pPr>
              <a:defRPr/>
            </a:pP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400" dirty="0" smtClean="0">
                <a:solidFill>
                  <a:srgbClr val="0000CC"/>
                </a:solidFill>
              </a:rPr>
              <a:t> </a:t>
            </a:r>
            <a:endParaRPr lang="en-US" altLang="zh-CN" sz="1400" dirty="0">
              <a:solidFill>
                <a:srgbClr val="0000CC"/>
              </a:solidFill>
            </a:endParaRPr>
          </a:p>
        </p:txBody>
      </p:sp>
      <p:sp>
        <p:nvSpPr>
          <p:cNvPr id="22" name="矩形标注 21">
            <a:extLst>
              <a:ext uri="{FF2B5EF4-FFF2-40B4-BE49-F238E27FC236}">
                <a16:creationId xmlns:a16="http://schemas.microsoft.com/office/drawing/2014/main" id="{5A62DBE4-EBE8-4BF1-909B-7F0EFCD04116}"/>
              </a:ext>
            </a:extLst>
          </p:cNvPr>
          <p:cNvSpPr/>
          <p:nvPr/>
        </p:nvSpPr>
        <p:spPr>
          <a:xfrm>
            <a:off x="1553691" y="5311219"/>
            <a:ext cx="3161343" cy="569913"/>
          </a:xfrm>
          <a:prstGeom prst="wedgeRectCallout">
            <a:avLst>
              <a:gd name="adj1" fmla="val -11079"/>
              <a:gd name="adj2" fmla="val -9830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p>
          <a:p>
            <a:pPr algn="ctr">
              <a:defRPr/>
            </a:pPr>
            <a:r>
              <a:rPr lang="zh-CN" altLang="en-US" sz="1400" dirty="0" smtClean="0">
                <a:solidFill>
                  <a:srgbClr val="0000CC"/>
                </a:solidFill>
              </a:rPr>
              <a:t>继承其父进程</a:t>
            </a:r>
            <a:r>
              <a:rPr lang="en-US" altLang="zh-CN" sz="1400" dirty="0" smtClean="0">
                <a:solidFill>
                  <a:srgbClr val="0000CC"/>
                </a:solidFill>
              </a:rPr>
              <a:t>pid1</a:t>
            </a:r>
            <a:r>
              <a:rPr lang="zh-CN" altLang="en-US" sz="1400" dirty="0" smtClean="0">
                <a:solidFill>
                  <a:srgbClr val="0000CC"/>
                </a:solidFill>
              </a:rPr>
              <a:t>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pid1=0</a:t>
            </a:r>
          </a:p>
        </p:txBody>
      </p:sp>
      <p:sp>
        <p:nvSpPr>
          <p:cNvPr id="23" name="矩形标注 22">
            <a:extLst>
              <a:ext uri="{FF2B5EF4-FFF2-40B4-BE49-F238E27FC236}">
                <a16:creationId xmlns:a16="http://schemas.microsoft.com/office/drawing/2014/main" id="{96D620D1-512F-4665-93E8-627823871EEF}"/>
              </a:ext>
            </a:extLst>
          </p:cNvPr>
          <p:cNvSpPr/>
          <p:nvPr/>
        </p:nvSpPr>
        <p:spPr>
          <a:xfrm>
            <a:off x="506027" y="2650800"/>
            <a:ext cx="1903486" cy="819739"/>
          </a:xfrm>
          <a:prstGeom prst="wedgeRectCallout">
            <a:avLst>
              <a:gd name="adj1" fmla="val 59473"/>
              <a:gd name="adj2" fmla="val -1136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执行pid</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2=fork()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之后，</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zh-CN" altLang="en-US" sz="1400" dirty="0" smtClean="0">
                <a:solidFill>
                  <a:srgbClr val="0000CC"/>
                </a:solidFill>
              </a:rPr>
              <a:t>保持原值：</a:t>
            </a:r>
            <a:r>
              <a:rPr lang="en-US" altLang="zh-CN" sz="1400" dirty="0" smtClean="0">
                <a:solidFill>
                  <a:srgbClr val="0000CC"/>
                </a:solidFill>
              </a:rPr>
              <a:t> </a:t>
            </a:r>
            <a:r>
              <a:rPr lang="en-US" altLang="zh-CN" sz="1400" dirty="0">
                <a:solidFill>
                  <a:srgbClr val="0000CC"/>
                </a:solidFill>
              </a:rPr>
              <a:t>pid1=0</a:t>
            </a:r>
          </a:p>
          <a:p>
            <a:pPr>
              <a:defRPr/>
            </a:pPr>
            <a:r>
              <a:rPr lang="en-US" altLang="zh-CN" sz="1400" dirty="0">
                <a:solidFill>
                  <a:srgbClr val="0000CC"/>
                </a:solidFill>
              </a:rPr>
              <a:t>fork()</a:t>
            </a:r>
            <a:r>
              <a:rPr lang="zh-CN" altLang="en-US" sz="1400" dirty="0" smtClean="0">
                <a:solidFill>
                  <a:srgbClr val="0000CC"/>
                </a:solidFill>
              </a:rPr>
              <a:t>返回：</a:t>
            </a:r>
            <a:r>
              <a:rPr lang="en-US" altLang="zh-CN" sz="1400" dirty="0" smtClean="0">
                <a:solidFill>
                  <a:srgbClr val="0000CC"/>
                </a:solidFill>
              </a:rPr>
              <a:t>pid2&gt;0;</a:t>
            </a:r>
            <a:endParaRPr lang="en-US" altLang="zh-CN" sz="1400" dirty="0">
              <a:solidFill>
                <a:srgbClr val="0000CC"/>
              </a:solidFill>
            </a:endParaRPr>
          </a:p>
          <a:p>
            <a:pPr>
              <a:defRPr/>
            </a:pPr>
            <a:r>
              <a:rPr lang="en-US" altLang="zh-CN" sz="1400" dirty="0" smtClean="0">
                <a:solidFill>
                  <a:srgbClr val="0000CC"/>
                </a:solidFill>
              </a:rPr>
              <a:t> </a:t>
            </a:r>
            <a:endParaRPr lang="en-US" altLang="zh-CN" sz="1400" dirty="0">
              <a:solidFill>
                <a:srgbClr val="0000CC"/>
              </a:solidFill>
            </a:endParaRPr>
          </a:p>
        </p:txBody>
      </p:sp>
    </p:spTree>
    <p:extLst>
      <p:ext uri="{BB962C8B-B14F-4D97-AF65-F5344CB8AC3E}">
        <p14:creationId xmlns:p14="http://schemas.microsoft.com/office/powerpoint/2010/main" val="352219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A9170D5-6B4C-4012-8EBD-F97C21F0EF00}"/>
              </a:ext>
            </a:extLst>
          </p:cNvPr>
          <p:cNvSpPr>
            <a:spLocks noGrp="1"/>
          </p:cNvSpPr>
          <p:nvPr>
            <p:ph type="title" idx="4294967295"/>
          </p:nvPr>
        </p:nvSpPr>
        <p:spPr>
          <a:ln>
            <a:miter/>
          </a:ln>
        </p:spPr>
        <p:txBody>
          <a:bodyPr/>
          <a:lstStyle/>
          <a:p>
            <a:pPr>
              <a:defRPr/>
            </a:pPr>
            <a:r>
              <a:rPr lang="en-US" altLang="zh-CN" dirty="0" smtClean="0">
                <a:solidFill>
                  <a:srgbClr val="121896"/>
                </a:solidFill>
              </a:rPr>
              <a:t>Same </a:t>
            </a:r>
            <a:r>
              <a:rPr lang="en-US" altLang="zh-CN" dirty="0">
                <a:solidFill>
                  <a:srgbClr val="121896"/>
                </a:solidFill>
              </a:rPr>
              <a:t>program, Separate process</a:t>
            </a:r>
            <a:endParaRPr lang="zh-CN" altLang="en-US"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A6EB180A-B09E-40A3-A4E8-CCF4ED576197}"/>
              </a:ext>
            </a:extLst>
          </p:cNvPr>
          <p:cNvSpPr>
            <a:spLocks noGrp="1" noChangeArrowheads="1"/>
          </p:cNvSpPr>
          <p:nvPr>
            <p:ph type="body" idx="4294967295"/>
          </p:nvPr>
        </p:nvSpPr>
        <p:spPr>
          <a:xfrm>
            <a:off x="827880" y="1212494"/>
            <a:ext cx="7351713" cy="400110"/>
          </a:xfrm>
        </p:spPr>
        <p:txBody>
          <a:bodyPr/>
          <a:lstStyle/>
          <a:p>
            <a:r>
              <a:rPr lang="zh-CN" altLang="en-US" sz="2000" noProof="1" smtClean="0">
                <a:effectLst>
                  <a:outerShdw blurRad="38100" dist="38100" dir="2700000">
                    <a:srgbClr val="C0C0C0"/>
                  </a:outerShdw>
                </a:effectLst>
              </a:rPr>
              <a:t>赫拉克利特：</a:t>
            </a:r>
            <a:r>
              <a:rPr lang="zh-CN" altLang="en-US" sz="2000" dirty="0" smtClean="0"/>
              <a:t>人</a:t>
            </a:r>
            <a:r>
              <a:rPr lang="zh-CN" altLang="en-US" sz="2000" dirty="0"/>
              <a:t>不能两次踏进同一条河流</a:t>
            </a:r>
          </a:p>
        </p:txBody>
      </p:sp>
      <p:sp>
        <p:nvSpPr>
          <p:cNvPr id="11268" name="Text Box 4">
            <a:extLst>
              <a:ext uri="{FF2B5EF4-FFF2-40B4-BE49-F238E27FC236}">
                <a16:creationId xmlns:a16="http://schemas.microsoft.com/office/drawing/2014/main" id="{9F7E7C48-81F3-45C7-ADE3-AFD7AF87D7CC}"/>
              </a:ext>
            </a:extLst>
          </p:cNvPr>
          <p:cNvSpPr txBox="1">
            <a:spLocks noChangeArrowheads="1"/>
          </p:cNvSpPr>
          <p:nvPr/>
        </p:nvSpPr>
        <p:spPr bwMode="auto">
          <a:xfrm>
            <a:off x="827880" y="1723311"/>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70C0"/>
                </a:solidFill>
                <a:latin typeface="Helvetica" panose="020B0604020202020204" pitchFamily="34" charset="0"/>
              </a:rPr>
              <a:t>一个程序不能两次属于同一个进程</a:t>
            </a:r>
          </a:p>
        </p:txBody>
      </p:sp>
      <p:sp>
        <p:nvSpPr>
          <p:cNvPr id="5" name="Text Box 4">
            <a:extLst>
              <a:ext uri="{FF2B5EF4-FFF2-40B4-BE49-F238E27FC236}">
                <a16:creationId xmlns:a16="http://schemas.microsoft.com/office/drawing/2014/main" id="{F94BA1DA-7A83-4B5D-9F8B-312440111992}"/>
              </a:ext>
            </a:extLst>
          </p:cNvPr>
          <p:cNvSpPr txBox="1">
            <a:spLocks noChangeArrowheads="1"/>
          </p:cNvSpPr>
          <p:nvPr/>
        </p:nvSpPr>
        <p:spPr bwMode="auto">
          <a:xfrm>
            <a:off x="827880" y="2234129"/>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0818"/>
                </a:solidFill>
                <a:latin typeface="Helvetica" panose="020B0604020202020204" pitchFamily="34" charset="0"/>
              </a:rPr>
              <a:t>如何理解？</a:t>
            </a:r>
          </a:p>
        </p:txBody>
      </p:sp>
      <p:sp>
        <p:nvSpPr>
          <p:cNvPr id="6" name="Text Box 4">
            <a:extLst>
              <a:ext uri="{FF2B5EF4-FFF2-40B4-BE49-F238E27FC236}">
                <a16:creationId xmlns:a16="http://schemas.microsoft.com/office/drawing/2014/main" id="{55CC159B-8C44-44C8-B20C-1A468B33C146}"/>
              </a:ext>
            </a:extLst>
          </p:cNvPr>
          <p:cNvSpPr txBox="1">
            <a:spLocks noChangeArrowheads="1"/>
          </p:cNvSpPr>
          <p:nvPr/>
        </p:nvSpPr>
        <p:spPr bwMode="auto">
          <a:xfrm>
            <a:off x="1147476" y="2739854"/>
            <a:ext cx="5075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70C0"/>
                </a:solidFill>
                <a:latin typeface="Helvetica" panose="020B0604020202020204" pitchFamily="34" charset="0"/>
              </a:rPr>
              <a:t>一个程序可被多次执行；</a:t>
            </a:r>
          </a:p>
        </p:txBody>
      </p:sp>
      <p:sp>
        <p:nvSpPr>
          <p:cNvPr id="7" name="Text Box 4">
            <a:extLst>
              <a:ext uri="{FF2B5EF4-FFF2-40B4-BE49-F238E27FC236}">
                <a16:creationId xmlns:a16="http://schemas.microsoft.com/office/drawing/2014/main" id="{7B47A164-4D3E-4A4D-98F4-258C3D3E9D3A}"/>
              </a:ext>
            </a:extLst>
          </p:cNvPr>
          <p:cNvSpPr txBox="1">
            <a:spLocks noChangeArrowheads="1"/>
          </p:cNvSpPr>
          <p:nvPr/>
        </p:nvSpPr>
        <p:spPr bwMode="auto">
          <a:xfrm>
            <a:off x="1147476" y="3156054"/>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0818"/>
                </a:solidFill>
                <a:latin typeface="Helvetica" panose="020B0604020202020204" pitchFamily="34" charset="0"/>
              </a:rPr>
              <a:t>每次运行</a:t>
            </a:r>
            <a:r>
              <a:rPr lang="zh-CN" altLang="en-US" sz="1800" dirty="0" smtClean="0">
                <a:solidFill>
                  <a:srgbClr val="000818"/>
                </a:solidFill>
                <a:latin typeface="Helvetica" panose="020B0604020202020204" pitchFamily="34" charset="0"/>
              </a:rPr>
              <a:t>都是一个可执行程序</a:t>
            </a:r>
            <a:r>
              <a:rPr lang="zh-CN" altLang="en-US" sz="1800" dirty="0" smtClean="0">
                <a:solidFill>
                  <a:srgbClr val="C00000"/>
                </a:solidFill>
                <a:latin typeface="Helvetica" panose="020B0604020202020204" pitchFamily="34" charset="0"/>
              </a:rPr>
              <a:t>不同</a:t>
            </a:r>
            <a:r>
              <a:rPr lang="zh-CN" altLang="en-US" sz="1800" dirty="0">
                <a:solidFill>
                  <a:srgbClr val="C00000"/>
                </a:solidFill>
                <a:latin typeface="Helvetica" panose="020B0604020202020204" pitchFamily="34" charset="0"/>
              </a:rPr>
              <a:t>的运行活动</a:t>
            </a:r>
            <a:r>
              <a:rPr lang="en-US" altLang="zh-CN" sz="1800" dirty="0">
                <a:solidFill>
                  <a:srgbClr val="000818"/>
                </a:solidFill>
                <a:latin typeface="Helvetica" panose="020B0604020202020204" pitchFamily="34" charset="0"/>
              </a:rPr>
              <a:t>—</a:t>
            </a:r>
            <a:r>
              <a:rPr lang="en-US" altLang="zh-CN" sz="1800" dirty="0" smtClean="0">
                <a:solidFill>
                  <a:srgbClr val="7030A0"/>
                </a:solidFill>
                <a:latin typeface="Helvetica" panose="020B0604020202020204" pitchFamily="34" charset="0"/>
              </a:rPr>
              <a:t>OS</a:t>
            </a:r>
            <a:r>
              <a:rPr lang="zh-CN" altLang="en-US" sz="1800" dirty="0" smtClean="0">
                <a:solidFill>
                  <a:srgbClr val="7030A0"/>
                </a:solidFill>
                <a:latin typeface="Helvetica" panose="020B0604020202020204" pitchFamily="34" charset="0"/>
              </a:rPr>
              <a:t>为</a:t>
            </a:r>
            <a:r>
              <a:rPr lang="zh-CN" altLang="en-US" sz="1800" dirty="0">
                <a:solidFill>
                  <a:srgbClr val="7030A0"/>
                </a:solidFill>
                <a:latin typeface="Helvetica" panose="020B0604020202020204" pitchFamily="34" charset="0"/>
              </a:rPr>
              <a:t>其创建的进程也不会相同；</a:t>
            </a:r>
          </a:p>
        </p:txBody>
      </p:sp>
      <p:sp>
        <p:nvSpPr>
          <p:cNvPr id="8" name="Text Box 4">
            <a:extLst>
              <a:ext uri="{FF2B5EF4-FFF2-40B4-BE49-F238E27FC236}">
                <a16:creationId xmlns:a16="http://schemas.microsoft.com/office/drawing/2014/main" id="{357DA4ED-FC1D-42B7-A11D-979CE24ABDA8}"/>
              </a:ext>
            </a:extLst>
          </p:cNvPr>
          <p:cNvSpPr txBox="1">
            <a:spLocks noChangeArrowheads="1"/>
          </p:cNvSpPr>
          <p:nvPr/>
        </p:nvSpPr>
        <p:spPr bwMode="auto">
          <a:xfrm>
            <a:off x="1147476" y="3792213"/>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70C0"/>
                </a:solidFill>
                <a:latin typeface="Helvetica" panose="020B0604020202020204" pitchFamily="34" charset="0"/>
              </a:rPr>
              <a:t>即使</a:t>
            </a:r>
            <a:r>
              <a:rPr lang="zh-CN" altLang="en-US" sz="1800" dirty="0">
                <a:solidFill>
                  <a:srgbClr val="0070C0"/>
                </a:solidFill>
                <a:latin typeface="Helvetica" panose="020B0604020202020204" pitchFamily="34" charset="0"/>
              </a:rPr>
              <a:t>每次运行的程序（代码段）相同，但处理的数据（数据段）可能</a:t>
            </a:r>
            <a:r>
              <a:rPr lang="zh-CN" altLang="en-US" sz="1800" dirty="0" smtClean="0">
                <a:solidFill>
                  <a:srgbClr val="0070C0"/>
                </a:solidFill>
                <a:latin typeface="Helvetica" panose="020B0604020202020204" pitchFamily="34" charset="0"/>
              </a:rPr>
              <a:t>不同；</a:t>
            </a:r>
            <a:endParaRPr lang="zh-CN" altLang="en-US" sz="1800" dirty="0">
              <a:solidFill>
                <a:srgbClr val="0070C0"/>
              </a:solidFill>
              <a:latin typeface="Helvetica" panose="020B0604020202020204" pitchFamily="34" charset="0"/>
            </a:endParaRPr>
          </a:p>
        </p:txBody>
      </p:sp>
      <p:sp>
        <p:nvSpPr>
          <p:cNvPr id="2" name="文本框 1"/>
          <p:cNvSpPr txBox="1"/>
          <p:nvPr/>
        </p:nvSpPr>
        <p:spPr>
          <a:xfrm>
            <a:off x="5797118" y="5427040"/>
            <a:ext cx="2228296" cy="307777"/>
          </a:xfrm>
          <a:prstGeom prst="rect">
            <a:avLst/>
          </a:prstGeom>
          <a:noFill/>
        </p:spPr>
        <p:txBody>
          <a:bodyPr wrap="square" rtlCol="0">
            <a:spAutoFit/>
          </a:bodyPr>
          <a:lstStyle/>
          <a:p>
            <a:r>
              <a:rPr lang="zh-CN" altLang="en-US" sz="1400" dirty="0" smtClean="0"/>
              <a:t>运动员</a:t>
            </a:r>
            <a:r>
              <a:rPr lang="en-US" altLang="zh-CN" sz="1400" dirty="0" smtClean="0">
                <a:sym typeface="Wingdings" panose="05000000000000000000" pitchFamily="2" charset="2"/>
              </a:rPr>
              <a:t></a:t>
            </a:r>
            <a:r>
              <a:rPr lang="zh-CN" altLang="en-US" sz="1400" dirty="0" smtClean="0"/>
              <a:t>多次竞赛过程</a:t>
            </a:r>
            <a:endParaRPr lang="zh-CN" altLang="en-US" sz="1400" dirty="0"/>
          </a:p>
        </p:txBody>
      </p:sp>
      <p:sp>
        <p:nvSpPr>
          <p:cNvPr id="12" name="Text Box 4">
            <a:extLst>
              <a:ext uri="{FF2B5EF4-FFF2-40B4-BE49-F238E27FC236}">
                <a16:creationId xmlns:a16="http://schemas.microsoft.com/office/drawing/2014/main" id="{357DA4ED-FC1D-42B7-A11D-979CE24ABDA8}"/>
              </a:ext>
            </a:extLst>
          </p:cNvPr>
          <p:cNvSpPr txBox="1">
            <a:spLocks noChangeArrowheads="1"/>
          </p:cNvSpPr>
          <p:nvPr/>
        </p:nvSpPr>
        <p:spPr bwMode="auto">
          <a:xfrm>
            <a:off x="1147476" y="4428372"/>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00CC"/>
                </a:solidFill>
                <a:latin typeface="Helvetica" panose="020B0604020202020204" pitchFamily="34" charset="0"/>
              </a:rPr>
              <a:t>即使</a:t>
            </a:r>
            <a:r>
              <a:rPr lang="zh-CN" altLang="en-US" sz="1800" dirty="0">
                <a:solidFill>
                  <a:srgbClr val="0000CC"/>
                </a:solidFill>
                <a:latin typeface="Helvetica" panose="020B0604020202020204" pitchFamily="34" charset="0"/>
              </a:rPr>
              <a:t>每次运行的程序（代码段）相同</a:t>
            </a:r>
            <a:r>
              <a:rPr lang="zh-CN" altLang="en-US" sz="1800" dirty="0" smtClean="0">
                <a:solidFill>
                  <a:srgbClr val="0000CC"/>
                </a:solidFill>
                <a:latin typeface="Helvetica" panose="020B0604020202020204" pitchFamily="34" charset="0"/>
              </a:rPr>
              <a:t>，处理</a:t>
            </a:r>
            <a:r>
              <a:rPr lang="zh-CN" altLang="en-US" sz="1800" dirty="0">
                <a:solidFill>
                  <a:srgbClr val="0000CC"/>
                </a:solidFill>
                <a:latin typeface="Helvetica" panose="020B0604020202020204" pitchFamily="34" charset="0"/>
              </a:rPr>
              <a:t>的数据（数据段</a:t>
            </a:r>
            <a:r>
              <a:rPr lang="zh-CN" altLang="en-US" sz="1800" dirty="0" smtClean="0">
                <a:solidFill>
                  <a:srgbClr val="0000CC"/>
                </a:solidFill>
                <a:latin typeface="Helvetica" panose="020B0604020202020204" pitchFamily="34" charset="0"/>
              </a:rPr>
              <a:t>）也相同，</a:t>
            </a:r>
            <a:r>
              <a:rPr lang="zh-CN" altLang="en-US" sz="1800" dirty="0" smtClean="0">
                <a:solidFill>
                  <a:srgbClr val="C00000"/>
                </a:solidFill>
                <a:latin typeface="Helvetica" panose="020B0604020202020204" pitchFamily="34" charset="0"/>
              </a:rPr>
              <a:t>但</a:t>
            </a:r>
            <a:r>
              <a:rPr lang="en-US" altLang="zh-CN" sz="1800" dirty="0" smtClean="0">
                <a:solidFill>
                  <a:srgbClr val="C00000"/>
                </a:solidFill>
                <a:latin typeface="Helvetica" panose="020B0604020202020204" pitchFamily="34" charset="0"/>
              </a:rPr>
              <a:t>PCB</a:t>
            </a:r>
            <a:r>
              <a:rPr lang="zh-CN" altLang="en-US" sz="1800" dirty="0" smtClean="0">
                <a:solidFill>
                  <a:srgbClr val="C00000"/>
                </a:solidFill>
                <a:latin typeface="Helvetica" panose="020B0604020202020204" pitchFamily="34" charset="0"/>
              </a:rPr>
              <a:t>、进程号、堆</a:t>
            </a:r>
            <a:r>
              <a:rPr lang="zh-CN" altLang="en-US" sz="1800" dirty="0">
                <a:solidFill>
                  <a:srgbClr val="C00000"/>
                </a:solidFill>
                <a:latin typeface="Helvetica" panose="020B0604020202020204" pitchFamily="34" charset="0"/>
              </a:rPr>
              <a:t>、</a:t>
            </a:r>
            <a:r>
              <a:rPr lang="zh-CN" altLang="en-US" sz="1800" dirty="0" smtClean="0">
                <a:solidFill>
                  <a:srgbClr val="C00000"/>
                </a:solidFill>
                <a:latin typeface="Helvetica" panose="020B0604020202020204" pitchFamily="34" charset="0"/>
              </a:rPr>
              <a:t>栈等系统分配资源肯定不同</a:t>
            </a:r>
            <a:r>
              <a:rPr lang="zh-CN" altLang="en-US" sz="1800" dirty="0">
                <a:solidFill>
                  <a:srgbClr val="0000CC"/>
                </a:solidFill>
                <a:latin typeface="Helvetica" panose="020B0604020202020204" pitchFamily="34" charset="0"/>
              </a:rPr>
              <a:t>；</a:t>
            </a:r>
          </a:p>
        </p:txBody>
      </p:sp>
      <p:sp>
        <p:nvSpPr>
          <p:cNvPr id="13" name="文本框 12"/>
          <p:cNvSpPr txBox="1"/>
          <p:nvPr/>
        </p:nvSpPr>
        <p:spPr>
          <a:xfrm>
            <a:off x="5805994" y="5779377"/>
            <a:ext cx="1713392" cy="307777"/>
          </a:xfrm>
          <a:prstGeom prst="rect">
            <a:avLst/>
          </a:prstGeom>
          <a:noFill/>
        </p:spPr>
        <p:txBody>
          <a:bodyPr wrap="square" rtlCol="0">
            <a:spAutoFit/>
          </a:bodyPr>
          <a:lstStyle/>
          <a:p>
            <a:r>
              <a:rPr lang="zh-CN" altLang="en-US" sz="1400" dirty="0" smtClean="0"/>
              <a:t>飞机</a:t>
            </a:r>
            <a:r>
              <a:rPr lang="en-US" altLang="zh-CN" sz="1400" dirty="0" smtClean="0">
                <a:sym typeface="Wingdings" panose="05000000000000000000" pitchFamily="2" charset="2"/>
              </a:rPr>
              <a:t></a:t>
            </a:r>
            <a:r>
              <a:rPr lang="zh-CN" altLang="en-US" sz="1400" dirty="0" smtClean="0">
                <a:sym typeface="Wingdings" panose="05000000000000000000" pitchFamily="2" charset="2"/>
              </a:rPr>
              <a:t>飞行过程</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outVertic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8">
                                            <p:txEl>
                                              <p:pRg st="0" end="0"/>
                                            </p:txEl>
                                          </p:spTgt>
                                        </p:tgtEl>
                                        <p:attrNameLst>
                                          <p:attrName>style.visibility</p:attrName>
                                        </p:attrNameLst>
                                      </p:cBhvr>
                                      <p:to>
                                        <p:strVal val="visible"/>
                                      </p:to>
                                    </p:set>
                                    <p:animEffect transition="in" filter="barn(outVertical)">
                                      <p:cBhvr>
                                        <p:cTn id="12" dur="500"/>
                                        <p:tgtEl>
                                          <p:spTgt spid="11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out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arn(outVertic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arn(outVertical)">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arn(outVertic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arn(outVertic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build="p"/>
      <p:bldP spid="5" grpId="0" build="p"/>
      <p:bldP spid="6" grpId="0" build="p"/>
      <p:bldP spid="7" grpId="0" build="p"/>
      <p:bldP spid="8" grpId="0" build="p"/>
      <p:bldP spid="2" grpId="0"/>
      <p:bldP spid="12" grpId="0" build="p"/>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26D54D0-C53B-4714-AC09-9B87E320F843}"/>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6739" name="Rectangle 3">
            <a:extLst>
              <a:ext uri="{FF2B5EF4-FFF2-40B4-BE49-F238E27FC236}">
                <a16:creationId xmlns:a16="http://schemas.microsoft.com/office/drawing/2014/main" id="{8AA3CA64-CBF4-4369-BC3E-AA1A3FD602EA}"/>
              </a:ext>
            </a:extLst>
          </p:cNvPr>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solidFill>
                  <a:srgbClr val="FF0000"/>
                </a:solidFill>
                <a:latin typeface="Times New Roman" panose="02020603050405020304" pitchFamily="18" charset="0"/>
                <a:cs typeface="Times New Roman" panose="02020603050405020304" pitchFamily="18" charset="0"/>
              </a:rPr>
              <a:t>//父进程</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pid1,pid2</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pid1=fork();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pid2=fork();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if (pid2==0)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printf("you\n");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pPr>
            <a:endParaRPr lang="zh-CN" altLang="en-US" sz="2000" dirty="0"/>
          </a:p>
        </p:txBody>
      </p:sp>
      <p:sp>
        <p:nvSpPr>
          <p:cNvPr id="116740" name="Text Box 4">
            <a:extLst>
              <a:ext uri="{FF2B5EF4-FFF2-40B4-BE49-F238E27FC236}">
                <a16:creationId xmlns:a16="http://schemas.microsoft.com/office/drawing/2014/main" id="{3FF80C58-CE29-43F3-89AE-F00D54DD168F}"/>
              </a:ext>
            </a:extLst>
          </p:cNvPr>
          <p:cNvSpPr txBox="1">
            <a:spLocks noChangeArrowheads="1"/>
          </p:cNvSpPr>
          <p:nvPr/>
        </p:nvSpPr>
        <p:spPr bwMode="auto">
          <a:xfrm>
            <a:off x="4678363" y="1603375"/>
            <a:ext cx="4156075" cy="118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在父进程的地址空间中，变量pid1与pid2均为正整数</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输出：you</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58A7C7A-009B-403E-8AAA-A1E2757EF7B5}"/>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7763" name="Rectangle 3">
            <a:extLst>
              <a:ext uri="{FF2B5EF4-FFF2-40B4-BE49-F238E27FC236}">
                <a16:creationId xmlns:a16="http://schemas.microsoft.com/office/drawing/2014/main" id="{9D1EC5FF-AF24-4C13-BDDA-8958787235E9}"/>
              </a:ext>
            </a:extLst>
          </p:cNvPr>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/子进程(pid1)</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pid1,pid2</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pid1=fork();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(pid2==0)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printf("you\n");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pPr>
            <a:endParaRPr lang="zh-CN" altLang="en-US" sz="2000" dirty="0">
              <a:latin typeface="Times New Roman" panose="02020603050405020304" pitchFamily="18" charset="0"/>
              <a:cs typeface="Times New Roman" panose="02020603050405020304" pitchFamily="18" charset="0"/>
            </a:endParaRPr>
          </a:p>
        </p:txBody>
      </p:sp>
      <p:sp>
        <p:nvSpPr>
          <p:cNvPr id="117764" name="Text Box 4">
            <a:extLst>
              <a:ext uri="{FF2B5EF4-FFF2-40B4-BE49-F238E27FC236}">
                <a16:creationId xmlns:a16="http://schemas.microsoft.com/office/drawing/2014/main" id="{A91035C5-114B-4A87-9AFE-0B097079FE27}"/>
              </a:ext>
            </a:extLst>
          </p:cNvPr>
          <p:cNvSpPr txBox="1">
            <a:spLocks noChangeArrowheads="1"/>
          </p:cNvSpPr>
          <p:nvPr/>
        </p:nvSpPr>
        <p:spPr bwMode="auto">
          <a:xfrm>
            <a:off x="4508500" y="1134323"/>
            <a:ext cx="3651250" cy="45243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dirty="0">
                <a:latin typeface="Helvetica" panose="020B0604020202020204" pitchFamily="34" charset="0"/>
              </a:rPr>
              <a:t>1</a:t>
            </a:r>
            <a:r>
              <a:rPr lang="zh-CN" altLang="en-US" sz="1800" dirty="0">
                <a:latin typeface="Helvetica" panose="020B0604020202020204" pitchFamily="34" charset="0"/>
              </a:rPr>
              <a:t>、父进程执行</a:t>
            </a:r>
            <a:r>
              <a:rPr lang="en-US" altLang="zh-CN" sz="1800" dirty="0">
                <a:latin typeface="Helvetica" panose="020B0604020202020204" pitchFamily="34" charset="0"/>
              </a:rPr>
              <a:t>pid1=fork()</a:t>
            </a:r>
            <a:r>
              <a:rPr lang="zh-CN" altLang="en-US" sz="1800" dirty="0">
                <a:latin typeface="Helvetica" panose="020B0604020202020204" pitchFamily="34" charset="0"/>
              </a:rPr>
              <a:t>创建了一个子进程</a:t>
            </a:r>
            <a:r>
              <a:rPr lang="en-US" altLang="zh-CN" sz="1800" dirty="0">
                <a:latin typeface="Helvetica" panose="020B0604020202020204" pitchFamily="34" charset="0"/>
              </a:rPr>
              <a:t>(pid1);</a:t>
            </a:r>
          </a:p>
          <a:p>
            <a:pPr>
              <a:spcBef>
                <a:spcPct val="0"/>
              </a:spcBef>
              <a:buClrTx/>
              <a:buSzTx/>
              <a:buFont typeface="Arial" panose="020B0604020202020204" pitchFamily="34" charset="0"/>
              <a:buNone/>
            </a:pPr>
            <a:r>
              <a:rPr lang="en-US" altLang="zh-CN" sz="1800" dirty="0">
                <a:latin typeface="Helvetica" panose="020B0604020202020204" pitchFamily="34" charset="0"/>
              </a:rPr>
              <a:t>2</a:t>
            </a:r>
            <a:r>
              <a:rPr lang="zh-CN" altLang="en-US" sz="1800" dirty="0">
                <a:latin typeface="Helvetica" panose="020B0604020202020204" pitchFamily="34" charset="0"/>
              </a:rPr>
              <a:t>、子进程</a:t>
            </a:r>
            <a:r>
              <a:rPr lang="en-US" altLang="zh-CN" sz="1800" dirty="0">
                <a:latin typeface="Helvetica" panose="020B0604020202020204" pitchFamily="34" charset="0"/>
              </a:rPr>
              <a:t>pid1</a:t>
            </a:r>
            <a:r>
              <a:rPr lang="zh-CN" altLang="en-US" sz="1800" dirty="0">
                <a:latin typeface="Helvetica" panose="020B0604020202020204" pitchFamily="34" charset="0"/>
              </a:rPr>
              <a:t>再调用语句</a:t>
            </a:r>
            <a:r>
              <a:rPr lang="en-US" altLang="zh-CN" sz="1800" dirty="0">
                <a:latin typeface="Helvetica" panose="020B0604020202020204" pitchFamily="34" charset="0"/>
              </a:rPr>
              <a:t>pid2=fork()</a:t>
            </a:r>
            <a:r>
              <a:rPr lang="zh-CN" altLang="en-US" sz="1800" dirty="0">
                <a:latin typeface="Helvetica" panose="020B0604020202020204" pitchFamily="34" charset="0"/>
              </a:rPr>
              <a:t>创建了一个</a:t>
            </a:r>
            <a:r>
              <a:rPr lang="en-US" altLang="zh-CN" sz="1800" dirty="0">
                <a:latin typeface="Helvetica" panose="020B0604020202020204" pitchFamily="34" charset="0"/>
              </a:rPr>
              <a:t>pid1</a:t>
            </a:r>
            <a:r>
              <a:rPr lang="zh-CN" altLang="en-US" sz="1800" dirty="0">
                <a:latin typeface="Helvetica" panose="020B0604020202020204" pitchFamily="34" charset="0"/>
              </a:rPr>
              <a:t>的子进程(pid2)，</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r>
              <a:rPr lang="en-US" altLang="zh-CN" sz="1800" dirty="0">
                <a:latin typeface="Helvetica" panose="020B0604020202020204" pitchFamily="34" charset="0"/>
              </a:rPr>
              <a:t>3</a:t>
            </a:r>
            <a:r>
              <a:rPr lang="zh-CN" altLang="en-US" sz="1800" dirty="0">
                <a:latin typeface="Helvetica" panose="020B0604020202020204" pitchFamily="34" charset="0"/>
              </a:rPr>
              <a:t>、</a:t>
            </a:r>
            <a:r>
              <a:rPr lang="zh-CN" altLang="en-US" sz="1800" dirty="0" smtClean="0">
                <a:latin typeface="Helvetica" panose="020B0604020202020204" pitchFamily="34" charset="0"/>
              </a:rPr>
              <a:t>对于子进程进程</a:t>
            </a:r>
            <a:r>
              <a:rPr lang="en-US" altLang="zh-CN" sz="1800" dirty="0" smtClean="0">
                <a:latin typeface="Helvetica" panose="020B0604020202020204" pitchFamily="34" charset="0"/>
              </a:rPr>
              <a:t>pid1</a:t>
            </a:r>
            <a:r>
              <a:rPr lang="zh-CN" altLang="en-US" sz="1800" dirty="0">
                <a:latin typeface="Helvetica" panose="020B0604020202020204" pitchFamily="34" charset="0"/>
              </a:rPr>
              <a:t>来说</a:t>
            </a:r>
            <a:r>
              <a:rPr lang="zh-CN" altLang="en-US" sz="1800" dirty="0" smtClean="0">
                <a:latin typeface="Helvetica" panose="020B0604020202020204" pitchFamily="34" charset="0"/>
              </a:rPr>
              <a:t>，变量</a:t>
            </a:r>
            <a:r>
              <a:rPr lang="en-US" altLang="zh-CN" sz="1800" dirty="0" smtClean="0">
                <a:latin typeface="Helvetica" panose="020B0604020202020204" pitchFamily="34" charset="0"/>
              </a:rPr>
              <a:t>pid1=0</a:t>
            </a:r>
            <a:r>
              <a:rPr lang="zh-CN" altLang="en-US" sz="1800" dirty="0">
                <a:latin typeface="Helvetica" panose="020B0604020202020204" pitchFamily="34" charset="0"/>
              </a:rPr>
              <a:t>，而</a:t>
            </a:r>
            <a:r>
              <a:rPr lang="en-US" altLang="zh-CN" sz="1800" dirty="0">
                <a:latin typeface="Helvetica" panose="020B0604020202020204" pitchFamily="34" charset="0"/>
              </a:rPr>
              <a:t>pid2&gt;0</a:t>
            </a:r>
            <a:r>
              <a:rPr lang="zh-CN" altLang="en-US" sz="1800" dirty="0">
                <a:latin typeface="Helvetica" panose="020B0604020202020204" pitchFamily="34" charset="0"/>
              </a:rPr>
              <a:t>，因此</a:t>
            </a:r>
            <a:r>
              <a:rPr lang="en-US" altLang="zh-CN" sz="1800" dirty="0">
                <a:latin typeface="Helvetica" panose="020B0604020202020204" pitchFamily="34" charset="0"/>
              </a:rPr>
              <a:t>pid1</a:t>
            </a:r>
            <a:r>
              <a:rPr lang="zh-CN" altLang="en-US" sz="1800" dirty="0">
                <a:latin typeface="Helvetica" panose="020B0604020202020204" pitchFamily="34" charset="0"/>
              </a:rPr>
              <a:t>输出信息：</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输出：how</a:t>
            </a:r>
          </a:p>
          <a:p>
            <a:pPr>
              <a:spcBef>
                <a:spcPct val="0"/>
              </a:spcBef>
              <a:buClrTx/>
              <a:buSzTx/>
              <a:buFont typeface="Arial" panose="020B0604020202020204" pitchFamily="34" charset="0"/>
              <a:buNone/>
            </a:pPr>
            <a:r>
              <a:rPr lang="zh-CN" altLang="en-US" sz="1800" dirty="0">
                <a:latin typeface="Helvetica" panose="020B0604020202020204" pitchFamily="34" charset="0"/>
              </a:rPr>
              <a:t>           you</a:t>
            </a:r>
          </a:p>
          <a:p>
            <a:pPr>
              <a:spcBef>
                <a:spcPct val="0"/>
              </a:spcBef>
              <a:buClrTx/>
              <a:buSzTx/>
              <a:buFont typeface="Arial" panose="020B0604020202020204" pitchFamily="34" charset="0"/>
              <a:buNone/>
            </a:pPr>
            <a:r>
              <a:rPr lang="zh-CN" altLang="en-US" sz="1800" dirty="0">
                <a:latin typeface="Helvetica" panose="020B0604020202020204" pitchFamily="34" charset="0"/>
              </a:rPr>
              <a:t>      </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在该地址空间中，pid1=0，pid2&gt;0 </a:t>
            </a:r>
            <a:r>
              <a:rPr lang="zh-CN" altLang="en-US" sz="1800" dirty="0" smtClean="0">
                <a:solidFill>
                  <a:srgbClr val="006600"/>
                </a:solidFill>
                <a:latin typeface="Helvetica" panose="020B0604020202020204" pitchFamily="34" charset="0"/>
              </a:rPr>
              <a:t>(进程pid</a:t>
            </a:r>
            <a:r>
              <a:rPr lang="zh-CN" altLang="en-US" sz="1800" dirty="0">
                <a:solidFill>
                  <a:srgbClr val="006600"/>
                </a:solidFill>
                <a:latin typeface="Helvetica" panose="020B0604020202020204" pitchFamily="34" charset="0"/>
              </a:rPr>
              <a:t>1是pid2的父进程)</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87CF6D4-469D-440C-B923-7B183E549468}"/>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8787" name="Rectangle 3">
            <a:extLst>
              <a:ext uri="{FF2B5EF4-FFF2-40B4-BE49-F238E27FC236}">
                <a16:creationId xmlns:a16="http://schemas.microsoft.com/office/drawing/2014/main" id="{4E2BED1A-2AE9-4A70-800E-21CB21891B37}"/>
              </a:ext>
            </a:extLst>
          </p:cNvPr>
          <p:cNvSpPr>
            <a:spLocks noGrp="1" noChangeArrowheads="1"/>
          </p:cNvSpPr>
          <p:nvPr>
            <p:ph type="body" idx="4294967295"/>
          </p:nvPr>
        </p:nvSpPr>
        <p:spPr>
          <a:xfrm>
            <a:off x="819150" y="1009650"/>
            <a:ext cx="4010302" cy="5280025"/>
          </a:xfrm>
        </p:spPr>
        <p:txBody>
          <a:bodyPr/>
          <a:lstStyle/>
          <a:p>
            <a:pPr marL="0" indent="0">
              <a:lnSpc>
                <a:spcPct val="80000"/>
              </a:lnSpc>
              <a:buFont typeface="Monotype Sorts" pitchFamily="2" charset="2"/>
              <a:buNone/>
            </a:pPr>
            <a:r>
              <a:rPr lang="zh-CN" altLang="en-US" sz="2000" dirty="0">
                <a:solidFill>
                  <a:srgbClr val="FF0000"/>
                </a:solidFill>
              </a:rPr>
              <a:t>//子进程(pid1.2)</a:t>
            </a:r>
          </a:p>
          <a:p>
            <a:pPr marL="0" indent="0">
              <a:lnSpc>
                <a:spcPct val="80000"/>
              </a:lnSpc>
              <a:buFont typeface="Monotype Sorts" pitchFamily="2" charset="2"/>
              <a:buNone/>
            </a:pPr>
            <a:r>
              <a:rPr lang="zh-CN" altLang="en-US" sz="2000" dirty="0">
                <a:solidFill>
                  <a:srgbClr val="FF0000"/>
                </a:solidFill>
              </a:rPr>
              <a:t>(由子进程pid1创建的子进程pid2)</a:t>
            </a:r>
          </a:p>
          <a:p>
            <a:pPr marL="0" indent="0">
              <a:lnSpc>
                <a:spcPct val="80000"/>
              </a:lnSpc>
              <a:buFont typeface="Monotype Sorts" pitchFamily="2" charset="2"/>
              <a:buNone/>
            </a:pPr>
            <a:r>
              <a:rPr lang="zh-CN" altLang="en-US" sz="2000" dirty="0"/>
              <a:t>#includ</a:t>
            </a:r>
            <a:r>
              <a:rPr lang="zh-CN" altLang="en-US" sz="2000" dirty="0">
                <a:sym typeface="Arial" panose="020B0604020202020204" pitchFamily="34" charset="0"/>
              </a:rPr>
              <a:t>e &lt;stdio.h&gt;</a:t>
            </a:r>
          </a:p>
          <a:p>
            <a:pPr marL="0" indent="0">
              <a:lnSpc>
                <a:spcPct val="80000"/>
              </a:lnSpc>
              <a:buFont typeface="Monotype Sorts" pitchFamily="2" charset="2"/>
              <a:buNone/>
            </a:pPr>
            <a:r>
              <a:rPr lang="zh-CN" altLang="en-US" sz="2000" dirty="0">
                <a:sym typeface="Arial" panose="020B0604020202020204" pitchFamily="34" charset="0"/>
              </a:rPr>
              <a:t>main()</a:t>
            </a:r>
          </a:p>
          <a:p>
            <a:pPr marL="0" indent="0">
              <a:lnSpc>
                <a:spcPct val="80000"/>
              </a:lnSpc>
              <a:buFont typeface="Monotype Sorts" pitchFamily="2" charset="2"/>
              <a:buNone/>
            </a:pPr>
            <a:r>
              <a:rPr lang="zh-CN" altLang="en-US" sz="2000" dirty="0">
                <a:sym typeface="Arial" panose="020B0604020202020204" pitchFamily="34" charset="0"/>
              </a:rPr>
              <a:t>  {</a:t>
            </a:r>
          </a:p>
          <a:p>
            <a:pPr marL="0" indent="0">
              <a:lnSpc>
                <a:spcPct val="80000"/>
              </a:lnSpc>
              <a:buNone/>
            </a:pPr>
            <a:r>
              <a:rPr lang="zh-CN" altLang="en-US" sz="2000" dirty="0" smtClean="0">
                <a:sym typeface="Arial" panose="020B0604020202020204" pitchFamily="34" charset="0"/>
              </a:rPr>
              <a:t>     </a:t>
            </a:r>
            <a:r>
              <a:rPr lang="en-US" altLang="zh-CN" sz="2000" dirty="0" err="1">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p>
          <a:p>
            <a:pPr marL="0" indent="0">
              <a:lnSpc>
                <a:spcPct val="80000"/>
              </a:lnSpc>
              <a:buFont typeface="Monotype Sorts" pitchFamily="2" charset="2"/>
              <a:buNone/>
            </a:pPr>
            <a:r>
              <a:rPr lang="zh-CN" altLang="en-US" sz="2000" dirty="0">
                <a:sym typeface="Arial" panose="020B0604020202020204" pitchFamily="34" charset="0"/>
              </a:rPr>
              <a:t>     pid1=fork();</a:t>
            </a:r>
          </a:p>
          <a:p>
            <a:pPr marL="0" indent="0">
              <a:lnSpc>
                <a:spcPct val="80000"/>
              </a:lnSpc>
              <a:buFont typeface="Monotype Sorts" pitchFamily="2" charset="2"/>
              <a:buNone/>
            </a:pPr>
            <a:r>
              <a:rPr lang="zh-CN" altLang="en-US" sz="2000" dirty="0">
                <a:sym typeface="Arial" panose="020B0604020202020204" pitchFamily="34" charset="0"/>
              </a:rPr>
              <a:t>     pid2=fork();</a:t>
            </a:r>
          </a:p>
          <a:p>
            <a:pPr marL="0" indent="0">
              <a:lnSpc>
                <a:spcPct val="8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 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 (“how\n”);</a:t>
            </a: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if (pid2==0)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返回</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printf(“are\n”);</a:t>
            </a: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printf("you\n");</a:t>
            </a:r>
          </a:p>
          <a:p>
            <a:pPr marL="0" indent="0">
              <a:lnSpc>
                <a:spcPct val="80000"/>
              </a:lnSpc>
              <a:buFont typeface="Monotype Sorts" pitchFamily="2" charset="2"/>
              <a:buNone/>
            </a:pPr>
            <a:r>
              <a:rPr lang="zh-CN" altLang="en-US" sz="2000" dirty="0">
                <a:sym typeface="Arial" panose="020B0604020202020204" pitchFamily="34" charset="0"/>
              </a:rPr>
              <a:t>   }</a:t>
            </a:r>
          </a:p>
          <a:p>
            <a:pPr marL="0" indent="0">
              <a:lnSpc>
                <a:spcPct val="80000"/>
              </a:lnSpc>
            </a:pPr>
            <a:endParaRPr lang="zh-CN" altLang="en-US" sz="2000" dirty="0"/>
          </a:p>
        </p:txBody>
      </p:sp>
      <p:sp>
        <p:nvSpPr>
          <p:cNvPr id="118788" name="Text Box 4">
            <a:extLst>
              <a:ext uri="{FF2B5EF4-FFF2-40B4-BE49-F238E27FC236}">
                <a16:creationId xmlns:a16="http://schemas.microsoft.com/office/drawing/2014/main" id="{B8DFA9EB-884B-43C5-8A2D-8CAB28A15484}"/>
              </a:ext>
            </a:extLst>
          </p:cNvPr>
          <p:cNvSpPr txBox="1">
            <a:spLocks noChangeArrowheads="1"/>
          </p:cNvSpPr>
          <p:nvPr/>
        </p:nvSpPr>
        <p:spPr bwMode="auto">
          <a:xfrm>
            <a:off x="5153025" y="1276350"/>
            <a:ext cx="25749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Arial" panose="020B0604020202020204" pitchFamily="34" charset="0"/>
              <a:buNone/>
            </a:pPr>
            <a:r>
              <a:rPr lang="zh-CN" altLang="en-US" sz="1800" dirty="0">
                <a:latin typeface="Helvetica" panose="020B0604020202020204" pitchFamily="34" charset="0"/>
              </a:rPr>
              <a:t>输出：how</a:t>
            </a:r>
          </a:p>
          <a:p>
            <a:pPr eaLnBrk="1">
              <a:spcBef>
                <a:spcPct val="0"/>
              </a:spcBef>
              <a:buClrTx/>
              <a:buSzTx/>
              <a:buFont typeface="Arial" panose="020B0604020202020204" pitchFamily="34" charset="0"/>
              <a:buNone/>
            </a:pPr>
            <a:r>
              <a:rPr lang="zh-CN" altLang="en-US" sz="1800" dirty="0">
                <a:latin typeface="Helvetica" panose="020B0604020202020204" pitchFamily="34" charset="0"/>
              </a:rPr>
              <a:t>           are</a:t>
            </a:r>
          </a:p>
          <a:p>
            <a:pPr eaLnBrk="1">
              <a:spcBef>
                <a:spcPct val="0"/>
              </a:spcBef>
              <a:buClrTx/>
              <a:buSzTx/>
              <a:buFont typeface="Arial" panose="020B0604020202020204" pitchFamily="34" charset="0"/>
              <a:buNone/>
            </a:pPr>
            <a:r>
              <a:rPr lang="zh-CN" altLang="en-US" sz="1800" dirty="0">
                <a:latin typeface="Helvetica" panose="020B0604020202020204" pitchFamily="34" charset="0"/>
              </a:rPr>
              <a:t>           you</a:t>
            </a:r>
          </a:p>
          <a:p>
            <a:pPr eaLnBrk="1">
              <a:spcBef>
                <a:spcPct val="0"/>
              </a:spcBef>
              <a:buClrTx/>
              <a:buSzTx/>
              <a:buFont typeface="Arial" panose="020B0604020202020204" pitchFamily="34" charset="0"/>
              <a:buNone/>
            </a:pP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r>
              <a:rPr lang="zh-CN" altLang="en-US" sz="1800" dirty="0">
                <a:latin typeface="Helvetica" panose="020B0604020202020204" pitchFamily="34" charset="0"/>
              </a:rPr>
              <a:t>在子进程pid1中，pid1=0，pid1.2作为pid1的子进程，继承了pid1中的变量pid1(=0)，系统为子进程pid1.2中的变量pid2返回0</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1C8D04DD-BE3B-4776-84A2-BFE4FC913344}"/>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9811" name="Rectangle 3">
            <a:extLst>
              <a:ext uri="{FF2B5EF4-FFF2-40B4-BE49-F238E27FC236}">
                <a16:creationId xmlns:a16="http://schemas.microsoft.com/office/drawing/2014/main" id="{6C5A25CC-2894-43F0-8D0B-2199C72A0DC5}"/>
              </a:ext>
            </a:extLst>
          </p:cNvPr>
          <p:cNvSpPr>
            <a:spLocks noGrp="1" noChangeArrowheads="1"/>
          </p:cNvSpPr>
          <p:nvPr>
            <p:ph type="body" idx="4294967295"/>
          </p:nvPr>
        </p:nvSpPr>
        <p:spPr>
          <a:xfrm>
            <a:off x="817563" y="1009650"/>
            <a:ext cx="3690937" cy="5280025"/>
          </a:xfrm>
        </p:spPr>
        <p:txBody>
          <a:bodyPr/>
          <a:lstStyle/>
          <a:p>
            <a:pPr marL="0" indent="0">
              <a:lnSpc>
                <a:spcPct val="90000"/>
              </a:lnSpc>
              <a:buFont typeface="Monotype Sorts" pitchFamily="2" charset="2"/>
              <a:buNone/>
            </a:pPr>
            <a:r>
              <a:rPr lang="zh-CN" altLang="en-US" sz="2000" dirty="0">
                <a:solidFill>
                  <a:srgbClr val="FF0000"/>
                </a:solidFill>
              </a:rPr>
              <a:t>//子进程(pid2)</a:t>
            </a:r>
          </a:p>
          <a:p>
            <a:pPr marL="0" indent="0">
              <a:lnSpc>
                <a:spcPct val="90000"/>
              </a:lnSpc>
              <a:buFont typeface="Monotype Sorts" pitchFamily="2" charset="2"/>
              <a:buNone/>
            </a:pPr>
            <a:r>
              <a:rPr lang="zh-CN" altLang="en-US" sz="2000" dirty="0"/>
              <a:t>#includ</a:t>
            </a:r>
            <a:r>
              <a:rPr lang="zh-CN" altLang="en-US" sz="2000" dirty="0">
                <a:sym typeface="Arial" panose="020B0604020202020204" pitchFamily="34" charset="0"/>
              </a:rPr>
              <a:t>e &lt;stdio.h&gt;</a:t>
            </a:r>
          </a:p>
          <a:p>
            <a:pPr marL="0" indent="0">
              <a:lnSpc>
                <a:spcPct val="90000"/>
              </a:lnSpc>
              <a:buFont typeface="Monotype Sorts" pitchFamily="2" charset="2"/>
              <a:buNone/>
            </a:pPr>
            <a:r>
              <a:rPr lang="zh-CN" altLang="en-US" sz="2000" dirty="0">
                <a:sym typeface="Arial" panose="020B0604020202020204" pitchFamily="34" charset="0"/>
              </a:rPr>
              <a:t>main()</a:t>
            </a:r>
          </a:p>
          <a:p>
            <a:pPr marL="0" indent="0">
              <a:lnSpc>
                <a:spcPct val="90000"/>
              </a:lnSpc>
              <a:buFont typeface="Monotype Sorts" pitchFamily="2" charset="2"/>
              <a:buNone/>
            </a:pPr>
            <a:r>
              <a:rPr lang="zh-CN" altLang="en-US" sz="2000" dirty="0">
                <a:sym typeface="Arial" panose="020B0604020202020204" pitchFamily="34" charset="0"/>
              </a:rPr>
              <a:t>  {</a:t>
            </a:r>
          </a:p>
          <a:p>
            <a:pPr marL="0" indent="0">
              <a:lnSpc>
                <a:spcPct val="90000"/>
              </a:lnSpc>
              <a:buNone/>
            </a:pPr>
            <a:r>
              <a:rPr lang="zh-CN" altLang="en-US" sz="2000" dirty="0">
                <a:sym typeface="Arial" panose="020B0604020202020204" pitchFamily="34" charset="0"/>
              </a:rPr>
              <a:t> </a:t>
            </a:r>
            <a:r>
              <a:rPr lang="zh-CN" altLang="en-US" sz="2000" dirty="0" smtClean="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p>
          <a:p>
            <a:pPr marL="0" indent="0">
              <a:lnSpc>
                <a:spcPct val="90000"/>
              </a:lnSpc>
              <a:buFont typeface="Monotype Sorts" pitchFamily="2" charset="2"/>
              <a:buNone/>
            </a:pPr>
            <a:r>
              <a:rPr lang="zh-CN" altLang="en-US" sz="2000" dirty="0">
                <a:sym typeface="Arial" panose="020B0604020202020204" pitchFamily="34" charset="0"/>
              </a:rPr>
              <a:t>     pid1=fork();</a:t>
            </a:r>
          </a:p>
          <a:p>
            <a:pPr marL="0" indent="0">
              <a:lnSpc>
                <a:spcPct val="90000"/>
              </a:lnSpc>
              <a:buFont typeface="Monotype Sorts" pitchFamily="2" charset="2"/>
              <a:buNone/>
            </a:pPr>
            <a:r>
              <a:rPr lang="zh-CN" altLang="en-US" sz="2000" dirty="0">
                <a:sym typeface="Arial" panose="020B0604020202020204" pitchFamily="34" charset="0"/>
              </a:rPr>
              <a:t>     pid2=fork();     </a:t>
            </a:r>
            <a:r>
              <a:rPr lang="en-US" altLang="zh-CN" sz="2000" dirty="0">
                <a:sym typeface="Arial" panose="020B0604020202020204" pitchFamily="34" charset="0"/>
              </a:rPr>
              <a:t>//</a:t>
            </a:r>
            <a:r>
              <a:rPr lang="zh-CN" altLang="en-US" sz="2000" dirty="0">
                <a:sym typeface="Arial" panose="020B0604020202020204" pitchFamily="34" charset="0"/>
              </a:rPr>
              <a:t>返回</a:t>
            </a:r>
            <a:r>
              <a:rPr lang="en-US" altLang="zh-CN" sz="2000" dirty="0">
                <a:sym typeface="Arial" panose="020B0604020202020204" pitchFamily="34" charset="0"/>
              </a:rPr>
              <a:t>0</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&gt;0</a:t>
            </a:r>
            <a:endParaRPr lang="zh-CN" altLang="en-US" sz="2000" dirty="0">
              <a:solidFill>
                <a:srgbClr val="7030A0"/>
              </a:solidFill>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printf (“how\n”);</a:t>
            </a: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(pid2==0)</a:t>
            </a: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printf(“are\n”);</a:t>
            </a: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printf("you\n");</a:t>
            </a:r>
          </a:p>
          <a:p>
            <a:pPr marL="0" indent="0">
              <a:lnSpc>
                <a:spcPct val="90000"/>
              </a:lnSpc>
              <a:buFont typeface="Monotype Sorts" pitchFamily="2" charset="2"/>
              <a:buNone/>
            </a:pPr>
            <a:r>
              <a:rPr lang="zh-CN" altLang="en-US" sz="2000" dirty="0">
                <a:sym typeface="Arial" panose="020B0604020202020204" pitchFamily="34" charset="0"/>
              </a:rPr>
              <a:t>   }</a:t>
            </a:r>
          </a:p>
          <a:p>
            <a:pPr marL="0" indent="0">
              <a:lnSpc>
                <a:spcPct val="90000"/>
              </a:lnSpc>
            </a:pPr>
            <a:endParaRPr lang="zh-CN" altLang="en-US" sz="2000" dirty="0"/>
          </a:p>
        </p:txBody>
      </p:sp>
      <p:sp>
        <p:nvSpPr>
          <p:cNvPr id="119812" name="Text Box 4">
            <a:extLst>
              <a:ext uri="{FF2B5EF4-FFF2-40B4-BE49-F238E27FC236}">
                <a16:creationId xmlns:a16="http://schemas.microsoft.com/office/drawing/2014/main" id="{47A84655-9D9F-4F5B-8C87-7BC93C1D8846}"/>
              </a:ext>
            </a:extLst>
          </p:cNvPr>
          <p:cNvSpPr txBox="1">
            <a:spLocks noChangeArrowheads="1"/>
          </p:cNvSpPr>
          <p:nvPr/>
        </p:nvSpPr>
        <p:spPr bwMode="auto">
          <a:xfrm>
            <a:off x="5257800" y="1603375"/>
            <a:ext cx="25749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在子进程(pid2)的地址空间中，变量pid2为0，而pid1</a:t>
            </a:r>
            <a:r>
              <a:rPr lang="en-US" altLang="zh-CN" sz="1800">
                <a:latin typeface="Helvetica" panose="020B0604020202020204" pitchFamily="34" charset="0"/>
              </a:rPr>
              <a:t>&gt;0</a:t>
            </a:r>
            <a:endParaRPr lang="zh-CN" altLang="en-US" sz="1800">
              <a:latin typeface="Helvetica" panose="020B0604020202020204" pitchFamily="34" charset="0"/>
            </a:endParaRPr>
          </a:p>
          <a:p>
            <a:pPr>
              <a:spcBef>
                <a:spcPct val="0"/>
              </a:spcBef>
              <a:buClrTx/>
              <a:buSzTx/>
              <a:buFont typeface="Arial" panose="020B0604020202020204" pitchFamily="34" charset="0"/>
              <a:buNone/>
            </a:pPr>
            <a:r>
              <a:rPr lang="zh-CN" altLang="en-US" sz="1800">
                <a:latin typeface="Helvetica" panose="020B0604020202020204" pitchFamily="34" charset="0"/>
              </a:rPr>
              <a:t>输出：are</a:t>
            </a:r>
          </a:p>
          <a:p>
            <a:pPr>
              <a:spcBef>
                <a:spcPct val="0"/>
              </a:spcBef>
              <a:buClrTx/>
              <a:buSzTx/>
              <a:buFont typeface="Arial" panose="020B0604020202020204" pitchFamily="34" charset="0"/>
              <a:buNone/>
            </a:pPr>
            <a:r>
              <a:rPr lang="zh-CN" altLang="en-US" sz="1800">
                <a:latin typeface="Helvetica" panose="020B0604020202020204" pitchFamily="34" charset="0"/>
              </a:rPr>
              <a:t>           you</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51097AA-3B4A-4724-9BA5-93D4A092107F}"/>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a:t>
            </a:r>
            <a:r>
              <a:rPr lang="en-US" altLang="zh-CN" dirty="0"/>
              <a:t>Cont.</a:t>
            </a:r>
            <a:r>
              <a:rPr lang="zh-CN" altLang="en-US" dirty="0"/>
              <a:t>）</a:t>
            </a:r>
          </a:p>
        </p:txBody>
      </p:sp>
      <p:sp>
        <p:nvSpPr>
          <p:cNvPr id="120835" name="Rectangle 3">
            <a:extLst>
              <a:ext uri="{FF2B5EF4-FFF2-40B4-BE49-F238E27FC236}">
                <a16:creationId xmlns:a16="http://schemas.microsoft.com/office/drawing/2014/main" id="{BDCD6AB4-8D9F-40A7-840B-4566C8858640}"/>
              </a:ext>
            </a:extLst>
          </p:cNvPr>
          <p:cNvSpPr>
            <a:spLocks noGrp="1" noChangeArrowheads="1"/>
          </p:cNvSpPr>
          <p:nvPr>
            <p:ph type="body" idx="4294967295"/>
          </p:nvPr>
        </p:nvSpPr>
        <p:spPr/>
        <p:txBody>
          <a:bodyPr/>
          <a:lstStyle/>
          <a:p>
            <a:r>
              <a:rPr lang="zh-CN" altLang="en-US"/>
              <a:t>包括父进程在内，系统共创建了</a:t>
            </a:r>
            <a:r>
              <a:rPr lang="zh-CN" altLang="en-US">
                <a:solidFill>
                  <a:srgbClr val="0000CC"/>
                </a:solidFill>
              </a:rPr>
              <a:t>4</a:t>
            </a:r>
            <a:r>
              <a:rPr lang="zh-CN" altLang="en-US"/>
              <a:t>个进程</a:t>
            </a:r>
          </a:p>
          <a:p>
            <a:pPr lvl="1"/>
            <a:r>
              <a:rPr lang="zh-CN" altLang="en-US"/>
              <a:t>父进程</a:t>
            </a:r>
          </a:p>
          <a:p>
            <a:pPr lvl="2"/>
            <a:r>
              <a:rPr lang="zh-CN" altLang="en-US"/>
              <a:t>子进程(pid2)</a:t>
            </a:r>
          </a:p>
          <a:p>
            <a:pPr lvl="2"/>
            <a:r>
              <a:rPr lang="zh-CN" altLang="en-US"/>
              <a:t>子进程(pid1)</a:t>
            </a:r>
          </a:p>
          <a:p>
            <a:pPr lvl="3"/>
            <a:r>
              <a:rPr lang="zh-CN" altLang="en-US"/>
              <a:t>子进程(pid2)</a:t>
            </a:r>
          </a:p>
          <a:p>
            <a:r>
              <a:rPr lang="zh-CN" altLang="en-US"/>
              <a:t>屏幕显示结果：很乱</a:t>
            </a:r>
            <a:r>
              <a:rPr lang="zh-CN" altLang="en-US" sz="2000"/>
              <a:t>（如不相信课后试一试）</a:t>
            </a:r>
          </a:p>
          <a:p>
            <a:pPr lvl="2"/>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92161">
            <a:extLst>
              <a:ext uri="{FF2B5EF4-FFF2-40B4-BE49-F238E27FC236}">
                <a16:creationId xmlns:a16="http://schemas.microsoft.com/office/drawing/2014/main" id="{0DD7B038-55A3-4AA9-AB53-0F2C74288404}"/>
              </a:ext>
            </a:extLst>
          </p:cNvPr>
          <p:cNvSpPr>
            <a:spLocks noGrp="1" noChangeArrowheads="1"/>
          </p:cNvSpPr>
          <p:nvPr>
            <p:ph type="title"/>
          </p:nvPr>
        </p:nvSpPr>
        <p:spPr/>
        <p:txBody>
          <a:bodyPr/>
          <a:lstStyle/>
          <a:p>
            <a:r>
              <a:rPr lang="zh-CN" altLang="en-US" dirty="0"/>
              <a:t>创建多个子进程，例</a:t>
            </a:r>
            <a:r>
              <a:rPr lang="en-US" altLang="zh-CN" dirty="0"/>
              <a:t>2</a:t>
            </a:r>
          </a:p>
        </p:txBody>
      </p:sp>
      <p:sp>
        <p:nvSpPr>
          <p:cNvPr id="121859" name="文本占位符 92162">
            <a:extLst>
              <a:ext uri="{FF2B5EF4-FFF2-40B4-BE49-F238E27FC236}">
                <a16:creationId xmlns:a16="http://schemas.microsoft.com/office/drawing/2014/main" id="{F7F71782-22CB-4C0E-9B9C-3960A4E4338D}"/>
              </a:ext>
            </a:extLst>
          </p:cNvPr>
          <p:cNvSpPr>
            <a:spLocks noGrp="1" noChangeArrowheads="1"/>
          </p:cNvSpPr>
          <p:nvPr>
            <p:ph idx="1"/>
          </p:nvPr>
        </p:nvSpPr>
        <p:spPr>
          <a:xfrm>
            <a:off x="827088" y="1039813"/>
            <a:ext cx="7342187" cy="5132387"/>
          </a:xfrm>
        </p:spPr>
        <p:txBody>
          <a:bodyPr/>
          <a:lstStyle/>
          <a:p>
            <a:pPr marL="1588" indent="-344488">
              <a:lnSpc>
                <a:spcPct val="80000"/>
              </a:lnSpc>
              <a:buFont typeface="Monotype Sorts" pitchFamily="2" charset="2"/>
              <a:buNone/>
            </a:pPr>
            <a:r>
              <a:rPr lang="zh-CN" altLang="en-US" sz="2400" b="1" dirty="0"/>
              <a:t>Including the initial parent process, how many processes are created by the fowlling program？</a:t>
            </a:r>
          </a:p>
          <a:p>
            <a:pPr marL="1588" indent="-344488">
              <a:lnSpc>
                <a:spcPct val="80000"/>
              </a:lnSpc>
              <a:buFont typeface="Monotype Sorts" pitchFamily="2" charset="2"/>
              <a:buNone/>
            </a:pPr>
            <a:endParaRPr lang="zh-CN" altLang="en-US" sz="2400" b="1" dirty="0"/>
          </a:p>
          <a:p>
            <a:pPr marL="1588" indent="-344488">
              <a:lnSpc>
                <a:spcPct val="80000"/>
              </a:lnSpc>
              <a:buFont typeface="Monotype Sorts" pitchFamily="2" charset="2"/>
              <a:buNone/>
            </a:pPr>
            <a:r>
              <a:rPr lang="zh-CN" altLang="en-US" sz="1800" dirty="0"/>
              <a:t>#include &lt;stdio.h&gt;</a:t>
            </a:r>
          </a:p>
          <a:p>
            <a:pPr marL="1588" indent="-344488">
              <a:lnSpc>
                <a:spcPct val="80000"/>
              </a:lnSpc>
              <a:buFont typeface="Monotype Sorts" pitchFamily="2" charset="2"/>
              <a:buNone/>
            </a:pPr>
            <a:r>
              <a:rPr lang="zh-CN" altLang="en-US" sz="1800" dirty="0"/>
              <a:t>#include &lt;unistd.h&gt;</a:t>
            </a:r>
          </a:p>
          <a:p>
            <a:pPr marL="1588" indent="-344488">
              <a:lnSpc>
                <a:spcPct val="80000"/>
              </a:lnSpc>
              <a:buFont typeface="Monotype Sorts" pitchFamily="2" charset="2"/>
              <a:buNone/>
            </a:pPr>
            <a:endParaRPr lang="zh-CN" altLang="en-US" sz="1800" dirty="0"/>
          </a:p>
          <a:p>
            <a:pPr marL="1588" indent="-344488">
              <a:lnSpc>
                <a:spcPct val="80000"/>
              </a:lnSpc>
              <a:buFont typeface="Monotype Sorts" pitchFamily="2" charset="2"/>
              <a:buNone/>
            </a:pPr>
            <a:r>
              <a:rPr lang="zh-CN" altLang="en-US" sz="1800" dirty="0"/>
              <a:t>int main()</a:t>
            </a:r>
          </a:p>
          <a:p>
            <a:pPr marL="1588" indent="-344488">
              <a:lnSpc>
                <a:spcPct val="80000"/>
              </a:lnSpc>
              <a:buFont typeface="Monotype Sorts" pitchFamily="2" charset="2"/>
              <a:buNone/>
            </a:pPr>
            <a:r>
              <a:rPr lang="zh-CN" altLang="en-US" sz="1800" dirty="0"/>
              <a:t>{</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fork a child process */</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fork another child process */</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and fork another */</a:t>
            </a:r>
          </a:p>
          <a:p>
            <a:pPr marL="1588" indent="-344488">
              <a:lnSpc>
                <a:spcPct val="80000"/>
              </a:lnSpc>
              <a:buFont typeface="Monotype Sorts" pitchFamily="2" charset="2"/>
              <a:buNone/>
            </a:pPr>
            <a:r>
              <a:rPr lang="zh-CN" altLang="en-US" sz="1800" dirty="0"/>
              <a:t>      return 0;</a:t>
            </a:r>
          </a:p>
          <a:p>
            <a:pPr marL="1588" indent="-344488">
              <a:lnSpc>
                <a:spcPct val="80000"/>
              </a:lnSpc>
              <a:buFont typeface="Monotype Sorts" pitchFamily="2" charset="2"/>
              <a:buNone/>
            </a:pPr>
            <a:r>
              <a:rPr lang="zh-CN" altLang="en-US" sz="1800" dirty="0"/>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0656ED35-52B4-4A84-B049-99AFE2EAA707}"/>
              </a:ext>
            </a:extLst>
          </p:cNvPr>
          <p:cNvSpPr/>
          <p:nvPr/>
        </p:nvSpPr>
        <p:spPr>
          <a:xfrm>
            <a:off x="6456363" y="2536825"/>
            <a:ext cx="1490662"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3" name="Rectangle 2">
            <a:extLst>
              <a:ext uri="{FF2B5EF4-FFF2-40B4-BE49-F238E27FC236}">
                <a16:creationId xmlns:a16="http://schemas.microsoft.com/office/drawing/2014/main" id="{5B952FCF-CD65-4B13-B266-0376E207E9D2}"/>
              </a:ext>
            </a:extLst>
          </p:cNvPr>
          <p:cNvSpPr>
            <a:spLocks noGrp="1" noChangeArrowheads="1"/>
          </p:cNvSpPr>
          <p:nvPr>
            <p:ph type="title" idx="4294967295"/>
          </p:nvPr>
        </p:nvSpPr>
        <p:spPr/>
        <p:txBody>
          <a:bodyPr/>
          <a:lstStyle/>
          <a:p>
            <a:r>
              <a:rPr lang="zh-CN" altLang="en-US" dirty="0"/>
              <a:t>例：创建多个子进程</a:t>
            </a:r>
            <a:r>
              <a:rPr lang="en-US" altLang="zh-CN" dirty="0"/>
              <a:t>2</a:t>
            </a:r>
          </a:p>
        </p:txBody>
      </p:sp>
      <p:sp>
        <p:nvSpPr>
          <p:cNvPr id="2" name="椭圆 1">
            <a:extLst>
              <a:ext uri="{FF2B5EF4-FFF2-40B4-BE49-F238E27FC236}">
                <a16:creationId xmlns:a16="http://schemas.microsoft.com/office/drawing/2014/main" id="{C9285D5B-F5C7-4B56-A53C-85CBDCC1F63A}"/>
              </a:ext>
            </a:extLst>
          </p:cNvPr>
          <p:cNvSpPr/>
          <p:nvPr/>
        </p:nvSpPr>
        <p:spPr>
          <a:xfrm>
            <a:off x="34861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5" name="文本框 2">
            <a:extLst>
              <a:ext uri="{FF2B5EF4-FFF2-40B4-BE49-F238E27FC236}">
                <a16:creationId xmlns:a16="http://schemas.microsoft.com/office/drawing/2014/main" id="{2DF9733C-096F-4E28-A820-0019AE3A30A2}"/>
              </a:ext>
            </a:extLst>
          </p:cNvPr>
          <p:cNvSpPr txBox="1">
            <a:spLocks noChangeArrowheads="1"/>
          </p:cNvSpPr>
          <p:nvPr/>
        </p:nvSpPr>
        <p:spPr bwMode="auto">
          <a:xfrm>
            <a:off x="4092575"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sp>
        <p:nvSpPr>
          <p:cNvPr id="4" name="椭圆 3">
            <a:extLst>
              <a:ext uri="{FF2B5EF4-FFF2-40B4-BE49-F238E27FC236}">
                <a16:creationId xmlns:a16="http://schemas.microsoft.com/office/drawing/2014/main" id="{BD5DD08B-E7C7-46E6-AD62-9214C0F38CCC}"/>
              </a:ext>
            </a:extLst>
          </p:cNvPr>
          <p:cNvSpPr/>
          <p:nvPr/>
        </p:nvSpPr>
        <p:spPr>
          <a:xfrm>
            <a:off x="868363" y="2546350"/>
            <a:ext cx="1622425"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92EA2A53-AC0D-4047-B8FF-39959CCCEE42}"/>
              </a:ext>
            </a:extLst>
          </p:cNvPr>
          <p:cNvSpPr/>
          <p:nvPr/>
        </p:nvSpPr>
        <p:spPr>
          <a:xfrm>
            <a:off x="3897313" y="2514600"/>
            <a:ext cx="1489075"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096BA914-76A3-4131-BA6A-F07C59E8AE7C}"/>
              </a:ext>
            </a:extLst>
          </p:cNvPr>
          <p:cNvSpPr/>
          <p:nvPr/>
        </p:nvSpPr>
        <p:spPr>
          <a:xfrm>
            <a:off x="469900" y="3908425"/>
            <a:ext cx="1676400"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E171E7CC-2D85-431A-BCE3-B44D9D4D130B}"/>
              </a:ext>
            </a:extLst>
          </p:cNvPr>
          <p:cNvCxnSpPr>
            <a:endCxn id="5" idx="0"/>
          </p:cNvCxnSpPr>
          <p:nvPr/>
        </p:nvCxnSpPr>
        <p:spPr>
          <a:xfrm flipH="1">
            <a:off x="4652963" y="2036763"/>
            <a:ext cx="12700" cy="4778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3868CB3-4E97-4BA9-AA10-D855B1B6372C}"/>
              </a:ext>
            </a:extLst>
          </p:cNvPr>
          <p:cNvCxnSpPr/>
          <p:nvPr/>
        </p:nvCxnSpPr>
        <p:spPr>
          <a:xfrm flipH="1">
            <a:off x="1301750" y="3132138"/>
            <a:ext cx="241300" cy="735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7046CD0-E741-427E-B341-F3015B447C9A}"/>
              </a:ext>
            </a:extLst>
          </p:cNvPr>
          <p:cNvCxnSpPr>
            <a:stCxn id="2" idx="3"/>
          </p:cNvCxnSpPr>
          <p:nvPr/>
        </p:nvCxnSpPr>
        <p:spPr>
          <a:xfrm flipH="1">
            <a:off x="2133600" y="1979613"/>
            <a:ext cx="1671638" cy="6159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892" name="文本框 12">
            <a:extLst>
              <a:ext uri="{FF2B5EF4-FFF2-40B4-BE49-F238E27FC236}">
                <a16:creationId xmlns:a16="http://schemas.microsoft.com/office/drawing/2014/main" id="{2994A109-CF09-4A2B-B92A-4A6A96AA6D02}"/>
              </a:ext>
            </a:extLst>
          </p:cNvPr>
          <p:cNvSpPr txBox="1">
            <a:spLocks noChangeArrowheads="1"/>
          </p:cNvSpPr>
          <p:nvPr/>
        </p:nvSpPr>
        <p:spPr bwMode="auto">
          <a:xfrm>
            <a:off x="968375" y="20701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pid1=fork()</a:t>
            </a:r>
          </a:p>
        </p:txBody>
      </p:sp>
      <p:sp>
        <p:nvSpPr>
          <p:cNvPr id="122893" name="文本框 13">
            <a:extLst>
              <a:ext uri="{FF2B5EF4-FFF2-40B4-BE49-F238E27FC236}">
                <a16:creationId xmlns:a16="http://schemas.microsoft.com/office/drawing/2014/main" id="{20473367-2C9F-4B19-B904-9BEE68586DA3}"/>
              </a:ext>
            </a:extLst>
          </p:cNvPr>
          <p:cNvSpPr txBox="1">
            <a:spLocks noChangeArrowheads="1"/>
          </p:cNvSpPr>
          <p:nvPr/>
        </p:nvSpPr>
        <p:spPr bwMode="auto">
          <a:xfrm>
            <a:off x="4068763"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22894" name="文本框 14">
            <a:extLst>
              <a:ext uri="{FF2B5EF4-FFF2-40B4-BE49-F238E27FC236}">
                <a16:creationId xmlns:a16="http://schemas.microsoft.com/office/drawing/2014/main" id="{703842AF-B83E-4B81-B0F8-91362A9AE9C1}"/>
              </a:ext>
            </a:extLst>
          </p:cNvPr>
          <p:cNvSpPr txBox="1">
            <a:spLocks noChangeArrowheads="1"/>
          </p:cNvSpPr>
          <p:nvPr/>
        </p:nvSpPr>
        <p:spPr bwMode="auto">
          <a:xfrm>
            <a:off x="179388" y="34417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22895" name="文本框 15">
            <a:extLst>
              <a:ext uri="{FF2B5EF4-FFF2-40B4-BE49-F238E27FC236}">
                <a16:creationId xmlns:a16="http://schemas.microsoft.com/office/drawing/2014/main" id="{FC9B244A-F3ED-4A74-9A86-1E22F2FB1669}"/>
              </a:ext>
            </a:extLst>
          </p:cNvPr>
          <p:cNvSpPr txBox="1">
            <a:spLocks noChangeArrowheads="1"/>
          </p:cNvSpPr>
          <p:nvPr/>
        </p:nvSpPr>
        <p:spPr bwMode="auto">
          <a:xfrm>
            <a:off x="1246188" y="2620963"/>
            <a:ext cx="1033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a:t>
            </a:r>
          </a:p>
        </p:txBody>
      </p:sp>
      <p:sp>
        <p:nvSpPr>
          <p:cNvPr id="122896" name="文本框 16">
            <a:extLst>
              <a:ext uri="{FF2B5EF4-FFF2-40B4-BE49-F238E27FC236}">
                <a16:creationId xmlns:a16="http://schemas.microsoft.com/office/drawing/2014/main" id="{0D6CFEBE-F366-4807-8C07-BB78B962A48A}"/>
              </a:ext>
            </a:extLst>
          </p:cNvPr>
          <p:cNvSpPr txBox="1">
            <a:spLocks noChangeArrowheads="1"/>
          </p:cNvSpPr>
          <p:nvPr/>
        </p:nvSpPr>
        <p:spPr bwMode="auto">
          <a:xfrm>
            <a:off x="4152900" y="2620963"/>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p>
        </p:txBody>
      </p:sp>
      <p:sp>
        <p:nvSpPr>
          <p:cNvPr id="122897" name="文本框 17">
            <a:extLst>
              <a:ext uri="{FF2B5EF4-FFF2-40B4-BE49-F238E27FC236}">
                <a16:creationId xmlns:a16="http://schemas.microsoft.com/office/drawing/2014/main" id="{C46143FA-49C8-4856-8F09-7F8D65A6CE5B}"/>
              </a:ext>
            </a:extLst>
          </p:cNvPr>
          <p:cNvSpPr txBox="1">
            <a:spLocks noChangeArrowheads="1"/>
          </p:cNvSpPr>
          <p:nvPr/>
        </p:nvSpPr>
        <p:spPr bwMode="auto">
          <a:xfrm>
            <a:off x="681038" y="3992563"/>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a:t>
            </a:r>
          </a:p>
        </p:txBody>
      </p:sp>
      <p:sp>
        <p:nvSpPr>
          <p:cNvPr id="122898" name="文本框 20">
            <a:extLst>
              <a:ext uri="{FF2B5EF4-FFF2-40B4-BE49-F238E27FC236}">
                <a16:creationId xmlns:a16="http://schemas.microsoft.com/office/drawing/2014/main" id="{943A9C56-70A0-4308-8F00-0C6A00DB5CE6}"/>
              </a:ext>
            </a:extLst>
          </p:cNvPr>
          <p:cNvSpPr txBox="1">
            <a:spLocks noChangeArrowheads="1"/>
          </p:cNvSpPr>
          <p:nvPr/>
        </p:nvSpPr>
        <p:spPr bwMode="auto">
          <a:xfrm>
            <a:off x="6618288"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899" name="文本框 21">
            <a:extLst>
              <a:ext uri="{FF2B5EF4-FFF2-40B4-BE49-F238E27FC236}">
                <a16:creationId xmlns:a16="http://schemas.microsoft.com/office/drawing/2014/main" id="{8777F629-F90F-4733-99BD-A0596F785E99}"/>
              </a:ext>
            </a:extLst>
          </p:cNvPr>
          <p:cNvSpPr txBox="1">
            <a:spLocks noChangeArrowheads="1"/>
          </p:cNvSpPr>
          <p:nvPr/>
        </p:nvSpPr>
        <p:spPr bwMode="auto">
          <a:xfrm>
            <a:off x="6700838" y="2632075"/>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3</a:t>
            </a:r>
          </a:p>
        </p:txBody>
      </p:sp>
      <p:cxnSp>
        <p:nvCxnSpPr>
          <p:cNvPr id="24" name="直接箭头连接符 23">
            <a:extLst>
              <a:ext uri="{FF2B5EF4-FFF2-40B4-BE49-F238E27FC236}">
                <a16:creationId xmlns:a16="http://schemas.microsoft.com/office/drawing/2014/main" id="{41EE7FB2-1A9C-4D2B-A2E1-75EF96D446EF}"/>
              </a:ext>
            </a:extLst>
          </p:cNvPr>
          <p:cNvCxnSpPr/>
          <p:nvPr/>
        </p:nvCxnSpPr>
        <p:spPr>
          <a:xfrm>
            <a:off x="5432425" y="1839913"/>
            <a:ext cx="1423988" cy="7334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70F43334-126E-4658-BCEB-94BC1F61E090}"/>
              </a:ext>
            </a:extLst>
          </p:cNvPr>
          <p:cNvSpPr/>
          <p:nvPr/>
        </p:nvSpPr>
        <p:spPr>
          <a:xfrm>
            <a:off x="4171950" y="3875088"/>
            <a:ext cx="1490663"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02" name="文本框 26">
            <a:extLst>
              <a:ext uri="{FF2B5EF4-FFF2-40B4-BE49-F238E27FC236}">
                <a16:creationId xmlns:a16="http://schemas.microsoft.com/office/drawing/2014/main" id="{7041747F-EE57-4DD7-86A1-8F848A7F9BE1}"/>
              </a:ext>
            </a:extLst>
          </p:cNvPr>
          <p:cNvSpPr txBox="1">
            <a:spLocks noChangeArrowheads="1"/>
          </p:cNvSpPr>
          <p:nvPr/>
        </p:nvSpPr>
        <p:spPr bwMode="auto">
          <a:xfrm>
            <a:off x="4772025" y="337343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03" name="文本框 27">
            <a:extLst>
              <a:ext uri="{FF2B5EF4-FFF2-40B4-BE49-F238E27FC236}">
                <a16:creationId xmlns:a16="http://schemas.microsoft.com/office/drawing/2014/main" id="{2A0F8385-A0FA-49B1-B89C-5DDB9B080C90}"/>
              </a:ext>
            </a:extLst>
          </p:cNvPr>
          <p:cNvSpPr txBox="1">
            <a:spLocks noChangeArrowheads="1"/>
          </p:cNvSpPr>
          <p:nvPr/>
        </p:nvSpPr>
        <p:spPr bwMode="auto">
          <a:xfrm>
            <a:off x="4352925" y="3959225"/>
            <a:ext cx="1303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2.1</a:t>
            </a:r>
          </a:p>
        </p:txBody>
      </p:sp>
      <p:cxnSp>
        <p:nvCxnSpPr>
          <p:cNvPr id="29" name="直接箭头连接符 28">
            <a:extLst>
              <a:ext uri="{FF2B5EF4-FFF2-40B4-BE49-F238E27FC236}">
                <a16:creationId xmlns:a16="http://schemas.microsoft.com/office/drawing/2014/main" id="{153CE7DA-ABCE-4AD0-AE14-9EE151650008}"/>
              </a:ext>
            </a:extLst>
          </p:cNvPr>
          <p:cNvCxnSpPr/>
          <p:nvPr/>
        </p:nvCxnSpPr>
        <p:spPr>
          <a:xfrm>
            <a:off x="4764088" y="3098800"/>
            <a:ext cx="20637" cy="7683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6C877A66-8E3B-4D5E-890C-0C1C63A2FF6C}"/>
              </a:ext>
            </a:extLst>
          </p:cNvPr>
          <p:cNvSpPr/>
          <p:nvPr/>
        </p:nvSpPr>
        <p:spPr>
          <a:xfrm>
            <a:off x="241300" y="5530850"/>
            <a:ext cx="1676400"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31" name="直接箭头连接符 30">
            <a:extLst>
              <a:ext uri="{FF2B5EF4-FFF2-40B4-BE49-F238E27FC236}">
                <a16:creationId xmlns:a16="http://schemas.microsoft.com/office/drawing/2014/main" id="{D8F70712-F3AA-4D43-B25D-4B8CEF1812B4}"/>
              </a:ext>
            </a:extLst>
          </p:cNvPr>
          <p:cNvCxnSpPr>
            <a:stCxn id="6" idx="4"/>
          </p:cNvCxnSpPr>
          <p:nvPr/>
        </p:nvCxnSpPr>
        <p:spPr>
          <a:xfrm flipH="1">
            <a:off x="1071563" y="4478338"/>
            <a:ext cx="236537" cy="10096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07" name="文本框 31">
            <a:extLst>
              <a:ext uri="{FF2B5EF4-FFF2-40B4-BE49-F238E27FC236}">
                <a16:creationId xmlns:a16="http://schemas.microsoft.com/office/drawing/2014/main" id="{CDBC9161-2E65-46FA-9C36-3031A51D4E21}"/>
              </a:ext>
            </a:extLst>
          </p:cNvPr>
          <p:cNvSpPr txBox="1">
            <a:spLocks noChangeArrowheads="1"/>
          </p:cNvSpPr>
          <p:nvPr/>
        </p:nvSpPr>
        <p:spPr bwMode="auto">
          <a:xfrm>
            <a:off x="222250" y="50419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08" name="文本框 32">
            <a:extLst>
              <a:ext uri="{FF2B5EF4-FFF2-40B4-BE49-F238E27FC236}">
                <a16:creationId xmlns:a16="http://schemas.microsoft.com/office/drawing/2014/main" id="{6D1169C6-1793-4929-B3AD-E9AEDAE7F4F7}"/>
              </a:ext>
            </a:extLst>
          </p:cNvPr>
          <p:cNvSpPr txBox="1">
            <a:spLocks noChangeArrowheads="1"/>
          </p:cNvSpPr>
          <p:nvPr/>
        </p:nvSpPr>
        <p:spPr bwMode="auto">
          <a:xfrm>
            <a:off x="352425" y="56134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1.1.1</a:t>
            </a:r>
          </a:p>
        </p:txBody>
      </p:sp>
      <p:sp>
        <p:nvSpPr>
          <p:cNvPr id="34" name="椭圆 33">
            <a:extLst>
              <a:ext uri="{FF2B5EF4-FFF2-40B4-BE49-F238E27FC236}">
                <a16:creationId xmlns:a16="http://schemas.microsoft.com/office/drawing/2014/main" id="{F972B321-62FB-4FD5-891B-D62666C3D426}"/>
              </a:ext>
            </a:extLst>
          </p:cNvPr>
          <p:cNvSpPr/>
          <p:nvPr/>
        </p:nvSpPr>
        <p:spPr>
          <a:xfrm>
            <a:off x="2417763" y="3887788"/>
            <a:ext cx="1490662"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10" name="文本框 34">
            <a:extLst>
              <a:ext uri="{FF2B5EF4-FFF2-40B4-BE49-F238E27FC236}">
                <a16:creationId xmlns:a16="http://schemas.microsoft.com/office/drawing/2014/main" id="{FB3C4A17-C7D9-4484-86BD-D607E7DF4861}"/>
              </a:ext>
            </a:extLst>
          </p:cNvPr>
          <p:cNvSpPr txBox="1">
            <a:spLocks noChangeArrowheads="1"/>
          </p:cNvSpPr>
          <p:nvPr/>
        </p:nvSpPr>
        <p:spPr bwMode="auto">
          <a:xfrm>
            <a:off x="2754313" y="338613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11" name="文本框 35">
            <a:extLst>
              <a:ext uri="{FF2B5EF4-FFF2-40B4-BE49-F238E27FC236}">
                <a16:creationId xmlns:a16="http://schemas.microsoft.com/office/drawing/2014/main" id="{0D808293-E527-4FD8-8868-EE5AEE763E5C}"/>
              </a:ext>
            </a:extLst>
          </p:cNvPr>
          <p:cNvSpPr txBox="1">
            <a:spLocks noChangeArrowheads="1"/>
          </p:cNvSpPr>
          <p:nvPr/>
        </p:nvSpPr>
        <p:spPr bwMode="auto">
          <a:xfrm>
            <a:off x="2597150" y="3971925"/>
            <a:ext cx="1304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1.2</a:t>
            </a:r>
          </a:p>
        </p:txBody>
      </p:sp>
      <p:cxnSp>
        <p:nvCxnSpPr>
          <p:cNvPr id="37" name="直接箭头连接符 36">
            <a:extLst>
              <a:ext uri="{FF2B5EF4-FFF2-40B4-BE49-F238E27FC236}">
                <a16:creationId xmlns:a16="http://schemas.microsoft.com/office/drawing/2014/main" id="{8FD12820-C0E3-452A-B0DC-54AD1495BE89}"/>
              </a:ext>
            </a:extLst>
          </p:cNvPr>
          <p:cNvCxnSpPr/>
          <p:nvPr/>
        </p:nvCxnSpPr>
        <p:spPr>
          <a:xfrm>
            <a:off x="2090738" y="3055938"/>
            <a:ext cx="952500" cy="8207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13" name="文本占位符 93186">
            <a:extLst>
              <a:ext uri="{FF2B5EF4-FFF2-40B4-BE49-F238E27FC236}">
                <a16:creationId xmlns:a16="http://schemas.microsoft.com/office/drawing/2014/main" id="{3E619826-C544-4D50-8854-A858D86B2793}"/>
              </a:ext>
            </a:extLst>
          </p:cNvPr>
          <p:cNvSpPr>
            <a:spLocks noGrp="1" noChangeArrowheads="1"/>
          </p:cNvSpPr>
          <p:nvPr/>
        </p:nvSpPr>
        <p:spPr bwMode="auto">
          <a:xfrm>
            <a:off x="3317875" y="4568825"/>
            <a:ext cx="557371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a:latin typeface="Helvetica" panose="020B0604020202020204" pitchFamily="34" charset="0"/>
              </a:rPr>
              <a:t>包括父进程在内，系统为该程序创建了8个进程。</a:t>
            </a:r>
          </a:p>
          <a:p>
            <a:r>
              <a:rPr lang="zh-CN" altLang="zh-CN" sz="1600">
                <a:latin typeface="Helvetica" panose="020B0604020202020204" pitchFamily="34" charset="0"/>
              </a:rPr>
              <a:t>父进程直接创建了</a:t>
            </a:r>
            <a:r>
              <a:rPr lang="en-US" altLang="zh-CN" sz="1600"/>
              <a:t>3</a:t>
            </a:r>
            <a:r>
              <a:rPr lang="zh-CN" altLang="en-US" sz="1600">
                <a:latin typeface="Helvetica" panose="020B0604020202020204" pitchFamily="34" charset="0"/>
              </a:rPr>
              <a:t>个子进程；</a:t>
            </a:r>
          </a:p>
          <a:p>
            <a:pPr lvl="1"/>
            <a:r>
              <a:rPr lang="zh-CN" altLang="en-US" sz="1600">
                <a:latin typeface="Helvetica" panose="020B0604020202020204" pitchFamily="34" charset="0"/>
              </a:rPr>
              <a:t>子进程</a:t>
            </a:r>
            <a:r>
              <a:rPr lang="en-US" altLang="zh-CN" sz="1600"/>
              <a:t>1</a:t>
            </a:r>
            <a:r>
              <a:rPr lang="zh-CN" altLang="en-US" sz="1600">
                <a:latin typeface="Helvetica" panose="020B0604020202020204" pitchFamily="34" charset="0"/>
              </a:rPr>
              <a:t>直接创建了</a:t>
            </a:r>
            <a:r>
              <a:rPr lang="en-US" altLang="zh-CN" sz="1600"/>
              <a:t>2</a:t>
            </a:r>
            <a:r>
              <a:rPr lang="zh-CN" altLang="en-US" sz="1600">
                <a:latin typeface="Helvetica" panose="020B0604020202020204" pitchFamily="34" charset="0"/>
              </a:rPr>
              <a:t>个</a:t>
            </a:r>
          </a:p>
          <a:p>
            <a:pPr lvl="2"/>
            <a:r>
              <a:rPr lang="zh-CN" altLang="en-US" sz="1400">
                <a:latin typeface="Helvetica" panose="020B0604020202020204" pitchFamily="34" charset="0"/>
              </a:rPr>
              <a:t>子进程</a:t>
            </a:r>
            <a:r>
              <a:rPr lang="en-US" altLang="zh-CN" sz="1400"/>
              <a:t>1-1</a:t>
            </a:r>
            <a:r>
              <a:rPr lang="zh-CN" altLang="en-US" sz="1400">
                <a:latin typeface="Helvetica" panose="020B0604020202020204" pitchFamily="34" charset="0"/>
              </a:rPr>
              <a:t>直接创建了</a:t>
            </a:r>
            <a:r>
              <a:rPr lang="en-US" altLang="zh-CN" sz="1400"/>
              <a:t>1</a:t>
            </a:r>
            <a:r>
              <a:rPr lang="zh-CN" altLang="en-US" sz="1400">
                <a:latin typeface="Helvetica" panose="020B0604020202020204" pitchFamily="34" charset="0"/>
              </a:rPr>
              <a:t>个</a:t>
            </a:r>
          </a:p>
          <a:p>
            <a:pPr lvl="1"/>
            <a:r>
              <a:rPr lang="zh-CN" altLang="en-US" sz="1600">
                <a:latin typeface="Helvetica" panose="020B0604020202020204" pitchFamily="34" charset="0"/>
              </a:rPr>
              <a:t>子进程</a:t>
            </a:r>
            <a:r>
              <a:rPr lang="en-US" altLang="zh-CN" sz="1600"/>
              <a:t>2</a:t>
            </a:r>
            <a:r>
              <a:rPr lang="zh-CN" altLang="en-US" sz="1600">
                <a:latin typeface="Helvetica" panose="020B0604020202020204" pitchFamily="34" charset="0"/>
              </a:rPr>
              <a:t>直接创建了</a:t>
            </a:r>
            <a:r>
              <a:rPr lang="en-US" altLang="zh-CN" sz="1600"/>
              <a:t>1</a:t>
            </a:r>
            <a:r>
              <a:rPr lang="zh-CN" altLang="en-US" sz="1600">
                <a:latin typeface="Helvetica" panose="020B0604020202020204" pitchFamily="34" charset="0"/>
              </a:rPr>
              <a:t>个</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28B1625-3EF9-409F-9C32-23F8BAF597E5}"/>
              </a:ext>
            </a:extLst>
          </p:cNvPr>
          <p:cNvSpPr>
            <a:spLocks noGrp="1" noChangeArrowheads="1"/>
          </p:cNvSpPr>
          <p:nvPr>
            <p:ph type="title" idx="4294967295"/>
          </p:nvPr>
        </p:nvSpPr>
        <p:spPr/>
        <p:txBody>
          <a:bodyPr/>
          <a:lstStyle/>
          <a:p>
            <a:r>
              <a:rPr lang="zh-CN" altLang="en-US"/>
              <a:t>fork()使用规则</a:t>
            </a:r>
          </a:p>
        </p:txBody>
      </p:sp>
      <p:sp>
        <p:nvSpPr>
          <p:cNvPr id="123907" name="Rectangle 3">
            <a:extLst>
              <a:ext uri="{FF2B5EF4-FFF2-40B4-BE49-F238E27FC236}">
                <a16:creationId xmlns:a16="http://schemas.microsoft.com/office/drawing/2014/main" id="{7021483B-6B0F-4C63-ACD0-5230111C3CF5}"/>
              </a:ext>
            </a:extLst>
          </p:cNvPr>
          <p:cNvSpPr>
            <a:spLocks noGrp="1" noChangeArrowheads="1"/>
          </p:cNvSpPr>
          <p:nvPr>
            <p:ph type="body" idx="4294967295"/>
          </p:nvPr>
        </p:nvSpPr>
        <p:spPr>
          <a:xfrm>
            <a:off x="750364" y="922292"/>
            <a:ext cx="7329487" cy="5302250"/>
          </a:xfrm>
        </p:spPr>
        <p:txBody>
          <a:bodyPr/>
          <a:lstStyle/>
          <a:p>
            <a:pPr>
              <a:lnSpc>
                <a:spcPct val="80000"/>
              </a:lnSpc>
            </a:pPr>
            <a:r>
              <a:rPr lang="zh-CN" altLang="en-US" sz="2000" b="1" dirty="0">
                <a:solidFill>
                  <a:srgbClr val="121896"/>
                </a:solidFill>
              </a:rPr>
              <a:t>鉴于上例中的问题，一般情况下，</a:t>
            </a:r>
            <a:r>
              <a:rPr lang="zh-CN" altLang="en-US" sz="2000" b="1" u="sng" dirty="0">
                <a:solidFill>
                  <a:srgbClr val="121896"/>
                </a:solidFill>
              </a:rPr>
              <a:t>fork()按如下规则编程：</a:t>
            </a:r>
          </a:p>
          <a:p>
            <a:pPr>
              <a:lnSpc>
                <a:spcPct val="80000"/>
              </a:lnSpc>
              <a:buFont typeface="Monotype Sorts" pitchFamily="2" charset="2"/>
              <a:buNone/>
            </a:pPr>
            <a:r>
              <a:rPr lang="zh-CN" altLang="en-US" sz="1600" dirty="0"/>
              <a:t>main()</a:t>
            </a:r>
          </a:p>
          <a:p>
            <a:pPr>
              <a:lnSpc>
                <a:spcPct val="80000"/>
              </a:lnSpc>
              <a:buFont typeface="Monotype Sorts" pitchFamily="2" charset="2"/>
              <a:buNone/>
            </a:pPr>
            <a:r>
              <a:rPr lang="zh-CN" altLang="en-US" sz="1600" dirty="0"/>
              <a:t>  {  pid_t  pid;     </a:t>
            </a:r>
          </a:p>
          <a:p>
            <a:pPr>
              <a:lnSpc>
                <a:spcPct val="80000"/>
              </a:lnSpc>
              <a:buFont typeface="Monotype Sorts" pitchFamily="2" charset="2"/>
              <a:buNone/>
            </a:pPr>
            <a:r>
              <a:rPr lang="zh-CN" altLang="en-US" sz="1600" dirty="0"/>
              <a:t>     </a:t>
            </a:r>
            <a:r>
              <a:rPr lang="zh-CN" altLang="en-US" sz="1600" dirty="0">
                <a:solidFill>
                  <a:srgbClr val="7030A0"/>
                </a:solidFill>
              </a:rPr>
              <a:t>pid=fork();</a:t>
            </a:r>
          </a:p>
          <a:p>
            <a:pPr>
              <a:lnSpc>
                <a:spcPct val="80000"/>
              </a:lnSpc>
              <a:buFont typeface="Monotype Sorts" pitchFamily="2" charset="2"/>
              <a:buNone/>
            </a:pPr>
            <a:r>
              <a:rPr lang="zh-CN" altLang="en-US" sz="1600" dirty="0">
                <a:solidFill>
                  <a:srgbClr val="7030A0"/>
                </a:solidFill>
              </a:rPr>
              <a:t>     if(pid&lt;0)  { // 建立子进程</a:t>
            </a:r>
            <a:r>
              <a:rPr lang="zh-CN" altLang="en-US" sz="1600" dirty="0" smtClean="0">
                <a:solidFill>
                  <a:srgbClr val="7030A0"/>
                </a:solidFill>
              </a:rPr>
              <a:t>失败</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en-US" altLang="zh-CN" sz="1600" dirty="0" err="1" smtClean="0">
                <a:solidFill>
                  <a:srgbClr val="7030A0"/>
                </a:solidFill>
              </a:rPr>
              <a:t>perror</a:t>
            </a:r>
            <a:r>
              <a:rPr lang="en-US" altLang="zh-CN" sz="1600" dirty="0" smtClean="0">
                <a:solidFill>
                  <a:srgbClr val="7030A0"/>
                </a:solidFill>
              </a:rPr>
              <a:t>(“fork”);</a:t>
            </a:r>
            <a:r>
              <a:rPr lang="zh-CN" altLang="en-US" sz="1600" dirty="0" smtClean="0">
                <a:solidFill>
                  <a:srgbClr val="7030A0"/>
                </a:solidFill>
              </a:rPr>
              <a:t>  </a:t>
            </a:r>
            <a:r>
              <a:rPr lang="en-US" altLang="zh-CN" sz="1600" b="1" dirty="0" smtClean="0">
                <a:solidFill>
                  <a:srgbClr val="0000CC"/>
                </a:solidFill>
              </a:rPr>
              <a:t>//</a:t>
            </a:r>
            <a:r>
              <a:rPr lang="en-US" altLang="zh-CN" sz="1600" b="1" dirty="0" err="1" smtClean="0">
                <a:solidFill>
                  <a:srgbClr val="0000CC"/>
                </a:solidFill>
              </a:rPr>
              <a:t>perror</a:t>
            </a:r>
            <a:r>
              <a:rPr lang="en-US" altLang="zh-CN" sz="1600" b="1" dirty="0" smtClean="0">
                <a:solidFill>
                  <a:srgbClr val="0000CC"/>
                </a:solidFill>
              </a:rPr>
              <a:t>(“</a:t>
            </a:r>
            <a:r>
              <a:rPr lang="zh-CN" altLang="en-US" sz="1600" b="1" dirty="0" smtClean="0">
                <a:solidFill>
                  <a:srgbClr val="0000CC"/>
                </a:solidFill>
              </a:rPr>
              <a:t>系统调用名</a:t>
            </a:r>
            <a:r>
              <a:rPr lang="en-US" altLang="zh-CN" sz="1600" b="1" dirty="0" smtClean="0">
                <a:solidFill>
                  <a:srgbClr val="0000CC"/>
                </a:solidFill>
              </a:rPr>
              <a:t>”)</a:t>
            </a:r>
            <a:r>
              <a:rPr lang="zh-CN" altLang="en-US" sz="1600" b="1" dirty="0" smtClean="0">
                <a:solidFill>
                  <a:srgbClr val="0000CC"/>
                </a:solidFill>
              </a:rPr>
              <a:t>，给出具体的错误信息</a:t>
            </a:r>
            <a:endParaRPr lang="zh-CN" altLang="en-US" sz="1600" b="1" dirty="0">
              <a:solidFill>
                <a:srgbClr val="0000CC"/>
              </a:solidFill>
            </a:endParaRPr>
          </a:p>
          <a:p>
            <a:pPr>
              <a:lnSpc>
                <a:spcPct val="80000"/>
              </a:lnSpc>
              <a:buFont typeface="Monotype Sorts" pitchFamily="2" charset="2"/>
              <a:buNone/>
            </a:pPr>
            <a:r>
              <a:rPr lang="zh-CN" altLang="en-US" sz="1600" dirty="0">
                <a:solidFill>
                  <a:srgbClr val="7030A0"/>
                </a:solidFill>
              </a:rPr>
              <a:t>         </a:t>
            </a:r>
            <a:r>
              <a:rPr lang="zh-CN" altLang="en-US" sz="1600" dirty="0" smtClean="0">
                <a:solidFill>
                  <a:srgbClr val="7030A0"/>
                </a:solidFill>
              </a:rPr>
              <a:t> printf</a:t>
            </a:r>
            <a:r>
              <a:rPr lang="zh-CN" altLang="en-US" sz="1600" dirty="0">
                <a:solidFill>
                  <a:srgbClr val="7030A0"/>
                </a:solidFill>
              </a:rPr>
              <a:t>("Create Process fail!\n");</a:t>
            </a:r>
          </a:p>
          <a:p>
            <a:pPr>
              <a:lnSpc>
                <a:spcPct val="80000"/>
              </a:lnSpc>
              <a:buFont typeface="Monotype Sorts" pitchFamily="2" charset="2"/>
              <a:buNone/>
            </a:pPr>
            <a:r>
              <a:rPr lang="zh-CN" altLang="en-US" sz="1600" dirty="0">
                <a:solidFill>
                  <a:srgbClr val="7030A0"/>
                </a:solidFill>
              </a:rPr>
              <a:t>          exit(</a:t>
            </a:r>
            <a:r>
              <a:rPr lang="en-US" altLang="zh-CN" sz="1600" dirty="0">
                <a:solidFill>
                  <a:srgbClr val="7030A0"/>
                </a:solidFill>
              </a:rPr>
              <a:t>-1</a:t>
            </a:r>
            <a:r>
              <a:rPr lang="zh-CN" altLang="en-US" sz="1600" dirty="0">
                <a:solidFill>
                  <a:srgbClr val="7030A0"/>
                </a:solidFill>
              </a:rPr>
              <a:t>)</a:t>
            </a:r>
            <a:r>
              <a:rPr lang="zh-CN" altLang="en-US" sz="1600" dirty="0" smtClean="0">
                <a:solidFill>
                  <a:srgbClr val="7030A0"/>
                </a:solidFill>
              </a:rPr>
              <a:t>;</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zh-CN" altLang="en-US" sz="1600" dirty="0" smtClean="0">
                <a:solidFill>
                  <a:srgbClr val="7030A0"/>
                </a:solidFill>
              </a:rPr>
              <a:t> </a:t>
            </a:r>
            <a:r>
              <a:rPr lang="zh-CN" altLang="en-US" sz="1600" dirty="0">
                <a:solidFill>
                  <a:srgbClr val="7030A0"/>
                </a:solidFill>
              </a:rPr>
              <a:t>}</a:t>
            </a:r>
          </a:p>
          <a:p>
            <a:pPr>
              <a:lnSpc>
                <a:spcPct val="80000"/>
              </a:lnSpc>
              <a:buNone/>
            </a:pPr>
            <a:r>
              <a:rPr lang="zh-CN" altLang="en-US" sz="1600" dirty="0">
                <a:solidFill>
                  <a:srgbClr val="7030A0"/>
                </a:solidFill>
              </a:rPr>
              <a:t>     if (pid = = 0) </a:t>
            </a:r>
            <a:r>
              <a:rPr lang="en-US" altLang="zh-CN" sz="1600" dirty="0" smtClean="0">
                <a:solidFill>
                  <a:srgbClr val="7030A0"/>
                </a:solidFill>
              </a:rPr>
              <a:t>{     </a:t>
            </a:r>
            <a:r>
              <a:rPr lang="zh-CN" altLang="en-US" sz="1600" dirty="0" smtClean="0">
                <a:solidFill>
                  <a:srgbClr val="0070C0"/>
                </a:solidFill>
              </a:rPr>
              <a:t>//</a:t>
            </a:r>
            <a:r>
              <a:rPr lang="zh-CN" altLang="en-US" sz="1600" dirty="0">
                <a:solidFill>
                  <a:srgbClr val="0070C0"/>
                </a:solidFill>
              </a:rPr>
              <a:t>子进程代码</a:t>
            </a:r>
            <a:r>
              <a:rPr lang="zh-CN" altLang="en-US" sz="1600" dirty="0">
                <a:solidFill>
                  <a:srgbClr val="C00000"/>
                </a:solidFill>
              </a:rPr>
              <a:t>；</a:t>
            </a:r>
            <a:endParaRPr lang="zh-CN" altLang="en-US" sz="1600" dirty="0">
              <a:solidFill>
                <a:srgbClr val="7030A0"/>
              </a:solidFill>
            </a:endParaRPr>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p>
          <a:p>
            <a:pPr>
              <a:lnSpc>
                <a:spcPct val="80000"/>
              </a:lnSpc>
              <a:buFont typeface="Monotype Sorts" pitchFamily="2" charset="2"/>
              <a:buNone/>
            </a:pPr>
            <a:r>
              <a:rPr lang="zh-CN" altLang="en-US" sz="1600" dirty="0">
                <a:solidFill>
                  <a:srgbClr val="121896"/>
                </a:solidFill>
              </a:rPr>
              <a:t>       </a:t>
            </a:r>
            <a:r>
              <a:rPr lang="en-US" altLang="zh-CN" sz="1600" dirty="0"/>
              <a:t>}</a:t>
            </a:r>
            <a:endParaRPr lang="zh-CN" altLang="en-US" sz="1600" dirty="0"/>
          </a:p>
          <a:p>
            <a:pPr>
              <a:lnSpc>
                <a:spcPct val="80000"/>
              </a:lnSpc>
              <a:buNone/>
            </a:pPr>
            <a:r>
              <a:rPr lang="zh-CN" altLang="en-US" sz="1600" dirty="0"/>
              <a:t>     else </a:t>
            </a:r>
            <a:r>
              <a:rPr lang="en-US" altLang="zh-CN" sz="1600" dirty="0" smtClean="0">
                <a:solidFill>
                  <a:srgbClr val="0070C0"/>
                </a:solidFill>
              </a:rPr>
              <a:t>{     </a:t>
            </a:r>
            <a:r>
              <a:rPr lang="zh-CN" altLang="en-US" sz="1600" dirty="0" smtClean="0">
                <a:solidFill>
                  <a:srgbClr val="0070C0"/>
                </a:solidFill>
              </a:rPr>
              <a:t>//</a:t>
            </a:r>
            <a:r>
              <a:rPr lang="zh-CN" altLang="en-US" sz="1600" dirty="0">
                <a:solidFill>
                  <a:srgbClr val="0070C0"/>
                </a:solidFill>
              </a:rPr>
              <a:t>父进程</a:t>
            </a:r>
            <a:r>
              <a:rPr lang="zh-CN" altLang="en-US" sz="1600" dirty="0" smtClean="0">
                <a:solidFill>
                  <a:srgbClr val="0070C0"/>
                </a:solidFill>
              </a:rPr>
              <a:t>代码</a:t>
            </a:r>
            <a:endParaRPr lang="en-US" altLang="zh-CN" sz="1600" dirty="0" smtClean="0">
              <a:solidFill>
                <a:srgbClr val="0070C0"/>
              </a:solidFill>
            </a:endParaRPr>
          </a:p>
          <a:p>
            <a:pPr>
              <a:lnSpc>
                <a:spcPct val="80000"/>
              </a:lnSpc>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给系统一定的时间创建子进程</a:t>
            </a:r>
            <a:endParaRPr lang="zh-CN" altLang="en-US" sz="1600" dirty="0"/>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endParaRPr lang="en-US" altLang="zh-CN" sz="1600" dirty="0">
              <a:solidFill>
                <a:srgbClr val="121896"/>
              </a:solidFill>
            </a:endParaRPr>
          </a:p>
          <a:p>
            <a:pPr>
              <a:lnSpc>
                <a:spcPct val="80000"/>
              </a:lnSpc>
              <a:buFont typeface="Monotype Sorts" pitchFamily="2" charset="2"/>
              <a:buNone/>
            </a:pPr>
            <a:r>
              <a:rPr lang="en-US" altLang="zh-CN" sz="1600" b="1" dirty="0">
                <a:solidFill>
                  <a:srgbClr val="006600"/>
                </a:solidFill>
              </a:rPr>
              <a:t>         //</a:t>
            </a:r>
            <a:r>
              <a:rPr lang="zh-CN" altLang="en-US" sz="1600" b="1" dirty="0">
                <a:solidFill>
                  <a:srgbClr val="006600"/>
                </a:solidFill>
              </a:rPr>
              <a:t>父进程等待子进程结束</a:t>
            </a:r>
          </a:p>
          <a:p>
            <a:pPr>
              <a:lnSpc>
                <a:spcPct val="80000"/>
              </a:lnSpc>
              <a:buFont typeface="Monotype Sorts" pitchFamily="2" charset="2"/>
              <a:buNone/>
            </a:pPr>
            <a:r>
              <a:rPr lang="zh-CN" altLang="en-US" sz="1600" dirty="0">
                <a:solidFill>
                  <a:srgbClr val="121896"/>
                </a:solidFill>
              </a:rPr>
              <a:t>      </a:t>
            </a:r>
            <a:r>
              <a:rPr lang="zh-CN" altLang="en-US" sz="1600" dirty="0"/>
              <a:t> </a:t>
            </a:r>
            <a:r>
              <a:rPr lang="en-US" altLang="zh-CN" sz="1600" dirty="0" smtClean="0"/>
              <a:t>}</a:t>
            </a:r>
            <a:endParaRPr lang="zh-CN" altLang="en-US" sz="1600" dirty="0"/>
          </a:p>
          <a:p>
            <a:pPr>
              <a:lnSpc>
                <a:spcPct val="80000"/>
              </a:lnSpc>
              <a:buFont typeface="Monotype Sorts" pitchFamily="2" charset="2"/>
              <a:buNone/>
            </a:pPr>
            <a:r>
              <a:rPr lang="zh-CN" altLang="en-US" sz="1600" dirty="0"/>
              <a:t>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90D6636-6FFE-4131-A469-6164AEEE934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Fork的几个要点（再次说明）</a:t>
            </a:r>
          </a:p>
        </p:txBody>
      </p:sp>
      <p:sp>
        <p:nvSpPr>
          <p:cNvPr id="124931" name="Rectangle 3">
            <a:extLst>
              <a:ext uri="{FF2B5EF4-FFF2-40B4-BE49-F238E27FC236}">
                <a16:creationId xmlns:a16="http://schemas.microsoft.com/office/drawing/2014/main" id="{874747E8-5531-444F-B5A2-8487518DF61F}"/>
              </a:ext>
            </a:extLst>
          </p:cNvPr>
          <p:cNvSpPr>
            <a:spLocks noGrp="1" noChangeArrowheads="1"/>
          </p:cNvSpPr>
          <p:nvPr>
            <p:ph type="body" idx="4294967295"/>
          </p:nvPr>
        </p:nvSpPr>
        <p:spPr>
          <a:xfrm>
            <a:off x="606425" y="1282700"/>
            <a:ext cx="7572375" cy="4483100"/>
          </a:xfrm>
        </p:spPr>
        <p:txBody>
          <a:bodyPr/>
          <a:lstStyle/>
          <a:p>
            <a:pPr eaLnBrk="1"/>
            <a:r>
              <a:rPr lang="zh-CN" altLang="en-US" sz="2400" dirty="0"/>
              <a:t>父子进程独立的内存空间</a:t>
            </a:r>
          </a:p>
          <a:p>
            <a:pPr eaLnBrk="1"/>
            <a:r>
              <a:rPr lang="zh-CN" altLang="en-US" sz="2400" dirty="0"/>
              <a:t>父子进程资源的共享与分离</a:t>
            </a:r>
          </a:p>
          <a:p>
            <a:pPr lvl="1" eaLnBrk="1"/>
            <a:r>
              <a:rPr lang="zh-CN" altLang="en-US" sz="2000" dirty="0"/>
              <a:t>fork之前的创建的变量—</a:t>
            </a:r>
            <a:r>
              <a:rPr lang="zh-CN" altLang="en-US" sz="2000" b="1" dirty="0">
                <a:solidFill>
                  <a:srgbClr val="7030A0"/>
                </a:solidFill>
              </a:rPr>
              <a:t>先继承，后分离</a:t>
            </a:r>
          </a:p>
          <a:p>
            <a:pPr lvl="2" eaLnBrk="1"/>
            <a:r>
              <a:rPr lang="zh-CN" altLang="en-US" sz="1800" b="1" dirty="0">
                <a:solidFill>
                  <a:srgbClr val="FF0000"/>
                </a:solidFill>
              </a:rPr>
              <a:t>子进程继承了父进程的变量，作为自己的私有变量；</a:t>
            </a:r>
            <a:endParaRPr lang="zh-CN" altLang="en-US" sz="1800" dirty="0"/>
          </a:p>
          <a:p>
            <a:pPr lvl="3" eaLnBrk="1"/>
            <a:r>
              <a:rPr lang="zh-CN" altLang="en-US" sz="1800" dirty="0"/>
              <a:t>创建子进程之前父进程所拥有的变量</a:t>
            </a:r>
          </a:p>
          <a:p>
            <a:pPr lvl="3" eaLnBrk="1"/>
            <a:r>
              <a:rPr lang="zh-CN" altLang="en-US" sz="1800" dirty="0"/>
              <a:t>文件描述符（文件描述符变量分离，但对文件的操作与文件表项有关，因此他们并不完全独立）</a:t>
            </a:r>
          </a:p>
          <a:p>
            <a:pPr lvl="1" eaLnBrk="1"/>
            <a:r>
              <a:rPr lang="zh-CN" altLang="en-US" sz="1800" dirty="0"/>
              <a:t>fork之后创建的变量—</a:t>
            </a:r>
            <a:r>
              <a:rPr lang="zh-CN" altLang="en-US" sz="1800" b="1" dirty="0">
                <a:solidFill>
                  <a:srgbClr val="7030A0"/>
                </a:solidFill>
              </a:rPr>
              <a:t>完全分离</a:t>
            </a:r>
          </a:p>
          <a:p>
            <a:pPr lvl="2" eaLnBrk="1"/>
            <a:r>
              <a:rPr lang="zh-CN" altLang="en-US" sz="1800" dirty="0"/>
              <a:t>一般的私有变量</a:t>
            </a:r>
          </a:p>
          <a:p>
            <a:pPr lvl="2" eaLnBrk="1"/>
            <a:r>
              <a:rPr lang="zh-CN" altLang="en-US" sz="1800" dirty="0"/>
              <a:t>文件描述符（文件描述符变量分离，对文件的操作也完全独立）</a:t>
            </a:r>
          </a:p>
          <a:p>
            <a:pPr lvl="4" eaLnBrk="1"/>
            <a:endParaRPr lang="zh-CN" altLang="en-US" sz="1800" dirty="0"/>
          </a:p>
        </p:txBody>
      </p:sp>
      <p:sp>
        <p:nvSpPr>
          <p:cNvPr id="4" name="新月形 3">
            <a:extLst>
              <a:ext uri="{FF2B5EF4-FFF2-40B4-BE49-F238E27FC236}">
                <a16:creationId xmlns:a16="http://schemas.microsoft.com/office/drawing/2014/main" id="{91FD9B9F-1A86-4563-9979-08C2CBC0AFD9}"/>
              </a:ext>
            </a:extLst>
          </p:cNvPr>
          <p:cNvSpPr/>
          <p:nvPr/>
        </p:nvSpPr>
        <p:spPr>
          <a:xfrm>
            <a:off x="7464425"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44BD7D7-65AE-4D62-9076-93703F54B506}"/>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25955" name="Rectangle 3">
            <a:extLst>
              <a:ext uri="{FF2B5EF4-FFF2-40B4-BE49-F238E27FC236}">
                <a16:creationId xmlns:a16="http://schemas.microsoft.com/office/drawing/2014/main" id="{CEB5D5CB-35D6-47FD-BB8F-0BFF61F2FE84}"/>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b="1" u="sng" dirty="0">
                <a:solidFill>
                  <a:srgbClr val="FF0000"/>
                </a:solidFill>
              </a:rPr>
              <a:t>子进程继承父进程的</a:t>
            </a:r>
            <a:r>
              <a:rPr lang="en-US" altLang="zh-CN" sz="2400" b="1" u="sng" dirty="0" smtClean="0">
                <a:solidFill>
                  <a:srgbClr val="FF0000"/>
                </a:solidFill>
              </a:rPr>
              <a:t>I/O</a:t>
            </a:r>
            <a:r>
              <a:rPr lang="zh-CN" altLang="en-US" sz="2400" b="1" u="sng" dirty="0" smtClean="0">
                <a:solidFill>
                  <a:srgbClr val="FF0000"/>
                </a:solidFill>
              </a:rPr>
              <a:t>（打开的文件）</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1F0E643-AC6F-4517-BBCA-506D512F3128}"/>
              </a:ext>
            </a:extLst>
          </p:cNvPr>
          <p:cNvSpPr>
            <a:spLocks noGrp="1"/>
          </p:cNvSpPr>
          <p:nvPr>
            <p:ph type="title" idx="4294967295"/>
          </p:nvPr>
        </p:nvSpPr>
        <p:spPr>
          <a:ln>
            <a:miter/>
          </a:ln>
        </p:spPr>
        <p:txBody>
          <a:bodyPr/>
          <a:lstStyle/>
          <a:p>
            <a:pPr>
              <a:defRPr/>
            </a:pPr>
            <a:r>
              <a:rPr lang="en-US" altLang="zh-CN" dirty="0">
                <a:solidFill>
                  <a:srgbClr val="121896"/>
                </a:solidFill>
              </a:rPr>
              <a:t>Same program, Separate process</a:t>
            </a:r>
            <a:endParaRPr lang="zh-CN" altLang="en-US" noProof="1">
              <a:solidFill>
                <a:srgbClr val="121896"/>
              </a:solidFill>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BD2DFC45-39DF-4E0E-9091-5A0DAC58EF06}"/>
              </a:ext>
            </a:extLst>
          </p:cNvPr>
          <p:cNvSpPr>
            <a:spLocks noGrp="1" noChangeArrowheads="1"/>
          </p:cNvSpPr>
          <p:nvPr>
            <p:ph type="body" idx="4294967295"/>
          </p:nvPr>
        </p:nvSpPr>
        <p:spPr>
          <a:xfrm>
            <a:off x="828675" y="1214438"/>
            <a:ext cx="7351713" cy="5281612"/>
          </a:xfrm>
        </p:spPr>
        <p:txBody>
          <a:bodyPr/>
          <a:lstStyle/>
          <a:p>
            <a:r>
              <a:rPr lang="en-US" altLang="zh-CN" sz="2400"/>
              <a:t>Although </a:t>
            </a:r>
            <a:r>
              <a:rPr lang="en-US" altLang="zh-CN" sz="2400">
                <a:solidFill>
                  <a:srgbClr val="121896"/>
                </a:solidFill>
              </a:rPr>
              <a:t>two processes </a:t>
            </a:r>
            <a:r>
              <a:rPr lang="en-US" altLang="zh-CN" sz="2400"/>
              <a:t>may be associated with the </a:t>
            </a:r>
            <a:r>
              <a:rPr lang="en-US" altLang="zh-CN" sz="2400">
                <a:solidFill>
                  <a:srgbClr val="006600"/>
                </a:solidFill>
              </a:rPr>
              <a:t>same program</a:t>
            </a:r>
            <a:r>
              <a:rPr lang="en-US" altLang="zh-CN" sz="2400"/>
              <a:t>, they are nevertheless considered </a:t>
            </a:r>
            <a:r>
              <a:rPr lang="en-US" altLang="zh-CN" sz="2400">
                <a:solidFill>
                  <a:srgbClr val="C00000"/>
                </a:solidFill>
              </a:rPr>
              <a:t>two separate execution sequences</a:t>
            </a:r>
            <a:r>
              <a:rPr lang="en-US" altLang="zh-CN" sz="2400">
                <a:solidFill>
                  <a:srgbClr val="006600"/>
                </a:solidFill>
              </a:rPr>
              <a:t>.</a:t>
            </a:r>
          </a:p>
          <a:p>
            <a:r>
              <a:rPr lang="en-US" altLang="zh-CN" sz="2400"/>
              <a:t>For instance, </a:t>
            </a:r>
          </a:p>
          <a:p>
            <a:pPr lvl="1"/>
            <a:r>
              <a:rPr lang="en-US" altLang="zh-CN" sz="2000">
                <a:solidFill>
                  <a:srgbClr val="006600"/>
                </a:solidFill>
              </a:rPr>
              <a:t>Several users </a:t>
            </a:r>
            <a:r>
              <a:rPr lang="en-US" altLang="zh-CN" sz="2000"/>
              <a:t>may be running </a:t>
            </a:r>
            <a:r>
              <a:rPr lang="en-US" altLang="zh-CN" sz="2000">
                <a:solidFill>
                  <a:srgbClr val="006600"/>
                </a:solidFill>
              </a:rPr>
              <a:t>different copies </a:t>
            </a:r>
            <a:r>
              <a:rPr lang="en-US" altLang="zh-CN" sz="2000"/>
              <a:t>of the mail program</a:t>
            </a:r>
          </a:p>
          <a:p>
            <a:pPr lvl="1"/>
            <a:r>
              <a:rPr lang="en-US" altLang="zh-CN" sz="2000"/>
              <a:t>The </a:t>
            </a:r>
            <a:r>
              <a:rPr lang="en-US" altLang="zh-CN" sz="2000">
                <a:solidFill>
                  <a:srgbClr val="006600"/>
                </a:solidFill>
              </a:rPr>
              <a:t>same user </a:t>
            </a:r>
            <a:r>
              <a:rPr lang="en-US" altLang="zh-CN" sz="2000"/>
              <a:t>may invoke </a:t>
            </a:r>
            <a:r>
              <a:rPr lang="en-US" altLang="zh-CN" sz="2000">
                <a:solidFill>
                  <a:srgbClr val="006600"/>
                </a:solidFill>
              </a:rPr>
              <a:t>many copies </a:t>
            </a:r>
            <a:r>
              <a:rPr lang="en-US" altLang="zh-CN" sz="2000"/>
              <a:t>of the web browser program.</a:t>
            </a:r>
          </a:p>
          <a:p>
            <a:pPr lvl="1"/>
            <a:r>
              <a:rPr lang="en-US" altLang="zh-CN" sz="2000"/>
              <a:t>Each of these is </a:t>
            </a:r>
            <a:r>
              <a:rPr lang="en-US" altLang="zh-CN" sz="2000" b="1">
                <a:solidFill>
                  <a:srgbClr val="FF0000"/>
                </a:solidFill>
              </a:rPr>
              <a:t>a  separate process</a:t>
            </a:r>
            <a:r>
              <a:rPr lang="en-US" altLang="zh-CN" sz="2000"/>
              <a:t>; and although </a:t>
            </a:r>
            <a:r>
              <a:rPr lang="en-US" altLang="zh-CN" sz="2000">
                <a:solidFill>
                  <a:srgbClr val="CC6600"/>
                </a:solidFill>
              </a:rPr>
              <a:t>the text sections </a:t>
            </a:r>
            <a:r>
              <a:rPr lang="en-US" altLang="zh-CN" sz="2000">
                <a:solidFill>
                  <a:srgbClr val="006600"/>
                </a:solidFill>
              </a:rPr>
              <a:t>are equivalent</a:t>
            </a:r>
            <a:r>
              <a:rPr lang="en-US" altLang="zh-CN" sz="2000"/>
              <a:t>, </a:t>
            </a:r>
            <a:r>
              <a:rPr lang="en-US" altLang="zh-CN" sz="2000" b="1" u="sng">
                <a:solidFill>
                  <a:srgbClr val="0000CC"/>
                </a:solidFill>
              </a:rPr>
              <a:t>the data, heap, and stack sections </a:t>
            </a:r>
            <a:r>
              <a:rPr lang="en-US" altLang="zh-CN" sz="2000" b="1" u="sng">
                <a:solidFill>
                  <a:srgbClr val="006600"/>
                </a:solidFill>
              </a:rPr>
              <a:t>vary</a:t>
            </a:r>
            <a:r>
              <a:rPr lang="en-US" altLang="zh-CN" sz="2000" b="1" u="sng"/>
              <a:t>.</a:t>
            </a:r>
            <a:endParaRPr lang="zh-CN" altLang="en-US" sz="2000" b="1" u="sng"/>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B502E27-C202-4649-ACBD-D92D8067C584}"/>
              </a:ext>
            </a:extLst>
          </p:cNvPr>
          <p:cNvSpPr>
            <a:spLocks noGrp="1"/>
          </p:cNvSpPr>
          <p:nvPr>
            <p:ph type="title" idx="4294967295"/>
          </p:nvPr>
        </p:nvSpPr>
        <p:spPr>
          <a:xfrm>
            <a:off x="644525" y="412750"/>
            <a:ext cx="8077200" cy="609600"/>
          </a:xfrm>
          <a:ln>
            <a:miter/>
          </a:ln>
        </p:spPr>
        <p:txBody>
          <a:bodyPr/>
          <a:lstStyle/>
          <a:p>
            <a:pPr>
              <a:defRPr/>
            </a:pPr>
            <a:r>
              <a:rPr lang="zh-CN" altLang="en-US" noProof="1">
                <a:effectLst>
                  <a:outerShdw blurRad="38100" dist="38100" dir="2700000">
                    <a:srgbClr val="C0C0C0"/>
                  </a:outerShdw>
                </a:effectLst>
              </a:rPr>
              <a:t>fork()--进一步讨论</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26979" name="Rectangle 3">
            <a:extLst>
              <a:ext uri="{FF2B5EF4-FFF2-40B4-BE49-F238E27FC236}">
                <a16:creationId xmlns:a16="http://schemas.microsoft.com/office/drawing/2014/main" id="{06D8646D-3A51-4A7E-BAA7-176A0CF7FBE7}"/>
              </a:ext>
            </a:extLst>
          </p:cNvPr>
          <p:cNvSpPr>
            <a:spLocks noGrp="1" noChangeArrowheads="1"/>
          </p:cNvSpPr>
          <p:nvPr>
            <p:ph type="body" idx="4294967295"/>
          </p:nvPr>
        </p:nvSpPr>
        <p:spPr/>
        <p:txBody>
          <a:bodyPr/>
          <a:lstStyle/>
          <a:p>
            <a:endParaRPr lang="zh-CN" altLang="en-US"/>
          </a:p>
          <a:p>
            <a:r>
              <a:rPr lang="en-US" altLang="zh-CN" sz="2400"/>
              <a:t>fork()</a:t>
            </a:r>
            <a:r>
              <a:rPr lang="zh-CN" altLang="en-US" sz="2400"/>
              <a:t>系统调中，内核为子进程做一个父进程上下文的拷贝</a:t>
            </a:r>
            <a:endParaRPr lang="en-US" altLang="zh-CN" sz="2400"/>
          </a:p>
          <a:p>
            <a:pPr lvl="1"/>
            <a:r>
              <a:rPr lang="zh-CN" altLang="en-US" sz="2000">
                <a:solidFill>
                  <a:srgbClr val="006600"/>
                </a:solidFill>
              </a:rPr>
              <a:t>其中包括</a:t>
            </a:r>
            <a:r>
              <a:rPr lang="en-US" altLang="zh-CN" sz="2000">
                <a:solidFill>
                  <a:srgbClr val="006600"/>
                </a:solidFill>
              </a:rPr>
              <a:t>PCB</a:t>
            </a:r>
            <a:r>
              <a:rPr lang="zh-CN" altLang="en-US" sz="2000">
                <a:solidFill>
                  <a:srgbClr val="006600"/>
                </a:solidFill>
              </a:rPr>
              <a:t>，复制父进程的</a:t>
            </a:r>
            <a:r>
              <a:rPr lang="en-US" altLang="zh-CN" sz="2000">
                <a:solidFill>
                  <a:srgbClr val="006600"/>
                </a:solidFill>
              </a:rPr>
              <a:t>PCB</a:t>
            </a:r>
            <a:r>
              <a:rPr lang="zh-CN" altLang="en-US" sz="2000">
                <a:solidFill>
                  <a:srgbClr val="006600"/>
                </a:solidFill>
              </a:rPr>
              <a:t>作为子进程的</a:t>
            </a:r>
            <a:r>
              <a:rPr lang="en-US" altLang="zh-CN" sz="2000">
                <a:solidFill>
                  <a:srgbClr val="006600"/>
                </a:solidFill>
              </a:rPr>
              <a:t>PCB</a:t>
            </a:r>
          </a:p>
          <a:p>
            <a:pPr lvl="1"/>
            <a:r>
              <a:rPr lang="en-US" altLang="zh-CN" sz="2000">
                <a:solidFill>
                  <a:srgbClr val="006600"/>
                </a:solidFill>
              </a:rPr>
              <a:t>PCB</a:t>
            </a:r>
            <a:r>
              <a:rPr lang="zh-CN" altLang="en-US" sz="2000">
                <a:solidFill>
                  <a:srgbClr val="006600"/>
                </a:solidFill>
              </a:rPr>
              <a:t>中包含进程打开的文件</a:t>
            </a:r>
            <a:endParaRPr lang="en-US" altLang="zh-CN" sz="2000">
              <a:solidFill>
                <a:srgbClr val="006600"/>
              </a:solidFill>
            </a:endParaRPr>
          </a:p>
          <a:p>
            <a:r>
              <a:rPr lang="zh-CN" altLang="en-US" sz="2400"/>
              <a:t>理解先继承后分离的思想</a:t>
            </a:r>
            <a:endParaRPr lang="en-US" altLang="zh-CN" sz="2400"/>
          </a:p>
          <a:p>
            <a:endParaRPr lang="zh-CN" altLang="en-US" sz="2400"/>
          </a:p>
          <a:p>
            <a:r>
              <a:rPr lang="zh-CN" altLang="en-US" sz="2400"/>
              <a:t>比较如下两个进程的执行结果</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9849A1C-073A-4D95-B051-EE0B7286CF3B}"/>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a:extLst>
              <a:ext uri="{FF2B5EF4-FFF2-40B4-BE49-F238E27FC236}">
                <a16:creationId xmlns:a16="http://schemas.microsoft.com/office/drawing/2014/main" id="{3DB30B07-72ED-467C-BAA7-DA975D6AD2CC}"/>
              </a:ext>
            </a:extLst>
          </p:cNvPr>
          <p:cNvSpPr>
            <a:spLocks noGrp="1" noChangeArrowheads="1"/>
          </p:cNvSpPr>
          <p:nvPr>
            <p:ph type="body" idx="4294967295"/>
          </p:nvPr>
        </p:nvSpPr>
        <p:spPr>
          <a:xfrm>
            <a:off x="369888" y="1239838"/>
            <a:ext cx="4326399"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Font typeface="Monotype Sorts" pitchFamily="2" charset="2"/>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zh-CN" altLang="en-US" sz="1600" b="1" dirty="0" smtClean="0">
                <a:solidFill>
                  <a:srgbClr val="FF0000"/>
                </a:solidFill>
                <a:latin typeface="Times New Roman" panose="02020603050405020304" pitchFamily="18" charset="0"/>
                <a:cs typeface="Times New Roman" panose="02020603050405020304" pitchFamily="18" charset="0"/>
              </a:rPr>
              <a:t>fork</a:t>
            </a:r>
            <a:r>
              <a:rPr lang="zh-CN" altLang="en-US" sz="1600" b="1" dirty="0">
                <a:solidFill>
                  <a:srgbClr val="FF0000"/>
                </a:solidFill>
                <a:latin typeface="Times New Roman" panose="02020603050405020304" pitchFamily="18" charset="0"/>
                <a:cs typeface="Times New Roman" panose="02020603050405020304" pitchFamily="18" charset="0"/>
              </a:rPr>
              <a:t>()；</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 </a:t>
            </a:r>
            <a:r>
              <a:rPr lang="zh-CN" altLang="en-US" sz="1600" dirty="0">
                <a:latin typeface="Times New Roman" panose="02020603050405020304" pitchFamily="18" charset="0"/>
                <a:cs typeface="Times New Roman" panose="02020603050405020304" pitchFamily="18" charset="0"/>
              </a:rPr>
              <a:t>两个进程执行同样的代码</a:t>
            </a:r>
          </a:p>
          <a:p>
            <a:pPr marL="1588" indent="-344488">
              <a:spcBef>
                <a:spcPts val="0"/>
              </a:spcBef>
              <a:buFont typeface="Monotype Sorts" pitchFamily="2" charset="2"/>
              <a:buNone/>
              <a:defRPr/>
            </a:pPr>
            <a:r>
              <a:rPr lang="zh-CN" altLang="en-US" sz="1600" dirty="0">
                <a:solidFill>
                  <a:srgbClr val="006600"/>
                </a:solidFill>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en-US" altLang="zh-CN" sz="1600" dirty="0" smtClean="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Font typeface="Monotype Sorts" pitchFamily="2" charset="2"/>
              <a:buNone/>
              <a:defRPr/>
            </a:pPr>
            <a:r>
              <a:rPr lang="zh-CN" altLang="en-US" sz="1600" dirty="0">
                <a:solidFill>
                  <a:srgbClr val="006600"/>
                </a:solidFill>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p>
          <a:p>
            <a:pPr marL="1588" indent="-344488">
              <a:spcBef>
                <a:spcPts val="0"/>
              </a:spcBef>
              <a:buFont typeface="Monotype Sorts" pitchFamily="2" charset="2"/>
              <a:buNone/>
              <a:defRPr/>
            </a:pPr>
            <a:r>
              <a:rPr lang="zh-CN" altLang="en-US" sz="1600" dirty="0" smtClean="0">
                <a:latin typeface="Times New Roman" panose="02020603050405020304" pitchFamily="18" charset="0"/>
                <a:cs typeface="Times New Roman" panose="02020603050405020304" pitchFamily="18" charset="0"/>
              </a:rPr>
              <a:t>    rdwrt</a:t>
            </a:r>
            <a:r>
              <a:rPr lang="zh-CN" altLang="en-US"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Font typeface="Monotype Sorts" pitchFamily="2" charset="2"/>
              <a:buNone/>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exit</a:t>
            </a:r>
            <a:r>
              <a:rPr lang="zh-CN" altLang="en-US" sz="1600" dirty="0">
                <a:latin typeface="Times New Roman" panose="02020603050405020304" pitchFamily="18" charset="0"/>
                <a:cs typeface="Times New Roman" panose="02020603050405020304" pitchFamily="18" charset="0"/>
              </a:rPr>
              <a:t>(0);</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a:t>       </a:t>
            </a:r>
            <a:r>
              <a:rPr lang="zh-CN" altLang="en-US" sz="1800" dirty="0"/>
              <a:t>    </a:t>
            </a:r>
            <a:r>
              <a:rPr lang="zh-CN" altLang="en-US" sz="1600" dirty="0"/>
              <a:t>        </a:t>
            </a:r>
            <a:r>
              <a:rPr lang="zh-CN" altLang="en-US" sz="1800" dirty="0"/>
              <a:t>                     </a:t>
            </a:r>
          </a:p>
        </p:txBody>
      </p:sp>
      <p:sp>
        <p:nvSpPr>
          <p:cNvPr id="124932" name="Rectangle 4">
            <a:extLst>
              <a:ext uri="{FF2B5EF4-FFF2-40B4-BE49-F238E27FC236}">
                <a16:creationId xmlns:a16="http://schemas.microsoft.com/office/drawing/2014/main" id="{DCE2FA4E-ADDF-400B-9F15-B14C98F162E8}"/>
              </a:ext>
            </a:extLst>
          </p:cNvPr>
          <p:cNvSpPr>
            <a:spLocks noChangeArrowheads="1"/>
          </p:cNvSpPr>
          <p:nvPr/>
        </p:nvSpPr>
        <p:spPr bwMode="auto">
          <a:xfrm>
            <a:off x="4968783" y="1397941"/>
            <a:ext cx="3463925" cy="2997744"/>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smtClean="0">
                <a:latin typeface="Helvetica" panose="020B0604020202020204" pitchFamily="34" charset="0"/>
              </a:rPr>
              <a:t>//</a:t>
            </a:r>
            <a:r>
              <a:rPr lang="zh-CN" altLang="en-US" sz="1600" dirty="0" smtClean="0">
                <a:latin typeface="Helvetica" panose="020B0604020202020204" pitchFamily="34" charset="0"/>
              </a:rPr>
              <a:t>依次从源文件中读出一个字节，写到目标文件中，直到源文件的文件尾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656E882-38A3-48B5-8AE9-D9C24CB3FF38}"/>
              </a:ext>
            </a:extLst>
          </p:cNvPr>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a:extLst>
              <a:ext uri="{FF2B5EF4-FFF2-40B4-BE49-F238E27FC236}">
                <a16:creationId xmlns:a16="http://schemas.microsoft.com/office/drawing/2014/main" id="{0AED3444-A308-47D5-9BD7-EACF60B60D68}"/>
              </a:ext>
            </a:extLst>
          </p:cNvPr>
          <p:cNvSpPr>
            <a:spLocks noGrp="1" noChangeArrowheads="1"/>
          </p:cNvSpPr>
          <p:nvPr>
            <p:ph type="body" idx="4294967295"/>
          </p:nvPr>
        </p:nvSpPr>
        <p:spPr>
          <a:xfrm>
            <a:off x="319966" y="1192983"/>
            <a:ext cx="4394077"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r>
              <a:rPr lang="zh-CN" altLang="en-US" sz="1600" dirty="0" smtClean="0">
                <a:solidFill>
                  <a:srgbClr val="006600"/>
                </a:solidFill>
                <a:latin typeface="Times New Roman" panose="02020603050405020304" pitchFamily="18" charset="0"/>
                <a:cs typeface="Times New Roman" panose="02020603050405020304" pitchFamily="18" charset="0"/>
              </a:rPr>
              <a:t>;</a:t>
            </a:r>
            <a:endParaRPr lang="en-US" altLang="zh-CN" sz="1600" dirty="0" smtClean="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zh-CN" altLang="en-US" sz="1600" b="1" dirty="0" smtClean="0">
                <a:solidFill>
                  <a:srgbClr val="FF0000"/>
                </a:solidFill>
                <a:latin typeface="Times New Roman" panose="02020603050405020304" pitchFamily="18" charset="0"/>
                <a:cs typeface="Times New Roman" panose="02020603050405020304" pitchFamily="18" charset="0"/>
              </a:rPr>
              <a:t>fork</a:t>
            </a:r>
            <a:r>
              <a:rPr lang="zh-CN" altLang="en-US" sz="1600" b="1" dirty="0">
                <a:solidFill>
                  <a:srgbClr val="FF0000"/>
                </a:solidFill>
                <a:latin typeface="Times New Roman" panose="02020603050405020304" pitchFamily="18" charset="0"/>
                <a:cs typeface="Times New Roman" panose="02020603050405020304" pitchFamily="18" charset="0"/>
              </a:rPr>
              <a:t>()；</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endParaRPr lang="zh-CN" altLang="en-US"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p>
        </p:txBody>
      </p:sp>
      <p:sp>
        <p:nvSpPr>
          <p:cNvPr id="123908" name="Rectangle 4">
            <a:extLst>
              <a:ext uri="{FF2B5EF4-FFF2-40B4-BE49-F238E27FC236}">
                <a16:creationId xmlns:a16="http://schemas.microsoft.com/office/drawing/2014/main" id="{B9F11912-866F-45D6-8DFA-2F1EED33C5BD}"/>
              </a:ext>
            </a:extLst>
          </p:cNvPr>
          <p:cNvSpPr>
            <a:spLocks noChangeArrowheads="1"/>
          </p:cNvSpPr>
          <p:nvPr/>
        </p:nvSpPr>
        <p:spPr bwMode="auto">
          <a:xfrm>
            <a:off x="5087198" y="1362370"/>
            <a:ext cx="3410690" cy="3527119"/>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a:latin typeface="Helvetica" panose="020B0604020202020204" pitchFamily="34" charset="0"/>
              </a:rPr>
              <a:t>//</a:t>
            </a:r>
            <a:r>
              <a:rPr lang="zh-CN" altLang="en-US" sz="1600" dirty="0">
                <a:latin typeface="Helvetica" panose="020B0604020202020204" pitchFamily="34" charset="0"/>
              </a:rPr>
              <a:t>依次从源文件中读出一个字节，写到目标文件中，直到源文件的文件</a:t>
            </a:r>
            <a:r>
              <a:rPr lang="zh-CN" altLang="en-US" sz="1600" dirty="0" smtClean="0">
                <a:latin typeface="Helvetica" panose="020B0604020202020204" pitchFamily="34" charset="0"/>
              </a:rPr>
              <a:t>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    </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endParaRPr lang="en-US" altLang="zh-CN" sz="16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UNIX</a:t>
            </a:r>
            <a:r>
              <a:rPr lang="zh-CN" altLang="en-US" noProof="1">
                <a:effectLst>
                  <a:outerShdw blurRad="38100" dist="38100" dir="2700000">
                    <a:srgbClr val="C0C0C0"/>
                  </a:outerShdw>
                </a:effectLst>
              </a:rPr>
              <a:t>打开文件后系统数据结构</a:t>
            </a: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827088" y="1282700"/>
            <a:ext cx="7620000" cy="4483100"/>
          </a:xfrm>
        </p:spPr>
        <p:txBody>
          <a:bodyPr/>
          <a:lstStyle/>
          <a:p>
            <a:pPr eaLnBrk="1" hangingPunct="1"/>
            <a:r>
              <a:rPr lang="zh-CN" altLang="en-US" sz="2000" dirty="0"/>
              <a:t>假定一个进程A执行下列代码：</a:t>
            </a:r>
          </a:p>
          <a:p>
            <a:pPr lvl="1" eaLnBrk="1" hangingPunct="1"/>
            <a:r>
              <a:rPr lang="zh-CN" altLang="en-US" sz="1800" dirty="0"/>
              <a:t>fd1=open(“</a:t>
            </a:r>
            <a:r>
              <a:rPr lang="zh-CN" altLang="en-US" sz="1800" dirty="0">
                <a:solidFill>
                  <a:srgbClr val="0000CC"/>
                </a:solidFill>
              </a:rPr>
              <a:t>/etc/passwd</a:t>
            </a:r>
            <a:r>
              <a:rPr lang="zh-CN" altLang="en-US" sz="1800" dirty="0"/>
              <a:t>”,</a:t>
            </a:r>
            <a:r>
              <a:rPr lang="zh-CN" altLang="en-US" sz="1800" dirty="0">
                <a:solidFill>
                  <a:srgbClr val="7030A0"/>
                </a:solidFill>
              </a:rPr>
              <a:t>O_RDONLY</a:t>
            </a:r>
            <a:r>
              <a:rPr lang="zh-CN" altLang="en-US" sz="1800" dirty="0"/>
              <a:t>);</a:t>
            </a:r>
          </a:p>
          <a:p>
            <a:pPr lvl="1" eaLnBrk="1" hangingPunct="1"/>
            <a:r>
              <a:rPr lang="zh-CN" altLang="en-US" sz="1800" dirty="0"/>
              <a:t>fd2=open(“local”,</a:t>
            </a:r>
            <a:r>
              <a:rPr lang="zh-CN" altLang="en-US" sz="1800" dirty="0">
                <a:solidFill>
                  <a:srgbClr val="7030A0"/>
                </a:solidFill>
              </a:rPr>
              <a:t>O_RDWR</a:t>
            </a:r>
            <a:r>
              <a:rPr lang="zh-CN" altLang="en-US" sz="1800" dirty="0"/>
              <a:t>);</a:t>
            </a:r>
          </a:p>
          <a:p>
            <a:pPr lvl="1" eaLnBrk="1" hangingPunct="1"/>
            <a:r>
              <a:rPr lang="zh-CN" altLang="en-US" sz="1800" dirty="0"/>
              <a:t>fd3=open(“</a:t>
            </a:r>
            <a:r>
              <a:rPr lang="zh-CN" altLang="en-US" sz="1800" dirty="0">
                <a:solidFill>
                  <a:srgbClr val="0000CC"/>
                </a:solidFill>
              </a:rPr>
              <a:t>/etc/passwd</a:t>
            </a:r>
            <a:r>
              <a:rPr lang="zh-CN" altLang="en-US" sz="1800" dirty="0"/>
              <a:t>”,</a:t>
            </a:r>
            <a:r>
              <a:rPr lang="zh-CN" altLang="en-US" sz="1800" dirty="0">
                <a:solidFill>
                  <a:srgbClr val="7030A0"/>
                </a:solidFill>
              </a:rPr>
              <a:t>O_WRONLY</a:t>
            </a:r>
            <a:r>
              <a:rPr lang="zh-CN" altLang="en-US" sz="1800" dirty="0"/>
              <a:t>);</a:t>
            </a:r>
          </a:p>
          <a:p>
            <a:pPr eaLnBrk="1" hangingPunct="1"/>
            <a:r>
              <a:rPr lang="zh-CN" altLang="en-US" sz="2000" dirty="0"/>
              <a:t>打开文件“/etc/passwd”</a:t>
            </a:r>
            <a:r>
              <a:rPr lang="zh-CN" altLang="en-US" sz="2000" dirty="0">
                <a:solidFill>
                  <a:srgbClr val="7030A0"/>
                </a:solidFill>
              </a:rPr>
              <a:t>两次</a:t>
            </a:r>
            <a:r>
              <a:rPr lang="zh-CN" altLang="en-US" sz="2000" dirty="0"/>
              <a:t>，一次读，一次写；</a:t>
            </a:r>
          </a:p>
          <a:p>
            <a:pPr eaLnBrk="1" hangingPunct="1"/>
            <a:r>
              <a:rPr lang="zh-CN" altLang="en-US" sz="2000" dirty="0"/>
              <a:t>以读写方式打开文件“local”文件一次；</a:t>
            </a:r>
            <a:endParaRPr lang="en-US" altLang="zh-CN" sz="2000" dirty="0"/>
          </a:p>
          <a:p>
            <a:pPr eaLnBrk="1" hangingPunct="1"/>
            <a:endParaRPr lang="en-US" altLang="zh-CN" sz="2000" dirty="0"/>
          </a:p>
          <a:p>
            <a:pPr eaLnBrk="1" hangingPunct="1"/>
            <a:r>
              <a:rPr lang="zh-CN" altLang="en-US" sz="2000" dirty="0"/>
              <a:t>基于</a:t>
            </a:r>
            <a:r>
              <a:rPr lang="zh-CN" altLang="en-US" sz="2000" dirty="0">
                <a:solidFill>
                  <a:srgbClr val="7030A0"/>
                </a:solidFill>
              </a:rPr>
              <a:t>索引节点</a:t>
            </a:r>
            <a:r>
              <a:rPr lang="zh-CN" altLang="en-US" sz="2000" dirty="0" smtClean="0">
                <a:solidFill>
                  <a:srgbClr val="7030A0"/>
                </a:solidFill>
              </a:rPr>
              <a:t>表（</a:t>
            </a:r>
            <a:r>
              <a:rPr lang="en-US" altLang="zh-CN" sz="2000" dirty="0" smtClean="0">
                <a:solidFill>
                  <a:srgbClr val="7030A0"/>
                </a:solidFill>
              </a:rPr>
              <a:t>FCB</a:t>
            </a:r>
            <a:r>
              <a:rPr lang="zh-CN" altLang="en-US" sz="2000" dirty="0" smtClean="0">
                <a:solidFill>
                  <a:srgbClr val="7030A0"/>
                </a:solidFill>
              </a:rPr>
              <a:t>）、</a:t>
            </a:r>
            <a:r>
              <a:rPr lang="zh-CN" altLang="en-US" sz="2000" dirty="0">
                <a:solidFill>
                  <a:srgbClr val="7030A0"/>
                </a:solidFill>
              </a:rPr>
              <a:t>文件表、</a:t>
            </a:r>
            <a:r>
              <a:rPr lang="en-US" altLang="zh-CN" sz="2000" dirty="0" smtClean="0">
                <a:solidFill>
                  <a:srgbClr val="7030A0"/>
                </a:solidFill>
              </a:rPr>
              <a:t>PCB</a:t>
            </a:r>
            <a:r>
              <a:rPr lang="zh-CN" altLang="en-US" sz="2000" dirty="0" smtClean="0"/>
              <a:t>之间</a:t>
            </a:r>
            <a:r>
              <a:rPr lang="zh-CN" altLang="en-US" sz="2000" dirty="0"/>
              <a:t>的关系，说明文件的打开并返回</a:t>
            </a:r>
            <a:r>
              <a:rPr lang="en-US" altLang="zh-CN" sz="2000" dirty="0" err="1"/>
              <a:t>fd</a:t>
            </a:r>
            <a:r>
              <a:rPr lang="zh-CN" altLang="en-US" sz="2000" dirty="0"/>
              <a:t>的过程；</a:t>
            </a:r>
            <a:endParaRPr lang="en-US" altLang="zh-CN" sz="2000" dirty="0"/>
          </a:p>
          <a:p>
            <a:pPr eaLnBrk="1" hangingPunct="1"/>
            <a:r>
              <a:rPr lang="zh-CN" altLang="en-US" sz="2000" dirty="0"/>
              <a:t>基于该表，说明后续对文件读、写、关闭等操作的工作过程</a:t>
            </a:r>
            <a:r>
              <a:rPr lang="zh-CN" altLang="en-US" sz="2000" dirty="0" smtClean="0"/>
              <a:t>；</a:t>
            </a:r>
            <a:endParaRPr lang="en-US" altLang="zh-CN" sz="2000" dirty="0" smtClean="0"/>
          </a:p>
          <a:p>
            <a:pPr eaLnBrk="1" hangingPunct="1"/>
            <a:r>
              <a:rPr lang="zh-CN" altLang="en-US" sz="2000" dirty="0" smtClean="0">
                <a:solidFill>
                  <a:srgbClr val="7030A0"/>
                </a:solidFill>
              </a:rPr>
              <a:t>参见</a:t>
            </a:r>
            <a:r>
              <a:rPr lang="en-US" altLang="zh-CN" sz="2000" dirty="0" smtClean="0">
                <a:solidFill>
                  <a:srgbClr val="7030A0"/>
                </a:solidFill>
              </a:rPr>
              <a:t>《UNIX</a:t>
            </a:r>
            <a:r>
              <a:rPr lang="zh-CN" altLang="en-US" sz="2000" dirty="0" smtClean="0">
                <a:solidFill>
                  <a:srgbClr val="7030A0"/>
                </a:solidFill>
              </a:rPr>
              <a:t>操作系统设计</a:t>
            </a:r>
            <a:r>
              <a:rPr lang="en-US" altLang="zh-CN" sz="2000" dirty="0" smtClean="0">
                <a:solidFill>
                  <a:srgbClr val="7030A0"/>
                </a:solidFill>
              </a:rPr>
              <a:t>》</a:t>
            </a:r>
            <a:r>
              <a:rPr lang="zh-CN" altLang="en-US" sz="2000" dirty="0" smtClean="0">
                <a:solidFill>
                  <a:srgbClr val="7030A0"/>
                </a:solidFill>
              </a:rPr>
              <a:t>，</a:t>
            </a:r>
            <a:r>
              <a:rPr lang="en-US" altLang="zh-CN" sz="2000" dirty="0" smtClean="0">
                <a:solidFill>
                  <a:srgbClr val="7030A0"/>
                </a:solidFill>
              </a:rPr>
              <a:t>P72</a:t>
            </a:r>
            <a:endParaRPr lang="zh-CN" altLang="en-US" sz="2000" dirty="0">
              <a:solidFill>
                <a:srgbClr val="7030A0"/>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5A1A23E-1100-4DCD-9848-61CF6FD84FCC}"/>
              </a:ext>
            </a:extLst>
          </p:cNvPr>
          <p:cNvPicPr>
            <a:picLocks noChangeAspect="1"/>
          </p:cNvPicPr>
          <p:nvPr/>
        </p:nvPicPr>
        <p:blipFill>
          <a:blip r:embed="rId2"/>
          <a:stretch>
            <a:fillRect/>
          </a:stretch>
        </p:blipFill>
        <p:spPr>
          <a:xfrm>
            <a:off x="1233626" y="1474788"/>
            <a:ext cx="6667500" cy="4810125"/>
          </a:xfrm>
          <a:prstGeom prst="rect">
            <a:avLst/>
          </a:prstGeom>
        </p:spPr>
      </p:pic>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2" name="对话气泡: 圆角矩形 1">
            <a:extLst>
              <a:ext uri="{FF2B5EF4-FFF2-40B4-BE49-F238E27FC236}">
                <a16:creationId xmlns:a16="http://schemas.microsoft.com/office/drawing/2014/main" id="{380A253B-2BD3-428F-ABE0-285DF02C0ABD}"/>
              </a:ext>
            </a:extLst>
          </p:cNvPr>
          <p:cNvSpPr/>
          <p:nvPr/>
        </p:nvSpPr>
        <p:spPr>
          <a:xfrm>
            <a:off x="5637320" y="3428999"/>
            <a:ext cx="2858610" cy="1702293"/>
          </a:xfrm>
          <a:prstGeom prst="wedgeRoundRectCallout">
            <a:avLst>
              <a:gd name="adj1" fmla="val -20601"/>
              <a:gd name="adj2" fmla="val -8373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err="1" smtClean="0">
                <a:solidFill>
                  <a:srgbClr val="000818"/>
                </a:solidFill>
                <a:latin typeface="Times New Roman" panose="02020603050405020304" pitchFamily="18" charset="0"/>
                <a:cs typeface="Times New Roman" panose="02020603050405020304" pitchFamily="18" charset="0"/>
              </a:rPr>
              <a:t>i</a:t>
            </a:r>
            <a:r>
              <a:rPr lang="en-US" altLang="zh-CN" sz="1400" dirty="0" smtClean="0">
                <a:solidFill>
                  <a:srgbClr val="000818"/>
                </a:solidFill>
                <a:latin typeface="Times New Roman" panose="02020603050405020304" pitchFamily="18" charset="0"/>
                <a:cs typeface="Times New Roman" panose="02020603050405020304" pitchFamily="18" charset="0"/>
              </a:rPr>
              <a:t>-node</a:t>
            </a:r>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index node</a:t>
            </a:r>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FCB</a:t>
            </a:r>
            <a:r>
              <a:rPr lang="zh-CN" altLang="en-US" sz="1400" dirty="0" smtClean="0">
                <a:solidFill>
                  <a:srgbClr val="000818"/>
                </a:solidFill>
                <a:latin typeface="Times New Roman" panose="02020603050405020304" pitchFamily="18" charset="0"/>
                <a:cs typeface="Times New Roman" panose="02020603050405020304" pitchFamily="18" charset="0"/>
              </a:rPr>
              <a:t>其中</a:t>
            </a:r>
            <a:r>
              <a:rPr lang="zh-CN" altLang="en-US" sz="1400" dirty="0">
                <a:solidFill>
                  <a:srgbClr val="000818"/>
                </a:solidFill>
                <a:latin typeface="Times New Roman" panose="02020603050405020304" pitchFamily="18" charset="0"/>
                <a:cs typeface="Times New Roman" panose="02020603050405020304" pitchFamily="18" charset="0"/>
              </a:rPr>
              <a:t>包含文件的所有</a:t>
            </a:r>
            <a:r>
              <a:rPr lang="zh-CN" altLang="en-US" sz="1400" dirty="0" smtClean="0">
                <a:solidFill>
                  <a:srgbClr val="000818"/>
                </a:solidFill>
                <a:latin typeface="Times New Roman" panose="02020603050405020304" pitchFamily="18" charset="0"/>
                <a:cs typeface="Times New Roman" panose="02020603050405020304" pitchFamily="18" charset="0"/>
              </a:rPr>
              <a:t>信息</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400" dirty="0" smtClean="0">
                <a:solidFill>
                  <a:srgbClr val="000818"/>
                </a:solidFill>
                <a:latin typeface="Times New Roman" panose="02020603050405020304" pitchFamily="18" charset="0"/>
                <a:cs typeface="Times New Roman" panose="02020603050405020304" pitchFamily="18" charset="0"/>
              </a:rPr>
              <a:t>索引结点表主要包括：</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1</a:t>
            </a:r>
            <a:r>
              <a:rPr lang="zh-CN" altLang="en-US" sz="1400" dirty="0" smtClean="0">
                <a:solidFill>
                  <a:srgbClr val="000818"/>
                </a:solidFill>
                <a:latin typeface="Times New Roman" panose="02020603050405020304" pitchFamily="18" charset="0"/>
                <a:cs typeface="Times New Roman" panose="02020603050405020304" pitchFamily="18" charset="0"/>
              </a:rPr>
              <a:t>）从磁盘读入的打开文件的索引结点</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2</a:t>
            </a:r>
            <a:r>
              <a:rPr lang="zh-CN" altLang="en-US" sz="1400" dirty="0" smtClean="0">
                <a:solidFill>
                  <a:srgbClr val="000818"/>
                </a:solidFill>
                <a:latin typeface="Times New Roman" panose="02020603050405020304" pitchFamily="18" charset="0"/>
                <a:cs typeface="Times New Roman" panose="02020603050405020304" pitchFamily="18" charset="0"/>
              </a:rPr>
              <a:t>）文件表中指向该</a:t>
            </a:r>
            <a:r>
              <a:rPr lang="en-US" altLang="zh-CN" sz="1400" dirty="0" err="1" smtClean="0">
                <a:solidFill>
                  <a:srgbClr val="000818"/>
                </a:solidFill>
                <a:latin typeface="Times New Roman" panose="02020603050405020304" pitchFamily="18" charset="0"/>
                <a:cs typeface="Times New Roman" panose="02020603050405020304" pitchFamily="18" charset="0"/>
              </a:rPr>
              <a:t>i</a:t>
            </a:r>
            <a:r>
              <a:rPr lang="en-US" altLang="zh-CN" sz="1400" dirty="0" smtClean="0">
                <a:solidFill>
                  <a:srgbClr val="000818"/>
                </a:solidFill>
                <a:latin typeface="Times New Roman" panose="02020603050405020304" pitchFamily="18" charset="0"/>
                <a:cs typeface="Times New Roman" panose="02020603050405020304" pitchFamily="18" charset="0"/>
              </a:rPr>
              <a:t>-node</a:t>
            </a:r>
            <a:r>
              <a:rPr lang="zh-CN" altLang="en-US" sz="1400" dirty="0" smtClean="0">
                <a:solidFill>
                  <a:srgbClr val="000818"/>
                </a:solidFill>
                <a:latin typeface="Times New Roman" panose="02020603050405020304" pitchFamily="18" charset="0"/>
                <a:cs typeface="Times New Roman" panose="02020603050405020304" pitchFamily="18" charset="0"/>
              </a:rPr>
              <a:t>的表项的个数（打开文件的次数）</a:t>
            </a:r>
            <a:endParaRPr lang="zh-CN" altLang="en-US" sz="1400" dirty="0">
              <a:solidFill>
                <a:srgbClr val="000818"/>
              </a:solidFill>
              <a:latin typeface="Times New Roman" panose="02020603050405020304" pitchFamily="18" charset="0"/>
              <a:cs typeface="Times New Roman" panose="02020603050405020304" pitchFamily="18" charset="0"/>
            </a:endParaRPr>
          </a:p>
        </p:txBody>
      </p:sp>
      <p:sp>
        <p:nvSpPr>
          <p:cNvPr id="6" name="对话气泡: 圆角矩形 5">
            <a:extLst>
              <a:ext uri="{FF2B5EF4-FFF2-40B4-BE49-F238E27FC236}">
                <a16:creationId xmlns:a16="http://schemas.microsoft.com/office/drawing/2014/main" id="{209123E1-F6A4-44D1-A47D-32471E96B1FB}"/>
              </a:ext>
            </a:extLst>
          </p:cNvPr>
          <p:cNvSpPr/>
          <p:nvPr/>
        </p:nvSpPr>
        <p:spPr>
          <a:xfrm>
            <a:off x="497150" y="4032988"/>
            <a:ext cx="3213716" cy="1773007"/>
          </a:xfrm>
          <a:prstGeom prst="wedgeRoundRectCallout">
            <a:avLst>
              <a:gd name="adj1" fmla="val 50737"/>
              <a:gd name="adj2" fmla="val -958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400" dirty="0" smtClean="0">
                <a:solidFill>
                  <a:srgbClr val="000818"/>
                </a:solidFill>
                <a:latin typeface="+mn-ea"/>
              </a:rPr>
              <a:t>主要包含的内容：</a:t>
            </a:r>
            <a:endParaRPr lang="en-US" altLang="zh-CN" sz="1400" dirty="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文件打开方式</a:t>
            </a:r>
            <a:r>
              <a:rPr lang="zh-CN" altLang="en-US" sz="1400" dirty="0">
                <a:solidFill>
                  <a:srgbClr val="000818"/>
                </a:solidFill>
                <a:latin typeface="+mn-ea"/>
              </a:rPr>
              <a:t>：</a:t>
            </a:r>
            <a:r>
              <a:rPr lang="zh-CN" altLang="en-US" sz="1400" dirty="0" smtClean="0">
                <a:solidFill>
                  <a:srgbClr val="000818"/>
                </a:solidFill>
                <a:latin typeface="+mn-ea"/>
              </a:rPr>
              <a:t>只读，读</a:t>
            </a:r>
            <a:r>
              <a:rPr lang="en-US" altLang="zh-CN" sz="1400" dirty="0" smtClean="0">
                <a:solidFill>
                  <a:srgbClr val="000818"/>
                </a:solidFill>
                <a:latin typeface="+mn-ea"/>
              </a:rPr>
              <a:t>/</a:t>
            </a:r>
            <a:r>
              <a:rPr lang="zh-CN" altLang="en-US" sz="1400" dirty="0" smtClean="0">
                <a:solidFill>
                  <a:srgbClr val="000818"/>
                </a:solidFill>
                <a:latin typeface="+mn-ea"/>
              </a:rPr>
              <a:t>写等</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读写</a:t>
            </a:r>
            <a:r>
              <a:rPr lang="zh-CN" altLang="en-US" sz="1400" dirty="0">
                <a:solidFill>
                  <a:srgbClr val="000818"/>
                </a:solidFill>
                <a:latin typeface="+mn-ea"/>
              </a:rPr>
              <a:t>偏移</a:t>
            </a:r>
            <a:r>
              <a:rPr lang="zh-CN" altLang="en-US" sz="1400" dirty="0" smtClean="0">
                <a:solidFill>
                  <a:srgbClr val="000818"/>
                </a:solidFill>
                <a:latin typeface="+mn-ea"/>
              </a:rPr>
              <a:t>量（读写指针）</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用户文件描述符表中，指向该表项的文件描述符个数</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指向索引节点的指针</a:t>
            </a:r>
            <a:endParaRPr lang="en-US" altLang="zh-CN" sz="1400" dirty="0" smtClean="0">
              <a:solidFill>
                <a:srgbClr val="000818"/>
              </a:solidFill>
              <a:latin typeface="+mn-ea"/>
            </a:endParaRPr>
          </a:p>
          <a:p>
            <a:pPr marL="285750" indent="-285750">
              <a:buFont typeface="Arial" panose="020B0604020202020204" pitchFamily="34" charset="0"/>
              <a:buChar char="•"/>
            </a:pPr>
            <a:r>
              <a:rPr lang="en-US" altLang="zh-CN" sz="1400" dirty="0" smtClean="0">
                <a:solidFill>
                  <a:srgbClr val="000818"/>
                </a:solidFill>
                <a:latin typeface="+mn-ea"/>
              </a:rPr>
              <a:t>……</a:t>
            </a:r>
            <a:endParaRPr lang="zh-CN" altLang="en-US" sz="1400" dirty="0">
              <a:solidFill>
                <a:srgbClr val="000818"/>
              </a:solidFill>
              <a:latin typeface="+mn-ea"/>
            </a:endParaRPr>
          </a:p>
        </p:txBody>
      </p:sp>
      <p:sp>
        <p:nvSpPr>
          <p:cNvPr id="12" name="文本框 2">
            <a:extLst>
              <a:ext uri="{FF2B5EF4-FFF2-40B4-BE49-F238E27FC236}">
                <a16:creationId xmlns:a16="http://schemas.microsoft.com/office/drawing/2014/main" id="{24D5D770-2C4D-4EDF-A912-6CB640AF7FEA}"/>
              </a:ext>
            </a:extLst>
          </p:cNvPr>
          <p:cNvSpPr txBox="1">
            <a:spLocks noChangeArrowheads="1"/>
          </p:cNvSpPr>
          <p:nvPr/>
        </p:nvSpPr>
        <p:spPr bwMode="auto">
          <a:xfrm>
            <a:off x="1233626" y="893509"/>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smtClean="0"/>
              <a:t>执行语句：fd</a:t>
            </a:r>
            <a:r>
              <a:rPr lang="zh-CN" altLang="en-US" sz="1800" dirty="0"/>
              <a:t>1=open(“</a:t>
            </a:r>
            <a:r>
              <a:rPr lang="zh-CN" altLang="en-US" sz="1800" dirty="0">
                <a:solidFill>
                  <a:srgbClr val="0000CC"/>
                </a:solidFill>
              </a:rPr>
              <a:t>/etc/passwd</a:t>
            </a:r>
            <a:r>
              <a:rPr lang="zh-CN" altLang="en-US" sz="1800" dirty="0"/>
              <a:t>”,O_RDONLY);</a:t>
            </a:r>
          </a:p>
        </p:txBody>
      </p:sp>
      <p:sp>
        <p:nvSpPr>
          <p:cNvPr id="3" name="圆角矩形标注 2"/>
          <p:cNvSpPr/>
          <p:nvPr/>
        </p:nvSpPr>
        <p:spPr>
          <a:xfrm>
            <a:off x="1455938" y="1372694"/>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本进程</a:t>
            </a:r>
            <a:endParaRPr lang="zh-CN" altLang="en-US" sz="1400" dirty="0">
              <a:solidFill>
                <a:schemeClr val="tx1"/>
              </a:solidFill>
            </a:endParaRPr>
          </a:p>
        </p:txBody>
      </p:sp>
      <p:sp>
        <p:nvSpPr>
          <p:cNvPr id="9" name="圆角矩形标注 8"/>
          <p:cNvSpPr/>
          <p:nvPr/>
        </p:nvSpPr>
        <p:spPr>
          <a:xfrm>
            <a:off x="3710866"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
        <p:nvSpPr>
          <p:cNvPr id="10" name="圆角矩形标注 9"/>
          <p:cNvSpPr/>
          <p:nvPr/>
        </p:nvSpPr>
        <p:spPr>
          <a:xfrm>
            <a:off x="6329779"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t>文件描述符与打开文件之间的关系</a:t>
            </a:r>
            <a:endParaRPr lang="zh-CN" altLang="en-US" noProof="1">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pPr eaLnBrk="1" hangingPunct="1"/>
            <a:r>
              <a:rPr lang="zh-CN" altLang="en-US" sz="1800" dirty="0">
                <a:solidFill>
                  <a:srgbClr val="7030A0"/>
                </a:solidFill>
              </a:rPr>
              <a:t>每一个</a:t>
            </a:r>
            <a:r>
              <a:rPr lang="zh-CN" altLang="en-US" sz="1800" b="1" u="sng" dirty="0">
                <a:solidFill>
                  <a:srgbClr val="7030A0"/>
                </a:solidFill>
              </a:rPr>
              <a:t>文件描述符</a:t>
            </a:r>
            <a:r>
              <a:rPr lang="zh-CN" altLang="en-US" sz="1800" dirty="0">
                <a:solidFill>
                  <a:srgbClr val="7030A0"/>
                </a:solidFill>
              </a:rPr>
              <a:t>与一个打开文件相对应</a:t>
            </a:r>
            <a:r>
              <a:rPr lang="zh-CN" altLang="en-US" sz="1800" dirty="0" smtClean="0">
                <a:solidFill>
                  <a:srgbClr val="7030A0"/>
                </a:solidFill>
              </a:rPr>
              <a:t>；（</a:t>
            </a:r>
            <a:r>
              <a:rPr lang="zh-CN" altLang="en-US" sz="1800" dirty="0"/>
              <a:t>文件句柄</a:t>
            </a:r>
            <a:r>
              <a:rPr lang="zh-CN" altLang="en-US" sz="1800" dirty="0" smtClean="0">
                <a:solidFill>
                  <a:srgbClr val="7030A0"/>
                </a:solidFill>
              </a:rPr>
              <a:t>）</a:t>
            </a:r>
            <a:endParaRPr lang="en-US" altLang="zh-CN" sz="1800" dirty="0">
              <a:solidFill>
                <a:srgbClr val="7030A0"/>
              </a:solidFill>
            </a:endParaRPr>
          </a:p>
          <a:p>
            <a:pPr eaLnBrk="1" hangingPunct="1"/>
            <a:r>
              <a:rPr lang="zh-CN" altLang="en-US" sz="1800" dirty="0">
                <a:solidFill>
                  <a:srgbClr val="006600"/>
                </a:solidFill>
              </a:rPr>
              <a:t>多个不同的文件描述符也会指向同一个</a:t>
            </a:r>
            <a:r>
              <a:rPr lang="zh-CN" altLang="en-US" sz="1800" dirty="0" smtClean="0">
                <a:solidFill>
                  <a:srgbClr val="006600"/>
                </a:solidFill>
              </a:rPr>
              <a:t>文件（文件表的表项）；</a:t>
            </a:r>
            <a:endParaRPr lang="en-US" altLang="zh-CN" sz="1800" dirty="0">
              <a:solidFill>
                <a:srgbClr val="006600"/>
              </a:solidFill>
            </a:endParaRPr>
          </a:p>
          <a:p>
            <a:pPr eaLnBrk="1" hangingPunct="1"/>
            <a:r>
              <a:rPr lang="zh-CN" altLang="en-US" sz="1800" dirty="0">
                <a:solidFill>
                  <a:srgbClr val="7030A0"/>
                </a:solidFill>
              </a:rPr>
              <a:t>同一个文件可以被不同的进程打开，也可以在同一个进程中被打开多次；</a:t>
            </a:r>
            <a:endParaRPr lang="en-US" altLang="zh-CN" sz="1800" dirty="0">
              <a:solidFill>
                <a:srgbClr val="7030A0"/>
              </a:solidFill>
            </a:endParaRPr>
          </a:p>
          <a:p>
            <a:pPr eaLnBrk="1" hangingPunct="1"/>
            <a:r>
              <a:rPr lang="zh-CN" altLang="en-US" sz="1800" dirty="0"/>
              <a:t>系统为每一个进程维护了一</a:t>
            </a:r>
            <a:r>
              <a:rPr lang="zh-CN" altLang="en-US" sz="1800" dirty="0" smtClean="0"/>
              <a:t>个进程私有的文件</a:t>
            </a:r>
            <a:r>
              <a:rPr lang="zh-CN" altLang="en-US" sz="1800" dirty="0"/>
              <a:t>描述符表；</a:t>
            </a:r>
            <a:endParaRPr lang="en-US" altLang="zh-CN" sz="1800" dirty="0"/>
          </a:p>
          <a:p>
            <a:pPr lvl="1" eaLnBrk="1" hangingPunct="1"/>
            <a:r>
              <a:rPr lang="zh-CN" altLang="en-US" sz="1600" dirty="0"/>
              <a:t>该表</a:t>
            </a:r>
            <a:r>
              <a:rPr lang="zh-CN" altLang="en-US" sz="1600" dirty="0" smtClean="0"/>
              <a:t>的索引值都是</a:t>
            </a:r>
            <a:r>
              <a:rPr lang="zh-CN" altLang="en-US" sz="1600" dirty="0"/>
              <a:t>从</a:t>
            </a:r>
            <a:r>
              <a:rPr lang="en-US" altLang="zh-CN" sz="1600" dirty="0"/>
              <a:t>0</a:t>
            </a:r>
            <a:r>
              <a:rPr lang="zh-CN" altLang="en-US" sz="1600" dirty="0"/>
              <a:t>开始</a:t>
            </a:r>
            <a:r>
              <a:rPr lang="zh-CN" altLang="en-US" sz="1600" dirty="0" smtClean="0"/>
              <a:t>；（系统预留：</a:t>
            </a:r>
            <a:r>
              <a:rPr lang="en-US" altLang="zh-CN" sz="1600" dirty="0" smtClean="0"/>
              <a:t>0,1,2</a:t>
            </a:r>
            <a:r>
              <a:rPr lang="zh-CN" altLang="en-US" sz="1600" dirty="0" smtClean="0"/>
              <a:t>）</a:t>
            </a:r>
            <a:endParaRPr lang="en-US" altLang="zh-CN" sz="1600" dirty="0"/>
          </a:p>
          <a:p>
            <a:pPr lvl="1" eaLnBrk="1" hangingPunct="1"/>
            <a:r>
              <a:rPr lang="zh-CN" altLang="en-US" sz="1600" dirty="0"/>
              <a:t>在不同的进程中会看到相同的文件</a:t>
            </a:r>
            <a:r>
              <a:rPr lang="zh-CN" altLang="en-US" sz="1600" dirty="0" smtClean="0"/>
              <a:t>描述符</a:t>
            </a:r>
            <a:endParaRPr lang="en-US" altLang="zh-CN" sz="1600" dirty="0"/>
          </a:p>
          <a:p>
            <a:pPr eaLnBrk="1" hangingPunct="1"/>
            <a:r>
              <a:rPr lang="zh-CN" altLang="en-US" sz="1800" dirty="0"/>
              <a:t>内核为打开的文件维护的</a:t>
            </a:r>
            <a:r>
              <a:rPr lang="en-US" altLang="zh-CN" sz="1800" dirty="0"/>
              <a:t>3</a:t>
            </a:r>
            <a:r>
              <a:rPr lang="zh-CN" altLang="en-US" sz="1800" dirty="0"/>
              <a:t>个数据结构</a:t>
            </a:r>
          </a:p>
          <a:p>
            <a:pPr lvl="1" eaLnBrk="1" hangingPunct="1"/>
            <a:r>
              <a:rPr lang="en-US" altLang="zh-CN" sz="1600" b="1" dirty="0">
                <a:solidFill>
                  <a:srgbClr val="0000CC"/>
                </a:solidFill>
              </a:rPr>
              <a:t>1. </a:t>
            </a:r>
            <a:r>
              <a:rPr lang="zh-CN" altLang="en-US" sz="1600" b="1" dirty="0">
                <a:solidFill>
                  <a:srgbClr val="0000CC"/>
                </a:solidFill>
              </a:rPr>
              <a:t>进程级的文件描述符表</a:t>
            </a:r>
          </a:p>
          <a:p>
            <a:pPr lvl="1" eaLnBrk="1" hangingPunct="1"/>
            <a:r>
              <a:rPr lang="en-US" altLang="zh-CN" sz="1600" b="1" dirty="0">
                <a:solidFill>
                  <a:srgbClr val="0000CC"/>
                </a:solidFill>
              </a:rPr>
              <a:t>2. </a:t>
            </a:r>
            <a:r>
              <a:rPr lang="zh-CN" altLang="en-US" sz="1600" b="1" dirty="0">
                <a:solidFill>
                  <a:srgbClr val="0000CC"/>
                </a:solidFill>
              </a:rPr>
              <a:t>系统级</a:t>
            </a:r>
            <a:r>
              <a:rPr lang="zh-CN" altLang="en-US" sz="1600" b="1" dirty="0" smtClean="0">
                <a:solidFill>
                  <a:srgbClr val="0000CC"/>
                </a:solidFill>
              </a:rPr>
              <a:t>的（打开）文件表</a:t>
            </a:r>
            <a:endParaRPr lang="zh-CN" altLang="en-US" sz="1600" b="1" dirty="0">
              <a:solidFill>
                <a:srgbClr val="0000CC"/>
              </a:solidFill>
            </a:endParaRPr>
          </a:p>
          <a:p>
            <a:pPr lvl="1" eaLnBrk="1" hangingPunct="1"/>
            <a:r>
              <a:rPr lang="en-US" altLang="zh-CN" sz="1600" b="1" dirty="0">
                <a:solidFill>
                  <a:srgbClr val="0000CC"/>
                </a:solidFill>
              </a:rPr>
              <a:t>3</a:t>
            </a:r>
            <a:r>
              <a:rPr lang="en-US" altLang="zh-CN" sz="1600" b="1" dirty="0" smtClean="0">
                <a:solidFill>
                  <a:srgbClr val="0000CC"/>
                </a:solidFill>
              </a:rPr>
              <a:t>.</a:t>
            </a:r>
            <a:r>
              <a:rPr lang="zh-CN" altLang="en-US" sz="1600" b="1" dirty="0" smtClean="0">
                <a:solidFill>
                  <a:srgbClr val="0000CC"/>
                </a:solidFill>
              </a:rPr>
              <a:t>系统级的（文件系统）</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表（</a:t>
            </a:r>
            <a:r>
              <a:rPr lang="en-US" altLang="zh-CN" sz="1600" b="1" dirty="0" smtClean="0">
                <a:solidFill>
                  <a:srgbClr val="0000CC"/>
                </a:solidFill>
              </a:rPr>
              <a:t>FCB</a:t>
            </a:r>
            <a:r>
              <a:rPr lang="zh-CN" altLang="en-US" sz="1600" b="1" dirty="0" smtClean="0">
                <a:solidFill>
                  <a:srgbClr val="0000CC"/>
                </a:solidFill>
              </a:rPr>
              <a:t>，</a:t>
            </a:r>
            <a:r>
              <a:rPr lang="en-US" altLang="zh-CN" sz="1600" b="1" dirty="0" smtClean="0">
                <a:solidFill>
                  <a:srgbClr val="0000CC"/>
                </a:solidFill>
              </a:rPr>
              <a:t>UNIX</a:t>
            </a:r>
            <a:r>
              <a:rPr lang="zh-CN" altLang="en-US" sz="1600" b="1" dirty="0" smtClean="0">
                <a:solidFill>
                  <a:srgbClr val="0000CC"/>
                </a:solidFill>
              </a:rPr>
              <a:t>中称为</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a:t>
            </a:r>
            <a:endParaRPr lang="zh-CN" altLang="en-US" sz="1600" b="1" dirty="0">
              <a:solidFill>
                <a:srgbClr val="0000CC"/>
              </a:solidFill>
            </a:endParaRPr>
          </a:p>
        </p:txBody>
      </p:sp>
    </p:spTree>
    <p:extLst>
      <p:ext uri="{BB962C8B-B14F-4D97-AF65-F5344CB8AC3E}">
        <p14:creationId xmlns:p14="http://schemas.microsoft.com/office/powerpoint/2010/main" val="319419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rPr>
              <a:t>进程级</a:t>
            </a:r>
            <a:r>
              <a:rPr lang="zh-CN" altLang="en-US" dirty="0"/>
              <a:t>的</a:t>
            </a:r>
            <a:r>
              <a:rPr lang="zh-CN" altLang="en-US" dirty="0">
                <a:solidFill>
                  <a:srgbClr val="006600"/>
                </a:solidFill>
              </a:rPr>
              <a:t>文件描述符表</a:t>
            </a:r>
            <a:endParaRPr lang="zh-CN" altLang="en-US" noProof="1">
              <a:solidFill>
                <a:srgbClr val="00660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r>
              <a:rPr lang="zh-CN" altLang="en-US" sz="2000" dirty="0"/>
              <a:t>进程级的描述符表的每一条目记录了单个文件描述符的相关信息</a:t>
            </a:r>
            <a:endParaRPr lang="en-US" altLang="zh-CN" sz="2000" dirty="0"/>
          </a:p>
          <a:p>
            <a:pPr lvl="1"/>
            <a:r>
              <a:rPr lang="en-US" altLang="zh-CN" sz="1800" dirty="0"/>
              <a:t>1. </a:t>
            </a:r>
            <a:r>
              <a:rPr lang="zh-CN" altLang="en-US" sz="1800" dirty="0"/>
              <a:t>对打开</a:t>
            </a:r>
            <a:r>
              <a:rPr lang="zh-CN" altLang="en-US" sz="1800" dirty="0" smtClean="0"/>
              <a:t>文件描述符的</a:t>
            </a:r>
            <a:r>
              <a:rPr lang="zh-CN" altLang="en-US" sz="1800" dirty="0"/>
              <a:t>引用</a:t>
            </a:r>
          </a:p>
          <a:p>
            <a:pPr lvl="1"/>
            <a:r>
              <a:rPr lang="en-US" altLang="zh-CN" sz="1800" dirty="0"/>
              <a:t>2. </a:t>
            </a:r>
            <a:r>
              <a:rPr lang="zh-CN" altLang="en-US" sz="1800" dirty="0"/>
              <a:t>控制文件描述符操作的一组标志</a:t>
            </a:r>
            <a:endParaRPr lang="en-US" altLang="zh-CN" sz="1800" dirty="0"/>
          </a:p>
          <a:p>
            <a:pPr lvl="2"/>
            <a:r>
              <a:rPr lang="zh-CN" altLang="en-US" sz="1600" dirty="0"/>
              <a:t>目前，此类标志仅定义了一个，即</a:t>
            </a:r>
            <a:r>
              <a:rPr lang="en-US" altLang="zh-CN" sz="1600" dirty="0"/>
              <a:t>close-on-exec</a:t>
            </a:r>
            <a:r>
              <a:rPr lang="zh-CN" altLang="en-US" sz="1600" dirty="0"/>
              <a:t>标志</a:t>
            </a:r>
          </a:p>
          <a:p>
            <a:pPr lvl="1" eaLnBrk="1" hangingPunct="1"/>
            <a:endParaRPr lang="zh-CN" altLang="en-US" sz="1600" dirty="0"/>
          </a:p>
        </p:txBody>
      </p:sp>
    </p:spTree>
    <p:extLst>
      <p:ext uri="{BB962C8B-B14F-4D97-AF65-F5344CB8AC3E}">
        <p14:creationId xmlns:p14="http://schemas.microsoft.com/office/powerpoint/2010/main" val="71176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effectLst>
                  <a:outerShdw blurRad="38100" dist="38100" dir="2700000">
                    <a:srgbClr val="C0C0C0"/>
                  </a:outerShdw>
                </a:effectLst>
              </a:rPr>
              <a:t>系统级</a:t>
            </a:r>
            <a:r>
              <a:rPr lang="zh-CN" altLang="en-US" dirty="0" smtClean="0">
                <a:effectLst>
                  <a:outerShdw blurRad="38100" dist="38100" dir="2700000">
                    <a:srgbClr val="C0C0C0"/>
                  </a:outerShdw>
                </a:effectLst>
              </a:rPr>
              <a:t>的</a:t>
            </a:r>
            <a:r>
              <a:rPr lang="zh-CN" altLang="en-US" dirty="0" smtClean="0">
                <a:solidFill>
                  <a:srgbClr val="0070C0"/>
                </a:solidFill>
                <a:effectLst>
                  <a:outerShdw blurRad="38100" dist="38100" dir="2700000">
                    <a:srgbClr val="C0C0C0"/>
                  </a:outerShdw>
                </a:effectLst>
              </a:rPr>
              <a:t>文件表</a:t>
            </a:r>
            <a:endParaRPr lang="zh-CN" altLang="en-US" noProof="1">
              <a:solidFill>
                <a:srgbClr val="0070C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pPr eaLnBrk="1" hangingPunct="1"/>
            <a:r>
              <a:rPr lang="zh-CN" altLang="en-US" sz="1800" dirty="0"/>
              <a:t>内核对所有打开的文件维护一个</a:t>
            </a:r>
            <a:r>
              <a:rPr lang="zh-CN" altLang="en-US" sz="1800" b="1" dirty="0">
                <a:solidFill>
                  <a:srgbClr val="0000CC"/>
                </a:solidFill>
              </a:rPr>
              <a:t>系统级</a:t>
            </a:r>
            <a:r>
              <a:rPr lang="zh-CN" altLang="en-US" sz="1800" dirty="0"/>
              <a:t>的表格（</a:t>
            </a:r>
            <a:r>
              <a:rPr lang="en-US" altLang="zh-CN" sz="1800" dirty="0"/>
              <a:t>open file description table</a:t>
            </a:r>
            <a:r>
              <a:rPr lang="zh-CN" altLang="en-US" sz="1800" dirty="0"/>
              <a:t>），也称之为</a:t>
            </a:r>
            <a:r>
              <a:rPr lang="zh-CN" altLang="en-US" sz="1800" b="1" dirty="0">
                <a:solidFill>
                  <a:srgbClr val="FF0000"/>
                </a:solidFill>
              </a:rPr>
              <a:t>打开文件表（</a:t>
            </a:r>
            <a:r>
              <a:rPr lang="en-US" altLang="zh-CN" sz="1800" b="1" dirty="0">
                <a:solidFill>
                  <a:srgbClr val="FF0000"/>
                </a:solidFill>
              </a:rPr>
              <a:t>open file table</a:t>
            </a:r>
            <a:r>
              <a:rPr lang="zh-CN" altLang="en-US" sz="1800" b="1" dirty="0">
                <a:solidFill>
                  <a:srgbClr val="FF0000"/>
                </a:solidFill>
              </a:rPr>
              <a:t>）</a:t>
            </a:r>
            <a:r>
              <a:rPr lang="zh-CN" altLang="en-US" sz="1800" dirty="0"/>
              <a:t>；</a:t>
            </a:r>
            <a:endParaRPr lang="en-US" altLang="zh-CN" sz="1800" dirty="0"/>
          </a:p>
          <a:p>
            <a:pPr eaLnBrk="1" hangingPunct="1"/>
            <a:r>
              <a:rPr lang="zh-CN" altLang="en-US" sz="1800" b="1" dirty="0">
                <a:solidFill>
                  <a:srgbClr val="006600"/>
                </a:solidFill>
              </a:rPr>
              <a:t>表格中各条目有时称为打开文件的句柄（</a:t>
            </a:r>
            <a:r>
              <a:rPr lang="en-US" altLang="zh-CN" sz="1800" b="1" dirty="0">
                <a:solidFill>
                  <a:srgbClr val="006600"/>
                </a:solidFill>
              </a:rPr>
              <a:t>open file handle</a:t>
            </a:r>
            <a:r>
              <a:rPr lang="zh-CN" altLang="en-US" sz="1800" b="1" dirty="0">
                <a:solidFill>
                  <a:srgbClr val="006600"/>
                </a:solidFill>
              </a:rPr>
              <a:t>）</a:t>
            </a:r>
            <a:r>
              <a:rPr lang="zh-CN" altLang="en-US" sz="1800" dirty="0"/>
              <a:t>；</a:t>
            </a:r>
            <a:endParaRPr lang="en-US" altLang="zh-CN" sz="1800" dirty="0"/>
          </a:p>
          <a:p>
            <a:pPr eaLnBrk="1" hangingPunct="1"/>
            <a:r>
              <a:rPr lang="zh-CN" altLang="en-US" sz="1800" b="1" dirty="0">
                <a:solidFill>
                  <a:srgbClr val="7030A0"/>
                </a:solidFill>
              </a:rPr>
              <a:t>一个打开文件句柄中给出了一个打开文件相关的全部信息，主要包括：</a:t>
            </a:r>
          </a:p>
          <a:p>
            <a:pPr lvl="1" eaLnBrk="1" hangingPunct="1"/>
            <a:r>
              <a:rPr lang="en-US" altLang="zh-CN" sz="1600" dirty="0"/>
              <a:t>1. </a:t>
            </a:r>
            <a:r>
              <a:rPr lang="zh-CN" altLang="en-US" sz="1600" b="1" dirty="0"/>
              <a:t>当前文件读写偏移量</a:t>
            </a:r>
            <a:r>
              <a:rPr lang="zh-CN" altLang="en-US" sz="1600" dirty="0"/>
              <a:t>（调用</a:t>
            </a:r>
            <a:r>
              <a:rPr lang="en-US" altLang="zh-CN" sz="1600" dirty="0"/>
              <a:t>read()</a:t>
            </a:r>
            <a:r>
              <a:rPr lang="zh-CN" altLang="en-US" sz="1600" dirty="0"/>
              <a:t>和</a:t>
            </a:r>
            <a:r>
              <a:rPr lang="en-US" altLang="zh-CN" sz="1600" dirty="0"/>
              <a:t>write()</a:t>
            </a:r>
            <a:r>
              <a:rPr lang="zh-CN" altLang="en-US" sz="1600" dirty="0"/>
              <a:t>时更新，或使用</a:t>
            </a:r>
            <a:r>
              <a:rPr lang="en-US" altLang="zh-CN" sz="1600" dirty="0" err="1"/>
              <a:t>lseek</a:t>
            </a:r>
            <a:r>
              <a:rPr lang="en-US" altLang="zh-CN" sz="1600" dirty="0"/>
              <a:t>()</a:t>
            </a:r>
            <a:r>
              <a:rPr lang="zh-CN" altLang="en-US" sz="1600" dirty="0"/>
              <a:t>直接修改）</a:t>
            </a:r>
          </a:p>
          <a:p>
            <a:pPr lvl="1" eaLnBrk="1" hangingPunct="1"/>
            <a:r>
              <a:rPr lang="en-US" altLang="zh-CN" sz="1600" dirty="0"/>
              <a:t>2. </a:t>
            </a:r>
            <a:r>
              <a:rPr lang="zh-CN" altLang="en-US" sz="1600" dirty="0"/>
              <a:t>打开文件时所使用的状态标识（即</a:t>
            </a:r>
            <a:r>
              <a:rPr lang="en-US" altLang="zh-CN" sz="1600" dirty="0"/>
              <a:t>open()</a:t>
            </a:r>
            <a:r>
              <a:rPr lang="zh-CN" altLang="en-US" sz="1600" dirty="0"/>
              <a:t>的</a:t>
            </a:r>
            <a:r>
              <a:rPr lang="en-US" altLang="zh-CN" sz="1600" dirty="0"/>
              <a:t>flags</a:t>
            </a:r>
            <a:r>
              <a:rPr lang="zh-CN" altLang="en-US" sz="1600" dirty="0"/>
              <a:t>参数）</a:t>
            </a:r>
          </a:p>
          <a:p>
            <a:pPr lvl="1" eaLnBrk="1" hangingPunct="1"/>
            <a:r>
              <a:rPr lang="en-US" altLang="zh-CN" sz="1600" dirty="0"/>
              <a:t>3. </a:t>
            </a:r>
            <a:r>
              <a:rPr lang="zh-CN" altLang="en-US" sz="1600" b="1" dirty="0"/>
              <a:t>文件访问模式</a:t>
            </a:r>
            <a:r>
              <a:rPr lang="zh-CN" altLang="en-US" sz="1600" dirty="0"/>
              <a:t>（如调用</a:t>
            </a:r>
            <a:r>
              <a:rPr lang="en-US" altLang="zh-CN" sz="1600" dirty="0"/>
              <a:t>open()</a:t>
            </a:r>
            <a:r>
              <a:rPr lang="zh-CN" altLang="en-US" sz="1600" dirty="0"/>
              <a:t>时所设置的只读模式、只写模式或读写</a:t>
            </a:r>
            <a:r>
              <a:rPr lang="zh-CN" altLang="en-US" sz="1600" dirty="0" smtClean="0"/>
              <a:t>模式等）</a:t>
            </a:r>
            <a:endParaRPr lang="zh-CN" altLang="en-US" sz="1600" dirty="0"/>
          </a:p>
          <a:p>
            <a:pPr lvl="1" eaLnBrk="1" hangingPunct="1"/>
            <a:r>
              <a:rPr lang="en-US" altLang="zh-CN" sz="1600" dirty="0"/>
              <a:t>4. </a:t>
            </a:r>
            <a:r>
              <a:rPr lang="zh-CN" altLang="en-US" sz="1600" dirty="0"/>
              <a:t>与信号驱动相关的设置</a:t>
            </a:r>
          </a:p>
          <a:p>
            <a:pPr lvl="1" eaLnBrk="1" hangingPunct="1"/>
            <a:r>
              <a:rPr lang="en-US" altLang="zh-CN" sz="1600" dirty="0"/>
              <a:t>5. </a:t>
            </a:r>
            <a:r>
              <a:rPr lang="zh-CN" altLang="en-US" sz="1600" b="1" dirty="0">
                <a:solidFill>
                  <a:srgbClr val="000818"/>
                </a:solidFill>
              </a:rPr>
              <a:t>对该文件</a:t>
            </a:r>
            <a:r>
              <a:rPr lang="en-US" altLang="zh-CN" sz="1600" b="1" dirty="0" err="1">
                <a:solidFill>
                  <a:srgbClr val="000818"/>
                </a:solidFill>
              </a:rPr>
              <a:t>i</a:t>
            </a:r>
            <a:r>
              <a:rPr lang="en-US" altLang="zh-CN" sz="1600" b="1" dirty="0">
                <a:solidFill>
                  <a:srgbClr val="000818"/>
                </a:solidFill>
              </a:rPr>
              <a:t>-node</a:t>
            </a:r>
            <a:r>
              <a:rPr lang="zh-CN" altLang="en-US" sz="1600" b="1" dirty="0">
                <a:solidFill>
                  <a:srgbClr val="000818"/>
                </a:solidFill>
              </a:rPr>
              <a:t>对象的引用</a:t>
            </a:r>
          </a:p>
          <a:p>
            <a:pPr lvl="1" eaLnBrk="1" hangingPunct="1"/>
            <a:r>
              <a:rPr lang="en-US" altLang="zh-CN" sz="1600" dirty="0"/>
              <a:t>6. </a:t>
            </a:r>
            <a:r>
              <a:rPr lang="zh-CN" altLang="en-US" sz="1600" dirty="0"/>
              <a:t>文件类型（例如：常规文件、套接字或</a:t>
            </a:r>
            <a:r>
              <a:rPr lang="en-US" altLang="zh-CN" sz="1600" dirty="0"/>
              <a:t>FIFO</a:t>
            </a:r>
            <a:r>
              <a:rPr lang="zh-CN" altLang="en-US" sz="1600" dirty="0"/>
              <a:t>）和访问权限</a:t>
            </a:r>
          </a:p>
          <a:p>
            <a:pPr lvl="1" eaLnBrk="1" hangingPunct="1"/>
            <a:r>
              <a:rPr lang="en-US" altLang="zh-CN" sz="1600" dirty="0"/>
              <a:t>7. </a:t>
            </a:r>
            <a:r>
              <a:rPr lang="zh-CN" altLang="en-US" sz="1600" dirty="0"/>
              <a:t>一个指针，指向该文件所持有的锁列表</a:t>
            </a:r>
          </a:p>
          <a:p>
            <a:pPr lvl="1" eaLnBrk="1" hangingPunct="1"/>
            <a:r>
              <a:rPr lang="en-US" altLang="zh-CN" sz="1600" dirty="0"/>
              <a:t>8. </a:t>
            </a:r>
            <a:r>
              <a:rPr lang="zh-CN" altLang="en-US" sz="1600" dirty="0"/>
              <a:t>文件的各种属性，包括文件大小以及与不同类型操作相关的时间戳</a:t>
            </a:r>
          </a:p>
        </p:txBody>
      </p:sp>
    </p:spTree>
    <p:extLst>
      <p:ext uri="{BB962C8B-B14F-4D97-AF65-F5344CB8AC3E}">
        <p14:creationId xmlns:p14="http://schemas.microsoft.com/office/powerpoint/2010/main" val="1111565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noProof="1" smtClean="0">
                <a:effectLst>
                  <a:outerShdw blurRad="38100" dist="38100" dir="2700000">
                    <a:srgbClr val="C0C0C0"/>
                  </a:outerShdw>
                </a:effectLst>
              </a:rPr>
              <a:t>：</a:t>
            </a:r>
            <a:r>
              <a:rPr lang="zh-CN" altLang="en-US" noProof="1" smtClean="0">
                <a:solidFill>
                  <a:srgbClr val="0000CC"/>
                </a:solidFill>
                <a:effectLst>
                  <a:outerShdw blurRad="38100" dist="38100" dir="2700000">
                    <a:srgbClr val="C0C0C0"/>
                  </a:outerShdw>
                </a:effectLst>
              </a:rPr>
              <a:t>系统级</a:t>
            </a:r>
            <a:r>
              <a:rPr lang="zh-CN" altLang="en-US" noProof="1" smtClean="0">
                <a:effectLst>
                  <a:outerShdw blurRad="38100" dist="38100" dir="2700000">
                    <a:srgbClr val="C0C0C0"/>
                  </a:outerShdw>
                </a:effectLst>
              </a:rPr>
              <a:t>的</a:t>
            </a:r>
            <a:r>
              <a:rPr lang="en-US" altLang="zh-CN" dirty="0" err="1" smtClean="0">
                <a:solidFill>
                  <a:srgbClr val="0070C0"/>
                </a:solidFill>
                <a:effectLst>
                  <a:outerShdw blurRad="38100" dist="38100" dir="2700000">
                    <a:srgbClr val="C0C0C0"/>
                  </a:outerShdw>
                </a:effectLst>
              </a:rPr>
              <a:t>i</a:t>
            </a:r>
            <a:r>
              <a:rPr lang="en-US" altLang="zh-CN" dirty="0" smtClean="0">
                <a:solidFill>
                  <a:srgbClr val="0070C0"/>
                </a:solidFill>
                <a:effectLst>
                  <a:outerShdw blurRad="38100" dist="38100" dir="2700000">
                    <a:srgbClr val="C0C0C0"/>
                  </a:outerShdw>
                </a:effectLst>
              </a:rPr>
              <a:t>-node</a:t>
            </a:r>
            <a:r>
              <a:rPr lang="zh-CN" altLang="en-US" dirty="0">
                <a:solidFill>
                  <a:srgbClr val="0070C0"/>
                </a:solidFill>
                <a:effectLst>
                  <a:outerShdw blurRad="38100" dist="38100" dir="2700000">
                    <a:srgbClr val="C0C0C0"/>
                  </a:outerShdw>
                </a:effectLst>
              </a:rPr>
              <a:t>表</a:t>
            </a:r>
            <a:endParaRPr lang="zh-CN" altLang="en-US" noProof="1">
              <a:solidFill>
                <a:srgbClr val="0070C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r>
              <a:rPr lang="zh-CN" altLang="en-US" sz="2000" dirty="0"/>
              <a:t>系统级的打开文件索引节点表，又称为活动的索引节点表</a:t>
            </a:r>
            <a:r>
              <a:rPr lang="en-US" altLang="zh-CN" sz="2000" dirty="0"/>
              <a:t>;</a:t>
            </a:r>
          </a:p>
          <a:p>
            <a:r>
              <a:rPr lang="zh-CN" altLang="en-US" sz="2000" dirty="0"/>
              <a:t>打开一个文件时，将在磁盘上的文件的索引节点装入到内核维护的索引节点表中；</a:t>
            </a:r>
            <a:endParaRPr lang="en-US" altLang="zh-CN" sz="2000" dirty="0"/>
          </a:p>
          <a:p>
            <a:r>
              <a:rPr lang="zh-CN" altLang="en-US" sz="2000" dirty="0"/>
              <a:t>同时设置上一些访问文件时的一些控制信息，如引用数</a:t>
            </a:r>
            <a:r>
              <a:rPr lang="zh-CN" altLang="en-US" sz="2000"/>
              <a:t>，表示一个文件目前被</a:t>
            </a:r>
            <a:r>
              <a:rPr lang="zh-CN" altLang="en-US" sz="2000" dirty="0"/>
              <a:t>打开的次数；</a:t>
            </a:r>
            <a:endParaRPr lang="en-US" altLang="zh-CN" sz="2000" dirty="0"/>
          </a:p>
          <a:p>
            <a:endParaRPr lang="en-US" altLang="zh-CN" sz="2000" dirty="0"/>
          </a:p>
          <a:p>
            <a:endParaRPr lang="en-US" altLang="zh-CN" sz="2000" dirty="0"/>
          </a:p>
          <a:p>
            <a:r>
              <a:rPr lang="zh-CN" altLang="en-US" sz="2000" dirty="0"/>
              <a:t>参见</a:t>
            </a:r>
            <a:r>
              <a:rPr lang="en-US" altLang="zh-CN" sz="1600" dirty="0">
                <a:hlinkClick r:id="rId2"/>
              </a:rPr>
              <a:t>https://blog.csdn.net/ai2000ai/article/details/79738422</a:t>
            </a:r>
            <a:endParaRPr lang="en-US" altLang="zh-CN" sz="1600" dirty="0"/>
          </a:p>
          <a:p>
            <a:endParaRPr lang="en-US" altLang="zh-CN" sz="2000" dirty="0"/>
          </a:p>
        </p:txBody>
      </p:sp>
    </p:spTree>
    <p:extLst>
      <p:ext uri="{BB962C8B-B14F-4D97-AF65-F5344CB8AC3E}">
        <p14:creationId xmlns:p14="http://schemas.microsoft.com/office/powerpoint/2010/main" val="305413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9" name="文本框 2">
            <a:extLst>
              <a:ext uri="{FF2B5EF4-FFF2-40B4-BE49-F238E27FC236}">
                <a16:creationId xmlns:a16="http://schemas.microsoft.com/office/drawing/2014/main" id="{19173149-C842-42D7-BE9E-26AEA1920F98}"/>
              </a:ext>
            </a:extLst>
          </p:cNvPr>
          <p:cNvSpPr txBox="1">
            <a:spLocks noChangeArrowheads="1"/>
          </p:cNvSpPr>
          <p:nvPr/>
        </p:nvSpPr>
        <p:spPr bwMode="auto">
          <a:xfrm>
            <a:off x="1233626" y="1051302"/>
            <a:ext cx="6300788" cy="7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solidFill>
                <a:srgbClr val="C00000"/>
              </a:solidFill>
            </a:endParaRPr>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//fd2=4</a:t>
            </a:r>
            <a:endParaRPr lang="zh-CN" altLang="en-US" sz="1800" dirty="0">
              <a:solidFill>
                <a:srgbClr val="C00000"/>
              </a:solidFill>
            </a:endParaRPr>
          </a:p>
        </p:txBody>
      </p:sp>
      <p:pic>
        <p:nvPicPr>
          <p:cNvPr id="5" name="图片 4">
            <a:extLst>
              <a:ext uri="{FF2B5EF4-FFF2-40B4-BE49-F238E27FC236}">
                <a16:creationId xmlns:a16="http://schemas.microsoft.com/office/drawing/2014/main" id="{ACF78278-CCE1-453B-9EEE-D70B8F03F3A7}"/>
              </a:ext>
            </a:extLst>
          </p:cNvPr>
          <p:cNvPicPr>
            <a:picLocks noChangeAspect="1"/>
          </p:cNvPicPr>
          <p:nvPr/>
        </p:nvPicPr>
        <p:blipFill>
          <a:blip r:embed="rId2"/>
          <a:stretch>
            <a:fillRect/>
          </a:stretch>
        </p:blipFill>
        <p:spPr>
          <a:xfrm>
            <a:off x="1138237" y="2007684"/>
            <a:ext cx="6867525" cy="4064642"/>
          </a:xfrm>
          <a:prstGeom prst="rect">
            <a:avLst/>
          </a:prstGeom>
        </p:spPr>
      </p:pic>
    </p:spTree>
    <p:extLst>
      <p:ext uri="{BB962C8B-B14F-4D97-AF65-F5344CB8AC3E}">
        <p14:creationId xmlns:p14="http://schemas.microsoft.com/office/powerpoint/2010/main" val="2924754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262CD1E-E4B7-41AD-816E-982D9667810A}"/>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2" name="Rectangle 3">
            <a:extLst>
              <a:ext uri="{FF2B5EF4-FFF2-40B4-BE49-F238E27FC236}">
                <a16:creationId xmlns:a16="http://schemas.microsoft.com/office/drawing/2014/main" id="{EF8E0F54-0408-4F4B-A0C3-8FAA4E40B435}"/>
              </a:ext>
            </a:extLst>
          </p:cNvPr>
          <p:cNvSpPr>
            <a:spLocks noGrp="1"/>
          </p:cNvSpPr>
          <p:nvPr>
            <p:ph type="body" idx="4294967295"/>
          </p:nvPr>
        </p:nvSpPr>
        <p:spPr>
          <a:xfrm>
            <a:off x="744538" y="1254125"/>
            <a:ext cx="8120062" cy="4929042"/>
          </a:xfrm>
          <a:ln>
            <a:miter/>
          </a:ln>
        </p:spPr>
        <p:txBody>
          <a:bodyPr>
            <a:spAutoFit/>
          </a:bodyPr>
          <a:lstStyle/>
          <a:p>
            <a:pPr>
              <a:defRPr/>
            </a:pPr>
            <a:r>
              <a:rPr lang="zh-CN" altLang="en-US" sz="2000" b="1" noProof="1"/>
              <a:t>引入</a:t>
            </a:r>
            <a:r>
              <a:rPr lang="zh-CN" altLang="en-US" sz="2000" b="1" noProof="1">
                <a:solidFill>
                  <a:srgbClr val="006600"/>
                </a:solidFill>
              </a:rPr>
              <a:t>进程</a:t>
            </a:r>
            <a:r>
              <a:rPr lang="zh-CN" altLang="en-US" sz="2000" b="1" noProof="1"/>
              <a:t>的概念是为了方便描述</a:t>
            </a:r>
            <a:r>
              <a:rPr lang="zh-CN" altLang="en-US" sz="2000" b="1" noProof="1">
                <a:solidFill>
                  <a:srgbClr val="121896"/>
                </a:solidFill>
              </a:rPr>
              <a:t>程序</a:t>
            </a:r>
            <a:r>
              <a:rPr lang="zh-CN" altLang="en-US" sz="2000" b="1" noProof="1"/>
              <a:t>的运行活动（过程）</a:t>
            </a:r>
          </a:p>
          <a:p>
            <a:pPr>
              <a:defRPr/>
            </a:pPr>
            <a:r>
              <a:rPr lang="zh-CN" altLang="en-US" sz="2000" b="1" noProof="1">
                <a:solidFill>
                  <a:srgbClr val="006600"/>
                </a:solidFill>
              </a:rPr>
              <a:t>进程</a:t>
            </a:r>
            <a:r>
              <a:rPr lang="zh-CN" altLang="en-US" sz="2000" b="1" noProof="1"/>
              <a:t>与</a:t>
            </a:r>
            <a:r>
              <a:rPr lang="zh-CN" altLang="en-US" sz="2000" b="1" noProof="1">
                <a:solidFill>
                  <a:srgbClr val="0000CC"/>
                </a:solidFill>
              </a:rPr>
              <a:t>程序</a:t>
            </a:r>
            <a:r>
              <a:rPr lang="zh-CN" altLang="en-US" sz="2000" b="1" noProof="1"/>
              <a:t>是截然不同的两个概念；</a:t>
            </a:r>
            <a:endParaRPr lang="en-US" altLang="zh-CN" sz="2000" b="1" noProof="1"/>
          </a:p>
          <a:p>
            <a:pPr lvl="1">
              <a:defRPr/>
            </a:pPr>
            <a:r>
              <a:rPr lang="zh-CN" altLang="en-US" sz="1800" b="1" noProof="1"/>
              <a:t>一个</a:t>
            </a:r>
            <a:r>
              <a:rPr lang="zh-CN" altLang="en-US" sz="1800" b="1" noProof="1">
                <a:solidFill>
                  <a:srgbClr val="121896"/>
                </a:solidFill>
              </a:rPr>
              <a:t>程序</a:t>
            </a:r>
            <a:r>
              <a:rPr lang="zh-CN" altLang="en-US" sz="1800" b="1" noProof="1"/>
              <a:t>可以对应多个</a:t>
            </a:r>
            <a:r>
              <a:rPr lang="zh-CN" altLang="en-US" sz="1800" b="1" noProof="1">
                <a:solidFill>
                  <a:srgbClr val="006600"/>
                </a:solidFill>
              </a:rPr>
              <a:t>进程</a:t>
            </a:r>
            <a:r>
              <a:rPr lang="zh-CN" altLang="en-US" sz="1800" b="1" noProof="1"/>
              <a:t>；</a:t>
            </a:r>
            <a:r>
              <a:rPr lang="en-US" altLang="x-none" sz="1800" noProof="1">
                <a:sym typeface="+mn-ea"/>
              </a:rPr>
              <a:t>(One program can be several processes)</a:t>
            </a:r>
            <a:endParaRPr lang="en-US" altLang="zh-CN" sz="1800" b="1" noProof="1"/>
          </a:p>
          <a:p>
            <a:pPr lvl="2">
              <a:defRPr/>
            </a:pPr>
            <a:r>
              <a:rPr lang="zh-CN" altLang="en-US" sz="1600" b="1" noProof="1"/>
              <a:t>同一个程序可以被</a:t>
            </a:r>
            <a:r>
              <a:rPr lang="zh-CN" altLang="en-US" sz="1600" b="1" noProof="1" smtClean="0"/>
              <a:t>执行多次</a:t>
            </a:r>
            <a:endParaRPr lang="zh-CN" altLang="en-US" sz="1600" b="1" noProof="1"/>
          </a:p>
          <a:p>
            <a:pPr lvl="1">
              <a:defRPr/>
            </a:pPr>
            <a:r>
              <a:rPr lang="zh-CN" altLang="en-US" sz="1800" b="1" noProof="1"/>
              <a:t>一个</a:t>
            </a:r>
            <a:r>
              <a:rPr lang="zh-CN" altLang="en-US" sz="1800" b="1" noProof="1">
                <a:solidFill>
                  <a:srgbClr val="006600"/>
                </a:solidFill>
              </a:rPr>
              <a:t>进程</a:t>
            </a:r>
            <a:r>
              <a:rPr lang="zh-CN" altLang="en-US" sz="1800" b="1" noProof="1"/>
              <a:t>也可以由多个</a:t>
            </a:r>
            <a:r>
              <a:rPr lang="zh-CN" altLang="en-US" sz="1800" b="1" noProof="1">
                <a:solidFill>
                  <a:srgbClr val="121896"/>
                </a:solidFill>
              </a:rPr>
              <a:t>程序段</a:t>
            </a:r>
            <a:r>
              <a:rPr lang="zh-CN" altLang="en-US" sz="1800" b="1" noProof="1"/>
              <a:t>共同完成一项任务；</a:t>
            </a:r>
            <a:endParaRPr lang="en-US" altLang="zh-CN" sz="1800" b="1" noProof="1"/>
          </a:p>
          <a:p>
            <a:pPr lvl="2">
              <a:defRPr/>
            </a:pPr>
            <a:r>
              <a:rPr lang="zh-CN" altLang="en-US" sz="1600" b="1" noProof="1" smtClean="0"/>
              <a:t>这些程序段可能是独立的程序模块，但运行</a:t>
            </a:r>
            <a:r>
              <a:rPr lang="zh-CN" altLang="en-US" sz="1600" b="1" noProof="1"/>
              <a:t>时这些程序段</a:t>
            </a:r>
            <a:r>
              <a:rPr lang="zh-CN" altLang="en-US" sz="1600" b="1" noProof="1" smtClean="0"/>
              <a:t>在同一个进程</a:t>
            </a:r>
            <a:r>
              <a:rPr lang="zh-CN" altLang="en-US" sz="1600" b="1" noProof="1"/>
              <a:t>中</a:t>
            </a:r>
          </a:p>
          <a:p>
            <a:pPr>
              <a:defRPr/>
            </a:pPr>
            <a:r>
              <a:rPr lang="zh-CN" altLang="en-US" sz="2000" b="1" noProof="1">
                <a:solidFill>
                  <a:srgbClr val="121896"/>
                </a:solidFill>
              </a:rPr>
              <a:t>进程具有五个特征，而程序则不具备；</a:t>
            </a:r>
          </a:p>
          <a:p>
            <a:pPr>
              <a:defRPr/>
            </a:pPr>
            <a:r>
              <a:rPr lang="zh-CN" altLang="en-US" sz="2000" b="1" noProof="1"/>
              <a:t>进程的五个基本特征：</a:t>
            </a:r>
          </a:p>
          <a:p>
            <a:pPr lvl="1">
              <a:defRPr/>
            </a:pPr>
            <a:r>
              <a:rPr lang="zh-CN" altLang="en-US" sz="1800" b="1" noProof="1">
                <a:solidFill>
                  <a:srgbClr val="0070C0"/>
                </a:solidFill>
              </a:rPr>
              <a:t>动态性</a:t>
            </a:r>
          </a:p>
          <a:p>
            <a:pPr lvl="1">
              <a:defRPr/>
            </a:pPr>
            <a:r>
              <a:rPr lang="zh-CN" altLang="en-US" sz="1800" b="1" noProof="1">
                <a:solidFill>
                  <a:srgbClr val="0070C0"/>
                </a:solidFill>
              </a:rPr>
              <a:t>独立性</a:t>
            </a:r>
          </a:p>
          <a:p>
            <a:pPr lvl="1">
              <a:defRPr/>
            </a:pPr>
            <a:r>
              <a:rPr lang="zh-CN" altLang="en-US" sz="1800" b="1" noProof="1" smtClean="0">
                <a:solidFill>
                  <a:srgbClr val="0070C0"/>
                </a:solidFill>
              </a:rPr>
              <a:t>并发</a:t>
            </a:r>
            <a:r>
              <a:rPr lang="zh-CN" altLang="en-US" sz="1800" b="1" noProof="1">
                <a:solidFill>
                  <a:srgbClr val="0070C0"/>
                </a:solidFill>
              </a:rPr>
              <a:t>性</a:t>
            </a:r>
          </a:p>
          <a:p>
            <a:pPr lvl="1">
              <a:defRPr/>
            </a:pPr>
            <a:r>
              <a:rPr lang="zh-CN" altLang="en-US" sz="1800" b="1" noProof="1" smtClean="0">
                <a:solidFill>
                  <a:srgbClr val="0070C0"/>
                </a:solidFill>
              </a:rPr>
              <a:t>异步</a:t>
            </a:r>
            <a:r>
              <a:rPr lang="zh-CN" altLang="en-US" sz="1800" b="1" noProof="1">
                <a:solidFill>
                  <a:srgbClr val="0070C0"/>
                </a:solidFill>
              </a:rPr>
              <a:t>性</a:t>
            </a:r>
          </a:p>
          <a:p>
            <a:pPr lvl="1">
              <a:defRPr/>
            </a:pPr>
            <a:r>
              <a:rPr lang="zh-CN" altLang="en-US" sz="1800" b="1" noProof="1">
                <a:solidFill>
                  <a:srgbClr val="0070C0"/>
                </a:solidFill>
              </a:rPr>
              <a:t>结构特征</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132100" name="文本框 2">
            <a:extLst>
              <a:ext uri="{FF2B5EF4-FFF2-40B4-BE49-F238E27FC236}">
                <a16:creationId xmlns:a16="http://schemas.microsoft.com/office/drawing/2014/main" id="{58F526D5-C83A-46A8-BEEB-E16EFFF12782}"/>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rPr>
              <a:t>请参见“</a:t>
            </a:r>
            <a:r>
              <a:rPr lang="en-US" altLang="zh-CN" sz="1800" dirty="0">
                <a:solidFill>
                  <a:srgbClr val="7030A0"/>
                </a:solidFill>
              </a:rPr>
              <a:t>UNIX</a:t>
            </a:r>
            <a:r>
              <a:rPr lang="zh-CN" altLang="en-US" sz="1800" dirty="0">
                <a:solidFill>
                  <a:srgbClr val="7030A0"/>
                </a:solidFill>
              </a:rPr>
              <a:t>操作系统设计”，第</a:t>
            </a:r>
            <a:r>
              <a:rPr lang="en-US" altLang="zh-CN" sz="1800" dirty="0">
                <a:solidFill>
                  <a:srgbClr val="7030A0"/>
                </a:solidFill>
              </a:rPr>
              <a:t>72</a:t>
            </a:r>
            <a:r>
              <a:rPr lang="zh-CN" altLang="en-US" sz="1800" dirty="0">
                <a:solidFill>
                  <a:srgbClr val="7030A0"/>
                </a:solidFill>
              </a:rPr>
              <a:t>页</a:t>
            </a:r>
          </a:p>
        </p:txBody>
      </p:sp>
      <p:grpSp>
        <p:nvGrpSpPr>
          <p:cNvPr id="3" name="Group 4">
            <a:extLst>
              <a:ext uri="{FF2B5EF4-FFF2-40B4-BE49-F238E27FC236}">
                <a16:creationId xmlns:a16="http://schemas.microsoft.com/office/drawing/2014/main" id="{AD5B66B3-B260-4682-8EF0-07E9D46BB591}"/>
              </a:ext>
            </a:extLst>
          </p:cNvPr>
          <p:cNvGrpSpPr>
            <a:grpSpLocks noChangeAspect="1"/>
          </p:cNvGrpSpPr>
          <p:nvPr/>
        </p:nvGrpSpPr>
        <p:grpSpPr bwMode="auto">
          <a:xfrm>
            <a:off x="1003300" y="2277849"/>
            <a:ext cx="7089775" cy="3529445"/>
            <a:chOff x="632" y="680"/>
            <a:chExt cx="4466" cy="2887"/>
          </a:xfrm>
        </p:grpSpPr>
        <p:sp>
          <p:nvSpPr>
            <p:cNvPr id="4" name="AutoShape 3">
              <a:extLst>
                <a:ext uri="{FF2B5EF4-FFF2-40B4-BE49-F238E27FC236}">
                  <a16:creationId xmlns:a16="http://schemas.microsoft.com/office/drawing/2014/main" id="{821D449F-D7FD-4974-83EB-6586B3FEB6E7}"/>
                </a:ext>
              </a:extLst>
            </p:cNvPr>
            <p:cNvSpPr>
              <a:spLocks noChangeAspect="1" noChangeArrowheads="1" noTextEdit="1"/>
            </p:cNvSpPr>
            <p:nvPr/>
          </p:nvSpPr>
          <p:spPr bwMode="auto">
            <a:xfrm>
              <a:off x="632" y="680"/>
              <a:ext cx="4466" cy="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8677" name="Picture 5">
              <a:extLst>
                <a:ext uri="{FF2B5EF4-FFF2-40B4-BE49-F238E27FC236}">
                  <a16:creationId xmlns:a16="http://schemas.microsoft.com/office/drawing/2014/main" id="{2B2D2B7D-DD8E-49B9-B7EA-81C5AC300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 y="680"/>
              <a:ext cx="4473" cy="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文本框 2">
            <a:extLst>
              <a:ext uri="{FF2B5EF4-FFF2-40B4-BE49-F238E27FC236}">
                <a16:creationId xmlns:a16="http://schemas.microsoft.com/office/drawing/2014/main" id="{4BAC0CF4-6135-431B-B76C-095BF70F4410}"/>
              </a:ext>
            </a:extLst>
          </p:cNvPr>
          <p:cNvSpPr txBox="1">
            <a:spLocks noChangeArrowheads="1"/>
          </p:cNvSpPr>
          <p:nvPr/>
        </p:nvSpPr>
        <p:spPr bwMode="auto">
          <a:xfrm>
            <a:off x="1233626" y="1051302"/>
            <a:ext cx="6300788" cy="111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//fd1=4</a:t>
            </a:r>
            <a:endParaRPr lang="en-US" altLang="zh-CN" sz="1800" dirty="0"/>
          </a:p>
          <a:p>
            <a:pPr marL="0" lvl="1" indent="0">
              <a:buNone/>
            </a:pPr>
            <a:r>
              <a:rPr lang="zh-CN" altLang="en-US" sz="1800" dirty="0"/>
              <a:t>fd3=open(“</a:t>
            </a:r>
            <a:r>
              <a:rPr lang="zh-CN" altLang="en-US" sz="1800" dirty="0">
                <a:solidFill>
                  <a:srgbClr val="0000CC"/>
                </a:solidFill>
              </a:rPr>
              <a:t>/etc/passwd</a:t>
            </a:r>
            <a:r>
              <a:rPr lang="zh-CN" altLang="en-US" sz="1800" dirty="0"/>
              <a:t>”,O_WRONLY)</a:t>
            </a:r>
            <a:r>
              <a:rPr lang="zh-CN" altLang="en-US" sz="1800" dirty="0" smtClean="0"/>
              <a:t>;  </a:t>
            </a:r>
            <a:r>
              <a:rPr lang="en-US" altLang="zh-CN" sz="1800" dirty="0" smtClean="0">
                <a:solidFill>
                  <a:srgbClr val="C00000"/>
                </a:solidFill>
              </a:rPr>
              <a:t>//fd3=5</a:t>
            </a:r>
            <a:endParaRPr lang="en-US" altLang="zh-CN" sz="1800" dirty="0">
              <a:solidFill>
                <a:srgbClr val="C00000"/>
              </a:solidFill>
            </a:endParaRPr>
          </a:p>
        </p:txBody>
      </p:sp>
    </p:spTree>
    <p:extLst>
      <p:ext uri="{BB962C8B-B14F-4D97-AF65-F5344CB8AC3E}">
        <p14:creationId xmlns:p14="http://schemas.microsoft.com/office/powerpoint/2010/main" val="35629147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4EDAADE0-CFD9-4CDB-8EC9-C1D56598FF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进程打开文件后的数据结构</a:t>
            </a:r>
          </a:p>
        </p:txBody>
      </p:sp>
      <p:sp>
        <p:nvSpPr>
          <p:cNvPr id="133123" name="内容占位符 2">
            <a:extLst>
              <a:ext uri="{FF2B5EF4-FFF2-40B4-BE49-F238E27FC236}">
                <a16:creationId xmlns:a16="http://schemas.microsoft.com/office/drawing/2014/main" id="{DAF94F9D-5661-44E7-BC71-2CA84668B498}"/>
              </a:ext>
            </a:extLst>
          </p:cNvPr>
          <p:cNvSpPr>
            <a:spLocks noGrp="1" noChangeArrowheads="1"/>
          </p:cNvSpPr>
          <p:nvPr>
            <p:ph idx="4294967295"/>
          </p:nvPr>
        </p:nvSpPr>
        <p:spPr>
          <a:xfrm>
            <a:off x="819150" y="838200"/>
            <a:ext cx="7810500" cy="5470525"/>
          </a:xfrm>
        </p:spPr>
        <p:txBody>
          <a:bodyPr/>
          <a:lstStyle/>
          <a:p>
            <a:pPr>
              <a:spcBef>
                <a:spcPts val="600"/>
              </a:spcBef>
            </a:pPr>
            <a:r>
              <a:rPr lang="zh-CN" altLang="en-US" sz="2000" b="1" dirty="0">
                <a:solidFill>
                  <a:srgbClr val="006600"/>
                </a:solidFill>
              </a:rPr>
              <a:t>注</a:t>
            </a:r>
            <a:r>
              <a:rPr lang="en-US" altLang="zh-CN" sz="2000" b="1" dirty="0">
                <a:solidFill>
                  <a:srgbClr val="006600"/>
                </a:solidFill>
              </a:rPr>
              <a:t>1</a:t>
            </a:r>
            <a:r>
              <a:rPr lang="zh-CN" altLang="en-US" sz="2000" b="1" dirty="0">
                <a:solidFill>
                  <a:srgbClr val="006600"/>
                </a:solidFill>
              </a:rPr>
              <a:t>：三个标准设备的描述符</a:t>
            </a:r>
            <a:endParaRPr lang="en-US" altLang="zh-CN" sz="2000" b="1" dirty="0">
              <a:solidFill>
                <a:srgbClr val="006600"/>
              </a:solidFill>
            </a:endParaRPr>
          </a:p>
          <a:p>
            <a:pPr lvl="1">
              <a:spcBef>
                <a:spcPts val="600"/>
              </a:spcBef>
            </a:pPr>
            <a:r>
              <a:rPr lang="zh-CN" altLang="en-US" sz="1800" dirty="0"/>
              <a:t>操作系统中将设备当作文件看待；</a:t>
            </a:r>
          </a:p>
          <a:p>
            <a:pPr lvl="1">
              <a:spcBef>
                <a:spcPts val="600"/>
              </a:spcBef>
            </a:pPr>
            <a:r>
              <a:rPr lang="zh-CN" altLang="en-US" sz="1800" dirty="0" smtClean="0"/>
              <a:t>0</a:t>
            </a:r>
            <a:r>
              <a:rPr lang="zh-CN" altLang="en-US" sz="1800" dirty="0"/>
              <a:t>，1，2也就是三</a:t>
            </a:r>
            <a:r>
              <a:rPr lang="zh-CN" altLang="en-US" sz="1800" dirty="0" smtClean="0"/>
              <a:t>个标准设备</a:t>
            </a:r>
            <a:r>
              <a:rPr lang="zh-CN" altLang="en-US" sz="1800" dirty="0"/>
              <a:t>对应的文件描述符；</a:t>
            </a:r>
          </a:p>
          <a:p>
            <a:pPr lvl="2">
              <a:spcBef>
                <a:spcPts val="600"/>
              </a:spcBef>
            </a:pPr>
            <a:r>
              <a:rPr lang="en-US" altLang="zh-CN" sz="1600" dirty="0"/>
              <a:t>0</a:t>
            </a:r>
            <a:r>
              <a:rPr lang="zh-CN" altLang="en-US" sz="1600" dirty="0"/>
              <a:t>：</a:t>
            </a:r>
            <a:r>
              <a:rPr lang="en-US" altLang="zh-CN" sz="1600" dirty="0"/>
              <a:t>stdin</a:t>
            </a:r>
          </a:p>
          <a:p>
            <a:pPr lvl="2">
              <a:spcBef>
                <a:spcPts val="600"/>
              </a:spcBef>
            </a:pPr>
            <a:r>
              <a:rPr lang="en-US" altLang="zh-CN" sz="1600" dirty="0"/>
              <a:t>1</a:t>
            </a:r>
            <a:r>
              <a:rPr lang="zh-CN" altLang="en-US" sz="1600" dirty="0"/>
              <a:t>：</a:t>
            </a:r>
            <a:r>
              <a:rPr lang="en-US" altLang="zh-CN" sz="1600" dirty="0" err="1"/>
              <a:t>stdout</a:t>
            </a:r>
            <a:endParaRPr lang="en-US" altLang="zh-CN" sz="1600" dirty="0"/>
          </a:p>
          <a:p>
            <a:pPr lvl="2">
              <a:spcBef>
                <a:spcPts val="600"/>
              </a:spcBef>
            </a:pPr>
            <a:r>
              <a:rPr lang="en-US" altLang="zh-CN" sz="1600" dirty="0"/>
              <a:t>2</a:t>
            </a:r>
            <a:r>
              <a:rPr lang="zh-CN" altLang="en-US" sz="1600" dirty="0"/>
              <a:t>：</a:t>
            </a:r>
            <a:r>
              <a:rPr lang="en-US" altLang="zh-CN" sz="1600" dirty="0" err="1" smtClean="0"/>
              <a:t>stderr</a:t>
            </a:r>
            <a:endParaRPr lang="en-US" altLang="zh-CN" sz="1600" dirty="0" smtClean="0"/>
          </a:p>
          <a:p>
            <a:pPr lvl="1">
              <a:spcBef>
                <a:spcPts val="600"/>
              </a:spcBef>
            </a:pPr>
            <a:r>
              <a:rPr lang="zh-CN" altLang="en-US" sz="1800" dirty="0"/>
              <a:t>系统创建进程时，自动打开了上述三个标准设备</a:t>
            </a:r>
          </a:p>
          <a:p>
            <a:pPr>
              <a:spcBef>
                <a:spcPts val="600"/>
              </a:spcBef>
            </a:pPr>
            <a:r>
              <a:rPr lang="zh-CN" altLang="en-US" sz="2000" b="1" dirty="0">
                <a:solidFill>
                  <a:srgbClr val="006600"/>
                </a:solidFill>
              </a:rPr>
              <a:t>注</a:t>
            </a:r>
            <a:r>
              <a:rPr lang="en-US" altLang="zh-CN" sz="2000" b="1" dirty="0">
                <a:solidFill>
                  <a:srgbClr val="006600"/>
                </a:solidFill>
              </a:rPr>
              <a:t>2</a:t>
            </a:r>
            <a:r>
              <a:rPr lang="zh-CN" altLang="en-US" sz="2000" b="1" dirty="0">
                <a:solidFill>
                  <a:srgbClr val="006600"/>
                </a:solidFill>
              </a:rPr>
              <a:t>：打开文件的过程及文件描述符</a:t>
            </a:r>
            <a:endParaRPr lang="en-US" altLang="zh-CN" sz="2000" b="1" dirty="0">
              <a:solidFill>
                <a:srgbClr val="006600"/>
              </a:solidFill>
            </a:endParaRPr>
          </a:p>
          <a:p>
            <a:pPr lvl="1">
              <a:spcBef>
                <a:spcPts val="600"/>
              </a:spcBef>
            </a:pPr>
            <a:r>
              <a:rPr lang="zh-CN" altLang="en-US" sz="1800" dirty="0"/>
              <a:t>fd</a:t>
            </a:r>
            <a:r>
              <a:rPr lang="en-US" altLang="zh-CN" sz="1800" dirty="0"/>
              <a:t>1</a:t>
            </a:r>
            <a:r>
              <a:rPr lang="zh-CN" altLang="en-US" sz="1800" dirty="0"/>
              <a:t>=open(“/etc/passwd”,O_RDONLY)中</a:t>
            </a:r>
            <a:r>
              <a:rPr lang="en-US" altLang="zh-CN" sz="1800" dirty="0"/>
              <a:t>fd1</a:t>
            </a:r>
            <a:r>
              <a:rPr lang="zh-CN" altLang="en-US" sz="1800" dirty="0"/>
              <a:t>的含义</a:t>
            </a:r>
            <a:endParaRPr lang="en-US" altLang="zh-CN" sz="1800" dirty="0"/>
          </a:p>
          <a:p>
            <a:pPr lvl="1">
              <a:spcBef>
                <a:spcPts val="600"/>
              </a:spcBef>
            </a:pPr>
            <a:r>
              <a:rPr lang="zh-CN" altLang="en-US" sz="1800" dirty="0"/>
              <a:t>文件的读写指针，或偏移量（在文件表中）</a:t>
            </a:r>
            <a:endParaRPr lang="en-US" altLang="zh-CN" sz="1800" dirty="0"/>
          </a:p>
          <a:p>
            <a:pPr>
              <a:spcBef>
                <a:spcPts val="600"/>
              </a:spcBef>
            </a:pPr>
            <a:r>
              <a:rPr lang="zh-CN" altLang="en-US" sz="2000" b="1" dirty="0"/>
              <a:t>注</a:t>
            </a:r>
            <a:r>
              <a:rPr lang="en-US" altLang="zh-CN" sz="2000" b="1" dirty="0"/>
              <a:t>3</a:t>
            </a:r>
            <a:r>
              <a:rPr lang="zh-CN" altLang="en-US" sz="2000" b="1" dirty="0"/>
              <a:t>：文件描述符的含义以及基于其的文件操作，如：</a:t>
            </a:r>
            <a:endParaRPr lang="en-US" altLang="zh-CN" sz="2000" b="1" dirty="0"/>
          </a:p>
          <a:p>
            <a:pPr lvl="1">
              <a:spcBef>
                <a:spcPts val="600"/>
              </a:spcBef>
            </a:pPr>
            <a:r>
              <a:rPr lang="en-US" altLang="zh-CN" sz="1800" dirty="0">
                <a:solidFill>
                  <a:srgbClr val="006600"/>
                </a:solidFill>
              </a:rPr>
              <a:t>read(fd1,&amp;c)</a:t>
            </a:r>
            <a:r>
              <a:rPr lang="zh-CN" altLang="en-US" sz="1800" dirty="0">
                <a:solidFill>
                  <a:srgbClr val="006600"/>
                </a:solidFill>
              </a:rPr>
              <a:t>中基于</a:t>
            </a:r>
            <a:r>
              <a:rPr lang="en-US" altLang="zh-CN" sz="1800" dirty="0" err="1">
                <a:solidFill>
                  <a:srgbClr val="006600"/>
                </a:solidFill>
              </a:rPr>
              <a:t>fd</a:t>
            </a:r>
            <a:r>
              <a:rPr lang="zh-CN" altLang="en-US" sz="1800" dirty="0" smtClean="0">
                <a:solidFill>
                  <a:srgbClr val="006600"/>
                </a:solidFill>
              </a:rPr>
              <a:t>的读取过程</a:t>
            </a:r>
            <a:endParaRPr lang="en-US" altLang="zh-CN" sz="1800" dirty="0">
              <a:solidFill>
                <a:srgbClr val="006600"/>
              </a:solidFill>
            </a:endParaRPr>
          </a:p>
          <a:p>
            <a:pPr lvl="1">
              <a:spcBef>
                <a:spcPts val="600"/>
              </a:spcBef>
            </a:pPr>
            <a:r>
              <a:rPr lang="en-US" altLang="zh-CN" sz="1800" dirty="0">
                <a:solidFill>
                  <a:srgbClr val="006600"/>
                </a:solidFill>
              </a:rPr>
              <a:t>write(fd1,&amp;c,1)</a:t>
            </a:r>
            <a:r>
              <a:rPr lang="zh-CN" altLang="en-US" sz="1800" dirty="0">
                <a:solidFill>
                  <a:srgbClr val="006600"/>
                </a:solidFill>
              </a:rPr>
              <a:t>中基于</a:t>
            </a:r>
            <a:r>
              <a:rPr lang="en-US" altLang="zh-CN" sz="1800" dirty="0" err="1">
                <a:solidFill>
                  <a:srgbClr val="006600"/>
                </a:solidFill>
              </a:rPr>
              <a:t>fd</a:t>
            </a:r>
            <a:r>
              <a:rPr lang="zh-CN" altLang="en-US" sz="1800" dirty="0">
                <a:solidFill>
                  <a:srgbClr val="006600"/>
                </a:solidFill>
              </a:rPr>
              <a:t>的写入过程</a:t>
            </a:r>
            <a:endParaRPr lang="en-US" altLang="zh-CN" sz="1800" dirty="0">
              <a:solidFill>
                <a:srgbClr val="006600"/>
              </a:solidFill>
            </a:endParaRPr>
          </a:p>
          <a:p>
            <a:pPr>
              <a:spcBef>
                <a:spcPts val="600"/>
              </a:spcBef>
            </a:pPr>
            <a:r>
              <a:rPr lang="zh-CN" altLang="en-US" sz="2000" b="1" dirty="0"/>
              <a:t>注</a:t>
            </a:r>
            <a:r>
              <a:rPr lang="en-US" altLang="zh-CN" sz="2000" b="1" dirty="0"/>
              <a:t>4</a:t>
            </a:r>
            <a:r>
              <a:rPr lang="zh-CN" altLang="en-US" sz="2000" b="1" dirty="0"/>
              <a:t>：关闭文件</a:t>
            </a:r>
            <a:r>
              <a:rPr lang="en-US" altLang="zh-CN" sz="2000" b="1" dirty="0"/>
              <a:t>(</a:t>
            </a:r>
            <a:r>
              <a:rPr lang="zh-CN" altLang="en-US" sz="2000" b="1" dirty="0"/>
              <a:t>设备</a:t>
            </a:r>
            <a:r>
              <a:rPr lang="en-US" altLang="zh-CN" sz="2000" b="1" dirty="0"/>
              <a:t>)</a:t>
            </a:r>
            <a:r>
              <a:rPr lang="zh-CN" altLang="en-US" sz="2000" b="1" dirty="0"/>
              <a:t>的过程</a:t>
            </a:r>
            <a:endParaRPr lang="en-US" altLang="zh-CN" sz="2000" b="1" dirty="0"/>
          </a:p>
          <a:p>
            <a:pPr lvl="1">
              <a:spcBef>
                <a:spcPts val="600"/>
              </a:spcBef>
            </a:pPr>
            <a:r>
              <a:rPr lang="en-US" altLang="zh-CN" sz="1800" dirty="0">
                <a:solidFill>
                  <a:srgbClr val="006600"/>
                </a:solidFill>
              </a:rPr>
              <a:t>close(fd1)</a:t>
            </a:r>
            <a:r>
              <a:rPr lang="zh-CN" altLang="en-US" sz="1800" dirty="0">
                <a:solidFill>
                  <a:srgbClr val="006600"/>
                </a:solidFill>
              </a:rPr>
              <a:t>的过程</a:t>
            </a:r>
            <a:endParaRPr lang="en-US" altLang="zh-CN" sz="1800" dirty="0">
              <a:solidFill>
                <a:srgbClr val="006600"/>
              </a:solidFill>
            </a:endParaRPr>
          </a:p>
          <a:p>
            <a:endParaRPr lang="en-US" altLang="zh-CN" sz="2400" dirty="0"/>
          </a:p>
          <a:p>
            <a:pPr lvl="1"/>
            <a:endParaRPr lang="zh-CN" altLang="en-US" sz="2000" dirty="0"/>
          </a:p>
          <a:p>
            <a:endParaRPr lang="zh-CN" altLang="en-US" sz="24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44649457-DD63-481F-87A8-00F700ABF49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34147" name="内容占位符 2">
            <a:extLst>
              <a:ext uri="{FF2B5EF4-FFF2-40B4-BE49-F238E27FC236}">
                <a16:creationId xmlns:a16="http://schemas.microsoft.com/office/drawing/2014/main" id="{22E5FCF3-D6B2-4DBF-87EC-E36B75BFCF3F}"/>
              </a:ext>
            </a:extLst>
          </p:cNvPr>
          <p:cNvSpPr>
            <a:spLocks noGrp="1" noChangeArrowheads="1"/>
          </p:cNvSpPr>
          <p:nvPr>
            <p:ph idx="4294967295"/>
          </p:nvPr>
        </p:nvSpPr>
        <p:spPr>
          <a:xfrm>
            <a:off x="844843" y="1087391"/>
            <a:ext cx="7351712" cy="4483100"/>
          </a:xfrm>
        </p:spPr>
        <p:txBody>
          <a:bodyPr/>
          <a:lstStyle/>
          <a:p>
            <a:pPr marL="0" indent="0">
              <a:spcBef>
                <a:spcPts val="0"/>
              </a:spcBef>
              <a:buFont typeface="Monotype Sorts" pitchFamily="2" charset="2"/>
              <a:buNone/>
            </a:pPr>
            <a:r>
              <a:rPr lang="en-US" altLang="zh-CN" sz="1600" dirty="0">
                <a:solidFill>
                  <a:srgbClr val="0000CC"/>
                </a:solidFill>
              </a:rPr>
              <a:t>//</a:t>
            </a:r>
            <a:r>
              <a:rPr lang="zh-CN" altLang="en-US" sz="1600" dirty="0" smtClean="0">
                <a:solidFill>
                  <a:srgbClr val="0000CC"/>
                </a:solidFill>
              </a:rPr>
              <a:t>屏幕输出键盘输入 </a:t>
            </a:r>
            <a:r>
              <a:rPr lang="en-US" altLang="zh-CN" sz="1600" dirty="0" smtClean="0">
                <a:solidFill>
                  <a:srgbClr val="0000CC"/>
                </a:solidFill>
              </a:rPr>
              <a:t>(Linux</a:t>
            </a:r>
            <a:r>
              <a:rPr lang="zh-CN" altLang="en-US" sz="1600" dirty="0" smtClean="0">
                <a:solidFill>
                  <a:srgbClr val="0000CC"/>
                </a:solidFill>
              </a:rPr>
              <a:t>环境</a:t>
            </a:r>
            <a:r>
              <a:rPr lang="en-US" altLang="zh-CN" sz="1600" dirty="0" smtClean="0">
                <a:solidFill>
                  <a:srgbClr val="0000CC"/>
                </a:solidFill>
              </a:rPr>
              <a:t>)</a:t>
            </a:r>
            <a:endParaRPr lang="en-US" altLang="zh-CN" sz="1600" dirty="0">
              <a:solidFill>
                <a:srgbClr val="0000CC"/>
              </a:solidFill>
            </a:endParaRPr>
          </a:p>
          <a:p>
            <a:pPr marL="0" indent="0">
              <a:spcBef>
                <a:spcPts val="0"/>
              </a:spcBef>
              <a:buNone/>
            </a:pPr>
            <a:r>
              <a:rPr lang="en-US" altLang="zh-CN" sz="1600" dirty="0"/>
              <a:t>#include &lt;</a:t>
            </a:r>
            <a:r>
              <a:rPr lang="en-US" altLang="zh-CN" sz="1600" dirty="0" err="1"/>
              <a:t>unistd.h</a:t>
            </a:r>
            <a:r>
              <a:rPr lang="en-US" altLang="zh-CN" sz="1600" dirty="0" smtClean="0"/>
              <a:t>&gt;  //read()</a:t>
            </a:r>
            <a:r>
              <a:rPr lang="zh-CN" altLang="en-US" sz="1600" dirty="0" smtClean="0"/>
              <a:t>、</a:t>
            </a:r>
            <a:r>
              <a:rPr lang="en-US" altLang="zh-CN" sz="1600" dirty="0" smtClean="0"/>
              <a:t>write()</a:t>
            </a:r>
            <a:endParaRPr lang="en-US" altLang="zh-CN" sz="1600" dirty="0"/>
          </a:p>
          <a:p>
            <a:pPr marL="0" indent="0">
              <a:spcBef>
                <a:spcPts val="0"/>
              </a:spcBef>
              <a:buNone/>
            </a:pPr>
            <a:r>
              <a:rPr lang="en-US" altLang="zh-CN" sz="1600" dirty="0"/>
              <a:t>#include &lt;</a:t>
            </a:r>
            <a:r>
              <a:rPr lang="en-US" altLang="zh-CN" sz="1600" dirty="0" err="1"/>
              <a:t>stdlib.h</a:t>
            </a:r>
            <a:r>
              <a:rPr lang="en-US" altLang="zh-CN" sz="1600" dirty="0" smtClean="0"/>
              <a:t>&gt;  //exit()</a:t>
            </a:r>
          </a:p>
          <a:p>
            <a:pPr marL="0" indent="0">
              <a:spcBef>
                <a:spcPts val="0"/>
              </a:spcBef>
              <a:buNone/>
            </a:pPr>
            <a:r>
              <a:rPr lang="zh-CN" altLang="en-US" sz="1600" dirty="0" smtClean="0"/>
              <a:t>main</a:t>
            </a:r>
            <a:r>
              <a:rPr lang="zh-CN" altLang="en-US" sz="1600" dirty="0"/>
              <a:t>()</a:t>
            </a:r>
          </a:p>
          <a:p>
            <a:pPr marL="0" indent="0">
              <a:spcBef>
                <a:spcPts val="0"/>
              </a:spcBef>
              <a:buFont typeface="Monotype Sorts" pitchFamily="2" charset="2"/>
              <a:buNone/>
            </a:pPr>
            <a:r>
              <a:rPr lang="zh-CN" altLang="en-US" sz="1600" dirty="0"/>
              <a:t>{ </a:t>
            </a:r>
          </a:p>
          <a:p>
            <a:pPr marL="0" indent="0">
              <a:spcBef>
                <a:spcPts val="0"/>
              </a:spcBef>
              <a:buFont typeface="Monotype Sorts" pitchFamily="2" charset="2"/>
              <a:buNone/>
            </a:pPr>
            <a:r>
              <a:rPr lang="zh-CN" altLang="en-US" sz="1600" dirty="0"/>
              <a:t>    char c;</a:t>
            </a:r>
          </a:p>
          <a:p>
            <a:pPr marL="0" indent="0">
              <a:spcBef>
                <a:spcPts val="0"/>
              </a:spcBef>
              <a:buFont typeface="Monotype Sorts" pitchFamily="2" charset="2"/>
              <a:buNone/>
            </a:pPr>
            <a:r>
              <a:rPr lang="zh-CN" altLang="en-US" sz="1600" dirty="0"/>
              <a:t>    for (; ;)</a:t>
            </a:r>
          </a:p>
          <a:p>
            <a:pPr marL="0" indent="0">
              <a:spcBef>
                <a:spcPts val="0"/>
              </a:spcBef>
              <a:buFont typeface="Monotype Sorts" pitchFamily="2" charset="2"/>
              <a:buNone/>
            </a:pPr>
            <a:r>
              <a:rPr lang="zh-CN" altLang="en-US" sz="1600" dirty="0"/>
              <a:t>       {</a:t>
            </a:r>
          </a:p>
          <a:p>
            <a:pPr marL="0" indent="0">
              <a:spcBef>
                <a:spcPts val="0"/>
              </a:spcBef>
              <a:buNone/>
            </a:pPr>
            <a:r>
              <a:rPr lang="zh-CN" altLang="en-US" sz="1600" dirty="0"/>
              <a:t>            </a:t>
            </a:r>
            <a:r>
              <a:rPr lang="en-US" altLang="zh-CN" sz="1600" dirty="0" smtClean="0"/>
              <a:t>//</a:t>
            </a:r>
            <a:r>
              <a:rPr lang="zh-CN" altLang="en-US" sz="1600" dirty="0"/>
              <a:t>从标准输入设备（键盘）读取键入的内容</a:t>
            </a:r>
          </a:p>
          <a:p>
            <a:pPr marL="0" indent="0">
              <a:spcBef>
                <a:spcPts val="0"/>
              </a:spcBef>
              <a:buFont typeface="Monotype Sorts" pitchFamily="2" charset="2"/>
              <a:buNone/>
            </a:pPr>
            <a:r>
              <a:rPr lang="en-US" altLang="zh-CN" sz="1600" dirty="0" smtClean="0"/>
              <a:t>            </a:t>
            </a:r>
            <a:r>
              <a:rPr lang="zh-CN" altLang="en-US" sz="1600" dirty="0" smtClean="0">
                <a:solidFill>
                  <a:srgbClr val="006600"/>
                </a:solidFill>
              </a:rPr>
              <a:t>read</a:t>
            </a:r>
            <a:r>
              <a:rPr lang="zh-CN" altLang="en-US" sz="1600" dirty="0">
                <a:solidFill>
                  <a:srgbClr val="006600"/>
                </a:solidFill>
              </a:rPr>
              <a:t>(</a:t>
            </a:r>
            <a:r>
              <a:rPr lang="zh-CN" altLang="en-US" sz="1600" dirty="0">
                <a:solidFill>
                  <a:srgbClr val="C00000"/>
                </a:solidFill>
              </a:rPr>
              <a:t>0</a:t>
            </a:r>
            <a:r>
              <a:rPr lang="zh-CN" altLang="en-US" sz="1600" dirty="0">
                <a:solidFill>
                  <a:srgbClr val="006600"/>
                </a:solidFill>
              </a:rPr>
              <a:t>,&amp;</a:t>
            </a:r>
            <a:r>
              <a:rPr lang="zh-CN" altLang="en-US" sz="1600" dirty="0" smtClean="0">
                <a:solidFill>
                  <a:srgbClr val="006600"/>
                </a:solidFill>
              </a:rPr>
              <a:t>c</a:t>
            </a:r>
            <a:r>
              <a:rPr lang="en-US" altLang="zh-CN" sz="1600" dirty="0" smtClean="0">
                <a:solidFill>
                  <a:srgbClr val="006600"/>
                </a:solidFill>
              </a:rPr>
              <a:t>,1</a:t>
            </a:r>
            <a:r>
              <a:rPr lang="zh-CN" altLang="en-US" sz="1600" dirty="0" smtClean="0">
                <a:solidFill>
                  <a:srgbClr val="006600"/>
                </a:solidFill>
              </a:rPr>
              <a:t>); </a:t>
            </a:r>
            <a:r>
              <a:rPr lang="en-US" altLang="zh-CN" sz="1600" dirty="0" smtClean="0">
                <a:solidFill>
                  <a:srgbClr val="006600"/>
                </a:solidFill>
              </a:rPr>
              <a:t> </a:t>
            </a:r>
          </a:p>
          <a:p>
            <a:pPr marL="0" indent="0">
              <a:spcBef>
                <a:spcPts val="0"/>
              </a:spcBef>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zh-CN" altLang="en-US" sz="1600" dirty="0" smtClean="0"/>
              <a:t>if </a:t>
            </a:r>
            <a:r>
              <a:rPr lang="zh-CN" altLang="en-US" sz="1600" dirty="0"/>
              <a:t>(c==‘Z’) </a:t>
            </a:r>
            <a:r>
              <a:rPr lang="zh-CN" altLang="en-US" sz="1600" dirty="0" smtClean="0"/>
              <a:t>  </a:t>
            </a:r>
            <a:r>
              <a:rPr lang="en-US" altLang="zh-CN" sz="1600" dirty="0" smtClean="0"/>
              <a:t>//</a:t>
            </a:r>
            <a:r>
              <a:rPr lang="zh-CN" altLang="en-US" sz="1600" dirty="0" smtClean="0"/>
              <a:t>当键入</a:t>
            </a:r>
            <a:r>
              <a:rPr lang="en-US" altLang="zh-CN" sz="1600" dirty="0" smtClean="0"/>
              <a:t>’Z’</a:t>
            </a:r>
            <a:r>
              <a:rPr lang="zh-CN" altLang="en-US" sz="1600" dirty="0" smtClean="0"/>
              <a:t>，进程结束</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exit</a:t>
            </a:r>
            <a:r>
              <a:rPr lang="zh-CN" altLang="en-US" sz="1600" dirty="0"/>
              <a:t>(1)</a:t>
            </a:r>
            <a:r>
              <a:rPr lang="zh-CN" altLang="en-US" sz="1600" dirty="0" smtClean="0"/>
              <a:t>;</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将键盘键入的内容输出到屏幕上</a:t>
            </a:r>
            <a:r>
              <a:rPr lang="en-US" altLang="zh-CN" sz="1600" dirty="0" smtClean="0"/>
              <a:t> </a:t>
            </a:r>
            <a:endParaRPr lang="zh-CN" altLang="en-US" sz="1600" dirty="0"/>
          </a:p>
          <a:p>
            <a:pPr marL="0" indent="0">
              <a:spcBef>
                <a:spcPts val="0"/>
              </a:spcBef>
              <a:buFont typeface="Monotype Sorts" pitchFamily="2" charset="2"/>
              <a:buNone/>
            </a:pPr>
            <a:r>
              <a:rPr lang="zh-CN" altLang="en-US" sz="1600" dirty="0">
                <a:solidFill>
                  <a:srgbClr val="0070C0"/>
                </a:solidFill>
              </a:rPr>
              <a:t>            write(</a:t>
            </a:r>
            <a:r>
              <a:rPr lang="zh-CN" altLang="en-US" sz="1600" dirty="0">
                <a:solidFill>
                  <a:srgbClr val="C00000"/>
                </a:solidFill>
              </a:rPr>
              <a:t>1</a:t>
            </a:r>
            <a:r>
              <a:rPr lang="zh-CN" altLang="en-US" sz="1600" dirty="0">
                <a:solidFill>
                  <a:srgbClr val="0070C0"/>
                </a:solidFill>
              </a:rPr>
              <a:t>,&amp;</a:t>
            </a:r>
            <a:r>
              <a:rPr lang="zh-CN" altLang="en-US" sz="1600" dirty="0" smtClean="0">
                <a:solidFill>
                  <a:srgbClr val="0070C0"/>
                </a:solidFill>
              </a:rPr>
              <a:t>c</a:t>
            </a:r>
            <a:r>
              <a:rPr lang="en-US" altLang="zh-CN" sz="1600" dirty="0" smtClean="0">
                <a:solidFill>
                  <a:srgbClr val="0070C0"/>
                </a:solidFill>
              </a:rPr>
              <a:t>,1</a:t>
            </a:r>
            <a:r>
              <a:rPr lang="zh-CN" altLang="en-US" sz="1600" dirty="0" smtClean="0">
                <a:solidFill>
                  <a:srgbClr val="0070C0"/>
                </a:solidFill>
              </a:rPr>
              <a:t>); </a:t>
            </a:r>
            <a:r>
              <a:rPr lang="zh-CN" altLang="en-US" sz="1600" dirty="0" smtClean="0"/>
              <a:t>}</a:t>
            </a:r>
            <a:endParaRPr lang="zh-CN" altLang="en-US" sz="1600" dirty="0"/>
          </a:p>
          <a:p>
            <a:pPr marL="0" indent="0">
              <a:spcBef>
                <a:spcPts val="0"/>
              </a:spcBef>
              <a:buFont typeface="Monotype Sorts" pitchFamily="2" charset="2"/>
              <a:buNone/>
            </a:pPr>
            <a:r>
              <a:rPr lang="zh-CN" altLang="en-US" sz="1600" dirty="0" smtClean="0"/>
              <a:t>}</a:t>
            </a:r>
            <a:endParaRPr lang="en-US" altLang="zh-CN" sz="1600" dirty="0" smtClean="0"/>
          </a:p>
          <a:p>
            <a:pPr marL="0" indent="0">
              <a:spcBef>
                <a:spcPts val="0"/>
              </a:spcBef>
              <a:buFont typeface="Monotype Sorts" pitchFamily="2" charset="2"/>
              <a:buNone/>
            </a:pPr>
            <a:endParaRPr lang="en-US" altLang="zh-CN" sz="1600" dirty="0" smtClean="0"/>
          </a:p>
          <a:p>
            <a:pPr marL="0" indent="0">
              <a:spcBef>
                <a:spcPts val="0"/>
              </a:spcBef>
              <a:buNone/>
            </a:pPr>
            <a:r>
              <a:rPr lang="zh-CN" altLang="en-US" sz="1600" dirty="0" smtClean="0"/>
              <a:t>注：</a:t>
            </a:r>
            <a:r>
              <a:rPr lang="en-US" altLang="zh-CN" sz="1600" dirty="0" smtClean="0"/>
              <a:t>read(0,%c,1)</a:t>
            </a:r>
            <a:r>
              <a:rPr lang="zh-CN" altLang="en-US" sz="1600" dirty="0" smtClean="0"/>
              <a:t>，</a:t>
            </a:r>
            <a:r>
              <a:rPr lang="zh-CN" altLang="en-US" sz="1600" dirty="0" smtClean="0">
                <a:solidFill>
                  <a:srgbClr val="006600"/>
                </a:solidFill>
              </a:rPr>
              <a:t>不能写成 </a:t>
            </a:r>
            <a:r>
              <a:rPr lang="en-US" altLang="zh-CN" sz="1600" dirty="0">
                <a:solidFill>
                  <a:srgbClr val="006600"/>
                </a:solidFill>
              </a:rPr>
              <a:t>read(</a:t>
            </a:r>
            <a:r>
              <a:rPr lang="en-US" altLang="zh-CN" sz="1600" dirty="0">
                <a:solidFill>
                  <a:srgbClr val="C00000"/>
                </a:solidFill>
              </a:rPr>
              <a:t>stdin</a:t>
            </a:r>
            <a:r>
              <a:rPr lang="en-US" altLang="zh-CN" sz="1600" dirty="0">
                <a:solidFill>
                  <a:srgbClr val="006600"/>
                </a:solidFill>
              </a:rPr>
              <a:t>,&amp;c,1</a:t>
            </a:r>
            <a:r>
              <a:rPr lang="en-US" altLang="zh-CN" sz="1600" dirty="0" smtClean="0">
                <a:solidFill>
                  <a:srgbClr val="006600"/>
                </a:solidFill>
              </a:rPr>
              <a:t>)</a:t>
            </a:r>
            <a:r>
              <a:rPr lang="zh-CN" altLang="en-US" sz="1600" dirty="0" smtClean="0">
                <a:solidFill>
                  <a:srgbClr val="006600"/>
                </a:solidFill>
              </a:rPr>
              <a:t>，因为</a:t>
            </a:r>
            <a:r>
              <a:rPr lang="en-US" altLang="zh-CN" sz="1600" dirty="0" err="1" smtClean="0">
                <a:solidFill>
                  <a:srgbClr val="006600"/>
                </a:solidFill>
              </a:rPr>
              <a:t>stdin</a:t>
            </a:r>
            <a:r>
              <a:rPr lang="zh-CN" altLang="en-US" sz="1600" dirty="0" smtClean="0">
                <a:solidFill>
                  <a:srgbClr val="006600"/>
                </a:solidFill>
              </a:rPr>
              <a:t>是一个结构体</a:t>
            </a:r>
            <a:endParaRPr lang="en-US" altLang="zh-CN" sz="1600" dirty="0" smtClean="0">
              <a:solidFill>
                <a:srgbClr val="006600"/>
              </a:solidFill>
            </a:endParaRPr>
          </a:p>
          <a:p>
            <a:pPr marL="0" indent="0">
              <a:spcBef>
                <a:spcPts val="0"/>
              </a:spcBef>
              <a:buNone/>
            </a:pPr>
            <a:r>
              <a:rPr lang="zh-CN" altLang="en-US" sz="1600" dirty="0" smtClean="0">
                <a:solidFill>
                  <a:srgbClr val="0070C0"/>
                </a:solidFill>
              </a:rPr>
              <a:t>       同样，</a:t>
            </a:r>
            <a:r>
              <a:rPr lang="en-US" altLang="zh-CN" sz="1600" dirty="0" smtClean="0">
                <a:solidFill>
                  <a:srgbClr val="0070C0"/>
                </a:solidFill>
              </a:rPr>
              <a:t>write(1,%c,1)</a:t>
            </a:r>
            <a:r>
              <a:rPr lang="zh-CN" altLang="en-US" sz="1600" dirty="0" smtClean="0">
                <a:solidFill>
                  <a:srgbClr val="0070C0"/>
                </a:solidFill>
              </a:rPr>
              <a:t>，不能写成 </a:t>
            </a:r>
            <a:r>
              <a:rPr lang="en-US" altLang="zh-CN" sz="1600" dirty="0">
                <a:solidFill>
                  <a:srgbClr val="0070C0"/>
                </a:solidFill>
              </a:rPr>
              <a:t>write(</a:t>
            </a:r>
            <a:r>
              <a:rPr lang="en-US" altLang="zh-CN" sz="1600" dirty="0" err="1">
                <a:solidFill>
                  <a:srgbClr val="C00000"/>
                </a:solidFill>
              </a:rPr>
              <a:t>stdout</a:t>
            </a:r>
            <a:r>
              <a:rPr lang="en-US" altLang="zh-CN" sz="1600" dirty="0">
                <a:solidFill>
                  <a:srgbClr val="0070C0"/>
                </a:solidFill>
              </a:rPr>
              <a:t>, &amp;c,1)</a:t>
            </a:r>
            <a:endParaRPr lang="zh-CN" altLang="en-US" sz="1600" dirty="0">
              <a:solidFill>
                <a:srgbClr val="0070C0"/>
              </a:solidFill>
            </a:endParaRPr>
          </a:p>
          <a:p>
            <a:pPr marL="0" indent="0">
              <a:spcBef>
                <a:spcPts val="0"/>
              </a:spcBef>
              <a:buNone/>
            </a:pPr>
            <a:endParaRPr lang="en-US" altLang="zh-CN" sz="1600" dirty="0">
              <a:solidFill>
                <a:srgbClr val="006600"/>
              </a:solidFill>
            </a:endParaRPr>
          </a:p>
          <a:p>
            <a:pPr marL="0" indent="0">
              <a:spcBef>
                <a:spcPts val="0"/>
              </a:spcBef>
              <a:buFont typeface="Monotype Sorts" pitchFamily="2" charset="2"/>
              <a:buNone/>
            </a:pPr>
            <a:endParaRPr lang="zh-CN" altLang="en-US" sz="1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5106819"/>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r>
              <a:rPr lang="en-US" altLang="zh-CN" sz="1600" b="1" dirty="0" smtClean="0">
                <a:solidFill>
                  <a:srgbClr val="006600"/>
                </a:solidFill>
              </a:rPr>
              <a:t>Linux</a:t>
            </a:r>
            <a:r>
              <a:rPr lang="zh-CN" altLang="en-US" sz="1600" b="1" dirty="0" smtClean="0">
                <a:solidFill>
                  <a:srgbClr val="006600"/>
                </a:solidFill>
              </a:rPr>
              <a:t>环境下运行</a:t>
            </a:r>
            <a:r>
              <a:rPr lang="zh-CN" altLang="en-US" sz="1600" dirty="0" smtClean="0"/>
              <a:t>）</a:t>
            </a:r>
            <a:endParaRPr lang="en-US" altLang="zh-CN" sz="1600" dirty="0" smtClean="0"/>
          </a:p>
          <a:p>
            <a:pPr lvl="1" indent="0" eaLnBrk="1">
              <a:spcBef>
                <a:spcPts val="0"/>
              </a:spcBef>
              <a:buNone/>
            </a:pPr>
            <a:r>
              <a:rPr lang="en-US" altLang="zh-CN" sz="1600" dirty="0" smtClean="0"/>
              <a:t>#</a:t>
            </a:r>
            <a:r>
              <a:rPr lang="en-US" altLang="zh-CN" sz="1600" dirty="0"/>
              <a:t>include &lt;</a:t>
            </a:r>
            <a:r>
              <a:rPr lang="en-US" altLang="zh-CN" sz="1600" dirty="0" err="1"/>
              <a:t>stdio.h</a:t>
            </a:r>
            <a:r>
              <a:rPr lang="en-US" altLang="zh-CN" sz="1600" dirty="0" smtClean="0"/>
              <a:t>&gt;   //</a:t>
            </a:r>
            <a:r>
              <a:rPr lang="en-US" altLang="zh-CN" sz="1600" dirty="0" err="1" smtClean="0"/>
              <a:t>scanf</a:t>
            </a:r>
            <a:r>
              <a:rPr lang="en-US" altLang="zh-CN" sz="1600" dirty="0" smtClean="0"/>
              <a:t>(), </a:t>
            </a:r>
            <a:r>
              <a:rPr lang="en-US" altLang="zh-CN" sz="1600" dirty="0" err="1" smtClean="0"/>
              <a:t>printf</a:t>
            </a:r>
            <a:r>
              <a:rPr lang="en-US" altLang="zh-CN" sz="1600" dirty="0" smtClean="0"/>
              <a:t>()</a:t>
            </a:r>
            <a:endParaRPr lang="en-US" altLang="zh-CN" sz="1600" dirty="0"/>
          </a:p>
          <a:p>
            <a:pPr lvl="1" indent="0" eaLnBrk="1">
              <a:spcBef>
                <a:spcPts val="0"/>
              </a:spcBef>
              <a:buNone/>
            </a:pPr>
            <a:r>
              <a:rPr lang="en-US" altLang="zh-CN" sz="1600" dirty="0"/>
              <a:t>#include &lt;</a:t>
            </a:r>
            <a:r>
              <a:rPr lang="en-US" altLang="zh-CN" sz="1600" dirty="0" err="1"/>
              <a:t>fcntl.h</a:t>
            </a:r>
            <a:r>
              <a:rPr lang="en-US" altLang="zh-CN" sz="1600" dirty="0" smtClean="0"/>
              <a:t>&gt;    // O_RDONLY,</a:t>
            </a:r>
            <a:r>
              <a:rPr lang="en-US" altLang="zh-CN" sz="1600" dirty="0"/>
              <a:t> O_RDWR</a:t>
            </a:r>
          </a:p>
          <a:p>
            <a:pPr lvl="1" indent="0" eaLnBrk="1">
              <a:spcBef>
                <a:spcPts val="0"/>
              </a:spcBef>
              <a:buNone/>
            </a:pPr>
            <a:r>
              <a:rPr lang="en-US" altLang="zh-CN" sz="1600" dirty="0"/>
              <a:t>#include &lt;</a:t>
            </a:r>
            <a:r>
              <a:rPr lang="en-US" altLang="zh-CN" sz="1600" dirty="0" err="1"/>
              <a:t>unistd.h</a:t>
            </a:r>
            <a:r>
              <a:rPr lang="en-US" altLang="zh-CN" sz="1600" dirty="0" smtClean="0"/>
              <a:t>&gt;  //close()</a:t>
            </a:r>
          </a:p>
          <a:p>
            <a:pPr lvl="1" indent="0" eaLnBrk="1">
              <a:spcBef>
                <a:spcPts val="0"/>
              </a:spcBef>
              <a:buNone/>
            </a:pPr>
            <a:endParaRPr lang="en-US" altLang="zh-CN" sz="1600" dirty="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smtClean="0"/>
              <a:t>{</a:t>
            </a:r>
          </a:p>
          <a:p>
            <a:pPr lvl="1" indent="0" eaLnBrk="1">
              <a:spcBef>
                <a:spcPts val="0"/>
              </a:spcBef>
              <a:buNone/>
            </a:pPr>
            <a:r>
              <a:rPr lang="en-US" altLang="zh-CN" sz="1600" dirty="0">
                <a:solidFill>
                  <a:srgbClr val="0000CC"/>
                </a:solidFill>
              </a:rPr>
              <a:t> </a:t>
            </a:r>
            <a:r>
              <a:rPr lang="en-US" altLang="zh-CN" sz="1600" dirty="0" smtClean="0">
                <a:solidFill>
                  <a:srgbClr val="0000CC"/>
                </a:solidFill>
              </a:rPr>
              <a:t>    close(0);  //</a:t>
            </a:r>
            <a:r>
              <a:rPr lang="zh-CN" altLang="en-US" sz="1600" dirty="0" smtClean="0">
                <a:solidFill>
                  <a:srgbClr val="0000CC"/>
                </a:solidFill>
              </a:rPr>
              <a:t>关闭标准输入设备</a:t>
            </a:r>
            <a:r>
              <a:rPr lang="en-US" altLang="zh-CN" sz="1600" dirty="0" err="1" smtClean="0">
                <a:solidFill>
                  <a:srgbClr val="0000CC"/>
                </a:solidFill>
              </a:rPr>
              <a:t>stdin</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int</a:t>
            </a:r>
            <a:r>
              <a:rPr lang="en-US" altLang="zh-CN" sz="1600" dirty="0"/>
              <a:t> fin=</a:t>
            </a:r>
            <a:r>
              <a:rPr lang="en-US" altLang="zh-CN" sz="1600" dirty="0">
                <a:solidFill>
                  <a:srgbClr val="C00000"/>
                </a:solidFill>
              </a:rPr>
              <a:t>open</a:t>
            </a:r>
            <a:r>
              <a:rPr lang="en-US" altLang="zh-CN" sz="1600" dirty="0" smtClean="0"/>
              <a:t>(“</a:t>
            </a:r>
            <a:r>
              <a:rPr lang="en-US" altLang="zh-CN" sz="1600" dirty="0" err="1" smtClean="0"/>
              <a:t>tin.txt”,</a:t>
            </a:r>
            <a:r>
              <a:rPr lang="en-US" altLang="zh-CN" sz="1600" dirty="0" err="1"/>
              <a:t>O_RDONLY</a:t>
            </a:r>
            <a:r>
              <a:rPr lang="en-US" altLang="zh-CN" sz="1600" dirty="0" smtClean="0"/>
              <a:t>);   //</a:t>
            </a:r>
            <a:r>
              <a:rPr lang="zh-CN" altLang="en-US" sz="1600" dirty="0" smtClean="0"/>
              <a:t>返回</a:t>
            </a:r>
            <a:r>
              <a:rPr lang="en-US" altLang="zh-CN" sz="1600" dirty="0" smtClean="0"/>
              <a:t>fin=0</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solidFill>
                  <a:srgbClr val="C00000"/>
                </a:solidFill>
              </a:rPr>
              <a:t>scanf</a:t>
            </a:r>
            <a:r>
              <a:rPr lang="en-US" altLang="zh-CN" sz="1600" dirty="0"/>
              <a:t>("%d %</a:t>
            </a:r>
            <a:r>
              <a:rPr lang="en-US" altLang="zh-CN" sz="1600" dirty="0" err="1"/>
              <a:t>d",&amp;a,&amp;b</a:t>
            </a:r>
            <a:r>
              <a:rPr lang="en-US" altLang="zh-CN" sz="1600" dirty="0"/>
              <a:t>);     </a:t>
            </a:r>
          </a:p>
          <a:p>
            <a:pPr lvl="1" indent="0" eaLnBrk="1">
              <a:spcBef>
                <a:spcPts val="0"/>
              </a:spcBef>
              <a:buNone/>
            </a:pPr>
            <a:r>
              <a:rPr lang="en-US" altLang="zh-CN" sz="1600" dirty="0"/>
              <a:t>     </a:t>
            </a:r>
            <a:r>
              <a:rPr lang="en-US" altLang="zh-CN" sz="1600" dirty="0" err="1"/>
              <a:t>printf</a:t>
            </a:r>
            <a:r>
              <a:rPr lang="en-US" altLang="zh-CN" sz="1600" dirty="0"/>
              <a:t>("a=%d, b=%d\n",</a:t>
            </a:r>
            <a:r>
              <a:rPr lang="en-US" altLang="zh-CN" sz="1600" dirty="0" err="1"/>
              <a:t>a,b</a:t>
            </a:r>
            <a:r>
              <a:rPr lang="en-US" altLang="zh-CN" sz="1600" dirty="0" smtClean="0"/>
              <a:t>);</a:t>
            </a:r>
            <a:endParaRPr lang="en-US" altLang="zh-CN" sz="1600" dirty="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smtClean="0">
                <a:solidFill>
                  <a:srgbClr val="0000CC"/>
                </a:solidFill>
              </a:rPr>
              <a:t>close(1);  </a:t>
            </a:r>
            <a:r>
              <a:rPr lang="en-US" altLang="zh-CN" sz="1600" dirty="0">
                <a:solidFill>
                  <a:srgbClr val="0000CC"/>
                </a:solidFill>
              </a:rPr>
              <a:t>//</a:t>
            </a:r>
            <a:r>
              <a:rPr lang="zh-CN" altLang="en-US" sz="1600" dirty="0">
                <a:solidFill>
                  <a:srgbClr val="0000CC"/>
                </a:solidFill>
              </a:rPr>
              <a:t>关闭</a:t>
            </a:r>
            <a:r>
              <a:rPr lang="zh-CN" altLang="en-US" sz="1600" dirty="0" smtClean="0">
                <a:solidFill>
                  <a:srgbClr val="0000CC"/>
                </a:solidFill>
              </a:rPr>
              <a:t>标准输出设备</a:t>
            </a:r>
            <a:r>
              <a:rPr lang="en-US" altLang="zh-CN" sz="1600" dirty="0" err="1" smtClean="0">
                <a:solidFill>
                  <a:srgbClr val="0000CC"/>
                </a:solidFill>
              </a:rPr>
              <a:t>stdout</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fout</a:t>
            </a:r>
            <a:r>
              <a:rPr lang="en-US" altLang="zh-CN" sz="1600" dirty="0"/>
              <a:t>=</a:t>
            </a:r>
            <a:r>
              <a:rPr lang="en-US" altLang="zh-CN" sz="1600" dirty="0">
                <a:solidFill>
                  <a:srgbClr val="C00000"/>
                </a:solidFill>
              </a:rPr>
              <a:t>open</a:t>
            </a:r>
            <a:r>
              <a:rPr lang="en-US" altLang="zh-CN" sz="1600" dirty="0" smtClean="0"/>
              <a:t>(“</a:t>
            </a:r>
            <a:r>
              <a:rPr lang="en-US" altLang="zh-CN" sz="1600" dirty="0" err="1" smtClean="0"/>
              <a:t>tout.txt”,</a:t>
            </a:r>
            <a:r>
              <a:rPr lang="en-US" altLang="zh-CN" sz="1600" dirty="0" err="1"/>
              <a:t>O_RDWR</a:t>
            </a:r>
            <a:r>
              <a:rPr lang="en-US" altLang="zh-CN" sz="1600" dirty="0"/>
              <a:t>); </a:t>
            </a:r>
            <a:r>
              <a:rPr lang="en-US" altLang="zh-CN" sz="1600" dirty="0" smtClean="0"/>
              <a:t>  //</a:t>
            </a:r>
            <a:r>
              <a:rPr lang="zh-CN" altLang="en-US" sz="1600" dirty="0" smtClean="0"/>
              <a:t>返回</a:t>
            </a:r>
            <a:r>
              <a:rPr lang="en-US" altLang="zh-CN" sz="1600" dirty="0" err="1" smtClean="0"/>
              <a:t>fout</a:t>
            </a:r>
            <a:r>
              <a:rPr lang="en-US" altLang="zh-CN" sz="1600" dirty="0" smtClean="0"/>
              <a:t>=1</a:t>
            </a:r>
            <a:endParaRPr lang="en-US" altLang="zh-CN" sz="1600" dirty="0"/>
          </a:p>
          <a:p>
            <a:pPr lvl="1" indent="0" eaLnBrk="1">
              <a:spcBef>
                <a:spcPts val="0"/>
              </a:spcBef>
              <a:buNone/>
            </a:pPr>
            <a:r>
              <a:rPr lang="en-US" altLang="zh-CN" sz="1600" dirty="0">
                <a:solidFill>
                  <a:srgbClr val="C00000"/>
                </a:solidFill>
              </a:rPr>
              <a:t>     </a:t>
            </a:r>
            <a:r>
              <a:rPr lang="en-US" altLang="zh-CN" sz="1600" dirty="0" err="1">
                <a:solidFill>
                  <a:srgbClr val="C00000"/>
                </a:solidFill>
              </a:rPr>
              <a:t>printf</a:t>
            </a:r>
            <a:r>
              <a:rPr lang="en-US" altLang="zh-CN" sz="1600" dirty="0"/>
              <a:t>("%d+%d=%d\n",</a:t>
            </a:r>
            <a:r>
              <a:rPr lang="en-US" altLang="zh-CN" sz="1600" dirty="0" err="1"/>
              <a:t>a,b,a+b</a:t>
            </a:r>
            <a:r>
              <a:rPr lang="en-US" altLang="zh-CN" sz="1600" dirty="0"/>
              <a:t>);</a:t>
            </a:r>
          </a:p>
          <a:p>
            <a:pPr lvl="1" indent="0" eaLnBrk="1">
              <a:spcBef>
                <a:spcPts val="0"/>
              </a:spcBef>
              <a:buNone/>
            </a:pPr>
            <a:r>
              <a:rPr lang="en-US" altLang="zh-CN" sz="1600" dirty="0"/>
              <a:t>     close(fin);</a:t>
            </a:r>
          </a:p>
          <a:p>
            <a:pPr lvl="1" indent="0" eaLnBrk="1">
              <a:spcBef>
                <a:spcPts val="0"/>
              </a:spcBef>
              <a:buNone/>
            </a:pPr>
            <a:r>
              <a:rPr lang="en-US" altLang="zh-CN" sz="1600" dirty="0"/>
              <a:t>     close(</a:t>
            </a:r>
            <a:r>
              <a:rPr lang="en-US" altLang="zh-CN" sz="1600" dirty="0" err="1"/>
              <a:t>fout</a:t>
            </a:r>
            <a:r>
              <a:rPr lang="en-US" altLang="zh-CN" sz="1600" dirty="0"/>
              <a:t>);</a:t>
            </a:r>
          </a:p>
          <a:p>
            <a:pPr lvl="1" indent="0" eaLnBrk="1">
              <a:spcBef>
                <a:spcPts val="0"/>
              </a:spcBef>
              <a:buNone/>
            </a:pPr>
            <a:r>
              <a:rPr lang="en-US" altLang="zh-CN" sz="1600" dirty="0" smtClean="0"/>
              <a:t>}</a:t>
            </a:r>
            <a:endParaRPr lang="en-US" altLang="zh-CN" sz="1600" dirty="0"/>
          </a:p>
        </p:txBody>
      </p:sp>
    </p:spTree>
    <p:extLst>
      <p:ext uri="{BB962C8B-B14F-4D97-AF65-F5344CB8AC3E}">
        <p14:creationId xmlns:p14="http://schemas.microsoft.com/office/powerpoint/2010/main" val="81933711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935912" cy="4804977"/>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endParaRPr lang="en-US" altLang="zh-CN" sz="1600" dirty="0" smtClean="0"/>
          </a:p>
          <a:p>
            <a:pPr marL="0" indent="0" eaLnBrk="1">
              <a:spcBef>
                <a:spcPts val="0"/>
              </a:spcBef>
              <a:buNone/>
            </a:pPr>
            <a:r>
              <a:rPr lang="en-US" altLang="zh-CN" sz="1600" dirty="0" smtClean="0"/>
              <a:t>       </a:t>
            </a:r>
            <a:r>
              <a:rPr lang="en-US" altLang="zh-CN" sz="1600" dirty="0" smtClean="0">
                <a:solidFill>
                  <a:srgbClr val="7030A0"/>
                </a:solidFill>
              </a:rPr>
              <a:t>//</a:t>
            </a:r>
            <a:r>
              <a:rPr lang="zh-CN" altLang="en-US" sz="1600" dirty="0" smtClean="0">
                <a:solidFill>
                  <a:srgbClr val="7030A0"/>
                </a:solidFill>
              </a:rPr>
              <a:t>注：在</a:t>
            </a:r>
            <a:r>
              <a:rPr lang="en-US" altLang="zh-CN" sz="1600" dirty="0" smtClean="0">
                <a:solidFill>
                  <a:srgbClr val="7030A0"/>
                </a:solidFill>
              </a:rPr>
              <a:t>windows</a:t>
            </a:r>
            <a:r>
              <a:rPr lang="zh-CN" altLang="en-US" sz="1600" dirty="0" smtClean="0">
                <a:solidFill>
                  <a:srgbClr val="7030A0"/>
                </a:solidFill>
              </a:rPr>
              <a:t>环境下运行，不能在</a:t>
            </a:r>
            <a:r>
              <a:rPr lang="en-US" altLang="zh-CN" sz="1600" dirty="0" smtClean="0">
                <a:solidFill>
                  <a:srgbClr val="7030A0"/>
                </a:solidFill>
              </a:rPr>
              <a:t>Linux</a:t>
            </a:r>
            <a:r>
              <a:rPr lang="zh-CN" altLang="en-US" sz="1600" dirty="0" smtClean="0">
                <a:solidFill>
                  <a:srgbClr val="7030A0"/>
                </a:solidFill>
              </a:rPr>
              <a:t>下运行</a:t>
            </a:r>
            <a:endParaRPr lang="en-US" altLang="zh-CN" sz="1600" dirty="0" smtClean="0">
              <a:solidFill>
                <a:srgbClr val="7030A0"/>
              </a:solidFill>
            </a:endParaRPr>
          </a:p>
          <a:p>
            <a:pPr marL="0" indent="0" eaLnBrk="1">
              <a:spcBef>
                <a:spcPts val="0"/>
              </a:spcBef>
              <a:buNone/>
            </a:pPr>
            <a:r>
              <a:rPr lang="en-US" altLang="zh-CN" sz="1600" dirty="0">
                <a:solidFill>
                  <a:srgbClr val="7030A0"/>
                </a:solidFill>
              </a:rPr>
              <a:t> </a:t>
            </a:r>
            <a:r>
              <a:rPr lang="en-US" altLang="zh-CN" sz="1600" dirty="0" smtClean="0">
                <a:solidFill>
                  <a:srgbClr val="7030A0"/>
                </a:solidFill>
              </a:rPr>
              <a:t>      //        </a:t>
            </a:r>
            <a:r>
              <a:rPr lang="zh-CN" altLang="en-US" sz="1600" dirty="0" smtClean="0">
                <a:solidFill>
                  <a:srgbClr val="0070C0"/>
                </a:solidFill>
              </a:rPr>
              <a:t>两个系统下的编译器对语句</a:t>
            </a:r>
            <a:r>
              <a:rPr lang="en-US" altLang="zh-CN" sz="1600" dirty="0" err="1" smtClean="0">
                <a:solidFill>
                  <a:srgbClr val="0070C0"/>
                </a:solidFill>
              </a:rPr>
              <a:t>scanf</a:t>
            </a:r>
            <a:r>
              <a:rPr lang="en-US" altLang="zh-CN" sz="1600" dirty="0" smtClean="0">
                <a:solidFill>
                  <a:srgbClr val="0070C0"/>
                </a:solidFill>
              </a:rPr>
              <a:t>()</a:t>
            </a:r>
            <a:r>
              <a:rPr lang="zh-CN" altLang="en-US" sz="1600" dirty="0" smtClean="0">
                <a:solidFill>
                  <a:srgbClr val="0070C0"/>
                </a:solidFill>
              </a:rPr>
              <a:t>的处理方法不同</a:t>
            </a:r>
            <a:endParaRPr lang="en-US" altLang="zh-CN" sz="1600" dirty="0">
              <a:solidFill>
                <a:srgbClr val="0070C0"/>
              </a:solidFill>
            </a:endParaRPr>
          </a:p>
          <a:p>
            <a:pPr lvl="1" indent="0" eaLnBrk="1">
              <a:spcBef>
                <a:spcPts val="0"/>
              </a:spcBef>
              <a:buNone/>
            </a:pPr>
            <a:r>
              <a:rPr lang="en-US" altLang="zh-CN" sz="1600" dirty="0" smtClean="0"/>
              <a:t>#include &lt;</a:t>
            </a:r>
            <a:r>
              <a:rPr lang="en-US" altLang="zh-CN" sz="1600" dirty="0" err="1" smtClean="0"/>
              <a:t>stdio.h</a:t>
            </a:r>
            <a:r>
              <a:rPr lang="en-US" altLang="zh-CN" sz="1600" dirty="0" smtClean="0"/>
              <a:t>&gt;</a:t>
            </a:r>
          </a:p>
          <a:p>
            <a:pPr lvl="1" indent="0" eaLnBrk="1">
              <a:spcBef>
                <a:spcPts val="0"/>
              </a:spcBef>
              <a:buNone/>
            </a:pPr>
            <a:r>
              <a:rPr lang="en-US" altLang="zh-CN" sz="1600" dirty="0" err="1" smtClean="0"/>
              <a:t>int</a:t>
            </a:r>
            <a:r>
              <a:rPr lang="en-US" altLang="zh-CN" sz="1600" dirty="0" smtClean="0"/>
              <a:t> </a:t>
            </a:r>
            <a:r>
              <a:rPr lang="en-US" altLang="zh-CN" sz="1600" dirty="0"/>
              <a:t>main(int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t>     </a:t>
            </a:r>
            <a:r>
              <a:rPr lang="en-US" altLang="zh-CN" sz="1600" dirty="0" err="1">
                <a:solidFill>
                  <a:srgbClr val="006600"/>
                </a:solidFill>
              </a:rPr>
              <a:t>fclose</a:t>
            </a:r>
            <a:r>
              <a:rPr lang="en-US" altLang="zh-CN" sz="1600" dirty="0">
                <a:solidFill>
                  <a:srgbClr val="006600"/>
                </a:solidFill>
              </a:rPr>
              <a:t>(stdin);    </a:t>
            </a:r>
          </a:p>
          <a:p>
            <a:pPr lvl="1" indent="0" eaLnBrk="1">
              <a:spcBef>
                <a:spcPts val="0"/>
              </a:spcBef>
              <a:buNone/>
            </a:pPr>
            <a:r>
              <a:rPr lang="en-US" altLang="zh-CN" sz="1600" dirty="0"/>
              <a:t>     FILE *fin=</a:t>
            </a:r>
            <a:r>
              <a:rPr lang="en-US" altLang="zh-CN" sz="1600" dirty="0" err="1"/>
              <a:t>fopen</a:t>
            </a:r>
            <a:r>
              <a:rPr lang="en-US" altLang="zh-CN" sz="1600" dirty="0"/>
              <a:t>(“</a:t>
            </a:r>
            <a:r>
              <a:rPr lang="en-US" altLang="zh-CN" sz="1600" dirty="0" err="1"/>
              <a:t>tin.txt”,“r</a:t>
            </a:r>
            <a:r>
              <a:rPr lang="en-US" altLang="zh-CN" sz="1600" dirty="0" smtClean="0"/>
              <a:t>”);</a:t>
            </a:r>
          </a:p>
          <a:p>
            <a:pPr lvl="1" indent="0" eaLnBrk="1">
              <a:spcBef>
                <a:spcPts val="0"/>
              </a:spcBef>
              <a:buNone/>
            </a:pPr>
            <a:r>
              <a:rPr lang="en-US" altLang="zh-CN" sz="1600" dirty="0"/>
              <a:t>     </a:t>
            </a:r>
            <a:r>
              <a:rPr lang="en-US" altLang="zh-CN" sz="1600" dirty="0">
                <a:solidFill>
                  <a:srgbClr val="0000CC"/>
                </a:solidFill>
              </a:rPr>
              <a:t>//</a:t>
            </a:r>
            <a:r>
              <a:rPr lang="en-US" altLang="zh-CN" sz="1600" dirty="0" err="1">
                <a:solidFill>
                  <a:srgbClr val="0000CC"/>
                </a:solidFill>
              </a:rPr>
              <a:t>printf</a:t>
            </a:r>
            <a:r>
              <a:rPr lang="en-US" altLang="zh-CN" sz="1600" dirty="0" smtClean="0">
                <a:solidFill>
                  <a:srgbClr val="0000CC"/>
                </a:solidFill>
              </a:rPr>
              <a:t>(“fin-</a:t>
            </a:r>
            <a:r>
              <a:rPr lang="en-US" altLang="zh-CN" sz="1600" dirty="0">
                <a:solidFill>
                  <a:srgbClr val="0000CC"/>
                </a:solidFill>
              </a:rPr>
              <a:t>&gt;_file=%</a:t>
            </a:r>
            <a:r>
              <a:rPr lang="en-US" altLang="zh-CN" sz="1600" dirty="0" smtClean="0">
                <a:solidFill>
                  <a:srgbClr val="0000CC"/>
                </a:solidFill>
              </a:rPr>
              <a:t>d\</a:t>
            </a:r>
            <a:r>
              <a:rPr lang="en-US" altLang="zh-CN" sz="1600" dirty="0" err="1" smtClean="0">
                <a:solidFill>
                  <a:srgbClr val="0000CC"/>
                </a:solidFill>
              </a:rPr>
              <a:t>n”,</a:t>
            </a:r>
            <a:r>
              <a:rPr lang="en-US" altLang="zh-CN" sz="1600" dirty="0" err="1">
                <a:solidFill>
                  <a:srgbClr val="0000CC"/>
                </a:solidFill>
              </a:rPr>
              <a:t>fin</a:t>
            </a:r>
            <a:r>
              <a:rPr lang="en-US" altLang="zh-CN" sz="1600" dirty="0">
                <a:solidFill>
                  <a:srgbClr val="0000CC"/>
                </a:solidFill>
              </a:rPr>
              <a:t>-&gt;_file); </a:t>
            </a:r>
            <a:r>
              <a:rPr lang="en-US" altLang="zh-CN" sz="1600" dirty="0" smtClean="0">
                <a:solidFill>
                  <a:srgbClr val="0000CC"/>
                </a:solidFill>
              </a:rPr>
              <a:t> //</a:t>
            </a:r>
            <a:r>
              <a:rPr lang="zh-CN" altLang="en-US" sz="1600" dirty="0" smtClean="0">
                <a:solidFill>
                  <a:srgbClr val="0000CC"/>
                </a:solidFill>
              </a:rPr>
              <a:t>结构体</a:t>
            </a:r>
            <a:r>
              <a:rPr lang="en-US" altLang="zh-CN" sz="1600" dirty="0" smtClean="0">
                <a:solidFill>
                  <a:srgbClr val="0000CC"/>
                </a:solidFill>
              </a:rPr>
              <a:t>fin</a:t>
            </a:r>
            <a:r>
              <a:rPr lang="zh-CN" altLang="en-US" sz="1600" dirty="0" smtClean="0">
                <a:solidFill>
                  <a:srgbClr val="0000CC"/>
                </a:solidFill>
              </a:rPr>
              <a:t>对应的文件描述符是</a:t>
            </a:r>
            <a:r>
              <a:rPr lang="en-US" altLang="zh-CN" sz="1600" dirty="0" smtClean="0">
                <a:solidFill>
                  <a:srgbClr val="0000CC"/>
                </a:solidFill>
              </a:rPr>
              <a:t>0</a:t>
            </a:r>
          </a:p>
          <a:p>
            <a:pPr lvl="1" indent="0" eaLnBrk="1">
              <a:spcBef>
                <a:spcPts val="0"/>
              </a:spcBef>
              <a:buNone/>
            </a:pPr>
            <a:r>
              <a:rPr lang="en-US" altLang="zh-CN" sz="1600" dirty="0">
                <a:solidFill>
                  <a:srgbClr val="0000CC"/>
                </a:solidFill>
              </a:rPr>
              <a:t> </a:t>
            </a:r>
            <a:r>
              <a:rPr lang="en-US" altLang="zh-CN" sz="1600" dirty="0" smtClean="0">
                <a:solidFill>
                  <a:srgbClr val="0000CC"/>
                </a:solidFill>
              </a:rPr>
              <a:t>    //</a:t>
            </a:r>
            <a:r>
              <a:rPr lang="zh-CN" altLang="en-US" sz="1600" dirty="0" smtClean="0">
                <a:solidFill>
                  <a:srgbClr val="0000CC"/>
                </a:solidFill>
              </a:rPr>
              <a:t>如果没有语句</a:t>
            </a:r>
            <a:r>
              <a:rPr lang="en-US" altLang="zh-CN" sz="1600" dirty="0" err="1" smtClean="0">
                <a:solidFill>
                  <a:srgbClr val="006600"/>
                </a:solidFill>
              </a:rPr>
              <a:t>fclose</a:t>
            </a:r>
            <a:r>
              <a:rPr lang="en-US" altLang="zh-CN" sz="1600" dirty="0" smtClean="0">
                <a:solidFill>
                  <a:srgbClr val="006600"/>
                </a:solidFill>
              </a:rPr>
              <a:t>(</a:t>
            </a:r>
            <a:r>
              <a:rPr lang="en-US" altLang="zh-CN" sz="1600" dirty="0" err="1" smtClean="0">
                <a:solidFill>
                  <a:srgbClr val="006600"/>
                </a:solidFill>
              </a:rPr>
              <a:t>stdin</a:t>
            </a:r>
            <a:r>
              <a:rPr lang="en-US" altLang="zh-CN" sz="1600" dirty="0" smtClean="0">
                <a:solidFill>
                  <a:srgbClr val="006600"/>
                </a:solidFill>
              </a:rPr>
              <a:t>)</a:t>
            </a:r>
            <a:r>
              <a:rPr lang="zh-CN" altLang="en-US" sz="1600" dirty="0" smtClean="0">
                <a:solidFill>
                  <a:srgbClr val="006600"/>
                </a:solidFill>
              </a:rPr>
              <a:t>，该值为</a:t>
            </a:r>
            <a:r>
              <a:rPr lang="en-US" altLang="zh-CN" sz="1600" dirty="0" smtClean="0">
                <a:solidFill>
                  <a:srgbClr val="006600"/>
                </a:solidFill>
              </a:rPr>
              <a:t>3; </a:t>
            </a:r>
            <a:endParaRPr lang="en-US" altLang="zh-CN" sz="1600" dirty="0">
              <a:solidFill>
                <a:srgbClr val="0000CC"/>
              </a:solidFill>
            </a:endParaRPr>
          </a:p>
          <a:p>
            <a:pPr lvl="1" indent="0" eaLnBrk="1">
              <a:spcBef>
                <a:spcPts val="0"/>
              </a:spcBef>
              <a:buNone/>
            </a:pPr>
            <a:r>
              <a:rPr lang="en-US" altLang="zh-CN" sz="1600" dirty="0"/>
              <a:t>     int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06600"/>
                </a:solidFill>
              </a:rPr>
              <a:t>  </a:t>
            </a:r>
            <a:r>
              <a:rPr lang="en-US" altLang="zh-CN" sz="1600" dirty="0" err="1">
                <a:solidFill>
                  <a:srgbClr val="006600"/>
                </a:solidFill>
              </a:rPr>
              <a:t>fclose</a:t>
            </a:r>
            <a:r>
              <a:rPr lang="en-US" altLang="zh-CN" sz="1600" dirty="0">
                <a:solidFill>
                  <a:srgbClr val="006600"/>
                </a:solidFill>
              </a:rPr>
              <a:t>(</a:t>
            </a:r>
            <a:r>
              <a:rPr lang="en-US" altLang="zh-CN" sz="1600" dirty="0" err="1">
                <a:solidFill>
                  <a:srgbClr val="006600"/>
                </a:solidFill>
              </a:rPr>
              <a:t>stdout</a:t>
            </a:r>
            <a:r>
              <a:rPr lang="en-US" altLang="zh-CN" sz="1600" dirty="0">
                <a:solidFill>
                  <a:srgbClr val="006600"/>
                </a:solidFill>
              </a:rPr>
              <a:t>);          </a:t>
            </a:r>
          </a:p>
          <a:p>
            <a:pPr lvl="1" indent="0" eaLnBrk="1">
              <a:spcBef>
                <a:spcPts val="0"/>
              </a:spcBef>
              <a:buNone/>
            </a:pPr>
            <a:r>
              <a:rPr lang="en-US" altLang="zh-CN" sz="1600" dirty="0"/>
              <a:t>	  FILE *</a:t>
            </a:r>
            <a:r>
              <a:rPr lang="en-US" altLang="zh-CN" sz="1600" dirty="0" err="1"/>
              <a:t>fout</a:t>
            </a:r>
            <a:r>
              <a:rPr lang="en-US" altLang="zh-CN" sz="1600" dirty="0"/>
              <a:t>=</a:t>
            </a:r>
            <a:r>
              <a:rPr lang="en-US" altLang="zh-CN" sz="1600" dirty="0" err="1"/>
              <a:t>fopen</a:t>
            </a:r>
            <a:r>
              <a:rPr lang="en-US" altLang="zh-CN" sz="1600" dirty="0"/>
              <a:t>(“</a:t>
            </a:r>
            <a:r>
              <a:rPr lang="en-US" altLang="zh-CN" sz="1600" dirty="0" err="1"/>
              <a:t>tout.txt”,“w</a:t>
            </a:r>
            <a:r>
              <a:rPr lang="en-US" altLang="zh-CN" sz="1600" dirty="0"/>
              <a:t>”); </a:t>
            </a:r>
            <a:endParaRPr lang="en-US" altLang="zh-CN" sz="1600" dirty="0" smtClean="0"/>
          </a:p>
          <a:p>
            <a:pPr lvl="1" indent="0" eaLnBrk="1">
              <a:spcBef>
                <a:spcPts val="0"/>
              </a:spcBef>
              <a:buNone/>
            </a:pPr>
            <a:r>
              <a:rPr lang="en-US" altLang="zh-CN" sz="1600" dirty="0" smtClean="0">
                <a:solidFill>
                  <a:srgbClr val="0000CC"/>
                </a:solidFill>
              </a:rPr>
              <a:t>     //</a:t>
            </a:r>
            <a:r>
              <a:rPr lang="en-US" altLang="zh-CN" sz="1600" dirty="0" err="1">
                <a:solidFill>
                  <a:srgbClr val="0000CC"/>
                </a:solidFill>
              </a:rPr>
              <a:t>printf</a:t>
            </a:r>
            <a:r>
              <a:rPr lang="en-US" altLang="zh-CN" sz="1600" dirty="0">
                <a:solidFill>
                  <a:srgbClr val="0000CC"/>
                </a:solidFill>
              </a:rPr>
              <a:t>(“</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&gt;_file=%d\n”,</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  //</a:t>
            </a:r>
            <a:r>
              <a:rPr lang="zh-CN" altLang="en-US" sz="1600" dirty="0">
                <a:solidFill>
                  <a:srgbClr val="0000CC"/>
                </a:solidFill>
              </a:rPr>
              <a:t>结构体</a:t>
            </a:r>
            <a:r>
              <a:rPr lang="en-US" altLang="zh-CN" sz="1600" dirty="0">
                <a:solidFill>
                  <a:srgbClr val="0000CC"/>
                </a:solidFill>
              </a:rPr>
              <a:t>fin</a:t>
            </a:r>
            <a:r>
              <a:rPr lang="zh-CN" altLang="en-US" sz="1600" dirty="0">
                <a:solidFill>
                  <a:srgbClr val="0000CC"/>
                </a:solidFill>
              </a:rPr>
              <a:t>对应的文件描述符</a:t>
            </a:r>
            <a:r>
              <a:rPr lang="zh-CN" altLang="en-US" sz="1600" dirty="0" smtClean="0">
                <a:solidFill>
                  <a:srgbClr val="0000CC"/>
                </a:solidFill>
              </a:rPr>
              <a:t>是</a:t>
            </a:r>
            <a:r>
              <a:rPr lang="en-US" altLang="zh-CN" sz="1600" dirty="0" smtClean="0">
                <a:solidFill>
                  <a:srgbClr val="0000CC"/>
                </a:solidFill>
              </a:rPr>
              <a:t>1</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p>
          <a:p>
            <a:pPr lvl="1" indent="0" eaLnBrk="1">
              <a:spcBef>
                <a:spcPts val="0"/>
              </a:spcBef>
              <a:buNone/>
            </a:pPr>
            <a:r>
              <a:rPr lang="en-US" altLang="zh-CN" sz="1600" dirty="0"/>
              <a:t>	  return 0;</a:t>
            </a:r>
          </a:p>
          <a:p>
            <a:pPr lvl="1" indent="0" eaLnBrk="1">
              <a:spcBef>
                <a:spcPts val="0"/>
              </a:spcBef>
              <a:buNone/>
            </a:pPr>
            <a:r>
              <a:rPr lang="en-US" altLang="zh-CN" sz="1600" dirty="0"/>
              <a:t>}</a:t>
            </a:r>
          </a:p>
          <a:p>
            <a:pPr indent="0" eaLnBrk="1">
              <a:buNone/>
            </a:pPr>
            <a:endParaRPr lang="zh-CN" altLang="en-US" sz="1600" dirty="0"/>
          </a:p>
        </p:txBody>
      </p:sp>
    </p:spTree>
    <p:extLst>
      <p:ext uri="{BB962C8B-B14F-4D97-AF65-F5344CB8AC3E}">
        <p14:creationId xmlns:p14="http://schemas.microsoft.com/office/powerpoint/2010/main" val="347815479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zh-CN" altLang="en-US" sz="1600" dirty="0"/>
              <a:t>下述程序的功能是什么</a:t>
            </a:r>
            <a:r>
              <a:rPr lang="zh-CN" altLang="en-US" sz="1600" dirty="0" smtClean="0"/>
              <a:t>？</a:t>
            </a:r>
            <a:endParaRPr lang="en-US" altLang="zh-CN" sz="1600" dirty="0" smtClean="0"/>
          </a:p>
          <a:p>
            <a:pPr marL="0" indent="0" eaLnBrk="1">
              <a:spcBef>
                <a:spcPts val="0"/>
              </a:spcBef>
              <a:buNone/>
            </a:pPr>
            <a:r>
              <a:rPr lang="en-US" altLang="zh-CN" sz="1600" dirty="0"/>
              <a:t> </a:t>
            </a:r>
            <a:r>
              <a:rPr lang="en-US" altLang="zh-CN" sz="1600" dirty="0" smtClean="0"/>
              <a:t>           //</a:t>
            </a:r>
            <a:r>
              <a:rPr lang="zh-CN" altLang="en-US" sz="1600" dirty="0"/>
              <a:t>在</a:t>
            </a:r>
            <a:r>
              <a:rPr lang="en-US" altLang="zh-CN" sz="1600" dirty="0"/>
              <a:t>windows</a:t>
            </a:r>
            <a:r>
              <a:rPr lang="zh-CN" altLang="en-US" sz="1600" dirty="0"/>
              <a:t>环境下运行，不能在</a:t>
            </a:r>
            <a:r>
              <a:rPr lang="en-US" altLang="zh-CN" sz="1600" dirty="0"/>
              <a:t>Linux</a:t>
            </a:r>
            <a:r>
              <a:rPr lang="zh-CN" altLang="en-US" sz="1600" dirty="0"/>
              <a:t>下运行</a:t>
            </a:r>
            <a:endParaRPr lang="en-US" altLang="zh-CN" sz="1600" dirty="0"/>
          </a:p>
          <a:p>
            <a:pPr lvl="1" indent="0" eaLnBrk="1">
              <a:spcBef>
                <a:spcPts val="0"/>
              </a:spcBef>
              <a:buNone/>
            </a:pPr>
            <a:r>
              <a:rPr lang="en-US" altLang="zh-CN" sz="1600" dirty="0" err="1"/>
              <a:t>int</a:t>
            </a:r>
            <a:r>
              <a:rPr lang="en-US" altLang="zh-CN" sz="1600" dirty="0"/>
              <a:t>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p>
          <a:p>
            <a:pPr lvl="1" indent="0" eaLnBrk="1">
              <a:spcBef>
                <a:spcPts val="0"/>
              </a:spcBef>
              <a:buNone/>
            </a:pPr>
            <a:r>
              <a:rPr lang="en-US" altLang="zh-CN" sz="1600" dirty="0"/>
              <a:t>}</a:t>
            </a:r>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
        <p:nvSpPr>
          <p:cNvPr id="4" name="圆角矩形标注 3"/>
          <p:cNvSpPr/>
          <p:nvPr/>
        </p:nvSpPr>
        <p:spPr>
          <a:xfrm>
            <a:off x="6098959" y="1482570"/>
            <a:ext cx="1704512" cy="683581"/>
          </a:xfrm>
          <a:prstGeom prst="wedgeRoundRectCallout">
            <a:avLst>
              <a:gd name="adj1" fmla="val -21354"/>
              <a:gd name="adj2" fmla="val 43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I/O</a:t>
            </a:r>
            <a:r>
              <a:rPr lang="zh-CN" altLang="en-US" sz="1600" dirty="0">
                <a:solidFill>
                  <a:srgbClr val="000818"/>
                </a:solidFill>
              </a:rPr>
              <a:t> </a:t>
            </a:r>
            <a:r>
              <a:rPr lang="en-US" altLang="zh-CN" sz="1600" dirty="0" smtClean="0">
                <a:solidFill>
                  <a:srgbClr val="000818"/>
                </a:solidFill>
              </a:rPr>
              <a:t>re-direction</a:t>
            </a:r>
            <a:endParaRPr lang="zh-CN" altLang="en-US" sz="1600" dirty="0">
              <a:solidFill>
                <a:srgbClr val="000818"/>
              </a:solidFill>
            </a:endParaRPr>
          </a:p>
        </p:txBody>
      </p:sp>
    </p:spTree>
    <p:extLst>
      <p:ext uri="{BB962C8B-B14F-4D97-AF65-F5344CB8AC3E}">
        <p14:creationId xmlns:p14="http://schemas.microsoft.com/office/powerpoint/2010/main" val="22936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en-US" altLang="zh-CN" sz="2000" b="1" dirty="0" smtClean="0">
                <a:solidFill>
                  <a:srgbClr val="0070C0"/>
                </a:solidFill>
              </a:rPr>
              <a:t>Windows</a:t>
            </a:r>
            <a:r>
              <a:rPr lang="zh-CN" altLang="en-US" sz="2000" b="1" dirty="0" smtClean="0">
                <a:solidFill>
                  <a:srgbClr val="0070C0"/>
                </a:solidFill>
              </a:rPr>
              <a:t>与</a:t>
            </a:r>
            <a:r>
              <a:rPr lang="en-US" altLang="zh-CN" sz="2000" b="1" dirty="0" smtClean="0">
                <a:solidFill>
                  <a:srgbClr val="0070C0"/>
                </a:solidFill>
              </a:rPr>
              <a:t>Linux</a:t>
            </a:r>
            <a:r>
              <a:rPr lang="zh-CN" altLang="en-US" sz="2000" b="1" dirty="0" smtClean="0">
                <a:solidFill>
                  <a:srgbClr val="0070C0"/>
                </a:solidFill>
              </a:rPr>
              <a:t>均可执行</a:t>
            </a:r>
            <a:endParaRPr lang="en-US" altLang="zh-CN" sz="2000" dirty="0"/>
          </a:p>
          <a:p>
            <a:pPr eaLnBrk="1">
              <a:buFont typeface="Wingdings" panose="05000000000000000000" pitchFamily="2" charset="2"/>
              <a:buChar char="l"/>
            </a:pPr>
            <a:endParaRPr lang="en-US" altLang="zh-CN" sz="1600" dirty="0" smtClean="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smtClean="0">
                <a:solidFill>
                  <a:srgbClr val="C00000"/>
                </a:solidFill>
              </a:rPr>
              <a:t>fscanf</a:t>
            </a:r>
            <a:r>
              <a:rPr lang="en-US" altLang="zh-CN" sz="1600" dirty="0" smtClean="0">
                <a:solidFill>
                  <a:srgbClr val="C00000"/>
                </a:solidFill>
              </a:rPr>
              <a:t>(fin</a:t>
            </a:r>
            <a:r>
              <a:rPr lang="en-US" altLang="zh-CN" sz="1600" dirty="0" smtClean="0"/>
              <a:t>, “%</a:t>
            </a:r>
            <a:r>
              <a:rPr lang="en-US" altLang="zh-CN" sz="1600" dirty="0" err="1" smtClean="0"/>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smtClean="0">
                <a:solidFill>
                  <a:srgbClr val="C00000"/>
                </a:solidFill>
              </a:rPr>
              <a:t>fprintf</a:t>
            </a:r>
            <a:r>
              <a:rPr lang="en-US" altLang="zh-CN" sz="1600" dirty="0" smtClean="0">
                <a:solidFill>
                  <a:srgbClr val="C00000"/>
                </a:solidFill>
              </a:rPr>
              <a:t>(</a:t>
            </a:r>
            <a:r>
              <a:rPr lang="en-US" altLang="zh-CN" sz="1600" dirty="0" err="1" smtClean="0">
                <a:solidFill>
                  <a:srgbClr val="C00000"/>
                </a:solidFill>
              </a:rPr>
              <a:t>fout</a:t>
            </a:r>
            <a:r>
              <a:rPr lang="en-US" altLang="zh-CN" sz="1600" dirty="0" smtClean="0"/>
              <a:t>, “%</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p>
          <a:p>
            <a:pPr lvl="1" indent="0" eaLnBrk="1">
              <a:spcBef>
                <a:spcPts val="0"/>
              </a:spcBef>
              <a:buNone/>
            </a:pPr>
            <a:r>
              <a:rPr lang="en-US" altLang="zh-CN" sz="1600" dirty="0"/>
              <a:t>}</a:t>
            </a:r>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Tree>
    <p:extLst>
      <p:ext uri="{BB962C8B-B14F-4D97-AF65-F5344CB8AC3E}">
        <p14:creationId xmlns:p14="http://schemas.microsoft.com/office/powerpoint/2010/main" val="267347868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8DA7FE85-3A52-432C-B61A-A9575A95D72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两个独立进程打开文件后的数据结构</a:t>
            </a:r>
          </a:p>
        </p:txBody>
      </p:sp>
      <p:sp>
        <p:nvSpPr>
          <p:cNvPr id="135171" name="内容占位符 2">
            <a:extLst>
              <a:ext uri="{FF2B5EF4-FFF2-40B4-BE49-F238E27FC236}">
                <a16:creationId xmlns:a16="http://schemas.microsoft.com/office/drawing/2014/main" id="{D42D3F68-CBF9-49B7-B02F-6FA0E8D96250}"/>
              </a:ext>
            </a:extLst>
          </p:cNvPr>
          <p:cNvSpPr>
            <a:spLocks noGrp="1" noChangeArrowheads="1"/>
          </p:cNvSpPr>
          <p:nvPr>
            <p:ph idx="4294967295"/>
          </p:nvPr>
        </p:nvSpPr>
        <p:spPr/>
        <p:txBody>
          <a:bodyPr/>
          <a:lstStyle/>
          <a:p>
            <a:r>
              <a:rPr lang="zh-CN" altLang="en-US" sz="2000" dirty="0">
                <a:solidFill>
                  <a:srgbClr val="0000CC"/>
                </a:solidFill>
              </a:rPr>
              <a:t>假定一个进程A执行下列代码：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fd2=open(“local”,O_RDWR);</a:t>
            </a:r>
          </a:p>
          <a:p>
            <a:pPr lvl="1"/>
            <a:r>
              <a:rPr lang="zh-CN" altLang="en-US" sz="1800" dirty="0"/>
              <a:t>fd3=open(“</a:t>
            </a:r>
            <a:r>
              <a:rPr lang="zh-CN" altLang="en-US" sz="1800" dirty="0">
                <a:solidFill>
                  <a:srgbClr val="006600"/>
                </a:solidFill>
              </a:rPr>
              <a:t>/etc/passwd</a:t>
            </a:r>
            <a:r>
              <a:rPr lang="zh-CN" altLang="en-US" sz="1800" dirty="0"/>
              <a:t>”,O_WRONLY);</a:t>
            </a:r>
          </a:p>
          <a:p>
            <a:pPr lvl="1"/>
            <a:endParaRPr lang="en-US" altLang="zh-CN" sz="1400" dirty="0"/>
          </a:p>
          <a:p>
            <a:r>
              <a:rPr lang="zh-CN" altLang="en-US" sz="2000" dirty="0">
                <a:solidFill>
                  <a:srgbClr val="0000CC"/>
                </a:solidFill>
              </a:rPr>
              <a:t>假定另一个进程B执行下列代码：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fd2=open(“private”,O_RDONLY);</a:t>
            </a:r>
          </a:p>
          <a:p>
            <a:endParaRPr lang="zh-CN" altLang="en-US" sz="1800" dirty="0"/>
          </a:p>
          <a:p>
            <a:r>
              <a:rPr lang="zh-CN" altLang="en-US" sz="1800" dirty="0">
                <a:solidFill>
                  <a:srgbClr val="C00000"/>
                </a:solidFill>
              </a:rPr>
              <a:t>文件“/etc/passwd”被两个进程打开</a:t>
            </a:r>
            <a:r>
              <a:rPr lang="en-US" altLang="zh-CN" sz="1800" dirty="0">
                <a:solidFill>
                  <a:srgbClr val="C00000"/>
                </a:solidFill>
              </a:rPr>
              <a:t>3</a:t>
            </a:r>
            <a:r>
              <a:rPr lang="zh-CN" altLang="en-US" sz="1800" dirty="0">
                <a:solidFill>
                  <a:srgbClr val="C00000"/>
                </a:solidFill>
              </a:rPr>
              <a:t>次，其余</a:t>
            </a:r>
            <a:r>
              <a:rPr lang="en-US" altLang="zh-CN" sz="1800" dirty="0">
                <a:solidFill>
                  <a:srgbClr val="C00000"/>
                </a:solidFill>
              </a:rPr>
              <a:t>2</a:t>
            </a:r>
            <a:r>
              <a:rPr lang="zh-CN" altLang="en-US" sz="1800" dirty="0">
                <a:solidFill>
                  <a:srgbClr val="C00000"/>
                </a:solidFill>
              </a:rPr>
              <a:t>个文件被两个进程分别打开一次</a:t>
            </a:r>
          </a:p>
          <a:p>
            <a:endParaRPr lang="zh-CN" altLang="en-US" sz="1800" dirty="0">
              <a:solidFill>
                <a:srgbClr val="C00000"/>
              </a:solidFill>
            </a:endParaRPr>
          </a:p>
          <a:p>
            <a:endParaRPr lang="zh-CN" altLang="en-US" sz="18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图片 1">
            <a:extLst>
              <a:ext uri="{FF2B5EF4-FFF2-40B4-BE49-F238E27FC236}">
                <a16:creationId xmlns:a16="http://schemas.microsoft.com/office/drawing/2014/main" id="{177C274C-3644-4F06-A533-9291363AFC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288" y="969963"/>
            <a:ext cx="7205662"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6106238E-F110-426F-AD54-A866586301DB}"/>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两个独立进程打开文件后的数据结构</a:t>
            </a:r>
          </a:p>
        </p:txBody>
      </p:sp>
      <p:sp>
        <p:nvSpPr>
          <p:cNvPr id="136196" name="文本框 3">
            <a:extLst>
              <a:ext uri="{FF2B5EF4-FFF2-40B4-BE49-F238E27FC236}">
                <a16:creationId xmlns:a16="http://schemas.microsoft.com/office/drawing/2014/main" id="{3961BA84-5C43-4B40-AD90-77EA377EF3BA}"/>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73</a:t>
            </a:r>
            <a:r>
              <a:rPr lang="zh-CN" altLang="en-US" sz="1800"/>
              <a:t>页</a:t>
            </a:r>
          </a:p>
        </p:txBody>
      </p:sp>
      <p:sp>
        <p:nvSpPr>
          <p:cNvPr id="2" name="矩形 1"/>
          <p:cNvSpPr/>
          <p:nvPr/>
        </p:nvSpPr>
        <p:spPr>
          <a:xfrm>
            <a:off x="7304088" y="1921562"/>
            <a:ext cx="1402948" cy="369332"/>
          </a:xfrm>
          <a:prstGeom prst="rect">
            <a:avLst/>
          </a:prstGeom>
        </p:spPr>
        <p:txBody>
          <a:bodyPr wrap="none">
            <a:spAutoFit/>
          </a:bodyPr>
          <a:lstStyle/>
          <a:p>
            <a:r>
              <a:rPr lang="zh-CN" altLang="en-US" dirty="0">
                <a:solidFill>
                  <a:srgbClr val="006600"/>
                </a:solidFill>
              </a:rPr>
              <a:t>/etc/passwd</a:t>
            </a:r>
            <a:endParaRPr lang="zh-CN" altLang="en-US" dirty="0"/>
          </a:p>
        </p:txBody>
      </p:sp>
      <p:sp>
        <p:nvSpPr>
          <p:cNvPr id="4" name="矩形 3"/>
          <p:cNvSpPr/>
          <p:nvPr/>
        </p:nvSpPr>
        <p:spPr>
          <a:xfrm>
            <a:off x="7304088" y="3549755"/>
            <a:ext cx="659155" cy="369332"/>
          </a:xfrm>
          <a:prstGeom prst="rect">
            <a:avLst/>
          </a:prstGeom>
        </p:spPr>
        <p:txBody>
          <a:bodyPr wrap="none">
            <a:spAutoFit/>
          </a:bodyPr>
          <a:lstStyle/>
          <a:p>
            <a:r>
              <a:rPr lang="zh-CN" altLang="en-US" dirty="0">
                <a:solidFill>
                  <a:srgbClr val="006600"/>
                </a:solidFill>
              </a:rPr>
              <a:t>local</a:t>
            </a:r>
          </a:p>
        </p:txBody>
      </p:sp>
      <p:sp>
        <p:nvSpPr>
          <p:cNvPr id="5" name="矩形 4"/>
          <p:cNvSpPr/>
          <p:nvPr/>
        </p:nvSpPr>
        <p:spPr>
          <a:xfrm>
            <a:off x="7409278" y="4363852"/>
            <a:ext cx="877163" cy="369332"/>
          </a:xfrm>
          <a:prstGeom prst="rect">
            <a:avLst/>
          </a:prstGeom>
        </p:spPr>
        <p:txBody>
          <a:bodyPr wrap="none">
            <a:spAutoFit/>
          </a:bodyPr>
          <a:lstStyle/>
          <a:p>
            <a:r>
              <a:rPr lang="zh-CN" altLang="en-US" dirty="0">
                <a:solidFill>
                  <a:srgbClr val="006600"/>
                </a:solidFill>
              </a:rPr>
              <a:t>private</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8DA7FE85-3A52-432C-B61A-A9575A95D728}"/>
              </a:ext>
            </a:extLst>
          </p:cNvPr>
          <p:cNvSpPr>
            <a:spLocks noGrp="1"/>
          </p:cNvSpPr>
          <p:nvPr>
            <p:ph type="title" idx="4294967295"/>
          </p:nvPr>
        </p:nvSpPr>
        <p:spPr>
          <a:xfrm>
            <a:off x="685800" y="228600"/>
            <a:ext cx="7135427" cy="609600"/>
          </a:xfrm>
          <a:ln>
            <a:miter/>
          </a:ln>
        </p:spPr>
        <p:txBody>
          <a:bodyPr/>
          <a:lstStyle/>
          <a:p>
            <a:pPr>
              <a:defRPr/>
            </a:pPr>
            <a:r>
              <a:rPr lang="zh-CN" altLang="en-US" noProof="1">
                <a:effectLst>
                  <a:outerShdw blurRad="38100" dist="38100" dir="2700000">
                    <a:srgbClr val="C0C0C0"/>
                  </a:outerShdw>
                </a:effectLst>
              </a:rPr>
              <a:t>一个进程关闭文件后的数据结构</a:t>
            </a:r>
          </a:p>
        </p:txBody>
      </p:sp>
      <p:sp>
        <p:nvSpPr>
          <p:cNvPr id="135171" name="内容占位符 2">
            <a:extLst>
              <a:ext uri="{FF2B5EF4-FFF2-40B4-BE49-F238E27FC236}">
                <a16:creationId xmlns:a16="http://schemas.microsoft.com/office/drawing/2014/main" id="{D42D3F68-CBF9-49B7-B02F-6FA0E8D96250}"/>
              </a:ext>
            </a:extLst>
          </p:cNvPr>
          <p:cNvSpPr>
            <a:spLocks noGrp="1" noChangeArrowheads="1"/>
          </p:cNvSpPr>
          <p:nvPr>
            <p:ph idx="4294967295"/>
          </p:nvPr>
        </p:nvSpPr>
        <p:spPr/>
        <p:txBody>
          <a:bodyPr/>
          <a:lstStyle/>
          <a:p>
            <a:r>
              <a:rPr lang="zh-CN" altLang="en-US" sz="2000" dirty="0">
                <a:solidFill>
                  <a:srgbClr val="0000CC"/>
                </a:solidFill>
              </a:rPr>
              <a:t>假定一个进程A执行下列代码：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fd2=open(“local”,O_RDWR);</a:t>
            </a:r>
          </a:p>
          <a:p>
            <a:pPr lvl="1"/>
            <a:r>
              <a:rPr lang="zh-CN" altLang="en-US" sz="1800" dirty="0"/>
              <a:t>fd3=open(“</a:t>
            </a:r>
            <a:r>
              <a:rPr lang="zh-CN" altLang="en-US" sz="1800" dirty="0">
                <a:solidFill>
                  <a:srgbClr val="006600"/>
                </a:solidFill>
              </a:rPr>
              <a:t>/etc/passwd</a:t>
            </a:r>
            <a:r>
              <a:rPr lang="zh-CN" altLang="en-US" sz="1800" dirty="0"/>
              <a:t>”,O_WRONLY);</a:t>
            </a:r>
          </a:p>
          <a:p>
            <a:pPr lvl="1"/>
            <a:endParaRPr lang="en-US" altLang="zh-CN" sz="1400" dirty="0"/>
          </a:p>
          <a:p>
            <a:r>
              <a:rPr lang="zh-CN" altLang="en-US" sz="2000" dirty="0">
                <a:solidFill>
                  <a:srgbClr val="0000CC"/>
                </a:solidFill>
              </a:rPr>
              <a:t>假定另一个进程B执行下列代码：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fd2=open(“private”,O_RDONLY);</a:t>
            </a:r>
            <a:endParaRPr lang="en-US" altLang="zh-CN" sz="1800" dirty="0"/>
          </a:p>
          <a:p>
            <a:pPr lvl="1"/>
            <a:r>
              <a:rPr lang="en-US" altLang="zh-CN" sz="1800" dirty="0"/>
              <a:t>//</a:t>
            </a:r>
            <a:r>
              <a:rPr lang="zh-CN" altLang="en-US" sz="1800" dirty="0"/>
              <a:t>执行</a:t>
            </a:r>
            <a:r>
              <a:rPr lang="zh-CN" altLang="en-US" sz="1800" dirty="0" smtClean="0"/>
              <a:t>文件读写等操作</a:t>
            </a:r>
            <a:endParaRPr lang="en-US" altLang="zh-CN" sz="1800" dirty="0"/>
          </a:p>
          <a:p>
            <a:pPr lvl="1"/>
            <a:r>
              <a:rPr lang="en-US" altLang="zh-CN" sz="1800" dirty="0">
                <a:solidFill>
                  <a:srgbClr val="C00000"/>
                </a:solidFill>
              </a:rPr>
              <a:t>close(fd1);</a:t>
            </a:r>
          </a:p>
          <a:p>
            <a:pPr lvl="1"/>
            <a:r>
              <a:rPr lang="en-US" altLang="zh-CN" sz="1800" dirty="0">
                <a:solidFill>
                  <a:srgbClr val="C00000"/>
                </a:solidFill>
              </a:rPr>
              <a:t>close(fd2);</a:t>
            </a:r>
            <a:endParaRPr lang="zh-CN" altLang="en-US" sz="1800" dirty="0">
              <a:solidFill>
                <a:srgbClr val="C00000"/>
              </a:solidFill>
            </a:endParaRPr>
          </a:p>
          <a:p>
            <a:pPr lvl="1"/>
            <a:endParaRPr lang="zh-CN" altLang="en-US" sz="1800" dirty="0"/>
          </a:p>
          <a:p>
            <a:endParaRPr lang="zh-CN" altLang="en-US" sz="1800" dirty="0"/>
          </a:p>
          <a:p>
            <a:endParaRPr lang="en-US" altLang="zh-CN" sz="1800" dirty="0">
              <a:solidFill>
                <a:srgbClr val="C00000"/>
              </a:solidFill>
            </a:endParaRPr>
          </a:p>
          <a:p>
            <a:endParaRPr lang="zh-CN" altLang="en-US" sz="1800" dirty="0">
              <a:solidFill>
                <a:srgbClr val="C00000"/>
              </a:solidFill>
            </a:endParaRPr>
          </a:p>
          <a:p>
            <a:endParaRPr lang="zh-CN" altLang="en-US" sz="1800" dirty="0"/>
          </a:p>
        </p:txBody>
      </p:sp>
    </p:spTree>
    <p:extLst>
      <p:ext uri="{BB962C8B-B14F-4D97-AF65-F5344CB8AC3E}">
        <p14:creationId xmlns:p14="http://schemas.microsoft.com/office/powerpoint/2010/main" val="2917222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1E4B5DD-00D9-43A6-9417-489020E384CC}"/>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6387" name="Rectangle 3">
            <a:extLst>
              <a:ext uri="{FF2B5EF4-FFF2-40B4-BE49-F238E27FC236}">
                <a16:creationId xmlns:a16="http://schemas.microsoft.com/office/drawing/2014/main" id="{FA1D03C9-4B89-40BE-82C6-F04371D87DBC}"/>
              </a:ext>
            </a:extLst>
          </p:cNvPr>
          <p:cNvSpPr>
            <a:spLocks noGrp="1" noChangeArrowheads="1"/>
          </p:cNvSpPr>
          <p:nvPr>
            <p:ph type="body" idx="4294967295"/>
          </p:nvPr>
        </p:nvSpPr>
        <p:spPr>
          <a:xfrm>
            <a:off x="744538" y="1271588"/>
            <a:ext cx="8120062" cy="4451350"/>
          </a:xfrm>
        </p:spPr>
        <p:txBody>
          <a:bodyPr>
            <a:spAutoFit/>
          </a:bodyPr>
          <a:lstStyle/>
          <a:p>
            <a:r>
              <a:rPr lang="zh-CN" altLang="en-US" sz="2400" b="1" dirty="0">
                <a:solidFill>
                  <a:srgbClr val="0070C0"/>
                </a:solidFill>
              </a:rPr>
              <a:t>动态性 </a:t>
            </a:r>
            <a:r>
              <a:rPr lang="en-US" altLang="zh-CN" sz="2400" b="1" dirty="0">
                <a:solidFill>
                  <a:srgbClr val="0070C0"/>
                </a:solidFill>
              </a:rPr>
              <a:t>(</a:t>
            </a:r>
            <a:r>
              <a:rPr lang="en-US" altLang="zh-CN" sz="2400" b="1" i="1" dirty="0">
                <a:solidFill>
                  <a:srgbClr val="0070C0"/>
                </a:solidFill>
                <a:sym typeface="Arial" panose="020B0604020202020204" pitchFamily="34" charset="0"/>
              </a:rPr>
              <a:t>active </a:t>
            </a:r>
            <a:r>
              <a:rPr lang="en-US" altLang="zh-CN" sz="2400" b="1" dirty="0">
                <a:solidFill>
                  <a:srgbClr val="0070C0"/>
                </a:solidFill>
              </a:rPr>
              <a:t>)</a:t>
            </a:r>
          </a:p>
          <a:p>
            <a:pPr lvl="1"/>
            <a:r>
              <a:rPr lang="en-US" altLang="zh-CN" sz="2000" dirty="0"/>
              <a:t>A program is a </a:t>
            </a:r>
            <a:r>
              <a:rPr lang="en-US" altLang="zh-CN" sz="2000" b="1" i="1" u="sng" dirty="0">
                <a:solidFill>
                  <a:srgbClr val="006600"/>
                </a:solidFill>
              </a:rPr>
              <a:t>passive entity</a:t>
            </a:r>
            <a:r>
              <a:rPr lang="en-US" altLang="zh-CN" sz="2000" dirty="0"/>
              <a:t>, such as a file containing a list of </a:t>
            </a:r>
            <a:r>
              <a:rPr lang="en-US" altLang="zh-CN" sz="2000" dirty="0">
                <a:solidFill>
                  <a:srgbClr val="121896"/>
                </a:solidFill>
              </a:rPr>
              <a:t>instructions</a:t>
            </a:r>
            <a:r>
              <a:rPr lang="en-US" altLang="zh-CN" sz="2000" dirty="0"/>
              <a:t> stored on disk (often called an </a:t>
            </a:r>
            <a:r>
              <a:rPr lang="en-US" altLang="zh-CN" sz="2000" dirty="0">
                <a:solidFill>
                  <a:srgbClr val="121896"/>
                </a:solidFill>
              </a:rPr>
              <a:t>executable file</a:t>
            </a:r>
            <a:r>
              <a:rPr lang="en-US" altLang="zh-CN" sz="2000" dirty="0"/>
              <a:t>).</a:t>
            </a:r>
          </a:p>
          <a:p>
            <a:pPr lvl="1"/>
            <a:r>
              <a:rPr lang="en-US" altLang="zh-CN" sz="2000" dirty="0">
                <a:sym typeface="Arial" panose="020B0604020202020204" pitchFamily="34" charset="0"/>
              </a:rPr>
              <a:t>A process is an </a:t>
            </a:r>
            <a:r>
              <a:rPr lang="en-US" altLang="zh-CN" sz="2000" b="1" i="1" u="sng" dirty="0">
                <a:solidFill>
                  <a:srgbClr val="006600"/>
                </a:solidFill>
                <a:sym typeface="Arial" panose="020B0604020202020204" pitchFamily="34" charset="0"/>
              </a:rPr>
              <a:t>active entity</a:t>
            </a:r>
            <a:r>
              <a:rPr lang="en-US" altLang="zh-CN" sz="2000" dirty="0">
                <a:sym typeface="Arial" panose="020B0604020202020204" pitchFamily="34" charset="0"/>
              </a:rPr>
              <a:t>, with a </a:t>
            </a:r>
            <a:r>
              <a:rPr lang="en-US" altLang="zh-CN" sz="2000" b="1" dirty="0">
                <a:solidFill>
                  <a:srgbClr val="7030A0"/>
                </a:solidFill>
                <a:sym typeface="Arial" panose="020B0604020202020204" pitchFamily="34" charset="0"/>
              </a:rPr>
              <a:t>program counter </a:t>
            </a:r>
            <a:r>
              <a:rPr lang="en-US" altLang="zh-CN" sz="2000" dirty="0">
                <a:sym typeface="Arial" panose="020B0604020202020204" pitchFamily="34" charset="0"/>
              </a:rPr>
              <a:t>specifying the next instruction to execute and </a:t>
            </a:r>
            <a:r>
              <a:rPr lang="en-US" altLang="zh-CN" sz="2000" dirty="0">
                <a:solidFill>
                  <a:srgbClr val="121896"/>
                </a:solidFill>
                <a:sym typeface="Arial" panose="020B0604020202020204" pitchFamily="34" charset="0"/>
              </a:rPr>
              <a:t>a set of associated resources</a:t>
            </a:r>
            <a:r>
              <a:rPr lang="en-US" altLang="zh-CN" sz="2000" dirty="0">
                <a:sym typeface="Arial" panose="020B0604020202020204" pitchFamily="34" charset="0"/>
              </a:rPr>
              <a:t>.</a:t>
            </a:r>
          </a:p>
          <a:p>
            <a:pPr lvl="1"/>
            <a:r>
              <a:rPr lang="zh-CN" altLang="en-US" sz="2000" b="1" u="sng" dirty="0">
                <a:solidFill>
                  <a:srgbClr val="FF0000"/>
                </a:solidFill>
                <a:sym typeface="Arial" panose="020B0604020202020204" pitchFamily="34" charset="0"/>
              </a:rPr>
              <a:t>Program </a:t>
            </a:r>
            <a:r>
              <a:rPr lang="zh-CN" altLang="en-US" sz="2000" b="1" u="sng" dirty="0">
                <a:solidFill>
                  <a:srgbClr val="006600"/>
                </a:solidFill>
                <a:sym typeface="Arial" panose="020B0604020202020204" pitchFamily="34" charset="0"/>
              </a:rPr>
              <a:t>becomes </a:t>
            </a:r>
            <a:r>
              <a:rPr lang="zh-CN" altLang="en-US" sz="2000" b="1" u="sng" dirty="0">
                <a:solidFill>
                  <a:srgbClr val="FF0000"/>
                </a:solidFill>
                <a:sym typeface="Arial" panose="020B0604020202020204" pitchFamily="34" charset="0"/>
              </a:rPr>
              <a:t>process </a:t>
            </a:r>
            <a:r>
              <a:rPr lang="zh-CN" altLang="en-US" sz="2000" b="1" u="sng" dirty="0">
                <a:sym typeface="Arial" panose="020B0604020202020204" pitchFamily="34" charset="0"/>
              </a:rPr>
              <a:t>when executable file loaded into memory</a:t>
            </a:r>
            <a:endParaRPr lang="en-US" altLang="zh-CN" sz="2000" b="1" u="sng" dirty="0">
              <a:sym typeface="Arial" panose="020B0604020202020204" pitchFamily="34" charset="0"/>
            </a:endParaRPr>
          </a:p>
          <a:p>
            <a:pPr lvl="1"/>
            <a:r>
              <a:rPr lang="zh-CN" altLang="en-US" sz="2000" b="1" dirty="0"/>
              <a:t>动态性是进程的最基本的特征，表现在</a:t>
            </a:r>
            <a:r>
              <a:rPr lang="zh-CN" altLang="en-US" sz="2000" b="1" dirty="0">
                <a:solidFill>
                  <a:srgbClr val="121896"/>
                </a:solidFill>
              </a:rPr>
              <a:t>进程由创建而产生，由调度而执行，因得不到资源而暂停执行，由撤销而消亡</a:t>
            </a:r>
            <a:r>
              <a:rPr lang="zh-CN" altLang="en-US" sz="2000" b="1" dirty="0"/>
              <a:t>；</a:t>
            </a:r>
          </a:p>
          <a:p>
            <a:pPr lvl="1"/>
            <a:r>
              <a:rPr lang="zh-CN" altLang="en-US" sz="2000" b="1" dirty="0"/>
              <a:t>进程具有一定的</a:t>
            </a:r>
            <a:r>
              <a:rPr lang="zh-CN" altLang="en-US" sz="2000" b="1" dirty="0">
                <a:solidFill>
                  <a:srgbClr val="0070C0"/>
                </a:solidFill>
              </a:rPr>
              <a:t>生命期</a:t>
            </a:r>
            <a:r>
              <a:rPr lang="zh-CN" altLang="en-US" sz="2000" b="1" dirty="0"/>
              <a:t>；</a:t>
            </a:r>
            <a:endParaRPr lang="en-US" altLang="zh-CN" sz="2000" b="1" dirty="0"/>
          </a:p>
          <a:p>
            <a:pPr lvl="1"/>
            <a:endParaRPr lang="zh-CN" altLang="en-US" sz="1800"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ADB80C6-4878-49E6-BA14-59E167B4763F}"/>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进程</a:t>
            </a:r>
            <a:r>
              <a:rPr lang="en-US" altLang="zh-CN" noProof="1">
                <a:effectLst>
                  <a:outerShdw blurRad="38100" dist="38100" dir="2700000">
                    <a:srgbClr val="C0C0C0"/>
                  </a:outerShdw>
                </a:effectLst>
              </a:rPr>
              <a:t>B</a:t>
            </a:r>
            <a:r>
              <a:rPr lang="zh-CN" altLang="en-US" noProof="1">
                <a:effectLst>
                  <a:outerShdw blurRad="38100" dist="38100" dir="2700000">
                    <a:srgbClr val="C0C0C0"/>
                  </a:outerShdw>
                </a:effectLst>
              </a:rPr>
              <a:t>个进程关闭文件后的数据结构</a:t>
            </a:r>
          </a:p>
        </p:txBody>
      </p:sp>
      <p:sp>
        <p:nvSpPr>
          <p:cNvPr id="137219" name="文本框 3">
            <a:extLst>
              <a:ext uri="{FF2B5EF4-FFF2-40B4-BE49-F238E27FC236}">
                <a16:creationId xmlns:a16="http://schemas.microsoft.com/office/drawing/2014/main" id="{274C99C3-C21B-4377-BA42-6F946055648F}"/>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80</a:t>
            </a:r>
            <a:r>
              <a:rPr lang="zh-CN" altLang="en-US" sz="1800"/>
              <a:t>页</a:t>
            </a:r>
          </a:p>
        </p:txBody>
      </p:sp>
      <p:pic>
        <p:nvPicPr>
          <p:cNvPr id="133124" name="图片 4">
            <a:extLst>
              <a:ext uri="{FF2B5EF4-FFF2-40B4-BE49-F238E27FC236}">
                <a16:creationId xmlns:a16="http://schemas.microsoft.com/office/drawing/2014/main" id="{7C6E8E05-F30D-48D4-BFFB-3EFB105B67E2}"/>
              </a:ext>
            </a:extLst>
          </p:cNvPr>
          <p:cNvPicPr>
            <a:picLocks noChangeAspect="1"/>
          </p:cNvPicPr>
          <p:nvPr/>
        </p:nvPicPr>
        <p:blipFill>
          <a:blip r:embed="rId2"/>
          <a:srcRect/>
          <a:stretch>
            <a:fillRect/>
          </a:stretch>
        </p:blipFill>
        <p:spPr bwMode="auto">
          <a:xfrm>
            <a:off x="1493838" y="1035050"/>
            <a:ext cx="6156325" cy="4725988"/>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66EA19D-EF66-452E-B130-7CC2EEFCE0AE}"/>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a:extLst>
              <a:ext uri="{FF2B5EF4-FFF2-40B4-BE49-F238E27FC236}">
                <a16:creationId xmlns:a16="http://schemas.microsoft.com/office/drawing/2014/main" id="{045FD4E3-8E9B-43D9-BED9-D8B1F4DF89EF}"/>
              </a:ext>
            </a:extLst>
          </p:cNvPr>
          <p:cNvSpPr>
            <a:spLocks noGrp="1" noChangeArrowheads="1"/>
          </p:cNvSpPr>
          <p:nvPr>
            <p:ph type="body" idx="4294967295"/>
          </p:nvPr>
        </p:nvSpPr>
        <p:spPr>
          <a:xfrm>
            <a:off x="314325" y="1139825"/>
            <a:ext cx="4417473"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b="1" dirty="0">
                <a:solidFill>
                  <a:srgbClr val="FF0000"/>
                </a:solidFill>
                <a:latin typeface="Times New Roman" panose="02020603050405020304" pitchFamily="18" charset="0"/>
                <a:cs typeface="Times New Roman" panose="02020603050405020304" pitchFamily="18" charset="0"/>
              </a:rPr>
              <a:t>fork()；</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r>
              <a:rPr lang="zh-CN" altLang="en-US" sz="1600" dirty="0" smtClean="0"/>
              <a:t> </a:t>
            </a:r>
            <a:r>
              <a:rPr lang="zh-CN" altLang="en-US" sz="1800" dirty="0" smtClean="0"/>
              <a:t>                                 </a:t>
            </a:r>
            <a:endParaRPr lang="zh-CN" altLang="en-US" sz="1800" dirty="0"/>
          </a:p>
        </p:txBody>
      </p:sp>
      <p:sp>
        <p:nvSpPr>
          <p:cNvPr id="124932" name="Rectangle 4">
            <a:extLst>
              <a:ext uri="{FF2B5EF4-FFF2-40B4-BE49-F238E27FC236}">
                <a16:creationId xmlns:a16="http://schemas.microsoft.com/office/drawing/2014/main" id="{BE3DCBB4-9EB9-4B5E-9673-7071E4B8E59F}"/>
              </a:ext>
            </a:extLst>
          </p:cNvPr>
          <p:cNvSpPr>
            <a:spLocks noChangeArrowheads="1"/>
          </p:cNvSpPr>
          <p:nvPr/>
        </p:nvSpPr>
        <p:spPr bwMode="auto">
          <a:xfrm>
            <a:off x="4862250" y="1744169"/>
            <a:ext cx="3463925" cy="2728912"/>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defRPr/>
            </a:pPr>
            <a:endParaRPr lang="en-US" altLang="zh-CN" sz="14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74D775A-BE06-4A2C-BBEA-A7C7E03FC2F4}"/>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之前父子进程</a:t>
            </a:r>
            <a:r>
              <a:rPr lang="en-US" altLang="zh-CN" noProof="1">
                <a:effectLst>
                  <a:outerShdw blurRad="38100" dist="38100" dir="2700000">
                    <a:srgbClr val="C0C0C0"/>
                  </a:outerShdw>
                </a:effectLst>
              </a:rPr>
              <a:t>PCB</a:t>
            </a:r>
            <a:r>
              <a:rPr lang="zh-CN" altLang="en-US" noProof="1">
                <a:effectLst>
                  <a:outerShdw blurRad="38100" dist="38100" dir="2700000">
                    <a:srgbClr val="C0C0C0"/>
                  </a:outerShdw>
                </a:effectLst>
              </a:rPr>
              <a:t>中打开的文件信息</a:t>
            </a:r>
          </a:p>
        </p:txBody>
      </p:sp>
      <p:sp>
        <p:nvSpPr>
          <p:cNvPr id="144387" name="Rectangle 3">
            <a:extLst>
              <a:ext uri="{FF2B5EF4-FFF2-40B4-BE49-F238E27FC236}">
                <a16:creationId xmlns:a16="http://schemas.microsoft.com/office/drawing/2014/main" id="{D5BBD28F-5E24-43D2-B591-4C5A539DAFB0}"/>
              </a:ext>
            </a:extLst>
          </p:cNvPr>
          <p:cNvSpPr txBox="1">
            <a:spLocks noChangeArrowheads="1"/>
          </p:cNvSpPr>
          <p:nvPr/>
        </p:nvSpPr>
        <p:spPr bwMode="auto">
          <a:xfrm>
            <a:off x="1036638" y="974725"/>
            <a:ext cx="7726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t>fork()</a:t>
            </a:r>
            <a:r>
              <a:rPr lang="zh-CN" altLang="en-US" sz="2000" dirty="0"/>
              <a:t>之前，父进程尚未打开任何文件，变量</a:t>
            </a:r>
            <a:r>
              <a:rPr lang="en-US" altLang="zh-CN" sz="2000" dirty="0" err="1"/>
              <a:t>fdrd</a:t>
            </a:r>
            <a:r>
              <a:rPr lang="zh-CN" altLang="en-US" sz="2000" dirty="0"/>
              <a:t>及</a:t>
            </a:r>
            <a:r>
              <a:rPr lang="en-US" altLang="zh-CN" sz="2000" dirty="0" err="1"/>
              <a:t>fdwt</a:t>
            </a:r>
            <a:r>
              <a:rPr lang="zh-CN" altLang="en-US" sz="2000" dirty="0"/>
              <a:t>无返回值</a:t>
            </a:r>
          </a:p>
        </p:txBody>
      </p:sp>
      <p:pic>
        <p:nvPicPr>
          <p:cNvPr id="144388" name="图片 1">
            <a:extLst>
              <a:ext uri="{FF2B5EF4-FFF2-40B4-BE49-F238E27FC236}">
                <a16:creationId xmlns:a16="http://schemas.microsoft.com/office/drawing/2014/main" id="{6BF78F6E-CBCF-4B65-ABF2-7C1E4E7C5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616075"/>
            <a:ext cx="75438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FDCC06A-FC84-40F8-A1F0-B2359A46B669}"/>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之后子进程继承父进程的</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45411" name="Rectangle 3">
            <a:extLst>
              <a:ext uri="{FF2B5EF4-FFF2-40B4-BE49-F238E27FC236}">
                <a16:creationId xmlns:a16="http://schemas.microsoft.com/office/drawing/2014/main" id="{B0C2CCB2-B641-4BD3-B932-AEFDE6DD60F6}"/>
              </a:ext>
            </a:extLst>
          </p:cNvPr>
          <p:cNvSpPr txBox="1">
            <a:spLocks noChangeArrowheads="1"/>
          </p:cNvSpPr>
          <p:nvPr/>
        </p:nvSpPr>
        <p:spPr bwMode="auto">
          <a:xfrm>
            <a:off x="1036638" y="974725"/>
            <a:ext cx="772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000" dirty="0"/>
              <a:t>子进程只是继承了父进程的</a:t>
            </a:r>
            <a:r>
              <a:rPr lang="en-US" altLang="zh-CN" sz="2000" dirty="0"/>
              <a:t>PCB</a:t>
            </a:r>
            <a:r>
              <a:rPr lang="zh-CN" altLang="en-US" sz="2000" dirty="0" smtClean="0"/>
              <a:t>，以及尚未</a:t>
            </a:r>
            <a:r>
              <a:rPr lang="zh-CN" altLang="en-US" sz="2000" dirty="0"/>
              <a:t>赋值的</a:t>
            </a:r>
            <a:r>
              <a:rPr lang="en-US" altLang="zh-CN" sz="2000" dirty="0" err="1"/>
              <a:t>fdrd</a:t>
            </a:r>
            <a:r>
              <a:rPr lang="zh-CN" altLang="en-US" sz="2000" dirty="0"/>
              <a:t>、</a:t>
            </a:r>
            <a:r>
              <a:rPr lang="en-US" altLang="zh-CN" sz="2000" dirty="0" err="1"/>
              <a:t>fdwt</a:t>
            </a:r>
            <a:r>
              <a:rPr lang="zh-CN" altLang="en-US" sz="2000" dirty="0"/>
              <a:t>及</a:t>
            </a:r>
            <a:r>
              <a:rPr lang="en-US" altLang="zh-CN" sz="2000" dirty="0"/>
              <a:t>c</a:t>
            </a:r>
          </a:p>
        </p:txBody>
      </p:sp>
      <p:pic>
        <p:nvPicPr>
          <p:cNvPr id="145412" name="图片 3">
            <a:extLst>
              <a:ext uri="{FF2B5EF4-FFF2-40B4-BE49-F238E27FC236}">
                <a16:creationId xmlns:a16="http://schemas.microsoft.com/office/drawing/2014/main" id="{D475EE5F-2038-4F13-945A-AEC4624370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611313"/>
            <a:ext cx="75422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67CE8F2-7763-4D2D-9A26-1D93B1CE1245}"/>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之后父子进程各自打开文件</a:t>
            </a:r>
          </a:p>
        </p:txBody>
      </p:sp>
      <p:pic>
        <p:nvPicPr>
          <p:cNvPr id="2" name="图片 1"/>
          <p:cNvPicPr>
            <a:picLocks noChangeAspect="1"/>
          </p:cNvPicPr>
          <p:nvPr/>
        </p:nvPicPr>
        <p:blipFill>
          <a:blip r:embed="rId2"/>
          <a:stretch>
            <a:fillRect/>
          </a:stretch>
        </p:blipFill>
        <p:spPr>
          <a:xfrm>
            <a:off x="685800" y="1045993"/>
            <a:ext cx="7686675" cy="4552950"/>
          </a:xfrm>
          <a:prstGeom prst="rect">
            <a:avLst/>
          </a:prstGeom>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C52A1B0-5A20-480A-8F26-180E1C668DAB}"/>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47459" name="Rectangle 3">
            <a:extLst>
              <a:ext uri="{FF2B5EF4-FFF2-40B4-BE49-F238E27FC236}">
                <a16:creationId xmlns:a16="http://schemas.microsoft.com/office/drawing/2014/main" id="{29BC4863-9AA7-4F2A-A1E8-A6F5DF78671B}"/>
              </a:ext>
            </a:extLst>
          </p:cNvPr>
          <p:cNvSpPr>
            <a:spLocks noGrp="1" noChangeArrowheads="1"/>
          </p:cNvSpPr>
          <p:nvPr>
            <p:ph type="body" idx="4294967295"/>
          </p:nvPr>
        </p:nvSpPr>
        <p:spPr>
          <a:xfrm>
            <a:off x="827088" y="1038687"/>
            <a:ext cx="7935912" cy="5149049"/>
          </a:xfrm>
        </p:spPr>
        <p:txBody>
          <a:bodyPr/>
          <a:lstStyle/>
          <a:p>
            <a:pPr>
              <a:spcBef>
                <a:spcPts val="600"/>
              </a:spcBef>
            </a:pPr>
            <a:r>
              <a:rPr lang="zh-CN" altLang="en-US" sz="1800" dirty="0" smtClean="0"/>
              <a:t>内核调用</a:t>
            </a:r>
            <a:r>
              <a:rPr lang="en-US" altLang="zh-CN" sz="1800" dirty="0" smtClean="0"/>
              <a:t>fork</a:t>
            </a:r>
            <a:r>
              <a:rPr lang="zh-CN" altLang="en-US" sz="1800" dirty="0" smtClean="0"/>
              <a:t>为</a:t>
            </a:r>
            <a:r>
              <a:rPr lang="zh-CN" altLang="en-US" sz="1800" dirty="0"/>
              <a:t>子进程做一个父进程上下文的拷贝；</a:t>
            </a:r>
          </a:p>
          <a:p>
            <a:pPr>
              <a:spcBef>
                <a:spcPts val="600"/>
              </a:spcBef>
            </a:pPr>
            <a:r>
              <a:rPr lang="zh-CN" altLang="en-US" sz="1800" dirty="0"/>
              <a:t>父进程和子进程在不同的地址空间上运行；</a:t>
            </a:r>
          </a:p>
          <a:p>
            <a:pPr hangingPunct="1">
              <a:spcBef>
                <a:spcPts val="600"/>
              </a:spcBef>
            </a:pPr>
            <a:r>
              <a:rPr lang="en-US" altLang="zh-CN" sz="1800" b="1" dirty="0" smtClean="0">
                <a:solidFill>
                  <a:srgbClr val="0070C0"/>
                </a:solidFill>
              </a:rPr>
              <a:t>fork</a:t>
            </a:r>
            <a:r>
              <a:rPr lang="zh-CN" altLang="en-US" sz="1800" b="1" dirty="0" smtClean="0">
                <a:solidFill>
                  <a:srgbClr val="0070C0"/>
                </a:solidFill>
              </a:rPr>
              <a:t>之后，子</a:t>
            </a:r>
            <a:r>
              <a:rPr lang="zh-CN" altLang="en-US" sz="1800" b="1" dirty="0">
                <a:solidFill>
                  <a:srgbClr val="0070C0"/>
                </a:solidFill>
              </a:rPr>
              <a:t>进程继承了父进程的变量</a:t>
            </a:r>
            <a:r>
              <a:rPr lang="en-US" altLang="zh-CN" sz="1800" b="1" dirty="0" err="1">
                <a:solidFill>
                  <a:srgbClr val="0070C0"/>
                </a:solidFill>
              </a:rPr>
              <a:t>fdrd</a:t>
            </a:r>
            <a:r>
              <a:rPr lang="zh-CN" altLang="en-US" sz="1800" b="1" dirty="0">
                <a:solidFill>
                  <a:srgbClr val="0070C0"/>
                </a:solidFill>
              </a:rPr>
              <a:t>、</a:t>
            </a:r>
            <a:r>
              <a:rPr lang="en-US" altLang="zh-CN" sz="1800" b="1" dirty="0" err="1">
                <a:solidFill>
                  <a:srgbClr val="0070C0"/>
                </a:solidFill>
              </a:rPr>
              <a:t>fdwt</a:t>
            </a:r>
            <a:r>
              <a:rPr lang="zh-CN" altLang="en-US" sz="1800" b="1" dirty="0">
                <a:solidFill>
                  <a:srgbClr val="0070C0"/>
                </a:solidFill>
              </a:rPr>
              <a:t>及</a:t>
            </a:r>
            <a:r>
              <a:rPr lang="en-US" altLang="zh-CN" sz="1800" b="1" dirty="0">
                <a:solidFill>
                  <a:srgbClr val="0070C0"/>
                </a:solidFill>
              </a:rPr>
              <a:t>c,</a:t>
            </a:r>
            <a:r>
              <a:rPr lang="zh-CN" altLang="en-US" sz="1800" b="1" dirty="0">
                <a:solidFill>
                  <a:srgbClr val="0070C0"/>
                </a:solidFill>
              </a:rPr>
              <a:t>，作为自己的</a:t>
            </a:r>
            <a:r>
              <a:rPr lang="zh-CN" altLang="en-US" sz="1800" b="1" dirty="0" smtClean="0">
                <a:solidFill>
                  <a:srgbClr val="0070C0"/>
                </a:solidFill>
              </a:rPr>
              <a:t>变量</a:t>
            </a:r>
            <a:endParaRPr lang="en-US" altLang="zh-CN" sz="1800" b="1" dirty="0" smtClean="0">
              <a:solidFill>
                <a:srgbClr val="0070C0"/>
              </a:solidFill>
            </a:endParaRPr>
          </a:p>
          <a:p>
            <a:pPr lvl="1">
              <a:spcBef>
                <a:spcPts val="600"/>
              </a:spcBef>
            </a:pPr>
            <a:r>
              <a:rPr lang="zh-CN" altLang="en-US" sz="1600" dirty="0" smtClean="0"/>
              <a:t>每个</a:t>
            </a:r>
            <a:r>
              <a:rPr lang="zh-CN" altLang="en-US" sz="1600" dirty="0"/>
              <a:t>进程都能访问自己的私有的全局变量fdrd，fdwt和c，以及栈变量argc和argv</a:t>
            </a:r>
            <a:r>
              <a:rPr lang="zh-CN" altLang="en-US" sz="1600" dirty="0" smtClean="0"/>
              <a:t>；但不允许访问</a:t>
            </a:r>
            <a:r>
              <a:rPr lang="zh-CN" altLang="en-US" sz="1600" dirty="0"/>
              <a:t>另一个进程的</a:t>
            </a:r>
            <a:r>
              <a:rPr lang="zh-CN" altLang="en-US" sz="1600" dirty="0" smtClean="0"/>
              <a:t>这些变量；</a:t>
            </a:r>
            <a:endParaRPr lang="zh-CN" altLang="en-US" sz="1600" dirty="0"/>
          </a:p>
          <a:p>
            <a:pPr hangingPunct="1">
              <a:spcBef>
                <a:spcPts val="600"/>
              </a:spcBef>
            </a:pPr>
            <a:r>
              <a:rPr lang="en-US" altLang="zh-CN" sz="1800" dirty="0"/>
              <a:t>fork</a:t>
            </a:r>
            <a:r>
              <a:rPr lang="zh-CN" altLang="en-US" sz="1800" dirty="0"/>
              <a:t>之后</a:t>
            </a:r>
            <a:r>
              <a:rPr lang="zh-CN" altLang="en-US" sz="1800" dirty="0" smtClean="0"/>
              <a:t>，父子</a:t>
            </a:r>
            <a:r>
              <a:rPr lang="zh-CN" altLang="en-US" sz="1800" dirty="0"/>
              <a:t>进程</a:t>
            </a:r>
            <a:r>
              <a:rPr lang="zh-CN" altLang="en-US" sz="1800" dirty="0">
                <a:solidFill>
                  <a:srgbClr val="C00000"/>
                </a:solidFill>
              </a:rPr>
              <a:t>分别</a:t>
            </a:r>
            <a:r>
              <a:rPr lang="zh-CN" altLang="en-US" sz="1800" dirty="0">
                <a:solidFill>
                  <a:srgbClr val="0000CC"/>
                </a:solidFill>
              </a:rPr>
              <a:t>打开</a:t>
            </a:r>
            <a:r>
              <a:rPr lang="zh-CN" altLang="en-US" sz="1800" dirty="0" smtClean="0"/>
              <a:t>源文件</a:t>
            </a:r>
            <a:r>
              <a:rPr lang="zh-CN" altLang="en-US" sz="1800" dirty="0">
                <a:solidFill>
                  <a:srgbClr val="006600"/>
                </a:solidFill>
                <a:latin typeface="Times New Roman" panose="02020603050405020304" pitchFamily="18" charset="0"/>
                <a:cs typeface="Times New Roman" panose="02020603050405020304" pitchFamily="18" charset="0"/>
              </a:rPr>
              <a:t>source </a:t>
            </a:r>
            <a:r>
              <a:rPr lang="zh-CN" altLang="en-US" sz="1800" dirty="0" smtClean="0"/>
              <a:t>，</a:t>
            </a:r>
            <a:r>
              <a:rPr lang="zh-CN" altLang="en-US" sz="1800" dirty="0">
                <a:solidFill>
                  <a:srgbClr val="C00000"/>
                </a:solidFill>
              </a:rPr>
              <a:t>分别</a:t>
            </a:r>
            <a:r>
              <a:rPr lang="zh-CN" altLang="en-US" sz="1800" dirty="0">
                <a:solidFill>
                  <a:srgbClr val="0000CC"/>
                </a:solidFill>
              </a:rPr>
              <a:t>创建</a:t>
            </a:r>
            <a:r>
              <a:rPr lang="zh-CN" altLang="en-US" sz="1800" dirty="0"/>
              <a:t>目标</a:t>
            </a:r>
            <a:r>
              <a:rPr lang="zh-CN" altLang="en-US" sz="1800" dirty="0" smtClean="0"/>
              <a:t>文件</a:t>
            </a:r>
            <a:r>
              <a:rPr lang="zh-CN" altLang="en-US" sz="1800" dirty="0">
                <a:solidFill>
                  <a:srgbClr val="006600"/>
                </a:solidFill>
                <a:latin typeface="Times New Roman" panose="02020603050405020304" pitchFamily="18" charset="0"/>
                <a:cs typeface="Times New Roman" panose="02020603050405020304" pitchFamily="18" charset="0"/>
              </a:rPr>
              <a:t>dest</a:t>
            </a:r>
            <a:endParaRPr lang="en-US" altLang="zh-CN" sz="1800" dirty="0" smtClean="0"/>
          </a:p>
          <a:p>
            <a:pPr lvl="1" hangingPunct="1">
              <a:spcBef>
                <a:spcPts val="600"/>
              </a:spcBef>
            </a:pPr>
            <a:r>
              <a:rPr lang="zh-CN" altLang="en-US" sz="1600" dirty="0" smtClean="0"/>
              <a:t>源文件</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zh-CN" altLang="en-US" sz="1600" dirty="0" smtClean="0"/>
              <a:t>被独立打开了两次，在文件表中对应</a:t>
            </a:r>
            <a:r>
              <a:rPr lang="zh-CN" altLang="en-US" sz="1600" dirty="0" smtClean="0">
                <a:solidFill>
                  <a:srgbClr val="C00000"/>
                </a:solidFill>
              </a:rPr>
              <a:t>两个</a:t>
            </a:r>
            <a:r>
              <a:rPr lang="zh-CN" altLang="en-US" sz="1600" dirty="0" smtClean="0">
                <a:solidFill>
                  <a:srgbClr val="006600"/>
                </a:solidFill>
              </a:rPr>
              <a:t>的文件表项</a:t>
            </a:r>
            <a:endParaRPr lang="en-US" altLang="zh-CN" sz="1600" dirty="0" smtClean="0">
              <a:solidFill>
                <a:srgbClr val="006600"/>
              </a:solidFill>
            </a:endParaRPr>
          </a:p>
          <a:p>
            <a:pPr lvl="1" hangingPunct="1">
              <a:spcBef>
                <a:spcPts val="600"/>
              </a:spcBef>
            </a:pPr>
            <a:r>
              <a:rPr lang="zh-CN" altLang="en-US" sz="1600" dirty="0" smtClean="0"/>
              <a:t>目标文件</a:t>
            </a:r>
            <a:r>
              <a:rPr lang="zh-CN" altLang="en-US" sz="1600" dirty="0">
                <a:solidFill>
                  <a:srgbClr val="006600"/>
                </a:solidFill>
                <a:latin typeface="Times New Roman" panose="02020603050405020304" pitchFamily="18" charset="0"/>
                <a:cs typeface="Times New Roman" panose="02020603050405020304" pitchFamily="18" charset="0"/>
              </a:rPr>
              <a:t>dest</a:t>
            </a:r>
            <a:r>
              <a:rPr lang="zh-CN" altLang="en-US" sz="1600" dirty="0" smtClean="0"/>
              <a:t>被独立创建了</a:t>
            </a:r>
            <a:r>
              <a:rPr lang="zh-CN" altLang="en-US" sz="1600" dirty="0"/>
              <a:t>两次，在文件表</a:t>
            </a:r>
            <a:r>
              <a:rPr lang="zh-CN" altLang="en-US" sz="1600" dirty="0" smtClean="0"/>
              <a:t>中对应</a:t>
            </a:r>
            <a:r>
              <a:rPr lang="zh-CN" altLang="en-US" sz="1600" dirty="0" smtClean="0">
                <a:solidFill>
                  <a:srgbClr val="C00000"/>
                </a:solidFill>
              </a:rPr>
              <a:t>两个</a:t>
            </a:r>
            <a:r>
              <a:rPr lang="zh-CN" altLang="en-US" sz="1600" dirty="0" smtClean="0">
                <a:solidFill>
                  <a:srgbClr val="006600"/>
                </a:solidFill>
              </a:rPr>
              <a:t>的</a:t>
            </a:r>
            <a:r>
              <a:rPr lang="zh-CN" altLang="en-US" sz="1600" dirty="0">
                <a:solidFill>
                  <a:srgbClr val="006600"/>
                </a:solidFill>
              </a:rPr>
              <a:t>文件表</a:t>
            </a:r>
            <a:r>
              <a:rPr lang="zh-CN" altLang="en-US" sz="1600" dirty="0" smtClean="0">
                <a:solidFill>
                  <a:srgbClr val="006600"/>
                </a:solidFill>
              </a:rPr>
              <a:t>项</a:t>
            </a:r>
            <a:endParaRPr lang="en-US" altLang="zh-CN" sz="1600" dirty="0" smtClean="0">
              <a:solidFill>
                <a:srgbClr val="006600"/>
              </a:solidFill>
            </a:endParaRPr>
          </a:p>
          <a:p>
            <a:pPr lvl="1" hangingPunct="1">
              <a:spcBef>
                <a:spcPts val="600"/>
              </a:spcBef>
            </a:pPr>
            <a:r>
              <a:rPr lang="zh-CN" altLang="en-US" sz="1600" dirty="0" smtClean="0">
                <a:solidFill>
                  <a:srgbClr val="006600"/>
                </a:solidFill>
              </a:rPr>
              <a:t>父子进程的</a:t>
            </a:r>
            <a:r>
              <a:rPr lang="en-US" altLang="zh-CN" sz="1600" dirty="0" smtClean="0">
                <a:solidFill>
                  <a:srgbClr val="006600"/>
                </a:solidFill>
              </a:rPr>
              <a:t>fd1</a:t>
            </a:r>
            <a:r>
              <a:rPr lang="zh-CN" altLang="en-US" sz="1600" dirty="0" smtClean="0">
                <a:solidFill>
                  <a:srgbClr val="006600"/>
                </a:solidFill>
              </a:rPr>
              <a:t>分别指向源文件不同的文件表项</a:t>
            </a:r>
            <a:endParaRPr lang="en-US" altLang="zh-CN" sz="1600" dirty="0" smtClean="0">
              <a:solidFill>
                <a:srgbClr val="006600"/>
              </a:solidFill>
            </a:endParaRPr>
          </a:p>
          <a:p>
            <a:pPr lvl="1" hangingPunct="1">
              <a:spcBef>
                <a:spcPts val="600"/>
              </a:spcBef>
            </a:pPr>
            <a:r>
              <a:rPr lang="zh-CN" altLang="en-US" sz="1600" dirty="0">
                <a:solidFill>
                  <a:srgbClr val="006600"/>
                </a:solidFill>
              </a:rPr>
              <a:t>父子进程的</a:t>
            </a:r>
            <a:r>
              <a:rPr lang="en-US" altLang="zh-CN" sz="1600" dirty="0" smtClean="0">
                <a:solidFill>
                  <a:srgbClr val="006600"/>
                </a:solidFill>
              </a:rPr>
              <a:t>fd2</a:t>
            </a:r>
            <a:r>
              <a:rPr lang="zh-CN" altLang="en-US" sz="1600" dirty="0" smtClean="0">
                <a:solidFill>
                  <a:srgbClr val="006600"/>
                </a:solidFill>
              </a:rPr>
              <a:t>分别指向目标文件不同</a:t>
            </a:r>
            <a:r>
              <a:rPr lang="zh-CN" altLang="en-US" sz="1600" dirty="0">
                <a:solidFill>
                  <a:srgbClr val="006600"/>
                </a:solidFill>
              </a:rPr>
              <a:t>的文件表</a:t>
            </a:r>
            <a:r>
              <a:rPr lang="zh-CN" altLang="en-US" sz="1600" dirty="0" smtClean="0">
                <a:solidFill>
                  <a:srgbClr val="006600"/>
                </a:solidFill>
              </a:rPr>
              <a:t>项</a:t>
            </a:r>
            <a:endParaRPr lang="en-US" altLang="zh-CN" sz="1600" dirty="0">
              <a:solidFill>
                <a:srgbClr val="006600"/>
              </a:solidFill>
            </a:endParaRPr>
          </a:p>
          <a:p>
            <a:pPr hangingPunct="1">
              <a:spcBef>
                <a:spcPts val="600"/>
              </a:spcBef>
            </a:pPr>
            <a:r>
              <a:rPr lang="zh-CN" altLang="en-US" sz="1800" dirty="0" smtClean="0"/>
              <a:t>对于同一个文件，在文件表中有自己独立的</a:t>
            </a:r>
            <a:r>
              <a:rPr lang="zh-CN" altLang="en-US" sz="1800" dirty="0"/>
              <a:t>文件</a:t>
            </a:r>
            <a:r>
              <a:rPr lang="zh-CN" altLang="en-US" sz="1800" dirty="0" smtClean="0"/>
              <a:t>描述符，意味着</a:t>
            </a:r>
            <a:endParaRPr lang="en-US" altLang="zh-CN" sz="1800" dirty="0" smtClean="0"/>
          </a:p>
          <a:p>
            <a:pPr lvl="1" hangingPunct="1">
              <a:spcBef>
                <a:spcPts val="600"/>
              </a:spcBef>
            </a:pPr>
            <a:r>
              <a:rPr lang="zh-CN" altLang="en-US" sz="1600" dirty="0" smtClean="0"/>
              <a:t>文件</a:t>
            </a:r>
            <a:r>
              <a:rPr lang="zh-CN" altLang="en-US" sz="1600" dirty="0"/>
              <a:t>表中的</a:t>
            </a:r>
            <a:r>
              <a:rPr lang="zh-CN" altLang="en-US" sz="1600" b="1" u="sng" dirty="0" smtClean="0">
                <a:solidFill>
                  <a:srgbClr val="0000CC"/>
                </a:solidFill>
              </a:rPr>
              <a:t>读写偏移量是独立的</a:t>
            </a:r>
            <a:r>
              <a:rPr lang="zh-CN" altLang="en-US" sz="1600" b="1" dirty="0" smtClean="0"/>
              <a:t>；</a:t>
            </a:r>
            <a:endParaRPr lang="en-US" altLang="zh-CN" sz="1600" b="1" dirty="0" smtClean="0"/>
          </a:p>
          <a:p>
            <a:pPr lvl="1" hangingPunct="1">
              <a:spcBef>
                <a:spcPts val="600"/>
              </a:spcBef>
            </a:pPr>
            <a:r>
              <a:rPr lang="zh-CN" altLang="en-US" sz="1600" u="sng" dirty="0" smtClean="0">
                <a:solidFill>
                  <a:srgbClr val="006600"/>
                </a:solidFill>
              </a:rPr>
              <a:t>多个进程</a:t>
            </a:r>
            <a:r>
              <a:rPr lang="zh-CN" altLang="en-US" sz="1600" u="sng" dirty="0">
                <a:solidFill>
                  <a:srgbClr val="006600"/>
                </a:solidFill>
              </a:rPr>
              <a:t>中的read与</a:t>
            </a:r>
            <a:r>
              <a:rPr lang="zh-CN" altLang="en-US" sz="1600" u="sng" dirty="0" smtClean="0">
                <a:solidFill>
                  <a:srgbClr val="006600"/>
                </a:solidFill>
              </a:rPr>
              <a:t>write等操作</a:t>
            </a:r>
            <a:r>
              <a:rPr lang="zh-CN" altLang="en-US" sz="1600" u="sng" dirty="0">
                <a:solidFill>
                  <a:srgbClr val="C00000"/>
                </a:solidFill>
              </a:rPr>
              <a:t>是独立进行的</a:t>
            </a:r>
            <a:r>
              <a:rPr lang="zh-CN" altLang="en-US" sz="1600" u="sng" dirty="0">
                <a:solidFill>
                  <a:srgbClr val="006600"/>
                </a:solidFill>
              </a:rPr>
              <a:t>，互不干涉；</a:t>
            </a:r>
          </a:p>
          <a:p>
            <a:pPr hangingPunct="1">
              <a:spcBef>
                <a:spcPts val="600"/>
              </a:spcBef>
            </a:pP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C52A1B0-5A20-480A-8F26-180E1C668DAB}"/>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47459" name="Rectangle 3">
            <a:extLst>
              <a:ext uri="{FF2B5EF4-FFF2-40B4-BE49-F238E27FC236}">
                <a16:creationId xmlns:a16="http://schemas.microsoft.com/office/drawing/2014/main" id="{29BC4863-9AA7-4F2A-A1E8-A6F5DF78671B}"/>
              </a:ext>
            </a:extLst>
          </p:cNvPr>
          <p:cNvSpPr>
            <a:spLocks noGrp="1" noChangeArrowheads="1"/>
          </p:cNvSpPr>
          <p:nvPr>
            <p:ph type="body" idx="4294967295"/>
          </p:nvPr>
        </p:nvSpPr>
        <p:spPr>
          <a:xfrm>
            <a:off x="827088" y="1038687"/>
            <a:ext cx="7935912" cy="5149049"/>
          </a:xfrm>
        </p:spPr>
        <p:txBody>
          <a:bodyPr/>
          <a:lstStyle/>
          <a:p>
            <a:pPr hangingPunct="1">
              <a:spcBef>
                <a:spcPts val="600"/>
              </a:spcBef>
            </a:pPr>
            <a:r>
              <a:rPr lang="zh-CN" altLang="en-US" sz="1800" dirty="0" smtClean="0">
                <a:solidFill>
                  <a:srgbClr val="121896"/>
                </a:solidFill>
              </a:rPr>
              <a:t>因此程序的运行结果是：</a:t>
            </a:r>
            <a:endParaRPr lang="en-US" altLang="zh-CN" sz="1800" dirty="0" smtClean="0">
              <a:solidFill>
                <a:srgbClr val="121896"/>
              </a:solidFill>
            </a:endParaRPr>
          </a:p>
          <a:p>
            <a:pPr lvl="1" hangingPunct="1">
              <a:spcBef>
                <a:spcPts val="600"/>
              </a:spcBef>
            </a:pPr>
            <a:r>
              <a:rPr lang="zh-CN" altLang="en-US" sz="1600" dirty="0" smtClean="0"/>
              <a:t>源文件</a:t>
            </a:r>
            <a:r>
              <a:rPr lang="zh-CN" altLang="en-US" sz="1600" dirty="0"/>
              <a:t>分别被父、子进程读了一次</a:t>
            </a:r>
            <a:r>
              <a:rPr lang="zh-CN" altLang="en-US" sz="1600" dirty="0" smtClean="0"/>
              <a:t>（内容相互</a:t>
            </a:r>
            <a:r>
              <a:rPr lang="zh-CN" altLang="en-US" sz="1600" dirty="0"/>
              <a:t>重叠</a:t>
            </a:r>
            <a:r>
              <a:rPr lang="zh-CN" altLang="en-US" sz="1600" dirty="0" smtClean="0"/>
              <a:t>）</a:t>
            </a:r>
            <a:endParaRPr lang="en-US" altLang="zh-CN" sz="1600" dirty="0" smtClean="0"/>
          </a:p>
          <a:p>
            <a:pPr lvl="1" hangingPunct="1">
              <a:spcBef>
                <a:spcPts val="600"/>
              </a:spcBef>
            </a:pPr>
            <a:r>
              <a:rPr lang="zh-CN" altLang="en-US" sz="1600" dirty="0" smtClean="0"/>
              <a:t>目标</a:t>
            </a:r>
            <a:r>
              <a:rPr lang="zh-CN" altLang="en-US" sz="1600" dirty="0"/>
              <a:t>文件分别被父、子进程写了</a:t>
            </a:r>
            <a:r>
              <a:rPr lang="zh-CN" altLang="en-US" sz="1600" dirty="0" smtClean="0"/>
              <a:t>一次（内容相互</a:t>
            </a:r>
            <a:r>
              <a:rPr lang="zh-CN" altLang="en-US" sz="1600" dirty="0"/>
              <a:t>覆盖</a:t>
            </a:r>
            <a:r>
              <a:rPr lang="zh-CN" altLang="en-US" sz="1600" dirty="0" smtClean="0"/>
              <a:t>）</a:t>
            </a:r>
            <a:endParaRPr lang="en-US" altLang="zh-CN" sz="1600" dirty="0" smtClean="0"/>
          </a:p>
          <a:p>
            <a:pPr lvl="1" hangingPunct="1">
              <a:spcBef>
                <a:spcPts val="600"/>
              </a:spcBef>
            </a:pPr>
            <a:r>
              <a:rPr lang="zh-CN" altLang="en-US" sz="1600" dirty="0" smtClean="0"/>
              <a:t>但</a:t>
            </a:r>
            <a:r>
              <a:rPr lang="zh-CN" altLang="en-US" sz="1600" dirty="0">
                <a:solidFill>
                  <a:srgbClr val="FF0000"/>
                </a:solidFill>
              </a:rPr>
              <a:t>目标文件内容与源文件内容是一致</a:t>
            </a:r>
            <a:r>
              <a:rPr lang="zh-CN" altLang="en-US" sz="1600" dirty="0" smtClean="0">
                <a:solidFill>
                  <a:srgbClr val="FF0000"/>
                </a:solidFill>
              </a:rPr>
              <a:t>的</a:t>
            </a:r>
            <a:endParaRPr lang="en-US" altLang="zh-CN" sz="1600" dirty="0" smtClean="0">
              <a:solidFill>
                <a:srgbClr val="FF0000"/>
              </a:solidFill>
            </a:endParaRPr>
          </a:p>
          <a:p>
            <a:pPr hangingPunct="1">
              <a:spcBef>
                <a:spcPts val="600"/>
              </a:spcBef>
            </a:pPr>
            <a:endParaRPr lang="zh-CN" altLang="en-US" sz="1800" dirty="0">
              <a:solidFill>
                <a:srgbClr val="FF0000"/>
              </a:solidFill>
            </a:endParaRPr>
          </a:p>
        </p:txBody>
      </p:sp>
    </p:spTree>
    <p:extLst>
      <p:ext uri="{BB962C8B-B14F-4D97-AF65-F5344CB8AC3E}">
        <p14:creationId xmlns:p14="http://schemas.microsoft.com/office/powerpoint/2010/main" val="992570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3F293F4-94B0-45CF-AC2B-12F1B7C1D70D}"/>
              </a:ext>
            </a:extLst>
          </p:cNvPr>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a:extLst>
              <a:ext uri="{FF2B5EF4-FFF2-40B4-BE49-F238E27FC236}">
                <a16:creationId xmlns:a16="http://schemas.microsoft.com/office/drawing/2014/main" id="{83B32A71-7EFB-4C42-B093-E56397ADC408}"/>
              </a:ext>
            </a:extLst>
          </p:cNvPr>
          <p:cNvSpPr>
            <a:spLocks noGrp="1" noChangeArrowheads="1"/>
          </p:cNvSpPr>
          <p:nvPr>
            <p:ph type="body" idx="4294967295"/>
          </p:nvPr>
        </p:nvSpPr>
        <p:spPr>
          <a:xfrm>
            <a:off x="266700" y="1290638"/>
            <a:ext cx="4438465"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b="1" dirty="0">
                <a:solidFill>
                  <a:srgbClr val="FF0000"/>
                </a:solidFill>
                <a:latin typeface="Times New Roman" panose="02020603050405020304" pitchFamily="18" charset="0"/>
                <a:cs typeface="Times New Roman" panose="02020603050405020304" pitchFamily="18" charset="0"/>
              </a:rPr>
              <a:t>fork()；</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endParaRPr lang="zh-CN" altLang="en-US"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p>
        </p:txBody>
      </p:sp>
      <p:sp>
        <p:nvSpPr>
          <p:cNvPr id="123908" name="Rectangle 4">
            <a:extLst>
              <a:ext uri="{FF2B5EF4-FFF2-40B4-BE49-F238E27FC236}">
                <a16:creationId xmlns:a16="http://schemas.microsoft.com/office/drawing/2014/main" id="{A82442AE-D60D-4EC3-B8EE-E4B97845B97A}"/>
              </a:ext>
            </a:extLst>
          </p:cNvPr>
          <p:cNvSpPr>
            <a:spLocks noChangeArrowheads="1"/>
          </p:cNvSpPr>
          <p:nvPr/>
        </p:nvSpPr>
        <p:spPr bwMode="auto">
          <a:xfrm>
            <a:off x="4792278" y="2161730"/>
            <a:ext cx="3463956" cy="2534540"/>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Monotype Sorts" pitchFamily="2" charset="2"/>
              <a:buNone/>
              <a:defRPr/>
            </a:pPr>
            <a:endParaRPr lang="en-US" altLang="zh-CN" sz="18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235420314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FCDBD36-BE63-47D7-90DE-72609CFD69BA}"/>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之前父进程打开的文件</a:t>
            </a:r>
          </a:p>
        </p:txBody>
      </p:sp>
      <p:grpSp>
        <p:nvGrpSpPr>
          <p:cNvPr id="2" name="Group 4">
            <a:extLst>
              <a:ext uri="{FF2B5EF4-FFF2-40B4-BE49-F238E27FC236}">
                <a16:creationId xmlns:a16="http://schemas.microsoft.com/office/drawing/2014/main" id="{4E0034F3-7972-47B2-A6C5-71266A30423B}"/>
              </a:ext>
            </a:extLst>
          </p:cNvPr>
          <p:cNvGrpSpPr>
            <a:grpSpLocks noChangeAspect="1"/>
          </p:cNvGrpSpPr>
          <p:nvPr/>
        </p:nvGrpSpPr>
        <p:grpSpPr bwMode="auto">
          <a:xfrm>
            <a:off x="822329" y="1077914"/>
            <a:ext cx="7821663" cy="4814894"/>
            <a:chOff x="518" y="679"/>
            <a:chExt cx="4927" cy="3033"/>
          </a:xfrm>
        </p:grpSpPr>
        <p:sp>
          <p:nvSpPr>
            <p:cNvPr id="4" name="AutoShape 3">
              <a:extLst>
                <a:ext uri="{FF2B5EF4-FFF2-40B4-BE49-F238E27FC236}">
                  <a16:creationId xmlns:a16="http://schemas.microsoft.com/office/drawing/2014/main" id="{6E7550DA-05A0-423E-BD90-DAF0A6861F3C}"/>
                </a:ext>
              </a:extLst>
            </p:cNvPr>
            <p:cNvSpPr>
              <a:spLocks noChangeAspect="1" noChangeArrowheads="1" noTextEdit="1"/>
            </p:cNvSpPr>
            <p:nvPr/>
          </p:nvSpPr>
          <p:spPr bwMode="auto">
            <a:xfrm>
              <a:off x="518" y="679"/>
              <a:ext cx="49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653" name="Picture 5">
              <a:extLst>
                <a:ext uri="{FF2B5EF4-FFF2-40B4-BE49-F238E27FC236}">
                  <a16:creationId xmlns:a16="http://schemas.microsoft.com/office/drawing/2014/main" id="{C77AD6BA-006C-49E7-AD1C-5140027DB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a:extLst>
                <a:ext uri="{FF2B5EF4-FFF2-40B4-BE49-F238E27FC236}">
                  <a16:creationId xmlns:a16="http://schemas.microsoft.com/office/drawing/2014/main" id="{5A0636B0-DE39-4F65-B911-E874403C4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19A88C71-A28B-4A46-8C1C-FC6A4C57D2E7}"/>
                </a:ext>
              </a:extLst>
            </p:cNvPr>
            <p:cNvSpPr>
              <a:spLocks noChangeArrowheads="1"/>
            </p:cNvSpPr>
            <p:nvPr/>
          </p:nvSpPr>
          <p:spPr bwMode="auto">
            <a:xfrm>
              <a:off x="870" y="1137"/>
              <a:ext cx="692" cy="1012"/>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8">
              <a:extLst>
                <a:ext uri="{FF2B5EF4-FFF2-40B4-BE49-F238E27FC236}">
                  <a16:creationId xmlns:a16="http://schemas.microsoft.com/office/drawing/2014/main" id="{7C345829-B783-4830-8C5B-232B177B89BE}"/>
                </a:ext>
              </a:extLst>
            </p:cNvPr>
            <p:cNvSpPr>
              <a:spLocks noChangeArrowheads="1"/>
            </p:cNvSpPr>
            <p:nvPr/>
          </p:nvSpPr>
          <p:spPr bwMode="auto">
            <a:xfrm>
              <a:off x="898" y="712"/>
              <a:ext cx="29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用户文件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3355BE67-52A8-451B-8AA6-2774897183CD}"/>
                </a:ext>
              </a:extLst>
            </p:cNvPr>
            <p:cNvSpPr>
              <a:spLocks noChangeArrowheads="1"/>
            </p:cNvSpPr>
            <p:nvPr/>
          </p:nvSpPr>
          <p:spPr bwMode="auto">
            <a:xfrm>
              <a:off x="898" y="837"/>
              <a:ext cx="29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描述符表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D0CC6A00-6F26-4278-B0DE-2657A44B4EAC}"/>
                </a:ext>
              </a:extLst>
            </p:cNvPr>
            <p:cNvSpPr>
              <a:spLocks noChangeArrowheads="1"/>
            </p:cNvSpPr>
            <p:nvPr/>
          </p:nvSpPr>
          <p:spPr bwMode="auto">
            <a:xfrm>
              <a:off x="922" y="956"/>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11">
              <a:extLst>
                <a:ext uri="{FF2B5EF4-FFF2-40B4-BE49-F238E27FC236}">
                  <a16:creationId xmlns:a16="http://schemas.microsoft.com/office/drawing/2014/main" id="{50AB7792-C2C7-46C1-B614-99E2FB440723}"/>
                </a:ext>
              </a:extLst>
            </p:cNvPr>
            <p:cNvSpPr>
              <a:spLocks noChangeArrowheads="1"/>
            </p:cNvSpPr>
            <p:nvPr/>
          </p:nvSpPr>
          <p:spPr bwMode="auto">
            <a:xfrm>
              <a:off x="958" y="965"/>
              <a:ext cx="23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父进程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2">
              <a:extLst>
                <a:ext uri="{FF2B5EF4-FFF2-40B4-BE49-F238E27FC236}">
                  <a16:creationId xmlns:a16="http://schemas.microsoft.com/office/drawing/2014/main" id="{8CC2DAD6-532E-4E6B-9956-A3C0CBADCB83}"/>
                </a:ext>
              </a:extLst>
            </p:cNvPr>
            <p:cNvSpPr>
              <a:spLocks noChangeArrowheads="1"/>
            </p:cNvSpPr>
            <p:nvPr/>
          </p:nvSpPr>
          <p:spPr bwMode="auto">
            <a:xfrm>
              <a:off x="1319" y="956"/>
              <a:ext cx="1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Line 13">
              <a:extLst>
                <a:ext uri="{FF2B5EF4-FFF2-40B4-BE49-F238E27FC236}">
                  <a16:creationId xmlns:a16="http://schemas.microsoft.com/office/drawing/2014/main" id="{0D7E16C3-9304-4C76-B78F-AC3720AA13EB}"/>
                </a:ext>
              </a:extLst>
            </p:cNvPr>
            <p:cNvSpPr>
              <a:spLocks noChangeShapeType="1"/>
            </p:cNvSpPr>
            <p:nvPr/>
          </p:nvSpPr>
          <p:spPr bwMode="auto">
            <a:xfrm>
              <a:off x="870" y="125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4">
              <a:extLst>
                <a:ext uri="{FF2B5EF4-FFF2-40B4-BE49-F238E27FC236}">
                  <a16:creationId xmlns:a16="http://schemas.microsoft.com/office/drawing/2014/main" id="{694770CD-0D33-44CB-9481-85D2609AFFD9}"/>
                </a:ext>
              </a:extLst>
            </p:cNvPr>
            <p:cNvSpPr>
              <a:spLocks noChangeShapeType="1"/>
            </p:cNvSpPr>
            <p:nvPr/>
          </p:nvSpPr>
          <p:spPr bwMode="auto">
            <a:xfrm>
              <a:off x="870" y="135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5">
              <a:extLst>
                <a:ext uri="{FF2B5EF4-FFF2-40B4-BE49-F238E27FC236}">
                  <a16:creationId xmlns:a16="http://schemas.microsoft.com/office/drawing/2014/main" id="{58D19D5B-7740-4C74-B9FE-1AB88BD18A23}"/>
                </a:ext>
              </a:extLst>
            </p:cNvPr>
            <p:cNvSpPr>
              <a:spLocks noChangeShapeType="1"/>
            </p:cNvSpPr>
            <p:nvPr/>
          </p:nvSpPr>
          <p:spPr bwMode="auto">
            <a:xfrm>
              <a:off x="870" y="1474"/>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6">
              <a:extLst>
                <a:ext uri="{FF2B5EF4-FFF2-40B4-BE49-F238E27FC236}">
                  <a16:creationId xmlns:a16="http://schemas.microsoft.com/office/drawing/2014/main" id="{13919B91-ACB7-4A79-BF72-FCA726BC8F66}"/>
                </a:ext>
              </a:extLst>
            </p:cNvPr>
            <p:cNvSpPr>
              <a:spLocks noChangeShapeType="1"/>
            </p:cNvSpPr>
            <p:nvPr/>
          </p:nvSpPr>
          <p:spPr bwMode="auto">
            <a:xfrm>
              <a:off x="870" y="159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7">
              <a:extLst>
                <a:ext uri="{FF2B5EF4-FFF2-40B4-BE49-F238E27FC236}">
                  <a16:creationId xmlns:a16="http://schemas.microsoft.com/office/drawing/2014/main" id="{8663D2FB-7FC4-4781-940D-1211630BEDBA}"/>
                </a:ext>
              </a:extLst>
            </p:cNvPr>
            <p:cNvSpPr>
              <a:spLocks noChangeArrowheads="1"/>
            </p:cNvSpPr>
            <p:nvPr/>
          </p:nvSpPr>
          <p:spPr bwMode="auto">
            <a:xfrm>
              <a:off x="643" y="114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5AD024E-F961-42CF-B07B-4AC74633FFAE}"/>
                </a:ext>
              </a:extLst>
            </p:cNvPr>
            <p:cNvSpPr>
              <a:spLocks noChangeArrowheads="1"/>
            </p:cNvSpPr>
            <p:nvPr/>
          </p:nvSpPr>
          <p:spPr bwMode="auto">
            <a:xfrm>
              <a:off x="643" y="1259"/>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9">
              <a:extLst>
                <a:ext uri="{FF2B5EF4-FFF2-40B4-BE49-F238E27FC236}">
                  <a16:creationId xmlns:a16="http://schemas.microsoft.com/office/drawing/2014/main" id="{9E973699-F478-4CA1-90D1-772E37BA57A3}"/>
                </a:ext>
              </a:extLst>
            </p:cNvPr>
            <p:cNvSpPr>
              <a:spLocks noChangeArrowheads="1"/>
            </p:cNvSpPr>
            <p:nvPr/>
          </p:nvSpPr>
          <p:spPr bwMode="auto">
            <a:xfrm>
              <a:off x="643" y="1373"/>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B2E2669B-C3B8-45FE-8D62-2B08A5121A14}"/>
                </a:ext>
              </a:extLst>
            </p:cNvPr>
            <p:cNvSpPr>
              <a:spLocks noChangeArrowheads="1"/>
            </p:cNvSpPr>
            <p:nvPr/>
          </p:nvSpPr>
          <p:spPr bwMode="auto">
            <a:xfrm>
              <a:off x="643" y="1486"/>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21">
              <a:extLst>
                <a:ext uri="{FF2B5EF4-FFF2-40B4-BE49-F238E27FC236}">
                  <a16:creationId xmlns:a16="http://schemas.microsoft.com/office/drawing/2014/main" id="{9DCEFF1B-E324-48C9-9323-CD630AD8354A}"/>
                </a:ext>
              </a:extLst>
            </p:cNvPr>
            <p:cNvSpPr>
              <a:spLocks noChangeArrowheads="1"/>
            </p:cNvSpPr>
            <p:nvPr/>
          </p:nvSpPr>
          <p:spPr bwMode="auto">
            <a:xfrm>
              <a:off x="643" y="1602"/>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FA388558-CB17-4A19-9031-9A8C8B24A353}"/>
                </a:ext>
              </a:extLst>
            </p:cNvPr>
            <p:cNvSpPr>
              <a:spLocks noChangeArrowheads="1"/>
            </p:cNvSpPr>
            <p:nvPr/>
          </p:nvSpPr>
          <p:spPr bwMode="auto">
            <a:xfrm>
              <a:off x="643" y="1716"/>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Line 23">
              <a:extLst>
                <a:ext uri="{FF2B5EF4-FFF2-40B4-BE49-F238E27FC236}">
                  <a16:creationId xmlns:a16="http://schemas.microsoft.com/office/drawing/2014/main" id="{0E7D1B14-71E3-4562-9884-FFEA1B2BFE3F}"/>
                </a:ext>
              </a:extLst>
            </p:cNvPr>
            <p:cNvSpPr>
              <a:spLocks noChangeShapeType="1"/>
            </p:cNvSpPr>
            <p:nvPr/>
          </p:nvSpPr>
          <p:spPr bwMode="auto">
            <a:xfrm>
              <a:off x="870" y="1702"/>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4">
              <a:extLst>
                <a:ext uri="{FF2B5EF4-FFF2-40B4-BE49-F238E27FC236}">
                  <a16:creationId xmlns:a16="http://schemas.microsoft.com/office/drawing/2014/main" id="{15109D3F-D260-48C4-A8B6-F35D6166EEE0}"/>
                </a:ext>
              </a:extLst>
            </p:cNvPr>
            <p:cNvSpPr>
              <a:spLocks noChangeShapeType="1"/>
            </p:cNvSpPr>
            <p:nvPr/>
          </p:nvSpPr>
          <p:spPr bwMode="auto">
            <a:xfrm>
              <a:off x="870" y="179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73" name="Picture 25">
              <a:extLst>
                <a:ext uri="{FF2B5EF4-FFF2-40B4-BE49-F238E27FC236}">
                  <a16:creationId xmlns:a16="http://schemas.microsoft.com/office/drawing/2014/main" id="{1619ACAB-97BE-4AC6-943A-E764E5084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26">
              <a:extLst>
                <a:ext uri="{FF2B5EF4-FFF2-40B4-BE49-F238E27FC236}">
                  <a16:creationId xmlns:a16="http://schemas.microsoft.com/office/drawing/2014/main" id="{A3F5229C-8579-425B-87BC-13D1C7EA5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228995C5-0912-4DD1-BE17-7D2C8FE4A073}"/>
                </a:ext>
              </a:extLst>
            </p:cNvPr>
            <p:cNvSpPr>
              <a:spLocks noChangeArrowheads="1"/>
            </p:cNvSpPr>
            <p:nvPr/>
          </p:nvSpPr>
          <p:spPr bwMode="auto">
            <a:xfrm>
              <a:off x="2175" y="1137"/>
              <a:ext cx="141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8">
              <a:extLst>
                <a:ext uri="{FF2B5EF4-FFF2-40B4-BE49-F238E27FC236}">
                  <a16:creationId xmlns:a16="http://schemas.microsoft.com/office/drawing/2014/main" id="{3E42957A-E9C5-41AD-8AF5-FDB803855962}"/>
                </a:ext>
              </a:extLst>
            </p:cNvPr>
            <p:cNvSpPr>
              <a:spLocks noChangeShapeType="1"/>
            </p:cNvSpPr>
            <p:nvPr/>
          </p:nvSpPr>
          <p:spPr bwMode="auto">
            <a:xfrm>
              <a:off x="2175" y="1356"/>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9">
              <a:extLst>
                <a:ext uri="{FF2B5EF4-FFF2-40B4-BE49-F238E27FC236}">
                  <a16:creationId xmlns:a16="http://schemas.microsoft.com/office/drawing/2014/main" id="{6F63BFB2-AF0C-41AD-902F-BE88CA1FDF6E}"/>
                </a:ext>
              </a:extLst>
            </p:cNvPr>
            <p:cNvSpPr>
              <a:spLocks noChangeShapeType="1"/>
            </p:cNvSpPr>
            <p:nvPr/>
          </p:nvSpPr>
          <p:spPr bwMode="auto">
            <a:xfrm>
              <a:off x="2175" y="181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30">
              <a:extLst>
                <a:ext uri="{FF2B5EF4-FFF2-40B4-BE49-F238E27FC236}">
                  <a16:creationId xmlns:a16="http://schemas.microsoft.com/office/drawing/2014/main" id="{5442CAB8-2097-4589-A49F-8CE6708720FF}"/>
                </a:ext>
              </a:extLst>
            </p:cNvPr>
            <p:cNvSpPr>
              <a:spLocks noChangeShapeType="1"/>
            </p:cNvSpPr>
            <p:nvPr/>
          </p:nvSpPr>
          <p:spPr bwMode="auto">
            <a:xfrm>
              <a:off x="2175" y="2148"/>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31">
              <a:extLst>
                <a:ext uri="{FF2B5EF4-FFF2-40B4-BE49-F238E27FC236}">
                  <a16:creationId xmlns:a16="http://schemas.microsoft.com/office/drawing/2014/main" id="{4822676C-BC9A-4549-82E6-280203ACF87E}"/>
                </a:ext>
              </a:extLst>
            </p:cNvPr>
            <p:cNvSpPr>
              <a:spLocks noChangeShapeType="1"/>
            </p:cNvSpPr>
            <p:nvPr/>
          </p:nvSpPr>
          <p:spPr bwMode="auto">
            <a:xfrm>
              <a:off x="2175" y="2485"/>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32">
              <a:extLst>
                <a:ext uri="{FF2B5EF4-FFF2-40B4-BE49-F238E27FC236}">
                  <a16:creationId xmlns:a16="http://schemas.microsoft.com/office/drawing/2014/main" id="{F5FAF2C1-1EA1-4290-AA99-1A7F5687CA7E}"/>
                </a:ext>
              </a:extLst>
            </p:cNvPr>
            <p:cNvSpPr>
              <a:spLocks noChangeShapeType="1"/>
            </p:cNvSpPr>
            <p:nvPr/>
          </p:nvSpPr>
          <p:spPr bwMode="auto">
            <a:xfrm>
              <a:off x="2175" y="282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3">
              <a:extLst>
                <a:ext uri="{FF2B5EF4-FFF2-40B4-BE49-F238E27FC236}">
                  <a16:creationId xmlns:a16="http://schemas.microsoft.com/office/drawing/2014/main" id="{E776862F-7E5A-4B33-ADA8-0DE74565330A}"/>
                </a:ext>
              </a:extLst>
            </p:cNvPr>
            <p:cNvSpPr>
              <a:spLocks noChangeArrowheads="1"/>
            </p:cNvSpPr>
            <p:nvPr/>
          </p:nvSpPr>
          <p:spPr bwMode="auto">
            <a:xfrm>
              <a:off x="2770" y="952"/>
              <a:ext cx="23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文件表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34">
              <a:extLst>
                <a:ext uri="{FF2B5EF4-FFF2-40B4-BE49-F238E27FC236}">
                  <a16:creationId xmlns:a16="http://schemas.microsoft.com/office/drawing/2014/main" id="{35FBA7FB-978D-46C4-9FA0-1F46C777F3FC}"/>
                </a:ext>
              </a:extLst>
            </p:cNvPr>
            <p:cNvSpPr>
              <a:spLocks noChangeArrowheads="1"/>
            </p:cNvSpPr>
            <p:nvPr/>
          </p:nvSpPr>
          <p:spPr bwMode="auto">
            <a:xfrm>
              <a:off x="1205" y="178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35">
              <a:extLst>
                <a:ext uri="{FF2B5EF4-FFF2-40B4-BE49-F238E27FC236}">
                  <a16:creationId xmlns:a16="http://schemas.microsoft.com/office/drawing/2014/main" id="{DC67FC01-AAB3-46F7-B4B3-5CA5A8EB9EF2}"/>
                </a:ext>
              </a:extLst>
            </p:cNvPr>
            <p:cNvSpPr>
              <a:spLocks noChangeArrowheads="1"/>
            </p:cNvSpPr>
            <p:nvPr/>
          </p:nvSpPr>
          <p:spPr bwMode="auto">
            <a:xfrm>
              <a:off x="1205" y="18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6">
              <a:extLst>
                <a:ext uri="{FF2B5EF4-FFF2-40B4-BE49-F238E27FC236}">
                  <a16:creationId xmlns:a16="http://schemas.microsoft.com/office/drawing/2014/main" id="{A300580D-E0E8-4B87-A7D6-5FE656474B61}"/>
                </a:ext>
              </a:extLst>
            </p:cNvPr>
            <p:cNvSpPr>
              <a:spLocks noChangeArrowheads="1"/>
            </p:cNvSpPr>
            <p:nvPr/>
          </p:nvSpPr>
          <p:spPr bwMode="auto">
            <a:xfrm>
              <a:off x="1205" y="19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7">
              <a:extLst>
                <a:ext uri="{FF2B5EF4-FFF2-40B4-BE49-F238E27FC236}">
                  <a16:creationId xmlns:a16="http://schemas.microsoft.com/office/drawing/2014/main" id="{7B18BAD3-8AAA-4791-84C4-DFD2C17AEA3C}"/>
                </a:ext>
              </a:extLst>
            </p:cNvPr>
            <p:cNvSpPr>
              <a:spLocks noChangeArrowheads="1"/>
            </p:cNvSpPr>
            <p:nvPr/>
          </p:nvSpPr>
          <p:spPr bwMode="auto">
            <a:xfrm>
              <a:off x="2656" y="14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8">
              <a:extLst>
                <a:ext uri="{FF2B5EF4-FFF2-40B4-BE49-F238E27FC236}">
                  <a16:creationId xmlns:a16="http://schemas.microsoft.com/office/drawing/2014/main" id="{D300BE76-D612-4649-BE7F-2A8E71B20C23}"/>
                </a:ext>
              </a:extLst>
            </p:cNvPr>
            <p:cNvSpPr>
              <a:spLocks noChangeArrowheads="1"/>
            </p:cNvSpPr>
            <p:nvPr/>
          </p:nvSpPr>
          <p:spPr bwMode="auto">
            <a:xfrm>
              <a:off x="2656" y="15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9">
              <a:extLst>
                <a:ext uri="{FF2B5EF4-FFF2-40B4-BE49-F238E27FC236}">
                  <a16:creationId xmlns:a16="http://schemas.microsoft.com/office/drawing/2014/main" id="{491B0A6C-059E-4373-8D9F-B7C1A79D6323}"/>
                </a:ext>
              </a:extLst>
            </p:cNvPr>
            <p:cNvSpPr>
              <a:spLocks noChangeArrowheads="1"/>
            </p:cNvSpPr>
            <p:nvPr/>
          </p:nvSpPr>
          <p:spPr bwMode="auto">
            <a:xfrm>
              <a:off x="2656" y="16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40">
              <a:extLst>
                <a:ext uri="{FF2B5EF4-FFF2-40B4-BE49-F238E27FC236}">
                  <a16:creationId xmlns:a16="http://schemas.microsoft.com/office/drawing/2014/main" id="{4ED0DCAC-31F1-4268-AAF9-4B21B6856CC9}"/>
                </a:ext>
              </a:extLst>
            </p:cNvPr>
            <p:cNvSpPr>
              <a:spLocks noChangeArrowheads="1"/>
            </p:cNvSpPr>
            <p:nvPr/>
          </p:nvSpPr>
          <p:spPr bwMode="auto">
            <a:xfrm>
              <a:off x="2656" y="21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41">
              <a:extLst>
                <a:ext uri="{FF2B5EF4-FFF2-40B4-BE49-F238E27FC236}">
                  <a16:creationId xmlns:a16="http://schemas.microsoft.com/office/drawing/2014/main" id="{458EED15-1DB5-45C1-8BC3-9BA0EDA9BA7F}"/>
                </a:ext>
              </a:extLst>
            </p:cNvPr>
            <p:cNvSpPr>
              <a:spLocks noChangeArrowheads="1"/>
            </p:cNvSpPr>
            <p:nvPr/>
          </p:nvSpPr>
          <p:spPr bwMode="auto">
            <a:xfrm>
              <a:off x="2656" y="22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42">
              <a:extLst>
                <a:ext uri="{FF2B5EF4-FFF2-40B4-BE49-F238E27FC236}">
                  <a16:creationId xmlns:a16="http://schemas.microsoft.com/office/drawing/2014/main" id="{DB144752-2F93-4049-8576-A403DED2DFCF}"/>
                </a:ext>
              </a:extLst>
            </p:cNvPr>
            <p:cNvSpPr>
              <a:spLocks noChangeArrowheads="1"/>
            </p:cNvSpPr>
            <p:nvPr/>
          </p:nvSpPr>
          <p:spPr bwMode="auto">
            <a:xfrm>
              <a:off x="2656" y="2322"/>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43">
              <a:extLst>
                <a:ext uri="{FF2B5EF4-FFF2-40B4-BE49-F238E27FC236}">
                  <a16:creationId xmlns:a16="http://schemas.microsoft.com/office/drawing/2014/main" id="{930D4D7F-FFC3-4E94-B38C-63A0A40AF8F3}"/>
                </a:ext>
              </a:extLst>
            </p:cNvPr>
            <p:cNvSpPr>
              <a:spLocks noChangeArrowheads="1"/>
            </p:cNvSpPr>
            <p:nvPr/>
          </p:nvSpPr>
          <p:spPr bwMode="auto">
            <a:xfrm>
              <a:off x="2656" y="29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44">
              <a:extLst>
                <a:ext uri="{FF2B5EF4-FFF2-40B4-BE49-F238E27FC236}">
                  <a16:creationId xmlns:a16="http://schemas.microsoft.com/office/drawing/2014/main" id="{11BB97B6-8E13-4553-A844-841B9631965D}"/>
                </a:ext>
              </a:extLst>
            </p:cNvPr>
            <p:cNvSpPr>
              <a:spLocks noChangeArrowheads="1"/>
            </p:cNvSpPr>
            <p:nvPr/>
          </p:nvSpPr>
          <p:spPr bwMode="auto">
            <a:xfrm>
              <a:off x="2656" y="30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5">
              <a:extLst>
                <a:ext uri="{FF2B5EF4-FFF2-40B4-BE49-F238E27FC236}">
                  <a16:creationId xmlns:a16="http://schemas.microsoft.com/office/drawing/2014/main" id="{9F9CB709-1A17-490D-93B9-F003BD2CBED3}"/>
                </a:ext>
              </a:extLst>
            </p:cNvPr>
            <p:cNvSpPr>
              <a:spLocks noChangeArrowheads="1"/>
            </p:cNvSpPr>
            <p:nvPr/>
          </p:nvSpPr>
          <p:spPr bwMode="auto">
            <a:xfrm>
              <a:off x="2656" y="31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6">
              <a:extLst>
                <a:ext uri="{FF2B5EF4-FFF2-40B4-BE49-F238E27FC236}">
                  <a16:creationId xmlns:a16="http://schemas.microsoft.com/office/drawing/2014/main" id="{96A9A2A6-17DE-4524-8A17-B4B638808CB5}"/>
                </a:ext>
              </a:extLst>
            </p:cNvPr>
            <p:cNvSpPr>
              <a:spLocks noChangeArrowheads="1"/>
            </p:cNvSpPr>
            <p:nvPr/>
          </p:nvSpPr>
          <p:spPr bwMode="auto">
            <a:xfrm>
              <a:off x="2232"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7">
              <a:extLst>
                <a:ext uri="{FF2B5EF4-FFF2-40B4-BE49-F238E27FC236}">
                  <a16:creationId xmlns:a16="http://schemas.microsoft.com/office/drawing/2014/main" id="{A95006A3-E965-4E0C-AA0E-12A2210800AA}"/>
                </a:ext>
              </a:extLst>
            </p:cNvPr>
            <p:cNvSpPr>
              <a:spLocks noChangeArrowheads="1"/>
            </p:cNvSpPr>
            <p:nvPr/>
          </p:nvSpPr>
          <p:spPr bwMode="auto">
            <a:xfrm>
              <a:off x="2381"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8">
              <a:extLst>
                <a:ext uri="{FF2B5EF4-FFF2-40B4-BE49-F238E27FC236}">
                  <a16:creationId xmlns:a16="http://schemas.microsoft.com/office/drawing/2014/main" id="{4414B09A-E530-4BDF-96FC-6D44D6F992D3}"/>
                </a:ext>
              </a:extLst>
            </p:cNvPr>
            <p:cNvSpPr>
              <a:spLocks noChangeArrowheads="1"/>
            </p:cNvSpPr>
            <p:nvPr/>
          </p:nvSpPr>
          <p:spPr bwMode="auto">
            <a:xfrm>
              <a:off x="3384" y="1871"/>
              <a:ext cx="1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9">
              <a:extLst>
                <a:ext uri="{FF2B5EF4-FFF2-40B4-BE49-F238E27FC236}">
                  <a16:creationId xmlns:a16="http://schemas.microsoft.com/office/drawing/2014/main" id="{0296BD79-813D-43EB-97AC-D716708D1F8E}"/>
                </a:ext>
              </a:extLst>
            </p:cNvPr>
            <p:cNvSpPr>
              <a:spLocks noChangeArrowheads="1"/>
            </p:cNvSpPr>
            <p:nvPr/>
          </p:nvSpPr>
          <p:spPr bwMode="auto">
            <a:xfrm>
              <a:off x="2258"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50">
              <a:extLst>
                <a:ext uri="{FF2B5EF4-FFF2-40B4-BE49-F238E27FC236}">
                  <a16:creationId xmlns:a16="http://schemas.microsoft.com/office/drawing/2014/main" id="{8616AEE3-1E01-4C8C-A909-44E531E58BDC}"/>
                </a:ext>
              </a:extLst>
            </p:cNvPr>
            <p:cNvSpPr>
              <a:spLocks noChangeArrowheads="1"/>
            </p:cNvSpPr>
            <p:nvPr/>
          </p:nvSpPr>
          <p:spPr bwMode="auto">
            <a:xfrm>
              <a:off x="2408"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51">
              <a:extLst>
                <a:ext uri="{FF2B5EF4-FFF2-40B4-BE49-F238E27FC236}">
                  <a16:creationId xmlns:a16="http://schemas.microsoft.com/office/drawing/2014/main" id="{CE30DA5B-164E-4E0A-A2BE-4D1EE5D96AD6}"/>
                </a:ext>
              </a:extLst>
            </p:cNvPr>
            <p:cNvSpPr>
              <a:spLocks noChangeArrowheads="1"/>
            </p:cNvSpPr>
            <p:nvPr/>
          </p:nvSpPr>
          <p:spPr bwMode="auto">
            <a:xfrm>
              <a:off x="3240"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52">
              <a:extLst>
                <a:ext uri="{FF2B5EF4-FFF2-40B4-BE49-F238E27FC236}">
                  <a16:creationId xmlns:a16="http://schemas.microsoft.com/office/drawing/2014/main" id="{2EE088C0-0EB1-42F6-AF05-3CBC11AFA071}"/>
                </a:ext>
              </a:extLst>
            </p:cNvPr>
            <p:cNvSpPr>
              <a:spLocks noChangeArrowheads="1"/>
            </p:cNvSpPr>
            <p:nvPr/>
          </p:nvSpPr>
          <p:spPr bwMode="auto">
            <a:xfrm>
              <a:off x="3361" y="2530"/>
              <a:ext cx="13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53">
              <a:extLst>
                <a:ext uri="{FF2B5EF4-FFF2-40B4-BE49-F238E27FC236}">
                  <a16:creationId xmlns:a16="http://schemas.microsoft.com/office/drawing/2014/main" id="{4A3D7132-CFD5-4238-8644-4A66D34F4F65}"/>
                </a:ext>
              </a:extLst>
            </p:cNvPr>
            <p:cNvSpPr>
              <a:spLocks noChangeArrowheads="1"/>
            </p:cNvSpPr>
            <p:nvPr/>
          </p:nvSpPr>
          <p:spPr bwMode="auto">
            <a:xfrm>
              <a:off x="3434"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7702" name="Picture 54">
              <a:extLst>
                <a:ext uri="{FF2B5EF4-FFF2-40B4-BE49-F238E27FC236}">
                  <a16:creationId xmlns:a16="http://schemas.microsoft.com/office/drawing/2014/main" id="{ED741D0E-CC61-4463-A6F6-8A42EF527A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3" name="Picture 55">
              <a:extLst>
                <a:ext uri="{FF2B5EF4-FFF2-40B4-BE49-F238E27FC236}">
                  <a16:creationId xmlns:a16="http://schemas.microsoft.com/office/drawing/2014/main" id="{93E3C03A-ED2A-40C0-B11F-B1303ED207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56">
              <a:extLst>
                <a:ext uri="{FF2B5EF4-FFF2-40B4-BE49-F238E27FC236}">
                  <a16:creationId xmlns:a16="http://schemas.microsoft.com/office/drawing/2014/main" id="{F382A78A-CCDB-4FF1-91C3-377ADBF4430E}"/>
                </a:ext>
              </a:extLst>
            </p:cNvPr>
            <p:cNvSpPr>
              <a:spLocks noChangeArrowheads="1"/>
            </p:cNvSpPr>
            <p:nvPr/>
          </p:nvSpPr>
          <p:spPr bwMode="auto">
            <a:xfrm>
              <a:off x="4066" y="1137"/>
              <a:ext cx="133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57">
              <a:extLst>
                <a:ext uri="{FF2B5EF4-FFF2-40B4-BE49-F238E27FC236}">
                  <a16:creationId xmlns:a16="http://schemas.microsoft.com/office/drawing/2014/main" id="{46BAC88F-7F87-4B3C-BDF2-F3FA6FFF0BA7}"/>
                </a:ext>
              </a:extLst>
            </p:cNvPr>
            <p:cNvSpPr>
              <a:spLocks noChangeShapeType="1"/>
            </p:cNvSpPr>
            <p:nvPr/>
          </p:nvSpPr>
          <p:spPr bwMode="auto">
            <a:xfrm>
              <a:off x="4066" y="1356"/>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8">
              <a:extLst>
                <a:ext uri="{FF2B5EF4-FFF2-40B4-BE49-F238E27FC236}">
                  <a16:creationId xmlns:a16="http://schemas.microsoft.com/office/drawing/2014/main" id="{0E5EC3BC-86CA-449B-A9C6-BD450F4CD249}"/>
                </a:ext>
              </a:extLst>
            </p:cNvPr>
            <p:cNvSpPr>
              <a:spLocks noChangeShapeType="1"/>
            </p:cNvSpPr>
            <p:nvPr/>
          </p:nvSpPr>
          <p:spPr bwMode="auto">
            <a:xfrm>
              <a:off x="4066" y="181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59">
              <a:extLst>
                <a:ext uri="{FF2B5EF4-FFF2-40B4-BE49-F238E27FC236}">
                  <a16:creationId xmlns:a16="http://schemas.microsoft.com/office/drawing/2014/main" id="{BCF82094-3D2B-41CC-AD1A-75CEC1D9D94C}"/>
                </a:ext>
              </a:extLst>
            </p:cNvPr>
            <p:cNvSpPr>
              <a:spLocks noChangeShapeType="1"/>
            </p:cNvSpPr>
            <p:nvPr/>
          </p:nvSpPr>
          <p:spPr bwMode="auto">
            <a:xfrm>
              <a:off x="4066" y="2148"/>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60">
              <a:extLst>
                <a:ext uri="{FF2B5EF4-FFF2-40B4-BE49-F238E27FC236}">
                  <a16:creationId xmlns:a16="http://schemas.microsoft.com/office/drawing/2014/main" id="{B48FE5FE-5818-4319-A7DE-26900A28A079}"/>
                </a:ext>
              </a:extLst>
            </p:cNvPr>
            <p:cNvSpPr>
              <a:spLocks noChangeShapeType="1"/>
            </p:cNvSpPr>
            <p:nvPr/>
          </p:nvSpPr>
          <p:spPr bwMode="auto">
            <a:xfrm>
              <a:off x="4066" y="2485"/>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61">
              <a:extLst>
                <a:ext uri="{FF2B5EF4-FFF2-40B4-BE49-F238E27FC236}">
                  <a16:creationId xmlns:a16="http://schemas.microsoft.com/office/drawing/2014/main" id="{8BF6AC83-C23C-4B92-AA34-4F611EC4638D}"/>
                </a:ext>
              </a:extLst>
            </p:cNvPr>
            <p:cNvSpPr>
              <a:spLocks noChangeShapeType="1"/>
            </p:cNvSpPr>
            <p:nvPr/>
          </p:nvSpPr>
          <p:spPr bwMode="auto">
            <a:xfrm>
              <a:off x="4066" y="282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62">
              <a:extLst>
                <a:ext uri="{FF2B5EF4-FFF2-40B4-BE49-F238E27FC236}">
                  <a16:creationId xmlns:a16="http://schemas.microsoft.com/office/drawing/2014/main" id="{234F38AF-89E6-4FD5-905F-CC15384D35F4}"/>
                </a:ext>
              </a:extLst>
            </p:cNvPr>
            <p:cNvSpPr>
              <a:spLocks noChangeArrowheads="1"/>
            </p:cNvSpPr>
            <p:nvPr/>
          </p:nvSpPr>
          <p:spPr bwMode="auto">
            <a:xfrm>
              <a:off x="4434" y="952"/>
              <a:ext cx="35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索引结点表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63">
              <a:extLst>
                <a:ext uri="{FF2B5EF4-FFF2-40B4-BE49-F238E27FC236}">
                  <a16:creationId xmlns:a16="http://schemas.microsoft.com/office/drawing/2014/main" id="{457FF0B2-045B-4C22-AD23-0622D3918D31}"/>
                </a:ext>
              </a:extLst>
            </p:cNvPr>
            <p:cNvSpPr>
              <a:spLocks noChangeArrowheads="1"/>
            </p:cNvSpPr>
            <p:nvPr/>
          </p:nvSpPr>
          <p:spPr bwMode="auto">
            <a:xfrm>
              <a:off x="4547" y="14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64">
              <a:extLst>
                <a:ext uri="{FF2B5EF4-FFF2-40B4-BE49-F238E27FC236}">
                  <a16:creationId xmlns:a16="http://schemas.microsoft.com/office/drawing/2014/main" id="{944E0A46-C118-42D7-9F63-52D7DF613FAF}"/>
                </a:ext>
              </a:extLst>
            </p:cNvPr>
            <p:cNvSpPr>
              <a:spLocks noChangeArrowheads="1"/>
            </p:cNvSpPr>
            <p:nvPr/>
          </p:nvSpPr>
          <p:spPr bwMode="auto">
            <a:xfrm>
              <a:off x="4547" y="15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65">
              <a:extLst>
                <a:ext uri="{FF2B5EF4-FFF2-40B4-BE49-F238E27FC236}">
                  <a16:creationId xmlns:a16="http://schemas.microsoft.com/office/drawing/2014/main" id="{FCF1C697-18DC-46A4-987B-96E21FCA3AB2}"/>
                </a:ext>
              </a:extLst>
            </p:cNvPr>
            <p:cNvSpPr>
              <a:spLocks noChangeArrowheads="1"/>
            </p:cNvSpPr>
            <p:nvPr/>
          </p:nvSpPr>
          <p:spPr bwMode="auto">
            <a:xfrm>
              <a:off x="4547" y="16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66">
              <a:extLst>
                <a:ext uri="{FF2B5EF4-FFF2-40B4-BE49-F238E27FC236}">
                  <a16:creationId xmlns:a16="http://schemas.microsoft.com/office/drawing/2014/main" id="{E878EDFE-7CA4-4030-86DD-F1FFBA64DBFB}"/>
                </a:ext>
              </a:extLst>
            </p:cNvPr>
            <p:cNvSpPr>
              <a:spLocks noChangeArrowheads="1"/>
            </p:cNvSpPr>
            <p:nvPr/>
          </p:nvSpPr>
          <p:spPr bwMode="auto">
            <a:xfrm>
              <a:off x="4547" y="21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67">
              <a:extLst>
                <a:ext uri="{FF2B5EF4-FFF2-40B4-BE49-F238E27FC236}">
                  <a16:creationId xmlns:a16="http://schemas.microsoft.com/office/drawing/2014/main" id="{28894EB1-3880-4C5A-813D-B523800960B6}"/>
                </a:ext>
              </a:extLst>
            </p:cNvPr>
            <p:cNvSpPr>
              <a:spLocks noChangeArrowheads="1"/>
            </p:cNvSpPr>
            <p:nvPr/>
          </p:nvSpPr>
          <p:spPr bwMode="auto">
            <a:xfrm>
              <a:off x="4547" y="22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8">
              <a:extLst>
                <a:ext uri="{FF2B5EF4-FFF2-40B4-BE49-F238E27FC236}">
                  <a16:creationId xmlns:a16="http://schemas.microsoft.com/office/drawing/2014/main" id="{D207ADD0-1DA5-4396-85EC-535AB7E3FDAD}"/>
                </a:ext>
              </a:extLst>
            </p:cNvPr>
            <p:cNvSpPr>
              <a:spLocks noChangeArrowheads="1"/>
            </p:cNvSpPr>
            <p:nvPr/>
          </p:nvSpPr>
          <p:spPr bwMode="auto">
            <a:xfrm>
              <a:off x="4547" y="2322"/>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9">
              <a:extLst>
                <a:ext uri="{FF2B5EF4-FFF2-40B4-BE49-F238E27FC236}">
                  <a16:creationId xmlns:a16="http://schemas.microsoft.com/office/drawing/2014/main" id="{7917EAED-0089-41B7-925C-77CC79DD1708}"/>
                </a:ext>
              </a:extLst>
            </p:cNvPr>
            <p:cNvSpPr>
              <a:spLocks noChangeArrowheads="1"/>
            </p:cNvSpPr>
            <p:nvPr/>
          </p:nvSpPr>
          <p:spPr bwMode="auto">
            <a:xfrm>
              <a:off x="4547" y="29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8" name="Rectangle 70">
              <a:extLst>
                <a:ext uri="{FF2B5EF4-FFF2-40B4-BE49-F238E27FC236}">
                  <a16:creationId xmlns:a16="http://schemas.microsoft.com/office/drawing/2014/main" id="{B738F22A-3A21-4878-A0BE-81C4F0DB9CF0}"/>
                </a:ext>
              </a:extLst>
            </p:cNvPr>
            <p:cNvSpPr>
              <a:spLocks noChangeArrowheads="1"/>
            </p:cNvSpPr>
            <p:nvPr/>
          </p:nvSpPr>
          <p:spPr bwMode="auto">
            <a:xfrm>
              <a:off x="4547" y="30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9" name="Rectangle 71">
              <a:extLst>
                <a:ext uri="{FF2B5EF4-FFF2-40B4-BE49-F238E27FC236}">
                  <a16:creationId xmlns:a16="http://schemas.microsoft.com/office/drawing/2014/main" id="{A25FCBAC-477D-441F-89A8-29B18C399417}"/>
                </a:ext>
              </a:extLst>
            </p:cNvPr>
            <p:cNvSpPr>
              <a:spLocks noChangeArrowheads="1"/>
            </p:cNvSpPr>
            <p:nvPr/>
          </p:nvSpPr>
          <p:spPr bwMode="auto">
            <a:xfrm>
              <a:off x="4547" y="31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0" name="Rectangle 72">
              <a:extLst>
                <a:ext uri="{FF2B5EF4-FFF2-40B4-BE49-F238E27FC236}">
                  <a16:creationId xmlns:a16="http://schemas.microsoft.com/office/drawing/2014/main" id="{575B569F-906E-4F1E-B401-DD62889AA60D}"/>
                </a:ext>
              </a:extLst>
            </p:cNvPr>
            <p:cNvSpPr>
              <a:spLocks noChangeArrowheads="1"/>
            </p:cNvSpPr>
            <p:nvPr/>
          </p:nvSpPr>
          <p:spPr bwMode="auto">
            <a:xfrm>
              <a:off x="4123"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2" name="Rectangle 73">
              <a:extLst>
                <a:ext uri="{FF2B5EF4-FFF2-40B4-BE49-F238E27FC236}">
                  <a16:creationId xmlns:a16="http://schemas.microsoft.com/office/drawing/2014/main" id="{DEEF0C25-4946-46CE-854A-FD1DCF75C78A}"/>
                </a:ext>
              </a:extLst>
            </p:cNvPr>
            <p:cNvSpPr>
              <a:spLocks noChangeArrowheads="1"/>
            </p:cNvSpPr>
            <p:nvPr/>
          </p:nvSpPr>
          <p:spPr bwMode="auto">
            <a:xfrm>
              <a:off x="4273"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3" name="Rectangle 74">
              <a:extLst>
                <a:ext uri="{FF2B5EF4-FFF2-40B4-BE49-F238E27FC236}">
                  <a16:creationId xmlns:a16="http://schemas.microsoft.com/office/drawing/2014/main" id="{ACEDDDE5-B564-4C34-A033-F7ACCD3E84CA}"/>
                </a:ext>
              </a:extLst>
            </p:cNvPr>
            <p:cNvSpPr>
              <a:spLocks noChangeArrowheads="1"/>
            </p:cNvSpPr>
            <p:nvPr/>
          </p:nvSpPr>
          <p:spPr bwMode="auto">
            <a:xfrm>
              <a:off x="4880" y="1859"/>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4" name="Rectangle 75">
              <a:extLst>
                <a:ext uri="{FF2B5EF4-FFF2-40B4-BE49-F238E27FC236}">
                  <a16:creationId xmlns:a16="http://schemas.microsoft.com/office/drawing/2014/main" id="{A762DE41-9538-4EE2-81B2-183B6DE8867E}"/>
                </a:ext>
              </a:extLst>
            </p:cNvPr>
            <p:cNvSpPr>
              <a:spLocks noChangeArrowheads="1"/>
            </p:cNvSpPr>
            <p:nvPr/>
          </p:nvSpPr>
          <p:spPr bwMode="auto">
            <a:xfrm>
              <a:off x="4957" y="1859"/>
              <a:ext cx="4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5" name="Rectangle 76">
              <a:extLst>
                <a:ext uri="{FF2B5EF4-FFF2-40B4-BE49-F238E27FC236}">
                  <a16:creationId xmlns:a16="http://schemas.microsoft.com/office/drawing/2014/main" id="{D687BBD6-2B31-4977-A21D-4A61401ACA0F}"/>
                </a:ext>
              </a:extLst>
            </p:cNvPr>
            <p:cNvSpPr>
              <a:spLocks noChangeArrowheads="1"/>
            </p:cNvSpPr>
            <p:nvPr/>
          </p:nvSpPr>
          <p:spPr bwMode="auto">
            <a:xfrm>
              <a:off x="4149"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6" name="Rectangle 77">
              <a:extLst>
                <a:ext uri="{FF2B5EF4-FFF2-40B4-BE49-F238E27FC236}">
                  <a16:creationId xmlns:a16="http://schemas.microsoft.com/office/drawing/2014/main" id="{993CE520-3EF9-4F0E-9E0A-1BEC6C7E7C5D}"/>
                </a:ext>
              </a:extLst>
            </p:cNvPr>
            <p:cNvSpPr>
              <a:spLocks noChangeArrowheads="1"/>
            </p:cNvSpPr>
            <p:nvPr/>
          </p:nvSpPr>
          <p:spPr bwMode="auto">
            <a:xfrm>
              <a:off x="4299"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7" name="Rectangle 78">
              <a:extLst>
                <a:ext uri="{FF2B5EF4-FFF2-40B4-BE49-F238E27FC236}">
                  <a16:creationId xmlns:a16="http://schemas.microsoft.com/office/drawing/2014/main" id="{F9D44732-0200-42E6-9C3C-4D594D911E0D}"/>
                </a:ext>
              </a:extLst>
            </p:cNvPr>
            <p:cNvSpPr>
              <a:spLocks noChangeArrowheads="1"/>
            </p:cNvSpPr>
            <p:nvPr/>
          </p:nvSpPr>
          <p:spPr bwMode="auto">
            <a:xfrm>
              <a:off x="4938" y="2512"/>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8" name="Rectangle 79">
              <a:extLst>
                <a:ext uri="{FF2B5EF4-FFF2-40B4-BE49-F238E27FC236}">
                  <a16:creationId xmlns:a16="http://schemas.microsoft.com/office/drawing/2014/main" id="{8F08D05B-A1AA-4015-BC1F-5E93315A23A7}"/>
                </a:ext>
              </a:extLst>
            </p:cNvPr>
            <p:cNvSpPr>
              <a:spLocks noChangeArrowheads="1"/>
            </p:cNvSpPr>
            <p:nvPr/>
          </p:nvSpPr>
          <p:spPr bwMode="auto">
            <a:xfrm>
              <a:off x="5015" y="2512"/>
              <a:ext cx="2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dest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9" name="Line 80">
              <a:extLst>
                <a:ext uri="{FF2B5EF4-FFF2-40B4-BE49-F238E27FC236}">
                  <a16:creationId xmlns:a16="http://schemas.microsoft.com/office/drawing/2014/main" id="{66BA7640-0EB6-415A-9014-1D2945AF7CB2}"/>
                </a:ext>
              </a:extLst>
            </p:cNvPr>
            <p:cNvSpPr>
              <a:spLocks noChangeShapeType="1"/>
            </p:cNvSpPr>
            <p:nvPr/>
          </p:nvSpPr>
          <p:spPr bwMode="auto">
            <a:xfrm>
              <a:off x="1456" y="1521"/>
              <a:ext cx="675" cy="34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0" name="Freeform 81">
              <a:extLst>
                <a:ext uri="{FF2B5EF4-FFF2-40B4-BE49-F238E27FC236}">
                  <a16:creationId xmlns:a16="http://schemas.microsoft.com/office/drawing/2014/main" id="{2FFB4076-11CD-4531-A814-82D27ADA8D2C}"/>
                </a:ext>
              </a:extLst>
            </p:cNvPr>
            <p:cNvSpPr>
              <a:spLocks/>
            </p:cNvSpPr>
            <p:nvPr/>
          </p:nvSpPr>
          <p:spPr bwMode="auto">
            <a:xfrm>
              <a:off x="2116" y="1847"/>
              <a:ext cx="59" cy="40"/>
            </a:xfrm>
            <a:custGeom>
              <a:avLst/>
              <a:gdLst>
                <a:gd name="T0" fmla="*/ 82 w 167"/>
                <a:gd name="T1" fmla="*/ 0 h 144"/>
                <a:gd name="T2" fmla="*/ 167 w 167"/>
                <a:gd name="T3" fmla="*/ 144 h 144"/>
                <a:gd name="T4" fmla="*/ 0 w 167"/>
                <a:gd name="T5" fmla="*/ 126 h 144"/>
                <a:gd name="T6" fmla="*/ 82 w 167"/>
                <a:gd name="T7" fmla="*/ 0 h 144"/>
              </a:gdLst>
              <a:ahLst/>
              <a:cxnLst>
                <a:cxn ang="0">
                  <a:pos x="T0" y="T1"/>
                </a:cxn>
                <a:cxn ang="0">
                  <a:pos x="T2" y="T3"/>
                </a:cxn>
                <a:cxn ang="0">
                  <a:pos x="T4" y="T5"/>
                </a:cxn>
                <a:cxn ang="0">
                  <a:pos x="T6" y="T7"/>
                </a:cxn>
              </a:cxnLst>
              <a:rect l="0" t="0" r="r" b="b"/>
              <a:pathLst>
                <a:path w="167" h="144">
                  <a:moveTo>
                    <a:pt x="82" y="0"/>
                  </a:moveTo>
                  <a:lnTo>
                    <a:pt x="167" y="144"/>
                  </a:lnTo>
                  <a:lnTo>
                    <a:pt x="0" y="126"/>
                  </a:lnTo>
                  <a:cubicBezTo>
                    <a:pt x="6" y="73"/>
                    <a:pt x="36" y="27"/>
                    <a:pt x="8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181" name="Line 82">
              <a:extLst>
                <a:ext uri="{FF2B5EF4-FFF2-40B4-BE49-F238E27FC236}">
                  <a16:creationId xmlns:a16="http://schemas.microsoft.com/office/drawing/2014/main" id="{4CE9777C-09C6-4BA7-AAE3-69C7874D49B6}"/>
                </a:ext>
              </a:extLst>
            </p:cNvPr>
            <p:cNvSpPr>
              <a:spLocks noChangeShapeType="1"/>
            </p:cNvSpPr>
            <p:nvPr/>
          </p:nvSpPr>
          <p:spPr bwMode="auto">
            <a:xfrm>
              <a:off x="1456" y="1649"/>
              <a:ext cx="696" cy="99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2" name="Freeform 83">
              <a:extLst>
                <a:ext uri="{FF2B5EF4-FFF2-40B4-BE49-F238E27FC236}">
                  <a16:creationId xmlns:a16="http://schemas.microsoft.com/office/drawing/2014/main" id="{A805B941-6634-4297-B9D1-CF49663E3DE6}"/>
                </a:ext>
              </a:extLst>
            </p:cNvPr>
            <p:cNvSpPr>
              <a:spLocks/>
            </p:cNvSpPr>
            <p:nvPr/>
          </p:nvSpPr>
          <p:spPr bwMode="auto">
            <a:xfrm>
              <a:off x="2126" y="2625"/>
              <a:ext cx="49" cy="47"/>
            </a:xfrm>
            <a:custGeom>
              <a:avLst/>
              <a:gdLst>
                <a:gd name="T0" fmla="*/ 46 w 49"/>
                <a:gd name="T1" fmla="*/ 0 h 47"/>
                <a:gd name="T2" fmla="*/ 49 w 49"/>
                <a:gd name="T3" fmla="*/ 47 h 47"/>
                <a:gd name="T4" fmla="*/ 0 w 49"/>
                <a:gd name="T5" fmla="*/ 20 h 47"/>
                <a:gd name="T6" fmla="*/ 46 w 49"/>
                <a:gd name="T7" fmla="*/ 0 h 47"/>
              </a:gdLst>
              <a:ahLst/>
              <a:cxnLst>
                <a:cxn ang="0">
                  <a:pos x="T0" y="T1"/>
                </a:cxn>
                <a:cxn ang="0">
                  <a:pos x="T2" y="T3"/>
                </a:cxn>
                <a:cxn ang="0">
                  <a:pos x="T4" y="T5"/>
                </a:cxn>
                <a:cxn ang="0">
                  <a:pos x="T6" y="T7"/>
                </a:cxn>
              </a:cxnLst>
              <a:rect l="0" t="0" r="r" b="b"/>
              <a:pathLst>
                <a:path w="49" h="47">
                  <a:moveTo>
                    <a:pt x="46" y="0"/>
                  </a:moveTo>
                  <a:lnTo>
                    <a:pt x="49" y="47"/>
                  </a:lnTo>
                  <a:lnTo>
                    <a:pt x="0" y="2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183" name="Line 84">
              <a:extLst>
                <a:ext uri="{FF2B5EF4-FFF2-40B4-BE49-F238E27FC236}">
                  <a16:creationId xmlns:a16="http://schemas.microsoft.com/office/drawing/2014/main" id="{5FE7DD25-8D8C-430C-B9BF-AC142756386D}"/>
                </a:ext>
              </a:extLst>
            </p:cNvPr>
            <p:cNvSpPr>
              <a:spLocks noChangeShapeType="1"/>
            </p:cNvSpPr>
            <p:nvPr/>
          </p:nvSpPr>
          <p:spPr bwMode="auto">
            <a:xfrm>
              <a:off x="2600"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5" name="Line 86">
              <a:extLst>
                <a:ext uri="{FF2B5EF4-FFF2-40B4-BE49-F238E27FC236}">
                  <a16:creationId xmlns:a16="http://schemas.microsoft.com/office/drawing/2014/main" id="{1253131E-2D21-4F63-8F0F-A41EAD00B326}"/>
                </a:ext>
              </a:extLst>
            </p:cNvPr>
            <p:cNvSpPr>
              <a:spLocks noChangeShapeType="1"/>
            </p:cNvSpPr>
            <p:nvPr/>
          </p:nvSpPr>
          <p:spPr bwMode="auto">
            <a:xfrm>
              <a:off x="2947" y="1811"/>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6" name="Line 87">
              <a:extLst>
                <a:ext uri="{FF2B5EF4-FFF2-40B4-BE49-F238E27FC236}">
                  <a16:creationId xmlns:a16="http://schemas.microsoft.com/office/drawing/2014/main" id="{CFF70272-13E7-46FD-B779-AAD7F253B54A}"/>
                </a:ext>
              </a:extLst>
            </p:cNvPr>
            <p:cNvSpPr>
              <a:spLocks noChangeShapeType="1"/>
            </p:cNvSpPr>
            <p:nvPr/>
          </p:nvSpPr>
          <p:spPr bwMode="auto">
            <a:xfrm>
              <a:off x="3366"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7" name="Line 88">
              <a:extLst>
                <a:ext uri="{FF2B5EF4-FFF2-40B4-BE49-F238E27FC236}">
                  <a16:creationId xmlns:a16="http://schemas.microsoft.com/office/drawing/2014/main" id="{EA83401A-04D0-437E-B800-6FE1630FF704}"/>
                </a:ext>
              </a:extLst>
            </p:cNvPr>
            <p:cNvSpPr>
              <a:spLocks noChangeShapeType="1"/>
            </p:cNvSpPr>
            <p:nvPr/>
          </p:nvSpPr>
          <p:spPr bwMode="auto">
            <a:xfrm>
              <a:off x="2609" y="2486"/>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9" name="Line 90">
              <a:extLst>
                <a:ext uri="{FF2B5EF4-FFF2-40B4-BE49-F238E27FC236}">
                  <a16:creationId xmlns:a16="http://schemas.microsoft.com/office/drawing/2014/main" id="{60AC02C9-50B4-4A4C-9902-FFA8AF963C97}"/>
                </a:ext>
              </a:extLst>
            </p:cNvPr>
            <p:cNvSpPr>
              <a:spLocks noChangeShapeType="1"/>
            </p:cNvSpPr>
            <p:nvPr/>
          </p:nvSpPr>
          <p:spPr bwMode="auto">
            <a:xfrm>
              <a:off x="2955" y="2485"/>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0" name="Line 91">
              <a:extLst>
                <a:ext uri="{FF2B5EF4-FFF2-40B4-BE49-F238E27FC236}">
                  <a16:creationId xmlns:a16="http://schemas.microsoft.com/office/drawing/2014/main" id="{4FE06E40-A76B-4474-BF2C-19A562E04B12}"/>
                </a:ext>
              </a:extLst>
            </p:cNvPr>
            <p:cNvSpPr>
              <a:spLocks noChangeShapeType="1"/>
            </p:cNvSpPr>
            <p:nvPr/>
          </p:nvSpPr>
          <p:spPr bwMode="auto">
            <a:xfrm>
              <a:off x="3160" y="2485"/>
              <a:ext cx="0" cy="338"/>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3" name="Line 94">
              <a:extLst>
                <a:ext uri="{FF2B5EF4-FFF2-40B4-BE49-F238E27FC236}">
                  <a16:creationId xmlns:a16="http://schemas.microsoft.com/office/drawing/2014/main" id="{BF9D66D3-DD1F-434D-AC7B-49D993F7EF54}"/>
                </a:ext>
              </a:extLst>
            </p:cNvPr>
            <p:cNvSpPr>
              <a:spLocks noChangeShapeType="1"/>
            </p:cNvSpPr>
            <p:nvPr/>
          </p:nvSpPr>
          <p:spPr bwMode="auto">
            <a:xfrm>
              <a:off x="3374"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4" name="Rectangle 95">
              <a:extLst>
                <a:ext uri="{FF2B5EF4-FFF2-40B4-BE49-F238E27FC236}">
                  <a16:creationId xmlns:a16="http://schemas.microsoft.com/office/drawing/2014/main" id="{9979D2AD-F153-4EC6-BC88-13A70B2DFF93}"/>
                </a:ext>
              </a:extLst>
            </p:cNvPr>
            <p:cNvSpPr>
              <a:spLocks noChangeArrowheads="1"/>
            </p:cNvSpPr>
            <p:nvPr/>
          </p:nvSpPr>
          <p:spPr bwMode="auto">
            <a:xfrm>
              <a:off x="2686" y="1865"/>
              <a:ext cx="1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195" name="Rectangle 96">
              <a:extLst>
                <a:ext uri="{FF2B5EF4-FFF2-40B4-BE49-F238E27FC236}">
                  <a16:creationId xmlns:a16="http://schemas.microsoft.com/office/drawing/2014/main" id="{B8D5FB35-0DB4-44A0-A419-967B06F17A67}"/>
                </a:ext>
              </a:extLst>
            </p:cNvPr>
            <p:cNvSpPr>
              <a:spLocks noChangeArrowheads="1"/>
            </p:cNvSpPr>
            <p:nvPr/>
          </p:nvSpPr>
          <p:spPr bwMode="auto">
            <a:xfrm>
              <a:off x="2715" y="199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200" name="Line 101">
              <a:extLst>
                <a:ext uri="{FF2B5EF4-FFF2-40B4-BE49-F238E27FC236}">
                  <a16:creationId xmlns:a16="http://schemas.microsoft.com/office/drawing/2014/main" id="{D5B21F9C-DB07-4C93-8793-E2C055BEE9DA}"/>
                </a:ext>
              </a:extLst>
            </p:cNvPr>
            <p:cNvSpPr>
              <a:spLocks noChangeShapeType="1"/>
            </p:cNvSpPr>
            <p:nvPr/>
          </p:nvSpPr>
          <p:spPr bwMode="auto">
            <a:xfrm>
              <a:off x="3480" y="1980"/>
              <a:ext cx="533"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201" name="Freeform 102">
              <a:extLst>
                <a:ext uri="{FF2B5EF4-FFF2-40B4-BE49-F238E27FC236}">
                  <a16:creationId xmlns:a16="http://schemas.microsoft.com/office/drawing/2014/main" id="{FFAEB29C-AF26-4045-B55A-E39D81F8DADE}"/>
                </a:ext>
              </a:extLst>
            </p:cNvPr>
            <p:cNvSpPr>
              <a:spLocks/>
            </p:cNvSpPr>
            <p:nvPr/>
          </p:nvSpPr>
          <p:spPr bwMode="auto">
            <a:xfrm>
              <a:off x="4005" y="1959"/>
              <a:ext cx="61" cy="42"/>
            </a:xfrm>
            <a:custGeom>
              <a:avLst/>
              <a:gdLst>
                <a:gd name="T0" fmla="*/ 24 w 174"/>
                <a:gd name="T1" fmla="*/ 0 h 150"/>
                <a:gd name="T2" fmla="*/ 174 w 174"/>
                <a:gd name="T3" fmla="*/ 75 h 150"/>
                <a:gd name="T4" fmla="*/ 24 w 174"/>
                <a:gd name="T5" fmla="*/ 150 h 150"/>
                <a:gd name="T6" fmla="*/ 24 w 174"/>
                <a:gd name="T7" fmla="*/ 0 h 150"/>
              </a:gdLst>
              <a:ahLst/>
              <a:cxnLst>
                <a:cxn ang="0">
                  <a:pos x="T0" y="T1"/>
                </a:cxn>
                <a:cxn ang="0">
                  <a:pos x="T2" y="T3"/>
                </a:cxn>
                <a:cxn ang="0">
                  <a:pos x="T4" y="T5"/>
                </a:cxn>
                <a:cxn ang="0">
                  <a:pos x="T6" y="T7"/>
                </a:cxn>
              </a:cxnLst>
              <a:rect l="0" t="0" r="r" b="b"/>
              <a:pathLst>
                <a:path w="174" h="150">
                  <a:moveTo>
                    <a:pt x="24" y="0"/>
                  </a:moveTo>
                  <a:lnTo>
                    <a:pt x="174" y="75"/>
                  </a:lnTo>
                  <a:lnTo>
                    <a:pt x="24" y="150"/>
                  </a:lnTo>
                  <a:cubicBezTo>
                    <a:pt x="0" y="102"/>
                    <a:pt x="0" y="47"/>
                    <a:pt x="2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202" name="Line 103">
              <a:extLst>
                <a:ext uri="{FF2B5EF4-FFF2-40B4-BE49-F238E27FC236}">
                  <a16:creationId xmlns:a16="http://schemas.microsoft.com/office/drawing/2014/main" id="{15FDC870-8541-446E-98C9-6E62771ECFB8}"/>
                </a:ext>
              </a:extLst>
            </p:cNvPr>
            <p:cNvSpPr>
              <a:spLocks noChangeShapeType="1"/>
            </p:cNvSpPr>
            <p:nvPr/>
          </p:nvSpPr>
          <p:spPr bwMode="auto">
            <a:xfrm>
              <a:off x="3480" y="2650"/>
              <a:ext cx="533" cy="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203" name="Freeform 104">
              <a:extLst>
                <a:ext uri="{FF2B5EF4-FFF2-40B4-BE49-F238E27FC236}">
                  <a16:creationId xmlns:a16="http://schemas.microsoft.com/office/drawing/2014/main" id="{CB5DCA6F-1D92-4594-90FF-6C12E9490C72}"/>
                </a:ext>
              </a:extLst>
            </p:cNvPr>
            <p:cNvSpPr>
              <a:spLocks/>
            </p:cNvSpPr>
            <p:nvPr/>
          </p:nvSpPr>
          <p:spPr bwMode="auto">
            <a:xfrm>
              <a:off x="4005" y="2633"/>
              <a:ext cx="61" cy="42"/>
            </a:xfrm>
            <a:custGeom>
              <a:avLst/>
              <a:gdLst>
                <a:gd name="T0" fmla="*/ 25 w 174"/>
                <a:gd name="T1" fmla="*/ 0 h 150"/>
                <a:gd name="T2" fmla="*/ 174 w 174"/>
                <a:gd name="T3" fmla="*/ 76 h 150"/>
                <a:gd name="T4" fmla="*/ 23 w 174"/>
                <a:gd name="T5" fmla="*/ 150 h 150"/>
                <a:gd name="T6" fmla="*/ 25 w 174"/>
                <a:gd name="T7" fmla="*/ 0 h 150"/>
              </a:gdLst>
              <a:ahLst/>
              <a:cxnLst>
                <a:cxn ang="0">
                  <a:pos x="T0" y="T1"/>
                </a:cxn>
                <a:cxn ang="0">
                  <a:pos x="T2" y="T3"/>
                </a:cxn>
                <a:cxn ang="0">
                  <a:pos x="T4" y="T5"/>
                </a:cxn>
                <a:cxn ang="0">
                  <a:pos x="T6" y="T7"/>
                </a:cxn>
              </a:cxnLst>
              <a:rect l="0" t="0" r="r" b="b"/>
              <a:pathLst>
                <a:path w="174" h="150">
                  <a:moveTo>
                    <a:pt x="25" y="0"/>
                  </a:moveTo>
                  <a:lnTo>
                    <a:pt x="174" y="76"/>
                  </a:lnTo>
                  <a:lnTo>
                    <a:pt x="23" y="150"/>
                  </a:lnTo>
                  <a:cubicBezTo>
                    <a:pt x="0" y="103"/>
                    <a:pt x="1" y="47"/>
                    <a:pt x="2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Rectangle 95">
            <a:extLst>
              <a:ext uri="{FF2B5EF4-FFF2-40B4-BE49-F238E27FC236}">
                <a16:creationId xmlns:a16="http://schemas.microsoft.com/office/drawing/2014/main" id="{81235A9F-A189-460E-A06E-6CBA95FEEE20}"/>
              </a:ext>
            </a:extLst>
          </p:cNvPr>
          <p:cNvSpPr>
            <a:spLocks noChangeArrowheads="1"/>
          </p:cNvSpPr>
          <p:nvPr/>
        </p:nvSpPr>
        <p:spPr bwMode="auto">
          <a:xfrm>
            <a:off x="4336550" y="3974222"/>
            <a:ext cx="21748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96">
            <a:extLst>
              <a:ext uri="{FF2B5EF4-FFF2-40B4-BE49-F238E27FC236}">
                <a16:creationId xmlns:a16="http://schemas.microsoft.com/office/drawing/2014/main" id="{76EEB9FF-1C27-491A-BA45-42DF1930DD02}"/>
              </a:ext>
            </a:extLst>
          </p:cNvPr>
          <p:cNvSpPr>
            <a:spLocks noChangeArrowheads="1"/>
          </p:cNvSpPr>
          <p:nvPr/>
        </p:nvSpPr>
        <p:spPr bwMode="auto">
          <a:xfrm>
            <a:off x="4382588" y="4180597"/>
            <a:ext cx="196851"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00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36FF90C-D3AD-4A85-8376-56380A6C907D}"/>
              </a:ext>
            </a:extLst>
          </p:cNvPr>
          <p:cNvSpPr txBox="1">
            <a:spLocks/>
          </p:cNvSpPr>
          <p:nvPr/>
        </p:nvSpPr>
        <p:spPr bwMode="auto">
          <a:xfrm>
            <a:off x="685800" y="304800"/>
            <a:ext cx="8077200" cy="4572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400" noProof="1">
                <a:effectLst>
                  <a:outerShdw blurRad="38100" dist="38100" dir="2700000">
                    <a:srgbClr val="C0C0C0"/>
                  </a:outerShdw>
                </a:effectLst>
              </a:rPr>
              <a:t>fork()</a:t>
            </a:r>
            <a:r>
              <a:rPr lang="zh-CN" altLang="en-US" sz="2400" noProof="1">
                <a:effectLst>
                  <a:outerShdw blurRad="38100" dist="38100" dir="2700000">
                    <a:srgbClr val="C0C0C0"/>
                  </a:outerShdw>
                </a:effectLst>
              </a:rPr>
              <a:t>之后，子进程继承父进程打开的文件</a:t>
            </a:r>
            <a:r>
              <a:rPr lang="en-US" altLang="zh-CN" sz="2400" noProof="1">
                <a:effectLst>
                  <a:outerShdw blurRad="38100" dist="38100" dir="2700000">
                    <a:srgbClr val="C0C0C0"/>
                  </a:outerShdw>
                </a:effectLst>
              </a:rPr>
              <a:t>(</a:t>
            </a:r>
            <a:r>
              <a:rPr lang="zh-CN" altLang="en-US" sz="2400" noProof="1">
                <a:effectLst>
                  <a:outerShdw blurRad="38100" dist="38100" dir="2700000">
                    <a:srgbClr val="C0C0C0"/>
                  </a:outerShdw>
                </a:effectLst>
              </a:rPr>
              <a:t>继承、共享</a:t>
            </a:r>
            <a:r>
              <a:rPr lang="en-US" altLang="zh-CN" sz="2400" noProof="1">
                <a:effectLst>
                  <a:outerShdw blurRad="38100" dist="38100" dir="2700000">
                    <a:srgbClr val="C0C0C0"/>
                  </a:outerShdw>
                </a:effectLst>
              </a:rPr>
              <a:t>)</a:t>
            </a:r>
            <a:endParaRPr lang="zh-CN" altLang="en-US" sz="2400" noProof="1">
              <a:effectLst>
                <a:outerShdw blurRad="38100" dist="38100" dir="2700000">
                  <a:srgbClr val="C0C0C0"/>
                </a:outerShdw>
              </a:effectLst>
            </a:endParaRPr>
          </a:p>
        </p:txBody>
      </p:sp>
      <p:sp>
        <p:nvSpPr>
          <p:cNvPr id="140292" name="文本框 5">
            <a:extLst>
              <a:ext uri="{FF2B5EF4-FFF2-40B4-BE49-F238E27FC236}">
                <a16:creationId xmlns:a16="http://schemas.microsoft.com/office/drawing/2014/main" id="{23F46266-3279-4715-8B3A-0CFD6CA69BEE}"/>
              </a:ext>
            </a:extLst>
          </p:cNvPr>
          <p:cNvSpPr txBox="1">
            <a:spLocks noChangeArrowheads="1"/>
          </p:cNvSpPr>
          <p:nvPr/>
        </p:nvSpPr>
        <p:spPr bwMode="auto">
          <a:xfrm>
            <a:off x="623887" y="5848134"/>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dirty="0">
                <a:solidFill>
                  <a:srgbClr val="C00000"/>
                </a:solidFill>
              </a:rPr>
              <a:t>注意文件读写指针的共享</a:t>
            </a:r>
          </a:p>
        </p:txBody>
      </p:sp>
      <p:pic>
        <p:nvPicPr>
          <p:cNvPr id="4" name="图片 3">
            <a:extLst>
              <a:ext uri="{FF2B5EF4-FFF2-40B4-BE49-F238E27FC236}">
                <a16:creationId xmlns:a16="http://schemas.microsoft.com/office/drawing/2014/main" id="{9ACBD038-1805-4CDA-A780-6CE65C48FDF3}"/>
              </a:ext>
            </a:extLst>
          </p:cNvPr>
          <p:cNvPicPr>
            <a:picLocks noChangeAspect="1"/>
          </p:cNvPicPr>
          <p:nvPr/>
        </p:nvPicPr>
        <p:blipFill>
          <a:blip r:embed="rId2"/>
          <a:stretch>
            <a:fillRect/>
          </a:stretch>
        </p:blipFill>
        <p:spPr>
          <a:xfrm>
            <a:off x="623887" y="1147762"/>
            <a:ext cx="7896225" cy="4562475"/>
          </a:xfrm>
          <a:prstGeom prst="rect">
            <a:avLst/>
          </a:prstGeom>
        </p:spPr>
      </p:pic>
    </p:spTree>
    <p:extLst>
      <p:ext uri="{BB962C8B-B14F-4D97-AF65-F5344CB8AC3E}">
        <p14:creationId xmlns:p14="http://schemas.microsoft.com/office/powerpoint/2010/main" val="348965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B168C10-13C3-458C-B51D-7579E660F3FA}"/>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7411" name="Rectangle 3">
            <a:extLst>
              <a:ext uri="{FF2B5EF4-FFF2-40B4-BE49-F238E27FC236}">
                <a16:creationId xmlns:a16="http://schemas.microsoft.com/office/drawing/2014/main" id="{770E8E36-C0B6-4482-8785-9749E4D5552B}"/>
              </a:ext>
            </a:extLst>
          </p:cNvPr>
          <p:cNvSpPr>
            <a:spLocks noGrp="1" noChangeArrowheads="1"/>
          </p:cNvSpPr>
          <p:nvPr>
            <p:ph type="body" idx="4294967295"/>
          </p:nvPr>
        </p:nvSpPr>
        <p:spPr>
          <a:xfrm>
            <a:off x="532660" y="1114425"/>
            <a:ext cx="8131946" cy="4728987"/>
          </a:xfrm>
        </p:spPr>
        <p:txBody>
          <a:bodyPr wrap="square">
            <a:spAutoFit/>
          </a:bodyPr>
          <a:lstStyle/>
          <a:p>
            <a:pPr eaLnBrk="1">
              <a:defRPr/>
            </a:pPr>
            <a:r>
              <a:rPr lang="zh-CN" altLang="en-US" sz="2400" b="1" dirty="0">
                <a:solidFill>
                  <a:srgbClr val="0070C0"/>
                </a:solidFill>
              </a:rPr>
              <a:t>独立性</a:t>
            </a:r>
          </a:p>
          <a:p>
            <a:pPr lvl="1" eaLnBrk="1">
              <a:defRPr/>
            </a:pPr>
            <a:r>
              <a:rPr lang="zh-CN" altLang="en-US" sz="2000" b="1" dirty="0"/>
              <a:t>进程实体是一个能</a:t>
            </a:r>
            <a:r>
              <a:rPr lang="zh-CN" altLang="en-US" sz="2000" b="1" dirty="0">
                <a:solidFill>
                  <a:srgbClr val="0000FF"/>
                </a:solidFill>
              </a:rPr>
              <a:t>独立运行</a:t>
            </a:r>
            <a:r>
              <a:rPr lang="zh-CN" altLang="en-US" sz="2000" b="1" dirty="0"/>
              <a:t>的基本单位，同时也是系统中</a:t>
            </a:r>
            <a:r>
              <a:rPr lang="zh-CN" altLang="en-US" sz="2000" b="1" u="sng" dirty="0">
                <a:solidFill>
                  <a:srgbClr val="FF0000"/>
                </a:solidFill>
              </a:rPr>
              <a:t>独立获得资源</a:t>
            </a:r>
            <a:r>
              <a:rPr lang="zh-CN" altLang="en-US" sz="2000" b="1" dirty="0"/>
              <a:t>和</a:t>
            </a:r>
            <a:r>
              <a:rPr lang="zh-CN" altLang="en-US" sz="2000" b="1" u="sng" dirty="0">
                <a:solidFill>
                  <a:srgbClr val="FF0000"/>
                </a:solidFill>
              </a:rPr>
              <a:t>独立调度</a:t>
            </a:r>
            <a:r>
              <a:rPr lang="zh-CN" altLang="en-US" sz="2000" b="1" dirty="0"/>
              <a:t>的基本单位；</a:t>
            </a:r>
            <a:endParaRPr lang="en-US" altLang="zh-CN" sz="2000" b="1" dirty="0"/>
          </a:p>
          <a:p>
            <a:pPr lvl="1" eaLnBrk="1">
              <a:defRPr/>
            </a:pPr>
            <a:r>
              <a:rPr lang="zh-CN" altLang="en-US" sz="2000" b="1" dirty="0">
                <a:solidFill>
                  <a:srgbClr val="7030A0"/>
                </a:solidFill>
              </a:rPr>
              <a:t>在</a:t>
            </a:r>
            <a:r>
              <a:rPr lang="zh-CN" altLang="en-US" sz="2000" b="1" u="sng" dirty="0">
                <a:solidFill>
                  <a:srgbClr val="7030A0"/>
                </a:solidFill>
              </a:rPr>
              <a:t>不支持多线程的系统</a:t>
            </a:r>
            <a:r>
              <a:rPr lang="zh-CN" altLang="en-US" sz="2000" b="1" dirty="0">
                <a:solidFill>
                  <a:srgbClr val="7030A0"/>
                </a:solidFill>
              </a:rPr>
              <a:t>中，进程是</a:t>
            </a:r>
            <a:r>
              <a:rPr lang="en-US" altLang="zh-CN" sz="2000" b="1" dirty="0">
                <a:solidFill>
                  <a:srgbClr val="7030A0"/>
                </a:solidFill>
              </a:rPr>
              <a:t>CPU</a:t>
            </a:r>
            <a:r>
              <a:rPr lang="zh-CN" altLang="en-US" sz="2000" b="1" dirty="0">
                <a:solidFill>
                  <a:srgbClr val="7030A0"/>
                </a:solidFill>
              </a:rPr>
              <a:t>独立调度的基本单位</a:t>
            </a:r>
            <a:r>
              <a:rPr lang="zh-CN" altLang="en-US" sz="2000" b="1" dirty="0"/>
              <a:t>；</a:t>
            </a:r>
            <a:endParaRPr lang="en-US" altLang="zh-CN" sz="2000" b="1" dirty="0"/>
          </a:p>
          <a:p>
            <a:pPr lvl="1" eaLnBrk="1">
              <a:defRPr/>
            </a:pPr>
            <a:r>
              <a:rPr lang="en-US" altLang="zh-CN" sz="2000" b="1" dirty="0"/>
              <a:t>A process will need </a:t>
            </a:r>
            <a:r>
              <a:rPr lang="en-US" altLang="zh-CN" sz="2000" b="1" dirty="0">
                <a:solidFill>
                  <a:srgbClr val="006600"/>
                </a:solidFill>
              </a:rPr>
              <a:t>certain resources</a:t>
            </a:r>
            <a:r>
              <a:rPr lang="en-US" altLang="zh-CN" sz="2000" b="1" dirty="0"/>
              <a:t>—such as</a:t>
            </a:r>
            <a:r>
              <a:rPr lang="en-US" altLang="zh-CN" sz="2000" b="1" dirty="0">
                <a:solidFill>
                  <a:srgbClr val="CC6600"/>
                </a:solidFill>
              </a:rPr>
              <a:t> CPU time</a:t>
            </a:r>
            <a:r>
              <a:rPr lang="en-US" altLang="zh-CN" sz="2000" b="1" dirty="0"/>
              <a:t>, </a:t>
            </a:r>
            <a:r>
              <a:rPr lang="en-US" altLang="zh-CN" sz="2000" b="1" dirty="0">
                <a:solidFill>
                  <a:srgbClr val="CC6600"/>
                </a:solidFill>
              </a:rPr>
              <a:t>memory, files</a:t>
            </a:r>
            <a:r>
              <a:rPr lang="en-US" altLang="zh-CN" sz="2000" b="1" dirty="0"/>
              <a:t>, and </a:t>
            </a:r>
            <a:r>
              <a:rPr lang="en-US" altLang="zh-CN" sz="2000" b="1" dirty="0">
                <a:solidFill>
                  <a:srgbClr val="CC6600"/>
                </a:solidFill>
              </a:rPr>
              <a:t>I/O devices </a:t>
            </a:r>
            <a:r>
              <a:rPr lang="en-US" altLang="zh-CN" sz="2000" b="1" dirty="0"/>
              <a:t>—to accomplish its task. These resources are allocated to the process either when it is </a:t>
            </a:r>
            <a:r>
              <a:rPr lang="en-US" altLang="zh-CN" sz="2000" b="1" dirty="0">
                <a:solidFill>
                  <a:srgbClr val="7030A0"/>
                </a:solidFill>
              </a:rPr>
              <a:t>created </a:t>
            </a:r>
            <a:r>
              <a:rPr lang="en-US" altLang="zh-CN" sz="2000" b="1" dirty="0"/>
              <a:t>or while it is </a:t>
            </a:r>
            <a:r>
              <a:rPr lang="en-US" altLang="zh-CN" sz="2000" b="1" dirty="0">
                <a:solidFill>
                  <a:srgbClr val="7030A0"/>
                </a:solidFill>
              </a:rPr>
              <a:t>executing</a:t>
            </a:r>
            <a:r>
              <a:rPr lang="en-US" altLang="zh-CN" sz="2000" b="1" dirty="0"/>
              <a:t>.</a:t>
            </a:r>
            <a:endParaRPr lang="zh-CN" altLang="en-US" sz="2000" b="1" dirty="0"/>
          </a:p>
          <a:p>
            <a:pPr lvl="1" eaLnBrk="1">
              <a:defRPr/>
            </a:pPr>
            <a:r>
              <a:rPr lang="zh-CN" altLang="en-US" sz="2000" b="1" dirty="0" smtClean="0"/>
              <a:t>进程拥有资源，因此在上下文切换时，耗时比较大，导致运行效率不高；</a:t>
            </a:r>
            <a:r>
              <a:rPr lang="zh-CN" altLang="en-US" sz="1400" b="1" dirty="0" smtClean="0"/>
              <a:t>（辎重部队与作战部队）</a:t>
            </a:r>
            <a:endParaRPr lang="en-US" altLang="zh-CN" sz="1400" b="1" dirty="0"/>
          </a:p>
          <a:p>
            <a:pPr lvl="1" eaLnBrk="1">
              <a:defRPr/>
            </a:pPr>
            <a:r>
              <a:rPr lang="zh-CN" altLang="en-US" sz="2000" b="1" dirty="0" smtClean="0"/>
              <a:t>如果将</a:t>
            </a:r>
            <a:r>
              <a:rPr lang="zh-CN" altLang="en-US" sz="2000" b="1" dirty="0"/>
              <a:t>进程能够</a:t>
            </a:r>
            <a:r>
              <a:rPr lang="zh-CN" altLang="en-US" sz="2000" b="1" u="sng" dirty="0">
                <a:solidFill>
                  <a:srgbClr val="0000FF"/>
                </a:solidFill>
              </a:rPr>
              <a:t>独立获得资源</a:t>
            </a:r>
            <a:r>
              <a:rPr lang="zh-CN" altLang="en-US" sz="2000" b="1" dirty="0"/>
              <a:t>和</a:t>
            </a:r>
            <a:r>
              <a:rPr lang="zh-CN" altLang="en-US" sz="2000" b="1" u="sng" dirty="0">
                <a:solidFill>
                  <a:srgbClr val="7030A0"/>
                </a:solidFill>
              </a:rPr>
              <a:t>独立调度</a:t>
            </a:r>
            <a:r>
              <a:rPr lang="zh-CN" altLang="en-US" sz="2000" b="1" dirty="0"/>
              <a:t>这两个属性分开</a:t>
            </a:r>
            <a:endParaRPr lang="en-US" altLang="zh-CN" sz="2000" b="1" dirty="0"/>
          </a:p>
          <a:p>
            <a:pPr lvl="2" eaLnBrk="1">
              <a:defRPr/>
            </a:pPr>
            <a:r>
              <a:rPr lang="zh-CN" altLang="en-US" sz="1800" dirty="0">
                <a:solidFill>
                  <a:schemeClr val="accent4"/>
                </a:solidFill>
                <a:latin typeface="+mn-ea"/>
              </a:rPr>
              <a:t>支持</a:t>
            </a:r>
            <a:r>
              <a:rPr lang="zh-CN" altLang="en-US" sz="1800" dirty="0">
                <a:solidFill>
                  <a:srgbClr val="006600"/>
                </a:solidFill>
                <a:latin typeface="+mn-ea"/>
              </a:rPr>
              <a:t>线程</a:t>
            </a:r>
            <a:r>
              <a:rPr lang="zh-CN" altLang="en-US" sz="1800" dirty="0">
                <a:solidFill>
                  <a:schemeClr val="accent4"/>
                </a:solidFill>
                <a:latin typeface="+mn-ea"/>
              </a:rPr>
              <a:t>的系统中，</a:t>
            </a:r>
            <a:r>
              <a:rPr lang="zh-CN" altLang="en-US" sz="1800" dirty="0">
                <a:solidFill>
                  <a:srgbClr val="006600"/>
                </a:solidFill>
                <a:latin typeface="+mn-ea"/>
              </a:rPr>
              <a:t>进程</a:t>
            </a:r>
            <a:r>
              <a:rPr lang="zh-CN" altLang="en-US" sz="1800" dirty="0">
                <a:solidFill>
                  <a:schemeClr val="accent4"/>
                </a:solidFill>
                <a:latin typeface="+mn-ea"/>
              </a:rPr>
              <a:t>是独立获得资源的基本单位，</a:t>
            </a:r>
            <a:r>
              <a:rPr lang="zh-CN" altLang="en-US" sz="1800" dirty="0">
                <a:solidFill>
                  <a:srgbClr val="006600"/>
                </a:solidFill>
                <a:latin typeface="+mn-ea"/>
              </a:rPr>
              <a:t>线程</a:t>
            </a:r>
            <a:r>
              <a:rPr lang="zh-CN" altLang="en-US" sz="1800" dirty="0">
                <a:solidFill>
                  <a:schemeClr val="accent4"/>
                </a:solidFill>
                <a:latin typeface="+mn-ea"/>
              </a:rPr>
              <a:t>是独立调度的基本单位</a:t>
            </a:r>
            <a:endParaRPr lang="en-US" altLang="zh-CN" sz="1800" dirty="0">
              <a:solidFill>
                <a:schemeClr val="accent4"/>
              </a:solidFill>
              <a:latin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7107EC9-CFED-4C86-92C8-7C6ACB82779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p>
        </p:txBody>
      </p:sp>
      <p:sp>
        <p:nvSpPr>
          <p:cNvPr id="141315" name="Rectangle 3">
            <a:extLst>
              <a:ext uri="{FF2B5EF4-FFF2-40B4-BE49-F238E27FC236}">
                <a16:creationId xmlns:a16="http://schemas.microsoft.com/office/drawing/2014/main" id="{2EF35056-39C4-4503-AC89-070431DD82FC}"/>
              </a:ext>
            </a:extLst>
          </p:cNvPr>
          <p:cNvSpPr>
            <a:spLocks noGrp="1" noChangeArrowheads="1"/>
          </p:cNvSpPr>
          <p:nvPr>
            <p:ph type="body" idx="4294967295"/>
          </p:nvPr>
        </p:nvSpPr>
        <p:spPr>
          <a:xfrm>
            <a:off x="1065213" y="1192213"/>
            <a:ext cx="7726362" cy="5260975"/>
          </a:xfrm>
        </p:spPr>
        <p:txBody>
          <a:bodyPr/>
          <a:lstStyle/>
          <a:p>
            <a:pPr>
              <a:lnSpc>
                <a:spcPct val="90000"/>
              </a:lnSpc>
            </a:pPr>
            <a:r>
              <a:rPr lang="zh-CN" altLang="en-US" sz="1800" dirty="0" smtClean="0"/>
              <a:t>子进程继承了父进程的文件描述符</a:t>
            </a:r>
            <a:r>
              <a:rPr lang="en-US" altLang="zh-CN" sz="1800" dirty="0" smtClean="0"/>
              <a:t>fd1</a:t>
            </a:r>
            <a:r>
              <a:rPr lang="zh-CN" altLang="en-US" sz="1800" dirty="0" smtClean="0"/>
              <a:t>与</a:t>
            </a:r>
            <a:r>
              <a:rPr lang="en-US" altLang="zh-CN" sz="1800" dirty="0" smtClean="0"/>
              <a:t>fd2</a:t>
            </a:r>
          </a:p>
          <a:p>
            <a:pPr lvl="1">
              <a:lnSpc>
                <a:spcPct val="90000"/>
              </a:lnSpc>
            </a:pPr>
            <a:r>
              <a:rPr lang="zh-CN" altLang="en-US" sz="1600" dirty="0" smtClean="0"/>
              <a:t>父子进程可分别通过这两个文件描述符独立地访问源文件与目标文件</a:t>
            </a:r>
            <a:endParaRPr lang="en-US" altLang="zh-CN" sz="1600" dirty="0" smtClean="0"/>
          </a:p>
          <a:p>
            <a:pPr>
              <a:lnSpc>
                <a:spcPct val="90000"/>
              </a:lnSpc>
            </a:pPr>
            <a:r>
              <a:rPr lang="zh-CN" altLang="en-US" sz="1800" dirty="0" smtClean="0"/>
              <a:t>由于</a:t>
            </a:r>
            <a:r>
              <a:rPr lang="en-US" altLang="zh-CN" sz="1800" dirty="0" smtClean="0"/>
              <a:t>fork</a:t>
            </a:r>
            <a:r>
              <a:rPr lang="zh-CN" altLang="en-US" sz="1800" dirty="0" smtClean="0"/>
              <a:t>之前，父进程已经打开了源文件与目标文件，而子进程并没有再次打开源文件，也没有再次创建目标文件</a:t>
            </a:r>
            <a:endParaRPr lang="en-US" altLang="zh-CN" sz="1800" dirty="0" smtClean="0"/>
          </a:p>
          <a:p>
            <a:pPr lvl="1">
              <a:lnSpc>
                <a:spcPct val="90000"/>
              </a:lnSpc>
            </a:pPr>
            <a:r>
              <a:rPr lang="zh-CN" altLang="en-US" sz="1600" dirty="0" smtClean="0"/>
              <a:t>在文件表中，源文件与目标文件</a:t>
            </a:r>
            <a:r>
              <a:rPr lang="zh-CN" altLang="en-US" sz="1600" dirty="0" smtClean="0">
                <a:solidFill>
                  <a:srgbClr val="C00000"/>
                </a:solidFill>
              </a:rPr>
              <a:t>各自只有一个表项</a:t>
            </a:r>
            <a:endParaRPr lang="en-US" altLang="zh-CN" sz="1600" dirty="0" smtClean="0">
              <a:solidFill>
                <a:srgbClr val="C00000"/>
              </a:solidFill>
            </a:endParaRPr>
          </a:p>
          <a:p>
            <a:pPr lvl="1">
              <a:lnSpc>
                <a:spcPct val="90000"/>
              </a:lnSpc>
            </a:pPr>
            <a:r>
              <a:rPr lang="zh-CN" altLang="en-US" sz="1600" dirty="0" smtClean="0"/>
              <a:t>父子进程的</a:t>
            </a:r>
            <a:r>
              <a:rPr lang="en-US" altLang="zh-CN" sz="1600" dirty="0" smtClean="0"/>
              <a:t>fd1</a:t>
            </a:r>
            <a:r>
              <a:rPr lang="zh-CN" altLang="en-US" sz="1600" dirty="0" smtClean="0"/>
              <a:t>同时指向了</a:t>
            </a:r>
            <a:r>
              <a:rPr lang="zh-CN" altLang="en-US" sz="1600" dirty="0" smtClean="0">
                <a:solidFill>
                  <a:srgbClr val="002060"/>
                </a:solidFill>
              </a:rPr>
              <a:t>源文件</a:t>
            </a:r>
            <a:r>
              <a:rPr lang="zh-CN" altLang="en-US" sz="1600" dirty="0" smtClean="0"/>
              <a:t>在文件表中的</a:t>
            </a:r>
            <a:r>
              <a:rPr lang="zh-CN" altLang="en-US" sz="1600" b="1" dirty="0" smtClean="0">
                <a:solidFill>
                  <a:srgbClr val="002060"/>
                </a:solidFill>
              </a:rPr>
              <a:t>同一个表项</a:t>
            </a:r>
            <a:endParaRPr lang="en-US" altLang="zh-CN" sz="1600" b="1" dirty="0" smtClean="0">
              <a:solidFill>
                <a:srgbClr val="002060"/>
              </a:solidFill>
            </a:endParaRPr>
          </a:p>
          <a:p>
            <a:pPr lvl="1">
              <a:lnSpc>
                <a:spcPct val="90000"/>
              </a:lnSpc>
            </a:pPr>
            <a:r>
              <a:rPr lang="zh-CN" altLang="en-US" sz="1600" dirty="0"/>
              <a:t>父子进程的</a:t>
            </a:r>
            <a:r>
              <a:rPr lang="en-US" altLang="zh-CN" sz="1600" dirty="0" smtClean="0"/>
              <a:t>fd2</a:t>
            </a:r>
            <a:r>
              <a:rPr lang="zh-CN" altLang="en-US" sz="1600" dirty="0" smtClean="0"/>
              <a:t>同时</a:t>
            </a:r>
            <a:r>
              <a:rPr lang="zh-CN" altLang="en-US" sz="1600" dirty="0"/>
              <a:t>指向</a:t>
            </a:r>
            <a:r>
              <a:rPr lang="zh-CN" altLang="en-US" sz="1600" dirty="0" smtClean="0"/>
              <a:t>了</a:t>
            </a:r>
            <a:r>
              <a:rPr lang="zh-CN" altLang="en-US" sz="1600" dirty="0" smtClean="0">
                <a:solidFill>
                  <a:srgbClr val="002060"/>
                </a:solidFill>
              </a:rPr>
              <a:t>目标文件</a:t>
            </a:r>
            <a:r>
              <a:rPr lang="zh-CN" altLang="en-US" sz="1600" dirty="0"/>
              <a:t>在文件表中的</a:t>
            </a:r>
            <a:r>
              <a:rPr lang="zh-CN" altLang="en-US" sz="1600" b="1" dirty="0">
                <a:solidFill>
                  <a:srgbClr val="002060"/>
                </a:solidFill>
              </a:rPr>
              <a:t>同一个表项</a:t>
            </a:r>
            <a:endParaRPr lang="en-US" altLang="zh-CN" sz="1600" b="1" dirty="0">
              <a:solidFill>
                <a:srgbClr val="002060"/>
              </a:solidFill>
            </a:endParaRPr>
          </a:p>
          <a:p>
            <a:pPr>
              <a:lnSpc>
                <a:spcPct val="90000"/>
              </a:lnSpc>
            </a:pPr>
            <a:endParaRPr lang="en-US" altLang="zh-CN" sz="1800" dirty="0" smtClean="0"/>
          </a:p>
          <a:p>
            <a:pPr>
              <a:lnSpc>
                <a:spcPct val="90000"/>
              </a:lnSpc>
            </a:pPr>
            <a:r>
              <a:rPr lang="zh-CN" altLang="en-US" sz="1800" dirty="0" smtClean="0">
                <a:solidFill>
                  <a:srgbClr val="C00000"/>
                </a:solidFill>
              </a:rPr>
              <a:t>多个进程使用相同</a:t>
            </a:r>
            <a:r>
              <a:rPr lang="zh-CN" altLang="en-US" sz="1800" dirty="0">
                <a:solidFill>
                  <a:srgbClr val="C00000"/>
                </a:solidFill>
              </a:rPr>
              <a:t>的文件表项</a:t>
            </a:r>
            <a:r>
              <a:rPr lang="zh-CN" altLang="en-US" sz="1800" dirty="0" smtClean="0">
                <a:solidFill>
                  <a:srgbClr val="C00000"/>
                </a:solidFill>
              </a:rPr>
              <a:t>，访问同一个文件，</a:t>
            </a:r>
            <a:r>
              <a:rPr lang="zh-CN" altLang="en-US" sz="1800" dirty="0" smtClean="0"/>
              <a:t>意味着</a:t>
            </a:r>
            <a:endParaRPr lang="en-US" altLang="zh-CN" sz="1800" dirty="0" smtClean="0"/>
          </a:p>
          <a:p>
            <a:pPr lvl="1">
              <a:lnSpc>
                <a:spcPct val="90000"/>
              </a:lnSpc>
            </a:pPr>
            <a:r>
              <a:rPr lang="zh-CN" altLang="en-US" sz="1600" dirty="0" smtClean="0"/>
              <a:t>各进程访问文件时，文件的读写偏移量是相互影响的</a:t>
            </a:r>
            <a:endParaRPr lang="en-US" altLang="zh-CN" sz="1600" dirty="0" smtClean="0"/>
          </a:p>
          <a:p>
            <a:pPr lvl="1">
              <a:lnSpc>
                <a:spcPct val="90000"/>
              </a:lnSpc>
            </a:pPr>
            <a:r>
              <a:rPr lang="zh-CN" altLang="en-US" sz="1600" u="sng" dirty="0">
                <a:solidFill>
                  <a:srgbClr val="006600"/>
                </a:solidFill>
              </a:rPr>
              <a:t>多个进程中的read与write等</a:t>
            </a:r>
            <a:r>
              <a:rPr lang="zh-CN" altLang="en-US" sz="1600" u="sng" dirty="0" smtClean="0">
                <a:solidFill>
                  <a:srgbClr val="006600"/>
                </a:solidFill>
              </a:rPr>
              <a:t>操作</a:t>
            </a:r>
            <a:r>
              <a:rPr lang="zh-CN" altLang="en-US" sz="1600" u="sng" dirty="0" smtClean="0">
                <a:solidFill>
                  <a:srgbClr val="C00000"/>
                </a:solidFill>
              </a:rPr>
              <a:t>不是独立</a:t>
            </a:r>
            <a:r>
              <a:rPr lang="zh-CN" altLang="en-US" sz="1600" u="sng" dirty="0">
                <a:solidFill>
                  <a:srgbClr val="C00000"/>
                </a:solidFill>
              </a:rPr>
              <a:t>进行的</a:t>
            </a:r>
            <a:r>
              <a:rPr lang="zh-CN" altLang="en-US" sz="1600" u="sng" dirty="0" smtClean="0">
                <a:solidFill>
                  <a:srgbClr val="006600"/>
                </a:solidFill>
              </a:rPr>
              <a:t>，互相影响；</a:t>
            </a:r>
            <a:endParaRPr lang="en-US" altLang="zh-CN" sz="1600" u="sng" dirty="0" smtClean="0">
              <a:solidFill>
                <a:srgbClr val="006600"/>
              </a:solidFill>
            </a:endParaRPr>
          </a:p>
          <a:p>
            <a:pPr lvl="1">
              <a:lnSpc>
                <a:spcPct val="90000"/>
              </a:lnSpc>
            </a:pPr>
            <a:r>
              <a:rPr lang="zh-CN" altLang="en-US" sz="1600" b="1" dirty="0"/>
              <a:t>因为内核在每次调用read和write之后，都</a:t>
            </a:r>
            <a:r>
              <a:rPr lang="zh-CN" altLang="en-US" sz="1600" b="1" dirty="0" smtClean="0"/>
              <a:t>要自动增加</a:t>
            </a:r>
            <a:r>
              <a:rPr lang="zh-CN" altLang="en-US" sz="1600" b="1" dirty="0"/>
              <a:t>文件的偏移量；</a:t>
            </a:r>
            <a:endParaRPr lang="zh-CN" altLang="en-US" sz="1600" u="sng" dirty="0">
              <a:solidFill>
                <a:srgbClr val="006600"/>
              </a:solidFill>
            </a:endParaRPr>
          </a:p>
          <a:p>
            <a:pPr lvl="1">
              <a:lnSpc>
                <a:spcPct val="90000"/>
              </a:lnSpc>
            </a:pPr>
            <a:endParaRPr lang="en-US" altLang="zh-CN" sz="1600" dirty="0"/>
          </a:p>
          <a:p>
            <a:pPr>
              <a:lnSpc>
                <a:spcPct val="90000"/>
              </a:lnSpc>
            </a:pPr>
            <a:endParaRPr lang="en-US" altLang="zh-CN" sz="1800" dirty="0" smtClean="0"/>
          </a:p>
        </p:txBody>
      </p:sp>
    </p:spTree>
    <p:extLst>
      <p:ext uri="{BB962C8B-B14F-4D97-AF65-F5344CB8AC3E}">
        <p14:creationId xmlns:p14="http://schemas.microsoft.com/office/powerpoint/2010/main" val="167181742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B49D3C8-769B-4A61-9077-B0883B90C08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p>
        </p:txBody>
      </p:sp>
      <p:sp>
        <p:nvSpPr>
          <p:cNvPr id="142339" name="Rectangle 3">
            <a:extLst>
              <a:ext uri="{FF2B5EF4-FFF2-40B4-BE49-F238E27FC236}">
                <a16:creationId xmlns:a16="http://schemas.microsoft.com/office/drawing/2014/main" id="{9EC8E792-0910-4570-B347-B33EDBC3EB18}"/>
              </a:ext>
            </a:extLst>
          </p:cNvPr>
          <p:cNvSpPr>
            <a:spLocks noGrp="1" noChangeArrowheads="1"/>
          </p:cNvSpPr>
          <p:nvPr>
            <p:ph type="body" idx="4294967295"/>
          </p:nvPr>
        </p:nvSpPr>
        <p:spPr>
          <a:xfrm>
            <a:off x="1065213" y="1192213"/>
            <a:ext cx="7726362" cy="5260975"/>
          </a:xfrm>
        </p:spPr>
        <p:txBody>
          <a:bodyPr/>
          <a:lstStyle/>
          <a:p>
            <a:pPr eaLnBrk="1"/>
            <a:endParaRPr lang="zh-CN" altLang="en-US" sz="1800" b="1" dirty="0"/>
          </a:p>
          <a:p>
            <a:pPr eaLnBrk="1"/>
            <a:r>
              <a:rPr lang="zh-CN" altLang="en-US" sz="2000" b="1" u="sng" dirty="0">
                <a:solidFill>
                  <a:srgbClr val="C00000"/>
                </a:solidFill>
              </a:rPr>
              <a:t>父子进程不会</a:t>
            </a:r>
            <a:r>
              <a:rPr lang="zh-CN" altLang="en-US" sz="2000" b="1" u="sng" dirty="0" smtClean="0">
                <a:solidFill>
                  <a:srgbClr val="C00000"/>
                </a:solidFill>
              </a:rPr>
              <a:t>读、写</a:t>
            </a:r>
            <a:r>
              <a:rPr lang="zh-CN" altLang="en-US" sz="2000" b="1" u="sng" dirty="0">
                <a:solidFill>
                  <a:srgbClr val="C00000"/>
                </a:solidFill>
              </a:rPr>
              <a:t>到相同的文件偏移量</a:t>
            </a:r>
            <a:r>
              <a:rPr lang="zh-CN" altLang="en-US" sz="2000" b="1" u="sng" dirty="0" smtClean="0">
                <a:solidFill>
                  <a:srgbClr val="C00000"/>
                </a:solidFill>
              </a:rPr>
              <a:t>上</a:t>
            </a:r>
            <a:endParaRPr lang="zh-CN" altLang="en-US" sz="2000" b="1" dirty="0"/>
          </a:p>
          <a:p>
            <a:pPr eaLnBrk="1"/>
            <a:r>
              <a:rPr lang="zh-CN" altLang="en-US" sz="2000" b="1" dirty="0">
                <a:solidFill>
                  <a:srgbClr val="121896"/>
                </a:solidFill>
              </a:rPr>
              <a:t>父子进程似乎将源文件拷贝了两次，但它们</a:t>
            </a:r>
            <a:r>
              <a:rPr lang="zh-CN" altLang="en-US" sz="2000" b="1" dirty="0">
                <a:solidFill>
                  <a:srgbClr val="C00000"/>
                </a:solidFill>
              </a:rPr>
              <a:t>分担了工作</a:t>
            </a:r>
            <a:r>
              <a:rPr lang="zh-CN" altLang="en-US" sz="2000" b="1" dirty="0">
                <a:solidFill>
                  <a:srgbClr val="121896"/>
                </a:solidFill>
              </a:rPr>
              <a:t>，因此</a:t>
            </a:r>
            <a:r>
              <a:rPr lang="zh-CN" altLang="en-US" sz="2000" b="1" dirty="0">
                <a:solidFill>
                  <a:srgbClr val="C00000"/>
                </a:solidFill>
              </a:rPr>
              <a:t>目标文件的内容依赖于核心调度两个进程的次序</a:t>
            </a:r>
            <a:r>
              <a:rPr lang="zh-CN" altLang="en-US" sz="2000" b="1" dirty="0">
                <a:solidFill>
                  <a:srgbClr val="121896"/>
                </a:solidFill>
              </a:rPr>
              <a:t>；</a:t>
            </a:r>
          </a:p>
          <a:p>
            <a:pPr eaLnBrk="1"/>
            <a:r>
              <a:rPr lang="zh-CN" altLang="en-US" sz="2000" b="1" dirty="0"/>
              <a:t>核心不能保证两个进程执行的相对速率。</a:t>
            </a:r>
          </a:p>
          <a:p>
            <a:pPr eaLnBrk="1"/>
            <a:r>
              <a:rPr lang="zh-CN" altLang="en-US" sz="2000" b="1" dirty="0" smtClean="0"/>
              <a:t>如果</a:t>
            </a:r>
            <a:r>
              <a:rPr lang="zh-CN" altLang="en-US" sz="2000" b="1" dirty="0"/>
              <a:t>源文件中的内容是”ab”，目标文件中的内容可能是无序</a:t>
            </a:r>
            <a:r>
              <a:rPr lang="zh-CN" altLang="en-US" sz="2000" b="1" dirty="0" smtClean="0"/>
              <a:t>的</a:t>
            </a:r>
            <a:endParaRPr lang="en-US" altLang="zh-CN" sz="2000" b="1" dirty="0" smtClean="0"/>
          </a:p>
          <a:p>
            <a:pPr lvl="1" eaLnBrk="1"/>
            <a:r>
              <a:rPr lang="zh-CN" altLang="en-US" sz="1800" dirty="0" smtClean="0"/>
              <a:t>例如 </a:t>
            </a:r>
            <a:r>
              <a:rPr lang="zh-CN" altLang="en-US" sz="1800" dirty="0"/>
              <a:t>：源文件“ab”</a:t>
            </a:r>
            <a:r>
              <a:rPr lang="zh-CN" altLang="en-US" sz="1800" dirty="0">
                <a:sym typeface="Wingdings" panose="05000000000000000000" pitchFamily="2" charset="2"/>
              </a:rPr>
              <a:t>目标文件：”ba” or “ab”</a:t>
            </a:r>
            <a:endParaRPr lang="zh-CN" altLang="en-US" sz="1800" dirty="0"/>
          </a:p>
          <a:p>
            <a:pPr eaLnBrk="1"/>
            <a:endParaRPr lang="zh-CN" altLang="en-US" sz="2000" b="1" dirty="0"/>
          </a:p>
          <a:p>
            <a:pPr eaLnBrk="1"/>
            <a:r>
              <a:rPr lang="zh-CN" altLang="en-US" sz="2000" b="1" u="sng" dirty="0">
                <a:solidFill>
                  <a:srgbClr val="C00000"/>
                </a:solidFill>
              </a:rPr>
              <a:t>源文件内容与目标文件内容可能是不同的</a:t>
            </a:r>
            <a:r>
              <a:rPr lang="zh-CN" altLang="en-US" sz="2000" b="1" dirty="0"/>
              <a:t>。</a:t>
            </a:r>
          </a:p>
        </p:txBody>
      </p:sp>
    </p:spTree>
    <p:extLst>
      <p:ext uri="{BB962C8B-B14F-4D97-AF65-F5344CB8AC3E}">
        <p14:creationId xmlns:p14="http://schemas.microsoft.com/office/powerpoint/2010/main" val="24016476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B49D3C8-769B-4A61-9077-B0883B90C08F}"/>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课后阅读：关于系统调用</a:t>
            </a:r>
            <a:r>
              <a:rPr lang="zh-CN" altLang="en-US" dirty="0" smtClean="0">
                <a:solidFill>
                  <a:srgbClr val="006600"/>
                </a:solidFill>
                <a:latin typeface="Times New Roman" panose="02020603050405020304" pitchFamily="18" charset="0"/>
                <a:cs typeface="Times New Roman" panose="02020603050405020304" pitchFamily="18" charset="0"/>
              </a:rPr>
              <a:t>creat</a:t>
            </a:r>
            <a:r>
              <a:rPr lang="en-US" altLang="zh-CN" dirty="0" smtClean="0">
                <a:solidFill>
                  <a:srgbClr val="006600"/>
                </a:solidFill>
                <a:latin typeface="Times New Roman" panose="02020603050405020304" pitchFamily="18" charset="0"/>
                <a:cs typeface="Times New Roman" panose="02020603050405020304" pitchFamily="18" charset="0"/>
              </a:rPr>
              <a:t>()</a:t>
            </a:r>
            <a:endParaRPr lang="zh-CN" altLang="en-US" noProof="1">
              <a:effectLst>
                <a:outerShdw blurRad="38100" dist="38100" dir="2700000">
                  <a:srgbClr val="C0C0C0"/>
                </a:outerShdw>
              </a:effectLst>
            </a:endParaRPr>
          </a:p>
        </p:txBody>
      </p:sp>
      <p:sp>
        <p:nvSpPr>
          <p:cNvPr id="142339" name="Rectangle 3">
            <a:extLst>
              <a:ext uri="{FF2B5EF4-FFF2-40B4-BE49-F238E27FC236}">
                <a16:creationId xmlns:a16="http://schemas.microsoft.com/office/drawing/2014/main" id="{9EC8E792-0910-4570-B347-B33EDBC3EB18}"/>
              </a:ext>
            </a:extLst>
          </p:cNvPr>
          <p:cNvSpPr>
            <a:spLocks noGrp="1" noChangeArrowheads="1"/>
          </p:cNvSpPr>
          <p:nvPr>
            <p:ph type="body" idx="4294967295"/>
          </p:nvPr>
        </p:nvSpPr>
        <p:spPr>
          <a:xfrm>
            <a:off x="1065213" y="1192213"/>
            <a:ext cx="3385569" cy="5260975"/>
          </a:xfrm>
        </p:spPr>
        <p:txBody>
          <a:bodyPr/>
          <a:lstStyle/>
          <a:p>
            <a:pPr eaLnBrk="1" hangingPunct="1"/>
            <a:r>
              <a:rPr lang="zh-CN" altLang="en-US" sz="1800" dirty="0" smtClean="0"/>
              <a:t>至于</a:t>
            </a:r>
            <a:r>
              <a:rPr lang="zh-CN" altLang="en-US" sz="1800" dirty="0" smtClean="0">
                <a:solidFill>
                  <a:srgbClr val="0000CC"/>
                </a:solidFill>
              </a:rPr>
              <a:t>是否允许一个文件被创建两次</a:t>
            </a:r>
            <a:r>
              <a:rPr lang="zh-CN" altLang="en-US" sz="1800" dirty="0" smtClean="0"/>
              <a:t>，取决于操作系统对系统调用</a:t>
            </a:r>
            <a:r>
              <a:rPr lang="zh-CN" altLang="en-US" sz="1800" dirty="0">
                <a:solidFill>
                  <a:srgbClr val="006600"/>
                </a:solidFill>
                <a:latin typeface="Times New Roman" panose="02020603050405020304" pitchFamily="18" charset="0"/>
                <a:cs typeface="Times New Roman" panose="02020603050405020304" pitchFamily="18" charset="0"/>
              </a:rPr>
              <a:t>creat</a:t>
            </a:r>
            <a:r>
              <a:rPr lang="en-US" altLang="zh-CN" sz="1800" dirty="0" smtClean="0">
                <a:solidFill>
                  <a:srgbClr val="006600"/>
                </a:solidFill>
                <a:latin typeface="Times New Roman" panose="02020603050405020304" pitchFamily="18" charset="0"/>
                <a:cs typeface="Times New Roman" panose="02020603050405020304" pitchFamily="18" charset="0"/>
              </a:rPr>
              <a:t>()</a:t>
            </a:r>
            <a:r>
              <a:rPr lang="zh-CN" altLang="en-US" sz="1800" dirty="0">
                <a:solidFill>
                  <a:srgbClr val="7030A0"/>
                </a:solidFill>
              </a:rPr>
              <a:t>的实现</a:t>
            </a:r>
            <a:r>
              <a:rPr lang="zh-CN" altLang="en-US" sz="1800" dirty="0" smtClean="0">
                <a:solidFill>
                  <a:srgbClr val="006600"/>
                </a:solidFill>
                <a:latin typeface="Times New Roman" panose="02020603050405020304" pitchFamily="18" charset="0"/>
                <a:cs typeface="Times New Roman" panose="02020603050405020304" pitchFamily="18" charset="0"/>
              </a:rPr>
              <a:t>。</a:t>
            </a:r>
            <a:endParaRPr lang="en-US" altLang="zh-CN" sz="1800" dirty="0" smtClean="0">
              <a:solidFill>
                <a:srgbClr val="006600"/>
              </a:solidFill>
              <a:latin typeface="Times New Roman" panose="02020603050405020304" pitchFamily="18" charset="0"/>
              <a:cs typeface="Times New Roman" panose="02020603050405020304" pitchFamily="18" charset="0"/>
            </a:endParaRPr>
          </a:p>
          <a:p>
            <a:pPr eaLnBrk="1" hangingPunct="1"/>
            <a:r>
              <a:rPr lang="en-US" altLang="zh-CN" sz="1800" dirty="0" smtClean="0"/>
              <a:t>UNIX</a:t>
            </a:r>
            <a:r>
              <a:rPr lang="zh-CN" altLang="en-US" sz="1800" dirty="0" smtClean="0"/>
              <a:t>中，如果要创建的文件已经存在，且有相应的访问许可，内核就释放所有已存在的文件的数据块，并置文件的大小为</a:t>
            </a:r>
            <a:r>
              <a:rPr lang="en-US" altLang="zh-CN" sz="1800" dirty="0" smtClean="0"/>
              <a:t>0</a:t>
            </a:r>
            <a:r>
              <a:rPr lang="zh-CN" altLang="en-US" sz="1800" dirty="0" smtClean="0"/>
              <a:t>；（清文件）</a:t>
            </a:r>
            <a:endParaRPr lang="en-US" altLang="zh-CN" sz="1800" dirty="0" smtClean="0"/>
          </a:p>
          <a:p>
            <a:pPr marL="0" indent="0" eaLnBrk="1" hangingPunct="1">
              <a:buNone/>
            </a:pPr>
            <a:r>
              <a:rPr lang="zh-CN" altLang="en-US" sz="1800" dirty="0" smtClean="0"/>
              <a:t>   </a:t>
            </a:r>
            <a:r>
              <a:rPr lang="zh-CN" altLang="en-US" sz="1800" dirty="0" smtClean="0">
                <a:solidFill>
                  <a:srgbClr val="C00000"/>
                </a:solidFill>
              </a:rPr>
              <a:t>（允许多次创建）</a:t>
            </a:r>
            <a:endParaRPr lang="en-US" altLang="zh-CN" sz="1800" dirty="0" smtClean="0">
              <a:solidFill>
                <a:srgbClr val="C00000"/>
              </a:solidFill>
            </a:endParaRPr>
          </a:p>
          <a:p>
            <a:pPr eaLnBrk="1" hangingPunct="1"/>
            <a:r>
              <a:rPr lang="zh-CN" altLang="en-US" sz="1800" dirty="0" smtClean="0"/>
              <a:t>类似于</a:t>
            </a:r>
            <a:r>
              <a:rPr lang="en-US" altLang="zh-CN" sz="1800" dirty="0" smtClean="0"/>
              <a:t>open()</a:t>
            </a:r>
            <a:r>
              <a:rPr lang="zh-CN" altLang="en-US" sz="1800" dirty="0" smtClean="0"/>
              <a:t>系统调用中，使用</a:t>
            </a:r>
            <a:r>
              <a:rPr lang="en-US" altLang="zh-CN" sz="1800" dirty="0" smtClean="0"/>
              <a:t>O_TRUNC</a:t>
            </a:r>
            <a:r>
              <a:rPr lang="zh-CN" altLang="en-US" sz="1800" dirty="0" smtClean="0"/>
              <a:t>（截零）方式打开一个文件。</a:t>
            </a:r>
            <a:endParaRPr lang="zh-CN" altLang="en-US" sz="1800" dirty="0"/>
          </a:p>
        </p:txBody>
      </p:sp>
      <p:pic>
        <p:nvPicPr>
          <p:cNvPr id="2" name="图片 1"/>
          <p:cNvPicPr>
            <a:picLocks noChangeAspect="1"/>
          </p:cNvPicPr>
          <p:nvPr/>
        </p:nvPicPr>
        <p:blipFill>
          <a:blip r:embed="rId2"/>
          <a:stretch>
            <a:fillRect/>
          </a:stretch>
        </p:blipFill>
        <p:spPr>
          <a:xfrm>
            <a:off x="4450782" y="1112314"/>
            <a:ext cx="4178313" cy="5190832"/>
          </a:xfrm>
          <a:prstGeom prst="rect">
            <a:avLst/>
          </a:prstGeom>
        </p:spPr>
      </p:pic>
    </p:spTree>
    <p:extLst>
      <p:ext uri="{BB962C8B-B14F-4D97-AF65-F5344CB8AC3E}">
        <p14:creationId xmlns:p14="http://schemas.microsoft.com/office/powerpoint/2010/main" val="137719439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F99FDDF-F9D6-49B7-B772-B5A9FD940BCA}"/>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22795339-0C58-42EC-B945-EB5D89C945C9}"/>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smtClean="0"/>
              <a:t>系统调用</a:t>
            </a:r>
            <a:r>
              <a:rPr lang="en-US" altLang="zh-CN" sz="2400" smtClean="0"/>
              <a:t>exec</a:t>
            </a:r>
            <a:r>
              <a:rPr lang="en-US" altLang="zh-CN" sz="240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b="1" u="sng" dirty="0">
                <a:solidFill>
                  <a:srgbClr val="FF0000"/>
                </a:solidFill>
              </a:rPr>
              <a:t>与实验有关的几个系统调用</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594804"/>
            <a:ext cx="8077200" cy="556134"/>
          </a:xfrm>
          <a:ln>
            <a:miter/>
          </a:ln>
        </p:spPr>
        <p:txBody>
          <a:bodyPr/>
          <a:lstStyle/>
          <a:p>
            <a:pPr>
              <a:defRPr/>
            </a:pPr>
            <a:r>
              <a:rPr lang="zh-CN" altLang="en-US" sz="2800" dirty="0" smtClean="0">
                <a:effectLst>
                  <a:outerShdw blurRad="38100" dist="38100" dir="2700000">
                    <a:srgbClr val="C0C0C0"/>
                  </a:outerShdw>
                </a:effectLst>
              </a:rPr>
              <a:t>其它几</a:t>
            </a:r>
            <a:r>
              <a:rPr lang="zh-CN" altLang="en-US" sz="2800" dirty="0">
                <a:effectLst>
                  <a:outerShdw blurRad="38100" dist="38100" dir="2700000">
                    <a:srgbClr val="C0C0C0"/>
                  </a:outerShdw>
                </a:effectLst>
              </a:rPr>
              <a:t>个常用的系统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0" y="1390650"/>
            <a:ext cx="7351713" cy="4868863"/>
          </a:xfrm>
        </p:spPr>
        <p:txBody>
          <a:bodyPr/>
          <a:lstStyle/>
          <a:p>
            <a:r>
              <a:rPr lang="en-US" altLang="zh-CN" sz="2000" dirty="0" smtClean="0"/>
              <a:t>signal</a:t>
            </a:r>
            <a:r>
              <a:rPr lang="en-US" altLang="zh-CN" sz="2000" dirty="0"/>
              <a:t>()</a:t>
            </a:r>
          </a:p>
          <a:p>
            <a:r>
              <a:rPr lang="en-US" altLang="zh-CN" sz="2000" dirty="0"/>
              <a:t>kill()</a:t>
            </a:r>
          </a:p>
          <a:p>
            <a:endParaRPr lang="en-US" altLang="zh-CN" sz="2000" dirty="0"/>
          </a:p>
        </p:txBody>
      </p:sp>
      <p:sp>
        <p:nvSpPr>
          <p:cNvPr id="2" name="文本框 1"/>
          <p:cNvSpPr txBox="1"/>
          <p:nvPr/>
        </p:nvSpPr>
        <p:spPr>
          <a:xfrm>
            <a:off x="7146525" y="5557421"/>
            <a:ext cx="1393794" cy="307777"/>
          </a:xfrm>
          <a:prstGeom prst="rect">
            <a:avLst/>
          </a:prstGeom>
          <a:noFill/>
        </p:spPr>
        <p:txBody>
          <a:bodyPr wrap="square" rtlCol="0">
            <a:spAutoFit/>
          </a:bodyPr>
          <a:lstStyle/>
          <a:p>
            <a:r>
              <a:rPr lang="zh-CN" altLang="en-US" sz="1400" dirty="0" smtClean="0"/>
              <a:t>电信编程</a:t>
            </a:r>
            <a:endParaRPr lang="zh-CN" altLang="en-US" sz="14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665824"/>
            <a:ext cx="8077200" cy="485113"/>
          </a:xfrm>
          <a:ln>
            <a:miter/>
          </a:ln>
        </p:spPr>
        <p:txBody>
          <a:bodyPr/>
          <a:lstStyle/>
          <a:p>
            <a:pPr>
              <a:defRPr/>
            </a:pPr>
            <a:r>
              <a:rPr lang="en-US" altLang="zh-CN" sz="2800" dirty="0" smtClean="0">
                <a:effectLst>
                  <a:outerShdw blurRad="38100" dist="38100" dir="2700000">
                    <a:srgbClr val="C0C0C0"/>
                  </a:outerShdw>
                </a:effectLst>
              </a:rPr>
              <a:t>UNIX</a:t>
            </a:r>
            <a:r>
              <a:rPr lang="zh-CN" altLang="en-US" sz="2800" dirty="0" smtClean="0">
                <a:effectLst>
                  <a:outerShdw blurRad="38100" dist="38100" dir="2700000">
                    <a:srgbClr val="C0C0C0"/>
                  </a:outerShdw>
                </a:effectLst>
              </a:rPr>
              <a:t>中的软中断信号（信号）</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1" y="1390650"/>
            <a:ext cx="7573946" cy="4868863"/>
          </a:xfrm>
        </p:spPr>
        <p:txBody>
          <a:bodyPr/>
          <a:lstStyle/>
          <a:p>
            <a:r>
              <a:rPr lang="zh-CN" altLang="en-US" sz="1800" dirty="0" smtClean="0">
                <a:solidFill>
                  <a:srgbClr val="0000CC"/>
                </a:solidFill>
              </a:rPr>
              <a:t>软中断信号（</a:t>
            </a:r>
            <a:r>
              <a:rPr lang="en-US" altLang="zh-CN" sz="1800" dirty="0" smtClean="0">
                <a:solidFill>
                  <a:srgbClr val="0000CC"/>
                </a:solidFill>
              </a:rPr>
              <a:t>signal</a:t>
            </a:r>
            <a:r>
              <a:rPr lang="zh-CN" altLang="en-US" sz="1800" dirty="0" smtClean="0">
                <a:solidFill>
                  <a:srgbClr val="0000CC"/>
                </a:solidFill>
              </a:rPr>
              <a:t>，简称信号）</a:t>
            </a:r>
            <a:endParaRPr lang="en-US" altLang="zh-CN" sz="1800" dirty="0" smtClean="0">
              <a:solidFill>
                <a:srgbClr val="0000CC"/>
              </a:solidFill>
            </a:endParaRPr>
          </a:p>
          <a:p>
            <a:pPr lvl="1"/>
            <a:r>
              <a:rPr lang="zh-CN" altLang="en-US" sz="1600" dirty="0" smtClean="0">
                <a:solidFill>
                  <a:srgbClr val="006600"/>
                </a:solidFill>
              </a:rPr>
              <a:t>通知进程发生了异步事件，内核在合适的时机处理这些收到的软中断信号</a:t>
            </a:r>
            <a:endParaRPr lang="en-US" altLang="zh-CN" sz="1600" dirty="0" smtClean="0">
              <a:solidFill>
                <a:srgbClr val="006600"/>
              </a:solidFill>
            </a:endParaRPr>
          </a:p>
          <a:p>
            <a:pPr lvl="1"/>
            <a:r>
              <a:rPr lang="zh-CN" altLang="en-US" sz="1600" dirty="0"/>
              <a:t>类似于JAVA中的listener()，或其它可视化编程语言的事件</a:t>
            </a:r>
            <a:r>
              <a:rPr lang="zh-CN" altLang="en-US" sz="1600" dirty="0" smtClean="0"/>
              <a:t>处理程序</a:t>
            </a:r>
            <a:endParaRPr lang="en-US" altLang="zh-CN" sz="1600" dirty="0" smtClean="0"/>
          </a:p>
          <a:p>
            <a:pPr lvl="1"/>
            <a:r>
              <a:rPr lang="zh-CN" altLang="en-US" sz="1600" dirty="0" smtClean="0"/>
              <a:t>类似于硬件中断的检测与处理</a:t>
            </a:r>
            <a:endParaRPr lang="en-US" altLang="zh-CN" sz="1600" dirty="0" smtClean="0"/>
          </a:p>
          <a:p>
            <a:pPr lvl="1"/>
            <a:r>
              <a:rPr lang="zh-CN" altLang="en-US" sz="1600" b="1" u="sng" dirty="0" smtClean="0">
                <a:solidFill>
                  <a:srgbClr val="7030A0"/>
                </a:solidFill>
              </a:rPr>
              <a:t>系统或其它进程可以通过给某一进程发送软中断信号，以控制</a:t>
            </a:r>
            <a:r>
              <a:rPr lang="zh-CN" altLang="en-US" sz="1600" b="1" u="sng" dirty="0">
                <a:solidFill>
                  <a:srgbClr val="7030A0"/>
                </a:solidFill>
              </a:rPr>
              <a:t>进程的行为</a:t>
            </a:r>
            <a:endParaRPr lang="en-US" altLang="zh-CN" sz="1600" b="1" u="sng" dirty="0">
              <a:solidFill>
                <a:srgbClr val="7030A0"/>
              </a:solidFill>
            </a:endParaRPr>
          </a:p>
          <a:p>
            <a:r>
              <a:rPr lang="zh-CN" altLang="en-US" sz="1800" dirty="0" smtClean="0">
                <a:solidFill>
                  <a:srgbClr val="0000CC"/>
                </a:solidFill>
              </a:rPr>
              <a:t>软中断信号的发出</a:t>
            </a:r>
            <a:endParaRPr lang="en-US" altLang="zh-CN" sz="1800" dirty="0" smtClean="0">
              <a:solidFill>
                <a:srgbClr val="0000CC"/>
              </a:solidFill>
            </a:endParaRPr>
          </a:p>
          <a:p>
            <a:pPr lvl="1"/>
            <a:r>
              <a:rPr lang="zh-CN" altLang="en-US" sz="1600" dirty="0" smtClean="0"/>
              <a:t>内核可以从内部给进程发送软中断信号</a:t>
            </a:r>
            <a:endParaRPr lang="en-US" altLang="zh-CN" sz="1600" dirty="0" smtClean="0"/>
          </a:p>
          <a:p>
            <a:pPr lvl="1"/>
            <a:r>
              <a:rPr lang="zh-CN" altLang="en-US" sz="1600" dirty="0" smtClean="0"/>
              <a:t>可用通过键盘按键给进程发出软中断信号（属于内核发出）</a:t>
            </a:r>
            <a:endParaRPr lang="en-US" altLang="zh-CN" sz="1600" dirty="0" smtClean="0"/>
          </a:p>
          <a:p>
            <a:pPr lvl="1"/>
            <a:r>
              <a:rPr lang="zh-CN" altLang="en-US" sz="1600" dirty="0" smtClean="0"/>
              <a:t>进程也可以通过系统调用</a:t>
            </a:r>
            <a:r>
              <a:rPr lang="en-US" altLang="zh-CN" sz="1600" dirty="0" smtClean="0"/>
              <a:t>kill()</a:t>
            </a:r>
            <a:r>
              <a:rPr lang="zh-CN" altLang="en-US" sz="1600" dirty="0" smtClean="0"/>
              <a:t>相互发送软中断信号</a:t>
            </a:r>
            <a:endParaRPr lang="en-US" altLang="zh-CN" sz="1600" dirty="0" smtClean="0"/>
          </a:p>
          <a:p>
            <a:r>
              <a:rPr lang="zh-CN" altLang="en-US" sz="1800" dirty="0" smtClean="0">
                <a:solidFill>
                  <a:srgbClr val="0000CC"/>
                </a:solidFill>
              </a:rPr>
              <a:t>进程</a:t>
            </a:r>
            <a:r>
              <a:rPr lang="zh-CN" altLang="en-US" sz="1800" dirty="0">
                <a:solidFill>
                  <a:srgbClr val="0000CC"/>
                </a:solidFill>
              </a:rPr>
              <a:t>的</a:t>
            </a:r>
            <a:r>
              <a:rPr lang="en-US" altLang="zh-CN" sz="1800" dirty="0">
                <a:solidFill>
                  <a:srgbClr val="0000CC"/>
                </a:solidFill>
              </a:rPr>
              <a:t>PCB</a:t>
            </a:r>
            <a:r>
              <a:rPr lang="zh-CN" altLang="en-US" sz="1800" dirty="0">
                <a:solidFill>
                  <a:srgbClr val="0000CC"/>
                </a:solidFill>
              </a:rPr>
              <a:t>中，有</a:t>
            </a:r>
            <a:r>
              <a:rPr lang="zh-CN" altLang="en-US" sz="1800" dirty="0" smtClean="0">
                <a:solidFill>
                  <a:srgbClr val="0000CC"/>
                </a:solidFill>
              </a:rPr>
              <a:t>相应软中断信号</a:t>
            </a:r>
            <a:r>
              <a:rPr lang="zh-CN" altLang="en-US" sz="1800" dirty="0">
                <a:solidFill>
                  <a:srgbClr val="0000CC"/>
                </a:solidFill>
              </a:rPr>
              <a:t>的标识</a:t>
            </a:r>
            <a:endParaRPr lang="en-US" altLang="zh-CN" sz="1800" dirty="0">
              <a:solidFill>
                <a:srgbClr val="0000CC"/>
              </a:solidFill>
            </a:endParaRPr>
          </a:p>
          <a:p>
            <a:pPr lvl="1"/>
            <a:r>
              <a:rPr lang="zh-CN" altLang="en-US" sz="1600" dirty="0" smtClean="0"/>
              <a:t>每一位对应一个特定的信号</a:t>
            </a:r>
            <a:endParaRPr lang="en-US" altLang="zh-CN" sz="1600" dirty="0" smtClean="0"/>
          </a:p>
          <a:p>
            <a:pPr lvl="1"/>
            <a:r>
              <a:rPr lang="zh-CN" altLang="en-US" sz="1600" dirty="0" smtClean="0"/>
              <a:t>当进程收到一个软中断信号，内核按接收到的信号类型设置相应的位</a:t>
            </a:r>
            <a:endParaRPr lang="en-US" altLang="zh-CN" sz="1600" dirty="0" smtClean="0"/>
          </a:p>
          <a:p>
            <a:r>
              <a:rPr lang="zh-CN" altLang="en-US" sz="1800" dirty="0" smtClean="0">
                <a:solidFill>
                  <a:srgbClr val="0000CC"/>
                </a:solidFill>
              </a:rPr>
              <a:t>软中断信号的处理时机</a:t>
            </a:r>
            <a:endParaRPr lang="en-US" altLang="zh-CN" sz="1800" dirty="0" smtClean="0">
              <a:solidFill>
                <a:srgbClr val="0000CC"/>
              </a:solidFill>
            </a:endParaRPr>
          </a:p>
          <a:p>
            <a:pPr lvl="1"/>
            <a:r>
              <a:rPr lang="zh-CN" altLang="en-US" sz="1600" dirty="0" smtClean="0"/>
              <a:t>参见下页图示</a:t>
            </a:r>
            <a:endParaRPr lang="en-US" altLang="zh-CN" sz="1600" dirty="0"/>
          </a:p>
          <a:p>
            <a:endParaRPr lang="en-US" altLang="zh-CN" sz="2000" b="1" dirty="0">
              <a:solidFill>
                <a:srgbClr val="7030A0"/>
              </a:solidFill>
            </a:endParaRPr>
          </a:p>
          <a:p>
            <a:endParaRPr lang="zh-CN" altLang="en-US" sz="1800" dirty="0"/>
          </a:p>
        </p:txBody>
      </p:sp>
    </p:spTree>
    <p:extLst>
      <p:ext uri="{BB962C8B-B14F-4D97-AF65-F5344CB8AC3E}">
        <p14:creationId xmlns:p14="http://schemas.microsoft.com/office/powerpoint/2010/main" val="22890436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a:extLst>
              <a:ext uri="{FF2B5EF4-FFF2-40B4-BE49-F238E27FC236}">
                <a16:creationId xmlns:a16="http://schemas.microsoft.com/office/drawing/2014/main" id="{7BBBB335-6D3A-4F93-A8C3-72E0C66130C2}"/>
              </a:ext>
            </a:extLst>
          </p:cNvPr>
          <p:cNvSpPr>
            <a:spLocks noChangeArrowheads="1"/>
          </p:cNvSpPr>
          <p:nvPr/>
        </p:nvSpPr>
        <p:spPr bwMode="auto">
          <a:xfrm>
            <a:off x="457200" y="1163638"/>
            <a:ext cx="8322815" cy="338554"/>
          </a:xfrm>
          <a:prstGeom prst="rect">
            <a:avLst/>
          </a:prstGeom>
          <a:no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000" indent="-342000" eaLnBrk="1" hangingPunct="1">
              <a:spcBef>
                <a:spcPts val="840"/>
              </a:spcBef>
              <a:buClrTx/>
              <a:buSzTx/>
              <a:buFont typeface="Wingdings" panose="05000000000000000000" pitchFamily="2" charset="2"/>
              <a:buChar char="n"/>
              <a:defRPr/>
            </a:pPr>
            <a:r>
              <a:rPr lang="zh-CN" altLang="en-US" sz="1600" dirty="0">
                <a:solidFill>
                  <a:srgbClr val="0000CC"/>
                </a:solidFill>
                <a:latin typeface="+mn-lt"/>
                <a:ea typeface="+mn-ea"/>
              </a:rPr>
              <a:t>关于</a:t>
            </a:r>
            <a:r>
              <a:rPr lang="en-US" altLang="zh-CN" sz="1600" dirty="0">
                <a:solidFill>
                  <a:srgbClr val="0000CC"/>
                </a:solidFill>
                <a:latin typeface="+mn-lt"/>
                <a:ea typeface="+mn-ea"/>
              </a:rPr>
              <a:t>signal()</a:t>
            </a:r>
            <a:r>
              <a:rPr lang="zh-CN" altLang="en-US" sz="1600" dirty="0">
                <a:solidFill>
                  <a:srgbClr val="0000CC"/>
                </a:solidFill>
                <a:latin typeface="+mn-lt"/>
                <a:ea typeface="+mn-ea"/>
              </a:rPr>
              <a:t>的使用，内核何时响应等问题请</a:t>
            </a:r>
            <a:r>
              <a:rPr lang="zh-CN" altLang="en-US" sz="1600" dirty="0" smtClean="0">
                <a:solidFill>
                  <a:srgbClr val="0000CC"/>
                </a:solidFill>
                <a:latin typeface="+mn-lt"/>
                <a:ea typeface="+mn-ea"/>
              </a:rPr>
              <a:t>参考“</a:t>
            </a:r>
            <a:r>
              <a:rPr lang="en-US" altLang="zh-CN" sz="1600" dirty="0">
                <a:solidFill>
                  <a:srgbClr val="0000CC"/>
                </a:solidFill>
                <a:latin typeface="+mn-lt"/>
                <a:ea typeface="+mn-ea"/>
              </a:rPr>
              <a:t>UNIX</a:t>
            </a:r>
            <a:r>
              <a:rPr lang="zh-CN" altLang="en-US" sz="1600" dirty="0">
                <a:solidFill>
                  <a:srgbClr val="0000CC"/>
                </a:solidFill>
                <a:latin typeface="+mn-lt"/>
                <a:ea typeface="+mn-ea"/>
              </a:rPr>
              <a:t>操作系统</a:t>
            </a:r>
            <a:r>
              <a:rPr lang="zh-CN" altLang="en-US" sz="1600" dirty="0" smtClean="0">
                <a:solidFill>
                  <a:srgbClr val="0000CC"/>
                </a:solidFill>
                <a:latin typeface="+mn-lt"/>
                <a:ea typeface="+mn-ea"/>
              </a:rPr>
              <a:t>设计”的</a:t>
            </a:r>
            <a:r>
              <a:rPr lang="en-US" altLang="zh-CN" sz="1600" dirty="0">
                <a:solidFill>
                  <a:srgbClr val="0000CC"/>
                </a:solidFill>
                <a:latin typeface="+mn-lt"/>
                <a:ea typeface="+mn-ea"/>
              </a:rPr>
              <a:t>153</a:t>
            </a:r>
            <a:r>
              <a:rPr lang="zh-CN" altLang="en-US" sz="1600" dirty="0" smtClean="0">
                <a:solidFill>
                  <a:srgbClr val="0000CC"/>
                </a:solidFill>
                <a:latin typeface="+mn-lt"/>
                <a:ea typeface="+mn-ea"/>
              </a:rPr>
              <a:t>页。</a:t>
            </a:r>
            <a:endParaRPr lang="en-US" altLang="zh-CN" sz="1600" dirty="0"/>
          </a:p>
        </p:txBody>
      </p:sp>
      <p:sp>
        <p:nvSpPr>
          <p:cNvPr id="3" name="标题 1">
            <a:extLst>
              <a:ext uri="{FF2B5EF4-FFF2-40B4-BE49-F238E27FC236}">
                <a16:creationId xmlns:a16="http://schemas.microsoft.com/office/drawing/2014/main" id="{639C983E-24CA-4D45-B8A0-5DA0A9A246AC}"/>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a:effectLst>
                  <a:outerShdw blurRad="38100" dist="38100" dir="2700000">
                    <a:srgbClr val="C0C0C0"/>
                  </a:outerShdw>
                </a:effectLst>
              </a:rPr>
              <a:t>课后阅读</a:t>
            </a:r>
          </a:p>
        </p:txBody>
      </p:sp>
      <p:pic>
        <p:nvPicPr>
          <p:cNvPr id="2" name="图片 1"/>
          <p:cNvPicPr>
            <a:picLocks noChangeAspect="1"/>
          </p:cNvPicPr>
          <p:nvPr/>
        </p:nvPicPr>
        <p:blipFill>
          <a:blip r:embed="rId2"/>
          <a:stretch>
            <a:fillRect/>
          </a:stretch>
        </p:blipFill>
        <p:spPr>
          <a:xfrm>
            <a:off x="267372" y="1502192"/>
            <a:ext cx="4704123" cy="5031773"/>
          </a:xfrm>
          <a:prstGeom prst="rect">
            <a:avLst/>
          </a:prstGeom>
        </p:spPr>
      </p:pic>
      <p:sp>
        <p:nvSpPr>
          <p:cNvPr id="5" name="圆角矩形标注 4"/>
          <p:cNvSpPr/>
          <p:nvPr/>
        </p:nvSpPr>
        <p:spPr>
          <a:xfrm>
            <a:off x="4971494" y="1840747"/>
            <a:ext cx="3737499" cy="742656"/>
          </a:xfrm>
          <a:prstGeom prst="wedgeRoundRectCallout">
            <a:avLst>
              <a:gd name="adj1" fmla="val -58437"/>
              <a:gd name="adj2" fmla="val -271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1600" dirty="0" smtClean="0">
                <a:solidFill>
                  <a:srgbClr val="000818"/>
                </a:solidFill>
              </a:rPr>
              <a:t>当进程从核心态转到用户态时，系统</a:t>
            </a:r>
            <a:r>
              <a:rPr lang="zh-CN" altLang="en-US" sz="1600" b="1" u="sng" dirty="0" smtClean="0">
                <a:solidFill>
                  <a:srgbClr val="0000CC"/>
                </a:solidFill>
              </a:rPr>
              <a:t>检查并处理</a:t>
            </a:r>
            <a:r>
              <a:rPr lang="zh-CN" altLang="en-US" sz="1600" dirty="0" smtClean="0">
                <a:solidFill>
                  <a:srgbClr val="000818"/>
                </a:solidFill>
              </a:rPr>
              <a:t>软中断信号。</a:t>
            </a:r>
            <a:endParaRPr lang="zh-CN" altLang="en-US" sz="1600" dirty="0">
              <a:solidFill>
                <a:srgbClr val="000818"/>
              </a:solidFill>
            </a:endParaRPr>
          </a:p>
        </p:txBody>
      </p:sp>
      <p:sp>
        <p:nvSpPr>
          <p:cNvPr id="8" name="圆角矩形标注 7"/>
          <p:cNvSpPr/>
          <p:nvPr/>
        </p:nvSpPr>
        <p:spPr>
          <a:xfrm>
            <a:off x="4971493" y="3102856"/>
            <a:ext cx="3737499" cy="962295"/>
          </a:xfrm>
          <a:prstGeom prst="wedgeRoundRectCallout">
            <a:avLst>
              <a:gd name="adj1" fmla="val -59625"/>
              <a:gd name="adj2" fmla="val 8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当进程从执行态进入睡眠，或者调度进程执行时，系统</a:t>
            </a:r>
            <a:r>
              <a:rPr lang="zh-CN" altLang="en-US" sz="1600" b="1" u="sng" dirty="0" smtClean="0">
                <a:solidFill>
                  <a:srgbClr val="0000CC"/>
                </a:solidFill>
              </a:rPr>
              <a:t>检查</a:t>
            </a:r>
            <a:r>
              <a:rPr lang="zh-CN" altLang="en-US" sz="1600" dirty="0" smtClean="0">
                <a:solidFill>
                  <a:srgbClr val="000818"/>
                </a:solidFill>
              </a:rPr>
              <a:t>软中断信号。</a:t>
            </a:r>
            <a:endParaRPr lang="zh-CN" altLang="en-US" sz="1600" dirty="0">
              <a:solidFill>
                <a:srgbClr val="000818"/>
              </a:solidFill>
            </a:endParaRPr>
          </a:p>
        </p:txBody>
      </p:sp>
      <p:sp>
        <p:nvSpPr>
          <p:cNvPr id="9" name="圆角矩形标注 8"/>
          <p:cNvSpPr/>
          <p:nvPr/>
        </p:nvSpPr>
        <p:spPr>
          <a:xfrm>
            <a:off x="5042516" y="4484154"/>
            <a:ext cx="3737499" cy="1321842"/>
          </a:xfrm>
          <a:prstGeom prst="wedgeRoundRectCallout">
            <a:avLst>
              <a:gd name="adj1" fmla="val -50124"/>
              <a:gd name="adj2" fmla="val -147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系统</a:t>
            </a:r>
            <a:r>
              <a:rPr lang="zh-CN" altLang="en-US" sz="1600" b="1" dirty="0" smtClean="0">
                <a:solidFill>
                  <a:srgbClr val="0000CC"/>
                </a:solidFill>
              </a:rPr>
              <a:t>检查</a:t>
            </a:r>
            <a:r>
              <a:rPr lang="zh-CN" altLang="en-US" sz="1600" dirty="0" smtClean="0">
                <a:solidFill>
                  <a:srgbClr val="000818"/>
                </a:solidFill>
              </a:rPr>
              <a:t>软终端信号，即若收到某个软中断信号后，置位</a:t>
            </a:r>
            <a:r>
              <a:rPr lang="en-US" altLang="zh-CN" sz="1600" dirty="0" smtClean="0">
                <a:solidFill>
                  <a:srgbClr val="000818"/>
                </a:solidFill>
              </a:rPr>
              <a:t>PCB</a:t>
            </a:r>
            <a:r>
              <a:rPr lang="zh-CN" altLang="en-US" sz="1600" dirty="0" smtClean="0">
                <a:solidFill>
                  <a:srgbClr val="000818"/>
                </a:solidFill>
              </a:rPr>
              <a:t>中相应的软中断标识。</a:t>
            </a:r>
            <a:endParaRPr lang="en-US" altLang="zh-CN" sz="1600" dirty="0" smtClean="0">
              <a:solidFill>
                <a:srgbClr val="000818"/>
              </a:solidFill>
            </a:endParaRPr>
          </a:p>
          <a:p>
            <a:r>
              <a:rPr lang="zh-CN" altLang="en-US" sz="1600" b="1" dirty="0" smtClean="0">
                <a:solidFill>
                  <a:srgbClr val="0000CC"/>
                </a:solidFill>
              </a:rPr>
              <a:t>但无法标识该信号收到多少次。</a:t>
            </a:r>
            <a:endParaRPr lang="zh-CN" altLang="en-US" sz="1600" b="1" dirty="0">
              <a:solidFill>
                <a:srgbClr val="0000CC"/>
              </a:solidFill>
            </a:endParaRPr>
          </a:p>
        </p:txBody>
      </p:sp>
    </p:spTree>
    <p:extLst>
      <p:ext uri="{BB962C8B-B14F-4D97-AF65-F5344CB8AC3E}">
        <p14:creationId xmlns:p14="http://schemas.microsoft.com/office/powerpoint/2010/main" val="31484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665824"/>
            <a:ext cx="8077200" cy="485113"/>
          </a:xfrm>
          <a:ln>
            <a:miter/>
          </a:ln>
        </p:spPr>
        <p:txBody>
          <a:bodyPr/>
          <a:lstStyle/>
          <a:p>
            <a:pPr>
              <a:defRPr/>
            </a:pPr>
            <a:r>
              <a:rPr lang="zh-CN" altLang="en-US" sz="2800" dirty="0">
                <a:effectLst>
                  <a:outerShdw blurRad="38100" dist="38100" dir="2700000">
                    <a:srgbClr val="C0C0C0"/>
                  </a:outerShdw>
                </a:effectLst>
              </a:rPr>
              <a:t>signal系统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1" y="1390650"/>
            <a:ext cx="7334250" cy="4868863"/>
          </a:xfrm>
        </p:spPr>
        <p:txBody>
          <a:bodyPr/>
          <a:lstStyle/>
          <a:p>
            <a:pPr eaLnBrk="1"/>
            <a:r>
              <a:rPr lang="zh-CN" altLang="en-US" sz="2400" b="1" dirty="0" smtClean="0"/>
              <a:t>作用</a:t>
            </a:r>
            <a:endParaRPr lang="en-US" altLang="zh-CN" sz="2400" b="1" dirty="0" smtClean="0"/>
          </a:p>
          <a:p>
            <a:pPr lvl="1" eaLnBrk="1"/>
            <a:r>
              <a:rPr lang="zh-CN" altLang="en-US" sz="2000" b="1" dirty="0" smtClean="0">
                <a:solidFill>
                  <a:srgbClr val="7030A0"/>
                </a:solidFill>
              </a:rPr>
              <a:t>设置进程接收</a:t>
            </a:r>
            <a:r>
              <a:rPr lang="zh-CN" altLang="en-US" sz="2000" b="1" dirty="0">
                <a:solidFill>
                  <a:srgbClr val="7030A0"/>
                </a:solidFill>
              </a:rPr>
              <a:t>到某个信号</a:t>
            </a:r>
            <a:r>
              <a:rPr lang="zh-CN" altLang="en-US" sz="2000" b="1" dirty="0" smtClean="0">
                <a:solidFill>
                  <a:srgbClr val="7030A0"/>
                </a:solidFill>
              </a:rPr>
              <a:t>后，如何处理该信号</a:t>
            </a:r>
            <a:endParaRPr lang="en-US" altLang="zh-CN" sz="2000" b="1" dirty="0" smtClean="0">
              <a:solidFill>
                <a:srgbClr val="7030A0"/>
              </a:solidFill>
            </a:endParaRPr>
          </a:p>
          <a:p>
            <a:pPr lvl="1" eaLnBrk="1"/>
            <a:r>
              <a:rPr lang="zh-CN" altLang="en-US" sz="2000" dirty="0">
                <a:solidFill>
                  <a:srgbClr val="7030A0"/>
                </a:solidFill>
              </a:rPr>
              <a:t>可以通过</a:t>
            </a:r>
            <a:r>
              <a:rPr lang="en-US" altLang="zh-CN" sz="2000" dirty="0">
                <a:solidFill>
                  <a:srgbClr val="7030A0"/>
                </a:solidFill>
              </a:rPr>
              <a:t>signal()</a:t>
            </a:r>
            <a:r>
              <a:rPr lang="zh-CN" altLang="en-US" sz="2000" dirty="0">
                <a:solidFill>
                  <a:srgbClr val="7030A0"/>
                </a:solidFill>
              </a:rPr>
              <a:t>自定义类似于</a:t>
            </a:r>
            <a:r>
              <a:rPr lang="zh-CN" altLang="en-US" sz="2000" b="1" u="sng" dirty="0">
                <a:solidFill>
                  <a:srgbClr val="C00000"/>
                </a:solidFill>
              </a:rPr>
              <a:t>热键</a:t>
            </a:r>
            <a:r>
              <a:rPr lang="en-US" altLang="zh-CN" sz="2000" b="1" u="sng" dirty="0">
                <a:solidFill>
                  <a:srgbClr val="C00000"/>
                </a:solidFill>
              </a:rPr>
              <a:t>(hot key)</a:t>
            </a:r>
            <a:r>
              <a:rPr lang="zh-CN" altLang="en-US" sz="2000" dirty="0">
                <a:solidFill>
                  <a:srgbClr val="7030A0"/>
                </a:solidFill>
              </a:rPr>
              <a:t>的功能</a:t>
            </a:r>
          </a:p>
          <a:p>
            <a:pPr eaLnBrk="1"/>
            <a:r>
              <a:rPr lang="zh-CN" altLang="en-US" sz="2400" b="1" dirty="0" smtClean="0"/>
              <a:t>方法</a:t>
            </a:r>
            <a:endParaRPr lang="en-US" altLang="zh-CN" sz="2400" b="1" dirty="0"/>
          </a:p>
          <a:p>
            <a:pPr lvl="1" eaLnBrk="1"/>
            <a:r>
              <a:rPr lang="zh-CN" altLang="en-US" sz="2000" dirty="0" smtClean="0">
                <a:solidFill>
                  <a:srgbClr val="0000CC"/>
                </a:solidFill>
              </a:rPr>
              <a:t>在</a:t>
            </a:r>
            <a:r>
              <a:rPr lang="zh-CN" altLang="en-US" sz="2000" dirty="0">
                <a:solidFill>
                  <a:srgbClr val="0000CC"/>
                </a:solidFill>
              </a:rPr>
              <a:t>进程中利用</a:t>
            </a:r>
            <a:r>
              <a:rPr lang="en-US" altLang="zh-CN" sz="2000" dirty="0">
                <a:solidFill>
                  <a:srgbClr val="0000CC"/>
                </a:solidFill>
              </a:rPr>
              <a:t>signal()</a:t>
            </a:r>
            <a:r>
              <a:rPr lang="zh-CN" altLang="en-US" sz="2000" dirty="0">
                <a:solidFill>
                  <a:srgbClr val="0000CC"/>
                </a:solidFill>
              </a:rPr>
              <a:t>系统调用注册</a:t>
            </a:r>
            <a:r>
              <a:rPr lang="zh-CN" altLang="en-US" sz="2000" dirty="0">
                <a:solidFill>
                  <a:srgbClr val="FF0000"/>
                </a:solidFill>
              </a:rPr>
              <a:t>自己定义的信号处理函数</a:t>
            </a:r>
            <a:r>
              <a:rPr lang="zh-CN" altLang="en-US" sz="2000" dirty="0">
                <a:solidFill>
                  <a:srgbClr val="0000CC"/>
                </a:solidFill>
              </a:rPr>
              <a:t>，当进程收到该信号后，就</a:t>
            </a:r>
            <a:r>
              <a:rPr lang="zh-CN" altLang="en-US" sz="2000" dirty="0" smtClean="0">
                <a:solidFill>
                  <a:srgbClr val="0000CC"/>
                </a:solidFill>
              </a:rPr>
              <a:t>执行自己定义的</a:t>
            </a:r>
            <a:r>
              <a:rPr lang="zh-CN" altLang="en-US" sz="2000" dirty="0">
                <a:solidFill>
                  <a:srgbClr val="0000CC"/>
                </a:solidFill>
              </a:rPr>
              <a:t>信号处理函数</a:t>
            </a:r>
            <a:endParaRPr lang="en-US" altLang="zh-CN" sz="2000" dirty="0">
              <a:solidFill>
                <a:srgbClr val="0000CC"/>
              </a:solidFill>
            </a:endParaRPr>
          </a:p>
          <a:p>
            <a:pPr lvl="1" eaLnBrk="1"/>
            <a:r>
              <a:rPr lang="zh-CN" altLang="en-US" sz="2000" dirty="0" smtClean="0"/>
              <a:t>如果进程中</a:t>
            </a:r>
            <a:r>
              <a:rPr lang="zh-CN" altLang="en-US" sz="2000" dirty="0" smtClean="0">
                <a:solidFill>
                  <a:srgbClr val="7030A0"/>
                </a:solidFill>
              </a:rPr>
              <a:t>不注册</a:t>
            </a:r>
            <a:r>
              <a:rPr lang="en-US" altLang="zh-CN" sz="2000" dirty="0">
                <a:solidFill>
                  <a:srgbClr val="0000CC"/>
                </a:solidFill>
              </a:rPr>
              <a:t>signal</a:t>
            </a:r>
            <a:r>
              <a:rPr lang="en-US" altLang="zh-CN" sz="2000" dirty="0" smtClean="0">
                <a:solidFill>
                  <a:srgbClr val="0000CC"/>
                </a:solidFill>
              </a:rPr>
              <a:t>()</a:t>
            </a:r>
            <a:r>
              <a:rPr lang="zh-CN" altLang="en-US" sz="2000" dirty="0" smtClean="0">
                <a:solidFill>
                  <a:srgbClr val="0000CC"/>
                </a:solidFill>
              </a:rPr>
              <a:t>的处理函数</a:t>
            </a:r>
            <a:r>
              <a:rPr lang="en-US" altLang="zh-CN" sz="2000" dirty="0" smtClean="0">
                <a:solidFill>
                  <a:srgbClr val="0000CC"/>
                </a:solidFill>
              </a:rPr>
              <a:t> </a:t>
            </a:r>
            <a:r>
              <a:rPr lang="zh-CN" altLang="en-US" sz="2000" dirty="0" smtClean="0"/>
              <a:t>，</a:t>
            </a:r>
            <a:r>
              <a:rPr lang="zh-CN" altLang="en-US" sz="2000" dirty="0"/>
              <a:t>则当进程收到该信号后，就执行</a:t>
            </a:r>
            <a:r>
              <a:rPr lang="zh-CN" altLang="en-US" sz="2000" dirty="0">
                <a:solidFill>
                  <a:srgbClr val="FF0000"/>
                </a:solidFill>
              </a:rPr>
              <a:t>系统默认的信号处理</a:t>
            </a:r>
            <a:r>
              <a:rPr lang="zh-CN" altLang="en-US" sz="2000" dirty="0" smtClean="0">
                <a:solidFill>
                  <a:srgbClr val="FF0000"/>
                </a:solidFill>
              </a:rPr>
              <a:t>函数（</a:t>
            </a:r>
            <a:r>
              <a:rPr lang="en-US" altLang="zh-CN" sz="2000" dirty="0" smtClean="0">
                <a:solidFill>
                  <a:srgbClr val="FF0000"/>
                </a:solidFill>
              </a:rPr>
              <a:t>SIG_DFL</a:t>
            </a:r>
            <a:r>
              <a:rPr lang="zh-CN" altLang="en-US" sz="2000" dirty="0" smtClean="0">
                <a:solidFill>
                  <a:srgbClr val="FF0000"/>
                </a:solidFill>
              </a:rPr>
              <a:t>）</a:t>
            </a:r>
            <a:endParaRPr lang="en-US" altLang="zh-CN" sz="2000" dirty="0" smtClean="0">
              <a:solidFill>
                <a:srgbClr val="FF0000"/>
              </a:solidFill>
            </a:endParaRPr>
          </a:p>
          <a:p>
            <a:pPr eaLnBrk="1"/>
            <a:endParaRPr lang="zh-CN" altLang="en-US" sz="2400" dirty="0"/>
          </a:p>
        </p:txBody>
      </p:sp>
    </p:spTree>
    <p:extLst>
      <p:ext uri="{BB962C8B-B14F-4D97-AF65-F5344CB8AC3E}">
        <p14:creationId xmlns:p14="http://schemas.microsoft.com/office/powerpoint/2010/main" val="159878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01189F29-7F64-4640-A36C-657C11C58B0F}"/>
              </a:ext>
            </a:extLst>
          </p:cNvPr>
          <p:cNvSpPr>
            <a:spLocks noGrp="1"/>
          </p:cNvSpPr>
          <p:nvPr>
            <p:ph type="title" idx="4294967295"/>
          </p:nvPr>
        </p:nvSpPr>
        <p:spPr>
          <a:xfrm>
            <a:off x="720725" y="559292"/>
            <a:ext cx="8077200" cy="591645"/>
          </a:xfrm>
          <a:ln>
            <a:miter/>
          </a:ln>
        </p:spPr>
        <p:txBody>
          <a:bodyPr/>
          <a:lstStyle/>
          <a:p>
            <a:pPr>
              <a:defRPr/>
            </a:pPr>
            <a:r>
              <a:rPr lang="zh-CN" altLang="en-US" sz="2800" dirty="0">
                <a:effectLst>
                  <a:outerShdw blurRad="38100" dist="38100" dir="2700000">
                    <a:srgbClr val="C0C0C0"/>
                  </a:outerShdw>
                </a:effectLst>
              </a:rPr>
              <a:t>signal系统调用</a:t>
            </a:r>
            <a:endParaRPr lang="zh-CN" altLang="en-US" sz="2800" noProof="1">
              <a:effectLst>
                <a:outerShdw blurRad="38100" dist="38100" dir="2700000">
                  <a:srgbClr val="C0C0C0"/>
                </a:outerShdw>
              </a:effectLst>
            </a:endParaRPr>
          </a:p>
        </p:txBody>
      </p:sp>
      <p:sp>
        <p:nvSpPr>
          <p:cNvPr id="103427" name="内容占位符 2">
            <a:extLst>
              <a:ext uri="{FF2B5EF4-FFF2-40B4-BE49-F238E27FC236}">
                <a16:creationId xmlns:a16="http://schemas.microsoft.com/office/drawing/2014/main" id="{0F1D07FF-D07D-4316-9809-9B03DA223826}"/>
              </a:ext>
            </a:extLst>
          </p:cNvPr>
          <p:cNvSpPr>
            <a:spLocks noGrp="1" noChangeArrowheads="1"/>
          </p:cNvSpPr>
          <p:nvPr>
            <p:ph idx="4294967295"/>
          </p:nvPr>
        </p:nvSpPr>
        <p:spPr>
          <a:xfrm>
            <a:off x="895350" y="1390650"/>
            <a:ext cx="7609458" cy="4868863"/>
          </a:xfrm>
        </p:spPr>
        <p:txBody>
          <a:bodyPr/>
          <a:lstStyle/>
          <a:p>
            <a:pPr eaLnBrk="1">
              <a:defRPr/>
            </a:pPr>
            <a:r>
              <a:rPr lang="zh-CN" altLang="en-US" sz="2000" dirty="0" smtClean="0"/>
              <a:t>signal</a:t>
            </a:r>
            <a:r>
              <a:rPr lang="zh-CN" altLang="en-US" sz="2000" dirty="0"/>
              <a:t>系统调用</a:t>
            </a:r>
            <a:r>
              <a:rPr lang="zh-CN" altLang="en-US" sz="2000" dirty="0" smtClean="0"/>
              <a:t>语法</a:t>
            </a:r>
            <a:r>
              <a:rPr lang="en-US" altLang="zh-CN" sz="2000" dirty="0" smtClean="0"/>
              <a:t>:</a:t>
            </a:r>
            <a:endParaRPr lang="en-US" altLang="zh-CN" sz="2000" dirty="0"/>
          </a:p>
          <a:p>
            <a:pPr marL="400050" lvl="1" indent="0" eaLnBrk="1">
              <a:buFont typeface="Monotype Sorts" pitchFamily="2" charset="2"/>
              <a:buNone/>
              <a:defRPr/>
            </a:pPr>
            <a:r>
              <a:rPr lang="en-US" altLang="zh-CN" sz="2000" dirty="0"/>
              <a:t>#include &lt;</a:t>
            </a:r>
            <a:r>
              <a:rPr lang="en-US" altLang="zh-CN" sz="2000" dirty="0" err="1"/>
              <a:t>signal.h</a:t>
            </a:r>
            <a:r>
              <a:rPr lang="en-US" altLang="zh-CN" sz="2000" dirty="0"/>
              <a:t>&gt;</a:t>
            </a:r>
          </a:p>
          <a:p>
            <a:pPr marL="400050" lvl="1" indent="0" eaLnBrk="1">
              <a:buFont typeface="Monotype Sorts" pitchFamily="2" charset="2"/>
              <a:buNone/>
              <a:defRPr/>
            </a:pPr>
            <a:r>
              <a:rPr lang="en-US" altLang="zh-CN" sz="2000" dirty="0" err="1"/>
              <a:t>typedef</a:t>
            </a:r>
            <a:r>
              <a:rPr lang="en-US" altLang="zh-CN" sz="2000" dirty="0"/>
              <a:t> void (*</a:t>
            </a:r>
            <a:r>
              <a:rPr lang="en-US" altLang="zh-CN" sz="2000" dirty="0" err="1">
                <a:solidFill>
                  <a:srgbClr val="FF0000"/>
                </a:solidFill>
              </a:rPr>
              <a:t>sighandler_t</a:t>
            </a:r>
            <a:r>
              <a:rPr lang="en-US" altLang="zh-CN" sz="2000" dirty="0"/>
              <a:t>)(</a:t>
            </a:r>
            <a:r>
              <a:rPr lang="en-US" altLang="zh-CN" sz="2000" dirty="0" err="1"/>
              <a:t>int</a:t>
            </a:r>
            <a:r>
              <a:rPr lang="en-US" altLang="zh-CN" sz="2000" dirty="0" smtClean="0"/>
              <a:t>);  //</a:t>
            </a:r>
            <a:r>
              <a:rPr lang="zh-CN" altLang="en-US" sz="2000" dirty="0" smtClean="0"/>
              <a:t>参数时捕捉到的信号</a:t>
            </a:r>
            <a:endParaRPr lang="en-US" altLang="zh-CN" sz="2000" dirty="0"/>
          </a:p>
          <a:p>
            <a:pPr marL="400050" lvl="1" indent="0" eaLnBrk="1">
              <a:buFont typeface="Monotype Sorts" pitchFamily="2" charset="2"/>
              <a:buNone/>
              <a:defRPr/>
            </a:pPr>
            <a:r>
              <a:rPr lang="en-US" altLang="zh-CN" sz="2000" dirty="0" err="1"/>
              <a:t>sighandler_t</a:t>
            </a:r>
            <a:r>
              <a:rPr lang="en-US" altLang="zh-CN" sz="2000" dirty="0"/>
              <a:t>  </a:t>
            </a:r>
            <a:r>
              <a:rPr lang="en-US" altLang="zh-CN" sz="2000" dirty="0">
                <a:solidFill>
                  <a:srgbClr val="121896"/>
                </a:solidFill>
              </a:rPr>
              <a:t>signal</a:t>
            </a:r>
            <a:r>
              <a:rPr lang="en-US" altLang="zh-CN" sz="2000" dirty="0"/>
              <a:t>(</a:t>
            </a:r>
            <a:r>
              <a:rPr lang="en-US" altLang="zh-CN" sz="2000" dirty="0" err="1"/>
              <a:t>int</a:t>
            </a:r>
            <a:r>
              <a:rPr lang="en-US" altLang="zh-CN" sz="2000" dirty="0"/>
              <a:t> </a:t>
            </a:r>
            <a:r>
              <a:rPr lang="en-US" altLang="zh-CN" sz="2000" b="1" dirty="0" err="1"/>
              <a:t>signum</a:t>
            </a:r>
            <a:r>
              <a:rPr lang="en-US" altLang="zh-CN" sz="2000" dirty="0"/>
              <a:t>, </a:t>
            </a:r>
            <a:r>
              <a:rPr lang="en-US" altLang="zh-CN" sz="2000" dirty="0" err="1">
                <a:solidFill>
                  <a:srgbClr val="FF0000"/>
                </a:solidFill>
              </a:rPr>
              <a:t>sighandler_t</a:t>
            </a:r>
            <a:r>
              <a:rPr lang="en-US" altLang="zh-CN" sz="2000" dirty="0">
                <a:solidFill>
                  <a:srgbClr val="FF0000"/>
                </a:solidFill>
              </a:rPr>
              <a:t> </a:t>
            </a:r>
            <a:r>
              <a:rPr lang="en-US" altLang="zh-CN" sz="2000" b="1" dirty="0"/>
              <a:t>handler</a:t>
            </a:r>
            <a:r>
              <a:rPr lang="en-US" altLang="zh-CN" sz="2000" dirty="0"/>
              <a:t>);</a:t>
            </a:r>
          </a:p>
          <a:p>
            <a:pPr lvl="1" eaLnBrk="1">
              <a:buFont typeface="Wingdings" panose="05000000000000000000" pitchFamily="2" charset="2"/>
              <a:buChar char="Ø"/>
              <a:defRPr/>
            </a:pPr>
            <a:r>
              <a:rPr lang="en-US" altLang="zh-CN" sz="1800" dirty="0"/>
              <a:t>signum </a:t>
            </a:r>
            <a:r>
              <a:rPr lang="zh-CN" altLang="en-US" sz="1800" dirty="0"/>
              <a:t>：</a:t>
            </a:r>
            <a:r>
              <a:rPr lang="zh-CN" altLang="en-US" sz="1800" dirty="0">
                <a:solidFill>
                  <a:srgbClr val="7030A0"/>
                </a:solidFill>
              </a:rPr>
              <a:t>要捕捉的信号</a:t>
            </a:r>
          </a:p>
          <a:p>
            <a:pPr lvl="1" eaLnBrk="1">
              <a:buFont typeface="Wingdings" panose="05000000000000000000" pitchFamily="2" charset="2"/>
              <a:buChar char="Ø"/>
              <a:defRPr/>
            </a:pPr>
            <a:r>
              <a:rPr lang="en-US" altLang="zh-CN" sz="1800" dirty="0" smtClean="0"/>
              <a:t>h</a:t>
            </a:r>
            <a:r>
              <a:rPr lang="zh-CN" altLang="en-US" sz="1800" dirty="0" smtClean="0"/>
              <a:t>andler</a:t>
            </a:r>
            <a:r>
              <a:rPr lang="zh-CN" altLang="en-US" sz="1800" dirty="0"/>
              <a:t>： 进程中自定义的信号处理函数名</a:t>
            </a:r>
          </a:p>
          <a:p>
            <a:pPr eaLnBrk="1">
              <a:defRPr/>
            </a:pPr>
            <a:r>
              <a:rPr lang="zh-CN" altLang="en-US" sz="2000" dirty="0"/>
              <a:t>signal 调用成功会返回信号处理函数的返回值，不成功返回-1，并设置系统变量errno为SIG_ERR</a:t>
            </a:r>
            <a:r>
              <a:rPr lang="zh-CN" altLang="en-US" sz="2000" dirty="0" smtClean="0"/>
              <a:t>。</a:t>
            </a:r>
            <a:endParaRPr lang="en-US" altLang="zh-CN" sz="2000" dirty="0" smtClean="0"/>
          </a:p>
          <a:p>
            <a:pPr eaLnBrk="1">
              <a:defRPr/>
            </a:pPr>
            <a:r>
              <a:rPr lang="zh-CN" altLang="en-US" sz="2000" dirty="0" smtClean="0">
                <a:solidFill>
                  <a:srgbClr val="0070C0"/>
                </a:solidFill>
              </a:rPr>
              <a:t>可以简化为：</a:t>
            </a:r>
            <a:endParaRPr lang="en-US" altLang="zh-CN" sz="2000" dirty="0" smtClean="0">
              <a:solidFill>
                <a:srgbClr val="0070C0"/>
              </a:solidFill>
            </a:endParaRPr>
          </a:p>
          <a:p>
            <a:pPr lvl="1" eaLnBrk="1">
              <a:defRPr/>
            </a:pPr>
            <a:r>
              <a:rPr lang="en-US" altLang="zh-CN" sz="1600" dirty="0"/>
              <a:t>void </a:t>
            </a:r>
            <a:r>
              <a:rPr lang="en-US" altLang="zh-CN" sz="1600" b="1" dirty="0"/>
              <a:t>handler(</a:t>
            </a:r>
            <a:r>
              <a:rPr lang="en-US" altLang="zh-CN" sz="1600" b="1" dirty="0" err="1"/>
              <a:t>int</a:t>
            </a:r>
            <a:r>
              <a:rPr lang="en-US" altLang="zh-CN" sz="1600" b="1" dirty="0"/>
              <a:t>) </a:t>
            </a:r>
            <a:r>
              <a:rPr lang="en-US" altLang="zh-CN" sz="1600" dirty="0" smtClean="0"/>
              <a:t>{ //</a:t>
            </a:r>
            <a:r>
              <a:rPr lang="zh-CN" altLang="en-US" sz="1600" dirty="0" smtClean="0"/>
              <a:t>自定义的信号处理函数</a:t>
            </a:r>
            <a:r>
              <a:rPr lang="en-US" altLang="zh-CN" sz="1600" dirty="0" smtClean="0"/>
              <a:t>  }</a:t>
            </a:r>
          </a:p>
          <a:p>
            <a:pPr lvl="1" eaLnBrk="1">
              <a:defRPr/>
            </a:pPr>
            <a:r>
              <a:rPr lang="en-US" altLang="zh-CN" sz="1600" dirty="0" smtClean="0">
                <a:solidFill>
                  <a:srgbClr val="121896"/>
                </a:solidFill>
              </a:rPr>
              <a:t>signal</a:t>
            </a:r>
            <a:r>
              <a:rPr lang="en-US" altLang="zh-CN" sz="1600" dirty="0" smtClean="0"/>
              <a:t>(</a:t>
            </a:r>
            <a:r>
              <a:rPr lang="en-US" altLang="zh-CN" sz="1600" dirty="0" err="1" smtClean="0"/>
              <a:t>int</a:t>
            </a:r>
            <a:r>
              <a:rPr lang="en-US" altLang="zh-CN" sz="1600" dirty="0" smtClean="0"/>
              <a:t> </a:t>
            </a:r>
            <a:r>
              <a:rPr lang="en-US" altLang="zh-CN" sz="1600" b="1" dirty="0" err="1"/>
              <a:t>signum</a:t>
            </a:r>
            <a:r>
              <a:rPr lang="en-US" altLang="zh-CN" sz="1600" dirty="0"/>
              <a:t>, </a:t>
            </a:r>
            <a:r>
              <a:rPr lang="en-US" altLang="zh-CN" sz="1600" dirty="0" smtClean="0"/>
              <a:t>(void)</a:t>
            </a:r>
            <a:r>
              <a:rPr lang="en-US" altLang="zh-CN" sz="1600" b="1" dirty="0" smtClean="0"/>
              <a:t>handler</a:t>
            </a:r>
            <a:r>
              <a:rPr lang="en-US" altLang="zh-CN" sz="1600" dirty="0" smtClean="0"/>
              <a:t>); </a:t>
            </a:r>
          </a:p>
          <a:p>
            <a:pPr lvl="2" eaLnBrk="1">
              <a:defRPr/>
            </a:pPr>
            <a:r>
              <a:rPr lang="en-US" altLang="zh-CN" sz="1600" dirty="0" smtClean="0"/>
              <a:t> </a:t>
            </a:r>
            <a:r>
              <a:rPr lang="zh-CN" altLang="en-US" sz="1600" dirty="0" smtClean="0"/>
              <a:t>注册信号</a:t>
            </a:r>
            <a:r>
              <a:rPr lang="en-US" altLang="zh-CN" sz="1600" b="1" dirty="0" err="1" smtClean="0"/>
              <a:t>signum</a:t>
            </a:r>
            <a:r>
              <a:rPr lang="zh-CN" altLang="en-US" sz="1600" dirty="0" smtClean="0"/>
              <a:t>的自定义处理函数</a:t>
            </a:r>
            <a:r>
              <a:rPr lang="en-US" altLang="zh-CN" sz="1600" b="1" dirty="0"/>
              <a:t>handler</a:t>
            </a:r>
            <a:endParaRPr lang="en-US" altLang="zh-CN" sz="1600" dirty="0"/>
          </a:p>
          <a:p>
            <a:pPr lvl="1" eaLnBrk="1">
              <a:defRPr/>
            </a:pPr>
            <a:endParaRPr lang="en-US" altLang="zh-CN" sz="1600" dirty="0"/>
          </a:p>
          <a:p>
            <a:pPr eaLnBrk="1">
              <a:defRPr/>
            </a:pPr>
            <a:endParaRPr lang="en-US" altLang="zh-CN" sz="2000"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
            <a:extLst>
              <a:ext uri="{FF2B5EF4-FFF2-40B4-BE49-F238E27FC236}">
                <a16:creationId xmlns:a16="http://schemas.microsoft.com/office/drawing/2014/main" id="{32687A05-2E06-433F-81CE-0A2F6419FC61}"/>
              </a:ext>
            </a:extLst>
          </p:cNvPr>
          <p:cNvSpPr>
            <a:spLocks noChangeArrowheads="1"/>
          </p:cNvSpPr>
          <p:nvPr/>
        </p:nvSpPr>
        <p:spPr bwMode="auto">
          <a:xfrm>
            <a:off x="1147408" y="1271543"/>
            <a:ext cx="3482975" cy="2862322"/>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p>
          <a:p>
            <a:pPr>
              <a:spcBef>
                <a:spcPct val="0"/>
              </a:spcBef>
              <a:buClrTx/>
              <a:buSzTx/>
              <a:buFontTx/>
              <a:buNone/>
              <a:defRPr/>
            </a:pPr>
            <a:r>
              <a:rPr lang="en-US" altLang="zh-CN" sz="1800" dirty="0"/>
              <a:t>#include &lt;</a:t>
            </a:r>
            <a:r>
              <a:rPr lang="en-US" altLang="zh-CN" sz="1800" dirty="0" err="1"/>
              <a:t>unistd.h</a:t>
            </a:r>
            <a:r>
              <a:rPr lang="en-US" altLang="zh-CN" sz="1800" dirty="0"/>
              <a:t>&gt;</a:t>
            </a:r>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p>
          <a:p>
            <a:pPr>
              <a:spcBef>
                <a:spcPct val="0"/>
              </a:spcBef>
              <a:buClrTx/>
              <a:buSzTx/>
              <a:buFontTx/>
              <a:buNone/>
              <a:defRPr/>
            </a:pPr>
            <a:r>
              <a:rPr lang="en-US" altLang="zh-CN" sz="1800" dirty="0"/>
              <a:t>{</a:t>
            </a:r>
          </a:p>
          <a:p>
            <a:pPr>
              <a:spcBef>
                <a:spcPct val="0"/>
              </a:spcBef>
              <a:buClrTx/>
              <a:buSzTx/>
              <a:buFontTx/>
              <a:buNone/>
              <a:defRPr/>
            </a:pPr>
            <a:r>
              <a:rPr lang="en-US" altLang="zh-CN" sz="1800" dirty="0"/>
              <a:t>    pause</a:t>
            </a:r>
            <a:r>
              <a:rPr lang="en-US" altLang="zh-CN" sz="1800" dirty="0" smtClean="0"/>
              <a:t>(); </a:t>
            </a:r>
            <a:r>
              <a:rPr lang="en-US" altLang="zh-CN" sz="1800" dirty="0" smtClean="0">
                <a:solidFill>
                  <a:srgbClr val="0000CC"/>
                </a:solidFill>
              </a:rPr>
              <a:t>//</a:t>
            </a:r>
            <a:r>
              <a:rPr lang="zh-CN" altLang="en-US" sz="1800" dirty="0" smtClean="0">
                <a:solidFill>
                  <a:srgbClr val="0000CC"/>
                </a:solidFill>
              </a:rPr>
              <a:t>等待信号</a:t>
            </a:r>
            <a:r>
              <a:rPr lang="en-US" altLang="zh-CN" sz="1800" dirty="0" smtClean="0">
                <a:solidFill>
                  <a:srgbClr val="0000CC"/>
                </a:solidFill>
              </a:rPr>
              <a:t>SIGINT</a:t>
            </a:r>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p>
          <a:p>
            <a:pPr>
              <a:spcBef>
                <a:spcPct val="0"/>
              </a:spcBef>
              <a:buClrTx/>
              <a:buSzTx/>
              <a:buFontTx/>
              <a:buNone/>
              <a:defRPr/>
            </a:pPr>
            <a:endParaRPr lang="en-US" altLang="zh-CN" sz="1800" dirty="0"/>
          </a:p>
        </p:txBody>
      </p:sp>
      <p:sp>
        <p:nvSpPr>
          <p:cNvPr id="3" name="标题 1">
            <a:extLst>
              <a:ext uri="{FF2B5EF4-FFF2-40B4-BE49-F238E27FC236}">
                <a16:creationId xmlns:a16="http://schemas.microsoft.com/office/drawing/2014/main" id="{2CD81F0E-D9CE-418D-94A2-09C100A72214}"/>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
        <p:nvSpPr>
          <p:cNvPr id="4" name="矩形 1">
            <a:extLst>
              <a:ext uri="{FF2B5EF4-FFF2-40B4-BE49-F238E27FC236}">
                <a16:creationId xmlns:a16="http://schemas.microsoft.com/office/drawing/2014/main" id="{2086EA1C-9C66-49AC-961D-69983658D0E1}"/>
              </a:ext>
            </a:extLst>
          </p:cNvPr>
          <p:cNvSpPr>
            <a:spLocks noChangeArrowheads="1"/>
          </p:cNvSpPr>
          <p:nvPr/>
        </p:nvSpPr>
        <p:spPr bwMode="auto">
          <a:xfrm>
            <a:off x="4900859" y="1257410"/>
            <a:ext cx="3231087" cy="2862322"/>
          </a:xfrm>
          <a:prstGeom prst="rect">
            <a:avLst/>
          </a:prstGeom>
          <a:solidFill>
            <a:schemeClr val="accent5"/>
          </a:solidFill>
          <a:ln/>
        </p:spPr>
        <p:style>
          <a:lnRef idx="3">
            <a:schemeClr val="lt1"/>
          </a:lnRef>
          <a:fillRef idx="1">
            <a:schemeClr val="accent3"/>
          </a:fillRef>
          <a:effectRef idx="1">
            <a:schemeClr val="accent3"/>
          </a:effectRef>
          <a:fontRef idx="minor">
            <a:schemeClr val="lt1"/>
          </a:fontRef>
        </p:style>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p>
          <a:p>
            <a:pPr>
              <a:spcBef>
                <a:spcPct val="0"/>
              </a:spcBef>
              <a:buClrTx/>
              <a:buSzTx/>
              <a:buFontTx/>
              <a:buNone/>
              <a:defRPr/>
            </a:pPr>
            <a:r>
              <a:rPr lang="en-US" altLang="zh-CN" sz="1800" dirty="0"/>
              <a:t>{</a:t>
            </a:r>
          </a:p>
          <a:p>
            <a:pPr>
              <a:spcBef>
                <a:spcPct val="0"/>
              </a:spcBef>
              <a:buClrTx/>
              <a:buSzTx/>
              <a:buFontTx/>
              <a:buNone/>
              <a:defRPr/>
            </a:pPr>
            <a:r>
              <a:rPr lang="en-US" altLang="zh-CN" sz="1800" dirty="0"/>
              <a:t>    while(1) </a:t>
            </a:r>
            <a:r>
              <a:rPr lang="en-US" altLang="zh-CN" sz="1800" dirty="0" smtClean="0"/>
              <a:t>;</a:t>
            </a:r>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p>
          <a:p>
            <a:pPr>
              <a:spcBef>
                <a:spcPct val="0"/>
              </a:spcBef>
              <a:buClrTx/>
              <a:buSzTx/>
              <a:buFontTx/>
              <a:buNone/>
              <a:defRPr/>
            </a:pPr>
            <a:endParaRPr lang="en-US" altLang="zh-CN" sz="1800" dirty="0"/>
          </a:p>
        </p:txBody>
      </p:sp>
      <p:sp>
        <p:nvSpPr>
          <p:cNvPr id="151557" name="文本框 1">
            <a:extLst>
              <a:ext uri="{FF2B5EF4-FFF2-40B4-BE49-F238E27FC236}">
                <a16:creationId xmlns:a16="http://schemas.microsoft.com/office/drawing/2014/main" id="{D7616973-CDA5-401F-9218-4521DBED7800}"/>
              </a:ext>
            </a:extLst>
          </p:cNvPr>
          <p:cNvSpPr txBox="1">
            <a:spLocks noChangeArrowheads="1"/>
          </p:cNvSpPr>
          <p:nvPr/>
        </p:nvSpPr>
        <p:spPr bwMode="auto">
          <a:xfrm>
            <a:off x="1012825" y="4406269"/>
            <a:ext cx="777606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800" dirty="0">
                <a:solidFill>
                  <a:srgbClr val="000818"/>
                </a:solidFill>
              </a:rPr>
              <a:t>当键盘按下</a:t>
            </a:r>
            <a:r>
              <a:rPr lang="en-US" altLang="zh-CN" sz="1800" dirty="0">
                <a:solidFill>
                  <a:srgbClr val="000818"/>
                </a:solidFill>
              </a:rPr>
              <a:t>ctrl-c</a:t>
            </a:r>
            <a:r>
              <a:rPr lang="zh-CN" altLang="en-US" sz="1800" dirty="0">
                <a:solidFill>
                  <a:srgbClr val="000818"/>
                </a:solidFill>
              </a:rPr>
              <a:t>后</a:t>
            </a:r>
            <a:r>
              <a:rPr lang="zh-CN" altLang="en-US" sz="1800" dirty="0" smtClean="0">
                <a:solidFill>
                  <a:srgbClr val="000818"/>
                </a:solidFill>
              </a:rPr>
              <a:t>，两个进程分别会</a:t>
            </a:r>
            <a:r>
              <a:rPr lang="zh-CN" altLang="en-US" sz="1800" dirty="0">
                <a:solidFill>
                  <a:srgbClr val="000818"/>
                </a:solidFill>
              </a:rPr>
              <a:t>出现什么现象</a:t>
            </a:r>
            <a:r>
              <a:rPr lang="zh-CN" altLang="en-US" sz="1800" dirty="0" smtClean="0">
                <a:solidFill>
                  <a:srgbClr val="000818"/>
                </a:solidFill>
              </a:rPr>
              <a:t>？</a:t>
            </a:r>
            <a:endParaRPr lang="en-US" altLang="zh-CN" sz="1800" dirty="0" smtClean="0">
              <a:solidFill>
                <a:srgbClr val="000818"/>
              </a:solidFill>
            </a:endParaRPr>
          </a:p>
          <a:p>
            <a:pPr marL="285750">
              <a:spcBef>
                <a:spcPct val="0"/>
              </a:spcBef>
              <a:buClrTx/>
              <a:buSzTx/>
              <a:buFont typeface="Wingdings" panose="05000000000000000000" pitchFamily="2" charset="2"/>
              <a:buChar char="ü"/>
            </a:pPr>
            <a:r>
              <a:rPr lang="zh-CN" altLang="en-US" sz="1600" dirty="0" smtClean="0">
                <a:solidFill>
                  <a:srgbClr val="C00000"/>
                </a:solidFill>
              </a:rPr>
              <a:t>注：</a:t>
            </a:r>
            <a:r>
              <a:rPr lang="en-US" altLang="zh-CN" sz="1600" dirty="0" smtClean="0">
                <a:solidFill>
                  <a:srgbClr val="C00000"/>
                </a:solidFill>
              </a:rPr>
              <a:t>ctrl-c</a:t>
            </a:r>
            <a:r>
              <a:rPr lang="zh-CN" altLang="en-US" sz="1600" dirty="0" smtClean="0">
                <a:solidFill>
                  <a:srgbClr val="C00000"/>
                </a:solidFill>
              </a:rPr>
              <a:t> 产生信号</a:t>
            </a:r>
            <a:r>
              <a:rPr lang="en-US" altLang="zh-CN" sz="1600" dirty="0" smtClean="0">
                <a:solidFill>
                  <a:srgbClr val="C00000"/>
                </a:solidFill>
              </a:rPr>
              <a:t>SIGINT</a:t>
            </a:r>
            <a:endParaRPr lang="en-US" altLang="zh-CN" sz="1600" dirty="0">
              <a:solidFill>
                <a:srgbClr val="C00000"/>
              </a:solidFill>
            </a:endParaRPr>
          </a:p>
          <a:p>
            <a:pPr marL="285750" indent="-285750">
              <a:spcBef>
                <a:spcPct val="0"/>
              </a:spcBef>
              <a:buClrTx/>
              <a:buSzTx/>
              <a:buFont typeface="Wingdings" panose="05000000000000000000" pitchFamily="2" charset="2"/>
              <a:buChar char="l"/>
            </a:pPr>
            <a:r>
              <a:rPr lang="zh-CN" altLang="en-US" sz="1800" dirty="0" smtClean="0">
                <a:solidFill>
                  <a:srgbClr val="006600"/>
                </a:solidFill>
              </a:rPr>
              <a:t>两进程各自执行</a:t>
            </a:r>
            <a:r>
              <a:rPr lang="en-US" altLang="zh-CN" sz="1800" dirty="0">
                <a:solidFill>
                  <a:srgbClr val="006600"/>
                </a:solidFill>
              </a:rPr>
              <a:t>SIGINT(ctrl-c)</a:t>
            </a:r>
            <a:r>
              <a:rPr lang="zh-CN" altLang="en-US" sz="1800" dirty="0">
                <a:solidFill>
                  <a:srgbClr val="006600"/>
                </a:solidFill>
              </a:rPr>
              <a:t>的默认操作，终止进程，退出到</a:t>
            </a:r>
            <a:r>
              <a:rPr lang="en-US" altLang="zh-CN" sz="1800" dirty="0">
                <a:solidFill>
                  <a:srgbClr val="006600"/>
                </a:solidFill>
              </a:rPr>
              <a:t>shell</a:t>
            </a:r>
            <a:r>
              <a:rPr lang="zh-CN" altLang="en-US" sz="1800" dirty="0">
                <a:solidFill>
                  <a:srgbClr val="006600"/>
                </a:solidFill>
              </a:rPr>
              <a:t>；</a:t>
            </a:r>
            <a:endParaRPr lang="en-US" altLang="zh-CN" sz="1800" dirty="0">
              <a:solidFill>
                <a:srgbClr val="006600"/>
              </a:solidFill>
            </a:endParaRPr>
          </a:p>
          <a:p>
            <a:pPr marL="285750" indent="-285750">
              <a:spcBef>
                <a:spcPct val="0"/>
              </a:spcBef>
              <a:buClrTx/>
              <a:buSzTx/>
              <a:buFont typeface="Wingdings" panose="05000000000000000000" pitchFamily="2" charset="2"/>
              <a:buChar char="l"/>
            </a:pPr>
            <a:r>
              <a:rPr lang="zh-CN" altLang="en-US" sz="1800" dirty="0" smtClean="0">
                <a:solidFill>
                  <a:srgbClr val="7030A0"/>
                </a:solidFill>
              </a:rPr>
              <a:t>两者</a:t>
            </a:r>
            <a:r>
              <a:rPr lang="zh-CN" altLang="en-US" sz="1800" dirty="0">
                <a:solidFill>
                  <a:srgbClr val="7030A0"/>
                </a:solidFill>
              </a:rPr>
              <a:t>的区别</a:t>
            </a:r>
            <a:r>
              <a:rPr lang="zh-CN" altLang="en-US" sz="1800" dirty="0" smtClean="0">
                <a:solidFill>
                  <a:srgbClr val="7030A0"/>
                </a:solidFill>
              </a:rPr>
              <a:t>：</a:t>
            </a:r>
            <a:endParaRPr lang="en-US" altLang="zh-CN" sz="1800" dirty="0" smtClean="0">
              <a:solidFill>
                <a:srgbClr val="7030A0"/>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左边进入等待（阻塞）状态，等待系统或其它进程给它发送</a:t>
            </a:r>
            <a:r>
              <a:rPr lang="en-US" altLang="zh-CN" sz="1600" dirty="0">
                <a:solidFill>
                  <a:srgbClr val="FF0000"/>
                </a:solidFill>
              </a:rPr>
              <a:t>SIGINT</a:t>
            </a:r>
            <a:r>
              <a:rPr lang="zh-CN" altLang="en-US" sz="1600" dirty="0">
                <a:solidFill>
                  <a:srgbClr val="000818"/>
                </a:solidFill>
              </a:rPr>
              <a:t>信号；</a:t>
            </a:r>
            <a:endParaRPr lang="en-US" altLang="zh-CN" sz="1600" dirty="0">
              <a:solidFill>
                <a:srgbClr val="000818"/>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右边处于执行状态</a:t>
            </a:r>
            <a:r>
              <a:rPr lang="zh-CN" altLang="en-US" sz="1600" dirty="0" smtClean="0">
                <a:solidFill>
                  <a:srgbClr val="000818"/>
                </a:solidFill>
              </a:rPr>
              <a:t>；</a:t>
            </a:r>
            <a:endParaRPr lang="en-US" altLang="zh-CN" sz="1800"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EDF45B3-1E98-4020-ACB3-BF4CD59FD8C3}"/>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7411" name="Rectangle 3">
            <a:extLst>
              <a:ext uri="{FF2B5EF4-FFF2-40B4-BE49-F238E27FC236}">
                <a16:creationId xmlns:a16="http://schemas.microsoft.com/office/drawing/2014/main" id="{DF767B20-70EB-43DE-AD77-5FA04E7A2D90}"/>
              </a:ext>
            </a:extLst>
          </p:cNvPr>
          <p:cNvSpPr>
            <a:spLocks noGrp="1" noChangeArrowheads="1"/>
          </p:cNvSpPr>
          <p:nvPr>
            <p:ph type="body" idx="4294967295"/>
          </p:nvPr>
        </p:nvSpPr>
        <p:spPr>
          <a:xfrm>
            <a:off x="744538" y="1271588"/>
            <a:ext cx="8120062" cy="1708160"/>
          </a:xfrm>
        </p:spPr>
        <p:txBody>
          <a:bodyPr>
            <a:spAutoFit/>
          </a:bodyPr>
          <a:lstStyle/>
          <a:p>
            <a:pPr eaLnBrk="1"/>
            <a:r>
              <a:rPr lang="zh-CN" altLang="en-US" sz="2400" b="1" dirty="0">
                <a:solidFill>
                  <a:srgbClr val="0070C0"/>
                </a:solidFill>
              </a:rPr>
              <a:t>并发性</a:t>
            </a:r>
            <a:r>
              <a:rPr lang="en-US" altLang="zh-CN" sz="2400" b="1" dirty="0">
                <a:solidFill>
                  <a:srgbClr val="0070C0"/>
                </a:solidFill>
              </a:rPr>
              <a:t>(Concurrency) </a:t>
            </a:r>
            <a:endParaRPr lang="zh-CN" altLang="en-US" sz="2400" b="1" dirty="0">
              <a:solidFill>
                <a:srgbClr val="0070C0"/>
              </a:solidFill>
            </a:endParaRPr>
          </a:p>
          <a:p>
            <a:pPr lvl="1" eaLnBrk="1"/>
            <a:r>
              <a:rPr lang="zh-CN" altLang="en-US" sz="2000" dirty="0" smtClean="0"/>
              <a:t>静态的程序没有并发概念</a:t>
            </a:r>
            <a:endParaRPr lang="en-US" altLang="zh-CN" sz="2000" dirty="0" smtClean="0"/>
          </a:p>
          <a:p>
            <a:pPr lvl="1" eaLnBrk="1"/>
            <a:r>
              <a:rPr lang="zh-CN" altLang="en-US" sz="2000" dirty="0" smtClean="0"/>
              <a:t>运行中的程序，即进程，才可以在系统内并发执行</a:t>
            </a:r>
            <a:endParaRPr lang="en-US" altLang="zh-CN" sz="2000" dirty="0" smtClean="0"/>
          </a:p>
          <a:p>
            <a:pPr lvl="1" eaLnBrk="1"/>
            <a:r>
              <a:rPr lang="zh-CN" altLang="en-US" sz="2000" dirty="0" smtClean="0"/>
              <a:t>多</a:t>
            </a:r>
            <a:r>
              <a:rPr lang="zh-CN" altLang="en-US" sz="2000" dirty="0"/>
              <a:t>个</a:t>
            </a:r>
            <a:r>
              <a:rPr lang="zh-CN" altLang="en-US" sz="2000" dirty="0" smtClean="0"/>
              <a:t>进程能</a:t>
            </a:r>
            <a:r>
              <a:rPr lang="zh-CN" altLang="en-US" sz="2000" dirty="0"/>
              <a:t>在一段时间内同时（并发）执行</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矩形 1">
            <a:extLst>
              <a:ext uri="{FF2B5EF4-FFF2-40B4-BE49-F238E27FC236}">
                <a16:creationId xmlns:a16="http://schemas.microsoft.com/office/drawing/2014/main" id="{B00540D7-FB9B-4D4D-AA9F-1F7E293352FD}"/>
              </a:ext>
            </a:extLst>
          </p:cNvPr>
          <p:cNvSpPr>
            <a:spLocks noChangeArrowheads="1"/>
          </p:cNvSpPr>
          <p:nvPr/>
        </p:nvSpPr>
        <p:spPr bwMode="auto">
          <a:xfrm>
            <a:off x="860426" y="1196975"/>
            <a:ext cx="739580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a:solidFill>
                  <a:srgbClr val="7030A0"/>
                </a:solidFill>
              </a:rPr>
              <a:t>int count=0;</a:t>
            </a:r>
          </a:p>
          <a:p>
            <a:pPr>
              <a:spcBef>
                <a:spcPct val="0"/>
              </a:spcBef>
              <a:buClrTx/>
              <a:buSz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  //</a:t>
            </a:r>
            <a:r>
              <a:rPr lang="zh-CN" altLang="en-US" sz="1600" dirty="0" smtClean="0">
                <a:solidFill>
                  <a:srgbClr val="0000CC"/>
                </a:solidFill>
              </a:rPr>
              <a:t>自</a:t>
            </a:r>
            <a:r>
              <a:rPr lang="zh-CN" altLang="en-US" sz="1600" dirty="0">
                <a:solidFill>
                  <a:srgbClr val="0000CC"/>
                </a:solidFill>
              </a:rPr>
              <a:t>定信号</a:t>
            </a:r>
            <a:r>
              <a:rPr lang="en-US" altLang="zh-CN" sz="1600" dirty="0">
                <a:solidFill>
                  <a:srgbClr val="0000CC"/>
                </a:solidFill>
              </a:rPr>
              <a:t>SIGINT</a:t>
            </a:r>
            <a:r>
              <a:rPr lang="zh-CN" altLang="en-US" sz="1600" dirty="0">
                <a:solidFill>
                  <a:srgbClr val="0000CC"/>
                </a:solidFill>
              </a:rPr>
              <a:t>处理</a:t>
            </a:r>
            <a:r>
              <a:rPr lang="zh-CN" altLang="en-US" sz="1600" dirty="0" smtClean="0">
                <a:solidFill>
                  <a:srgbClr val="0000CC"/>
                </a:solidFill>
              </a:rPr>
              <a:t>方法</a:t>
            </a:r>
            <a:endParaRPr lang="en-US" altLang="zh-CN" sz="1600" dirty="0">
              <a:solidFill>
                <a:srgbClr val="7030A0"/>
              </a:solidFill>
            </a:endParaRPr>
          </a:p>
          <a:p>
            <a:pPr>
              <a:spcBef>
                <a:spcPct val="0"/>
              </a:spcBef>
              <a:buClrTx/>
              <a:buSzTx/>
              <a:buFontTx/>
              <a:buNone/>
            </a:pPr>
            <a:r>
              <a:rPr lang="en-US" altLang="zh-CN" sz="1600" dirty="0">
                <a:solidFill>
                  <a:srgbClr val="7030A0"/>
                </a:solidFill>
              </a:rPr>
              <a:t>    count++;</a:t>
            </a:r>
          </a:p>
          <a:p>
            <a:pPr>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a:t>
            </a:r>
            <a:r>
              <a:rPr lang="en-US" altLang="zh-CN" sz="1600" dirty="0" smtClean="0">
                <a:solidFill>
                  <a:srgbClr val="7030A0"/>
                </a:solidFill>
              </a:rPr>
              <a:t>signal </a:t>
            </a:r>
            <a:r>
              <a:rPr lang="en-US" altLang="zh-CN" sz="1600" dirty="0">
                <a:solidFill>
                  <a:srgbClr val="7030A0"/>
                </a:solidFill>
              </a:rPr>
              <a:t>%d %d time(s)\n”, </a:t>
            </a:r>
            <a:r>
              <a:rPr lang="en-US" altLang="zh-CN" sz="1600" dirty="0" err="1">
                <a:solidFill>
                  <a:srgbClr val="7030A0"/>
                </a:solidFill>
              </a:rPr>
              <a:t>sig,count</a:t>
            </a:r>
            <a:r>
              <a:rPr lang="en-US" altLang="zh-CN" sz="1600" dirty="0" smtClean="0">
                <a:solidFill>
                  <a:srgbClr val="7030A0"/>
                </a:solidFill>
              </a:rPr>
              <a:t>);</a:t>
            </a:r>
          </a:p>
          <a:p>
            <a:pPr>
              <a:spcBef>
                <a:spcPct val="0"/>
              </a:spcBef>
              <a:buClrTx/>
              <a:buSzTx/>
              <a:buFontTx/>
              <a:buNone/>
            </a:pPr>
            <a:r>
              <a:rPr lang="en-US" altLang="zh-CN" sz="1600" dirty="0">
                <a:solidFill>
                  <a:srgbClr val="0070C0"/>
                </a:solidFill>
              </a:rPr>
              <a:t> </a:t>
            </a:r>
            <a:r>
              <a:rPr lang="en-US" altLang="zh-CN" sz="1600" dirty="0" smtClean="0">
                <a:solidFill>
                  <a:srgbClr val="0070C0"/>
                </a:solidFill>
              </a:rPr>
              <a:t>   //exit(0); //</a:t>
            </a:r>
            <a:r>
              <a:rPr lang="zh-CN" altLang="en-US" sz="1600" dirty="0" smtClean="0">
                <a:solidFill>
                  <a:srgbClr val="0070C0"/>
                </a:solidFill>
              </a:rPr>
              <a:t>思考：如果加上该语句，执行过程如何？</a:t>
            </a:r>
            <a:r>
              <a:rPr lang="en-US" altLang="zh-CN" sz="1600" dirty="0" smtClean="0">
                <a:solidFill>
                  <a:srgbClr val="0070C0"/>
                </a:solidFill>
              </a:rPr>
              <a:t>  </a:t>
            </a:r>
            <a:endParaRPr lang="en-US" altLang="zh-CN" sz="1600" dirty="0">
              <a:solidFill>
                <a:srgbClr val="0070C0"/>
              </a:solidFill>
            </a:endParaRPr>
          </a:p>
          <a:p>
            <a:pPr>
              <a:spcBef>
                <a:spcPct val="0"/>
              </a:spcBef>
              <a:buClrTx/>
              <a:buSzTx/>
              <a:buFontTx/>
              <a:buNone/>
            </a:pPr>
            <a:r>
              <a:rPr lang="en-US" altLang="zh-CN" sz="1600" dirty="0">
                <a:solidFill>
                  <a:srgbClr val="7030A0"/>
                </a:solidFill>
              </a:rPr>
              <a:t>}</a:t>
            </a:r>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7030A0"/>
                </a:solidFill>
              </a:rPr>
              <a:t>SIGINTCatcher</a:t>
            </a:r>
            <a:r>
              <a:rPr lang="en-US" altLang="zh-CN" sz="1600" dirty="0" smtClean="0">
                <a:solidFill>
                  <a:srgbClr val="0000CC"/>
                </a:solidFill>
              </a:rPr>
              <a:t>);   //</a:t>
            </a:r>
            <a:r>
              <a:rPr lang="zh-CN" altLang="en-US" sz="1600" dirty="0" smtClean="0">
                <a:solidFill>
                  <a:srgbClr val="0000CC"/>
                </a:solidFill>
              </a:rPr>
              <a:t>注册信号</a:t>
            </a:r>
            <a:r>
              <a:rPr lang="en-US" altLang="zh-CN" sz="1600" dirty="0" smtClean="0">
                <a:solidFill>
                  <a:srgbClr val="0000CC"/>
                </a:solidFill>
              </a:rPr>
              <a:t>SIGINT</a:t>
            </a:r>
            <a:r>
              <a:rPr lang="zh-CN" altLang="en-US" sz="1600" dirty="0" smtClean="0">
                <a:solidFill>
                  <a:srgbClr val="0000CC"/>
                </a:solidFill>
              </a:rPr>
              <a:t>的处理函数</a:t>
            </a:r>
            <a:endParaRPr lang="en-US" altLang="zh-CN" sz="1600" dirty="0">
              <a:solidFill>
                <a:srgbClr val="0000CC"/>
              </a:solidFill>
            </a:endParaRPr>
          </a:p>
          <a:p>
            <a:pPr>
              <a:spcBef>
                <a:spcPct val="0"/>
              </a:spcBef>
              <a:buClrTx/>
              <a:buSzTx/>
              <a:buFontTx/>
              <a:buNone/>
            </a:pPr>
            <a:r>
              <a:rPr lang="en-US" altLang="zh-CN" sz="1600" dirty="0">
                <a:solidFill>
                  <a:srgbClr val="0000CC"/>
                </a:solidFill>
              </a:rPr>
              <a:t>    pause();</a:t>
            </a:r>
          </a:p>
          <a:p>
            <a:pPr>
              <a:spcBef>
                <a:spcPct val="0"/>
              </a:spcBef>
              <a:buClrTx/>
              <a:buSzTx/>
              <a:buFontTx/>
              <a:buNone/>
            </a:pPr>
            <a:r>
              <a:rPr lang="en-US" altLang="zh-CN" sz="1600" dirty="0"/>
              <a:t>}</a:t>
            </a:r>
          </a:p>
          <a:p>
            <a:pPr>
              <a:spcBef>
                <a:spcPct val="0"/>
              </a:spcBef>
              <a:buClrTx/>
              <a:buSzTx/>
              <a:buFont typeface="Monotype Sorts" pitchFamily="2" charset="2"/>
              <a:buNone/>
            </a:pPr>
            <a:r>
              <a:rPr lang="en-US" altLang="zh-CN" sz="1600" dirty="0">
                <a:solidFill>
                  <a:srgbClr val="006600"/>
                </a:solidFill>
              </a:rPr>
              <a:t>//</a:t>
            </a:r>
            <a:r>
              <a:rPr lang="zh-CN" altLang="en-US" sz="1600" dirty="0">
                <a:solidFill>
                  <a:srgbClr val="006600"/>
                </a:solidFill>
              </a:rPr>
              <a:t>程序执行到</a:t>
            </a:r>
            <a:r>
              <a:rPr lang="en-US" altLang="zh-CN" sz="1600" dirty="0">
                <a:solidFill>
                  <a:srgbClr val="006600"/>
                </a:solidFill>
              </a:rPr>
              <a:t>pause()</a:t>
            </a:r>
            <a:r>
              <a:rPr lang="zh-CN" altLang="en-US" sz="1600" dirty="0" smtClean="0">
                <a:solidFill>
                  <a:srgbClr val="006600"/>
                </a:solidFill>
              </a:rPr>
              <a:t>后进入阻塞，当</a:t>
            </a:r>
            <a:r>
              <a:rPr lang="zh-CN" altLang="en-US" sz="1600" dirty="0">
                <a:solidFill>
                  <a:srgbClr val="006600"/>
                </a:solidFill>
              </a:rPr>
              <a:t>键盘按下</a:t>
            </a:r>
            <a:r>
              <a:rPr lang="en-US" altLang="zh-CN" sz="1600" dirty="0">
                <a:solidFill>
                  <a:srgbClr val="006600"/>
                </a:solidFill>
              </a:rPr>
              <a:t>ctrl-c</a:t>
            </a:r>
            <a:r>
              <a:rPr lang="zh-CN" altLang="en-US" sz="1600" dirty="0">
                <a:solidFill>
                  <a:srgbClr val="006600"/>
                </a:solidFill>
              </a:rPr>
              <a:t>后，</a:t>
            </a:r>
            <a:r>
              <a:rPr lang="zh-CN" altLang="en-US" sz="1600" dirty="0" smtClean="0">
                <a:solidFill>
                  <a:srgbClr val="006600"/>
                </a:solidFill>
              </a:rPr>
              <a:t>出现什么现象</a:t>
            </a:r>
            <a:r>
              <a:rPr lang="zh-CN" altLang="en-US" sz="1600" dirty="0">
                <a:solidFill>
                  <a:srgbClr val="006600"/>
                </a:solidFill>
              </a:rPr>
              <a:t>？</a:t>
            </a:r>
            <a:endParaRPr lang="en-US" altLang="zh-CN" sz="1600" dirty="0">
              <a:solidFill>
                <a:srgbClr val="006600"/>
              </a:solidFill>
            </a:endParaRPr>
          </a:p>
          <a:p>
            <a:pPr>
              <a:spcBef>
                <a:spcPct val="0"/>
              </a:spcBef>
              <a:buClrTx/>
              <a:buSzTx/>
              <a:buNone/>
            </a:pPr>
            <a:r>
              <a:rPr lang="en-US" altLang="zh-CN" sz="1600" dirty="0" smtClean="0">
                <a:solidFill>
                  <a:srgbClr val="006600"/>
                </a:solidFill>
              </a:rPr>
              <a:t>//</a:t>
            </a:r>
            <a:r>
              <a:rPr lang="en-US" altLang="zh-CN" sz="1600" dirty="0">
                <a:solidFill>
                  <a:srgbClr val="0000CC"/>
                </a:solidFill>
              </a:rPr>
              <a:t> pause</a:t>
            </a:r>
            <a:r>
              <a:rPr lang="en-US" altLang="zh-CN" sz="1600" dirty="0" smtClean="0">
                <a:solidFill>
                  <a:srgbClr val="0000CC"/>
                </a:solidFill>
              </a:rPr>
              <a:t>()</a:t>
            </a:r>
            <a:r>
              <a:rPr lang="zh-CN" altLang="en-US" sz="1600" dirty="0" smtClean="0">
                <a:solidFill>
                  <a:srgbClr val="0000CC"/>
                </a:solidFill>
              </a:rPr>
              <a:t>：进程阻塞</a:t>
            </a:r>
            <a:r>
              <a:rPr lang="zh-CN" altLang="en-US" sz="1600" dirty="0">
                <a:solidFill>
                  <a:srgbClr val="0000CC"/>
                </a:solidFill>
              </a:rPr>
              <a:t>，等待信号</a:t>
            </a:r>
            <a:r>
              <a:rPr lang="en-US" altLang="zh-CN" sz="1600" dirty="0">
                <a:solidFill>
                  <a:srgbClr val="0000CC"/>
                </a:solidFill>
              </a:rPr>
              <a:t>SIGINT</a:t>
            </a:r>
          </a:p>
          <a:p>
            <a:pPr>
              <a:spcBef>
                <a:spcPct val="0"/>
              </a:spcBef>
              <a:buClrTx/>
              <a:buSzTx/>
              <a:buNone/>
            </a:pPr>
            <a:r>
              <a:rPr lang="en-US" altLang="zh-CN" sz="1600" dirty="0" smtClean="0">
                <a:solidFill>
                  <a:srgbClr val="0070C0"/>
                </a:solidFill>
              </a:rPr>
              <a:t>// </a:t>
            </a:r>
            <a:r>
              <a:rPr lang="zh-CN" altLang="en-US" sz="1600" dirty="0" smtClean="0">
                <a:solidFill>
                  <a:srgbClr val="0070C0"/>
                </a:solidFill>
              </a:rPr>
              <a:t>每次按下</a:t>
            </a:r>
            <a:r>
              <a:rPr lang="en-US" altLang="zh-CN" sz="1600" dirty="0" smtClean="0">
                <a:solidFill>
                  <a:srgbClr val="0070C0"/>
                </a:solidFill>
              </a:rPr>
              <a:t>ctrl-c</a:t>
            </a:r>
            <a:r>
              <a:rPr lang="zh-CN" altLang="en-US" sz="1600" dirty="0" smtClean="0">
                <a:solidFill>
                  <a:srgbClr val="0070C0"/>
                </a:solidFill>
              </a:rPr>
              <a:t>，执行一次</a:t>
            </a:r>
            <a:r>
              <a:rPr lang="en-US" altLang="zh-CN" sz="1600" dirty="0" err="1">
                <a:solidFill>
                  <a:srgbClr val="7030A0"/>
                </a:solidFill>
              </a:rPr>
              <a:t>SIGINTCatcher</a:t>
            </a:r>
            <a:r>
              <a:rPr lang="en-US" altLang="zh-CN" sz="1600" dirty="0" smtClean="0">
                <a:solidFill>
                  <a:srgbClr val="0070C0"/>
                </a:solidFill>
              </a:rPr>
              <a:t>()</a:t>
            </a:r>
            <a:r>
              <a:rPr lang="zh-CN" altLang="en-US" sz="1600" dirty="0" smtClean="0">
                <a:solidFill>
                  <a:srgbClr val="0070C0"/>
                </a:solidFill>
              </a:rPr>
              <a:t>，然后进程退出。</a:t>
            </a:r>
            <a:endParaRPr lang="en-US" altLang="zh-CN" sz="1600" dirty="0">
              <a:solidFill>
                <a:srgbClr val="0070C0"/>
              </a:solidFill>
            </a:endParaRPr>
          </a:p>
          <a:p>
            <a:pPr>
              <a:spcBef>
                <a:spcPct val="0"/>
              </a:spcBef>
              <a:buClrTx/>
              <a:buSzTx/>
              <a:buNone/>
            </a:pPr>
            <a:r>
              <a:rPr lang="en-US" altLang="zh-CN" sz="1600" dirty="0">
                <a:solidFill>
                  <a:srgbClr val="7030A0"/>
                </a:solidFill>
              </a:rPr>
              <a:t>// </a:t>
            </a:r>
            <a:r>
              <a:rPr lang="en-US" altLang="zh-CN" sz="1600" dirty="0" err="1">
                <a:solidFill>
                  <a:srgbClr val="7030A0"/>
                </a:solidFill>
              </a:rPr>
              <a:t>SIGINTCatcher</a:t>
            </a:r>
            <a:r>
              <a:rPr lang="en-US" altLang="zh-CN" sz="1600" dirty="0">
                <a:solidFill>
                  <a:srgbClr val="7030A0"/>
                </a:solidFill>
              </a:rPr>
              <a:t>()</a:t>
            </a:r>
            <a:r>
              <a:rPr lang="zh-CN" altLang="en-US" sz="1600" dirty="0">
                <a:solidFill>
                  <a:srgbClr val="7030A0"/>
                </a:solidFill>
              </a:rPr>
              <a:t>中输出按下</a:t>
            </a:r>
            <a:r>
              <a:rPr lang="en-US" altLang="zh-CN" sz="1600" dirty="0" err="1">
                <a:solidFill>
                  <a:srgbClr val="7030A0"/>
                </a:solidFill>
              </a:rPr>
              <a:t>ctrl+c</a:t>
            </a:r>
            <a:r>
              <a:rPr lang="zh-CN" altLang="en-US" sz="1600" dirty="0">
                <a:solidFill>
                  <a:srgbClr val="7030A0"/>
                </a:solidFill>
              </a:rPr>
              <a:t>的次数，</a:t>
            </a:r>
            <a:r>
              <a:rPr lang="zh-CN" altLang="en-US" sz="1600" dirty="0" smtClean="0">
                <a:solidFill>
                  <a:srgbClr val="7030A0"/>
                </a:solidFill>
              </a:rPr>
              <a:t>以及内核为信号</a:t>
            </a:r>
            <a:r>
              <a:rPr lang="en-US" altLang="zh-CN" sz="1600" dirty="0" smtClean="0">
                <a:solidFill>
                  <a:srgbClr val="FF0000"/>
                </a:solidFill>
              </a:rPr>
              <a:t>SIGINT</a:t>
            </a:r>
            <a:r>
              <a:rPr lang="zh-CN" altLang="en-US" sz="1600" dirty="0" smtClean="0">
                <a:solidFill>
                  <a:srgbClr val="7030A0"/>
                </a:solidFill>
              </a:rPr>
              <a:t>的</a:t>
            </a:r>
            <a:r>
              <a:rPr lang="zh-CN" altLang="en-US" sz="1600" dirty="0">
                <a:solidFill>
                  <a:srgbClr val="7030A0"/>
                </a:solidFill>
              </a:rPr>
              <a:t>编号</a:t>
            </a:r>
            <a:endParaRPr lang="en-US" altLang="zh-CN" sz="1600" dirty="0">
              <a:solidFill>
                <a:srgbClr val="7030A0"/>
              </a:solidFill>
            </a:endParaRPr>
          </a:p>
        </p:txBody>
      </p:sp>
      <p:sp>
        <p:nvSpPr>
          <p:cNvPr id="3" name="标题 1">
            <a:extLst>
              <a:ext uri="{FF2B5EF4-FFF2-40B4-BE49-F238E27FC236}">
                <a16:creationId xmlns:a16="http://schemas.microsoft.com/office/drawing/2014/main" id="{F6D30DA5-3B9D-4E00-8E04-397CADBD403B}"/>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
            <a:extLst>
              <a:ext uri="{FF2B5EF4-FFF2-40B4-BE49-F238E27FC236}">
                <a16:creationId xmlns:a16="http://schemas.microsoft.com/office/drawing/2014/main" id="{A4D4AB15-8768-4C6A-92C1-4DFCCF11F5FF}"/>
              </a:ext>
            </a:extLst>
          </p:cNvPr>
          <p:cNvSpPr>
            <a:spLocks noChangeArrowheads="1"/>
          </p:cNvSpPr>
          <p:nvPr/>
        </p:nvSpPr>
        <p:spPr bwMode="auto">
          <a:xfrm>
            <a:off x="696912" y="1009650"/>
            <a:ext cx="784340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en-US" altLang="zh-CN" sz="1600" dirty="0"/>
              <a:t>#include &lt;</a:t>
            </a:r>
            <a:r>
              <a:rPr lang="en-US" altLang="zh-CN" sz="1600" dirty="0" err="1"/>
              <a:t>stdio.h</a:t>
            </a:r>
            <a:r>
              <a:rPr lang="en-US" altLang="zh-CN" sz="1600" dirty="0"/>
              <a:t>&gt;</a:t>
            </a:r>
          </a:p>
          <a:p>
            <a:pPr eaLnBrk="1">
              <a:spcBef>
                <a:spcPct val="0"/>
              </a:spcBef>
              <a:buClrTx/>
              <a:buSzTx/>
              <a:buFontTx/>
              <a:buNone/>
            </a:pPr>
            <a:r>
              <a:rPr lang="en-US" altLang="zh-CN" sz="1600" dirty="0"/>
              <a:t>#include &lt;</a:t>
            </a:r>
            <a:r>
              <a:rPr lang="en-US" altLang="zh-CN" sz="1600" dirty="0" err="1"/>
              <a:t>unistd.h</a:t>
            </a:r>
            <a:r>
              <a:rPr lang="en-US" altLang="zh-CN" sz="1600" dirty="0"/>
              <a:t>&gt;</a:t>
            </a:r>
          </a:p>
          <a:p>
            <a:pPr eaLnBrk="1">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eaLnBrk="1">
              <a:spcBef>
                <a:spcPct val="0"/>
              </a:spcBef>
              <a:buClrTx/>
              <a:buSzTx/>
              <a:buFontTx/>
              <a:buNone/>
            </a:pPr>
            <a:endParaRPr lang="en-US" altLang="zh-CN" sz="1600" dirty="0"/>
          </a:p>
          <a:p>
            <a:pPr eaLnBrk="1">
              <a:spcBef>
                <a:spcPct val="0"/>
              </a:spcBef>
              <a:buClrTx/>
              <a:buSzTx/>
              <a:buFontTx/>
              <a:buNone/>
            </a:pPr>
            <a:r>
              <a:rPr lang="en-US" altLang="zh-CN" sz="1600" dirty="0">
                <a:solidFill>
                  <a:srgbClr val="7030A0"/>
                </a:solidFill>
              </a:rPr>
              <a:t>int count=0;</a:t>
            </a:r>
          </a:p>
          <a:p>
            <a:pPr eaLnBrk="1">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    count++;</a:t>
            </a:r>
          </a:p>
          <a:p>
            <a:pPr eaLnBrk="1">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signal %d %d time(s)\n”, </a:t>
            </a:r>
            <a:r>
              <a:rPr lang="en-US" altLang="zh-CN" sz="1600" dirty="0" err="1">
                <a:solidFill>
                  <a:srgbClr val="7030A0"/>
                </a:solidFill>
              </a:rPr>
              <a:t>sig,count</a:t>
            </a:r>
            <a:r>
              <a:rPr lang="en-US" altLang="zh-CN" sz="1600" dirty="0">
                <a:solidFill>
                  <a:srgbClr val="7030A0"/>
                </a:solidFill>
              </a:rPr>
              <a:t>);</a:t>
            </a:r>
          </a:p>
          <a:p>
            <a:pPr eaLnBrk="1">
              <a:spcBef>
                <a:spcPct val="0"/>
              </a:spcBef>
              <a:buClrTx/>
              <a:buSzTx/>
              <a:buFontTx/>
              <a:buNone/>
            </a:pPr>
            <a:r>
              <a:rPr lang="en-US" altLang="zh-CN" sz="1600" dirty="0">
                <a:solidFill>
                  <a:srgbClr val="7030A0"/>
                </a:solidFill>
              </a:rPr>
              <a:t>}</a:t>
            </a:r>
          </a:p>
          <a:p>
            <a:pPr eaLnBrk="1">
              <a:spcBef>
                <a:spcPct val="0"/>
              </a:spcBef>
              <a:buClrTx/>
              <a:buSzTx/>
              <a:buFontTx/>
              <a:buNone/>
            </a:pPr>
            <a:endParaRPr lang="en-US" altLang="zh-CN" sz="1600" dirty="0"/>
          </a:p>
          <a:p>
            <a:pPr eaLnBrk="1">
              <a:spcBef>
                <a:spcPct val="0"/>
              </a:spcBef>
              <a:buClrTx/>
              <a:buSzTx/>
              <a:buFontTx/>
              <a:buNone/>
            </a:pPr>
            <a:r>
              <a:rPr lang="en-US" altLang="zh-CN" sz="1600" dirty="0"/>
              <a:t>int main</a:t>
            </a:r>
            <a:r>
              <a:rPr lang="en-US" altLang="zh-CN" sz="1600" dirty="0" smtClean="0"/>
              <a:t>() {</a:t>
            </a:r>
            <a:endParaRPr lang="en-US" altLang="zh-CN" sz="1600" dirty="0"/>
          </a:p>
          <a:p>
            <a:pPr eaLnBrk="1">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0000CC"/>
                </a:solidFill>
              </a:rPr>
              <a:t>SIGINTCatcher</a:t>
            </a:r>
            <a:r>
              <a:rPr lang="en-US" altLang="zh-CN" sz="1600" dirty="0" smtClean="0">
                <a:solidFill>
                  <a:srgbClr val="0000CC"/>
                </a:solidFill>
              </a:rPr>
              <a:t>);</a:t>
            </a:r>
            <a:endParaRPr lang="en-US" altLang="zh-CN" sz="1600" dirty="0">
              <a:solidFill>
                <a:srgbClr val="0000CC"/>
              </a:solidFill>
            </a:endParaRPr>
          </a:p>
          <a:p>
            <a:pPr eaLnBrk="1">
              <a:spcBef>
                <a:spcPct val="0"/>
              </a:spcBef>
              <a:buClrTx/>
              <a:buSzTx/>
              <a:buFontTx/>
              <a:buNone/>
            </a:pPr>
            <a:r>
              <a:rPr lang="en-US" altLang="zh-CN" sz="1600" dirty="0"/>
              <a:t>    while(1)  sleep(1) ;</a:t>
            </a:r>
          </a:p>
          <a:p>
            <a:pPr eaLnBrk="1">
              <a:spcBef>
                <a:spcPct val="0"/>
              </a:spcBef>
              <a:buClrTx/>
              <a:buSzTx/>
              <a:buFontTx/>
              <a:buNone/>
            </a:pPr>
            <a:r>
              <a:rPr lang="en-US" altLang="zh-CN" sz="1600" dirty="0"/>
              <a:t>}</a:t>
            </a:r>
          </a:p>
          <a:p>
            <a:pPr eaLnBrk="1">
              <a:spcBef>
                <a:spcPct val="0"/>
              </a:spcBef>
              <a:buClrTx/>
              <a:buSzTx/>
              <a:buFontTx/>
              <a:buNone/>
            </a:pPr>
            <a:endParaRPr lang="en-US" altLang="zh-CN" sz="1600" dirty="0"/>
          </a:p>
          <a:p>
            <a:pPr eaLnBrk="1">
              <a:spcBef>
                <a:spcPct val="0"/>
              </a:spcBef>
              <a:buClrTx/>
              <a:buSzTx/>
              <a:buNone/>
            </a:pPr>
            <a:r>
              <a:rPr lang="en-US" altLang="zh-CN" sz="1600" dirty="0">
                <a:solidFill>
                  <a:srgbClr val="006600"/>
                </a:solidFill>
              </a:rPr>
              <a:t>//</a:t>
            </a:r>
            <a:r>
              <a:rPr lang="zh-CN" altLang="en-US" sz="1600" dirty="0">
                <a:solidFill>
                  <a:srgbClr val="006600"/>
                </a:solidFill>
              </a:rPr>
              <a:t>程序执行到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r>
              <a:rPr lang="zh-CN" altLang="en-US" sz="1600" dirty="0" smtClean="0">
                <a:solidFill>
                  <a:srgbClr val="006600"/>
                </a:solidFill>
              </a:rPr>
              <a:t>？</a:t>
            </a:r>
            <a:endParaRPr lang="en-US" altLang="zh-CN" sz="1600" dirty="0" smtClean="0">
              <a:solidFill>
                <a:srgbClr val="006600"/>
              </a:solidFill>
            </a:endParaRPr>
          </a:p>
          <a:p>
            <a:pPr eaLnBrk="1">
              <a:spcBef>
                <a:spcPct val="0"/>
              </a:spcBef>
              <a:buClrTx/>
              <a:buSzTx/>
              <a:buNone/>
            </a:pPr>
            <a:r>
              <a:rPr lang="en-US" altLang="zh-CN" sz="1600" dirty="0" smtClean="0">
                <a:solidFill>
                  <a:srgbClr val="006600"/>
                </a:solidFill>
              </a:rPr>
              <a:t>//</a:t>
            </a:r>
            <a:r>
              <a:rPr lang="zh-CN" altLang="en-US" sz="1600" dirty="0" smtClean="0">
                <a:solidFill>
                  <a:srgbClr val="006600"/>
                </a:solidFill>
              </a:rPr>
              <a:t>次按下</a:t>
            </a:r>
            <a:r>
              <a:rPr lang="en-US" altLang="zh-CN" sz="1600" dirty="0" smtClean="0">
                <a:solidFill>
                  <a:srgbClr val="006600"/>
                </a:solidFill>
              </a:rPr>
              <a:t>ctrl-c</a:t>
            </a:r>
            <a:r>
              <a:rPr lang="zh-CN" altLang="en-US" sz="1600" dirty="0" smtClean="0">
                <a:solidFill>
                  <a:srgbClr val="006600"/>
                </a:solidFill>
              </a:rPr>
              <a:t>，执行一</a:t>
            </a:r>
            <a:r>
              <a:rPr lang="zh-CN" altLang="en-US" sz="1600" dirty="0">
                <a:solidFill>
                  <a:srgbClr val="0070C0"/>
                </a:solidFill>
              </a:rPr>
              <a:t>次</a:t>
            </a:r>
            <a:r>
              <a:rPr lang="en-US" altLang="zh-CN" sz="1600" dirty="0" err="1">
                <a:solidFill>
                  <a:srgbClr val="0070C0"/>
                </a:solidFill>
              </a:rPr>
              <a:t>SIGINTCatcher</a:t>
            </a:r>
            <a:r>
              <a:rPr lang="en-US" altLang="zh-CN" sz="1600" dirty="0">
                <a:solidFill>
                  <a:srgbClr val="0070C0"/>
                </a:solidFill>
              </a:rPr>
              <a:t>()</a:t>
            </a:r>
            <a:r>
              <a:rPr lang="zh-CN" altLang="en-US" sz="1600" dirty="0">
                <a:solidFill>
                  <a:srgbClr val="006600"/>
                </a:solidFill>
              </a:rPr>
              <a:t>，输出</a:t>
            </a:r>
            <a:r>
              <a:rPr lang="zh-CN" altLang="en-US" sz="1600" dirty="0">
                <a:solidFill>
                  <a:srgbClr val="7030A0"/>
                </a:solidFill>
              </a:rPr>
              <a:t>按下</a:t>
            </a:r>
            <a:r>
              <a:rPr lang="en-US" altLang="zh-CN" sz="1600" dirty="0" err="1">
                <a:solidFill>
                  <a:srgbClr val="7030A0"/>
                </a:solidFill>
              </a:rPr>
              <a:t>ctrl+c</a:t>
            </a:r>
            <a:r>
              <a:rPr lang="zh-CN" altLang="en-US" sz="1600" dirty="0">
                <a:solidFill>
                  <a:srgbClr val="7030A0"/>
                </a:solidFill>
              </a:rPr>
              <a:t>的次数，以及信号</a:t>
            </a:r>
            <a:r>
              <a:rPr lang="en-US" altLang="zh-CN" sz="1600" dirty="0">
                <a:solidFill>
                  <a:srgbClr val="FF0000"/>
                </a:solidFill>
              </a:rPr>
              <a:t>SIGINT</a:t>
            </a:r>
            <a:r>
              <a:rPr lang="zh-CN" altLang="en-US" sz="1600" dirty="0">
                <a:solidFill>
                  <a:srgbClr val="7030A0"/>
                </a:solidFill>
              </a:rPr>
              <a:t>的编号，</a:t>
            </a:r>
            <a:r>
              <a:rPr lang="zh-CN" altLang="en-US" sz="1600" dirty="0">
                <a:solidFill>
                  <a:srgbClr val="000818"/>
                </a:solidFill>
              </a:rPr>
              <a:t>且一直重复上述</a:t>
            </a:r>
            <a:r>
              <a:rPr lang="zh-CN" altLang="en-US" sz="1600" dirty="0" smtClean="0">
                <a:solidFill>
                  <a:srgbClr val="000818"/>
                </a:solidFill>
              </a:rPr>
              <a:t>过程，进程不终止。</a:t>
            </a:r>
            <a:endParaRPr lang="en-US" altLang="zh-CN" sz="1600" dirty="0">
              <a:solidFill>
                <a:srgbClr val="000818"/>
              </a:solidFill>
            </a:endParaRP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9E3A911D-DFB1-4A89-85B7-D6084611BC57}"/>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signal例（续）</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81305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a:t>int count=0;</a:t>
            </a:r>
          </a:p>
          <a:p>
            <a:pPr>
              <a:spcBef>
                <a:spcPct val="0"/>
              </a:spcBef>
              <a:buClrTx/>
              <a:buSzTx/>
              <a:buFontTx/>
              <a:buNone/>
            </a:pPr>
            <a:r>
              <a:rPr lang="en-US" altLang="zh-CN" sz="1600" dirty="0">
                <a:solidFill>
                  <a:srgbClr val="7030A0"/>
                </a:solidFill>
              </a:rPr>
              <a:t>void </a:t>
            </a:r>
            <a:r>
              <a:rPr lang="en-US" altLang="zh-CN" sz="1600" dirty="0" err="1" smtClean="0">
                <a:solidFill>
                  <a:srgbClr val="7030A0"/>
                </a:solidFill>
              </a:rPr>
              <a:t>SIGINTCatcher</a:t>
            </a:r>
            <a:r>
              <a:rPr lang="en-US" altLang="zh-CN" sz="1600" dirty="0" smtClean="0">
                <a:solidFill>
                  <a:srgbClr val="7030A0"/>
                </a:solidFill>
              </a:rPr>
              <a:t> </a:t>
            </a:r>
            <a:r>
              <a:rPr lang="en-US" altLang="zh-CN" sz="1600" dirty="0">
                <a:solidFill>
                  <a:srgbClr val="7030A0"/>
                </a:solidFill>
              </a:rPr>
              <a:t>(int sig</a:t>
            </a:r>
            <a:r>
              <a:rPr lang="en-US" altLang="zh-CN" sz="1600" dirty="0" smtClean="0">
                <a:solidFill>
                  <a:srgbClr val="7030A0"/>
                </a:solidFill>
              </a:rPr>
              <a:t>)  </a:t>
            </a:r>
            <a:r>
              <a:rPr lang="en-US" altLang="zh-CN" sz="1600" dirty="0" smtClean="0"/>
              <a:t>{</a:t>
            </a:r>
            <a:endParaRPr lang="en-US" altLang="zh-CN" sz="1600" dirty="0"/>
          </a:p>
          <a:p>
            <a:pPr>
              <a:spcBef>
                <a:spcPct val="0"/>
              </a:spcBef>
              <a:buClrTx/>
              <a:buSzTx/>
              <a:buFontTx/>
              <a:buNone/>
            </a:pPr>
            <a:r>
              <a:rPr lang="en-US" altLang="zh-CN" sz="1600" dirty="0"/>
              <a:t>    count++;</a:t>
            </a:r>
          </a:p>
          <a:p>
            <a:pPr>
              <a:spcBef>
                <a:spcPct val="0"/>
              </a:spcBef>
              <a:buClrTx/>
              <a:buSzTx/>
              <a:buFontTx/>
              <a:buNone/>
            </a:pPr>
            <a:r>
              <a:rPr lang="en-US" altLang="zh-CN" sz="1600" dirty="0"/>
              <a:t>    </a:t>
            </a:r>
            <a:r>
              <a:rPr lang="en-US" altLang="zh-CN" sz="1600" dirty="0" err="1"/>
              <a:t>printf</a:t>
            </a:r>
            <a:r>
              <a:rPr lang="en-US" altLang="zh-CN" sz="1600" dirty="0"/>
              <a:t>(“</a:t>
            </a:r>
            <a:r>
              <a:rPr lang="en-US" altLang="zh-CN" sz="1600" dirty="0" err="1"/>
              <a:t>en</a:t>
            </a:r>
            <a:r>
              <a:rPr lang="en-US" altLang="zh-CN" sz="1600" dirty="0"/>
              <a:t> </a:t>
            </a:r>
            <a:r>
              <a:rPr lang="en-US" altLang="zh-CN" sz="1600" dirty="0" err="1"/>
              <a:t>en</a:t>
            </a:r>
            <a:r>
              <a:rPr lang="en-US" altLang="zh-CN" sz="1600" dirty="0"/>
              <a:t>! - I caught signal %d %d time(s)\n”, </a:t>
            </a:r>
            <a:r>
              <a:rPr lang="en-US" altLang="zh-CN" sz="1600" dirty="0" err="1"/>
              <a:t>sig,count</a:t>
            </a:r>
            <a:r>
              <a:rPr lang="en-US" altLang="zh-CN" sz="1600" dirty="0"/>
              <a:t>);</a:t>
            </a:r>
          </a:p>
          <a:p>
            <a:pPr>
              <a:spcBef>
                <a:spcPct val="0"/>
              </a:spcBef>
              <a:buClrTx/>
              <a:buSzTx/>
              <a:buFont typeface="Monotype Sorts" pitchFamily="2" charset="2"/>
              <a:buNone/>
            </a:pPr>
            <a:r>
              <a:rPr lang="en-US" altLang="zh-CN" sz="1600" dirty="0"/>
              <a:t>   </a:t>
            </a:r>
            <a:r>
              <a:rPr lang="en-US" altLang="zh-CN" sz="1600" dirty="0">
                <a:solidFill>
                  <a:srgbClr val="0000CC"/>
                </a:solidFill>
              </a:rPr>
              <a:t> (void) signal(SIGINT, </a:t>
            </a:r>
            <a:r>
              <a:rPr lang="en-US" altLang="zh-CN" sz="1600" u="sng" dirty="0">
                <a:solidFill>
                  <a:srgbClr val="FF0000"/>
                </a:solidFill>
              </a:rPr>
              <a:t>SIG_DFL</a:t>
            </a:r>
            <a:r>
              <a:rPr lang="en-US" altLang="zh-CN" sz="1600" dirty="0">
                <a:solidFill>
                  <a:srgbClr val="0000CC"/>
                </a:solidFill>
              </a:rPr>
              <a:t>); </a:t>
            </a:r>
            <a:r>
              <a:rPr lang="en-US" altLang="zh-CN" sz="1600" dirty="0">
                <a:solidFill>
                  <a:srgbClr val="006600"/>
                </a:solidFill>
              </a:rPr>
              <a:t>//</a:t>
            </a:r>
            <a:r>
              <a:rPr lang="zh-CN" altLang="en-US" sz="1600" dirty="0">
                <a:solidFill>
                  <a:srgbClr val="006600"/>
                </a:solidFill>
              </a:rPr>
              <a:t>重</a:t>
            </a:r>
            <a:r>
              <a:rPr lang="zh-CN" altLang="en-US" sz="1600" dirty="0" smtClean="0">
                <a:solidFill>
                  <a:srgbClr val="006600"/>
                </a:solidFill>
              </a:rPr>
              <a:t>设信号</a:t>
            </a:r>
            <a:r>
              <a:rPr lang="en-US" altLang="zh-CN" sz="1600" dirty="0" smtClean="0">
                <a:solidFill>
                  <a:srgbClr val="0000CC"/>
                </a:solidFill>
              </a:rPr>
              <a:t>SIGINT</a:t>
            </a:r>
            <a:r>
              <a:rPr lang="zh-CN" altLang="en-US" sz="1600" dirty="0">
                <a:solidFill>
                  <a:srgbClr val="006600"/>
                </a:solidFill>
              </a:rPr>
              <a:t>为</a:t>
            </a:r>
            <a:r>
              <a:rPr lang="zh-CN" altLang="en-US" sz="1600" dirty="0" smtClean="0">
                <a:solidFill>
                  <a:srgbClr val="FF0000"/>
                </a:solidFill>
              </a:rPr>
              <a:t>默认</a:t>
            </a:r>
            <a:r>
              <a:rPr lang="zh-CN" altLang="en-US" sz="1600" dirty="0">
                <a:solidFill>
                  <a:srgbClr val="FF0000"/>
                </a:solidFill>
              </a:rPr>
              <a:t>处理</a:t>
            </a:r>
            <a:endParaRPr lang="en-US" altLang="zh-CN" sz="1600" dirty="0">
              <a:solidFill>
                <a:srgbClr val="FF0000"/>
              </a:solidFill>
            </a:endParaRPr>
          </a:p>
          <a:p>
            <a:pPr>
              <a:spcBef>
                <a:spcPct val="0"/>
              </a:spcBef>
              <a:buClrTx/>
              <a:buSzTx/>
              <a:buFontTx/>
              <a:buNone/>
            </a:pPr>
            <a:r>
              <a:rPr lang="en-US" altLang="zh-CN" sz="1600" dirty="0"/>
              <a:t>}</a:t>
            </a:r>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dirty="0" err="1">
                <a:solidFill>
                  <a:srgbClr val="7030A0"/>
                </a:solidFill>
              </a:rPr>
              <a:t>SIGINTCatcher</a:t>
            </a:r>
            <a:r>
              <a:rPr lang="en-US" altLang="zh-CN" sz="1600" dirty="0" smtClean="0">
                <a:solidFill>
                  <a:srgbClr val="0000CC"/>
                </a:solidFill>
              </a:rPr>
              <a:t>);</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p>
          <a:p>
            <a:pPr>
              <a:spcBef>
                <a:spcPct val="0"/>
              </a:spcBef>
              <a:buClrTx/>
              <a:buSzTx/>
              <a:buFontTx/>
              <a:buNone/>
            </a:pPr>
            <a:r>
              <a:rPr lang="en-US" altLang="zh-CN" sz="1600" dirty="0" smtClean="0">
                <a:solidFill>
                  <a:srgbClr val="006600"/>
                </a:solidFill>
              </a:rPr>
              <a:t>//</a:t>
            </a: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第一按下</a:t>
            </a:r>
            <a:r>
              <a:rPr lang="en-US" altLang="zh-CN" sz="1600" dirty="0" smtClean="0">
                <a:solidFill>
                  <a:srgbClr val="0070C0"/>
                </a:solidFill>
              </a:rPr>
              <a:t>ctrl-c</a:t>
            </a:r>
            <a:r>
              <a:rPr lang="zh-CN" altLang="en-US" sz="1600" dirty="0" smtClean="0">
                <a:solidFill>
                  <a:srgbClr val="0070C0"/>
                </a:solidFill>
              </a:rPr>
              <a:t>，执行</a:t>
            </a:r>
            <a:r>
              <a:rPr lang="en-US" altLang="zh-CN" sz="1600" dirty="0" err="1" smtClean="0">
                <a:solidFill>
                  <a:srgbClr val="7030A0"/>
                </a:solidFill>
              </a:rPr>
              <a:t>SIGINTCatcher</a:t>
            </a:r>
            <a:r>
              <a:rPr lang="zh-CN" altLang="en-US" sz="1600" dirty="0" smtClean="0">
                <a:solidFill>
                  <a:srgbClr val="0070C0"/>
                </a:solidFill>
              </a:rPr>
              <a:t>，设置信号</a:t>
            </a:r>
            <a:r>
              <a:rPr lang="en-US" altLang="zh-CN" sz="1600" dirty="0" smtClean="0">
                <a:solidFill>
                  <a:srgbClr val="0070C0"/>
                </a:solidFill>
              </a:rPr>
              <a:t>SIGINT</a:t>
            </a:r>
            <a:r>
              <a:rPr lang="zh-CN" altLang="en-US" sz="1600" dirty="0" smtClean="0">
                <a:solidFill>
                  <a:srgbClr val="0070C0"/>
                </a:solidFill>
              </a:rPr>
              <a:t>为默认处理（终止进程）</a:t>
            </a:r>
            <a:endParaRPr lang="en-US" altLang="zh-CN" sz="1600" dirty="0" smtClean="0">
              <a:solidFill>
                <a:srgbClr val="0070C0"/>
              </a:solidFill>
            </a:endParaRPr>
          </a:p>
          <a:p>
            <a:pPr>
              <a:spcBef>
                <a:spcPct val="0"/>
              </a:spcBef>
              <a:buClrTx/>
              <a:buSzTx/>
              <a:buFontTx/>
              <a:buNone/>
            </a:pPr>
            <a:r>
              <a:rPr lang="en-US" altLang="zh-CN" sz="1600" dirty="0" smtClean="0">
                <a:solidFill>
                  <a:srgbClr val="0070C0"/>
                </a:solidFill>
              </a:rPr>
              <a:t>//</a:t>
            </a:r>
            <a:r>
              <a:rPr lang="zh-CN" altLang="en-US" sz="1600" dirty="0" smtClean="0">
                <a:solidFill>
                  <a:srgbClr val="7030A0"/>
                </a:solidFill>
              </a:rPr>
              <a:t>第二</a:t>
            </a:r>
            <a:r>
              <a:rPr lang="zh-CN" altLang="en-US" sz="1600" dirty="0">
                <a:solidFill>
                  <a:srgbClr val="7030A0"/>
                </a:solidFill>
              </a:rPr>
              <a:t>次按下</a:t>
            </a:r>
            <a:r>
              <a:rPr lang="en-US" altLang="zh-CN" sz="1600" dirty="0">
                <a:solidFill>
                  <a:srgbClr val="7030A0"/>
                </a:solidFill>
              </a:rPr>
              <a:t>ctrl-c</a:t>
            </a:r>
            <a:r>
              <a:rPr lang="zh-CN" altLang="en-US" sz="1600" dirty="0">
                <a:solidFill>
                  <a:srgbClr val="7030A0"/>
                </a:solidFill>
              </a:rPr>
              <a:t>键</a:t>
            </a:r>
            <a:r>
              <a:rPr lang="zh-CN" altLang="en-US" sz="1600" dirty="0" smtClean="0">
                <a:solidFill>
                  <a:srgbClr val="7030A0"/>
                </a:solidFill>
              </a:rPr>
              <a:t>，不再执行</a:t>
            </a:r>
            <a:r>
              <a:rPr lang="en-US" altLang="zh-CN" sz="1600" dirty="0" err="1" smtClean="0">
                <a:solidFill>
                  <a:srgbClr val="7030A0"/>
                </a:solidFill>
              </a:rPr>
              <a:t>SIGINTCatcher</a:t>
            </a:r>
            <a:r>
              <a:rPr lang="zh-CN" altLang="en-US" sz="1600" dirty="0" smtClean="0">
                <a:solidFill>
                  <a:srgbClr val="7030A0"/>
                </a:solidFill>
              </a:rPr>
              <a:t>，执行默认操作，进程退出</a:t>
            </a:r>
            <a:endParaRPr lang="en-US" altLang="zh-CN" sz="1600" dirty="0">
              <a:solidFill>
                <a:srgbClr val="7030A0"/>
              </a:solidFill>
            </a:endParaRPr>
          </a:p>
          <a:p>
            <a:pPr>
              <a:spcBef>
                <a:spcPct val="0"/>
              </a:spcBef>
              <a:buClrTx/>
              <a:buSzTx/>
              <a:buFontTx/>
              <a:buNone/>
            </a:pP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5565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u="sng" dirty="0" smtClean="0">
                <a:solidFill>
                  <a:srgbClr val="C00000"/>
                </a:solidFill>
              </a:rPr>
              <a:t>SIG_IGN</a:t>
            </a:r>
            <a:r>
              <a:rPr lang="en-US" altLang="zh-CN" sz="1600" dirty="0" smtClean="0">
                <a:solidFill>
                  <a:srgbClr val="0000CC"/>
                </a:solidFill>
              </a:rPr>
              <a:t>);  //</a:t>
            </a:r>
            <a:r>
              <a:rPr lang="zh-CN" altLang="en-US" sz="1600" dirty="0" smtClean="0">
                <a:solidFill>
                  <a:srgbClr val="0000CC"/>
                </a:solidFill>
              </a:rPr>
              <a:t>忽略该信号</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p>
          <a:p>
            <a:pPr>
              <a:spcBef>
                <a:spcPct val="0"/>
              </a:spcBef>
              <a:buClrTx/>
              <a:buSzTx/>
              <a:buFontTx/>
              <a:buNone/>
            </a:pPr>
            <a:r>
              <a:rPr lang="en-US" altLang="zh-CN" sz="1600" dirty="0"/>
              <a:t> </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p>
          <a:p>
            <a:pPr>
              <a:spcBef>
                <a:spcPct val="0"/>
              </a:spcBef>
              <a:buClrTx/>
              <a:buSzTx/>
              <a:buFontTx/>
              <a:buNone/>
            </a:pP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进程忽略信号</a:t>
            </a:r>
            <a:r>
              <a:rPr lang="en-US" altLang="zh-CN" sz="1600" dirty="0" smtClean="0">
                <a:solidFill>
                  <a:srgbClr val="0000CC"/>
                </a:solidFill>
              </a:rPr>
              <a:t>SIGINT</a:t>
            </a:r>
          </a:p>
          <a:p>
            <a:pPr>
              <a:spcBef>
                <a:spcPct val="0"/>
              </a:spcBef>
              <a:buClrTx/>
              <a:buSzTx/>
              <a:buFontTx/>
              <a:buNone/>
            </a:pPr>
            <a:r>
              <a:rPr lang="en-US" altLang="zh-CN" sz="1600" dirty="0" smtClean="0">
                <a:solidFill>
                  <a:srgbClr val="0000CC"/>
                </a:solidFill>
              </a:rPr>
              <a:t>//</a:t>
            </a:r>
            <a:r>
              <a:rPr lang="zh-CN" altLang="en-US" sz="1600" dirty="0" smtClean="0">
                <a:solidFill>
                  <a:srgbClr val="0000CC"/>
                </a:solidFill>
              </a:rPr>
              <a:t>按下</a:t>
            </a:r>
            <a:r>
              <a:rPr lang="en-US" altLang="zh-CN" sz="1600" dirty="0" smtClean="0">
                <a:solidFill>
                  <a:srgbClr val="0000CC"/>
                </a:solidFill>
              </a:rPr>
              <a:t>ctrl-c</a:t>
            </a:r>
            <a:r>
              <a:rPr lang="zh-CN" altLang="en-US" sz="1600" dirty="0" smtClean="0">
                <a:solidFill>
                  <a:srgbClr val="0000CC"/>
                </a:solidFill>
              </a:rPr>
              <a:t>，进程不会收到该信号，也就不会处理，也不会终止</a:t>
            </a:r>
            <a:endParaRPr lang="en-US" altLang="zh-CN" sz="1600" dirty="0">
              <a:solidFill>
                <a:srgbClr val="7030A0"/>
              </a:solidFill>
            </a:endParaRPr>
          </a:p>
          <a:p>
            <a:pPr>
              <a:spcBef>
                <a:spcPct val="0"/>
              </a:spcBef>
              <a:buClrTx/>
              <a:buSzTx/>
              <a:buFontTx/>
              <a:buNone/>
            </a:pP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进程</a:t>
            </a:r>
            <a:r>
              <a:rPr lang="zh-CN" altLang="en-US" sz="2800" noProof="1" smtClean="0">
                <a:solidFill>
                  <a:srgbClr val="0000CC"/>
                </a:solidFill>
                <a:effectLst>
                  <a:outerShdw blurRad="38100" dist="38100" dir="2700000">
                    <a:srgbClr val="C0C0C0"/>
                  </a:outerShdw>
                </a:effectLst>
              </a:rPr>
              <a:t>屏蔽或忽略</a:t>
            </a:r>
            <a:r>
              <a:rPr lang="zh-CN" altLang="en-US" sz="2800" noProof="1" smtClean="0">
                <a:effectLst>
                  <a:outerShdw blurRad="38100" dist="38100" dir="2700000">
                    <a:srgbClr val="C0C0C0"/>
                  </a:outerShdw>
                </a:effectLst>
              </a:rPr>
              <a:t>某信号</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1539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556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a:t>
            </a:r>
            <a:r>
              <a:rPr lang="en-US" altLang="zh-CN" sz="1600" dirty="0" smtClean="0"/>
              <a:t>{ //</a:t>
            </a:r>
            <a:r>
              <a:rPr lang="zh-CN" altLang="en-US" sz="1600" dirty="0" smtClean="0"/>
              <a:t>父进程定义的信号处理函数</a:t>
            </a:r>
            <a:r>
              <a:rPr lang="en-US" altLang="zh-CN" sz="1600" dirty="0" smtClean="0"/>
              <a: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signal(SIGINT, </a:t>
            </a:r>
            <a:r>
              <a:rPr lang="en-US" altLang="zh-CN" sz="1600" dirty="0" err="1">
                <a:solidFill>
                  <a:srgbClr val="7030A0"/>
                </a:solidFill>
              </a:rPr>
              <a:t>SIGINTCatcher</a:t>
            </a:r>
            <a:r>
              <a:rPr lang="en-US" altLang="zh-CN" sz="1600" dirty="0" smtClean="0">
                <a:solidFill>
                  <a:srgbClr val="0070C0"/>
                </a:solidFill>
              </a:rPr>
              <a:t>);</a:t>
            </a: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r>
              <a:rPr lang="en-US" altLang="zh-CN" sz="1600" dirty="0" smtClean="0"/>
              <a:t>();</a:t>
            </a:r>
            <a:endParaRPr lang="en-US" altLang="zh-CN" sz="1600" dirty="0"/>
          </a:p>
          <a:p>
            <a:pPr>
              <a:spcBef>
                <a:spcPct val="0"/>
              </a:spcBef>
              <a:buClrTx/>
              <a:buSzTx/>
              <a:buFontTx/>
              <a:buNone/>
            </a:pPr>
            <a:r>
              <a:rPr lang="en-US" altLang="zh-CN" sz="1600" dirty="0"/>
              <a:t>   if (</a:t>
            </a:r>
            <a:r>
              <a:rPr lang="en-US" altLang="zh-CN" sz="1600" dirty="0" err="1"/>
              <a:t>pid</a:t>
            </a:r>
            <a:r>
              <a:rPr lang="en-US" altLang="zh-CN" sz="1600" dirty="0"/>
              <a:t>&lt;0) </a:t>
            </a:r>
            <a:r>
              <a:rPr lang="en-US" altLang="zh-CN" sz="1600" dirty="0" smtClean="0"/>
              <a:t>{ /*</a:t>
            </a:r>
            <a:r>
              <a:rPr lang="zh-CN" altLang="en-US" sz="1600" dirty="0" smtClean="0"/>
              <a:t>子</a:t>
            </a:r>
            <a:r>
              <a:rPr lang="zh-CN" altLang="en-US" sz="1600" dirty="0"/>
              <a:t>进程创建不成功，错误</a:t>
            </a:r>
            <a:r>
              <a:rPr lang="zh-CN" altLang="en-US" sz="1600" dirty="0" smtClean="0"/>
              <a:t>处理</a:t>
            </a:r>
            <a:r>
              <a:rPr lang="en-US" altLang="zh-CN" sz="1600" dirty="0" smtClean="0"/>
              <a:t>*/ }</a:t>
            </a:r>
            <a:endParaRPr lang="en-US" altLang="zh-CN" sz="1600" dirty="0"/>
          </a:p>
          <a:p>
            <a:pPr>
              <a:spcBef>
                <a:spcPct val="0"/>
              </a:spcBef>
              <a:buClrTx/>
              <a:buSzTx/>
              <a:buFontTx/>
              <a:buNone/>
            </a:pPr>
            <a:r>
              <a:rPr lang="en-US" altLang="zh-CN" sz="1600" dirty="0"/>
              <a:t>   else if (</a:t>
            </a:r>
            <a:r>
              <a:rPr lang="en-US" altLang="zh-CN" sz="1600" dirty="0" err="1"/>
              <a:t>pid</a:t>
            </a:r>
            <a:r>
              <a:rPr lang="en-US" altLang="zh-CN" sz="1600" dirty="0"/>
              <a:t>==0) //</a:t>
            </a:r>
            <a:r>
              <a:rPr lang="zh-CN" altLang="en-US" sz="1600" dirty="0"/>
              <a:t>子进程代码</a:t>
            </a:r>
            <a:endParaRPr lang="en-US" altLang="zh-CN" sz="1600" dirty="0"/>
          </a:p>
          <a:p>
            <a:pPr>
              <a:spcBef>
                <a:spcPct val="0"/>
              </a:spcBef>
              <a:buClrTx/>
              <a:buSzTx/>
              <a:buFontTx/>
              <a:buNone/>
            </a:pPr>
            <a:r>
              <a:rPr lang="en-US" altLang="zh-CN" sz="1600" dirty="0"/>
              <a:t>   </a:t>
            </a:r>
            <a:r>
              <a:rPr lang="en-US" altLang="zh-CN" sz="1600" dirty="0" smtClean="0"/>
              <a:t>{  /*…..   */} </a:t>
            </a:r>
          </a:p>
          <a:p>
            <a:pPr>
              <a:spcBef>
                <a:spcPct val="0"/>
              </a:spcBef>
              <a:buClrTx/>
              <a:buSzTx/>
              <a:buFontTx/>
              <a:buNone/>
            </a:pPr>
            <a:r>
              <a:rPr lang="en-US" altLang="zh-CN" sz="1600" dirty="0"/>
              <a:t> </a:t>
            </a:r>
            <a:r>
              <a:rPr lang="en-US" altLang="zh-CN" sz="1600" dirty="0" smtClean="0"/>
              <a:t> else </a:t>
            </a:r>
            <a:r>
              <a:rPr lang="en-US" altLang="zh-CN" sz="1600" dirty="0"/>
              <a:t> //</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p>
          <a:p>
            <a:pPr>
              <a:spcBef>
                <a:spcPct val="0"/>
              </a:spcBef>
              <a:buClrTx/>
              <a:buSzTx/>
              <a:buFontTx/>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给内核一定的时间创建子进程</a:t>
            </a:r>
            <a:endParaRPr lang="en-US" altLang="zh-CN" sz="1600" dirty="0" smtClean="0">
              <a:solidFill>
                <a:srgbClr val="C00000"/>
              </a:solidFill>
            </a:endParaRPr>
          </a:p>
          <a:p>
            <a:pPr>
              <a:spcBef>
                <a:spcPct val="0"/>
              </a:spcBef>
              <a:buClrTx/>
              <a:buSzTx/>
              <a:buFontTx/>
              <a:buNone/>
            </a:pPr>
            <a:r>
              <a:rPr lang="en-US" altLang="zh-CN" sz="1600" dirty="0"/>
              <a:t> </a:t>
            </a:r>
            <a:r>
              <a:rPr lang="en-US" altLang="zh-CN" sz="1600" dirty="0" smtClean="0"/>
              <a:t>      //……</a:t>
            </a:r>
          </a:p>
          <a:p>
            <a:pPr>
              <a:spcBef>
                <a:spcPct val="0"/>
              </a:spcBef>
              <a:buClrTx/>
              <a:buSzTx/>
              <a:buFontTx/>
              <a:buNone/>
            </a:pPr>
            <a:r>
              <a:rPr lang="en-US" altLang="zh-CN" sz="1600" dirty="0" smtClean="0"/>
              <a:t>   }</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子进程继承了父进程对信号</a:t>
            </a:r>
            <a:r>
              <a:rPr lang="en-US" altLang="zh-CN" sz="1600" dirty="0" smtClean="0">
                <a:solidFill>
                  <a:srgbClr val="0070C0"/>
                </a:solidFill>
              </a:rPr>
              <a:t>SIGINT</a:t>
            </a:r>
            <a:r>
              <a:rPr lang="zh-CN" altLang="en-US" sz="1600" dirty="0"/>
              <a:t>的</a:t>
            </a:r>
            <a:r>
              <a:rPr lang="zh-CN" altLang="en-US" sz="1600" dirty="0" smtClean="0"/>
              <a:t>处理方式</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各执行了一次</a:t>
            </a:r>
            <a:r>
              <a:rPr lang="en-US" altLang="zh-CN" sz="1600" dirty="0" err="1">
                <a:solidFill>
                  <a:srgbClr val="7030A0"/>
                </a:solidFill>
              </a:rPr>
              <a:t>SIGINTCatcher</a:t>
            </a:r>
            <a:r>
              <a:rPr lang="en-US" altLang="zh-CN" sz="1600" dirty="0" smtClean="0">
                <a:solidFill>
                  <a:srgbClr val="7030A0"/>
                </a:solidFill>
              </a:rPr>
              <a:t>()</a:t>
            </a: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rPr>
              <a:t>子进程</a:t>
            </a:r>
            <a:r>
              <a:rPr lang="zh-CN" altLang="en-US" sz="2800" dirty="0" smtClean="0">
                <a:solidFill>
                  <a:srgbClr val="0000CC"/>
                </a:solidFill>
                <a:effectLst>
                  <a:outerShdw blurRad="38100" dist="38100" dir="2700000">
                    <a:srgbClr val="C0C0C0"/>
                  </a:outerShdw>
                </a:effectLst>
              </a:rPr>
              <a:t>继承</a:t>
            </a:r>
            <a:r>
              <a:rPr lang="zh-CN" altLang="en-US" sz="2800" dirty="0" smtClean="0">
                <a:effectLst>
                  <a:outerShdw blurRad="38100" dist="38100" dir="2700000">
                    <a:srgbClr val="C0C0C0"/>
                  </a:outerShdw>
                </a:effectLst>
              </a:rPr>
              <a:t>父进程注册的信号处理</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126983071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788603"/>
            <a:ext cx="7556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_</a:t>
            </a:r>
            <a:r>
              <a:rPr lang="en-US" altLang="zh-CN" sz="1600" dirty="0" smtClean="0">
                <a:solidFill>
                  <a:srgbClr val="7030A0"/>
                </a:solidFill>
              </a:rPr>
              <a:t>Parent </a:t>
            </a:r>
            <a:r>
              <a:rPr lang="en-US" altLang="zh-CN" sz="1600" dirty="0">
                <a:solidFill>
                  <a:srgbClr val="7030A0"/>
                </a:solidFill>
              </a:rPr>
              <a:t>(int sig</a:t>
            </a:r>
            <a:r>
              <a:rPr lang="en-US" altLang="zh-CN" sz="1600" dirty="0" smtClean="0">
                <a:solidFill>
                  <a:srgbClr val="7030A0"/>
                </a:solidFill>
              </a:rPr>
              <a:t>)  </a:t>
            </a:r>
            <a:r>
              <a:rPr lang="en-US" altLang="zh-CN" sz="1600" dirty="0" smtClean="0"/>
              <a:t>{ </a:t>
            </a:r>
            <a:r>
              <a:rPr lang="en-US" altLang="zh-CN" sz="1600" dirty="0" smtClean="0">
                <a:solidFill>
                  <a:srgbClr val="0000CC"/>
                </a:solidFill>
              </a:rPr>
              <a:t>//</a:t>
            </a:r>
            <a:r>
              <a:rPr lang="zh-CN" altLang="en-US" sz="1600" dirty="0" smtClean="0">
                <a:solidFill>
                  <a:srgbClr val="0000CC"/>
                </a:solidFill>
              </a:rPr>
              <a:t>父进程定义的信号处理函数</a:t>
            </a:r>
            <a:r>
              <a:rPr lang="en-US" altLang="zh-CN" sz="1600" dirty="0" smtClean="0"/>
              <a:t>}</a:t>
            </a:r>
            <a:endParaRPr lang="en-US" altLang="zh-CN" sz="1600" dirty="0"/>
          </a:p>
          <a:p>
            <a:pPr>
              <a:spcBef>
                <a:spcPct val="0"/>
              </a:spcBef>
              <a:buClrTx/>
              <a:buSz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a:t>
            </a:r>
            <a:r>
              <a:rPr lang="en-US" altLang="zh-CN" sz="1600" dirty="0" smtClean="0">
                <a:solidFill>
                  <a:srgbClr val="7030A0"/>
                </a:solidFill>
              </a:rPr>
              <a:t>_Child(</a:t>
            </a:r>
            <a:r>
              <a:rPr lang="en-US" altLang="zh-CN" sz="1600" dirty="0" err="1" smtClean="0">
                <a:solidFill>
                  <a:srgbClr val="7030A0"/>
                </a:solidFill>
              </a:rPr>
              <a:t>int</a:t>
            </a:r>
            <a:r>
              <a:rPr lang="en-US" altLang="zh-CN" sz="1600" dirty="0" smtClean="0">
                <a:solidFill>
                  <a:srgbClr val="7030A0"/>
                </a:solidFill>
              </a:rPr>
              <a:t> </a:t>
            </a:r>
            <a:r>
              <a:rPr lang="en-US" altLang="zh-CN" sz="1600" dirty="0">
                <a:solidFill>
                  <a:srgbClr val="7030A0"/>
                </a:solidFill>
              </a:rPr>
              <a:t>sig) </a:t>
            </a:r>
            <a:r>
              <a:rPr lang="en-US" altLang="zh-CN" sz="1600" dirty="0" smtClean="0">
                <a:solidFill>
                  <a:srgbClr val="7030A0"/>
                </a:solidFill>
              </a:rPr>
              <a:t>    </a:t>
            </a:r>
            <a:r>
              <a:rPr lang="en-US" altLang="zh-CN" sz="1600" dirty="0"/>
              <a:t>{ </a:t>
            </a:r>
            <a:r>
              <a:rPr lang="en-US" altLang="zh-CN" sz="1600" dirty="0" smtClean="0">
                <a:solidFill>
                  <a:srgbClr val="0000CC"/>
                </a:solidFill>
              </a:rPr>
              <a:t>//</a:t>
            </a:r>
            <a:r>
              <a:rPr lang="zh-CN" altLang="en-US" sz="1600" dirty="0" smtClean="0">
                <a:solidFill>
                  <a:srgbClr val="0000CC"/>
                </a:solidFill>
              </a:rPr>
              <a:t>子进程</a:t>
            </a:r>
            <a:r>
              <a:rPr lang="zh-CN" altLang="en-US" sz="1600" dirty="0">
                <a:solidFill>
                  <a:srgbClr val="0000CC"/>
                </a:solidFill>
              </a:rPr>
              <a:t>定义的信号处理函数</a:t>
            </a:r>
            <a:r>
              <a:rPr lang="en-US" altLang="zh-CN" sz="1600" dirty="0"/>
              <a:t>}</a:t>
            </a:r>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a:t>
            </a:r>
            <a:r>
              <a:rPr lang="en-US" altLang="zh-CN" sz="1600" u="sng" dirty="0">
                <a:solidFill>
                  <a:srgbClr val="C00000"/>
                </a:solidFill>
              </a:rPr>
              <a:t>SIGINT</a:t>
            </a:r>
            <a:r>
              <a:rPr lang="en-US" altLang="zh-CN" sz="1600" dirty="0">
                <a:solidFill>
                  <a:srgbClr val="0070C0"/>
                </a:solidFill>
              </a:rPr>
              <a:t>, </a:t>
            </a:r>
            <a:r>
              <a:rPr lang="en-US" altLang="zh-CN" sz="1600" dirty="0" err="1" smtClean="0">
                <a:solidFill>
                  <a:srgbClr val="0070C0"/>
                </a:solidFill>
              </a:rPr>
              <a:t>SIGINTCatcher_Parent</a:t>
            </a:r>
            <a:r>
              <a:rPr lang="en-US" altLang="zh-CN" sz="1600" dirty="0" smtClean="0">
                <a:solidFill>
                  <a:srgbClr val="0070C0"/>
                </a:solidFill>
              </a:rPr>
              <a:t>); </a:t>
            </a:r>
            <a:r>
              <a:rPr lang="en-US" altLang="zh-CN" sz="1600" dirty="0">
                <a:solidFill>
                  <a:srgbClr val="C00000"/>
                </a:solidFill>
              </a:rPr>
              <a:t>//</a:t>
            </a:r>
            <a:r>
              <a:rPr lang="zh-CN" altLang="en-US" sz="1600" dirty="0">
                <a:solidFill>
                  <a:srgbClr val="C00000"/>
                </a:solidFill>
              </a:rPr>
              <a:t>注册父进程的信号处理函数</a:t>
            </a:r>
            <a:endParaRPr lang="en-US" altLang="zh-CN" sz="1600" dirty="0">
              <a:solidFill>
                <a:srgbClr val="C00000"/>
              </a:solidFill>
            </a:endParaRP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p>
          <a:p>
            <a:pPr>
              <a:spcBef>
                <a:spcPct val="0"/>
              </a:spcBef>
              <a:buClrTx/>
              <a:buSzTx/>
              <a:buNone/>
            </a:pPr>
            <a:r>
              <a:rPr lang="en-US" altLang="zh-CN" sz="1600" dirty="0"/>
              <a:t>   if (</a:t>
            </a:r>
            <a:r>
              <a:rPr lang="en-US" altLang="zh-CN" sz="1600" dirty="0" err="1"/>
              <a:t>pid</a:t>
            </a:r>
            <a:r>
              <a:rPr lang="en-US" altLang="zh-CN" sz="1600" dirty="0"/>
              <a:t>&lt;0) </a:t>
            </a:r>
            <a:r>
              <a:rPr lang="en-US" altLang="zh-CN" sz="1600" dirty="0" smtClean="0"/>
              <a:t>{</a:t>
            </a:r>
            <a:r>
              <a:rPr lang="en-US" altLang="zh-CN" sz="1600" dirty="0"/>
              <a:t>//</a:t>
            </a:r>
            <a:r>
              <a:rPr lang="zh-CN" altLang="en-US" sz="1600" dirty="0"/>
              <a:t>子进程创建不成功，错误处理</a:t>
            </a:r>
            <a:r>
              <a:rPr lang="en-US" altLang="zh-CN" sz="1600" dirty="0" smtClean="0"/>
              <a:t>}</a:t>
            </a:r>
          </a:p>
          <a:p>
            <a:pPr>
              <a:spcBef>
                <a:spcPct val="0"/>
              </a:spcBef>
              <a:buClrTx/>
              <a:buSzTx/>
              <a:buFontTx/>
              <a:buNone/>
            </a:pPr>
            <a:r>
              <a:rPr lang="en-US" altLang="zh-CN" sz="1600" dirty="0" smtClean="0"/>
              <a:t>   else </a:t>
            </a:r>
            <a:r>
              <a:rPr lang="en-US" altLang="zh-CN" sz="1600" dirty="0"/>
              <a:t>if (</a:t>
            </a:r>
            <a:r>
              <a:rPr lang="en-US" altLang="zh-CN" sz="1600" dirty="0" err="1"/>
              <a:t>pid</a:t>
            </a:r>
            <a:r>
              <a:rPr lang="en-US" altLang="zh-CN" sz="1600" dirty="0"/>
              <a:t>==0) </a:t>
            </a:r>
            <a:r>
              <a:rPr lang="en-US" altLang="zh-CN" sz="1600" dirty="0" smtClean="0"/>
              <a:t> //</a:t>
            </a:r>
            <a:r>
              <a:rPr lang="zh-CN" altLang="en-US" sz="1600" dirty="0"/>
              <a:t>子进程</a:t>
            </a:r>
            <a:r>
              <a:rPr lang="zh-CN" altLang="en-US" sz="1600" dirty="0" smtClean="0"/>
              <a:t>代码</a:t>
            </a:r>
            <a:endParaRPr lang="en-US" altLang="zh-CN" sz="1600" dirty="0" smtClean="0"/>
          </a:p>
          <a:p>
            <a:pPr>
              <a:spcBef>
                <a:spcPct val="0"/>
              </a:spcBef>
              <a:buClrTx/>
              <a:buSzTx/>
              <a:buFontTx/>
              <a:buNone/>
            </a:pPr>
            <a:r>
              <a:rPr lang="en-US" altLang="zh-CN" sz="1600" dirty="0" smtClean="0"/>
              <a:t>   {</a:t>
            </a:r>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 (void) signal(</a:t>
            </a:r>
            <a:r>
              <a:rPr lang="en-US" altLang="zh-CN" sz="1600" u="sng" dirty="0">
                <a:solidFill>
                  <a:srgbClr val="C00000"/>
                </a:solidFill>
              </a:rPr>
              <a:t>SIGINT</a:t>
            </a:r>
            <a:r>
              <a:rPr lang="en-US" altLang="zh-CN" sz="1600" dirty="0">
                <a:solidFill>
                  <a:srgbClr val="006600"/>
                </a:solidFill>
              </a:rPr>
              <a:t>, </a:t>
            </a:r>
            <a:r>
              <a:rPr lang="en-US" altLang="zh-CN" sz="1600" dirty="0" err="1">
                <a:solidFill>
                  <a:srgbClr val="006600"/>
                </a:solidFill>
              </a:rPr>
              <a:t>SIGINTC</a:t>
            </a:r>
            <a:r>
              <a:rPr lang="en-US" altLang="zh-CN" sz="1600" dirty="0" err="1" smtClean="0">
                <a:solidFill>
                  <a:srgbClr val="006600"/>
                </a:solidFill>
              </a:rPr>
              <a:t>atcher_Child</a:t>
            </a:r>
            <a:r>
              <a:rPr lang="en-US" altLang="zh-CN" sz="1600" dirty="0" smtClean="0">
                <a:solidFill>
                  <a:srgbClr val="006600"/>
                </a:solidFill>
              </a:rPr>
              <a:t>); </a:t>
            </a:r>
            <a:r>
              <a:rPr lang="en-US" altLang="zh-CN" sz="1600" dirty="0">
                <a:solidFill>
                  <a:srgbClr val="C00000"/>
                </a:solidFill>
              </a:rPr>
              <a:t>//</a:t>
            </a:r>
            <a:r>
              <a:rPr lang="zh-CN" altLang="en-US" sz="1600" dirty="0" smtClean="0">
                <a:solidFill>
                  <a:srgbClr val="C00000"/>
                </a:solidFill>
              </a:rPr>
              <a:t>注册子进程</a:t>
            </a:r>
            <a:r>
              <a:rPr lang="zh-CN" altLang="en-US" sz="1600" dirty="0">
                <a:solidFill>
                  <a:srgbClr val="C00000"/>
                </a:solidFill>
              </a:rPr>
              <a:t>的信号处理</a:t>
            </a:r>
            <a:r>
              <a:rPr lang="zh-CN" altLang="en-US" sz="1600" dirty="0" smtClean="0">
                <a:solidFill>
                  <a:srgbClr val="C00000"/>
                </a:solidFill>
              </a:rPr>
              <a:t>函数</a:t>
            </a:r>
            <a:endParaRPr lang="en-US" altLang="zh-CN" sz="1600" dirty="0" smtClean="0">
              <a:solidFill>
                <a:srgbClr val="C00000"/>
              </a:solidFill>
            </a:endParaRPr>
          </a:p>
          <a:p>
            <a:pPr>
              <a:spcBef>
                <a:spcPct val="0"/>
              </a:spcBef>
              <a:buClrTx/>
              <a:buSzTx/>
              <a:buFontTx/>
              <a:buNone/>
            </a:pPr>
            <a:r>
              <a:rPr lang="en-US" altLang="zh-CN" sz="1600" dirty="0">
                <a:solidFill>
                  <a:srgbClr val="C00000"/>
                </a:solidFill>
              </a:rPr>
              <a:t> </a:t>
            </a:r>
            <a:r>
              <a:rPr lang="en-US" altLang="zh-CN" sz="1600" dirty="0">
                <a:solidFill>
                  <a:srgbClr val="006600"/>
                </a:solidFill>
              </a:rPr>
              <a:t> </a:t>
            </a:r>
            <a:r>
              <a:rPr lang="en-US" altLang="zh-CN" sz="1600" dirty="0" smtClean="0">
                <a:solidFill>
                  <a:srgbClr val="006600"/>
                </a:solidFill>
              </a:rPr>
              <a:t>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SIG_DFL);</a:t>
            </a:r>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SIG_IGN);</a:t>
            </a:r>
            <a:endParaRPr lang="en-US" altLang="zh-CN" sz="1600" dirty="0" smtClean="0">
              <a:solidFill>
                <a:srgbClr val="C00000"/>
              </a:solidFill>
            </a:endParaRPr>
          </a:p>
          <a:p>
            <a:pPr>
              <a:spcBef>
                <a:spcPct val="0"/>
              </a:spcBef>
              <a:buClrTx/>
              <a:buSzTx/>
              <a:buNone/>
            </a:pPr>
            <a:r>
              <a:rPr lang="en-US" altLang="zh-CN" sz="1600" dirty="0">
                <a:solidFill>
                  <a:srgbClr val="C00000"/>
                </a:solidFill>
              </a:rPr>
              <a:t> </a:t>
            </a:r>
            <a:r>
              <a:rPr lang="en-US" altLang="zh-CN" sz="1600" dirty="0" smtClean="0">
                <a:solidFill>
                  <a:srgbClr val="C00000"/>
                </a:solidFill>
              </a:rPr>
              <a:t>      //</a:t>
            </a:r>
            <a:r>
              <a:rPr lang="zh-CN" altLang="en-US" sz="1600" dirty="0"/>
              <a:t>子</a:t>
            </a:r>
            <a:r>
              <a:rPr lang="zh-CN" altLang="en-US" sz="1600" dirty="0" smtClean="0"/>
              <a:t>进程其它代码</a:t>
            </a:r>
            <a:endParaRPr lang="en-US" altLang="zh-CN" sz="1600" dirty="0" smtClean="0">
              <a:solidFill>
                <a:srgbClr val="C00000"/>
              </a:solidFill>
            </a:endParaRPr>
          </a:p>
          <a:p>
            <a:pPr>
              <a:spcBef>
                <a:spcPct val="0"/>
              </a:spcBef>
              <a:buClrTx/>
              <a:buSzTx/>
              <a:buFontTx/>
              <a:buNone/>
            </a:pPr>
            <a:r>
              <a:rPr lang="en-US" altLang="zh-CN" sz="1600" dirty="0" smtClean="0"/>
              <a:t>   } </a:t>
            </a:r>
          </a:p>
          <a:p>
            <a:pPr>
              <a:spcBef>
                <a:spcPct val="0"/>
              </a:spcBef>
              <a:buClrTx/>
              <a:buSzTx/>
              <a:buFontTx/>
              <a:buNone/>
            </a:pPr>
            <a:r>
              <a:rPr lang="en-US" altLang="zh-CN" sz="1600" dirty="0"/>
              <a:t> </a:t>
            </a:r>
            <a:r>
              <a:rPr lang="en-US" altLang="zh-CN" sz="1600" dirty="0" smtClean="0"/>
              <a:t> else </a:t>
            </a:r>
            <a:r>
              <a:rPr lang="en-US" altLang="zh-CN" sz="1600" dirty="0"/>
              <a:t>//</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r>
              <a:rPr lang="en-US" altLang="zh-CN" sz="1600" dirty="0">
                <a:solidFill>
                  <a:srgbClr val="C00000"/>
                </a:solidFill>
              </a:rPr>
              <a:t>sleep(2); </a:t>
            </a:r>
            <a:r>
              <a:rPr lang="en-US" altLang="zh-CN" sz="1600" dirty="0" smtClean="0">
                <a:solidFill>
                  <a:srgbClr val="C00000"/>
                </a:solidFill>
              </a:rPr>
              <a:t> //…..</a:t>
            </a:r>
            <a:r>
              <a:rPr lang="en-US" altLang="zh-CN" sz="1600" dirty="0" smtClean="0"/>
              <a:t>}</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子进程继承了父进程对信号</a:t>
            </a:r>
            <a:r>
              <a:rPr lang="en-US" altLang="zh-CN" sz="1600" dirty="0" smtClean="0">
                <a:solidFill>
                  <a:srgbClr val="0070C0"/>
                </a:solidFill>
              </a:rPr>
              <a:t>SIGINT</a:t>
            </a:r>
            <a:r>
              <a:rPr lang="zh-CN" altLang="en-US" sz="1600" dirty="0"/>
              <a:t>的</a:t>
            </a:r>
            <a:r>
              <a:rPr lang="zh-CN" altLang="en-US" sz="1600" dirty="0" smtClean="0"/>
              <a:t>处理方式，</a:t>
            </a:r>
            <a:r>
              <a:rPr lang="zh-CN" altLang="en-US" sz="1600" dirty="0" smtClean="0">
                <a:solidFill>
                  <a:srgbClr val="0070C0"/>
                </a:solidFill>
              </a:rPr>
              <a:t>但又重新注册处理方式</a:t>
            </a:r>
            <a:endParaRPr lang="en-US" altLang="zh-CN" sz="1600" dirty="0">
              <a:solidFill>
                <a:srgbClr val="0070C0"/>
              </a:solidFill>
            </a:endParaRPr>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各自执行它们相应的处理程序</a:t>
            </a: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rPr>
              <a:t>父子进程可以对相同的信号有不同的处理</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33025039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7356288D-5BEB-4CBE-85D6-3AF07B8862B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常见的一些信号</a:t>
            </a:r>
          </a:p>
        </p:txBody>
      </p:sp>
      <p:sp>
        <p:nvSpPr>
          <p:cNvPr id="155651" name="内容占位符 2">
            <a:extLst>
              <a:ext uri="{FF2B5EF4-FFF2-40B4-BE49-F238E27FC236}">
                <a16:creationId xmlns:a16="http://schemas.microsoft.com/office/drawing/2014/main" id="{75F5CCC8-7D68-40FE-B0D7-856B23E81656}"/>
              </a:ext>
            </a:extLst>
          </p:cNvPr>
          <p:cNvSpPr>
            <a:spLocks noGrp="1" noChangeArrowheads="1"/>
          </p:cNvSpPr>
          <p:nvPr>
            <p:ph idx="4294967295"/>
          </p:nvPr>
        </p:nvSpPr>
        <p:spPr/>
        <p:txBody>
          <a:bodyPr/>
          <a:lstStyle/>
          <a:p>
            <a:r>
              <a:rPr lang="zh-CN" altLang="en-US" sz="1600" dirty="0">
                <a:solidFill>
                  <a:srgbClr val="121896"/>
                </a:solidFill>
              </a:rPr>
              <a:t>SIGINT   --键盘中断（</a:t>
            </a:r>
            <a:r>
              <a:rPr lang="zh-CN" altLang="en-US" sz="1600" dirty="0">
                <a:solidFill>
                  <a:srgbClr val="FF0000"/>
                </a:solidFill>
              </a:rPr>
              <a:t>ctrl+</a:t>
            </a:r>
            <a:r>
              <a:rPr lang="zh-CN" altLang="en-US" sz="1600" dirty="0" smtClean="0">
                <a:solidFill>
                  <a:srgbClr val="FF0000"/>
                </a:solidFill>
              </a:rPr>
              <a:t>c</a:t>
            </a:r>
            <a:r>
              <a:rPr lang="en-US" altLang="zh-CN" sz="1600" dirty="0">
                <a:solidFill>
                  <a:srgbClr val="121896"/>
                </a:solidFill>
              </a:rPr>
              <a:t>)  (</a:t>
            </a:r>
            <a:r>
              <a:rPr lang="zh-CN" altLang="en-US" sz="1600" dirty="0">
                <a:solidFill>
                  <a:srgbClr val="121896"/>
                </a:solidFill>
              </a:rPr>
              <a:t>break,delete</a:t>
            </a:r>
            <a:r>
              <a:rPr lang="zh-CN" altLang="en-US" sz="1600" dirty="0" smtClean="0">
                <a:solidFill>
                  <a:srgbClr val="121896"/>
                </a:solidFill>
              </a:rPr>
              <a:t>）</a:t>
            </a:r>
            <a:r>
              <a:rPr lang="zh-CN" altLang="en-US" sz="1600" dirty="0" smtClean="0">
                <a:solidFill>
                  <a:srgbClr val="7030A0"/>
                </a:solidFill>
              </a:rPr>
              <a:t>默认处理：终止进程</a:t>
            </a:r>
            <a:endParaRPr lang="zh-CN" altLang="en-US" sz="1600" dirty="0">
              <a:solidFill>
                <a:srgbClr val="7030A0"/>
              </a:solidFill>
            </a:endParaRPr>
          </a:p>
          <a:p>
            <a:pPr>
              <a:lnSpc>
                <a:spcPct val="80000"/>
              </a:lnSpc>
            </a:pPr>
            <a:r>
              <a:rPr lang="zh-CN" altLang="en-US" sz="1600" dirty="0">
                <a:solidFill>
                  <a:srgbClr val="121896"/>
                </a:solidFill>
              </a:rPr>
              <a:t>SIGTSTP --进程挂起 (</a:t>
            </a:r>
            <a:r>
              <a:rPr lang="zh-CN" altLang="en-US" sz="1600" dirty="0">
                <a:solidFill>
                  <a:srgbClr val="FF0000"/>
                </a:solidFill>
              </a:rPr>
              <a:t>ctrl+z</a:t>
            </a:r>
            <a:r>
              <a:rPr lang="zh-CN" altLang="en-US" sz="1600" dirty="0">
                <a:solidFill>
                  <a:srgbClr val="121896"/>
                </a:solidFill>
              </a:rPr>
              <a:t>)</a:t>
            </a:r>
          </a:p>
          <a:p>
            <a:pPr>
              <a:lnSpc>
                <a:spcPct val="80000"/>
              </a:lnSpc>
            </a:pPr>
            <a:r>
              <a:rPr lang="zh-CN" altLang="en-US" sz="1600" dirty="0">
                <a:solidFill>
                  <a:srgbClr val="121896"/>
                </a:solidFill>
              </a:rPr>
              <a:t>SIGQUIT—进程结束 (</a:t>
            </a:r>
            <a:r>
              <a:rPr lang="zh-CN" altLang="en-US" sz="1600" dirty="0">
                <a:solidFill>
                  <a:srgbClr val="FF0000"/>
                </a:solidFill>
              </a:rPr>
              <a:t>ctrl+| </a:t>
            </a:r>
            <a:r>
              <a:rPr lang="zh-CN" altLang="en-US" sz="1600" dirty="0" smtClean="0">
                <a:solidFill>
                  <a:srgbClr val="121896"/>
                </a:solidFill>
              </a:rPr>
              <a:t>)  </a:t>
            </a:r>
            <a:r>
              <a:rPr lang="zh-CN" altLang="en-US" sz="1600" dirty="0" smtClean="0">
                <a:solidFill>
                  <a:srgbClr val="7030A0"/>
                </a:solidFill>
              </a:rPr>
              <a:t>默认</a:t>
            </a:r>
            <a:r>
              <a:rPr lang="zh-CN" altLang="en-US" sz="1600" dirty="0">
                <a:solidFill>
                  <a:srgbClr val="7030A0"/>
                </a:solidFill>
              </a:rPr>
              <a:t>处理：终止</a:t>
            </a:r>
            <a:r>
              <a:rPr lang="zh-CN" altLang="en-US" sz="1600" dirty="0" smtClean="0">
                <a:solidFill>
                  <a:srgbClr val="7030A0"/>
                </a:solidFill>
              </a:rPr>
              <a:t>进程，但</a:t>
            </a:r>
            <a:r>
              <a:rPr lang="en-US" altLang="zh-CN" sz="1600" dirty="0" smtClean="0">
                <a:solidFill>
                  <a:srgbClr val="121896"/>
                </a:solidFill>
              </a:rPr>
              <a:t>core dumped</a:t>
            </a:r>
            <a:endParaRPr lang="zh-CN" altLang="en-US" sz="1600" dirty="0">
              <a:solidFill>
                <a:srgbClr val="121896"/>
              </a:solidFill>
            </a:endParaRPr>
          </a:p>
          <a:p>
            <a:pPr>
              <a:lnSpc>
                <a:spcPct val="80000"/>
              </a:lnSpc>
            </a:pPr>
            <a:endParaRPr lang="zh-CN" altLang="en-US" sz="1600" dirty="0">
              <a:solidFill>
                <a:srgbClr val="121896"/>
              </a:solidFill>
            </a:endParaRPr>
          </a:p>
          <a:p>
            <a:pPr>
              <a:lnSpc>
                <a:spcPct val="80000"/>
              </a:lnSpc>
            </a:pPr>
            <a:r>
              <a:rPr lang="zh-CN" altLang="en-US" sz="1600" dirty="0"/>
              <a:t>SIGHUP –hangup，挂起</a:t>
            </a:r>
          </a:p>
          <a:p>
            <a:pPr>
              <a:lnSpc>
                <a:spcPct val="80000"/>
              </a:lnSpc>
            </a:pPr>
            <a:r>
              <a:rPr lang="zh-CN" altLang="en-US" sz="1600" dirty="0"/>
              <a:t>SIGILL—非法指令</a:t>
            </a:r>
          </a:p>
          <a:p>
            <a:pPr>
              <a:lnSpc>
                <a:spcPct val="80000"/>
              </a:lnSpc>
            </a:pPr>
            <a:r>
              <a:rPr lang="zh-CN" altLang="en-US" sz="1600" dirty="0"/>
              <a:t>SIGKILL –要求进程终止</a:t>
            </a:r>
          </a:p>
          <a:p>
            <a:pPr>
              <a:lnSpc>
                <a:spcPct val="80000"/>
              </a:lnSpc>
            </a:pPr>
            <a:r>
              <a:rPr lang="zh-CN" altLang="en-US" sz="1600" dirty="0"/>
              <a:t>SIGBUS—总线错</a:t>
            </a:r>
          </a:p>
          <a:p>
            <a:pPr>
              <a:lnSpc>
                <a:spcPct val="80000"/>
              </a:lnSpc>
            </a:pPr>
            <a:r>
              <a:rPr lang="zh-CN" altLang="en-US" sz="1600" dirty="0"/>
              <a:t>SIGSYS—系统调用参数错</a:t>
            </a:r>
          </a:p>
          <a:p>
            <a:pPr>
              <a:lnSpc>
                <a:spcPct val="80000"/>
              </a:lnSpc>
            </a:pPr>
            <a:r>
              <a:rPr lang="zh-CN" altLang="en-US" sz="1600" dirty="0"/>
              <a:t>SIGPIPE –向无读者管道上写</a:t>
            </a:r>
          </a:p>
          <a:p>
            <a:pPr>
              <a:lnSpc>
                <a:spcPct val="80000"/>
              </a:lnSpc>
            </a:pPr>
            <a:r>
              <a:rPr lang="en-US" altLang="zh-CN" sz="1600" dirty="0" smtClean="0"/>
              <a:t>SIGALRM</a:t>
            </a:r>
            <a:r>
              <a:rPr lang="zh-CN" altLang="en-US" sz="1600" dirty="0" smtClean="0"/>
              <a:t>—</a:t>
            </a:r>
            <a:r>
              <a:rPr lang="zh-CN" altLang="en-US" sz="1600" dirty="0"/>
              <a:t>闹钟</a:t>
            </a:r>
          </a:p>
          <a:p>
            <a:pPr>
              <a:lnSpc>
                <a:spcPct val="80000"/>
              </a:lnSpc>
            </a:pPr>
            <a:r>
              <a:rPr lang="zh-CN" altLang="en-US" sz="1600" dirty="0"/>
              <a:t>SIGUSR1—用户定义</a:t>
            </a:r>
            <a:r>
              <a:rPr lang="zh-CN" altLang="en-US" sz="1600" dirty="0" smtClean="0"/>
              <a:t>信号    </a:t>
            </a:r>
            <a:endParaRPr lang="zh-CN" altLang="en-US" sz="1600" dirty="0"/>
          </a:p>
          <a:p>
            <a:pPr>
              <a:lnSpc>
                <a:spcPct val="80000"/>
              </a:lnSpc>
            </a:pPr>
            <a:r>
              <a:rPr lang="zh-CN" altLang="en-US" sz="1600" dirty="0"/>
              <a:t>SIGUSR2-第二个用户定义的信号</a:t>
            </a:r>
          </a:p>
          <a:p>
            <a:pPr>
              <a:lnSpc>
                <a:spcPct val="80000"/>
              </a:lnSpc>
            </a:pPr>
            <a:r>
              <a:rPr lang="zh-CN" altLang="en-US" sz="1600" dirty="0"/>
              <a:t>SIGCLD-子进程死</a:t>
            </a:r>
          </a:p>
          <a:p>
            <a:pPr>
              <a:lnSpc>
                <a:spcPct val="80000"/>
              </a:lnSpc>
            </a:pPr>
            <a:r>
              <a:rPr lang="zh-CN" altLang="en-US" sz="1600" dirty="0"/>
              <a:t>SIGPWR-电源故障</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1E24D3C5-7F53-44CB-8B8C-7C4B14F4D07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System call -kill</a:t>
            </a:r>
          </a:p>
        </p:txBody>
      </p:sp>
      <p:sp>
        <p:nvSpPr>
          <p:cNvPr id="156675" name="内容占位符 2">
            <a:extLst>
              <a:ext uri="{FF2B5EF4-FFF2-40B4-BE49-F238E27FC236}">
                <a16:creationId xmlns:a16="http://schemas.microsoft.com/office/drawing/2014/main" id="{10784432-F731-4242-9871-C18417DD6100}"/>
              </a:ext>
            </a:extLst>
          </p:cNvPr>
          <p:cNvSpPr>
            <a:spLocks noGrp="1" noChangeArrowheads="1"/>
          </p:cNvSpPr>
          <p:nvPr>
            <p:ph idx="4294967295"/>
          </p:nvPr>
        </p:nvSpPr>
        <p:spPr>
          <a:xfrm>
            <a:off x="827088" y="1282700"/>
            <a:ext cx="7351712" cy="4935538"/>
          </a:xfrm>
        </p:spPr>
        <p:txBody>
          <a:bodyPr/>
          <a:lstStyle/>
          <a:p>
            <a:r>
              <a:rPr lang="zh-CN" altLang="en-US" sz="1800" b="1" dirty="0" smtClean="0">
                <a:solidFill>
                  <a:srgbClr val="0000CC"/>
                </a:solidFill>
              </a:rPr>
              <a:t>一个进程向其它进程</a:t>
            </a:r>
            <a:r>
              <a:rPr lang="zh-CN" altLang="en-US" sz="1800" b="1" dirty="0">
                <a:solidFill>
                  <a:srgbClr val="0000CC"/>
                </a:solidFill>
              </a:rPr>
              <a:t>发送</a:t>
            </a:r>
            <a:r>
              <a:rPr lang="zh-CN" altLang="en-US" sz="1800" b="1" dirty="0" smtClean="0">
                <a:solidFill>
                  <a:srgbClr val="0000CC"/>
                </a:solidFill>
              </a:rPr>
              <a:t>信号，控制其它进程的行为</a:t>
            </a:r>
            <a:endParaRPr lang="zh-CN" altLang="en-US" sz="1800" b="1" dirty="0">
              <a:solidFill>
                <a:srgbClr val="0000CC"/>
              </a:solidFill>
            </a:endParaRPr>
          </a:p>
          <a:p>
            <a:r>
              <a:rPr lang="zh-CN" altLang="en-US" sz="1800" b="1" dirty="0"/>
              <a:t>kill系统调用语法：</a:t>
            </a:r>
          </a:p>
          <a:p>
            <a:r>
              <a:rPr lang="zh-CN" altLang="en-US" sz="1800" dirty="0"/>
              <a:t>#include &lt;sys/types.h&gt;</a:t>
            </a:r>
          </a:p>
          <a:p>
            <a:r>
              <a:rPr lang="zh-CN" altLang="en-US" sz="1800" dirty="0"/>
              <a:t>#include &lt;signal.h&gt;</a:t>
            </a:r>
          </a:p>
          <a:p>
            <a:r>
              <a:rPr lang="sv-SE" altLang="en-US" sz="1800" dirty="0">
                <a:solidFill>
                  <a:srgbClr val="FF0000"/>
                </a:solidFill>
              </a:rPr>
              <a:t>int kill(pid_t pid, int sig);</a:t>
            </a:r>
          </a:p>
          <a:p>
            <a:pPr lvl="1"/>
            <a:r>
              <a:rPr lang="zh-CN" altLang="en-US" sz="1800" dirty="0">
                <a:solidFill>
                  <a:srgbClr val="7030A0"/>
                </a:solidFill>
              </a:rPr>
              <a:t>pid 接收信号的进程号</a:t>
            </a:r>
          </a:p>
          <a:p>
            <a:pPr lvl="1"/>
            <a:r>
              <a:rPr lang="zh-CN" altLang="en-US" sz="1800" dirty="0">
                <a:solidFill>
                  <a:srgbClr val="7030A0"/>
                </a:solidFill>
              </a:rPr>
              <a:t>signal 要发送的信号（如SIGINT等）</a:t>
            </a:r>
          </a:p>
          <a:p>
            <a:r>
              <a:rPr lang="zh-CN" altLang="en-US" sz="1800" dirty="0"/>
              <a:t>kill发送成功返回</a:t>
            </a:r>
            <a:r>
              <a:rPr lang="en-US" altLang="zh-CN" sz="1800" dirty="0"/>
              <a:t>0</a:t>
            </a:r>
            <a:r>
              <a:rPr lang="zh-CN" altLang="en-US" sz="1800" dirty="0"/>
              <a:t>，失败返回-1。</a:t>
            </a:r>
            <a:endParaRPr lang="en-US" altLang="zh-CN" sz="1800" dirty="0"/>
          </a:p>
          <a:p>
            <a:r>
              <a:rPr lang="en-US" altLang="zh-CN" sz="1800" dirty="0" err="1"/>
              <a:t>pid</a:t>
            </a:r>
            <a:r>
              <a:rPr lang="zh-CN" altLang="en-US" sz="1800" dirty="0"/>
              <a:t>：可能选择有以下四种</a:t>
            </a:r>
            <a:endParaRPr lang="en-US" altLang="zh-CN" sz="1800" dirty="0"/>
          </a:p>
          <a:p>
            <a:pPr lvl="1"/>
            <a:r>
              <a:rPr lang="en-US" altLang="zh-CN" sz="1400" b="1" dirty="0" err="1">
                <a:solidFill>
                  <a:srgbClr val="C00000"/>
                </a:solidFill>
              </a:rPr>
              <a:t>pid</a:t>
            </a:r>
            <a:r>
              <a:rPr lang="en-US" altLang="zh-CN" sz="1400" b="1" dirty="0">
                <a:solidFill>
                  <a:srgbClr val="C00000"/>
                </a:solidFill>
              </a:rPr>
              <a:t>&gt;0 </a:t>
            </a:r>
            <a:r>
              <a:rPr lang="zh-CN" altLang="en-US" sz="1400" b="1" dirty="0">
                <a:solidFill>
                  <a:srgbClr val="C00000"/>
                </a:solidFill>
              </a:rPr>
              <a:t>将信号发送给进程号为 </a:t>
            </a:r>
            <a:r>
              <a:rPr lang="en-US" altLang="zh-CN" sz="1400" b="1" dirty="0" err="1">
                <a:solidFill>
                  <a:srgbClr val="C00000"/>
                </a:solidFill>
              </a:rPr>
              <a:t>pid</a:t>
            </a:r>
            <a:r>
              <a:rPr lang="en-US" altLang="zh-CN" sz="1400" b="1" dirty="0">
                <a:solidFill>
                  <a:srgbClr val="C00000"/>
                </a:solidFill>
              </a:rPr>
              <a:t> </a:t>
            </a:r>
            <a:r>
              <a:rPr lang="zh-CN" altLang="en-US" sz="1400" b="1" dirty="0">
                <a:solidFill>
                  <a:srgbClr val="C00000"/>
                </a:solidFill>
              </a:rPr>
              <a:t>的进程</a:t>
            </a:r>
          </a:p>
          <a:p>
            <a:pPr lvl="1"/>
            <a:r>
              <a:rPr lang="en-US" altLang="zh-CN" sz="1400" dirty="0" err="1"/>
              <a:t>pid</a:t>
            </a:r>
            <a:r>
              <a:rPr lang="en-US" altLang="zh-CN" sz="1400" dirty="0"/>
              <a:t>=0 </a:t>
            </a:r>
            <a:r>
              <a:rPr lang="zh-CN" altLang="en-US" sz="1400" dirty="0"/>
              <a:t>将信号发送给</a:t>
            </a:r>
            <a:r>
              <a:rPr lang="zh-CN" altLang="en-US" sz="1400" dirty="0">
                <a:solidFill>
                  <a:srgbClr val="7030A0"/>
                </a:solidFill>
              </a:rPr>
              <a:t>与调用</a:t>
            </a:r>
            <a:r>
              <a:rPr lang="en-US" altLang="zh-CN" sz="1400" dirty="0">
                <a:solidFill>
                  <a:srgbClr val="7030A0"/>
                </a:solidFill>
              </a:rPr>
              <a:t>kill</a:t>
            </a:r>
            <a:r>
              <a:rPr lang="zh-CN" altLang="en-US" sz="1400" dirty="0">
                <a:solidFill>
                  <a:srgbClr val="7030A0"/>
                </a:solidFill>
              </a:rPr>
              <a:t>的进程同组的所有进程</a:t>
            </a:r>
          </a:p>
          <a:p>
            <a:pPr lvl="1"/>
            <a:r>
              <a:rPr lang="en-US" altLang="zh-CN" sz="1400" dirty="0" err="1"/>
              <a:t>pid</a:t>
            </a:r>
            <a:r>
              <a:rPr lang="en-US" altLang="zh-CN" sz="1400" dirty="0"/>
              <a:t>=-1 </a:t>
            </a:r>
            <a:r>
              <a:rPr lang="zh-CN" altLang="en-US" sz="1400" dirty="0"/>
              <a:t>将信号</a:t>
            </a:r>
            <a:r>
              <a:rPr lang="zh-CN" altLang="en-US" sz="1400" dirty="0">
                <a:solidFill>
                  <a:srgbClr val="7030A0"/>
                </a:solidFill>
              </a:rPr>
              <a:t>广播传送给系统内所有的进程 </a:t>
            </a:r>
            <a:r>
              <a:rPr lang="en-US" altLang="zh-CN" sz="1400" dirty="0">
                <a:solidFill>
                  <a:srgbClr val="7030A0"/>
                </a:solidFill>
              </a:rPr>
              <a:t>(1</a:t>
            </a:r>
            <a:r>
              <a:rPr lang="zh-CN" altLang="en-US" sz="1400" dirty="0">
                <a:solidFill>
                  <a:srgbClr val="7030A0"/>
                </a:solidFill>
              </a:rPr>
              <a:t>号进程</a:t>
            </a:r>
            <a:r>
              <a:rPr lang="en-US" altLang="zh-CN" sz="1400" dirty="0">
                <a:solidFill>
                  <a:srgbClr val="7030A0"/>
                </a:solidFill>
              </a:rPr>
              <a:t>INIT</a:t>
            </a:r>
            <a:r>
              <a:rPr lang="zh-CN" altLang="en-US" sz="1400" dirty="0">
                <a:solidFill>
                  <a:srgbClr val="7030A0"/>
                </a:solidFill>
              </a:rPr>
              <a:t>除外</a:t>
            </a:r>
            <a:r>
              <a:rPr lang="en-US" altLang="zh-CN" sz="1400" dirty="0">
                <a:solidFill>
                  <a:srgbClr val="7030A0"/>
                </a:solidFill>
              </a:rPr>
              <a:t>)</a:t>
            </a:r>
            <a:endParaRPr lang="zh-CN" altLang="en-US" sz="1400" dirty="0">
              <a:solidFill>
                <a:srgbClr val="7030A0"/>
              </a:solidFill>
            </a:endParaRPr>
          </a:p>
          <a:p>
            <a:pPr lvl="1"/>
            <a:r>
              <a:rPr lang="en-US" altLang="zh-CN" sz="1400" dirty="0" err="1"/>
              <a:t>pid</a:t>
            </a:r>
            <a:r>
              <a:rPr lang="en-US" altLang="zh-CN" sz="1400" dirty="0"/>
              <a:t>&lt;-1 </a:t>
            </a:r>
            <a:r>
              <a:rPr lang="zh-CN" altLang="en-US" sz="1400" dirty="0"/>
              <a:t>将信号传给</a:t>
            </a:r>
            <a:r>
              <a:rPr lang="zh-CN" altLang="en-US" sz="1400" dirty="0">
                <a:solidFill>
                  <a:srgbClr val="7030A0"/>
                </a:solidFill>
              </a:rPr>
              <a:t>进程组号为 </a:t>
            </a:r>
            <a:r>
              <a:rPr lang="en-US" altLang="zh-CN" sz="1400" dirty="0" err="1">
                <a:solidFill>
                  <a:srgbClr val="7030A0"/>
                </a:solidFill>
              </a:rPr>
              <a:t>pid</a:t>
            </a:r>
            <a:r>
              <a:rPr lang="en-US" altLang="zh-CN" sz="1400" dirty="0">
                <a:solidFill>
                  <a:srgbClr val="7030A0"/>
                </a:solidFill>
              </a:rPr>
              <a:t> </a:t>
            </a:r>
            <a:r>
              <a:rPr lang="zh-CN" altLang="en-US" sz="1400" dirty="0">
                <a:solidFill>
                  <a:srgbClr val="7030A0"/>
                </a:solidFill>
              </a:rPr>
              <a:t>绝对值的所有进程</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7030A0"/>
                </a:solidFill>
              </a:rPr>
              <a:t>int count=0;</a:t>
            </a:r>
          </a:p>
          <a:p>
            <a:pPr>
              <a:lnSpc>
                <a:spcPct val="95000"/>
              </a:lnSpc>
              <a:spcBef>
                <a:spcPct val="0"/>
              </a:spcBef>
              <a:buClrTx/>
              <a:buSzTx/>
              <a:buFontTx/>
              <a:buNone/>
            </a:pPr>
            <a:r>
              <a:rPr lang="en-US" altLang="zh-CN" sz="1400" dirty="0">
                <a:solidFill>
                  <a:srgbClr val="7030A0"/>
                </a:solidFill>
              </a:rPr>
              <a:t>void </a:t>
            </a:r>
            <a:r>
              <a:rPr lang="en-US" altLang="zh-CN" sz="1400" dirty="0" err="1">
                <a:solidFill>
                  <a:srgbClr val="7030A0"/>
                </a:solidFill>
              </a:rPr>
              <a:t>gotSignal</a:t>
            </a:r>
            <a:r>
              <a:rPr lang="en-US" altLang="zh-CN" sz="1400" dirty="0">
                <a:solidFill>
                  <a:srgbClr val="7030A0"/>
                </a:solidFill>
              </a:rPr>
              <a:t>(int sig)</a:t>
            </a:r>
          </a:p>
          <a:p>
            <a:pPr>
              <a:lnSpc>
                <a:spcPct val="95000"/>
              </a:lnSpc>
              <a:spcBef>
                <a:spcPct val="0"/>
              </a:spcBef>
              <a:buClrTx/>
              <a:buSzTx/>
              <a:buFontTx/>
              <a:buNone/>
            </a:pPr>
            <a:r>
              <a:rPr lang="en-US" altLang="zh-CN" sz="1400" dirty="0">
                <a:solidFill>
                  <a:srgbClr val="7030A0"/>
                </a:solidFill>
              </a:rPr>
              <a:t>{   count++;</a:t>
            </a: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a:t>
            </a:r>
            <a:r>
              <a:rPr lang="en-US" altLang="zh-CN" sz="1400" dirty="0" err="1">
                <a:solidFill>
                  <a:srgbClr val="7030A0"/>
                </a:solidFill>
              </a:rPr>
              <a:t>en</a:t>
            </a:r>
            <a:r>
              <a:rPr lang="en-US" altLang="zh-CN" sz="1400" dirty="0">
                <a:solidFill>
                  <a:srgbClr val="7030A0"/>
                </a:solidFill>
              </a:rPr>
              <a:t> </a:t>
            </a:r>
            <a:r>
              <a:rPr lang="en-US" altLang="zh-CN" sz="1400" dirty="0" err="1">
                <a:solidFill>
                  <a:srgbClr val="7030A0"/>
                </a:solidFill>
              </a:rPr>
              <a:t>en</a:t>
            </a:r>
            <a:r>
              <a:rPr lang="en-US" altLang="zh-CN" sz="1400" dirty="0">
                <a:solidFill>
                  <a:srgbClr val="7030A0"/>
                </a:solidFill>
              </a:rPr>
              <a:t>! – process %d got signal %d %d time(s)\n”, </a:t>
            </a:r>
            <a:r>
              <a:rPr lang="en-US" altLang="zh-CN" sz="1400" dirty="0" err="1">
                <a:solidFill>
                  <a:srgbClr val="7030A0"/>
                </a:solidFill>
              </a:rPr>
              <a:t>getpid</a:t>
            </a:r>
            <a:r>
              <a:rPr lang="en-US" altLang="zh-CN" sz="1400" dirty="0">
                <a:solidFill>
                  <a:srgbClr val="7030A0"/>
                </a:solidFill>
              </a:rPr>
              <a:t>(),</a:t>
            </a:r>
            <a:r>
              <a:rPr lang="en-US" altLang="zh-CN" sz="1400" dirty="0" err="1">
                <a:solidFill>
                  <a:srgbClr val="7030A0"/>
                </a:solidFill>
              </a:rPr>
              <a:t>sig,count</a:t>
            </a:r>
            <a:r>
              <a:rPr lang="en-US" altLang="zh-CN" sz="1400" dirty="0">
                <a:solidFill>
                  <a:srgbClr val="7030A0"/>
                </a:solidFill>
              </a:rPr>
              <a:t>);</a:t>
            </a:r>
          </a:p>
          <a:p>
            <a:pPr>
              <a:lnSpc>
                <a:spcPct val="95000"/>
              </a:lnSpc>
              <a:spcBef>
                <a:spcPct val="0"/>
              </a:spcBef>
              <a:buClrTx/>
              <a:buSzTx/>
              <a:buFontTx/>
              <a:buNone/>
            </a:pPr>
            <a:r>
              <a:rPr lang="en-US" altLang="zh-CN" sz="1400" dirty="0">
                <a:solidFill>
                  <a:srgbClr val="7030A0"/>
                </a:solidFill>
              </a:rPr>
              <a:t>}</a:t>
            </a: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a:solidFill>
                  <a:srgbClr val="0000CC"/>
                </a:solidFill>
              </a:rPr>
              <a:t>    (void) signal(SIGINT, </a:t>
            </a:r>
            <a:r>
              <a:rPr lang="en-US" altLang="zh-CN" sz="1400" dirty="0" err="1">
                <a:solidFill>
                  <a:srgbClr val="0000CC"/>
                </a:solidFill>
              </a:rPr>
              <a:t>gotSignal</a:t>
            </a:r>
            <a:r>
              <a:rPr lang="en-US" altLang="zh-CN" sz="1400" dirty="0">
                <a:solidFill>
                  <a:srgbClr val="0000CC"/>
                </a:solidFill>
              </a:rPr>
              <a:t>);</a:t>
            </a:r>
          </a:p>
          <a:p>
            <a:pPr>
              <a:lnSpc>
                <a:spcPct val="95000"/>
              </a:lnSpc>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        </a:t>
            </a:r>
            <a:r>
              <a:rPr lang="en-US" altLang="zh-CN" sz="1400" dirty="0">
                <a:solidFill>
                  <a:srgbClr val="7030A0"/>
                </a:solidFill>
              </a:rPr>
              <a:t>//</a:t>
            </a:r>
            <a:r>
              <a:rPr lang="zh-CN" altLang="en-US" sz="1400" b="1" i="1" u="sng" dirty="0">
                <a:solidFill>
                  <a:srgbClr val="C00000"/>
                </a:solidFill>
                <a:effectLst>
                  <a:outerShdw blurRad="38100" dist="38100" dir="2700000" algn="tl">
                    <a:srgbClr val="000000">
                      <a:alpha val="43137"/>
                    </a:srgbClr>
                  </a:outerShdw>
                </a:effectLst>
              </a:rPr>
              <a:t>子进程可继承父进程对信号</a:t>
            </a:r>
            <a:r>
              <a:rPr lang="en-US" altLang="zh-CN" sz="1400" b="1" i="1" u="sng" dirty="0">
                <a:solidFill>
                  <a:srgbClr val="C00000"/>
                </a:solidFill>
                <a:effectLst>
                  <a:outerShdw blurRad="38100" dist="38100" dir="2700000" algn="tl">
                    <a:srgbClr val="000000">
                      <a:alpha val="43137"/>
                    </a:srgbClr>
                  </a:outerShdw>
                </a:effectLst>
              </a:rPr>
              <a:t>SIGINT</a:t>
            </a:r>
            <a:r>
              <a:rPr lang="zh-CN" altLang="en-US" sz="1400" b="1" i="1" u="sng" dirty="0">
                <a:solidFill>
                  <a:srgbClr val="C00000"/>
                </a:solidFill>
                <a:effectLst>
                  <a:outerShdw blurRad="38100" dist="38100" dir="2700000" algn="tl">
                    <a:srgbClr val="000000">
                      <a:alpha val="43137"/>
                    </a:srgbClr>
                  </a:outerShdw>
                </a:effectLst>
              </a:rPr>
              <a:t>的处理方式</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p>
          <a:p>
            <a:pPr>
              <a:lnSpc>
                <a:spcPct val="95000"/>
              </a:lnSpc>
              <a:spcBef>
                <a:spcPct val="0"/>
              </a:spcBef>
              <a:buClrTx/>
              <a:buSzTx/>
              <a:buFontTx/>
              <a:buNone/>
            </a:pPr>
            <a:r>
              <a:rPr lang="en-US" altLang="zh-CN" sz="1400" dirty="0"/>
              <a:t>         </a:t>
            </a:r>
            <a:r>
              <a:rPr lang="en-US" altLang="zh-CN" sz="1400" dirty="0">
                <a:solidFill>
                  <a:srgbClr val="7030A0"/>
                </a:solidFill>
              </a:rPr>
              <a:t>pause();</a:t>
            </a:r>
          </a:p>
          <a:p>
            <a:pPr>
              <a:lnSpc>
                <a:spcPct val="95000"/>
              </a:lnSpc>
              <a:spcBef>
                <a:spcPct val="0"/>
              </a:spcBef>
              <a:buClrTx/>
              <a:buSzTx/>
              <a:buFontTx/>
              <a:buNone/>
            </a:pPr>
            <a:r>
              <a:rPr lang="en-US" altLang="zh-CN" sz="1400" dirty="0"/>
              <a:t>         </a:t>
            </a:r>
            <a:r>
              <a:rPr lang="en-US" altLang="zh-CN" sz="1400" dirty="0" err="1"/>
              <a:t>printf</a:t>
            </a:r>
            <a:r>
              <a:rPr lang="en-US" altLang="zh-CN" sz="1400" dirty="0"/>
              <a:t>(“Child Continue…\n”); </a:t>
            </a:r>
          </a:p>
          <a:p>
            <a:pPr>
              <a:lnSpc>
                <a:spcPct val="95000"/>
              </a:lnSpc>
              <a:spcBef>
                <a:spcPct val="0"/>
              </a:spcBef>
              <a:buClrTx/>
              <a:buSzTx/>
              <a:buFontTx/>
              <a:buNone/>
            </a:pPr>
            <a:r>
              <a:rPr lang="en-US" altLang="zh-CN" sz="1400" dirty="0">
                <a:solidFill>
                  <a:srgbClr val="006600"/>
                </a:solidFill>
              </a:rPr>
              <a:t>         kill(</a:t>
            </a:r>
            <a:r>
              <a:rPr lang="en-US" altLang="zh-CN" sz="1400" dirty="0" err="1">
                <a:solidFill>
                  <a:srgbClr val="006600"/>
                </a:solidFill>
              </a:rPr>
              <a:t>getppid</a:t>
            </a:r>
            <a:r>
              <a:rPr lang="en-US" altLang="zh-CN" sz="1400" dirty="0">
                <a:solidFill>
                  <a:srgbClr val="006600"/>
                </a:solidFill>
              </a:rPr>
              <a:t>(),SIGINT);</a:t>
            </a:r>
            <a:r>
              <a:rPr lang="zh-CN" altLang="en-US" sz="1400" dirty="0">
                <a:solidFill>
                  <a:srgbClr val="006600"/>
                </a:solidFill>
              </a:rPr>
              <a:t>  </a:t>
            </a:r>
            <a:r>
              <a:rPr lang="en-US" altLang="zh-CN" sz="1400" dirty="0">
                <a:solidFill>
                  <a:srgbClr val="006600"/>
                </a:solidFill>
              </a:rPr>
              <a:t>}     //</a:t>
            </a:r>
            <a:r>
              <a:rPr lang="zh-CN" altLang="en-US" sz="1400" dirty="0">
                <a:solidFill>
                  <a:srgbClr val="006600"/>
                </a:solidFill>
              </a:rPr>
              <a:t>子进程给父进程发送信号</a:t>
            </a:r>
            <a:r>
              <a:rPr lang="en-US" altLang="zh-CN" sz="1400" dirty="0">
                <a:solidFill>
                  <a:srgbClr val="006600"/>
                </a:solidFill>
              </a:rPr>
              <a:t>SIGINT   </a:t>
            </a:r>
          </a:p>
          <a:p>
            <a:pPr>
              <a:lnSpc>
                <a:spcPct val="95000"/>
              </a:lnSpc>
              <a:spcBef>
                <a:spcPct val="0"/>
              </a:spcBef>
              <a:buClrTx/>
              <a:buSzTx/>
              <a:buFontTx/>
              <a:buNone/>
            </a:pPr>
            <a:r>
              <a:rPr lang="en-US" altLang="zh-CN" sz="1400" dirty="0"/>
              <a:t>    else { </a:t>
            </a:r>
          </a:p>
          <a:p>
            <a:pPr>
              <a:lnSpc>
                <a:spcPct val="95000"/>
              </a:lnSpc>
              <a:spcBef>
                <a:spcPct val="0"/>
              </a:spcBef>
              <a:buClrTx/>
              <a:buSzTx/>
              <a:buFontTx/>
              <a:buNone/>
            </a:pPr>
            <a:r>
              <a:rPr lang="en-US" altLang="zh-CN" sz="1400" dirty="0">
                <a:solidFill>
                  <a:srgbClr val="0070C0"/>
                </a:solidFill>
              </a:rPr>
              <a:t>         sleep(2</a:t>
            </a:r>
            <a:r>
              <a:rPr lang="en-US" altLang="zh-CN" sz="1400" dirty="0" smtClean="0">
                <a:solidFill>
                  <a:srgbClr val="0070C0"/>
                </a:solidFill>
              </a:rPr>
              <a:t>);  //</a:t>
            </a:r>
            <a:r>
              <a:rPr lang="zh-CN" altLang="en-US" sz="1400" dirty="0" smtClean="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父进程给进程</a:t>
            </a:r>
            <a:r>
              <a:rPr lang="en-US" altLang="zh-CN" sz="1400" dirty="0" err="1">
                <a:solidFill>
                  <a:srgbClr val="FF0000"/>
                </a:solidFill>
              </a:rPr>
              <a:t>pid</a:t>
            </a:r>
            <a:r>
              <a:rPr lang="zh-CN" altLang="en-US" sz="1400" dirty="0">
                <a:solidFill>
                  <a:srgbClr val="FF0000"/>
                </a:solidFill>
              </a:rPr>
              <a:t>（子进程）发送信号</a:t>
            </a:r>
            <a:r>
              <a:rPr lang="en-US" altLang="zh-CN" sz="1400" dirty="0">
                <a:solidFill>
                  <a:srgbClr val="FF0000"/>
                </a:solidFill>
              </a:rPr>
              <a:t>SIGINT</a:t>
            </a: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a:extLst>
              <a:ext uri="{FF2B5EF4-FFF2-40B4-BE49-F238E27FC236}">
                <a16:creationId xmlns:a16="http://schemas.microsoft.com/office/drawing/2014/main" id="{7BBBB335-6D3A-4F93-A8C3-72E0C66130C2}"/>
              </a:ext>
            </a:extLst>
          </p:cNvPr>
          <p:cNvSpPr>
            <a:spLocks noChangeArrowheads="1"/>
          </p:cNvSpPr>
          <p:nvPr/>
        </p:nvSpPr>
        <p:spPr bwMode="auto">
          <a:xfrm>
            <a:off x="457200" y="1163638"/>
            <a:ext cx="8196263" cy="549176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000" indent="-342000">
              <a:spcBef>
                <a:spcPts val="840"/>
              </a:spcBef>
              <a:buClrTx/>
              <a:buSzTx/>
              <a:buFont typeface="Wingdings" panose="05000000000000000000" pitchFamily="2" charset="2"/>
              <a:buChar char="n"/>
              <a:defRPr/>
            </a:pPr>
            <a:r>
              <a:rPr lang="zh-CN" altLang="en-US" sz="2000" dirty="0" smtClean="0">
                <a:solidFill>
                  <a:srgbClr val="0000CC"/>
                </a:solidFill>
                <a:latin typeface="+mn-lt"/>
                <a:ea typeface="+mn-ea"/>
              </a:rPr>
              <a:t>执行结果：父子</a:t>
            </a:r>
            <a:r>
              <a:rPr lang="zh-CN" altLang="en-US" sz="2000" dirty="0">
                <a:solidFill>
                  <a:srgbClr val="0000CC"/>
                </a:solidFill>
                <a:latin typeface="+mn-lt"/>
                <a:ea typeface="+mn-ea"/>
              </a:rPr>
              <a:t>进程分别收到对方发来的</a:t>
            </a:r>
            <a:r>
              <a:rPr lang="en-US" altLang="zh-CN" sz="2000" dirty="0">
                <a:solidFill>
                  <a:srgbClr val="0000CC"/>
                </a:solidFill>
                <a:latin typeface="+mn-lt"/>
                <a:ea typeface="+mn-ea"/>
              </a:rPr>
              <a:t>SIGINT</a:t>
            </a:r>
            <a:r>
              <a:rPr lang="zh-CN" altLang="en-US" sz="2000" dirty="0">
                <a:solidFill>
                  <a:srgbClr val="0000CC"/>
                </a:solidFill>
                <a:latin typeface="+mn-lt"/>
                <a:ea typeface="+mn-ea"/>
              </a:rPr>
              <a:t>信号，并分别执行一次</a:t>
            </a:r>
            <a:r>
              <a:rPr lang="zh-CN" altLang="en-US" sz="2000" dirty="0" smtClean="0">
                <a:solidFill>
                  <a:srgbClr val="0000CC"/>
                </a:solidFill>
                <a:latin typeface="+mn-lt"/>
                <a:ea typeface="+mn-ea"/>
              </a:rPr>
              <a:t>用户自定义</a:t>
            </a:r>
            <a:r>
              <a:rPr lang="zh-CN" altLang="en-US" sz="2000" dirty="0">
                <a:solidFill>
                  <a:srgbClr val="0000CC"/>
                </a:solidFill>
                <a:latin typeface="+mn-lt"/>
                <a:ea typeface="+mn-ea"/>
              </a:rPr>
              <a:t>的</a:t>
            </a:r>
            <a:r>
              <a:rPr lang="en-US" altLang="zh-CN" sz="2000" dirty="0">
                <a:solidFill>
                  <a:srgbClr val="0000CC"/>
                </a:solidFill>
                <a:latin typeface="+mn-lt"/>
                <a:ea typeface="+mn-ea"/>
              </a:rPr>
              <a:t>SIGINT</a:t>
            </a:r>
            <a:r>
              <a:rPr lang="zh-CN" altLang="en-US" sz="2000" dirty="0">
                <a:solidFill>
                  <a:srgbClr val="0000CC"/>
                </a:solidFill>
                <a:latin typeface="+mn-lt"/>
                <a:ea typeface="+mn-ea"/>
              </a:rPr>
              <a:t>的处理函数</a:t>
            </a:r>
            <a:r>
              <a:rPr lang="en-US" altLang="zh-CN" sz="2000" dirty="0" err="1">
                <a:solidFill>
                  <a:srgbClr val="0000CC"/>
                </a:solidFill>
                <a:latin typeface="+mn-lt"/>
                <a:ea typeface="+mn-ea"/>
              </a:rPr>
              <a:t>gotSignal</a:t>
            </a:r>
            <a:r>
              <a:rPr lang="en-US" altLang="zh-CN" sz="2000" dirty="0">
                <a:solidFill>
                  <a:srgbClr val="0000CC"/>
                </a:solidFill>
                <a:latin typeface="+mn-lt"/>
                <a:ea typeface="+mn-ea"/>
              </a:rPr>
              <a:t>()</a:t>
            </a:r>
          </a:p>
          <a:p>
            <a:pPr marL="285750" indent="-313200">
              <a:spcBef>
                <a:spcPts val="840"/>
              </a:spcBef>
              <a:buClrTx/>
              <a:buSzTx/>
              <a:buFont typeface="Wingdings" panose="05000000000000000000" pitchFamily="2" charset="2"/>
              <a:buChar char="n"/>
              <a:defRPr/>
            </a:pPr>
            <a:r>
              <a:rPr lang="zh-CN" altLang="en-US" sz="2000" dirty="0">
                <a:latin typeface="+mn-lt"/>
                <a:ea typeface="+mn-ea"/>
              </a:rPr>
              <a:t>注：父进程注册了信号</a:t>
            </a:r>
            <a:r>
              <a:rPr lang="en-US" altLang="zh-CN" sz="2000" dirty="0">
                <a:latin typeface="+mn-lt"/>
                <a:ea typeface="+mn-ea"/>
              </a:rPr>
              <a:t>SIGINT</a:t>
            </a:r>
            <a:r>
              <a:rPr lang="zh-CN" altLang="en-US" sz="2000" dirty="0">
                <a:latin typeface="+mn-lt"/>
                <a:ea typeface="+mn-ea"/>
              </a:rPr>
              <a:t>的处理函数</a:t>
            </a:r>
            <a:endParaRPr lang="en-US" altLang="zh-CN" sz="2000" dirty="0">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子进程也继承了这一行为</a:t>
            </a:r>
            <a:endParaRPr lang="en-US" altLang="zh-CN" sz="1800" dirty="0">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但</a:t>
            </a:r>
            <a:r>
              <a:rPr lang="zh-CN" altLang="en-US" sz="1800" dirty="0">
                <a:solidFill>
                  <a:srgbClr val="C00000"/>
                </a:solidFill>
                <a:latin typeface="+mn-lt"/>
                <a:ea typeface="+mn-ea"/>
              </a:rPr>
              <a:t>两个函数分处于不同的地址空间，即两个函数是独立的</a:t>
            </a:r>
            <a:endParaRPr lang="en-US" altLang="zh-CN" sz="1800" dirty="0">
              <a:solidFill>
                <a:srgbClr val="C00000"/>
              </a:solidFill>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因此函数</a:t>
            </a:r>
            <a:r>
              <a:rPr lang="en-US" altLang="zh-CN" sz="1800" dirty="0" err="1">
                <a:latin typeface="+mn-lt"/>
                <a:ea typeface="+mn-ea"/>
              </a:rPr>
              <a:t>gotSignal</a:t>
            </a:r>
            <a:r>
              <a:rPr lang="en-US" altLang="zh-CN" sz="1800" dirty="0">
                <a:latin typeface="+mn-lt"/>
                <a:ea typeface="+mn-ea"/>
              </a:rPr>
              <a:t>()</a:t>
            </a:r>
            <a:r>
              <a:rPr lang="zh-CN" altLang="en-US" sz="1800" dirty="0">
                <a:latin typeface="+mn-lt"/>
                <a:ea typeface="+mn-ea"/>
              </a:rPr>
              <a:t>的输出信息中</a:t>
            </a:r>
            <a:r>
              <a:rPr lang="en-US" altLang="zh-CN" sz="1800" dirty="0">
                <a:latin typeface="+mn-lt"/>
                <a:ea typeface="+mn-ea"/>
              </a:rPr>
              <a:t>count</a:t>
            </a:r>
            <a:r>
              <a:rPr lang="zh-CN" altLang="en-US" sz="1800" dirty="0">
                <a:latin typeface="+mn-lt"/>
                <a:ea typeface="+mn-ea"/>
              </a:rPr>
              <a:t>的值，是父子分离的，相互独立的</a:t>
            </a:r>
            <a:endParaRPr lang="en-US" altLang="zh-CN" sz="1800" dirty="0">
              <a:latin typeface="+mn-lt"/>
              <a:ea typeface="+mn-ea"/>
            </a:endParaRPr>
          </a:p>
          <a:p>
            <a:pPr marL="1028700" lvl="1" indent="-313200">
              <a:spcBef>
                <a:spcPts val="840"/>
              </a:spcBef>
              <a:buClrTx/>
              <a:buSzTx/>
              <a:buFont typeface="Wingdings" panose="05000000000000000000" pitchFamily="2" charset="2"/>
              <a:buChar char="l"/>
              <a:defRPr/>
            </a:pPr>
            <a:r>
              <a:rPr lang="en-US" altLang="zh-CN" sz="1800" dirty="0" err="1"/>
              <a:t>getpid</a:t>
            </a:r>
            <a:r>
              <a:rPr lang="en-US" altLang="zh-CN" sz="1800" dirty="0"/>
              <a:t>()</a:t>
            </a:r>
            <a:r>
              <a:rPr lang="zh-CN" altLang="en-US" sz="1800" dirty="0" smtClean="0"/>
              <a:t>的返回值也是相应</a:t>
            </a:r>
            <a:r>
              <a:rPr lang="zh-CN" altLang="en-US" sz="1800" dirty="0"/>
              <a:t>进程</a:t>
            </a:r>
            <a:r>
              <a:rPr lang="zh-CN" altLang="en-US" sz="1800" dirty="0" smtClean="0"/>
              <a:t>的进程号</a:t>
            </a:r>
            <a:endParaRPr lang="en-US" altLang="zh-CN" sz="1800" dirty="0">
              <a:latin typeface="+mn-lt"/>
              <a:ea typeface="+mn-ea"/>
            </a:endParaRPr>
          </a:p>
          <a:p>
            <a:pPr marL="1428750" lvl="2" indent="-313200">
              <a:spcBef>
                <a:spcPts val="840"/>
              </a:spcBef>
              <a:buClrTx/>
              <a:buSzTx/>
              <a:buFont typeface="Wingdings" panose="05000000000000000000" pitchFamily="2" charset="2"/>
              <a:buChar char="ü"/>
              <a:defRPr/>
            </a:pPr>
            <a:r>
              <a:rPr lang="zh-CN" altLang="en-US" sz="1600" dirty="0" smtClean="0">
                <a:latin typeface="+mn-lt"/>
                <a:ea typeface="+mn-ea"/>
              </a:rPr>
              <a:t>在父进程的地址空间中，返回父进程的进程号</a:t>
            </a:r>
            <a:endParaRPr lang="en-US" altLang="zh-CN" sz="1600" dirty="0" smtClean="0">
              <a:latin typeface="+mn-lt"/>
              <a:ea typeface="+mn-ea"/>
            </a:endParaRPr>
          </a:p>
          <a:p>
            <a:pPr marL="1428750" lvl="2" indent="-313200">
              <a:spcBef>
                <a:spcPts val="840"/>
              </a:spcBef>
              <a:buClrTx/>
              <a:buSzTx/>
              <a:buFont typeface="Wingdings" panose="05000000000000000000" pitchFamily="2" charset="2"/>
              <a:buChar char="ü"/>
              <a:defRPr/>
            </a:pPr>
            <a:r>
              <a:rPr lang="zh-CN" altLang="en-US" sz="1600" dirty="0" smtClean="0"/>
              <a:t>在子进程</a:t>
            </a:r>
            <a:r>
              <a:rPr lang="zh-CN" altLang="en-US" sz="1600" dirty="0"/>
              <a:t>的地址空间中，</a:t>
            </a:r>
            <a:r>
              <a:rPr lang="zh-CN" altLang="en-US" sz="1600" dirty="0" smtClean="0"/>
              <a:t>返回子进程</a:t>
            </a:r>
            <a:r>
              <a:rPr lang="zh-CN" altLang="en-US" sz="1600" dirty="0"/>
              <a:t>的进程号</a:t>
            </a:r>
            <a:endParaRPr lang="en-US" altLang="zh-CN" sz="1600" dirty="0"/>
          </a:p>
          <a:p>
            <a:pPr indent="-313200">
              <a:spcBef>
                <a:spcPts val="840"/>
              </a:spcBef>
              <a:buClrTx/>
              <a:buSzTx/>
              <a:buFontTx/>
              <a:buNone/>
              <a:defRPr/>
            </a:pPr>
            <a:r>
              <a:rPr lang="en-US" altLang="zh-CN" sz="1800" dirty="0" smtClean="0">
                <a:latin typeface="+mn-lt"/>
                <a:ea typeface="+mn-ea"/>
              </a:rPr>
              <a:t>void </a:t>
            </a:r>
            <a:r>
              <a:rPr lang="en-US" altLang="zh-CN" sz="1800" dirty="0" err="1">
                <a:latin typeface="+mn-lt"/>
                <a:ea typeface="+mn-ea"/>
              </a:rPr>
              <a:t>gotSignal</a:t>
            </a:r>
            <a:r>
              <a:rPr lang="en-US" altLang="zh-CN" sz="1800" dirty="0">
                <a:latin typeface="+mn-lt"/>
                <a:ea typeface="+mn-ea"/>
              </a:rPr>
              <a:t>(</a:t>
            </a:r>
            <a:r>
              <a:rPr lang="en-US" altLang="zh-CN" sz="1800" dirty="0" err="1">
                <a:latin typeface="+mn-lt"/>
                <a:ea typeface="+mn-ea"/>
              </a:rPr>
              <a:t>int</a:t>
            </a:r>
            <a:r>
              <a:rPr lang="en-US" altLang="zh-CN" sz="1800" dirty="0">
                <a:latin typeface="+mn-lt"/>
                <a:ea typeface="+mn-ea"/>
              </a:rPr>
              <a:t> sig)</a:t>
            </a:r>
          </a:p>
          <a:p>
            <a:pPr indent="-313200">
              <a:spcBef>
                <a:spcPts val="840"/>
              </a:spcBef>
              <a:buClrTx/>
              <a:buSzTx/>
              <a:buFontTx/>
              <a:buNone/>
              <a:defRPr/>
            </a:pPr>
            <a:r>
              <a:rPr lang="en-US" altLang="zh-CN" sz="1800" dirty="0">
                <a:latin typeface="+mn-lt"/>
                <a:ea typeface="+mn-ea"/>
              </a:rPr>
              <a:t>{   count++;</a:t>
            </a:r>
          </a:p>
          <a:p>
            <a:pPr>
              <a:lnSpc>
                <a:spcPct val="90000"/>
              </a:lnSpc>
              <a:spcBef>
                <a:spcPct val="0"/>
              </a:spcBef>
              <a:buClrTx/>
              <a:buSzTx/>
              <a:buFontTx/>
              <a:buNone/>
              <a:defRPr/>
            </a:pPr>
            <a:r>
              <a:rPr lang="en-US" altLang="zh-CN" sz="1800" dirty="0">
                <a:latin typeface="+mn-lt"/>
                <a:ea typeface="+mn-ea"/>
              </a:rPr>
              <a:t>    </a:t>
            </a:r>
            <a:r>
              <a:rPr lang="en-US" altLang="zh-CN" sz="1800" dirty="0" err="1"/>
              <a:t>printf</a:t>
            </a:r>
            <a:r>
              <a:rPr lang="en-US" altLang="zh-CN" sz="1800" dirty="0"/>
              <a:t>(“en </a:t>
            </a:r>
            <a:r>
              <a:rPr lang="en-US" altLang="zh-CN" sz="1800" dirty="0" err="1"/>
              <a:t>en</a:t>
            </a:r>
            <a:r>
              <a:rPr lang="en-US" altLang="zh-CN" sz="1800" dirty="0"/>
              <a:t>! – process %d got signal %d %d time(s)\n”, </a:t>
            </a:r>
            <a:r>
              <a:rPr lang="en-US" altLang="zh-CN" sz="1800" dirty="0" err="1"/>
              <a:t>getpid</a:t>
            </a:r>
            <a:r>
              <a:rPr lang="en-US" altLang="zh-CN" sz="1800" dirty="0"/>
              <a:t>(),</a:t>
            </a:r>
            <a:r>
              <a:rPr lang="en-US" altLang="zh-CN" sz="1800" dirty="0" err="1"/>
              <a:t>sig,count</a:t>
            </a:r>
            <a:r>
              <a:rPr lang="en-US" altLang="zh-CN" sz="1800" dirty="0"/>
              <a:t>);</a:t>
            </a:r>
          </a:p>
          <a:p>
            <a:pPr indent="-313200">
              <a:spcBef>
                <a:spcPts val="840"/>
              </a:spcBef>
              <a:buClrTx/>
              <a:buSzTx/>
              <a:buFontTx/>
              <a:buNone/>
              <a:defRPr/>
            </a:pPr>
            <a:r>
              <a:rPr lang="en-US" altLang="zh-CN" sz="1800" dirty="0">
                <a:latin typeface="+mn-lt"/>
                <a:ea typeface="+mn-ea"/>
              </a:rPr>
              <a:t>}</a:t>
            </a:r>
          </a:p>
          <a:p>
            <a:pPr>
              <a:spcBef>
                <a:spcPct val="0"/>
              </a:spcBef>
              <a:buClrTx/>
              <a:buSzTx/>
              <a:buFontTx/>
              <a:buNone/>
              <a:defRPr/>
            </a:pPr>
            <a:endParaRPr lang="en-US" altLang="zh-CN" sz="1400" dirty="0"/>
          </a:p>
          <a:p>
            <a:pPr>
              <a:spcBef>
                <a:spcPct val="0"/>
              </a:spcBef>
              <a:buClrTx/>
              <a:buSzTx/>
              <a:buFontTx/>
              <a:buNone/>
              <a:defRPr/>
            </a:pPr>
            <a:endParaRPr lang="en-US" altLang="zh-CN" sz="1800" dirty="0"/>
          </a:p>
        </p:txBody>
      </p:sp>
      <p:sp>
        <p:nvSpPr>
          <p:cNvPr id="3" name="标题 1">
            <a:extLst>
              <a:ext uri="{FF2B5EF4-FFF2-40B4-BE49-F238E27FC236}">
                <a16:creationId xmlns:a16="http://schemas.microsoft.com/office/drawing/2014/main" id="{639C983E-24CA-4D45-B8A0-5DA0A9A246AC}"/>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67EB7C-EC98-4CE8-8098-538DF8400A8F}"/>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9459" name="Rectangle 3">
            <a:extLst>
              <a:ext uri="{FF2B5EF4-FFF2-40B4-BE49-F238E27FC236}">
                <a16:creationId xmlns:a16="http://schemas.microsoft.com/office/drawing/2014/main" id="{F98F2809-BA84-4254-8478-412F667C107A}"/>
              </a:ext>
            </a:extLst>
          </p:cNvPr>
          <p:cNvSpPr>
            <a:spLocks noGrp="1" noChangeArrowheads="1"/>
          </p:cNvSpPr>
          <p:nvPr>
            <p:ph type="body" idx="4294967295"/>
          </p:nvPr>
        </p:nvSpPr>
        <p:spPr>
          <a:xfrm>
            <a:off x="771525" y="1211263"/>
            <a:ext cx="8120063" cy="2431435"/>
          </a:xfrm>
        </p:spPr>
        <p:txBody>
          <a:bodyPr>
            <a:spAutoFit/>
          </a:bodyPr>
          <a:lstStyle/>
          <a:p>
            <a:r>
              <a:rPr lang="zh-CN" altLang="en-US" sz="2400" b="1" dirty="0">
                <a:solidFill>
                  <a:srgbClr val="0070C0"/>
                </a:solidFill>
              </a:rPr>
              <a:t>异步性</a:t>
            </a:r>
          </a:p>
          <a:p>
            <a:pPr lvl="1"/>
            <a:r>
              <a:rPr lang="zh-CN" altLang="en-US" sz="2000" b="1" dirty="0"/>
              <a:t>指进程按各自独立的、不可预知的速度向前推进；</a:t>
            </a:r>
          </a:p>
          <a:p>
            <a:pPr lvl="1"/>
            <a:r>
              <a:rPr lang="zh-CN" altLang="en-US" sz="2000" b="1" dirty="0"/>
              <a:t>进程执行过程中可能走走停停，开始执行时间，持续时间均无法预知；</a:t>
            </a:r>
          </a:p>
          <a:p>
            <a:pPr lvl="1"/>
            <a:r>
              <a:rPr lang="zh-CN" altLang="en-US" sz="2000" b="1" dirty="0" smtClean="0"/>
              <a:t>或者</a:t>
            </a:r>
            <a:r>
              <a:rPr lang="zh-CN" altLang="en-US" sz="2000" b="1" dirty="0"/>
              <a:t>说，进程按异步方式运行；</a:t>
            </a:r>
            <a:endParaRPr lang="en-US" altLang="zh-CN" sz="2000" b="1" dirty="0"/>
          </a:p>
          <a:p>
            <a:pPr lvl="1"/>
            <a:r>
              <a:rPr lang="zh-CN" altLang="en-US" sz="2000" b="1" dirty="0" smtClean="0"/>
              <a:t>OS</a:t>
            </a:r>
            <a:r>
              <a:rPr lang="zh-CN" altLang="en-US" sz="2000" b="1" dirty="0"/>
              <a:t>中必须采取措施保证各程序之间能协调运行；</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56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自定义信号处理函数，父进程终止子进程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0070C0"/>
                </a:solidFill>
              </a:rPr>
              <a:t>void </a:t>
            </a:r>
            <a:r>
              <a:rPr lang="en-US" altLang="zh-CN" sz="1400" dirty="0" err="1" smtClean="0">
                <a:solidFill>
                  <a:srgbClr val="0070C0"/>
                </a:solidFill>
              </a:rPr>
              <a:t>SIGINT_handler</a:t>
            </a:r>
            <a:r>
              <a:rPr lang="en-US" altLang="zh-CN" sz="1400" dirty="0" smtClean="0">
                <a:solidFill>
                  <a:srgbClr val="0070C0"/>
                </a:solidFill>
              </a:rPr>
              <a:t>(</a:t>
            </a:r>
            <a:r>
              <a:rPr lang="en-US" altLang="zh-CN" sz="1400" dirty="0" err="1" smtClean="0">
                <a:solidFill>
                  <a:srgbClr val="0070C0"/>
                </a:solidFill>
              </a:rPr>
              <a:t>int</a:t>
            </a:r>
            <a:r>
              <a:rPr lang="en-US" altLang="zh-CN" sz="1400" dirty="0" smtClean="0">
                <a:solidFill>
                  <a:srgbClr val="0070C0"/>
                </a:solidFill>
              </a:rPr>
              <a:t> </a:t>
            </a:r>
            <a:r>
              <a:rPr lang="en-US" altLang="zh-CN" sz="1400" dirty="0">
                <a:solidFill>
                  <a:srgbClr val="0070C0"/>
                </a:solidFill>
              </a:rPr>
              <a:t>sig)</a:t>
            </a:r>
          </a:p>
          <a:p>
            <a:pPr>
              <a:lnSpc>
                <a:spcPct val="95000"/>
              </a:lnSpc>
              <a:spcBef>
                <a:spcPct val="0"/>
              </a:spcBef>
              <a:buClrTx/>
              <a:buSzTx/>
              <a:buFontTx/>
              <a:buNone/>
            </a:pPr>
            <a:r>
              <a:rPr lang="en-US" altLang="zh-CN" sz="1400" dirty="0">
                <a:solidFill>
                  <a:srgbClr val="0070C0"/>
                </a:solidFill>
              </a:rPr>
              <a:t>{  </a:t>
            </a:r>
          </a:p>
          <a:p>
            <a:pPr>
              <a:lnSpc>
                <a:spcPct val="95000"/>
              </a:lnSpc>
              <a:spcBef>
                <a:spcPct val="0"/>
              </a:spcBef>
              <a:buClrTx/>
              <a:buSzTx/>
              <a:buFontTx/>
              <a:buNone/>
            </a:pPr>
            <a:r>
              <a:rPr lang="en-US" altLang="zh-CN" sz="1400" dirty="0">
                <a:solidFill>
                  <a:srgbClr val="0070C0"/>
                </a:solidFill>
              </a:rPr>
              <a:t>     </a:t>
            </a:r>
            <a:r>
              <a:rPr lang="en-US" altLang="zh-CN" sz="1400" dirty="0" err="1">
                <a:solidFill>
                  <a:srgbClr val="0070C0"/>
                </a:solidFill>
              </a:rPr>
              <a:t>printf</a:t>
            </a:r>
            <a:r>
              <a:rPr lang="en-US" altLang="zh-CN" sz="1400" dirty="0">
                <a:solidFill>
                  <a:srgbClr val="0070C0"/>
                </a:solidFill>
              </a:rPr>
              <a:t>(“Child exit!\n”);</a:t>
            </a:r>
          </a:p>
          <a:p>
            <a:pPr>
              <a:lnSpc>
                <a:spcPct val="95000"/>
              </a:lnSpc>
              <a:spcBef>
                <a:spcPct val="0"/>
              </a:spcBef>
              <a:buClrTx/>
              <a:buSzTx/>
              <a:buFontTx/>
              <a:buNone/>
            </a:pPr>
            <a:r>
              <a:rPr lang="en-US" altLang="zh-CN" sz="1400" dirty="0">
                <a:solidFill>
                  <a:srgbClr val="C00000"/>
                </a:solidFill>
              </a:rPr>
              <a:t>     exit(0</a:t>
            </a:r>
            <a:r>
              <a:rPr lang="en-US" altLang="zh-CN" sz="1400" dirty="0" smtClean="0">
                <a:solidFill>
                  <a:srgbClr val="C00000"/>
                </a:solidFill>
              </a:rPr>
              <a:t>);  //</a:t>
            </a:r>
            <a:r>
              <a:rPr lang="zh-CN" altLang="en-US" sz="1400" dirty="0" smtClean="0">
                <a:solidFill>
                  <a:srgbClr val="C00000"/>
                </a:solidFill>
              </a:rPr>
              <a:t>终止子进程</a:t>
            </a:r>
            <a:endParaRPr lang="en-US" altLang="zh-CN" sz="1400" dirty="0">
              <a:solidFill>
                <a:srgbClr val="C00000"/>
              </a:solidFill>
            </a:endParaRPr>
          </a:p>
          <a:p>
            <a:pPr>
              <a:lnSpc>
                <a:spcPct val="95000"/>
              </a:lnSpc>
              <a:spcBef>
                <a:spcPct val="0"/>
              </a:spcBef>
              <a:buClrTx/>
              <a:buSzTx/>
              <a:buFontTx/>
              <a:buNone/>
            </a:pPr>
            <a:r>
              <a:rPr lang="en-US" altLang="zh-CN" sz="1400" dirty="0">
                <a:solidFill>
                  <a:srgbClr val="0070C0"/>
                </a:solidFill>
              </a:rPr>
              <a:t> }</a:t>
            </a: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p>
          <a:p>
            <a:pPr>
              <a:lnSpc>
                <a:spcPct val="95000"/>
              </a:lnSpc>
              <a:spcBef>
                <a:spcPct val="0"/>
              </a:spcBef>
              <a:buClrTx/>
              <a:buSzTx/>
              <a:buFontTx/>
              <a:buNone/>
            </a:pPr>
            <a:r>
              <a:rPr lang="en-US" altLang="zh-CN" sz="1400" dirty="0"/>
              <a:t> </a:t>
            </a:r>
            <a:r>
              <a:rPr lang="en-US" altLang="zh-CN" sz="1400" dirty="0" smtClean="0"/>
              <a:t>        </a:t>
            </a:r>
            <a:r>
              <a:rPr lang="en-US" altLang="zh-CN" sz="1400" dirty="0" smtClean="0">
                <a:solidFill>
                  <a:srgbClr val="0000CC"/>
                </a:solidFill>
              </a:rPr>
              <a:t>signal(SIGINT</a:t>
            </a:r>
            <a:r>
              <a:rPr lang="en-US" altLang="zh-CN" sz="1400" dirty="0">
                <a:solidFill>
                  <a:srgbClr val="0000CC"/>
                </a:solidFill>
              </a:rPr>
              <a:t>, </a:t>
            </a:r>
            <a:r>
              <a:rPr lang="en-US" altLang="zh-CN" sz="1400" dirty="0" err="1">
                <a:solidFill>
                  <a:srgbClr val="0000CC"/>
                </a:solidFill>
              </a:rPr>
              <a:t>SIGINT_handler</a:t>
            </a:r>
            <a:r>
              <a:rPr lang="en-US" altLang="zh-CN" sz="1400" dirty="0" smtClean="0">
                <a:solidFill>
                  <a:srgbClr val="0000CC"/>
                </a:solidFill>
              </a:rPr>
              <a:t>);</a:t>
            </a:r>
          </a:p>
          <a:p>
            <a:pPr>
              <a:lnSpc>
                <a:spcPct val="95000"/>
              </a:lnSpc>
              <a:spcBef>
                <a:spcPct val="0"/>
              </a:spcBef>
              <a:buClrTx/>
              <a:buSzTx/>
              <a:buFontTx/>
              <a:buNone/>
            </a:pPr>
            <a:r>
              <a:rPr lang="en-US" altLang="zh-CN" sz="1400" dirty="0">
                <a:solidFill>
                  <a:srgbClr val="0000CC"/>
                </a:solidFill>
              </a:rPr>
              <a:t> </a:t>
            </a: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p>
          <a:p>
            <a:pPr>
              <a:lnSpc>
                <a:spcPct val="95000"/>
              </a:lnSpc>
              <a:spcBef>
                <a:spcPct val="0"/>
              </a:spcBef>
              <a:buClrTx/>
              <a:buSzTx/>
              <a:buFontTx/>
              <a:buNone/>
            </a:pPr>
            <a:r>
              <a:rPr lang="en-US" altLang="zh-CN" sz="1400" dirty="0">
                <a:solidFill>
                  <a:srgbClr val="0070C0"/>
                </a:solidFill>
              </a:rPr>
              <a:t>         </a:t>
            </a:r>
            <a:r>
              <a:rPr lang="en-US" altLang="zh-CN" sz="1400" dirty="0" smtClean="0">
                <a:solidFill>
                  <a:srgbClr val="0070C0"/>
                </a:solidFill>
              </a:rPr>
              <a:t>sleep(2);  //</a:t>
            </a:r>
            <a:r>
              <a:rPr lang="zh-CN" altLang="en-US" sz="1400" dirty="0" smtClean="0">
                <a:solidFill>
                  <a:srgbClr val="0070C0"/>
                </a:solidFill>
              </a:rPr>
              <a:t>等待子进程创建完毕</a:t>
            </a:r>
            <a:endParaRPr lang="en-US" altLang="zh-CN" sz="1400" dirty="0" smtClean="0">
              <a:solidFill>
                <a:srgbClr val="0070C0"/>
              </a:solidFill>
            </a:endParaRPr>
          </a:p>
          <a:p>
            <a:pPr>
              <a:lnSpc>
                <a:spcPct val="95000"/>
              </a:lnSpc>
              <a:spcBef>
                <a:spcPct val="0"/>
              </a:spcBef>
              <a:buClrTx/>
              <a:buSzTx/>
              <a:buFontTx/>
              <a:buNone/>
            </a:pPr>
            <a:r>
              <a:rPr lang="en-US" altLang="zh-CN" sz="1400" dirty="0">
                <a:solidFill>
                  <a:srgbClr val="006600"/>
                </a:solidFill>
              </a:rPr>
              <a:t> </a:t>
            </a:r>
            <a:r>
              <a:rPr lang="en-US" altLang="zh-CN" sz="1400" dirty="0" smtClean="0">
                <a:solidFill>
                  <a:srgbClr val="006600"/>
                </a:solidFill>
              </a:rPr>
              <a:t>        /* </a:t>
            </a:r>
            <a:r>
              <a:rPr lang="zh-CN" altLang="en-US" sz="1400" dirty="0" smtClean="0">
                <a:solidFill>
                  <a:srgbClr val="006600"/>
                </a:solidFill>
              </a:rPr>
              <a:t>父进程完成某些操作</a:t>
            </a:r>
            <a:r>
              <a:rPr lang="en-US" altLang="zh-CN" sz="1400" dirty="0" smtClean="0">
                <a:solidFill>
                  <a:srgbClr val="006600"/>
                </a:solidFill>
              </a:rPr>
              <a:t> */</a:t>
            </a:r>
            <a:endParaRPr lang="en-US" altLang="zh-CN" sz="1400" dirty="0">
              <a:solidFill>
                <a:srgbClr val="00660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237687968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利用信号的默认操作，父进程终止子进程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err="1" smtClean="0"/>
              <a:t>int</a:t>
            </a:r>
            <a:r>
              <a:rPr lang="en-US" altLang="zh-CN" sz="1400" dirty="0" smtClean="0"/>
              <a:t> </a:t>
            </a:r>
            <a:r>
              <a:rPr lang="en-US" altLang="zh-CN" sz="1400" dirty="0"/>
              <a:t>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p>
          <a:p>
            <a:pPr>
              <a:lnSpc>
                <a:spcPct val="95000"/>
              </a:lnSpc>
              <a:spcBef>
                <a:spcPct val="0"/>
              </a:spcBef>
              <a:buClrTx/>
              <a:buSzTx/>
              <a:buFontTx/>
              <a:buNone/>
            </a:pPr>
            <a:r>
              <a:rPr lang="en-US" altLang="zh-CN" sz="1400" dirty="0" smtClean="0"/>
              <a:t>        // </a:t>
            </a:r>
            <a:r>
              <a:rPr lang="en-US" altLang="zh-CN" sz="1400" dirty="0" smtClean="0">
                <a:solidFill>
                  <a:srgbClr val="0000CC"/>
                </a:solidFill>
              </a:rPr>
              <a:t>signal(SIGINT, SIG_DFL);  //SIGINT</a:t>
            </a:r>
            <a:r>
              <a:rPr lang="zh-CN" altLang="en-US" sz="1400" dirty="0" smtClean="0">
                <a:solidFill>
                  <a:srgbClr val="0000CC"/>
                </a:solidFill>
              </a:rPr>
              <a:t>的默认操作是终止进程</a:t>
            </a:r>
            <a:endParaRPr lang="en-US" altLang="zh-CN" sz="1400" dirty="0" smtClean="0">
              <a:solidFill>
                <a:srgbClr val="0000CC"/>
              </a:solidFill>
            </a:endParaRPr>
          </a:p>
          <a:p>
            <a:pPr>
              <a:lnSpc>
                <a:spcPct val="95000"/>
              </a:lnSpc>
              <a:spcBef>
                <a:spcPct val="0"/>
              </a:spcBef>
              <a:buClrTx/>
              <a:buSzTx/>
              <a:buFontTx/>
              <a:buNone/>
            </a:pP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p>
          <a:p>
            <a:pPr>
              <a:lnSpc>
                <a:spcPct val="95000"/>
              </a:lnSpc>
              <a:spcBef>
                <a:spcPct val="0"/>
              </a:spcBef>
              <a:buClrTx/>
              <a:buSzTx/>
              <a:buFontTx/>
              <a:buNone/>
            </a:pPr>
            <a:r>
              <a:rPr lang="en-US" altLang="zh-CN" sz="1400" dirty="0">
                <a:solidFill>
                  <a:srgbClr val="0070C0"/>
                </a:solidFill>
              </a:rPr>
              <a:t>          sleep(2);  //</a:t>
            </a:r>
            <a:r>
              <a:rPr lang="zh-CN" altLang="en-US" sz="1400" dirty="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006600"/>
                </a:solidFill>
              </a:rPr>
              <a:t>         /* </a:t>
            </a:r>
            <a:r>
              <a:rPr lang="zh-CN" altLang="en-US" sz="1400" dirty="0">
                <a:solidFill>
                  <a:srgbClr val="006600"/>
                </a:solidFill>
              </a:rPr>
              <a:t>父进程完成某些操作</a:t>
            </a:r>
            <a:r>
              <a:rPr lang="en-US" altLang="zh-CN" sz="1400" dirty="0">
                <a:solidFill>
                  <a:srgbClr val="006600"/>
                </a:solidFill>
              </a:rPr>
              <a:t> </a:t>
            </a:r>
            <a:r>
              <a:rPr lang="en-US" altLang="zh-CN" sz="1400" dirty="0" smtClean="0">
                <a:solidFill>
                  <a:srgbClr val="006600"/>
                </a:solidFill>
              </a:rPr>
              <a:t>*/</a:t>
            </a:r>
          </a:p>
          <a:p>
            <a:pPr>
              <a:lnSpc>
                <a:spcPct val="95000"/>
              </a:lnSpc>
              <a:spcBef>
                <a:spcPct val="0"/>
              </a:spcBef>
              <a:buClrTx/>
              <a:buSzTx/>
              <a:buFontTx/>
              <a:buNone/>
            </a:pPr>
            <a:r>
              <a:rPr lang="en-US" altLang="zh-CN" sz="1400" dirty="0" smtClean="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一个进程控制另一个进程的行为（默认操作）</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30456556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788603"/>
            <a:ext cx="7556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dirty="0" smtClean="0">
                <a:solidFill>
                  <a:srgbClr val="0000CC"/>
                </a:solidFill>
              </a:rPr>
              <a:t>//</a:t>
            </a:r>
            <a:r>
              <a:rPr lang="zh-CN" altLang="en-US" sz="1400" b="1" dirty="0" smtClean="0">
                <a:solidFill>
                  <a:srgbClr val="0000CC"/>
                </a:solidFill>
              </a:rPr>
              <a:t>同</a:t>
            </a:r>
            <a:r>
              <a:rPr lang="en-US" altLang="zh-CN" sz="1400" b="1" dirty="0" smtClean="0">
                <a:solidFill>
                  <a:srgbClr val="0000CC"/>
                </a:solidFill>
              </a:rPr>
              <a:t>SIGINT</a:t>
            </a:r>
            <a:r>
              <a:rPr lang="zh-CN" altLang="en-US" sz="1400" b="1" dirty="0" smtClean="0">
                <a:solidFill>
                  <a:srgbClr val="0000CC"/>
                </a:solidFill>
              </a:rPr>
              <a:t>等其它信号的使用方法，只是没有键盘中断与其对应</a:t>
            </a:r>
            <a:endParaRPr lang="en-US" altLang="zh-CN" sz="1400" b="1" dirty="0" smtClean="0">
              <a:solidFill>
                <a:srgbClr val="0000CC"/>
              </a:solidFill>
            </a:endParaRPr>
          </a:p>
          <a:p>
            <a:pPr>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smtClean="0"/>
              <a:t>&gt;</a:t>
            </a:r>
          </a:p>
          <a:p>
            <a:pPr>
              <a:spcBef>
                <a:spcPct val="0"/>
              </a:spcBef>
              <a:buClrTx/>
              <a:buSzTx/>
              <a:buFontTx/>
              <a:buNone/>
            </a:pPr>
            <a:r>
              <a:rPr lang="en-US" altLang="zh-CN" sz="1400" dirty="0" smtClean="0"/>
              <a:t>#</a:t>
            </a:r>
            <a:r>
              <a:rPr lang="en-US" altLang="zh-CN" sz="1400" dirty="0"/>
              <a:t>include &lt;</a:t>
            </a:r>
            <a:r>
              <a:rPr lang="en-US" altLang="zh-CN" sz="1400" dirty="0" err="1"/>
              <a:t>unistd.h</a:t>
            </a:r>
            <a:r>
              <a:rPr lang="en-US" altLang="zh-CN" sz="1400" dirty="0" smtClean="0"/>
              <a:t>&gt;</a:t>
            </a:r>
          </a:p>
          <a:p>
            <a:pPr>
              <a:spcBef>
                <a:spcPct val="0"/>
              </a:spcBef>
              <a:buClrTx/>
              <a:buSzTx/>
              <a:buFontTx/>
              <a:buNone/>
            </a:pPr>
            <a:r>
              <a:rPr lang="en-US" altLang="zh-CN" sz="1400" dirty="0" smtClean="0"/>
              <a:t>#</a:t>
            </a:r>
            <a:r>
              <a:rPr lang="en-US" altLang="zh-CN" sz="1400" dirty="0"/>
              <a:t>include &lt;</a:t>
            </a:r>
            <a:r>
              <a:rPr lang="en-US" altLang="zh-CN" sz="1400" dirty="0" err="1"/>
              <a:t>signal.h</a:t>
            </a:r>
            <a:r>
              <a:rPr lang="en-US" altLang="zh-CN" sz="1400" dirty="0"/>
              <a:t>&gt;</a:t>
            </a:r>
          </a:p>
          <a:p>
            <a:pPr>
              <a:spcBef>
                <a:spcPct val="0"/>
              </a:spcBef>
              <a:buClrTx/>
              <a:buSzTx/>
              <a:buFontTx/>
              <a:buNone/>
            </a:pPr>
            <a:r>
              <a:rPr lang="en-US" altLang="zh-CN" sz="1400" dirty="0" smtClean="0">
                <a:solidFill>
                  <a:srgbClr val="7030A0"/>
                </a:solidFill>
              </a:rPr>
              <a:t>void </a:t>
            </a:r>
            <a:r>
              <a:rPr lang="zh-CN" altLang="en-US" sz="1400" dirty="0">
                <a:solidFill>
                  <a:srgbClr val="7030A0"/>
                </a:solidFill>
              </a:rPr>
              <a:t>SIGUSR</a:t>
            </a:r>
            <a:r>
              <a:rPr lang="en-US" altLang="zh-CN" sz="1400" dirty="0" smtClean="0">
                <a:solidFill>
                  <a:srgbClr val="7030A0"/>
                </a:solidFill>
              </a:rPr>
              <a:t>1_Handler(</a:t>
            </a:r>
            <a:r>
              <a:rPr lang="en-US" altLang="zh-CN" sz="1400" dirty="0" err="1" smtClean="0">
                <a:solidFill>
                  <a:srgbClr val="7030A0"/>
                </a:solidFill>
              </a:rPr>
              <a:t>int</a:t>
            </a:r>
            <a:r>
              <a:rPr lang="en-US" altLang="zh-CN" sz="1400" dirty="0" smtClean="0">
                <a:solidFill>
                  <a:srgbClr val="7030A0"/>
                </a:solidFill>
              </a:rPr>
              <a:t> </a:t>
            </a:r>
            <a:r>
              <a:rPr lang="en-US" altLang="zh-CN" sz="1400" dirty="0">
                <a:solidFill>
                  <a:srgbClr val="7030A0"/>
                </a:solidFill>
              </a:rPr>
              <a:t>sig</a:t>
            </a:r>
            <a:r>
              <a:rPr lang="en-US" altLang="zh-CN" sz="1400" dirty="0" smtClean="0">
                <a:solidFill>
                  <a:srgbClr val="7030A0"/>
                </a:solidFill>
              </a:rPr>
              <a:t>)  </a:t>
            </a:r>
            <a:r>
              <a:rPr lang="en-US" altLang="zh-CN" sz="1400" dirty="0" smtClean="0"/>
              <a:t>{ </a:t>
            </a:r>
            <a:r>
              <a:rPr lang="en-US" altLang="zh-CN" sz="1400" dirty="0" smtClean="0">
                <a:solidFill>
                  <a:srgbClr val="0000CC"/>
                </a:solidFill>
              </a:rPr>
              <a:t>//</a:t>
            </a:r>
            <a:r>
              <a:rPr lang="zh-CN" altLang="en-US" sz="1400" dirty="0" smtClean="0">
                <a:solidFill>
                  <a:srgbClr val="0000CC"/>
                </a:solidFill>
              </a:rPr>
              <a:t>父进程定义的信号处理函数</a:t>
            </a:r>
            <a:r>
              <a:rPr lang="en-US" altLang="zh-CN" sz="1400" dirty="0" smtClean="0"/>
              <a:t>}</a:t>
            </a:r>
            <a:endParaRPr lang="en-US" altLang="zh-CN" sz="1400" dirty="0"/>
          </a:p>
          <a:p>
            <a:pPr>
              <a:spcBef>
                <a:spcPct val="0"/>
              </a:spcBef>
              <a:buClrTx/>
              <a:buSzTx/>
              <a:buNone/>
            </a:pPr>
            <a:r>
              <a:rPr lang="en-US" altLang="zh-CN" sz="1400" dirty="0">
                <a:solidFill>
                  <a:srgbClr val="7030A0"/>
                </a:solidFill>
              </a:rPr>
              <a:t>void </a:t>
            </a:r>
            <a:r>
              <a:rPr lang="zh-CN" altLang="en-US" sz="1400" dirty="0" smtClean="0">
                <a:solidFill>
                  <a:srgbClr val="7030A0"/>
                </a:solidFill>
              </a:rPr>
              <a:t>SIGUSR</a:t>
            </a:r>
            <a:r>
              <a:rPr lang="en-US" altLang="zh-CN" sz="1400" dirty="0" smtClean="0">
                <a:solidFill>
                  <a:srgbClr val="7030A0"/>
                </a:solidFill>
              </a:rPr>
              <a:t>2_Handle (</a:t>
            </a:r>
            <a:r>
              <a:rPr lang="en-US" altLang="zh-CN" sz="1400" dirty="0" err="1">
                <a:solidFill>
                  <a:srgbClr val="7030A0"/>
                </a:solidFill>
              </a:rPr>
              <a:t>int</a:t>
            </a:r>
            <a:r>
              <a:rPr lang="en-US" altLang="zh-CN" sz="1400" dirty="0">
                <a:solidFill>
                  <a:srgbClr val="7030A0"/>
                </a:solidFill>
              </a:rPr>
              <a:t> sig) </a:t>
            </a:r>
            <a:r>
              <a:rPr lang="en-US" altLang="zh-CN" sz="1400" dirty="0" smtClean="0">
                <a:solidFill>
                  <a:srgbClr val="7030A0"/>
                </a:solidFill>
              </a:rPr>
              <a:t>    </a:t>
            </a:r>
            <a:r>
              <a:rPr lang="en-US" altLang="zh-CN" sz="1400" dirty="0"/>
              <a:t>{ </a:t>
            </a:r>
            <a:r>
              <a:rPr lang="en-US" altLang="zh-CN" sz="1400" dirty="0" smtClean="0">
                <a:solidFill>
                  <a:srgbClr val="0000CC"/>
                </a:solidFill>
              </a:rPr>
              <a:t>//</a:t>
            </a:r>
            <a:r>
              <a:rPr lang="zh-CN" altLang="en-US" sz="1400" dirty="0" smtClean="0">
                <a:solidFill>
                  <a:srgbClr val="0000CC"/>
                </a:solidFill>
              </a:rPr>
              <a:t>子进程</a:t>
            </a:r>
            <a:r>
              <a:rPr lang="zh-CN" altLang="en-US" sz="1400" dirty="0">
                <a:solidFill>
                  <a:srgbClr val="0000CC"/>
                </a:solidFill>
              </a:rPr>
              <a:t>定义的信号处理函数</a:t>
            </a:r>
            <a:r>
              <a:rPr lang="en-US" altLang="zh-CN" sz="1400" dirty="0"/>
              <a:t>}</a:t>
            </a:r>
          </a:p>
          <a:p>
            <a:pPr>
              <a:spcBef>
                <a:spcPct val="0"/>
              </a:spcBef>
              <a:buClrTx/>
              <a:buSzTx/>
              <a:buFontTx/>
              <a:buNone/>
            </a:pPr>
            <a:r>
              <a:rPr lang="en-US" altLang="zh-CN" sz="1400" dirty="0" err="1" smtClean="0"/>
              <a:t>int</a:t>
            </a:r>
            <a:r>
              <a:rPr lang="en-US" altLang="zh-CN" sz="1400" dirty="0" smtClean="0"/>
              <a:t> </a:t>
            </a:r>
            <a:r>
              <a:rPr lang="en-US" altLang="zh-CN" sz="1400" dirty="0"/>
              <a:t>main</a:t>
            </a:r>
            <a:r>
              <a:rPr lang="en-US" altLang="zh-CN" sz="1400" dirty="0" smtClean="0"/>
              <a:t>() {</a:t>
            </a:r>
            <a:endParaRPr lang="en-US" altLang="zh-CN" sz="1400" dirty="0"/>
          </a:p>
          <a:p>
            <a:pPr>
              <a:spcBef>
                <a:spcPct val="0"/>
              </a:spcBef>
              <a:buClrTx/>
              <a:buSzTx/>
              <a:buFontTx/>
              <a:buNone/>
            </a:pPr>
            <a:r>
              <a:rPr lang="en-US" altLang="zh-CN" sz="1400" dirty="0">
                <a:solidFill>
                  <a:srgbClr val="0070C0"/>
                </a:solidFill>
              </a:rPr>
              <a:t>    (void) </a:t>
            </a:r>
            <a:r>
              <a:rPr lang="en-US" altLang="zh-CN" sz="1400" dirty="0" smtClean="0">
                <a:solidFill>
                  <a:srgbClr val="0070C0"/>
                </a:solidFill>
              </a:rPr>
              <a:t>signal(</a:t>
            </a:r>
            <a:r>
              <a:rPr lang="zh-CN" altLang="en-US" sz="1400" u="sng" dirty="0" smtClean="0">
                <a:solidFill>
                  <a:srgbClr val="7030A0"/>
                </a:solidFill>
              </a:rPr>
              <a:t>SIGUSR</a:t>
            </a:r>
            <a:r>
              <a:rPr lang="en-US" altLang="zh-CN" sz="1400" u="sng" dirty="0" smtClean="0">
                <a:solidFill>
                  <a:srgbClr val="7030A0"/>
                </a:solidFill>
              </a:rPr>
              <a:t>1</a:t>
            </a:r>
            <a:r>
              <a:rPr lang="en-US" altLang="zh-CN" sz="1400" dirty="0" smtClean="0">
                <a:solidFill>
                  <a:srgbClr val="0070C0"/>
                </a:solidFill>
              </a:rPr>
              <a:t>, </a:t>
            </a:r>
            <a:r>
              <a:rPr lang="zh-CN" altLang="en-US" sz="1400" dirty="0">
                <a:solidFill>
                  <a:srgbClr val="0070C0"/>
                </a:solidFill>
              </a:rPr>
              <a:t>SIGUSR</a:t>
            </a:r>
            <a:r>
              <a:rPr lang="en-US" altLang="zh-CN" sz="1400" dirty="0">
                <a:solidFill>
                  <a:srgbClr val="0070C0"/>
                </a:solidFill>
              </a:rPr>
              <a:t>1_Handler</a:t>
            </a:r>
            <a:r>
              <a:rPr lang="en-US" altLang="zh-CN" sz="1400" dirty="0" smtClean="0">
                <a:solidFill>
                  <a:srgbClr val="0070C0"/>
                </a:solidFill>
              </a:rPr>
              <a:t>); </a:t>
            </a:r>
            <a:endParaRPr lang="en-US" altLang="zh-CN" sz="1400" dirty="0">
              <a:solidFill>
                <a:srgbClr val="C00000"/>
              </a:solidFill>
            </a:endParaRPr>
          </a:p>
          <a:p>
            <a:pPr>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a:t>
            </a:r>
          </a:p>
          <a:p>
            <a:pPr>
              <a:spcBef>
                <a:spcPct val="0"/>
              </a:spcBef>
              <a:buClrTx/>
              <a:buSzTx/>
              <a:buNone/>
            </a:pPr>
            <a:r>
              <a:rPr lang="en-US" altLang="zh-CN" sz="1400" dirty="0"/>
              <a:t>   if (</a:t>
            </a:r>
            <a:r>
              <a:rPr lang="en-US" altLang="zh-CN" sz="1400" dirty="0" err="1"/>
              <a:t>pid</a:t>
            </a:r>
            <a:r>
              <a:rPr lang="en-US" altLang="zh-CN" sz="1400" dirty="0"/>
              <a:t>&lt;0) </a:t>
            </a:r>
            <a:r>
              <a:rPr lang="en-US" altLang="zh-CN" sz="1400" dirty="0" smtClean="0"/>
              <a:t>{</a:t>
            </a:r>
            <a:r>
              <a:rPr lang="en-US" altLang="zh-CN" sz="1400" dirty="0"/>
              <a:t>//</a:t>
            </a:r>
            <a:r>
              <a:rPr lang="zh-CN" altLang="en-US" sz="1400" dirty="0"/>
              <a:t>子进程创建不成功，错误处理</a:t>
            </a:r>
            <a:r>
              <a:rPr lang="en-US" altLang="zh-CN" sz="1400" dirty="0" smtClean="0"/>
              <a:t>}</a:t>
            </a:r>
          </a:p>
          <a:p>
            <a:pPr>
              <a:spcBef>
                <a:spcPct val="0"/>
              </a:spcBef>
              <a:buClrTx/>
              <a:buSzTx/>
              <a:buFontTx/>
              <a:buNone/>
            </a:pPr>
            <a:r>
              <a:rPr lang="en-US" altLang="zh-CN" sz="1400" dirty="0" smtClean="0"/>
              <a:t>   else </a:t>
            </a:r>
            <a:r>
              <a:rPr lang="en-US" altLang="zh-CN" sz="1400" dirty="0"/>
              <a:t>if (</a:t>
            </a:r>
            <a:r>
              <a:rPr lang="en-US" altLang="zh-CN" sz="1400" dirty="0" err="1"/>
              <a:t>pid</a:t>
            </a:r>
            <a:r>
              <a:rPr lang="en-US" altLang="zh-CN" sz="1400" dirty="0"/>
              <a:t>==0) </a:t>
            </a:r>
            <a:r>
              <a:rPr lang="en-US" altLang="zh-CN" sz="1400" dirty="0" smtClean="0"/>
              <a:t> //</a:t>
            </a:r>
            <a:r>
              <a:rPr lang="zh-CN" altLang="en-US" sz="1400" dirty="0"/>
              <a:t>子进程</a:t>
            </a:r>
            <a:r>
              <a:rPr lang="zh-CN" altLang="en-US" sz="1400" dirty="0" smtClean="0"/>
              <a:t>代码</a:t>
            </a:r>
            <a:endParaRPr lang="en-US" altLang="zh-CN" sz="1400" dirty="0" smtClean="0"/>
          </a:p>
          <a:p>
            <a:pPr>
              <a:spcBef>
                <a:spcPct val="0"/>
              </a:spcBef>
              <a:buClrTx/>
              <a:buSzTx/>
              <a:buFontTx/>
              <a:buNone/>
            </a:pPr>
            <a:r>
              <a:rPr lang="en-US" altLang="zh-CN" sz="1400" dirty="0" smtClean="0"/>
              <a:t>   {</a:t>
            </a:r>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a:t>
            </a:r>
            <a:r>
              <a:rPr lang="en-US" altLang="zh-CN" sz="1400" dirty="0">
                <a:solidFill>
                  <a:srgbClr val="006600"/>
                </a:solidFill>
              </a:rPr>
              <a:t> (void) </a:t>
            </a:r>
            <a:r>
              <a:rPr lang="en-US" altLang="zh-CN" sz="1400" dirty="0" smtClean="0">
                <a:solidFill>
                  <a:srgbClr val="006600"/>
                </a:solidFill>
              </a:rPr>
              <a:t>signal(</a:t>
            </a:r>
            <a:r>
              <a:rPr lang="zh-CN" altLang="en-US" sz="1400" u="sng" dirty="0" smtClean="0">
                <a:solidFill>
                  <a:srgbClr val="7030A0"/>
                </a:solidFill>
              </a:rPr>
              <a:t>SIGUSR</a:t>
            </a:r>
            <a:r>
              <a:rPr lang="en-US" altLang="zh-CN" sz="1400" u="sng" dirty="0" smtClean="0">
                <a:solidFill>
                  <a:srgbClr val="7030A0"/>
                </a:solidFill>
              </a:rPr>
              <a:t>2</a:t>
            </a:r>
            <a:r>
              <a:rPr lang="en-US" altLang="zh-CN" sz="1400" dirty="0" smtClean="0">
                <a:solidFill>
                  <a:srgbClr val="006600"/>
                </a:solidFill>
              </a:rPr>
              <a:t>, </a:t>
            </a:r>
            <a:r>
              <a:rPr lang="zh-CN" altLang="en-US" sz="1400" dirty="0">
                <a:solidFill>
                  <a:srgbClr val="7030A0"/>
                </a:solidFill>
              </a:rPr>
              <a:t>SIGUSR</a:t>
            </a:r>
            <a:r>
              <a:rPr lang="en-US" altLang="zh-CN" sz="1400" dirty="0" smtClean="0">
                <a:solidFill>
                  <a:srgbClr val="7030A0"/>
                </a:solidFill>
              </a:rPr>
              <a:t>2_Handle</a:t>
            </a:r>
            <a:r>
              <a:rPr lang="en-US" altLang="zh-CN" sz="1400" dirty="0" smtClean="0">
                <a:solidFill>
                  <a:srgbClr val="006600"/>
                </a:solidFill>
              </a:rPr>
              <a:t>); </a:t>
            </a:r>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kill(</a:t>
            </a:r>
            <a:r>
              <a:rPr lang="en-US" altLang="zh-CN" sz="1400" dirty="0" err="1" smtClean="0">
                <a:solidFill>
                  <a:srgbClr val="006600"/>
                </a:solidFill>
              </a:rPr>
              <a:t>getppid</a:t>
            </a:r>
            <a:r>
              <a:rPr lang="en-US" altLang="zh-CN" sz="1400" dirty="0" smtClean="0">
                <a:solidFill>
                  <a:srgbClr val="006600"/>
                </a:solidFill>
              </a:rPr>
              <a:t>(),</a:t>
            </a:r>
            <a:r>
              <a:rPr lang="zh-CN" altLang="en-US" sz="1400" dirty="0">
                <a:solidFill>
                  <a:srgbClr val="7030A0"/>
                </a:solidFill>
              </a:rPr>
              <a:t> </a:t>
            </a:r>
            <a:r>
              <a:rPr lang="zh-CN" altLang="en-US" sz="1400" dirty="0" smtClean="0">
                <a:solidFill>
                  <a:srgbClr val="7030A0"/>
                </a:solidFill>
              </a:rPr>
              <a:t>SIGUSR</a:t>
            </a:r>
            <a:r>
              <a:rPr lang="en-US" altLang="zh-CN" sz="1400" dirty="0">
                <a:solidFill>
                  <a:srgbClr val="7030A0"/>
                </a:solidFill>
              </a:rPr>
              <a:t>2</a:t>
            </a:r>
            <a:r>
              <a:rPr lang="en-US" altLang="zh-CN" sz="1400" dirty="0" smtClean="0">
                <a:solidFill>
                  <a:srgbClr val="006600"/>
                </a:solidFill>
              </a:rPr>
              <a:t>);</a:t>
            </a:r>
          </a:p>
          <a:p>
            <a:pPr>
              <a:spcBef>
                <a:spcPct val="0"/>
              </a:spcBef>
              <a:buClrTx/>
              <a:buSzTx/>
              <a:buFontTx/>
              <a:buNone/>
            </a:pPr>
            <a:r>
              <a:rPr lang="en-US" altLang="zh-CN" sz="1400" dirty="0" smtClean="0">
                <a:solidFill>
                  <a:srgbClr val="C00000"/>
                </a:solidFill>
              </a:rPr>
              <a:t>       //</a:t>
            </a:r>
            <a:r>
              <a:rPr lang="zh-CN" altLang="en-US" sz="1400" dirty="0"/>
              <a:t>子</a:t>
            </a:r>
            <a:r>
              <a:rPr lang="zh-CN" altLang="en-US" sz="1400" dirty="0" smtClean="0"/>
              <a:t>进程其它代码</a:t>
            </a:r>
            <a:endParaRPr lang="en-US" altLang="zh-CN" sz="1400" dirty="0" smtClean="0">
              <a:solidFill>
                <a:srgbClr val="C00000"/>
              </a:solidFill>
            </a:endParaRPr>
          </a:p>
          <a:p>
            <a:pPr>
              <a:spcBef>
                <a:spcPct val="0"/>
              </a:spcBef>
              <a:buClrTx/>
              <a:buSzTx/>
              <a:buFontTx/>
              <a:buNone/>
            </a:pPr>
            <a:r>
              <a:rPr lang="en-US" altLang="zh-CN" sz="1400" dirty="0" smtClean="0"/>
              <a:t>   } </a:t>
            </a:r>
          </a:p>
          <a:p>
            <a:pPr>
              <a:spcBef>
                <a:spcPct val="0"/>
              </a:spcBef>
              <a:buClrTx/>
              <a:buSzTx/>
              <a:buFontTx/>
              <a:buNone/>
            </a:pPr>
            <a:r>
              <a:rPr lang="en-US" altLang="zh-CN" sz="1400" dirty="0"/>
              <a:t> </a:t>
            </a:r>
            <a:r>
              <a:rPr lang="en-US" altLang="zh-CN" sz="1400" dirty="0" smtClean="0"/>
              <a:t> else </a:t>
            </a:r>
            <a:r>
              <a:rPr lang="en-US" altLang="zh-CN" sz="1400" dirty="0"/>
              <a:t>//</a:t>
            </a:r>
            <a:r>
              <a:rPr lang="zh-CN" altLang="en-US" sz="1400" dirty="0"/>
              <a:t>父进程代码</a:t>
            </a:r>
            <a:endParaRPr lang="en-US" altLang="zh-CN" sz="1400" dirty="0" smtClean="0"/>
          </a:p>
          <a:p>
            <a:pPr>
              <a:spcBef>
                <a:spcPct val="0"/>
              </a:spcBef>
              <a:buClrTx/>
              <a:buSzTx/>
              <a:buFontTx/>
              <a:buNone/>
            </a:pPr>
            <a:r>
              <a:rPr lang="en-US" altLang="zh-CN" sz="1400" dirty="0"/>
              <a:t> </a:t>
            </a:r>
            <a:r>
              <a:rPr lang="en-US" altLang="zh-CN" sz="1400" dirty="0" smtClean="0"/>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sleep(2);</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solidFill>
                  <a:srgbClr val="006600"/>
                </a:solidFill>
              </a:rPr>
              <a:t> </a:t>
            </a:r>
            <a:r>
              <a:rPr lang="en-US" altLang="zh-CN" sz="1400" dirty="0" smtClean="0">
                <a:solidFill>
                  <a:srgbClr val="006600"/>
                </a:solidFill>
              </a:rPr>
              <a:t>kill(</a:t>
            </a:r>
            <a:r>
              <a:rPr lang="en-US" altLang="zh-CN" sz="1400" dirty="0" err="1" smtClean="0">
                <a:solidFill>
                  <a:srgbClr val="006600"/>
                </a:solidFill>
              </a:rPr>
              <a:t>pid</a:t>
            </a:r>
            <a:r>
              <a:rPr lang="en-US" altLang="zh-CN" sz="1400" dirty="0" smtClean="0">
                <a:solidFill>
                  <a:srgbClr val="006600"/>
                </a:solidFill>
              </a:rPr>
              <a:t>,</a:t>
            </a:r>
            <a:r>
              <a:rPr lang="zh-CN" altLang="en-US" sz="1400" dirty="0" smtClean="0">
                <a:solidFill>
                  <a:srgbClr val="7030A0"/>
                </a:solidFill>
              </a:rPr>
              <a:t> </a:t>
            </a:r>
            <a:r>
              <a:rPr lang="zh-CN" altLang="en-US" sz="1400" dirty="0">
                <a:solidFill>
                  <a:srgbClr val="7030A0"/>
                </a:solidFill>
              </a:rPr>
              <a:t>SIGUSR</a:t>
            </a:r>
            <a:r>
              <a:rPr lang="en-US" altLang="zh-CN" sz="1400" dirty="0">
                <a:solidFill>
                  <a:srgbClr val="7030A0"/>
                </a:solidFill>
              </a:rPr>
              <a:t>1</a:t>
            </a:r>
            <a:r>
              <a:rPr lang="en-US" altLang="zh-CN" sz="1400" dirty="0">
                <a:solidFill>
                  <a:srgbClr val="006600"/>
                </a:solidFill>
              </a:rPr>
              <a:t>);</a:t>
            </a:r>
            <a:r>
              <a:rPr lang="en-US" altLang="zh-CN" sz="1400" dirty="0" smtClean="0">
                <a:solidFill>
                  <a:srgbClr val="C00000"/>
                </a:solidFill>
              </a:rPr>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t>wait(NULL);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smtClean="0"/>
              <a:t>}</a:t>
            </a:r>
            <a:endParaRPr lang="en-US" altLang="zh-CN" sz="1400" dirty="0"/>
          </a:p>
          <a:p>
            <a:pPr>
              <a:spcBef>
                <a:spcPct val="0"/>
              </a:spcBef>
              <a:buClrTx/>
              <a:buSzTx/>
              <a:buFontTx/>
              <a:buNone/>
            </a:pPr>
            <a:r>
              <a:rPr lang="en-US" altLang="zh-CN" sz="1400" dirty="0" smtClean="0"/>
              <a:t>}</a:t>
            </a:r>
            <a:endParaRPr lang="en-US" altLang="zh-CN" sz="1400" dirty="0"/>
          </a:p>
          <a:p>
            <a:pPr marL="285750" indent="-285750">
              <a:spcBef>
                <a:spcPct val="0"/>
              </a:spcBef>
              <a:buClrTx/>
              <a:buSzTx/>
              <a:buFont typeface="Wingdings" panose="05000000000000000000" pitchFamily="2" charset="2"/>
              <a:buChar char="l"/>
            </a:pPr>
            <a:r>
              <a:rPr lang="zh-CN" altLang="en-US" sz="1400" dirty="0" smtClean="0"/>
              <a:t>父进程给子进程发送信号</a:t>
            </a:r>
            <a:r>
              <a:rPr lang="zh-CN" altLang="en-US" sz="1400" dirty="0" smtClean="0">
                <a:solidFill>
                  <a:srgbClr val="7030A0"/>
                </a:solidFill>
              </a:rPr>
              <a:t>SIGUSR</a:t>
            </a:r>
            <a:r>
              <a:rPr lang="en-US" altLang="zh-CN" sz="1400" dirty="0">
                <a:solidFill>
                  <a:srgbClr val="7030A0"/>
                </a:solidFill>
              </a:rPr>
              <a:t>2</a:t>
            </a:r>
            <a:r>
              <a:rPr lang="zh-CN" altLang="en-US" sz="1400" dirty="0" smtClean="0">
                <a:solidFill>
                  <a:srgbClr val="7030A0"/>
                </a:solidFill>
              </a:rPr>
              <a:t>，</a:t>
            </a:r>
            <a:r>
              <a:rPr lang="zh-CN" altLang="en-US" sz="1400" dirty="0">
                <a:solidFill>
                  <a:srgbClr val="0070C0"/>
                </a:solidFill>
              </a:rPr>
              <a:t>子进程给父进程发送信号SIGUSR</a:t>
            </a:r>
            <a:r>
              <a:rPr lang="en-US" altLang="zh-CN" sz="1400" dirty="0" smtClean="0">
                <a:solidFill>
                  <a:srgbClr val="0070C0"/>
                </a:solidFill>
              </a:rPr>
              <a:t>1</a:t>
            </a:r>
            <a:endParaRPr lang="en-US" altLang="zh-CN" sz="1400" dirty="0">
              <a:solidFill>
                <a:srgbClr val="0070C0"/>
              </a:solidFill>
            </a:endParaRPr>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lnSpc>
                <a:spcPct val="80000"/>
              </a:lnSpc>
            </a:pPr>
            <a:r>
              <a:rPr lang="zh-CN" altLang="en-US" sz="2800" dirty="0"/>
              <a:t>用户定义信号 </a:t>
            </a:r>
            <a:r>
              <a:rPr lang="zh-CN" altLang="en-US" sz="2800" dirty="0" smtClean="0"/>
              <a:t>SIGUSR1与SIGUSR</a:t>
            </a:r>
            <a:r>
              <a:rPr lang="en-US" altLang="zh-CN" sz="2800" dirty="0" smtClean="0"/>
              <a:t>2</a:t>
            </a:r>
            <a:endParaRPr lang="zh-CN" altLang="en-US" sz="2800" dirty="0"/>
          </a:p>
        </p:txBody>
      </p:sp>
    </p:spTree>
    <p:extLst>
      <p:ext uri="{BB962C8B-B14F-4D97-AF65-F5344CB8AC3E}">
        <p14:creationId xmlns:p14="http://schemas.microsoft.com/office/powerpoint/2010/main" val="253744093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81A0376-6EED-49E6-9E87-E3A2E1445490}"/>
              </a:ext>
            </a:extLst>
          </p:cNvPr>
          <p:cNvSpPr>
            <a:spLocks noGrp="1"/>
          </p:cNvSpPr>
          <p:nvPr>
            <p:ph type="title" idx="4294967295"/>
          </p:nvPr>
        </p:nvSpPr>
        <p:spPr>
          <a:ln>
            <a:miter/>
          </a:ln>
        </p:spPr>
        <p:txBody>
          <a:bodyPr/>
          <a:lstStyle/>
          <a:p>
            <a:pPr>
              <a:lnSpc>
                <a:spcPct val="80000"/>
              </a:lnSpc>
            </a:pPr>
            <a:r>
              <a:rPr lang="zh-CN" altLang="en-US" dirty="0"/>
              <a:t>函数</a:t>
            </a:r>
            <a:r>
              <a:rPr lang="en-US" altLang="zh-CN" dirty="0"/>
              <a:t>alarm()</a:t>
            </a:r>
            <a:r>
              <a:rPr lang="zh-CN" altLang="en-US" dirty="0"/>
              <a:t>与信号</a:t>
            </a:r>
            <a:r>
              <a:rPr lang="en-US" altLang="zh-CN" dirty="0"/>
              <a:t>SIGALRM</a:t>
            </a:r>
            <a:endParaRPr lang="zh-CN" altLang="en-US" dirty="0"/>
          </a:p>
        </p:txBody>
      </p:sp>
      <p:sp>
        <p:nvSpPr>
          <p:cNvPr id="160771" name="Rectangle 3">
            <a:extLst>
              <a:ext uri="{FF2B5EF4-FFF2-40B4-BE49-F238E27FC236}">
                <a16:creationId xmlns:a16="http://schemas.microsoft.com/office/drawing/2014/main" id="{EBC9AF3E-EE48-45C7-9E7F-042095990C36}"/>
              </a:ext>
            </a:extLst>
          </p:cNvPr>
          <p:cNvSpPr>
            <a:spLocks noGrp="1" noChangeArrowheads="1"/>
          </p:cNvSpPr>
          <p:nvPr>
            <p:ph type="body" idx="4294967295"/>
          </p:nvPr>
        </p:nvSpPr>
        <p:spPr>
          <a:xfrm>
            <a:off x="584200" y="1135063"/>
            <a:ext cx="7789863" cy="5017162"/>
          </a:xfrm>
        </p:spPr>
        <p:txBody>
          <a:bodyPr/>
          <a:lstStyle/>
          <a:p>
            <a:r>
              <a:rPr lang="en-US" altLang="zh-CN" sz="2000" dirty="0">
                <a:solidFill>
                  <a:srgbClr val="0000CC"/>
                </a:solidFill>
              </a:rPr>
              <a:t>alarm()</a:t>
            </a:r>
            <a:r>
              <a:rPr lang="zh-CN" altLang="en-US" sz="2000" dirty="0">
                <a:solidFill>
                  <a:srgbClr val="0000CC"/>
                </a:solidFill>
              </a:rPr>
              <a:t>函数</a:t>
            </a:r>
            <a:endParaRPr lang="en-US" altLang="zh-CN" sz="2000" dirty="0">
              <a:solidFill>
                <a:srgbClr val="0000CC"/>
              </a:solidFill>
            </a:endParaRPr>
          </a:p>
          <a:p>
            <a:pPr lvl="1"/>
            <a:r>
              <a:rPr lang="zh-CN" altLang="en-US" sz="1800" noProof="1"/>
              <a:t>原型：</a:t>
            </a:r>
            <a:r>
              <a:rPr lang="en-US" altLang="zh-CN" sz="1800" dirty="0"/>
              <a:t>unsigned </a:t>
            </a:r>
            <a:r>
              <a:rPr lang="en-US" altLang="zh-CN" sz="1800" dirty="0" err="1"/>
              <a:t>int</a:t>
            </a:r>
            <a:r>
              <a:rPr lang="en-US" altLang="zh-CN" sz="1800" dirty="0"/>
              <a:t> alarm(unsigned </a:t>
            </a:r>
            <a:r>
              <a:rPr lang="en-US" altLang="zh-CN" sz="1800" dirty="0" err="1"/>
              <a:t>int</a:t>
            </a:r>
            <a:r>
              <a:rPr lang="en-US" altLang="zh-CN" sz="1800" dirty="0"/>
              <a:t> </a:t>
            </a:r>
            <a:r>
              <a:rPr lang="en-US" altLang="zh-CN" sz="1800" dirty="0">
                <a:solidFill>
                  <a:srgbClr val="7030A0"/>
                </a:solidFill>
              </a:rPr>
              <a:t>seconds</a:t>
            </a:r>
            <a:r>
              <a:rPr lang="en-US" altLang="zh-CN" sz="1800" dirty="0" smtClean="0"/>
              <a:t>);</a:t>
            </a:r>
          </a:p>
          <a:p>
            <a:pPr lvl="1"/>
            <a:r>
              <a:rPr lang="zh-CN" altLang="en-US" sz="1800" dirty="0" smtClean="0"/>
              <a:t>功能：间隔</a:t>
            </a:r>
            <a:r>
              <a:rPr lang="en-US" altLang="zh-CN" sz="1800" dirty="0" smtClean="0">
                <a:solidFill>
                  <a:srgbClr val="7030A0"/>
                </a:solidFill>
              </a:rPr>
              <a:t>seconds</a:t>
            </a:r>
            <a:r>
              <a:rPr lang="zh-CN" altLang="en-US" sz="1800" dirty="0" smtClean="0"/>
              <a:t>秒给调用该函数的进程发送</a:t>
            </a:r>
            <a:r>
              <a:rPr lang="en-US" altLang="zh-CN" sz="1800" u="sng" dirty="0" smtClean="0">
                <a:solidFill>
                  <a:srgbClr val="006600"/>
                </a:solidFill>
              </a:rPr>
              <a:t>SIGALRM</a:t>
            </a:r>
            <a:r>
              <a:rPr lang="zh-CN" altLang="en-US" sz="1800" dirty="0" smtClean="0">
                <a:solidFill>
                  <a:srgbClr val="7030A0"/>
                </a:solidFill>
              </a:rPr>
              <a:t>信号</a:t>
            </a:r>
            <a:endParaRPr lang="en-US" altLang="zh-CN" sz="1800" dirty="0" smtClean="0">
              <a:solidFill>
                <a:srgbClr val="7030A0"/>
              </a:solidFill>
            </a:endParaRPr>
          </a:p>
          <a:p>
            <a:pPr lvl="1"/>
            <a:r>
              <a:rPr lang="zh-CN" altLang="en-US" sz="1800" noProof="1"/>
              <a:t>其中：</a:t>
            </a:r>
            <a:r>
              <a:rPr lang="en-US" altLang="zh-CN" sz="1800" noProof="1"/>
              <a:t>alarm(0)</a:t>
            </a:r>
            <a:r>
              <a:rPr lang="zh-CN" altLang="en-US" sz="1800" noProof="1"/>
              <a:t>返回剩余的时间（秒数）</a:t>
            </a:r>
            <a:endParaRPr lang="en-US" altLang="zh-CN" sz="1800" noProof="1"/>
          </a:p>
          <a:p>
            <a:r>
              <a:rPr lang="zh-CN" altLang="en-US" sz="2000" noProof="1" smtClean="0">
                <a:solidFill>
                  <a:srgbClr val="0000CC"/>
                </a:solidFill>
              </a:rPr>
              <a:t>例</a:t>
            </a:r>
            <a:endParaRPr lang="en-US" altLang="zh-CN" sz="2000" noProof="1">
              <a:solidFill>
                <a:srgbClr val="0000CC"/>
              </a:solidFill>
            </a:endParaRPr>
          </a:p>
          <a:p>
            <a:pPr marL="400050" lvl="1" indent="0">
              <a:spcBef>
                <a:spcPts val="0"/>
              </a:spcBef>
              <a:buNone/>
            </a:pPr>
            <a:r>
              <a:rPr lang="en-US" altLang="zh-CN" sz="1600" noProof="1">
                <a:solidFill>
                  <a:srgbClr val="0070C0"/>
                </a:solidFill>
              </a:rPr>
              <a:t>void </a:t>
            </a:r>
            <a:r>
              <a:rPr lang="en-US" altLang="zh-CN" sz="1600" noProof="1">
                <a:solidFill>
                  <a:srgbClr val="006600"/>
                </a:solidFill>
              </a:rPr>
              <a:t>SIGALRM</a:t>
            </a:r>
            <a:r>
              <a:rPr lang="en-US" altLang="zh-CN" sz="1600" noProof="1">
                <a:solidFill>
                  <a:srgbClr val="0070C0"/>
                </a:solidFill>
              </a:rPr>
              <a:t>_Handler()</a:t>
            </a:r>
          </a:p>
          <a:p>
            <a:pPr marL="400050" lvl="1" indent="0">
              <a:spcBef>
                <a:spcPts val="0"/>
              </a:spcBef>
              <a:buNone/>
            </a:pPr>
            <a:r>
              <a:rPr lang="en-US" altLang="zh-CN" sz="1600" noProof="1" smtClean="0"/>
              <a:t>{  </a:t>
            </a:r>
            <a:r>
              <a:rPr lang="en-US" altLang="zh-CN" sz="1600" noProof="1" smtClean="0">
                <a:solidFill>
                  <a:srgbClr val="FF0000"/>
                </a:solidFill>
              </a:rPr>
              <a:t>//</a:t>
            </a:r>
            <a:r>
              <a:rPr lang="zh-CN" altLang="en-US" sz="1600" noProof="1" smtClean="0">
                <a:solidFill>
                  <a:srgbClr val="FF0000"/>
                </a:solidFill>
              </a:rPr>
              <a:t>信号处理函数</a:t>
            </a:r>
            <a:r>
              <a:rPr lang="en-US" altLang="zh-CN" sz="1600" noProof="1" smtClean="0">
                <a:solidFill>
                  <a:srgbClr val="FF0000"/>
                </a:solidFill>
              </a:rPr>
              <a:t> </a:t>
            </a:r>
            <a:r>
              <a:rPr lang="en-US" altLang="zh-CN" sz="1600" noProof="1" smtClean="0"/>
              <a:t>}  //</a:t>
            </a:r>
            <a:r>
              <a:rPr lang="zh-CN" altLang="en-US" sz="1600" noProof="1" smtClean="0"/>
              <a:t>调用函数</a:t>
            </a:r>
            <a:r>
              <a:rPr lang="en-US" altLang="zh-CN" sz="1600" noProof="1" smtClean="0"/>
              <a:t>alarm(</a:t>
            </a:r>
            <a:r>
              <a:rPr lang="en-US" altLang="zh-CN" sz="1600" noProof="1" smtClean="0">
                <a:solidFill>
                  <a:srgbClr val="7030A0"/>
                </a:solidFill>
              </a:rPr>
              <a:t>seconds</a:t>
            </a:r>
            <a:r>
              <a:rPr lang="en-US" altLang="zh-CN" sz="1600" noProof="1" smtClean="0"/>
              <a:t>)</a:t>
            </a:r>
            <a:r>
              <a:rPr lang="zh-CN" altLang="en-US" sz="1600" noProof="1" smtClean="0"/>
              <a:t>后，间隔</a:t>
            </a:r>
            <a:r>
              <a:rPr lang="en-US" altLang="zh-CN" sz="1600" noProof="1" smtClean="0">
                <a:solidFill>
                  <a:srgbClr val="7030A0"/>
                </a:solidFill>
              </a:rPr>
              <a:t>seconds</a:t>
            </a:r>
            <a:r>
              <a:rPr lang="zh-CN" altLang="en-US" sz="1600" noProof="1" smtClean="0">
                <a:solidFill>
                  <a:srgbClr val="7030A0"/>
                </a:solidFill>
              </a:rPr>
              <a:t>秒后执行该函数</a:t>
            </a:r>
            <a:endParaRPr lang="en-US" altLang="zh-CN" sz="1600" noProof="1"/>
          </a:p>
          <a:p>
            <a:pPr marL="400050" lvl="1" indent="0">
              <a:spcBef>
                <a:spcPts val="0"/>
              </a:spcBef>
              <a:buNone/>
            </a:pPr>
            <a:r>
              <a:rPr lang="en-US" altLang="zh-CN" sz="1600" noProof="1" smtClean="0"/>
              <a:t>int </a:t>
            </a:r>
            <a:r>
              <a:rPr lang="en-US" altLang="zh-CN" sz="1600" noProof="1"/>
              <a:t>main() </a:t>
            </a:r>
          </a:p>
          <a:p>
            <a:pPr marL="400050" lvl="1" indent="0">
              <a:spcBef>
                <a:spcPts val="0"/>
              </a:spcBef>
              <a:buNone/>
            </a:pPr>
            <a:r>
              <a:rPr lang="en-US" altLang="zh-CN" sz="1600" noProof="1"/>
              <a:t>{ </a:t>
            </a:r>
            <a:endParaRPr lang="en-US" altLang="zh-CN" sz="1600" noProof="1" smtClean="0"/>
          </a:p>
          <a:p>
            <a:pPr marL="400050" lvl="1" indent="0">
              <a:spcBef>
                <a:spcPts val="0"/>
              </a:spcBef>
              <a:buNone/>
            </a:pPr>
            <a:r>
              <a:rPr lang="en-US" altLang="zh-CN" sz="1600" noProof="1"/>
              <a:t> </a:t>
            </a:r>
            <a:r>
              <a:rPr lang="en-US" altLang="zh-CN" sz="1600" noProof="1" smtClean="0"/>
              <a:t>   int seconds=5;</a:t>
            </a:r>
            <a:endParaRPr lang="en-US" altLang="zh-CN" sz="1600" noProof="1"/>
          </a:p>
          <a:p>
            <a:pPr marL="400050" lvl="1" indent="0">
              <a:spcBef>
                <a:spcPts val="0"/>
              </a:spcBef>
              <a:buNone/>
            </a:pPr>
            <a:r>
              <a:rPr lang="en-US" altLang="zh-CN" sz="1600" noProof="1"/>
              <a:t>   </a:t>
            </a:r>
            <a:r>
              <a:rPr lang="en-US" altLang="zh-CN" sz="1600" noProof="1" smtClean="0"/>
              <a:t> </a:t>
            </a:r>
            <a:r>
              <a:rPr lang="en-US" altLang="zh-CN" sz="1600" noProof="1" smtClean="0">
                <a:solidFill>
                  <a:srgbClr val="0070C0"/>
                </a:solidFill>
              </a:rPr>
              <a:t>signal(</a:t>
            </a:r>
            <a:r>
              <a:rPr lang="en-US" altLang="zh-CN" sz="1600" noProof="1" smtClean="0">
                <a:solidFill>
                  <a:srgbClr val="0000CC"/>
                </a:solidFill>
              </a:rPr>
              <a:t>SIGALRM</a:t>
            </a:r>
            <a:r>
              <a:rPr lang="en-US" altLang="zh-CN" sz="1600" noProof="1" smtClean="0">
                <a:solidFill>
                  <a:srgbClr val="0070C0"/>
                </a:solidFill>
              </a:rPr>
              <a:t>,SIGALRM_Handler);</a:t>
            </a:r>
          </a:p>
          <a:p>
            <a:pPr marL="400050" lvl="1" indent="0">
              <a:spcBef>
                <a:spcPts val="0"/>
              </a:spcBef>
              <a:buNone/>
            </a:pPr>
            <a:r>
              <a:rPr lang="en-US" altLang="zh-CN" sz="1600" noProof="1">
                <a:solidFill>
                  <a:srgbClr val="006600"/>
                </a:solidFill>
              </a:rPr>
              <a:t> </a:t>
            </a:r>
            <a:r>
              <a:rPr lang="en-US" altLang="zh-CN" sz="1600" noProof="1" smtClean="0">
                <a:solidFill>
                  <a:srgbClr val="006600"/>
                </a:solidFill>
              </a:rPr>
              <a:t>   alarm(seconds);  </a:t>
            </a:r>
            <a:r>
              <a:rPr lang="en-US" altLang="zh-CN" sz="1600" noProof="1" smtClean="0">
                <a:solidFill>
                  <a:srgbClr val="7030A0"/>
                </a:solidFill>
              </a:rPr>
              <a:t>//seconds</a:t>
            </a:r>
            <a:r>
              <a:rPr lang="zh-CN" altLang="en-US" sz="1600" noProof="1" smtClean="0">
                <a:solidFill>
                  <a:srgbClr val="7030A0"/>
                </a:solidFill>
              </a:rPr>
              <a:t>秒后给进程发送信号</a:t>
            </a:r>
            <a:r>
              <a:rPr lang="en-US" altLang="zh-CN" sz="1600" noProof="1">
                <a:solidFill>
                  <a:srgbClr val="7030A0"/>
                </a:solidFill>
              </a:rPr>
              <a:t>SIGALRM</a:t>
            </a:r>
          </a:p>
          <a:p>
            <a:pPr marL="400050" lvl="1" indent="0">
              <a:spcBef>
                <a:spcPts val="0"/>
              </a:spcBef>
              <a:buNone/>
            </a:pPr>
            <a:r>
              <a:rPr lang="en-US" altLang="zh-CN" sz="1600" noProof="1"/>
              <a:t> </a:t>
            </a:r>
            <a:r>
              <a:rPr lang="en-US" altLang="zh-CN" sz="1600" noProof="1" smtClean="0"/>
              <a:t>   //</a:t>
            </a:r>
            <a:r>
              <a:rPr lang="zh-CN" altLang="en-US" sz="1600" noProof="1" smtClean="0"/>
              <a:t>其它代码</a:t>
            </a:r>
            <a:endParaRPr lang="en-US" altLang="zh-CN" sz="1600" noProof="1" smtClean="0"/>
          </a:p>
          <a:p>
            <a:pPr marL="400050" lvl="1" indent="0">
              <a:spcBef>
                <a:spcPts val="0"/>
              </a:spcBef>
              <a:buNone/>
            </a:pPr>
            <a:r>
              <a:rPr lang="en-US" altLang="zh-CN" sz="1600" noProof="1" smtClean="0"/>
              <a:t>    return 0;</a:t>
            </a:r>
          </a:p>
          <a:p>
            <a:pPr marL="400050" lvl="1" indent="0">
              <a:spcBef>
                <a:spcPts val="0"/>
              </a:spcBef>
              <a:buNone/>
            </a:pPr>
            <a:r>
              <a:rPr lang="en-US" altLang="zh-CN" sz="1600" noProof="1" smtClean="0"/>
              <a:t>}</a:t>
            </a:r>
            <a:endParaRPr lang="en-US" altLang="zh-CN" sz="1600" noProof="1"/>
          </a:p>
          <a:p>
            <a:pPr>
              <a:spcBef>
                <a:spcPts val="0"/>
              </a:spcBef>
              <a:buFont typeface="Wingdings" panose="05000000000000000000" pitchFamily="2" charset="2"/>
              <a:buChar char="n"/>
            </a:pPr>
            <a:r>
              <a:rPr lang="zh-CN" altLang="en-US" sz="2000" noProof="1" smtClean="0"/>
              <a:t>可以实现类似时钟中断的功能，定时执行一定的操作</a:t>
            </a:r>
            <a:endParaRPr lang="en-US" altLang="zh-CN" sz="2000" noProof="1" smtClean="0"/>
          </a:p>
          <a:p>
            <a:pPr>
              <a:spcBef>
                <a:spcPts val="0"/>
              </a:spcBef>
              <a:buFont typeface="Wingdings" panose="05000000000000000000" pitchFamily="2" charset="2"/>
              <a:buChar char="n"/>
            </a:pPr>
            <a:endParaRPr lang="en-US" altLang="zh-CN" sz="2000" noProof="1"/>
          </a:p>
        </p:txBody>
      </p:sp>
    </p:spTree>
    <p:extLst>
      <p:ext uri="{BB962C8B-B14F-4D97-AF65-F5344CB8AC3E}">
        <p14:creationId xmlns:p14="http://schemas.microsoft.com/office/powerpoint/2010/main" val="344334136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81A0376-6EED-49E6-9E87-E3A2E144549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3.3.2 Process Termination</a:t>
            </a:r>
          </a:p>
        </p:txBody>
      </p:sp>
      <p:sp>
        <p:nvSpPr>
          <p:cNvPr id="160771" name="Rectangle 3">
            <a:extLst>
              <a:ext uri="{FF2B5EF4-FFF2-40B4-BE49-F238E27FC236}">
                <a16:creationId xmlns:a16="http://schemas.microsoft.com/office/drawing/2014/main" id="{EBC9AF3E-EE48-45C7-9E7F-042095990C36}"/>
              </a:ext>
            </a:extLst>
          </p:cNvPr>
          <p:cNvSpPr>
            <a:spLocks noGrp="1" noChangeArrowheads="1"/>
          </p:cNvSpPr>
          <p:nvPr>
            <p:ph type="body" idx="4294967295"/>
          </p:nvPr>
        </p:nvSpPr>
        <p:spPr>
          <a:xfrm>
            <a:off x="584200" y="1135063"/>
            <a:ext cx="7789863" cy="4483100"/>
          </a:xfrm>
        </p:spPr>
        <p:txBody>
          <a:bodyPr/>
          <a:lstStyle/>
          <a:p>
            <a:r>
              <a:rPr lang="en-US" altLang="zh-CN" sz="2400" noProof="1"/>
              <a:t>Process executes </a:t>
            </a:r>
            <a:r>
              <a:rPr lang="en-US" altLang="zh-CN" sz="2400" noProof="1">
                <a:solidFill>
                  <a:srgbClr val="121896"/>
                </a:solidFill>
              </a:rPr>
              <a:t>last statement</a:t>
            </a:r>
            <a:r>
              <a:rPr lang="en-US" altLang="zh-CN" sz="2400" noProof="1"/>
              <a:t> and asks the operating system to delete it (</a:t>
            </a:r>
            <a:r>
              <a:rPr lang="en-US" altLang="zh-CN" sz="2400" b="1" noProof="1">
                <a:solidFill>
                  <a:srgbClr val="121896"/>
                </a:solidFill>
              </a:rPr>
              <a:t>exit</a:t>
            </a:r>
            <a:r>
              <a:rPr lang="en-US" altLang="zh-CN" sz="2400" noProof="1"/>
              <a:t>)</a:t>
            </a:r>
          </a:p>
          <a:p>
            <a:pPr lvl="1"/>
            <a:r>
              <a:rPr lang="en-US" altLang="zh-CN" sz="2000" noProof="1">
                <a:solidFill>
                  <a:srgbClr val="006600"/>
                </a:solidFill>
              </a:rPr>
              <a:t>Output</a:t>
            </a:r>
            <a:r>
              <a:rPr lang="en-US" altLang="zh-CN" sz="2000" noProof="1"/>
              <a:t> </a:t>
            </a:r>
            <a:r>
              <a:rPr lang="en-US" altLang="zh-CN" sz="2000" b="1" noProof="1"/>
              <a:t>data</a:t>
            </a:r>
            <a:r>
              <a:rPr lang="en-US" altLang="zh-CN" sz="2000" noProof="1"/>
              <a:t> from child to</a:t>
            </a:r>
            <a:r>
              <a:rPr lang="en-US" altLang="zh-CN" sz="2000" b="1" noProof="1"/>
              <a:t> parent</a:t>
            </a:r>
            <a:r>
              <a:rPr lang="en-US" altLang="zh-CN" sz="2000" noProof="1"/>
              <a:t> (via </a:t>
            </a:r>
            <a:r>
              <a:rPr lang="en-US" altLang="zh-CN" sz="2000" b="1" noProof="1"/>
              <a:t>wait</a:t>
            </a:r>
            <a:r>
              <a:rPr lang="en-US" altLang="zh-CN" sz="2000" noProof="1"/>
              <a:t>)</a:t>
            </a:r>
          </a:p>
          <a:p>
            <a:pPr lvl="1"/>
            <a:r>
              <a:rPr lang="en-US" altLang="zh-CN" sz="2000" b="1" noProof="1">
                <a:solidFill>
                  <a:srgbClr val="7030A0"/>
                </a:solidFill>
              </a:rPr>
              <a:t>Process’ resources</a:t>
            </a:r>
            <a:r>
              <a:rPr lang="en-US" altLang="zh-CN" sz="2000" noProof="1">
                <a:solidFill>
                  <a:srgbClr val="7030A0"/>
                </a:solidFill>
              </a:rPr>
              <a:t> </a:t>
            </a:r>
            <a:r>
              <a:rPr lang="en-US" altLang="zh-CN" sz="2000" noProof="1"/>
              <a:t>are </a:t>
            </a:r>
            <a:r>
              <a:rPr lang="en-US" altLang="zh-CN" sz="2000" noProof="1">
                <a:solidFill>
                  <a:srgbClr val="006600"/>
                </a:solidFill>
              </a:rPr>
              <a:t>deallocated </a:t>
            </a:r>
            <a:r>
              <a:rPr lang="en-US" altLang="zh-CN" sz="2000" noProof="1"/>
              <a:t>by operating system</a:t>
            </a:r>
          </a:p>
          <a:p>
            <a:endParaRPr lang="en-US" altLang="zh-CN" sz="2400" noProof="1">
              <a:solidFill>
                <a:srgbClr val="121896"/>
              </a:solidFill>
            </a:endParaRPr>
          </a:p>
          <a:p>
            <a:r>
              <a:rPr lang="en-US" altLang="zh-CN" sz="2400" noProof="1">
                <a:solidFill>
                  <a:srgbClr val="FF0000"/>
                </a:solidFill>
              </a:rPr>
              <a:t>Parent</a:t>
            </a:r>
            <a:r>
              <a:rPr lang="en-US" altLang="zh-CN" sz="2400" noProof="1">
                <a:solidFill>
                  <a:srgbClr val="121896"/>
                </a:solidFill>
              </a:rPr>
              <a:t> </a:t>
            </a:r>
            <a:r>
              <a:rPr lang="en-US" altLang="zh-CN" sz="2400" noProof="1"/>
              <a:t>may </a:t>
            </a:r>
            <a:r>
              <a:rPr lang="en-US" altLang="zh-CN" sz="2400" noProof="1">
                <a:solidFill>
                  <a:srgbClr val="121896"/>
                </a:solidFill>
              </a:rPr>
              <a:t>terminate </a:t>
            </a:r>
            <a:r>
              <a:rPr lang="en-US" altLang="zh-CN" sz="2400" noProof="1"/>
              <a:t>execution of </a:t>
            </a:r>
            <a:r>
              <a:rPr lang="en-US" altLang="zh-CN" sz="2400" noProof="1">
                <a:solidFill>
                  <a:srgbClr val="0070C0"/>
                </a:solidFill>
              </a:rPr>
              <a:t>children processes</a:t>
            </a:r>
            <a:r>
              <a:rPr lang="en-US" altLang="zh-CN" sz="2400" noProof="1"/>
              <a:t> (</a:t>
            </a:r>
            <a:r>
              <a:rPr lang="en-US" altLang="zh-CN" sz="2400" b="1" noProof="1">
                <a:solidFill>
                  <a:srgbClr val="121896"/>
                </a:solidFill>
              </a:rPr>
              <a:t>abort,</a:t>
            </a:r>
            <a:r>
              <a:rPr lang="en-US" altLang="zh-CN" sz="2000" b="1" noProof="1">
                <a:solidFill>
                  <a:srgbClr val="121896"/>
                </a:solidFill>
              </a:rPr>
              <a:t>TerminateProcess() </a:t>
            </a:r>
            <a:r>
              <a:rPr lang="en-US" altLang="zh-CN" sz="2000" b="1" noProof="1" smtClean="0">
                <a:solidFill>
                  <a:srgbClr val="121896"/>
                </a:solidFill>
              </a:rPr>
              <a:t>in Windows</a:t>
            </a:r>
            <a:r>
              <a:rPr lang="en-US" altLang="zh-CN" sz="2400" noProof="1" smtClean="0"/>
              <a:t>)</a:t>
            </a:r>
            <a:r>
              <a:rPr lang="zh-CN" altLang="en-US" sz="2400" noProof="1" smtClean="0"/>
              <a:t>，</a:t>
            </a:r>
            <a:r>
              <a:rPr lang="en-US" altLang="zh-CN" sz="2400" noProof="1" smtClean="0"/>
              <a:t>if</a:t>
            </a:r>
            <a:endParaRPr lang="en-US" altLang="zh-CN" sz="2400" noProof="1"/>
          </a:p>
          <a:p>
            <a:pPr lvl="1"/>
            <a:r>
              <a:rPr lang="en-US" altLang="zh-CN" sz="2000" noProof="1"/>
              <a:t>Child has </a:t>
            </a:r>
            <a:r>
              <a:rPr lang="en-US" altLang="zh-CN" sz="2000" noProof="1">
                <a:solidFill>
                  <a:srgbClr val="7030A0"/>
                </a:solidFill>
              </a:rPr>
              <a:t>exceeded allocated resources</a:t>
            </a:r>
          </a:p>
          <a:p>
            <a:pPr lvl="1"/>
            <a:r>
              <a:rPr lang="en-US" altLang="zh-CN" sz="2000" noProof="1"/>
              <a:t>Task assigned to child </a:t>
            </a:r>
            <a:r>
              <a:rPr lang="en-US" altLang="zh-CN" sz="2000" noProof="1">
                <a:solidFill>
                  <a:srgbClr val="7030A0"/>
                </a:solidFill>
              </a:rPr>
              <a:t>is no longer required</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33EB270-9A87-4185-85B9-3DA370DFC16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Process Termination</a:t>
            </a:r>
          </a:p>
        </p:txBody>
      </p:sp>
      <p:sp>
        <p:nvSpPr>
          <p:cNvPr id="124930" name="Rectangle 3">
            <a:extLst>
              <a:ext uri="{FF2B5EF4-FFF2-40B4-BE49-F238E27FC236}">
                <a16:creationId xmlns:a16="http://schemas.microsoft.com/office/drawing/2014/main" id="{BC0E9A52-20EB-4578-B229-78366B134E1F}"/>
              </a:ext>
            </a:extLst>
          </p:cNvPr>
          <p:cNvSpPr>
            <a:spLocks noGrp="1"/>
          </p:cNvSpPr>
          <p:nvPr>
            <p:ph type="body" idx="4294967295"/>
          </p:nvPr>
        </p:nvSpPr>
        <p:spPr>
          <a:xfrm>
            <a:off x="685800" y="1463675"/>
            <a:ext cx="7789863" cy="4483100"/>
          </a:xfrm>
          <a:ln>
            <a:miter/>
          </a:ln>
        </p:spPr>
        <p:txBody>
          <a:bodyPr/>
          <a:lstStyle/>
          <a:p>
            <a:pPr indent="-285750" eaLnBrk="1">
              <a:lnSpc>
                <a:spcPct val="80000"/>
              </a:lnSpc>
              <a:defRPr/>
            </a:pPr>
            <a:r>
              <a:rPr lang="en-US" altLang="x-none" sz="2285" b="1" u="sng" noProof="1">
                <a:solidFill>
                  <a:srgbClr val="FF0000"/>
                </a:solidFill>
              </a:rPr>
              <a:t>If parent is exiting</a:t>
            </a:r>
          </a:p>
          <a:p>
            <a:pPr lvl="1" indent="-228600" eaLnBrk="1">
              <a:lnSpc>
                <a:spcPct val="80000"/>
              </a:lnSpc>
              <a:defRPr/>
            </a:pPr>
            <a:r>
              <a:rPr lang="en-US" altLang="x-none" sz="2100" noProof="1">
                <a:solidFill>
                  <a:srgbClr val="0070C0"/>
                </a:solidFill>
              </a:rPr>
              <a:t>Some operating system </a:t>
            </a:r>
            <a:r>
              <a:rPr lang="en-US" altLang="x-none" sz="2100" b="1" noProof="1">
                <a:solidFill>
                  <a:srgbClr val="FF0000"/>
                </a:solidFill>
              </a:rPr>
              <a:t>do not</a:t>
            </a:r>
            <a:r>
              <a:rPr lang="en-US" altLang="x-none" sz="2100" noProof="1"/>
              <a:t> allow child to </a:t>
            </a:r>
            <a:r>
              <a:rPr lang="en-US" altLang="x-none" sz="2100" noProof="1">
                <a:solidFill>
                  <a:srgbClr val="0000CC"/>
                </a:solidFill>
              </a:rPr>
              <a:t>continue </a:t>
            </a:r>
            <a:r>
              <a:rPr lang="en-US" altLang="x-none" sz="2100" noProof="1"/>
              <a:t>if </a:t>
            </a:r>
            <a:r>
              <a:rPr lang="en-US" altLang="x-none" sz="2100" noProof="1">
                <a:solidFill>
                  <a:srgbClr val="006600"/>
                </a:solidFill>
              </a:rPr>
              <a:t>its parent terminates</a:t>
            </a:r>
            <a:endParaRPr lang="zh-CN" altLang="en-US" sz="2100" noProof="1">
              <a:solidFill>
                <a:srgbClr val="006600"/>
              </a:solidFill>
            </a:endParaRPr>
          </a:p>
          <a:p>
            <a:pPr lvl="1" indent="-228600" eaLnBrk="1">
              <a:lnSpc>
                <a:spcPct val="80000"/>
              </a:lnSpc>
              <a:defRPr/>
            </a:pPr>
            <a:r>
              <a:rPr lang="zh-CN" altLang="en-US" sz="2100" noProof="1"/>
              <a:t>i</a:t>
            </a:r>
            <a:r>
              <a:rPr lang="en-US" altLang="x-none" sz="2100" noProof="1"/>
              <a:t>f a process terminates, then </a:t>
            </a:r>
            <a:r>
              <a:rPr lang="en-US" altLang="x-none" sz="2100" noProof="1">
                <a:solidFill>
                  <a:srgbClr val="006600"/>
                </a:solidFill>
              </a:rPr>
              <a:t>all its children </a:t>
            </a:r>
            <a:r>
              <a:rPr lang="en-US" altLang="x-none" sz="2100" noProof="1"/>
              <a:t>must also be </a:t>
            </a:r>
            <a:r>
              <a:rPr lang="en-US" altLang="x-none" sz="2100" noProof="1">
                <a:solidFill>
                  <a:srgbClr val="0000CC"/>
                </a:solidFill>
              </a:rPr>
              <a:t>terminated</a:t>
            </a:r>
            <a:r>
              <a:rPr lang="en-US" altLang="x-none" sz="2100" noProof="1"/>
              <a:t>.</a:t>
            </a:r>
            <a:endParaRPr lang="zh-CN" altLang="en-US" sz="2100" noProof="1"/>
          </a:p>
          <a:p>
            <a:pPr lvl="2" eaLnBrk="1">
              <a:lnSpc>
                <a:spcPct val="80000"/>
              </a:lnSpc>
              <a:defRPr/>
            </a:pPr>
            <a:r>
              <a:rPr lang="en-US" altLang="x-none" sz="1920" noProof="1"/>
              <a:t>All children terminated - </a:t>
            </a:r>
            <a:r>
              <a:rPr lang="en-US" altLang="x-none" sz="1920" i="1" noProof="1">
                <a:solidFill>
                  <a:srgbClr val="121896"/>
                </a:solidFill>
              </a:rPr>
              <a:t>cascading </a:t>
            </a:r>
            <a:r>
              <a:rPr lang="en-US" altLang="x-none" sz="1920" i="1" noProof="1" smtClean="0">
                <a:solidFill>
                  <a:srgbClr val="121896"/>
                </a:solidFill>
              </a:rPr>
              <a:t>termination</a:t>
            </a:r>
          </a:p>
          <a:p>
            <a:pPr lvl="2" eaLnBrk="1">
              <a:lnSpc>
                <a:spcPct val="80000"/>
              </a:lnSpc>
              <a:defRPr/>
            </a:pPr>
            <a:r>
              <a:rPr lang="zh-CN" altLang="en-US" sz="1920" noProof="1"/>
              <a:t>例如：</a:t>
            </a:r>
            <a:r>
              <a:rPr lang="en-US" altLang="zh-CN" sz="1920" noProof="1"/>
              <a:t>Windows</a:t>
            </a:r>
            <a:r>
              <a:rPr lang="zh-CN" altLang="en-US" sz="1920" noProof="1"/>
              <a:t>中“结束进程树”</a:t>
            </a:r>
            <a:endParaRPr lang="en-US" altLang="zh-CN" sz="1920" noProof="1"/>
          </a:p>
          <a:p>
            <a:pPr eaLnBrk="1">
              <a:defRPr/>
            </a:pPr>
            <a:r>
              <a:rPr lang="en-US" altLang="zh-CN" sz="2000" noProof="1" smtClean="0"/>
              <a:t>UNIX</a:t>
            </a:r>
            <a:r>
              <a:rPr lang="zh-CN" altLang="en-US" sz="2000" noProof="1" smtClean="0"/>
              <a:t>：</a:t>
            </a:r>
            <a:endParaRPr lang="en-US" altLang="zh-CN" sz="2000" noProof="1" smtClean="0"/>
          </a:p>
          <a:p>
            <a:pPr lvl="1" eaLnBrk="1">
              <a:defRPr/>
            </a:pPr>
            <a:r>
              <a:rPr lang="zh-CN" altLang="en-US" sz="1800" noProof="1" smtClean="0"/>
              <a:t>如果父进程没有调用</a:t>
            </a:r>
            <a:r>
              <a:rPr lang="en-US" altLang="zh-CN" sz="1800" noProof="1" smtClean="0"/>
              <a:t>wait()</a:t>
            </a:r>
            <a:r>
              <a:rPr lang="zh-CN" altLang="en-US" sz="1800" noProof="1" smtClean="0"/>
              <a:t>等待子进程，而是先于子进程结束，子进程成为“孤儿”</a:t>
            </a:r>
            <a:endParaRPr lang="en-US" altLang="zh-CN" sz="1800" noProof="1" smtClean="0"/>
          </a:p>
          <a:p>
            <a:pPr lvl="1" eaLnBrk="1">
              <a:defRPr/>
            </a:pPr>
            <a:r>
              <a:rPr lang="zh-CN" altLang="en-US" sz="1800" noProof="1"/>
              <a:t>早期</a:t>
            </a:r>
            <a:r>
              <a:rPr lang="zh-CN" altLang="en-US" sz="1800" noProof="1" smtClean="0"/>
              <a:t>的</a:t>
            </a:r>
            <a:r>
              <a:rPr lang="en-US" altLang="zh-CN" sz="1800" noProof="1" smtClean="0"/>
              <a:t>Ubuntun</a:t>
            </a:r>
            <a:r>
              <a:rPr lang="zh-CN" altLang="en-US" sz="1800" noProof="1" smtClean="0"/>
              <a:t>版本，“孤儿”归</a:t>
            </a:r>
            <a:r>
              <a:rPr lang="en-US" altLang="zh-CN" sz="1800" noProof="1"/>
              <a:t>1</a:t>
            </a:r>
            <a:r>
              <a:rPr lang="zh-CN" altLang="en-US" sz="1800" noProof="1"/>
              <a:t>号进程</a:t>
            </a:r>
            <a:r>
              <a:rPr lang="zh-CN" altLang="en-US" sz="1800" noProof="1" smtClean="0"/>
              <a:t>接管，现在的实现可能有所不同</a:t>
            </a:r>
            <a:endParaRPr lang="en-US" altLang="zh-CN" sz="1800" noProof="1" smtClean="0"/>
          </a:p>
          <a:p>
            <a:pPr lvl="1" eaLnBrk="1">
              <a:defRPr/>
            </a:pPr>
            <a:r>
              <a:rPr lang="en-US" altLang="zh-CN" sz="1800" noProof="1" smtClean="0"/>
              <a:t>Centos</a:t>
            </a:r>
            <a:r>
              <a:rPr lang="zh-CN" altLang="en-US" sz="1800" noProof="1"/>
              <a:t>中，</a:t>
            </a:r>
            <a:r>
              <a:rPr lang="zh-CN" altLang="en-US" sz="1800" noProof="1" smtClean="0"/>
              <a:t>“孤儿”仍然归</a:t>
            </a:r>
            <a:r>
              <a:rPr lang="en-US" altLang="zh-CN" sz="1800" noProof="1"/>
              <a:t>1</a:t>
            </a:r>
            <a:r>
              <a:rPr lang="zh-CN" altLang="en-US" sz="1800" noProof="1"/>
              <a:t>号进程接管</a:t>
            </a:r>
            <a:endParaRPr lang="en-US" altLang="zh-CN" sz="1800" noProof="1" smtClean="0"/>
          </a:p>
          <a:p>
            <a:pPr eaLnBrk="1">
              <a:defRPr/>
            </a:pPr>
            <a:endParaRPr lang="zh-CN" altLang="en-US" sz="2000" noProof="1"/>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C7F786FC-CD55-4EA7-8214-2679B5AA016A}"/>
              </a:ext>
            </a:extLst>
          </p:cNvPr>
          <p:cNvSpPr>
            <a:spLocks noGrp="1"/>
          </p:cNvSpPr>
          <p:nvPr>
            <p:ph type="title"/>
          </p:nvPr>
        </p:nvSpPr>
        <p:spPr>
          <a:ln>
            <a:miter/>
          </a:ln>
        </p:spPr>
        <p:txBody>
          <a:bodyPr/>
          <a:lstStyle/>
          <a:p>
            <a:pPr>
              <a:defRPr/>
            </a:pPr>
            <a:r>
              <a:rPr lang="zh-CN" altLang="en-US" noProof="1">
                <a:effectLst>
                  <a:outerShdw blurRad="38100" dist="38100" dir="2700000">
                    <a:srgbClr val="C0C0C0"/>
                  </a:outerShdw>
                </a:effectLst>
                <a:sym typeface="+mn-ea"/>
              </a:rPr>
              <a:t>Process Termination（</a:t>
            </a:r>
            <a:r>
              <a:rPr lang="en-US" altLang="zh-CN" noProof="1">
                <a:effectLst>
                  <a:outerShdw blurRad="38100" dist="38100" dir="2700000">
                    <a:srgbClr val="C0C0C0"/>
                  </a:outerShdw>
                </a:effectLst>
                <a:sym typeface="+mn-ea"/>
              </a:rPr>
              <a:t>Cont.</a:t>
            </a:r>
            <a:r>
              <a:rPr lang="zh-CN" altLang="en-US" noProof="1">
                <a:effectLst>
                  <a:outerShdw blurRad="38100" dist="38100" dir="2700000">
                    <a:srgbClr val="C0C0C0"/>
                  </a:outerShdw>
                </a:effectLst>
                <a:sym typeface="+mn-ea"/>
              </a:rPr>
              <a:t>）</a:t>
            </a:r>
          </a:p>
        </p:txBody>
      </p:sp>
      <p:sp>
        <p:nvSpPr>
          <p:cNvPr id="125954" name="文本占位符 122882">
            <a:extLst>
              <a:ext uri="{FF2B5EF4-FFF2-40B4-BE49-F238E27FC236}">
                <a16:creationId xmlns:a16="http://schemas.microsoft.com/office/drawing/2014/main" id="{B4A35D16-534A-47DE-BC5D-85C25FDA2E98}"/>
              </a:ext>
            </a:extLst>
          </p:cNvPr>
          <p:cNvSpPr>
            <a:spLocks noGrp="1"/>
          </p:cNvSpPr>
          <p:nvPr>
            <p:ph idx="1"/>
          </p:nvPr>
        </p:nvSpPr>
        <p:spPr>
          <a:xfrm>
            <a:off x="827087" y="1282700"/>
            <a:ext cx="7482411" cy="4483100"/>
          </a:xfrm>
          <a:ln>
            <a:miter/>
          </a:ln>
        </p:spPr>
        <p:txBody>
          <a:bodyPr/>
          <a:lstStyle/>
          <a:p>
            <a:pPr>
              <a:lnSpc>
                <a:spcPct val="90000"/>
              </a:lnSpc>
              <a:defRPr/>
            </a:pPr>
            <a:r>
              <a:rPr lang="en-US" altLang="x-none" sz="2800" b="1" u="sng" noProof="1"/>
              <a:t>When a process terminates</a:t>
            </a:r>
            <a:r>
              <a:rPr lang="en-US" altLang="x-none" sz="2800" noProof="1"/>
              <a:t>, </a:t>
            </a:r>
            <a:r>
              <a:rPr lang="en-US" altLang="x-none" sz="2800" noProof="1">
                <a:solidFill>
                  <a:srgbClr val="006600"/>
                </a:solidFill>
              </a:rPr>
              <a:t>its resources are deallocated by the operating system.</a:t>
            </a:r>
            <a:r>
              <a:rPr lang="en-US" altLang="x-none" sz="2800" noProof="1"/>
              <a:t> </a:t>
            </a:r>
          </a:p>
          <a:p>
            <a:pPr>
              <a:lnSpc>
                <a:spcPct val="90000"/>
              </a:lnSpc>
              <a:defRPr/>
            </a:pPr>
            <a:r>
              <a:rPr lang="en-US" altLang="x-none" sz="2800" noProof="1"/>
              <a:t>However, </a:t>
            </a:r>
            <a:r>
              <a:rPr lang="en-US" altLang="x-none" sz="2800" b="1" u="sng" noProof="1">
                <a:solidFill>
                  <a:srgbClr val="121896"/>
                </a:solidFill>
              </a:rPr>
              <a:t>its </a:t>
            </a:r>
            <a:r>
              <a:rPr lang="en-US" altLang="x-none" sz="2800" b="1" u="sng" noProof="1">
                <a:solidFill>
                  <a:srgbClr val="C00000"/>
                </a:solidFill>
              </a:rPr>
              <a:t>entry </a:t>
            </a:r>
            <a:r>
              <a:rPr lang="en-US" altLang="x-none" sz="2800" b="1" u="sng" noProof="1">
                <a:solidFill>
                  <a:srgbClr val="121896"/>
                </a:solidFill>
              </a:rPr>
              <a:t>in the </a:t>
            </a:r>
            <a:r>
              <a:rPr lang="en-US" altLang="x-none" sz="2800" b="1" u="sng" noProof="1">
                <a:solidFill>
                  <a:srgbClr val="0070C0"/>
                </a:solidFill>
              </a:rPr>
              <a:t>process table </a:t>
            </a:r>
            <a:r>
              <a:rPr lang="en-US" altLang="x-none" sz="2800" b="1" u="sng" noProof="1">
                <a:solidFill>
                  <a:srgbClr val="121896"/>
                </a:solidFill>
              </a:rPr>
              <a:t>must remain there </a:t>
            </a:r>
            <a:r>
              <a:rPr lang="en-US" altLang="x-none" sz="2800" b="1" u="sng" noProof="1">
                <a:solidFill>
                  <a:srgbClr val="C00000"/>
                </a:solidFill>
              </a:rPr>
              <a:t>until the parent calls wait()</a:t>
            </a:r>
          </a:p>
          <a:p>
            <a:pPr lvl="1">
              <a:lnSpc>
                <a:spcPct val="90000"/>
              </a:lnSpc>
              <a:defRPr/>
            </a:pPr>
            <a:r>
              <a:rPr lang="en-US" altLang="x-none" sz="2450" noProof="1"/>
              <a:t>because </a:t>
            </a:r>
            <a:r>
              <a:rPr lang="en-US" altLang="x-none" sz="2450" noProof="1">
                <a:solidFill>
                  <a:srgbClr val="0000CC"/>
                </a:solidFill>
              </a:rPr>
              <a:t>the process table </a:t>
            </a:r>
            <a:r>
              <a:rPr lang="en-US" altLang="x-none" sz="2450" noProof="1"/>
              <a:t>contains the </a:t>
            </a:r>
            <a:r>
              <a:rPr lang="en-US" altLang="x-none" sz="2450" noProof="1">
                <a:solidFill>
                  <a:srgbClr val="0000CC"/>
                </a:solidFill>
              </a:rPr>
              <a:t>process’s </a:t>
            </a:r>
            <a:r>
              <a:rPr lang="en-US" altLang="x-none" sz="2450" u="sng" noProof="1">
                <a:solidFill>
                  <a:srgbClr val="C00000"/>
                </a:solidFill>
              </a:rPr>
              <a:t>exit status</a:t>
            </a:r>
          </a:p>
          <a:p>
            <a:pPr>
              <a:lnSpc>
                <a:spcPct val="90000"/>
              </a:lnSpc>
              <a:defRPr/>
            </a:pPr>
            <a:endParaRPr lang="en-US" altLang="x-none" sz="2800" b="1" noProof="1">
              <a:solidFill>
                <a:srgbClr val="3366FF"/>
              </a:solidFill>
            </a:endParaRPr>
          </a:p>
          <a:p>
            <a:pPr>
              <a:lnSpc>
                <a:spcPct val="90000"/>
              </a:lnSpc>
              <a:defRPr/>
            </a:pPr>
            <a:r>
              <a:rPr lang="zh-CN" altLang="en-US" sz="2400" b="1" noProof="1">
                <a:solidFill>
                  <a:srgbClr val="C00000"/>
                </a:solidFill>
              </a:rPr>
              <a:t>良好的编程习惯是父进程利用</a:t>
            </a:r>
            <a:r>
              <a:rPr lang="en-US" altLang="zh-CN" sz="2400" b="1" noProof="1">
                <a:solidFill>
                  <a:srgbClr val="C00000"/>
                </a:solidFill>
              </a:rPr>
              <a:t>wait</a:t>
            </a:r>
            <a:r>
              <a:rPr lang="zh-CN" altLang="en-US" sz="2400" b="1" noProof="1">
                <a:solidFill>
                  <a:srgbClr val="C00000"/>
                </a:solidFill>
              </a:rPr>
              <a:t>等待子进程结束</a:t>
            </a:r>
            <a:endParaRPr lang="en-US" altLang="x-none" sz="2400" b="1" noProof="1">
              <a:solidFill>
                <a:srgbClr val="C00000"/>
              </a:solidFill>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9F2A6003-CCB5-45E9-8C57-D690C5E09557}"/>
              </a:ext>
            </a:extLst>
          </p:cNvPr>
          <p:cNvSpPr>
            <a:spLocks noGrp="1"/>
          </p:cNvSpPr>
          <p:nvPr>
            <p:ph type="title"/>
          </p:nvPr>
        </p:nvSpPr>
        <p:spPr>
          <a:ln>
            <a:miter/>
          </a:ln>
        </p:spPr>
        <p:txBody>
          <a:bodyPr/>
          <a:lstStyle/>
          <a:p>
            <a:pPr>
              <a:defRPr/>
            </a:pPr>
            <a:r>
              <a:rPr lang="en-US" altLang="zh-CN" dirty="0">
                <a:effectLst>
                  <a:outerShdw blurRad="38100" dist="38100" dir="2700000">
                    <a:srgbClr val="C0C0C0"/>
                  </a:outerShdw>
                </a:effectLst>
              </a:rPr>
              <a:t>Zombie &amp; </a:t>
            </a:r>
            <a:r>
              <a:rPr lang="en-US" altLang="zh-CN" dirty="0" smtClean="0">
                <a:effectLst>
                  <a:outerShdw blurRad="38100" dist="38100" dir="2700000">
                    <a:srgbClr val="C0C0C0"/>
                  </a:outerShdw>
                </a:effectLst>
              </a:rPr>
              <a:t>Orphans</a:t>
            </a:r>
            <a:endParaRPr lang="zh-CN" altLang="en-US" noProof="1">
              <a:effectLst>
                <a:outerShdw blurRad="38100" dist="38100" dir="2700000">
                  <a:srgbClr val="C0C0C0"/>
                </a:outerShdw>
              </a:effectLst>
              <a:sym typeface="+mn-ea"/>
            </a:endParaRPr>
          </a:p>
        </p:txBody>
      </p:sp>
      <p:sp>
        <p:nvSpPr>
          <p:cNvPr id="163843" name="文本占位符 122882">
            <a:extLst>
              <a:ext uri="{FF2B5EF4-FFF2-40B4-BE49-F238E27FC236}">
                <a16:creationId xmlns:a16="http://schemas.microsoft.com/office/drawing/2014/main" id="{DA30F7F7-4A39-4557-B1A5-AF516FD1687F}"/>
              </a:ext>
            </a:extLst>
          </p:cNvPr>
          <p:cNvSpPr>
            <a:spLocks noGrp="1" noChangeArrowheads="1"/>
          </p:cNvSpPr>
          <p:nvPr>
            <p:ph idx="1"/>
          </p:nvPr>
        </p:nvSpPr>
        <p:spPr/>
        <p:txBody>
          <a:bodyPr/>
          <a:lstStyle/>
          <a:p>
            <a:pPr>
              <a:lnSpc>
                <a:spcPct val="90000"/>
              </a:lnSpc>
            </a:pPr>
            <a:r>
              <a:rPr lang="en-US" altLang="zh-CN" sz="2400" dirty="0"/>
              <a:t>A process that has terminated, but whose parent </a:t>
            </a:r>
            <a:r>
              <a:rPr lang="en-US" altLang="zh-CN" sz="2400" dirty="0">
                <a:solidFill>
                  <a:srgbClr val="0070C0"/>
                </a:solidFill>
              </a:rPr>
              <a:t>has not yet called wait()</a:t>
            </a:r>
            <a:r>
              <a:rPr lang="en-US" altLang="zh-CN" sz="2400" dirty="0"/>
              <a:t>, is known as a </a:t>
            </a:r>
            <a:r>
              <a:rPr lang="en-US" altLang="zh-CN" sz="2400" dirty="0">
                <a:solidFill>
                  <a:srgbClr val="FF0000"/>
                </a:solidFill>
              </a:rPr>
              <a:t>zombie </a:t>
            </a:r>
            <a:r>
              <a:rPr lang="en-US" altLang="zh-CN" sz="2400" dirty="0"/>
              <a:t>process. </a:t>
            </a:r>
            <a:r>
              <a:rPr lang="en-US" altLang="zh-CN" sz="2000" dirty="0">
                <a:solidFill>
                  <a:srgbClr val="7030A0"/>
                </a:solidFill>
              </a:rPr>
              <a:t>(</a:t>
            </a:r>
            <a:r>
              <a:rPr lang="zh-CN" altLang="en-US" sz="2000" dirty="0">
                <a:solidFill>
                  <a:srgbClr val="7030A0"/>
                </a:solidFill>
              </a:rPr>
              <a:t>子进程已经结束，而父进程尚在运行</a:t>
            </a:r>
            <a:r>
              <a:rPr lang="en-US" altLang="zh-CN" sz="2000" dirty="0">
                <a:solidFill>
                  <a:srgbClr val="7030A0"/>
                </a:solidFill>
              </a:rPr>
              <a:t>)</a:t>
            </a:r>
          </a:p>
          <a:p>
            <a:pPr lvl="1">
              <a:lnSpc>
                <a:spcPct val="90000"/>
              </a:lnSpc>
            </a:pPr>
            <a:r>
              <a:rPr lang="en-US" altLang="zh-CN" sz="2000" b="1" u="sng" dirty="0"/>
              <a:t>All processes transition to this state when they terminate</a:t>
            </a:r>
            <a:r>
              <a:rPr lang="en-US" altLang="zh-CN" sz="2000" dirty="0"/>
              <a:t>.</a:t>
            </a:r>
          </a:p>
          <a:p>
            <a:pPr lvl="1">
              <a:lnSpc>
                <a:spcPct val="90000"/>
              </a:lnSpc>
            </a:pPr>
            <a:r>
              <a:rPr lang="zh-CN" altLang="en-US" sz="2000" dirty="0">
                <a:solidFill>
                  <a:srgbClr val="006600"/>
                </a:solidFill>
              </a:rPr>
              <a:t>父进程调用</a:t>
            </a:r>
            <a:r>
              <a:rPr lang="en-US" altLang="zh-CN" sz="2000" dirty="0">
                <a:solidFill>
                  <a:srgbClr val="006600"/>
                </a:solidFill>
              </a:rPr>
              <a:t>wait()</a:t>
            </a:r>
            <a:r>
              <a:rPr lang="zh-CN" altLang="en-US" sz="2000" dirty="0">
                <a:solidFill>
                  <a:srgbClr val="006600"/>
                </a:solidFill>
              </a:rPr>
              <a:t>回收子进程</a:t>
            </a:r>
            <a:endParaRPr lang="en-US" altLang="zh-CN" sz="2400" dirty="0">
              <a:solidFill>
                <a:srgbClr val="006600"/>
              </a:solidFill>
            </a:endParaRPr>
          </a:p>
          <a:p>
            <a:pPr>
              <a:lnSpc>
                <a:spcPct val="90000"/>
              </a:lnSpc>
            </a:pPr>
            <a:r>
              <a:rPr lang="en-US" altLang="zh-CN" sz="2400" dirty="0" err="1"/>
              <a:t>Iif</a:t>
            </a:r>
            <a:r>
              <a:rPr lang="en-US" altLang="zh-CN" sz="2400" dirty="0"/>
              <a:t> a parent </a:t>
            </a:r>
            <a:r>
              <a:rPr lang="en-US" altLang="zh-CN" sz="2400" dirty="0">
                <a:solidFill>
                  <a:srgbClr val="0000CC"/>
                </a:solidFill>
              </a:rPr>
              <a:t>did not invoke wait() </a:t>
            </a:r>
            <a:r>
              <a:rPr lang="en-US" altLang="zh-CN" sz="2400" dirty="0"/>
              <a:t>and instead </a:t>
            </a:r>
            <a:r>
              <a:rPr lang="en-US" altLang="zh-CN" sz="2400" dirty="0">
                <a:solidFill>
                  <a:srgbClr val="0000CC"/>
                </a:solidFill>
              </a:rPr>
              <a:t>terminated</a:t>
            </a:r>
            <a:r>
              <a:rPr lang="en-US" altLang="zh-CN" sz="2400" dirty="0"/>
              <a:t>, thereby leaving its child processes as </a:t>
            </a:r>
            <a:r>
              <a:rPr lang="en-US" altLang="zh-CN" sz="2400" dirty="0">
                <a:solidFill>
                  <a:srgbClr val="FF0000"/>
                </a:solidFill>
              </a:rPr>
              <a:t>orphans </a:t>
            </a:r>
            <a:r>
              <a:rPr lang="en-US" altLang="zh-CN" sz="2000" dirty="0">
                <a:solidFill>
                  <a:srgbClr val="7030A0"/>
                </a:solidFill>
              </a:rPr>
              <a:t>(</a:t>
            </a:r>
            <a:r>
              <a:rPr lang="zh-CN" altLang="en-US" sz="2000" dirty="0">
                <a:solidFill>
                  <a:srgbClr val="7030A0"/>
                </a:solidFill>
              </a:rPr>
              <a:t>子进程尚在运行，而父进程结束执行退出</a:t>
            </a:r>
            <a:r>
              <a:rPr lang="en-US" altLang="zh-CN" sz="2000" dirty="0">
                <a:solidFill>
                  <a:srgbClr val="7030A0"/>
                </a:solidFill>
              </a:rPr>
              <a:t>)</a:t>
            </a:r>
          </a:p>
          <a:p>
            <a:pPr lvl="1">
              <a:lnSpc>
                <a:spcPct val="90000"/>
              </a:lnSpc>
            </a:pPr>
            <a:r>
              <a:rPr lang="en-US" altLang="zh-CN" sz="2000" dirty="0"/>
              <a:t>Linux and UNIX address this scenario by assigning the </a:t>
            </a:r>
            <a:r>
              <a:rPr lang="en-US" altLang="zh-CN" sz="2000" dirty="0" err="1">
                <a:solidFill>
                  <a:srgbClr val="121896"/>
                </a:solidFill>
              </a:rPr>
              <a:t>init</a:t>
            </a:r>
            <a:r>
              <a:rPr lang="en-US" altLang="zh-CN" sz="2000" dirty="0">
                <a:solidFill>
                  <a:srgbClr val="121896"/>
                </a:solidFill>
              </a:rPr>
              <a:t> process </a:t>
            </a:r>
            <a:r>
              <a:rPr lang="en-US" altLang="zh-CN" sz="2000" dirty="0"/>
              <a:t>as the new </a:t>
            </a:r>
            <a:r>
              <a:rPr lang="en-US" altLang="zh-CN" sz="2000" dirty="0">
                <a:solidFill>
                  <a:srgbClr val="0070C0"/>
                </a:solidFill>
              </a:rPr>
              <a:t>parent </a:t>
            </a:r>
            <a:r>
              <a:rPr lang="en-US" altLang="zh-CN" sz="2000" dirty="0"/>
              <a:t>to </a:t>
            </a:r>
            <a:r>
              <a:rPr lang="en-US" altLang="zh-CN" sz="2000" dirty="0">
                <a:solidFill>
                  <a:srgbClr val="121896"/>
                </a:solidFill>
              </a:rPr>
              <a:t>orphan processes</a:t>
            </a:r>
            <a:r>
              <a:rPr lang="en-US" altLang="zh-CN" sz="2000" dirty="0"/>
              <a:t>.</a:t>
            </a:r>
          </a:p>
          <a:p>
            <a:pPr lvl="1">
              <a:lnSpc>
                <a:spcPct val="90000"/>
              </a:lnSpc>
            </a:pPr>
            <a:r>
              <a:rPr lang="zh-CN" altLang="en-US" sz="2000" dirty="0">
                <a:solidFill>
                  <a:srgbClr val="006600"/>
                </a:solidFill>
              </a:rPr>
              <a:t>父进程调用</a:t>
            </a:r>
            <a:r>
              <a:rPr lang="en-US" altLang="zh-CN" sz="2000" dirty="0">
                <a:solidFill>
                  <a:srgbClr val="006600"/>
                </a:solidFill>
              </a:rPr>
              <a:t>wait()</a:t>
            </a:r>
            <a:r>
              <a:rPr lang="zh-CN" altLang="en-US" sz="2000" dirty="0">
                <a:solidFill>
                  <a:srgbClr val="006600"/>
                </a:solidFill>
              </a:rPr>
              <a:t>等待子进程结束</a:t>
            </a:r>
            <a:endParaRPr lang="en-US" altLang="zh-CN" sz="2000" dirty="0">
              <a:solidFill>
                <a:srgbClr val="006600"/>
              </a:solidFill>
            </a:endParaRPr>
          </a:p>
          <a:p>
            <a:pPr lvl="1">
              <a:lnSpc>
                <a:spcPct val="90000"/>
              </a:lnSpc>
            </a:pPr>
            <a:endParaRPr lang="en-US" altLang="zh-CN" sz="2100" dirty="0"/>
          </a:p>
          <a:p>
            <a:pPr>
              <a:lnSpc>
                <a:spcPct val="90000"/>
              </a:lnSpc>
            </a:pPr>
            <a:endParaRPr lang="en-US" altLang="zh-CN" sz="2400" dirty="0">
              <a:solidFill>
                <a:srgbClr val="FF0000"/>
              </a:solidFill>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DB5FEAF6-F61A-4FF8-A83C-32384BF7E2A3}"/>
              </a:ext>
            </a:extLst>
          </p:cNvPr>
          <p:cNvSpPr txBox="1"/>
          <p:nvPr/>
        </p:nvSpPr>
        <p:spPr>
          <a:xfrm>
            <a:off x="685800" y="806450"/>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
                <a:srgbClr val="000000"/>
              </a:buClr>
              <a:buFont typeface="Arial" panose="020B0604020202020204" pitchFamily="34" charset="0"/>
              <a:buNone/>
              <a:defRPr/>
            </a:pPr>
            <a:r>
              <a:rPr lang="en-US" altLang="en-US" b="1" noProof="1">
                <a:solidFill>
                  <a:srgbClr val="993300"/>
                </a:solidFill>
                <a:effectLst>
                  <a:outerShdw blurRad="38100" dist="38100" dir="2700000" algn="tl">
                    <a:srgbClr val="C0C0C0"/>
                  </a:outerShdw>
                </a:effectLst>
                <a:latin typeface="Helvetica" panose="020B0604020202020204" pitchFamily="34" charset="0"/>
              </a:rPr>
              <a:t>3.4 Interprocess Communication (IPC)</a:t>
            </a:r>
          </a:p>
        </p:txBody>
      </p:sp>
      <p:sp>
        <p:nvSpPr>
          <p:cNvPr id="4" name="Rectangle 3">
            <a:extLst>
              <a:ext uri="{FF2B5EF4-FFF2-40B4-BE49-F238E27FC236}">
                <a16:creationId xmlns:a16="http://schemas.microsoft.com/office/drawing/2014/main" id="{C069F2D5-35DB-4201-A656-7E49DAA52179}"/>
              </a:ext>
            </a:extLst>
          </p:cNvPr>
          <p:cNvSpPr txBox="1">
            <a:spLocks noChangeArrowheads="1"/>
          </p:cNvSpPr>
          <p:nvPr/>
        </p:nvSpPr>
        <p:spPr bwMode="auto">
          <a:xfrm>
            <a:off x="845151" y="1677094"/>
            <a:ext cx="7350125"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800" dirty="0" smtClean="0">
                <a:latin typeface="Helvetica" panose="020B0604020202020204" pitchFamily="34" charset="0"/>
              </a:rPr>
              <a:t>IPC</a:t>
            </a:r>
            <a:r>
              <a:rPr lang="zh-CN" altLang="en-US" sz="2800" dirty="0" smtClean="0">
                <a:latin typeface="Helvetica" panose="020B0604020202020204" pitchFamily="34" charset="0"/>
              </a:rPr>
              <a:t>，</a:t>
            </a:r>
            <a:r>
              <a:rPr lang="en-US" altLang="zh-CN" sz="2800" dirty="0" smtClean="0">
                <a:latin typeface="Helvetica" panose="020B0604020202020204" pitchFamily="34" charset="0"/>
              </a:rPr>
              <a:t>mechanism </a:t>
            </a:r>
            <a:r>
              <a:rPr lang="en-US" altLang="zh-CN" sz="2800" dirty="0">
                <a:latin typeface="Helvetica" panose="020B0604020202020204" pitchFamily="34" charset="0"/>
              </a:rPr>
              <a:t>for </a:t>
            </a:r>
            <a:r>
              <a:rPr lang="en-US" altLang="zh-CN" sz="2800" dirty="0" smtClean="0">
                <a:latin typeface="Helvetica" panose="020B0604020202020204" pitchFamily="34" charset="0"/>
              </a:rPr>
              <a:t>processes</a:t>
            </a:r>
          </a:p>
          <a:p>
            <a:pPr lvl="1">
              <a:lnSpc>
                <a:spcPct val="80000"/>
              </a:lnSpc>
            </a:pPr>
            <a:r>
              <a:rPr lang="en-US" altLang="zh-CN" sz="2400" dirty="0" smtClean="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communicate </a:t>
            </a:r>
            <a:r>
              <a:rPr lang="en-US" altLang="zh-CN" sz="2400" dirty="0">
                <a:latin typeface="Helvetica" panose="020B0604020202020204" pitchFamily="34" charset="0"/>
              </a:rPr>
              <a:t>and </a:t>
            </a:r>
          </a:p>
          <a:p>
            <a:pPr lvl="1">
              <a:lnSpc>
                <a:spcPct val="80000"/>
              </a:lnSpc>
            </a:pPr>
            <a:r>
              <a:rPr lang="en-US" altLang="zh-CN" sz="2400" dirty="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synchronize </a:t>
            </a:r>
            <a:r>
              <a:rPr lang="en-US" altLang="zh-CN" sz="2400" dirty="0">
                <a:latin typeface="Helvetica" panose="020B0604020202020204" pitchFamily="34" charset="0"/>
              </a:rPr>
              <a:t>their </a:t>
            </a:r>
            <a:r>
              <a:rPr lang="en-US" altLang="zh-CN" sz="2400" dirty="0">
                <a:solidFill>
                  <a:srgbClr val="006600"/>
                </a:solidFill>
                <a:latin typeface="Helvetica" panose="020B0604020202020204" pitchFamily="34" charset="0"/>
              </a:rPr>
              <a:t>actions</a:t>
            </a:r>
          </a:p>
          <a:p>
            <a:pPr lvl="1">
              <a:lnSpc>
                <a:spcPct val="80000"/>
              </a:lnSpc>
            </a:pPr>
            <a:endParaRPr lang="en-US" altLang="zh-CN" sz="2000" dirty="0" smtClean="0">
              <a:latin typeface="Helvetica" panose="020B0604020202020204" pitchFamily="34" charset="0"/>
            </a:endParaRPr>
          </a:p>
          <a:p>
            <a:pPr>
              <a:lnSpc>
                <a:spcPct val="80000"/>
              </a:lnSpc>
            </a:pPr>
            <a:endParaRPr lang="zh-CN" altLang="en-US" sz="1800"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8663E60-879F-47BC-A222-8DA20D189F10}"/>
              </a:ext>
            </a:extLst>
          </p:cNvPr>
          <p:cNvSpPr>
            <a:spLocks noGrp="1"/>
          </p:cNvSpPr>
          <p:nvPr>
            <p:ph type="title" idx="4294967295"/>
          </p:nvPr>
        </p:nvSpPr>
        <p:spPr>
          <a:xfrm>
            <a:off x="685800" y="706438"/>
            <a:ext cx="8077200" cy="603250"/>
          </a:xfrm>
          <a:ln>
            <a:miter/>
          </a:ln>
        </p:spPr>
        <p:txBody>
          <a:bodyPr/>
          <a:lstStyle/>
          <a:p>
            <a:pPr>
              <a:defRPr/>
            </a:pPr>
            <a:r>
              <a:rPr lang="en-US" altLang="zh-CN" noProof="1">
                <a:effectLst>
                  <a:outerShdw blurRad="38100" dist="38100" dir="2700000">
                    <a:srgbClr val="C0C0C0"/>
                  </a:outerShdw>
                </a:effectLst>
              </a:rPr>
              <a:t>Cooperating Processes</a:t>
            </a:r>
          </a:p>
        </p:txBody>
      </p:sp>
      <p:sp>
        <p:nvSpPr>
          <p:cNvPr id="167939" name="Rectangle 3">
            <a:extLst>
              <a:ext uri="{FF2B5EF4-FFF2-40B4-BE49-F238E27FC236}">
                <a16:creationId xmlns:a16="http://schemas.microsoft.com/office/drawing/2014/main" id="{C069F2D5-35DB-4201-A656-7E49DAA52179}"/>
              </a:ext>
            </a:extLst>
          </p:cNvPr>
          <p:cNvSpPr>
            <a:spLocks noGrp="1" noChangeArrowheads="1"/>
          </p:cNvSpPr>
          <p:nvPr>
            <p:ph type="body" idx="4294967295"/>
          </p:nvPr>
        </p:nvSpPr>
        <p:spPr>
          <a:xfrm>
            <a:off x="869950" y="1490663"/>
            <a:ext cx="7350125" cy="4541837"/>
          </a:xfrm>
        </p:spPr>
        <p:txBody>
          <a:bodyPr/>
          <a:lstStyle/>
          <a:p>
            <a:pPr>
              <a:lnSpc>
                <a:spcPct val="80000"/>
              </a:lnSpc>
            </a:pPr>
            <a:r>
              <a:rPr lang="en-US" altLang="zh-CN" sz="2000" b="1" dirty="0">
                <a:solidFill>
                  <a:srgbClr val="FF0000"/>
                </a:solidFill>
              </a:rPr>
              <a:t>Independent</a:t>
            </a:r>
            <a:r>
              <a:rPr lang="en-US" altLang="zh-CN" sz="2000" dirty="0"/>
              <a:t> process</a:t>
            </a:r>
            <a:r>
              <a:rPr lang="en-US" altLang="zh-CN" sz="2000" b="1" dirty="0"/>
              <a:t> </a:t>
            </a:r>
            <a:r>
              <a:rPr lang="en-US" altLang="zh-CN" sz="2000" b="1" dirty="0">
                <a:solidFill>
                  <a:srgbClr val="FF0000"/>
                </a:solidFill>
              </a:rPr>
              <a:t>cannot</a:t>
            </a:r>
            <a:r>
              <a:rPr lang="en-US" altLang="zh-CN" sz="2000" b="1" dirty="0">
                <a:solidFill>
                  <a:srgbClr val="121896"/>
                </a:solidFill>
              </a:rPr>
              <a:t> affect or be affected</a:t>
            </a:r>
            <a:r>
              <a:rPr lang="en-US" altLang="zh-CN" sz="2000" b="1" dirty="0"/>
              <a:t> </a:t>
            </a:r>
            <a:r>
              <a:rPr lang="en-US" altLang="zh-CN" sz="2000" dirty="0"/>
              <a:t>by the execution of another process</a:t>
            </a:r>
          </a:p>
          <a:p>
            <a:pPr>
              <a:lnSpc>
                <a:spcPct val="80000"/>
              </a:lnSpc>
            </a:pPr>
            <a:r>
              <a:rPr lang="en-US" altLang="zh-CN" sz="2000" b="1" dirty="0">
                <a:solidFill>
                  <a:srgbClr val="FF0000"/>
                </a:solidFill>
              </a:rPr>
              <a:t>Cooperating</a:t>
            </a:r>
            <a:r>
              <a:rPr lang="en-US" altLang="zh-CN" sz="2000" dirty="0"/>
              <a:t> process </a:t>
            </a:r>
            <a:r>
              <a:rPr lang="en-US" altLang="zh-CN" sz="2000" b="1" dirty="0">
                <a:solidFill>
                  <a:srgbClr val="FF0000"/>
                </a:solidFill>
              </a:rPr>
              <a:t>can </a:t>
            </a:r>
            <a:r>
              <a:rPr lang="en-US" altLang="zh-CN" sz="2000" b="1" dirty="0">
                <a:solidFill>
                  <a:srgbClr val="121896"/>
                </a:solidFill>
              </a:rPr>
              <a:t>affect or be affected</a:t>
            </a:r>
            <a:r>
              <a:rPr lang="en-US" altLang="zh-CN" sz="2000" b="1" dirty="0"/>
              <a:t> </a:t>
            </a:r>
            <a:r>
              <a:rPr lang="en-US" altLang="zh-CN" sz="2000" dirty="0"/>
              <a:t>by the execution of another process</a:t>
            </a:r>
          </a:p>
          <a:p>
            <a:pPr>
              <a:lnSpc>
                <a:spcPct val="80000"/>
              </a:lnSpc>
            </a:pPr>
            <a:r>
              <a:rPr lang="en-US" altLang="zh-CN" sz="2000" dirty="0"/>
              <a:t>Advantages of </a:t>
            </a:r>
            <a:r>
              <a:rPr lang="en-US" altLang="zh-CN" sz="2000" dirty="0">
                <a:solidFill>
                  <a:srgbClr val="121896"/>
                </a:solidFill>
              </a:rPr>
              <a:t>process cooperation</a:t>
            </a:r>
            <a:r>
              <a:rPr lang="zh-CN" altLang="en-US" sz="2000" dirty="0">
                <a:solidFill>
                  <a:srgbClr val="006600"/>
                </a:solidFill>
              </a:rPr>
              <a:t> (team-work)</a:t>
            </a:r>
          </a:p>
          <a:p>
            <a:pPr lvl="1">
              <a:lnSpc>
                <a:spcPct val="80000"/>
              </a:lnSpc>
            </a:pPr>
            <a:r>
              <a:rPr lang="en-US" altLang="zh-CN" sz="1800" dirty="0">
                <a:solidFill>
                  <a:srgbClr val="FF0000"/>
                </a:solidFill>
              </a:rPr>
              <a:t>Information sharing </a:t>
            </a:r>
            <a:r>
              <a:rPr lang="en-US" altLang="zh-CN" sz="1800" dirty="0"/>
              <a:t>(e.g. producer-consumer problem</a:t>
            </a:r>
            <a:r>
              <a:rPr lang="zh-CN" altLang="en-US" sz="1800" dirty="0"/>
              <a:t> (</a:t>
            </a:r>
            <a:r>
              <a:rPr lang="zh-CN" altLang="en-US" sz="1800" dirty="0">
                <a:solidFill>
                  <a:srgbClr val="006600"/>
                </a:solidFill>
              </a:rPr>
              <a:t>a shared memory</a:t>
            </a:r>
            <a:r>
              <a:rPr lang="zh-CN" altLang="en-US" sz="1800" dirty="0"/>
              <a:t>, </a:t>
            </a:r>
            <a:r>
              <a:rPr lang="zh-CN" altLang="en-US" sz="1800" dirty="0">
                <a:solidFill>
                  <a:srgbClr val="006600"/>
                </a:solidFill>
              </a:rPr>
              <a:t>a shared file</a:t>
            </a:r>
            <a:r>
              <a:rPr lang="zh-CN" altLang="en-US" sz="1800" dirty="0"/>
              <a:t>, etc. </a:t>
            </a:r>
            <a:r>
              <a:rPr lang="en-US" altLang="zh-CN" sz="1800" dirty="0"/>
              <a:t>)</a:t>
            </a:r>
            <a:endParaRPr lang="zh-CN" altLang="en-US" sz="1800" dirty="0"/>
          </a:p>
          <a:p>
            <a:pPr lvl="1">
              <a:lnSpc>
                <a:spcPct val="80000"/>
              </a:lnSpc>
            </a:pPr>
            <a:r>
              <a:rPr lang="zh-CN" altLang="en-US" sz="1800" dirty="0">
                <a:solidFill>
                  <a:srgbClr val="FF0000"/>
                </a:solidFill>
              </a:rPr>
              <a:t>Computation speed-up</a:t>
            </a:r>
            <a:r>
              <a:rPr lang="zh-CN" altLang="en-US" sz="1800" dirty="0"/>
              <a:t> (</a:t>
            </a:r>
            <a:r>
              <a:rPr lang="zh-CN" altLang="en-US" sz="1800" dirty="0">
                <a:solidFill>
                  <a:srgbClr val="7030A0"/>
                </a:solidFill>
              </a:rPr>
              <a:t>beaking a task into subtasks</a:t>
            </a:r>
            <a:r>
              <a:rPr lang="zh-CN" altLang="en-US" sz="1800" dirty="0"/>
              <a:t>, and the several subtasks executing in parallel)</a:t>
            </a:r>
          </a:p>
          <a:p>
            <a:pPr lvl="1">
              <a:lnSpc>
                <a:spcPct val="80000"/>
              </a:lnSpc>
            </a:pPr>
            <a:r>
              <a:rPr lang="zh-CN" altLang="en-US" sz="1800" dirty="0">
                <a:solidFill>
                  <a:srgbClr val="FF0000"/>
                </a:solidFill>
              </a:rPr>
              <a:t>Modularity</a:t>
            </a:r>
            <a:r>
              <a:rPr lang="zh-CN" altLang="en-US" sz="1800" dirty="0"/>
              <a:t> (constr</a:t>
            </a:r>
            <a:r>
              <a:rPr lang="en-US" altLang="zh-CN" sz="1800" dirty="0"/>
              <a:t>u</a:t>
            </a:r>
            <a:r>
              <a:rPr lang="zh-CN" altLang="en-US" sz="1800" dirty="0"/>
              <a:t>cting a system in a modular fashing, dividing the system functions into seperate processes or threads )</a:t>
            </a:r>
          </a:p>
          <a:p>
            <a:pPr lvl="1">
              <a:lnSpc>
                <a:spcPct val="80000"/>
              </a:lnSpc>
            </a:pPr>
            <a:r>
              <a:rPr lang="zh-CN" altLang="en-US" sz="1800" dirty="0">
                <a:solidFill>
                  <a:srgbClr val="FF0000"/>
                </a:solidFill>
              </a:rPr>
              <a:t>Convenience </a:t>
            </a:r>
            <a:r>
              <a:rPr lang="zh-CN" altLang="en-US" sz="1800" dirty="0"/>
              <a:t>(one may work on many tasks at the same time, eg. editing, printing, and compiling in parallel.)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5FFD10A-6687-47DD-B968-934B02276338}"/>
              </a:ext>
            </a:extLst>
          </p:cNvPr>
          <p:cNvSpPr>
            <a:spLocks noGrp="1"/>
          </p:cNvSpPr>
          <p:nvPr>
            <p:ph type="title" idx="4294967295"/>
          </p:nvPr>
        </p:nvSpPr>
        <p:spPr>
          <a:xfrm>
            <a:off x="923925" y="228600"/>
            <a:ext cx="7189788" cy="609600"/>
          </a:xfrm>
          <a:ln>
            <a:miter/>
          </a:ln>
        </p:spPr>
        <p:txBody>
          <a:bodyPr/>
          <a:lstStyle/>
          <a:p>
            <a:pPr>
              <a:defRPr/>
            </a:pPr>
            <a:r>
              <a:rPr lang="en-US" altLang="zh-CN" noProof="1">
                <a:effectLst>
                  <a:outerShdw blurRad="38100" dist="38100" dir="2700000">
                    <a:srgbClr val="C0C0C0"/>
                  </a:outerShdw>
                </a:effectLst>
              </a:rPr>
              <a:t>Chapter 3:  Processes</a:t>
            </a:r>
          </a:p>
        </p:txBody>
      </p:sp>
      <p:sp>
        <p:nvSpPr>
          <p:cNvPr id="5123" name="Rectangle 3">
            <a:extLst>
              <a:ext uri="{FF2B5EF4-FFF2-40B4-BE49-F238E27FC236}">
                <a16:creationId xmlns:a16="http://schemas.microsoft.com/office/drawing/2014/main" id="{C7803A39-B280-4D1F-A6C4-AE01D12F31D4}"/>
              </a:ext>
            </a:extLst>
          </p:cNvPr>
          <p:cNvSpPr>
            <a:spLocks noGrp="1" noChangeArrowheads="1"/>
          </p:cNvSpPr>
          <p:nvPr>
            <p:ph type="body" idx="4294967295"/>
          </p:nvPr>
        </p:nvSpPr>
        <p:spPr>
          <a:xfrm>
            <a:off x="827088" y="1295400"/>
            <a:ext cx="7562850" cy="3783013"/>
          </a:xfrm>
        </p:spPr>
        <p:txBody>
          <a:bodyPr/>
          <a:lstStyle/>
          <a:p>
            <a:r>
              <a:rPr lang="en-US" altLang="zh-CN" sz="2800" b="1"/>
              <a:t>Process Concept</a:t>
            </a:r>
          </a:p>
          <a:p>
            <a:r>
              <a:rPr lang="en-US" altLang="zh-CN" sz="2800" b="1"/>
              <a:t>Process Scheduling</a:t>
            </a:r>
          </a:p>
          <a:p>
            <a:r>
              <a:rPr lang="en-US" altLang="zh-CN" sz="2800" b="1"/>
              <a:t>Operations on Processes</a:t>
            </a:r>
          </a:p>
          <a:p>
            <a:r>
              <a:rPr lang="en-US" altLang="zh-CN" sz="2800"/>
              <a:t>Cooperating Processes</a:t>
            </a:r>
          </a:p>
          <a:p>
            <a:r>
              <a:rPr lang="en-US" altLang="zh-CN" sz="2800" b="1"/>
              <a:t>Interprocess Communication</a:t>
            </a:r>
          </a:p>
          <a:p>
            <a:r>
              <a:rPr lang="en-US" altLang="zh-CN" sz="2800"/>
              <a:t>Communication in Client-Server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ED152D1-18F3-408A-8B77-5A8A77EE9537}"/>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20483" name="Rectangle 3">
            <a:extLst>
              <a:ext uri="{FF2B5EF4-FFF2-40B4-BE49-F238E27FC236}">
                <a16:creationId xmlns:a16="http://schemas.microsoft.com/office/drawing/2014/main" id="{60297155-F454-4512-8B7B-19B60FD46134}"/>
              </a:ext>
            </a:extLst>
          </p:cNvPr>
          <p:cNvSpPr>
            <a:spLocks noGrp="1" noChangeArrowheads="1"/>
          </p:cNvSpPr>
          <p:nvPr>
            <p:ph type="body" idx="4294967295"/>
          </p:nvPr>
        </p:nvSpPr>
        <p:spPr>
          <a:xfrm>
            <a:off x="771525" y="1462088"/>
            <a:ext cx="7926388" cy="2197525"/>
          </a:xfrm>
        </p:spPr>
        <p:txBody>
          <a:bodyPr>
            <a:spAutoFit/>
          </a:bodyPr>
          <a:lstStyle/>
          <a:p>
            <a:pPr eaLnBrk="1"/>
            <a:r>
              <a:rPr lang="zh-CN" altLang="en-US" sz="2400" b="1" dirty="0"/>
              <a:t>结构特征</a:t>
            </a:r>
          </a:p>
          <a:p>
            <a:pPr lvl="1" eaLnBrk="1"/>
            <a:r>
              <a:rPr lang="zh-CN" altLang="en-US" sz="2400" b="1" dirty="0">
                <a:solidFill>
                  <a:srgbClr val="FF0000"/>
                </a:solidFill>
              </a:rPr>
              <a:t>从结构上看</a:t>
            </a:r>
            <a:r>
              <a:rPr lang="zh-CN" altLang="en-US" sz="2400" b="1" dirty="0"/>
              <a:t>，进程实体由</a:t>
            </a:r>
            <a:r>
              <a:rPr lang="zh-CN" altLang="en-US" sz="2400" b="1" dirty="0">
                <a:solidFill>
                  <a:srgbClr val="121896"/>
                </a:solidFill>
              </a:rPr>
              <a:t>程序段、数据段、堆</a:t>
            </a:r>
            <a:r>
              <a:rPr lang="zh-CN" altLang="en-US" sz="2400" b="1" dirty="0" smtClean="0">
                <a:solidFill>
                  <a:srgbClr val="121896"/>
                </a:solidFill>
              </a:rPr>
              <a:t>、栈、</a:t>
            </a:r>
            <a:r>
              <a:rPr lang="en-US" altLang="zh-CN" sz="2400" b="1" dirty="0" smtClean="0">
                <a:solidFill>
                  <a:srgbClr val="121896"/>
                </a:solidFill>
              </a:rPr>
              <a:t>PCB</a:t>
            </a:r>
            <a:r>
              <a:rPr lang="zh-CN" altLang="en-US" sz="2400" b="1" dirty="0">
                <a:solidFill>
                  <a:srgbClr val="121896"/>
                </a:solidFill>
              </a:rPr>
              <a:t>等</a:t>
            </a:r>
            <a:r>
              <a:rPr lang="zh-CN" altLang="en-US" sz="2400" b="1" dirty="0"/>
              <a:t>组成；</a:t>
            </a:r>
          </a:p>
          <a:p>
            <a:pPr lvl="1" eaLnBrk="1"/>
            <a:r>
              <a:rPr lang="zh-CN" altLang="en-US" sz="2400" b="1" dirty="0"/>
              <a:t>有的资料中将</a:t>
            </a:r>
            <a:r>
              <a:rPr lang="zh-CN" altLang="en-US" sz="2400" b="1" dirty="0">
                <a:solidFill>
                  <a:srgbClr val="121896"/>
                </a:solidFill>
              </a:rPr>
              <a:t>程序段、数据段、</a:t>
            </a:r>
            <a:r>
              <a:rPr lang="en-US" altLang="zh-CN" sz="2400" b="1" dirty="0">
                <a:solidFill>
                  <a:srgbClr val="121896"/>
                </a:solidFill>
              </a:rPr>
              <a:t>PCB</a:t>
            </a:r>
            <a:r>
              <a:rPr lang="zh-CN" altLang="en-US" sz="2400" b="1" dirty="0"/>
              <a:t>称为进程影像；</a:t>
            </a:r>
            <a:endParaRPr lang="en-US" altLang="zh-CN" sz="2400" b="1"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DFEEC34E-7F51-40B2-8C5C-D2327262D489}"/>
              </a:ext>
            </a:extLst>
          </p:cNvPr>
          <p:cNvSpPr txBox="1">
            <a:spLocks noChangeArrowheads="1"/>
          </p:cNvSpPr>
          <p:nvPr/>
        </p:nvSpPr>
        <p:spPr bwMode="auto">
          <a:xfrm>
            <a:off x="793750" y="1582738"/>
            <a:ext cx="7880350" cy="457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dirty="0">
                <a:solidFill>
                  <a:srgbClr val="FF0000"/>
                </a:solidFill>
                <a:latin typeface="Helvetica" panose="020B0604020202020204" pitchFamily="34" charset="0"/>
              </a:rPr>
              <a:t>Cooperative processes</a:t>
            </a:r>
            <a:r>
              <a:rPr lang="en-US" altLang="zh-CN" sz="2400" dirty="0">
                <a:latin typeface="Helvetica" panose="020B0604020202020204" pitchFamily="34" charset="0"/>
              </a:rPr>
              <a:t> require an </a:t>
            </a:r>
            <a:r>
              <a:rPr lang="en-US" altLang="zh-CN" sz="2400" dirty="0" err="1">
                <a:solidFill>
                  <a:srgbClr val="006600"/>
                </a:solidFill>
                <a:latin typeface="Helvetica" panose="020B0604020202020204" pitchFamily="34" charset="0"/>
              </a:rPr>
              <a:t>interprocess</a:t>
            </a:r>
            <a:r>
              <a:rPr lang="en-US" altLang="zh-CN" sz="2400" dirty="0">
                <a:solidFill>
                  <a:srgbClr val="006600"/>
                </a:solidFill>
                <a:latin typeface="Helvetica" panose="020B0604020202020204" pitchFamily="34" charset="0"/>
              </a:rPr>
              <a:t> communication(IPC)</a:t>
            </a:r>
            <a:r>
              <a:rPr lang="en-US" altLang="zh-CN" sz="2400" dirty="0">
                <a:latin typeface="Helvetica" panose="020B0604020202020204" pitchFamily="34" charset="0"/>
              </a:rPr>
              <a:t> mechanism that will allow them to </a:t>
            </a:r>
            <a:r>
              <a:rPr lang="en-US" altLang="zh-CN" sz="2400" dirty="0">
                <a:solidFill>
                  <a:srgbClr val="121896"/>
                </a:solidFill>
                <a:latin typeface="Helvetica" panose="020B0604020202020204" pitchFamily="34" charset="0"/>
              </a:rPr>
              <a:t>exchange </a:t>
            </a:r>
            <a:r>
              <a:rPr lang="en-US" altLang="zh-CN" sz="2400" dirty="0">
                <a:solidFill>
                  <a:srgbClr val="0070C0"/>
                </a:solidFill>
                <a:latin typeface="Helvetica" panose="020B0604020202020204" pitchFamily="34" charset="0"/>
              </a:rPr>
              <a:t>data and information</a:t>
            </a:r>
            <a:r>
              <a:rPr lang="en-US" altLang="zh-CN" sz="2400" dirty="0" smtClean="0">
                <a:latin typeface="Helvetica" panose="020B0604020202020204" pitchFamily="34" charset="0"/>
              </a:rPr>
              <a:t>.</a:t>
            </a:r>
            <a:endParaRPr lang="en-US" altLang="zh-CN" sz="2400" dirty="0">
              <a:latin typeface="Helvetica" panose="020B0604020202020204" pitchFamily="34" charset="0"/>
            </a:endParaRPr>
          </a:p>
          <a:p>
            <a:pPr>
              <a:lnSpc>
                <a:spcPct val="90000"/>
              </a:lnSpc>
            </a:pPr>
            <a:r>
              <a:rPr lang="en-US" altLang="zh-CN" sz="2400" b="1" dirty="0">
                <a:solidFill>
                  <a:srgbClr val="FF0000"/>
                </a:solidFill>
                <a:latin typeface="Helvetica" panose="020B0604020202020204" pitchFamily="34" charset="0"/>
              </a:rPr>
              <a:t>Two fundament methods:</a:t>
            </a:r>
          </a:p>
          <a:p>
            <a:pPr lvl="1">
              <a:lnSpc>
                <a:spcPct val="90000"/>
              </a:lnSpc>
            </a:pPr>
            <a:r>
              <a:rPr lang="en-US" altLang="zh-CN" sz="2000" b="1" i="1" dirty="0">
                <a:solidFill>
                  <a:srgbClr val="0000CC"/>
                </a:solidFill>
              </a:rPr>
              <a:t>Shared memory</a:t>
            </a:r>
          </a:p>
          <a:p>
            <a:pPr lvl="1">
              <a:lnSpc>
                <a:spcPct val="90000"/>
              </a:lnSpc>
            </a:pPr>
            <a:r>
              <a:rPr lang="en-US" altLang="zh-CN" sz="2000" b="1" i="1" dirty="0">
                <a:solidFill>
                  <a:srgbClr val="0000CC"/>
                </a:solidFill>
              </a:rPr>
              <a:t>Message passing </a:t>
            </a:r>
          </a:p>
          <a:p>
            <a:pPr>
              <a:lnSpc>
                <a:spcPct val="90000"/>
              </a:lnSpc>
            </a:pPr>
            <a:r>
              <a:rPr lang="en-US" altLang="zh-CN" sz="2400" dirty="0" smtClean="0">
                <a:latin typeface="Helvetica" panose="020B0604020202020204" pitchFamily="34" charset="0"/>
              </a:rPr>
              <a:t>In UNIX</a:t>
            </a:r>
          </a:p>
          <a:p>
            <a:pPr lvl="1">
              <a:lnSpc>
                <a:spcPct val="90000"/>
              </a:lnSpc>
            </a:pPr>
            <a:r>
              <a:rPr lang="en-US" altLang="zh-CN" sz="2000" b="1" i="1" dirty="0">
                <a:solidFill>
                  <a:srgbClr val="0000CC"/>
                </a:solidFill>
              </a:rPr>
              <a:t>Shared </a:t>
            </a:r>
            <a:r>
              <a:rPr lang="en-US" altLang="zh-CN" sz="2000" b="1" i="1" dirty="0" smtClean="0">
                <a:solidFill>
                  <a:srgbClr val="0000CC"/>
                </a:solidFill>
              </a:rPr>
              <a:t>memory</a:t>
            </a:r>
          </a:p>
          <a:p>
            <a:pPr lvl="1">
              <a:lnSpc>
                <a:spcPct val="90000"/>
              </a:lnSpc>
            </a:pPr>
            <a:r>
              <a:rPr lang="en-US" altLang="zh-CN" sz="2000" b="1" i="1" dirty="0" smtClean="0">
                <a:solidFill>
                  <a:srgbClr val="0000CC"/>
                </a:solidFill>
              </a:rPr>
              <a:t>Message </a:t>
            </a:r>
            <a:r>
              <a:rPr lang="en-US" altLang="zh-CN" sz="2000" b="1" i="1" dirty="0">
                <a:solidFill>
                  <a:srgbClr val="0000CC"/>
                </a:solidFill>
              </a:rPr>
              <a:t>passing </a:t>
            </a:r>
            <a:endParaRPr lang="en-US" altLang="zh-CN" sz="2000" dirty="0">
              <a:latin typeface="Helvetica" panose="020B0604020202020204" pitchFamily="34" charset="0"/>
            </a:endParaRPr>
          </a:p>
          <a:p>
            <a:pPr lvl="1">
              <a:lnSpc>
                <a:spcPct val="90000"/>
              </a:lnSpc>
            </a:pPr>
            <a:r>
              <a:rPr lang="en-US" altLang="zh-CN" sz="2000" dirty="0" smtClean="0">
                <a:solidFill>
                  <a:srgbClr val="7030A0"/>
                </a:solidFill>
                <a:latin typeface="Helvetica" panose="020B0604020202020204" pitchFamily="34" charset="0"/>
              </a:rPr>
              <a:t>Shared </a:t>
            </a:r>
            <a:r>
              <a:rPr lang="en-US" altLang="zh-CN" sz="2000" dirty="0">
                <a:solidFill>
                  <a:srgbClr val="7030A0"/>
                </a:solidFill>
                <a:latin typeface="Helvetica" panose="020B0604020202020204" pitchFamily="34" charset="0"/>
              </a:rPr>
              <a:t>file</a:t>
            </a:r>
            <a:r>
              <a:rPr lang="zh-CN" altLang="en-US" sz="2000" dirty="0">
                <a:latin typeface="Helvetica" panose="020B0604020202020204" pitchFamily="34" charset="0"/>
              </a:rPr>
              <a:t>，</a:t>
            </a:r>
            <a:r>
              <a:rPr lang="en-US" altLang="zh-CN" sz="2000" dirty="0">
                <a:latin typeface="Helvetica" panose="020B0604020202020204" pitchFamily="34" charset="0"/>
              </a:rPr>
              <a:t>i.e.  </a:t>
            </a:r>
            <a:r>
              <a:rPr lang="en-US" altLang="zh-CN" sz="2000" dirty="0" smtClean="0">
                <a:solidFill>
                  <a:srgbClr val="7030A0"/>
                </a:solidFill>
                <a:latin typeface="Helvetica" panose="020B0604020202020204" pitchFamily="34" charset="0"/>
              </a:rPr>
              <a:t>P</a:t>
            </a:r>
            <a:r>
              <a:rPr lang="zh-CN" altLang="en-US" sz="2000" dirty="0" smtClean="0">
                <a:solidFill>
                  <a:srgbClr val="7030A0"/>
                </a:solidFill>
                <a:latin typeface="Helvetica" panose="020B0604020202020204" pitchFamily="34" charset="0"/>
              </a:rPr>
              <a:t>ipeline，</a:t>
            </a:r>
            <a:r>
              <a:rPr lang="en-US" altLang="zh-CN" sz="2000" dirty="0" smtClean="0"/>
              <a:t>similar </a:t>
            </a:r>
            <a:r>
              <a:rPr lang="en-US" altLang="zh-CN" sz="2000" dirty="0"/>
              <a:t>to message </a:t>
            </a:r>
            <a:r>
              <a:rPr lang="en-US" altLang="zh-CN" sz="2000" dirty="0" smtClean="0"/>
              <a:t>passing</a:t>
            </a:r>
            <a:endParaRPr lang="en-US" altLang="zh-CN" sz="2000" dirty="0"/>
          </a:p>
        </p:txBody>
      </p:sp>
      <p:sp>
        <p:nvSpPr>
          <p:cNvPr id="124930" name="Rectangle 2">
            <a:extLst>
              <a:ext uri="{FF2B5EF4-FFF2-40B4-BE49-F238E27FC236}">
                <a16:creationId xmlns:a16="http://schemas.microsoft.com/office/drawing/2014/main" id="{4803C0A9-FB4C-4E29-8087-EC837183F616}"/>
              </a:ext>
            </a:extLst>
          </p:cNvPr>
          <p:cNvSpPr>
            <a:spLocks noGrp="1"/>
          </p:cNvSpPr>
          <p:nvPr/>
        </p:nvSpPr>
        <p:spPr>
          <a:xfrm>
            <a:off x="641350" y="450850"/>
            <a:ext cx="8077200" cy="603250"/>
          </a:xfrm>
          <a:prstGeom prst="rect">
            <a:avLst/>
          </a:prstGeom>
          <a:noFill/>
          <a:ln w="9525">
            <a:noFill/>
            <a:miter/>
          </a:ln>
        </p:spPr>
        <p:txBody>
          <a:bodyPr anchor="b"/>
          <a:lstStyle>
            <a:lvl1pPr marL="0" lvl="0" indent="0" algn="ctr" defTabSz="914400" eaLnBrk="0" fontAlgn="base" latinLnBrk="0" hangingPunct="0">
              <a:spcBef>
                <a:spcPct val="0"/>
              </a:spcBef>
              <a:spcAft>
                <a:spcPct val="0"/>
              </a:spcAft>
              <a:buClr>
                <a:srgbClr val="000000"/>
              </a:buClr>
              <a:buNone/>
              <a:defRPr sz="3200" b="1" i="0" u="none" kern="1200" baseline="0">
                <a:solidFill>
                  <a:srgbClr val="993300"/>
                </a:solidFill>
                <a:latin typeface="+mj-lt"/>
                <a:ea typeface="+mj-ea"/>
                <a:cs typeface="+mj-cs"/>
              </a:defRPr>
            </a:lvl1pPr>
          </a:lstStyle>
          <a:p>
            <a:pPr>
              <a:buFont typeface="Arial" panose="020B0604020202020204" pitchFamily="34" charset="0"/>
              <a:buNone/>
              <a:defRPr/>
            </a:pPr>
            <a:r>
              <a:rPr lang="en-US" altLang="zh-CN" noProof="1">
                <a:effectLst>
                  <a:outerShdw blurRad="38100" dist="38100" dir="2700000">
                    <a:srgbClr val="C0C0C0"/>
                  </a:outerShdw>
                </a:effectLst>
              </a:rPr>
              <a:t>Cooperating Processes</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E39A5076-E219-4BB9-8AE3-F3A5622E4B97}"/>
              </a:ext>
            </a:extLst>
          </p:cNvPr>
          <p:cNvSpPr>
            <a:spLocks noGrp="1" noChangeArrowheads="1"/>
          </p:cNvSpPr>
          <p:nvPr>
            <p:ph type="title" idx="4294967295"/>
          </p:nvPr>
        </p:nvSpPr>
        <p:spPr>
          <a:xfrm>
            <a:off x="457200" y="182563"/>
            <a:ext cx="8229600" cy="576262"/>
          </a:xfrm>
        </p:spPr>
        <p:txBody>
          <a:bodyPr/>
          <a:lstStyle/>
          <a:p>
            <a:pPr eaLnBrk="1" hangingPunct="1"/>
            <a:r>
              <a:rPr lang="en-US" altLang="zh-CN"/>
              <a:t>Communications Models </a:t>
            </a:r>
          </a:p>
        </p:txBody>
      </p:sp>
      <p:sp>
        <p:nvSpPr>
          <p:cNvPr id="169988" name="Rectangle 3">
            <a:extLst>
              <a:ext uri="{FF2B5EF4-FFF2-40B4-BE49-F238E27FC236}">
                <a16:creationId xmlns:a16="http://schemas.microsoft.com/office/drawing/2014/main" id="{8E24C6F7-5AF7-45E7-958A-F0EA4A985040}"/>
              </a:ext>
            </a:extLst>
          </p:cNvPr>
          <p:cNvSpPr>
            <a:spLocks noChangeArrowheads="1"/>
          </p:cNvSpPr>
          <p:nvPr/>
        </p:nvSpPr>
        <p:spPr bwMode="auto">
          <a:xfrm>
            <a:off x="969963" y="1143000"/>
            <a:ext cx="717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b="1">
                <a:solidFill>
                  <a:srgbClr val="000000"/>
                </a:solidFill>
                <a:latin typeface="Courier New" panose="02070309020205020404" pitchFamily="49" charset="0"/>
                <a:cs typeface="Courier New" panose="02070309020205020404" pitchFamily="49" charset="0"/>
              </a:rPr>
              <a:t>(</a:t>
            </a:r>
            <a:r>
              <a:rPr lang="en-US" altLang="zh-CN" sz="1800">
                <a:solidFill>
                  <a:srgbClr val="000000"/>
                </a:solidFill>
                <a:latin typeface="Courier New" panose="02070309020205020404" pitchFamily="49" charset="0"/>
                <a:cs typeface="Courier New" panose="02070309020205020404" pitchFamily="49" charset="0"/>
              </a:rPr>
              <a:t>a) Message passing.        (b) shared memory. </a:t>
            </a:r>
            <a:r>
              <a:rPr lang="en-US" altLang="zh-CN" sz="1800">
                <a:latin typeface="Helvetica" panose="020B0604020202020204" pitchFamily="34" charset="0"/>
                <a:cs typeface="Courier New" panose="02070309020205020404" pitchFamily="49" charset="0"/>
              </a:rPr>
              <a:t> </a:t>
            </a:r>
          </a:p>
        </p:txBody>
      </p:sp>
      <p:sp>
        <p:nvSpPr>
          <p:cNvPr id="169989" name="文本框 128004">
            <a:extLst>
              <a:ext uri="{FF2B5EF4-FFF2-40B4-BE49-F238E27FC236}">
                <a16:creationId xmlns:a16="http://schemas.microsoft.com/office/drawing/2014/main" id="{592FBC7B-FB98-4C7E-A9F4-B7ECE06172E6}"/>
              </a:ext>
            </a:extLst>
          </p:cNvPr>
          <p:cNvSpPr txBox="1">
            <a:spLocks noChangeArrowheads="1"/>
          </p:cNvSpPr>
          <p:nvPr/>
        </p:nvSpPr>
        <p:spPr bwMode="auto">
          <a:xfrm>
            <a:off x="2359025" y="6094413"/>
            <a:ext cx="4762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a:latin typeface="Helvetica" panose="020B0604020202020204" pitchFamily="34" charset="0"/>
              </a:rPr>
              <a:t>Both are common in operating systems</a:t>
            </a:r>
          </a:p>
        </p:txBody>
      </p:sp>
      <p:pic>
        <p:nvPicPr>
          <p:cNvPr id="6" name="Picture 1" descr="3_12.pdf">
            <a:extLst>
              <a:ext uri="{FF2B5EF4-FFF2-40B4-BE49-F238E27FC236}">
                <a16:creationId xmlns:a16="http://schemas.microsoft.com/office/drawing/2014/main" id="{7C90CF9C-0C6B-4137-BC1E-354C947E3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39F6761-A05C-410C-AB3C-43652F262097}"/>
              </a:ext>
            </a:extLst>
          </p:cNvPr>
          <p:cNvSpPr>
            <a:spLocks noGrp="1"/>
          </p:cNvSpPr>
          <p:nvPr>
            <p:ph type="title" idx="4294967295"/>
          </p:nvPr>
        </p:nvSpPr>
        <p:spPr>
          <a:xfrm>
            <a:off x="685800" y="403225"/>
            <a:ext cx="8077200" cy="609600"/>
          </a:xfrm>
          <a:ln>
            <a:miter/>
          </a:ln>
        </p:spPr>
        <p:txBody>
          <a:bodyPr/>
          <a:lstStyle/>
          <a:p>
            <a:pPr>
              <a:defRPr/>
            </a:pPr>
            <a:r>
              <a:rPr lang="zh-CN" altLang="en-US" sz="3600" dirty="0">
                <a:effectLst>
                  <a:outerShdw blurRad="38100" dist="38100" dir="2700000">
                    <a:srgbClr val="C0C0C0"/>
                  </a:outerShdw>
                </a:effectLst>
              </a:rPr>
              <a:t>3.4.1 Shared memory</a:t>
            </a:r>
            <a:endParaRPr lang="zh-CN" altLang="en-US" sz="3600" noProof="1">
              <a:effectLst>
                <a:outerShdw blurRad="38100" dist="38100" dir="2700000">
                  <a:srgbClr val="C0C0C0"/>
                </a:outerShdw>
              </a:effectLst>
            </a:endParaRPr>
          </a:p>
        </p:txBody>
      </p:sp>
      <p:pic>
        <p:nvPicPr>
          <p:cNvPr id="171011" name="内容占位符 1">
            <a:extLst>
              <a:ext uri="{FF2B5EF4-FFF2-40B4-BE49-F238E27FC236}">
                <a16:creationId xmlns:a16="http://schemas.microsoft.com/office/drawing/2014/main" id="{736D578B-9C85-48D6-9E4F-9709C7F2C35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46137" y="1425576"/>
            <a:ext cx="7281863" cy="2679584"/>
          </a:xfrm>
        </p:spPr>
      </p:pic>
      <p:sp>
        <p:nvSpPr>
          <p:cNvPr id="171013" name="矩形 2">
            <a:extLst>
              <a:ext uri="{FF2B5EF4-FFF2-40B4-BE49-F238E27FC236}">
                <a16:creationId xmlns:a16="http://schemas.microsoft.com/office/drawing/2014/main" id="{3B3CF26D-042A-4F3E-A99F-4819522C5C50}"/>
              </a:ext>
            </a:extLst>
          </p:cNvPr>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a:extLst>
              <a:ext uri="{FF2B5EF4-FFF2-40B4-BE49-F238E27FC236}">
                <a16:creationId xmlns:a16="http://schemas.microsoft.com/office/drawing/2014/main" id="{53F6AAF0-4647-4CCA-99B3-0A0A8F4B4E11}"/>
              </a:ext>
            </a:extLst>
          </p:cNvPr>
          <p:cNvSpPr txBox="1">
            <a:spLocks noChangeArrowheads="1"/>
          </p:cNvSpPr>
          <p:nvPr/>
        </p:nvSpPr>
        <p:spPr bwMode="auto">
          <a:xfrm>
            <a:off x="685800" y="4466871"/>
            <a:ext cx="7602538" cy="187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2000" b="1" dirty="0">
                <a:solidFill>
                  <a:srgbClr val="7030A0"/>
                </a:solidFill>
                <a:latin typeface="Verdana" panose="020B0604030504040204" pitchFamily="34" charset="0"/>
              </a:rPr>
              <a:t>共享内存</a:t>
            </a:r>
            <a:r>
              <a:rPr lang="zh-CN" altLang="en-US" sz="2000" b="1" dirty="0" smtClean="0">
                <a:solidFill>
                  <a:srgbClr val="7030A0"/>
                </a:solidFill>
                <a:latin typeface="Verdana" panose="020B0604030504040204" pitchFamily="34" charset="0"/>
              </a:rPr>
              <a:t>区域</a:t>
            </a:r>
            <a:endParaRPr lang="en-US" altLang="zh-CN" sz="20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b="1" dirty="0" smtClean="0">
                <a:solidFill>
                  <a:srgbClr val="C00000"/>
                </a:solidFill>
                <a:latin typeface="Verdana" panose="020B0604030504040204" pitchFamily="34" charset="0"/>
              </a:rPr>
              <a:t>应该</a:t>
            </a:r>
            <a:r>
              <a:rPr lang="zh-CN" altLang="en-US" sz="1800" b="1" dirty="0">
                <a:solidFill>
                  <a:srgbClr val="C00000"/>
                </a:solidFill>
                <a:latin typeface="Verdana" panose="020B0604030504040204" pitchFamily="34" charset="0"/>
              </a:rPr>
              <a:t>同时属于要共享该存储区的所有进程的地址空间</a:t>
            </a:r>
            <a:r>
              <a:rPr lang="zh-CN" altLang="en-US" sz="1800" b="1" dirty="0">
                <a:solidFill>
                  <a:srgbClr val="7030A0"/>
                </a:solidFill>
                <a:latin typeface="Verdana" panose="020B0604030504040204" pitchFamily="34" charset="0"/>
              </a:rPr>
              <a:t>，这些进程才能</a:t>
            </a:r>
            <a:r>
              <a:rPr lang="zh-CN" altLang="en-US" sz="1800" b="1" dirty="0" smtClean="0">
                <a:solidFill>
                  <a:srgbClr val="7030A0"/>
                </a:solidFill>
                <a:latin typeface="Verdana" panose="020B0604030504040204" pitchFamily="34" charset="0"/>
              </a:rPr>
              <a:t>访问，才能相互共享</a:t>
            </a:r>
            <a:endParaRPr lang="en-US" altLang="zh-CN" sz="18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dirty="0">
                <a:solidFill>
                  <a:srgbClr val="0000CC"/>
                </a:solidFill>
                <a:latin typeface="Verdana" panose="020B0604030504040204" pitchFamily="34" charset="0"/>
              </a:rPr>
              <a:t>否则，进程无法访问，导致无法共享。  </a:t>
            </a:r>
            <a:endParaRPr lang="en-US" altLang="zh-CN" sz="1800" dirty="0">
              <a:solidFill>
                <a:srgbClr val="0000CC"/>
              </a:solidFill>
              <a:latin typeface="Verdana" panose="020B0604030504040204" pitchFamily="34" charset="0"/>
            </a:endParaRPr>
          </a:p>
          <a:p>
            <a:pPr marL="400050" indent="-457200">
              <a:spcBef>
                <a:spcPts val="0"/>
              </a:spcBef>
              <a:buClrTx/>
              <a:buSzTx/>
              <a:buFont typeface="Wingdings" panose="05000000000000000000" pitchFamily="2" charset="2"/>
              <a:buChar char="l"/>
            </a:pPr>
            <a:r>
              <a:rPr lang="zh-CN" altLang="en-US" sz="2000" b="1" dirty="0">
                <a:solidFill>
                  <a:srgbClr val="FF0000"/>
                </a:solidFill>
              </a:rPr>
              <a:t>思考：为什么？</a:t>
            </a:r>
          </a:p>
          <a:p>
            <a:pPr marL="285750">
              <a:spcBef>
                <a:spcPts val="0"/>
              </a:spcBef>
              <a:buClrTx/>
              <a:buSzTx/>
              <a:buFont typeface="Arial" panose="020B0604020202020204" pitchFamily="34" charset="0"/>
              <a:buChar char="•"/>
            </a:pPr>
            <a:endParaRPr lang="en-US" altLang="zh-CN" sz="2200" b="1" dirty="0">
              <a:solidFill>
                <a:srgbClr val="7030A0"/>
              </a:solidFill>
              <a:latin typeface="Verdana" panose="020B0604030504040204" pitchFamily="34" charset="0"/>
            </a:endParaRPr>
          </a:p>
        </p:txBody>
      </p:sp>
      <p:sp>
        <p:nvSpPr>
          <p:cNvPr id="2" name="圆角矩形标注 1"/>
          <p:cNvSpPr/>
          <p:nvPr/>
        </p:nvSpPr>
        <p:spPr>
          <a:xfrm>
            <a:off x="6676008" y="1656395"/>
            <a:ext cx="1775533" cy="838231"/>
          </a:xfrm>
          <a:prstGeom prst="wedgeRoundRectCallout">
            <a:avLst>
              <a:gd name="adj1" fmla="val -56387"/>
              <a:gd name="adj2" fmla="val 102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8" name="圆角矩形标注 7"/>
          <p:cNvSpPr/>
          <p:nvPr/>
        </p:nvSpPr>
        <p:spPr>
          <a:xfrm>
            <a:off x="257453" y="1576426"/>
            <a:ext cx="1775533" cy="838231"/>
          </a:xfrm>
          <a:prstGeom prst="wedgeRoundRectCallout">
            <a:avLst>
              <a:gd name="adj1" fmla="val 43113"/>
              <a:gd name="adj2" fmla="val 1002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AEEADAC3-B503-49F5-9FC5-FE0A0538C8D2}"/>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5A92AB1-5788-4DEF-B0C9-9B409E6802DC}" type="slidenum">
              <a:rPr lang="en-US" altLang="en-US" sz="1800">
                <a:latin typeface="Helvetica" panose="020B0604020202020204" pitchFamily="34" charset="0"/>
              </a:rPr>
              <a:pPr>
                <a:spcBef>
                  <a:spcPct val="0"/>
                </a:spcBef>
                <a:buClrTx/>
                <a:buSzTx/>
                <a:buFont typeface="Arial" panose="020B0604020202020204" pitchFamily="34" charset="0"/>
                <a:buNone/>
              </a:pPr>
              <a:t>203</a:t>
            </a:fld>
            <a:endParaRPr lang="en-US" altLang="en-US" sz="1800">
              <a:latin typeface="Helvetica" panose="020B0604020202020204" pitchFamily="34" charset="0"/>
            </a:endParaRPr>
          </a:p>
        </p:txBody>
      </p:sp>
      <p:sp>
        <p:nvSpPr>
          <p:cNvPr id="129027" name="Rectangle 2">
            <a:extLst>
              <a:ext uri="{FF2B5EF4-FFF2-40B4-BE49-F238E27FC236}">
                <a16:creationId xmlns:a16="http://schemas.microsoft.com/office/drawing/2014/main" id="{0F04D3B2-B500-4B71-B308-0938E0A019A9}"/>
              </a:ext>
            </a:extLst>
          </p:cNvPr>
          <p:cNvSpPr>
            <a:spLocks noGrp="1"/>
          </p:cNvSpPr>
          <p:nvPr>
            <p:ph type="title" idx="4294967295"/>
          </p:nvPr>
        </p:nvSpPr>
        <p:spPr>
          <a:xfrm>
            <a:off x="801688" y="479425"/>
            <a:ext cx="7591425" cy="663575"/>
          </a:xfrm>
          <a:ln>
            <a:miter/>
          </a:ln>
        </p:spPr>
        <p:txBody>
          <a:bodyPr/>
          <a:lstStyle/>
          <a:p>
            <a:pPr marL="342900" indent="-342900" eaLnBrk="1" hangingPunct="1">
              <a:defRPr/>
            </a:pPr>
            <a:r>
              <a:rPr lang="zh-CN" altLang="en-US" sz="3600" dirty="0">
                <a:effectLst>
                  <a:outerShdw blurRad="38100" dist="38100" dir="2700000">
                    <a:srgbClr val="C0C0C0"/>
                  </a:outerShdw>
                </a:effectLst>
              </a:rPr>
              <a:t>Shared memory</a:t>
            </a:r>
            <a:endParaRPr lang="zh-CN" altLang="en-US" sz="2800" noProof="1">
              <a:effectLst>
                <a:outerShdw blurRad="38100" dist="38100" dir="2700000">
                  <a:srgbClr val="C0C0C0"/>
                </a:outerShdw>
              </a:effectLst>
            </a:endParaRPr>
          </a:p>
        </p:txBody>
      </p:sp>
      <p:sp>
        <p:nvSpPr>
          <p:cNvPr id="172036" name="Rectangle 3">
            <a:extLst>
              <a:ext uri="{FF2B5EF4-FFF2-40B4-BE49-F238E27FC236}">
                <a16:creationId xmlns:a16="http://schemas.microsoft.com/office/drawing/2014/main" id="{53F6AAF0-4647-4CCA-99B3-0A0A8F4B4E11}"/>
              </a:ext>
            </a:extLst>
          </p:cNvPr>
          <p:cNvSpPr>
            <a:spLocks noGrp="1" noChangeArrowheads="1"/>
          </p:cNvSpPr>
          <p:nvPr>
            <p:ph type="body" idx="4294967295"/>
          </p:nvPr>
        </p:nvSpPr>
        <p:spPr>
          <a:xfrm>
            <a:off x="920750" y="1581150"/>
            <a:ext cx="7602538" cy="4003675"/>
          </a:xfrm>
        </p:spPr>
        <p:txBody>
          <a:bodyPr/>
          <a:lstStyle/>
          <a:p>
            <a:r>
              <a:rPr lang="zh-CN" altLang="en-US" sz="2400" dirty="0"/>
              <a:t>假定进程</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要通过共享内存进行通信</a:t>
            </a:r>
            <a:endParaRPr lang="en-US" altLang="zh-CN" sz="2400" dirty="0"/>
          </a:p>
          <a:p>
            <a:pPr lvl="1"/>
            <a:r>
              <a:rPr lang="zh-CN" altLang="en-US" sz="2000" dirty="0"/>
              <a:t>进程</a:t>
            </a:r>
            <a:r>
              <a:rPr lang="en-US" altLang="zh-CN" sz="2000" dirty="0"/>
              <a:t>A</a:t>
            </a:r>
            <a:r>
              <a:rPr lang="zh-CN" altLang="en-US" sz="2000" dirty="0"/>
              <a:t>创建一段存储区</a:t>
            </a:r>
            <a:r>
              <a:rPr lang="en-US" altLang="zh-CN" sz="2000" dirty="0"/>
              <a:t>Seg</a:t>
            </a:r>
            <a:r>
              <a:rPr lang="zh-CN" altLang="en-US" sz="2000" dirty="0"/>
              <a:t>，</a:t>
            </a:r>
            <a:r>
              <a:rPr lang="zh-CN" altLang="en-US" sz="2000" dirty="0" smtClean="0"/>
              <a:t>用于三个进程</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共享</a:t>
            </a:r>
            <a:endParaRPr lang="en-US" altLang="zh-CN" sz="2000" dirty="0" smtClean="0"/>
          </a:p>
          <a:p>
            <a:pPr lvl="2"/>
            <a:r>
              <a:rPr lang="zh-CN" altLang="en-US" sz="1800" dirty="0" smtClean="0"/>
              <a:t>这时该</a:t>
            </a:r>
            <a:r>
              <a:rPr lang="zh-CN" altLang="en-US" sz="1800" dirty="0"/>
              <a:t>存储区</a:t>
            </a:r>
            <a:r>
              <a:rPr lang="en-US" altLang="zh-CN" sz="1800" dirty="0" err="1" smtClean="0"/>
              <a:t>Seg</a:t>
            </a:r>
            <a:r>
              <a:rPr lang="zh-CN" altLang="en-US" sz="1800" dirty="0" smtClean="0"/>
              <a:t>不属于任何一个进程的地址空间</a:t>
            </a:r>
            <a:endParaRPr lang="en-US" altLang="zh-CN" sz="1800" dirty="0"/>
          </a:p>
          <a:p>
            <a:pPr lvl="2"/>
            <a:r>
              <a:rPr lang="zh-CN" altLang="en-US" sz="1800" dirty="0" smtClean="0"/>
              <a:t>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smtClean="0"/>
              <a:t>C</a:t>
            </a:r>
            <a:r>
              <a:rPr lang="zh-CN" altLang="en-US" sz="1800" dirty="0" smtClean="0"/>
              <a:t>均不能</a:t>
            </a:r>
            <a:r>
              <a:rPr lang="zh-CN" altLang="en-US" sz="1800" dirty="0"/>
              <a:t>访问（</a:t>
            </a:r>
            <a:r>
              <a:rPr lang="en-US" altLang="zh-CN" sz="1800" dirty="0"/>
              <a:t>why</a:t>
            </a:r>
            <a:r>
              <a:rPr lang="zh-CN" altLang="en-US" sz="1800" dirty="0"/>
              <a:t>？）</a:t>
            </a:r>
            <a:endParaRPr lang="en-US" altLang="zh-CN" sz="1800" dirty="0"/>
          </a:p>
          <a:p>
            <a:pPr lvl="1"/>
            <a:r>
              <a:rPr lang="zh-CN" altLang="en-US" sz="2000" dirty="0"/>
              <a:t>将存储区分别</a:t>
            </a:r>
            <a:r>
              <a:rPr lang="en-US" altLang="zh-CN" sz="2000" dirty="0"/>
              <a:t>Seg</a:t>
            </a:r>
            <a:r>
              <a:rPr lang="zh-CN" altLang="en-US" sz="2000" dirty="0"/>
              <a:t>附接到</a:t>
            </a:r>
            <a:r>
              <a:rPr lang="zh-CN" altLang="en-US" sz="2000" dirty="0" smtClean="0"/>
              <a:t>进程</a:t>
            </a:r>
            <a:r>
              <a:rPr lang="en-US" altLang="zh-CN" sz="2000" dirty="0" smtClean="0"/>
              <a:t>A</a:t>
            </a:r>
            <a:r>
              <a:rPr lang="zh-CN" altLang="en-US" sz="2000" dirty="0" smtClean="0"/>
              <a:t>、</a:t>
            </a:r>
            <a:r>
              <a:rPr lang="en-US" altLang="zh-CN" sz="2000" dirty="0" smtClean="0"/>
              <a:t>B</a:t>
            </a:r>
            <a:r>
              <a:rPr lang="zh-CN" altLang="en-US" sz="2000" dirty="0"/>
              <a:t>与</a:t>
            </a:r>
            <a:r>
              <a:rPr lang="en-US" altLang="zh-CN" sz="2000" dirty="0"/>
              <a:t>C</a:t>
            </a:r>
            <a:r>
              <a:rPr lang="zh-CN" altLang="en-US" sz="2000" dirty="0"/>
              <a:t>的地址空间</a:t>
            </a:r>
            <a:r>
              <a:rPr lang="zh-CN" altLang="en-US" sz="2000" dirty="0" smtClean="0"/>
              <a:t>中，则</a:t>
            </a:r>
            <a:endParaRPr lang="en-US" altLang="zh-CN" sz="2000" dirty="0"/>
          </a:p>
          <a:p>
            <a:pPr lvl="2"/>
            <a:r>
              <a:rPr lang="zh-CN" altLang="en-US" sz="1800" dirty="0" smtClean="0"/>
              <a:t>存储</a:t>
            </a:r>
            <a:r>
              <a:rPr lang="zh-CN" altLang="en-US" sz="1800" dirty="0"/>
              <a:t>区</a:t>
            </a:r>
            <a:r>
              <a:rPr lang="en-US" altLang="zh-CN" sz="1800" dirty="0" err="1"/>
              <a:t>Seg</a:t>
            </a:r>
            <a:r>
              <a:rPr lang="zh-CN" altLang="en-US" sz="1800" dirty="0" smtClean="0"/>
              <a:t>属于进程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a:t>C</a:t>
            </a:r>
            <a:r>
              <a:rPr lang="zh-CN" altLang="en-US" sz="1800" dirty="0"/>
              <a:t>的地址空间</a:t>
            </a:r>
            <a:endParaRPr lang="en-US" altLang="zh-CN" sz="1800" dirty="0"/>
          </a:p>
          <a:p>
            <a:pPr lvl="2"/>
            <a:r>
              <a:rPr lang="zh-CN" altLang="en-US" sz="1800" dirty="0" smtClean="0"/>
              <a:t>进程可以</a:t>
            </a:r>
            <a:r>
              <a:rPr lang="zh-CN" altLang="en-US" sz="1800" dirty="0"/>
              <a:t>访对存储区</a:t>
            </a:r>
            <a:r>
              <a:rPr lang="en-US" altLang="zh-CN" sz="1800" dirty="0"/>
              <a:t>Seg</a:t>
            </a:r>
            <a:r>
              <a:rPr lang="zh-CN" altLang="en-US" sz="1800" dirty="0"/>
              <a:t>读写，进行通信</a:t>
            </a:r>
            <a:endParaRPr lang="en-US" altLang="zh-CN" sz="1800" dirty="0"/>
          </a:p>
          <a:p>
            <a:pPr lvl="2"/>
            <a:r>
              <a:rPr lang="zh-CN" altLang="en-US" sz="1800" b="1" dirty="0">
                <a:solidFill>
                  <a:srgbClr val="7030A0"/>
                </a:solidFill>
              </a:rPr>
              <a:t>读写时需要进程之间同步</a:t>
            </a:r>
            <a:endParaRPr lang="en-US" altLang="zh-CN" sz="1800" b="1" dirty="0">
              <a:solidFill>
                <a:srgbClr val="7030A0"/>
              </a:solidFill>
            </a:endParaRPr>
          </a:p>
          <a:p>
            <a:pPr lvl="1"/>
            <a:r>
              <a:rPr lang="en-US" altLang="zh-CN" sz="2000" dirty="0" smtClean="0"/>
              <a:t>A</a:t>
            </a:r>
            <a:r>
              <a:rPr lang="zh-CN" altLang="en-US" sz="2000" dirty="0" smtClean="0"/>
              <a:t>、</a:t>
            </a:r>
            <a:r>
              <a:rPr lang="en-US" altLang="zh-CN" sz="2000" dirty="0" smtClean="0"/>
              <a:t>B</a:t>
            </a:r>
            <a:r>
              <a:rPr lang="zh-CN" altLang="en-US" sz="2000" dirty="0"/>
              <a:t>、</a:t>
            </a:r>
            <a:r>
              <a:rPr lang="en-US" altLang="zh-CN" sz="2000" dirty="0"/>
              <a:t>C</a:t>
            </a:r>
            <a:r>
              <a:rPr lang="zh-CN" altLang="en-US" sz="2000" dirty="0"/>
              <a:t>通信结束后需要将存储区</a:t>
            </a:r>
            <a:r>
              <a:rPr lang="en-US" altLang="zh-CN" sz="2000" dirty="0"/>
              <a:t>Seg</a:t>
            </a:r>
            <a:r>
              <a:rPr lang="zh-CN" altLang="en-US" sz="2000" dirty="0"/>
              <a:t>与其地址空间剥离</a:t>
            </a:r>
            <a:endParaRPr lang="en-US" altLang="zh-CN" sz="2000" dirty="0"/>
          </a:p>
          <a:p>
            <a:pPr lvl="1"/>
            <a:r>
              <a:rPr lang="zh-CN" altLang="en-US" sz="2000" dirty="0" smtClean="0"/>
              <a:t>进程</a:t>
            </a:r>
            <a:r>
              <a:rPr lang="en-US" altLang="zh-CN" sz="2000" dirty="0" smtClean="0"/>
              <a:t>A</a:t>
            </a:r>
            <a:r>
              <a:rPr lang="zh-CN" altLang="en-US" sz="2000" dirty="0"/>
              <a:t>将存储区</a:t>
            </a:r>
            <a:r>
              <a:rPr lang="en-US" altLang="zh-CN" sz="2000" dirty="0"/>
              <a:t>Seg</a:t>
            </a:r>
            <a:r>
              <a:rPr lang="zh-CN" altLang="en-US" sz="2000" dirty="0"/>
              <a:t>删除</a:t>
            </a:r>
            <a:endParaRPr lang="en-US" altLang="zh-CN" sz="2000" dirty="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AC84D10-DDC0-48BC-9A24-22CD80082F9C}"/>
              </a:ext>
            </a:extLst>
          </p:cNvPr>
          <p:cNvSpPr>
            <a:spLocks noGrp="1" noChangeArrowheads="1"/>
          </p:cNvSpPr>
          <p:nvPr>
            <p:ph type="title" idx="4294967295"/>
          </p:nvPr>
        </p:nvSpPr>
        <p:spPr>
          <a:xfrm>
            <a:off x="457200" y="182563"/>
            <a:ext cx="8229600" cy="576262"/>
          </a:xfrm>
        </p:spPr>
        <p:txBody>
          <a:bodyPr/>
          <a:lstStyle/>
          <a:p>
            <a:pPr eaLnBrk="1" hangingPunct="1">
              <a:defRPr/>
            </a:pPr>
            <a:r>
              <a:rPr lang="en-US" altLang="zh-CN" noProof="1">
                <a:effectLst>
                  <a:outerShdw blurRad="38100" dist="38100" dir="2700000">
                    <a:srgbClr val="C0C0C0"/>
                  </a:outerShdw>
                </a:effectLst>
              </a:rPr>
              <a:t>3.4.2 Message-Passing </a:t>
            </a:r>
            <a:r>
              <a:rPr lang="en-US" altLang="zh-CN" noProof="1" smtClean="0">
                <a:effectLst>
                  <a:outerShdw blurRad="38100" dist="38100" dir="2700000">
                    <a:srgbClr val="C0C0C0"/>
                  </a:outerShdw>
                </a:effectLst>
              </a:rPr>
              <a:t>System</a:t>
            </a:r>
            <a:endParaRPr lang="en-US" altLang="zh-CN" dirty="0"/>
          </a:p>
        </p:txBody>
      </p:sp>
      <p:sp>
        <p:nvSpPr>
          <p:cNvPr id="4" name="Rectangle 3">
            <a:extLst>
              <a:ext uri="{FF2B5EF4-FFF2-40B4-BE49-F238E27FC236}">
                <a16:creationId xmlns:a16="http://schemas.microsoft.com/office/drawing/2014/main" id="{ED54E9B1-DC3D-45E3-AE81-D45A708E73A9}"/>
              </a:ext>
            </a:extLst>
          </p:cNvPr>
          <p:cNvSpPr txBox="1">
            <a:spLocks noChangeArrowheads="1"/>
          </p:cNvSpPr>
          <p:nvPr/>
        </p:nvSpPr>
        <p:spPr bwMode="auto">
          <a:xfrm>
            <a:off x="827088" y="1271588"/>
            <a:ext cx="7764462" cy="79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400" b="1" dirty="0" smtClean="0">
                <a:solidFill>
                  <a:srgbClr val="FF0000"/>
                </a:solidFill>
              </a:rPr>
              <a:t>Message system </a:t>
            </a:r>
            <a:r>
              <a:rPr lang="en-US" altLang="zh-CN" sz="2400" dirty="0" smtClean="0">
                <a:solidFill>
                  <a:srgbClr val="121896"/>
                </a:solidFill>
              </a:rPr>
              <a:t>– processes communicate with each other </a:t>
            </a:r>
            <a:r>
              <a:rPr lang="en-US" altLang="zh-CN" sz="2400" b="1" dirty="0" smtClean="0">
                <a:solidFill>
                  <a:srgbClr val="121896"/>
                </a:solidFill>
              </a:rPr>
              <a:t>without</a:t>
            </a:r>
            <a:r>
              <a:rPr lang="en-US" altLang="zh-CN" sz="2400" dirty="0" smtClean="0">
                <a:solidFill>
                  <a:srgbClr val="121896"/>
                </a:solidFill>
              </a:rPr>
              <a:t> resorting to </a:t>
            </a:r>
            <a:r>
              <a:rPr lang="en-US" altLang="zh-CN" sz="2400" b="1" dirty="0" smtClean="0">
                <a:solidFill>
                  <a:srgbClr val="121896"/>
                </a:solidFill>
              </a:rPr>
              <a:t>shared variables</a:t>
            </a:r>
          </a:p>
          <a:p>
            <a:pPr>
              <a:lnSpc>
                <a:spcPct val="80000"/>
              </a:lnSpc>
            </a:pPr>
            <a:endParaRPr lang="en-US" altLang="zh-CN" sz="1800" dirty="0" smtClean="0"/>
          </a:p>
        </p:txBody>
      </p:sp>
      <p:pic>
        <p:nvPicPr>
          <p:cNvPr id="5" name="图片 4"/>
          <p:cNvPicPr>
            <a:picLocks noChangeAspect="1"/>
          </p:cNvPicPr>
          <p:nvPr/>
        </p:nvPicPr>
        <p:blipFill>
          <a:blip r:embed="rId2"/>
          <a:stretch>
            <a:fillRect/>
          </a:stretch>
        </p:blipFill>
        <p:spPr>
          <a:xfrm>
            <a:off x="2786248" y="2068497"/>
            <a:ext cx="2469333" cy="3563305"/>
          </a:xfrm>
          <a:prstGeom prst="rect">
            <a:avLst/>
          </a:prstGeom>
        </p:spPr>
      </p:pic>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74498F7-B365-4CDA-903B-9BADB328269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Message-Passing System </a:t>
            </a:r>
          </a:p>
        </p:txBody>
      </p:sp>
      <p:sp>
        <p:nvSpPr>
          <p:cNvPr id="180227" name="Rectangle 3">
            <a:extLst>
              <a:ext uri="{FF2B5EF4-FFF2-40B4-BE49-F238E27FC236}">
                <a16:creationId xmlns:a16="http://schemas.microsoft.com/office/drawing/2014/main" id="{ED54E9B1-DC3D-45E3-AE81-D45A708E73A9}"/>
              </a:ext>
            </a:extLst>
          </p:cNvPr>
          <p:cNvSpPr>
            <a:spLocks noGrp="1" noChangeArrowheads="1"/>
          </p:cNvSpPr>
          <p:nvPr>
            <p:ph type="body" idx="4294967295"/>
          </p:nvPr>
        </p:nvSpPr>
        <p:spPr>
          <a:xfrm>
            <a:off x="827088" y="1271588"/>
            <a:ext cx="7764462" cy="4483100"/>
          </a:xfrm>
        </p:spPr>
        <p:txBody>
          <a:bodyPr/>
          <a:lstStyle/>
          <a:p>
            <a:pPr>
              <a:lnSpc>
                <a:spcPct val="80000"/>
              </a:lnSpc>
            </a:pPr>
            <a:r>
              <a:rPr lang="en-US" altLang="zh-CN" sz="2400" b="1" dirty="0">
                <a:solidFill>
                  <a:srgbClr val="FF0000"/>
                </a:solidFill>
              </a:rPr>
              <a:t>Message system </a:t>
            </a:r>
            <a:r>
              <a:rPr lang="en-US" altLang="zh-CN" sz="2400" dirty="0">
                <a:solidFill>
                  <a:srgbClr val="121896"/>
                </a:solidFill>
              </a:rPr>
              <a:t>– processes communicate with each other </a:t>
            </a:r>
            <a:r>
              <a:rPr lang="en-US" altLang="zh-CN" sz="2400" b="1" dirty="0">
                <a:solidFill>
                  <a:srgbClr val="121896"/>
                </a:solidFill>
              </a:rPr>
              <a:t>without</a:t>
            </a:r>
            <a:r>
              <a:rPr lang="en-US" altLang="zh-CN" sz="2400" dirty="0">
                <a:solidFill>
                  <a:srgbClr val="121896"/>
                </a:solidFill>
              </a:rPr>
              <a:t> resorting to </a:t>
            </a:r>
            <a:r>
              <a:rPr lang="en-US" altLang="zh-CN" sz="2400" b="1" dirty="0">
                <a:solidFill>
                  <a:srgbClr val="121896"/>
                </a:solidFill>
              </a:rPr>
              <a:t>shared variables</a:t>
            </a:r>
          </a:p>
          <a:p>
            <a:pPr>
              <a:lnSpc>
                <a:spcPct val="80000"/>
              </a:lnSpc>
            </a:pPr>
            <a:endParaRPr lang="en-US" altLang="zh-CN" sz="1800" dirty="0"/>
          </a:p>
          <a:p>
            <a:pPr>
              <a:lnSpc>
                <a:spcPct val="80000"/>
              </a:lnSpc>
            </a:pPr>
            <a:r>
              <a:rPr lang="en-US" altLang="zh-CN" sz="2400" b="1" u="sng" dirty="0"/>
              <a:t>IPC facility provides </a:t>
            </a:r>
            <a:r>
              <a:rPr lang="en-US" altLang="zh-CN" sz="2400" b="1" u="sng" dirty="0">
                <a:solidFill>
                  <a:srgbClr val="C00000"/>
                </a:solidFill>
              </a:rPr>
              <a:t>two operations</a:t>
            </a:r>
            <a:r>
              <a:rPr lang="en-US" altLang="zh-CN" sz="2400" b="1" u="sng" dirty="0"/>
              <a:t>:</a:t>
            </a:r>
          </a:p>
          <a:p>
            <a:pPr lvl="1">
              <a:lnSpc>
                <a:spcPct val="80000"/>
              </a:lnSpc>
            </a:pPr>
            <a:r>
              <a:rPr lang="en-US" altLang="zh-CN" sz="2000" b="1" dirty="0">
                <a:solidFill>
                  <a:srgbClr val="FF0000"/>
                </a:solidFill>
              </a:rPr>
              <a:t>send</a:t>
            </a:r>
            <a:r>
              <a:rPr lang="en-US" altLang="zh-CN" sz="2000" dirty="0"/>
              <a:t>(</a:t>
            </a:r>
            <a:r>
              <a:rPr lang="en-US" altLang="zh-CN" sz="2000" i="1" dirty="0"/>
              <a:t>message</a:t>
            </a:r>
            <a:r>
              <a:rPr lang="en-US" altLang="zh-CN" sz="2000" dirty="0"/>
              <a:t>) – message size fixed or variable </a:t>
            </a:r>
          </a:p>
          <a:p>
            <a:pPr lvl="1">
              <a:lnSpc>
                <a:spcPct val="80000"/>
              </a:lnSpc>
            </a:pPr>
            <a:r>
              <a:rPr lang="en-US" altLang="zh-CN" sz="2000" b="1" dirty="0">
                <a:solidFill>
                  <a:srgbClr val="FF0000"/>
                </a:solidFill>
              </a:rPr>
              <a:t>receive</a:t>
            </a:r>
            <a:r>
              <a:rPr lang="en-US" altLang="zh-CN" sz="2000" dirty="0"/>
              <a:t>(</a:t>
            </a:r>
            <a:r>
              <a:rPr lang="en-US" altLang="zh-CN" sz="2000" i="1" dirty="0"/>
              <a:t>message</a:t>
            </a:r>
            <a:r>
              <a:rPr lang="en-US" altLang="zh-CN" sz="2000" dirty="0"/>
              <a:t>)</a:t>
            </a:r>
          </a:p>
          <a:p>
            <a:pPr>
              <a:lnSpc>
                <a:spcPct val="80000"/>
              </a:lnSpc>
            </a:pPr>
            <a:r>
              <a:rPr lang="en-US" altLang="zh-CN" sz="2400" dirty="0"/>
              <a:t>If </a:t>
            </a:r>
            <a:r>
              <a:rPr lang="en-US" altLang="zh-CN" sz="2400" i="1" dirty="0"/>
              <a:t>P</a:t>
            </a:r>
            <a:r>
              <a:rPr lang="en-US" altLang="zh-CN" sz="2400" dirty="0"/>
              <a:t> and </a:t>
            </a:r>
            <a:r>
              <a:rPr lang="en-US" altLang="zh-CN" sz="2400" i="1" dirty="0"/>
              <a:t>Q</a:t>
            </a:r>
            <a:r>
              <a:rPr lang="en-US" altLang="zh-CN" sz="2400" dirty="0"/>
              <a:t> wish to communicate, they need to:</a:t>
            </a:r>
          </a:p>
          <a:p>
            <a:pPr lvl="1">
              <a:lnSpc>
                <a:spcPct val="80000"/>
              </a:lnSpc>
            </a:pPr>
            <a:r>
              <a:rPr lang="en-US" altLang="zh-CN" sz="2000" dirty="0"/>
              <a:t>establish a </a:t>
            </a:r>
            <a:r>
              <a:rPr lang="en-US" altLang="zh-CN" sz="2000" b="1" i="1" dirty="0">
                <a:solidFill>
                  <a:srgbClr val="121896"/>
                </a:solidFill>
              </a:rPr>
              <a:t>communication</a:t>
            </a:r>
            <a:r>
              <a:rPr lang="en-US" altLang="zh-CN" sz="2000" b="1" dirty="0">
                <a:solidFill>
                  <a:srgbClr val="121896"/>
                </a:solidFill>
              </a:rPr>
              <a:t> </a:t>
            </a:r>
            <a:r>
              <a:rPr lang="en-US" altLang="zh-CN" sz="2000" b="1" i="1" dirty="0">
                <a:solidFill>
                  <a:srgbClr val="121896"/>
                </a:solidFill>
              </a:rPr>
              <a:t>link</a:t>
            </a:r>
            <a:r>
              <a:rPr lang="en-US" altLang="zh-CN" sz="2000" b="1" dirty="0">
                <a:solidFill>
                  <a:srgbClr val="121896"/>
                </a:solidFill>
              </a:rPr>
              <a:t> </a:t>
            </a:r>
            <a:r>
              <a:rPr lang="en-US" altLang="zh-CN" sz="2000" dirty="0"/>
              <a:t>between them</a:t>
            </a:r>
          </a:p>
          <a:p>
            <a:pPr lvl="1">
              <a:lnSpc>
                <a:spcPct val="80000"/>
              </a:lnSpc>
            </a:pPr>
            <a:r>
              <a:rPr lang="en-US" altLang="zh-CN" sz="2000" dirty="0"/>
              <a:t>exchange messages via </a:t>
            </a:r>
            <a:r>
              <a:rPr lang="en-US" altLang="zh-CN" sz="2000" dirty="0">
                <a:solidFill>
                  <a:srgbClr val="0000CC"/>
                </a:solidFill>
              </a:rPr>
              <a:t>send/receive</a:t>
            </a:r>
          </a:p>
          <a:p>
            <a:pPr>
              <a:lnSpc>
                <a:spcPct val="80000"/>
              </a:lnSpc>
            </a:pPr>
            <a:r>
              <a:rPr lang="en-US" altLang="zh-CN" sz="2400" dirty="0"/>
              <a:t>Implementation of communication link</a:t>
            </a:r>
          </a:p>
          <a:p>
            <a:pPr lvl="1">
              <a:lnSpc>
                <a:spcPct val="80000"/>
              </a:lnSpc>
            </a:pPr>
            <a:r>
              <a:rPr lang="en-US" altLang="zh-CN" sz="2000" dirty="0">
                <a:solidFill>
                  <a:srgbClr val="0000CC"/>
                </a:solidFill>
              </a:rPr>
              <a:t>physical </a:t>
            </a:r>
            <a:r>
              <a:rPr lang="en-US" altLang="zh-CN" sz="2000" dirty="0"/>
              <a:t>(e.g., shared memory, hardware bus</a:t>
            </a:r>
            <a:r>
              <a:rPr lang="zh-CN" altLang="en-US" sz="2000" dirty="0"/>
              <a:t>, or network</a:t>
            </a:r>
            <a:r>
              <a:rPr lang="en-US" altLang="zh-CN" sz="2000" dirty="0"/>
              <a:t>)</a:t>
            </a:r>
          </a:p>
          <a:p>
            <a:pPr lvl="1">
              <a:lnSpc>
                <a:spcPct val="80000"/>
              </a:lnSpc>
            </a:pPr>
            <a:r>
              <a:rPr lang="en-US" altLang="zh-CN" sz="2000" dirty="0">
                <a:solidFill>
                  <a:srgbClr val="0000CC"/>
                </a:solidFill>
              </a:rPr>
              <a:t>logical </a:t>
            </a:r>
            <a:r>
              <a:rPr lang="en-US" altLang="zh-CN" sz="2000" dirty="0"/>
              <a:t>(e.g., logical properties)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6362ED7-B0FE-4549-B895-C2D7218EA07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Implementation Questions</a:t>
            </a:r>
          </a:p>
        </p:txBody>
      </p:sp>
      <p:sp>
        <p:nvSpPr>
          <p:cNvPr id="181251" name="Rectangle 3">
            <a:extLst>
              <a:ext uri="{FF2B5EF4-FFF2-40B4-BE49-F238E27FC236}">
                <a16:creationId xmlns:a16="http://schemas.microsoft.com/office/drawing/2014/main" id="{2D2DB414-95D3-4E5D-A3A8-0299AC32D18F}"/>
              </a:ext>
            </a:extLst>
          </p:cNvPr>
          <p:cNvSpPr>
            <a:spLocks noGrp="1" noChangeArrowheads="1"/>
          </p:cNvSpPr>
          <p:nvPr>
            <p:ph type="body" idx="4294967295"/>
          </p:nvPr>
        </p:nvSpPr>
        <p:spPr/>
        <p:txBody>
          <a:bodyPr/>
          <a:lstStyle/>
          <a:p>
            <a:r>
              <a:rPr lang="en-US" altLang="zh-CN" sz="2400"/>
              <a:t>How are links established?</a:t>
            </a:r>
          </a:p>
          <a:p>
            <a:r>
              <a:rPr lang="en-US" altLang="zh-CN" sz="2400"/>
              <a:t>Can a link be associated with more than two processes?</a:t>
            </a:r>
          </a:p>
          <a:p>
            <a:r>
              <a:rPr lang="en-US" altLang="zh-CN" sz="2400"/>
              <a:t>How many links can there be between every pair of communicating processes?</a:t>
            </a:r>
          </a:p>
          <a:p>
            <a:r>
              <a:rPr lang="en-US" altLang="zh-CN" sz="2400"/>
              <a:t>What is the capacity of a link?</a:t>
            </a:r>
          </a:p>
          <a:p>
            <a:r>
              <a:rPr lang="en-US" altLang="zh-CN" sz="2400"/>
              <a:t>Is the size of a message that the link can accommodate fixed or variable?</a:t>
            </a:r>
          </a:p>
          <a:p>
            <a:r>
              <a:rPr lang="en-US" altLang="zh-CN" sz="2400"/>
              <a:t>Is a link unidirectional or bi-directional?</a:t>
            </a:r>
          </a:p>
          <a:p>
            <a:endParaRPr lang="en-US" altLang="zh-CN" sz="2400"/>
          </a:p>
          <a:p>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8FC8E1A1-917E-4852-BF42-D6AD7C2BBF0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Message-Passing System</a:t>
            </a:r>
          </a:p>
        </p:txBody>
      </p:sp>
      <p:sp>
        <p:nvSpPr>
          <p:cNvPr id="182275" name="Rectangle 3">
            <a:extLst>
              <a:ext uri="{FF2B5EF4-FFF2-40B4-BE49-F238E27FC236}">
                <a16:creationId xmlns:a16="http://schemas.microsoft.com/office/drawing/2014/main" id="{B40B1CCE-54EB-41C5-A7E1-B7F8307D1705}"/>
              </a:ext>
            </a:extLst>
          </p:cNvPr>
          <p:cNvSpPr>
            <a:spLocks noGrp="1" noChangeArrowheads="1"/>
          </p:cNvSpPr>
          <p:nvPr>
            <p:ph type="body" idx="4294967295"/>
          </p:nvPr>
        </p:nvSpPr>
        <p:spPr>
          <a:xfrm>
            <a:off x="827088" y="1282700"/>
            <a:ext cx="7015162" cy="4483100"/>
          </a:xfrm>
        </p:spPr>
        <p:txBody>
          <a:bodyPr/>
          <a:lstStyle/>
          <a:p>
            <a:r>
              <a:rPr lang="en-US" altLang="zh-CN" sz="2400" dirty="0"/>
              <a:t>Two schemes</a:t>
            </a:r>
          </a:p>
          <a:p>
            <a:pPr lvl="1"/>
            <a:r>
              <a:rPr lang="en-US" altLang="zh-CN" sz="2000" dirty="0">
                <a:solidFill>
                  <a:srgbClr val="0000CC"/>
                </a:solidFill>
              </a:rPr>
              <a:t>Direct Communication</a:t>
            </a:r>
          </a:p>
          <a:p>
            <a:pPr lvl="2"/>
            <a:r>
              <a:rPr lang="zh-CN" altLang="en-US" sz="1800" dirty="0"/>
              <a:t>如：信、纸条直接送到收信人手中</a:t>
            </a:r>
          </a:p>
          <a:p>
            <a:pPr lvl="1"/>
            <a:r>
              <a:rPr lang="zh-CN" altLang="en-US" sz="2000" dirty="0">
                <a:solidFill>
                  <a:srgbClr val="0000CC"/>
                </a:solidFill>
              </a:rPr>
              <a:t>Indirect Communication</a:t>
            </a:r>
          </a:p>
          <a:p>
            <a:pPr lvl="2"/>
            <a:r>
              <a:rPr lang="zh-CN" altLang="en-US" sz="1800" dirty="0"/>
              <a:t>via Mailbox</a:t>
            </a:r>
          </a:p>
          <a:p>
            <a:pPr lvl="2"/>
            <a:endParaRPr lang="zh-CN" altLang="en-US" sz="1800" dirty="0"/>
          </a:p>
          <a:p>
            <a:pPr lvl="2"/>
            <a:endParaRPr lang="zh-CN" altLang="en-US" sz="1800" dirty="0"/>
          </a:p>
          <a:p>
            <a:pPr lvl="2"/>
            <a:endParaRPr lang="zh-CN" altLang="en-US" dirty="0" smtClean="0">
              <a:solidFill>
                <a:srgbClr val="0000CC"/>
              </a:solidFill>
              <a:sym typeface="Arial" panose="020B0604020202020204" pitchFamily="34" charset="0"/>
            </a:endParaRPr>
          </a:p>
          <a:p>
            <a:endParaRPr lang="zh-CN" altLang="en-US" sz="1600" dirty="0">
              <a:solidFill>
                <a:srgbClr val="0000CC"/>
              </a:solidFill>
            </a:endParaRPr>
          </a:p>
          <a:p>
            <a:pPr lvl="2"/>
            <a:endParaRPr lang="zh-CN" altLang="en-US" sz="1600" dirty="0">
              <a:solidFill>
                <a:srgbClr val="0000CC"/>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19A0AA1-EF23-41B8-ACDE-EE41F01181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Direct</a:t>
            </a:r>
            <a:r>
              <a:rPr lang="zh-CN" altLang="en-US" noProof="1">
                <a:effectLst>
                  <a:outerShdw blurRad="38100" dist="38100" dir="2700000">
                    <a:srgbClr val="C0C0C0"/>
                  </a:outerShdw>
                </a:effectLst>
              </a:rPr>
              <a:t> Communication</a:t>
            </a:r>
          </a:p>
        </p:txBody>
      </p:sp>
      <p:sp>
        <p:nvSpPr>
          <p:cNvPr id="183299" name="Rectangle 3">
            <a:extLst>
              <a:ext uri="{FF2B5EF4-FFF2-40B4-BE49-F238E27FC236}">
                <a16:creationId xmlns:a16="http://schemas.microsoft.com/office/drawing/2014/main" id="{BAF75D61-9948-444C-AF3F-BDEB5F2D0707}"/>
              </a:ext>
            </a:extLst>
          </p:cNvPr>
          <p:cNvSpPr>
            <a:spLocks noGrp="1" noChangeArrowheads="1"/>
          </p:cNvSpPr>
          <p:nvPr>
            <p:ph type="body" idx="4294967295"/>
          </p:nvPr>
        </p:nvSpPr>
        <p:spPr>
          <a:xfrm>
            <a:off x="827088" y="1282700"/>
            <a:ext cx="7640637" cy="4483100"/>
          </a:xfrm>
        </p:spPr>
        <p:txBody>
          <a:bodyPr/>
          <a:lstStyle/>
          <a:p>
            <a:pPr>
              <a:lnSpc>
                <a:spcPct val="90000"/>
              </a:lnSpc>
            </a:pPr>
            <a:r>
              <a:rPr lang="en-US" altLang="zh-CN" sz="2400"/>
              <a:t>Processes must </a:t>
            </a:r>
            <a:r>
              <a:rPr lang="en-US" altLang="zh-CN" sz="2400" b="1">
                <a:solidFill>
                  <a:srgbClr val="FF0000"/>
                </a:solidFill>
              </a:rPr>
              <a:t>name</a:t>
            </a:r>
            <a:r>
              <a:rPr lang="en-US" altLang="zh-CN" sz="2400" b="1"/>
              <a:t> each other explicitly</a:t>
            </a:r>
            <a:r>
              <a:rPr lang="en-US" altLang="zh-CN" sz="2400"/>
              <a:t>:</a:t>
            </a:r>
          </a:p>
          <a:p>
            <a:pPr lvl="1">
              <a:lnSpc>
                <a:spcPct val="90000"/>
              </a:lnSpc>
            </a:pPr>
            <a:r>
              <a:rPr lang="en-US" altLang="zh-CN" sz="2000" b="1"/>
              <a:t>send</a:t>
            </a:r>
            <a:r>
              <a:rPr lang="en-US" altLang="zh-CN" sz="2000"/>
              <a:t> (</a:t>
            </a:r>
            <a:r>
              <a:rPr lang="en-US" altLang="zh-CN" sz="2000" i="1">
                <a:solidFill>
                  <a:srgbClr val="FF0000"/>
                </a:solidFill>
              </a:rPr>
              <a:t>P,</a:t>
            </a:r>
            <a:r>
              <a:rPr lang="en-US" altLang="zh-CN" sz="2000" i="1"/>
              <a:t> message</a:t>
            </a:r>
            <a:r>
              <a:rPr lang="en-US" altLang="zh-CN" sz="2000"/>
              <a:t>) – send a message to </a:t>
            </a:r>
            <a:r>
              <a:rPr lang="en-US" altLang="zh-CN" sz="2000" i="1"/>
              <a:t>process P</a:t>
            </a:r>
          </a:p>
          <a:p>
            <a:pPr lvl="1">
              <a:lnSpc>
                <a:spcPct val="90000"/>
              </a:lnSpc>
            </a:pPr>
            <a:r>
              <a:rPr lang="en-US" altLang="zh-CN" sz="2000" b="1"/>
              <a:t>receive</a:t>
            </a:r>
            <a:r>
              <a:rPr lang="en-US" altLang="zh-CN" sz="2000"/>
              <a:t>(</a:t>
            </a:r>
            <a:r>
              <a:rPr lang="en-US" altLang="zh-CN" sz="2000" i="1">
                <a:solidFill>
                  <a:srgbClr val="FF0000"/>
                </a:solidFill>
              </a:rPr>
              <a:t>Q,</a:t>
            </a:r>
            <a:r>
              <a:rPr lang="en-US" altLang="zh-CN" sz="2000" i="1"/>
              <a:t> message</a:t>
            </a:r>
            <a:r>
              <a:rPr lang="en-US" altLang="zh-CN" sz="2000"/>
              <a:t>) – receive a message from </a:t>
            </a:r>
            <a:r>
              <a:rPr lang="en-US" altLang="zh-CN" sz="2000" i="1"/>
              <a:t>process Q</a:t>
            </a:r>
          </a:p>
          <a:p>
            <a:pPr>
              <a:lnSpc>
                <a:spcPct val="90000"/>
              </a:lnSpc>
            </a:pPr>
            <a:r>
              <a:rPr lang="en-US" altLang="zh-CN" sz="2400">
                <a:solidFill>
                  <a:srgbClr val="0000CC"/>
                </a:solidFill>
              </a:rPr>
              <a:t>Properties of communication link</a:t>
            </a:r>
          </a:p>
          <a:p>
            <a:pPr lvl="1">
              <a:lnSpc>
                <a:spcPct val="90000"/>
              </a:lnSpc>
            </a:pPr>
            <a:r>
              <a:rPr lang="en-US" altLang="zh-CN" sz="2000"/>
              <a:t>Links are</a:t>
            </a:r>
            <a:r>
              <a:rPr lang="en-US" altLang="zh-CN" sz="2000">
                <a:solidFill>
                  <a:srgbClr val="006600"/>
                </a:solidFill>
              </a:rPr>
              <a:t> established automatically</a:t>
            </a:r>
          </a:p>
          <a:p>
            <a:pPr lvl="1">
              <a:lnSpc>
                <a:spcPct val="90000"/>
              </a:lnSpc>
            </a:pPr>
            <a:r>
              <a:rPr lang="en-US" altLang="zh-CN" sz="2000"/>
              <a:t>A link is associated with </a:t>
            </a:r>
            <a:r>
              <a:rPr lang="en-US" altLang="zh-CN" sz="2000">
                <a:solidFill>
                  <a:srgbClr val="006600"/>
                </a:solidFill>
              </a:rPr>
              <a:t>exactly one pair of</a:t>
            </a:r>
            <a:r>
              <a:rPr lang="en-US" altLang="zh-CN" sz="2000"/>
              <a:t> communicating processes</a:t>
            </a:r>
          </a:p>
          <a:p>
            <a:pPr lvl="1">
              <a:lnSpc>
                <a:spcPct val="90000"/>
              </a:lnSpc>
            </a:pPr>
            <a:r>
              <a:rPr lang="en-US" altLang="zh-CN" sz="2000"/>
              <a:t>Between each pair there exists </a:t>
            </a:r>
            <a:r>
              <a:rPr lang="en-US" altLang="zh-CN" sz="2000">
                <a:solidFill>
                  <a:srgbClr val="006600"/>
                </a:solidFill>
              </a:rPr>
              <a:t>exactly one link</a:t>
            </a:r>
          </a:p>
          <a:p>
            <a:pPr lvl="1">
              <a:lnSpc>
                <a:spcPct val="90000"/>
              </a:lnSpc>
            </a:pPr>
            <a:r>
              <a:rPr lang="en-US" altLang="zh-CN" sz="2000"/>
              <a:t>The link may be unidirectional, but is usually </a:t>
            </a:r>
            <a:r>
              <a:rPr lang="en-US" altLang="zh-CN" sz="2000">
                <a:solidFill>
                  <a:srgbClr val="006600"/>
                </a:solidFill>
              </a:rPr>
              <a:t>bi-directional</a:t>
            </a:r>
          </a:p>
          <a:p>
            <a:pPr>
              <a:lnSpc>
                <a:spcPct val="90000"/>
              </a:lnSpc>
            </a:pPr>
            <a:r>
              <a:rPr lang="zh-CN" altLang="en-US" sz="2400">
                <a:solidFill>
                  <a:srgbClr val="0000CC"/>
                </a:solidFill>
                <a:sym typeface="Arial" panose="020B0604020202020204" pitchFamily="34" charset="0"/>
              </a:rPr>
              <a:t>eg. system call -- kill(pid,SIGINT)</a:t>
            </a:r>
          </a:p>
          <a:p>
            <a:pPr>
              <a:lnSpc>
                <a:spcPct val="90000"/>
              </a:lnSpc>
              <a:buFont typeface="Monotype Sorts" pitchFamily="2" charset="2"/>
              <a:buNone/>
            </a:pPr>
            <a:r>
              <a:rPr lang="zh-CN" altLang="en-US" sz="2400">
                <a:solidFill>
                  <a:srgbClr val="0000CC"/>
                </a:solidFill>
                <a:sym typeface="Arial" panose="020B0604020202020204" pitchFamily="34" charset="0"/>
              </a:rPr>
              <a:t>        making a call</a:t>
            </a:r>
          </a:p>
          <a:p>
            <a:pPr>
              <a:lnSpc>
                <a:spcPct val="90000"/>
              </a:lnSpc>
            </a:pPr>
            <a:endParaRPr lang="en-US" altLang="zh-CN" sz="2400">
              <a:solidFill>
                <a:srgbClr val="0000CC"/>
              </a:solidFill>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CA9DB812-C1AA-41D9-80C4-CB07C296F35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p>
        </p:txBody>
      </p:sp>
      <p:sp>
        <p:nvSpPr>
          <p:cNvPr id="184323" name="Rectangle 3">
            <a:extLst>
              <a:ext uri="{FF2B5EF4-FFF2-40B4-BE49-F238E27FC236}">
                <a16:creationId xmlns:a16="http://schemas.microsoft.com/office/drawing/2014/main" id="{C88D0B16-71A5-4E90-B3CF-61FE86AA99FC}"/>
              </a:ext>
            </a:extLst>
          </p:cNvPr>
          <p:cNvSpPr>
            <a:spLocks noGrp="1" noChangeArrowheads="1"/>
          </p:cNvSpPr>
          <p:nvPr>
            <p:ph type="body" idx="4294967295"/>
          </p:nvPr>
        </p:nvSpPr>
        <p:spPr>
          <a:xfrm>
            <a:off x="827088" y="1295400"/>
            <a:ext cx="7029450" cy="4114800"/>
          </a:xfrm>
        </p:spPr>
        <p:txBody>
          <a:bodyPr/>
          <a:lstStyle/>
          <a:p>
            <a:r>
              <a:rPr lang="en-US" altLang="zh-CN" sz="2400">
                <a:solidFill>
                  <a:srgbClr val="121896"/>
                </a:solidFill>
              </a:rPr>
              <a:t>Messages </a:t>
            </a:r>
            <a:r>
              <a:rPr lang="en-US" altLang="zh-CN" sz="2400"/>
              <a:t>are </a:t>
            </a:r>
            <a:r>
              <a:rPr lang="en-US" altLang="zh-CN" sz="2400">
                <a:solidFill>
                  <a:srgbClr val="FF0000"/>
                </a:solidFill>
              </a:rPr>
              <a:t>directed and received</a:t>
            </a:r>
            <a:r>
              <a:rPr lang="en-US" altLang="zh-CN" sz="2400"/>
              <a:t> from </a:t>
            </a:r>
            <a:r>
              <a:rPr lang="en-US" altLang="zh-CN" sz="2400" b="1">
                <a:solidFill>
                  <a:srgbClr val="006600"/>
                </a:solidFill>
              </a:rPr>
              <a:t>mailboxes</a:t>
            </a:r>
            <a:r>
              <a:rPr lang="en-US" altLang="zh-CN" sz="2400">
                <a:solidFill>
                  <a:srgbClr val="006600"/>
                </a:solidFill>
              </a:rPr>
              <a:t> </a:t>
            </a:r>
            <a:r>
              <a:rPr lang="en-US" altLang="zh-CN" sz="2400"/>
              <a:t>(also referred to as </a:t>
            </a:r>
            <a:r>
              <a:rPr lang="en-US" altLang="zh-CN" sz="2400" b="1">
                <a:solidFill>
                  <a:srgbClr val="006600"/>
                </a:solidFill>
              </a:rPr>
              <a:t>ports</a:t>
            </a:r>
            <a:r>
              <a:rPr lang="en-US" altLang="zh-CN" sz="2400"/>
              <a:t>)</a:t>
            </a:r>
          </a:p>
          <a:p>
            <a:pPr lvl="1"/>
            <a:r>
              <a:rPr lang="en-US" altLang="zh-CN" sz="2000"/>
              <a:t>Each mailbox has a unique id</a:t>
            </a:r>
          </a:p>
          <a:p>
            <a:pPr lvl="1"/>
            <a:r>
              <a:rPr lang="en-US" altLang="zh-CN" sz="2000"/>
              <a:t>Processes can communicate only if they share a mailbox</a:t>
            </a:r>
          </a:p>
          <a:p>
            <a:r>
              <a:rPr lang="en-US" altLang="zh-CN" sz="2400">
                <a:solidFill>
                  <a:srgbClr val="121896"/>
                </a:solidFill>
              </a:rPr>
              <a:t>Properties of communication link</a:t>
            </a:r>
          </a:p>
          <a:p>
            <a:pPr lvl="1"/>
            <a:r>
              <a:rPr lang="en-US" altLang="zh-CN" sz="2000"/>
              <a:t>Link established only if processes </a:t>
            </a:r>
            <a:r>
              <a:rPr lang="en-US" altLang="zh-CN" sz="2000">
                <a:solidFill>
                  <a:srgbClr val="0000CC"/>
                </a:solidFill>
              </a:rPr>
              <a:t>share a common mailbox</a:t>
            </a:r>
          </a:p>
          <a:p>
            <a:pPr lvl="1"/>
            <a:r>
              <a:rPr lang="en-US" altLang="zh-CN" sz="2000"/>
              <a:t>A link may be associated with</a:t>
            </a:r>
            <a:r>
              <a:rPr lang="en-US" altLang="zh-CN" sz="2000">
                <a:solidFill>
                  <a:srgbClr val="0000CC"/>
                </a:solidFill>
              </a:rPr>
              <a:t> many processes</a:t>
            </a:r>
          </a:p>
          <a:p>
            <a:pPr lvl="1"/>
            <a:r>
              <a:rPr lang="en-US" altLang="zh-CN" sz="2000"/>
              <a:t>Each pair of processes may share several communication links</a:t>
            </a:r>
          </a:p>
          <a:p>
            <a:pPr lvl="1"/>
            <a:r>
              <a:rPr lang="en-US" altLang="zh-CN" sz="2000"/>
              <a:t>Link may be </a:t>
            </a:r>
            <a:r>
              <a:rPr lang="en-US" altLang="zh-CN" sz="2000">
                <a:solidFill>
                  <a:srgbClr val="0000CC"/>
                </a:solidFill>
              </a:rPr>
              <a:t>unidirectional or bi-directional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A4AD0EA-8E4F-4ACE-996A-4D2438284ED7}"/>
              </a:ext>
            </a:extLst>
          </p:cNvPr>
          <p:cNvSpPr>
            <a:spLocks noGrp="1"/>
          </p:cNvSpPr>
          <p:nvPr>
            <p:ph type="title" idx="4294967295"/>
          </p:nvPr>
        </p:nvSpPr>
        <p:spPr>
          <a:xfrm>
            <a:off x="685800" y="228600"/>
            <a:ext cx="7023100" cy="609600"/>
          </a:xfrm>
          <a:ln>
            <a:miter/>
          </a:ln>
        </p:spPr>
        <p:txBody>
          <a:bodyPr/>
          <a:lstStyle/>
          <a:p>
            <a:pPr>
              <a:defRPr/>
            </a:pPr>
            <a:r>
              <a:rPr lang="zh-CN" altLang="en-US" noProof="1">
                <a:effectLst>
                  <a:outerShdw blurRad="38100" dist="38100" dir="2700000">
                    <a:srgbClr val="C0C0C0"/>
                  </a:outerShdw>
                </a:effectLst>
              </a:rPr>
              <a:t>进程在系统中的建模</a:t>
            </a:r>
            <a:endParaRPr lang="en-US" altLang="zh-CN" noProof="1">
              <a:effectLst>
                <a:outerShdw blurRad="38100" dist="38100" dir="2700000">
                  <a:srgbClr val="C0C0C0"/>
                </a:outerShdw>
              </a:effectLst>
            </a:endParaRPr>
          </a:p>
        </p:txBody>
      </p:sp>
      <p:sp>
        <p:nvSpPr>
          <p:cNvPr id="21507" name="Rectangle 3">
            <a:extLst>
              <a:ext uri="{FF2B5EF4-FFF2-40B4-BE49-F238E27FC236}">
                <a16:creationId xmlns:a16="http://schemas.microsoft.com/office/drawing/2014/main" id="{EC67B2DE-4DFB-443C-A9DD-6EB0076F6842}"/>
              </a:ext>
            </a:extLst>
          </p:cNvPr>
          <p:cNvSpPr>
            <a:spLocks noGrp="1" noChangeArrowheads="1"/>
          </p:cNvSpPr>
          <p:nvPr>
            <p:ph type="body" idx="4294967295"/>
          </p:nvPr>
        </p:nvSpPr>
        <p:spPr>
          <a:xfrm>
            <a:off x="827088" y="1295400"/>
            <a:ext cx="7761287" cy="4719638"/>
          </a:xfrm>
        </p:spPr>
        <p:txBody>
          <a:bodyPr/>
          <a:lstStyle/>
          <a:p>
            <a:r>
              <a:rPr lang="zh-CN" altLang="en-US" sz="2400" b="1" dirty="0">
                <a:solidFill>
                  <a:srgbClr val="000000"/>
                </a:solidFill>
              </a:rPr>
              <a:t>操作系统引入进程的概念后，需要解决的一些</a:t>
            </a:r>
            <a:r>
              <a:rPr lang="zh-CN" altLang="en-US" sz="2400" b="1" dirty="0" smtClean="0">
                <a:solidFill>
                  <a:srgbClr val="000000"/>
                </a:solidFill>
              </a:rPr>
              <a:t>问题</a:t>
            </a:r>
            <a:endParaRPr lang="en-US" altLang="zh-CN" sz="2400" b="1" dirty="0" smtClean="0">
              <a:solidFill>
                <a:srgbClr val="000000"/>
              </a:solidFill>
            </a:endParaRPr>
          </a:p>
          <a:p>
            <a:r>
              <a:rPr lang="zh-CN" altLang="en-US" sz="2400" b="1" dirty="0" smtClean="0">
                <a:solidFill>
                  <a:srgbClr val="000000"/>
                </a:solidFill>
              </a:rPr>
              <a:t>如</a:t>
            </a:r>
            <a:r>
              <a:rPr lang="zh-CN" altLang="en-US" sz="2400" b="1" dirty="0">
                <a:solidFill>
                  <a:srgbClr val="000000"/>
                </a:solidFill>
              </a:rPr>
              <a:t>：</a:t>
            </a:r>
            <a:endParaRPr lang="en-US" altLang="zh-CN" sz="2400" b="1" dirty="0">
              <a:solidFill>
                <a:srgbClr val="000000"/>
              </a:solidFill>
            </a:endParaRPr>
          </a:p>
          <a:p>
            <a:pPr lvl="1"/>
            <a:r>
              <a:rPr lang="zh-CN" altLang="en-US" sz="1800" b="1" dirty="0">
                <a:solidFill>
                  <a:srgbClr val="000000"/>
                </a:solidFill>
              </a:rPr>
              <a:t>系统中如何表达（表示）一个进程？如何感知一个进程的存在</a:t>
            </a:r>
            <a:r>
              <a:rPr lang="zh-CN" altLang="en-US" sz="1800" b="1" dirty="0" smtClean="0">
                <a:solidFill>
                  <a:srgbClr val="000000"/>
                </a:solidFill>
              </a:rPr>
              <a:t>？</a:t>
            </a:r>
            <a:endParaRPr lang="en-US" altLang="zh-CN" sz="1800" b="1" dirty="0" smtClean="0">
              <a:solidFill>
                <a:srgbClr val="000000"/>
              </a:solidFill>
            </a:endParaRPr>
          </a:p>
          <a:p>
            <a:pPr lvl="1"/>
            <a:r>
              <a:rPr lang="zh-CN" altLang="en-US" sz="1800" b="1" dirty="0" smtClean="0">
                <a:solidFill>
                  <a:srgbClr val="000000"/>
                </a:solidFill>
              </a:rPr>
              <a:t>类比</a:t>
            </a:r>
            <a:endParaRPr lang="en-US" altLang="zh-CN" sz="1800" b="1" dirty="0">
              <a:solidFill>
                <a:srgbClr val="000000"/>
              </a:solidFill>
            </a:endParaRPr>
          </a:p>
          <a:p>
            <a:pPr lvl="2"/>
            <a:r>
              <a:rPr lang="zh-CN" altLang="en-US" sz="1600" b="1" dirty="0">
                <a:solidFill>
                  <a:srgbClr val="000000"/>
                </a:solidFill>
              </a:rPr>
              <a:t>一个单位如何知道</a:t>
            </a:r>
            <a:r>
              <a:rPr lang="zh-CN" altLang="en-US" sz="1600" b="1" dirty="0" smtClean="0">
                <a:solidFill>
                  <a:srgbClr val="000000"/>
                </a:solidFill>
              </a:rPr>
              <a:t>一个员工的属性？</a:t>
            </a:r>
            <a:endParaRPr lang="en-US" altLang="zh-CN" sz="1600" b="1" dirty="0">
              <a:solidFill>
                <a:srgbClr val="000000"/>
              </a:solidFill>
            </a:endParaRPr>
          </a:p>
          <a:p>
            <a:pPr lvl="2"/>
            <a:r>
              <a:rPr lang="zh-CN" altLang="en-US" sz="1600" b="1" dirty="0">
                <a:solidFill>
                  <a:srgbClr val="000000"/>
                </a:solidFill>
              </a:rPr>
              <a:t>如何描述该员工的工作情况？</a:t>
            </a:r>
            <a:endParaRPr lang="en-US" altLang="zh-CN" sz="1600" b="1" dirty="0">
              <a:solidFill>
                <a:srgbClr val="000000"/>
              </a:solidFill>
            </a:endParaRPr>
          </a:p>
          <a:p>
            <a:pPr lvl="2"/>
            <a:r>
              <a:rPr lang="en-US" altLang="zh-CN" sz="1600" b="1" dirty="0">
                <a:solidFill>
                  <a:srgbClr val="000000"/>
                </a:solidFill>
              </a:rPr>
              <a:t>…</a:t>
            </a:r>
          </a:p>
          <a:p>
            <a:pPr lvl="1"/>
            <a:endParaRPr lang="en-US" altLang="zh-CN" sz="1800" b="1" dirty="0" smtClean="0">
              <a:solidFill>
                <a:srgbClr val="000000"/>
              </a:solidFill>
            </a:endParaRPr>
          </a:p>
          <a:p>
            <a:pPr lvl="1"/>
            <a:r>
              <a:rPr lang="zh-CN" altLang="en-US" sz="1800" b="1" dirty="0" smtClean="0">
                <a:solidFill>
                  <a:srgbClr val="000000"/>
                </a:solidFill>
              </a:rPr>
              <a:t>一</a:t>
            </a:r>
            <a:r>
              <a:rPr lang="zh-CN" altLang="en-US" sz="1800" b="1" dirty="0">
                <a:solidFill>
                  <a:srgbClr val="000000"/>
                </a:solidFill>
              </a:rPr>
              <a:t>个进程从创建到撤销，可能在</a:t>
            </a:r>
            <a:r>
              <a:rPr lang="en-US" altLang="zh-CN" sz="1800" b="1" dirty="0">
                <a:solidFill>
                  <a:srgbClr val="000000"/>
                </a:solidFill>
              </a:rPr>
              <a:t>CPU</a:t>
            </a:r>
            <a:r>
              <a:rPr lang="zh-CN" altLang="en-US" sz="1800" b="1" dirty="0">
                <a:solidFill>
                  <a:srgbClr val="000000"/>
                </a:solidFill>
              </a:rPr>
              <a:t>上执行，也可能由于某些原因暂时不能执行</a:t>
            </a:r>
            <a:r>
              <a:rPr lang="zh-CN" altLang="en-US" sz="1800" b="1" dirty="0" smtClean="0">
                <a:solidFill>
                  <a:srgbClr val="000000"/>
                </a:solidFill>
              </a:rPr>
              <a:t>，条件允许时再继续执行，如何</a:t>
            </a:r>
            <a:r>
              <a:rPr lang="zh-CN" altLang="en-US" sz="1800" b="1" dirty="0">
                <a:solidFill>
                  <a:srgbClr val="000000"/>
                </a:solidFill>
              </a:rPr>
              <a:t>表达这些情况？</a:t>
            </a:r>
            <a:endParaRPr lang="en-US" altLang="zh-CN" sz="1800" b="1" dirty="0">
              <a:solidFill>
                <a:srgbClr val="000000"/>
              </a:solidFill>
            </a:endParaRPr>
          </a:p>
          <a:p>
            <a:pPr lvl="1"/>
            <a:endParaRPr lang="en-US" altLang="zh-CN" sz="1800" b="1" dirty="0" smtClean="0">
              <a:solidFill>
                <a:srgbClr val="000000"/>
              </a:solidFill>
            </a:endParaRPr>
          </a:p>
          <a:p>
            <a:pPr lvl="1"/>
            <a:r>
              <a:rPr lang="en-US" altLang="zh-CN" sz="1800" b="1" dirty="0" smtClean="0">
                <a:solidFill>
                  <a:srgbClr val="000000"/>
                </a:solidFill>
              </a:rPr>
              <a:t>…</a:t>
            </a:r>
            <a:endParaRPr lang="en-US" altLang="zh-CN" sz="1800" b="1" dirty="0">
              <a:solidFill>
                <a:srgbClr val="000000"/>
              </a:solidFill>
            </a:endParaRPr>
          </a:p>
          <a:p>
            <a:pPr lvl="1"/>
            <a:endParaRPr lang="en-US" altLang="zh-CN" sz="1800" dirty="0">
              <a:solidFill>
                <a:srgbClr val="000000"/>
              </a:solidFill>
            </a:endParaRPr>
          </a:p>
          <a:p>
            <a:pPr lvl="1"/>
            <a:endParaRPr lang="en-US" altLang="zh-CN" sz="1800" dirty="0">
              <a:solidFill>
                <a:srgbClr val="000000"/>
              </a:solidFill>
            </a:endParaRPr>
          </a:p>
          <a:p>
            <a:pPr lvl="1"/>
            <a:endParaRPr lang="en-US" altLang="zh-CN" sz="1800" dirty="0"/>
          </a:p>
          <a:p>
            <a:endParaRPr lang="en-US" altLang="zh-CN" sz="2200" dirty="0"/>
          </a:p>
        </p:txBody>
      </p:sp>
      <p:sp>
        <p:nvSpPr>
          <p:cNvPr id="3" name="圆角矩形标注 2"/>
          <p:cNvSpPr/>
          <p:nvPr/>
        </p:nvSpPr>
        <p:spPr>
          <a:xfrm>
            <a:off x="1669002" y="3982470"/>
            <a:ext cx="5575177" cy="319685"/>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sz="1600" b="1" dirty="0">
                <a:solidFill>
                  <a:srgbClr val="121896"/>
                </a:solidFill>
              </a:rPr>
              <a:t>为进程创建一个结构体，类似于人的档案，称为</a:t>
            </a:r>
            <a:r>
              <a:rPr lang="en-US" altLang="zh-CN" sz="1600" b="1" dirty="0">
                <a:solidFill>
                  <a:srgbClr val="121896"/>
                </a:solidFill>
              </a:rPr>
              <a:t>PCB</a:t>
            </a:r>
          </a:p>
        </p:txBody>
      </p:sp>
      <p:sp>
        <p:nvSpPr>
          <p:cNvPr id="8" name="圆角矩形标注 7"/>
          <p:cNvSpPr/>
          <p:nvPr/>
        </p:nvSpPr>
        <p:spPr>
          <a:xfrm>
            <a:off x="1669002" y="5083640"/>
            <a:ext cx="5575177" cy="319685"/>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sz="1600" b="1" dirty="0">
                <a:solidFill>
                  <a:srgbClr val="121896"/>
                </a:solidFill>
              </a:rPr>
              <a:t>进程的状态，及状态转换</a:t>
            </a:r>
            <a:endParaRPr lang="en-US" altLang="zh-CN" sz="1600" b="1" dirty="0">
              <a:solidFill>
                <a:srgbClr val="12189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7DC6A41-9E55-4ABA-A574-A3DDEDAE60CC}"/>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p>
        </p:txBody>
      </p:sp>
      <p:sp>
        <p:nvSpPr>
          <p:cNvPr id="140291" name="Rectangle 3">
            <a:extLst>
              <a:ext uri="{FF2B5EF4-FFF2-40B4-BE49-F238E27FC236}">
                <a16:creationId xmlns:a16="http://schemas.microsoft.com/office/drawing/2014/main" id="{7CF0383A-06B0-4A1D-83AB-3D84BE13769B}"/>
              </a:ext>
            </a:extLst>
          </p:cNvPr>
          <p:cNvSpPr>
            <a:spLocks noGrp="1"/>
          </p:cNvSpPr>
          <p:nvPr>
            <p:ph type="body" idx="4294967295"/>
          </p:nvPr>
        </p:nvSpPr>
        <p:spPr>
          <a:xfrm>
            <a:off x="847725" y="1295400"/>
            <a:ext cx="7564438" cy="3781425"/>
          </a:xfrm>
          <a:ln>
            <a:miter/>
          </a:ln>
        </p:spPr>
        <p:txBody>
          <a:bodyPr/>
          <a:lstStyle/>
          <a:p>
            <a:pPr marL="1905" indent="-1905">
              <a:lnSpc>
                <a:spcPct val="80000"/>
              </a:lnSpc>
              <a:defRPr/>
            </a:pPr>
            <a:r>
              <a:rPr lang="en-US" altLang="x-none" sz="2000" noProof="1"/>
              <a:t>Operations</a:t>
            </a:r>
          </a:p>
          <a:p>
            <a:pPr lvl="1">
              <a:lnSpc>
                <a:spcPct val="80000"/>
              </a:lnSpc>
              <a:defRPr/>
            </a:pPr>
            <a:r>
              <a:rPr lang="en-US" altLang="x-none" sz="1800" b="1" noProof="1">
                <a:solidFill>
                  <a:srgbClr val="0000CC"/>
                </a:solidFill>
              </a:rPr>
              <a:t>create a new mailbox</a:t>
            </a:r>
          </a:p>
          <a:p>
            <a:pPr lvl="1">
              <a:lnSpc>
                <a:spcPct val="80000"/>
              </a:lnSpc>
              <a:defRPr/>
            </a:pPr>
            <a:r>
              <a:rPr lang="en-US" altLang="x-none" sz="1800" noProof="1"/>
              <a:t>send and receive messages through mailbox</a:t>
            </a:r>
          </a:p>
          <a:p>
            <a:pPr lvl="1">
              <a:lnSpc>
                <a:spcPct val="80000"/>
              </a:lnSpc>
              <a:defRPr/>
            </a:pPr>
            <a:r>
              <a:rPr lang="en-US" altLang="x-none" sz="1800" noProof="1">
                <a:solidFill>
                  <a:srgbClr val="0000CC"/>
                </a:solidFill>
              </a:rPr>
              <a:t>destroy a mailbox</a:t>
            </a:r>
          </a:p>
          <a:p>
            <a:pPr marL="1905" indent="-1905">
              <a:lnSpc>
                <a:spcPct val="80000"/>
              </a:lnSpc>
              <a:defRPr/>
            </a:pPr>
            <a:r>
              <a:rPr lang="en-US" altLang="x-none" sz="2000" b="1" u="sng" noProof="1">
                <a:solidFill>
                  <a:srgbClr val="006600"/>
                </a:solidFill>
              </a:rPr>
              <a:t>Primitives </a:t>
            </a:r>
            <a:r>
              <a:rPr lang="en-US" altLang="x-none" sz="2000" noProof="1"/>
              <a:t>are defined as:</a:t>
            </a:r>
          </a:p>
          <a:p>
            <a:pPr marL="1905" indent="-1905">
              <a:lnSpc>
                <a:spcPct val="80000"/>
              </a:lnSpc>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send</a:t>
            </a:r>
            <a:r>
              <a:rPr lang="en-US" altLang="x-none" sz="1800" noProof="1"/>
              <a:t>(</a:t>
            </a:r>
            <a:r>
              <a:rPr lang="en-US" altLang="x-none" sz="1800" i="1" noProof="1"/>
              <a:t>A, message</a:t>
            </a:r>
            <a:r>
              <a:rPr lang="en-US" altLang="x-none" sz="1800" noProof="1"/>
              <a:t>) – send a message to </a:t>
            </a:r>
            <a:r>
              <a:rPr lang="en-US" altLang="x-none" sz="1800" b="1" noProof="1">
                <a:solidFill>
                  <a:srgbClr val="121896"/>
                </a:solidFill>
              </a:rPr>
              <a:t>mailbox A</a:t>
            </a:r>
          </a:p>
          <a:p>
            <a:pPr marL="1905" indent="-1905">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receive</a:t>
            </a:r>
            <a:r>
              <a:rPr lang="en-US" altLang="x-none" sz="1800" noProof="1"/>
              <a:t>(</a:t>
            </a:r>
            <a:r>
              <a:rPr lang="en-US" altLang="x-none" sz="1800" i="1" noProof="1"/>
              <a:t>A, message</a:t>
            </a:r>
            <a:r>
              <a:rPr lang="en-US" altLang="x-none" sz="1800" noProof="1"/>
              <a:t>) – receive a message from </a:t>
            </a:r>
            <a:r>
              <a:rPr lang="en-US" altLang="x-none" sz="1800" b="1" noProof="1">
                <a:solidFill>
                  <a:srgbClr val="121896"/>
                </a:solidFill>
              </a:rPr>
              <a:t>mailbox A</a:t>
            </a:r>
          </a:p>
          <a:p>
            <a:pPr marL="1905" indent="-1905">
              <a:lnSpc>
                <a:spcPct val="80000"/>
              </a:lnSpc>
              <a:buFont typeface="Monotype Sorts" pitchFamily="2" charset="2"/>
              <a:buNone/>
              <a:defRPr/>
            </a:pPr>
            <a:endParaRPr lang="en-US" altLang="x-none" sz="1800" b="1" noProof="1">
              <a:solidFill>
                <a:srgbClr val="121896"/>
              </a:solidFill>
            </a:endParaRPr>
          </a:p>
          <a:p>
            <a:pPr marL="1905" indent="-1905">
              <a:lnSpc>
                <a:spcPct val="80000"/>
              </a:lnSpc>
              <a:defRPr/>
            </a:pPr>
            <a:r>
              <a:rPr lang="zh-CN" altLang="en-US" sz="2000" noProof="1"/>
              <a:t>eg. </a:t>
            </a:r>
            <a:r>
              <a:rPr lang="en-US" altLang="x-none" sz="2000" noProof="1"/>
              <a:t>Email</a:t>
            </a:r>
          </a:p>
          <a:p>
            <a:pPr marL="1905" indent="-344805">
              <a:lnSpc>
                <a:spcPct val="80000"/>
              </a:lnSpc>
              <a:buFont typeface="Monotype Sorts" pitchFamily="2" charset="2"/>
              <a:buNone/>
              <a:defRPr/>
            </a:pPr>
            <a:r>
              <a:rPr lang="zh-CN" altLang="en-US" sz="2000" noProof="1"/>
              <a:t>        Short Messaging Service (SMS)</a:t>
            </a:r>
          </a:p>
          <a:p>
            <a:pPr marL="1905" indent="-344805">
              <a:lnSpc>
                <a:spcPct val="80000"/>
              </a:lnSpc>
              <a:buFont typeface="Monotype Sorts" pitchFamily="2" charset="2"/>
              <a:buNone/>
              <a:defRPr/>
            </a:pPr>
            <a:r>
              <a:rPr lang="zh-CN" altLang="en-US" sz="2000" noProof="1"/>
              <a:t>        (QQ, webchat ?)</a:t>
            </a:r>
          </a:p>
          <a:p>
            <a:pPr marL="1905" indent="-1905">
              <a:lnSpc>
                <a:spcPct val="80000"/>
              </a:lnSpc>
              <a:defRPr/>
            </a:pPr>
            <a:endParaRPr lang="en-US" altLang="x-none" sz="2000" noProof="1"/>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0E2882-2527-4298-A5E9-65D9ED123D4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Naming-Indirect Communication</a:t>
            </a:r>
          </a:p>
        </p:txBody>
      </p:sp>
      <p:sp>
        <p:nvSpPr>
          <p:cNvPr id="186371" name="Rectangle 3">
            <a:extLst>
              <a:ext uri="{FF2B5EF4-FFF2-40B4-BE49-F238E27FC236}">
                <a16:creationId xmlns:a16="http://schemas.microsoft.com/office/drawing/2014/main" id="{6AB62CA8-5742-42E0-9E77-C7326A1E1078}"/>
              </a:ext>
            </a:extLst>
          </p:cNvPr>
          <p:cNvSpPr>
            <a:spLocks noGrp="1" noChangeArrowheads="1"/>
          </p:cNvSpPr>
          <p:nvPr>
            <p:ph type="body" idx="4294967295"/>
          </p:nvPr>
        </p:nvSpPr>
        <p:spPr>
          <a:xfrm>
            <a:off x="827088" y="1282700"/>
            <a:ext cx="7351712" cy="3830638"/>
          </a:xfrm>
        </p:spPr>
        <p:txBody>
          <a:bodyPr/>
          <a:lstStyle/>
          <a:p>
            <a:r>
              <a:rPr lang="en-US" altLang="zh-CN" sz="1800"/>
              <a:t>Mailbox sharing</a:t>
            </a:r>
          </a:p>
          <a:p>
            <a:pPr lvl="1"/>
            <a:r>
              <a:rPr lang="en-US" altLang="zh-CN" sz="1800" i="1"/>
              <a:t>P</a:t>
            </a:r>
            <a:r>
              <a:rPr lang="en-US" altLang="zh-CN" sz="1800" i="1" baseline="-25000"/>
              <a:t>1</a:t>
            </a:r>
            <a:r>
              <a:rPr lang="en-US" altLang="zh-CN" sz="1800" i="1"/>
              <a:t>, P</a:t>
            </a:r>
            <a:r>
              <a:rPr lang="en-US" altLang="zh-CN" sz="1800" i="1" baseline="-25000"/>
              <a:t>2</a:t>
            </a:r>
            <a:r>
              <a:rPr lang="en-US" altLang="zh-CN" sz="1800" i="1"/>
              <a:t>,</a:t>
            </a:r>
            <a:r>
              <a:rPr lang="en-US" altLang="zh-CN" sz="1800"/>
              <a:t> and</a:t>
            </a:r>
            <a:r>
              <a:rPr lang="en-US" altLang="zh-CN" sz="1800" i="1"/>
              <a:t> P</a:t>
            </a:r>
            <a:r>
              <a:rPr lang="en-US" altLang="zh-CN" sz="1800" i="1" baseline="-25000"/>
              <a:t>3</a:t>
            </a:r>
            <a:r>
              <a:rPr lang="en-US" altLang="zh-CN" sz="1800"/>
              <a:t> share mailbox A</a:t>
            </a:r>
          </a:p>
          <a:p>
            <a:pPr lvl="1"/>
            <a:r>
              <a:rPr lang="en-US" altLang="zh-CN" sz="1800" i="1"/>
              <a:t>P</a:t>
            </a:r>
            <a:r>
              <a:rPr lang="en-US" altLang="zh-CN" sz="1800" i="1" baseline="-25000"/>
              <a:t>1</a:t>
            </a:r>
            <a:r>
              <a:rPr lang="en-US" altLang="zh-CN" sz="1800"/>
              <a:t>, sends; </a:t>
            </a:r>
            <a:r>
              <a:rPr lang="en-US" altLang="zh-CN" sz="1800" i="1"/>
              <a:t>P</a:t>
            </a:r>
            <a:r>
              <a:rPr lang="en-US" altLang="zh-CN" sz="1800" i="1" baseline="-25000"/>
              <a:t>2</a:t>
            </a:r>
            <a:r>
              <a:rPr lang="en-US" altLang="zh-CN" sz="1800" i="1"/>
              <a:t> </a:t>
            </a:r>
            <a:r>
              <a:rPr lang="en-US" altLang="zh-CN" sz="1800"/>
              <a:t>and</a:t>
            </a:r>
            <a:r>
              <a:rPr lang="en-US" altLang="zh-CN" sz="1800" i="1"/>
              <a:t> P</a:t>
            </a:r>
            <a:r>
              <a:rPr lang="en-US" altLang="zh-CN" sz="1800" i="1" baseline="-25000"/>
              <a:t>3</a:t>
            </a:r>
            <a:r>
              <a:rPr lang="en-US" altLang="zh-CN" sz="1800"/>
              <a:t> receive</a:t>
            </a:r>
          </a:p>
          <a:p>
            <a:pPr lvl="1"/>
            <a:r>
              <a:rPr lang="en-US" altLang="zh-CN" sz="1800"/>
              <a:t>Who gets the message?</a:t>
            </a:r>
          </a:p>
          <a:p>
            <a:r>
              <a:rPr lang="en-US" altLang="zh-CN" sz="1800">
                <a:solidFill>
                  <a:srgbClr val="FF0000"/>
                </a:solidFill>
              </a:rPr>
              <a:t>Solutions</a:t>
            </a:r>
          </a:p>
          <a:p>
            <a:pPr lvl="1"/>
            <a:r>
              <a:rPr lang="en-US" altLang="zh-CN" sz="1800"/>
              <a:t>Allow a link to be associated with at most two processes</a:t>
            </a:r>
          </a:p>
          <a:p>
            <a:pPr lvl="1"/>
            <a:r>
              <a:rPr lang="en-US" altLang="zh-CN" sz="1800"/>
              <a:t>Allow only one process at a time to execute a receive operation</a:t>
            </a:r>
          </a:p>
          <a:p>
            <a:pPr lvl="1"/>
            <a:r>
              <a:rPr lang="en-US" altLang="zh-CN" sz="1800"/>
              <a:t>Allow the system to select arbitrarily the receiver.  Sender is notified who the receiver was.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4E1F148-E9E2-4CD1-8B8A-1EBD321E69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a:t>
            </a:r>
          </a:p>
        </p:txBody>
      </p:sp>
      <p:sp>
        <p:nvSpPr>
          <p:cNvPr id="187395" name="Rectangle 3">
            <a:extLst>
              <a:ext uri="{FF2B5EF4-FFF2-40B4-BE49-F238E27FC236}">
                <a16:creationId xmlns:a16="http://schemas.microsoft.com/office/drawing/2014/main" id="{7CFB1B5D-7AAA-4AE3-ADE9-4E629DD54698}"/>
              </a:ext>
            </a:extLst>
          </p:cNvPr>
          <p:cNvSpPr>
            <a:spLocks noGrp="1" noChangeArrowheads="1"/>
          </p:cNvSpPr>
          <p:nvPr>
            <p:ph type="body" idx="4294967295"/>
          </p:nvPr>
        </p:nvSpPr>
        <p:spPr>
          <a:xfrm>
            <a:off x="946150" y="966788"/>
            <a:ext cx="7351713" cy="5172075"/>
          </a:xfrm>
        </p:spPr>
        <p:txBody>
          <a:bodyPr/>
          <a:lstStyle/>
          <a:p>
            <a:pPr marL="381000" indent="-381000"/>
            <a:r>
              <a:rPr lang="en-US" altLang="zh-CN" sz="2000" dirty="0"/>
              <a:t>Message passing may be either</a:t>
            </a:r>
            <a:r>
              <a:rPr lang="en-US" altLang="zh-CN" sz="2000" b="1" dirty="0"/>
              <a:t> </a:t>
            </a:r>
            <a:r>
              <a:rPr lang="en-US" altLang="zh-CN" sz="2000" b="1" u="sng" dirty="0">
                <a:solidFill>
                  <a:srgbClr val="0000CC"/>
                </a:solidFill>
              </a:rPr>
              <a:t>blocking</a:t>
            </a:r>
            <a:r>
              <a:rPr lang="en-US" altLang="zh-CN" sz="2000" dirty="0">
                <a:solidFill>
                  <a:srgbClr val="0000CC"/>
                </a:solidFill>
              </a:rPr>
              <a:t> </a:t>
            </a:r>
            <a:r>
              <a:rPr lang="en-US" altLang="zh-CN" sz="2000" dirty="0"/>
              <a:t>or</a:t>
            </a:r>
            <a:r>
              <a:rPr lang="en-US" altLang="zh-CN" sz="2000" b="1" dirty="0"/>
              <a:t> </a:t>
            </a:r>
            <a:r>
              <a:rPr lang="en-US" altLang="zh-CN" sz="2000" b="1" u="sng" dirty="0">
                <a:solidFill>
                  <a:srgbClr val="0000CC"/>
                </a:solidFill>
              </a:rPr>
              <a:t>non-blocking</a:t>
            </a:r>
          </a:p>
          <a:p>
            <a:pPr marL="381000" indent="-381000"/>
            <a:r>
              <a:rPr lang="en-US" altLang="zh-CN" sz="2000" b="1" dirty="0">
                <a:solidFill>
                  <a:srgbClr val="7030A0"/>
                </a:solidFill>
              </a:rPr>
              <a:t>Blocking</a:t>
            </a:r>
            <a:r>
              <a:rPr lang="en-US" altLang="zh-CN" sz="2000" dirty="0"/>
              <a:t> is considered </a:t>
            </a:r>
            <a:r>
              <a:rPr lang="en-US" altLang="zh-CN" sz="2000" b="1" dirty="0">
                <a:solidFill>
                  <a:srgbClr val="7030A0"/>
                </a:solidFill>
              </a:rPr>
              <a:t>synchronous</a:t>
            </a:r>
          </a:p>
          <a:p>
            <a:pPr marL="800100" lvl="1" indent="-342900"/>
            <a:r>
              <a:rPr lang="en-US" altLang="zh-CN" sz="1800" b="1" dirty="0"/>
              <a:t>Blocking send </a:t>
            </a:r>
            <a:r>
              <a:rPr lang="en-US" altLang="zh-CN" sz="1800" dirty="0"/>
              <a:t>has the sender </a:t>
            </a:r>
            <a:r>
              <a:rPr lang="en-US" altLang="zh-CN" sz="1800" dirty="0">
                <a:solidFill>
                  <a:srgbClr val="FF0000"/>
                </a:solidFill>
              </a:rPr>
              <a:t>block </a:t>
            </a:r>
            <a:r>
              <a:rPr lang="en-US" altLang="zh-CN" sz="1800" dirty="0">
                <a:solidFill>
                  <a:srgbClr val="0000CC"/>
                </a:solidFill>
              </a:rPr>
              <a:t>until the message is </a:t>
            </a:r>
            <a:r>
              <a:rPr lang="en-US" altLang="zh-CN" sz="1800" u="sng" dirty="0">
                <a:solidFill>
                  <a:srgbClr val="0000CC"/>
                </a:solidFill>
              </a:rPr>
              <a:t>received</a:t>
            </a:r>
          </a:p>
          <a:p>
            <a:pPr marL="800100" lvl="1" indent="-342900"/>
            <a:r>
              <a:rPr lang="en-US" altLang="zh-CN" sz="1800" b="1" dirty="0"/>
              <a:t>Blocking receive </a:t>
            </a:r>
            <a:r>
              <a:rPr lang="en-US" altLang="zh-CN" sz="1800" dirty="0"/>
              <a:t>has the receiver </a:t>
            </a:r>
            <a:r>
              <a:rPr lang="en-US" altLang="zh-CN" sz="1800" dirty="0">
                <a:solidFill>
                  <a:srgbClr val="FF0000"/>
                </a:solidFill>
              </a:rPr>
              <a:t>block </a:t>
            </a:r>
            <a:r>
              <a:rPr lang="en-US" altLang="zh-CN" sz="1800" dirty="0">
                <a:solidFill>
                  <a:srgbClr val="0000CC"/>
                </a:solidFill>
              </a:rPr>
              <a:t>until a message is </a:t>
            </a:r>
            <a:r>
              <a:rPr lang="en-US" altLang="zh-CN" sz="1800" u="sng" dirty="0">
                <a:solidFill>
                  <a:srgbClr val="0000CC"/>
                </a:solidFill>
              </a:rPr>
              <a:t>available</a:t>
            </a:r>
          </a:p>
          <a:p>
            <a:pPr marL="381000" indent="-381000"/>
            <a:r>
              <a:rPr lang="en-US" altLang="zh-CN" sz="2000" b="1" dirty="0" smtClean="0">
                <a:solidFill>
                  <a:srgbClr val="7030A0"/>
                </a:solidFill>
              </a:rPr>
              <a:t>Non-blocking</a:t>
            </a:r>
            <a:r>
              <a:rPr lang="en-US" altLang="zh-CN" sz="2000" dirty="0" smtClean="0"/>
              <a:t> </a:t>
            </a:r>
            <a:r>
              <a:rPr lang="en-US" altLang="zh-CN" sz="2000" dirty="0"/>
              <a:t>is considered </a:t>
            </a:r>
            <a:r>
              <a:rPr lang="en-US" altLang="zh-CN" sz="2000" b="1" dirty="0">
                <a:solidFill>
                  <a:srgbClr val="7030A0"/>
                </a:solidFill>
              </a:rPr>
              <a:t>asynchronous</a:t>
            </a:r>
          </a:p>
          <a:p>
            <a:pPr marL="800100" lvl="1" indent="-342900"/>
            <a:r>
              <a:rPr lang="en-US" altLang="zh-CN" sz="1800" b="1" dirty="0"/>
              <a:t>Non-blocking send </a:t>
            </a:r>
            <a:r>
              <a:rPr lang="en-US" altLang="zh-CN" sz="1800" dirty="0"/>
              <a:t>has the sender send the message and </a:t>
            </a:r>
            <a:r>
              <a:rPr lang="en-US" altLang="zh-CN" sz="1800" dirty="0">
                <a:solidFill>
                  <a:srgbClr val="FF0000"/>
                </a:solidFill>
              </a:rPr>
              <a:t>continue</a:t>
            </a:r>
          </a:p>
          <a:p>
            <a:pPr marL="800100" lvl="1" indent="-342900"/>
            <a:r>
              <a:rPr lang="en-US" altLang="zh-CN" sz="1800" b="1" dirty="0"/>
              <a:t>Non-blocking receive </a:t>
            </a:r>
            <a:r>
              <a:rPr lang="en-US" altLang="zh-CN" sz="1800" dirty="0"/>
              <a:t>has the receiver receive </a:t>
            </a:r>
            <a:r>
              <a:rPr lang="en-US" altLang="zh-CN" sz="1800" b="1" dirty="0"/>
              <a:t>a valid message or</a:t>
            </a:r>
            <a:r>
              <a:rPr lang="en-US" altLang="zh-CN" sz="1800" b="1" dirty="0">
                <a:solidFill>
                  <a:srgbClr val="FF0000"/>
                </a:solidFill>
              </a:rPr>
              <a:t> null</a:t>
            </a:r>
          </a:p>
          <a:p>
            <a:pPr marL="381000" indent="-381000"/>
            <a:endParaRPr lang="en-US" altLang="zh-CN" sz="2000" dirty="0" smtClean="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3490E76-0A6C-4B96-A44E-8DF8E5D2932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Buffering</a:t>
            </a:r>
          </a:p>
        </p:txBody>
      </p:sp>
      <p:sp>
        <p:nvSpPr>
          <p:cNvPr id="188419" name="Rectangle 3">
            <a:extLst>
              <a:ext uri="{FF2B5EF4-FFF2-40B4-BE49-F238E27FC236}">
                <a16:creationId xmlns:a16="http://schemas.microsoft.com/office/drawing/2014/main" id="{399AB9F0-ED78-45FF-82A0-A532BA336676}"/>
              </a:ext>
            </a:extLst>
          </p:cNvPr>
          <p:cNvSpPr>
            <a:spLocks noGrp="1" noChangeArrowheads="1"/>
          </p:cNvSpPr>
          <p:nvPr>
            <p:ph type="body" idx="4294967295"/>
          </p:nvPr>
        </p:nvSpPr>
        <p:spPr/>
        <p:txBody>
          <a:bodyPr/>
          <a:lstStyle/>
          <a:p>
            <a:r>
              <a:rPr lang="en-US" altLang="zh-CN" sz="2400" dirty="0"/>
              <a:t>Queue of messages attached to the link; implemented in one of three ways</a:t>
            </a:r>
          </a:p>
          <a:p>
            <a:pPr lvl="1">
              <a:buFont typeface="Monotype Sorts" pitchFamily="2" charset="2"/>
              <a:buNone/>
            </a:pPr>
            <a:r>
              <a:rPr lang="en-US" altLang="zh-CN" sz="2400" dirty="0">
                <a:solidFill>
                  <a:srgbClr val="CC6600"/>
                </a:solidFill>
              </a:rPr>
              <a:t>1.</a:t>
            </a:r>
            <a:r>
              <a:rPr lang="en-US" altLang="zh-CN" sz="2400" dirty="0">
                <a:solidFill>
                  <a:srgbClr val="006600"/>
                </a:solidFill>
              </a:rPr>
              <a:t>	</a:t>
            </a:r>
            <a:r>
              <a:rPr lang="en-US" altLang="zh-CN" sz="2000" b="1" dirty="0">
                <a:solidFill>
                  <a:srgbClr val="006600"/>
                </a:solidFill>
              </a:rPr>
              <a:t>Zero capacity</a:t>
            </a:r>
            <a:r>
              <a:rPr lang="en-US" altLang="zh-CN" sz="2000" dirty="0">
                <a:solidFill>
                  <a:srgbClr val="006600"/>
                </a:solidFill>
              </a:rPr>
              <a:t> </a:t>
            </a:r>
            <a:r>
              <a:rPr lang="en-US" altLang="zh-CN" sz="2000" dirty="0"/>
              <a:t>– 0 messages</a:t>
            </a:r>
            <a:br>
              <a:rPr lang="en-US" altLang="zh-CN" sz="2000" dirty="0"/>
            </a:br>
            <a:r>
              <a:rPr lang="en-US" altLang="zh-CN" sz="2000" dirty="0"/>
              <a:t>Sender must wait for receiver (rendezvous)</a:t>
            </a:r>
          </a:p>
          <a:p>
            <a:pPr lvl="1">
              <a:buFont typeface="Monotype Sorts" pitchFamily="2" charset="2"/>
              <a:buNone/>
            </a:pPr>
            <a:r>
              <a:rPr lang="en-US" altLang="zh-CN" sz="2000" dirty="0">
                <a:solidFill>
                  <a:srgbClr val="CC6600"/>
                </a:solidFill>
              </a:rPr>
              <a:t>2.</a:t>
            </a:r>
            <a:r>
              <a:rPr lang="en-US" altLang="zh-CN" sz="2000" dirty="0"/>
              <a:t>	</a:t>
            </a:r>
            <a:r>
              <a:rPr lang="en-US" altLang="zh-CN" sz="2000" b="1" dirty="0">
                <a:solidFill>
                  <a:srgbClr val="006600"/>
                </a:solidFill>
              </a:rPr>
              <a:t>Bounded capacity</a:t>
            </a:r>
            <a:r>
              <a:rPr lang="en-US" altLang="zh-CN" sz="2000" dirty="0">
                <a:solidFill>
                  <a:srgbClr val="006600"/>
                </a:solidFill>
              </a:rPr>
              <a:t> </a:t>
            </a:r>
            <a:r>
              <a:rPr lang="en-US" altLang="zh-CN" sz="2000" dirty="0"/>
              <a:t>– finite length of </a:t>
            </a:r>
            <a:r>
              <a:rPr lang="en-US" altLang="zh-CN" sz="2000" i="1" dirty="0"/>
              <a:t>n</a:t>
            </a:r>
            <a:r>
              <a:rPr lang="en-US" altLang="zh-CN" sz="2000" dirty="0"/>
              <a:t> messages</a:t>
            </a:r>
            <a:br>
              <a:rPr lang="en-US" altLang="zh-CN" sz="2000" dirty="0"/>
            </a:br>
            <a:r>
              <a:rPr lang="en-US" altLang="zh-CN" sz="2000" dirty="0"/>
              <a:t>Sender must wait if link full</a:t>
            </a:r>
          </a:p>
          <a:p>
            <a:pPr lvl="1">
              <a:buFont typeface="Monotype Sorts" pitchFamily="2" charset="2"/>
              <a:buNone/>
            </a:pPr>
            <a:r>
              <a:rPr lang="en-US" altLang="zh-CN" sz="2000" dirty="0">
                <a:solidFill>
                  <a:srgbClr val="CC6600"/>
                </a:solidFill>
              </a:rPr>
              <a:t>3.</a:t>
            </a:r>
            <a:r>
              <a:rPr lang="en-US" altLang="zh-CN" sz="2000" dirty="0">
                <a:solidFill>
                  <a:srgbClr val="006600"/>
                </a:solidFill>
              </a:rPr>
              <a:t>	</a:t>
            </a:r>
            <a:r>
              <a:rPr lang="en-US" altLang="zh-CN" sz="2000" b="1" dirty="0">
                <a:solidFill>
                  <a:srgbClr val="006600"/>
                </a:solidFill>
              </a:rPr>
              <a:t>Unbounded capacity</a:t>
            </a:r>
            <a:r>
              <a:rPr lang="en-US" altLang="zh-CN" sz="2000" dirty="0">
                <a:solidFill>
                  <a:srgbClr val="006600"/>
                </a:solidFill>
              </a:rPr>
              <a:t> </a:t>
            </a:r>
            <a:r>
              <a:rPr lang="en-US" altLang="zh-CN" sz="2000" dirty="0"/>
              <a:t>– infinite length </a:t>
            </a:r>
            <a:br>
              <a:rPr lang="en-US" altLang="zh-CN" sz="2000" dirty="0"/>
            </a:br>
            <a:r>
              <a:rPr lang="en-US" altLang="zh-CN" sz="2000" dirty="0"/>
              <a:t>Sender never waits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FCF4B45D-999F-4C1C-AAD6-7BA81BD47B0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3.5 Example of IPC Systems</a:t>
            </a:r>
          </a:p>
        </p:txBody>
      </p:sp>
      <p:sp>
        <p:nvSpPr>
          <p:cNvPr id="149506" name="内容占位符 2">
            <a:extLst>
              <a:ext uri="{FF2B5EF4-FFF2-40B4-BE49-F238E27FC236}">
                <a16:creationId xmlns:a16="http://schemas.microsoft.com/office/drawing/2014/main" id="{B70A765C-3963-48B0-8E9D-9C1F257E707E}"/>
              </a:ext>
            </a:extLst>
          </p:cNvPr>
          <p:cNvSpPr>
            <a:spLocks noGrp="1"/>
          </p:cNvSpPr>
          <p:nvPr>
            <p:ph idx="4294967295"/>
          </p:nvPr>
        </p:nvSpPr>
        <p:spPr>
          <a:xfrm>
            <a:off x="827088" y="1282700"/>
            <a:ext cx="7351712" cy="4648200"/>
          </a:xfrm>
          <a:ln>
            <a:miter/>
          </a:ln>
        </p:spPr>
        <p:txBody>
          <a:bodyPr/>
          <a:lstStyle/>
          <a:p>
            <a:pPr>
              <a:defRPr/>
            </a:pPr>
            <a:r>
              <a:rPr lang="zh-CN" altLang="en-US" sz="2400" noProof="1"/>
              <a:t>Windows xp</a:t>
            </a:r>
          </a:p>
          <a:p>
            <a:pPr lvl="1">
              <a:defRPr/>
            </a:pPr>
            <a:r>
              <a:rPr lang="zh-CN" altLang="en-US" sz="2100" noProof="1">
                <a:sym typeface="+mn-ea"/>
              </a:rPr>
              <a:t>Message-passing</a:t>
            </a:r>
            <a:endParaRPr lang="zh-CN" altLang="en-US" sz="2100" noProof="1"/>
          </a:p>
          <a:p>
            <a:pPr marL="1905" lvl="1" indent="455295">
              <a:defRPr/>
            </a:pPr>
            <a:endParaRPr lang="zh-CN" altLang="en-US" sz="2400" noProof="1"/>
          </a:p>
          <a:p>
            <a:pPr>
              <a:defRPr/>
            </a:pPr>
            <a:r>
              <a:rPr lang="zh-CN" altLang="en-US" sz="2400" noProof="1" smtClean="0">
                <a:solidFill>
                  <a:srgbClr val="0000CC"/>
                </a:solidFill>
              </a:rPr>
              <a:t>UNIX </a:t>
            </a:r>
            <a:r>
              <a:rPr lang="zh-CN" altLang="en-US" sz="2400" noProof="1">
                <a:solidFill>
                  <a:srgbClr val="0000CC"/>
                </a:solidFill>
              </a:rPr>
              <a:t>V提供的进程间通信机制</a:t>
            </a:r>
          </a:p>
          <a:p>
            <a:pPr lvl="1">
              <a:defRPr/>
            </a:pPr>
            <a:r>
              <a:rPr lang="zh-CN" altLang="en-US" sz="2100" noProof="1">
                <a:solidFill>
                  <a:srgbClr val="FF0000"/>
                </a:solidFill>
              </a:rPr>
              <a:t>Shared memory</a:t>
            </a:r>
          </a:p>
          <a:p>
            <a:pPr lvl="1">
              <a:defRPr/>
            </a:pPr>
            <a:r>
              <a:rPr lang="zh-CN" altLang="en-US" sz="2100" noProof="1"/>
              <a:t>Message-passing</a:t>
            </a:r>
          </a:p>
          <a:p>
            <a:pPr lvl="1">
              <a:defRPr/>
            </a:pPr>
            <a:r>
              <a:rPr lang="zh-CN" altLang="en-US" sz="2100" noProof="1" smtClean="0"/>
              <a:t>Pipe</a:t>
            </a:r>
            <a:r>
              <a:rPr lang="en-US" altLang="zh-CN" sz="2100" noProof="1" smtClean="0"/>
              <a:t>line</a:t>
            </a:r>
          </a:p>
          <a:p>
            <a:pPr lvl="1">
              <a:defRPr/>
            </a:pPr>
            <a:r>
              <a:rPr lang="zh-CN" altLang="en-US" sz="2100" noProof="1"/>
              <a:t>Semaphore</a:t>
            </a:r>
          </a:p>
          <a:p>
            <a:pPr lvl="1">
              <a:defRPr/>
            </a:pPr>
            <a:endParaRPr lang="en-US" altLang="zh-CN" sz="2100" noProof="1"/>
          </a:p>
          <a:p>
            <a:pPr>
              <a:defRPr/>
            </a:pPr>
            <a:endParaRPr lang="zh-CN" altLang="en-US" sz="2400" noProof="1">
              <a:solidFill>
                <a:srgbClr val="0000CC"/>
              </a:solidFill>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318700C2-E1A1-41BF-BC23-A8281CB2A33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pic>
        <p:nvPicPr>
          <p:cNvPr id="190467" name="内容占位符 1">
            <a:extLst>
              <a:ext uri="{FF2B5EF4-FFF2-40B4-BE49-F238E27FC236}">
                <a16:creationId xmlns:a16="http://schemas.microsoft.com/office/drawing/2014/main" id="{E41B6DCF-7135-4E68-BD9B-9C13E802113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048216" y="1759743"/>
            <a:ext cx="4492101" cy="3124200"/>
          </a:xfrm>
        </p:spPr>
      </p:pic>
      <p:sp>
        <p:nvSpPr>
          <p:cNvPr id="190468" name="矩形 2">
            <a:extLst>
              <a:ext uri="{FF2B5EF4-FFF2-40B4-BE49-F238E27FC236}">
                <a16:creationId xmlns:a16="http://schemas.microsoft.com/office/drawing/2014/main" id="{C46AC27B-C648-4D96-A86A-CF9D03780F1A}"/>
              </a:ext>
            </a:extLst>
          </p:cNvPr>
          <p:cNvSpPr>
            <a:spLocks noChangeArrowheads="1"/>
          </p:cNvSpPr>
          <p:nvPr/>
        </p:nvSpPr>
        <p:spPr bwMode="auto">
          <a:xfrm>
            <a:off x="5364626" y="5207479"/>
            <a:ext cx="2194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a:t>
            </a:r>
            <a:r>
              <a:rPr lang="zh-CN" altLang="en-US" sz="1800" dirty="0" smtClean="0">
                <a:latin typeface="Verdana" panose="020B0604030504040204" pitchFamily="34" charset="0"/>
              </a:rPr>
              <a:t>内存区映射</a:t>
            </a:r>
            <a:r>
              <a:rPr lang="zh-CN" altLang="en-US" sz="1800" dirty="0">
                <a:latin typeface="Verdana" panose="020B0604030504040204" pitchFamily="34" charset="0"/>
              </a:rPr>
              <a:t>图  </a:t>
            </a:r>
            <a:endParaRPr lang="zh-CN" altLang="en-US" sz="1800" dirty="0"/>
          </a:p>
        </p:txBody>
      </p:sp>
      <p:pic>
        <p:nvPicPr>
          <p:cNvPr id="2" name="图片 1"/>
          <p:cNvPicPr>
            <a:picLocks noChangeAspect="1"/>
          </p:cNvPicPr>
          <p:nvPr/>
        </p:nvPicPr>
        <p:blipFill>
          <a:blip r:embed="rId3"/>
          <a:stretch>
            <a:fillRect/>
          </a:stretch>
        </p:blipFill>
        <p:spPr>
          <a:xfrm>
            <a:off x="802244" y="1135855"/>
            <a:ext cx="3124200" cy="4371975"/>
          </a:xfrm>
          <a:prstGeom prst="rect">
            <a:avLst/>
          </a:prstGeom>
        </p:spPr>
      </p:pic>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AFC10D9-819B-4CE7-BEB0-78E9DCFD7FE4}"/>
              </a:ext>
            </a:extLst>
          </p:cNvPr>
          <p:cNvSpPr>
            <a:spLocks noGrp="1"/>
          </p:cNvSpPr>
          <p:nvPr>
            <p:ph type="title" idx="4294967295"/>
          </p:nvPr>
        </p:nvSpPr>
        <p:spPr>
          <a:xfrm>
            <a:off x="685800" y="139700"/>
            <a:ext cx="8077200" cy="609600"/>
          </a:xfrm>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1491" name="内容占位符 2">
            <a:extLst>
              <a:ext uri="{FF2B5EF4-FFF2-40B4-BE49-F238E27FC236}">
                <a16:creationId xmlns:a16="http://schemas.microsoft.com/office/drawing/2014/main" id="{FCAEFF59-9137-4353-B7FD-DBB95ADA15C6}"/>
              </a:ext>
            </a:extLst>
          </p:cNvPr>
          <p:cNvSpPr>
            <a:spLocks noGrp="1" noChangeArrowheads="1"/>
          </p:cNvSpPr>
          <p:nvPr>
            <p:ph idx="4294967295"/>
          </p:nvPr>
        </p:nvSpPr>
        <p:spPr>
          <a:xfrm>
            <a:off x="419100" y="749300"/>
            <a:ext cx="8343900" cy="5716588"/>
          </a:xfrm>
        </p:spPr>
        <p:txBody>
          <a:bodyPr/>
          <a:lstStyle/>
          <a:p>
            <a:r>
              <a:rPr lang="zh-CN" altLang="en-US" sz="2400" noProof="1">
                <a:solidFill>
                  <a:srgbClr val="0000CC"/>
                </a:solidFill>
              </a:rPr>
              <a:t> </a:t>
            </a:r>
            <a:r>
              <a:rPr lang="zh-CN" altLang="en-US" sz="2000" b="1" noProof="1">
                <a:solidFill>
                  <a:srgbClr val="0000CC"/>
                </a:solidFill>
              </a:rPr>
              <a:t>依据键值</a:t>
            </a:r>
            <a:r>
              <a:rPr lang="en-US" altLang="zh-CN" sz="2000" b="1" noProof="1">
                <a:solidFill>
                  <a:srgbClr val="0000CC"/>
                </a:solidFill>
              </a:rPr>
              <a:t>key</a:t>
            </a:r>
            <a:r>
              <a:rPr lang="zh-CN" altLang="en-US" sz="2000" b="1" noProof="1">
                <a:solidFill>
                  <a:srgbClr val="0000CC"/>
                </a:solidFill>
              </a:rPr>
              <a:t>创建一个共享存储区，返回其描述符</a:t>
            </a:r>
            <a:endParaRPr lang="zh-CN" altLang="zh-CN" sz="2000" b="1" noProof="1">
              <a:solidFill>
                <a:srgbClr val="0000CC"/>
              </a:solidFill>
              <a:latin typeface="Times New Roman" panose="02020603050405020304" pitchFamily="18" charset="0"/>
              <a:cs typeface="Times New Roman" panose="02020603050405020304" pitchFamily="18" charset="0"/>
            </a:endParaRPr>
          </a:p>
          <a:p>
            <a:pPr lvl="1"/>
            <a:r>
              <a:rPr lang="zh-CN" altLang="zh-CN" sz="1800" noProof="1">
                <a:solidFill>
                  <a:srgbClr val="006600"/>
                </a:solidFill>
                <a:latin typeface="Times New Roman" panose="02020603050405020304" pitchFamily="18" charset="0"/>
                <a:cs typeface="Times New Roman" panose="02020603050405020304" pitchFamily="18" charset="0"/>
              </a:rPr>
              <a:t>1</a:t>
            </a:r>
            <a:r>
              <a:rPr lang="zh-CN" altLang="en-US" sz="1800" noProof="1">
                <a:solidFill>
                  <a:srgbClr val="006600"/>
                </a:solidFill>
                <a:latin typeface="Times New Roman" panose="02020603050405020304" pitchFamily="18" charset="0"/>
                <a:cs typeface="Times New Roman" panose="02020603050405020304" pitchFamily="18" charset="0"/>
              </a:rPr>
              <a:t>、利用系统调用</a:t>
            </a:r>
            <a:r>
              <a:rPr lang="en-US" altLang="zh-CN" sz="1800" noProof="1">
                <a:solidFill>
                  <a:srgbClr val="0000CC"/>
                </a:solidFill>
                <a:latin typeface="Times New Roman" panose="02020603050405020304" pitchFamily="18" charset="0"/>
                <a:cs typeface="Times New Roman" panose="02020603050405020304" pitchFamily="18" charset="0"/>
              </a:rPr>
              <a:t>int shmget (key_t key, int size, int shmflg)</a:t>
            </a:r>
            <a:r>
              <a:rPr lang="zh-CN" altLang="en-US" sz="1800" noProof="1">
                <a:solidFill>
                  <a:srgbClr val="7030A0"/>
                </a:solidFill>
                <a:latin typeface="Times New Roman" panose="02020603050405020304" pitchFamily="18" charset="0"/>
                <a:cs typeface="Times New Roman" panose="02020603050405020304" pitchFamily="18" charset="0"/>
              </a:rPr>
              <a:t>新建</a:t>
            </a:r>
            <a:r>
              <a:rPr lang="zh-CN" altLang="en-US" sz="1800" noProof="1">
                <a:solidFill>
                  <a:srgbClr val="006600"/>
                </a:solidFill>
                <a:latin typeface="Times New Roman" panose="02020603050405020304" pitchFamily="18" charset="0"/>
                <a:cs typeface="Times New Roman" panose="02020603050405020304" pitchFamily="18" charset="0"/>
              </a:rPr>
              <a:t>或</a:t>
            </a:r>
            <a:r>
              <a:rPr lang="zh-CN" altLang="en-US" sz="1800" noProof="1">
                <a:solidFill>
                  <a:srgbClr val="7030A0"/>
                </a:solidFill>
                <a:latin typeface="Times New Roman" panose="02020603050405020304" pitchFamily="18" charset="0"/>
                <a:cs typeface="Times New Roman" panose="02020603050405020304" pitchFamily="18" charset="0"/>
              </a:rPr>
              <a:t>获取</a:t>
            </a:r>
            <a:r>
              <a:rPr lang="zh-CN" altLang="en-US" sz="1800" noProof="1">
                <a:solidFill>
                  <a:srgbClr val="006600"/>
                </a:solidFill>
                <a:latin typeface="Times New Roman" panose="02020603050405020304" pitchFamily="18" charset="0"/>
                <a:cs typeface="Times New Roman" panose="02020603050405020304" pitchFamily="18" charset="0"/>
              </a:rPr>
              <a:t>一段键值为</a:t>
            </a:r>
            <a:r>
              <a:rPr lang="en-US" altLang="zh-CN" sz="1800" noProof="1">
                <a:solidFill>
                  <a:srgbClr val="0000CC"/>
                </a:solidFill>
                <a:latin typeface="Times New Roman" panose="02020603050405020304" pitchFamily="18" charset="0"/>
                <a:cs typeface="Times New Roman" panose="02020603050405020304" pitchFamily="18" charset="0"/>
              </a:rPr>
              <a:t>key</a:t>
            </a:r>
            <a:r>
              <a:rPr lang="zh-CN" altLang="en-US" sz="1800" noProof="1">
                <a:solidFill>
                  <a:srgbClr val="006600"/>
                </a:solidFill>
                <a:latin typeface="Times New Roman" panose="02020603050405020304" pitchFamily="18" charset="0"/>
                <a:cs typeface="Times New Roman" panose="02020603050405020304" pitchFamily="18" charset="0"/>
              </a:rPr>
              <a:t>，大小为</a:t>
            </a:r>
            <a:r>
              <a:rPr lang="en-US" altLang="zh-CN" sz="1800" noProof="1">
                <a:solidFill>
                  <a:srgbClr val="0000CC"/>
                </a:solidFill>
                <a:latin typeface="Times New Roman" panose="02020603050405020304" pitchFamily="18" charset="0"/>
                <a:cs typeface="Times New Roman" panose="02020603050405020304" pitchFamily="18" charset="0"/>
              </a:rPr>
              <a:t>size</a:t>
            </a:r>
            <a:r>
              <a:rPr lang="zh-CN" altLang="en-US" sz="1800" noProof="1">
                <a:solidFill>
                  <a:srgbClr val="006600"/>
                </a:solidFill>
                <a:latin typeface="Times New Roman" panose="02020603050405020304" pitchFamily="18" charset="0"/>
                <a:cs typeface="Times New Roman" panose="02020603050405020304" pitchFamily="18" charset="0"/>
              </a:rPr>
              <a:t>，标志为</a:t>
            </a:r>
            <a:r>
              <a:rPr lang="en-US" altLang="zh-CN" sz="1800" noProof="1">
                <a:solidFill>
                  <a:srgbClr val="0000CC"/>
                </a:solidFill>
                <a:latin typeface="Times New Roman" panose="02020603050405020304" pitchFamily="18" charset="0"/>
                <a:cs typeface="Times New Roman" panose="02020603050405020304" pitchFamily="18" charset="0"/>
              </a:rPr>
              <a:t>shmflg</a:t>
            </a:r>
            <a:r>
              <a:rPr lang="zh-CN" altLang="en-US" sz="1800" noProof="1">
                <a:solidFill>
                  <a:srgbClr val="006600"/>
                </a:solidFill>
                <a:latin typeface="Times New Roman" panose="02020603050405020304" pitchFamily="18" charset="0"/>
                <a:cs typeface="Times New Roman" panose="02020603050405020304" pitchFamily="18" charset="0"/>
              </a:rPr>
              <a:t>的共享内存，返回</a:t>
            </a:r>
            <a:r>
              <a:rPr lang="zh-CN" altLang="en-US" sz="1800" noProof="1">
                <a:solidFill>
                  <a:srgbClr val="0070C0"/>
                </a:solidFill>
                <a:latin typeface="Times New Roman" panose="02020603050405020304" pitchFamily="18" charset="0"/>
                <a:cs typeface="Times New Roman" panose="02020603050405020304" pitchFamily="18" charset="0"/>
              </a:rPr>
              <a:t>共享内存标识符</a:t>
            </a:r>
            <a:r>
              <a:rPr lang="zh-CN" altLang="en-US" sz="1800" noProof="1">
                <a:solidFill>
                  <a:srgbClr val="006600"/>
                </a:solidFill>
                <a:latin typeface="Times New Roman" panose="02020603050405020304" pitchFamily="18" charset="0"/>
                <a:cs typeface="Times New Roman" panose="02020603050405020304" pitchFamily="18" charset="0"/>
              </a:rPr>
              <a:t>，</a:t>
            </a:r>
            <a:r>
              <a:rPr lang="zh-CN" altLang="en-US" sz="1800" noProof="1" smtClean="0">
                <a:solidFill>
                  <a:srgbClr val="006600"/>
                </a:solidFill>
                <a:latin typeface="Times New Roman" panose="02020603050405020304" pitchFamily="18" charset="0"/>
                <a:cs typeface="Times New Roman" panose="02020603050405020304" pitchFamily="18" charset="0"/>
              </a:rPr>
              <a:t>如：</a:t>
            </a:r>
            <a:endParaRPr lang="zh-CN" altLang="zh-CN" sz="1800" noProof="1">
              <a:solidFill>
                <a:srgbClr val="006600"/>
              </a:solidFill>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(0x8888, 1024, </a:t>
            </a:r>
            <a:r>
              <a:rPr lang="en-US" altLang="zh-CN" sz="1800" dirty="0">
                <a:solidFill>
                  <a:srgbClr val="7030A0"/>
                </a:solidFill>
                <a:latin typeface="Times New Roman" panose="02020603050405020304" pitchFamily="18" charset="0"/>
                <a:cs typeface="Times New Roman" panose="02020603050405020304" pitchFamily="18" charset="0"/>
              </a:rPr>
              <a:t>IPC_CREAT|</a:t>
            </a:r>
            <a:r>
              <a:rPr lang="en-US" altLang="zh-CN" sz="1800" dirty="0">
                <a:solidFill>
                  <a:srgbClr val="002060"/>
                </a:solidFill>
                <a:latin typeface="Times New Roman" panose="02020603050405020304" pitchFamily="18" charset="0"/>
                <a:cs typeface="Times New Roman" panose="02020603050405020304" pitchFamily="18" charset="0"/>
              </a:rPr>
              <a:t>0666</a:t>
            </a:r>
            <a:r>
              <a:rPr lang="en-US" altLang="zh-CN" sz="1800" dirty="0">
                <a:latin typeface="Times New Roman" panose="02020603050405020304" pitchFamily="18" charset="0"/>
                <a:cs typeface="Times New Roman" panose="02020603050405020304" pitchFamily="18" charset="0"/>
              </a:rPr>
              <a:t>) ;</a:t>
            </a:r>
          </a:p>
          <a:p>
            <a:pPr lvl="3">
              <a:spcBef>
                <a:spcPts val="600"/>
              </a:spcBef>
            </a:pPr>
            <a:r>
              <a:rPr lang="zh-CN" altLang="en-US" sz="1600" dirty="0">
                <a:latin typeface="Times New Roman" panose="02020603050405020304" pitchFamily="18" charset="0"/>
                <a:cs typeface="Times New Roman" panose="02020603050405020304" pitchFamily="18" charset="0"/>
              </a:rPr>
              <a:t>创建一个键值为</a:t>
            </a:r>
            <a:r>
              <a:rPr lang="en-US" altLang="zh-CN" sz="1600" dirty="0">
                <a:latin typeface="Times New Roman" panose="02020603050405020304" pitchFamily="18" charset="0"/>
                <a:cs typeface="Times New Roman" panose="02020603050405020304" pitchFamily="18" charset="0"/>
              </a:rPr>
              <a:t>0x8888</a:t>
            </a:r>
            <a:r>
              <a:rPr lang="zh-CN" altLang="en-US" sz="1600" dirty="0">
                <a:latin typeface="Times New Roman" panose="02020603050405020304" pitchFamily="18" charset="0"/>
                <a:cs typeface="Times New Roman" panose="02020603050405020304" pitchFamily="18" charset="0"/>
              </a:rPr>
              <a:t>，大小为</a:t>
            </a:r>
            <a:r>
              <a:rPr lang="en-US" altLang="zh-CN" sz="1600" dirty="0">
                <a:latin typeface="Times New Roman" panose="02020603050405020304" pitchFamily="18" charset="0"/>
                <a:cs typeface="Times New Roman" panose="02020603050405020304" pitchFamily="18" charset="0"/>
              </a:rPr>
              <a:t>1024</a:t>
            </a:r>
            <a:r>
              <a:rPr lang="zh-CN" altLang="en-US" sz="1600" dirty="0">
                <a:latin typeface="Times New Roman" panose="02020603050405020304" pitchFamily="18" charset="0"/>
                <a:cs typeface="Times New Roman" panose="02020603050405020304" pitchFamily="18" charset="0"/>
              </a:rPr>
              <a:t>字节，访问权限为</a:t>
            </a:r>
            <a:r>
              <a:rPr lang="en-US" altLang="zh-CN" sz="1600" dirty="0">
                <a:latin typeface="Times New Roman" panose="02020603050405020304" pitchFamily="18" charset="0"/>
                <a:cs typeface="Times New Roman" panose="02020603050405020304" pitchFamily="18" charset="0"/>
              </a:rPr>
              <a:t>0666</a:t>
            </a:r>
            <a:r>
              <a:rPr lang="zh-CN" altLang="en-US" sz="1600" dirty="0">
                <a:latin typeface="Times New Roman" panose="02020603050405020304" pitchFamily="18" charset="0"/>
                <a:cs typeface="Times New Roman" panose="02020603050405020304" pitchFamily="18" charset="0"/>
              </a:rPr>
              <a:t>的共享</a:t>
            </a:r>
            <a:r>
              <a:rPr lang="zh-CN" altLang="en-US" sz="1600" dirty="0" smtClean="0">
                <a:latin typeface="Times New Roman" panose="02020603050405020304" pitchFamily="18" charset="0"/>
                <a:cs typeface="Times New Roman" panose="02020603050405020304" pitchFamily="18" charset="0"/>
              </a:rPr>
              <a:t>内存区</a:t>
            </a:r>
            <a:endParaRPr lang="en-US" altLang="zh-CN" sz="1600" dirty="0">
              <a:latin typeface="Times New Roman" panose="02020603050405020304" pitchFamily="18" charset="0"/>
              <a:cs typeface="Times New Roman" panose="02020603050405020304" pitchFamily="18" charset="0"/>
            </a:endParaRPr>
          </a:p>
          <a:p>
            <a:pPr lvl="3">
              <a:spcBef>
                <a:spcPts val="600"/>
              </a:spcBef>
            </a:pPr>
            <a:r>
              <a:rPr lang="en-US" altLang="zh-CN" sz="1600" dirty="0">
                <a:solidFill>
                  <a:srgbClr val="7030A0"/>
                </a:solidFill>
                <a:latin typeface="Times New Roman" panose="02020603050405020304" pitchFamily="18" charset="0"/>
                <a:cs typeface="Times New Roman" panose="02020603050405020304" pitchFamily="18" charset="0"/>
              </a:rPr>
              <a:t>IPC_CREAT</a:t>
            </a:r>
            <a:r>
              <a:rPr lang="zh-CN" altLang="en-US" sz="1600" dirty="0">
                <a:solidFill>
                  <a:srgbClr val="7030A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如果键值</a:t>
            </a:r>
            <a:r>
              <a:rPr lang="en-US" altLang="zh-CN" sz="1600" dirty="0">
                <a:latin typeface="Times New Roman" panose="02020603050405020304" pitchFamily="18" charset="0"/>
                <a:cs typeface="Times New Roman" panose="02020603050405020304" pitchFamily="18" charset="0"/>
              </a:rPr>
              <a:t>0x8888</a:t>
            </a:r>
            <a:r>
              <a:rPr lang="zh-CN" altLang="en-US" sz="1600" dirty="0">
                <a:latin typeface="Times New Roman" panose="02020603050405020304" pitchFamily="18" charset="0"/>
                <a:cs typeface="Times New Roman" panose="02020603050405020304" pitchFamily="18" charset="0"/>
              </a:rPr>
              <a:t>对应的共享存储区不存在，创建之，访问权限为</a:t>
            </a:r>
            <a:r>
              <a:rPr lang="en-US" altLang="zh-CN" sz="1600" dirty="0">
                <a:latin typeface="Times New Roman" panose="02020603050405020304" pitchFamily="18" charset="0"/>
                <a:cs typeface="Times New Roman" panose="02020603050405020304" pitchFamily="18" charset="0"/>
              </a:rPr>
              <a:t>0666</a:t>
            </a:r>
            <a:r>
              <a:rPr lang="zh-CN" altLang="en-US" sz="1600" dirty="0">
                <a:latin typeface="Times New Roman" panose="02020603050405020304" pitchFamily="18" charset="0"/>
                <a:cs typeface="Times New Roman" panose="02020603050405020304" pitchFamily="18" charset="0"/>
              </a:rPr>
              <a:t>，</a:t>
            </a:r>
            <a:r>
              <a:rPr lang="zh-CN" altLang="en-US" sz="1600" b="1" dirty="0">
                <a:solidFill>
                  <a:srgbClr val="0070C0"/>
                </a:solidFill>
                <a:latin typeface="Times New Roman" panose="02020603050405020304" pitchFamily="18" charset="0"/>
                <a:cs typeface="Times New Roman" panose="02020603050405020304" pitchFamily="18" charset="0"/>
              </a:rPr>
              <a:t>并返回其标识符</a:t>
            </a:r>
            <a:r>
              <a:rPr lang="zh-CN" altLang="en-US" sz="1600"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如果已经存在，返回其标识符</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(key</a:t>
            </a:r>
            <a:r>
              <a:rPr lang="en-US" altLang="zh-CN" sz="1800" noProof="1">
                <a:latin typeface="Times New Roman" panose="02020603050405020304" pitchFamily="18" charset="0"/>
                <a:cs typeface="Times New Roman" panose="02020603050405020304" pitchFamily="18" charset="0"/>
              </a:rPr>
              <a:t>, </a:t>
            </a:r>
            <a:r>
              <a:rPr lang="en-US" altLang="zh-CN" sz="1800" dirty="0">
                <a:solidFill>
                  <a:srgbClr val="7030A0"/>
                </a:solidFill>
                <a:latin typeface="Times New Roman" panose="02020603050405020304" pitchFamily="18" charset="0"/>
                <a:cs typeface="Times New Roman" panose="02020603050405020304" pitchFamily="18" charset="0"/>
              </a:rPr>
              <a:t>IPC_CREAT</a:t>
            </a:r>
            <a:r>
              <a:rPr lang="en-US" altLang="zh-CN" sz="1800" dirty="0">
                <a:solidFill>
                  <a:srgbClr val="002060"/>
                </a:solidFill>
                <a:latin typeface="Times New Roman" panose="02020603050405020304" pitchFamily="18" charset="0"/>
                <a:cs typeface="Times New Roman" panose="02020603050405020304" pitchFamily="18" charset="0"/>
              </a:rPr>
              <a:t> |</a:t>
            </a:r>
            <a:r>
              <a:rPr lang="en-US" altLang="zh-CN" sz="1800" b="1" noProof="1">
                <a:solidFill>
                  <a:srgbClr val="0000CC"/>
                </a:solidFill>
                <a:latin typeface="Times New Roman" panose="02020603050405020304" pitchFamily="18" charset="0"/>
                <a:cs typeface="Times New Roman" panose="02020603050405020304" pitchFamily="18" charset="0"/>
              </a:rPr>
              <a:t>IPC_EXCL</a:t>
            </a:r>
            <a:r>
              <a:rPr lang="en-US" altLang="zh-CN" sz="1800" dirty="0">
                <a:solidFill>
                  <a:srgbClr val="7030A0"/>
                </a:solidFill>
                <a:latin typeface="Times New Roman" panose="02020603050405020304" pitchFamily="18" charset="0"/>
                <a:cs typeface="Times New Roman" panose="02020603050405020304" pitchFamily="18" charset="0"/>
              </a:rPr>
              <a:t>|</a:t>
            </a:r>
            <a:r>
              <a:rPr lang="en-US" altLang="zh-CN" sz="1800" dirty="0">
                <a:solidFill>
                  <a:srgbClr val="002060"/>
                </a:solidFill>
                <a:latin typeface="Times New Roman" panose="02020603050405020304" pitchFamily="18" charset="0"/>
                <a:cs typeface="Times New Roman" panose="02020603050405020304" pitchFamily="18" charset="0"/>
              </a:rPr>
              <a:t>0666</a:t>
            </a:r>
            <a:r>
              <a:rPr lang="en-US" altLang="zh-CN" sz="1800" noProof="1">
                <a:latin typeface="Times New Roman" panose="02020603050405020304" pitchFamily="18" charset="0"/>
                <a:cs typeface="Times New Roman" panose="02020603050405020304" pitchFamily="18" charset="0"/>
              </a:rPr>
              <a:t>);</a:t>
            </a: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对应的共享存储区已经存在，返回</a:t>
            </a:r>
            <a:r>
              <a:rPr lang="zh-CN" altLang="en-US" sz="1600" noProof="1">
                <a:solidFill>
                  <a:srgbClr val="C00000"/>
                </a:solidFill>
                <a:latin typeface="Times New Roman" panose="02020603050405020304" pitchFamily="18" charset="0"/>
                <a:cs typeface="Times New Roman" panose="02020603050405020304" pitchFamily="18" charset="0"/>
              </a:rPr>
              <a:t>错误（</a:t>
            </a:r>
            <a:r>
              <a:rPr lang="zh-CN" altLang="zh-CN" sz="1600" noProof="1">
                <a:solidFill>
                  <a:srgbClr val="C00000"/>
                </a:solidFill>
                <a:latin typeface="Times New Roman" panose="02020603050405020304" pitchFamily="18" charset="0"/>
                <a:cs typeface="Times New Roman" panose="02020603050405020304" pitchFamily="18" charset="0"/>
              </a:rPr>
              <a:t>-1</a:t>
            </a:r>
            <a:r>
              <a:rPr lang="zh-CN" altLang="en-US" sz="1600" noProof="1">
                <a:solidFill>
                  <a:srgbClr val="C00000"/>
                </a:solidFill>
                <a:latin typeface="Times New Roman" panose="02020603050405020304" pitchFamily="18" charset="0"/>
                <a:cs typeface="Times New Roman" panose="02020603050405020304" pitchFamily="18" charset="0"/>
              </a:rPr>
              <a:t>）</a:t>
            </a:r>
            <a:r>
              <a:rPr lang="en-US" altLang="zh-CN" sz="1600" dirty="0">
                <a:solidFill>
                  <a:srgbClr val="C00000"/>
                </a:solidFill>
                <a:latin typeface="Times New Roman" panose="02020603050405020304" pitchFamily="18" charset="0"/>
                <a:cs typeface="Times New Roman" panose="02020603050405020304" pitchFamily="18" charset="0"/>
              </a:rPr>
              <a:t> </a:t>
            </a:r>
            <a:endParaRPr lang="en-US" altLang="zh-CN" sz="1600" noProof="1">
              <a:latin typeface="Times New Roman" panose="02020603050405020304" pitchFamily="18" charset="0"/>
              <a:cs typeface="Times New Roman" panose="02020603050405020304" pitchFamily="18" charset="0"/>
            </a:endParaRPr>
          </a:p>
          <a:p>
            <a:pPr lvl="3">
              <a:spcBef>
                <a:spcPts val="600"/>
              </a:spcBef>
            </a:pPr>
            <a:r>
              <a:rPr lang="en-US" altLang="zh-CN" sz="1600" noProof="1">
                <a:latin typeface="Times New Roman" panose="02020603050405020304" pitchFamily="18" charset="0"/>
                <a:cs typeface="Times New Roman" panose="02020603050405020304" pitchFamily="18" charset="0"/>
              </a:rPr>
              <a:t> </a:t>
            </a: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对应的共享存储区不存在，创建之，返回</a:t>
            </a:r>
            <a:r>
              <a:rPr lang="en-US" altLang="zh-CN" sz="1600" dirty="0" err="1">
                <a:solidFill>
                  <a:srgbClr val="C00000"/>
                </a:solidFill>
                <a:latin typeface="Times New Roman" panose="02020603050405020304" pitchFamily="18" charset="0"/>
                <a:cs typeface="Times New Roman" panose="02020603050405020304" pitchFamily="18" charset="0"/>
              </a:rPr>
              <a:t>shmid</a:t>
            </a:r>
            <a:r>
              <a:rPr lang="en-US" altLang="zh-CN" sz="1600" dirty="0">
                <a:solidFill>
                  <a:srgbClr val="C00000"/>
                </a:solidFill>
                <a:latin typeface="Times New Roman" panose="02020603050405020304" pitchFamily="18" charset="0"/>
                <a:cs typeface="Times New Roman" panose="02020603050405020304" pitchFamily="18" charset="0"/>
              </a:rPr>
              <a:t> </a:t>
            </a:r>
            <a:endParaRPr lang="en-US" altLang="zh-CN" sz="1600" noProof="1">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IPC_PRIVATE</a:t>
            </a:r>
            <a:r>
              <a:rPr lang="en-US" altLang="zh-CN" sz="1800" noProof="1">
                <a:latin typeface="Times New Roman" panose="02020603050405020304" pitchFamily="18" charset="0"/>
                <a:cs typeface="Times New Roman" panose="02020603050405020304" pitchFamily="18" charset="0"/>
              </a:rPr>
              <a:t>, </a:t>
            </a:r>
            <a:r>
              <a:rPr lang="en-US" altLang="zh-CN" sz="1800" noProof="1">
                <a:solidFill>
                  <a:srgbClr val="006600"/>
                </a:solidFill>
                <a:latin typeface="Times New Roman" panose="02020603050405020304" pitchFamily="18" charset="0"/>
                <a:cs typeface="Times New Roman" panose="02020603050405020304" pitchFamily="18" charset="0"/>
              </a:rPr>
              <a:t>S_IRUSR|S_IWUSR</a:t>
            </a:r>
            <a:r>
              <a:rPr lang="en-US" altLang="zh-CN" sz="1800" noProof="1">
                <a:latin typeface="Times New Roman" panose="02020603050405020304" pitchFamily="18" charset="0"/>
                <a:cs typeface="Times New Roman" panose="02020603050405020304" pitchFamily="18" charset="0"/>
              </a:rPr>
              <a:t>);</a:t>
            </a:r>
          </a:p>
          <a:p>
            <a:pPr lvl="3">
              <a:spcBef>
                <a:spcPts val="600"/>
              </a:spcBef>
            </a:pPr>
            <a:r>
              <a:rPr lang="en-US" altLang="zh-CN" sz="1600" dirty="0">
                <a:solidFill>
                  <a:srgbClr val="0000CC"/>
                </a:solidFill>
                <a:latin typeface="Times New Roman" panose="02020603050405020304" pitchFamily="18" charset="0"/>
                <a:cs typeface="Times New Roman" panose="02020603050405020304" pitchFamily="18" charset="0"/>
              </a:rPr>
              <a:t>IPC_PRIVATE=0</a:t>
            </a:r>
            <a:r>
              <a:rPr lang="zh-CN" altLang="en-US" sz="1600" dirty="0">
                <a:solidFill>
                  <a:srgbClr val="0000CC"/>
                </a:solidFill>
                <a:latin typeface="Times New Roman" panose="02020603050405020304" pitchFamily="18" charset="0"/>
                <a:cs typeface="Times New Roman" panose="02020603050405020304" pitchFamily="18" charset="0"/>
              </a:rPr>
              <a:t>，</a:t>
            </a:r>
            <a:r>
              <a:rPr lang="zh-CN" altLang="en-US" sz="1600" noProof="1" smtClean="0">
                <a:latin typeface="Times New Roman" panose="02020603050405020304" pitchFamily="18" charset="0"/>
                <a:cs typeface="Times New Roman" panose="02020603050405020304" pitchFamily="18" charset="0"/>
              </a:rPr>
              <a:t>创建仅在</a:t>
            </a:r>
            <a:r>
              <a:rPr lang="zh-CN" altLang="en-US" sz="1600" noProof="1">
                <a:latin typeface="Times New Roman" panose="02020603050405020304" pitchFamily="18" charset="0"/>
                <a:cs typeface="Times New Roman" panose="02020603050405020304" pitchFamily="18" charset="0"/>
              </a:rPr>
              <a:t>该进程内使用的的共享存储区，访问权限为</a:t>
            </a:r>
            <a:r>
              <a:rPr lang="zh-CN" altLang="zh-CN" sz="1600" noProof="1">
                <a:latin typeface="Times New Roman" panose="02020603050405020304" pitchFamily="18" charset="0"/>
                <a:cs typeface="Times New Roman" panose="02020603050405020304" pitchFamily="18" charset="0"/>
              </a:rPr>
              <a:t>0600</a:t>
            </a:r>
          </a:p>
          <a:p>
            <a:pPr lvl="3">
              <a:spcBef>
                <a:spcPts val="600"/>
              </a:spcBef>
            </a:pPr>
            <a:r>
              <a:rPr lang="zh-CN" altLang="en-US" sz="1600" noProof="1">
                <a:solidFill>
                  <a:srgbClr val="0070C0"/>
                </a:solidFill>
                <a:latin typeface="Times New Roman" panose="02020603050405020304" pitchFamily="18" charset="0"/>
                <a:cs typeface="Times New Roman" panose="02020603050405020304" pitchFamily="18" charset="0"/>
              </a:rPr>
              <a:t>思考：有何意义，或有何作用？</a:t>
            </a:r>
            <a:endParaRPr lang="zh-CN" altLang="zh-CN" sz="1600" noProof="1">
              <a:solidFill>
                <a:srgbClr val="0070C0"/>
              </a:solidFill>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(key</a:t>
            </a:r>
            <a:r>
              <a:rPr lang="en-US" altLang="zh-CN" sz="1800" noProof="1">
                <a:latin typeface="Times New Roman" panose="02020603050405020304" pitchFamily="18" charset="0"/>
                <a:cs typeface="Times New Roman" panose="02020603050405020304" pitchFamily="18" charset="0"/>
              </a:rPr>
              <a:t>, </a:t>
            </a:r>
            <a:r>
              <a:rPr lang="en-US" altLang="zh-CN" sz="1800" noProof="1">
                <a:solidFill>
                  <a:srgbClr val="7030A0"/>
                </a:solidFill>
                <a:latin typeface="Times New Roman" panose="02020603050405020304" pitchFamily="18" charset="0"/>
                <a:cs typeface="Times New Roman" panose="02020603050405020304" pitchFamily="18" charset="0"/>
              </a:rPr>
              <a:t>IPC_EXCL</a:t>
            </a:r>
            <a:r>
              <a:rPr lang="en-US" altLang="zh-CN" sz="1800" noProof="1">
                <a:latin typeface="Times New Roman" panose="02020603050405020304" pitchFamily="18" charset="0"/>
                <a:cs typeface="Times New Roman" panose="02020603050405020304" pitchFamily="18" charset="0"/>
              </a:rPr>
              <a:t>);  </a:t>
            </a: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对应的共享存储区已经存在，返回</a:t>
            </a:r>
            <a:r>
              <a:rPr lang="en-US" altLang="zh-CN" sz="1600" dirty="0" err="1">
                <a:solidFill>
                  <a:srgbClr val="C00000"/>
                </a:solidFill>
                <a:latin typeface="Times New Roman" panose="02020603050405020304" pitchFamily="18" charset="0"/>
                <a:cs typeface="Times New Roman" panose="02020603050405020304" pitchFamily="18" charset="0"/>
              </a:rPr>
              <a:t>shmid</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noProof="1" smtClean="0">
                <a:latin typeface="Times New Roman" panose="02020603050405020304" pitchFamily="18" charset="0"/>
                <a:cs typeface="Times New Roman" panose="02020603050405020304" pitchFamily="18" charset="0"/>
              </a:rPr>
              <a:t> </a:t>
            </a:r>
            <a:r>
              <a:rPr lang="en-US" altLang="zh-CN" sz="1600" noProof="1">
                <a:latin typeface="Times New Roman" panose="02020603050405020304" pitchFamily="18" charset="0"/>
                <a:cs typeface="Times New Roman" panose="02020603050405020304" pitchFamily="18" charset="0"/>
              </a:rPr>
              <a:t>//key != </a:t>
            </a:r>
            <a:r>
              <a:rPr lang="en-US" altLang="zh-CN" sz="1600" dirty="0">
                <a:solidFill>
                  <a:srgbClr val="0000CC"/>
                </a:solidFill>
                <a:latin typeface="Times New Roman" panose="02020603050405020304" pitchFamily="18" charset="0"/>
                <a:cs typeface="Times New Roman" panose="02020603050405020304" pitchFamily="18" charset="0"/>
              </a:rPr>
              <a:t>IPC_PRIVATE</a:t>
            </a:r>
            <a:endParaRPr lang="en-US" altLang="zh-CN" sz="1600" noProof="1">
              <a:latin typeface="Times New Roman" panose="02020603050405020304" pitchFamily="18" charset="0"/>
              <a:cs typeface="Times New Roman" panose="02020603050405020304" pitchFamily="18" charset="0"/>
            </a:endParaRP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对应的共享存储区不存在，返回</a:t>
            </a:r>
            <a:r>
              <a:rPr lang="zh-CN" altLang="en-US" sz="1600" noProof="1">
                <a:solidFill>
                  <a:srgbClr val="C00000"/>
                </a:solidFill>
                <a:latin typeface="Times New Roman" panose="02020603050405020304" pitchFamily="18" charset="0"/>
                <a:cs typeface="Times New Roman" panose="02020603050405020304" pitchFamily="18" charset="0"/>
              </a:rPr>
              <a:t>错误（</a:t>
            </a:r>
            <a:r>
              <a:rPr lang="zh-CN" altLang="zh-CN" sz="1600" noProof="1">
                <a:solidFill>
                  <a:srgbClr val="C00000"/>
                </a:solidFill>
                <a:latin typeface="Times New Roman" panose="02020603050405020304" pitchFamily="18" charset="0"/>
                <a:cs typeface="Times New Roman" panose="02020603050405020304" pitchFamily="18" charset="0"/>
              </a:rPr>
              <a:t>-1</a:t>
            </a:r>
            <a:r>
              <a:rPr lang="zh-CN" altLang="en-US" sz="1600" noProof="1">
                <a:solidFill>
                  <a:srgbClr val="C00000"/>
                </a:solidFill>
                <a:latin typeface="Times New Roman" panose="02020603050405020304" pitchFamily="18" charset="0"/>
                <a:cs typeface="Times New Roman" panose="02020603050405020304" pitchFamily="18" charset="0"/>
              </a:rPr>
              <a:t>）</a:t>
            </a:r>
            <a:endParaRPr lang="zh-CN" altLang="zh-CN" sz="1600" noProof="1">
              <a:solidFill>
                <a:srgbClr val="C00000"/>
              </a:solidFill>
              <a:latin typeface="Times New Roman" panose="02020603050405020304" pitchFamily="18" charset="0"/>
              <a:cs typeface="Times New Roman" panose="02020603050405020304" pitchFamily="18" charset="0"/>
            </a:endParaRPr>
          </a:p>
          <a:p>
            <a:pPr lvl="2"/>
            <a:endParaRPr lang="zh-CN" altLang="zh-CN" noProof="1">
              <a:latin typeface="Times New Roman" panose="02020603050405020304" pitchFamily="18" charset="0"/>
              <a:cs typeface="Times New Roman" panose="02020603050405020304" pitchFamily="18" charset="0"/>
            </a:endParaRPr>
          </a:p>
          <a:p>
            <a:pPr lvl="1"/>
            <a:endParaRPr lang="en-US" altLang="zh-CN" sz="1800" dirty="0">
              <a:solidFill>
                <a:srgbClr val="006600"/>
              </a:solidFill>
              <a:latin typeface="Times New Roman" panose="02020603050405020304" pitchFamily="18" charset="0"/>
              <a:cs typeface="Times New Roman" panose="02020603050405020304" pitchFamily="18" charset="0"/>
            </a:endParaRPr>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81E16447-A900-4A33-A58A-E0FFCBF0A42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2515" name="内容占位符 2">
            <a:extLst>
              <a:ext uri="{FF2B5EF4-FFF2-40B4-BE49-F238E27FC236}">
                <a16:creationId xmlns:a16="http://schemas.microsoft.com/office/drawing/2014/main" id="{84AF9586-3A64-4EB0-AE94-1636E24342B7}"/>
              </a:ext>
            </a:extLst>
          </p:cNvPr>
          <p:cNvSpPr>
            <a:spLocks noGrp="1" noChangeArrowheads="1"/>
          </p:cNvSpPr>
          <p:nvPr>
            <p:ph idx="4294967295"/>
          </p:nvPr>
        </p:nvSpPr>
        <p:spPr>
          <a:xfrm>
            <a:off x="838200" y="977900"/>
            <a:ext cx="8131175" cy="5716588"/>
          </a:xfrm>
        </p:spPr>
        <p:txBody>
          <a:bodyPr/>
          <a:lstStyle/>
          <a:p>
            <a:pPr eaLnBrk="1" hangingPunct="1"/>
            <a:r>
              <a:rPr lang="zh-CN" altLang="en-US" sz="2400" noProof="1">
                <a:solidFill>
                  <a:srgbClr val="0000CC"/>
                </a:solidFill>
              </a:rPr>
              <a:t> </a:t>
            </a:r>
            <a:r>
              <a:rPr lang="zh-CN" altLang="en-US" sz="2000" b="1" noProof="1">
                <a:solidFill>
                  <a:srgbClr val="0000CC"/>
                </a:solidFill>
              </a:rPr>
              <a:t>将新建的存储区附接到进程</a:t>
            </a:r>
            <a:endParaRPr lang="en-US" altLang="zh-CN" sz="2000" b="1" dirty="0">
              <a:solidFill>
                <a:srgbClr val="006600"/>
              </a:solidFill>
              <a:latin typeface="Times New Roman" panose="02020603050405020304" pitchFamily="18" charset="0"/>
              <a:cs typeface="Times New Roman" panose="02020603050405020304" pitchFamily="18" charset="0"/>
            </a:endParaRPr>
          </a:p>
          <a:p>
            <a:pPr lvl="1" eaLnBrk="1" hangingPunct="1"/>
            <a:r>
              <a:rPr lang="en-US" altLang="zh-CN" sz="1800" dirty="0">
                <a:solidFill>
                  <a:srgbClr val="006600"/>
                </a:solidFill>
                <a:latin typeface="Times New Roman" panose="02020603050405020304" pitchFamily="18" charset="0"/>
                <a:cs typeface="Times New Roman" panose="02020603050405020304" pitchFamily="18" charset="0"/>
              </a:rPr>
              <a:t>2</a:t>
            </a:r>
            <a:r>
              <a:rPr lang="zh-CN" altLang="en-US" sz="1800" dirty="0">
                <a:solidFill>
                  <a:srgbClr val="006600"/>
                </a:solidFill>
                <a:latin typeface="Times New Roman" panose="02020603050405020304" pitchFamily="18" charset="0"/>
                <a:cs typeface="Times New Roman" panose="02020603050405020304" pitchFamily="18" charset="0"/>
              </a:rPr>
              <a:t>、利用系统调用</a:t>
            </a:r>
            <a:r>
              <a:rPr lang="en-US" altLang="zh-CN" sz="1800" dirty="0">
                <a:solidFill>
                  <a:srgbClr val="006600"/>
                </a:solidFill>
                <a:latin typeface="Times New Roman" panose="02020603050405020304" pitchFamily="18" charset="0"/>
                <a:cs typeface="Times New Roman" panose="02020603050405020304" pitchFamily="18" charset="0"/>
              </a:rPr>
              <a:t>v</a:t>
            </a:r>
            <a:r>
              <a:rPr lang="en-US" altLang="zh-CN" sz="1800" dirty="0">
                <a:solidFill>
                  <a:srgbClr val="0000CC"/>
                </a:solidFill>
                <a:latin typeface="Times New Roman" panose="02020603050405020304" pitchFamily="18" charset="0"/>
                <a:cs typeface="Times New Roman" panose="02020603050405020304" pitchFamily="18" charset="0"/>
              </a:rPr>
              <a:t>oid *</a:t>
            </a:r>
            <a:r>
              <a:rPr lang="en-US" altLang="zh-CN" sz="1800" dirty="0" err="1">
                <a:solidFill>
                  <a:srgbClr val="0000CC"/>
                </a:solidFill>
                <a:latin typeface="Times New Roman" panose="02020603050405020304" pitchFamily="18" charset="0"/>
                <a:cs typeface="Times New Roman" panose="02020603050405020304" pitchFamily="18" charset="0"/>
              </a:rPr>
              <a:t>shmat</a:t>
            </a:r>
            <a:r>
              <a:rPr lang="en-US" altLang="zh-CN" sz="1800" dirty="0">
                <a:solidFill>
                  <a:srgbClr val="0000CC"/>
                </a:solidFill>
                <a:latin typeface="Times New Roman" panose="02020603050405020304" pitchFamily="18" charset="0"/>
                <a:cs typeface="Times New Roman" panose="02020603050405020304" pitchFamily="18" charset="0"/>
              </a:rPr>
              <a:t>(</a:t>
            </a:r>
            <a:r>
              <a:rPr lang="en-US" altLang="zh-CN" sz="1800" dirty="0" err="1">
                <a:solidFill>
                  <a:srgbClr val="0000CC"/>
                </a:solidFill>
                <a:latin typeface="Times New Roman" panose="02020603050405020304" pitchFamily="18" charset="0"/>
                <a:cs typeface="Times New Roman" panose="02020603050405020304" pitchFamily="18" charset="0"/>
              </a:rPr>
              <a:t>int</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shmid</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const</a:t>
            </a:r>
            <a:r>
              <a:rPr lang="en-US" altLang="zh-CN" sz="1800" dirty="0">
                <a:solidFill>
                  <a:srgbClr val="0000CC"/>
                </a:solidFill>
                <a:latin typeface="Times New Roman" panose="02020603050405020304" pitchFamily="18" charset="0"/>
                <a:cs typeface="Times New Roman" panose="02020603050405020304" pitchFamily="18" charset="0"/>
              </a:rPr>
              <a:t> void *</a:t>
            </a:r>
            <a:r>
              <a:rPr lang="en-US" altLang="zh-CN" sz="1800" dirty="0" err="1">
                <a:solidFill>
                  <a:srgbClr val="0000CC"/>
                </a:solidFill>
                <a:latin typeface="Times New Roman" panose="02020603050405020304" pitchFamily="18" charset="0"/>
                <a:cs typeface="Times New Roman" panose="02020603050405020304" pitchFamily="18" charset="0"/>
              </a:rPr>
              <a:t>shmaddr</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int</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shmflg</a:t>
            </a:r>
            <a:r>
              <a:rPr lang="en-US" altLang="zh-CN" sz="1800" dirty="0">
                <a:solidFill>
                  <a:srgbClr val="0000CC"/>
                </a:solidFill>
                <a:latin typeface="Times New Roman" panose="02020603050405020304" pitchFamily="18" charset="0"/>
                <a:cs typeface="Times New Roman" panose="02020603050405020304" pitchFamily="18" charset="0"/>
              </a:rPr>
              <a:t>)</a:t>
            </a:r>
            <a:r>
              <a:rPr lang="zh-CN" altLang="en-US" sz="1800" dirty="0" smtClean="0">
                <a:solidFill>
                  <a:srgbClr val="006600"/>
                </a:solidFill>
                <a:latin typeface="Times New Roman" panose="02020603050405020304" pitchFamily="18" charset="0"/>
                <a:cs typeface="Times New Roman" panose="02020603050405020304" pitchFamily="18" charset="0"/>
              </a:rPr>
              <a:t>把标识符</a:t>
            </a:r>
            <a:r>
              <a:rPr lang="en-US" altLang="zh-CN" sz="1800" dirty="0" err="1" smtClean="0">
                <a:solidFill>
                  <a:srgbClr val="0000CC"/>
                </a:solidFill>
                <a:latin typeface="Times New Roman" panose="02020603050405020304" pitchFamily="18" charset="0"/>
                <a:cs typeface="Times New Roman" panose="02020603050405020304" pitchFamily="18" charset="0"/>
              </a:rPr>
              <a:t>shmid</a:t>
            </a:r>
            <a:r>
              <a:rPr lang="zh-CN" altLang="en-US" sz="1800" dirty="0">
                <a:solidFill>
                  <a:srgbClr val="006600"/>
                </a:solidFill>
                <a:latin typeface="Times New Roman" panose="02020603050405020304" pitchFamily="18" charset="0"/>
                <a:cs typeface="Times New Roman" panose="02020603050405020304" pitchFamily="18" charset="0"/>
              </a:rPr>
              <a:t>所指的共</a:t>
            </a:r>
            <a:r>
              <a:rPr lang="zh-CN" altLang="en-US" sz="1800" dirty="0" smtClean="0">
                <a:solidFill>
                  <a:srgbClr val="006600"/>
                </a:solidFill>
                <a:latin typeface="Times New Roman" panose="02020603050405020304" pitchFamily="18" charset="0"/>
                <a:cs typeface="Times New Roman" panose="02020603050405020304" pitchFamily="18" charset="0"/>
              </a:rPr>
              <a:t>享</a:t>
            </a:r>
            <a:r>
              <a:rPr lang="zh-CN" altLang="en-US" sz="1800" dirty="0">
                <a:solidFill>
                  <a:srgbClr val="006600"/>
                </a:solidFill>
                <a:latin typeface="Times New Roman" panose="02020603050405020304" pitchFamily="18" charset="0"/>
                <a:cs typeface="Times New Roman" panose="02020603050405020304" pitchFamily="18" charset="0"/>
              </a:rPr>
              <a:t>内存区对象</a:t>
            </a:r>
            <a:r>
              <a:rPr lang="zh-CN" altLang="en-US" sz="1800" dirty="0" smtClean="0">
                <a:solidFill>
                  <a:srgbClr val="006600"/>
                </a:solidFill>
                <a:latin typeface="Times New Roman" panose="02020603050405020304" pitchFamily="18" charset="0"/>
                <a:cs typeface="Times New Roman" panose="02020603050405020304" pitchFamily="18" charset="0"/>
              </a:rPr>
              <a:t>映射（附接）到</a:t>
            </a:r>
            <a:r>
              <a:rPr lang="zh-CN" altLang="en-US" sz="1800" dirty="0">
                <a:solidFill>
                  <a:srgbClr val="006600"/>
                </a:solidFill>
                <a:latin typeface="Times New Roman" panose="02020603050405020304" pitchFamily="18" charset="0"/>
                <a:cs typeface="Times New Roman" panose="02020603050405020304" pitchFamily="18" charset="0"/>
              </a:rPr>
              <a:t>调用进程的地址空间上</a:t>
            </a:r>
            <a:r>
              <a:rPr lang="zh-CN" altLang="en-US" sz="1800" dirty="0" smtClean="0">
                <a:solidFill>
                  <a:srgbClr val="006600"/>
                </a:solidFill>
                <a:latin typeface="Times New Roman" panose="02020603050405020304" pitchFamily="18" charset="0"/>
                <a:cs typeface="Times New Roman" panose="02020603050405020304" pitchFamily="18" charset="0"/>
              </a:rPr>
              <a:t>，返回</a:t>
            </a:r>
            <a:r>
              <a:rPr lang="zh-CN" altLang="en-US" sz="1800" dirty="0" smtClean="0">
                <a:solidFill>
                  <a:srgbClr val="0070C0"/>
                </a:solidFill>
                <a:latin typeface="Times New Roman" panose="02020603050405020304" pitchFamily="18" charset="0"/>
                <a:cs typeface="Times New Roman" panose="02020603050405020304" pitchFamily="18" charset="0"/>
              </a:rPr>
              <a:t>附接地址</a:t>
            </a:r>
            <a:r>
              <a:rPr lang="zh-CN" altLang="en-US" sz="1800" dirty="0" smtClean="0">
                <a:solidFill>
                  <a:srgbClr val="006600"/>
                </a:solidFill>
                <a:latin typeface="Times New Roman" panose="02020603050405020304" pitchFamily="18" charset="0"/>
                <a:cs typeface="Times New Roman" panose="02020603050405020304" pitchFamily="18" charset="0"/>
              </a:rPr>
              <a:t>。如</a:t>
            </a:r>
            <a:endParaRPr lang="en-US" altLang="zh-CN" sz="1800" dirty="0">
              <a:solidFill>
                <a:srgbClr val="006600"/>
              </a:solidFill>
              <a:latin typeface="Times New Roman" panose="02020603050405020304" pitchFamily="18" charset="0"/>
              <a:cs typeface="Times New Roman" panose="02020603050405020304" pitchFamily="18" charset="0"/>
            </a:endParaRPr>
          </a:p>
          <a:p>
            <a:pPr lvl="2" eaLnBrk="1" hangingPunct="1"/>
            <a:r>
              <a:rPr lang="en-US" altLang="zh-CN" sz="1800" dirty="0" err="1">
                <a:solidFill>
                  <a:srgbClr val="006600"/>
                </a:solidFill>
                <a:latin typeface="Times New Roman" panose="02020603050405020304" pitchFamily="18" charset="0"/>
                <a:cs typeface="Times New Roman" panose="02020603050405020304" pitchFamily="18" charset="0"/>
              </a:rPr>
              <a:t>shmaddr</a:t>
            </a:r>
            <a:r>
              <a:rPr lang="en-US" altLang="zh-CN" sz="1800" dirty="0">
                <a:solidFill>
                  <a:srgbClr val="0066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(char *)</a:t>
            </a:r>
            <a:r>
              <a:rPr lang="en-US" altLang="zh-CN" sz="1800" dirty="0" err="1">
                <a:latin typeface="Times New Roman" panose="02020603050405020304" pitchFamily="18" charset="0"/>
                <a:cs typeface="Times New Roman" panose="02020603050405020304" pitchFamily="18" charset="0"/>
              </a:rPr>
              <a:t>shmat</a:t>
            </a:r>
            <a:r>
              <a:rPr lang="en-US" altLang="zh-CN" sz="1800" dirty="0">
                <a:latin typeface="Times New Roman" panose="02020603050405020304" pitchFamily="18" charset="0"/>
                <a:cs typeface="Times New Roman" panose="02020603050405020304" pitchFamily="18" charset="0"/>
              </a:rPr>
              <a: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latin typeface="Times New Roman" panose="02020603050405020304" pitchFamily="18" charset="0"/>
                <a:cs typeface="Times New Roman" panose="02020603050405020304" pitchFamily="18" charset="0"/>
              </a:rPr>
              <a:t>, NULL, 0 ) ;</a:t>
            </a:r>
          </a:p>
          <a:p>
            <a:pPr lvl="2" eaLnBrk="1" hangingPunct="1"/>
            <a:endParaRPr lang="en-US" altLang="zh-CN" sz="1800" noProof="1">
              <a:solidFill>
                <a:srgbClr val="000818"/>
              </a:solidFill>
              <a:latin typeface="Times New Roman" panose="02020603050405020304" pitchFamily="18" charset="0"/>
              <a:cs typeface="Times New Roman" panose="02020603050405020304" pitchFamily="18" charset="0"/>
            </a:endParaRPr>
          </a:p>
          <a:p>
            <a:pPr lvl="2" eaLnBrk="1" hangingPunct="1"/>
            <a:r>
              <a:rPr lang="zh-CN" altLang="en-US" sz="1800" noProof="1">
                <a:solidFill>
                  <a:srgbClr val="000818"/>
                </a:solidFill>
                <a:latin typeface="Times New Roman" panose="02020603050405020304" pitchFamily="18" charset="0"/>
                <a:cs typeface="Times New Roman" panose="02020603050405020304" pitchFamily="18" charset="0"/>
              </a:rPr>
              <a:t>第</a:t>
            </a:r>
            <a:r>
              <a:rPr lang="zh-CN" altLang="zh-CN" sz="1800" noProof="1">
                <a:solidFill>
                  <a:srgbClr val="000818"/>
                </a:solidFill>
                <a:latin typeface="Times New Roman" panose="02020603050405020304" pitchFamily="18" charset="0"/>
                <a:cs typeface="Times New Roman" panose="02020603050405020304" pitchFamily="18" charset="0"/>
              </a:rPr>
              <a:t>1</a:t>
            </a:r>
            <a:r>
              <a:rPr lang="zh-CN" altLang="en-US" sz="1800" noProof="1">
                <a:solidFill>
                  <a:srgbClr val="000818"/>
                </a:solidFill>
                <a:latin typeface="Times New Roman" panose="02020603050405020304" pitchFamily="18" charset="0"/>
                <a:cs typeface="Times New Roman" panose="02020603050405020304" pitchFamily="18" charset="0"/>
              </a:rPr>
              <a:t>步中创建的共享</a:t>
            </a:r>
            <a:r>
              <a:rPr lang="zh-CN" altLang="en-US" sz="1800" noProof="1" smtClean="0">
                <a:solidFill>
                  <a:srgbClr val="000818"/>
                </a:solidFill>
                <a:latin typeface="Times New Roman" panose="02020603050405020304" pitchFamily="18" charset="0"/>
                <a:cs typeface="Times New Roman" panose="02020603050405020304" pitchFamily="18" charset="0"/>
              </a:rPr>
              <a:t>内存不属于任何进程</a:t>
            </a:r>
            <a:r>
              <a:rPr lang="zh-CN" altLang="en-US" sz="1800" noProof="1">
                <a:solidFill>
                  <a:srgbClr val="000818"/>
                </a:solidFill>
                <a:latin typeface="Times New Roman" panose="02020603050405020304" pitchFamily="18" charset="0"/>
                <a:cs typeface="Times New Roman" panose="02020603050405020304" pitchFamily="18" charset="0"/>
              </a:rPr>
              <a:t>地址空间的一部分，由于存储保护的原因</a:t>
            </a:r>
            <a:r>
              <a:rPr lang="zh-CN" altLang="en-US" sz="1800" noProof="1" smtClean="0">
                <a:solidFill>
                  <a:srgbClr val="000818"/>
                </a:solidFill>
                <a:latin typeface="Times New Roman" panose="02020603050405020304" pitchFamily="18" charset="0"/>
                <a:cs typeface="Times New Roman" panose="02020603050405020304" pitchFamily="18" charset="0"/>
              </a:rPr>
              <a:t>，所有进程</a:t>
            </a:r>
            <a:r>
              <a:rPr lang="zh-CN" altLang="en-US" sz="1800" noProof="1">
                <a:solidFill>
                  <a:srgbClr val="000818"/>
                </a:solidFill>
                <a:latin typeface="Times New Roman" panose="02020603050405020304" pitchFamily="18" charset="0"/>
                <a:cs typeface="Times New Roman" panose="02020603050405020304" pitchFamily="18" charset="0"/>
              </a:rPr>
              <a:t>无法访问该共享存储区的地址空间</a:t>
            </a:r>
            <a:endParaRPr lang="zh-CN" altLang="zh-CN" sz="1800" noProof="1">
              <a:solidFill>
                <a:srgbClr val="000818"/>
              </a:solidFill>
              <a:latin typeface="Times New Roman" panose="02020603050405020304" pitchFamily="18" charset="0"/>
              <a:cs typeface="Times New Roman" panose="02020603050405020304" pitchFamily="18" charset="0"/>
            </a:endParaRPr>
          </a:p>
          <a:p>
            <a:pPr lvl="2" eaLnBrk="1" hangingPunct="1"/>
            <a:r>
              <a:rPr lang="zh-CN" altLang="en-US" sz="1800" noProof="1" smtClean="0">
                <a:solidFill>
                  <a:srgbClr val="000818"/>
                </a:solidFill>
                <a:latin typeface="Times New Roman" panose="02020603050405020304" pitchFamily="18" charset="0"/>
                <a:cs typeface="Times New Roman" panose="02020603050405020304" pitchFamily="18" charset="0"/>
              </a:rPr>
              <a:t>将共享</a:t>
            </a:r>
            <a:r>
              <a:rPr lang="zh-CN" altLang="en-US" sz="1800" noProof="1">
                <a:solidFill>
                  <a:srgbClr val="000818"/>
                </a:solidFill>
                <a:latin typeface="Times New Roman" panose="02020603050405020304" pitchFamily="18" charset="0"/>
                <a:cs typeface="Times New Roman" panose="02020603050405020304" pitchFamily="18" charset="0"/>
              </a:rPr>
              <a:t>存储区附</a:t>
            </a:r>
            <a:r>
              <a:rPr lang="zh-CN" altLang="en-US" sz="1800" noProof="1" smtClean="0">
                <a:solidFill>
                  <a:srgbClr val="000818"/>
                </a:solidFill>
                <a:latin typeface="Times New Roman" panose="02020603050405020304" pitchFamily="18" charset="0"/>
                <a:cs typeface="Times New Roman" panose="02020603050405020304" pitchFamily="18" charset="0"/>
              </a:rPr>
              <a:t>接到一个进程的地址空间上之后</a:t>
            </a:r>
            <a:r>
              <a:rPr lang="zh-CN" altLang="en-US" sz="1800" noProof="1">
                <a:solidFill>
                  <a:srgbClr val="000818"/>
                </a:solidFill>
                <a:latin typeface="Times New Roman" panose="02020603050405020304" pitchFamily="18" charset="0"/>
                <a:cs typeface="Times New Roman" panose="02020603050405020304" pitchFamily="18" charset="0"/>
              </a:rPr>
              <a:t>，该共享存储区就</a:t>
            </a:r>
            <a:r>
              <a:rPr lang="zh-CN" altLang="en-US" sz="1800" noProof="1" smtClean="0">
                <a:solidFill>
                  <a:srgbClr val="000818"/>
                </a:solidFill>
                <a:latin typeface="Times New Roman" panose="02020603050405020304" pitchFamily="18" charset="0"/>
                <a:cs typeface="Times New Roman" panose="02020603050405020304" pitchFamily="18" charset="0"/>
              </a:rPr>
              <a:t>成为该进程</a:t>
            </a:r>
            <a:r>
              <a:rPr lang="zh-CN" altLang="en-US" sz="1800" noProof="1">
                <a:solidFill>
                  <a:srgbClr val="000818"/>
                </a:solidFill>
                <a:latin typeface="Times New Roman" panose="02020603050405020304" pitchFamily="18" charset="0"/>
                <a:cs typeface="Times New Roman" panose="02020603050405020304" pitchFamily="18" charset="0"/>
              </a:rPr>
              <a:t>虚地址空间的一部分，进程就能够以存取其它虚地址一样的方法访问它</a:t>
            </a:r>
            <a:endParaRPr lang="zh-CN" altLang="zh-CN" sz="1800" noProof="1">
              <a:solidFill>
                <a:srgbClr val="000818"/>
              </a:solidFill>
              <a:latin typeface="Times New Roman" panose="02020603050405020304" pitchFamily="18" charset="0"/>
              <a:cs typeface="Times New Roman" panose="02020603050405020304" pitchFamily="18" charset="0"/>
            </a:endParaRPr>
          </a:p>
          <a:p>
            <a:pPr lvl="1" eaLnBrk="1" hangingPunct="1"/>
            <a:endParaRPr lang="zh-CN" altLang="zh-CN" sz="2000" noProof="1"/>
          </a:p>
          <a:p>
            <a:pPr lvl="1" eaLnBrk="1" hangingPunct="1"/>
            <a:endParaRPr lang="zh-CN" altLang="zh-CN" sz="2000" noProof="1"/>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BB0EE000-E74A-4178-B8C2-98590620C70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3539" name="内容占位符 2">
            <a:extLst>
              <a:ext uri="{FF2B5EF4-FFF2-40B4-BE49-F238E27FC236}">
                <a16:creationId xmlns:a16="http://schemas.microsoft.com/office/drawing/2014/main" id="{BEFB58EF-E419-4D7C-97EE-F9D6C1452B13}"/>
              </a:ext>
            </a:extLst>
          </p:cNvPr>
          <p:cNvSpPr>
            <a:spLocks noGrp="1" noChangeArrowheads="1"/>
          </p:cNvSpPr>
          <p:nvPr>
            <p:ph idx="4294967295"/>
          </p:nvPr>
        </p:nvSpPr>
        <p:spPr>
          <a:xfrm>
            <a:off x="838200" y="977900"/>
            <a:ext cx="8131175" cy="5716588"/>
          </a:xfrm>
        </p:spPr>
        <p:txBody>
          <a:bodyPr/>
          <a:lstStyle/>
          <a:p>
            <a:r>
              <a:rPr lang="zh-CN" altLang="en-US" sz="2400" noProof="1">
                <a:solidFill>
                  <a:srgbClr val="0000CC"/>
                </a:solidFill>
              </a:rPr>
              <a:t> </a:t>
            </a:r>
            <a:r>
              <a:rPr lang="zh-CN" altLang="en-US" sz="2400" b="1" noProof="1">
                <a:solidFill>
                  <a:srgbClr val="0000CC"/>
                </a:solidFill>
              </a:rPr>
              <a:t>读写共享存储区</a:t>
            </a:r>
            <a:endParaRPr lang="zh-CN" altLang="zh-CN" sz="2400" b="1" noProof="1">
              <a:solidFill>
                <a:srgbClr val="0000CC"/>
              </a:solidFill>
            </a:endParaRPr>
          </a:p>
          <a:p>
            <a:pPr lvl="1"/>
            <a:r>
              <a:rPr lang="zh-CN" altLang="zh-CN" sz="1800" noProof="1">
                <a:solidFill>
                  <a:srgbClr val="006600"/>
                </a:solidFill>
              </a:rPr>
              <a:t>3</a:t>
            </a:r>
            <a:r>
              <a:rPr lang="zh-CN" altLang="en-US" sz="1800" noProof="1">
                <a:solidFill>
                  <a:srgbClr val="006600"/>
                </a:solidFill>
              </a:rPr>
              <a:t>、读写共享内存（理论上，读写之间的同步需要借助于信号量实现）</a:t>
            </a:r>
            <a:endParaRPr lang="zh-CN" altLang="zh-CN" sz="1800" noProof="1">
              <a:solidFill>
                <a:srgbClr val="006600"/>
              </a:solidFill>
            </a:endParaRPr>
          </a:p>
          <a:p>
            <a:pPr lvl="2"/>
            <a:r>
              <a:rPr lang="zh-CN" altLang="en-US" sz="1800" dirty="0"/>
              <a:t>写</a:t>
            </a:r>
            <a:endParaRPr lang="en-US" altLang="zh-CN" sz="1800" dirty="0"/>
          </a:p>
          <a:p>
            <a:pPr lvl="3">
              <a:buFont typeface="Wingdings" panose="05000000000000000000" pitchFamily="2" charset="2"/>
              <a:buChar char="Ø"/>
            </a:pPr>
            <a:r>
              <a:rPr lang="en-US" altLang="zh-CN" sz="1800" dirty="0" err="1"/>
              <a:t>strcpy</a:t>
            </a:r>
            <a:r>
              <a:rPr lang="en-US" altLang="zh-CN" sz="1800" dirty="0"/>
              <a:t>( </a:t>
            </a:r>
            <a:r>
              <a:rPr lang="en-US" altLang="zh-CN" sz="1800" dirty="0" err="1">
                <a:solidFill>
                  <a:srgbClr val="006600"/>
                </a:solidFill>
              </a:rPr>
              <a:t>shmaddr</a:t>
            </a:r>
            <a:r>
              <a:rPr lang="en-US" altLang="zh-CN" sz="1800" dirty="0"/>
              <a:t>, "Hi, I am child process!\n") ;</a:t>
            </a:r>
          </a:p>
          <a:p>
            <a:pPr lvl="3">
              <a:buFont typeface="Wingdings" panose="05000000000000000000" pitchFamily="2" charset="2"/>
              <a:buChar char="Ø"/>
            </a:pPr>
            <a:r>
              <a:rPr lang="en-US" altLang="zh-CN" sz="1800" noProof="1"/>
              <a:t>scanf(“%[^\n]”,</a:t>
            </a:r>
            <a:r>
              <a:rPr lang="en-US" altLang="zh-CN" sz="1800" dirty="0">
                <a:solidFill>
                  <a:srgbClr val="006600"/>
                </a:solidFill>
              </a:rPr>
              <a:t> </a:t>
            </a:r>
            <a:r>
              <a:rPr lang="en-US" altLang="zh-CN" sz="1800" dirty="0" err="1">
                <a:solidFill>
                  <a:srgbClr val="006600"/>
                </a:solidFill>
              </a:rPr>
              <a:t>shmaddr</a:t>
            </a:r>
            <a:r>
              <a:rPr lang="en-US" altLang="zh-CN" sz="1800" noProof="1"/>
              <a:t>);   //</a:t>
            </a:r>
            <a:r>
              <a:rPr lang="zh-CN" altLang="en-US" sz="1800" noProof="1"/>
              <a:t>字符串的结束符为回车</a:t>
            </a:r>
            <a:endParaRPr lang="zh-CN" altLang="zh-CN" sz="1800" noProof="1"/>
          </a:p>
          <a:p>
            <a:pPr lvl="3">
              <a:buFont typeface="Wingdings" panose="05000000000000000000" pitchFamily="2" charset="2"/>
              <a:buChar char="Ø"/>
            </a:pPr>
            <a:r>
              <a:rPr lang="en-US" altLang="zh-CN" sz="1800" dirty="0" err="1"/>
              <a:t>sprintf</a:t>
            </a:r>
            <a:r>
              <a:rPr lang="en-US" altLang="zh-CN" sz="1800" dirty="0"/>
              <a:t>(</a:t>
            </a:r>
            <a:r>
              <a:rPr lang="en-US" altLang="zh-CN" sz="1800" dirty="0" err="1">
                <a:solidFill>
                  <a:srgbClr val="006600"/>
                </a:solidFill>
              </a:rPr>
              <a:t>shmaddr</a:t>
            </a:r>
            <a:r>
              <a:rPr lang="en-US" altLang="zh-CN" sz="1800" dirty="0"/>
              <a:t>,”Hi, there!”);</a:t>
            </a:r>
            <a:endParaRPr lang="en-US" altLang="zh-CN" sz="1800" noProof="1"/>
          </a:p>
          <a:p>
            <a:pPr lvl="2"/>
            <a:r>
              <a:rPr lang="zh-CN" altLang="en-US" sz="1800" noProof="1"/>
              <a:t>读</a:t>
            </a:r>
            <a:endParaRPr lang="zh-CN" altLang="zh-CN" sz="1800" noProof="1"/>
          </a:p>
          <a:p>
            <a:pPr lvl="3">
              <a:buFont typeface="Wingdings" panose="05000000000000000000" pitchFamily="2" charset="2"/>
              <a:buChar char="Ø"/>
            </a:pPr>
            <a:r>
              <a:rPr lang="en-US" altLang="zh-CN" sz="1800" dirty="0"/>
              <a:t>char *</a:t>
            </a:r>
            <a:r>
              <a:rPr lang="en-US" altLang="zh-CN" sz="1800" dirty="0" err="1"/>
              <a:t>str</a:t>
            </a:r>
            <a:r>
              <a:rPr lang="en-US" altLang="zh-CN" sz="1800" dirty="0"/>
              <a:t>=</a:t>
            </a:r>
            <a:r>
              <a:rPr lang="en-US" altLang="zh-CN" sz="1800" dirty="0" err="1">
                <a:solidFill>
                  <a:srgbClr val="006600"/>
                </a:solidFill>
              </a:rPr>
              <a:t>shmaddr</a:t>
            </a:r>
            <a:r>
              <a:rPr lang="en-US" altLang="zh-CN" sz="1800" dirty="0" smtClean="0">
                <a:solidFill>
                  <a:srgbClr val="006600"/>
                </a:solidFill>
              </a:rPr>
              <a:t>;  </a:t>
            </a:r>
            <a:r>
              <a:rPr lang="en-US" altLang="zh-CN" sz="1800" dirty="0"/>
              <a:t>//</a:t>
            </a:r>
            <a:r>
              <a:rPr lang="zh-CN" altLang="en-US" sz="1800" dirty="0"/>
              <a:t>读取的内容</a:t>
            </a:r>
            <a:endParaRPr lang="en-US" altLang="zh-CN" sz="1800" dirty="0"/>
          </a:p>
          <a:p>
            <a:pPr lvl="3">
              <a:buFont typeface="Wingdings" panose="05000000000000000000" pitchFamily="2" charset="2"/>
              <a:buChar char="Ø"/>
            </a:pPr>
            <a:r>
              <a:rPr lang="en-US" altLang="zh-CN" sz="1800" noProof="1"/>
              <a:t>printf(“%s\n”,str);</a:t>
            </a:r>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4ECFD8C1-DF39-48D2-B9CE-B4EF314076D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sp>
        <p:nvSpPr>
          <p:cNvPr id="194563" name="内容占位符 2">
            <a:extLst>
              <a:ext uri="{FF2B5EF4-FFF2-40B4-BE49-F238E27FC236}">
                <a16:creationId xmlns:a16="http://schemas.microsoft.com/office/drawing/2014/main" id="{623F56B3-0654-4C59-9955-9F892B9BB501}"/>
              </a:ext>
            </a:extLst>
          </p:cNvPr>
          <p:cNvSpPr>
            <a:spLocks noGrp="1" noChangeArrowheads="1"/>
          </p:cNvSpPr>
          <p:nvPr>
            <p:ph idx="4294967295"/>
          </p:nvPr>
        </p:nvSpPr>
        <p:spPr>
          <a:xfrm>
            <a:off x="804863" y="1184275"/>
            <a:ext cx="8131175" cy="5118100"/>
          </a:xfrm>
        </p:spPr>
        <p:txBody>
          <a:bodyPr/>
          <a:lstStyle/>
          <a:p>
            <a:r>
              <a:rPr lang="zh-CN" altLang="en-US" sz="2400" noProof="1">
                <a:solidFill>
                  <a:srgbClr val="0000CC"/>
                </a:solidFill>
              </a:rPr>
              <a:t> </a:t>
            </a:r>
            <a:r>
              <a:rPr lang="zh-CN" altLang="en-US" sz="2400" b="1" noProof="1">
                <a:solidFill>
                  <a:srgbClr val="0000CC"/>
                </a:solidFill>
              </a:rPr>
              <a:t>共享存储区使用完毕后，与进程分离，然后释放</a:t>
            </a:r>
            <a:endParaRPr lang="zh-CN" altLang="zh-CN" sz="2400" b="1" noProof="1">
              <a:solidFill>
                <a:srgbClr val="0000CC"/>
              </a:solidFill>
            </a:endParaRPr>
          </a:p>
          <a:p>
            <a:pPr lvl="1">
              <a:buFont typeface="Wingdings" panose="05000000000000000000" pitchFamily="2" charset="2"/>
              <a:buChar char="l"/>
            </a:pPr>
            <a:r>
              <a:rPr lang="zh-CN" altLang="zh-CN" sz="2000" noProof="1">
                <a:solidFill>
                  <a:srgbClr val="006600"/>
                </a:solidFill>
              </a:rPr>
              <a:t>4</a:t>
            </a:r>
            <a:r>
              <a:rPr lang="zh-CN" altLang="en-US" sz="2000" noProof="1">
                <a:solidFill>
                  <a:srgbClr val="006600"/>
                </a:solidFill>
              </a:rPr>
              <a:t>、分离共享内存：当程序不再需要共享内时，需要将共享内存与进程地址空间分离以便对其进行释放，如</a:t>
            </a:r>
          </a:p>
          <a:p>
            <a:pPr lvl="2"/>
            <a:r>
              <a:rPr lang="en-US" altLang="zh-CN" sz="1800" dirty="0" err="1"/>
              <a:t>shmdt</a:t>
            </a:r>
            <a:r>
              <a:rPr lang="en-US" altLang="zh-CN" sz="1800" dirty="0"/>
              <a:t>( </a:t>
            </a:r>
            <a:r>
              <a:rPr lang="en-US" altLang="zh-CN" sz="1800" dirty="0" err="1">
                <a:solidFill>
                  <a:srgbClr val="006600"/>
                </a:solidFill>
              </a:rPr>
              <a:t>shmaddr</a:t>
            </a:r>
            <a:r>
              <a:rPr lang="en-US" altLang="zh-CN" sz="1800" dirty="0"/>
              <a:t> ) ;</a:t>
            </a:r>
          </a:p>
          <a:p>
            <a:pPr lvl="2"/>
            <a:endParaRPr lang="en-US" altLang="zh-CN" sz="1800" noProof="1"/>
          </a:p>
          <a:p>
            <a:pPr lvl="1"/>
            <a:r>
              <a:rPr lang="en-US" altLang="zh-CN" sz="2000" dirty="0">
                <a:solidFill>
                  <a:srgbClr val="006600"/>
                </a:solidFill>
              </a:rPr>
              <a:t>5</a:t>
            </a:r>
            <a:r>
              <a:rPr lang="zh-CN" altLang="en-US" sz="2000" dirty="0">
                <a:solidFill>
                  <a:srgbClr val="006600"/>
                </a:solidFill>
              </a:rPr>
              <a:t>、释放共享内存，如</a:t>
            </a:r>
            <a:endParaRPr lang="en-US" altLang="zh-CN" sz="2000" dirty="0">
              <a:solidFill>
                <a:srgbClr val="006600"/>
              </a:solidFill>
            </a:endParaRPr>
          </a:p>
          <a:p>
            <a:pPr lvl="2"/>
            <a:r>
              <a:rPr lang="en-US" altLang="zh-CN" sz="1800" dirty="0" err="1"/>
              <a:t>shmctl</a:t>
            </a:r>
            <a:r>
              <a:rPr lang="en-US" altLang="zh-CN" sz="1800" dirty="0"/>
              <a:t>(</a:t>
            </a:r>
            <a:r>
              <a:rPr lang="en-US" altLang="zh-CN" sz="1800" dirty="0" err="1">
                <a:solidFill>
                  <a:srgbClr val="006600"/>
                </a:solidFill>
              </a:rPr>
              <a:t>shmid</a:t>
            </a:r>
            <a:r>
              <a:rPr lang="en-US" altLang="zh-CN" sz="1800" dirty="0"/>
              <a:t>, </a:t>
            </a:r>
            <a:r>
              <a:rPr lang="en-US" altLang="zh-CN" sz="1800" dirty="0">
                <a:solidFill>
                  <a:srgbClr val="0000CC"/>
                </a:solidFill>
              </a:rPr>
              <a:t>IPC_RMID</a:t>
            </a:r>
            <a:r>
              <a:rPr lang="en-US" altLang="zh-CN" sz="1800" dirty="0"/>
              <a:t>, NULL) ;</a:t>
            </a:r>
          </a:p>
          <a:p>
            <a:pPr lvl="2"/>
            <a:r>
              <a:rPr lang="zh-CN" altLang="en-US" sz="1800" dirty="0"/>
              <a:t>参数</a:t>
            </a:r>
            <a:r>
              <a:rPr lang="en-US" altLang="zh-CN" sz="1800" dirty="0" smtClean="0">
                <a:solidFill>
                  <a:srgbClr val="0000CC"/>
                </a:solidFill>
              </a:rPr>
              <a:t>IPC_RMID</a:t>
            </a:r>
            <a:r>
              <a:rPr lang="zh-CN" altLang="en-US" sz="1800" dirty="0" smtClean="0">
                <a:solidFill>
                  <a:srgbClr val="0000CC"/>
                </a:solidFill>
              </a:rPr>
              <a:t>：</a:t>
            </a:r>
            <a:r>
              <a:rPr lang="zh-CN" altLang="en-US" sz="1800" dirty="0" smtClean="0"/>
              <a:t>删除</a:t>
            </a:r>
            <a:r>
              <a:rPr lang="zh-CN" altLang="en-US" sz="1800" dirty="0"/>
              <a:t>由</a:t>
            </a:r>
            <a:r>
              <a:rPr lang="en-US" altLang="zh-CN" sz="1800" dirty="0" err="1">
                <a:solidFill>
                  <a:srgbClr val="006600"/>
                </a:solidFill>
              </a:rPr>
              <a:t>shmid</a:t>
            </a:r>
            <a:r>
              <a:rPr lang="zh-CN" altLang="en-US" sz="1800" dirty="0"/>
              <a:t>标识的共享存储区</a:t>
            </a:r>
            <a:endParaRPr lang="en-US" altLang="zh-CN" sz="1800" dirty="0"/>
          </a:p>
          <a:p>
            <a:pPr lvl="2"/>
            <a:endParaRPr lang="en-US" altLang="zh-CN" sz="1800" noProof="1"/>
          </a:p>
          <a:p>
            <a:pPr lvl="2"/>
            <a:endParaRPr lang="en-US" altLang="zh-CN" sz="1600" noProof="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A4C931-BA00-4110-B3F2-38C69B946E05}"/>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3.1.2 Process State</a:t>
            </a:r>
          </a:p>
        </p:txBody>
      </p:sp>
      <p:sp>
        <p:nvSpPr>
          <p:cNvPr id="22531" name="Rectangle 3">
            <a:extLst>
              <a:ext uri="{FF2B5EF4-FFF2-40B4-BE49-F238E27FC236}">
                <a16:creationId xmlns:a16="http://schemas.microsoft.com/office/drawing/2014/main" id="{4089D4AA-1984-44FB-8A42-B603FAAA1B02}"/>
              </a:ext>
            </a:extLst>
          </p:cNvPr>
          <p:cNvSpPr>
            <a:spLocks noGrp="1" noChangeArrowheads="1"/>
          </p:cNvSpPr>
          <p:nvPr>
            <p:ph type="body" idx="4294967295"/>
          </p:nvPr>
        </p:nvSpPr>
        <p:spPr>
          <a:xfrm>
            <a:off x="827088" y="1295400"/>
            <a:ext cx="7761287" cy="4719638"/>
          </a:xfrm>
        </p:spPr>
        <p:txBody>
          <a:bodyPr/>
          <a:lstStyle/>
          <a:p>
            <a:r>
              <a:rPr lang="en-US" altLang="zh-CN" sz="2200" dirty="0"/>
              <a:t>As a process executes, it changes </a:t>
            </a:r>
            <a:r>
              <a:rPr lang="en-US" altLang="zh-CN" sz="2200" i="1" dirty="0"/>
              <a:t>state</a:t>
            </a:r>
          </a:p>
          <a:p>
            <a:r>
              <a:rPr lang="en-US" altLang="zh-CN" sz="2200" dirty="0"/>
              <a:t>The state of a process is defined in part by the </a:t>
            </a:r>
            <a:r>
              <a:rPr lang="en-US" altLang="zh-CN" sz="2200" u="sng" dirty="0">
                <a:solidFill>
                  <a:srgbClr val="006600"/>
                </a:solidFill>
              </a:rPr>
              <a:t>current activity</a:t>
            </a:r>
            <a:r>
              <a:rPr lang="en-US" altLang="zh-CN" sz="2200" dirty="0">
                <a:solidFill>
                  <a:srgbClr val="006600"/>
                </a:solidFill>
              </a:rPr>
              <a:t> </a:t>
            </a:r>
            <a:r>
              <a:rPr lang="en-US" altLang="zh-CN" sz="2200" dirty="0"/>
              <a:t>of that process</a:t>
            </a:r>
          </a:p>
          <a:p>
            <a:pPr lvl="1"/>
            <a:r>
              <a:rPr lang="en-US" altLang="zh-CN" sz="2000" b="1" dirty="0">
                <a:solidFill>
                  <a:srgbClr val="0070C0"/>
                </a:solidFill>
              </a:rPr>
              <a:t>new</a:t>
            </a:r>
            <a:r>
              <a:rPr lang="en-US" altLang="zh-CN" sz="2000" dirty="0"/>
              <a:t>:  The process is being created</a:t>
            </a:r>
          </a:p>
          <a:p>
            <a:pPr lvl="1"/>
            <a:r>
              <a:rPr lang="en-US" altLang="zh-CN" sz="2000" b="1" dirty="0">
                <a:solidFill>
                  <a:srgbClr val="0070C0"/>
                </a:solidFill>
              </a:rPr>
              <a:t>running</a:t>
            </a:r>
            <a:r>
              <a:rPr lang="en-US" altLang="zh-CN" sz="2000" dirty="0"/>
              <a:t>:  Instructions are being executed</a:t>
            </a:r>
          </a:p>
          <a:p>
            <a:pPr lvl="1"/>
            <a:r>
              <a:rPr lang="en-US" altLang="zh-CN" sz="2000" b="1" dirty="0">
                <a:solidFill>
                  <a:srgbClr val="0070C0"/>
                </a:solidFill>
              </a:rPr>
              <a:t>waiting</a:t>
            </a:r>
            <a:r>
              <a:rPr lang="en-US" altLang="zh-CN" sz="2000" dirty="0"/>
              <a:t>:  The process is waiting for some event to occur (such as an I/O completion or reception of a signal)</a:t>
            </a:r>
          </a:p>
          <a:p>
            <a:pPr lvl="1"/>
            <a:r>
              <a:rPr lang="en-US" altLang="zh-CN" sz="2000" b="1" dirty="0">
                <a:solidFill>
                  <a:srgbClr val="0070C0"/>
                </a:solidFill>
              </a:rPr>
              <a:t>ready</a:t>
            </a:r>
            <a:r>
              <a:rPr lang="en-US" altLang="zh-CN" sz="2000" dirty="0"/>
              <a:t>:  The process is waiting to be assigned to a processor</a:t>
            </a:r>
          </a:p>
          <a:p>
            <a:pPr lvl="1"/>
            <a:r>
              <a:rPr lang="en-US" altLang="zh-CN" sz="2000" b="1" dirty="0">
                <a:solidFill>
                  <a:srgbClr val="0070C0"/>
                </a:solidFill>
              </a:rPr>
              <a:t>terminated</a:t>
            </a:r>
            <a:r>
              <a:rPr lang="en-US" altLang="zh-CN" sz="2000" dirty="0"/>
              <a:t>:  The process has finished execution</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4ECFD8C1-DF39-48D2-B9CE-B4EF314076D4}"/>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关于共享内存区与进程地址空间的附接与分离</a:t>
            </a:r>
            <a:endParaRPr lang="zh-CN" altLang="en-US" sz="2800" noProof="1">
              <a:effectLst>
                <a:outerShdw blurRad="38100" dist="38100" dir="2700000">
                  <a:srgbClr val="C0C0C0"/>
                </a:outerShdw>
              </a:effectLst>
            </a:endParaRPr>
          </a:p>
        </p:txBody>
      </p:sp>
      <p:sp>
        <p:nvSpPr>
          <p:cNvPr id="194563" name="内容占位符 2">
            <a:extLst>
              <a:ext uri="{FF2B5EF4-FFF2-40B4-BE49-F238E27FC236}">
                <a16:creationId xmlns:a16="http://schemas.microsoft.com/office/drawing/2014/main" id="{623F56B3-0654-4C59-9955-9F892B9BB501}"/>
              </a:ext>
            </a:extLst>
          </p:cNvPr>
          <p:cNvSpPr>
            <a:spLocks noGrp="1" noChangeArrowheads="1"/>
          </p:cNvSpPr>
          <p:nvPr>
            <p:ph idx="4294967295"/>
          </p:nvPr>
        </p:nvSpPr>
        <p:spPr>
          <a:xfrm>
            <a:off x="804863" y="1184275"/>
            <a:ext cx="8131175" cy="5118100"/>
          </a:xfrm>
        </p:spPr>
        <p:txBody>
          <a:bodyPr/>
          <a:lstStyle/>
          <a:p>
            <a:r>
              <a:rPr lang="zh-CN" altLang="en-US" sz="2400" noProof="1">
                <a:solidFill>
                  <a:srgbClr val="0000CC"/>
                </a:solidFill>
              </a:rPr>
              <a:t> </a:t>
            </a:r>
            <a:endParaRPr lang="en-US" altLang="zh-CN" sz="1600" noProof="1"/>
          </a:p>
        </p:txBody>
      </p:sp>
      <p:sp>
        <p:nvSpPr>
          <p:cNvPr id="4" name="文本框 3"/>
          <p:cNvSpPr txBox="1"/>
          <p:nvPr/>
        </p:nvSpPr>
        <p:spPr>
          <a:xfrm>
            <a:off x="2370338" y="5938174"/>
            <a:ext cx="1003177" cy="338554"/>
          </a:xfrm>
          <a:prstGeom prst="rect">
            <a:avLst/>
          </a:prstGeom>
          <a:noFill/>
        </p:spPr>
        <p:txBody>
          <a:bodyPr wrap="square" rtlCol="0">
            <a:spAutoFit/>
          </a:bodyPr>
          <a:lstStyle/>
          <a:p>
            <a:r>
              <a:rPr lang="zh-CN" altLang="en-US" sz="1600" dirty="0" smtClean="0"/>
              <a:t>附接之前</a:t>
            </a:r>
            <a:endParaRPr lang="zh-CN" altLang="en-US" sz="1600" dirty="0"/>
          </a:p>
        </p:txBody>
      </p:sp>
      <p:sp>
        <p:nvSpPr>
          <p:cNvPr id="7" name="文本框 6"/>
          <p:cNvSpPr txBox="1"/>
          <p:nvPr/>
        </p:nvSpPr>
        <p:spPr>
          <a:xfrm>
            <a:off x="6551720" y="5938174"/>
            <a:ext cx="1003177" cy="338554"/>
          </a:xfrm>
          <a:prstGeom prst="rect">
            <a:avLst/>
          </a:prstGeom>
          <a:noFill/>
        </p:spPr>
        <p:txBody>
          <a:bodyPr wrap="square" rtlCol="0">
            <a:spAutoFit/>
          </a:bodyPr>
          <a:lstStyle/>
          <a:p>
            <a:r>
              <a:rPr lang="zh-CN" altLang="en-US" sz="1600" dirty="0" smtClean="0"/>
              <a:t>附接之后</a:t>
            </a:r>
            <a:endParaRPr lang="zh-CN" altLang="en-US" sz="1600" dirty="0"/>
          </a:p>
        </p:txBody>
      </p:sp>
      <p:sp>
        <p:nvSpPr>
          <p:cNvPr id="8" name="文本框 7"/>
          <p:cNvSpPr txBox="1"/>
          <p:nvPr/>
        </p:nvSpPr>
        <p:spPr>
          <a:xfrm>
            <a:off x="512762"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pic>
        <p:nvPicPr>
          <p:cNvPr id="6" name="图片 5"/>
          <p:cNvPicPr>
            <a:picLocks noChangeAspect="1"/>
          </p:cNvPicPr>
          <p:nvPr/>
        </p:nvPicPr>
        <p:blipFill>
          <a:blip r:embed="rId2"/>
          <a:stretch>
            <a:fillRect/>
          </a:stretch>
        </p:blipFill>
        <p:spPr>
          <a:xfrm>
            <a:off x="1485900" y="1159552"/>
            <a:ext cx="6477000" cy="4280321"/>
          </a:xfrm>
          <a:prstGeom prst="rect">
            <a:avLst/>
          </a:prstGeom>
        </p:spPr>
      </p:pic>
      <p:sp>
        <p:nvSpPr>
          <p:cNvPr id="11" name="文本框 10"/>
          <p:cNvSpPr txBox="1"/>
          <p:nvPr/>
        </p:nvSpPr>
        <p:spPr>
          <a:xfrm>
            <a:off x="4724400"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sp>
        <p:nvSpPr>
          <p:cNvPr id="12" name="文本框 11"/>
          <p:cNvSpPr txBox="1"/>
          <p:nvPr/>
        </p:nvSpPr>
        <p:spPr>
          <a:xfrm>
            <a:off x="4779888" y="4408821"/>
            <a:ext cx="1199968" cy="584775"/>
          </a:xfrm>
          <a:prstGeom prst="rect">
            <a:avLst/>
          </a:prstGeom>
          <a:noFill/>
        </p:spPr>
        <p:txBody>
          <a:bodyPr wrap="square" rtlCol="0">
            <a:spAutoFit/>
          </a:bodyPr>
          <a:lstStyle/>
          <a:p>
            <a:r>
              <a:rPr lang="zh-CN" altLang="en-US" sz="1600" dirty="0" smtClean="0"/>
              <a:t>附接</a:t>
            </a:r>
            <a:r>
              <a:rPr lang="en-US" altLang="zh-CN" sz="1600" dirty="0" smtClean="0"/>
              <a:t>1KB</a:t>
            </a:r>
            <a:r>
              <a:rPr lang="zh-CN" altLang="en-US" sz="1600" dirty="0" smtClean="0"/>
              <a:t>的共享存储区</a:t>
            </a:r>
            <a:endParaRPr lang="zh-CN" altLang="en-US" sz="1600" dirty="0"/>
          </a:p>
        </p:txBody>
      </p:sp>
      <p:sp>
        <p:nvSpPr>
          <p:cNvPr id="13" name="文本框 12"/>
          <p:cNvSpPr txBox="1"/>
          <p:nvPr/>
        </p:nvSpPr>
        <p:spPr>
          <a:xfrm>
            <a:off x="2498228" y="4547321"/>
            <a:ext cx="711884" cy="307777"/>
          </a:xfrm>
          <a:prstGeom prst="rect">
            <a:avLst/>
          </a:prstGeom>
          <a:noFill/>
        </p:spPr>
        <p:txBody>
          <a:bodyPr wrap="square" rtlCol="0">
            <a:spAutoFit/>
          </a:bodyPr>
          <a:lstStyle/>
          <a:p>
            <a:r>
              <a:rPr lang="en-US" altLang="zh-CN" sz="1400" dirty="0" smtClean="0"/>
              <a:t>empty</a:t>
            </a:r>
            <a:endParaRPr lang="zh-CN" altLang="en-US" sz="1400" dirty="0"/>
          </a:p>
        </p:txBody>
      </p:sp>
      <p:sp>
        <p:nvSpPr>
          <p:cNvPr id="9" name="圆角矩形标注 8"/>
          <p:cNvSpPr/>
          <p:nvPr/>
        </p:nvSpPr>
        <p:spPr>
          <a:xfrm>
            <a:off x="3474870" y="3100016"/>
            <a:ext cx="1241391" cy="869119"/>
          </a:xfrm>
          <a:prstGeom prst="wedgeRoundRectCallout">
            <a:avLst>
              <a:gd name="adj1" fmla="val -64456"/>
              <a:gd name="adj2" fmla="val -692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附接之前可访问的数据空间大小</a:t>
            </a:r>
            <a:endParaRPr lang="zh-CN" altLang="en-US" sz="1400" dirty="0">
              <a:solidFill>
                <a:srgbClr val="000818"/>
              </a:solidFill>
            </a:endParaRPr>
          </a:p>
        </p:txBody>
      </p:sp>
      <p:sp>
        <p:nvSpPr>
          <p:cNvPr id="15" name="圆角矩形标注 14"/>
          <p:cNvSpPr/>
          <p:nvPr/>
        </p:nvSpPr>
        <p:spPr>
          <a:xfrm>
            <a:off x="7408709" y="3211111"/>
            <a:ext cx="1360454" cy="1041293"/>
          </a:xfrm>
          <a:prstGeom prst="wedgeRoundRectCallout">
            <a:avLst>
              <a:gd name="adj1" fmla="val -39212"/>
              <a:gd name="adj2" fmla="val -825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附接之后，进程可访问附接上的</a:t>
            </a:r>
            <a:r>
              <a:rPr lang="en-US" altLang="zh-CN" sz="1400" dirty="0" smtClean="0">
                <a:solidFill>
                  <a:srgbClr val="000818"/>
                </a:solidFill>
              </a:rPr>
              <a:t>1K</a:t>
            </a:r>
            <a:r>
              <a:rPr lang="zh-CN" altLang="en-US" sz="1400" dirty="0" smtClean="0">
                <a:solidFill>
                  <a:srgbClr val="000818"/>
                </a:solidFill>
              </a:rPr>
              <a:t>共享存储区</a:t>
            </a:r>
            <a:endParaRPr lang="zh-CN" altLang="en-US" sz="1400" dirty="0">
              <a:solidFill>
                <a:srgbClr val="000818"/>
              </a:solidFill>
            </a:endParaRPr>
          </a:p>
        </p:txBody>
      </p:sp>
    </p:spTree>
    <p:extLst>
      <p:ext uri="{BB962C8B-B14F-4D97-AF65-F5344CB8AC3E}">
        <p14:creationId xmlns:p14="http://schemas.microsoft.com/office/powerpoint/2010/main" val="370723711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5FB1B4EF-459D-440F-A42A-880EAD29DD6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sp>
        <p:nvSpPr>
          <p:cNvPr id="195587" name="内容占位符 2">
            <a:extLst>
              <a:ext uri="{FF2B5EF4-FFF2-40B4-BE49-F238E27FC236}">
                <a16:creationId xmlns:a16="http://schemas.microsoft.com/office/drawing/2014/main" id="{61D75E72-B830-4CAE-B96E-5030C50ECE20}"/>
              </a:ext>
            </a:extLst>
          </p:cNvPr>
          <p:cNvSpPr>
            <a:spLocks noGrp="1" noChangeArrowheads="1"/>
          </p:cNvSpPr>
          <p:nvPr>
            <p:ph idx="4294967295"/>
          </p:nvPr>
        </p:nvSpPr>
        <p:spPr>
          <a:xfrm>
            <a:off x="827088" y="1282700"/>
            <a:ext cx="8131175" cy="5118100"/>
          </a:xfrm>
        </p:spPr>
        <p:txBody>
          <a:bodyPr/>
          <a:lstStyle/>
          <a:p>
            <a:r>
              <a:rPr lang="en-US" altLang="zh-CN" sz="2000" noProof="1"/>
              <a:t>ipcs</a:t>
            </a:r>
            <a:r>
              <a:rPr lang="zh-CN" altLang="en-US" sz="2000" noProof="1"/>
              <a:t>命令</a:t>
            </a:r>
            <a:r>
              <a:rPr lang="zh-CN" altLang="zh-CN" sz="2000" noProof="1" smtClean="0"/>
              <a:t>---</a:t>
            </a:r>
            <a:r>
              <a:rPr lang="zh-CN" altLang="en-US" sz="2000" noProof="1"/>
              <a:t>显示已经创建的消息队列、共享内存以及信号量</a:t>
            </a:r>
            <a:endParaRPr lang="zh-CN" altLang="zh-CN" sz="2000" noProof="1"/>
          </a:p>
          <a:p>
            <a:pPr lvl="1"/>
            <a:r>
              <a:rPr lang="en-US" altLang="zh-CN" sz="1800" noProof="1" smtClean="0"/>
              <a:t>ipcs</a:t>
            </a:r>
            <a:r>
              <a:rPr lang="en-US" altLang="en-US" sz="1800" noProof="1"/>
              <a:t>：</a:t>
            </a:r>
            <a:r>
              <a:rPr lang="en-US" altLang="zh-CN" sz="1800" noProof="1"/>
              <a:t> </a:t>
            </a:r>
            <a:r>
              <a:rPr lang="en-US" altLang="zh-CN" sz="1800" noProof="1" smtClean="0">
                <a:solidFill>
                  <a:srgbClr val="0070C0"/>
                </a:solidFill>
              </a:rPr>
              <a:t>ipcs </a:t>
            </a:r>
            <a:r>
              <a:rPr lang="en-US" altLang="zh-CN" sz="1800" noProof="1">
                <a:solidFill>
                  <a:srgbClr val="0070C0"/>
                </a:solidFill>
              </a:rPr>
              <a:t>–m</a:t>
            </a:r>
            <a:r>
              <a:rPr lang="zh-CN" altLang="en-US" sz="1800" noProof="1">
                <a:solidFill>
                  <a:srgbClr val="0070C0"/>
                </a:solidFill>
              </a:rPr>
              <a:t>：仅显示已创建共享存储区</a:t>
            </a:r>
            <a:endParaRPr lang="zh-CN" altLang="zh-CN" sz="1800" noProof="1">
              <a:solidFill>
                <a:srgbClr val="0070C0"/>
              </a:solidFill>
            </a:endParaRPr>
          </a:p>
          <a:p>
            <a:pPr lvl="1"/>
            <a:r>
              <a:rPr lang="en-US" altLang="zh-CN" sz="1800" noProof="1"/>
              <a:t>ipcs –q</a:t>
            </a:r>
            <a:r>
              <a:rPr lang="zh-CN" altLang="en-US" sz="1800" noProof="1"/>
              <a:t>：仅显示已创建的消息队列</a:t>
            </a:r>
            <a:endParaRPr lang="zh-CN" altLang="zh-CN" sz="1800" noProof="1"/>
          </a:p>
          <a:p>
            <a:pPr lvl="1"/>
            <a:r>
              <a:rPr lang="en-US" altLang="zh-CN" sz="1800" noProof="1"/>
              <a:t>ipcs –s</a:t>
            </a:r>
            <a:r>
              <a:rPr lang="zh-CN" altLang="en-US" sz="1800" noProof="1"/>
              <a:t>：仅显示已创建信号量</a:t>
            </a:r>
            <a:endParaRPr lang="zh-CN" altLang="zh-CN" sz="1800" noProof="1"/>
          </a:p>
          <a:p>
            <a:r>
              <a:rPr lang="en-US" altLang="zh-CN" sz="2000" noProof="1"/>
              <a:t>ipcrm</a:t>
            </a:r>
            <a:r>
              <a:rPr lang="zh-CN" altLang="en-US" sz="2000" noProof="1"/>
              <a:t>命令 </a:t>
            </a:r>
            <a:r>
              <a:rPr lang="zh-CN" altLang="zh-CN" sz="2000" noProof="1"/>
              <a:t>–</a:t>
            </a:r>
            <a:r>
              <a:rPr lang="zh-CN" altLang="en-US" sz="2000" noProof="1"/>
              <a:t>删除已创建的</a:t>
            </a:r>
            <a:r>
              <a:rPr lang="en-US" altLang="zh-CN" sz="2000" noProof="1"/>
              <a:t>ipc</a:t>
            </a:r>
          </a:p>
          <a:p>
            <a:pPr lvl="1"/>
            <a:r>
              <a:rPr lang="en-US" altLang="zh-CN" sz="1800" dirty="0" err="1"/>
              <a:t>ipcrm</a:t>
            </a:r>
            <a:r>
              <a:rPr lang="en-US" altLang="zh-CN" sz="1800" dirty="0"/>
              <a:t>  [ -m </a:t>
            </a:r>
            <a:r>
              <a:rPr lang="en-US" altLang="zh-CN" sz="1800" dirty="0" err="1"/>
              <a:t>SharedMemoryID</a:t>
            </a:r>
            <a:r>
              <a:rPr lang="en-US" altLang="zh-CN" sz="1800" dirty="0"/>
              <a:t> ]</a:t>
            </a:r>
          </a:p>
          <a:p>
            <a:pPr lvl="1"/>
            <a:r>
              <a:rPr lang="en-US" altLang="zh-CN" sz="1800" dirty="0" err="1"/>
              <a:t>ipcrm</a:t>
            </a:r>
            <a:r>
              <a:rPr lang="en-US" altLang="zh-CN" sz="1800" dirty="0"/>
              <a:t>  [ -M </a:t>
            </a:r>
            <a:r>
              <a:rPr lang="en-US" altLang="zh-CN" sz="1800" dirty="0" err="1"/>
              <a:t>SharedMemoryKey</a:t>
            </a:r>
            <a:r>
              <a:rPr lang="en-US" altLang="zh-CN" sz="1800" dirty="0"/>
              <a:t> ]</a:t>
            </a:r>
          </a:p>
          <a:p>
            <a:pPr lvl="1"/>
            <a:r>
              <a:rPr lang="en-US" altLang="zh-CN" sz="1800" dirty="0" err="1"/>
              <a:t>ipcrm</a:t>
            </a:r>
            <a:r>
              <a:rPr lang="en-US" altLang="zh-CN" sz="1800" dirty="0"/>
              <a:t>  [ -q </a:t>
            </a:r>
            <a:r>
              <a:rPr lang="en-US" altLang="zh-CN" sz="1800" dirty="0" err="1"/>
              <a:t>MessageID</a:t>
            </a:r>
            <a:r>
              <a:rPr lang="en-US" altLang="zh-CN" sz="1800" dirty="0"/>
              <a:t> ]</a:t>
            </a:r>
          </a:p>
          <a:p>
            <a:pPr lvl="1"/>
            <a:r>
              <a:rPr lang="en-US" altLang="zh-CN" sz="1800" dirty="0" err="1"/>
              <a:t>ipcrm</a:t>
            </a:r>
            <a:r>
              <a:rPr lang="en-US" altLang="zh-CN" sz="1800" dirty="0"/>
              <a:t>  [ -Q </a:t>
            </a:r>
            <a:r>
              <a:rPr lang="en-US" altLang="zh-CN" sz="1800" dirty="0" err="1"/>
              <a:t>MessageKey</a:t>
            </a:r>
            <a:r>
              <a:rPr lang="en-US" altLang="zh-CN" sz="1800" dirty="0"/>
              <a:t> ]</a:t>
            </a:r>
          </a:p>
          <a:p>
            <a:pPr lvl="1"/>
            <a:r>
              <a:rPr lang="en-US" altLang="zh-CN" sz="1800" dirty="0" err="1"/>
              <a:t>ipcrm</a:t>
            </a:r>
            <a:r>
              <a:rPr lang="en-US" altLang="zh-CN" sz="1800" dirty="0"/>
              <a:t>  [ -s </a:t>
            </a:r>
            <a:r>
              <a:rPr lang="en-US" altLang="zh-CN" sz="1800" dirty="0" err="1"/>
              <a:t>SemaphoreID</a:t>
            </a:r>
            <a:r>
              <a:rPr lang="en-US" altLang="zh-CN" sz="1800" dirty="0"/>
              <a:t> ]</a:t>
            </a:r>
          </a:p>
          <a:p>
            <a:pPr lvl="1"/>
            <a:r>
              <a:rPr lang="en-US" altLang="zh-CN" sz="1800" dirty="0" err="1"/>
              <a:t>ipcrm</a:t>
            </a:r>
            <a:r>
              <a:rPr lang="en-US" altLang="zh-CN" sz="1800" dirty="0"/>
              <a:t>  [ -S </a:t>
            </a:r>
            <a:r>
              <a:rPr lang="en-US" altLang="zh-CN" sz="1800" dirty="0" err="1"/>
              <a:t>SemaphoreKey</a:t>
            </a:r>
            <a:r>
              <a:rPr lang="en-US" altLang="zh-CN" sz="1800" dirty="0"/>
              <a:t> ]</a:t>
            </a:r>
            <a:endParaRPr lang="en-US" altLang="zh-CN" sz="1800" noProof="1"/>
          </a:p>
          <a:p>
            <a:pPr lvl="1"/>
            <a:endParaRPr lang="en-US" altLang="zh-CN" sz="2000" noProof="1"/>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7F15A076-1286-42BD-AB6C-6F4B0098B5B2}"/>
              </a:ext>
            </a:extLst>
          </p:cNvPr>
          <p:cNvSpPr>
            <a:spLocks noGrp="1"/>
          </p:cNvSpPr>
          <p:nvPr>
            <p:ph type="title" idx="4294967295"/>
          </p:nvPr>
        </p:nvSpPr>
        <p:spPr>
          <a:xfrm>
            <a:off x="663575" y="0"/>
            <a:ext cx="8077200" cy="609600"/>
          </a:xfrm>
          <a:ln>
            <a:miter/>
          </a:ln>
        </p:spPr>
        <p:txBody>
          <a:bodyPr/>
          <a:lstStyle/>
          <a:p>
            <a:pPr>
              <a:defRPr/>
            </a:pPr>
            <a:r>
              <a:rPr lang="zh-CN" altLang="en-US" noProof="1">
                <a:effectLst>
                  <a:outerShdw blurRad="38100" dist="38100" dir="2700000">
                    <a:srgbClr val="C0C0C0"/>
                  </a:outerShdw>
                </a:effectLst>
              </a:rPr>
              <a:t>Shared memory</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单进程（</a:t>
            </a:r>
            <a:r>
              <a:rPr lang="en-US" altLang="zh-CN" noProof="1">
                <a:effectLst>
                  <a:outerShdw blurRad="38100" dist="38100" dir="2700000">
                    <a:srgbClr val="C0C0C0"/>
                  </a:outerShdw>
                </a:effectLst>
              </a:rPr>
              <a:t>Fig.</a:t>
            </a:r>
            <a:r>
              <a:rPr lang="zh-CN" altLang="en-US" noProof="1">
                <a:effectLst>
                  <a:outerShdw blurRad="38100" dist="38100" dir="2700000">
                    <a:srgbClr val="C0C0C0"/>
                  </a:outerShdw>
                </a:effectLst>
              </a:rPr>
              <a:t> </a:t>
            </a:r>
            <a:r>
              <a:rPr lang="en-US" altLang="zh-CN" noProof="1">
                <a:effectLst>
                  <a:outerShdw blurRad="38100" dist="38100" dir="2700000">
                    <a:srgbClr val="C0C0C0"/>
                  </a:outerShdw>
                </a:effectLst>
              </a:rPr>
              <a:t>3.6</a:t>
            </a:r>
            <a:r>
              <a:rPr lang="zh-CN" altLang="en-US" noProof="1">
                <a:effectLst>
                  <a:outerShdw blurRad="38100" dist="38100" dir="2700000">
                    <a:srgbClr val="C0C0C0"/>
                  </a:outerShdw>
                </a:effectLst>
              </a:rPr>
              <a:t>）</a:t>
            </a:r>
          </a:p>
        </p:txBody>
      </p:sp>
      <p:sp>
        <p:nvSpPr>
          <p:cNvPr id="186371" name="内容占位符 2">
            <a:extLst>
              <a:ext uri="{FF2B5EF4-FFF2-40B4-BE49-F238E27FC236}">
                <a16:creationId xmlns:a16="http://schemas.microsoft.com/office/drawing/2014/main" id="{E807DDE5-6A33-47EE-A96E-CC64164AEAC2}"/>
              </a:ext>
            </a:extLst>
          </p:cNvPr>
          <p:cNvSpPr>
            <a:spLocks noGrp="1"/>
          </p:cNvSpPr>
          <p:nvPr>
            <p:ph idx="4294967295"/>
          </p:nvPr>
        </p:nvSpPr>
        <p:spPr>
          <a:xfrm>
            <a:off x="827088" y="838200"/>
            <a:ext cx="7083425" cy="5761038"/>
          </a:xfrm>
        </p:spPr>
        <p:txBody>
          <a:bodyPr/>
          <a:lstStyle/>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#include &lt;stdio.h&gt;</a:t>
            </a: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0818"/>
                </a:solidFill>
                <a:latin typeface="Times New Roman" panose="02020603050405020304" pitchFamily="18" charset="0"/>
                <a:cs typeface="Times New Roman" panose="02020603050405020304" pitchFamily="18" charset="0"/>
              </a:rPr>
              <a:t>#include &lt;sys/shm.h&gt;</a:t>
            </a: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0818"/>
                </a:solidFill>
                <a:latin typeface="Times New Roman" panose="02020603050405020304" pitchFamily="18" charset="0"/>
                <a:cs typeface="Times New Roman" panose="02020603050405020304" pitchFamily="18" charset="0"/>
              </a:rPr>
              <a:t>#include &lt;sys/stat.h&gt;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int main() {</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int segment_id;       </a:t>
            </a:r>
            <a:r>
              <a:rPr lang="en-US" altLang="zh-CN" sz="1600" noProof="1">
                <a:solidFill>
                  <a:srgbClr val="006600"/>
                </a:solidFill>
                <a:latin typeface="Times New Roman" panose="02020603050405020304" pitchFamily="18" charset="0"/>
                <a:cs typeface="Times New Roman" panose="02020603050405020304" pitchFamily="18" charset="0"/>
              </a:rPr>
              <a:t>//the identifier for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char* shared_memory;  </a:t>
            </a:r>
            <a:r>
              <a:rPr lang="en-US" altLang="zh-CN" sz="1600" noProof="1">
                <a:solidFill>
                  <a:srgbClr val="006600"/>
                </a:solidFill>
                <a:latin typeface="Times New Roman" panose="02020603050405020304" pitchFamily="18" charset="0"/>
                <a:cs typeface="Times New Roman" panose="02020603050405020304" pitchFamily="18" charset="0"/>
              </a:rPr>
              <a:t>//a pointer to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const int size = 4096          </a:t>
            </a:r>
            <a:r>
              <a:rPr lang="en-US" altLang="zh-CN" sz="1600" noProof="1">
                <a:solidFill>
                  <a:srgbClr val="006600"/>
                </a:solidFill>
                <a:latin typeface="Times New Roman" panose="02020603050405020304" pitchFamily="18" charset="0"/>
                <a:cs typeface="Times New Roman" panose="02020603050405020304" pitchFamily="18" charset="0"/>
              </a:rPr>
              <a:t>//the size (in bytes) of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6600"/>
                </a:solidFill>
                <a:latin typeface="Times New Roman" panose="02020603050405020304" pitchFamily="18" charset="0"/>
                <a:cs typeface="Times New Roman" panose="02020603050405020304" pitchFamily="18" charset="0"/>
              </a:rPr>
              <a:t>//allocate a shared memory segment</a:t>
            </a:r>
          </a:p>
          <a:p>
            <a:pPr marL="0" indent="0">
              <a:spcBef>
                <a:spcPts val="0"/>
              </a:spcBef>
              <a:buFont typeface="Monotype Sorts" pitchFamily="2" charset="2"/>
              <a:buNone/>
              <a:defRPr/>
            </a:pPr>
            <a:r>
              <a:rPr lang="en-US" altLang="zh-CN" sz="1600" noProof="1">
                <a:solidFill>
                  <a:srgbClr val="0000CC"/>
                </a:solidFill>
                <a:latin typeface="Times New Roman" panose="02020603050405020304" pitchFamily="18" charset="0"/>
                <a:cs typeface="Times New Roman" panose="02020603050405020304" pitchFamily="18" charset="0"/>
              </a:rPr>
              <a:t>    // </a:t>
            </a:r>
            <a:r>
              <a:rPr lang="en-US" altLang="zh-CN" sz="1600" dirty="0">
                <a:solidFill>
                  <a:srgbClr val="0000CC"/>
                </a:solidFill>
                <a:latin typeface="Times New Roman" panose="02020603050405020304" pitchFamily="18" charset="0"/>
                <a:cs typeface="Times New Roman" panose="02020603050405020304" pitchFamily="18" charset="0"/>
              </a:rPr>
              <a:t>S_IRUSR:  Permits the file's owner to read it.   (c.f. S_IRGRP)</a:t>
            </a:r>
            <a:br>
              <a:rPr lang="en-US" altLang="zh-CN" sz="1600" dirty="0">
                <a:solidFill>
                  <a:srgbClr val="0000CC"/>
                </a:solidFill>
                <a:latin typeface="Times New Roman" panose="02020603050405020304" pitchFamily="18" charset="0"/>
                <a:cs typeface="Times New Roman" panose="02020603050405020304" pitchFamily="18" charset="0"/>
              </a:rPr>
            </a:br>
            <a:r>
              <a:rPr lang="en-US" altLang="zh-CN" sz="1600" dirty="0">
                <a:solidFill>
                  <a:srgbClr val="0000CC"/>
                </a:solidFill>
                <a:latin typeface="Times New Roman" panose="02020603050405020304" pitchFamily="18" charset="0"/>
                <a:cs typeface="Times New Roman" panose="02020603050405020304" pitchFamily="18" charset="0"/>
              </a:rPr>
              <a:t>    // S_IWUSR:  Permits the file's owner to write to it.  (c.f. S_IWGRP</a:t>
            </a:r>
            <a:r>
              <a:rPr lang="en-US" altLang="zh-CN" sz="1600" dirty="0">
                <a:solidFill>
                  <a:srgbClr val="006600"/>
                </a:solidFill>
                <a:latin typeface="Times New Roman" panose="02020603050405020304" pitchFamily="18" charset="0"/>
                <a:cs typeface="Times New Roman" panose="02020603050405020304" pitchFamily="18" charset="0"/>
              </a:rPr>
              <a:t>)</a:t>
            </a:r>
            <a:br>
              <a:rPr lang="en-US" altLang="zh-CN" sz="1600" dirty="0">
                <a:solidFill>
                  <a:srgbClr val="006600"/>
                </a:solidFill>
                <a:latin typeface="Times New Roman" panose="02020603050405020304" pitchFamily="18" charset="0"/>
                <a:cs typeface="Times New Roman" panose="02020603050405020304" pitchFamily="18" charset="0"/>
              </a:rPr>
            </a:br>
            <a:r>
              <a:rPr lang="en-US" altLang="zh-CN" sz="1600" dirty="0">
                <a:solidFill>
                  <a:srgbClr val="006600"/>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segment_id =  shmget(</a:t>
            </a:r>
            <a:r>
              <a:rPr lang="en-US" altLang="zh-CN" sz="1600" b="1" noProof="1">
                <a:solidFill>
                  <a:srgbClr val="FF0000"/>
                </a:solidFill>
                <a:latin typeface="Times New Roman" panose="02020603050405020304" pitchFamily="18" charset="0"/>
                <a:cs typeface="Times New Roman" panose="02020603050405020304" pitchFamily="18" charset="0"/>
              </a:rPr>
              <a:t>IPC_PRIVATE</a:t>
            </a:r>
            <a:r>
              <a:rPr lang="en-US" altLang="zh-CN" sz="1600" b="1" noProof="1">
                <a:solidFill>
                  <a:srgbClr val="000818"/>
                </a:solidFill>
                <a:latin typeface="Times New Roman" panose="02020603050405020304" pitchFamily="18" charset="0"/>
                <a:cs typeface="Times New Roman" panose="02020603050405020304" pitchFamily="18" charset="0"/>
              </a:rPr>
              <a:t>,size,</a:t>
            </a:r>
            <a:r>
              <a:rPr lang="en-US" altLang="zh-CN" sz="1600" b="1" noProof="1">
                <a:solidFill>
                  <a:srgbClr val="FF0000"/>
                </a:solidFill>
                <a:latin typeface="Times New Roman" panose="02020603050405020304" pitchFamily="18" charset="0"/>
                <a:cs typeface="Times New Roman" panose="02020603050405020304" pitchFamily="18" charset="0"/>
              </a:rPr>
              <a:t>S_IRUSR|S_IWUSR</a:t>
            </a:r>
            <a:r>
              <a:rPr lang="en-US" altLang="zh-CN" sz="1600" b="1" noProof="1">
                <a:solidFill>
                  <a:srgbClr val="000818"/>
                </a:solidFill>
                <a:latin typeface="Times New Roman" panose="02020603050405020304" pitchFamily="18" charset="0"/>
                <a:cs typeface="Times New Roman" panose="02020603050405020304" pitchFamily="18" charset="0"/>
              </a:rPr>
              <a: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6600"/>
                </a:solidFill>
                <a:latin typeface="Times New Roman" panose="02020603050405020304" pitchFamily="18" charset="0"/>
                <a:cs typeface="Times New Roman" panose="02020603050405020304" pitchFamily="18" charset="0"/>
              </a:rPr>
              <a:t>//attatch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shared_memory=(char*)shmat(segment_id,NULL,0);</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//write a message to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sprintf(shared_memory,”Hi, there!”);</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print out the string from shared memory</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printf(“*%s\n”, shared_memory);</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detach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shmdt(shared_memory);</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remove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shmctl(segment_id ,IPC_RMID,NULL);</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return 0;</a:t>
            </a:r>
          </a:p>
          <a:p>
            <a:pPr marL="0" indent="0">
              <a:buFont typeface="Monotype Sorts" pitchFamily="2" charset="2"/>
              <a:buNone/>
              <a:defRPr/>
            </a:pPr>
            <a:r>
              <a:rPr lang="en-US" altLang="zh-CN" sz="1600" noProof="1">
                <a:solidFill>
                  <a:srgbClr val="000818"/>
                </a:solidFill>
              </a:rPr>
              <a:t>}</a:t>
            </a:r>
          </a:p>
          <a:p>
            <a:pPr>
              <a:defRPr/>
            </a:pPr>
            <a:endParaRPr lang="en-US" altLang="zh-CN" sz="1600" noProof="1"/>
          </a:p>
          <a:p>
            <a:pPr>
              <a:defRPr/>
            </a:pPr>
            <a:endParaRPr lang="en-US" altLang="zh-CN" sz="1600" noProof="1"/>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D41A452-8A83-4812-A96F-54DB8D8A211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进程之间通信</a:t>
            </a:r>
          </a:p>
        </p:txBody>
      </p:sp>
      <p:sp>
        <p:nvSpPr>
          <p:cNvPr id="197635" name="内容占位符 2">
            <a:extLst>
              <a:ext uri="{FF2B5EF4-FFF2-40B4-BE49-F238E27FC236}">
                <a16:creationId xmlns:a16="http://schemas.microsoft.com/office/drawing/2014/main" id="{A97C5417-8694-44A9-AFAC-834AA4EB2DD0}"/>
              </a:ext>
            </a:extLst>
          </p:cNvPr>
          <p:cNvSpPr>
            <a:spLocks noGrp="1" noChangeArrowheads="1"/>
          </p:cNvSpPr>
          <p:nvPr>
            <p:ph idx="4294967295"/>
          </p:nvPr>
        </p:nvSpPr>
        <p:spPr>
          <a:xfrm>
            <a:off x="827088" y="1282700"/>
            <a:ext cx="8131175" cy="5118100"/>
          </a:xfrm>
        </p:spPr>
        <p:txBody>
          <a:bodyPr/>
          <a:lstStyle/>
          <a:p>
            <a:pPr>
              <a:lnSpc>
                <a:spcPct val="150000"/>
              </a:lnSpc>
            </a:pPr>
            <a:r>
              <a:rPr lang="zh-CN" altLang="en-US" sz="2000" b="1" noProof="1"/>
              <a:t>所有共享该段内存的进程</a:t>
            </a:r>
            <a:r>
              <a:rPr lang="zh-CN" altLang="en-US" sz="2000" noProof="1"/>
              <a:t>在获取共享内存的标识符时，即执行系统调用</a:t>
            </a:r>
            <a:r>
              <a:rPr lang="en-US" altLang="zh-CN" sz="2000" dirty="0" err="1">
                <a:solidFill>
                  <a:srgbClr val="C00000"/>
                </a:solidFill>
              </a:rPr>
              <a:t>shmid</a:t>
            </a:r>
            <a:r>
              <a:rPr lang="en-US" altLang="zh-CN" sz="2000" dirty="0">
                <a:solidFill>
                  <a:srgbClr val="C00000"/>
                </a:solidFill>
              </a:rPr>
              <a:t> </a:t>
            </a:r>
            <a:r>
              <a:rPr lang="en-US" altLang="zh-CN" sz="2000" dirty="0"/>
              <a:t>= </a:t>
            </a:r>
            <a:r>
              <a:rPr lang="en-US" altLang="zh-CN" sz="2000" dirty="0" err="1"/>
              <a:t>shmget</a:t>
            </a:r>
            <a:r>
              <a:rPr lang="en-US" altLang="zh-CN" sz="2000" dirty="0"/>
              <a:t>(0x8888, 1024, IPC_CREAT|0666)</a:t>
            </a:r>
            <a:r>
              <a:rPr lang="zh-CN" altLang="en-US" sz="2000" dirty="0"/>
              <a:t>时，</a:t>
            </a:r>
            <a:r>
              <a:rPr lang="zh-CN" altLang="en-US" sz="2000" b="1" dirty="0">
                <a:solidFill>
                  <a:srgbClr val="0000CC"/>
                </a:solidFill>
              </a:rPr>
              <a:t>要使用相同的</a:t>
            </a:r>
            <a:r>
              <a:rPr lang="en-US" altLang="zh-CN" sz="2000" b="1" dirty="0">
                <a:solidFill>
                  <a:srgbClr val="0000CC"/>
                </a:solidFill>
              </a:rPr>
              <a:t>key</a:t>
            </a:r>
            <a:r>
              <a:rPr lang="zh-CN" altLang="en-US" sz="2000" b="1" dirty="0">
                <a:solidFill>
                  <a:srgbClr val="0000CC"/>
                </a:solidFill>
              </a:rPr>
              <a:t>值</a:t>
            </a:r>
            <a:r>
              <a:rPr lang="zh-CN" altLang="en-US" sz="2000" dirty="0" smtClean="0"/>
              <a:t>，以指明是共享同一个存储区，如</a:t>
            </a:r>
            <a:r>
              <a:rPr lang="en-US" altLang="zh-CN" sz="2000" dirty="0"/>
              <a:t>0x8888 </a:t>
            </a:r>
          </a:p>
          <a:p>
            <a:pPr lvl="2"/>
            <a:endParaRPr lang="en-US" altLang="zh-CN" sz="1800" noProof="1"/>
          </a:p>
          <a:p>
            <a:pPr lvl="1"/>
            <a:endParaRPr lang="en-US" altLang="zh-CN" sz="1800" noProof="1"/>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a:extLst>
              <a:ext uri="{FF2B5EF4-FFF2-40B4-BE49-F238E27FC236}">
                <a16:creationId xmlns:a16="http://schemas.microsoft.com/office/drawing/2014/main" id="{457E7342-84D5-4210-AAA8-7E190039B961}"/>
              </a:ext>
            </a:extLst>
          </p:cNvPr>
          <p:cNvSpPr>
            <a:spLocks noGrp="1" noChangeArrowheads="1"/>
          </p:cNvSpPr>
          <p:nvPr>
            <p:ph idx="4294967295"/>
          </p:nvPr>
        </p:nvSpPr>
        <p:spPr>
          <a:xfrm>
            <a:off x="658813" y="944563"/>
            <a:ext cx="7886700" cy="5434012"/>
          </a:xfrm>
        </p:spPr>
        <p:txBody>
          <a:bodyPr/>
          <a:lstStyle/>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stdlib.h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stdio.h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string.h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errno.h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string.h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&lt;sys/</a:t>
            </a:r>
            <a:r>
              <a:rPr lang="en-US" altLang="zh-CN" sz="1600" dirty="0" err="1">
                <a:latin typeface="Times New Roman" panose="02020603050405020304" pitchFamily="18" charset="0"/>
                <a:cs typeface="Times New Roman" panose="02020603050405020304" pitchFamily="18" charset="0"/>
              </a:rPr>
              <a:t>shm.h</a:t>
            </a:r>
            <a:r>
              <a:rPr lang="en-US" altLang="zh-CN" sz="1600" smtClean="0">
                <a:latin typeface="Times New Roman" panose="02020603050405020304" pitchFamily="18" charset="0"/>
                <a:cs typeface="Times New Roman" panose="02020603050405020304" pitchFamily="18" charset="0"/>
              </a:rPr>
              <a:t>&gt;</a:t>
            </a:r>
            <a:endParaRPr lang="en-US" altLang="zh-CN" sz="1600" dirty="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main() { </a:t>
            </a:r>
          </a:p>
          <a:p>
            <a:pPr marL="0" lvl="2" indent="0">
              <a:spcBef>
                <a:spcPct val="0"/>
              </a:spcBef>
              <a:buFont typeface="Calibri" panose="020F0502020204030204" pitchFamily="34" charset="0"/>
              <a:buNone/>
            </a:pP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ket_t</a:t>
            </a: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shm_key</a:t>
            </a:r>
            <a:r>
              <a:rPr lang="en-US" altLang="zh-CN" sz="1600" b="1" dirty="0">
                <a:solidFill>
                  <a:srgbClr val="006600"/>
                </a:solidFill>
                <a:latin typeface="Times New Roman" panose="02020603050405020304" pitchFamily="18" charset="0"/>
                <a:cs typeface="Times New Roman" panose="02020603050405020304" pitchFamily="18" charset="0"/>
              </a:rPr>
              <a:t>=0x1234;</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 ret</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const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size=</a:t>
            </a:r>
            <a:r>
              <a:rPr lang="en-US" altLang="zh-CN" sz="1600" dirty="0" err="1">
                <a:latin typeface="Times New Roman" panose="02020603050405020304" pitchFamily="18" charset="0"/>
                <a:cs typeface="Times New Roman" panose="02020603050405020304" pitchFamily="18" charset="0"/>
              </a:rPr>
              <a:t>getpagesize</a:t>
            </a:r>
            <a:r>
              <a:rPr lang="en-US" altLang="zh-CN" sz="1600" dirty="0">
                <a:latin typeface="Times New Roman" panose="02020603050405020304" pitchFamily="18" charset="0"/>
                <a:cs typeface="Times New Roman" panose="02020603050405020304" pitchFamily="18" charset="0"/>
              </a:rPr>
              <a:t>();  //1024</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str</a:t>
            </a:r>
            <a:r>
              <a:rPr lang="en-US" altLang="zh-CN" sz="1600" dirty="0">
                <a:latin typeface="Times New Roman" panose="02020603050405020304" pitchFamily="18" charset="0"/>
                <a:cs typeface="Times New Roman" panose="02020603050405020304" pitchFamily="18" charset="0"/>
              </a:rPr>
              <a:t>[size], c;</a:t>
            </a:r>
          </a:p>
          <a:p>
            <a:pPr marL="0" lvl="2" indent="0">
              <a:spcBef>
                <a:spcPct val="0"/>
              </a:spcBef>
              <a:buFont typeface="Calibri" panose="020F0502020204030204" pitchFamily="34" charset="0"/>
              <a:buNone/>
            </a:pPr>
            <a:r>
              <a:rPr lang="en-US" altLang="zh-CN" sz="1600" b="1" dirty="0">
                <a:solidFill>
                  <a:srgbClr val="0070C0"/>
                </a:solidFill>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shmid</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shmget</a:t>
            </a:r>
            <a:r>
              <a:rPr lang="en-US" altLang="zh-CN" sz="1600" b="1" dirty="0">
                <a:solidFill>
                  <a:srgbClr val="0070C0"/>
                </a:solidFill>
                <a:latin typeface="Times New Roman" panose="02020603050405020304" pitchFamily="18" charset="0"/>
                <a:cs typeface="Times New Roman" panose="02020603050405020304" pitchFamily="18" charset="0"/>
              </a:rPr>
              <a:t>(shm_key,size,</a:t>
            </a:r>
            <a:r>
              <a:rPr lang="en-US" altLang="zh-CN" sz="1600" b="1" dirty="0">
                <a:solidFill>
                  <a:srgbClr val="006600"/>
                </a:solidFill>
                <a:latin typeface="Times New Roman" panose="02020603050405020304" pitchFamily="18" charset="0"/>
                <a:cs typeface="Times New Roman" panose="02020603050405020304" pitchFamily="18" charset="0"/>
              </a:rPr>
              <a:t>IPC_CREAT|0666</a:t>
            </a:r>
            <a:r>
              <a:rPr lang="en-US" altLang="zh-CN" sz="1600" b="1" dirty="0">
                <a:solidFill>
                  <a:srgbClr val="0070C0"/>
                </a:solidFill>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==-1)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b="1" dirty="0" err="1">
                <a:solidFill>
                  <a:srgbClr val="7030A0"/>
                </a:solidFill>
                <a:latin typeface="Times New Roman" panose="02020603050405020304" pitchFamily="18" charset="0"/>
                <a:cs typeface="Times New Roman" panose="02020603050405020304" pitchFamily="18" charset="0"/>
              </a:rPr>
              <a:t>perror</a:t>
            </a:r>
            <a:r>
              <a:rPr lang="en-US" altLang="zh-CN" sz="1600" b="1" dirty="0">
                <a:solidFill>
                  <a:srgbClr val="7030A0"/>
                </a:solidFill>
                <a:latin typeface="Times New Roman" panose="02020603050405020304" pitchFamily="18" charset="0"/>
                <a:cs typeface="Times New Roman" panose="02020603050405020304" pitchFamily="18" charset="0"/>
              </a:rPr>
              <a:t>("</a:t>
            </a:r>
            <a:r>
              <a:rPr lang="en-US" altLang="zh-CN" sz="1600" b="1" dirty="0" err="1">
                <a:solidFill>
                  <a:srgbClr val="7030A0"/>
                </a:solidFill>
                <a:latin typeface="Times New Roman" panose="02020603050405020304" pitchFamily="18" charset="0"/>
                <a:cs typeface="Times New Roman" panose="02020603050405020304" pitchFamily="18" charset="0"/>
              </a:rPr>
              <a:t>shmget</a:t>
            </a:r>
            <a:r>
              <a:rPr lang="en-US" altLang="zh-CN" sz="1600" b="1" dirty="0">
                <a:solidFill>
                  <a:srgbClr val="7030A0"/>
                </a:solidFill>
                <a:latin typeface="Times New Roman" panose="02020603050405020304" pitchFamily="18" charset="0"/>
                <a:cs typeface="Times New Roman" panose="02020603050405020304" pitchFamily="18" charset="0"/>
              </a:rPr>
              <a: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r>
              <a:rPr lang="en-US" altLang="zh-CN" sz="1600" b="1" dirty="0">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sharedmemory</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shmat</a:t>
            </a:r>
            <a:r>
              <a:rPr lang="en-US" altLang="zh-CN" sz="1600" b="1" dirty="0">
                <a:solidFill>
                  <a:srgbClr val="0070C0"/>
                </a:solidFill>
                <a:latin typeface="Times New Roman" panose="02020603050405020304" pitchFamily="18" charset="0"/>
                <a:cs typeface="Times New Roman" panose="02020603050405020304" pitchFamily="18" charset="0"/>
              </a:rPr>
              <a:t>(shmid,NULL,0);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==(void*)-1)  {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perror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shmat</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endParaRPr lang="en-US" altLang="zh-CN" sz="16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1E3C240F-5939-494C-AC74-0E2F7B54A66B}"/>
              </a:ext>
            </a:extLst>
          </p:cNvPr>
          <p:cNvSpPr txBox="1">
            <a:spLocks/>
          </p:cNvSpPr>
          <p:nvPr/>
        </p:nvSpPr>
        <p:spPr bwMode="auto">
          <a:xfrm>
            <a:off x="860425"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a:extLst>
              <a:ext uri="{FF2B5EF4-FFF2-40B4-BE49-F238E27FC236}">
                <a16:creationId xmlns:a16="http://schemas.microsoft.com/office/drawing/2014/main" id="{870137E9-EC51-49F3-BA49-56D98A4E2D0D}"/>
              </a:ext>
            </a:extLst>
          </p:cNvPr>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cs typeface="Times New Roman" panose="02020603050405020304" pitchFamily="18" charset="0"/>
              </a:rPr>
              <a:t>do {   </a:t>
            </a: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printf("You are going to write to Shared Memory:\n");</a:t>
            </a: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scanf(“%s”,str);</a:t>
            </a:r>
          </a:p>
          <a:p>
            <a:pPr marL="0" lvl="2" indent="0">
              <a:buFont typeface="Calibri" panose="020F0502020204030204" pitchFamily="34" charset="0"/>
              <a:buNone/>
            </a:pPr>
            <a:r>
              <a:rPr lang="en-US" altLang="zh-CN" sz="1800">
                <a:solidFill>
                  <a:srgbClr val="0070C0"/>
                </a:solidFill>
                <a:latin typeface="Times New Roman" panose="02020603050405020304" pitchFamily="18" charset="0"/>
                <a:cs typeface="Times New Roman" panose="02020603050405020304" pitchFamily="18" charset="0"/>
              </a:rPr>
              <a:t>        strcpy(sharedmemory,str);</a:t>
            </a:r>
          </a:p>
          <a:p>
            <a:pPr marL="0" lvl="2" indent="0">
              <a:buFont typeface="Monotype Sorts" pitchFamily="2" charset="2"/>
              <a:buNone/>
            </a:pP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写入</a:t>
            </a:r>
            <a:r>
              <a:rPr lang="en-US" altLang="zh-CN" sz="1800">
                <a:latin typeface="Times New Roman" panose="02020603050405020304" pitchFamily="18" charset="0"/>
                <a:cs typeface="Times New Roman" panose="02020603050405020304" pitchFamily="18" charset="0"/>
              </a:rPr>
              <a:t>tired</a:t>
            </a:r>
            <a:r>
              <a:rPr lang="zh-CN" altLang="en-US" sz="1800">
                <a:latin typeface="Times New Roman" panose="02020603050405020304" pitchFamily="18" charset="0"/>
                <a:cs typeface="Times New Roman" panose="02020603050405020304" pitchFamily="18" charset="0"/>
              </a:rPr>
              <a:t>后双方结束发送与接收过程</a:t>
            </a:r>
            <a:endParaRPr lang="en-US" altLang="zh-CN" sz="180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 while (strncmp(sharedmemory,“tired”,5)!=0); </a:t>
            </a:r>
          </a:p>
          <a:p>
            <a:pPr marL="0" lvl="2" indent="0">
              <a:buFont typeface="Calibri" panose="020F0502020204030204" pitchFamily="34" charset="0"/>
              <a:buNone/>
            </a:pPr>
            <a:r>
              <a:rPr lang="en-US" altLang="zh-CN" sz="1600" b="1">
                <a:solidFill>
                  <a:srgbClr val="0070C0"/>
                </a:solidFill>
                <a:latin typeface="Times New Roman" panose="02020603050405020304" pitchFamily="18" charset="0"/>
                <a:cs typeface="Times New Roman" panose="02020603050405020304" pitchFamily="18" charset="0"/>
              </a:rPr>
              <a:t>    ret=shmdt(sharedmemory); </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(ret==-1) perror("shmdt"); </a:t>
            </a:r>
          </a:p>
          <a:p>
            <a:pPr marL="0" lvl="2" indent="0">
              <a:buFont typeface="Calibri" panose="020F0502020204030204" pitchFamily="34" charset="0"/>
              <a:buNone/>
            </a:pPr>
            <a:r>
              <a:rPr lang="en-US" altLang="zh-CN" sz="1600" b="1">
                <a:latin typeface="Times New Roman" panose="02020603050405020304" pitchFamily="18" charset="0"/>
                <a:cs typeface="Times New Roman" panose="02020603050405020304" pitchFamily="18" charset="0"/>
              </a:rPr>
              <a:t>    </a:t>
            </a:r>
            <a:r>
              <a:rPr lang="en-US" altLang="zh-CN" sz="1600" b="1">
                <a:solidFill>
                  <a:srgbClr val="0070C0"/>
                </a:solidFill>
                <a:latin typeface="Times New Roman" panose="02020603050405020304" pitchFamily="18" charset="0"/>
                <a:cs typeface="Times New Roman" panose="02020603050405020304" pitchFamily="18" charset="0"/>
              </a:rPr>
              <a:t>ret=shmctl(shmid,IPC_RMID,NULL); </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(ret==-1)  perror("shmctl");</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return EXIT_FAILURE;</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a:t>
            </a:r>
          </a:p>
        </p:txBody>
      </p:sp>
      <p:sp>
        <p:nvSpPr>
          <p:cNvPr id="4" name="标题 1">
            <a:extLst>
              <a:ext uri="{FF2B5EF4-FFF2-40B4-BE49-F238E27FC236}">
                <a16:creationId xmlns:a16="http://schemas.microsoft.com/office/drawing/2014/main" id="{2A0C1D6D-3AE3-4442-9EC5-B373C45080C9}"/>
              </a:ext>
            </a:extLst>
          </p:cNvPr>
          <p:cNvSpPr txBox="1">
            <a:spLocks/>
          </p:cNvSpPr>
          <p:nvPr/>
        </p:nvSpPr>
        <p:spPr bwMode="auto">
          <a:xfrm>
            <a:off x="1066800"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200706" name="内容占位符 2">
            <a:extLst>
              <a:ext uri="{FF2B5EF4-FFF2-40B4-BE49-F238E27FC236}">
                <a16:creationId xmlns:a16="http://schemas.microsoft.com/office/drawing/2014/main" id="{C207728D-5253-423A-BD8A-148747D63770}"/>
              </a:ext>
            </a:extLst>
          </p:cNvPr>
          <p:cNvSpPr>
            <a:spLocks noGrp="1" noChangeArrowheads="1"/>
          </p:cNvSpPr>
          <p:nvPr>
            <p:ph idx="4294967295"/>
          </p:nvPr>
        </p:nvSpPr>
        <p:spPr>
          <a:xfrm>
            <a:off x="1257300" y="944563"/>
            <a:ext cx="7886700" cy="5434012"/>
          </a:xfrm>
        </p:spPr>
        <p:txBody>
          <a:bodyPr/>
          <a:lstStyle/>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&lt;unistd.h&gt;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&lt;stdlib.h&gt;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&lt;stdio.h&gt;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&lt;string.h&gt;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&lt;errno.h&gt;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&lt;string.h&gt;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#include &lt;sys/shm.h&gt;</a:t>
            </a:r>
          </a:p>
          <a:p>
            <a:pPr marL="0" lvl="2" indent="0">
              <a:spcBef>
                <a:spcPct val="0"/>
              </a:spcBef>
              <a:buFont typeface="Calibri" panose="020F0502020204030204" pitchFamily="34" charset="0"/>
              <a:buNone/>
            </a:pPr>
            <a:endParaRPr lang="en-US" altLang="zh-CN" sz="160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int main() { </a:t>
            </a:r>
          </a:p>
          <a:p>
            <a:pPr marL="0" lvl="2" indent="0">
              <a:spcBef>
                <a:spcPct val="0"/>
              </a:spcBef>
              <a:buFont typeface="Calibri" panose="020F0502020204030204" pitchFamily="34" charset="0"/>
              <a:buNone/>
            </a:pPr>
            <a:r>
              <a:rPr lang="en-US" altLang="zh-CN" sz="1600" b="1">
                <a:solidFill>
                  <a:srgbClr val="0000CC"/>
                </a:solidFill>
                <a:latin typeface="Times New Roman" panose="02020603050405020304" pitchFamily="18" charset="0"/>
                <a:cs typeface="Times New Roman" panose="02020603050405020304" pitchFamily="18" charset="0"/>
              </a:rPr>
              <a:t>      ket_t shm_key=0x1234;</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int shmid, ret;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char *sharedmemory;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const int size=getpagesize();</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char str[size];</a:t>
            </a:r>
          </a:p>
          <a:p>
            <a:pPr marL="0" lvl="2" indent="0">
              <a:spcBef>
                <a:spcPct val="0"/>
              </a:spcBef>
              <a:buFont typeface="Calibri" panose="020F0502020204030204" pitchFamily="34" charset="0"/>
              <a:buNone/>
            </a:pPr>
            <a:r>
              <a:rPr lang="en-US" altLang="zh-CN" sz="1600" b="1">
                <a:solidFill>
                  <a:srgbClr val="0070C0"/>
                </a:solidFill>
                <a:latin typeface="Times New Roman" panose="02020603050405020304" pitchFamily="18" charset="0"/>
                <a:cs typeface="Times New Roman" panose="02020603050405020304" pitchFamily="18" charset="0"/>
              </a:rPr>
              <a:t>      shmid=shmget(shm_key,size,</a:t>
            </a:r>
            <a:r>
              <a:rPr lang="en-US" altLang="zh-CN" sz="1600" b="1">
                <a:solidFill>
                  <a:srgbClr val="006600"/>
                </a:solidFill>
                <a:latin typeface="Times New Roman" panose="02020603050405020304" pitchFamily="18" charset="0"/>
                <a:cs typeface="Times New Roman" panose="02020603050405020304" pitchFamily="18" charset="0"/>
              </a:rPr>
              <a:t>IPC_CREAT|0666</a:t>
            </a:r>
            <a:r>
              <a:rPr lang="en-US" altLang="zh-CN" sz="1600" b="1">
                <a:solidFill>
                  <a:srgbClr val="0070C0"/>
                </a:solidFill>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(shmid==-1)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perror("shmget”);</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a:t>
            </a:r>
            <a:r>
              <a:rPr lang="en-US" altLang="zh-CN" sz="1600" b="1">
                <a:solidFill>
                  <a:srgbClr val="0070C0"/>
                </a:solidFill>
                <a:latin typeface="Times New Roman" panose="02020603050405020304" pitchFamily="18" charset="0"/>
                <a:cs typeface="Times New Roman" panose="02020603050405020304" pitchFamily="18" charset="0"/>
              </a:rPr>
              <a:t>sharedmemory=shmat(shmid,NULL,0);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(sharedmemory==(void*)-1)  {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perror("shmat"); </a:t>
            </a:r>
          </a:p>
          <a:p>
            <a:pPr marL="0" lvl="2" indent="0">
              <a:spcBef>
                <a:spcPct val="0"/>
              </a:spcBef>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endParaRPr lang="en-US" altLang="zh-CN" sz="160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6E571D7E-4AB7-44C7-B500-ACD2317DD588}"/>
              </a:ext>
            </a:extLst>
          </p:cNvPr>
          <p:cNvSpPr txBox="1">
            <a:spLocks/>
          </p:cNvSpPr>
          <p:nvPr/>
        </p:nvSpPr>
        <p:spPr bwMode="auto">
          <a:xfrm>
            <a:off x="915988"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内容占位符 2">
            <a:extLst>
              <a:ext uri="{FF2B5EF4-FFF2-40B4-BE49-F238E27FC236}">
                <a16:creationId xmlns:a16="http://schemas.microsoft.com/office/drawing/2014/main" id="{392EC690-11B5-44B1-B639-F84B02DF94AC}"/>
              </a:ext>
            </a:extLst>
          </p:cNvPr>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800" dirty="0"/>
              <a:t>   </a:t>
            </a:r>
            <a:r>
              <a:rPr lang="en-US" altLang="zh-CN" sz="1800" dirty="0">
                <a:latin typeface="Times New Roman" panose="02020603050405020304" pitchFamily="18" charset="0"/>
                <a:cs typeface="Times New Roman" panose="02020603050405020304" pitchFamily="18" charset="0"/>
              </a:rPr>
              <a:t>while(1) {   </a:t>
            </a:r>
          </a:p>
          <a:p>
            <a:pPr marL="0" lvl="2" indent="0">
              <a:buFont typeface="Monotype Sorts"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等待写进程写入数据；应该用信号量实现同步</a:t>
            </a:r>
            <a:endParaRPr lang="en-US" altLang="zh-CN" sz="1800" dirty="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dirty="0">
                <a:solidFill>
                  <a:srgbClr val="0070C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while (</a:t>
            </a:r>
            <a:r>
              <a:rPr lang="en-US" altLang="zh-CN" sz="1800" dirty="0" err="1">
                <a:latin typeface="Times New Roman" panose="02020603050405020304" pitchFamily="18" charset="0"/>
                <a:cs typeface="Times New Roman" panose="02020603050405020304" pitchFamily="18" charset="0"/>
              </a:rPr>
              <a:t>strlen</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)==0) ;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str</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printf</a:t>
            </a:r>
            <a:r>
              <a:rPr lang="en-US" altLang="zh-CN" sz="1800" dirty="0">
                <a:latin typeface="Times New Roman" panose="02020603050405020304" pitchFamily="18" charset="0"/>
                <a:cs typeface="Times New Roman" panose="02020603050405020304" pitchFamily="18" charset="0"/>
              </a:rPr>
              <a:t>("read: %s\n",</a:t>
            </a:r>
            <a:r>
              <a:rPr lang="en-US" altLang="zh-CN" sz="1800" dirty="0" err="1">
                <a:latin typeface="Times New Roman" panose="02020603050405020304" pitchFamily="18" charset="0"/>
                <a:cs typeface="Times New Roman" panose="02020603050405020304" pitchFamily="18" charset="0"/>
              </a:rPr>
              <a:t>str</a:t>
            </a:r>
            <a:r>
              <a:rPr lang="en-US" altLang="zh-CN" sz="1800" dirty="0">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a:t>
            </a:r>
            <a:r>
              <a:rPr lang="en-US" altLang="zh-CN" sz="1800" dirty="0" err="1">
                <a:latin typeface="Times New Roman" panose="02020603050405020304" pitchFamily="18" charset="0"/>
                <a:cs typeface="Times New Roman" panose="02020603050405020304" pitchFamily="18" charset="0"/>
              </a:rPr>
              <a:t>strncmp</a:t>
            </a:r>
            <a:r>
              <a:rPr lang="en-US" altLang="zh-CN" sz="1800" dirty="0">
                <a:latin typeface="Times New Roman" panose="02020603050405020304" pitchFamily="18" charset="0"/>
                <a:cs typeface="Times New Roman" panose="02020603050405020304" pitchFamily="18" charset="0"/>
              </a:rPr>
              <a:t>(sharedmemory,“tired",5)==0)   break;</a:t>
            </a:r>
          </a:p>
          <a:p>
            <a:pPr marL="0" lvl="2" indent="0">
              <a:buFont typeface="Monotype Sorts" pitchFamily="2" charset="2"/>
              <a:buNone/>
            </a:pP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清除共享内存，为了接收时判断是否有写入数据</a:t>
            </a:r>
            <a:endParaRPr lang="en-US" altLang="zh-CN" sz="1800" dirty="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strcpy</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,“\0”);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 </a:t>
            </a:r>
          </a:p>
          <a:p>
            <a:pPr marL="0" lvl="2" indent="0">
              <a:buFont typeface="Calibri" panose="020F0502020204030204" pitchFamily="34" charset="0"/>
              <a:buNone/>
            </a:pPr>
            <a:r>
              <a:rPr lang="en-US" altLang="zh-CN" sz="1800" b="1" dirty="0">
                <a:solidFill>
                  <a:srgbClr val="0070C0"/>
                </a:solidFill>
                <a:latin typeface="Times New Roman" panose="02020603050405020304" pitchFamily="18" charset="0"/>
                <a:cs typeface="Times New Roman" panose="02020603050405020304" pitchFamily="18" charset="0"/>
              </a:rPr>
              <a:t>    ret=</a:t>
            </a:r>
            <a:r>
              <a:rPr lang="en-US" altLang="zh-CN" sz="1800" b="1" dirty="0" err="1">
                <a:solidFill>
                  <a:srgbClr val="0070C0"/>
                </a:solidFill>
                <a:latin typeface="Times New Roman" panose="02020603050405020304" pitchFamily="18" charset="0"/>
                <a:cs typeface="Times New Roman" panose="02020603050405020304" pitchFamily="18" charset="0"/>
              </a:rPr>
              <a:t>shmdt</a:t>
            </a:r>
            <a:r>
              <a:rPr lang="en-US" altLang="zh-CN" sz="1800" b="1" dirty="0">
                <a:solidFill>
                  <a:srgbClr val="0070C0"/>
                </a:solidFill>
                <a:latin typeface="Times New Roman" panose="02020603050405020304" pitchFamily="18" charset="0"/>
                <a:cs typeface="Times New Roman" panose="02020603050405020304" pitchFamily="18" charset="0"/>
              </a:rPr>
              <a:t>(</a:t>
            </a:r>
            <a:r>
              <a:rPr lang="en-US" altLang="zh-CN" sz="1800" b="1" dirty="0" err="1">
                <a:solidFill>
                  <a:srgbClr val="0070C0"/>
                </a:solidFill>
                <a:latin typeface="Times New Roman" panose="02020603050405020304" pitchFamily="18" charset="0"/>
                <a:cs typeface="Times New Roman" panose="02020603050405020304" pitchFamily="18" charset="0"/>
              </a:rPr>
              <a:t>sharedmemory</a:t>
            </a:r>
            <a:r>
              <a:rPr lang="en-US" altLang="zh-CN" sz="1800" b="1" dirty="0">
                <a:solidFill>
                  <a:srgbClr val="0070C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(ret==-1) </a:t>
            </a:r>
            <a:r>
              <a:rPr lang="en-US" altLang="zh-CN" sz="1800" b="1" dirty="0" err="1">
                <a:solidFill>
                  <a:srgbClr val="C00000"/>
                </a:solidFill>
                <a:latin typeface="Times New Roman" panose="02020603050405020304" pitchFamily="18" charset="0"/>
                <a:cs typeface="Times New Roman" panose="02020603050405020304" pitchFamily="18" charset="0"/>
              </a:rPr>
              <a:t>perror</a:t>
            </a:r>
            <a:r>
              <a:rPr lang="en-US" altLang="zh-CN" sz="1800" b="1" dirty="0">
                <a:solidFill>
                  <a:srgbClr val="C00000"/>
                </a:solidFill>
                <a:latin typeface="Times New Roman" panose="02020603050405020304" pitchFamily="18" charset="0"/>
                <a:cs typeface="Times New Roman" panose="02020603050405020304" pitchFamily="18" charset="0"/>
              </a:rPr>
              <a:t>("</a:t>
            </a:r>
            <a:r>
              <a:rPr lang="en-US" altLang="zh-CN" sz="1800" b="1" dirty="0" err="1">
                <a:solidFill>
                  <a:srgbClr val="C00000"/>
                </a:solidFill>
                <a:latin typeface="Times New Roman" panose="02020603050405020304" pitchFamily="18" charset="0"/>
                <a:cs typeface="Times New Roman" panose="02020603050405020304" pitchFamily="18" charset="0"/>
              </a:rPr>
              <a:t>shmdt</a:t>
            </a:r>
            <a:r>
              <a:rPr lang="en-US" altLang="zh-CN" sz="1800" b="1" dirty="0">
                <a:solidFill>
                  <a:srgbClr val="C0000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b="1" dirty="0">
                <a:latin typeface="Times New Roman" panose="02020603050405020304" pitchFamily="18" charset="0"/>
                <a:cs typeface="Times New Roman" panose="02020603050405020304" pitchFamily="18" charset="0"/>
              </a:rPr>
              <a:t>    </a:t>
            </a:r>
            <a:r>
              <a:rPr lang="en-US" altLang="zh-CN" sz="1800" b="1" dirty="0">
                <a:solidFill>
                  <a:srgbClr val="0070C0"/>
                </a:solidFill>
                <a:latin typeface="Times New Roman" panose="02020603050405020304" pitchFamily="18" charset="0"/>
                <a:cs typeface="Times New Roman" panose="02020603050405020304" pitchFamily="18" charset="0"/>
              </a:rPr>
              <a:t>ret=</a:t>
            </a:r>
            <a:r>
              <a:rPr lang="en-US" altLang="zh-CN" sz="1800" b="1" dirty="0" err="1">
                <a:solidFill>
                  <a:srgbClr val="0070C0"/>
                </a:solidFill>
                <a:latin typeface="Times New Roman" panose="02020603050405020304" pitchFamily="18" charset="0"/>
                <a:cs typeface="Times New Roman" panose="02020603050405020304" pitchFamily="18" charset="0"/>
              </a:rPr>
              <a:t>shmctl</a:t>
            </a:r>
            <a:r>
              <a:rPr lang="en-US" altLang="zh-CN" sz="1800" b="1" dirty="0">
                <a:solidFill>
                  <a:srgbClr val="0070C0"/>
                </a:solidFill>
                <a:latin typeface="Times New Roman" panose="02020603050405020304" pitchFamily="18" charset="0"/>
                <a:cs typeface="Times New Roman" panose="02020603050405020304" pitchFamily="18" charset="0"/>
              </a:rPr>
              <a:t>(</a:t>
            </a:r>
            <a:r>
              <a:rPr lang="en-US" altLang="zh-CN" sz="1800" b="1" dirty="0" err="1">
                <a:solidFill>
                  <a:srgbClr val="0070C0"/>
                </a:solidFill>
                <a:latin typeface="Times New Roman" panose="02020603050405020304" pitchFamily="18" charset="0"/>
                <a:cs typeface="Times New Roman" panose="02020603050405020304" pitchFamily="18" charset="0"/>
              </a:rPr>
              <a:t>shmid,IPC_RMID,NULL</a:t>
            </a:r>
            <a:r>
              <a:rPr lang="en-US" altLang="zh-CN" sz="1800" b="1" dirty="0">
                <a:solidFill>
                  <a:srgbClr val="0070C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(ret==-1)  </a:t>
            </a:r>
            <a:r>
              <a:rPr lang="en-US" altLang="zh-CN" sz="1800" dirty="0" err="1">
                <a:latin typeface="Times New Roman" panose="02020603050405020304" pitchFamily="18" charset="0"/>
                <a:cs typeface="Times New Roman" panose="02020603050405020304" pitchFamily="18" charset="0"/>
              </a:rPr>
              <a:t>perror</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shmctl</a:t>
            </a:r>
            <a:r>
              <a:rPr lang="en-US" altLang="zh-CN" sz="1800" dirty="0">
                <a:latin typeface="Times New Roman" panose="02020603050405020304" pitchFamily="18" charset="0"/>
                <a:cs typeface="Times New Roman" panose="02020603050405020304" pitchFamily="18" charset="0"/>
              </a:rPr>
              <a:t>");</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return EXIT_FAILURE;</a:t>
            </a:r>
          </a:p>
          <a:p>
            <a:pPr marL="0" lvl="2" indent="0">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a:t>
            </a:r>
          </a:p>
        </p:txBody>
      </p:sp>
      <p:sp>
        <p:nvSpPr>
          <p:cNvPr id="4" name="标题 1">
            <a:extLst>
              <a:ext uri="{FF2B5EF4-FFF2-40B4-BE49-F238E27FC236}">
                <a16:creationId xmlns:a16="http://schemas.microsoft.com/office/drawing/2014/main" id="{26ADF6A7-86A8-4A78-B366-739D777B813B}"/>
              </a:ext>
            </a:extLst>
          </p:cNvPr>
          <p:cNvSpPr txBox="1">
            <a:spLocks/>
          </p:cNvSpPr>
          <p:nvPr/>
        </p:nvSpPr>
        <p:spPr bwMode="auto">
          <a:xfrm>
            <a:off x="738188" y="200025"/>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CBA98559-F82C-4BC6-8B14-F1AB896EEC5C}"/>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202755" name="内容占位符 2">
            <a:extLst>
              <a:ext uri="{FF2B5EF4-FFF2-40B4-BE49-F238E27FC236}">
                <a16:creationId xmlns:a16="http://schemas.microsoft.com/office/drawing/2014/main" id="{AF7BA61A-B433-45F3-8E04-4AC08FD744B2}"/>
              </a:ext>
            </a:extLst>
          </p:cNvPr>
          <p:cNvSpPr>
            <a:spLocks noGrp="1" noChangeArrowheads="1"/>
          </p:cNvSpPr>
          <p:nvPr>
            <p:ph idx="4294967295"/>
          </p:nvPr>
        </p:nvSpPr>
        <p:spPr>
          <a:xfrm>
            <a:off x="800100" y="944563"/>
            <a:ext cx="8131175" cy="5391150"/>
          </a:xfrm>
        </p:spPr>
        <p:txBody>
          <a:bodyPr/>
          <a:lstStyle/>
          <a:p>
            <a:r>
              <a:rPr lang="zh-CN" altLang="en-US" sz="2400" noProof="1">
                <a:solidFill>
                  <a:srgbClr val="0000CC"/>
                </a:solidFill>
              </a:rPr>
              <a:t> </a:t>
            </a:r>
            <a:r>
              <a:rPr lang="zh-CN" altLang="en-US" sz="2000" noProof="1">
                <a:solidFill>
                  <a:srgbClr val="0000CC"/>
                </a:solidFill>
              </a:rPr>
              <a:t>消息队列通信过程</a:t>
            </a:r>
            <a:endParaRPr lang="zh-CN" altLang="zh-CN" sz="2000" noProof="1">
              <a:solidFill>
                <a:srgbClr val="0000CC"/>
              </a:solidFill>
            </a:endParaRPr>
          </a:p>
          <a:p>
            <a:pPr lvl="1"/>
            <a:r>
              <a:rPr lang="zh-CN" altLang="zh-CN" sz="1800" noProof="1">
                <a:solidFill>
                  <a:srgbClr val="006600"/>
                </a:solidFill>
              </a:rPr>
              <a:t>1</a:t>
            </a:r>
            <a:r>
              <a:rPr lang="zh-CN" altLang="en-US" sz="1800" noProof="1">
                <a:solidFill>
                  <a:srgbClr val="006600"/>
                </a:solidFill>
              </a:rPr>
              <a:t>、利用系统调用</a:t>
            </a:r>
            <a:r>
              <a:rPr lang="en-US" altLang="zh-CN" sz="1800" dirty="0" err="1">
                <a:solidFill>
                  <a:srgbClr val="006600"/>
                </a:solidFill>
              </a:rPr>
              <a:t>int</a:t>
            </a:r>
            <a:r>
              <a:rPr lang="en-US" altLang="zh-CN" sz="1800" dirty="0">
                <a:solidFill>
                  <a:srgbClr val="006600"/>
                </a:solidFill>
              </a:rPr>
              <a:t> </a:t>
            </a:r>
            <a:r>
              <a:rPr lang="en-US" altLang="zh-CN" sz="1800" b="1" dirty="0" err="1">
                <a:solidFill>
                  <a:srgbClr val="006600"/>
                </a:solidFill>
              </a:rPr>
              <a:t>msgget</a:t>
            </a:r>
            <a:r>
              <a:rPr lang="en-US" altLang="zh-CN" sz="1800" dirty="0">
                <a:solidFill>
                  <a:srgbClr val="006600"/>
                </a:solidFill>
              </a:rPr>
              <a:t>(</a:t>
            </a:r>
            <a:r>
              <a:rPr lang="en-US" altLang="zh-CN" sz="1800" dirty="0" err="1">
                <a:solidFill>
                  <a:srgbClr val="006600"/>
                </a:solidFill>
              </a:rPr>
              <a:t>key_t</a:t>
            </a:r>
            <a:r>
              <a:rPr lang="en-US" altLang="zh-CN" sz="1800" dirty="0">
                <a:solidFill>
                  <a:srgbClr val="006600"/>
                </a:solidFill>
              </a:rPr>
              <a:t> key,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msgflg</a:t>
            </a:r>
            <a:r>
              <a:rPr lang="en-US" altLang="zh-CN" sz="1800" dirty="0">
                <a:solidFill>
                  <a:srgbClr val="006600"/>
                </a:solidFill>
              </a:rPr>
              <a:t>)</a:t>
            </a:r>
            <a:r>
              <a:rPr lang="zh-CN" altLang="en-US" sz="1800" dirty="0">
                <a:solidFill>
                  <a:srgbClr val="006600"/>
                </a:solidFill>
              </a:rPr>
              <a:t>新</a:t>
            </a:r>
            <a:r>
              <a:rPr lang="zh-CN" altLang="en-US" sz="1800" noProof="1">
                <a:solidFill>
                  <a:srgbClr val="006600"/>
                </a:solidFill>
              </a:rPr>
              <a:t>建或获取一个消息队列，返回消息队列标识符</a:t>
            </a:r>
            <a:r>
              <a:rPr lang="zh-CN" altLang="en-US" sz="1800" noProof="1"/>
              <a:t>。如</a:t>
            </a:r>
            <a:endParaRPr lang="zh-CN" altLang="zh-CN" sz="1800" noProof="1"/>
          </a:p>
          <a:p>
            <a:pPr lvl="2"/>
            <a:r>
              <a:rPr lang="en-US" altLang="zh-CN" sz="1400" noProof="1">
                <a:solidFill>
                  <a:srgbClr val="0000CC"/>
                </a:solidFill>
              </a:rPr>
              <a:t>msqid = msgget(0x1234,IPC_CREAT|0666);   </a:t>
            </a:r>
            <a:r>
              <a:rPr lang="en-US" altLang="zh-CN" sz="1400" noProof="1">
                <a:solidFill>
                  <a:srgbClr val="FF0000"/>
                </a:solidFill>
              </a:rPr>
              <a:t>//</a:t>
            </a:r>
            <a:r>
              <a:rPr lang="zh-CN" altLang="en-US" sz="1400" noProof="1">
                <a:solidFill>
                  <a:srgbClr val="FF0000"/>
                </a:solidFill>
              </a:rPr>
              <a:t>通信的进程必须使用相同的</a:t>
            </a:r>
            <a:r>
              <a:rPr lang="en-US" altLang="zh-CN" sz="1400" noProof="1">
                <a:solidFill>
                  <a:srgbClr val="FF0000"/>
                </a:solidFill>
              </a:rPr>
              <a:t>key</a:t>
            </a:r>
            <a:r>
              <a:rPr lang="zh-CN" altLang="en-US" sz="1400" noProof="1">
                <a:solidFill>
                  <a:srgbClr val="FF0000"/>
                </a:solidFill>
              </a:rPr>
              <a:t>值</a:t>
            </a:r>
            <a:endParaRPr lang="zh-CN" altLang="zh-CN" sz="1400" noProof="1">
              <a:solidFill>
                <a:srgbClr val="FF0000"/>
              </a:solidFill>
            </a:endParaRPr>
          </a:p>
          <a:p>
            <a:pPr lvl="2"/>
            <a:r>
              <a:rPr lang="zh-CN" altLang="en-US" sz="1400" noProof="1">
                <a:solidFill>
                  <a:srgbClr val="0000CC"/>
                </a:solidFill>
              </a:rPr>
              <a:t>可以用</a:t>
            </a:r>
            <a:r>
              <a:rPr lang="en-US" altLang="zh-CN" sz="1400" noProof="1">
                <a:solidFill>
                  <a:srgbClr val="0000CC"/>
                </a:solidFill>
              </a:rPr>
              <a:t>msqid = msgget(0x1234, </a:t>
            </a:r>
            <a:r>
              <a:rPr lang="en-US" altLang="zh-CN" sz="1400" noProof="1">
                <a:solidFill>
                  <a:srgbClr val="7030A0"/>
                </a:solidFill>
              </a:rPr>
              <a:t>IPC_EXCL</a:t>
            </a:r>
            <a:r>
              <a:rPr lang="en-US" altLang="zh-CN" sz="1400" noProof="1">
                <a:solidFill>
                  <a:srgbClr val="0000CC"/>
                </a:solidFill>
              </a:rPr>
              <a:t>);</a:t>
            </a:r>
            <a:r>
              <a:rPr lang="zh-CN" altLang="en-US" sz="1400" noProof="1">
                <a:solidFill>
                  <a:srgbClr val="0000CC"/>
                </a:solidFill>
              </a:rPr>
              <a:t>检查该</a:t>
            </a:r>
            <a:r>
              <a:rPr lang="en-US" altLang="zh-CN" sz="1400" noProof="1">
                <a:solidFill>
                  <a:srgbClr val="0000CC"/>
                </a:solidFill>
              </a:rPr>
              <a:t>key</a:t>
            </a:r>
            <a:r>
              <a:rPr lang="zh-CN" altLang="en-US" sz="1400" noProof="1">
                <a:solidFill>
                  <a:srgbClr val="0000CC"/>
                </a:solidFill>
              </a:rPr>
              <a:t>值对应的消息队列是否已经存在</a:t>
            </a:r>
            <a:endParaRPr lang="zh-CN" altLang="zh-CN" sz="1400" noProof="1">
              <a:solidFill>
                <a:srgbClr val="0000CC"/>
              </a:solidFill>
            </a:endParaRPr>
          </a:p>
          <a:p>
            <a:pPr lvl="1"/>
            <a:r>
              <a:rPr lang="en-US" altLang="zh-CN" sz="1800" dirty="0">
                <a:solidFill>
                  <a:srgbClr val="006600"/>
                </a:solidFill>
              </a:rPr>
              <a:t>2</a:t>
            </a:r>
            <a:r>
              <a:rPr lang="zh-CN" altLang="en-US" sz="1800" dirty="0">
                <a:solidFill>
                  <a:srgbClr val="006600"/>
                </a:solidFill>
              </a:rPr>
              <a:t>、发送</a:t>
            </a:r>
            <a:r>
              <a:rPr lang="en-US" altLang="zh-CN" sz="1800" dirty="0">
                <a:solidFill>
                  <a:srgbClr val="006600"/>
                </a:solidFill>
              </a:rPr>
              <a:t>/</a:t>
            </a:r>
            <a:r>
              <a:rPr lang="zh-CN" altLang="en-US" sz="1800" dirty="0">
                <a:solidFill>
                  <a:srgbClr val="006600"/>
                </a:solidFill>
              </a:rPr>
              <a:t>接收消息</a:t>
            </a:r>
            <a:endParaRPr lang="en-US" altLang="zh-CN" sz="1800" dirty="0">
              <a:solidFill>
                <a:srgbClr val="006600"/>
              </a:solidFill>
            </a:endParaRPr>
          </a:p>
          <a:p>
            <a:pPr lvl="2"/>
            <a:r>
              <a:rPr lang="zh-CN" altLang="en-US" sz="1400" dirty="0"/>
              <a:t>可以利用下列函数发送</a:t>
            </a:r>
            <a:r>
              <a:rPr lang="en-US" altLang="zh-CN" sz="1400" dirty="0"/>
              <a:t>/</a:t>
            </a:r>
            <a:r>
              <a:rPr lang="zh-CN" altLang="en-US" sz="1400" dirty="0"/>
              <a:t>接收消息</a:t>
            </a:r>
            <a:endParaRPr lang="en-US" altLang="zh-CN" sz="1400" dirty="0"/>
          </a:p>
          <a:p>
            <a:pPr lvl="2"/>
            <a:r>
              <a:rPr lang="en-US" altLang="zh-CN" sz="1400" dirty="0" err="1"/>
              <a:t>int</a:t>
            </a:r>
            <a:r>
              <a:rPr lang="en-US" altLang="zh-CN" sz="1400" dirty="0"/>
              <a:t> </a:t>
            </a:r>
            <a:r>
              <a:rPr lang="en-US" altLang="zh-CN" sz="1400" b="1" dirty="0" err="1"/>
              <a:t>msgsnd</a:t>
            </a:r>
            <a:r>
              <a:rPr lang="en-US" altLang="zh-CN" sz="1400" dirty="0"/>
              <a:t>(</a:t>
            </a:r>
            <a:r>
              <a:rPr lang="en-US" altLang="zh-CN" sz="1400" dirty="0" err="1"/>
              <a:t>int</a:t>
            </a:r>
            <a:r>
              <a:rPr lang="en-US" altLang="zh-CN" sz="1400" dirty="0"/>
              <a:t> </a:t>
            </a:r>
            <a:r>
              <a:rPr lang="en-US" altLang="zh-CN" sz="1400" dirty="0" err="1"/>
              <a:t>msqid</a:t>
            </a:r>
            <a:r>
              <a:rPr lang="en-US" altLang="zh-CN" sz="1400" dirty="0"/>
              <a:t>, </a:t>
            </a:r>
            <a:r>
              <a:rPr lang="en-US" altLang="zh-CN" sz="1400" dirty="0" err="1"/>
              <a:t>const</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p>
          <a:p>
            <a:pPr lvl="2"/>
            <a:r>
              <a:rPr lang="en-US" altLang="zh-CN" sz="1400" dirty="0" err="1"/>
              <a:t>int</a:t>
            </a:r>
            <a:r>
              <a:rPr lang="en-US" altLang="zh-CN" sz="1400" dirty="0"/>
              <a:t> </a:t>
            </a:r>
            <a:r>
              <a:rPr lang="en-US" altLang="zh-CN" sz="1400" b="1" dirty="0" err="1"/>
              <a:t>msgrcv</a:t>
            </a:r>
            <a:r>
              <a:rPr lang="en-US" altLang="zh-CN" sz="1400" dirty="0"/>
              <a:t>(</a:t>
            </a:r>
            <a:r>
              <a:rPr lang="en-US" altLang="zh-CN" sz="1400" dirty="0" err="1"/>
              <a:t>int</a:t>
            </a:r>
            <a:r>
              <a:rPr lang="en-US" altLang="zh-CN" sz="1400" dirty="0"/>
              <a:t> </a:t>
            </a:r>
            <a:r>
              <a:rPr lang="en-US" altLang="zh-CN" sz="1400" dirty="0" err="1"/>
              <a:t>msqid</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long </a:t>
            </a:r>
            <a:r>
              <a:rPr lang="en-US" altLang="zh-CN" sz="1400" dirty="0" err="1"/>
              <a:t>msgtyp</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p>
          <a:p>
            <a:pPr lvl="2"/>
            <a:r>
              <a:rPr lang="zh-CN" altLang="en-US" sz="1400" dirty="0"/>
              <a:t>如：</a:t>
            </a:r>
            <a:endParaRPr lang="en-US" altLang="zh-CN" sz="1400" dirty="0"/>
          </a:p>
          <a:p>
            <a:pPr lvl="2"/>
            <a:r>
              <a:rPr lang="en-US" altLang="zh-CN" sz="1400" dirty="0" err="1"/>
              <a:t>msgsnd</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MAX_TEXT, 0) ; </a:t>
            </a:r>
            <a:r>
              <a:rPr lang="en-US" altLang="zh-CN" sz="1400" b="1" dirty="0"/>
              <a:t>// MAX_TEXT</a:t>
            </a:r>
            <a:r>
              <a:rPr lang="zh-CN" altLang="en-US" sz="1400" b="1" dirty="0"/>
              <a:t>最大一般是</a:t>
            </a:r>
            <a:r>
              <a:rPr lang="en-US" altLang="zh-CN" sz="1400" b="1" dirty="0"/>
              <a:t>8192 </a:t>
            </a:r>
            <a:r>
              <a:rPr lang="en-US" altLang="zh-CN" sz="1400" b="1" dirty="0" smtClean="0"/>
              <a:t>bytes </a:t>
            </a:r>
            <a:r>
              <a:rPr lang="zh-CN" altLang="en-US" sz="1400" b="1" dirty="0" smtClean="0"/>
              <a:t>（</a:t>
            </a:r>
            <a:r>
              <a:rPr lang="en-US" altLang="zh-CN" sz="1400" b="1" dirty="0" smtClean="0"/>
              <a:t>8KB</a:t>
            </a:r>
            <a:r>
              <a:rPr lang="zh-CN" altLang="en-US" sz="1400" b="1" dirty="0" smtClean="0"/>
              <a:t>）</a:t>
            </a:r>
            <a:endParaRPr lang="en-US" altLang="zh-CN" sz="1400" b="1" dirty="0"/>
          </a:p>
          <a:p>
            <a:pPr lvl="2"/>
            <a:r>
              <a:rPr lang="en-US" altLang="zh-CN" sz="1400" dirty="0" err="1"/>
              <a:t>msgrcv</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a:t>
            </a:r>
            <a:r>
              <a:rPr lang="en-US" altLang="zh-CN" sz="1400" b="1" dirty="0">
                <a:solidFill>
                  <a:srgbClr val="C00000"/>
                </a:solidFill>
              </a:rPr>
              <a:t>BUFSIZ</a:t>
            </a:r>
            <a:r>
              <a:rPr lang="en-US" altLang="zh-CN" sz="1400" dirty="0"/>
              <a:t>, </a:t>
            </a:r>
            <a:r>
              <a:rPr lang="en-US" altLang="zh-CN" sz="1400" dirty="0" err="1"/>
              <a:t>msgtype</a:t>
            </a:r>
            <a:r>
              <a:rPr lang="en-US" altLang="zh-CN" sz="1400" dirty="0"/>
              <a:t>, 0)  ;</a:t>
            </a:r>
          </a:p>
          <a:p>
            <a:pPr lvl="3">
              <a:buFont typeface="Wingdings" panose="05000000000000000000" pitchFamily="2" charset="2"/>
              <a:buChar char="Ø"/>
            </a:pPr>
            <a:r>
              <a:rPr lang="en-US" altLang="zh-CN" sz="1200" dirty="0"/>
              <a:t> BUFSIZ</a:t>
            </a:r>
            <a:r>
              <a:rPr lang="zh-CN" altLang="en-US" sz="1200" dirty="0"/>
              <a:t>在</a:t>
            </a:r>
            <a:r>
              <a:rPr lang="en-US" altLang="zh-CN" sz="1200" dirty="0" err="1"/>
              <a:t>stdlib.h</a:t>
            </a:r>
            <a:r>
              <a:rPr lang="zh-CN" altLang="en-US" sz="1200" dirty="0"/>
              <a:t>中定义，其值</a:t>
            </a:r>
            <a:r>
              <a:rPr lang="en-US" altLang="zh-CN" sz="1200" dirty="0"/>
              <a:t>=</a:t>
            </a:r>
            <a:r>
              <a:rPr lang="en-US" altLang="zh-CN" sz="1200" dirty="0" smtClean="0"/>
              <a:t>8192 </a:t>
            </a:r>
            <a:r>
              <a:rPr lang="zh-CN" altLang="en-US" sz="1200" dirty="0" smtClean="0"/>
              <a:t>（</a:t>
            </a:r>
            <a:r>
              <a:rPr lang="en-US" altLang="zh-CN" sz="1200" dirty="0" smtClean="0"/>
              <a:t>8KB</a:t>
            </a:r>
            <a:r>
              <a:rPr lang="zh-CN" altLang="en-US" sz="1200" dirty="0" smtClean="0"/>
              <a:t>）</a:t>
            </a:r>
            <a:endParaRPr lang="en-US" altLang="zh-CN" sz="1200" dirty="0"/>
          </a:p>
          <a:p>
            <a:pPr lvl="1"/>
            <a:r>
              <a:rPr lang="en-US" altLang="zh-CN" sz="1800" dirty="0">
                <a:solidFill>
                  <a:srgbClr val="006600"/>
                </a:solidFill>
              </a:rPr>
              <a:t>3</a:t>
            </a:r>
            <a:r>
              <a:rPr lang="zh-CN" altLang="en-US" sz="1800" dirty="0">
                <a:solidFill>
                  <a:srgbClr val="006600"/>
                </a:solidFill>
              </a:rPr>
              <a:t>、删除消息队列</a:t>
            </a:r>
            <a:endParaRPr lang="en-US" altLang="zh-CN" sz="1800" dirty="0">
              <a:solidFill>
                <a:srgbClr val="006600"/>
              </a:solidFill>
            </a:endParaRPr>
          </a:p>
          <a:p>
            <a:pPr lvl="2"/>
            <a:r>
              <a:rPr lang="zh-CN" altLang="en-US" sz="1400" dirty="0"/>
              <a:t>通信结束后应删除消息队列</a:t>
            </a:r>
            <a:endParaRPr lang="en-US" altLang="zh-CN" sz="1400" dirty="0"/>
          </a:p>
          <a:p>
            <a:pPr lvl="2"/>
            <a:r>
              <a:rPr lang="en-US" altLang="zh-CN" sz="1400" dirty="0" err="1"/>
              <a:t>int</a:t>
            </a:r>
            <a:r>
              <a:rPr lang="en-US" altLang="zh-CN" sz="1400" dirty="0"/>
              <a:t> </a:t>
            </a:r>
            <a:r>
              <a:rPr lang="en-US" altLang="zh-CN" sz="1400" b="1" dirty="0" err="1"/>
              <a:t>msgctl</a:t>
            </a:r>
            <a:r>
              <a:rPr lang="en-US" altLang="zh-CN" sz="1400" dirty="0"/>
              <a:t>(</a:t>
            </a:r>
            <a:r>
              <a:rPr lang="en-US" altLang="zh-CN" sz="1400" dirty="0" err="1"/>
              <a:t>int</a:t>
            </a:r>
            <a:r>
              <a:rPr lang="en-US" altLang="zh-CN" sz="1400" dirty="0"/>
              <a:t> </a:t>
            </a:r>
            <a:r>
              <a:rPr lang="en-US" altLang="zh-CN" sz="1400" dirty="0" err="1"/>
              <a:t>msgid</a:t>
            </a:r>
            <a:r>
              <a:rPr lang="en-US" altLang="zh-CN" sz="1400" dirty="0"/>
              <a:t>, </a:t>
            </a:r>
            <a:r>
              <a:rPr lang="en-US" altLang="zh-CN" sz="1400" dirty="0" err="1"/>
              <a:t>int</a:t>
            </a:r>
            <a:r>
              <a:rPr lang="en-US" altLang="zh-CN" sz="1400" dirty="0"/>
              <a:t> command, </a:t>
            </a:r>
            <a:r>
              <a:rPr lang="en-US" altLang="zh-CN" sz="1400" dirty="0" err="1"/>
              <a:t>struct</a:t>
            </a:r>
            <a:r>
              <a:rPr lang="en-US" altLang="zh-CN" sz="1400" dirty="0"/>
              <a:t> </a:t>
            </a:r>
            <a:r>
              <a:rPr lang="en-US" altLang="zh-CN" sz="1400" dirty="0" err="1"/>
              <a:t>msgid_ds</a:t>
            </a:r>
            <a:r>
              <a:rPr lang="en-US" altLang="zh-CN" sz="1400" dirty="0"/>
              <a:t> *</a:t>
            </a:r>
            <a:r>
              <a:rPr lang="en-US" altLang="zh-CN" sz="1400" dirty="0" err="1"/>
              <a:t>buf</a:t>
            </a:r>
            <a:r>
              <a:rPr lang="en-US" altLang="zh-CN" sz="1400" dirty="0"/>
              <a:t>);  </a:t>
            </a:r>
          </a:p>
          <a:p>
            <a:pPr lvl="2"/>
            <a:r>
              <a:rPr lang="zh-CN" altLang="en-US" sz="1400" dirty="0"/>
              <a:t>如：</a:t>
            </a:r>
            <a:r>
              <a:rPr lang="en-US" altLang="zh-CN" sz="1400" dirty="0" err="1"/>
              <a:t>msgctl</a:t>
            </a:r>
            <a:r>
              <a:rPr lang="en-US" altLang="zh-CN" sz="1400" dirty="0"/>
              <a:t>(</a:t>
            </a:r>
            <a:r>
              <a:rPr lang="en-US" altLang="zh-CN" sz="1400" dirty="0" err="1"/>
              <a:t>msgid</a:t>
            </a:r>
            <a:r>
              <a:rPr lang="en-US" altLang="zh-CN" sz="1400" dirty="0"/>
              <a:t>, IPC_RMID, 0); // command</a:t>
            </a:r>
            <a:r>
              <a:rPr lang="zh-CN" altLang="en-US" sz="1400" dirty="0"/>
              <a:t>还有其他选项</a:t>
            </a:r>
            <a:endParaRPr lang="en-US" altLang="zh-CN" sz="1400" dirty="0"/>
          </a:p>
          <a:p>
            <a:pPr lvl="1"/>
            <a:endParaRPr lang="en-US" altLang="zh-CN" sz="1800"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F805682A-E24E-4C08-BFE0-BE25C405590A}"/>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149506" name="内容占位符 2">
            <a:extLst>
              <a:ext uri="{FF2B5EF4-FFF2-40B4-BE49-F238E27FC236}">
                <a16:creationId xmlns:a16="http://schemas.microsoft.com/office/drawing/2014/main" id="{8E73F8F9-9552-4AFF-844F-1987C62D0FC9}"/>
              </a:ext>
            </a:extLst>
          </p:cNvPr>
          <p:cNvSpPr>
            <a:spLocks noGrp="1"/>
          </p:cNvSpPr>
          <p:nvPr>
            <p:ph idx="4294967295"/>
          </p:nvPr>
        </p:nvSpPr>
        <p:spPr>
          <a:xfrm>
            <a:off x="647700" y="1130300"/>
            <a:ext cx="8131175" cy="4421188"/>
          </a:xfrm>
          <a:ln>
            <a:miter/>
          </a:ln>
        </p:spPr>
        <p:txBody>
          <a:bodyPr/>
          <a:lstStyle/>
          <a:p>
            <a:pPr marL="342900" lvl="2" indent="-342900">
              <a:buFont typeface="Monotype Sorts" pitchFamily="2" charset="2"/>
              <a:buChar char="n"/>
              <a:defRPr/>
            </a:pPr>
            <a:r>
              <a:rPr lang="zh-CN" altLang="en-US" noProof="1">
                <a:solidFill>
                  <a:srgbClr val="0000CC"/>
                </a:solidFill>
              </a:rPr>
              <a:t> </a:t>
            </a:r>
            <a:r>
              <a:rPr lang="en-US" altLang="zh-CN" sz="2000" dirty="0" err="1"/>
              <a:t>int</a:t>
            </a:r>
            <a:r>
              <a:rPr lang="en-US" altLang="zh-CN" sz="2000" dirty="0"/>
              <a:t> </a:t>
            </a:r>
            <a:r>
              <a:rPr lang="en-US" altLang="zh-CN" sz="2000" dirty="0" err="1"/>
              <a:t>msgsnd</a:t>
            </a:r>
            <a:r>
              <a:rPr lang="en-US" altLang="zh-CN" sz="2000" dirty="0"/>
              <a:t>(</a:t>
            </a:r>
            <a:r>
              <a:rPr lang="en-US" altLang="zh-CN" sz="2000" dirty="0" err="1"/>
              <a:t>int</a:t>
            </a:r>
            <a:r>
              <a:rPr lang="en-US" altLang="zh-CN" sz="2000" dirty="0"/>
              <a:t> </a:t>
            </a:r>
            <a:r>
              <a:rPr lang="en-US" altLang="zh-CN" sz="2000" dirty="0" err="1"/>
              <a:t>msqid</a:t>
            </a:r>
            <a:r>
              <a:rPr lang="en-US" altLang="zh-CN" sz="2000" dirty="0"/>
              <a:t>, </a:t>
            </a:r>
            <a:r>
              <a:rPr lang="en-US" altLang="zh-CN" sz="2000" dirty="0" err="1"/>
              <a:t>const</a:t>
            </a:r>
            <a:r>
              <a:rPr lang="en-US" altLang="zh-CN" sz="2000" dirty="0"/>
              <a:t> void *</a:t>
            </a:r>
            <a:r>
              <a:rPr lang="en-US" altLang="zh-CN" sz="2000" dirty="0" err="1"/>
              <a:t>msgp</a:t>
            </a:r>
            <a:r>
              <a:rPr lang="en-US" altLang="zh-CN" sz="2000" dirty="0"/>
              <a:t>, </a:t>
            </a:r>
            <a:r>
              <a:rPr lang="en-US" altLang="zh-CN" sz="2000" dirty="0" err="1"/>
              <a:t>size_t</a:t>
            </a:r>
            <a:r>
              <a:rPr lang="en-US" altLang="zh-CN" sz="2000" dirty="0"/>
              <a:t> </a:t>
            </a:r>
            <a:r>
              <a:rPr lang="en-US" altLang="zh-CN" sz="2000" dirty="0" err="1"/>
              <a:t>msgsz</a:t>
            </a:r>
            <a:r>
              <a:rPr lang="en-US" altLang="zh-CN" sz="2000" dirty="0"/>
              <a:t>, </a:t>
            </a:r>
            <a:r>
              <a:rPr lang="en-US" altLang="zh-CN" sz="2000" dirty="0" err="1"/>
              <a:t>int</a:t>
            </a:r>
            <a:r>
              <a:rPr lang="en-US" altLang="zh-CN" sz="2000" dirty="0"/>
              <a:t> </a:t>
            </a:r>
            <a:r>
              <a:rPr lang="en-US" altLang="zh-CN" sz="2000" dirty="0" err="1"/>
              <a:t>msgflg</a:t>
            </a:r>
            <a:r>
              <a:rPr lang="en-US" altLang="zh-CN" sz="2000" dirty="0"/>
              <a:t>);</a:t>
            </a:r>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p>
          <a:p>
            <a:pPr lvl="1">
              <a:defRPr/>
            </a:pPr>
            <a:r>
              <a:rPr lang="en-US" altLang="zh-CN" sz="1600" dirty="0" err="1">
                <a:solidFill>
                  <a:srgbClr val="006600"/>
                </a:solidFill>
              </a:rPr>
              <a:t>msgp</a:t>
            </a:r>
            <a:r>
              <a:rPr lang="zh-CN" altLang="en-US" sz="1600" dirty="0"/>
              <a:t>：一个指向准备发送消息结构的指针，消息结构如下：</a:t>
            </a:r>
          </a:p>
          <a:p>
            <a:pPr marL="514350" lvl="1" indent="0">
              <a:buFont typeface="Monotype Sorts" pitchFamily="2" charset="2"/>
              <a:buNone/>
              <a:defRPr/>
            </a:pPr>
            <a:r>
              <a:rPr lang="en-US" altLang="zh-CN" sz="1600" dirty="0"/>
              <a:t>       </a:t>
            </a:r>
            <a:r>
              <a:rPr lang="en-US" altLang="zh-CN" sz="1600" dirty="0" err="1"/>
              <a:t>struct</a:t>
            </a:r>
            <a:r>
              <a:rPr lang="en-US" altLang="zh-CN" sz="1600" dirty="0"/>
              <a:t> </a:t>
            </a:r>
            <a:r>
              <a:rPr lang="en-US" altLang="zh-CN" sz="1600" dirty="0" err="1"/>
              <a:t>my_message</a:t>
            </a:r>
            <a:r>
              <a:rPr lang="en-US" altLang="zh-CN" sz="1600" dirty="0"/>
              <a:t> {  </a:t>
            </a:r>
          </a:p>
          <a:p>
            <a:pPr marL="514350" lvl="1" indent="0">
              <a:buFont typeface="Monotype Sorts" pitchFamily="2" charset="2"/>
              <a:buNone/>
              <a:defRPr/>
            </a:pPr>
            <a:r>
              <a:rPr lang="en-US" altLang="zh-CN" sz="1600" dirty="0"/>
              <a:t>          long </a:t>
            </a:r>
            <a:r>
              <a:rPr lang="en-US" altLang="zh-CN" sz="1600" dirty="0" err="1"/>
              <a:t>int</a:t>
            </a:r>
            <a:r>
              <a:rPr lang="en-US" altLang="zh-CN" sz="1600" dirty="0"/>
              <a:t> </a:t>
            </a:r>
            <a:r>
              <a:rPr lang="en-US" altLang="zh-CN" sz="1600" dirty="0" err="1"/>
              <a:t>message_type</a:t>
            </a:r>
            <a:r>
              <a:rPr lang="en-US" altLang="zh-CN" sz="1600" dirty="0"/>
              <a:t>; //</a:t>
            </a:r>
            <a:r>
              <a:rPr lang="en-US" altLang="zh-CN" sz="1600" dirty="0">
                <a:solidFill>
                  <a:srgbClr val="C00000"/>
                </a:solidFill>
              </a:rPr>
              <a:t>&gt;0</a:t>
            </a:r>
            <a:r>
              <a:rPr lang="en-US" altLang="zh-CN" sz="1600" dirty="0"/>
              <a:t>,</a:t>
            </a:r>
            <a:r>
              <a:rPr lang="zh-CN" altLang="en-US" sz="1600" dirty="0"/>
              <a:t>接收函数将根据该消息类型确定是否接收该消息</a:t>
            </a:r>
            <a:endParaRPr lang="en-US" altLang="zh-CN" sz="1600" dirty="0"/>
          </a:p>
          <a:p>
            <a:pPr marL="514350" lvl="1" indent="0">
              <a:buFont typeface="Monotype Sorts" pitchFamily="2" charset="2"/>
              <a:buNone/>
              <a:defRPr/>
            </a:pPr>
            <a:r>
              <a:rPr lang="en-US" altLang="zh-CN" sz="1600" b="1" dirty="0"/>
              <a:t>          char</a:t>
            </a:r>
            <a:r>
              <a:rPr lang="en-US" altLang="zh-CN" sz="1600" dirty="0"/>
              <a:t> text[BUFSIZ]; </a:t>
            </a:r>
          </a:p>
          <a:p>
            <a:pPr marL="514350" lvl="1" indent="0">
              <a:buFont typeface="Monotype Sorts" pitchFamily="2" charset="2"/>
              <a:buNone/>
              <a:defRPr/>
            </a:pPr>
            <a:r>
              <a:rPr lang="en-US" altLang="zh-CN" sz="1600" dirty="0"/>
              <a:t>          };     //</a:t>
            </a:r>
            <a:r>
              <a:rPr lang="en-US" altLang="zh-CN" sz="1600" dirty="0">
                <a:solidFill>
                  <a:srgbClr val="FF0000"/>
                </a:solidFill>
              </a:rPr>
              <a:t>BUFSZ</a:t>
            </a:r>
            <a:r>
              <a:rPr lang="zh-CN" altLang="en-US" sz="1600" dirty="0"/>
              <a:t>在</a:t>
            </a:r>
            <a:r>
              <a:rPr lang="en-US" altLang="zh-CN" sz="1600" dirty="0" err="1"/>
              <a:t>stdlib.h</a:t>
            </a:r>
            <a:r>
              <a:rPr lang="zh-CN" altLang="en-US" sz="1600" dirty="0"/>
              <a:t>中定义，其值为</a:t>
            </a:r>
            <a:r>
              <a:rPr lang="en-US" altLang="zh-CN" sz="1600" dirty="0"/>
              <a:t>8192</a:t>
            </a:r>
          </a:p>
          <a:p>
            <a:pPr lvl="1">
              <a:defRPr/>
            </a:pPr>
            <a:r>
              <a:rPr lang="en-US" altLang="zh-CN" sz="1600" dirty="0" err="1">
                <a:solidFill>
                  <a:srgbClr val="006600"/>
                </a:solidFill>
              </a:rPr>
              <a:t>msgsz</a:t>
            </a:r>
            <a:r>
              <a:rPr lang="zh-CN" altLang="en-US" sz="1600" dirty="0"/>
              <a:t>：</a:t>
            </a:r>
            <a:r>
              <a:rPr lang="en-US" altLang="zh-CN" sz="1600" dirty="0" err="1"/>
              <a:t>msg_ptr</a:t>
            </a:r>
            <a:r>
              <a:rPr lang="zh-CN" altLang="en-US" sz="1600" dirty="0"/>
              <a:t>指向的消息数据的长度，即上例中的</a:t>
            </a:r>
            <a:r>
              <a:rPr lang="en-US" altLang="zh-CN" sz="1600" dirty="0"/>
              <a:t>BUFSIZ</a:t>
            </a:r>
            <a:endParaRPr lang="zh-CN" altLang="en-US" sz="1600" dirty="0"/>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：当队列满，进程阻塞；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msgsnd</a:t>
            </a:r>
            <a:r>
              <a:rPr lang="en-US" altLang="zh-CN" sz="1600" dirty="0">
                <a:solidFill>
                  <a:srgbClr val="006600"/>
                </a:solidFill>
              </a:rPr>
              <a:t>(….)</a:t>
            </a:r>
            <a:r>
              <a:rPr lang="zh-CN" altLang="en-US" sz="1600" dirty="0"/>
              <a:t>：如果调用成功，</a:t>
            </a:r>
            <a:r>
              <a:rPr lang="en-US" altLang="zh-CN" sz="1600" dirty="0">
                <a:solidFill>
                  <a:srgbClr val="006600"/>
                </a:solidFill>
              </a:rPr>
              <a:t> </a:t>
            </a:r>
            <a:r>
              <a:rPr lang="zh-CN" altLang="en-US" sz="1600" dirty="0"/>
              <a:t>将</a:t>
            </a:r>
            <a:r>
              <a:rPr lang="en-US" altLang="zh-CN" sz="1600" dirty="0" err="1">
                <a:solidFill>
                  <a:srgbClr val="006600"/>
                </a:solidFill>
              </a:rPr>
              <a:t>msgp</a:t>
            </a:r>
            <a:r>
              <a:rPr lang="zh-CN" altLang="en-US" sz="1600" dirty="0"/>
              <a:t>指定的消息放到消息队列中，并返回</a:t>
            </a:r>
            <a:r>
              <a:rPr lang="en-US" altLang="zh-CN" sz="1600" dirty="0"/>
              <a:t>0</a:t>
            </a:r>
            <a:r>
              <a:rPr lang="zh-CN" altLang="en-US" sz="1600" dirty="0"/>
              <a:t>，失败时返回</a:t>
            </a:r>
            <a:r>
              <a:rPr lang="en-US" altLang="zh-CN" sz="1600" dirty="0"/>
              <a:t>-1.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860E51-7D9C-442D-9273-910BC47750D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Diagram of Process State</a:t>
            </a:r>
          </a:p>
        </p:txBody>
      </p:sp>
      <p:pic>
        <p:nvPicPr>
          <p:cNvPr id="24579" name="Picture 8">
            <a:extLst>
              <a:ext uri="{FF2B5EF4-FFF2-40B4-BE49-F238E27FC236}">
                <a16:creationId xmlns:a16="http://schemas.microsoft.com/office/drawing/2014/main" id="{7EA770C1-5DF9-4B55-9199-B8864AE81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1171381" y="1692075"/>
            <a:ext cx="6216480" cy="345661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4580" name="文本框 1">
            <a:extLst>
              <a:ext uri="{FF2B5EF4-FFF2-40B4-BE49-F238E27FC236}">
                <a16:creationId xmlns:a16="http://schemas.microsoft.com/office/drawing/2014/main" id="{3ED0B4F1-68ED-4E1E-9849-1EC7196270E1}"/>
              </a:ext>
            </a:extLst>
          </p:cNvPr>
          <p:cNvSpPr txBox="1">
            <a:spLocks noChangeArrowheads="1"/>
          </p:cNvSpPr>
          <p:nvPr/>
        </p:nvSpPr>
        <p:spPr bwMode="auto">
          <a:xfrm>
            <a:off x="5432425" y="5991225"/>
            <a:ext cx="28384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dirty="0" smtClean="0"/>
              <a:t>如去银行办理业务，接受业务员服务、填写相关表格、被抢先等事件导致状态转换</a:t>
            </a:r>
            <a:endParaRPr lang="zh-CN" altLang="en-US" sz="1100" dirty="0"/>
          </a:p>
        </p:txBody>
      </p:sp>
      <p:sp>
        <p:nvSpPr>
          <p:cNvPr id="3" name="圆角矩形标注 2"/>
          <p:cNvSpPr/>
          <p:nvPr/>
        </p:nvSpPr>
        <p:spPr>
          <a:xfrm>
            <a:off x="3535619" y="1026257"/>
            <a:ext cx="1896806" cy="634006"/>
          </a:xfrm>
          <a:prstGeom prst="wedgeRoundRectCallout">
            <a:avLst>
              <a:gd name="adj1" fmla="val -15662"/>
              <a:gd name="adj2" fmla="val 871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smtClean="0">
                <a:solidFill>
                  <a:schemeClr val="tx1"/>
                </a:solidFill>
              </a:rPr>
              <a:t>timer—quantum</a:t>
            </a:r>
          </a:p>
          <a:p>
            <a:r>
              <a:rPr lang="en-US" altLang="zh-CN" sz="1600" dirty="0">
                <a:solidFill>
                  <a:schemeClr val="tx1"/>
                </a:solidFill>
              </a:rPr>
              <a:t>y</a:t>
            </a:r>
            <a:r>
              <a:rPr lang="en-US" altLang="zh-CN" sz="1600" dirty="0" smtClean="0">
                <a:solidFill>
                  <a:schemeClr val="tx1"/>
                </a:solidFill>
              </a:rPr>
              <a:t>ield()</a:t>
            </a:r>
          </a:p>
          <a:p>
            <a:endParaRPr lang="zh-CN" altLang="en-US" dirty="0">
              <a:solidFill>
                <a:srgbClr val="FFC000"/>
              </a:solidFill>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B68A8F58-53C2-4627-BA52-15780D345753}"/>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149506" name="内容占位符 2">
            <a:extLst>
              <a:ext uri="{FF2B5EF4-FFF2-40B4-BE49-F238E27FC236}">
                <a16:creationId xmlns:a16="http://schemas.microsoft.com/office/drawing/2014/main" id="{D981D1B2-FCB3-49B4-BA70-25CE95F8A061}"/>
              </a:ext>
            </a:extLst>
          </p:cNvPr>
          <p:cNvSpPr>
            <a:spLocks noGrp="1"/>
          </p:cNvSpPr>
          <p:nvPr>
            <p:ph idx="4294967295"/>
          </p:nvPr>
        </p:nvSpPr>
        <p:spPr>
          <a:xfrm>
            <a:off x="658813" y="944563"/>
            <a:ext cx="7886700" cy="5434012"/>
          </a:xfrm>
          <a:ln>
            <a:miter/>
          </a:ln>
        </p:spPr>
        <p:txBody>
          <a:bodyPr/>
          <a:lstStyle/>
          <a:p>
            <a:pPr marL="342900" lvl="2" indent="-342900">
              <a:buFont typeface="Monotype Sorts" pitchFamily="2" charset="2"/>
              <a:buChar char="n"/>
              <a:defRPr/>
            </a:pPr>
            <a:r>
              <a:rPr lang="en-US" altLang="zh-CN" sz="1800" dirty="0" err="1"/>
              <a:t>int</a:t>
            </a:r>
            <a:r>
              <a:rPr lang="en-US" altLang="zh-CN" sz="1800" dirty="0"/>
              <a:t> </a:t>
            </a:r>
            <a:r>
              <a:rPr lang="en-US" altLang="zh-CN" sz="1800" dirty="0" err="1"/>
              <a:t>msgrcv</a:t>
            </a:r>
            <a:r>
              <a:rPr lang="en-US" altLang="zh-CN" sz="1800" dirty="0"/>
              <a:t>(</a:t>
            </a:r>
            <a:r>
              <a:rPr lang="en-US" altLang="zh-CN" sz="1800" dirty="0" err="1"/>
              <a:t>int</a:t>
            </a:r>
            <a:r>
              <a:rPr lang="en-US" altLang="zh-CN" sz="1800" dirty="0"/>
              <a:t> </a:t>
            </a:r>
            <a:r>
              <a:rPr lang="en-US" altLang="zh-CN" sz="1800" dirty="0" err="1"/>
              <a:t>msqid</a:t>
            </a:r>
            <a:r>
              <a:rPr lang="en-US" altLang="zh-CN" sz="1800" dirty="0"/>
              <a:t>, void *</a:t>
            </a:r>
            <a:r>
              <a:rPr lang="en-US" altLang="zh-CN" sz="1800" dirty="0" err="1"/>
              <a:t>msgp</a:t>
            </a:r>
            <a:r>
              <a:rPr lang="en-US" altLang="zh-CN" sz="1800" dirty="0"/>
              <a:t>, </a:t>
            </a:r>
            <a:r>
              <a:rPr lang="en-US" altLang="zh-CN" sz="1800" dirty="0" err="1"/>
              <a:t>size_t</a:t>
            </a:r>
            <a:r>
              <a:rPr lang="en-US" altLang="zh-CN" sz="1800" dirty="0"/>
              <a:t> </a:t>
            </a:r>
            <a:r>
              <a:rPr lang="en-US" altLang="zh-CN" sz="1800" dirty="0" err="1"/>
              <a:t>msgsz</a:t>
            </a:r>
            <a:r>
              <a:rPr lang="en-US" altLang="zh-CN" sz="1800" dirty="0"/>
              <a:t>, long </a:t>
            </a:r>
            <a:r>
              <a:rPr lang="en-US" altLang="zh-CN" sz="1800" dirty="0" err="1"/>
              <a:t>msgtyp</a:t>
            </a:r>
            <a:r>
              <a:rPr lang="en-US" altLang="zh-CN" sz="1800" dirty="0"/>
              <a:t>, </a:t>
            </a:r>
            <a:r>
              <a:rPr lang="en-US" altLang="zh-CN" sz="1800" dirty="0" err="1"/>
              <a:t>int</a:t>
            </a:r>
            <a:r>
              <a:rPr lang="en-US" altLang="zh-CN" sz="1800" dirty="0"/>
              <a:t> </a:t>
            </a:r>
            <a:r>
              <a:rPr lang="en-US" altLang="zh-CN" sz="1800" dirty="0" err="1"/>
              <a:t>msgflg</a:t>
            </a:r>
            <a:r>
              <a:rPr lang="en-US" altLang="zh-CN" sz="1800" dirty="0"/>
              <a:t>);</a:t>
            </a:r>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p>
          <a:p>
            <a:pPr lvl="1">
              <a:defRPr/>
            </a:pPr>
            <a:r>
              <a:rPr lang="en-US" altLang="zh-CN" sz="1600" dirty="0" err="1">
                <a:solidFill>
                  <a:srgbClr val="006600"/>
                </a:solidFill>
              </a:rPr>
              <a:t>msgp</a:t>
            </a:r>
            <a:r>
              <a:rPr lang="zh-CN" altLang="en-US" sz="1600" dirty="0"/>
              <a:t>：一个指向准备发送消息的指针，消息结构如下：</a:t>
            </a:r>
          </a:p>
          <a:p>
            <a:pPr marL="514350" lvl="1" indent="0">
              <a:buFont typeface="Monotype Sorts" pitchFamily="2" charset="2"/>
              <a:buNone/>
              <a:defRPr/>
            </a:pPr>
            <a:r>
              <a:rPr lang="en-US" altLang="zh-CN" sz="1400" dirty="0"/>
              <a:t>       </a:t>
            </a:r>
            <a:r>
              <a:rPr lang="en-US" altLang="zh-CN" sz="1400" dirty="0" err="1"/>
              <a:t>struct</a:t>
            </a:r>
            <a:r>
              <a:rPr lang="en-US" altLang="zh-CN" sz="1400" dirty="0"/>
              <a:t> </a:t>
            </a:r>
            <a:r>
              <a:rPr lang="en-US" altLang="zh-CN" sz="1400" dirty="0" err="1"/>
              <a:t>my_message</a:t>
            </a:r>
            <a:r>
              <a:rPr lang="en-US" altLang="zh-CN" sz="1400" dirty="0"/>
              <a:t> {  </a:t>
            </a:r>
          </a:p>
          <a:p>
            <a:pPr marL="514350" lvl="1" indent="0">
              <a:buFont typeface="Monotype Sorts" pitchFamily="2" charset="2"/>
              <a:buNone/>
              <a:defRPr/>
            </a:pPr>
            <a:r>
              <a:rPr lang="en-US" altLang="zh-CN" sz="1400" dirty="0"/>
              <a:t>            long </a:t>
            </a:r>
            <a:r>
              <a:rPr lang="en-US" altLang="zh-CN" sz="1400" dirty="0" err="1"/>
              <a:t>int</a:t>
            </a:r>
            <a:r>
              <a:rPr lang="en-US" altLang="zh-CN" sz="1400" dirty="0"/>
              <a:t> </a:t>
            </a:r>
            <a:r>
              <a:rPr lang="en-US" altLang="zh-CN" sz="1400" dirty="0" err="1"/>
              <a:t>message_type</a:t>
            </a:r>
            <a:r>
              <a:rPr lang="en-US" altLang="zh-CN" sz="1400" dirty="0"/>
              <a:t>;   //</a:t>
            </a:r>
            <a:r>
              <a:rPr lang="zh-CN" altLang="en-US" sz="1400" dirty="0"/>
              <a:t>接收函数将根据该消息类型确定是否接收该消息</a:t>
            </a:r>
            <a:endParaRPr lang="en-US" altLang="zh-CN" sz="1400" dirty="0"/>
          </a:p>
          <a:p>
            <a:pPr marL="514350" lvl="1" indent="0">
              <a:buFont typeface="Monotype Sorts" pitchFamily="2" charset="2"/>
              <a:buNone/>
              <a:defRPr/>
            </a:pPr>
            <a:r>
              <a:rPr lang="en-US" altLang="zh-CN" sz="1400" b="1" dirty="0"/>
              <a:t>             char</a:t>
            </a:r>
            <a:r>
              <a:rPr lang="en-US" altLang="zh-CN" sz="1400" dirty="0"/>
              <a:t> text[BUFSIZ]; </a:t>
            </a:r>
          </a:p>
          <a:p>
            <a:pPr marL="514350" lvl="1" indent="0">
              <a:buFont typeface="Monotype Sorts" pitchFamily="2" charset="2"/>
              <a:buNone/>
              <a:defRPr/>
            </a:pPr>
            <a:r>
              <a:rPr lang="en-US" altLang="zh-CN" sz="1400" dirty="0"/>
              <a:t>          }; //</a:t>
            </a:r>
            <a:r>
              <a:rPr lang="en-US" altLang="zh-CN" sz="1400" dirty="0">
                <a:solidFill>
                  <a:srgbClr val="FF0000"/>
                </a:solidFill>
              </a:rPr>
              <a:t>BUFSZ</a:t>
            </a:r>
            <a:r>
              <a:rPr lang="zh-CN" altLang="en-US" sz="1400" dirty="0"/>
              <a:t>在</a:t>
            </a:r>
            <a:r>
              <a:rPr lang="en-US" altLang="zh-CN" sz="1400" dirty="0" err="1"/>
              <a:t>stdlib.h</a:t>
            </a:r>
            <a:r>
              <a:rPr lang="zh-CN" altLang="en-US" sz="1400" dirty="0"/>
              <a:t>中定义，其值为</a:t>
            </a:r>
            <a:r>
              <a:rPr lang="en-US" altLang="zh-CN" sz="1400" dirty="0"/>
              <a:t>8192</a:t>
            </a:r>
          </a:p>
          <a:p>
            <a:pPr lvl="1">
              <a:defRPr/>
            </a:pPr>
            <a:r>
              <a:rPr lang="en-US" altLang="zh-CN" sz="1600" dirty="0" err="1">
                <a:solidFill>
                  <a:srgbClr val="006600"/>
                </a:solidFill>
              </a:rPr>
              <a:t>msgsz</a:t>
            </a:r>
            <a:r>
              <a:rPr lang="zh-CN" altLang="en-US" sz="1600" dirty="0"/>
              <a:t>：</a:t>
            </a:r>
            <a:r>
              <a:rPr lang="en-US" altLang="zh-CN" sz="1600" dirty="0" err="1"/>
              <a:t>msg_ptr</a:t>
            </a:r>
            <a:r>
              <a:rPr lang="zh-CN" altLang="en-US" sz="1600" dirty="0"/>
              <a:t>指向的消息数据的长度，即上例中的</a:t>
            </a:r>
            <a:r>
              <a:rPr lang="en-US" altLang="zh-CN" sz="1600" dirty="0"/>
              <a:t>BUFSIZ</a:t>
            </a:r>
            <a:endParaRPr lang="zh-CN" altLang="en-US" sz="1600" dirty="0"/>
          </a:p>
          <a:p>
            <a:pPr lvl="1">
              <a:defRPr/>
            </a:pPr>
            <a:r>
              <a:rPr lang="en-US" altLang="zh-CN" sz="1600" dirty="0" err="1">
                <a:solidFill>
                  <a:srgbClr val="006600"/>
                </a:solidFill>
              </a:rPr>
              <a:t>msgtyp</a:t>
            </a:r>
            <a:r>
              <a:rPr lang="zh-CN" altLang="en-US" sz="1600" dirty="0"/>
              <a:t>：</a:t>
            </a:r>
            <a:endParaRPr lang="en-US" altLang="zh-CN" sz="1600" dirty="0"/>
          </a:p>
          <a:p>
            <a:pPr lvl="2">
              <a:defRPr/>
            </a:pPr>
            <a:r>
              <a:rPr lang="en-US" altLang="zh-CN" sz="1400" dirty="0">
                <a:solidFill>
                  <a:srgbClr val="C00000"/>
                </a:solidFill>
              </a:rPr>
              <a:t>=0</a:t>
            </a:r>
            <a:r>
              <a:rPr lang="zh-CN" altLang="en-US" sz="1400" dirty="0"/>
              <a:t>：获取队列中的第一个消息；</a:t>
            </a:r>
            <a:endParaRPr lang="en-US" altLang="zh-CN" sz="1400" dirty="0"/>
          </a:p>
          <a:p>
            <a:pPr lvl="2">
              <a:defRPr/>
            </a:pPr>
            <a:r>
              <a:rPr lang="en-US" altLang="zh-CN" sz="1400" dirty="0">
                <a:solidFill>
                  <a:srgbClr val="C00000"/>
                </a:solidFill>
              </a:rPr>
              <a:t>&gt;0</a:t>
            </a:r>
            <a:r>
              <a:rPr lang="zh-CN" altLang="en-US" sz="1400" dirty="0"/>
              <a:t>：获取指定消息类型的第一个消息（在</a:t>
            </a:r>
            <a:r>
              <a:rPr lang="en-US" altLang="zh-CN" sz="1400" dirty="0" err="1"/>
              <a:t>msgsnd</a:t>
            </a:r>
            <a:r>
              <a:rPr lang="en-US" altLang="zh-CN" sz="1400" dirty="0"/>
              <a:t>()</a:t>
            </a:r>
            <a:r>
              <a:rPr lang="zh-CN" altLang="en-US" sz="1400"/>
              <a:t>中指定发送的消息类型）</a:t>
            </a:r>
            <a:r>
              <a:rPr lang="zh-CN" altLang="en-US" sz="1400" dirty="0"/>
              <a:t>；</a:t>
            </a:r>
            <a:endParaRPr lang="en-US" altLang="zh-CN" sz="1400" dirty="0"/>
          </a:p>
          <a:p>
            <a:pPr lvl="2">
              <a:defRPr/>
            </a:pPr>
            <a:r>
              <a:rPr lang="en-US" altLang="zh-CN" sz="1400" dirty="0">
                <a:solidFill>
                  <a:srgbClr val="C00000"/>
                </a:solidFill>
              </a:rPr>
              <a:t>&lt;0</a:t>
            </a:r>
            <a:r>
              <a:rPr lang="zh-CN" altLang="en-US" sz="1400" dirty="0"/>
              <a:t>：获取类型等于或小于</a:t>
            </a:r>
            <a:r>
              <a:rPr lang="en-US" altLang="zh-CN" sz="1400" dirty="0" err="1"/>
              <a:t>msgtype</a:t>
            </a:r>
            <a:r>
              <a:rPr lang="zh-CN" altLang="en-US" sz="1400" dirty="0"/>
              <a:t>的绝对值的第一个消息</a:t>
            </a:r>
            <a:endParaRPr lang="en-US" altLang="zh-CN" sz="1400" dirty="0">
              <a:solidFill>
                <a:srgbClr val="006600"/>
              </a:solidFill>
            </a:endParaRPr>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：当队列空，进程阻塞；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msgrcv</a:t>
            </a:r>
            <a:r>
              <a:rPr lang="en-US" altLang="zh-CN" sz="1600" dirty="0"/>
              <a:t> </a:t>
            </a:r>
            <a:r>
              <a:rPr lang="en-US" altLang="zh-CN" sz="1600" dirty="0">
                <a:solidFill>
                  <a:srgbClr val="006600"/>
                </a:solidFill>
              </a:rPr>
              <a:t>(….) </a:t>
            </a:r>
            <a:r>
              <a:rPr lang="zh-CN" altLang="en-US" sz="1600" dirty="0"/>
              <a:t>：调用成功时，返回放到接收缓存区中的字节数，消息被复制到由</a:t>
            </a:r>
            <a:r>
              <a:rPr lang="en-US" altLang="zh-CN" sz="1600" dirty="0" err="1"/>
              <a:t>msgp</a:t>
            </a:r>
            <a:r>
              <a:rPr lang="zh-CN" altLang="en-US" sz="1600" dirty="0"/>
              <a:t>指向的用户分配的缓存区中，然后删除消息队列中的对应消息。失败时返回</a:t>
            </a:r>
            <a:r>
              <a:rPr lang="en-US" altLang="zh-CN" sz="1600" dirty="0"/>
              <a:t>-1.</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C91FE2B-80D7-425F-8037-033A0A7970CF}"/>
              </a:ext>
            </a:extLst>
          </p:cNvPr>
          <p:cNvSpPr>
            <a:spLocks noGrp="1"/>
          </p:cNvSpPr>
          <p:nvPr>
            <p:ph type="title" idx="4294967295"/>
          </p:nvPr>
        </p:nvSpPr>
        <p:spPr>
          <a:xfrm>
            <a:off x="730250" y="623888"/>
            <a:ext cx="8077200" cy="609600"/>
          </a:xfrm>
          <a:ln>
            <a:miter/>
          </a:ln>
        </p:spPr>
        <p:txBody>
          <a:bodyPr/>
          <a:lstStyle/>
          <a:p>
            <a:pPr>
              <a:defRPr/>
            </a:pPr>
            <a:r>
              <a:rPr lang="en-US" altLang="zh-CN" sz="2800" noProof="1">
                <a:effectLst>
                  <a:outerShdw blurRad="38100" dist="38100" dir="2700000">
                    <a:srgbClr val="C0C0C0"/>
                  </a:outerShdw>
                </a:effectLst>
              </a:rPr>
              <a:t>3.6 Communication in Client-Server Systems</a:t>
            </a:r>
          </a:p>
        </p:txBody>
      </p:sp>
      <p:sp>
        <p:nvSpPr>
          <p:cNvPr id="205827" name="Rectangle 3">
            <a:extLst>
              <a:ext uri="{FF2B5EF4-FFF2-40B4-BE49-F238E27FC236}">
                <a16:creationId xmlns:a16="http://schemas.microsoft.com/office/drawing/2014/main" id="{431199D7-D570-43EC-B01B-C5FAF530A4A1}"/>
              </a:ext>
            </a:extLst>
          </p:cNvPr>
          <p:cNvSpPr>
            <a:spLocks noGrp="1" noChangeArrowheads="1"/>
          </p:cNvSpPr>
          <p:nvPr>
            <p:ph type="body" idx="4294967295"/>
          </p:nvPr>
        </p:nvSpPr>
        <p:spPr>
          <a:xfrm>
            <a:off x="849313" y="1949450"/>
            <a:ext cx="7351712" cy="2498725"/>
          </a:xfrm>
        </p:spPr>
        <p:txBody>
          <a:bodyPr/>
          <a:lstStyle/>
          <a:p>
            <a:r>
              <a:rPr lang="zh-CN" altLang="en-US" sz="2800" smtClean="0"/>
              <a:t>不同系统中进程之间的通信</a:t>
            </a:r>
            <a:endParaRPr lang="en-US" altLang="zh-CN" sz="2800" smtClean="0"/>
          </a:p>
          <a:p>
            <a:r>
              <a:rPr lang="zh-CN" altLang="en-US" sz="2800" dirty="0" smtClean="0"/>
              <a:t>网络</a:t>
            </a:r>
            <a:r>
              <a:rPr lang="zh-CN" altLang="en-US" sz="2800" dirty="0"/>
              <a:t>间通信</a:t>
            </a:r>
          </a:p>
          <a:p>
            <a:pPr lvl="1"/>
            <a:r>
              <a:rPr lang="zh-CN" altLang="en-US" sz="2400" dirty="0"/>
              <a:t>Sockets</a:t>
            </a:r>
          </a:p>
          <a:p>
            <a:pPr lvl="1"/>
            <a:r>
              <a:rPr lang="zh-CN" altLang="en-US" sz="2400" dirty="0"/>
              <a:t>Remote Procedure Calls</a:t>
            </a:r>
          </a:p>
          <a:p>
            <a:pPr lvl="1"/>
            <a:r>
              <a:rPr lang="zh-CN" altLang="en-US" sz="2400" dirty="0"/>
              <a:t>Remote Method Invocation (Java)</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AA948D9-C9AB-4E21-A18D-B2E0FC15377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3.6.1 Sockets</a:t>
            </a:r>
          </a:p>
        </p:txBody>
      </p:sp>
      <p:sp>
        <p:nvSpPr>
          <p:cNvPr id="206851" name="Rectangle 3">
            <a:extLst>
              <a:ext uri="{FF2B5EF4-FFF2-40B4-BE49-F238E27FC236}">
                <a16:creationId xmlns:a16="http://schemas.microsoft.com/office/drawing/2014/main" id="{E77BA47E-15FD-4A23-B0A0-BF3355CBF22C}"/>
              </a:ext>
            </a:extLst>
          </p:cNvPr>
          <p:cNvSpPr>
            <a:spLocks noGrp="1" noChangeArrowheads="1"/>
          </p:cNvSpPr>
          <p:nvPr>
            <p:ph type="body" idx="4294967295"/>
          </p:nvPr>
        </p:nvSpPr>
        <p:spPr/>
        <p:txBody>
          <a:bodyPr/>
          <a:lstStyle/>
          <a:p>
            <a:r>
              <a:rPr lang="en-US" altLang="zh-CN" sz="2800"/>
              <a:t>A socket is defined as an </a:t>
            </a:r>
            <a:r>
              <a:rPr lang="en-US" altLang="zh-CN" sz="2800" i="1"/>
              <a:t>endpoint for communication</a:t>
            </a:r>
            <a:endParaRPr lang="en-US" altLang="zh-CN" sz="2800"/>
          </a:p>
          <a:p>
            <a:r>
              <a:rPr lang="en-US" altLang="zh-CN" sz="2800">
                <a:solidFill>
                  <a:srgbClr val="FF0000"/>
                </a:solidFill>
              </a:rPr>
              <a:t>Concatenation of IP address and port</a:t>
            </a:r>
          </a:p>
          <a:p>
            <a:r>
              <a:rPr lang="en-US" altLang="zh-CN" sz="2800"/>
              <a:t>The socket </a:t>
            </a:r>
            <a:r>
              <a:rPr lang="en-US" altLang="zh-CN" sz="2800" b="1"/>
              <a:t>161.25.19.8:1625</a:t>
            </a:r>
            <a:r>
              <a:rPr lang="en-US" altLang="zh-CN" sz="2800"/>
              <a:t> refers to port </a:t>
            </a:r>
            <a:r>
              <a:rPr lang="en-US" altLang="zh-CN" sz="2800" b="1"/>
              <a:t>1625</a:t>
            </a:r>
            <a:r>
              <a:rPr lang="en-US" altLang="zh-CN" sz="2800"/>
              <a:t> on host </a:t>
            </a:r>
            <a:r>
              <a:rPr lang="en-US" altLang="zh-CN" sz="2800" b="1"/>
              <a:t>161.25.19.8</a:t>
            </a:r>
          </a:p>
          <a:p>
            <a:r>
              <a:rPr lang="en-US" altLang="zh-CN" sz="2800"/>
              <a:t>Communication consists between a pair of sockets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8528772-A777-4F9D-8BE2-7CAC7465418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Socket Communication</a:t>
            </a:r>
          </a:p>
        </p:txBody>
      </p:sp>
      <p:pic>
        <p:nvPicPr>
          <p:cNvPr id="207875" name="Picture 6">
            <a:extLst>
              <a:ext uri="{FF2B5EF4-FFF2-40B4-BE49-F238E27FC236}">
                <a16:creationId xmlns:a16="http://schemas.microsoft.com/office/drawing/2014/main" id="{2BF1ED05-3D0D-4B0E-9229-2DEC17E0D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 t="5057" r="632" b="4776"/>
          <a:stretch>
            <a:fillRect/>
          </a:stretch>
        </p:blipFill>
        <p:spPr bwMode="auto">
          <a:xfrm>
            <a:off x="1719263" y="1581150"/>
            <a:ext cx="5964237" cy="4076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6E7EA264-3524-4EF1-88A4-83B0B77D7D3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3.6.2 Remote Procedure Calls</a:t>
            </a:r>
          </a:p>
        </p:txBody>
      </p:sp>
      <p:sp>
        <p:nvSpPr>
          <p:cNvPr id="208899" name="Rectangle 3">
            <a:extLst>
              <a:ext uri="{FF2B5EF4-FFF2-40B4-BE49-F238E27FC236}">
                <a16:creationId xmlns:a16="http://schemas.microsoft.com/office/drawing/2014/main" id="{9F5F6B76-B54D-4580-9A65-E594F9E17CFE}"/>
              </a:ext>
            </a:extLst>
          </p:cNvPr>
          <p:cNvSpPr>
            <a:spLocks noGrp="1" noChangeArrowheads="1"/>
          </p:cNvSpPr>
          <p:nvPr>
            <p:ph type="body" idx="4294967295"/>
          </p:nvPr>
        </p:nvSpPr>
        <p:spPr/>
        <p:txBody>
          <a:bodyPr/>
          <a:lstStyle/>
          <a:p>
            <a:r>
              <a:rPr lang="en-US" altLang="zh-CN" sz="2400">
                <a:solidFill>
                  <a:srgbClr val="FF0000"/>
                </a:solidFill>
              </a:rPr>
              <a:t>Remote procedure call (RPC)</a:t>
            </a:r>
            <a:r>
              <a:rPr lang="en-US" altLang="zh-CN" sz="2400"/>
              <a:t> abstracts procedure calls between processes on networked systems.</a:t>
            </a:r>
          </a:p>
          <a:p>
            <a:r>
              <a:rPr lang="en-US" altLang="zh-CN" sz="2400" b="1"/>
              <a:t>Stubs</a:t>
            </a:r>
            <a:r>
              <a:rPr lang="en-US" altLang="zh-CN" sz="2400"/>
              <a:t> – </a:t>
            </a:r>
            <a:r>
              <a:rPr lang="en-US" altLang="zh-CN" sz="2400">
                <a:solidFill>
                  <a:srgbClr val="CC6600"/>
                </a:solidFill>
              </a:rPr>
              <a:t>client-side proxy for the actual procedure on the server.</a:t>
            </a:r>
          </a:p>
          <a:p>
            <a:r>
              <a:rPr lang="en-US" altLang="zh-CN" sz="2400"/>
              <a:t>The </a:t>
            </a:r>
            <a:r>
              <a:rPr lang="en-US" altLang="zh-CN" sz="2400">
                <a:solidFill>
                  <a:srgbClr val="121896"/>
                </a:solidFill>
              </a:rPr>
              <a:t>client-side stub</a:t>
            </a:r>
            <a:r>
              <a:rPr lang="en-US" altLang="zh-CN" sz="2400"/>
              <a:t> locates the server and </a:t>
            </a:r>
            <a:r>
              <a:rPr lang="en-US" altLang="zh-CN" sz="2400" i="1"/>
              <a:t>marshalls</a:t>
            </a:r>
            <a:r>
              <a:rPr lang="en-US" altLang="zh-CN" sz="2400"/>
              <a:t> the parameters.</a:t>
            </a:r>
          </a:p>
          <a:p>
            <a:r>
              <a:rPr lang="en-US" altLang="zh-CN" sz="2400"/>
              <a:t>The </a:t>
            </a:r>
            <a:r>
              <a:rPr lang="en-US" altLang="zh-CN" sz="2400">
                <a:solidFill>
                  <a:srgbClr val="121896"/>
                </a:solidFill>
              </a:rPr>
              <a:t>server-side stub</a:t>
            </a:r>
            <a:r>
              <a:rPr lang="en-US" altLang="zh-CN" sz="2400"/>
              <a:t> receives this message, unpacks the marshalled parameters, and performs the procedure on the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922" name="灯片编号占位符 5">
            <a:extLst>
              <a:ext uri="{FF2B5EF4-FFF2-40B4-BE49-F238E27FC236}">
                <a16:creationId xmlns:a16="http://schemas.microsoft.com/office/drawing/2014/main" id="{0A3D91C1-70A8-4DBC-9FC0-75AE5BAB368E}"/>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904C23D-11DF-49BE-8CB0-9BA06E56E98B}" type="slidenum">
              <a:rPr lang="en-US" altLang="en-US" sz="1800">
                <a:latin typeface="Helvetica" panose="020B0604020202020204" pitchFamily="34" charset="0"/>
              </a:rPr>
              <a:pPr>
                <a:spcBef>
                  <a:spcPct val="0"/>
                </a:spcBef>
                <a:buClrTx/>
                <a:buSzTx/>
                <a:buFont typeface="Arial" panose="020B0604020202020204" pitchFamily="34" charset="0"/>
                <a:buNone/>
              </a:pPr>
              <a:t>235</a:t>
            </a:fld>
            <a:endParaRPr lang="en-US" altLang="en-US" sz="1800">
              <a:latin typeface="Helvetica" panose="020B0604020202020204" pitchFamily="34" charset="0"/>
            </a:endParaRPr>
          </a:p>
        </p:txBody>
      </p:sp>
      <p:sp>
        <p:nvSpPr>
          <p:cNvPr id="150531" name="Rectangle 2">
            <a:extLst>
              <a:ext uri="{FF2B5EF4-FFF2-40B4-BE49-F238E27FC236}">
                <a16:creationId xmlns:a16="http://schemas.microsoft.com/office/drawing/2014/main" id="{905C4DE2-D21A-4D79-9AB7-C9AD58D34288}"/>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Remote Procedure Call</a:t>
            </a:r>
          </a:p>
        </p:txBody>
      </p:sp>
      <p:pic>
        <p:nvPicPr>
          <p:cNvPr id="209924" name="Picture 4" descr="6-24">
            <a:extLst>
              <a:ext uri="{FF2B5EF4-FFF2-40B4-BE49-F238E27FC236}">
                <a16:creationId xmlns:a16="http://schemas.microsoft.com/office/drawing/2014/main" id="{87796601-8853-4FDC-9D3F-7D6122AD0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78295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7D30013-38BE-4424-88AC-A8FB9072A61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Execution of RPC</a:t>
            </a:r>
          </a:p>
        </p:txBody>
      </p:sp>
      <p:pic>
        <p:nvPicPr>
          <p:cNvPr id="210947" name="Picture 5">
            <a:extLst>
              <a:ext uri="{FF2B5EF4-FFF2-40B4-BE49-F238E27FC236}">
                <a16:creationId xmlns:a16="http://schemas.microsoft.com/office/drawing/2014/main" id="{3762758A-3956-415D-8EE0-EA1BB125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37" t="1038" r="19432" b="1036"/>
          <a:stretch>
            <a:fillRect/>
          </a:stretch>
        </p:blipFill>
        <p:spPr bwMode="auto">
          <a:xfrm>
            <a:off x="685800" y="1084263"/>
            <a:ext cx="7421563" cy="5219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FCE2B06E-BCAA-4D7E-B2D5-852B0A438E3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3.6.3 Remote Method Invocation</a:t>
            </a:r>
          </a:p>
        </p:txBody>
      </p:sp>
      <p:sp>
        <p:nvSpPr>
          <p:cNvPr id="211971" name="Rectangle 3">
            <a:extLst>
              <a:ext uri="{FF2B5EF4-FFF2-40B4-BE49-F238E27FC236}">
                <a16:creationId xmlns:a16="http://schemas.microsoft.com/office/drawing/2014/main" id="{4BB9B346-17F9-4417-9C1B-8615718E225A}"/>
              </a:ext>
            </a:extLst>
          </p:cNvPr>
          <p:cNvSpPr>
            <a:spLocks noGrp="1" noChangeArrowheads="1"/>
          </p:cNvSpPr>
          <p:nvPr>
            <p:ph type="body" idx="4294967295"/>
          </p:nvPr>
        </p:nvSpPr>
        <p:spPr/>
        <p:txBody>
          <a:bodyPr/>
          <a:lstStyle/>
          <a:p>
            <a:r>
              <a:rPr lang="en-US" altLang="zh-CN" sz="1800"/>
              <a:t>Remote Method Invocation (RMI) is a Java mechanism similar to RPCs.</a:t>
            </a:r>
          </a:p>
          <a:p>
            <a:r>
              <a:rPr lang="en-US" altLang="zh-CN" sz="1800"/>
              <a:t>RMI allows a Java program on one machine to invoke a method on a remote object.</a:t>
            </a:r>
          </a:p>
        </p:txBody>
      </p:sp>
      <p:pic>
        <p:nvPicPr>
          <p:cNvPr id="211972" name="Picture 5">
            <a:extLst>
              <a:ext uri="{FF2B5EF4-FFF2-40B4-BE49-F238E27FC236}">
                <a16:creationId xmlns:a16="http://schemas.microsoft.com/office/drawing/2014/main" id="{6F5F090B-AFF6-40E8-8B1A-409F63504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14A452C-4D11-400A-9952-E8BB3C015E6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Marshalling Parameters</a:t>
            </a:r>
          </a:p>
        </p:txBody>
      </p:sp>
      <p:pic>
        <p:nvPicPr>
          <p:cNvPr id="212995" name="Picture 4">
            <a:extLst>
              <a:ext uri="{FF2B5EF4-FFF2-40B4-BE49-F238E27FC236}">
                <a16:creationId xmlns:a16="http://schemas.microsoft.com/office/drawing/2014/main" id="{BBBF3891-F387-402C-BF63-63AD24252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7" t="12790" r="409" b="12517"/>
          <a:stretch>
            <a:fillRect/>
          </a:stretch>
        </p:blipFill>
        <p:spPr bwMode="auto">
          <a:xfrm>
            <a:off x="1228725" y="1409700"/>
            <a:ext cx="7477125" cy="4222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D2C2EE3-1CDA-4C2A-9D5E-86D5E4E3182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214019" name="Rectangle 3">
            <a:extLst>
              <a:ext uri="{FF2B5EF4-FFF2-40B4-BE49-F238E27FC236}">
                <a16:creationId xmlns:a16="http://schemas.microsoft.com/office/drawing/2014/main" id="{D35ACFA6-B76E-434C-A15E-CD382DBDFB15}"/>
              </a:ext>
            </a:extLst>
          </p:cNvPr>
          <p:cNvSpPr>
            <a:spLocks noGrp="1" noChangeArrowheads="1"/>
          </p:cNvSpPr>
          <p:nvPr>
            <p:ph type="body" idx="4294967295"/>
          </p:nvPr>
        </p:nvSpPr>
        <p:spPr/>
        <p:txBody>
          <a:bodyPr/>
          <a:lstStyle/>
          <a:p>
            <a:r>
              <a:rPr lang="zh-CN" altLang="en-US" sz="2400" dirty="0" smtClean="0"/>
              <a:t>思考</a:t>
            </a:r>
            <a:endParaRPr lang="en-US" altLang="zh-CN" sz="2400" dirty="0"/>
          </a:p>
          <a:p>
            <a:pPr lvl="1"/>
            <a:r>
              <a:rPr lang="zh-CN" altLang="en-US" sz="2000" dirty="0"/>
              <a:t>进程的概念</a:t>
            </a:r>
          </a:p>
          <a:p>
            <a:pPr lvl="1"/>
            <a:r>
              <a:rPr lang="zh-CN" altLang="en-US" sz="2000" dirty="0"/>
              <a:t>进程的状态、转换及其转换条件（状态转换图）</a:t>
            </a:r>
          </a:p>
          <a:p>
            <a:pPr lvl="1"/>
            <a:r>
              <a:rPr lang="zh-CN" altLang="en-US" sz="2000" dirty="0"/>
              <a:t>PCB的概念及其作用</a:t>
            </a:r>
            <a:endParaRPr lang="en-US" altLang="zh-CN" sz="2000" dirty="0"/>
          </a:p>
          <a:p>
            <a:pPr lvl="1"/>
            <a:r>
              <a:rPr lang="zh-CN" altLang="en-US" sz="2000" dirty="0"/>
              <a:t>进程的创建与撤销的</a:t>
            </a:r>
            <a:r>
              <a:rPr lang="zh-CN" altLang="en-US" sz="2000" dirty="0" smtClean="0"/>
              <a:t>相关知识（包括例题）</a:t>
            </a:r>
            <a:endParaRPr lang="zh-CN" altLang="en-US" sz="2000" dirty="0"/>
          </a:p>
          <a:p>
            <a:pPr lvl="1"/>
            <a:r>
              <a:rPr lang="zh-CN" altLang="en-US" sz="2000" dirty="0"/>
              <a:t>几种进程间的通信方法</a:t>
            </a:r>
            <a:endParaRPr lang="en-US" altLang="zh-CN" sz="2000" dirty="0"/>
          </a:p>
          <a:p>
            <a:pPr lvl="1"/>
            <a:r>
              <a:rPr lang="en-US" altLang="zh-CN" sz="2000" dirty="0"/>
              <a:t>What are the two models of </a:t>
            </a:r>
            <a:r>
              <a:rPr lang="en-US" altLang="zh-CN" sz="2000" dirty="0" err="1"/>
              <a:t>interprocess</a:t>
            </a:r>
            <a:r>
              <a:rPr lang="en-US" altLang="zh-CN" sz="2000" dirty="0"/>
              <a:t> communication? What are the strengths and </a:t>
            </a:r>
            <a:r>
              <a:rPr lang="en-US" altLang="zh-CN" sz="2000" dirty="0" smtClean="0"/>
              <a:t>weaknesses </a:t>
            </a:r>
            <a:r>
              <a:rPr lang="en-US" altLang="zh-CN" sz="2000" dirty="0"/>
              <a:t>of the two approaches</a:t>
            </a:r>
            <a:r>
              <a:rPr lang="en-US" altLang="zh-CN" sz="2000" dirty="0" smtClean="0"/>
              <a:t>?</a:t>
            </a:r>
          </a:p>
          <a:p>
            <a:r>
              <a:rPr lang="zh-CN" altLang="en-US" sz="1800" dirty="0"/>
              <a:t>Page 116</a:t>
            </a:r>
          </a:p>
          <a:p>
            <a:pPr>
              <a:buNone/>
            </a:pPr>
            <a:r>
              <a:rPr lang="zh-CN" altLang="en-US" sz="1800" dirty="0"/>
              <a:t>    1,2,</a:t>
            </a:r>
            <a:r>
              <a:rPr lang="en-US" altLang="zh-CN" sz="1800" dirty="0"/>
              <a:t>4</a:t>
            </a:r>
          </a:p>
          <a:p>
            <a:pPr lvl="1"/>
            <a:endParaRPr lang="zh-CN" alt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a:t>
            </a:r>
            <a:r>
              <a:rPr lang="en-US" altLang="zh-CN" noProof="1" smtClean="0">
                <a:effectLst>
                  <a:outerShdw blurRad="38100" dist="38100" dir="2700000">
                    <a:srgbClr val="C0C0C0"/>
                  </a:outerShdw>
                </a:effectLst>
              </a:rPr>
              <a:t>State—New--</a:t>
            </a:r>
            <a:r>
              <a:rPr lang="en-US" altLang="zh-CN" noProof="1" smtClean="0">
                <a:solidFill>
                  <a:srgbClr val="0000CC"/>
                </a:solidFill>
                <a:effectLst>
                  <a:outerShdw blurRad="38100" dist="38100" dir="2700000">
                    <a:srgbClr val="C0C0C0"/>
                  </a:outerShdw>
                </a:effectLst>
              </a:rPr>
              <a:t>in Nachos</a:t>
            </a:r>
            <a:endParaRPr lang="en-US" altLang="zh-CN" noProof="1">
              <a:solidFill>
                <a:srgbClr val="0000CC"/>
              </a:solidFill>
              <a:effectLst>
                <a:outerShdw blurRad="38100" dist="38100" dir="2700000">
                  <a:srgbClr val="C0C0C0"/>
                </a:outerShdw>
              </a:effectLst>
            </a:endParaRP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r>
              <a:rPr lang="en-US" altLang="zh-CN" sz="2400" b="1" dirty="0" smtClean="0">
                <a:solidFill>
                  <a:srgbClr val="0070C0"/>
                </a:solidFill>
              </a:rPr>
              <a:t>new</a:t>
            </a:r>
            <a:r>
              <a:rPr lang="en-US" altLang="zh-CN" sz="2400" dirty="0"/>
              <a:t>:  </a:t>
            </a:r>
            <a:r>
              <a:rPr lang="en-US" altLang="zh-CN" sz="2400" dirty="0">
                <a:solidFill>
                  <a:srgbClr val="7030A0"/>
                </a:solidFill>
              </a:rPr>
              <a:t>The process is being created</a:t>
            </a:r>
          </a:p>
          <a:p>
            <a:endParaRPr lang="en-US" altLang="zh-CN" sz="2400" dirty="0" smtClean="0"/>
          </a:p>
          <a:p>
            <a:r>
              <a:rPr lang="en-US" altLang="zh-CN" sz="2400" dirty="0" smtClean="0"/>
              <a:t>This </a:t>
            </a:r>
            <a:r>
              <a:rPr lang="en-US" altLang="zh-CN" sz="2400" dirty="0"/>
              <a:t>process is </a:t>
            </a:r>
            <a:r>
              <a:rPr lang="en-US" altLang="zh-CN" sz="2400" u="sng" dirty="0">
                <a:solidFill>
                  <a:srgbClr val="C00000"/>
                </a:solidFill>
              </a:rPr>
              <a:t>not ready to run </a:t>
            </a:r>
            <a:r>
              <a:rPr lang="en-US" altLang="zh-CN" sz="2400" dirty="0"/>
              <a:t>yet, </a:t>
            </a:r>
            <a:r>
              <a:rPr lang="en-US" altLang="zh-CN" sz="2400" dirty="0" smtClean="0"/>
              <a:t>because </a:t>
            </a:r>
            <a:endParaRPr lang="en-US" altLang="zh-CN" sz="2400" dirty="0"/>
          </a:p>
          <a:p>
            <a:pPr lvl="1"/>
            <a:r>
              <a:rPr lang="en-US" altLang="zh-CN" sz="2200" dirty="0" smtClean="0"/>
              <a:t>Its </a:t>
            </a:r>
            <a:r>
              <a:rPr lang="en-US" altLang="zh-CN" sz="2200" u="sng" dirty="0">
                <a:solidFill>
                  <a:srgbClr val="0000CC"/>
                </a:solidFill>
              </a:rPr>
              <a:t>stack</a:t>
            </a:r>
            <a:r>
              <a:rPr lang="en-US" altLang="zh-CN" sz="2200" dirty="0">
                <a:solidFill>
                  <a:srgbClr val="0000CC"/>
                </a:solidFill>
              </a:rPr>
              <a:t> </a:t>
            </a:r>
            <a:r>
              <a:rPr lang="en-US" altLang="zh-CN" sz="2200" dirty="0"/>
              <a:t>has </a:t>
            </a:r>
            <a:r>
              <a:rPr lang="en-US" altLang="zh-CN" sz="2200" u="sng" dirty="0">
                <a:solidFill>
                  <a:srgbClr val="C00000"/>
                </a:solidFill>
              </a:rPr>
              <a:t>not been allocated</a:t>
            </a:r>
            <a:r>
              <a:rPr lang="en-US" altLang="zh-CN" sz="2200" dirty="0"/>
              <a:t>. </a:t>
            </a:r>
          </a:p>
          <a:p>
            <a:pPr lvl="1"/>
            <a:r>
              <a:rPr lang="en-US" altLang="zh-CN" sz="2200" dirty="0"/>
              <a:t>Its </a:t>
            </a:r>
            <a:r>
              <a:rPr lang="en-US" altLang="zh-CN" sz="2200" u="sng" dirty="0">
                <a:solidFill>
                  <a:srgbClr val="0000CC"/>
                </a:solidFill>
              </a:rPr>
              <a:t>control block </a:t>
            </a:r>
            <a:r>
              <a:rPr lang="en-US" altLang="zh-CN" sz="2200" dirty="0"/>
              <a:t>has </a:t>
            </a:r>
            <a:r>
              <a:rPr lang="en-US" altLang="zh-CN" sz="2200" dirty="0">
                <a:solidFill>
                  <a:srgbClr val="C00000"/>
                </a:solidFill>
              </a:rPr>
              <a:t>not been </a:t>
            </a:r>
            <a:r>
              <a:rPr lang="en-US" altLang="zh-CN" sz="2200" u="sng" dirty="0">
                <a:solidFill>
                  <a:srgbClr val="C00000"/>
                </a:solidFill>
              </a:rPr>
              <a:t>initialized</a:t>
            </a:r>
            <a:r>
              <a:rPr lang="en-US" altLang="zh-CN" sz="2200" dirty="0">
                <a:solidFill>
                  <a:srgbClr val="C00000"/>
                </a:solidFill>
              </a:rPr>
              <a:t> </a:t>
            </a:r>
            <a:r>
              <a:rPr lang="en-US" altLang="zh-CN" sz="2200" dirty="0"/>
              <a:t>yet either.</a:t>
            </a:r>
          </a:p>
          <a:p>
            <a:pPr lvl="1"/>
            <a:r>
              <a:rPr lang="en-US" altLang="zh-CN" sz="2200" dirty="0" smtClean="0"/>
              <a:t>In </a:t>
            </a:r>
            <a:r>
              <a:rPr lang="en-US" altLang="zh-CN" sz="2200" dirty="0"/>
              <a:t>particular, it </a:t>
            </a:r>
            <a:r>
              <a:rPr lang="en-US" altLang="zh-CN" sz="2200" dirty="0">
                <a:solidFill>
                  <a:srgbClr val="FF0000"/>
                </a:solidFill>
              </a:rPr>
              <a:t>does not </a:t>
            </a:r>
            <a:r>
              <a:rPr lang="en-US" altLang="zh-CN" sz="2200" dirty="0"/>
              <a:t>have the </a:t>
            </a:r>
            <a:r>
              <a:rPr lang="en-US" altLang="zh-CN" sz="2200" u="sng" dirty="0">
                <a:solidFill>
                  <a:srgbClr val="0000CC"/>
                </a:solidFill>
              </a:rPr>
              <a:t>initial value for PC </a:t>
            </a:r>
            <a:r>
              <a:rPr lang="en-US" altLang="zh-CN" sz="2200" dirty="0"/>
              <a:t>(program counter) </a:t>
            </a:r>
            <a:endParaRPr lang="en-US" altLang="zh-CN" sz="2200" dirty="0" smtClean="0"/>
          </a:p>
          <a:p>
            <a:pPr lvl="2"/>
            <a:r>
              <a:rPr lang="en-US" altLang="zh-CN" sz="2000" dirty="0" smtClean="0">
                <a:solidFill>
                  <a:srgbClr val="0070C0"/>
                </a:solidFill>
              </a:rPr>
              <a:t>it </a:t>
            </a:r>
            <a:r>
              <a:rPr lang="en-US" altLang="zh-CN" sz="2000" dirty="0">
                <a:solidFill>
                  <a:srgbClr val="0070C0"/>
                </a:solidFill>
              </a:rPr>
              <a:t>does not know </a:t>
            </a:r>
            <a:r>
              <a:rPr lang="en-US" altLang="zh-CN" sz="2000" u="sng" dirty="0">
                <a:solidFill>
                  <a:srgbClr val="C00000"/>
                </a:solidFill>
              </a:rPr>
              <a:t>where to start </a:t>
            </a:r>
            <a:r>
              <a:rPr lang="en-US" altLang="zh-CN" sz="2000" dirty="0">
                <a:solidFill>
                  <a:srgbClr val="0070C0"/>
                </a:solidFill>
              </a:rPr>
              <a:t>if it is scheduled to run</a:t>
            </a:r>
            <a:r>
              <a:rPr lang="en-US" altLang="zh-CN" sz="2000" dirty="0" smtClean="0">
                <a:solidFill>
                  <a:srgbClr val="0070C0"/>
                </a:solidFill>
              </a:rPr>
              <a:t>.</a:t>
            </a:r>
          </a:p>
          <a:p>
            <a:r>
              <a:rPr lang="zh-CN" altLang="en-US" sz="2400" dirty="0" smtClean="0"/>
              <a:t>进程运行所需的信息还不完整，尚无法执行</a:t>
            </a:r>
            <a:endParaRPr lang="en-US" altLang="zh-CN" sz="2400"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F618F08-7885-4563-B87E-F33484F3D533}"/>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State—New--in Nachos</a:t>
            </a: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r>
              <a:rPr lang="en-US" altLang="zh-CN" sz="2400" dirty="0"/>
              <a:t>In Nachos</a:t>
            </a:r>
            <a:r>
              <a:rPr lang="en-US" altLang="zh-CN" sz="2400" dirty="0">
                <a:solidFill>
                  <a:srgbClr val="CC6600"/>
                </a:solidFill>
              </a:rPr>
              <a:t>, </a:t>
            </a:r>
            <a:r>
              <a:rPr lang="en-US" altLang="zh-CN" sz="2400" dirty="0">
                <a:solidFill>
                  <a:srgbClr val="7030A0"/>
                </a:solidFill>
              </a:rPr>
              <a:t>class Thread </a:t>
            </a:r>
            <a:r>
              <a:rPr lang="en-US" altLang="zh-CN" sz="2400" dirty="0"/>
              <a:t>defines a thread</a:t>
            </a:r>
          </a:p>
          <a:p>
            <a:pPr lvl="1"/>
            <a:r>
              <a:rPr lang="en-US" altLang="zh-CN" sz="2000" dirty="0"/>
              <a:t>Its constructor </a:t>
            </a:r>
            <a:r>
              <a:rPr lang="en-US" altLang="zh-CN" sz="2000" dirty="0">
                <a:solidFill>
                  <a:srgbClr val="C00000"/>
                </a:solidFill>
              </a:rPr>
              <a:t>only declares </a:t>
            </a:r>
            <a:r>
              <a:rPr lang="en-US" altLang="zh-CN" sz="2000" dirty="0"/>
              <a:t>some private members, such </a:t>
            </a:r>
            <a:r>
              <a:rPr lang="en-US" altLang="zh-CN" sz="2000" dirty="0" smtClean="0"/>
              <a:t>as</a:t>
            </a:r>
          </a:p>
          <a:p>
            <a:pPr lvl="2"/>
            <a:r>
              <a:rPr lang="en-US" altLang="zh-CN" sz="1800" dirty="0" smtClean="0"/>
              <a:t> </a:t>
            </a:r>
            <a:r>
              <a:rPr lang="en-US" altLang="zh-CN" sz="1800" dirty="0">
                <a:solidFill>
                  <a:srgbClr val="0000CC"/>
                </a:solidFill>
              </a:rPr>
              <a:t>stack, registers </a:t>
            </a:r>
            <a:r>
              <a:rPr lang="en-US" altLang="zh-CN" sz="1800" dirty="0"/>
              <a:t>and</a:t>
            </a:r>
            <a:r>
              <a:rPr lang="en-US" altLang="zh-CN" sz="1800" dirty="0">
                <a:solidFill>
                  <a:srgbClr val="0000CC"/>
                </a:solidFill>
              </a:rPr>
              <a:t> </a:t>
            </a:r>
            <a:r>
              <a:rPr lang="en-US" altLang="zh-CN" sz="1800" dirty="0" smtClean="0">
                <a:solidFill>
                  <a:srgbClr val="0000CC"/>
                </a:solidFill>
              </a:rPr>
              <a:t>state</a:t>
            </a:r>
          </a:p>
          <a:p>
            <a:pPr lvl="1"/>
            <a:r>
              <a:rPr lang="en-US" altLang="zh-CN" sz="2200" dirty="0" smtClean="0"/>
              <a:t> B</a:t>
            </a:r>
            <a:r>
              <a:rPr lang="en-US" altLang="zh-CN" sz="2000" dirty="0" smtClean="0"/>
              <a:t>ut not initialize them</a:t>
            </a:r>
          </a:p>
          <a:p>
            <a:pPr lvl="1"/>
            <a:r>
              <a:rPr lang="en-US" altLang="zh-CN" sz="2200" dirty="0" smtClean="0"/>
              <a:t> T</a:t>
            </a:r>
            <a:r>
              <a:rPr lang="en-US" altLang="zh-CN" sz="2000" dirty="0" smtClean="0"/>
              <a:t>herefor its state is “</a:t>
            </a:r>
            <a:r>
              <a:rPr lang="en-US" altLang="zh-CN" sz="2000" b="1" dirty="0" smtClean="0">
                <a:solidFill>
                  <a:srgbClr val="0070C0"/>
                </a:solidFill>
              </a:rPr>
              <a:t>NEW</a:t>
            </a:r>
            <a:r>
              <a:rPr lang="en-US" altLang="zh-CN" sz="2000" dirty="0" smtClean="0"/>
              <a:t>” or “</a:t>
            </a:r>
            <a:r>
              <a:rPr lang="en-US" altLang="zh-CN" sz="2000" b="1" dirty="0" smtClean="0">
                <a:solidFill>
                  <a:srgbClr val="0070C0"/>
                </a:solidFill>
              </a:rPr>
              <a:t>JUST CREATED</a:t>
            </a:r>
            <a:r>
              <a:rPr lang="en-US" altLang="zh-CN" sz="2000" dirty="0" smtClean="0"/>
              <a:t>.” </a:t>
            </a:r>
          </a:p>
          <a:p>
            <a:r>
              <a:rPr lang="zh-CN" altLang="en-US" sz="2000" dirty="0" smtClean="0"/>
              <a:t>当</a:t>
            </a:r>
            <a:r>
              <a:rPr lang="zh-CN" altLang="en-US" sz="2000" dirty="0"/>
              <a:t>调用</a:t>
            </a:r>
            <a:r>
              <a:rPr lang="en-US" altLang="zh-CN" sz="2000" dirty="0"/>
              <a:t>fork()</a:t>
            </a:r>
            <a:r>
              <a:rPr lang="zh-CN" altLang="en-US" sz="2000" dirty="0"/>
              <a:t>后，进程状态便由</a:t>
            </a:r>
            <a:r>
              <a:rPr lang="en-US" altLang="zh-CN" sz="2000" dirty="0"/>
              <a:t>“</a:t>
            </a:r>
            <a:r>
              <a:rPr lang="en-US" altLang="zh-CN" sz="2000" b="1" dirty="0">
                <a:solidFill>
                  <a:srgbClr val="0070C0"/>
                </a:solidFill>
              </a:rPr>
              <a:t>JUST CREATED</a:t>
            </a:r>
            <a:r>
              <a:rPr lang="en-US" altLang="zh-CN" sz="2000" dirty="0"/>
              <a:t>”</a:t>
            </a:r>
            <a:r>
              <a:rPr lang="zh-CN" altLang="en-US" sz="2000" dirty="0"/>
              <a:t>变为</a:t>
            </a:r>
            <a:r>
              <a:rPr lang="en-US" altLang="zh-CN" sz="2000" b="1" dirty="0">
                <a:solidFill>
                  <a:srgbClr val="0070C0"/>
                </a:solidFill>
              </a:rPr>
              <a:t>ready</a:t>
            </a:r>
          </a:p>
          <a:p>
            <a:r>
              <a:rPr lang="zh-CN" altLang="en-US" sz="2000" dirty="0"/>
              <a:t>请参阅 </a:t>
            </a:r>
            <a:r>
              <a:rPr lang="en-US" altLang="zh-CN" sz="2000" dirty="0"/>
              <a:t>Nachos</a:t>
            </a:r>
            <a:r>
              <a:rPr lang="zh-CN" altLang="en-US" sz="2000" dirty="0"/>
              <a:t>中</a:t>
            </a:r>
            <a:r>
              <a:rPr lang="en-US" altLang="zh-CN" sz="2000" dirty="0"/>
              <a:t>code/threads</a:t>
            </a:r>
            <a:r>
              <a:rPr lang="zh-CN" altLang="en-US" sz="2000" dirty="0"/>
              <a:t>中的相关代码</a:t>
            </a:r>
            <a:endParaRPr lang="en-US" altLang="zh-CN" sz="2000" dirty="0"/>
          </a:p>
        </p:txBody>
      </p:sp>
    </p:spTree>
    <p:extLst>
      <p:ext uri="{BB962C8B-B14F-4D97-AF65-F5344CB8AC3E}">
        <p14:creationId xmlns:p14="http://schemas.microsoft.com/office/powerpoint/2010/main" val="364503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a:t>
            </a: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pPr marL="0" indent="0">
              <a:buNone/>
            </a:pPr>
            <a:r>
              <a:rPr lang="en-US" altLang="zh-CN" sz="2000" dirty="0"/>
              <a:t>Thread::Thread(char* </a:t>
            </a:r>
            <a:r>
              <a:rPr lang="en-US" altLang="zh-CN" sz="2000" dirty="0" err="1"/>
              <a:t>threadName</a:t>
            </a:r>
            <a:r>
              <a:rPr lang="en-US" altLang="zh-CN" sz="2000" dirty="0" smtClean="0"/>
              <a:t>)  //Nachos</a:t>
            </a:r>
            <a:endParaRPr lang="en-US" altLang="zh-CN" sz="2000" dirty="0"/>
          </a:p>
          <a:p>
            <a:pPr marL="0" indent="0">
              <a:buNone/>
            </a:pPr>
            <a:r>
              <a:rPr lang="en-US" altLang="zh-CN" sz="2000" dirty="0"/>
              <a:t>{</a:t>
            </a:r>
          </a:p>
          <a:p>
            <a:pPr marL="0" indent="0">
              <a:buNone/>
            </a:pPr>
            <a:r>
              <a:rPr lang="en-US" altLang="zh-CN" sz="2000" dirty="0"/>
              <a:t>    name = </a:t>
            </a:r>
            <a:r>
              <a:rPr lang="en-US" altLang="zh-CN" sz="2000" dirty="0" err="1"/>
              <a:t>threadName</a:t>
            </a:r>
            <a:r>
              <a:rPr lang="en-US" altLang="zh-CN" sz="2000" dirty="0"/>
              <a:t>;</a:t>
            </a:r>
          </a:p>
          <a:p>
            <a:pPr marL="0" indent="0">
              <a:buNone/>
            </a:pPr>
            <a:r>
              <a:rPr lang="en-US" altLang="zh-CN" sz="2000" dirty="0"/>
              <a:t>    </a:t>
            </a:r>
            <a:r>
              <a:rPr lang="en-US" altLang="zh-CN" sz="2000" dirty="0" err="1"/>
              <a:t>stackTop</a:t>
            </a:r>
            <a:r>
              <a:rPr lang="en-US" altLang="zh-CN" sz="2000" dirty="0"/>
              <a:t> = NULL;</a:t>
            </a:r>
          </a:p>
          <a:p>
            <a:pPr marL="0" indent="0">
              <a:buNone/>
            </a:pPr>
            <a:r>
              <a:rPr lang="en-US" altLang="zh-CN" sz="2000" dirty="0"/>
              <a:t>    stack = NULL;</a:t>
            </a:r>
          </a:p>
          <a:p>
            <a:pPr marL="0" indent="0">
              <a:buNone/>
            </a:pPr>
            <a:r>
              <a:rPr lang="en-US" altLang="zh-CN" sz="2000" dirty="0"/>
              <a:t>    </a:t>
            </a:r>
            <a:r>
              <a:rPr lang="en-US" altLang="zh-CN" sz="2000" dirty="0">
                <a:solidFill>
                  <a:srgbClr val="0000CC"/>
                </a:solidFill>
              </a:rPr>
              <a:t>status</a:t>
            </a:r>
            <a:r>
              <a:rPr lang="en-US" altLang="zh-CN" sz="2000" dirty="0"/>
              <a:t> = </a:t>
            </a:r>
            <a:r>
              <a:rPr lang="en-US" altLang="zh-CN" sz="2000" dirty="0">
                <a:solidFill>
                  <a:srgbClr val="FF0000"/>
                </a:solidFill>
              </a:rPr>
              <a:t>JUST_CREATED</a:t>
            </a:r>
            <a:r>
              <a:rPr lang="en-US" altLang="zh-CN" sz="2000" dirty="0"/>
              <a:t>;</a:t>
            </a:r>
          </a:p>
          <a:p>
            <a:pPr marL="0" indent="0">
              <a:buNone/>
            </a:pPr>
            <a:r>
              <a:rPr lang="en-US" altLang="zh-CN" sz="2000" dirty="0"/>
              <a:t>     #ifdef </a:t>
            </a:r>
            <a:r>
              <a:rPr lang="en-US" altLang="zh-CN" sz="2000" dirty="0">
                <a:solidFill>
                  <a:srgbClr val="7030A0"/>
                </a:solidFill>
              </a:rPr>
              <a:t>USER_PROGRAM</a:t>
            </a:r>
          </a:p>
          <a:p>
            <a:pPr marL="0" indent="0">
              <a:buNone/>
            </a:pPr>
            <a:r>
              <a:rPr lang="en-US" altLang="zh-CN" sz="2000" dirty="0"/>
              <a:t>         space = NULL;</a:t>
            </a:r>
          </a:p>
          <a:p>
            <a:pPr marL="0" indent="0">
              <a:buNone/>
            </a:pPr>
            <a:r>
              <a:rPr lang="en-US" altLang="zh-CN" sz="2000" dirty="0"/>
              <a:t>    #endif</a:t>
            </a:r>
          </a:p>
          <a:p>
            <a:pPr marL="0" indent="0">
              <a:buNone/>
            </a:pPr>
            <a:r>
              <a:rPr lang="en-US" altLang="zh-CN" sz="2000" dirty="0"/>
              <a:t>}</a:t>
            </a:r>
          </a:p>
        </p:txBody>
      </p:sp>
    </p:spTree>
    <p:extLst>
      <p:ext uri="{BB962C8B-B14F-4D97-AF65-F5344CB8AC3E}">
        <p14:creationId xmlns:p14="http://schemas.microsoft.com/office/powerpoint/2010/main" val="105099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AB6386B-29F7-433F-8D79-6F49250B7894}"/>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Nachos: Functions in class Thread</a:t>
            </a:r>
          </a:p>
        </p:txBody>
      </p:sp>
      <p:sp>
        <p:nvSpPr>
          <p:cNvPr id="25603" name="Rectangle 3">
            <a:extLst>
              <a:ext uri="{FF2B5EF4-FFF2-40B4-BE49-F238E27FC236}">
                <a16:creationId xmlns:a16="http://schemas.microsoft.com/office/drawing/2014/main" id="{747210BF-1044-4442-96FF-14C30FC28865}"/>
              </a:ext>
            </a:extLst>
          </p:cNvPr>
          <p:cNvSpPr>
            <a:spLocks noGrp="1" noChangeArrowheads="1"/>
          </p:cNvSpPr>
          <p:nvPr>
            <p:ph type="body" idx="4294967295"/>
          </p:nvPr>
        </p:nvSpPr>
        <p:spPr>
          <a:xfrm>
            <a:off x="396875" y="1163638"/>
            <a:ext cx="8262938" cy="4906962"/>
          </a:xfrm>
        </p:spPr>
        <p:txBody>
          <a:bodyPr/>
          <a:lstStyle/>
          <a:p>
            <a:r>
              <a:rPr lang="en-US" altLang="zh-CN" sz="2000" dirty="0"/>
              <a:t>void </a:t>
            </a:r>
            <a:r>
              <a:rPr lang="en-US" altLang="zh-CN" sz="2000" dirty="0">
                <a:solidFill>
                  <a:srgbClr val="0000CC"/>
                </a:solidFill>
              </a:rPr>
              <a:t>Fork</a:t>
            </a:r>
            <a:r>
              <a:rPr lang="en-US" altLang="zh-CN" sz="2000" dirty="0"/>
              <a:t>(</a:t>
            </a:r>
            <a:r>
              <a:rPr lang="en-US" altLang="zh-CN" sz="2000" dirty="0" err="1"/>
              <a:t>VoidFunctionPtr</a:t>
            </a:r>
            <a:r>
              <a:rPr lang="en-US" altLang="zh-CN" sz="2000" dirty="0"/>
              <a:t> </a:t>
            </a:r>
            <a:r>
              <a:rPr lang="en-US" altLang="zh-CN" sz="2000" dirty="0" err="1"/>
              <a:t>func</a:t>
            </a:r>
            <a:r>
              <a:rPr lang="en-US" altLang="zh-CN" sz="2000" dirty="0"/>
              <a:t>, _</a:t>
            </a:r>
            <a:r>
              <a:rPr lang="en-US" altLang="zh-CN" sz="2000" dirty="0" err="1"/>
              <a:t>int</a:t>
            </a:r>
            <a:r>
              <a:rPr lang="en-US" altLang="zh-CN" sz="2000" dirty="0"/>
              <a:t> </a:t>
            </a:r>
            <a:r>
              <a:rPr lang="en-US" altLang="zh-CN" sz="2000" dirty="0" err="1"/>
              <a:t>arg</a:t>
            </a:r>
            <a:r>
              <a:rPr lang="en-US" altLang="zh-CN" sz="2000" dirty="0"/>
              <a:t>);</a:t>
            </a:r>
            <a:r>
              <a:rPr lang="en-US" altLang="zh-CN" sz="2000" dirty="0">
                <a:solidFill>
                  <a:srgbClr val="006600"/>
                </a:solidFill>
              </a:rPr>
              <a:t>  (NEW</a:t>
            </a:r>
            <a:r>
              <a:rPr lang="en-US" altLang="zh-CN" sz="2000" dirty="0">
                <a:solidFill>
                  <a:srgbClr val="006600"/>
                </a:solidFill>
                <a:sym typeface="Wingdings" panose="05000000000000000000" pitchFamily="2" charset="2"/>
              </a:rPr>
              <a:t>READY)</a:t>
            </a:r>
            <a:endParaRPr lang="en-US" altLang="zh-CN" sz="2000" dirty="0">
              <a:solidFill>
                <a:srgbClr val="006600"/>
              </a:solidFill>
            </a:endParaRPr>
          </a:p>
          <a:p>
            <a:pPr lvl="1"/>
            <a:r>
              <a:rPr lang="en-US" altLang="zh-CN" sz="1800" dirty="0"/>
              <a:t>Make thread run (*</a:t>
            </a:r>
            <a:r>
              <a:rPr lang="en-US" altLang="zh-CN" sz="1800" dirty="0" err="1"/>
              <a:t>func</a:t>
            </a:r>
            <a:r>
              <a:rPr lang="en-US" altLang="zh-CN" sz="1800" dirty="0"/>
              <a:t>)(</a:t>
            </a:r>
            <a:r>
              <a:rPr lang="en-US" altLang="zh-CN" sz="1800" dirty="0" err="1"/>
              <a:t>arg</a:t>
            </a:r>
            <a:r>
              <a:rPr lang="en-US" altLang="zh-CN" sz="1800" dirty="0"/>
              <a:t>) </a:t>
            </a:r>
          </a:p>
          <a:p>
            <a:r>
              <a:rPr lang="en-US" altLang="zh-CN" sz="2000" dirty="0"/>
              <a:t>void </a:t>
            </a:r>
            <a:r>
              <a:rPr lang="en-US" altLang="zh-CN" sz="2000" dirty="0">
                <a:solidFill>
                  <a:srgbClr val="0000CC"/>
                </a:solidFill>
              </a:rPr>
              <a:t>Yield</a:t>
            </a:r>
            <a:r>
              <a:rPr lang="en-US" altLang="zh-CN" sz="2000" dirty="0"/>
              <a:t>(); </a:t>
            </a:r>
            <a:r>
              <a:rPr lang="en-US" altLang="zh-CN" sz="2000" dirty="0" smtClean="0"/>
              <a:t> (</a:t>
            </a:r>
            <a:r>
              <a:rPr lang="en-US" altLang="zh-CN" sz="2000" dirty="0" smtClean="0">
                <a:solidFill>
                  <a:srgbClr val="006600"/>
                </a:solidFill>
              </a:rPr>
              <a:t>RUNNING</a:t>
            </a:r>
            <a:r>
              <a:rPr lang="en-US" altLang="zh-CN" sz="2000" dirty="0" smtClean="0">
                <a:solidFill>
                  <a:srgbClr val="006600"/>
                </a:solidFill>
                <a:sym typeface="Wingdings" panose="05000000000000000000" pitchFamily="2" charset="2"/>
              </a:rPr>
              <a:t></a:t>
            </a:r>
            <a:r>
              <a:rPr lang="en-US" altLang="zh-CN" sz="2000" dirty="0" smtClean="0">
                <a:solidFill>
                  <a:srgbClr val="006600"/>
                </a:solidFill>
              </a:rPr>
              <a:t>READY</a:t>
            </a:r>
            <a:r>
              <a:rPr lang="en-US" altLang="zh-CN" sz="2000" dirty="0" smtClean="0"/>
              <a:t>)</a:t>
            </a:r>
          </a:p>
          <a:p>
            <a:pPr lvl="1"/>
            <a:r>
              <a:rPr lang="en-US" altLang="zh-CN" sz="1800" dirty="0" smtClean="0"/>
              <a:t>Relinquish the CPU if any other thread is runnable</a:t>
            </a:r>
          </a:p>
          <a:p>
            <a:pPr lvl="1"/>
            <a:r>
              <a:rPr lang="en-US" altLang="zh-CN" sz="1800" dirty="0" smtClean="0"/>
              <a:t>Make </a:t>
            </a:r>
            <a:r>
              <a:rPr lang="en-US" altLang="zh-CN" sz="1800" dirty="0"/>
              <a:t>the transition from state </a:t>
            </a:r>
            <a:r>
              <a:rPr lang="en-US" altLang="zh-CN" sz="1800" b="1" dirty="0">
                <a:solidFill>
                  <a:srgbClr val="0070C0"/>
                </a:solidFill>
              </a:rPr>
              <a:t>RUNNING</a:t>
            </a:r>
            <a:r>
              <a:rPr lang="en-US" altLang="zh-CN" sz="1800" dirty="0"/>
              <a:t> to </a:t>
            </a:r>
            <a:r>
              <a:rPr lang="en-US" altLang="zh-CN" sz="1800" b="1" dirty="0">
                <a:solidFill>
                  <a:srgbClr val="0070C0"/>
                </a:solidFill>
              </a:rPr>
              <a:t>READY</a:t>
            </a:r>
            <a:r>
              <a:rPr lang="en-US" altLang="zh-CN" sz="1800" dirty="0"/>
              <a:t> if the ready queue is not empty</a:t>
            </a:r>
          </a:p>
          <a:p>
            <a:r>
              <a:rPr lang="en-US" altLang="zh-CN" sz="2000" dirty="0"/>
              <a:t>void </a:t>
            </a:r>
            <a:r>
              <a:rPr lang="en-US" altLang="zh-CN" sz="2000" dirty="0">
                <a:solidFill>
                  <a:srgbClr val="0000CC"/>
                </a:solidFill>
              </a:rPr>
              <a:t>Sleep</a:t>
            </a:r>
            <a:r>
              <a:rPr lang="en-US" altLang="zh-CN" sz="2000" dirty="0"/>
              <a:t>();  </a:t>
            </a:r>
            <a:r>
              <a:rPr lang="en-US" altLang="zh-CN" sz="2000" dirty="0">
                <a:solidFill>
                  <a:srgbClr val="006600"/>
                </a:solidFill>
              </a:rPr>
              <a:t>(RUNNING </a:t>
            </a:r>
            <a:r>
              <a:rPr lang="en-US" altLang="zh-CN" sz="2000" dirty="0">
                <a:solidFill>
                  <a:srgbClr val="006600"/>
                </a:solidFill>
                <a:sym typeface="Wingdings" panose="05000000000000000000" pitchFamily="2" charset="2"/>
              </a:rPr>
              <a:t></a:t>
            </a:r>
            <a:r>
              <a:rPr lang="en-US" altLang="zh-CN" sz="2000" dirty="0">
                <a:solidFill>
                  <a:srgbClr val="006600"/>
                </a:solidFill>
              </a:rPr>
              <a:t>WAITING )</a:t>
            </a:r>
          </a:p>
          <a:p>
            <a:pPr lvl="1"/>
            <a:r>
              <a:rPr lang="en-US" altLang="zh-CN" sz="1800" dirty="0"/>
              <a:t>Put the thread to sleep and relinquish the processor</a:t>
            </a:r>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WAITING </a:t>
            </a:r>
            <a:r>
              <a:rPr lang="en-US" altLang="zh-CN" sz="1800" dirty="0"/>
              <a:t>or</a:t>
            </a:r>
            <a:r>
              <a:rPr lang="en-US" altLang="zh-CN" sz="1800" b="1" dirty="0">
                <a:solidFill>
                  <a:srgbClr val="0070C0"/>
                </a:solidFill>
              </a:rPr>
              <a:t> BLOCKED</a:t>
            </a:r>
            <a:r>
              <a:rPr lang="en-US" altLang="zh-CN" sz="1800" dirty="0"/>
              <a:t> and make a context switch to a thread from the ready queue</a:t>
            </a:r>
          </a:p>
          <a:p>
            <a:r>
              <a:rPr lang="en-US" altLang="zh-CN" sz="2000" dirty="0"/>
              <a:t>void </a:t>
            </a:r>
            <a:r>
              <a:rPr lang="en-US" altLang="zh-CN" sz="2000" dirty="0">
                <a:solidFill>
                  <a:srgbClr val="0000CC"/>
                </a:solidFill>
              </a:rPr>
              <a:t>Finish</a:t>
            </a:r>
            <a:r>
              <a:rPr lang="en-US" altLang="zh-CN" sz="2000" dirty="0"/>
              <a:t>(); </a:t>
            </a:r>
            <a:r>
              <a:rPr lang="en-US" altLang="zh-CN" sz="2000" dirty="0">
                <a:solidFill>
                  <a:srgbClr val="006600"/>
                </a:solidFill>
              </a:rPr>
              <a:t>(RUNNING</a:t>
            </a:r>
            <a:r>
              <a:rPr lang="en-US" altLang="zh-CN" sz="2000" dirty="0">
                <a:solidFill>
                  <a:srgbClr val="006600"/>
                </a:solidFill>
                <a:sym typeface="Wingdings" panose="05000000000000000000" pitchFamily="2" charset="2"/>
              </a:rPr>
              <a:t></a:t>
            </a:r>
            <a:r>
              <a:rPr lang="en-US" altLang="zh-CN" sz="2000" dirty="0">
                <a:solidFill>
                  <a:srgbClr val="006600"/>
                </a:solidFill>
              </a:rPr>
              <a:t>TERMINATED)</a:t>
            </a:r>
          </a:p>
          <a:p>
            <a:pPr lvl="1"/>
            <a:r>
              <a:rPr lang="en-US" altLang="zh-CN" sz="1800" dirty="0"/>
              <a:t>The thread is done executing</a:t>
            </a:r>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TERMINATED</a:t>
            </a:r>
            <a:endParaRPr lang="en-US" altLang="zh-CN"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042220C-84D6-4462-AB7B-22C1EAF00903}"/>
              </a:ext>
            </a:extLst>
          </p:cNvPr>
          <p:cNvSpPr txBox="1">
            <a:spLocks noGrp="1" noChangeArrowheads="1"/>
          </p:cNvSpPr>
          <p:nvPr/>
        </p:nvSpPr>
        <p:spPr bwMode="auto">
          <a:xfrm>
            <a:off x="6022975" y="6257925"/>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solidFill>
                  <a:srgbClr val="006600"/>
                </a:solidFill>
                <a:latin typeface="Helvetica" panose="020B0604020202020204" pitchFamily="34" charset="0"/>
              </a:rPr>
              <a:t>如景区游人调控</a:t>
            </a:r>
            <a:r>
              <a:rPr lang="en-US" altLang="zh-CN" sz="1800">
                <a:solidFill>
                  <a:srgbClr val="006600"/>
                </a:solidFill>
                <a:latin typeface="Helvetica" panose="020B0604020202020204" pitchFamily="34" charset="0"/>
              </a:rPr>
              <a:t>,</a:t>
            </a:r>
            <a:r>
              <a:rPr lang="zh-CN" altLang="en-US" sz="1800">
                <a:solidFill>
                  <a:srgbClr val="006600"/>
                </a:solidFill>
                <a:latin typeface="Helvetica" panose="020B0604020202020204" pitchFamily="34" charset="0"/>
              </a:rPr>
              <a:t>休学</a:t>
            </a:r>
            <a:endParaRPr lang="en-US" altLang="en-US" sz="1800">
              <a:solidFill>
                <a:srgbClr val="006600"/>
              </a:solidFill>
              <a:latin typeface="Helvetica" panose="020B0604020202020204" pitchFamily="34" charset="0"/>
            </a:endParaRPr>
          </a:p>
        </p:txBody>
      </p:sp>
      <p:sp>
        <p:nvSpPr>
          <p:cNvPr id="18435" name="Rectangle 2">
            <a:extLst>
              <a:ext uri="{FF2B5EF4-FFF2-40B4-BE49-F238E27FC236}">
                <a16:creationId xmlns:a16="http://schemas.microsoft.com/office/drawing/2014/main" id="{6B38C914-E533-408D-9D8A-980144681CA1}"/>
              </a:ext>
            </a:extLst>
          </p:cNvPr>
          <p:cNvSpPr>
            <a:spLocks noGrp="1"/>
          </p:cNvSpPr>
          <p:nvPr>
            <p:ph type="title" idx="4294967295"/>
          </p:nvPr>
        </p:nvSpPr>
        <p:spPr>
          <a:ln>
            <a:miter/>
          </a:ln>
        </p:spPr>
        <p:txBody>
          <a:bodyPr/>
          <a:lstStyle/>
          <a:p>
            <a:pPr eaLnBrk="1" hangingPunct="1">
              <a:defRPr/>
            </a:pPr>
            <a:r>
              <a:rPr lang="zh-CN" altLang="en-US" noProof="1">
                <a:solidFill>
                  <a:srgbClr val="0000FF"/>
                </a:solidFill>
                <a:effectLst>
                  <a:outerShdw blurRad="38100" dist="38100" dir="2700000">
                    <a:srgbClr val="C0C0C0"/>
                  </a:outerShdw>
                </a:effectLst>
                <a:ea typeface="华文行楷" pitchFamily="2" charset="-122"/>
              </a:rPr>
              <a:t>进程七状态转换图</a:t>
            </a:r>
          </a:p>
        </p:txBody>
      </p:sp>
      <p:grpSp>
        <p:nvGrpSpPr>
          <p:cNvPr id="26628" name="Group 4">
            <a:extLst>
              <a:ext uri="{FF2B5EF4-FFF2-40B4-BE49-F238E27FC236}">
                <a16:creationId xmlns:a16="http://schemas.microsoft.com/office/drawing/2014/main" id="{0C9C398E-EF51-4C3A-A864-843220D44271}"/>
              </a:ext>
            </a:extLst>
          </p:cNvPr>
          <p:cNvGrpSpPr>
            <a:grpSpLocks/>
          </p:cNvGrpSpPr>
          <p:nvPr/>
        </p:nvGrpSpPr>
        <p:grpSpPr bwMode="auto">
          <a:xfrm>
            <a:off x="777875" y="980243"/>
            <a:ext cx="7504991" cy="4745854"/>
            <a:chOff x="0" y="0"/>
            <a:chExt cx="5136" cy="3152"/>
          </a:xfrm>
        </p:grpSpPr>
        <p:graphicFrame>
          <p:nvGraphicFramePr>
            <p:cNvPr id="26629" name="Object 5">
              <a:extLst>
                <a:ext uri="{FF2B5EF4-FFF2-40B4-BE49-F238E27FC236}">
                  <a16:creationId xmlns:a16="http://schemas.microsoft.com/office/drawing/2014/main" id="{108E6514-8091-43D9-8926-956CFE9F7625}"/>
                </a:ext>
              </a:extLst>
            </p:cNvPr>
            <p:cNvGraphicFramePr>
              <a:graphicFrameLocks noChangeAspect="1"/>
            </p:cNvGraphicFramePr>
            <p:nvPr/>
          </p:nvGraphicFramePr>
          <p:xfrm>
            <a:off x="0" y="0"/>
            <a:ext cx="5136" cy="3144"/>
          </p:xfrm>
          <a:graphic>
            <a:graphicData uri="http://schemas.openxmlformats.org/presentationml/2006/ole">
              <mc:AlternateContent xmlns:mc="http://schemas.openxmlformats.org/markup-compatibility/2006">
                <mc:Choice xmlns:v="urn:schemas-microsoft-com:vml" Requires="v">
                  <p:oleObj spid="_x0000_s27887" r:id="rId3" imgW="6563641" imgH="4019048" progId="">
                    <p:embed/>
                  </p:oleObj>
                </mc:Choice>
                <mc:Fallback>
                  <p:oleObj r:id="rId3" imgW="6563641" imgH="4019048"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136" cy="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0" name="Text Box 6">
              <a:extLst>
                <a:ext uri="{FF2B5EF4-FFF2-40B4-BE49-F238E27FC236}">
                  <a16:creationId xmlns:a16="http://schemas.microsoft.com/office/drawing/2014/main" id="{55975A73-438D-42F1-BD80-5805581892A6}"/>
                </a:ext>
              </a:extLst>
            </p:cNvPr>
            <p:cNvSpPr txBox="1">
              <a:spLocks noChangeArrowheads="1"/>
            </p:cNvSpPr>
            <p:nvPr/>
          </p:nvSpPr>
          <p:spPr bwMode="auto">
            <a:xfrm>
              <a:off x="960" y="113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活动</a:t>
              </a:r>
            </a:p>
          </p:txBody>
        </p:sp>
        <p:sp>
          <p:nvSpPr>
            <p:cNvPr id="26631" name="Text Box 7">
              <a:extLst>
                <a:ext uri="{FF2B5EF4-FFF2-40B4-BE49-F238E27FC236}">
                  <a16:creationId xmlns:a16="http://schemas.microsoft.com/office/drawing/2014/main" id="{937335B8-6A0E-4A78-89D7-5FC1A7B49E1A}"/>
                </a:ext>
              </a:extLst>
            </p:cNvPr>
            <p:cNvSpPr txBox="1">
              <a:spLocks noChangeArrowheads="1"/>
            </p:cNvSpPr>
            <p:nvPr/>
          </p:nvSpPr>
          <p:spPr bwMode="auto">
            <a:xfrm>
              <a:off x="922" y="1743"/>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sp>
          <p:nvSpPr>
            <p:cNvPr id="26632" name="Text Box 8">
              <a:extLst>
                <a:ext uri="{FF2B5EF4-FFF2-40B4-BE49-F238E27FC236}">
                  <a16:creationId xmlns:a16="http://schemas.microsoft.com/office/drawing/2014/main" id="{D503CD59-FA8A-4F55-A5C2-0599CA22E4A2}"/>
                </a:ext>
              </a:extLst>
            </p:cNvPr>
            <p:cNvSpPr txBox="1">
              <a:spLocks noChangeArrowheads="1"/>
            </p:cNvSpPr>
            <p:nvPr/>
          </p:nvSpPr>
          <p:spPr bwMode="auto">
            <a:xfrm>
              <a:off x="768"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a:p>
              <a:pPr>
                <a:spcBef>
                  <a:spcPct val="0"/>
                </a:spcBef>
                <a:buClrTx/>
                <a:buSzTx/>
                <a:buFont typeface="Arial" panose="020B0604020202020204" pitchFamily="34" charset="0"/>
                <a:buNone/>
              </a:pPr>
              <a:r>
                <a:rPr lang="zh-CN" altLang="en-US" sz="1600" b="1">
                  <a:latin typeface="Times New Roman" panose="02020603050405020304" pitchFamily="18" charset="0"/>
                </a:rPr>
                <a:t>发生</a:t>
              </a:r>
            </a:p>
          </p:txBody>
        </p:sp>
        <p:sp>
          <p:nvSpPr>
            <p:cNvPr id="26633" name="Text Box 9">
              <a:extLst>
                <a:ext uri="{FF2B5EF4-FFF2-40B4-BE49-F238E27FC236}">
                  <a16:creationId xmlns:a16="http://schemas.microsoft.com/office/drawing/2014/main" id="{C26D8058-1639-4FE8-8A93-329D9E66ADA2}"/>
                </a:ext>
              </a:extLst>
            </p:cNvPr>
            <p:cNvSpPr txBox="1">
              <a:spLocks noChangeArrowheads="1"/>
            </p:cNvSpPr>
            <p:nvPr/>
          </p:nvSpPr>
          <p:spPr bwMode="auto">
            <a:xfrm>
              <a:off x="2170"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a:p>
              <a:pPr>
                <a:spcBef>
                  <a:spcPct val="0"/>
                </a:spcBef>
                <a:buClrTx/>
                <a:buSzTx/>
                <a:buFont typeface="Arial" panose="020B0604020202020204" pitchFamily="34" charset="0"/>
                <a:buNone/>
              </a:pPr>
              <a:r>
                <a:rPr lang="zh-CN" altLang="en-US" sz="1600" b="1">
                  <a:latin typeface="Times New Roman" panose="02020603050405020304" pitchFamily="18" charset="0"/>
                </a:rPr>
                <a:t>发生</a:t>
              </a:r>
            </a:p>
          </p:txBody>
        </p:sp>
        <p:sp>
          <p:nvSpPr>
            <p:cNvPr id="26634" name="Text Box 10">
              <a:extLst>
                <a:ext uri="{FF2B5EF4-FFF2-40B4-BE49-F238E27FC236}">
                  <a16:creationId xmlns:a16="http://schemas.microsoft.com/office/drawing/2014/main" id="{9FF8A950-A76F-4B7A-97CC-41FCAB778A36}"/>
                </a:ext>
              </a:extLst>
            </p:cNvPr>
            <p:cNvSpPr txBox="1">
              <a:spLocks noChangeArrowheads="1"/>
            </p:cNvSpPr>
            <p:nvPr/>
          </p:nvSpPr>
          <p:spPr bwMode="auto">
            <a:xfrm>
              <a:off x="2918" y="2175"/>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等待</a:t>
              </a:r>
            </a:p>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p:txBody>
        </p:sp>
        <p:sp>
          <p:nvSpPr>
            <p:cNvPr id="26635" name="Text Box 11">
              <a:extLst>
                <a:ext uri="{FF2B5EF4-FFF2-40B4-BE49-F238E27FC236}">
                  <a16:creationId xmlns:a16="http://schemas.microsoft.com/office/drawing/2014/main" id="{936B6F92-0B9E-47A2-B6B7-5371C1C6F7C7}"/>
                </a:ext>
              </a:extLst>
            </p:cNvPr>
            <p:cNvSpPr txBox="1">
              <a:spLocks noChangeArrowheads="1"/>
            </p:cNvSpPr>
            <p:nvPr/>
          </p:nvSpPr>
          <p:spPr bwMode="auto">
            <a:xfrm>
              <a:off x="1968" y="70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sp>
          <p:nvSpPr>
            <p:cNvPr id="26636" name="Text Box 12">
              <a:extLst>
                <a:ext uri="{FF2B5EF4-FFF2-40B4-BE49-F238E27FC236}">
                  <a16:creationId xmlns:a16="http://schemas.microsoft.com/office/drawing/2014/main" id="{B7F7C1BD-8B0E-4712-A3DB-6E658AD74A93}"/>
                </a:ext>
              </a:extLst>
            </p:cNvPr>
            <p:cNvSpPr txBox="1">
              <a:spLocks noChangeArrowheads="1"/>
            </p:cNvSpPr>
            <p:nvPr/>
          </p:nvSpPr>
          <p:spPr bwMode="auto">
            <a:xfrm>
              <a:off x="2246" y="116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调度</a:t>
              </a:r>
            </a:p>
          </p:txBody>
        </p:sp>
        <p:sp>
          <p:nvSpPr>
            <p:cNvPr id="26637" name="Text Box 13">
              <a:extLst>
                <a:ext uri="{FF2B5EF4-FFF2-40B4-BE49-F238E27FC236}">
                  <a16:creationId xmlns:a16="http://schemas.microsoft.com/office/drawing/2014/main" id="{DB185F5C-1097-42B5-B1EF-C1A71E5978F2}"/>
                </a:ext>
              </a:extLst>
            </p:cNvPr>
            <p:cNvSpPr txBox="1">
              <a:spLocks noChangeArrowheads="1"/>
            </p:cNvSpPr>
            <p:nvPr/>
          </p:nvSpPr>
          <p:spPr bwMode="auto">
            <a:xfrm>
              <a:off x="2390" y="1695"/>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超时</a:t>
              </a:r>
            </a:p>
          </p:txBody>
        </p:sp>
        <p:sp>
          <p:nvSpPr>
            <p:cNvPr id="26638" name="Text Box 14">
              <a:extLst>
                <a:ext uri="{FF2B5EF4-FFF2-40B4-BE49-F238E27FC236}">
                  <a16:creationId xmlns:a16="http://schemas.microsoft.com/office/drawing/2014/main" id="{531EB37F-4678-4613-889A-E89779D3A300}"/>
                </a:ext>
              </a:extLst>
            </p:cNvPr>
            <p:cNvSpPr txBox="1">
              <a:spLocks noChangeArrowheads="1"/>
            </p:cNvSpPr>
            <p:nvPr/>
          </p:nvSpPr>
          <p:spPr bwMode="auto">
            <a:xfrm>
              <a:off x="3706" y="12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释放</a:t>
              </a:r>
            </a:p>
          </p:txBody>
        </p:sp>
        <p:sp>
          <p:nvSpPr>
            <p:cNvPr id="26639" name="Text Box 15">
              <a:extLst>
                <a:ext uri="{FF2B5EF4-FFF2-40B4-BE49-F238E27FC236}">
                  <a16:creationId xmlns:a16="http://schemas.microsoft.com/office/drawing/2014/main" id="{429F52A8-8F58-4A51-9511-B4B1366EE9A1}"/>
                </a:ext>
              </a:extLst>
            </p:cNvPr>
            <p:cNvSpPr txBox="1">
              <a:spLocks noChangeArrowheads="1"/>
            </p:cNvSpPr>
            <p:nvPr/>
          </p:nvSpPr>
          <p:spPr bwMode="auto">
            <a:xfrm>
              <a:off x="960" y="24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活动</a:t>
              </a:r>
            </a:p>
          </p:txBody>
        </p:sp>
        <p:sp>
          <p:nvSpPr>
            <p:cNvPr id="26640" name="Text Box 16">
              <a:extLst>
                <a:ext uri="{FF2B5EF4-FFF2-40B4-BE49-F238E27FC236}">
                  <a16:creationId xmlns:a16="http://schemas.microsoft.com/office/drawing/2014/main" id="{172A997B-0086-4974-BAC7-6570D02B4D03}"/>
                </a:ext>
              </a:extLst>
            </p:cNvPr>
            <p:cNvSpPr txBox="1">
              <a:spLocks noChangeArrowheads="1"/>
            </p:cNvSpPr>
            <p:nvPr/>
          </p:nvSpPr>
          <p:spPr bwMode="auto">
            <a:xfrm>
              <a:off x="912" y="2940"/>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A35EE65-3E56-479B-B402-F458EC7353B1}"/>
              </a:ext>
            </a:extLst>
          </p:cNvPr>
          <p:cNvSpPr>
            <a:spLocks noGrp="1"/>
          </p:cNvSpPr>
          <p:nvPr>
            <p:ph type="title" idx="4294967295"/>
          </p:nvPr>
        </p:nvSpPr>
        <p:spPr>
          <a:xfrm>
            <a:off x="1171575" y="177800"/>
            <a:ext cx="6757988" cy="1114425"/>
          </a:xfrm>
          <a:ln>
            <a:miter/>
          </a:ln>
        </p:spPr>
        <p:txBody>
          <a:bodyPr/>
          <a:lstStyle/>
          <a:p>
            <a:pPr>
              <a:defRPr/>
            </a:pPr>
            <a:r>
              <a:rPr lang="en-US" altLang="zh-CN">
                <a:effectLst>
                  <a:outerShdw blurRad="38100" dist="38100" dir="2700000">
                    <a:srgbClr val="C0C0C0"/>
                  </a:outerShdw>
                </a:effectLst>
              </a:rPr>
              <a:t>suspend vs. block</a:t>
            </a:r>
            <a:br>
              <a:rPr lang="en-US" altLang="zh-CN">
                <a:effectLst>
                  <a:outerShdw blurRad="38100" dist="38100" dir="2700000">
                    <a:srgbClr val="C0C0C0"/>
                  </a:outerShdw>
                </a:effectLst>
              </a:rPr>
            </a:br>
            <a:r>
              <a:rPr lang="en-US" altLang="zh-CN">
                <a:effectLst>
                  <a:outerShdw blurRad="38100" dist="38100" dir="2700000">
                    <a:srgbClr val="C0C0C0"/>
                  </a:outerShdw>
                </a:effectLst>
              </a:rPr>
              <a:t>activity vs. wakeup</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E287559D-8C0C-483D-9347-72876FA0F0D3}"/>
              </a:ext>
            </a:extLst>
          </p:cNvPr>
          <p:cNvSpPr>
            <a:spLocks noGrp="1" noChangeArrowheads="1"/>
          </p:cNvSpPr>
          <p:nvPr>
            <p:ph type="body" idx="4294967295"/>
          </p:nvPr>
        </p:nvSpPr>
        <p:spPr>
          <a:xfrm>
            <a:off x="574675" y="1676400"/>
            <a:ext cx="8037513" cy="4403725"/>
          </a:xfrm>
        </p:spPr>
        <p:txBody>
          <a:bodyPr>
            <a:spAutoFit/>
          </a:bodyPr>
          <a:lstStyle/>
          <a:p>
            <a:r>
              <a:rPr lang="en-US" altLang="zh-CN" sz="2400" dirty="0">
                <a:solidFill>
                  <a:srgbClr val="FF0000"/>
                </a:solidFill>
              </a:rPr>
              <a:t>suspend</a:t>
            </a:r>
            <a:r>
              <a:rPr lang="zh-CN" altLang="en-US" sz="2400" dirty="0">
                <a:solidFill>
                  <a:srgbClr val="FF0000"/>
                </a:solidFill>
              </a:rPr>
              <a:t> </a:t>
            </a:r>
            <a:r>
              <a:rPr lang="zh-CN" altLang="en-US" sz="2400" dirty="0"/>
              <a:t>(挂起)</a:t>
            </a:r>
            <a:endParaRPr lang="en-US" altLang="zh-CN" sz="2400" dirty="0"/>
          </a:p>
          <a:p>
            <a:pPr lvl="1"/>
            <a:r>
              <a:rPr lang="en-US" altLang="zh-CN" sz="2400" dirty="0" err="1"/>
              <a:t>active</a:t>
            </a:r>
            <a:r>
              <a:rPr lang="en-US" altLang="zh-CN" sz="2400" dirty="0" err="1">
                <a:sym typeface="Wingdings" panose="05000000000000000000" pitchFamily="2" charset="2"/>
              </a:rPr>
              <a:t>static</a:t>
            </a:r>
            <a:endParaRPr lang="en-US" altLang="zh-CN" sz="2400" dirty="0">
              <a:sym typeface="Wingdings" panose="05000000000000000000" pitchFamily="2" charset="2"/>
            </a:endParaRPr>
          </a:p>
          <a:p>
            <a:r>
              <a:rPr lang="en-US" altLang="zh-CN" sz="2400" dirty="0">
                <a:solidFill>
                  <a:srgbClr val="FF0000"/>
                </a:solidFill>
              </a:rPr>
              <a:t>activate</a:t>
            </a:r>
            <a:r>
              <a:rPr lang="zh-CN" altLang="en-US" sz="2400" dirty="0">
                <a:solidFill>
                  <a:srgbClr val="FF0000"/>
                </a:solidFill>
              </a:rPr>
              <a:t> </a:t>
            </a:r>
            <a:r>
              <a:rPr lang="zh-CN" altLang="en-US" sz="2400" dirty="0"/>
              <a:t>(激活)</a:t>
            </a:r>
            <a:endParaRPr lang="en-US" altLang="zh-CN" sz="2400" dirty="0"/>
          </a:p>
          <a:p>
            <a:pPr lvl="1"/>
            <a:r>
              <a:rPr lang="en-US" altLang="zh-CN" sz="2400" dirty="0">
                <a:sym typeface="Wingdings" panose="05000000000000000000" pitchFamily="2" charset="2"/>
              </a:rPr>
              <a:t>static</a:t>
            </a:r>
            <a:r>
              <a:rPr lang="en-US" altLang="zh-CN" sz="2400" dirty="0"/>
              <a:t> </a:t>
            </a:r>
            <a:r>
              <a:rPr lang="en-US" altLang="zh-CN" sz="2400" dirty="0">
                <a:sym typeface="Wingdings" panose="05000000000000000000" pitchFamily="2" charset="2"/>
              </a:rPr>
              <a:t> </a:t>
            </a:r>
            <a:r>
              <a:rPr lang="en-US" altLang="zh-CN" sz="2400" dirty="0"/>
              <a:t>active</a:t>
            </a:r>
          </a:p>
          <a:p>
            <a:pPr lvl="2"/>
            <a:endParaRPr lang="en-US" altLang="zh-CN" dirty="0"/>
          </a:p>
          <a:p>
            <a:r>
              <a:rPr lang="en-US" altLang="zh-CN" sz="2400" dirty="0">
                <a:solidFill>
                  <a:srgbClr val="FF0000"/>
                </a:solidFill>
              </a:rPr>
              <a:t>blocked</a:t>
            </a:r>
            <a:r>
              <a:rPr lang="en-US" altLang="zh-CN" sz="2400" dirty="0"/>
              <a:t>(</a:t>
            </a:r>
            <a:r>
              <a:rPr lang="en-US" altLang="zh-CN" sz="2400" dirty="0" err="1"/>
              <a:t>waiting,</a:t>
            </a:r>
            <a:r>
              <a:rPr lang="en-US" altLang="zh-CN" sz="2400" dirty="0" err="1">
                <a:solidFill>
                  <a:srgbClr val="FF0000"/>
                </a:solidFill>
              </a:rPr>
              <a:t>sleeping</a:t>
            </a:r>
            <a:r>
              <a:rPr lang="en-US" altLang="zh-CN" sz="2400" dirty="0"/>
              <a:t>)</a:t>
            </a:r>
            <a:r>
              <a:rPr lang="zh-CN" altLang="en-US" sz="2400" dirty="0"/>
              <a:t> (</a:t>
            </a:r>
            <a:r>
              <a:rPr lang="zh-CN" altLang="en-US" sz="2400" dirty="0">
                <a:solidFill>
                  <a:srgbClr val="0000CC"/>
                </a:solidFill>
              </a:rPr>
              <a:t>阻塞、等待、睡眠</a:t>
            </a:r>
            <a:r>
              <a:rPr lang="zh-CN" altLang="en-US" sz="2400" dirty="0"/>
              <a:t>)</a:t>
            </a:r>
            <a:endParaRPr lang="en-US" altLang="zh-CN" sz="2400" dirty="0"/>
          </a:p>
          <a:p>
            <a:pPr lvl="1"/>
            <a:r>
              <a:rPr lang="en-US" altLang="zh-CN" sz="2400" dirty="0" err="1"/>
              <a:t>running</a:t>
            </a:r>
            <a:r>
              <a:rPr lang="en-US" altLang="zh-CN" sz="2400" dirty="0" err="1">
                <a:sym typeface="Wingdings" panose="05000000000000000000" pitchFamily="2" charset="2"/>
              </a:rPr>
              <a:t>waiting</a:t>
            </a:r>
            <a:endParaRPr lang="en-US" altLang="zh-CN" sz="2400" dirty="0">
              <a:sym typeface="Wingdings" panose="05000000000000000000" pitchFamily="2" charset="2"/>
            </a:endParaRPr>
          </a:p>
          <a:p>
            <a:r>
              <a:rPr lang="en-US" altLang="zh-CN" sz="2400" dirty="0">
                <a:solidFill>
                  <a:srgbClr val="FF0000"/>
                </a:solidFill>
              </a:rPr>
              <a:t>wakeup</a:t>
            </a:r>
            <a:r>
              <a:rPr lang="zh-CN" altLang="en-US" sz="2400" dirty="0">
                <a:solidFill>
                  <a:srgbClr val="FF0000"/>
                </a:solidFill>
              </a:rPr>
              <a:t> </a:t>
            </a:r>
            <a:r>
              <a:rPr lang="zh-CN" altLang="en-US" sz="2400" dirty="0"/>
              <a:t>(唤醒)</a:t>
            </a:r>
            <a:endParaRPr lang="en-US" altLang="zh-CN" sz="2400" dirty="0"/>
          </a:p>
          <a:p>
            <a:pPr lvl="1"/>
            <a:r>
              <a:rPr lang="en-US" altLang="zh-CN" sz="2400" dirty="0">
                <a:sym typeface="Wingdings" panose="05000000000000000000" pitchFamily="2" charset="2"/>
              </a:rPr>
              <a:t>waiting</a:t>
            </a:r>
            <a:r>
              <a:rPr lang="en-US" altLang="zh-CN" sz="2400" dirty="0"/>
              <a:t> </a:t>
            </a:r>
            <a:r>
              <a:rPr lang="en-US" altLang="zh-CN" sz="2400" dirty="0">
                <a:sym typeface="Wingdings" panose="05000000000000000000" pitchFamily="2" charset="2"/>
              </a:rPr>
              <a:t>ready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8C1D951-1303-4997-9B16-166E2B8D0980}"/>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3.1 Process Concept</a:t>
            </a:r>
          </a:p>
        </p:txBody>
      </p:sp>
      <p:sp>
        <p:nvSpPr>
          <p:cNvPr id="6147" name="Rectangle 3">
            <a:extLst>
              <a:ext uri="{FF2B5EF4-FFF2-40B4-BE49-F238E27FC236}">
                <a16:creationId xmlns:a16="http://schemas.microsoft.com/office/drawing/2014/main" id="{1781628B-1C24-471F-917A-A3CB85356583}"/>
              </a:ext>
            </a:extLst>
          </p:cNvPr>
          <p:cNvSpPr>
            <a:spLocks noGrp="1" noChangeArrowheads="1"/>
          </p:cNvSpPr>
          <p:nvPr>
            <p:ph type="body" idx="4294967295"/>
          </p:nvPr>
        </p:nvSpPr>
        <p:spPr>
          <a:xfrm>
            <a:off x="766893" y="1648849"/>
            <a:ext cx="7634026" cy="1686616"/>
          </a:xfrm>
        </p:spPr>
        <p:txBody>
          <a:bodyPr wrap="square">
            <a:spAutoFit/>
          </a:bodyPr>
          <a:lstStyle/>
          <a:p>
            <a:r>
              <a:rPr lang="en-US" altLang="zh-CN" sz="2800" dirty="0">
                <a:solidFill>
                  <a:srgbClr val="000818"/>
                </a:solidFill>
              </a:rPr>
              <a:t>How to describe </a:t>
            </a:r>
            <a:r>
              <a:rPr lang="en-US" altLang="zh-CN" sz="2800" dirty="0">
                <a:solidFill>
                  <a:srgbClr val="7030A0"/>
                </a:solidFill>
              </a:rPr>
              <a:t>the </a:t>
            </a:r>
            <a:r>
              <a:rPr lang="en-US" altLang="zh-CN" sz="2800" u="sng" dirty="0">
                <a:solidFill>
                  <a:srgbClr val="7030A0"/>
                </a:solidFill>
              </a:rPr>
              <a:t>execution</a:t>
            </a:r>
            <a:r>
              <a:rPr lang="en-US" altLang="zh-CN" sz="2800" dirty="0">
                <a:solidFill>
                  <a:srgbClr val="7030A0"/>
                </a:solidFill>
              </a:rPr>
              <a:t> </a:t>
            </a:r>
            <a:r>
              <a:rPr lang="en-US" altLang="zh-CN" sz="2800" dirty="0">
                <a:solidFill>
                  <a:srgbClr val="000818"/>
                </a:solidFill>
              </a:rPr>
              <a:t>of</a:t>
            </a:r>
            <a:r>
              <a:rPr lang="en-US" altLang="zh-CN" sz="2800" dirty="0">
                <a:solidFill>
                  <a:srgbClr val="7030A0"/>
                </a:solidFill>
              </a:rPr>
              <a:t> </a:t>
            </a:r>
            <a:r>
              <a:rPr lang="en-US" altLang="zh-CN" sz="2800" dirty="0">
                <a:solidFill>
                  <a:srgbClr val="0000CC"/>
                </a:solidFill>
              </a:rPr>
              <a:t>a </a:t>
            </a:r>
            <a:r>
              <a:rPr lang="en-US" altLang="zh-CN" sz="2800" u="sng" dirty="0">
                <a:solidFill>
                  <a:srgbClr val="0000CC"/>
                </a:solidFill>
              </a:rPr>
              <a:t>program</a:t>
            </a:r>
            <a:r>
              <a:rPr lang="en-US" altLang="zh-CN" sz="2800" dirty="0">
                <a:solidFill>
                  <a:srgbClr val="000818"/>
                </a:solidFill>
              </a:rPr>
              <a:t>?</a:t>
            </a:r>
          </a:p>
          <a:p>
            <a:endParaRPr lang="en-US" altLang="zh-CN" sz="2800" dirty="0">
              <a:solidFill>
                <a:srgbClr val="000818"/>
              </a:solidFill>
            </a:endParaRPr>
          </a:p>
          <a:p>
            <a:r>
              <a:rPr lang="en-US" altLang="zh-CN" sz="2800" dirty="0">
                <a:solidFill>
                  <a:srgbClr val="000818"/>
                </a:solidFill>
              </a:rPr>
              <a:t>What to call all the </a:t>
            </a:r>
            <a:r>
              <a:rPr lang="en-US" altLang="zh-CN" sz="2800" u="sng" dirty="0">
                <a:solidFill>
                  <a:srgbClr val="7030A0"/>
                </a:solidFill>
              </a:rPr>
              <a:t>CPU activities</a:t>
            </a:r>
            <a:r>
              <a:rPr lang="en-US" altLang="zh-CN" sz="2800" dirty="0">
                <a:solidFill>
                  <a:srgbClr val="000818"/>
                </a:solidFill>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B48B7700-8A4F-433C-8D31-AE413C043F9C}"/>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145F73C-1DF9-4059-A85D-E82E9BBBA1A5}" type="slidenum">
              <a:rPr lang="en-US" altLang="en-US" sz="1800">
                <a:latin typeface="Helvetica" panose="020B0604020202020204" pitchFamily="34" charset="0"/>
              </a:rPr>
              <a:pPr>
                <a:spcBef>
                  <a:spcPct val="0"/>
                </a:spcBef>
                <a:buClrTx/>
                <a:buSzTx/>
                <a:buFont typeface="Arial" panose="020B0604020202020204" pitchFamily="34" charset="0"/>
                <a:buNone/>
              </a:pPr>
              <a:t>30</a:t>
            </a:fld>
            <a:endParaRPr lang="en-US" altLang="en-US" sz="1800">
              <a:latin typeface="Helvetica" panose="020B0604020202020204" pitchFamily="34" charset="0"/>
            </a:endParaRPr>
          </a:p>
        </p:txBody>
      </p:sp>
      <p:sp>
        <p:nvSpPr>
          <p:cNvPr id="20483" name="Rectangle 2">
            <a:extLst>
              <a:ext uri="{FF2B5EF4-FFF2-40B4-BE49-F238E27FC236}">
                <a16:creationId xmlns:a16="http://schemas.microsoft.com/office/drawing/2014/main" id="{5C1E7478-118C-4F57-8F59-8B6FCCC69CB5}"/>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Process State in Linux</a:t>
            </a:r>
          </a:p>
        </p:txBody>
      </p:sp>
      <p:sp>
        <p:nvSpPr>
          <p:cNvPr id="28676" name="Rectangle 3">
            <a:extLst>
              <a:ext uri="{FF2B5EF4-FFF2-40B4-BE49-F238E27FC236}">
                <a16:creationId xmlns:a16="http://schemas.microsoft.com/office/drawing/2014/main" id="{CD9D8A3F-574E-43E8-9F1C-3C24383F348C}"/>
              </a:ext>
            </a:extLst>
          </p:cNvPr>
          <p:cNvSpPr>
            <a:spLocks noGrp="1" noChangeArrowheads="1"/>
          </p:cNvSpPr>
          <p:nvPr>
            <p:ph type="body" idx="4294967295"/>
          </p:nvPr>
        </p:nvSpPr>
        <p:spPr/>
        <p:txBody>
          <a:bodyPr/>
          <a:lstStyle/>
          <a:p>
            <a:pPr eaLnBrk="1" hangingPunct="1">
              <a:lnSpc>
                <a:spcPct val="80000"/>
              </a:lnSpc>
            </a:pPr>
            <a:r>
              <a:rPr lang="en-US" altLang="zh-CN" sz="1600">
                <a:solidFill>
                  <a:srgbClr val="0000CC"/>
                </a:solidFill>
              </a:rPr>
              <a:t>TAKS_RUNNING</a:t>
            </a:r>
          </a:p>
          <a:p>
            <a:pPr lvl="1" eaLnBrk="1" hangingPunct="1">
              <a:lnSpc>
                <a:spcPct val="80000"/>
              </a:lnSpc>
            </a:pPr>
            <a:r>
              <a:rPr lang="en-US" altLang="zh-CN" sz="1500"/>
              <a:t>The process is either executing on a cpu or waiting to be executed.</a:t>
            </a:r>
          </a:p>
          <a:p>
            <a:pPr eaLnBrk="1" hangingPunct="1">
              <a:lnSpc>
                <a:spcPct val="80000"/>
              </a:lnSpc>
            </a:pPr>
            <a:r>
              <a:rPr lang="en-US" altLang="zh-CN" sz="1600">
                <a:solidFill>
                  <a:srgbClr val="0000CC"/>
                </a:solidFill>
              </a:rPr>
              <a:t>TASK_INTERRUPTIBLE</a:t>
            </a:r>
          </a:p>
          <a:p>
            <a:pPr lvl="1" eaLnBrk="1" hangingPunct="1">
              <a:lnSpc>
                <a:spcPct val="80000"/>
              </a:lnSpc>
            </a:pPr>
            <a:r>
              <a:rPr lang="en-US" altLang="zh-CN" sz="1500"/>
              <a:t>The process is suspended until </a:t>
            </a:r>
            <a:r>
              <a:rPr lang="en-US" altLang="zh-CN" sz="1500">
                <a:solidFill>
                  <a:srgbClr val="C00000"/>
                </a:solidFill>
              </a:rPr>
              <a:t>some condition becomes true</a:t>
            </a:r>
            <a:r>
              <a:rPr lang="en-US" altLang="zh-CN" sz="1500"/>
              <a:t>.</a:t>
            </a:r>
          </a:p>
          <a:p>
            <a:pPr eaLnBrk="1" hangingPunct="1">
              <a:lnSpc>
                <a:spcPct val="80000"/>
              </a:lnSpc>
            </a:pPr>
            <a:r>
              <a:rPr lang="en-US" altLang="zh-CN" sz="1600">
                <a:solidFill>
                  <a:srgbClr val="0000CC"/>
                </a:solidFill>
              </a:rPr>
              <a:t>TASK_UNINTERRUPTIBLE</a:t>
            </a:r>
          </a:p>
          <a:p>
            <a:pPr lvl="1" eaLnBrk="1" hangingPunct="1">
              <a:lnSpc>
                <a:spcPct val="80000"/>
              </a:lnSpc>
            </a:pPr>
            <a:r>
              <a:rPr lang="en-US" altLang="zh-CN" sz="1500"/>
              <a:t>When it is in this state, a process must wait until </a:t>
            </a:r>
            <a:r>
              <a:rPr lang="en-US" altLang="zh-CN" sz="1500">
                <a:solidFill>
                  <a:srgbClr val="C00000"/>
                </a:solidFill>
              </a:rPr>
              <a:t>a given event </a:t>
            </a:r>
            <a:r>
              <a:rPr lang="en-US" altLang="zh-CN" sz="1500"/>
              <a:t>occurs without being interrupted. (</a:t>
            </a:r>
            <a:r>
              <a:rPr lang="zh-CN" altLang="en-US" sz="1500"/>
              <a:t>保证代码执行的原子性</a:t>
            </a:r>
            <a:r>
              <a:rPr lang="en-US" altLang="zh-CN" sz="1500"/>
              <a:t>)</a:t>
            </a:r>
          </a:p>
          <a:p>
            <a:pPr eaLnBrk="1" hangingPunct="1">
              <a:lnSpc>
                <a:spcPct val="80000"/>
              </a:lnSpc>
            </a:pPr>
            <a:r>
              <a:rPr lang="en-US" altLang="zh-CN" sz="1600">
                <a:solidFill>
                  <a:srgbClr val="0000CC"/>
                </a:solidFill>
              </a:rPr>
              <a:t>TASK_STOPPED</a:t>
            </a:r>
          </a:p>
          <a:p>
            <a:pPr lvl="1" eaLnBrk="1" hangingPunct="1">
              <a:lnSpc>
                <a:spcPct val="80000"/>
              </a:lnSpc>
            </a:pPr>
            <a:r>
              <a:rPr lang="en-US" altLang="zh-CN" sz="1500"/>
              <a:t>Process execution has been </a:t>
            </a:r>
            <a:r>
              <a:rPr lang="en-US" altLang="zh-CN" sz="1500">
                <a:solidFill>
                  <a:srgbClr val="006600"/>
                </a:solidFill>
              </a:rPr>
              <a:t>stopped</a:t>
            </a:r>
            <a:r>
              <a:rPr lang="en-US" altLang="zh-CN" sz="1500"/>
              <a:t>;</a:t>
            </a:r>
          </a:p>
          <a:p>
            <a:pPr eaLnBrk="1" hangingPunct="1">
              <a:lnSpc>
                <a:spcPct val="80000"/>
              </a:lnSpc>
            </a:pPr>
            <a:r>
              <a:rPr lang="en-US" altLang="zh-CN" sz="1600">
                <a:solidFill>
                  <a:srgbClr val="0000CC"/>
                </a:solidFill>
              </a:rPr>
              <a:t>TASK_TRACED</a:t>
            </a:r>
          </a:p>
          <a:p>
            <a:pPr lvl="1" eaLnBrk="1" hangingPunct="1">
              <a:lnSpc>
                <a:spcPct val="80000"/>
              </a:lnSpc>
            </a:pPr>
            <a:r>
              <a:rPr lang="en-US" altLang="zh-CN" sz="1500"/>
              <a:t>Process execution has been </a:t>
            </a:r>
            <a:r>
              <a:rPr lang="en-US" altLang="zh-CN" sz="1500">
                <a:solidFill>
                  <a:srgbClr val="006600"/>
                </a:solidFill>
              </a:rPr>
              <a:t>stopped by a debugger</a:t>
            </a:r>
            <a:r>
              <a:rPr lang="en-US" altLang="zh-CN" sz="1500"/>
              <a:t>.</a:t>
            </a:r>
          </a:p>
          <a:p>
            <a:pPr eaLnBrk="1" hangingPunct="1">
              <a:lnSpc>
                <a:spcPct val="80000"/>
              </a:lnSpc>
            </a:pPr>
            <a:r>
              <a:rPr lang="en-US" altLang="zh-CN" sz="1600">
                <a:solidFill>
                  <a:srgbClr val="0000CC"/>
                </a:solidFill>
              </a:rPr>
              <a:t>EXIT_ZOMBIE</a:t>
            </a:r>
          </a:p>
          <a:p>
            <a:pPr lvl="1" eaLnBrk="1" hangingPunct="1">
              <a:lnSpc>
                <a:spcPct val="80000"/>
              </a:lnSpc>
            </a:pPr>
            <a:r>
              <a:rPr lang="en-US" altLang="zh-CN" sz="1500"/>
              <a:t>Process execution is terminated, but the parent process has not yet issued a wait() or waitpid system call to return information about the dead process.</a:t>
            </a:r>
          </a:p>
          <a:p>
            <a:pPr eaLnBrk="1" hangingPunct="1">
              <a:lnSpc>
                <a:spcPct val="80000"/>
              </a:lnSpc>
            </a:pPr>
            <a:r>
              <a:rPr lang="en-US" altLang="zh-CN" sz="1600">
                <a:solidFill>
                  <a:srgbClr val="0000CC"/>
                </a:solidFill>
              </a:rPr>
              <a:t>EXIT_DEAD</a:t>
            </a:r>
          </a:p>
          <a:p>
            <a:pPr lvl="1" eaLnBrk="1" hangingPunct="1">
              <a:lnSpc>
                <a:spcPct val="80000"/>
              </a:lnSpc>
            </a:pPr>
            <a:r>
              <a:rPr lang="en-US" altLang="zh-CN" sz="1500"/>
              <a:t>The final state: the process is removed by the system because the parent process has just issued wait() or waitpid() system call for it.</a:t>
            </a:r>
          </a:p>
          <a:p>
            <a:pPr eaLnBrk="1" hangingPunct="1">
              <a:lnSpc>
                <a:spcPct val="80000"/>
              </a:lnSpc>
            </a:pPr>
            <a:endParaRPr lang="en-US" altLang="zh-CN"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
            <a:extLst>
              <a:ext uri="{FF2B5EF4-FFF2-40B4-BE49-F238E27FC236}">
                <a16:creationId xmlns:a16="http://schemas.microsoft.com/office/drawing/2014/main" id="{AFB567C1-40B6-4DFB-8718-65D43B721A4C}"/>
              </a:ext>
            </a:extLst>
          </p:cNvPr>
          <p:cNvSpPr txBox="1">
            <a:spLocks noChangeArrowheads="1"/>
          </p:cNvSpPr>
          <p:nvPr>
            <p:custDataLst>
              <p:tags r:id="rId2"/>
            </p:custDataLst>
          </p:nvPr>
        </p:nvSpPr>
        <p:spPr bwMode="auto">
          <a:xfrm>
            <a:off x="914400" y="635000"/>
            <a:ext cx="7845425"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下列选项中，导致</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创建新进程</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的操作是（）。</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用户成功</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登录系统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设备分配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启动程序执行</a:t>
            </a:r>
          </a:p>
        </p:txBody>
      </p:sp>
      <p:sp>
        <p:nvSpPr>
          <p:cNvPr id="29699" name="文本框 4">
            <a:extLst>
              <a:ext uri="{FF2B5EF4-FFF2-40B4-BE49-F238E27FC236}">
                <a16:creationId xmlns:a16="http://schemas.microsoft.com/office/drawing/2014/main" id="{4420B40D-6DC3-4183-9B1A-7B34D82FE3EB}"/>
              </a:ext>
            </a:extLst>
          </p:cNvPr>
          <p:cNvSpPr txBox="1">
            <a:spLocks noChangeArrowheads="1"/>
          </p:cNvSpPr>
          <p:nvPr>
            <p:custDataLst>
              <p:tags r:id="rId3"/>
            </p:custDataLst>
          </p:nvPr>
        </p:nvSpPr>
        <p:spPr bwMode="auto">
          <a:xfrm>
            <a:off x="1828800" y="24749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0" name="文本框 5">
            <a:extLst>
              <a:ext uri="{FF2B5EF4-FFF2-40B4-BE49-F238E27FC236}">
                <a16:creationId xmlns:a16="http://schemas.microsoft.com/office/drawing/2014/main" id="{FEA9DC30-11F0-4EAD-97F4-20AB2FDEB40C}"/>
              </a:ext>
            </a:extLst>
          </p:cNvPr>
          <p:cNvSpPr txBox="1">
            <a:spLocks noChangeArrowheads="1"/>
          </p:cNvSpPr>
          <p:nvPr>
            <p:custDataLst>
              <p:tags r:id="rId4"/>
            </p:custDataLst>
          </p:nvPr>
        </p:nvSpPr>
        <p:spPr bwMode="auto">
          <a:xfrm>
            <a:off x="1828800" y="33321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1" name="文本框 6">
            <a:extLst>
              <a:ext uri="{FF2B5EF4-FFF2-40B4-BE49-F238E27FC236}">
                <a16:creationId xmlns:a16="http://schemas.microsoft.com/office/drawing/2014/main" id="{2BA4A546-E16A-4E7D-A712-0652C19A5DC1}"/>
              </a:ext>
            </a:extLst>
          </p:cNvPr>
          <p:cNvSpPr txBox="1">
            <a:spLocks noChangeArrowheads="1"/>
          </p:cNvSpPr>
          <p:nvPr>
            <p:custDataLst>
              <p:tags r:id="rId5"/>
            </p:custDataLst>
          </p:nvPr>
        </p:nvSpPr>
        <p:spPr bwMode="auto">
          <a:xfrm>
            <a:off x="1828800" y="41894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2" name="文本框 7">
            <a:extLst>
              <a:ext uri="{FF2B5EF4-FFF2-40B4-BE49-F238E27FC236}">
                <a16:creationId xmlns:a16="http://schemas.microsoft.com/office/drawing/2014/main" id="{D5070B2B-93FF-490C-BFB5-817771A67F24}"/>
              </a:ext>
            </a:extLst>
          </p:cNvPr>
          <p:cNvSpPr txBox="1">
            <a:spLocks noChangeArrowheads="1"/>
          </p:cNvSpPr>
          <p:nvPr>
            <p:custDataLst>
              <p:tags r:id="rId6"/>
            </p:custDataLst>
          </p:nvPr>
        </p:nvSpPr>
        <p:spPr bwMode="auto">
          <a:xfrm>
            <a:off x="1828800" y="50466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C2EBF5F-16E6-4515-AF8F-737E46F4BBBF}"/>
              </a:ext>
            </a:extLst>
          </p:cNvPr>
          <p:cNvSpPr>
            <a:spLocks noChangeAspect="1"/>
          </p:cNvSpPr>
          <p:nvPr>
            <p:custDataLst>
              <p:tags r:id="rId7"/>
            </p:custDataLst>
          </p:nvPr>
        </p:nvSpPr>
        <p:spPr>
          <a:xfrm>
            <a:off x="1114425" y="25384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479680D-BC91-4090-AE9D-7A60E1CD7474}"/>
              </a:ext>
            </a:extLst>
          </p:cNvPr>
          <p:cNvSpPr>
            <a:spLocks noChangeAspect="1"/>
          </p:cNvSpPr>
          <p:nvPr>
            <p:custDataLst>
              <p:tags r:id="rId8"/>
            </p:custDataLst>
          </p:nvPr>
        </p:nvSpPr>
        <p:spPr>
          <a:xfrm>
            <a:off x="1114425" y="33956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708AEDC-210D-40BF-8A9A-8074A200BF3F}"/>
              </a:ext>
            </a:extLst>
          </p:cNvPr>
          <p:cNvSpPr>
            <a:spLocks noChangeAspect="1"/>
          </p:cNvSpPr>
          <p:nvPr>
            <p:custDataLst>
              <p:tags r:id="rId9"/>
            </p:custDataLst>
          </p:nvPr>
        </p:nvSpPr>
        <p:spPr>
          <a:xfrm>
            <a:off x="1114425" y="42529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F1C6A10-98D9-4AD9-B947-A9411E6A0E2D}"/>
              </a:ext>
            </a:extLst>
          </p:cNvPr>
          <p:cNvSpPr>
            <a:spLocks noChangeAspect="1"/>
          </p:cNvSpPr>
          <p:nvPr>
            <p:custDataLst>
              <p:tags r:id="rId10"/>
            </p:custDataLst>
          </p:nvPr>
        </p:nvSpPr>
        <p:spPr>
          <a:xfrm>
            <a:off x="1114425" y="5110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7AB80BF-4CA1-4404-95AF-833DA33090F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A3E1C54-D834-44F6-9F48-5942B72DE0F8}"/>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FF"/>
              </a:solidFill>
            </a:endParaRPr>
          </a:p>
        </p:txBody>
      </p:sp>
      <p:sp>
        <p:nvSpPr>
          <p:cNvPr id="29709" name="文本框 24">
            <a:extLst>
              <a:ext uri="{FF2B5EF4-FFF2-40B4-BE49-F238E27FC236}">
                <a16:creationId xmlns:a16="http://schemas.microsoft.com/office/drawing/2014/main" id="{30A4F6E1-7A7C-4134-9D5A-50E886123F47}"/>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710" name="文本框 25">
            <a:extLst>
              <a:ext uri="{FF2B5EF4-FFF2-40B4-BE49-F238E27FC236}">
                <a16:creationId xmlns:a16="http://schemas.microsoft.com/office/drawing/2014/main" id="{CF34991D-6784-4296-8DEA-903F1D78CFC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9711" name="组合 23">
            <a:extLst>
              <a:ext uri="{FF2B5EF4-FFF2-40B4-BE49-F238E27FC236}">
                <a16:creationId xmlns:a16="http://schemas.microsoft.com/office/drawing/2014/main" id="{CCC79ADE-43D8-4C16-8200-F23FB8349457}"/>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65E3E25-3534-4995-BC42-DEE83F25950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E28A1BF1-80F6-4437-8263-74B04A1DBB3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4" name="RemarkTitleText">
              <a:extLst>
                <a:ext uri="{FF2B5EF4-FFF2-40B4-BE49-F238E27FC236}">
                  <a16:creationId xmlns:a16="http://schemas.microsoft.com/office/drawing/2014/main" id="{D55C4D05-CB52-4C44-A357-D315F58AA79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3C91488-379F-41C3-BD2B-1C129BD039E8}"/>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0B772591-2D3C-4E57-9304-F667C465F2D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14" name="RemarkTitleText">
            <a:extLst>
              <a:ext uri="{FF2B5EF4-FFF2-40B4-BE49-F238E27FC236}">
                <a16:creationId xmlns:a16="http://schemas.microsoft.com/office/drawing/2014/main" id="{E200748F-9118-40F8-A736-54D6B0B38962}"/>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9715" name="组合 17">
            <a:extLst>
              <a:ext uri="{FF2B5EF4-FFF2-40B4-BE49-F238E27FC236}">
                <a16:creationId xmlns:a16="http://schemas.microsoft.com/office/drawing/2014/main" id="{72054213-B8E6-450F-BC38-095A2D6AA05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B4C45DFD-3D6E-4DD3-BFC3-79FB2336E480}"/>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B94501F7-BA75-449B-8CF1-2DED8B6940A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0" name="TypeText">
              <a:extLst>
                <a:ext uri="{FF2B5EF4-FFF2-40B4-BE49-F238E27FC236}">
                  <a16:creationId xmlns:a16="http://schemas.microsoft.com/office/drawing/2014/main" id="{82DB032A-BFC1-43C5-86B5-E4F345E35B6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9721" name="TipText">
              <a:extLst>
                <a:ext uri="{FF2B5EF4-FFF2-40B4-BE49-F238E27FC236}">
                  <a16:creationId xmlns:a16="http://schemas.microsoft.com/office/drawing/2014/main" id="{02D9BE43-5B30-4FCA-8142-6ECDE2FFCBED}"/>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9716" name="图片 2">
            <a:extLst>
              <a:ext uri="{FF2B5EF4-FFF2-40B4-BE49-F238E27FC236}">
                <a16:creationId xmlns:a16="http://schemas.microsoft.com/office/drawing/2014/main" id="{97B5FEDA-84D4-47CE-BC8F-D8336288D52F}"/>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文本框 18">
            <a:extLst>
              <a:ext uri="{FF2B5EF4-FFF2-40B4-BE49-F238E27FC236}">
                <a16:creationId xmlns:a16="http://schemas.microsoft.com/office/drawing/2014/main" id="{2699EA0B-0653-459B-A383-A3C21360C97B}"/>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
            <a:extLst>
              <a:ext uri="{FF2B5EF4-FFF2-40B4-BE49-F238E27FC236}">
                <a16:creationId xmlns:a16="http://schemas.microsoft.com/office/drawing/2014/main" id="{5FD5E7AA-6280-4FA3-8009-556F7ED05D1C}"/>
              </a:ext>
            </a:extLst>
          </p:cNvPr>
          <p:cNvSpPr txBox="1">
            <a:spLocks noChangeArrowheads="1"/>
          </p:cNvSpPr>
          <p:nvPr>
            <p:custDataLst>
              <p:tags r:id="rId2"/>
            </p:custDataLst>
          </p:nvPr>
        </p:nvSpPr>
        <p:spPr bwMode="auto">
          <a:xfrm>
            <a:off x="644525" y="635000"/>
            <a:ext cx="80835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下列选项中，会导致进程从</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执行态</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变为</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就绪态</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的事件是（）。（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30723" name="文本框 3">
            <a:extLst>
              <a:ext uri="{FF2B5EF4-FFF2-40B4-BE49-F238E27FC236}">
                <a16:creationId xmlns:a16="http://schemas.microsoft.com/office/drawing/2014/main" id="{22A71DA5-F48A-4A2A-BCEF-625B7F4AC637}"/>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wait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p>
        </p:txBody>
      </p:sp>
      <p:sp>
        <p:nvSpPr>
          <p:cNvPr id="30724" name="文本框 4">
            <a:extLst>
              <a:ext uri="{FF2B5EF4-FFF2-40B4-BE49-F238E27FC236}">
                <a16:creationId xmlns:a16="http://schemas.microsoft.com/office/drawing/2014/main" id="{DCA61A8F-1FFE-438A-934A-89E8C083976E}"/>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申请内存失败</a:t>
            </a:r>
          </a:p>
        </p:txBody>
      </p:sp>
      <p:sp>
        <p:nvSpPr>
          <p:cNvPr id="30725" name="文本框 5">
            <a:extLst>
              <a:ext uri="{FF2B5EF4-FFF2-40B4-BE49-F238E27FC236}">
                <a16:creationId xmlns:a16="http://schemas.microsoft.com/office/drawing/2014/main" id="{60789AA9-95EF-4E32-89FA-8910EBA332DE}"/>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启动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a:t>
            </a:r>
          </a:p>
        </p:txBody>
      </p:sp>
      <p:sp>
        <p:nvSpPr>
          <p:cNvPr id="30726" name="文本框 6">
            <a:extLst>
              <a:ext uri="{FF2B5EF4-FFF2-40B4-BE49-F238E27FC236}">
                <a16:creationId xmlns:a16="http://schemas.microsoft.com/office/drawing/2014/main" id="{34A740EF-C2B1-4693-B9F0-2FE2D690C306}"/>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被高优先级进程抢占</a:t>
            </a:r>
          </a:p>
        </p:txBody>
      </p:sp>
      <p:sp>
        <p:nvSpPr>
          <p:cNvPr id="8" name="椭圆 7">
            <a:extLst>
              <a:ext uri="{FF2B5EF4-FFF2-40B4-BE49-F238E27FC236}">
                <a16:creationId xmlns:a16="http://schemas.microsoft.com/office/drawing/2014/main" id="{410E0E1C-2FBC-4E59-B0D1-4A2E02F22589}"/>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0C049DE2-0C44-4319-B5B8-70E2129C11F5}"/>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217D5D0-43D7-4185-934E-BFA0A1516F5E}"/>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13A6F9-B98E-471F-915B-71591260AC37}"/>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49150570-2053-4075-87BC-10CAADB2EB7E}"/>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3B00723-185D-471D-83A3-C51982B22ED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733" name="文本框 6">
            <a:extLst>
              <a:ext uri="{FF2B5EF4-FFF2-40B4-BE49-F238E27FC236}">
                <a16:creationId xmlns:a16="http://schemas.microsoft.com/office/drawing/2014/main" id="{8171F40A-35AE-4E61-A1A6-5C9A74FC7BD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734" name="文本框 14">
            <a:extLst>
              <a:ext uri="{FF2B5EF4-FFF2-40B4-BE49-F238E27FC236}">
                <a16:creationId xmlns:a16="http://schemas.microsoft.com/office/drawing/2014/main" id="{04D2C69A-52EC-4E9C-8F70-E219B054D47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735" name="组合 5">
            <a:extLst>
              <a:ext uri="{FF2B5EF4-FFF2-40B4-BE49-F238E27FC236}">
                <a16:creationId xmlns:a16="http://schemas.microsoft.com/office/drawing/2014/main" id="{A9C7CA9B-4826-4033-8FC2-5AA35BD60C32}"/>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69933706-0B3A-428A-8B8A-50E8EF3BCD3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245A2282-5501-4034-9BF5-7245A92394E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8" name="RemarkTitleText">
              <a:extLst>
                <a:ext uri="{FF2B5EF4-FFF2-40B4-BE49-F238E27FC236}">
                  <a16:creationId xmlns:a16="http://schemas.microsoft.com/office/drawing/2014/main" id="{72FD5E98-C681-4028-AECE-586490E8EBD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D8765C1F-A2FA-4745-A68C-31C61E1DAE77}"/>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4232AAEB-9BA1-4D21-BE57-592B1AA8822A}"/>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38" name="RemarkTitleText">
            <a:extLst>
              <a:ext uri="{FF2B5EF4-FFF2-40B4-BE49-F238E27FC236}">
                <a16:creationId xmlns:a16="http://schemas.microsoft.com/office/drawing/2014/main" id="{C3A006D8-847F-4EC9-A9BA-8A6B66547595}"/>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739" name="组合 16">
            <a:extLst>
              <a:ext uri="{FF2B5EF4-FFF2-40B4-BE49-F238E27FC236}">
                <a16:creationId xmlns:a16="http://schemas.microsoft.com/office/drawing/2014/main" id="{5F52C16D-6D60-431B-A325-2897FCB9B346}"/>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C7D53AE4-078E-45E8-B958-47C24C7D69E3}"/>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20032F5E-A44C-4671-A9C9-E3FC7749F6D1}"/>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4" name="TypeText">
              <a:extLst>
                <a:ext uri="{FF2B5EF4-FFF2-40B4-BE49-F238E27FC236}">
                  <a16:creationId xmlns:a16="http://schemas.microsoft.com/office/drawing/2014/main" id="{E6AB882C-9DD3-46D7-9C7D-D6686DDE9DB1}"/>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0745" name="TipText">
              <a:extLst>
                <a:ext uri="{FF2B5EF4-FFF2-40B4-BE49-F238E27FC236}">
                  <a16:creationId xmlns:a16="http://schemas.microsoft.com/office/drawing/2014/main" id="{3B27CA3F-F400-4A57-B396-02EF6237E9B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0740" name="图片 1">
            <a:extLst>
              <a:ext uri="{FF2B5EF4-FFF2-40B4-BE49-F238E27FC236}">
                <a16:creationId xmlns:a16="http://schemas.microsoft.com/office/drawing/2014/main" id="{C7D9FC4B-77AD-478A-9FC1-31733222BCC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文本框 17">
            <a:extLst>
              <a:ext uri="{FF2B5EF4-FFF2-40B4-BE49-F238E27FC236}">
                <a16:creationId xmlns:a16="http://schemas.microsoft.com/office/drawing/2014/main" id="{AC56F06D-DB2B-4D77-9FD6-818677CB242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a:extLst>
              <a:ext uri="{FF2B5EF4-FFF2-40B4-BE49-F238E27FC236}">
                <a16:creationId xmlns:a16="http://schemas.microsoft.com/office/drawing/2014/main" id="{3CD3176A-D5A9-407D-B04C-A851F3959446}"/>
              </a:ext>
            </a:extLst>
          </p:cNvPr>
          <p:cNvSpPr txBox="1">
            <a:spLocks noChangeArrowheads="1"/>
          </p:cNvSpPr>
          <p:nvPr>
            <p:custDataLst>
              <p:tags r:id="rId2"/>
            </p:custDataLst>
          </p:nvPr>
        </p:nvSpPr>
        <p:spPr bwMode="auto">
          <a:xfrm>
            <a:off x="914400" y="9652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若一个用户进程通过</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系统调用读取一个磁盘文件中的数据，则下列关于此过程的叙述中，正确的是（）。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、若该文件的数据不在内存，则该进程进入睡眠等待状态</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系统调用会导致</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从用户</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态切换到核心态</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系统调用的参数应该包含文件的名称</a:t>
            </a:r>
          </a:p>
        </p:txBody>
      </p:sp>
      <p:sp>
        <p:nvSpPr>
          <p:cNvPr id="31747" name="文本框 4">
            <a:extLst>
              <a:ext uri="{FF2B5EF4-FFF2-40B4-BE49-F238E27FC236}">
                <a16:creationId xmlns:a16="http://schemas.microsoft.com/office/drawing/2014/main" id="{36EC54F2-25A5-4FE1-9ADD-C7AF3822A333}"/>
              </a:ext>
            </a:extLst>
          </p:cNvPr>
          <p:cNvSpPr txBox="1">
            <a:spLocks noChangeArrowheads="1"/>
          </p:cNvSpPr>
          <p:nvPr>
            <p:custDataLst>
              <p:tags r:id="rId3"/>
            </p:custDataLst>
          </p:nvPr>
        </p:nvSpPr>
        <p:spPr bwMode="auto">
          <a:xfrm>
            <a:off x="1828800" y="3357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8" name="文本框 5">
            <a:extLst>
              <a:ext uri="{FF2B5EF4-FFF2-40B4-BE49-F238E27FC236}">
                <a16:creationId xmlns:a16="http://schemas.microsoft.com/office/drawing/2014/main" id="{7E30C11B-D38D-43FD-9F02-023ECA8CCA58}"/>
              </a:ext>
            </a:extLst>
          </p:cNvPr>
          <p:cNvSpPr txBox="1">
            <a:spLocks noChangeArrowheads="1"/>
          </p:cNvSpPr>
          <p:nvPr>
            <p:custDataLst>
              <p:tags r:id="rId4"/>
            </p:custDataLst>
          </p:nvPr>
        </p:nvSpPr>
        <p:spPr bwMode="auto">
          <a:xfrm>
            <a:off x="1828800" y="39687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9" name="文本框 6">
            <a:extLst>
              <a:ext uri="{FF2B5EF4-FFF2-40B4-BE49-F238E27FC236}">
                <a16:creationId xmlns:a16="http://schemas.microsoft.com/office/drawing/2014/main" id="{B7C65CCE-D983-4D03-AD64-A0465FE9D4B8}"/>
              </a:ext>
            </a:extLst>
          </p:cNvPr>
          <p:cNvSpPr txBox="1">
            <a:spLocks noChangeArrowheads="1"/>
          </p:cNvSpPr>
          <p:nvPr>
            <p:custDataLst>
              <p:tags r:id="rId5"/>
            </p:custDataLst>
          </p:nvPr>
        </p:nvSpPr>
        <p:spPr bwMode="auto">
          <a:xfrm>
            <a:off x="1828800" y="4546600"/>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50" name="文本框 7">
            <a:extLst>
              <a:ext uri="{FF2B5EF4-FFF2-40B4-BE49-F238E27FC236}">
                <a16:creationId xmlns:a16="http://schemas.microsoft.com/office/drawing/2014/main" id="{09416BEF-1A48-4A82-B807-7BB03396D0DC}"/>
              </a:ext>
            </a:extLst>
          </p:cNvPr>
          <p:cNvSpPr txBox="1">
            <a:spLocks noChangeArrowheads="1"/>
          </p:cNvSpPr>
          <p:nvPr>
            <p:custDataLst>
              <p:tags r:id="rId6"/>
            </p:custDataLst>
          </p:nvPr>
        </p:nvSpPr>
        <p:spPr bwMode="auto">
          <a:xfrm>
            <a:off x="1828800" y="50990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65E53BAB-9AB1-48CD-9FE6-7338976AA07E}"/>
              </a:ext>
            </a:extLst>
          </p:cNvPr>
          <p:cNvSpPr>
            <a:spLocks noChangeAspect="1"/>
          </p:cNvSpPr>
          <p:nvPr>
            <p:custDataLst>
              <p:tags r:id="rId7"/>
            </p:custDataLst>
          </p:nvPr>
        </p:nvSpPr>
        <p:spPr>
          <a:xfrm>
            <a:off x="1114425" y="34226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B069870-2BFB-4439-9534-CD5A8CD1380A}"/>
              </a:ext>
            </a:extLst>
          </p:cNvPr>
          <p:cNvSpPr>
            <a:spLocks noChangeAspect="1"/>
          </p:cNvSpPr>
          <p:nvPr>
            <p:custDataLst>
              <p:tags r:id="rId8"/>
            </p:custDataLst>
          </p:nvPr>
        </p:nvSpPr>
        <p:spPr>
          <a:xfrm>
            <a:off x="1114425" y="40322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05FD5CA-594F-426C-B502-F439D4EC9567}"/>
              </a:ext>
            </a:extLst>
          </p:cNvPr>
          <p:cNvSpPr>
            <a:spLocks noChangeAspect="1"/>
          </p:cNvSpPr>
          <p:nvPr>
            <p:custDataLst>
              <p:tags r:id="rId9"/>
            </p:custDataLst>
          </p:nvPr>
        </p:nvSpPr>
        <p:spPr>
          <a:xfrm>
            <a:off x="1114425" y="46116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AA2E9F-7428-47F4-96F3-E4AAEBF5631D}"/>
              </a:ext>
            </a:extLst>
          </p:cNvPr>
          <p:cNvSpPr>
            <a:spLocks noChangeAspect="1"/>
          </p:cNvSpPr>
          <p:nvPr>
            <p:custDataLst>
              <p:tags r:id="rId10"/>
            </p:custDataLst>
          </p:nvPr>
        </p:nvSpPr>
        <p:spPr>
          <a:xfrm>
            <a:off x="1114425" y="51625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7E683F-C31F-4809-9195-85A0F251143F}"/>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6715DAD2-05DF-4A29-BA91-5AA41B7589A4}"/>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757" name="文本框 6">
            <a:extLst>
              <a:ext uri="{FF2B5EF4-FFF2-40B4-BE49-F238E27FC236}">
                <a16:creationId xmlns:a16="http://schemas.microsoft.com/office/drawing/2014/main" id="{CA74AB33-D0D3-4E43-A476-8723897D088A}"/>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1758" name="文本框 7">
            <a:extLst>
              <a:ext uri="{FF2B5EF4-FFF2-40B4-BE49-F238E27FC236}">
                <a16:creationId xmlns:a16="http://schemas.microsoft.com/office/drawing/2014/main" id="{EC09D8AE-6D30-4E8A-BA6C-0AA6FC26EFCC}"/>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1759" name="组合 5">
            <a:extLst>
              <a:ext uri="{FF2B5EF4-FFF2-40B4-BE49-F238E27FC236}">
                <a16:creationId xmlns:a16="http://schemas.microsoft.com/office/drawing/2014/main" id="{ADE93E75-F734-4DBE-9770-165C2712CDF1}"/>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9F9790BC-D477-4823-B333-FE88F84A2C18}"/>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564086B1-7E45-412E-8107-9ABE8897986F}"/>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2" name="RemarkTitleText">
              <a:extLst>
                <a:ext uri="{FF2B5EF4-FFF2-40B4-BE49-F238E27FC236}">
                  <a16:creationId xmlns:a16="http://schemas.microsoft.com/office/drawing/2014/main" id="{7A0316FB-C3A3-4020-8D89-3F8CAD6E761E}"/>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5ACBF733-B5D6-427F-9496-EC2D726A061E}"/>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BB2DC484-A638-4BEB-8B00-8E18C57DAB9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5" name="RemarkTitleText">
            <a:extLst>
              <a:ext uri="{FF2B5EF4-FFF2-40B4-BE49-F238E27FC236}">
                <a16:creationId xmlns:a16="http://schemas.microsoft.com/office/drawing/2014/main" id="{A1BB78A9-FC18-460B-B05C-1278460F281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1760" name="组合 17">
            <a:extLst>
              <a:ext uri="{FF2B5EF4-FFF2-40B4-BE49-F238E27FC236}">
                <a16:creationId xmlns:a16="http://schemas.microsoft.com/office/drawing/2014/main" id="{465FBC5E-EEEE-4B7E-A185-6225AD21C379}"/>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881662A5-4F0B-4EDC-ACF1-FA567FFE2D9D}"/>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CBA34163-856D-40B0-B08F-A674D574869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8" name="TypeText">
              <a:extLst>
                <a:ext uri="{FF2B5EF4-FFF2-40B4-BE49-F238E27FC236}">
                  <a16:creationId xmlns:a16="http://schemas.microsoft.com/office/drawing/2014/main" id="{1F4195CD-A9E2-4CF9-B590-1606907DB2A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1769" name="TipText">
              <a:extLst>
                <a:ext uri="{FF2B5EF4-FFF2-40B4-BE49-F238E27FC236}">
                  <a16:creationId xmlns:a16="http://schemas.microsoft.com/office/drawing/2014/main" id="{73AC8DA2-8284-4F07-B671-7DC2F88EEDB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1761" name="图片 2">
            <a:extLst>
              <a:ext uri="{FF2B5EF4-FFF2-40B4-BE49-F238E27FC236}">
                <a16:creationId xmlns:a16="http://schemas.microsoft.com/office/drawing/2014/main" id="{56DC7DCB-B737-41F8-AC6E-23586211FA2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文本框 18">
            <a:extLst>
              <a:ext uri="{FF2B5EF4-FFF2-40B4-BE49-F238E27FC236}">
                <a16:creationId xmlns:a16="http://schemas.microsoft.com/office/drawing/2014/main" id="{19B55C3A-615B-492D-A24A-C82F99B7071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348607F5-4F91-466F-A64A-9AF4CD839D53}"/>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383CA9-6A72-434D-97B7-794FD7053709}" type="slidenum">
              <a:rPr lang="en-US" altLang="en-US" sz="1800">
                <a:latin typeface="Helvetica" panose="020B0604020202020204" pitchFamily="34" charset="0"/>
              </a:rPr>
              <a:pPr>
                <a:spcBef>
                  <a:spcPct val="0"/>
                </a:spcBef>
                <a:buClrTx/>
                <a:buSzTx/>
                <a:buFont typeface="Arial" panose="020B0604020202020204" pitchFamily="34" charset="0"/>
                <a:buNone/>
              </a:pPr>
              <a:t>34</a:t>
            </a:fld>
            <a:endParaRPr lang="en-US" altLang="en-US" sz="1800">
              <a:latin typeface="Helvetica" panose="020B0604020202020204" pitchFamily="34" charset="0"/>
            </a:endParaRPr>
          </a:p>
        </p:txBody>
      </p:sp>
      <p:sp>
        <p:nvSpPr>
          <p:cNvPr id="21507" name="Rectangle 2">
            <a:extLst>
              <a:ext uri="{FF2B5EF4-FFF2-40B4-BE49-F238E27FC236}">
                <a16:creationId xmlns:a16="http://schemas.microsoft.com/office/drawing/2014/main" id="{70096845-B501-408D-B1D4-1D66C4686CBF}"/>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3.1.3 </a:t>
            </a:r>
            <a:r>
              <a:rPr lang="zh-CN" altLang="en-US" noProof="1">
                <a:effectLst>
                  <a:outerShdw blurRad="38100" dist="38100" dir="2700000">
                    <a:srgbClr val="C0C0C0"/>
                  </a:outerShdw>
                </a:effectLst>
              </a:rPr>
              <a:t>Process Control Block (PCB)</a:t>
            </a:r>
          </a:p>
        </p:txBody>
      </p:sp>
      <p:sp>
        <p:nvSpPr>
          <p:cNvPr id="32772" name="Rectangle 3">
            <a:extLst>
              <a:ext uri="{FF2B5EF4-FFF2-40B4-BE49-F238E27FC236}">
                <a16:creationId xmlns:a16="http://schemas.microsoft.com/office/drawing/2014/main" id="{FBABB877-E115-4A01-940E-7A1BF93F1813}"/>
              </a:ext>
            </a:extLst>
          </p:cNvPr>
          <p:cNvSpPr>
            <a:spLocks noGrp="1" noChangeArrowheads="1"/>
          </p:cNvSpPr>
          <p:nvPr>
            <p:ph type="body" idx="4294967295"/>
          </p:nvPr>
        </p:nvSpPr>
        <p:spPr>
          <a:xfrm>
            <a:off x="914400" y="1120775"/>
            <a:ext cx="7772400" cy="4565650"/>
          </a:xfrm>
        </p:spPr>
        <p:txBody>
          <a:bodyPr/>
          <a:lstStyle/>
          <a:p>
            <a:pPr eaLnBrk="1" hangingPunct="1">
              <a:buFont typeface="Wingdings" panose="05000000000000000000" pitchFamily="2" charset="2"/>
              <a:buChar char="n"/>
            </a:pPr>
            <a:r>
              <a:rPr lang="en-US" altLang="zh-CN" sz="2800" dirty="0">
                <a:solidFill>
                  <a:srgbClr val="FF0000"/>
                </a:solidFill>
                <a:latin typeface="Times New Roman" panose="02020603050405020304" pitchFamily="18" charset="0"/>
                <a:cs typeface="Times New Roman" panose="02020603050405020304" pitchFamily="18" charset="0"/>
              </a:rPr>
              <a:t>PCB</a:t>
            </a:r>
            <a:endParaRPr lang="zh-CN" altLang="en-US" sz="2800" dirty="0">
              <a:solidFill>
                <a:srgbClr val="FF0000"/>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系统为了管理进程设置的一个专门的数据结构，用它来记录进程的外部特征，描述进程的运动变化过程</a:t>
            </a:r>
          </a:p>
          <a:p>
            <a:pPr lvl="1"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系统利用PCB来控制和管理进程，所以</a:t>
            </a:r>
            <a:r>
              <a:rPr lang="zh-CN" altLang="en-US" sz="2400" b="1" dirty="0">
                <a:solidFill>
                  <a:srgbClr val="C00000"/>
                </a:solidFill>
                <a:latin typeface="Times New Roman" panose="02020603050405020304" pitchFamily="18" charset="0"/>
                <a:cs typeface="Times New Roman" panose="02020603050405020304" pitchFamily="18" charset="0"/>
              </a:rPr>
              <a:t>PCB是系统感知进程存在的唯一标志</a:t>
            </a:r>
          </a:p>
          <a:p>
            <a:pPr lvl="1" eaLnBrk="1" hangingPunct="1">
              <a:buFont typeface="Wingdings" panose="05000000000000000000" pitchFamily="2" charset="2"/>
              <a:buChar char="l"/>
            </a:pPr>
            <a:r>
              <a:rPr lang="zh-CN" altLang="en-US" sz="2400" b="1" dirty="0">
                <a:solidFill>
                  <a:srgbClr val="0000CC"/>
                </a:solidFill>
                <a:latin typeface="Times New Roman" panose="02020603050405020304" pitchFamily="18" charset="0"/>
                <a:cs typeface="Times New Roman" panose="02020603050405020304" pitchFamily="18" charset="0"/>
              </a:rPr>
              <a:t>进程与PCB是一一对应的</a:t>
            </a:r>
            <a:endParaRPr lang="en-US" altLang="zh-CN" sz="2400" b="1" dirty="0">
              <a:solidFill>
                <a:srgbClr val="0000CC"/>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endParaRPr lang="en-US" altLang="zh-CN" sz="2400" dirty="0">
              <a:solidFill>
                <a:srgbClr val="121896"/>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121896"/>
                </a:solidFill>
                <a:latin typeface="Times New Roman" panose="02020603050405020304" pitchFamily="18" charset="0"/>
                <a:cs typeface="Times New Roman" panose="02020603050405020304" pitchFamily="18" charset="0"/>
              </a:rPr>
              <a:t>通常，进程队列，实际上是进程所对应的</a:t>
            </a:r>
            <a:r>
              <a:rPr lang="en-US" altLang="zh-CN" sz="2400" dirty="0">
                <a:solidFill>
                  <a:srgbClr val="121896"/>
                </a:solidFill>
                <a:latin typeface="Times New Roman" panose="02020603050405020304" pitchFamily="18" charset="0"/>
                <a:cs typeface="Times New Roman" panose="02020603050405020304" pitchFamily="18" charset="0"/>
              </a:rPr>
              <a:t>PCB</a:t>
            </a:r>
            <a:r>
              <a:rPr lang="zh-CN" altLang="en-US" sz="2400" dirty="0">
                <a:solidFill>
                  <a:srgbClr val="121896"/>
                </a:solidFill>
                <a:latin typeface="Times New Roman" panose="02020603050405020304" pitchFamily="18" charset="0"/>
                <a:cs typeface="Times New Roman" panose="02020603050405020304" pitchFamily="18" charset="0"/>
              </a:rPr>
              <a:t>队列</a:t>
            </a:r>
            <a:endParaRPr lang="en-US" altLang="zh-CN" sz="2400" dirty="0">
              <a:solidFill>
                <a:srgbClr val="121896"/>
              </a:solidFill>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ü"/>
            </a:pPr>
            <a:r>
              <a:rPr lang="zh-CN" altLang="en-US" sz="2000" dirty="0">
                <a:solidFill>
                  <a:srgbClr val="006600"/>
                </a:solidFill>
                <a:latin typeface="Times New Roman" panose="02020603050405020304" pitchFamily="18" charset="0"/>
                <a:cs typeface="Times New Roman" panose="02020603050405020304" pitchFamily="18" charset="0"/>
              </a:rPr>
              <a:t>类比：银行取号、面试简历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BD533E1-0D84-4DB0-B397-2F74DB014AB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p>
        </p:txBody>
      </p:sp>
      <p:pic>
        <p:nvPicPr>
          <p:cNvPr id="33795" name="Picture 7">
            <a:extLst>
              <a:ext uri="{FF2B5EF4-FFF2-40B4-BE49-F238E27FC236}">
                <a16:creationId xmlns:a16="http://schemas.microsoft.com/office/drawing/2014/main" id="{F50DC896-F14E-491C-8DF1-0267CBA43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87" t="362" r="27414" b="1085"/>
          <a:stretch>
            <a:fillRect/>
          </a:stretch>
        </p:blipFill>
        <p:spPr bwMode="auto">
          <a:xfrm>
            <a:off x="2988639" y="1231339"/>
            <a:ext cx="2713519" cy="437682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430609" y="6001305"/>
            <a:ext cx="914400" cy="307777"/>
          </a:xfrm>
          <a:prstGeom prst="rect">
            <a:avLst/>
          </a:prstGeom>
          <a:noFill/>
        </p:spPr>
        <p:txBody>
          <a:bodyPr wrap="square" rtlCol="0">
            <a:spAutoFit/>
          </a:bodyPr>
          <a:lstStyle/>
          <a:p>
            <a:r>
              <a:rPr lang="zh-CN" altLang="en-US" sz="1400" dirty="0" smtClean="0"/>
              <a:t>机器猫</a:t>
            </a:r>
            <a:endParaRPr lang="zh-CN" alt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51A19A9-D263-4FE3-82A6-7D65E9679A6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p>
        </p:txBody>
      </p:sp>
      <p:sp>
        <p:nvSpPr>
          <p:cNvPr id="34819" name="Rectangle 3">
            <a:extLst>
              <a:ext uri="{FF2B5EF4-FFF2-40B4-BE49-F238E27FC236}">
                <a16:creationId xmlns:a16="http://schemas.microsoft.com/office/drawing/2014/main" id="{8F650052-4153-4E02-9BDE-5250A82F797D}"/>
              </a:ext>
            </a:extLst>
          </p:cNvPr>
          <p:cNvSpPr>
            <a:spLocks noGrp="1" noChangeArrowheads="1"/>
          </p:cNvSpPr>
          <p:nvPr>
            <p:ph type="body" idx="4294967295"/>
          </p:nvPr>
        </p:nvSpPr>
        <p:spPr>
          <a:xfrm>
            <a:off x="685800" y="1009650"/>
            <a:ext cx="8077200" cy="5192713"/>
          </a:xfrm>
        </p:spPr>
        <p:txBody>
          <a:bodyPr/>
          <a:lstStyle/>
          <a:p>
            <a:pPr>
              <a:buFont typeface="Monotype Sorts" pitchFamily="2" charset="2"/>
              <a:buNone/>
            </a:pPr>
            <a:r>
              <a:rPr lang="zh-CN" altLang="en-US" sz="2400">
                <a:solidFill>
                  <a:srgbClr val="FF0000"/>
                </a:solidFill>
              </a:rPr>
              <a:t>Information associated with each process </a:t>
            </a:r>
            <a:r>
              <a:rPr lang="en-US" altLang="zh-CN" sz="2400">
                <a:solidFill>
                  <a:srgbClr val="FF0000"/>
                </a:solidFill>
              </a:rPr>
              <a:t>(PCB)</a:t>
            </a:r>
          </a:p>
          <a:p>
            <a:pPr lvl="1"/>
            <a:r>
              <a:rPr lang="zh-CN" altLang="en-US" sz="2000">
                <a:solidFill>
                  <a:srgbClr val="121896"/>
                </a:solidFill>
              </a:rPr>
              <a:t>Process state</a:t>
            </a:r>
            <a:r>
              <a:rPr lang="zh-CN" altLang="en-US" sz="2000"/>
              <a:t> </a:t>
            </a:r>
            <a:r>
              <a:rPr lang="en-US" altLang="zh-CN" sz="2000">
                <a:sym typeface="Arial" panose="020B0604020202020204" pitchFamily="34" charset="0"/>
              </a:rPr>
              <a:t> – </a:t>
            </a:r>
            <a:r>
              <a:rPr lang="en-US" altLang="zh-CN" sz="2000"/>
              <a:t>new, ready, running, waiting, halted, </a:t>
            </a:r>
            <a:r>
              <a:rPr lang="en-US" altLang="zh-CN" sz="2000">
                <a:sym typeface="Arial" panose="020B0604020202020204" pitchFamily="34" charset="0"/>
              </a:rPr>
              <a:t>etc.</a:t>
            </a:r>
            <a:endParaRPr lang="zh-CN" altLang="en-US" sz="2000"/>
          </a:p>
          <a:p>
            <a:pPr lvl="1"/>
            <a:r>
              <a:rPr lang="zh-CN" altLang="en-US" sz="2000">
                <a:solidFill>
                  <a:srgbClr val="121896"/>
                </a:solidFill>
              </a:rPr>
              <a:t>Program counter</a:t>
            </a:r>
            <a:r>
              <a:rPr lang="zh-CN" altLang="en-US" sz="2000"/>
              <a:t> </a:t>
            </a:r>
            <a:r>
              <a:rPr lang="en-US" altLang="zh-CN" sz="2000">
                <a:sym typeface="Arial" panose="020B0604020202020204" pitchFamily="34" charset="0"/>
              </a:rPr>
              <a:t>– location of instruction to next execute</a:t>
            </a:r>
            <a:endParaRPr lang="zh-CN" altLang="en-US" sz="2000"/>
          </a:p>
          <a:p>
            <a:pPr lvl="1"/>
            <a:r>
              <a:rPr lang="zh-CN" altLang="en-US" sz="2000">
                <a:solidFill>
                  <a:srgbClr val="121896"/>
                </a:solidFill>
              </a:rPr>
              <a:t>CPU registers </a:t>
            </a:r>
            <a:r>
              <a:rPr lang="en-US" altLang="zh-CN" sz="2000">
                <a:sym typeface="Arial" panose="020B0604020202020204" pitchFamily="34" charset="0"/>
              </a:rPr>
              <a:t>– contents of all process-centric registers, this state information must be saved when an interrupt occurs, to allow the process to be continued correctly afterward </a:t>
            </a:r>
            <a:r>
              <a:rPr lang="en-US" altLang="zh-CN" sz="2000">
                <a:solidFill>
                  <a:srgbClr val="006600"/>
                </a:solidFill>
                <a:sym typeface="Arial" panose="020B0604020202020204" pitchFamily="34" charset="0"/>
              </a:rPr>
              <a:t>(fig. 3.4</a:t>
            </a:r>
            <a:r>
              <a:rPr lang="en-US" altLang="zh-CN" sz="2000">
                <a:sym typeface="Arial" panose="020B0604020202020204" pitchFamily="34" charset="0"/>
              </a:rPr>
              <a:t>)</a:t>
            </a:r>
            <a:endParaRPr lang="zh-CN" altLang="en-US" sz="2000"/>
          </a:p>
          <a:p>
            <a:pPr lvl="1"/>
            <a:r>
              <a:rPr lang="zh-CN" altLang="en-US" sz="2000">
                <a:solidFill>
                  <a:srgbClr val="121896"/>
                </a:solidFill>
              </a:rPr>
              <a:t>CPU scheduling information</a:t>
            </a:r>
            <a:r>
              <a:rPr lang="zh-CN" altLang="en-US" sz="2000"/>
              <a:t> </a:t>
            </a:r>
            <a:r>
              <a:rPr lang="en-US" altLang="zh-CN" sz="2000">
                <a:sym typeface="Arial" panose="020B0604020202020204" pitchFamily="34" charset="0"/>
              </a:rPr>
              <a:t>- priorities, scheduling queue pointers</a:t>
            </a:r>
            <a:endParaRPr lang="zh-CN" altLang="en-US" sz="2000"/>
          </a:p>
          <a:p>
            <a:pPr lvl="1"/>
            <a:r>
              <a:rPr lang="zh-CN" altLang="en-US" sz="2000">
                <a:solidFill>
                  <a:srgbClr val="121896"/>
                </a:solidFill>
              </a:rPr>
              <a:t>Memory-management information</a:t>
            </a:r>
            <a:r>
              <a:rPr lang="zh-CN" altLang="en-US" sz="2000"/>
              <a:t> </a:t>
            </a:r>
            <a:r>
              <a:rPr lang="en-US" altLang="zh-CN" sz="2000">
                <a:sym typeface="Arial" panose="020B0604020202020204" pitchFamily="34" charset="0"/>
              </a:rPr>
              <a:t>– memory allocated to the process</a:t>
            </a:r>
            <a:endParaRPr lang="zh-CN" altLang="en-US" sz="2000"/>
          </a:p>
          <a:p>
            <a:pPr lvl="1"/>
            <a:r>
              <a:rPr lang="zh-CN" altLang="en-US" sz="2000">
                <a:solidFill>
                  <a:srgbClr val="121896"/>
                </a:solidFill>
              </a:rPr>
              <a:t>Accounting information</a:t>
            </a:r>
            <a:r>
              <a:rPr lang="zh-CN" altLang="en-US" sz="2000"/>
              <a:t> </a:t>
            </a:r>
            <a:r>
              <a:rPr lang="en-US" altLang="zh-CN" sz="2000">
                <a:sym typeface="Arial" panose="020B0604020202020204" pitchFamily="34" charset="0"/>
              </a:rPr>
              <a:t>– CPU used, clock time elapsed since start, time limits</a:t>
            </a:r>
            <a:endParaRPr lang="zh-CN" altLang="en-US" sz="2000"/>
          </a:p>
          <a:p>
            <a:pPr lvl="1"/>
            <a:r>
              <a:rPr lang="zh-CN" altLang="en-US" sz="2000">
                <a:solidFill>
                  <a:srgbClr val="121896"/>
                </a:solidFill>
              </a:rPr>
              <a:t>I/O status information</a:t>
            </a:r>
            <a:r>
              <a:rPr lang="zh-CN" altLang="en-US" sz="2000"/>
              <a:t>  </a:t>
            </a:r>
            <a:r>
              <a:rPr lang="en-US" altLang="zh-CN" sz="2000">
                <a:sym typeface="Arial" panose="020B0604020202020204" pitchFamily="34" charset="0"/>
              </a:rPr>
              <a:t>– I/O devices allocated to process, list of open files</a:t>
            </a:r>
            <a:endParaRPr lang="zh-CN" altLang="en-US" sz="2000"/>
          </a:p>
          <a:p>
            <a:pPr lvl="1"/>
            <a:endParaRPr lang="zh-CN" altLang="en-US"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028DCD8-8EAA-41D5-97CD-16696900DDD1}"/>
              </a:ext>
            </a:extLst>
          </p:cNvPr>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p>
        </p:txBody>
      </p:sp>
      <p:sp>
        <p:nvSpPr>
          <p:cNvPr id="35843" name="Rectangle 3">
            <a:extLst>
              <a:ext uri="{FF2B5EF4-FFF2-40B4-BE49-F238E27FC236}">
                <a16:creationId xmlns:a16="http://schemas.microsoft.com/office/drawing/2014/main" id="{721080E1-97D9-4248-9B13-322E9D0732A2}"/>
              </a:ext>
            </a:extLst>
          </p:cNvPr>
          <p:cNvSpPr>
            <a:spLocks noGrp="1" noChangeArrowheads="1"/>
          </p:cNvSpPr>
          <p:nvPr>
            <p:ph type="body" idx="4294967295"/>
          </p:nvPr>
        </p:nvSpPr>
        <p:spPr>
          <a:xfrm>
            <a:off x="1487488" y="1323975"/>
            <a:ext cx="7043737" cy="4572000"/>
          </a:xfrm>
        </p:spPr>
        <p:txBody>
          <a:bodyPr/>
          <a:lstStyle/>
          <a:p>
            <a:pPr>
              <a:lnSpc>
                <a:spcPct val="80000"/>
              </a:lnSpc>
              <a:buFont typeface="Monotype Sorts" pitchFamily="2" charset="2"/>
              <a:buNone/>
            </a:pPr>
            <a:r>
              <a:rPr lang="zh-CN" altLang="en-US" sz="2000" dirty="0">
                <a:latin typeface="Arial Unicode MS" pitchFamily="34" charset="-122"/>
                <a:ea typeface="Arial Unicode MS" pitchFamily="34" charset="-122"/>
              </a:rPr>
              <a:t>Information associated with each process.</a:t>
            </a:r>
          </a:p>
          <a:p>
            <a:pPr>
              <a:lnSpc>
                <a:spcPct val="80000"/>
              </a:lnSpc>
            </a:pPr>
            <a:r>
              <a:rPr lang="zh-CN" altLang="en-US" sz="2000" dirty="0">
                <a:solidFill>
                  <a:srgbClr val="0000CC"/>
                </a:solidFill>
                <a:latin typeface="Arial Unicode MS" pitchFamily="34" charset="-122"/>
                <a:ea typeface="Arial Unicode MS" pitchFamily="34" charset="-122"/>
              </a:rPr>
              <a:t>Process number  </a:t>
            </a:r>
            <a:endParaRPr lang="zh-CN" altLang="en-US" sz="2000" dirty="0">
              <a:latin typeface="Arial Unicode MS" pitchFamily="34" charset="-122"/>
              <a:ea typeface="Arial Unicode MS" pitchFamily="34" charset="-122"/>
            </a:endParaRPr>
          </a:p>
          <a:p>
            <a:pPr>
              <a:lnSpc>
                <a:spcPct val="80000"/>
              </a:lnSpc>
            </a:pPr>
            <a:r>
              <a:rPr lang="zh-CN" altLang="en-US" sz="2000" dirty="0" smtClean="0">
                <a:latin typeface="Arial Unicode MS" pitchFamily="34" charset="-122"/>
                <a:ea typeface="Arial Unicode MS" pitchFamily="34" charset="-122"/>
              </a:rPr>
              <a:t>Process </a:t>
            </a:r>
            <a:r>
              <a:rPr lang="zh-CN" altLang="en-US" sz="2000" dirty="0">
                <a:latin typeface="Arial Unicode MS" pitchFamily="34" charset="-122"/>
                <a:ea typeface="Arial Unicode MS" pitchFamily="34" charset="-122"/>
              </a:rPr>
              <a:t>state</a:t>
            </a:r>
          </a:p>
          <a:p>
            <a:pPr>
              <a:lnSpc>
                <a:spcPct val="80000"/>
              </a:lnSpc>
            </a:pPr>
            <a:r>
              <a:rPr lang="zh-CN" altLang="en-US" sz="2000" dirty="0">
                <a:solidFill>
                  <a:srgbClr val="7030A0"/>
                </a:solidFill>
                <a:latin typeface="Arial Unicode MS" pitchFamily="34" charset="-122"/>
                <a:ea typeface="Arial Unicode MS" pitchFamily="34" charset="-122"/>
              </a:rPr>
              <a:t>Program counter (PC)</a:t>
            </a:r>
            <a:r>
              <a:rPr lang="en-US" altLang="zh-CN" sz="2000" dirty="0">
                <a:solidFill>
                  <a:srgbClr val="7030A0"/>
                </a:solidFill>
                <a:sym typeface="Arial" panose="020B0604020202020204" pitchFamily="34" charset="0"/>
              </a:rPr>
              <a:t>,</a:t>
            </a:r>
            <a:r>
              <a:rPr lang="zh-CN" altLang="en-US" sz="2000" dirty="0">
                <a:solidFill>
                  <a:srgbClr val="7030A0"/>
                </a:solidFill>
                <a:latin typeface="Arial Unicode MS" pitchFamily="34" charset="-122"/>
                <a:ea typeface="Arial Unicode MS" pitchFamily="34" charset="-122"/>
              </a:rPr>
              <a:t>CPU registers </a:t>
            </a:r>
            <a:r>
              <a:rPr lang="en-US" altLang="zh-CN" sz="2000" dirty="0">
                <a:solidFill>
                  <a:srgbClr val="006600"/>
                </a:solidFill>
                <a:sym typeface="Arial" panose="020B0604020202020204" pitchFamily="34" charset="0"/>
              </a:rPr>
              <a:t>(fig. 3.4)</a:t>
            </a:r>
            <a:endParaRPr lang="zh-CN" altLang="en-US" sz="2000" dirty="0">
              <a:latin typeface="Arial Unicode MS" pitchFamily="34" charset="-122"/>
              <a:ea typeface="Arial Unicode MS" pitchFamily="34" charset="-122"/>
            </a:endParaRPr>
          </a:p>
          <a:p>
            <a:pPr>
              <a:lnSpc>
                <a:spcPct val="80000"/>
              </a:lnSpc>
            </a:pPr>
            <a:r>
              <a:rPr lang="zh-CN" altLang="en-US" sz="2000" dirty="0">
                <a:latin typeface="Arial Unicode MS" pitchFamily="34" charset="-122"/>
                <a:ea typeface="Arial Unicode MS" pitchFamily="34" charset="-122"/>
              </a:rPr>
              <a:t>CPU scheduling information</a:t>
            </a:r>
          </a:p>
          <a:p>
            <a:pPr>
              <a:lnSpc>
                <a:spcPct val="80000"/>
              </a:lnSpc>
            </a:pPr>
            <a:r>
              <a:rPr lang="zh-CN" altLang="en-US" sz="2000" dirty="0">
                <a:solidFill>
                  <a:srgbClr val="006600"/>
                </a:solidFill>
                <a:latin typeface="Arial Unicode MS" pitchFamily="34" charset="-122"/>
                <a:ea typeface="Arial Unicode MS" pitchFamily="34" charset="-122"/>
              </a:rPr>
              <a:t>Memory-management information</a:t>
            </a:r>
          </a:p>
          <a:p>
            <a:pPr>
              <a:lnSpc>
                <a:spcPct val="80000"/>
              </a:lnSpc>
            </a:pPr>
            <a:r>
              <a:rPr lang="zh-CN" altLang="en-US" sz="2000" dirty="0">
                <a:latin typeface="Arial Unicode MS" pitchFamily="34" charset="-122"/>
                <a:ea typeface="Arial Unicode MS" pitchFamily="34" charset="-122"/>
              </a:rPr>
              <a:t>Accounting information</a:t>
            </a:r>
          </a:p>
          <a:p>
            <a:pPr>
              <a:lnSpc>
                <a:spcPct val="80000"/>
              </a:lnSpc>
            </a:pPr>
            <a:r>
              <a:rPr lang="zh-CN" altLang="en-US" sz="2000" dirty="0">
                <a:solidFill>
                  <a:srgbClr val="0000CC"/>
                </a:solidFill>
                <a:latin typeface="Arial Unicode MS" pitchFamily="34" charset="-122"/>
                <a:ea typeface="Arial Unicode MS" pitchFamily="34" charset="-122"/>
              </a:rPr>
              <a:t>File status information</a:t>
            </a:r>
            <a:endParaRPr lang="zh-CN" altLang="en-US" sz="2000" dirty="0">
              <a:latin typeface="Arial Unicode MS" pitchFamily="34" charset="-122"/>
              <a:ea typeface="Arial Unicode MS" pitchFamily="34" charset="-122"/>
            </a:endParaRPr>
          </a:p>
          <a:p>
            <a:pPr>
              <a:lnSpc>
                <a:spcPct val="80000"/>
              </a:lnSpc>
            </a:pPr>
            <a:r>
              <a:rPr lang="zh-CN" altLang="en-US" sz="2000" dirty="0">
                <a:solidFill>
                  <a:srgbClr val="0000CC"/>
                </a:solidFill>
                <a:latin typeface="Arial Unicode MS" pitchFamily="34" charset="-122"/>
                <a:ea typeface="Arial Unicode MS" pitchFamily="34" charset="-122"/>
              </a:rPr>
              <a:t>I/O status information</a:t>
            </a:r>
            <a:endParaRPr lang="zh-CN" altLang="en-US" sz="2000" dirty="0">
              <a:latin typeface="Arial Unicode MS" pitchFamily="34" charset="-122"/>
              <a:ea typeface="Arial Unicode MS" pitchFamily="34" charset="-122"/>
            </a:endParaRPr>
          </a:p>
          <a:p>
            <a:pPr>
              <a:lnSpc>
                <a:spcPct val="80000"/>
              </a:lnSpc>
            </a:pPr>
            <a:r>
              <a:rPr lang="zh-CN" altLang="en-US" sz="2000" dirty="0">
                <a:ea typeface="Arial Unicode MS" pitchFamily="34" charset="-122"/>
              </a:rPr>
              <a:t>Pointer to next PCB </a:t>
            </a:r>
          </a:p>
          <a:p>
            <a:pPr>
              <a:lnSpc>
                <a:spcPct val="80000"/>
              </a:lnSpc>
            </a:pPr>
            <a:endParaRPr lang="zh-CN" altLang="en-US" sz="2000" dirty="0">
              <a:latin typeface="Arial Unicode MS" pitchFamily="34" charset="-122"/>
              <a:ea typeface="Arial Unicode MS" pitchFamily="34" charset="-122"/>
            </a:endParaRPr>
          </a:p>
        </p:txBody>
      </p:sp>
      <p:sp>
        <p:nvSpPr>
          <p:cNvPr id="35844" name="文本框 1">
            <a:extLst>
              <a:ext uri="{FF2B5EF4-FFF2-40B4-BE49-F238E27FC236}">
                <a16:creationId xmlns:a16="http://schemas.microsoft.com/office/drawing/2014/main" id="{6DA97E6E-5D3C-49B5-BF6A-5037002BCB57}"/>
              </a:ext>
            </a:extLst>
          </p:cNvPr>
          <p:cNvSpPr txBox="1">
            <a:spLocks noChangeArrowheads="1"/>
          </p:cNvSpPr>
          <p:nvPr/>
        </p:nvSpPr>
        <p:spPr bwMode="auto">
          <a:xfrm>
            <a:off x="6018213" y="6196013"/>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机器猫</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4C94D77-8224-4477-8273-85B1AB0FC53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PCB--</a:t>
            </a:r>
            <a:r>
              <a:rPr lang="zh-CN" altLang="en-US" dirty="0">
                <a:solidFill>
                  <a:srgbClr val="121896"/>
                </a:solidFill>
              </a:rPr>
              <a:t> CPU </a:t>
            </a:r>
            <a:r>
              <a:rPr lang="zh-CN" altLang="en-US" dirty="0" smtClean="0">
                <a:solidFill>
                  <a:srgbClr val="121896"/>
                </a:solidFill>
              </a:rPr>
              <a:t>registers </a:t>
            </a:r>
            <a:r>
              <a:rPr lang="en-US" altLang="zh-CN" dirty="0" smtClean="0">
                <a:solidFill>
                  <a:srgbClr val="121896"/>
                </a:solidFill>
              </a:rPr>
              <a:t>(context)</a:t>
            </a:r>
            <a:r>
              <a:rPr lang="zh-CN" altLang="en-US" dirty="0" smtClean="0">
                <a:solidFill>
                  <a:srgbClr val="121896"/>
                </a:solidFill>
              </a:rPr>
              <a:t> </a:t>
            </a:r>
            <a:endParaRPr lang="en-US" altLang="zh-CN" noProof="1">
              <a:effectLst>
                <a:outerShdw blurRad="38100" dist="38100" dir="2700000">
                  <a:srgbClr val="C0C0C0"/>
                </a:outerShdw>
              </a:effectLst>
            </a:endParaRPr>
          </a:p>
        </p:txBody>
      </p:sp>
      <p:sp>
        <p:nvSpPr>
          <p:cNvPr id="36868" name="文本框 1">
            <a:extLst>
              <a:ext uri="{FF2B5EF4-FFF2-40B4-BE49-F238E27FC236}">
                <a16:creationId xmlns:a16="http://schemas.microsoft.com/office/drawing/2014/main" id="{FBB349E2-4A22-4CE9-AEC1-DC0AA1197E84}"/>
              </a:ext>
            </a:extLst>
          </p:cNvPr>
          <p:cNvSpPr txBox="1">
            <a:spLocks noChangeArrowheads="1"/>
          </p:cNvSpPr>
          <p:nvPr/>
        </p:nvSpPr>
        <p:spPr bwMode="auto">
          <a:xfrm>
            <a:off x="1646238" y="5916613"/>
            <a:ext cx="6156325" cy="369887"/>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noProof="1">
                <a:effectLst>
                  <a:outerShdw blurRad="38100" dist="38100" dir="2700000">
                    <a:srgbClr val="C0C0C0"/>
                  </a:outerShdw>
                </a:effectLst>
              </a:rPr>
              <a:t>Figure 3.4 CPU Switch From Process to Process</a:t>
            </a:r>
            <a:endParaRPr lang="zh-CN" altLang="en-US" sz="1800" dirty="0">
              <a:solidFill>
                <a:srgbClr val="006600"/>
              </a:solidFill>
            </a:endParaRPr>
          </a:p>
        </p:txBody>
      </p:sp>
      <p:pic>
        <p:nvPicPr>
          <p:cNvPr id="2" name="图片 1">
            <a:extLst>
              <a:ext uri="{FF2B5EF4-FFF2-40B4-BE49-F238E27FC236}">
                <a16:creationId xmlns:a16="http://schemas.microsoft.com/office/drawing/2014/main" id="{385246E4-0336-435A-A716-6D81FE011FAD}"/>
              </a:ext>
            </a:extLst>
          </p:cNvPr>
          <p:cNvPicPr>
            <a:picLocks noChangeAspect="1"/>
          </p:cNvPicPr>
          <p:nvPr/>
        </p:nvPicPr>
        <p:blipFill>
          <a:blip r:embed="rId2"/>
          <a:stretch>
            <a:fillRect/>
          </a:stretch>
        </p:blipFill>
        <p:spPr>
          <a:xfrm>
            <a:off x="847725" y="1176337"/>
            <a:ext cx="7448550" cy="45053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EECCF5-3103-4ADB-8F3B-E683F8234D98}"/>
              </a:ext>
            </a:extLst>
          </p:cNvPr>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p>
        </p:txBody>
      </p:sp>
      <p:sp>
        <p:nvSpPr>
          <p:cNvPr id="37891" name="Rectangle 3">
            <a:extLst>
              <a:ext uri="{FF2B5EF4-FFF2-40B4-BE49-F238E27FC236}">
                <a16:creationId xmlns:a16="http://schemas.microsoft.com/office/drawing/2014/main" id="{70D92407-2777-4B61-A542-CA7228059979}"/>
              </a:ext>
            </a:extLst>
          </p:cNvPr>
          <p:cNvSpPr>
            <a:spLocks noGrp="1" noChangeArrowheads="1"/>
          </p:cNvSpPr>
          <p:nvPr>
            <p:ph type="body" idx="4294967295"/>
          </p:nvPr>
        </p:nvSpPr>
        <p:spPr>
          <a:xfrm>
            <a:off x="1103313" y="1323975"/>
            <a:ext cx="7591425" cy="4797425"/>
          </a:xfrm>
        </p:spPr>
        <p:txBody>
          <a:bodyPr/>
          <a:lstStyle/>
          <a:p>
            <a:pPr>
              <a:lnSpc>
                <a:spcPct val="80000"/>
              </a:lnSpc>
            </a:pPr>
            <a:endParaRPr lang="zh-CN" altLang="en-US" sz="2000" dirty="0"/>
          </a:p>
          <a:p>
            <a:pPr>
              <a:lnSpc>
                <a:spcPct val="80000"/>
              </a:lnSpc>
            </a:pPr>
            <a:r>
              <a:rPr lang="zh-CN" altLang="en-US" dirty="0">
                <a:solidFill>
                  <a:srgbClr val="0000CC"/>
                </a:solidFill>
              </a:rPr>
              <a:t>PCB是进程存在的唯一标志；</a:t>
            </a:r>
          </a:p>
          <a:p>
            <a:pPr>
              <a:lnSpc>
                <a:spcPct val="80000"/>
              </a:lnSpc>
            </a:pPr>
            <a:endParaRPr lang="zh-CN" altLang="en-US" dirty="0">
              <a:solidFill>
                <a:srgbClr val="FF0000"/>
              </a:solidFill>
            </a:endParaRPr>
          </a:p>
          <a:p>
            <a:pPr>
              <a:lnSpc>
                <a:spcPct val="80000"/>
              </a:lnSpc>
            </a:pPr>
            <a:r>
              <a:rPr lang="zh-CN" altLang="en-US" dirty="0">
                <a:solidFill>
                  <a:srgbClr val="0000CC"/>
                </a:solidFill>
              </a:rPr>
              <a:t>操作系统通过PCB而感知进程的存在；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zh-CN" altLang="en-US" sz="2800" noProof="1">
                <a:effectLst>
                  <a:outerShdw blurRad="38100" dist="38100" dir="2700000">
                    <a:srgbClr val="C0C0C0"/>
                  </a:outerShdw>
                </a:effectLst>
              </a:rPr>
              <a:t>讨论：一个程序在系统中的运行过程</a:t>
            </a:r>
            <a:endParaRPr lang="en-US" altLang="zh-CN" sz="2800"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65818" y="1071346"/>
            <a:ext cx="7801252" cy="5240677"/>
          </a:xfrm>
        </p:spPr>
        <p:txBody>
          <a:bodyPr/>
          <a:lstStyle/>
          <a:p>
            <a:pPr eaLnBrk="1"/>
            <a:r>
              <a:rPr lang="zh-CN" altLang="en-US" sz="1800" noProof="1">
                <a:solidFill>
                  <a:srgbClr val="121896"/>
                </a:solidFill>
              </a:rPr>
              <a:t>程序 </a:t>
            </a:r>
            <a:r>
              <a:rPr lang="en-US" altLang="zh-CN" sz="1800" noProof="1">
                <a:solidFill>
                  <a:srgbClr val="121896"/>
                </a:solidFill>
              </a:rPr>
              <a:t>vs.</a:t>
            </a:r>
            <a:r>
              <a:rPr lang="zh-CN" altLang="en-US" sz="1800" noProof="1">
                <a:solidFill>
                  <a:srgbClr val="121896"/>
                </a:solidFill>
              </a:rPr>
              <a:t> 运行中的程序</a:t>
            </a:r>
            <a:endParaRPr lang="en-US" altLang="zh-CN" sz="1800" noProof="1">
              <a:solidFill>
                <a:srgbClr val="121896"/>
              </a:solidFill>
            </a:endParaRPr>
          </a:p>
          <a:p>
            <a:pPr eaLnBrk="1"/>
            <a:r>
              <a:rPr lang="zh-CN" altLang="en-US" sz="1800" noProof="1"/>
              <a:t>一个程序在执行过程中，需要涉及到众多的问题</a:t>
            </a:r>
            <a:endParaRPr lang="en-US" altLang="zh-CN" sz="1800" noProof="1"/>
          </a:p>
          <a:p>
            <a:pPr lvl="1" eaLnBrk="1"/>
            <a:r>
              <a:rPr lang="zh-CN" altLang="en-US" sz="1600" dirty="0" smtClean="0"/>
              <a:t>需要</a:t>
            </a:r>
            <a:r>
              <a:rPr lang="zh-CN" altLang="en-US" sz="1600" b="1" dirty="0" smtClean="0">
                <a:solidFill>
                  <a:srgbClr val="C00000"/>
                </a:solidFill>
              </a:rPr>
              <a:t>申请</a:t>
            </a:r>
            <a:r>
              <a:rPr lang="zh-CN" altLang="en-US" sz="1600" dirty="0" smtClean="0"/>
              <a:t>、使用系统资源</a:t>
            </a:r>
            <a:r>
              <a:rPr lang="zh-CN" altLang="en-US" sz="1600" dirty="0"/>
              <a:t>，例如</a:t>
            </a:r>
            <a:endParaRPr lang="en-US" altLang="zh-CN" sz="1600" dirty="0"/>
          </a:p>
          <a:p>
            <a:pPr lvl="2" eaLnBrk="1"/>
            <a:r>
              <a:rPr lang="en-US" altLang="zh-CN" sz="1400" dirty="0"/>
              <a:t>Memory</a:t>
            </a:r>
            <a:r>
              <a:rPr lang="zh-CN" altLang="en-US" sz="1400" dirty="0"/>
              <a:t>：</a:t>
            </a:r>
            <a:r>
              <a:rPr lang="en-US" altLang="zh-CN" sz="1400" dirty="0"/>
              <a:t>text</a:t>
            </a:r>
            <a:r>
              <a:rPr lang="zh-CN" altLang="en-US" sz="1400" dirty="0"/>
              <a:t>，</a:t>
            </a:r>
            <a:r>
              <a:rPr lang="en-US" altLang="zh-CN" sz="1400" dirty="0"/>
              <a:t>data</a:t>
            </a:r>
            <a:r>
              <a:rPr lang="zh-CN" altLang="en-US" sz="1400" dirty="0"/>
              <a:t>，</a:t>
            </a:r>
            <a:r>
              <a:rPr lang="en-US" altLang="zh-CN" sz="1400" dirty="0"/>
              <a:t>heap</a:t>
            </a:r>
            <a:r>
              <a:rPr lang="zh-CN" altLang="en-US" sz="1400" dirty="0"/>
              <a:t>，</a:t>
            </a:r>
            <a:r>
              <a:rPr lang="en-US" altLang="zh-CN" sz="1400" dirty="0"/>
              <a:t>stack</a:t>
            </a:r>
          </a:p>
          <a:p>
            <a:pPr lvl="2" eaLnBrk="1"/>
            <a:r>
              <a:rPr lang="en-US" altLang="zh-CN" sz="1400" dirty="0"/>
              <a:t>CPU</a:t>
            </a:r>
          </a:p>
          <a:p>
            <a:pPr lvl="2" eaLnBrk="1"/>
            <a:r>
              <a:rPr lang="en-US" altLang="zh-CN" sz="1400" dirty="0"/>
              <a:t>Files</a:t>
            </a:r>
          </a:p>
          <a:p>
            <a:pPr lvl="2" eaLnBrk="1"/>
            <a:r>
              <a:rPr lang="en-US" altLang="zh-CN" sz="1400" dirty="0"/>
              <a:t>I/O devices</a:t>
            </a:r>
          </a:p>
          <a:p>
            <a:pPr lvl="2" eaLnBrk="1"/>
            <a:r>
              <a:rPr lang="en-US" altLang="zh-CN" sz="1400" dirty="0"/>
              <a:t>…</a:t>
            </a:r>
          </a:p>
          <a:p>
            <a:pPr lvl="1" eaLnBrk="1"/>
            <a:r>
              <a:rPr lang="zh-CN" altLang="en-US" sz="1600" dirty="0" smtClean="0"/>
              <a:t>如果程序运行时所需的资源</a:t>
            </a:r>
            <a:r>
              <a:rPr lang="zh-CN" altLang="en-US" sz="1600" dirty="0"/>
              <a:t>目前不可用，</a:t>
            </a:r>
            <a:r>
              <a:rPr lang="zh-CN" altLang="en-US" sz="1600" dirty="0" smtClean="0"/>
              <a:t>程序就无法继续执行，执行</a:t>
            </a:r>
            <a:r>
              <a:rPr lang="zh-CN" altLang="en-US" sz="1600" dirty="0"/>
              <a:t>过程需要暂停，等资源可用后继续恢复执行</a:t>
            </a:r>
            <a:r>
              <a:rPr lang="zh-CN" altLang="en-US" sz="1600" dirty="0" smtClean="0"/>
              <a:t>；（</a:t>
            </a:r>
            <a:r>
              <a:rPr lang="zh-CN" altLang="en-US" sz="1600" dirty="0" smtClean="0">
                <a:solidFill>
                  <a:srgbClr val="0070C0"/>
                </a:solidFill>
              </a:rPr>
              <a:t>描述程序的执行过程中的状态</a:t>
            </a:r>
            <a:r>
              <a:rPr lang="zh-CN" altLang="en-US" sz="1600" dirty="0" smtClean="0"/>
              <a:t>）</a:t>
            </a:r>
            <a:endParaRPr lang="en-US" altLang="zh-CN" sz="1600" dirty="0"/>
          </a:p>
          <a:p>
            <a:pPr lvl="1" eaLnBrk="1"/>
            <a:r>
              <a:rPr lang="en-US" altLang="zh-CN" sz="1600" dirty="0"/>
              <a:t>CPU</a:t>
            </a:r>
            <a:r>
              <a:rPr lang="zh-CN" altLang="en-US" sz="1600" dirty="0"/>
              <a:t>调度：操作系统按一定的规则从众多</a:t>
            </a:r>
            <a:r>
              <a:rPr lang="zh-CN" altLang="en-US" sz="1600" dirty="0">
                <a:solidFill>
                  <a:srgbClr val="006600"/>
                </a:solidFill>
              </a:rPr>
              <a:t>正在运行的程序</a:t>
            </a:r>
            <a:r>
              <a:rPr lang="zh-CN" altLang="en-US" sz="1600" dirty="0"/>
              <a:t>中选择合适的为其分配</a:t>
            </a:r>
            <a:r>
              <a:rPr lang="en-US" altLang="zh-CN" sz="1600" dirty="0"/>
              <a:t>CPU</a:t>
            </a:r>
            <a:r>
              <a:rPr lang="zh-CN" altLang="en-US" sz="1600" dirty="0"/>
              <a:t>，从而执行之</a:t>
            </a:r>
            <a:r>
              <a:rPr lang="zh-CN" altLang="en-US" sz="1600" dirty="0" smtClean="0"/>
              <a:t>；（</a:t>
            </a:r>
            <a:r>
              <a:rPr lang="zh-CN" altLang="en-US" sz="1600" dirty="0">
                <a:solidFill>
                  <a:srgbClr val="0070C0"/>
                </a:solidFill>
              </a:rPr>
              <a:t>需要知道哪些可以被调度</a:t>
            </a:r>
            <a:r>
              <a:rPr lang="zh-CN" altLang="en-US" sz="1600" dirty="0" smtClean="0"/>
              <a:t>）</a:t>
            </a:r>
            <a:endParaRPr lang="en-US" altLang="zh-CN" sz="1600" dirty="0"/>
          </a:p>
          <a:p>
            <a:pPr lvl="1" eaLnBrk="1"/>
            <a:r>
              <a:rPr lang="zh-CN" altLang="en-US" sz="1600" dirty="0"/>
              <a:t>系统需要知道程序</a:t>
            </a:r>
            <a:r>
              <a:rPr lang="zh-CN" altLang="en-US" sz="1600" dirty="0">
                <a:solidFill>
                  <a:srgbClr val="0070C0"/>
                </a:solidFill>
              </a:rPr>
              <a:t>是否已经执行结束</a:t>
            </a:r>
            <a:r>
              <a:rPr lang="zh-CN" altLang="en-US" sz="1600" dirty="0"/>
              <a:t>？</a:t>
            </a:r>
            <a:r>
              <a:rPr lang="zh-CN" altLang="en-US" sz="1600" dirty="0">
                <a:solidFill>
                  <a:srgbClr val="7030A0"/>
                </a:solidFill>
              </a:rPr>
              <a:t>结束后需要回收已分配的资源</a:t>
            </a:r>
            <a:r>
              <a:rPr lang="en-US" altLang="zh-CN" sz="1600" dirty="0">
                <a:solidFill>
                  <a:srgbClr val="7030A0"/>
                </a:solidFill>
              </a:rPr>
              <a:t>;</a:t>
            </a:r>
          </a:p>
          <a:p>
            <a:pPr lvl="1" eaLnBrk="1"/>
            <a:r>
              <a:rPr lang="zh-CN" altLang="en-US" sz="1600" dirty="0" smtClean="0"/>
              <a:t>可能与其它运行中的程序进行通信交互</a:t>
            </a:r>
            <a:endParaRPr lang="en-US" altLang="zh-CN" sz="1600" dirty="0" smtClean="0"/>
          </a:p>
          <a:p>
            <a:pPr lvl="1" eaLnBrk="1"/>
            <a:r>
              <a:rPr lang="zh-CN" altLang="en-US" sz="1600" u="sng" dirty="0" smtClean="0">
                <a:solidFill>
                  <a:srgbClr val="0000CC"/>
                </a:solidFill>
              </a:rPr>
              <a:t>可能需要同时多次运行同一个程序</a:t>
            </a:r>
            <a:endParaRPr lang="en-US" altLang="zh-CN" sz="1600" u="sng" dirty="0" smtClean="0">
              <a:solidFill>
                <a:srgbClr val="0000CC"/>
              </a:solidFill>
            </a:endParaRPr>
          </a:p>
          <a:p>
            <a:pPr lvl="1" eaLnBrk="1"/>
            <a:r>
              <a:rPr lang="en-US" altLang="zh-CN" sz="1600" dirty="0" smtClean="0"/>
              <a:t>…</a:t>
            </a:r>
            <a:endParaRPr lang="en-US" altLang="zh-CN" sz="1600" dirty="0"/>
          </a:p>
          <a:p>
            <a:pPr eaLnBrk="1"/>
            <a:r>
              <a:rPr lang="zh-CN" altLang="en-US" sz="1800" b="1" dirty="0">
                <a:solidFill>
                  <a:srgbClr val="C00000"/>
                </a:solidFill>
              </a:rPr>
              <a:t>需要有一个实体描述一</a:t>
            </a:r>
            <a:r>
              <a:rPr lang="zh-CN" altLang="en-US" sz="1800" b="1" dirty="0" smtClean="0">
                <a:solidFill>
                  <a:srgbClr val="C00000"/>
                </a:solidFill>
              </a:rPr>
              <a:t>个运行</a:t>
            </a:r>
            <a:r>
              <a:rPr lang="zh-CN" altLang="en-US" sz="1800" b="1" dirty="0">
                <a:solidFill>
                  <a:srgbClr val="C00000"/>
                </a:solidFill>
              </a:rPr>
              <a:t>中的</a:t>
            </a:r>
            <a:r>
              <a:rPr lang="zh-CN" altLang="en-US" sz="1800" b="1" dirty="0" smtClean="0">
                <a:solidFill>
                  <a:srgbClr val="C00000"/>
                </a:solidFill>
              </a:rPr>
              <a:t>程序</a:t>
            </a:r>
            <a:endParaRPr lang="en-US" altLang="zh-CN" sz="1800" b="1" dirty="0">
              <a:solidFill>
                <a:srgbClr val="C00000"/>
              </a:solidFill>
            </a:endParaRPr>
          </a:p>
          <a:p>
            <a:pPr lvl="1" eaLnBrk="1"/>
            <a:endParaRPr lang="en-US" altLang="zh-CN" sz="2400" dirty="0"/>
          </a:p>
          <a:p>
            <a:pPr eaLnBrk="1"/>
            <a:endParaRPr lang="en-US" altLang="zh-CN" sz="2400" noProof="1"/>
          </a:p>
          <a:p>
            <a:pPr eaLnBrk="1"/>
            <a:endParaRPr lang="en-US" altLang="zh-CN" sz="2400" noProof="1"/>
          </a:p>
          <a:p>
            <a:pPr lvl="1" eaLnBrk="1"/>
            <a:endParaRPr lang="en-US" altLang="zh-CN" sz="2000" noProof="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333AFD9-0EC6-439F-80DC-D9BCB1DAA24A}"/>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9563D48-8F66-4AC5-95CF-D6B872E77202}" type="slidenum">
              <a:rPr lang="en-US" altLang="en-US" sz="1800">
                <a:latin typeface="Helvetica" panose="020B0604020202020204" pitchFamily="34" charset="0"/>
              </a:rPr>
              <a:pPr>
                <a:spcBef>
                  <a:spcPct val="0"/>
                </a:spcBef>
                <a:buClrTx/>
                <a:buSzTx/>
                <a:buFont typeface="Arial" panose="020B0604020202020204" pitchFamily="34" charset="0"/>
                <a:buNone/>
              </a:pPr>
              <a:t>40</a:t>
            </a:fld>
            <a:endParaRPr lang="en-US" altLang="en-US" sz="1800">
              <a:latin typeface="Helvetica" panose="020B0604020202020204" pitchFamily="34" charset="0"/>
            </a:endParaRPr>
          </a:p>
        </p:txBody>
      </p:sp>
      <p:sp>
        <p:nvSpPr>
          <p:cNvPr id="46083" name="Rectangle 2">
            <a:extLst>
              <a:ext uri="{FF2B5EF4-FFF2-40B4-BE49-F238E27FC236}">
                <a16:creationId xmlns:a16="http://schemas.microsoft.com/office/drawing/2014/main" id="{F63FDC3F-0641-40A4-93C5-BF5B176F34A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p>
        </p:txBody>
      </p:sp>
      <p:sp>
        <p:nvSpPr>
          <p:cNvPr id="38916" name="Rectangle 3">
            <a:extLst>
              <a:ext uri="{FF2B5EF4-FFF2-40B4-BE49-F238E27FC236}">
                <a16:creationId xmlns:a16="http://schemas.microsoft.com/office/drawing/2014/main" id="{FEC16137-3D14-4321-8348-BD5A6BB2DA77}"/>
              </a:ext>
            </a:extLst>
          </p:cNvPr>
          <p:cNvSpPr>
            <a:spLocks noGrp="1" noChangeArrowheads="1"/>
          </p:cNvSpPr>
          <p:nvPr>
            <p:ph type="body" idx="4294967295"/>
          </p:nvPr>
        </p:nvSpPr>
        <p:spPr>
          <a:xfrm>
            <a:off x="827088" y="1060450"/>
            <a:ext cx="7935912" cy="4965700"/>
          </a:xfrm>
        </p:spPr>
        <p:txBody>
          <a:bodyPr/>
          <a:lstStyle/>
          <a:p>
            <a:pPr eaLnBrk="1" hangingPunct="1"/>
            <a:endParaRPr lang="zh-CN" altLang="en-US" sz="1800" dirty="0"/>
          </a:p>
          <a:p>
            <a:pPr eaLnBrk="1" hangingPunct="1"/>
            <a:r>
              <a:rPr lang="zh-CN" altLang="en-US" dirty="0"/>
              <a:t>PCB表：</a:t>
            </a:r>
          </a:p>
          <a:p>
            <a:pPr marL="801688" lvl="2" indent="-342900" eaLnBrk="1" hangingPunct="1">
              <a:buFont typeface="Wingdings" panose="05000000000000000000" pitchFamily="2" charset="2"/>
              <a:buChar char="l"/>
            </a:pPr>
            <a:r>
              <a:rPr lang="zh-CN" altLang="en-US" dirty="0"/>
              <a:t>系统把所有PCB组织在一起，并把它们放在内存的固定区域，就构成</a:t>
            </a:r>
            <a:r>
              <a:rPr lang="zh-CN" altLang="en-US" dirty="0" smtClean="0"/>
              <a:t>了一个系统全局的</a:t>
            </a:r>
            <a:r>
              <a:rPr lang="zh-CN" altLang="en-US" dirty="0" smtClean="0">
                <a:solidFill>
                  <a:srgbClr val="7030A0"/>
                </a:solidFill>
              </a:rPr>
              <a:t>PCB</a:t>
            </a:r>
            <a:r>
              <a:rPr lang="zh-CN" altLang="en-US" dirty="0">
                <a:solidFill>
                  <a:srgbClr val="7030A0"/>
                </a:solidFill>
              </a:rPr>
              <a:t>表</a:t>
            </a:r>
          </a:p>
          <a:p>
            <a:pPr marL="801688" lvl="2" indent="-342900" eaLnBrk="1" hangingPunct="1">
              <a:buFont typeface="Wingdings" panose="05000000000000000000" pitchFamily="2" charset="2"/>
              <a:buChar char="l"/>
            </a:pPr>
            <a:r>
              <a:rPr lang="zh-CN" altLang="en-US" dirty="0" smtClean="0">
                <a:solidFill>
                  <a:srgbClr val="FF0000"/>
                </a:solidFill>
              </a:rPr>
              <a:t>PCB</a:t>
            </a:r>
            <a:r>
              <a:rPr lang="zh-CN" altLang="en-US" dirty="0">
                <a:solidFill>
                  <a:srgbClr val="FF0000"/>
                </a:solidFill>
              </a:rPr>
              <a:t>表的大小</a:t>
            </a:r>
            <a:r>
              <a:rPr lang="zh-CN" altLang="en-US" dirty="0"/>
              <a:t>决定了系统中最多可同时存在的进程个数，称为系统的</a:t>
            </a:r>
            <a:r>
              <a:rPr lang="zh-CN" altLang="en-US" b="1" dirty="0">
                <a:solidFill>
                  <a:srgbClr val="121896"/>
                </a:solidFill>
              </a:rPr>
              <a:t>并发度</a:t>
            </a:r>
            <a:endParaRPr lang="en-US" altLang="zh-CN" b="1" dirty="0">
              <a:solidFill>
                <a:srgbClr val="121896"/>
              </a:solidFill>
            </a:endParaRPr>
          </a:p>
          <a:p>
            <a:pPr marL="1144588" lvl="3" indent="-342900" eaLnBrk="1" hangingPunct="1">
              <a:buFont typeface="Wingdings" panose="05000000000000000000" pitchFamily="2" charset="2"/>
              <a:buChar char="ü"/>
            </a:pPr>
            <a:r>
              <a:rPr lang="zh-CN" altLang="en-US" b="1" dirty="0">
                <a:solidFill>
                  <a:srgbClr val="121896"/>
                </a:solidFill>
              </a:rPr>
              <a:t>一个进程与一个</a:t>
            </a:r>
            <a:r>
              <a:rPr lang="en-US" altLang="zh-CN" b="1" dirty="0" smtClean="0">
                <a:solidFill>
                  <a:srgbClr val="121896"/>
                </a:solidFill>
              </a:rPr>
              <a:t>PCB</a:t>
            </a:r>
            <a:r>
              <a:rPr lang="zh-CN" altLang="en-US" b="1" dirty="0" smtClean="0">
                <a:solidFill>
                  <a:srgbClr val="121896"/>
                </a:solidFill>
              </a:rPr>
              <a:t>是一一映射</a:t>
            </a:r>
            <a:endParaRPr lang="en-US" altLang="zh-CN" b="1" dirty="0">
              <a:solidFill>
                <a:srgbClr val="121896"/>
              </a:solidFill>
            </a:endParaRPr>
          </a:p>
          <a:p>
            <a:pPr marL="801688" lvl="2" indent="-342900" eaLnBrk="1" hangingPunct="1">
              <a:buFont typeface="Wingdings" panose="05000000000000000000" pitchFamily="2" charset="2"/>
              <a:buChar char="l"/>
            </a:pPr>
            <a:r>
              <a:rPr lang="zh-CN" altLang="en-US" b="1" dirty="0" smtClean="0">
                <a:solidFill>
                  <a:srgbClr val="121896"/>
                </a:solidFill>
              </a:rPr>
              <a:t>一</a:t>
            </a:r>
            <a:r>
              <a:rPr lang="zh-CN" altLang="en-US" b="1" dirty="0">
                <a:solidFill>
                  <a:srgbClr val="121896"/>
                </a:solidFill>
              </a:rPr>
              <a:t>个进程从创建到撤销，</a:t>
            </a:r>
            <a:r>
              <a:rPr lang="zh-CN" altLang="en-US" dirty="0"/>
              <a:t>其对应的</a:t>
            </a:r>
            <a:r>
              <a:rPr lang="en-US" altLang="zh-CN" dirty="0"/>
              <a:t>PCB</a:t>
            </a:r>
            <a:r>
              <a:rPr lang="zh-CN" altLang="en-US" dirty="0"/>
              <a:t>可能要在</a:t>
            </a:r>
            <a:r>
              <a:rPr lang="zh-CN" altLang="en-US" dirty="0">
                <a:solidFill>
                  <a:srgbClr val="7030A0"/>
                </a:solidFill>
              </a:rPr>
              <a:t>多个</a:t>
            </a:r>
            <a:r>
              <a:rPr lang="en-US" altLang="zh-CN" dirty="0">
                <a:solidFill>
                  <a:srgbClr val="7030A0"/>
                </a:solidFill>
              </a:rPr>
              <a:t>PCB</a:t>
            </a:r>
            <a:r>
              <a:rPr lang="zh-CN" altLang="en-US" b="1" dirty="0">
                <a:solidFill>
                  <a:srgbClr val="FF0000"/>
                </a:solidFill>
              </a:rPr>
              <a:t>队列</a:t>
            </a:r>
            <a:r>
              <a:rPr lang="zh-CN" altLang="en-US" dirty="0"/>
              <a:t>中来回穿梭</a:t>
            </a:r>
          </a:p>
          <a:p>
            <a:pPr lvl="1" eaLnBrk="1" hangingPunct="1"/>
            <a:endParaRPr lang="zh-CN" altLang="en-US" sz="2400" dirty="0">
              <a:solidFill>
                <a:srgbClr val="0070C0"/>
              </a:solidFill>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0F8C65B0-5F8E-4953-8A71-3A9090112210}"/>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08AB911-D09D-4E38-A757-3C0A4CAB16DB}" type="slidenum">
              <a:rPr lang="en-US" altLang="en-US" sz="1800">
                <a:latin typeface="Helvetica" panose="020B0604020202020204" pitchFamily="34" charset="0"/>
              </a:rPr>
              <a:pPr>
                <a:spcBef>
                  <a:spcPct val="0"/>
                </a:spcBef>
                <a:buClrTx/>
                <a:buSzTx/>
                <a:buFont typeface="Arial" panose="020B0604020202020204" pitchFamily="34" charset="0"/>
                <a:buNone/>
              </a:pPr>
              <a:t>41</a:t>
            </a:fld>
            <a:endParaRPr lang="en-US" altLang="en-US" sz="1800">
              <a:latin typeface="Helvetica" panose="020B0604020202020204" pitchFamily="34" charset="0"/>
            </a:endParaRPr>
          </a:p>
        </p:txBody>
      </p:sp>
      <p:sp>
        <p:nvSpPr>
          <p:cNvPr id="47107" name="Rectangle 2">
            <a:extLst>
              <a:ext uri="{FF2B5EF4-FFF2-40B4-BE49-F238E27FC236}">
                <a16:creationId xmlns:a16="http://schemas.microsoft.com/office/drawing/2014/main" id="{0719FB68-D527-4E57-AE62-6FD9E9877FD7}"/>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p>
        </p:txBody>
      </p:sp>
      <p:sp>
        <p:nvSpPr>
          <p:cNvPr id="39940" name="Rectangle 3">
            <a:extLst>
              <a:ext uri="{FF2B5EF4-FFF2-40B4-BE49-F238E27FC236}">
                <a16:creationId xmlns:a16="http://schemas.microsoft.com/office/drawing/2014/main" id="{402CBD8D-24D1-45C6-9E67-6190DDE6E738}"/>
              </a:ext>
            </a:extLst>
          </p:cNvPr>
          <p:cNvSpPr>
            <a:spLocks noGrp="1" noChangeArrowheads="1"/>
          </p:cNvSpPr>
          <p:nvPr>
            <p:ph type="body" idx="4294967295"/>
          </p:nvPr>
        </p:nvSpPr>
        <p:spPr>
          <a:xfrm>
            <a:off x="828675" y="1533525"/>
            <a:ext cx="7350125" cy="4232275"/>
          </a:xfrm>
        </p:spPr>
        <p:txBody>
          <a:bodyPr/>
          <a:lstStyle/>
          <a:p>
            <a:pPr eaLnBrk="1" hangingPunct="1"/>
            <a:r>
              <a:rPr lang="zh-CN" altLang="en-US" sz="2000" b="1" dirty="0">
                <a:solidFill>
                  <a:srgbClr val="006600"/>
                </a:solidFill>
              </a:rPr>
              <a:t>链接结构</a:t>
            </a:r>
            <a:r>
              <a:rPr lang="zh-CN" altLang="en-US" sz="2000" dirty="0"/>
              <a:t>：</a:t>
            </a:r>
            <a:r>
              <a:rPr lang="zh-CN" altLang="en-US" sz="2000" dirty="0">
                <a:solidFill>
                  <a:srgbClr val="0000CC"/>
                </a:solidFill>
              </a:rPr>
              <a:t>同一状态进程</a:t>
            </a:r>
            <a:r>
              <a:rPr lang="zh-CN" altLang="en-US" sz="2000" dirty="0"/>
              <a:t>的</a:t>
            </a:r>
            <a:r>
              <a:rPr lang="zh-CN" altLang="en-US" sz="2000" b="1" dirty="0"/>
              <a:t>PCB</a:t>
            </a:r>
            <a:r>
              <a:rPr lang="zh-CN" altLang="en-US" sz="2000" dirty="0"/>
              <a:t>组成一个链表，不同状态的进程对应多个不同的链表</a:t>
            </a:r>
          </a:p>
          <a:p>
            <a:pPr marL="458788" lvl="2" indent="455613" eaLnBrk="1" hangingPunct="1"/>
            <a:r>
              <a:rPr lang="zh-CN" altLang="en-US" sz="1800" dirty="0"/>
              <a:t>就绪链表、阻塞链表, ...</a:t>
            </a:r>
          </a:p>
          <a:p>
            <a:pPr eaLnBrk="1" hangingPunct="1"/>
            <a:r>
              <a:rPr lang="zh-CN" altLang="en-US" sz="2000" b="1" dirty="0">
                <a:solidFill>
                  <a:srgbClr val="006600"/>
                </a:solidFill>
              </a:rPr>
              <a:t>索引结构</a:t>
            </a:r>
            <a:r>
              <a:rPr lang="zh-CN" altLang="en-US" sz="2000" dirty="0"/>
              <a:t>：对具有相同状态的进程，分别设置各自的PCB索引表，表明PCB在PCB表中的地址</a:t>
            </a:r>
          </a:p>
          <a:p>
            <a:pPr eaLnBrk="1" hangingPunct="1">
              <a:buFont typeface="Wingdings" panose="05000000000000000000" pitchFamily="2" charset="2"/>
              <a:buNone/>
            </a:pPr>
            <a:endParaRPr lang="zh-CN" altLang="en-US" sz="1800" dirty="0"/>
          </a:p>
          <a:p>
            <a:pPr eaLnBrk="1" hangingPunct="1">
              <a:buFont typeface="Wingdings" panose="05000000000000000000" pitchFamily="2" charset="2"/>
              <a:buNone/>
            </a:pPr>
            <a:r>
              <a:rPr lang="zh-CN" altLang="en-US" sz="1800" dirty="0"/>
              <a:t>    </a:t>
            </a:r>
          </a:p>
          <a:p>
            <a:pPr eaLnBrk="1" hangingPunct="1"/>
            <a:endParaRPr lang="zh-CN"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5406161B-DB01-4050-AEEB-08949D0B7C3E}"/>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4117822-8059-442F-8B54-924FA1668836}" type="slidenum">
              <a:rPr lang="en-US" altLang="en-US" sz="1800">
                <a:latin typeface="Helvetica" panose="020B0604020202020204" pitchFamily="34" charset="0"/>
              </a:rPr>
              <a:pPr>
                <a:spcBef>
                  <a:spcPct val="0"/>
                </a:spcBef>
                <a:buClrTx/>
                <a:buSzTx/>
                <a:buFont typeface="Arial" panose="020B0604020202020204" pitchFamily="34" charset="0"/>
                <a:buNone/>
              </a:pPr>
              <a:t>42</a:t>
            </a:fld>
            <a:endParaRPr lang="en-US" altLang="en-US" sz="1800">
              <a:latin typeface="Helvetica" panose="020B0604020202020204" pitchFamily="34" charset="0"/>
            </a:endParaRPr>
          </a:p>
        </p:txBody>
      </p:sp>
      <p:sp>
        <p:nvSpPr>
          <p:cNvPr id="48131" name="Rectangle 2">
            <a:extLst>
              <a:ext uri="{FF2B5EF4-FFF2-40B4-BE49-F238E27FC236}">
                <a16:creationId xmlns:a16="http://schemas.microsoft.com/office/drawing/2014/main" id="{D7FD9438-6ECB-469A-B9D5-C35955B08F88}"/>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链接结构</a:t>
            </a:r>
          </a:p>
        </p:txBody>
      </p:sp>
      <p:pic>
        <p:nvPicPr>
          <p:cNvPr id="40964" name="Picture 4">
            <a:extLst>
              <a:ext uri="{FF2B5EF4-FFF2-40B4-BE49-F238E27FC236}">
                <a16:creationId xmlns:a16="http://schemas.microsoft.com/office/drawing/2014/main" id="{99477DB2-72DC-4949-8624-421A1BC0A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8" y="1236663"/>
            <a:ext cx="66976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B8CEF01-68E4-47E2-83D4-C3875EC7F951}"/>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13A19C6-460B-4C0A-9229-C22FF461CF5D}" type="slidenum">
              <a:rPr lang="en-US" altLang="en-US" sz="1800">
                <a:latin typeface="Helvetica" panose="020B0604020202020204" pitchFamily="34" charset="0"/>
              </a:rPr>
              <a:pPr>
                <a:spcBef>
                  <a:spcPct val="0"/>
                </a:spcBef>
                <a:buClrTx/>
                <a:buSzTx/>
                <a:buFont typeface="Arial" panose="020B0604020202020204" pitchFamily="34" charset="0"/>
                <a:buNone/>
              </a:pPr>
              <a:t>43</a:t>
            </a:fld>
            <a:endParaRPr lang="en-US" altLang="en-US" sz="1800">
              <a:latin typeface="Helvetica" panose="020B0604020202020204" pitchFamily="34" charset="0"/>
            </a:endParaRPr>
          </a:p>
        </p:txBody>
      </p:sp>
      <p:sp>
        <p:nvSpPr>
          <p:cNvPr id="49155" name="Rectangle 2">
            <a:extLst>
              <a:ext uri="{FF2B5EF4-FFF2-40B4-BE49-F238E27FC236}">
                <a16:creationId xmlns:a16="http://schemas.microsoft.com/office/drawing/2014/main" id="{48D18047-BBEB-4B84-9D4A-B6952E1B2419}"/>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索引结构</a:t>
            </a:r>
          </a:p>
        </p:txBody>
      </p:sp>
      <p:pic>
        <p:nvPicPr>
          <p:cNvPr id="41988" name="Picture 4">
            <a:extLst>
              <a:ext uri="{FF2B5EF4-FFF2-40B4-BE49-F238E27FC236}">
                <a16:creationId xmlns:a16="http://schemas.microsoft.com/office/drawing/2014/main" id="{4BF9006A-1223-4158-8653-8336A59A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79550"/>
            <a:ext cx="66246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D1062A-D9E4-4191-AE24-139235F22249}"/>
              </a:ext>
            </a:extLst>
          </p:cNvPr>
          <p:cNvSpPr txBox="1"/>
          <p:nvPr>
            <p:custDataLst>
              <p:tags r:id="rId2"/>
            </p:custDataLst>
          </p:nvPr>
        </p:nvSpPr>
        <p:spPr>
          <a:xfrm>
            <a:off x="914399" y="946150"/>
            <a:ext cx="7569201" cy="1790700"/>
          </a:xfrm>
          <a:prstGeom prst="rect">
            <a:avLst/>
          </a:prstGeom>
          <a:noFill/>
        </p:spPr>
        <p:txBody>
          <a:bodyPr anchor="ctr"/>
          <a:lstStyle/>
          <a:p>
            <a:pPr>
              <a:defRPr/>
            </a:pPr>
            <a:r>
              <a:rPr lang="zh-CN" altLang="en-US" sz="2400" dirty="0">
                <a:solidFill>
                  <a:srgbClr val="0000CC"/>
                </a:solidFill>
              </a:rPr>
              <a:t>单处理机</a:t>
            </a:r>
            <a:r>
              <a:rPr lang="zh-CN" altLang="en-US" sz="2400" dirty="0">
                <a:solidFill>
                  <a:srgbClr val="000818"/>
                </a:solidFill>
              </a:rPr>
              <a:t>系统中，可</a:t>
            </a:r>
            <a:r>
              <a:rPr lang="zh-CN" altLang="en-US" sz="2400" dirty="0">
                <a:solidFill>
                  <a:srgbClr val="0000CC"/>
                </a:solidFill>
              </a:rPr>
              <a:t>并行</a:t>
            </a:r>
            <a:r>
              <a:rPr lang="zh-CN" altLang="en-US" sz="2400" dirty="0">
                <a:solidFill>
                  <a:srgbClr val="000818"/>
                </a:solidFill>
              </a:rPr>
              <a:t>的是（）。</a:t>
            </a:r>
            <a:endParaRPr lang="en-US" altLang="zh-CN" sz="2400" dirty="0">
              <a:solidFill>
                <a:srgbClr val="000818"/>
              </a:solidFill>
            </a:endParaRPr>
          </a:p>
          <a:p>
            <a:pPr marL="571500" indent="-571500">
              <a:buFontTx/>
              <a:buAutoNum type="romanUcPeriod"/>
              <a:defRPr/>
            </a:pPr>
            <a:r>
              <a:rPr lang="zh-CN" altLang="en-US" sz="2400" dirty="0">
                <a:solidFill>
                  <a:srgbClr val="000818"/>
                </a:solidFill>
              </a:rPr>
              <a:t>进程与进程         </a:t>
            </a:r>
            <a:r>
              <a:rPr lang="en-US" altLang="zh-CN" sz="2400" dirty="0">
                <a:solidFill>
                  <a:srgbClr val="000818"/>
                </a:solidFill>
              </a:rPr>
              <a:t>II.</a:t>
            </a:r>
            <a:r>
              <a:rPr lang="zh-CN" altLang="en-US" sz="2400" dirty="0">
                <a:solidFill>
                  <a:srgbClr val="000818"/>
                </a:solidFill>
              </a:rPr>
              <a:t>  处理机与设备</a:t>
            </a:r>
            <a:endParaRPr lang="en-US" altLang="zh-CN" sz="2400" dirty="0">
              <a:solidFill>
                <a:srgbClr val="000818"/>
              </a:solidFill>
            </a:endParaRPr>
          </a:p>
          <a:p>
            <a:pPr>
              <a:defRPr/>
            </a:pPr>
            <a:r>
              <a:rPr lang="en-US" altLang="zh-CN" sz="2400" dirty="0">
                <a:solidFill>
                  <a:srgbClr val="000818"/>
                </a:solidFill>
              </a:rPr>
              <a:t>III.  </a:t>
            </a:r>
            <a:r>
              <a:rPr lang="zh-CN" altLang="en-US" sz="2400" dirty="0">
                <a:solidFill>
                  <a:srgbClr val="000818"/>
                </a:solidFill>
              </a:rPr>
              <a:t>处理机与通道     </a:t>
            </a:r>
            <a:r>
              <a:rPr lang="en-US" altLang="zh-CN" sz="2400" dirty="0">
                <a:solidFill>
                  <a:srgbClr val="000818"/>
                </a:solidFill>
              </a:rPr>
              <a:t>IV.  </a:t>
            </a:r>
            <a:r>
              <a:rPr lang="zh-CN" altLang="en-US" sz="2400" dirty="0">
                <a:solidFill>
                  <a:srgbClr val="000818"/>
                </a:solidFill>
              </a:rPr>
              <a:t>设备与设备</a:t>
            </a:r>
            <a:endParaRPr lang="en-US" altLang="zh-CN" sz="2400" dirty="0">
              <a:solidFill>
                <a:srgbClr val="000818"/>
              </a:solidFill>
            </a:endParaRPr>
          </a:p>
          <a:p>
            <a:pPr>
              <a:defRPr/>
            </a:pPr>
            <a:r>
              <a:rPr lang="en-US" altLang="zh-CN" sz="2400" dirty="0">
                <a:solidFill>
                  <a:srgbClr val="000818"/>
                </a:solidFill>
              </a:rPr>
              <a:t>(2009)</a:t>
            </a:r>
          </a:p>
        </p:txBody>
      </p:sp>
      <p:sp>
        <p:nvSpPr>
          <p:cNvPr id="58371" name="文本框 4">
            <a:extLst>
              <a:ext uri="{FF2B5EF4-FFF2-40B4-BE49-F238E27FC236}">
                <a16:creationId xmlns:a16="http://schemas.microsoft.com/office/drawing/2014/main" id="{7CF62881-409A-40A5-8A03-AD9F1A5D62D3}"/>
              </a:ext>
            </a:extLst>
          </p:cNvPr>
          <p:cNvSpPr txBox="1">
            <a:spLocks noChangeArrowheads="1"/>
          </p:cNvSpPr>
          <p:nvPr>
            <p:custDataLst>
              <p:tags r:id="rId3"/>
            </p:custDataLst>
          </p:nvPr>
        </p:nvSpPr>
        <p:spPr bwMode="auto">
          <a:xfrm>
            <a:off x="1828800" y="27860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2" name="文本框 5">
            <a:extLst>
              <a:ext uri="{FF2B5EF4-FFF2-40B4-BE49-F238E27FC236}">
                <a16:creationId xmlns:a16="http://schemas.microsoft.com/office/drawing/2014/main" id="{6C680A6C-EBCB-49AE-8621-848D643D5F0A}"/>
              </a:ext>
            </a:extLst>
          </p:cNvPr>
          <p:cNvSpPr txBox="1">
            <a:spLocks noChangeArrowheads="1"/>
          </p:cNvSpPr>
          <p:nvPr>
            <p:custDataLst>
              <p:tags r:id="rId4"/>
            </p:custDataLst>
          </p:nvPr>
        </p:nvSpPr>
        <p:spPr bwMode="auto">
          <a:xfrm>
            <a:off x="1828800" y="36433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3" name="文本框 6">
            <a:extLst>
              <a:ext uri="{FF2B5EF4-FFF2-40B4-BE49-F238E27FC236}">
                <a16:creationId xmlns:a16="http://schemas.microsoft.com/office/drawing/2014/main" id="{B1A39CC5-EC9C-4617-8694-90EF67B3A6F7}"/>
              </a:ext>
            </a:extLst>
          </p:cNvPr>
          <p:cNvSpPr txBox="1">
            <a:spLocks noChangeArrowheads="1"/>
          </p:cNvSpPr>
          <p:nvPr>
            <p:custDataLst>
              <p:tags r:id="rId5"/>
            </p:custDataLst>
          </p:nvPr>
        </p:nvSpPr>
        <p:spPr bwMode="auto">
          <a:xfrm>
            <a:off x="1828800" y="45005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4" name="文本框 7">
            <a:extLst>
              <a:ext uri="{FF2B5EF4-FFF2-40B4-BE49-F238E27FC236}">
                <a16:creationId xmlns:a16="http://schemas.microsoft.com/office/drawing/2014/main" id="{4D348122-007A-4621-A6E4-40A3F680CD80}"/>
              </a:ext>
            </a:extLst>
          </p:cNvPr>
          <p:cNvSpPr txBox="1">
            <a:spLocks noChangeArrowheads="1"/>
          </p:cNvSpPr>
          <p:nvPr>
            <p:custDataLst>
              <p:tags r:id="rId6"/>
            </p:custDataLst>
          </p:nvPr>
        </p:nvSpPr>
        <p:spPr bwMode="auto">
          <a:xfrm>
            <a:off x="1828800" y="53578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5CF44C3-F172-417C-ADE6-DC1358DCD646}"/>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67F0B9C-37E7-4E76-8B07-8523828B7AF6}"/>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511F0B-A54F-4535-ABBD-10272B67D031}"/>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1F5E88-43A5-462A-A632-1992C4B7AC14}"/>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9EABC9C-6400-4505-8C53-270067C33A3A}"/>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19B46B30-74D7-442A-9C24-0DAC1864F0C4}"/>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1" name="文本框 24">
            <a:extLst>
              <a:ext uri="{FF2B5EF4-FFF2-40B4-BE49-F238E27FC236}">
                <a16:creationId xmlns:a16="http://schemas.microsoft.com/office/drawing/2014/main" id="{84C55229-5103-4E23-A276-776C7DABE16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8382" name="文本框 25">
            <a:extLst>
              <a:ext uri="{FF2B5EF4-FFF2-40B4-BE49-F238E27FC236}">
                <a16:creationId xmlns:a16="http://schemas.microsoft.com/office/drawing/2014/main" id="{38D52558-7CB4-48D5-8851-2A971FD21F91}"/>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8383" name="组合 23">
            <a:extLst>
              <a:ext uri="{FF2B5EF4-FFF2-40B4-BE49-F238E27FC236}">
                <a16:creationId xmlns:a16="http://schemas.microsoft.com/office/drawing/2014/main" id="{2D9BA8A8-E6D2-40A7-8D23-CCB776CAB475}"/>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F8409C15-F5BC-4867-B783-4120BF68116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417E9F8F-3317-4928-B1D6-4BD3EF64E22A}"/>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6" name="RemarkTitleText">
              <a:extLst>
                <a:ext uri="{FF2B5EF4-FFF2-40B4-BE49-F238E27FC236}">
                  <a16:creationId xmlns:a16="http://schemas.microsoft.com/office/drawing/2014/main" id="{0B7F7EA9-B46D-463F-8BED-0F28540018B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D310E6-B0C7-48E0-8147-1582C30A00D5}"/>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336BACFB-ADBE-4CE1-8438-929CC9681B91}"/>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86" name="RemarkTitleText">
            <a:extLst>
              <a:ext uri="{FF2B5EF4-FFF2-40B4-BE49-F238E27FC236}">
                <a16:creationId xmlns:a16="http://schemas.microsoft.com/office/drawing/2014/main" id="{556BECA3-F7A0-4710-8892-0848443F8151}"/>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8387" name="组合 17">
            <a:extLst>
              <a:ext uri="{FF2B5EF4-FFF2-40B4-BE49-F238E27FC236}">
                <a16:creationId xmlns:a16="http://schemas.microsoft.com/office/drawing/2014/main" id="{84C084A5-0F02-4A5B-A43A-1F011245720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432A0A19-89B3-45F5-AC5D-69C0C0C5427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2E5E94C4-F2B0-468A-8870-D714E408A1FD}"/>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2" name="TypeText">
              <a:extLst>
                <a:ext uri="{FF2B5EF4-FFF2-40B4-BE49-F238E27FC236}">
                  <a16:creationId xmlns:a16="http://schemas.microsoft.com/office/drawing/2014/main" id="{A9A3885F-213B-4220-91EF-F01BE787C841}"/>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8393" name="TipText">
              <a:extLst>
                <a:ext uri="{FF2B5EF4-FFF2-40B4-BE49-F238E27FC236}">
                  <a16:creationId xmlns:a16="http://schemas.microsoft.com/office/drawing/2014/main" id="{4DF57239-6261-4767-850D-7C1732A83F7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8388" name="图片 2">
            <a:extLst>
              <a:ext uri="{FF2B5EF4-FFF2-40B4-BE49-F238E27FC236}">
                <a16:creationId xmlns:a16="http://schemas.microsoft.com/office/drawing/2014/main" id="{FF095FA3-D41E-4E2C-A093-9B847919BFA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文本框 18">
            <a:extLst>
              <a:ext uri="{FF2B5EF4-FFF2-40B4-BE49-F238E27FC236}">
                <a16:creationId xmlns:a16="http://schemas.microsoft.com/office/drawing/2014/main" id="{E7B7C096-39E3-4A25-B3AC-07BBC02924EA}"/>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840515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3FB61A4-51B0-4CE1-8698-74D0C378D639}"/>
              </a:ext>
            </a:extLst>
          </p:cNvPr>
          <p:cNvSpPr>
            <a:spLocks noGrp="1"/>
          </p:cNvSpPr>
          <p:nvPr>
            <p:ph type="title" idx="4294967295"/>
          </p:nvPr>
        </p:nvSpPr>
        <p:spPr>
          <a:xfrm>
            <a:off x="663575" y="869950"/>
            <a:ext cx="8077200" cy="609600"/>
          </a:xfrm>
          <a:ln>
            <a:miter/>
          </a:ln>
        </p:spPr>
        <p:txBody>
          <a:bodyPr/>
          <a:lstStyle/>
          <a:p>
            <a:pPr>
              <a:defRPr/>
            </a:pPr>
            <a:r>
              <a:rPr lang="en-US" altLang="zh-CN" sz="2800" noProof="1">
                <a:effectLst>
                  <a:outerShdw blurRad="38100" dist="38100" dir="2700000">
                    <a:srgbClr val="C0C0C0"/>
                  </a:outerShdw>
                </a:effectLst>
              </a:rPr>
              <a:t>Process Scheduling Queues</a:t>
            </a:r>
          </a:p>
        </p:txBody>
      </p:sp>
      <p:sp>
        <p:nvSpPr>
          <p:cNvPr id="43011" name="Rectangle 3">
            <a:extLst>
              <a:ext uri="{FF2B5EF4-FFF2-40B4-BE49-F238E27FC236}">
                <a16:creationId xmlns:a16="http://schemas.microsoft.com/office/drawing/2014/main" id="{4DAE869C-25AC-4391-9F7B-83F88310A9BB}"/>
              </a:ext>
            </a:extLst>
          </p:cNvPr>
          <p:cNvSpPr>
            <a:spLocks noGrp="1" noChangeArrowheads="1"/>
          </p:cNvSpPr>
          <p:nvPr>
            <p:ph type="body" idx="4294967295"/>
          </p:nvPr>
        </p:nvSpPr>
        <p:spPr>
          <a:xfrm>
            <a:off x="838200" y="1666875"/>
            <a:ext cx="7216739" cy="4411252"/>
          </a:xfrm>
        </p:spPr>
        <p:txBody>
          <a:bodyPr/>
          <a:lstStyle/>
          <a:p>
            <a:r>
              <a:rPr lang="en-US" altLang="zh-CN" sz="2400" b="1" dirty="0">
                <a:solidFill>
                  <a:srgbClr val="FF0000"/>
                </a:solidFill>
              </a:rPr>
              <a:t>Job queue</a:t>
            </a:r>
            <a:r>
              <a:rPr lang="en-US" altLang="zh-CN" sz="2400" dirty="0"/>
              <a:t> – </a:t>
            </a:r>
            <a:r>
              <a:rPr lang="en-US" altLang="zh-CN" sz="2400" dirty="0">
                <a:solidFill>
                  <a:srgbClr val="7030A0"/>
                </a:solidFill>
              </a:rPr>
              <a:t>set of all processes </a:t>
            </a:r>
            <a:r>
              <a:rPr lang="en-US" altLang="zh-CN" sz="2400" dirty="0">
                <a:solidFill>
                  <a:srgbClr val="006600"/>
                </a:solidFill>
              </a:rPr>
              <a:t>in the </a:t>
            </a:r>
            <a:r>
              <a:rPr lang="en-US" altLang="zh-CN" sz="2400" b="1" u="sng" dirty="0">
                <a:solidFill>
                  <a:srgbClr val="C00000"/>
                </a:solidFill>
              </a:rPr>
              <a:t>system</a:t>
            </a:r>
          </a:p>
          <a:p>
            <a:pPr lvl="1"/>
            <a:r>
              <a:rPr lang="en-US" altLang="zh-CN" sz="1800" dirty="0"/>
              <a:t>As processes enter the system, they are put into a </a:t>
            </a:r>
            <a:r>
              <a:rPr lang="en-US" altLang="zh-CN" sz="1800" b="1" dirty="0"/>
              <a:t>job queue</a:t>
            </a:r>
          </a:p>
          <a:p>
            <a:pPr lvl="1"/>
            <a:r>
              <a:rPr lang="en-US" altLang="zh-CN" sz="1800" dirty="0"/>
              <a:t>Usually </a:t>
            </a:r>
            <a:r>
              <a:rPr lang="en-US" altLang="zh-CN" sz="1800" b="1" u="sng" dirty="0">
                <a:solidFill>
                  <a:srgbClr val="7030A0"/>
                </a:solidFill>
              </a:rPr>
              <a:t>not in main memory </a:t>
            </a:r>
            <a:r>
              <a:rPr lang="en-US" altLang="zh-CN" sz="1800" dirty="0"/>
              <a:t>yet</a:t>
            </a:r>
          </a:p>
          <a:p>
            <a:r>
              <a:rPr lang="en-US" altLang="zh-CN" sz="2400" b="1" dirty="0">
                <a:solidFill>
                  <a:srgbClr val="FF0000"/>
                </a:solidFill>
              </a:rPr>
              <a:t>Ready queue</a:t>
            </a:r>
            <a:r>
              <a:rPr lang="en-US" altLang="zh-CN" sz="2400" dirty="0"/>
              <a:t> – set of all processes </a:t>
            </a:r>
            <a:r>
              <a:rPr lang="en-US" altLang="zh-CN" sz="2400" dirty="0">
                <a:solidFill>
                  <a:srgbClr val="7030A0"/>
                </a:solidFill>
              </a:rPr>
              <a:t>residing</a:t>
            </a:r>
            <a:r>
              <a:rPr lang="en-US" altLang="zh-CN" sz="2400" dirty="0"/>
              <a:t> </a:t>
            </a:r>
            <a:r>
              <a:rPr lang="en-US" altLang="zh-CN" sz="2400" dirty="0">
                <a:solidFill>
                  <a:srgbClr val="006600"/>
                </a:solidFill>
              </a:rPr>
              <a:t>in </a:t>
            </a:r>
            <a:r>
              <a:rPr lang="en-US" altLang="zh-CN" sz="2400" b="1" dirty="0">
                <a:solidFill>
                  <a:srgbClr val="006600"/>
                </a:solidFill>
              </a:rPr>
              <a:t>main memory</a:t>
            </a:r>
            <a:r>
              <a:rPr lang="en-US" altLang="zh-CN" sz="2400" dirty="0">
                <a:solidFill>
                  <a:srgbClr val="121896"/>
                </a:solidFill>
              </a:rPr>
              <a:t>,</a:t>
            </a:r>
            <a:r>
              <a:rPr lang="en-US" altLang="zh-CN" sz="2400" dirty="0"/>
              <a:t> </a:t>
            </a:r>
            <a:r>
              <a:rPr lang="en-US" altLang="zh-CN" sz="2400" dirty="0">
                <a:solidFill>
                  <a:srgbClr val="7030A0"/>
                </a:solidFill>
              </a:rPr>
              <a:t>ready and waiting to execute </a:t>
            </a:r>
            <a:r>
              <a:rPr lang="en-US" altLang="zh-CN" sz="2400" dirty="0"/>
              <a:t>(waiting for CPU)</a:t>
            </a:r>
          </a:p>
          <a:p>
            <a:r>
              <a:rPr lang="en-US" altLang="zh-CN" sz="2400" b="1" dirty="0">
                <a:solidFill>
                  <a:srgbClr val="FF0000"/>
                </a:solidFill>
              </a:rPr>
              <a:t>Device queues</a:t>
            </a:r>
            <a:r>
              <a:rPr lang="en-US" altLang="zh-CN" sz="2400" dirty="0"/>
              <a:t> – </a:t>
            </a:r>
            <a:r>
              <a:rPr lang="en-US" altLang="zh-CN" sz="2400" u="sng" dirty="0">
                <a:solidFill>
                  <a:srgbClr val="0000CC"/>
                </a:solidFill>
              </a:rPr>
              <a:t>set of processes </a:t>
            </a:r>
            <a:r>
              <a:rPr lang="en-US" altLang="zh-CN" sz="2400" dirty="0"/>
              <a:t>waiting for an </a:t>
            </a:r>
            <a:r>
              <a:rPr lang="en-US" altLang="zh-CN" sz="2400" dirty="0">
                <a:solidFill>
                  <a:srgbClr val="0000CC"/>
                </a:solidFill>
              </a:rPr>
              <a:t>I/O device</a:t>
            </a:r>
          </a:p>
          <a:p>
            <a:endParaRPr lang="en-US" altLang="zh-CN" sz="2400" dirty="0">
              <a:solidFill>
                <a:srgbClr val="0000CC"/>
              </a:solidFill>
            </a:endParaRPr>
          </a:p>
          <a:p>
            <a:r>
              <a:rPr lang="en-US" altLang="zh-CN" sz="2400" dirty="0">
                <a:solidFill>
                  <a:srgbClr val="006600"/>
                </a:solidFill>
              </a:rPr>
              <a:t>Processes</a:t>
            </a:r>
            <a:r>
              <a:rPr lang="en-US" altLang="zh-CN" sz="2400" dirty="0"/>
              <a:t> </a:t>
            </a:r>
            <a:r>
              <a:rPr lang="en-US" altLang="zh-CN" sz="2400" dirty="0">
                <a:solidFill>
                  <a:srgbClr val="0070C0"/>
                </a:solidFill>
              </a:rPr>
              <a:t>migrate </a:t>
            </a:r>
            <a:r>
              <a:rPr lang="en-US" altLang="zh-CN" sz="2400" dirty="0"/>
              <a:t>among the </a:t>
            </a:r>
            <a:r>
              <a:rPr lang="en-US" altLang="zh-CN" sz="2400" dirty="0">
                <a:solidFill>
                  <a:srgbClr val="006600"/>
                </a:solidFill>
              </a:rPr>
              <a:t>various queues</a:t>
            </a:r>
          </a:p>
        </p:txBody>
      </p:sp>
      <p:sp>
        <p:nvSpPr>
          <p:cNvPr id="51204" name="Rectangle 2">
            <a:extLst>
              <a:ext uri="{FF2B5EF4-FFF2-40B4-BE49-F238E27FC236}">
                <a16:creationId xmlns:a16="http://schemas.microsoft.com/office/drawing/2014/main" id="{8AEA2C68-940F-47AC-8743-C5E339F256FE}"/>
              </a:ext>
            </a:extLst>
          </p:cNvPr>
          <p:cNvSpPr txBox="1"/>
          <p:nvPr/>
        </p:nvSpPr>
        <p:spPr>
          <a:xfrm>
            <a:off x="663575" y="377825"/>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000000"/>
              </a:buClr>
              <a:buFont typeface="Arial" panose="020B0604020202020204" pitchFamily="34" charset="0"/>
              <a:buNone/>
              <a:defRPr/>
            </a:pPr>
            <a:r>
              <a:rPr lang="en-US" altLang="zh-CN" b="1" noProof="1">
                <a:solidFill>
                  <a:srgbClr val="993300"/>
                </a:solidFill>
                <a:effectLst>
                  <a:outerShdw blurRad="38100" dist="38100" dir="2700000" algn="tl">
                    <a:srgbClr val="C0C0C0"/>
                  </a:outerShdw>
                </a:effectLst>
                <a:latin typeface="Helvetica" panose="020B0604020202020204" pitchFamily="34" charset="0"/>
              </a:rPr>
              <a:t>3.2 Process Scheduling </a:t>
            </a:r>
          </a:p>
        </p:txBody>
      </p:sp>
      <p:sp>
        <p:nvSpPr>
          <p:cNvPr id="43013" name="文本框 1">
            <a:extLst>
              <a:ext uri="{FF2B5EF4-FFF2-40B4-BE49-F238E27FC236}">
                <a16:creationId xmlns:a16="http://schemas.microsoft.com/office/drawing/2014/main" id="{EDB060D0-C17E-4BF8-90A4-C807E38BF528}"/>
              </a:ext>
            </a:extLst>
          </p:cNvPr>
          <p:cNvSpPr txBox="1">
            <a:spLocks noChangeArrowheads="1"/>
          </p:cNvSpPr>
          <p:nvPr/>
        </p:nvSpPr>
        <p:spPr bwMode="auto">
          <a:xfrm>
            <a:off x="6959600" y="6078127"/>
            <a:ext cx="6843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景区</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DA0E709-6F7D-4844-BDF8-B315C4ABAD67}"/>
              </a:ext>
            </a:extLst>
          </p:cNvPr>
          <p:cNvSpPr>
            <a:spLocks noGrp="1"/>
          </p:cNvSpPr>
          <p:nvPr>
            <p:ph type="title" idx="4294967295"/>
          </p:nvPr>
        </p:nvSpPr>
        <p:spPr>
          <a:xfrm>
            <a:off x="893763" y="381000"/>
            <a:ext cx="7983537" cy="457200"/>
          </a:xfrm>
          <a:ln>
            <a:miter/>
          </a:ln>
        </p:spPr>
        <p:txBody>
          <a:bodyPr/>
          <a:lstStyle/>
          <a:p>
            <a:pPr>
              <a:defRPr/>
            </a:pPr>
            <a:r>
              <a:rPr lang="en-US" altLang="zh-CN" sz="2400" noProof="1">
                <a:effectLst>
                  <a:outerShdw blurRad="38100" dist="38100" dir="2700000">
                    <a:srgbClr val="C0C0C0"/>
                  </a:outerShdw>
                </a:effectLst>
              </a:rPr>
              <a:t>Ready Queue And Various I/O Device Queues</a:t>
            </a:r>
          </a:p>
        </p:txBody>
      </p:sp>
      <p:pic>
        <p:nvPicPr>
          <p:cNvPr id="44035" name="Picture 6">
            <a:extLst>
              <a:ext uri="{FF2B5EF4-FFF2-40B4-BE49-F238E27FC236}">
                <a16:creationId xmlns:a16="http://schemas.microsoft.com/office/drawing/2014/main" id="{36D62117-5DD8-41C8-88EA-2DEF34D84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364" t="517" r="7364" b="1550"/>
          <a:stretch>
            <a:fillRect/>
          </a:stretch>
        </p:blipFill>
        <p:spPr bwMode="auto">
          <a:xfrm>
            <a:off x="1190625" y="1412875"/>
            <a:ext cx="6894513" cy="4886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10E10EC-5904-4C2F-9AB1-92C6ABE3F52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Representation of </a:t>
            </a:r>
            <a:r>
              <a:rPr lang="en-US" altLang="zh-CN" noProof="1">
                <a:solidFill>
                  <a:srgbClr val="006600"/>
                </a:solidFill>
                <a:effectLst>
                  <a:outerShdw blurRad="38100" dist="38100" dir="2700000">
                    <a:srgbClr val="C0C0C0"/>
                  </a:outerShdw>
                </a:effectLst>
              </a:rPr>
              <a:t>Process Scheduling</a:t>
            </a:r>
          </a:p>
        </p:txBody>
      </p:sp>
      <p:pic>
        <p:nvPicPr>
          <p:cNvPr id="45059" name="Picture 6">
            <a:extLst>
              <a:ext uri="{FF2B5EF4-FFF2-40B4-BE49-F238E27FC236}">
                <a16:creationId xmlns:a16="http://schemas.microsoft.com/office/drawing/2014/main" id="{4DE23921-0B31-44FC-8881-638E76ABC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5" t="11595" r="888" b="12131"/>
          <a:stretch>
            <a:fillRect/>
          </a:stretch>
        </p:blipFill>
        <p:spPr bwMode="auto">
          <a:xfrm>
            <a:off x="1217613" y="1560513"/>
            <a:ext cx="6661150" cy="4475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Rectangle 3">
            <a:extLst>
              <a:ext uri="{FF2B5EF4-FFF2-40B4-BE49-F238E27FC236}">
                <a16:creationId xmlns:a16="http://schemas.microsoft.com/office/drawing/2014/main" id="{57392B87-99DA-4185-95A1-9D48FB734944}"/>
              </a:ext>
            </a:extLst>
          </p:cNvPr>
          <p:cNvSpPr txBox="1">
            <a:spLocks noChangeArrowheads="1"/>
          </p:cNvSpPr>
          <p:nvPr/>
        </p:nvSpPr>
        <p:spPr bwMode="auto">
          <a:xfrm>
            <a:off x="808038" y="908050"/>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b="1">
                <a:solidFill>
                  <a:srgbClr val="3366FF"/>
                </a:solidFill>
                <a:latin typeface="Helvetica" panose="020B0604020202020204" pitchFamily="34" charset="0"/>
              </a:rPr>
              <a:t>Queueing diagram </a:t>
            </a:r>
            <a:r>
              <a:rPr lang="en-US" altLang="zh-CN" sz="1800">
                <a:latin typeface="Helvetica" panose="020B0604020202020204" pitchFamily="34" charset="0"/>
              </a:rPr>
              <a:t>represents queues, resources, flows</a:t>
            </a:r>
          </a:p>
        </p:txBody>
      </p:sp>
      <p:sp>
        <p:nvSpPr>
          <p:cNvPr id="2" name="圆角矩形标注 1"/>
          <p:cNvSpPr/>
          <p:nvPr/>
        </p:nvSpPr>
        <p:spPr>
          <a:xfrm>
            <a:off x="685800" y="3924208"/>
            <a:ext cx="2535273" cy="745821"/>
          </a:xfrm>
          <a:prstGeom prst="wedgeRoundRectCallout">
            <a:avLst>
              <a:gd name="adj1" fmla="val 60384"/>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父子进程可以并发执行；</a:t>
            </a:r>
            <a:endParaRPr lang="en-US" altLang="zh-CN" sz="1600" dirty="0" smtClean="0">
              <a:solidFill>
                <a:srgbClr val="000818"/>
              </a:solidFill>
            </a:endParaRPr>
          </a:p>
          <a:p>
            <a:r>
              <a:rPr lang="zh-CN" altLang="en-US" sz="1600" dirty="0" smtClean="0">
                <a:solidFill>
                  <a:srgbClr val="000818"/>
                </a:solidFill>
              </a:rPr>
              <a:t>一般父进程等待子进程结束</a:t>
            </a:r>
            <a:r>
              <a:rPr lang="zh-CN" altLang="en-US" sz="1600" dirty="0">
                <a:solidFill>
                  <a:srgbClr val="000818"/>
                </a:solidFill>
              </a:rPr>
              <a:t>；</a:t>
            </a:r>
          </a:p>
        </p:txBody>
      </p:sp>
      <p:sp>
        <p:nvSpPr>
          <p:cNvPr id="6" name="圆角矩形标注 5"/>
          <p:cNvSpPr/>
          <p:nvPr/>
        </p:nvSpPr>
        <p:spPr>
          <a:xfrm>
            <a:off x="1217613" y="5196378"/>
            <a:ext cx="2003460" cy="492995"/>
          </a:xfrm>
          <a:prstGeom prst="wedgeRoundRectCallout">
            <a:avLst>
              <a:gd name="adj1" fmla="val 60384"/>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rgbClr val="000818"/>
                </a:solidFill>
              </a:rPr>
              <a:t>pause()</a:t>
            </a:r>
            <a:r>
              <a:rPr lang="zh-CN" altLang="en-US" sz="1600" dirty="0" smtClean="0">
                <a:solidFill>
                  <a:srgbClr val="000818"/>
                </a:solidFill>
              </a:rPr>
              <a:t>，</a:t>
            </a:r>
            <a:r>
              <a:rPr lang="en-US" altLang="zh-CN" sz="1600" dirty="0" smtClean="0">
                <a:solidFill>
                  <a:srgbClr val="000818"/>
                </a:solidFill>
              </a:rPr>
              <a:t>timer()</a:t>
            </a:r>
            <a:r>
              <a:rPr lang="zh-CN" altLang="en-US" sz="1600" dirty="0" smtClean="0">
                <a:solidFill>
                  <a:srgbClr val="000818"/>
                </a:solidFill>
              </a:rPr>
              <a:t>；</a:t>
            </a:r>
            <a:endParaRPr lang="zh-CN" altLang="en-US" sz="1600" dirty="0">
              <a:solidFill>
                <a:srgbClr val="000818"/>
              </a:solidFill>
            </a:endParaRPr>
          </a:p>
        </p:txBody>
      </p:sp>
      <p:sp>
        <p:nvSpPr>
          <p:cNvPr id="7" name="圆角矩形标注 6"/>
          <p:cNvSpPr/>
          <p:nvPr/>
        </p:nvSpPr>
        <p:spPr>
          <a:xfrm>
            <a:off x="8088116" y="1500897"/>
            <a:ext cx="741006" cy="492995"/>
          </a:xfrm>
          <a:prstGeom prst="wedgeRoundRectCallout">
            <a:avLst>
              <a:gd name="adj1" fmla="val -67808"/>
              <a:gd name="adj2" fmla="val 162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执行结束</a:t>
            </a:r>
            <a:endParaRPr lang="zh-CN" altLang="en-US" sz="1600" dirty="0">
              <a:solidFill>
                <a:srgbClr val="000818"/>
              </a:solidFill>
            </a:endParaRPr>
          </a:p>
        </p:txBody>
      </p:sp>
      <p:sp>
        <p:nvSpPr>
          <p:cNvPr id="8" name="圆角矩形标注 7"/>
          <p:cNvSpPr/>
          <p:nvPr/>
        </p:nvSpPr>
        <p:spPr>
          <a:xfrm>
            <a:off x="5518747" y="3187082"/>
            <a:ext cx="890930" cy="290297"/>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818"/>
                </a:solidFill>
              </a:rPr>
              <a:t>y</a:t>
            </a:r>
            <a:r>
              <a:rPr lang="en-US" altLang="zh-CN" sz="1600" dirty="0" smtClean="0">
                <a:solidFill>
                  <a:srgbClr val="000818"/>
                </a:solidFill>
              </a:rPr>
              <a:t>ield()</a:t>
            </a:r>
          </a:p>
        </p:txBody>
      </p:sp>
      <p:sp>
        <p:nvSpPr>
          <p:cNvPr id="9" name="圆角矩形标注 8"/>
          <p:cNvSpPr/>
          <p:nvPr/>
        </p:nvSpPr>
        <p:spPr>
          <a:xfrm>
            <a:off x="1426067" y="2388093"/>
            <a:ext cx="606919" cy="389940"/>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0818"/>
                </a:solidFill>
              </a:rPr>
              <a:t>I/O</a:t>
            </a:r>
            <a:r>
              <a:rPr lang="zh-CN" altLang="en-US" sz="1400" dirty="0" smtClean="0">
                <a:solidFill>
                  <a:srgbClr val="000818"/>
                </a:solidFill>
              </a:rPr>
              <a:t>完成</a:t>
            </a:r>
            <a:endParaRPr lang="en-US" altLang="zh-CN" sz="14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3755E53-E331-4488-9828-9C54EC73921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Schedulers</a:t>
            </a:r>
          </a:p>
        </p:txBody>
      </p:sp>
      <p:sp>
        <p:nvSpPr>
          <p:cNvPr id="46083" name="Rectangle 3">
            <a:extLst>
              <a:ext uri="{FF2B5EF4-FFF2-40B4-BE49-F238E27FC236}">
                <a16:creationId xmlns:a16="http://schemas.microsoft.com/office/drawing/2014/main" id="{8066ECBA-CF34-4E4B-80B2-C3D7531ED542}"/>
              </a:ext>
            </a:extLst>
          </p:cNvPr>
          <p:cNvSpPr>
            <a:spLocks noGrp="1" noChangeArrowheads="1"/>
          </p:cNvSpPr>
          <p:nvPr/>
        </p:nvSpPr>
        <p:spPr bwMode="auto">
          <a:xfrm>
            <a:off x="887413" y="1606550"/>
            <a:ext cx="7875587" cy="432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3366FF"/>
                </a:solidFill>
                <a:latin typeface="Helvetica" panose="020B0604020202020204" pitchFamily="34" charset="0"/>
              </a:rPr>
              <a:t>Short-term 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CPU scheduler</a:t>
            </a:r>
            <a:r>
              <a:rPr lang="en-US" altLang="zh-CN" sz="2800" dirty="0">
                <a:latin typeface="Helvetica" panose="020B0604020202020204" pitchFamily="34" charset="0"/>
              </a:rPr>
              <a:t>) </a:t>
            </a:r>
          </a:p>
          <a:p>
            <a:endParaRPr lang="en-US" altLang="zh-CN" sz="2800" b="1" dirty="0" smtClean="0">
              <a:solidFill>
                <a:srgbClr val="3366FF"/>
              </a:solidFill>
              <a:latin typeface="Helvetica" panose="020B0604020202020204" pitchFamily="34" charset="0"/>
            </a:endParaRPr>
          </a:p>
          <a:p>
            <a:r>
              <a:rPr lang="en-US" altLang="zh-CN" sz="2800" b="1" dirty="0" smtClean="0">
                <a:solidFill>
                  <a:srgbClr val="3366FF"/>
                </a:solidFill>
                <a:latin typeface="Helvetica" panose="020B0604020202020204" pitchFamily="34" charset="0"/>
              </a:rPr>
              <a:t>Long-term </a:t>
            </a:r>
            <a:r>
              <a:rPr lang="en-US" altLang="zh-CN" sz="2800" b="1" dirty="0">
                <a:solidFill>
                  <a:srgbClr val="3366FF"/>
                </a:solidFill>
                <a:latin typeface="Helvetica" panose="020B0604020202020204" pitchFamily="34" charset="0"/>
              </a:rPr>
              <a:t>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job scheduler</a:t>
            </a:r>
            <a:r>
              <a:rPr lang="en-US" altLang="zh-CN" sz="2800" dirty="0">
                <a:latin typeface="Helvetica" panose="020B0604020202020204" pitchFamily="34" charset="0"/>
              </a:rPr>
              <a:t>)</a:t>
            </a:r>
            <a:endParaRPr lang="en-US" altLang="zh-CN" sz="2800" b="1" dirty="0">
              <a:solidFill>
                <a:srgbClr val="3366FF"/>
              </a:solidFill>
              <a:latin typeface="Helvetica" panose="020B0604020202020204" pitchFamily="34" charset="0"/>
            </a:endParaRPr>
          </a:p>
          <a:p>
            <a:endParaRPr lang="en-US" altLang="zh-CN" sz="2800" b="1" dirty="0">
              <a:solidFill>
                <a:srgbClr val="006600"/>
              </a:solidFill>
              <a:latin typeface="Helvetica" panose="020B0604020202020204" pitchFamily="34" charset="0"/>
            </a:endParaRPr>
          </a:p>
          <a:p>
            <a:r>
              <a:rPr lang="zh-CN" altLang="en-US" sz="2800" b="1" dirty="0">
                <a:solidFill>
                  <a:srgbClr val="3366FF"/>
                </a:solidFill>
                <a:latin typeface="Helvetica" panose="020B0604020202020204" pitchFamily="34" charset="0"/>
              </a:rPr>
              <a:t>Medium Term Scheduler </a:t>
            </a:r>
            <a:r>
              <a:rPr lang="en-US" altLang="zh-CN" sz="2800" b="1" dirty="0">
                <a:solidFill>
                  <a:srgbClr val="3366FF"/>
                </a:solidFill>
                <a:latin typeface="Helvetica" panose="020B0604020202020204" pitchFamily="34" charset="0"/>
              </a:rPr>
              <a:t>(</a:t>
            </a:r>
            <a:r>
              <a:rPr lang="en-US" altLang="zh-CN" sz="2800" b="1" dirty="0">
                <a:solidFill>
                  <a:srgbClr val="006600"/>
                </a:solidFill>
                <a:latin typeface="Helvetica" panose="020B0604020202020204" pitchFamily="34" charset="0"/>
              </a:rPr>
              <a:t>Swapping</a:t>
            </a:r>
            <a:r>
              <a:rPr lang="en-US" altLang="zh-CN" sz="2800" b="1" dirty="0">
                <a:solidFill>
                  <a:srgbClr val="3366FF"/>
                </a:solidFill>
                <a:latin typeface="Helvetica" panose="020B0604020202020204" pitchFamily="34" charset="0"/>
              </a:rPr>
              <a:t>)</a:t>
            </a:r>
            <a:endParaRPr lang="en-US" altLang="zh-CN" sz="2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F631D38-6386-4982-98F0-D92DBE7C68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Short-term Schedulers</a:t>
            </a:r>
          </a:p>
        </p:txBody>
      </p:sp>
      <p:sp>
        <p:nvSpPr>
          <p:cNvPr id="50179" name="Rectangle 3">
            <a:extLst>
              <a:ext uri="{FF2B5EF4-FFF2-40B4-BE49-F238E27FC236}">
                <a16:creationId xmlns:a16="http://schemas.microsoft.com/office/drawing/2014/main" id="{BB2D662A-CE39-42B6-A920-3826D232722C}"/>
              </a:ext>
            </a:extLst>
          </p:cNvPr>
          <p:cNvSpPr>
            <a:spLocks noGrp="1" noChangeArrowheads="1"/>
          </p:cNvSpPr>
          <p:nvPr/>
        </p:nvSpPr>
        <p:spPr bwMode="auto">
          <a:xfrm>
            <a:off x="887413" y="1160463"/>
            <a:ext cx="7453312"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a:solidFill>
                  <a:srgbClr val="3366FF"/>
                </a:solidFill>
                <a:latin typeface="Helvetica" panose="020B0604020202020204" pitchFamily="34" charset="0"/>
              </a:rPr>
              <a:t>Short-term scheduler  </a:t>
            </a:r>
            <a:r>
              <a:rPr lang="en-US" altLang="zh-CN" sz="2400">
                <a:latin typeface="Helvetica" panose="020B0604020202020204" pitchFamily="34" charset="0"/>
              </a:rPr>
              <a:t>(or </a:t>
            </a:r>
            <a:r>
              <a:rPr lang="en-US" altLang="zh-CN" sz="2400" b="1">
                <a:solidFill>
                  <a:srgbClr val="3366FF"/>
                </a:solidFill>
                <a:latin typeface="Helvetica" panose="020B0604020202020204" pitchFamily="34" charset="0"/>
              </a:rPr>
              <a:t>CPU scheduler</a:t>
            </a:r>
            <a:r>
              <a:rPr lang="en-US" altLang="zh-CN" sz="2400">
                <a:latin typeface="Helvetica" panose="020B0604020202020204" pitchFamily="34" charset="0"/>
              </a:rPr>
              <a:t>) – selects which process should be executed next and allocates CPU</a:t>
            </a:r>
          </a:p>
          <a:p>
            <a:pPr lvl="1"/>
            <a:r>
              <a:rPr lang="en-US" altLang="zh-CN" sz="2000" b="1" i="1">
                <a:solidFill>
                  <a:srgbClr val="121896"/>
                </a:solidFill>
              </a:rPr>
              <a:t>Short-term scheduler </a:t>
            </a:r>
            <a:r>
              <a:rPr lang="en-US" altLang="zh-CN" sz="2000" b="1" i="1"/>
              <a:t>is invoked </a:t>
            </a:r>
            <a:r>
              <a:rPr lang="en-US" altLang="zh-CN" sz="2000" b="1" i="1">
                <a:solidFill>
                  <a:srgbClr val="FF0000"/>
                </a:solidFill>
              </a:rPr>
              <a:t>frequently</a:t>
            </a:r>
            <a:r>
              <a:rPr lang="en-US" altLang="zh-CN" sz="2000" b="1" i="1"/>
              <a:t> (milliseconds) </a:t>
            </a:r>
            <a:r>
              <a:rPr lang="en-US" altLang="zh-CN" sz="2000" b="1" i="1">
                <a:sym typeface="Symbol" panose="05050102010706020507" pitchFamily="18" charset="2"/>
              </a:rPr>
              <a:t> (must be fast)</a:t>
            </a:r>
          </a:p>
          <a:p>
            <a:pPr lvl="1"/>
            <a:r>
              <a:rPr lang="en-US" altLang="zh-CN" sz="2000" b="1" i="1">
                <a:sym typeface="Symbol" panose="05050102010706020507" pitchFamily="18" charset="2"/>
              </a:rPr>
              <a:t>Controls the </a:t>
            </a:r>
            <a:r>
              <a:rPr lang="en-US" altLang="zh-CN" sz="2000" b="1" i="1">
                <a:solidFill>
                  <a:srgbClr val="006600"/>
                </a:solidFill>
                <a:sym typeface="Symbol" panose="05050102010706020507" pitchFamily="18" charset="2"/>
              </a:rPr>
              <a:t>utilization</a:t>
            </a:r>
            <a:r>
              <a:rPr lang="en-US" altLang="zh-CN" sz="2000" b="1" i="1">
                <a:sym typeface="Symbol" panose="05050102010706020507" pitchFamily="18" charset="2"/>
              </a:rPr>
              <a:t> of CPU, and system </a:t>
            </a:r>
            <a:r>
              <a:rPr lang="en-US" altLang="zh-CN" sz="2000" b="1" i="1">
                <a:solidFill>
                  <a:srgbClr val="006600"/>
                </a:solidFill>
                <a:sym typeface="Symbol" panose="05050102010706020507" pitchFamily="18" charset="2"/>
              </a:rPr>
              <a:t>throughput  </a:t>
            </a:r>
            <a:r>
              <a:rPr lang="en-US" altLang="zh-CN" sz="2000" b="1" i="1">
                <a:sym typeface="Symbol" panose="05050102010706020507" pitchFamily="18" charset="2"/>
              </a:rPr>
              <a:t>(</a:t>
            </a:r>
            <a:r>
              <a:rPr lang="zh-CN" altLang="en-US" sz="2000" b="1" i="1">
                <a:sym typeface="Symbol" panose="05050102010706020507" pitchFamily="18" charset="2"/>
              </a:rPr>
              <a:t>调度算法</a:t>
            </a:r>
            <a:r>
              <a:rPr lang="en-US" altLang="zh-CN" sz="2000" b="1" i="1">
                <a:sym typeface="Symbol" panose="05050102010706020507" pitchFamily="18" charset="2"/>
              </a:rPr>
              <a:t>)</a:t>
            </a:r>
          </a:p>
          <a:p>
            <a:pPr lvl="1"/>
            <a:endParaRPr lang="en-US" altLang="zh-CN" sz="2000" b="1" i="1">
              <a:sym typeface="Symbol" panose="05050102010706020507" pitchFamily="18" charset="2"/>
            </a:endParaRPr>
          </a:p>
          <a:p>
            <a:endParaRPr lang="en-US" altLang="zh-CN" sz="1400">
              <a:latin typeface="Helvetica" panose="020B0604020202020204" pitchFamily="34" charset="0"/>
              <a:sym typeface="Symbol" panose="05050102010706020507" pitchFamily="18" charset="2"/>
            </a:endParaRPr>
          </a:p>
          <a:p>
            <a:endParaRPr lang="zh-CN" altLang="en-US" sz="1400">
              <a:latin typeface="Helvetica" panose="020B0604020202020204" pitchFamily="34" charset="0"/>
            </a:endParaRPr>
          </a:p>
          <a:p>
            <a:endParaRPr lang="en-US" altLang="zh-CN" sz="2400" b="1">
              <a:solidFill>
                <a:srgbClr val="3366FF"/>
              </a:solidFill>
              <a:latin typeface="Helvetica" panose="020B0604020202020204" pitchFamily="34" charset="0"/>
            </a:endParaRPr>
          </a:p>
        </p:txBody>
      </p:sp>
    </p:spTree>
    <p:extLst>
      <p:ext uri="{BB962C8B-B14F-4D97-AF65-F5344CB8AC3E}">
        <p14:creationId xmlns:p14="http://schemas.microsoft.com/office/powerpoint/2010/main" val="3554241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3.1.1 The Process</a:t>
            </a: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85800" y="1373188"/>
            <a:ext cx="7761288" cy="4675187"/>
          </a:xfrm>
        </p:spPr>
        <p:txBody>
          <a:bodyPr/>
          <a:lstStyle/>
          <a:p>
            <a:r>
              <a:rPr lang="en-US" altLang="zh-CN" sz="2400" noProof="1">
                <a:solidFill>
                  <a:srgbClr val="FF0000"/>
                </a:solidFill>
              </a:rPr>
              <a:t>Process</a:t>
            </a:r>
            <a:r>
              <a:rPr lang="en-US" altLang="zh-CN" sz="2400" noProof="1">
                <a:solidFill>
                  <a:srgbClr val="006600"/>
                </a:solidFill>
              </a:rPr>
              <a:t> </a:t>
            </a:r>
            <a:r>
              <a:rPr lang="en-US" altLang="zh-CN" sz="2400" noProof="1"/>
              <a:t>– </a:t>
            </a:r>
            <a:r>
              <a:rPr lang="en-US" altLang="zh-CN" sz="2400" b="1" u="sng" noProof="1">
                <a:solidFill>
                  <a:srgbClr val="0070C0"/>
                </a:solidFill>
              </a:rPr>
              <a:t>a program in execution</a:t>
            </a:r>
            <a:r>
              <a:rPr lang="en-US" altLang="zh-CN" sz="2400" noProof="1"/>
              <a:t>; process execution must progress in sequential fashion.</a:t>
            </a:r>
          </a:p>
          <a:p>
            <a:r>
              <a:rPr lang="zh-CN" altLang="en-US" sz="2400" b="1" u="sng" dirty="0">
                <a:solidFill>
                  <a:srgbClr val="FF0000"/>
                </a:solidFill>
                <a:sym typeface="Arial" panose="020B0604020202020204" pitchFamily="34" charset="0"/>
              </a:rPr>
              <a:t>Program </a:t>
            </a:r>
            <a:r>
              <a:rPr lang="zh-CN" altLang="en-US" sz="2400" b="1" u="sng" dirty="0">
                <a:solidFill>
                  <a:srgbClr val="006600"/>
                </a:solidFill>
                <a:sym typeface="Arial" panose="020B0604020202020204" pitchFamily="34" charset="0"/>
              </a:rPr>
              <a:t>becomes </a:t>
            </a:r>
            <a:r>
              <a:rPr lang="zh-CN" altLang="en-US" sz="2400" b="1" u="sng" dirty="0">
                <a:solidFill>
                  <a:srgbClr val="FF0000"/>
                </a:solidFill>
                <a:sym typeface="Arial" panose="020B0604020202020204" pitchFamily="34" charset="0"/>
              </a:rPr>
              <a:t>process </a:t>
            </a:r>
            <a:r>
              <a:rPr lang="zh-CN" altLang="en-US" sz="2400" b="1" u="sng" dirty="0">
                <a:sym typeface="Arial" panose="020B0604020202020204" pitchFamily="34" charset="0"/>
              </a:rPr>
              <a:t>when </a:t>
            </a:r>
            <a:r>
              <a:rPr lang="en-US" altLang="zh-CN" sz="2400" b="1" u="sng" dirty="0" smtClean="0">
                <a:sym typeface="Arial" panose="020B0604020202020204" pitchFamily="34" charset="0"/>
              </a:rPr>
              <a:t>an </a:t>
            </a:r>
            <a:r>
              <a:rPr lang="zh-CN" altLang="en-US" sz="2400" b="1" u="sng" dirty="0" smtClean="0">
                <a:sym typeface="Arial" panose="020B0604020202020204" pitchFamily="34" charset="0"/>
              </a:rPr>
              <a:t>executable </a:t>
            </a:r>
            <a:r>
              <a:rPr lang="zh-CN" altLang="en-US" sz="2400" b="1" u="sng" dirty="0">
                <a:sym typeface="Arial" panose="020B0604020202020204" pitchFamily="34" charset="0"/>
              </a:rPr>
              <a:t>file loaded into </a:t>
            </a:r>
            <a:r>
              <a:rPr lang="zh-CN" altLang="en-US" sz="2400" b="1" u="sng" dirty="0" smtClean="0">
                <a:sym typeface="Arial" panose="020B0604020202020204" pitchFamily="34" charset="0"/>
              </a:rPr>
              <a:t>memory</a:t>
            </a:r>
            <a:endParaRPr lang="en-US" altLang="zh-CN" sz="2400" b="1" u="sng" dirty="0" smtClean="0">
              <a:sym typeface="Arial" panose="020B0604020202020204" pitchFamily="34" charset="0"/>
            </a:endParaRPr>
          </a:p>
          <a:p>
            <a:pPr lvl="1"/>
            <a:r>
              <a:rPr lang="zh-CN" altLang="en-US" sz="2000" dirty="0">
                <a:sym typeface="Arial" panose="020B0604020202020204" pitchFamily="34" charset="0"/>
              </a:rPr>
              <a:t>自学</a:t>
            </a:r>
            <a:r>
              <a:rPr lang="zh-CN" altLang="en-US" sz="2000" dirty="0" smtClean="0">
                <a:sym typeface="Arial" panose="020B0604020202020204" pitchFamily="34" charset="0"/>
              </a:rPr>
              <a:t>：可执行文件的格式，特别是文件头</a:t>
            </a:r>
            <a:endParaRPr lang="en-US" altLang="zh-CN" sz="2000" dirty="0">
              <a:sym typeface="Arial" panose="020B0604020202020204" pitchFamily="34" charset="0"/>
            </a:endParaRPr>
          </a:p>
          <a:p>
            <a:r>
              <a:rPr lang="en-US" altLang="zh-CN" sz="2400" dirty="0"/>
              <a:t>An operating system </a:t>
            </a:r>
            <a:r>
              <a:rPr lang="en-US" altLang="zh-CN" sz="2400" b="1" u="sng" dirty="0">
                <a:solidFill>
                  <a:srgbClr val="006600"/>
                </a:solidFill>
              </a:rPr>
              <a:t>executes</a:t>
            </a:r>
            <a:r>
              <a:rPr lang="en-US" altLang="zh-CN" sz="2400" dirty="0"/>
              <a:t> </a:t>
            </a:r>
            <a:r>
              <a:rPr lang="en-US" altLang="zh-CN" sz="2400" dirty="0">
                <a:solidFill>
                  <a:srgbClr val="0070C0"/>
                </a:solidFill>
              </a:rPr>
              <a:t>a variety of programs</a:t>
            </a:r>
            <a:r>
              <a:rPr lang="en-US" altLang="zh-CN" sz="2400" dirty="0"/>
              <a:t>:</a:t>
            </a:r>
          </a:p>
          <a:p>
            <a:pPr lvl="1"/>
            <a:r>
              <a:rPr lang="en-US" altLang="zh-CN" sz="2000" dirty="0"/>
              <a:t>Batch system – </a:t>
            </a:r>
            <a:r>
              <a:rPr lang="en-US" altLang="zh-CN" sz="2000" dirty="0">
                <a:solidFill>
                  <a:srgbClr val="0000FF"/>
                </a:solidFill>
              </a:rPr>
              <a:t>jobs</a:t>
            </a:r>
          </a:p>
          <a:p>
            <a:pPr lvl="1"/>
            <a:r>
              <a:rPr lang="en-US" altLang="zh-CN" sz="2000" dirty="0"/>
              <a:t>Time-shared systems – </a:t>
            </a:r>
            <a:r>
              <a:rPr lang="en-US" altLang="zh-CN" sz="2000" dirty="0">
                <a:solidFill>
                  <a:srgbClr val="0000FF"/>
                </a:solidFill>
              </a:rPr>
              <a:t>user programs</a:t>
            </a:r>
            <a:r>
              <a:rPr lang="en-US" altLang="zh-CN" sz="2000" dirty="0"/>
              <a:t> or </a:t>
            </a:r>
            <a:r>
              <a:rPr lang="en-US" altLang="zh-CN" sz="2000" dirty="0">
                <a:solidFill>
                  <a:srgbClr val="0000FF"/>
                </a:solidFill>
              </a:rPr>
              <a:t>tasks, or process</a:t>
            </a:r>
          </a:p>
          <a:p>
            <a:r>
              <a:rPr lang="en-US" altLang="zh-CN" sz="2400" dirty="0"/>
              <a:t>Textbook uses the terms</a:t>
            </a:r>
            <a:r>
              <a:rPr lang="en-US" altLang="zh-CN" sz="2400" dirty="0">
                <a:solidFill>
                  <a:schemeClr val="accent1"/>
                </a:solidFill>
              </a:rPr>
              <a:t> </a:t>
            </a:r>
            <a:r>
              <a:rPr lang="en-US" altLang="zh-CN" sz="2400" dirty="0">
                <a:solidFill>
                  <a:srgbClr val="0000FF"/>
                </a:solidFill>
              </a:rPr>
              <a:t>job</a:t>
            </a:r>
            <a:r>
              <a:rPr lang="en-US" altLang="zh-CN" sz="2400" dirty="0"/>
              <a:t> and </a:t>
            </a:r>
            <a:r>
              <a:rPr lang="en-US" altLang="zh-CN" sz="2400" dirty="0">
                <a:solidFill>
                  <a:srgbClr val="0000FF"/>
                </a:solidFill>
              </a:rPr>
              <a:t>process</a:t>
            </a:r>
            <a:r>
              <a:rPr lang="en-US" altLang="zh-CN" sz="2400" dirty="0"/>
              <a:t> almost </a:t>
            </a:r>
            <a:r>
              <a:rPr lang="en-US" altLang="zh-CN" sz="2400" b="1" dirty="0">
                <a:solidFill>
                  <a:srgbClr val="006600"/>
                </a:solidFill>
              </a:rPr>
              <a:t>interchangeably</a:t>
            </a:r>
            <a:r>
              <a:rPr lang="en-US" altLang="zh-CN" sz="2400" b="1" dirty="0"/>
              <a:t>.</a:t>
            </a:r>
          </a:p>
          <a:p>
            <a:pPr lvl="1"/>
            <a:endParaRPr lang="en-US" altLang="zh-CN" sz="2400" noProof="1"/>
          </a:p>
        </p:txBody>
      </p:sp>
    </p:spTree>
    <p:extLst>
      <p:ext uri="{BB962C8B-B14F-4D97-AF65-F5344CB8AC3E}">
        <p14:creationId xmlns:p14="http://schemas.microsoft.com/office/powerpoint/2010/main" val="2189072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748DFE4-CE28-4562-B6CF-DA1FCC04DF8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p>
        </p:txBody>
      </p:sp>
      <p:sp>
        <p:nvSpPr>
          <p:cNvPr id="47107" name="Rectangle 3">
            <a:extLst>
              <a:ext uri="{FF2B5EF4-FFF2-40B4-BE49-F238E27FC236}">
                <a16:creationId xmlns:a16="http://schemas.microsoft.com/office/drawing/2014/main" id="{E3A5D7BD-2F20-4339-9591-2853557D6AF6}"/>
              </a:ext>
            </a:extLst>
          </p:cNvPr>
          <p:cNvSpPr>
            <a:spLocks noGrp="1" noChangeArrowheads="1"/>
          </p:cNvSpPr>
          <p:nvPr/>
        </p:nvSpPr>
        <p:spPr bwMode="auto">
          <a:xfrm>
            <a:off x="685800" y="1092200"/>
            <a:ext cx="796766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Usually used in  </a:t>
            </a:r>
            <a:r>
              <a:rPr lang="en-US" altLang="zh-CN" sz="2400" u="sng" dirty="0">
                <a:solidFill>
                  <a:srgbClr val="0070C0"/>
                </a:solidFill>
              </a:rPr>
              <a:t>batch system</a:t>
            </a:r>
          </a:p>
          <a:p>
            <a:r>
              <a:rPr lang="en-US" altLang="zh-CN" sz="2400" dirty="0"/>
              <a:t>In a batch system, </a:t>
            </a:r>
            <a:r>
              <a:rPr lang="en-US" altLang="zh-CN" sz="2400" dirty="0">
                <a:solidFill>
                  <a:srgbClr val="006600"/>
                </a:solidFill>
              </a:rPr>
              <a:t>more processes </a:t>
            </a:r>
            <a:r>
              <a:rPr lang="en-US" altLang="zh-CN" sz="2400" dirty="0"/>
              <a:t>are submitted than can be executed immediately. </a:t>
            </a:r>
          </a:p>
          <a:p>
            <a:r>
              <a:rPr lang="en-US" altLang="zh-CN" sz="2400" dirty="0"/>
              <a:t>These processes are </a:t>
            </a:r>
            <a:r>
              <a:rPr lang="en-US" altLang="zh-CN" sz="2400" b="1" u="sng" dirty="0">
                <a:solidFill>
                  <a:srgbClr val="0000CC"/>
                </a:solidFill>
              </a:rPr>
              <a:t>spooled</a:t>
            </a:r>
            <a:r>
              <a:rPr lang="en-US" altLang="zh-CN" sz="2400" dirty="0">
                <a:solidFill>
                  <a:srgbClr val="0000CC"/>
                </a:solidFill>
              </a:rPr>
              <a:t> to a mass-storage device (typically a disk), </a:t>
            </a:r>
            <a:r>
              <a:rPr lang="en-US" altLang="zh-CN" sz="2400" dirty="0"/>
              <a:t>where they are kept for later execution.</a:t>
            </a:r>
            <a:endParaRPr lang="en-US" altLang="zh-CN" sz="2400" b="1" dirty="0">
              <a:solidFill>
                <a:srgbClr val="3366FF"/>
              </a:solidFill>
              <a:latin typeface="Helvetica" panose="020B0604020202020204" pitchFamily="34" charset="0"/>
            </a:endParaRPr>
          </a:p>
          <a:p>
            <a:r>
              <a:rPr lang="en-US" altLang="zh-CN" sz="2400" b="1" i="1" dirty="0">
                <a:solidFill>
                  <a:srgbClr val="FF0000"/>
                </a:solidFill>
                <a:latin typeface="Helvetica" panose="020B0604020202020204" pitchFamily="34" charset="0"/>
              </a:rPr>
              <a:t>Long-term scheduler</a:t>
            </a:r>
            <a:r>
              <a:rPr lang="en-US" altLang="zh-CN" sz="2400" b="1" dirty="0">
                <a:solidFill>
                  <a:srgbClr val="3366FF"/>
                </a:solidFill>
                <a:latin typeface="Helvetica" panose="020B0604020202020204" pitchFamily="34" charset="0"/>
              </a:rPr>
              <a:t>  </a:t>
            </a:r>
            <a:r>
              <a:rPr lang="en-US" altLang="zh-CN" sz="2400" dirty="0">
                <a:latin typeface="Helvetica" panose="020B0604020202020204" pitchFamily="34" charset="0"/>
              </a:rPr>
              <a:t>(or </a:t>
            </a:r>
            <a:r>
              <a:rPr lang="en-US" altLang="zh-CN" sz="2400" b="1" dirty="0">
                <a:solidFill>
                  <a:srgbClr val="3366FF"/>
                </a:solidFill>
                <a:latin typeface="Helvetica" panose="020B0604020202020204" pitchFamily="34" charset="0"/>
              </a:rPr>
              <a:t>job scheduler</a:t>
            </a:r>
            <a:r>
              <a:rPr lang="en-US" altLang="zh-CN" sz="2400" dirty="0">
                <a:latin typeface="Helvetica" panose="020B0604020202020204" pitchFamily="34" charset="0"/>
              </a:rPr>
              <a:t>) – </a:t>
            </a:r>
            <a:r>
              <a:rPr lang="en-US" altLang="zh-CN" sz="2400" dirty="0"/>
              <a:t>selects </a:t>
            </a:r>
            <a:r>
              <a:rPr lang="en-US" altLang="zh-CN" sz="2400" dirty="0">
                <a:latin typeface="Helvetica" panose="020B0604020202020204" pitchFamily="34" charset="0"/>
              </a:rPr>
              <a:t>which processes should </a:t>
            </a:r>
            <a:r>
              <a:rPr lang="en-US" altLang="zh-CN" sz="2400" dirty="0">
                <a:solidFill>
                  <a:srgbClr val="0070C0"/>
                </a:solidFill>
                <a:latin typeface="Helvetica" panose="020B0604020202020204" pitchFamily="34" charset="0"/>
              </a:rPr>
              <a:t>be loaded  into </a:t>
            </a:r>
            <a:r>
              <a:rPr lang="en-US" altLang="zh-CN" sz="2400" dirty="0">
                <a:solidFill>
                  <a:srgbClr val="FF0000"/>
                </a:solidFill>
                <a:latin typeface="Helvetica" panose="020B0604020202020204" pitchFamily="34" charset="0"/>
              </a:rPr>
              <a:t>memory</a:t>
            </a:r>
            <a:r>
              <a:rPr lang="en-US" altLang="zh-CN" sz="2400" dirty="0">
                <a:solidFill>
                  <a:srgbClr val="0070C0"/>
                </a:solidFill>
                <a:latin typeface="Helvetica" panose="020B0604020202020204" pitchFamily="34" charset="0"/>
              </a:rPr>
              <a:t> </a:t>
            </a:r>
            <a:r>
              <a:rPr lang="en-US" altLang="zh-CN" sz="2400" dirty="0">
                <a:latin typeface="Helvetica" panose="020B0604020202020204" pitchFamily="34" charset="0"/>
              </a:rPr>
              <a:t>and </a:t>
            </a:r>
            <a:r>
              <a:rPr lang="en-US" altLang="zh-CN" sz="2400" dirty="0">
                <a:solidFill>
                  <a:srgbClr val="0070C0"/>
                </a:solidFill>
                <a:latin typeface="Helvetica" panose="020B0604020202020204" pitchFamily="34" charset="0"/>
              </a:rPr>
              <a:t>be brought into the </a:t>
            </a:r>
            <a:r>
              <a:rPr lang="en-US" altLang="zh-CN" sz="2400" dirty="0">
                <a:solidFill>
                  <a:srgbClr val="FF0000"/>
                </a:solidFill>
                <a:latin typeface="Helvetica" panose="020B0604020202020204" pitchFamily="34" charset="0"/>
              </a:rPr>
              <a:t>ready queue </a:t>
            </a:r>
            <a:r>
              <a:rPr lang="en-US" altLang="zh-CN" sz="2400" dirty="0">
                <a:solidFill>
                  <a:srgbClr val="FF0000"/>
                </a:solidFill>
              </a:rPr>
              <a:t> </a:t>
            </a:r>
            <a:r>
              <a:rPr lang="en-US" altLang="zh-CN" sz="2400" dirty="0">
                <a:solidFill>
                  <a:srgbClr val="006600"/>
                </a:solidFill>
              </a:rPr>
              <a:t>from the pool</a:t>
            </a:r>
            <a:r>
              <a:rPr lang="en-US" altLang="zh-CN" sz="2400" dirty="0" smtClean="0"/>
              <a:t>.</a:t>
            </a:r>
          </a:p>
          <a:p>
            <a:pPr lvl="1"/>
            <a:r>
              <a:rPr lang="en-US" altLang="zh-CN" sz="2000" b="1" i="1" dirty="0" smtClean="0">
                <a:sym typeface="Symbol" panose="05050102010706020507" pitchFamily="18" charset="2"/>
              </a:rPr>
              <a:t>Long-term scheduler is </a:t>
            </a:r>
            <a:r>
              <a:rPr lang="en-US" altLang="zh-CN" sz="2000" b="1" i="1" u="sng" dirty="0" smtClean="0">
                <a:sym typeface="Symbol" panose="05050102010706020507" pitchFamily="18" charset="2"/>
              </a:rPr>
              <a:t>invoked  </a:t>
            </a:r>
            <a:r>
              <a:rPr lang="en-US" altLang="zh-CN" sz="2000" b="1" i="1" u="sng" dirty="0" smtClean="0">
                <a:solidFill>
                  <a:srgbClr val="FF0000"/>
                </a:solidFill>
                <a:sym typeface="Symbol" panose="05050102010706020507" pitchFamily="18" charset="2"/>
              </a:rPr>
              <a:t>infrequently</a:t>
            </a:r>
            <a:r>
              <a:rPr lang="en-US" altLang="zh-CN" sz="2000" b="1" i="1" u="sng" dirty="0" smtClean="0">
                <a:sym typeface="Symbol" panose="05050102010706020507" pitchFamily="18" charset="2"/>
              </a:rPr>
              <a:t> </a:t>
            </a:r>
            <a:r>
              <a:rPr lang="en-US" altLang="zh-CN" sz="2000" b="1" i="1" dirty="0" smtClean="0">
                <a:sym typeface="Symbol" panose="05050102010706020507" pitchFamily="18" charset="2"/>
              </a:rPr>
              <a:t>(seconds, minutes)  (may be slow)</a:t>
            </a:r>
          </a:p>
          <a:p>
            <a:pPr lvl="1"/>
            <a:r>
              <a:rPr lang="en-US" altLang="zh-CN" sz="2000" b="1" i="1" dirty="0" smtClean="0">
                <a:sym typeface="Symbol" panose="05050102010706020507" pitchFamily="18" charset="2"/>
              </a:rPr>
              <a:t>The long-term scheduler </a:t>
            </a:r>
            <a:r>
              <a:rPr lang="en-US" altLang="zh-CN" sz="2000" b="1" i="1" u="sng" dirty="0" smtClean="0">
                <a:sym typeface="Symbol" panose="05050102010706020507" pitchFamily="18" charset="2"/>
              </a:rPr>
              <a:t>controls the </a:t>
            </a:r>
            <a:r>
              <a:rPr lang="en-US" altLang="zh-CN" sz="2000" b="1" i="1" u="sng" dirty="0" smtClean="0">
                <a:solidFill>
                  <a:srgbClr val="FF0000"/>
                </a:solidFill>
                <a:sym typeface="Symbol" panose="05050102010706020507" pitchFamily="18" charset="2"/>
              </a:rPr>
              <a:t>degree of multiprogramming </a:t>
            </a:r>
            <a:r>
              <a:rPr lang="zh-CN" altLang="en-US" sz="2000" dirty="0" smtClean="0">
                <a:solidFill>
                  <a:srgbClr val="FF0000"/>
                </a:solidFill>
                <a:sym typeface="Symbol" panose="05050102010706020507" pitchFamily="18" charset="2"/>
              </a:rPr>
              <a:t>（</a:t>
            </a:r>
            <a:r>
              <a:rPr lang="en-US" altLang="zh-CN" sz="2000" dirty="0" smtClean="0">
                <a:solidFill>
                  <a:srgbClr val="FF0000"/>
                </a:solidFill>
                <a:sym typeface="Symbol" panose="05050102010706020507" pitchFamily="18" charset="2"/>
              </a:rPr>
              <a:t> </a:t>
            </a:r>
            <a:r>
              <a:rPr lang="en-US" altLang="zh-CN" sz="2000" dirty="0" smtClean="0">
                <a:solidFill>
                  <a:srgbClr val="006600"/>
                </a:solidFill>
              </a:rPr>
              <a:t>the number of processes in memory</a:t>
            </a:r>
            <a:r>
              <a:rPr lang="zh-CN" altLang="en-US" sz="2000" dirty="0" smtClean="0"/>
              <a:t>）</a:t>
            </a:r>
            <a:endParaRPr lang="en-US" altLang="zh-CN"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2A00FDC-9988-4B70-9057-FEC99271DB4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p>
        </p:txBody>
      </p:sp>
      <p:sp>
        <p:nvSpPr>
          <p:cNvPr id="48131" name="Rectangle 3">
            <a:extLst>
              <a:ext uri="{FF2B5EF4-FFF2-40B4-BE49-F238E27FC236}">
                <a16:creationId xmlns:a16="http://schemas.microsoft.com/office/drawing/2014/main" id="{44375E03-6B78-49EB-A001-29899F463B5F}"/>
              </a:ext>
            </a:extLst>
          </p:cNvPr>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Helvetica" panose="020B0604020202020204" pitchFamily="34" charset="0"/>
                <a:sym typeface="Symbol" panose="05050102010706020507" pitchFamily="18" charset="2"/>
              </a:rPr>
              <a:t>Processes can be described as either:</a:t>
            </a:r>
          </a:p>
          <a:p>
            <a:pPr lvl="1"/>
            <a:r>
              <a:rPr lang="en-US" altLang="zh-CN" sz="2000" b="1" i="1" dirty="0">
                <a:solidFill>
                  <a:srgbClr val="3366FF"/>
                </a:solidFill>
                <a:sym typeface="Symbol" panose="05050102010706020507" pitchFamily="18" charset="2"/>
              </a:rPr>
              <a:t>I/O-bound process</a:t>
            </a:r>
            <a:r>
              <a:rPr lang="en-US" altLang="zh-CN" sz="2000" b="1" i="1" dirty="0">
                <a:solidFill>
                  <a:srgbClr val="000000"/>
                </a:solidFill>
                <a:sym typeface="Symbol" panose="05050102010706020507" pitchFamily="18" charset="2"/>
              </a:rPr>
              <a:t>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I/O than computations, </a:t>
            </a:r>
            <a:r>
              <a:rPr lang="en-US" altLang="zh-CN" sz="2000" b="1" i="1" u="sng" dirty="0">
                <a:solidFill>
                  <a:srgbClr val="121896"/>
                </a:solidFill>
                <a:sym typeface="Symbol" panose="05050102010706020507" pitchFamily="18" charset="2"/>
              </a:rPr>
              <a:t>many short CPU bursts</a:t>
            </a:r>
          </a:p>
          <a:p>
            <a:pPr lvl="1"/>
            <a:r>
              <a:rPr lang="en-US" altLang="zh-CN" sz="2000" b="1" i="1" dirty="0">
                <a:solidFill>
                  <a:srgbClr val="3366FF"/>
                </a:solidFill>
                <a:sym typeface="Symbol" panose="05050102010706020507" pitchFamily="18" charset="2"/>
              </a:rPr>
              <a:t>CPU-bound process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computations; </a:t>
            </a:r>
            <a:r>
              <a:rPr lang="en-US" altLang="zh-CN" sz="2000" b="1" i="1" u="sng" dirty="0">
                <a:solidFill>
                  <a:srgbClr val="121896"/>
                </a:solidFill>
                <a:sym typeface="Symbol" panose="05050102010706020507" pitchFamily="18" charset="2"/>
              </a:rPr>
              <a:t>few very </a:t>
            </a:r>
            <a:r>
              <a:rPr lang="en-US" altLang="zh-CN" sz="2000" b="1" i="1" u="sng" dirty="0">
                <a:sym typeface="Symbol" panose="05050102010706020507" pitchFamily="18" charset="2"/>
              </a:rPr>
              <a:t>l</a:t>
            </a:r>
            <a:r>
              <a:rPr lang="en-US" altLang="zh-CN" sz="2000" b="1" i="1" u="sng" dirty="0">
                <a:solidFill>
                  <a:srgbClr val="121896"/>
                </a:solidFill>
                <a:sym typeface="Symbol" panose="05050102010706020507" pitchFamily="18" charset="2"/>
              </a:rPr>
              <a:t>ong CPU bursts</a:t>
            </a:r>
          </a:p>
          <a:p>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b="1" u="sng" dirty="0">
                <a:solidFill>
                  <a:srgbClr val="7030A0"/>
                </a:solidFill>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mix</a:t>
            </a:r>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
        <p:nvSpPr>
          <p:cNvPr id="2" name="文本框 1"/>
          <p:cNvSpPr txBox="1"/>
          <p:nvPr/>
        </p:nvSpPr>
        <p:spPr>
          <a:xfrm>
            <a:off x="7128769" y="5317724"/>
            <a:ext cx="1438182" cy="276999"/>
          </a:xfrm>
          <a:prstGeom prst="rect">
            <a:avLst/>
          </a:prstGeom>
          <a:noFill/>
        </p:spPr>
        <p:txBody>
          <a:bodyPr wrap="square" rtlCol="0">
            <a:spAutoFit/>
          </a:bodyPr>
          <a:lstStyle/>
          <a:p>
            <a:r>
              <a:rPr lang="en-US" altLang="zh-CN" sz="1200" dirty="0" smtClean="0"/>
              <a:t>xxx</a:t>
            </a:r>
            <a:r>
              <a:rPr lang="zh-CN" altLang="en-US" sz="1200" dirty="0" smtClean="0"/>
              <a:t>包子铺</a:t>
            </a:r>
            <a:endParaRPr lang="zh-CN" altLang="en-US"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2A00FDC-9988-4B70-9057-FEC99271DB4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a:t>
            </a:r>
            <a:r>
              <a:rPr lang="en-US" altLang="zh-CN" noProof="1" smtClean="0">
                <a:effectLst>
                  <a:outerShdw blurRad="38100" dist="38100" dir="2700000">
                    <a:srgbClr val="C0C0C0"/>
                  </a:outerShdw>
                </a:effectLst>
              </a:rPr>
              <a:t>Scheduler--</a:t>
            </a:r>
            <a:r>
              <a:rPr lang="en-US" altLang="zh-CN" noProof="1" smtClean="0">
                <a:solidFill>
                  <a:srgbClr val="7030A0"/>
                </a:solidFill>
                <a:effectLst>
                  <a:outerShdw blurRad="38100" dist="38100" dir="2700000">
                    <a:srgbClr val="C0C0C0"/>
                  </a:outerShdw>
                </a:effectLst>
              </a:rPr>
              <a:t>features</a:t>
            </a:r>
            <a:endParaRPr lang="en-US" altLang="zh-CN" noProof="1">
              <a:solidFill>
                <a:srgbClr val="7030A0"/>
              </a:solidFill>
              <a:effectLst>
                <a:outerShdw blurRad="38100" dist="38100" dir="2700000">
                  <a:srgbClr val="C0C0C0"/>
                </a:outerShdw>
              </a:effectLst>
            </a:endParaRPr>
          </a:p>
        </p:txBody>
      </p:sp>
      <p:sp>
        <p:nvSpPr>
          <p:cNvPr id="48131" name="Rectangle 3">
            <a:extLst>
              <a:ext uri="{FF2B5EF4-FFF2-40B4-BE49-F238E27FC236}">
                <a16:creationId xmlns:a16="http://schemas.microsoft.com/office/drawing/2014/main" id="{44375E03-6B78-49EB-A001-29899F463B5F}"/>
              </a:ext>
            </a:extLst>
          </p:cNvPr>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i="1" dirty="0">
                <a:sym typeface="Symbol" panose="05050102010706020507" pitchFamily="18" charset="2"/>
              </a:rPr>
              <a:t>Long-term scheduler is </a:t>
            </a:r>
            <a:r>
              <a:rPr lang="en-US" altLang="zh-CN" sz="2400" b="1" i="1" u="sng" dirty="0">
                <a:sym typeface="Symbol" panose="05050102010706020507" pitchFamily="18" charset="2"/>
              </a:rPr>
              <a:t>invoked  </a:t>
            </a:r>
            <a:r>
              <a:rPr lang="en-US" altLang="zh-CN" sz="2400" b="1" i="1" u="sng" dirty="0">
                <a:solidFill>
                  <a:srgbClr val="FF0000"/>
                </a:solidFill>
                <a:sym typeface="Symbol" panose="05050102010706020507" pitchFamily="18" charset="2"/>
              </a:rPr>
              <a:t>infrequently</a:t>
            </a:r>
            <a:r>
              <a:rPr lang="en-US" altLang="zh-CN" sz="2400" b="1" i="1" u="sng" dirty="0">
                <a:sym typeface="Symbol" panose="05050102010706020507" pitchFamily="18" charset="2"/>
              </a:rPr>
              <a:t> </a:t>
            </a:r>
            <a:r>
              <a:rPr lang="en-US" altLang="zh-CN" sz="2400" b="1" i="1" dirty="0">
                <a:sym typeface="Symbol" panose="05050102010706020507" pitchFamily="18" charset="2"/>
              </a:rPr>
              <a:t>(seconds, minutes)  (may be slow)</a:t>
            </a:r>
          </a:p>
          <a:p>
            <a:r>
              <a:rPr lang="en-US" altLang="zh-CN" sz="2400" b="1" i="1" dirty="0">
                <a:sym typeface="Symbol" panose="05050102010706020507" pitchFamily="18" charset="2"/>
              </a:rPr>
              <a:t>The long-term scheduler </a:t>
            </a:r>
            <a:r>
              <a:rPr lang="en-US" altLang="zh-CN" sz="2400" b="1" i="1" u="sng" dirty="0">
                <a:sym typeface="Symbol" panose="05050102010706020507" pitchFamily="18" charset="2"/>
              </a:rPr>
              <a:t>controls the </a:t>
            </a:r>
            <a:r>
              <a:rPr lang="en-US" altLang="zh-CN" sz="2400" b="1" i="1" u="sng" dirty="0">
                <a:solidFill>
                  <a:srgbClr val="FF0000"/>
                </a:solidFill>
                <a:sym typeface="Symbol" panose="05050102010706020507" pitchFamily="18" charset="2"/>
              </a:rPr>
              <a:t>degree of multiprogramming </a:t>
            </a:r>
            <a:r>
              <a:rPr lang="zh-CN" altLang="en-US" sz="2400" dirty="0">
                <a:solidFill>
                  <a:srgbClr val="FF0000"/>
                </a:solidFill>
                <a:sym typeface="Symbol" panose="05050102010706020507" pitchFamily="18" charset="2"/>
              </a:rPr>
              <a:t>（</a:t>
            </a:r>
            <a:r>
              <a:rPr lang="en-US" altLang="zh-CN" sz="2400" dirty="0">
                <a:solidFill>
                  <a:srgbClr val="FF0000"/>
                </a:solidFill>
                <a:sym typeface="Symbol" panose="05050102010706020507" pitchFamily="18" charset="2"/>
              </a:rPr>
              <a:t> </a:t>
            </a:r>
            <a:r>
              <a:rPr lang="en-US" altLang="zh-CN" sz="2400" dirty="0">
                <a:solidFill>
                  <a:srgbClr val="006600"/>
                </a:solidFill>
              </a:rPr>
              <a:t>the number of processes in memory</a:t>
            </a:r>
            <a:r>
              <a:rPr lang="zh-CN" altLang="en-US" sz="2400" dirty="0" smtClean="0"/>
              <a:t>）</a:t>
            </a:r>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i="1" u="sng" dirty="0">
                <a:solidFill>
                  <a:srgbClr val="006600"/>
                </a:solidFill>
                <a:effectLst>
                  <a:outerShdw blurRad="38100" dist="38100" dir="2700000" algn="tl">
                    <a:srgbClr val="000000">
                      <a:alpha val="43137"/>
                    </a:srgbClr>
                  </a:outerShdw>
                </a:effectLst>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mix</a:t>
            </a:r>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Tree>
    <p:extLst>
      <p:ext uri="{BB962C8B-B14F-4D97-AF65-F5344CB8AC3E}">
        <p14:creationId xmlns:p14="http://schemas.microsoft.com/office/powerpoint/2010/main" val="3618621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321860F-5A50-41E0-89CE-CB772863F176}"/>
              </a:ext>
            </a:extLst>
          </p:cNvPr>
          <p:cNvSpPr>
            <a:spLocks noGrp="1"/>
          </p:cNvSpPr>
          <p:nvPr>
            <p:ph type="title" idx="4294967295"/>
          </p:nvPr>
        </p:nvSpPr>
        <p:spPr>
          <a:ln>
            <a:miter/>
          </a:ln>
        </p:spPr>
        <p:txBody>
          <a:bodyPr/>
          <a:lstStyle/>
          <a:p>
            <a:pPr>
              <a:defRPr/>
            </a:pPr>
            <a:r>
              <a:rPr lang="en-US" altLang="zh-CN" sz="2800" noProof="1">
                <a:solidFill>
                  <a:srgbClr val="7030A0"/>
                </a:solidFill>
                <a:effectLst>
                  <a:outerShdw blurRad="38100" dist="38100" dir="2700000">
                    <a:srgbClr val="C0C0C0"/>
                  </a:outerShdw>
                </a:effectLst>
              </a:rPr>
              <a:t>UNIX</a:t>
            </a:r>
            <a:r>
              <a:rPr lang="zh-CN" altLang="en-US" sz="2800" noProof="1">
                <a:solidFill>
                  <a:srgbClr val="7030A0"/>
                </a:solidFill>
                <a:effectLst>
                  <a:outerShdw blurRad="38100" dist="38100" dir="2700000">
                    <a:srgbClr val="C0C0C0"/>
                  </a:outerShdw>
                </a:effectLst>
              </a:rPr>
              <a:t>，</a:t>
            </a:r>
            <a:r>
              <a:rPr lang="en-US" altLang="zh-CN" sz="2800" noProof="1" smtClean="0">
                <a:solidFill>
                  <a:srgbClr val="7030A0"/>
                </a:solidFill>
                <a:effectLst>
                  <a:outerShdw blurRad="38100" dist="38100" dir="2700000">
                    <a:srgbClr val="C0C0C0"/>
                  </a:outerShdw>
                </a:effectLst>
              </a:rPr>
              <a:t>Windows--</a:t>
            </a:r>
            <a:r>
              <a:rPr lang="en-US" altLang="zh-CN" sz="2800" noProof="1" smtClean="0">
                <a:effectLst>
                  <a:outerShdw blurRad="38100" dist="38100" dir="2700000">
                    <a:srgbClr val="C0C0C0"/>
                  </a:outerShdw>
                </a:effectLst>
              </a:rPr>
              <a:t>No Long-term Scheduler</a:t>
            </a:r>
            <a:endParaRPr lang="en-US" altLang="zh-CN" sz="2800"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1917760D-A3A3-462F-A081-E9E9E9C146B1}"/>
              </a:ext>
            </a:extLst>
          </p:cNvPr>
          <p:cNvSpPr>
            <a:spLocks noGrp="1" noChangeArrowheads="1"/>
          </p:cNvSpPr>
          <p:nvPr/>
        </p:nvSpPr>
        <p:spPr bwMode="auto">
          <a:xfrm>
            <a:off x="874713" y="1008063"/>
            <a:ext cx="7697787"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sym typeface="Symbol" panose="05050102010706020507" pitchFamily="18" charset="2"/>
              </a:rPr>
              <a:t>On some systems, such as </a:t>
            </a:r>
            <a:r>
              <a:rPr lang="en-US" altLang="zh-CN" sz="2000" b="1" u="sng" dirty="0">
                <a:solidFill>
                  <a:srgbClr val="7030A0"/>
                </a:solidFill>
                <a:latin typeface="Helvetica" panose="020B0604020202020204" pitchFamily="34" charset="0"/>
                <a:sym typeface="Symbol" panose="05050102010706020507" pitchFamily="18" charset="2"/>
              </a:rPr>
              <a:t>time-sharing systems</a:t>
            </a:r>
            <a:r>
              <a:rPr lang="en-US" altLang="zh-CN" sz="2000" dirty="0">
                <a:latin typeface="Helvetica" panose="020B0604020202020204" pitchFamily="34" charset="0"/>
                <a:sym typeface="Symbol" panose="05050102010706020507" pitchFamily="18" charset="2"/>
              </a:rPr>
              <a:t>, the </a:t>
            </a:r>
            <a:r>
              <a:rPr lang="en-US" altLang="zh-CN" sz="2000" b="1" u="sng" dirty="0">
                <a:solidFill>
                  <a:srgbClr val="006600"/>
                </a:solidFill>
                <a:latin typeface="Helvetica" panose="020B0604020202020204" pitchFamily="34" charset="0"/>
                <a:sym typeface="Symbol" panose="05050102010706020507" pitchFamily="18" charset="2"/>
              </a:rPr>
              <a:t>long-term scheduler</a:t>
            </a:r>
            <a:r>
              <a:rPr lang="en-US" altLang="zh-CN" sz="2000" b="1" dirty="0">
                <a:solidFill>
                  <a:srgbClr val="006600"/>
                </a:solidFill>
                <a:latin typeface="Helvetica" panose="020B0604020202020204" pitchFamily="34" charset="0"/>
                <a:sym typeface="Symbol" panose="05050102010706020507" pitchFamily="18" charset="2"/>
              </a:rPr>
              <a:t> </a:t>
            </a:r>
            <a:r>
              <a:rPr lang="en-US" altLang="zh-CN" sz="2000" dirty="0">
                <a:latin typeface="Helvetica" panose="020B0604020202020204" pitchFamily="34" charset="0"/>
                <a:sym typeface="Symbol" panose="05050102010706020507" pitchFamily="18" charset="2"/>
              </a:rPr>
              <a:t>may </a:t>
            </a:r>
            <a:r>
              <a:rPr lang="en-US" altLang="zh-CN" sz="2000" dirty="0">
                <a:solidFill>
                  <a:srgbClr val="006600"/>
                </a:solidFill>
                <a:latin typeface="Helvetica" panose="020B0604020202020204" pitchFamily="34" charset="0"/>
                <a:sym typeface="Symbol" panose="05050102010706020507" pitchFamily="18" charset="2"/>
              </a:rPr>
              <a:t>be </a:t>
            </a:r>
            <a:r>
              <a:rPr lang="en-US" altLang="zh-CN" sz="2000" b="1" u="sng" dirty="0">
                <a:solidFill>
                  <a:srgbClr val="006600"/>
                </a:solidFill>
                <a:latin typeface="Helvetica" panose="020B0604020202020204" pitchFamily="34" charset="0"/>
                <a:sym typeface="Symbol" panose="05050102010706020507" pitchFamily="18" charset="2"/>
              </a:rPr>
              <a:t>absent or minimal</a:t>
            </a:r>
            <a:r>
              <a:rPr lang="en-US" altLang="zh-CN" sz="2000" dirty="0">
                <a:latin typeface="Helvetica" panose="020B0604020202020204" pitchFamily="34" charset="0"/>
                <a:sym typeface="Symbol" panose="05050102010706020507" pitchFamily="18" charset="2"/>
              </a:rPr>
              <a:t>.</a:t>
            </a:r>
          </a:p>
          <a:p>
            <a:r>
              <a:rPr lang="en-US" altLang="zh-CN" sz="2000" u="sng" dirty="0">
                <a:solidFill>
                  <a:srgbClr val="0000CC"/>
                </a:solidFill>
                <a:latin typeface="Helvetica" panose="020B0604020202020204" pitchFamily="34" charset="0"/>
                <a:sym typeface="Symbol" panose="05050102010706020507" pitchFamily="18" charset="2"/>
              </a:rPr>
              <a:t>UNIX and Microsoft Windows </a:t>
            </a:r>
            <a:r>
              <a:rPr lang="en-US" altLang="zh-CN" sz="2000" u="sng" dirty="0">
                <a:latin typeface="Helvetica" panose="020B0604020202020204" pitchFamily="34" charset="0"/>
                <a:sym typeface="Symbol" panose="05050102010706020507" pitchFamily="18" charset="2"/>
              </a:rPr>
              <a:t>systems often </a:t>
            </a:r>
            <a:r>
              <a:rPr lang="en-US" altLang="zh-CN" sz="2000" b="1" u="sng" dirty="0">
                <a:solidFill>
                  <a:srgbClr val="006600"/>
                </a:solidFill>
                <a:latin typeface="Helvetica" panose="020B0604020202020204" pitchFamily="34" charset="0"/>
                <a:sym typeface="Symbol" panose="05050102010706020507" pitchFamily="18" charset="2"/>
              </a:rPr>
              <a:t>have </a:t>
            </a:r>
            <a:r>
              <a:rPr lang="en-US" altLang="zh-CN" sz="2000" b="1" u="sng" dirty="0">
                <a:solidFill>
                  <a:srgbClr val="C00000"/>
                </a:solidFill>
                <a:latin typeface="Helvetica" panose="020B0604020202020204" pitchFamily="34" charset="0"/>
                <a:sym typeface="Symbol" panose="05050102010706020507" pitchFamily="18" charset="2"/>
              </a:rPr>
              <a:t>no</a:t>
            </a:r>
            <a:r>
              <a:rPr lang="en-US" altLang="zh-CN" sz="2000" b="1" u="sng" dirty="0">
                <a:solidFill>
                  <a:srgbClr val="006600"/>
                </a:solidFill>
                <a:latin typeface="Helvetica" panose="020B0604020202020204" pitchFamily="34" charset="0"/>
                <a:sym typeface="Symbol" panose="05050102010706020507" pitchFamily="18" charset="2"/>
              </a:rPr>
              <a:t> long-term scheduler </a:t>
            </a:r>
          </a:p>
          <a:p>
            <a:pPr lvl="1"/>
            <a:r>
              <a:rPr lang="en-US" altLang="zh-CN" sz="1800" dirty="0">
                <a:latin typeface="Helvetica" panose="020B0604020202020204" pitchFamily="34" charset="0"/>
                <a:sym typeface="Symbol" panose="05050102010706020507" pitchFamily="18" charset="2"/>
              </a:rPr>
              <a:t>Simply</a:t>
            </a:r>
            <a:r>
              <a:rPr lang="en-US" altLang="zh-CN" sz="1800" b="1" dirty="0">
                <a:latin typeface="Helvetica" panose="020B0604020202020204" pitchFamily="34" charset="0"/>
                <a:sym typeface="Symbol" panose="05050102010706020507" pitchFamily="18" charset="2"/>
              </a:rPr>
              <a:t> </a:t>
            </a:r>
            <a:r>
              <a:rPr lang="en-US" altLang="zh-CN" sz="1800" b="1" dirty="0">
                <a:solidFill>
                  <a:srgbClr val="006600"/>
                </a:solidFill>
                <a:latin typeface="Helvetica" panose="020B0604020202020204" pitchFamily="34" charset="0"/>
                <a:sym typeface="Symbol" panose="05050102010706020507" pitchFamily="18" charset="2"/>
              </a:rPr>
              <a:t>put every new process in memory </a:t>
            </a:r>
            <a:r>
              <a:rPr lang="en-US" altLang="zh-CN" sz="1800" dirty="0">
                <a:latin typeface="Helvetica" panose="020B0604020202020204" pitchFamily="34" charset="0"/>
                <a:sym typeface="Symbol" panose="05050102010706020507" pitchFamily="18" charset="2"/>
              </a:rPr>
              <a:t>for the </a:t>
            </a:r>
            <a:r>
              <a:rPr lang="en-US" altLang="zh-CN" sz="1800" dirty="0">
                <a:solidFill>
                  <a:srgbClr val="006600"/>
                </a:solidFill>
                <a:latin typeface="Helvetica" panose="020B0604020202020204" pitchFamily="34" charset="0"/>
                <a:sym typeface="Symbol" panose="05050102010706020507" pitchFamily="18" charset="2"/>
              </a:rPr>
              <a:t>short-term scheduler.</a:t>
            </a:r>
          </a:p>
          <a:p>
            <a:r>
              <a:rPr lang="en-US" altLang="zh-CN" sz="2000" dirty="0">
                <a:latin typeface="Helvetica" panose="020B0604020202020204" pitchFamily="34" charset="0"/>
                <a:sym typeface="Symbol" panose="05050102010706020507" pitchFamily="18" charset="2"/>
              </a:rPr>
              <a:t>How </a:t>
            </a:r>
            <a:r>
              <a:rPr lang="en-US" altLang="zh-CN" sz="2000" dirty="0">
                <a:sym typeface="Symbol" panose="05050102010706020507" pitchFamily="18" charset="2"/>
              </a:rPr>
              <a:t>to controls the </a:t>
            </a:r>
            <a:r>
              <a:rPr lang="en-US" altLang="zh-CN" sz="2000" b="1" i="1" dirty="0">
                <a:solidFill>
                  <a:srgbClr val="FF0000"/>
                </a:solidFill>
                <a:sym typeface="Symbol" panose="05050102010706020507" pitchFamily="18" charset="2"/>
              </a:rPr>
              <a:t>degree of multiprogramming </a:t>
            </a:r>
            <a:r>
              <a:rPr lang="en-US" altLang="zh-CN" sz="2000" dirty="0">
                <a:latin typeface="Helvetica" panose="020B0604020202020204" pitchFamily="34" charset="0"/>
                <a:sym typeface="Symbol" panose="05050102010706020507" pitchFamily="18" charset="2"/>
              </a:rPr>
              <a:t>on </a:t>
            </a:r>
            <a:r>
              <a:rPr lang="en-US" altLang="zh-CN" sz="2000" b="1" dirty="0">
                <a:solidFill>
                  <a:srgbClr val="121896"/>
                </a:solidFill>
                <a:latin typeface="Helvetica" panose="020B0604020202020204" pitchFamily="34" charset="0"/>
                <a:sym typeface="Symbol" panose="05050102010706020507" pitchFamily="18" charset="2"/>
              </a:rPr>
              <a:t>time-sharing systems</a:t>
            </a:r>
            <a:r>
              <a:rPr lang="en-US" altLang="zh-CN" sz="2000" dirty="0">
                <a:latin typeface="Helvetica" panose="020B0604020202020204" pitchFamily="34" charset="0"/>
                <a:sym typeface="Symbol" panose="05050102010706020507" pitchFamily="18" charset="2"/>
              </a:rPr>
              <a:t>?</a:t>
            </a:r>
          </a:p>
          <a:p>
            <a:pPr lvl="1"/>
            <a:r>
              <a:rPr lang="en-US" altLang="zh-CN" sz="1800" dirty="0">
                <a:solidFill>
                  <a:srgbClr val="0070C0"/>
                </a:solidFill>
                <a:latin typeface="Helvetica" panose="020B0604020202020204" pitchFamily="34" charset="0"/>
              </a:rPr>
              <a:t>If the </a:t>
            </a:r>
            <a:r>
              <a:rPr lang="en-US" altLang="zh-CN" sz="1800" b="1" dirty="0">
                <a:solidFill>
                  <a:srgbClr val="7030A0"/>
                </a:solidFill>
                <a:latin typeface="Helvetica" panose="020B0604020202020204" pitchFamily="34" charset="0"/>
              </a:rPr>
              <a:t>performance declines to unacceptable levels </a:t>
            </a:r>
            <a:r>
              <a:rPr lang="en-US" altLang="zh-CN" sz="1800" dirty="0">
                <a:latin typeface="Helvetica" panose="020B0604020202020204" pitchFamily="34" charset="0"/>
              </a:rPr>
              <a:t>on a multiuser system, </a:t>
            </a:r>
            <a:r>
              <a:rPr lang="en-US" altLang="zh-CN" sz="1800" b="1" u="sng" dirty="0">
                <a:solidFill>
                  <a:srgbClr val="0000CC"/>
                </a:solidFill>
                <a:latin typeface="Helvetica" panose="020B0604020202020204" pitchFamily="34" charset="0"/>
              </a:rPr>
              <a:t>some users will simply </a:t>
            </a:r>
            <a:r>
              <a:rPr lang="en-US" altLang="zh-CN" sz="1800" b="1" u="sng" dirty="0">
                <a:solidFill>
                  <a:srgbClr val="C00000"/>
                </a:solidFill>
                <a:latin typeface="Helvetica" panose="020B0604020202020204" pitchFamily="34" charset="0"/>
              </a:rPr>
              <a:t>quit</a:t>
            </a:r>
            <a:r>
              <a:rPr lang="en-US" altLang="zh-CN" sz="1800" dirty="0">
                <a:latin typeface="Helvetica" panose="020B0604020202020204" pitchFamily="34" charset="0"/>
              </a:rPr>
              <a:t>.</a:t>
            </a:r>
          </a:p>
          <a:p>
            <a:pPr lvl="1"/>
            <a:r>
              <a:rPr lang="en-US" altLang="zh-CN" sz="1800" dirty="0">
                <a:solidFill>
                  <a:srgbClr val="0070C0"/>
                </a:solidFill>
                <a:latin typeface="Helvetica" panose="020B0604020202020204" pitchFamily="34" charset="0"/>
              </a:rPr>
              <a:t>If the </a:t>
            </a:r>
            <a:r>
              <a:rPr lang="en-US" altLang="zh-CN" sz="1800" b="1" dirty="0">
                <a:solidFill>
                  <a:srgbClr val="7030A0"/>
                </a:solidFill>
                <a:latin typeface="Helvetica" panose="020B0604020202020204" pitchFamily="34" charset="0"/>
              </a:rPr>
              <a:t>memory is </a:t>
            </a:r>
            <a:r>
              <a:rPr lang="en-US" altLang="zh-CN" sz="1800" b="1" u="sng" dirty="0">
                <a:solidFill>
                  <a:srgbClr val="7030A0"/>
                </a:solidFill>
                <a:latin typeface="Helvetica" panose="020B0604020202020204" pitchFamily="34" charset="0"/>
              </a:rPr>
              <a:t>insufficient</a:t>
            </a:r>
            <a:r>
              <a:rPr lang="en-US" altLang="zh-CN" sz="1800" dirty="0">
                <a:solidFill>
                  <a:srgbClr val="0070C0"/>
                </a:solidFill>
                <a:latin typeface="Helvetica" panose="020B0604020202020204" pitchFamily="34" charset="0"/>
              </a:rPr>
              <a:t>,  </a:t>
            </a:r>
            <a:r>
              <a:rPr lang="en-US" altLang="zh-CN" sz="1800" b="1" u="sng" dirty="0">
                <a:solidFill>
                  <a:srgbClr val="0000CC"/>
                </a:solidFill>
                <a:latin typeface="Helvetica" panose="020B0604020202020204" pitchFamily="34" charset="0"/>
              </a:rPr>
              <a:t>leaves some ready processes on the disk</a:t>
            </a:r>
          </a:p>
          <a:p>
            <a:pPr lvl="2"/>
            <a:r>
              <a:rPr lang="en-US" altLang="zh-CN" sz="1600" b="1" dirty="0">
                <a:solidFill>
                  <a:srgbClr val="FF0000"/>
                </a:solidFill>
                <a:latin typeface="Helvetica" panose="020B0604020202020204" pitchFamily="34" charset="0"/>
              </a:rPr>
              <a:t>“ready in memory” or “ready not in  memory” (UNIX</a:t>
            </a:r>
            <a:r>
              <a:rPr lang="en-US" altLang="zh-CN" sz="1600" dirty="0">
                <a:latin typeface="Helvetica" panose="020B0604020202020204" pitchFamily="34" charset="0"/>
              </a:rPr>
              <a:t>)</a:t>
            </a:r>
          </a:p>
          <a:p>
            <a:pPr lvl="1"/>
            <a:r>
              <a:rPr lang="en-US" altLang="zh-CN" sz="1800" u="sng" noProof="1">
                <a:solidFill>
                  <a:srgbClr val="0070C0"/>
                </a:solidFill>
                <a:latin typeface="Helvetica" panose="020B0604020202020204" pitchFamily="34" charset="0"/>
              </a:rPr>
              <a:t>Addition of Medium Term Scheduling</a:t>
            </a:r>
            <a:endParaRPr lang="en-US" altLang="zh-CN" sz="1800" u="sng" dirty="0">
              <a:solidFill>
                <a:srgbClr val="0070C0"/>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D467AC7-7577-4D66-8E20-4EF6C6CB14C7}"/>
              </a:ext>
            </a:extLst>
          </p:cNvPr>
          <p:cNvSpPr>
            <a:spLocks noGrp="1"/>
          </p:cNvSpPr>
          <p:nvPr>
            <p:ph type="title" idx="4294967295"/>
          </p:nvPr>
        </p:nvSpPr>
        <p:spPr>
          <a:ln>
            <a:miter/>
          </a:ln>
        </p:spPr>
        <p:txBody>
          <a:bodyPr/>
          <a:lstStyle/>
          <a:p>
            <a:pPr>
              <a:defRPr/>
            </a:pPr>
            <a:r>
              <a:rPr lang="en-US" altLang="zh-CN" dirty="0">
                <a:solidFill>
                  <a:srgbClr val="3366FF"/>
                </a:solidFill>
                <a:latin typeface="Helvetica" panose="020B0604020202020204" pitchFamily="34" charset="0"/>
              </a:rPr>
              <a:t>Short-term </a:t>
            </a:r>
            <a:r>
              <a:rPr lang="en-US" altLang="zh-CN" dirty="0" smtClean="0">
                <a:solidFill>
                  <a:srgbClr val="3366FF"/>
                </a:solidFill>
                <a:latin typeface="Helvetica" panose="020B0604020202020204" pitchFamily="34" charset="0"/>
              </a:rPr>
              <a:t> vs. </a:t>
            </a:r>
            <a:r>
              <a:rPr lang="en-US" altLang="zh-CN" dirty="0">
                <a:solidFill>
                  <a:srgbClr val="3366FF"/>
                </a:solidFill>
                <a:latin typeface="Helvetica" panose="020B0604020202020204" pitchFamily="34" charset="0"/>
              </a:rPr>
              <a:t>Long-term</a:t>
            </a:r>
            <a:r>
              <a:rPr lang="en-US" altLang="zh-CN" dirty="0" smtClean="0">
                <a:effectLst>
                  <a:outerShdw blurRad="38100" dist="38100" dir="2700000">
                    <a:srgbClr val="C0C0C0"/>
                  </a:outerShdw>
                </a:effectLst>
              </a:rPr>
              <a:t> </a:t>
            </a:r>
            <a:r>
              <a:rPr lang="en-US" altLang="zh-CN" dirty="0">
                <a:effectLst>
                  <a:outerShdw blurRad="38100" dist="38100" dir="2700000">
                    <a:srgbClr val="C0C0C0"/>
                  </a:outerShdw>
                </a:effectLst>
              </a:rPr>
              <a:t>scheduler </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75FD6D41-D803-4108-9442-78D07147CAC7}"/>
              </a:ext>
            </a:extLst>
          </p:cNvPr>
          <p:cNvSpPr>
            <a:spLocks noGrp="1" noChangeArrowheads="1"/>
          </p:cNvSpPr>
          <p:nvPr/>
        </p:nvSpPr>
        <p:spPr bwMode="auto">
          <a:xfrm>
            <a:off x="887413" y="1160463"/>
            <a:ext cx="7453312" cy="40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685800" indent="-3429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3366FF"/>
                </a:solidFill>
                <a:latin typeface="Helvetica" panose="020B0604020202020204" pitchFamily="34" charset="0"/>
              </a:rPr>
              <a:t>Long-term scheduler </a:t>
            </a:r>
          </a:p>
          <a:p>
            <a:pPr lvl="2">
              <a:buFont typeface="Monotype Sorts" pitchFamily="2" charset="2"/>
              <a:buChar char="n"/>
            </a:pPr>
            <a:r>
              <a:rPr lang="en-US" altLang="zh-CN" sz="2000" b="1" i="1" dirty="0">
                <a:sym typeface="Symbol" panose="05050102010706020507" pitchFamily="18" charset="2"/>
              </a:rPr>
              <a:t>invoked  </a:t>
            </a:r>
            <a:r>
              <a:rPr lang="en-US" altLang="zh-CN" sz="2000" b="1" i="1" dirty="0">
                <a:solidFill>
                  <a:srgbClr val="FF0000"/>
                </a:solidFill>
                <a:sym typeface="Symbol" panose="05050102010706020507" pitchFamily="18" charset="2"/>
              </a:rPr>
              <a:t>infrequently</a:t>
            </a:r>
          </a:p>
          <a:p>
            <a:pPr lvl="2">
              <a:buFont typeface="Monotype Sorts" pitchFamily="2" charset="2"/>
              <a:buChar char="n"/>
            </a:pPr>
            <a:r>
              <a:rPr lang="en-US" altLang="zh-CN" sz="2000" b="1" i="1" dirty="0">
                <a:sym typeface="Symbol" panose="05050102010706020507" pitchFamily="18" charset="2"/>
              </a:rPr>
              <a:t>controls the </a:t>
            </a:r>
            <a:r>
              <a:rPr lang="en-US" altLang="zh-CN" sz="2000" b="1" i="1" dirty="0">
                <a:solidFill>
                  <a:srgbClr val="FF0000"/>
                </a:solidFill>
                <a:sym typeface="Symbol" panose="05050102010706020507" pitchFamily="18" charset="2"/>
              </a:rPr>
              <a:t>degree of multiprogramming</a:t>
            </a:r>
          </a:p>
          <a:p>
            <a:pPr lvl="2">
              <a:buFont typeface="Monotype Sorts" pitchFamily="2" charset="2"/>
              <a:buChar char="n"/>
            </a:pPr>
            <a:r>
              <a:rPr lang="en-US" altLang="zh-CN" sz="2000" b="1" i="1" dirty="0">
                <a:sym typeface="Symbol" panose="05050102010706020507" pitchFamily="18" charset="2"/>
              </a:rPr>
              <a:t>strives for good </a:t>
            </a:r>
            <a:r>
              <a:rPr lang="en-US" altLang="zh-CN" sz="2000" b="1" i="1" dirty="0">
                <a:solidFill>
                  <a:srgbClr val="C00000"/>
                </a:solidFill>
                <a:latin typeface="Helvetica" panose="020B0604020202020204" pitchFamily="34" charset="0"/>
                <a:sym typeface="Symbol" panose="05050102010706020507" pitchFamily="18" charset="2"/>
              </a:rPr>
              <a:t>process mix of </a:t>
            </a:r>
            <a:r>
              <a:rPr lang="en-US" altLang="zh-CN" sz="2000" b="1" i="1" dirty="0">
                <a:solidFill>
                  <a:srgbClr val="3366FF"/>
                </a:solidFill>
                <a:sym typeface="Symbol" panose="05050102010706020507" pitchFamily="18" charset="2"/>
              </a:rPr>
              <a:t>I/O-bound </a:t>
            </a:r>
            <a:r>
              <a:rPr lang="en-US" altLang="zh-CN" sz="2000" b="1" i="1" dirty="0">
                <a:solidFill>
                  <a:srgbClr val="000000"/>
                </a:solidFill>
                <a:sym typeface="Symbol" panose="05050102010706020507" pitchFamily="18" charset="2"/>
              </a:rPr>
              <a:t>  and </a:t>
            </a:r>
            <a:r>
              <a:rPr lang="en-US" altLang="zh-CN" sz="2000" b="1" i="1" dirty="0">
                <a:solidFill>
                  <a:srgbClr val="3366FF"/>
                </a:solidFill>
                <a:sym typeface="Symbol" panose="05050102010706020507" pitchFamily="18" charset="2"/>
              </a:rPr>
              <a:t>CPU-bound processes,</a:t>
            </a:r>
            <a:r>
              <a:rPr lang="en-US" altLang="zh-CN" sz="2000" b="1" i="1" dirty="0">
                <a:solidFill>
                  <a:srgbClr val="000000"/>
                </a:solidFill>
                <a:sym typeface="Symbol" panose="05050102010706020507" pitchFamily="18" charset="2"/>
              </a:rPr>
              <a:t> in order to balance the utilization of  CPU and I/O devices.</a:t>
            </a:r>
            <a:endParaRPr lang="en-US" altLang="zh-CN" sz="2000" b="1" dirty="0">
              <a:solidFill>
                <a:srgbClr val="3366FF"/>
              </a:solidFill>
              <a:latin typeface="Helvetica" panose="020B0604020202020204" pitchFamily="34" charset="0"/>
            </a:endParaRPr>
          </a:p>
          <a:p>
            <a:r>
              <a:rPr lang="en-US" altLang="zh-CN" sz="2400" b="1" dirty="0">
                <a:solidFill>
                  <a:srgbClr val="3366FF"/>
                </a:solidFill>
                <a:latin typeface="Helvetica" panose="020B0604020202020204" pitchFamily="34" charset="0"/>
              </a:rPr>
              <a:t> Short-term scheduler</a:t>
            </a:r>
            <a:endParaRPr lang="en-US" altLang="zh-CN" sz="2400" b="1" dirty="0">
              <a:solidFill>
                <a:srgbClr val="3366FF"/>
              </a:solidFill>
              <a:latin typeface="Helvetica" panose="020B0604020202020204" pitchFamily="34" charset="0"/>
              <a:sym typeface="Symbol" panose="05050102010706020507" pitchFamily="18" charset="2"/>
            </a:endParaRPr>
          </a:p>
          <a:p>
            <a:pPr lvl="1"/>
            <a:r>
              <a:rPr lang="en-US" altLang="zh-CN" sz="2000" b="1" i="1" dirty="0"/>
              <a:t>invoked </a:t>
            </a:r>
            <a:r>
              <a:rPr lang="en-US" altLang="zh-CN" sz="2000" b="1" i="1" dirty="0">
                <a:solidFill>
                  <a:srgbClr val="FF0000"/>
                </a:solidFill>
              </a:rPr>
              <a:t>frequently</a:t>
            </a:r>
          </a:p>
          <a:p>
            <a:pPr lvl="1"/>
            <a:r>
              <a:rPr lang="en-US" altLang="zh-CN" sz="2000" b="1" i="1" dirty="0">
                <a:sym typeface="Symbol" panose="05050102010706020507" pitchFamily="18" charset="2"/>
              </a:rPr>
              <a:t>Controls the </a:t>
            </a:r>
            <a:r>
              <a:rPr lang="en-US" altLang="zh-CN" sz="2000" b="1" i="1" dirty="0">
                <a:solidFill>
                  <a:srgbClr val="006600"/>
                </a:solidFill>
                <a:sym typeface="Symbol" panose="05050102010706020507" pitchFamily="18" charset="2"/>
              </a:rPr>
              <a:t>utilization</a:t>
            </a:r>
            <a:r>
              <a:rPr lang="en-US" altLang="zh-CN" sz="2000" b="1" i="1" dirty="0">
                <a:sym typeface="Symbol" panose="05050102010706020507" pitchFamily="18" charset="2"/>
              </a:rPr>
              <a:t> of CPU, and system </a:t>
            </a:r>
            <a:r>
              <a:rPr lang="en-US" altLang="zh-CN" sz="2000" b="1" i="1" dirty="0" smtClean="0">
                <a:solidFill>
                  <a:srgbClr val="006600"/>
                </a:solidFill>
                <a:sym typeface="Symbol" panose="05050102010706020507" pitchFamily="18" charset="2"/>
              </a:rPr>
              <a:t>throughput</a:t>
            </a:r>
            <a:endParaRPr lang="en-US" altLang="zh-CN" sz="2400" b="1" dirty="0">
              <a:solidFill>
                <a:srgbClr val="3366FF"/>
              </a:solidFill>
              <a:latin typeface="Helvetica" panose="020B0604020202020204" pitchFamily="34" charset="0"/>
            </a:endParaRPr>
          </a:p>
        </p:txBody>
      </p:sp>
      <p:sp>
        <p:nvSpPr>
          <p:cNvPr id="2" name="矩形 1"/>
          <p:cNvSpPr/>
          <p:nvPr/>
        </p:nvSpPr>
        <p:spPr>
          <a:xfrm>
            <a:off x="6037556" y="5245212"/>
            <a:ext cx="2725444" cy="523220"/>
          </a:xfrm>
          <a:prstGeom prst="rect">
            <a:avLst/>
          </a:prstGeom>
        </p:spPr>
        <p:txBody>
          <a:bodyPr wrap="square">
            <a:spAutoFit/>
          </a:bodyPr>
          <a:lstStyle/>
          <a:p>
            <a:pPr lvl="1"/>
            <a:r>
              <a:rPr lang="zh-CN" altLang="en-US" sz="1400" dirty="0">
                <a:latin typeface="Helvetica" panose="020B0604020202020204" pitchFamily="34" charset="0"/>
                <a:sym typeface="Symbol" panose="05050102010706020507" pitchFamily="18" charset="2"/>
              </a:rPr>
              <a:t>游园人数</a:t>
            </a:r>
            <a:r>
              <a:rPr lang="zh-CN" altLang="en-US" sz="1400" dirty="0" smtClean="0">
                <a:latin typeface="Helvetica" panose="020B0604020202020204" pitchFamily="34" charset="0"/>
                <a:sym typeface="Symbol" panose="05050102010706020507" pitchFamily="18" charset="2"/>
              </a:rPr>
              <a:t>调控</a:t>
            </a:r>
            <a:endParaRPr lang="en-US" altLang="zh-CN" sz="1400" dirty="0" smtClean="0">
              <a:latin typeface="Helvetica" panose="020B0604020202020204" pitchFamily="34" charset="0"/>
              <a:sym typeface="Symbol" panose="05050102010706020507" pitchFamily="18" charset="2"/>
            </a:endParaRPr>
          </a:p>
          <a:p>
            <a:pPr lvl="1"/>
            <a:r>
              <a:rPr lang="zh-CN" altLang="en-US" sz="1400" dirty="0" smtClean="0">
                <a:latin typeface="Helvetica" panose="020B0604020202020204" pitchFamily="34" charset="0"/>
                <a:sym typeface="Symbol" panose="05050102010706020507" pitchFamily="18" charset="2"/>
              </a:rPr>
              <a:t>**包子铺</a:t>
            </a:r>
            <a:endParaRPr lang="zh-CN" altLang="en-US" sz="1400" dirty="0">
              <a:latin typeface="Helvetica" panose="020B060402020202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785B3A3-2BB2-4C89-992D-A610FCA7438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Addition of Medium Term Scheduling</a:t>
            </a:r>
          </a:p>
        </p:txBody>
      </p:sp>
      <p:pic>
        <p:nvPicPr>
          <p:cNvPr id="53251" name="Picture 10">
            <a:extLst>
              <a:ext uri="{FF2B5EF4-FFF2-40B4-BE49-F238E27FC236}">
                <a16:creationId xmlns:a16="http://schemas.microsoft.com/office/drawing/2014/main" id="{8C3405A9-4579-48A2-AC4C-C5C3FD21B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26685" r="1010" b="26685"/>
          <a:stretch>
            <a:fillRect/>
          </a:stretch>
        </p:blipFill>
        <p:spPr bwMode="auto">
          <a:xfrm>
            <a:off x="933450" y="3343275"/>
            <a:ext cx="7335838" cy="23447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文本框 55299">
            <a:extLst>
              <a:ext uri="{FF2B5EF4-FFF2-40B4-BE49-F238E27FC236}">
                <a16:creationId xmlns:a16="http://schemas.microsoft.com/office/drawing/2014/main" id="{061D37E2-F5E2-451A-89C5-5A0C0E983B55}"/>
              </a:ext>
            </a:extLst>
          </p:cNvPr>
          <p:cNvSpPr txBox="1">
            <a:spLocks noChangeArrowheads="1"/>
          </p:cNvSpPr>
          <p:nvPr/>
        </p:nvSpPr>
        <p:spPr bwMode="auto">
          <a:xfrm>
            <a:off x="933450" y="996950"/>
            <a:ext cx="742632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458788" indent="455613">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Pct val="100000"/>
              <a:buFont typeface="Wingdings" panose="05000000000000000000" pitchFamily="2" charset="2"/>
              <a:buChar char="n"/>
            </a:pPr>
            <a:r>
              <a:rPr lang="zh-CN" altLang="en-US" sz="2400" b="1" dirty="0">
                <a:solidFill>
                  <a:srgbClr val="FF0000"/>
                </a:solidFill>
                <a:latin typeface="Helvetica" panose="020B0604020202020204" pitchFamily="34" charset="0"/>
              </a:rPr>
              <a:t>Medium Term Scheduler</a:t>
            </a:r>
            <a:r>
              <a:rPr lang="zh-CN" altLang="en-US" sz="2400" dirty="0">
                <a:latin typeface="Helvetica" panose="020B0604020202020204" pitchFamily="34" charset="0"/>
              </a:rPr>
              <a:t> – </a:t>
            </a:r>
            <a:r>
              <a:rPr lang="en-US" altLang="zh-CN" sz="2400" dirty="0">
                <a:latin typeface="Helvetica" panose="020B0604020202020204" pitchFamily="34" charset="0"/>
                <a:sym typeface="Arial" panose="020B0604020202020204" pitchFamily="34" charset="0"/>
              </a:rPr>
              <a:t>can be added if </a:t>
            </a:r>
            <a:r>
              <a:rPr lang="en-US" altLang="zh-CN" sz="2400" dirty="0">
                <a:solidFill>
                  <a:srgbClr val="0070C0"/>
                </a:solidFill>
                <a:latin typeface="Helvetica" panose="020B0604020202020204" pitchFamily="34" charset="0"/>
                <a:sym typeface="Arial" panose="020B0604020202020204" pitchFamily="34" charset="0"/>
              </a:rPr>
              <a:t>degree of multiple programming</a:t>
            </a:r>
            <a:r>
              <a:rPr lang="en-US" altLang="zh-CN" sz="2400" dirty="0">
                <a:latin typeface="Helvetica" panose="020B0604020202020204" pitchFamily="34" charset="0"/>
                <a:sym typeface="Arial" panose="020B0604020202020204" pitchFamily="34" charset="0"/>
              </a:rPr>
              <a:t> needs to </a:t>
            </a:r>
            <a:r>
              <a:rPr lang="en-US" altLang="zh-CN" sz="2400" b="1" dirty="0">
                <a:solidFill>
                  <a:srgbClr val="121896"/>
                </a:solidFill>
                <a:latin typeface="Helvetica" panose="020B0604020202020204" pitchFamily="34" charset="0"/>
                <a:sym typeface="Arial" panose="020B0604020202020204" pitchFamily="34" charset="0"/>
              </a:rPr>
              <a:t>decrease</a:t>
            </a:r>
          </a:p>
          <a:p>
            <a:pPr lvl="2">
              <a:spcBef>
                <a:spcPct val="0"/>
              </a:spcBef>
              <a:buClrTx/>
              <a:buSzPct val="100000"/>
              <a:buFont typeface="Wingdings" panose="05000000000000000000" pitchFamily="2" charset="2"/>
              <a:buChar char="l"/>
            </a:pPr>
            <a:r>
              <a:rPr lang="en-US" altLang="zh-CN" sz="2000" dirty="0">
                <a:latin typeface="Helvetica" panose="020B0604020202020204" pitchFamily="34" charset="0"/>
                <a:sym typeface="Arial" panose="020B0604020202020204" pitchFamily="34" charset="0"/>
              </a:rPr>
              <a:t>Remove process from memory, store on disk, bring back in from disk to continue execution: </a:t>
            </a:r>
            <a:r>
              <a:rPr lang="en-US" altLang="zh-CN" sz="2000" b="1" dirty="0">
                <a:solidFill>
                  <a:srgbClr val="3366FF"/>
                </a:solidFill>
                <a:latin typeface="Helvetica" panose="020B0604020202020204" pitchFamily="34" charset="0"/>
                <a:sym typeface="Arial" panose="020B0604020202020204" pitchFamily="34" charset="0"/>
              </a:rPr>
              <a:t>swapping</a:t>
            </a:r>
          </a:p>
          <a:p>
            <a:pPr lvl="2">
              <a:spcBef>
                <a:spcPct val="0"/>
              </a:spcBef>
              <a:buClrTx/>
              <a:buSzPct val="100000"/>
              <a:buFont typeface="Wingdings" panose="05000000000000000000" pitchFamily="2" charset="2"/>
              <a:buChar char="l"/>
            </a:pPr>
            <a:r>
              <a:rPr lang="en-US" altLang="zh-CN" sz="2000" dirty="0" smtClean="0">
                <a:latin typeface="Helvetica" panose="020B0604020202020204" pitchFamily="34" charset="0"/>
                <a:sym typeface="Arial" panose="020B0604020202020204" pitchFamily="34" charset="0"/>
              </a:rPr>
              <a:t>S</a:t>
            </a:r>
            <a:r>
              <a:rPr lang="zh-CN" altLang="en-US" sz="2000" dirty="0" smtClean="0">
                <a:latin typeface="Helvetica" panose="020B0604020202020204" pitchFamily="34" charset="0"/>
                <a:sym typeface="Arial" panose="020B0604020202020204" pitchFamily="34" charset="0"/>
              </a:rPr>
              <a:t>elects </a:t>
            </a:r>
            <a:r>
              <a:rPr lang="zh-CN" altLang="en-US" sz="2000" dirty="0">
                <a:latin typeface="Helvetica" panose="020B0604020202020204" pitchFamily="34" charset="0"/>
                <a:sym typeface="Arial" panose="020B0604020202020204" pitchFamily="34" charset="0"/>
              </a:rPr>
              <a:t>which process should be </a:t>
            </a:r>
            <a:r>
              <a:rPr lang="zh-CN" altLang="en-US" sz="2000" dirty="0">
                <a:solidFill>
                  <a:srgbClr val="121896"/>
                </a:solidFill>
                <a:latin typeface="Helvetica" panose="020B0604020202020204" pitchFamily="34" charset="0"/>
                <a:sym typeface="Arial" panose="020B0604020202020204" pitchFamily="34" charset="0"/>
              </a:rPr>
              <a:t>swapped in</a:t>
            </a:r>
            <a:r>
              <a:rPr lang="zh-CN" altLang="en-US" sz="2000" dirty="0">
                <a:latin typeface="Helvetica" panose="020B0604020202020204" pitchFamily="34" charset="0"/>
                <a:sym typeface="Arial" panose="020B0604020202020204" pitchFamily="34" charset="0"/>
              </a:rPr>
              <a:t> or </a:t>
            </a:r>
            <a:r>
              <a:rPr lang="zh-CN" altLang="en-US" sz="2000" dirty="0">
                <a:solidFill>
                  <a:srgbClr val="121896"/>
                </a:solidFill>
                <a:latin typeface="Helvetica" panose="020B0604020202020204" pitchFamily="34" charset="0"/>
                <a:sym typeface="Arial" panose="020B0604020202020204" pitchFamily="34" charset="0"/>
              </a:rPr>
              <a:t>swapped out</a:t>
            </a:r>
            <a:r>
              <a:rPr lang="zh-CN" altLang="en-US" sz="2000" dirty="0">
                <a:latin typeface="Helvetica" panose="020B0604020202020204" pitchFamily="34" charset="0"/>
                <a:sym typeface="Arial" panose="020B0604020202020204" pitchFamily="34" charset="0"/>
              </a:rPr>
              <a:t>. </a:t>
            </a:r>
          </a:p>
          <a:p>
            <a:pPr>
              <a:spcBef>
                <a:spcPct val="0"/>
              </a:spcBef>
              <a:buClrTx/>
              <a:buSzPct val="100000"/>
              <a:buFont typeface="Wingdings" panose="05000000000000000000" pitchFamily="2" charset="2"/>
              <a:buChar char="n"/>
            </a:pPr>
            <a:endParaRPr lang="zh-CN" altLang="en-US" sz="2000" dirty="0">
              <a:latin typeface="Helvetica" panose="020B0604020202020204" pitchFamily="34" charset="0"/>
            </a:endParaRPr>
          </a:p>
        </p:txBody>
      </p:sp>
      <p:sp>
        <p:nvSpPr>
          <p:cNvPr id="53253" name="文本框 1">
            <a:extLst>
              <a:ext uri="{FF2B5EF4-FFF2-40B4-BE49-F238E27FC236}">
                <a16:creationId xmlns:a16="http://schemas.microsoft.com/office/drawing/2014/main" id="{522F505B-4CBE-46C6-80B0-49ED621B659E}"/>
              </a:ext>
            </a:extLst>
          </p:cNvPr>
          <p:cNvSpPr txBox="1">
            <a:spLocks noChangeArrowheads="1"/>
          </p:cNvSpPr>
          <p:nvPr/>
        </p:nvSpPr>
        <p:spPr bwMode="auto">
          <a:xfrm>
            <a:off x="5786438" y="6018213"/>
            <a:ext cx="197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走出去，请进来</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64DAE65-7FA4-4F1B-A5CD-A681E9D67BE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3.2.3 Context Switch</a:t>
            </a:r>
          </a:p>
        </p:txBody>
      </p:sp>
      <p:sp>
        <p:nvSpPr>
          <p:cNvPr id="2" name="Rectangle 3">
            <a:extLst>
              <a:ext uri="{FF2B5EF4-FFF2-40B4-BE49-F238E27FC236}">
                <a16:creationId xmlns:a16="http://schemas.microsoft.com/office/drawing/2014/main" id="{E42CAC38-BA82-4417-B816-BFA3645D52CE}"/>
              </a:ext>
            </a:extLst>
          </p:cNvPr>
          <p:cNvSpPr>
            <a:spLocks noGrp="1"/>
          </p:cNvSpPr>
          <p:nvPr>
            <p:ph type="body" idx="4294967295"/>
          </p:nvPr>
        </p:nvSpPr>
        <p:spPr>
          <a:xfrm>
            <a:off x="827088" y="1114425"/>
            <a:ext cx="7518400" cy="5099050"/>
          </a:xfrm>
          <a:ln>
            <a:miter/>
          </a:ln>
        </p:spPr>
        <p:txBody>
          <a:bodyPr/>
          <a:lstStyle/>
          <a:p>
            <a:pPr>
              <a:defRPr/>
            </a:pPr>
            <a:r>
              <a:rPr lang="en-US" altLang="x-none" sz="2000" noProof="1"/>
              <a:t>When CPU switches to another process, the system must </a:t>
            </a:r>
            <a:r>
              <a:rPr lang="en-US" altLang="x-none" sz="2000" b="1" noProof="1">
                <a:solidFill>
                  <a:srgbClr val="FF0000"/>
                </a:solidFill>
              </a:rPr>
              <a:t>save the state </a:t>
            </a:r>
            <a:r>
              <a:rPr lang="en-US" altLang="x-none" sz="2000" noProof="1">
                <a:sym typeface="Arial" charset="0"/>
              </a:rPr>
              <a:t>of the old process </a:t>
            </a:r>
            <a:r>
              <a:rPr lang="en-US" altLang="x-none" sz="2000" noProof="1"/>
              <a:t>and </a:t>
            </a:r>
            <a:r>
              <a:rPr lang="en-US" altLang="x-none" sz="2000" b="1" noProof="1">
                <a:solidFill>
                  <a:srgbClr val="FF0000"/>
                </a:solidFill>
              </a:rPr>
              <a:t>load the saved state </a:t>
            </a:r>
            <a:r>
              <a:rPr lang="en-US" altLang="x-none" sz="2000" noProof="1">
                <a:sym typeface="Arial" charset="0"/>
              </a:rPr>
              <a:t>for the new process</a:t>
            </a:r>
            <a:r>
              <a:rPr lang="zh-CN" altLang="en-US" sz="2000" noProof="1">
                <a:sym typeface="Arial" charset="0"/>
              </a:rPr>
              <a:t> </a:t>
            </a:r>
            <a:r>
              <a:rPr lang="en-US" altLang="x-none" sz="2000" noProof="1"/>
              <a:t> </a:t>
            </a:r>
            <a:r>
              <a:rPr lang="en-US" altLang="x-none" sz="2000" noProof="1">
                <a:sym typeface="Arial" charset="0"/>
              </a:rPr>
              <a:t>via a</a:t>
            </a:r>
            <a:r>
              <a:rPr lang="en-US" altLang="x-none" sz="2000" noProof="1"/>
              <a:t> </a:t>
            </a:r>
            <a:r>
              <a:rPr lang="en-US" altLang="x-none" sz="2000" b="1" u="sng" noProof="1">
                <a:solidFill>
                  <a:srgbClr val="3366FF"/>
                </a:solidFill>
                <a:effectLst>
                  <a:outerShdw blurRad="38100" dist="38100" dir="2700000" algn="tl">
                    <a:srgbClr val="000000">
                      <a:alpha val="43137"/>
                    </a:srgbClr>
                  </a:outerShdw>
                </a:effectLst>
              </a:rPr>
              <a:t>context switch</a:t>
            </a:r>
            <a:endParaRPr lang="en-US" altLang="x-none" sz="2000" b="1" u="sng" noProof="1">
              <a:effectLst>
                <a:outerShdw blurRad="38100" dist="38100" dir="2700000" algn="tl">
                  <a:srgbClr val="000000">
                    <a:alpha val="43137"/>
                  </a:srgbClr>
                </a:outerShdw>
              </a:effectLst>
            </a:endParaRPr>
          </a:p>
          <a:p>
            <a:pPr>
              <a:defRPr/>
            </a:pPr>
            <a:r>
              <a:rPr lang="en-US" altLang="x-none" sz="2000" b="1" u="sng" noProof="1">
                <a:solidFill>
                  <a:srgbClr val="3366FF"/>
                </a:solidFill>
              </a:rPr>
              <a:t>Context </a:t>
            </a:r>
            <a:r>
              <a:rPr lang="en-US" altLang="x-none" sz="2000" b="1" u="sng" noProof="1"/>
              <a:t>of a process represented in the </a:t>
            </a:r>
            <a:r>
              <a:rPr lang="en-US" altLang="x-none" sz="2000" b="1" u="sng" noProof="1">
                <a:solidFill>
                  <a:srgbClr val="006600"/>
                </a:solidFill>
              </a:rPr>
              <a:t>PCB</a:t>
            </a:r>
          </a:p>
          <a:p>
            <a:pPr>
              <a:defRPr/>
            </a:pPr>
            <a:r>
              <a:rPr lang="en-US" altLang="x-none" sz="2000" noProof="1">
                <a:solidFill>
                  <a:srgbClr val="0000CC"/>
                </a:solidFill>
              </a:rPr>
              <a:t>Context-switch time</a:t>
            </a:r>
            <a:r>
              <a:rPr lang="en-US" altLang="x-none" sz="2000" noProof="1"/>
              <a:t> is </a:t>
            </a:r>
            <a:r>
              <a:rPr lang="en-US" altLang="x-none" sz="2000" noProof="1">
                <a:solidFill>
                  <a:srgbClr val="0070C0"/>
                </a:solidFill>
              </a:rPr>
              <a:t>overhead</a:t>
            </a:r>
            <a:r>
              <a:rPr lang="en-US" altLang="x-none" sz="2000" noProof="1"/>
              <a:t>; the system does no useful work while switching</a:t>
            </a:r>
          </a:p>
          <a:p>
            <a:pPr lvl="1">
              <a:defRPr/>
            </a:pPr>
            <a:r>
              <a:rPr lang="en-US" altLang="x-none" sz="1800" noProof="1">
                <a:solidFill>
                  <a:srgbClr val="006600"/>
                </a:solidFill>
              </a:rPr>
              <a:t>The more complex the OS and the PCB </a:t>
            </a:r>
            <a:r>
              <a:rPr lang="en-US" altLang="x-none" sz="1800" noProof="1">
                <a:solidFill>
                  <a:srgbClr val="006600"/>
                </a:solidFill>
                <a:sym typeface="Wingdings" charset="2"/>
              </a:rPr>
              <a:t> the </a:t>
            </a:r>
            <a:r>
              <a:rPr lang="en-US" altLang="x-none" sz="1800" noProof="1">
                <a:solidFill>
                  <a:srgbClr val="006600"/>
                </a:solidFill>
              </a:rPr>
              <a:t>longer the context switch</a:t>
            </a:r>
          </a:p>
          <a:p>
            <a:pPr>
              <a:defRPr/>
            </a:pPr>
            <a:r>
              <a:rPr lang="en-US" altLang="x-none" sz="2000" noProof="1"/>
              <a:t>Time dependent on hardware support</a:t>
            </a:r>
          </a:p>
          <a:p>
            <a:pPr lvl="1">
              <a:defRPr/>
            </a:pPr>
            <a:r>
              <a:rPr lang="en-US" altLang="zh-CN" sz="1800" dirty="0"/>
              <a:t>memory speed, the number of registers that must be copied, and the existence of special instructions</a:t>
            </a:r>
            <a:endParaRPr lang="en-US" altLang="x-none" sz="1800" noProof="1"/>
          </a:p>
          <a:p>
            <a:pPr lvl="1">
              <a:defRPr/>
            </a:pPr>
            <a:r>
              <a:rPr lang="en-US" altLang="x-none" sz="1800" noProof="1"/>
              <a:t>With</a:t>
            </a:r>
            <a:r>
              <a:rPr lang="en-US" altLang="x-none" sz="1800" noProof="1">
                <a:solidFill>
                  <a:srgbClr val="0070C0"/>
                </a:solidFill>
              </a:rPr>
              <a:t> </a:t>
            </a:r>
            <a:r>
              <a:rPr lang="en-US" altLang="x-none" sz="1800" b="1" noProof="1">
                <a:solidFill>
                  <a:srgbClr val="0070C0"/>
                </a:solidFill>
              </a:rPr>
              <a:t>multiple sets of registers</a:t>
            </a:r>
            <a:r>
              <a:rPr lang="en-US" altLang="x-none" sz="1800" noProof="1">
                <a:solidFill>
                  <a:srgbClr val="0070C0"/>
                </a:solidFill>
              </a:rPr>
              <a:t>,</a:t>
            </a:r>
            <a:r>
              <a:rPr lang="en-US" altLang="x-none" sz="1800" noProof="1"/>
              <a:t> a context switch simply includes changing the pointer to the current register set.</a:t>
            </a:r>
          </a:p>
          <a:p>
            <a:pPr lvl="1">
              <a:defRPr/>
            </a:pPr>
            <a:r>
              <a:rPr lang="en-US" altLang="x-none" sz="1800" noProof="1"/>
              <a:t>With </a:t>
            </a:r>
            <a:r>
              <a:rPr lang="en-US" altLang="x-none" sz="1800" noProof="1">
                <a:solidFill>
                  <a:srgbClr val="0070C0"/>
                </a:solidFill>
              </a:rPr>
              <a:t>one set of registers</a:t>
            </a:r>
            <a:r>
              <a:rPr lang="en-US" altLang="x-none" sz="1800" noProof="1"/>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2D59598-97F2-4BCD-9B4E-45F5BAAD251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Context Switch</a:t>
            </a:r>
          </a:p>
        </p:txBody>
      </p:sp>
      <p:sp>
        <p:nvSpPr>
          <p:cNvPr id="55299" name="Rectangle 3">
            <a:extLst>
              <a:ext uri="{FF2B5EF4-FFF2-40B4-BE49-F238E27FC236}">
                <a16:creationId xmlns:a16="http://schemas.microsoft.com/office/drawing/2014/main" id="{EB59950A-9A6B-4893-B547-6EC7268A5359}"/>
              </a:ext>
            </a:extLst>
          </p:cNvPr>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关于上下文切换的更多细节请参阅</a:t>
            </a:r>
            <a:r>
              <a:rPr lang="en-US" altLang="zh-CN" sz="2400" noProof="1"/>
              <a:t>Nachos</a:t>
            </a:r>
            <a:r>
              <a:rPr lang="en-US" altLang="en-US" sz="2400" noProof="1" smtClean="0"/>
              <a:t>：</a:t>
            </a:r>
          </a:p>
          <a:p>
            <a:pPr lvl="1"/>
            <a:r>
              <a:rPr lang="en-US" altLang="zh-CN" sz="2000" noProof="1" smtClean="0"/>
              <a:t>code/threads/scheduler.cc</a:t>
            </a:r>
            <a:r>
              <a:rPr lang="zh-CN" altLang="en-US" sz="2000" noProof="1"/>
              <a:t>中的</a:t>
            </a:r>
            <a:r>
              <a:rPr lang="en-US" altLang="zh-CN" sz="2000" noProof="1">
                <a:solidFill>
                  <a:srgbClr val="006600"/>
                </a:solidFill>
              </a:rPr>
              <a:t>Scheduler::Run()</a:t>
            </a:r>
            <a:r>
              <a:rPr lang="zh-CN" altLang="en-US" sz="2000" noProof="1"/>
              <a:t>，以及调用该方法的代码 </a:t>
            </a:r>
            <a:endParaRPr lang="en-US" altLang="zh-CN" sz="2000" noProof="1" smtClean="0"/>
          </a:p>
          <a:p>
            <a:pPr lvl="1"/>
            <a:r>
              <a:rPr lang="en-US" altLang="zh-CN" sz="2000" noProof="1" smtClean="0"/>
              <a:t>code</a:t>
            </a:r>
            <a:r>
              <a:rPr lang="en-US" altLang="zh-CN" sz="2000" noProof="1"/>
              <a:t>/</a:t>
            </a:r>
            <a:r>
              <a:rPr lang="en-US" altLang="zh-CN" sz="2000" dirty="0"/>
              <a:t>/threads/ switch-</a:t>
            </a:r>
            <a:r>
              <a:rPr lang="en-US" altLang="zh-CN" sz="2000" dirty="0" err="1"/>
              <a:t>linux.s</a:t>
            </a:r>
            <a:r>
              <a:rPr lang="zh-CN" altLang="zh-CN" sz="2000" dirty="0"/>
              <a:t>中的</a:t>
            </a:r>
            <a:r>
              <a:rPr lang="en-US" altLang="zh-CN" sz="2000" dirty="0"/>
              <a:t>SWITCH()</a:t>
            </a:r>
            <a:endParaRPr lang="zh-CN" altLang="zh-CN" sz="2000" noProof="1"/>
          </a:p>
          <a:p>
            <a:endParaRPr lang="zh-CN" altLang="zh-CN" sz="2400" noProof="1"/>
          </a:p>
          <a:p>
            <a:r>
              <a:rPr lang="zh-CN" altLang="en-US" sz="2400" noProof="1"/>
              <a:t>或“</a:t>
            </a:r>
            <a:r>
              <a:rPr lang="en-US" altLang="zh-CN" sz="2400" noProof="1"/>
              <a:t>Unix</a:t>
            </a:r>
            <a:r>
              <a:rPr lang="zh-CN" altLang="en-US" sz="2400" noProof="1"/>
              <a:t>操作系统设计”第</a:t>
            </a:r>
            <a:r>
              <a:rPr lang="zh-CN" altLang="zh-CN" sz="2400" noProof="1"/>
              <a:t>122</a:t>
            </a:r>
            <a:r>
              <a:rPr lang="zh-CN" altLang="en-US" sz="2400" noProof="1"/>
              <a:t>页</a:t>
            </a:r>
            <a:r>
              <a:rPr lang="zh-CN" altLang="zh-CN" sz="2400" noProof="1"/>
              <a:t>6.3</a:t>
            </a:r>
            <a:r>
              <a:rPr lang="zh-CN" altLang="en-US" sz="2400" noProof="1"/>
              <a:t>节</a:t>
            </a:r>
            <a:endParaRPr lang="zh-CN" altLang="zh-CN" sz="2400" noProof="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374520B-201C-49A6-8CF5-A962302F9C71}"/>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6CC55BC1-DDC3-408D-9F05-DCC49819CE34}"/>
              </a:ext>
            </a:extLst>
          </p:cNvPr>
          <p:cNvSpPr>
            <a:spLocks noGrp="1" noChangeArrowheads="1"/>
          </p:cNvSpPr>
          <p:nvPr>
            <p:ph type="body" idx="4294967295"/>
          </p:nvPr>
        </p:nvSpPr>
        <p:spPr>
          <a:xfrm>
            <a:off x="827088" y="1114425"/>
            <a:ext cx="7518400" cy="5099050"/>
          </a:xfrm>
        </p:spPr>
        <p:txBody>
          <a:bodyPr/>
          <a:lstStyle/>
          <a:p>
            <a:r>
              <a:rPr lang="zh-CN" altLang="en-US" sz="2800" noProof="1"/>
              <a:t>操作系统为什么引入进程的概念？</a:t>
            </a:r>
            <a:endParaRPr lang="zh-CN" altLang="zh-CN" sz="2800" noProof="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ADF91D7-47D0-406B-956B-FE64DA72A99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3CF2D027-3484-43A7-A5D4-9DFA1D4F0FD9}"/>
              </a:ext>
            </a:extLst>
          </p:cNvPr>
          <p:cNvSpPr>
            <a:spLocks noGrp="1" noChangeArrowheads="1"/>
          </p:cNvSpPr>
          <p:nvPr>
            <p:ph type="body" idx="4294967295"/>
          </p:nvPr>
        </p:nvSpPr>
        <p:spPr>
          <a:xfrm>
            <a:off x="827088" y="1114425"/>
            <a:ext cx="7518400" cy="5099050"/>
          </a:xfrm>
        </p:spPr>
        <p:txBody>
          <a:bodyPr/>
          <a:lstStyle/>
          <a:p>
            <a:r>
              <a:rPr lang="zh-CN" altLang="en-US" sz="2400" noProof="1"/>
              <a:t>操作系统为什么引入进程的概念？</a:t>
            </a:r>
            <a:endParaRPr lang="zh-CN" altLang="zh-CN" sz="2400" noProof="1"/>
          </a:p>
          <a:p>
            <a:pPr lvl="1"/>
            <a:r>
              <a:rPr lang="zh-CN" altLang="en-US" sz="2000" b="1" noProof="1" smtClean="0">
                <a:solidFill>
                  <a:srgbClr val="FF0000"/>
                </a:solidFill>
              </a:rPr>
              <a:t>描述可执行程序</a:t>
            </a:r>
            <a:r>
              <a:rPr lang="zh-CN" altLang="en-US" sz="2000" b="1" noProof="1">
                <a:solidFill>
                  <a:srgbClr val="FF0000"/>
                </a:solidFill>
              </a:rPr>
              <a:t>的一次运行活动</a:t>
            </a:r>
            <a:endParaRPr lang="zh-CN" altLang="zh-CN" sz="2000" b="1" noProof="1">
              <a:solidFill>
                <a:srgbClr val="FF0000"/>
              </a:solidFill>
            </a:endParaRPr>
          </a:p>
          <a:p>
            <a:pPr lvl="2"/>
            <a:r>
              <a:rPr lang="zh-CN" altLang="en-US" sz="1800" noProof="1" smtClean="0">
                <a:solidFill>
                  <a:srgbClr val="0000CC"/>
                </a:solidFill>
              </a:rPr>
              <a:t>进程申请资源，系统为进程分配</a:t>
            </a:r>
            <a:r>
              <a:rPr lang="zh-CN" altLang="en-US" sz="1800" noProof="1">
                <a:solidFill>
                  <a:srgbClr val="0000CC"/>
                </a:solidFill>
              </a:rPr>
              <a:t>资源</a:t>
            </a:r>
            <a:endParaRPr lang="zh-CN" altLang="zh-CN" sz="1800" noProof="1">
              <a:solidFill>
                <a:srgbClr val="0000CC"/>
              </a:solidFill>
            </a:endParaRPr>
          </a:p>
          <a:p>
            <a:pPr lvl="3"/>
            <a:r>
              <a:rPr lang="zh-CN" altLang="en-US" sz="1600" noProof="1"/>
              <a:t>代码、数据的内存空间</a:t>
            </a:r>
            <a:endParaRPr lang="zh-CN" altLang="zh-CN" sz="1600" noProof="1"/>
          </a:p>
          <a:p>
            <a:pPr lvl="3"/>
            <a:r>
              <a:rPr lang="zh-CN" altLang="en-US" sz="1600" noProof="1"/>
              <a:t>堆、栈</a:t>
            </a:r>
            <a:endParaRPr lang="zh-CN" altLang="zh-CN" sz="1600" noProof="1"/>
          </a:p>
          <a:p>
            <a:pPr lvl="3"/>
            <a:r>
              <a:rPr lang="en-US" altLang="zh-CN" sz="1600" noProof="1"/>
              <a:t>PC</a:t>
            </a:r>
            <a:r>
              <a:rPr lang="zh-CN" altLang="en-US" sz="1600" noProof="1"/>
              <a:t>等寄存器</a:t>
            </a:r>
            <a:endParaRPr lang="zh-CN" altLang="zh-CN" sz="1600" noProof="1"/>
          </a:p>
          <a:p>
            <a:pPr lvl="3"/>
            <a:r>
              <a:rPr lang="zh-CN" altLang="en-US" sz="1600" noProof="1"/>
              <a:t>分配的</a:t>
            </a:r>
            <a:r>
              <a:rPr lang="en-US" altLang="zh-CN" sz="1600" noProof="1"/>
              <a:t>I/O</a:t>
            </a:r>
            <a:r>
              <a:rPr lang="zh-CN" altLang="en-US" sz="1600" noProof="1"/>
              <a:t>、打开的文件等信息</a:t>
            </a:r>
            <a:endParaRPr lang="zh-CN" altLang="zh-CN" sz="1600" noProof="1"/>
          </a:p>
          <a:p>
            <a:pPr lvl="3"/>
            <a:r>
              <a:rPr lang="en-US" altLang="zh-CN" sz="1600" noProof="1"/>
              <a:t>PCB</a:t>
            </a:r>
          </a:p>
          <a:p>
            <a:pPr lvl="3"/>
            <a:r>
              <a:rPr lang="en-US" altLang="zh-CN" sz="1600" noProof="1"/>
              <a:t>…</a:t>
            </a:r>
          </a:p>
          <a:p>
            <a:pPr lvl="2"/>
            <a:r>
              <a:rPr lang="zh-CN" altLang="en-US" sz="1800" noProof="1">
                <a:solidFill>
                  <a:srgbClr val="0000CC"/>
                </a:solidFill>
              </a:rPr>
              <a:t>通过</a:t>
            </a:r>
            <a:r>
              <a:rPr lang="en-US" altLang="zh-CN" sz="1800" noProof="1">
                <a:solidFill>
                  <a:srgbClr val="0000CC"/>
                </a:solidFill>
              </a:rPr>
              <a:t>PCB</a:t>
            </a:r>
            <a:r>
              <a:rPr lang="zh-CN" altLang="en-US" sz="1800" noProof="1">
                <a:solidFill>
                  <a:srgbClr val="0000CC"/>
                </a:solidFill>
              </a:rPr>
              <a:t>感知进程的存在</a:t>
            </a:r>
            <a:endParaRPr lang="zh-CN" altLang="zh-CN" sz="1800" noProof="1">
              <a:solidFill>
                <a:srgbClr val="0000CC"/>
              </a:solidFill>
            </a:endParaRPr>
          </a:p>
          <a:p>
            <a:pPr lvl="2"/>
            <a:r>
              <a:rPr lang="zh-CN" altLang="en-US" sz="1800" noProof="1">
                <a:solidFill>
                  <a:srgbClr val="0000CC"/>
                </a:solidFill>
              </a:rPr>
              <a:t>参与</a:t>
            </a:r>
            <a:r>
              <a:rPr lang="en-US" altLang="zh-CN" sz="1800" noProof="1">
                <a:solidFill>
                  <a:srgbClr val="0000CC"/>
                </a:solidFill>
              </a:rPr>
              <a:t>CPU</a:t>
            </a:r>
            <a:r>
              <a:rPr lang="zh-CN" altLang="en-US" sz="1800" noProof="1">
                <a:solidFill>
                  <a:srgbClr val="0000CC"/>
                </a:solidFill>
              </a:rPr>
              <a:t>调度 </a:t>
            </a:r>
            <a:r>
              <a:rPr lang="zh-CN" altLang="zh-CN" sz="1800" noProof="1">
                <a:solidFill>
                  <a:srgbClr val="0000CC"/>
                </a:solidFill>
              </a:rPr>
              <a:t>(</a:t>
            </a:r>
            <a:r>
              <a:rPr lang="zh-CN" altLang="en-US" sz="1800" noProof="1">
                <a:solidFill>
                  <a:srgbClr val="0000CC"/>
                </a:solidFill>
              </a:rPr>
              <a:t>时间片、优先级、状态的改变、上下文切换</a:t>
            </a:r>
            <a:r>
              <a:rPr lang="zh-CN" altLang="zh-CN" sz="1800" noProof="1">
                <a:solidFill>
                  <a:srgbClr val="0000CC"/>
                </a:solidFill>
              </a:rPr>
              <a:t>)</a:t>
            </a:r>
          </a:p>
          <a:p>
            <a:pPr lvl="2"/>
            <a:r>
              <a:rPr lang="zh-CN" altLang="en-US" sz="1800" noProof="1">
                <a:solidFill>
                  <a:srgbClr val="0000CC"/>
                </a:solidFill>
              </a:rPr>
              <a:t>进程之间的协作、同步、通信等</a:t>
            </a:r>
            <a:endParaRPr lang="zh-CN" altLang="zh-CN" sz="1800" noProof="1">
              <a:solidFill>
                <a:srgbClr val="0000CC"/>
              </a:solidFill>
            </a:endParaRPr>
          </a:p>
          <a:p>
            <a:pPr lvl="2"/>
            <a:r>
              <a:rPr lang="zh-CN" altLang="en-US" sz="1800" noProof="1">
                <a:solidFill>
                  <a:srgbClr val="0000CC"/>
                </a:solidFill>
              </a:rPr>
              <a:t>可以同时运行一个程序的多个</a:t>
            </a:r>
            <a:r>
              <a:rPr lang="zh-CN" altLang="en-US" sz="1800" noProof="1" smtClean="0">
                <a:solidFill>
                  <a:srgbClr val="0000CC"/>
                </a:solidFill>
              </a:rPr>
              <a:t>实例（</a:t>
            </a:r>
            <a:r>
              <a:rPr lang="en-US" altLang="zh-CN" sz="1800" noProof="1" smtClean="0">
                <a:solidFill>
                  <a:srgbClr val="0000CC"/>
                </a:solidFill>
              </a:rPr>
              <a:t>i.e. word, ppt,ie</a:t>
            </a:r>
            <a:r>
              <a:rPr lang="zh-CN" altLang="en-US" sz="1800" noProof="1" smtClean="0">
                <a:solidFill>
                  <a:srgbClr val="0000CC"/>
                </a:solidFill>
              </a:rPr>
              <a:t>等）</a:t>
            </a:r>
            <a:endParaRPr lang="zh-CN" altLang="zh-CN" sz="1800" noProof="1">
              <a:solidFill>
                <a:srgbClr val="0000CC"/>
              </a:solidFill>
            </a:endParaRPr>
          </a:p>
          <a:p>
            <a:pPr lvl="2"/>
            <a:r>
              <a:rPr lang="zh-CN" altLang="zh-CN" sz="1800" noProof="1">
                <a:solidFill>
                  <a:srgbClr val="0000CC"/>
                </a:solidFill>
              </a:rPr>
              <a:t>…</a:t>
            </a:r>
          </a:p>
          <a:p>
            <a:pPr lvl="2"/>
            <a:endParaRPr lang="zh-CN" altLang="zh-CN" noProof="1"/>
          </a:p>
        </p:txBody>
      </p:sp>
      <p:sp>
        <p:nvSpPr>
          <p:cNvPr id="4" name="新月形 3">
            <a:extLst>
              <a:ext uri="{FF2B5EF4-FFF2-40B4-BE49-F238E27FC236}">
                <a16:creationId xmlns:a16="http://schemas.microsoft.com/office/drawing/2014/main" id="{FCF6D735-CDB1-405E-BDDD-D3212D23C2E4}"/>
              </a:ext>
            </a:extLst>
          </p:cNvPr>
          <p:cNvSpPr/>
          <p:nvPr/>
        </p:nvSpPr>
        <p:spPr>
          <a:xfrm>
            <a:off x="7543800" y="58023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The Process</a:t>
            </a: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85800" y="1373188"/>
            <a:ext cx="7761288" cy="4675187"/>
          </a:xfrm>
        </p:spPr>
        <p:txBody>
          <a:bodyPr/>
          <a:lstStyle/>
          <a:p>
            <a:r>
              <a:rPr lang="en-US" altLang="zh-CN" sz="2800" noProof="1">
                <a:solidFill>
                  <a:srgbClr val="006600"/>
                </a:solidFill>
              </a:rPr>
              <a:t>Process </a:t>
            </a:r>
            <a:r>
              <a:rPr lang="en-US" altLang="zh-CN" sz="2800" noProof="1"/>
              <a:t>– </a:t>
            </a:r>
            <a:r>
              <a:rPr lang="en-US" altLang="zh-CN" sz="2800" noProof="1">
                <a:solidFill>
                  <a:srgbClr val="0070C0"/>
                </a:solidFill>
              </a:rPr>
              <a:t>a program in execution</a:t>
            </a:r>
            <a:r>
              <a:rPr lang="en-US" altLang="zh-CN" sz="2800" noProof="1"/>
              <a:t>; </a:t>
            </a:r>
            <a:r>
              <a:rPr lang="en-US" altLang="zh-CN" sz="2800" noProof="1">
                <a:solidFill>
                  <a:srgbClr val="0000CC"/>
                </a:solidFill>
              </a:rPr>
              <a:t>process execution must progress in sequential fashion.</a:t>
            </a:r>
          </a:p>
          <a:p>
            <a:r>
              <a:rPr lang="zh-CN" altLang="en-US" sz="2800" b="1" u="sng" dirty="0">
                <a:solidFill>
                  <a:srgbClr val="FF0000"/>
                </a:solidFill>
                <a:sym typeface="Arial" panose="020B0604020202020204" pitchFamily="34" charset="0"/>
              </a:rPr>
              <a:t>Program </a:t>
            </a:r>
            <a:r>
              <a:rPr lang="zh-CN" altLang="en-US" sz="2800" b="1" u="sng" dirty="0">
                <a:solidFill>
                  <a:srgbClr val="006600"/>
                </a:solidFill>
                <a:sym typeface="Arial" panose="020B0604020202020204" pitchFamily="34" charset="0"/>
              </a:rPr>
              <a:t>becomes </a:t>
            </a:r>
            <a:r>
              <a:rPr lang="zh-CN" altLang="en-US" sz="2800" b="1" u="sng" dirty="0">
                <a:solidFill>
                  <a:srgbClr val="FF0000"/>
                </a:solidFill>
                <a:sym typeface="Arial" panose="020B0604020202020204" pitchFamily="34" charset="0"/>
              </a:rPr>
              <a:t>process </a:t>
            </a:r>
            <a:r>
              <a:rPr lang="zh-CN" altLang="en-US" sz="2800" b="1" u="sng" dirty="0">
                <a:sym typeface="Arial" panose="020B0604020202020204" pitchFamily="34" charset="0"/>
              </a:rPr>
              <a:t>when executable file loaded into memory</a:t>
            </a:r>
            <a:endParaRPr lang="en-US" altLang="zh-CN" sz="2800" b="1" u="sng" dirty="0">
              <a:sym typeface="Arial" panose="020B0604020202020204" pitchFamily="34" charset="0"/>
            </a:endParaRPr>
          </a:p>
          <a:p>
            <a:endParaRPr lang="en-US" altLang="zh-CN" sz="2800" dirty="0"/>
          </a:p>
          <a:p>
            <a:r>
              <a:rPr lang="en-US" altLang="zh-CN" sz="2800" b="1" i="1" u="sng" dirty="0">
                <a:solidFill>
                  <a:srgbClr val="FF0000"/>
                </a:solidFill>
              </a:rPr>
              <a:t>What does a </a:t>
            </a:r>
            <a:r>
              <a:rPr lang="en-US" altLang="zh-CN" sz="2800" b="1" i="1" u="sng" dirty="0">
                <a:solidFill>
                  <a:srgbClr val="0000CC"/>
                </a:solidFill>
              </a:rPr>
              <a:t>program</a:t>
            </a:r>
            <a:r>
              <a:rPr lang="en-US" altLang="zh-CN" sz="2800" b="1" i="1" u="sng" dirty="0">
                <a:solidFill>
                  <a:srgbClr val="FF0000"/>
                </a:solidFill>
              </a:rPr>
              <a:t> look like when it is </a:t>
            </a:r>
            <a:r>
              <a:rPr lang="en-US" altLang="zh-CN" sz="2800" b="1" i="1" u="sng" dirty="0">
                <a:solidFill>
                  <a:srgbClr val="7030A0"/>
                </a:solidFill>
              </a:rPr>
              <a:t>executed</a:t>
            </a:r>
            <a:r>
              <a:rPr lang="en-US" altLang="zh-CN" sz="2800" b="1" i="1" u="sng" dirty="0">
                <a:solidFill>
                  <a:srgbClr val="FF0000"/>
                </a:solidFill>
              </a:rPr>
              <a:t>?</a:t>
            </a:r>
            <a:endParaRPr lang="en-US" altLang="zh-CN" b="1" i="1" u="sng" noProof="1">
              <a:solidFill>
                <a:srgbClr val="FF0000"/>
              </a:solidFill>
            </a:endParaRPr>
          </a:p>
          <a:p>
            <a:pPr lvl="1"/>
            <a:endParaRPr lang="en-US" altLang="zh-CN" sz="2400" noProof="1"/>
          </a:p>
        </p:txBody>
      </p:sp>
    </p:spTree>
    <p:extLst>
      <p:ext uri="{BB962C8B-B14F-4D97-AF65-F5344CB8AC3E}">
        <p14:creationId xmlns:p14="http://schemas.microsoft.com/office/powerpoint/2010/main" val="23643664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3">
            <a:extLst>
              <a:ext uri="{FF2B5EF4-FFF2-40B4-BE49-F238E27FC236}">
                <a16:creationId xmlns:a16="http://schemas.microsoft.com/office/drawing/2014/main" id="{270E549E-0200-4C50-9F82-6B3628BC0526}"/>
              </a:ext>
            </a:extLst>
          </p:cNvPr>
          <p:cNvSpPr txBox="1">
            <a:spLocks noChangeArrowheads="1"/>
          </p:cNvSpPr>
          <p:nvPr>
            <p:custDataLst>
              <p:tags r:id="rId2"/>
            </p:custDataLst>
          </p:nvPr>
        </p:nvSpPr>
        <p:spPr bwMode="auto">
          <a:xfrm>
            <a:off x="914400" y="635000"/>
            <a:ext cx="7808913" cy="148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下列选项中，不可能在</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用户态</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发生</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的事件是（）。</a:t>
            </a:r>
          </a:p>
        </p:txBody>
      </p:sp>
      <p:sp>
        <p:nvSpPr>
          <p:cNvPr id="59395" name="文本框 4">
            <a:extLst>
              <a:ext uri="{FF2B5EF4-FFF2-40B4-BE49-F238E27FC236}">
                <a16:creationId xmlns:a16="http://schemas.microsoft.com/office/drawing/2014/main" id="{24BB6CCF-5F69-4A6E-ADD8-9EFC9B04068B}"/>
              </a:ext>
            </a:extLst>
          </p:cNvPr>
          <p:cNvSpPr txBox="1">
            <a:spLocks noChangeArrowheads="1"/>
          </p:cNvSpPr>
          <p:nvPr>
            <p:custDataLst>
              <p:tags r:id="rId3"/>
            </p:custDataLst>
          </p:nvPr>
        </p:nvSpPr>
        <p:spPr bwMode="auto">
          <a:xfrm>
            <a:off x="1862138" y="23333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调用请求</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5">
            <a:extLst>
              <a:ext uri="{FF2B5EF4-FFF2-40B4-BE49-F238E27FC236}">
                <a16:creationId xmlns:a16="http://schemas.microsoft.com/office/drawing/2014/main" id="{F3530915-CBE9-4B70-BE16-F340EDCA130F}"/>
              </a:ext>
            </a:extLst>
          </p:cNvPr>
          <p:cNvSpPr txBox="1">
            <a:spLocks noChangeArrowheads="1"/>
          </p:cNvSpPr>
          <p:nvPr>
            <p:custDataLst>
              <p:tags r:id="rId4"/>
            </p:custDataLst>
          </p:nvPr>
        </p:nvSpPr>
        <p:spPr bwMode="auto">
          <a:xfrm>
            <a:off x="1862138" y="31906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外部中断</a:t>
            </a:r>
          </a:p>
        </p:txBody>
      </p:sp>
      <p:sp>
        <p:nvSpPr>
          <p:cNvPr id="59397" name="文本框 6">
            <a:extLst>
              <a:ext uri="{FF2B5EF4-FFF2-40B4-BE49-F238E27FC236}">
                <a16:creationId xmlns:a16="http://schemas.microsoft.com/office/drawing/2014/main" id="{B61F0819-D036-47E4-BE95-74CE5CBE0943}"/>
              </a:ext>
            </a:extLst>
          </p:cNvPr>
          <p:cNvSpPr txBox="1">
            <a:spLocks noChangeArrowheads="1"/>
          </p:cNvSpPr>
          <p:nvPr>
            <p:custDataLst>
              <p:tags r:id="rId5"/>
            </p:custDataLst>
          </p:nvPr>
        </p:nvSpPr>
        <p:spPr bwMode="auto">
          <a:xfrm>
            <a:off x="1862138" y="40478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进程切换</a:t>
            </a:r>
          </a:p>
        </p:txBody>
      </p:sp>
      <p:sp>
        <p:nvSpPr>
          <p:cNvPr id="59398" name="文本框 7">
            <a:extLst>
              <a:ext uri="{FF2B5EF4-FFF2-40B4-BE49-F238E27FC236}">
                <a16:creationId xmlns:a16="http://schemas.microsoft.com/office/drawing/2014/main" id="{48C736D1-E262-48F3-915D-70C4B5DD8F80}"/>
              </a:ext>
            </a:extLst>
          </p:cNvPr>
          <p:cNvSpPr txBox="1">
            <a:spLocks noChangeArrowheads="1"/>
          </p:cNvSpPr>
          <p:nvPr>
            <p:custDataLst>
              <p:tags r:id="rId6"/>
            </p:custDataLst>
          </p:nvPr>
        </p:nvSpPr>
        <p:spPr bwMode="auto">
          <a:xfrm>
            <a:off x="1862138" y="49051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缺页</a:t>
            </a:r>
          </a:p>
        </p:txBody>
      </p:sp>
      <p:sp>
        <p:nvSpPr>
          <p:cNvPr id="9" name="椭圆 8">
            <a:extLst>
              <a:ext uri="{FF2B5EF4-FFF2-40B4-BE49-F238E27FC236}">
                <a16:creationId xmlns:a16="http://schemas.microsoft.com/office/drawing/2014/main" id="{8015AC06-2C2E-42C4-AB3B-3C7E89F57240}"/>
              </a:ext>
            </a:extLst>
          </p:cNvPr>
          <p:cNvSpPr>
            <a:spLocks noChangeAspect="1"/>
          </p:cNvSpPr>
          <p:nvPr>
            <p:custDataLst>
              <p:tags r:id="rId7"/>
            </p:custDataLst>
          </p:nvPr>
        </p:nvSpPr>
        <p:spPr>
          <a:xfrm>
            <a:off x="1147763" y="23968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3C5ABC3-B611-4BA1-8A04-204A306CA1BE}"/>
              </a:ext>
            </a:extLst>
          </p:cNvPr>
          <p:cNvSpPr>
            <a:spLocks noChangeAspect="1"/>
          </p:cNvSpPr>
          <p:nvPr>
            <p:custDataLst>
              <p:tags r:id="rId8"/>
            </p:custDataLst>
          </p:nvPr>
        </p:nvSpPr>
        <p:spPr>
          <a:xfrm>
            <a:off x="1147763" y="32541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E8D8AD3-8053-4B09-9AB7-84F3B1EC87C3}"/>
              </a:ext>
            </a:extLst>
          </p:cNvPr>
          <p:cNvSpPr>
            <a:spLocks noChangeAspect="1"/>
          </p:cNvSpPr>
          <p:nvPr>
            <p:custDataLst>
              <p:tags r:id="rId9"/>
            </p:custDataLst>
          </p:nvPr>
        </p:nvSpPr>
        <p:spPr>
          <a:xfrm>
            <a:off x="1147763" y="41113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6825AD7-D557-43E1-B0FB-A7BAB50BB063}"/>
              </a:ext>
            </a:extLst>
          </p:cNvPr>
          <p:cNvSpPr>
            <a:spLocks noChangeAspect="1"/>
          </p:cNvSpPr>
          <p:nvPr>
            <p:custDataLst>
              <p:tags r:id="rId10"/>
            </p:custDataLst>
          </p:nvPr>
        </p:nvSpPr>
        <p:spPr>
          <a:xfrm>
            <a:off x="1147763" y="49686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F6BACF7-5695-410E-B967-E2F9F2A73CD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D49A593-0D55-47BB-8EDB-5EAD516CBE32}"/>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405" name="文本框 24">
            <a:extLst>
              <a:ext uri="{FF2B5EF4-FFF2-40B4-BE49-F238E27FC236}">
                <a16:creationId xmlns:a16="http://schemas.microsoft.com/office/drawing/2014/main" id="{FBBE7073-4EB8-4F13-84FA-9C982C9A9A5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9406" name="文本框 25">
            <a:extLst>
              <a:ext uri="{FF2B5EF4-FFF2-40B4-BE49-F238E27FC236}">
                <a16:creationId xmlns:a16="http://schemas.microsoft.com/office/drawing/2014/main" id="{26AE1A7D-6F31-432A-8051-092D4D2F39B7}"/>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7" name="组合 23">
            <a:extLst>
              <a:ext uri="{FF2B5EF4-FFF2-40B4-BE49-F238E27FC236}">
                <a16:creationId xmlns:a16="http://schemas.microsoft.com/office/drawing/2014/main" id="{B1DF4252-B075-4773-9AE9-493E9118C082}"/>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BF9E06C7-4628-4218-B731-54A8EAE420C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CCAFADC9-CD8C-4239-B122-190B1914A0A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20" name="RemarkTitleText">
              <a:extLst>
                <a:ext uri="{FF2B5EF4-FFF2-40B4-BE49-F238E27FC236}">
                  <a16:creationId xmlns:a16="http://schemas.microsoft.com/office/drawing/2014/main" id="{37CEECCA-45DB-4344-993F-26E0E0B4EAF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9F9C1813-02AE-4BCB-BD1F-D88FB8D825D2}"/>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30C434BF-A0BD-4B08-AD16-B522D0C81159}"/>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0" name="RemarkTitleText">
            <a:extLst>
              <a:ext uri="{FF2B5EF4-FFF2-40B4-BE49-F238E27FC236}">
                <a16:creationId xmlns:a16="http://schemas.microsoft.com/office/drawing/2014/main" id="{FB13C43F-47C7-4444-8805-ADBA44BDC7F8}"/>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11" name="组合 17">
            <a:extLst>
              <a:ext uri="{FF2B5EF4-FFF2-40B4-BE49-F238E27FC236}">
                <a16:creationId xmlns:a16="http://schemas.microsoft.com/office/drawing/2014/main" id="{F6C06C3B-DCBC-4220-B6C6-E193ECB525F1}"/>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EBA2A150-38A1-47EE-A847-96B8B438E809}"/>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2781710F-58F5-4B7A-8774-1245023C97BD}"/>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6" name="TypeText">
              <a:extLst>
                <a:ext uri="{FF2B5EF4-FFF2-40B4-BE49-F238E27FC236}">
                  <a16:creationId xmlns:a16="http://schemas.microsoft.com/office/drawing/2014/main" id="{4FF7759E-05B0-43F4-8049-1FB9C0B177C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17" name="TipText">
              <a:extLst>
                <a:ext uri="{FF2B5EF4-FFF2-40B4-BE49-F238E27FC236}">
                  <a16:creationId xmlns:a16="http://schemas.microsoft.com/office/drawing/2014/main" id="{BC90931F-F080-40D3-8542-D3928CC49CD9}"/>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12" name="图片 2">
            <a:extLst>
              <a:ext uri="{FF2B5EF4-FFF2-40B4-BE49-F238E27FC236}">
                <a16:creationId xmlns:a16="http://schemas.microsoft.com/office/drawing/2014/main" id="{7F0FCF5F-3671-490A-9076-810D54348614}"/>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文本框 18">
            <a:extLst>
              <a:ext uri="{FF2B5EF4-FFF2-40B4-BE49-F238E27FC236}">
                <a16:creationId xmlns:a16="http://schemas.microsoft.com/office/drawing/2014/main" id="{94F13829-E7C0-400E-B2E2-A16375EC0E6E}"/>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2EABE0C-5F30-4017-AD40-9256B8DDCF01}"/>
              </a:ext>
            </a:extLst>
          </p:cNvPr>
          <p:cNvSpPr>
            <a:spLocks noGrp="1"/>
          </p:cNvSpPr>
          <p:nvPr>
            <p:ph type="title" idx="4294967295"/>
          </p:nvPr>
        </p:nvSpPr>
        <p:spPr>
          <a:xfrm>
            <a:off x="1108075" y="152400"/>
            <a:ext cx="7772400" cy="844550"/>
          </a:xfrm>
          <a:ln>
            <a:miter/>
          </a:ln>
        </p:spPr>
        <p:txBody>
          <a:bodyPr/>
          <a:lstStyle/>
          <a:p>
            <a:pPr>
              <a:defRPr/>
            </a:pPr>
            <a:r>
              <a:rPr lang="en-US" altLang="zh-CN" noProof="1">
                <a:effectLst>
                  <a:outerShdw blurRad="38100" dist="38100" dir="2700000">
                    <a:srgbClr val="C0C0C0"/>
                  </a:outerShdw>
                </a:effectLst>
              </a:rPr>
              <a:t>3.3 Operations on Process</a:t>
            </a:r>
          </a:p>
        </p:txBody>
      </p:sp>
      <p:sp>
        <p:nvSpPr>
          <p:cNvPr id="60419" name="Rectangle 3">
            <a:extLst>
              <a:ext uri="{FF2B5EF4-FFF2-40B4-BE49-F238E27FC236}">
                <a16:creationId xmlns:a16="http://schemas.microsoft.com/office/drawing/2014/main" id="{C3D404B9-879E-4481-8F73-61126AF6E329}"/>
              </a:ext>
            </a:extLst>
          </p:cNvPr>
          <p:cNvSpPr>
            <a:spLocks noGrp="1" noChangeArrowheads="1"/>
          </p:cNvSpPr>
          <p:nvPr>
            <p:ph type="body" idx="4294967295"/>
          </p:nvPr>
        </p:nvSpPr>
        <p:spPr>
          <a:xfrm>
            <a:off x="1374775" y="1619250"/>
            <a:ext cx="6102350" cy="3313113"/>
          </a:xfrm>
        </p:spPr>
        <p:txBody>
          <a:bodyPr/>
          <a:lstStyle/>
          <a:p>
            <a:r>
              <a:rPr lang="en-US" altLang="zh-CN" sz="2800"/>
              <a:t>Process Creation</a:t>
            </a:r>
          </a:p>
          <a:p>
            <a:endParaRPr lang="en-US" altLang="zh-CN" sz="2800"/>
          </a:p>
          <a:p>
            <a:endParaRPr lang="en-US" altLang="zh-CN" sz="2800"/>
          </a:p>
          <a:p>
            <a:r>
              <a:rPr lang="en-US" altLang="zh-CN" sz="2800"/>
              <a:t>Process Termination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74DA348-41C1-4C2D-89FF-2A0D2E23DCA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3.3.1 Process Creation</a:t>
            </a:r>
          </a:p>
        </p:txBody>
      </p:sp>
      <p:sp>
        <p:nvSpPr>
          <p:cNvPr id="61443" name="Rectangle 3">
            <a:extLst>
              <a:ext uri="{FF2B5EF4-FFF2-40B4-BE49-F238E27FC236}">
                <a16:creationId xmlns:a16="http://schemas.microsoft.com/office/drawing/2014/main" id="{92B86180-1BE4-4552-A33E-9EDCB0135A22}"/>
              </a:ext>
            </a:extLst>
          </p:cNvPr>
          <p:cNvSpPr>
            <a:spLocks noGrp="1" noChangeArrowheads="1"/>
          </p:cNvSpPr>
          <p:nvPr>
            <p:ph type="body" idx="4294967295"/>
          </p:nvPr>
        </p:nvSpPr>
        <p:spPr>
          <a:xfrm>
            <a:off x="849313" y="1241425"/>
            <a:ext cx="7351712" cy="4741863"/>
          </a:xfrm>
        </p:spPr>
        <p:txBody>
          <a:bodyPr/>
          <a:lstStyle/>
          <a:p>
            <a:r>
              <a:rPr lang="en-US" altLang="zh-CN" sz="2400" dirty="0"/>
              <a:t>A process may create several new processes, via a </a:t>
            </a:r>
            <a:r>
              <a:rPr lang="en-US" altLang="zh-CN" sz="2400" b="1" dirty="0">
                <a:solidFill>
                  <a:srgbClr val="7030A0"/>
                </a:solidFill>
              </a:rPr>
              <a:t>create-process system </a:t>
            </a:r>
            <a:r>
              <a:rPr lang="en-US" altLang="zh-CN" sz="2400" b="1" dirty="0" err="1">
                <a:solidFill>
                  <a:srgbClr val="7030A0"/>
                </a:solidFill>
              </a:rPr>
              <a:t>call</a:t>
            </a:r>
            <a:r>
              <a:rPr lang="en-US" altLang="zh-CN" sz="2400" dirty="0" err="1"/>
              <a:t>,during</a:t>
            </a:r>
            <a:r>
              <a:rPr lang="en-US" altLang="zh-CN" sz="2400" dirty="0"/>
              <a:t> the course of execution.</a:t>
            </a:r>
            <a:endParaRPr lang="en-US" altLang="zh-CN" sz="2400" b="1" dirty="0">
              <a:solidFill>
                <a:srgbClr val="FF0000"/>
              </a:solidFill>
            </a:endParaRPr>
          </a:p>
          <a:p>
            <a:pPr>
              <a:lnSpc>
                <a:spcPct val="80000"/>
              </a:lnSpc>
            </a:pPr>
            <a:endParaRPr lang="en-US" altLang="zh-CN" sz="2400" b="1" dirty="0">
              <a:solidFill>
                <a:srgbClr val="FF0000"/>
              </a:solidFill>
            </a:endParaRPr>
          </a:p>
          <a:p>
            <a:r>
              <a:rPr lang="en-US" altLang="zh-CN" sz="2400" b="1" dirty="0">
                <a:solidFill>
                  <a:srgbClr val="FF0000"/>
                </a:solidFill>
              </a:rPr>
              <a:t>Parent </a:t>
            </a:r>
            <a:r>
              <a:rPr lang="en-US" altLang="zh-CN" sz="2400" b="1" dirty="0"/>
              <a:t>process create </a:t>
            </a:r>
            <a:r>
              <a:rPr lang="en-US" altLang="zh-CN" sz="2400" b="1" dirty="0">
                <a:solidFill>
                  <a:srgbClr val="FF0000"/>
                </a:solidFill>
              </a:rPr>
              <a:t>children </a:t>
            </a:r>
            <a:r>
              <a:rPr lang="en-US" altLang="zh-CN" sz="2400" b="1" dirty="0"/>
              <a:t>processes</a:t>
            </a:r>
            <a:r>
              <a:rPr lang="en-US" altLang="zh-CN" sz="2400" dirty="0"/>
              <a:t>, which, in turn create other processes, forming a </a:t>
            </a:r>
            <a:r>
              <a:rPr lang="en-US" altLang="zh-CN" sz="2400" dirty="0">
                <a:solidFill>
                  <a:srgbClr val="FF0000"/>
                </a:solidFill>
              </a:rPr>
              <a:t>tree </a:t>
            </a:r>
            <a:r>
              <a:rPr lang="en-US" altLang="zh-CN" sz="2400" dirty="0"/>
              <a:t>of processes</a:t>
            </a:r>
          </a:p>
          <a:p>
            <a:r>
              <a:rPr lang="en-US" altLang="zh-CN" sz="2400" dirty="0"/>
              <a:t>Generally, process</a:t>
            </a:r>
            <a:r>
              <a:rPr lang="en-US" altLang="zh-CN" sz="2400" dirty="0">
                <a:solidFill>
                  <a:srgbClr val="00B0F0"/>
                </a:solidFill>
              </a:rPr>
              <a:t> </a:t>
            </a:r>
            <a:r>
              <a:rPr lang="en-US" altLang="zh-CN" sz="2400" dirty="0">
                <a:solidFill>
                  <a:srgbClr val="0070C0"/>
                </a:solidFill>
              </a:rPr>
              <a:t>identified </a:t>
            </a:r>
            <a:r>
              <a:rPr lang="en-US" altLang="zh-CN" sz="2400" dirty="0"/>
              <a:t>and</a:t>
            </a:r>
            <a:r>
              <a:rPr lang="en-US" altLang="zh-CN" sz="2400" dirty="0">
                <a:solidFill>
                  <a:srgbClr val="0070C0"/>
                </a:solidFill>
              </a:rPr>
              <a:t> managed</a:t>
            </a:r>
            <a:r>
              <a:rPr lang="en-US" altLang="zh-CN" sz="2400" dirty="0"/>
              <a:t> via a</a:t>
            </a:r>
            <a:r>
              <a:rPr lang="en-US" altLang="zh-CN" sz="2400" b="1" dirty="0"/>
              <a:t> </a:t>
            </a:r>
            <a:r>
              <a:rPr lang="en-US" altLang="zh-CN" sz="2400" b="1" dirty="0">
                <a:solidFill>
                  <a:srgbClr val="3366FF"/>
                </a:solidFill>
              </a:rPr>
              <a:t>process identifier </a:t>
            </a:r>
            <a:r>
              <a:rPr lang="en-US" altLang="zh-CN" sz="2400" dirty="0"/>
              <a:t>(</a:t>
            </a:r>
            <a:r>
              <a:rPr lang="en-US" altLang="zh-CN" sz="2400" b="1" dirty="0" err="1">
                <a:solidFill>
                  <a:srgbClr val="3366FF"/>
                </a:solidFill>
              </a:rPr>
              <a:t>pid</a:t>
            </a:r>
            <a:r>
              <a:rPr lang="en-US" altLang="zh-CN" sz="2400" dirty="0"/>
              <a:t>)</a:t>
            </a:r>
          </a:p>
        </p:txBody>
      </p:sp>
      <p:sp>
        <p:nvSpPr>
          <p:cNvPr id="61444" name="文本框 1">
            <a:extLst>
              <a:ext uri="{FF2B5EF4-FFF2-40B4-BE49-F238E27FC236}">
                <a16:creationId xmlns:a16="http://schemas.microsoft.com/office/drawing/2014/main" id="{994E9512-23D8-4F7F-BDF7-468B8FA84C32}"/>
              </a:ext>
            </a:extLst>
          </p:cNvPr>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A347DF8-0EDF-43BB-88F3-F1FCEE07C8E7}"/>
              </a:ext>
            </a:extLst>
          </p:cNvPr>
          <p:cNvSpPr>
            <a:spLocks noGrp="1"/>
          </p:cNvSpPr>
          <p:nvPr>
            <p:ph type="title" idx="4294967295"/>
          </p:nvPr>
        </p:nvSpPr>
        <p:spPr>
          <a:xfrm>
            <a:off x="1054100" y="219075"/>
            <a:ext cx="7229475" cy="457200"/>
          </a:xfrm>
          <a:ln>
            <a:miter/>
          </a:ln>
        </p:spPr>
        <p:txBody>
          <a:bodyPr/>
          <a:lstStyle/>
          <a:p>
            <a:pPr>
              <a:defRPr/>
            </a:pPr>
            <a:r>
              <a:rPr lang="en-US" altLang="zh-CN" noProof="1">
                <a:effectLst>
                  <a:outerShdw blurRad="38100" dist="38100" dir="2700000">
                    <a:srgbClr val="C0C0C0"/>
                  </a:outerShdw>
                </a:effectLst>
              </a:rPr>
              <a:t>Processes Tree on a UNIX System</a:t>
            </a:r>
          </a:p>
        </p:txBody>
      </p:sp>
      <p:pic>
        <p:nvPicPr>
          <p:cNvPr id="62467" name="Picture 3">
            <a:extLst>
              <a:ext uri="{FF2B5EF4-FFF2-40B4-BE49-F238E27FC236}">
                <a16:creationId xmlns:a16="http://schemas.microsoft.com/office/drawing/2014/main" id="{AE10886C-22A4-460E-A631-6DC517CE0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5" t="11009" r="528" b="10808"/>
          <a:stretch>
            <a:fillRect/>
          </a:stretch>
        </p:blipFill>
        <p:spPr bwMode="auto">
          <a:xfrm>
            <a:off x="682625" y="1239838"/>
            <a:ext cx="7872413" cy="50514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a:xfrm>
            <a:off x="1054099" y="2804845"/>
            <a:ext cx="1041829" cy="284584"/>
          </a:xfrm>
          <a:prstGeom prst="wedgeRoundRectCallout">
            <a:avLst>
              <a:gd name="adj1" fmla="val 97223"/>
              <a:gd name="adj2" fmla="val -73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0</a:t>
            </a:r>
            <a:r>
              <a:rPr lang="zh-CN" altLang="en-US" sz="1600" dirty="0" smtClean="0">
                <a:solidFill>
                  <a:srgbClr val="000818"/>
                </a:solidFill>
              </a:rPr>
              <a:t>号进程</a:t>
            </a:r>
            <a:endParaRPr lang="zh-CN" altLang="en-US" sz="1600" dirty="0">
              <a:solidFill>
                <a:srgbClr val="000818"/>
              </a:solidFill>
            </a:endParaRPr>
          </a:p>
        </p:txBody>
      </p:sp>
      <p:sp>
        <p:nvSpPr>
          <p:cNvPr id="5" name="圆角矩形标注 4"/>
          <p:cNvSpPr/>
          <p:nvPr/>
        </p:nvSpPr>
        <p:spPr>
          <a:xfrm>
            <a:off x="4342279" y="1606859"/>
            <a:ext cx="966568" cy="293960"/>
          </a:xfrm>
          <a:prstGeom prst="wedgeRoundRectCallout">
            <a:avLst>
              <a:gd name="adj1" fmla="val 8461"/>
              <a:gd name="adj2" fmla="val 153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818"/>
                </a:solidFill>
              </a:rPr>
              <a:t>1</a:t>
            </a:r>
            <a:r>
              <a:rPr lang="zh-CN" altLang="en-US" sz="1600" dirty="0" smtClean="0">
                <a:solidFill>
                  <a:srgbClr val="000818"/>
                </a:solidFill>
              </a:rPr>
              <a:t>号进程</a:t>
            </a:r>
            <a:endParaRPr lang="zh-CN" altLang="en-US" sz="1600" dirty="0">
              <a:solidFill>
                <a:srgbClr val="000818"/>
              </a:solidFill>
            </a:endParaRPr>
          </a:p>
        </p:txBody>
      </p:sp>
      <p:sp>
        <p:nvSpPr>
          <p:cNvPr id="9" name="圆角矩形标注 8"/>
          <p:cNvSpPr/>
          <p:nvPr/>
        </p:nvSpPr>
        <p:spPr>
          <a:xfrm>
            <a:off x="798034" y="3652992"/>
            <a:ext cx="3152529" cy="1984328"/>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600" dirty="0" smtClean="0">
                <a:solidFill>
                  <a:srgbClr val="000818"/>
                </a:solidFill>
              </a:rPr>
              <a:t>系统</a:t>
            </a:r>
            <a:r>
              <a:rPr lang="zh-CN" altLang="en-US" sz="1600" dirty="0">
                <a:solidFill>
                  <a:srgbClr val="000818"/>
                </a:solidFill>
              </a:rPr>
              <a:t>引导</a:t>
            </a:r>
            <a:r>
              <a:rPr lang="zh-CN" altLang="en-US" sz="1600" dirty="0" smtClean="0">
                <a:solidFill>
                  <a:srgbClr val="000818"/>
                </a:solidFill>
              </a:rPr>
              <a:t>时创建</a:t>
            </a:r>
            <a:r>
              <a:rPr lang="en-US" altLang="zh-CN" sz="1600" dirty="0" smtClean="0">
                <a:solidFill>
                  <a:srgbClr val="000818"/>
                </a:solidFill>
              </a:rPr>
              <a:t>0</a:t>
            </a:r>
            <a:r>
              <a:rPr lang="zh-CN" altLang="en-US" sz="1600" dirty="0" smtClean="0">
                <a:solidFill>
                  <a:srgbClr val="000818"/>
                </a:solidFill>
              </a:rPr>
              <a:t>号进程</a:t>
            </a:r>
            <a:endParaRPr lang="en-US" altLang="zh-CN" sz="1600" dirty="0" smtClean="0">
              <a:solidFill>
                <a:srgbClr val="000818"/>
              </a:solidFill>
            </a:endParaRPr>
          </a:p>
          <a:p>
            <a:pPr marL="285750" indent="-285750">
              <a:buFont typeface="Arial" panose="020B0604020202020204" pitchFamily="34" charset="0"/>
              <a:buChar char="•"/>
            </a:pPr>
            <a:r>
              <a:rPr lang="zh-CN" altLang="en-US" sz="1600" dirty="0">
                <a:solidFill>
                  <a:srgbClr val="000818"/>
                </a:solidFill>
              </a:rPr>
              <a:t>然后</a:t>
            </a:r>
            <a:r>
              <a:rPr lang="en-US" altLang="zh-CN" sz="1600" dirty="0">
                <a:solidFill>
                  <a:srgbClr val="000818"/>
                </a:solidFill>
              </a:rPr>
              <a:t>0</a:t>
            </a:r>
            <a:r>
              <a:rPr lang="zh-CN" altLang="en-US" sz="1600" dirty="0" smtClean="0">
                <a:solidFill>
                  <a:srgbClr val="000818"/>
                </a:solidFill>
              </a:rPr>
              <a:t>号利用系统调用</a:t>
            </a:r>
            <a:r>
              <a:rPr lang="en-US" altLang="zh-CN" sz="1600" dirty="0" smtClean="0">
                <a:solidFill>
                  <a:srgbClr val="000818"/>
                </a:solidFill>
              </a:rPr>
              <a:t>fork()</a:t>
            </a:r>
            <a:r>
              <a:rPr lang="zh-CN" altLang="en-US" sz="1600" dirty="0" smtClean="0">
                <a:solidFill>
                  <a:srgbClr val="000818"/>
                </a:solidFill>
              </a:rPr>
              <a:t>进程</a:t>
            </a:r>
            <a:r>
              <a:rPr lang="zh-CN" altLang="en-US" sz="1600" dirty="0">
                <a:solidFill>
                  <a:srgbClr val="000818"/>
                </a:solidFill>
              </a:rPr>
              <a:t>创建</a:t>
            </a:r>
            <a:r>
              <a:rPr lang="en-US" altLang="zh-CN" sz="1600" dirty="0">
                <a:solidFill>
                  <a:srgbClr val="000818"/>
                </a:solidFill>
              </a:rPr>
              <a:t>1</a:t>
            </a:r>
            <a:r>
              <a:rPr lang="zh-CN" altLang="en-US" sz="1600" dirty="0">
                <a:solidFill>
                  <a:srgbClr val="000818"/>
                </a:solidFill>
              </a:rPr>
              <a:t>号进程</a:t>
            </a:r>
            <a:endParaRPr lang="en-US" altLang="zh-CN" sz="1600" dirty="0">
              <a:solidFill>
                <a:srgbClr val="000818"/>
              </a:solidFill>
            </a:endParaRPr>
          </a:p>
          <a:p>
            <a:pPr marL="285750" indent="-285750">
              <a:buFont typeface="Arial" panose="020B0604020202020204" pitchFamily="34" charset="0"/>
              <a:buChar char="•"/>
            </a:pPr>
            <a:r>
              <a:rPr lang="zh-CN" altLang="en-US" sz="1600" dirty="0">
                <a:solidFill>
                  <a:srgbClr val="000818"/>
                </a:solidFill>
              </a:rPr>
              <a:t>0进程就变成对换进程(swaper)</a:t>
            </a:r>
            <a:r>
              <a:rPr lang="zh-CN" altLang="en-US" sz="1600" dirty="0" smtClean="0">
                <a:solidFill>
                  <a:srgbClr val="000818"/>
                </a:solidFill>
              </a:rPr>
              <a:t>；</a:t>
            </a:r>
            <a:endParaRPr lang="en-US" altLang="zh-CN" sz="1600" dirty="0" smtClean="0">
              <a:solidFill>
                <a:srgbClr val="000818"/>
              </a:solidFill>
            </a:endParaRPr>
          </a:p>
          <a:p>
            <a:pPr marL="285750" indent="-285750">
              <a:buFont typeface="Arial" panose="020B0604020202020204" pitchFamily="34" charset="0"/>
              <a:buChar char="•"/>
            </a:pPr>
            <a:r>
              <a:rPr lang="en-US" altLang="zh-CN" sz="1600" dirty="0" smtClean="0">
                <a:solidFill>
                  <a:srgbClr val="000818"/>
                </a:solidFill>
              </a:rPr>
              <a:t>0</a:t>
            </a:r>
            <a:r>
              <a:rPr lang="zh-CN" altLang="en-US" sz="1600" dirty="0" smtClean="0">
                <a:solidFill>
                  <a:srgbClr val="000818"/>
                </a:solidFill>
              </a:rPr>
              <a:t>号进程是</a:t>
            </a:r>
            <a:r>
              <a:rPr lang="zh-CN" altLang="en-US" sz="1600" dirty="0">
                <a:solidFill>
                  <a:srgbClr val="000818"/>
                </a:solidFill>
              </a:rPr>
              <a:t>系统中唯一一个</a:t>
            </a:r>
            <a:r>
              <a:rPr lang="zh-CN" altLang="en-US" sz="1600" dirty="0" smtClean="0">
                <a:solidFill>
                  <a:srgbClr val="000818"/>
                </a:solidFill>
              </a:rPr>
              <a:t>不是通过</a:t>
            </a:r>
            <a:r>
              <a:rPr lang="en-US" altLang="zh-CN" sz="1600" dirty="0">
                <a:solidFill>
                  <a:srgbClr val="000818"/>
                </a:solidFill>
              </a:rPr>
              <a:t>fork()</a:t>
            </a:r>
            <a:r>
              <a:rPr lang="zh-CN" altLang="en-US" sz="1600" dirty="0">
                <a:solidFill>
                  <a:srgbClr val="000818"/>
                </a:solidFill>
              </a:rPr>
              <a:t>创建的进程</a:t>
            </a:r>
          </a:p>
          <a:p>
            <a:pPr marL="285750" indent="-285750">
              <a:buFont typeface="Arial" panose="020B0604020202020204" pitchFamily="34" charset="0"/>
              <a:buChar char="•"/>
            </a:pPr>
            <a:endParaRPr lang="en-US" altLang="zh-CN" sz="1600" dirty="0" smtClean="0">
              <a:solidFill>
                <a:srgbClr val="000818"/>
              </a:solidFill>
            </a:endParaRPr>
          </a:p>
        </p:txBody>
      </p:sp>
      <p:sp>
        <p:nvSpPr>
          <p:cNvPr id="10" name="圆角矩形标注 9"/>
          <p:cNvSpPr/>
          <p:nvPr/>
        </p:nvSpPr>
        <p:spPr>
          <a:xfrm>
            <a:off x="5449341" y="1260288"/>
            <a:ext cx="2948936" cy="1624955"/>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600" dirty="0" smtClean="0">
                <a:solidFill>
                  <a:srgbClr val="000818"/>
                </a:solidFill>
              </a:rPr>
              <a:t>是系统中除</a:t>
            </a:r>
            <a:r>
              <a:rPr lang="en-US" altLang="zh-CN" sz="1600" dirty="0" smtClean="0">
                <a:solidFill>
                  <a:srgbClr val="000818"/>
                </a:solidFill>
              </a:rPr>
              <a:t>0</a:t>
            </a:r>
            <a:r>
              <a:rPr lang="zh-CN" altLang="en-US" sz="1600" dirty="0" smtClean="0">
                <a:solidFill>
                  <a:srgbClr val="000818"/>
                </a:solidFill>
              </a:rPr>
              <a:t>号进程以下其它进程的祖先进程</a:t>
            </a:r>
            <a:r>
              <a:rPr lang="en-US" altLang="zh-CN" sz="1600" dirty="0" smtClean="0">
                <a:solidFill>
                  <a:srgbClr val="000818"/>
                </a:solidFill>
              </a:rPr>
              <a:t>(</a:t>
            </a:r>
            <a:r>
              <a:rPr lang="zh-CN" altLang="en-US" sz="1600" b="1" dirty="0">
                <a:solidFill>
                  <a:srgbClr val="006600"/>
                </a:solidFill>
              </a:rPr>
              <a:t>init</a:t>
            </a:r>
            <a:r>
              <a:rPr lang="en-US" altLang="zh-CN" sz="1600" dirty="0" smtClean="0">
                <a:solidFill>
                  <a:srgbClr val="000818"/>
                </a:solidFill>
              </a:rPr>
              <a:t>)</a:t>
            </a:r>
          </a:p>
          <a:p>
            <a:pPr marL="285750" indent="-285750">
              <a:buFont typeface="Arial" panose="020B0604020202020204" pitchFamily="34" charset="0"/>
              <a:buChar char="•"/>
            </a:pPr>
            <a:r>
              <a:rPr lang="zh-CN" altLang="en-US" sz="1600" dirty="0" smtClean="0">
                <a:solidFill>
                  <a:srgbClr val="000818"/>
                </a:solidFill>
              </a:rPr>
              <a:t>用户登录系统后，为用户创建相应的</a:t>
            </a:r>
            <a:r>
              <a:rPr lang="zh-CN" altLang="en-US" sz="1600" dirty="0" smtClean="0">
                <a:solidFill>
                  <a:srgbClr val="0000CC"/>
                </a:solidFill>
              </a:rPr>
              <a:t>用户进程</a:t>
            </a:r>
            <a:endParaRPr lang="en-US" altLang="zh-CN" sz="1600" dirty="0" smtClean="0">
              <a:solidFill>
                <a:srgbClr val="0000CC"/>
              </a:solidFill>
            </a:endParaRPr>
          </a:p>
          <a:p>
            <a:pPr marL="285750" indent="-285750">
              <a:buFont typeface="Arial" panose="020B0604020202020204" pitchFamily="34" charset="0"/>
              <a:buChar char="•"/>
            </a:pPr>
            <a:r>
              <a:rPr lang="zh-CN" altLang="en-US" sz="1600" dirty="0" smtClean="0">
                <a:solidFill>
                  <a:srgbClr val="000818"/>
                </a:solidFill>
              </a:rPr>
              <a:t>该用户进程依次创建该用户的其它进程</a:t>
            </a:r>
            <a:endParaRPr lang="en-US" altLang="zh-CN" sz="16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C730840-ED3E-43E6-8733-30F3393482C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UNIX中的进程0与进程1</a:t>
            </a:r>
          </a:p>
        </p:txBody>
      </p:sp>
      <p:sp>
        <p:nvSpPr>
          <p:cNvPr id="63491" name="Rectangle 3">
            <a:extLst>
              <a:ext uri="{FF2B5EF4-FFF2-40B4-BE49-F238E27FC236}">
                <a16:creationId xmlns:a16="http://schemas.microsoft.com/office/drawing/2014/main" id="{B62D88F9-A21C-4FDD-B0C9-02B0A07FE8DA}"/>
              </a:ext>
            </a:extLst>
          </p:cNvPr>
          <p:cNvSpPr>
            <a:spLocks noGrp="1" noChangeArrowheads="1"/>
          </p:cNvSpPr>
          <p:nvPr>
            <p:ph type="body" idx="4294967295"/>
          </p:nvPr>
        </p:nvSpPr>
        <p:spPr>
          <a:xfrm>
            <a:off x="827087" y="1282700"/>
            <a:ext cx="7864151" cy="4483100"/>
          </a:xfrm>
        </p:spPr>
        <p:txBody>
          <a:bodyPr/>
          <a:lstStyle/>
          <a:p>
            <a:pPr eaLnBrk="1"/>
            <a:r>
              <a:rPr lang="zh-CN" altLang="en-US" sz="2400" b="1" dirty="0">
                <a:solidFill>
                  <a:srgbClr val="121896"/>
                </a:solidFill>
              </a:rPr>
              <a:t>0进程</a:t>
            </a:r>
            <a:r>
              <a:rPr lang="zh-CN" altLang="en-US" sz="2400" dirty="0"/>
              <a:t>-是一个特殊进程，它是在系统引导时被创建的；</a:t>
            </a:r>
          </a:p>
          <a:p>
            <a:pPr eaLnBrk="1"/>
            <a:r>
              <a:rPr lang="zh-CN" altLang="en-US" sz="2400" b="1" dirty="0">
                <a:solidFill>
                  <a:srgbClr val="121896"/>
                </a:solidFill>
              </a:rPr>
              <a:t>1进程</a:t>
            </a:r>
            <a:r>
              <a:rPr lang="en-US" altLang="zh-CN" sz="2400" dirty="0"/>
              <a:t>-</a:t>
            </a:r>
            <a:r>
              <a:rPr lang="zh-CN" altLang="en-US" sz="2400" dirty="0"/>
              <a:t>-当0进程创建了一个子进程1后，</a:t>
            </a:r>
            <a:r>
              <a:rPr lang="zh-CN" altLang="en-US" sz="2400" dirty="0">
                <a:solidFill>
                  <a:srgbClr val="006600"/>
                </a:solidFill>
              </a:rPr>
              <a:t>0进程就变成对换进程(swaper)</a:t>
            </a:r>
            <a:r>
              <a:rPr lang="zh-CN" altLang="en-US" sz="2400" dirty="0"/>
              <a:t>；</a:t>
            </a:r>
          </a:p>
          <a:p>
            <a:pPr eaLnBrk="1"/>
            <a:r>
              <a:rPr lang="zh-CN" altLang="en-US" sz="2400" b="1" dirty="0">
                <a:solidFill>
                  <a:srgbClr val="006600"/>
                </a:solidFill>
              </a:rPr>
              <a:t>1进程被称为init进程</a:t>
            </a:r>
            <a:r>
              <a:rPr lang="zh-CN" altLang="en-US" sz="2400" dirty="0"/>
              <a:t>，是系统中其他每个进程的祖先；</a:t>
            </a:r>
            <a:endParaRPr lang="en-US" altLang="zh-CN" sz="2400" dirty="0"/>
          </a:p>
          <a:p>
            <a:pPr eaLnBrk="1"/>
            <a:r>
              <a:rPr lang="zh-CN" altLang="en-US" sz="2400" dirty="0">
                <a:solidFill>
                  <a:srgbClr val="7030A0"/>
                </a:solidFill>
              </a:rPr>
              <a:t>进程</a:t>
            </a:r>
            <a:r>
              <a:rPr lang="en-US" altLang="zh-CN" sz="2400" dirty="0">
                <a:solidFill>
                  <a:srgbClr val="7030A0"/>
                </a:solidFill>
              </a:rPr>
              <a:t>0 </a:t>
            </a:r>
            <a:r>
              <a:rPr lang="zh-CN" altLang="en-US" sz="2400" dirty="0">
                <a:solidFill>
                  <a:srgbClr val="7030A0"/>
                </a:solidFill>
              </a:rPr>
              <a:t>是系统中唯一不通过</a:t>
            </a:r>
            <a:r>
              <a:rPr lang="en-US" altLang="zh-CN" sz="2400" dirty="0">
                <a:solidFill>
                  <a:srgbClr val="7030A0"/>
                </a:solidFill>
              </a:rPr>
              <a:t>fork()</a:t>
            </a:r>
            <a:r>
              <a:rPr lang="zh-CN" altLang="en-US" sz="2400" dirty="0">
                <a:solidFill>
                  <a:srgbClr val="7030A0"/>
                </a:solidFill>
              </a:rPr>
              <a:t>创建的进程；</a:t>
            </a:r>
          </a:p>
          <a:p>
            <a:pPr eaLnBrk="1"/>
            <a:endParaRPr lang="zh-CN" altLang="en-US" sz="1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42988" y="277813"/>
            <a:ext cx="8229600" cy="576262"/>
          </a:xfrm>
        </p:spPr>
        <p:txBody>
          <a:bodyPr/>
          <a:lstStyle/>
          <a:p>
            <a:pPr eaLnBrk="1" hangingPunct="1"/>
            <a:r>
              <a:rPr lang="en-US" altLang="zh-CN"/>
              <a:t>A Tree of Processes in Linux</a:t>
            </a:r>
          </a:p>
        </p:txBody>
      </p:sp>
      <p:pic>
        <p:nvPicPr>
          <p:cNvPr id="25603" name="Picture 1" descr="3_08.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192751"/>
            <a:ext cx="6464053" cy="42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288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2A2E652-FB2A-49F4-839C-A3DA496413AF}"/>
              </a:ext>
            </a:extLst>
          </p:cNvPr>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A tree of processes on a typical Solaris</a:t>
            </a:r>
          </a:p>
        </p:txBody>
      </p:sp>
      <p:pic>
        <p:nvPicPr>
          <p:cNvPr id="64515" name="Picture 3">
            <a:extLst>
              <a:ext uri="{FF2B5EF4-FFF2-40B4-BE49-F238E27FC236}">
                <a16:creationId xmlns:a16="http://schemas.microsoft.com/office/drawing/2014/main" id="{089BF5B3-6EF4-43C1-92CD-4C7D787C4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39" t="757" r="8128" b="505"/>
          <a:stretch>
            <a:fillRect/>
          </a:stretch>
        </p:blipFill>
        <p:spPr bwMode="auto">
          <a:xfrm>
            <a:off x="1198485" y="1146175"/>
            <a:ext cx="6844684" cy="434910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D0E29C-1FC4-4C40-A174-09A60E10046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Process Creation</a:t>
            </a:r>
          </a:p>
        </p:txBody>
      </p:sp>
      <p:sp>
        <p:nvSpPr>
          <p:cNvPr id="65539" name="Rectangle 3">
            <a:extLst>
              <a:ext uri="{FF2B5EF4-FFF2-40B4-BE49-F238E27FC236}">
                <a16:creationId xmlns:a16="http://schemas.microsoft.com/office/drawing/2014/main" id="{9D71DAB2-78EA-4A68-85BE-9A64DF5FCA95}"/>
              </a:ext>
            </a:extLst>
          </p:cNvPr>
          <p:cNvSpPr>
            <a:spLocks noGrp="1" noChangeArrowheads="1"/>
          </p:cNvSpPr>
          <p:nvPr>
            <p:ph type="body" idx="4294967295"/>
          </p:nvPr>
        </p:nvSpPr>
        <p:spPr>
          <a:xfrm>
            <a:off x="849313" y="1241425"/>
            <a:ext cx="7351712" cy="4741863"/>
          </a:xfrm>
        </p:spPr>
        <p:txBody>
          <a:bodyPr/>
          <a:lstStyle/>
          <a:p>
            <a:pPr>
              <a:lnSpc>
                <a:spcPct val="80000"/>
              </a:lnSpc>
            </a:pPr>
            <a:r>
              <a:rPr lang="en-US" altLang="zh-CN" sz="2000" b="1" dirty="0">
                <a:solidFill>
                  <a:srgbClr val="FF0000"/>
                </a:solidFill>
              </a:rPr>
              <a:t>Parent </a:t>
            </a:r>
            <a:r>
              <a:rPr lang="en-US" altLang="zh-CN" sz="2000" b="1" dirty="0"/>
              <a:t>process create </a:t>
            </a:r>
            <a:r>
              <a:rPr lang="en-US" altLang="zh-CN" sz="2000" b="1" dirty="0">
                <a:solidFill>
                  <a:srgbClr val="FF0000"/>
                </a:solidFill>
              </a:rPr>
              <a:t>children </a:t>
            </a:r>
            <a:r>
              <a:rPr lang="en-US" altLang="zh-CN" sz="2000" b="1" dirty="0"/>
              <a:t>processes</a:t>
            </a:r>
            <a:r>
              <a:rPr lang="en-US" altLang="zh-CN" sz="2000" dirty="0"/>
              <a:t>, which, in turn create other processes, forming a </a:t>
            </a:r>
            <a:r>
              <a:rPr lang="en-US" altLang="zh-CN" sz="2000" dirty="0">
                <a:solidFill>
                  <a:srgbClr val="FF0000"/>
                </a:solidFill>
              </a:rPr>
              <a:t>tree </a:t>
            </a:r>
            <a:r>
              <a:rPr lang="en-US" altLang="zh-CN" sz="2000" dirty="0"/>
              <a:t>of processes</a:t>
            </a:r>
          </a:p>
          <a:p>
            <a:pPr>
              <a:lnSpc>
                <a:spcPct val="80000"/>
              </a:lnSpc>
            </a:pPr>
            <a:r>
              <a:rPr lang="en-US" altLang="zh-CN" sz="2000" dirty="0"/>
              <a:t>Generally, process</a:t>
            </a:r>
            <a:r>
              <a:rPr lang="en-US" altLang="zh-CN" sz="2000" dirty="0">
                <a:solidFill>
                  <a:srgbClr val="00B0F0"/>
                </a:solidFill>
              </a:rPr>
              <a:t> </a:t>
            </a:r>
            <a:r>
              <a:rPr lang="en-US" altLang="zh-CN" sz="2000" dirty="0">
                <a:solidFill>
                  <a:srgbClr val="0070C0"/>
                </a:solidFill>
              </a:rPr>
              <a:t>identified </a:t>
            </a:r>
            <a:r>
              <a:rPr lang="en-US" altLang="zh-CN" sz="2000" dirty="0"/>
              <a:t>and</a:t>
            </a:r>
            <a:r>
              <a:rPr lang="en-US" altLang="zh-CN" sz="2000" dirty="0">
                <a:solidFill>
                  <a:srgbClr val="0070C0"/>
                </a:solidFill>
              </a:rPr>
              <a:t> managed</a:t>
            </a:r>
            <a:r>
              <a:rPr lang="en-US" altLang="zh-CN" sz="2000" dirty="0"/>
              <a:t> via a</a:t>
            </a:r>
            <a:r>
              <a:rPr lang="en-US" altLang="zh-CN" sz="2000" b="1" dirty="0"/>
              <a:t> </a:t>
            </a:r>
            <a:r>
              <a:rPr lang="en-US" altLang="zh-CN" sz="2000" b="1" dirty="0">
                <a:solidFill>
                  <a:srgbClr val="3366FF"/>
                </a:solidFill>
              </a:rPr>
              <a:t>process identifier </a:t>
            </a:r>
            <a:r>
              <a:rPr lang="en-US" altLang="zh-CN" sz="2000" dirty="0"/>
              <a:t>(</a:t>
            </a:r>
            <a:r>
              <a:rPr lang="en-US" altLang="zh-CN" sz="2000" b="1" dirty="0" err="1">
                <a:solidFill>
                  <a:srgbClr val="3366FF"/>
                </a:solidFill>
              </a:rPr>
              <a:t>pid</a:t>
            </a:r>
            <a:r>
              <a:rPr lang="en-US" altLang="zh-CN" sz="2000" dirty="0"/>
              <a:t>)</a:t>
            </a:r>
          </a:p>
          <a:p>
            <a:pPr>
              <a:lnSpc>
                <a:spcPct val="80000"/>
              </a:lnSpc>
            </a:pPr>
            <a:endParaRPr lang="en-US" altLang="zh-CN" sz="2000" b="1" dirty="0">
              <a:solidFill>
                <a:srgbClr val="121896"/>
              </a:solidFill>
            </a:endParaRPr>
          </a:p>
          <a:p>
            <a:pPr>
              <a:lnSpc>
                <a:spcPct val="80000"/>
              </a:lnSpc>
            </a:pPr>
            <a:r>
              <a:rPr lang="en-US" altLang="zh-CN" sz="2000" b="1" dirty="0">
                <a:solidFill>
                  <a:srgbClr val="7030A0"/>
                </a:solidFill>
              </a:rPr>
              <a:t>Resource sharing</a:t>
            </a:r>
            <a:r>
              <a:rPr lang="zh-CN" altLang="en-US" sz="2000" b="1" dirty="0">
                <a:solidFill>
                  <a:srgbClr val="7030A0"/>
                </a:solidFill>
              </a:rPr>
              <a:t> </a:t>
            </a:r>
            <a:r>
              <a:rPr lang="zh-CN" altLang="en-US" sz="2000" b="1" dirty="0">
                <a:solidFill>
                  <a:srgbClr val="121896"/>
                </a:solidFill>
              </a:rPr>
              <a:t>options</a:t>
            </a:r>
            <a:endParaRPr lang="en-US" altLang="zh-CN" sz="2000" b="1" dirty="0">
              <a:solidFill>
                <a:srgbClr val="121896"/>
              </a:solidFill>
            </a:endParaRPr>
          </a:p>
          <a:p>
            <a:pPr lvl="1">
              <a:lnSpc>
                <a:spcPct val="80000"/>
              </a:lnSpc>
            </a:pPr>
            <a:r>
              <a:rPr lang="en-US" altLang="zh-CN" sz="1800" dirty="0"/>
              <a:t>Parent and children share </a:t>
            </a:r>
            <a:r>
              <a:rPr lang="en-US" altLang="zh-CN" sz="1800" dirty="0">
                <a:solidFill>
                  <a:srgbClr val="FF0000"/>
                </a:solidFill>
              </a:rPr>
              <a:t>all</a:t>
            </a:r>
            <a:r>
              <a:rPr lang="en-US" altLang="zh-CN" sz="1800" dirty="0"/>
              <a:t> resources</a:t>
            </a:r>
          </a:p>
          <a:p>
            <a:pPr lvl="1">
              <a:lnSpc>
                <a:spcPct val="80000"/>
              </a:lnSpc>
            </a:pPr>
            <a:r>
              <a:rPr lang="en-US" altLang="zh-CN" sz="1800" dirty="0"/>
              <a:t>Children share </a:t>
            </a:r>
            <a:r>
              <a:rPr lang="en-US" altLang="zh-CN" sz="1800" dirty="0">
                <a:solidFill>
                  <a:srgbClr val="FF0000"/>
                </a:solidFill>
              </a:rPr>
              <a:t>subset</a:t>
            </a:r>
            <a:r>
              <a:rPr lang="en-US" altLang="zh-CN" sz="1800" dirty="0"/>
              <a:t> of parent’s resources</a:t>
            </a:r>
            <a:endParaRPr lang="en-US" altLang="zh-CN" sz="1800" b="1" dirty="0">
              <a:solidFill>
                <a:srgbClr val="121896"/>
              </a:solidFill>
              <a:sym typeface="Arial" panose="020B0604020202020204" pitchFamily="34" charset="0"/>
            </a:endParaRPr>
          </a:p>
          <a:p>
            <a:pPr lvl="1">
              <a:lnSpc>
                <a:spcPct val="80000"/>
              </a:lnSpc>
            </a:pPr>
            <a:r>
              <a:rPr lang="en-US" altLang="zh-CN" sz="1800" dirty="0"/>
              <a:t>Parent and child share </a:t>
            </a:r>
            <a:r>
              <a:rPr lang="en-US" altLang="zh-CN" sz="1800" dirty="0">
                <a:solidFill>
                  <a:srgbClr val="FF0000"/>
                </a:solidFill>
              </a:rPr>
              <a:t>no</a:t>
            </a:r>
            <a:r>
              <a:rPr lang="en-US" altLang="zh-CN" sz="1800" dirty="0"/>
              <a:t> resources</a:t>
            </a:r>
          </a:p>
          <a:p>
            <a:pPr>
              <a:lnSpc>
                <a:spcPct val="80000"/>
              </a:lnSpc>
            </a:pPr>
            <a:r>
              <a:rPr lang="zh-CN" altLang="en-US" sz="2000" b="1" dirty="0">
                <a:solidFill>
                  <a:srgbClr val="7030A0"/>
                </a:solidFill>
                <a:sym typeface="Arial" panose="020B0604020202020204" pitchFamily="34" charset="0"/>
              </a:rPr>
              <a:t>Address space </a:t>
            </a:r>
            <a:r>
              <a:rPr lang="zh-CN" altLang="en-US" sz="2000" b="1" dirty="0">
                <a:solidFill>
                  <a:srgbClr val="121896"/>
                </a:solidFill>
                <a:sym typeface="Arial" panose="020B0604020202020204" pitchFamily="34" charset="0"/>
              </a:rPr>
              <a:t>options</a:t>
            </a:r>
          </a:p>
          <a:p>
            <a:pPr lvl="1">
              <a:lnSpc>
                <a:spcPct val="80000"/>
              </a:lnSpc>
            </a:pPr>
            <a:r>
              <a:rPr lang="zh-CN" altLang="en-US" sz="1800" dirty="0"/>
              <a:t>Child </a:t>
            </a:r>
            <a:r>
              <a:rPr lang="zh-CN" altLang="en-US" sz="1800" dirty="0">
                <a:solidFill>
                  <a:srgbClr val="006600"/>
                </a:solidFill>
              </a:rPr>
              <a:t>duplicate</a:t>
            </a:r>
            <a:r>
              <a:rPr lang="zh-CN" altLang="en-US" sz="1800" dirty="0"/>
              <a:t> of parent</a:t>
            </a:r>
          </a:p>
          <a:p>
            <a:pPr lvl="1">
              <a:lnSpc>
                <a:spcPct val="80000"/>
              </a:lnSpc>
            </a:pPr>
            <a:r>
              <a:rPr lang="zh-CN" altLang="en-US" sz="1800" dirty="0"/>
              <a:t>Child has a </a:t>
            </a:r>
            <a:r>
              <a:rPr lang="zh-CN" altLang="en-US" sz="1800" dirty="0">
                <a:solidFill>
                  <a:srgbClr val="006600"/>
                </a:solidFill>
              </a:rPr>
              <a:t>program</a:t>
            </a:r>
            <a:r>
              <a:rPr lang="zh-CN" altLang="en-US" sz="1800" dirty="0"/>
              <a:t> loaded into it</a:t>
            </a:r>
          </a:p>
          <a:p>
            <a:pPr>
              <a:lnSpc>
                <a:spcPct val="80000"/>
              </a:lnSpc>
            </a:pPr>
            <a:r>
              <a:rPr lang="zh-CN" altLang="en-US" sz="2000" b="1" dirty="0">
                <a:solidFill>
                  <a:srgbClr val="121896"/>
                </a:solidFill>
                <a:sym typeface="Arial" panose="020B0604020202020204" pitchFamily="34" charset="0"/>
              </a:rPr>
              <a:t>Execution optons</a:t>
            </a:r>
          </a:p>
          <a:p>
            <a:pPr lvl="1">
              <a:lnSpc>
                <a:spcPct val="80000"/>
              </a:lnSpc>
            </a:pPr>
            <a:r>
              <a:rPr lang="zh-CN" altLang="en-US" sz="1800" dirty="0"/>
              <a:t>Parent and children </a:t>
            </a:r>
            <a:r>
              <a:rPr lang="zh-CN" altLang="en-US" sz="1800" dirty="0">
                <a:solidFill>
                  <a:srgbClr val="0070C0"/>
                </a:solidFill>
              </a:rPr>
              <a:t>execute </a:t>
            </a:r>
            <a:r>
              <a:rPr lang="zh-CN" altLang="en-US" sz="1800" u="sng" dirty="0">
                <a:solidFill>
                  <a:srgbClr val="C00000"/>
                </a:solidFill>
              </a:rPr>
              <a:t>concurrently</a:t>
            </a:r>
          </a:p>
          <a:p>
            <a:pPr lvl="1">
              <a:lnSpc>
                <a:spcPct val="80000"/>
              </a:lnSpc>
            </a:pPr>
            <a:r>
              <a:rPr lang="zh-CN" altLang="en-US" sz="1800" dirty="0"/>
              <a:t>Parent </a:t>
            </a:r>
            <a:r>
              <a:rPr lang="zh-CN" altLang="en-US" sz="1800" u="sng" dirty="0">
                <a:solidFill>
                  <a:srgbClr val="C00000"/>
                </a:solidFill>
              </a:rPr>
              <a:t>waits</a:t>
            </a:r>
            <a:r>
              <a:rPr lang="zh-CN" altLang="en-US" sz="1800" dirty="0">
                <a:solidFill>
                  <a:srgbClr val="0070C0"/>
                </a:solidFill>
              </a:rPr>
              <a:t> </a:t>
            </a:r>
            <a:r>
              <a:rPr lang="zh-CN" altLang="en-US" sz="1800" b="1" dirty="0">
                <a:solidFill>
                  <a:srgbClr val="006600"/>
                </a:solidFill>
              </a:rPr>
              <a:t>until children terminate</a:t>
            </a:r>
          </a:p>
        </p:txBody>
      </p:sp>
      <p:sp>
        <p:nvSpPr>
          <p:cNvPr id="65540" name="文本框 1">
            <a:extLst>
              <a:ext uri="{FF2B5EF4-FFF2-40B4-BE49-F238E27FC236}">
                <a16:creationId xmlns:a16="http://schemas.microsoft.com/office/drawing/2014/main" id="{E0112B5B-9584-454E-82BB-06F5C9CB7C3C}"/>
              </a:ext>
            </a:extLst>
          </p:cNvPr>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8D47A42-84BA-4C90-BCD4-A62364FF862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smtClean="0">
                <a:solidFill>
                  <a:srgbClr val="7030A0"/>
                </a:solidFill>
              </a:rPr>
              <a:t>UNIX</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66563" name="Rectangle 3">
            <a:extLst>
              <a:ext uri="{FF2B5EF4-FFF2-40B4-BE49-F238E27FC236}">
                <a16:creationId xmlns:a16="http://schemas.microsoft.com/office/drawing/2014/main" id="{AD27BEA1-DD6E-42BB-8529-2C271548B2F2}"/>
              </a:ext>
            </a:extLst>
          </p:cNvPr>
          <p:cNvSpPr>
            <a:spLocks noGrp="1" noChangeArrowheads="1"/>
          </p:cNvSpPr>
          <p:nvPr>
            <p:ph type="body" idx="4294967295"/>
          </p:nvPr>
        </p:nvSpPr>
        <p:spPr>
          <a:xfrm>
            <a:off x="804863" y="1282700"/>
            <a:ext cx="7373937" cy="4741863"/>
          </a:xfrm>
        </p:spPr>
        <p:txBody>
          <a:bodyPr/>
          <a:lstStyle/>
          <a:p>
            <a:pPr>
              <a:lnSpc>
                <a:spcPct val="90000"/>
              </a:lnSpc>
            </a:pPr>
            <a:r>
              <a:rPr lang="en-US" altLang="zh-CN" sz="2000" b="1" dirty="0"/>
              <a:t>fork</a:t>
            </a:r>
            <a:r>
              <a:rPr lang="zh-CN" altLang="en-US" sz="2000" b="1" dirty="0"/>
              <a:t>()</a:t>
            </a:r>
            <a:r>
              <a:rPr lang="en-US" altLang="zh-CN" sz="2000" dirty="0"/>
              <a:t> system call creates new process</a:t>
            </a:r>
          </a:p>
          <a:p>
            <a:pPr lvl="1">
              <a:lnSpc>
                <a:spcPct val="90000"/>
              </a:lnSpc>
            </a:pPr>
            <a:r>
              <a:rPr lang="zh-CN" altLang="en-US" sz="1800" dirty="0"/>
              <a:t>内核为子进程做一个</a:t>
            </a:r>
            <a:r>
              <a:rPr lang="zh-CN" altLang="en-US" sz="1800" u="sng" dirty="0"/>
              <a:t>父进程的上下文的拷贝</a:t>
            </a:r>
            <a:r>
              <a:rPr lang="zh-CN" altLang="en-US" sz="1800" dirty="0"/>
              <a:t>；</a:t>
            </a:r>
          </a:p>
          <a:p>
            <a:pPr lvl="1">
              <a:lnSpc>
                <a:spcPct val="90000"/>
              </a:lnSpc>
            </a:pPr>
            <a:r>
              <a:rPr lang="zh-CN" altLang="en-US" sz="1800" dirty="0"/>
              <a:t>子进程与父进程共享</a:t>
            </a:r>
            <a:r>
              <a:rPr lang="zh-CN" altLang="en-US" sz="1800" dirty="0">
                <a:solidFill>
                  <a:srgbClr val="0070C0"/>
                </a:solidFill>
              </a:rPr>
              <a:t>子进程</a:t>
            </a:r>
            <a:r>
              <a:rPr lang="zh-CN" altLang="en-US" sz="1800" b="1" dirty="0">
                <a:solidFill>
                  <a:srgbClr val="FF0000"/>
                </a:solidFill>
              </a:rPr>
              <a:t>创建之前</a:t>
            </a:r>
            <a:r>
              <a:rPr lang="zh-CN" altLang="en-US" sz="1800" b="1" dirty="0"/>
              <a:t>父进程所有的资源</a:t>
            </a:r>
          </a:p>
          <a:p>
            <a:pPr lvl="1">
              <a:lnSpc>
                <a:spcPct val="90000"/>
              </a:lnSpc>
            </a:pPr>
            <a:r>
              <a:rPr lang="zh-CN" altLang="en-US" sz="1800" b="1" dirty="0">
                <a:solidFill>
                  <a:srgbClr val="7030A0"/>
                </a:solidFill>
              </a:rPr>
              <a:t>父进程和子进程在不同的地址空间上运行</a:t>
            </a:r>
            <a:r>
              <a:rPr lang="zh-CN" altLang="en-US" sz="1800" b="1" dirty="0"/>
              <a:t>；</a:t>
            </a:r>
          </a:p>
          <a:p>
            <a:pPr>
              <a:lnSpc>
                <a:spcPct val="90000"/>
              </a:lnSpc>
            </a:pPr>
            <a:r>
              <a:rPr lang="zh-CN" altLang="en-US" sz="2000" b="1" dirty="0">
                <a:solidFill>
                  <a:srgbClr val="121896"/>
                </a:solidFill>
              </a:rPr>
              <a:t>Resource sharing</a:t>
            </a:r>
          </a:p>
          <a:p>
            <a:pPr lvl="1">
              <a:lnSpc>
                <a:spcPct val="90000"/>
              </a:lnSpc>
            </a:pPr>
            <a:r>
              <a:rPr lang="zh-CN" altLang="en-US" sz="1800" dirty="0">
                <a:sym typeface="Arial" panose="020B0604020202020204" pitchFamily="34" charset="0"/>
              </a:rPr>
              <a:t>子进程继承父进程在子进程</a:t>
            </a:r>
            <a:r>
              <a:rPr lang="zh-CN" altLang="en-US" sz="1800" b="1" u="sng" dirty="0">
                <a:solidFill>
                  <a:srgbClr val="FF0000"/>
                </a:solidFill>
                <a:sym typeface="Arial" panose="020B0604020202020204" pitchFamily="34" charset="0"/>
              </a:rPr>
              <a:t>创建之前父进程所拥有的所有资源</a:t>
            </a:r>
            <a:endParaRPr lang="en-US" altLang="zh-CN" sz="1800" b="1" dirty="0">
              <a:solidFill>
                <a:srgbClr val="FF0000"/>
              </a:solidFill>
              <a:sym typeface="Arial" panose="020B0604020202020204" pitchFamily="34" charset="0"/>
            </a:endParaRPr>
          </a:p>
          <a:p>
            <a:pPr lvl="1">
              <a:lnSpc>
                <a:spcPct val="90000"/>
              </a:lnSpc>
            </a:pPr>
            <a:r>
              <a:rPr lang="zh-CN" altLang="en-US" sz="1800" b="1" dirty="0">
                <a:sym typeface="Arial" panose="020B0604020202020204" pitchFamily="34" charset="0"/>
              </a:rPr>
              <a:t>子进程创建之后，父子进程开始</a:t>
            </a:r>
            <a:r>
              <a:rPr lang="zh-CN" altLang="en-US" sz="1800" b="1" i="1" u="sng" dirty="0">
                <a:solidFill>
                  <a:srgbClr val="006600"/>
                </a:solidFill>
                <a:sym typeface="Arial" panose="020B0604020202020204" pitchFamily="34" charset="0"/>
              </a:rPr>
              <a:t>资源</a:t>
            </a:r>
            <a:r>
              <a:rPr lang="zh-CN" altLang="en-US" sz="1800" b="1" i="1" u="sng" dirty="0" smtClean="0">
                <a:solidFill>
                  <a:srgbClr val="006600"/>
                </a:solidFill>
                <a:sym typeface="Arial" panose="020B0604020202020204" pitchFamily="34" charset="0"/>
              </a:rPr>
              <a:t>分离 </a:t>
            </a:r>
            <a:r>
              <a:rPr lang="zh-CN" altLang="en-US" sz="1800" b="1" dirty="0" smtClean="0">
                <a:sym typeface="Arial" panose="020B0604020202020204" pitchFamily="34" charset="0"/>
              </a:rPr>
              <a:t>（先继承，后分离）</a:t>
            </a:r>
            <a:endParaRPr lang="zh-CN" altLang="en-US" sz="1800" b="1" dirty="0">
              <a:sym typeface="Arial" panose="020B0604020202020204" pitchFamily="34" charset="0"/>
            </a:endParaRPr>
          </a:p>
          <a:p>
            <a:pPr>
              <a:lnSpc>
                <a:spcPct val="90000"/>
              </a:lnSpc>
            </a:pPr>
            <a:r>
              <a:rPr lang="zh-CN" altLang="en-US" sz="2000" dirty="0">
                <a:solidFill>
                  <a:srgbClr val="121896"/>
                </a:solidFill>
              </a:rPr>
              <a:t>Address space</a:t>
            </a:r>
          </a:p>
          <a:p>
            <a:pPr lvl="1">
              <a:lnSpc>
                <a:spcPct val="90000"/>
              </a:lnSpc>
            </a:pPr>
            <a:r>
              <a:rPr lang="zh-CN" altLang="en-US" sz="1800" dirty="0"/>
              <a:t>Child </a:t>
            </a:r>
            <a:r>
              <a:rPr lang="zh-CN" altLang="en-US" sz="1800" u="sng" dirty="0">
                <a:solidFill>
                  <a:srgbClr val="0070C0"/>
                </a:solidFill>
              </a:rPr>
              <a:t>duplicate</a:t>
            </a:r>
            <a:r>
              <a:rPr lang="zh-CN" altLang="en-US" sz="1800" dirty="0"/>
              <a:t> of parent</a:t>
            </a:r>
          </a:p>
          <a:p>
            <a:pPr lvl="1">
              <a:lnSpc>
                <a:spcPct val="90000"/>
              </a:lnSpc>
            </a:pPr>
            <a:r>
              <a:rPr lang="zh-CN" altLang="en-US" sz="1800" dirty="0"/>
              <a:t>Child has a program loaded into it</a:t>
            </a:r>
            <a:r>
              <a:rPr lang="zh-CN" altLang="en-US" sz="1800" dirty="0" smtClean="0"/>
              <a:t>（</a:t>
            </a:r>
            <a:r>
              <a:rPr lang="zh-CN" altLang="en-US" sz="1800" dirty="0">
                <a:solidFill>
                  <a:srgbClr val="006600"/>
                </a:solidFill>
              </a:rPr>
              <a:t>调用exec()</a:t>
            </a:r>
            <a:r>
              <a:rPr lang="zh-CN" altLang="en-US" sz="1800" dirty="0"/>
              <a:t>）</a:t>
            </a:r>
          </a:p>
          <a:p>
            <a:pPr>
              <a:lnSpc>
                <a:spcPct val="90000"/>
              </a:lnSpc>
            </a:pPr>
            <a:r>
              <a:rPr lang="zh-CN" altLang="en-US" sz="2000" b="1" dirty="0">
                <a:solidFill>
                  <a:srgbClr val="121896"/>
                </a:solidFill>
              </a:rPr>
              <a:t>Execution</a:t>
            </a:r>
          </a:p>
          <a:p>
            <a:pPr lvl="1">
              <a:lnSpc>
                <a:spcPct val="90000"/>
              </a:lnSpc>
            </a:pPr>
            <a:r>
              <a:rPr lang="zh-CN" altLang="en-US" sz="1800" dirty="0"/>
              <a:t>Parent and children execute </a:t>
            </a:r>
            <a:r>
              <a:rPr lang="zh-CN" altLang="en-US" sz="1800" u="sng" dirty="0">
                <a:solidFill>
                  <a:srgbClr val="0070C0"/>
                </a:solidFill>
              </a:rPr>
              <a:t>concurrently</a:t>
            </a:r>
          </a:p>
          <a:p>
            <a:pPr lvl="1">
              <a:lnSpc>
                <a:spcPct val="90000"/>
              </a:lnSpc>
            </a:pPr>
            <a:r>
              <a:rPr lang="zh-CN" altLang="en-US" sz="1800" dirty="0">
                <a:solidFill>
                  <a:srgbClr val="006600"/>
                </a:solidFill>
              </a:rPr>
              <a:t>Parent </a:t>
            </a:r>
            <a:r>
              <a:rPr lang="zh-CN" altLang="en-US" sz="1800" u="sng" dirty="0">
                <a:solidFill>
                  <a:srgbClr val="0070C0"/>
                </a:solidFill>
              </a:rPr>
              <a:t>waits</a:t>
            </a:r>
            <a:r>
              <a:rPr lang="zh-CN" altLang="en-US" sz="1800" dirty="0">
                <a:solidFill>
                  <a:srgbClr val="006600"/>
                </a:solidFill>
              </a:rPr>
              <a:t> until children terminate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545CD85-4D58-4CE0-9643-4DB6B3DF23A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sp>
        <p:nvSpPr>
          <p:cNvPr id="67588" name="Rectangle 3">
            <a:extLst>
              <a:ext uri="{FF2B5EF4-FFF2-40B4-BE49-F238E27FC236}">
                <a16:creationId xmlns:a16="http://schemas.microsoft.com/office/drawing/2014/main" id="{59965315-55B7-4CA0-BEE2-FA6DFCBD387B}"/>
              </a:ext>
            </a:extLst>
          </p:cNvPr>
          <p:cNvSpPr>
            <a:spLocks noGrp="1" noChangeArrowheads="1"/>
          </p:cNvSpPr>
          <p:nvPr/>
        </p:nvSpPr>
        <p:spPr bwMode="auto">
          <a:xfrm>
            <a:off x="869950" y="1273512"/>
            <a:ext cx="7554959" cy="431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000" dirty="0">
                <a:latin typeface="Helvetica" panose="020B0604020202020204" pitchFamily="34" charset="0"/>
              </a:rPr>
              <a:t>父进程创建了子进程，父子进程可以并发执行；</a:t>
            </a:r>
            <a:endParaRPr lang="en-US" altLang="zh-CN" sz="2000" dirty="0">
              <a:latin typeface="Helvetica" panose="020B0604020202020204" pitchFamily="34" charset="0"/>
            </a:endParaRPr>
          </a:p>
          <a:p>
            <a:r>
              <a:rPr lang="zh-CN" altLang="en-US" sz="2000" dirty="0" smtClean="0">
                <a:solidFill>
                  <a:srgbClr val="0000CC"/>
                </a:solidFill>
                <a:latin typeface="Helvetica" panose="020B0604020202020204" pitchFamily="34" charset="0"/>
              </a:rPr>
              <a:t>如果父进程不调用“</a:t>
            </a:r>
            <a:r>
              <a:rPr lang="en-US" altLang="zh-CN" sz="2000" dirty="0" smtClean="0">
                <a:solidFill>
                  <a:srgbClr val="0000CC"/>
                </a:solidFill>
                <a:latin typeface="Helvetica" panose="020B0604020202020204" pitchFamily="34" charset="0"/>
              </a:rPr>
              <a:t>wait()</a:t>
            </a:r>
            <a:r>
              <a:rPr lang="zh-CN" altLang="en-US" sz="2000" dirty="0" smtClean="0">
                <a:solidFill>
                  <a:srgbClr val="0000CC"/>
                </a:solidFill>
                <a:latin typeface="Helvetica" panose="020B0604020202020204" pitchFamily="34" charset="0"/>
              </a:rPr>
              <a:t>”等待子进程结束，而是父子进程分别</a:t>
            </a:r>
            <a:r>
              <a:rPr lang="zh-CN" altLang="en-US" sz="2000" dirty="0">
                <a:solidFill>
                  <a:srgbClr val="0000CC"/>
                </a:solidFill>
                <a:latin typeface="Helvetica" panose="020B0604020202020204" pitchFamily="34" charset="0"/>
              </a:rPr>
              <a:t>执行结束后退</a:t>
            </a:r>
            <a:r>
              <a:rPr lang="zh-CN" altLang="en-US" sz="2000" dirty="0" smtClean="0">
                <a:solidFill>
                  <a:srgbClr val="0000CC"/>
                </a:solidFill>
                <a:latin typeface="Helvetica" panose="020B0604020202020204" pitchFamily="34" charset="0"/>
              </a:rPr>
              <a:t>出，可能会导致</a:t>
            </a:r>
            <a:endParaRPr lang="en-US" altLang="zh-CN" sz="2000" dirty="0" smtClean="0">
              <a:latin typeface="Helvetica" panose="020B0604020202020204" pitchFamily="34" charset="0"/>
            </a:endParaRPr>
          </a:p>
          <a:p>
            <a:pPr lvl="1"/>
            <a:r>
              <a:rPr lang="zh-CN" altLang="en-US" sz="1800" dirty="0" smtClean="0">
                <a:latin typeface="Helvetica" panose="020B0604020202020204" pitchFamily="34" charset="0"/>
              </a:rPr>
              <a:t>子进程成为“</a:t>
            </a:r>
            <a:r>
              <a:rPr lang="en-US" altLang="zh-CN" sz="1800" dirty="0">
                <a:solidFill>
                  <a:srgbClr val="7030A0"/>
                </a:solidFill>
                <a:latin typeface="Helvetica" panose="020B0604020202020204" pitchFamily="34" charset="0"/>
              </a:rPr>
              <a:t>zombie</a:t>
            </a:r>
            <a:r>
              <a:rPr lang="zh-CN" altLang="en-US" sz="1800" dirty="0">
                <a:latin typeface="Helvetica" panose="020B0604020202020204" pitchFamily="34" charset="0"/>
              </a:rPr>
              <a:t>”</a:t>
            </a:r>
            <a:r>
              <a:rPr lang="en-US" altLang="zh-CN" sz="1800" dirty="0">
                <a:latin typeface="Helvetica" panose="020B0604020202020204" pitchFamily="34" charset="0"/>
              </a:rPr>
              <a:t> </a:t>
            </a:r>
            <a:r>
              <a:rPr lang="zh-CN" altLang="en-US" sz="1800" dirty="0">
                <a:latin typeface="Helvetica" panose="020B0604020202020204" pitchFamily="34" charset="0"/>
              </a:rPr>
              <a:t>，或“</a:t>
            </a:r>
            <a:r>
              <a:rPr lang="en-US" altLang="zh-CN" sz="1800" dirty="0">
                <a:solidFill>
                  <a:srgbClr val="7030A0"/>
                </a:solidFill>
                <a:latin typeface="Helvetica" panose="020B0604020202020204" pitchFamily="34" charset="0"/>
              </a:rPr>
              <a:t>orphan</a:t>
            </a:r>
            <a:r>
              <a:rPr lang="zh-CN" altLang="en-US" sz="1800" dirty="0" smtClean="0">
                <a:latin typeface="Helvetica" panose="020B0604020202020204" pitchFamily="34" charset="0"/>
              </a:rPr>
              <a:t>”</a:t>
            </a:r>
            <a:endParaRPr lang="en-US" altLang="zh-CN" sz="1800" dirty="0" smtClean="0">
              <a:latin typeface="Helvetica" panose="020B0604020202020204" pitchFamily="34" charset="0"/>
            </a:endParaRPr>
          </a:p>
          <a:p>
            <a:pPr lvl="1"/>
            <a:r>
              <a:rPr lang="en-US" altLang="zh-CN" sz="1800" dirty="0" smtClean="0">
                <a:solidFill>
                  <a:srgbClr val="7030A0"/>
                </a:solidFill>
                <a:latin typeface="Helvetica" panose="020B0604020202020204" pitchFamily="34" charset="0"/>
              </a:rPr>
              <a:t>zombie</a:t>
            </a:r>
            <a:r>
              <a:rPr lang="zh-CN" altLang="en-US" sz="1800" dirty="0" smtClean="0">
                <a:solidFill>
                  <a:srgbClr val="7030A0"/>
                </a:solidFill>
                <a:latin typeface="Helvetica" panose="020B0604020202020204" pitchFamily="34" charset="0"/>
              </a:rPr>
              <a:t>：</a:t>
            </a:r>
            <a:r>
              <a:rPr lang="zh-CN" altLang="en-US" sz="1800" dirty="0">
                <a:latin typeface="Helvetica" panose="020B0604020202020204" pitchFamily="34" charset="0"/>
              </a:rPr>
              <a:t>子</a:t>
            </a:r>
            <a:r>
              <a:rPr lang="zh-CN" altLang="en-US" sz="1800" dirty="0" smtClean="0">
                <a:latin typeface="Helvetica" panose="020B0604020202020204" pitchFamily="34" charset="0"/>
              </a:rPr>
              <a:t>进程执行结束时，</a:t>
            </a:r>
            <a:r>
              <a:rPr lang="zh-CN" altLang="en-US" sz="1800" dirty="0">
                <a:latin typeface="Helvetica" panose="020B0604020202020204" pitchFamily="34" charset="0"/>
              </a:rPr>
              <a:t>父进程</a:t>
            </a:r>
            <a:r>
              <a:rPr lang="zh-CN" altLang="en-US" sz="1800" dirty="0" smtClean="0">
                <a:latin typeface="Helvetica" panose="020B0604020202020204" pitchFamily="34" charset="0"/>
              </a:rPr>
              <a:t>尚在执行</a:t>
            </a:r>
            <a:r>
              <a:rPr lang="en-US" altLang="zh-CN" sz="1800" dirty="0" smtClean="0">
                <a:latin typeface="Helvetica" panose="020B0604020202020204" pitchFamily="34" charset="0"/>
              </a:rPr>
              <a:t>wait()</a:t>
            </a:r>
          </a:p>
          <a:p>
            <a:pPr lvl="1"/>
            <a:r>
              <a:rPr lang="en-US" altLang="zh-CN" sz="1800" dirty="0" smtClean="0">
                <a:solidFill>
                  <a:srgbClr val="7030A0"/>
                </a:solidFill>
                <a:latin typeface="Helvetica" panose="020B0604020202020204" pitchFamily="34" charset="0"/>
              </a:rPr>
              <a:t>orphan</a:t>
            </a:r>
            <a:r>
              <a:rPr lang="zh-CN" altLang="en-US" sz="1800" dirty="0" smtClean="0">
                <a:solidFill>
                  <a:srgbClr val="7030A0"/>
                </a:solidFill>
                <a:latin typeface="Helvetica" panose="020B0604020202020204" pitchFamily="34" charset="0"/>
              </a:rPr>
              <a:t>：</a:t>
            </a:r>
            <a:r>
              <a:rPr lang="zh-CN" altLang="en-US" sz="1800" dirty="0">
                <a:latin typeface="Helvetica" panose="020B0604020202020204" pitchFamily="34" charset="0"/>
              </a:rPr>
              <a:t>父进程没有调用</a:t>
            </a:r>
            <a:r>
              <a:rPr lang="en-US" altLang="zh-CN" sz="1800" dirty="0" smtClean="0">
                <a:latin typeface="Helvetica" panose="020B0604020202020204" pitchFamily="34" charset="0"/>
              </a:rPr>
              <a:t>wait</a:t>
            </a:r>
            <a:r>
              <a:rPr lang="zh-CN" altLang="en-US" sz="1800" dirty="0" smtClean="0">
                <a:latin typeface="Helvetica" panose="020B0604020202020204" pitchFamily="34" charset="0"/>
              </a:rPr>
              <a:t>结束退出，子进程就归</a:t>
            </a:r>
            <a:r>
              <a:rPr lang="en-US" altLang="zh-CN" sz="1800" dirty="0" smtClean="0">
                <a:latin typeface="Helvetica" panose="020B0604020202020204" pitchFamily="34" charset="0"/>
              </a:rPr>
              <a:t>1</a:t>
            </a:r>
            <a:r>
              <a:rPr lang="zh-CN" altLang="en-US" sz="1800" dirty="0" smtClean="0">
                <a:latin typeface="Helvetica" panose="020B0604020202020204" pitchFamily="34" charset="0"/>
              </a:rPr>
              <a:t>号进程</a:t>
            </a:r>
            <a:endParaRPr lang="en-US" altLang="zh-CN" sz="1800" dirty="0">
              <a:latin typeface="Helvetica" panose="020B0604020202020204" pitchFamily="34" charset="0"/>
            </a:endParaRPr>
          </a:p>
          <a:p>
            <a:r>
              <a:rPr lang="zh-CN" altLang="en-US" sz="2000" b="1" dirty="0">
                <a:solidFill>
                  <a:srgbClr val="C00000"/>
                </a:solidFill>
                <a:latin typeface="Helvetica" panose="020B0604020202020204" pitchFamily="34" charset="0"/>
              </a:rPr>
              <a:t>但一般情况下，父进程等待子进程结束，并回收子进程；</a:t>
            </a:r>
            <a:endParaRPr lang="en-US" altLang="zh-CN" sz="2000" b="1" dirty="0">
              <a:solidFill>
                <a:srgbClr val="C00000"/>
              </a:solidFill>
              <a:latin typeface="Helvetica" panose="020B0604020202020204" pitchFamily="34" charset="0"/>
            </a:endParaRPr>
          </a:p>
          <a:p>
            <a:pPr lvl="1"/>
            <a:r>
              <a:rPr lang="zh-CN" altLang="en-US" sz="1800" dirty="0">
                <a:latin typeface="Helvetica" panose="020B0604020202020204" pitchFamily="34" charset="0"/>
              </a:rPr>
              <a:t>收集子进程的有关信息，如占用的</a:t>
            </a:r>
            <a:r>
              <a:rPr lang="en-US" altLang="zh-CN" sz="1800" dirty="0">
                <a:latin typeface="Helvetica" panose="020B0604020202020204" pitchFamily="34" charset="0"/>
              </a:rPr>
              <a:t>CPU</a:t>
            </a:r>
            <a:r>
              <a:rPr lang="zh-CN" altLang="en-US" sz="1800" dirty="0">
                <a:latin typeface="Helvetica" panose="020B0604020202020204" pitchFamily="34" charset="0"/>
              </a:rPr>
              <a:t>时间等，归到父进程；</a:t>
            </a:r>
            <a:endParaRPr lang="en-US" altLang="zh-CN" sz="1800" dirty="0">
              <a:latin typeface="Helvetica" panose="020B0604020202020204" pitchFamily="34" charset="0"/>
            </a:endParaRPr>
          </a:p>
          <a:p>
            <a:pPr lvl="1"/>
            <a:r>
              <a:rPr lang="zh-CN" altLang="en-US" sz="1800" dirty="0">
                <a:latin typeface="Helvetica" panose="020B0604020202020204" pitchFamily="34" charset="0"/>
              </a:rPr>
              <a:t>一个进程结束后，其</a:t>
            </a:r>
            <a:r>
              <a:rPr lang="zh-CN" altLang="en-US" sz="1800" b="1" dirty="0">
                <a:solidFill>
                  <a:srgbClr val="C00000"/>
                </a:solidFill>
                <a:latin typeface="Helvetica" panose="020B0604020202020204" pitchFamily="34" charset="0"/>
              </a:rPr>
              <a:t>进程</a:t>
            </a:r>
            <a:r>
              <a:rPr lang="zh-CN" altLang="en-US" sz="1800" b="1" dirty="0" smtClean="0">
                <a:solidFill>
                  <a:srgbClr val="C00000"/>
                </a:solidFill>
                <a:latin typeface="Helvetica" panose="020B0604020202020204" pitchFamily="34" charset="0"/>
              </a:rPr>
              <a:t>表</a:t>
            </a:r>
            <a:r>
              <a:rPr lang="zh-CN" altLang="en-US" sz="1800" dirty="0" smtClean="0">
                <a:latin typeface="Helvetica" panose="020B0604020202020204" pitchFamily="34" charset="0"/>
              </a:rPr>
              <a:t>等资源不会被系统释放</a:t>
            </a:r>
            <a:r>
              <a:rPr lang="zh-CN" altLang="en-US" sz="1800" dirty="0">
                <a:latin typeface="Helvetica" panose="020B0604020202020204" pitchFamily="34" charset="0"/>
              </a:rPr>
              <a:t>，</a:t>
            </a:r>
            <a:r>
              <a:rPr lang="zh-CN" altLang="en-US" sz="1800" b="1" dirty="0">
                <a:solidFill>
                  <a:srgbClr val="006600"/>
                </a:solidFill>
                <a:latin typeface="Helvetica" panose="020B0604020202020204" pitchFamily="34" charset="0"/>
              </a:rPr>
              <a:t>父进程回收子进程后才会释放</a:t>
            </a:r>
            <a:r>
              <a:rPr lang="zh-CN" altLang="en-US" sz="1800" dirty="0">
                <a:latin typeface="Helvetica" panose="020B0604020202020204" pitchFamily="34" charset="0"/>
              </a:rPr>
              <a:t>；</a:t>
            </a:r>
            <a:endParaRPr lang="en-US" altLang="zh-CN" sz="1800" dirty="0">
              <a:latin typeface="Helvetica" panose="020B0604020202020204" pitchFamily="34" charset="0"/>
            </a:endParaRPr>
          </a:p>
          <a:p>
            <a:pPr lvl="1"/>
            <a:r>
              <a:rPr lang="zh-CN" altLang="en-US" sz="1800" dirty="0">
                <a:latin typeface="Helvetica" panose="020B0604020202020204" pitchFamily="34" charset="0"/>
              </a:rPr>
              <a:t>如果父进程由于执行错误等某种原因被强行终止，会将子进程归属到</a:t>
            </a:r>
            <a:r>
              <a:rPr lang="en-US" altLang="zh-CN" sz="1800" b="1" dirty="0">
                <a:solidFill>
                  <a:srgbClr val="006600"/>
                </a:solidFill>
                <a:latin typeface="Helvetica" panose="020B0604020202020204" pitchFamily="34" charset="0"/>
              </a:rPr>
              <a:t>1</a:t>
            </a:r>
            <a:r>
              <a:rPr lang="zh-CN" altLang="en-US" sz="1800" b="1" dirty="0">
                <a:solidFill>
                  <a:srgbClr val="006600"/>
                </a:solidFill>
                <a:latin typeface="Helvetica" panose="020B0604020202020204" pitchFamily="34" charset="0"/>
              </a:rPr>
              <a:t>号进程</a:t>
            </a:r>
            <a:r>
              <a:rPr lang="zh-CN" altLang="en-US" sz="1800" dirty="0">
                <a:latin typeface="Helvetica" panose="020B0604020202020204" pitchFamily="34" charset="0"/>
              </a:rPr>
              <a:t>；</a:t>
            </a:r>
            <a:endParaRPr lang="en-US" altLang="zh-CN" sz="1800" dirty="0">
              <a:latin typeface="Helvetica" panose="020B0604020202020204" pitchFamily="34" charset="0"/>
            </a:endParaRPr>
          </a:p>
          <a:p>
            <a:pPr lvl="1"/>
            <a:endParaRPr lang="en-US" altLang="zh-CN" sz="1800" dirty="0">
              <a:latin typeface="Helvetica" panose="020B0604020202020204" pitchFamily="34" charset="0"/>
            </a:endParaRPr>
          </a:p>
          <a:p>
            <a:endParaRPr lang="en-US" altLang="zh-CN" sz="1800" dirty="0">
              <a:latin typeface="Helvetica" panose="020B0604020202020204" pitchFamily="34" charset="0"/>
            </a:endParaRPr>
          </a:p>
        </p:txBody>
      </p:sp>
      <p:sp>
        <p:nvSpPr>
          <p:cNvPr id="67589" name="文本框 1">
            <a:extLst>
              <a:ext uri="{FF2B5EF4-FFF2-40B4-BE49-F238E27FC236}">
                <a16:creationId xmlns:a16="http://schemas.microsoft.com/office/drawing/2014/main" id="{7FF91723-78D7-4F42-8F7F-AA142AD51038}"/>
              </a:ext>
            </a:extLst>
          </p:cNvPr>
          <p:cNvSpPr txBox="1">
            <a:spLocks noChangeArrowheads="1"/>
          </p:cNvSpPr>
          <p:nvPr/>
        </p:nvSpPr>
        <p:spPr bwMode="auto">
          <a:xfrm>
            <a:off x="6772213" y="5592932"/>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631B4BA-3183-49E2-821F-914EE7F0BEC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in Memory</a:t>
            </a:r>
          </a:p>
        </p:txBody>
      </p:sp>
      <p:pic>
        <p:nvPicPr>
          <p:cNvPr id="8195" name="Picture 3">
            <a:extLst>
              <a:ext uri="{FF2B5EF4-FFF2-40B4-BE49-F238E27FC236}">
                <a16:creationId xmlns:a16="http://schemas.microsoft.com/office/drawing/2014/main" id="{2C61CBD4-F01C-4CE3-8FB3-543C4E644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2026743" y="1207180"/>
            <a:ext cx="4895204" cy="39949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81628B-1C24-471F-917A-A3CB85356583}"/>
              </a:ext>
            </a:extLst>
          </p:cNvPr>
          <p:cNvSpPr txBox="1">
            <a:spLocks noChangeArrowheads="1"/>
          </p:cNvSpPr>
          <p:nvPr/>
        </p:nvSpPr>
        <p:spPr bwMode="auto">
          <a:xfrm>
            <a:off x="2512381" y="5295905"/>
            <a:ext cx="36753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1800" dirty="0" smtClean="0">
                <a:solidFill>
                  <a:srgbClr val="000818"/>
                </a:solidFill>
              </a:rPr>
              <a:t>进程的地址空间（虚拟地址空间）</a:t>
            </a:r>
            <a:endParaRPr lang="en-US" altLang="zh-CN" sz="1800" dirty="0">
              <a:solidFill>
                <a:srgbClr val="000818"/>
              </a:solidFill>
            </a:endParaRPr>
          </a:p>
        </p:txBody>
      </p:sp>
      <p:sp>
        <p:nvSpPr>
          <p:cNvPr id="5" name="Rectangle 3">
            <a:extLst>
              <a:ext uri="{FF2B5EF4-FFF2-40B4-BE49-F238E27FC236}">
                <a16:creationId xmlns:a16="http://schemas.microsoft.com/office/drawing/2014/main" id="{1781628B-1C24-471F-917A-A3CB85356583}"/>
              </a:ext>
            </a:extLst>
          </p:cNvPr>
          <p:cNvSpPr txBox="1">
            <a:spLocks noChangeArrowheads="1"/>
          </p:cNvSpPr>
          <p:nvPr/>
        </p:nvSpPr>
        <p:spPr bwMode="auto">
          <a:xfrm>
            <a:off x="2183906" y="3204656"/>
            <a:ext cx="7368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2000" dirty="0" smtClean="0">
                <a:solidFill>
                  <a:srgbClr val="000818"/>
                </a:solidFill>
              </a:rPr>
              <a:t>地址</a:t>
            </a:r>
            <a:endParaRPr lang="en-US" altLang="zh-CN" sz="2000" dirty="0">
              <a:solidFill>
                <a:srgbClr val="000818"/>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545CD85-4D58-4CE0-9643-4DB6B3DF23A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pic>
        <p:nvPicPr>
          <p:cNvPr id="67587" name="Picture 3">
            <a:extLst>
              <a:ext uri="{FF2B5EF4-FFF2-40B4-BE49-F238E27FC236}">
                <a16:creationId xmlns:a16="http://schemas.microsoft.com/office/drawing/2014/main" id="{C289F294-C6B6-4F63-B0A7-53607F2EB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1172218" y="2672486"/>
            <a:ext cx="6557963" cy="282340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7588" name="Rectangle 3">
            <a:extLst>
              <a:ext uri="{FF2B5EF4-FFF2-40B4-BE49-F238E27FC236}">
                <a16:creationId xmlns:a16="http://schemas.microsoft.com/office/drawing/2014/main" id="{59965315-55B7-4CA0-BEE2-FA6DFCBD387B}"/>
              </a:ext>
            </a:extLst>
          </p:cNvPr>
          <p:cNvSpPr>
            <a:spLocks noGrp="1" noChangeArrowheads="1"/>
          </p:cNvSpPr>
          <p:nvPr/>
        </p:nvSpPr>
        <p:spPr bwMode="auto">
          <a:xfrm>
            <a:off x="869950" y="1060449"/>
            <a:ext cx="7154863" cy="1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dirty="0">
                <a:latin typeface="Helvetica" panose="020B0604020202020204" pitchFamily="34" charset="0"/>
              </a:rPr>
              <a:t>UNIX examples</a:t>
            </a:r>
          </a:p>
          <a:p>
            <a:pPr lvl="1"/>
            <a:r>
              <a:rPr lang="en-US" altLang="zh-CN" sz="1600" b="1" i="1" dirty="0">
                <a:solidFill>
                  <a:srgbClr val="C00000"/>
                </a:solidFill>
                <a:latin typeface="Courier New" panose="02070309020205020404" pitchFamily="49" charset="0"/>
                <a:cs typeface="Courier New" panose="02070309020205020404" pitchFamily="49" charset="0"/>
              </a:rPr>
              <a:t>fork()</a:t>
            </a:r>
            <a:r>
              <a:rPr lang="en-US" altLang="zh-CN" sz="1600" b="1" i="1" dirty="0">
                <a:solidFill>
                  <a:srgbClr val="C00000"/>
                </a:solidFill>
              </a:rPr>
              <a:t> </a:t>
            </a:r>
            <a:r>
              <a:rPr lang="en-US" altLang="zh-CN" sz="1600" dirty="0"/>
              <a:t>system call creates new process</a:t>
            </a:r>
          </a:p>
          <a:p>
            <a:pPr lvl="1"/>
            <a:r>
              <a:rPr lang="en-US" altLang="zh-CN" sz="1600" b="1" i="1" dirty="0">
                <a:solidFill>
                  <a:srgbClr val="C00000"/>
                </a:solidFill>
                <a:latin typeface="Courier New" panose="02070309020205020404" pitchFamily="49" charset="0"/>
                <a:cs typeface="Courier New" panose="02070309020205020404" pitchFamily="49" charset="0"/>
              </a:rPr>
              <a:t>exec()</a:t>
            </a:r>
            <a:r>
              <a:rPr lang="en-US" altLang="zh-CN" sz="1600" b="1" i="1" dirty="0">
                <a:solidFill>
                  <a:srgbClr val="C00000"/>
                </a:solidFill>
              </a:rPr>
              <a:t> </a:t>
            </a:r>
            <a:r>
              <a:rPr lang="en-US" altLang="zh-CN" sz="1600" dirty="0"/>
              <a:t>system call used after a </a:t>
            </a:r>
            <a:r>
              <a:rPr lang="en-US" altLang="zh-CN" sz="1600" dirty="0">
                <a:solidFill>
                  <a:srgbClr val="000000"/>
                </a:solidFill>
                <a:latin typeface="Courier New" panose="02070309020205020404" pitchFamily="49" charset="0"/>
                <a:cs typeface="Courier New" panose="02070309020205020404" pitchFamily="49" charset="0"/>
              </a:rPr>
              <a:t>fork()</a:t>
            </a:r>
            <a:r>
              <a:rPr lang="en-US" altLang="zh-CN" sz="1600" dirty="0"/>
              <a:t> to replace the </a:t>
            </a:r>
            <a:r>
              <a:rPr lang="en-US" altLang="zh-CN" sz="1600" dirty="0" smtClean="0"/>
              <a:t>process</a:t>
            </a:r>
            <a:r>
              <a:rPr lang="en-US" altLang="zh-CN" sz="1600" dirty="0" smtClean="0">
                <a:latin typeface="Helvetica" panose="020B0604020202020204" pitchFamily="34" charset="0"/>
              </a:rPr>
              <a:t>’ </a:t>
            </a:r>
            <a:r>
              <a:rPr lang="zh-CN" altLang="en-US" sz="1600" dirty="0" smtClean="0"/>
              <a:t>memory </a:t>
            </a:r>
            <a:r>
              <a:rPr lang="zh-CN" altLang="en-US" sz="1600" dirty="0"/>
              <a:t>space with a new program</a:t>
            </a:r>
          </a:p>
        </p:txBody>
      </p:sp>
      <p:sp>
        <p:nvSpPr>
          <p:cNvPr id="67589" name="文本框 1">
            <a:extLst>
              <a:ext uri="{FF2B5EF4-FFF2-40B4-BE49-F238E27FC236}">
                <a16:creationId xmlns:a16="http://schemas.microsoft.com/office/drawing/2014/main" id="{7FF91723-78D7-4F42-8F7F-AA142AD51038}"/>
              </a:ext>
            </a:extLst>
          </p:cNvPr>
          <p:cNvSpPr txBox="1">
            <a:spLocks noChangeArrowheads="1"/>
          </p:cNvSpPr>
          <p:nvPr/>
        </p:nvSpPr>
        <p:spPr bwMode="auto">
          <a:xfrm>
            <a:off x="6816602" y="5559225"/>
            <a:ext cx="1670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p>
        </p:txBody>
      </p:sp>
      <p:cxnSp>
        <p:nvCxnSpPr>
          <p:cNvPr id="3" name="直接箭头连接符 2"/>
          <p:cNvCxnSpPr>
            <a:endCxn id="67587" idx="1"/>
          </p:cNvCxnSpPr>
          <p:nvPr/>
        </p:nvCxnSpPr>
        <p:spPr>
          <a:xfrm>
            <a:off x="685800" y="4081842"/>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361591" y="3712510"/>
            <a:ext cx="887110" cy="369332"/>
          </a:xfrm>
          <a:prstGeom prst="rect">
            <a:avLst/>
          </a:prstGeom>
          <a:noFill/>
        </p:spPr>
        <p:txBody>
          <a:bodyPr wrap="square" rtlCol="0">
            <a:spAutoFit/>
          </a:bodyPr>
          <a:lstStyle/>
          <a:p>
            <a:r>
              <a:rPr lang="en-US" altLang="zh-CN" dirty="0" smtClean="0"/>
              <a:t>parent</a:t>
            </a:r>
            <a:endParaRPr lang="zh-CN" altLang="en-US" dirty="0"/>
          </a:p>
        </p:txBody>
      </p:sp>
    </p:spTree>
    <p:extLst>
      <p:ext uri="{BB962C8B-B14F-4D97-AF65-F5344CB8AC3E}">
        <p14:creationId xmlns:p14="http://schemas.microsoft.com/office/powerpoint/2010/main" val="1963960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03CC100-5099-4808-B01E-9C0B578EDBC7}"/>
              </a:ext>
            </a:extLst>
          </p:cNvPr>
          <p:cNvSpPr>
            <a:spLocks noGrp="1" noChangeArrowheads="1"/>
          </p:cNvSpPr>
          <p:nvPr>
            <p:ph type="title" idx="4294967295"/>
          </p:nvPr>
        </p:nvSpPr>
        <p:spPr/>
        <p:txBody>
          <a:bodyPr/>
          <a:lstStyle/>
          <a:p>
            <a:pPr>
              <a:lnSpc>
                <a:spcPct val="80000"/>
              </a:lnSpc>
            </a:pPr>
            <a:r>
              <a:rPr lang="en-US" altLang="zh-CN"/>
              <a:t>Threads in Java</a:t>
            </a:r>
          </a:p>
        </p:txBody>
      </p:sp>
      <p:sp>
        <p:nvSpPr>
          <p:cNvPr id="68611" name="Rectangle 3">
            <a:extLst>
              <a:ext uri="{FF2B5EF4-FFF2-40B4-BE49-F238E27FC236}">
                <a16:creationId xmlns:a16="http://schemas.microsoft.com/office/drawing/2014/main" id="{2FD3A69D-DCC1-46DF-8E6C-7DCB3AD6737E}"/>
              </a:ext>
            </a:extLst>
          </p:cNvPr>
          <p:cNvSpPr>
            <a:spLocks noGrp="1" noChangeArrowheads="1"/>
          </p:cNvSpPr>
          <p:nvPr>
            <p:ph type="body" idx="4294967295"/>
          </p:nvPr>
        </p:nvSpPr>
        <p:spPr>
          <a:xfrm>
            <a:off x="849313" y="1023938"/>
            <a:ext cx="7351712" cy="5257800"/>
          </a:xfrm>
        </p:spPr>
        <p:txBody>
          <a:bodyPr/>
          <a:lstStyle/>
          <a:p>
            <a:pPr>
              <a:lnSpc>
                <a:spcPct val="80000"/>
              </a:lnSpc>
            </a:pPr>
            <a:r>
              <a:rPr lang="en-US" altLang="zh-CN" sz="1800"/>
              <a:t>Java</a:t>
            </a:r>
            <a:r>
              <a:rPr lang="zh-CN" altLang="en-US" sz="1800"/>
              <a:t>中当利用继承</a:t>
            </a:r>
            <a:r>
              <a:rPr lang="en-US" altLang="zh-CN" sz="1800"/>
              <a:t>Thread</a:t>
            </a:r>
            <a:r>
              <a:rPr lang="zh-CN" altLang="en-US" sz="1800"/>
              <a:t>类或实现</a:t>
            </a:r>
            <a:r>
              <a:rPr lang="en-US" altLang="zh-CN" sz="1800"/>
              <a:t>Runnable</a:t>
            </a:r>
            <a:r>
              <a:rPr lang="zh-CN" altLang="en-US" sz="1800"/>
              <a:t>接口创建一个线程，然后调用线程的</a:t>
            </a:r>
            <a:r>
              <a:rPr lang="en-US" altLang="zh-CN" sz="1800"/>
              <a:t>start()</a:t>
            </a:r>
            <a:r>
              <a:rPr lang="zh-CN" altLang="en-US" sz="1800"/>
              <a:t>方法，系统中涉及到几个线程</a:t>
            </a:r>
            <a:endParaRPr lang="en-US" altLang="zh-CN" sz="1800"/>
          </a:p>
          <a:p>
            <a:pPr>
              <a:lnSpc>
                <a:spcPct val="80000"/>
              </a:lnSpc>
            </a:pPr>
            <a:r>
              <a:rPr lang="zh-CN" altLang="en-US" sz="1800"/>
              <a:t>例如：</a:t>
            </a:r>
            <a:endParaRPr lang="en-US" altLang="zh-CN" sz="1800"/>
          </a:p>
          <a:p>
            <a:pPr marL="457200" lvl="1" indent="0">
              <a:lnSpc>
                <a:spcPct val="80000"/>
              </a:lnSpc>
              <a:buFont typeface="Monotype Sorts" pitchFamily="2" charset="2"/>
              <a:buNone/>
            </a:pPr>
            <a:r>
              <a:rPr lang="en-US" altLang="zh-CN" sz="1400"/>
              <a:t>public class testThread {</a:t>
            </a:r>
          </a:p>
          <a:p>
            <a:pPr marL="457200" lvl="1" indent="0">
              <a:lnSpc>
                <a:spcPct val="80000"/>
              </a:lnSpc>
              <a:buFont typeface="Monotype Sorts" pitchFamily="2" charset="2"/>
              <a:buNone/>
            </a:pPr>
            <a:r>
              <a:rPr lang="en-US" altLang="zh-CN" sz="1400"/>
              <a:t>	 public static void main(String[] args) {		 </a:t>
            </a:r>
          </a:p>
          <a:p>
            <a:pPr marL="457200" lvl="1" indent="0">
              <a:lnSpc>
                <a:spcPct val="80000"/>
              </a:lnSpc>
              <a:buFont typeface="Monotype Sorts" pitchFamily="2" charset="2"/>
              <a:buNone/>
            </a:pPr>
            <a:r>
              <a:rPr lang="en-US" altLang="zh-CN" sz="1400"/>
              <a:t>	       Task task=new Task();</a:t>
            </a:r>
          </a:p>
          <a:p>
            <a:pPr marL="457200" lvl="1" indent="0">
              <a:lnSpc>
                <a:spcPct val="80000"/>
              </a:lnSpc>
              <a:buFont typeface="Monotype Sorts" pitchFamily="2" charset="2"/>
              <a:buNone/>
            </a:pPr>
            <a:r>
              <a:rPr lang="en-US" altLang="zh-CN" sz="1400"/>
              <a:t>	       Thread thread_1=new Thread(task);</a:t>
            </a:r>
          </a:p>
          <a:p>
            <a:pPr marL="457200" lvl="1" indent="0">
              <a:lnSpc>
                <a:spcPct val="80000"/>
              </a:lnSpc>
              <a:buFont typeface="Monotype Sorts" pitchFamily="2" charset="2"/>
              <a:buNone/>
            </a:pPr>
            <a:r>
              <a:rPr lang="en-US" altLang="zh-CN" sz="1400"/>
              <a:t>	</a:t>
            </a:r>
            <a:r>
              <a:rPr lang="en-US" altLang="zh-CN" sz="1400" b="1">
                <a:solidFill>
                  <a:srgbClr val="FF0000"/>
                </a:solidFill>
              </a:rPr>
              <a:t>       thread_1.start();    </a:t>
            </a:r>
          </a:p>
          <a:p>
            <a:pPr marL="457200" lvl="1" indent="0">
              <a:lnSpc>
                <a:spcPct val="80000"/>
              </a:lnSpc>
              <a:buFont typeface="Monotype Sorts" pitchFamily="2" charset="2"/>
              <a:buNone/>
            </a:pPr>
            <a:r>
              <a:rPr lang="en-US" altLang="zh-CN" sz="1400" b="1">
                <a:solidFill>
                  <a:srgbClr val="FF0000"/>
                </a:solidFill>
              </a:rPr>
              <a:t>                </a:t>
            </a:r>
            <a:r>
              <a:rPr lang="en-US" altLang="zh-CN" sz="1400" b="1">
                <a:solidFill>
                  <a:srgbClr val="006600"/>
                </a:solidFill>
              </a:rPr>
              <a:t>// thread_1.run()    //</a:t>
            </a:r>
            <a:r>
              <a:rPr lang="zh-CN" altLang="en-US" sz="1400" b="1">
                <a:solidFill>
                  <a:srgbClr val="006600"/>
                </a:solidFill>
              </a:rPr>
              <a:t>与上条语句的执行过程有何区别</a:t>
            </a:r>
            <a:r>
              <a:rPr lang="en-US" altLang="zh-CN" sz="1400" b="1">
                <a:solidFill>
                  <a:srgbClr val="006600"/>
                </a:solidFill>
              </a:rPr>
              <a:t>?</a:t>
            </a:r>
          </a:p>
          <a:p>
            <a:pPr marL="457200" lvl="1" indent="0">
              <a:lnSpc>
                <a:spcPct val="80000"/>
              </a:lnSpc>
              <a:buFont typeface="Monotype Sorts" pitchFamily="2" charset="2"/>
              <a:buNone/>
            </a:pPr>
            <a:r>
              <a:rPr lang="en-US" altLang="zh-CN" sz="1400" b="1">
                <a:solidFill>
                  <a:srgbClr val="FF0000"/>
                </a:solidFill>
              </a:rPr>
              <a:t>                </a:t>
            </a:r>
            <a:r>
              <a:rPr lang="en-US" altLang="zh-CN" sz="1400"/>
              <a:t>System.out.println(“Hello ”);</a:t>
            </a:r>
          </a:p>
          <a:p>
            <a:pPr marL="457200" lvl="1" indent="0">
              <a:lnSpc>
                <a:spcPct val="80000"/>
              </a:lnSpc>
              <a:buFont typeface="Monotype Sorts" pitchFamily="2" charset="2"/>
              <a:buNone/>
            </a:pPr>
            <a:r>
              <a:rPr lang="en-US" altLang="zh-CN" sz="1400"/>
              <a:t>            }</a:t>
            </a:r>
          </a:p>
          <a:p>
            <a:pPr marL="457200" lvl="1" indent="0">
              <a:lnSpc>
                <a:spcPct val="80000"/>
              </a:lnSpc>
              <a:buFont typeface="Monotype Sorts" pitchFamily="2" charset="2"/>
              <a:buNone/>
            </a:pPr>
            <a:r>
              <a:rPr lang="en-US" altLang="zh-CN" sz="1400"/>
              <a:t>}	 </a:t>
            </a:r>
          </a:p>
          <a:p>
            <a:pPr marL="457200" lvl="1" indent="0">
              <a:lnSpc>
                <a:spcPct val="80000"/>
              </a:lnSpc>
              <a:buFont typeface="Monotype Sorts" pitchFamily="2" charset="2"/>
              <a:buNone/>
            </a:pPr>
            <a:r>
              <a:rPr lang="en-US" altLang="zh-CN" sz="1400"/>
              <a:t>class Task implements Runnable {</a:t>
            </a:r>
          </a:p>
          <a:p>
            <a:pPr marL="457200" lvl="1" indent="0">
              <a:lnSpc>
                <a:spcPct val="80000"/>
              </a:lnSpc>
              <a:buFont typeface="Monotype Sorts" pitchFamily="2" charset="2"/>
              <a:buNone/>
            </a:pPr>
            <a:r>
              <a:rPr lang="en-US" altLang="zh-CN" sz="1400"/>
              <a:t>    public void run() { </a:t>
            </a:r>
          </a:p>
          <a:p>
            <a:pPr marL="457200" lvl="1" indent="0">
              <a:lnSpc>
                <a:spcPct val="80000"/>
              </a:lnSpc>
              <a:buFont typeface="Monotype Sorts" pitchFamily="2" charset="2"/>
              <a:buNone/>
            </a:pPr>
            <a:r>
              <a:rPr lang="en-US" altLang="zh-CN" sz="1400"/>
              <a:t>          System.out.println(“World ”);</a:t>
            </a:r>
            <a:r>
              <a:rPr lang="zh-CN" altLang="en-US" sz="1400"/>
              <a:t> </a:t>
            </a:r>
            <a:endParaRPr lang="en-US" altLang="zh-CN" sz="1400"/>
          </a:p>
          <a:p>
            <a:pPr marL="457200" lvl="1" indent="0">
              <a:lnSpc>
                <a:spcPct val="80000"/>
              </a:lnSpc>
              <a:buFont typeface="Monotype Sorts" pitchFamily="2" charset="2"/>
              <a:buNone/>
            </a:pPr>
            <a:r>
              <a:rPr lang="en-US" altLang="zh-CN" sz="1400"/>
              <a:t>     } </a:t>
            </a:r>
          </a:p>
          <a:p>
            <a:pPr marL="457200" lvl="1" indent="0">
              <a:lnSpc>
                <a:spcPct val="80000"/>
              </a:lnSpc>
              <a:buFont typeface="Monotype Sorts" pitchFamily="2" charset="2"/>
              <a:buNone/>
            </a:pPr>
            <a:r>
              <a:rPr lang="en-US" altLang="zh-CN" sz="1400"/>
              <a:t>}</a:t>
            </a:r>
          </a:p>
          <a:p>
            <a:pPr>
              <a:lnSpc>
                <a:spcPct val="80000"/>
              </a:lnSpc>
            </a:pPr>
            <a:r>
              <a:rPr lang="zh-CN" altLang="en-US" sz="1600" b="1"/>
              <a:t>问：</a:t>
            </a:r>
            <a:endParaRPr lang="en-US" altLang="zh-CN" sz="1600" b="1"/>
          </a:p>
          <a:p>
            <a:pPr marL="457200" lvl="1" indent="0">
              <a:lnSpc>
                <a:spcPct val="80000"/>
              </a:lnSpc>
              <a:buFont typeface="Monotype Sorts" pitchFamily="2" charset="2"/>
              <a:buNone/>
            </a:pPr>
            <a:r>
              <a:rPr lang="en-US" altLang="zh-CN" sz="1400" b="1"/>
              <a:t>1</a:t>
            </a:r>
            <a:r>
              <a:rPr lang="zh-CN" altLang="en-US" sz="1400" b="1"/>
              <a:t>、语句</a:t>
            </a:r>
            <a:r>
              <a:rPr lang="en-US" altLang="zh-CN" sz="1400" b="1"/>
              <a:t>thread_1.start()</a:t>
            </a:r>
            <a:r>
              <a:rPr lang="zh-CN" altLang="en-US" sz="1400" b="1"/>
              <a:t>执行后，</a:t>
            </a:r>
            <a:r>
              <a:rPr lang="en-US" altLang="zh-CN" sz="1400" b="1"/>
              <a:t>JVM</a:t>
            </a:r>
            <a:r>
              <a:rPr lang="zh-CN" altLang="en-US" sz="1400" b="1"/>
              <a:t>中有几个与该程序有关的线程在运行</a:t>
            </a:r>
            <a:endParaRPr lang="en-US" altLang="zh-CN" sz="1400" b="1"/>
          </a:p>
          <a:p>
            <a:pPr marL="457200" lvl="1" indent="0">
              <a:lnSpc>
                <a:spcPct val="80000"/>
              </a:lnSpc>
              <a:buFont typeface="Monotype Sorts" pitchFamily="2" charset="2"/>
              <a:buNone/>
            </a:pPr>
            <a:r>
              <a:rPr lang="en-US" altLang="zh-CN" sz="1400" b="1"/>
              <a:t>2</a:t>
            </a:r>
            <a:r>
              <a:rPr lang="zh-CN" altLang="en-US" sz="1400" b="1"/>
              <a:t>、程序的运行结果是什么？</a:t>
            </a:r>
            <a:endParaRPr lang="en-US" altLang="zh-CN" sz="1400" b="1"/>
          </a:p>
          <a:p>
            <a:pPr marL="457200" lvl="1" indent="0">
              <a:lnSpc>
                <a:spcPct val="80000"/>
              </a:lnSpc>
              <a:buFont typeface="Monotype Sorts" pitchFamily="2" charset="2"/>
              <a:buNone/>
            </a:pPr>
            <a:r>
              <a:rPr lang="en-US" altLang="zh-CN" sz="1400" b="1"/>
              <a:t>3</a:t>
            </a:r>
            <a:r>
              <a:rPr lang="zh-CN" altLang="en-US" sz="1400" b="1"/>
              <a:t>、</a:t>
            </a:r>
            <a:r>
              <a:rPr lang="en-US" altLang="zh-CN" sz="1400" b="1">
                <a:solidFill>
                  <a:srgbClr val="FF0000"/>
                </a:solidFill>
              </a:rPr>
              <a:t> thread_1.start()</a:t>
            </a:r>
            <a:r>
              <a:rPr lang="zh-CN" altLang="en-US" sz="1400" b="1">
                <a:solidFill>
                  <a:srgbClr val="FF0000"/>
                </a:solidFill>
              </a:rPr>
              <a:t>与 </a:t>
            </a:r>
            <a:r>
              <a:rPr lang="en-US" altLang="zh-CN" sz="1400" b="1">
                <a:solidFill>
                  <a:srgbClr val="FF0000"/>
                </a:solidFill>
              </a:rPr>
              <a:t>thread_1.run()</a:t>
            </a:r>
            <a:r>
              <a:rPr lang="zh-CN" altLang="en-US" sz="1400" b="1">
                <a:solidFill>
                  <a:srgbClr val="FF0000"/>
                </a:solidFill>
              </a:rPr>
              <a:t>有何区别？</a:t>
            </a:r>
            <a:endParaRPr lang="en-US" altLang="zh-CN" sz="1400" b="1">
              <a:solidFill>
                <a:srgbClr val="FF0000"/>
              </a:solidFill>
            </a:endParaRPr>
          </a:p>
          <a:p>
            <a:pPr marL="457200" lvl="1" indent="0">
              <a:lnSpc>
                <a:spcPct val="80000"/>
              </a:lnSpc>
              <a:buFont typeface="Monotype Sorts" pitchFamily="2" charset="2"/>
              <a:buNone/>
            </a:pPr>
            <a:endParaRPr lang="en-US" altLang="zh-CN" sz="1400" b="1"/>
          </a:p>
          <a:p>
            <a:pPr>
              <a:lnSpc>
                <a:spcPct val="80000"/>
              </a:lnSpc>
            </a:pPr>
            <a:endParaRPr lang="en-US" altLang="zh-CN" sz="16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B9256EE-D012-449E-807A-DCDFF152E219}"/>
              </a:ext>
            </a:extLst>
          </p:cNvPr>
          <p:cNvSpPr>
            <a:spLocks noGrp="1" noChangeArrowheads="1"/>
          </p:cNvSpPr>
          <p:nvPr>
            <p:ph type="title" idx="4294967295"/>
          </p:nvPr>
        </p:nvSpPr>
        <p:spPr/>
        <p:txBody>
          <a:bodyPr/>
          <a:lstStyle/>
          <a:p>
            <a:pPr>
              <a:lnSpc>
                <a:spcPct val="80000"/>
              </a:lnSpc>
            </a:pPr>
            <a:r>
              <a:rPr lang="en-US" altLang="zh-CN"/>
              <a:t>Thread.start()</a:t>
            </a:r>
            <a:r>
              <a:rPr lang="zh-CN" altLang="en-US"/>
              <a:t> </a:t>
            </a:r>
            <a:r>
              <a:rPr lang="en-US" altLang="zh-CN"/>
              <a:t>in Java (Cont.)</a:t>
            </a:r>
          </a:p>
        </p:txBody>
      </p:sp>
      <p:sp>
        <p:nvSpPr>
          <p:cNvPr id="59395" name="Rectangle 3">
            <a:extLst>
              <a:ext uri="{FF2B5EF4-FFF2-40B4-BE49-F238E27FC236}">
                <a16:creationId xmlns:a16="http://schemas.microsoft.com/office/drawing/2014/main" id="{F642D960-07A8-4AF6-8859-F7C9D4138B8D}"/>
              </a:ext>
            </a:extLst>
          </p:cNvPr>
          <p:cNvSpPr>
            <a:spLocks noGrp="1" noChangeArrowheads="1"/>
          </p:cNvSpPr>
          <p:nvPr>
            <p:ph type="body" idx="4294967295"/>
          </p:nvPr>
        </p:nvSpPr>
        <p:spPr>
          <a:xfrm>
            <a:off x="849313" y="1023938"/>
            <a:ext cx="7351712" cy="5257800"/>
          </a:xfrm>
        </p:spPr>
        <p:txBody>
          <a:bodyPr/>
          <a:lstStyle/>
          <a:p>
            <a:pPr marL="285750" indent="-285750">
              <a:buFont typeface="Wingdings" panose="05000000000000000000" pitchFamily="2" charset="2"/>
              <a:buChar char="n"/>
              <a:defRPr/>
            </a:pPr>
            <a:r>
              <a:rPr lang="zh-CN" altLang="en-US" sz="2400" dirty="0"/>
              <a:t>官方注释：</a:t>
            </a:r>
            <a:endParaRPr lang="en-US" altLang="zh-CN" sz="2400" dirty="0"/>
          </a:p>
          <a:p>
            <a:pPr marL="685800" lvl="1">
              <a:buFont typeface="Wingdings" panose="05000000000000000000" pitchFamily="2" charset="2"/>
              <a:buChar char="n"/>
              <a:defRPr/>
            </a:pPr>
            <a:r>
              <a:rPr lang="en-US" altLang="zh-CN" sz="2000" dirty="0">
                <a:solidFill>
                  <a:srgbClr val="0070C0"/>
                </a:solidFill>
              </a:rPr>
              <a:t>public void </a:t>
            </a:r>
            <a:r>
              <a:rPr lang="en-US" altLang="zh-CN" sz="2000" dirty="0">
                <a:solidFill>
                  <a:srgbClr val="C00000"/>
                </a:solidFill>
              </a:rPr>
              <a:t>start()</a:t>
            </a:r>
          </a:p>
          <a:p>
            <a:pPr marL="1143000" lvl="2" indent="-342900">
              <a:buFont typeface="Wingdings" panose="05000000000000000000" pitchFamily="2" charset="2"/>
              <a:buChar char="ü"/>
              <a:defRPr/>
            </a:pPr>
            <a:r>
              <a:rPr lang="en-US" altLang="zh-CN" sz="2000" dirty="0"/>
              <a:t>Causes this thread to begin execution; the Java Virtual Machine </a:t>
            </a:r>
            <a:r>
              <a:rPr lang="en-US" altLang="zh-CN" sz="2000" dirty="0">
                <a:solidFill>
                  <a:srgbClr val="006600"/>
                </a:solidFill>
              </a:rPr>
              <a:t>calls the run method of this thread</a:t>
            </a:r>
            <a:r>
              <a:rPr lang="en-US" altLang="zh-CN" sz="2000" dirty="0"/>
              <a:t>. </a:t>
            </a:r>
          </a:p>
          <a:p>
            <a:pPr marL="1143000" lvl="2" indent="-342900">
              <a:buFont typeface="Wingdings" panose="05000000000000000000" pitchFamily="2" charset="2"/>
              <a:buChar char="ü"/>
              <a:defRPr/>
            </a:pPr>
            <a:r>
              <a:rPr lang="en-US" altLang="zh-CN" sz="2000" dirty="0">
                <a:solidFill>
                  <a:srgbClr val="006600"/>
                </a:solidFill>
              </a:rPr>
              <a:t>The result is that two threads are running concurrently</a:t>
            </a:r>
            <a:r>
              <a:rPr lang="en-US" altLang="zh-CN" sz="2000" dirty="0"/>
              <a:t>: the current thread (which returns from the call to the start method) and the other thread (which executes its run method). </a:t>
            </a:r>
          </a:p>
          <a:p>
            <a:pPr marL="1143000" lvl="2" indent="-342900">
              <a:buFont typeface="Wingdings" panose="05000000000000000000" pitchFamily="2" charset="2"/>
              <a:buChar char="ü"/>
              <a:defRPr/>
            </a:pPr>
            <a:r>
              <a:rPr lang="en-US" altLang="zh-CN" sz="2000" dirty="0"/>
              <a:t>It is never legal to start a thread more than once. In particular, a thread may not be restarted once it has completed execution.</a:t>
            </a:r>
          </a:p>
          <a:p>
            <a:pPr>
              <a:buFont typeface="Wingdings" panose="05000000000000000000" pitchFamily="2" charset="2"/>
              <a:buChar char="ü"/>
              <a:defRPr/>
            </a:pPr>
            <a:endParaRPr lang="en-US" altLang="zh-CN" sz="20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a:defRPr/>
            </a:pPr>
            <a:endParaRPr lang="en-US" altLang="zh-CN" sz="1800" dirty="0"/>
          </a:p>
          <a:p>
            <a:pPr>
              <a:lnSpc>
                <a:spcPct val="80000"/>
              </a:lnSpc>
              <a:defRPr/>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699FC75-2A1A-4CDB-92F4-FCA1DA6D8663}"/>
              </a:ext>
            </a:extLst>
          </p:cNvPr>
          <p:cNvSpPr>
            <a:spLocks noGrp="1" noChangeArrowheads="1"/>
          </p:cNvSpPr>
          <p:nvPr>
            <p:ph type="title" idx="4294967295"/>
          </p:nvPr>
        </p:nvSpPr>
        <p:spPr/>
        <p:txBody>
          <a:bodyPr/>
          <a:lstStyle/>
          <a:p>
            <a:pPr>
              <a:lnSpc>
                <a:spcPct val="80000"/>
              </a:lnSpc>
            </a:pPr>
            <a:r>
              <a:rPr lang="en-US" altLang="zh-CN" dirty="0" err="1"/>
              <a:t>Thread.start</a:t>
            </a:r>
            <a:r>
              <a:rPr lang="en-US" altLang="zh-CN" dirty="0"/>
              <a:t>()</a:t>
            </a:r>
            <a:r>
              <a:rPr lang="zh-CN" altLang="en-US" dirty="0"/>
              <a:t> </a:t>
            </a:r>
            <a:r>
              <a:rPr lang="en-US" altLang="zh-CN" dirty="0"/>
              <a:t>in Java (Cont.)</a:t>
            </a:r>
          </a:p>
        </p:txBody>
      </p:sp>
      <p:sp>
        <p:nvSpPr>
          <p:cNvPr id="70659" name="Rectangle 3">
            <a:extLst>
              <a:ext uri="{FF2B5EF4-FFF2-40B4-BE49-F238E27FC236}">
                <a16:creationId xmlns:a16="http://schemas.microsoft.com/office/drawing/2014/main" id="{E2A30A10-77BD-4A7C-BA3A-5781D4195D3B}"/>
              </a:ext>
            </a:extLst>
          </p:cNvPr>
          <p:cNvSpPr>
            <a:spLocks noGrp="1" noChangeArrowheads="1"/>
          </p:cNvSpPr>
          <p:nvPr>
            <p:ph type="body" idx="4294967295"/>
          </p:nvPr>
        </p:nvSpPr>
        <p:spPr>
          <a:xfrm>
            <a:off x="441790" y="1023938"/>
            <a:ext cx="8455630" cy="5257800"/>
          </a:xfrm>
        </p:spPr>
        <p:txBody>
          <a:bodyPr/>
          <a:lstStyle/>
          <a:p>
            <a:pPr>
              <a:lnSpc>
                <a:spcPct val="80000"/>
              </a:lnSpc>
            </a:pPr>
            <a:r>
              <a:rPr lang="en-US" altLang="zh-CN" sz="2000" dirty="0"/>
              <a:t>Java</a:t>
            </a:r>
            <a:r>
              <a:rPr lang="zh-CN" altLang="en-US" sz="2000" dirty="0"/>
              <a:t>中调用</a:t>
            </a:r>
            <a:r>
              <a:rPr lang="en-US" altLang="zh-CN" sz="2000" dirty="0" err="1"/>
              <a:t>thread.start</a:t>
            </a:r>
            <a:r>
              <a:rPr lang="en-US" altLang="zh-CN" sz="2000" dirty="0"/>
              <a:t>()</a:t>
            </a:r>
          </a:p>
          <a:p>
            <a:pPr>
              <a:lnSpc>
                <a:spcPct val="80000"/>
              </a:lnSpc>
            </a:pPr>
            <a:r>
              <a:rPr lang="zh-CN" altLang="en-US" sz="1800" dirty="0"/>
              <a:t>例如：</a:t>
            </a:r>
            <a:endParaRPr lang="en-US" altLang="zh-CN" sz="1800" dirty="0"/>
          </a:p>
          <a:p>
            <a:pPr marL="457200" lvl="1" indent="0">
              <a:lnSpc>
                <a:spcPct val="80000"/>
              </a:lnSpc>
              <a:buFont typeface="Monotype Sorts" pitchFamily="2" charset="2"/>
              <a:buNone/>
            </a:pPr>
            <a:r>
              <a:rPr lang="en-US" altLang="zh-CN" sz="1400" dirty="0"/>
              <a:t>public class </a:t>
            </a:r>
            <a:r>
              <a:rPr lang="en-US" altLang="zh-CN" sz="1400" dirty="0" err="1"/>
              <a:t>testThread</a:t>
            </a:r>
            <a:r>
              <a:rPr lang="en-US" altLang="zh-CN" sz="1400" dirty="0"/>
              <a:t> {</a:t>
            </a:r>
          </a:p>
          <a:p>
            <a:pPr marL="457200" lvl="1" indent="0">
              <a:lnSpc>
                <a:spcPct val="80000"/>
              </a:lnSpc>
              <a:buFont typeface="Monotype Sorts" pitchFamily="2" charset="2"/>
              <a:buNone/>
            </a:pPr>
            <a:r>
              <a:rPr lang="en-US" altLang="zh-CN" sz="1400" dirty="0"/>
              <a:t>	 public static void main(String[] </a:t>
            </a:r>
            <a:r>
              <a:rPr lang="en-US" altLang="zh-CN" sz="1400" dirty="0" err="1"/>
              <a:t>args</a:t>
            </a:r>
            <a:r>
              <a:rPr lang="en-US" altLang="zh-CN" sz="1400" dirty="0"/>
              <a:t>) {		 </a:t>
            </a:r>
          </a:p>
          <a:p>
            <a:pPr marL="457200" lvl="1" indent="0">
              <a:lnSpc>
                <a:spcPct val="80000"/>
              </a:lnSpc>
              <a:buFont typeface="Monotype Sorts" pitchFamily="2" charset="2"/>
              <a:buNone/>
            </a:pPr>
            <a:r>
              <a:rPr lang="en-US" altLang="zh-CN" sz="1400" dirty="0"/>
              <a:t>	       Task task=new Task();</a:t>
            </a:r>
          </a:p>
          <a:p>
            <a:pPr marL="457200" lvl="1" indent="0">
              <a:lnSpc>
                <a:spcPct val="80000"/>
              </a:lnSpc>
              <a:buFont typeface="Monotype Sorts" pitchFamily="2" charset="2"/>
              <a:buNone/>
            </a:pPr>
            <a:r>
              <a:rPr lang="en-US" altLang="zh-CN" sz="1400" dirty="0"/>
              <a:t>	       Thread thread_1=new Thread(task);</a:t>
            </a:r>
          </a:p>
          <a:p>
            <a:pPr marL="457200" lvl="1" indent="0">
              <a:lnSpc>
                <a:spcPct val="80000"/>
              </a:lnSpc>
              <a:buFont typeface="Monotype Sorts" pitchFamily="2" charset="2"/>
              <a:buNone/>
            </a:pPr>
            <a:r>
              <a:rPr lang="en-US" altLang="zh-CN" sz="1400" dirty="0"/>
              <a:t>	</a:t>
            </a:r>
            <a:r>
              <a:rPr lang="en-US" altLang="zh-CN" sz="1400" b="1" dirty="0">
                <a:solidFill>
                  <a:srgbClr val="FF0000"/>
                </a:solidFill>
              </a:rPr>
              <a:t>        thread_1.start();    </a:t>
            </a:r>
            <a:r>
              <a:rPr lang="en-US" altLang="zh-CN" sz="1400" b="1" dirty="0">
                <a:solidFill>
                  <a:srgbClr val="006600"/>
                </a:solidFill>
              </a:rPr>
              <a:t>// thread_1.run()</a:t>
            </a:r>
            <a:r>
              <a:rPr lang="en-US" altLang="zh-CN" sz="1400" dirty="0"/>
              <a:t>                //…</a:t>
            </a:r>
          </a:p>
          <a:p>
            <a:pPr marL="457200" lvl="1" indent="0">
              <a:lnSpc>
                <a:spcPct val="80000"/>
              </a:lnSpc>
              <a:buFont typeface="Monotype Sorts" pitchFamily="2" charset="2"/>
              <a:buNone/>
            </a:pPr>
            <a:r>
              <a:rPr lang="en-US" altLang="zh-CN" sz="1400" b="1" dirty="0">
                <a:solidFill>
                  <a:srgbClr val="FF0000"/>
                </a:solidFill>
              </a:rPr>
              <a:t>                </a:t>
            </a:r>
            <a:r>
              <a:rPr lang="en-US" altLang="zh-CN" sz="1400" dirty="0" err="1"/>
              <a:t>System.out.println</a:t>
            </a:r>
            <a:r>
              <a:rPr lang="en-US" altLang="zh-CN" sz="1400" dirty="0"/>
              <a:t>(“Hello ”);</a:t>
            </a:r>
          </a:p>
          <a:p>
            <a:pPr marL="457200" lvl="1" indent="0">
              <a:lnSpc>
                <a:spcPct val="80000"/>
              </a:lnSpc>
              <a:buFont typeface="Monotype Sorts" pitchFamily="2" charset="2"/>
              <a:buNone/>
            </a:pPr>
            <a:r>
              <a:rPr lang="en-US" altLang="zh-CN" sz="1400" dirty="0"/>
              <a:t>            }</a:t>
            </a:r>
          </a:p>
          <a:p>
            <a:pPr marL="457200" lvl="1" indent="0">
              <a:lnSpc>
                <a:spcPct val="80000"/>
              </a:lnSpc>
              <a:buFont typeface="Monotype Sorts" pitchFamily="2" charset="2"/>
              <a:buNone/>
            </a:pPr>
            <a:r>
              <a:rPr lang="en-US" altLang="zh-CN" sz="1400" dirty="0"/>
              <a:t>}	 </a:t>
            </a:r>
          </a:p>
          <a:p>
            <a:pPr marL="457200" lvl="1" indent="0">
              <a:lnSpc>
                <a:spcPct val="80000"/>
              </a:lnSpc>
              <a:buFont typeface="Monotype Sorts" pitchFamily="2" charset="2"/>
              <a:buNone/>
            </a:pPr>
            <a:r>
              <a:rPr lang="en-US" altLang="zh-CN" sz="1400" dirty="0"/>
              <a:t>class Task implements Runnable {</a:t>
            </a:r>
          </a:p>
          <a:p>
            <a:pPr marL="457200" lvl="1" indent="0">
              <a:lnSpc>
                <a:spcPct val="80000"/>
              </a:lnSpc>
              <a:buFont typeface="Monotype Sorts" pitchFamily="2" charset="2"/>
              <a:buNone/>
            </a:pPr>
            <a:r>
              <a:rPr lang="en-US" altLang="zh-CN" sz="1400" dirty="0"/>
              <a:t>    public void run() { </a:t>
            </a:r>
          </a:p>
          <a:p>
            <a:pPr marL="457200" lvl="1" indent="0">
              <a:lnSpc>
                <a:spcPct val="80000"/>
              </a:lnSpc>
              <a:buFont typeface="Monotype Sorts" pitchFamily="2" charset="2"/>
              <a:buNone/>
            </a:pPr>
            <a:r>
              <a:rPr lang="en-US" altLang="zh-CN" sz="1400" dirty="0"/>
              <a:t>          </a:t>
            </a:r>
            <a:r>
              <a:rPr lang="en-US" altLang="zh-CN" sz="1400" dirty="0" err="1"/>
              <a:t>System.out.println</a:t>
            </a:r>
            <a:r>
              <a:rPr lang="en-US" altLang="zh-CN" sz="1400" dirty="0"/>
              <a:t>(“World ”);</a:t>
            </a:r>
            <a:r>
              <a:rPr lang="zh-CN" altLang="en-US" sz="1400" dirty="0"/>
              <a:t> </a:t>
            </a:r>
            <a:endParaRPr lang="en-US" altLang="zh-CN" sz="1400" dirty="0"/>
          </a:p>
          <a:p>
            <a:pPr marL="457200" lvl="1" indent="0">
              <a:lnSpc>
                <a:spcPct val="80000"/>
              </a:lnSpc>
              <a:buFont typeface="Monotype Sorts" pitchFamily="2" charset="2"/>
              <a:buNone/>
            </a:pPr>
            <a:r>
              <a:rPr lang="en-US" altLang="zh-CN" sz="1400" dirty="0"/>
              <a:t>     } </a:t>
            </a:r>
          </a:p>
          <a:p>
            <a:pPr marL="457200" lvl="1" indent="0">
              <a:lnSpc>
                <a:spcPct val="80000"/>
              </a:lnSpc>
              <a:buFont typeface="Monotype Sorts" pitchFamily="2" charset="2"/>
              <a:buNone/>
            </a:pPr>
            <a:r>
              <a:rPr lang="en-US" altLang="zh-CN" sz="1400" dirty="0"/>
              <a:t>}</a:t>
            </a:r>
          </a:p>
          <a:p>
            <a:pPr>
              <a:lnSpc>
                <a:spcPct val="80000"/>
              </a:lnSpc>
            </a:pPr>
            <a:r>
              <a:rPr lang="en-US" altLang="zh-CN" sz="1600" dirty="0"/>
              <a:t>Answer</a:t>
            </a:r>
            <a:r>
              <a:rPr lang="zh-CN" altLang="en-US" sz="1600" dirty="0"/>
              <a:t>：</a:t>
            </a:r>
            <a:endParaRPr lang="en-US" altLang="zh-CN" sz="1600" dirty="0"/>
          </a:p>
          <a:p>
            <a:pPr marL="457200" lvl="1" indent="0">
              <a:lnSpc>
                <a:spcPct val="80000"/>
              </a:lnSpc>
              <a:buFont typeface="Monotype Sorts" pitchFamily="2" charset="2"/>
              <a:buNone/>
            </a:pPr>
            <a:r>
              <a:rPr lang="en-US" altLang="zh-CN" sz="1400" dirty="0"/>
              <a:t>1</a:t>
            </a:r>
            <a:r>
              <a:rPr lang="zh-CN" altLang="en-US" sz="1400" dirty="0"/>
              <a:t>、有两个线程在并发执行，一个是调用</a:t>
            </a:r>
            <a:r>
              <a:rPr lang="en-US" altLang="zh-CN" sz="1400" dirty="0" err="1"/>
              <a:t>startt</a:t>
            </a:r>
            <a:r>
              <a:rPr lang="en-US" altLang="zh-CN" sz="1400" dirty="0"/>
              <a:t>()</a:t>
            </a:r>
            <a:r>
              <a:rPr lang="zh-CN" altLang="en-US" sz="1400" dirty="0"/>
              <a:t>的线程，这里就是</a:t>
            </a:r>
            <a:r>
              <a:rPr lang="en-US" altLang="zh-CN" sz="1400" dirty="0"/>
              <a:t>JVM</a:t>
            </a:r>
            <a:r>
              <a:rPr lang="zh-CN" altLang="en-US" sz="1400" dirty="0"/>
              <a:t>为</a:t>
            </a:r>
            <a:r>
              <a:rPr lang="en-US" altLang="zh-CN" sz="1400" dirty="0"/>
              <a:t>main()</a:t>
            </a:r>
            <a:r>
              <a:rPr lang="zh-CN" altLang="en-US" sz="1400" dirty="0"/>
              <a:t>创建的主线程，另一个是主线程创建的子线程，执行</a:t>
            </a:r>
            <a:r>
              <a:rPr lang="en-US" altLang="zh-CN" sz="1400" dirty="0"/>
              <a:t>Task </a:t>
            </a:r>
            <a:r>
              <a:rPr lang="zh-CN" altLang="en-US" sz="1400" dirty="0"/>
              <a:t>中的</a:t>
            </a:r>
            <a:r>
              <a:rPr lang="en-US" altLang="zh-CN" sz="1400" dirty="0"/>
              <a:t>run()</a:t>
            </a:r>
            <a:r>
              <a:rPr lang="zh-CN" altLang="en-US" sz="1400" dirty="0"/>
              <a:t>方法</a:t>
            </a:r>
            <a:endParaRPr lang="en-US" altLang="zh-CN" sz="1400" dirty="0"/>
          </a:p>
          <a:p>
            <a:pPr marL="457200" lvl="1" indent="0">
              <a:lnSpc>
                <a:spcPct val="80000"/>
              </a:lnSpc>
              <a:buFont typeface="Monotype Sorts" pitchFamily="2" charset="2"/>
              <a:buNone/>
            </a:pPr>
            <a:r>
              <a:rPr lang="en-US" altLang="zh-CN" sz="1400" dirty="0"/>
              <a:t>2</a:t>
            </a:r>
            <a:r>
              <a:rPr lang="zh-CN" altLang="en-US" sz="1400" dirty="0"/>
              <a:t>、</a:t>
            </a:r>
            <a:r>
              <a:rPr lang="zh-CN" altLang="en-US" sz="1400" b="1" dirty="0">
                <a:solidFill>
                  <a:srgbClr val="FF0000"/>
                </a:solidFill>
              </a:rPr>
              <a:t>理论上讲</a:t>
            </a:r>
            <a:r>
              <a:rPr lang="zh-CN" altLang="en-US" sz="1400" dirty="0"/>
              <a:t>，程序的执行结果可能是 </a:t>
            </a:r>
            <a:r>
              <a:rPr lang="en-US" altLang="zh-CN" sz="1400" dirty="0"/>
              <a:t>Hello World, </a:t>
            </a:r>
            <a:r>
              <a:rPr lang="zh-CN" altLang="en-US" sz="1400" dirty="0"/>
              <a:t>也可能是</a:t>
            </a:r>
            <a:r>
              <a:rPr lang="en-US" altLang="zh-CN" sz="1400" dirty="0"/>
              <a:t>World Hello</a:t>
            </a:r>
          </a:p>
          <a:p>
            <a:pPr marL="457200" lvl="1" indent="0">
              <a:lnSpc>
                <a:spcPct val="80000"/>
              </a:lnSpc>
              <a:buFont typeface="Monotype Sorts" pitchFamily="2" charset="2"/>
              <a:buNone/>
            </a:pPr>
            <a:r>
              <a:rPr lang="en-US" altLang="zh-CN" sz="1400" dirty="0"/>
              <a:t>3</a:t>
            </a:r>
            <a:r>
              <a:rPr lang="zh-CN" altLang="en-US" sz="1400" dirty="0"/>
              <a:t>、</a:t>
            </a:r>
            <a:r>
              <a:rPr lang="en-US" altLang="zh-CN" sz="1400" dirty="0"/>
              <a:t> thread_1.start()</a:t>
            </a:r>
            <a:r>
              <a:rPr lang="zh-CN" altLang="en-US" sz="1400" dirty="0"/>
              <a:t>：父子线程</a:t>
            </a:r>
            <a:r>
              <a:rPr lang="zh-CN" altLang="en-US" sz="1400" b="1" dirty="0">
                <a:solidFill>
                  <a:srgbClr val="0000CC"/>
                </a:solidFill>
              </a:rPr>
              <a:t>并发执行</a:t>
            </a:r>
            <a:r>
              <a:rPr lang="zh-CN" altLang="en-US" sz="1400" dirty="0"/>
              <a:t>； </a:t>
            </a:r>
            <a:endParaRPr lang="en-US" altLang="zh-CN" sz="1400" dirty="0" smtClean="0"/>
          </a:p>
          <a:p>
            <a:pPr marL="457200" lvl="1" indent="0">
              <a:lnSpc>
                <a:spcPct val="80000"/>
              </a:lnSpc>
              <a:buFont typeface="Monotype Sorts" pitchFamily="2" charset="2"/>
              <a:buNone/>
            </a:pPr>
            <a:r>
              <a:rPr lang="en-US" altLang="zh-CN" sz="1400" dirty="0"/>
              <a:t> </a:t>
            </a:r>
            <a:r>
              <a:rPr lang="en-US" altLang="zh-CN" sz="1400" dirty="0" smtClean="0"/>
              <a:t>     thread_1.run</a:t>
            </a:r>
            <a:r>
              <a:rPr lang="en-US" altLang="zh-CN" sz="1400" dirty="0"/>
              <a:t>()</a:t>
            </a:r>
            <a:r>
              <a:rPr lang="zh-CN" altLang="en-US" sz="1400" dirty="0"/>
              <a:t>：父线程调用执行子线程的</a:t>
            </a:r>
            <a:r>
              <a:rPr lang="en-US" altLang="zh-CN" sz="1400" dirty="0"/>
              <a:t>run()</a:t>
            </a:r>
            <a:r>
              <a:rPr lang="zh-CN" altLang="en-US" sz="1400" dirty="0"/>
              <a:t>，</a:t>
            </a:r>
            <a:r>
              <a:rPr lang="zh-CN" altLang="en-US" sz="1400" b="1" dirty="0">
                <a:solidFill>
                  <a:srgbClr val="0000CC"/>
                </a:solidFill>
              </a:rPr>
              <a:t>顺序</a:t>
            </a:r>
            <a:r>
              <a:rPr lang="zh-CN" altLang="en-US" sz="1400" b="1" dirty="0" smtClean="0">
                <a:solidFill>
                  <a:srgbClr val="0000CC"/>
                </a:solidFill>
              </a:rPr>
              <a:t>执行（在父线程的上下文中执行子线程）</a:t>
            </a:r>
            <a:endParaRPr lang="en-US" altLang="zh-CN" sz="1400" b="1" dirty="0">
              <a:solidFill>
                <a:srgbClr val="0000CC"/>
              </a:solidFill>
            </a:endParaRPr>
          </a:p>
          <a:p>
            <a:pPr>
              <a:lnSpc>
                <a:spcPct val="80000"/>
              </a:lnSpc>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96950" y="161925"/>
            <a:ext cx="8229600" cy="576263"/>
          </a:xfrm>
        </p:spPr>
        <p:txBody>
          <a:bodyPr/>
          <a:lstStyle/>
          <a:p>
            <a:pPr eaLnBrk="1" hangingPunct="1"/>
            <a:r>
              <a:rPr lang="en-US" altLang="zh-CN"/>
              <a:t>C Program Forking Separate Process</a:t>
            </a:r>
          </a:p>
        </p:txBody>
      </p:sp>
      <p:pic>
        <p:nvPicPr>
          <p:cNvPr id="2" name="图片 1"/>
          <p:cNvPicPr>
            <a:picLocks noChangeAspect="1"/>
          </p:cNvPicPr>
          <p:nvPr/>
        </p:nvPicPr>
        <p:blipFill>
          <a:blip r:embed="rId2"/>
          <a:stretch>
            <a:fillRect/>
          </a:stretch>
        </p:blipFill>
        <p:spPr>
          <a:xfrm>
            <a:off x="2124307" y="984636"/>
            <a:ext cx="4871298" cy="4847994"/>
          </a:xfrm>
          <a:prstGeom prst="rect">
            <a:avLst/>
          </a:prstGeom>
        </p:spPr>
      </p:pic>
    </p:spTree>
    <p:extLst>
      <p:ext uri="{BB962C8B-B14F-4D97-AF65-F5344CB8AC3E}">
        <p14:creationId xmlns:p14="http://schemas.microsoft.com/office/powerpoint/2010/main" val="20310614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084263" y="115888"/>
            <a:ext cx="8229600" cy="576262"/>
          </a:xfrm>
        </p:spPr>
        <p:txBody>
          <a:bodyPr/>
          <a:lstStyle/>
          <a:p>
            <a:pPr eaLnBrk="1" hangingPunct="1"/>
            <a:r>
              <a:rPr lang="en-US" altLang="zh-CN" sz="2800"/>
              <a:t>Creating a Separate Process via Windows API</a:t>
            </a:r>
          </a:p>
        </p:txBody>
      </p:sp>
      <p:pic>
        <p:nvPicPr>
          <p:cNvPr id="2" name="图片 1"/>
          <p:cNvPicPr>
            <a:picLocks noChangeAspect="1"/>
          </p:cNvPicPr>
          <p:nvPr/>
        </p:nvPicPr>
        <p:blipFill>
          <a:blip r:embed="rId2"/>
          <a:stretch>
            <a:fillRect/>
          </a:stretch>
        </p:blipFill>
        <p:spPr>
          <a:xfrm>
            <a:off x="1389062" y="1040167"/>
            <a:ext cx="4576731" cy="4724400"/>
          </a:xfrm>
          <a:prstGeom prst="rect">
            <a:avLst/>
          </a:prstGeom>
        </p:spPr>
      </p:pic>
    </p:spTree>
    <p:extLst>
      <p:ext uri="{BB962C8B-B14F-4D97-AF65-F5344CB8AC3E}">
        <p14:creationId xmlns:p14="http://schemas.microsoft.com/office/powerpoint/2010/main" val="8084612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B53AC927-84B2-446C-8B4F-2C92C418E139}"/>
              </a:ext>
            </a:extLst>
          </p:cNvPr>
          <p:cNvSpPr>
            <a:spLocks noGrp="1"/>
          </p:cNvSpPr>
          <p:nvPr>
            <p:ph type="title" idx="4294967295"/>
          </p:nvPr>
        </p:nvSpPr>
        <p:spPr>
          <a:xfrm>
            <a:off x="685800" y="228600"/>
            <a:ext cx="7135427" cy="609600"/>
          </a:xfrm>
          <a:ln>
            <a:miter/>
          </a:ln>
        </p:spPr>
        <p:txBody>
          <a:bodyPr/>
          <a:lstStyle/>
          <a:p>
            <a:pPr>
              <a:defRPr/>
            </a:pPr>
            <a:r>
              <a:rPr lang="en-US" altLang="zh-CN" sz="2800" noProof="1" smtClean="0">
                <a:effectLst>
                  <a:outerShdw blurRad="38100" dist="38100" dir="2700000">
                    <a:srgbClr val="C0C0C0"/>
                  </a:outerShdw>
                </a:effectLst>
              </a:rPr>
              <a:t>UNIX</a:t>
            </a:r>
            <a:r>
              <a:rPr lang="zh-CN" altLang="en-US" sz="2800" noProof="1" smtClean="0">
                <a:effectLst>
                  <a:outerShdw blurRad="38100" dist="38100" dir="2700000">
                    <a:srgbClr val="C0C0C0"/>
                  </a:outerShdw>
                </a:effectLst>
              </a:rPr>
              <a:t>：系统</a:t>
            </a:r>
            <a:r>
              <a:rPr lang="zh-CN" altLang="en-US" sz="2800" noProof="1">
                <a:effectLst>
                  <a:outerShdw blurRad="38100" dist="38100" dir="2700000">
                    <a:srgbClr val="C0C0C0"/>
                  </a:outerShdw>
                </a:effectLst>
              </a:rPr>
              <a:t>调用fork</a:t>
            </a:r>
            <a:r>
              <a:rPr lang="zh-CN" altLang="en-US" sz="2800" noProof="1" smtClean="0">
                <a:effectLst>
                  <a:outerShdw blurRad="38100" dist="38100" dir="2700000">
                    <a:srgbClr val="C0C0C0"/>
                  </a:outerShdw>
                </a:effectLst>
              </a:rPr>
              <a:t>-</a:t>
            </a:r>
            <a:r>
              <a:rPr lang="en-US" altLang="zh-CN" sz="2800" noProof="1" smtClean="0">
                <a:effectLst>
                  <a:outerShdw blurRad="38100" dist="38100" dir="2700000">
                    <a:srgbClr val="C0C0C0"/>
                  </a:outerShdw>
                </a:effectLst>
              </a:rPr>
              <a:t>-</a:t>
            </a:r>
            <a:r>
              <a:rPr lang="zh-CN" altLang="en-US" sz="2400" noProof="1" smtClean="0">
                <a:solidFill>
                  <a:srgbClr val="0000CC"/>
                </a:solidFill>
                <a:effectLst>
                  <a:outerShdw blurRad="38100" dist="38100" dir="2700000">
                    <a:srgbClr val="C0C0C0"/>
                  </a:outerShdw>
                </a:effectLst>
              </a:rPr>
              <a:t>创建</a:t>
            </a:r>
            <a:r>
              <a:rPr lang="zh-CN" altLang="en-US" sz="2400" noProof="1">
                <a:solidFill>
                  <a:srgbClr val="0000CC"/>
                </a:solidFill>
                <a:effectLst>
                  <a:outerShdw blurRad="38100" dist="38100" dir="2700000">
                    <a:srgbClr val="C0C0C0"/>
                  </a:outerShdw>
                </a:effectLst>
              </a:rPr>
              <a:t>一个新的进程上下文</a:t>
            </a:r>
          </a:p>
        </p:txBody>
      </p:sp>
      <p:pic>
        <p:nvPicPr>
          <p:cNvPr id="72707" name="图片 1">
            <a:extLst>
              <a:ext uri="{FF2B5EF4-FFF2-40B4-BE49-F238E27FC236}">
                <a16:creationId xmlns:a16="http://schemas.microsoft.com/office/drawing/2014/main" id="{AAE63241-8094-43CD-93E8-40B2EC5B2A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035050"/>
            <a:ext cx="78232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文本框 4">
            <a:extLst>
              <a:ext uri="{FF2B5EF4-FFF2-40B4-BE49-F238E27FC236}">
                <a16:creationId xmlns:a16="http://schemas.microsoft.com/office/drawing/2014/main" id="{A37A31D9-1957-4AF2-93D2-DEE3CAD94733}"/>
              </a:ext>
            </a:extLst>
          </p:cNvPr>
          <p:cNvSpPr txBox="1">
            <a:spLocks noChangeArrowheads="1"/>
          </p:cNvSpPr>
          <p:nvPr/>
        </p:nvSpPr>
        <p:spPr bwMode="auto">
          <a:xfrm>
            <a:off x="541338" y="6111875"/>
            <a:ext cx="7158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006600"/>
                </a:solidFill>
              </a:rPr>
              <a:t>更多细节请参阅“</a:t>
            </a:r>
            <a:r>
              <a:rPr lang="en-US" altLang="zh-CN" sz="1800" b="1">
                <a:solidFill>
                  <a:srgbClr val="006600"/>
                </a:solidFill>
              </a:rPr>
              <a:t>UNIX</a:t>
            </a:r>
            <a:r>
              <a:rPr lang="zh-CN" altLang="en-US" sz="1800" b="1">
                <a:solidFill>
                  <a:srgbClr val="006600"/>
                </a:solidFill>
              </a:rPr>
              <a:t>操作系统设计”</a:t>
            </a:r>
            <a:r>
              <a:rPr lang="en-US" altLang="zh-CN" sz="1800" b="1">
                <a:solidFill>
                  <a:srgbClr val="006600"/>
                </a:solidFill>
              </a:rPr>
              <a:t>—P146, 7.1</a:t>
            </a:r>
            <a:r>
              <a:rPr lang="zh-CN" altLang="en-US" sz="1800" b="1">
                <a:solidFill>
                  <a:srgbClr val="006600"/>
                </a:solidFill>
              </a:rPr>
              <a:t>节</a:t>
            </a:r>
          </a:p>
        </p:txBody>
      </p:sp>
      <p:sp>
        <p:nvSpPr>
          <p:cNvPr id="2" name="文本框 1"/>
          <p:cNvSpPr txBox="1"/>
          <p:nvPr/>
        </p:nvSpPr>
        <p:spPr>
          <a:xfrm>
            <a:off x="2919234" y="1736332"/>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6" name="文本框 5"/>
          <p:cNvSpPr txBox="1"/>
          <p:nvPr/>
        </p:nvSpPr>
        <p:spPr>
          <a:xfrm>
            <a:off x="2919233" y="2038343"/>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7" name="文本框 6"/>
          <p:cNvSpPr txBox="1"/>
          <p:nvPr/>
        </p:nvSpPr>
        <p:spPr>
          <a:xfrm>
            <a:off x="2867862" y="2340354"/>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
        <p:nvSpPr>
          <p:cNvPr id="8" name="文本框 7"/>
          <p:cNvSpPr txBox="1"/>
          <p:nvPr/>
        </p:nvSpPr>
        <p:spPr>
          <a:xfrm>
            <a:off x="2970605" y="4397339"/>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9" name="文本框 8"/>
          <p:cNvSpPr txBox="1"/>
          <p:nvPr/>
        </p:nvSpPr>
        <p:spPr>
          <a:xfrm>
            <a:off x="2970604" y="4699350"/>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10" name="文本框 9"/>
          <p:cNvSpPr txBox="1"/>
          <p:nvPr/>
        </p:nvSpPr>
        <p:spPr>
          <a:xfrm>
            <a:off x="2919233" y="5001361"/>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endParaRPr lang="zh-CN" altLang="en-US" noProof="1">
              <a:effectLst>
                <a:outerShdw blurRad="38100" dist="38100" dir="2700000">
                  <a:srgbClr val="C0C0C0"/>
                </a:outerShdw>
              </a:effectLst>
            </a:endParaRPr>
          </a:p>
        </p:txBody>
      </p:sp>
      <p:sp>
        <p:nvSpPr>
          <p:cNvPr id="2" name="文本占位符 67586">
            <a:extLst>
              <a:ext uri="{FF2B5EF4-FFF2-40B4-BE49-F238E27FC236}">
                <a16:creationId xmlns:a16="http://schemas.microsoft.com/office/drawing/2014/main" id="{70632FB8-84A4-4E23-BC4E-07D1E723818E}"/>
              </a:ext>
            </a:extLst>
          </p:cNvPr>
          <p:cNvSpPr>
            <a:spLocks noGrp="1"/>
          </p:cNvSpPr>
          <p:nvPr>
            <p:ph idx="1"/>
          </p:nvPr>
        </p:nvSpPr>
        <p:spPr>
          <a:xfrm>
            <a:off x="497149" y="1211679"/>
            <a:ext cx="8194089" cy="4905036"/>
          </a:xfrm>
          <a:ln>
            <a:miter/>
          </a:ln>
        </p:spPr>
        <p:txBody>
          <a:bodyPr/>
          <a:lstStyle/>
          <a:p>
            <a:pPr eaLnBrk="1">
              <a:lnSpc>
                <a:spcPct val="80000"/>
              </a:lnSpc>
              <a:defRPr/>
            </a:pPr>
            <a:r>
              <a:rPr lang="zh-CN" altLang="en-US" sz="2000" b="1" noProof="1">
                <a:solidFill>
                  <a:srgbClr val="FF0000"/>
                </a:solidFill>
              </a:rPr>
              <a:t>语法</a:t>
            </a:r>
            <a:r>
              <a:rPr lang="zh-CN" altLang="en-US" sz="2000" noProof="1">
                <a:solidFill>
                  <a:srgbClr val="0000CC"/>
                </a:solidFill>
              </a:rPr>
              <a:t>：</a:t>
            </a:r>
            <a:r>
              <a:rPr lang="en-US" altLang="zh-CN" sz="2000" noProof="1"/>
              <a:t>int pid=forlk();  </a:t>
            </a:r>
            <a:r>
              <a:rPr lang="zh-CN" altLang="en-US" sz="2000" noProof="1"/>
              <a:t>或  </a:t>
            </a:r>
            <a:r>
              <a:rPr lang="en-US" altLang="zh-CN" sz="2000" noProof="1"/>
              <a:t>pid_t pid=fok();</a:t>
            </a:r>
          </a:p>
          <a:p>
            <a:pPr eaLnBrk="1">
              <a:lnSpc>
                <a:spcPct val="80000"/>
              </a:lnSpc>
              <a:defRPr/>
            </a:pPr>
            <a:r>
              <a:rPr lang="en-US" altLang="zh-CN" sz="2000" noProof="1"/>
              <a:t> </a:t>
            </a:r>
            <a:r>
              <a:rPr lang="zh-CN" altLang="en-US" sz="2000" noProof="1" smtClean="0"/>
              <a:t>内核</a:t>
            </a:r>
            <a:r>
              <a:rPr lang="zh-CN" altLang="en-US" sz="2000" noProof="1"/>
              <a:t>为系统调用fork完成下列操作：</a:t>
            </a:r>
          </a:p>
          <a:p>
            <a:pPr marL="459105" lvl="2" indent="455295" eaLnBrk="1">
              <a:lnSpc>
                <a:spcPct val="80000"/>
              </a:lnSpc>
              <a:defRPr/>
            </a:pPr>
            <a:r>
              <a:rPr lang="zh-CN" altLang="en-US" sz="1800" noProof="1" smtClean="0"/>
              <a:t>为子进程</a:t>
            </a:r>
            <a:r>
              <a:rPr lang="zh-CN" altLang="en-US" sz="1800" noProof="1"/>
              <a:t>在</a:t>
            </a:r>
            <a:r>
              <a:rPr lang="zh-CN" altLang="en-US" sz="1800" noProof="1">
                <a:solidFill>
                  <a:srgbClr val="006600"/>
                </a:solidFill>
              </a:rPr>
              <a:t>进程表</a:t>
            </a:r>
            <a:r>
              <a:rPr lang="zh-CN" altLang="en-US" sz="1800" noProof="1"/>
              <a:t>中分配一个空项（empty slot）</a:t>
            </a:r>
            <a:r>
              <a:rPr lang="en-US" altLang="zh-CN" sz="1800" noProof="1"/>
              <a:t>(PCB)</a:t>
            </a:r>
            <a:endParaRPr lang="zh-CN" altLang="en-US" sz="1800" noProof="1"/>
          </a:p>
          <a:p>
            <a:pPr marL="459105" lvl="2" indent="455295" eaLnBrk="1">
              <a:lnSpc>
                <a:spcPct val="80000"/>
              </a:lnSpc>
              <a:defRPr/>
            </a:pPr>
            <a:r>
              <a:rPr lang="zh-CN" altLang="en-US" sz="1800" noProof="1" smtClean="0"/>
              <a:t>为子进程</a:t>
            </a:r>
            <a:r>
              <a:rPr lang="zh-CN" altLang="en-US" sz="1800" noProof="1"/>
              <a:t>赋予一个唯一的进程标识号(PID</a:t>
            </a:r>
            <a:r>
              <a:rPr lang="zh-CN" altLang="en-US" sz="1800" noProof="1" smtClean="0"/>
              <a:t>)</a:t>
            </a:r>
            <a:endParaRPr lang="en-US" altLang="zh-CN" sz="1800" noProof="1" smtClean="0"/>
          </a:p>
          <a:p>
            <a:pPr marL="459105" lvl="2" indent="455295" eaLnBrk="1">
              <a:lnSpc>
                <a:spcPct val="80000"/>
              </a:lnSpc>
              <a:defRPr/>
            </a:pPr>
            <a:r>
              <a:rPr lang="zh-CN" altLang="en-US" sz="1800" noProof="1" smtClean="0"/>
              <a:t>为子进程分配独立的（内存）地址空间</a:t>
            </a:r>
            <a:endParaRPr lang="zh-CN" altLang="en-US" sz="1800" noProof="1"/>
          </a:p>
          <a:p>
            <a:pPr marL="459105" lvl="2" indent="455295" eaLnBrk="1">
              <a:lnSpc>
                <a:spcPct val="80000"/>
              </a:lnSpc>
              <a:defRPr/>
            </a:pPr>
            <a:r>
              <a:rPr lang="zh-CN" altLang="en-US" sz="1800" noProof="1" smtClean="0"/>
              <a:t>复制父进程的上下文到子进程的地址空间</a:t>
            </a:r>
            <a:endParaRPr lang="en-US" altLang="zh-CN" sz="1800" noProof="1"/>
          </a:p>
          <a:p>
            <a:pPr marL="1087755" lvl="3" indent="-285750" eaLnBrk="1">
              <a:lnSpc>
                <a:spcPct val="80000"/>
              </a:lnSpc>
              <a:buFont typeface="Wingdings" panose="05000000000000000000" pitchFamily="2" charset="2"/>
              <a:buChar char="ü"/>
              <a:defRPr/>
            </a:pPr>
            <a:r>
              <a:rPr lang="zh-CN" altLang="en-US" sz="1655" noProof="1" smtClean="0">
                <a:solidFill>
                  <a:srgbClr val="006600"/>
                </a:solidFill>
              </a:rPr>
              <a:t>将父进程的</a:t>
            </a:r>
            <a:r>
              <a:rPr lang="en-US" altLang="zh-CN" sz="1655" noProof="1" smtClean="0">
                <a:solidFill>
                  <a:srgbClr val="006600"/>
                </a:solidFill>
              </a:rPr>
              <a:t>PCB</a:t>
            </a:r>
            <a:r>
              <a:rPr lang="zh-CN" altLang="en-US" sz="1655" noProof="1" smtClean="0">
                <a:solidFill>
                  <a:srgbClr val="006600"/>
                </a:solidFill>
              </a:rPr>
              <a:t>、数据、栈、</a:t>
            </a:r>
            <a:r>
              <a:rPr lang="en-US" altLang="zh-CN" sz="1655" noProof="1" smtClean="0">
                <a:solidFill>
                  <a:srgbClr val="006600"/>
                </a:solidFill>
              </a:rPr>
              <a:t>PC</a:t>
            </a:r>
            <a:r>
              <a:rPr lang="zh-CN" altLang="en-US" sz="1655" noProof="1" smtClean="0">
                <a:solidFill>
                  <a:srgbClr val="006600"/>
                </a:solidFill>
              </a:rPr>
              <a:t>等内容到子进程的相应地址空间中</a:t>
            </a:r>
            <a:endParaRPr lang="zh-CN" altLang="en-US" sz="1655" noProof="1">
              <a:solidFill>
                <a:srgbClr val="006600"/>
              </a:solidFill>
            </a:endParaRPr>
          </a:p>
          <a:p>
            <a:pPr marL="1087755" lvl="4" indent="-285750" eaLnBrk="1">
              <a:buFont typeface="Wingdings" panose="05000000000000000000" pitchFamily="2" charset="2"/>
              <a:buChar char="ü"/>
              <a:defRPr/>
            </a:pPr>
            <a:r>
              <a:rPr lang="zh-CN" altLang="en-US" sz="1655" noProof="1">
                <a:solidFill>
                  <a:srgbClr val="006600"/>
                </a:solidFill>
              </a:rPr>
              <a:t>对于代码：</a:t>
            </a:r>
            <a:r>
              <a:rPr lang="zh-CN" altLang="en-US" sz="1600" noProof="1" smtClean="0">
                <a:solidFill>
                  <a:srgbClr val="0070C0"/>
                </a:solidFill>
              </a:rPr>
              <a:t>子</a:t>
            </a:r>
            <a:r>
              <a:rPr lang="zh-CN" altLang="en-US" sz="1600" noProof="1">
                <a:solidFill>
                  <a:srgbClr val="0070C0"/>
                </a:solidFill>
              </a:rPr>
              <a:t>进程</a:t>
            </a:r>
            <a:r>
              <a:rPr lang="zh-CN" altLang="en-US" sz="1600" u="sng" noProof="1">
                <a:solidFill>
                  <a:srgbClr val="0000CC"/>
                </a:solidFill>
              </a:rPr>
              <a:t>可能</a:t>
            </a:r>
            <a:r>
              <a:rPr lang="zh-CN" altLang="en-US" sz="1600" noProof="1">
                <a:solidFill>
                  <a:srgbClr val="0070C0"/>
                </a:solidFill>
              </a:rPr>
              <a:t>调用</a:t>
            </a:r>
            <a:r>
              <a:rPr lang="en-US" altLang="zh-CN" sz="1600" noProof="1">
                <a:solidFill>
                  <a:srgbClr val="0070C0"/>
                </a:solidFill>
              </a:rPr>
              <a:t>exec()</a:t>
            </a:r>
            <a:r>
              <a:rPr lang="zh-CN" altLang="en-US" sz="1600" noProof="1">
                <a:solidFill>
                  <a:srgbClr val="0070C0"/>
                </a:solidFill>
              </a:rPr>
              <a:t>装入一个新的程序而覆盖父进程的代码，</a:t>
            </a:r>
            <a:r>
              <a:rPr lang="zh-CN" altLang="en-US" sz="1600" noProof="1" smtClean="0">
                <a:solidFill>
                  <a:srgbClr val="0070C0"/>
                </a:solidFill>
              </a:rPr>
              <a:t>因此有的系统</a:t>
            </a:r>
            <a:r>
              <a:rPr lang="zh-CN" altLang="en-US" sz="1600" noProof="1" smtClean="0">
                <a:solidFill>
                  <a:srgbClr val="FF0000"/>
                </a:solidFill>
              </a:rPr>
              <a:t>不</a:t>
            </a:r>
            <a:r>
              <a:rPr lang="zh-CN" altLang="en-US" sz="1600" noProof="1">
                <a:solidFill>
                  <a:srgbClr val="FF0000"/>
                </a:solidFill>
              </a:rPr>
              <a:t>真正</a:t>
            </a:r>
            <a:r>
              <a:rPr lang="zh-CN" altLang="en-US" sz="1600" noProof="1">
                <a:solidFill>
                  <a:srgbClr val="0070C0"/>
                </a:solidFill>
              </a:rPr>
              <a:t>将父进程的</a:t>
            </a:r>
            <a:r>
              <a:rPr lang="zh-CN" altLang="en-US" sz="1600" b="1" noProof="1">
                <a:solidFill>
                  <a:srgbClr val="006600"/>
                </a:solidFill>
              </a:rPr>
              <a:t>代码</a:t>
            </a:r>
            <a:r>
              <a:rPr lang="zh-CN" altLang="en-US" sz="1600" noProof="1">
                <a:solidFill>
                  <a:srgbClr val="FF0000"/>
                </a:solidFill>
              </a:rPr>
              <a:t>复制到</a:t>
            </a:r>
            <a:r>
              <a:rPr lang="zh-CN" altLang="en-US" sz="1600" noProof="1">
                <a:solidFill>
                  <a:srgbClr val="0070C0"/>
                </a:solidFill>
              </a:rPr>
              <a:t>一个新的内存物理区，只是增加该取的引用数即可</a:t>
            </a:r>
            <a:r>
              <a:rPr lang="zh-CN" altLang="en-US" sz="1600" noProof="1"/>
              <a:t>。</a:t>
            </a:r>
          </a:p>
          <a:p>
            <a:pPr marL="1087755" lvl="3" indent="-285750" eaLnBrk="1">
              <a:lnSpc>
                <a:spcPct val="80000"/>
              </a:lnSpc>
              <a:buFont typeface="Wingdings" panose="05000000000000000000" pitchFamily="2" charset="2"/>
              <a:buChar char="ü"/>
              <a:defRPr/>
            </a:pPr>
            <a:r>
              <a:rPr lang="zh-CN" altLang="en-US" sz="1400" b="1" noProof="1">
                <a:solidFill>
                  <a:srgbClr val="0000CC"/>
                </a:solidFill>
              </a:rPr>
              <a:t>注</a:t>
            </a:r>
            <a:r>
              <a:rPr lang="zh-CN" altLang="en-US" sz="1400" b="1" noProof="1" smtClean="0">
                <a:solidFill>
                  <a:srgbClr val="0000CC"/>
                </a:solidFill>
              </a:rPr>
              <a:t>：子进程的</a:t>
            </a:r>
            <a:r>
              <a:rPr lang="en-US" altLang="zh-CN" sz="1400" b="1" noProof="1" smtClean="0">
                <a:solidFill>
                  <a:srgbClr val="0000CC"/>
                </a:solidFill>
              </a:rPr>
              <a:t>PCB</a:t>
            </a:r>
            <a:r>
              <a:rPr lang="zh-CN" altLang="en-US" sz="1400" b="1" noProof="1">
                <a:solidFill>
                  <a:srgbClr val="0000CC"/>
                </a:solidFill>
              </a:rPr>
              <a:t>中有父进程访问的文件、</a:t>
            </a:r>
            <a:r>
              <a:rPr lang="zh-CN" altLang="en-US" sz="1400" b="1" noProof="1" smtClean="0">
                <a:solidFill>
                  <a:srgbClr val="0000CC"/>
                </a:solidFill>
              </a:rPr>
              <a:t>设备、运行环境等，如打开的文件，</a:t>
            </a:r>
            <a:r>
              <a:rPr lang="en-US" altLang="zh-CN" sz="1400" b="1" noProof="1" smtClean="0">
                <a:solidFill>
                  <a:srgbClr val="0000CC"/>
                </a:solidFill>
              </a:rPr>
              <a:t>PC</a:t>
            </a:r>
            <a:r>
              <a:rPr lang="zh-CN" altLang="en-US" sz="1400" b="1" noProof="1" smtClean="0">
                <a:solidFill>
                  <a:srgbClr val="0000CC"/>
                </a:solidFill>
              </a:rPr>
              <a:t>等；</a:t>
            </a:r>
            <a:endParaRPr lang="en-US" altLang="zh-CN" sz="1400" b="1" noProof="1" smtClean="0">
              <a:solidFill>
                <a:srgbClr val="0000CC"/>
              </a:solidFill>
            </a:endParaRPr>
          </a:p>
          <a:p>
            <a:pPr marL="802005" lvl="3" indent="0" eaLnBrk="1">
              <a:lnSpc>
                <a:spcPct val="80000"/>
              </a:lnSpc>
              <a:buNone/>
              <a:defRPr/>
            </a:pPr>
            <a:r>
              <a:rPr lang="en-US" altLang="zh-CN" sz="1400" b="1" noProof="1">
                <a:solidFill>
                  <a:srgbClr val="0000CC"/>
                </a:solidFill>
              </a:rPr>
              <a:t> </a:t>
            </a:r>
            <a:r>
              <a:rPr lang="en-US" altLang="zh-CN" sz="1400" b="1" noProof="1" smtClean="0">
                <a:solidFill>
                  <a:srgbClr val="0000CC"/>
                </a:solidFill>
              </a:rPr>
              <a:t>            </a:t>
            </a:r>
            <a:r>
              <a:rPr lang="zh-CN" altLang="en-US" sz="1400" b="1" noProof="1" smtClean="0">
                <a:solidFill>
                  <a:srgbClr val="0000CC"/>
                </a:solidFill>
              </a:rPr>
              <a:t>栈</a:t>
            </a:r>
            <a:r>
              <a:rPr lang="zh-CN" altLang="en-US" sz="1400" b="1" noProof="1">
                <a:solidFill>
                  <a:srgbClr val="0000CC"/>
                </a:solidFill>
              </a:rPr>
              <a:t>中有局部变量；</a:t>
            </a:r>
            <a:endParaRPr lang="en-US" altLang="zh-CN" sz="1400" b="1" noProof="1">
              <a:solidFill>
                <a:srgbClr val="0000CC"/>
              </a:solidFill>
            </a:endParaRPr>
          </a:p>
          <a:p>
            <a:pPr marL="459105" lvl="2" indent="455295" eaLnBrk="1">
              <a:lnSpc>
                <a:spcPct val="80000"/>
              </a:lnSpc>
              <a:defRPr/>
            </a:pPr>
            <a:r>
              <a:rPr lang="zh-CN" altLang="en-US" sz="1800" b="1" noProof="1">
                <a:solidFill>
                  <a:srgbClr val="FF0000"/>
                </a:solidFill>
              </a:rPr>
              <a:t>对父进程返回</a:t>
            </a:r>
            <a:r>
              <a:rPr lang="zh-CN" altLang="en-US" sz="1800" b="1" noProof="1">
                <a:solidFill>
                  <a:srgbClr val="7030A0"/>
                </a:solidFill>
              </a:rPr>
              <a:t>子进程的进程号</a:t>
            </a:r>
            <a:r>
              <a:rPr lang="zh-CN" altLang="en-US" sz="1800" b="1" noProof="1">
                <a:solidFill>
                  <a:srgbClr val="FF0000"/>
                </a:solidFill>
              </a:rPr>
              <a:t>，对子进程</a:t>
            </a:r>
            <a:r>
              <a:rPr lang="zh-CN" altLang="en-US" sz="1800" b="1" noProof="1">
                <a:solidFill>
                  <a:srgbClr val="7030A0"/>
                </a:solidFill>
              </a:rPr>
              <a:t>返回零</a:t>
            </a:r>
            <a:r>
              <a:rPr lang="zh-CN" altLang="en-US" sz="1800" b="1" noProof="1">
                <a:solidFill>
                  <a:srgbClr val="FF0000"/>
                </a:solidFill>
              </a:rPr>
              <a:t>。</a:t>
            </a:r>
            <a:endParaRPr lang="en-US" altLang="zh-CN" sz="1800" b="1" noProof="1">
              <a:solidFill>
                <a:srgbClr val="FF0000"/>
              </a:solidFill>
            </a:endParaRPr>
          </a:p>
          <a:p>
            <a:pPr marL="0" indent="171450" eaLnBrk="1">
              <a:lnSpc>
                <a:spcPct val="80000"/>
              </a:lnSpc>
              <a:defRPr/>
            </a:pPr>
            <a:r>
              <a:rPr lang="zh-CN" altLang="en-US" sz="2000" noProof="1" smtClean="0"/>
              <a:t>课后</a:t>
            </a:r>
            <a:r>
              <a:rPr lang="zh-CN" altLang="en-US" sz="2000" noProof="1"/>
              <a:t>阅读：了解 </a:t>
            </a:r>
            <a:r>
              <a:rPr lang="en-US" altLang="zh-CN" sz="2000" b="1" noProof="1">
                <a:solidFill>
                  <a:srgbClr val="0000CC"/>
                </a:solidFill>
              </a:rPr>
              <a:t>vfork() </a:t>
            </a:r>
            <a:r>
              <a:rPr lang="zh-CN" altLang="en-US" sz="2000" noProof="1"/>
              <a:t>的</a:t>
            </a:r>
            <a:r>
              <a:rPr lang="zh-CN" altLang="en-US" sz="2000" noProof="1" smtClean="0"/>
              <a:t>功能</a:t>
            </a:r>
            <a:endParaRPr lang="en-US" altLang="zh-CN" sz="2000" noProof="1"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2" name="文本占位符 67586">
            <a:extLst>
              <a:ext uri="{FF2B5EF4-FFF2-40B4-BE49-F238E27FC236}">
                <a16:creationId xmlns:a16="http://schemas.microsoft.com/office/drawing/2014/main" id="{70632FB8-84A4-4E23-BC4E-07D1E723818E}"/>
              </a:ext>
            </a:extLst>
          </p:cNvPr>
          <p:cNvSpPr>
            <a:spLocks noGrp="1"/>
          </p:cNvSpPr>
          <p:nvPr>
            <p:ph idx="1"/>
          </p:nvPr>
        </p:nvSpPr>
        <p:spPr>
          <a:xfrm>
            <a:off x="497149" y="1211680"/>
            <a:ext cx="8194089" cy="2685618"/>
          </a:xfrm>
          <a:ln>
            <a:miter/>
          </a:ln>
        </p:spPr>
        <p:txBody>
          <a:bodyPr/>
          <a:lstStyle/>
          <a:p>
            <a:pPr eaLnBrk="1">
              <a:defRPr/>
            </a:pPr>
            <a:r>
              <a:rPr lang="en-US" altLang="zh-CN" sz="1800" noProof="1"/>
              <a:t>fork</a:t>
            </a:r>
            <a:r>
              <a:rPr lang="en-US" altLang="zh-CN" sz="1800" noProof="1" smtClean="0"/>
              <a:t>()</a:t>
            </a:r>
            <a:r>
              <a:rPr lang="zh-CN" altLang="en-US" sz="1800" noProof="1" smtClean="0"/>
              <a:t>系统调用</a:t>
            </a:r>
            <a:r>
              <a:rPr lang="zh-CN" altLang="en-US" sz="1800" noProof="1" smtClean="0">
                <a:solidFill>
                  <a:srgbClr val="0000CC"/>
                </a:solidFill>
              </a:rPr>
              <a:t>为子进程复制了父</a:t>
            </a:r>
            <a:r>
              <a:rPr lang="zh-CN" altLang="en-US" sz="1800" noProof="1">
                <a:solidFill>
                  <a:srgbClr val="0000CC"/>
                </a:solidFill>
              </a:rPr>
              <a:t>进程</a:t>
            </a:r>
            <a:r>
              <a:rPr lang="zh-CN" altLang="en-US" sz="1800" noProof="1" smtClean="0">
                <a:solidFill>
                  <a:srgbClr val="0000CC"/>
                </a:solidFill>
              </a:rPr>
              <a:t>的上下文</a:t>
            </a:r>
            <a:endParaRPr lang="en-US" altLang="zh-CN" sz="1800" noProof="1" smtClean="0">
              <a:solidFill>
                <a:srgbClr val="0000CC"/>
              </a:solidFill>
            </a:endParaRPr>
          </a:p>
          <a:p>
            <a:pPr eaLnBrk="1">
              <a:defRPr/>
            </a:pPr>
            <a:r>
              <a:rPr lang="zh-CN" altLang="en-US" sz="1800" noProof="1" smtClean="0"/>
              <a:t>包括复制了</a:t>
            </a:r>
            <a:r>
              <a:rPr lang="en-US" altLang="zh-CN" sz="1800" noProof="1" smtClean="0"/>
              <a:t>PC</a:t>
            </a:r>
            <a:r>
              <a:rPr lang="zh-CN" altLang="en-US" sz="1800" noProof="1" smtClean="0"/>
              <a:t>、</a:t>
            </a:r>
            <a:r>
              <a:rPr lang="en-US" altLang="zh-CN" sz="1800" noProof="1" smtClean="0"/>
              <a:t>SP</a:t>
            </a:r>
            <a:r>
              <a:rPr lang="zh-CN" altLang="en-US" sz="1800" noProof="1" smtClean="0"/>
              <a:t>等内容，说明</a:t>
            </a:r>
            <a:r>
              <a:rPr lang="zh-CN" altLang="en-US" sz="1800" b="1" i="1" u="sng" noProof="1" smtClean="0">
                <a:solidFill>
                  <a:srgbClr val="C00000"/>
                </a:solidFill>
              </a:rPr>
              <a:t>父子进程均从</a:t>
            </a:r>
            <a:r>
              <a:rPr lang="en-US" altLang="zh-CN" sz="1800" b="1" i="1" u="sng" noProof="1" smtClean="0">
                <a:solidFill>
                  <a:srgbClr val="C00000"/>
                </a:solidFill>
              </a:rPr>
              <a:t>fork()</a:t>
            </a:r>
            <a:r>
              <a:rPr lang="zh-CN" altLang="en-US" sz="1800" b="1" i="1" u="sng" noProof="1" smtClean="0">
                <a:solidFill>
                  <a:srgbClr val="C00000"/>
                </a:solidFill>
              </a:rPr>
              <a:t>之后的语句开始执行</a:t>
            </a:r>
            <a:endParaRPr lang="en-US" altLang="zh-CN" sz="1800" b="1" i="1" u="sng" noProof="1" smtClean="0">
              <a:solidFill>
                <a:srgbClr val="C00000"/>
              </a:solidFill>
            </a:endParaRPr>
          </a:p>
          <a:p>
            <a:pPr eaLnBrk="1">
              <a:defRPr/>
            </a:pPr>
            <a:r>
              <a:rPr lang="zh-CN" altLang="en-US" sz="1800" b="1" u="sng" noProof="1" smtClean="0">
                <a:solidFill>
                  <a:srgbClr val="C00000"/>
                </a:solidFill>
              </a:rPr>
              <a:t>但是：</a:t>
            </a:r>
            <a:r>
              <a:rPr lang="zh-CN" altLang="en-US" sz="1800" b="1" u="sng" noProof="1" smtClean="0">
                <a:solidFill>
                  <a:srgbClr val="7030A0"/>
                </a:solidFill>
              </a:rPr>
              <a:t>父子进程处于不同的地址空间中</a:t>
            </a:r>
            <a:endParaRPr lang="en-US" altLang="zh-CN" sz="1800" b="1" u="sng" noProof="1" smtClean="0">
              <a:solidFill>
                <a:srgbClr val="7030A0"/>
              </a:solidFill>
            </a:endParaRPr>
          </a:p>
          <a:p>
            <a:pPr lvl="1" eaLnBrk="1">
              <a:defRPr/>
            </a:pPr>
            <a:r>
              <a:rPr lang="zh-CN" altLang="en-US" sz="1600" noProof="1" smtClean="0"/>
              <a:t>按照一般理解</a:t>
            </a:r>
            <a:endParaRPr lang="en-US" altLang="zh-CN" sz="1600" noProof="1" smtClean="0"/>
          </a:p>
          <a:p>
            <a:pPr lvl="2" eaLnBrk="1">
              <a:defRPr/>
            </a:pPr>
            <a:r>
              <a:rPr lang="zh-CN" altLang="en-US" sz="1400" noProof="1" smtClean="0"/>
              <a:t>父子进程在不同的地址空间中运行</a:t>
            </a:r>
            <a:endParaRPr lang="en-US" altLang="zh-CN" sz="1400" noProof="1" smtClean="0"/>
          </a:p>
          <a:p>
            <a:pPr lvl="2" eaLnBrk="1">
              <a:defRPr/>
            </a:pPr>
            <a:r>
              <a:rPr lang="en-US" altLang="zh-CN" sz="1400" noProof="1" smtClean="0"/>
              <a:t>PC</a:t>
            </a:r>
            <a:r>
              <a:rPr lang="zh-CN" altLang="en-US" sz="1400" noProof="1" smtClean="0"/>
              <a:t>、</a:t>
            </a:r>
            <a:r>
              <a:rPr lang="en-US" altLang="zh-CN" sz="1400" noProof="1" smtClean="0"/>
              <a:t>SP</a:t>
            </a:r>
            <a:r>
              <a:rPr lang="zh-CN" altLang="en-US" sz="1400" noProof="1" smtClean="0"/>
              <a:t>中的内容不应该相同，应该不同</a:t>
            </a:r>
            <a:endParaRPr lang="en-US" altLang="zh-CN" sz="1400" noProof="1" smtClean="0"/>
          </a:p>
          <a:p>
            <a:pPr lvl="2" eaLnBrk="1">
              <a:defRPr/>
            </a:pPr>
            <a:r>
              <a:rPr lang="zh-CN" altLang="en-US" sz="1400" noProof="1" smtClean="0"/>
              <a:t>父子进程才可以分别执行自己的代码</a:t>
            </a:r>
            <a:endParaRPr lang="en-US" altLang="zh-CN" sz="1400" noProof="1"/>
          </a:p>
          <a:p>
            <a:pPr lvl="1" eaLnBrk="1">
              <a:defRPr/>
            </a:pPr>
            <a:r>
              <a:rPr lang="zh-CN" altLang="en-US" sz="1600" noProof="1" smtClean="0"/>
              <a:t>复制</a:t>
            </a:r>
            <a:r>
              <a:rPr lang="en-US" altLang="zh-CN" sz="1600" noProof="1" smtClean="0"/>
              <a:t>PC</a:t>
            </a:r>
            <a:r>
              <a:rPr lang="zh-CN" altLang="en-US" sz="1600" noProof="1"/>
              <a:t>、</a:t>
            </a:r>
            <a:r>
              <a:rPr lang="en-US" altLang="zh-CN" sz="1600" noProof="1"/>
              <a:t>SP</a:t>
            </a:r>
            <a:r>
              <a:rPr lang="zh-CN" altLang="en-US" sz="1600" noProof="1"/>
              <a:t>等</a:t>
            </a:r>
            <a:r>
              <a:rPr lang="zh-CN" altLang="en-US" sz="1600" noProof="1" smtClean="0"/>
              <a:t>内容有何用处</a:t>
            </a:r>
            <a:endParaRPr lang="en-US" altLang="zh-CN" sz="1600" noProof="1" smtClean="0"/>
          </a:p>
          <a:p>
            <a:pPr eaLnBrk="1">
              <a:defRPr/>
            </a:pPr>
            <a:endParaRPr lang="en-US" altLang="zh-CN" sz="2000" noProof="1" smtClean="0"/>
          </a:p>
          <a:p>
            <a:pPr eaLnBrk="1">
              <a:defRPr/>
            </a:pPr>
            <a:endParaRPr lang="zh-CN" altLang="en-US" sz="2000" noProof="1"/>
          </a:p>
        </p:txBody>
      </p:sp>
    </p:spTree>
    <p:extLst>
      <p:ext uri="{BB962C8B-B14F-4D97-AF65-F5344CB8AC3E}">
        <p14:creationId xmlns:p14="http://schemas.microsoft.com/office/powerpoint/2010/main" val="26118923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4" name="文本占位符 67586">
            <a:extLst>
              <a:ext uri="{FF2B5EF4-FFF2-40B4-BE49-F238E27FC236}">
                <a16:creationId xmlns:a16="http://schemas.microsoft.com/office/drawing/2014/main" id="{70632FB8-84A4-4E23-BC4E-07D1E723818E}"/>
              </a:ext>
            </a:extLst>
          </p:cNvPr>
          <p:cNvSpPr txBox="1">
            <a:spLocks/>
          </p:cNvSpPr>
          <p:nvPr/>
        </p:nvSpPr>
        <p:spPr bwMode="auto">
          <a:xfrm>
            <a:off x="310718" y="1331650"/>
            <a:ext cx="8194089" cy="2423603"/>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eaLnBrk="1">
              <a:defRPr/>
            </a:pPr>
            <a:r>
              <a:rPr lang="zh-CN" altLang="en-US" sz="1800" noProof="1" smtClean="0"/>
              <a:t>现在的操作系统执行程序时，</a:t>
            </a:r>
            <a:r>
              <a:rPr lang="en-US" altLang="zh-CN" sz="1800" noProof="1" smtClean="0"/>
              <a:t>PC</a:t>
            </a:r>
            <a:r>
              <a:rPr lang="zh-CN" altLang="en-US" sz="1800" noProof="1" smtClean="0"/>
              <a:t>给出的不是真正内存单元地址</a:t>
            </a:r>
            <a:endParaRPr lang="en-US" altLang="zh-CN" sz="1800" noProof="1" smtClean="0"/>
          </a:p>
          <a:p>
            <a:pPr eaLnBrk="1">
              <a:defRPr/>
            </a:pPr>
            <a:r>
              <a:rPr lang="zh-CN" altLang="en-US" sz="1800" noProof="1" smtClean="0">
                <a:solidFill>
                  <a:srgbClr val="0000CC"/>
                </a:solidFill>
              </a:rPr>
              <a:t>可以这样简单理解</a:t>
            </a:r>
            <a:r>
              <a:rPr lang="zh-CN" altLang="en-US" sz="1800" noProof="1" smtClean="0"/>
              <a:t>：</a:t>
            </a:r>
            <a:r>
              <a:rPr lang="zh-CN" altLang="en-US" sz="1800" noProof="1"/>
              <a:t>进程</a:t>
            </a:r>
            <a:r>
              <a:rPr lang="zh-CN" altLang="en-US" sz="1800" noProof="1" smtClean="0"/>
              <a:t>地址空间从</a:t>
            </a:r>
            <a:r>
              <a:rPr lang="en-US" altLang="zh-CN" sz="1800" noProof="1" smtClean="0"/>
              <a:t>0</a:t>
            </a:r>
            <a:r>
              <a:rPr lang="zh-CN" altLang="en-US" sz="1800" noProof="1" smtClean="0"/>
              <a:t>开始编址，每条指令的地址，是其所在的位置对于</a:t>
            </a:r>
            <a:r>
              <a:rPr lang="en-US" altLang="zh-CN" sz="1800" noProof="1" smtClean="0"/>
              <a:t>0</a:t>
            </a:r>
            <a:r>
              <a:rPr lang="zh-CN" altLang="en-US" sz="1800" noProof="1" smtClean="0"/>
              <a:t>的一个偏移量；</a:t>
            </a:r>
            <a:endParaRPr lang="en-US" altLang="zh-CN" sz="1800" noProof="1" smtClean="0"/>
          </a:p>
          <a:p>
            <a:pPr eaLnBrk="1">
              <a:defRPr/>
            </a:pPr>
            <a:r>
              <a:rPr lang="en-US" altLang="zh-CN" sz="1800" noProof="1" smtClean="0"/>
              <a:t>PC</a:t>
            </a:r>
            <a:r>
              <a:rPr lang="zh-CN" altLang="en-US" sz="1800" noProof="1" smtClean="0"/>
              <a:t>的值就是这个偏移量；</a:t>
            </a:r>
            <a:endParaRPr lang="en-US" altLang="zh-CN" sz="1800" noProof="1" smtClean="0"/>
          </a:p>
          <a:p>
            <a:pPr eaLnBrk="1">
              <a:defRPr/>
            </a:pPr>
            <a:r>
              <a:rPr lang="zh-CN" altLang="en-US" sz="1800" noProof="1" smtClean="0"/>
              <a:t>访问</a:t>
            </a:r>
            <a:r>
              <a:rPr lang="en-US" altLang="zh-CN" sz="1800" noProof="1" smtClean="0"/>
              <a:t>PC</a:t>
            </a:r>
            <a:r>
              <a:rPr lang="zh-CN" altLang="en-US" sz="1800" noProof="1" smtClean="0"/>
              <a:t>所指向的指令时，</a:t>
            </a:r>
            <a:r>
              <a:rPr lang="en-US" altLang="zh-CN" sz="1800" noProof="1" smtClean="0"/>
              <a:t>MMU</a:t>
            </a:r>
            <a:r>
              <a:rPr lang="zh-CN" altLang="en-US" sz="1800" noProof="1" smtClean="0"/>
              <a:t>根据具体的内存管理方法，将该地址变换成真正内存</a:t>
            </a:r>
            <a:r>
              <a:rPr lang="zh-CN" altLang="en-US" sz="1800" noProof="1"/>
              <a:t>单元寻址的地址</a:t>
            </a:r>
            <a:r>
              <a:rPr lang="zh-CN" altLang="en-US" sz="1800" noProof="1" smtClean="0"/>
              <a:t>，然后送到地址总线上；</a:t>
            </a:r>
            <a:endParaRPr lang="en-US" altLang="zh-CN" sz="1800" noProof="1" smtClean="0"/>
          </a:p>
          <a:p>
            <a:pPr lvl="1" eaLnBrk="1">
              <a:defRPr/>
            </a:pPr>
            <a:r>
              <a:rPr lang="zh-CN" altLang="en-US" sz="1600" b="1" noProof="1" smtClean="0">
                <a:solidFill>
                  <a:srgbClr val="C00000"/>
                </a:solidFill>
              </a:rPr>
              <a:t>因此，尽管父子进程</a:t>
            </a:r>
            <a:r>
              <a:rPr lang="en-US" altLang="zh-CN" sz="1600" b="1" noProof="1" smtClean="0">
                <a:solidFill>
                  <a:srgbClr val="C00000"/>
                </a:solidFill>
              </a:rPr>
              <a:t>PC</a:t>
            </a:r>
            <a:r>
              <a:rPr lang="zh-CN" altLang="en-US" sz="1600" b="1" noProof="1" smtClean="0">
                <a:solidFill>
                  <a:srgbClr val="C00000"/>
                </a:solidFill>
              </a:rPr>
              <a:t>等地址相同，但访问的是不同的内存单元</a:t>
            </a:r>
            <a:endParaRPr lang="zh-CN" altLang="en-US" sz="1600" b="1" noProof="1">
              <a:solidFill>
                <a:srgbClr val="C00000"/>
              </a:solidFill>
            </a:endParaRPr>
          </a:p>
        </p:txBody>
      </p:sp>
    </p:spTree>
    <p:extLst>
      <p:ext uri="{BB962C8B-B14F-4D97-AF65-F5344CB8AC3E}">
        <p14:creationId xmlns:p14="http://schemas.microsoft.com/office/powerpoint/2010/main" val="2226295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2">
            <a:extLst>
              <a:ext uri="{FF2B5EF4-FFF2-40B4-BE49-F238E27FC236}">
                <a16:creationId xmlns:a16="http://schemas.microsoft.com/office/drawing/2014/main" id="{D7E8BD14-6FD1-4C7F-9463-5B8234771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00150"/>
            <a:ext cx="8256587"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DCE79112-F96D-4CCE-99AE-14E46F763A15}"/>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dirty="0">
                <a:effectLst>
                  <a:outerShdw blurRad="38100" dist="38100" dir="2700000">
                    <a:srgbClr val="C0C0C0"/>
                  </a:outerShdw>
                </a:effectLst>
              </a:rPr>
              <a:t>Components of a program in execution</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5E016D2-5F68-41DE-83DD-0095B1164FF5}"/>
              </a:ext>
            </a:extLst>
          </p:cNvPr>
          <p:cNvSpPr>
            <a:spLocks noGrp="1"/>
          </p:cNvSpPr>
          <p:nvPr>
            <p:ph type="title" idx="4294967295"/>
          </p:nvPr>
        </p:nvSpPr>
        <p:spPr>
          <a:ln>
            <a:miter/>
          </a:ln>
        </p:spPr>
        <p:txBody>
          <a:bodyPr/>
          <a:lstStyle/>
          <a:p>
            <a:pPr>
              <a:defRPr/>
            </a:pPr>
            <a:r>
              <a:rPr lang="zh-CN" altLang="en-US" b="0" noProof="1">
                <a:effectLst>
                  <a:outerShdw blurRad="38100" dist="38100" dir="2700000">
                    <a:srgbClr val="C0C0C0"/>
                  </a:outerShdw>
                </a:effectLst>
              </a:rPr>
              <a:t>算法</a:t>
            </a:r>
            <a:r>
              <a:rPr lang="zh-CN" altLang="en-US" noProof="1">
                <a:effectLst>
                  <a:outerShdw blurRad="38100" dist="38100" dir="2700000">
                    <a:srgbClr val="C0C0C0"/>
                  </a:outerShdw>
                </a:effectLst>
              </a:rPr>
              <a:t>：fork</a:t>
            </a:r>
          </a:p>
        </p:txBody>
      </p:sp>
      <p:sp>
        <p:nvSpPr>
          <p:cNvPr id="73731" name="AutoShape 3">
            <a:extLst>
              <a:ext uri="{FF2B5EF4-FFF2-40B4-BE49-F238E27FC236}">
                <a16:creationId xmlns:a16="http://schemas.microsoft.com/office/drawing/2014/main" id="{458D0559-096E-4A65-98CF-26B67D817F5E}"/>
              </a:ext>
            </a:extLst>
          </p:cNvPr>
          <p:cNvSpPr>
            <a:spLocks noGrp="1" noChangeAspect="1" noChangeArrowheads="1"/>
          </p:cNvSpPr>
          <p:nvPr>
            <p:ph type="body" idx="4294967295"/>
          </p:nvPr>
        </p:nvSpPr>
        <p:spPr>
          <a:xfrm>
            <a:off x="820738" y="946150"/>
            <a:ext cx="7572375" cy="5326063"/>
          </a:xfrm>
        </p:spPr>
        <p:txBody>
          <a:bodyPr/>
          <a:lstStyle/>
          <a:p>
            <a:pPr>
              <a:lnSpc>
                <a:spcPct val="80000"/>
              </a:lnSpc>
            </a:pPr>
            <a:r>
              <a:rPr lang="zh-CN" altLang="en-US" sz="1400" dirty="0"/>
              <a:t>输入：无 </a:t>
            </a:r>
          </a:p>
          <a:p>
            <a:pPr>
              <a:lnSpc>
                <a:spcPct val="80000"/>
              </a:lnSpc>
              <a:buFont typeface="Monotype Sorts" pitchFamily="2" charset="2"/>
              <a:buNone/>
            </a:pPr>
            <a:r>
              <a:rPr lang="zh-CN" altLang="en-US" sz="1400" b="1" dirty="0">
                <a:solidFill>
                  <a:srgbClr val="0000CC"/>
                </a:solidFill>
              </a:rPr>
              <a:t>     输出：对父进程是子进程的 PID</a:t>
            </a:r>
          </a:p>
          <a:p>
            <a:pPr>
              <a:lnSpc>
                <a:spcPct val="80000"/>
              </a:lnSpc>
              <a:buFont typeface="Monotype Sorts" pitchFamily="2" charset="2"/>
              <a:buNone/>
            </a:pPr>
            <a:r>
              <a:rPr lang="zh-CN" altLang="en-US" sz="1400" b="1" dirty="0">
                <a:solidFill>
                  <a:srgbClr val="0000CC"/>
                </a:solidFill>
              </a:rPr>
              <a:t>                对子进程是0</a:t>
            </a:r>
          </a:p>
          <a:p>
            <a:pPr>
              <a:lnSpc>
                <a:spcPct val="80000"/>
              </a:lnSpc>
              <a:buFont typeface="Monotype Sorts" pitchFamily="2" charset="2"/>
              <a:buNone/>
            </a:pPr>
            <a:r>
              <a:rPr lang="zh-CN" altLang="en-US" sz="1400" dirty="0"/>
              <a:t>     { 检查可用的核心资源</a:t>
            </a:r>
          </a:p>
          <a:p>
            <a:pPr>
              <a:lnSpc>
                <a:spcPct val="80000"/>
              </a:lnSpc>
              <a:buFont typeface="Monotype Sorts" pitchFamily="2" charset="2"/>
              <a:buNone/>
            </a:pPr>
            <a:r>
              <a:rPr lang="zh-CN" altLang="en-US" sz="1400" dirty="0"/>
              <a:t>       取一个空闲的进程表项和唯一的 PID 号</a:t>
            </a:r>
          </a:p>
          <a:p>
            <a:pPr>
              <a:lnSpc>
                <a:spcPct val="80000"/>
              </a:lnSpc>
              <a:buFont typeface="Monotype Sorts" pitchFamily="2" charset="2"/>
              <a:buNone/>
            </a:pPr>
            <a:r>
              <a:rPr lang="zh-CN" altLang="en-US" sz="1400" dirty="0"/>
              <a:t>       检查用户没有过多的运行进程</a:t>
            </a:r>
          </a:p>
          <a:p>
            <a:pPr>
              <a:lnSpc>
                <a:spcPct val="80000"/>
              </a:lnSpc>
              <a:buFont typeface="Monotype Sorts" pitchFamily="2" charset="2"/>
              <a:buNone/>
            </a:pPr>
            <a:r>
              <a:rPr lang="zh-CN" altLang="en-US" sz="1400" dirty="0"/>
              <a:t>       </a:t>
            </a:r>
            <a:r>
              <a:rPr lang="zh-CN" altLang="en-US" sz="1400" b="1" dirty="0">
                <a:solidFill>
                  <a:srgbClr val="0000CC"/>
                </a:solidFill>
              </a:rPr>
              <a:t>将子进程的状态设置为“创建”状态（</a:t>
            </a:r>
            <a:r>
              <a:rPr lang="en-US" altLang="zh-CN" sz="1400" b="1" dirty="0">
                <a:solidFill>
                  <a:srgbClr val="0000CC"/>
                </a:solidFill>
              </a:rPr>
              <a:t>new</a:t>
            </a:r>
            <a:r>
              <a:rPr lang="zh-CN" altLang="en-US" sz="1400" b="1" dirty="0">
                <a:solidFill>
                  <a:srgbClr val="0000CC"/>
                </a:solidFill>
              </a:rPr>
              <a:t>）</a:t>
            </a:r>
          </a:p>
          <a:p>
            <a:pPr>
              <a:lnSpc>
                <a:spcPct val="80000"/>
              </a:lnSpc>
              <a:buFont typeface="Monotype Sorts" pitchFamily="2" charset="2"/>
              <a:buNone/>
            </a:pPr>
            <a:r>
              <a:rPr lang="zh-CN" altLang="en-US" sz="1400" dirty="0"/>
              <a:t>       将父进程的进程表中的数据拷贝到子进程表中 </a:t>
            </a:r>
          </a:p>
          <a:p>
            <a:pPr>
              <a:lnSpc>
                <a:spcPct val="80000"/>
              </a:lnSpc>
              <a:buFont typeface="Monotype Sorts" pitchFamily="2" charset="2"/>
              <a:buNone/>
            </a:pPr>
            <a:r>
              <a:rPr lang="zh-CN" altLang="en-US" sz="1400" dirty="0"/>
              <a:t>       当前目录的索引节点和改变的根目录(如果可以)的引用数加1 </a:t>
            </a:r>
          </a:p>
          <a:p>
            <a:pPr>
              <a:lnSpc>
                <a:spcPct val="80000"/>
              </a:lnSpc>
              <a:buFont typeface="Monotype Sorts" pitchFamily="2" charset="2"/>
              <a:buNone/>
            </a:pPr>
            <a:r>
              <a:rPr lang="zh-CN" altLang="en-US" sz="1400" dirty="0"/>
              <a:t>       文件表中的打开文件的引用数加1 </a:t>
            </a:r>
          </a:p>
          <a:p>
            <a:pPr>
              <a:lnSpc>
                <a:spcPct val="80000"/>
              </a:lnSpc>
              <a:buFont typeface="Monotype Sorts" pitchFamily="2" charset="2"/>
              <a:buNone/>
            </a:pPr>
            <a:r>
              <a:rPr lang="zh-CN" altLang="en-US" sz="1400" dirty="0"/>
              <a:t>       </a:t>
            </a:r>
            <a:r>
              <a:rPr lang="zh-CN" altLang="en-US" sz="1400" b="1" dirty="0">
                <a:solidFill>
                  <a:srgbClr val="0000CC"/>
                </a:solidFill>
              </a:rPr>
              <a:t>在内存中作父进程上下文的拷贝</a:t>
            </a:r>
            <a:r>
              <a:rPr lang="zh-CN" altLang="en-US" sz="1400" dirty="0"/>
              <a:t>(</a:t>
            </a:r>
            <a:r>
              <a:rPr lang="zh-CN" altLang="en-US" sz="1400" b="1" dirty="0">
                <a:solidFill>
                  <a:srgbClr val="006600"/>
                </a:solidFill>
              </a:rPr>
              <a:t>U area, text,data,stack</a:t>
            </a:r>
            <a:r>
              <a:rPr lang="zh-CN" altLang="en-US" sz="1400" dirty="0"/>
              <a:t>)</a:t>
            </a:r>
          </a:p>
          <a:p>
            <a:pPr>
              <a:lnSpc>
                <a:spcPct val="80000"/>
              </a:lnSpc>
              <a:buFont typeface="Monotype Sorts" pitchFamily="2" charset="2"/>
              <a:buNone/>
            </a:pPr>
            <a:r>
              <a:rPr lang="zh-CN" altLang="en-US" sz="1400" dirty="0"/>
              <a:t>       在子进程的系统级上下文中压入虚设系统级上下文层</a:t>
            </a:r>
          </a:p>
          <a:p>
            <a:pPr>
              <a:lnSpc>
                <a:spcPct val="80000"/>
              </a:lnSpc>
              <a:buFont typeface="Monotype Sorts" pitchFamily="2" charset="2"/>
              <a:buNone/>
            </a:pPr>
            <a:r>
              <a:rPr lang="zh-CN" altLang="en-US" sz="1400" dirty="0"/>
              <a:t>              /* 虚设上下文层中含有使子进程能识别自己的数据，并使子进程被调度时</a:t>
            </a:r>
          </a:p>
          <a:p>
            <a:pPr>
              <a:lnSpc>
                <a:spcPct val="80000"/>
              </a:lnSpc>
              <a:buFont typeface="Monotype Sorts" pitchFamily="2" charset="2"/>
              <a:buNone/>
            </a:pPr>
            <a:r>
              <a:rPr lang="zh-CN" altLang="en-US" sz="1400" dirty="0"/>
              <a:t>                 从这里开始运行 */</a:t>
            </a:r>
          </a:p>
          <a:p>
            <a:pPr>
              <a:lnSpc>
                <a:spcPct val="80000"/>
              </a:lnSpc>
              <a:buFont typeface="Monotype Sorts" pitchFamily="2" charset="2"/>
              <a:buNone/>
            </a:pPr>
            <a:r>
              <a:rPr lang="zh-CN" altLang="en-US" sz="1400" dirty="0"/>
              <a:t>        </a:t>
            </a:r>
            <a:r>
              <a:rPr lang="zh-CN" altLang="en-US" sz="1400" b="1" dirty="0"/>
              <a:t>if</a:t>
            </a:r>
            <a:r>
              <a:rPr lang="zh-CN" altLang="en-US" sz="1400" dirty="0"/>
              <a:t> (</a:t>
            </a:r>
            <a:r>
              <a:rPr lang="zh-CN" altLang="en-US" sz="1400" b="1" dirty="0">
                <a:solidFill>
                  <a:srgbClr val="7030A0"/>
                </a:solidFill>
              </a:rPr>
              <a:t>正在执行的进程是父进程</a:t>
            </a:r>
            <a:r>
              <a:rPr lang="zh-CN" altLang="en-US" sz="1400" dirty="0"/>
              <a:t>) </a:t>
            </a:r>
          </a:p>
          <a:p>
            <a:pPr>
              <a:lnSpc>
                <a:spcPct val="80000"/>
              </a:lnSpc>
              <a:buFont typeface="Monotype Sorts" pitchFamily="2" charset="2"/>
              <a:buNone/>
            </a:pPr>
            <a:r>
              <a:rPr lang="zh-CN" altLang="en-US" sz="1400" dirty="0"/>
              <a:t>           { 将子进程的状态设置为“就绪”状态</a:t>
            </a:r>
          </a:p>
          <a:p>
            <a:pPr>
              <a:lnSpc>
                <a:spcPct val="80000"/>
              </a:lnSpc>
              <a:buFont typeface="Monotype Sorts" pitchFamily="2" charset="2"/>
              <a:buNone/>
            </a:pPr>
            <a:r>
              <a:rPr lang="zh-CN" altLang="en-US" sz="1400" dirty="0"/>
              <a:t>              </a:t>
            </a:r>
            <a:r>
              <a:rPr lang="zh-CN" altLang="en-US" sz="1400" b="1" dirty="0">
                <a:solidFill>
                  <a:srgbClr val="C00000"/>
                </a:solidFill>
              </a:rPr>
              <a:t>return (子进程的 PID)    </a:t>
            </a:r>
            <a:r>
              <a:rPr lang="zh-CN" altLang="en-US" sz="1400" dirty="0">
                <a:solidFill>
                  <a:srgbClr val="0070C0"/>
                </a:solidFill>
              </a:rPr>
              <a:t>// </a:t>
            </a:r>
            <a:r>
              <a:rPr lang="zh-CN" altLang="en-US" sz="1400" dirty="0" smtClean="0">
                <a:solidFill>
                  <a:srgbClr val="0070C0"/>
                </a:solidFill>
              </a:rPr>
              <a:t>给父进程返回子进程的进程号</a:t>
            </a:r>
            <a:r>
              <a:rPr lang="zh-CN" altLang="en-US" sz="1400" dirty="0" smtClean="0"/>
              <a:t> </a:t>
            </a:r>
            <a:r>
              <a:rPr lang="zh-CN" altLang="en-US" sz="1400" dirty="0"/>
              <a:t>} </a:t>
            </a:r>
          </a:p>
          <a:p>
            <a:pPr>
              <a:lnSpc>
                <a:spcPct val="80000"/>
              </a:lnSpc>
              <a:buFont typeface="Monotype Sorts" pitchFamily="2" charset="2"/>
              <a:buNone/>
            </a:pPr>
            <a:r>
              <a:rPr lang="zh-CN" altLang="en-US" sz="1400" b="1" dirty="0"/>
              <a:t>        else</a:t>
            </a:r>
            <a:r>
              <a:rPr lang="zh-CN" altLang="en-US" sz="1400" dirty="0"/>
              <a:t> </a:t>
            </a:r>
            <a:endParaRPr lang="en-US" altLang="zh-CN" sz="1400" b="1" dirty="0">
              <a:solidFill>
                <a:srgbClr val="7030A0"/>
              </a:solidFill>
            </a:endParaRPr>
          </a:p>
          <a:p>
            <a:pPr>
              <a:lnSpc>
                <a:spcPct val="80000"/>
              </a:lnSpc>
              <a:buFont typeface="Monotype Sorts" pitchFamily="2" charset="2"/>
              <a:buNone/>
            </a:pPr>
            <a:r>
              <a:rPr lang="zh-CN" altLang="en-US" sz="1400" dirty="0" smtClean="0"/>
              <a:t>         </a:t>
            </a:r>
            <a:r>
              <a:rPr lang="zh-CN" altLang="en-US" sz="1400" dirty="0"/>
              <a:t>{ 初始化u area的计时区</a:t>
            </a:r>
          </a:p>
          <a:p>
            <a:pPr>
              <a:lnSpc>
                <a:spcPct val="80000"/>
              </a:lnSpc>
              <a:buNone/>
            </a:pPr>
            <a:r>
              <a:rPr lang="zh-CN" altLang="en-US" sz="1400" dirty="0"/>
              <a:t>            </a:t>
            </a:r>
            <a:r>
              <a:rPr lang="zh-CN" altLang="en-US" sz="1400" b="1" dirty="0" smtClean="0">
                <a:solidFill>
                  <a:srgbClr val="C00000"/>
                </a:solidFill>
              </a:rPr>
              <a:t>return </a:t>
            </a:r>
            <a:r>
              <a:rPr lang="zh-CN" altLang="en-US" sz="1400" b="1" dirty="0">
                <a:solidFill>
                  <a:srgbClr val="C00000"/>
                </a:solidFill>
              </a:rPr>
              <a:t>0; </a:t>
            </a:r>
            <a:r>
              <a:rPr lang="zh-CN" altLang="en-US" sz="1400" dirty="0" smtClean="0"/>
              <a:t>} </a:t>
            </a:r>
            <a:r>
              <a:rPr lang="zh-CN" altLang="en-US" sz="1400" dirty="0">
                <a:solidFill>
                  <a:srgbClr val="0070C0"/>
                </a:solidFill>
              </a:rPr>
              <a:t>// </a:t>
            </a:r>
            <a:r>
              <a:rPr lang="zh-CN" altLang="en-US" sz="1400" dirty="0" smtClean="0">
                <a:solidFill>
                  <a:srgbClr val="0070C0"/>
                </a:solidFill>
              </a:rPr>
              <a:t>给子进程返回</a:t>
            </a:r>
            <a:r>
              <a:rPr lang="en-US" altLang="zh-CN" sz="1400" dirty="0">
                <a:solidFill>
                  <a:srgbClr val="0070C0"/>
                </a:solidFill>
              </a:rPr>
              <a:t>0</a:t>
            </a:r>
            <a:endParaRPr lang="zh-CN" altLang="en-US" sz="1400" dirty="0"/>
          </a:p>
          <a:p>
            <a:pPr>
              <a:lnSpc>
                <a:spcPct val="80000"/>
              </a:lnSpc>
              <a:buFont typeface="Monotype Sorts" pitchFamily="2" charset="2"/>
              <a:buNone/>
            </a:pPr>
            <a:r>
              <a:rPr lang="zh-CN" altLang="en-US" sz="1400" dirty="0"/>
              <a:t>     }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B5729A1-0AA2-4CE6-8534-18BC27D1A07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p>
        </p:txBody>
      </p:sp>
      <p:sp>
        <p:nvSpPr>
          <p:cNvPr id="74755" name="Rectangle 3">
            <a:extLst>
              <a:ext uri="{FF2B5EF4-FFF2-40B4-BE49-F238E27FC236}">
                <a16:creationId xmlns:a16="http://schemas.microsoft.com/office/drawing/2014/main" id="{482EC213-98B2-4139-88E9-AF1B4C4160FE}"/>
              </a:ext>
            </a:extLst>
          </p:cNvPr>
          <p:cNvSpPr>
            <a:spLocks noGrp="1" noChangeArrowheads="1"/>
          </p:cNvSpPr>
          <p:nvPr>
            <p:ph type="body" idx="4294967295"/>
          </p:nvPr>
        </p:nvSpPr>
        <p:spPr>
          <a:xfrm>
            <a:off x="838200" y="1007492"/>
            <a:ext cx="7924800" cy="4681538"/>
          </a:xfrm>
        </p:spPr>
        <p:txBody>
          <a:bodyPr/>
          <a:lstStyle/>
          <a:p>
            <a:pPr>
              <a:lnSpc>
                <a:spcPct val="90000"/>
              </a:lnSpc>
            </a:pPr>
            <a:r>
              <a:rPr lang="zh-CN" altLang="en-US" sz="2000" dirty="0">
                <a:solidFill>
                  <a:srgbClr val="0070C0"/>
                </a:solidFill>
              </a:rPr>
              <a:t>fork()的返回值</a:t>
            </a:r>
          </a:p>
          <a:p>
            <a:pPr lvl="1">
              <a:lnSpc>
                <a:spcPct val="90000"/>
              </a:lnSpc>
            </a:pPr>
            <a:r>
              <a:rPr lang="zh-CN" altLang="en-US" sz="1800" dirty="0">
                <a:solidFill>
                  <a:srgbClr val="121896"/>
                </a:solidFill>
              </a:rPr>
              <a:t>如果正确执行</a:t>
            </a:r>
          </a:p>
          <a:p>
            <a:pPr lvl="2">
              <a:lnSpc>
                <a:spcPct val="90000"/>
              </a:lnSpc>
            </a:pPr>
            <a:r>
              <a:rPr lang="zh-CN" altLang="en-US" sz="1600" dirty="0" smtClean="0"/>
              <a:t>给父</a:t>
            </a:r>
            <a:r>
              <a:rPr lang="zh-CN" altLang="en-US" sz="1600" dirty="0"/>
              <a:t>进程，返回非0的正整数（子进程的进程号）</a:t>
            </a:r>
          </a:p>
          <a:p>
            <a:pPr lvl="2">
              <a:lnSpc>
                <a:spcPct val="90000"/>
              </a:lnSpc>
            </a:pPr>
            <a:r>
              <a:rPr lang="zh-CN" altLang="en-US" sz="1600" dirty="0" smtClean="0"/>
              <a:t>给子</a:t>
            </a:r>
            <a:r>
              <a:rPr lang="zh-CN" altLang="en-US" sz="1600" dirty="0"/>
              <a:t>进程，返回0</a:t>
            </a:r>
          </a:p>
          <a:p>
            <a:pPr lvl="1">
              <a:lnSpc>
                <a:spcPct val="90000"/>
              </a:lnSpc>
            </a:pPr>
            <a:r>
              <a:rPr lang="zh-CN" altLang="en-US" sz="1800" dirty="0">
                <a:solidFill>
                  <a:srgbClr val="006600"/>
                </a:solidFill>
              </a:rPr>
              <a:t>如果出现错误（未成功创建）</a:t>
            </a:r>
          </a:p>
          <a:p>
            <a:pPr lvl="2">
              <a:lnSpc>
                <a:spcPct val="90000"/>
              </a:lnSpc>
            </a:pPr>
            <a:r>
              <a:rPr lang="zh-CN" altLang="en-US" sz="1600" dirty="0"/>
              <a:t>返回 </a:t>
            </a:r>
            <a:r>
              <a:rPr lang="en-US" altLang="zh-CN" sz="1600" dirty="0"/>
              <a:t>-1</a:t>
            </a:r>
          </a:p>
          <a:p>
            <a:pPr>
              <a:lnSpc>
                <a:spcPct val="90000"/>
              </a:lnSpc>
            </a:pPr>
            <a:r>
              <a:rPr lang="en-US" altLang="zh-CN" sz="2000" dirty="0">
                <a:solidFill>
                  <a:srgbClr val="0070C0"/>
                </a:solidFill>
              </a:rPr>
              <a:t>fork()</a:t>
            </a:r>
            <a:r>
              <a:rPr lang="zh-CN" altLang="en-US" sz="2000" dirty="0">
                <a:solidFill>
                  <a:srgbClr val="0070C0"/>
                </a:solidFill>
              </a:rPr>
              <a:t>的功能</a:t>
            </a:r>
          </a:p>
          <a:p>
            <a:pPr lvl="1">
              <a:lnSpc>
                <a:spcPct val="90000"/>
              </a:lnSpc>
            </a:pPr>
            <a:r>
              <a:rPr lang="zh-CN" altLang="en-US" sz="1800" dirty="0">
                <a:solidFill>
                  <a:srgbClr val="006600"/>
                </a:solidFill>
              </a:rPr>
              <a:t>内核为子进程做一个父进程上下文的</a:t>
            </a:r>
            <a:r>
              <a:rPr lang="zh-CN" altLang="en-US" sz="1800" u="sng" dirty="0">
                <a:solidFill>
                  <a:srgbClr val="C00000"/>
                </a:solidFill>
              </a:rPr>
              <a:t>拷贝</a:t>
            </a:r>
            <a:r>
              <a:rPr lang="zh-CN" altLang="en-US" sz="1800" dirty="0">
                <a:solidFill>
                  <a:srgbClr val="006600"/>
                </a:solidFill>
              </a:rPr>
              <a:t>；</a:t>
            </a:r>
          </a:p>
          <a:p>
            <a:pPr lvl="2">
              <a:lnSpc>
                <a:spcPct val="90000"/>
              </a:lnSpc>
            </a:pPr>
            <a:r>
              <a:rPr lang="zh-CN" altLang="en-US" sz="1600" dirty="0"/>
              <a:t>复制父进程的PCB作为子进程的PCB</a:t>
            </a:r>
          </a:p>
          <a:p>
            <a:pPr lvl="2">
              <a:lnSpc>
                <a:spcPct val="90000"/>
              </a:lnSpc>
            </a:pPr>
            <a:r>
              <a:rPr lang="zh-CN" altLang="en-US" sz="1600" dirty="0"/>
              <a:t>在新的地址空间中复制父进程的一个拷贝（有不同的实现）</a:t>
            </a:r>
          </a:p>
          <a:p>
            <a:pPr lvl="1">
              <a:lnSpc>
                <a:spcPct val="90000"/>
              </a:lnSpc>
            </a:pPr>
            <a:r>
              <a:rPr lang="zh-CN" altLang="en-US" sz="1800" dirty="0" smtClean="0">
                <a:solidFill>
                  <a:srgbClr val="006600"/>
                </a:solidFill>
              </a:rPr>
              <a:t>关于资源</a:t>
            </a:r>
            <a:endParaRPr lang="en-US" altLang="zh-CN" sz="1800" dirty="0" smtClean="0">
              <a:solidFill>
                <a:srgbClr val="006600"/>
              </a:solidFill>
            </a:endParaRPr>
          </a:p>
          <a:p>
            <a:pPr lvl="2">
              <a:lnSpc>
                <a:spcPct val="90000"/>
              </a:lnSpc>
            </a:pPr>
            <a:r>
              <a:rPr lang="zh-CN" altLang="en-US" sz="1600" dirty="0"/>
              <a:t>创建子进程</a:t>
            </a:r>
            <a:r>
              <a:rPr lang="zh-CN" altLang="en-US" sz="1600" dirty="0">
                <a:solidFill>
                  <a:srgbClr val="7030A0"/>
                </a:solidFill>
              </a:rPr>
              <a:t>之前</a:t>
            </a:r>
            <a:r>
              <a:rPr lang="zh-CN" altLang="en-US" sz="1600" dirty="0"/>
              <a:t>父进程的的</a:t>
            </a:r>
            <a:r>
              <a:rPr lang="zh-CN" altLang="en-US" sz="1600" dirty="0" smtClean="0"/>
              <a:t>资源：</a:t>
            </a:r>
            <a:r>
              <a:rPr lang="zh-CN" altLang="en-US" sz="1600" dirty="0" smtClean="0">
                <a:solidFill>
                  <a:srgbClr val="C00000"/>
                </a:solidFill>
              </a:rPr>
              <a:t>子进程继承</a:t>
            </a:r>
            <a:endParaRPr lang="en-US" altLang="zh-CN" sz="1600" dirty="0" smtClean="0">
              <a:solidFill>
                <a:srgbClr val="C00000"/>
              </a:solidFill>
            </a:endParaRPr>
          </a:p>
          <a:p>
            <a:pPr lvl="2">
              <a:lnSpc>
                <a:spcPct val="90000"/>
              </a:lnSpc>
            </a:pPr>
            <a:r>
              <a:rPr lang="zh-CN" altLang="en-US" sz="1600" dirty="0"/>
              <a:t>创建子进程</a:t>
            </a:r>
            <a:r>
              <a:rPr lang="zh-CN" altLang="en-US" sz="1600" dirty="0" smtClean="0"/>
              <a:t>之后进程的资源：</a:t>
            </a:r>
            <a:r>
              <a:rPr lang="zh-CN" altLang="en-US" sz="1600" dirty="0">
                <a:solidFill>
                  <a:srgbClr val="C00000"/>
                </a:solidFill>
              </a:rPr>
              <a:t>各自独立</a:t>
            </a:r>
            <a:endParaRPr lang="en-US" altLang="zh-CN" sz="1600" dirty="0">
              <a:solidFill>
                <a:srgbClr val="C00000"/>
              </a:solidFill>
            </a:endParaRPr>
          </a:p>
          <a:p>
            <a:pPr lvl="1">
              <a:lnSpc>
                <a:spcPct val="90000"/>
              </a:lnSpc>
            </a:pPr>
            <a:r>
              <a:rPr lang="zh-CN" altLang="en-US" sz="1800" dirty="0" smtClean="0">
                <a:solidFill>
                  <a:srgbClr val="006600"/>
                </a:solidFill>
              </a:rPr>
              <a:t>父</a:t>
            </a:r>
            <a:r>
              <a:rPr lang="zh-CN" altLang="en-US" sz="1800" dirty="0">
                <a:solidFill>
                  <a:srgbClr val="006600"/>
                </a:solidFill>
              </a:rPr>
              <a:t>进程和子进程在不同的地址空间上运行；</a:t>
            </a:r>
            <a:endParaRPr lang="en-US" altLang="zh-CN" sz="1800" dirty="0">
              <a:solidFill>
                <a:srgbClr val="006600"/>
              </a:solidFill>
            </a:endParaRPr>
          </a:p>
          <a:p>
            <a:pPr>
              <a:lnSpc>
                <a:spcPct val="90000"/>
              </a:lnSpc>
            </a:pPr>
            <a:endParaRPr lang="zh-CN" alt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62EE55A-C0ED-49D6-A470-F433DBAA505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ork的几个要点</a:t>
            </a:r>
          </a:p>
        </p:txBody>
      </p:sp>
      <p:sp>
        <p:nvSpPr>
          <p:cNvPr id="75779" name="Rectangle 3">
            <a:extLst>
              <a:ext uri="{FF2B5EF4-FFF2-40B4-BE49-F238E27FC236}">
                <a16:creationId xmlns:a16="http://schemas.microsoft.com/office/drawing/2014/main" id="{1B2B97BA-1C36-4E78-8078-82CDCA3EA20C}"/>
              </a:ext>
            </a:extLst>
          </p:cNvPr>
          <p:cNvSpPr>
            <a:spLocks noGrp="1" noChangeArrowheads="1"/>
          </p:cNvSpPr>
          <p:nvPr>
            <p:ph type="body" idx="4294967295"/>
          </p:nvPr>
        </p:nvSpPr>
        <p:spPr>
          <a:xfrm>
            <a:off x="506028" y="998614"/>
            <a:ext cx="8115686" cy="5419941"/>
          </a:xfrm>
        </p:spPr>
        <p:txBody>
          <a:bodyPr/>
          <a:lstStyle/>
          <a:p>
            <a:r>
              <a:rPr lang="zh-CN" altLang="en-US" sz="2000" dirty="0"/>
              <a:t>父子进程具有</a:t>
            </a:r>
            <a:r>
              <a:rPr lang="zh-CN" altLang="en-US" sz="2000" dirty="0" smtClean="0"/>
              <a:t>独立的地址空间</a:t>
            </a:r>
            <a:endParaRPr lang="zh-CN" altLang="en-US" sz="2000" dirty="0"/>
          </a:p>
          <a:p>
            <a:r>
              <a:rPr lang="zh-CN" altLang="en-US" sz="2000" dirty="0"/>
              <a:t>父子进程资源的共享与分离</a:t>
            </a:r>
          </a:p>
          <a:p>
            <a:pPr lvl="1"/>
            <a:r>
              <a:rPr lang="zh-CN" altLang="en-US" sz="1800" dirty="0"/>
              <a:t>父进程中在</a:t>
            </a:r>
            <a:r>
              <a:rPr lang="zh-CN" altLang="en-US" sz="1800" b="1" u="sng" dirty="0">
                <a:solidFill>
                  <a:srgbClr val="7030A0"/>
                </a:solidFill>
              </a:rPr>
              <a:t>fork之前</a:t>
            </a:r>
            <a:r>
              <a:rPr lang="zh-CN" altLang="en-US" sz="1800" dirty="0"/>
              <a:t>创建的变量</a:t>
            </a:r>
            <a:r>
              <a:rPr lang="zh-CN" altLang="en-US" sz="1800" dirty="0" smtClean="0"/>
              <a:t>—</a:t>
            </a:r>
            <a:r>
              <a:rPr lang="zh-CN" altLang="en-US" sz="1800" b="1" dirty="0" smtClean="0">
                <a:solidFill>
                  <a:srgbClr val="C00000"/>
                </a:solidFill>
              </a:rPr>
              <a:t>继承</a:t>
            </a:r>
          </a:p>
          <a:p>
            <a:pPr lvl="2"/>
            <a:r>
              <a:rPr lang="en-US" altLang="zh-CN" sz="1600" b="1" dirty="0" smtClean="0">
                <a:solidFill>
                  <a:srgbClr val="006600"/>
                </a:solidFill>
              </a:rPr>
              <a:t>PCB</a:t>
            </a:r>
            <a:r>
              <a:rPr lang="zh-CN" altLang="en-US" sz="1600" b="1" dirty="0" smtClean="0">
                <a:solidFill>
                  <a:srgbClr val="006600"/>
                </a:solidFill>
              </a:rPr>
              <a:t>：</a:t>
            </a:r>
            <a:r>
              <a:rPr lang="zh-CN" altLang="en-US" sz="1600" dirty="0" smtClean="0"/>
              <a:t>除</a:t>
            </a:r>
            <a:r>
              <a:rPr lang="zh-CN" altLang="en-US" sz="1600" dirty="0"/>
              <a:t>进程号以外的所有内容</a:t>
            </a:r>
            <a:endParaRPr lang="en-US" altLang="zh-CN" sz="1600" dirty="0"/>
          </a:p>
          <a:p>
            <a:pPr lvl="2"/>
            <a:r>
              <a:rPr lang="zh-CN" altLang="en-US" sz="1600" b="1" dirty="0" smtClean="0">
                <a:solidFill>
                  <a:srgbClr val="006600"/>
                </a:solidFill>
              </a:rPr>
              <a:t>变量：</a:t>
            </a:r>
            <a:r>
              <a:rPr lang="zh-CN" altLang="en-US" sz="1600" dirty="0" smtClean="0"/>
              <a:t>父</a:t>
            </a:r>
            <a:r>
              <a:rPr lang="zh-CN" altLang="en-US" sz="1600" dirty="0"/>
              <a:t>进程所拥有</a:t>
            </a:r>
            <a:r>
              <a:rPr lang="zh-CN" altLang="en-US" sz="1600" dirty="0" smtClean="0"/>
              <a:t>的全局</a:t>
            </a:r>
            <a:r>
              <a:rPr lang="zh-CN" altLang="en-US" sz="1600" dirty="0"/>
              <a:t>、</a:t>
            </a:r>
            <a:r>
              <a:rPr lang="zh-CN" altLang="en-US" sz="1600" dirty="0" smtClean="0"/>
              <a:t>局部变量等</a:t>
            </a:r>
            <a:endParaRPr lang="zh-CN" altLang="en-US" sz="1600" dirty="0"/>
          </a:p>
          <a:p>
            <a:pPr lvl="2"/>
            <a:r>
              <a:rPr lang="zh-CN" altLang="en-US" sz="1600" b="1" dirty="0">
                <a:solidFill>
                  <a:srgbClr val="006600"/>
                </a:solidFill>
              </a:rPr>
              <a:t>文件</a:t>
            </a:r>
            <a:r>
              <a:rPr lang="zh-CN" altLang="en-US" sz="1600" b="1" dirty="0" smtClean="0">
                <a:solidFill>
                  <a:srgbClr val="006600"/>
                </a:solidFill>
              </a:rPr>
              <a:t>描述符：</a:t>
            </a:r>
            <a:r>
              <a:rPr lang="zh-CN" altLang="en-US" sz="1600" dirty="0"/>
              <a:t>父进程打开的文件、</a:t>
            </a:r>
            <a:r>
              <a:rPr lang="zh-CN" altLang="en-US" sz="1600" dirty="0" smtClean="0"/>
              <a:t>设备描述符</a:t>
            </a:r>
            <a:endParaRPr lang="en-US" altLang="zh-CN" sz="1600" dirty="0"/>
          </a:p>
          <a:p>
            <a:pPr lvl="2"/>
            <a:r>
              <a:rPr lang="zh-CN" altLang="en-US" sz="1600" b="1" dirty="0" smtClean="0">
                <a:solidFill>
                  <a:srgbClr val="006600"/>
                </a:solidFill>
              </a:rPr>
              <a:t>缓冲区</a:t>
            </a:r>
            <a:r>
              <a:rPr lang="zh-CN" altLang="en-US" sz="1600" dirty="0"/>
              <a:t>：</a:t>
            </a:r>
            <a:r>
              <a:rPr lang="zh-CN" altLang="en-US" sz="1600" dirty="0" smtClean="0"/>
              <a:t>如</a:t>
            </a:r>
            <a:r>
              <a:rPr lang="en-US" altLang="zh-CN" sz="1600" dirty="0"/>
              <a:t>c</a:t>
            </a:r>
            <a:r>
              <a:rPr lang="zh-CN" altLang="en-US" sz="1600" dirty="0"/>
              <a:t>中</a:t>
            </a:r>
            <a:r>
              <a:rPr lang="en-US" altLang="zh-CN" sz="1600" dirty="0" err="1"/>
              <a:t>printf</a:t>
            </a:r>
            <a:r>
              <a:rPr lang="en-US" altLang="zh-CN" sz="1600" dirty="0"/>
              <a:t>()</a:t>
            </a:r>
            <a:r>
              <a:rPr lang="zh-CN" altLang="en-US" sz="1600" dirty="0"/>
              <a:t>语句所使用的输出</a:t>
            </a:r>
            <a:r>
              <a:rPr lang="zh-CN" altLang="en-US" sz="1600" dirty="0" smtClean="0"/>
              <a:t>缓存</a:t>
            </a:r>
            <a:endParaRPr lang="en-US" altLang="zh-CN" sz="1600" dirty="0" smtClean="0"/>
          </a:p>
          <a:p>
            <a:pPr lvl="2"/>
            <a:r>
              <a:rPr lang="en-US" altLang="zh-CN" sz="1600" dirty="0" smtClean="0"/>
              <a:t>…</a:t>
            </a:r>
            <a:endParaRPr lang="zh-CN" altLang="en-US" sz="1600" dirty="0"/>
          </a:p>
          <a:p>
            <a:pPr lvl="1"/>
            <a:r>
              <a:rPr lang="en-US" altLang="zh-CN" sz="1800" dirty="0" smtClean="0"/>
              <a:t>f</a:t>
            </a:r>
            <a:r>
              <a:rPr lang="zh-CN" altLang="en-US" sz="1800" b="1" dirty="0" smtClean="0">
                <a:solidFill>
                  <a:srgbClr val="7030A0"/>
                </a:solidFill>
              </a:rPr>
              <a:t>ork</a:t>
            </a:r>
            <a:r>
              <a:rPr lang="zh-CN" altLang="en-US" sz="1800" b="1" dirty="0">
                <a:solidFill>
                  <a:srgbClr val="7030A0"/>
                </a:solidFill>
              </a:rPr>
              <a:t>之后</a:t>
            </a:r>
            <a:r>
              <a:rPr lang="zh-CN" altLang="en-US" sz="1800" dirty="0"/>
              <a:t>各自创建的变量</a:t>
            </a:r>
            <a:r>
              <a:rPr lang="zh-CN" altLang="en-US" sz="1800" dirty="0" smtClean="0"/>
              <a:t>—</a:t>
            </a:r>
            <a:r>
              <a:rPr lang="zh-CN" altLang="en-US" sz="1800" b="1" dirty="0">
                <a:solidFill>
                  <a:srgbClr val="C00000"/>
                </a:solidFill>
              </a:rPr>
              <a:t>分离</a:t>
            </a:r>
          </a:p>
          <a:p>
            <a:pPr lvl="2"/>
            <a:r>
              <a:rPr lang="en-US" altLang="zh-CN" sz="1600" b="1" dirty="0" smtClean="0">
                <a:solidFill>
                  <a:srgbClr val="0000CC"/>
                </a:solidFill>
              </a:rPr>
              <a:t>PCB</a:t>
            </a:r>
            <a:r>
              <a:rPr lang="zh-CN" altLang="en-US" sz="1600" b="1" dirty="0" smtClean="0">
                <a:solidFill>
                  <a:srgbClr val="0000CC"/>
                </a:solidFill>
              </a:rPr>
              <a:t>、栈、堆：</a:t>
            </a:r>
            <a:r>
              <a:rPr lang="zh-CN" altLang="en-US" sz="1600" dirty="0"/>
              <a:t>各自新增或修改的</a:t>
            </a:r>
            <a:r>
              <a:rPr lang="zh-CN" altLang="en-US" sz="1600" dirty="0" smtClean="0"/>
              <a:t>内容，</a:t>
            </a:r>
            <a:r>
              <a:rPr lang="zh-CN" altLang="en-US" sz="1600" dirty="0" smtClean="0">
                <a:solidFill>
                  <a:srgbClr val="C00000"/>
                </a:solidFill>
              </a:rPr>
              <a:t>独立</a:t>
            </a:r>
            <a:endParaRPr lang="en-US" altLang="zh-CN" sz="1600" dirty="0">
              <a:solidFill>
                <a:srgbClr val="C00000"/>
              </a:solidFill>
            </a:endParaRPr>
          </a:p>
          <a:p>
            <a:pPr lvl="2"/>
            <a:r>
              <a:rPr lang="zh-CN" altLang="en-US" sz="1600" b="1" dirty="0" smtClean="0">
                <a:solidFill>
                  <a:srgbClr val="0000CC"/>
                </a:solidFill>
              </a:rPr>
              <a:t>变量：</a:t>
            </a:r>
            <a:r>
              <a:rPr lang="zh-CN" altLang="en-US" sz="1600" dirty="0"/>
              <a:t>各自新定义或修改，</a:t>
            </a:r>
            <a:r>
              <a:rPr lang="zh-CN" altLang="en-US" sz="1600" dirty="0">
                <a:solidFill>
                  <a:srgbClr val="C00000"/>
                </a:solidFill>
              </a:rPr>
              <a:t>独立</a:t>
            </a:r>
          </a:p>
          <a:p>
            <a:pPr lvl="2"/>
            <a:r>
              <a:rPr lang="zh-CN" altLang="en-US" sz="1600" b="1" dirty="0">
                <a:solidFill>
                  <a:srgbClr val="0000CC"/>
                </a:solidFill>
              </a:rPr>
              <a:t>文件</a:t>
            </a:r>
            <a:r>
              <a:rPr lang="zh-CN" altLang="en-US" sz="1600" b="1" dirty="0" smtClean="0">
                <a:solidFill>
                  <a:srgbClr val="0000CC"/>
                </a:solidFill>
              </a:rPr>
              <a:t>描述符</a:t>
            </a:r>
            <a:r>
              <a:rPr lang="zh-CN" altLang="en-US" sz="1600" dirty="0" smtClean="0"/>
              <a:t>：</a:t>
            </a:r>
            <a:r>
              <a:rPr lang="zh-CN" altLang="en-US" sz="1600" dirty="0" smtClean="0">
                <a:solidFill>
                  <a:srgbClr val="0070C0"/>
                </a:solidFill>
              </a:rPr>
              <a:t>存储文件描述符的变量</a:t>
            </a:r>
            <a:r>
              <a:rPr lang="zh-CN" altLang="en-US" sz="1600" dirty="0" smtClean="0">
                <a:solidFill>
                  <a:srgbClr val="C00000"/>
                </a:solidFill>
              </a:rPr>
              <a:t>各自独立</a:t>
            </a:r>
            <a:r>
              <a:rPr lang="zh-CN" altLang="en-US" sz="1600" dirty="0" smtClean="0"/>
              <a:t>，</a:t>
            </a:r>
            <a:r>
              <a:rPr lang="zh-CN" altLang="en-US" sz="1600" dirty="0"/>
              <a:t>对文件的操作也完全</a:t>
            </a:r>
            <a:r>
              <a:rPr lang="zh-CN" altLang="en-US" sz="1600" dirty="0" smtClean="0"/>
              <a:t>独立</a:t>
            </a:r>
            <a:endParaRPr lang="en-US" altLang="zh-CN" sz="1600" dirty="0" smtClean="0"/>
          </a:p>
          <a:p>
            <a:pPr lvl="3"/>
            <a:r>
              <a:rPr lang="zh-CN" altLang="en-US" sz="1400" dirty="0" smtClean="0"/>
              <a:t>注意：</a:t>
            </a:r>
            <a:r>
              <a:rPr lang="zh-CN" altLang="en-US" sz="1400" dirty="0" smtClean="0">
                <a:solidFill>
                  <a:srgbClr val="7030A0"/>
                </a:solidFill>
              </a:rPr>
              <a:t>尽管各进程对文件的访问是独立的</a:t>
            </a:r>
            <a:r>
              <a:rPr lang="zh-CN" altLang="en-US" sz="1400" dirty="0">
                <a:solidFill>
                  <a:srgbClr val="7030A0"/>
                </a:solidFill>
              </a:rPr>
              <a:t>，但可能互相</a:t>
            </a:r>
            <a:r>
              <a:rPr lang="zh-CN" altLang="en-US" sz="1400" dirty="0" smtClean="0">
                <a:solidFill>
                  <a:srgbClr val="7030A0"/>
                </a:solidFill>
              </a:rPr>
              <a:t>影响文件中的内容</a:t>
            </a:r>
            <a:endParaRPr lang="en-US" altLang="zh-CN" sz="1400" dirty="0" smtClean="0">
              <a:solidFill>
                <a:srgbClr val="7030A0"/>
              </a:solidFill>
            </a:endParaRPr>
          </a:p>
          <a:p>
            <a:pPr lvl="2"/>
            <a:r>
              <a:rPr lang="zh-CN" altLang="en-US" sz="1600" b="1" dirty="0" smtClean="0">
                <a:solidFill>
                  <a:srgbClr val="0000CC"/>
                </a:solidFill>
              </a:rPr>
              <a:t>缓冲区，</a:t>
            </a:r>
            <a:r>
              <a:rPr lang="zh-CN" altLang="en-US" sz="1600" dirty="0"/>
              <a:t>如输出</a:t>
            </a:r>
            <a:r>
              <a:rPr lang="zh-CN" altLang="en-US" sz="1600" dirty="0" smtClean="0"/>
              <a:t>缓存</a:t>
            </a:r>
            <a:endParaRPr lang="en-US" altLang="zh-CN" sz="1600" dirty="0" smtClean="0"/>
          </a:p>
          <a:p>
            <a:pPr lvl="2"/>
            <a:r>
              <a:rPr lang="en-US" altLang="zh-CN" sz="1600" dirty="0" smtClean="0"/>
              <a:t>….</a:t>
            </a:r>
            <a:endParaRPr lang="zh-CN" altLang="en-US" sz="1600" dirty="0"/>
          </a:p>
          <a:p>
            <a:pPr lvl="4"/>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b="1" u="sng" dirty="0">
                <a:solidFill>
                  <a:srgbClr val="FF0000"/>
                </a:solidFill>
              </a:rPr>
              <a:t>父子进程各自的执行</a:t>
            </a:r>
            <a:r>
              <a:rPr lang="zh-CN" altLang="en-US" sz="2400" b="1" u="sng" dirty="0">
                <a:solidFill>
                  <a:srgbClr val="7030A0"/>
                </a:solidFill>
              </a:rPr>
              <a:t>代码</a:t>
            </a:r>
            <a:r>
              <a:rPr lang="zh-CN" altLang="en-US" sz="2400" b="1" u="sng" dirty="0">
                <a:solidFill>
                  <a:srgbClr val="FF0000"/>
                </a:solidFill>
              </a:rPr>
              <a:t>及父子进程</a:t>
            </a:r>
            <a:r>
              <a:rPr lang="zh-CN" altLang="en-US" sz="2400" b="1" u="sng" dirty="0" smtClean="0">
                <a:solidFill>
                  <a:srgbClr val="FF0000"/>
                </a:solidFill>
              </a:rPr>
              <a:t>的执行</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子进程继承父进程的</a:t>
            </a:r>
            <a:r>
              <a:rPr lang="zh-CN" altLang="en-US" sz="2400" b="1" dirty="0">
                <a:solidFill>
                  <a:srgbClr val="7030A0"/>
                </a:solidFill>
              </a:rPr>
              <a:t>缓存</a:t>
            </a:r>
            <a:endParaRPr lang="en-US" altLang="zh-CN" sz="2400" b="1" dirty="0">
              <a:solidFill>
                <a:srgbClr val="7030A0"/>
              </a:solidFill>
            </a:endParaRPr>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a:t>
            </a:r>
            <a:r>
              <a:rPr lang="zh-CN" altLang="en-US" sz="2400" b="1" dirty="0">
                <a:solidFill>
                  <a:srgbClr val="7030A0"/>
                </a:solidFill>
              </a:rPr>
              <a:t>变量</a:t>
            </a:r>
            <a:endParaRPr lang="en-US" altLang="zh-CN" sz="2400" b="1" dirty="0">
              <a:solidFill>
                <a:srgbClr val="7030A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b="1" dirty="0">
                <a:solidFill>
                  <a:srgbClr val="7030A0"/>
                </a:solidFill>
              </a:rPr>
              <a:t>I/O</a:t>
            </a:r>
          </a:p>
          <a:p>
            <a:pPr marL="1588" indent="-344488">
              <a:buFont typeface="Wingdings" panose="05000000000000000000" pitchFamily="2" charset="2"/>
              <a:buChar char="n"/>
            </a:pPr>
            <a:r>
              <a:rPr lang="zh-CN" altLang="en-US" sz="2400" dirty="0"/>
              <a:t>与实验有关的几个系统调用</a:t>
            </a:r>
          </a:p>
        </p:txBody>
      </p:sp>
    </p:spTree>
    <p:extLst>
      <p:ext uri="{BB962C8B-B14F-4D97-AF65-F5344CB8AC3E}">
        <p14:creationId xmlns:p14="http://schemas.microsoft.com/office/powerpoint/2010/main" val="29737656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BE7B41C-529E-4140-AAE6-01AE4B75E54F}"/>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父子进程的执行代码</a:t>
            </a:r>
          </a:p>
        </p:txBody>
      </p:sp>
      <p:sp>
        <p:nvSpPr>
          <p:cNvPr id="77827" name="Rectangle 3">
            <a:extLst>
              <a:ext uri="{FF2B5EF4-FFF2-40B4-BE49-F238E27FC236}">
                <a16:creationId xmlns:a16="http://schemas.microsoft.com/office/drawing/2014/main" id="{9612F8C6-245A-4401-981B-7E445F0162AF}"/>
              </a:ext>
            </a:extLst>
          </p:cNvPr>
          <p:cNvSpPr>
            <a:spLocks noGrp="1" noChangeArrowheads="1"/>
          </p:cNvSpPr>
          <p:nvPr>
            <p:ph type="body" idx="4294967295"/>
          </p:nvPr>
        </p:nvSpPr>
        <p:spPr>
          <a:xfrm>
            <a:off x="1020763" y="1017588"/>
            <a:ext cx="7499350" cy="4939814"/>
          </a:xfrm>
        </p:spPr>
        <p:txBody>
          <a:bodyPr>
            <a:spAutoFit/>
          </a:bodyPr>
          <a:lstStyle/>
          <a:p>
            <a:pPr marL="1588" indent="-344488">
              <a:buFont typeface="Monotype Sorts" pitchFamily="2" charset="2"/>
              <a:buNone/>
            </a:pPr>
            <a:r>
              <a:rPr lang="zh-CN" altLang="en-US" sz="1800" dirty="0"/>
              <a:t>#include &lt;stdio.h&gt;</a:t>
            </a:r>
            <a:endParaRPr lang="en-US" altLang="zh-CN" sz="1800" dirty="0"/>
          </a:p>
          <a:p>
            <a:pPr marL="1588" indent="-344488">
              <a:buFont typeface="Monotype Sorts" pitchFamily="2" charset="2"/>
              <a:buNone/>
            </a:pPr>
            <a:r>
              <a:rPr lang="zh-CN" altLang="en-US" sz="1800" dirty="0"/>
              <a:t>#include &lt;</a:t>
            </a:r>
            <a:r>
              <a:rPr lang="en-US" altLang="zh-CN" sz="1800" dirty="0" err="1"/>
              <a:t>uni</a:t>
            </a:r>
            <a:r>
              <a:rPr lang="zh-CN" altLang="en-US" sz="1800" dirty="0"/>
              <a:t>std.h&gt;</a:t>
            </a:r>
            <a:endParaRPr lang="en-US" altLang="zh-CN" sz="1800" dirty="0"/>
          </a:p>
          <a:p>
            <a:pPr marL="1588" indent="-344488">
              <a:buFont typeface="Monotype Sorts" pitchFamily="2" charset="2"/>
              <a:buNone/>
            </a:pPr>
            <a:r>
              <a:rPr lang="zh-CN" altLang="en-US" sz="1800" dirty="0"/>
              <a:t>#include &lt;sys/types.h&gt;</a:t>
            </a:r>
          </a:p>
          <a:p>
            <a:pPr marL="1588" indent="-344488">
              <a:buFont typeface="Monotype Sorts" pitchFamily="2" charset="2"/>
              <a:buNone/>
            </a:pPr>
            <a:r>
              <a:rPr lang="zh-CN" altLang="en-US" sz="1800" dirty="0"/>
              <a:t>main()</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t>     pid_t  pid</a:t>
            </a:r>
            <a:r>
              <a:rPr lang="zh-CN" altLang="en-US" sz="1800" dirty="0" smtClean="0"/>
              <a:t>;    </a:t>
            </a:r>
            <a:r>
              <a:rPr lang="en-US" altLang="zh-CN" sz="1800" dirty="0" smtClean="0"/>
              <a:t>//</a:t>
            </a:r>
            <a:r>
              <a:rPr lang="en-US" altLang="zh-CN" sz="1800" dirty="0" err="1" smtClean="0"/>
              <a:t>int</a:t>
            </a:r>
            <a:r>
              <a:rPr lang="en-US" altLang="zh-CN" sz="1800" dirty="0" smtClean="0"/>
              <a:t> </a:t>
            </a:r>
            <a:r>
              <a:rPr lang="en-US" altLang="zh-CN" sz="1800" dirty="0" err="1" smtClean="0"/>
              <a:t>pid</a:t>
            </a:r>
            <a:r>
              <a:rPr lang="en-US" altLang="zh-CN" sz="1800" dirty="0" smtClean="0"/>
              <a:t>;</a:t>
            </a:r>
            <a:r>
              <a:rPr lang="zh-CN" altLang="en-US" sz="1800" dirty="0" smtClean="0"/>
              <a:t>声明一个整型变量</a:t>
            </a:r>
            <a:r>
              <a:rPr lang="en-US" altLang="zh-CN" sz="1800" dirty="0" err="1" smtClean="0"/>
              <a:t>pid</a:t>
            </a:r>
            <a:r>
              <a:rPr lang="zh-CN" altLang="en-US" sz="1800" dirty="0" smtClean="0"/>
              <a:t>，用于保存</a:t>
            </a:r>
            <a:r>
              <a:rPr lang="en-US" altLang="zh-CN" sz="1800" dirty="0" smtClean="0"/>
              <a:t>fork()</a:t>
            </a:r>
            <a:r>
              <a:rPr lang="zh-CN" altLang="en-US" sz="1800" dirty="0" smtClean="0"/>
              <a:t>的返回值</a:t>
            </a:r>
            <a:endParaRPr lang="zh-CN" altLang="en-US" sz="1800" dirty="0"/>
          </a:p>
          <a:p>
            <a:pPr marL="1588" indent="-344488">
              <a:buFont typeface="Monotype Sorts" pitchFamily="2" charset="2"/>
              <a:buNone/>
            </a:pPr>
            <a:r>
              <a:rPr lang="zh-CN" altLang="en-US" sz="1800" dirty="0">
                <a:solidFill>
                  <a:srgbClr val="0000CC"/>
                </a:solidFill>
              </a:rPr>
              <a:t>     printf(“hello\n”);</a:t>
            </a:r>
          </a:p>
          <a:p>
            <a:pPr marL="1588" indent="-344488">
              <a:buFont typeface="Monotype Sorts" pitchFamily="2" charset="2"/>
              <a:buNone/>
            </a:pPr>
            <a:r>
              <a:rPr lang="zh-CN" altLang="en-US" sz="1800" dirty="0">
                <a:solidFill>
                  <a:srgbClr val="006600"/>
                </a:solidFill>
              </a:rPr>
              <a:t>     pid=fork();</a:t>
            </a:r>
          </a:p>
          <a:p>
            <a:pPr marL="1588" indent="-344488">
              <a:buFont typeface="Monotype Sorts" pitchFamily="2" charset="2"/>
              <a:buNone/>
            </a:pPr>
            <a:r>
              <a:rPr lang="zh-CN" altLang="en-US" sz="1800" dirty="0"/>
              <a:t>     if (pid = = 0)</a:t>
            </a:r>
          </a:p>
          <a:p>
            <a:pPr marL="1588" indent="-344488">
              <a:buFont typeface="Monotype Sorts" pitchFamily="2" charset="2"/>
              <a:buNone/>
            </a:pPr>
            <a:r>
              <a:rPr lang="zh-CN" altLang="en-US" sz="1800" dirty="0"/>
              <a:t>         </a:t>
            </a:r>
            <a:r>
              <a:rPr lang="zh-CN" altLang="en-US" sz="1800" dirty="0">
                <a:solidFill>
                  <a:srgbClr val="006600"/>
                </a:solidFill>
              </a:rPr>
              <a:t>printf (“world\n”);</a:t>
            </a:r>
          </a:p>
          <a:p>
            <a:pPr marL="1588" indent="-344488">
              <a:buFont typeface="Monotype Sorts" pitchFamily="2" charset="2"/>
              <a:buNone/>
            </a:pPr>
            <a:r>
              <a:rPr lang="zh-CN" altLang="en-US" sz="1800" dirty="0"/>
              <a:t>   </a:t>
            </a:r>
            <a:r>
              <a:rPr lang="zh-CN" altLang="en-US" sz="1800" dirty="0" smtClean="0"/>
              <a:t>}</a:t>
            </a:r>
            <a:endParaRPr lang="zh-CN" altLang="en-US" sz="1800" dirty="0"/>
          </a:p>
          <a:p>
            <a:pPr marL="1588" indent="-344488">
              <a:buFont typeface="Monotype Sorts" pitchFamily="2" charset="2"/>
              <a:buNone/>
            </a:pPr>
            <a:r>
              <a:rPr lang="zh-CN" altLang="en-US" sz="2000" dirty="0"/>
              <a:t>// 程序的执行结果什么？ </a:t>
            </a:r>
          </a:p>
          <a:p>
            <a:pPr marL="1588" indent="-344488">
              <a:buFont typeface="Monotype Sorts" pitchFamily="2" charset="2"/>
              <a:buNone/>
            </a:pPr>
            <a:r>
              <a:rPr lang="zh-CN" altLang="en-US" sz="2000" dirty="0" smtClean="0"/>
              <a:t>//注意父子</a:t>
            </a:r>
            <a:r>
              <a:rPr lang="zh-CN" altLang="en-US" sz="2000" dirty="0"/>
              <a:t>进程的</a:t>
            </a:r>
            <a:r>
              <a:rPr lang="zh-CN" altLang="en-US" sz="2000" dirty="0" smtClean="0"/>
              <a:t>地址空间，资源继承与分离的问题</a:t>
            </a:r>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6A9A967-A204-4711-B967-3BCF562E1EA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Fork()例 (续)</a:t>
            </a:r>
          </a:p>
        </p:txBody>
      </p:sp>
      <p:sp>
        <p:nvSpPr>
          <p:cNvPr id="72707" name="Text Box 3">
            <a:extLst>
              <a:ext uri="{FF2B5EF4-FFF2-40B4-BE49-F238E27FC236}">
                <a16:creationId xmlns:a16="http://schemas.microsoft.com/office/drawing/2014/main" id="{10F07837-8369-4280-9D33-C235CBF98A6A}"/>
              </a:ext>
            </a:extLst>
          </p:cNvPr>
          <p:cNvSpPr txBox="1">
            <a:spLocks noChangeArrowheads="1"/>
          </p:cNvSpPr>
          <p:nvPr/>
        </p:nvSpPr>
        <p:spPr bwMode="auto">
          <a:xfrm>
            <a:off x="458788" y="1635125"/>
            <a:ext cx="3829050" cy="3785652"/>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//父进程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r>
              <a:rPr lang="zh-CN" altLang="en-US" sz="2000" dirty="0">
                <a:solidFill>
                  <a:srgbClr val="121896"/>
                </a:solidFill>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pid_t  pid;</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printf(“hello\n”);</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a:t>
            </a:r>
            <a:r>
              <a:rPr lang="zh-CN" altLang="en-US" sz="2000" b="1" dirty="0">
                <a:solidFill>
                  <a:srgbClr val="121896"/>
                </a:solidFill>
                <a:latin typeface="Times New Roman" panose="02020603050405020304" pitchFamily="18" charset="0"/>
                <a:ea typeface="+mn-ea"/>
                <a:cs typeface="Times New Roman" panose="02020603050405020304" pitchFamily="18" charset="0"/>
              </a:rPr>
              <a:t>pid=fork();</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if (pid = = 0)   </a:t>
            </a:r>
            <a:r>
              <a:rPr lang="en-US" altLang="zh-CN" sz="2000" dirty="0">
                <a:solidFill>
                  <a:srgbClr val="121896"/>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false</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printf (“world\n”);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2708" name="Text Box 4">
            <a:extLst>
              <a:ext uri="{FF2B5EF4-FFF2-40B4-BE49-F238E27FC236}">
                <a16:creationId xmlns:a16="http://schemas.microsoft.com/office/drawing/2014/main" id="{60E97EF7-26B2-4AF7-91E2-CDFC9DE94863}"/>
              </a:ext>
            </a:extLst>
          </p:cNvPr>
          <p:cNvSpPr txBox="1">
            <a:spLocks noChangeArrowheads="1"/>
          </p:cNvSpPr>
          <p:nvPr/>
        </p:nvSpPr>
        <p:spPr bwMode="auto">
          <a:xfrm>
            <a:off x="5026025" y="1584325"/>
            <a:ext cx="3597275" cy="37861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//子进程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pid_t  pid;</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printf(“hello\n”);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pid=fork();</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if (pid = = 0)   </a:t>
            </a:r>
            <a:r>
              <a:rPr lang="en-US" altLang="zh-CN" sz="2000" dirty="0">
                <a:solidFill>
                  <a:srgbClr val="121896"/>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true</a:t>
            </a:r>
            <a:endParaRPr lang="zh-CN" altLang="en-US" sz="2000" dirty="0">
              <a:solidFill>
                <a:srgbClr val="FF0000"/>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printf (“world\n”);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627287F-FC6D-40D5-B7CF-711CDB7BA94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Fork()例 (续)</a:t>
            </a:r>
          </a:p>
        </p:txBody>
      </p:sp>
      <p:sp>
        <p:nvSpPr>
          <p:cNvPr id="80899" name="Rectangle 3">
            <a:extLst>
              <a:ext uri="{FF2B5EF4-FFF2-40B4-BE49-F238E27FC236}">
                <a16:creationId xmlns:a16="http://schemas.microsoft.com/office/drawing/2014/main" id="{854636B6-6432-4F99-9411-97D99EB89D6C}"/>
              </a:ext>
            </a:extLst>
          </p:cNvPr>
          <p:cNvSpPr>
            <a:spLocks noGrp="1" noChangeArrowheads="1"/>
          </p:cNvSpPr>
          <p:nvPr>
            <p:ph type="body" idx="4294967295"/>
          </p:nvPr>
        </p:nvSpPr>
        <p:spPr/>
        <p:txBody>
          <a:bodyPr/>
          <a:lstStyle/>
          <a:p>
            <a:pPr>
              <a:defRPr/>
            </a:pPr>
            <a:r>
              <a:rPr lang="zh-CN" altLang="en-US" dirty="0"/>
              <a:t>进程的执行结果</a:t>
            </a:r>
          </a:p>
          <a:p>
            <a:pPr lvl="1">
              <a:defRPr/>
            </a:pPr>
            <a:r>
              <a:rPr lang="zh-CN" altLang="en-US" dirty="0"/>
              <a:t>父进程输出 “hello”</a:t>
            </a:r>
          </a:p>
          <a:p>
            <a:pPr lvl="1">
              <a:defRPr/>
            </a:pPr>
            <a:r>
              <a:rPr lang="zh-CN" altLang="en-US" dirty="0"/>
              <a:t>子进程输出 “world”</a:t>
            </a:r>
          </a:p>
          <a:p>
            <a:pPr>
              <a:lnSpc>
                <a:spcPct val="90000"/>
              </a:lnSpc>
              <a:defRPr/>
            </a:pPr>
            <a:r>
              <a:rPr lang="zh-CN" altLang="en-US" dirty="0">
                <a:latin typeface="Helvetica" panose="020B0604020202020204" pitchFamily="34" charset="0"/>
                <a:sym typeface="Arial" panose="020B0604020202020204" pitchFamily="34" charset="0"/>
              </a:rPr>
              <a:t>屏幕</a:t>
            </a:r>
            <a:r>
              <a:rPr lang="zh-CN" altLang="en-US" dirty="0" smtClean="0">
                <a:latin typeface="Helvetica" panose="020B0604020202020204" pitchFamily="34" charset="0"/>
                <a:sym typeface="Arial" panose="020B0604020202020204" pitchFamily="34" charset="0"/>
              </a:rPr>
              <a:t>输出：（顺序固定）</a:t>
            </a:r>
            <a:endParaRPr lang="zh-CN" altLang="en-US" dirty="0">
              <a:latin typeface="Helvetica" panose="020B0604020202020204" pitchFamily="34" charset="0"/>
              <a:sym typeface="Arial" panose="020B0604020202020204" pitchFamily="34" charset="0"/>
            </a:endParaRPr>
          </a:p>
          <a:p>
            <a:pPr marL="457200" lvl="1" indent="0">
              <a:lnSpc>
                <a:spcPct val="90000"/>
              </a:lnSpc>
              <a:buFont typeface="Monotype Sorts" pitchFamily="2" charset="2"/>
              <a:buNone/>
              <a:defRPr/>
            </a:pPr>
            <a:r>
              <a:rPr lang="en-US" altLang="zh-CN" sz="2400" dirty="0"/>
              <a:t>h</a:t>
            </a:r>
            <a:r>
              <a:rPr lang="zh-CN" altLang="en-US" sz="2400" dirty="0"/>
              <a:t>ello </a:t>
            </a:r>
            <a:endParaRPr lang="en-US" altLang="zh-CN" sz="2400" dirty="0"/>
          </a:p>
          <a:p>
            <a:pPr marL="457200" lvl="1" indent="0">
              <a:lnSpc>
                <a:spcPct val="90000"/>
              </a:lnSpc>
              <a:buFont typeface="Monotype Sorts" pitchFamily="2" charset="2"/>
              <a:buNone/>
              <a:defRPr/>
            </a:pPr>
            <a:r>
              <a:rPr lang="zh-CN" altLang="en-US" sz="2400" dirty="0"/>
              <a:t>world</a:t>
            </a:r>
            <a:endParaRPr lang="zh-CN" altLang="en-US" sz="2400" dirty="0">
              <a:latin typeface="Helvetica" panose="020B0604020202020204" pitchFamily="34" charset="0"/>
              <a:sym typeface="Arial" panose="020B0604020202020204" pitchFamily="34" charset="0"/>
            </a:endParaRPr>
          </a:p>
          <a:p>
            <a:pPr lvl="1">
              <a:defRPr/>
            </a:pPr>
            <a:endParaRPr lang="zh-CN" altLang="en-US" dirty="0">
              <a:latin typeface="Helvetica"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4D1491A-1D89-4242-B187-8BFD14C36854}"/>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Fork()—比较1</a:t>
            </a:r>
          </a:p>
        </p:txBody>
      </p:sp>
      <p:sp>
        <p:nvSpPr>
          <p:cNvPr id="80899" name="Rectangle 3">
            <a:extLst>
              <a:ext uri="{FF2B5EF4-FFF2-40B4-BE49-F238E27FC236}">
                <a16:creationId xmlns:a16="http://schemas.microsoft.com/office/drawing/2014/main" id="{F265B007-A7B7-43FC-90E3-DC018BF5BA2A}"/>
              </a:ext>
            </a:extLst>
          </p:cNvPr>
          <p:cNvSpPr>
            <a:spLocks noGrp="1" noChangeArrowheads="1"/>
          </p:cNvSpPr>
          <p:nvPr>
            <p:ph type="body" idx="4294967295"/>
          </p:nvPr>
        </p:nvSpPr>
        <p:spPr>
          <a:xfrm>
            <a:off x="1065213" y="1106488"/>
            <a:ext cx="7499350" cy="4970591"/>
          </a:xfrm>
        </p:spPr>
        <p:txBody>
          <a:bodyPr>
            <a:spAutoFit/>
          </a:bodyPr>
          <a:lstStyle/>
          <a:p>
            <a:pPr marL="1588" indent="-344488">
              <a:buFont typeface="Monotype Sorts" pitchFamily="2" charset="2"/>
              <a:buNone/>
            </a:pPr>
            <a:r>
              <a:rPr lang="zh-CN" altLang="en-US" sz="2000" dirty="0"/>
              <a:t>#include &lt;stdio.h&gt;</a:t>
            </a:r>
          </a:p>
          <a:p>
            <a:pPr marL="1588" indent="-344488">
              <a:buFont typeface="Monotype Sorts" pitchFamily="2" charset="2"/>
              <a:buNone/>
            </a:pPr>
            <a:r>
              <a:rPr lang="zh-CN" altLang="en-US" sz="2000" dirty="0"/>
              <a:t>main()</a:t>
            </a:r>
          </a:p>
          <a:p>
            <a:pPr marL="1588" indent="-344488">
              <a:buFont typeface="Monotype Sorts" pitchFamily="2" charset="2"/>
              <a:buNone/>
            </a:pPr>
            <a:r>
              <a:rPr lang="zh-CN" altLang="en-US" sz="2000" dirty="0"/>
              <a:t>  {</a:t>
            </a:r>
          </a:p>
          <a:p>
            <a:pPr marL="1588" indent="-344488">
              <a:buFont typeface="Monotype Sorts" pitchFamily="2" charset="2"/>
              <a:buNone/>
            </a:pPr>
            <a:r>
              <a:rPr lang="zh-CN" altLang="en-US" sz="2000" dirty="0"/>
              <a:t>     pid_t  pid;     </a:t>
            </a:r>
          </a:p>
          <a:p>
            <a:pPr marL="1588" indent="-344488">
              <a:buFont typeface="Monotype Sorts" pitchFamily="2" charset="2"/>
              <a:buNone/>
            </a:pPr>
            <a:r>
              <a:rPr lang="zh-CN" altLang="en-US" sz="2000" dirty="0">
                <a:solidFill>
                  <a:srgbClr val="006600"/>
                </a:solidFill>
              </a:rPr>
              <a:t>     pid=fork();</a:t>
            </a:r>
          </a:p>
          <a:p>
            <a:pPr marL="1588" indent="-344488">
              <a:buFont typeface="Monotype Sorts" pitchFamily="2" charset="2"/>
              <a:buNone/>
            </a:pPr>
            <a:r>
              <a:rPr lang="zh-CN" altLang="en-US" sz="2000" dirty="0"/>
              <a:t>     if (pid = = 0)</a:t>
            </a:r>
          </a:p>
          <a:p>
            <a:pPr marL="1588" indent="-344488">
              <a:buFont typeface="Monotype Sorts" pitchFamily="2" charset="2"/>
              <a:buNone/>
            </a:pPr>
            <a:r>
              <a:rPr lang="zh-CN" altLang="en-US" sz="2000" dirty="0"/>
              <a:t>         printf (“hello\n”);</a:t>
            </a:r>
          </a:p>
          <a:p>
            <a:pPr marL="1588" indent="-344488">
              <a:buFont typeface="Monotype Sorts" pitchFamily="2" charset="2"/>
              <a:buNone/>
            </a:pPr>
            <a:r>
              <a:rPr lang="zh-CN" altLang="en-US" sz="2000" dirty="0"/>
              <a:t>     else</a:t>
            </a:r>
          </a:p>
          <a:p>
            <a:pPr marL="1588" indent="-344488">
              <a:buFont typeface="Monotype Sorts" pitchFamily="2" charset="2"/>
              <a:buNone/>
            </a:pPr>
            <a:r>
              <a:rPr lang="zh-CN" altLang="en-US" sz="2000" dirty="0"/>
              <a:t>         printf(“world\n”);</a:t>
            </a:r>
          </a:p>
          <a:p>
            <a:pPr marL="1588" indent="-344488">
              <a:buFont typeface="Monotype Sorts" pitchFamily="2" charset="2"/>
              <a:buNone/>
            </a:pPr>
            <a:r>
              <a:rPr lang="zh-CN" altLang="en-US" sz="2000" dirty="0"/>
              <a:t>   }</a:t>
            </a:r>
          </a:p>
          <a:p>
            <a:pPr marL="1588" indent="-344488">
              <a:buFont typeface="Monotype Sorts" pitchFamily="2" charset="2"/>
              <a:buNone/>
            </a:pPr>
            <a:endParaRPr lang="zh-CN" altLang="en-US" sz="2000" dirty="0"/>
          </a:p>
          <a:p>
            <a:pPr marL="1588" indent="-344488">
              <a:buFont typeface="Monotype Sorts" pitchFamily="2" charset="2"/>
              <a:buNone/>
            </a:pPr>
            <a:r>
              <a:rPr lang="zh-CN" altLang="en-US" sz="2000" dirty="0"/>
              <a:t>// 程序的执行结果什么？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3E89842-8B9D-45FD-B501-66D01469A7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Fork()—比较1</a:t>
            </a:r>
          </a:p>
        </p:txBody>
      </p:sp>
      <p:sp>
        <p:nvSpPr>
          <p:cNvPr id="75779" name="Text Box 3">
            <a:extLst>
              <a:ext uri="{FF2B5EF4-FFF2-40B4-BE49-F238E27FC236}">
                <a16:creationId xmlns:a16="http://schemas.microsoft.com/office/drawing/2014/main" id="{2E520522-3223-41E4-8200-9E6958736EEB}"/>
              </a:ext>
            </a:extLst>
          </p:cNvPr>
          <p:cNvSpPr txBox="1">
            <a:spLocks noChangeArrowheads="1"/>
          </p:cNvSpPr>
          <p:nvPr/>
        </p:nvSpPr>
        <p:spPr bwMode="auto">
          <a:xfrm>
            <a:off x="585788" y="1571625"/>
            <a:ext cx="3744912" cy="4054475"/>
          </a:xfrm>
          <a:prstGeom prst="rect">
            <a:avLst/>
          </a:prstGeom>
          <a:noFill/>
          <a:ln/>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//父进程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pid_t  pid;     </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pid=fork();</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if (pid = = 0)  </a:t>
            </a:r>
            <a:r>
              <a:rPr lang="en-US" altLang="zh-CN" sz="2000" dirty="0">
                <a:solidFill>
                  <a:srgbClr val="121896"/>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false</a:t>
            </a:r>
            <a:endParaRPr lang="zh-CN" altLang="en-US" sz="2000" dirty="0">
              <a:solidFill>
                <a:srgbClr val="FF0000"/>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printf (“hello\n”);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else</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printf(“world\n”);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5780" name="Text Box 4">
            <a:extLst>
              <a:ext uri="{FF2B5EF4-FFF2-40B4-BE49-F238E27FC236}">
                <a16:creationId xmlns:a16="http://schemas.microsoft.com/office/drawing/2014/main" id="{898D14BC-F7B1-4B82-B5C9-E82D85F5D2A3}"/>
              </a:ext>
            </a:extLst>
          </p:cNvPr>
          <p:cNvSpPr txBox="1">
            <a:spLocks noChangeArrowheads="1"/>
          </p:cNvSpPr>
          <p:nvPr/>
        </p:nvSpPr>
        <p:spPr bwMode="auto">
          <a:xfrm>
            <a:off x="4879975" y="1519238"/>
            <a:ext cx="3743325" cy="4054475"/>
          </a:xfrm>
          <a:prstGeom prst="rect">
            <a:avLst/>
          </a:prstGeom>
          <a:noFill/>
          <a:ln/>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//子进程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pid=fork();</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if (pid = = 0)  </a:t>
            </a:r>
            <a:r>
              <a:rPr lang="en-US" altLang="zh-CN" sz="2000" dirty="0">
                <a:solidFill>
                  <a:srgbClr val="121896"/>
                </a:solidFill>
                <a:latin typeface="Helvetica" panose="020B0604020202020204" pitchFamily="34" charset="0"/>
              </a:rPr>
              <a:t>//</a:t>
            </a:r>
            <a:r>
              <a:rPr lang="en-US" altLang="zh-CN" sz="2000" dirty="0">
                <a:solidFill>
                  <a:srgbClr val="FF0000"/>
                </a:solidFill>
                <a:latin typeface="Helvetica" panose="020B0604020202020204" pitchFamily="34" charset="0"/>
              </a:rPr>
              <a:t>true</a:t>
            </a:r>
            <a:endParaRPr lang="zh-CN" altLang="en-US" sz="2000" dirty="0">
              <a:solidFill>
                <a:srgbClr val="FF0000"/>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else</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65A6C7F-89ED-4AF4-8D4B-7272D9A25D42}"/>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Fork()—比较1</a:t>
            </a:r>
          </a:p>
        </p:txBody>
      </p:sp>
      <p:sp>
        <p:nvSpPr>
          <p:cNvPr id="82947" name="Rectangle 3">
            <a:extLst>
              <a:ext uri="{FF2B5EF4-FFF2-40B4-BE49-F238E27FC236}">
                <a16:creationId xmlns:a16="http://schemas.microsoft.com/office/drawing/2014/main" id="{34A88A29-A05C-4C13-AE3F-C7DDA390C79A}"/>
              </a:ext>
            </a:extLst>
          </p:cNvPr>
          <p:cNvSpPr>
            <a:spLocks noGrp="1" noChangeArrowheads="1"/>
          </p:cNvSpPr>
          <p:nvPr>
            <p:ph type="body" idx="4294967295"/>
          </p:nvPr>
        </p:nvSpPr>
        <p:spPr>
          <a:xfrm>
            <a:off x="804863" y="1271588"/>
            <a:ext cx="7351712" cy="4483100"/>
          </a:xfrm>
        </p:spPr>
        <p:txBody>
          <a:bodyPr/>
          <a:lstStyle/>
          <a:p>
            <a:pPr>
              <a:lnSpc>
                <a:spcPct val="90000"/>
              </a:lnSpc>
            </a:pPr>
            <a:r>
              <a:rPr lang="zh-CN" altLang="en-US" sz="2400" noProof="1"/>
              <a:t>程序执行结果：</a:t>
            </a:r>
          </a:p>
          <a:p>
            <a:pPr lvl="1">
              <a:lnSpc>
                <a:spcPct val="90000"/>
              </a:lnSpc>
            </a:pPr>
            <a:r>
              <a:rPr lang="zh-CN" altLang="en-US" sz="2000" noProof="1"/>
              <a:t>父进程输出：</a:t>
            </a:r>
            <a:r>
              <a:rPr lang="en-US" altLang="en-US" sz="2000" noProof="1"/>
              <a:t>world</a:t>
            </a:r>
          </a:p>
          <a:p>
            <a:pPr lvl="1">
              <a:lnSpc>
                <a:spcPct val="90000"/>
              </a:lnSpc>
            </a:pPr>
            <a:r>
              <a:rPr lang="zh-CN" altLang="en-US" sz="2000" noProof="1"/>
              <a:t>子进程输出：</a:t>
            </a:r>
            <a:r>
              <a:rPr lang="en-US" altLang="en-US" sz="2000" noProof="1"/>
              <a:t>hello</a:t>
            </a:r>
          </a:p>
          <a:p>
            <a:pPr>
              <a:lnSpc>
                <a:spcPct val="90000"/>
              </a:lnSpc>
            </a:pPr>
            <a:r>
              <a:rPr lang="zh-CN" altLang="en-US" sz="2400" noProof="1"/>
              <a:t>屏幕显示：</a:t>
            </a:r>
            <a:endParaRPr lang="zh-CN" altLang="zh-CN" sz="2400" noProof="1"/>
          </a:p>
          <a:p>
            <a:pPr lvl="1">
              <a:lnSpc>
                <a:spcPct val="90000"/>
              </a:lnSpc>
            </a:pPr>
            <a:r>
              <a:rPr lang="zh-CN" altLang="en-US" sz="2000" noProof="1">
                <a:solidFill>
                  <a:srgbClr val="006600"/>
                </a:solidFill>
              </a:rPr>
              <a:t>理论上讲</a:t>
            </a:r>
            <a:r>
              <a:rPr lang="zh-CN" altLang="en-US" sz="2000" noProof="1"/>
              <a:t>，</a:t>
            </a:r>
            <a:r>
              <a:rPr lang="zh-CN" altLang="en-US" sz="2000" b="1" noProof="1">
                <a:solidFill>
                  <a:srgbClr val="7030A0"/>
                </a:solidFill>
              </a:rPr>
              <a:t>顺序</a:t>
            </a:r>
            <a:r>
              <a:rPr lang="zh-CN" altLang="en-US" sz="2000" b="1" noProof="1" smtClean="0">
                <a:solidFill>
                  <a:srgbClr val="7030A0"/>
                </a:solidFill>
              </a:rPr>
              <a:t>不确定</a:t>
            </a:r>
            <a:endParaRPr lang="zh-CN" altLang="zh-CN" sz="2000" b="1" noProof="1">
              <a:solidFill>
                <a:srgbClr val="7030A0"/>
              </a:solidFill>
            </a:endParaRPr>
          </a:p>
          <a:p>
            <a:pPr lvl="1">
              <a:lnSpc>
                <a:spcPct val="90000"/>
              </a:lnSpc>
            </a:pPr>
            <a:endParaRPr lang="zh-CN" altLang="en-US" sz="2000" noProof="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4613EB-E813-40AA-8685-63C1AEA3ECB7}"/>
              </a:ext>
            </a:extLst>
          </p:cNvPr>
          <p:cNvSpPr>
            <a:spLocks noGrp="1"/>
          </p:cNvSpPr>
          <p:nvPr>
            <p:ph type="title" idx="4294967295"/>
          </p:nvPr>
        </p:nvSpPr>
        <p:spPr>
          <a:xfrm>
            <a:off x="1154113" y="319088"/>
            <a:ext cx="6824662" cy="614362"/>
          </a:xfrm>
          <a:ln>
            <a:miter/>
          </a:ln>
        </p:spPr>
        <p:txBody>
          <a:bodyPr/>
          <a:lstStyle/>
          <a:p>
            <a:pPr>
              <a:defRPr/>
            </a:pPr>
            <a:r>
              <a:rPr lang="en-US" altLang="zh-CN" noProof="1" smtClean="0">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smtClean="0">
                <a:effectLst>
                  <a:outerShdw blurRad="38100" dist="38100" dir="2700000">
                    <a:srgbClr val="C0C0C0"/>
                  </a:outerShdw>
                </a:effectLst>
              </a:rPr>
              <a:t>Process</a:t>
            </a:r>
            <a:endParaRPr lang="en-US" altLang="zh-CN"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7D0E786C-45DF-4C90-8091-0F6F3E2A0970}"/>
              </a:ext>
            </a:extLst>
          </p:cNvPr>
          <p:cNvSpPr>
            <a:spLocks noGrp="1"/>
          </p:cNvSpPr>
          <p:nvPr>
            <p:ph type="body" idx="4294967295"/>
          </p:nvPr>
        </p:nvSpPr>
        <p:spPr>
          <a:xfrm>
            <a:off x="495300" y="933450"/>
            <a:ext cx="8497780" cy="5440717"/>
          </a:xfrm>
          <a:ln>
            <a:miter/>
          </a:ln>
        </p:spPr>
        <p:txBody>
          <a:bodyPr/>
          <a:lstStyle/>
          <a:p>
            <a:pPr eaLnBrk="1">
              <a:defRPr/>
            </a:pPr>
            <a:r>
              <a:rPr lang="en-US" altLang="x-none" sz="2000" noProof="1" smtClean="0">
                <a:solidFill>
                  <a:srgbClr val="000818"/>
                </a:solidFill>
                <a:sym typeface="Arial" charset="0"/>
              </a:rPr>
              <a:t>A process includes </a:t>
            </a:r>
            <a:r>
              <a:rPr lang="en-US" altLang="x-none" sz="2000" noProof="1" smtClean="0">
                <a:solidFill>
                  <a:srgbClr val="006600"/>
                </a:solidFill>
                <a:sym typeface="Arial" charset="0"/>
              </a:rPr>
              <a:t>Multiple </a:t>
            </a:r>
            <a:r>
              <a:rPr lang="en-US" altLang="x-none" sz="2000" noProof="1">
                <a:solidFill>
                  <a:srgbClr val="006600"/>
                </a:solidFill>
                <a:sym typeface="Arial" charset="0"/>
              </a:rPr>
              <a:t>parts</a:t>
            </a:r>
            <a:endParaRPr lang="en-US" altLang="x-none" sz="2000" noProof="1">
              <a:solidFill>
                <a:srgbClr val="006600"/>
              </a:solidFill>
            </a:endParaRPr>
          </a:p>
          <a:p>
            <a:pPr lvl="1" eaLnBrk="1">
              <a:defRPr/>
            </a:pPr>
            <a:r>
              <a:rPr lang="en-US" altLang="zh-CN" sz="1800" b="1" noProof="1" smtClean="0">
                <a:solidFill>
                  <a:srgbClr val="3366FF"/>
                </a:solidFill>
                <a:sym typeface="Arial" charset="0"/>
              </a:rPr>
              <a:t>T</a:t>
            </a:r>
            <a:r>
              <a:rPr lang="en-US" altLang="x-none" sz="1800" b="1" noProof="1" smtClean="0">
                <a:solidFill>
                  <a:srgbClr val="3366FF"/>
                </a:solidFill>
                <a:sym typeface="Arial" charset="0"/>
              </a:rPr>
              <a:t>ext section</a:t>
            </a:r>
            <a:r>
              <a:rPr lang="zh-CN" altLang="en-US" sz="1800" b="1" noProof="1">
                <a:solidFill>
                  <a:srgbClr val="3366FF"/>
                </a:solidFill>
                <a:sym typeface="Arial" charset="0"/>
              </a:rPr>
              <a:t> </a:t>
            </a:r>
            <a:r>
              <a:rPr lang="en-US" altLang="x-none" sz="1800" noProof="1">
                <a:sym typeface="宋体" charset="-122"/>
              </a:rPr>
              <a:t>containing </a:t>
            </a:r>
            <a:r>
              <a:rPr lang="en-US" altLang="x-none" sz="1800" noProof="1" smtClean="0">
                <a:solidFill>
                  <a:srgbClr val="CC6600"/>
                </a:solidFill>
                <a:sym typeface="Arial" charset="0"/>
              </a:rPr>
              <a:t>program code</a:t>
            </a:r>
            <a:endParaRPr lang="en-US" altLang="x-none" sz="1800" b="1" noProof="1">
              <a:solidFill>
                <a:srgbClr val="3366FF"/>
              </a:solidFill>
            </a:endParaRPr>
          </a:p>
          <a:p>
            <a:pPr lvl="1" eaLnBrk="1">
              <a:defRPr/>
            </a:pPr>
            <a:r>
              <a:rPr lang="en-US" altLang="x-none" sz="1800" b="1" noProof="1">
                <a:solidFill>
                  <a:srgbClr val="3366FF"/>
                </a:solidFill>
                <a:sym typeface="宋体" charset="-122"/>
              </a:rPr>
              <a:t>Data section</a:t>
            </a:r>
            <a:r>
              <a:rPr lang="en-US" altLang="x-none" sz="1800" noProof="1">
                <a:sym typeface="宋体" charset="-122"/>
              </a:rPr>
              <a:t> containing </a:t>
            </a:r>
            <a:r>
              <a:rPr lang="en-US" altLang="x-none" sz="1800" noProof="1">
                <a:solidFill>
                  <a:srgbClr val="CC6600"/>
                </a:solidFill>
                <a:sym typeface="宋体" charset="-122"/>
              </a:rPr>
              <a:t>global variables </a:t>
            </a:r>
            <a:r>
              <a:rPr lang="en-US" altLang="zh-CN" sz="1800" dirty="0"/>
              <a:t>and </a:t>
            </a:r>
            <a:r>
              <a:rPr lang="en-US" altLang="zh-CN" sz="1800" dirty="0">
                <a:solidFill>
                  <a:srgbClr val="CC6600"/>
                </a:solidFill>
              </a:rPr>
              <a:t>static variables</a:t>
            </a:r>
            <a:endParaRPr lang="en-US" altLang="x-none" sz="1800" noProof="1">
              <a:solidFill>
                <a:srgbClr val="CC6600"/>
              </a:solidFill>
            </a:endParaRPr>
          </a:p>
          <a:p>
            <a:pPr lvl="1" eaLnBrk="1">
              <a:defRPr/>
            </a:pPr>
            <a:r>
              <a:rPr lang="en-US" altLang="x-none" sz="1800" b="1" noProof="1">
                <a:solidFill>
                  <a:srgbClr val="3366FF"/>
                </a:solidFill>
                <a:sym typeface="Arial" charset="0"/>
              </a:rPr>
              <a:t>Stack</a:t>
            </a:r>
            <a:r>
              <a:rPr lang="en-US" altLang="x-none" sz="1800" b="1" noProof="1">
                <a:sym typeface="Arial" charset="0"/>
              </a:rPr>
              <a:t> </a:t>
            </a:r>
            <a:r>
              <a:rPr lang="en-US" altLang="x-none" sz="1800" noProof="1">
                <a:sym typeface="Arial" charset="0"/>
              </a:rPr>
              <a:t>containing temporary data</a:t>
            </a:r>
            <a:endParaRPr lang="en-US" altLang="x-none" sz="1800" noProof="1"/>
          </a:p>
          <a:p>
            <a:pPr lvl="2" eaLnBrk="1">
              <a:defRPr/>
            </a:pPr>
            <a:r>
              <a:rPr lang="en-US" altLang="x-none" sz="1600" noProof="1">
                <a:sym typeface="Arial" charset="0"/>
              </a:rPr>
              <a:t>local variables, function parameters, </a:t>
            </a:r>
            <a:r>
              <a:rPr lang="en-US" altLang="zh-CN" sz="1600" noProof="1" smtClean="0">
                <a:sym typeface="Arial" charset="0"/>
              </a:rPr>
              <a:t>function </a:t>
            </a:r>
            <a:r>
              <a:rPr lang="en-US" altLang="x-none" sz="1600" noProof="1" smtClean="0">
                <a:sym typeface="Arial" charset="0"/>
              </a:rPr>
              <a:t>return </a:t>
            </a:r>
            <a:r>
              <a:rPr lang="en-US" altLang="x-none" sz="1600" noProof="1">
                <a:sym typeface="Arial" charset="0"/>
              </a:rPr>
              <a:t>addresses</a:t>
            </a:r>
          </a:p>
          <a:p>
            <a:pPr lvl="2" eaLnBrk="1">
              <a:defRPr/>
            </a:pPr>
            <a:r>
              <a:rPr lang="en-US" altLang="zh-CN" sz="1600" dirty="0"/>
              <a:t>It grows and shrinks as functions are called and returned</a:t>
            </a:r>
            <a:endParaRPr lang="en-US" altLang="x-none" sz="1600" noProof="1">
              <a:sym typeface="Arial" charset="0"/>
            </a:endParaRPr>
          </a:p>
          <a:p>
            <a:pPr lvl="1" eaLnBrk="1">
              <a:defRPr/>
            </a:pPr>
            <a:r>
              <a:rPr lang="en-US" altLang="x-none" sz="1800" b="1" noProof="1">
                <a:solidFill>
                  <a:srgbClr val="3366FF"/>
                </a:solidFill>
                <a:sym typeface="Arial" charset="0"/>
              </a:rPr>
              <a:t>Heap</a:t>
            </a:r>
            <a:r>
              <a:rPr lang="en-US" altLang="x-none" sz="1800" b="1" noProof="1">
                <a:sym typeface="Arial" charset="0"/>
              </a:rPr>
              <a:t> </a:t>
            </a:r>
            <a:r>
              <a:rPr lang="en-US" altLang="x-none" sz="1800" noProof="1">
                <a:sym typeface="Arial" charset="0"/>
              </a:rPr>
              <a:t>containing memory dynamically allocated during run time</a:t>
            </a:r>
          </a:p>
          <a:p>
            <a:pPr lvl="2" eaLnBrk="1">
              <a:defRPr/>
            </a:pPr>
            <a:r>
              <a:rPr lang="en-US" altLang="zh-CN" sz="1600" dirty="0"/>
              <a:t>Such as </a:t>
            </a:r>
            <a:r>
              <a:rPr lang="en-US" altLang="zh-CN" sz="1600" dirty="0" err="1"/>
              <a:t>malloc</a:t>
            </a:r>
            <a:r>
              <a:rPr lang="en-US" altLang="zh-CN" sz="1600" dirty="0"/>
              <a:t>() in C or </a:t>
            </a:r>
            <a:r>
              <a:rPr lang="en-US" altLang="zh-CN" sz="1600" dirty="0" smtClean="0"/>
              <a:t>new() </a:t>
            </a:r>
            <a:r>
              <a:rPr lang="en-US" altLang="zh-CN" sz="1600" dirty="0"/>
              <a:t>in C++</a:t>
            </a:r>
            <a:endParaRPr lang="en-US" altLang="x-none" sz="1600" noProof="1"/>
          </a:p>
          <a:p>
            <a:pPr lvl="1" eaLnBrk="1">
              <a:defRPr/>
            </a:pPr>
            <a:r>
              <a:rPr lang="en-US" altLang="x-none" sz="1800" b="1" noProof="1">
                <a:solidFill>
                  <a:srgbClr val="3366FF"/>
                </a:solidFill>
                <a:sym typeface="Arial" charset="0"/>
              </a:rPr>
              <a:t>Current activity </a:t>
            </a:r>
            <a:r>
              <a:rPr lang="en-US" altLang="x-none" sz="1800" noProof="1">
                <a:sym typeface="Arial" charset="0"/>
              </a:rPr>
              <a:t>including</a:t>
            </a:r>
            <a:r>
              <a:rPr lang="en-US" altLang="x-none" sz="1800" b="1" noProof="1">
                <a:solidFill>
                  <a:srgbClr val="3366FF"/>
                </a:solidFill>
                <a:sym typeface="Arial" charset="0"/>
              </a:rPr>
              <a:t> </a:t>
            </a:r>
            <a:r>
              <a:rPr lang="en-US" altLang="x-none" sz="1800" noProof="1">
                <a:solidFill>
                  <a:srgbClr val="CC6600"/>
                </a:solidFill>
                <a:sym typeface="Arial" charset="0"/>
              </a:rPr>
              <a:t>Program Pounter(PC), </a:t>
            </a:r>
            <a:r>
              <a:rPr lang="en-US" altLang="zh-CN" sz="1800" dirty="0">
                <a:solidFill>
                  <a:srgbClr val="CC6600"/>
                </a:solidFill>
              </a:rPr>
              <a:t>Stack Pointer (SP) ,</a:t>
            </a:r>
            <a:r>
              <a:rPr lang="en-US" altLang="x-none" sz="1800" noProof="1">
                <a:solidFill>
                  <a:srgbClr val="CC6600"/>
                </a:solidFill>
                <a:sym typeface="Arial" charset="0"/>
              </a:rPr>
              <a:t>processor </a:t>
            </a:r>
            <a:r>
              <a:rPr lang="en-US" altLang="x-none" sz="1800" noProof="1" smtClean="0">
                <a:solidFill>
                  <a:srgbClr val="CC6600"/>
                </a:solidFill>
                <a:sym typeface="Arial" charset="0"/>
              </a:rPr>
              <a:t>registers</a:t>
            </a:r>
          </a:p>
          <a:p>
            <a:pPr eaLnBrk="1">
              <a:defRPr/>
            </a:pPr>
            <a:r>
              <a:rPr lang="zh-CN" altLang="en-US" sz="2000" noProof="1" smtClean="0">
                <a:solidFill>
                  <a:srgbClr val="000818"/>
                </a:solidFill>
              </a:rPr>
              <a:t>思考</a:t>
            </a:r>
            <a:endParaRPr lang="en-US" altLang="zh-CN" sz="2000" noProof="1" smtClean="0">
              <a:solidFill>
                <a:srgbClr val="000818"/>
              </a:solidFill>
            </a:endParaRPr>
          </a:p>
          <a:p>
            <a:pPr lvl="1" eaLnBrk="1">
              <a:spcBef>
                <a:spcPts val="0"/>
              </a:spcBef>
              <a:defRPr/>
            </a:pPr>
            <a:r>
              <a:rPr lang="zh-CN" altLang="en-US" sz="1600" noProof="1" smtClean="0"/>
              <a:t>进程的代码、数据、堆、栈等在内存的哪些位置？</a:t>
            </a:r>
            <a:endParaRPr lang="en-US" altLang="zh-CN" sz="1600" noProof="1" smtClean="0"/>
          </a:p>
          <a:p>
            <a:pPr lvl="1" eaLnBrk="1">
              <a:spcBef>
                <a:spcPts val="0"/>
              </a:spcBef>
              <a:defRPr/>
            </a:pPr>
            <a:r>
              <a:rPr lang="zh-CN" altLang="en-US" sz="1600" noProof="1" smtClean="0"/>
              <a:t>进程如何知道打开了哪些文件，使用了哪些资源</a:t>
            </a:r>
            <a:endParaRPr lang="en-US" altLang="zh-CN" sz="1600" noProof="1" smtClean="0"/>
          </a:p>
          <a:p>
            <a:pPr lvl="1" eaLnBrk="1">
              <a:spcBef>
                <a:spcPts val="0"/>
              </a:spcBef>
              <a:defRPr/>
            </a:pPr>
            <a:r>
              <a:rPr lang="zh-CN" altLang="en-US" sz="1600" noProof="1" smtClean="0"/>
              <a:t>进程的</a:t>
            </a:r>
            <a:r>
              <a:rPr lang="en-US" altLang="zh-CN" sz="1600" noProof="1" smtClean="0"/>
              <a:t>pid</a:t>
            </a:r>
            <a:r>
              <a:rPr lang="zh-CN" altLang="en-US" sz="1600" noProof="1" smtClean="0"/>
              <a:t>，进程的状态等存放在什么地方？</a:t>
            </a:r>
            <a:endParaRPr lang="en-US" altLang="zh-CN" sz="1600" noProof="1" smtClean="0"/>
          </a:p>
          <a:p>
            <a:pPr lvl="1" eaLnBrk="1">
              <a:spcBef>
                <a:spcPts val="0"/>
              </a:spcBef>
              <a:defRPr/>
            </a:pPr>
            <a:r>
              <a:rPr lang="zh-CN" altLang="en-US" sz="1600" noProof="1" smtClean="0"/>
              <a:t>当进程切换时，需要保存与恢复现场（上下文），现场暂存到何处？</a:t>
            </a:r>
            <a:endParaRPr lang="en-US" altLang="zh-CN" sz="1600" noProof="1" smtClean="0"/>
          </a:p>
          <a:p>
            <a:pPr lvl="1" eaLnBrk="1">
              <a:spcBef>
                <a:spcPts val="0"/>
              </a:spcBef>
              <a:defRPr/>
            </a:pPr>
            <a:r>
              <a:rPr lang="zh-CN" altLang="en-US" sz="1600" noProof="1" smtClean="0"/>
              <a:t>许多等待调度的进程构成一个队列，</a:t>
            </a:r>
            <a:r>
              <a:rPr lang="en-US" altLang="zh-CN" sz="1600" noProof="1" smtClean="0"/>
              <a:t>OS</a:t>
            </a:r>
            <a:r>
              <a:rPr lang="zh-CN" altLang="en-US" sz="1600" noProof="1" smtClean="0"/>
              <a:t>如何感知进程的存在？</a:t>
            </a:r>
            <a:r>
              <a:rPr lang="en-US" altLang="zh-CN" sz="1600" noProof="1" smtClean="0"/>
              <a:t>(</a:t>
            </a:r>
            <a:r>
              <a:rPr lang="zh-CN" altLang="en-US" sz="1600" noProof="1" smtClean="0"/>
              <a:t>类比：面试排队</a:t>
            </a:r>
            <a:r>
              <a:rPr lang="en-US" altLang="zh-CN" sz="1600" noProof="1" smtClean="0"/>
              <a:t>)</a:t>
            </a:r>
          </a:p>
          <a:p>
            <a:pPr lvl="1" eaLnBrk="1">
              <a:spcBef>
                <a:spcPts val="0"/>
              </a:spcBef>
              <a:defRPr/>
            </a:pPr>
            <a:r>
              <a:rPr lang="en-US" altLang="x-none" sz="1600" noProof="1" smtClean="0"/>
              <a:t>…….</a:t>
            </a:r>
            <a:endParaRPr lang="en-US" altLang="x-none" sz="1600" noProof="1"/>
          </a:p>
          <a:p>
            <a:pPr eaLnBrk="1">
              <a:spcBef>
                <a:spcPts val="0"/>
              </a:spcBef>
              <a:defRPr/>
            </a:pPr>
            <a:endParaRPr lang="en-US" altLang="x-none" sz="2400" noProof="1">
              <a:solidFill>
                <a:srgbClr val="000818"/>
              </a:solidFill>
            </a:endParaRPr>
          </a:p>
        </p:txBody>
      </p:sp>
    </p:spTree>
    <p:extLst>
      <p:ext uri="{BB962C8B-B14F-4D97-AF65-F5344CB8AC3E}">
        <p14:creationId xmlns:p14="http://schemas.microsoft.com/office/powerpoint/2010/main" val="25362090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B2EB0E7-43D3-4FFC-A84B-BD3BE4B78556}"/>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Fork()—比较2</a:t>
            </a:r>
          </a:p>
        </p:txBody>
      </p:sp>
      <p:sp>
        <p:nvSpPr>
          <p:cNvPr id="83971" name="Rectangle 3">
            <a:extLst>
              <a:ext uri="{FF2B5EF4-FFF2-40B4-BE49-F238E27FC236}">
                <a16:creationId xmlns:a16="http://schemas.microsoft.com/office/drawing/2014/main" id="{2BBC0070-EBEC-4697-A396-5ED1B360ECAD}"/>
              </a:ext>
            </a:extLst>
          </p:cNvPr>
          <p:cNvSpPr>
            <a:spLocks noGrp="1" noChangeArrowheads="1"/>
          </p:cNvSpPr>
          <p:nvPr>
            <p:ph type="body" idx="4294967295"/>
          </p:nvPr>
        </p:nvSpPr>
        <p:spPr>
          <a:xfrm>
            <a:off x="1065213" y="1106488"/>
            <a:ext cx="7499350" cy="4555093"/>
          </a:xfrm>
        </p:spPr>
        <p:txBody>
          <a:bodyPr>
            <a:spAutoFit/>
          </a:bodyPr>
          <a:lstStyle/>
          <a:p>
            <a:pPr marL="1588" indent="-344488">
              <a:buFont typeface="Monotype Sorts" pitchFamily="2" charset="2"/>
              <a:buNone/>
            </a:pPr>
            <a:r>
              <a:rPr lang="zh-CN" altLang="en-US" sz="2000" dirty="0"/>
              <a:t>#include &lt;stdio.h&gt;</a:t>
            </a:r>
          </a:p>
          <a:p>
            <a:pPr marL="1588" indent="-344488">
              <a:buFont typeface="Monotype Sorts" pitchFamily="2" charset="2"/>
              <a:buNone/>
            </a:pPr>
            <a:r>
              <a:rPr lang="zh-CN" altLang="en-US" sz="2000" dirty="0"/>
              <a:t>main()</a:t>
            </a:r>
          </a:p>
          <a:p>
            <a:pPr marL="1588" indent="-344488">
              <a:buFont typeface="Monotype Sorts" pitchFamily="2" charset="2"/>
              <a:buNone/>
            </a:pPr>
            <a:r>
              <a:rPr lang="zh-CN" altLang="en-US" sz="2000" dirty="0"/>
              <a:t>  {</a:t>
            </a:r>
          </a:p>
          <a:p>
            <a:pPr marL="1588" indent="-344488">
              <a:buFont typeface="Monotype Sorts" pitchFamily="2" charset="2"/>
              <a:buNone/>
            </a:pPr>
            <a:r>
              <a:rPr lang="zh-CN" altLang="en-US" sz="2000" dirty="0"/>
              <a:t>     pid_t  pid;     </a:t>
            </a:r>
          </a:p>
          <a:p>
            <a:pPr marL="1588" indent="-344488">
              <a:buFont typeface="Monotype Sorts" pitchFamily="2" charset="2"/>
              <a:buNone/>
            </a:pPr>
            <a:r>
              <a:rPr lang="zh-CN" altLang="en-US" sz="2000" dirty="0">
                <a:solidFill>
                  <a:srgbClr val="7030A0"/>
                </a:solidFill>
              </a:rPr>
              <a:t>     pid=fork();</a:t>
            </a:r>
          </a:p>
          <a:p>
            <a:pPr marL="1588" indent="-344488">
              <a:buFont typeface="Monotype Sorts" pitchFamily="2" charset="2"/>
              <a:buNone/>
            </a:pPr>
            <a:r>
              <a:rPr lang="zh-CN" altLang="en-US" sz="2000" dirty="0"/>
              <a:t>     if (pid = = 0)</a:t>
            </a:r>
          </a:p>
          <a:p>
            <a:pPr marL="1588" indent="-344488">
              <a:buFont typeface="Monotype Sorts" pitchFamily="2" charset="2"/>
              <a:buNone/>
            </a:pPr>
            <a:r>
              <a:rPr lang="zh-CN" altLang="en-US" sz="2000" dirty="0"/>
              <a:t>          printf (“hello\n”);</a:t>
            </a:r>
          </a:p>
          <a:p>
            <a:pPr marL="1588" indent="-344488">
              <a:buFont typeface="Monotype Sorts" pitchFamily="2" charset="2"/>
              <a:buNone/>
            </a:pPr>
            <a:r>
              <a:rPr lang="zh-CN" altLang="en-US" sz="2000" dirty="0"/>
              <a:t>      printf(“world\n”);</a:t>
            </a:r>
          </a:p>
          <a:p>
            <a:pPr marL="1588" indent="-344488">
              <a:buFont typeface="Monotype Sorts" pitchFamily="2" charset="2"/>
              <a:buNone/>
            </a:pPr>
            <a:r>
              <a:rPr lang="zh-CN" altLang="en-US" sz="2000" dirty="0"/>
              <a:t>   }</a:t>
            </a:r>
          </a:p>
          <a:p>
            <a:pPr marL="1588" indent="-344488">
              <a:buFont typeface="Monotype Sorts" pitchFamily="2" charset="2"/>
              <a:buNone/>
            </a:pPr>
            <a:endParaRPr lang="zh-CN" altLang="en-US" sz="2000" dirty="0"/>
          </a:p>
          <a:p>
            <a:pPr marL="1588" indent="-344488">
              <a:buFont typeface="Monotype Sorts" pitchFamily="2" charset="2"/>
              <a:buNone/>
            </a:pPr>
            <a:r>
              <a:rPr lang="zh-CN" altLang="en-US" sz="2000" dirty="0"/>
              <a:t>// 程序的执行结果什么？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4CCFCC8-EF49-408D-B296-7B2275EB617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Fork()—比较2</a:t>
            </a:r>
          </a:p>
        </p:txBody>
      </p:sp>
      <p:sp>
        <p:nvSpPr>
          <p:cNvPr id="78851" name="Text Box 3">
            <a:extLst>
              <a:ext uri="{FF2B5EF4-FFF2-40B4-BE49-F238E27FC236}">
                <a16:creationId xmlns:a16="http://schemas.microsoft.com/office/drawing/2014/main" id="{2E24F6F7-7430-458D-BC4D-7A9090F4F823}"/>
              </a:ext>
            </a:extLst>
          </p:cNvPr>
          <p:cNvSpPr txBox="1">
            <a:spLocks noChangeArrowheads="1"/>
          </p:cNvSpPr>
          <p:nvPr/>
        </p:nvSpPr>
        <p:spPr bwMode="auto">
          <a:xfrm>
            <a:off x="647700" y="1435100"/>
            <a:ext cx="3702050" cy="3749675"/>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//父进程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pid=fork();</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if (pid = = 0</a:t>
            </a:r>
            <a:r>
              <a:rPr lang="zh-CN" altLang="en-US" sz="2000" dirty="0" smtClean="0">
                <a:solidFill>
                  <a:srgbClr val="121896"/>
                </a:solidFill>
                <a:latin typeface="Helvetica" panose="020B0604020202020204" pitchFamily="34" charset="0"/>
              </a:rPr>
              <a:t>)  </a:t>
            </a:r>
            <a:r>
              <a:rPr lang="en-US" altLang="zh-CN" sz="2000" dirty="0" smtClean="0">
                <a:solidFill>
                  <a:srgbClr val="C00000"/>
                </a:solidFill>
                <a:latin typeface="Helvetica" panose="020B0604020202020204" pitchFamily="34" charset="0"/>
              </a:rPr>
              <a:t>//false</a:t>
            </a:r>
            <a:endParaRPr lang="zh-CN" altLang="en-US" sz="2000" dirty="0">
              <a:solidFill>
                <a:srgbClr val="C00000"/>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8852" name="Text Box 4">
            <a:extLst>
              <a:ext uri="{FF2B5EF4-FFF2-40B4-BE49-F238E27FC236}">
                <a16:creationId xmlns:a16="http://schemas.microsoft.com/office/drawing/2014/main" id="{CEA52855-5E05-4128-A2F3-314E521DC25D}"/>
              </a:ext>
            </a:extLst>
          </p:cNvPr>
          <p:cNvSpPr txBox="1">
            <a:spLocks noChangeArrowheads="1"/>
          </p:cNvSpPr>
          <p:nvPr/>
        </p:nvSpPr>
        <p:spPr bwMode="auto">
          <a:xfrm>
            <a:off x="4962525" y="1403350"/>
            <a:ext cx="3702050" cy="3785652"/>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//子进程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pid=fork();</a:t>
            </a:r>
          </a:p>
          <a:p>
            <a:pPr>
              <a:spcBef>
                <a:spcPct val="0"/>
              </a:spcBef>
              <a:buClrTx/>
              <a:buSzTx/>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 if (pid = = 0</a:t>
            </a:r>
            <a:r>
              <a:rPr lang="zh-CN" altLang="en-US" sz="2000" dirty="0" smtClean="0">
                <a:solidFill>
                  <a:srgbClr val="121896"/>
                </a:solidFill>
                <a:latin typeface="Helvetica" panose="020B0604020202020204" pitchFamily="34" charset="0"/>
              </a:rPr>
              <a:t>)</a:t>
            </a:r>
            <a:r>
              <a:rPr lang="en-US" altLang="zh-CN" sz="2000" dirty="0">
                <a:solidFill>
                  <a:srgbClr val="C00000"/>
                </a:solidFill>
                <a:latin typeface="Helvetica" panose="020B0604020202020204" pitchFamily="34" charset="0"/>
              </a:rPr>
              <a:t> </a:t>
            </a:r>
            <a:r>
              <a:rPr lang="en-US" altLang="zh-CN" sz="2000" dirty="0" smtClean="0">
                <a:solidFill>
                  <a:srgbClr val="C00000"/>
                </a:solidFill>
                <a:latin typeface="Helvetica" panose="020B0604020202020204" pitchFamily="34" charset="0"/>
              </a:rPr>
              <a:t> //true</a:t>
            </a:r>
            <a:endParaRPr lang="zh-CN" altLang="en-US" sz="2000" dirty="0">
              <a:solidFill>
                <a:srgbClr val="121896"/>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596597C-63DD-4BED-88A6-B887EFD0CC52}"/>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Fork()—比较2</a:t>
            </a:r>
          </a:p>
        </p:txBody>
      </p:sp>
      <p:sp>
        <p:nvSpPr>
          <p:cNvPr id="86019" name="Rectangle 3">
            <a:extLst>
              <a:ext uri="{FF2B5EF4-FFF2-40B4-BE49-F238E27FC236}">
                <a16:creationId xmlns:a16="http://schemas.microsoft.com/office/drawing/2014/main" id="{3C7DD386-D2E5-4A4A-959E-7ADEC91D739E}"/>
              </a:ext>
            </a:extLst>
          </p:cNvPr>
          <p:cNvSpPr>
            <a:spLocks noGrp="1" noChangeArrowheads="1"/>
          </p:cNvSpPr>
          <p:nvPr>
            <p:ph type="body" idx="4294967295"/>
          </p:nvPr>
        </p:nvSpPr>
        <p:spPr>
          <a:xfrm>
            <a:off x="827088" y="1282700"/>
            <a:ext cx="7351712" cy="5132388"/>
          </a:xfrm>
        </p:spPr>
        <p:txBody>
          <a:bodyPr/>
          <a:lstStyle/>
          <a:p>
            <a:pPr>
              <a:lnSpc>
                <a:spcPct val="90000"/>
              </a:lnSpc>
            </a:pPr>
            <a:r>
              <a:rPr lang="zh-CN" altLang="en-US" sz="2400" dirty="0"/>
              <a:t>结果：</a:t>
            </a:r>
          </a:p>
          <a:p>
            <a:pPr lvl="1">
              <a:lnSpc>
                <a:spcPct val="90000"/>
              </a:lnSpc>
            </a:pPr>
            <a:r>
              <a:rPr lang="zh-CN" altLang="en-US" sz="2400" dirty="0"/>
              <a:t>父进程输出：world</a:t>
            </a:r>
          </a:p>
          <a:p>
            <a:pPr lvl="1">
              <a:lnSpc>
                <a:spcPct val="90000"/>
              </a:lnSpc>
            </a:pPr>
            <a:r>
              <a:rPr lang="zh-CN" altLang="en-US" sz="2400" dirty="0"/>
              <a:t>子进程输出：hello</a:t>
            </a:r>
          </a:p>
          <a:p>
            <a:pPr lvl="1">
              <a:lnSpc>
                <a:spcPct val="90000"/>
              </a:lnSpc>
              <a:buFont typeface="Monotype Sorts" pitchFamily="2" charset="2"/>
              <a:buNone/>
            </a:pPr>
            <a:r>
              <a:rPr lang="zh-CN" altLang="en-US" sz="2400" dirty="0"/>
              <a:t>                         world</a:t>
            </a:r>
          </a:p>
          <a:p>
            <a:pPr>
              <a:lnSpc>
                <a:spcPct val="90000"/>
              </a:lnSpc>
            </a:pPr>
            <a:r>
              <a:rPr lang="zh-CN" altLang="en-US" sz="2400" dirty="0"/>
              <a:t>屏幕显示：</a:t>
            </a:r>
          </a:p>
          <a:p>
            <a:pPr lvl="1">
              <a:lnSpc>
                <a:spcPct val="90000"/>
              </a:lnSpc>
            </a:pPr>
            <a:r>
              <a:rPr lang="zh-CN" altLang="en-US" sz="2400" dirty="0"/>
              <a:t>一般情况下：world  (父)</a:t>
            </a:r>
          </a:p>
          <a:p>
            <a:pPr lvl="1">
              <a:lnSpc>
                <a:spcPct val="90000"/>
              </a:lnSpc>
              <a:buFont typeface="Monotype Sorts" pitchFamily="2" charset="2"/>
              <a:buNone/>
            </a:pPr>
            <a:r>
              <a:rPr lang="zh-CN" altLang="en-US" sz="2400" dirty="0"/>
              <a:t>                         hello    (子)</a:t>
            </a:r>
          </a:p>
          <a:p>
            <a:pPr lvl="1">
              <a:lnSpc>
                <a:spcPct val="90000"/>
              </a:lnSpc>
              <a:buFont typeface="Monotype Sorts" pitchFamily="2" charset="2"/>
              <a:buNone/>
            </a:pPr>
            <a:r>
              <a:rPr lang="zh-CN" altLang="en-US" sz="2400" dirty="0"/>
              <a:t>                         world   (子)</a:t>
            </a:r>
            <a:endParaRPr lang="en-US" altLang="zh-CN" sz="2400" dirty="0"/>
          </a:p>
          <a:p>
            <a:pPr lvl="1">
              <a:lnSpc>
                <a:spcPct val="90000"/>
              </a:lnSpc>
            </a:pPr>
            <a:r>
              <a:rPr lang="zh-CN" altLang="en-US" sz="2000" dirty="0"/>
              <a:t>输出顺序是否一定是如上所示？ </a:t>
            </a:r>
            <a:endParaRPr lang="en-US" altLang="zh-CN" sz="2000" dirty="0" smtClean="0"/>
          </a:p>
          <a:p>
            <a:pPr lvl="1">
              <a:lnSpc>
                <a:spcPct val="90000"/>
              </a:lnSpc>
            </a:pPr>
            <a:r>
              <a:rPr lang="zh-CN" altLang="en-US" sz="2000" dirty="0" smtClean="0"/>
              <a:t>子进程输出“hello”，“world”的顺序是固定的</a:t>
            </a:r>
            <a:endParaRPr lang="en-US" altLang="zh-CN" sz="2000" dirty="0"/>
          </a:p>
          <a:p>
            <a:pPr lvl="1">
              <a:lnSpc>
                <a:spcPct val="90000"/>
              </a:lnSpc>
            </a:pPr>
            <a:r>
              <a:rPr lang="zh-CN" altLang="en-US" sz="2000" dirty="0" smtClean="0"/>
              <a:t>理论上</a:t>
            </a:r>
            <a:r>
              <a:rPr lang="zh-CN" altLang="en-US" sz="2000" dirty="0"/>
              <a:t>讲</a:t>
            </a:r>
            <a:r>
              <a:rPr lang="zh-CN" altLang="en-US" sz="2000" dirty="0" smtClean="0"/>
              <a:t>，父子进程输出顺序不确定</a:t>
            </a:r>
            <a:endParaRPr lang="zh-CN"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6822736"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a:t>
            </a:r>
            <a:r>
              <a:rPr lang="zh-CN" altLang="en-US" sz="2400" dirty="0" smtClean="0"/>
              <a:t>的执行</a:t>
            </a:r>
            <a:endParaRPr lang="en-US" altLang="zh-CN" sz="2400" dirty="0"/>
          </a:p>
          <a:p>
            <a:pPr marL="1588" indent="-344488">
              <a:buFont typeface="Wingdings" panose="05000000000000000000" pitchFamily="2" charset="2"/>
              <a:buChar char="n"/>
            </a:pPr>
            <a:r>
              <a:rPr lang="zh-CN" altLang="en-US" sz="2400" b="1" u="sng" dirty="0">
                <a:solidFill>
                  <a:srgbClr val="FF0000"/>
                </a:solidFill>
              </a:rPr>
              <a:t>子进程继承父进程的缓存</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dirty="0"/>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extLst>
      <p:ext uri="{BB962C8B-B14F-4D97-AF65-F5344CB8AC3E}">
        <p14:creationId xmlns:p14="http://schemas.microsoft.com/office/powerpoint/2010/main" val="2298884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8C12B1-5544-455E-8D0C-1DAE38FEC1CD}"/>
              </a:ext>
            </a:extLst>
          </p:cNvPr>
          <p:cNvSpPr>
            <a:spLocks noGrp="1"/>
          </p:cNvSpPr>
          <p:nvPr>
            <p:ph type="title" idx="4294967295"/>
          </p:nvPr>
        </p:nvSpPr>
        <p:spPr>
          <a:xfrm>
            <a:off x="609600" y="209550"/>
            <a:ext cx="7772400" cy="614363"/>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90115" name="Rectangle 3">
            <a:extLst>
              <a:ext uri="{FF2B5EF4-FFF2-40B4-BE49-F238E27FC236}">
                <a16:creationId xmlns:a16="http://schemas.microsoft.com/office/drawing/2014/main" id="{7F9DBA33-040F-4338-9880-37BE1684606B}"/>
              </a:ext>
            </a:extLst>
          </p:cNvPr>
          <p:cNvSpPr>
            <a:spLocks noGrp="1" noChangeArrowheads="1"/>
          </p:cNvSpPr>
          <p:nvPr>
            <p:ph type="body" idx="4294967295"/>
          </p:nvPr>
        </p:nvSpPr>
        <p:spPr>
          <a:xfrm>
            <a:off x="666030" y="1160463"/>
            <a:ext cx="2414525" cy="3360920"/>
          </a:xfrm>
          <a:ln>
            <a:solidFill>
              <a:schemeClr val="tx1"/>
            </a:solidFill>
            <a:miter lim="800000"/>
            <a:headEnd/>
            <a:tailEnd/>
          </a:ln>
        </p:spPr>
        <p:txBody>
          <a:bodyPr wrap="square">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Font typeface="Monotype Sorts" pitchFamily="2" charset="2"/>
              <a:buNone/>
            </a:pPr>
            <a:r>
              <a:rPr lang="en-US" altLang="zh-CN" sz="1800" dirty="0" err="1"/>
              <a:t>i</a:t>
            </a:r>
            <a:r>
              <a:rPr lang="en-US" altLang="zh-CN" sz="1800" dirty="0" err="1" smtClean="0"/>
              <a:t>nt</a:t>
            </a:r>
            <a:r>
              <a:rPr lang="en-US" altLang="zh-CN" sz="1800" dirty="0" smtClean="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smtClean="0">
              <a:solidFill>
                <a:srgbClr val="0000CC"/>
              </a:solidFill>
            </a:endParaRPr>
          </a:p>
          <a:p>
            <a:pPr marL="1588" indent="-344488">
              <a:buNone/>
            </a:pPr>
            <a:r>
              <a:rPr lang="en-US" altLang="zh-CN" sz="1800" dirty="0">
                <a:solidFill>
                  <a:srgbClr val="0000CC"/>
                </a:solidFill>
              </a:rPr>
              <a:t> </a:t>
            </a:r>
            <a:r>
              <a:rPr lang="en-US" altLang="zh-CN" sz="1800" dirty="0" smtClean="0">
                <a:solidFill>
                  <a:srgbClr val="0000CC"/>
                </a:solidFill>
              </a:rPr>
              <a:t>    </a:t>
            </a:r>
            <a:r>
              <a:rPr lang="en-US" altLang="zh-CN" sz="1800" dirty="0"/>
              <a:t>return 0;</a:t>
            </a:r>
            <a:r>
              <a:rPr lang="zh-CN" altLang="en-US" sz="1800" dirty="0"/>
              <a:t>    </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 </a:t>
            </a:r>
          </a:p>
        </p:txBody>
      </p:sp>
      <p:sp>
        <p:nvSpPr>
          <p:cNvPr id="90116" name="Rectangle 3">
            <a:extLst>
              <a:ext uri="{FF2B5EF4-FFF2-40B4-BE49-F238E27FC236}">
                <a16:creationId xmlns:a16="http://schemas.microsoft.com/office/drawing/2014/main" id="{A2C3B705-757A-4589-A2B6-0C05B4BF2F87}"/>
              </a:ext>
            </a:extLst>
          </p:cNvPr>
          <p:cNvSpPr txBox="1">
            <a:spLocks noChangeArrowheads="1"/>
          </p:cNvSpPr>
          <p:nvPr/>
        </p:nvSpPr>
        <p:spPr bwMode="auto">
          <a:xfrm>
            <a:off x="3262188" y="1160463"/>
            <a:ext cx="2579317"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en-US" altLang="zh-CN" sz="1800" dirty="0" err="1" smtClean="0"/>
              <a:t>int</a:t>
            </a:r>
            <a:r>
              <a:rPr lang="en-US" altLang="zh-CN" sz="1800" dirty="0" smtClean="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None/>
            </a:pPr>
            <a:r>
              <a:rPr lang="en-US" altLang="zh-CN" sz="1800" dirty="0">
                <a:latin typeface="+mn-lt"/>
                <a:ea typeface="+mn-ea"/>
              </a:rPr>
              <a:t>     return 0;</a:t>
            </a:r>
          </a:p>
          <a:p>
            <a:pPr>
              <a:buNone/>
            </a:pPr>
            <a:r>
              <a:rPr lang="zh-CN" altLang="en-US" sz="1800" dirty="0">
                <a:latin typeface="+mn-lt"/>
                <a:ea typeface="+mn-ea"/>
              </a:rPr>
              <a:t>}</a:t>
            </a:r>
          </a:p>
          <a:p>
            <a:pPr>
              <a:buFont typeface="Monotype Sorts" pitchFamily="2" charset="2"/>
              <a:buNone/>
            </a:pPr>
            <a:endParaRPr lang="zh-CN" altLang="en-US" sz="1800" dirty="0"/>
          </a:p>
          <a:p>
            <a:pPr>
              <a:buFont typeface="Monotype Sorts" pitchFamily="2" charset="2"/>
              <a:buNone/>
            </a:pPr>
            <a:r>
              <a:rPr lang="zh-CN" altLang="en-US" sz="1800" dirty="0"/>
              <a:t>// 程序的执行结果？ </a:t>
            </a:r>
          </a:p>
        </p:txBody>
      </p:sp>
      <p:sp>
        <p:nvSpPr>
          <p:cNvPr id="90117" name="Rectangle 3">
            <a:extLst>
              <a:ext uri="{FF2B5EF4-FFF2-40B4-BE49-F238E27FC236}">
                <a16:creationId xmlns:a16="http://schemas.microsoft.com/office/drawing/2014/main" id="{E93D3AE8-67AD-4071-958F-55CE9677C36C}"/>
              </a:ext>
            </a:extLst>
          </p:cNvPr>
          <p:cNvSpPr txBox="1">
            <a:spLocks noChangeArrowheads="1"/>
          </p:cNvSpPr>
          <p:nvPr/>
        </p:nvSpPr>
        <p:spPr bwMode="auto">
          <a:xfrm>
            <a:off x="6019213" y="1160463"/>
            <a:ext cx="2458960"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smtClean="0">
                <a:solidFill>
                  <a:srgbClr val="0000CC"/>
                </a:solidFill>
              </a:rPr>
              <a:t>);</a:t>
            </a:r>
          </a:p>
          <a:p>
            <a:pPr>
              <a:buNone/>
            </a:pPr>
            <a:r>
              <a:rPr lang="en-US" altLang="zh-CN" sz="1800" dirty="0">
                <a:latin typeface="+mn-lt"/>
                <a:ea typeface="+mn-ea"/>
              </a:rPr>
              <a:t>     return 0;</a:t>
            </a:r>
            <a:endParaRPr lang="zh-CN" altLang="en-US" sz="1800" dirty="0">
              <a:latin typeface="+mn-lt"/>
              <a:ea typeface="+mn-ea"/>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8C12B1-5544-455E-8D0C-1DAE38FEC1CD}"/>
              </a:ext>
            </a:extLst>
          </p:cNvPr>
          <p:cNvSpPr>
            <a:spLocks noGrp="1"/>
          </p:cNvSpPr>
          <p:nvPr>
            <p:ph type="title" idx="4294967295"/>
          </p:nvPr>
        </p:nvSpPr>
        <p:spPr>
          <a:xfrm>
            <a:off x="609600" y="209550"/>
            <a:ext cx="7772400" cy="614363"/>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6" name="文本框 1">
            <a:extLst>
              <a:ext uri="{FF2B5EF4-FFF2-40B4-BE49-F238E27FC236}">
                <a16:creationId xmlns:a16="http://schemas.microsoft.com/office/drawing/2014/main" id="{4F220E19-D2D3-4857-A554-B1E851A3DFBE}"/>
              </a:ext>
            </a:extLst>
          </p:cNvPr>
          <p:cNvSpPr txBox="1">
            <a:spLocks noChangeArrowheads="1"/>
          </p:cNvSpPr>
          <p:nvPr/>
        </p:nvSpPr>
        <p:spPr bwMode="auto">
          <a:xfrm>
            <a:off x="749300" y="5067300"/>
            <a:ext cx="6543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均输出</a:t>
            </a:r>
            <a:r>
              <a:rPr lang="en-US" altLang="zh-CN" sz="1800" dirty="0">
                <a:solidFill>
                  <a:srgbClr val="0000CC"/>
                </a:solidFill>
              </a:rPr>
              <a:t>Hi, there!”</a:t>
            </a:r>
            <a:r>
              <a:rPr lang="zh-CN" altLang="en-US" sz="1800" dirty="0"/>
              <a:t>，因为进程退出时均自动清理缓存</a:t>
            </a:r>
          </a:p>
        </p:txBody>
      </p:sp>
      <p:sp>
        <p:nvSpPr>
          <p:cNvPr id="7" name="Rectangle 3">
            <a:extLst>
              <a:ext uri="{FF2B5EF4-FFF2-40B4-BE49-F238E27FC236}">
                <a16:creationId xmlns:a16="http://schemas.microsoft.com/office/drawing/2014/main" id="{7F9DBA33-040F-4338-9880-37BE1684606B}"/>
              </a:ext>
            </a:extLst>
          </p:cNvPr>
          <p:cNvSpPr txBox="1">
            <a:spLocks noChangeArrowheads="1"/>
          </p:cNvSpPr>
          <p:nvPr/>
        </p:nvSpPr>
        <p:spPr bwMode="auto">
          <a:xfrm>
            <a:off x="666030" y="1160463"/>
            <a:ext cx="2414525" cy="336092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1588" indent="-344488">
              <a:buFont typeface="Monotype Sorts" pitchFamily="2" charset="2"/>
              <a:buNone/>
            </a:pPr>
            <a:r>
              <a:rPr lang="en-US" altLang="zh-CN" sz="1800" dirty="0" smtClean="0">
                <a:solidFill>
                  <a:srgbClr val="006600"/>
                </a:solidFill>
              </a:rPr>
              <a:t>//sample 1</a:t>
            </a:r>
          </a:p>
          <a:p>
            <a:pPr marL="1588" indent="-344488">
              <a:buFont typeface="Monotype Sorts" pitchFamily="2" charset="2"/>
              <a:buNone/>
            </a:pPr>
            <a:r>
              <a:rPr lang="zh-CN" altLang="en-US" sz="1800" dirty="0" smtClean="0"/>
              <a:t>#include &lt;stdio.h&gt;</a:t>
            </a:r>
          </a:p>
          <a:p>
            <a:pPr marL="1588" indent="-344488">
              <a:buFont typeface="Monotype Sorts" pitchFamily="2" charset="2"/>
              <a:buNone/>
            </a:pPr>
            <a:r>
              <a:rPr lang="en-US" altLang="zh-CN" sz="1800" dirty="0" err="1" smtClean="0"/>
              <a:t>int</a:t>
            </a:r>
            <a:r>
              <a:rPr lang="en-US" altLang="zh-CN" sz="1800" dirty="0" smtClean="0"/>
              <a:t> </a:t>
            </a:r>
            <a:r>
              <a:rPr lang="zh-CN" altLang="en-US" sz="1800" dirty="0" smtClean="0"/>
              <a:t>main()</a:t>
            </a:r>
          </a:p>
          <a:p>
            <a:pPr marL="1588" indent="-344488">
              <a:buFont typeface="Monotype Sorts" pitchFamily="2" charset="2"/>
              <a:buNone/>
            </a:pPr>
            <a:r>
              <a:rPr lang="zh-CN" altLang="en-US" sz="1800" dirty="0" smtClean="0"/>
              <a:t>  {</a:t>
            </a:r>
          </a:p>
          <a:p>
            <a:pPr marL="1588" indent="-344488">
              <a:buFont typeface="Monotype Sorts" pitchFamily="2" charset="2"/>
              <a:buNone/>
            </a:pPr>
            <a:r>
              <a:rPr lang="zh-CN" altLang="en-US" sz="1800" dirty="0" smtClean="0">
                <a:solidFill>
                  <a:srgbClr val="0000CC"/>
                </a:solidFill>
              </a:rPr>
              <a:t>     </a:t>
            </a:r>
            <a:r>
              <a:rPr lang="en-US" altLang="zh-CN" sz="1800" dirty="0" err="1" smtClean="0">
                <a:solidFill>
                  <a:srgbClr val="0000CC"/>
                </a:solidFill>
              </a:rPr>
              <a:t>printf</a:t>
            </a:r>
            <a:r>
              <a:rPr lang="en-US" altLang="zh-CN" sz="1800" dirty="0" smtClean="0">
                <a:solidFill>
                  <a:srgbClr val="0000CC"/>
                </a:solidFill>
              </a:rPr>
              <a:t>(“Hi, there!”)</a:t>
            </a:r>
            <a:r>
              <a:rPr lang="zh-CN" altLang="en-US" sz="1800" dirty="0" smtClean="0">
                <a:solidFill>
                  <a:srgbClr val="0000CC"/>
                </a:solidFill>
              </a:rPr>
              <a:t>; </a:t>
            </a:r>
            <a:endParaRPr lang="en-US" altLang="zh-CN" sz="1800" dirty="0" smtClean="0">
              <a:solidFill>
                <a:srgbClr val="0000CC"/>
              </a:solidFill>
            </a:endParaRPr>
          </a:p>
          <a:p>
            <a:pPr marL="1588" indent="-344488">
              <a:buFont typeface="Monotype Sorts" pitchFamily="2" charset="2"/>
              <a:buNone/>
            </a:pPr>
            <a:r>
              <a:rPr lang="en-US" altLang="zh-CN" sz="1800" dirty="0"/>
              <a:t>     return 0;</a:t>
            </a:r>
            <a:r>
              <a:rPr lang="zh-CN" altLang="en-US" sz="1800" dirty="0"/>
              <a:t>    </a:t>
            </a:r>
          </a:p>
          <a:p>
            <a:pPr marL="1588" indent="-344488">
              <a:buFont typeface="Monotype Sorts" pitchFamily="2" charset="2"/>
              <a:buNone/>
            </a:pPr>
            <a:r>
              <a:rPr lang="zh-CN" altLang="en-US" sz="1800" dirty="0" smtClean="0"/>
              <a:t>}</a:t>
            </a:r>
          </a:p>
          <a:p>
            <a:pPr marL="1588" indent="-344488">
              <a:buFont typeface="Monotype Sorts" pitchFamily="2" charset="2"/>
              <a:buNone/>
            </a:pPr>
            <a:endParaRPr lang="zh-CN" altLang="en-US" sz="1800" dirty="0" smtClean="0"/>
          </a:p>
          <a:p>
            <a:pPr marL="1588" indent="-344488">
              <a:buFont typeface="Monotype Sorts" pitchFamily="2" charset="2"/>
              <a:buNone/>
            </a:pPr>
            <a:r>
              <a:rPr lang="zh-CN" altLang="en-US" sz="1800" dirty="0" smtClean="0"/>
              <a:t>// 程序的执行结果？ </a:t>
            </a:r>
            <a:endParaRPr lang="zh-CN" altLang="en-US" sz="1800" dirty="0"/>
          </a:p>
        </p:txBody>
      </p:sp>
      <p:sp>
        <p:nvSpPr>
          <p:cNvPr id="8" name="Rectangle 3">
            <a:extLst>
              <a:ext uri="{FF2B5EF4-FFF2-40B4-BE49-F238E27FC236}">
                <a16:creationId xmlns:a16="http://schemas.microsoft.com/office/drawing/2014/main" id="{A2C3B705-757A-4589-A2B6-0C05B4BF2F87}"/>
              </a:ext>
            </a:extLst>
          </p:cNvPr>
          <p:cNvSpPr txBox="1">
            <a:spLocks noChangeArrowheads="1"/>
          </p:cNvSpPr>
          <p:nvPr/>
        </p:nvSpPr>
        <p:spPr bwMode="auto">
          <a:xfrm>
            <a:off x="3262188" y="1160463"/>
            <a:ext cx="2579317"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en-US" altLang="zh-CN" sz="1800" dirty="0" err="1" smtClean="0"/>
              <a:t>int</a:t>
            </a:r>
            <a:r>
              <a:rPr lang="en-US" altLang="zh-CN" sz="1800" dirty="0" smtClean="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None/>
            </a:pPr>
            <a:r>
              <a:rPr lang="en-US" altLang="zh-CN" sz="1800" dirty="0" smtClean="0">
                <a:solidFill>
                  <a:srgbClr val="0000CC"/>
                </a:solidFill>
              </a:rPr>
              <a:t>     </a:t>
            </a:r>
            <a:r>
              <a:rPr lang="en-US" altLang="zh-CN" sz="1800" dirty="0">
                <a:latin typeface="+mn-lt"/>
                <a:ea typeface="+mn-ea"/>
              </a:rPr>
              <a:t>return 0;</a:t>
            </a:r>
          </a:p>
          <a:p>
            <a:pPr>
              <a:buFont typeface="Monotype Sorts" pitchFamily="2" charset="2"/>
              <a:buNone/>
            </a:pPr>
            <a:r>
              <a:rPr lang="zh-CN" altLang="en-US" sz="1800" dirty="0" smtClean="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程序的执行结果？ </a:t>
            </a:r>
          </a:p>
        </p:txBody>
      </p:sp>
      <p:sp>
        <p:nvSpPr>
          <p:cNvPr id="9" name="Rectangle 3">
            <a:extLst>
              <a:ext uri="{FF2B5EF4-FFF2-40B4-BE49-F238E27FC236}">
                <a16:creationId xmlns:a16="http://schemas.microsoft.com/office/drawing/2014/main" id="{E93D3AE8-67AD-4071-958F-55CE9677C36C}"/>
              </a:ext>
            </a:extLst>
          </p:cNvPr>
          <p:cNvSpPr txBox="1">
            <a:spLocks noChangeArrowheads="1"/>
          </p:cNvSpPr>
          <p:nvPr/>
        </p:nvSpPr>
        <p:spPr bwMode="auto">
          <a:xfrm>
            <a:off x="6019213" y="1160463"/>
            <a:ext cx="2458960"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smtClean="0">
                <a:solidFill>
                  <a:srgbClr val="0000CC"/>
                </a:solidFill>
              </a:rPr>
              <a:t>);</a:t>
            </a:r>
          </a:p>
          <a:p>
            <a:pPr>
              <a:buNone/>
            </a:pPr>
            <a:r>
              <a:rPr lang="en-US" altLang="zh-CN" sz="1800" dirty="0" smtClean="0">
                <a:solidFill>
                  <a:srgbClr val="0000CC"/>
                </a:solidFill>
              </a:rPr>
              <a:t>     </a:t>
            </a:r>
            <a:r>
              <a:rPr lang="en-US" altLang="zh-CN" sz="1800" dirty="0">
                <a:latin typeface="+mn-lt"/>
                <a:ea typeface="+mn-ea"/>
              </a:rPr>
              <a:t>return 0;</a:t>
            </a:r>
            <a:endParaRPr lang="zh-CN" altLang="en-US" sz="1800" dirty="0">
              <a:latin typeface="+mn-lt"/>
              <a:ea typeface="+mn-ea"/>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Tree>
    <p:extLst>
      <p:ext uri="{BB962C8B-B14F-4D97-AF65-F5344CB8AC3E}">
        <p14:creationId xmlns:p14="http://schemas.microsoft.com/office/powerpoint/2010/main" val="7972902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EFF7041-C9A6-413A-BC23-A9FDD3CB0649}"/>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88067" name="Rectangle 3">
            <a:extLst>
              <a:ext uri="{FF2B5EF4-FFF2-40B4-BE49-F238E27FC236}">
                <a16:creationId xmlns:a16="http://schemas.microsoft.com/office/drawing/2014/main" id="{D60D296A-12D8-4BFC-B4D1-875E68A41A2B}"/>
              </a:ext>
            </a:extLst>
          </p:cNvPr>
          <p:cNvSpPr>
            <a:spLocks noGrp="1" noChangeArrowheads="1"/>
          </p:cNvSpPr>
          <p:nvPr>
            <p:ph type="body" idx="4294967295"/>
          </p:nvPr>
        </p:nvSpPr>
        <p:spPr>
          <a:xfrm>
            <a:off x="603887" y="1160463"/>
            <a:ext cx="2343504" cy="3734869"/>
          </a:xfrm>
          <a:ln>
            <a:solidFill>
              <a:schemeClr val="tx1"/>
            </a:solidFill>
            <a:miter lim="800000"/>
            <a:headEnd/>
            <a:tailEnd/>
          </a:ln>
        </p:spPr>
        <p:txBody>
          <a:bodyPr wrap="square">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marL="1588" indent="-344488">
              <a:buNone/>
            </a:pPr>
            <a:r>
              <a:rPr lang="en-US" altLang="zh-CN" sz="1800" dirty="0"/>
              <a:t>    // for </a:t>
            </a:r>
            <a:r>
              <a:rPr lang="en-US" altLang="zh-CN" sz="1800" dirty="0" smtClean="0"/>
              <a:t>(;;);</a:t>
            </a:r>
          </a:p>
          <a:p>
            <a:pPr marL="1588" indent="-344488">
              <a:buNone/>
            </a:pPr>
            <a:r>
              <a:rPr lang="en-US" altLang="zh-CN" sz="1800" dirty="0" smtClean="0">
                <a:solidFill>
                  <a:srgbClr val="0000CC"/>
                </a:solidFill>
              </a:rPr>
              <a:t>    </a:t>
            </a:r>
            <a:r>
              <a:rPr lang="en-US" altLang="zh-CN" sz="1800" dirty="0"/>
              <a:t>return 0;</a:t>
            </a:r>
            <a:endParaRPr lang="zh-CN" altLang="en-US" sz="1800" dirty="0"/>
          </a:p>
          <a:p>
            <a:pPr marL="1588" indent="-344488">
              <a:buNone/>
            </a:pPr>
            <a:r>
              <a:rPr lang="zh-CN" altLang="en-US" sz="1800" dirty="0"/>
              <a:t>}</a:t>
            </a:r>
          </a:p>
          <a:p>
            <a:pPr marL="1588" indent="-344488">
              <a:buFont typeface="Monotype Sorts" pitchFamily="2" charset="2"/>
              <a:buNone/>
            </a:pPr>
            <a:r>
              <a:rPr lang="zh-CN" altLang="en-US" sz="1800" dirty="0"/>
              <a:t>// 程序的执行结果？ </a:t>
            </a:r>
          </a:p>
        </p:txBody>
      </p:sp>
      <p:sp>
        <p:nvSpPr>
          <p:cNvPr id="88068" name="Rectangle 3">
            <a:extLst>
              <a:ext uri="{FF2B5EF4-FFF2-40B4-BE49-F238E27FC236}">
                <a16:creationId xmlns:a16="http://schemas.microsoft.com/office/drawing/2014/main" id="{6D1DD6C9-B00E-4BFB-A147-B8E74F6CFF35}"/>
              </a:ext>
            </a:extLst>
          </p:cNvPr>
          <p:cNvSpPr txBox="1">
            <a:spLocks noChangeArrowheads="1"/>
          </p:cNvSpPr>
          <p:nvPr/>
        </p:nvSpPr>
        <p:spPr bwMode="auto">
          <a:xfrm>
            <a:off x="3173413" y="1160463"/>
            <a:ext cx="2588195"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a:buNone/>
            </a:pPr>
            <a:r>
              <a:rPr lang="en-US" altLang="zh-CN" sz="1800" dirty="0"/>
              <a:t>      // for </a:t>
            </a:r>
            <a:r>
              <a:rPr lang="en-US" altLang="zh-CN" sz="1800" dirty="0" smtClean="0"/>
              <a:t>(;;);</a:t>
            </a:r>
          </a:p>
          <a:p>
            <a:pPr>
              <a:buNone/>
            </a:pPr>
            <a:r>
              <a:rPr lang="en-US" altLang="zh-CN" sz="1800" dirty="0" smtClean="0"/>
              <a:t>    return </a:t>
            </a:r>
            <a:r>
              <a:rPr lang="en-US" altLang="zh-CN" sz="1800" dirty="0"/>
              <a:t>0;</a:t>
            </a:r>
            <a:endParaRPr lang="en-US" altLang="zh-CN" sz="1800" dirty="0">
              <a:solidFill>
                <a:srgbClr val="7030A0"/>
              </a:solidFill>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
        <p:nvSpPr>
          <p:cNvPr id="88069" name="Rectangle 3">
            <a:extLst>
              <a:ext uri="{FF2B5EF4-FFF2-40B4-BE49-F238E27FC236}">
                <a16:creationId xmlns:a16="http://schemas.microsoft.com/office/drawing/2014/main" id="{04120B88-ACE5-4B43-9CEE-98F0F3CE5E95}"/>
              </a:ext>
            </a:extLst>
          </p:cNvPr>
          <p:cNvSpPr txBox="1">
            <a:spLocks noChangeArrowheads="1"/>
          </p:cNvSpPr>
          <p:nvPr/>
        </p:nvSpPr>
        <p:spPr bwMode="auto">
          <a:xfrm>
            <a:off x="6054725" y="1160463"/>
            <a:ext cx="2387939"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0000CC"/>
                </a:solidFill>
              </a:rPr>
              <a:t>fflush</a:t>
            </a:r>
            <a:r>
              <a:rPr lang="en-US" altLang="zh-CN" sz="1800" dirty="0">
                <a:solidFill>
                  <a:srgbClr val="0000CC"/>
                </a:solidFill>
              </a:rPr>
              <a:t>(</a:t>
            </a:r>
            <a:r>
              <a:rPr lang="en-US" altLang="zh-CN" sz="1800" dirty="0" err="1">
                <a:solidFill>
                  <a:srgbClr val="0000CC"/>
                </a:solidFill>
              </a:rPr>
              <a:t>stdout</a:t>
            </a:r>
            <a:r>
              <a:rPr lang="en-US" altLang="zh-CN" sz="1800" dirty="0">
                <a:solidFill>
                  <a:srgbClr val="0000CC"/>
                </a:solidFill>
              </a:rPr>
              <a:t>)</a:t>
            </a:r>
            <a:r>
              <a:rPr lang="zh-CN" altLang="en-US" sz="1800" dirty="0">
                <a:solidFill>
                  <a:srgbClr val="0000CC"/>
                </a:solidFill>
              </a:rPr>
              <a:t>    </a:t>
            </a:r>
          </a:p>
          <a:p>
            <a:pPr>
              <a:buFont typeface="Monotype Sorts" pitchFamily="2" charset="2"/>
              <a:buNone/>
            </a:pPr>
            <a:r>
              <a:rPr lang="zh-CN" altLang="en-US" sz="1800" dirty="0">
                <a:solidFill>
                  <a:srgbClr val="7030A0"/>
                </a:solidFill>
              </a:rPr>
              <a:t>     </a:t>
            </a:r>
            <a:r>
              <a:rPr lang="en-US" altLang="zh-CN" sz="1800" dirty="0">
                <a:solidFill>
                  <a:srgbClr val="7030A0"/>
                </a:solidFill>
              </a:rPr>
              <a:t>pause()</a:t>
            </a:r>
            <a:r>
              <a:rPr lang="zh-CN" altLang="en-US" sz="1800" dirty="0" smtClean="0">
                <a:solidFill>
                  <a:srgbClr val="7030A0"/>
                </a:solidFill>
              </a:rPr>
              <a:t>;</a:t>
            </a:r>
            <a:endParaRPr lang="en-US" altLang="zh-CN" sz="1800" dirty="0" smtClean="0">
              <a:solidFill>
                <a:srgbClr val="7030A0"/>
              </a:solidFill>
            </a:endParaRPr>
          </a:p>
          <a:p>
            <a:pPr>
              <a:buNone/>
            </a:pPr>
            <a:r>
              <a:rPr lang="en-US" altLang="zh-CN" sz="1800" dirty="0" smtClean="0"/>
              <a:t>     return </a:t>
            </a:r>
            <a:r>
              <a:rPr lang="en-US" altLang="zh-CN" sz="1800" dirty="0"/>
              <a:t>0;</a:t>
            </a:r>
            <a:endParaRPr lang="zh-CN" altLang="en-US" sz="1800" dirty="0">
              <a:solidFill>
                <a:srgbClr val="7030A0"/>
              </a:solidFill>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
        <p:nvSpPr>
          <p:cNvPr id="6" name="文本框 1">
            <a:extLst>
              <a:ext uri="{FF2B5EF4-FFF2-40B4-BE49-F238E27FC236}">
                <a16:creationId xmlns:a16="http://schemas.microsoft.com/office/drawing/2014/main" id="{1516DF75-D0D2-40ED-976C-C2FB6E1D3E0C}"/>
              </a:ext>
            </a:extLst>
          </p:cNvPr>
          <p:cNvSpPr txBox="1">
            <a:spLocks noChangeArrowheads="1"/>
          </p:cNvSpPr>
          <p:nvPr/>
        </p:nvSpPr>
        <p:spPr bwMode="auto">
          <a:xfrm>
            <a:off x="377148" y="5029622"/>
            <a:ext cx="8355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600" dirty="0"/>
              <a:t>注：</a:t>
            </a:r>
            <a:r>
              <a:rPr lang="en-US" altLang="zh-CN" sz="1600" dirty="0">
                <a:solidFill>
                  <a:srgbClr val="7030A0"/>
                </a:solidFill>
              </a:rPr>
              <a:t>pause()—</a:t>
            </a:r>
            <a:r>
              <a:rPr lang="zh-CN" altLang="en-US" sz="1600" dirty="0">
                <a:solidFill>
                  <a:srgbClr val="7030A0"/>
                </a:solidFill>
              </a:rPr>
              <a:t>暂停进程的执行，等待某个</a:t>
            </a:r>
            <a:r>
              <a:rPr lang="zh-CN" altLang="en-US" sz="1600" dirty="0" smtClean="0">
                <a:solidFill>
                  <a:srgbClr val="7030A0"/>
                </a:solidFill>
              </a:rPr>
              <a:t>信号；</a:t>
            </a:r>
            <a:endParaRPr lang="en-US" altLang="zh-CN" sz="1600" dirty="0" smtClean="0">
              <a:solidFill>
                <a:srgbClr val="7030A0"/>
              </a:solidFill>
            </a:endParaRPr>
          </a:p>
          <a:p>
            <a:pPr>
              <a:spcBef>
                <a:spcPct val="0"/>
              </a:spcBef>
              <a:buClrTx/>
              <a:buSzTx/>
              <a:buNone/>
            </a:pPr>
            <a:r>
              <a:rPr lang="en-US" altLang="zh-CN" sz="1600" dirty="0">
                <a:solidFill>
                  <a:srgbClr val="7030A0"/>
                </a:solidFill>
              </a:rPr>
              <a:t> </a:t>
            </a:r>
            <a:r>
              <a:rPr lang="en-US" altLang="zh-CN" sz="1600" dirty="0" smtClean="0">
                <a:solidFill>
                  <a:srgbClr val="7030A0"/>
                </a:solidFill>
              </a:rPr>
              <a:t>          </a:t>
            </a:r>
            <a:r>
              <a:rPr lang="zh-CN" altLang="en-US" sz="1600" dirty="0" smtClean="0"/>
              <a:t>目的</a:t>
            </a:r>
            <a:r>
              <a:rPr lang="zh-CN" altLang="en-US" sz="1600" dirty="0"/>
              <a:t>是防止进程进行结束，自动将缓存的数据输出；</a:t>
            </a:r>
            <a:endParaRPr lang="en-US" altLang="zh-CN" sz="1600" dirty="0"/>
          </a:p>
          <a:p>
            <a:pPr>
              <a:spcBef>
                <a:spcPct val="0"/>
              </a:spcBef>
              <a:buClrTx/>
              <a:buSzTx/>
              <a:buNone/>
            </a:pPr>
            <a:r>
              <a:rPr lang="en-US" altLang="zh-CN" sz="1600" dirty="0">
                <a:solidFill>
                  <a:srgbClr val="7030A0"/>
                </a:solidFill>
              </a:rPr>
              <a:t> </a:t>
            </a:r>
            <a:r>
              <a:rPr lang="en-US" altLang="zh-CN" sz="1600" dirty="0" smtClean="0">
                <a:solidFill>
                  <a:srgbClr val="7030A0"/>
                </a:solidFill>
              </a:rPr>
              <a:t>    pause() </a:t>
            </a:r>
            <a:r>
              <a:rPr lang="zh-CN" altLang="en-US" sz="1600" dirty="0" smtClean="0">
                <a:solidFill>
                  <a:srgbClr val="7030A0"/>
                </a:solidFill>
              </a:rPr>
              <a:t>默认</a:t>
            </a:r>
            <a:r>
              <a:rPr lang="zh-CN" altLang="en-US" sz="1600" dirty="0">
                <a:solidFill>
                  <a:srgbClr val="7030A0"/>
                </a:solidFill>
              </a:rPr>
              <a:t>是等待</a:t>
            </a:r>
            <a:r>
              <a:rPr lang="en-US" altLang="zh-CN" sz="1600" dirty="0" smtClean="0">
                <a:solidFill>
                  <a:srgbClr val="7030A0"/>
                </a:solidFill>
              </a:rPr>
              <a:t>ctrl-c</a:t>
            </a:r>
            <a:r>
              <a:rPr lang="zh-CN" altLang="en-US" sz="1600" dirty="0" smtClean="0">
                <a:solidFill>
                  <a:srgbClr val="7030A0"/>
                </a:solidFill>
              </a:rPr>
              <a:t>信号，进程收到该信号后</a:t>
            </a:r>
            <a:r>
              <a:rPr lang="zh-CN" altLang="en-US" sz="1600" dirty="0">
                <a:solidFill>
                  <a:srgbClr val="7030A0"/>
                </a:solidFill>
              </a:rPr>
              <a:t>，</a:t>
            </a:r>
            <a:r>
              <a:rPr lang="zh-CN" altLang="en-US" sz="1600" dirty="0" smtClean="0">
                <a:solidFill>
                  <a:srgbClr val="7030A0"/>
                </a:solidFill>
              </a:rPr>
              <a:t>默认</a:t>
            </a:r>
            <a:r>
              <a:rPr lang="zh-CN" altLang="en-US" sz="1600" dirty="0">
                <a:solidFill>
                  <a:srgbClr val="7030A0"/>
                </a:solidFill>
              </a:rPr>
              <a:t>的操作</a:t>
            </a:r>
            <a:r>
              <a:rPr lang="zh-CN" altLang="en-US" sz="1600" dirty="0" smtClean="0">
                <a:solidFill>
                  <a:srgbClr val="7030A0"/>
                </a:solidFill>
              </a:rPr>
              <a:t>是终止进程；</a:t>
            </a:r>
            <a:endParaRPr lang="zh-CN" altLang="en-US" sz="1600" dirty="0">
              <a:solidFill>
                <a:srgbClr val="7030A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CD30690-8264-4416-8B2F-3304994ECED4}"/>
              </a:ext>
            </a:extLst>
          </p:cNvPr>
          <p:cNvSpPr>
            <a:spLocks noGrp="1"/>
          </p:cNvSpPr>
          <p:nvPr>
            <p:ph type="title" idx="4294967295"/>
          </p:nvPr>
        </p:nvSpPr>
        <p:spPr>
          <a:xfrm>
            <a:off x="715963" y="166688"/>
            <a:ext cx="7772400" cy="644525"/>
          </a:xfrm>
          <a:ln>
            <a:miter/>
          </a:ln>
        </p:spPr>
        <p:txBody>
          <a:bodyPr/>
          <a:lstStyle/>
          <a:p>
            <a:pPr>
              <a:defRPr/>
            </a:pPr>
            <a:r>
              <a:rPr lang="zh-CN" altLang="en-US" noProof="1">
                <a:effectLst>
                  <a:outerShdw blurRad="38100" dist="38100" dir="2700000">
                    <a:srgbClr val="C0C0C0"/>
                  </a:outerShdw>
                </a:effectLst>
              </a:rPr>
              <a:t>关于输出缓存</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r>
              <a:rPr lang="zh-CN" altLang="en-US" noProof="1" smtClean="0">
                <a:effectLst>
                  <a:outerShdw blurRad="38100" dist="38100" dir="2700000">
                    <a:srgbClr val="C0C0C0"/>
                  </a:outerShdw>
                </a:effectLst>
              </a:rPr>
              <a:t>（</a:t>
            </a:r>
            <a:r>
              <a:rPr lang="zh-CN" altLang="en-US" noProof="1">
                <a:effectLst>
                  <a:outerShdw blurRad="38100" dist="38100" dir="2700000">
                    <a:srgbClr val="C0C0C0"/>
                  </a:outerShdw>
                </a:effectLst>
              </a:rPr>
              <a:t>续）</a:t>
            </a:r>
          </a:p>
        </p:txBody>
      </p:sp>
      <p:sp>
        <p:nvSpPr>
          <p:cNvPr id="89091" name="Rectangle 3">
            <a:extLst>
              <a:ext uri="{FF2B5EF4-FFF2-40B4-BE49-F238E27FC236}">
                <a16:creationId xmlns:a16="http://schemas.microsoft.com/office/drawing/2014/main" id="{EBBCD769-43DB-4144-B0B9-03F7BC769980}"/>
              </a:ext>
            </a:extLst>
          </p:cNvPr>
          <p:cNvSpPr>
            <a:spLocks noGrp="1" noChangeArrowheads="1"/>
          </p:cNvSpPr>
          <p:nvPr>
            <p:ph type="body" idx="4294967295"/>
          </p:nvPr>
        </p:nvSpPr>
        <p:spPr>
          <a:xfrm>
            <a:off x="373063" y="1160463"/>
            <a:ext cx="2671762" cy="3734869"/>
          </a:xfrm>
          <a:ln>
            <a:solidFill>
              <a:schemeClr val="tx1"/>
            </a:solidFill>
            <a:miter lim="800000"/>
            <a:headEnd/>
            <a:tailEnd/>
          </a:ln>
        </p:spPr>
        <p:txBody>
          <a:bodyPr>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en-US" altLang="zh-CN" sz="1800" dirty="0"/>
              <a:t>pause()</a:t>
            </a:r>
            <a:r>
              <a:rPr lang="zh-CN" altLang="en-US" sz="1800" dirty="0"/>
              <a:t>;</a:t>
            </a:r>
            <a:endParaRPr lang="en-US" altLang="zh-CN" sz="1800" dirty="0"/>
          </a:p>
          <a:p>
            <a:pPr marL="1588" indent="-344488">
              <a:buFont typeface="Monotype Sorts" pitchFamily="2" charset="2"/>
              <a:buNone/>
            </a:pPr>
            <a:r>
              <a:rPr lang="en-US" altLang="zh-CN" sz="1800" dirty="0"/>
              <a:t>     // for </a:t>
            </a:r>
            <a:r>
              <a:rPr lang="en-US" altLang="zh-CN" sz="1800" dirty="0" smtClean="0"/>
              <a:t>(;;);</a:t>
            </a:r>
          </a:p>
          <a:p>
            <a:pPr marL="1588" indent="-344488">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marL="1588" indent="-344488">
              <a:buFont typeface="Monotype Sorts" pitchFamily="2" charset="2"/>
              <a:buNone/>
            </a:pPr>
            <a:r>
              <a:rPr lang="zh-CN" altLang="en-US" sz="1800" dirty="0"/>
              <a:t>}</a:t>
            </a:r>
          </a:p>
          <a:p>
            <a:pPr marL="1588" indent="-344488">
              <a:buFont typeface="Monotype Sorts" pitchFamily="2" charset="2"/>
              <a:buNone/>
            </a:pPr>
            <a:r>
              <a:rPr lang="zh-CN" altLang="en-US" sz="1800" dirty="0"/>
              <a:t>// 屏幕无输出 </a:t>
            </a:r>
          </a:p>
        </p:txBody>
      </p:sp>
      <p:sp>
        <p:nvSpPr>
          <p:cNvPr id="89092" name="Rectangle 3">
            <a:extLst>
              <a:ext uri="{FF2B5EF4-FFF2-40B4-BE49-F238E27FC236}">
                <a16:creationId xmlns:a16="http://schemas.microsoft.com/office/drawing/2014/main" id="{3AFE8777-B8E9-4C7B-9857-856FF8114F79}"/>
              </a:ext>
            </a:extLst>
          </p:cNvPr>
          <p:cNvSpPr txBox="1">
            <a:spLocks noChangeArrowheads="1"/>
          </p:cNvSpPr>
          <p:nvPr/>
        </p:nvSpPr>
        <p:spPr bwMode="auto">
          <a:xfrm>
            <a:off x="3173413" y="1160463"/>
            <a:ext cx="2754312"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smtClean="0">
                <a:solidFill>
                  <a:srgbClr val="0000CC"/>
                </a:solidFill>
              </a:rPr>
              <a:t>     </a:t>
            </a:r>
            <a:r>
              <a:rPr lang="en-US" altLang="zh-CN" sz="1800" dirty="0"/>
              <a:t>return 0;</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屏幕输出</a:t>
            </a:r>
            <a:r>
              <a:rPr lang="en-US" altLang="zh-CN" sz="1800" dirty="0">
                <a:solidFill>
                  <a:srgbClr val="0000CC"/>
                </a:solidFill>
              </a:rPr>
              <a:t>Hi, there!</a:t>
            </a:r>
          </a:p>
        </p:txBody>
      </p:sp>
      <p:sp>
        <p:nvSpPr>
          <p:cNvPr id="89093" name="Rectangle 3">
            <a:extLst>
              <a:ext uri="{FF2B5EF4-FFF2-40B4-BE49-F238E27FC236}">
                <a16:creationId xmlns:a16="http://schemas.microsoft.com/office/drawing/2014/main" id="{819901A8-D8A3-48C9-BE0C-513DD02CF5DB}"/>
              </a:ext>
            </a:extLst>
          </p:cNvPr>
          <p:cNvSpPr txBox="1">
            <a:spLocks noChangeArrowheads="1"/>
          </p:cNvSpPr>
          <p:nvPr/>
        </p:nvSpPr>
        <p:spPr bwMode="auto">
          <a:xfrm>
            <a:off x="6054725" y="1160463"/>
            <a:ext cx="2673350"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a:solidFill>
                  <a:srgbClr val="7030A0"/>
                </a:solidFill>
              </a:rPr>
              <a:t>)</a:t>
            </a:r>
            <a:r>
              <a:rPr lang="zh-CN" altLang="en-US" sz="1800" dirty="0">
                <a:solidFill>
                  <a:srgbClr val="7030A0"/>
                </a:solidFill>
              </a:rPr>
              <a:t>    </a:t>
            </a:r>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a:buFont typeface="Monotype Sorts" pitchFamily="2" charset="2"/>
              <a:buNone/>
            </a:pPr>
            <a:r>
              <a:rPr lang="zh-CN" altLang="en-US" sz="1800" dirty="0"/>
              <a:t>}</a:t>
            </a:r>
          </a:p>
          <a:p>
            <a:pPr>
              <a:buFont typeface="Monotype Sorts" pitchFamily="2" charset="2"/>
              <a:buNone/>
            </a:pPr>
            <a:r>
              <a:rPr lang="zh-CN" altLang="en-US" sz="1800" dirty="0"/>
              <a:t>// 屏幕输出</a:t>
            </a:r>
            <a:r>
              <a:rPr lang="en-US" altLang="zh-CN" sz="1800" dirty="0">
                <a:solidFill>
                  <a:srgbClr val="0000CC"/>
                </a:solidFill>
              </a:rPr>
              <a:t>Hi, there!</a:t>
            </a:r>
          </a:p>
        </p:txBody>
      </p:sp>
      <p:sp>
        <p:nvSpPr>
          <p:cNvPr id="89094" name="文本框 1">
            <a:extLst>
              <a:ext uri="{FF2B5EF4-FFF2-40B4-BE49-F238E27FC236}">
                <a16:creationId xmlns:a16="http://schemas.microsoft.com/office/drawing/2014/main" id="{D5FB3AA7-9F07-4BB8-A3E1-90089CC066E0}"/>
              </a:ext>
            </a:extLst>
          </p:cNvPr>
          <p:cNvSpPr txBox="1">
            <a:spLocks noChangeArrowheads="1"/>
          </p:cNvSpPr>
          <p:nvPr/>
        </p:nvSpPr>
        <p:spPr bwMode="auto">
          <a:xfrm>
            <a:off x="618309" y="5233809"/>
            <a:ext cx="6543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注：</a:t>
            </a:r>
            <a:r>
              <a:rPr lang="en-US" altLang="zh-CN" sz="1800" dirty="0"/>
              <a:t>“\n”, </a:t>
            </a:r>
            <a:r>
              <a:rPr lang="en-US" altLang="zh-CN" sz="1800" dirty="0" err="1"/>
              <a:t>fflush</a:t>
            </a:r>
            <a:r>
              <a:rPr lang="en-US" altLang="zh-CN" sz="1800" dirty="0"/>
              <a:t>(</a:t>
            </a:r>
            <a:r>
              <a:rPr lang="en-US" altLang="zh-CN" sz="1800" dirty="0" err="1"/>
              <a:t>stdout</a:t>
            </a:r>
            <a:r>
              <a:rPr lang="en-US" altLang="zh-CN" sz="1800" dirty="0"/>
              <a:t>)</a:t>
            </a:r>
            <a:r>
              <a:rPr lang="zh-CN" altLang="en-US" sz="1800" dirty="0"/>
              <a:t>都有清空输出缓存的功能</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70C2A35-3C8F-4447-8046-FA5F42C75DA5}"/>
              </a:ext>
            </a:extLst>
          </p:cNvPr>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92163" name="Rectangle 3">
            <a:extLst>
              <a:ext uri="{FF2B5EF4-FFF2-40B4-BE49-F238E27FC236}">
                <a16:creationId xmlns:a16="http://schemas.microsoft.com/office/drawing/2014/main" id="{69184E36-3E4E-4EA6-9A12-DFBB12991EE7}"/>
              </a:ext>
            </a:extLst>
          </p:cNvPr>
          <p:cNvSpPr>
            <a:spLocks noGrp="1" noChangeArrowheads="1"/>
          </p:cNvSpPr>
          <p:nvPr>
            <p:ph type="body" idx="4294967295"/>
          </p:nvPr>
        </p:nvSpPr>
        <p:spPr>
          <a:xfrm>
            <a:off x="246063" y="1160464"/>
            <a:ext cx="2745712" cy="3526948"/>
          </a:xfrm>
          <a:ln>
            <a:solidFill>
              <a:srgbClr val="000000"/>
            </a:solidFill>
            <a:miter lim="800000"/>
            <a:headEnd/>
            <a:tailEnd/>
          </a:ln>
        </p:spPr>
        <p:txBody>
          <a:bodyPr>
            <a:no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zh-CN" altLang="en-US" sz="1800" b="1" dirty="0">
                <a:solidFill>
                  <a:srgbClr val="7030A0"/>
                </a:solidFill>
              </a:rPr>
              <a:t>pid=fork();</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程序的执行结果什么？ </a:t>
            </a:r>
          </a:p>
        </p:txBody>
      </p:sp>
      <p:sp>
        <p:nvSpPr>
          <p:cNvPr id="92164" name="Rectangle 3">
            <a:extLst>
              <a:ext uri="{FF2B5EF4-FFF2-40B4-BE49-F238E27FC236}">
                <a16:creationId xmlns:a16="http://schemas.microsoft.com/office/drawing/2014/main" id="{318E3635-D508-44BB-B38D-3FF093D9DD8B}"/>
              </a:ext>
            </a:extLst>
          </p:cNvPr>
          <p:cNvSpPr txBox="1">
            <a:spLocks noChangeArrowheads="1"/>
          </p:cNvSpPr>
          <p:nvPr/>
        </p:nvSpPr>
        <p:spPr bwMode="auto">
          <a:xfrm>
            <a:off x="3074988" y="1203325"/>
            <a:ext cx="2917825" cy="34840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p>
        </p:txBody>
      </p:sp>
      <p:sp>
        <p:nvSpPr>
          <p:cNvPr id="92165" name="Rectangle 3">
            <a:extLst>
              <a:ext uri="{FF2B5EF4-FFF2-40B4-BE49-F238E27FC236}">
                <a16:creationId xmlns:a16="http://schemas.microsoft.com/office/drawing/2014/main" id="{31E9B6B3-7FB3-4FCD-A892-B1FCBDB75A4A}"/>
              </a:ext>
            </a:extLst>
          </p:cNvPr>
          <p:cNvSpPr txBox="1">
            <a:spLocks noChangeArrowheads="1"/>
          </p:cNvSpPr>
          <p:nvPr/>
        </p:nvSpPr>
        <p:spPr bwMode="auto">
          <a:xfrm>
            <a:off x="6161103" y="1203326"/>
            <a:ext cx="2717785" cy="34840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p>
          <a:p>
            <a:pPr>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r>
              <a:rPr lang="zh-CN" altLang="en-US" sz="1800" dirty="0"/>
              <a:t>// 程序的执行结果什么？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350FCB1-8C67-415E-A27D-5F897C4C19BB}"/>
              </a:ext>
            </a:extLst>
          </p:cNvPr>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继承缓存（续）</a:t>
            </a:r>
          </a:p>
        </p:txBody>
      </p:sp>
      <p:sp>
        <p:nvSpPr>
          <p:cNvPr id="93187" name="Rectangle 3">
            <a:extLst>
              <a:ext uri="{FF2B5EF4-FFF2-40B4-BE49-F238E27FC236}">
                <a16:creationId xmlns:a16="http://schemas.microsoft.com/office/drawing/2014/main" id="{4648C2C2-4E56-4B28-A331-C689C5600809}"/>
              </a:ext>
            </a:extLst>
          </p:cNvPr>
          <p:cNvSpPr>
            <a:spLocks noGrp="1" noChangeArrowheads="1"/>
          </p:cNvSpPr>
          <p:nvPr>
            <p:ph type="body" idx="4294967295"/>
          </p:nvPr>
        </p:nvSpPr>
        <p:spPr>
          <a:xfrm>
            <a:off x="246063" y="1160463"/>
            <a:ext cx="2736834" cy="3429293"/>
          </a:xfrm>
          <a:ln>
            <a:solidFill>
              <a:srgbClr val="000000"/>
            </a:solidFill>
            <a:miter lim="800000"/>
            <a:headEnd/>
            <a:tailEnd/>
          </a:ln>
        </p:spPr>
        <p:txBody>
          <a:bodyPr>
            <a:no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Font typeface="Monotype Sorts" pitchFamily="2" charset="2"/>
              <a:buNone/>
            </a:pPr>
            <a:r>
              <a:rPr lang="zh-CN" altLang="en-US" sz="1800" dirty="0"/>
              <a:t>main()</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zh-CN" altLang="en-US" sz="1800" b="1" dirty="0">
                <a:solidFill>
                  <a:srgbClr val="7030A0"/>
                </a:solidFill>
              </a:rPr>
              <a:t>pid=fork();</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程序的执行结果什么？ </a:t>
            </a:r>
          </a:p>
        </p:txBody>
      </p:sp>
      <p:sp>
        <p:nvSpPr>
          <p:cNvPr id="93188" name="Rectangle 3">
            <a:extLst>
              <a:ext uri="{FF2B5EF4-FFF2-40B4-BE49-F238E27FC236}">
                <a16:creationId xmlns:a16="http://schemas.microsoft.com/office/drawing/2014/main" id="{2BFCBDA4-1FA3-4EEB-8414-0F695E1E0468}"/>
              </a:ext>
            </a:extLst>
          </p:cNvPr>
          <p:cNvSpPr txBox="1">
            <a:spLocks noChangeArrowheads="1"/>
          </p:cNvSpPr>
          <p:nvPr/>
        </p:nvSpPr>
        <p:spPr bwMode="auto">
          <a:xfrm>
            <a:off x="3074988" y="1203325"/>
            <a:ext cx="2917825" cy="3386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zh-CN" altLang="en-US" sz="1800" dirty="0"/>
              <a:t>main()</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p>
          <a:p>
            <a:pPr>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p>
        </p:txBody>
      </p:sp>
      <p:sp>
        <p:nvSpPr>
          <p:cNvPr id="93189" name="Rectangle 3">
            <a:extLst>
              <a:ext uri="{FF2B5EF4-FFF2-40B4-BE49-F238E27FC236}">
                <a16:creationId xmlns:a16="http://schemas.microsoft.com/office/drawing/2014/main" id="{312849F8-FB16-4C8B-8A45-D670CCA40769}"/>
              </a:ext>
            </a:extLst>
          </p:cNvPr>
          <p:cNvSpPr txBox="1">
            <a:spLocks noChangeArrowheads="1"/>
          </p:cNvSpPr>
          <p:nvPr/>
        </p:nvSpPr>
        <p:spPr bwMode="auto">
          <a:xfrm>
            <a:off x="6084905" y="1203326"/>
            <a:ext cx="2793984" cy="3386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Font typeface="Monotype Sorts" pitchFamily="2" charset="2"/>
              <a:buNone/>
            </a:pPr>
            <a:r>
              <a:rPr lang="zh-CN" altLang="en-US" sz="1800" dirty="0"/>
              <a:t>main()</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p>
          <a:p>
            <a:pPr>
              <a:buNone/>
            </a:pPr>
            <a:r>
              <a:rPr lang="zh-CN" altLang="en-US" sz="1800" b="1" dirty="0">
                <a:solidFill>
                  <a:srgbClr val="7030A0"/>
                </a:solidFill>
                <a:latin typeface="+mn-lt"/>
                <a:ea typeface="+mn-ea"/>
              </a:rPr>
              <a:t>     pid=fork();</a:t>
            </a:r>
          </a:p>
          <a:p>
            <a:pPr>
              <a:buFont typeface="Monotype Sorts" pitchFamily="2" charset="2"/>
              <a:buNone/>
            </a:pPr>
            <a:r>
              <a:rPr lang="zh-CN" altLang="en-US" sz="1800" dirty="0"/>
              <a:t>}</a:t>
            </a:r>
          </a:p>
          <a:p>
            <a:pPr>
              <a:buFont typeface="Monotype Sorts" pitchFamily="2" charset="2"/>
              <a:buNone/>
            </a:pPr>
            <a:r>
              <a:rPr lang="zh-CN" altLang="en-US" sz="1800" dirty="0"/>
              <a:t>// 程序的执行结果什么？ </a:t>
            </a:r>
          </a:p>
        </p:txBody>
      </p:sp>
      <p:sp>
        <p:nvSpPr>
          <p:cNvPr id="93190" name="文本框 1">
            <a:extLst>
              <a:ext uri="{FF2B5EF4-FFF2-40B4-BE49-F238E27FC236}">
                <a16:creationId xmlns:a16="http://schemas.microsoft.com/office/drawing/2014/main" id="{CE649338-57EE-4A9C-9439-D0C55090F1FC}"/>
              </a:ext>
            </a:extLst>
          </p:cNvPr>
          <p:cNvSpPr txBox="1">
            <a:spLocks noChangeArrowheads="1"/>
          </p:cNvSpPr>
          <p:nvPr/>
        </p:nvSpPr>
        <p:spPr bwMode="auto">
          <a:xfrm>
            <a:off x="101677" y="4753339"/>
            <a:ext cx="2881219"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7030A0"/>
                </a:solidFill>
              </a:rPr>
              <a:t>输出两次</a:t>
            </a:r>
            <a:r>
              <a:rPr lang="en-US" altLang="zh-CN" sz="1800" dirty="0" smtClean="0">
                <a:solidFill>
                  <a:srgbClr val="7030A0"/>
                </a:solidFill>
              </a:rPr>
              <a:t>“</a:t>
            </a:r>
            <a:r>
              <a:rPr lang="en-US" altLang="zh-CN" sz="1800" dirty="0">
                <a:solidFill>
                  <a:srgbClr val="7030A0"/>
                </a:solidFill>
              </a:rPr>
              <a:t>Hi, there</a:t>
            </a:r>
            <a:r>
              <a:rPr lang="en-US" altLang="zh-CN" sz="1800" dirty="0" smtClean="0">
                <a:solidFill>
                  <a:srgbClr val="7030A0"/>
                </a:solidFill>
              </a:rPr>
              <a:t>!”;</a:t>
            </a:r>
            <a:endParaRPr lang="en-US" altLang="zh-CN" sz="1800" dirty="0">
              <a:solidFill>
                <a:srgbClr val="7030A0"/>
              </a:solidFill>
            </a:endParaRPr>
          </a:p>
          <a:p>
            <a:pPr marL="285750" indent="-285750">
              <a:spcBef>
                <a:spcPct val="0"/>
              </a:spcBef>
              <a:buClrTx/>
              <a:buSzTx/>
              <a:buFont typeface="Arial" panose="020B0604020202020204" pitchFamily="34" charset="0"/>
              <a:buChar char="•"/>
            </a:pPr>
            <a:r>
              <a:rPr lang="zh-CN" altLang="en-US" sz="1800" dirty="0">
                <a:solidFill>
                  <a:srgbClr val="FF0000"/>
                </a:solidFill>
              </a:rPr>
              <a:t>子进程继承了父进程的缓存及缓存中的数据</a:t>
            </a:r>
            <a:r>
              <a:rPr lang="zh-CN" altLang="en-US" sz="1800" dirty="0" smtClean="0">
                <a:solidFill>
                  <a:srgbClr val="FF0000"/>
                </a:solidFill>
              </a:rPr>
              <a:t>。</a:t>
            </a:r>
            <a:endParaRPr lang="en-US" altLang="zh-CN" sz="1800" dirty="0">
              <a:solidFill>
                <a:srgbClr val="FF0000"/>
              </a:solidFill>
            </a:endParaRPr>
          </a:p>
        </p:txBody>
      </p:sp>
      <p:sp>
        <p:nvSpPr>
          <p:cNvPr id="93191" name="文本框 6">
            <a:extLst>
              <a:ext uri="{FF2B5EF4-FFF2-40B4-BE49-F238E27FC236}">
                <a16:creationId xmlns:a16="http://schemas.microsoft.com/office/drawing/2014/main" id="{8219C78A-EBC8-4B91-A157-63494828F6A9}"/>
              </a:ext>
            </a:extLst>
          </p:cNvPr>
          <p:cNvSpPr txBox="1">
            <a:spLocks noChangeArrowheads="1"/>
          </p:cNvSpPr>
          <p:nvPr/>
        </p:nvSpPr>
        <p:spPr bwMode="auto">
          <a:xfrm>
            <a:off x="2982896" y="4762653"/>
            <a:ext cx="3009917"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
        <p:nvSpPr>
          <p:cNvPr id="93192" name="文本框 7">
            <a:extLst>
              <a:ext uri="{FF2B5EF4-FFF2-40B4-BE49-F238E27FC236}">
                <a16:creationId xmlns:a16="http://schemas.microsoft.com/office/drawing/2014/main" id="{ECD94536-798E-4E49-B784-C165479F916C}"/>
              </a:ext>
            </a:extLst>
          </p:cNvPr>
          <p:cNvSpPr txBox="1">
            <a:spLocks noChangeArrowheads="1"/>
          </p:cNvSpPr>
          <p:nvPr/>
        </p:nvSpPr>
        <p:spPr bwMode="auto">
          <a:xfrm>
            <a:off x="5992813" y="4771967"/>
            <a:ext cx="3033510"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D"/>
  <p:tag name="PROBLEMHASREMARK" val="Tru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otalTime>8548</TotalTime>
  <Words>22695</Words>
  <Application>Microsoft Office PowerPoint</Application>
  <PresentationFormat>全屏显示(4:3)</PresentationFormat>
  <Paragraphs>2832</Paragraphs>
  <Slides>240</Slides>
  <Notes>2</Notes>
  <HiddenSlides>24</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0</vt:i4>
      </vt:variant>
      <vt:variant>
        <vt:lpstr>幻灯片标题</vt:lpstr>
      </vt:variant>
      <vt:variant>
        <vt:i4>240</vt:i4>
      </vt:variant>
    </vt:vector>
  </HeadingPairs>
  <TitlesOfParts>
    <vt:vector size="257" baseType="lpstr">
      <vt:lpstr>Arial Unicode MS</vt:lpstr>
      <vt:lpstr>Microsoft Yahei</vt:lpstr>
      <vt:lpstr>Monotype Sorts</vt:lpstr>
      <vt:lpstr>黑体</vt:lpstr>
      <vt:lpstr>华文行楷</vt:lpstr>
      <vt:lpstr>华文中宋</vt:lpstr>
      <vt:lpstr>宋体</vt:lpstr>
      <vt:lpstr>Arial</vt:lpstr>
      <vt:lpstr>Calibri</vt:lpstr>
      <vt:lpstr>Courier New</vt:lpstr>
      <vt:lpstr>Helvetica</vt:lpstr>
      <vt:lpstr>Symbol</vt:lpstr>
      <vt:lpstr>Times New Roman</vt:lpstr>
      <vt:lpstr>Verdana</vt:lpstr>
      <vt:lpstr>Wingdings</vt:lpstr>
      <vt:lpstr>os-w-java</vt:lpstr>
      <vt:lpstr>1_os-w-java</vt:lpstr>
      <vt:lpstr>Chapter 3:  Processes</vt:lpstr>
      <vt:lpstr>Chapter 3:  Processes</vt:lpstr>
      <vt:lpstr>3.1 Process Concept</vt:lpstr>
      <vt:lpstr>讨论：一个程序在系统中的运行过程</vt:lpstr>
      <vt:lpstr>3.1.1 The Process</vt:lpstr>
      <vt:lpstr>The Process</vt:lpstr>
      <vt:lpstr>Process in Memory</vt:lpstr>
      <vt:lpstr>PowerPoint 演示文稿</vt:lpstr>
      <vt:lpstr> Components of Process</vt:lpstr>
      <vt:lpstr> Components of Process</vt:lpstr>
      <vt:lpstr> Components of Process(Unix)</vt:lpstr>
      <vt:lpstr>Process Concept</vt:lpstr>
      <vt:lpstr>Same program, Separate process</vt:lpstr>
      <vt:lpstr>Same program, Separate process</vt:lpstr>
      <vt:lpstr>Some features of the process</vt:lpstr>
      <vt:lpstr>Some features of the process</vt:lpstr>
      <vt:lpstr>Some features of the process</vt:lpstr>
      <vt:lpstr>Some features of the process</vt:lpstr>
      <vt:lpstr>Some features of the process</vt:lpstr>
      <vt:lpstr>Some features of the process</vt:lpstr>
      <vt:lpstr>进程在系统中的建模</vt:lpstr>
      <vt:lpstr>3.1.2 Process State</vt:lpstr>
      <vt:lpstr>Diagram of Process State</vt:lpstr>
      <vt:lpstr>Process State—New--in Nachos</vt:lpstr>
      <vt:lpstr>Process State—New--in Nachos</vt:lpstr>
      <vt:lpstr>Process State--New</vt:lpstr>
      <vt:lpstr>Nachos: Functions in class Thread</vt:lpstr>
      <vt:lpstr>进程七状态转换图</vt:lpstr>
      <vt:lpstr>suspend vs. block activity vs. wakeup</vt:lpstr>
      <vt:lpstr>Process State in Linux</vt:lpstr>
      <vt:lpstr>PowerPoint 演示文稿</vt:lpstr>
      <vt:lpstr>PowerPoint 演示文稿</vt:lpstr>
      <vt:lpstr>PowerPoint 演示文稿</vt:lpstr>
      <vt:lpstr>3.1.3 Process Control Block (PCB)</vt:lpstr>
      <vt:lpstr>Process Control Block (PCB)</vt:lpstr>
      <vt:lpstr>Process Control Block (PCB)</vt:lpstr>
      <vt:lpstr>Process Control Block (PCB)</vt:lpstr>
      <vt:lpstr>PCB-- CPU registers (context) </vt:lpstr>
      <vt:lpstr>Process Control Block (PCB)</vt:lpstr>
      <vt:lpstr>Process Control Block (PCB)</vt:lpstr>
      <vt:lpstr>Process Control Block (PCB)</vt:lpstr>
      <vt:lpstr>链接结构</vt:lpstr>
      <vt:lpstr>索引结构</vt:lpstr>
      <vt:lpstr>PowerPoint 演示文稿</vt:lpstr>
      <vt:lpstr>Process Scheduling Queues</vt:lpstr>
      <vt:lpstr>Ready Queue And Various I/O Device Queues</vt:lpstr>
      <vt:lpstr>Representation of Process Scheduling</vt:lpstr>
      <vt:lpstr>Schedulers</vt:lpstr>
      <vt:lpstr>Short-term Schedulers</vt:lpstr>
      <vt:lpstr>Long-term Scheduler</vt:lpstr>
      <vt:lpstr>Long-term Scheduler</vt:lpstr>
      <vt:lpstr>Long-term Scheduler--features</vt:lpstr>
      <vt:lpstr>UNIX，Windows--No Long-term Scheduler</vt:lpstr>
      <vt:lpstr>Short-term  vs. Long-term scheduler </vt:lpstr>
      <vt:lpstr>Addition of Medium Term Scheduling</vt:lpstr>
      <vt:lpstr>3.2.3 Context Switch</vt:lpstr>
      <vt:lpstr>Context Switch</vt:lpstr>
      <vt:lpstr>回顾</vt:lpstr>
      <vt:lpstr>回顾</vt:lpstr>
      <vt:lpstr>PowerPoint 演示文稿</vt:lpstr>
      <vt:lpstr>3.3 Operations on Process</vt:lpstr>
      <vt:lpstr>3.3.1 Process Creation</vt:lpstr>
      <vt:lpstr>Processes Tree on a UNIX System</vt:lpstr>
      <vt:lpstr>UNIX中的进程0与进程1</vt:lpstr>
      <vt:lpstr>A Tree of Processes in Linux</vt:lpstr>
      <vt:lpstr>A tree of processes on a typical Solaris</vt:lpstr>
      <vt:lpstr>Process Creation</vt:lpstr>
      <vt:lpstr>Process Creation (UNIX)</vt:lpstr>
      <vt:lpstr>Process Creation (UNIX examples)</vt:lpstr>
      <vt:lpstr>Process Creation (UNIX examples)</vt:lpstr>
      <vt:lpstr>Threads in Java</vt:lpstr>
      <vt:lpstr>Thread.start() in Java (Cont.)</vt:lpstr>
      <vt:lpstr>Thread.start() in Java (Cont.)</vt:lpstr>
      <vt:lpstr>C Program Forking Separate Process</vt:lpstr>
      <vt:lpstr>Creating a Separate Process via Windows API</vt:lpstr>
      <vt:lpstr>UNIX：系统调用fork--创建一个新的进程上下文</vt:lpstr>
      <vt:lpstr>System call fork()</vt:lpstr>
      <vt:lpstr>思考： fork()后，子进程从何处开始执行</vt:lpstr>
      <vt:lpstr>思考： fork()后，子进程从何处开始执行</vt:lpstr>
      <vt:lpstr>算法：fork</vt:lpstr>
      <vt:lpstr>System call fork()</vt:lpstr>
      <vt:lpstr>fork的几个要点</vt:lpstr>
      <vt:lpstr>fork()--进一步讨论</vt:lpstr>
      <vt:lpstr>fork()例—父子进程的执行代码</vt:lpstr>
      <vt:lpstr>Fork()例 (续)</vt:lpstr>
      <vt:lpstr>Fork()例 (续)</vt:lpstr>
      <vt:lpstr>Fork()—比较1</vt:lpstr>
      <vt:lpstr>Fork()—比较1</vt:lpstr>
      <vt:lpstr>Fork()—比较1</vt:lpstr>
      <vt:lpstr>Fork()—比较2</vt:lpstr>
      <vt:lpstr>Fork()—比较2</vt:lpstr>
      <vt:lpstr>Fork()—比较2</vt:lpstr>
      <vt:lpstr>fork()--进一步讨论</vt:lpstr>
      <vt:lpstr>关于输出缓存 例1</vt:lpstr>
      <vt:lpstr>关于输出缓存 例1</vt:lpstr>
      <vt:lpstr>关于输出缓存  例2</vt:lpstr>
      <vt:lpstr>关于输出缓存例2（续）</vt:lpstr>
      <vt:lpstr>fork()—继承缓存</vt:lpstr>
      <vt:lpstr>fork()—继承缓存（续）</vt:lpstr>
      <vt:lpstr>fork()—继承缓存</vt:lpstr>
      <vt:lpstr>fork()—继承缓存</vt:lpstr>
      <vt:lpstr>关于缓存—启示</vt:lpstr>
      <vt:lpstr>fork()--进一步讨论</vt:lpstr>
      <vt:lpstr>Process Creation (UNIX examples)</vt:lpstr>
      <vt:lpstr>C Program Forking Separate Process</vt:lpstr>
      <vt:lpstr>System call-exec()族</vt:lpstr>
      <vt:lpstr>System call-exec()</vt:lpstr>
      <vt:lpstr>C Program Forking Separate Process</vt:lpstr>
      <vt:lpstr>System call -wait</vt:lpstr>
      <vt:lpstr>System call -wait</vt:lpstr>
      <vt:lpstr>格式1：wait(int *status);</vt:lpstr>
      <vt:lpstr>格式二：waitpid(…);</vt:lpstr>
      <vt:lpstr>格式二：waitpid(…);</vt:lpstr>
      <vt:lpstr>System call-wait()</vt:lpstr>
      <vt:lpstr>C Program Forking Separate Process</vt:lpstr>
      <vt:lpstr>fork()--进一步讨论</vt:lpstr>
      <vt:lpstr> Page 117, exercise 3.4, fig 3.24</vt:lpstr>
      <vt:lpstr> Page 117, exercise 3.4, fig 3.24</vt:lpstr>
      <vt:lpstr> Page 117, exercise 3.4</vt:lpstr>
      <vt:lpstr> 思考：父、子进程变量value的地址</vt:lpstr>
      <vt:lpstr>续上页</vt:lpstr>
      <vt:lpstr> 关于指针变量</vt:lpstr>
      <vt:lpstr>续上页</vt:lpstr>
      <vt:lpstr>fork()--进一步讨论</vt:lpstr>
      <vt:lpstr>例：创建多个子进程1</vt:lpstr>
      <vt:lpstr>考察简化后的程序结构</vt:lpstr>
      <vt:lpstr>考察简化后的程序结构</vt:lpstr>
      <vt:lpstr>例：创建多个子进程1</vt:lpstr>
      <vt:lpstr>PowerPoint 演示文稿</vt:lpstr>
      <vt:lpstr>例：创建多个子进程1（cont.)</vt:lpstr>
      <vt:lpstr>例：创建多个子进程1（cont.)</vt:lpstr>
      <vt:lpstr>例：创建多个子进程1（cont.)</vt:lpstr>
      <vt:lpstr>例：创建多个子进程1（cont.)</vt:lpstr>
      <vt:lpstr>例：创建多个子进程1（Cont.）</vt:lpstr>
      <vt:lpstr>创建多个子进程，例2</vt:lpstr>
      <vt:lpstr>例：创建多个子进程2</vt:lpstr>
      <vt:lpstr>fork()使用规则</vt:lpstr>
      <vt:lpstr>Fork的几个要点（再次说明）</vt:lpstr>
      <vt:lpstr>fork()</vt:lpstr>
      <vt:lpstr>fork()--进一步讨论—继承I/O</vt:lpstr>
      <vt:lpstr>fork()－子进程继承父进程的I/O问题--1</vt:lpstr>
      <vt:lpstr>fork()－子进程继承父进程的I/O问题--2</vt:lpstr>
      <vt:lpstr>讨论：UNIX打开文件后系统数据结构</vt:lpstr>
      <vt:lpstr>打开文件后的系统核心数据结构</vt:lpstr>
      <vt:lpstr>讨论：文件描述符与打开文件之间的关系</vt:lpstr>
      <vt:lpstr>讨论：进程级的文件描述符表</vt:lpstr>
      <vt:lpstr>讨论：系统级的文件表</vt:lpstr>
      <vt:lpstr>讨论：系统级的i-node表</vt:lpstr>
      <vt:lpstr>打开文件后的系统核心数据结构</vt:lpstr>
      <vt:lpstr>打开文件后的系统核心数据结构</vt:lpstr>
      <vt:lpstr>进程打开文件后的数据结构</vt:lpstr>
      <vt:lpstr>三个标准设备-例1</vt:lpstr>
      <vt:lpstr>三个标准设备-例2</vt:lpstr>
      <vt:lpstr>三个标准设备-例2</vt:lpstr>
      <vt:lpstr>三个标准设备-例2</vt:lpstr>
      <vt:lpstr>三个标准设备-例2</vt:lpstr>
      <vt:lpstr>两个独立进程打开文件后的数据结构</vt:lpstr>
      <vt:lpstr>PowerPoint 演示文稿</vt:lpstr>
      <vt:lpstr>一个进程关闭文件后的数据结构</vt:lpstr>
      <vt:lpstr>PowerPoint 演示文稿</vt:lpstr>
      <vt:lpstr>fork()－子进程继承父进程的I/O问题--1</vt:lpstr>
      <vt:lpstr>PowerPoint 演示文稿</vt:lpstr>
      <vt:lpstr>PowerPoint 演示文稿</vt:lpstr>
      <vt:lpstr>PowerPoint 演示文稿</vt:lpstr>
      <vt:lpstr>PowerPoint 演示文稿</vt:lpstr>
      <vt:lpstr>PowerPoint 演示文稿</vt:lpstr>
      <vt:lpstr>fork()－子进程继承父进程的I/O问题--2</vt:lpstr>
      <vt:lpstr>PowerPoint 演示文稿</vt:lpstr>
      <vt:lpstr>PowerPoint 演示文稿</vt:lpstr>
      <vt:lpstr>子进程继承父进程的文件描述符</vt:lpstr>
      <vt:lpstr>子进程继承父进程的文件描述符</vt:lpstr>
      <vt:lpstr>课后阅读：关于系统调用creat()</vt:lpstr>
      <vt:lpstr>fork()</vt:lpstr>
      <vt:lpstr>其它几个常用的系统调用</vt:lpstr>
      <vt:lpstr>UNIX中的软中断信号（信号）</vt:lpstr>
      <vt:lpstr>PowerPoint 演示文稿</vt:lpstr>
      <vt:lpstr>signal系统调用</vt:lpstr>
      <vt:lpstr>signal系统调用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常见的一些信号</vt:lpstr>
      <vt:lpstr>System call -kill</vt:lpstr>
      <vt:lpstr>PowerPoint 演示文稿</vt:lpstr>
      <vt:lpstr>PowerPoint 演示文稿</vt:lpstr>
      <vt:lpstr>PowerPoint 演示文稿</vt:lpstr>
      <vt:lpstr>PowerPoint 演示文稿</vt:lpstr>
      <vt:lpstr>PowerPoint 演示文稿</vt:lpstr>
      <vt:lpstr>函数alarm()与信号SIGALRM</vt:lpstr>
      <vt:lpstr>3.3.2 Process Termination</vt:lpstr>
      <vt:lpstr> Process Termination</vt:lpstr>
      <vt:lpstr>Process Termination（Cont.）</vt:lpstr>
      <vt:lpstr>Zombie &amp; Orphans</vt:lpstr>
      <vt:lpstr>PowerPoint 演示文稿</vt:lpstr>
      <vt:lpstr>Cooperating Processes</vt:lpstr>
      <vt:lpstr>PowerPoint 演示文稿</vt:lpstr>
      <vt:lpstr>Communications Models </vt:lpstr>
      <vt:lpstr>3.4.1 Shared memory</vt:lpstr>
      <vt:lpstr>Shared memory</vt:lpstr>
      <vt:lpstr>3.4.2 Message-Passing System</vt:lpstr>
      <vt:lpstr>Message-Passing System </vt:lpstr>
      <vt:lpstr>Implementation Questions</vt:lpstr>
      <vt:lpstr>Message-Passing System</vt:lpstr>
      <vt:lpstr>Naming--Direct Communication</vt:lpstr>
      <vt:lpstr>Naming--Indirect Communication</vt:lpstr>
      <vt:lpstr>Naming-Indirect Communication</vt:lpstr>
      <vt:lpstr>Naming-Indirect Communication</vt:lpstr>
      <vt:lpstr>Synchronization</vt:lpstr>
      <vt:lpstr>Buffering</vt:lpstr>
      <vt:lpstr>3.5 Example of IPC Systems</vt:lpstr>
      <vt:lpstr>Shared memory</vt:lpstr>
      <vt:lpstr>共享内存（存储区）过程</vt:lpstr>
      <vt:lpstr>共享内存（存储区）过程</vt:lpstr>
      <vt:lpstr>共享内存（存储区）过程</vt:lpstr>
      <vt:lpstr>Shared memory</vt:lpstr>
      <vt:lpstr>关于共享内存区与进程地址空间的附接与分离</vt:lpstr>
      <vt:lpstr>Shared memory</vt:lpstr>
      <vt:lpstr>Shared memory—单进程（Fig. 3.6）</vt:lpstr>
      <vt:lpstr>Shared memory例--进程之间通信</vt:lpstr>
      <vt:lpstr>PowerPoint 演示文稿</vt:lpstr>
      <vt:lpstr>PowerPoint 演示文稿</vt:lpstr>
      <vt:lpstr>PowerPoint 演示文稿</vt:lpstr>
      <vt:lpstr>PowerPoint 演示文稿</vt:lpstr>
      <vt:lpstr>Message-passing</vt:lpstr>
      <vt:lpstr>Message-passing</vt:lpstr>
      <vt:lpstr>Message-passing</vt:lpstr>
      <vt:lpstr>3.6 Communication in Client-Server Systems</vt:lpstr>
      <vt:lpstr>3.6.1 Sockets</vt:lpstr>
      <vt:lpstr>Socket Communication</vt:lpstr>
      <vt:lpstr>3.6.2 Remote Procedure Calls</vt:lpstr>
      <vt:lpstr>Remote Procedure Call</vt:lpstr>
      <vt:lpstr>Execution of RPC</vt:lpstr>
      <vt:lpstr>3.6.3 Remote Method Invocation</vt:lpstr>
      <vt:lpstr>Marshalling Parameters</vt:lpstr>
      <vt:lpstr>课后复习题</vt:lpstr>
      <vt:lpstr>End of Chapter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Processes</dc:title>
  <cp:lastModifiedBy>han</cp:lastModifiedBy>
  <cp:revision>1773</cp:revision>
  <dcterms:modified xsi:type="dcterms:W3CDTF">2021-09-22T09:38:10Z</dcterms:modified>
</cp:coreProperties>
</file>