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comments/comment1.xml" ContentType="application/vnd.openxmlformats-officedocument.presentationml.comment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4053" r:id="rId2"/>
  </p:sldMasterIdLst>
  <p:notesMasterIdLst>
    <p:notesMasterId r:id="rId155"/>
  </p:notesMasterIdLst>
  <p:sldIdLst>
    <p:sldId id="356" r:id="rId3"/>
    <p:sldId id="274" r:id="rId4"/>
    <p:sldId id="369" r:id="rId5"/>
    <p:sldId id="381" r:id="rId6"/>
    <p:sldId id="382" r:id="rId7"/>
    <p:sldId id="383" r:id="rId8"/>
    <p:sldId id="384" r:id="rId9"/>
    <p:sldId id="385" r:id="rId10"/>
    <p:sldId id="378" r:id="rId11"/>
    <p:sldId id="354" r:id="rId12"/>
    <p:sldId id="352" r:id="rId13"/>
    <p:sldId id="555" r:id="rId14"/>
    <p:sldId id="275" r:id="rId15"/>
    <p:sldId id="387" r:id="rId16"/>
    <p:sldId id="534" r:id="rId17"/>
    <p:sldId id="379" r:id="rId18"/>
    <p:sldId id="563" r:id="rId19"/>
    <p:sldId id="535" r:id="rId20"/>
    <p:sldId id="277" r:id="rId21"/>
    <p:sldId id="380" r:id="rId22"/>
    <p:sldId id="538" r:id="rId23"/>
    <p:sldId id="278" r:id="rId24"/>
    <p:sldId id="406" r:id="rId25"/>
    <p:sldId id="388" r:id="rId26"/>
    <p:sldId id="389" r:id="rId27"/>
    <p:sldId id="367" r:id="rId28"/>
    <p:sldId id="553" r:id="rId29"/>
    <p:sldId id="558" r:id="rId30"/>
    <p:sldId id="550" r:id="rId31"/>
    <p:sldId id="281" r:id="rId32"/>
    <p:sldId id="390" r:id="rId33"/>
    <p:sldId id="324" r:id="rId34"/>
    <p:sldId id="325" r:id="rId35"/>
    <p:sldId id="559" r:id="rId36"/>
    <p:sldId id="370" r:id="rId37"/>
    <p:sldId id="430" r:id="rId38"/>
    <p:sldId id="410" r:id="rId39"/>
    <p:sldId id="539" r:id="rId40"/>
    <p:sldId id="368" r:id="rId41"/>
    <p:sldId id="329" r:id="rId42"/>
    <p:sldId id="282" r:id="rId43"/>
    <p:sldId id="541" r:id="rId44"/>
    <p:sldId id="328" r:id="rId45"/>
    <p:sldId id="330" r:id="rId46"/>
    <p:sldId id="283" r:id="rId47"/>
    <p:sldId id="331" r:id="rId48"/>
    <p:sldId id="433" r:id="rId49"/>
    <p:sldId id="332" r:id="rId50"/>
    <p:sldId id="434" r:id="rId51"/>
    <p:sldId id="284" r:id="rId52"/>
    <p:sldId id="333" r:id="rId53"/>
    <p:sldId id="569" r:id="rId54"/>
    <p:sldId id="411" r:id="rId55"/>
    <p:sldId id="412" r:id="rId56"/>
    <p:sldId id="435" r:id="rId57"/>
    <p:sldId id="436" r:id="rId58"/>
    <p:sldId id="335" r:id="rId59"/>
    <p:sldId id="447" r:id="rId60"/>
    <p:sldId id="526" r:id="rId61"/>
    <p:sldId id="547" r:id="rId62"/>
    <p:sldId id="286" r:id="rId63"/>
    <p:sldId id="568" r:id="rId64"/>
    <p:sldId id="542" r:id="rId65"/>
    <p:sldId id="287" r:id="rId66"/>
    <p:sldId id="437" r:id="rId67"/>
    <p:sldId id="416" r:id="rId68"/>
    <p:sldId id="420" r:id="rId69"/>
    <p:sldId id="417" r:id="rId70"/>
    <p:sldId id="418" r:id="rId71"/>
    <p:sldId id="419" r:id="rId72"/>
    <p:sldId id="421" r:id="rId73"/>
    <p:sldId id="422" r:id="rId74"/>
    <p:sldId id="423" r:id="rId75"/>
    <p:sldId id="424" r:id="rId76"/>
    <p:sldId id="425" r:id="rId77"/>
    <p:sldId id="426" r:id="rId78"/>
    <p:sldId id="427" r:id="rId79"/>
    <p:sldId id="428" r:id="rId80"/>
    <p:sldId id="429" r:id="rId81"/>
    <p:sldId id="543" r:id="rId82"/>
    <p:sldId id="544" r:id="rId83"/>
    <p:sldId id="288" r:id="rId84"/>
    <p:sldId id="438" r:id="rId85"/>
    <p:sldId id="413" r:id="rId86"/>
    <p:sldId id="337" r:id="rId87"/>
    <p:sldId id="414" r:id="rId88"/>
    <p:sldId id="289" r:id="rId89"/>
    <p:sldId id="530" r:id="rId90"/>
    <p:sldId id="531" r:id="rId91"/>
    <p:sldId id="431" r:id="rId92"/>
    <p:sldId id="393" r:id="rId93"/>
    <p:sldId id="290" r:id="rId94"/>
    <p:sldId id="291" r:id="rId95"/>
    <p:sldId id="292" r:id="rId96"/>
    <p:sldId id="565" r:id="rId97"/>
    <p:sldId id="293" r:id="rId98"/>
    <p:sldId id="548" r:id="rId99"/>
    <p:sldId id="551" r:id="rId100"/>
    <p:sldId id="540" r:id="rId101"/>
    <p:sldId id="549" r:id="rId102"/>
    <p:sldId id="280" r:id="rId103"/>
    <p:sldId id="556" r:id="rId104"/>
    <p:sldId id="552" r:id="rId105"/>
    <p:sldId id="557" r:id="rId106"/>
    <p:sldId id="571" r:id="rId107"/>
    <p:sldId id="572" r:id="rId108"/>
    <p:sldId id="294" r:id="rId109"/>
    <p:sldId id="440" r:id="rId110"/>
    <p:sldId id="295" r:id="rId111"/>
    <p:sldId id="365" r:id="rId112"/>
    <p:sldId id="338" r:id="rId113"/>
    <p:sldId id="545" r:id="rId114"/>
    <p:sldId id="532" r:id="rId115"/>
    <p:sldId id="395" r:id="rId116"/>
    <p:sldId id="396" r:id="rId117"/>
    <p:sldId id="527" r:id="rId118"/>
    <p:sldId id="446" r:id="rId119"/>
    <p:sldId id="397" r:id="rId120"/>
    <p:sldId id="399" r:id="rId121"/>
    <p:sldId id="400" r:id="rId122"/>
    <p:sldId id="401" r:id="rId123"/>
    <p:sldId id="407" r:id="rId124"/>
    <p:sldId id="297" r:id="rId125"/>
    <p:sldId id="298" r:id="rId126"/>
    <p:sldId id="564" r:id="rId127"/>
    <p:sldId id="561" r:id="rId128"/>
    <p:sldId id="554" r:id="rId129"/>
    <p:sldId id="409" r:id="rId130"/>
    <p:sldId id="408" r:id="rId131"/>
    <p:sldId id="326" r:id="rId132"/>
    <p:sldId id="441" r:id="rId133"/>
    <p:sldId id="327" r:id="rId134"/>
    <p:sldId id="442" r:id="rId135"/>
    <p:sldId id="375" r:id="rId136"/>
    <p:sldId id="443" r:id="rId137"/>
    <p:sldId id="372" r:id="rId138"/>
    <p:sldId id="444" r:id="rId139"/>
    <p:sldId id="299" r:id="rId140"/>
    <p:sldId id="366" r:id="rId141"/>
    <p:sldId id="340" r:id="rId142"/>
    <p:sldId id="445" r:id="rId143"/>
    <p:sldId id="300" r:id="rId144"/>
    <p:sldId id="343" r:id="rId145"/>
    <p:sldId id="342" r:id="rId146"/>
    <p:sldId id="344" r:id="rId147"/>
    <p:sldId id="345" r:id="rId148"/>
    <p:sldId id="566" r:id="rId149"/>
    <p:sldId id="567" r:id="rId150"/>
    <p:sldId id="346" r:id="rId151"/>
    <p:sldId id="562" r:id="rId152"/>
    <p:sldId id="402" r:id="rId153"/>
    <p:sldId id="363" r:id="rId15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8">
          <p15:clr>
            <a:srgbClr val="A4A3A4"/>
          </p15:clr>
        </p15:guide>
        <p15:guide id="2" pos="5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000000"/>
    <a:srgbClr val="663300"/>
    <a:srgbClr val="009900"/>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14"/>
      </p:cViewPr>
      <p:guideLst>
        <p:guide orient="horz" pos="808"/>
        <p:guide pos="52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tableStyles" Target="tableStyle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commentAuthors" Target="commentAuthor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22:19:00.314" idx="1">
    <p:pos x="10" y="10"/>
    <p:text/>
  </p:cm>
</p:cmLst>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DB4148-369A-426F-9119-E9B738E094F7}"/>
              </a:ext>
            </a:extLst>
          </p:cNvPr>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defTabSz="966788">
              <a:buFont typeface="Arial" panose="020B0604020202020204" pitchFamily="34" charset="0"/>
              <a:buNone/>
              <a:defRPr sz="1300">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2F3FF9A8-6554-4C69-A6F1-40B2DA7C8A9F}"/>
              </a:ext>
            </a:extLst>
          </p:cNvPr>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algn="r" defTabSz="966788">
              <a:buFont typeface="Arial" panose="020B0604020202020204" pitchFamily="34" charset="0"/>
              <a:buNone/>
              <a:defRPr sz="1300">
                <a:latin typeface="Times New Roman" pitchFamily="18"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9B85D74D-2431-4CBD-B4DE-91765BAE9A82}"/>
              </a:ext>
            </a:extLst>
          </p:cNvPr>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C5CD295B-A697-4965-AB2D-37B00EB25857}"/>
              </a:ext>
            </a:extLst>
          </p:cNvPr>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1BDE2A7-825E-4827-844B-42DF88808A7A}"/>
              </a:ext>
            </a:extLst>
          </p:cNvPr>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defTabSz="966788">
              <a:buFont typeface="Arial" panose="020B0604020202020204" pitchFamily="34" charset="0"/>
              <a:buNone/>
              <a:defRPr sz="1300">
                <a:latin typeface="Times New Roman" pitchFamily="18" charset="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01F1470A-E580-4F36-9114-353CABA66E46}"/>
              </a:ext>
            </a:extLst>
          </p:cNvPr>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algn="r" defTabSz="966788">
              <a:buFont typeface="Arial" panose="020B0604020202020204" pitchFamily="34" charset="0"/>
              <a:buNone/>
              <a:defRPr sz="1300">
                <a:latin typeface="Times New Roman" panose="02020603050405020304" pitchFamily="18" charset="0"/>
              </a:defRPr>
            </a:lvl1pPr>
          </a:lstStyle>
          <a:p>
            <a:pPr>
              <a:defRPr/>
            </a:pPr>
            <a:fld id="{6763B3E9-04FE-4FAE-874A-CA1E5515193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763B3E9-04FE-4FAE-874A-CA1E5515193D}" type="slidenum">
              <a:rPr lang="zh-CN" altLang="en-US" smtClean="0"/>
              <a:pPr>
                <a:defRPr/>
              </a:pPr>
              <a:t>98</a:t>
            </a:fld>
            <a:endParaRPr lang="en-US" altLang="zh-CN"/>
          </a:p>
        </p:txBody>
      </p:sp>
    </p:spTree>
    <p:extLst>
      <p:ext uri="{BB962C8B-B14F-4D97-AF65-F5344CB8AC3E}">
        <p14:creationId xmlns:p14="http://schemas.microsoft.com/office/powerpoint/2010/main" val="197334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08113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288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378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026B2F1-16D8-40D0-9226-99876CA4ED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80495D1-74A8-4EA5-AD75-F33C189B290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74171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ED6D3E-4B80-4396-A561-DC323BE62B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96C1F62-0916-49F1-B133-80635FDF1803}"/>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89089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7648B26-FD66-413E-BF12-820342CBA90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71FEA7-2533-498C-AF4E-AC20F5F76E6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9780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DC364C4-E0DA-441F-B4DF-FC4DF899586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AA84469-BDE3-41DB-83F2-AFDCCC9455C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7613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60C5D23-480A-4B68-8E8B-71995336D05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0A5AFE6-8A3C-4398-AEF0-16F7F26DEF44}"/>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6846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9621A15-4BE4-4F60-ADF4-A983989351F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C26990B-62AB-4AA0-9226-4775076D84F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31515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ED7320-1267-416B-AA53-7E90EC4A01E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ABA8898-7CDB-4AEC-8CF1-2B2350FF9B06}"/>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7739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8ACC71A-E78C-47F7-8BE7-CC24CCFCE13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F5462E7-2FF7-4F9F-8C4E-F79B7EBD9A3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127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80570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0A2C680-27C3-476E-A90B-2135F2EC480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7C90C4E-A07D-43F2-8FD0-BE6C2FFBFBC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36350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CA63D25-78A4-43FC-9A01-B8099D97F1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89F4F07-2565-4796-9E98-2E9978952DB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5864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3694632-BCBC-416F-A1F6-2102BE4879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C2BD96-3968-46D6-9763-30970D38D5A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5147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0439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596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6597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8413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03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136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736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74D1C74-22B5-438F-8C43-0A6BAB5E9BF6}"/>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6B692813-4A99-4CA3-9595-7FD47B17633F}"/>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anose="02010600030101010101" pitchFamily="2" charset="-122"/>
              </a:rPr>
              <a:t>9.</a:t>
            </a:r>
            <a:fld id="{3C39DC6E-B6DE-408B-A9C4-436BFD3B8356}" type="slidenum">
              <a:rPr lang="en-US" altLang="zh-CN"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altLang="zh-CN"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3DEC094F-A14F-4A27-BB3F-D5BDC810980B}"/>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C73DA0E7-BB73-48A4-B193-3CD27612681D}"/>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C7934B91-8E0D-4F34-841E-DD821E30CCE7}"/>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BF845C92-BF17-4F8C-9FF6-3D0E64A47706}"/>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76203AB9-9783-4682-85C9-AB820D8C9C2B}"/>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spcBef>
                <a:spcPct val="50000"/>
              </a:spcBef>
              <a:buFont typeface="Arial" panose="020B0604020202020204" pitchFamily="34" charset="0"/>
              <a:buNone/>
              <a:defRPr/>
            </a:pPr>
            <a:r>
              <a:rPr lang="en-US" sz="1000" b="1">
                <a:solidFill>
                  <a:srgbClr val="993300"/>
                </a:solidFill>
                <a:ea typeface="宋体" pitchFamily="2" charset="-122"/>
              </a:rPr>
              <a:t>Silberschatz, Galvin and Gagne ©2005</a:t>
            </a:r>
          </a:p>
        </p:txBody>
      </p:sp>
      <p:sp>
        <p:nvSpPr>
          <p:cNvPr id="1033" name="Text Box 9">
            <a:extLst>
              <a:ext uri="{FF2B5EF4-FFF2-40B4-BE49-F238E27FC236}">
                <a16:creationId xmlns:a16="http://schemas.microsoft.com/office/drawing/2014/main" id="{1166A6FF-25CA-4717-A926-A11457F043C4}"/>
              </a:ext>
            </a:extLst>
          </p:cNvPr>
          <p:cNvSpPr txBox="1">
            <a:spLocks noChangeArrowheads="1"/>
          </p:cNvSpPr>
          <p:nvPr/>
        </p:nvSpPr>
        <p:spPr bwMode="auto">
          <a:xfrm>
            <a:off x="0" y="6613525"/>
            <a:ext cx="345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spcBef>
                <a:spcPct val="50000"/>
              </a:spcBef>
              <a:buFont typeface="Arial" panose="020B0604020202020204" pitchFamily="34" charset="0"/>
              <a:buNone/>
              <a:defRPr/>
            </a:pPr>
            <a:r>
              <a:rPr lang="en-US" sz="1000" b="1">
                <a:solidFill>
                  <a:srgbClr val="993300"/>
                </a:solidFill>
                <a:ea typeface="宋体" pitchFamily="2" charset="-122"/>
              </a:rPr>
              <a:t>Operating System Concepts – 7</a:t>
            </a:r>
            <a:r>
              <a:rPr lang="en-US" sz="1000" b="1" baseline="30000">
                <a:solidFill>
                  <a:srgbClr val="993300"/>
                </a:solidFill>
                <a:ea typeface="宋体" pitchFamily="2" charset="-122"/>
              </a:rPr>
              <a:t>th</a:t>
            </a:r>
            <a:r>
              <a:rPr lang="en-US" sz="1000" b="1">
                <a:solidFill>
                  <a:srgbClr val="993300"/>
                </a:solidFill>
                <a:ea typeface="宋体" pitchFamily="2" charset="-122"/>
              </a:rPr>
              <a:t> Edition, Feb 22, 2005</a:t>
            </a:r>
          </a:p>
        </p:txBody>
      </p:sp>
      <p:sp>
        <p:nvSpPr>
          <p:cNvPr id="1034" name="Freeform 10">
            <a:extLst>
              <a:ext uri="{FF2B5EF4-FFF2-40B4-BE49-F238E27FC236}">
                <a16:creationId xmlns:a16="http://schemas.microsoft.com/office/drawing/2014/main" id="{691FD03B-B174-438E-AC4B-ED73BEEB5B63}"/>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BD05EE11-FE6C-485F-AA47-CDB73E5037C9}"/>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6D0F9590-0E45-49E5-8E1A-BD82343B3C36}"/>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A987A391-F09D-4AE9-A910-424D22DC99B9}"/>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1F1D407A-47A3-410C-9E5B-F4FB04788D12}"/>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788949FE-D6DC-4C9F-A78E-9B595E4DB088}"/>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AF92E88C-EC5C-4CED-9276-93D1E6141CD4}"/>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7F9132A2-6AFE-4C39-A585-3A0C89162D48}"/>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68C8BE0C-1E3B-4059-B628-88175629BB30}"/>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25976CF8-38CF-4930-B462-57E03FD7BF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6F167A80-1D69-48B0-BB12-3CEA21A3AB7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9865D8D6-12ED-44E8-B0E1-FB3ECE119697}"/>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456"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4F6FCFC0-3205-4F17-B612-E271C3CE372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75820934-FD38-434B-BD37-189C12236B3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500C0814-1EEC-456A-8E79-CF1301FCD3F2}"/>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03D91DD4-F414-44FC-B969-2A7BFD7E9924}"/>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14FC654D-4597-43FC-B3FD-1FDA6B8623E4}"/>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itchFamily="18" charset="0"/>
                <a:ea typeface="宋体" pitchFamily="2" charset="-122"/>
              </a:defRPr>
            </a:lvl1pPr>
          </a:lstStyle>
          <a:p>
            <a:pPr>
              <a:defRPr/>
            </a:pPr>
            <a:endParaRPr lang="en-US"/>
          </a:p>
        </p:txBody>
      </p:sp>
      <p:sp>
        <p:nvSpPr>
          <p:cNvPr id="2056" name="Rectangle 5">
            <a:extLst>
              <a:ext uri="{FF2B5EF4-FFF2-40B4-BE49-F238E27FC236}">
                <a16:creationId xmlns:a16="http://schemas.microsoft.com/office/drawing/2014/main" id="{7679813C-6E52-4F0A-85BA-368D76816EB0}"/>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itchFamily="18" charset="0"/>
                <a:ea typeface="宋体"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18" Type="http://schemas.openxmlformats.org/officeDocument/2006/relationships/slideLayout" Target="../slideLayouts/slideLayout7.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tags" Target="../tags/tag167.xml"/><Relationship Id="rId2" Type="http://schemas.openxmlformats.org/officeDocument/2006/relationships/tags" Target="../tags/tag152.xml"/><Relationship Id="rId16" Type="http://schemas.openxmlformats.org/officeDocument/2006/relationships/tags" Target="../tags/tag166.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5" Type="http://schemas.openxmlformats.org/officeDocument/2006/relationships/tags" Target="../tags/tag165.xml"/><Relationship Id="rId10" Type="http://schemas.openxmlformats.org/officeDocument/2006/relationships/tags" Target="../tags/tag160.xml"/><Relationship Id="rId19" Type="http://schemas.openxmlformats.org/officeDocument/2006/relationships/image" Target="../media/image8.tmp"/><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s>
</file>

<file path=ppt/slides/_rels/slide10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image" Target="../media/image8.tmp"/><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slideLayout" Target="../slideLayouts/slideLayout7.xml"/><Relationship Id="rId5" Type="http://schemas.openxmlformats.org/officeDocument/2006/relationships/tags" Target="../tags/tag172.xml"/><Relationship Id="rId10" Type="http://schemas.openxmlformats.org/officeDocument/2006/relationships/tags" Target="../tags/tag177.xml"/><Relationship Id="rId4" Type="http://schemas.openxmlformats.org/officeDocument/2006/relationships/tags" Target="../tags/tag171.xml"/><Relationship Id="rId9" Type="http://schemas.openxmlformats.org/officeDocument/2006/relationships/tags" Target="../tags/tag17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8.tmp"/></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tags" Target="../tags/tag190.xml"/><Relationship Id="rId18" Type="http://schemas.openxmlformats.org/officeDocument/2006/relationships/tags" Target="../tags/tag195.xml"/><Relationship Id="rId26" Type="http://schemas.openxmlformats.org/officeDocument/2006/relationships/tags" Target="../tags/tag203.xml"/><Relationship Id="rId3" Type="http://schemas.openxmlformats.org/officeDocument/2006/relationships/tags" Target="../tags/tag180.xml"/><Relationship Id="rId21" Type="http://schemas.openxmlformats.org/officeDocument/2006/relationships/tags" Target="../tags/tag198.xml"/><Relationship Id="rId7" Type="http://schemas.openxmlformats.org/officeDocument/2006/relationships/tags" Target="../tags/tag184.xml"/><Relationship Id="rId12" Type="http://schemas.openxmlformats.org/officeDocument/2006/relationships/tags" Target="../tags/tag189.xml"/><Relationship Id="rId17" Type="http://schemas.openxmlformats.org/officeDocument/2006/relationships/tags" Target="../tags/tag194.xml"/><Relationship Id="rId25" Type="http://schemas.openxmlformats.org/officeDocument/2006/relationships/tags" Target="../tags/tag202.xml"/><Relationship Id="rId2" Type="http://schemas.openxmlformats.org/officeDocument/2006/relationships/tags" Target="../tags/tag179.xml"/><Relationship Id="rId16" Type="http://schemas.openxmlformats.org/officeDocument/2006/relationships/tags" Target="../tags/tag193.xml"/><Relationship Id="rId20" Type="http://schemas.openxmlformats.org/officeDocument/2006/relationships/tags" Target="../tags/tag197.xml"/><Relationship Id="rId29" Type="http://schemas.openxmlformats.org/officeDocument/2006/relationships/slideLayout" Target="../slideLayouts/slideLayout7.xml"/><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24" Type="http://schemas.openxmlformats.org/officeDocument/2006/relationships/tags" Target="../tags/tag201.xml"/><Relationship Id="rId5" Type="http://schemas.openxmlformats.org/officeDocument/2006/relationships/tags" Target="../tags/tag182.xml"/><Relationship Id="rId15" Type="http://schemas.openxmlformats.org/officeDocument/2006/relationships/tags" Target="../tags/tag192.xml"/><Relationship Id="rId23" Type="http://schemas.openxmlformats.org/officeDocument/2006/relationships/tags" Target="../tags/tag200.xml"/><Relationship Id="rId28" Type="http://schemas.openxmlformats.org/officeDocument/2006/relationships/tags" Target="../tags/tag205.xml"/><Relationship Id="rId10" Type="http://schemas.openxmlformats.org/officeDocument/2006/relationships/tags" Target="../tags/tag187.xml"/><Relationship Id="rId19" Type="http://schemas.openxmlformats.org/officeDocument/2006/relationships/tags" Target="../tags/tag196.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 Id="rId22" Type="http://schemas.openxmlformats.org/officeDocument/2006/relationships/tags" Target="../tags/tag199.xml"/><Relationship Id="rId27" Type="http://schemas.openxmlformats.org/officeDocument/2006/relationships/tags" Target="../tags/tag204.xml"/><Relationship Id="rId30" Type="http://schemas.openxmlformats.org/officeDocument/2006/relationships/image" Target="../media/image8.tmp"/></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8.tmp"/></Relationships>
</file>

<file path=ppt/slides/_rels/slide28.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8.tm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VAX/VMS" TargetMode="External"/><Relationship Id="rId2" Type="http://schemas.openxmlformats.org/officeDocument/2006/relationships/hyperlink" Target="http://en.wikipedia.org/wiki/B%C3%A9l%C3%A1dy%27s_anomal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8.tmp"/></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6.bin"/><Relationship Id="rId4" Type="http://schemas.openxmlformats.org/officeDocument/2006/relationships/image" Target="../media/image27.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 Type="http://schemas.openxmlformats.org/officeDocument/2006/relationships/tags" Target="../tags/tag115.xml"/><Relationship Id="rId21" Type="http://schemas.openxmlformats.org/officeDocument/2006/relationships/tags" Target="../tags/tag133.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tags" Target="../tags/tag140.xml"/><Relationship Id="rId10" Type="http://schemas.openxmlformats.org/officeDocument/2006/relationships/tags" Target="../tags/tag122.xml"/><Relationship Id="rId19" Type="http://schemas.openxmlformats.org/officeDocument/2006/relationships/tags" Target="../tags/tag131.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 Id="rId30" Type="http://schemas.openxmlformats.org/officeDocument/2006/relationships/image" Target="../media/image8.tmp"/></Relationships>
</file>

<file path=ppt/slides/_rels/slide98.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image" Target="../media/image8.tmp"/><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notesSlide" Target="../notesSlides/notesSlide1.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slideLayout" Target="../slideLayouts/slideLayout7.xml"/><Relationship Id="rId5" Type="http://schemas.openxmlformats.org/officeDocument/2006/relationships/tags" Target="../tags/tag145.xml"/><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9B35EA7-DC81-4714-B69F-E78741D4CE41}"/>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itchFamily="2" charset="-122"/>
              </a:rPr>
              <a:t>Chapter 9:  Virtual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3B8FF09-008E-4BC8-B421-4FFEE543779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Virtual-address Space</a:t>
            </a:r>
          </a:p>
        </p:txBody>
      </p:sp>
      <p:pic>
        <p:nvPicPr>
          <p:cNvPr id="13315" name="Picture 4">
            <a:extLst>
              <a:ext uri="{FF2B5EF4-FFF2-40B4-BE49-F238E27FC236}">
                <a16:creationId xmlns:a16="http://schemas.microsoft.com/office/drawing/2014/main" id="{230CF14A-4128-407C-9B2A-C8374055D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624" t="613" r="34842" b="613"/>
          <a:stretch>
            <a:fillRect/>
          </a:stretch>
        </p:blipFill>
        <p:spPr bwMode="auto">
          <a:xfrm>
            <a:off x="1143000" y="936625"/>
            <a:ext cx="2106613" cy="5111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316" name="矩形 1">
            <a:extLst>
              <a:ext uri="{FF2B5EF4-FFF2-40B4-BE49-F238E27FC236}">
                <a16:creationId xmlns:a16="http://schemas.microsoft.com/office/drawing/2014/main" id="{3C0EAFAB-6FC2-485E-B522-82123C29E9DA}"/>
              </a:ext>
            </a:extLst>
          </p:cNvPr>
          <p:cNvSpPr>
            <a:spLocks noChangeArrowheads="1"/>
          </p:cNvSpPr>
          <p:nvPr/>
        </p:nvSpPr>
        <p:spPr bwMode="auto">
          <a:xfrm>
            <a:off x="3559175" y="976313"/>
            <a:ext cx="5040313"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Wingdings" panose="05000000000000000000" pitchFamily="2" charset="2"/>
              <a:buChar char="n"/>
            </a:pPr>
            <a:r>
              <a:rPr lang="en-US" altLang="zh-CN" sz="1800" b="1">
                <a:solidFill>
                  <a:srgbClr val="C00000"/>
                </a:solidFill>
                <a:ea typeface="宋体" panose="02010600030101010101" pitchFamily="2" charset="-122"/>
              </a:rPr>
              <a:t>The virtual address space of a process ---the logical (or virtual) view </a:t>
            </a:r>
            <a:r>
              <a:rPr lang="en-US" altLang="zh-CN" sz="1800" b="1">
                <a:solidFill>
                  <a:srgbClr val="009900"/>
                </a:solidFill>
                <a:ea typeface="宋体" panose="02010600030101010101" pitchFamily="2" charset="-122"/>
              </a:rPr>
              <a:t>of how a process is stored in memory.</a:t>
            </a:r>
          </a:p>
          <a:p>
            <a:pPr>
              <a:spcBef>
                <a:spcPct val="0"/>
              </a:spcBef>
              <a:buClrTx/>
              <a:buSzTx/>
              <a:buFont typeface="Wingdings" panose="05000000000000000000" pitchFamily="2" charset="2"/>
              <a:buChar char="n"/>
            </a:pPr>
            <a:r>
              <a:rPr lang="en-US" altLang="zh-CN" sz="1800">
                <a:ea typeface="宋体" panose="02010600030101010101" pitchFamily="2" charset="-122"/>
              </a:rPr>
              <a:t>Typically, </a:t>
            </a:r>
            <a:r>
              <a:rPr lang="en-US" altLang="zh-CN" sz="1800">
                <a:solidFill>
                  <a:srgbClr val="0000CC"/>
                </a:solidFill>
                <a:ea typeface="宋体" panose="02010600030101010101" pitchFamily="2" charset="-122"/>
              </a:rPr>
              <a:t>this view is that a process begins at a certain logical address and exists in </a:t>
            </a:r>
            <a:r>
              <a:rPr lang="en-US" altLang="zh-CN" sz="1800" u="sng">
                <a:solidFill>
                  <a:srgbClr val="009900"/>
                </a:solidFill>
                <a:ea typeface="宋体" panose="02010600030101010101" pitchFamily="2" charset="-122"/>
              </a:rPr>
              <a:t>contiguous memory</a:t>
            </a:r>
            <a:r>
              <a:rPr lang="en-US" altLang="zh-CN" sz="1800">
                <a:solidFill>
                  <a:srgbClr val="0000CC"/>
                </a:solidFill>
                <a:ea typeface="宋体" panose="02010600030101010101" pitchFamily="2" charset="-122"/>
              </a:rPr>
              <a:t>.</a:t>
            </a:r>
          </a:p>
          <a:p>
            <a:pPr>
              <a:spcBef>
                <a:spcPct val="0"/>
              </a:spcBef>
              <a:buClrTx/>
              <a:buSzTx/>
              <a:buFont typeface="Wingdings" panose="05000000000000000000" pitchFamily="2" charset="2"/>
              <a:buChar char="n"/>
            </a:pPr>
            <a:r>
              <a:rPr lang="en-US" altLang="zh-CN" sz="1800">
                <a:ea typeface="宋体" panose="02010600030101010101" pitchFamily="2" charset="-122"/>
              </a:rPr>
              <a:t>In fact, physical memory may be organized in page frames and that the </a:t>
            </a:r>
            <a:r>
              <a:rPr lang="en-US" altLang="zh-CN" sz="1800">
                <a:solidFill>
                  <a:srgbClr val="0000CC"/>
                </a:solidFill>
                <a:ea typeface="宋体" panose="02010600030101010101" pitchFamily="2" charset="-122"/>
              </a:rPr>
              <a:t>physical page frames assigned to a process may </a:t>
            </a:r>
            <a:r>
              <a:rPr lang="en-US" altLang="zh-CN" sz="1800" u="sng">
                <a:solidFill>
                  <a:srgbClr val="009900"/>
                </a:solidFill>
                <a:ea typeface="宋体" panose="02010600030101010101" pitchFamily="2" charset="-122"/>
              </a:rPr>
              <a:t>not be contiguous.</a:t>
            </a:r>
          </a:p>
          <a:p>
            <a:pPr>
              <a:spcBef>
                <a:spcPct val="0"/>
              </a:spcBef>
              <a:buClrTx/>
              <a:buSzTx/>
              <a:buFont typeface="Wingdings" panose="05000000000000000000" pitchFamily="2" charset="2"/>
              <a:buChar char="n"/>
            </a:pPr>
            <a:r>
              <a:rPr lang="en-US" altLang="zh-CN" sz="1800">
                <a:ea typeface="宋体" panose="02010600030101010101" pitchFamily="2" charset="-122"/>
              </a:rPr>
              <a:t>Memory management unit (MMU) to </a:t>
            </a:r>
            <a:r>
              <a:rPr lang="en-US" altLang="zh-CN" sz="1800">
                <a:solidFill>
                  <a:srgbClr val="C00000"/>
                </a:solidFill>
                <a:ea typeface="宋体" panose="02010600030101010101" pitchFamily="2" charset="-122"/>
              </a:rPr>
              <a:t>map logical pages to physical page frames in memory</a:t>
            </a:r>
            <a:r>
              <a:rPr lang="en-US" altLang="zh-CN" sz="1800">
                <a:ea typeface="宋体" panose="02010600030101010101" pitchFamily="2" charset="-122"/>
              </a:rPr>
              <a:t>.</a:t>
            </a:r>
          </a:p>
          <a:p>
            <a:pPr>
              <a:spcBef>
                <a:spcPct val="0"/>
              </a:spcBef>
              <a:buClrTx/>
              <a:buSzTx/>
              <a:buFont typeface="Wingdings" panose="05000000000000000000" pitchFamily="2" charset="2"/>
              <a:buChar char="n"/>
            </a:pPr>
            <a:r>
              <a:rPr lang="en-US" altLang="zh-CN" sz="1800">
                <a:ea typeface="宋体" panose="02010600030101010101" pitchFamily="2" charset="-122"/>
              </a:rPr>
              <a:t>The large blank space (or hole) between the </a:t>
            </a:r>
            <a:r>
              <a:rPr lang="en-US" altLang="zh-CN" sz="1800">
                <a:solidFill>
                  <a:srgbClr val="0000CC"/>
                </a:solidFill>
                <a:ea typeface="宋体" panose="02010600030101010101" pitchFamily="2" charset="-122"/>
              </a:rPr>
              <a:t>heap and the stack </a:t>
            </a:r>
            <a:r>
              <a:rPr lang="en-US" altLang="zh-CN" sz="1800">
                <a:ea typeface="宋体" panose="02010600030101010101" pitchFamily="2" charset="-122"/>
              </a:rPr>
              <a:t>is part of the virtual address space will </a:t>
            </a:r>
            <a:r>
              <a:rPr lang="en-US" altLang="zh-CN" sz="1800">
                <a:solidFill>
                  <a:srgbClr val="009900"/>
                </a:solidFill>
                <a:ea typeface="宋体" panose="02010600030101010101" pitchFamily="2" charset="-122"/>
              </a:rPr>
              <a:t>require actual physical pages only if the heap or stack grows.</a:t>
            </a:r>
          </a:p>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7D84A4-7AC0-4507-A261-B17D78445963}"/>
              </a:ext>
            </a:extLst>
          </p:cNvPr>
          <p:cNvSpPr txBox="1"/>
          <p:nvPr>
            <p:custDataLst>
              <p:tags r:id="rId2"/>
            </p:custDataLst>
          </p:nvPr>
        </p:nvSpPr>
        <p:spPr>
          <a:xfrm>
            <a:off x="914400" y="635000"/>
            <a:ext cx="7359588" cy="5295283"/>
          </a:xfrm>
          <a:prstGeom prst="rect">
            <a:avLst/>
          </a:prstGeom>
          <a:noFill/>
        </p:spPr>
        <p:txBody>
          <a:bodyPr vert="horz" wrap="square" rtlCol="0" anchor="t" anchorCtr="0">
            <a:noAutofit/>
          </a:bodyPr>
          <a:lstStyle/>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请求分页管理系统中，假设某进程的页表内容如下：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页号    页框号   有效位（存在位）</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0          101H        1</a:t>
            </a: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1           --             0</a:t>
            </a: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2          254H        1</a:t>
            </a:r>
          </a:p>
          <a:p>
            <a:pPr eaLnBrk="1"/>
            <a:r>
              <a:rPr lang="zh-CN" altLang="en-US"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页面大小为</a:t>
            </a:r>
            <a:r>
              <a:rPr lang="en-US" altLang="zh-CN"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4KB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，一次内存的访问时间是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100ns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，一次快表</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的访问时间是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，处理一次缺页的平均时间为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a:t>
            </a:r>
            <a:r>
              <a:rPr lang="en-US" altLang="zh-CN"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（已含更新</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和页表的时间），进程的</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驻留集大小固定为</a:t>
            </a: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LRU</a:t>
            </a:r>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页面置换算法和局部淘汰策略</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。假设</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初始为空；</a:t>
            </a:r>
            <a:endPar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地址转换时先访问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，若未命中，再访问页表并更新</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（忽略访问页表之后的</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更新时间）；</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有效位为</a:t>
            </a: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表示页面不在内存</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，访问该页时将产生缺页中断，缺页中断处理后，返回到产生缺页中断的指令处重新执行该条指令。</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设有虚地址访问序列：</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2362H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1565H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25A5H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，问：</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）依次访问上述三个虚地址，各需多少时间？给出计算过程。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）基于上述访问序列，虚地址</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1565H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的物理地址是多少？说明理由。</a:t>
            </a:r>
          </a:p>
        </p:txBody>
      </p:sp>
      <p:sp>
        <p:nvSpPr>
          <p:cNvPr id="5" name="矩形: 圆角 4">
            <a:extLst>
              <a:ext uri="{FF2B5EF4-FFF2-40B4-BE49-F238E27FC236}">
                <a16:creationId xmlns:a16="http://schemas.microsoft.com/office/drawing/2014/main" id="{F15D406C-C520-4F02-96F4-D7D234ED3695}"/>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17CEBB6-90FC-4420-831B-0CF6B1A26C22}"/>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矩形 11" hidden="1">
            <a:extLst>
              <a:ext uri="{FF2B5EF4-FFF2-40B4-BE49-F238E27FC236}">
                <a16:creationId xmlns:a16="http://schemas.microsoft.com/office/drawing/2014/main" id="{3497AB4E-E69F-4DA9-A580-4CBB863FFA01}"/>
              </a:ext>
            </a:extLst>
          </p:cNvPr>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17" name="文本框 16" hidden="1">
            <a:extLst>
              <a:ext uri="{FF2B5EF4-FFF2-40B4-BE49-F238E27FC236}">
                <a16:creationId xmlns:a16="http://schemas.microsoft.com/office/drawing/2014/main" id="{25D0DB23-8647-4E62-A985-5A99471E70CC}"/>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hidden="1">
            <a:extLst>
              <a:ext uri="{FF2B5EF4-FFF2-40B4-BE49-F238E27FC236}">
                <a16:creationId xmlns:a16="http://schemas.microsoft.com/office/drawing/2014/main" id="{5C6F3CE0-48F7-45EB-9D92-B7E1A0A5E808}"/>
              </a:ext>
            </a:extLst>
          </p:cNvPr>
          <p:cNvSpPr txBox="1"/>
          <p:nvPr>
            <p:custDataLst>
              <p:tags r:id="rId7"/>
            </p:custDataLst>
          </p:nvPr>
        </p:nvSpPr>
        <p:spPr>
          <a:xfrm>
            <a:off x="9779000" y="1270000"/>
            <a:ext cx="3332480" cy="1905000"/>
          </a:xfrm>
          <a:prstGeom prst="rect">
            <a:avLst/>
          </a:prstGeom>
          <a:noFill/>
        </p:spPr>
        <p:txBody>
          <a:bodyPr vert="horz" rtlCol="0" anchor="t" anchorCtr="0">
            <a:no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grpSp>
        <p:nvGrpSpPr>
          <p:cNvPr id="16" name="组合 15" hidden="1">
            <a:extLst>
              <a:ext uri="{FF2B5EF4-FFF2-40B4-BE49-F238E27FC236}">
                <a16:creationId xmlns:a16="http://schemas.microsoft.com/office/drawing/2014/main" id="{3BF2ABDD-9D98-45A8-97C9-B2CAC64C8655}"/>
              </a:ext>
            </a:extLst>
          </p:cNvPr>
          <p:cNvGrpSpPr/>
          <p:nvPr>
            <p:custDataLst>
              <p:tags r:id="rId8"/>
            </p:custDataLst>
          </p:nvPr>
        </p:nvGrpSpPr>
        <p:grpSpPr>
          <a:xfrm>
            <a:off x="9537700" y="0"/>
            <a:ext cx="3815080" cy="647700"/>
            <a:chOff x="9537700" y="0"/>
            <a:chExt cx="3815080" cy="647700"/>
          </a:xfrm>
        </p:grpSpPr>
        <p:sp>
          <p:nvSpPr>
            <p:cNvPr id="13" name="RemarkBack" hidden="1">
              <a:extLst>
                <a:ext uri="{FF2B5EF4-FFF2-40B4-BE49-F238E27FC236}">
                  <a16:creationId xmlns:a16="http://schemas.microsoft.com/office/drawing/2014/main" id="{AB44F599-8AEC-4760-BD4E-117D3CE76F72}"/>
                </a:ext>
              </a:extLst>
            </p:cNvPr>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4" name="RemarkBlock" hidden="1">
              <a:extLst>
                <a:ext uri="{FF2B5EF4-FFF2-40B4-BE49-F238E27FC236}">
                  <a16:creationId xmlns:a16="http://schemas.microsoft.com/office/drawing/2014/main" id="{5D90D702-5BD4-4901-A9D4-9A3B1ED1127C}"/>
                </a:ext>
              </a:extLst>
            </p:cNvPr>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RemarkTitleText" hidden="1">
              <a:extLst>
                <a:ext uri="{FF2B5EF4-FFF2-40B4-BE49-F238E27FC236}">
                  <a16:creationId xmlns:a16="http://schemas.microsoft.com/office/drawing/2014/main" id="{9057A0DB-8734-4BC0-AA69-A13F8B326D8F}"/>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0" name="组合 9">
            <a:extLst>
              <a:ext uri="{FF2B5EF4-FFF2-40B4-BE49-F238E27FC236}">
                <a16:creationId xmlns:a16="http://schemas.microsoft.com/office/drawing/2014/main" id="{A7345048-F7CA-4172-89EA-3689753D5370}"/>
              </a:ext>
            </a:extLst>
          </p:cNvPr>
          <p:cNvGrpSpPr/>
          <p:nvPr>
            <p:custDataLst>
              <p:tags r:id="rId9"/>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067DDEFD-9B77-4D79-BC04-73EDB8D0C463}"/>
                </a:ext>
              </a:extLst>
            </p:cNvPr>
            <p:cNvSpPr/>
            <p:nvPr>
              <p:custDataLst>
                <p:tags r:id="rId1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BB98BED5-1F45-4CF9-BB32-813179974E16}"/>
                </a:ext>
              </a:extLst>
            </p:cNvPr>
            <p:cNvSpPr/>
            <p:nvPr>
              <p:custDataLst>
                <p:tags r:id="rId1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4681AD41-333C-4196-980B-0562D48A6CF5}"/>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58699127-E2ED-42C0-8729-C02B4E2C91E1}"/>
                </a:ext>
              </a:extLst>
            </p:cNvPr>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8815EF8-5A7A-4162-BE3B-1A6834EDFBD0}"/>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8744018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FAF085-1AF9-465E-851C-A756F17E65F4}"/>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endParaRPr lang="en-US" altLang="zh-CN" dirty="0">
              <a:effectLst>
                <a:outerShdw blurRad="38100" dist="38100" dir="2700000" algn="tl">
                  <a:srgbClr val="C0C0C0"/>
                </a:outerShdw>
              </a:effectLst>
              <a:ea typeface="宋体" pitchFamily="2" charset="-122"/>
            </a:endParaRPr>
          </a:p>
        </p:txBody>
      </p:sp>
      <mc:AlternateContent xmlns:mc="http://schemas.openxmlformats.org/markup-compatibility/2006" xmlns:a14="http://schemas.microsoft.com/office/drawing/2010/main">
        <mc:Choice Requires="a14">
          <p:sp>
            <p:nvSpPr>
              <p:cNvPr id="29699" name="Rectangle 3">
                <a:extLst>
                  <a:ext uri="{FF2B5EF4-FFF2-40B4-BE49-F238E27FC236}">
                    <a16:creationId xmlns:a16="http://schemas.microsoft.com/office/drawing/2014/main" id="{2A885BC1-B49D-45A9-90E0-AD8E40BE2CFC}"/>
                  </a:ext>
                </a:extLst>
              </p:cNvPr>
              <p:cNvSpPr>
                <a:spLocks noGrp="1" noChangeArrowheads="1"/>
              </p:cNvSpPr>
              <p:nvPr>
                <p:ph type="body" idx="4294967295"/>
              </p:nvPr>
            </p:nvSpPr>
            <p:spPr/>
            <p:txBody>
              <a:bodyPr/>
              <a:lstStyle/>
              <a:p>
                <a:pPr marL="0" indent="0" eaLnBrk="1">
                  <a:buNone/>
                  <a:tabLst>
                    <a:tab pos="2165350" algn="l"/>
                    <a:tab pos="2857500" algn="l"/>
                  </a:tabLst>
                </a:pP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）页大小</a:t>
                </a:r>
                <a:r>
                  <a:rPr lang="en-US" altLang="zh-CN" sz="1600" dirty="0">
                    <a:ea typeface="宋体" panose="02010600030101010101" pitchFamily="2" charset="-122"/>
                    <a:sym typeface="Symbol" panose="05050102010706020507" pitchFamily="18" charset="2"/>
                  </a:rPr>
                  <a:t>4KB</a:t>
                </a:r>
                <a:r>
                  <a:rPr lang="zh-CN" altLang="en-US" sz="1600" dirty="0">
                    <a:ea typeface="宋体" panose="02010600030101010101" pitchFamily="2" charset="-122"/>
                    <a:sym typeface="Symbol" panose="05050102010706020507" pitchFamily="18" charset="2"/>
                  </a:rPr>
                  <a:t>，虚地址中低</a:t>
                </a:r>
                <a:r>
                  <a:rPr lang="en-US" altLang="zh-CN" sz="1600" dirty="0">
                    <a:ea typeface="宋体" panose="02010600030101010101" pitchFamily="2" charset="-122"/>
                    <a:sym typeface="Symbol" panose="05050102010706020507" pitchFamily="18" charset="2"/>
                  </a:rPr>
                  <a:t>12</a:t>
                </a:r>
                <a:r>
                  <a:rPr lang="zh-CN" altLang="en-US" sz="1600" dirty="0">
                    <a:ea typeface="宋体" panose="02010600030101010101" pitchFamily="2" charset="-122"/>
                    <a:sym typeface="Symbol" panose="05050102010706020507" pitchFamily="18" charset="2"/>
                  </a:rPr>
                  <a:t>位为页内地址，其余高位为页号。在</a:t>
                </a:r>
                <a:r>
                  <a:rPr lang="en-US" altLang="zh-CN" sz="1600" dirty="0">
                    <a:ea typeface="宋体" panose="02010600030101010101" pitchFamily="2" charset="-122"/>
                    <a:sym typeface="Symbol" panose="05050102010706020507" pitchFamily="18" charset="2"/>
                  </a:rPr>
                  <a:t>16</a:t>
                </a:r>
                <a:r>
                  <a:rPr lang="zh-CN" altLang="en-US" sz="1600" dirty="0">
                    <a:ea typeface="宋体" panose="02010600030101010101" pitchFamily="2" charset="-122"/>
                    <a:sym typeface="Symbol" panose="05050102010706020507" pitchFamily="18" charset="2"/>
                  </a:rPr>
                  <a:t>进制表示中，低</a:t>
                </a:r>
                <a:r>
                  <a:rPr lang="en-US" altLang="zh-CN" sz="1600" dirty="0">
                    <a:ea typeface="宋体" panose="02010600030101010101" pitchFamily="2" charset="-122"/>
                    <a:sym typeface="Symbol" panose="05050102010706020507" pitchFamily="18" charset="2"/>
                  </a:rPr>
                  <a:t>3</a:t>
                </a:r>
                <a:r>
                  <a:rPr lang="zh-CN" altLang="en-US" sz="1600" dirty="0">
                    <a:ea typeface="宋体" panose="02010600030101010101" pitchFamily="2" charset="-122"/>
                    <a:sym typeface="Symbol" panose="05050102010706020507" pitchFamily="18" charset="2"/>
                  </a:rPr>
                  <a:t>位为页内地址，其余高位为页号。</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2363H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362H</a:t>
                </a:r>
                <a:r>
                  <a:rPr lang="zh-CN" altLang="en-US" sz="1600" dirty="0">
                    <a:ea typeface="宋体" panose="02010600030101010101" pitchFamily="2" charset="-122"/>
                    <a:sym typeface="Symbol" panose="05050102010706020507" pitchFamily="18" charset="2"/>
                  </a:rPr>
                  <a:t>。先访问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，未命中，然后访问内存中的页表需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，页表项存在有效位为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，说明该页在内存，根据形成的物理地址再次访问内存需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10ns+100ns*2=210ns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1565H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565H</a:t>
                </a:r>
                <a:r>
                  <a:rPr lang="zh-CN" altLang="en-US" sz="1600" dirty="0">
                    <a:ea typeface="宋体" panose="02010600030101010101" pitchFamily="2" charset="-122"/>
                    <a:sym typeface="Symbol" panose="05050102010706020507" pitchFamily="18" charset="2"/>
                  </a:rPr>
                  <a:t>。先访问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初始为空，因此未命中，然后访问内存中的页表需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，页表项存在有效位为</a:t>
                </a:r>
                <a:r>
                  <a:rPr lang="en-US" altLang="zh-CN" sz="1600" dirty="0">
                    <a:ea typeface="宋体" panose="02010600030101010101" pitchFamily="2" charset="-122"/>
                    <a:sym typeface="Symbol" panose="05050102010706020507" pitchFamily="18" charset="2"/>
                  </a:rPr>
                  <a:t>0</a:t>
                </a:r>
                <a:r>
                  <a:rPr lang="zh-CN" altLang="en-US" sz="1600" dirty="0">
                    <a:ea typeface="宋体" panose="02010600030101010101" pitchFamily="2" charset="-122"/>
                    <a:sym typeface="Symbol" panose="05050102010706020507" pitchFamily="18" charset="2"/>
                  </a:rPr>
                  <a:t>，说明该页不在内存，处理缺页需</a:t>
                </a:r>
                <a:r>
                  <a:rPr lang="en-US" altLang="zh-CN" sz="1600" dirty="0">
                    <a:ea typeface="宋体" panose="02010600030101010101" pitchFamily="2" charset="-122"/>
                    <a:sym typeface="Symbol" panose="05050102010706020507" pitchFamily="18" charset="2"/>
                  </a:rPr>
                  <a:t>10</a:t>
                </a:r>
                <a:r>
                  <a:rPr lang="en-US" altLang="zh-CN" sz="1600" baseline="30000" dirty="0">
                    <a:ea typeface="宋体" panose="02010600030101010101" pitchFamily="2" charset="-122"/>
                    <a:sym typeface="Symbol" panose="05050102010706020507" pitchFamily="18" charset="2"/>
                  </a:rPr>
                  <a:t>8</a:t>
                </a:r>
                <a:r>
                  <a:rPr lang="en-US" altLang="zh-CN" sz="1600" dirty="0">
                    <a:ea typeface="宋体" panose="02010600030101010101" pitchFamily="2" charset="-122"/>
                    <a:sym typeface="Symbol" panose="05050102010706020507" pitchFamily="18" charset="2"/>
                  </a:rPr>
                  <a:t>ns</a:t>
                </a:r>
                <a:r>
                  <a:rPr lang="zh-CN" altLang="en-US" sz="1600" dirty="0">
                    <a:ea typeface="宋体" panose="02010600030101010101" pitchFamily="2" charset="-122"/>
                    <a:sym typeface="Symbol" panose="05050102010706020507" pitchFamily="18" charset="2"/>
                  </a:rPr>
                  <a:t>，再次访问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，命中，根据形成的物理地址再次访问内存需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10ns+100ns+10</a:t>
                </a:r>
                <a:r>
                  <a:rPr lang="en-US" altLang="zh-CN" sz="1600" baseline="30000" dirty="0">
                    <a:ea typeface="宋体" panose="02010600030101010101" pitchFamily="2" charset="-122"/>
                    <a:sym typeface="Symbol" panose="05050102010706020507" pitchFamily="18" charset="2"/>
                  </a:rPr>
                  <a:t>8</a:t>
                </a:r>
                <a:r>
                  <a:rPr lang="en-US" altLang="zh-CN" sz="1600" dirty="0">
                    <a:ea typeface="宋体" panose="02010600030101010101" pitchFamily="2" charset="-122"/>
                    <a:sym typeface="Symbol" panose="05050102010706020507" pitchFamily="18" charset="2"/>
                  </a:rPr>
                  <a:t>ns+10ns+100ns</a:t>
                </a:r>
                <a14:m>
                  <m:oMath xmlns:m="http://schemas.openxmlformats.org/officeDocument/2006/math">
                    <m:r>
                      <a:rPr lang="en-US" altLang="zh-CN" sz="1600" i="1" smtClean="0">
                        <a:latin typeface="Cambria Math" panose="02040503050406030204" pitchFamily="18" charset="0"/>
                        <a:ea typeface="Cambria Math" panose="02040503050406030204" pitchFamily="18" charset="0"/>
                        <a:sym typeface="Symbol" panose="05050102010706020507" pitchFamily="18" charset="2"/>
                      </a:rPr>
                      <m:t>≈</m:t>
                    </m:r>
                    <m:r>
                      <m:rPr>
                        <m:nor/>
                      </m:rPr>
                      <a:rPr lang="en-US" altLang="zh-CN" sz="1600" dirty="0" smtClean="0">
                        <a:ea typeface="宋体" panose="02010600030101010101" pitchFamily="2" charset="-122"/>
                        <a:sym typeface="Symbol" panose="05050102010706020507" pitchFamily="18" charset="2"/>
                      </a:rPr>
                      <m:t>10</m:t>
                    </m:r>
                    <m:r>
                      <m:rPr>
                        <m:nor/>
                      </m:rPr>
                      <a:rPr lang="en-US" altLang="zh-CN" sz="1600" baseline="30000" dirty="0" smtClean="0">
                        <a:ea typeface="宋体" panose="02010600030101010101" pitchFamily="2" charset="-122"/>
                        <a:sym typeface="Symbol" panose="05050102010706020507" pitchFamily="18" charset="2"/>
                      </a:rPr>
                      <m:t>8</m:t>
                    </m:r>
                  </m:oMath>
                </a14:m>
                <a:r>
                  <a:rPr lang="en-US" altLang="zh-CN" sz="1600" dirty="0">
                    <a:ea typeface="宋体" panose="02010600030101010101" pitchFamily="2" charset="-122"/>
                    <a:sym typeface="Symbol" panose="05050102010706020507" pitchFamily="18" charset="2"/>
                  </a:rPr>
                  <a:t>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25A5H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5A5H</a:t>
                </a:r>
                <a:r>
                  <a:rPr lang="zh-CN" altLang="en-US" sz="1600" dirty="0">
                    <a:ea typeface="宋体" panose="02010600030101010101" pitchFamily="2" charset="-122"/>
                    <a:sym typeface="Symbol" panose="05050102010706020507" pitchFamily="18" charset="2"/>
                  </a:rPr>
                  <a:t>。由于访问</a:t>
                </a:r>
                <a:r>
                  <a:rPr lang="en-US" altLang="zh-CN" sz="1600" dirty="0">
                    <a:ea typeface="宋体" panose="02010600030101010101" pitchFamily="2" charset="-122"/>
                    <a:sym typeface="Symbol" panose="05050102010706020507" pitchFamily="18" charset="2"/>
                  </a:rPr>
                  <a:t>2362H</a:t>
                </a:r>
                <a:r>
                  <a:rPr lang="zh-CN" altLang="en-US" sz="1600" dirty="0">
                    <a:ea typeface="宋体" panose="02010600030101010101" pitchFamily="2" charset="-122"/>
                    <a:sym typeface="Symbol" panose="05050102010706020507" pitchFamily="18" charset="2"/>
                  </a:rPr>
                  <a:t>时已将</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号页面的页表项写入</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，因此访问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，命中，根据形成的物理地址再次访问内存需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10ns+100ns=110ns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）虚地址</a:t>
                </a:r>
                <a:r>
                  <a:rPr lang="en-US" altLang="zh-CN" sz="1600" dirty="0">
                    <a:ea typeface="宋体" panose="02010600030101010101" pitchFamily="2" charset="-122"/>
                    <a:sym typeface="Symbol" panose="05050102010706020507" pitchFamily="18" charset="2"/>
                  </a:rPr>
                  <a:t>1565H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565H</a:t>
                </a:r>
                <a:r>
                  <a:rPr lang="zh-CN" altLang="en-US" sz="1600" dirty="0">
                    <a:ea typeface="宋体" panose="02010600030101010101" pitchFamily="2" charset="-122"/>
                    <a:sym typeface="Symbol" panose="05050102010706020507" pitchFamily="18" charset="2"/>
                  </a:rPr>
                  <a:t>。访问</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号页时发生缺页，由于驻留集固定大小为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（系统为该进程分配了两个页框），</a:t>
                </a:r>
                <a:r>
                  <a:rPr lang="zh-CN" altLang="en-US" sz="1600" dirty="0">
                    <a:ea typeface="宋体" panose="02010600030101010101" pitchFamily="2" charset="-122"/>
                    <a:sym typeface="Microsoft Yahei" panose="020B0503020204020204" pitchFamily="34" charset="-122"/>
                  </a:rPr>
                  <a:t>采用</a:t>
                </a:r>
                <a:r>
                  <a:rPr lang="en-US" altLang="zh-CN" sz="1600" dirty="0">
                    <a:ea typeface="宋体" panose="02010600030101010101" pitchFamily="2" charset="-122"/>
                    <a:sym typeface="Microsoft Yahei" panose="020B0503020204020204" pitchFamily="34" charset="-122"/>
                  </a:rPr>
                  <a:t>LRU</a:t>
                </a:r>
                <a:r>
                  <a:rPr lang="zh-CN" altLang="en-US" sz="1600" dirty="0">
                    <a:ea typeface="宋体" panose="02010600030101010101" pitchFamily="2" charset="-122"/>
                    <a:sym typeface="Microsoft Yahei" panose="020B0503020204020204" pitchFamily="34" charset="-122"/>
                  </a:rPr>
                  <a:t>页面置换算法和局部淘汰策略将</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号页面置换出去，因此页面</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对应的页框号为</a:t>
                </a:r>
                <a:r>
                  <a:rPr lang="en-US" altLang="zh-CN" sz="1600" dirty="0">
                    <a:ea typeface="宋体" panose="02010600030101010101" pitchFamily="2" charset="-122"/>
                    <a:sym typeface="Microsoft Yahei" panose="020B0503020204020204" pitchFamily="34" charset="-122"/>
                  </a:rPr>
                  <a:t>101H</a:t>
                </a:r>
                <a:r>
                  <a:rPr lang="zh-CN" altLang="en-US" sz="1600" dirty="0">
                    <a:ea typeface="宋体" panose="02010600030101010101" pitchFamily="2" charset="-122"/>
                    <a:sym typeface="Microsoft Yahei" panose="020B0503020204020204" pitchFamily="34" charset="-122"/>
                  </a:rPr>
                  <a:t>，则</a:t>
                </a:r>
                <a:r>
                  <a:rPr lang="zh-CN" altLang="en-US" sz="1600" dirty="0">
                    <a:ea typeface="宋体" panose="02010600030101010101" pitchFamily="2" charset="-122"/>
                    <a:sym typeface="Symbol" panose="05050102010706020507" pitchFamily="18" charset="2"/>
                  </a:rPr>
                  <a:t>虚地址</a:t>
                </a:r>
                <a:r>
                  <a:rPr lang="en-US" altLang="zh-CN" sz="1600" dirty="0">
                    <a:ea typeface="宋体" panose="02010600030101010101" pitchFamily="2" charset="-122"/>
                    <a:sym typeface="Symbol" panose="05050102010706020507" pitchFamily="18" charset="2"/>
                  </a:rPr>
                  <a:t>1565H</a:t>
                </a:r>
                <a:r>
                  <a:rPr lang="zh-CN" altLang="en-US" sz="1600" dirty="0">
                    <a:ea typeface="宋体" panose="02010600030101010101" pitchFamily="2" charset="-122"/>
                    <a:sym typeface="Symbol" panose="05050102010706020507" pitchFamily="18" charset="2"/>
                  </a:rPr>
                  <a:t>对应的物理地址为：</a:t>
                </a:r>
                <a:r>
                  <a:rPr lang="en-US" altLang="zh-CN" sz="1600" dirty="0">
                    <a:ea typeface="宋体" panose="02010600030101010101" pitchFamily="2" charset="-122"/>
                    <a:sym typeface="Symbol" panose="05050102010706020507" pitchFamily="18" charset="2"/>
                  </a:rPr>
                  <a:t>101565H</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a:buNone/>
                  <a:tabLst>
                    <a:tab pos="2165350" algn="l"/>
                    <a:tab pos="2857500" algn="l"/>
                  </a:tabLst>
                </a:pPr>
                <a:endParaRPr lang="en-US" altLang="zh-CN" sz="1800" dirty="0">
                  <a:ea typeface="宋体" panose="02010600030101010101" pitchFamily="2" charset="-122"/>
                  <a:sym typeface="Symbol" panose="05050102010706020507" pitchFamily="18" charset="2"/>
                </a:endParaRPr>
              </a:p>
            </p:txBody>
          </p:sp>
        </mc:Choice>
        <mc:Fallback xmlns="">
          <p:sp>
            <p:nvSpPr>
              <p:cNvPr id="29699" name="Rectangle 3">
                <a:extLst>
                  <a:ext uri="{FF2B5EF4-FFF2-40B4-BE49-F238E27FC236}">
                    <a16:creationId xmlns:a16="http://schemas.microsoft.com/office/drawing/2014/main" id="{2A885BC1-B49D-45A9-90E0-AD8E40BE2CFC}"/>
                  </a:ext>
                </a:extLst>
              </p:cNvPr>
              <p:cNvSpPr>
                <a:spLocks noGrp="1" noRot="1" noChangeAspect="1" noMove="1" noResize="1" noEditPoints="1" noAdjustHandles="1" noChangeArrowheads="1" noChangeShapeType="1" noTextEdit="1"/>
              </p:cNvSpPr>
              <p:nvPr>
                <p:ph type="body" idx="4294967295"/>
              </p:nvPr>
            </p:nvSpPr>
            <p:spPr>
              <a:blipFill>
                <a:blip r:embed="rId2"/>
                <a:stretch>
                  <a:fillRect l="-498" t="-5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61136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1A3B0B-6C70-4839-B6EF-2534C5D45339}"/>
              </a:ext>
            </a:extLst>
          </p:cNvPr>
          <p:cNvSpPr txBox="1"/>
          <p:nvPr>
            <p:custDataLst>
              <p:tags r:id="rId2"/>
            </p:custDataLst>
          </p:nvPr>
        </p:nvSpPr>
        <p:spPr>
          <a:xfrm>
            <a:off x="914400" y="937260"/>
            <a:ext cx="7315200" cy="5410693"/>
          </a:xfrm>
          <a:prstGeom prst="rect">
            <a:avLst/>
          </a:prstGeom>
          <a:noFill/>
        </p:spPr>
        <p:txBody>
          <a:bodyPr vert="horz" wrap="square" rtlCol="0" anchor="t" anchorCtr="0">
            <a:noAutofit/>
          </a:bodyPr>
          <a:lstStyle/>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某请求分页系统的局部页面置换算法如下：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系统从</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开始扫描，每隔</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5</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个时间单位扫描一轮驻留集（扫描时间不计），本轮没有被访问过的页框将被系统收回，并放到空闲页框链尾，其中内容在下一次被分配之前不被清空。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当发生缺页时，如果该页</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未</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曾被使用过且还在空闲页框链表中，则重新放回进程的驻留集；否则，从空闲页框链表头部取出一个页框。</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假设不考虑其它进程的影响和系统开销，初始时进程驻留集为空。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目前空闲页框链表中页框号依次为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。进程</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P</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依次访问的</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虚拟页号，访问时刻</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&lt;3,2&gt;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&lt;0,6&gt;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&lt;0,13&gt;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&lt;2,14&gt;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请回答下列问题：</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&lt;2,14&gt;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）该策略是否适合于时间局部性好的程序？说明理由。</a:t>
            </a:r>
          </a:p>
        </p:txBody>
      </p:sp>
      <p:sp>
        <p:nvSpPr>
          <p:cNvPr id="5" name="矩形: 圆角 4">
            <a:extLst>
              <a:ext uri="{FF2B5EF4-FFF2-40B4-BE49-F238E27FC236}">
                <a16:creationId xmlns:a16="http://schemas.microsoft.com/office/drawing/2014/main" id="{F14DAC4D-275E-43BD-B1A1-2815A6CC5C6D}"/>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5CB2AC10-7CB6-41C4-8195-0BAA5C32EC7F}"/>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33CBD978-42F8-4B63-A206-E29F44EA543A}"/>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957297E3-8606-4CB6-9092-94D3864B1D2E}"/>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D23ECDF4-C32D-4330-B0BA-8ADAF7A63C5B}"/>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E48AC710-3C73-4CD1-8B8B-4CE1BB9F25C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40F43758-4532-4F74-A627-1A5F39FF962E}"/>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6426DF2-5BDE-429E-A7B4-9A8DA5C0AED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249710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0" eaLnBrk="1">
              <a:buNone/>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a:t>
            </a:r>
            <a:r>
              <a:rPr lang="en-US" altLang="zh-CN" sz="1600" dirty="0">
                <a:ea typeface="宋体" panose="02010600030101010101" pitchFamily="2" charset="-122"/>
              </a:rPr>
              <a:t>&lt;0,4&gt;</a:t>
            </a:r>
            <a:r>
              <a:rPr lang="zh-CN" altLang="en-US" sz="1600" dirty="0">
                <a:ea typeface="宋体" panose="02010600030101010101" pitchFamily="2" charset="-122"/>
              </a:rPr>
              <a:t>对应的页框号是</a:t>
            </a:r>
            <a:r>
              <a:rPr lang="en-US" altLang="zh-CN" sz="1600" dirty="0">
                <a:ea typeface="宋体" panose="02010600030101010101" pitchFamily="2" charset="-122"/>
              </a:rPr>
              <a:t>21</a:t>
            </a:r>
            <a:r>
              <a:rPr lang="zh-CN" altLang="en-US" sz="1600" dirty="0">
                <a:ea typeface="宋体" panose="02010600030101010101" pitchFamily="2" charset="-122"/>
              </a:rPr>
              <a:t>。初始驻留集为空，</a:t>
            </a:r>
            <a:r>
              <a:rPr lang="zh-CN" altLang="en-US" sz="1600" dirty="0">
                <a:ea typeface="宋体" panose="02010600030101010101" pitchFamily="2" charset="-122"/>
                <a:sym typeface="Microsoft Yahei" panose="020B0503020204020204" pitchFamily="34" charset="-122"/>
              </a:rPr>
              <a:t>空闲页框链表中页框号依次为</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号框，访问</a:t>
            </a:r>
            <a:r>
              <a:rPr lang="en-US" altLang="zh-CN" sz="1600" dirty="0">
                <a:ea typeface="宋体" panose="02010600030101010101" pitchFamily="2" charset="-122"/>
                <a:sym typeface="Microsoft Yahei" panose="020B0503020204020204" pitchFamily="34" charset="-122"/>
              </a:rPr>
              <a:t>&lt;3,2&gt;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号框，访问</a:t>
            </a:r>
            <a:r>
              <a:rPr lang="en-US" altLang="zh-CN" sz="1600" dirty="0">
                <a:ea typeface="宋体" panose="02010600030101010101" pitchFamily="2" charset="-122"/>
                <a:sym typeface="Microsoft Yahei" panose="020B0503020204020204" pitchFamily="34" charset="-122"/>
              </a:rPr>
              <a:t>&lt;0,4&gt;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号框。</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对应的</a:t>
            </a:r>
            <a:r>
              <a:rPr lang="zh-CN" altLang="en-US" sz="1600" dirty="0">
                <a:ea typeface="宋体" panose="02010600030101010101" pitchFamily="2" charset="-122"/>
              </a:rPr>
              <a:t>页框号是</a:t>
            </a:r>
            <a:r>
              <a:rPr lang="en-US" altLang="zh-CN" sz="1600" dirty="0">
                <a:ea typeface="宋体" panose="02010600030101010101" pitchFamily="2" charset="-122"/>
              </a:rPr>
              <a:t>32</a:t>
            </a:r>
            <a:r>
              <a:rPr lang="zh-CN" altLang="en-US" sz="1600" dirty="0">
                <a:ea typeface="宋体" panose="02010600030101010101" pitchFamily="2" charset="-122"/>
              </a:rPr>
              <a:t>。</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&lt;1,1&gt;</a:t>
            </a:r>
            <a:r>
              <a:rPr lang="zh-CN" altLang="en-US" sz="1600" dirty="0">
                <a:ea typeface="宋体" panose="02010600030101010101" pitchFamily="2" charset="-122"/>
                <a:sym typeface="Microsoft Yahei" panose="020B0503020204020204" pitchFamily="34" charset="-122"/>
              </a:rPr>
              <a:t>时已经将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号框，在第</a:t>
            </a:r>
            <a:r>
              <a:rPr lang="en-US" altLang="zh-CN" sz="1600" dirty="0">
                <a:ea typeface="宋体" panose="02010600030101010101" pitchFamily="2" charset="-122"/>
                <a:sym typeface="Microsoft Yahei" panose="020B0503020204020204" pitchFamily="34" charset="-122"/>
              </a:rPr>
              <a:t>10</a:t>
            </a:r>
            <a:r>
              <a:rPr lang="zh-CN" altLang="en-US" sz="1600" dirty="0">
                <a:ea typeface="宋体" panose="02010600030101010101" pitchFamily="2" charset="-122"/>
                <a:sym typeface="Microsoft Yahei" panose="020B0503020204020204" pitchFamily="34" charset="-122"/>
              </a:rPr>
              <a:t>时刻进行第二轮扫描时，</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号页所在的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和页框由于在本轮未被访问而被系统回收，访问</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时，</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号页所在的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号页框仍在空闲页框链表中，且未被访问过，重新将</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号页框放回进程的驻留集。</a:t>
            </a:r>
            <a:endParaRPr lang="en-US" altLang="zh-CN" sz="1600" dirty="0">
              <a:ea typeface="宋体" panose="02010600030101010101" pitchFamily="2" charset="-122"/>
              <a:sym typeface="Microsoft Yahei" panose="020B0503020204020204" pitchFamily="34" charset="-122"/>
            </a:endParaRPr>
          </a:p>
          <a:p>
            <a:pPr marL="0" indent="0" eaLnBrk="1">
              <a:buNone/>
            </a:pPr>
            <a:r>
              <a:rPr lang="en-US" altLang="zh-CN" sz="1600" dirty="0">
                <a:ea typeface="宋体" panose="02010600030101010101" pitchFamily="2" charset="-122"/>
                <a:sym typeface="Microsoft Yahei" panose="020B0503020204020204" pitchFamily="34" charset="-122"/>
              </a:rPr>
              <a:t>   </a:t>
            </a:r>
            <a:r>
              <a:rPr lang="zh-CN" altLang="en-US" sz="1600" dirty="0">
                <a:ea typeface="宋体" panose="02010600030101010101" pitchFamily="2" charset="-122"/>
                <a:sym typeface="Microsoft Yahei" panose="020B0503020204020204" pitchFamily="34" charset="-122"/>
              </a:rPr>
              <a:t>注：第二轮在时刻</a:t>
            </a:r>
            <a:r>
              <a:rPr lang="en-US" altLang="zh-CN" sz="1600" dirty="0">
                <a:ea typeface="宋体" panose="02010600030101010101" pitchFamily="2" charset="-122"/>
                <a:sym typeface="Microsoft Yahei" panose="020B0503020204020204" pitchFamily="34" charset="-122"/>
              </a:rPr>
              <a:t>10</a:t>
            </a:r>
            <a:r>
              <a:rPr lang="zh-CN" altLang="en-US" sz="1600" dirty="0">
                <a:ea typeface="宋体" panose="02010600030101010101" pitchFamily="2" charset="-122"/>
                <a:sym typeface="Microsoft Yahei" panose="020B0503020204020204" pitchFamily="34" charset="-122"/>
              </a:rPr>
              <a:t>进行扫描，扫描结束后，将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号页面的第</a:t>
            </a:r>
            <a:r>
              <a:rPr lang="en-US" altLang="zh-CN" sz="1600" dirty="0">
                <a:ea typeface="宋体" panose="02010600030101010101" pitchFamily="2" charset="-122"/>
                <a:sym typeface="Microsoft Yahei" panose="020B0503020204020204" pitchFamily="34" charset="-122"/>
              </a:rPr>
              <a:t>33</a:t>
            </a:r>
            <a:r>
              <a:rPr lang="zh-CN" altLang="en-US" sz="1600" dirty="0">
                <a:ea typeface="宋体" panose="02010600030101010101" pitchFamily="2" charset="-122"/>
                <a:sym typeface="Microsoft Yahei" panose="020B0503020204020204" pitchFamily="34" charset="-122"/>
              </a:rPr>
              <a:t>号页框，以及</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号页面的第</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号页框放到空闲页框链表的尾部。系统空闲页框链表依次为：</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号页面对应的第</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号页框未被回收）</a:t>
            </a:r>
            <a:endParaRPr lang="en-US" altLang="zh-CN" sz="1600" dirty="0">
              <a:ea typeface="宋体" panose="02010600030101010101" pitchFamily="2" charset="-122"/>
              <a:sym typeface="Microsoft Yahei" panose="020B0503020204020204" pitchFamily="34" charset="-122"/>
            </a:endParaRPr>
          </a:p>
          <a:p>
            <a:pPr marL="0" indent="0" eaLnBrk="1">
              <a:buNone/>
            </a:pPr>
            <a:r>
              <a:rPr lang="en-US" altLang="zh-CN" sz="1600" dirty="0">
                <a:ea typeface="宋体" panose="02010600030101010101" pitchFamily="2" charset="-122"/>
                <a:sym typeface="Microsoft Yahei" panose="020B0503020204020204" pitchFamily="34" charset="-122"/>
              </a:rPr>
              <a:t>   </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后，将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号页面对应的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号页框重新放回驻留集，则系统空闲页框链表依次为：</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&lt;2,14&gt;</a:t>
            </a:r>
            <a:r>
              <a:rPr lang="zh-CN" altLang="en-US" sz="1600" dirty="0">
                <a:ea typeface="宋体" panose="02010600030101010101" pitchFamily="2" charset="-122"/>
                <a:sym typeface="Microsoft Yahei" panose="020B0503020204020204" pitchFamily="34" charset="-122"/>
              </a:rPr>
              <a:t>对应的页框号是</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。时刻</a:t>
            </a:r>
            <a:r>
              <a:rPr lang="en-US" altLang="zh-CN" sz="1600" dirty="0">
                <a:ea typeface="宋体" panose="02010600030101010101" pitchFamily="2" charset="-122"/>
                <a:sym typeface="Microsoft Yahei" panose="020B0503020204020204" pitchFamily="34" charset="-122"/>
              </a:rPr>
              <a:t>14</a:t>
            </a:r>
            <a:r>
              <a:rPr lang="zh-CN" altLang="en-US" sz="1600" dirty="0">
                <a:ea typeface="宋体" panose="02010600030101010101" pitchFamily="2" charset="-122"/>
                <a:sym typeface="Microsoft Yahei" panose="020B0503020204020204" pitchFamily="34" charset="-122"/>
              </a:rPr>
              <a:t>时，系统空闲页框链表依次是</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，由于</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号页时首次访问，因此将</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号页框中。系统空闲页框链表：</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4</a:t>
            </a:r>
            <a:r>
              <a:rPr lang="zh-CN" altLang="en-US" sz="1600" dirty="0">
                <a:ea typeface="宋体" panose="02010600030101010101" pitchFamily="2" charset="-122"/>
                <a:sym typeface="Microsoft Yahei" panose="020B0503020204020204" pitchFamily="34" charset="-122"/>
              </a:rPr>
              <a:t>）该策略适合于时间局部性好的程序。因为置换时，淘汰的是最近最久未被访问的页面，根据时间局部性原理，这些页面在最近的将来不被重新访问的可能性很大。而最近被访问过的页面即使被淘汰，若再次访问，若还在空闲页框中，只需重新放回到进程的驻留集即可，也符合时间局部性原理。</a:t>
            </a:r>
            <a:endParaRPr lang="zh-CN" altLang="en-US" sz="1600" dirty="0">
              <a:ea typeface="宋体" panose="02010600030101010101" pitchFamily="2" charset="-122"/>
            </a:endParaRPr>
          </a:p>
        </p:txBody>
      </p:sp>
    </p:spTree>
    <p:extLst>
      <p:ext uri="{BB962C8B-B14F-4D97-AF65-F5344CB8AC3E}">
        <p14:creationId xmlns:p14="http://schemas.microsoft.com/office/powerpoint/2010/main" val="7975460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例题</a:t>
            </a:r>
            <a:endParaRPr lang="zh-CN" altLang="en-US" dirty="0">
              <a:effectLst>
                <a:outerShdw blurRad="38100" dist="38100" dir="2700000" algn="tl">
                  <a:srgbClr val="C0C0C0"/>
                </a:outerShdw>
              </a:effectLst>
              <a:ea typeface="宋体" pitchFamily="2" charset="-122"/>
            </a:endParaRP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1108337"/>
          </a:xfrm>
        </p:spPr>
        <p:txBody>
          <a:bodyPr/>
          <a:lstStyle/>
          <a:p>
            <a:r>
              <a:rPr lang="zh-CN" altLang="zh-CN" sz="1600" dirty="0">
                <a:latin typeface="宋体" panose="02010600030101010101" pitchFamily="2" charset="-122"/>
                <a:ea typeface="宋体" panose="02010600030101010101" pitchFamily="2" charset="-122"/>
              </a:rPr>
              <a:t>设某计算机的逻辑地址空间和物理地址空间均为</a:t>
            </a:r>
            <a:r>
              <a:rPr lang="en-US" altLang="zh-CN" sz="1600" dirty="0">
                <a:latin typeface="宋体" panose="02010600030101010101" pitchFamily="2" charset="-122"/>
                <a:ea typeface="宋体" panose="02010600030101010101" pitchFamily="2" charset="-122"/>
              </a:rPr>
              <a:t>64 KB</a:t>
            </a:r>
            <a:r>
              <a:rPr lang="zh-CN" altLang="zh-CN" sz="1600" dirty="0">
                <a:latin typeface="宋体" panose="02010600030101010101" pitchFamily="2" charset="-122"/>
                <a:ea typeface="宋体" panose="02010600030101010101" pitchFamily="2" charset="-122"/>
              </a:rPr>
              <a:t>，按字节编址。若某进程最多需要</a:t>
            </a:r>
            <a:r>
              <a:rPr lang="en-US" altLang="zh-CN" sz="1600" dirty="0">
                <a:latin typeface="宋体" panose="02010600030101010101" pitchFamily="2" charset="-122"/>
                <a:ea typeface="宋体" panose="02010600030101010101" pitchFamily="2" charset="-122"/>
              </a:rPr>
              <a:t>6</a:t>
            </a:r>
            <a:r>
              <a:rPr lang="zh-CN" altLang="zh-CN" sz="1600" dirty="0">
                <a:latin typeface="宋体" panose="02010600030101010101" pitchFamily="2" charset="-122"/>
                <a:ea typeface="宋体" panose="02010600030101010101" pitchFamily="2" charset="-122"/>
              </a:rPr>
              <a:t>页（</a:t>
            </a:r>
            <a:r>
              <a:rPr lang="en-US" altLang="zh-CN" sz="1600" dirty="0">
                <a:latin typeface="宋体" panose="02010600030101010101" pitchFamily="2" charset="-122"/>
                <a:ea typeface="宋体" panose="02010600030101010101" pitchFamily="2" charset="-122"/>
              </a:rPr>
              <a:t>Page</a:t>
            </a:r>
            <a:r>
              <a:rPr lang="zh-CN" altLang="zh-CN" sz="1600" dirty="0">
                <a:latin typeface="宋体" panose="02010600030101010101" pitchFamily="2" charset="-122"/>
                <a:ea typeface="宋体" panose="02010600030101010101" pitchFamily="2" charset="-122"/>
              </a:rPr>
              <a:t>）数据存储空间，页的大小为</a:t>
            </a:r>
            <a:r>
              <a:rPr lang="en-US" altLang="zh-CN" sz="1600" dirty="0">
                <a:latin typeface="宋体" panose="02010600030101010101" pitchFamily="2" charset="-122"/>
                <a:ea typeface="宋体" panose="02010600030101010101" pitchFamily="2" charset="-122"/>
              </a:rPr>
              <a:t>1 KB</a:t>
            </a:r>
            <a:r>
              <a:rPr lang="zh-CN" altLang="zh-CN" sz="1600" dirty="0">
                <a:latin typeface="宋体" panose="02010600030101010101" pitchFamily="2" charset="-122"/>
                <a:ea typeface="宋体" panose="02010600030101010101" pitchFamily="2" charset="-122"/>
              </a:rPr>
              <a:t>，操作系统采用固定分配局部置换策略为此进程分配</a:t>
            </a:r>
            <a:r>
              <a:rPr lang="en-US" altLang="zh-CN" sz="1600" dirty="0">
                <a:latin typeface="宋体" panose="02010600030101010101" pitchFamily="2" charset="-122"/>
                <a:ea typeface="宋体" panose="02010600030101010101" pitchFamily="2" charset="-122"/>
              </a:rPr>
              <a:t>4</a:t>
            </a:r>
            <a:r>
              <a:rPr lang="zh-CN" altLang="zh-CN" sz="1600" dirty="0">
                <a:latin typeface="宋体" panose="02010600030101010101" pitchFamily="2" charset="-122"/>
                <a:ea typeface="宋体" panose="02010600030101010101" pitchFamily="2" charset="-122"/>
              </a:rPr>
              <a:t>个页框（</a:t>
            </a:r>
            <a:r>
              <a:rPr lang="en-US" altLang="zh-CN" sz="1600" dirty="0">
                <a:latin typeface="宋体" panose="02010600030101010101" pitchFamily="2" charset="-122"/>
                <a:ea typeface="宋体" panose="02010600030101010101" pitchFamily="2" charset="-122"/>
              </a:rPr>
              <a:t>Page Frame</a:t>
            </a:r>
            <a:r>
              <a:rPr lang="zh-CN" altLang="zh-CN" sz="1600" dirty="0">
                <a:latin typeface="宋体" panose="02010600030101010101" pitchFamily="2" charset="-122"/>
                <a:ea typeface="宋体" panose="02010600030101010101" pitchFamily="2" charset="-122"/>
              </a:rPr>
              <a:t>）。在时刻</a:t>
            </a:r>
            <a:r>
              <a:rPr lang="en-US" altLang="zh-CN" sz="1600" dirty="0">
                <a:latin typeface="宋体" panose="02010600030101010101" pitchFamily="2" charset="-122"/>
                <a:ea typeface="宋体" panose="02010600030101010101" pitchFamily="2" charset="-122"/>
              </a:rPr>
              <a:t>260</a:t>
            </a:r>
            <a:r>
              <a:rPr lang="zh-CN" altLang="zh-CN" sz="1600" dirty="0">
                <a:latin typeface="宋体" panose="02010600030101010101" pitchFamily="2" charset="-122"/>
                <a:ea typeface="宋体" panose="02010600030101010101" pitchFamily="2" charset="-122"/>
              </a:rPr>
              <a:t>前的该进程访问情况如下表所示（访问位即使用位）。</a:t>
            </a:r>
            <a:endParaRPr lang="zh-CN" altLang="en-US" sz="1600" dirty="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07055351"/>
              </p:ext>
            </p:extLst>
          </p:nvPr>
        </p:nvGraphicFramePr>
        <p:xfrm>
          <a:off x="813786" y="2426809"/>
          <a:ext cx="4068932" cy="1219200"/>
        </p:xfrm>
        <a:graphic>
          <a:graphicData uri="http://schemas.openxmlformats.org/drawingml/2006/table">
            <a:tbl>
              <a:tblPr firstRow="1" bandRow="1">
                <a:tableStyleId>{5C22544A-7EE6-4342-B048-85BDC9FD1C3A}</a:tableStyleId>
              </a:tblPr>
              <a:tblGrid>
                <a:gridCol w="1017233">
                  <a:extLst>
                    <a:ext uri="{9D8B030D-6E8A-4147-A177-3AD203B41FA5}">
                      <a16:colId xmlns:a16="http://schemas.microsoft.com/office/drawing/2014/main" val="52989189"/>
                    </a:ext>
                  </a:extLst>
                </a:gridCol>
                <a:gridCol w="1017233">
                  <a:extLst>
                    <a:ext uri="{9D8B030D-6E8A-4147-A177-3AD203B41FA5}">
                      <a16:colId xmlns:a16="http://schemas.microsoft.com/office/drawing/2014/main" val="1168616685"/>
                    </a:ext>
                  </a:extLst>
                </a:gridCol>
                <a:gridCol w="1017233">
                  <a:extLst>
                    <a:ext uri="{9D8B030D-6E8A-4147-A177-3AD203B41FA5}">
                      <a16:colId xmlns:a16="http://schemas.microsoft.com/office/drawing/2014/main" val="160494113"/>
                    </a:ext>
                  </a:extLst>
                </a:gridCol>
                <a:gridCol w="1017233">
                  <a:extLst>
                    <a:ext uri="{9D8B030D-6E8A-4147-A177-3AD203B41FA5}">
                      <a16:colId xmlns:a16="http://schemas.microsoft.com/office/drawing/2014/main" val="3560389913"/>
                    </a:ext>
                  </a:extLst>
                </a:gridCol>
              </a:tblGrid>
              <a:tr h="233729">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页号</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页框号</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装入时刻</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访问位</a:t>
                      </a:r>
                    </a:p>
                  </a:txBody>
                  <a:tcPr marL="68580" marR="68580" marT="0" marB="0" anchor="ctr"/>
                </a:tc>
                <a:extLst>
                  <a:ext uri="{0D108BD9-81ED-4DB2-BD59-A6C34878D82A}">
                    <a16:rowId xmlns:a16="http://schemas.microsoft.com/office/drawing/2014/main" val="4173656620"/>
                  </a:ext>
                </a:extLst>
              </a:tr>
              <a:tr h="233729">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7</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130</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1</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3871166109"/>
                  </a:ext>
                </a:extLst>
              </a:tr>
              <a:tr h="233729">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4</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230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3472603971"/>
                  </a:ext>
                </a:extLst>
              </a:tr>
              <a:tr h="233729">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2</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200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1284109629"/>
                  </a:ext>
                </a:extLst>
              </a:tr>
              <a:tr h="233729">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3</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9</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160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2821381217"/>
                  </a:ext>
                </a:extLst>
              </a:tr>
            </a:tbl>
          </a:graphicData>
        </a:graphic>
      </p:graphicFrame>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5456529" y="2325950"/>
            <a:ext cx="2204899" cy="1219200"/>
          </a:xfrm>
          <a:prstGeom prst="rect">
            <a:avLst/>
          </a:prstGeom>
          <a:noFill/>
        </p:spPr>
      </p:pic>
      <p:sp>
        <p:nvSpPr>
          <p:cNvPr id="10" name="Rectangle 3">
            <a:extLst>
              <a:ext uri="{FF2B5EF4-FFF2-40B4-BE49-F238E27FC236}">
                <a16:creationId xmlns:a16="http://schemas.microsoft.com/office/drawing/2014/main" id="{F00C3F81-C02B-4C75-A2BA-DB8C5762299B}"/>
              </a:ext>
            </a:extLst>
          </p:cNvPr>
          <p:cNvSpPr txBox="1">
            <a:spLocks noChangeArrowheads="1"/>
          </p:cNvSpPr>
          <p:nvPr/>
        </p:nvSpPr>
        <p:spPr bwMode="auto">
          <a:xfrm>
            <a:off x="376238" y="3845403"/>
            <a:ext cx="8496300" cy="221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zh-CN" sz="1600" dirty="0">
                <a:latin typeface="宋体" panose="02010600030101010101" pitchFamily="2" charset="-122"/>
                <a:ea typeface="宋体" panose="02010600030101010101" pitchFamily="2" charset="-122"/>
              </a:rPr>
              <a:t>当该进程执行到时刻</a:t>
            </a:r>
            <a:r>
              <a:rPr lang="en-US" altLang="zh-CN" sz="1600" dirty="0">
                <a:latin typeface="宋体" panose="02010600030101010101" pitchFamily="2" charset="-122"/>
                <a:ea typeface="宋体" panose="02010600030101010101" pitchFamily="2" charset="-122"/>
              </a:rPr>
              <a:t>260</a:t>
            </a:r>
            <a:r>
              <a:rPr lang="zh-CN" altLang="zh-CN" sz="1600" dirty="0">
                <a:latin typeface="宋体" panose="02010600030101010101" pitchFamily="2" charset="-122"/>
                <a:ea typeface="宋体" panose="02010600030101010101" pitchFamily="2" charset="-122"/>
              </a:rPr>
              <a:t>时，要访问逻辑地址为</a:t>
            </a:r>
            <a:r>
              <a:rPr lang="en-US" altLang="zh-CN" sz="1600" dirty="0">
                <a:latin typeface="宋体" panose="02010600030101010101" pitchFamily="2" charset="-122"/>
                <a:ea typeface="宋体" panose="02010600030101010101" pitchFamily="2" charset="-122"/>
              </a:rPr>
              <a:t>17CAH</a:t>
            </a:r>
            <a:r>
              <a:rPr lang="zh-CN" altLang="zh-CN" sz="1600" dirty="0">
                <a:latin typeface="宋体" panose="02010600030101010101" pitchFamily="2" charset="-122"/>
                <a:ea typeface="宋体" panose="02010600030101010101" pitchFamily="2" charset="-122"/>
              </a:rPr>
              <a:t>的数据。请回答下列问题：</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1</a:t>
            </a:r>
            <a:r>
              <a:rPr lang="zh-CN" altLang="zh-CN" sz="1600" dirty="0">
                <a:latin typeface="宋体" panose="02010600030101010101" pitchFamily="2" charset="-122"/>
                <a:ea typeface="宋体" panose="02010600030101010101" pitchFamily="2" charset="-122"/>
              </a:rPr>
              <a:t>）该逻辑地址对应的页号是多少？ </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t>
            </a:r>
            <a:r>
              <a:rPr lang="zh-CN" altLang="zh-CN" sz="1600" dirty="0">
                <a:latin typeface="宋体" panose="02010600030101010101" pitchFamily="2" charset="-122"/>
                <a:ea typeface="宋体" panose="02010600030101010101" pitchFamily="2" charset="-122"/>
              </a:rPr>
              <a:t>）若采用先进先出（</a:t>
            </a:r>
            <a:r>
              <a:rPr lang="en-US" altLang="zh-CN" sz="1600" dirty="0">
                <a:latin typeface="宋体" panose="02010600030101010101" pitchFamily="2" charset="-122"/>
                <a:ea typeface="宋体" panose="02010600030101010101" pitchFamily="2" charset="-122"/>
              </a:rPr>
              <a:t>FIFO</a:t>
            </a:r>
            <a:r>
              <a:rPr lang="zh-CN" altLang="zh-CN" sz="1600" dirty="0">
                <a:latin typeface="宋体" panose="02010600030101010101" pitchFamily="2" charset="-122"/>
                <a:ea typeface="宋体" panose="02010600030101010101" pitchFamily="2" charset="-122"/>
              </a:rPr>
              <a:t>）置换算法，该逻辑地址对应的物理地址是多少？要求给出计算过程。</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3</a:t>
            </a:r>
            <a:r>
              <a:rPr lang="zh-CN" altLang="zh-CN" sz="1600" dirty="0">
                <a:latin typeface="宋体" panose="02010600030101010101" pitchFamily="2" charset="-122"/>
                <a:ea typeface="宋体" panose="02010600030101010101" pitchFamily="2" charset="-122"/>
              </a:rPr>
              <a:t>）若采用时钟</a:t>
            </a:r>
            <a:r>
              <a:rPr lang="en-US" altLang="zh-CN" sz="1600" dirty="0">
                <a:latin typeface="宋体" panose="02010600030101010101" pitchFamily="2" charset="-122"/>
                <a:ea typeface="宋体" panose="02010600030101010101" pitchFamily="2" charset="-122"/>
              </a:rPr>
              <a:t>CLOCK</a:t>
            </a:r>
            <a:r>
              <a:rPr lang="zh-CN" altLang="zh-CN" sz="1600" dirty="0">
                <a:latin typeface="宋体" panose="02010600030101010101" pitchFamily="2" charset="-122"/>
                <a:ea typeface="宋体" panose="02010600030101010101" pitchFamily="2" charset="-122"/>
              </a:rPr>
              <a:t>（二次机会）置换算法，该逻辑地址对应的物理地址是多少？要求给出计算过程（设搜索下一页的指针沿顺时针方向移动，且当前指向</a:t>
            </a:r>
            <a:r>
              <a:rPr lang="en-US" altLang="zh-CN" sz="1600" dirty="0">
                <a:latin typeface="宋体" panose="02010600030101010101" pitchFamily="2" charset="-122"/>
                <a:ea typeface="宋体" panose="02010600030101010101" pitchFamily="2" charset="-122"/>
              </a:rPr>
              <a:t>2</a:t>
            </a:r>
            <a:r>
              <a:rPr lang="zh-CN" altLang="zh-CN" sz="1600" dirty="0">
                <a:latin typeface="宋体" panose="02010600030101010101" pitchFamily="2" charset="-122"/>
                <a:ea typeface="宋体" panose="02010600030101010101" pitchFamily="2" charset="-122"/>
              </a:rPr>
              <a:t>号页框，示意图如上）。</a:t>
            </a:r>
          </a:p>
        </p:txBody>
      </p:sp>
    </p:spTree>
    <p:extLst>
      <p:ext uri="{BB962C8B-B14F-4D97-AF65-F5344CB8AC3E}">
        <p14:creationId xmlns:p14="http://schemas.microsoft.com/office/powerpoint/2010/main" val="203337770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续上页</a:t>
            </a:r>
            <a:r>
              <a:rPr lang="en-US" altLang="zh-CN" dirty="0" smtClean="0">
                <a:effectLst>
                  <a:outerShdw blurRad="38100" dist="38100" dir="2700000" algn="tl">
                    <a:srgbClr val="C0C0C0"/>
                  </a:outerShdw>
                </a:effectLst>
                <a:ea typeface="宋体" pitchFamily="2" charset="-122"/>
              </a:rPr>
              <a:t>—</a:t>
            </a:r>
            <a:r>
              <a:rPr lang="zh-CN" altLang="en-US" dirty="0" smtClean="0">
                <a:effectLst>
                  <a:outerShdw blurRad="38100" dist="38100" dir="2700000" algn="tl">
                    <a:srgbClr val="C0C0C0"/>
                  </a:outerShdw>
                </a:effectLst>
                <a:ea typeface="宋体" pitchFamily="2" charset="-122"/>
              </a:rPr>
              <a:t>参考答案</a:t>
            </a:r>
            <a:endParaRPr lang="zh-CN" altLang="en-US" dirty="0">
              <a:effectLst>
                <a:outerShdw blurRad="38100" dist="38100" dir="2700000" algn="tl">
                  <a:srgbClr val="C0C0C0"/>
                </a:outerShdw>
              </a:effectLst>
              <a:ea typeface="宋体" pitchFamily="2" charset="-122"/>
            </a:endParaRP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smtClean="0">
                <a:latin typeface="宋体" panose="02010600030101010101" pitchFamily="2" charset="-122"/>
                <a:ea typeface="宋体" panose="02010600030101010101" pitchFamily="2" charset="-122"/>
              </a:rPr>
              <a:t>）</a:t>
            </a:r>
            <a:r>
              <a:rPr lang="en-US" altLang="zh-CN" sz="1800" dirty="0" smtClean="0">
                <a:latin typeface="宋体" panose="02010600030101010101" pitchFamily="2" charset="-122"/>
                <a:ea typeface="宋体" panose="02010600030101010101" pitchFamily="2" charset="-122"/>
              </a:rPr>
              <a:t>17CAH = </a:t>
            </a:r>
            <a:r>
              <a:rPr lang="en-US" altLang="zh-CN" sz="1800" dirty="0" smtClean="0">
                <a:solidFill>
                  <a:srgbClr val="7030A0"/>
                </a:solidFill>
                <a:latin typeface="宋体" panose="02010600030101010101" pitchFamily="2" charset="-122"/>
                <a:ea typeface="宋体" panose="02010600030101010101" pitchFamily="2" charset="-122"/>
              </a:rPr>
              <a:t>0001 </a:t>
            </a:r>
            <a:r>
              <a:rPr lang="en-US" altLang="zh-CN" sz="1800" dirty="0">
                <a:solidFill>
                  <a:srgbClr val="7030A0"/>
                </a:solidFill>
                <a:latin typeface="宋体" panose="02010600030101010101" pitchFamily="2" charset="-122"/>
                <a:ea typeface="宋体" panose="02010600030101010101" pitchFamily="2" charset="-122"/>
              </a:rPr>
              <a:t>01 </a:t>
            </a:r>
            <a:r>
              <a:rPr lang="en-US" altLang="zh-CN" sz="1800" b="1" dirty="0">
                <a:solidFill>
                  <a:srgbClr val="0000CC"/>
                </a:solidFill>
                <a:latin typeface="宋体" panose="02010600030101010101" pitchFamily="2" charset="-122"/>
                <a:ea typeface="宋体" panose="02010600030101010101" pitchFamily="2" charset="-122"/>
              </a:rPr>
              <a:t>11 1100 1010</a:t>
            </a:r>
            <a:r>
              <a:rPr lang="zh-CN" altLang="zh-CN" sz="1800" dirty="0">
                <a:latin typeface="宋体" panose="02010600030101010101" pitchFamily="2" charset="-122"/>
                <a:ea typeface="宋体" panose="02010600030101010101" pitchFamily="2" charset="-122"/>
              </a:rPr>
              <a:t>，页面大小</a:t>
            </a:r>
            <a:r>
              <a:rPr lang="en-US" altLang="zh-CN" sz="1800" dirty="0">
                <a:latin typeface="宋体" panose="02010600030101010101" pitchFamily="2" charset="-122"/>
                <a:ea typeface="宋体" panose="02010600030101010101" pitchFamily="2" charset="-122"/>
              </a:rPr>
              <a:t>1K</a:t>
            </a:r>
            <a:r>
              <a:rPr lang="zh-CN" altLang="zh-CN" sz="1800" dirty="0">
                <a:latin typeface="宋体" panose="02010600030101010101" pitchFamily="2" charset="-122"/>
                <a:ea typeface="宋体" panose="02010600030101010101" pitchFamily="2" charset="-122"/>
              </a:rPr>
              <a:t>，低</a:t>
            </a:r>
            <a:r>
              <a:rPr lang="en-US" altLang="zh-CN" sz="1800" dirty="0">
                <a:latin typeface="宋体" panose="02010600030101010101" pitchFamily="2" charset="-122"/>
                <a:ea typeface="宋体" panose="02010600030101010101" pitchFamily="2" charset="-122"/>
              </a:rPr>
              <a:t>10</a:t>
            </a:r>
            <a:r>
              <a:rPr lang="zh-CN" altLang="zh-CN" sz="1800" dirty="0">
                <a:latin typeface="宋体" panose="02010600030101010101" pitchFamily="2" charset="-122"/>
                <a:ea typeface="宋体" panose="02010600030101010101" pitchFamily="2" charset="-122"/>
              </a:rPr>
              <a:t>位是页内偏移量，剩余高</a:t>
            </a:r>
            <a:r>
              <a:rPr lang="en-US" altLang="zh-CN" sz="1800" dirty="0">
                <a:latin typeface="宋体" panose="02010600030101010101" pitchFamily="2" charset="-122"/>
                <a:ea typeface="宋体" panose="02010600030101010101" pitchFamily="2" charset="-122"/>
              </a:rPr>
              <a:t>6</a:t>
            </a:r>
            <a:r>
              <a:rPr lang="zh-CN" altLang="zh-CN" sz="1800" dirty="0">
                <a:latin typeface="宋体" panose="02010600030101010101" pitchFamily="2" charset="-122"/>
                <a:ea typeface="宋体" panose="02010600030101010101" pitchFamily="2" charset="-122"/>
              </a:rPr>
              <a:t>为即为页号，</a:t>
            </a:r>
            <a:r>
              <a:rPr lang="zh-CN" altLang="zh-CN" sz="1800" b="1" dirty="0">
                <a:latin typeface="宋体" panose="02010600030101010101" pitchFamily="2" charset="-122"/>
                <a:ea typeface="宋体" panose="02010600030101010101" pitchFamily="2" charset="-122"/>
              </a:rPr>
              <a:t>即页号为</a:t>
            </a:r>
            <a:r>
              <a:rPr lang="en-US" altLang="zh-CN" sz="1800" b="1"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smtClean="0">
                <a:latin typeface="宋体" panose="02010600030101010101" pitchFamily="2" charset="-122"/>
                <a:ea typeface="宋体" panose="02010600030101010101" pitchFamily="2" charset="-122"/>
              </a:rPr>
              <a:t>）此时</a:t>
            </a:r>
            <a:r>
              <a:rPr lang="en-US" altLang="zh-CN" sz="1800"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号页面不在内存，按</a:t>
            </a:r>
            <a:r>
              <a:rPr lang="en-US" altLang="zh-CN" sz="1800" dirty="0">
                <a:latin typeface="宋体" panose="02010600030101010101" pitchFamily="2" charset="-122"/>
                <a:ea typeface="宋体" panose="02010600030101010101" pitchFamily="2" charset="-122"/>
              </a:rPr>
              <a:t>FIFO</a:t>
            </a:r>
            <a:r>
              <a:rPr lang="zh-CN" altLang="zh-CN" sz="1800" dirty="0">
                <a:latin typeface="宋体" panose="02010600030101010101" pitchFamily="2" charset="-122"/>
                <a:ea typeface="宋体" panose="02010600030101010101" pitchFamily="2" charset="-122"/>
              </a:rPr>
              <a:t>置换算法，置换</a:t>
            </a:r>
            <a:r>
              <a:rPr lang="en-US" altLang="zh-CN" sz="1800" dirty="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号页，将</a:t>
            </a:r>
            <a:r>
              <a:rPr lang="en-US" altLang="zh-CN" sz="1800"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号页装入到</a:t>
            </a:r>
            <a:r>
              <a:rPr lang="en-US" altLang="zh-CN" sz="1800" dirty="0">
                <a:latin typeface="宋体" panose="02010600030101010101" pitchFamily="2" charset="-122"/>
                <a:ea typeface="宋体" panose="02010600030101010101" pitchFamily="2" charset="-122"/>
              </a:rPr>
              <a:t>7</a:t>
            </a:r>
            <a:r>
              <a:rPr lang="zh-CN" altLang="zh-CN" sz="1800" dirty="0">
                <a:latin typeface="宋体" panose="02010600030101010101" pitchFamily="2" charset="-122"/>
                <a:ea typeface="宋体" panose="02010600030101010101" pitchFamily="2" charset="-122"/>
              </a:rPr>
              <a:t>号页框中，对应的物理地址即为：</a:t>
            </a:r>
            <a:r>
              <a:rPr lang="en-US" altLang="zh-CN" sz="1800" dirty="0">
                <a:latin typeface="宋体" panose="02010600030101010101" pitchFamily="2" charset="-122"/>
                <a:ea typeface="宋体" panose="02010600030101010101" pitchFamily="2" charset="-122"/>
              </a:rPr>
              <a:t> 0001 1111 1100 1010</a:t>
            </a:r>
            <a:r>
              <a:rPr lang="zh-CN" altLang="zh-CN" sz="1800" dirty="0">
                <a:latin typeface="宋体" panose="02010600030101010101" pitchFamily="2" charset="-122"/>
                <a:ea typeface="宋体" panose="02010600030101010101" pitchFamily="2" charset="-122"/>
              </a:rPr>
              <a:t>，即为</a:t>
            </a:r>
            <a:r>
              <a:rPr lang="en-US" altLang="zh-CN" sz="1800" b="1" dirty="0">
                <a:latin typeface="宋体" panose="02010600030101010101" pitchFamily="2" charset="-122"/>
                <a:ea typeface="宋体" panose="02010600030101010101" pitchFamily="2" charset="-122"/>
              </a:rPr>
              <a:t>1FCAH=8138</a:t>
            </a:r>
            <a:r>
              <a:rPr lang="zh-CN" altLang="zh-CN" sz="1800" b="1" dirty="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smtClean="0">
                <a:latin typeface="宋体" panose="02010600030101010101" pitchFamily="2" charset="-122"/>
                <a:ea typeface="宋体" panose="02010600030101010101" pitchFamily="2" charset="-122"/>
              </a:rPr>
              <a:t>）若</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CLOCK</a:t>
            </a:r>
            <a:r>
              <a:rPr lang="zh-CN" altLang="zh-CN" sz="1800" dirty="0">
                <a:latin typeface="宋体" panose="02010600030101010101" pitchFamily="2" charset="-122"/>
                <a:ea typeface="宋体" panose="02010600030101010101" pitchFamily="2" charset="-122"/>
              </a:rPr>
              <a:t>置换算法，</a:t>
            </a:r>
          </a:p>
          <a:p>
            <a:pPr marL="0" indent="457200" eaLnBrk="1">
              <a:spcBef>
                <a:spcPts val="0"/>
              </a:spcBef>
              <a:buNone/>
            </a:pP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smtClean="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en-US" sz="1800" dirty="0" smtClean="0">
                <a:latin typeface="宋体" panose="02010600030101010101" pitchFamily="2" charset="-122"/>
                <a:ea typeface="宋体" panose="02010600030101010101" pitchFamily="2" charset="-122"/>
              </a:rPr>
              <a:t>此时，</a:t>
            </a:r>
            <a:r>
              <a:rPr lang="en-US" altLang="zh-CN" sz="1800" dirty="0" smtClean="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，置换该页，</a:t>
            </a:r>
            <a:r>
              <a:rPr lang="zh-CN" altLang="zh-CN" sz="1800" b="1" dirty="0">
                <a:latin typeface="宋体" panose="02010600030101010101" pitchFamily="2" charset="-122"/>
                <a:ea typeface="宋体" panose="02010600030101010101" pitchFamily="2" charset="-122"/>
              </a:rPr>
              <a:t>将</a:t>
            </a:r>
            <a:r>
              <a:rPr lang="en-US" altLang="zh-CN" sz="1800" b="1" dirty="0">
                <a:latin typeface="宋体" panose="02010600030101010101" pitchFamily="2" charset="-122"/>
                <a:ea typeface="宋体" panose="02010600030101010101" pitchFamily="2" charset="-122"/>
              </a:rPr>
              <a:t>5</a:t>
            </a:r>
            <a:r>
              <a:rPr lang="zh-CN" altLang="zh-CN" sz="1800" b="1" dirty="0">
                <a:latin typeface="宋体" panose="02010600030101010101" pitchFamily="2" charset="-122"/>
                <a:ea typeface="宋体" panose="02010600030101010101" pitchFamily="2" charset="-122"/>
              </a:rPr>
              <a:t>号页装入到</a:t>
            </a:r>
            <a:r>
              <a:rPr lang="en-US" altLang="zh-CN" sz="1800" b="1" dirty="0">
                <a:latin typeface="宋体" panose="02010600030101010101" pitchFamily="2" charset="-122"/>
                <a:ea typeface="宋体" panose="02010600030101010101" pitchFamily="2" charset="-122"/>
              </a:rPr>
              <a:t>2</a:t>
            </a:r>
            <a:r>
              <a:rPr lang="zh-CN" altLang="zh-CN" sz="1800" b="1" dirty="0">
                <a:latin typeface="宋体" panose="02010600030101010101" pitchFamily="2" charset="-122"/>
                <a:ea typeface="宋体" panose="02010600030101010101" pitchFamily="2" charset="-122"/>
              </a:rPr>
              <a:t>号页框</a:t>
            </a:r>
            <a:r>
              <a:rPr lang="zh-CN" altLang="zh-CN" sz="1800" dirty="0">
                <a:latin typeface="宋体" panose="02010600030101010101" pitchFamily="2" charset="-122"/>
                <a:ea typeface="宋体" panose="02010600030101010101" pitchFamily="2" charset="-122"/>
              </a:rPr>
              <a:t>，其物理地址为：</a:t>
            </a:r>
            <a:r>
              <a:rPr lang="en-US" altLang="zh-CN" sz="1800" dirty="0">
                <a:latin typeface="宋体" panose="02010600030101010101" pitchFamily="2" charset="-122"/>
                <a:ea typeface="宋体" panose="02010600030101010101" pitchFamily="2" charset="-122"/>
              </a:rPr>
              <a:t>0000 1011 1100 1010</a:t>
            </a:r>
            <a:r>
              <a:rPr lang="zh-CN" altLang="zh-CN" sz="1800" dirty="0">
                <a:latin typeface="宋体" panose="02010600030101010101" pitchFamily="2" charset="-122"/>
                <a:ea typeface="宋体" panose="02010600030101010101" pitchFamily="2" charset="-122"/>
              </a:rPr>
              <a:t>即为</a:t>
            </a:r>
            <a:r>
              <a:rPr lang="zh-CN" altLang="zh-CN" sz="1800" b="1" dirty="0">
                <a:latin typeface="宋体" panose="02010600030101010101" pitchFamily="2" charset="-122"/>
                <a:ea typeface="宋体" panose="02010600030101010101" pitchFamily="2" charset="-122"/>
              </a:rPr>
              <a:t> </a:t>
            </a:r>
            <a:r>
              <a:rPr lang="en-US" altLang="zh-CN" sz="1800" b="1" dirty="0">
                <a:latin typeface="宋体" panose="02010600030101010101" pitchFamily="2" charset="-122"/>
                <a:ea typeface="宋体" panose="02010600030101010101" pitchFamily="2" charset="-122"/>
              </a:rPr>
              <a:t>0BCAH=3018</a:t>
            </a:r>
            <a:r>
              <a:rPr lang="zh-CN" altLang="zh-CN" sz="1800" b="1"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zh-CN" altLang="zh-CN" sz="1800" dirty="0">
                <a:latin typeface="宋体" panose="02010600030101010101" pitchFamily="2" charset="-122"/>
                <a:ea typeface="宋体" panose="02010600030101010101" pitchFamily="2" charset="-122"/>
              </a:rPr>
              <a:t>注：若从</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号页框开始查找，则按上述过程，置换</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a:t>
            </a:r>
            <a:r>
              <a:rPr lang="zh-CN" altLang="zh-CN" sz="1800" b="1" dirty="0">
                <a:latin typeface="宋体" panose="02010600030101010101" pitchFamily="2" charset="-122"/>
                <a:ea typeface="宋体" panose="02010600030101010101" pitchFamily="2" charset="-122"/>
              </a:rPr>
              <a:t>将</a:t>
            </a:r>
            <a:r>
              <a:rPr lang="en-US" altLang="zh-CN" sz="1800" b="1" dirty="0">
                <a:latin typeface="宋体" panose="02010600030101010101" pitchFamily="2" charset="-122"/>
                <a:ea typeface="宋体" panose="02010600030101010101" pitchFamily="2" charset="-122"/>
              </a:rPr>
              <a:t>5</a:t>
            </a:r>
            <a:r>
              <a:rPr lang="zh-CN" altLang="zh-CN" sz="1800" b="1" dirty="0">
                <a:latin typeface="宋体" panose="02010600030101010101" pitchFamily="2" charset="-122"/>
                <a:ea typeface="宋体" panose="02010600030101010101" pitchFamily="2" charset="-122"/>
              </a:rPr>
              <a:t>号页装入到</a:t>
            </a:r>
            <a:r>
              <a:rPr lang="en-US" altLang="zh-CN" sz="1800" b="1" dirty="0">
                <a:latin typeface="宋体" panose="02010600030101010101" pitchFamily="2" charset="-122"/>
                <a:ea typeface="宋体" panose="02010600030101010101" pitchFamily="2" charset="-122"/>
              </a:rPr>
              <a:t>4</a:t>
            </a:r>
            <a:r>
              <a:rPr lang="zh-CN" altLang="zh-CN" sz="1800" b="1" dirty="0">
                <a:latin typeface="宋体" panose="02010600030101010101" pitchFamily="2" charset="-122"/>
                <a:ea typeface="宋体" panose="02010600030101010101" pitchFamily="2" charset="-122"/>
              </a:rPr>
              <a:t>号页框</a:t>
            </a:r>
            <a:r>
              <a:rPr lang="zh-CN" altLang="zh-CN" sz="1800" dirty="0">
                <a:latin typeface="宋体" panose="02010600030101010101" pitchFamily="2" charset="-122"/>
                <a:ea typeface="宋体" panose="02010600030101010101" pitchFamily="2" charset="-122"/>
              </a:rPr>
              <a:t>，其物理地址为：</a:t>
            </a:r>
            <a:r>
              <a:rPr lang="en-US" altLang="zh-CN" sz="1800" dirty="0">
                <a:latin typeface="宋体" panose="02010600030101010101" pitchFamily="2" charset="-122"/>
                <a:ea typeface="宋体" panose="02010600030101010101" pitchFamily="2" charset="-122"/>
              </a:rPr>
              <a:t>0001 0011 1100 1010</a:t>
            </a:r>
            <a:r>
              <a:rPr lang="zh-CN" altLang="zh-CN" sz="1800" dirty="0">
                <a:latin typeface="宋体" panose="02010600030101010101" pitchFamily="2" charset="-122"/>
                <a:ea typeface="宋体" panose="02010600030101010101" pitchFamily="2" charset="-122"/>
              </a:rPr>
              <a:t>即为</a:t>
            </a:r>
            <a:r>
              <a:rPr lang="zh-CN" altLang="zh-CN" sz="1800" b="1" dirty="0">
                <a:latin typeface="宋体" panose="02010600030101010101" pitchFamily="2" charset="-122"/>
                <a:ea typeface="宋体" panose="02010600030101010101" pitchFamily="2" charset="-122"/>
              </a:rPr>
              <a:t> </a:t>
            </a:r>
            <a:r>
              <a:rPr lang="en-US" altLang="zh-CN" sz="1800" b="1" dirty="0">
                <a:latin typeface="宋体" panose="02010600030101010101" pitchFamily="2" charset="-122"/>
                <a:ea typeface="宋体" panose="02010600030101010101" pitchFamily="2" charset="-122"/>
              </a:rPr>
              <a:t>13CAH=5066</a:t>
            </a:r>
            <a:r>
              <a:rPr lang="zh-CN" altLang="zh-CN" sz="1800" b="1"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en-US" altLang="zh-CN" sz="1800" dirty="0">
                <a:latin typeface="宋体" panose="02010600030101010101" pitchFamily="2" charset="-122"/>
                <a:ea typeface="宋体" panose="02010600030101010101" pitchFamily="2" charset="-122"/>
              </a:rPr>
              <a:t> </a:t>
            </a:r>
            <a:endParaRPr lang="zh-CN"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1140178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虚拟存储器需要解决的几个问题</a:t>
            </a: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r>
              <a:rPr lang="zh-CN" altLang="en-US" sz="2000" b="1" dirty="0">
                <a:ea typeface="宋体" panose="02010600030101010101" pitchFamily="2" charset="-122"/>
              </a:rPr>
              <a:t>一般有请求页式、请求段式、段页式虚拟存储器管理</a:t>
            </a:r>
          </a:p>
          <a:p>
            <a:endParaRPr lang="zh-CN" altLang="en-US" sz="2000" b="1" dirty="0">
              <a:ea typeface="宋体" panose="02010600030101010101" pitchFamily="2" charset="-122"/>
            </a:endParaRPr>
          </a:p>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（以请求页式为例）</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Font typeface="Monotype Sorts" pitchFamily="2" charset="2"/>
              <a:buNone/>
            </a:pPr>
            <a:r>
              <a:rPr lang="zh-CN" altLang="en-US" sz="1800"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page-fault trap，缺页中断，页面错误，页失效）</a:t>
            </a:r>
          </a:p>
          <a:p>
            <a:pPr lvl="1"/>
            <a:r>
              <a:rPr lang="zh-CN" altLang="en-US" sz="1800" b="1" dirty="0">
                <a:solidFill>
                  <a:srgbClr val="0000CC"/>
                </a:solidFill>
                <a:ea typeface="宋体" panose="02010600030101010101" pitchFamily="2" charset="-122"/>
              </a:rPr>
              <a:t>当要装入页面时，若内存无空闲页框，如何处理？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 replacement，页面置换）</a:t>
            </a:r>
          </a:p>
          <a:p>
            <a:pPr lvl="1"/>
            <a:r>
              <a:rPr lang="zh-CN" altLang="en-US" sz="1800" b="1" u="sng" dirty="0">
                <a:solidFill>
                  <a:srgbClr val="CC6600"/>
                </a:solidFill>
                <a:ea typeface="宋体" panose="02010600030101010101" pitchFamily="2" charset="-122"/>
              </a:rPr>
              <a:t>当页面置换过于频繁时，会引起系统不稳定，如何处理？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（thrashing，抖动、颠簸、颤抖、颤动）</a:t>
            </a:r>
          </a:p>
        </p:txBody>
      </p:sp>
    </p:spTree>
    <p:extLst>
      <p:ext uri="{BB962C8B-B14F-4D97-AF65-F5344CB8AC3E}">
        <p14:creationId xmlns:p14="http://schemas.microsoft.com/office/powerpoint/2010/main" val="38208407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8CA2EC7-333F-487C-B81A-E64C4FBF1E1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 Thrashing</a:t>
            </a:r>
          </a:p>
        </p:txBody>
      </p:sp>
      <p:sp>
        <p:nvSpPr>
          <p:cNvPr id="97283" name="Rectangle 3">
            <a:extLst>
              <a:ext uri="{FF2B5EF4-FFF2-40B4-BE49-F238E27FC236}">
                <a16:creationId xmlns:a16="http://schemas.microsoft.com/office/drawing/2014/main" id="{0172F345-AD04-4217-A5D0-0AC41709E842}"/>
              </a:ext>
            </a:extLst>
          </p:cNvPr>
          <p:cNvSpPr>
            <a:spLocks noGrp="1" noChangeArrowheads="1"/>
          </p:cNvSpPr>
          <p:nvPr>
            <p:ph type="body" idx="4294967295"/>
          </p:nvPr>
        </p:nvSpPr>
        <p:spPr>
          <a:xfrm>
            <a:off x="823913" y="1496859"/>
            <a:ext cx="7351712" cy="4456680"/>
          </a:xfrm>
        </p:spPr>
        <p:txBody>
          <a:bodyPr/>
          <a:lstStyle/>
          <a:p>
            <a:r>
              <a:rPr lang="en-US" altLang="zh-CN" sz="2400" b="1" dirty="0">
                <a:solidFill>
                  <a:srgbClr val="FF0000"/>
                </a:solidFill>
                <a:ea typeface="宋体" panose="02010600030101010101" pitchFamily="2" charset="-122"/>
              </a:rPr>
              <a:t>Thrashing</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dirty="0">
                <a:solidFill>
                  <a:srgbClr val="0000CC"/>
                </a:solidFill>
                <a:ea typeface="宋体" panose="02010600030101010101" pitchFamily="2" charset="-122"/>
                <a:sym typeface="Symbol" panose="05050102010706020507" pitchFamily="18" charset="2"/>
              </a:rPr>
              <a:t>high paging activity, a process is </a:t>
            </a:r>
            <a:r>
              <a:rPr lang="en-US" altLang="zh-CN" sz="2400" b="1" dirty="0">
                <a:solidFill>
                  <a:srgbClr val="7030A0"/>
                </a:solidFill>
                <a:ea typeface="宋体" panose="02010600030101010101" pitchFamily="2" charset="-122"/>
                <a:sym typeface="Symbol" panose="05050102010706020507" pitchFamily="18" charset="2"/>
              </a:rPr>
              <a:t>busy</a:t>
            </a:r>
            <a:r>
              <a:rPr lang="en-US" altLang="zh-CN" sz="2400" dirty="0">
                <a:solidFill>
                  <a:srgbClr val="0000CC"/>
                </a:solidFill>
                <a:ea typeface="宋体" panose="02010600030101010101" pitchFamily="2" charset="-122"/>
                <a:sym typeface="Symbol" panose="05050102010706020507" pitchFamily="18" charset="2"/>
              </a:rPr>
              <a:t> </a:t>
            </a:r>
            <a:r>
              <a:rPr lang="en-US" altLang="zh-CN" sz="2400" b="1" dirty="0">
                <a:solidFill>
                  <a:srgbClr val="0000CC"/>
                </a:solidFill>
                <a:ea typeface="宋体" panose="02010600030101010101" pitchFamily="2" charset="-122"/>
                <a:sym typeface="Symbol" panose="05050102010706020507" pitchFamily="18" charset="2"/>
              </a:rPr>
              <a:t>swapping pages in and out</a:t>
            </a:r>
            <a:r>
              <a:rPr lang="en-US" altLang="zh-CN" sz="2400" dirty="0">
                <a:solidFill>
                  <a:srgbClr val="0000CC"/>
                </a:solidFill>
                <a:ea typeface="宋体" panose="02010600030101010101" pitchFamily="2" charset="-122"/>
                <a:sym typeface="Symbol" panose="05050102010706020507" pitchFamily="18" charset="2"/>
              </a:rPr>
              <a:t>, spending more time paging than executing</a:t>
            </a:r>
            <a:r>
              <a:rPr lang="en-US" altLang="zh-CN" sz="1800" dirty="0">
                <a:ea typeface="宋体" panose="02010600030101010101" pitchFamily="2" charset="-122"/>
                <a:sym typeface="Symbol" panose="05050102010706020507" pitchFamily="18" charset="2"/>
              </a:rPr>
              <a:t>.</a:t>
            </a:r>
          </a:p>
          <a:p>
            <a:endParaRPr lang="en-US" altLang="zh-CN" sz="1800" dirty="0">
              <a:ea typeface="宋体" panose="02010600030101010101" pitchFamily="2" charset="-122"/>
              <a:sym typeface="Symbol" panose="05050102010706020507" pitchFamily="18" charset="2"/>
            </a:endParaRPr>
          </a:p>
          <a:p>
            <a:r>
              <a:rPr lang="en-US" altLang="zh-CN" sz="2400" dirty="0">
                <a:solidFill>
                  <a:srgbClr val="7030A0"/>
                </a:solidFill>
                <a:ea typeface="宋体" panose="02010600030101010101" pitchFamily="2" charset="-122"/>
              </a:rPr>
              <a:t>If a process </a:t>
            </a:r>
            <a:r>
              <a:rPr lang="en-US" altLang="zh-CN" sz="2400" dirty="0">
                <a:solidFill>
                  <a:srgbClr val="C00000"/>
                </a:solidFill>
                <a:ea typeface="宋体" panose="02010600030101010101" pitchFamily="2" charset="-122"/>
              </a:rPr>
              <a:t>does not </a:t>
            </a:r>
            <a:r>
              <a:rPr lang="en-US" altLang="zh-CN" sz="2400" dirty="0">
                <a:solidFill>
                  <a:srgbClr val="7030A0"/>
                </a:solidFill>
                <a:ea typeface="宋体" panose="02010600030101010101" pitchFamily="2" charset="-122"/>
              </a:rPr>
              <a:t>have “enough” frames</a:t>
            </a:r>
            <a:r>
              <a:rPr lang="en-US" altLang="zh-CN" sz="2400" dirty="0">
                <a:ea typeface="宋体" panose="02010600030101010101" pitchFamily="2" charset="-122"/>
              </a:rPr>
              <a:t>, it will quickly page-fault, it must</a:t>
            </a:r>
          </a:p>
          <a:p>
            <a:pPr lvl="1"/>
            <a:r>
              <a:rPr lang="en-US" altLang="zh-CN" sz="2000" dirty="0">
                <a:ea typeface="宋体" panose="02010600030101010101" pitchFamily="2" charset="-122"/>
              </a:rPr>
              <a:t>Replace some pages</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These pages might be needed again right away</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So they must be brought back in immediately.  </a:t>
            </a:r>
          </a:p>
          <a:p>
            <a:r>
              <a:rPr lang="en-US" altLang="zh-CN" sz="2400" b="1" dirty="0" smtClean="0">
                <a:solidFill>
                  <a:srgbClr val="006600"/>
                </a:solidFill>
                <a:ea typeface="宋体" panose="02010600030101010101" pitchFamily="2" charset="-122"/>
              </a:rPr>
              <a:t>Thrashing</a:t>
            </a:r>
            <a:r>
              <a:rPr lang="zh-CN" altLang="en-US" sz="2400" b="1" dirty="0" smtClean="0">
                <a:solidFill>
                  <a:srgbClr val="006600"/>
                </a:solidFill>
                <a:ea typeface="宋体" panose="02010600030101010101" pitchFamily="2" charset="-122"/>
              </a:rPr>
              <a:t>：</a:t>
            </a:r>
            <a:r>
              <a:rPr lang="zh-CN" altLang="en-US" sz="2400" dirty="0" smtClean="0">
                <a:solidFill>
                  <a:srgbClr val="006600"/>
                </a:solidFill>
                <a:ea typeface="宋体" panose="02010600030101010101" pitchFamily="2" charset="-122"/>
                <a:sym typeface="Symbol" panose="05050102010706020507" pitchFamily="18" charset="2"/>
              </a:rPr>
              <a:t>抖动，颠簸</a:t>
            </a:r>
            <a:endParaRPr lang="en-US" altLang="zh-CN" sz="2400" dirty="0">
              <a:solidFill>
                <a:srgbClr val="006600"/>
              </a:solidFill>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0EDDDA0-48A3-4E8A-B2FB-37B7862E8E68}"/>
              </a:ext>
            </a:extLst>
          </p:cNvPr>
          <p:cNvSpPr>
            <a:spLocks noGrp="1" noChangeArrowheads="1"/>
          </p:cNvSpPr>
          <p:nvPr>
            <p:ph type="title" idx="4294967295"/>
          </p:nvPr>
        </p:nvSpPr>
        <p:spPr>
          <a:xfrm>
            <a:off x="674688" y="457200"/>
            <a:ext cx="8077200" cy="609600"/>
          </a:xfrm>
        </p:spPr>
        <p:txBody>
          <a:bodyPr/>
          <a:lstStyle/>
          <a:p>
            <a:pPr>
              <a:defRPr/>
            </a:pPr>
            <a:r>
              <a:rPr lang="en-US" altLang="zh-CN">
                <a:effectLst>
                  <a:outerShdw blurRad="38100" dist="38100" dir="2700000" algn="tl">
                    <a:srgbClr val="C0C0C0"/>
                  </a:outerShdw>
                </a:effectLst>
                <a:ea typeface="宋体" pitchFamily="2" charset="-122"/>
              </a:rPr>
              <a:t>9.6.1 Cause of Thrashing</a:t>
            </a:r>
          </a:p>
        </p:txBody>
      </p:sp>
      <p:sp>
        <p:nvSpPr>
          <p:cNvPr id="98307" name="Rectangle 3">
            <a:extLst>
              <a:ext uri="{FF2B5EF4-FFF2-40B4-BE49-F238E27FC236}">
                <a16:creationId xmlns:a16="http://schemas.microsoft.com/office/drawing/2014/main" id="{6532831E-F244-43C9-8CD4-B5063F892061}"/>
              </a:ext>
            </a:extLst>
          </p:cNvPr>
          <p:cNvSpPr>
            <a:spLocks noGrp="1" noChangeArrowheads="1"/>
          </p:cNvSpPr>
          <p:nvPr>
            <p:ph type="body" idx="4294967295"/>
          </p:nvPr>
        </p:nvSpPr>
        <p:spPr>
          <a:xfrm>
            <a:off x="823913" y="1447800"/>
            <a:ext cx="7391400" cy="4419600"/>
          </a:xfrm>
        </p:spPr>
        <p:txBody>
          <a:bodyPr/>
          <a:lstStyle/>
          <a:p>
            <a:r>
              <a:rPr lang="en-US" altLang="zh-CN" sz="2400" dirty="0">
                <a:solidFill>
                  <a:srgbClr val="FF0000"/>
                </a:solidFill>
                <a:ea typeface="宋体" panose="02010600030101010101" pitchFamily="2" charset="-122"/>
              </a:rPr>
              <a:t>If a process </a:t>
            </a:r>
            <a:r>
              <a:rPr lang="en-US" altLang="zh-CN" sz="2400" b="1" dirty="0">
                <a:solidFill>
                  <a:srgbClr val="FF0000"/>
                </a:solidFill>
                <a:ea typeface="宋体" panose="02010600030101010101" pitchFamily="2" charset="-122"/>
              </a:rPr>
              <a:t>does not </a:t>
            </a:r>
            <a:r>
              <a:rPr lang="en-US" altLang="zh-CN" sz="2400" dirty="0">
                <a:solidFill>
                  <a:srgbClr val="FF0000"/>
                </a:solidFill>
                <a:ea typeface="宋体" panose="02010600030101010101" pitchFamily="2" charset="-122"/>
              </a:rPr>
              <a:t>have “</a:t>
            </a:r>
            <a:r>
              <a:rPr lang="en-US" altLang="zh-CN" sz="2400" b="1" dirty="0">
                <a:solidFill>
                  <a:srgbClr val="FF0000"/>
                </a:solidFill>
                <a:ea typeface="宋体" panose="02010600030101010101" pitchFamily="2" charset="-122"/>
              </a:rPr>
              <a:t>enough</a:t>
            </a:r>
            <a:r>
              <a:rPr lang="en-US" altLang="zh-CN" sz="2400" dirty="0">
                <a:solidFill>
                  <a:srgbClr val="FF0000"/>
                </a:solidFill>
                <a:ea typeface="宋体" panose="02010600030101010101" pitchFamily="2" charset="-122"/>
              </a:rPr>
              <a:t>” frames</a:t>
            </a:r>
            <a:r>
              <a:rPr lang="en-US" altLang="zh-CN" sz="2400" dirty="0">
                <a:ea typeface="宋体" panose="02010600030101010101" pitchFamily="2" charset="-122"/>
              </a:rPr>
              <a:t>, the page-fault rate is very high.  </a:t>
            </a:r>
          </a:p>
          <a:p>
            <a:r>
              <a:rPr lang="en-US" altLang="zh-CN" sz="2400" dirty="0">
                <a:ea typeface="宋体" panose="02010600030101010101" pitchFamily="2" charset="-122"/>
              </a:rPr>
              <a:t>This leads to:</a:t>
            </a:r>
          </a:p>
          <a:p>
            <a:pPr lvl="1"/>
            <a:r>
              <a:rPr lang="en-US" altLang="zh-CN" sz="2000" dirty="0">
                <a:solidFill>
                  <a:srgbClr val="009900"/>
                </a:solidFill>
                <a:ea typeface="宋体" panose="02010600030101010101" pitchFamily="2" charset="-122"/>
              </a:rPr>
              <a:t>Low </a:t>
            </a:r>
            <a:r>
              <a:rPr lang="en-US" altLang="zh-CN" sz="2000" dirty="0">
                <a:ea typeface="宋体" panose="02010600030101010101" pitchFamily="2" charset="-122"/>
              </a:rPr>
              <a:t>CPU utilization;</a:t>
            </a:r>
          </a:p>
          <a:p>
            <a:pPr lvl="1"/>
            <a:r>
              <a:rPr lang="en-US" altLang="zh-CN" sz="2000" dirty="0">
                <a:ea typeface="宋体" panose="02010600030101010101" pitchFamily="2" charset="-122"/>
              </a:rPr>
              <a:t>Operating system thinks that it needs to </a:t>
            </a:r>
            <a:r>
              <a:rPr lang="en-US" altLang="zh-CN" sz="2000" b="1" dirty="0">
                <a:solidFill>
                  <a:srgbClr val="009900"/>
                </a:solidFill>
                <a:ea typeface="宋体" panose="02010600030101010101" pitchFamily="2" charset="-122"/>
              </a:rPr>
              <a:t>increase</a:t>
            </a:r>
            <a:r>
              <a:rPr lang="en-US" altLang="zh-CN" sz="2000" b="1" dirty="0">
                <a:ea typeface="宋体" panose="02010600030101010101" pitchFamily="2" charset="-122"/>
              </a:rPr>
              <a:t> the degree of multiprogramming;</a:t>
            </a:r>
          </a:p>
          <a:p>
            <a:pPr lvl="1"/>
            <a:r>
              <a:rPr lang="en-US" altLang="zh-CN" sz="2000" dirty="0">
                <a:ea typeface="宋体" panose="02010600030101010101" pitchFamily="2" charset="-122"/>
              </a:rPr>
              <a:t>Another process </a:t>
            </a:r>
            <a:r>
              <a:rPr lang="en-US" altLang="zh-CN" sz="2000" dirty="0">
                <a:solidFill>
                  <a:srgbClr val="009900"/>
                </a:solidFill>
                <a:ea typeface="宋体" panose="02010600030101010101" pitchFamily="2" charset="-122"/>
              </a:rPr>
              <a:t>added</a:t>
            </a:r>
            <a:r>
              <a:rPr lang="en-US" altLang="zh-CN" sz="2000" dirty="0">
                <a:ea typeface="宋体" panose="02010600030101010101" pitchFamily="2" charset="-122"/>
              </a:rPr>
              <a:t> to the system;</a:t>
            </a:r>
          </a:p>
          <a:p>
            <a:pPr lvl="1"/>
            <a:r>
              <a:rPr lang="en-US" altLang="zh-CN" sz="2000" dirty="0">
                <a:ea typeface="宋体" panose="02010600030101010101" pitchFamily="2" charset="-122"/>
              </a:rPr>
              <a:t>Leads to </a:t>
            </a:r>
            <a:r>
              <a:rPr lang="en-US" altLang="zh-CN" sz="2000" dirty="0">
                <a:solidFill>
                  <a:srgbClr val="009900"/>
                </a:solidFill>
                <a:ea typeface="宋体" panose="02010600030101010101" pitchFamily="2" charset="-122"/>
              </a:rPr>
              <a:t>lower</a:t>
            </a:r>
            <a:r>
              <a:rPr lang="en-US" altLang="zh-CN" sz="2000" dirty="0">
                <a:ea typeface="宋体" panose="02010600030101010101" pitchFamily="2" charset="-122"/>
              </a:rPr>
              <a:t> CPU utilization;</a:t>
            </a:r>
          </a:p>
          <a:p>
            <a:pPr lvl="1"/>
            <a:r>
              <a:rPr lang="zh-CN" altLang="en-US" sz="2000" dirty="0">
                <a:ea typeface="宋体" panose="02010600030101010101" pitchFamily="2" charset="-122"/>
              </a:rPr>
              <a:t>（</a:t>
            </a:r>
            <a:r>
              <a:rPr lang="zh-CN" altLang="en-US" sz="2000" b="1" dirty="0">
                <a:ea typeface="宋体" panose="02010600030101010101" pitchFamily="2" charset="-122"/>
              </a:rPr>
              <a:t>a vicious circle</a:t>
            </a:r>
            <a:r>
              <a:rPr lang="zh-CN" altLang="en-US" sz="2000"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A3DE22E-B8A1-4392-B124-9D05E63BA3EC}"/>
              </a:ext>
            </a:extLst>
          </p:cNvPr>
          <p:cNvSpPr>
            <a:spLocks noGrp="1" noChangeArrowheads="1"/>
          </p:cNvSpPr>
          <p:nvPr>
            <p:ph type="title" idx="4294967295"/>
          </p:nvPr>
        </p:nvSpPr>
        <p:spPr>
          <a:xfrm>
            <a:off x="685800" y="228600"/>
            <a:ext cx="7273925" cy="609600"/>
          </a:xfrm>
        </p:spPr>
        <p:txBody>
          <a:bodyPr/>
          <a:lstStyle/>
          <a:p>
            <a:pPr>
              <a:defRPr/>
            </a:pPr>
            <a:r>
              <a:rPr lang="en-US" altLang="zh-CN">
                <a:effectLst>
                  <a:outerShdw blurRad="38100" dist="38100" dir="2700000" algn="tl">
                    <a:srgbClr val="C0C0C0"/>
                  </a:outerShdw>
                </a:effectLst>
                <a:ea typeface="宋体" pitchFamily="2" charset="-122"/>
              </a:rPr>
              <a:t>Thrashing</a:t>
            </a:r>
            <a:endParaRPr lang="en-US" altLang="zh-CN" sz="2400">
              <a:effectLst>
                <a:outerShdw blurRad="38100" dist="38100" dir="2700000" algn="tl">
                  <a:srgbClr val="C0C0C0"/>
                </a:outerShdw>
              </a:effectLst>
              <a:ea typeface="宋体" pitchFamily="2" charset="-122"/>
            </a:endParaRPr>
          </a:p>
        </p:txBody>
      </p:sp>
      <p:pic>
        <p:nvPicPr>
          <p:cNvPr id="99331" name="Picture 6">
            <a:extLst>
              <a:ext uri="{FF2B5EF4-FFF2-40B4-BE49-F238E27FC236}">
                <a16:creationId xmlns:a16="http://schemas.microsoft.com/office/drawing/2014/main" id="{8E74A3A3-A5C1-4D9C-84A8-38E25E38E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 t="12083" r="856" b="12083"/>
          <a:stretch>
            <a:fillRect/>
          </a:stretch>
        </p:blipFill>
        <p:spPr bwMode="auto">
          <a:xfrm>
            <a:off x="1341437" y="1144587"/>
            <a:ext cx="5962650" cy="34353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9332" name="文本框 1">
            <a:extLst>
              <a:ext uri="{FF2B5EF4-FFF2-40B4-BE49-F238E27FC236}">
                <a16:creationId xmlns:a16="http://schemas.microsoft.com/office/drawing/2014/main" id="{5388DB3F-A11A-4590-9F76-6A56D8C52364}"/>
              </a:ext>
            </a:extLst>
          </p:cNvPr>
          <p:cNvSpPr txBox="1">
            <a:spLocks noChangeArrowheads="1"/>
          </p:cNvSpPr>
          <p:nvPr/>
        </p:nvSpPr>
        <p:spPr bwMode="auto">
          <a:xfrm>
            <a:off x="546099" y="4788671"/>
            <a:ext cx="8127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eaLnBrk="1" hangingPunct="1">
              <a:spcBef>
                <a:spcPct val="0"/>
              </a:spcBef>
              <a:buClrTx/>
              <a:buSzTx/>
              <a:buFont typeface="Arial" panose="020B0604020202020204" pitchFamily="34" charset="0"/>
              <a:buChar char="•"/>
            </a:pPr>
            <a:r>
              <a:rPr lang="zh-CN" altLang="en-US" sz="1600" dirty="0">
                <a:ea typeface="宋体" panose="02010600030101010101" pitchFamily="2" charset="-122"/>
              </a:rPr>
              <a:t>为提高</a:t>
            </a:r>
            <a:r>
              <a:rPr lang="en-US" altLang="zh-CN" sz="1600" dirty="0">
                <a:ea typeface="宋体" panose="02010600030101010101" pitchFamily="2" charset="-122"/>
              </a:rPr>
              <a:t>CPU</a:t>
            </a:r>
            <a:r>
              <a:rPr lang="zh-CN" altLang="en-US" sz="1600" dirty="0">
                <a:ea typeface="宋体" panose="02010600030101010101" pitchFamily="2" charset="-122"/>
              </a:rPr>
              <a:t>利用率，需要装入更多的程序以提高系统的多道程序度，从而提高</a:t>
            </a:r>
            <a:r>
              <a:rPr lang="en-US" altLang="zh-CN" sz="1600" dirty="0">
                <a:ea typeface="宋体" panose="02010600030101010101" pitchFamily="2" charset="-122"/>
              </a:rPr>
              <a:t>CPU</a:t>
            </a:r>
            <a:r>
              <a:rPr lang="zh-CN" altLang="en-US" sz="1600" dirty="0">
                <a:ea typeface="宋体" panose="02010600030101010101" pitchFamily="2" charset="-122"/>
              </a:rPr>
              <a:t>的</a:t>
            </a:r>
            <a:r>
              <a:rPr lang="zh-CN" altLang="en-US" sz="1600" dirty="0" smtClean="0">
                <a:ea typeface="宋体" panose="02010600030101010101" pitchFamily="2" charset="-122"/>
              </a:rPr>
              <a:t>利用率；</a:t>
            </a:r>
            <a:endParaRPr lang="en-US" altLang="zh-CN" sz="1600" dirty="0" smtClean="0">
              <a:ea typeface="宋体" panose="02010600030101010101" pitchFamily="2" charset="-122"/>
            </a:endParaRPr>
          </a:p>
          <a:p>
            <a:pPr marL="285750" indent="-285750" eaLnBrk="1" hangingPunct="1">
              <a:spcBef>
                <a:spcPct val="0"/>
              </a:spcBef>
              <a:buClrTx/>
              <a:buSzTx/>
              <a:buFont typeface="Arial" panose="020B0604020202020204" pitchFamily="34" charset="0"/>
              <a:buChar char="•"/>
            </a:pPr>
            <a:r>
              <a:rPr lang="zh-CN" altLang="en-US" sz="1600" dirty="0" smtClean="0">
                <a:ea typeface="宋体" panose="02010600030101010101" pitchFamily="2" charset="-122"/>
              </a:rPr>
              <a:t>当</a:t>
            </a:r>
            <a:r>
              <a:rPr lang="zh-CN" altLang="en-US" sz="1600" dirty="0">
                <a:ea typeface="宋体" panose="02010600030101010101" pitchFamily="2" charset="-122"/>
              </a:rPr>
              <a:t>多道程序度过度增加时，每个进程所分配的内存不足以支持进程的运行，</a:t>
            </a:r>
            <a:r>
              <a:rPr lang="zh-CN" altLang="en-US" sz="1600" dirty="0">
                <a:solidFill>
                  <a:srgbClr val="C00000"/>
                </a:solidFill>
                <a:ea typeface="宋体" panose="02010600030101010101" pitchFamily="2" charset="-122"/>
              </a:rPr>
              <a:t>页面错误就会频繁</a:t>
            </a:r>
            <a:r>
              <a:rPr lang="zh-CN" altLang="en-US" sz="1600" dirty="0" smtClean="0">
                <a:solidFill>
                  <a:srgbClr val="C00000"/>
                </a:solidFill>
                <a:ea typeface="宋体" panose="02010600030101010101" pitchFamily="2" charset="-122"/>
              </a:rPr>
              <a:t>发生；</a:t>
            </a:r>
            <a:endParaRPr lang="en-US" altLang="zh-CN" sz="1600" dirty="0" smtClean="0">
              <a:solidFill>
                <a:srgbClr val="C00000"/>
              </a:solidFill>
              <a:ea typeface="宋体" panose="02010600030101010101" pitchFamily="2" charset="-122"/>
            </a:endParaRPr>
          </a:p>
          <a:p>
            <a:pPr marL="285750" indent="-285750" eaLnBrk="1" hangingPunct="1">
              <a:spcBef>
                <a:spcPct val="0"/>
              </a:spcBef>
              <a:buClrTx/>
              <a:buSzTx/>
              <a:buFont typeface="Arial" panose="020B0604020202020204" pitchFamily="34" charset="0"/>
              <a:buChar char="•"/>
            </a:pPr>
            <a:r>
              <a:rPr lang="zh-CN" altLang="en-US" sz="1600" dirty="0" smtClean="0">
                <a:solidFill>
                  <a:srgbClr val="C00000"/>
                </a:solidFill>
                <a:ea typeface="宋体" panose="02010600030101010101" pitchFamily="2" charset="-122"/>
              </a:rPr>
              <a:t>系统</a:t>
            </a:r>
            <a:r>
              <a:rPr lang="zh-CN" altLang="en-US" sz="1600" dirty="0">
                <a:solidFill>
                  <a:srgbClr val="C00000"/>
                </a:solidFill>
                <a:ea typeface="宋体" panose="02010600030101010101" pitchFamily="2" charset="-122"/>
              </a:rPr>
              <a:t>在页面置换上所花费的时间多于进程的运行时间，导致</a:t>
            </a:r>
            <a:r>
              <a:rPr lang="en-US" altLang="zh-CN" sz="1600" dirty="0">
                <a:solidFill>
                  <a:srgbClr val="C00000"/>
                </a:solidFill>
                <a:ea typeface="宋体" panose="02010600030101010101" pitchFamily="2" charset="-122"/>
              </a:rPr>
              <a:t>CPU</a:t>
            </a:r>
            <a:r>
              <a:rPr lang="zh-CN" altLang="en-US" sz="1600" dirty="0">
                <a:solidFill>
                  <a:srgbClr val="C00000"/>
                </a:solidFill>
                <a:ea typeface="宋体" panose="02010600030101010101" pitchFamily="2" charset="-122"/>
              </a:rPr>
              <a:t>的利用率急剧下降。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fade">
                                      <p:cBhvr>
                                        <p:cTn id="7"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4501170-53FD-4467-B8F5-7D7AF74CF3B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Shared Library Using Virtual Memory</a:t>
            </a:r>
          </a:p>
        </p:txBody>
      </p:sp>
      <p:pic>
        <p:nvPicPr>
          <p:cNvPr id="14339" name="Picture 4">
            <a:extLst>
              <a:ext uri="{FF2B5EF4-FFF2-40B4-BE49-F238E27FC236}">
                <a16:creationId xmlns:a16="http://schemas.microsoft.com/office/drawing/2014/main" id="{C233E006-AFF5-4A82-98F9-F65D6B932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2" t="6815" r="1163" b="6815"/>
          <a:stretch>
            <a:fillRect/>
          </a:stretch>
        </p:blipFill>
        <p:spPr bwMode="auto">
          <a:xfrm>
            <a:off x="1565275" y="1100138"/>
            <a:ext cx="5667375" cy="31130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4340" name="矩形 1">
            <a:extLst>
              <a:ext uri="{FF2B5EF4-FFF2-40B4-BE49-F238E27FC236}">
                <a16:creationId xmlns:a16="http://schemas.microsoft.com/office/drawing/2014/main" id="{A43BAC03-92C9-4137-9093-9FF60B21F4DC}"/>
              </a:ext>
            </a:extLst>
          </p:cNvPr>
          <p:cNvSpPr>
            <a:spLocks noChangeArrowheads="1"/>
          </p:cNvSpPr>
          <p:nvPr/>
        </p:nvSpPr>
        <p:spPr bwMode="auto">
          <a:xfrm>
            <a:off x="1176338" y="4543425"/>
            <a:ext cx="70643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pPr>
            <a:r>
              <a:rPr lang="en-US" altLang="zh-CN" sz="1600" dirty="0">
                <a:solidFill>
                  <a:srgbClr val="C00000"/>
                </a:solidFill>
                <a:ea typeface="宋体" panose="02010600030101010101" pitchFamily="2" charset="-122"/>
              </a:rPr>
              <a:t>System libraries can be shared by several processes through mapping of </a:t>
            </a:r>
            <a:r>
              <a:rPr lang="en-US" altLang="zh-CN" sz="1600" b="1" dirty="0">
                <a:solidFill>
                  <a:srgbClr val="C00000"/>
                </a:solidFill>
                <a:ea typeface="宋体" panose="02010600030101010101" pitchFamily="2" charset="-122"/>
              </a:rPr>
              <a:t>the shared object into a virtual address space</a:t>
            </a:r>
            <a:r>
              <a:rPr lang="en-US" altLang="zh-CN" sz="1600" dirty="0">
                <a:solidFill>
                  <a:srgbClr val="C00000"/>
                </a:solidFill>
                <a:ea typeface="宋体" panose="02010600030101010101" pitchFamily="2" charset="-122"/>
              </a:rPr>
              <a:t>.</a:t>
            </a:r>
          </a:p>
          <a:p>
            <a:pPr>
              <a:spcBef>
                <a:spcPct val="0"/>
              </a:spcBef>
              <a:buClrTx/>
              <a:buSzTx/>
            </a:pPr>
            <a:r>
              <a:rPr lang="en-US" altLang="zh-CN" sz="1600" dirty="0">
                <a:ea typeface="宋体" panose="02010600030101010101" pitchFamily="2" charset="-122"/>
              </a:rPr>
              <a:t>Although each process considers the shared libraries to be part of its virtual address space, the actual pages where the libraries reside in physical memory are shared by all the processes.</a:t>
            </a:r>
          </a:p>
          <a:p>
            <a:pPr>
              <a:spcBef>
                <a:spcPct val="0"/>
              </a:spcBef>
              <a:buClrTx/>
              <a:buSzTx/>
            </a:pPr>
            <a:r>
              <a:rPr lang="en-US" altLang="zh-CN" sz="1600" dirty="0">
                <a:solidFill>
                  <a:srgbClr val="0000CC"/>
                </a:solidFill>
                <a:ea typeface="宋体" panose="02010600030101010101" pitchFamily="2" charset="-122"/>
              </a:rPr>
              <a:t>Similar to the </a:t>
            </a:r>
            <a:r>
              <a:rPr lang="en-US" altLang="zh-CN" sz="1600" dirty="0">
                <a:solidFill>
                  <a:srgbClr val="7030A0"/>
                </a:solidFill>
                <a:ea typeface="宋体" panose="02010600030101010101" pitchFamily="2" charset="-122"/>
              </a:rPr>
              <a:t>shared memory</a:t>
            </a:r>
            <a:endParaRPr lang="zh-CN" altLang="en-US" sz="1600" dirty="0">
              <a:solidFill>
                <a:srgbClr val="7030A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EC507D9-4E76-4D94-BDE8-B80C9ADC4A40}"/>
              </a:ext>
            </a:extLst>
          </p:cNvPr>
          <p:cNvSpPr>
            <a:spLocks noGrp="1" noChangeArrowheads="1"/>
          </p:cNvSpPr>
          <p:nvPr>
            <p:ph type="title" idx="4294967295"/>
          </p:nvPr>
        </p:nvSpPr>
        <p:spPr>
          <a:xfrm>
            <a:off x="1228725" y="228600"/>
            <a:ext cx="7273925" cy="609600"/>
          </a:xfrm>
        </p:spPr>
        <p:txBody>
          <a:bodyPr/>
          <a:lstStyle/>
          <a:p>
            <a:pPr>
              <a:defRPr/>
            </a:pPr>
            <a:r>
              <a:rPr lang="en-US" altLang="zh-CN">
                <a:effectLst>
                  <a:outerShdw blurRad="38100" dist="38100" dir="2700000" algn="tl">
                    <a:srgbClr val="C0C0C0"/>
                  </a:outerShdw>
                </a:effectLst>
                <a:ea typeface="宋体" pitchFamily="2" charset="-122"/>
              </a:rPr>
              <a:t>Demand Paging and Thrashing </a:t>
            </a:r>
            <a:endParaRPr lang="en-US" altLang="zh-CN" sz="2400">
              <a:effectLst>
                <a:outerShdw blurRad="38100" dist="38100" dir="2700000" algn="tl">
                  <a:srgbClr val="C0C0C0"/>
                </a:outerShdw>
              </a:effectLst>
              <a:ea typeface="宋体" pitchFamily="2" charset="-122"/>
            </a:endParaRPr>
          </a:p>
        </p:txBody>
      </p:sp>
      <p:sp>
        <p:nvSpPr>
          <p:cNvPr id="100355" name="Rectangle 3">
            <a:extLst>
              <a:ext uri="{FF2B5EF4-FFF2-40B4-BE49-F238E27FC236}">
                <a16:creationId xmlns:a16="http://schemas.microsoft.com/office/drawing/2014/main" id="{F8F68DC9-A71A-4167-8E44-7BA24A403217}"/>
              </a:ext>
            </a:extLst>
          </p:cNvPr>
          <p:cNvSpPr>
            <a:spLocks noGrp="1" noChangeArrowheads="1"/>
          </p:cNvSpPr>
          <p:nvPr>
            <p:ph type="body" idx="4294967295"/>
          </p:nvPr>
        </p:nvSpPr>
        <p:spPr>
          <a:xfrm>
            <a:off x="674688" y="1033463"/>
            <a:ext cx="7816850" cy="5203825"/>
          </a:xfrm>
        </p:spPr>
        <p:txBody>
          <a:bodyPr/>
          <a:lstStyle/>
          <a:p>
            <a:r>
              <a:rPr lang="en-US" altLang="zh-CN" sz="2000" b="1" dirty="0">
                <a:solidFill>
                  <a:srgbClr val="0000CC"/>
                </a:solidFill>
                <a:ea typeface="宋体" panose="02010600030101010101" pitchFamily="2" charset="-122"/>
              </a:rPr>
              <a:t>Why does demand paging work?</a:t>
            </a:r>
          </a:p>
          <a:p>
            <a:r>
              <a:rPr lang="en-US" altLang="zh-CN" sz="2000" b="1" dirty="0">
                <a:ea typeface="宋体" panose="02010600030101010101" pitchFamily="2" charset="-122"/>
              </a:rPr>
              <a:t>Locality</a:t>
            </a:r>
          </a:p>
          <a:p>
            <a:pPr lvl="1"/>
            <a:r>
              <a:rPr lang="en-US" altLang="zh-CN" sz="1800" b="1" dirty="0">
                <a:solidFill>
                  <a:srgbClr val="C00000"/>
                </a:solidFill>
                <a:ea typeface="宋体" panose="02010600030101010101" pitchFamily="2" charset="-122"/>
              </a:rPr>
              <a:t>A set of pages that are actively used together </a:t>
            </a:r>
          </a:p>
          <a:p>
            <a:pPr lvl="1"/>
            <a:r>
              <a:rPr lang="en-US" altLang="zh-CN" sz="1800" dirty="0">
                <a:ea typeface="宋体" panose="02010600030101010101" pitchFamily="2" charset="-122"/>
              </a:rPr>
              <a:t>A </a:t>
            </a:r>
            <a:r>
              <a:rPr lang="en-US" altLang="zh-CN" sz="1800" dirty="0">
                <a:solidFill>
                  <a:srgbClr val="0000CC"/>
                </a:solidFill>
                <a:ea typeface="宋体" panose="02010600030101010101" pitchFamily="2" charset="-122"/>
              </a:rPr>
              <a:t>locality</a:t>
            </a:r>
            <a:r>
              <a:rPr lang="en-US" altLang="zh-CN" sz="1800" dirty="0">
                <a:ea typeface="宋体" panose="02010600030101010101" pitchFamily="2" charset="-122"/>
              </a:rPr>
              <a:t> is defined by the </a:t>
            </a:r>
            <a:r>
              <a:rPr lang="en-US" altLang="zh-CN" sz="1800" b="1" dirty="0">
                <a:solidFill>
                  <a:srgbClr val="0000CC"/>
                </a:solidFill>
                <a:ea typeface="宋体" panose="02010600030101010101" pitchFamily="2" charset="-122"/>
              </a:rPr>
              <a:t>program structure </a:t>
            </a:r>
            <a:r>
              <a:rPr lang="en-US" altLang="zh-CN" sz="1800" dirty="0">
                <a:ea typeface="宋体" panose="02010600030101010101" pitchFamily="2" charset="-122"/>
              </a:rPr>
              <a:t>and its </a:t>
            </a:r>
            <a:r>
              <a:rPr lang="en-US" altLang="zh-CN" sz="1800" b="1" dirty="0">
                <a:solidFill>
                  <a:srgbClr val="0000CC"/>
                </a:solidFill>
                <a:ea typeface="宋体" panose="02010600030101010101" pitchFamily="2" charset="-122"/>
              </a:rPr>
              <a:t>data structure </a:t>
            </a:r>
            <a:r>
              <a:rPr lang="en-US" altLang="zh-CN" sz="1800" dirty="0">
                <a:ea typeface="宋体" panose="02010600030101010101" pitchFamily="2" charset="-122"/>
              </a:rPr>
              <a:t>(</a:t>
            </a:r>
            <a:r>
              <a:rPr lang="en-US" altLang="zh-CN" sz="1800" dirty="0">
                <a:solidFill>
                  <a:srgbClr val="009900"/>
                </a:solidFill>
                <a:ea typeface="宋体" panose="02010600030101010101" pitchFamily="2" charset="-122"/>
              </a:rPr>
              <a:t>instructions</a:t>
            </a:r>
            <a:r>
              <a:rPr lang="en-US" altLang="zh-CN" sz="1800" dirty="0">
                <a:ea typeface="宋体" panose="02010600030101010101" pitchFamily="2" charset="-122"/>
              </a:rPr>
              <a:t>, </a:t>
            </a:r>
            <a:r>
              <a:rPr lang="en-US" altLang="zh-CN" sz="1800" dirty="0">
                <a:solidFill>
                  <a:srgbClr val="009900"/>
                </a:solidFill>
                <a:ea typeface="宋体" panose="02010600030101010101" pitchFamily="2" charset="-122"/>
              </a:rPr>
              <a:t>local variable</a:t>
            </a:r>
            <a:r>
              <a:rPr lang="en-US" altLang="zh-CN" sz="1800" dirty="0">
                <a:ea typeface="宋体" panose="02010600030101010101" pitchFamily="2" charset="-122"/>
              </a:rPr>
              <a:t>, and a </a:t>
            </a:r>
            <a:r>
              <a:rPr lang="en-US" altLang="zh-CN" sz="1800" dirty="0">
                <a:solidFill>
                  <a:srgbClr val="009900"/>
                </a:solidFill>
                <a:ea typeface="宋体" panose="02010600030101010101" pitchFamily="2" charset="-122"/>
              </a:rPr>
              <a:t>subset of the global variable</a:t>
            </a:r>
            <a:r>
              <a:rPr lang="en-US" altLang="zh-CN" sz="1800" dirty="0">
                <a:ea typeface="宋体" panose="02010600030101010101" pitchFamily="2" charset="-122"/>
              </a:rPr>
              <a:t>)</a:t>
            </a:r>
          </a:p>
          <a:p>
            <a:pPr lvl="1"/>
            <a:r>
              <a:rPr lang="en-US" altLang="en-US" sz="1800" dirty="0">
                <a:solidFill>
                  <a:srgbClr val="0070C0"/>
                </a:solidFill>
              </a:rPr>
              <a:t>Process migrates from one locality to another </a:t>
            </a:r>
            <a:r>
              <a:rPr lang="en-US" altLang="en-US" sz="1800" dirty="0"/>
              <a:t>--</a:t>
            </a:r>
            <a:r>
              <a:rPr lang="en-US" altLang="zh-CN" sz="1800" dirty="0">
                <a:ea typeface="宋体" panose="02010600030101010101" pitchFamily="2" charset="-122"/>
              </a:rPr>
              <a:t>When a </a:t>
            </a:r>
            <a:r>
              <a:rPr lang="en-US" altLang="zh-CN" sz="1800" dirty="0">
                <a:solidFill>
                  <a:srgbClr val="0000CC"/>
                </a:solidFill>
                <a:ea typeface="宋体" panose="02010600030101010101" pitchFamily="2" charset="-122"/>
              </a:rPr>
              <a:t>function</a:t>
            </a:r>
            <a:r>
              <a:rPr lang="en-US" altLang="zh-CN" sz="1800" dirty="0">
                <a:ea typeface="宋体" panose="02010600030101010101" pitchFamily="2" charset="-122"/>
              </a:rPr>
              <a:t> is called, it defines </a:t>
            </a:r>
            <a:r>
              <a:rPr lang="en-US" altLang="zh-CN" sz="1800" dirty="0">
                <a:solidFill>
                  <a:srgbClr val="0000CC"/>
                </a:solidFill>
                <a:ea typeface="宋体" panose="02010600030101010101" pitchFamily="2" charset="-122"/>
              </a:rPr>
              <a:t>a new locality</a:t>
            </a:r>
            <a:r>
              <a:rPr lang="en-US" altLang="zh-CN" sz="1800" dirty="0">
                <a:ea typeface="宋体" panose="02010600030101010101" pitchFamily="2" charset="-122"/>
              </a:rPr>
              <a:t>; when we exit the function, the process leaves this locality; we may return to this locality later  </a:t>
            </a:r>
          </a:p>
          <a:p>
            <a:pPr lvl="1"/>
            <a:r>
              <a:rPr lang="en-US" altLang="zh-CN" sz="1800" b="1" u="sng" dirty="0">
                <a:solidFill>
                  <a:srgbClr val="C00000"/>
                </a:solidFill>
                <a:ea typeface="宋体" panose="02010600030101010101" pitchFamily="2" charset="-122"/>
              </a:rPr>
              <a:t>If we allocate fewer frames than the size of the current locality, the process will thrash </a:t>
            </a:r>
            <a:r>
              <a:rPr lang="zh-CN" altLang="en-US" sz="1800" dirty="0">
                <a:ea typeface="宋体" panose="02010600030101010101" pitchFamily="2" charset="-122"/>
              </a:rPr>
              <a:t>（如一个循环结构）</a:t>
            </a:r>
            <a:endParaRPr lang="en-US" altLang="zh-CN" sz="1800" dirty="0">
              <a:ea typeface="宋体" panose="02010600030101010101" pitchFamily="2" charset="-122"/>
            </a:endParaRPr>
          </a:p>
          <a:p>
            <a:r>
              <a:rPr lang="en-US" altLang="zh-CN" sz="2000" b="1" dirty="0">
                <a:solidFill>
                  <a:srgbClr val="0000CC"/>
                </a:solidFill>
                <a:ea typeface="宋体" panose="02010600030101010101" pitchFamily="2" charset="-122"/>
              </a:rPr>
              <a:t>Locality model (of process execution)</a:t>
            </a:r>
          </a:p>
          <a:p>
            <a:pPr lvl="1"/>
            <a:r>
              <a:rPr lang="en-US" altLang="zh-CN" sz="1800" dirty="0">
                <a:ea typeface="宋体" panose="02010600030101010101" pitchFamily="2" charset="-122"/>
              </a:rPr>
              <a:t>A program is generally </a:t>
            </a:r>
            <a:r>
              <a:rPr lang="en-US" altLang="zh-CN" sz="1800" dirty="0">
                <a:solidFill>
                  <a:srgbClr val="009900"/>
                </a:solidFill>
                <a:ea typeface="宋体" panose="02010600030101010101" pitchFamily="2" charset="-122"/>
              </a:rPr>
              <a:t>composed of </a:t>
            </a:r>
            <a:r>
              <a:rPr lang="en-US" altLang="zh-CN" sz="1800" dirty="0">
                <a:ea typeface="宋体" panose="02010600030101010101" pitchFamily="2" charset="-122"/>
              </a:rPr>
              <a:t>several different localities</a:t>
            </a:r>
          </a:p>
          <a:p>
            <a:pPr lvl="1"/>
            <a:r>
              <a:rPr lang="en-US" altLang="zh-CN" sz="1800" dirty="0">
                <a:ea typeface="宋体" panose="02010600030101010101" pitchFamily="2" charset="-122"/>
              </a:rPr>
              <a:t>Process </a:t>
            </a:r>
            <a:r>
              <a:rPr lang="en-US" altLang="zh-CN" sz="1800" dirty="0">
                <a:solidFill>
                  <a:srgbClr val="009900"/>
                </a:solidFill>
                <a:ea typeface="宋体" panose="02010600030101010101" pitchFamily="2" charset="-122"/>
              </a:rPr>
              <a:t>migrates</a:t>
            </a:r>
            <a:r>
              <a:rPr lang="en-US" altLang="zh-CN" sz="1800" dirty="0">
                <a:ea typeface="宋体" panose="02010600030101010101" pitchFamily="2" charset="-122"/>
              </a:rPr>
              <a:t> from one locality to another</a:t>
            </a:r>
          </a:p>
          <a:p>
            <a:pPr lvl="1"/>
            <a:r>
              <a:rPr lang="en-US" altLang="zh-CN" sz="1800" dirty="0">
                <a:ea typeface="宋体" panose="02010600030101010101" pitchFamily="2" charset="-122"/>
              </a:rPr>
              <a:t>Localities may </a:t>
            </a:r>
            <a:r>
              <a:rPr lang="en-US" altLang="zh-CN" sz="1800" dirty="0">
                <a:solidFill>
                  <a:srgbClr val="009900"/>
                </a:solidFill>
                <a:ea typeface="宋体" panose="02010600030101010101" pitchFamily="2" charset="-122"/>
              </a:rPr>
              <a:t>overlap</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FA13AB4-C63C-4989-A003-F5201A4B7660}"/>
              </a:ext>
            </a:extLst>
          </p:cNvPr>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itchFamily="2" charset="-122"/>
              </a:rPr>
              <a:t>Locality In A Memory-Reference Pattern</a:t>
            </a:r>
          </a:p>
        </p:txBody>
      </p:sp>
      <p:pic>
        <p:nvPicPr>
          <p:cNvPr id="101379" name="Picture 4">
            <a:extLst>
              <a:ext uri="{FF2B5EF4-FFF2-40B4-BE49-F238E27FC236}">
                <a16:creationId xmlns:a16="http://schemas.microsoft.com/office/drawing/2014/main" id="{8AD07A3C-610F-47F1-A98C-C6CC2675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249" t="659" r="21251" b="1007"/>
          <a:stretch>
            <a:fillRect/>
          </a:stretch>
        </p:blipFill>
        <p:spPr bwMode="auto">
          <a:xfrm>
            <a:off x="914400" y="1065213"/>
            <a:ext cx="7119938" cy="50641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990B7F1-8AB0-498C-AEB9-B2800E2370B8}"/>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Locality</a:t>
            </a:r>
            <a:r>
              <a:rPr lang="zh-CN" altLang="en-US" dirty="0">
                <a:effectLst>
                  <a:outerShdw blurRad="38100" dist="38100" dir="2700000" algn="tl">
                    <a:srgbClr val="C0C0C0"/>
                  </a:outerShdw>
                </a:effectLst>
                <a:ea typeface="宋体" pitchFamily="2" charset="-122"/>
              </a:rPr>
              <a:t>例</a:t>
            </a:r>
            <a:endParaRPr lang="en-US" altLang="zh-CN" dirty="0">
              <a:effectLst>
                <a:outerShdw blurRad="38100" dist="38100" dir="2700000" algn="tl">
                  <a:srgbClr val="C0C0C0"/>
                </a:outerShdw>
              </a:effectLst>
              <a:ea typeface="宋体" pitchFamily="2" charset="-122"/>
            </a:endParaRPr>
          </a:p>
        </p:txBody>
      </p:sp>
      <p:sp>
        <p:nvSpPr>
          <p:cNvPr id="102403" name="Rectangle 3">
            <a:extLst>
              <a:ext uri="{FF2B5EF4-FFF2-40B4-BE49-F238E27FC236}">
                <a16:creationId xmlns:a16="http://schemas.microsoft.com/office/drawing/2014/main" id="{F948F42C-6900-4C1A-9D87-2F6B56D304C1}"/>
              </a:ext>
            </a:extLst>
          </p:cNvPr>
          <p:cNvSpPr>
            <a:spLocks noGrp="1" noChangeArrowheads="1"/>
          </p:cNvSpPr>
          <p:nvPr>
            <p:ph type="body" idx="4294967295"/>
          </p:nvPr>
        </p:nvSpPr>
        <p:spPr>
          <a:xfrm>
            <a:off x="827088" y="1425575"/>
            <a:ext cx="6434137" cy="4483100"/>
          </a:xfrm>
        </p:spPr>
        <p:txBody>
          <a:bodyPr/>
          <a:lstStyle/>
          <a:p>
            <a:r>
              <a:rPr lang="en-US" altLang="zh-CN" sz="2000" dirty="0">
                <a:ea typeface="宋体" panose="02010600030101010101" pitchFamily="2" charset="-122"/>
              </a:rPr>
              <a:t>Example:  IBM 370 – </a:t>
            </a:r>
            <a:r>
              <a:rPr lang="en-US" altLang="zh-CN" sz="2000" b="1" dirty="0">
                <a:ea typeface="宋体" panose="02010600030101010101" pitchFamily="2" charset="-122"/>
              </a:rPr>
              <a:t>6 pages </a:t>
            </a:r>
            <a:r>
              <a:rPr lang="en-US" altLang="zh-CN" sz="2000" dirty="0">
                <a:ea typeface="宋体" panose="02010600030101010101" pitchFamily="2" charset="-122"/>
              </a:rPr>
              <a:t>to handle SS MOVE instruction:</a:t>
            </a:r>
          </a:p>
          <a:p>
            <a:pPr lvl="1"/>
            <a:r>
              <a:rPr lang="en-US" altLang="zh-CN" sz="1800" dirty="0">
                <a:ea typeface="宋体" panose="02010600030101010101" pitchFamily="2" charset="-122"/>
              </a:rPr>
              <a:t>instruction is 6 bytes, might span 2 pages</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from</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to</a:t>
            </a:r>
          </a:p>
          <a:p>
            <a:pPr lvl="1"/>
            <a:endParaRPr lang="en-US" altLang="zh-CN" sz="1800" i="1" dirty="0">
              <a:ea typeface="宋体" panose="02010600030101010101" pitchFamily="2" charset="-122"/>
            </a:endParaRPr>
          </a:p>
          <a:p>
            <a:r>
              <a:rPr lang="zh-CN" altLang="en-US" sz="2000" b="1" dirty="0">
                <a:solidFill>
                  <a:srgbClr val="0000CC"/>
                </a:solidFill>
                <a:ea typeface="宋体" panose="02010600030101010101" pitchFamily="2" charset="-122"/>
              </a:rPr>
              <a:t>页面 </a:t>
            </a:r>
            <a:r>
              <a:rPr lang="en-US" altLang="zh-CN" sz="2000" b="1" dirty="0">
                <a:solidFill>
                  <a:srgbClr val="0000CC"/>
                </a:solidFill>
                <a:ea typeface="宋体" panose="02010600030101010101" pitchFamily="2" charset="-122"/>
              </a:rPr>
              <a:t>{1,2,3,4,5,6}</a:t>
            </a:r>
            <a:r>
              <a:rPr lang="zh-CN" altLang="en-US" sz="2000" b="1" dirty="0">
                <a:solidFill>
                  <a:srgbClr val="0000CC"/>
                </a:solidFill>
                <a:ea typeface="宋体" panose="02010600030101010101" pitchFamily="2" charset="-122"/>
              </a:rPr>
              <a:t>构成该进程的一个局部；</a:t>
            </a:r>
            <a:endParaRPr lang="en-US" altLang="zh-CN" sz="2000" b="1" dirty="0">
              <a:solidFill>
                <a:srgbClr val="0000CC"/>
              </a:solidFill>
              <a:ea typeface="宋体" panose="02010600030101010101" pitchFamily="2" charset="-122"/>
            </a:endParaRPr>
          </a:p>
          <a:p>
            <a:r>
              <a:rPr lang="zh-CN" altLang="en-US" sz="2000" b="1" dirty="0">
                <a:solidFill>
                  <a:srgbClr val="7030A0"/>
                </a:solidFill>
                <a:ea typeface="宋体" panose="02010600030101010101" pitchFamily="2" charset="-122"/>
              </a:rPr>
              <a:t>该段代码至少要分配</a:t>
            </a:r>
            <a:r>
              <a:rPr lang="en-US" altLang="zh-CN" sz="2000" b="1" dirty="0">
                <a:solidFill>
                  <a:srgbClr val="7030A0"/>
                </a:solidFill>
                <a:ea typeface="宋体" panose="02010600030101010101" pitchFamily="2" charset="-122"/>
              </a:rPr>
              <a:t>6</a:t>
            </a:r>
            <a:r>
              <a:rPr lang="zh-CN" altLang="en-US" sz="2000" b="1" dirty="0">
                <a:solidFill>
                  <a:srgbClr val="7030A0"/>
                </a:solidFill>
                <a:ea typeface="宋体" panose="02010600030101010101" pitchFamily="2" charset="-122"/>
              </a:rPr>
              <a:t>个页面才能执行；</a:t>
            </a:r>
            <a:endParaRPr lang="en-US" altLang="zh-CN" sz="2000" b="1" dirty="0">
              <a:solidFill>
                <a:srgbClr val="7030A0"/>
              </a:solidFill>
              <a:ea typeface="宋体" panose="02010600030101010101" pitchFamily="2" charset="-122"/>
            </a:endParaRPr>
          </a:p>
        </p:txBody>
      </p:sp>
      <p:graphicFrame>
        <p:nvGraphicFramePr>
          <p:cNvPr id="102404" name="对象 1">
            <a:extLst>
              <a:ext uri="{FF2B5EF4-FFF2-40B4-BE49-F238E27FC236}">
                <a16:creationId xmlns:a16="http://schemas.microsoft.com/office/drawing/2014/main" id="{A00B6A30-1DF4-45A3-A57A-DA5EF08AD0A9}"/>
              </a:ext>
            </a:extLst>
          </p:cNvPr>
          <p:cNvGraphicFramePr>
            <a:graphicFrameLocks noChangeAspect="1"/>
          </p:cNvGraphicFramePr>
          <p:nvPr/>
        </p:nvGraphicFramePr>
        <p:xfrm>
          <a:off x="6240463" y="2098675"/>
          <a:ext cx="2335212" cy="2820988"/>
        </p:xfrm>
        <a:graphic>
          <a:graphicData uri="http://schemas.openxmlformats.org/presentationml/2006/ole">
            <mc:AlternateContent xmlns:mc="http://schemas.openxmlformats.org/markup-compatibility/2006">
              <mc:Choice xmlns:v="urn:schemas-microsoft-com:vml" Requires="v">
                <p:oleObj spid="_x0000_s102804" r:id="rId3" imgW="2757600" imgH="3033720" progId="">
                  <p:embed/>
                </p:oleObj>
              </mc:Choice>
              <mc:Fallback>
                <p:oleObj r:id="rId3" imgW="2757600" imgH="3033720" progId="">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2098675"/>
                        <a:ext cx="2335212"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D6C3406-E216-4722-9B3F-E5331C8A1DEF}"/>
              </a:ext>
            </a:extLst>
          </p:cNvPr>
          <p:cNvSpPr>
            <a:spLocks noGrp="1" noChangeArrowheads="1"/>
          </p:cNvSpPr>
          <p:nvPr>
            <p:ph type="title" idx="4294967295"/>
          </p:nvPr>
        </p:nvSpPr>
        <p:spPr>
          <a:xfrm>
            <a:off x="685800" y="228600"/>
            <a:ext cx="7273925" cy="609600"/>
          </a:xfrm>
        </p:spPr>
        <p:txBody>
          <a:bodyPr/>
          <a:lstStyle/>
          <a:p>
            <a:pPr>
              <a:defRPr/>
            </a:pPr>
            <a:r>
              <a:rPr lang="zh-CN" altLang="en-US" dirty="0" smtClean="0">
                <a:solidFill>
                  <a:srgbClr val="7030A0"/>
                </a:solidFill>
                <a:effectLst>
                  <a:outerShdw blurRad="38100" dist="38100" dir="2700000" algn="tl">
                    <a:srgbClr val="C0C0C0"/>
                  </a:outerShdw>
                </a:effectLst>
                <a:ea typeface="宋体" pitchFamily="2" charset="-122"/>
              </a:rPr>
              <a:t>自学：</a:t>
            </a:r>
            <a:r>
              <a:rPr lang="en-US" altLang="zh-CN" dirty="0" smtClean="0">
                <a:effectLst>
                  <a:outerShdw blurRad="38100" dist="38100" dir="2700000" algn="tl">
                    <a:srgbClr val="C0C0C0"/>
                  </a:outerShdw>
                </a:effectLst>
                <a:ea typeface="宋体" pitchFamily="2" charset="-122"/>
              </a:rPr>
              <a:t>Locality</a:t>
            </a:r>
            <a:r>
              <a:rPr lang="zh-CN" altLang="en-US" dirty="0">
                <a:effectLst>
                  <a:outerShdw blurRad="38100" dist="38100" dir="2700000" algn="tl">
                    <a:srgbClr val="C0C0C0"/>
                  </a:outerShdw>
                </a:effectLst>
                <a:ea typeface="宋体" pitchFamily="2" charset="-122"/>
              </a:rPr>
              <a:t>例</a:t>
            </a:r>
            <a:endParaRPr lang="en-US" altLang="zh-CN" dirty="0">
              <a:effectLst>
                <a:outerShdw blurRad="38100" dist="38100" dir="2700000" algn="tl">
                  <a:srgbClr val="C0C0C0"/>
                </a:outerShdw>
              </a:effectLst>
              <a:ea typeface="宋体" pitchFamily="2" charset="-122"/>
            </a:endParaRPr>
          </a:p>
        </p:txBody>
      </p:sp>
      <p:sp>
        <p:nvSpPr>
          <p:cNvPr id="103427" name="Rectangle 3">
            <a:extLst>
              <a:ext uri="{FF2B5EF4-FFF2-40B4-BE49-F238E27FC236}">
                <a16:creationId xmlns:a16="http://schemas.microsoft.com/office/drawing/2014/main" id="{F046AB06-0D53-4C22-A754-544DD3289A3C}"/>
              </a:ext>
            </a:extLst>
          </p:cNvPr>
          <p:cNvSpPr>
            <a:spLocks noGrp="1" noChangeArrowheads="1"/>
          </p:cNvSpPr>
          <p:nvPr>
            <p:ph type="body" idx="4294967295"/>
          </p:nvPr>
        </p:nvSpPr>
        <p:spPr>
          <a:xfrm>
            <a:off x="990600" y="1263650"/>
            <a:ext cx="7772400" cy="4884738"/>
          </a:xfrm>
        </p:spPr>
        <p:txBody>
          <a:bodyPr/>
          <a:lstStyle/>
          <a:p>
            <a:r>
              <a:rPr lang="zh-CN" altLang="en-US" sz="2400" dirty="0">
                <a:ea typeface="宋体" panose="02010600030101010101" pitchFamily="2" charset="-122"/>
              </a:rPr>
              <a:t>假定有一进程循环检测某一内存单元数据的改变</a:t>
            </a:r>
            <a:endParaRPr lang="en-US" altLang="zh-CN" sz="2400" dirty="0">
              <a:ea typeface="宋体" panose="02010600030101010101" pitchFamily="2" charset="-122"/>
            </a:endParaRPr>
          </a:p>
          <a:p>
            <a:pPr lvl="1"/>
            <a:r>
              <a:rPr lang="zh-CN" altLang="en-US" sz="2000" dirty="0">
                <a:ea typeface="宋体" panose="02010600030101010101" pitchFamily="2" charset="-122"/>
              </a:rPr>
              <a:t>进程的</a:t>
            </a:r>
            <a:r>
              <a:rPr lang="en-US" altLang="zh-CN" sz="2000" dirty="0">
                <a:ea typeface="宋体" panose="02010600030101010101" pitchFamily="2" charset="-122"/>
              </a:rPr>
              <a:t>0</a:t>
            </a:r>
            <a:r>
              <a:rPr lang="zh-CN" altLang="en-US" sz="2000" dirty="0">
                <a:ea typeface="宋体" panose="02010600030101010101" pitchFamily="2" charset="-122"/>
              </a:rPr>
              <a:t>号页面有一条指令</a:t>
            </a:r>
            <a:r>
              <a:rPr lang="en-US" altLang="zh-CN" sz="2000" dirty="0">
                <a:ea typeface="宋体" panose="02010600030101010101" pitchFamily="2" charset="-122"/>
              </a:rPr>
              <a:t>S</a:t>
            </a:r>
            <a:r>
              <a:rPr lang="zh-CN" altLang="en-US" sz="2000" dirty="0">
                <a:ea typeface="宋体" panose="02010600030101010101" pitchFamily="2" charset="-122"/>
              </a:rPr>
              <a:t>，该指令采用存储器</a:t>
            </a:r>
            <a:r>
              <a:rPr lang="zh-CN" altLang="en-US" sz="2000" dirty="0">
                <a:solidFill>
                  <a:srgbClr val="0000CC"/>
                </a:solidFill>
                <a:ea typeface="宋体" panose="02010600030101010101" pitchFamily="2" charset="-122"/>
              </a:rPr>
              <a:t>一次间接寻址</a:t>
            </a:r>
            <a:r>
              <a:rPr lang="zh-CN" altLang="en-US" sz="2000" dirty="0">
                <a:ea typeface="宋体" panose="02010600030101010101" pitchFamily="2" charset="-122"/>
              </a:rPr>
              <a:t>方式访问内存数据；</a:t>
            </a:r>
            <a:endParaRPr lang="en-US" altLang="zh-CN" sz="2000" dirty="0">
              <a:ea typeface="宋体" panose="02010600030101010101" pitchFamily="2" charset="-122"/>
            </a:endParaRPr>
          </a:p>
          <a:p>
            <a:pPr lvl="1"/>
            <a:r>
              <a:rPr lang="zh-CN" altLang="en-US" sz="2000" dirty="0">
                <a:ea typeface="宋体" panose="02010600030101010101" pitchFamily="2" charset="-122"/>
              </a:rPr>
              <a:t>若指令</a:t>
            </a:r>
            <a:r>
              <a:rPr lang="en-US" altLang="zh-CN" sz="2000" dirty="0">
                <a:ea typeface="宋体" panose="02010600030101010101" pitchFamily="2" charset="-122"/>
              </a:rPr>
              <a:t>S</a:t>
            </a:r>
            <a:r>
              <a:rPr lang="zh-CN" altLang="en-US" sz="2000" dirty="0">
                <a:ea typeface="宋体" panose="02010600030101010101" pitchFamily="2" charset="-122"/>
              </a:rPr>
              <a:t>中的</a:t>
            </a:r>
            <a:r>
              <a:rPr lang="zh-CN" altLang="en-US" sz="2000" dirty="0">
                <a:solidFill>
                  <a:srgbClr val="0000CC"/>
                </a:solidFill>
                <a:ea typeface="宋体" panose="02010600030101010101" pitchFamily="2" charset="-122"/>
              </a:rPr>
              <a:t>形式地址</a:t>
            </a:r>
            <a:r>
              <a:rPr lang="zh-CN" altLang="en-US" sz="2000" dirty="0">
                <a:ea typeface="宋体" panose="02010600030101010101" pitchFamily="2" charset="-122"/>
              </a:rPr>
              <a:t>指向该进程的第</a:t>
            </a:r>
            <a:r>
              <a:rPr lang="en-US" altLang="zh-CN" sz="2000" dirty="0">
                <a:ea typeface="宋体" panose="02010600030101010101" pitchFamily="2" charset="-122"/>
              </a:rPr>
              <a:t>1</a:t>
            </a:r>
            <a:r>
              <a:rPr lang="zh-CN" altLang="en-US" sz="2000" dirty="0">
                <a:ea typeface="宋体" panose="02010600030101010101" pitchFamily="2" charset="-122"/>
              </a:rPr>
              <a:t>号页面的地址</a:t>
            </a:r>
            <a:r>
              <a:rPr lang="en-US" altLang="zh-CN" sz="2000" dirty="0">
                <a:ea typeface="宋体" panose="02010600030101010101" pitchFamily="2" charset="-122"/>
              </a:rPr>
              <a:t>A</a:t>
            </a:r>
            <a:r>
              <a:rPr lang="zh-CN" altLang="en-US" sz="2000" dirty="0">
                <a:ea typeface="宋体" panose="02010600030101010101" pitchFamily="2" charset="-122"/>
              </a:rPr>
              <a:t>，则</a:t>
            </a:r>
            <a:r>
              <a:rPr lang="en-US" altLang="zh-CN" sz="2000" dirty="0">
                <a:ea typeface="宋体" panose="02010600030101010101" pitchFamily="2" charset="-122"/>
              </a:rPr>
              <a:t>A</a:t>
            </a:r>
            <a:r>
              <a:rPr lang="zh-CN" altLang="en-US" sz="2000" dirty="0">
                <a:ea typeface="宋体" panose="02010600030101010101" pitchFamily="2" charset="-122"/>
              </a:rPr>
              <a:t>中的内容</a:t>
            </a:r>
            <a:r>
              <a:rPr lang="en-US" altLang="zh-CN" sz="2000" dirty="0">
                <a:ea typeface="宋体" panose="02010600030101010101" pitchFamily="2" charset="-122"/>
              </a:rPr>
              <a:t>(A)</a:t>
            </a:r>
            <a:r>
              <a:rPr lang="zh-CN" altLang="en-US" sz="2000" dirty="0">
                <a:ea typeface="宋体" panose="02010600030101010101" pitchFamily="2" charset="-122"/>
              </a:rPr>
              <a:t>就是操作数的有效地址；</a:t>
            </a:r>
            <a:endParaRPr lang="en-US" altLang="zh-CN" sz="2000" dirty="0">
              <a:ea typeface="宋体" panose="02010600030101010101" pitchFamily="2" charset="-122"/>
            </a:endParaRPr>
          </a:p>
          <a:p>
            <a:pPr lvl="1"/>
            <a:r>
              <a:rPr lang="zh-CN" altLang="en-US" sz="2000" dirty="0">
                <a:ea typeface="宋体" panose="02010600030101010101" pitchFamily="2" charset="-122"/>
              </a:rPr>
              <a:t>若</a:t>
            </a:r>
            <a:r>
              <a:rPr lang="zh-CN" altLang="en-US" sz="2000" dirty="0">
                <a:solidFill>
                  <a:srgbClr val="0000CC"/>
                </a:solidFill>
                <a:ea typeface="宋体" panose="02010600030101010101" pitchFamily="2" charset="-122"/>
              </a:rPr>
              <a:t>有效地址</a:t>
            </a:r>
            <a:r>
              <a:rPr lang="en-US" altLang="zh-CN" sz="2000" dirty="0">
                <a:solidFill>
                  <a:srgbClr val="0000CC"/>
                </a:solidFill>
                <a:ea typeface="宋体" panose="02010600030101010101" pitchFamily="2" charset="-122"/>
              </a:rPr>
              <a:t>(A)</a:t>
            </a:r>
            <a:r>
              <a:rPr lang="zh-CN" altLang="en-US" sz="2000" dirty="0">
                <a:ea typeface="宋体" panose="02010600030101010101" pitchFamily="2" charset="-122"/>
              </a:rPr>
              <a:t>所在的页面是该进程的第</a:t>
            </a:r>
            <a:r>
              <a:rPr lang="en-US" altLang="zh-CN" sz="2000" dirty="0">
                <a:ea typeface="宋体" panose="02010600030101010101" pitchFamily="2" charset="-122"/>
              </a:rPr>
              <a:t>20</a:t>
            </a:r>
            <a:r>
              <a:rPr lang="zh-CN" altLang="en-US" sz="2000" dirty="0">
                <a:ea typeface="宋体" panose="02010600030101010101" pitchFamily="2" charset="-122"/>
              </a:rPr>
              <a:t>号页面；</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pPr lvl="1"/>
            <a:r>
              <a:rPr lang="zh-CN" altLang="en-US" sz="2000" dirty="0">
                <a:ea typeface="宋体" panose="02010600030101010101" pitchFamily="2" charset="-122"/>
              </a:rPr>
              <a:t>则页面 </a:t>
            </a:r>
            <a:r>
              <a:rPr lang="en-US" altLang="zh-CN" sz="2000" dirty="0">
                <a:ea typeface="宋体" panose="02010600030101010101" pitchFamily="2" charset="-122"/>
              </a:rPr>
              <a:t>{0,1,20} </a:t>
            </a:r>
            <a:r>
              <a:rPr lang="zh-CN" altLang="en-US" sz="2000" dirty="0">
                <a:ea typeface="宋体" panose="02010600030101010101" pitchFamily="2" charset="-122"/>
              </a:rPr>
              <a:t>构成该进程的一个局部；</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r>
              <a:rPr lang="zh-CN" altLang="en-US" sz="2400" dirty="0">
                <a:solidFill>
                  <a:srgbClr val="0000CC"/>
                </a:solidFill>
                <a:ea typeface="宋体" panose="02010600030101010101" pitchFamily="2" charset="-122"/>
              </a:rPr>
              <a:t>该段代码在执行时至少应该分配给</a:t>
            </a:r>
            <a:r>
              <a:rPr lang="en-US" altLang="zh-CN" sz="2400" dirty="0">
                <a:solidFill>
                  <a:srgbClr val="0000CC"/>
                </a:solidFill>
                <a:ea typeface="宋体" panose="02010600030101010101" pitchFamily="2" charset="-122"/>
              </a:rPr>
              <a:t>3</a:t>
            </a:r>
            <a:r>
              <a:rPr lang="zh-CN" altLang="en-US" sz="2400" dirty="0">
                <a:solidFill>
                  <a:srgbClr val="0000CC"/>
                </a:solidFill>
                <a:ea typeface="宋体" panose="02010600030101010101" pitchFamily="2" charset="-122"/>
              </a:rPr>
              <a:t>个页面</a:t>
            </a:r>
            <a:endParaRPr lang="en-US" altLang="zh-CN" sz="2400" dirty="0">
              <a:solidFill>
                <a:srgbClr val="0000CC"/>
              </a:solidFill>
              <a:ea typeface="宋体" panose="02010600030101010101" pitchFamily="2" charset="-122"/>
            </a:endParaRPr>
          </a:p>
          <a:p>
            <a:endParaRPr lang="zh-CN" altLang="en-US"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FC16680-AF98-4D74-8039-10B85A20BFE4}"/>
              </a:ext>
            </a:extLst>
          </p:cNvPr>
          <p:cNvSpPr>
            <a:spLocks noGrp="1" noChangeArrowheads="1"/>
          </p:cNvSpPr>
          <p:nvPr>
            <p:ph type="title" idx="4294967295"/>
          </p:nvPr>
        </p:nvSpPr>
        <p:spPr>
          <a:xfrm>
            <a:off x="685800" y="228600"/>
            <a:ext cx="7273925" cy="609600"/>
          </a:xfrm>
        </p:spPr>
        <p:txBody>
          <a:bodyPr/>
          <a:lstStyle/>
          <a:p>
            <a:pPr>
              <a:defRPr/>
            </a:pPr>
            <a:r>
              <a:rPr lang="en-US" altLang="zh-CN">
                <a:effectLst>
                  <a:outerShdw blurRad="38100" dist="38100" dir="2700000" algn="tl">
                    <a:srgbClr val="C0C0C0"/>
                  </a:outerShdw>
                </a:effectLst>
                <a:ea typeface="宋体" pitchFamily="2" charset="-122"/>
              </a:rPr>
              <a:t>Thrashing </a:t>
            </a:r>
            <a:endParaRPr lang="en-US" altLang="zh-CN" sz="2400">
              <a:effectLst>
                <a:outerShdw blurRad="38100" dist="38100" dir="2700000" algn="tl">
                  <a:srgbClr val="C0C0C0"/>
                </a:outerShdw>
              </a:effectLst>
              <a:ea typeface="宋体" pitchFamily="2" charset="-122"/>
            </a:endParaRPr>
          </a:p>
        </p:txBody>
      </p:sp>
      <p:sp>
        <p:nvSpPr>
          <p:cNvPr id="91139" name="Rectangle 3">
            <a:extLst>
              <a:ext uri="{FF2B5EF4-FFF2-40B4-BE49-F238E27FC236}">
                <a16:creationId xmlns:a16="http://schemas.microsoft.com/office/drawing/2014/main" id="{577170D7-3A6A-4659-8602-9A10BDDC5B27}"/>
              </a:ext>
            </a:extLst>
          </p:cNvPr>
          <p:cNvSpPr>
            <a:spLocks noGrp="1" noChangeArrowheads="1"/>
          </p:cNvSpPr>
          <p:nvPr>
            <p:ph type="body" idx="4294967295"/>
          </p:nvPr>
        </p:nvSpPr>
        <p:spPr>
          <a:xfrm>
            <a:off x="990600" y="1087438"/>
            <a:ext cx="7772400" cy="5203825"/>
          </a:xfrm>
        </p:spPr>
        <p:txBody>
          <a:bodyPr/>
          <a:lstStyle/>
          <a:p>
            <a:pPr>
              <a:defRPr/>
            </a:pPr>
            <a:r>
              <a:rPr lang="zh-CN" altLang="en-US" sz="2800" dirty="0">
                <a:solidFill>
                  <a:srgbClr val="0070C0"/>
                </a:solidFill>
                <a:ea typeface="宋体" panose="02010600030101010101" pitchFamily="2" charset="-122"/>
              </a:rPr>
              <a:t>Why does thrashing occur?</a:t>
            </a:r>
            <a:endParaRPr lang="en-US" altLang="zh-CN" sz="2800" dirty="0">
              <a:solidFill>
                <a:srgbClr val="0070C0"/>
              </a:solidFill>
              <a:ea typeface="宋体" panose="02010600030101010101" pitchFamily="2" charset="-122"/>
            </a:endParaRPr>
          </a:p>
          <a:p>
            <a:pPr lvl="1">
              <a:defRPr/>
            </a:pPr>
            <a:r>
              <a:rPr lang="zh-CN" altLang="en-US" sz="2400" b="1" i="1" dirty="0">
                <a:solidFill>
                  <a:srgbClr val="006600"/>
                </a:solidFill>
                <a:ea typeface="宋体" panose="02010600030101010101" pitchFamily="2" charset="-122"/>
                <a:sym typeface="Symbol" panose="05050102010706020507" pitchFamily="18" charset="2"/>
              </a:rPr>
              <a:t> size of locality (of all executing processes)&gt; total memory size</a:t>
            </a:r>
          </a:p>
          <a:p>
            <a:pPr marL="1028700" lvl="3" indent="-342900">
              <a:buClr>
                <a:srgbClr val="993300"/>
              </a:buClr>
              <a:buSzPct val="90000"/>
              <a:buFont typeface="Monotype Sorts" pitchFamily="2" charset="2"/>
              <a:buChar char="n"/>
              <a:defRPr/>
            </a:pPr>
            <a:r>
              <a:rPr lang="zh-CN" altLang="en-US" sz="1800" dirty="0">
                <a:solidFill>
                  <a:srgbClr val="7030A0"/>
                </a:solidFill>
                <a:ea typeface="宋体" panose="02010600030101010101" pitchFamily="2" charset="-122"/>
                <a:cs typeface="+mn-cs"/>
                <a:sym typeface="Symbol" panose="05050102010706020507" pitchFamily="18" charset="2"/>
              </a:rPr>
              <a:t>对于内存中运行的进程，如果分配给这些进程的内存大小不足以容纳这些进程的局部，则会出现页面频繁置换的现象，即系统出现抖动（颠簸）；</a:t>
            </a:r>
            <a:endParaRPr lang="en-US" altLang="en-US" sz="1800" dirty="0">
              <a:solidFill>
                <a:srgbClr val="7030A0"/>
              </a:solidFill>
              <a:ea typeface="宋体" panose="02010600030101010101" pitchFamily="2" charset="-122"/>
              <a:cs typeface="+mn-cs"/>
              <a:sym typeface="Symbol" panose="05050102010706020507" pitchFamily="18" charset="2"/>
            </a:endParaRPr>
          </a:p>
          <a:p>
            <a:pPr marL="1028700" lvl="3" indent="-342900">
              <a:buClr>
                <a:srgbClr val="993300"/>
              </a:buClr>
              <a:buSzPct val="90000"/>
              <a:buFont typeface="Monotype Sorts" pitchFamily="2" charset="2"/>
              <a:buChar char="n"/>
              <a:defRPr/>
            </a:pPr>
            <a:r>
              <a:rPr lang="en-US" altLang="en-US" sz="1800" dirty="0">
                <a:sym typeface="Symbol" panose="05050102010706020507" pitchFamily="18" charset="2"/>
              </a:rPr>
              <a:t>Limit effects by using local or priority page replacement</a:t>
            </a:r>
            <a:r>
              <a:rPr lang="zh-CN" altLang="en-US" sz="1800" dirty="0">
                <a:sym typeface="Symbol" panose="05050102010706020507" pitchFamily="18" charset="2"/>
              </a:rPr>
              <a:t>；</a:t>
            </a:r>
            <a:endParaRPr lang="zh-CN" altLang="en-US" sz="2000" b="1" i="1" dirty="0">
              <a:ea typeface="宋体" panose="02010600030101010101" pitchFamily="2" charset="-122"/>
              <a:sym typeface="Symbol" panose="05050102010706020507" pitchFamily="18" charset="2"/>
            </a:endParaRPr>
          </a:p>
          <a:p>
            <a:pPr>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 一个循环对数组中的数据进行处理，程序包括3个页面，数据包括4个页面，共7个页面，构成一个局部；</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如果分配给该局部的页框少于7个，则需要频繁进行页面置换，出现抖动；否则，在该局部执行时，不会出现抖动；</a:t>
            </a:r>
          </a:p>
          <a:p>
            <a:pPr>
              <a:defRPr/>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因此，分配给每个进程的页框数应不少于该进程的当前局部；</a:t>
            </a:r>
          </a:p>
        </p:txBody>
      </p:sp>
      <p:sp>
        <p:nvSpPr>
          <p:cNvPr id="104452" name="文本框 1">
            <a:extLst>
              <a:ext uri="{FF2B5EF4-FFF2-40B4-BE49-F238E27FC236}">
                <a16:creationId xmlns:a16="http://schemas.microsoft.com/office/drawing/2014/main" id="{A8910F66-3FA5-4929-9F1C-5CDD597B1A60}"/>
              </a:ext>
            </a:extLst>
          </p:cNvPr>
          <p:cNvSpPr txBox="1">
            <a:spLocks noChangeArrowheads="1"/>
          </p:cNvSpPr>
          <p:nvPr/>
        </p:nvSpPr>
        <p:spPr bwMode="auto">
          <a:xfrm>
            <a:off x="6257925" y="6291263"/>
            <a:ext cx="2060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latin typeface="宋体" panose="02010600030101010101" pitchFamily="2" charset="-122"/>
                <a:ea typeface="宋体" panose="02010600030101010101" pitchFamily="2" charset="-122"/>
              </a:rPr>
              <a:t>食堂提供的物品不足以满足同学们的最低需求</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78B08A4-508F-4D76-B89C-0C32AA718678}"/>
              </a:ext>
            </a:extLst>
          </p:cNvPr>
          <p:cNvSpPr>
            <a:spLocks noGrp="1" noChangeArrowheads="1"/>
          </p:cNvSpPr>
          <p:nvPr>
            <p:ph type="title" idx="4294967295"/>
          </p:nvPr>
        </p:nvSpPr>
        <p:spPr>
          <a:xfrm>
            <a:off x="842963" y="522288"/>
            <a:ext cx="7772400" cy="563562"/>
          </a:xfrm>
        </p:spPr>
        <p:txBody>
          <a:bodyPr/>
          <a:lstStyle/>
          <a:p>
            <a:pPr lvl="1">
              <a:defRPr/>
            </a:pPr>
            <a:r>
              <a:rPr lang="en-US" altLang="zh-CN" dirty="0">
                <a:effectLst>
                  <a:outerShdw blurRad="38100" dist="38100" dir="2700000" algn="tl">
                    <a:srgbClr val="C0C0C0"/>
                  </a:outerShdw>
                </a:effectLst>
                <a:ea typeface="宋体" pitchFamily="2" charset="-122"/>
              </a:rPr>
              <a:t>Thrashing Prevention</a:t>
            </a:r>
          </a:p>
        </p:txBody>
      </p:sp>
      <p:sp>
        <p:nvSpPr>
          <p:cNvPr id="99331" name="Rectangle 3">
            <a:extLst>
              <a:ext uri="{FF2B5EF4-FFF2-40B4-BE49-F238E27FC236}">
                <a16:creationId xmlns:a16="http://schemas.microsoft.com/office/drawing/2014/main" id="{0D7C1163-06CE-4976-901C-FD9D80DE9F60}"/>
              </a:ext>
            </a:extLst>
          </p:cNvPr>
          <p:cNvSpPr>
            <a:spLocks noGrp="1" noChangeArrowheads="1"/>
          </p:cNvSpPr>
          <p:nvPr>
            <p:ph type="body" idx="4294967295"/>
          </p:nvPr>
        </p:nvSpPr>
        <p:spPr>
          <a:xfrm>
            <a:off x="481013" y="1265238"/>
            <a:ext cx="8134350" cy="5408612"/>
          </a:xfrm>
        </p:spPr>
        <p:txBody>
          <a:bodyPr/>
          <a:lstStyle/>
          <a:p>
            <a:pPr eaLnBrk="1" hangingPunct="1">
              <a:lnSpc>
                <a:spcPct val="90000"/>
              </a:lnSpc>
              <a:defRPr/>
            </a:pPr>
            <a:r>
              <a:rPr lang="zh-CN" altLang="en-US" sz="2000" b="1" dirty="0">
                <a:solidFill>
                  <a:srgbClr val="FF0000"/>
                </a:solidFill>
                <a:ea typeface="宋体" panose="02010600030101010101" pitchFamily="2" charset="-122"/>
              </a:rPr>
              <a:t>Working-set model </a:t>
            </a:r>
            <a:endParaRPr lang="en-US" altLang="zh-CN" sz="2000" b="1" dirty="0">
              <a:solidFill>
                <a:srgbClr val="FF0000"/>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目的：</a:t>
            </a:r>
            <a:r>
              <a:rPr lang="zh-CN" altLang="en-US" sz="1800" b="1" dirty="0">
                <a:solidFill>
                  <a:srgbClr val="0000CC"/>
                </a:solidFill>
                <a:ea typeface="宋体" panose="02010600030101010101" pitchFamily="2" charset="-122"/>
              </a:rPr>
              <a:t>为进程分配足够多的帧</a:t>
            </a:r>
            <a:r>
              <a:rPr lang="zh-CN" altLang="en-US" sz="1800" b="1" dirty="0" smtClean="0">
                <a:solidFill>
                  <a:srgbClr val="0000CC"/>
                </a:solidFill>
                <a:ea typeface="宋体" panose="02010600030101010101" pitchFamily="2" charset="-122"/>
              </a:rPr>
              <a:t>；（至少</a:t>
            </a:r>
            <a:r>
              <a:rPr lang="zh-CN" altLang="en-US" sz="1800" b="1" dirty="0">
                <a:solidFill>
                  <a:srgbClr val="0000CC"/>
                </a:solidFill>
                <a:ea typeface="宋体" panose="02010600030101010101" pitchFamily="2" charset="-122"/>
              </a:rPr>
              <a:t>能容纳当前的一个</a:t>
            </a:r>
            <a:r>
              <a:rPr lang="zh-CN" altLang="en-US" sz="1800" b="1" dirty="0" smtClean="0">
                <a:solidFill>
                  <a:srgbClr val="0000CC"/>
                </a:solidFill>
                <a:ea typeface="宋体" panose="02010600030101010101" pitchFamily="2" charset="-122"/>
              </a:rPr>
              <a:t>局部）</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问题</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如何确定一个局部需要多少页框？</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7030A0"/>
                </a:solidFill>
                <a:ea typeface="宋体" panose="02010600030101010101" pitchFamily="2" charset="-122"/>
              </a:rPr>
              <a:t>根据局部性原理，每个进程</a:t>
            </a:r>
            <a:r>
              <a:rPr lang="zh-CN" altLang="en-US" sz="1800" b="1" u="sng" dirty="0">
                <a:solidFill>
                  <a:srgbClr val="C00000"/>
                </a:solidFill>
                <a:ea typeface="宋体" panose="02010600030101010101" pitchFamily="2" charset="-122"/>
              </a:rPr>
              <a:t>最近使用的页框数</a:t>
            </a:r>
            <a:r>
              <a:rPr lang="zh-CN" altLang="en-US" sz="1800" b="1" dirty="0">
                <a:solidFill>
                  <a:srgbClr val="7030A0"/>
                </a:solidFill>
                <a:ea typeface="宋体" panose="02010600030101010101" pitchFamily="2" charset="-122"/>
              </a:rPr>
              <a:t>作为</a:t>
            </a:r>
            <a:r>
              <a:rPr lang="zh-CN" altLang="en-US" sz="1800" b="1" u="sng" dirty="0">
                <a:solidFill>
                  <a:srgbClr val="C00000"/>
                </a:solidFill>
                <a:ea typeface="宋体" panose="02010600030101010101" pitchFamily="2" charset="-122"/>
              </a:rPr>
              <a:t>将要使用的页框数的近似值</a:t>
            </a:r>
            <a:r>
              <a:rPr lang="zh-CN" altLang="en-US" sz="1800" b="1" dirty="0">
                <a:solidFill>
                  <a:srgbClr val="7030A0"/>
                </a:solidFill>
                <a:ea typeface="宋体" panose="02010600030101010101" pitchFamily="2" charset="-122"/>
              </a:rPr>
              <a:t>；</a:t>
            </a:r>
            <a:endParaRPr lang="en-US" altLang="zh-CN" sz="1800" b="1" dirty="0">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对一个时间段对每个进程访问的页面进行采样，</a:t>
            </a:r>
            <a:r>
              <a:rPr lang="zh-CN" altLang="en-US" sz="1600" b="1" i="1" u="sng" dirty="0">
                <a:solidFill>
                  <a:srgbClr val="0000CC"/>
                </a:solidFill>
                <a:ea typeface="宋体" panose="02010600030101010101" pitchFamily="2" charset="-122"/>
              </a:rPr>
              <a:t>作为对进程一个局部的近似；</a:t>
            </a:r>
            <a:endParaRPr lang="en-US" altLang="zh-CN" sz="1600" b="1" i="1" u="sng" dirty="0">
              <a:solidFill>
                <a:srgbClr val="0000CC"/>
              </a:solidFill>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即根据在一个时间窗口内每个进程所访问的页面踪迹，得出</a:t>
            </a:r>
            <a:r>
              <a:rPr lang="zh-CN" altLang="en-US" sz="1600" b="1" u="sng" dirty="0">
                <a:solidFill>
                  <a:srgbClr val="7030A0"/>
                </a:solidFill>
                <a:ea typeface="宋体" panose="02010600030101010101" pitchFamily="2" charset="-122"/>
              </a:rPr>
              <a:t>该时间段内每个进程所访问的页面集合，即每个进程的</a:t>
            </a:r>
            <a:r>
              <a:rPr lang="zh-CN" altLang="en-US" sz="1600" b="1" u="sng" dirty="0">
                <a:solidFill>
                  <a:srgbClr val="C00000"/>
                </a:solidFill>
                <a:ea typeface="宋体" panose="02010600030101010101" pitchFamily="2" charset="-122"/>
              </a:rPr>
              <a:t>工作集</a:t>
            </a:r>
            <a:r>
              <a:rPr lang="zh-CN" altLang="en-US" sz="1600" b="1" dirty="0">
                <a:ea typeface="宋体" panose="02010600030101010101" pitchFamily="2" charset="-122"/>
              </a:rPr>
              <a:t>；</a:t>
            </a:r>
            <a:endParaRPr lang="en-US" altLang="zh-CN" sz="1600" b="1" dirty="0">
              <a:ea typeface="宋体" panose="02010600030101010101" pitchFamily="2" charset="-122"/>
            </a:endParaRPr>
          </a:p>
          <a:p>
            <a:pPr lvl="2" eaLnBrk="1" hangingPunct="1">
              <a:lnSpc>
                <a:spcPct val="90000"/>
              </a:lnSpc>
              <a:defRPr/>
            </a:pPr>
            <a:r>
              <a:rPr lang="zh-CN" altLang="en-US" sz="1600" b="1" u="sng" dirty="0">
                <a:ea typeface="宋体" panose="02010600030101010101" pitchFamily="2" charset="-122"/>
              </a:rPr>
              <a:t>将该工作集的大小作为每个进程需求内存的下限；</a:t>
            </a:r>
            <a:endParaRPr lang="en-US" altLang="zh-CN" sz="1600" b="1" u="sng" dirty="0">
              <a:ea typeface="宋体" panose="02010600030101010101" pitchFamily="2" charset="-122"/>
            </a:endParaRPr>
          </a:p>
          <a:p>
            <a:pPr lvl="2" eaLnBrk="1" hangingPunct="1">
              <a:lnSpc>
                <a:spcPct val="90000"/>
              </a:lnSpc>
              <a:defRPr/>
            </a:pPr>
            <a:r>
              <a:rPr lang="zh-CN" altLang="en-US" sz="1600" b="1" i="1" u="sng" dirty="0">
                <a:ea typeface="宋体" panose="02010600030101010101" pitchFamily="2" charset="-122"/>
              </a:rPr>
              <a:t>如果所有进程需要的页框数之和 &gt; </a:t>
            </a:r>
            <a:r>
              <a:rPr lang="zh-CN" altLang="en-US" sz="1600" b="1" i="1" u="sng" dirty="0" smtClean="0">
                <a:ea typeface="宋体" panose="02010600030101010101" pitchFamily="2" charset="-122"/>
              </a:rPr>
              <a:t>系统</a:t>
            </a:r>
            <a:r>
              <a:rPr lang="zh-CN" altLang="en-US" sz="1600" b="1" i="1" u="sng" dirty="0" smtClean="0">
                <a:ea typeface="宋体" panose="02010600030101010101" pitchFamily="2" charset="-122"/>
                <a:sym typeface="Symbol" panose="05050102010706020507" pitchFamily="18" charset="2"/>
              </a:rPr>
              <a:t>可用</a:t>
            </a:r>
            <a:r>
              <a:rPr lang="zh-CN" altLang="en-US" sz="1600" b="1" i="1" u="sng" dirty="0">
                <a:ea typeface="宋体" panose="02010600030101010101" pitchFamily="2" charset="-122"/>
                <a:sym typeface="Symbol" panose="05050102010706020507" pitchFamily="18" charset="2"/>
              </a:rPr>
              <a:t>的页框数，则可能导致系统</a:t>
            </a:r>
            <a:r>
              <a:rPr lang="zh-CN" altLang="en-US" sz="1600" b="1" i="1" u="sng" dirty="0">
                <a:solidFill>
                  <a:srgbClr val="0070C0"/>
                </a:solidFill>
                <a:ea typeface="宋体" panose="02010600030101010101" pitchFamily="2" charset="-122"/>
                <a:sym typeface="Symbol" panose="05050102010706020507" pitchFamily="18" charset="2"/>
              </a:rPr>
              <a:t>抖动</a:t>
            </a:r>
            <a:r>
              <a:rPr lang="zh-CN" altLang="en-US" sz="1600" b="1" i="1" u="sng" dirty="0">
                <a:ea typeface="宋体" panose="02010600030101010101" pitchFamily="2" charset="-122"/>
                <a:sym typeface="Symbol" panose="05050102010706020507" pitchFamily="18" charset="2"/>
              </a:rPr>
              <a:t>，</a:t>
            </a:r>
            <a:r>
              <a:rPr lang="zh-CN" altLang="en-US" sz="1600" b="1" i="1" u="sng" dirty="0">
                <a:solidFill>
                  <a:srgbClr val="006600"/>
                </a:solidFill>
                <a:ea typeface="宋体" panose="02010600030101010101" pitchFamily="2" charset="-122"/>
                <a:sym typeface="Symbol" panose="05050102010706020507" pitchFamily="18" charset="2"/>
              </a:rPr>
              <a:t>需挂起或终止部分进程，以释放内存</a:t>
            </a:r>
            <a:r>
              <a:rPr lang="zh-CN" altLang="en-US" sz="1600" b="1" i="1" u="sng" dirty="0" smtClean="0">
                <a:ea typeface="宋体" panose="02010600030101010101" pitchFamily="2" charset="-122"/>
                <a:sym typeface="Symbol" panose="05050102010706020507" pitchFamily="18" charset="2"/>
              </a:rPr>
              <a:t>，将它们分配给其它的</a:t>
            </a:r>
            <a:r>
              <a:rPr lang="zh-CN" altLang="en-US" sz="1600" b="1" i="1" u="sng" dirty="0">
                <a:ea typeface="宋体" panose="02010600030101010101" pitchFamily="2" charset="-122"/>
                <a:sym typeface="Symbol" panose="05050102010706020507" pitchFamily="18" charset="2"/>
              </a:rPr>
              <a:t>进程；</a:t>
            </a:r>
            <a:endParaRPr lang="zh-CN" altLang="en-US" sz="1600" b="1" i="1" u="sng" dirty="0">
              <a:ea typeface="宋体" panose="02010600030101010101" pitchFamily="2" charset="-122"/>
            </a:endParaRPr>
          </a:p>
          <a:p>
            <a:pPr eaLnBrk="1" hangingPunct="1">
              <a:lnSpc>
                <a:spcPct val="90000"/>
              </a:lnSpc>
              <a:defRPr/>
            </a:pPr>
            <a:r>
              <a:rPr lang="en-US" altLang="zh-CN" sz="2000" b="1" dirty="0">
                <a:solidFill>
                  <a:srgbClr val="FF0000"/>
                </a:solidFill>
                <a:ea typeface="宋体" panose="02010600030101010101" pitchFamily="2" charset="-122"/>
              </a:rPr>
              <a:t>Page-Fault Frequency Scheme</a:t>
            </a:r>
          </a:p>
          <a:p>
            <a:pPr lvl="1" eaLnBrk="1" hangingPunct="1">
              <a:lnSpc>
                <a:spcPct val="90000"/>
              </a:lnSpc>
              <a:defRPr/>
            </a:pPr>
            <a:r>
              <a:rPr lang="en-US" altLang="zh-CN" sz="1800" dirty="0">
                <a:ea typeface="宋体" panose="02010600030101010101" pitchFamily="2" charset="-122"/>
              </a:rPr>
              <a:t>Establish “acceptable” page-fault rate.</a:t>
            </a:r>
          </a:p>
          <a:p>
            <a:pPr lvl="2" eaLnBrk="1" hangingPunct="1">
              <a:lnSpc>
                <a:spcPct val="90000"/>
              </a:lnSpc>
              <a:defRPr/>
            </a:pPr>
            <a:r>
              <a:rPr lang="en-US" altLang="zh-CN" sz="1600" dirty="0">
                <a:ea typeface="宋体" panose="02010600030101010101" pitchFamily="2" charset="-122"/>
              </a:rPr>
              <a:t>If actual page-fault rate too low, process loses frame.</a:t>
            </a:r>
          </a:p>
          <a:p>
            <a:pPr lvl="2" eaLnBrk="1" hangingPunct="1">
              <a:lnSpc>
                <a:spcPct val="90000"/>
              </a:lnSpc>
              <a:defRPr/>
            </a:pPr>
            <a:r>
              <a:rPr lang="en-US" altLang="zh-CN" sz="1600" dirty="0">
                <a:ea typeface="宋体" panose="02010600030101010101" pitchFamily="2" charset="-122"/>
              </a:rPr>
              <a:t>If actual page-fault rate too high, process gains frame.</a:t>
            </a:r>
          </a:p>
          <a:p>
            <a:pPr lvl="2" eaLnBrk="1" hangingPunct="1">
              <a:lnSpc>
                <a:spcPct val="90000"/>
              </a:lnSpc>
              <a:defRPr/>
            </a:pPr>
            <a:r>
              <a:rPr lang="zh-CN" altLang="en-US" sz="1600" b="1" dirty="0">
                <a:solidFill>
                  <a:srgbClr val="006600"/>
                </a:solidFill>
                <a:ea typeface="宋体" panose="02010600030101010101" pitchFamily="2" charset="-122"/>
              </a:rPr>
              <a:t>有时需要挂起或终止部分进程以释放其所占用的内存</a:t>
            </a:r>
            <a:endParaRPr lang="en-US" altLang="zh-CN" sz="1600" b="1" dirty="0">
              <a:solidFill>
                <a:srgbClr val="006600"/>
              </a:solidFill>
              <a:ea typeface="宋体" panose="02010600030101010101" pitchFamily="2" charset="-122"/>
            </a:endParaRPr>
          </a:p>
          <a:p>
            <a:pPr lvl="1" eaLnBrk="1" hangingPunct="1">
              <a:lnSpc>
                <a:spcPct val="90000"/>
              </a:lnSpc>
              <a:defRPr/>
            </a:pPr>
            <a:endParaRPr lang="zh-CN" altLang="en-US" sz="1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CF22C10-B7E1-4A70-B242-96B70CC6F922}"/>
              </a:ext>
            </a:extLst>
          </p:cNvPr>
          <p:cNvSpPr>
            <a:spLocks noGrp="1" noChangeArrowheads="1"/>
          </p:cNvSpPr>
          <p:nvPr>
            <p:ph type="title" idx="4294967295"/>
          </p:nvPr>
        </p:nvSpPr>
        <p:spPr>
          <a:xfrm>
            <a:off x="842963" y="522288"/>
            <a:ext cx="7772400" cy="563562"/>
          </a:xfrm>
        </p:spPr>
        <p:txBody>
          <a:bodyPr/>
          <a:lstStyle/>
          <a:p>
            <a:pPr>
              <a:defRPr/>
            </a:pPr>
            <a:r>
              <a:rPr lang="en-US" altLang="zh-CN" dirty="0">
                <a:effectLst>
                  <a:outerShdw blurRad="38100" dist="38100" dir="2700000" algn="tl">
                    <a:srgbClr val="C0C0C0"/>
                  </a:outerShdw>
                </a:effectLst>
                <a:ea typeface="宋体" pitchFamily="2" charset="-122"/>
              </a:rPr>
              <a:t>Solution to Thrashing</a:t>
            </a:r>
          </a:p>
        </p:txBody>
      </p:sp>
      <p:sp>
        <p:nvSpPr>
          <p:cNvPr id="91139" name="Rectangle 3">
            <a:extLst>
              <a:ext uri="{FF2B5EF4-FFF2-40B4-BE49-F238E27FC236}">
                <a16:creationId xmlns:a16="http://schemas.microsoft.com/office/drawing/2014/main" id="{1C5C416B-EC46-48DA-A8B5-45E75D12A533}"/>
              </a:ext>
            </a:extLst>
          </p:cNvPr>
          <p:cNvSpPr>
            <a:spLocks noGrp="1" noChangeArrowheads="1"/>
          </p:cNvSpPr>
          <p:nvPr>
            <p:ph type="body" idx="4294967295"/>
          </p:nvPr>
        </p:nvSpPr>
        <p:spPr>
          <a:xfrm>
            <a:off x="576263" y="1300163"/>
            <a:ext cx="8469312" cy="4606925"/>
          </a:xfrm>
        </p:spPr>
        <p:txBody>
          <a:bodyPr/>
          <a:lstStyle/>
          <a:p>
            <a:pPr>
              <a:lnSpc>
                <a:spcPct val="90000"/>
              </a:lnSpc>
              <a:defRPr/>
            </a:pPr>
            <a:r>
              <a:rPr lang="zh-CN" altLang="en-US" sz="2400" dirty="0">
                <a:solidFill>
                  <a:srgbClr val="0070C0"/>
                </a:solidFill>
                <a:ea typeface="宋体" panose="02010600030101010101" pitchFamily="2" charset="-122"/>
              </a:rPr>
              <a:t>Working-set model </a:t>
            </a:r>
            <a:endParaRPr lang="en-US" altLang="zh-CN" sz="2400" dirty="0">
              <a:solidFill>
                <a:srgbClr val="0070C0"/>
              </a:solidFill>
              <a:ea typeface="宋体" panose="02010600030101010101" pitchFamily="2" charset="-122"/>
            </a:endParaRPr>
          </a:p>
          <a:p>
            <a:pPr lvl="1">
              <a:lnSpc>
                <a:spcPct val="90000"/>
              </a:lnSpc>
              <a:defRPr/>
            </a:pP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  </a:t>
            </a:r>
            <a:r>
              <a:rPr lang="en-US" altLang="zh-CN" sz="2000" i="1" dirty="0" err="1">
                <a:ea typeface="宋体" panose="02010600030101010101" pitchFamily="2" charset="-122"/>
                <a:sym typeface="Symbol" panose="05050102010706020507" pitchFamily="18" charset="2"/>
              </a:rPr>
              <a:t>WSS</a:t>
            </a:r>
            <a:r>
              <a:rPr lang="en-US" altLang="zh-CN" sz="2000" i="1" baseline="-25000" dirty="0" err="1">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 total demand frames (of all processes)</a:t>
            </a:r>
          </a:p>
          <a:p>
            <a:pPr lvl="1">
              <a:lnSpc>
                <a:spcPct val="90000"/>
              </a:lnSpc>
              <a:defRPr/>
            </a:pPr>
            <a:r>
              <a:rPr lang="en-US" altLang="zh-CN" sz="2000" dirty="0">
                <a:ea typeface="宋体" panose="02010600030101010101" pitchFamily="2" charset="-122"/>
                <a:sym typeface="Symbol" panose="05050102010706020507" pitchFamily="18" charset="2"/>
              </a:rPr>
              <a:t>if </a:t>
            </a: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&gt; </a:t>
            </a:r>
            <a:r>
              <a:rPr lang="en-US" altLang="zh-CN" sz="2000" i="1" dirty="0">
                <a:ea typeface="宋体" panose="02010600030101010101" pitchFamily="2" charset="-122"/>
                <a:sym typeface="Symbol" panose="05050102010706020507" pitchFamily="18" charset="2"/>
              </a:rPr>
              <a:t>m</a:t>
            </a:r>
            <a:r>
              <a:rPr lang="en-US" altLang="zh-CN" sz="20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（m=可用的页框数）</a:t>
            </a:r>
          </a:p>
          <a:p>
            <a:pPr lvl="1">
              <a:lnSpc>
                <a:spcPct val="90000"/>
              </a:lnSpc>
              <a:defRPr/>
            </a:pPr>
            <a:r>
              <a:rPr lang="zh-CN" altLang="en-US" sz="2000" b="1" dirty="0">
                <a:solidFill>
                  <a:srgbClr val="C00000"/>
                </a:solidFill>
                <a:ea typeface="宋体" panose="02010600030101010101" pitchFamily="2" charset="-122"/>
                <a:sym typeface="Symbol" panose="05050102010706020507" pitchFamily="18" charset="2"/>
              </a:rPr>
              <a:t>Policy: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then suspend one of the processes</a:t>
            </a:r>
            <a:endParaRPr lang="en-US" altLang="zh-CN" sz="2000" dirty="0">
              <a:ea typeface="宋体" panose="02010600030101010101" pitchFamily="2" charset="-122"/>
            </a:endParaRPr>
          </a:p>
          <a:p>
            <a:pPr>
              <a:lnSpc>
                <a:spcPct val="90000"/>
              </a:lnSpc>
              <a:defRPr/>
            </a:pPr>
            <a:r>
              <a:rPr lang="en-US" altLang="zh-CN" sz="2400" dirty="0">
                <a:solidFill>
                  <a:srgbClr val="0070C0"/>
                </a:solidFill>
                <a:ea typeface="宋体" panose="02010600030101010101" pitchFamily="2" charset="-122"/>
              </a:rPr>
              <a:t>Page-Fault Frequency Scheme</a:t>
            </a:r>
          </a:p>
          <a:p>
            <a:pPr lvl="1">
              <a:lnSpc>
                <a:spcPct val="90000"/>
              </a:lnSpc>
              <a:defRPr/>
            </a:pPr>
            <a:r>
              <a:rPr lang="en-US" altLang="zh-CN" sz="2000" dirty="0">
                <a:ea typeface="宋体" panose="02010600030101010101" pitchFamily="2" charset="-122"/>
              </a:rPr>
              <a:t>If actual page-fault rate too low, process loses frame.</a:t>
            </a:r>
          </a:p>
          <a:p>
            <a:pPr lvl="1">
              <a:lnSpc>
                <a:spcPct val="90000"/>
              </a:lnSpc>
              <a:defRPr/>
            </a:pPr>
            <a:r>
              <a:rPr lang="en-US" altLang="zh-CN" sz="2000" dirty="0">
                <a:ea typeface="宋体" panose="02010600030101010101" pitchFamily="2" charset="-122"/>
              </a:rPr>
              <a:t>If actual page-fault rate too high, process gains frame.</a:t>
            </a:r>
          </a:p>
          <a:p>
            <a:pPr lvl="2">
              <a:lnSpc>
                <a:spcPct val="90000"/>
              </a:lnSpc>
              <a:defRPr/>
            </a:pPr>
            <a:r>
              <a:rPr lang="en-US" altLang="zh-CN" sz="1800" dirty="0">
                <a:solidFill>
                  <a:srgbClr val="0000CC"/>
                </a:solidFill>
                <a:effectLst>
                  <a:outerShdw blurRad="38100" dist="38100" dir="2700000" algn="tl">
                    <a:srgbClr val="C0C0C0"/>
                  </a:outerShdw>
                </a:effectLst>
                <a:ea typeface="宋体" pitchFamily="2" charset="-122"/>
              </a:rPr>
              <a:t>Sometime need to suspend, or t</a:t>
            </a:r>
            <a:r>
              <a:rPr lang="zh-CN" altLang="en-US" sz="1800" dirty="0">
                <a:solidFill>
                  <a:srgbClr val="0000CC"/>
                </a:solidFill>
                <a:effectLst>
                  <a:outerShdw blurRad="38100" dist="38100" dir="2700000" algn="tl">
                    <a:srgbClr val="C0C0C0"/>
                  </a:outerShdw>
                </a:effectLst>
                <a:ea typeface="宋体" pitchFamily="2" charset="-122"/>
              </a:rPr>
              <a:t>erminat</a:t>
            </a:r>
            <a:r>
              <a:rPr lang="en-US" altLang="zh-CN" sz="1800" dirty="0">
                <a:solidFill>
                  <a:srgbClr val="0000CC"/>
                </a:solidFill>
                <a:effectLst>
                  <a:outerShdw blurRad="38100" dist="38100" dir="2700000" algn="tl">
                    <a:srgbClr val="C0C0C0"/>
                  </a:outerShdw>
                </a:effectLst>
                <a:ea typeface="宋体" pitchFamily="2" charset="-122"/>
              </a:rPr>
              <a:t>e some processes</a:t>
            </a:r>
            <a:endParaRPr lang="en-US" altLang="zh-CN" sz="1800" dirty="0">
              <a:solidFill>
                <a:srgbClr val="0000CC"/>
              </a:solidFill>
              <a:ea typeface="宋体" panose="02010600030101010101" pitchFamily="2" charset="-122"/>
            </a:endParaRPr>
          </a:p>
          <a:p>
            <a:pPr lvl="1">
              <a:lnSpc>
                <a:spcPct val="90000"/>
              </a:lnSpc>
              <a:defRPr/>
            </a:pPr>
            <a:endParaRPr lang="en-US" altLang="zh-CN" dirty="0">
              <a:ea typeface="宋体" panose="02010600030101010101" pitchFamily="2" charset="-122"/>
            </a:endParaRPr>
          </a:p>
          <a:p>
            <a:pPr lvl="1">
              <a:lnSpc>
                <a:spcPct val="90000"/>
              </a:lnSpc>
              <a:defRPr/>
            </a:pPr>
            <a:endParaRPr lang="en-US" altLang="zh-CN" sz="2400" dirty="0">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DF6A1D9-BD4E-4CF5-9CAB-717BDC8291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9.6.2 Working-set model</a:t>
            </a:r>
          </a:p>
        </p:txBody>
      </p:sp>
      <p:sp>
        <p:nvSpPr>
          <p:cNvPr id="107523" name="Rectangle 4">
            <a:extLst>
              <a:ext uri="{FF2B5EF4-FFF2-40B4-BE49-F238E27FC236}">
                <a16:creationId xmlns:a16="http://schemas.microsoft.com/office/drawing/2014/main" id="{0174B92D-7CEF-4622-9DA6-93B33E40FF36}"/>
              </a:ext>
            </a:extLst>
          </p:cNvPr>
          <p:cNvSpPr>
            <a:spLocks noChangeArrowheads="1"/>
          </p:cNvSpPr>
          <p:nvPr/>
        </p:nvSpPr>
        <p:spPr bwMode="auto">
          <a:xfrm>
            <a:off x="631825" y="1436688"/>
            <a:ext cx="78359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r>
              <a:rPr lang="en-US" altLang="zh-CN" sz="2000" b="1" dirty="0">
                <a:solidFill>
                  <a:srgbClr val="0070C0"/>
                </a:solidFill>
                <a:ea typeface="宋体" panose="02010600030101010101" pitchFamily="2" charset="-122"/>
              </a:rPr>
              <a:t>Based on the </a:t>
            </a:r>
            <a:r>
              <a:rPr lang="en-US" altLang="zh-CN" sz="2000" b="1" dirty="0">
                <a:solidFill>
                  <a:srgbClr val="0000CC"/>
                </a:solidFill>
                <a:ea typeface="宋体" panose="02010600030101010101" pitchFamily="2" charset="-122"/>
              </a:rPr>
              <a:t>assumption</a:t>
            </a:r>
            <a:r>
              <a:rPr lang="en-US" altLang="zh-CN" sz="2000" b="1" dirty="0">
                <a:solidFill>
                  <a:srgbClr val="C00000"/>
                </a:solidFill>
                <a:ea typeface="宋体" panose="02010600030101010101" pitchFamily="2" charset="-122"/>
              </a:rPr>
              <a:t> </a:t>
            </a:r>
            <a:r>
              <a:rPr lang="en-US" altLang="zh-CN" sz="2000" b="1" dirty="0">
                <a:solidFill>
                  <a:srgbClr val="0070C0"/>
                </a:solidFill>
                <a:ea typeface="宋体" panose="02010600030101010101" pitchFamily="2" charset="-122"/>
              </a:rPr>
              <a:t>of </a:t>
            </a:r>
            <a:r>
              <a:rPr lang="en-US" altLang="zh-CN" sz="2000" b="1" dirty="0">
                <a:solidFill>
                  <a:srgbClr val="C00000"/>
                </a:solidFill>
                <a:ea typeface="宋体" panose="02010600030101010101" pitchFamily="2" charset="-122"/>
              </a:rPr>
              <a:t>locality</a:t>
            </a:r>
            <a:r>
              <a:rPr lang="zh-CN" altLang="en-US" sz="2000" b="1" dirty="0">
                <a:solidFill>
                  <a:srgbClr val="C00000"/>
                </a:solidFill>
                <a:ea typeface="宋体" panose="02010600030101010101" pitchFamily="2" charset="-122"/>
              </a:rPr>
              <a:t>；</a:t>
            </a:r>
            <a:endParaRPr lang="en-US" altLang="zh-CN" sz="2000" b="1" dirty="0">
              <a:solidFill>
                <a:srgbClr val="C00000"/>
              </a:solidFill>
              <a:ea typeface="宋体" panose="02010600030101010101" pitchFamily="2" charset="-122"/>
            </a:endParaRPr>
          </a:p>
          <a:p>
            <a:r>
              <a:rPr lang="en-US" altLang="zh-CN" sz="2000" b="1" u="sng" dirty="0">
                <a:solidFill>
                  <a:srgbClr val="006600"/>
                </a:solidFill>
                <a:ea typeface="宋体" panose="02010600030101010101" pitchFamily="2" charset="-122"/>
              </a:rPr>
              <a:t>Starts by looking at how many frames a process is actually using</a:t>
            </a:r>
            <a:r>
              <a:rPr lang="zh-CN" altLang="en-US" sz="2000" b="1" u="sng" dirty="0" smtClean="0">
                <a:solidFill>
                  <a:srgbClr val="006600"/>
                </a:solidFill>
                <a:ea typeface="宋体" panose="02010600030101010101" pitchFamily="2" charset="-122"/>
              </a:rPr>
              <a:t>；</a:t>
            </a:r>
            <a:endParaRPr lang="en-US" altLang="zh-CN" sz="2000" b="1" u="sng" dirty="0" smtClean="0">
              <a:solidFill>
                <a:srgbClr val="006600"/>
              </a:solidFill>
              <a:ea typeface="宋体" panose="02010600030101010101" pitchFamily="2" charset="-122"/>
            </a:endParaRPr>
          </a:p>
          <a:p>
            <a:endParaRPr lang="en-US" altLang="zh-CN" sz="2000" b="1" u="sng" dirty="0">
              <a:solidFill>
                <a:srgbClr val="006600"/>
              </a:solidFill>
              <a:ea typeface="宋体" panose="02010600030101010101" pitchFamily="2" charset="-122"/>
            </a:endParaRPr>
          </a:p>
          <a:p>
            <a:r>
              <a:rPr lang="zh-CN" altLang="en-US" sz="2000" b="1" dirty="0">
                <a:solidFill>
                  <a:srgbClr val="0070C0"/>
                </a:solidFill>
                <a:ea typeface="宋体" panose="02010600030101010101" pitchFamily="2" charset="-122"/>
              </a:rPr>
              <a:t>有关的三个术语</a:t>
            </a:r>
            <a:endParaRPr lang="en-US" altLang="zh-CN" sz="2000" b="1" dirty="0">
              <a:solidFill>
                <a:srgbClr val="0070C0"/>
              </a:solidFill>
              <a:ea typeface="宋体" panose="02010600030101010101" pitchFamily="2" charset="-122"/>
            </a:endParaRPr>
          </a:p>
          <a:p>
            <a:pPr lvl="1"/>
            <a:r>
              <a:rPr lang="zh-CN" altLang="en-US" sz="1800" dirty="0">
                <a:solidFill>
                  <a:srgbClr val="C00000"/>
                </a:solidFill>
                <a:ea typeface="宋体" panose="02010600030101010101" pitchFamily="2" charset="-122"/>
                <a:sym typeface="Symbol" panose="05050102010706020507" pitchFamily="18" charset="2"/>
              </a:rPr>
              <a:t> </a:t>
            </a:r>
            <a:r>
              <a:rPr lang="zh-CN" altLang="en-US"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working-set window </a:t>
            </a:r>
            <a:r>
              <a:rPr lang="en-US" altLang="zh-CN" sz="1800" dirty="0">
                <a:ea typeface="宋体" panose="02010600030101010101" pitchFamily="2" charset="-122"/>
                <a:sym typeface="Symbol" panose="05050102010706020507" pitchFamily="18" charset="2"/>
              </a:rPr>
              <a:t> a fixed number of page </a:t>
            </a:r>
            <a:r>
              <a:rPr lang="en-US" altLang="zh-CN" sz="1800" dirty="0" smtClean="0">
                <a:ea typeface="宋体" panose="02010600030101010101" pitchFamily="2" charset="-122"/>
                <a:sym typeface="Symbol" panose="05050102010706020507" pitchFamily="18" charset="2"/>
              </a:rPr>
              <a:t>references</a:t>
            </a:r>
            <a:r>
              <a:rPr lang="zh-CN" altLang="en-US" sz="1800" dirty="0" smtClean="0">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
            </a:r>
            <a:br>
              <a:rPr lang="en-US" altLang="zh-CN" sz="1800" dirty="0">
                <a:ea typeface="宋体" panose="02010600030101010101" pitchFamily="2" charset="-122"/>
                <a:sym typeface="Symbol" panose="05050102010706020507" pitchFamily="18" charset="2"/>
              </a:rPr>
            </a:br>
            <a:r>
              <a:rPr lang="en-US" altLang="zh-CN" sz="1800" dirty="0">
                <a:ea typeface="宋体" panose="02010600030101010101" pitchFamily="2" charset="-122"/>
                <a:sym typeface="Symbol" panose="05050102010706020507" pitchFamily="18" charset="2"/>
              </a:rPr>
              <a:t>Example: </a:t>
            </a:r>
            <a:r>
              <a:rPr lang="zh-CN" altLang="en-US" sz="1800" dirty="0">
                <a:solidFill>
                  <a:srgbClr val="C00000"/>
                </a:solidFill>
                <a:ea typeface="宋体" panose="02010600030101010101" pitchFamily="2" charset="-122"/>
                <a:sym typeface="Symbol" panose="05050102010706020507" pitchFamily="18" charset="2"/>
              </a:rPr>
              <a:t> </a:t>
            </a:r>
            <a:r>
              <a:rPr lang="zh-CN" altLang="en-US" sz="1800" dirty="0">
                <a:ea typeface="宋体" panose="02010600030101010101" pitchFamily="2" charset="-122"/>
                <a:sym typeface="Symbol" panose="05050102010706020507" pitchFamily="18" charset="2"/>
              </a:rPr>
              <a:t>取</a:t>
            </a:r>
            <a:r>
              <a:rPr lang="en-US" altLang="zh-CN" sz="1800" dirty="0">
                <a:ea typeface="宋体" panose="02010600030101010101" pitchFamily="2" charset="-122"/>
                <a:sym typeface="Symbol" panose="05050102010706020507" pitchFamily="18" charset="2"/>
              </a:rPr>
              <a:t>10,000 </a:t>
            </a:r>
            <a:r>
              <a:rPr lang="en-US" altLang="zh-CN" sz="1800" dirty="0" smtClean="0">
                <a:ea typeface="宋体" panose="02010600030101010101" pitchFamily="2" charset="-122"/>
                <a:sym typeface="Symbol" panose="05050102010706020507" pitchFamily="18" charset="2"/>
              </a:rPr>
              <a:t>instruction</a:t>
            </a:r>
            <a:r>
              <a:rPr lang="zh-CN" altLang="en-US" sz="1800" dirty="0" smtClean="0">
                <a:ea typeface="宋体" panose="02010600030101010101" pitchFamily="2" charset="-122"/>
                <a:sym typeface="Symbol" panose="05050102010706020507" pitchFamily="18" charset="2"/>
              </a:rPr>
              <a:t>，</a:t>
            </a:r>
            <a:r>
              <a:rPr lang="en-US" altLang="zh-CN" sz="1800" dirty="0" smtClean="0">
                <a:ea typeface="宋体" panose="02010600030101010101" pitchFamily="2" charset="-122"/>
                <a:sym typeface="Symbol" panose="05050102010706020507" pitchFamily="18" charset="2"/>
              </a:rPr>
              <a:t>or 100 pages</a:t>
            </a:r>
            <a:r>
              <a:rPr lang="zh-CN" altLang="en-US" sz="1800" dirty="0">
                <a:ea typeface="宋体" panose="02010600030101010101" pitchFamily="2" charset="-122"/>
                <a:sym typeface="Symbol" panose="05050102010706020507" pitchFamily="18" charset="2"/>
              </a:rPr>
              <a:t>；</a:t>
            </a:r>
            <a:endParaRPr lang="en-US" altLang="zh-CN" sz="1800" dirty="0">
              <a:ea typeface="宋体" panose="02010600030101010101" pitchFamily="2" charset="-122"/>
              <a:sym typeface="Symbol" panose="05050102010706020507" pitchFamily="18" charset="2"/>
            </a:endParaRPr>
          </a:p>
          <a:p>
            <a:pPr lvl="1"/>
            <a:r>
              <a:rPr lang="en-US" altLang="zh-CN" sz="1800" b="1" i="1" dirty="0">
                <a:solidFill>
                  <a:srgbClr val="FF0000"/>
                </a:solidFill>
                <a:ea typeface="宋体" panose="02010600030101010101" pitchFamily="2" charset="-122"/>
                <a:sym typeface="Symbol" panose="05050102010706020507" pitchFamily="18" charset="2"/>
              </a:rPr>
              <a:t>Work set </a:t>
            </a:r>
            <a:r>
              <a:rPr lang="zh-CN" altLang="en-US" sz="1800" i="1" u="sng" dirty="0">
                <a:solidFill>
                  <a:srgbClr val="7030A0"/>
                </a:solidFill>
                <a:ea typeface="宋体" panose="02010600030101010101" pitchFamily="2" charset="-122"/>
                <a:sym typeface="Symbol" panose="05050102010706020507" pitchFamily="18" charset="2"/>
              </a:rPr>
              <a:t></a:t>
            </a:r>
            <a:r>
              <a:rPr lang="zh-CN" altLang="en-US" sz="1800" u="sng" dirty="0">
                <a:solidFill>
                  <a:srgbClr val="7030A0"/>
                </a:solidFill>
                <a:ea typeface="宋体" panose="02010600030101010101" pitchFamily="2" charset="-122"/>
                <a:sym typeface="Symbol" panose="05050102010706020507" pitchFamily="18" charset="2"/>
              </a:rPr>
              <a:t> </a:t>
            </a:r>
            <a:r>
              <a:rPr lang="en-US" altLang="zh-CN" sz="1800" u="sng" dirty="0">
                <a:solidFill>
                  <a:srgbClr val="7030A0"/>
                </a:solidFill>
                <a:ea typeface="宋体" panose="02010600030101010101" pitchFamily="2" charset="-122"/>
                <a:sym typeface="Symbol" panose="05050102010706020507" pitchFamily="18" charset="2"/>
              </a:rPr>
              <a:t>the set of pages in the most recent </a:t>
            </a:r>
            <a:r>
              <a:rPr lang="zh-CN" altLang="en-US" sz="1800" u="sng" dirty="0">
                <a:solidFill>
                  <a:srgbClr val="7030A0"/>
                </a:solidFill>
                <a:ea typeface="宋体" panose="02010600030101010101" pitchFamily="2" charset="-122"/>
                <a:sym typeface="Symbol" panose="05050102010706020507" pitchFamily="18" charset="2"/>
              </a:rPr>
              <a:t> </a:t>
            </a:r>
            <a:r>
              <a:rPr lang="en-US" altLang="zh-CN" sz="1800" u="sng" dirty="0">
                <a:solidFill>
                  <a:srgbClr val="7030A0"/>
                </a:solidFill>
                <a:ea typeface="宋体" panose="02010600030101010101" pitchFamily="2" charset="-122"/>
                <a:sym typeface="Symbol" panose="05050102010706020507" pitchFamily="18" charset="2"/>
              </a:rPr>
              <a:t>page </a:t>
            </a:r>
            <a:r>
              <a:rPr lang="en-US" altLang="zh-CN" sz="1800" u="sng" dirty="0" smtClean="0">
                <a:solidFill>
                  <a:srgbClr val="7030A0"/>
                </a:solidFill>
                <a:ea typeface="宋体" panose="02010600030101010101" pitchFamily="2" charset="-122"/>
                <a:sym typeface="Symbol" panose="05050102010706020507" pitchFamily="18" charset="2"/>
              </a:rPr>
              <a:t>references</a:t>
            </a:r>
            <a:r>
              <a:rPr lang="zh-CN" altLang="en-US" sz="1800" u="sng" dirty="0" smtClean="0">
                <a:solidFill>
                  <a:srgbClr val="7030A0"/>
                </a:solidFill>
                <a:ea typeface="宋体" panose="02010600030101010101" pitchFamily="2" charset="-122"/>
                <a:sym typeface="Symbol" panose="05050102010706020507" pitchFamily="18" charset="2"/>
              </a:rPr>
              <a:t>；</a:t>
            </a:r>
            <a:endParaRPr lang="en-US" altLang="zh-CN" sz="1800" dirty="0">
              <a:ea typeface="宋体" panose="02010600030101010101" pitchFamily="2" charset="-122"/>
              <a:sym typeface="Symbol" panose="05050102010706020507" pitchFamily="18" charset="2"/>
            </a:endParaRPr>
          </a:p>
          <a:p>
            <a:pPr lvl="1"/>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working set of Process </a:t>
            </a:r>
            <a:r>
              <a:rPr lang="en-US" altLang="zh-CN" sz="1800" i="1" dirty="0">
                <a:solidFill>
                  <a:srgbClr val="0000CC"/>
                </a:solidFill>
                <a:ea typeface="宋体" panose="02010600030101010101" pitchFamily="2" charset="-122"/>
                <a:sym typeface="Symbol" panose="05050102010706020507" pitchFamily="18" charset="2"/>
              </a:rPr>
              <a:t>P</a:t>
            </a:r>
            <a:r>
              <a:rPr lang="en-US" altLang="zh-CN" sz="1800" i="1" baseline="-25000" dirty="0">
                <a:solidFill>
                  <a:srgbClr val="0000CC"/>
                </a:solidFill>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br>
              <a:rPr lang="en-US" altLang="zh-CN" sz="1800" dirty="0">
                <a:ea typeface="宋体" panose="02010600030101010101" pitchFamily="2" charset="-122"/>
                <a:sym typeface="Symbol" panose="05050102010706020507" pitchFamily="18" charset="2"/>
              </a:rPr>
            </a:br>
            <a:r>
              <a:rPr lang="en-US" altLang="zh-CN" sz="1800" dirty="0">
                <a:solidFill>
                  <a:srgbClr val="0070C0"/>
                </a:solidFill>
                <a:ea typeface="宋体" panose="02010600030101010101" pitchFamily="2" charset="-122"/>
                <a:sym typeface="Symbol" panose="05050102010706020507" pitchFamily="18" charset="2"/>
              </a:rPr>
              <a:t>total number of pages </a:t>
            </a:r>
            <a:r>
              <a:rPr lang="en-US" altLang="zh-CN" sz="1800" dirty="0">
                <a:ea typeface="宋体" panose="02010600030101010101" pitchFamily="2" charset="-122"/>
                <a:sym typeface="Symbol" panose="05050102010706020507" pitchFamily="18" charset="2"/>
              </a:rPr>
              <a:t>referenced in the most recent  (varies in time)</a:t>
            </a: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5D22963B-2A1C-4F65-A844-23F65CF9F9B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Working-set model</a:t>
            </a:r>
          </a:p>
        </p:txBody>
      </p:sp>
      <p:pic>
        <p:nvPicPr>
          <p:cNvPr id="108547" name="Picture 3">
            <a:extLst>
              <a:ext uri="{FF2B5EF4-FFF2-40B4-BE49-F238E27FC236}">
                <a16:creationId xmlns:a16="http://schemas.microsoft.com/office/drawing/2014/main" id="{F00A38C9-7ACF-4438-A6C4-31C801817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7" t="34583" r="3287" b="34836"/>
          <a:stretch>
            <a:fillRect/>
          </a:stretch>
        </p:blipFill>
        <p:spPr bwMode="auto">
          <a:xfrm>
            <a:off x="571500" y="3770313"/>
            <a:ext cx="8191500" cy="19589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8548" name="Rectangle 4">
            <a:extLst>
              <a:ext uri="{FF2B5EF4-FFF2-40B4-BE49-F238E27FC236}">
                <a16:creationId xmlns:a16="http://schemas.microsoft.com/office/drawing/2014/main" id="{6F425746-FF73-491C-A8F5-6A794C69BB47}"/>
              </a:ext>
            </a:extLst>
          </p:cNvPr>
          <p:cNvSpPr>
            <a:spLocks noChangeArrowheads="1"/>
          </p:cNvSpPr>
          <p:nvPr/>
        </p:nvSpPr>
        <p:spPr bwMode="auto">
          <a:xfrm>
            <a:off x="403225" y="962025"/>
            <a:ext cx="8359775"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r>
              <a:rPr lang="en-US" altLang="zh-CN" sz="2000" dirty="0">
                <a:ea typeface="宋体" panose="02010600030101010101" pitchFamily="2" charset="-122"/>
              </a:rPr>
              <a:t>The sequence of memory references is as below.</a:t>
            </a:r>
          </a:p>
          <a:p>
            <a:r>
              <a:rPr lang="en-US" altLang="zh-CN" sz="1800" dirty="0">
                <a:ea typeface="宋体" panose="02010600030101010101" pitchFamily="2" charset="-122"/>
              </a:rPr>
              <a:t>If </a:t>
            </a:r>
            <a:r>
              <a:rPr lang="zh-CN" altLang="en-US" sz="1800" dirty="0">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=10 </a:t>
            </a:r>
            <a:r>
              <a:rPr lang="zh-CN" altLang="en-US" sz="1800" dirty="0">
                <a:ea typeface="宋体" panose="02010600030101010101" pitchFamily="2" charset="-122"/>
                <a:sym typeface="Symbol" panose="05050102010706020507" pitchFamily="18" charset="2"/>
              </a:rPr>
              <a:t>， </a:t>
            </a:r>
            <a:r>
              <a:rPr lang="zh-CN" altLang="en-US" sz="1800" dirty="0">
                <a:solidFill>
                  <a:srgbClr val="006600"/>
                </a:solidFill>
                <a:ea typeface="宋体" panose="02010600030101010101" pitchFamily="2" charset="-122"/>
                <a:sym typeface="Symbol" panose="05050102010706020507" pitchFamily="18" charset="2"/>
              </a:rPr>
              <a:t></a:t>
            </a:r>
            <a:r>
              <a:rPr lang="zh-CN" altLang="en-US" sz="1800" b="1" dirty="0">
                <a:solidFill>
                  <a:srgbClr val="006600"/>
                </a:solidFill>
                <a:ea typeface="宋体" panose="02010600030101010101" pitchFamily="2" charset="-122"/>
                <a:sym typeface="Symbol" panose="05050102010706020507" pitchFamily="18" charset="2"/>
              </a:rPr>
              <a:t>称为工作集窗口 </a:t>
            </a:r>
            <a:r>
              <a:rPr lang="en-US" altLang="zh-CN" sz="1600" dirty="0">
                <a:ea typeface="宋体" panose="02010600030101010101" pitchFamily="2" charset="-122"/>
                <a:sym typeface="Symbol" panose="05050102010706020507" pitchFamily="18" charset="2"/>
              </a:rPr>
              <a:t>(to examine the most recent </a:t>
            </a:r>
            <a:r>
              <a:rPr lang="zh-CN" altLang="en-US" sz="1600" dirty="0">
                <a:ea typeface="宋体" panose="02010600030101010101" pitchFamily="2" charset="-122"/>
                <a:sym typeface="Symbol" panose="05050102010706020507" pitchFamily="18" charset="2"/>
              </a:rPr>
              <a:t> </a:t>
            </a:r>
            <a:r>
              <a:rPr lang="en-US" altLang="zh-CN" sz="1600" dirty="0">
                <a:ea typeface="宋体" panose="02010600030101010101" pitchFamily="2" charset="-122"/>
                <a:sym typeface="Symbol" panose="05050102010706020507" pitchFamily="18" charset="2"/>
              </a:rPr>
              <a:t>page reference)</a:t>
            </a:r>
            <a:endParaRPr lang="zh-CN" altLang="en-US" sz="1600" dirty="0">
              <a:ea typeface="宋体" panose="02010600030101010101" pitchFamily="2" charset="-122"/>
              <a:sym typeface="Symbol" panose="05050102010706020507" pitchFamily="18" charset="2"/>
            </a:endParaRPr>
          </a:p>
          <a:p>
            <a:pPr lvl="1"/>
            <a:r>
              <a:rPr lang="zh-CN" altLang="en-US" sz="1600" b="1" dirty="0">
                <a:solidFill>
                  <a:srgbClr val="FF0000"/>
                </a:solidFill>
                <a:ea typeface="宋体" panose="02010600030101010101" pitchFamily="2" charset="-122"/>
                <a:sym typeface="Symbol" panose="05050102010706020507" pitchFamily="18" charset="2"/>
              </a:rPr>
              <a:t>考察</a:t>
            </a:r>
            <a:r>
              <a:rPr lang="zh-CN" altLang="en-US" sz="1600" b="1" u="sng" dirty="0">
                <a:solidFill>
                  <a:srgbClr val="FF0000"/>
                </a:solidFill>
                <a:ea typeface="宋体" panose="02010600030101010101" pitchFamily="2" charset="-122"/>
                <a:sym typeface="Symbol" panose="05050102010706020507" pitchFamily="18" charset="2"/>
              </a:rPr>
              <a:t>最近</a:t>
            </a:r>
            <a:r>
              <a:rPr lang="en-US" altLang="zh-CN" sz="1600" b="1" dirty="0">
                <a:solidFill>
                  <a:srgbClr val="FF0000"/>
                </a:solidFill>
                <a:ea typeface="宋体" panose="02010600030101010101" pitchFamily="2" charset="-122"/>
                <a:sym typeface="Symbol" panose="05050102010706020507" pitchFamily="18" charset="2"/>
              </a:rPr>
              <a:t>10</a:t>
            </a:r>
            <a:r>
              <a:rPr lang="zh-CN" altLang="en-US" sz="1600" b="1" dirty="0">
                <a:solidFill>
                  <a:srgbClr val="FF0000"/>
                </a:solidFill>
                <a:ea typeface="宋体" panose="02010600030101010101" pitchFamily="2" charset="-122"/>
                <a:sym typeface="Symbol" panose="05050102010706020507" pitchFamily="18" charset="2"/>
              </a:rPr>
              <a:t>个页面的引用序列，被访问的页集合记为</a:t>
            </a:r>
            <a:r>
              <a:rPr lang="en-US" altLang="zh-CN" sz="1600" b="1" dirty="0">
                <a:solidFill>
                  <a:srgbClr val="0000CC"/>
                </a:solidFill>
                <a:ea typeface="宋体" panose="02010600030101010101" pitchFamily="2" charset="-122"/>
                <a:sym typeface="Symbol" panose="05050102010706020507" pitchFamily="18" charset="2"/>
              </a:rPr>
              <a:t>WS</a:t>
            </a:r>
            <a:r>
              <a:rPr lang="zh-CN" altLang="en-US" sz="1600" b="1" dirty="0">
                <a:solidFill>
                  <a:srgbClr val="0000CC"/>
                </a:solidFill>
                <a:ea typeface="宋体" panose="02010600030101010101" pitchFamily="2" charset="-122"/>
                <a:sym typeface="Symbol" panose="05050102010706020507" pitchFamily="18" charset="2"/>
              </a:rPr>
              <a:t>，称为工作集</a:t>
            </a:r>
            <a:r>
              <a:rPr lang="en-US" altLang="zh-CN" sz="1600" b="1" dirty="0">
                <a:solidFill>
                  <a:srgbClr val="FF0000"/>
                </a:solidFill>
                <a:ea typeface="宋体" panose="02010600030101010101" pitchFamily="2" charset="-122"/>
                <a:sym typeface="Symbol" panose="05050102010706020507" pitchFamily="18" charset="2"/>
              </a:rPr>
              <a:t>.</a:t>
            </a:r>
          </a:p>
          <a:p>
            <a:pPr lvl="1"/>
            <a:r>
              <a:rPr lang="zh-CN" altLang="en-US" sz="1600" b="1" i="1" dirty="0">
                <a:ea typeface="宋体" panose="02010600030101010101" pitchFamily="2" charset="-122"/>
                <a:sym typeface="Symbol" panose="05050102010706020507" pitchFamily="18" charset="2"/>
              </a:rPr>
              <a:t>工作集是程序的一个局部的近似（  的选择要合适</a:t>
            </a:r>
            <a:r>
              <a:rPr lang="en-US" altLang="zh-CN" sz="1600" b="1" i="1" dirty="0">
                <a:ea typeface="宋体" panose="02010600030101010101" pitchFamily="2" charset="-122"/>
                <a:sym typeface="Symbol" panose="05050102010706020507" pitchFamily="18" charset="2"/>
              </a:rPr>
              <a:t>)( if too small or too large ?</a:t>
            </a:r>
            <a:r>
              <a:rPr lang="zh-CN" altLang="en-US" sz="1600" b="1" i="1" dirty="0">
                <a:ea typeface="宋体" panose="02010600030101010101" pitchFamily="2" charset="-122"/>
                <a:sym typeface="Symbol" panose="05050102010706020507" pitchFamily="18" charset="2"/>
              </a:rPr>
              <a:t>）</a:t>
            </a:r>
          </a:p>
          <a:p>
            <a:r>
              <a:rPr lang="en-US" altLang="zh-CN" sz="1800" b="1" dirty="0">
                <a:ea typeface="宋体" panose="02010600030101010101" pitchFamily="2" charset="-122"/>
                <a:sym typeface="Symbol" panose="05050102010706020507" pitchFamily="18" charset="2"/>
              </a:rPr>
              <a:t>WSS </a:t>
            </a:r>
            <a:r>
              <a:rPr lang="zh-CN" altLang="en-US" sz="1800" b="1" i="1" dirty="0">
                <a:ea typeface="宋体" panose="02010600030101010101" pitchFamily="2" charset="-122"/>
                <a:sym typeface="Symbol" panose="05050102010706020507" pitchFamily="18" charset="2"/>
              </a:rPr>
              <a:t>  </a:t>
            </a:r>
            <a:r>
              <a:rPr lang="en-US" altLang="zh-CN" sz="1800" b="1" i="1" dirty="0">
                <a:ea typeface="宋体" panose="02010600030101010101" pitchFamily="2" charset="-122"/>
                <a:sym typeface="Symbol" panose="05050102010706020507" pitchFamily="18" charset="2"/>
              </a:rPr>
              <a:t>size of working set   (</a:t>
            </a:r>
            <a:r>
              <a:rPr lang="en-US" altLang="zh-CN" sz="1800" b="1" i="1" dirty="0">
                <a:solidFill>
                  <a:srgbClr val="0000CC"/>
                </a:solidFill>
                <a:ea typeface="宋体" panose="02010600030101010101" pitchFamily="2" charset="-122"/>
                <a:sym typeface="Symbol" panose="05050102010706020507" pitchFamily="18" charset="2"/>
              </a:rPr>
              <a:t>WSS-</a:t>
            </a:r>
            <a:r>
              <a:rPr lang="zh-CN" altLang="en-US" sz="1800" b="1" i="1" dirty="0">
                <a:solidFill>
                  <a:srgbClr val="0000CC"/>
                </a:solidFill>
                <a:ea typeface="宋体" panose="02010600030101010101" pitchFamily="2" charset="-122"/>
                <a:sym typeface="Symbol" panose="05050102010706020507" pitchFamily="18" charset="2"/>
              </a:rPr>
              <a:t>工作集大小</a:t>
            </a:r>
            <a:r>
              <a:rPr lang="zh-CN" altLang="en-US" sz="1800" b="1" i="1" dirty="0">
                <a:ea typeface="宋体" panose="02010600030101010101" pitchFamily="2" charset="-122"/>
                <a:sym typeface="Symbol" panose="05050102010706020507" pitchFamily="18" charset="2"/>
              </a:rPr>
              <a:t>，</a:t>
            </a:r>
            <a:r>
              <a:rPr lang="zh-CN" altLang="en-US" sz="1800" b="1" i="1" dirty="0">
                <a:solidFill>
                  <a:srgbClr val="7030A0"/>
                </a:solidFill>
                <a:ea typeface="宋体" panose="02010600030101010101" pitchFamily="2" charset="-122"/>
                <a:sym typeface="Symbol" panose="05050102010706020507" pitchFamily="18" charset="2"/>
              </a:rPr>
              <a:t>即</a:t>
            </a:r>
            <a:r>
              <a:rPr lang="zh-CN" altLang="en-US" sz="1800" b="1" dirty="0">
                <a:solidFill>
                  <a:srgbClr val="7030A0"/>
                </a:solidFill>
                <a:ea typeface="宋体" panose="02010600030101010101" pitchFamily="2" charset="-122"/>
                <a:sym typeface="Symbol" panose="05050102010706020507" pitchFamily="18" charset="2"/>
              </a:rPr>
              <a:t>工作集中所含的页数</a:t>
            </a:r>
            <a:r>
              <a:rPr lang="en-US" altLang="zh-CN" sz="1800" b="1" dirty="0">
                <a:ea typeface="宋体" panose="02010600030101010101" pitchFamily="2" charset="-122"/>
                <a:sym typeface="Symbol" panose="05050102010706020507" pitchFamily="18" charset="2"/>
              </a:rPr>
              <a:t>)</a:t>
            </a:r>
            <a:endParaRPr lang="zh-CN" altLang="en-US" sz="1800" b="1" dirty="0">
              <a:ea typeface="宋体" panose="02010600030101010101" pitchFamily="2" charset="-122"/>
              <a:sym typeface="Symbol" panose="05050102010706020507" pitchFamily="18" charset="2"/>
            </a:endParaRPr>
          </a:p>
          <a:p>
            <a:pPr lvl="1"/>
            <a:r>
              <a:rPr lang="en-US" altLang="zh-CN" sz="1600" b="1" dirty="0">
                <a:ea typeface="宋体" panose="02010600030101010101" pitchFamily="2" charset="-122"/>
                <a:sym typeface="Symbol" panose="05050102010706020507" pitchFamily="18" charset="2"/>
              </a:rPr>
              <a:t>WS(t1)={1,2,5,6,7}    WSS(WS(t1))=5 </a:t>
            </a:r>
          </a:p>
          <a:p>
            <a:pPr lvl="1"/>
            <a:r>
              <a:rPr lang="en-US" altLang="zh-CN" sz="1600" b="1" dirty="0">
                <a:ea typeface="宋体" panose="02010600030101010101" pitchFamily="2" charset="-122"/>
                <a:sym typeface="Symbol" panose="05050102010706020507" pitchFamily="18" charset="2"/>
              </a:rPr>
              <a:t>WS(t2)={3,4}             WSS(WS(t2))=2 </a:t>
            </a:r>
          </a:p>
        </p:txBody>
      </p:sp>
      <p:sp>
        <p:nvSpPr>
          <p:cNvPr id="108549" name="矩形 1">
            <a:extLst>
              <a:ext uri="{FF2B5EF4-FFF2-40B4-BE49-F238E27FC236}">
                <a16:creationId xmlns:a16="http://schemas.microsoft.com/office/drawing/2014/main" id="{997059F0-946B-419F-B9F0-12B37412A48E}"/>
              </a:ext>
            </a:extLst>
          </p:cNvPr>
          <p:cNvSpPr>
            <a:spLocks noChangeArrowheads="1"/>
          </p:cNvSpPr>
          <p:nvPr/>
        </p:nvSpPr>
        <p:spPr bwMode="auto">
          <a:xfrm>
            <a:off x="356980" y="5885554"/>
            <a:ext cx="819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a:spcBef>
                <a:spcPct val="0"/>
              </a:spcBef>
              <a:buClrTx/>
              <a:buSzTx/>
              <a:buFont typeface="Arial" panose="020B0604020202020204" pitchFamily="34" charset="0"/>
              <a:buChar char="•"/>
            </a:pPr>
            <a:r>
              <a:rPr lang="zh-CN" altLang="en-US" sz="1600" b="1" dirty="0">
                <a:solidFill>
                  <a:srgbClr val="0000CC"/>
                </a:solidFill>
                <a:ea typeface="宋体" panose="02010600030101010101" pitchFamily="2" charset="-122"/>
              </a:rPr>
              <a:t>对一个时间段（窗口）对进程访问的页面进行采样，得出其运行所需的最小帧数，作为将来一段时间内该进程所需内存的近似值，</a:t>
            </a:r>
            <a:r>
              <a:rPr lang="zh-CN" altLang="en-US" sz="1600" b="1" dirty="0">
                <a:solidFill>
                  <a:srgbClr val="7030A0"/>
                </a:solidFill>
                <a:ea typeface="宋体" panose="02010600030101010101" pitchFamily="2" charset="-122"/>
              </a:rPr>
              <a:t>并根据该数值对进程的内存进行调整。</a:t>
            </a:r>
          </a:p>
        </p:txBody>
      </p:sp>
      <p:sp>
        <p:nvSpPr>
          <p:cNvPr id="2" name="圆角矩形标注 1"/>
          <p:cNvSpPr/>
          <p:nvPr/>
        </p:nvSpPr>
        <p:spPr bwMode="auto">
          <a:xfrm>
            <a:off x="477079" y="2286000"/>
            <a:ext cx="3975651" cy="1083366"/>
          </a:xfrm>
          <a:prstGeom prst="wedgeRoundRectCallout">
            <a:avLst>
              <a:gd name="adj1" fmla="val -18864"/>
              <a:gd name="adj2" fmla="val 808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b="1" dirty="0" smtClean="0">
                <a:ea typeface="宋体" panose="02010600030101010101" pitchFamily="2" charset="-122"/>
              </a:rPr>
              <a:t>如果</a:t>
            </a:r>
            <a:r>
              <a:rPr lang="zh-CN" altLang="en-US" b="1" dirty="0">
                <a:ea typeface="宋体" panose="02010600030101010101" pitchFamily="2" charset="-122"/>
              </a:rPr>
              <a:t>在t</a:t>
            </a:r>
            <a:r>
              <a:rPr lang="zh-CN" altLang="en-US" b="1" baseline="-25000" dirty="0">
                <a:ea typeface="宋体" panose="02010600030101010101" pitchFamily="2" charset="-122"/>
              </a:rPr>
              <a:t>1</a:t>
            </a:r>
            <a:r>
              <a:rPr lang="zh-CN" altLang="en-US" b="1" dirty="0">
                <a:ea typeface="宋体" panose="02010600030101010101" pitchFamily="2" charset="-122"/>
              </a:rPr>
              <a:t>时刻之前，分配给该进程的页框数少于5个，系统将不稳定（抖动）；</a:t>
            </a:r>
          </a:p>
        </p:txBody>
      </p:sp>
      <p:sp>
        <p:nvSpPr>
          <p:cNvPr id="7" name="圆角矩形标注 6"/>
          <p:cNvSpPr/>
          <p:nvPr/>
        </p:nvSpPr>
        <p:spPr bwMode="auto">
          <a:xfrm>
            <a:off x="4667250" y="2286000"/>
            <a:ext cx="3958119" cy="1083366"/>
          </a:xfrm>
          <a:prstGeom prst="wedgeRoundRectCallout">
            <a:avLst>
              <a:gd name="adj1" fmla="val -18864"/>
              <a:gd name="adj2" fmla="val 808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b="1" dirty="0">
                <a:ea typeface="宋体" panose="02010600030101010101" pitchFamily="2" charset="-122"/>
              </a:rPr>
              <a:t>如果在t</a:t>
            </a:r>
            <a:r>
              <a:rPr lang="zh-CN" altLang="en-US" b="1" baseline="-25000" dirty="0">
                <a:ea typeface="宋体" panose="02010600030101010101" pitchFamily="2" charset="-122"/>
              </a:rPr>
              <a:t>2</a:t>
            </a:r>
            <a:r>
              <a:rPr lang="zh-CN" altLang="en-US" b="1" dirty="0">
                <a:ea typeface="宋体" panose="02010600030101010101" pitchFamily="2" charset="-122"/>
              </a:rPr>
              <a:t>时刻之前，分配给该进程的页框数少于2个，系统也将不稳定（抖动）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F657A7B-CC93-42B0-9150-49F2843A4861}"/>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Working-set model</a:t>
            </a:r>
          </a:p>
        </p:txBody>
      </p:sp>
      <p:sp>
        <p:nvSpPr>
          <p:cNvPr id="110595" name="Rectangle 3">
            <a:extLst>
              <a:ext uri="{FF2B5EF4-FFF2-40B4-BE49-F238E27FC236}">
                <a16:creationId xmlns:a16="http://schemas.microsoft.com/office/drawing/2014/main" id="{1E316928-0BC7-492B-AE50-4DDB8A5EFA99}"/>
              </a:ext>
            </a:extLst>
          </p:cNvPr>
          <p:cNvSpPr>
            <a:spLocks noGrp="1" noChangeArrowheads="1"/>
          </p:cNvSpPr>
          <p:nvPr>
            <p:ph type="body" idx="4294967295"/>
          </p:nvPr>
        </p:nvSpPr>
        <p:spPr>
          <a:xfrm>
            <a:off x="1187450" y="1217613"/>
            <a:ext cx="7029450" cy="4803775"/>
          </a:xfrm>
        </p:spPr>
        <p:txBody>
          <a:bodyPr/>
          <a:lstStyle/>
          <a:p>
            <a:pPr>
              <a:lnSpc>
                <a:spcPct val="150000"/>
              </a:lnSpc>
              <a:spcBef>
                <a:spcPts val="600"/>
              </a:spcBef>
            </a:pPr>
            <a:r>
              <a:rPr lang="zh-CN" altLang="en-US" sz="2000" b="1" dirty="0" smtClean="0">
                <a:ea typeface="宋体" panose="02010600030101010101" pitchFamily="2" charset="-122"/>
                <a:sym typeface="Symbol" panose="05050102010706020507" pitchFamily="18" charset="2"/>
              </a:rPr>
              <a:t>由于</a:t>
            </a:r>
            <a:r>
              <a:rPr lang="zh-CN" altLang="en-US" sz="2000" b="1" u="sng" dirty="0" smtClean="0">
                <a:solidFill>
                  <a:srgbClr val="C00000"/>
                </a:solidFill>
                <a:ea typeface="宋体" panose="02010600030101010101" pitchFamily="2" charset="-122"/>
                <a:sym typeface="Symbol" panose="05050102010706020507" pitchFamily="18" charset="2"/>
              </a:rPr>
              <a:t>工作集</a:t>
            </a:r>
            <a:r>
              <a:rPr lang="zh-CN" altLang="en-US" sz="2000" b="1" u="sng" dirty="0">
                <a:solidFill>
                  <a:srgbClr val="C00000"/>
                </a:solidFill>
                <a:ea typeface="宋体" panose="02010600030101010101" pitchFamily="2" charset="-122"/>
                <a:sym typeface="Symbol" panose="05050102010706020507" pitchFamily="18" charset="2"/>
              </a:rPr>
              <a:t>是程序的一个局部的近似</a:t>
            </a:r>
            <a:r>
              <a:rPr lang="zh-CN" altLang="en-US" sz="2000" b="1" dirty="0">
                <a:ea typeface="宋体" panose="02010600030101010101" pitchFamily="2" charset="-122"/>
                <a:sym typeface="Symbol" panose="05050102010706020507" pitchFamily="18" charset="2"/>
              </a:rPr>
              <a:t>；</a:t>
            </a:r>
            <a:endParaRPr lang="en-US" altLang="zh-CN" sz="2000" b="1" dirty="0">
              <a:ea typeface="宋体" panose="02010600030101010101" pitchFamily="2" charset="-122"/>
              <a:sym typeface="Symbol" panose="05050102010706020507" pitchFamily="18" charset="2"/>
            </a:endParaRPr>
          </a:p>
          <a:p>
            <a:pPr>
              <a:lnSpc>
                <a:spcPct val="150000"/>
              </a:lnSpc>
              <a:spcBef>
                <a:spcPts val="600"/>
              </a:spcBef>
            </a:pPr>
            <a:r>
              <a:rPr lang="zh-CN" altLang="en-US" sz="2000" b="1" dirty="0" smtClean="0">
                <a:ea typeface="宋体" panose="02010600030101010101" pitchFamily="2" charset="-122"/>
                <a:sym typeface="Symbol" panose="05050102010706020507" pitchFamily="18" charset="2"/>
              </a:rPr>
              <a:t>因此可以认为：</a:t>
            </a:r>
            <a:r>
              <a:rPr lang="zh-CN" altLang="en-US" sz="2000" b="1" i="1" u="sng" dirty="0" smtClean="0">
                <a:solidFill>
                  <a:srgbClr val="0000CC"/>
                </a:solidFill>
                <a:ea typeface="宋体" panose="02010600030101010101" pitchFamily="2" charset="-122"/>
                <a:sym typeface="Symbol" panose="05050102010706020507" pitchFamily="18" charset="2"/>
              </a:rPr>
              <a:t>工作集</a:t>
            </a:r>
            <a:r>
              <a:rPr lang="zh-CN" altLang="en-US" sz="2000" b="1" i="1" u="sng" dirty="0">
                <a:solidFill>
                  <a:srgbClr val="0000CC"/>
                </a:solidFill>
                <a:ea typeface="宋体" panose="02010600030101010101" pitchFamily="2" charset="-122"/>
                <a:sym typeface="Symbol" panose="05050102010706020507" pitchFamily="18" charset="2"/>
              </a:rPr>
              <a:t>中包含的页面</a:t>
            </a:r>
            <a:r>
              <a:rPr lang="zh-CN" altLang="en-US" sz="2000" b="1" i="1" u="sng" dirty="0" smtClean="0">
                <a:solidFill>
                  <a:srgbClr val="0000CC"/>
                </a:solidFill>
                <a:ea typeface="宋体" panose="02010600030101010101" pitchFamily="2" charset="-122"/>
                <a:sym typeface="Symbol" panose="05050102010706020507" pitchFamily="18" charset="2"/>
              </a:rPr>
              <a:t>数，即工作集大小WSS</a:t>
            </a:r>
            <a:r>
              <a:rPr lang="zh-CN" altLang="en-US" sz="2000" b="1" i="1" u="sng" dirty="0">
                <a:solidFill>
                  <a:srgbClr val="7030A0"/>
                </a:solidFill>
                <a:ea typeface="宋体" panose="02010600030101010101" pitchFamily="2" charset="-122"/>
                <a:sym typeface="Symbol" panose="05050102010706020507" pitchFamily="18" charset="2"/>
              </a:rPr>
              <a:t>是一个局部所需要的页框数</a:t>
            </a:r>
            <a:r>
              <a:rPr lang="zh-CN" altLang="en-US" sz="2000" b="1" dirty="0">
                <a:solidFill>
                  <a:srgbClr val="7030A0"/>
                </a:solidFill>
                <a:ea typeface="宋体" panose="02010600030101010101" pitchFamily="2" charset="-122"/>
                <a:sym typeface="Symbol" panose="05050102010706020507" pitchFamily="18" charset="2"/>
              </a:rPr>
              <a:t>；</a:t>
            </a:r>
            <a:endParaRPr lang="en-US" altLang="zh-CN" sz="2000" b="1" dirty="0">
              <a:solidFill>
                <a:srgbClr val="7030A0"/>
              </a:solidFill>
              <a:ea typeface="宋体" panose="02010600030101010101" pitchFamily="2" charset="-122"/>
              <a:sym typeface="Symbol" panose="05050102010706020507" pitchFamily="18" charset="2"/>
            </a:endParaRPr>
          </a:p>
          <a:p>
            <a:pPr>
              <a:lnSpc>
                <a:spcPct val="150000"/>
              </a:lnSpc>
              <a:spcBef>
                <a:spcPts val="600"/>
              </a:spcBef>
            </a:pPr>
            <a:r>
              <a:rPr lang="zh-CN" altLang="en-US" sz="2000" b="1" dirty="0">
                <a:ea typeface="宋体" panose="02010600030101010101" pitchFamily="2" charset="-122"/>
                <a:sym typeface="Symbol" panose="05050102010706020507" pitchFamily="18" charset="2"/>
              </a:rPr>
              <a:t>也可以认为是一个程序在</a:t>
            </a:r>
            <a:r>
              <a:rPr lang="zh-CN" altLang="en-US" sz="2000" b="1" u="sng" dirty="0">
                <a:ea typeface="宋体" panose="02010600030101010101" pitchFamily="2" charset="-122"/>
                <a:sym typeface="Symbol" panose="05050102010706020507" pitchFamily="18" charset="2"/>
              </a:rPr>
              <a:t>近段时间内</a:t>
            </a:r>
            <a:r>
              <a:rPr lang="zh-CN" altLang="en-US" sz="2000" b="1" i="1" u="sng" dirty="0">
                <a:solidFill>
                  <a:srgbClr val="FF0000"/>
                </a:solidFill>
                <a:ea typeface="宋体" panose="02010600030101010101" pitchFamily="2" charset="-122"/>
                <a:sym typeface="Symbol" panose="05050102010706020507" pitchFamily="18" charset="2"/>
              </a:rPr>
              <a:t>最少需要的页框数</a:t>
            </a:r>
            <a:r>
              <a:rPr lang="zh-CN" altLang="en-US" sz="2000" b="1" dirty="0">
                <a:ea typeface="宋体" panose="02010600030101010101" pitchFamily="2" charset="-122"/>
                <a:sym typeface="Symbol" panose="05050102010706020507" pitchFamily="18" charset="2"/>
              </a:rPr>
              <a:t>。</a:t>
            </a:r>
          </a:p>
          <a:p>
            <a:pPr>
              <a:lnSpc>
                <a:spcPct val="150000"/>
              </a:lnSpc>
              <a:spcBef>
                <a:spcPts val="600"/>
              </a:spcBef>
            </a:pPr>
            <a:endParaRPr lang="zh-CN" altLang="en-US" sz="2000" b="1" dirty="0">
              <a:ea typeface="宋体" panose="02010600030101010101" pitchFamily="2" charset="-122"/>
              <a:sym typeface="Symbol" panose="05050102010706020507" pitchFamily="18" charset="2"/>
            </a:endParaRPr>
          </a:p>
          <a:p>
            <a:pPr>
              <a:lnSpc>
                <a:spcPct val="150000"/>
              </a:lnSpc>
              <a:spcBef>
                <a:spcPts val="600"/>
              </a:spcBef>
            </a:pPr>
            <a:r>
              <a:rPr lang="zh-CN" altLang="en-US" sz="2000" b="1" dirty="0">
                <a:ea typeface="宋体" panose="02010600030101010101" pitchFamily="2" charset="-122"/>
                <a:sym typeface="Symbol" panose="05050102010706020507" pitchFamily="18" charset="2"/>
              </a:rPr>
              <a:t>如果一个进程的可用页框数少于WSS，也就是说分配给该进程的页框数不能包含进程的某个局部，</a:t>
            </a:r>
            <a:r>
              <a:rPr lang="zh-CN" altLang="en-US" sz="2000" b="1" dirty="0" smtClean="0">
                <a:ea typeface="宋体" panose="02010600030101010101" pitchFamily="2" charset="-122"/>
                <a:sym typeface="Symbol" panose="05050102010706020507" pitchFamily="18" charset="2"/>
              </a:rPr>
              <a:t>就可能引起</a:t>
            </a:r>
            <a:r>
              <a:rPr lang="zh-CN" altLang="en-US" sz="2000" b="1" dirty="0">
                <a:ea typeface="宋体" panose="02010600030101010101" pitchFamily="2" charset="-122"/>
                <a:sym typeface="Symbol" panose="05050102010706020507" pitchFamily="18" charset="2"/>
              </a:rPr>
              <a:t>颠簸（或抖动）。</a:t>
            </a:r>
          </a:p>
          <a:p>
            <a:endParaRPr lang="zh-CN" altLang="en-US" sz="2000" b="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D7C3B21-A10A-4CD8-A8D8-6C539581FE6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下列关于虚拟存储的叙述中，正确的是（）。</a:t>
            </a:r>
          </a:p>
        </p:txBody>
      </p:sp>
      <p:sp>
        <p:nvSpPr>
          <p:cNvPr id="5" name="文本框 4">
            <a:extLst>
              <a:ext uri="{FF2B5EF4-FFF2-40B4-BE49-F238E27FC236}">
                <a16:creationId xmlns:a16="http://schemas.microsoft.com/office/drawing/2014/main" id="{E9F2D744-B790-4330-82B7-B1339E738F90}"/>
              </a:ext>
            </a:extLst>
          </p:cNvPr>
          <p:cNvSpPr txBox="1"/>
          <p:nvPr>
            <p:custDataLst>
              <p:tags r:id="rId3"/>
            </p:custDataLst>
          </p:nvPr>
        </p:nvSpPr>
        <p:spPr>
          <a:xfrm>
            <a:off x="1828800" y="245665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虚拟存储只能基于连续分配技术</a:t>
            </a:r>
          </a:p>
        </p:txBody>
      </p:sp>
      <p:sp>
        <p:nvSpPr>
          <p:cNvPr id="6" name="文本框 5">
            <a:extLst>
              <a:ext uri="{FF2B5EF4-FFF2-40B4-BE49-F238E27FC236}">
                <a16:creationId xmlns:a16="http://schemas.microsoft.com/office/drawing/2014/main" id="{E91104A6-FF6B-4E80-BE65-E297E8A8F2C8}"/>
              </a:ext>
            </a:extLst>
          </p:cNvPr>
          <p:cNvSpPr txBox="1"/>
          <p:nvPr>
            <p:custDataLst>
              <p:tags r:id="rId4"/>
            </p:custDataLst>
          </p:nvPr>
        </p:nvSpPr>
        <p:spPr>
          <a:xfrm>
            <a:off x="1828800" y="331390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虚拟存储只能基于非连续分配技术</a:t>
            </a:r>
          </a:p>
        </p:txBody>
      </p:sp>
      <p:sp>
        <p:nvSpPr>
          <p:cNvPr id="7" name="文本框 6">
            <a:extLst>
              <a:ext uri="{FF2B5EF4-FFF2-40B4-BE49-F238E27FC236}">
                <a16:creationId xmlns:a16="http://schemas.microsoft.com/office/drawing/2014/main" id="{F7748183-AAAA-4E9D-830A-64A541D94D03}"/>
              </a:ext>
            </a:extLst>
          </p:cNvPr>
          <p:cNvSpPr txBox="1"/>
          <p:nvPr>
            <p:custDataLst>
              <p:tags r:id="rId5"/>
            </p:custDataLst>
          </p:nvPr>
        </p:nvSpPr>
        <p:spPr>
          <a:xfrm>
            <a:off x="1828800" y="417115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虚拟存储容量只受外存容量的限制</a:t>
            </a:r>
          </a:p>
        </p:txBody>
      </p:sp>
      <p:sp>
        <p:nvSpPr>
          <p:cNvPr id="8" name="文本框 7">
            <a:extLst>
              <a:ext uri="{FF2B5EF4-FFF2-40B4-BE49-F238E27FC236}">
                <a16:creationId xmlns:a16="http://schemas.microsoft.com/office/drawing/2014/main" id="{5C62CE5F-9EBB-4464-BED8-49E51755EDED}"/>
              </a:ext>
            </a:extLst>
          </p:cNvPr>
          <p:cNvSpPr txBox="1"/>
          <p:nvPr>
            <p:custDataLst>
              <p:tags r:id="rId6"/>
            </p:custDataLst>
          </p:nvPr>
        </p:nvSpPr>
        <p:spPr>
          <a:xfrm>
            <a:off x="1828800" y="502840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虚拟存储容量只受内存容量的限制</a:t>
            </a:r>
          </a:p>
        </p:txBody>
      </p:sp>
      <p:sp>
        <p:nvSpPr>
          <p:cNvPr id="9" name="椭圆 8">
            <a:extLst>
              <a:ext uri="{FF2B5EF4-FFF2-40B4-BE49-F238E27FC236}">
                <a16:creationId xmlns:a16="http://schemas.microsoft.com/office/drawing/2014/main" id="{07F1BF86-A224-432E-BCC7-662E8BC54A3F}"/>
              </a:ext>
            </a:extLst>
          </p:cNvPr>
          <p:cNvSpPr>
            <a:spLocks noChangeAspect="1"/>
          </p:cNvSpPr>
          <p:nvPr>
            <p:custDataLst>
              <p:tags r:id="rId7"/>
            </p:custDataLst>
          </p:nvPr>
        </p:nvSpPr>
        <p:spPr bwMode="auto">
          <a:xfrm>
            <a:off x="1114425" y="25209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F16FABF-A5A4-4E49-BFA6-A60F5DD86428}"/>
              </a:ext>
            </a:extLst>
          </p:cNvPr>
          <p:cNvSpPr>
            <a:spLocks noChangeAspect="1"/>
          </p:cNvSpPr>
          <p:nvPr>
            <p:custDataLst>
              <p:tags r:id="rId8"/>
            </p:custDataLst>
          </p:nvPr>
        </p:nvSpPr>
        <p:spPr bwMode="auto">
          <a:xfrm>
            <a:off x="1114425" y="33781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02D26E9-04B4-4D04-B818-67AFC60F4796}"/>
              </a:ext>
            </a:extLst>
          </p:cNvPr>
          <p:cNvSpPr>
            <a:spLocks noChangeAspect="1"/>
          </p:cNvSpPr>
          <p:nvPr>
            <p:custDataLst>
              <p:tags r:id="rId9"/>
            </p:custDataLst>
          </p:nvPr>
        </p:nvSpPr>
        <p:spPr bwMode="auto">
          <a:xfrm>
            <a:off x="1114425" y="42354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9B898B2-D821-4EE1-857A-D598EFCB59E2}"/>
              </a:ext>
            </a:extLst>
          </p:cNvPr>
          <p:cNvSpPr>
            <a:spLocks noChangeAspect="1"/>
          </p:cNvSpPr>
          <p:nvPr>
            <p:custDataLst>
              <p:tags r:id="rId10"/>
            </p:custDataLst>
          </p:nvPr>
        </p:nvSpPr>
        <p:spPr bwMode="auto">
          <a:xfrm>
            <a:off x="1114425" y="50926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9A1BB2B-DF5D-4D02-B4BF-E770E918E0E3}"/>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5656CF5-DEF4-4F21-8638-E20346377687}"/>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CE14A478-B823-4C1A-ABB5-1A63F0A85BE5}"/>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B5D36DB-8B83-4476-A2BA-6C55B031A26D}"/>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2917D2E0-02D7-4858-8424-78DEEB0389EF}"/>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E315DC4C-A714-4DFB-89EA-2DCB4266C0CF}"/>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47F6D7FF-3796-4EEB-B270-086EA46FEDD4}"/>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6273D013-7911-4B9B-AC74-748DF666865C}"/>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6DBB333A-2ED8-4516-ABFF-48E51E09EFA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65479304-9EC7-4CAE-ABB7-9106D7B5D5F9}"/>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1A2BADF-896C-4904-8707-4E725A4FA0C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B9B252E-41E7-4306-AC15-F210F771D198}"/>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B57990A7-5953-4C81-BEFD-675F8FF2C758}"/>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553D552F-9719-4DB5-A079-711A51621CA3}"/>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27425386-2EBC-4781-B6B8-A3AF7B90F6F5}"/>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4000E4A-6D56-49B9-8560-DE48EC04E496}"/>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AD480A0-8C9E-4CBC-9CB6-423CD608B629}"/>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D907F4B1-9171-4E20-934E-FC36EBB041CC}"/>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77313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6DD38A93-CCC2-4CA3-9004-31BFAA45FC57}"/>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Working-set model</a:t>
            </a:r>
          </a:p>
        </p:txBody>
      </p:sp>
      <p:sp>
        <p:nvSpPr>
          <p:cNvPr id="111619" name="Rectangle 3">
            <a:extLst>
              <a:ext uri="{FF2B5EF4-FFF2-40B4-BE49-F238E27FC236}">
                <a16:creationId xmlns:a16="http://schemas.microsoft.com/office/drawing/2014/main" id="{7B844F7C-4DC2-4A89-B1A5-6CF7635AED51}"/>
              </a:ext>
            </a:extLst>
          </p:cNvPr>
          <p:cNvSpPr>
            <a:spLocks noGrp="1" noChangeArrowheads="1"/>
          </p:cNvSpPr>
          <p:nvPr>
            <p:ph type="body" idx="4294967295"/>
          </p:nvPr>
        </p:nvSpPr>
        <p:spPr/>
        <p:txBody>
          <a:bodyPr/>
          <a:lstStyle/>
          <a:p>
            <a:pPr eaLnBrk="1" hangingPunct="1"/>
            <a:r>
              <a:rPr lang="zh-CN" altLang="en-US" sz="2400" b="1" dirty="0">
                <a:ea typeface="宋体" panose="02010600030101010101" pitchFamily="2" charset="-122"/>
                <a:sym typeface="Symbol" panose="05050102010706020507" pitchFamily="18" charset="2"/>
              </a:rPr>
              <a:t>因此如果能够预知进程在未来的个页面引用序列，也就能得到WS及WSS，进一步得出进程需要的页框数，可以有效防止颠簸；</a:t>
            </a:r>
          </a:p>
          <a:p>
            <a:pPr eaLnBrk="1" hangingPunct="1"/>
            <a:endParaRPr lang="zh-CN" altLang="en-US" sz="2400" b="1" dirty="0">
              <a:ea typeface="宋体" panose="02010600030101010101" pitchFamily="2" charset="-122"/>
            </a:endParaRPr>
          </a:p>
          <a:p>
            <a:pPr eaLnBrk="1" hangingPunct="1"/>
            <a:endParaRPr lang="zh-CN" altLang="en-US" sz="2400" b="1" dirty="0">
              <a:ea typeface="宋体" panose="02010600030101010101" pitchFamily="2" charset="-122"/>
            </a:endParaRPr>
          </a:p>
          <a:p>
            <a:pPr eaLnBrk="1" hangingPunct="1"/>
            <a:r>
              <a:rPr lang="zh-CN" altLang="en-US" sz="2400" b="1" dirty="0">
                <a:ea typeface="宋体" panose="02010600030101010101" pitchFamily="2" charset="-122"/>
              </a:rPr>
              <a:t>由于无法获知将来的页面引用序列，可以使用</a:t>
            </a:r>
            <a:r>
              <a:rPr lang="zh-CN" altLang="en-US" sz="2400" b="1" i="1" u="sng" dirty="0">
                <a:ea typeface="宋体" panose="02010600030101010101" pitchFamily="2" charset="-122"/>
              </a:rPr>
              <a:t>进程的过去执行情况预计将来的使用情况</a:t>
            </a:r>
            <a:r>
              <a:rPr lang="zh-CN" altLang="en-US" sz="2400" b="1" dirty="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93CDD9E-1F17-4B53-AB5D-53E4C8378C2F}"/>
              </a:ext>
            </a:extLst>
          </p:cNvPr>
          <p:cNvSpPr>
            <a:spLocks noGrp="1" noChangeArrowheads="1"/>
          </p:cNvSpPr>
          <p:nvPr>
            <p:ph type="title" idx="4294967295"/>
          </p:nvPr>
        </p:nvSpPr>
        <p:spPr>
          <a:xfrm>
            <a:off x="1184275" y="344488"/>
            <a:ext cx="6870700" cy="844550"/>
          </a:xfrm>
        </p:spPr>
        <p:txBody>
          <a:bodyPr/>
          <a:lstStyle/>
          <a:p>
            <a:pPr>
              <a:defRPr/>
            </a:pPr>
            <a:r>
              <a:rPr lang="zh-CN" altLang="en-US">
                <a:effectLst>
                  <a:outerShdw blurRad="38100" dist="38100" dir="2700000" algn="tl">
                    <a:srgbClr val="C0C0C0"/>
                  </a:outerShdw>
                </a:effectLst>
                <a:ea typeface="宋体" pitchFamily="2" charset="-122"/>
              </a:rPr>
              <a:t>工作集模型的应用</a:t>
            </a:r>
          </a:p>
        </p:txBody>
      </p:sp>
      <p:sp>
        <p:nvSpPr>
          <p:cNvPr id="112643" name="Rectangle 3">
            <a:extLst>
              <a:ext uri="{FF2B5EF4-FFF2-40B4-BE49-F238E27FC236}">
                <a16:creationId xmlns:a16="http://schemas.microsoft.com/office/drawing/2014/main" id="{50001C4E-1912-4AFA-8B4E-207C51810B76}"/>
              </a:ext>
            </a:extLst>
          </p:cNvPr>
          <p:cNvSpPr>
            <a:spLocks noGrp="1" noChangeArrowheads="1"/>
          </p:cNvSpPr>
          <p:nvPr>
            <p:ph type="body" idx="4294967295"/>
          </p:nvPr>
        </p:nvSpPr>
        <p:spPr>
          <a:xfrm>
            <a:off x="590549" y="1562100"/>
            <a:ext cx="7991475" cy="4049713"/>
          </a:xfrm>
        </p:spPr>
        <p:txBody>
          <a:bodyPr/>
          <a:lstStyle/>
          <a:p>
            <a:pPr eaLnBrk="1" hangingPunct="1">
              <a:lnSpc>
                <a:spcPct val="90000"/>
              </a:lnSpc>
            </a:pPr>
            <a:r>
              <a:rPr lang="zh-CN" altLang="en-US" sz="2000" b="1" dirty="0">
                <a:ea typeface="宋体" panose="02010600030101010101" pitchFamily="2" charset="-122"/>
              </a:rPr>
              <a:t>OS监视每个进程的工作集，为进程分配足够的内存以容纳进程的整个工作集（页框数&gt;=WSS）；</a:t>
            </a:r>
          </a:p>
          <a:p>
            <a:pPr eaLnBrk="1" hangingPunct="1">
              <a:lnSpc>
                <a:spcPct val="90000"/>
              </a:lnSpc>
            </a:pPr>
            <a:endParaRPr lang="zh-CN" altLang="en-US" sz="2000" b="1" dirty="0">
              <a:ea typeface="宋体" panose="02010600030101010101" pitchFamily="2" charset="-122"/>
            </a:endParaRPr>
          </a:p>
          <a:p>
            <a:pPr eaLnBrk="1" hangingPunct="1">
              <a:lnSpc>
                <a:spcPct val="90000"/>
              </a:lnSpc>
            </a:pPr>
            <a:r>
              <a:rPr lang="zh-CN" altLang="en-US" sz="2000" b="1" dirty="0">
                <a:solidFill>
                  <a:srgbClr val="0000CC"/>
                </a:solidFill>
                <a:ea typeface="宋体" panose="02010600030101010101" pitchFamily="2" charset="-122"/>
              </a:rPr>
              <a:t>如果进程有多余的页框</a:t>
            </a:r>
            <a:r>
              <a:rPr lang="zh-CN" altLang="en-US" sz="2000" b="1" dirty="0">
                <a:ea typeface="宋体" panose="02010600030101010101" pitchFamily="2" charset="-122"/>
              </a:rPr>
              <a:t>，可以把它们分配给其它进程并启动该进程</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lnSpc>
                <a:spcPct val="90000"/>
              </a:lnSpc>
            </a:pPr>
            <a:r>
              <a:rPr lang="zh-CN" altLang="en-US" sz="1800" b="1" dirty="0" smtClean="0">
                <a:solidFill>
                  <a:srgbClr val="006600"/>
                </a:solidFill>
                <a:ea typeface="宋体" panose="02010600030101010101" pitchFamily="2" charset="-122"/>
              </a:rPr>
              <a:t>注</a:t>
            </a:r>
            <a:r>
              <a:rPr lang="zh-CN" altLang="en-US" sz="1800" b="1" dirty="0">
                <a:solidFill>
                  <a:srgbClr val="006600"/>
                </a:solidFill>
                <a:ea typeface="宋体" panose="02010600030101010101" pitchFamily="2" charset="-122"/>
              </a:rPr>
              <a:t>：当进程的局部转移后，需要的内存的页框数也随之改变，每个进程需要的页框数是动态改变</a:t>
            </a:r>
            <a:r>
              <a:rPr lang="zh-CN" altLang="en-US" sz="1800" b="1" dirty="0" smtClean="0">
                <a:solidFill>
                  <a:srgbClr val="006600"/>
                </a:solidFill>
                <a:ea typeface="宋体" panose="02010600030101010101" pitchFamily="2" charset="-122"/>
              </a:rPr>
              <a:t>的；</a:t>
            </a:r>
            <a:endParaRPr lang="en-US" altLang="zh-CN" sz="1800" b="1" dirty="0" smtClean="0">
              <a:solidFill>
                <a:srgbClr val="006600"/>
              </a:solidFill>
              <a:ea typeface="宋体" panose="02010600030101010101" pitchFamily="2" charset="-122"/>
            </a:endParaRPr>
          </a:p>
          <a:p>
            <a:pPr lvl="1" eaLnBrk="1" hangingPunct="1">
              <a:lnSpc>
                <a:spcPct val="90000"/>
              </a:lnSpc>
            </a:pPr>
            <a:r>
              <a:rPr lang="zh-CN" altLang="en-US" sz="1800" b="1" dirty="0" smtClean="0">
                <a:solidFill>
                  <a:srgbClr val="006600"/>
                </a:solidFill>
                <a:ea typeface="宋体" panose="02010600030101010101" pitchFamily="2" charset="-122"/>
              </a:rPr>
              <a:t>这里进程所需页框数也只是一个近似估计值；</a:t>
            </a:r>
            <a:endParaRPr lang="zh-CN" altLang="en-US" sz="1800" b="1" dirty="0">
              <a:solidFill>
                <a:srgbClr val="006600"/>
              </a:solidFill>
              <a:ea typeface="宋体" panose="02010600030101010101" pitchFamily="2" charset="-122"/>
            </a:endParaRPr>
          </a:p>
          <a:p>
            <a:pPr eaLnBrk="1" hangingPunct="1">
              <a:lnSpc>
                <a:spcPct val="90000"/>
              </a:lnSpc>
            </a:pPr>
            <a:endParaRPr lang="zh-CN" altLang="en-US" sz="1800" b="1" dirty="0">
              <a:solidFill>
                <a:srgbClr val="006600"/>
              </a:solidFill>
              <a:ea typeface="宋体" panose="02010600030101010101" pitchFamily="2" charset="-122"/>
            </a:endParaRPr>
          </a:p>
          <a:p>
            <a:pPr eaLnBrk="1" hangingPunct="1">
              <a:lnSpc>
                <a:spcPct val="90000"/>
              </a:lnSpc>
            </a:pPr>
            <a:r>
              <a:rPr lang="zh-CN" altLang="en-US" sz="2000" b="1" dirty="0">
                <a:solidFill>
                  <a:srgbClr val="0000CC"/>
                </a:solidFill>
                <a:ea typeface="宋体" panose="02010600030101010101" pitchFamily="2" charset="-122"/>
              </a:rPr>
              <a:t>如果所有进程的WSS之和超过了系统可用的页框数</a:t>
            </a:r>
            <a:r>
              <a:rPr lang="zh-CN" altLang="en-US" sz="2000" b="1" dirty="0">
                <a:ea typeface="宋体" panose="02010600030101010101" pitchFamily="2" charset="-122"/>
              </a:rPr>
              <a:t>，</a:t>
            </a:r>
            <a:r>
              <a:rPr lang="zh-CN" altLang="en-US" sz="2000" b="1" dirty="0">
                <a:solidFill>
                  <a:srgbClr val="006600"/>
                </a:solidFill>
                <a:ea typeface="宋体" panose="02010600030101010101" pitchFamily="2" charset="-122"/>
              </a:rPr>
              <a:t>则选择一个进程并挂起，令其释放内存，将释放出的内存分配给其他需要的进程；</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DF4E272-434C-4EB1-945C-23E0C8276FC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Working-Set Model</a:t>
            </a:r>
          </a:p>
        </p:txBody>
      </p:sp>
      <p:sp>
        <p:nvSpPr>
          <p:cNvPr id="113667" name="Rectangle 3">
            <a:extLst>
              <a:ext uri="{FF2B5EF4-FFF2-40B4-BE49-F238E27FC236}">
                <a16:creationId xmlns:a16="http://schemas.microsoft.com/office/drawing/2014/main" id="{4406261A-1BEE-4B54-9281-E9AED3840879}"/>
              </a:ext>
            </a:extLst>
          </p:cNvPr>
          <p:cNvSpPr>
            <a:spLocks noGrp="1" noChangeArrowheads="1"/>
          </p:cNvSpPr>
          <p:nvPr>
            <p:ph type="body" idx="4294967295"/>
          </p:nvPr>
        </p:nvSpPr>
        <p:spPr>
          <a:xfrm>
            <a:off x="827088" y="1282700"/>
            <a:ext cx="7597775" cy="4454525"/>
          </a:xfrm>
        </p:spPr>
        <p:txBody>
          <a:bodyPr/>
          <a:lstStyle/>
          <a:p>
            <a:pPr>
              <a:lnSpc>
                <a:spcPct val="90000"/>
              </a:lnSpc>
            </a:pPr>
            <a:r>
              <a:rPr lang="zh-CN" altLang="en-US" sz="1800" dirty="0">
                <a:ea typeface="宋体" panose="02010600030101010101" pitchFamily="2" charset="-122"/>
                <a:sym typeface="Symbol" panose="05050102010706020507" pitchFamily="18" charset="2"/>
              </a:rPr>
              <a:t>  working-set window  a fixed number of page references </a:t>
            </a:r>
            <a:br>
              <a:rPr lang="zh-CN" altLang="en-US" sz="1800" dirty="0">
                <a:ea typeface="宋体" panose="02010600030101010101" pitchFamily="2" charset="-122"/>
                <a:sym typeface="Symbol" panose="05050102010706020507" pitchFamily="18" charset="2"/>
              </a:rPr>
            </a:br>
            <a:r>
              <a:rPr lang="zh-CN" altLang="en-US" sz="1800" dirty="0">
                <a:ea typeface="宋体" panose="02010600030101010101" pitchFamily="2" charset="-122"/>
                <a:sym typeface="Symbol" panose="05050102010706020507" pitchFamily="18" charset="2"/>
              </a:rPr>
              <a:t>Example:  10,000 instruction</a:t>
            </a:r>
          </a:p>
          <a:p>
            <a:pPr>
              <a:lnSpc>
                <a:spcPct val="90000"/>
              </a:lnSpc>
            </a:pPr>
            <a:r>
              <a:rPr lang="zh-CN" altLang="en-US" sz="2000" b="1" i="1" dirty="0">
                <a:solidFill>
                  <a:srgbClr val="FF0000"/>
                </a:solidFill>
                <a:ea typeface="宋体" panose="02010600030101010101" pitchFamily="2" charset="-122"/>
                <a:sym typeface="Symbol" panose="05050102010706020507" pitchFamily="18" charset="2"/>
              </a:rPr>
              <a:t>Work set </a:t>
            </a:r>
            <a:r>
              <a:rPr lang="zh-CN" altLang="en-US" sz="2000" dirty="0">
                <a:solidFill>
                  <a:srgbClr val="FF0000"/>
                </a:solidFill>
                <a:ea typeface="宋体" panose="02010600030101010101" pitchFamily="2" charset="-122"/>
                <a:sym typeface="Symbol" panose="05050102010706020507" pitchFamily="18" charset="2"/>
              </a:rPr>
              <a:t> the set of pages in the most recent  </a:t>
            </a:r>
            <a:r>
              <a:rPr lang="en-US" altLang="zh-CN" sz="2000" dirty="0">
                <a:solidFill>
                  <a:srgbClr val="FF0000"/>
                </a:solidFill>
                <a:ea typeface="宋体" panose="02010600030101010101" pitchFamily="2" charset="-122"/>
                <a:sym typeface="Symbol" panose="05050102010706020507" pitchFamily="18" charset="2"/>
              </a:rPr>
              <a:t>page references.</a:t>
            </a:r>
            <a:endParaRPr lang="en-US" altLang="zh-CN" sz="1800" dirty="0">
              <a:solidFill>
                <a:srgbClr val="FF0000"/>
              </a:solidFill>
              <a:ea typeface="宋体" panose="02010600030101010101" pitchFamily="2" charset="-122"/>
              <a:sym typeface="Symbol" panose="05050102010706020507" pitchFamily="18" charset="2"/>
            </a:endParaRPr>
          </a:p>
          <a:p>
            <a:pPr>
              <a:lnSpc>
                <a:spcPct val="90000"/>
              </a:lnSpc>
            </a:pPr>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(working set of Process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br>
              <a:rPr lang="en-US" altLang="zh-CN" sz="1800" dirty="0">
                <a:ea typeface="宋体" panose="02010600030101010101" pitchFamily="2" charset="-122"/>
                <a:sym typeface="Symbol" panose="05050102010706020507" pitchFamily="18" charset="2"/>
              </a:rPr>
            </a:br>
            <a:r>
              <a:rPr lang="en-US" altLang="zh-CN" sz="1800" dirty="0">
                <a:ea typeface="宋体" panose="02010600030101010101" pitchFamily="2" charset="-122"/>
                <a:sym typeface="Symbol" panose="05050102010706020507" pitchFamily="18" charset="2"/>
              </a:rPr>
              <a:t>total number of pages referenced in the most recent  (varies in time)</a:t>
            </a:r>
          </a:p>
          <a:p>
            <a:pPr lvl="1">
              <a:lnSpc>
                <a:spcPct val="90000"/>
              </a:lnSpc>
            </a:pPr>
            <a:r>
              <a:rPr lang="en-US" altLang="zh-CN" sz="1800" dirty="0">
                <a:ea typeface="宋体" panose="02010600030101010101" pitchFamily="2" charset="-122"/>
                <a:sym typeface="Symbol" panose="05050102010706020507" pitchFamily="18" charset="2"/>
              </a:rPr>
              <a:t>if  </a:t>
            </a:r>
            <a:r>
              <a:rPr lang="en-US" altLang="zh-CN" sz="1800" dirty="0">
                <a:solidFill>
                  <a:srgbClr val="FF0000"/>
                </a:solidFill>
                <a:ea typeface="宋体" panose="02010600030101010101" pitchFamily="2" charset="-122"/>
                <a:sym typeface="Symbol" panose="05050102010706020507" pitchFamily="18" charset="2"/>
              </a:rPr>
              <a:t>too small</a:t>
            </a:r>
            <a:r>
              <a:rPr lang="en-US" altLang="zh-CN"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will not encompass entire locality</a:t>
            </a:r>
          </a:p>
          <a:p>
            <a:pPr lvl="1">
              <a:lnSpc>
                <a:spcPct val="90000"/>
              </a:lnSpc>
            </a:pPr>
            <a:r>
              <a:rPr lang="en-US" altLang="zh-CN" sz="1800" dirty="0">
                <a:ea typeface="宋体" panose="02010600030101010101" pitchFamily="2" charset="-122"/>
                <a:sym typeface="Symbol" panose="05050102010706020507" pitchFamily="18" charset="2"/>
              </a:rPr>
              <a:t>if  </a:t>
            </a:r>
            <a:r>
              <a:rPr lang="en-US" altLang="zh-CN" sz="1800" dirty="0">
                <a:solidFill>
                  <a:srgbClr val="FF0000"/>
                </a:solidFill>
                <a:ea typeface="宋体" panose="02010600030101010101" pitchFamily="2" charset="-122"/>
                <a:sym typeface="Symbol" panose="05050102010706020507" pitchFamily="18" charset="2"/>
              </a:rPr>
              <a:t>too large</a:t>
            </a:r>
            <a:r>
              <a:rPr lang="en-US" altLang="zh-CN" sz="1800" dirty="0">
                <a:ea typeface="宋体" panose="02010600030101010101" pitchFamily="2" charset="-122"/>
                <a:sym typeface="Symbol" panose="05050102010706020507" pitchFamily="18" charset="2"/>
              </a:rPr>
              <a:t> </a:t>
            </a:r>
            <a:r>
              <a:rPr lang="en-US" altLang="zh-CN" sz="1800" dirty="0">
                <a:solidFill>
                  <a:srgbClr val="7030A0"/>
                </a:solidFill>
                <a:ea typeface="宋体" panose="02010600030101010101" pitchFamily="2" charset="-122"/>
                <a:sym typeface="Symbol" panose="05050102010706020507" pitchFamily="18" charset="2"/>
              </a:rPr>
              <a:t>will encompass several localities</a:t>
            </a:r>
          </a:p>
          <a:p>
            <a:pPr lvl="1">
              <a:lnSpc>
                <a:spcPct val="90000"/>
              </a:lnSpc>
            </a:pPr>
            <a:r>
              <a:rPr lang="en-US" altLang="zh-CN" sz="1800" dirty="0">
                <a:ea typeface="宋体" panose="02010600030101010101" pitchFamily="2" charset="-122"/>
                <a:sym typeface="Symbol" panose="05050102010706020507" pitchFamily="18" charset="2"/>
              </a:rPr>
              <a:t>if  = </a:t>
            </a:r>
            <a:r>
              <a:rPr lang="en-US" altLang="zh-CN" sz="1800" dirty="0">
                <a:solidFill>
                  <a:srgbClr val="FF0000"/>
                </a:solidFill>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  </a:t>
            </a:r>
            <a:r>
              <a:rPr lang="en-US" altLang="zh-CN" sz="1800" dirty="0">
                <a:solidFill>
                  <a:srgbClr val="0000CC"/>
                </a:solidFill>
                <a:ea typeface="宋体" panose="02010600030101010101" pitchFamily="2" charset="-122"/>
                <a:sym typeface="Symbol" panose="05050102010706020507" pitchFamily="18" charset="2"/>
              </a:rPr>
              <a:t>will encompass entire program</a:t>
            </a:r>
          </a:p>
          <a:p>
            <a:pPr>
              <a:lnSpc>
                <a:spcPct val="90000"/>
              </a:lnSpc>
            </a:pPr>
            <a:r>
              <a:rPr lang="en-US" altLang="zh-CN" sz="1800" i="1" dirty="0">
                <a:ea typeface="宋体" panose="02010600030101010101" pitchFamily="2" charset="-122"/>
                <a:sym typeface="Symbol" panose="05050102010706020507" pitchFamily="18" charset="2"/>
              </a:rPr>
              <a:t>D</a:t>
            </a:r>
            <a:r>
              <a:rPr lang="en-US" altLang="zh-CN" sz="1800" dirty="0">
                <a:ea typeface="宋体" panose="02010600030101010101" pitchFamily="2" charset="-122"/>
                <a:sym typeface="Symbol" panose="05050102010706020507" pitchFamily="18" charset="2"/>
              </a:rPr>
              <a:t> =  </a:t>
            </a:r>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total demand frames </a:t>
            </a:r>
          </a:p>
          <a:p>
            <a:pPr>
              <a:lnSpc>
                <a:spcPct val="90000"/>
              </a:lnSpc>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D</a:t>
            </a:r>
            <a:r>
              <a:rPr lang="en-US" altLang="zh-CN" sz="1800" dirty="0">
                <a:ea typeface="宋体" panose="02010600030101010101" pitchFamily="2" charset="-122"/>
                <a:sym typeface="Symbol" panose="05050102010706020507" pitchFamily="18" charset="2"/>
              </a:rPr>
              <a:t> &gt; </a:t>
            </a:r>
            <a:r>
              <a:rPr lang="en-US" altLang="zh-CN" sz="1800" i="1" dirty="0">
                <a:ea typeface="宋体" panose="02010600030101010101" pitchFamily="2" charset="-122"/>
                <a:sym typeface="Symbol" panose="05050102010706020507" pitchFamily="18" charset="2"/>
              </a:rPr>
              <a:t>m</a:t>
            </a:r>
            <a:r>
              <a:rPr lang="en-US" altLang="zh-CN" sz="18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a:t>
            </a:r>
            <a:r>
              <a:rPr lang="zh-CN" altLang="en-US" sz="2000" dirty="0">
                <a:solidFill>
                  <a:srgbClr val="7030A0"/>
                </a:solidFill>
                <a:ea typeface="宋体" panose="02010600030101010101" pitchFamily="2" charset="-122"/>
                <a:sym typeface="Symbol" panose="05050102010706020507" pitchFamily="18" charset="2"/>
              </a:rPr>
              <a:t>m</a:t>
            </a:r>
            <a:r>
              <a:rPr lang="zh-CN" altLang="en-US" sz="2000" dirty="0" smtClean="0">
                <a:solidFill>
                  <a:srgbClr val="7030A0"/>
                </a:solidFill>
                <a:ea typeface="宋体" panose="02010600030101010101" pitchFamily="2" charset="-122"/>
                <a:sym typeface="Symbol" panose="05050102010706020507" pitchFamily="18" charset="2"/>
              </a:rPr>
              <a:t>=系统所有的</a:t>
            </a:r>
            <a:r>
              <a:rPr lang="zh-CN" altLang="en-US" sz="2000" dirty="0">
                <a:solidFill>
                  <a:srgbClr val="7030A0"/>
                </a:solidFill>
                <a:ea typeface="宋体" panose="02010600030101010101" pitchFamily="2" charset="-122"/>
                <a:sym typeface="Symbol" panose="05050102010706020507" pitchFamily="18" charset="2"/>
              </a:rPr>
              <a:t>页框数</a:t>
            </a:r>
            <a:r>
              <a:rPr lang="zh-CN" altLang="en-US" sz="2000" dirty="0">
                <a:ea typeface="宋体" panose="02010600030101010101" pitchFamily="2" charset="-122"/>
                <a:sym typeface="Symbol" panose="05050102010706020507" pitchFamily="18" charset="2"/>
              </a:rPr>
              <a:t>）</a:t>
            </a:r>
            <a:endParaRPr lang="zh-CN" altLang="en-US" sz="1800" dirty="0">
              <a:ea typeface="宋体" panose="02010600030101010101" pitchFamily="2" charset="-122"/>
              <a:sym typeface="Symbol" panose="05050102010706020507" pitchFamily="18" charset="2"/>
            </a:endParaRPr>
          </a:p>
          <a:p>
            <a:pPr>
              <a:lnSpc>
                <a:spcPct val="90000"/>
              </a:lnSpc>
            </a:pPr>
            <a:r>
              <a:rPr lang="zh-CN" altLang="en-US" sz="2400" b="1" dirty="0">
                <a:solidFill>
                  <a:srgbClr val="C00000"/>
                </a:solidFill>
                <a:ea typeface="宋体" panose="02010600030101010101" pitchFamily="2" charset="-122"/>
                <a:sym typeface="Symbol" panose="05050102010706020507" pitchFamily="18" charset="2"/>
              </a:rPr>
              <a:t>Policy</a:t>
            </a:r>
            <a:r>
              <a:rPr lang="zh-CN" altLang="en-US" sz="2000" b="1" dirty="0">
                <a:solidFill>
                  <a:srgbClr val="C00000"/>
                </a:solidFill>
                <a:ea typeface="宋体" panose="02010600030101010101" pitchFamily="2" charset="-122"/>
                <a:sym typeface="Symbol" panose="05050102010706020507" pitchFamily="18" charset="2"/>
              </a:rPr>
              <a:t>: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a:t>
            </a:r>
            <a:r>
              <a:rPr lang="zh-CN" altLang="en-US" sz="2000" b="1" dirty="0">
                <a:solidFill>
                  <a:srgbClr val="006600"/>
                </a:solidFill>
                <a:ea typeface="宋体" panose="02010600030101010101" pitchFamily="2" charset="-122"/>
                <a:sym typeface="Symbol" panose="05050102010706020507" pitchFamily="18" charset="2"/>
              </a:rPr>
              <a:t>then suspend one of the processes</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382BA42-9CCA-4533-8789-256F9C53283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Keeping Track of the Working Set</a:t>
            </a:r>
          </a:p>
        </p:txBody>
      </p:sp>
      <p:sp>
        <p:nvSpPr>
          <p:cNvPr id="114691" name="Rectangle 3">
            <a:extLst>
              <a:ext uri="{FF2B5EF4-FFF2-40B4-BE49-F238E27FC236}">
                <a16:creationId xmlns:a16="http://schemas.microsoft.com/office/drawing/2014/main" id="{CAF0C26B-32AF-4773-BE59-3E3654422C81}"/>
              </a:ext>
            </a:extLst>
          </p:cNvPr>
          <p:cNvSpPr>
            <a:spLocks noGrp="1" noChangeArrowheads="1"/>
          </p:cNvSpPr>
          <p:nvPr>
            <p:ph type="body" idx="4294967295"/>
          </p:nvPr>
        </p:nvSpPr>
        <p:spPr>
          <a:xfrm>
            <a:off x="827088" y="1282700"/>
            <a:ext cx="7351712" cy="4968875"/>
          </a:xfrm>
        </p:spPr>
        <p:txBody>
          <a:bodyPr/>
          <a:lstStyle/>
          <a:p>
            <a:pPr eaLnBrk="1" hangingPunct="1"/>
            <a:r>
              <a:rPr lang="en-US" altLang="zh-CN" sz="1800" b="1" dirty="0">
                <a:solidFill>
                  <a:srgbClr val="C00000"/>
                </a:solidFill>
                <a:ea typeface="宋体" panose="02010600030101010101" pitchFamily="2" charset="-122"/>
              </a:rPr>
              <a:t>Approximate with </a:t>
            </a:r>
            <a:r>
              <a:rPr lang="en-US" altLang="zh-CN" sz="1800" b="1" dirty="0">
                <a:solidFill>
                  <a:srgbClr val="0000CC"/>
                </a:solidFill>
                <a:ea typeface="宋体" panose="02010600030101010101" pitchFamily="2" charset="-122"/>
              </a:rPr>
              <a:t>interval timer + a reference bit</a:t>
            </a:r>
          </a:p>
          <a:p>
            <a:pPr eaLnBrk="1" hangingPunct="1"/>
            <a:r>
              <a:rPr lang="en-US" altLang="zh-CN" sz="1800" dirty="0">
                <a:ea typeface="宋体" panose="02010600030101010101" pitchFamily="2" charset="-122"/>
              </a:rPr>
              <a:t>Example: </a:t>
            </a:r>
            <a:r>
              <a:rPr lang="en-US" altLang="zh-CN" sz="1800" dirty="0">
                <a:ea typeface="宋体" panose="02010600030101010101" pitchFamily="2" charset="-122"/>
                <a:sym typeface="Symbol" panose="05050102010706020507" pitchFamily="18" charset="2"/>
              </a:rPr>
              <a:t> = 10,000 references</a:t>
            </a:r>
          </a:p>
          <a:p>
            <a:pPr lvl="1" eaLnBrk="1" hangingPunct="1"/>
            <a:r>
              <a:rPr lang="en-US" altLang="zh-CN" sz="1800" dirty="0">
                <a:ea typeface="宋体" panose="02010600030101010101" pitchFamily="2" charset="-122"/>
                <a:sym typeface="Symbol" panose="05050102010706020507" pitchFamily="18" charset="2"/>
              </a:rPr>
              <a:t>Timer interrupts after every 5000 references(time units)</a:t>
            </a:r>
          </a:p>
          <a:p>
            <a:pPr lvl="1" eaLnBrk="1" hangingPunct="1"/>
            <a:r>
              <a:rPr lang="en-US" altLang="zh-CN" sz="1800" dirty="0">
                <a:ea typeface="宋体" panose="02010600030101010101" pitchFamily="2" charset="-122"/>
                <a:sym typeface="Symbol" panose="05050102010706020507" pitchFamily="18" charset="2"/>
              </a:rPr>
              <a:t>Keep in memory 2 bits for each page </a:t>
            </a:r>
            <a:r>
              <a:rPr lang="zh-CN" altLang="en-US" sz="1800" dirty="0">
                <a:ea typeface="宋体" panose="02010600030101010101" pitchFamily="2" charset="-122"/>
                <a:sym typeface="Symbol" panose="05050102010706020507" pitchFamily="18" charset="2"/>
              </a:rPr>
              <a:t>（10,000/5000=2 ）</a:t>
            </a:r>
          </a:p>
          <a:p>
            <a:pPr lvl="2" eaLnBrk="1" hangingPunct="1"/>
            <a:r>
              <a:rPr lang="zh-CN" altLang="en-US" sz="1400" dirty="0">
                <a:ea typeface="宋体" panose="02010600030101010101" pitchFamily="2" charset="-122"/>
                <a:sym typeface="Symbol" panose="05050102010706020507" pitchFamily="18" charset="2"/>
              </a:rPr>
              <a:t>第一次中断时，将当前的引用位状态复制到一个in memory bit；第二次中断时，将当前的引用位状态复制到另一个in memory bit。（保存历史位）</a:t>
            </a:r>
          </a:p>
          <a:p>
            <a:pPr lvl="1" eaLnBrk="1" hangingPunct="1"/>
            <a:r>
              <a:rPr lang="zh-CN" altLang="en-US" sz="1800" dirty="0">
                <a:ea typeface="宋体" panose="02010600030101010101" pitchFamily="2" charset="-122"/>
                <a:sym typeface="Symbol" panose="05050102010706020507" pitchFamily="18" charset="2"/>
              </a:rPr>
              <a:t>Whenever a timer </a:t>
            </a:r>
            <a:r>
              <a:rPr lang="zh-CN" altLang="en-US" sz="1800" b="1" dirty="0">
                <a:ea typeface="宋体" panose="02010600030101010101" pitchFamily="2" charset="-122"/>
                <a:sym typeface="Symbol" panose="05050102010706020507" pitchFamily="18" charset="2"/>
              </a:rPr>
              <a:t>interrupts， </a:t>
            </a:r>
            <a:r>
              <a:rPr lang="en-US" altLang="zh-CN" sz="1800" b="1" dirty="0">
                <a:ea typeface="宋体" panose="02010600030101010101" pitchFamily="2" charset="-122"/>
                <a:sym typeface="Symbol" panose="05050102010706020507" pitchFamily="18" charset="2"/>
              </a:rPr>
              <a:t>copy and sets </a:t>
            </a:r>
            <a:r>
              <a:rPr lang="en-US" altLang="zh-CN" sz="1800" dirty="0">
                <a:ea typeface="宋体" panose="02010600030101010101" pitchFamily="2" charset="-122"/>
                <a:sym typeface="Symbol" panose="05050102010706020507" pitchFamily="18" charset="2"/>
              </a:rPr>
              <a:t>the values of all reference bits to 0</a:t>
            </a:r>
          </a:p>
          <a:p>
            <a:pPr lvl="2" eaLnBrk="1" hangingPunct="1"/>
            <a:r>
              <a:rPr lang="en-US" altLang="zh-CN" sz="1400" dirty="0">
                <a:ea typeface="宋体" panose="02010600030101010101" pitchFamily="2" charset="-122"/>
                <a:sym typeface="Symbol" panose="05050102010706020507" pitchFamily="18" charset="2"/>
              </a:rPr>
              <a:t>Copy the current reference bit to 2 in memory bits separately</a:t>
            </a:r>
          </a:p>
          <a:p>
            <a:pPr lvl="1" eaLnBrk="1" hangingPunct="1"/>
            <a:r>
              <a:rPr lang="en-US" altLang="zh-CN" sz="1800" b="1" dirty="0">
                <a:solidFill>
                  <a:srgbClr val="0000CC"/>
                </a:solidFill>
                <a:ea typeface="宋体" panose="02010600030101010101" pitchFamily="2" charset="-122"/>
                <a:sym typeface="Symbol" panose="05050102010706020507" pitchFamily="18" charset="2"/>
              </a:rPr>
              <a:t>When a page fault occurs, if one of the bits in memory or current reference bit = 1  page in working set</a:t>
            </a:r>
          </a:p>
          <a:p>
            <a:pPr eaLnBrk="1" hangingPunct="1"/>
            <a:r>
              <a:rPr lang="en-US" altLang="zh-CN" sz="1800" dirty="0">
                <a:ea typeface="宋体" panose="02010600030101010101" pitchFamily="2" charset="-122"/>
                <a:sym typeface="Symbol" panose="05050102010706020507" pitchFamily="18" charset="2"/>
              </a:rPr>
              <a:t>Why is this not completely accurate?</a:t>
            </a:r>
          </a:p>
          <a:p>
            <a:pPr lvl="1" eaLnBrk="1" hangingPunct="1"/>
            <a:r>
              <a:rPr lang="en-US" altLang="zh-CN" sz="1400" dirty="0">
                <a:ea typeface="宋体" panose="02010600030101010101" pitchFamily="2" charset="-122"/>
                <a:sym typeface="Symbol" panose="05050102010706020507" pitchFamily="18" charset="2"/>
              </a:rPr>
              <a:t>We cannot tell where a reference occurred within an interval 5000 references.</a:t>
            </a:r>
          </a:p>
          <a:p>
            <a:pPr eaLnBrk="1" hangingPunct="1"/>
            <a:r>
              <a:rPr lang="en-US" altLang="zh-CN" sz="1800" dirty="0">
                <a:ea typeface="宋体" panose="02010600030101010101" pitchFamily="2" charset="-122"/>
                <a:sym typeface="Symbol" panose="05050102010706020507" pitchFamily="18" charset="2"/>
              </a:rPr>
              <a:t>Improvement = 10 bits and interrupt every 1000 time units (/1000=10)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370C42C0-34AA-4F17-8361-7B0FD790F2C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9.6.3 Page-Fault Frequency Scheme</a:t>
            </a:r>
          </a:p>
        </p:txBody>
      </p:sp>
      <p:sp>
        <p:nvSpPr>
          <p:cNvPr id="115715" name="Rectangle 3">
            <a:extLst>
              <a:ext uri="{FF2B5EF4-FFF2-40B4-BE49-F238E27FC236}">
                <a16:creationId xmlns:a16="http://schemas.microsoft.com/office/drawing/2014/main" id="{9635EA33-B85C-4D34-97A0-B9F5033FC289}"/>
              </a:ext>
            </a:extLst>
          </p:cNvPr>
          <p:cNvSpPr>
            <a:spLocks noGrp="1" noChangeArrowheads="1"/>
          </p:cNvSpPr>
          <p:nvPr>
            <p:ph type="body" idx="4294967295"/>
          </p:nvPr>
        </p:nvSpPr>
        <p:spPr>
          <a:xfrm>
            <a:off x="773113" y="1109663"/>
            <a:ext cx="7029450" cy="1677987"/>
          </a:xfrm>
        </p:spPr>
        <p:txBody>
          <a:bodyPr/>
          <a:lstStyle/>
          <a:p>
            <a:r>
              <a:rPr lang="en-US" altLang="zh-CN" sz="1800">
                <a:ea typeface="宋体" panose="02010600030101010101" pitchFamily="2" charset="-122"/>
              </a:rPr>
              <a:t>PFF takes a more direct approach than working-set model</a:t>
            </a:r>
          </a:p>
          <a:p>
            <a:r>
              <a:rPr lang="en-US" altLang="zh-CN" sz="1800">
                <a:ea typeface="宋体" panose="02010600030101010101" pitchFamily="2" charset="-122"/>
              </a:rPr>
              <a:t>Establish “acceptable” page-fault rate</a:t>
            </a:r>
          </a:p>
          <a:p>
            <a:pPr lvl="1"/>
            <a:r>
              <a:rPr lang="en-US" altLang="zh-CN" sz="1800">
                <a:ea typeface="宋体" panose="02010600030101010101" pitchFamily="2" charset="-122"/>
              </a:rPr>
              <a:t>If actual rate too low, process </a:t>
            </a:r>
            <a:r>
              <a:rPr lang="en-US" altLang="zh-CN" sz="1800">
                <a:solidFill>
                  <a:srgbClr val="FF0000"/>
                </a:solidFill>
                <a:ea typeface="宋体" panose="02010600030101010101" pitchFamily="2" charset="-122"/>
              </a:rPr>
              <a:t>loses</a:t>
            </a:r>
            <a:r>
              <a:rPr lang="en-US" altLang="zh-CN" sz="1800">
                <a:ea typeface="宋体" panose="02010600030101010101" pitchFamily="2" charset="-122"/>
              </a:rPr>
              <a:t> frame</a:t>
            </a:r>
          </a:p>
          <a:p>
            <a:pPr lvl="1"/>
            <a:r>
              <a:rPr lang="en-US" altLang="zh-CN" sz="1800">
                <a:ea typeface="宋体" panose="02010600030101010101" pitchFamily="2" charset="-122"/>
              </a:rPr>
              <a:t>If actual rate too high, process </a:t>
            </a:r>
            <a:r>
              <a:rPr lang="en-US" altLang="zh-CN" sz="1800">
                <a:solidFill>
                  <a:srgbClr val="FF0000"/>
                </a:solidFill>
                <a:ea typeface="宋体" panose="02010600030101010101" pitchFamily="2" charset="-122"/>
              </a:rPr>
              <a:t>gains</a:t>
            </a:r>
            <a:r>
              <a:rPr lang="en-US" altLang="zh-CN" sz="1800">
                <a:ea typeface="宋体" panose="02010600030101010101" pitchFamily="2" charset="-122"/>
              </a:rPr>
              <a:t> frame</a:t>
            </a:r>
          </a:p>
        </p:txBody>
      </p:sp>
      <p:pic>
        <p:nvPicPr>
          <p:cNvPr id="115716" name="Picture 6">
            <a:extLst>
              <a:ext uri="{FF2B5EF4-FFF2-40B4-BE49-F238E27FC236}">
                <a16:creationId xmlns:a16="http://schemas.microsoft.com/office/drawing/2014/main" id="{779C2D76-55F8-4852-80D7-9BDB7485F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0" t="16351" r="1137" b="16667"/>
          <a:stretch>
            <a:fillRect/>
          </a:stretch>
        </p:blipFill>
        <p:spPr bwMode="auto">
          <a:xfrm>
            <a:off x="914400" y="2787650"/>
            <a:ext cx="7232650" cy="32448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连接符 2">
            <a:extLst>
              <a:ext uri="{FF2B5EF4-FFF2-40B4-BE49-F238E27FC236}">
                <a16:creationId xmlns:a16="http://schemas.microsoft.com/office/drawing/2014/main" id="{052FD033-B9DF-4925-B759-C15C7D805602}"/>
              </a:ext>
            </a:extLst>
          </p:cNvPr>
          <p:cNvCxnSpPr/>
          <p:nvPr/>
        </p:nvCxnSpPr>
        <p:spPr bwMode="auto">
          <a:xfrm>
            <a:off x="2252663" y="4386263"/>
            <a:ext cx="12700" cy="13541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F0E3E3F0-68B3-4E91-9DCD-1069AD79E279}"/>
              </a:ext>
            </a:extLst>
          </p:cNvPr>
          <p:cNvCxnSpPr/>
          <p:nvPr/>
        </p:nvCxnSpPr>
        <p:spPr bwMode="auto">
          <a:xfrm>
            <a:off x="3467100" y="5183188"/>
            <a:ext cx="0" cy="555625"/>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5719" name="文本框 6">
            <a:extLst>
              <a:ext uri="{FF2B5EF4-FFF2-40B4-BE49-F238E27FC236}">
                <a16:creationId xmlns:a16="http://schemas.microsoft.com/office/drawing/2014/main" id="{77FFE252-D5C8-4585-BF32-D46E6D84F3DD}"/>
              </a:ext>
            </a:extLst>
          </p:cNvPr>
          <p:cNvSpPr txBox="1">
            <a:spLocks noChangeArrowheads="1"/>
          </p:cNvSpPr>
          <p:nvPr/>
        </p:nvSpPr>
        <p:spPr bwMode="auto">
          <a:xfrm>
            <a:off x="1774825" y="6142038"/>
            <a:ext cx="954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ea typeface="宋体" panose="02010600030101010101" pitchFamily="2" charset="-122"/>
              </a:rPr>
              <a:t>内存最小量</a:t>
            </a:r>
          </a:p>
        </p:txBody>
      </p:sp>
      <p:sp>
        <p:nvSpPr>
          <p:cNvPr id="115720" name="文本框 11">
            <a:extLst>
              <a:ext uri="{FF2B5EF4-FFF2-40B4-BE49-F238E27FC236}">
                <a16:creationId xmlns:a16="http://schemas.microsoft.com/office/drawing/2014/main" id="{A1CF66D0-50A3-486D-A573-AB9FDC8CCCB0}"/>
              </a:ext>
            </a:extLst>
          </p:cNvPr>
          <p:cNvSpPr txBox="1">
            <a:spLocks noChangeArrowheads="1"/>
          </p:cNvSpPr>
          <p:nvPr/>
        </p:nvSpPr>
        <p:spPr bwMode="auto">
          <a:xfrm>
            <a:off x="2989263" y="6142038"/>
            <a:ext cx="955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ea typeface="宋体" panose="02010600030101010101" pitchFamily="2" charset="-122"/>
              </a:rPr>
              <a:t>内存最大量</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78B08A4-508F-4D76-B89C-0C32AA718678}"/>
              </a:ext>
            </a:extLst>
          </p:cNvPr>
          <p:cNvSpPr>
            <a:spLocks noGrp="1" noChangeArrowheads="1"/>
          </p:cNvSpPr>
          <p:nvPr>
            <p:ph type="title" idx="4294967295"/>
          </p:nvPr>
        </p:nvSpPr>
        <p:spPr>
          <a:xfrm>
            <a:off x="842963" y="522288"/>
            <a:ext cx="7772400" cy="563562"/>
          </a:xfrm>
        </p:spPr>
        <p:txBody>
          <a:bodyPr/>
          <a:lstStyle/>
          <a:p>
            <a:pPr lvl="1">
              <a:defRPr/>
            </a:pPr>
            <a:r>
              <a:rPr lang="en-US" altLang="zh-CN" dirty="0">
                <a:effectLst>
                  <a:outerShdw blurRad="38100" dist="38100" dir="2700000" algn="tl">
                    <a:srgbClr val="C0C0C0"/>
                  </a:outerShdw>
                </a:effectLst>
                <a:ea typeface="宋体" pitchFamily="2" charset="-122"/>
              </a:rPr>
              <a:t>Thrashing Prevention</a:t>
            </a:r>
          </a:p>
        </p:txBody>
      </p:sp>
      <p:sp>
        <p:nvSpPr>
          <p:cNvPr id="99331" name="Rectangle 3">
            <a:extLst>
              <a:ext uri="{FF2B5EF4-FFF2-40B4-BE49-F238E27FC236}">
                <a16:creationId xmlns:a16="http://schemas.microsoft.com/office/drawing/2014/main" id="{0D7C1163-06CE-4976-901C-FD9D80DE9F60}"/>
              </a:ext>
            </a:extLst>
          </p:cNvPr>
          <p:cNvSpPr>
            <a:spLocks noGrp="1" noChangeArrowheads="1"/>
          </p:cNvSpPr>
          <p:nvPr>
            <p:ph type="body" idx="4294967295"/>
          </p:nvPr>
        </p:nvSpPr>
        <p:spPr>
          <a:xfrm>
            <a:off x="481013" y="1265238"/>
            <a:ext cx="8134350" cy="5408612"/>
          </a:xfrm>
        </p:spPr>
        <p:txBody>
          <a:bodyPr/>
          <a:lstStyle/>
          <a:p>
            <a:pPr eaLnBrk="1" hangingPunct="1">
              <a:lnSpc>
                <a:spcPct val="90000"/>
              </a:lnSpc>
              <a:defRPr/>
            </a:pPr>
            <a:r>
              <a:rPr lang="zh-CN" altLang="en-US" sz="2000" b="1" dirty="0">
                <a:solidFill>
                  <a:srgbClr val="FF0000"/>
                </a:solidFill>
                <a:ea typeface="宋体" panose="02010600030101010101" pitchFamily="2" charset="-122"/>
              </a:rPr>
              <a:t>Working-set model </a:t>
            </a:r>
            <a:endParaRPr lang="en-US" altLang="zh-CN" sz="2000" b="1" dirty="0">
              <a:solidFill>
                <a:srgbClr val="FF0000"/>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目的：</a:t>
            </a:r>
            <a:r>
              <a:rPr lang="zh-CN" altLang="en-US" sz="1800" b="1" dirty="0">
                <a:solidFill>
                  <a:srgbClr val="0000CC"/>
                </a:solidFill>
                <a:ea typeface="宋体" panose="02010600030101010101" pitchFamily="2" charset="-122"/>
              </a:rPr>
              <a:t>为进程分配足够多的帧</a:t>
            </a:r>
            <a:r>
              <a:rPr lang="zh-CN" altLang="en-US" sz="1800" b="1" dirty="0" smtClean="0">
                <a:solidFill>
                  <a:srgbClr val="0000CC"/>
                </a:solidFill>
                <a:ea typeface="宋体" panose="02010600030101010101" pitchFamily="2" charset="-122"/>
              </a:rPr>
              <a:t>；（至少</a:t>
            </a:r>
            <a:r>
              <a:rPr lang="zh-CN" altLang="en-US" sz="1800" b="1" dirty="0">
                <a:solidFill>
                  <a:srgbClr val="0000CC"/>
                </a:solidFill>
                <a:ea typeface="宋体" panose="02010600030101010101" pitchFamily="2" charset="-122"/>
              </a:rPr>
              <a:t>能容纳当前的一个</a:t>
            </a:r>
            <a:r>
              <a:rPr lang="zh-CN" altLang="en-US" sz="1800" b="1" dirty="0" smtClean="0">
                <a:solidFill>
                  <a:srgbClr val="0000CC"/>
                </a:solidFill>
                <a:ea typeface="宋体" panose="02010600030101010101" pitchFamily="2" charset="-122"/>
              </a:rPr>
              <a:t>局部）</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问题</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如何确定一个局部需要多少页框？</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7030A0"/>
                </a:solidFill>
                <a:ea typeface="宋体" panose="02010600030101010101" pitchFamily="2" charset="-122"/>
              </a:rPr>
              <a:t>根据局部性原理，每个进程</a:t>
            </a:r>
            <a:r>
              <a:rPr lang="zh-CN" altLang="en-US" sz="1800" b="1" u="sng" dirty="0">
                <a:solidFill>
                  <a:srgbClr val="C00000"/>
                </a:solidFill>
                <a:ea typeface="宋体" panose="02010600030101010101" pitchFamily="2" charset="-122"/>
              </a:rPr>
              <a:t>最近使用的页框数</a:t>
            </a:r>
            <a:r>
              <a:rPr lang="zh-CN" altLang="en-US" sz="1800" b="1" dirty="0">
                <a:solidFill>
                  <a:srgbClr val="7030A0"/>
                </a:solidFill>
                <a:ea typeface="宋体" panose="02010600030101010101" pitchFamily="2" charset="-122"/>
              </a:rPr>
              <a:t>作为</a:t>
            </a:r>
            <a:r>
              <a:rPr lang="zh-CN" altLang="en-US" sz="1800" b="1" u="sng" dirty="0">
                <a:solidFill>
                  <a:srgbClr val="C00000"/>
                </a:solidFill>
                <a:ea typeface="宋体" panose="02010600030101010101" pitchFamily="2" charset="-122"/>
              </a:rPr>
              <a:t>将要使用的页框数的近似值</a:t>
            </a:r>
            <a:r>
              <a:rPr lang="zh-CN" altLang="en-US" sz="1800" b="1" dirty="0">
                <a:solidFill>
                  <a:srgbClr val="7030A0"/>
                </a:solidFill>
                <a:ea typeface="宋体" panose="02010600030101010101" pitchFamily="2" charset="-122"/>
              </a:rPr>
              <a:t>；</a:t>
            </a:r>
            <a:endParaRPr lang="en-US" altLang="zh-CN" sz="1800" b="1" dirty="0">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对一个时间段对每个进程访问的页面进行采样，</a:t>
            </a:r>
            <a:r>
              <a:rPr lang="zh-CN" altLang="en-US" sz="1600" b="1" i="1" u="sng" dirty="0">
                <a:solidFill>
                  <a:srgbClr val="0000CC"/>
                </a:solidFill>
                <a:ea typeface="宋体" panose="02010600030101010101" pitchFamily="2" charset="-122"/>
              </a:rPr>
              <a:t>作为对进程一个局部的近似；</a:t>
            </a:r>
            <a:endParaRPr lang="en-US" altLang="zh-CN" sz="1600" b="1" i="1" u="sng" dirty="0">
              <a:solidFill>
                <a:srgbClr val="0000CC"/>
              </a:solidFill>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即根据在一个时间窗口内每个进程所访问的页面踪迹，得出</a:t>
            </a:r>
            <a:r>
              <a:rPr lang="zh-CN" altLang="en-US" sz="1600" b="1" u="sng" dirty="0">
                <a:solidFill>
                  <a:srgbClr val="7030A0"/>
                </a:solidFill>
                <a:ea typeface="宋体" panose="02010600030101010101" pitchFamily="2" charset="-122"/>
              </a:rPr>
              <a:t>该时间段内每个进程所访问的页面集合，即每个进程的</a:t>
            </a:r>
            <a:r>
              <a:rPr lang="zh-CN" altLang="en-US" sz="1600" b="1" u="sng" dirty="0">
                <a:solidFill>
                  <a:srgbClr val="C00000"/>
                </a:solidFill>
                <a:ea typeface="宋体" panose="02010600030101010101" pitchFamily="2" charset="-122"/>
              </a:rPr>
              <a:t>工作集</a:t>
            </a:r>
            <a:r>
              <a:rPr lang="zh-CN" altLang="en-US" sz="1600" b="1" dirty="0">
                <a:ea typeface="宋体" panose="02010600030101010101" pitchFamily="2" charset="-122"/>
              </a:rPr>
              <a:t>；</a:t>
            </a:r>
            <a:endParaRPr lang="en-US" altLang="zh-CN" sz="1600" b="1" dirty="0">
              <a:ea typeface="宋体" panose="02010600030101010101" pitchFamily="2" charset="-122"/>
            </a:endParaRPr>
          </a:p>
          <a:p>
            <a:pPr lvl="2" eaLnBrk="1" hangingPunct="1">
              <a:lnSpc>
                <a:spcPct val="90000"/>
              </a:lnSpc>
              <a:defRPr/>
            </a:pPr>
            <a:r>
              <a:rPr lang="zh-CN" altLang="en-US" sz="1600" b="1" u="sng" dirty="0">
                <a:ea typeface="宋体" panose="02010600030101010101" pitchFamily="2" charset="-122"/>
              </a:rPr>
              <a:t>将该工作集的大小作为每个进程需求内存的下限；</a:t>
            </a:r>
            <a:endParaRPr lang="en-US" altLang="zh-CN" sz="1600" b="1" u="sng" dirty="0">
              <a:ea typeface="宋体" panose="02010600030101010101" pitchFamily="2" charset="-122"/>
            </a:endParaRPr>
          </a:p>
          <a:p>
            <a:pPr lvl="2" eaLnBrk="1" hangingPunct="1">
              <a:lnSpc>
                <a:spcPct val="90000"/>
              </a:lnSpc>
              <a:defRPr/>
            </a:pPr>
            <a:r>
              <a:rPr lang="zh-CN" altLang="en-US" sz="1600" b="1" i="1" u="sng" dirty="0">
                <a:ea typeface="宋体" panose="02010600030101010101" pitchFamily="2" charset="-122"/>
              </a:rPr>
              <a:t>如果所有进程需要的页框数之和 &gt; </a:t>
            </a:r>
            <a:r>
              <a:rPr lang="zh-CN" altLang="en-US" sz="1600" b="1" i="1" u="sng" dirty="0" smtClean="0">
                <a:ea typeface="宋体" panose="02010600030101010101" pitchFamily="2" charset="-122"/>
              </a:rPr>
              <a:t>系统</a:t>
            </a:r>
            <a:r>
              <a:rPr lang="zh-CN" altLang="en-US" sz="1600" b="1" i="1" u="sng" dirty="0" smtClean="0">
                <a:ea typeface="宋体" panose="02010600030101010101" pitchFamily="2" charset="-122"/>
                <a:sym typeface="Symbol" panose="05050102010706020507" pitchFamily="18" charset="2"/>
              </a:rPr>
              <a:t>可用</a:t>
            </a:r>
            <a:r>
              <a:rPr lang="zh-CN" altLang="en-US" sz="1600" b="1" i="1" u="sng" dirty="0">
                <a:ea typeface="宋体" panose="02010600030101010101" pitchFamily="2" charset="-122"/>
                <a:sym typeface="Symbol" panose="05050102010706020507" pitchFamily="18" charset="2"/>
              </a:rPr>
              <a:t>的页框数，则可能导致系统</a:t>
            </a:r>
            <a:r>
              <a:rPr lang="zh-CN" altLang="en-US" sz="1600" b="1" i="1" u="sng" dirty="0">
                <a:solidFill>
                  <a:srgbClr val="0070C0"/>
                </a:solidFill>
                <a:ea typeface="宋体" panose="02010600030101010101" pitchFamily="2" charset="-122"/>
                <a:sym typeface="Symbol" panose="05050102010706020507" pitchFamily="18" charset="2"/>
              </a:rPr>
              <a:t>抖动</a:t>
            </a:r>
            <a:r>
              <a:rPr lang="zh-CN" altLang="en-US" sz="1600" b="1" i="1" u="sng" dirty="0">
                <a:ea typeface="宋体" panose="02010600030101010101" pitchFamily="2" charset="-122"/>
                <a:sym typeface="Symbol" panose="05050102010706020507" pitchFamily="18" charset="2"/>
              </a:rPr>
              <a:t>，</a:t>
            </a:r>
            <a:r>
              <a:rPr lang="zh-CN" altLang="en-US" sz="1600" b="1" i="1" u="sng" dirty="0">
                <a:solidFill>
                  <a:srgbClr val="006600"/>
                </a:solidFill>
                <a:ea typeface="宋体" panose="02010600030101010101" pitchFamily="2" charset="-122"/>
                <a:sym typeface="Symbol" panose="05050102010706020507" pitchFamily="18" charset="2"/>
              </a:rPr>
              <a:t>需挂起或终止部分进程，以释放内存</a:t>
            </a:r>
            <a:r>
              <a:rPr lang="zh-CN" altLang="en-US" sz="1600" b="1" i="1" u="sng" dirty="0" smtClean="0">
                <a:ea typeface="宋体" panose="02010600030101010101" pitchFamily="2" charset="-122"/>
                <a:sym typeface="Symbol" panose="05050102010706020507" pitchFamily="18" charset="2"/>
              </a:rPr>
              <a:t>，将它们分配给其它的</a:t>
            </a:r>
            <a:r>
              <a:rPr lang="zh-CN" altLang="en-US" sz="1600" b="1" i="1" u="sng" dirty="0">
                <a:ea typeface="宋体" panose="02010600030101010101" pitchFamily="2" charset="-122"/>
                <a:sym typeface="Symbol" panose="05050102010706020507" pitchFamily="18" charset="2"/>
              </a:rPr>
              <a:t>进程；</a:t>
            </a:r>
            <a:endParaRPr lang="zh-CN" altLang="en-US" sz="1600" b="1" i="1" u="sng" dirty="0">
              <a:ea typeface="宋体" panose="02010600030101010101" pitchFamily="2" charset="-122"/>
            </a:endParaRPr>
          </a:p>
          <a:p>
            <a:pPr eaLnBrk="1" hangingPunct="1">
              <a:lnSpc>
                <a:spcPct val="90000"/>
              </a:lnSpc>
              <a:defRPr/>
            </a:pPr>
            <a:r>
              <a:rPr lang="en-US" altLang="zh-CN" sz="2000" b="1" dirty="0">
                <a:solidFill>
                  <a:srgbClr val="FF0000"/>
                </a:solidFill>
                <a:ea typeface="宋体" panose="02010600030101010101" pitchFamily="2" charset="-122"/>
              </a:rPr>
              <a:t>Page-Fault Frequency Scheme</a:t>
            </a:r>
          </a:p>
          <a:p>
            <a:pPr lvl="1" eaLnBrk="1" hangingPunct="1">
              <a:lnSpc>
                <a:spcPct val="90000"/>
              </a:lnSpc>
              <a:defRPr/>
            </a:pPr>
            <a:r>
              <a:rPr lang="en-US" altLang="zh-CN" sz="1800" dirty="0">
                <a:ea typeface="宋体" panose="02010600030101010101" pitchFamily="2" charset="-122"/>
              </a:rPr>
              <a:t>Establish “acceptable” page-fault rate.</a:t>
            </a:r>
          </a:p>
          <a:p>
            <a:pPr lvl="2" eaLnBrk="1" hangingPunct="1">
              <a:lnSpc>
                <a:spcPct val="90000"/>
              </a:lnSpc>
              <a:defRPr/>
            </a:pPr>
            <a:r>
              <a:rPr lang="en-US" altLang="zh-CN" sz="1600" dirty="0">
                <a:ea typeface="宋体" panose="02010600030101010101" pitchFamily="2" charset="-122"/>
              </a:rPr>
              <a:t>If actual page-fault rate too low, process loses frame.</a:t>
            </a:r>
          </a:p>
          <a:p>
            <a:pPr lvl="2" eaLnBrk="1" hangingPunct="1">
              <a:lnSpc>
                <a:spcPct val="90000"/>
              </a:lnSpc>
              <a:defRPr/>
            </a:pPr>
            <a:r>
              <a:rPr lang="en-US" altLang="zh-CN" sz="1600" dirty="0">
                <a:ea typeface="宋体" panose="02010600030101010101" pitchFamily="2" charset="-122"/>
              </a:rPr>
              <a:t>If actual page-fault rate too high, process gains frame.</a:t>
            </a:r>
          </a:p>
          <a:p>
            <a:pPr lvl="2" eaLnBrk="1" hangingPunct="1">
              <a:lnSpc>
                <a:spcPct val="90000"/>
              </a:lnSpc>
              <a:defRPr/>
            </a:pPr>
            <a:r>
              <a:rPr lang="zh-CN" altLang="en-US" sz="1600" b="1" dirty="0">
                <a:solidFill>
                  <a:srgbClr val="006600"/>
                </a:solidFill>
                <a:ea typeface="宋体" panose="02010600030101010101" pitchFamily="2" charset="-122"/>
              </a:rPr>
              <a:t>有时需要挂起或终止部分进程以释放其所占用的内存</a:t>
            </a:r>
            <a:endParaRPr lang="en-US" altLang="zh-CN" sz="1600" b="1" dirty="0">
              <a:solidFill>
                <a:srgbClr val="006600"/>
              </a:solidFill>
              <a:ea typeface="宋体" panose="02010600030101010101" pitchFamily="2" charset="-122"/>
            </a:endParaRPr>
          </a:p>
          <a:p>
            <a:pPr lvl="1" eaLnBrk="1" hangingPunct="1">
              <a:lnSpc>
                <a:spcPct val="90000"/>
              </a:lnSpc>
              <a:defRPr/>
            </a:pPr>
            <a:endParaRPr lang="zh-CN" altLang="en-US" sz="1200" dirty="0">
              <a:ea typeface="宋体" panose="02010600030101010101" pitchFamily="2" charset="-122"/>
            </a:endParaRPr>
          </a:p>
        </p:txBody>
      </p:sp>
    </p:spTree>
    <p:extLst>
      <p:ext uri="{BB962C8B-B14F-4D97-AF65-F5344CB8AC3E}">
        <p14:creationId xmlns:p14="http://schemas.microsoft.com/office/powerpoint/2010/main" val="107057723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CF22C10-B7E1-4A70-B242-96B70CC6F922}"/>
              </a:ext>
            </a:extLst>
          </p:cNvPr>
          <p:cNvSpPr>
            <a:spLocks noGrp="1" noChangeArrowheads="1"/>
          </p:cNvSpPr>
          <p:nvPr>
            <p:ph type="title" idx="4294967295"/>
          </p:nvPr>
        </p:nvSpPr>
        <p:spPr>
          <a:xfrm>
            <a:off x="842963" y="522288"/>
            <a:ext cx="7772400" cy="563562"/>
          </a:xfrm>
        </p:spPr>
        <p:txBody>
          <a:bodyPr/>
          <a:lstStyle/>
          <a:p>
            <a:pPr>
              <a:defRPr/>
            </a:pPr>
            <a:r>
              <a:rPr lang="en-US" altLang="zh-CN" dirty="0">
                <a:effectLst>
                  <a:outerShdw blurRad="38100" dist="38100" dir="2700000" algn="tl">
                    <a:srgbClr val="C0C0C0"/>
                  </a:outerShdw>
                </a:effectLst>
                <a:ea typeface="宋体" pitchFamily="2" charset="-122"/>
              </a:rPr>
              <a:t>Solution to Thrashing</a:t>
            </a:r>
          </a:p>
        </p:txBody>
      </p:sp>
      <p:sp>
        <p:nvSpPr>
          <p:cNvPr id="91139" name="Rectangle 3">
            <a:extLst>
              <a:ext uri="{FF2B5EF4-FFF2-40B4-BE49-F238E27FC236}">
                <a16:creationId xmlns:a16="http://schemas.microsoft.com/office/drawing/2014/main" id="{1C5C416B-EC46-48DA-A8B5-45E75D12A533}"/>
              </a:ext>
            </a:extLst>
          </p:cNvPr>
          <p:cNvSpPr>
            <a:spLocks noGrp="1" noChangeArrowheads="1"/>
          </p:cNvSpPr>
          <p:nvPr>
            <p:ph type="body" idx="4294967295"/>
          </p:nvPr>
        </p:nvSpPr>
        <p:spPr>
          <a:xfrm>
            <a:off x="576263" y="1300163"/>
            <a:ext cx="8469312" cy="4606925"/>
          </a:xfrm>
        </p:spPr>
        <p:txBody>
          <a:bodyPr/>
          <a:lstStyle/>
          <a:p>
            <a:pPr>
              <a:lnSpc>
                <a:spcPct val="90000"/>
              </a:lnSpc>
              <a:defRPr/>
            </a:pPr>
            <a:r>
              <a:rPr lang="zh-CN" altLang="en-US" sz="2400" dirty="0">
                <a:solidFill>
                  <a:srgbClr val="0070C0"/>
                </a:solidFill>
                <a:ea typeface="宋体" panose="02010600030101010101" pitchFamily="2" charset="-122"/>
              </a:rPr>
              <a:t>Working-set model </a:t>
            </a:r>
            <a:endParaRPr lang="en-US" altLang="zh-CN" sz="2400" dirty="0">
              <a:solidFill>
                <a:srgbClr val="0070C0"/>
              </a:solidFill>
              <a:ea typeface="宋体" panose="02010600030101010101" pitchFamily="2" charset="-122"/>
            </a:endParaRPr>
          </a:p>
          <a:p>
            <a:pPr lvl="1">
              <a:lnSpc>
                <a:spcPct val="90000"/>
              </a:lnSpc>
              <a:defRPr/>
            </a:pP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  </a:t>
            </a:r>
            <a:r>
              <a:rPr lang="en-US" altLang="zh-CN" sz="2000" i="1" dirty="0" err="1">
                <a:ea typeface="宋体" panose="02010600030101010101" pitchFamily="2" charset="-122"/>
                <a:sym typeface="Symbol" panose="05050102010706020507" pitchFamily="18" charset="2"/>
              </a:rPr>
              <a:t>WSS</a:t>
            </a:r>
            <a:r>
              <a:rPr lang="en-US" altLang="zh-CN" sz="2000" i="1" baseline="-25000" dirty="0" err="1">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 total demand frames (of all processes)</a:t>
            </a:r>
          </a:p>
          <a:p>
            <a:pPr lvl="1">
              <a:lnSpc>
                <a:spcPct val="90000"/>
              </a:lnSpc>
              <a:defRPr/>
            </a:pPr>
            <a:r>
              <a:rPr lang="en-US" altLang="zh-CN" sz="2000" dirty="0">
                <a:ea typeface="宋体" panose="02010600030101010101" pitchFamily="2" charset="-122"/>
                <a:sym typeface="Symbol" panose="05050102010706020507" pitchFamily="18" charset="2"/>
              </a:rPr>
              <a:t>if </a:t>
            </a: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&gt; </a:t>
            </a:r>
            <a:r>
              <a:rPr lang="en-US" altLang="zh-CN" sz="2000" i="1" dirty="0">
                <a:ea typeface="宋体" panose="02010600030101010101" pitchFamily="2" charset="-122"/>
                <a:sym typeface="Symbol" panose="05050102010706020507" pitchFamily="18" charset="2"/>
              </a:rPr>
              <a:t>m</a:t>
            </a:r>
            <a:r>
              <a:rPr lang="en-US" altLang="zh-CN" sz="20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（m=可用的页框数）</a:t>
            </a:r>
          </a:p>
          <a:p>
            <a:pPr lvl="1">
              <a:lnSpc>
                <a:spcPct val="90000"/>
              </a:lnSpc>
              <a:defRPr/>
            </a:pPr>
            <a:r>
              <a:rPr lang="zh-CN" altLang="en-US" sz="2000" b="1" dirty="0">
                <a:solidFill>
                  <a:srgbClr val="C00000"/>
                </a:solidFill>
                <a:ea typeface="宋体" panose="02010600030101010101" pitchFamily="2" charset="-122"/>
                <a:sym typeface="Symbol" panose="05050102010706020507" pitchFamily="18" charset="2"/>
              </a:rPr>
              <a:t>Policy: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then suspend one of the processes</a:t>
            </a:r>
            <a:endParaRPr lang="en-US" altLang="zh-CN" sz="2000" dirty="0">
              <a:ea typeface="宋体" panose="02010600030101010101" pitchFamily="2" charset="-122"/>
            </a:endParaRPr>
          </a:p>
          <a:p>
            <a:pPr>
              <a:lnSpc>
                <a:spcPct val="90000"/>
              </a:lnSpc>
              <a:defRPr/>
            </a:pPr>
            <a:r>
              <a:rPr lang="en-US" altLang="zh-CN" sz="2400" dirty="0">
                <a:solidFill>
                  <a:srgbClr val="0070C0"/>
                </a:solidFill>
                <a:ea typeface="宋体" panose="02010600030101010101" pitchFamily="2" charset="-122"/>
              </a:rPr>
              <a:t>Page-Fault Frequency Scheme</a:t>
            </a:r>
          </a:p>
          <a:p>
            <a:pPr lvl="1">
              <a:lnSpc>
                <a:spcPct val="90000"/>
              </a:lnSpc>
              <a:defRPr/>
            </a:pPr>
            <a:r>
              <a:rPr lang="en-US" altLang="zh-CN" sz="2000" dirty="0">
                <a:ea typeface="宋体" panose="02010600030101010101" pitchFamily="2" charset="-122"/>
              </a:rPr>
              <a:t>If actual page-fault rate too low, process loses frame.</a:t>
            </a:r>
          </a:p>
          <a:p>
            <a:pPr lvl="1">
              <a:lnSpc>
                <a:spcPct val="90000"/>
              </a:lnSpc>
              <a:defRPr/>
            </a:pPr>
            <a:r>
              <a:rPr lang="en-US" altLang="zh-CN" sz="2000" dirty="0">
                <a:ea typeface="宋体" panose="02010600030101010101" pitchFamily="2" charset="-122"/>
              </a:rPr>
              <a:t>If actual page-fault rate too high, process gains frame.</a:t>
            </a:r>
          </a:p>
          <a:p>
            <a:pPr lvl="2">
              <a:lnSpc>
                <a:spcPct val="90000"/>
              </a:lnSpc>
              <a:defRPr/>
            </a:pPr>
            <a:r>
              <a:rPr lang="en-US" altLang="zh-CN" sz="1800" dirty="0">
                <a:solidFill>
                  <a:srgbClr val="0000CC"/>
                </a:solidFill>
                <a:effectLst>
                  <a:outerShdw blurRad="38100" dist="38100" dir="2700000" algn="tl">
                    <a:srgbClr val="C0C0C0"/>
                  </a:outerShdw>
                </a:effectLst>
                <a:ea typeface="宋体" pitchFamily="2" charset="-122"/>
              </a:rPr>
              <a:t>Sometime need to suspend, or t</a:t>
            </a:r>
            <a:r>
              <a:rPr lang="zh-CN" altLang="en-US" sz="1800" dirty="0">
                <a:solidFill>
                  <a:srgbClr val="0000CC"/>
                </a:solidFill>
                <a:effectLst>
                  <a:outerShdw blurRad="38100" dist="38100" dir="2700000" algn="tl">
                    <a:srgbClr val="C0C0C0"/>
                  </a:outerShdw>
                </a:effectLst>
                <a:ea typeface="宋体" pitchFamily="2" charset="-122"/>
              </a:rPr>
              <a:t>erminat</a:t>
            </a:r>
            <a:r>
              <a:rPr lang="en-US" altLang="zh-CN" sz="1800" dirty="0">
                <a:solidFill>
                  <a:srgbClr val="0000CC"/>
                </a:solidFill>
                <a:effectLst>
                  <a:outerShdw blurRad="38100" dist="38100" dir="2700000" algn="tl">
                    <a:srgbClr val="C0C0C0"/>
                  </a:outerShdw>
                </a:effectLst>
                <a:ea typeface="宋体" pitchFamily="2" charset="-122"/>
              </a:rPr>
              <a:t>e some processes</a:t>
            </a:r>
            <a:endParaRPr lang="en-US" altLang="zh-CN" sz="1800" dirty="0">
              <a:solidFill>
                <a:srgbClr val="0000CC"/>
              </a:solidFill>
              <a:ea typeface="宋体" panose="02010600030101010101" pitchFamily="2" charset="-122"/>
            </a:endParaRPr>
          </a:p>
          <a:p>
            <a:pPr lvl="1">
              <a:lnSpc>
                <a:spcPct val="90000"/>
              </a:lnSpc>
              <a:defRPr/>
            </a:pPr>
            <a:endParaRPr lang="en-US" altLang="zh-CN" dirty="0">
              <a:ea typeface="宋体" panose="02010600030101010101" pitchFamily="2" charset="-122"/>
            </a:endParaRPr>
          </a:p>
          <a:p>
            <a:pPr lvl="1">
              <a:lnSpc>
                <a:spcPct val="90000"/>
              </a:lnSpc>
              <a:defRPr/>
            </a:pPr>
            <a:endParaRPr lang="en-US" altLang="zh-CN" sz="2400" dirty="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162984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FFF901-9D24-4C7E-8FC5-93E8275CAF78}"/>
              </a:ext>
            </a:extLst>
          </p:cNvPr>
          <p:cNvSpPr txBox="1"/>
          <p:nvPr>
            <p:custDataLst>
              <p:tags r:id="rId2"/>
            </p:custDataLst>
          </p:nvPr>
        </p:nvSpPr>
        <p:spPr>
          <a:xfrm>
            <a:off x="914400" y="975677"/>
            <a:ext cx="7590971" cy="1657351"/>
          </a:xfrm>
          <a:prstGeom prst="rect">
            <a:avLst/>
          </a:prstGeom>
          <a:noFill/>
        </p:spPr>
        <p:txBody>
          <a:bodyPr vert="horz" wrap="squar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在系统发生抖动是，可以采取的有效措施是（）。</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撤销部分进程    </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、增加磁盘交换区的容量</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、提高用户进程优先级</a:t>
            </a:r>
          </a:p>
        </p:txBody>
      </p:sp>
      <p:sp>
        <p:nvSpPr>
          <p:cNvPr id="5" name="文本框 4">
            <a:extLst>
              <a:ext uri="{FF2B5EF4-FFF2-40B4-BE49-F238E27FC236}">
                <a16:creationId xmlns:a16="http://schemas.microsoft.com/office/drawing/2014/main" id="{818716EC-7C1A-4840-A9EF-EBF18BE3C185}"/>
              </a:ext>
            </a:extLst>
          </p:cNvPr>
          <p:cNvSpPr txBox="1"/>
          <p:nvPr>
            <p:custDataLst>
              <p:tags r:id="rId3"/>
            </p:custDataLst>
          </p:nvPr>
        </p:nvSpPr>
        <p:spPr>
          <a:xfrm>
            <a:off x="1828800" y="276574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685AC6E-8106-49B9-88A1-388CC3D59E1F}"/>
              </a:ext>
            </a:extLst>
          </p:cNvPr>
          <p:cNvSpPr txBox="1"/>
          <p:nvPr>
            <p:custDataLst>
              <p:tags r:id="rId4"/>
            </p:custDataLst>
          </p:nvPr>
        </p:nvSpPr>
        <p:spPr>
          <a:xfrm>
            <a:off x="1828800" y="362299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65804160-C2B1-4980-8180-E34E96F7CC63}"/>
              </a:ext>
            </a:extLst>
          </p:cNvPr>
          <p:cNvSpPr txBox="1"/>
          <p:nvPr>
            <p:custDataLst>
              <p:tags r:id="rId5"/>
            </p:custDataLst>
          </p:nvPr>
        </p:nvSpPr>
        <p:spPr>
          <a:xfrm>
            <a:off x="1828800" y="441594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23B7630-7F07-4B2E-B76F-50DBE374184E}"/>
              </a:ext>
            </a:extLst>
          </p:cNvPr>
          <p:cNvSpPr txBox="1"/>
          <p:nvPr>
            <p:custDataLst>
              <p:tags r:id="rId6"/>
            </p:custDataLst>
          </p:nvPr>
        </p:nvSpPr>
        <p:spPr>
          <a:xfrm>
            <a:off x="1828800" y="516477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2AB7B90E-22B5-4DF2-86DC-04C294CFC861}"/>
              </a:ext>
            </a:extLst>
          </p:cNvPr>
          <p:cNvSpPr>
            <a:spLocks noChangeAspect="1"/>
          </p:cNvSpPr>
          <p:nvPr>
            <p:custDataLst>
              <p:tags r:id="rId7"/>
            </p:custDataLst>
          </p:nvPr>
        </p:nvSpPr>
        <p:spPr bwMode="auto">
          <a:xfrm>
            <a:off x="1114425" y="283003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C028A47-35C7-4922-A5AD-1266997AD613}"/>
              </a:ext>
            </a:extLst>
          </p:cNvPr>
          <p:cNvSpPr>
            <a:spLocks noChangeAspect="1"/>
          </p:cNvSpPr>
          <p:nvPr>
            <p:custDataLst>
              <p:tags r:id="rId8"/>
            </p:custDataLst>
          </p:nvPr>
        </p:nvSpPr>
        <p:spPr bwMode="auto">
          <a:xfrm>
            <a:off x="1114425" y="368728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23B00F2-C3E4-435E-97F7-29DF93A9DA8C}"/>
              </a:ext>
            </a:extLst>
          </p:cNvPr>
          <p:cNvSpPr>
            <a:spLocks noChangeAspect="1"/>
          </p:cNvSpPr>
          <p:nvPr>
            <p:custDataLst>
              <p:tags r:id="rId9"/>
            </p:custDataLst>
          </p:nvPr>
        </p:nvSpPr>
        <p:spPr bwMode="auto">
          <a:xfrm>
            <a:off x="1114425" y="454453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EACB25B-7F78-4BC5-930F-A92A779630D8}"/>
              </a:ext>
            </a:extLst>
          </p:cNvPr>
          <p:cNvSpPr>
            <a:spLocks noChangeAspect="1"/>
          </p:cNvSpPr>
          <p:nvPr>
            <p:custDataLst>
              <p:tags r:id="rId10"/>
            </p:custDataLst>
          </p:nvPr>
        </p:nvSpPr>
        <p:spPr bwMode="auto">
          <a:xfrm>
            <a:off x="1114425" y="522906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FDF899B-AAB6-4113-A3F8-F35D176DCD9B}"/>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672C0F3E-DC4C-4736-ACC2-BF4ECF0A299C}"/>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78B9E4D6-C620-4138-9AAA-330E3408D807}"/>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23B6E91D-D571-497E-9B56-FB16FFA406BB}"/>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ED8DEF69-4179-4355-8D65-2766EF4B5FF0}"/>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534DF481-C2DC-4151-AA39-F2775CABCFC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B4A67ADF-9FBB-48C5-927D-E251C025BE4F}"/>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5DB250FB-D2D8-4E04-8002-4DEAD109BF26}"/>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B2EFAEA-BE78-45FF-830E-7717ED6BC6F4}"/>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62CA2DEC-3320-4230-8E88-12121264C4A1}"/>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94CBAD6D-1E08-4D1E-B4C4-D5AF1701CFD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8E80BEC-C084-4DE0-B648-7F6ACE05D4BA}"/>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C8D1A11-9136-49AF-8230-E0F450316045}"/>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8E0AF74E-6408-4344-9CF6-370A23C6C0BF}"/>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815D68DF-F964-4E92-B938-B0146C439A33}"/>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0710B1D-BB5D-4977-BC9C-24D23CC6ED38}"/>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7A2D6CB-3238-41E5-873F-012415FCCB22}"/>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94001647-2735-4AEC-88D1-53D0ECAD8A6E}"/>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4462177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E526DC56-E211-478B-87B0-E812785D3BFD}"/>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例题 P367 9.10</a:t>
            </a:r>
          </a:p>
        </p:txBody>
      </p:sp>
      <p:sp>
        <p:nvSpPr>
          <p:cNvPr id="118787" name="内容占位符 2">
            <a:extLst>
              <a:ext uri="{FF2B5EF4-FFF2-40B4-BE49-F238E27FC236}">
                <a16:creationId xmlns:a16="http://schemas.microsoft.com/office/drawing/2014/main" id="{C4FA650A-F1A1-4A5B-8061-39E46A65A1F0}"/>
              </a:ext>
            </a:extLst>
          </p:cNvPr>
          <p:cNvSpPr>
            <a:spLocks noGrp="1"/>
          </p:cNvSpPr>
          <p:nvPr>
            <p:ph idx="4294967295"/>
          </p:nvPr>
        </p:nvSpPr>
        <p:spPr>
          <a:xfrm>
            <a:off x="827088" y="1282700"/>
            <a:ext cx="7515225" cy="4483100"/>
          </a:xfrm>
        </p:spPr>
        <p:txBody>
          <a:bodyPr/>
          <a:lstStyle/>
          <a:p>
            <a:r>
              <a:rPr lang="zh-CN" altLang="en-US" sz="1600">
                <a:ea typeface="宋体" panose="02010600030101010101" pitchFamily="2" charset="-122"/>
              </a:rPr>
              <a:t>Consider a demand-paging system with the following time-measured utilizations</a:t>
            </a:r>
            <a:r>
              <a:rPr lang="en-US" altLang="zh-CN" sz="1600">
                <a:ea typeface="宋体" panose="02010600030101010101" pitchFamily="2" charset="-122"/>
              </a:rPr>
              <a:t>:</a:t>
            </a:r>
          </a:p>
          <a:p>
            <a:pPr lvl="1"/>
            <a:r>
              <a:rPr lang="en-US" altLang="zh-CN" sz="1200">
                <a:ea typeface="宋体" panose="02010600030101010101" pitchFamily="2" charset="-122"/>
              </a:rPr>
              <a:t>CPU utilization 20%</a:t>
            </a:r>
          </a:p>
          <a:p>
            <a:pPr lvl="1"/>
            <a:r>
              <a:rPr lang="en-US" altLang="zh-CN" sz="1200">
                <a:ea typeface="宋体" panose="02010600030101010101" pitchFamily="2" charset="-122"/>
              </a:rPr>
              <a:t>Paging disk 97.7%</a:t>
            </a:r>
          </a:p>
          <a:p>
            <a:pPr lvl="1"/>
            <a:r>
              <a:rPr lang="en-US" altLang="zh-CN" sz="1200">
                <a:ea typeface="宋体" panose="02010600030101010101" pitchFamily="2" charset="-122"/>
              </a:rPr>
              <a:t>Other I/O devices 5%</a:t>
            </a:r>
          </a:p>
          <a:p>
            <a:r>
              <a:rPr lang="en-US" altLang="zh-CN" sz="1600">
                <a:ea typeface="宋体" panose="02010600030101010101" pitchFamily="2" charset="-122"/>
              </a:rPr>
              <a:t>Which (if any) of the following will (probably) improve CPU utilization?</a:t>
            </a:r>
          </a:p>
          <a:p>
            <a:r>
              <a:rPr lang="en-US" altLang="zh-CN" sz="1600">
                <a:ea typeface="宋体" panose="02010600030101010101" pitchFamily="2" charset="-122"/>
              </a:rPr>
              <a:t>Explain your answer.</a:t>
            </a:r>
          </a:p>
          <a:p>
            <a:pPr lvl="1">
              <a:buFont typeface="Monotype Sorts" pitchFamily="2" charset="2"/>
              <a:buNone/>
            </a:pPr>
            <a:r>
              <a:rPr lang="en-US" altLang="zh-CN" sz="1400">
                <a:ea typeface="宋体" panose="02010600030101010101" pitchFamily="2" charset="-122"/>
              </a:rPr>
              <a:t>a. Install a faster CPU.</a:t>
            </a:r>
          </a:p>
          <a:p>
            <a:pPr lvl="1">
              <a:buFont typeface="Monotype Sorts" pitchFamily="2" charset="2"/>
              <a:buNone/>
            </a:pPr>
            <a:r>
              <a:rPr lang="en-US" altLang="zh-CN" sz="1400">
                <a:ea typeface="宋体" panose="02010600030101010101" pitchFamily="2" charset="-122"/>
              </a:rPr>
              <a:t>b. Install a bigger paging disk.</a:t>
            </a:r>
          </a:p>
          <a:p>
            <a:pPr lvl="1">
              <a:buFont typeface="Monotype Sorts" pitchFamily="2" charset="2"/>
              <a:buNone/>
            </a:pPr>
            <a:r>
              <a:rPr lang="en-US" altLang="zh-CN" sz="1400">
                <a:ea typeface="宋体" panose="02010600030101010101" pitchFamily="2" charset="-122"/>
              </a:rPr>
              <a:t>c. Increase the degree of multiprogramming.</a:t>
            </a:r>
          </a:p>
          <a:p>
            <a:pPr lvl="1">
              <a:buFont typeface="Monotype Sorts" pitchFamily="2" charset="2"/>
              <a:buNone/>
            </a:pPr>
            <a:r>
              <a:rPr lang="en-US" altLang="zh-CN" sz="1400">
                <a:ea typeface="宋体" panose="02010600030101010101" pitchFamily="2" charset="-122"/>
              </a:rPr>
              <a:t>d. Decrease the degree of multiprogramming.</a:t>
            </a:r>
          </a:p>
          <a:p>
            <a:pPr lvl="1">
              <a:buFont typeface="Monotype Sorts" pitchFamily="2" charset="2"/>
              <a:buNone/>
            </a:pPr>
            <a:r>
              <a:rPr lang="en-US" altLang="zh-CN" sz="1400">
                <a:ea typeface="宋体" panose="02010600030101010101" pitchFamily="2" charset="-122"/>
              </a:rPr>
              <a:t>e. Install more main memory.</a:t>
            </a:r>
          </a:p>
          <a:p>
            <a:pPr lvl="1">
              <a:buFont typeface="Monotype Sorts" pitchFamily="2" charset="2"/>
              <a:buNone/>
            </a:pPr>
            <a:r>
              <a:rPr lang="en-US" altLang="zh-CN" sz="1400">
                <a:ea typeface="宋体" panose="02010600030101010101" pitchFamily="2" charset="-122"/>
              </a:rPr>
              <a:t>f. Install a faster hard disk or multiple controllers with multiple hard disks.</a:t>
            </a:r>
          </a:p>
          <a:p>
            <a:pPr lvl="1">
              <a:buFont typeface="Monotype Sorts" pitchFamily="2" charset="2"/>
              <a:buNone/>
            </a:pPr>
            <a:r>
              <a:rPr lang="en-US" altLang="zh-CN" sz="1400">
                <a:ea typeface="宋体" panose="02010600030101010101" pitchFamily="2" charset="-122"/>
              </a:rPr>
              <a:t>g. Add prepaging to the page fetch algorithms.</a:t>
            </a:r>
          </a:p>
          <a:p>
            <a:pPr lvl="1">
              <a:buFont typeface="Monotype Sorts" pitchFamily="2" charset="2"/>
              <a:buNone/>
            </a:pPr>
            <a:r>
              <a:rPr lang="en-US" altLang="zh-CN" sz="1400">
                <a:ea typeface="宋体" panose="02010600030101010101" pitchFamily="2" charset="-122"/>
              </a:rPr>
              <a:t>h. Increase the page size.</a:t>
            </a:r>
            <a:endParaRPr lang="zh-CN" altLang="en-US" sz="1400">
              <a:ea typeface="宋体" panose="02010600030101010101"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1D172FF-C2C5-4F11-8E9E-A3542E686FD1}"/>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Virtual Memory（回顾）</a:t>
            </a:r>
          </a:p>
        </p:txBody>
      </p:sp>
      <p:sp>
        <p:nvSpPr>
          <p:cNvPr id="119811" name="Rectangle 3">
            <a:extLst>
              <a:ext uri="{FF2B5EF4-FFF2-40B4-BE49-F238E27FC236}">
                <a16:creationId xmlns:a16="http://schemas.microsoft.com/office/drawing/2014/main" id="{EE11D6B8-D46A-4763-842F-6A06419371D5}"/>
              </a:ext>
            </a:extLst>
          </p:cNvPr>
          <p:cNvSpPr>
            <a:spLocks noGrp="1" noChangeArrowheads="1"/>
          </p:cNvSpPr>
          <p:nvPr>
            <p:ph type="body" idx="4294967295"/>
          </p:nvPr>
        </p:nvSpPr>
        <p:spPr>
          <a:xfrm>
            <a:off x="376238" y="1217613"/>
            <a:ext cx="8496300" cy="5137150"/>
          </a:xfrm>
        </p:spPr>
        <p:txBody>
          <a:bodyPr/>
          <a:lstStyle/>
          <a:p>
            <a:r>
              <a:rPr lang="zh-CN" altLang="en-US" sz="2000" b="1">
                <a:ea typeface="宋体" panose="02010600030101010101" pitchFamily="2" charset="-122"/>
              </a:rPr>
              <a:t>一般有请求页式、请求段式、段页式虚拟存储器管理</a:t>
            </a:r>
          </a:p>
          <a:p>
            <a:endParaRPr lang="zh-CN" altLang="en-US" sz="2000" b="1">
              <a:ea typeface="宋体" panose="02010600030101010101" pitchFamily="2" charset="-122"/>
            </a:endParaRPr>
          </a:p>
          <a:p>
            <a:r>
              <a:rPr lang="zh-CN" altLang="en-US" sz="2000" b="1">
                <a:solidFill>
                  <a:srgbClr val="FF0000"/>
                </a:solidFill>
                <a:ea typeface="宋体" panose="02010600030101010101" pitchFamily="2" charset="-122"/>
              </a:rPr>
              <a:t>相关的几个问题，或需要解决的问题</a:t>
            </a:r>
            <a:r>
              <a:rPr lang="zh-CN" altLang="en-US" sz="2000" b="1">
                <a:ea typeface="宋体" panose="02010600030101010101" pitchFamily="2" charset="-122"/>
              </a:rPr>
              <a:t>（以请求页式为例）</a:t>
            </a:r>
          </a:p>
          <a:p>
            <a:pPr lvl="1"/>
            <a:r>
              <a:rPr lang="zh-CN" altLang="en-US" sz="2000" b="1">
                <a:solidFill>
                  <a:srgbClr val="0070C0"/>
                </a:solidFill>
                <a:ea typeface="宋体" panose="02010600030101010101" pitchFamily="2" charset="-122"/>
              </a:rPr>
              <a:t>当访问到一个页面时，需要检测一个页是否已经在内存</a:t>
            </a:r>
            <a:r>
              <a:rPr lang="zh-CN" altLang="en-US" sz="2000" b="1">
                <a:ea typeface="宋体" panose="02010600030101010101" pitchFamily="2" charset="-122"/>
              </a:rPr>
              <a:t>；</a:t>
            </a:r>
          </a:p>
          <a:p>
            <a:pPr lvl="1">
              <a:buFont typeface="Monotype Sorts" pitchFamily="2" charset="2"/>
              <a:buNone/>
            </a:pPr>
            <a:r>
              <a:rPr lang="zh-CN" altLang="en-US" sz="2000" b="1">
                <a:ea typeface="宋体" panose="02010600030101010101" pitchFamily="2" charset="-122"/>
              </a:rPr>
              <a:t>   (page table+ </a:t>
            </a:r>
            <a:r>
              <a:rPr lang="zh-CN" altLang="en-US" sz="1800" b="1">
                <a:ea typeface="宋体" panose="02010600030101010101" pitchFamily="2" charset="-122"/>
              </a:rPr>
              <a:t>Valid &amp; invalid bit </a:t>
            </a:r>
            <a:r>
              <a:rPr lang="zh-CN" altLang="en-US" sz="2000" b="1">
                <a:ea typeface="宋体" panose="02010600030101010101" pitchFamily="2" charset="-122"/>
              </a:rPr>
              <a:t>) or (page table+ existence bit)</a:t>
            </a:r>
          </a:p>
          <a:p>
            <a:pPr lvl="1"/>
            <a:r>
              <a:rPr lang="zh-CN" altLang="en-US" sz="2000" b="1">
                <a:solidFill>
                  <a:srgbClr val="0070C0"/>
                </a:solidFill>
                <a:ea typeface="宋体" panose="02010600030101010101" pitchFamily="2" charset="-122"/>
              </a:rPr>
              <a:t>当访问页面不在内存，如何处理？</a:t>
            </a:r>
          </a:p>
          <a:p>
            <a:pPr lvl="1">
              <a:buFont typeface="Monotype Sorts" pitchFamily="2" charset="2"/>
              <a:buNone/>
            </a:pPr>
            <a:r>
              <a:rPr lang="zh-CN" altLang="en-US" sz="2000" b="1">
                <a:ea typeface="宋体" panose="02010600030101010101" pitchFamily="2" charset="-122"/>
              </a:rPr>
              <a:t>   （page-fault trap，缺页中断）</a:t>
            </a:r>
          </a:p>
          <a:p>
            <a:pPr lvl="1"/>
            <a:r>
              <a:rPr lang="zh-CN" altLang="en-US" sz="2000" b="1">
                <a:solidFill>
                  <a:srgbClr val="0070C0"/>
                </a:solidFill>
                <a:ea typeface="宋体" panose="02010600030101010101" pitchFamily="2" charset="-122"/>
              </a:rPr>
              <a:t>当要装入页面时，若内存无空闲页框，如何处理？</a:t>
            </a:r>
          </a:p>
          <a:p>
            <a:pPr lvl="1">
              <a:buFont typeface="Monotype Sorts" pitchFamily="2" charset="2"/>
              <a:buNone/>
            </a:pPr>
            <a:r>
              <a:rPr lang="zh-CN" altLang="en-US" sz="2000" b="1">
                <a:ea typeface="宋体" panose="02010600030101010101" pitchFamily="2" charset="-122"/>
              </a:rPr>
              <a:t>   （page replacement，页面置换）</a:t>
            </a:r>
          </a:p>
          <a:p>
            <a:pPr lvl="1"/>
            <a:r>
              <a:rPr lang="zh-CN" altLang="en-US" sz="2000" b="1">
                <a:solidFill>
                  <a:srgbClr val="0070C0"/>
                </a:solidFill>
                <a:ea typeface="宋体" panose="02010600030101010101" pitchFamily="2" charset="-122"/>
              </a:rPr>
              <a:t>当页面置换过于频繁时，会引起系统不稳定，如何处理？</a:t>
            </a:r>
          </a:p>
          <a:p>
            <a:pPr lvl="1">
              <a:buFont typeface="Monotype Sorts" pitchFamily="2" charset="2"/>
              <a:buNone/>
            </a:pPr>
            <a:r>
              <a:rPr lang="zh-CN" altLang="en-US" sz="2000" b="1">
                <a:ea typeface="宋体" panose="02010600030101010101" pitchFamily="2" charset="-122"/>
              </a:rPr>
              <a:t> （thrashing，抖动、颠簸、颤抖、颤动）</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58942B7-9F3D-4B95-A159-D7B18D17890E}"/>
              </a:ext>
            </a:extLst>
          </p:cNvPr>
          <p:cNvSpPr>
            <a:spLocks noGrp="1" noChangeArrowheads="1"/>
          </p:cNvSpPr>
          <p:nvPr>
            <p:ph type="title" idx="4294967295"/>
          </p:nvPr>
        </p:nvSpPr>
        <p:spPr>
          <a:xfrm>
            <a:off x="685800" y="330200"/>
            <a:ext cx="8077200" cy="609600"/>
          </a:xfrm>
        </p:spPr>
        <p:txBody>
          <a:bodyPr/>
          <a:lstStyle/>
          <a:p>
            <a:pPr>
              <a:defRPr/>
            </a:pPr>
            <a:r>
              <a:rPr lang="en-US" altLang="zh-CN" dirty="0">
                <a:ea typeface="宋体" panose="02010600030101010101" pitchFamily="2" charset="-122"/>
              </a:rPr>
              <a:t>Virtual memory implementation</a:t>
            </a:r>
            <a:endParaRPr lang="en-US" altLang="zh-CN" dirty="0">
              <a:effectLst>
                <a:outerShdw blurRad="38100" dist="38100" dir="2700000" algn="tl">
                  <a:srgbClr val="C0C0C0"/>
                </a:outerShdw>
              </a:effectLst>
              <a:ea typeface="宋体" pitchFamily="2" charset="-122"/>
            </a:endParaRPr>
          </a:p>
        </p:txBody>
      </p:sp>
      <p:sp>
        <p:nvSpPr>
          <p:cNvPr id="15363" name="Rectangle 3">
            <a:extLst>
              <a:ext uri="{FF2B5EF4-FFF2-40B4-BE49-F238E27FC236}">
                <a16:creationId xmlns:a16="http://schemas.microsoft.com/office/drawing/2014/main" id="{5C222853-BBAE-4841-A312-7B58DCBF78B7}"/>
              </a:ext>
            </a:extLst>
          </p:cNvPr>
          <p:cNvSpPr>
            <a:spLocks noGrp="1" noChangeArrowheads="1"/>
          </p:cNvSpPr>
          <p:nvPr>
            <p:ph type="body" idx="4294967295"/>
          </p:nvPr>
        </p:nvSpPr>
        <p:spPr>
          <a:xfrm>
            <a:off x="831850" y="1282700"/>
            <a:ext cx="7351713" cy="4940300"/>
          </a:xfrm>
        </p:spPr>
        <p:txBody>
          <a:bodyPr/>
          <a:lstStyle/>
          <a:p>
            <a:r>
              <a:rPr lang="en-US" altLang="zh-CN" sz="2800" dirty="0">
                <a:ea typeface="宋体" panose="02010600030101010101" pitchFamily="2" charset="-122"/>
              </a:rPr>
              <a:t>Virtual memory can be implemented via:</a:t>
            </a:r>
          </a:p>
          <a:p>
            <a:pPr lvl="1"/>
            <a:r>
              <a:rPr lang="en-US" altLang="zh-CN" sz="2400" b="1" dirty="0">
                <a:solidFill>
                  <a:srgbClr val="FF0000"/>
                </a:solidFill>
                <a:ea typeface="宋体" panose="02010600030101010101" pitchFamily="2" charset="-122"/>
              </a:rPr>
              <a:t>Demand paging </a:t>
            </a:r>
            <a:r>
              <a:rPr lang="zh-CN" altLang="en-US" sz="2400" b="1" dirty="0">
                <a:solidFill>
                  <a:srgbClr val="FF0000"/>
                </a:solidFill>
                <a:ea typeface="宋体" panose="02010600030101010101" pitchFamily="2" charset="-122"/>
              </a:rPr>
              <a:t>（请求页式）</a:t>
            </a:r>
            <a:endParaRPr lang="en-US" altLang="zh-CN" sz="2400" b="1" dirty="0">
              <a:solidFill>
                <a:srgbClr val="FF0000"/>
              </a:solidFill>
              <a:ea typeface="宋体" panose="02010600030101010101" pitchFamily="2" charset="-122"/>
            </a:endParaRPr>
          </a:p>
          <a:p>
            <a:pPr lvl="1"/>
            <a:r>
              <a:rPr lang="en-US" altLang="zh-CN" sz="2400" b="1" dirty="0">
                <a:solidFill>
                  <a:srgbClr val="FF0000"/>
                </a:solidFill>
                <a:ea typeface="宋体" panose="02010600030101010101" pitchFamily="2" charset="-122"/>
              </a:rPr>
              <a:t>Demand segmentation </a:t>
            </a:r>
            <a:r>
              <a:rPr lang="zh-CN" altLang="en-US" sz="2400" b="1" dirty="0">
                <a:solidFill>
                  <a:srgbClr val="FF0000"/>
                </a:solidFill>
                <a:ea typeface="宋体" panose="02010600030101010101" pitchFamily="2" charset="-122"/>
              </a:rPr>
              <a:t>（请求段式</a:t>
            </a:r>
            <a:r>
              <a:rPr lang="zh-CN" altLang="en-US" sz="2400" b="1" dirty="0" smtClean="0">
                <a:solidFill>
                  <a:srgbClr val="FF0000"/>
                </a:solidFill>
                <a:ea typeface="宋体" panose="02010600030101010101" pitchFamily="2" charset="-122"/>
              </a:rPr>
              <a:t>）</a:t>
            </a:r>
            <a:endParaRPr lang="en-US" altLang="zh-CN" sz="2400" b="1" dirty="0" smtClean="0">
              <a:solidFill>
                <a:srgbClr val="FF0000"/>
              </a:solidFill>
              <a:ea typeface="宋体" panose="02010600030101010101" pitchFamily="2" charset="-122"/>
            </a:endParaRPr>
          </a:p>
          <a:p>
            <a:pPr lvl="1"/>
            <a:r>
              <a:rPr lang="zh-CN" altLang="en-US" sz="2400" dirty="0">
                <a:solidFill>
                  <a:srgbClr val="0000CC"/>
                </a:solidFill>
                <a:effectLst>
                  <a:outerShdw blurRad="38100" dist="38100" dir="2700000" algn="tl">
                    <a:srgbClr val="C0C0C0"/>
                  </a:outerShdw>
                </a:effectLst>
                <a:ea typeface="宋体" panose="02010600030101010101" pitchFamily="2" charset="-122"/>
              </a:rPr>
              <a:t>Segmentation with Paging</a:t>
            </a:r>
            <a:r>
              <a:rPr lang="zh-CN" altLang="en-US" sz="2400" dirty="0" smtClean="0">
                <a:solidFill>
                  <a:srgbClr val="0000CC"/>
                </a:solidFill>
                <a:effectLst>
                  <a:outerShdw blurRad="38100" dist="38100" dir="2700000" algn="tl">
                    <a:srgbClr val="C0C0C0"/>
                  </a:outerShdw>
                </a:effectLst>
                <a:ea typeface="宋体" panose="02010600030101010101" pitchFamily="2" charset="-122"/>
              </a:rPr>
              <a:t>（</a:t>
            </a:r>
            <a:r>
              <a:rPr lang="zh-CN" altLang="en-US" sz="2400" b="1" dirty="0">
                <a:solidFill>
                  <a:srgbClr val="FF0000"/>
                </a:solidFill>
                <a:ea typeface="宋体" panose="02010600030101010101" pitchFamily="2" charset="-122"/>
              </a:rPr>
              <a:t>请求页式</a:t>
            </a:r>
            <a:r>
              <a:rPr lang="zh-CN" altLang="en-US" sz="2400" dirty="0" smtClean="0">
                <a:solidFill>
                  <a:srgbClr val="0000CC"/>
                </a:solidFill>
                <a:effectLst>
                  <a:outerShdw blurRad="38100" dist="38100" dir="2700000" algn="tl">
                    <a:srgbClr val="C0C0C0"/>
                  </a:outerShdw>
                </a:effectLst>
                <a:ea typeface="宋体" panose="02010600030101010101" pitchFamily="2" charset="-122"/>
              </a:rPr>
              <a:t>）</a:t>
            </a:r>
            <a:endParaRPr lang="en-US" altLang="zh-CN" sz="2400" dirty="0">
              <a:solidFill>
                <a:srgbClr val="0000CC"/>
              </a:solidFill>
              <a:effectLst>
                <a:outerShdw blurRad="38100" dist="38100" dir="2700000" algn="tl">
                  <a:srgbClr val="C0C0C0"/>
                </a:outerShdw>
              </a:effectLst>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19A765A-AB80-407E-A7DD-A2EBFBA57B5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9.7 Memory-Mapped Files</a:t>
            </a:r>
          </a:p>
        </p:txBody>
      </p:sp>
      <p:sp>
        <p:nvSpPr>
          <p:cNvPr id="120835" name="Rectangle 3">
            <a:extLst>
              <a:ext uri="{FF2B5EF4-FFF2-40B4-BE49-F238E27FC236}">
                <a16:creationId xmlns:a16="http://schemas.microsoft.com/office/drawing/2014/main" id="{2FE668F6-2B72-44E4-B4EA-2555273DFBF1}"/>
              </a:ext>
            </a:extLst>
          </p:cNvPr>
          <p:cNvSpPr>
            <a:spLocks noGrp="1" noChangeArrowheads="1"/>
          </p:cNvSpPr>
          <p:nvPr>
            <p:ph type="body" idx="4294967295"/>
          </p:nvPr>
        </p:nvSpPr>
        <p:spPr>
          <a:xfrm>
            <a:off x="561975" y="1282699"/>
            <a:ext cx="7867650" cy="4822825"/>
          </a:xfrm>
        </p:spPr>
        <p:txBody>
          <a:bodyPr/>
          <a:lstStyle/>
          <a:p>
            <a:r>
              <a:rPr lang="en-US" altLang="zh-CN" sz="2400" dirty="0">
                <a:ea typeface="宋体" panose="02010600030101010101" pitchFamily="2" charset="-122"/>
              </a:rPr>
              <a:t>Standard system calls for file I/O</a:t>
            </a:r>
          </a:p>
          <a:p>
            <a:pPr lvl="1"/>
            <a:r>
              <a:rPr lang="en-US" altLang="zh-CN" sz="2000" dirty="0">
                <a:ea typeface="宋体" panose="02010600030101010101" pitchFamily="2" charset="-122"/>
              </a:rPr>
              <a:t> </a:t>
            </a:r>
            <a:r>
              <a:rPr lang="en-US" altLang="zh-CN" sz="2000" dirty="0">
                <a:solidFill>
                  <a:srgbClr val="7030A0"/>
                </a:solidFill>
                <a:ea typeface="宋体" panose="02010600030101010101" pitchFamily="2" charset="-122"/>
              </a:rPr>
              <a:t>open(), read(), write()</a:t>
            </a:r>
            <a:r>
              <a:rPr lang="zh-CN" altLang="en-US" sz="2000" dirty="0">
                <a:solidFill>
                  <a:srgbClr val="7030A0"/>
                </a:solidFill>
                <a:ea typeface="宋体" panose="02010600030101010101" pitchFamily="2" charset="-122"/>
              </a:rPr>
              <a:t>，</a:t>
            </a:r>
            <a:r>
              <a:rPr lang="en-US" altLang="zh-CN" sz="2000" dirty="0">
                <a:solidFill>
                  <a:srgbClr val="7030A0"/>
                </a:solidFill>
                <a:ea typeface="宋体" panose="02010600030101010101" pitchFamily="2" charset="-122"/>
              </a:rPr>
              <a:t>close()</a:t>
            </a:r>
          </a:p>
          <a:p>
            <a:pPr lvl="1"/>
            <a:endParaRPr lang="en-US" altLang="zh-CN" sz="2000" dirty="0">
              <a:ea typeface="宋体" panose="02010600030101010101" pitchFamily="2" charset="-122"/>
            </a:endParaRPr>
          </a:p>
          <a:p>
            <a:r>
              <a:rPr lang="en-US" altLang="zh-CN" sz="2400" dirty="0">
                <a:ea typeface="宋体" panose="02010600030101010101" pitchFamily="2" charset="-122"/>
              </a:rPr>
              <a:t>Memory mapping a file </a:t>
            </a:r>
          </a:p>
          <a:p>
            <a:pPr lvl="1"/>
            <a:r>
              <a:rPr lang="en-US" altLang="zh-CN" sz="2000" dirty="0">
                <a:solidFill>
                  <a:srgbClr val="7030A0"/>
                </a:solidFill>
                <a:ea typeface="宋体" panose="02010600030101010101" pitchFamily="2" charset="-122"/>
              </a:rPr>
              <a:t>With the virtual memory techniques</a:t>
            </a:r>
            <a:r>
              <a:rPr lang="en-US" altLang="zh-CN" sz="2000" dirty="0">
                <a:ea typeface="宋体" panose="02010600030101010101" pitchFamily="2" charset="-122"/>
              </a:rPr>
              <a:t>, we </a:t>
            </a:r>
            <a:r>
              <a:rPr lang="en-US" altLang="zh-CN" sz="2000" dirty="0">
                <a:solidFill>
                  <a:srgbClr val="C00000"/>
                </a:solidFill>
                <a:ea typeface="宋体" panose="02010600030101010101" pitchFamily="2" charset="-122"/>
              </a:rPr>
              <a:t>can treat file I/O as routine memory access. </a:t>
            </a:r>
          </a:p>
          <a:p>
            <a:pPr lvl="1"/>
            <a:r>
              <a:rPr lang="en-US" altLang="zh-CN" sz="2000" dirty="0">
                <a:solidFill>
                  <a:srgbClr val="0000CC"/>
                </a:solidFill>
                <a:ea typeface="宋体" panose="02010600030101010101" pitchFamily="2" charset="-122"/>
              </a:rPr>
              <a:t>Demand paging</a:t>
            </a:r>
          </a:p>
          <a:p>
            <a:pPr lvl="2"/>
            <a:r>
              <a:rPr lang="en-US" altLang="zh-CN" sz="1800" b="1" dirty="0" smtClean="0">
                <a:solidFill>
                  <a:srgbClr val="006600"/>
                </a:solidFill>
                <a:ea typeface="宋体" panose="02010600030101010101" pitchFamily="2" charset="-122"/>
              </a:rPr>
              <a:t>A paging </a:t>
            </a:r>
            <a:r>
              <a:rPr lang="en-US" altLang="zh-CN" sz="1800" b="1" dirty="0">
                <a:solidFill>
                  <a:srgbClr val="006600"/>
                </a:solidFill>
                <a:ea typeface="宋体" panose="02010600030101010101" pitchFamily="2" charset="-122"/>
              </a:rPr>
              <a:t>system </a:t>
            </a:r>
            <a:r>
              <a:rPr lang="en-US" altLang="zh-CN" sz="1800" b="1" dirty="0">
                <a:solidFill>
                  <a:srgbClr val="0000CC"/>
                </a:solidFill>
                <a:ea typeface="宋体" panose="02010600030101010101" pitchFamily="2" charset="-122"/>
              </a:rPr>
              <a:t>with</a:t>
            </a:r>
            <a:r>
              <a:rPr lang="en-US" altLang="zh-CN" sz="1800" b="1" dirty="0">
                <a:solidFill>
                  <a:srgbClr val="FF0000"/>
                </a:solidFill>
                <a:ea typeface="宋体" panose="02010600030101010101" pitchFamily="2" charset="-122"/>
              </a:rPr>
              <a:t> </a:t>
            </a:r>
            <a:r>
              <a:rPr lang="en-US" altLang="zh-CN" sz="1800" b="1" dirty="0">
                <a:solidFill>
                  <a:srgbClr val="0070C0"/>
                </a:solidFill>
                <a:ea typeface="宋体" panose="02010600030101010101" pitchFamily="2" charset="-122"/>
              </a:rPr>
              <a:t>swapping</a:t>
            </a:r>
            <a:r>
              <a:rPr lang="en-US" altLang="zh-CN" sz="1800" b="1" dirty="0" smtClean="0">
                <a:ea typeface="宋体" panose="02010600030101010101" pitchFamily="2" charset="-122"/>
              </a:rPr>
              <a:t>.</a:t>
            </a:r>
            <a:endParaRPr lang="en-US" altLang="zh-CN" sz="1800" b="1" dirty="0">
              <a:ea typeface="宋体" panose="02010600030101010101" pitchFamily="2" charset="-122"/>
            </a:endParaRPr>
          </a:p>
          <a:p>
            <a:pPr lvl="2"/>
            <a:r>
              <a:rPr lang="en-US" altLang="zh-CN" sz="1800" b="1" dirty="0">
                <a:ea typeface="宋体" panose="02010600030101010101" pitchFamily="2" charset="-122"/>
              </a:rPr>
              <a:t>Bring a page into memory </a:t>
            </a:r>
            <a:r>
              <a:rPr lang="en-US" altLang="zh-CN" sz="1800" b="1" dirty="0">
                <a:solidFill>
                  <a:srgbClr val="0000CC"/>
                </a:solidFill>
                <a:ea typeface="宋体" panose="02010600030101010101" pitchFamily="2" charset="-122"/>
              </a:rPr>
              <a:t>only when it is needed.</a:t>
            </a:r>
          </a:p>
          <a:p>
            <a:pPr lvl="1"/>
            <a:endParaRPr lang="en-US" altLang="zh-CN" sz="2000" dirty="0">
              <a:ea typeface="宋体" panose="02010600030101010101" pitchFamily="2" charset="-122"/>
            </a:endParaRPr>
          </a:p>
          <a:p>
            <a:r>
              <a:rPr lang="en-US" altLang="zh-CN" sz="2400" dirty="0">
                <a:ea typeface="宋体" panose="02010600030101010101" pitchFamily="2" charset="-122"/>
              </a:rPr>
              <a:t>(Disk Cache in Unix)</a:t>
            </a:r>
          </a:p>
          <a:p>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B16663CF-A3A9-4D7B-8C31-8DB78458B64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9.7.1 Basic Mechanism </a:t>
            </a:r>
          </a:p>
        </p:txBody>
      </p:sp>
      <p:sp>
        <p:nvSpPr>
          <p:cNvPr id="121859" name="Rectangle 3">
            <a:extLst>
              <a:ext uri="{FF2B5EF4-FFF2-40B4-BE49-F238E27FC236}">
                <a16:creationId xmlns:a16="http://schemas.microsoft.com/office/drawing/2014/main" id="{5F40D5CE-F8B3-40F7-AF0A-2AD4602C6313}"/>
              </a:ext>
            </a:extLst>
          </p:cNvPr>
          <p:cNvSpPr>
            <a:spLocks noGrp="1" noChangeArrowheads="1"/>
          </p:cNvSpPr>
          <p:nvPr>
            <p:ph type="body" idx="4294967295"/>
          </p:nvPr>
        </p:nvSpPr>
        <p:spPr>
          <a:xfrm>
            <a:off x="419100" y="1066800"/>
            <a:ext cx="8172450" cy="5086350"/>
          </a:xfrm>
        </p:spPr>
        <p:txBody>
          <a:bodyPr/>
          <a:lstStyle/>
          <a:p>
            <a:r>
              <a:rPr lang="en-US" altLang="zh-CN" sz="2000" b="1" u="sng" dirty="0">
                <a:ea typeface="宋体" panose="02010600030101010101" pitchFamily="2" charset="-122"/>
              </a:rPr>
              <a:t>Memory-mapped file I/O allows file I/O to be treated as routine memory access by </a:t>
            </a:r>
            <a:r>
              <a:rPr lang="en-US" altLang="zh-CN" sz="2000" b="1" u="sng" dirty="0">
                <a:solidFill>
                  <a:srgbClr val="C00000"/>
                </a:solidFill>
                <a:ea typeface="宋体" panose="02010600030101010101" pitchFamily="2" charset="-122"/>
              </a:rPr>
              <a:t>mapping</a:t>
            </a:r>
            <a:r>
              <a:rPr lang="en-US" altLang="zh-CN" sz="2000" b="1" u="sng" dirty="0">
                <a:ea typeface="宋体" panose="02010600030101010101" pitchFamily="2" charset="-122"/>
              </a:rPr>
              <a:t> </a:t>
            </a:r>
            <a:r>
              <a:rPr lang="en-US" altLang="zh-CN" sz="2000" b="1" u="sng" dirty="0">
                <a:solidFill>
                  <a:srgbClr val="009900"/>
                </a:solidFill>
                <a:ea typeface="宋体" panose="02010600030101010101" pitchFamily="2" charset="-122"/>
              </a:rPr>
              <a:t>a disk block </a:t>
            </a:r>
            <a:r>
              <a:rPr lang="en-US" altLang="zh-CN" sz="2000" b="1" u="sng" dirty="0">
                <a:ea typeface="宋体" panose="02010600030101010101" pitchFamily="2" charset="-122"/>
              </a:rPr>
              <a:t>to </a:t>
            </a:r>
            <a:r>
              <a:rPr lang="en-US" altLang="zh-CN" sz="2000" b="1" u="sng" dirty="0">
                <a:solidFill>
                  <a:srgbClr val="009900"/>
                </a:solidFill>
                <a:ea typeface="宋体" panose="02010600030101010101" pitchFamily="2" charset="-122"/>
              </a:rPr>
              <a:t>a page in memory</a:t>
            </a:r>
          </a:p>
          <a:p>
            <a:endParaRPr lang="en-US" altLang="zh-CN" sz="2000" dirty="0">
              <a:ea typeface="宋体" panose="02010600030101010101" pitchFamily="2" charset="-122"/>
            </a:endParaRPr>
          </a:p>
          <a:p>
            <a:r>
              <a:rPr lang="en-US" altLang="zh-CN" sz="2000" b="1" dirty="0">
                <a:solidFill>
                  <a:srgbClr val="0000CC"/>
                </a:solidFill>
                <a:ea typeface="宋体" panose="02010600030101010101" pitchFamily="2" charset="-122"/>
              </a:rPr>
              <a:t>A file is initially </a:t>
            </a:r>
            <a:r>
              <a:rPr lang="en-US" altLang="zh-CN" sz="2000" b="1" dirty="0">
                <a:solidFill>
                  <a:srgbClr val="C00000"/>
                </a:solidFill>
                <a:ea typeface="宋体" panose="02010600030101010101" pitchFamily="2" charset="-122"/>
              </a:rPr>
              <a:t>read</a:t>
            </a:r>
            <a:r>
              <a:rPr lang="en-US" altLang="zh-CN" sz="2000" b="1" dirty="0">
                <a:solidFill>
                  <a:srgbClr val="0000CC"/>
                </a:solidFill>
                <a:ea typeface="宋体" panose="02010600030101010101" pitchFamily="2" charset="-122"/>
              </a:rPr>
              <a:t> using ordinary </a:t>
            </a:r>
            <a:r>
              <a:rPr lang="en-US" altLang="zh-CN" sz="2000" b="1" dirty="0">
                <a:solidFill>
                  <a:srgbClr val="FF0000"/>
                </a:solidFill>
                <a:ea typeface="宋体" panose="02010600030101010101" pitchFamily="2" charset="-122"/>
              </a:rPr>
              <a:t>demand paging </a:t>
            </a:r>
            <a:r>
              <a:rPr lang="en-US" altLang="zh-CN" sz="2000" b="1" dirty="0">
                <a:solidFill>
                  <a:srgbClr val="009900"/>
                </a:solidFill>
                <a:ea typeface="宋体" panose="02010600030101010101" pitchFamily="2" charset="-122"/>
              </a:rPr>
              <a:t>(resulting in a page fault)</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A </a:t>
            </a:r>
            <a:r>
              <a:rPr lang="en-US" altLang="zh-CN" sz="1800" dirty="0">
                <a:ea typeface="宋体" panose="02010600030101010101" pitchFamily="2" charset="-122"/>
              </a:rPr>
              <a:t>page-sized portion of the file is read </a:t>
            </a:r>
            <a:r>
              <a:rPr lang="en-US" altLang="zh-CN" sz="1800" u="sng" dirty="0">
                <a:ea typeface="宋体" panose="02010600030101010101" pitchFamily="2" charset="-122"/>
              </a:rPr>
              <a:t>from the file system into a physical page</a:t>
            </a:r>
            <a:r>
              <a:rPr lang="en-US" altLang="zh-CN" sz="1800" dirty="0">
                <a:solidFill>
                  <a:srgbClr val="FF0000"/>
                </a:solidFill>
                <a:ea typeface="宋体" panose="02010600030101010101" pitchFamily="2" charset="-122"/>
              </a:rPr>
              <a:t>. </a:t>
            </a:r>
            <a:endParaRPr lang="en-US" altLang="zh-CN" sz="1800" dirty="0" smtClean="0">
              <a:solidFill>
                <a:srgbClr val="FF0000"/>
              </a:solidFill>
              <a:ea typeface="宋体" panose="02010600030101010101" pitchFamily="2" charset="-122"/>
            </a:endParaRPr>
          </a:p>
          <a:p>
            <a:pPr lvl="1"/>
            <a:r>
              <a:rPr lang="en-US" altLang="zh-CN" sz="1800" b="1" dirty="0" smtClean="0">
                <a:solidFill>
                  <a:srgbClr val="FF0000"/>
                </a:solidFill>
                <a:ea typeface="宋体" panose="02010600030101010101" pitchFamily="2" charset="-122"/>
              </a:rPr>
              <a:t>Subsequent </a:t>
            </a:r>
            <a:r>
              <a:rPr lang="en-US" altLang="zh-CN" sz="1800" b="1" dirty="0">
                <a:solidFill>
                  <a:srgbClr val="FF0000"/>
                </a:solidFill>
                <a:ea typeface="宋体" panose="02010600030101010101" pitchFamily="2" charset="-122"/>
              </a:rPr>
              <a:t>reads/writes to/from the file are treated as ordinary memory accesses</a:t>
            </a:r>
            <a:r>
              <a:rPr lang="en-US" altLang="zh-CN" sz="1800" dirty="0">
                <a:ea typeface="宋体" panose="02010600030101010101" pitchFamily="2" charset="-122"/>
              </a:rPr>
              <a:t>.</a:t>
            </a:r>
          </a:p>
          <a:p>
            <a:r>
              <a:rPr lang="en-US" altLang="zh-CN" sz="2000" dirty="0">
                <a:ea typeface="宋体" panose="02010600030101010101" pitchFamily="2" charset="-122"/>
              </a:rPr>
              <a:t>Simplifies </a:t>
            </a:r>
            <a:r>
              <a:rPr lang="en-US" altLang="zh-CN" sz="2000" b="1" dirty="0">
                <a:ea typeface="宋体" panose="02010600030101010101" pitchFamily="2" charset="-122"/>
              </a:rPr>
              <a:t>file access </a:t>
            </a:r>
            <a:r>
              <a:rPr lang="en-US" altLang="zh-CN" sz="2000" dirty="0">
                <a:ea typeface="宋体" panose="02010600030101010101" pitchFamily="2" charset="-122"/>
              </a:rPr>
              <a:t>by </a:t>
            </a:r>
            <a:r>
              <a:rPr lang="en-US" altLang="zh-CN" sz="2000" b="1" dirty="0">
                <a:ea typeface="宋体" panose="02010600030101010101" pitchFamily="2" charset="-122"/>
              </a:rPr>
              <a:t>treating file I/O through memory </a:t>
            </a:r>
            <a:r>
              <a:rPr lang="en-US" altLang="zh-CN" sz="2000" dirty="0">
                <a:ea typeface="宋体" panose="02010600030101010101" pitchFamily="2" charset="-122"/>
              </a:rPr>
              <a:t>rather than </a:t>
            </a:r>
            <a:r>
              <a:rPr lang="en-US" altLang="zh-CN" sz="2000" b="1" dirty="0">
                <a:latin typeface="Courier New" panose="02070309020205020404" pitchFamily="49" charset="0"/>
                <a:ea typeface="宋体" panose="02010600030101010101" pitchFamily="2" charset="-122"/>
              </a:rPr>
              <a:t>read()</a:t>
            </a:r>
            <a:r>
              <a:rPr lang="en-US" altLang="zh-CN" sz="2000"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write()</a:t>
            </a:r>
            <a:r>
              <a:rPr lang="en-US" altLang="zh-CN" sz="2000" dirty="0">
                <a:ea typeface="宋体" panose="02010600030101010101" pitchFamily="2" charset="-122"/>
              </a:rPr>
              <a:t> system calls</a:t>
            </a:r>
          </a:p>
          <a:p>
            <a:r>
              <a:rPr lang="en-US" altLang="zh-CN" sz="2000" b="1" dirty="0">
                <a:solidFill>
                  <a:srgbClr val="00B050"/>
                </a:solidFill>
                <a:ea typeface="宋体" panose="02010600030101010101" pitchFamily="2" charset="-122"/>
              </a:rPr>
              <a:t>Also allows </a:t>
            </a:r>
            <a:r>
              <a:rPr lang="en-US" altLang="zh-CN" sz="2000" b="1" u="sng" dirty="0">
                <a:solidFill>
                  <a:srgbClr val="7030A0"/>
                </a:solidFill>
                <a:ea typeface="宋体" panose="02010600030101010101" pitchFamily="2" charset="-122"/>
              </a:rPr>
              <a:t>several processes </a:t>
            </a:r>
            <a:r>
              <a:rPr lang="en-US" altLang="zh-CN" sz="2000" b="1" dirty="0">
                <a:solidFill>
                  <a:srgbClr val="00B050"/>
                </a:solidFill>
                <a:ea typeface="宋体" panose="02010600030101010101" pitchFamily="2" charset="-122"/>
              </a:rPr>
              <a:t>to </a:t>
            </a:r>
            <a:r>
              <a:rPr lang="en-US" altLang="zh-CN" sz="2000" b="1" u="sng" dirty="0">
                <a:solidFill>
                  <a:srgbClr val="00B050"/>
                </a:solidFill>
                <a:ea typeface="宋体" panose="02010600030101010101" pitchFamily="2" charset="-122"/>
              </a:rPr>
              <a:t>map </a:t>
            </a:r>
            <a:r>
              <a:rPr lang="en-US" altLang="zh-CN" sz="2000" b="1" u="sng" dirty="0">
                <a:solidFill>
                  <a:srgbClr val="FF0000"/>
                </a:solidFill>
                <a:ea typeface="宋体" panose="02010600030101010101" pitchFamily="2" charset="-122"/>
              </a:rPr>
              <a:t>the same file </a:t>
            </a:r>
            <a:r>
              <a:rPr lang="en-US" altLang="zh-CN" sz="2000" b="1" dirty="0">
                <a:solidFill>
                  <a:srgbClr val="00B050"/>
                </a:solidFill>
                <a:ea typeface="宋体" panose="02010600030101010101" pitchFamily="2" charset="-122"/>
              </a:rPr>
              <a:t>allowing the pages in memory to be </a:t>
            </a:r>
            <a:r>
              <a:rPr lang="en-US" altLang="zh-CN" sz="2000" b="1" u="sng" dirty="0" smtClean="0">
                <a:solidFill>
                  <a:srgbClr val="FF0000"/>
                </a:solidFill>
                <a:ea typeface="宋体" panose="02010600030101010101" pitchFamily="2" charset="-122"/>
              </a:rPr>
              <a:t>shared</a:t>
            </a:r>
            <a:r>
              <a:rPr lang="en-US" altLang="zh-CN" sz="2000" b="1" dirty="0" smtClean="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A9574C7-874F-4B1D-B500-D69F091A699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Memory Mapped Files</a:t>
            </a:r>
          </a:p>
        </p:txBody>
      </p:sp>
      <p:pic>
        <p:nvPicPr>
          <p:cNvPr id="122883" name="Picture 4">
            <a:extLst>
              <a:ext uri="{FF2B5EF4-FFF2-40B4-BE49-F238E27FC236}">
                <a16:creationId xmlns:a16="http://schemas.microsoft.com/office/drawing/2014/main" id="{775F3E99-54C7-4C2A-94EA-DD84CD2F2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75" t="641" r="4121" b="641"/>
          <a:stretch>
            <a:fillRect/>
          </a:stretch>
        </p:blipFill>
        <p:spPr bwMode="auto">
          <a:xfrm>
            <a:off x="998538" y="1108075"/>
            <a:ext cx="6383337" cy="42592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2884" name="TextBox 1">
            <a:extLst>
              <a:ext uri="{FF2B5EF4-FFF2-40B4-BE49-F238E27FC236}">
                <a16:creationId xmlns:a16="http://schemas.microsoft.com/office/drawing/2014/main" id="{C765ABEE-6FEE-490A-955B-3F04272FF728}"/>
              </a:ext>
            </a:extLst>
          </p:cNvPr>
          <p:cNvSpPr txBox="1">
            <a:spLocks noChangeArrowheads="1"/>
          </p:cNvSpPr>
          <p:nvPr/>
        </p:nvSpPr>
        <p:spPr bwMode="auto">
          <a:xfrm>
            <a:off x="1589088" y="5692775"/>
            <a:ext cx="530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Multiple processes map the same file concurrently</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C1062E8-B623-4898-B51F-334049D00AA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9.7.2  Shared Memory in the WIn32 API</a:t>
            </a:r>
          </a:p>
        </p:txBody>
      </p:sp>
      <p:sp>
        <p:nvSpPr>
          <p:cNvPr id="123907" name="Rectangle 3">
            <a:extLst>
              <a:ext uri="{FF2B5EF4-FFF2-40B4-BE49-F238E27FC236}">
                <a16:creationId xmlns:a16="http://schemas.microsoft.com/office/drawing/2014/main" id="{4A4CF9B8-0C8E-460B-BAAD-80B2872E3E78}"/>
              </a:ext>
            </a:extLst>
          </p:cNvPr>
          <p:cNvSpPr>
            <a:spLocks noGrp="1" noChangeArrowheads="1"/>
          </p:cNvSpPr>
          <p:nvPr>
            <p:ph type="body" idx="4294967295"/>
          </p:nvPr>
        </p:nvSpPr>
        <p:spPr/>
        <p:txBody>
          <a:bodyPr/>
          <a:lstStyle/>
          <a:p>
            <a:r>
              <a:rPr lang="en-US" altLang="zh-CN" sz="2400">
                <a:ea typeface="宋体" panose="02010600030101010101" pitchFamily="2" charset="-122"/>
              </a:rPr>
              <a:t>To establish a memory-mapped file</a:t>
            </a:r>
          </a:p>
          <a:p>
            <a:pPr lvl="1"/>
            <a:r>
              <a:rPr lang="en-US" altLang="zh-CN" sz="2000">
                <a:ea typeface="宋体" panose="02010600030101010101" pitchFamily="2" charset="-122"/>
              </a:rPr>
              <a:t>a process first </a:t>
            </a:r>
            <a:r>
              <a:rPr lang="en-US" altLang="zh-CN" sz="2000" b="1" u="sng">
                <a:ea typeface="宋体" panose="02010600030101010101" pitchFamily="2" charset="-122"/>
              </a:rPr>
              <a:t>opens the file </a:t>
            </a:r>
            <a:r>
              <a:rPr lang="en-US" altLang="zh-CN" sz="2000">
                <a:ea typeface="宋体" panose="02010600030101010101" pitchFamily="2" charset="-122"/>
              </a:rPr>
              <a:t>to be mapped with the </a:t>
            </a:r>
            <a:r>
              <a:rPr lang="en-US" altLang="zh-CN" sz="2000">
                <a:solidFill>
                  <a:srgbClr val="009900"/>
                </a:solidFill>
                <a:ea typeface="宋体" panose="02010600030101010101" pitchFamily="2" charset="-122"/>
              </a:rPr>
              <a:t>Createfile() </a:t>
            </a:r>
            <a:r>
              <a:rPr lang="en-US" altLang="zh-CN" sz="2000">
                <a:ea typeface="宋体" panose="02010600030101010101" pitchFamily="2" charset="-122"/>
              </a:rPr>
              <a:t>function, which returns a HANDLE to the opened file. </a:t>
            </a:r>
          </a:p>
          <a:p>
            <a:pPr lvl="1"/>
            <a:r>
              <a:rPr lang="en-US" altLang="zh-CN" sz="2000">
                <a:ea typeface="宋体" panose="02010600030101010101" pitchFamily="2" charset="-122"/>
              </a:rPr>
              <a:t>The process then </a:t>
            </a:r>
            <a:r>
              <a:rPr lang="en-US" altLang="zh-CN" sz="2000" b="1" u="sng">
                <a:ea typeface="宋体" panose="02010600030101010101" pitchFamily="2" charset="-122"/>
              </a:rPr>
              <a:t>creates a mapping </a:t>
            </a:r>
            <a:r>
              <a:rPr lang="en-US" altLang="zh-CN" sz="2000">
                <a:ea typeface="宋体" panose="02010600030101010101" pitchFamily="2" charset="-122"/>
              </a:rPr>
              <a:t>of this file HANDLE using the </a:t>
            </a:r>
            <a:r>
              <a:rPr lang="en-US" altLang="zh-CN" sz="2000">
                <a:solidFill>
                  <a:srgbClr val="009900"/>
                </a:solidFill>
                <a:ea typeface="宋体" panose="02010600030101010101" pitchFamily="2" charset="-122"/>
              </a:rPr>
              <a:t>CreateFileMapping () </a:t>
            </a:r>
            <a:r>
              <a:rPr lang="en-US" altLang="zh-CN" sz="2000">
                <a:ea typeface="宋体" panose="02010600030101010101" pitchFamily="2" charset="-122"/>
              </a:rPr>
              <a:t>function.</a:t>
            </a:r>
          </a:p>
          <a:p>
            <a:pPr lvl="1"/>
            <a:r>
              <a:rPr lang="en-US" altLang="zh-CN" sz="2000">
                <a:ea typeface="宋体" panose="02010600030101010101" pitchFamily="2" charset="-122"/>
              </a:rPr>
              <a:t> Once the file mapping is established, the process then </a:t>
            </a:r>
            <a:r>
              <a:rPr lang="en-US" altLang="zh-CN" sz="2000" b="1" u="sng">
                <a:ea typeface="宋体" panose="02010600030101010101" pitchFamily="2" charset="-122"/>
              </a:rPr>
              <a:t>establishes a view </a:t>
            </a:r>
            <a:r>
              <a:rPr lang="en-US" altLang="zh-CN" sz="2000">
                <a:ea typeface="宋体" panose="02010600030101010101" pitchFamily="2" charset="-122"/>
              </a:rPr>
              <a:t>of the mapped file in its virtual address space with the </a:t>
            </a:r>
            <a:r>
              <a:rPr lang="en-US" altLang="zh-CN" sz="2000">
                <a:solidFill>
                  <a:srgbClr val="009900"/>
                </a:solidFill>
                <a:ea typeface="宋体" panose="02010600030101010101" pitchFamily="2" charset="-122"/>
              </a:rPr>
              <a:t>MapViewOfFile()</a:t>
            </a:r>
            <a:r>
              <a:rPr lang="en-US" altLang="zh-CN" sz="2000" i="1">
                <a:solidFill>
                  <a:srgbClr val="009900"/>
                </a:solidFill>
                <a:ea typeface="宋体" panose="02010600030101010101" pitchFamily="2" charset="-122"/>
              </a:rPr>
              <a:t> </a:t>
            </a:r>
            <a:r>
              <a:rPr lang="en-US" altLang="zh-CN" sz="2000">
                <a:ea typeface="宋体" panose="02010600030101010101" pitchFamily="2" charset="-122"/>
              </a:rPr>
              <a:t>function. </a:t>
            </a:r>
          </a:p>
          <a:p>
            <a:pPr lvl="1"/>
            <a:r>
              <a:rPr lang="en-US" altLang="zh-CN" sz="2000">
                <a:ea typeface="宋体" panose="02010600030101010101" pitchFamily="2" charset="-122"/>
              </a:rPr>
              <a:t>The view of the mapped file represents the portion of the file being mapped in the virtual address space of the process ---the entire file or only a portion of it may be mapped.</a:t>
            </a:r>
            <a:endParaRPr lang="en-US" altLang="zh-CN" sz="2000" b="1">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4AFBBF9-BB74-4226-A281-19E90677CF29}"/>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itchFamily="2" charset="-122"/>
              </a:rPr>
              <a:t>Memory-Mapped Shared Memory in Windows</a:t>
            </a:r>
          </a:p>
        </p:txBody>
      </p:sp>
      <p:pic>
        <p:nvPicPr>
          <p:cNvPr id="124931" name="Picture 4">
            <a:extLst>
              <a:ext uri="{FF2B5EF4-FFF2-40B4-BE49-F238E27FC236}">
                <a16:creationId xmlns:a16="http://schemas.microsoft.com/office/drawing/2014/main" id="{B9049938-B355-45F0-AFB4-03B047FF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6" t="23116" r="916" b="22835"/>
          <a:stretch>
            <a:fillRect/>
          </a:stretch>
        </p:blipFill>
        <p:spPr bwMode="auto">
          <a:xfrm>
            <a:off x="366713" y="1638300"/>
            <a:ext cx="8207375" cy="33797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4932" name="矩形 3">
            <a:extLst>
              <a:ext uri="{FF2B5EF4-FFF2-40B4-BE49-F238E27FC236}">
                <a16:creationId xmlns:a16="http://schemas.microsoft.com/office/drawing/2014/main" id="{7B5DF192-8466-458E-8DCF-8786983ACC7A}"/>
              </a:ext>
            </a:extLst>
          </p:cNvPr>
          <p:cNvSpPr>
            <a:spLocks noChangeArrowheads="1"/>
          </p:cNvSpPr>
          <p:nvPr/>
        </p:nvSpPr>
        <p:spPr bwMode="auto">
          <a:xfrm>
            <a:off x="3529013" y="5410200"/>
            <a:ext cx="189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b="1">
                <a:solidFill>
                  <a:srgbClr val="FF0000"/>
                </a:solidFill>
                <a:ea typeface="宋体" panose="02010600030101010101" pitchFamily="2" charset="-122"/>
              </a:rPr>
              <a:t>demand paging</a:t>
            </a: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58EEBA9-9787-41CD-A61E-6150B40A74BB}"/>
              </a:ext>
            </a:extLst>
          </p:cNvPr>
          <p:cNvSpPr>
            <a:spLocks noGrp="1" noChangeArrowheads="1"/>
          </p:cNvSpPr>
          <p:nvPr>
            <p:ph type="title" idx="4294967295"/>
          </p:nvPr>
        </p:nvSpPr>
        <p:spPr>
          <a:xfrm>
            <a:off x="685800" y="446088"/>
            <a:ext cx="8077200" cy="609600"/>
          </a:xfrm>
        </p:spPr>
        <p:txBody>
          <a:bodyPr/>
          <a:lstStyle/>
          <a:p>
            <a:pPr>
              <a:defRPr/>
            </a:pPr>
            <a:r>
              <a:rPr lang="en-US" altLang="zh-CN" dirty="0">
                <a:effectLst>
                  <a:outerShdw blurRad="38100" dist="38100" dir="2700000" algn="tl">
                    <a:srgbClr val="C0C0C0"/>
                  </a:outerShdw>
                </a:effectLst>
                <a:ea typeface="宋体" pitchFamily="2" charset="-122"/>
              </a:rPr>
              <a:t>9.7.3  Memory-Mapped I/O</a:t>
            </a:r>
          </a:p>
        </p:txBody>
      </p:sp>
      <p:sp>
        <p:nvSpPr>
          <p:cNvPr id="125955" name="Rectangle 3">
            <a:extLst>
              <a:ext uri="{FF2B5EF4-FFF2-40B4-BE49-F238E27FC236}">
                <a16:creationId xmlns:a16="http://schemas.microsoft.com/office/drawing/2014/main" id="{9E6CEFE8-8079-41C8-A386-496391B9756A}"/>
              </a:ext>
            </a:extLst>
          </p:cNvPr>
          <p:cNvSpPr>
            <a:spLocks noGrp="1" noChangeArrowheads="1"/>
          </p:cNvSpPr>
          <p:nvPr>
            <p:ph type="body" idx="4294967295"/>
          </p:nvPr>
        </p:nvSpPr>
        <p:spPr>
          <a:xfrm>
            <a:off x="827088" y="1470025"/>
            <a:ext cx="7351712" cy="4295775"/>
          </a:xfrm>
        </p:spPr>
        <p:txBody>
          <a:bodyPr/>
          <a:lstStyle/>
          <a:p>
            <a:r>
              <a:rPr lang="zh-CN" altLang="en-US" sz="2400">
                <a:ea typeface="宋体" panose="02010600030101010101" pitchFamily="2" charset="-122"/>
              </a:rPr>
              <a:t>Ranges of </a:t>
            </a:r>
            <a:r>
              <a:rPr lang="zh-CN" altLang="en-US" sz="2400">
                <a:solidFill>
                  <a:srgbClr val="0000CC"/>
                </a:solidFill>
                <a:ea typeface="宋体" panose="02010600030101010101" pitchFamily="2" charset="-122"/>
              </a:rPr>
              <a:t>memory addresses </a:t>
            </a:r>
            <a:r>
              <a:rPr lang="zh-CN" altLang="en-US" sz="2400">
                <a:ea typeface="宋体" panose="02010600030101010101" pitchFamily="2" charset="-122"/>
              </a:rPr>
              <a:t>are set aside and are mapped to the </a:t>
            </a:r>
            <a:r>
              <a:rPr lang="zh-CN" altLang="en-US" sz="2400">
                <a:solidFill>
                  <a:srgbClr val="0000CC"/>
                </a:solidFill>
                <a:ea typeface="宋体" panose="02010600030101010101" pitchFamily="2" charset="-122"/>
              </a:rPr>
              <a:t>device registers. </a:t>
            </a:r>
          </a:p>
          <a:p>
            <a:r>
              <a:rPr lang="zh-CN" altLang="en-US" sz="2400">
                <a:solidFill>
                  <a:srgbClr val="FF0000"/>
                </a:solidFill>
                <a:ea typeface="宋体" panose="02010600030101010101" pitchFamily="2" charset="-122"/>
              </a:rPr>
              <a:t>Reads</a:t>
            </a:r>
            <a:r>
              <a:rPr lang="zh-CN" altLang="en-US" sz="2400">
                <a:ea typeface="宋体" panose="02010600030101010101" pitchFamily="2" charset="-122"/>
              </a:rPr>
              <a:t> and </a:t>
            </a:r>
            <a:r>
              <a:rPr lang="zh-CN" altLang="en-US" sz="2400">
                <a:solidFill>
                  <a:srgbClr val="FF0000"/>
                </a:solidFill>
                <a:ea typeface="宋体" panose="02010600030101010101" pitchFamily="2" charset="-122"/>
              </a:rPr>
              <a:t>writes</a:t>
            </a:r>
            <a:r>
              <a:rPr lang="zh-CN" altLang="en-US" sz="2400">
                <a:ea typeface="宋体" panose="02010600030101010101" pitchFamily="2" charset="-122"/>
              </a:rPr>
              <a:t> to these </a:t>
            </a:r>
            <a:r>
              <a:rPr lang="zh-CN" altLang="en-US" sz="2400">
                <a:solidFill>
                  <a:srgbClr val="0000CC"/>
                </a:solidFill>
                <a:ea typeface="宋体" panose="02010600030101010101" pitchFamily="2" charset="-122"/>
              </a:rPr>
              <a:t>memory addresses </a:t>
            </a:r>
            <a:r>
              <a:rPr lang="zh-CN" altLang="en-US" sz="2400">
                <a:ea typeface="宋体" panose="02010600030101010101" pitchFamily="2" charset="-122"/>
              </a:rPr>
              <a:t>cause the </a:t>
            </a:r>
            <a:r>
              <a:rPr lang="zh-CN" altLang="en-US" sz="2400">
                <a:solidFill>
                  <a:srgbClr val="006600"/>
                </a:solidFill>
                <a:ea typeface="宋体" panose="02010600030101010101" pitchFamily="2" charset="-122"/>
              </a:rPr>
              <a:t>data to be transferred </a:t>
            </a:r>
            <a:r>
              <a:rPr lang="zh-CN" altLang="en-US" sz="2400">
                <a:ea typeface="宋体" panose="02010600030101010101" pitchFamily="2" charset="-122"/>
              </a:rPr>
              <a:t>to and from the </a:t>
            </a:r>
            <a:r>
              <a:rPr lang="zh-CN" altLang="en-US" sz="2400">
                <a:solidFill>
                  <a:srgbClr val="0000CC"/>
                </a:solidFill>
                <a:ea typeface="宋体" panose="02010600030101010101" pitchFamily="2" charset="-122"/>
              </a:rPr>
              <a:t>device registers</a:t>
            </a:r>
            <a:r>
              <a:rPr lang="zh-CN" altLang="en-US" sz="2400">
                <a:ea typeface="宋体" panose="02010600030101010101" pitchFamily="2" charset="-122"/>
              </a:rPr>
              <a:t>.</a:t>
            </a:r>
          </a:p>
          <a:p>
            <a:endParaRPr lang="zh-CN" altLang="en-US" sz="2400">
              <a:ea typeface="宋体" panose="02010600030101010101" pitchFamily="2" charset="-122"/>
            </a:endParaRPr>
          </a:p>
          <a:p>
            <a:r>
              <a:rPr lang="zh-CN" altLang="en-US" sz="2400">
                <a:ea typeface="宋体" panose="02010600030101010101" pitchFamily="2" charset="-122"/>
              </a:rPr>
              <a:t>I/O设备的编址</a:t>
            </a:r>
          </a:p>
          <a:p>
            <a:pPr lvl="1"/>
            <a:r>
              <a:rPr lang="zh-CN" altLang="en-US" sz="2000">
                <a:ea typeface="宋体" panose="02010600030101010101" pitchFamily="2" charset="-122"/>
              </a:rPr>
              <a:t>独立编址</a:t>
            </a:r>
          </a:p>
          <a:p>
            <a:pPr lvl="1"/>
            <a:r>
              <a:rPr lang="zh-CN" altLang="en-US" sz="2000">
                <a:ea typeface="宋体" panose="02010600030101010101" pitchFamily="2" charset="-122"/>
              </a:rPr>
              <a:t>统一编址</a:t>
            </a:r>
          </a:p>
          <a:p>
            <a:endParaRPr lang="zh-CN" altLang="en-US" sz="2400" b="1">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B5A19D55-06BE-4A65-BDFB-31BD74E8D8C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9.8 Allocating Kernel Memory</a:t>
            </a:r>
          </a:p>
        </p:txBody>
      </p:sp>
      <p:sp>
        <p:nvSpPr>
          <p:cNvPr id="126979" name="Rectangle 3">
            <a:extLst>
              <a:ext uri="{FF2B5EF4-FFF2-40B4-BE49-F238E27FC236}">
                <a16:creationId xmlns:a16="http://schemas.microsoft.com/office/drawing/2014/main" id="{2EECCAE1-6463-46BE-9BB2-A4B0CC4B72BB}"/>
              </a:ext>
            </a:extLst>
          </p:cNvPr>
          <p:cNvSpPr>
            <a:spLocks noGrp="1" noChangeArrowheads="1"/>
          </p:cNvSpPr>
          <p:nvPr>
            <p:ph type="body" idx="4294967295"/>
          </p:nvPr>
        </p:nvSpPr>
        <p:spPr>
          <a:xfrm>
            <a:off x="827088" y="1282700"/>
            <a:ext cx="7351712" cy="4807382"/>
          </a:xfrm>
        </p:spPr>
        <p:txBody>
          <a:bodyPr/>
          <a:lstStyle/>
          <a:p>
            <a:r>
              <a:rPr lang="en-US" altLang="zh-CN" sz="2400" dirty="0">
                <a:solidFill>
                  <a:srgbClr val="0000CC"/>
                </a:solidFill>
                <a:ea typeface="宋体" panose="02010600030101010101" pitchFamily="2" charset="-122"/>
              </a:rPr>
              <a:t>Treated </a:t>
            </a:r>
            <a:r>
              <a:rPr lang="en-US" altLang="zh-CN" sz="2400" dirty="0">
                <a:solidFill>
                  <a:srgbClr val="C00000"/>
                </a:solidFill>
                <a:ea typeface="宋体" panose="02010600030101010101" pitchFamily="2" charset="-122"/>
              </a:rPr>
              <a:t>differently </a:t>
            </a:r>
            <a:r>
              <a:rPr lang="en-US" altLang="zh-CN" sz="2400" dirty="0">
                <a:solidFill>
                  <a:srgbClr val="7030A0"/>
                </a:solidFill>
                <a:ea typeface="宋体" panose="02010600030101010101" pitchFamily="2" charset="-122"/>
              </a:rPr>
              <a:t>from user </a:t>
            </a:r>
            <a:r>
              <a:rPr lang="en-US" altLang="zh-CN" sz="2400" dirty="0" smtClean="0">
                <a:solidFill>
                  <a:srgbClr val="7030A0"/>
                </a:solidFill>
                <a:ea typeface="宋体" panose="02010600030101010101" pitchFamily="2" charset="-122"/>
              </a:rPr>
              <a:t>memory;</a:t>
            </a:r>
            <a:endParaRPr lang="en-US" altLang="zh-CN" sz="2400" dirty="0">
              <a:solidFill>
                <a:srgbClr val="7030A0"/>
              </a:solidFill>
              <a:ea typeface="宋体" panose="02010600030101010101" pitchFamily="2" charset="-122"/>
            </a:endParaRPr>
          </a:p>
          <a:p>
            <a:r>
              <a:rPr lang="en-US" altLang="zh-CN" sz="2400" dirty="0">
                <a:ea typeface="宋体" panose="02010600030101010101" pitchFamily="2" charset="-122"/>
              </a:rPr>
              <a:t>Often allocated from a free-memory pool</a:t>
            </a:r>
          </a:p>
          <a:p>
            <a:pPr lvl="1"/>
            <a:r>
              <a:rPr lang="en-US" altLang="zh-CN" sz="2400" dirty="0">
                <a:solidFill>
                  <a:srgbClr val="C00000"/>
                </a:solidFill>
                <a:ea typeface="宋体" panose="02010600030101010101" pitchFamily="2" charset="-122"/>
              </a:rPr>
              <a:t>Kernel</a:t>
            </a:r>
            <a:r>
              <a:rPr lang="en-US" altLang="zh-CN" sz="2400" dirty="0">
                <a:ea typeface="宋体" panose="02010600030101010101" pitchFamily="2" charset="-122"/>
              </a:rPr>
              <a:t> requests memory for </a:t>
            </a:r>
            <a:r>
              <a:rPr lang="en-US" altLang="zh-CN" sz="2400" b="1" dirty="0">
                <a:solidFill>
                  <a:srgbClr val="0070C0"/>
                </a:solidFill>
                <a:ea typeface="宋体" panose="02010600030101010101" pitchFamily="2" charset="-122"/>
              </a:rPr>
              <a:t>structures</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of </a:t>
            </a:r>
            <a:r>
              <a:rPr lang="en-US" altLang="zh-CN" sz="2400" dirty="0">
                <a:solidFill>
                  <a:srgbClr val="006600"/>
                </a:solidFill>
                <a:ea typeface="宋体" panose="02010600030101010101" pitchFamily="2" charset="-122"/>
              </a:rPr>
              <a:t>varying sizes</a:t>
            </a:r>
          </a:p>
          <a:p>
            <a:pPr lvl="2"/>
            <a:r>
              <a:rPr lang="en-US" altLang="zh-CN" sz="2000" dirty="0">
                <a:ea typeface="宋体" panose="02010600030101010101" pitchFamily="2" charset="-122"/>
              </a:rPr>
              <a:t>Some of which are </a:t>
            </a:r>
            <a:r>
              <a:rPr lang="en-US" altLang="zh-CN" sz="2000" dirty="0">
                <a:solidFill>
                  <a:srgbClr val="0070C0"/>
                </a:solidFill>
                <a:ea typeface="宋体" panose="02010600030101010101" pitchFamily="2" charset="-122"/>
              </a:rPr>
              <a:t>less than a page in size</a:t>
            </a:r>
          </a:p>
          <a:p>
            <a:pPr lvl="2"/>
            <a:r>
              <a:rPr lang="en-US" altLang="zh-CN" sz="2000" dirty="0">
                <a:ea typeface="宋体" panose="02010600030101010101" pitchFamily="2" charset="-122"/>
              </a:rPr>
              <a:t>Minimize waste due to a </a:t>
            </a:r>
            <a:r>
              <a:rPr lang="en-US" altLang="zh-CN" sz="2000" dirty="0">
                <a:solidFill>
                  <a:srgbClr val="0070C0"/>
                </a:solidFill>
                <a:ea typeface="宋体" panose="02010600030101010101" pitchFamily="2" charset="-122"/>
              </a:rPr>
              <a:t>fragmentation</a:t>
            </a:r>
          </a:p>
          <a:p>
            <a:pPr lvl="2"/>
            <a:r>
              <a:rPr lang="en-US" altLang="zh-CN" sz="2000" b="1" dirty="0">
                <a:solidFill>
                  <a:srgbClr val="FF0000"/>
                </a:solidFill>
                <a:ea typeface="宋体" panose="02010600030101010101" pitchFamily="2" charset="-122"/>
              </a:rPr>
              <a:t>OS do </a:t>
            </a:r>
            <a:r>
              <a:rPr lang="en-US" altLang="zh-CN" sz="2000" b="1" dirty="0">
                <a:solidFill>
                  <a:srgbClr val="0000CC"/>
                </a:solidFill>
                <a:ea typeface="宋体" panose="02010600030101010101" pitchFamily="2" charset="-122"/>
              </a:rPr>
              <a:t>not</a:t>
            </a:r>
            <a:r>
              <a:rPr lang="en-US" altLang="zh-CN" sz="2000" b="1" dirty="0">
                <a:solidFill>
                  <a:srgbClr val="FF0000"/>
                </a:solidFill>
                <a:ea typeface="宋体" panose="02010600030101010101" pitchFamily="2" charset="-122"/>
              </a:rPr>
              <a:t> subject kernel code or data to be </a:t>
            </a:r>
            <a:r>
              <a:rPr lang="en-US" altLang="zh-CN" sz="2000" b="1" dirty="0">
                <a:solidFill>
                  <a:srgbClr val="7030A0"/>
                </a:solidFill>
                <a:ea typeface="宋体" panose="02010600030101010101" pitchFamily="2" charset="-122"/>
              </a:rPr>
              <a:t>paging system</a:t>
            </a:r>
          </a:p>
          <a:p>
            <a:pPr lvl="1"/>
            <a:r>
              <a:rPr lang="en-US" altLang="zh-CN" sz="2400" dirty="0">
                <a:solidFill>
                  <a:srgbClr val="FF0000"/>
                </a:solidFill>
                <a:ea typeface="宋体" panose="02010600030101010101" pitchFamily="2" charset="-122"/>
              </a:rPr>
              <a:t>Some </a:t>
            </a:r>
            <a:r>
              <a:rPr lang="en-US" altLang="zh-CN" sz="2400" dirty="0">
                <a:solidFill>
                  <a:srgbClr val="006600"/>
                </a:solidFill>
                <a:ea typeface="宋体" panose="02010600030101010101" pitchFamily="2" charset="-122"/>
              </a:rPr>
              <a:t>kernel memory </a:t>
            </a:r>
            <a:r>
              <a:rPr lang="en-US" altLang="zh-CN" sz="2400" dirty="0">
                <a:solidFill>
                  <a:srgbClr val="FF0000"/>
                </a:solidFill>
                <a:ea typeface="宋体" panose="02010600030101010101" pitchFamily="2" charset="-122"/>
              </a:rPr>
              <a:t>needs to be </a:t>
            </a:r>
            <a:r>
              <a:rPr lang="en-US" altLang="zh-CN" sz="2400" dirty="0">
                <a:solidFill>
                  <a:srgbClr val="006600"/>
                </a:solidFill>
                <a:ea typeface="宋体" panose="02010600030101010101" pitchFamily="2" charset="-122"/>
              </a:rPr>
              <a:t>contiguous</a:t>
            </a:r>
          </a:p>
          <a:p>
            <a:pPr lvl="2"/>
            <a:r>
              <a:rPr lang="en-US" altLang="zh-CN" sz="2000" dirty="0">
                <a:ea typeface="宋体" panose="02010600030101010101" pitchFamily="2" charset="-122"/>
              </a:rPr>
              <a:t>Certain hardware devices interact directly with physical memory </a:t>
            </a:r>
          </a:p>
          <a:p>
            <a:pPr>
              <a:buFont typeface="Monotype Sorts" pitchFamily="2" charset="2"/>
              <a:buNone/>
            </a:pP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FC04B15-34CA-4A2B-8A57-2B86B6B5E9EF}"/>
              </a:ext>
            </a:extLst>
          </p:cNvPr>
          <p:cNvSpPr>
            <a:spLocks noGrp="1" noChangeArrowheads="1"/>
          </p:cNvSpPr>
          <p:nvPr>
            <p:ph type="title" idx="4294967295"/>
          </p:nvPr>
        </p:nvSpPr>
        <p:spPr>
          <a:xfrm>
            <a:off x="631825" y="555625"/>
            <a:ext cx="8077200" cy="609600"/>
          </a:xfrm>
        </p:spPr>
        <p:txBody>
          <a:bodyPr/>
          <a:lstStyle/>
          <a:p>
            <a:pPr>
              <a:defRPr/>
            </a:pPr>
            <a:r>
              <a:rPr lang="en-US" altLang="zh-CN">
                <a:effectLst>
                  <a:outerShdw blurRad="38100" dist="38100" dir="2700000" algn="tl">
                    <a:srgbClr val="C0C0C0"/>
                  </a:outerShdw>
                </a:effectLst>
                <a:ea typeface="宋体" pitchFamily="2" charset="-122"/>
              </a:rPr>
              <a:t>9.9  Other Considerations</a:t>
            </a:r>
          </a:p>
        </p:txBody>
      </p:sp>
      <p:sp>
        <p:nvSpPr>
          <p:cNvPr id="128003" name="Rectangle 3">
            <a:extLst>
              <a:ext uri="{FF2B5EF4-FFF2-40B4-BE49-F238E27FC236}">
                <a16:creationId xmlns:a16="http://schemas.microsoft.com/office/drawing/2014/main" id="{15DD4F2E-FD0A-49ED-AD2B-11817C53A161}"/>
              </a:ext>
            </a:extLst>
          </p:cNvPr>
          <p:cNvSpPr>
            <a:spLocks noGrp="1" noChangeArrowheads="1"/>
          </p:cNvSpPr>
          <p:nvPr>
            <p:ph type="body" idx="4294967295"/>
          </p:nvPr>
        </p:nvSpPr>
        <p:spPr>
          <a:xfrm>
            <a:off x="827088" y="1447800"/>
            <a:ext cx="7064375" cy="2263775"/>
          </a:xfrm>
        </p:spPr>
        <p:txBody>
          <a:bodyPr/>
          <a:lstStyle/>
          <a:p>
            <a:r>
              <a:rPr lang="en-US" altLang="zh-CN" sz="2400">
                <a:ea typeface="宋体" panose="02010600030101010101" pitchFamily="2" charset="-122"/>
              </a:rPr>
              <a:t>The major decisions that we make for a paging system are the selections of a </a:t>
            </a:r>
            <a:r>
              <a:rPr lang="en-US" altLang="zh-CN" sz="2400">
                <a:solidFill>
                  <a:srgbClr val="009900"/>
                </a:solidFill>
                <a:ea typeface="宋体" panose="02010600030101010101" pitchFamily="2" charset="-122"/>
              </a:rPr>
              <a:t>replacement algorithm </a:t>
            </a:r>
            <a:r>
              <a:rPr lang="en-US" altLang="zh-CN" sz="2400">
                <a:ea typeface="宋体" panose="02010600030101010101" pitchFamily="2" charset="-122"/>
              </a:rPr>
              <a:t>and an </a:t>
            </a:r>
            <a:r>
              <a:rPr lang="en-US" altLang="zh-CN" sz="2400">
                <a:solidFill>
                  <a:srgbClr val="009900"/>
                </a:solidFill>
                <a:ea typeface="宋体" panose="02010600030101010101" pitchFamily="2" charset="-122"/>
              </a:rPr>
              <a:t>allocation policy</a:t>
            </a:r>
            <a:r>
              <a:rPr lang="en-US" altLang="zh-CN" sz="2400">
                <a:ea typeface="宋体" panose="02010600030101010101" pitchFamily="2" charset="-122"/>
              </a:rPr>
              <a:t>, </a:t>
            </a:r>
          </a:p>
          <a:p>
            <a:r>
              <a:rPr lang="en-US" altLang="zh-CN" sz="2400">
                <a:ea typeface="宋体" panose="02010600030101010101" pitchFamily="2" charset="-122"/>
              </a:rPr>
              <a:t>There are </a:t>
            </a:r>
            <a:r>
              <a:rPr lang="en-US" altLang="zh-CN" sz="2400">
                <a:solidFill>
                  <a:srgbClr val="009900"/>
                </a:solidFill>
                <a:ea typeface="宋体" panose="02010600030101010101" pitchFamily="2" charset="-122"/>
              </a:rPr>
              <a:t>many other considerations </a:t>
            </a:r>
            <a:r>
              <a:rPr lang="en-US" altLang="zh-CN" sz="2400">
                <a:ea typeface="宋体" panose="02010600030101010101" pitchFamily="2" charset="-122"/>
              </a:rPr>
              <a:t>as well, and we discuss several of them.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1A2FF1D9-B59F-49D9-A780-4C0C98D53D03}"/>
              </a:ext>
            </a:extLst>
          </p:cNvPr>
          <p:cNvSpPr>
            <a:spLocks noGrp="1" noChangeArrowheads="1"/>
          </p:cNvSpPr>
          <p:nvPr>
            <p:ph type="title" idx="4294967295"/>
          </p:nvPr>
        </p:nvSpPr>
        <p:spPr>
          <a:xfrm>
            <a:off x="685800" y="566738"/>
            <a:ext cx="8077200" cy="609600"/>
          </a:xfrm>
        </p:spPr>
        <p:txBody>
          <a:bodyPr/>
          <a:lstStyle/>
          <a:p>
            <a:pPr>
              <a:defRPr/>
            </a:pPr>
            <a:r>
              <a:rPr lang="en-US" altLang="zh-CN">
                <a:effectLst>
                  <a:outerShdw blurRad="38100" dist="38100" dir="2700000" algn="tl">
                    <a:srgbClr val="C0C0C0"/>
                  </a:outerShdw>
                </a:effectLst>
                <a:ea typeface="宋体" pitchFamily="2" charset="-122"/>
              </a:rPr>
              <a:t>9.9.1 Other Considerations -- Prepaging</a:t>
            </a:r>
          </a:p>
        </p:txBody>
      </p:sp>
      <p:sp>
        <p:nvSpPr>
          <p:cNvPr id="129027" name="Rectangle 3">
            <a:extLst>
              <a:ext uri="{FF2B5EF4-FFF2-40B4-BE49-F238E27FC236}">
                <a16:creationId xmlns:a16="http://schemas.microsoft.com/office/drawing/2014/main" id="{42DECAB3-53A6-4039-B15B-D4E981638E2D}"/>
              </a:ext>
            </a:extLst>
          </p:cNvPr>
          <p:cNvSpPr>
            <a:spLocks noGrp="1" noChangeArrowheads="1"/>
          </p:cNvSpPr>
          <p:nvPr>
            <p:ph type="body" idx="4294967295"/>
          </p:nvPr>
        </p:nvSpPr>
        <p:spPr>
          <a:xfrm>
            <a:off x="827088" y="1447800"/>
            <a:ext cx="7523162" cy="4908550"/>
          </a:xfrm>
        </p:spPr>
        <p:txBody>
          <a:bodyPr/>
          <a:lstStyle/>
          <a:p>
            <a:r>
              <a:rPr lang="zh-CN" altLang="en-US" sz="1800">
                <a:ea typeface="宋体" panose="02010600030101010101" pitchFamily="2" charset="-122"/>
              </a:rPr>
              <a:t>Prepaging （</a:t>
            </a:r>
            <a:r>
              <a:rPr lang="zh-CN" altLang="en-US" sz="1800" b="1">
                <a:ea typeface="宋体" panose="02010600030101010101" pitchFamily="2" charset="-122"/>
              </a:rPr>
              <a:t>类似8088中的指令预取）</a:t>
            </a:r>
          </a:p>
          <a:p>
            <a:pPr lvl="1"/>
            <a:r>
              <a:rPr lang="zh-CN" altLang="en-US" sz="1600">
                <a:ea typeface="宋体" panose="02010600030101010101" pitchFamily="2" charset="-122"/>
              </a:rPr>
              <a:t>To reduce the large number of page faults that occurs at process startup</a:t>
            </a:r>
          </a:p>
          <a:p>
            <a:pPr lvl="1"/>
            <a:r>
              <a:rPr lang="zh-CN" altLang="en-US" sz="1600" b="1">
                <a:solidFill>
                  <a:srgbClr val="0000CC"/>
                </a:solidFill>
                <a:ea typeface="宋体" panose="02010600030101010101" pitchFamily="2" charset="-122"/>
              </a:rPr>
              <a:t>Prepage all or some of the pages a process will need, before they are referenced</a:t>
            </a:r>
          </a:p>
          <a:p>
            <a:pPr lvl="1"/>
            <a:r>
              <a:rPr lang="zh-CN" altLang="en-US" sz="1600" b="1">
                <a:ea typeface="宋体" panose="02010600030101010101" pitchFamily="2" charset="-122"/>
              </a:rPr>
              <a:t>E.g. if one suspended process is to be executing, we automatically </a:t>
            </a:r>
            <a:r>
              <a:rPr lang="zh-CN" altLang="en-US" sz="1600" b="1">
                <a:solidFill>
                  <a:srgbClr val="0000CC"/>
                </a:solidFill>
                <a:ea typeface="宋体" panose="02010600030101010101" pitchFamily="2" charset="-122"/>
              </a:rPr>
              <a:t>bring back into memory its entire working set </a:t>
            </a:r>
            <a:r>
              <a:rPr lang="zh-CN" altLang="en-US" sz="1600" b="1">
                <a:solidFill>
                  <a:srgbClr val="FF0000"/>
                </a:solidFill>
                <a:ea typeface="宋体" panose="02010600030101010101" pitchFamily="2" charset="-122"/>
              </a:rPr>
              <a:t>before</a:t>
            </a:r>
            <a:r>
              <a:rPr lang="zh-CN" altLang="en-US" sz="1600" b="1">
                <a:ea typeface="宋体" panose="02010600030101010101" pitchFamily="2" charset="-122"/>
              </a:rPr>
              <a:t> </a:t>
            </a:r>
            <a:r>
              <a:rPr lang="zh-CN" altLang="en-US" sz="1600" b="1">
                <a:solidFill>
                  <a:srgbClr val="006600"/>
                </a:solidFill>
                <a:ea typeface="宋体" panose="02010600030101010101" pitchFamily="2" charset="-122"/>
              </a:rPr>
              <a:t>restarting the process. </a:t>
            </a:r>
          </a:p>
          <a:p>
            <a:pPr lvl="1"/>
            <a:endParaRPr lang="zh-CN" altLang="en-US" sz="1600" b="1">
              <a:ea typeface="宋体" panose="02010600030101010101" pitchFamily="2" charset="-122"/>
            </a:endParaRPr>
          </a:p>
          <a:p>
            <a:pPr lvl="1"/>
            <a:r>
              <a:rPr lang="zh-CN" altLang="en-US" sz="1600">
                <a:ea typeface="宋体" panose="02010600030101010101" pitchFamily="2" charset="-122"/>
              </a:rPr>
              <a:t>But if prepaged pages are </a:t>
            </a:r>
            <a:r>
              <a:rPr lang="zh-CN" altLang="en-US" sz="1600" b="1">
                <a:ea typeface="宋体" panose="02010600030101010101" pitchFamily="2" charset="-122"/>
              </a:rPr>
              <a:t>unused,</a:t>
            </a:r>
            <a:r>
              <a:rPr lang="zh-CN" altLang="en-US" sz="1600">
                <a:ea typeface="宋体" panose="02010600030101010101" pitchFamily="2" charset="-122"/>
              </a:rPr>
              <a:t> I/O and memory was </a:t>
            </a:r>
            <a:r>
              <a:rPr lang="zh-CN" altLang="en-US" sz="1600" b="1">
                <a:ea typeface="宋体" panose="02010600030101010101" pitchFamily="2" charset="-122"/>
              </a:rPr>
              <a:t>wasted</a:t>
            </a:r>
          </a:p>
          <a:p>
            <a:pPr lvl="1"/>
            <a:r>
              <a:rPr lang="zh-CN" altLang="en-US" sz="1600">
                <a:ea typeface="宋体" panose="02010600030101010101" pitchFamily="2" charset="-122"/>
              </a:rPr>
              <a:t>Assume </a:t>
            </a:r>
            <a:r>
              <a:rPr lang="zh-CN" altLang="en-US" sz="1600" i="1">
                <a:solidFill>
                  <a:srgbClr val="009900"/>
                </a:solidFill>
                <a:ea typeface="宋体" panose="02010600030101010101" pitchFamily="2" charset="-122"/>
              </a:rPr>
              <a:t>s</a:t>
            </a:r>
            <a:r>
              <a:rPr lang="zh-CN" altLang="en-US" sz="1600">
                <a:ea typeface="宋体" panose="02010600030101010101" pitchFamily="2" charset="-122"/>
              </a:rPr>
              <a:t> pages are prepaged and </a:t>
            </a:r>
            <a:r>
              <a:rPr lang="el-GR" altLang="en-US" sz="1600" i="1">
                <a:solidFill>
                  <a:srgbClr val="009900"/>
                </a:solidFill>
              </a:rPr>
              <a:t>α</a:t>
            </a:r>
            <a:r>
              <a:rPr lang="zh-CN" altLang="en-US" sz="1600" i="1">
                <a:ea typeface="宋体" panose="02010600030101010101" pitchFamily="2" charset="-122"/>
              </a:rPr>
              <a:t> </a:t>
            </a:r>
            <a:r>
              <a:rPr lang="zh-CN" altLang="en-US" sz="1600">
                <a:ea typeface="宋体" panose="02010600030101010101" pitchFamily="2" charset="-122"/>
              </a:rPr>
              <a:t>of the pages is actually used</a:t>
            </a:r>
          </a:p>
          <a:p>
            <a:pPr lvl="2"/>
            <a:r>
              <a:rPr lang="zh-CN" altLang="en-US" sz="1400">
                <a:ea typeface="宋体" panose="02010600030101010101" pitchFamily="2" charset="-122"/>
              </a:rPr>
              <a:t>Is cost of </a:t>
            </a:r>
            <a:r>
              <a:rPr lang="zh-CN" altLang="en-US" sz="1400" i="1">
                <a:ea typeface="宋体" panose="02010600030101010101" pitchFamily="2" charset="-122"/>
              </a:rPr>
              <a:t>s * </a:t>
            </a:r>
            <a:r>
              <a:rPr lang="el-GR" altLang="en-US" sz="1400" i="1"/>
              <a:t>α</a:t>
            </a:r>
            <a:r>
              <a:rPr lang="zh-CN" altLang="en-US" sz="1400" i="1">
                <a:ea typeface="宋体" panose="02010600030101010101" pitchFamily="2" charset="-122"/>
              </a:rPr>
              <a:t>  </a:t>
            </a:r>
            <a:r>
              <a:rPr lang="zh-CN" altLang="en-US" sz="1400">
                <a:ea typeface="宋体" panose="02010600030101010101" pitchFamily="2" charset="-122"/>
              </a:rPr>
              <a:t>save pages faults greater or less than the cost of prepaging</a:t>
            </a:r>
            <a:r>
              <a:rPr lang="zh-CN" altLang="en-US" sz="1400" i="1">
                <a:ea typeface="宋体" panose="02010600030101010101" pitchFamily="2" charset="-122"/>
              </a:rPr>
              <a:t> </a:t>
            </a:r>
            <a:br>
              <a:rPr lang="zh-CN" altLang="en-US" sz="1400" i="1">
                <a:ea typeface="宋体" panose="02010600030101010101" pitchFamily="2" charset="-122"/>
              </a:rPr>
            </a:br>
            <a:r>
              <a:rPr lang="zh-CN" altLang="en-US" sz="1400" i="1">
                <a:ea typeface="宋体" panose="02010600030101010101" pitchFamily="2" charset="-122"/>
              </a:rPr>
              <a:t>s * (1- </a:t>
            </a:r>
            <a:r>
              <a:rPr lang="el-GR" altLang="en-US" sz="1400" i="1"/>
              <a:t>α</a:t>
            </a:r>
            <a:r>
              <a:rPr lang="zh-CN" altLang="en-US" sz="1400" i="1">
                <a:ea typeface="宋体" panose="02010600030101010101" pitchFamily="2" charset="-122"/>
              </a:rPr>
              <a:t>) </a:t>
            </a:r>
            <a:r>
              <a:rPr lang="zh-CN" altLang="en-US" sz="1400">
                <a:ea typeface="宋体" panose="02010600030101010101" pitchFamily="2" charset="-122"/>
              </a:rPr>
              <a:t>unnecessary pages</a:t>
            </a:r>
            <a:r>
              <a:rPr lang="zh-CN" altLang="en-US" sz="1400" i="1">
                <a:ea typeface="宋体" panose="02010600030101010101" pitchFamily="2" charset="-122"/>
              </a:rPr>
              <a:t>?  </a:t>
            </a:r>
          </a:p>
          <a:p>
            <a:pPr lvl="2"/>
            <a:r>
              <a:rPr lang="el-GR" altLang="en-US" sz="1400" i="1"/>
              <a:t>α</a:t>
            </a:r>
            <a:r>
              <a:rPr lang="en-US" altLang="zh-CN" sz="1400" i="1">
                <a:ea typeface="宋体" panose="02010600030101010101" pitchFamily="2" charset="-122"/>
              </a:rPr>
              <a:t> </a:t>
            </a:r>
            <a:r>
              <a:rPr lang="en-US" altLang="zh-CN" sz="1400">
                <a:ea typeface="宋体" panose="02010600030101010101" pitchFamily="2" charset="-122"/>
              </a:rPr>
              <a:t>near zero </a:t>
            </a:r>
            <a:r>
              <a:rPr lang="en-US" altLang="zh-CN" sz="1400">
                <a:ea typeface="宋体" panose="02010600030101010101" pitchFamily="2" charset="-122"/>
                <a:sym typeface="Symbol" panose="05050102010706020507" pitchFamily="18" charset="2"/>
              </a:rPr>
              <a:t> prepaging loses</a:t>
            </a:r>
            <a:r>
              <a:rPr lang="en-US" altLang="zh-CN" sz="1400">
                <a:ea typeface="宋体" panose="02010600030101010101" pitchFamily="2" charset="-122"/>
              </a:rPr>
              <a:t> </a:t>
            </a:r>
          </a:p>
          <a:p>
            <a:pPr lvl="2"/>
            <a:endParaRPr lang="en-US" altLang="zh-CN" sz="1400">
              <a:ea typeface="宋体" panose="02010600030101010101" pitchFamily="2" charset="-122"/>
            </a:endParaRPr>
          </a:p>
          <a:p>
            <a:r>
              <a:rPr lang="en-US" altLang="zh-CN" sz="2200">
                <a:ea typeface="宋体" panose="02010600030101010101" pitchFamily="2" charset="-122"/>
              </a:rPr>
              <a:t>Unix</a:t>
            </a:r>
            <a:r>
              <a:rPr lang="zh-CN" altLang="en-US" sz="2200">
                <a:ea typeface="宋体" panose="02010600030101010101" pitchFamily="2" charset="-122"/>
              </a:rPr>
              <a:t>读取文件：read(), reada ( readahead)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4A6CC07-AE97-45DF-8FCF-C6E62E8D9590}"/>
              </a:ext>
            </a:extLst>
          </p:cNvPr>
          <p:cNvSpPr>
            <a:spLocks noGrp="1" noChangeArrowheads="1"/>
          </p:cNvSpPr>
          <p:nvPr>
            <p:ph type="title" idx="4294967295"/>
          </p:nvPr>
        </p:nvSpPr>
        <p:spPr>
          <a:xfrm>
            <a:off x="685800" y="892175"/>
            <a:ext cx="8077200" cy="609600"/>
          </a:xfrm>
        </p:spPr>
        <p:txBody>
          <a:bodyPr/>
          <a:lstStyle/>
          <a:p>
            <a:pPr>
              <a:defRPr/>
            </a:pPr>
            <a:r>
              <a:rPr lang="en-US" altLang="zh-CN">
                <a:effectLst>
                  <a:outerShdw blurRad="38100" dist="38100" dir="2700000" algn="tl">
                    <a:srgbClr val="C0C0C0"/>
                  </a:outerShdw>
                </a:effectLst>
                <a:ea typeface="宋体" pitchFamily="2" charset="-122"/>
              </a:rPr>
              <a:t>9.9.2 Other Considerations– Page Size</a:t>
            </a:r>
          </a:p>
        </p:txBody>
      </p:sp>
      <p:sp>
        <p:nvSpPr>
          <p:cNvPr id="130051" name="Rectangle 3">
            <a:extLst>
              <a:ext uri="{FF2B5EF4-FFF2-40B4-BE49-F238E27FC236}">
                <a16:creationId xmlns:a16="http://schemas.microsoft.com/office/drawing/2014/main" id="{3651FEF4-3002-4413-A3C7-4508538886CD}"/>
              </a:ext>
            </a:extLst>
          </p:cNvPr>
          <p:cNvSpPr>
            <a:spLocks noGrp="1" noChangeArrowheads="1"/>
          </p:cNvSpPr>
          <p:nvPr>
            <p:ph type="body" idx="4294967295"/>
          </p:nvPr>
        </p:nvSpPr>
        <p:spPr>
          <a:xfrm>
            <a:off x="347663" y="1992313"/>
            <a:ext cx="8240712" cy="3884704"/>
          </a:xfrm>
        </p:spPr>
        <p:txBody>
          <a:bodyPr/>
          <a:lstStyle/>
          <a:p>
            <a:r>
              <a:rPr lang="en-US" altLang="zh-CN" sz="2400" dirty="0">
                <a:ea typeface="宋体" panose="02010600030101010101" pitchFamily="2" charset="-122"/>
              </a:rPr>
              <a:t>Page size selection must take into consideration:</a:t>
            </a:r>
          </a:p>
          <a:p>
            <a:pPr lvl="1"/>
            <a:r>
              <a:rPr lang="en-US" altLang="zh-CN" sz="2000" dirty="0">
                <a:solidFill>
                  <a:srgbClr val="0070C0"/>
                </a:solidFill>
                <a:ea typeface="宋体" panose="02010600030101010101" pitchFamily="2" charset="-122"/>
              </a:rPr>
              <a:t>Fragmentation</a:t>
            </a:r>
            <a:r>
              <a:rPr lang="en-US" altLang="zh-CN" sz="2000" dirty="0">
                <a:ea typeface="宋体" panose="02010600030101010101" pitchFamily="2" charset="-122"/>
              </a:rPr>
              <a:t> (solution</a:t>
            </a:r>
            <a:r>
              <a:rPr lang="zh-CN" altLang="en-US" sz="2000" dirty="0">
                <a:ea typeface="宋体" panose="02010600030101010101" pitchFamily="2" charset="-122"/>
              </a:rPr>
              <a:t>：smaller page size)</a:t>
            </a:r>
          </a:p>
          <a:p>
            <a:pPr lvl="1"/>
            <a:r>
              <a:rPr lang="zh-CN" altLang="en-US" sz="2000" dirty="0">
                <a:solidFill>
                  <a:srgbClr val="0070C0"/>
                </a:solidFill>
                <a:ea typeface="宋体" panose="02010600030101010101" pitchFamily="2" charset="-122"/>
              </a:rPr>
              <a:t>table size         </a:t>
            </a:r>
            <a:r>
              <a:rPr lang="zh-CN" altLang="en-US" sz="2000" dirty="0">
                <a:ea typeface="宋体" panose="02010600030101010101" pitchFamily="2" charset="-122"/>
              </a:rPr>
              <a:t>(solution： lager page size)</a:t>
            </a:r>
          </a:p>
          <a:p>
            <a:pPr lvl="1"/>
            <a:r>
              <a:rPr lang="zh-CN" altLang="en-US" sz="2000" dirty="0">
                <a:solidFill>
                  <a:srgbClr val="0070C0"/>
                </a:solidFill>
                <a:ea typeface="宋体" panose="02010600030101010101" pitchFamily="2" charset="-122"/>
              </a:rPr>
              <a:t>I/O overhead    </a:t>
            </a:r>
            <a:r>
              <a:rPr lang="zh-CN" altLang="en-US" sz="2000" dirty="0">
                <a:ea typeface="宋体" panose="02010600030101010101" pitchFamily="2" charset="-122"/>
              </a:rPr>
              <a:t>(solution： lager page size)</a:t>
            </a:r>
          </a:p>
          <a:p>
            <a:pPr lvl="1"/>
            <a:r>
              <a:rPr lang="zh-CN" altLang="en-US" sz="2000" dirty="0">
                <a:solidFill>
                  <a:srgbClr val="0070C0"/>
                </a:solidFill>
                <a:ea typeface="宋体" panose="02010600030101010101" pitchFamily="2" charset="-122"/>
              </a:rPr>
              <a:t>Locality</a:t>
            </a:r>
            <a:r>
              <a:rPr lang="zh-CN" altLang="en-US" sz="2000" dirty="0">
                <a:ea typeface="宋体" panose="02010600030101010101" pitchFamily="2" charset="-122"/>
              </a:rPr>
              <a:t>            (solution： smaller page size, </a:t>
            </a:r>
            <a:endParaRPr lang="en-US" altLang="zh-CN" sz="2000" dirty="0">
              <a:ea typeface="宋体" panose="02010600030101010101" pitchFamily="2" charset="-122"/>
            </a:endParaRPr>
          </a:p>
          <a:p>
            <a:pPr marL="457200" lvl="1" indent="0">
              <a:buNone/>
            </a:pPr>
            <a:r>
              <a:rPr lang="en-US" altLang="zh-CN" sz="2000" dirty="0">
                <a:ea typeface="宋体" panose="02010600030101010101" pitchFamily="2" charset="-122"/>
              </a:rPr>
              <a:t>                                              </a:t>
            </a:r>
            <a:r>
              <a:rPr lang="zh-CN" altLang="en-US" sz="2000" dirty="0">
                <a:ea typeface="宋体" panose="02010600030101010101" pitchFamily="2" charset="-122"/>
              </a:rPr>
              <a:t>total I/O should  be reduced,</a:t>
            </a:r>
            <a:endParaRPr lang="en-US" altLang="zh-CN" sz="2000" dirty="0">
              <a:ea typeface="宋体" panose="02010600030101010101" pitchFamily="2" charset="-122"/>
            </a:endParaRPr>
          </a:p>
          <a:p>
            <a:pPr marL="457200" lvl="1" indent="0">
              <a:buNone/>
            </a:pPr>
            <a:r>
              <a:rPr lang="zh-CN" altLang="en-US" sz="2000" dirty="0">
                <a:ea typeface="宋体" panose="02010600030101010101" pitchFamily="2" charset="-122"/>
              </a:rPr>
              <a:t>                                              locality will be improved)</a:t>
            </a:r>
          </a:p>
          <a:p>
            <a:pPr lvl="1">
              <a:buFont typeface="Monotype Sorts" pitchFamily="2" charset="2"/>
              <a:buNone/>
            </a:pPr>
            <a:r>
              <a:rPr lang="zh-CN" altLang="en-US" sz="2000" dirty="0">
                <a:ea typeface="宋体" panose="02010600030101010101" pitchFamily="2" charset="-122"/>
              </a:rPr>
              <a:t>A </a:t>
            </a:r>
            <a:r>
              <a:rPr lang="zh-CN" altLang="en-US" sz="2000" dirty="0">
                <a:solidFill>
                  <a:srgbClr val="0000CC"/>
                </a:solidFill>
                <a:ea typeface="宋体" panose="02010600030101010101" pitchFamily="2" charset="-122"/>
              </a:rPr>
              <a:t>smaller page size </a:t>
            </a:r>
            <a:r>
              <a:rPr lang="zh-CN" altLang="en-US" sz="2000" dirty="0">
                <a:ea typeface="宋体" panose="02010600030101010101" pitchFamily="2" charset="-122"/>
              </a:rPr>
              <a:t>allows each page to </a:t>
            </a:r>
            <a:r>
              <a:rPr lang="zh-CN" altLang="en-US" sz="2000" dirty="0">
                <a:solidFill>
                  <a:srgbClr val="006600"/>
                </a:solidFill>
                <a:ea typeface="宋体" panose="02010600030101010101" pitchFamily="2" charset="-122"/>
              </a:rPr>
              <a:t>match </a:t>
            </a:r>
            <a:r>
              <a:rPr lang="zh-CN" altLang="en-US" sz="2000" dirty="0">
                <a:ea typeface="宋体" panose="02010600030101010101" pitchFamily="2" charset="-122"/>
              </a:rPr>
              <a:t>program locality </a:t>
            </a:r>
            <a:r>
              <a:rPr lang="zh-CN" altLang="en-US" sz="2000" dirty="0">
                <a:solidFill>
                  <a:srgbClr val="C00000"/>
                </a:solidFill>
                <a:ea typeface="宋体" panose="02010600030101010101" pitchFamily="2" charset="-122"/>
              </a:rPr>
              <a:t>more accurately.</a:t>
            </a:r>
          </a:p>
          <a:p>
            <a:pPr lvl="1"/>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C5E839-DDA7-4164-82F6-F1587C6473B7}"/>
              </a:ext>
            </a:extLst>
          </p:cNvPr>
          <p:cNvSpPr>
            <a:spLocks noGrp="1" noChangeArrowheads="1"/>
          </p:cNvSpPr>
          <p:nvPr>
            <p:ph type="title" idx="4294967295"/>
          </p:nvPr>
        </p:nvSpPr>
        <p:spPr>
          <a:xfrm>
            <a:off x="685800" y="152400"/>
            <a:ext cx="8077200" cy="609600"/>
          </a:xfrm>
        </p:spPr>
        <p:txBody>
          <a:bodyPr/>
          <a:lstStyle/>
          <a:p>
            <a:pPr>
              <a:defRPr/>
            </a:pPr>
            <a:r>
              <a:rPr lang="en-US" altLang="zh-CN">
                <a:effectLst>
                  <a:outerShdw blurRad="38100" dist="38100" dir="2700000" algn="tl">
                    <a:srgbClr val="C0C0C0"/>
                  </a:outerShdw>
                </a:effectLst>
                <a:ea typeface="宋体" pitchFamily="2" charset="-122"/>
              </a:rPr>
              <a:t>9.2 Demand Paging</a:t>
            </a:r>
          </a:p>
        </p:txBody>
      </p:sp>
      <p:sp>
        <p:nvSpPr>
          <p:cNvPr id="17411" name="Rectangle 3">
            <a:extLst>
              <a:ext uri="{FF2B5EF4-FFF2-40B4-BE49-F238E27FC236}">
                <a16:creationId xmlns:a16="http://schemas.microsoft.com/office/drawing/2014/main" id="{9A035A60-D624-47AE-9BD8-6DDCF276BFD4}"/>
              </a:ext>
            </a:extLst>
          </p:cNvPr>
          <p:cNvSpPr>
            <a:spLocks noGrp="1" noChangeArrowheads="1"/>
          </p:cNvSpPr>
          <p:nvPr>
            <p:ph type="body" idx="4294967295"/>
          </p:nvPr>
        </p:nvSpPr>
        <p:spPr>
          <a:xfrm>
            <a:off x="374650" y="1270000"/>
            <a:ext cx="8456613" cy="5240338"/>
          </a:xfrm>
        </p:spPr>
        <p:txBody>
          <a:bodyPr/>
          <a:lstStyle/>
          <a:p>
            <a:r>
              <a:rPr lang="en-US" altLang="zh-CN" sz="2800" b="1" dirty="0">
                <a:solidFill>
                  <a:srgbClr val="FF0000"/>
                </a:solidFill>
                <a:ea typeface="宋体" panose="02010600030101010101" pitchFamily="2" charset="-122"/>
              </a:rPr>
              <a:t>Demand paging </a:t>
            </a:r>
            <a:r>
              <a:rPr lang="en-US" altLang="zh-CN" sz="2800" b="1" dirty="0">
                <a:solidFill>
                  <a:srgbClr val="006600"/>
                </a:solidFill>
                <a:ea typeface="宋体" panose="02010600030101010101" pitchFamily="2" charset="-122"/>
              </a:rPr>
              <a:t>is a paging system </a:t>
            </a:r>
            <a:r>
              <a:rPr lang="en-US" altLang="zh-CN" sz="2800" b="1" dirty="0">
                <a:solidFill>
                  <a:srgbClr val="0000CC"/>
                </a:solidFill>
                <a:ea typeface="宋体" panose="02010600030101010101" pitchFamily="2" charset="-122"/>
              </a:rPr>
              <a:t>with</a:t>
            </a:r>
            <a:r>
              <a:rPr lang="en-US" altLang="zh-CN" sz="2800" b="1" dirty="0">
                <a:solidFill>
                  <a:srgbClr val="FF0000"/>
                </a:solidFill>
                <a:ea typeface="宋体" panose="02010600030101010101" pitchFamily="2" charset="-122"/>
              </a:rPr>
              <a:t> </a:t>
            </a:r>
            <a:r>
              <a:rPr lang="en-US" altLang="zh-CN" sz="2800" b="1" dirty="0">
                <a:solidFill>
                  <a:srgbClr val="0070C0"/>
                </a:solidFill>
                <a:ea typeface="宋体" panose="02010600030101010101" pitchFamily="2" charset="-122"/>
              </a:rPr>
              <a:t>swapping</a:t>
            </a:r>
            <a:r>
              <a:rPr lang="en-US" altLang="zh-CN" sz="2800" b="1" dirty="0">
                <a:ea typeface="宋体" panose="02010600030101010101" pitchFamily="2" charset="-122"/>
              </a:rPr>
              <a:t>.</a:t>
            </a:r>
          </a:p>
          <a:p>
            <a:endParaRPr lang="en-US" altLang="zh-CN" sz="2800" b="1" dirty="0">
              <a:ea typeface="宋体" panose="02010600030101010101" pitchFamily="2" charset="-122"/>
            </a:endParaRPr>
          </a:p>
          <a:p>
            <a:r>
              <a:rPr lang="en-US" altLang="zh-CN" sz="2800" b="1" dirty="0">
                <a:ea typeface="宋体" panose="02010600030101010101" pitchFamily="2" charset="-122"/>
              </a:rPr>
              <a:t>Bring a page into memory </a:t>
            </a:r>
            <a:r>
              <a:rPr lang="en-US" altLang="zh-CN" sz="2800" b="1" dirty="0">
                <a:solidFill>
                  <a:srgbClr val="0000CC"/>
                </a:solidFill>
                <a:ea typeface="宋体" panose="02010600030101010101" pitchFamily="2" charset="-122"/>
              </a:rPr>
              <a:t>only when it is needed.</a:t>
            </a:r>
          </a:p>
          <a:p>
            <a:pPr lvl="1"/>
            <a:r>
              <a:rPr lang="en-US" altLang="zh-CN" sz="2400" dirty="0">
                <a:ea typeface="宋体" panose="02010600030101010101" pitchFamily="2" charset="-122"/>
              </a:rPr>
              <a:t>Less I/O needed</a:t>
            </a:r>
          </a:p>
          <a:p>
            <a:pPr lvl="1"/>
            <a:r>
              <a:rPr lang="en-US" altLang="zh-CN" sz="2400" dirty="0">
                <a:ea typeface="宋体" panose="02010600030101010101" pitchFamily="2" charset="-122"/>
              </a:rPr>
              <a:t>Less memory needed </a:t>
            </a:r>
          </a:p>
          <a:p>
            <a:pPr lvl="1"/>
            <a:r>
              <a:rPr lang="en-US" altLang="zh-CN" sz="2400" dirty="0">
                <a:ea typeface="宋体" panose="02010600030101010101" pitchFamily="2" charset="-122"/>
              </a:rPr>
              <a:t>Faster response</a:t>
            </a:r>
          </a:p>
          <a:p>
            <a:pPr lvl="1"/>
            <a:r>
              <a:rPr lang="en-US" altLang="zh-CN" sz="2400" dirty="0">
                <a:ea typeface="宋体" panose="02010600030101010101" pitchFamily="2" charset="-122"/>
              </a:rPr>
              <a:t>More users</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78C79E7-09AD-44A8-A5BC-2754263060D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9.9.3 Other Considerations– TLB Reach </a:t>
            </a:r>
          </a:p>
        </p:txBody>
      </p:sp>
      <p:sp>
        <p:nvSpPr>
          <p:cNvPr id="131075" name="Rectangle 3">
            <a:extLst>
              <a:ext uri="{FF2B5EF4-FFF2-40B4-BE49-F238E27FC236}">
                <a16:creationId xmlns:a16="http://schemas.microsoft.com/office/drawing/2014/main" id="{DE4492A2-EDC8-4BF5-8EA1-A867BBA06D2C}"/>
              </a:ext>
            </a:extLst>
          </p:cNvPr>
          <p:cNvSpPr>
            <a:spLocks noGrp="1" noChangeArrowheads="1"/>
          </p:cNvSpPr>
          <p:nvPr>
            <p:ph type="body" idx="4294967295"/>
          </p:nvPr>
        </p:nvSpPr>
        <p:spPr>
          <a:xfrm>
            <a:off x="827088" y="1187450"/>
            <a:ext cx="7653337" cy="4941888"/>
          </a:xfrm>
        </p:spPr>
        <p:txBody>
          <a:bodyPr/>
          <a:lstStyle/>
          <a:p>
            <a:r>
              <a:rPr lang="en-US" altLang="zh-CN" sz="2200">
                <a:ea typeface="宋体" panose="02010600030101010101" pitchFamily="2" charset="-122"/>
              </a:rPr>
              <a:t>To </a:t>
            </a:r>
            <a:r>
              <a:rPr lang="en-US" altLang="zh-CN" sz="2200">
                <a:solidFill>
                  <a:srgbClr val="FF0000"/>
                </a:solidFill>
                <a:ea typeface="宋体" panose="02010600030101010101" pitchFamily="2" charset="-122"/>
              </a:rPr>
              <a:t>increase</a:t>
            </a:r>
            <a:r>
              <a:rPr lang="en-US" altLang="zh-CN" sz="2200">
                <a:ea typeface="宋体" panose="02010600030101010101" pitchFamily="2" charset="-122"/>
              </a:rPr>
              <a:t> </a:t>
            </a:r>
            <a:r>
              <a:rPr lang="en-US" altLang="zh-CN" sz="2200">
                <a:solidFill>
                  <a:srgbClr val="006600"/>
                </a:solidFill>
                <a:ea typeface="宋体" panose="02010600030101010101" pitchFamily="2" charset="-122"/>
              </a:rPr>
              <a:t>hit ratio, </a:t>
            </a:r>
            <a:r>
              <a:rPr lang="en-US" altLang="zh-CN" sz="2200">
                <a:solidFill>
                  <a:srgbClr val="FF0000"/>
                </a:solidFill>
                <a:ea typeface="宋体" panose="02010600030101010101" pitchFamily="2" charset="-122"/>
              </a:rPr>
              <a:t>more entries in the TLB is needed</a:t>
            </a:r>
          </a:p>
          <a:p>
            <a:pPr lvl="1"/>
            <a:r>
              <a:rPr lang="en-US" altLang="zh-CN" sz="1800">
                <a:ea typeface="宋体" panose="02010600030101010101" pitchFamily="2" charset="-122"/>
              </a:rPr>
              <a:t>Expensive, and power hungry</a:t>
            </a:r>
          </a:p>
          <a:p>
            <a:pPr lvl="1"/>
            <a:r>
              <a:rPr lang="en-US" altLang="zh-CN" sz="1800">
                <a:ea typeface="宋体" panose="02010600030101010101" pitchFamily="2" charset="-122"/>
              </a:rPr>
              <a:t>Increase the page size</a:t>
            </a:r>
          </a:p>
          <a:p>
            <a:r>
              <a:rPr lang="en-US" altLang="zh-CN" sz="1800">
                <a:ea typeface="宋体" panose="02010600030101010101" pitchFamily="2" charset="-122"/>
              </a:rPr>
              <a:t>TLB Reach - </a:t>
            </a:r>
            <a:r>
              <a:rPr lang="en-US" altLang="zh-CN" sz="1800" b="1">
                <a:ea typeface="宋体" panose="02010600030101010101" pitchFamily="2" charset="-122"/>
              </a:rPr>
              <a:t>The amount of memory accessible from the TLB</a:t>
            </a:r>
          </a:p>
          <a:p>
            <a:r>
              <a:rPr lang="en-US" altLang="zh-CN" sz="1800">
                <a:ea typeface="宋体" panose="02010600030101010101" pitchFamily="2" charset="-122"/>
              </a:rPr>
              <a:t>TLB Reach = (TLB Size) X (Page Size)</a:t>
            </a:r>
          </a:p>
          <a:p>
            <a:r>
              <a:rPr lang="en-US" altLang="zh-CN" sz="1800">
                <a:solidFill>
                  <a:srgbClr val="006600"/>
                </a:solidFill>
                <a:ea typeface="宋体" panose="02010600030101010101" pitchFamily="2" charset="-122"/>
              </a:rPr>
              <a:t>Ideally</a:t>
            </a:r>
            <a:r>
              <a:rPr lang="en-US" altLang="zh-CN" sz="1800">
                <a:ea typeface="宋体" panose="02010600030101010101" pitchFamily="2" charset="-122"/>
              </a:rPr>
              <a:t>, </a:t>
            </a:r>
            <a:r>
              <a:rPr lang="en-US" altLang="zh-CN" sz="1800">
                <a:solidFill>
                  <a:srgbClr val="FF0000"/>
                </a:solidFill>
                <a:ea typeface="宋体" panose="02010600030101010101" pitchFamily="2" charset="-122"/>
              </a:rPr>
              <a:t>the working set of each process is stored in the TLB</a:t>
            </a:r>
          </a:p>
          <a:p>
            <a:pPr lvl="1"/>
            <a:r>
              <a:rPr lang="en-US" altLang="zh-CN" sz="1800">
                <a:ea typeface="宋体" panose="02010600030101010101" pitchFamily="2" charset="-122"/>
              </a:rPr>
              <a:t>Otherwise there is a high degree of page faults</a:t>
            </a:r>
          </a:p>
          <a:p>
            <a:r>
              <a:rPr lang="en-US" altLang="zh-CN" sz="1800">
                <a:solidFill>
                  <a:srgbClr val="006600"/>
                </a:solidFill>
                <a:ea typeface="宋体" panose="02010600030101010101" pitchFamily="2" charset="-122"/>
              </a:rPr>
              <a:t>Increase the Page Size</a:t>
            </a:r>
          </a:p>
          <a:p>
            <a:pPr lvl="1"/>
            <a:r>
              <a:rPr lang="en-US" altLang="zh-CN" sz="1800">
                <a:ea typeface="宋体" panose="02010600030101010101" pitchFamily="2" charset="-122"/>
              </a:rPr>
              <a:t>This may lead to an increase in fragmentation as not all applications require a large page size</a:t>
            </a:r>
          </a:p>
          <a:p>
            <a:r>
              <a:rPr lang="en-US" altLang="zh-CN" sz="1800">
                <a:solidFill>
                  <a:srgbClr val="006600"/>
                </a:solidFill>
                <a:ea typeface="宋体" panose="02010600030101010101" pitchFamily="2" charset="-122"/>
              </a:rPr>
              <a:t>Provide Multiple Page Sizes</a:t>
            </a:r>
          </a:p>
          <a:p>
            <a:pPr lvl="1"/>
            <a:r>
              <a:rPr lang="en-US" altLang="zh-CN" sz="1800">
                <a:ea typeface="宋体" panose="02010600030101010101" pitchFamily="2" charset="-122"/>
              </a:rPr>
              <a:t>This allows applications that require larger page sizes the opportunity to use them without an increase in fragmentation</a:t>
            </a:r>
          </a:p>
          <a:p>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E545CA2-31CE-4AD2-B0C9-8EB58FF27E71}"/>
              </a:ext>
            </a:extLst>
          </p:cNvPr>
          <p:cNvSpPr>
            <a:spLocks noGrp="1" noChangeArrowheads="1"/>
          </p:cNvSpPr>
          <p:nvPr>
            <p:ph type="title" idx="4294967295"/>
          </p:nvPr>
        </p:nvSpPr>
        <p:spPr>
          <a:xfrm>
            <a:off x="652463" y="620713"/>
            <a:ext cx="8077200" cy="609600"/>
          </a:xfrm>
        </p:spPr>
        <p:txBody>
          <a:bodyPr/>
          <a:lstStyle/>
          <a:p>
            <a:pPr>
              <a:defRPr/>
            </a:pPr>
            <a:r>
              <a:rPr lang="en-US" altLang="zh-CN" sz="2800">
                <a:effectLst>
                  <a:outerShdw blurRad="38100" dist="38100" dir="2700000" algn="tl">
                    <a:srgbClr val="C0C0C0"/>
                  </a:outerShdw>
                </a:effectLst>
                <a:ea typeface="宋体" pitchFamily="2" charset="-122"/>
              </a:rPr>
              <a:t>9.9.4 Other Considerations– Invert Page Table</a:t>
            </a:r>
          </a:p>
        </p:txBody>
      </p:sp>
      <p:sp>
        <p:nvSpPr>
          <p:cNvPr id="132099" name="Rectangle 3">
            <a:extLst>
              <a:ext uri="{FF2B5EF4-FFF2-40B4-BE49-F238E27FC236}">
                <a16:creationId xmlns:a16="http://schemas.microsoft.com/office/drawing/2014/main" id="{7EAF76E9-993F-492A-A24E-F50189048803}"/>
              </a:ext>
            </a:extLst>
          </p:cNvPr>
          <p:cNvSpPr>
            <a:spLocks noGrp="1" noChangeArrowheads="1"/>
          </p:cNvSpPr>
          <p:nvPr>
            <p:ph type="body" idx="4294967295"/>
          </p:nvPr>
        </p:nvSpPr>
        <p:spPr>
          <a:xfrm>
            <a:off x="827088" y="1470025"/>
            <a:ext cx="7315200" cy="4418013"/>
          </a:xfrm>
        </p:spPr>
        <p:txBody>
          <a:bodyPr/>
          <a:lstStyle/>
          <a:p>
            <a:r>
              <a:rPr lang="en-US" altLang="zh-CN" sz="2000" dirty="0">
                <a:ea typeface="宋体" panose="02010600030101010101" pitchFamily="2" charset="-122"/>
              </a:rPr>
              <a:t>The purpose of this form of page management is to</a:t>
            </a:r>
            <a:r>
              <a:rPr lang="en-US" altLang="zh-CN" sz="2000" dirty="0">
                <a:solidFill>
                  <a:srgbClr val="009900"/>
                </a:solidFill>
                <a:ea typeface="宋体" panose="02010600030101010101" pitchFamily="2" charset="-122"/>
              </a:rPr>
              <a:t> </a:t>
            </a:r>
            <a:r>
              <a:rPr lang="en-US" altLang="zh-CN" sz="2000" dirty="0">
                <a:solidFill>
                  <a:srgbClr val="0000CC"/>
                </a:solidFill>
                <a:ea typeface="宋体" panose="02010600030101010101" pitchFamily="2" charset="-122"/>
              </a:rPr>
              <a:t>reduce the amount of physical memory</a:t>
            </a:r>
            <a:r>
              <a:rPr lang="en-US" altLang="zh-CN" sz="2000" dirty="0">
                <a:solidFill>
                  <a:srgbClr val="009900"/>
                </a:solidFill>
                <a:ea typeface="宋体" panose="02010600030101010101" pitchFamily="2" charset="-122"/>
              </a:rPr>
              <a:t> </a:t>
            </a:r>
            <a:r>
              <a:rPr lang="en-US" altLang="zh-CN" sz="2000" dirty="0">
                <a:solidFill>
                  <a:srgbClr val="7030A0"/>
                </a:solidFill>
                <a:ea typeface="宋体" panose="02010600030101010101" pitchFamily="2" charset="-122"/>
              </a:rPr>
              <a:t>needed to track virtual-to-physical address translation.</a:t>
            </a:r>
          </a:p>
          <a:p>
            <a:r>
              <a:rPr lang="en-US" altLang="zh-CN" sz="2000" dirty="0">
                <a:ea typeface="宋体" panose="02010600030101010101" pitchFamily="2" charset="-122"/>
              </a:rPr>
              <a:t>We accomplish this savings by creating a table that has one entry per page of physical memory, indexed by the pair</a:t>
            </a:r>
          </a:p>
          <a:p>
            <a:pPr>
              <a:buFont typeface="Monotype Sorts" pitchFamily="2" charset="2"/>
              <a:buNone/>
            </a:pPr>
            <a:r>
              <a:rPr lang="en-US" altLang="zh-CN" sz="2000" dirty="0">
                <a:ea typeface="宋体" panose="02010600030101010101" pitchFamily="2" charset="-122"/>
              </a:rPr>
              <a:t>     </a:t>
            </a:r>
            <a:r>
              <a:rPr lang="en-US" altLang="zh-CN" sz="2000" dirty="0">
                <a:solidFill>
                  <a:srgbClr val="009900"/>
                </a:solidFill>
                <a:ea typeface="宋体" panose="02010600030101010101" pitchFamily="2" charset="-122"/>
              </a:rPr>
              <a:t>&lt;process-id, </a:t>
            </a:r>
            <a:r>
              <a:rPr lang="en-US" altLang="zh-CN" sz="2000" dirty="0" err="1">
                <a:solidFill>
                  <a:srgbClr val="009900"/>
                </a:solidFill>
                <a:ea typeface="宋体" panose="02010600030101010101" pitchFamily="2" charset="-122"/>
              </a:rPr>
              <a:t>pagenumber</a:t>
            </a:r>
            <a:r>
              <a:rPr lang="en-US" altLang="zh-CN" sz="2000" dirty="0">
                <a:solidFill>
                  <a:srgbClr val="009900"/>
                </a:solidFill>
                <a:ea typeface="宋体" panose="02010600030101010101" pitchFamily="2" charset="-122"/>
              </a:rPr>
              <a:t>&gt;.</a:t>
            </a:r>
          </a:p>
          <a:p>
            <a:r>
              <a:rPr lang="en-US" altLang="zh-CN" sz="2000" dirty="0">
                <a:ea typeface="宋体" panose="02010600030101010101" pitchFamily="2" charset="-122"/>
              </a:rPr>
              <a:t>However, The inverted page table </a:t>
            </a:r>
            <a:r>
              <a:rPr lang="en-US" altLang="zh-CN" sz="2000" b="1" dirty="0">
                <a:solidFill>
                  <a:srgbClr val="009900"/>
                </a:solidFill>
                <a:ea typeface="宋体" panose="02010600030101010101" pitchFamily="2" charset="-122"/>
              </a:rPr>
              <a:t>no longer contains complete information</a:t>
            </a:r>
            <a:r>
              <a:rPr lang="en-US" altLang="zh-CN" sz="2000" dirty="0">
                <a:ea typeface="宋体" panose="02010600030101010101" pitchFamily="2" charset="-122"/>
              </a:rPr>
              <a:t> about the logical address space of a process, and that information is required if a referenced page is not currently in memory. Demand paging requires this information to process page faults. (</a:t>
            </a:r>
            <a:r>
              <a:rPr lang="en-US" altLang="zh-CN" sz="2000" dirty="0">
                <a:solidFill>
                  <a:srgbClr val="009900"/>
                </a:solidFill>
                <a:ea typeface="宋体" panose="02010600030101010101" pitchFamily="2" charset="-122"/>
              </a:rPr>
              <a:t>e.g. where each virtual page is located</a:t>
            </a:r>
            <a:r>
              <a:rPr lang="en-US" altLang="zh-CN" sz="2000" dirty="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C2F1440D-ACA4-43D7-92AD-A5AE3E201874}"/>
              </a:ext>
            </a:extLst>
          </p:cNvPr>
          <p:cNvSpPr>
            <a:spLocks noGrp="1" noChangeArrowheads="1"/>
          </p:cNvSpPr>
          <p:nvPr>
            <p:ph type="title" idx="4294967295"/>
          </p:nvPr>
        </p:nvSpPr>
        <p:spPr/>
        <p:txBody>
          <a:bodyPr/>
          <a:lstStyle/>
          <a:p>
            <a:pPr>
              <a:defRPr/>
            </a:pPr>
            <a:r>
              <a:rPr lang="en-US" altLang="zh-CN" sz="2400" dirty="0">
                <a:effectLst>
                  <a:outerShdw blurRad="38100" dist="38100" dir="2700000" algn="tl">
                    <a:srgbClr val="C0C0C0"/>
                  </a:outerShdw>
                </a:effectLst>
                <a:ea typeface="宋体" pitchFamily="2" charset="-122"/>
              </a:rPr>
              <a:t>9.9.5 Other Considerations– </a:t>
            </a:r>
            <a:r>
              <a:rPr lang="en-US" altLang="zh-CN" sz="2400" dirty="0">
                <a:solidFill>
                  <a:srgbClr val="0000CC"/>
                </a:solidFill>
                <a:effectLst>
                  <a:outerShdw blurRad="38100" dist="38100" dir="2700000" algn="tl">
                    <a:srgbClr val="C0C0C0"/>
                  </a:outerShdw>
                </a:effectLst>
                <a:ea typeface="宋体" pitchFamily="2" charset="-122"/>
              </a:rPr>
              <a:t>Program Structure</a:t>
            </a:r>
          </a:p>
        </p:txBody>
      </p:sp>
      <p:sp>
        <p:nvSpPr>
          <p:cNvPr id="133123" name="Rectangle 3">
            <a:extLst>
              <a:ext uri="{FF2B5EF4-FFF2-40B4-BE49-F238E27FC236}">
                <a16:creationId xmlns:a16="http://schemas.microsoft.com/office/drawing/2014/main" id="{C1B6B53C-5A79-4A21-98C5-F6FCE2BFDA10}"/>
              </a:ext>
            </a:extLst>
          </p:cNvPr>
          <p:cNvSpPr>
            <a:spLocks noGrp="1" noChangeArrowheads="1"/>
          </p:cNvSpPr>
          <p:nvPr>
            <p:ph type="body" idx="4294967295"/>
          </p:nvPr>
        </p:nvSpPr>
        <p:spPr>
          <a:xfrm>
            <a:off x="827088" y="1282700"/>
            <a:ext cx="7548562" cy="5270500"/>
          </a:xfrm>
        </p:spPr>
        <p:txBody>
          <a:bodyPr/>
          <a:lstStyle/>
          <a:p>
            <a:r>
              <a:rPr lang="en-US" altLang="zh-CN" sz="1800">
                <a:ea typeface="宋体" panose="02010600030101010101" pitchFamily="2" charset="-122"/>
              </a:rPr>
              <a:t>Demand paging is </a:t>
            </a:r>
            <a:r>
              <a:rPr lang="en-US" altLang="zh-CN" sz="1800">
                <a:solidFill>
                  <a:srgbClr val="FF0000"/>
                </a:solidFill>
                <a:ea typeface="宋体" panose="02010600030101010101" pitchFamily="2" charset="-122"/>
              </a:rPr>
              <a:t>designed to be transparent </a:t>
            </a:r>
            <a:r>
              <a:rPr lang="en-US" altLang="zh-CN" sz="1800">
                <a:ea typeface="宋体" panose="02010600030101010101" pitchFamily="2" charset="-122"/>
              </a:rPr>
              <a:t>to the user program</a:t>
            </a:r>
          </a:p>
          <a:p>
            <a:r>
              <a:rPr lang="en-US" altLang="zh-CN" sz="1800">
                <a:ea typeface="宋体" panose="02010600030101010101" pitchFamily="2" charset="-122"/>
              </a:rPr>
              <a:t>However, system performance can be improved if the user (or compiler) has an </a:t>
            </a:r>
            <a:r>
              <a:rPr lang="en-US" altLang="zh-CN" sz="1800">
                <a:solidFill>
                  <a:srgbClr val="FF0000"/>
                </a:solidFill>
                <a:ea typeface="宋体" panose="02010600030101010101" pitchFamily="2" charset="-122"/>
              </a:rPr>
              <a:t>awareness of the underlying demand paging</a:t>
            </a:r>
          </a:p>
          <a:p>
            <a:pPr>
              <a:lnSpc>
                <a:spcPct val="90000"/>
              </a:lnSpc>
            </a:pPr>
            <a:r>
              <a:rPr lang="en-US" altLang="zh-CN" sz="1400">
                <a:ea typeface="宋体" panose="02010600030101010101" pitchFamily="2" charset="-122"/>
              </a:rPr>
              <a:t>Program structure</a:t>
            </a:r>
          </a:p>
          <a:p>
            <a:pPr lvl="1">
              <a:lnSpc>
                <a:spcPct val="90000"/>
              </a:lnSpc>
            </a:pPr>
            <a:r>
              <a:rPr lang="en-US" altLang="zh-CN" sz="1400">
                <a:latin typeface="Courier New" panose="02070309020205020404" pitchFamily="49" charset="0"/>
                <a:ea typeface="宋体" panose="02010600030101010101" pitchFamily="2" charset="-122"/>
              </a:rPr>
              <a:t>int[128,128] data;</a:t>
            </a:r>
          </a:p>
          <a:p>
            <a:pPr lvl="1">
              <a:lnSpc>
                <a:spcPct val="90000"/>
              </a:lnSpc>
            </a:pPr>
            <a:r>
              <a:rPr lang="en-US" altLang="zh-CN" sz="1400">
                <a:ea typeface="宋体" panose="02010600030101010101" pitchFamily="2" charset="-122"/>
              </a:rPr>
              <a:t>Each row is stored in one page </a:t>
            </a:r>
          </a:p>
          <a:p>
            <a:pPr lvl="1">
              <a:lnSpc>
                <a:spcPct val="90000"/>
              </a:lnSpc>
            </a:pPr>
            <a:r>
              <a:rPr lang="en-US" altLang="zh-CN" sz="1400">
                <a:ea typeface="宋体" panose="02010600030101010101" pitchFamily="2" charset="-122"/>
              </a:rPr>
              <a:t>Program 1 (column)</a:t>
            </a:r>
          </a:p>
          <a:p>
            <a:pPr>
              <a:lnSpc>
                <a:spcPct val="90000"/>
              </a:lnSpc>
              <a:buFont typeface="Monotype Sorts" pitchFamily="2" charset="2"/>
              <a:buNone/>
            </a:pPr>
            <a:r>
              <a:rPr lang="en-US" altLang="zh-CN" sz="1400">
                <a:latin typeface="Courier New" panose="02070309020205020404" pitchFamily="49" charset="0"/>
                <a:ea typeface="宋体" panose="02010600030101010101" pitchFamily="2" charset="-122"/>
              </a:rPr>
              <a:t>                for (j = 0; j &lt;128; j++)</a:t>
            </a:r>
            <a:br>
              <a:rPr lang="en-US" altLang="zh-CN" sz="1400">
                <a:latin typeface="Courier New" panose="02070309020205020404" pitchFamily="49" charset="0"/>
                <a:ea typeface="宋体" panose="02010600030101010101" pitchFamily="2" charset="-122"/>
              </a:rPr>
            </a:br>
            <a:r>
              <a:rPr lang="en-US" altLang="zh-CN" sz="1400">
                <a:latin typeface="Courier New" panose="02070309020205020404" pitchFamily="49" charset="0"/>
                <a:ea typeface="宋体" panose="02010600030101010101" pitchFamily="2" charset="-122"/>
              </a:rPr>
              <a:t>                  for (i = 0; i &lt; 128; i++)</a:t>
            </a:r>
            <a:br>
              <a:rPr lang="en-US" altLang="zh-CN" sz="1400">
                <a:latin typeface="Courier New" panose="02070309020205020404" pitchFamily="49" charset="0"/>
                <a:ea typeface="宋体" panose="02010600030101010101" pitchFamily="2" charset="-122"/>
              </a:rPr>
            </a:br>
            <a:r>
              <a:rPr lang="en-US" altLang="zh-CN" sz="1400">
                <a:latin typeface="Courier New" panose="02070309020205020404" pitchFamily="49" charset="0"/>
                <a:ea typeface="宋体" panose="02010600030101010101" pitchFamily="2" charset="-122"/>
              </a:rPr>
              <a:t>                        data[i,j] = 0;</a:t>
            </a:r>
            <a:br>
              <a:rPr lang="en-US" altLang="zh-CN" sz="1400">
                <a:latin typeface="Courier New" panose="02070309020205020404" pitchFamily="49" charset="0"/>
                <a:ea typeface="宋体" panose="02010600030101010101" pitchFamily="2" charset="-122"/>
              </a:rPr>
            </a:br>
            <a:endParaRPr lang="en-US" altLang="zh-CN" sz="1400">
              <a:latin typeface="Courier New" panose="02070309020205020404" pitchFamily="49" charset="0"/>
              <a:ea typeface="宋体" panose="02010600030101010101" pitchFamily="2" charset="-122"/>
            </a:endParaRPr>
          </a:p>
          <a:p>
            <a:pPr lvl="1">
              <a:lnSpc>
                <a:spcPct val="90000"/>
              </a:lnSpc>
              <a:buFont typeface="Monotype Sorts" pitchFamily="2" charset="2"/>
              <a:buNone/>
            </a:pPr>
            <a:r>
              <a:rPr lang="en-US" altLang="zh-CN" sz="1400">
                <a:ea typeface="宋体" panose="02010600030101010101" pitchFamily="2" charset="-122"/>
              </a:rPr>
              <a:t>     128 x 128 = 16,384 page faults </a:t>
            </a:r>
            <a:br>
              <a:rPr lang="en-US" altLang="zh-CN" sz="1400">
                <a:ea typeface="宋体" panose="02010600030101010101" pitchFamily="2" charset="-122"/>
              </a:rPr>
            </a:br>
            <a:endParaRPr lang="en-US" altLang="zh-CN" sz="1400">
              <a:ea typeface="宋体" panose="02010600030101010101" pitchFamily="2" charset="-122"/>
            </a:endParaRPr>
          </a:p>
          <a:p>
            <a:pPr lvl="1">
              <a:lnSpc>
                <a:spcPct val="90000"/>
              </a:lnSpc>
            </a:pPr>
            <a:r>
              <a:rPr lang="en-US" altLang="zh-CN" sz="1400">
                <a:ea typeface="宋体" panose="02010600030101010101" pitchFamily="2" charset="-122"/>
              </a:rPr>
              <a:t>Program 2 </a:t>
            </a:r>
            <a:r>
              <a:rPr lang="zh-CN" altLang="en-US" sz="1400">
                <a:ea typeface="宋体" panose="02010600030101010101" pitchFamily="2" charset="-122"/>
              </a:rPr>
              <a:t>（row）</a:t>
            </a:r>
          </a:p>
          <a:p>
            <a:pPr lvl="1">
              <a:lnSpc>
                <a:spcPct val="90000"/>
              </a:lnSpc>
              <a:buFont typeface="Monotype Sorts" pitchFamily="2" charset="2"/>
              <a:buNone/>
            </a:pPr>
            <a:r>
              <a:rPr lang="zh-CN" altLang="en-US" sz="1400">
                <a:latin typeface="Courier New" panose="02070309020205020404" pitchFamily="49" charset="0"/>
                <a:ea typeface="宋体" panose="02010600030101010101" pitchFamily="2" charset="-122"/>
              </a:rPr>
              <a:t>             for (i = 0; i &lt; 128; i++)</a:t>
            </a:r>
            <a:br>
              <a:rPr lang="zh-CN" altLang="en-US" sz="1400">
                <a:latin typeface="Courier New" panose="02070309020205020404" pitchFamily="49" charset="0"/>
                <a:ea typeface="宋体" panose="02010600030101010101" pitchFamily="2" charset="-122"/>
              </a:rPr>
            </a:br>
            <a:r>
              <a:rPr lang="zh-CN" altLang="en-US" sz="1400">
                <a:latin typeface="Courier New" panose="02070309020205020404" pitchFamily="49" charset="0"/>
                <a:ea typeface="宋体" panose="02010600030101010101" pitchFamily="2" charset="-122"/>
              </a:rPr>
              <a:t>               for (j = 0; j &lt; 128; j++)</a:t>
            </a:r>
            <a:br>
              <a:rPr lang="zh-CN" altLang="en-US" sz="1400">
                <a:latin typeface="Courier New" panose="02070309020205020404" pitchFamily="49" charset="0"/>
                <a:ea typeface="宋体" panose="02010600030101010101" pitchFamily="2" charset="-122"/>
              </a:rPr>
            </a:br>
            <a:r>
              <a:rPr lang="zh-CN" altLang="en-US" sz="1400">
                <a:latin typeface="Courier New" panose="02070309020205020404" pitchFamily="49" charset="0"/>
                <a:ea typeface="宋体" panose="02010600030101010101" pitchFamily="2" charset="-122"/>
              </a:rPr>
              <a:t>                     data[i,j] = 0;</a:t>
            </a:r>
          </a:p>
          <a:p>
            <a:pPr lvl="1">
              <a:lnSpc>
                <a:spcPct val="90000"/>
              </a:lnSpc>
              <a:buFont typeface="Monotype Sorts" pitchFamily="2" charset="2"/>
              <a:buNone/>
            </a:pPr>
            <a:r>
              <a:rPr lang="zh-CN" altLang="en-US" sz="1400">
                <a:ea typeface="宋体" panose="02010600030101010101" pitchFamily="2" charset="-122"/>
              </a:rPr>
              <a:t/>
            </a:r>
            <a:br>
              <a:rPr lang="zh-CN" altLang="en-US" sz="1400">
                <a:ea typeface="宋体" panose="02010600030101010101" pitchFamily="2" charset="-122"/>
              </a:rPr>
            </a:br>
            <a:r>
              <a:rPr lang="zh-CN" altLang="en-US" sz="1400">
                <a:ea typeface="宋体" panose="02010600030101010101" pitchFamily="2" charset="-122"/>
              </a:rPr>
              <a:t>128 page faults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51496A7E-F5C1-4ECA-92F1-F69228E7C64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9.9.6 Other Considerations– I/O interlock</a:t>
            </a:r>
          </a:p>
        </p:txBody>
      </p:sp>
      <p:sp>
        <p:nvSpPr>
          <p:cNvPr id="134147" name="Rectangle 3">
            <a:extLst>
              <a:ext uri="{FF2B5EF4-FFF2-40B4-BE49-F238E27FC236}">
                <a16:creationId xmlns:a16="http://schemas.microsoft.com/office/drawing/2014/main" id="{96D7C26D-57DD-4F56-85F7-A8C6C3D2E45B}"/>
              </a:ext>
            </a:extLst>
          </p:cNvPr>
          <p:cNvSpPr>
            <a:spLocks noGrp="1" noChangeArrowheads="1"/>
          </p:cNvSpPr>
          <p:nvPr>
            <p:ph type="body" idx="4294967295"/>
          </p:nvPr>
        </p:nvSpPr>
        <p:spPr>
          <a:xfrm>
            <a:off x="827088" y="1409700"/>
            <a:ext cx="7413625" cy="4459288"/>
          </a:xfrm>
        </p:spPr>
        <p:txBody>
          <a:bodyPr/>
          <a:lstStyle/>
          <a:p>
            <a:r>
              <a:rPr lang="zh-CN" altLang="en-US" sz="2000" b="1" dirty="0">
                <a:ea typeface="宋体" panose="02010600030101010101" pitchFamily="2" charset="-122"/>
              </a:rPr>
              <a:t>I/O Interlock</a:t>
            </a:r>
            <a:r>
              <a:rPr lang="zh-CN" altLang="en-US" sz="2000" dirty="0">
                <a:ea typeface="宋体" panose="02010600030101010101" pitchFamily="2" charset="-122"/>
              </a:rPr>
              <a:t> – </a:t>
            </a:r>
            <a:r>
              <a:rPr lang="zh-CN" altLang="en-US" sz="2000" dirty="0">
                <a:solidFill>
                  <a:srgbClr val="FF0000"/>
                </a:solidFill>
                <a:ea typeface="宋体" panose="02010600030101010101" pitchFamily="2" charset="-122"/>
              </a:rPr>
              <a:t>Pages must sometimes be locked into memory</a:t>
            </a:r>
          </a:p>
          <a:p>
            <a:endParaRPr lang="zh-CN" altLang="en-US" sz="2000" dirty="0">
              <a:ea typeface="宋体" panose="02010600030101010101" pitchFamily="2" charset="-122"/>
            </a:endParaRPr>
          </a:p>
          <a:p>
            <a:r>
              <a:rPr lang="zh-CN" altLang="en-US" sz="2000" dirty="0">
                <a:ea typeface="宋体" panose="02010600030101010101" pitchFamily="2" charset="-122"/>
              </a:rPr>
              <a:t>Consider </a:t>
            </a:r>
            <a:r>
              <a:rPr lang="zh-CN" altLang="en-US" sz="2000" dirty="0">
                <a:solidFill>
                  <a:srgbClr val="0000CC"/>
                </a:solidFill>
                <a:ea typeface="宋体" panose="02010600030101010101" pitchFamily="2" charset="-122"/>
              </a:rPr>
              <a:t>I/O - Pages </a:t>
            </a:r>
            <a:r>
              <a:rPr lang="zh-CN" altLang="en-US" sz="2000" dirty="0">
                <a:ea typeface="宋体" panose="02010600030101010101" pitchFamily="2" charset="-122"/>
              </a:rPr>
              <a:t>that are used for copying a file from a device must be </a:t>
            </a:r>
            <a:r>
              <a:rPr lang="zh-CN" altLang="en-US" sz="2000" b="1" dirty="0">
                <a:solidFill>
                  <a:srgbClr val="FF0000"/>
                </a:solidFill>
                <a:ea typeface="宋体" panose="02010600030101010101" pitchFamily="2" charset="-122"/>
              </a:rPr>
              <a:t>locked</a:t>
            </a:r>
            <a:r>
              <a:rPr lang="zh-CN" altLang="en-US" sz="2000" b="1" dirty="0">
                <a:ea typeface="宋体" panose="02010600030101010101" pitchFamily="2" charset="-122"/>
              </a:rPr>
              <a:t> from </a:t>
            </a:r>
            <a:r>
              <a:rPr lang="zh-CN" altLang="en-US" sz="2000" dirty="0">
                <a:ea typeface="宋体" panose="02010600030101010101" pitchFamily="2" charset="-122"/>
              </a:rPr>
              <a:t>being selected for eviction by a page replacement algorithm</a:t>
            </a:r>
          </a:p>
          <a:p>
            <a:endParaRPr lang="zh-CN" altLang="en-US" sz="2000" dirty="0">
              <a:ea typeface="宋体" panose="02010600030101010101" pitchFamily="2" charset="-122"/>
            </a:endParaRPr>
          </a:p>
          <a:p>
            <a:endParaRPr lang="zh-CN" altLang="en-US" sz="2000" dirty="0">
              <a:ea typeface="宋体" panose="02010600030101010101" pitchFamily="2" charset="-122"/>
            </a:endParaRPr>
          </a:p>
          <a:p>
            <a:r>
              <a:rPr lang="zh-CN" altLang="en-US" sz="2000" dirty="0">
                <a:solidFill>
                  <a:srgbClr val="7030A0"/>
                </a:solidFill>
                <a:ea typeface="宋体" panose="02010600030101010101" pitchFamily="2" charset="-122"/>
              </a:rPr>
              <a:t>对于一些特殊的页面，如用于</a:t>
            </a:r>
            <a:r>
              <a:rPr lang="en-US" altLang="zh-CN" sz="2000" dirty="0">
                <a:solidFill>
                  <a:srgbClr val="7030A0"/>
                </a:solidFill>
                <a:ea typeface="宋体" panose="02010600030101010101" pitchFamily="2" charset="-122"/>
              </a:rPr>
              <a:t>I/O</a:t>
            </a:r>
            <a:r>
              <a:rPr lang="zh-CN" altLang="en-US" sz="2000" dirty="0">
                <a:solidFill>
                  <a:srgbClr val="7030A0"/>
                </a:solidFill>
                <a:ea typeface="宋体" panose="02010600030101010101" pitchFamily="2" charset="-122"/>
              </a:rPr>
              <a:t>缓冲去的页面，不能置换出去；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D2F3A033-9FCF-4CA7-901B-A16611FE9F84}"/>
              </a:ext>
            </a:extLst>
          </p:cNvPr>
          <p:cNvSpPr>
            <a:spLocks noGrp="1" noChangeArrowheads="1"/>
          </p:cNvSpPr>
          <p:nvPr>
            <p:ph type="title" idx="4294967295"/>
          </p:nvPr>
        </p:nvSpPr>
        <p:spPr>
          <a:xfrm>
            <a:off x="873125" y="0"/>
            <a:ext cx="8134350" cy="844550"/>
          </a:xfrm>
        </p:spPr>
        <p:txBody>
          <a:bodyPr/>
          <a:lstStyle/>
          <a:p>
            <a:pPr>
              <a:defRPr/>
            </a:pPr>
            <a:r>
              <a:rPr lang="en-US" altLang="zh-CN" sz="2400">
                <a:effectLst>
                  <a:outerShdw blurRad="38100" dist="38100" dir="2700000" algn="tl">
                    <a:srgbClr val="C0C0C0"/>
                  </a:outerShdw>
                </a:effectLst>
                <a:ea typeface="宋体" pitchFamily="2" charset="-122"/>
              </a:rPr>
              <a:t>Reason Why Frames Used For I/O Must Be In Memory</a:t>
            </a:r>
          </a:p>
        </p:txBody>
      </p:sp>
      <p:pic>
        <p:nvPicPr>
          <p:cNvPr id="135171" name="Picture 4">
            <a:extLst>
              <a:ext uri="{FF2B5EF4-FFF2-40B4-BE49-F238E27FC236}">
                <a16:creationId xmlns:a16="http://schemas.microsoft.com/office/drawing/2014/main" id="{96EDFA12-77CD-49F4-A53E-9EDE9A7A8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478" t="1178" r="18478" b="1450"/>
          <a:stretch>
            <a:fillRect/>
          </a:stretch>
        </p:blipFill>
        <p:spPr bwMode="auto">
          <a:xfrm>
            <a:off x="2555875" y="1762125"/>
            <a:ext cx="3797300" cy="43989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018BB036-DCD9-4443-9CDA-53692930147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9.10 Operating System Examples</a:t>
            </a:r>
          </a:p>
        </p:txBody>
      </p:sp>
      <p:sp>
        <p:nvSpPr>
          <p:cNvPr id="136195" name="Rectangle 3">
            <a:extLst>
              <a:ext uri="{FF2B5EF4-FFF2-40B4-BE49-F238E27FC236}">
                <a16:creationId xmlns:a16="http://schemas.microsoft.com/office/drawing/2014/main" id="{9742EA92-06AB-45CC-9DC8-697EB48ED6EF}"/>
              </a:ext>
            </a:extLst>
          </p:cNvPr>
          <p:cNvSpPr>
            <a:spLocks noGrp="1" noChangeArrowheads="1"/>
          </p:cNvSpPr>
          <p:nvPr>
            <p:ph type="body" idx="4294967295"/>
          </p:nvPr>
        </p:nvSpPr>
        <p:spPr>
          <a:xfrm>
            <a:off x="827088" y="1435100"/>
            <a:ext cx="7351712" cy="4483100"/>
          </a:xfrm>
        </p:spPr>
        <p:txBody>
          <a:bodyPr/>
          <a:lstStyle/>
          <a:p>
            <a:r>
              <a:rPr lang="en-US" altLang="zh-CN" sz="2800">
                <a:ea typeface="宋体" panose="02010600030101010101" pitchFamily="2" charset="-122"/>
              </a:rPr>
              <a:t>Windows XP</a:t>
            </a:r>
          </a:p>
          <a:p>
            <a:endParaRPr lang="en-US" altLang="zh-CN" sz="2800">
              <a:ea typeface="宋体" panose="02010600030101010101" pitchFamily="2" charset="-122"/>
            </a:endParaRPr>
          </a:p>
          <a:p>
            <a:r>
              <a:rPr lang="en-US" altLang="zh-CN" sz="2800">
                <a:ea typeface="宋体" panose="02010600030101010101" pitchFamily="2" charset="-122"/>
              </a:rPr>
              <a:t>Solaris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7262DA33-3DE0-4FED-BA2F-4BBF27A6F6EE}"/>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9.10.1 Windows XP</a:t>
            </a:r>
          </a:p>
        </p:txBody>
      </p:sp>
      <p:sp>
        <p:nvSpPr>
          <p:cNvPr id="137219" name="Rectangle 3">
            <a:extLst>
              <a:ext uri="{FF2B5EF4-FFF2-40B4-BE49-F238E27FC236}">
                <a16:creationId xmlns:a16="http://schemas.microsoft.com/office/drawing/2014/main" id="{F7830C5D-9DA5-4F49-B2B9-DEDAFB87D537}"/>
              </a:ext>
            </a:extLst>
          </p:cNvPr>
          <p:cNvSpPr>
            <a:spLocks noGrp="1" noChangeArrowheads="1"/>
          </p:cNvSpPr>
          <p:nvPr>
            <p:ph type="body" idx="4294967295"/>
          </p:nvPr>
        </p:nvSpPr>
        <p:spPr>
          <a:xfrm>
            <a:off x="827088" y="1282700"/>
            <a:ext cx="7351712" cy="5008563"/>
          </a:xfrm>
        </p:spPr>
        <p:txBody>
          <a:bodyPr/>
          <a:lstStyle/>
          <a:p>
            <a:r>
              <a:rPr lang="en-US" altLang="zh-CN" sz="2000" b="1">
                <a:ea typeface="宋体" panose="02010600030101010101" pitchFamily="2" charset="-122"/>
              </a:rPr>
              <a:t>Uses </a:t>
            </a:r>
            <a:r>
              <a:rPr lang="en-US" altLang="zh-CN" sz="2000" b="1">
                <a:solidFill>
                  <a:srgbClr val="FF0000"/>
                </a:solidFill>
                <a:ea typeface="宋体" panose="02010600030101010101" pitchFamily="2" charset="-122"/>
              </a:rPr>
              <a:t>demand paging with clustering</a:t>
            </a:r>
            <a:r>
              <a:rPr lang="en-US" altLang="zh-CN" sz="2000">
                <a:ea typeface="宋体" panose="02010600030101010101" pitchFamily="2" charset="-122"/>
              </a:rPr>
              <a:t>. </a:t>
            </a:r>
          </a:p>
          <a:p>
            <a:pPr lvl="1"/>
            <a:r>
              <a:rPr lang="en-US" altLang="zh-CN" sz="1800" b="1" u="sng">
                <a:solidFill>
                  <a:srgbClr val="009900"/>
                </a:solidFill>
                <a:ea typeface="宋体" panose="02010600030101010101" pitchFamily="2" charset="-122"/>
              </a:rPr>
              <a:t>Clustering</a:t>
            </a:r>
            <a:r>
              <a:rPr lang="en-US" altLang="zh-CN" sz="1800" u="sng">
                <a:ea typeface="宋体" panose="02010600030101010101" pitchFamily="2" charset="-122"/>
              </a:rPr>
              <a:t> </a:t>
            </a:r>
            <a:r>
              <a:rPr lang="en-US" altLang="zh-CN" sz="1800" u="sng">
                <a:solidFill>
                  <a:srgbClr val="0070C0"/>
                </a:solidFill>
                <a:ea typeface="宋体" panose="02010600030101010101" pitchFamily="2" charset="-122"/>
              </a:rPr>
              <a:t>brings in pages </a:t>
            </a:r>
            <a:r>
              <a:rPr lang="en-US" altLang="zh-CN" sz="1800" b="1" u="sng">
                <a:solidFill>
                  <a:srgbClr val="0000CC"/>
                </a:solidFill>
                <a:ea typeface="宋体" panose="02010600030101010101" pitchFamily="2" charset="-122"/>
              </a:rPr>
              <a:t>surrounding the faulting page</a:t>
            </a:r>
            <a:r>
              <a:rPr lang="en-US" altLang="zh-CN" sz="1800">
                <a:ea typeface="宋体" panose="02010600030101010101" pitchFamily="2" charset="-122"/>
              </a:rPr>
              <a:t>.</a:t>
            </a:r>
          </a:p>
          <a:p>
            <a:r>
              <a:rPr lang="en-US" altLang="zh-CN" sz="2000">
                <a:ea typeface="宋体" panose="02010600030101010101" pitchFamily="2" charset="-122"/>
              </a:rPr>
              <a:t>Processes are assigned </a:t>
            </a:r>
            <a:r>
              <a:rPr lang="en-US" altLang="zh-CN" sz="2000" b="1">
                <a:solidFill>
                  <a:srgbClr val="009900"/>
                </a:solidFill>
                <a:ea typeface="宋体" panose="02010600030101010101" pitchFamily="2" charset="-122"/>
              </a:rPr>
              <a:t>working set minimum</a:t>
            </a:r>
            <a:r>
              <a:rPr lang="en-US" altLang="zh-CN" sz="2000">
                <a:solidFill>
                  <a:srgbClr val="009900"/>
                </a:solidFill>
                <a:ea typeface="宋体" panose="02010600030101010101" pitchFamily="2" charset="-122"/>
              </a:rPr>
              <a:t> </a:t>
            </a:r>
            <a:r>
              <a:rPr lang="en-US" altLang="zh-CN" sz="2000">
                <a:ea typeface="宋体" panose="02010600030101010101" pitchFamily="2" charset="-122"/>
              </a:rPr>
              <a:t>and </a:t>
            </a:r>
            <a:r>
              <a:rPr lang="en-US" altLang="zh-CN" sz="2000" b="1">
                <a:solidFill>
                  <a:srgbClr val="009900"/>
                </a:solidFill>
                <a:ea typeface="宋体" panose="02010600030101010101" pitchFamily="2" charset="-122"/>
              </a:rPr>
              <a:t>working set maximum</a:t>
            </a:r>
            <a:endParaRPr lang="en-US" altLang="zh-CN" sz="2000">
              <a:solidFill>
                <a:srgbClr val="009900"/>
              </a:solidFill>
              <a:ea typeface="宋体" panose="02010600030101010101" pitchFamily="2" charset="-122"/>
            </a:endParaRPr>
          </a:p>
          <a:p>
            <a:r>
              <a:rPr lang="en-US" altLang="zh-CN" sz="2000">
                <a:solidFill>
                  <a:srgbClr val="0070C0"/>
                </a:solidFill>
                <a:ea typeface="宋体" panose="02010600030101010101" pitchFamily="2" charset="-122"/>
              </a:rPr>
              <a:t>Working set minimum </a:t>
            </a:r>
            <a:r>
              <a:rPr lang="en-US" altLang="zh-CN" sz="2000">
                <a:ea typeface="宋体" panose="02010600030101010101" pitchFamily="2" charset="-122"/>
              </a:rPr>
              <a:t>is the minimum number of pages the process is guaranteed to have in memory</a:t>
            </a:r>
          </a:p>
          <a:p>
            <a:r>
              <a:rPr lang="en-US" altLang="zh-CN" sz="2000">
                <a:ea typeface="宋体" panose="02010600030101010101" pitchFamily="2" charset="-122"/>
              </a:rPr>
              <a:t>A process may be assigned as many pages up to its </a:t>
            </a:r>
            <a:r>
              <a:rPr lang="en-US" altLang="zh-CN" sz="2000">
                <a:solidFill>
                  <a:srgbClr val="0070C0"/>
                </a:solidFill>
                <a:ea typeface="宋体" panose="02010600030101010101" pitchFamily="2" charset="-122"/>
              </a:rPr>
              <a:t>working set maximum</a:t>
            </a:r>
          </a:p>
          <a:p>
            <a:r>
              <a:rPr lang="en-US" altLang="zh-CN" sz="2000">
                <a:ea typeface="宋体" panose="02010600030101010101" pitchFamily="2" charset="-122"/>
              </a:rPr>
              <a:t>When the amount of free memory in the system falls below a threshold, </a:t>
            </a:r>
            <a:r>
              <a:rPr lang="en-US" altLang="zh-CN" sz="2000" b="1">
                <a:ea typeface="宋体" panose="02010600030101010101" pitchFamily="2" charset="-122"/>
              </a:rPr>
              <a:t>automatic working set trimming</a:t>
            </a:r>
            <a:r>
              <a:rPr lang="en-US" altLang="zh-CN" sz="2000">
                <a:ea typeface="宋体" panose="02010600030101010101" pitchFamily="2" charset="-122"/>
              </a:rPr>
              <a:t> is performed to restore the amount of free memory</a:t>
            </a:r>
          </a:p>
          <a:p>
            <a:r>
              <a:rPr lang="en-US" altLang="zh-CN" sz="2000">
                <a:solidFill>
                  <a:srgbClr val="009900"/>
                </a:solidFill>
                <a:ea typeface="宋体" panose="02010600030101010101" pitchFamily="2" charset="-122"/>
              </a:rPr>
              <a:t>Working set trimming </a:t>
            </a:r>
            <a:r>
              <a:rPr lang="en-US" altLang="zh-CN" sz="2000">
                <a:solidFill>
                  <a:srgbClr val="0070C0"/>
                </a:solidFill>
                <a:ea typeface="宋体" panose="02010600030101010101" pitchFamily="2" charset="-122"/>
              </a:rPr>
              <a:t>removes</a:t>
            </a:r>
            <a:r>
              <a:rPr lang="en-US" altLang="zh-CN" sz="2000">
                <a:ea typeface="宋体" panose="02010600030101010101" pitchFamily="2" charset="-122"/>
              </a:rPr>
              <a:t> </a:t>
            </a:r>
            <a:r>
              <a:rPr lang="en-US" altLang="zh-CN" sz="2000">
                <a:solidFill>
                  <a:srgbClr val="0070C0"/>
                </a:solidFill>
                <a:ea typeface="宋体" panose="02010600030101010101" pitchFamily="2" charset="-122"/>
              </a:rPr>
              <a:t>pages</a:t>
            </a:r>
            <a:r>
              <a:rPr lang="en-US" altLang="zh-CN" sz="2000">
                <a:ea typeface="宋体" panose="02010600030101010101" pitchFamily="2" charset="-122"/>
              </a:rPr>
              <a:t> from processes that have pages in excess of their </a:t>
            </a:r>
            <a:r>
              <a:rPr lang="en-US" altLang="zh-CN" sz="2000">
                <a:solidFill>
                  <a:srgbClr val="0070C0"/>
                </a:solidFill>
                <a:ea typeface="宋体" panose="02010600030101010101" pitchFamily="2" charset="-122"/>
              </a:rPr>
              <a:t>working set minimum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C0C0C0"/>
                  </a:outerShdw>
                </a:effectLst>
                <a:ea typeface="宋体" pitchFamily="2" charset="-122"/>
              </a:rPr>
              <a:t>Windows XP</a:t>
            </a:r>
            <a:r>
              <a:rPr lang="zh-CN" altLang="en-US" dirty="0">
                <a:effectLst>
                  <a:outerShdw blurRad="38100" dist="38100" dir="2700000" algn="tl">
                    <a:srgbClr val="C0C0C0"/>
                  </a:outerShdw>
                </a:effectLst>
                <a:ea typeface="宋体" pitchFamily="2" charset="-122"/>
              </a:rPr>
              <a:t>页框分配</a:t>
            </a:r>
          </a:p>
        </p:txBody>
      </p:sp>
      <p:sp>
        <p:nvSpPr>
          <p:cNvPr id="3" name="内容占位符 2"/>
          <p:cNvSpPr>
            <a:spLocks noGrp="1"/>
          </p:cNvSpPr>
          <p:nvPr>
            <p:ph idx="1"/>
          </p:nvPr>
        </p:nvSpPr>
        <p:spPr>
          <a:xfrm>
            <a:off x="550415" y="1282700"/>
            <a:ext cx="8087557" cy="4483100"/>
          </a:xfrm>
        </p:spPr>
        <p:txBody>
          <a:bodyPr>
            <a:normAutofit fontScale="97500"/>
          </a:bodyPr>
          <a:lstStyle/>
          <a:p>
            <a:pPr>
              <a:lnSpc>
                <a:spcPct val="110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基于局部性原理，采用预调页</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prepaging</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页</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簇</a:t>
            </a:r>
          </a:p>
          <a:p>
            <a:pPr lvl="1">
              <a:lnSpc>
                <a:spcPct val="110000"/>
              </a:lnSpc>
            </a:pPr>
            <a:r>
              <a:rPr lang="zh-CN" altLang="en-US" sz="2175" dirty="0" smtClean="0">
                <a:latin typeface="Times New Roman" panose="02020603050405020304" pitchFamily="18" charset="0"/>
                <a:ea typeface="宋体" panose="02010600030101010101" pitchFamily="2" charset="-122"/>
                <a:cs typeface="Times New Roman" panose="02020603050405020304" pitchFamily="18" charset="0"/>
              </a:rPr>
              <a:t>缺页及其周围</a:t>
            </a:r>
            <a:r>
              <a:rPr lang="zh-CN" altLang="en-US" sz="2175" dirty="0">
                <a:latin typeface="Times New Roman" panose="02020603050405020304" pitchFamily="18" charset="0"/>
                <a:ea typeface="宋体" panose="02010600030101010101" pitchFamily="2" charset="-122"/>
                <a:cs typeface="Times New Roman" panose="02020603050405020304" pitchFamily="18" charset="0"/>
              </a:rPr>
              <a:t>的若干</a:t>
            </a:r>
            <a:r>
              <a:rPr lang="zh-CN" altLang="en-US" sz="2175" dirty="0" smtClean="0">
                <a:latin typeface="Times New Roman" panose="02020603050405020304" pitchFamily="18" charset="0"/>
                <a:ea typeface="宋体" panose="02010600030101010101" pitchFamily="2" charset="-122"/>
                <a:cs typeface="Times New Roman" panose="02020603050405020304" pitchFamily="18" charset="0"/>
              </a:rPr>
              <a:t>页称为一个页簇</a:t>
            </a:r>
            <a:endParaRPr lang="zh-CN" altLang="en-US" sz="2175"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175" dirty="0" smtClean="0">
                <a:latin typeface="Times New Roman" panose="02020603050405020304" pitchFamily="18" charset="0"/>
                <a:ea typeface="宋体" panose="02010600030101010101" pitchFamily="2" charset="-122"/>
                <a:cs typeface="Times New Roman" panose="02020603050405020304" pitchFamily="18" charset="0"/>
              </a:rPr>
              <a:t>当发生缺页时，将一</a:t>
            </a:r>
            <a:r>
              <a:rPr lang="zh-CN" altLang="en-US" sz="2175" dirty="0">
                <a:latin typeface="Times New Roman" panose="02020603050405020304" pitchFamily="18" charset="0"/>
                <a:ea typeface="宋体" panose="02010600030101010101" pitchFamily="2" charset="-122"/>
                <a:cs typeface="Times New Roman" panose="02020603050405020304" pitchFamily="18" charset="0"/>
              </a:rPr>
              <a:t>个页簇调入到内存中</a:t>
            </a:r>
          </a:p>
          <a:p>
            <a:pPr>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sym typeface="+mn-ea"/>
              </a:rPr>
              <a:t>为</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mn-ea"/>
              </a:rPr>
              <a:t>每个进程设置</a:t>
            </a:r>
            <a:endParaRPr lang="en-US" altLang="en-US" sz="22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nSpc>
                <a:spcPct val="110000"/>
              </a:lnSpc>
            </a:pPr>
            <a:r>
              <a:rPr lang="zh-CN" altLang="en-US" sz="2175" dirty="0" smtClean="0">
                <a:latin typeface="Times New Roman" panose="02020603050405020304" pitchFamily="18" charset="0"/>
                <a:ea typeface="宋体" panose="02010600030101010101" pitchFamily="2" charset="-122"/>
                <a:cs typeface="Times New Roman" panose="02020603050405020304" pitchFamily="18" charset="0"/>
                <a:sym typeface="+mn-ea"/>
              </a:rPr>
              <a:t>最小</a:t>
            </a:r>
            <a:r>
              <a:rPr lang="zh-CN" altLang="en-US" sz="2175" dirty="0">
                <a:latin typeface="Times New Roman" panose="02020603050405020304" pitchFamily="18" charset="0"/>
                <a:ea typeface="宋体" panose="02010600030101010101" pitchFamily="2" charset="-122"/>
                <a:cs typeface="Times New Roman" panose="02020603050405020304" pitchFamily="18" charset="0"/>
                <a:sym typeface="+mn-ea"/>
              </a:rPr>
              <a:t>工作集</a:t>
            </a:r>
            <a:r>
              <a:rPr lang="en-US" altLang="zh-CN" sz="2175" dirty="0">
                <a:latin typeface="Times New Roman" panose="02020603050405020304" pitchFamily="18" charset="0"/>
                <a:ea typeface="宋体" panose="02010600030101010101" pitchFamily="2" charset="-122"/>
                <a:cs typeface="Times New Roman" panose="02020603050405020304" pitchFamily="18" charset="0"/>
                <a:sym typeface="+mn-ea"/>
              </a:rPr>
              <a:t>：50</a:t>
            </a:r>
          </a:p>
          <a:p>
            <a:pPr lvl="1">
              <a:lnSpc>
                <a:spcPct val="110000"/>
              </a:lnSpc>
            </a:pPr>
            <a:r>
              <a:rPr lang="zh-CN" altLang="en-US" sz="2175" dirty="0">
                <a:latin typeface="Times New Roman" panose="02020603050405020304" pitchFamily="18" charset="0"/>
                <a:ea typeface="宋体" panose="02010600030101010101" pitchFamily="2" charset="-122"/>
                <a:cs typeface="Times New Roman" panose="02020603050405020304" pitchFamily="18" charset="0"/>
                <a:sym typeface="+mn-ea"/>
              </a:rPr>
              <a:t>最大工作集</a:t>
            </a:r>
            <a:r>
              <a:rPr lang="en-US" altLang="zh-CN" sz="2175"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175" dirty="0" smtClean="0">
                <a:latin typeface="Times New Roman" panose="02020603050405020304" pitchFamily="18" charset="0"/>
                <a:ea typeface="宋体" panose="02010600030101010101" pitchFamily="2" charset="-122"/>
                <a:cs typeface="Times New Roman" panose="02020603050405020304" pitchFamily="18" charset="0"/>
                <a:sym typeface="+mn-ea"/>
              </a:rPr>
              <a:t>345</a:t>
            </a:r>
          </a:p>
          <a:p>
            <a:pPr lvl="1">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保证</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每个进程不至于内存太</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少</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如果</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有空闲内存，还可为进程分配更多的页框。</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528061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outerShdw blurRad="38100" dist="38100" dir="2700000" algn="tl">
                    <a:srgbClr val="C0C0C0"/>
                  </a:outerShdw>
                </a:effectLst>
                <a:ea typeface="宋体" pitchFamily="2" charset="-122"/>
              </a:rPr>
              <a:t>Windows </a:t>
            </a:r>
            <a:r>
              <a:rPr lang="en-US" altLang="zh-CN" dirty="0">
                <a:effectLst>
                  <a:outerShdw blurRad="38100" dist="38100" dir="2700000" algn="tl">
                    <a:srgbClr val="C0C0C0"/>
                  </a:outerShdw>
                </a:effectLst>
                <a:ea typeface="宋体" pitchFamily="2" charset="-122"/>
              </a:rPr>
              <a:t>XP</a:t>
            </a:r>
            <a:r>
              <a:rPr lang="zh-CN" altLang="en-US" dirty="0">
                <a:effectLst>
                  <a:outerShdw blurRad="38100" dist="38100" dir="2700000" algn="tl">
                    <a:srgbClr val="C0C0C0"/>
                  </a:outerShdw>
                </a:effectLst>
                <a:ea typeface="宋体" pitchFamily="2" charset="-122"/>
              </a:rPr>
              <a:t>页框分配</a:t>
            </a:r>
          </a:p>
        </p:txBody>
      </p:sp>
      <p:sp>
        <p:nvSpPr>
          <p:cNvPr id="3" name="内容占位符 2"/>
          <p:cNvSpPr>
            <a:spLocks noGrp="1"/>
          </p:cNvSpPr>
          <p:nvPr>
            <p:ph idx="1"/>
          </p:nvPr>
        </p:nvSpPr>
        <p:spPr>
          <a:xfrm>
            <a:off x="399495" y="1282699"/>
            <a:ext cx="8363505" cy="5038201"/>
          </a:xfrm>
        </p:spPr>
        <p:txBody>
          <a:bodyPr>
            <a:noAutofit/>
          </a:bodyPr>
          <a:lstStyle/>
          <a:p>
            <a:pPr>
              <a:lnSpc>
                <a:spcPct val="11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空闲页</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框链</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系统维护</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一个空闲页框链表，并设定一个阈值，以保证系统可以足够</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多的内存协调进程的执行过程</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阈值</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多大比较合适</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自动工作集</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修补</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a:p>
            <a:pPr lvl="2">
              <a:lnSpc>
                <a:spcPct val="110000"/>
              </a:lnSpc>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当</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空闲页框链表中空闲页框数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低于所设定的阈值</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，系统将</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自动</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mn-ea"/>
              </a:rPr>
              <a:t>从</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ea"/>
              </a:rPr>
              <a:t>页框数量多于最小工作集的进程中获取，直至达到工作集的</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mn-ea"/>
              </a:rPr>
              <a:t>最小值为止</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当进程出现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页故障</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如果进程分配的页</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框数低于其工作集最大值，系统从分配页框空闲链表中为该进程追加页</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框；</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如果进程分配的页框数已经达到</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其工作集最大值</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，采用</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局部页面置换予以</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换页</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局部</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页面置换：</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clock</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算法的变种</a:t>
            </a:r>
          </a:p>
          <a:p>
            <a:pPr marL="0" indent="0">
              <a:buNone/>
            </a:pPr>
            <a:endParaRPr lang="zh-CN" altLang="en-US" sz="2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525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E9A8C93-BD0E-4AD9-BEE5-BE6E5544A12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9.10.2 Solaris </a:t>
            </a:r>
          </a:p>
        </p:txBody>
      </p:sp>
      <p:sp>
        <p:nvSpPr>
          <p:cNvPr id="138243" name="Rectangle 3">
            <a:extLst>
              <a:ext uri="{FF2B5EF4-FFF2-40B4-BE49-F238E27FC236}">
                <a16:creationId xmlns:a16="http://schemas.microsoft.com/office/drawing/2014/main" id="{DDC5821E-9733-4414-A764-6EB5151A33C3}"/>
              </a:ext>
            </a:extLst>
          </p:cNvPr>
          <p:cNvSpPr>
            <a:spLocks noGrp="1" noChangeArrowheads="1"/>
          </p:cNvSpPr>
          <p:nvPr>
            <p:ph type="body" idx="4294967295"/>
          </p:nvPr>
        </p:nvSpPr>
        <p:spPr/>
        <p:txBody>
          <a:bodyPr/>
          <a:lstStyle/>
          <a:p>
            <a:r>
              <a:rPr lang="zh-CN" altLang="en-US" sz="2000" b="1">
                <a:solidFill>
                  <a:srgbClr val="FF0000"/>
                </a:solidFill>
                <a:ea typeface="宋体" panose="02010600030101010101" pitchFamily="2" charset="-122"/>
              </a:rPr>
              <a:t>Maintains a list of </a:t>
            </a:r>
            <a:r>
              <a:rPr lang="zh-CN" altLang="en-US" sz="2000" b="1">
                <a:solidFill>
                  <a:srgbClr val="0000CC"/>
                </a:solidFill>
                <a:ea typeface="宋体" panose="02010600030101010101" pitchFamily="2" charset="-122"/>
              </a:rPr>
              <a:t>free pages </a:t>
            </a:r>
            <a:r>
              <a:rPr lang="zh-CN" altLang="en-US" sz="2000" b="1">
                <a:solidFill>
                  <a:srgbClr val="FF0000"/>
                </a:solidFill>
                <a:ea typeface="宋体" panose="02010600030101010101" pitchFamily="2" charset="-122"/>
              </a:rPr>
              <a:t>to assign </a:t>
            </a:r>
            <a:r>
              <a:rPr lang="zh-CN" altLang="en-US" sz="2000" b="1">
                <a:solidFill>
                  <a:srgbClr val="0070C0"/>
                </a:solidFill>
                <a:ea typeface="宋体" panose="02010600030101010101" pitchFamily="2" charset="-122"/>
              </a:rPr>
              <a:t>faulting processes </a:t>
            </a:r>
            <a:r>
              <a:rPr lang="zh-CN" altLang="en-US" sz="2000">
                <a:ea typeface="宋体" panose="02010600030101010101" pitchFamily="2" charset="-122"/>
              </a:rPr>
              <a:t>（机动帧）</a:t>
            </a:r>
          </a:p>
          <a:p>
            <a:r>
              <a:rPr lang="zh-CN" altLang="en-US" sz="2000" i="1">
                <a:ea typeface="宋体" panose="02010600030101010101" pitchFamily="2" charset="-122"/>
              </a:rPr>
              <a:t>Lotsfree</a:t>
            </a:r>
            <a:r>
              <a:rPr lang="zh-CN" altLang="en-US" sz="2000">
                <a:ea typeface="宋体" panose="02010600030101010101" pitchFamily="2" charset="-122"/>
              </a:rPr>
              <a:t> – threshold parameter (amount of free memory) to begin paging</a:t>
            </a:r>
          </a:p>
          <a:p>
            <a:r>
              <a:rPr lang="zh-CN" altLang="en-US" sz="2000" i="1">
                <a:ea typeface="宋体" panose="02010600030101010101" pitchFamily="2" charset="-122"/>
              </a:rPr>
              <a:t>Desfree</a:t>
            </a:r>
            <a:r>
              <a:rPr lang="zh-CN" altLang="en-US" sz="2000">
                <a:ea typeface="宋体" panose="02010600030101010101" pitchFamily="2" charset="-122"/>
              </a:rPr>
              <a:t> – threshold parameter to increasing paging</a:t>
            </a:r>
          </a:p>
          <a:p>
            <a:r>
              <a:rPr lang="zh-CN" altLang="en-US" sz="2000" i="1">
                <a:ea typeface="宋体" panose="02010600030101010101" pitchFamily="2" charset="-122"/>
              </a:rPr>
              <a:t>Minfree</a:t>
            </a:r>
            <a:r>
              <a:rPr lang="zh-CN" altLang="en-US" sz="2000">
                <a:ea typeface="宋体" panose="02010600030101010101" pitchFamily="2" charset="-122"/>
              </a:rPr>
              <a:t> – threshold parameter to being swapping</a:t>
            </a:r>
          </a:p>
          <a:p>
            <a:r>
              <a:rPr lang="zh-CN" altLang="en-US" sz="2000">
                <a:ea typeface="宋体" panose="02010600030101010101" pitchFamily="2" charset="-122"/>
              </a:rPr>
              <a:t>Paging is performed by </a:t>
            </a:r>
            <a:r>
              <a:rPr lang="zh-CN" altLang="en-US" sz="2000" i="1">
                <a:ea typeface="宋体" panose="02010600030101010101" pitchFamily="2" charset="-122"/>
              </a:rPr>
              <a:t>pageout</a:t>
            </a:r>
            <a:r>
              <a:rPr lang="zh-CN" altLang="en-US" sz="2000">
                <a:ea typeface="宋体" panose="02010600030101010101" pitchFamily="2" charset="-122"/>
              </a:rPr>
              <a:t> process</a:t>
            </a:r>
          </a:p>
          <a:p>
            <a:r>
              <a:rPr lang="zh-CN" altLang="en-US" sz="2000">
                <a:ea typeface="宋体" panose="02010600030101010101" pitchFamily="2" charset="-122"/>
              </a:rPr>
              <a:t>Pageout scans pages using modified clock algorithm</a:t>
            </a:r>
          </a:p>
          <a:p>
            <a:r>
              <a:rPr lang="zh-CN" altLang="en-US" sz="2000" i="1">
                <a:ea typeface="宋体" panose="02010600030101010101" pitchFamily="2" charset="-122"/>
              </a:rPr>
              <a:t>Scanrate</a:t>
            </a:r>
            <a:r>
              <a:rPr lang="zh-CN" altLang="en-US" sz="2000">
                <a:ea typeface="宋体" panose="02010600030101010101" pitchFamily="2" charset="-122"/>
              </a:rPr>
              <a:t> is the rate at which pages are scanned. This ranges from </a:t>
            </a:r>
            <a:r>
              <a:rPr lang="zh-CN" altLang="en-US" sz="2000" i="1">
                <a:ea typeface="宋体" panose="02010600030101010101" pitchFamily="2" charset="-122"/>
              </a:rPr>
              <a:t>slowscan</a:t>
            </a:r>
            <a:r>
              <a:rPr lang="zh-CN" altLang="en-US" sz="2000">
                <a:ea typeface="宋体" panose="02010600030101010101" pitchFamily="2" charset="-122"/>
              </a:rPr>
              <a:t> to </a:t>
            </a:r>
            <a:r>
              <a:rPr lang="zh-CN" altLang="en-US" sz="2000" i="1">
                <a:ea typeface="宋体" panose="02010600030101010101" pitchFamily="2" charset="-122"/>
              </a:rPr>
              <a:t>fastscan</a:t>
            </a:r>
            <a:endParaRPr lang="zh-CN" altLang="en-US" sz="2000">
              <a:ea typeface="宋体" panose="02010600030101010101" pitchFamily="2" charset="-122"/>
            </a:endParaRPr>
          </a:p>
          <a:p>
            <a:r>
              <a:rPr lang="zh-CN" altLang="en-US" sz="2000">
                <a:ea typeface="宋体" panose="02010600030101010101" pitchFamily="2" charset="-122"/>
              </a:rPr>
              <a:t>Pageout is called more frequently depending upon the amount of free memory available</a:t>
            </a:r>
          </a:p>
          <a:p>
            <a:endParaRPr lang="zh-CN" altLang="en-US"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15DC862-8387-4648-9558-DE200897F924}"/>
              </a:ext>
            </a:extLst>
          </p:cNvPr>
          <p:cNvSpPr>
            <a:spLocks noGrp="1" noChangeArrowheads="1"/>
          </p:cNvSpPr>
          <p:nvPr>
            <p:ph type="title" idx="4294967295"/>
          </p:nvPr>
        </p:nvSpPr>
        <p:spPr>
          <a:xfrm>
            <a:off x="685800" y="152400"/>
            <a:ext cx="8077200" cy="609600"/>
          </a:xfrm>
        </p:spPr>
        <p:txBody>
          <a:bodyPr/>
          <a:lstStyle/>
          <a:p>
            <a:pPr>
              <a:defRPr/>
            </a:pPr>
            <a:r>
              <a:rPr lang="en-US" altLang="zh-CN" dirty="0">
                <a:effectLst>
                  <a:outerShdw blurRad="38100" dist="38100" dir="2700000" algn="tl">
                    <a:srgbClr val="C0C0C0"/>
                  </a:outerShdw>
                </a:effectLst>
                <a:ea typeface="宋体" pitchFamily="2" charset="-122"/>
              </a:rPr>
              <a:t>Demand Paging</a:t>
            </a:r>
          </a:p>
        </p:txBody>
      </p:sp>
      <p:sp>
        <p:nvSpPr>
          <p:cNvPr id="18435" name="Rectangle 3">
            <a:extLst>
              <a:ext uri="{FF2B5EF4-FFF2-40B4-BE49-F238E27FC236}">
                <a16:creationId xmlns:a16="http://schemas.microsoft.com/office/drawing/2014/main" id="{25510938-6C15-470E-95A7-3443A55E1235}"/>
              </a:ext>
            </a:extLst>
          </p:cNvPr>
          <p:cNvSpPr>
            <a:spLocks noGrp="1" noChangeArrowheads="1"/>
          </p:cNvSpPr>
          <p:nvPr>
            <p:ph type="body" idx="4294967295"/>
          </p:nvPr>
        </p:nvSpPr>
        <p:spPr>
          <a:xfrm>
            <a:off x="847725" y="1296988"/>
            <a:ext cx="7558088" cy="5213350"/>
          </a:xfrm>
        </p:spPr>
        <p:txBody>
          <a:bodyPr/>
          <a:lstStyle/>
          <a:p>
            <a:r>
              <a:rPr lang="en-US" altLang="zh-CN" sz="2400" b="1" dirty="0">
                <a:ea typeface="宋体" panose="02010600030101010101" pitchFamily="2" charset="-122"/>
                <a:sym typeface="Symbol" panose="05050102010706020507" pitchFamily="18" charset="2"/>
              </a:rPr>
              <a:t>Lazy swapper</a:t>
            </a:r>
            <a:r>
              <a:rPr lang="en-US" altLang="zh-CN" sz="2400" dirty="0">
                <a:ea typeface="宋体" panose="02010600030101010101" pitchFamily="2" charset="-122"/>
                <a:sym typeface="Symbol" panose="05050102010706020507" pitchFamily="18" charset="2"/>
              </a:rPr>
              <a:t> – </a:t>
            </a:r>
            <a:r>
              <a:rPr lang="en-US" altLang="zh-CN" sz="2400" b="1" dirty="0">
                <a:solidFill>
                  <a:srgbClr val="006600"/>
                </a:solidFill>
                <a:ea typeface="宋体" panose="02010600030101010101" pitchFamily="2" charset="-122"/>
                <a:sym typeface="Symbol" panose="05050102010706020507" pitchFamily="18" charset="2"/>
              </a:rPr>
              <a:t>never swaps a page into memory unless page will be needed</a:t>
            </a:r>
          </a:p>
          <a:p>
            <a:pPr lvl="1"/>
            <a:r>
              <a:rPr lang="zh-CN" altLang="en-US" sz="2400" dirty="0">
                <a:solidFill>
                  <a:srgbClr val="0000CC"/>
                </a:solidFill>
                <a:ea typeface="宋体" panose="02010600030101010101" pitchFamily="2" charset="-122"/>
              </a:rPr>
              <a:t>A swapper </a:t>
            </a:r>
            <a:r>
              <a:rPr lang="zh-CN" altLang="en-US" sz="2400" dirty="0">
                <a:ea typeface="宋体" panose="02010600030101010101" pitchFamily="2" charset="-122"/>
              </a:rPr>
              <a:t>manipulates the entire processes (swap out the entire process)</a:t>
            </a:r>
          </a:p>
          <a:p>
            <a:pPr lvl="1"/>
            <a:r>
              <a:rPr lang="zh-CN" altLang="en-US" sz="2400" dirty="0">
                <a:solidFill>
                  <a:srgbClr val="0070C0"/>
                </a:solidFill>
                <a:ea typeface="宋体" panose="02010600030101010101" pitchFamily="2" charset="-122"/>
                <a:sym typeface="Symbol" panose="05050102010706020507" pitchFamily="18" charset="2"/>
              </a:rPr>
              <a:t>Swapper that deals with pages is a </a:t>
            </a:r>
            <a:r>
              <a:rPr lang="zh-CN" altLang="en-US" sz="2400" b="1" dirty="0">
                <a:solidFill>
                  <a:srgbClr val="FF0000"/>
                </a:solidFill>
                <a:ea typeface="宋体" panose="02010600030101010101" pitchFamily="2" charset="-122"/>
                <a:sym typeface="Symbol" panose="05050102010706020507" pitchFamily="18" charset="2"/>
              </a:rPr>
              <a:t>pager</a:t>
            </a:r>
          </a:p>
          <a:p>
            <a:pPr lvl="1"/>
            <a:r>
              <a:rPr lang="zh-CN" altLang="en-US" sz="2400" dirty="0">
                <a:solidFill>
                  <a:srgbClr val="0000CC"/>
                </a:solidFill>
                <a:ea typeface="宋体" panose="02010600030101010101" pitchFamily="2" charset="-122"/>
                <a:sym typeface="Symbol" panose="05050102010706020507" pitchFamily="18" charset="2"/>
              </a:rPr>
              <a:t>A pager</a:t>
            </a:r>
            <a:r>
              <a:rPr lang="zh-CN" altLang="en-US" sz="2400" dirty="0">
                <a:ea typeface="宋体" panose="02010600030101010101" pitchFamily="2" charset="-122"/>
                <a:sym typeface="Symbol" panose="05050102010706020507" pitchFamily="18" charset="2"/>
              </a:rPr>
              <a:t>  is concerned with the individual pages of a process.</a:t>
            </a:r>
          </a:p>
          <a:p>
            <a:pPr lvl="2">
              <a:buFont typeface="Wingdings" panose="05000000000000000000" pitchFamily="2" charset="2"/>
              <a:buChar char="ü"/>
            </a:pPr>
            <a:r>
              <a:rPr lang="zh-CN" altLang="en-US" sz="2000" dirty="0">
                <a:ea typeface="宋体" panose="02010600030101010101" pitchFamily="2" charset="-122"/>
                <a:sym typeface="Symbol" panose="05050102010706020507" pitchFamily="18" charset="2"/>
              </a:rPr>
              <a:t> </a:t>
            </a:r>
            <a:r>
              <a:rPr lang="en-US" altLang="zh-CN" sz="2000" dirty="0">
                <a:solidFill>
                  <a:srgbClr val="CC6600"/>
                </a:solidFill>
                <a:ea typeface="宋体" panose="02010600030101010101" pitchFamily="2" charset="-122"/>
                <a:sym typeface="Symbol" panose="05050102010706020507" pitchFamily="18" charset="2"/>
              </a:rPr>
              <a:t>V</a:t>
            </a:r>
            <a:r>
              <a:rPr lang="zh-CN" altLang="en-US" sz="2000" dirty="0">
                <a:solidFill>
                  <a:srgbClr val="CC6600"/>
                </a:solidFill>
                <a:ea typeface="宋体" panose="02010600030101010101" pitchFamily="2" charset="-122"/>
                <a:sym typeface="Symbol" panose="05050102010706020507" pitchFamily="18" charset="2"/>
              </a:rPr>
              <a:t>iewing a process as a sequence of pages, rather than as one large contiguous address space.</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table（demand paging）</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1220788" y="1000125"/>
            <a:ext cx="7328408" cy="5389563"/>
          </a:xfrm>
        </p:spPr>
        <p:txBody>
          <a:bodyPr/>
          <a:lstStyle/>
          <a:p>
            <a:r>
              <a:rPr lang="zh-CN" altLang="en-US" sz="1600" b="1" dirty="0">
                <a:ea typeface="宋体" panose="02010600030101010101" pitchFamily="2" charset="-122"/>
              </a:rPr>
              <a:t>页号</a:t>
            </a:r>
          </a:p>
          <a:p>
            <a:r>
              <a:rPr lang="zh-CN" altLang="en-US" sz="1600" b="1" dirty="0">
                <a:ea typeface="宋体" panose="02010600030101010101" pitchFamily="2" charset="-122"/>
              </a:rPr>
              <a:t>页框号</a:t>
            </a:r>
            <a:endParaRPr lang="en-US" altLang="zh-CN" sz="1600" b="1" dirty="0">
              <a:ea typeface="宋体" panose="02010600030101010101" pitchFamily="2" charset="-122"/>
            </a:endParaRPr>
          </a:p>
          <a:p>
            <a:r>
              <a:rPr lang="zh-CN" altLang="en-US" sz="1600" b="1" dirty="0">
                <a:ea typeface="宋体" panose="02010600030101010101" pitchFamily="2" charset="-122"/>
              </a:rPr>
              <a:t>访问权限</a:t>
            </a:r>
          </a:p>
          <a:p>
            <a:r>
              <a:rPr lang="zh-CN" altLang="en-US" sz="1600" b="1" dirty="0">
                <a:ea typeface="宋体" panose="02010600030101010101" pitchFamily="2" charset="-122"/>
              </a:rPr>
              <a:t>页面是否合法</a:t>
            </a:r>
          </a:p>
          <a:p>
            <a:pPr lvl="1"/>
            <a:r>
              <a:rPr lang="zh-CN" altLang="en-US" sz="1600" b="1" dirty="0">
                <a:ea typeface="宋体" panose="02010600030101010101" pitchFamily="2" charset="-122"/>
              </a:rPr>
              <a:t>Valid &amp; invalid bit</a:t>
            </a:r>
          </a:p>
          <a:p>
            <a:r>
              <a:rPr lang="zh-CN" altLang="en-US" sz="1600" b="1" dirty="0">
                <a:ea typeface="宋体" panose="02010600030101010101" pitchFamily="2" charset="-122"/>
              </a:rPr>
              <a:t>页面是否在内存</a:t>
            </a:r>
          </a:p>
          <a:p>
            <a:pPr lvl="1"/>
            <a:r>
              <a:rPr lang="zh-CN" altLang="en-US" sz="1600" b="1" dirty="0">
                <a:ea typeface="宋体" panose="02010600030101010101" pitchFamily="2" charset="-122"/>
              </a:rPr>
              <a:t>Valid &amp; invalid bi</a:t>
            </a:r>
            <a:r>
              <a:rPr lang="en-US" altLang="zh-CN" sz="1600" b="1" dirty="0">
                <a:ea typeface="宋体" panose="02010600030101010101" pitchFamily="2" charset="-122"/>
              </a:rPr>
              <a:t>t</a:t>
            </a:r>
            <a:r>
              <a:rPr lang="zh-CN" altLang="en-US" sz="1600" b="1" dirty="0">
                <a:ea typeface="宋体" panose="02010600030101010101" pitchFamily="2" charset="-122"/>
              </a:rPr>
              <a:t>，或 </a:t>
            </a:r>
            <a:r>
              <a:rPr lang="en-US" altLang="zh-CN" sz="1600" b="1" dirty="0">
                <a:ea typeface="宋体" panose="02010600030101010101" pitchFamily="2" charset="-122"/>
              </a:rPr>
              <a:t>existence bit</a:t>
            </a:r>
            <a:endParaRPr lang="zh-CN" altLang="en-US" sz="1600" b="1" dirty="0">
              <a:ea typeface="宋体" panose="02010600030101010101" pitchFamily="2" charset="-122"/>
            </a:endParaRPr>
          </a:p>
          <a:p>
            <a:r>
              <a:rPr lang="zh-CN" altLang="en-US" sz="1600" b="1" dirty="0">
                <a:ea typeface="宋体" panose="02010600030101010101" pitchFamily="2" charset="-122"/>
              </a:rPr>
              <a:t>Counter or </a:t>
            </a:r>
            <a:r>
              <a:rPr lang="zh-CN" altLang="en-US" sz="1600" b="1" dirty="0">
                <a:solidFill>
                  <a:srgbClr val="FF0000"/>
                </a:solidFill>
                <a:ea typeface="宋体" panose="02010600030101010101" pitchFamily="2" charset="-122"/>
              </a:rPr>
              <a:t>Reference bit </a:t>
            </a:r>
            <a:r>
              <a:rPr lang="zh-CN" altLang="en-US" sz="1600" b="1" dirty="0">
                <a:ea typeface="宋体" panose="02010600030101010101" pitchFamily="2" charset="-122"/>
              </a:rPr>
              <a:t>or time (For LRU )</a:t>
            </a:r>
          </a:p>
          <a:p>
            <a:pPr lvl="1"/>
            <a:r>
              <a:rPr lang="zh-CN" altLang="en-US" sz="1600" b="1" dirty="0">
                <a:solidFill>
                  <a:srgbClr val="7030A0"/>
                </a:solidFill>
                <a:ea typeface="宋体" panose="02010600030101010101" pitchFamily="2" charset="-122"/>
              </a:rPr>
              <a:t>页面是否被访问过（访问的次数、时间）</a:t>
            </a:r>
          </a:p>
          <a:p>
            <a:pPr lvl="1"/>
            <a:r>
              <a:rPr lang="zh-CN" altLang="en-US" sz="1600" b="1" dirty="0">
                <a:solidFill>
                  <a:srgbClr val="7030A0"/>
                </a:solidFill>
                <a:ea typeface="宋体" panose="02010600030101010101" pitchFamily="2" charset="-122"/>
              </a:rPr>
              <a:t>近似LRU算法；二次机会算法；结合修改位，增强二次机会算法使用</a:t>
            </a:r>
          </a:p>
          <a:p>
            <a:r>
              <a:rPr lang="zh-CN" altLang="en-US" sz="1600" b="1" dirty="0">
                <a:ea typeface="宋体" panose="02010600030101010101" pitchFamily="2" charset="-122"/>
              </a:rPr>
              <a:t>页面是否被修改过</a:t>
            </a:r>
          </a:p>
          <a:p>
            <a:pPr lvl="1"/>
            <a:r>
              <a:rPr lang="zh-CN" altLang="en-US" sz="1600" b="1" i="1" dirty="0">
                <a:ea typeface="宋体" panose="02010600030101010101" pitchFamily="2" charset="-122"/>
              </a:rPr>
              <a:t>modify</a:t>
            </a:r>
            <a:r>
              <a:rPr lang="zh-CN" altLang="en-US" sz="1600" b="1" dirty="0">
                <a:ea typeface="宋体" panose="02010600030101010101" pitchFamily="2" charset="-122"/>
              </a:rPr>
              <a:t> (</a:t>
            </a:r>
            <a:r>
              <a:rPr lang="zh-CN" altLang="en-US" sz="1600" b="1" i="1" dirty="0">
                <a:ea typeface="宋体" panose="02010600030101010101" pitchFamily="2" charset="-122"/>
              </a:rPr>
              <a:t>dirty</a:t>
            </a:r>
            <a:r>
              <a:rPr lang="zh-CN" altLang="en-US" sz="1600" b="1" dirty="0">
                <a:ea typeface="宋体" panose="02010600030101010101" pitchFamily="2" charset="-122"/>
              </a:rPr>
              <a:t>)</a:t>
            </a:r>
            <a:r>
              <a:rPr lang="zh-CN" altLang="en-US" sz="1600" dirty="0">
                <a:ea typeface="宋体" panose="02010600030101010101" pitchFamily="2" charset="-122"/>
              </a:rPr>
              <a:t> </a:t>
            </a:r>
            <a:r>
              <a:rPr lang="zh-CN" altLang="en-US" sz="1600" i="1" dirty="0">
                <a:ea typeface="宋体" panose="02010600030101010101" pitchFamily="2" charset="-122"/>
              </a:rPr>
              <a:t>bit</a:t>
            </a:r>
          </a:p>
          <a:p>
            <a:pPr lvl="1"/>
            <a:r>
              <a:rPr lang="zh-CN" altLang="en-US" sz="1600" b="1" dirty="0">
                <a:ea typeface="宋体" panose="02010600030101010101" pitchFamily="2" charset="-122"/>
              </a:rPr>
              <a:t>若被置换，是否需要写回磁盘；</a:t>
            </a:r>
          </a:p>
          <a:p>
            <a:pPr lvl="1"/>
            <a:r>
              <a:rPr lang="zh-CN" altLang="en-US" sz="1600" b="1" dirty="0">
                <a:ea typeface="宋体" panose="02010600030101010101" pitchFamily="2" charset="-122"/>
              </a:rPr>
              <a:t>增强二次机会算法</a:t>
            </a:r>
            <a:endParaRPr lang="zh-CN" altLang="en-US" sz="1600" i="1" dirty="0">
              <a:ea typeface="宋体" panose="02010600030101010101" pitchFamily="2" charset="-122"/>
            </a:endParaRPr>
          </a:p>
          <a:p>
            <a:r>
              <a:rPr lang="zh-CN" altLang="en-US" sz="1600" b="1" dirty="0">
                <a:ea typeface="宋体" panose="02010600030101010101" pitchFamily="2" charset="-122"/>
              </a:rPr>
              <a:t>页面的外存地址（页面所在磁盘的逻辑块号）</a:t>
            </a:r>
          </a:p>
        </p:txBody>
      </p:sp>
    </p:spTree>
    <p:extLst>
      <p:ext uri="{BB962C8B-B14F-4D97-AF65-F5344CB8AC3E}">
        <p14:creationId xmlns:p14="http://schemas.microsoft.com/office/powerpoint/2010/main" val="287950176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86254387-F2F9-4AFF-8F8D-FEC443AEA890}"/>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itchFamily="2" charset="-122"/>
            </a:endParaRPr>
          </a:p>
        </p:txBody>
      </p:sp>
      <p:sp>
        <p:nvSpPr>
          <p:cNvPr id="139267" name="Rectangle 3">
            <a:extLst>
              <a:ext uri="{FF2B5EF4-FFF2-40B4-BE49-F238E27FC236}">
                <a16:creationId xmlns:a16="http://schemas.microsoft.com/office/drawing/2014/main" id="{4236D27B-D532-4845-A46B-9648219DC5B1}"/>
              </a:ext>
            </a:extLst>
          </p:cNvPr>
          <p:cNvSpPr>
            <a:spLocks noGrp="1" noChangeArrowheads="1"/>
          </p:cNvSpPr>
          <p:nvPr>
            <p:ph type="body" idx="4294967295"/>
          </p:nvPr>
        </p:nvSpPr>
        <p:spPr>
          <a:xfrm>
            <a:off x="827088" y="1282699"/>
            <a:ext cx="7351712" cy="4816259"/>
          </a:xfrm>
        </p:spPr>
        <p:txBody>
          <a:bodyPr/>
          <a:lstStyle/>
          <a:p>
            <a:r>
              <a:rPr lang="zh-CN" altLang="en-US" sz="1800" dirty="0">
                <a:ea typeface="宋体" panose="02010600030101010101" pitchFamily="2" charset="-122"/>
              </a:rPr>
              <a:t>思考</a:t>
            </a:r>
            <a:endParaRPr lang="en-US" altLang="zh-CN" sz="1800" dirty="0">
              <a:ea typeface="宋体" panose="02010600030101010101" pitchFamily="2" charset="-122"/>
            </a:endParaRPr>
          </a:p>
          <a:p>
            <a:pPr lvl="1"/>
            <a:r>
              <a:rPr lang="en-US" altLang="zh-CN" sz="1600" dirty="0">
                <a:ea typeface="宋体" panose="02010600030101010101" pitchFamily="2" charset="-122"/>
              </a:rPr>
              <a:t>Page 366       4,5,6,7,8,9,16</a:t>
            </a:r>
          </a:p>
          <a:p>
            <a:r>
              <a:rPr lang="zh-CN" altLang="en-US" sz="1800" dirty="0">
                <a:ea typeface="宋体" panose="02010600030101010101" pitchFamily="2" charset="-122"/>
              </a:rPr>
              <a:t>思考题</a:t>
            </a:r>
            <a:endParaRPr lang="en-US" altLang="zh-CN" sz="1800" dirty="0">
              <a:ea typeface="宋体" panose="02010600030101010101" pitchFamily="2" charset="-122"/>
            </a:endParaRPr>
          </a:p>
          <a:p>
            <a:pPr lvl="1"/>
            <a:r>
              <a:rPr lang="en-US" altLang="zh-CN" sz="1600" dirty="0">
                <a:ea typeface="宋体" panose="02010600030101010101" pitchFamily="2" charset="-122"/>
              </a:rPr>
              <a:t>Concept of Virtual memory</a:t>
            </a:r>
          </a:p>
          <a:p>
            <a:pPr lvl="1"/>
            <a:r>
              <a:rPr lang="en-US" altLang="zh-CN" sz="1600" dirty="0">
                <a:ea typeface="宋体" panose="02010600030101010101" pitchFamily="2" charset="-122"/>
              </a:rPr>
              <a:t>Local Principle </a:t>
            </a:r>
            <a:r>
              <a:rPr lang="zh-CN" altLang="en-US" sz="1600" dirty="0">
                <a:ea typeface="宋体" panose="02010600030101010101" pitchFamily="2" charset="-122"/>
              </a:rPr>
              <a:t>（时间局部性、空间局部性）</a:t>
            </a:r>
            <a:endParaRPr lang="en-US" altLang="zh-CN" sz="1600" dirty="0">
              <a:ea typeface="宋体" panose="02010600030101010101" pitchFamily="2" charset="-122"/>
            </a:endParaRPr>
          </a:p>
          <a:p>
            <a:pPr lvl="1"/>
            <a:r>
              <a:rPr lang="en-US" altLang="zh-CN" sz="1600" dirty="0">
                <a:ea typeface="宋体" panose="02010600030101010101" pitchFamily="2" charset="-122"/>
              </a:rPr>
              <a:t>Demand paging (Principle, page fault)</a:t>
            </a:r>
          </a:p>
          <a:p>
            <a:pPr lvl="1"/>
            <a:r>
              <a:rPr lang="en-US" altLang="zh-CN" sz="1600" dirty="0">
                <a:ea typeface="宋体" panose="02010600030101010101" pitchFamily="2" charset="-122"/>
              </a:rPr>
              <a:t>Page replacement</a:t>
            </a:r>
          </a:p>
          <a:p>
            <a:pPr lvl="1"/>
            <a:r>
              <a:rPr lang="en-US" altLang="zh-CN" sz="1600" dirty="0">
                <a:ea typeface="宋体" panose="02010600030101010101" pitchFamily="2" charset="-122"/>
              </a:rPr>
              <a:t>Thrashing (what, how(prevention, solution))</a:t>
            </a:r>
          </a:p>
          <a:p>
            <a:pPr lvl="1"/>
            <a:r>
              <a:rPr lang="en-US" altLang="zh-CN" sz="1600" dirty="0">
                <a:ea typeface="宋体" panose="02010600030101010101" pitchFamily="2" charset="-122"/>
              </a:rPr>
              <a:t>Copy-on-Write (COW)</a:t>
            </a:r>
          </a:p>
          <a:p>
            <a:pPr lvl="1"/>
            <a:r>
              <a:rPr lang="en-US" altLang="zh-CN" sz="1600" dirty="0">
                <a:ea typeface="宋体" panose="02010600030101010101" pitchFamily="2" charset="-122"/>
              </a:rPr>
              <a:t>Memory-Mapped Files</a:t>
            </a:r>
          </a:p>
          <a:p>
            <a:pPr lvl="1"/>
            <a:r>
              <a:rPr lang="zh-CN" altLang="en-US" sz="1600" dirty="0">
                <a:ea typeface="宋体" panose="02010600030101010101" pitchFamily="2" charset="-122"/>
              </a:rPr>
              <a:t>为支持虚拟存储管理，页表应该包括哪些内容？</a:t>
            </a:r>
            <a:endParaRPr lang="en-US" altLang="zh-CN" sz="1600" dirty="0">
              <a:ea typeface="宋体" panose="02010600030101010101" pitchFamily="2" charset="-122"/>
            </a:endParaRPr>
          </a:p>
          <a:p>
            <a:r>
              <a:rPr lang="en-US" altLang="zh-CN" sz="1800" dirty="0" smtClean="0">
                <a:ea typeface="宋体" panose="02010600030101010101" pitchFamily="2" charset="-122"/>
              </a:rPr>
              <a:t>Page </a:t>
            </a:r>
            <a:r>
              <a:rPr lang="en-US" altLang="zh-CN" sz="1800" dirty="0">
                <a:ea typeface="宋体" panose="02010600030101010101" pitchFamily="2" charset="-122"/>
              </a:rPr>
              <a:t>366</a:t>
            </a:r>
          </a:p>
          <a:p>
            <a:pPr>
              <a:buFont typeface="Monotype Sorts" pitchFamily="2" charset="2"/>
              <a:buNone/>
            </a:pPr>
            <a:r>
              <a:rPr lang="en-US" altLang="zh-CN" sz="1800" dirty="0">
                <a:ea typeface="宋体" panose="02010600030101010101" pitchFamily="2" charset="-122"/>
              </a:rPr>
              <a:t>      2,3,9,10,11,12,13,14,15,17,20</a:t>
            </a: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DB330E63-4D34-4BA1-A2F0-118F9944E841}"/>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itchFamily="2" charset="-122"/>
              </a:rPr>
              <a:t>End of Chapter 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B7032AE-F5F2-45AE-8FD3-DE5FD45320EF}"/>
              </a:ext>
            </a:extLst>
          </p:cNvPr>
          <p:cNvSpPr>
            <a:spLocks noGrp="1" noChangeArrowheads="1"/>
          </p:cNvSpPr>
          <p:nvPr>
            <p:ph type="title" idx="4294967295"/>
          </p:nvPr>
        </p:nvSpPr>
        <p:spPr>
          <a:xfrm>
            <a:off x="693738" y="0"/>
            <a:ext cx="8350250" cy="844550"/>
          </a:xfrm>
        </p:spPr>
        <p:txBody>
          <a:bodyPr/>
          <a:lstStyle/>
          <a:p>
            <a:pPr>
              <a:defRPr/>
            </a:pPr>
            <a:r>
              <a:rPr lang="en-US" altLang="zh-CN" sz="2400">
                <a:effectLst>
                  <a:outerShdw blurRad="38100" dist="38100" dir="2700000" algn="tl">
                    <a:srgbClr val="C0C0C0"/>
                  </a:outerShdw>
                </a:effectLst>
                <a:ea typeface="宋体" pitchFamily="2" charset="-122"/>
              </a:rPr>
              <a:t>Transfer of a Paged Memory to Contiguous Disk Space</a:t>
            </a:r>
          </a:p>
        </p:txBody>
      </p:sp>
      <p:pic>
        <p:nvPicPr>
          <p:cNvPr id="19459" name="Picture 3">
            <a:extLst>
              <a:ext uri="{FF2B5EF4-FFF2-40B4-BE49-F238E27FC236}">
                <a16:creationId xmlns:a16="http://schemas.microsoft.com/office/drawing/2014/main" id="{50F92209-428B-4EE5-B2C5-B750B9E33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54" t="706" r="9933" b="1413"/>
          <a:stretch>
            <a:fillRect/>
          </a:stretch>
        </p:blipFill>
        <p:spPr bwMode="auto">
          <a:xfrm>
            <a:off x="1050925" y="1600200"/>
            <a:ext cx="6837363" cy="41767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9460" name="文本框 1">
            <a:extLst>
              <a:ext uri="{FF2B5EF4-FFF2-40B4-BE49-F238E27FC236}">
                <a16:creationId xmlns:a16="http://schemas.microsoft.com/office/drawing/2014/main" id="{F7907143-0452-42BC-9376-E878AD3E5998}"/>
              </a:ext>
            </a:extLst>
          </p:cNvPr>
          <p:cNvSpPr txBox="1">
            <a:spLocks noChangeArrowheads="1"/>
          </p:cNvSpPr>
          <p:nvPr/>
        </p:nvSpPr>
        <p:spPr bwMode="auto">
          <a:xfrm>
            <a:off x="796649" y="947807"/>
            <a:ext cx="6072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b="1" dirty="0">
                <a:solidFill>
                  <a:srgbClr val="0000CC"/>
                </a:solidFill>
                <a:ea typeface="宋体" panose="02010600030101010101" pitchFamily="2" charset="-122"/>
              </a:rPr>
              <a:t>为了提高对换速度，数据在对磁盘换区中是连续存放的</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F7C266F-14CE-445F-9850-F7EC43BE19FE}"/>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虚拟存储器需要解决的几个问题</a:t>
            </a:r>
          </a:p>
        </p:txBody>
      </p:sp>
      <p:sp>
        <p:nvSpPr>
          <p:cNvPr id="16387" name="Rectangle 3">
            <a:extLst>
              <a:ext uri="{FF2B5EF4-FFF2-40B4-BE49-F238E27FC236}">
                <a16:creationId xmlns:a16="http://schemas.microsoft.com/office/drawing/2014/main" id="{2DD9781B-CA46-4FF7-AE6E-35F3BC321DBA}"/>
              </a:ext>
            </a:extLst>
          </p:cNvPr>
          <p:cNvSpPr>
            <a:spLocks noGrp="1" noChangeArrowheads="1"/>
          </p:cNvSpPr>
          <p:nvPr>
            <p:ph type="body" idx="4294967295"/>
          </p:nvPr>
        </p:nvSpPr>
        <p:spPr>
          <a:xfrm>
            <a:off x="376238" y="1217613"/>
            <a:ext cx="8496300" cy="5137150"/>
          </a:xfrm>
        </p:spPr>
        <p:txBody>
          <a:bodyPr/>
          <a:lstStyle/>
          <a:p>
            <a:r>
              <a:rPr lang="zh-CN" altLang="en-US" sz="2000" b="1" dirty="0">
                <a:ea typeface="宋体" panose="02010600030101010101" pitchFamily="2" charset="-122"/>
              </a:rPr>
              <a:t>一般有请求页式、请求段式、段页式虚拟存储器管理</a:t>
            </a:r>
          </a:p>
          <a:p>
            <a:endParaRPr lang="zh-CN" altLang="en-US" sz="2000" b="1" dirty="0">
              <a:ea typeface="宋体" panose="02010600030101010101" pitchFamily="2" charset="-122"/>
            </a:endParaRPr>
          </a:p>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u="sng" dirty="0">
                <a:solidFill>
                  <a:srgbClr val="CC6600"/>
                </a:solidFill>
                <a:ea typeface="宋体" panose="02010600030101010101" pitchFamily="2" charset="-122"/>
              </a:rPr>
              <a:t>当访问到一个页面时，需要检测一个页是否已经在内存；</a:t>
            </a:r>
          </a:p>
          <a:p>
            <a:pPr lvl="1">
              <a:buFont typeface="Monotype Sorts" pitchFamily="2" charset="2"/>
              <a:buNone/>
            </a:pPr>
            <a:r>
              <a:rPr lang="zh-CN" altLang="en-US" sz="18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（page-fault trap，缺页中断，页面错误，页失效）</a:t>
            </a:r>
          </a:p>
          <a:p>
            <a:pPr lvl="1"/>
            <a:r>
              <a:rPr lang="zh-CN" altLang="en-US" sz="1800" b="1" dirty="0">
                <a:solidFill>
                  <a:srgbClr val="0000CC"/>
                </a:solidFill>
                <a:ea typeface="宋体" panose="02010600030101010101" pitchFamily="2" charset="-122"/>
              </a:rPr>
              <a:t>当要装入页面时，若内存无空闲页框，如何处理？</a:t>
            </a:r>
          </a:p>
          <a:p>
            <a:pPr lvl="1">
              <a:buFont typeface="Monotype Sorts" pitchFamily="2" charset="2"/>
              <a:buNone/>
            </a:pPr>
            <a:r>
              <a:rPr lang="zh-CN" altLang="en-US" sz="1800" b="1" dirty="0">
                <a:ea typeface="宋体" panose="02010600030101010101" pitchFamily="2" charset="-122"/>
              </a:rPr>
              <a:t>   （page replacement，页面置换）</a:t>
            </a:r>
          </a:p>
          <a:p>
            <a:pPr lvl="1"/>
            <a:r>
              <a:rPr lang="zh-CN" altLang="en-US" sz="1800" b="1" dirty="0">
                <a:solidFill>
                  <a:srgbClr val="0000CC"/>
                </a:solidFill>
                <a:ea typeface="宋体" panose="02010600030101010101" pitchFamily="2" charset="-122"/>
              </a:rPr>
              <a:t>当页面置换过于频繁时，会引起系统不稳定，如何处理？</a:t>
            </a:r>
          </a:p>
          <a:p>
            <a:pPr lvl="1">
              <a:buFont typeface="Monotype Sorts" pitchFamily="2" charset="2"/>
              <a:buNone/>
            </a:pPr>
            <a:r>
              <a:rPr lang="zh-CN" altLang="en-US" sz="1800" b="1" dirty="0">
                <a:ea typeface="宋体" panose="02010600030101010101" pitchFamily="2" charset="-122"/>
              </a:rPr>
              <a:t>  （thrashing，抖动、颠簸、颤抖、颤动）</a:t>
            </a:r>
          </a:p>
        </p:txBody>
      </p:sp>
    </p:spTree>
    <p:extLst>
      <p:ext uri="{BB962C8B-B14F-4D97-AF65-F5344CB8AC3E}">
        <p14:creationId xmlns:p14="http://schemas.microsoft.com/office/powerpoint/2010/main" val="301086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1D3AFC5-FF91-47F8-ADAC-EB4BA67B38C7}"/>
              </a:ext>
            </a:extLst>
          </p:cNvPr>
          <p:cNvSpPr>
            <a:spLocks noGrp="1" noChangeArrowheads="1"/>
          </p:cNvSpPr>
          <p:nvPr>
            <p:ph type="title" idx="4294967295"/>
          </p:nvPr>
        </p:nvSpPr>
        <p:spPr>
          <a:xfrm>
            <a:off x="563563" y="382588"/>
            <a:ext cx="8077200" cy="695325"/>
          </a:xfrm>
        </p:spPr>
        <p:txBody>
          <a:bodyPr/>
          <a:lstStyle/>
          <a:p>
            <a:pPr>
              <a:defRPr/>
            </a:pPr>
            <a:r>
              <a:rPr lang="en-US" altLang="zh-CN" dirty="0">
                <a:solidFill>
                  <a:srgbClr val="0070C0"/>
                </a:solidFill>
                <a:effectLst>
                  <a:outerShdw blurRad="38100" dist="38100" dir="2700000" algn="tl">
                    <a:srgbClr val="C0C0C0"/>
                  </a:outerShdw>
                </a:effectLst>
                <a:ea typeface="宋体" pitchFamily="2" charset="-122"/>
              </a:rPr>
              <a:t/>
            </a:r>
            <a:br>
              <a:rPr lang="en-US" altLang="zh-CN" dirty="0">
                <a:solidFill>
                  <a:srgbClr val="0070C0"/>
                </a:solidFill>
                <a:effectLst>
                  <a:outerShdw blurRad="38100" dist="38100" dir="2700000" algn="tl">
                    <a:srgbClr val="C0C0C0"/>
                  </a:outerShdw>
                </a:effectLst>
                <a:ea typeface="宋体" pitchFamily="2" charset="-122"/>
              </a:rPr>
            </a:br>
            <a:r>
              <a:rPr lang="en-US" altLang="zh-CN" dirty="0">
                <a:solidFill>
                  <a:srgbClr val="0070C0"/>
                </a:solidFill>
                <a:effectLst>
                  <a:outerShdw blurRad="38100" dist="38100" dir="2700000" algn="tl">
                    <a:srgbClr val="C0C0C0"/>
                  </a:outerShdw>
                </a:effectLst>
                <a:ea typeface="宋体" pitchFamily="2" charset="-122"/>
              </a:rPr>
              <a:t/>
            </a:r>
            <a:br>
              <a:rPr lang="en-US" altLang="zh-CN" dirty="0">
                <a:solidFill>
                  <a:srgbClr val="0070C0"/>
                </a:solidFill>
                <a:effectLst>
                  <a:outerShdw blurRad="38100" dist="38100" dir="2700000" algn="tl">
                    <a:srgbClr val="C0C0C0"/>
                  </a:outerShdw>
                </a:effectLst>
                <a:ea typeface="宋体" pitchFamily="2" charset="-122"/>
              </a:rPr>
            </a:br>
            <a:r>
              <a:rPr lang="en-US" altLang="zh-CN" dirty="0">
                <a:effectLst>
                  <a:outerShdw blurRad="38100" dist="38100" dir="2700000" algn="tl">
                    <a:srgbClr val="C0C0C0"/>
                  </a:outerShdw>
                </a:effectLst>
                <a:ea typeface="宋体" pitchFamily="2" charset="-122"/>
              </a:rPr>
              <a:t>9.2.1 Basic Concepts</a:t>
            </a:r>
          </a:p>
        </p:txBody>
      </p:sp>
      <p:sp>
        <p:nvSpPr>
          <p:cNvPr id="20483" name="Rectangle 3">
            <a:extLst>
              <a:ext uri="{FF2B5EF4-FFF2-40B4-BE49-F238E27FC236}">
                <a16:creationId xmlns:a16="http://schemas.microsoft.com/office/drawing/2014/main" id="{6974B558-5EEC-443A-9C97-8ADEA29665E4}"/>
              </a:ext>
            </a:extLst>
          </p:cNvPr>
          <p:cNvSpPr>
            <a:spLocks noGrp="1" noChangeArrowheads="1"/>
          </p:cNvSpPr>
          <p:nvPr>
            <p:ph type="body" idx="4294967295"/>
          </p:nvPr>
        </p:nvSpPr>
        <p:spPr>
          <a:xfrm>
            <a:off x="890588" y="1354138"/>
            <a:ext cx="7423150" cy="4681537"/>
          </a:xfrm>
        </p:spPr>
        <p:txBody>
          <a:bodyPr/>
          <a:lstStyle/>
          <a:p>
            <a:pPr>
              <a:lnSpc>
                <a:spcPct val="75000"/>
              </a:lnSpc>
            </a:pPr>
            <a:r>
              <a:rPr lang="zh-CN" altLang="en-US" sz="2400" b="1" dirty="0">
                <a:solidFill>
                  <a:srgbClr val="0000CC"/>
                </a:solidFill>
                <a:ea typeface="宋体" panose="02010600030101010101" pitchFamily="2" charset="-122"/>
              </a:rPr>
              <a:t>页表中需要指明对应的页是否在内存</a:t>
            </a:r>
          </a:p>
          <a:p>
            <a:pPr lvl="1">
              <a:lnSpc>
                <a:spcPct val="75000"/>
              </a:lnSpc>
            </a:pPr>
            <a:r>
              <a:rPr lang="en-US" altLang="zh-CN" sz="2000" b="1" dirty="0">
                <a:solidFill>
                  <a:srgbClr val="0070C0"/>
                </a:solidFill>
                <a:ea typeface="宋体" panose="02010600030101010101" pitchFamily="2" charset="-122"/>
              </a:rPr>
              <a:t>Valid &amp; invalid bit  </a:t>
            </a:r>
          </a:p>
          <a:p>
            <a:pPr lvl="2">
              <a:lnSpc>
                <a:spcPct val="75000"/>
              </a:lnSpc>
            </a:pPr>
            <a:r>
              <a:rPr lang="en-US" altLang="zh-CN" sz="1800" dirty="0">
                <a:solidFill>
                  <a:srgbClr val="0000CC"/>
                </a:solidFill>
                <a:ea typeface="宋体" panose="02010600030101010101" pitchFamily="2" charset="-122"/>
              </a:rPr>
              <a:t>Valid</a:t>
            </a:r>
            <a:r>
              <a:rPr lang="en-US" altLang="zh-CN" sz="1800" dirty="0">
                <a:ea typeface="宋体" panose="02010600030101010101" pitchFamily="2" charset="-122"/>
              </a:rPr>
              <a:t> (v) – </a:t>
            </a:r>
            <a:r>
              <a:rPr lang="en-US" altLang="zh-CN" sz="1800" i="1" u="sng" dirty="0">
                <a:ea typeface="宋体" panose="02010600030101010101" pitchFamily="2" charset="-122"/>
              </a:rPr>
              <a:t>the page is valid and in memory</a:t>
            </a:r>
          </a:p>
          <a:p>
            <a:pPr lvl="2">
              <a:lnSpc>
                <a:spcPct val="75000"/>
              </a:lnSpc>
            </a:pPr>
            <a:r>
              <a:rPr lang="en-US" altLang="zh-CN" sz="1800" dirty="0">
                <a:solidFill>
                  <a:srgbClr val="0000CC"/>
                </a:solidFill>
                <a:ea typeface="宋体" panose="02010600030101010101" pitchFamily="2" charset="-122"/>
              </a:rPr>
              <a:t>Invalid</a:t>
            </a:r>
            <a:r>
              <a:rPr lang="en-US" altLang="zh-CN" sz="1800" dirty="0">
                <a:ea typeface="宋体" panose="02010600030101010101" pitchFamily="2" charset="-122"/>
              </a:rPr>
              <a:t> (</a:t>
            </a:r>
            <a:r>
              <a:rPr lang="en-US" altLang="zh-CN" sz="1800" dirty="0" err="1">
                <a:ea typeface="宋体" panose="02010600030101010101" pitchFamily="2" charset="-122"/>
              </a:rPr>
              <a:t>i</a:t>
            </a:r>
            <a:r>
              <a:rPr lang="en-US" altLang="zh-CN" sz="1800" dirty="0">
                <a:ea typeface="宋体" panose="02010600030101010101" pitchFamily="2" charset="-122"/>
              </a:rPr>
              <a:t>) – </a:t>
            </a:r>
            <a:r>
              <a:rPr lang="en-US" altLang="zh-CN" sz="1800" u="sng" dirty="0">
                <a:ea typeface="宋体" panose="02010600030101010101" pitchFamily="2" charset="-122"/>
              </a:rPr>
              <a:t>the page is </a:t>
            </a:r>
            <a:r>
              <a:rPr lang="en-US" altLang="zh-CN" sz="1800" u="sng" dirty="0">
                <a:solidFill>
                  <a:srgbClr val="FF0000"/>
                </a:solidFill>
                <a:ea typeface="宋体" panose="02010600030101010101" pitchFamily="2" charset="-122"/>
              </a:rPr>
              <a:t>invalid</a:t>
            </a:r>
            <a:r>
              <a:rPr lang="en-US" altLang="zh-CN" sz="1800" u="sng" dirty="0">
                <a:ea typeface="宋体" panose="02010600030101010101" pitchFamily="2" charset="-122"/>
              </a:rPr>
              <a:t> or is </a:t>
            </a:r>
            <a:r>
              <a:rPr lang="en-US" altLang="zh-CN" sz="1800" u="sng" dirty="0">
                <a:solidFill>
                  <a:srgbClr val="FF0000"/>
                </a:solidFill>
                <a:ea typeface="宋体" panose="02010600030101010101" pitchFamily="2" charset="-122"/>
              </a:rPr>
              <a:t>valid but not </a:t>
            </a:r>
            <a:r>
              <a:rPr lang="en-US" altLang="zh-CN" sz="1800" u="sng" dirty="0">
                <a:solidFill>
                  <a:srgbClr val="FF0000"/>
                </a:solidFill>
                <a:ea typeface="宋体" panose="02010600030101010101" pitchFamily="2" charset="-122"/>
                <a:sym typeface="Symbol" panose="05050102010706020507" pitchFamily="18" charset="2"/>
              </a:rPr>
              <a:t>in memory</a:t>
            </a:r>
            <a:r>
              <a:rPr lang="en-US" altLang="zh-CN" sz="1800" dirty="0">
                <a:solidFill>
                  <a:srgbClr val="FF0000"/>
                </a:solidFill>
                <a:ea typeface="宋体" panose="02010600030101010101" pitchFamily="2" charset="-122"/>
                <a:sym typeface="Symbol" panose="05050102010706020507" pitchFamily="18" charset="2"/>
              </a:rPr>
              <a:t> </a:t>
            </a:r>
          </a:p>
          <a:p>
            <a:pPr lvl="2">
              <a:lnSpc>
                <a:spcPct val="75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two page tables for one process--one in PCB, and the other in CPU)</a:t>
            </a:r>
            <a:endParaRPr lang="en-US" altLang="zh-CN" sz="1800" dirty="0">
              <a:solidFill>
                <a:srgbClr val="006600"/>
              </a:solidFill>
              <a:ea typeface="宋体" panose="02010600030101010101" pitchFamily="2" charset="-122"/>
            </a:endParaRPr>
          </a:p>
          <a:p>
            <a:pPr>
              <a:lnSpc>
                <a:spcPct val="90000"/>
              </a:lnSpc>
            </a:pPr>
            <a:r>
              <a:rPr lang="en-US" altLang="zh-CN" sz="2400" b="1" dirty="0">
                <a:solidFill>
                  <a:srgbClr val="0070C0"/>
                </a:solidFill>
                <a:ea typeface="宋体" panose="02010600030101010101" pitchFamily="2" charset="-122"/>
                <a:sym typeface="Symbol" panose="05050102010706020507" pitchFamily="18" charset="2"/>
              </a:rPr>
              <a:t>During address translation, if valid–invalid bit in page table entry is </a:t>
            </a:r>
            <a:r>
              <a:rPr lang="en-US" altLang="zh-CN" sz="2400" b="1" dirty="0" err="1">
                <a:solidFill>
                  <a:srgbClr val="FF0000"/>
                </a:solidFill>
                <a:ea typeface="宋体" panose="02010600030101010101" pitchFamily="2" charset="-122"/>
                <a:sym typeface="Symbol" panose="05050102010706020507" pitchFamily="18" charset="2"/>
              </a:rPr>
              <a:t>i</a:t>
            </a:r>
            <a:r>
              <a:rPr lang="en-US" altLang="zh-CN" sz="2400" b="1" dirty="0">
                <a:ea typeface="宋体" panose="02010600030101010101" pitchFamily="2" charset="-122"/>
                <a:sym typeface="Symbol" panose="05050102010706020507" pitchFamily="18" charset="2"/>
              </a:rPr>
              <a:t>  </a:t>
            </a:r>
            <a:r>
              <a:rPr lang="en-US" altLang="zh-CN" sz="2400" b="1" dirty="0">
                <a:solidFill>
                  <a:srgbClr val="009900"/>
                </a:solidFill>
                <a:ea typeface="宋体" panose="02010600030101010101" pitchFamily="2" charset="-122"/>
                <a:sym typeface="Symbol" panose="05050102010706020507" pitchFamily="18" charset="2"/>
              </a:rPr>
              <a:t>page fault</a:t>
            </a:r>
          </a:p>
          <a:p>
            <a:pPr lvl="1">
              <a:lnSpc>
                <a:spcPct val="90000"/>
              </a:lnSpc>
            </a:pPr>
            <a:r>
              <a:rPr lang="en-US" altLang="zh-CN" sz="2000" dirty="0" smtClean="0">
                <a:solidFill>
                  <a:srgbClr val="0000CC"/>
                </a:solidFill>
                <a:ea typeface="宋体" panose="02010600030101010101" pitchFamily="2" charset="-122"/>
                <a:sym typeface="Symbol" panose="05050102010706020507" pitchFamily="18" charset="2"/>
              </a:rPr>
              <a:t>Page </a:t>
            </a:r>
            <a:r>
              <a:rPr lang="en-US" altLang="zh-CN" sz="2000" dirty="0" smtClean="0">
                <a:solidFill>
                  <a:srgbClr val="0000CC"/>
                </a:solidFill>
                <a:ea typeface="宋体" panose="02010600030101010101" pitchFamily="2" charset="-122"/>
                <a:sym typeface="Symbol" panose="05050102010706020507" pitchFamily="18" charset="2"/>
              </a:rPr>
              <a:t>fault</a:t>
            </a:r>
            <a:r>
              <a:rPr lang="en-US" altLang="zh-CN" sz="2000" dirty="0" smtClean="0">
                <a:ea typeface="宋体" panose="02010600030101010101" pitchFamily="2" charset="-122"/>
                <a:sym typeface="Symbol" panose="05050102010706020507" pitchFamily="18" charset="2"/>
              </a:rPr>
              <a:t>: </a:t>
            </a:r>
            <a:r>
              <a:rPr lang="en-US" altLang="zh-CN" sz="2000" dirty="0">
                <a:ea typeface="宋体" panose="02010600030101010101" pitchFamily="2" charset="-122"/>
                <a:sym typeface="Symbol" panose="05050102010706020507" pitchFamily="18" charset="2"/>
              </a:rPr>
              <a:t>o</a:t>
            </a:r>
            <a:r>
              <a:rPr lang="en-US" altLang="zh-CN" sz="2000" dirty="0" smtClean="0">
                <a:ea typeface="宋体" panose="02010600030101010101" pitchFamily="2" charset="-122"/>
                <a:sym typeface="Symbol" panose="05050102010706020507" pitchFamily="18" charset="2"/>
              </a:rPr>
              <a:t>perating </a:t>
            </a:r>
            <a:r>
              <a:rPr lang="en-US" altLang="zh-CN" sz="2000" dirty="0">
                <a:ea typeface="宋体" panose="02010600030101010101" pitchFamily="2" charset="-122"/>
                <a:sym typeface="Symbol" panose="05050102010706020507" pitchFamily="18" charset="2"/>
              </a:rPr>
              <a:t>system needs to </a:t>
            </a:r>
            <a:r>
              <a:rPr lang="en-US" altLang="zh-CN" sz="2000" b="1" u="sng" dirty="0">
                <a:solidFill>
                  <a:srgbClr val="7030A0"/>
                </a:solidFill>
                <a:ea typeface="宋体" panose="02010600030101010101" pitchFamily="2" charset="-122"/>
                <a:sym typeface="Symbol" panose="05050102010706020507" pitchFamily="18" charset="2"/>
              </a:rPr>
              <a:t>further decide</a:t>
            </a:r>
          </a:p>
          <a:p>
            <a:pPr lvl="2">
              <a:lnSpc>
                <a:spcPct val="75000"/>
              </a:lnSpc>
            </a:pPr>
            <a:r>
              <a:rPr lang="en-US" altLang="zh-CN" sz="1800" b="1" dirty="0">
                <a:solidFill>
                  <a:srgbClr val="FF0000"/>
                </a:solidFill>
                <a:ea typeface="宋体" panose="02010600030101010101" pitchFamily="2" charset="-122"/>
              </a:rPr>
              <a:t>invalid reference </a:t>
            </a:r>
            <a:r>
              <a:rPr lang="en-US" altLang="zh-CN" sz="1800" b="1" dirty="0">
                <a:ea typeface="宋体" panose="02010600030101010101" pitchFamily="2" charset="-122"/>
                <a:sym typeface="Symbol" panose="05050102010706020507" pitchFamily="18" charset="2"/>
              </a:rPr>
              <a:t> abort</a:t>
            </a:r>
          </a:p>
          <a:p>
            <a:pPr lvl="2">
              <a:lnSpc>
                <a:spcPct val="75000"/>
              </a:lnSpc>
            </a:pPr>
            <a:r>
              <a:rPr lang="en-US" altLang="zh-CN" sz="1800" b="1" dirty="0">
                <a:solidFill>
                  <a:srgbClr val="FF0000"/>
                </a:solidFill>
                <a:ea typeface="宋体" panose="02010600030101010101" pitchFamily="2" charset="-122"/>
                <a:sym typeface="Symbol" panose="05050102010706020507" pitchFamily="18" charset="2"/>
              </a:rPr>
              <a:t>not-in-memory</a:t>
            </a:r>
            <a:r>
              <a:rPr lang="en-US" altLang="zh-CN" sz="1800" b="1" dirty="0">
                <a:ea typeface="宋体" panose="02010600030101010101" pitchFamily="2" charset="-122"/>
                <a:sym typeface="Symbol" panose="05050102010706020507" pitchFamily="18" charset="2"/>
              </a:rPr>
              <a:t>  bring to memory</a:t>
            </a:r>
          </a:p>
          <a:p>
            <a:pPr>
              <a:lnSpc>
                <a:spcPct val="75000"/>
              </a:lnSpc>
            </a:pPr>
            <a:endParaRPr lang="en-US" altLang="zh-CN" sz="2600" b="1" dirty="0">
              <a:ea typeface="宋体" panose="02010600030101010101" pitchFamily="2" charset="-122"/>
              <a:sym typeface="Symbol" panose="05050102010706020507" pitchFamily="18" charset="2"/>
            </a:endParaRPr>
          </a:p>
          <a:p>
            <a:pPr>
              <a:lnSpc>
                <a:spcPct val="75000"/>
              </a:lnSpc>
            </a:pPr>
            <a:r>
              <a:rPr lang="zh-CN" altLang="en-US" sz="2000" b="1" u="sng" dirty="0">
                <a:ea typeface="宋体" panose="02010600030101010101" pitchFamily="2" charset="-122"/>
                <a:sym typeface="Symbol" panose="05050102010706020507" pitchFamily="18" charset="2"/>
              </a:rPr>
              <a:t>也可以在页表中的每个页表项添加一个“</a:t>
            </a:r>
            <a:r>
              <a:rPr lang="zh-CN" altLang="en-US" sz="2000" b="1" u="sng" dirty="0">
                <a:solidFill>
                  <a:srgbClr val="FF0000"/>
                </a:solidFill>
                <a:ea typeface="宋体" panose="02010600030101010101" pitchFamily="2" charset="-122"/>
                <a:sym typeface="Symbol" panose="05050102010706020507" pitchFamily="18" charset="2"/>
              </a:rPr>
              <a:t>存在位，</a:t>
            </a:r>
            <a:r>
              <a:rPr lang="zh-CN" altLang="en-US" sz="2000" b="1" u="sng" dirty="0">
                <a:ea typeface="宋体" panose="02010600030101010101" pitchFamily="2" charset="-122"/>
              </a:rPr>
              <a:t> </a:t>
            </a:r>
            <a:r>
              <a:rPr lang="zh-CN" altLang="en-US" sz="2000" b="1" u="sng" dirty="0">
                <a:solidFill>
                  <a:srgbClr val="009900"/>
                </a:solidFill>
                <a:ea typeface="宋体" panose="02010600030101010101" pitchFamily="2" charset="-122"/>
              </a:rPr>
              <a:t>existence bit</a:t>
            </a:r>
            <a:r>
              <a:rPr lang="zh-CN" altLang="en-US" sz="2000" b="1" u="sng" dirty="0">
                <a:ea typeface="宋体" panose="02010600030101010101" pitchFamily="2" charset="-122"/>
                <a:sym typeface="Symbol" panose="05050102010706020507" pitchFamily="18" charset="2"/>
              </a:rPr>
              <a:t>”，以指明相应的页是否在内存</a:t>
            </a:r>
            <a:endParaRPr lang="en-US" altLang="zh-CN" sz="2000" b="1" u="sng" dirty="0">
              <a:ea typeface="宋体" panose="02010600030101010101" pitchFamily="2" charset="-122"/>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0F3890F-9792-4131-9E38-9F560A914D12}"/>
              </a:ext>
            </a:extLst>
          </p:cNvPr>
          <p:cNvSpPr>
            <a:spLocks noGrp="1" noChangeArrowheads="1"/>
          </p:cNvSpPr>
          <p:nvPr>
            <p:ph type="title" idx="4294967295"/>
          </p:nvPr>
        </p:nvSpPr>
        <p:spPr>
          <a:xfrm>
            <a:off x="696913" y="358775"/>
            <a:ext cx="8077200" cy="477838"/>
          </a:xfrm>
        </p:spPr>
        <p:txBody>
          <a:bodyPr/>
          <a:lstStyle/>
          <a:p>
            <a:pPr>
              <a:defRPr/>
            </a:pPr>
            <a:r>
              <a:rPr lang="en-US" altLang="zh-CN" sz="2800" dirty="0">
                <a:solidFill>
                  <a:srgbClr val="0070C0"/>
                </a:solidFill>
                <a:effectLst>
                  <a:outerShdw blurRad="38100" dist="38100" dir="2700000" algn="tl">
                    <a:srgbClr val="C0C0C0"/>
                  </a:outerShdw>
                </a:effectLst>
                <a:ea typeface="宋体" pitchFamily="2" charset="-122"/>
              </a:rPr>
              <a:t>Valid-Invalid Bit</a:t>
            </a:r>
          </a:p>
        </p:txBody>
      </p:sp>
      <p:sp>
        <p:nvSpPr>
          <p:cNvPr id="21507" name="Rectangle 3">
            <a:extLst>
              <a:ext uri="{FF2B5EF4-FFF2-40B4-BE49-F238E27FC236}">
                <a16:creationId xmlns:a16="http://schemas.microsoft.com/office/drawing/2014/main" id="{50B87039-0DAF-463A-B44C-D0A47B87644A}"/>
              </a:ext>
            </a:extLst>
          </p:cNvPr>
          <p:cNvSpPr>
            <a:spLocks noGrp="1" noChangeArrowheads="1"/>
          </p:cNvSpPr>
          <p:nvPr>
            <p:ph type="body" idx="4294967295"/>
          </p:nvPr>
        </p:nvSpPr>
        <p:spPr>
          <a:xfrm>
            <a:off x="831850" y="1282700"/>
            <a:ext cx="7245350" cy="5216525"/>
          </a:xfrm>
        </p:spPr>
        <p:txBody>
          <a:bodyPr/>
          <a:lstStyle/>
          <a:p>
            <a:pPr>
              <a:lnSpc>
                <a:spcPct val="90000"/>
              </a:lnSpc>
            </a:pPr>
            <a:r>
              <a:rPr lang="en-US" altLang="zh-CN" sz="1800" dirty="0">
                <a:ea typeface="宋体" panose="02010600030101010101" pitchFamily="2" charset="-122"/>
              </a:rPr>
              <a:t>With each page table entry a valid–invalid bit is associated</a:t>
            </a:r>
            <a:br>
              <a:rPr lang="en-US" altLang="zh-CN" sz="1800" dirty="0">
                <a:ea typeface="宋体" panose="02010600030101010101" pitchFamily="2" charset="-122"/>
              </a:rPr>
            </a:br>
            <a:r>
              <a:rPr lang="en-US" altLang="zh-CN" sz="1800" dirty="0">
                <a:ea typeface="宋体" panose="02010600030101010101" pitchFamily="2" charset="-122"/>
              </a:rPr>
              <a:t>(</a:t>
            </a:r>
            <a:r>
              <a:rPr lang="en-US" altLang="zh-CN" sz="1800" b="1" dirty="0">
                <a:solidFill>
                  <a:srgbClr val="FF0000"/>
                </a:solidFill>
                <a:ea typeface="宋体" panose="02010600030101010101" pitchFamily="2" charset="-122"/>
              </a:rPr>
              <a:t>v</a:t>
            </a:r>
            <a:r>
              <a:rPr lang="en-US" altLang="zh-CN" sz="1800" dirty="0">
                <a:solidFill>
                  <a:srgbClr val="FF0000"/>
                </a:solidFill>
                <a:ea typeface="宋体" panose="02010600030101010101" pitchFamily="2" charset="-122"/>
              </a:rPr>
              <a:t> </a:t>
            </a:r>
            <a:r>
              <a:rPr lang="en-US" altLang="zh-CN" sz="1800" dirty="0">
                <a:solidFill>
                  <a:srgbClr val="FF0000"/>
                </a:solidFill>
                <a:ea typeface="宋体" panose="02010600030101010101" pitchFamily="2" charset="-122"/>
                <a:sym typeface="Symbol" panose="05050102010706020507" pitchFamily="18" charset="2"/>
              </a:rPr>
              <a:t> in-memory</a:t>
            </a:r>
            <a:r>
              <a:rPr lang="en-US" altLang="zh-CN" sz="1800" dirty="0">
                <a:ea typeface="宋体" panose="02010600030101010101" pitchFamily="2" charset="-122"/>
                <a:sym typeface="Symbol" panose="05050102010706020507" pitchFamily="18" charset="2"/>
              </a:rPr>
              <a:t>,  </a:t>
            </a:r>
            <a:r>
              <a:rPr lang="en-US" altLang="zh-CN" sz="1800" dirty="0">
                <a:solidFill>
                  <a:srgbClr val="FF0000"/>
                </a:solidFill>
                <a:ea typeface="宋体" panose="02010600030101010101" pitchFamily="2" charset="-122"/>
                <a:sym typeface="Symbol" panose="05050102010706020507" pitchFamily="18" charset="2"/>
              </a:rPr>
              <a:t> </a:t>
            </a:r>
            <a:r>
              <a:rPr lang="en-US" altLang="zh-CN" sz="1800" b="1" dirty="0" err="1">
                <a:solidFill>
                  <a:srgbClr val="0000CC"/>
                </a:solidFill>
                <a:ea typeface="宋体" panose="02010600030101010101" pitchFamily="2" charset="-122"/>
                <a:sym typeface="Symbol" panose="05050102010706020507" pitchFamily="18" charset="2"/>
              </a:rPr>
              <a:t>i</a:t>
            </a:r>
            <a:r>
              <a:rPr lang="en-US" altLang="zh-CN" sz="1800" dirty="0">
                <a:solidFill>
                  <a:srgbClr val="0000CC"/>
                </a:solidFill>
                <a:ea typeface="宋体" panose="02010600030101010101" pitchFamily="2" charset="-122"/>
                <a:sym typeface="Symbol" panose="05050102010706020507" pitchFamily="18" charset="2"/>
              </a:rPr>
              <a:t>  not-in-memory</a:t>
            </a:r>
            <a:r>
              <a:rPr lang="en-US" altLang="zh-CN" sz="1800" dirty="0">
                <a:ea typeface="宋体" panose="02010600030101010101" pitchFamily="2" charset="-122"/>
                <a:sym typeface="Symbol" panose="05050102010706020507" pitchFamily="18" charset="2"/>
              </a:rPr>
              <a:t>)</a:t>
            </a:r>
          </a:p>
          <a:p>
            <a:pPr>
              <a:lnSpc>
                <a:spcPct val="90000"/>
              </a:lnSpc>
            </a:pPr>
            <a:r>
              <a:rPr lang="en-US" altLang="zh-CN" sz="1800" dirty="0">
                <a:solidFill>
                  <a:srgbClr val="006600"/>
                </a:solidFill>
                <a:ea typeface="宋体" panose="02010600030101010101" pitchFamily="2" charset="-122"/>
                <a:sym typeface="Symbol" panose="05050102010706020507" pitchFamily="18" charset="2"/>
              </a:rPr>
              <a:t>Initially valid–invalid bit is set to</a:t>
            </a:r>
            <a:r>
              <a:rPr lang="en-US" altLang="zh-CN" sz="1800" b="1" dirty="0">
                <a:solidFill>
                  <a:srgbClr val="006600"/>
                </a:solidFill>
                <a:ea typeface="宋体" panose="02010600030101010101" pitchFamily="2" charset="-122"/>
                <a:sym typeface="Symbol" panose="05050102010706020507" pitchFamily="18" charset="2"/>
              </a:rPr>
              <a:t> </a:t>
            </a:r>
            <a:r>
              <a:rPr lang="en-US" altLang="zh-CN" sz="1800" b="1" dirty="0" err="1">
                <a:solidFill>
                  <a:srgbClr val="006600"/>
                </a:solidFill>
                <a:ea typeface="宋体" panose="02010600030101010101" pitchFamily="2" charset="-122"/>
                <a:sym typeface="Symbol" panose="05050102010706020507" pitchFamily="18" charset="2"/>
              </a:rPr>
              <a:t>i</a:t>
            </a:r>
            <a:r>
              <a:rPr lang="en-US" altLang="zh-CN" sz="1800" b="1"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on all entries</a:t>
            </a:r>
          </a:p>
          <a:p>
            <a:pPr>
              <a:lnSpc>
                <a:spcPct val="90000"/>
              </a:lnSpc>
            </a:pPr>
            <a:r>
              <a:rPr lang="en-US" altLang="zh-CN" sz="1800" dirty="0">
                <a:ea typeface="宋体" panose="02010600030101010101" pitchFamily="2" charset="-122"/>
                <a:sym typeface="Symbol" panose="05050102010706020507" pitchFamily="18" charset="2"/>
              </a:rPr>
              <a:t>Example of a page table snapshot:</a:t>
            </a: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endParaRPr lang="en-US" altLang="zh-CN" sz="1600" dirty="0">
              <a:ea typeface="宋体" panose="02010600030101010101" pitchFamily="2" charset="-122"/>
              <a:sym typeface="Symbol" panose="05050102010706020507" pitchFamily="18" charset="2"/>
            </a:endParaRPr>
          </a:p>
          <a:p>
            <a:pPr>
              <a:lnSpc>
                <a:spcPct val="90000"/>
              </a:lnSpc>
            </a:pPr>
            <a:r>
              <a:rPr lang="en-US" altLang="zh-CN" sz="1800" b="1" dirty="0">
                <a:solidFill>
                  <a:srgbClr val="0070C0"/>
                </a:solidFill>
                <a:ea typeface="宋体" panose="02010600030101010101" pitchFamily="2" charset="-122"/>
                <a:sym typeface="Symbol" panose="05050102010706020507" pitchFamily="18" charset="2"/>
              </a:rPr>
              <a:t>During address translation, if valid–invalid bit in page table entry is </a:t>
            </a:r>
            <a:r>
              <a:rPr lang="en-US" altLang="zh-CN" sz="1800" b="1" dirty="0" err="1">
                <a:solidFill>
                  <a:srgbClr val="FF0000"/>
                </a:solidFill>
                <a:ea typeface="宋体" panose="02010600030101010101" pitchFamily="2" charset="-122"/>
                <a:sym typeface="Symbol" panose="05050102010706020507" pitchFamily="18" charset="2"/>
              </a:rPr>
              <a:t>i</a:t>
            </a:r>
            <a:r>
              <a:rPr lang="en-US" altLang="zh-CN" sz="1800" b="1" dirty="0">
                <a:ea typeface="宋体" panose="02010600030101010101" pitchFamily="2" charset="-122"/>
                <a:sym typeface="Symbol" panose="05050102010706020507" pitchFamily="18" charset="2"/>
              </a:rPr>
              <a:t>  </a:t>
            </a:r>
            <a:r>
              <a:rPr lang="en-US" altLang="zh-CN" sz="1800" b="1" dirty="0">
                <a:solidFill>
                  <a:srgbClr val="009900"/>
                </a:solidFill>
                <a:ea typeface="宋体" panose="02010600030101010101" pitchFamily="2" charset="-122"/>
                <a:sym typeface="Symbol" panose="05050102010706020507" pitchFamily="18" charset="2"/>
              </a:rPr>
              <a:t>page </a:t>
            </a:r>
            <a:r>
              <a:rPr lang="en-US" altLang="zh-CN" sz="1800" b="1" dirty="0" smtClean="0">
                <a:solidFill>
                  <a:srgbClr val="009900"/>
                </a:solidFill>
                <a:ea typeface="宋体" panose="02010600030101010101" pitchFamily="2" charset="-122"/>
                <a:sym typeface="Symbol" panose="05050102010706020507" pitchFamily="18" charset="2"/>
              </a:rPr>
              <a:t>fault </a:t>
            </a:r>
            <a:r>
              <a:rPr lang="en-US" altLang="zh-CN" sz="1800" b="1" dirty="0" smtClean="0">
                <a:solidFill>
                  <a:srgbClr val="0000CC"/>
                </a:solidFill>
                <a:ea typeface="宋体" panose="02010600030101010101" pitchFamily="2" charset="-122"/>
                <a:sym typeface="Symbol" panose="05050102010706020507" pitchFamily="18" charset="2"/>
              </a:rPr>
              <a:t>(</a:t>
            </a:r>
            <a:r>
              <a:rPr lang="en-US" altLang="zh-CN" sz="1800" dirty="0" smtClean="0">
                <a:solidFill>
                  <a:srgbClr val="0000CC"/>
                </a:solidFill>
                <a:ea typeface="宋体" panose="02010600030101010101" pitchFamily="2" charset="-122"/>
                <a:sym typeface="Symbol" panose="05050102010706020507" pitchFamily="18" charset="2"/>
              </a:rPr>
              <a:t> </a:t>
            </a:r>
            <a:r>
              <a:rPr lang="en-US" altLang="zh-CN" sz="1800" b="1" u="sng" dirty="0">
                <a:solidFill>
                  <a:srgbClr val="0000CC"/>
                </a:solidFill>
                <a:ea typeface="宋体" panose="02010600030101010101" pitchFamily="2" charset="-122"/>
                <a:sym typeface="Symbol" panose="05050102010706020507" pitchFamily="18" charset="2"/>
              </a:rPr>
              <a:t>further </a:t>
            </a:r>
            <a:r>
              <a:rPr lang="en-US" altLang="zh-CN" sz="1800" b="1" u="sng" dirty="0" smtClean="0">
                <a:solidFill>
                  <a:srgbClr val="0000CC"/>
                </a:solidFill>
                <a:ea typeface="宋体" panose="02010600030101010101" pitchFamily="2" charset="-122"/>
                <a:sym typeface="Symbol" panose="05050102010706020507" pitchFamily="18" charset="2"/>
              </a:rPr>
              <a:t>decide the meaning of </a:t>
            </a:r>
            <a:r>
              <a:rPr lang="en-US" altLang="zh-CN" sz="1800" b="1" u="sng" dirty="0" err="1" smtClean="0">
                <a:solidFill>
                  <a:srgbClr val="0000CC"/>
                </a:solidFill>
                <a:ea typeface="宋体" panose="02010600030101010101" pitchFamily="2" charset="-122"/>
                <a:sym typeface="Symbol" panose="05050102010706020507" pitchFamily="18" charset="2"/>
              </a:rPr>
              <a:t>i</a:t>
            </a:r>
            <a:r>
              <a:rPr lang="en-US" altLang="zh-CN" sz="1800" b="1" dirty="0" smtClean="0">
                <a:solidFill>
                  <a:srgbClr val="0000CC"/>
                </a:solidFill>
                <a:ea typeface="宋体" panose="02010600030101010101" pitchFamily="2" charset="-122"/>
                <a:sym typeface="Symbol" panose="05050102010706020507" pitchFamily="18" charset="2"/>
              </a:rPr>
              <a:t>)</a:t>
            </a:r>
            <a:endParaRPr lang="en-US" altLang="zh-CN" sz="1800" b="1" dirty="0">
              <a:solidFill>
                <a:srgbClr val="0000CC"/>
              </a:solidFill>
              <a:ea typeface="宋体" panose="02010600030101010101" pitchFamily="2" charset="-122"/>
              <a:sym typeface="Symbol" panose="05050102010706020507" pitchFamily="18" charset="2"/>
            </a:endParaRPr>
          </a:p>
        </p:txBody>
      </p:sp>
      <p:sp>
        <p:nvSpPr>
          <p:cNvPr id="21508" name="Rectangle 4">
            <a:extLst>
              <a:ext uri="{FF2B5EF4-FFF2-40B4-BE49-F238E27FC236}">
                <a16:creationId xmlns:a16="http://schemas.microsoft.com/office/drawing/2014/main" id="{E639B2D5-C091-43B0-BD00-537875909724}"/>
              </a:ext>
            </a:extLst>
          </p:cNvPr>
          <p:cNvSpPr>
            <a:spLocks noChangeArrowheads="1"/>
          </p:cNvSpPr>
          <p:nvPr/>
        </p:nvSpPr>
        <p:spPr bwMode="auto">
          <a:xfrm>
            <a:off x="2951163" y="2867025"/>
            <a:ext cx="1878012" cy="2667000"/>
          </a:xfrm>
          <a:prstGeom prst="rect">
            <a:avLst/>
          </a:prstGeom>
          <a:solidFill>
            <a:schemeClr val="bg1"/>
          </a:solidFill>
          <a:ln w="57150" cmpd="thickThin">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1509" name="Line 5">
            <a:extLst>
              <a:ext uri="{FF2B5EF4-FFF2-40B4-BE49-F238E27FC236}">
                <a16:creationId xmlns:a16="http://schemas.microsoft.com/office/drawing/2014/main" id="{018A64DA-3FA0-4B9F-B47B-0B06E471B32C}"/>
              </a:ext>
            </a:extLst>
          </p:cNvPr>
          <p:cNvSpPr>
            <a:spLocks noChangeShapeType="1"/>
          </p:cNvSpPr>
          <p:nvPr/>
        </p:nvSpPr>
        <p:spPr bwMode="auto">
          <a:xfrm>
            <a:off x="2901950" y="31511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0" name="Line 6">
            <a:extLst>
              <a:ext uri="{FF2B5EF4-FFF2-40B4-BE49-F238E27FC236}">
                <a16:creationId xmlns:a16="http://schemas.microsoft.com/office/drawing/2014/main" id="{DD83AB31-2496-48A0-B329-D7578123DA60}"/>
              </a:ext>
            </a:extLst>
          </p:cNvPr>
          <p:cNvSpPr>
            <a:spLocks noChangeShapeType="1"/>
          </p:cNvSpPr>
          <p:nvPr/>
        </p:nvSpPr>
        <p:spPr bwMode="auto">
          <a:xfrm>
            <a:off x="2901950" y="34559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1" name="Line 7">
            <a:extLst>
              <a:ext uri="{FF2B5EF4-FFF2-40B4-BE49-F238E27FC236}">
                <a16:creationId xmlns:a16="http://schemas.microsoft.com/office/drawing/2014/main" id="{6F834DEB-8DFC-49B6-ABD4-B8152744BA04}"/>
              </a:ext>
            </a:extLst>
          </p:cNvPr>
          <p:cNvSpPr>
            <a:spLocks noChangeShapeType="1"/>
          </p:cNvSpPr>
          <p:nvPr/>
        </p:nvSpPr>
        <p:spPr bwMode="auto">
          <a:xfrm>
            <a:off x="2901950" y="37607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Line 8">
            <a:extLst>
              <a:ext uri="{FF2B5EF4-FFF2-40B4-BE49-F238E27FC236}">
                <a16:creationId xmlns:a16="http://schemas.microsoft.com/office/drawing/2014/main" id="{06862643-13D1-48D7-B71C-FF191103A46D}"/>
              </a:ext>
            </a:extLst>
          </p:cNvPr>
          <p:cNvSpPr>
            <a:spLocks noChangeShapeType="1"/>
          </p:cNvSpPr>
          <p:nvPr/>
        </p:nvSpPr>
        <p:spPr bwMode="auto">
          <a:xfrm>
            <a:off x="2901950" y="40655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10">
            <a:extLst>
              <a:ext uri="{FF2B5EF4-FFF2-40B4-BE49-F238E27FC236}">
                <a16:creationId xmlns:a16="http://schemas.microsoft.com/office/drawing/2014/main" id="{D9C214A8-68DC-4FFB-9D1B-42AF4E3D845F}"/>
              </a:ext>
            </a:extLst>
          </p:cNvPr>
          <p:cNvSpPr>
            <a:spLocks noChangeShapeType="1"/>
          </p:cNvSpPr>
          <p:nvPr/>
        </p:nvSpPr>
        <p:spPr bwMode="auto">
          <a:xfrm>
            <a:off x="2901950" y="43703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11">
            <a:extLst>
              <a:ext uri="{FF2B5EF4-FFF2-40B4-BE49-F238E27FC236}">
                <a16:creationId xmlns:a16="http://schemas.microsoft.com/office/drawing/2014/main" id="{E280E0CE-46FE-4EC0-8923-5471585658D1}"/>
              </a:ext>
            </a:extLst>
          </p:cNvPr>
          <p:cNvSpPr>
            <a:spLocks noChangeShapeType="1"/>
          </p:cNvSpPr>
          <p:nvPr/>
        </p:nvSpPr>
        <p:spPr bwMode="auto">
          <a:xfrm>
            <a:off x="2901950" y="4927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2">
            <a:extLst>
              <a:ext uri="{FF2B5EF4-FFF2-40B4-BE49-F238E27FC236}">
                <a16:creationId xmlns:a16="http://schemas.microsoft.com/office/drawing/2014/main" id="{92BE97B2-22C6-4ECA-A141-A2FADD2F7605}"/>
              </a:ext>
            </a:extLst>
          </p:cNvPr>
          <p:cNvSpPr>
            <a:spLocks noChangeShapeType="1"/>
          </p:cNvSpPr>
          <p:nvPr/>
        </p:nvSpPr>
        <p:spPr bwMode="auto">
          <a:xfrm>
            <a:off x="2901950" y="52085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3">
            <a:extLst>
              <a:ext uri="{FF2B5EF4-FFF2-40B4-BE49-F238E27FC236}">
                <a16:creationId xmlns:a16="http://schemas.microsoft.com/office/drawing/2014/main" id="{F03211EF-504F-4ADE-B216-5532D36DD9B5}"/>
              </a:ext>
            </a:extLst>
          </p:cNvPr>
          <p:cNvSpPr>
            <a:spLocks noChangeShapeType="1"/>
          </p:cNvSpPr>
          <p:nvPr/>
        </p:nvSpPr>
        <p:spPr bwMode="auto">
          <a:xfrm>
            <a:off x="4349750" y="2541588"/>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Text Box 14">
            <a:extLst>
              <a:ext uri="{FF2B5EF4-FFF2-40B4-BE49-F238E27FC236}">
                <a16:creationId xmlns:a16="http://schemas.microsoft.com/office/drawing/2014/main" id="{542C6127-B22D-4264-8E59-E32DACB1901E}"/>
              </a:ext>
            </a:extLst>
          </p:cNvPr>
          <p:cNvSpPr txBox="1">
            <a:spLocks noChangeArrowheads="1"/>
          </p:cNvSpPr>
          <p:nvPr/>
        </p:nvSpPr>
        <p:spPr bwMode="auto">
          <a:xfrm>
            <a:off x="4427538" y="2817813"/>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18" name="Text Box 15">
            <a:extLst>
              <a:ext uri="{FF2B5EF4-FFF2-40B4-BE49-F238E27FC236}">
                <a16:creationId xmlns:a16="http://schemas.microsoft.com/office/drawing/2014/main" id="{B9357C26-583A-424E-9CD6-60213B754E81}"/>
              </a:ext>
            </a:extLst>
          </p:cNvPr>
          <p:cNvSpPr txBox="1">
            <a:spLocks noChangeArrowheads="1"/>
          </p:cNvSpPr>
          <p:nvPr/>
        </p:nvSpPr>
        <p:spPr bwMode="auto">
          <a:xfrm>
            <a:off x="4429125" y="311785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19" name="Text Box 16">
            <a:extLst>
              <a:ext uri="{FF2B5EF4-FFF2-40B4-BE49-F238E27FC236}">
                <a16:creationId xmlns:a16="http://schemas.microsoft.com/office/drawing/2014/main" id="{9A8B57E9-5D32-4D32-9B12-FD81C84B26CE}"/>
              </a:ext>
            </a:extLst>
          </p:cNvPr>
          <p:cNvSpPr txBox="1">
            <a:spLocks noChangeArrowheads="1"/>
          </p:cNvSpPr>
          <p:nvPr/>
        </p:nvSpPr>
        <p:spPr bwMode="auto">
          <a:xfrm>
            <a:off x="4427538" y="3417888"/>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20" name="Text Box 17">
            <a:extLst>
              <a:ext uri="{FF2B5EF4-FFF2-40B4-BE49-F238E27FC236}">
                <a16:creationId xmlns:a16="http://schemas.microsoft.com/office/drawing/2014/main" id="{B4EC9F8E-AE0F-426F-A527-D6BCC50ECEA4}"/>
              </a:ext>
            </a:extLst>
          </p:cNvPr>
          <p:cNvSpPr txBox="1">
            <a:spLocks noChangeArrowheads="1"/>
          </p:cNvSpPr>
          <p:nvPr/>
        </p:nvSpPr>
        <p:spPr bwMode="auto">
          <a:xfrm>
            <a:off x="4429125" y="374650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21" name="Text Box 18">
            <a:extLst>
              <a:ext uri="{FF2B5EF4-FFF2-40B4-BE49-F238E27FC236}">
                <a16:creationId xmlns:a16="http://schemas.microsoft.com/office/drawing/2014/main" id="{570F6384-B03D-4D91-8939-2D0717BA6855}"/>
              </a:ext>
            </a:extLst>
          </p:cNvPr>
          <p:cNvSpPr txBox="1">
            <a:spLocks noChangeArrowheads="1"/>
          </p:cNvSpPr>
          <p:nvPr/>
        </p:nvSpPr>
        <p:spPr bwMode="auto">
          <a:xfrm>
            <a:off x="4457700" y="40655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2" name="Text Box 19">
            <a:extLst>
              <a:ext uri="{FF2B5EF4-FFF2-40B4-BE49-F238E27FC236}">
                <a16:creationId xmlns:a16="http://schemas.microsoft.com/office/drawing/2014/main" id="{C54C0E1F-4699-4A21-BBAB-B5CA3351C2FA}"/>
              </a:ext>
            </a:extLst>
          </p:cNvPr>
          <p:cNvSpPr txBox="1">
            <a:spLocks noChangeArrowheads="1"/>
          </p:cNvSpPr>
          <p:nvPr/>
        </p:nvSpPr>
        <p:spPr bwMode="auto">
          <a:xfrm>
            <a:off x="4457700" y="49037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3" name="Text Box 20">
            <a:extLst>
              <a:ext uri="{FF2B5EF4-FFF2-40B4-BE49-F238E27FC236}">
                <a16:creationId xmlns:a16="http://schemas.microsoft.com/office/drawing/2014/main" id="{04CC3EBC-9B66-4227-A8CA-E159DA9E45C9}"/>
              </a:ext>
            </a:extLst>
          </p:cNvPr>
          <p:cNvSpPr txBox="1">
            <a:spLocks noChangeArrowheads="1"/>
          </p:cNvSpPr>
          <p:nvPr/>
        </p:nvSpPr>
        <p:spPr bwMode="auto">
          <a:xfrm>
            <a:off x="4457700" y="52085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4" name="Text Box 21">
            <a:extLst>
              <a:ext uri="{FF2B5EF4-FFF2-40B4-BE49-F238E27FC236}">
                <a16:creationId xmlns:a16="http://schemas.microsoft.com/office/drawing/2014/main" id="{D7953FF7-1C72-4D07-8AD7-DF9364D96C2C}"/>
              </a:ext>
            </a:extLst>
          </p:cNvPr>
          <p:cNvSpPr txBox="1">
            <a:spLocks noChangeArrowheads="1"/>
          </p:cNvSpPr>
          <p:nvPr/>
        </p:nvSpPr>
        <p:spPr bwMode="auto">
          <a:xfrm>
            <a:off x="3403600" y="44465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a:t>
            </a:r>
          </a:p>
        </p:txBody>
      </p:sp>
      <p:sp>
        <p:nvSpPr>
          <p:cNvPr id="21525" name="Text Box 22">
            <a:extLst>
              <a:ext uri="{FF2B5EF4-FFF2-40B4-BE49-F238E27FC236}">
                <a16:creationId xmlns:a16="http://schemas.microsoft.com/office/drawing/2014/main" id="{3507CE2C-DACB-47CD-B027-AE0C4A974DC8}"/>
              </a:ext>
            </a:extLst>
          </p:cNvPr>
          <p:cNvSpPr txBox="1">
            <a:spLocks noChangeArrowheads="1"/>
          </p:cNvSpPr>
          <p:nvPr/>
        </p:nvSpPr>
        <p:spPr bwMode="auto">
          <a:xfrm>
            <a:off x="3257550" y="2541588"/>
            <a:ext cx="842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Frame #</a:t>
            </a:r>
          </a:p>
        </p:txBody>
      </p:sp>
      <p:sp>
        <p:nvSpPr>
          <p:cNvPr id="21526" name="Text Box 23">
            <a:extLst>
              <a:ext uri="{FF2B5EF4-FFF2-40B4-BE49-F238E27FC236}">
                <a16:creationId xmlns:a16="http://schemas.microsoft.com/office/drawing/2014/main" id="{A25AE52C-CD27-4153-B783-257020A9255F}"/>
              </a:ext>
            </a:extLst>
          </p:cNvPr>
          <p:cNvSpPr txBox="1">
            <a:spLocks noChangeArrowheads="1"/>
          </p:cNvSpPr>
          <p:nvPr/>
        </p:nvSpPr>
        <p:spPr bwMode="auto">
          <a:xfrm>
            <a:off x="4373563" y="2541588"/>
            <a:ext cx="1347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valid-invalid bit</a:t>
            </a:r>
          </a:p>
        </p:txBody>
      </p:sp>
      <p:sp>
        <p:nvSpPr>
          <p:cNvPr id="21527" name="Text Box 24">
            <a:extLst>
              <a:ext uri="{FF2B5EF4-FFF2-40B4-BE49-F238E27FC236}">
                <a16:creationId xmlns:a16="http://schemas.microsoft.com/office/drawing/2014/main" id="{8059259D-6BC6-46B9-8733-6CE8ED530DB7}"/>
              </a:ext>
            </a:extLst>
          </p:cNvPr>
          <p:cNvSpPr txBox="1">
            <a:spLocks noChangeArrowheads="1"/>
          </p:cNvSpPr>
          <p:nvPr/>
        </p:nvSpPr>
        <p:spPr bwMode="auto">
          <a:xfrm>
            <a:off x="3452813" y="5513388"/>
            <a:ext cx="101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page table</a:t>
            </a:r>
          </a:p>
        </p:txBody>
      </p:sp>
      <p:sp>
        <p:nvSpPr>
          <p:cNvPr id="19480" name="Rectangle 2">
            <a:extLst>
              <a:ext uri="{FF2B5EF4-FFF2-40B4-BE49-F238E27FC236}">
                <a16:creationId xmlns:a16="http://schemas.microsoft.com/office/drawing/2014/main" id="{B8A702F4-6638-444A-AC5A-AFD190F9A922}"/>
              </a:ext>
            </a:extLst>
          </p:cNvPr>
          <p:cNvSpPr txBox="1">
            <a:spLocks noChangeArrowheads="1"/>
          </p:cNvSpPr>
          <p:nvPr/>
        </p:nvSpPr>
        <p:spPr bwMode="auto">
          <a:xfrm>
            <a:off x="768350" y="206375"/>
            <a:ext cx="8077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endParaRPr lang="en-US" sz="2800" b="1" dirty="0">
              <a:solidFill>
                <a:srgbClr val="993300"/>
              </a:solidFill>
              <a:effectLst>
                <a:outerShdw blurRad="38100" dist="38100" dir="2700000" algn="tl">
                  <a:srgbClr val="C0C0C0"/>
                </a:outerShdw>
              </a:effectLst>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63723B3-01AF-4DF6-A1C1-DFFAF9BA092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Chapter 9:  Virtual Memory</a:t>
            </a:r>
          </a:p>
        </p:txBody>
      </p:sp>
      <p:sp>
        <p:nvSpPr>
          <p:cNvPr id="5123" name="Rectangle 3">
            <a:extLst>
              <a:ext uri="{FF2B5EF4-FFF2-40B4-BE49-F238E27FC236}">
                <a16:creationId xmlns:a16="http://schemas.microsoft.com/office/drawing/2014/main" id="{355E7F7A-4D24-4B9F-8998-D5ED7CAEA020}"/>
              </a:ext>
            </a:extLst>
          </p:cNvPr>
          <p:cNvSpPr>
            <a:spLocks noGrp="1" noChangeArrowheads="1"/>
          </p:cNvSpPr>
          <p:nvPr>
            <p:ph type="body" idx="4294967295"/>
          </p:nvPr>
        </p:nvSpPr>
        <p:spPr>
          <a:xfrm>
            <a:off x="831850" y="1282700"/>
            <a:ext cx="7351713" cy="5091113"/>
          </a:xfrm>
        </p:spPr>
        <p:txBody>
          <a:bodyPr/>
          <a:lstStyle/>
          <a:p>
            <a:r>
              <a:rPr lang="en-US" altLang="zh-CN" sz="2000" b="1">
                <a:ea typeface="宋体" panose="02010600030101010101" pitchFamily="2" charset="-122"/>
              </a:rPr>
              <a:t>Background</a:t>
            </a:r>
          </a:p>
          <a:p>
            <a:r>
              <a:rPr lang="en-US" altLang="zh-CN" sz="2000" b="1">
                <a:ea typeface="宋体" panose="02010600030101010101" pitchFamily="2" charset="-122"/>
              </a:rPr>
              <a:t>Demand Paging</a:t>
            </a:r>
          </a:p>
          <a:p>
            <a:r>
              <a:rPr lang="en-US" altLang="zh-CN" sz="2000" b="1">
                <a:ea typeface="宋体" panose="02010600030101010101" pitchFamily="2" charset="-122"/>
              </a:rPr>
              <a:t>Copy-on-Write</a:t>
            </a:r>
          </a:p>
          <a:p>
            <a:r>
              <a:rPr lang="en-US" altLang="zh-CN" sz="2000" b="1">
                <a:ea typeface="宋体" panose="02010600030101010101" pitchFamily="2" charset="-122"/>
              </a:rPr>
              <a:t>Page Replacement</a:t>
            </a:r>
          </a:p>
          <a:p>
            <a:r>
              <a:rPr lang="en-US" altLang="zh-CN" sz="2000">
                <a:ea typeface="宋体" panose="02010600030101010101" pitchFamily="2" charset="-122"/>
              </a:rPr>
              <a:t>Allocation of Frames </a:t>
            </a:r>
          </a:p>
          <a:p>
            <a:r>
              <a:rPr lang="en-US" altLang="zh-CN" sz="2000" b="1">
                <a:ea typeface="宋体" panose="02010600030101010101" pitchFamily="2" charset="-122"/>
              </a:rPr>
              <a:t>Thrashing (thrilling)</a:t>
            </a:r>
          </a:p>
          <a:p>
            <a:r>
              <a:rPr lang="en-US" altLang="zh-CN" sz="2000" b="1">
                <a:ea typeface="宋体" panose="02010600030101010101" pitchFamily="2" charset="-122"/>
              </a:rPr>
              <a:t>Memory-Mapped Files</a:t>
            </a:r>
          </a:p>
          <a:p>
            <a:r>
              <a:rPr lang="en-US" altLang="zh-CN" sz="2000">
                <a:ea typeface="宋体" panose="02010600030101010101" pitchFamily="2" charset="-122"/>
              </a:rPr>
              <a:t>Allocating Kernel Memory</a:t>
            </a:r>
          </a:p>
          <a:p>
            <a:r>
              <a:rPr lang="en-US" altLang="zh-CN" sz="2000" b="1">
                <a:ea typeface="宋体" panose="02010600030101010101" pitchFamily="2" charset="-122"/>
              </a:rPr>
              <a:t>Other Considerations</a:t>
            </a:r>
          </a:p>
          <a:p>
            <a:r>
              <a:rPr lang="en-US" altLang="zh-CN" sz="2000">
                <a:ea typeface="宋体" panose="02010600030101010101" pitchFamily="2" charset="-122"/>
              </a:rPr>
              <a:t>Operating-System Examples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304B865-77C3-4CC8-83D1-7F3F8DC022BA}"/>
              </a:ext>
            </a:extLst>
          </p:cNvPr>
          <p:cNvSpPr>
            <a:spLocks noGrp="1" noChangeArrowheads="1"/>
          </p:cNvSpPr>
          <p:nvPr>
            <p:ph type="title" idx="4294967295"/>
          </p:nvPr>
        </p:nvSpPr>
        <p:spPr>
          <a:xfrm>
            <a:off x="646113" y="0"/>
            <a:ext cx="8361362" cy="844550"/>
          </a:xfrm>
        </p:spPr>
        <p:txBody>
          <a:bodyPr/>
          <a:lstStyle/>
          <a:p>
            <a:pPr>
              <a:defRPr/>
            </a:pPr>
            <a:r>
              <a:rPr lang="en-US" altLang="zh-CN" sz="2400">
                <a:effectLst>
                  <a:outerShdw blurRad="38100" dist="38100" dir="2700000" algn="tl">
                    <a:srgbClr val="C0C0C0"/>
                  </a:outerShdw>
                </a:effectLst>
                <a:ea typeface="宋体" pitchFamily="2" charset="-122"/>
              </a:rPr>
              <a:t>Page Table When Some Pages Are Not in Main Memory</a:t>
            </a:r>
          </a:p>
        </p:txBody>
      </p:sp>
      <p:pic>
        <p:nvPicPr>
          <p:cNvPr id="22531" name="Picture 3">
            <a:extLst>
              <a:ext uri="{FF2B5EF4-FFF2-40B4-BE49-F238E27FC236}">
                <a16:creationId xmlns:a16="http://schemas.microsoft.com/office/drawing/2014/main" id="{1DBAB8E3-4552-489E-92CE-F03FB3EC0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795" t="635" r="12021" b="1302"/>
          <a:stretch>
            <a:fillRect/>
          </a:stretch>
        </p:blipFill>
        <p:spPr bwMode="auto">
          <a:xfrm>
            <a:off x="798513" y="1327150"/>
            <a:ext cx="7275512" cy="46624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9DB9092-836D-4A97-989E-99B3B058342C}"/>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虚拟存储器需要解决的几个问题</a:t>
            </a:r>
          </a:p>
        </p:txBody>
      </p:sp>
      <p:sp>
        <p:nvSpPr>
          <p:cNvPr id="23555" name="Rectangle 3">
            <a:extLst>
              <a:ext uri="{FF2B5EF4-FFF2-40B4-BE49-F238E27FC236}">
                <a16:creationId xmlns:a16="http://schemas.microsoft.com/office/drawing/2014/main" id="{4EB0161E-0601-41E5-BD4C-E25FF40E5B2A}"/>
              </a:ext>
            </a:extLst>
          </p:cNvPr>
          <p:cNvSpPr>
            <a:spLocks noGrp="1" noChangeArrowheads="1"/>
          </p:cNvSpPr>
          <p:nvPr>
            <p:ph type="body" idx="4294967295"/>
          </p:nvPr>
        </p:nvSpPr>
        <p:spPr>
          <a:xfrm>
            <a:off x="376238" y="1217613"/>
            <a:ext cx="8496300" cy="5137150"/>
          </a:xfrm>
        </p:spPr>
        <p:txBody>
          <a:bodyPr/>
          <a:lstStyle/>
          <a:p>
            <a:r>
              <a:rPr lang="zh-CN" altLang="en-US" sz="2000" b="1">
                <a:ea typeface="宋体" panose="02010600030101010101" pitchFamily="2" charset="-122"/>
              </a:rPr>
              <a:t>一般有请求页式、请求段式、段页式虚拟存储器管理</a:t>
            </a:r>
          </a:p>
          <a:p>
            <a:endParaRPr lang="zh-CN" altLang="en-US" sz="2000" b="1">
              <a:ea typeface="宋体" panose="02010600030101010101" pitchFamily="2" charset="-122"/>
            </a:endParaRPr>
          </a:p>
          <a:p>
            <a:r>
              <a:rPr lang="zh-CN" altLang="en-US" sz="2000" b="1">
                <a:solidFill>
                  <a:srgbClr val="FF0000"/>
                </a:solidFill>
                <a:ea typeface="宋体" panose="02010600030101010101" pitchFamily="2" charset="-122"/>
              </a:rPr>
              <a:t>相关的几个问题，或需要解决的问题（</a:t>
            </a:r>
            <a:r>
              <a:rPr lang="zh-CN" altLang="en-US" sz="2000" b="1">
                <a:solidFill>
                  <a:srgbClr val="006600"/>
                </a:solidFill>
                <a:ea typeface="宋体" panose="02010600030101010101" pitchFamily="2" charset="-122"/>
              </a:rPr>
              <a:t>复习纲要</a:t>
            </a:r>
            <a:r>
              <a:rPr lang="zh-CN" altLang="en-US" sz="2000" b="1">
                <a:solidFill>
                  <a:srgbClr val="FF0000"/>
                </a:solidFill>
                <a:ea typeface="宋体" panose="02010600030101010101" pitchFamily="2" charset="-122"/>
              </a:rPr>
              <a:t>）</a:t>
            </a:r>
            <a:r>
              <a:rPr lang="zh-CN" altLang="en-US" sz="2000" b="1">
                <a:ea typeface="宋体" panose="02010600030101010101" pitchFamily="2" charset="-122"/>
              </a:rPr>
              <a:t>（以请求页式为例）</a:t>
            </a:r>
          </a:p>
          <a:p>
            <a:pPr lvl="1"/>
            <a:r>
              <a:rPr lang="zh-CN" altLang="en-US" sz="1800" b="1">
                <a:solidFill>
                  <a:srgbClr val="0000CC"/>
                </a:solidFill>
                <a:ea typeface="宋体" panose="02010600030101010101" pitchFamily="2" charset="-122"/>
              </a:rPr>
              <a:t>当访问到一个页面时，需要检测一个页是否已经在内存；</a:t>
            </a:r>
          </a:p>
          <a:p>
            <a:pPr lvl="1">
              <a:buFont typeface="Monotype Sorts" pitchFamily="2" charset="2"/>
              <a:buNone/>
            </a:pPr>
            <a:r>
              <a:rPr lang="zh-CN" altLang="en-US" sz="1800">
                <a:ea typeface="宋体" panose="02010600030101010101" pitchFamily="2" charset="-122"/>
              </a:rPr>
              <a:t>   (page table+ Valid &amp; invalid bit ) or (page table+ existence bit)</a:t>
            </a:r>
          </a:p>
          <a:p>
            <a:pPr lvl="1"/>
            <a:r>
              <a:rPr lang="zh-CN" altLang="en-US" sz="1800" b="1" u="sng">
                <a:solidFill>
                  <a:srgbClr val="CC6600"/>
                </a:solidFill>
                <a:ea typeface="宋体" panose="02010600030101010101" pitchFamily="2" charset="-122"/>
              </a:rPr>
              <a:t>当访问页面不在内存，如何处理？</a:t>
            </a:r>
          </a:p>
          <a:p>
            <a:pPr lvl="1">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page-fault trap，缺页中断，页面错误，页失效）</a:t>
            </a:r>
          </a:p>
          <a:p>
            <a:pPr lvl="1"/>
            <a:r>
              <a:rPr lang="zh-CN" altLang="en-US" sz="1800" b="1">
                <a:solidFill>
                  <a:srgbClr val="0000CC"/>
                </a:solidFill>
                <a:ea typeface="宋体" panose="02010600030101010101" pitchFamily="2" charset="-122"/>
              </a:rPr>
              <a:t>当要装入页面时，若内存无空闲页框，如何处理？</a:t>
            </a:r>
          </a:p>
          <a:p>
            <a:pPr lvl="1">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（page replacement，页面置换）</a:t>
            </a:r>
          </a:p>
          <a:p>
            <a:pPr lvl="1"/>
            <a:r>
              <a:rPr lang="zh-CN" altLang="en-US" sz="1800" b="1">
                <a:solidFill>
                  <a:srgbClr val="0000CC"/>
                </a:solidFill>
                <a:ea typeface="宋体" panose="02010600030101010101" pitchFamily="2" charset="-122"/>
              </a:rPr>
              <a:t>当页面置换过于频繁时，会引起系统不稳定，如何处理？</a:t>
            </a:r>
          </a:p>
          <a:p>
            <a:pPr lvl="1">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（thrashing，抖动、颠簸、颤抖、颤动）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0BC9FD1-9529-4FA3-9A9F-A9BF17DA92C6}"/>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Page Fault </a:t>
            </a:r>
            <a:r>
              <a:rPr lang="en-US" altLang="zh-CN" sz="2400" dirty="0">
                <a:effectLst>
                  <a:outerShdw blurRad="38100" dist="38100" dir="2700000" algn="tl">
                    <a:srgbClr val="C0C0C0"/>
                  </a:outerShdw>
                </a:effectLst>
                <a:ea typeface="宋体" pitchFamily="2" charset="-122"/>
              </a:rPr>
              <a:t>(</a:t>
            </a:r>
            <a:r>
              <a:rPr lang="zh-CN" altLang="en-US" sz="2400" dirty="0">
                <a:solidFill>
                  <a:srgbClr val="7030A0"/>
                </a:solidFill>
                <a:effectLst>
                  <a:outerShdw blurRad="38100" dist="38100" dir="2700000" algn="tl">
                    <a:srgbClr val="C0C0C0"/>
                  </a:outerShdw>
                </a:effectLst>
                <a:ea typeface="宋体" pitchFamily="2" charset="-122"/>
              </a:rPr>
              <a:t>页面错误、页失效、缺页中断</a:t>
            </a:r>
            <a:r>
              <a:rPr lang="en-US" altLang="zh-CN" sz="2400" dirty="0">
                <a:effectLst>
                  <a:outerShdw blurRad="38100" dist="38100" dir="2700000" algn="tl">
                    <a:srgbClr val="C0C0C0"/>
                  </a:outerShdw>
                </a:effectLst>
                <a:ea typeface="宋体" pitchFamily="2" charset="-122"/>
              </a:rPr>
              <a:t>)</a:t>
            </a:r>
          </a:p>
        </p:txBody>
      </p:sp>
      <p:sp>
        <p:nvSpPr>
          <p:cNvPr id="24579" name="Rectangle 3">
            <a:extLst>
              <a:ext uri="{FF2B5EF4-FFF2-40B4-BE49-F238E27FC236}">
                <a16:creationId xmlns:a16="http://schemas.microsoft.com/office/drawing/2014/main" id="{5369F975-C871-4E54-9428-03515E8D67D6}"/>
              </a:ext>
            </a:extLst>
          </p:cNvPr>
          <p:cNvSpPr>
            <a:spLocks noGrp="1" noChangeArrowheads="1"/>
          </p:cNvSpPr>
          <p:nvPr>
            <p:ph type="body" idx="4294967295"/>
          </p:nvPr>
        </p:nvSpPr>
        <p:spPr>
          <a:xfrm>
            <a:off x="846138" y="1082675"/>
            <a:ext cx="7027862" cy="5303838"/>
          </a:xfrm>
        </p:spPr>
        <p:txBody>
          <a:bodyPr/>
          <a:lstStyle/>
          <a:p>
            <a:pPr>
              <a:lnSpc>
                <a:spcPct val="90000"/>
              </a:lnSpc>
              <a:buFont typeface="Wingdings" panose="05000000000000000000" pitchFamily="2" charset="2"/>
              <a:buChar char="l"/>
            </a:pPr>
            <a:r>
              <a:rPr lang="en-US" altLang="zh-CN" sz="1800" b="1" dirty="0">
                <a:ea typeface="宋体" panose="02010600030101010101" pitchFamily="2" charset="-122"/>
              </a:rPr>
              <a:t>If there is a reference to a page, </a:t>
            </a:r>
            <a:r>
              <a:rPr lang="en-US" altLang="zh-CN" sz="1800" b="1" dirty="0">
                <a:solidFill>
                  <a:srgbClr val="FF0000"/>
                </a:solidFill>
                <a:ea typeface="宋体" panose="02010600030101010101" pitchFamily="2" charset="-122"/>
              </a:rPr>
              <a:t>first reference </a:t>
            </a:r>
            <a:r>
              <a:rPr lang="en-US" altLang="zh-CN" sz="1800" b="1" dirty="0">
                <a:ea typeface="宋体" panose="02010600030101010101" pitchFamily="2" charset="-122"/>
              </a:rPr>
              <a:t>to that page will trap to operating system:</a:t>
            </a:r>
          </a:p>
          <a:p>
            <a:pPr>
              <a:lnSpc>
                <a:spcPct val="90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page fault </a:t>
            </a:r>
            <a:r>
              <a:rPr lang="zh-CN" altLang="en-US" sz="1800" b="1" dirty="0">
                <a:ea typeface="宋体" panose="02010600030101010101" pitchFamily="2" charset="-122"/>
                <a:sym typeface="Symbol" panose="05050102010706020507" pitchFamily="18" charset="2"/>
              </a:rPr>
              <a:t>（页面失效，页面错误</a:t>
            </a:r>
            <a:r>
              <a:rPr lang="en-US" altLang="zh-CN" sz="1800" b="1" dirty="0">
                <a:ea typeface="宋体" panose="02010600030101010101" pitchFamily="2" charset="-122"/>
                <a:sym typeface="Symbol" panose="05050102010706020507" pitchFamily="18" charset="2"/>
              </a:rPr>
              <a:t>(</a:t>
            </a:r>
            <a:r>
              <a:rPr lang="zh-CN" altLang="en-US" sz="1800" b="1" dirty="0">
                <a:ea typeface="宋体" panose="02010600030101010101" pitchFamily="2" charset="-122"/>
                <a:sym typeface="Symbol" panose="05050102010706020507" pitchFamily="18" charset="2"/>
              </a:rPr>
              <a:t>如</a:t>
            </a:r>
            <a:r>
              <a:rPr lang="en-US" altLang="zh-CN" sz="1800" b="1" dirty="0">
                <a:ea typeface="宋体" panose="02010600030101010101" pitchFamily="2" charset="-122"/>
                <a:sym typeface="Symbol" panose="05050102010706020507" pitchFamily="18" charset="2"/>
              </a:rPr>
              <a:t>windows)</a:t>
            </a:r>
            <a:r>
              <a:rPr lang="zh-CN" altLang="en-US" sz="1800" b="1" dirty="0">
                <a:ea typeface="宋体" panose="02010600030101010101" pitchFamily="2" charset="-122"/>
                <a:sym typeface="Symbol" panose="05050102010706020507" pitchFamily="18" charset="2"/>
              </a:rPr>
              <a:t>、缺页中断）</a:t>
            </a:r>
            <a:endParaRPr lang="en-US" altLang="zh-CN" sz="1800" b="1"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b="1" dirty="0">
                <a:ea typeface="宋体" panose="02010600030101010101" pitchFamily="2" charset="-122"/>
                <a:sym typeface="Symbol" panose="05050102010706020507" pitchFamily="18" charset="2"/>
              </a:rPr>
              <a:t>Operating system looks at </a:t>
            </a:r>
            <a:r>
              <a:rPr lang="en-US" altLang="zh-CN" sz="1800" b="1" i="1" u="sng" dirty="0">
                <a:solidFill>
                  <a:srgbClr val="FF0000"/>
                </a:solidFill>
                <a:ea typeface="宋体" panose="02010600030101010101" pitchFamily="2" charset="-122"/>
                <a:sym typeface="Symbol" panose="05050102010706020507" pitchFamily="18" charset="2"/>
              </a:rPr>
              <a:t>another table (?)</a:t>
            </a:r>
            <a:r>
              <a:rPr lang="en-US" altLang="zh-CN" sz="1800" b="1" i="1" u="sng"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to decide:</a:t>
            </a:r>
          </a:p>
          <a:p>
            <a:pPr marL="800100" lvl="1" indent="-342900">
              <a:lnSpc>
                <a:spcPct val="90000"/>
              </a:lnSpc>
            </a:pPr>
            <a:r>
              <a:rPr lang="en-US" altLang="zh-CN" sz="1800" b="1" dirty="0">
                <a:solidFill>
                  <a:srgbClr val="009900"/>
                </a:solidFill>
                <a:ea typeface="宋体" panose="02010600030101010101" pitchFamily="2" charset="-122"/>
              </a:rPr>
              <a:t>Invalid reference </a:t>
            </a:r>
            <a:r>
              <a:rPr lang="en-US" altLang="zh-CN" sz="1800" b="1" dirty="0">
                <a:ea typeface="宋体" panose="02010600030101010101" pitchFamily="2" charset="-122"/>
                <a:sym typeface="Symbol" panose="05050102010706020507" pitchFamily="18" charset="2"/>
              </a:rPr>
              <a:t> abort</a:t>
            </a:r>
          </a:p>
          <a:p>
            <a:pPr marL="800100" lvl="1" indent="-342900">
              <a:lnSpc>
                <a:spcPct val="90000"/>
              </a:lnSpc>
            </a:pPr>
            <a:r>
              <a:rPr lang="en-US" altLang="zh-CN" sz="1800" b="1" dirty="0">
                <a:solidFill>
                  <a:srgbClr val="009900"/>
                </a:solidFill>
                <a:ea typeface="宋体" panose="02010600030101010101" pitchFamily="2" charset="-122"/>
                <a:sym typeface="Symbol" panose="05050102010706020507" pitchFamily="18" charset="2"/>
              </a:rPr>
              <a:t>Just not in memory </a:t>
            </a:r>
            <a:r>
              <a:rPr lang="en-US" altLang="zh-CN" sz="1800" b="1" dirty="0">
                <a:ea typeface="宋体" panose="02010600030101010101" pitchFamily="2" charset="-122"/>
                <a:sym typeface="Symbol" panose="05050102010706020507" pitchFamily="18" charset="2"/>
              </a:rPr>
              <a:t> bring to memory</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Get empty frame</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Swap page into frame</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Reset tables</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Set validation bit = </a:t>
            </a:r>
            <a:r>
              <a:rPr lang="en-US" altLang="zh-CN" sz="1800" b="1" dirty="0">
                <a:solidFill>
                  <a:srgbClr val="FF0000"/>
                </a:solidFill>
                <a:ea typeface="宋体" panose="02010600030101010101" pitchFamily="2" charset="-122"/>
                <a:sym typeface="Symbol" panose="05050102010706020507" pitchFamily="18" charset="2"/>
              </a:rPr>
              <a:t>v</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Restart the instruction that caused the page fault</a:t>
            </a:r>
            <a:endParaRPr lang="zh-CN" altLang="en-US" sz="1800" dirty="0">
              <a:ea typeface="宋体" panose="02010600030101010101" pitchFamily="2" charset="-122"/>
              <a:sym typeface="Symbol" panose="05050102010706020507" pitchFamily="18" charset="2"/>
            </a:endParaRPr>
          </a:p>
          <a:p>
            <a:pPr>
              <a:lnSpc>
                <a:spcPct val="90000"/>
              </a:lnSpc>
              <a:buFont typeface="Monotype Sorts" pitchFamily="2" charset="2"/>
              <a:buNone/>
            </a:pPr>
            <a:r>
              <a:rPr lang="zh-CN" altLang="en-US" sz="1800" b="1" dirty="0">
                <a:solidFill>
                  <a:srgbClr val="FF0000"/>
                </a:solidFill>
                <a:ea typeface="宋体" panose="02010600030101010101" pitchFamily="2" charset="-122"/>
                <a:sym typeface="Symbol" panose="05050102010706020507" pitchFamily="18" charset="2"/>
              </a:rPr>
              <a:t>Notes：</a:t>
            </a:r>
            <a:endParaRPr lang="en-US" altLang="zh-CN" sz="1800" b="1" dirty="0">
              <a:solidFill>
                <a:srgbClr val="FF0000"/>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800" b="1" dirty="0">
                <a:solidFill>
                  <a:srgbClr val="0000CC"/>
                </a:solidFill>
                <a:ea typeface="宋体" panose="02010600030101010101" pitchFamily="2" charset="-122"/>
                <a:sym typeface="Symbol" panose="05050102010706020507" pitchFamily="18" charset="2"/>
              </a:rPr>
              <a:t>1</a:t>
            </a:r>
            <a:r>
              <a:rPr lang="zh-CN" altLang="en-US" sz="1800" b="1" dirty="0">
                <a:solidFill>
                  <a:srgbClr val="0000CC"/>
                </a:solidFill>
                <a:ea typeface="宋体" panose="02010600030101010101" pitchFamily="2" charset="-122"/>
                <a:sym typeface="Symbol" panose="05050102010706020507" pitchFamily="18" charset="2"/>
              </a:rPr>
              <a:t>、</a:t>
            </a:r>
            <a:r>
              <a:rPr lang="en-US" altLang="zh-CN" sz="1800" dirty="0">
                <a:solidFill>
                  <a:srgbClr val="0000CC"/>
                </a:solidFill>
                <a:ea typeface="宋体" panose="02010600030101010101" pitchFamily="2" charset="-122"/>
              </a:rPr>
              <a:t> first reference </a:t>
            </a:r>
            <a:r>
              <a:rPr lang="zh-CN" altLang="en-US" sz="1800" dirty="0">
                <a:solidFill>
                  <a:srgbClr val="0000CC"/>
                </a:solidFill>
                <a:ea typeface="宋体" panose="02010600030101010101" pitchFamily="2" charset="-122"/>
              </a:rPr>
              <a:t>：如跳转到一个新的页面，欲访问的操作数在一个新的页面中</a:t>
            </a:r>
            <a:endParaRPr lang="en-US" altLang="zh-CN" sz="1800" b="1" dirty="0">
              <a:solidFill>
                <a:srgbClr val="0000CC"/>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800" b="1" dirty="0">
                <a:solidFill>
                  <a:srgbClr val="FF0000"/>
                </a:solidFill>
                <a:ea typeface="宋体" panose="02010600030101010101" pitchFamily="2" charset="-122"/>
                <a:sym typeface="Symbol" panose="05050102010706020507" pitchFamily="18" charset="2"/>
              </a:rPr>
              <a:t>2</a:t>
            </a:r>
            <a:r>
              <a:rPr lang="zh-CN" altLang="en-US" sz="1800" b="1" dirty="0">
                <a:solidFill>
                  <a:srgbClr val="FF0000"/>
                </a:solidFill>
                <a:ea typeface="宋体" panose="02010600030101010101" pitchFamily="2" charset="-122"/>
                <a:sym typeface="Symbol" panose="05050102010706020507" pitchFamily="18" charset="2"/>
              </a:rPr>
              <a:t>、系统通过比对</a:t>
            </a:r>
            <a:r>
              <a:rPr lang="zh-CN" altLang="en-US" sz="1800" b="1" dirty="0">
                <a:solidFill>
                  <a:srgbClr val="006600"/>
                </a:solidFill>
                <a:ea typeface="宋体" panose="02010600030101010101" pitchFamily="2" charset="-122"/>
                <a:sym typeface="Symbol" panose="05050102010706020507" pitchFamily="18" charset="2"/>
              </a:rPr>
              <a:t>系统页表</a:t>
            </a:r>
            <a:r>
              <a:rPr lang="zh-CN" altLang="en-US" sz="1800" b="1" dirty="0">
                <a:solidFill>
                  <a:srgbClr val="FF0000"/>
                </a:solidFill>
                <a:ea typeface="宋体" panose="02010600030101010101" pitchFamily="2" charset="-122"/>
                <a:sym typeface="Symbol" panose="05050102010706020507" pitchFamily="18" charset="2"/>
              </a:rPr>
              <a:t>与</a:t>
            </a:r>
            <a:r>
              <a:rPr lang="zh-CN" altLang="en-US" sz="1800" b="1" dirty="0">
                <a:solidFill>
                  <a:srgbClr val="0070C0"/>
                </a:solidFill>
                <a:ea typeface="宋体" panose="02010600030101010101" pitchFamily="2" charset="-122"/>
                <a:sym typeface="Symbol" panose="05050102010706020507" pitchFamily="18" charset="2"/>
              </a:rPr>
              <a:t>进程页表</a:t>
            </a:r>
            <a:r>
              <a:rPr lang="zh-CN" altLang="en-US" sz="1800" b="1" dirty="0">
                <a:solidFill>
                  <a:srgbClr val="FF0000"/>
                </a:solidFill>
                <a:ea typeface="宋体" panose="02010600030101010101" pitchFamily="2" charset="-122"/>
                <a:sym typeface="Symbol" panose="05050102010706020507" pitchFamily="18" charset="2"/>
              </a:rPr>
              <a:t>以确定一个页面的引用是非法页面，还是一个尚未装入内存的合法页面。</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CC304AB-AAFA-4EBB-96C3-38E318627D5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Steps in Handling a Page Fault</a:t>
            </a:r>
          </a:p>
        </p:txBody>
      </p:sp>
      <p:pic>
        <p:nvPicPr>
          <p:cNvPr id="25603" name="Picture 4">
            <a:extLst>
              <a:ext uri="{FF2B5EF4-FFF2-40B4-BE49-F238E27FC236}">
                <a16:creationId xmlns:a16="http://schemas.microsoft.com/office/drawing/2014/main" id="{41BD83E5-B2A0-4105-B19A-DE6DA3990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66" t="598" r="6114" b="912"/>
          <a:stretch>
            <a:fillRect/>
          </a:stretch>
        </p:blipFill>
        <p:spPr bwMode="auto">
          <a:xfrm>
            <a:off x="914400" y="1189660"/>
            <a:ext cx="6902657" cy="52800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46EFA4B-2C49-4D56-B374-069C0FA245B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Page </a:t>
            </a:r>
            <a:r>
              <a:rPr lang="zh-CN" altLang="en-US" dirty="0">
                <a:effectLst>
                  <a:outerShdw blurRad="38100" dist="38100" dir="2700000" algn="tl">
                    <a:srgbClr val="C0C0C0"/>
                  </a:outerShdw>
                </a:effectLst>
                <a:ea typeface="宋体" pitchFamily="2" charset="-122"/>
              </a:rPr>
              <a:t>Fault（P322-323）</a:t>
            </a:r>
          </a:p>
        </p:txBody>
      </p:sp>
      <p:sp>
        <p:nvSpPr>
          <p:cNvPr id="26627" name="Rectangle 3">
            <a:extLst>
              <a:ext uri="{FF2B5EF4-FFF2-40B4-BE49-F238E27FC236}">
                <a16:creationId xmlns:a16="http://schemas.microsoft.com/office/drawing/2014/main" id="{481F1711-6410-44FD-8E61-266E89B3859A}"/>
              </a:ext>
            </a:extLst>
          </p:cNvPr>
          <p:cNvSpPr>
            <a:spLocks noGrp="1" noChangeArrowheads="1"/>
          </p:cNvSpPr>
          <p:nvPr>
            <p:ph type="body" sz="half" idx="4294967295"/>
          </p:nvPr>
        </p:nvSpPr>
        <p:spPr>
          <a:xfrm>
            <a:off x="1187450" y="873125"/>
            <a:ext cx="7321550" cy="2774950"/>
          </a:xfrm>
        </p:spPr>
        <p:txBody>
          <a:bodyPr/>
          <a:lstStyle/>
          <a:p>
            <a:pPr>
              <a:lnSpc>
                <a:spcPct val="80000"/>
              </a:lnSpc>
            </a:pPr>
            <a:r>
              <a:rPr lang="zh-CN" altLang="en-US" sz="1600" b="1" dirty="0">
                <a:solidFill>
                  <a:srgbClr val="7030A0"/>
                </a:solidFill>
                <a:ea typeface="宋体" panose="02010600030101010101" pitchFamily="2" charset="-122"/>
                <a:sym typeface="Symbol" panose="05050102010706020507" pitchFamily="18" charset="2"/>
              </a:rPr>
              <a:t>缺页中断与一般的中断相比，有明显的不同：</a:t>
            </a:r>
          </a:p>
          <a:p>
            <a:pPr lvl="1"/>
            <a:r>
              <a:rPr lang="zh-CN" altLang="en-US" sz="1600" b="1" dirty="0">
                <a:solidFill>
                  <a:srgbClr val="C00000"/>
                </a:solidFill>
                <a:ea typeface="宋体" panose="02010600030101010101" pitchFamily="2" charset="-122"/>
                <a:sym typeface="Symbol" panose="05050102010706020507" pitchFamily="18" charset="2"/>
              </a:rPr>
              <a:t>在指令执行期间产生和处理中断信号</a:t>
            </a:r>
            <a:r>
              <a:rPr lang="zh-CN" altLang="en-US" sz="1600" b="1" dirty="0">
                <a:ea typeface="宋体" panose="02010600030101010101" pitchFamily="2" charset="-122"/>
                <a:sym typeface="Symbol" panose="05050102010706020507" pitchFamily="18" charset="2"/>
              </a:rPr>
              <a:t>；一般情况下，CPU在</a:t>
            </a:r>
            <a:r>
              <a:rPr lang="zh-CN" altLang="en-US" sz="1600" b="1" dirty="0">
                <a:solidFill>
                  <a:srgbClr val="0000CC"/>
                </a:solidFill>
                <a:ea typeface="宋体" panose="02010600030101010101" pitchFamily="2" charset="-122"/>
                <a:sym typeface="Symbol" panose="05050102010706020507" pitchFamily="18" charset="2"/>
              </a:rPr>
              <a:t>执行完一条指令之后</a:t>
            </a:r>
            <a:r>
              <a:rPr lang="zh-CN" altLang="en-US" sz="1600" b="1" dirty="0">
                <a:ea typeface="宋体" panose="02010600030101010101" pitchFamily="2" charset="-122"/>
                <a:sym typeface="Symbol" panose="05050102010706020507" pitchFamily="18" charset="2"/>
              </a:rPr>
              <a:t>检查和处理中断，而</a:t>
            </a:r>
            <a:r>
              <a:rPr lang="zh-CN" altLang="en-US" sz="1600" b="1" dirty="0">
                <a:solidFill>
                  <a:srgbClr val="0000CC"/>
                </a:solidFill>
                <a:ea typeface="宋体" panose="02010600030101010101" pitchFamily="2" charset="-122"/>
                <a:sym typeface="Symbol" panose="05050102010706020507" pitchFamily="18" charset="2"/>
              </a:rPr>
              <a:t>缺页中断却是在指令执行期间</a:t>
            </a:r>
            <a:r>
              <a:rPr lang="zh-CN" altLang="en-US" sz="1600" b="1" dirty="0">
                <a:ea typeface="宋体" panose="02010600030101010101" pitchFamily="2" charset="-122"/>
                <a:sym typeface="Symbol" panose="05050102010706020507" pitchFamily="18" charset="2"/>
              </a:rPr>
              <a:t>，发现要访问的指令或数据不在内存时产生和处理的；</a:t>
            </a:r>
          </a:p>
          <a:p>
            <a:pPr lvl="1">
              <a:lnSpc>
                <a:spcPct val="80000"/>
              </a:lnSpc>
            </a:pPr>
            <a:r>
              <a:rPr lang="zh-CN" altLang="en-US" sz="1600" b="1" dirty="0">
                <a:ea typeface="宋体" panose="02010600030101010101" pitchFamily="2" charset="-122"/>
                <a:sym typeface="Symbol" panose="05050102010706020507" pitchFamily="18" charset="2"/>
              </a:rPr>
              <a:t>一条指令执行期间，可能产生多次缺页中断。</a:t>
            </a:r>
          </a:p>
          <a:p>
            <a:pPr lvl="1">
              <a:lnSpc>
                <a:spcPct val="80000"/>
              </a:lnSpc>
            </a:pPr>
            <a:r>
              <a:rPr lang="zh-CN" altLang="en-US" sz="1600" b="1" dirty="0">
                <a:ea typeface="宋体" panose="02010600030101010101" pitchFamily="2" charset="-122"/>
              </a:rPr>
              <a:t>Example:  IBM 370 – 6 pages to handle SS MOVE instruction:</a:t>
            </a:r>
          </a:p>
          <a:p>
            <a:pPr lvl="1">
              <a:lnSpc>
                <a:spcPct val="80000"/>
              </a:lnSpc>
            </a:pPr>
            <a:r>
              <a:rPr lang="zh-CN" altLang="en-US" sz="1600" b="1" dirty="0">
                <a:ea typeface="宋体" panose="02010600030101010101" pitchFamily="2" charset="-122"/>
              </a:rPr>
              <a:t>instruction is 6 bytes, might span 2 pages</a:t>
            </a:r>
          </a:p>
          <a:p>
            <a:pPr lvl="1">
              <a:lnSpc>
                <a:spcPct val="80000"/>
              </a:lnSpc>
            </a:pPr>
            <a:r>
              <a:rPr lang="zh-CN" altLang="en-US" sz="1600" b="1" dirty="0">
                <a:ea typeface="宋体" panose="02010600030101010101" pitchFamily="2" charset="-122"/>
              </a:rPr>
              <a:t>2 pages to handle from</a:t>
            </a:r>
          </a:p>
          <a:p>
            <a:pPr lvl="1">
              <a:lnSpc>
                <a:spcPct val="80000"/>
              </a:lnSpc>
            </a:pPr>
            <a:r>
              <a:rPr lang="zh-CN" altLang="en-US" sz="1600" b="1" dirty="0">
                <a:ea typeface="宋体" panose="02010600030101010101" pitchFamily="2" charset="-122"/>
              </a:rPr>
              <a:t>2 pages to handle to</a:t>
            </a:r>
          </a:p>
          <a:p>
            <a:pPr lvl="1">
              <a:lnSpc>
                <a:spcPct val="80000"/>
              </a:lnSpc>
            </a:pPr>
            <a:r>
              <a:rPr lang="zh-CN" altLang="en-US" sz="1600" b="1" dirty="0">
                <a:ea typeface="宋体" panose="02010600030101010101" pitchFamily="2" charset="-122"/>
              </a:rPr>
              <a:t>MOVE instruction</a:t>
            </a:r>
            <a:r>
              <a:rPr lang="zh-CN" altLang="en-US" sz="1600" b="1" dirty="0">
                <a:ea typeface="宋体" panose="02010600030101010101" pitchFamily="2" charset="-122"/>
                <a:sym typeface="Symbol" panose="05050102010706020507" pitchFamily="18" charset="2"/>
              </a:rPr>
              <a:t> ，可能要产生6次缺页中断；</a:t>
            </a:r>
          </a:p>
        </p:txBody>
      </p:sp>
      <p:graphicFrame>
        <p:nvGraphicFramePr>
          <p:cNvPr id="26628" name="Object 4">
            <a:extLst>
              <a:ext uri="{FF2B5EF4-FFF2-40B4-BE49-F238E27FC236}">
                <a16:creationId xmlns:a16="http://schemas.microsoft.com/office/drawing/2014/main" id="{099A7964-245C-476B-B371-BA7B930CA326}"/>
              </a:ext>
            </a:extLst>
          </p:cNvPr>
          <p:cNvGraphicFramePr>
            <a:graphicFrameLocks noGrp="1" noChangeAspect="1"/>
          </p:cNvGraphicFramePr>
          <p:nvPr>
            <p:ph sz="half" idx="4294967295"/>
          </p:nvPr>
        </p:nvGraphicFramePr>
        <p:xfrm>
          <a:off x="3195638" y="3567113"/>
          <a:ext cx="2335212" cy="2820987"/>
        </p:xfrm>
        <a:graphic>
          <a:graphicData uri="http://schemas.openxmlformats.org/presentationml/2006/ole">
            <mc:AlternateContent xmlns:mc="http://schemas.openxmlformats.org/markup-compatibility/2006">
              <mc:Choice xmlns:v="urn:schemas-microsoft-com:vml" Requires="v">
                <p:oleObj spid="_x0000_s27028" r:id="rId3" imgW="2757600" imgH="3033720" progId="">
                  <p:embed/>
                </p:oleObj>
              </mc:Choice>
              <mc:Fallback>
                <p:oleObj r:id="rId3" imgW="2757600" imgH="30337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8" y="3567113"/>
                        <a:ext cx="2335212" cy="282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FAD5561-E21C-463E-8565-E33D703EDDC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Fault－problems</a:t>
            </a:r>
          </a:p>
        </p:txBody>
      </p:sp>
      <p:sp>
        <p:nvSpPr>
          <p:cNvPr id="28675" name="Rectangle 3">
            <a:extLst>
              <a:ext uri="{FF2B5EF4-FFF2-40B4-BE49-F238E27FC236}">
                <a16:creationId xmlns:a16="http://schemas.microsoft.com/office/drawing/2014/main" id="{0F14AE0B-E5FC-44BA-BE05-BF2AC13E9D3A}"/>
              </a:ext>
            </a:extLst>
          </p:cNvPr>
          <p:cNvSpPr>
            <a:spLocks noGrp="1" noChangeArrowheads="1"/>
          </p:cNvSpPr>
          <p:nvPr>
            <p:ph type="body" sz="half" idx="4294967295"/>
          </p:nvPr>
        </p:nvSpPr>
        <p:spPr>
          <a:xfrm>
            <a:off x="358775" y="1217613"/>
            <a:ext cx="8561388" cy="2509837"/>
          </a:xfrm>
        </p:spPr>
        <p:txBody>
          <a:bodyPr/>
          <a:lstStyle/>
          <a:p>
            <a:r>
              <a:rPr lang="zh-CN" altLang="en-US" sz="2000" b="1">
                <a:solidFill>
                  <a:srgbClr val="FF0000"/>
                </a:solidFill>
                <a:ea typeface="宋体" panose="02010600030101010101" pitchFamily="2" charset="-122"/>
                <a:sym typeface="Symbol" panose="05050102010706020507" pitchFamily="18" charset="2"/>
              </a:rPr>
              <a:t>有时重启被中断的指令并不可行；</a:t>
            </a:r>
          </a:p>
          <a:p>
            <a:pPr lvl="1"/>
            <a:r>
              <a:rPr lang="zh-CN" altLang="en-US" sz="2000" b="1">
                <a:ea typeface="宋体" panose="02010600030101010101" pitchFamily="2" charset="-122"/>
                <a:sym typeface="Symbol" panose="05050102010706020507" pitchFamily="18" charset="2"/>
              </a:rPr>
              <a:t>例如：相互重叠的区域中进行块移动指令</a:t>
            </a:r>
          </a:p>
          <a:p>
            <a:pPr lvl="1"/>
            <a:r>
              <a:rPr lang="zh-CN" altLang="en-US" sz="2000" b="1">
                <a:ea typeface="宋体" panose="02010600030101010101" pitchFamily="2" charset="-122"/>
                <a:sym typeface="Symbol" panose="05050102010706020507" pitchFamily="18" charset="2"/>
              </a:rPr>
              <a:t>该指令将虚框内的数据移动到Page n中，由于虚框跨越两个页面，若指令开始执行时第n+1页不在内存，当将虚框内第n+1页中的数据移动到第n页时，产生缺页中断；</a:t>
            </a:r>
          </a:p>
          <a:p>
            <a:pPr lvl="1"/>
            <a:r>
              <a:rPr lang="zh-CN" altLang="en-US" sz="2000" b="1">
                <a:ea typeface="宋体" panose="02010600030101010101" pitchFamily="2" charset="-122"/>
                <a:sym typeface="Symbol" panose="05050102010706020507" pitchFamily="18" charset="2"/>
              </a:rPr>
              <a:t>当将第n+1页装入到主存后，虚框中第n页的内容已被修改，重启指令重新进行传送，将导致错误；（复制的是已经修改过的数据）</a:t>
            </a:r>
          </a:p>
        </p:txBody>
      </p:sp>
      <p:graphicFrame>
        <p:nvGraphicFramePr>
          <p:cNvPr id="28676" name="Object 4">
            <a:extLst>
              <a:ext uri="{FF2B5EF4-FFF2-40B4-BE49-F238E27FC236}">
                <a16:creationId xmlns:a16="http://schemas.microsoft.com/office/drawing/2014/main" id="{139FD21A-149D-4421-AD36-95F9B4493129}"/>
              </a:ext>
            </a:extLst>
          </p:cNvPr>
          <p:cNvGraphicFramePr>
            <a:graphicFrameLocks noGrp="1" noChangeAspect="1"/>
          </p:cNvGraphicFramePr>
          <p:nvPr>
            <p:ph sz="quarter" idx="4294967295"/>
          </p:nvPr>
        </p:nvGraphicFramePr>
        <p:xfrm>
          <a:off x="2979738" y="3748088"/>
          <a:ext cx="3035300" cy="2695575"/>
        </p:xfrm>
        <a:graphic>
          <a:graphicData uri="http://schemas.openxmlformats.org/presentationml/2006/ole">
            <mc:AlternateContent xmlns:mc="http://schemas.openxmlformats.org/markup-compatibility/2006">
              <mc:Choice xmlns:v="urn:schemas-microsoft-com:vml" Requires="v">
                <p:oleObj spid="_x0000_s29078" r:id="rId3" imgW="4122000" imgH="2689920" progId="">
                  <p:embed/>
                </p:oleObj>
              </mc:Choice>
              <mc:Fallback>
                <p:oleObj r:id="rId3" imgW="4122000" imgH="26899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738" y="3748088"/>
                        <a:ext cx="30353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TextBox 1">
            <a:extLst>
              <a:ext uri="{FF2B5EF4-FFF2-40B4-BE49-F238E27FC236}">
                <a16:creationId xmlns:a16="http://schemas.microsoft.com/office/drawing/2014/main" id="{3581087C-9112-493A-925C-13C4AEFB4B73}"/>
              </a:ext>
            </a:extLst>
          </p:cNvPr>
          <p:cNvSpPr txBox="1">
            <a:spLocks noChangeArrowheads="1"/>
          </p:cNvSpPr>
          <p:nvPr/>
        </p:nvSpPr>
        <p:spPr bwMode="auto">
          <a:xfrm>
            <a:off x="6434138" y="4027488"/>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如座位的前移过程</a:t>
            </a:r>
          </a:p>
        </p:txBody>
      </p:sp>
      <p:sp>
        <p:nvSpPr>
          <p:cNvPr id="28678" name="TextBox 2">
            <a:extLst>
              <a:ext uri="{FF2B5EF4-FFF2-40B4-BE49-F238E27FC236}">
                <a16:creationId xmlns:a16="http://schemas.microsoft.com/office/drawing/2014/main" id="{60651413-94F9-410C-AD95-0EE68E181881}"/>
              </a:ext>
            </a:extLst>
          </p:cNvPr>
          <p:cNvSpPr txBox="1">
            <a:spLocks noChangeArrowheads="1"/>
          </p:cNvSpPr>
          <p:nvPr/>
        </p:nvSpPr>
        <p:spPr bwMode="auto">
          <a:xfrm>
            <a:off x="6434138" y="4975225"/>
            <a:ext cx="2187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Solution</a:t>
            </a:r>
            <a:r>
              <a:rPr lang="zh-CN" altLang="en-US" sz="1800">
                <a:ea typeface="宋体" panose="02010600030101010101" pitchFamily="2" charset="-12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4F3569-1E09-4C54-9297-34B0B1331742}"/>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Fault－problems </a:t>
            </a:r>
          </a:p>
        </p:txBody>
      </p:sp>
      <p:sp>
        <p:nvSpPr>
          <p:cNvPr id="27651" name="Rectangle 3">
            <a:extLst>
              <a:ext uri="{FF2B5EF4-FFF2-40B4-BE49-F238E27FC236}">
                <a16:creationId xmlns:a16="http://schemas.microsoft.com/office/drawing/2014/main" id="{E17F327D-9DDF-4CC4-84F4-FFA1615F5106}"/>
              </a:ext>
            </a:extLst>
          </p:cNvPr>
          <p:cNvSpPr>
            <a:spLocks noGrp="1" noChangeArrowheads="1"/>
          </p:cNvSpPr>
          <p:nvPr>
            <p:ph type="body" idx="4294967295"/>
          </p:nvPr>
        </p:nvSpPr>
        <p:spPr>
          <a:xfrm>
            <a:off x="831850" y="1282700"/>
            <a:ext cx="6880225" cy="4394200"/>
          </a:xfrm>
        </p:spPr>
        <p:txBody>
          <a:bodyPr/>
          <a:lstStyle/>
          <a:p>
            <a:pPr>
              <a:lnSpc>
                <a:spcPct val="90000"/>
              </a:lnSpc>
            </a:pPr>
            <a:r>
              <a:rPr lang="en-US" altLang="zh-CN" sz="2400" dirty="0">
                <a:solidFill>
                  <a:srgbClr val="FF0000"/>
                </a:solidFill>
                <a:ea typeface="宋体" panose="02010600030101010101" pitchFamily="2" charset="-122"/>
                <a:sym typeface="Symbol" panose="05050102010706020507" pitchFamily="18" charset="2"/>
              </a:rPr>
              <a:t>Restart instruction</a:t>
            </a:r>
          </a:p>
          <a:p>
            <a:pPr lvl="1">
              <a:lnSpc>
                <a:spcPct val="90000"/>
              </a:lnSpc>
            </a:pPr>
            <a:r>
              <a:rPr lang="en-US" altLang="zh-CN" sz="2000" dirty="0">
                <a:ea typeface="宋体" panose="02010600030101010101" pitchFamily="2" charset="-122"/>
                <a:sym typeface="Symbol" panose="05050102010706020507" pitchFamily="18" charset="2"/>
              </a:rPr>
              <a:t>block move   </a:t>
            </a:r>
            <a:r>
              <a:rPr lang="zh-CN" altLang="en-US" sz="2000" dirty="0">
                <a:ea typeface="宋体" panose="02010600030101010101" pitchFamily="2" charset="-122"/>
                <a:sym typeface="Symbol" panose="05050102010706020507" pitchFamily="18" charset="2"/>
              </a:rPr>
              <a:t>（如座位前移）</a:t>
            </a:r>
            <a:r>
              <a:rPr lang="en-US" altLang="zh-CN" sz="2000" dirty="0">
                <a:ea typeface="宋体" panose="02010600030101010101" pitchFamily="2" charset="-122"/>
                <a:sym typeface="Symbol" panose="05050102010706020507" pitchFamily="18" charset="2"/>
              </a:rPr>
              <a:t/>
            </a:r>
            <a:br>
              <a:rPr lang="en-US" altLang="zh-CN" sz="20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endParaRPr lang="en-US" altLang="zh-CN" sz="2400" dirty="0">
              <a:ea typeface="宋体" panose="02010600030101010101" pitchFamily="2" charset="-122"/>
              <a:sym typeface="Symbol" panose="05050102010706020507" pitchFamily="18" charset="2"/>
            </a:endParaRPr>
          </a:p>
          <a:p>
            <a:pPr lvl="1">
              <a:lnSpc>
                <a:spcPct val="90000"/>
              </a:lnSpc>
              <a:buFont typeface="Monotype Sorts" pitchFamily="2" charset="2"/>
              <a:buNone/>
            </a:pPr>
            <a:endParaRPr lang="en-US" altLang="zh-CN" sz="2400" dirty="0">
              <a:ea typeface="宋体" panose="02010600030101010101" pitchFamily="2" charset="-122"/>
              <a:sym typeface="Symbol" panose="05050102010706020507" pitchFamily="18" charset="2"/>
            </a:endParaRPr>
          </a:p>
          <a:p>
            <a:pPr lvl="1">
              <a:lnSpc>
                <a:spcPct val="90000"/>
              </a:lnSpc>
            </a:pPr>
            <a:r>
              <a:rPr lang="en-US" altLang="zh-CN" sz="2000" dirty="0">
                <a:ea typeface="宋体" panose="02010600030101010101" pitchFamily="2" charset="-122"/>
                <a:sym typeface="Symbol" panose="05050102010706020507" pitchFamily="18" charset="2"/>
              </a:rPr>
              <a:t>auto increment/decrement location</a:t>
            </a:r>
          </a:p>
          <a:p>
            <a:pPr lvl="2">
              <a:lnSpc>
                <a:spcPct val="90000"/>
              </a:lnSpc>
            </a:pPr>
            <a:r>
              <a:rPr lang="zh-CN" altLang="en-US" sz="1600" dirty="0">
                <a:ea typeface="宋体" panose="02010600030101010101" pitchFamily="2" charset="-122"/>
                <a:sym typeface="Symbol" panose="05050102010706020507" pitchFamily="18" charset="2"/>
              </a:rPr>
              <a:t>有的处理机指令模拟</a:t>
            </a:r>
            <a:r>
              <a:rPr lang="en-US" altLang="zh-CN" sz="1600" dirty="0">
                <a:ea typeface="宋体" panose="02010600030101010101" pitchFamily="2" charset="-122"/>
                <a:sym typeface="Symbol" panose="05050102010706020507" pitchFamily="18" charset="2"/>
              </a:rPr>
              <a:t>PC</a:t>
            </a:r>
            <a:r>
              <a:rPr lang="zh-CN" altLang="en-US" sz="1600" dirty="0">
                <a:ea typeface="宋体" panose="02010600030101010101" pitchFamily="2" charset="-122"/>
                <a:sym typeface="Symbol" panose="05050102010706020507" pitchFamily="18" charset="2"/>
              </a:rPr>
              <a:t>自动</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的功能，对一些特定的单元的间接寻址方式中，存取操作数后地址自动</a:t>
            </a:r>
            <a:r>
              <a:rPr lang="en-US" altLang="zh-CN" sz="1600" dirty="0">
                <a:ea typeface="宋体" panose="02010600030101010101" pitchFamily="2" charset="-122"/>
                <a:sym typeface="Symbol" panose="05050102010706020507" pitchFamily="18" charset="2"/>
              </a:rPr>
              <a:t>+1</a:t>
            </a:r>
          </a:p>
          <a:p>
            <a:pPr lvl="1">
              <a:lnSpc>
                <a:spcPct val="90000"/>
              </a:lnSpc>
            </a:pPr>
            <a:r>
              <a:rPr lang="en-US" altLang="zh-CN" sz="2000" dirty="0">
                <a:solidFill>
                  <a:srgbClr val="0000CC"/>
                </a:solidFill>
                <a:ea typeface="宋体" panose="02010600030101010101" pitchFamily="2" charset="-122"/>
                <a:sym typeface="Symbol" panose="05050102010706020507" pitchFamily="18" charset="2"/>
              </a:rPr>
              <a:t>Update in database (partially updated)</a:t>
            </a:r>
          </a:p>
        </p:txBody>
      </p:sp>
      <p:sp>
        <p:nvSpPr>
          <p:cNvPr id="27652" name="Rectangle 4">
            <a:extLst>
              <a:ext uri="{FF2B5EF4-FFF2-40B4-BE49-F238E27FC236}">
                <a16:creationId xmlns:a16="http://schemas.microsoft.com/office/drawing/2014/main" id="{2B600D06-26C5-4FE5-BB05-4FA28E19E82D}"/>
              </a:ext>
            </a:extLst>
          </p:cNvPr>
          <p:cNvSpPr>
            <a:spLocks noChangeArrowheads="1"/>
          </p:cNvSpPr>
          <p:nvPr/>
        </p:nvSpPr>
        <p:spPr bwMode="auto">
          <a:xfrm>
            <a:off x="3381375" y="2405063"/>
            <a:ext cx="914400" cy="914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53" name="Rectangle 5">
            <a:extLst>
              <a:ext uri="{FF2B5EF4-FFF2-40B4-BE49-F238E27FC236}">
                <a16:creationId xmlns:a16="http://schemas.microsoft.com/office/drawing/2014/main" id="{819618FA-49B1-4EF7-8B78-60AFCEB4B2D2}"/>
              </a:ext>
            </a:extLst>
          </p:cNvPr>
          <p:cNvSpPr>
            <a:spLocks noChangeArrowheads="1"/>
          </p:cNvSpPr>
          <p:nvPr/>
        </p:nvSpPr>
        <p:spPr bwMode="auto">
          <a:xfrm>
            <a:off x="3895725" y="2825750"/>
            <a:ext cx="914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54" name="Freeform 6">
            <a:extLst>
              <a:ext uri="{FF2B5EF4-FFF2-40B4-BE49-F238E27FC236}">
                <a16:creationId xmlns:a16="http://schemas.microsoft.com/office/drawing/2014/main" id="{9F306E5A-B2FD-4F87-BC15-EB5F0A3F3B3E}"/>
              </a:ext>
            </a:extLst>
          </p:cNvPr>
          <p:cNvSpPr>
            <a:spLocks/>
          </p:cNvSpPr>
          <p:nvPr/>
        </p:nvSpPr>
        <p:spPr bwMode="auto">
          <a:xfrm>
            <a:off x="4289425" y="2238375"/>
            <a:ext cx="533400" cy="533400"/>
          </a:xfrm>
          <a:custGeom>
            <a:avLst/>
            <a:gdLst>
              <a:gd name="T0" fmla="*/ 2147483646 w 344"/>
              <a:gd name="T1" fmla="*/ 2147483646 h 376"/>
              <a:gd name="T2" fmla="*/ 2147483646 w 344"/>
              <a:gd name="T3" fmla="*/ 2147483646 h 376"/>
              <a:gd name="T4" fmla="*/ 0 w 344"/>
              <a:gd name="T5" fmla="*/ 2147483646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69AED6-891A-49DD-8A93-1F820460EE03}"/>
              </a:ext>
            </a:extLst>
          </p:cNvPr>
          <p:cNvSpPr txBox="1"/>
          <p:nvPr>
            <p:custDataLst>
              <p:tags r:id="rId2"/>
            </p:custDataLst>
          </p:nvPr>
        </p:nvSpPr>
        <p:spPr>
          <a:xfrm>
            <a:off x="914400" y="849312"/>
            <a:ext cx="7199086" cy="1658144"/>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在缺页处理过程中，操作系统执行的操作可能是（）。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、修改页表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、磁盘</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           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、分配页框</a:t>
            </a:r>
          </a:p>
        </p:txBody>
      </p:sp>
      <p:sp>
        <p:nvSpPr>
          <p:cNvPr id="5" name="文本框 4">
            <a:extLst>
              <a:ext uri="{FF2B5EF4-FFF2-40B4-BE49-F238E27FC236}">
                <a16:creationId xmlns:a16="http://schemas.microsoft.com/office/drawing/2014/main" id="{816D4CCA-E038-4E95-BE2A-0D55EDB3E300}"/>
              </a:ext>
            </a:extLst>
          </p:cNvPr>
          <p:cNvSpPr txBox="1"/>
          <p:nvPr>
            <p:custDataLst>
              <p:tags r:id="rId3"/>
            </p:custDataLst>
          </p:nvPr>
        </p:nvSpPr>
        <p:spPr>
          <a:xfrm>
            <a:off x="1744889" y="233684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843DE7D2-F8EE-4AF8-9B20-FF5564701C4D}"/>
              </a:ext>
            </a:extLst>
          </p:cNvPr>
          <p:cNvSpPr txBox="1"/>
          <p:nvPr>
            <p:custDataLst>
              <p:tags r:id="rId4"/>
            </p:custDataLst>
          </p:nvPr>
        </p:nvSpPr>
        <p:spPr>
          <a:xfrm>
            <a:off x="1744889" y="319409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57148D6-0AA6-48C6-987B-FF59FE7E5AC2}"/>
              </a:ext>
            </a:extLst>
          </p:cNvPr>
          <p:cNvSpPr txBox="1"/>
          <p:nvPr>
            <p:custDataLst>
              <p:tags r:id="rId5"/>
            </p:custDataLst>
          </p:nvPr>
        </p:nvSpPr>
        <p:spPr>
          <a:xfrm>
            <a:off x="1744889" y="405134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1E572F8-E98D-47EE-B368-261AA78AEA41}"/>
              </a:ext>
            </a:extLst>
          </p:cNvPr>
          <p:cNvSpPr txBox="1"/>
          <p:nvPr>
            <p:custDataLst>
              <p:tags r:id="rId6"/>
            </p:custDataLst>
          </p:nvPr>
        </p:nvSpPr>
        <p:spPr>
          <a:xfrm>
            <a:off x="1744889" y="490859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F37C1D53-5C01-4F9A-A4DB-5EFC2A0BB17C}"/>
              </a:ext>
            </a:extLst>
          </p:cNvPr>
          <p:cNvSpPr>
            <a:spLocks noChangeAspect="1"/>
          </p:cNvSpPr>
          <p:nvPr>
            <p:custDataLst>
              <p:tags r:id="rId7"/>
            </p:custDataLst>
          </p:nvPr>
        </p:nvSpPr>
        <p:spPr bwMode="auto">
          <a:xfrm>
            <a:off x="1030514" y="24011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9D69542-DADC-4111-91C5-0D6143D124BD}"/>
              </a:ext>
            </a:extLst>
          </p:cNvPr>
          <p:cNvSpPr>
            <a:spLocks noChangeAspect="1"/>
          </p:cNvSpPr>
          <p:nvPr>
            <p:custDataLst>
              <p:tags r:id="rId8"/>
            </p:custDataLst>
          </p:nvPr>
        </p:nvSpPr>
        <p:spPr bwMode="auto">
          <a:xfrm>
            <a:off x="1030514" y="32583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0B29A74-0268-4685-92BD-74764D39ED17}"/>
              </a:ext>
            </a:extLst>
          </p:cNvPr>
          <p:cNvSpPr>
            <a:spLocks noChangeAspect="1"/>
          </p:cNvSpPr>
          <p:nvPr>
            <p:custDataLst>
              <p:tags r:id="rId9"/>
            </p:custDataLst>
          </p:nvPr>
        </p:nvSpPr>
        <p:spPr bwMode="auto">
          <a:xfrm>
            <a:off x="1030514" y="41156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E2ED14A-330B-4C27-8E9C-1E267C3C0957}"/>
              </a:ext>
            </a:extLst>
          </p:cNvPr>
          <p:cNvSpPr>
            <a:spLocks noChangeAspect="1"/>
          </p:cNvSpPr>
          <p:nvPr>
            <p:custDataLst>
              <p:tags r:id="rId10"/>
            </p:custDataLst>
          </p:nvPr>
        </p:nvSpPr>
        <p:spPr bwMode="auto">
          <a:xfrm>
            <a:off x="1030514" y="49728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A6269F-6E8A-49C8-964E-562AB59F47D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17E0BBF-86CC-40BE-9DE0-48E534E77B7E}"/>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B5579210-BA19-420C-BA45-EF8A712AEA6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484E350-F88F-4253-9FE2-62E1B23E8F84}"/>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1049702E-30A7-4D15-A4A5-3DA4CE903FFB}"/>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33F29BE4-5913-4871-B5E8-30BE9D94990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722AC78-5EEA-431C-B4CF-BF24FBCC063A}"/>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36087AB5-442E-4ED2-9458-C550A68BD59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A9C5CAF-FF1C-4765-914E-90C1B5BC091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A4A21B93-8AA9-4D87-9B47-CD6DAB799DF2}"/>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5E6DC5B-2CB7-4ED1-AFC8-A5D701FA2D8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983D2AE-4121-4717-942E-ADE443A9913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77B2467-1506-4BED-BD49-EBB4210E8F67}"/>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297F089D-8908-4FA9-A450-A374746A216B}"/>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10274C69-8266-46A1-B5F2-5B810D42F02E}"/>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3596820-B06C-4677-B709-DFF9CFF2544E}"/>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DBD5E1-A35F-49B5-AD95-795770C3B53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19F976C-EA53-40D9-BFD5-B8748CA510B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4254580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69AED6-891A-49DD-8A93-1F820460EE03}"/>
              </a:ext>
            </a:extLst>
          </p:cNvPr>
          <p:cNvSpPr txBox="1"/>
          <p:nvPr>
            <p:custDataLst>
              <p:tags r:id="rId2"/>
            </p:custDataLst>
          </p:nvPr>
        </p:nvSpPr>
        <p:spPr>
          <a:xfrm>
            <a:off x="914400" y="849312"/>
            <a:ext cx="7199086" cy="1658144"/>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若用户进程访问内存时产生缺页，则下列选项中，操作系统可能执行的是（）。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、处理越界错误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、置换页</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、分配内存</a:t>
            </a:r>
          </a:p>
        </p:txBody>
      </p:sp>
      <p:sp>
        <p:nvSpPr>
          <p:cNvPr id="5" name="文本框 4">
            <a:extLst>
              <a:ext uri="{FF2B5EF4-FFF2-40B4-BE49-F238E27FC236}">
                <a16:creationId xmlns:a16="http://schemas.microsoft.com/office/drawing/2014/main" id="{816D4CCA-E038-4E95-BE2A-0D55EDB3E300}"/>
              </a:ext>
            </a:extLst>
          </p:cNvPr>
          <p:cNvSpPr txBox="1"/>
          <p:nvPr>
            <p:custDataLst>
              <p:tags r:id="rId3"/>
            </p:custDataLst>
          </p:nvPr>
        </p:nvSpPr>
        <p:spPr>
          <a:xfrm>
            <a:off x="1744889" y="250745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843DE7D2-F8EE-4AF8-9B20-FF5564701C4D}"/>
              </a:ext>
            </a:extLst>
          </p:cNvPr>
          <p:cNvSpPr txBox="1"/>
          <p:nvPr>
            <p:custDataLst>
              <p:tags r:id="rId4"/>
            </p:custDataLst>
          </p:nvPr>
        </p:nvSpPr>
        <p:spPr>
          <a:xfrm>
            <a:off x="1744889" y="336470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57148D6-0AA6-48C6-987B-FF59FE7E5AC2}"/>
              </a:ext>
            </a:extLst>
          </p:cNvPr>
          <p:cNvSpPr txBox="1"/>
          <p:nvPr>
            <p:custDataLst>
              <p:tags r:id="rId5"/>
            </p:custDataLst>
          </p:nvPr>
        </p:nvSpPr>
        <p:spPr>
          <a:xfrm>
            <a:off x="1744889" y="422195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1E572F8-E98D-47EE-B368-261AA78AEA41}"/>
              </a:ext>
            </a:extLst>
          </p:cNvPr>
          <p:cNvSpPr txBox="1"/>
          <p:nvPr>
            <p:custDataLst>
              <p:tags r:id="rId6"/>
            </p:custDataLst>
          </p:nvPr>
        </p:nvSpPr>
        <p:spPr>
          <a:xfrm>
            <a:off x="1744889" y="507920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F37C1D53-5C01-4F9A-A4DB-5EFC2A0BB17C}"/>
              </a:ext>
            </a:extLst>
          </p:cNvPr>
          <p:cNvSpPr>
            <a:spLocks noChangeAspect="1"/>
          </p:cNvSpPr>
          <p:nvPr>
            <p:custDataLst>
              <p:tags r:id="rId7"/>
            </p:custDataLst>
          </p:nvPr>
        </p:nvSpPr>
        <p:spPr bwMode="auto">
          <a:xfrm>
            <a:off x="1030514" y="25717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9D69542-DADC-4111-91C5-0D6143D124BD}"/>
              </a:ext>
            </a:extLst>
          </p:cNvPr>
          <p:cNvSpPr>
            <a:spLocks noChangeAspect="1"/>
          </p:cNvSpPr>
          <p:nvPr>
            <p:custDataLst>
              <p:tags r:id="rId8"/>
            </p:custDataLst>
          </p:nvPr>
        </p:nvSpPr>
        <p:spPr bwMode="auto">
          <a:xfrm>
            <a:off x="1030514" y="34289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0B29A74-0268-4685-92BD-74764D39ED17}"/>
              </a:ext>
            </a:extLst>
          </p:cNvPr>
          <p:cNvSpPr>
            <a:spLocks noChangeAspect="1"/>
          </p:cNvSpPr>
          <p:nvPr>
            <p:custDataLst>
              <p:tags r:id="rId9"/>
            </p:custDataLst>
          </p:nvPr>
        </p:nvSpPr>
        <p:spPr bwMode="auto">
          <a:xfrm>
            <a:off x="1030514" y="42862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E2ED14A-330B-4C27-8E9C-1E267C3C0957}"/>
              </a:ext>
            </a:extLst>
          </p:cNvPr>
          <p:cNvSpPr>
            <a:spLocks noChangeAspect="1"/>
          </p:cNvSpPr>
          <p:nvPr>
            <p:custDataLst>
              <p:tags r:id="rId10"/>
            </p:custDataLst>
          </p:nvPr>
        </p:nvSpPr>
        <p:spPr bwMode="auto">
          <a:xfrm>
            <a:off x="1030514" y="51434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A6269F-6E8A-49C8-964E-562AB59F47D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17E0BBF-86CC-40BE-9DE0-48E534E77B7E}"/>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B5579210-BA19-420C-BA45-EF8A712AEA6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484E350-F88F-4253-9FE2-62E1B23E8F84}"/>
              </a:ext>
            </a:extLst>
          </p:cNvPr>
          <p:cNvSpPr txBox="1"/>
          <p:nvPr>
            <p:custDataLst>
              <p:tags r:id="rId14"/>
            </p:custDataLst>
          </p:nvPr>
        </p:nvSpPr>
        <p:spPr>
          <a:xfrm>
            <a:off x="9779000" y="635000"/>
            <a:ext cx="3332480" cy="5159218"/>
          </a:xfrm>
          <a:prstGeom prst="rect">
            <a:avLst/>
          </a:prstGeom>
          <a:noFill/>
        </p:spPr>
        <p:txBody>
          <a:bodyPr vert="horz" rtlCol="0" anchor="t" anchorCtr="0">
            <a:noAutofit/>
          </a:bodyPr>
          <a:lstStyle/>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如果按照本教材的观点，当</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给出要访问存储单元的逻辑地址，</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根据该地址对应的页号查页表，若欲访问的页面对应的页表中的</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位是</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，则进行地址变换；若为</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，则进入</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page fault</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，然后再判断这个</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是非法页面还是尚未装入内存的合法页面，若为非法页面，则产生</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trap</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进行地址越界处理。</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因此应该选</a:t>
            </a:r>
            <a:r>
              <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按汤子瀛教材的观点，当</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给出一个欲访问存储单元的逻辑地址，</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首先将页号与页表长度进行比较，即进行地址越界检查，如果地址越界，产生一个</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trap</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进行地址越界处理；否则如果欲访问的页面在内存，则进行地址变换，否则，进入</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page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falut</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因此选</a:t>
            </a:r>
            <a:r>
              <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（参见汤子瀛第</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版，</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P146</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1049702E-30A7-4D15-A4A5-3DA4CE903FFB}"/>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33F29BE4-5913-4871-B5E8-30BE9D94990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722AC78-5EEA-431C-B4CF-BF24FBCC063A}"/>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36087AB5-442E-4ED2-9458-C550A68BD59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A9C5CAF-FF1C-4765-914E-90C1B5BC091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A4A21B93-8AA9-4D87-9B47-CD6DAB799DF2}"/>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5E6DC5B-2CB7-4ED1-AFC8-A5D701FA2D8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983D2AE-4121-4717-942E-ADE443A9913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77B2467-1506-4BED-BD49-EBB4210E8F67}"/>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297F089D-8908-4FA9-A450-A374746A216B}"/>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10274C69-8266-46A1-B5F2-5B810D42F02E}"/>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3596820-B06C-4677-B709-DFF9CFF2544E}"/>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DBD5E1-A35F-49B5-AD95-795770C3B53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19F976C-EA53-40D9-BFD5-B8748CA510B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562663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FAF085-1AF9-465E-851C-A756F17E65F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9.2.2 Performance of Demand Paging</a:t>
            </a:r>
          </a:p>
        </p:txBody>
      </p:sp>
      <p:sp>
        <p:nvSpPr>
          <p:cNvPr id="29699" name="Rectangle 3">
            <a:extLst>
              <a:ext uri="{FF2B5EF4-FFF2-40B4-BE49-F238E27FC236}">
                <a16:creationId xmlns:a16="http://schemas.microsoft.com/office/drawing/2014/main" id="{2A885BC1-B49D-45A9-90E0-AD8E40BE2CFC}"/>
              </a:ext>
            </a:extLst>
          </p:cNvPr>
          <p:cNvSpPr>
            <a:spLocks noGrp="1" noChangeArrowheads="1"/>
          </p:cNvSpPr>
          <p:nvPr>
            <p:ph type="body" idx="4294967295"/>
          </p:nvPr>
        </p:nvSpPr>
        <p:spPr/>
        <p:txBody>
          <a:bodyPr/>
          <a:lstStyle/>
          <a:p>
            <a:pPr>
              <a:tabLst>
                <a:tab pos="2165350" algn="l"/>
                <a:tab pos="2857500" algn="l"/>
              </a:tabLst>
            </a:pPr>
            <a:r>
              <a:rPr lang="en-US" altLang="zh-CN" sz="1800" dirty="0">
                <a:solidFill>
                  <a:srgbClr val="0000CC"/>
                </a:solidFill>
                <a:ea typeface="宋体" panose="02010600030101010101" pitchFamily="2" charset="-122"/>
              </a:rPr>
              <a:t>Page Fault Rate </a:t>
            </a:r>
            <a:r>
              <a:rPr lang="en-US" altLang="zh-CN" sz="1800" dirty="0">
                <a:ea typeface="宋体" panose="02010600030101010101" pitchFamily="2" charset="-122"/>
              </a:rPr>
              <a:t>0 </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1.0</a:t>
            </a:r>
          </a:p>
          <a:p>
            <a:pPr lvl="1">
              <a:tabLst>
                <a:tab pos="2165350" algn="l"/>
                <a:tab pos="2857500" algn="l"/>
              </a:tabLst>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0 no page faults </a:t>
            </a:r>
          </a:p>
          <a:p>
            <a:pPr lvl="1">
              <a:tabLst>
                <a:tab pos="2165350" algn="l"/>
                <a:tab pos="2857500" algn="l"/>
              </a:tabLst>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1, every reference is a fault</a:t>
            </a:r>
            <a:br>
              <a:rPr lang="en-US" altLang="zh-CN" sz="1800" dirty="0">
                <a:ea typeface="宋体" panose="02010600030101010101" pitchFamily="2" charset="-122"/>
                <a:sym typeface="Symbol" panose="05050102010706020507" pitchFamily="18" charset="2"/>
              </a:rPr>
            </a:br>
            <a:endParaRPr lang="en-US" altLang="zh-CN" sz="1800" dirty="0">
              <a:ea typeface="宋体" panose="02010600030101010101" pitchFamily="2" charset="-122"/>
              <a:sym typeface="Symbol" panose="05050102010706020507" pitchFamily="18" charset="2"/>
            </a:endParaRPr>
          </a:p>
          <a:p>
            <a:pPr>
              <a:tabLst>
                <a:tab pos="2165350" algn="l"/>
                <a:tab pos="2857500" algn="l"/>
              </a:tabLst>
            </a:pPr>
            <a:r>
              <a:rPr lang="en-US" altLang="zh-CN" sz="1800" dirty="0">
                <a:solidFill>
                  <a:srgbClr val="FF0000"/>
                </a:solidFill>
                <a:ea typeface="宋体" panose="02010600030101010101" pitchFamily="2" charset="-122"/>
                <a:sym typeface="Symbol" panose="05050102010706020507" pitchFamily="18" charset="2"/>
              </a:rPr>
              <a:t>Effective Access Time (EAT)</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EAT = (1 –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x </a:t>
            </a:r>
            <a:r>
              <a:rPr lang="en-US" altLang="zh-CN" sz="1800" dirty="0">
                <a:solidFill>
                  <a:srgbClr val="7030A0"/>
                </a:solidFill>
                <a:ea typeface="宋体" panose="02010600030101010101" pitchFamily="2" charset="-122"/>
                <a:sym typeface="Symbol" panose="05050102010706020507" pitchFamily="18" charset="2"/>
              </a:rPr>
              <a:t>memory access </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page fault overhead</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006600"/>
                </a:solidFill>
                <a:ea typeface="宋体" panose="02010600030101010101" pitchFamily="2" charset="-122"/>
                <a:sym typeface="Symbol" panose="05050102010706020507" pitchFamily="18" charset="2"/>
              </a:rPr>
              <a:t>swap page out</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006600"/>
                </a:solidFill>
                <a:ea typeface="宋体" panose="02010600030101010101" pitchFamily="2" charset="-122"/>
                <a:sym typeface="Symbol" panose="05050102010706020507" pitchFamily="18" charset="2"/>
              </a:rPr>
              <a:t>swap page in</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006600"/>
                </a:solidFill>
                <a:ea typeface="宋体" panose="02010600030101010101" pitchFamily="2" charset="-122"/>
                <a:sym typeface="Symbol" panose="05050102010706020507" pitchFamily="18" charset="2"/>
              </a:rPr>
              <a:t>restart overhead </a:t>
            </a:r>
            <a:r>
              <a:rPr lang="en-US" altLang="zh-CN" sz="1800" dirty="0">
                <a:ea typeface="宋体" panose="02010600030101010101" pitchFamily="2" charset="-122"/>
                <a:sym typeface="Symbol" panose="05050102010706020507" pitchFamily="18" charset="2"/>
              </a:rPr>
              <a:t>)</a:t>
            </a:r>
          </a:p>
        </p:txBody>
      </p:sp>
    </p:spTree>
    <p:extLst>
      <p:ext uri="{BB962C8B-B14F-4D97-AF65-F5344CB8AC3E}">
        <p14:creationId xmlns:p14="http://schemas.microsoft.com/office/powerpoint/2010/main" val="1641338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C46B254-4041-44FA-9FB1-EEF00D0BB28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Objectives</a:t>
            </a:r>
          </a:p>
        </p:txBody>
      </p:sp>
      <p:sp>
        <p:nvSpPr>
          <p:cNvPr id="6147" name="Rectangle 3">
            <a:extLst>
              <a:ext uri="{FF2B5EF4-FFF2-40B4-BE49-F238E27FC236}">
                <a16:creationId xmlns:a16="http://schemas.microsoft.com/office/drawing/2014/main" id="{5AE1AA29-CD3E-4BBC-B611-1B14F0E8E55F}"/>
              </a:ext>
            </a:extLst>
          </p:cNvPr>
          <p:cNvSpPr>
            <a:spLocks noGrp="1" noChangeArrowheads="1"/>
          </p:cNvSpPr>
          <p:nvPr>
            <p:ph type="body" idx="4294967295"/>
          </p:nvPr>
        </p:nvSpPr>
        <p:spPr>
          <a:xfrm>
            <a:off x="827088" y="1282700"/>
            <a:ext cx="7478712" cy="4483100"/>
          </a:xfrm>
        </p:spPr>
        <p:txBody>
          <a:bodyPr/>
          <a:lstStyle/>
          <a:p>
            <a:r>
              <a:rPr lang="en-US" altLang="zh-CN" sz="2400">
                <a:ea typeface="宋体" panose="02010600030101010101" pitchFamily="2" charset="-122"/>
              </a:rPr>
              <a:t>To describe the benefits of a virtual memory system</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To explain the concepts of demand paging, page-replacement algorithms, and allocation of page frames</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To discuss the principle of the working-set model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0DD5C22-854D-405D-8DE8-66FEE5B8452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Performance of Demand Paging</a:t>
            </a:r>
          </a:p>
        </p:txBody>
      </p:sp>
      <p:sp>
        <p:nvSpPr>
          <p:cNvPr id="30723" name="Rectangle 3">
            <a:extLst>
              <a:ext uri="{FF2B5EF4-FFF2-40B4-BE49-F238E27FC236}">
                <a16:creationId xmlns:a16="http://schemas.microsoft.com/office/drawing/2014/main" id="{CE1FC0F3-B356-4667-9CE9-F28C5D2E13D2}"/>
              </a:ext>
            </a:extLst>
          </p:cNvPr>
          <p:cNvSpPr>
            <a:spLocks noGrp="1" noChangeArrowheads="1"/>
          </p:cNvSpPr>
          <p:nvPr>
            <p:ph type="body" idx="4294967295"/>
          </p:nvPr>
        </p:nvSpPr>
        <p:spPr/>
        <p:txBody>
          <a:bodyPr/>
          <a:lstStyle/>
          <a:p>
            <a:pPr>
              <a:tabLst>
                <a:tab pos="1774825" algn="l"/>
                <a:tab pos="2279650" algn="l"/>
              </a:tabLst>
            </a:pPr>
            <a:r>
              <a:rPr lang="en-US" altLang="zh-CN" sz="1800">
                <a:ea typeface="宋体" panose="02010600030101010101" pitchFamily="2" charset="-122"/>
              </a:rPr>
              <a:t>Memory access time =</a:t>
            </a:r>
            <a:r>
              <a:rPr lang="en-US" altLang="zh-CN" sz="1800" b="1">
                <a:solidFill>
                  <a:srgbClr val="0000CC"/>
                </a:solidFill>
                <a:ea typeface="宋体" panose="02010600030101010101" pitchFamily="2" charset="-122"/>
              </a:rPr>
              <a:t> 200 nanoseconds (ns)</a:t>
            </a:r>
          </a:p>
          <a:p>
            <a:pPr>
              <a:buFont typeface="Monotype Sorts" pitchFamily="2" charset="2"/>
              <a:buNone/>
              <a:tabLst>
                <a:tab pos="1774825" algn="l"/>
                <a:tab pos="2279650" algn="l"/>
              </a:tabLst>
            </a:pP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Average page-fault service time = </a:t>
            </a:r>
            <a:r>
              <a:rPr lang="en-US" altLang="zh-CN" sz="1800" b="1">
                <a:solidFill>
                  <a:srgbClr val="0000CC"/>
                </a:solidFill>
                <a:ea typeface="宋体" panose="02010600030101010101" pitchFamily="2" charset="-122"/>
              </a:rPr>
              <a:t>8 milliseconds (ms)</a:t>
            </a:r>
            <a:r>
              <a:rPr lang="en-US" altLang="zh-CN" sz="1800">
                <a:ea typeface="宋体" panose="02010600030101010101" pitchFamily="2" charset="-122"/>
              </a:rPr>
              <a:t/>
            </a:r>
            <a:br>
              <a:rPr lang="en-US" altLang="zh-CN" sz="1800">
                <a:ea typeface="宋体" panose="02010600030101010101" pitchFamily="2" charset="-122"/>
              </a:rPr>
            </a:b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EAT = (1 – p) x 200 + p x (8 milliseconds) </a:t>
            </a:r>
          </a:p>
          <a:p>
            <a:pPr>
              <a:buFont typeface="Monotype Sorts" pitchFamily="2" charset="2"/>
              <a:buNone/>
              <a:tabLst>
                <a:tab pos="1774825" algn="l"/>
                <a:tab pos="2279650" algn="l"/>
              </a:tabLst>
            </a:pPr>
            <a:r>
              <a:rPr lang="en-US" altLang="zh-CN" sz="1800">
                <a:ea typeface="宋体" panose="02010600030101010101" pitchFamily="2" charset="-122"/>
              </a:rPr>
              <a:t>	        = (1 – p  x 200 + p x 8,000,000 </a:t>
            </a:r>
          </a:p>
          <a:p>
            <a:pPr>
              <a:buFont typeface="Monotype Sorts" pitchFamily="2" charset="2"/>
              <a:buNone/>
              <a:tabLst>
                <a:tab pos="1774825" algn="l"/>
                <a:tab pos="2279650" algn="l"/>
              </a:tabLst>
            </a:pPr>
            <a:r>
              <a:rPr lang="en-US" altLang="zh-CN" sz="1800" b="1">
                <a:ea typeface="宋体" panose="02010600030101010101" pitchFamily="2" charset="-122"/>
              </a:rPr>
              <a:t>              = 200 + p x 7,999,800 </a:t>
            </a:r>
            <a:r>
              <a:rPr lang="en-US" altLang="zh-CN" sz="1800" b="1">
                <a:solidFill>
                  <a:srgbClr val="0000CC"/>
                </a:solidFill>
                <a:ea typeface="宋体" panose="02010600030101010101" pitchFamily="2" charset="-122"/>
              </a:rPr>
              <a:t>nanoseconds</a:t>
            </a:r>
            <a:endParaRPr lang="en-US" altLang="zh-CN" sz="1800" b="1">
              <a:ea typeface="宋体" panose="02010600030101010101" pitchFamily="2" charset="-122"/>
            </a:endParaRPr>
          </a:p>
          <a:p>
            <a:pPr>
              <a:buFont typeface="Monotype Sorts" pitchFamily="2" charset="2"/>
              <a:buNone/>
              <a:tabLst>
                <a:tab pos="1774825" algn="l"/>
                <a:tab pos="2279650" algn="l"/>
              </a:tabLst>
            </a:pP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If </a:t>
            </a:r>
            <a:r>
              <a:rPr lang="en-US" altLang="zh-CN" sz="1800">
                <a:solidFill>
                  <a:srgbClr val="0000CC"/>
                </a:solidFill>
                <a:ea typeface="宋体" panose="02010600030101010101" pitchFamily="2" charset="-122"/>
              </a:rPr>
              <a:t>one access out of 1,000 </a:t>
            </a:r>
            <a:r>
              <a:rPr lang="en-US" altLang="zh-CN" sz="1800">
                <a:ea typeface="宋体" panose="02010600030101010101" pitchFamily="2" charset="-122"/>
              </a:rPr>
              <a:t>causes a page fault, then</a:t>
            </a:r>
          </a:p>
          <a:p>
            <a:pPr>
              <a:buFont typeface="Monotype Sorts" pitchFamily="2" charset="2"/>
              <a:buNone/>
              <a:tabLst>
                <a:tab pos="1774825" algn="l"/>
                <a:tab pos="2279650" algn="l"/>
              </a:tabLst>
            </a:pPr>
            <a:r>
              <a:rPr lang="en-US" altLang="zh-CN" sz="1800">
                <a:ea typeface="宋体" panose="02010600030101010101" pitchFamily="2" charset="-122"/>
              </a:rPr>
              <a:t>         EAT = 200+7999.8 ns=8199.8 ns ≈  8.2 microseconds (µs)</a:t>
            </a:r>
          </a:p>
          <a:p>
            <a:pPr>
              <a:buFont typeface="Monotype Sorts" pitchFamily="2" charset="2"/>
              <a:buNone/>
              <a:tabLst>
                <a:tab pos="1774825" algn="l"/>
                <a:tab pos="2279650" algn="l"/>
              </a:tabLst>
            </a:pPr>
            <a:r>
              <a:rPr lang="en-US" altLang="zh-CN" sz="1800">
                <a:ea typeface="宋体" panose="02010600030101010101" pitchFamily="2" charset="-122"/>
              </a:rPr>
              <a:t>      This is a </a:t>
            </a:r>
            <a:r>
              <a:rPr lang="en-US" altLang="zh-CN" sz="1800">
                <a:solidFill>
                  <a:srgbClr val="FF0000"/>
                </a:solidFill>
                <a:ea typeface="宋体" panose="02010600030101010101" pitchFamily="2" charset="-122"/>
              </a:rPr>
              <a:t>slowdown</a:t>
            </a:r>
            <a:r>
              <a:rPr lang="en-US" altLang="zh-CN" sz="1800">
                <a:ea typeface="宋体" panose="02010600030101010101" pitchFamily="2" charset="-122"/>
              </a:rPr>
              <a:t> </a:t>
            </a:r>
            <a:r>
              <a:rPr lang="en-US" altLang="zh-CN" sz="1800">
                <a:solidFill>
                  <a:srgbClr val="0000CC"/>
                </a:solidFill>
                <a:ea typeface="宋体" panose="02010600030101010101" pitchFamily="2" charset="-122"/>
              </a:rPr>
              <a:t>by a factor of 40 </a:t>
            </a:r>
            <a:r>
              <a:rPr lang="en-US" altLang="zh-CN" sz="1800">
                <a:ea typeface="宋体" panose="02010600030101010101" pitchFamily="2" charset="-122"/>
              </a:rPr>
              <a:t>because of </a:t>
            </a:r>
            <a:r>
              <a:rPr lang="en-US" altLang="zh-CN" sz="1800">
                <a:solidFill>
                  <a:srgbClr val="FF0000"/>
                </a:solidFill>
                <a:ea typeface="宋体" panose="02010600030101010101" pitchFamily="2" charset="-122"/>
              </a:rPr>
              <a:t>demand paging</a:t>
            </a:r>
            <a:r>
              <a:rPr lang="en-US" altLang="zh-CN" sz="1800">
                <a:ea typeface="宋体" panose="02010600030101010101" pitchFamily="2"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A8B88B9-CA29-4580-BBCB-57DD2F089D0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Performance of Demand Paging</a:t>
            </a:r>
          </a:p>
        </p:txBody>
      </p:sp>
      <p:sp>
        <p:nvSpPr>
          <p:cNvPr id="31747" name="Rectangle 3">
            <a:extLst>
              <a:ext uri="{FF2B5EF4-FFF2-40B4-BE49-F238E27FC236}">
                <a16:creationId xmlns:a16="http://schemas.microsoft.com/office/drawing/2014/main" id="{03A8838A-83DD-4926-8CFD-213826AAF865}"/>
              </a:ext>
            </a:extLst>
          </p:cNvPr>
          <p:cNvSpPr>
            <a:spLocks noGrp="1" noChangeArrowheads="1"/>
          </p:cNvSpPr>
          <p:nvPr>
            <p:ph type="body" idx="4294967295"/>
          </p:nvPr>
        </p:nvSpPr>
        <p:spPr>
          <a:xfrm>
            <a:off x="722313" y="1817688"/>
            <a:ext cx="7494587" cy="3709987"/>
          </a:xfrm>
        </p:spPr>
        <p:txBody>
          <a:bodyPr/>
          <a:lstStyle/>
          <a:p>
            <a:pPr>
              <a:tabLst>
                <a:tab pos="1774825" algn="l"/>
                <a:tab pos="2279650" algn="l"/>
              </a:tabLst>
            </a:pPr>
            <a:r>
              <a:rPr lang="en-US" altLang="zh-CN" sz="2000" b="1">
                <a:ea typeface="宋体" panose="02010600030101010101" pitchFamily="2" charset="-122"/>
              </a:rPr>
              <a:t>If less  than </a:t>
            </a:r>
            <a:r>
              <a:rPr lang="en-US" altLang="zh-CN" sz="2000" b="1" i="1" u="sng">
                <a:solidFill>
                  <a:srgbClr val="0000CC"/>
                </a:solidFill>
                <a:ea typeface="宋体" panose="02010600030101010101" pitchFamily="2" charset="-122"/>
              </a:rPr>
              <a:t>10-percent</a:t>
            </a:r>
            <a:r>
              <a:rPr lang="en-US" altLang="zh-CN" sz="2000" b="1">
                <a:solidFill>
                  <a:srgbClr val="0000CC"/>
                </a:solidFill>
                <a:ea typeface="宋体" panose="02010600030101010101" pitchFamily="2" charset="-122"/>
              </a:rPr>
              <a:t> </a:t>
            </a:r>
            <a:r>
              <a:rPr lang="en-US" altLang="zh-CN" sz="2000" b="1">
                <a:ea typeface="宋体" panose="02010600030101010101" pitchFamily="2" charset="-122"/>
              </a:rPr>
              <a:t>degradation is wanted, we need </a:t>
            </a:r>
          </a:p>
          <a:p>
            <a:pPr lvl="1">
              <a:buFont typeface="Monotype Sorts" pitchFamily="2" charset="2"/>
              <a:buNone/>
              <a:tabLst>
                <a:tab pos="1774825" algn="l"/>
                <a:tab pos="2279650" algn="l"/>
              </a:tabLst>
            </a:pPr>
            <a:r>
              <a:rPr lang="en-US" altLang="zh-CN" sz="2000" b="1">
                <a:ea typeface="宋体" panose="02010600030101010101" pitchFamily="2" charset="-122"/>
              </a:rPr>
              <a:t>    220 &gt; 200+ 7,999,800p</a:t>
            </a:r>
          </a:p>
          <a:p>
            <a:pPr lvl="1">
              <a:buFont typeface="Monotype Sorts" pitchFamily="2" charset="2"/>
              <a:buNone/>
              <a:tabLst>
                <a:tab pos="1774825" algn="l"/>
                <a:tab pos="2279650" algn="l"/>
              </a:tabLst>
            </a:pPr>
            <a:r>
              <a:rPr lang="en-US" altLang="zh-CN" sz="2000" b="1">
                <a:ea typeface="宋体" panose="02010600030101010101" pitchFamily="2" charset="-122"/>
              </a:rPr>
              <a:t>    20 &gt; 7,999,800p</a:t>
            </a:r>
          </a:p>
          <a:p>
            <a:pPr lvl="1">
              <a:buFont typeface="Monotype Sorts" pitchFamily="2" charset="2"/>
              <a:buNone/>
              <a:tabLst>
                <a:tab pos="1774825" algn="l"/>
                <a:tab pos="2279650" algn="l"/>
              </a:tabLst>
            </a:pPr>
            <a:r>
              <a:rPr lang="en-US" altLang="zh-CN" sz="2000" b="1">
                <a:ea typeface="宋体" panose="02010600030101010101" pitchFamily="2" charset="-122"/>
              </a:rPr>
              <a:t>     </a:t>
            </a:r>
            <a:r>
              <a:rPr lang="en-US" altLang="zh-CN" sz="2400" b="1" i="1">
                <a:ea typeface="宋体" panose="02010600030101010101" pitchFamily="2" charset="-122"/>
              </a:rPr>
              <a:t>p &lt; </a:t>
            </a:r>
            <a:r>
              <a:rPr lang="en-US" altLang="zh-CN" sz="2400" b="1" i="1">
                <a:solidFill>
                  <a:srgbClr val="FF0000"/>
                </a:solidFill>
                <a:ea typeface="宋体" panose="02010600030101010101" pitchFamily="2" charset="-122"/>
              </a:rPr>
              <a:t>0.000,002,5</a:t>
            </a:r>
          </a:p>
        </p:txBody>
      </p:sp>
      <p:sp>
        <p:nvSpPr>
          <p:cNvPr id="28676" name="Text Box 4">
            <a:extLst>
              <a:ext uri="{FF2B5EF4-FFF2-40B4-BE49-F238E27FC236}">
                <a16:creationId xmlns:a16="http://schemas.microsoft.com/office/drawing/2014/main" id="{0A21B47A-7845-423B-A17C-C20583A1E650}"/>
              </a:ext>
            </a:extLst>
          </p:cNvPr>
          <p:cNvSpPr txBox="1">
            <a:spLocks noChangeArrowheads="1"/>
          </p:cNvSpPr>
          <p:nvPr/>
        </p:nvSpPr>
        <p:spPr bwMode="auto">
          <a:xfrm>
            <a:off x="1919288" y="5802313"/>
            <a:ext cx="586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zh-CN" altLang="en-US" sz="1800" b="1">
                <a:ea typeface="宋体" panose="02010600030101010101" pitchFamily="2" charset="-122"/>
              </a:rPr>
              <a:t>扩充内存</a:t>
            </a:r>
          </a:p>
        </p:txBody>
      </p:sp>
      <p:sp>
        <p:nvSpPr>
          <p:cNvPr id="5" name="新月形 4">
            <a:extLst>
              <a:ext uri="{FF2B5EF4-FFF2-40B4-BE49-F238E27FC236}">
                <a16:creationId xmlns:a16="http://schemas.microsoft.com/office/drawing/2014/main" id="{2DDBADB4-E395-482E-9E33-E8506DA0EE0A}"/>
              </a:ext>
            </a:extLst>
          </p:cNvPr>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18</a:t>
            </a:r>
            <a:endParaRPr lang="zh-CN" altLang="en-US"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EFB021D-9A07-4AF6-AFFD-C0EC02AD1CE6}"/>
              </a:ext>
            </a:extLst>
          </p:cNvPr>
          <p:cNvSpPr>
            <a:spLocks noGrp="1" noChangeArrowheads="1"/>
          </p:cNvSpPr>
          <p:nvPr>
            <p:ph type="title" idx="4294967295"/>
          </p:nvPr>
        </p:nvSpPr>
        <p:spPr>
          <a:xfrm>
            <a:off x="1328738" y="1066800"/>
            <a:ext cx="5170487" cy="609600"/>
          </a:xfrm>
        </p:spPr>
        <p:txBody>
          <a:bodyPr/>
          <a:lstStyle/>
          <a:p>
            <a:pPr>
              <a:defRPr/>
            </a:pPr>
            <a:r>
              <a:rPr lang="en-US" altLang="zh-CN" sz="2800">
                <a:effectLst>
                  <a:outerShdw blurRad="38100" dist="38100" dir="2700000" algn="tl">
                    <a:srgbClr val="C0C0C0"/>
                  </a:outerShdw>
                </a:effectLst>
                <a:ea typeface="宋体" pitchFamily="2" charset="-122"/>
              </a:rPr>
              <a:t>Process Creation</a:t>
            </a:r>
          </a:p>
        </p:txBody>
      </p:sp>
      <p:sp>
        <p:nvSpPr>
          <p:cNvPr id="32771" name="Rectangle 3">
            <a:extLst>
              <a:ext uri="{FF2B5EF4-FFF2-40B4-BE49-F238E27FC236}">
                <a16:creationId xmlns:a16="http://schemas.microsoft.com/office/drawing/2014/main" id="{70A057DA-22D0-42DF-B83A-35715C593783}"/>
              </a:ext>
            </a:extLst>
          </p:cNvPr>
          <p:cNvSpPr>
            <a:spLocks noGrp="1" noChangeArrowheads="1"/>
          </p:cNvSpPr>
          <p:nvPr>
            <p:ph type="body" idx="4294967295"/>
          </p:nvPr>
        </p:nvSpPr>
        <p:spPr>
          <a:xfrm>
            <a:off x="804863" y="1971675"/>
            <a:ext cx="7351712" cy="2913063"/>
          </a:xfrm>
        </p:spPr>
        <p:txBody>
          <a:bodyPr/>
          <a:lstStyle/>
          <a:p>
            <a:pPr marL="381000" indent="-381000"/>
            <a:r>
              <a:rPr lang="en-US" altLang="zh-CN" sz="2400" dirty="0">
                <a:ea typeface="宋体" panose="02010600030101010101" pitchFamily="2" charset="-122"/>
              </a:rPr>
              <a:t>Virtual memory </a:t>
            </a:r>
            <a:r>
              <a:rPr lang="en-US" altLang="zh-CN" sz="2400" dirty="0">
                <a:solidFill>
                  <a:srgbClr val="006600"/>
                </a:solidFill>
                <a:ea typeface="宋体" panose="02010600030101010101" pitchFamily="2" charset="-122"/>
              </a:rPr>
              <a:t>allows other benefits </a:t>
            </a:r>
            <a:r>
              <a:rPr lang="en-US" altLang="zh-CN" sz="2400" dirty="0">
                <a:ea typeface="宋体" panose="02010600030101010101" pitchFamily="2" charset="-122"/>
              </a:rPr>
              <a:t>during </a:t>
            </a:r>
            <a:r>
              <a:rPr lang="en-US" altLang="zh-CN" sz="2400" dirty="0">
                <a:solidFill>
                  <a:srgbClr val="FF0000"/>
                </a:solidFill>
                <a:ea typeface="宋体" panose="02010600030101010101" pitchFamily="2" charset="-122"/>
              </a:rPr>
              <a:t>process creation:</a:t>
            </a:r>
            <a:br>
              <a:rPr lang="en-US" altLang="zh-CN" sz="2400" dirty="0">
                <a:solidFill>
                  <a:srgbClr val="FF0000"/>
                </a:solidFill>
                <a:ea typeface="宋体" panose="02010600030101010101" pitchFamily="2" charset="-122"/>
              </a:rPr>
            </a:br>
            <a:endParaRPr lang="en-US" altLang="zh-CN" sz="2400" dirty="0">
              <a:solidFill>
                <a:srgbClr val="FF0000"/>
              </a:solidFill>
              <a:ea typeface="宋体" panose="02010600030101010101" pitchFamily="2" charset="-122"/>
            </a:endParaRPr>
          </a:p>
          <a:p>
            <a:pPr marL="381000" indent="-381000">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00CC"/>
                </a:solidFill>
                <a:ea typeface="宋体" panose="02010600030101010101" pitchFamily="2" charset="-122"/>
              </a:rPr>
              <a:t>Copy-on-Write (COW)</a:t>
            </a:r>
            <a:br>
              <a:rPr lang="en-US" altLang="zh-CN" sz="2000" dirty="0">
                <a:solidFill>
                  <a:srgbClr val="0000CC"/>
                </a:solidFill>
                <a:ea typeface="宋体" panose="02010600030101010101" pitchFamily="2" charset="-122"/>
              </a:rPr>
            </a:br>
            <a:endParaRPr lang="en-US" altLang="zh-CN" sz="2000" dirty="0">
              <a:solidFill>
                <a:srgbClr val="0000CC"/>
              </a:solidFill>
              <a:ea typeface="宋体" panose="02010600030101010101" pitchFamily="2" charset="-122"/>
            </a:endParaRPr>
          </a:p>
          <a:p>
            <a:pPr marL="381000" indent="-381000">
              <a:buFont typeface="Monotype Sorts" pitchFamily="2" charset="2"/>
              <a:buNone/>
            </a:pPr>
            <a:r>
              <a:rPr lang="en-US" altLang="zh-CN" sz="2000" dirty="0">
                <a:solidFill>
                  <a:srgbClr val="0000CC"/>
                </a:solidFill>
                <a:ea typeface="宋体" panose="02010600030101010101" pitchFamily="2" charset="-122"/>
              </a:rPr>
              <a:t>	- Memory-Mapped Files (Chapter 9.7)</a:t>
            </a:r>
          </a:p>
        </p:txBody>
      </p:sp>
      <p:sp>
        <p:nvSpPr>
          <p:cNvPr id="29700" name="Rectangle 2">
            <a:extLst>
              <a:ext uri="{FF2B5EF4-FFF2-40B4-BE49-F238E27FC236}">
                <a16:creationId xmlns:a16="http://schemas.microsoft.com/office/drawing/2014/main" id="{1774B7F0-1711-478B-ADB2-0C7B976E7F07}"/>
              </a:ext>
            </a:extLst>
          </p:cNvPr>
          <p:cNvSpPr txBox="1">
            <a:spLocks noChangeArrowheads="1"/>
          </p:cNvSpPr>
          <p:nvPr/>
        </p:nvSpPr>
        <p:spPr bwMode="auto">
          <a:xfrm>
            <a:off x="804863" y="457200"/>
            <a:ext cx="6391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3200" b="1">
                <a:solidFill>
                  <a:srgbClr val="993300"/>
                </a:solidFill>
                <a:effectLst>
                  <a:outerShdw blurRad="38100" dist="38100" dir="2700000" algn="tl">
                    <a:srgbClr val="C0C0C0"/>
                  </a:outerShdw>
                </a:effectLst>
                <a:ea typeface="宋体" pitchFamily="2" charset="-122"/>
              </a:rPr>
              <a:t>9.3 Copy-on-Write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6B1F072-DB9D-4FEA-A0B3-D7C6F13F352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Copy-on-Write</a:t>
            </a:r>
          </a:p>
        </p:txBody>
      </p:sp>
      <p:sp>
        <p:nvSpPr>
          <p:cNvPr id="3" name="矩形 2">
            <a:extLst>
              <a:ext uri="{FF2B5EF4-FFF2-40B4-BE49-F238E27FC236}">
                <a16:creationId xmlns:a16="http://schemas.microsoft.com/office/drawing/2014/main" id="{1033BFF5-CA4E-4F16-8D4E-3B3D33321025}"/>
              </a:ext>
            </a:extLst>
          </p:cNvPr>
          <p:cNvSpPr/>
          <p:nvPr/>
        </p:nvSpPr>
        <p:spPr>
          <a:xfrm>
            <a:off x="685800" y="1175491"/>
            <a:ext cx="7659210" cy="5301451"/>
          </a:xfrm>
          <a:prstGeom prst="rect">
            <a:avLst/>
          </a:prstGeom>
        </p:spPr>
        <p:txBody>
          <a:bodyPr wrap="square">
            <a:spAutoFit/>
          </a:bodyPr>
          <a:lstStyle/>
          <a:p>
            <a:pPr marL="285750" indent="-285750" eaLnBrk="1" hangingPunct="1">
              <a:spcBef>
                <a:spcPts val="600"/>
              </a:spcBef>
              <a:buFont typeface="Arial" panose="020B0604020202020204" pitchFamily="34" charset="0"/>
              <a:buChar char="•"/>
              <a:defRPr/>
            </a:pPr>
            <a:r>
              <a:rPr lang="zh-CN" altLang="en-US" b="1" dirty="0">
                <a:solidFill>
                  <a:srgbClr val="0000CC"/>
                </a:solidFill>
                <a:ea typeface="宋体" panose="02010600030101010101" pitchFamily="2" charset="-122"/>
              </a:rPr>
              <a:t>若系统不支持虚拟存储器管理技术</a:t>
            </a:r>
            <a:r>
              <a:rPr lang="zh-CN" altLang="en-US" b="1" dirty="0">
                <a:ea typeface="宋体" panose="02010600030101010101" pitchFamily="2" charset="-122"/>
              </a:rPr>
              <a:t>，系统需要为进程分配其所需的全部的内存空间，将整个进程全部装入主存才能运行；</a:t>
            </a:r>
            <a:endParaRPr lang="en-US" altLang="zh-CN" b="1" dirty="0">
              <a:ea typeface="宋体" panose="02010600030101010101" pitchFamily="2" charset="-122"/>
            </a:endParaRPr>
          </a:p>
          <a:p>
            <a:pPr marL="285750" indent="-285750" eaLnBrk="1" hangingPunct="1">
              <a:spcBef>
                <a:spcPts val="600"/>
              </a:spcBef>
              <a:buFont typeface="Arial" panose="020B0604020202020204" pitchFamily="34" charset="0"/>
              <a:buChar char="•"/>
              <a:defRPr/>
            </a:pPr>
            <a:r>
              <a:rPr lang="zh-CN" altLang="en-US" b="1" dirty="0">
                <a:solidFill>
                  <a:srgbClr val="0000CC"/>
                </a:solidFill>
                <a:ea typeface="宋体" panose="02010600030101010101" pitchFamily="2" charset="-122"/>
              </a:rPr>
              <a:t>在不支持虚拟存储管理的系统中</a:t>
            </a:r>
            <a:r>
              <a:rPr lang="zh-CN" altLang="en-US" b="1" dirty="0">
                <a:ea typeface="宋体" panose="02010600030101010101" pitchFamily="2" charset="-122"/>
              </a:rPr>
              <a:t>，当父进程创建了一个子进程</a:t>
            </a:r>
            <a:endParaRPr lang="en-US" altLang="zh-CN"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系统需要为子进程分配独立的地址空间；</a:t>
            </a:r>
            <a:endParaRPr lang="en-US" altLang="zh-CN" sz="1600"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系统将父进程的地址空间复制到子进程的地址空间中；</a:t>
            </a:r>
            <a:endParaRPr lang="en-US" altLang="zh-CN" sz="1600" b="1" dirty="0">
              <a:ea typeface="宋体" panose="02010600030101010101" pitchFamily="2" charset="-122"/>
            </a:endParaRPr>
          </a:p>
          <a:p>
            <a:pPr marL="285750" indent="-285750" eaLnBrk="1" hangingPunct="1">
              <a:spcBef>
                <a:spcPts val="600"/>
              </a:spcBef>
              <a:buFont typeface="Arial" panose="020B0604020202020204" pitchFamily="34" charset="0"/>
              <a:buChar char="•"/>
              <a:defRPr/>
            </a:pPr>
            <a:r>
              <a:rPr lang="zh-CN" altLang="en-US" b="1" dirty="0">
                <a:solidFill>
                  <a:srgbClr val="7030A0"/>
                </a:solidFill>
                <a:ea typeface="宋体" panose="02010600030101010101" pitchFamily="2" charset="-122"/>
              </a:rPr>
              <a:t>存在的问题</a:t>
            </a:r>
            <a:endParaRPr lang="en-US" altLang="zh-CN" b="1" dirty="0">
              <a:solidFill>
                <a:srgbClr val="7030A0"/>
              </a:solidFill>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由于父子进程的继承与分离的问题，对于</a:t>
            </a:r>
            <a:r>
              <a:rPr lang="zh-CN" altLang="en-US" sz="1600" b="1" dirty="0">
                <a:solidFill>
                  <a:srgbClr val="006600"/>
                </a:solidFill>
                <a:ea typeface="宋体" panose="02010600030101010101" pitchFamily="2" charset="-122"/>
              </a:rPr>
              <a:t>数据段、堆栈段</a:t>
            </a:r>
            <a:r>
              <a:rPr lang="zh-CN" altLang="en-US" sz="1600" b="1" dirty="0">
                <a:ea typeface="宋体" panose="02010600030101010101" pitchFamily="2" charset="-122"/>
              </a:rPr>
              <a:t>分配</a:t>
            </a:r>
            <a:r>
              <a:rPr lang="zh-CN" altLang="en-US" sz="1600" b="1" dirty="0">
                <a:solidFill>
                  <a:srgbClr val="7030A0"/>
                </a:solidFill>
                <a:ea typeface="宋体" panose="02010600030101010101" pitchFamily="2" charset="-122"/>
              </a:rPr>
              <a:t>独立的物理空间</a:t>
            </a:r>
            <a:r>
              <a:rPr lang="zh-CN" altLang="en-US" sz="1600" b="1" dirty="0">
                <a:ea typeface="宋体" panose="02010600030101010101" pitchFamily="2" charset="-122"/>
              </a:rPr>
              <a:t>是合理的；</a:t>
            </a:r>
            <a:endParaRPr lang="en-US" altLang="zh-CN" sz="1600"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对于极少数情况，也有可能子进程也不会修改继承自父进程的数据，数据段也不需要复制，只需要复制栈段即可；</a:t>
            </a:r>
            <a:endParaRPr lang="en-US" altLang="zh-CN" sz="1600" b="1" dirty="0">
              <a:ea typeface="宋体" panose="02010600030101010101" pitchFamily="2" charset="-122"/>
            </a:endParaRPr>
          </a:p>
          <a:p>
            <a:pPr marL="742950" lvl="1" indent="-28575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对于</a:t>
            </a:r>
            <a:r>
              <a:rPr lang="zh-CN" altLang="en-US" sz="1600" b="1" dirty="0">
                <a:solidFill>
                  <a:srgbClr val="7030A0"/>
                </a:solidFill>
                <a:ea typeface="宋体" panose="02010600030101010101" pitchFamily="2" charset="-122"/>
              </a:rPr>
              <a:t>代码段</a:t>
            </a:r>
            <a:r>
              <a:rPr lang="zh-CN" altLang="en-US" sz="1600" b="1" dirty="0">
                <a:ea typeface="宋体" panose="02010600030101010101" pitchFamily="2" charset="-122"/>
              </a:rPr>
              <a:t>，多数子进程会调用</a:t>
            </a:r>
            <a:r>
              <a:rPr lang="en-US" altLang="zh-CN" sz="1600" b="1" dirty="0">
                <a:ea typeface="宋体" panose="02010600030101010101" pitchFamily="2" charset="-122"/>
              </a:rPr>
              <a:t>exec</a:t>
            </a:r>
            <a:r>
              <a:rPr lang="zh-CN" altLang="en-US" sz="1600" b="1" dirty="0">
                <a:ea typeface="宋体" panose="02010600030101010101" pitchFamily="2" charset="-122"/>
              </a:rPr>
              <a:t>执行自己的应用程序，</a:t>
            </a:r>
            <a:r>
              <a:rPr lang="zh-CN" altLang="en-US" sz="1600" b="1" dirty="0">
                <a:solidFill>
                  <a:srgbClr val="006600"/>
                </a:solidFill>
                <a:ea typeface="宋体" panose="02010600030101010101" pitchFamily="2" charset="-122"/>
              </a:rPr>
              <a:t>这种复制会浪费时间</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342900" indent="-342900" eaLnBrk="1" hangingPunct="1">
              <a:buFont typeface="Arial" panose="020B0604020202020204" pitchFamily="34" charset="0"/>
              <a:buChar char="•"/>
              <a:defRPr/>
            </a:pPr>
            <a:r>
              <a:rPr lang="zh-CN" altLang="en-US" b="1" dirty="0">
                <a:solidFill>
                  <a:srgbClr val="C00000"/>
                </a:solidFill>
                <a:ea typeface="宋体" panose="02010600030101010101" pitchFamily="2" charset="-122"/>
              </a:rPr>
              <a:t>在支持虚拟存储技术的系统中，是否可以：</a:t>
            </a:r>
            <a:endParaRPr lang="en-US" altLang="zh-CN" b="1" dirty="0">
              <a:solidFill>
                <a:srgbClr val="C00000"/>
              </a:solidFill>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ea typeface="宋体" panose="02010600030101010101" pitchFamily="2" charset="-122"/>
              </a:rPr>
              <a:t>内核为新创建的子进程仅创建一个</a:t>
            </a:r>
            <a:r>
              <a:rPr lang="zh-CN" altLang="en-US" sz="1600" b="1" dirty="0">
                <a:solidFill>
                  <a:srgbClr val="0000CC"/>
                </a:solidFill>
                <a:ea typeface="宋体" panose="02010600030101010101" pitchFamily="2" charset="-122"/>
              </a:rPr>
              <a:t>虚拟地址空间</a:t>
            </a:r>
            <a:r>
              <a:rPr lang="zh-CN" altLang="en-US" sz="1600" b="1" dirty="0">
                <a:ea typeface="宋体" panose="02010600030101010101" pitchFamily="2" charset="-122"/>
              </a:rPr>
              <a:t>，即</a:t>
            </a:r>
            <a:r>
              <a:rPr lang="zh-CN" altLang="en-US" sz="1600" b="1" dirty="0">
                <a:solidFill>
                  <a:srgbClr val="7030A0"/>
                </a:solidFill>
                <a:ea typeface="宋体" panose="02010600030101010101" pitchFamily="2" charset="-122"/>
              </a:rPr>
              <a:t>为子进程复制一个父进程虚拟空间结构</a:t>
            </a:r>
            <a:r>
              <a:rPr lang="zh-CN" altLang="en-US" sz="1600" b="1" dirty="0">
                <a:ea typeface="宋体" panose="02010600030101010101" pitchFamily="2" charset="-122"/>
              </a:rPr>
              <a:t>；（使子进程逻辑上与父进程分离）</a:t>
            </a:r>
            <a:endParaRPr lang="en-US" altLang="zh-CN" sz="1600" b="1" dirty="0">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solidFill>
                  <a:srgbClr val="0000CC"/>
                </a:solidFill>
                <a:ea typeface="宋体" panose="02010600030101010101" pitchFamily="2" charset="-122"/>
              </a:rPr>
              <a:t>不为子进程分配物理内存，而是共享父进程的物理空间</a:t>
            </a:r>
            <a:r>
              <a:rPr lang="zh-CN" altLang="en-US" sz="1600" b="1" dirty="0">
                <a:ea typeface="宋体" panose="02010600030101010101" pitchFamily="2" charset="-122"/>
              </a:rPr>
              <a:t>；（立项不给钱）</a:t>
            </a:r>
            <a:endParaRPr lang="en-US" altLang="zh-CN" sz="1600" b="1" dirty="0">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solidFill>
                  <a:srgbClr val="7030A0"/>
                </a:solidFill>
                <a:ea typeface="宋体" panose="02010600030101010101" pitchFamily="2" charset="-122"/>
              </a:rPr>
              <a:t>当父子进程中有更改相应段的行为发生时，再为子进程相应的段分配物理空间</a:t>
            </a:r>
            <a:r>
              <a:rPr lang="zh-CN" altLang="en-US" sz="1600" b="1" dirty="0">
                <a:ea typeface="宋体" panose="02010600030101010101" pitchFamily="2" charset="-122"/>
              </a:rPr>
              <a:t>；</a:t>
            </a:r>
            <a:endParaRPr lang="en-US" altLang="zh-CN" sz="1600" b="1" dirty="0">
              <a:ea typeface="宋体" panose="02010600030101010101" pitchFamily="2" charset="-122"/>
            </a:endParaRPr>
          </a:p>
          <a:p>
            <a:pPr eaLnBrk="1" hangingPunct="1">
              <a:defRPr/>
            </a:pPr>
            <a:endParaRPr lang="zh-CN" altLang="en-US" dirty="0">
              <a:solidFill>
                <a:srgbClr val="FF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6B1F072-DB9D-4FEA-A0B3-D7C6F13F352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Copy-on-Write</a:t>
            </a:r>
          </a:p>
        </p:txBody>
      </p:sp>
      <p:sp>
        <p:nvSpPr>
          <p:cNvPr id="33795" name="Rectangle 3">
            <a:extLst>
              <a:ext uri="{FF2B5EF4-FFF2-40B4-BE49-F238E27FC236}">
                <a16:creationId xmlns:a16="http://schemas.microsoft.com/office/drawing/2014/main" id="{347BADC9-70C3-4D79-B48F-7B7211F41A9C}"/>
              </a:ext>
            </a:extLst>
          </p:cNvPr>
          <p:cNvSpPr>
            <a:spLocks noGrp="1" noChangeArrowheads="1"/>
          </p:cNvSpPr>
          <p:nvPr>
            <p:ph type="body" idx="4294967295"/>
          </p:nvPr>
        </p:nvSpPr>
        <p:spPr>
          <a:xfrm>
            <a:off x="827088" y="1282699"/>
            <a:ext cx="7351712" cy="5251265"/>
          </a:xfrm>
        </p:spPr>
        <p:txBody>
          <a:bodyPr/>
          <a:lstStyle/>
          <a:p>
            <a:pPr eaLnBrk="1" hangingPunct="1"/>
            <a:r>
              <a:rPr lang="en-US" altLang="zh-CN" sz="2000" b="1" dirty="0">
                <a:ea typeface="宋体" panose="02010600030101010101" pitchFamily="2" charset="-122"/>
              </a:rPr>
              <a:t>Copy-on-Write (COW) allows both </a:t>
            </a:r>
            <a:r>
              <a:rPr lang="en-US" altLang="zh-CN" sz="2000" b="1" dirty="0">
                <a:solidFill>
                  <a:srgbClr val="FF0000"/>
                </a:solidFill>
                <a:ea typeface="宋体" panose="02010600030101010101" pitchFamily="2" charset="-122"/>
              </a:rPr>
              <a:t>parent</a:t>
            </a:r>
            <a:r>
              <a:rPr lang="en-US" altLang="zh-CN" sz="2000" b="1" dirty="0">
                <a:ea typeface="宋体" panose="02010600030101010101" pitchFamily="2" charset="-122"/>
              </a:rPr>
              <a:t> and </a:t>
            </a:r>
            <a:r>
              <a:rPr lang="en-US" altLang="zh-CN" sz="2000" b="1" dirty="0">
                <a:solidFill>
                  <a:srgbClr val="FF0000"/>
                </a:solidFill>
                <a:ea typeface="宋体" panose="02010600030101010101" pitchFamily="2" charset="-122"/>
              </a:rPr>
              <a:t>child</a:t>
            </a:r>
            <a:r>
              <a:rPr lang="en-US" altLang="zh-CN" sz="2000" b="1" dirty="0">
                <a:ea typeface="宋体" panose="02010600030101010101" pitchFamily="2" charset="-122"/>
              </a:rPr>
              <a:t> processes to </a:t>
            </a:r>
            <a:r>
              <a:rPr lang="en-US" altLang="zh-CN" sz="2000" b="1" dirty="0">
                <a:solidFill>
                  <a:srgbClr val="006600"/>
                </a:solidFill>
                <a:ea typeface="宋体" panose="02010600030101010101" pitchFamily="2" charset="-122"/>
              </a:rPr>
              <a:t>initially</a:t>
            </a:r>
            <a:r>
              <a:rPr lang="en-US" altLang="zh-CN" sz="2000" b="1" dirty="0">
                <a:solidFill>
                  <a:srgbClr val="FF0000"/>
                </a:solidFill>
                <a:ea typeface="宋体" panose="02010600030101010101" pitchFamily="2" charset="-122"/>
              </a:rPr>
              <a:t> </a:t>
            </a:r>
            <a:r>
              <a:rPr lang="en-US" altLang="zh-CN" sz="2000" b="1" i="1" dirty="0">
                <a:solidFill>
                  <a:srgbClr val="FF0000"/>
                </a:solidFill>
                <a:ea typeface="宋体" panose="02010600030101010101" pitchFamily="2" charset="-122"/>
              </a:rPr>
              <a:t>share</a:t>
            </a:r>
            <a:r>
              <a:rPr lang="en-US" altLang="zh-CN" sz="2000" b="1" dirty="0">
                <a:solidFill>
                  <a:srgbClr val="FF0000"/>
                </a:solidFill>
                <a:ea typeface="宋体" panose="02010600030101010101" pitchFamily="2" charset="-122"/>
              </a:rPr>
              <a:t> </a:t>
            </a:r>
            <a:r>
              <a:rPr lang="en-US" altLang="zh-CN" sz="2000" b="1" dirty="0">
                <a:solidFill>
                  <a:srgbClr val="7030A0"/>
                </a:solidFill>
                <a:ea typeface="宋体" panose="02010600030101010101" pitchFamily="2" charset="-122"/>
              </a:rPr>
              <a:t>the same pages </a:t>
            </a:r>
            <a:r>
              <a:rPr lang="en-US" altLang="zh-CN" sz="2000" b="1" dirty="0">
                <a:solidFill>
                  <a:srgbClr val="FF0000"/>
                </a:solidFill>
                <a:ea typeface="宋体" panose="02010600030101010101" pitchFamily="2" charset="-122"/>
              </a:rPr>
              <a:t>in memory</a:t>
            </a:r>
            <a:r>
              <a:rPr lang="zh-CN" altLang="en-US" sz="2000" b="1" dirty="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a:p>
            <a:pPr lvl="1" eaLnBrk="1" hangingPunct="1"/>
            <a:r>
              <a:rPr lang="en-US" altLang="zh-CN" sz="1800" dirty="0">
                <a:solidFill>
                  <a:srgbClr val="0000CC"/>
                </a:solidFill>
                <a:ea typeface="宋体" panose="02010600030101010101" pitchFamily="2" charset="-122"/>
              </a:rPr>
              <a:t>fork()</a:t>
            </a:r>
            <a:r>
              <a:rPr lang="zh-CN" altLang="en-US" sz="1800" dirty="0">
                <a:solidFill>
                  <a:srgbClr val="0000CC"/>
                </a:solidFill>
                <a:ea typeface="宋体" panose="02010600030101010101" pitchFamily="2" charset="-122"/>
              </a:rPr>
              <a:t>系统调用不真正复制父进程到子进程的空间，而仅仅是建立一个引用；</a:t>
            </a:r>
            <a:endParaRPr lang="en-US" altLang="zh-CN" sz="1800" dirty="0">
              <a:solidFill>
                <a:srgbClr val="0000CC"/>
              </a:solidFill>
              <a:ea typeface="宋体" panose="02010600030101010101" pitchFamily="2" charset="-122"/>
            </a:endParaRPr>
          </a:p>
          <a:p>
            <a:pPr lvl="1" eaLnBrk="1" hangingPunct="1"/>
            <a:r>
              <a:rPr lang="zh-CN" altLang="en-US" sz="1800" b="1" dirty="0">
                <a:solidFill>
                  <a:srgbClr val="0000CC"/>
                </a:solidFill>
                <a:ea typeface="宋体" panose="02010600030101010101" pitchFamily="2" charset="-122"/>
              </a:rPr>
              <a:t>即两者的虚拟地址空间是相同的；</a:t>
            </a:r>
          </a:p>
          <a:p>
            <a:pPr eaLnBrk="1" hangingPunct="1"/>
            <a:r>
              <a:rPr lang="zh-CN" altLang="en-US" sz="2000" dirty="0">
                <a:ea typeface="宋体" panose="02010600030101010101" pitchFamily="2" charset="-122"/>
              </a:rPr>
              <a:t>If either </a:t>
            </a:r>
            <a:r>
              <a:rPr lang="zh-CN" altLang="en-US" sz="2000" b="1" dirty="0">
                <a:ea typeface="宋体" panose="02010600030101010101" pitchFamily="2" charset="-122"/>
              </a:rPr>
              <a:t>process </a:t>
            </a:r>
            <a:r>
              <a:rPr lang="zh-CN" altLang="en-US" sz="2000" b="1" dirty="0">
                <a:solidFill>
                  <a:srgbClr val="7030A0"/>
                </a:solidFill>
                <a:ea typeface="宋体" panose="02010600030101010101" pitchFamily="2" charset="-122"/>
              </a:rPr>
              <a:t>modifies a shared page</a:t>
            </a:r>
            <a:r>
              <a:rPr lang="zh-CN" altLang="en-US" sz="2000" dirty="0">
                <a:ea typeface="宋体" panose="02010600030101010101" pitchFamily="2" charset="-122"/>
              </a:rPr>
              <a:t>, </a:t>
            </a:r>
            <a:r>
              <a:rPr lang="zh-CN" altLang="en-US" sz="2000" dirty="0">
                <a:solidFill>
                  <a:srgbClr val="006600"/>
                </a:solidFill>
                <a:ea typeface="宋体" panose="02010600030101010101" pitchFamily="2" charset="-122"/>
              </a:rPr>
              <a:t>only then is the page </a:t>
            </a:r>
            <a:r>
              <a:rPr lang="zh-CN" altLang="en-US" sz="2000" b="1" dirty="0">
                <a:solidFill>
                  <a:srgbClr val="006600"/>
                </a:solidFill>
                <a:ea typeface="宋体" panose="02010600030101010101" pitchFamily="2" charset="-122"/>
              </a:rPr>
              <a:t>copied</a:t>
            </a:r>
            <a:r>
              <a:rPr lang="zh-CN" altLang="en-US" sz="2000" b="1" dirty="0">
                <a:ea typeface="宋体" panose="02010600030101010101" pitchFamily="2" charset="-122"/>
              </a:rPr>
              <a:t>；</a:t>
            </a:r>
          </a:p>
          <a:p>
            <a:pPr eaLnBrk="1" hangingPunct="1"/>
            <a:r>
              <a:rPr lang="zh-CN" altLang="en-US" sz="2000" b="1" dirty="0">
                <a:solidFill>
                  <a:srgbClr val="002060"/>
                </a:solidFill>
                <a:ea typeface="宋体" panose="02010600030101010101" pitchFamily="2" charset="-122"/>
              </a:rPr>
              <a:t>COW allows more efficient process creation as</a:t>
            </a:r>
            <a:r>
              <a:rPr lang="zh-CN" altLang="en-US" sz="2000" b="1" dirty="0">
                <a:solidFill>
                  <a:srgbClr val="FF0000"/>
                </a:solidFill>
                <a:ea typeface="宋体" panose="02010600030101010101" pitchFamily="2" charset="-122"/>
              </a:rPr>
              <a:t> only modified pages are copied；</a:t>
            </a:r>
          </a:p>
          <a:p>
            <a:pPr lvl="1" eaLnBrk="1" hangingPunct="1"/>
            <a:r>
              <a:rPr lang="zh-CN" altLang="en-US" sz="1800" dirty="0">
                <a:solidFill>
                  <a:srgbClr val="0000CC"/>
                </a:solidFill>
                <a:ea typeface="宋体" panose="02010600030101010101" pitchFamily="2" charset="-122"/>
              </a:rPr>
              <a:t>只有被修改了的页面才进行复制，实现父子进程地址空间的真正分离；</a:t>
            </a:r>
            <a:endParaRPr lang="en-US" altLang="zh-CN" sz="1800" dirty="0">
              <a:ea typeface="宋体" panose="02010600030101010101" pitchFamily="2" charset="-122"/>
            </a:endParaRPr>
          </a:p>
          <a:p>
            <a:pPr eaLnBrk="1" hangingPunct="1"/>
            <a:endParaRPr lang="en-US" altLang="zh-CN" sz="1800" dirty="0">
              <a:solidFill>
                <a:srgbClr val="FF0000"/>
              </a:solidFill>
              <a:ea typeface="宋体" panose="02010600030101010101" pitchFamily="2" charset="-122"/>
            </a:endParaRPr>
          </a:p>
        </p:txBody>
      </p:sp>
    </p:spTree>
    <p:extLst>
      <p:ext uri="{BB962C8B-B14F-4D97-AF65-F5344CB8AC3E}">
        <p14:creationId xmlns:p14="http://schemas.microsoft.com/office/powerpoint/2010/main" val="278903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4518436-040D-4665-BADE-39582BEB3B1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Before Process 1 Modifies Page C</a:t>
            </a:r>
          </a:p>
        </p:txBody>
      </p:sp>
      <p:pic>
        <p:nvPicPr>
          <p:cNvPr id="34819" name="Picture 4">
            <a:extLst>
              <a:ext uri="{FF2B5EF4-FFF2-40B4-BE49-F238E27FC236}">
                <a16:creationId xmlns:a16="http://schemas.microsoft.com/office/drawing/2014/main" id="{A3BE4D72-6EB1-4FFC-8954-DC52E50AD81B}"/>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l="674" t="23741" r="781" b="23329"/>
          <a:stretch>
            <a:fillRect/>
          </a:stretch>
        </p:blipFill>
        <p:spPr>
          <a:xfrm>
            <a:off x="1322388" y="1631950"/>
            <a:ext cx="6510337" cy="2665413"/>
          </a:xfrm>
          <a:noFill/>
          <a:ln w="38100" cmpd="dbl">
            <a:solidFill>
              <a:srgbClr val="CC6600"/>
            </a:solidFill>
            <a:miter lim="800000"/>
            <a:headEnd/>
            <a:tailEnd/>
          </a:ln>
        </p:spPr>
      </p:pic>
      <p:sp>
        <p:nvSpPr>
          <p:cNvPr id="34820" name="文本框 1">
            <a:extLst>
              <a:ext uri="{FF2B5EF4-FFF2-40B4-BE49-F238E27FC236}">
                <a16:creationId xmlns:a16="http://schemas.microsoft.com/office/drawing/2014/main" id="{32854B60-3DDF-447B-8CE0-6326BC541B6F}"/>
              </a:ext>
            </a:extLst>
          </p:cNvPr>
          <p:cNvSpPr txBox="1">
            <a:spLocks noChangeArrowheads="1"/>
          </p:cNvSpPr>
          <p:nvPr/>
        </p:nvSpPr>
        <p:spPr bwMode="auto">
          <a:xfrm>
            <a:off x="592138" y="4605338"/>
            <a:ext cx="8170862"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en-US" altLang="zh-CN" sz="1800" dirty="0">
                <a:latin typeface="宋体" panose="02010600030101010101" pitchFamily="2" charset="-122"/>
                <a:ea typeface="宋体" panose="02010600030101010101" pitchFamily="2" charset="-122"/>
              </a:rPr>
              <a:t>e.g. </a:t>
            </a:r>
            <a:r>
              <a:rPr lang="zh-CN" altLang="en-US" sz="1800" dirty="0">
                <a:latin typeface="宋体" panose="02010600030101010101" pitchFamily="2" charset="-122"/>
                <a:ea typeface="宋体" panose="02010600030101010101" pitchFamily="2" charset="-122"/>
              </a:rPr>
              <a:t>父进程创建子进程时，系统不是真正为子进程复制父进程的代码段，而仅仅为子进程建立一个指向父进程代码段的一个引用；</a:t>
            </a:r>
            <a:endParaRPr lang="en-US" altLang="zh-CN" sz="1800" dirty="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只有当父进程或子进程对相应的页面做了修改，才真正复制修改了的页面；</a:t>
            </a:r>
            <a:endParaRPr lang="en-US" altLang="zh-CN" sz="1800" dirty="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Char char="•"/>
            </a:pPr>
            <a:r>
              <a:rPr lang="zh-CN" altLang="en-US" sz="1800" b="1" dirty="0">
                <a:solidFill>
                  <a:srgbClr val="0000CC"/>
                </a:solidFill>
                <a:latin typeface="宋体" panose="02010600030101010101" pitchFamily="2" charset="-122"/>
                <a:ea typeface="宋体" panose="02010600030101010101" pitchFamily="2" charset="-122"/>
              </a:rPr>
              <a:t>体现了 </a:t>
            </a:r>
            <a:r>
              <a:rPr lang="en-US" altLang="zh-CN" sz="1800" b="1" dirty="0">
                <a:solidFill>
                  <a:srgbClr val="0000CC"/>
                </a:solidFill>
                <a:latin typeface="宋体" panose="02010600030101010101" pitchFamily="2" charset="-122"/>
                <a:ea typeface="宋体" panose="02010600030101010101" pitchFamily="2" charset="-122"/>
              </a:rPr>
              <a:t>Demand Paging</a:t>
            </a:r>
            <a:r>
              <a:rPr lang="zh-CN" altLang="en-US" sz="1800" b="1" dirty="0">
                <a:solidFill>
                  <a:srgbClr val="0000CC"/>
                </a:solidFill>
                <a:latin typeface="宋体" panose="02010600030101010101" pitchFamily="2" charset="-122"/>
                <a:ea typeface="宋体" panose="02010600030101010101" pitchFamily="2" charset="-122"/>
              </a:rPr>
              <a:t>的思想（</a:t>
            </a:r>
            <a:r>
              <a:rPr lang="en-US" altLang="zh-CN" sz="1800" b="1" dirty="0">
                <a:solidFill>
                  <a:srgbClr val="0000CC"/>
                </a:solidFill>
                <a:latin typeface="宋体" panose="02010600030101010101" pitchFamily="2" charset="-122"/>
                <a:ea typeface="宋体" panose="02010600030101010101" pitchFamily="2" charset="-122"/>
              </a:rPr>
              <a:t>lazy swapper</a:t>
            </a:r>
            <a:r>
              <a:rPr lang="zh-CN" altLang="en-US" sz="1800" b="1" dirty="0">
                <a:solidFill>
                  <a:srgbClr val="0000CC"/>
                </a:solidFill>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3AC8071F-3C48-4F6A-981A-FB3E6280E9E1}"/>
              </a:ext>
            </a:extLst>
          </p:cNvPr>
          <p:cNvSpPr>
            <a:spLocks noGrp="1"/>
          </p:cNvSpPr>
          <p:nvPr>
            <p:ph type="title" idx="4294967295"/>
          </p:nvPr>
        </p:nvSpPr>
        <p:spPr>
          <a:xfrm>
            <a:off x="571500" y="434975"/>
            <a:ext cx="8077200" cy="609600"/>
          </a:xfrm>
        </p:spPr>
        <p:txBody>
          <a:bodyPr/>
          <a:lstStyle/>
          <a:p>
            <a:pPr>
              <a:defRPr/>
            </a:pPr>
            <a:r>
              <a:rPr lang="zh-CN" altLang="en-US">
                <a:effectLst>
                  <a:outerShdw blurRad="38100" dist="38100" dir="2700000" algn="tl">
                    <a:srgbClr val="C0C0C0"/>
                  </a:outerShdw>
                </a:effectLst>
                <a:ea typeface="宋体" pitchFamily="2" charset="-122"/>
              </a:rPr>
              <a:t>After Process 1 Modifies Page C</a:t>
            </a:r>
          </a:p>
        </p:txBody>
      </p:sp>
      <p:pic>
        <p:nvPicPr>
          <p:cNvPr id="35843" name="Picture 2">
            <a:extLst>
              <a:ext uri="{FF2B5EF4-FFF2-40B4-BE49-F238E27FC236}">
                <a16:creationId xmlns:a16="http://schemas.microsoft.com/office/drawing/2014/main" id="{C1C56D3C-7588-49A8-8273-1B5EF681C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501775"/>
            <a:ext cx="7772400" cy="450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828FDF-1996-4139-9944-86C713E03FB5}"/>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启示-虚拟存储技术与编程质量</a:t>
            </a:r>
          </a:p>
        </p:txBody>
      </p:sp>
      <p:sp>
        <p:nvSpPr>
          <p:cNvPr id="36867" name="Rectangle 3">
            <a:extLst>
              <a:ext uri="{FF2B5EF4-FFF2-40B4-BE49-F238E27FC236}">
                <a16:creationId xmlns:a16="http://schemas.microsoft.com/office/drawing/2014/main" id="{EA1C07FB-A5DC-4701-8BEA-30A62D100BDB}"/>
              </a:ext>
            </a:extLst>
          </p:cNvPr>
          <p:cNvSpPr>
            <a:spLocks noGrp="1" noChangeArrowheads="1"/>
          </p:cNvSpPr>
          <p:nvPr>
            <p:ph type="body" idx="4294967295"/>
          </p:nvPr>
        </p:nvSpPr>
        <p:spPr>
          <a:xfrm>
            <a:off x="574890" y="1164347"/>
            <a:ext cx="8188110" cy="5156200"/>
          </a:xfrm>
        </p:spPr>
        <p:txBody>
          <a:bodyPr/>
          <a:lstStyle/>
          <a:p>
            <a:pPr marL="0" indent="0" eaLnBrk="1" hangingPunct="1">
              <a:lnSpc>
                <a:spcPct val="90000"/>
              </a:lnSpc>
              <a:buFont typeface="Monotype Sorts" pitchFamily="2" charset="2"/>
              <a:buNone/>
            </a:pPr>
            <a:r>
              <a:rPr lang="zh-CN" altLang="en-US" sz="1600" b="1" dirty="0">
                <a:ea typeface="宋体" panose="02010600030101010101" pitchFamily="2" charset="-122"/>
              </a:rPr>
              <a:t>1. 在一个请求分页存储器管理系统中</a:t>
            </a:r>
            <a:r>
              <a:rPr lang="zh-CN" altLang="en-US" sz="1600" b="1" dirty="0" smtClean="0">
                <a:ea typeface="宋体" panose="02010600030101010101" pitchFamily="2" charset="-122"/>
              </a:rPr>
              <a:t>，主存每个页框大小为</a:t>
            </a:r>
            <a:r>
              <a:rPr lang="en-US" altLang="zh-CN" sz="1600" b="1" dirty="0" smtClean="0">
                <a:ea typeface="宋体" panose="02010600030101010101" pitchFamily="2" charset="-122"/>
              </a:rPr>
              <a:t>512</a:t>
            </a:r>
            <a:r>
              <a:rPr lang="zh-CN" altLang="en-US" sz="1600" b="1" dirty="0" smtClean="0">
                <a:ea typeface="宋体" panose="02010600030101010101" pitchFamily="2" charset="-122"/>
              </a:rPr>
              <a:t>字节；</a:t>
            </a:r>
            <a:r>
              <a:rPr lang="zh-CN" altLang="en-US" sz="1600" b="1" dirty="0">
                <a:ea typeface="宋体" panose="02010600030101010101" pitchFamily="2" charset="-122"/>
              </a:rPr>
              <a:t>一用户定义了一个128x128</a:t>
            </a:r>
            <a:r>
              <a:rPr lang="zh-CN" altLang="en-US" sz="1600" b="1" dirty="0" smtClean="0">
                <a:ea typeface="宋体" panose="02010600030101010101" pitchFamily="2" charset="-122"/>
              </a:rPr>
              <a:t>的整型数组（假设系统为一个整型数据分配</a:t>
            </a:r>
            <a:r>
              <a:rPr lang="en-US" altLang="zh-CN" sz="1600" b="1" dirty="0" smtClean="0">
                <a:ea typeface="宋体" panose="02010600030101010101" pitchFamily="2" charset="-122"/>
              </a:rPr>
              <a:t>4</a:t>
            </a:r>
            <a:r>
              <a:rPr lang="zh-CN" altLang="en-US" sz="1600" b="1" dirty="0" smtClean="0">
                <a:ea typeface="宋体" panose="02010600030101010101" pitchFamily="2" charset="-122"/>
              </a:rPr>
              <a:t>个字节），数组元素是按行分配存储空间，在</a:t>
            </a:r>
            <a:r>
              <a:rPr lang="zh-CN" altLang="en-US" sz="1600" b="1" dirty="0">
                <a:ea typeface="宋体" panose="02010600030101010101" pitchFamily="2" charset="-122"/>
              </a:rPr>
              <a:t>分页时把数组中</a:t>
            </a:r>
            <a:r>
              <a:rPr lang="zh-CN" altLang="en-US" sz="1600" b="1" dirty="0" smtClean="0">
                <a:ea typeface="宋体" panose="02010600030101010101" pitchFamily="2" charset="-122"/>
              </a:rPr>
              <a:t>的每一行元素放</a:t>
            </a:r>
            <a:r>
              <a:rPr lang="zh-CN" altLang="en-US" sz="1600" b="1" dirty="0">
                <a:ea typeface="宋体" panose="02010600030101010101" pitchFamily="2" charset="-122"/>
              </a:rPr>
              <a:t>在一页中。假定分给用户可用来存放数组信息的工作区只有</a:t>
            </a:r>
            <a:r>
              <a:rPr lang="zh-CN" altLang="en-US" sz="1600" b="1" dirty="0" smtClean="0">
                <a:ea typeface="宋体" panose="02010600030101010101" pitchFamily="2" charset="-122"/>
              </a:rPr>
              <a:t>一个页框（</a:t>
            </a:r>
            <a:r>
              <a:rPr lang="zh-CN" altLang="en-US" sz="1600" b="1" dirty="0">
                <a:ea typeface="宋体" panose="02010600030101010101" pitchFamily="2" charset="-122"/>
              </a:rPr>
              <a:t>只能存放数组中一行元素）。用户编制了如下的两个不同的程序实现数组的初始化:</a:t>
            </a:r>
          </a:p>
          <a:p>
            <a:pPr marL="0" indent="0" eaLnBrk="1" hangingPunct="1">
              <a:lnSpc>
                <a:spcPct val="90000"/>
              </a:lnSpc>
              <a:buFont typeface="Monotype Sorts" pitchFamily="2" charset="2"/>
              <a:buNone/>
            </a:pPr>
            <a:r>
              <a:rPr lang="zh-CN" altLang="en-US" sz="1600" b="1" dirty="0">
                <a:ea typeface="宋体" panose="02010600030101010101" pitchFamily="2" charset="-122"/>
              </a:rPr>
              <a:t>    </a:t>
            </a:r>
            <a:r>
              <a:rPr lang="zh-CN" altLang="en-US" sz="1400" b="1" dirty="0">
                <a:ea typeface="宋体" panose="02010600030101010101" pitchFamily="2" charset="-122"/>
              </a:rPr>
              <a:t>(1) </a:t>
            </a:r>
            <a:r>
              <a:rPr lang="en-US" altLang="zh-CN" sz="1400" b="1" dirty="0" err="1" smtClean="0">
                <a:ea typeface="宋体" panose="02010600030101010101" pitchFamily="2" charset="-122"/>
              </a:rPr>
              <a:t>int</a:t>
            </a:r>
            <a:r>
              <a:rPr lang="zh-CN" altLang="en-US" sz="1400" b="1" dirty="0" smtClean="0">
                <a:ea typeface="宋体" panose="02010600030101010101" pitchFamily="2" charset="-122"/>
              </a:rPr>
              <a:t> </a:t>
            </a:r>
            <a:r>
              <a:rPr lang="zh-CN" altLang="en-US" sz="1400" b="1" dirty="0">
                <a:ea typeface="宋体" panose="02010600030101010101" pitchFamily="2" charset="-122"/>
              </a:rPr>
              <a:t>A [128,128],i,j;</a:t>
            </a:r>
          </a:p>
          <a:p>
            <a:pPr marL="0" indent="0" eaLnBrk="1" hangingPunct="1">
              <a:lnSpc>
                <a:spcPct val="90000"/>
              </a:lnSpc>
              <a:buFont typeface="Monotype Sorts" pitchFamily="2" charset="2"/>
              <a:buNone/>
            </a:pPr>
            <a:r>
              <a:rPr lang="zh-CN" altLang="en-US" sz="1400" b="1" dirty="0">
                <a:ea typeface="宋体" panose="02010600030101010101" pitchFamily="2" charset="-122"/>
              </a:rPr>
              <a:t>          for (i=1;i&lt;=128;i++)       //按行访问</a:t>
            </a:r>
          </a:p>
          <a:p>
            <a:pPr marL="0" indent="0" eaLnBrk="1" hangingPunct="1">
              <a:lnSpc>
                <a:spcPct val="90000"/>
              </a:lnSpc>
              <a:buFont typeface="Monotype Sorts" pitchFamily="2" charset="2"/>
              <a:buNone/>
            </a:pPr>
            <a:r>
              <a:rPr lang="zh-CN" altLang="en-US" sz="1400" b="1" dirty="0">
                <a:ea typeface="宋体" panose="02010600030101010101" pitchFamily="2" charset="-122"/>
              </a:rPr>
              <a:t>            for (j=1;j&lt;=128;j++)</a:t>
            </a:r>
          </a:p>
          <a:p>
            <a:pPr marL="0" indent="0" eaLnBrk="1" hangingPunct="1">
              <a:lnSpc>
                <a:spcPct val="90000"/>
              </a:lnSpc>
              <a:buFont typeface="Monotype Sorts" pitchFamily="2" charset="2"/>
              <a:buNone/>
            </a:pPr>
            <a:r>
              <a:rPr lang="zh-CN" altLang="en-US" sz="1400" b="1" dirty="0">
                <a:ea typeface="宋体" panose="02010600030101010101" pitchFamily="2" charset="-122"/>
              </a:rPr>
              <a:t>                A[i,j]=0; </a:t>
            </a:r>
          </a:p>
          <a:p>
            <a:pPr marL="0" indent="0" eaLnBrk="1" hangingPunct="1">
              <a:lnSpc>
                <a:spcPct val="90000"/>
              </a:lnSpc>
              <a:buFont typeface="Monotype Sorts" pitchFamily="2" charset="2"/>
              <a:buNone/>
            </a:pPr>
            <a:r>
              <a:rPr lang="zh-CN" altLang="en-US" sz="1400" b="1" dirty="0">
                <a:ea typeface="宋体" panose="02010600030101010101" pitchFamily="2" charset="-122"/>
              </a:rPr>
              <a:t>   (2) </a:t>
            </a:r>
            <a:r>
              <a:rPr lang="en-US" altLang="zh-CN" sz="1400" b="1" dirty="0" err="1" smtClean="0">
                <a:ea typeface="宋体" panose="02010600030101010101" pitchFamily="2" charset="-122"/>
              </a:rPr>
              <a:t>int</a:t>
            </a:r>
            <a:r>
              <a:rPr lang="zh-CN" altLang="en-US" sz="1400" b="1" dirty="0" smtClean="0">
                <a:ea typeface="宋体" panose="02010600030101010101" pitchFamily="2" charset="-122"/>
              </a:rPr>
              <a:t> </a:t>
            </a:r>
            <a:r>
              <a:rPr lang="zh-CN" altLang="en-US" sz="1400" b="1" dirty="0">
                <a:ea typeface="宋体" panose="02010600030101010101" pitchFamily="2" charset="-122"/>
              </a:rPr>
              <a:t>A [128,128],i,j;</a:t>
            </a:r>
          </a:p>
          <a:p>
            <a:pPr marL="0" indent="0" eaLnBrk="1" hangingPunct="1">
              <a:lnSpc>
                <a:spcPct val="90000"/>
              </a:lnSpc>
              <a:buFont typeface="Monotype Sorts" pitchFamily="2" charset="2"/>
              <a:buNone/>
            </a:pPr>
            <a:r>
              <a:rPr lang="zh-CN" altLang="en-US" sz="1400" b="1" dirty="0">
                <a:ea typeface="宋体" panose="02010600030101010101" pitchFamily="2" charset="-122"/>
              </a:rPr>
              <a:t>         for (j=1;j&lt;=128;j++)       //按列访问</a:t>
            </a:r>
          </a:p>
          <a:p>
            <a:pPr marL="0" indent="0" eaLnBrk="1" hangingPunct="1">
              <a:lnSpc>
                <a:spcPct val="90000"/>
              </a:lnSpc>
              <a:buFont typeface="Monotype Sorts" pitchFamily="2" charset="2"/>
              <a:buNone/>
            </a:pPr>
            <a:r>
              <a:rPr lang="zh-CN" altLang="en-US" sz="1400" b="1" dirty="0">
                <a:ea typeface="宋体" panose="02010600030101010101" pitchFamily="2" charset="-122"/>
              </a:rPr>
              <a:t>            for (i=1;i&lt;=128;i++)</a:t>
            </a:r>
          </a:p>
          <a:p>
            <a:pPr marL="0" indent="0" eaLnBrk="1" hangingPunct="1">
              <a:lnSpc>
                <a:spcPct val="90000"/>
              </a:lnSpc>
              <a:buFont typeface="Monotype Sorts" pitchFamily="2" charset="2"/>
              <a:buNone/>
            </a:pPr>
            <a:r>
              <a:rPr lang="zh-CN" altLang="en-US" sz="1400" b="1" dirty="0">
                <a:ea typeface="宋体" panose="02010600030101010101" pitchFamily="2" charset="-122"/>
              </a:rPr>
              <a:t>                A[i,j]=0;</a:t>
            </a:r>
          </a:p>
          <a:p>
            <a:pPr marL="0" indent="0" eaLnBrk="1" hangingPunct="1">
              <a:lnSpc>
                <a:spcPct val="90000"/>
              </a:lnSpc>
              <a:buFont typeface="Monotype Sorts" pitchFamily="2" charset="2"/>
              <a:buNone/>
            </a:pPr>
            <a:r>
              <a:rPr lang="zh-CN" altLang="en-US" sz="1600" b="1" dirty="0">
                <a:ea typeface="宋体" panose="02010600030101010101" pitchFamily="2" charset="-122"/>
              </a:rPr>
              <a:t>当分别运行上述两程序时，各会产生多少次缺页中断？</a:t>
            </a:r>
          </a:p>
          <a:p>
            <a:pPr marL="0" indent="0" eaLnBrk="1" hangingPunct="1">
              <a:lnSpc>
                <a:spcPct val="90000"/>
              </a:lnSpc>
              <a:buFont typeface="Monotype Sorts" pitchFamily="2" charset="2"/>
              <a:buNone/>
            </a:pPr>
            <a:r>
              <a:rPr lang="zh-CN" altLang="en-US" sz="1600" b="1" dirty="0">
                <a:ea typeface="宋体" panose="02010600030101010101" pitchFamily="2" charset="-122"/>
              </a:rPr>
              <a:t>(假定开始时所有页面均不在内存)</a:t>
            </a:r>
            <a:endParaRPr lang="en-US" altLang="zh-CN" sz="1600" b="1" dirty="0">
              <a:ea typeface="宋体" panose="02010600030101010101" pitchFamily="2" charset="-122"/>
            </a:endParaRPr>
          </a:p>
          <a:p>
            <a:pPr marL="0" indent="0" eaLnBrk="1" hangingPunct="1">
              <a:lnSpc>
                <a:spcPct val="90000"/>
              </a:lnSpc>
              <a:buFont typeface="Monotype Sorts" pitchFamily="2" charset="2"/>
              <a:buNone/>
            </a:pPr>
            <a:r>
              <a:rPr lang="zh-CN" altLang="en-US" sz="1600" b="1" dirty="0">
                <a:solidFill>
                  <a:srgbClr val="0000CC"/>
                </a:solidFill>
                <a:ea typeface="宋体" panose="02010600030101010101" pitchFamily="2" charset="-122"/>
              </a:rPr>
              <a:t>启示：</a:t>
            </a:r>
            <a:endParaRPr lang="en-US" altLang="zh-CN" sz="1600" b="1" dirty="0">
              <a:solidFill>
                <a:srgbClr val="0000CC"/>
              </a:solidFill>
              <a:ea typeface="宋体" panose="02010600030101010101" pitchFamily="2" charset="-122"/>
            </a:endParaRPr>
          </a:p>
          <a:p>
            <a:pPr marL="0" indent="0" eaLnBrk="1" hangingPunct="1">
              <a:lnSpc>
                <a:spcPct val="90000"/>
              </a:lnSpc>
              <a:buFont typeface="Monotype Sorts" pitchFamily="2" charset="2"/>
              <a:buNone/>
            </a:pPr>
            <a:r>
              <a:rPr lang="en-US" altLang="zh-CN" sz="1600" b="1" dirty="0">
                <a:solidFill>
                  <a:srgbClr val="7030A0"/>
                </a:solidFill>
                <a:ea typeface="宋体" panose="02010600030101010101" pitchFamily="2" charset="-122"/>
              </a:rPr>
              <a:t>1</a:t>
            </a:r>
            <a:r>
              <a:rPr lang="zh-CN" altLang="en-US" sz="1600" b="1" dirty="0">
                <a:solidFill>
                  <a:srgbClr val="7030A0"/>
                </a:solidFill>
                <a:ea typeface="宋体" panose="02010600030101010101" pitchFamily="2" charset="-122"/>
              </a:rPr>
              <a:t>、编程需要了解所使用编程环境及运行环境的细节，并建立良好的程序结构</a:t>
            </a:r>
            <a:r>
              <a:rPr lang="zh-CN" altLang="en-US" sz="1600" b="1" dirty="0" smtClean="0">
                <a:solidFill>
                  <a:srgbClr val="7030A0"/>
                </a:solidFill>
                <a:ea typeface="宋体" panose="02010600030101010101" pitchFamily="2" charset="-122"/>
              </a:rPr>
              <a:t>；</a:t>
            </a:r>
            <a:endParaRPr lang="en-US" altLang="zh-CN" sz="1600" b="1" dirty="0" smtClean="0">
              <a:solidFill>
                <a:srgbClr val="7030A0"/>
              </a:solidFill>
              <a:ea typeface="宋体" panose="02010600030101010101" pitchFamily="2" charset="-122"/>
            </a:endParaRPr>
          </a:p>
          <a:p>
            <a:pPr marL="0" indent="0" eaLnBrk="1" hangingPunct="1">
              <a:lnSpc>
                <a:spcPct val="90000"/>
              </a:lnSpc>
              <a:buNone/>
            </a:pPr>
            <a:r>
              <a:rPr lang="en-US" altLang="zh-CN" sz="1600" b="1" dirty="0" smtClean="0">
                <a:solidFill>
                  <a:srgbClr val="7030A0"/>
                </a:solidFill>
                <a:ea typeface="宋体" panose="02010600030101010101" pitchFamily="2" charset="-122"/>
              </a:rPr>
              <a:t>2</a:t>
            </a:r>
            <a:r>
              <a:rPr lang="zh-CN" altLang="en-US" sz="1600" b="1" dirty="0" smtClean="0">
                <a:solidFill>
                  <a:srgbClr val="7030A0"/>
                </a:solidFill>
                <a:ea typeface="宋体" panose="02010600030101010101" pitchFamily="2" charset="-122"/>
              </a:rPr>
              <a:t>、编程时不能</a:t>
            </a:r>
            <a:r>
              <a:rPr lang="zh-CN" altLang="en-US" sz="1600" b="1" dirty="0">
                <a:solidFill>
                  <a:srgbClr val="7030A0"/>
                </a:solidFill>
                <a:ea typeface="宋体" panose="02010600030101010101" pitchFamily="2" charset="-122"/>
              </a:rPr>
              <a:t>仅仅</a:t>
            </a:r>
            <a:r>
              <a:rPr lang="zh-CN" altLang="en-US" sz="1600" b="1">
                <a:solidFill>
                  <a:srgbClr val="7030A0"/>
                </a:solidFill>
                <a:ea typeface="宋体" panose="02010600030101010101" pitchFamily="2" charset="-122"/>
              </a:rPr>
              <a:t>关心</a:t>
            </a:r>
            <a:r>
              <a:rPr lang="zh-CN" altLang="en-US" sz="1600" b="1" smtClean="0">
                <a:solidFill>
                  <a:srgbClr val="7030A0"/>
                </a:solidFill>
                <a:ea typeface="宋体" panose="02010600030101010101" pitchFamily="2" charset="-122"/>
              </a:rPr>
              <a:t>程序要完成的</a:t>
            </a:r>
            <a:r>
              <a:rPr lang="zh-CN" altLang="en-US" sz="1600" b="1" dirty="0">
                <a:solidFill>
                  <a:srgbClr val="7030A0"/>
                </a:solidFill>
                <a:ea typeface="宋体" panose="02010600030101010101" pitchFamily="2" charset="-122"/>
              </a:rPr>
              <a:t>功能，还要根据系统的特点</a:t>
            </a:r>
            <a:r>
              <a:rPr lang="zh-CN" altLang="en-US" sz="1600" b="1">
                <a:solidFill>
                  <a:srgbClr val="7030A0"/>
                </a:solidFill>
                <a:ea typeface="宋体" panose="02010600030101010101" pitchFamily="2" charset="-122"/>
              </a:rPr>
              <a:t>，</a:t>
            </a:r>
            <a:r>
              <a:rPr lang="zh-CN" altLang="en-US" sz="1600" b="1" smtClean="0">
                <a:solidFill>
                  <a:srgbClr val="7030A0"/>
                </a:solidFill>
                <a:ea typeface="宋体" panose="02010600030101010101" pitchFamily="2" charset="-122"/>
              </a:rPr>
              <a:t>关注程序的</a:t>
            </a:r>
            <a:r>
              <a:rPr lang="zh-CN" altLang="en-US" sz="1600" b="1" dirty="0">
                <a:solidFill>
                  <a:srgbClr val="7030A0"/>
                </a:solidFill>
                <a:ea typeface="宋体" panose="02010600030101010101" pitchFamily="2" charset="-122"/>
              </a:rPr>
              <a:t>运行效率。</a:t>
            </a:r>
          </a:p>
          <a:p>
            <a:pPr marL="0" indent="0" eaLnBrk="1" hangingPunct="1">
              <a:lnSpc>
                <a:spcPct val="90000"/>
              </a:lnSpc>
              <a:buFont typeface="Monotype Sorts" pitchFamily="2" charset="2"/>
              <a:buNone/>
            </a:pPr>
            <a:r>
              <a:rPr lang="en-US" altLang="zh-CN" sz="1600" b="1" dirty="0">
                <a:solidFill>
                  <a:srgbClr val="0000CC"/>
                </a:solidFill>
                <a:ea typeface="宋体" panose="02010600030101010101" pitchFamily="2" charset="-122"/>
              </a:rPr>
              <a:t>3</a:t>
            </a:r>
            <a:r>
              <a:rPr lang="zh-CN" altLang="en-US" sz="1600" b="1" dirty="0" smtClean="0">
                <a:solidFill>
                  <a:srgbClr val="0000CC"/>
                </a:solidFill>
                <a:ea typeface="宋体" panose="02010600030101010101" pitchFamily="2" charset="-122"/>
              </a:rPr>
              <a:t>. </a:t>
            </a:r>
            <a:r>
              <a:rPr lang="zh-CN" altLang="en-US" sz="1600" b="1" dirty="0">
                <a:solidFill>
                  <a:srgbClr val="0000CC"/>
                </a:solidFill>
                <a:ea typeface="宋体" panose="02010600030101010101" pitchFamily="2" charset="-122"/>
              </a:rPr>
              <a:t>程序中goto语句的使用（破坏了局部性），应尽量少用或不用；尽可能地模块化；</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8814628-F28D-4689-ABE4-9EB150608C1B}"/>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虚拟存储器需要解决的几个问题</a:t>
            </a:r>
          </a:p>
        </p:txBody>
      </p:sp>
      <p:sp>
        <p:nvSpPr>
          <p:cNvPr id="37891" name="Rectangle 3">
            <a:extLst>
              <a:ext uri="{FF2B5EF4-FFF2-40B4-BE49-F238E27FC236}">
                <a16:creationId xmlns:a16="http://schemas.microsoft.com/office/drawing/2014/main" id="{621B07E3-FA74-4391-8D2B-CDD114139451}"/>
              </a:ext>
            </a:extLst>
          </p:cNvPr>
          <p:cNvSpPr>
            <a:spLocks noGrp="1" noChangeArrowheads="1"/>
          </p:cNvSpPr>
          <p:nvPr>
            <p:ph type="body" idx="4294967295"/>
          </p:nvPr>
        </p:nvSpPr>
        <p:spPr>
          <a:xfrm>
            <a:off x="376238" y="1217613"/>
            <a:ext cx="8496300" cy="5137150"/>
          </a:xfrm>
        </p:spPr>
        <p:txBody>
          <a:bodyPr/>
          <a:lstStyle/>
          <a:p>
            <a:r>
              <a:rPr lang="zh-CN" altLang="en-US" sz="2000" b="1" dirty="0">
                <a:ea typeface="宋体" panose="02010600030101010101" pitchFamily="2" charset="-122"/>
              </a:rPr>
              <a:t>一般有请求页式、请求段式、段页式虚拟存储器管理</a:t>
            </a:r>
          </a:p>
          <a:p>
            <a:endParaRPr lang="zh-CN" altLang="en-US" sz="2000" b="1" dirty="0">
              <a:ea typeface="宋体" panose="02010600030101010101" pitchFamily="2" charset="-122"/>
            </a:endParaRPr>
          </a:p>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（以请求页式为例）</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Font typeface="Monotype Sorts" pitchFamily="2" charset="2"/>
              <a:buNone/>
            </a:pPr>
            <a:r>
              <a:rPr lang="zh-CN" altLang="en-US" sz="1800"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page-fault trap，缺页中断，页面错误，页失效）</a:t>
            </a:r>
          </a:p>
          <a:p>
            <a:pPr lvl="1"/>
            <a:r>
              <a:rPr lang="zh-CN" altLang="en-US" sz="1800" b="1" u="sng" dirty="0">
                <a:solidFill>
                  <a:srgbClr val="CC6600"/>
                </a:solidFill>
                <a:ea typeface="宋体" panose="02010600030101010101" pitchFamily="2" charset="-122"/>
              </a:rPr>
              <a:t>当要装入页面时，若内存无空闲页框，如何处理？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 replacement，页面置换）</a:t>
            </a:r>
          </a:p>
          <a:p>
            <a:pPr lvl="1"/>
            <a:r>
              <a:rPr lang="zh-CN" altLang="en-US" sz="1800" b="1" dirty="0">
                <a:solidFill>
                  <a:srgbClr val="0000CC"/>
                </a:solidFill>
                <a:ea typeface="宋体" panose="02010600030101010101" pitchFamily="2" charset="-122"/>
              </a:rPr>
              <a:t>当页面置换过于频繁时，会引起系统不稳定，如何处理？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（thrashing，抖动、颠簸、颤抖、颤动）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22F9B1-046E-479D-87E3-A8C0D0743FB1}"/>
              </a:ext>
            </a:extLst>
          </p:cNvPr>
          <p:cNvSpPr>
            <a:spLocks noGrp="1" noChangeArrowheads="1"/>
          </p:cNvSpPr>
          <p:nvPr>
            <p:ph type="title" idx="4294967295"/>
          </p:nvPr>
        </p:nvSpPr>
        <p:spPr>
          <a:xfrm>
            <a:off x="685800" y="815975"/>
            <a:ext cx="6824663" cy="609600"/>
          </a:xfrm>
        </p:spPr>
        <p:txBody>
          <a:bodyPr/>
          <a:lstStyle/>
          <a:p>
            <a:pPr>
              <a:defRPr/>
            </a:pPr>
            <a:r>
              <a:rPr lang="en-US" altLang="zh-CN" sz="2400">
                <a:effectLst>
                  <a:outerShdw blurRad="38100" dist="38100" dir="2700000" algn="tl">
                    <a:srgbClr val="C0C0C0"/>
                  </a:outerShdw>
                </a:effectLst>
                <a:ea typeface="宋体" pitchFamily="2" charset="-122"/>
              </a:rPr>
              <a:t>What happens if there is no free frame?</a:t>
            </a:r>
          </a:p>
        </p:txBody>
      </p:sp>
      <p:sp>
        <p:nvSpPr>
          <p:cNvPr id="38915" name="Rectangle 3">
            <a:extLst>
              <a:ext uri="{FF2B5EF4-FFF2-40B4-BE49-F238E27FC236}">
                <a16:creationId xmlns:a16="http://schemas.microsoft.com/office/drawing/2014/main" id="{9143F60F-6BB0-4644-89D8-4DB0BFFEBE03}"/>
              </a:ext>
            </a:extLst>
          </p:cNvPr>
          <p:cNvSpPr>
            <a:spLocks noGrp="1" noChangeArrowheads="1"/>
          </p:cNvSpPr>
          <p:nvPr>
            <p:ph type="body" idx="4294967295"/>
          </p:nvPr>
        </p:nvSpPr>
        <p:spPr>
          <a:xfrm>
            <a:off x="849313" y="1555750"/>
            <a:ext cx="7423150" cy="4681538"/>
          </a:xfrm>
        </p:spPr>
        <p:txBody>
          <a:bodyPr/>
          <a:lstStyle/>
          <a:p>
            <a:r>
              <a:rPr lang="en-US" altLang="zh-CN" sz="2400" b="1">
                <a:solidFill>
                  <a:srgbClr val="0000CC"/>
                </a:solidFill>
                <a:ea typeface="宋体" panose="02010600030101010101" pitchFamily="2" charset="-122"/>
              </a:rPr>
              <a:t>Page replacement </a:t>
            </a:r>
            <a:r>
              <a:rPr lang="en-US" altLang="zh-CN" sz="2400">
                <a:ea typeface="宋体" panose="02010600030101010101" pitchFamily="2" charset="-122"/>
              </a:rPr>
              <a:t>– find some page in memory, but not really in use, swap it out</a:t>
            </a:r>
          </a:p>
          <a:p>
            <a:pPr lvl="1"/>
            <a:r>
              <a:rPr lang="en-US" altLang="zh-CN" sz="2000">
                <a:solidFill>
                  <a:srgbClr val="009900"/>
                </a:solidFill>
                <a:ea typeface="宋体" panose="02010600030101010101" pitchFamily="2" charset="-122"/>
              </a:rPr>
              <a:t>algorithm</a:t>
            </a:r>
          </a:p>
          <a:p>
            <a:pPr lvl="1"/>
            <a:r>
              <a:rPr lang="en-US" altLang="zh-CN" sz="2000">
                <a:solidFill>
                  <a:srgbClr val="009900"/>
                </a:solidFill>
                <a:ea typeface="宋体" panose="02010600030101010101" pitchFamily="2" charset="-122"/>
              </a:rPr>
              <a:t>performance</a:t>
            </a:r>
            <a:r>
              <a:rPr lang="en-US" altLang="zh-CN" sz="2000">
                <a:ea typeface="宋体" panose="02010600030101010101" pitchFamily="2" charset="-122"/>
              </a:rPr>
              <a:t> – want an algorithm which will result in </a:t>
            </a:r>
            <a:r>
              <a:rPr lang="en-US" altLang="zh-CN" sz="2000" b="1">
                <a:solidFill>
                  <a:srgbClr val="FF0000"/>
                </a:solidFill>
                <a:ea typeface="宋体" panose="02010600030101010101" pitchFamily="2" charset="-122"/>
              </a:rPr>
              <a:t>minimum number of page faults</a:t>
            </a:r>
          </a:p>
          <a:p>
            <a:r>
              <a:rPr lang="en-US" altLang="zh-CN" sz="2400" b="1">
                <a:solidFill>
                  <a:srgbClr val="0070C0"/>
                </a:solidFill>
                <a:ea typeface="宋体" panose="02010600030101010101" pitchFamily="2" charset="-122"/>
              </a:rPr>
              <a:t>Same page may be brought into memory several times</a:t>
            </a:r>
          </a:p>
          <a:p>
            <a:r>
              <a:rPr lang="en-US" altLang="zh-CN" sz="2400">
                <a:solidFill>
                  <a:srgbClr val="0070C0"/>
                </a:solidFill>
                <a:ea typeface="宋体" panose="02010600030101010101" pitchFamily="2" charset="-122"/>
              </a:rPr>
              <a:t>Page replacement </a:t>
            </a:r>
            <a:r>
              <a:rPr lang="en-US" altLang="zh-CN" sz="2400">
                <a:ea typeface="宋体" panose="02010600030101010101" pitchFamily="2" charset="-122"/>
              </a:rPr>
              <a:t>completes separation between logical memory and physical memory – </a:t>
            </a:r>
            <a:r>
              <a:rPr lang="en-US" altLang="zh-CN" sz="2400" b="1">
                <a:solidFill>
                  <a:srgbClr val="009900"/>
                </a:solidFill>
                <a:ea typeface="宋体" panose="02010600030101010101" pitchFamily="2" charset="-122"/>
              </a:rPr>
              <a:t>large virtual memory can be provided on a smaller physical memory</a:t>
            </a:r>
          </a:p>
          <a:p>
            <a:endParaRPr lang="en-US" altLang="zh-CN" sz="2400" b="1">
              <a:ea typeface="宋体" panose="02010600030101010101" pitchFamily="2" charset="-122"/>
            </a:endParaRPr>
          </a:p>
        </p:txBody>
      </p:sp>
      <p:sp>
        <p:nvSpPr>
          <p:cNvPr id="35844" name="Rectangle 2">
            <a:extLst>
              <a:ext uri="{FF2B5EF4-FFF2-40B4-BE49-F238E27FC236}">
                <a16:creationId xmlns:a16="http://schemas.microsoft.com/office/drawing/2014/main" id="{FCE8A50D-C65D-4B48-8A96-C2F10EECAC38}"/>
              </a:ext>
            </a:extLst>
          </p:cNvPr>
          <p:cNvSpPr txBox="1">
            <a:spLocks noChangeArrowheads="1"/>
          </p:cNvSpPr>
          <p:nvPr/>
        </p:nvSpPr>
        <p:spPr bwMode="auto">
          <a:xfrm>
            <a:off x="685800" y="206375"/>
            <a:ext cx="6824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3200" b="1">
                <a:solidFill>
                  <a:srgbClr val="993300"/>
                </a:solidFill>
                <a:effectLst>
                  <a:outerShdw blurRad="38100" dist="38100" dir="2700000" algn="tl">
                    <a:srgbClr val="C0C0C0"/>
                  </a:outerShdw>
                </a:effectLst>
                <a:ea typeface="宋体" pitchFamily="2" charset="-122"/>
              </a:rPr>
              <a:t>9.4 Page Replacement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449166-4C06-483F-9697-326942241838}"/>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9.1 Background</a:t>
            </a:r>
          </a:p>
        </p:txBody>
      </p:sp>
      <p:sp>
        <p:nvSpPr>
          <p:cNvPr id="7171" name="Rectangle 3">
            <a:extLst>
              <a:ext uri="{FF2B5EF4-FFF2-40B4-BE49-F238E27FC236}">
                <a16:creationId xmlns:a16="http://schemas.microsoft.com/office/drawing/2014/main" id="{87100C14-FBB0-42F6-8778-3BC89686046D}"/>
              </a:ext>
            </a:extLst>
          </p:cNvPr>
          <p:cNvSpPr>
            <a:spLocks noGrp="1" noChangeArrowheads="1"/>
          </p:cNvSpPr>
          <p:nvPr>
            <p:ph type="body" idx="4294967295"/>
          </p:nvPr>
        </p:nvSpPr>
        <p:spPr>
          <a:xfrm>
            <a:off x="559292" y="882313"/>
            <a:ext cx="7981025" cy="5474100"/>
          </a:xfrm>
        </p:spPr>
        <p:txBody>
          <a:bodyPr/>
          <a:lstStyle/>
          <a:p>
            <a:pPr marL="342900" lvl="2" indent="-342900" eaLnBrk="1" hangingPunct="1">
              <a:spcBef>
                <a:spcPts val="600"/>
              </a:spcBef>
              <a:buClr>
                <a:srgbClr val="993300"/>
              </a:buClr>
              <a:buSzPct val="90000"/>
              <a:buFont typeface="Monotype Sorts" pitchFamily="2" charset="2"/>
              <a:buChar char="n"/>
              <a:defRPr/>
            </a:pPr>
            <a:r>
              <a:rPr lang="zh-CN" altLang="en-US" sz="1800" b="1" u="sng" dirty="0">
                <a:solidFill>
                  <a:srgbClr val="7030A0"/>
                </a:solidFill>
                <a:ea typeface="宋体" panose="02010600030101010101" pitchFamily="2" charset="-122"/>
              </a:rPr>
              <a:t>虚拟存储管理的思想与</a:t>
            </a:r>
            <a:r>
              <a:rPr lang="en-US" altLang="zh-CN" sz="1800" b="1" u="sng" dirty="0">
                <a:solidFill>
                  <a:srgbClr val="7030A0"/>
                </a:solidFill>
                <a:ea typeface="宋体" panose="02010600030101010101" pitchFamily="2" charset="-122"/>
              </a:rPr>
              <a:t>Cache</a:t>
            </a:r>
            <a:r>
              <a:rPr lang="zh-CN" altLang="en-US" sz="1800" b="1" u="sng" dirty="0">
                <a:solidFill>
                  <a:srgbClr val="7030A0"/>
                </a:solidFill>
                <a:ea typeface="宋体" panose="02010600030101010101" pitchFamily="2" charset="-122"/>
              </a:rPr>
              <a:t>管理的思想类似，</a:t>
            </a:r>
            <a:r>
              <a:rPr lang="zh-CN" altLang="en-US" sz="1800" b="1" u="sng" dirty="0" smtClean="0">
                <a:solidFill>
                  <a:srgbClr val="7030A0"/>
                </a:solidFill>
                <a:ea typeface="宋体" panose="02010600030101010101" pitchFamily="2" charset="-122"/>
              </a:rPr>
              <a:t>只是在存储器层次结构中所处的</a:t>
            </a:r>
            <a:r>
              <a:rPr lang="zh-CN" altLang="en-US" sz="1800" b="1" u="sng" dirty="0" smtClean="0">
                <a:solidFill>
                  <a:srgbClr val="FF0000"/>
                </a:solidFill>
                <a:ea typeface="宋体" panose="02010600030101010101" pitchFamily="2" charset="-122"/>
              </a:rPr>
              <a:t>层次</a:t>
            </a:r>
            <a:r>
              <a:rPr lang="zh-CN" altLang="en-US" sz="1800" b="1" u="sng" dirty="0" smtClean="0">
                <a:solidFill>
                  <a:srgbClr val="7030A0"/>
                </a:solidFill>
                <a:ea typeface="宋体" panose="02010600030101010101" pitchFamily="2" charset="-122"/>
              </a:rPr>
              <a:t>与</a:t>
            </a:r>
            <a:r>
              <a:rPr lang="zh-CN" altLang="en-US" sz="1800" b="1" u="sng" dirty="0" smtClean="0">
                <a:solidFill>
                  <a:srgbClr val="C00000"/>
                </a:solidFill>
                <a:ea typeface="宋体" panose="02010600030101010101" pitchFamily="2" charset="-122"/>
              </a:rPr>
              <a:t>目的</a:t>
            </a:r>
            <a:r>
              <a:rPr lang="zh-CN" altLang="en-US" sz="1800" b="1" u="sng" dirty="0" smtClean="0">
                <a:solidFill>
                  <a:srgbClr val="7030A0"/>
                </a:solidFill>
                <a:ea typeface="宋体" panose="02010600030101010101" pitchFamily="2" charset="-122"/>
              </a:rPr>
              <a:t>不同；</a:t>
            </a:r>
            <a:endParaRPr lang="en-US" altLang="zh-CN" sz="1800" b="1" u="sng" dirty="0" smtClean="0">
              <a:solidFill>
                <a:srgbClr val="7030A0"/>
              </a:solidFill>
              <a:ea typeface="宋体" panose="02010600030101010101" pitchFamily="2" charset="-122"/>
            </a:endParaRPr>
          </a:p>
          <a:p>
            <a:pPr marL="685800" lvl="3" indent="-342900" eaLnBrk="1" hangingPunct="1">
              <a:spcBef>
                <a:spcPts val="600"/>
              </a:spcBef>
              <a:buClr>
                <a:srgbClr val="993300"/>
              </a:buClr>
              <a:buSzPct val="90000"/>
              <a:buFont typeface="Wingdings" panose="05000000000000000000" pitchFamily="2" charset="2"/>
              <a:buChar char="l"/>
              <a:defRPr/>
            </a:pPr>
            <a:r>
              <a:rPr lang="zh-CN" altLang="en-US" sz="1600" b="1" dirty="0" smtClean="0">
                <a:solidFill>
                  <a:srgbClr val="000000"/>
                </a:solidFill>
                <a:ea typeface="宋体" panose="02010600030101010101" pitchFamily="2" charset="-122"/>
              </a:rPr>
              <a:t>存储器层次结构：</a:t>
            </a:r>
            <a:r>
              <a:rPr lang="en-US" altLang="zh-CN" sz="1600" b="1" dirty="0" smtClean="0">
                <a:solidFill>
                  <a:srgbClr val="006600"/>
                </a:solidFill>
                <a:ea typeface="宋体" panose="02010600030101010101" pitchFamily="2" charset="-122"/>
              </a:rPr>
              <a:t>Register </a:t>
            </a:r>
            <a:r>
              <a:rPr lang="en-US" altLang="zh-CN" sz="1600" b="1" dirty="0">
                <a:solidFill>
                  <a:srgbClr val="006600"/>
                </a:solidFill>
                <a:ea typeface="宋体" panose="02010600030101010101" pitchFamily="2" charset="-122"/>
              </a:rPr>
              <a:t>— cache—memory</a:t>
            </a:r>
            <a:r>
              <a:rPr lang="en-US" altLang="zh-CN" sz="1600" b="1" dirty="0" smtClean="0">
                <a:solidFill>
                  <a:srgbClr val="006600"/>
                </a:solidFill>
                <a:ea typeface="宋体" panose="02010600030101010101" pitchFamily="2" charset="-122"/>
              </a:rPr>
              <a:t>—</a:t>
            </a:r>
            <a:r>
              <a:rPr lang="zh-CN" altLang="en-US" sz="1600" b="1" dirty="0" smtClean="0">
                <a:solidFill>
                  <a:srgbClr val="006600"/>
                </a:solidFill>
                <a:ea typeface="宋体" panose="02010600030101010101" pitchFamily="2" charset="-122"/>
              </a:rPr>
              <a:t>外存；</a:t>
            </a:r>
            <a:endParaRPr lang="en-US" altLang="zh-CN" sz="1600" b="1" dirty="0" smtClean="0">
              <a:solidFill>
                <a:srgbClr val="006600"/>
              </a:solidFill>
              <a:ea typeface="宋体" panose="02010600030101010101" pitchFamily="2" charset="-122"/>
            </a:endParaRPr>
          </a:p>
          <a:p>
            <a:pPr marL="685800" lvl="3" indent="-342900" eaLnBrk="1" hangingPunct="1">
              <a:spcBef>
                <a:spcPts val="600"/>
              </a:spcBef>
              <a:buClr>
                <a:srgbClr val="993300"/>
              </a:buClr>
              <a:buSzPct val="90000"/>
              <a:buFont typeface="Wingdings" panose="05000000000000000000" pitchFamily="2" charset="2"/>
              <a:buChar char="l"/>
              <a:defRPr/>
            </a:pPr>
            <a:r>
              <a:rPr lang="en-US" altLang="zh-CN" sz="1600" b="1" dirty="0" smtClean="0">
                <a:solidFill>
                  <a:srgbClr val="006600"/>
                </a:solidFill>
                <a:ea typeface="宋体" panose="02010600030101010101" pitchFamily="2" charset="-122"/>
              </a:rPr>
              <a:t>cache:</a:t>
            </a:r>
            <a:r>
              <a:rPr lang="zh-CN" altLang="en-US" sz="1600" b="1" dirty="0" smtClean="0">
                <a:solidFill>
                  <a:srgbClr val="0000CC"/>
                </a:solidFill>
                <a:ea typeface="宋体" panose="02010600030101010101" pitchFamily="2" charset="-122"/>
              </a:rPr>
              <a:t>速度</a:t>
            </a:r>
            <a:r>
              <a:rPr lang="en-US" altLang="zh-CN" sz="1600" b="1" dirty="0" smtClean="0">
                <a:solidFill>
                  <a:srgbClr val="006600"/>
                </a:solidFill>
                <a:ea typeface="宋体" panose="02010600030101010101" pitchFamily="2" charset="-122"/>
              </a:rPr>
              <a:t>,  </a:t>
            </a:r>
            <a:r>
              <a:rPr lang="zh-CN" altLang="en-US" sz="1600" b="1" dirty="0" smtClean="0">
                <a:solidFill>
                  <a:srgbClr val="006600"/>
                </a:solidFill>
                <a:ea typeface="宋体" panose="02010600030101010101" pitchFamily="2" charset="-122"/>
              </a:rPr>
              <a:t>虚拟存储器：</a:t>
            </a:r>
            <a:r>
              <a:rPr lang="zh-CN" altLang="en-US" sz="1600" b="1" dirty="0" smtClean="0">
                <a:solidFill>
                  <a:srgbClr val="0000CC"/>
                </a:solidFill>
                <a:ea typeface="宋体" panose="02010600030101010101" pitchFamily="2" charset="-122"/>
              </a:rPr>
              <a:t>内存空间</a:t>
            </a:r>
            <a:r>
              <a:rPr lang="zh-CN" altLang="en-US" sz="1600" b="1" dirty="0" smtClean="0">
                <a:solidFill>
                  <a:srgbClr val="0000CC"/>
                </a:solidFill>
                <a:ea typeface="宋体" panose="02010600030101010101" pitchFamily="2" charset="-122"/>
              </a:rPr>
              <a:t>的利用率</a:t>
            </a:r>
            <a:r>
              <a:rPr lang="zh-CN" altLang="en-US" sz="1600" b="1" dirty="0" smtClean="0">
                <a:solidFill>
                  <a:srgbClr val="0000CC"/>
                </a:solidFill>
                <a:ea typeface="宋体" panose="02010600030101010101" pitchFamily="2" charset="-122"/>
              </a:rPr>
              <a:t>，系统的并发度，</a:t>
            </a:r>
            <a:r>
              <a:rPr lang="en-US" altLang="zh-CN" sz="1600" b="1" dirty="0" smtClean="0">
                <a:solidFill>
                  <a:srgbClr val="0000CC"/>
                </a:solidFill>
                <a:ea typeface="宋体" panose="02010600030101010101" pitchFamily="2" charset="-122"/>
              </a:rPr>
              <a:t>I/O</a:t>
            </a:r>
            <a:r>
              <a:rPr lang="zh-CN" altLang="en-US" sz="1600" b="1" dirty="0" smtClean="0">
                <a:solidFill>
                  <a:srgbClr val="0000CC"/>
                </a:solidFill>
                <a:ea typeface="宋体" panose="02010600030101010101" pitchFamily="2" charset="-122"/>
              </a:rPr>
              <a:t>时间</a:t>
            </a:r>
            <a:endParaRPr lang="en-US" altLang="zh-CN" sz="1600" b="1" dirty="0">
              <a:solidFill>
                <a:srgbClr val="0000CC"/>
              </a:solidFill>
              <a:ea typeface="宋体" panose="02010600030101010101" pitchFamily="2" charset="-122"/>
            </a:endParaRPr>
          </a:p>
          <a:p>
            <a:pPr marL="342900" lvl="2" indent="-342900" eaLnBrk="1" hangingPunct="1">
              <a:spcBef>
                <a:spcPts val="600"/>
              </a:spcBef>
              <a:buClr>
                <a:srgbClr val="993300"/>
              </a:buClr>
              <a:buSzPct val="90000"/>
              <a:buFont typeface="Monotype Sorts" pitchFamily="2" charset="2"/>
              <a:buChar char="n"/>
              <a:defRPr/>
            </a:pPr>
            <a:r>
              <a:rPr lang="zh-CN" altLang="en-US" sz="1800" b="1" dirty="0">
                <a:ea typeface="宋体" panose="02010600030101010101" pitchFamily="2" charset="-122"/>
              </a:rPr>
              <a:t>前面介绍的几种存储器管理方法，要求作业在运行前，将作业</a:t>
            </a:r>
            <a:r>
              <a:rPr lang="zh-CN" altLang="en-US" sz="1800" b="1" i="1" u="sng" dirty="0">
                <a:solidFill>
                  <a:srgbClr val="FF0000"/>
                </a:solidFill>
                <a:ea typeface="宋体" panose="02010600030101010101" pitchFamily="2" charset="-122"/>
              </a:rPr>
              <a:t>全部装入</a:t>
            </a:r>
            <a:r>
              <a:rPr lang="zh-CN" altLang="en-US" sz="1800" b="1" dirty="0">
                <a:ea typeface="宋体" panose="02010600030101010101" pitchFamily="2" charset="-122"/>
              </a:rPr>
              <a:t>内存，直到作业运行完后才能</a:t>
            </a:r>
            <a:r>
              <a:rPr lang="zh-CN" altLang="en-US" sz="1800" b="1" i="1" u="sng" dirty="0">
                <a:solidFill>
                  <a:srgbClr val="FF0000"/>
                </a:solidFill>
                <a:ea typeface="宋体" panose="02010600030101010101" pitchFamily="2" charset="-122"/>
              </a:rPr>
              <a:t>释放内存 </a:t>
            </a:r>
            <a:r>
              <a:rPr lang="zh-CN" altLang="en-US" sz="1800" b="1" i="1" dirty="0">
                <a:solidFill>
                  <a:srgbClr val="FF0000"/>
                </a:solidFill>
                <a:ea typeface="宋体" panose="02010600030101010101" pitchFamily="2" charset="-122"/>
              </a:rPr>
              <a:t>   </a:t>
            </a:r>
            <a:r>
              <a:rPr lang="en-US" altLang="zh-CN" sz="1800" b="1" dirty="0">
                <a:ea typeface="宋体" panose="02010600030101010101" pitchFamily="2" charset="-122"/>
              </a:rPr>
              <a:t>(</a:t>
            </a:r>
            <a:r>
              <a:rPr lang="zh-CN" altLang="en-US" sz="1800" b="1" dirty="0">
                <a:solidFill>
                  <a:srgbClr val="7030A0"/>
                </a:solidFill>
                <a:ea typeface="宋体" panose="02010600030101010101" pitchFamily="2" charset="-122"/>
              </a:rPr>
              <a:t>绝对装入方式</a:t>
            </a:r>
            <a:r>
              <a:rPr lang="en-US" altLang="zh-CN" sz="1800" b="1" u="sng" dirty="0">
                <a:ea typeface="宋体" panose="02010600030101010101" pitchFamily="2" charset="-122"/>
              </a:rPr>
              <a:t>)</a:t>
            </a:r>
            <a:endParaRPr lang="zh-CN" altLang="en-US" sz="1800" b="1" dirty="0">
              <a:ea typeface="宋体" panose="02010600030101010101" pitchFamily="2" charset="-122"/>
            </a:endParaRPr>
          </a:p>
          <a:p>
            <a:pPr lvl="1" eaLnBrk="1" hangingPunct="1">
              <a:spcBef>
                <a:spcPts val="600"/>
              </a:spcBef>
              <a:defRPr/>
            </a:pPr>
            <a:r>
              <a:rPr lang="zh-CN" altLang="en-US" sz="1600" b="1" dirty="0">
                <a:solidFill>
                  <a:srgbClr val="0070C0"/>
                </a:solidFill>
                <a:ea typeface="宋体" panose="02010600030101010101" pitchFamily="2" charset="-122"/>
              </a:rPr>
              <a:t>作业在每次运行时并非使用到，或暂时未使用到其全部程序或数据；</a:t>
            </a:r>
          </a:p>
          <a:p>
            <a:pPr lvl="2" eaLnBrk="1" hangingPunct="1">
              <a:spcBef>
                <a:spcPts val="0"/>
              </a:spcBef>
              <a:defRPr/>
            </a:pPr>
            <a:r>
              <a:rPr lang="zh-CN" altLang="en-US" sz="1400" b="1" dirty="0">
                <a:ea typeface="宋体" panose="02010600030101010101" pitchFamily="2" charset="-122"/>
              </a:rPr>
              <a:t>条件处理模块</a:t>
            </a:r>
          </a:p>
          <a:p>
            <a:pPr lvl="2" eaLnBrk="1" hangingPunct="1">
              <a:spcBef>
                <a:spcPts val="0"/>
              </a:spcBef>
              <a:defRPr/>
            </a:pPr>
            <a:r>
              <a:rPr lang="zh-CN" altLang="en-US" sz="1400" b="1" dirty="0">
                <a:ea typeface="宋体" panose="02010600030101010101" pitchFamily="2" charset="-122"/>
              </a:rPr>
              <a:t>处理异常错误模块</a:t>
            </a:r>
          </a:p>
          <a:p>
            <a:pPr lvl="2" eaLnBrk="1" hangingPunct="1">
              <a:spcBef>
                <a:spcPts val="0"/>
              </a:spcBef>
              <a:defRPr/>
            </a:pPr>
            <a:r>
              <a:rPr lang="zh-CN" altLang="en-US" sz="1400" b="1" dirty="0">
                <a:ea typeface="宋体" panose="02010600030101010101" pitchFamily="2" charset="-122"/>
              </a:rPr>
              <a:t>通常声明的内存比实际使用的内存大（e.g. 数组）</a:t>
            </a:r>
          </a:p>
          <a:p>
            <a:pPr lvl="1" eaLnBrk="1" hangingPunct="1">
              <a:spcBef>
                <a:spcPts val="600"/>
              </a:spcBef>
              <a:defRPr/>
            </a:pPr>
            <a:r>
              <a:rPr lang="zh-CN" altLang="en-US" sz="1600" b="1" dirty="0">
                <a:solidFill>
                  <a:srgbClr val="0070C0"/>
                </a:solidFill>
                <a:ea typeface="宋体" panose="02010600030101010101" pitchFamily="2" charset="-122"/>
              </a:rPr>
              <a:t>有的模块有时因I/O长期等待，但仍需要占用内存；</a:t>
            </a:r>
          </a:p>
          <a:p>
            <a:pPr lvl="1" eaLnBrk="1" hangingPunct="1">
              <a:spcBef>
                <a:spcPts val="600"/>
              </a:spcBef>
              <a:defRPr/>
            </a:pPr>
            <a:r>
              <a:rPr lang="zh-CN" altLang="en-US" sz="1600" b="1" dirty="0">
                <a:solidFill>
                  <a:srgbClr val="0070C0"/>
                </a:solidFill>
                <a:ea typeface="宋体" panose="02010600030101010101" pitchFamily="2" charset="-122"/>
              </a:rPr>
              <a:t>有的程序段很少运行，有的运行一次后便不再需要；</a:t>
            </a:r>
          </a:p>
          <a:p>
            <a:pPr lvl="1" eaLnBrk="1" hangingPunct="1">
              <a:spcBef>
                <a:spcPts val="600"/>
              </a:spcBef>
              <a:defRPr/>
            </a:pPr>
            <a:r>
              <a:rPr lang="zh-CN" altLang="en-US" sz="1600" b="1" dirty="0">
                <a:solidFill>
                  <a:srgbClr val="0000CC"/>
                </a:solidFill>
                <a:ea typeface="宋体" panose="02010600030101010101" pitchFamily="2" charset="-122"/>
              </a:rPr>
              <a:t>有时用户编写的程序长度大于实际安装的物理内存；</a:t>
            </a:r>
          </a:p>
          <a:p>
            <a:pPr lvl="1" eaLnBrk="1" hangingPunct="1">
              <a:spcBef>
                <a:spcPts val="600"/>
              </a:spcBef>
              <a:defRPr/>
            </a:pPr>
            <a:r>
              <a:rPr lang="zh-CN" altLang="en-US" sz="1600" b="1" dirty="0">
                <a:solidFill>
                  <a:srgbClr val="0000CC"/>
                </a:solidFill>
                <a:ea typeface="宋体" panose="02010600030101010101" pitchFamily="2" charset="-122"/>
              </a:rPr>
              <a:t>一般情况下，多道程序需要的内存总量大于实际的物理内存</a:t>
            </a:r>
          </a:p>
          <a:p>
            <a:pPr lvl="1" eaLnBrk="1" hangingPunct="1">
              <a:spcBef>
                <a:spcPts val="600"/>
              </a:spcBef>
              <a:defRPr/>
            </a:pPr>
            <a:r>
              <a:rPr lang="zh-CN" altLang="en-US" sz="1600" b="1" dirty="0">
                <a:solidFill>
                  <a:srgbClr val="006600"/>
                </a:solidFill>
                <a:ea typeface="宋体" panose="02010600030101010101" pitchFamily="2" charset="-122"/>
              </a:rPr>
              <a:t>浪费内存空间，降低了内存的利用率，降低了系统的并发度，减少了系统的吞吐量；</a:t>
            </a:r>
          </a:p>
          <a:p>
            <a:pPr lvl="1" eaLnBrk="1" hangingPunct="1">
              <a:spcBef>
                <a:spcPts val="600"/>
              </a:spcBef>
              <a:defRPr/>
            </a:pPr>
            <a:r>
              <a:rPr lang="zh-CN" altLang="en-US" sz="1600" b="1" dirty="0">
                <a:solidFill>
                  <a:srgbClr val="006600"/>
                </a:solidFill>
                <a:ea typeface="宋体" panose="02010600030101010101" pitchFamily="2" charset="-122"/>
              </a:rPr>
              <a:t>增加了I/O的时间（装入不需要的模块）</a:t>
            </a:r>
          </a:p>
        </p:txBody>
      </p:sp>
      <p:sp>
        <p:nvSpPr>
          <p:cNvPr id="7172" name="文本框 1">
            <a:extLst>
              <a:ext uri="{FF2B5EF4-FFF2-40B4-BE49-F238E27FC236}">
                <a16:creationId xmlns:a16="http://schemas.microsoft.com/office/drawing/2014/main" id="{9A949D2A-43E2-433F-A990-84F06E89360E}"/>
              </a:ext>
            </a:extLst>
          </p:cNvPr>
          <p:cNvSpPr txBox="1">
            <a:spLocks noChangeArrowheads="1"/>
          </p:cNvSpPr>
          <p:nvPr/>
        </p:nvSpPr>
        <p:spPr bwMode="auto">
          <a:xfrm>
            <a:off x="7037388" y="6199188"/>
            <a:ext cx="1146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400">
                <a:ea typeface="宋体" panose="02010600030101010101" pitchFamily="2" charset="-122"/>
              </a:rPr>
              <a:t>食堂</a:t>
            </a:r>
            <a:r>
              <a:rPr lang="en-US" altLang="zh-CN" sz="1400">
                <a:ea typeface="宋体" panose="02010600030101010101" pitchFamily="2" charset="-122"/>
              </a:rPr>
              <a:t>—</a:t>
            </a:r>
            <a:r>
              <a:rPr lang="zh-CN" altLang="en-US" sz="1400">
                <a:ea typeface="宋体" panose="02010600030101010101" pitchFamily="2" charset="-122"/>
              </a:rPr>
              <a:t>内存</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88813E3-BABF-410E-BD78-9D80730AD43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Need For Page Replacement</a:t>
            </a:r>
          </a:p>
        </p:txBody>
      </p:sp>
      <p:pic>
        <p:nvPicPr>
          <p:cNvPr id="39939" name="Picture 4">
            <a:extLst>
              <a:ext uri="{FF2B5EF4-FFF2-40B4-BE49-F238E27FC236}">
                <a16:creationId xmlns:a16="http://schemas.microsoft.com/office/drawing/2014/main" id="{9723C51C-21B1-48FF-980D-6E52104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2" t="2161" r="702" b="2161"/>
          <a:stretch>
            <a:fillRect/>
          </a:stretch>
        </p:blipFill>
        <p:spPr bwMode="auto">
          <a:xfrm>
            <a:off x="720725" y="1081088"/>
            <a:ext cx="6335713" cy="50625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9940" name="TextBox 3">
            <a:extLst>
              <a:ext uri="{FF2B5EF4-FFF2-40B4-BE49-F238E27FC236}">
                <a16:creationId xmlns:a16="http://schemas.microsoft.com/office/drawing/2014/main" id="{B4A8B670-14AA-4977-B5B6-B10F186968B5}"/>
              </a:ext>
            </a:extLst>
          </p:cNvPr>
          <p:cNvSpPr txBox="1">
            <a:spLocks noChangeArrowheads="1"/>
          </p:cNvSpPr>
          <p:nvPr/>
        </p:nvSpPr>
        <p:spPr bwMode="auto">
          <a:xfrm>
            <a:off x="7254875" y="1208088"/>
            <a:ext cx="13160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0000"/>
                </a:solidFill>
                <a:ea typeface="宋体" panose="02010600030101010101" pitchFamily="2" charset="-122"/>
              </a:rPr>
              <a:t>作业</a:t>
            </a:r>
            <a:r>
              <a:rPr lang="en-US" altLang="zh-CN" sz="1600">
                <a:solidFill>
                  <a:srgbClr val="FF0000"/>
                </a:solidFill>
                <a:ea typeface="宋体" panose="02010600030101010101" pitchFamily="2" charset="-122"/>
              </a:rPr>
              <a:t>1</a:t>
            </a:r>
            <a:r>
              <a:rPr lang="zh-CN" altLang="en-US" sz="1600">
                <a:solidFill>
                  <a:srgbClr val="FF0000"/>
                </a:solidFill>
                <a:ea typeface="宋体" panose="02010600030101010101" pitchFamily="2" charset="-122"/>
              </a:rPr>
              <a:t>：</a:t>
            </a:r>
            <a:r>
              <a:rPr lang="zh-CN" altLang="en-US" sz="1600">
                <a:ea typeface="宋体" panose="02010600030101010101" pitchFamily="2" charset="-122"/>
              </a:rPr>
              <a:t>访问页</a:t>
            </a:r>
            <a:r>
              <a:rPr lang="en-US" altLang="zh-CN" sz="1600">
                <a:ea typeface="宋体" panose="02010600030101010101" pitchFamily="2" charset="-122"/>
              </a:rPr>
              <a:t>M(</a:t>
            </a:r>
            <a:r>
              <a:rPr lang="zh-CN" altLang="en-US" sz="1600">
                <a:ea typeface="宋体" panose="02010600030101010101" pitchFamily="2" charset="-122"/>
              </a:rPr>
              <a:t>第</a:t>
            </a:r>
            <a:r>
              <a:rPr lang="en-US" altLang="zh-CN" sz="1600">
                <a:ea typeface="宋体" panose="02010600030101010101" pitchFamily="2" charset="-122"/>
              </a:rPr>
              <a:t>3</a:t>
            </a:r>
            <a:r>
              <a:rPr lang="zh-CN" altLang="en-US" sz="1600">
                <a:ea typeface="宋体" panose="02010600030101010101" pitchFamily="2" charset="-122"/>
              </a:rPr>
              <a:t>页</a:t>
            </a:r>
            <a:r>
              <a:rPr lang="en-US" altLang="zh-CN" sz="1600">
                <a:ea typeface="宋体" panose="02010600030101010101" pitchFamily="2" charset="-122"/>
              </a:rPr>
              <a:t>)</a:t>
            </a:r>
            <a:r>
              <a:rPr lang="zh-CN" altLang="en-US" sz="1600">
                <a:ea typeface="宋体" panose="02010600030101010101" pitchFamily="2" charset="-122"/>
              </a:rPr>
              <a:t>时，内存已满，需要调出一页，为</a:t>
            </a:r>
            <a:r>
              <a:rPr lang="en-US" altLang="zh-CN" sz="1600">
                <a:ea typeface="宋体" panose="02010600030101010101" pitchFamily="2" charset="-122"/>
              </a:rPr>
              <a:t>M</a:t>
            </a:r>
            <a:r>
              <a:rPr lang="zh-CN" altLang="en-US" sz="1600">
                <a:ea typeface="宋体" panose="02010600030101010101" pitchFamily="2" charset="-122"/>
              </a:rPr>
              <a:t>腾出空间</a:t>
            </a:r>
            <a:endParaRPr lang="en-US" altLang="zh-CN" sz="1600">
              <a:ea typeface="宋体" panose="02010600030101010101" pitchFamily="2" charset="-122"/>
            </a:endParaRPr>
          </a:p>
          <a:p>
            <a:pPr>
              <a:spcBef>
                <a:spcPct val="0"/>
              </a:spcBef>
              <a:buClrTx/>
              <a:buSzTx/>
              <a:buFont typeface="Arial" panose="020B0604020202020204" pitchFamily="34" charset="0"/>
              <a:buNone/>
            </a:pPr>
            <a:endParaRPr lang="en-US" altLang="zh-CN" sz="1600">
              <a:ea typeface="宋体" panose="02010600030101010101" pitchFamily="2" charset="-122"/>
            </a:endParaRPr>
          </a:p>
          <a:p>
            <a:pPr>
              <a:spcBef>
                <a:spcPct val="0"/>
              </a:spcBef>
              <a:buClrTx/>
              <a:buSzTx/>
              <a:buFont typeface="Monotype Sorts" pitchFamily="2" charset="2"/>
              <a:buNone/>
            </a:pPr>
            <a:r>
              <a:rPr lang="zh-CN" altLang="en-US" sz="1600">
                <a:solidFill>
                  <a:srgbClr val="FF0000"/>
                </a:solidFill>
                <a:ea typeface="宋体" panose="02010600030101010101" pitchFamily="2" charset="-122"/>
              </a:rPr>
              <a:t>作业</a:t>
            </a:r>
            <a:r>
              <a:rPr lang="en-US" altLang="zh-CN" sz="1600">
                <a:solidFill>
                  <a:srgbClr val="FF0000"/>
                </a:solidFill>
                <a:ea typeface="宋体" panose="02010600030101010101" pitchFamily="2" charset="-122"/>
              </a:rPr>
              <a:t>2</a:t>
            </a:r>
            <a:r>
              <a:rPr lang="zh-CN" altLang="en-US" sz="1600">
                <a:solidFill>
                  <a:srgbClr val="FF0000"/>
                </a:solidFill>
                <a:ea typeface="宋体" panose="02010600030101010101" pitchFamily="2" charset="-122"/>
              </a:rPr>
              <a:t>：</a:t>
            </a:r>
            <a:r>
              <a:rPr lang="zh-CN" altLang="en-US" sz="1600">
                <a:ea typeface="宋体" panose="02010600030101010101" pitchFamily="2" charset="-122"/>
              </a:rPr>
              <a:t>访问页</a:t>
            </a:r>
            <a:r>
              <a:rPr lang="en-US" altLang="zh-CN" sz="1600">
                <a:ea typeface="宋体" panose="02010600030101010101" pitchFamily="2" charset="-122"/>
              </a:rPr>
              <a:t>B(</a:t>
            </a:r>
            <a:r>
              <a:rPr lang="zh-CN" altLang="en-US" sz="1600">
                <a:ea typeface="宋体" panose="02010600030101010101" pitchFamily="2" charset="-122"/>
              </a:rPr>
              <a:t>第</a:t>
            </a:r>
            <a:r>
              <a:rPr lang="en-US" altLang="zh-CN" sz="1600">
                <a:ea typeface="宋体" panose="02010600030101010101" pitchFamily="2" charset="-122"/>
              </a:rPr>
              <a:t>1</a:t>
            </a:r>
            <a:r>
              <a:rPr lang="zh-CN" altLang="en-US" sz="1600">
                <a:ea typeface="宋体" panose="02010600030101010101" pitchFamily="2" charset="-122"/>
              </a:rPr>
              <a:t>页</a:t>
            </a:r>
            <a:r>
              <a:rPr lang="en-US" altLang="zh-CN" sz="1600">
                <a:ea typeface="宋体" panose="02010600030101010101" pitchFamily="2" charset="-122"/>
              </a:rPr>
              <a:t>)</a:t>
            </a:r>
            <a:r>
              <a:rPr lang="zh-CN" altLang="en-US" sz="1600">
                <a:ea typeface="宋体" panose="02010600030101010101" pitchFamily="2" charset="-122"/>
              </a:rPr>
              <a:t>时，内存已满，需要调出一页，为</a:t>
            </a:r>
            <a:r>
              <a:rPr lang="en-US" altLang="zh-CN" sz="1600">
                <a:ea typeface="宋体" panose="02010600030101010101" pitchFamily="2" charset="-122"/>
              </a:rPr>
              <a:t>M</a:t>
            </a:r>
            <a:r>
              <a:rPr lang="zh-CN" altLang="en-US" sz="1600">
                <a:ea typeface="宋体" panose="02010600030101010101" pitchFamily="2" charset="-122"/>
              </a:rPr>
              <a:t>腾出空间</a:t>
            </a:r>
            <a:endParaRPr lang="en-US" altLang="zh-CN" sz="1600">
              <a:ea typeface="宋体" panose="02010600030101010101" pitchFamily="2" charset="-122"/>
            </a:endParaRPr>
          </a:p>
          <a:p>
            <a:pPr>
              <a:spcBef>
                <a:spcPct val="0"/>
              </a:spcBef>
              <a:buClrTx/>
              <a:buSzTx/>
              <a:buFont typeface="Arial" panose="020B0604020202020204" pitchFamily="34" charset="0"/>
              <a:buNone/>
            </a:pPr>
            <a:endParaRPr lang="zh-CN" altLang="en-US" sz="16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485DE41-1FB9-4C43-8947-40E0876308F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9.4.1 Basic Page Replacement</a:t>
            </a:r>
          </a:p>
        </p:txBody>
      </p:sp>
      <p:sp>
        <p:nvSpPr>
          <p:cNvPr id="40963" name="Rectangle 3">
            <a:extLst>
              <a:ext uri="{FF2B5EF4-FFF2-40B4-BE49-F238E27FC236}">
                <a16:creationId xmlns:a16="http://schemas.microsoft.com/office/drawing/2014/main" id="{A5DC5883-8FD7-47CD-8839-70D6BDF16B87}"/>
              </a:ext>
            </a:extLst>
          </p:cNvPr>
          <p:cNvSpPr>
            <a:spLocks noGrp="1" noChangeArrowheads="1"/>
          </p:cNvSpPr>
          <p:nvPr>
            <p:ph type="body" idx="4294967295"/>
          </p:nvPr>
        </p:nvSpPr>
        <p:spPr>
          <a:xfrm>
            <a:off x="598488" y="1425575"/>
            <a:ext cx="7897442" cy="3657600"/>
          </a:xfrm>
        </p:spPr>
        <p:txBody>
          <a:bodyPr/>
          <a:lstStyle/>
          <a:p>
            <a:r>
              <a:rPr lang="en-US" altLang="zh-CN" sz="2400" dirty="0">
                <a:solidFill>
                  <a:srgbClr val="0000CC"/>
                </a:solidFill>
                <a:ea typeface="宋体" panose="02010600030101010101" pitchFamily="2" charset="-122"/>
              </a:rPr>
              <a:t>Prevent over-allocation of memory </a:t>
            </a:r>
            <a:r>
              <a:rPr lang="en-US" altLang="zh-CN" sz="2400" dirty="0">
                <a:ea typeface="宋体" panose="02010600030101010101" pitchFamily="2" charset="-122"/>
              </a:rPr>
              <a:t>by </a:t>
            </a:r>
            <a:r>
              <a:rPr lang="en-US" altLang="zh-CN" sz="2400" b="1" dirty="0">
                <a:ea typeface="宋体" panose="02010600030101010101" pitchFamily="2" charset="-122"/>
              </a:rPr>
              <a:t>modifying </a:t>
            </a:r>
            <a:r>
              <a:rPr lang="en-US" altLang="zh-CN" sz="2400" b="1" dirty="0">
                <a:solidFill>
                  <a:srgbClr val="FF0000"/>
                </a:solidFill>
                <a:ea typeface="宋体" panose="02010600030101010101" pitchFamily="2" charset="-122"/>
              </a:rPr>
              <a:t>page-fault service routine </a:t>
            </a:r>
            <a:r>
              <a:rPr lang="en-US" altLang="zh-CN" sz="2400" b="1" dirty="0">
                <a:ea typeface="宋体" panose="02010600030101010101" pitchFamily="2" charset="-122"/>
              </a:rPr>
              <a:t>to include page replacement</a:t>
            </a:r>
            <a:br>
              <a:rPr lang="en-US" altLang="zh-CN" sz="2400" b="1" dirty="0">
                <a:ea typeface="宋体" panose="02010600030101010101" pitchFamily="2" charset="-122"/>
              </a:rPr>
            </a:br>
            <a:endParaRPr lang="en-US" altLang="zh-CN" sz="2400" b="1" dirty="0">
              <a:ea typeface="宋体" panose="02010600030101010101" pitchFamily="2" charset="-122"/>
            </a:endParaRPr>
          </a:p>
          <a:p>
            <a:r>
              <a:rPr lang="en-US" altLang="zh-CN" sz="2400" dirty="0">
                <a:ea typeface="宋体" panose="02010600030101010101" pitchFamily="2" charset="-122"/>
              </a:rPr>
              <a:t>Use </a:t>
            </a:r>
            <a:r>
              <a:rPr lang="en-US" altLang="zh-CN" sz="2400" b="1" dirty="0">
                <a:solidFill>
                  <a:srgbClr val="FF0000"/>
                </a:solidFill>
                <a:ea typeface="宋体" panose="02010600030101010101" pitchFamily="2" charset="-122"/>
              </a:rPr>
              <a:t>modify (dirty) bit</a:t>
            </a:r>
            <a:r>
              <a:rPr lang="en-US" altLang="zh-CN" sz="2400" b="1" dirty="0">
                <a:solidFill>
                  <a:schemeClr val="tx2"/>
                </a:solidFill>
                <a:ea typeface="宋体" panose="02010600030101010101" pitchFamily="2" charset="-122"/>
              </a:rPr>
              <a:t> </a:t>
            </a:r>
            <a:r>
              <a:rPr lang="en-US" altLang="zh-CN" sz="2400" dirty="0">
                <a:ea typeface="宋体" panose="02010600030101010101" pitchFamily="2" charset="-122"/>
              </a:rPr>
              <a:t>to reduce overhead of </a:t>
            </a:r>
            <a:r>
              <a:rPr lang="en-US" altLang="zh-CN" sz="2400" dirty="0">
                <a:solidFill>
                  <a:srgbClr val="0000CC"/>
                </a:solidFill>
                <a:ea typeface="宋体" panose="02010600030101010101" pitchFamily="2" charset="-122"/>
              </a:rPr>
              <a:t>page transfers</a:t>
            </a:r>
            <a:r>
              <a:rPr lang="en-US" altLang="zh-CN" sz="2400" dirty="0">
                <a:ea typeface="宋体" panose="02010600030101010101" pitchFamily="2" charset="-122"/>
              </a:rPr>
              <a:t> – </a:t>
            </a:r>
            <a:r>
              <a:rPr lang="en-US" altLang="zh-CN" sz="2400" b="1" u="sng" dirty="0">
                <a:solidFill>
                  <a:srgbClr val="006600"/>
                </a:solidFill>
                <a:ea typeface="宋体" panose="02010600030101010101" pitchFamily="2" charset="-122"/>
              </a:rPr>
              <a:t>only modified pages are written to disk</a:t>
            </a:r>
            <a:r>
              <a:rPr lang="en-US" altLang="zh-CN" sz="2400" dirty="0">
                <a:solidFill>
                  <a:srgbClr val="006600"/>
                </a:solidFill>
                <a:ea typeface="宋体" panose="02010600030101010101" pitchFamily="2" charset="-122"/>
              </a:rPr>
              <a:t/>
            </a:r>
            <a:br>
              <a:rPr lang="en-US" altLang="zh-CN" sz="2400" dirty="0">
                <a:solidFill>
                  <a:srgbClr val="006600"/>
                </a:solidFill>
                <a:ea typeface="宋体" panose="02010600030101010101" pitchFamily="2" charset="-122"/>
              </a:rPr>
            </a:br>
            <a:endParaRPr lang="en-US" altLang="zh-CN" sz="2400" dirty="0">
              <a:solidFill>
                <a:srgbClr val="006600"/>
              </a:solidFill>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ED77763-4E77-477B-BA28-3A2533FBB0A9}"/>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不具备页面置换功能的</a:t>
            </a:r>
            <a:r>
              <a:rPr lang="en-US" altLang="zh-CN" dirty="0">
                <a:effectLst>
                  <a:outerShdw blurRad="38100" dist="38100" dir="2700000" algn="tl">
                    <a:srgbClr val="C0C0C0"/>
                  </a:outerShdw>
                </a:effectLst>
                <a:ea typeface="宋体" pitchFamily="2" charset="-122"/>
              </a:rPr>
              <a:t>Page Fault</a:t>
            </a:r>
            <a:endParaRPr lang="en-US" altLang="zh-CN" sz="2400" dirty="0">
              <a:effectLst>
                <a:outerShdw blurRad="38100" dist="38100" dir="2700000" algn="tl">
                  <a:srgbClr val="C0C0C0"/>
                </a:outerShdw>
              </a:effectLst>
              <a:ea typeface="宋体" pitchFamily="2" charset="-122"/>
            </a:endParaRPr>
          </a:p>
        </p:txBody>
      </p:sp>
      <p:sp>
        <p:nvSpPr>
          <p:cNvPr id="41987" name="Rectangle 3">
            <a:extLst>
              <a:ext uri="{FF2B5EF4-FFF2-40B4-BE49-F238E27FC236}">
                <a16:creationId xmlns:a16="http://schemas.microsoft.com/office/drawing/2014/main" id="{FB2165D2-7ABA-4390-9B0F-533131AF5F93}"/>
              </a:ext>
            </a:extLst>
          </p:cNvPr>
          <p:cNvSpPr>
            <a:spLocks noGrp="1" noChangeArrowheads="1"/>
          </p:cNvSpPr>
          <p:nvPr>
            <p:ph type="body" idx="4294967295"/>
          </p:nvPr>
        </p:nvSpPr>
        <p:spPr>
          <a:xfrm>
            <a:off x="846138" y="1082675"/>
            <a:ext cx="7027862" cy="5303838"/>
          </a:xfrm>
        </p:spPr>
        <p:txBody>
          <a:bodyPr/>
          <a:lstStyle/>
          <a:p>
            <a:pPr>
              <a:lnSpc>
                <a:spcPct val="90000"/>
              </a:lnSpc>
            </a:pPr>
            <a:r>
              <a:rPr lang="en-US" altLang="zh-CN" sz="1800" dirty="0">
                <a:ea typeface="宋体" panose="02010600030101010101" pitchFamily="2" charset="-122"/>
              </a:rPr>
              <a:t>If there is a reference to a page, </a:t>
            </a:r>
            <a:r>
              <a:rPr lang="en-US" altLang="zh-CN" sz="1800" dirty="0">
                <a:solidFill>
                  <a:srgbClr val="FF0000"/>
                </a:solidFill>
                <a:ea typeface="宋体" panose="02010600030101010101" pitchFamily="2" charset="-122"/>
              </a:rPr>
              <a:t>first reference </a:t>
            </a:r>
            <a:r>
              <a:rPr lang="en-US" altLang="zh-CN" sz="1800" dirty="0">
                <a:ea typeface="宋体" panose="02010600030101010101" pitchFamily="2" charset="-122"/>
              </a:rPr>
              <a:t>to that page will trap to operating system:</a:t>
            </a:r>
          </a:p>
          <a:p>
            <a:pPr>
              <a:lnSpc>
                <a:spcPct val="90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page fault </a:t>
            </a:r>
            <a:r>
              <a:rPr lang="zh-CN" altLang="en-US" sz="1800" b="1" dirty="0">
                <a:ea typeface="宋体" panose="02010600030101010101" pitchFamily="2" charset="-122"/>
                <a:sym typeface="Symbol" panose="05050102010706020507" pitchFamily="18" charset="2"/>
              </a:rPr>
              <a:t>（页面失效，页面错误</a:t>
            </a:r>
            <a:r>
              <a:rPr lang="en-US" altLang="zh-CN" sz="1800" b="1" dirty="0">
                <a:ea typeface="宋体" panose="02010600030101010101" pitchFamily="2" charset="-122"/>
                <a:sym typeface="Symbol" panose="05050102010706020507" pitchFamily="18" charset="2"/>
              </a:rPr>
              <a:t>(</a:t>
            </a:r>
            <a:r>
              <a:rPr lang="zh-CN" altLang="en-US" sz="1800" b="1" dirty="0">
                <a:ea typeface="宋体" panose="02010600030101010101" pitchFamily="2" charset="-122"/>
                <a:sym typeface="Symbol" panose="05050102010706020507" pitchFamily="18" charset="2"/>
              </a:rPr>
              <a:t>如</a:t>
            </a:r>
            <a:r>
              <a:rPr lang="en-US" altLang="zh-CN" sz="1800" b="1" dirty="0">
                <a:ea typeface="宋体" panose="02010600030101010101" pitchFamily="2" charset="-122"/>
                <a:sym typeface="Symbol" panose="05050102010706020507" pitchFamily="18" charset="2"/>
              </a:rPr>
              <a:t>windows)</a:t>
            </a:r>
            <a:r>
              <a:rPr lang="zh-CN" altLang="en-US" sz="1800" b="1" dirty="0">
                <a:ea typeface="宋体" panose="02010600030101010101" pitchFamily="2" charset="-122"/>
                <a:sym typeface="Symbol" panose="05050102010706020507" pitchFamily="18" charset="2"/>
              </a:rPr>
              <a:t>、缺页中断）</a:t>
            </a:r>
            <a:endParaRPr lang="en-US" altLang="zh-CN" sz="1800" b="1"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Operating system looks at </a:t>
            </a:r>
            <a:r>
              <a:rPr lang="en-US" altLang="zh-CN" sz="1800" b="1" dirty="0">
                <a:solidFill>
                  <a:srgbClr val="FF0000"/>
                </a:solidFill>
                <a:ea typeface="宋体" panose="02010600030101010101" pitchFamily="2" charset="-122"/>
                <a:sym typeface="Symbol" panose="05050102010706020507" pitchFamily="18" charset="2"/>
              </a:rPr>
              <a:t>another table</a:t>
            </a:r>
            <a:r>
              <a:rPr lang="en-US" altLang="zh-CN" sz="1800" dirty="0">
                <a:solidFill>
                  <a:srgbClr val="FF000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 to decide:</a:t>
            </a:r>
          </a:p>
          <a:p>
            <a:pPr marL="800100" lvl="1" indent="-342900">
              <a:lnSpc>
                <a:spcPct val="90000"/>
              </a:lnSpc>
            </a:pPr>
            <a:r>
              <a:rPr lang="en-US" altLang="zh-CN" sz="1800" dirty="0">
                <a:solidFill>
                  <a:srgbClr val="7030A0"/>
                </a:solidFill>
                <a:ea typeface="宋体" panose="02010600030101010101" pitchFamily="2" charset="-122"/>
              </a:rPr>
              <a:t>Invalid reference </a:t>
            </a:r>
            <a:r>
              <a:rPr lang="en-US" altLang="zh-CN" sz="1800" dirty="0">
                <a:ea typeface="宋体" panose="02010600030101010101" pitchFamily="2" charset="-122"/>
                <a:sym typeface="Symbol" panose="05050102010706020507" pitchFamily="18" charset="2"/>
              </a:rPr>
              <a:t> abort</a:t>
            </a:r>
          </a:p>
          <a:p>
            <a:pPr marL="800100" lvl="1" indent="-342900">
              <a:lnSpc>
                <a:spcPct val="90000"/>
              </a:lnSpc>
            </a:pPr>
            <a:r>
              <a:rPr lang="en-US" altLang="zh-CN" sz="1800" dirty="0">
                <a:solidFill>
                  <a:srgbClr val="7030A0"/>
                </a:solidFill>
                <a:ea typeface="宋体" panose="02010600030101010101" pitchFamily="2" charset="-122"/>
                <a:sym typeface="Symbol" panose="05050102010706020507" pitchFamily="18" charset="2"/>
              </a:rPr>
              <a:t>Just not in memory </a:t>
            </a:r>
            <a:r>
              <a:rPr lang="en-US" altLang="zh-CN" sz="1800" dirty="0">
                <a:ea typeface="宋体" panose="02010600030101010101" pitchFamily="2" charset="-122"/>
                <a:sym typeface="Symbol" panose="05050102010706020507" pitchFamily="18" charset="2"/>
              </a:rPr>
              <a:t> bring to memory</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Get empty frame</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Swap page into frame</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Reset tables</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Set validation bit = </a:t>
            </a:r>
            <a:r>
              <a:rPr lang="en-US" altLang="zh-CN" sz="1800" b="1" dirty="0">
                <a:solidFill>
                  <a:srgbClr val="FF0000"/>
                </a:solidFill>
                <a:ea typeface="宋体" panose="02010600030101010101" pitchFamily="2" charset="-122"/>
                <a:sym typeface="Symbol" panose="05050102010706020507" pitchFamily="18" charset="2"/>
              </a:rPr>
              <a:t>v</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Restart the instruction that caused the page fault</a:t>
            </a:r>
            <a:endParaRPr lang="zh-CN" altLang="en-US" sz="1800" dirty="0">
              <a:ea typeface="宋体" panose="02010600030101010101" pitchFamily="2" charset="-122"/>
              <a:sym typeface="Symbol" panose="05050102010706020507" pitchFamily="18" charset="2"/>
            </a:endParaRPr>
          </a:p>
          <a:p>
            <a:pPr>
              <a:lnSpc>
                <a:spcPct val="90000"/>
              </a:lnSpc>
              <a:buFont typeface="Monotype Sorts" pitchFamily="2" charset="2"/>
              <a:buNone/>
            </a:pPr>
            <a:r>
              <a:rPr lang="zh-CN" altLang="en-US" sz="1800" b="1" dirty="0">
                <a:solidFill>
                  <a:srgbClr val="FF0000"/>
                </a:solidFill>
                <a:ea typeface="宋体" panose="02010600030101010101" pitchFamily="2" charset="-122"/>
                <a:sym typeface="Symbol" panose="05050102010706020507" pitchFamily="18" charset="2"/>
              </a:rPr>
              <a:t>Notes：</a:t>
            </a:r>
            <a:endParaRPr lang="en-US" altLang="zh-CN" sz="1800" b="1" dirty="0">
              <a:solidFill>
                <a:srgbClr val="FF0000"/>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800" b="1" dirty="0">
                <a:solidFill>
                  <a:srgbClr val="0000CC"/>
                </a:solidFill>
                <a:ea typeface="宋体" panose="02010600030101010101" pitchFamily="2" charset="-122"/>
                <a:sym typeface="Symbol" panose="05050102010706020507" pitchFamily="18" charset="2"/>
              </a:rPr>
              <a:t>1</a:t>
            </a:r>
            <a:r>
              <a:rPr lang="zh-CN" altLang="en-US" sz="1800" b="1" dirty="0">
                <a:solidFill>
                  <a:srgbClr val="0000CC"/>
                </a:solidFill>
                <a:ea typeface="宋体" panose="02010600030101010101" pitchFamily="2" charset="-122"/>
                <a:sym typeface="Symbol" panose="05050102010706020507" pitchFamily="18" charset="2"/>
              </a:rPr>
              <a:t>、</a:t>
            </a:r>
            <a:r>
              <a:rPr lang="en-US" altLang="zh-CN" sz="1800" dirty="0">
                <a:solidFill>
                  <a:srgbClr val="0000CC"/>
                </a:solidFill>
                <a:ea typeface="宋体" panose="02010600030101010101" pitchFamily="2" charset="-122"/>
              </a:rPr>
              <a:t> first reference </a:t>
            </a:r>
            <a:r>
              <a:rPr lang="zh-CN" altLang="en-US" sz="1800" dirty="0">
                <a:solidFill>
                  <a:srgbClr val="0000CC"/>
                </a:solidFill>
                <a:ea typeface="宋体" panose="02010600030101010101" pitchFamily="2" charset="-122"/>
              </a:rPr>
              <a:t>：如跳转到一个新的页面，欲访问的操作数在一个新的页面中</a:t>
            </a:r>
            <a:endParaRPr lang="en-US" altLang="zh-CN" sz="1800" b="1" dirty="0">
              <a:solidFill>
                <a:srgbClr val="0000CC"/>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800" b="1" dirty="0">
                <a:solidFill>
                  <a:srgbClr val="FF0000"/>
                </a:solidFill>
                <a:ea typeface="宋体" panose="02010600030101010101" pitchFamily="2" charset="-122"/>
                <a:sym typeface="Symbol" panose="05050102010706020507" pitchFamily="18" charset="2"/>
              </a:rPr>
              <a:t>2</a:t>
            </a:r>
            <a:r>
              <a:rPr lang="zh-CN" altLang="en-US" sz="1800" b="1" dirty="0">
                <a:solidFill>
                  <a:srgbClr val="FF0000"/>
                </a:solidFill>
                <a:ea typeface="宋体" panose="02010600030101010101" pitchFamily="2" charset="-122"/>
                <a:sym typeface="Symbol" panose="05050102010706020507" pitchFamily="18" charset="2"/>
              </a:rPr>
              <a:t>、系统通过比对系统页表与进程页表以确定一个页面的引用是非法页面，还是一个尚未装入内存的合法页面。</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8D24316-BB4C-4C6A-8F3C-04273B007590}"/>
              </a:ext>
            </a:extLst>
          </p:cNvPr>
          <p:cNvSpPr>
            <a:spLocks noGrp="1" noChangeArrowheads="1"/>
          </p:cNvSpPr>
          <p:nvPr>
            <p:ph type="title" idx="4294967295"/>
          </p:nvPr>
        </p:nvSpPr>
        <p:spPr>
          <a:xfrm>
            <a:off x="685800" y="228600"/>
            <a:ext cx="8077200" cy="1143000"/>
          </a:xfrm>
        </p:spPr>
        <p:txBody>
          <a:bodyPr/>
          <a:lstStyle/>
          <a:p>
            <a:pPr>
              <a:defRPr/>
            </a:pPr>
            <a:r>
              <a:rPr lang="en-US" altLang="zh-CN" dirty="0">
                <a:effectLst>
                  <a:outerShdw blurRad="38100" dist="38100" dir="2700000" algn="tl">
                    <a:srgbClr val="C0C0C0"/>
                  </a:outerShdw>
                </a:effectLst>
                <a:ea typeface="宋体" pitchFamily="2" charset="-122"/>
              </a:rPr>
              <a:t>Modifying page-fault service routine to include page replacement</a:t>
            </a:r>
          </a:p>
        </p:txBody>
      </p:sp>
      <p:sp>
        <p:nvSpPr>
          <p:cNvPr id="43011" name="Rectangle 3">
            <a:extLst>
              <a:ext uri="{FF2B5EF4-FFF2-40B4-BE49-F238E27FC236}">
                <a16:creationId xmlns:a16="http://schemas.microsoft.com/office/drawing/2014/main" id="{801DBD55-2114-4FE0-9300-E6D7B1102639}"/>
              </a:ext>
            </a:extLst>
          </p:cNvPr>
          <p:cNvSpPr>
            <a:spLocks noGrp="1" noChangeArrowheads="1"/>
          </p:cNvSpPr>
          <p:nvPr>
            <p:ph type="body" idx="4294967295"/>
          </p:nvPr>
        </p:nvSpPr>
        <p:spPr>
          <a:xfrm>
            <a:off x="842963" y="1778000"/>
            <a:ext cx="7661845" cy="3970338"/>
          </a:xfrm>
        </p:spPr>
        <p:txBody>
          <a:bodyPr/>
          <a:lstStyle/>
          <a:p>
            <a:pPr marL="0" indent="0">
              <a:buFont typeface="Monotype Sorts" pitchFamily="2" charset="2"/>
              <a:buNone/>
            </a:pPr>
            <a:r>
              <a:rPr lang="en-US" altLang="zh-CN" sz="2000" dirty="0">
                <a:ea typeface="宋体" panose="02010600030101010101" pitchFamily="2" charset="-122"/>
              </a:rPr>
              <a:t>1. </a:t>
            </a:r>
            <a:r>
              <a:rPr lang="en-US" altLang="zh-CN" sz="2000" b="1" dirty="0">
                <a:ea typeface="宋体" panose="02010600030101010101" pitchFamily="2" charset="-122"/>
              </a:rPr>
              <a:t>Find the location of the desired page on disk</a:t>
            </a:r>
            <a:r>
              <a:rPr lang="zh-CN" altLang="en-US" sz="2000" b="1" dirty="0">
                <a:ea typeface="宋体" panose="02010600030101010101" pitchFamily="2" charset="-122"/>
              </a:rPr>
              <a:t>（</a:t>
            </a:r>
            <a:r>
              <a:rPr lang="en-US" altLang="zh-CN" sz="2000" b="1" dirty="0">
                <a:ea typeface="宋体" panose="02010600030101010101" pitchFamily="2" charset="-122"/>
              </a:rPr>
              <a:t>how</a:t>
            </a:r>
            <a:r>
              <a:rPr lang="zh-CN" altLang="en-US" sz="2000" b="1" dirty="0">
                <a:ea typeface="宋体" panose="02010600030101010101" pitchFamily="2" charset="-122"/>
              </a:rPr>
              <a:t>？）</a:t>
            </a:r>
            <a:endParaRPr lang="en-US" altLang="zh-CN" sz="2000" b="1" dirty="0">
              <a:ea typeface="宋体" panose="02010600030101010101" pitchFamily="2" charset="-122"/>
            </a:endParaRPr>
          </a:p>
          <a:p>
            <a:pPr marL="0" indent="0">
              <a:spcBef>
                <a:spcPct val="0"/>
              </a:spcBef>
              <a:buFont typeface="Monotype Sorts" pitchFamily="2" charset="2"/>
              <a:buNone/>
            </a:pPr>
            <a:r>
              <a:rPr lang="en-US" altLang="zh-CN" sz="2000" dirty="0">
                <a:ea typeface="宋体" panose="02010600030101010101" pitchFamily="2" charset="-122"/>
              </a:rPr>
              <a:t>2. Find a free frame:</a:t>
            </a:r>
            <a:br>
              <a:rPr lang="en-US" altLang="zh-CN" sz="2000" dirty="0">
                <a:ea typeface="宋体" panose="02010600030101010101" pitchFamily="2" charset="-122"/>
              </a:rPr>
            </a:br>
            <a:r>
              <a:rPr lang="en-US" altLang="zh-CN" sz="2000" dirty="0">
                <a:ea typeface="宋体" panose="02010600030101010101" pitchFamily="2" charset="-122"/>
              </a:rPr>
              <a:t>   </a:t>
            </a:r>
            <a:r>
              <a:rPr lang="en-US" altLang="zh-CN" sz="2000" b="1" dirty="0">
                <a:ea typeface="宋体" panose="02010600030101010101" pitchFamily="2" charset="-122"/>
              </a:rPr>
              <a:t>-  </a:t>
            </a:r>
            <a:r>
              <a:rPr lang="en-US" altLang="zh-CN" sz="2000" b="1" dirty="0">
                <a:solidFill>
                  <a:srgbClr val="7030A0"/>
                </a:solidFill>
                <a:ea typeface="宋体" panose="02010600030101010101" pitchFamily="2" charset="-122"/>
              </a:rPr>
              <a:t>If there is a free frame, use it</a:t>
            </a:r>
            <a:br>
              <a:rPr lang="en-US" altLang="zh-CN" sz="2000" b="1" dirty="0">
                <a:solidFill>
                  <a:srgbClr val="7030A0"/>
                </a:solidFill>
                <a:ea typeface="宋体" panose="02010600030101010101" pitchFamily="2" charset="-122"/>
              </a:rPr>
            </a:br>
            <a:r>
              <a:rPr lang="en-US" altLang="zh-CN" sz="2000" dirty="0">
                <a:ea typeface="宋体" panose="02010600030101010101" pitchFamily="2" charset="-122"/>
              </a:rPr>
              <a:t>   -  </a:t>
            </a:r>
            <a:r>
              <a:rPr lang="en-US" altLang="zh-CN" sz="2000" b="1" dirty="0">
                <a:ea typeface="宋体" panose="02010600030101010101" pitchFamily="2" charset="-122"/>
              </a:rPr>
              <a:t>If there is </a:t>
            </a:r>
            <a:r>
              <a:rPr lang="en-US" altLang="zh-CN" sz="2000" b="1" dirty="0">
                <a:solidFill>
                  <a:srgbClr val="C00000"/>
                </a:solidFill>
                <a:ea typeface="宋体" panose="02010600030101010101" pitchFamily="2" charset="-122"/>
              </a:rPr>
              <a:t>no free frame</a:t>
            </a:r>
            <a:r>
              <a:rPr lang="en-US" altLang="zh-CN" sz="2000" dirty="0">
                <a:ea typeface="宋体" panose="02010600030101010101" pitchFamily="2" charset="-122"/>
              </a:rPr>
              <a:t>, use a </a:t>
            </a:r>
            <a:r>
              <a:rPr lang="en-US" altLang="zh-CN" sz="2000" b="1" dirty="0">
                <a:solidFill>
                  <a:srgbClr val="0000CC"/>
                </a:solidFill>
                <a:ea typeface="宋体" panose="02010600030101010101" pitchFamily="2" charset="-122"/>
              </a:rPr>
              <a:t>page replacement </a:t>
            </a:r>
            <a:r>
              <a:rPr lang="en-US" altLang="zh-CN" sz="2000" dirty="0">
                <a:ea typeface="宋体" panose="02010600030101010101" pitchFamily="2" charset="-122"/>
              </a:rPr>
              <a:t>  </a:t>
            </a:r>
          </a:p>
          <a:p>
            <a:pPr marL="0" indent="0">
              <a:spcBef>
                <a:spcPct val="0"/>
              </a:spcBef>
              <a:buFont typeface="Monotype Sorts" pitchFamily="2" charset="2"/>
              <a:buNone/>
            </a:pPr>
            <a:r>
              <a:rPr lang="en-US" altLang="zh-CN" sz="2000" dirty="0">
                <a:ea typeface="宋体" panose="02010600030101010101" pitchFamily="2" charset="-122"/>
              </a:rPr>
              <a:t>      algorithm to select a </a:t>
            </a:r>
            <a:r>
              <a:rPr lang="en-US" altLang="zh-CN" sz="2000" b="1" dirty="0">
                <a:ea typeface="宋体" panose="02010600030101010101" pitchFamily="2" charset="-122"/>
              </a:rPr>
              <a:t>victim</a:t>
            </a:r>
            <a:r>
              <a:rPr lang="en-US" altLang="zh-CN" sz="2000" dirty="0">
                <a:ea typeface="宋体" panose="02010600030101010101" pitchFamily="2" charset="-122"/>
              </a:rPr>
              <a:t> frame</a:t>
            </a:r>
            <a:br>
              <a:rPr lang="en-US" altLang="zh-CN" sz="2000" dirty="0">
                <a:ea typeface="宋体" panose="02010600030101010101" pitchFamily="2" charset="-122"/>
              </a:rPr>
            </a:br>
            <a:r>
              <a:rPr lang="en-US" altLang="zh-CN" sz="2000" dirty="0">
                <a:ea typeface="宋体" panose="02010600030101010101" pitchFamily="2" charset="-122"/>
              </a:rPr>
              <a:t>   -  if this victim frame </a:t>
            </a:r>
            <a:r>
              <a:rPr lang="en-US" altLang="zh-CN" sz="2000" dirty="0">
                <a:solidFill>
                  <a:srgbClr val="006600"/>
                </a:solidFill>
                <a:ea typeface="宋体" panose="02010600030101010101" pitchFamily="2" charset="-122"/>
              </a:rPr>
              <a:t>has  been modified </a:t>
            </a:r>
            <a:r>
              <a:rPr lang="en-US" altLang="zh-CN" sz="2000" dirty="0">
                <a:ea typeface="宋体" panose="02010600030101010101" pitchFamily="2" charset="-122"/>
              </a:rPr>
              <a:t>since it was read </a:t>
            </a:r>
          </a:p>
          <a:p>
            <a:pPr marL="0" indent="0">
              <a:spcBef>
                <a:spcPct val="0"/>
              </a:spcBef>
              <a:buFont typeface="Monotype Sorts" pitchFamily="2" charset="2"/>
              <a:buNone/>
            </a:pPr>
            <a:r>
              <a:rPr lang="en-US" altLang="zh-CN" sz="2000" dirty="0">
                <a:ea typeface="宋体" panose="02010600030101010101" pitchFamily="2" charset="-122"/>
              </a:rPr>
              <a:t>      in from the disk, then </a:t>
            </a:r>
            <a:r>
              <a:rPr lang="en-US" altLang="zh-CN" sz="2000" dirty="0">
                <a:solidFill>
                  <a:srgbClr val="7030A0"/>
                </a:solidFill>
                <a:ea typeface="宋体" panose="02010600030101010101" pitchFamily="2" charset="-122"/>
              </a:rPr>
              <a:t>write the victim frame to the disk</a:t>
            </a:r>
            <a:r>
              <a:rPr lang="en-US" altLang="zh-CN" sz="2000" dirty="0">
                <a:ea typeface="宋体" panose="02010600030101010101" pitchFamily="2" charset="-122"/>
              </a:rPr>
              <a:t>;</a:t>
            </a:r>
          </a:p>
          <a:p>
            <a:pPr marL="0" indent="0">
              <a:spcBef>
                <a:spcPct val="0"/>
              </a:spcBef>
              <a:buFont typeface="Monotype Sorts" pitchFamily="2" charset="2"/>
              <a:buNone/>
            </a:pPr>
            <a:r>
              <a:rPr lang="en-US" altLang="zh-CN" sz="2000" dirty="0">
                <a:solidFill>
                  <a:srgbClr val="006600"/>
                </a:solidFill>
                <a:ea typeface="宋体" panose="02010600030101010101" pitchFamily="2" charset="-122"/>
              </a:rPr>
              <a:t>      change the page  and frame tables accordingly</a:t>
            </a:r>
            <a:r>
              <a:rPr lang="en-US" altLang="zh-CN" sz="2000" dirty="0">
                <a:solidFill>
                  <a:srgbClr val="009900"/>
                </a:solidFill>
                <a:ea typeface="宋体" panose="02010600030101010101" pitchFamily="2" charset="-122"/>
              </a:rPr>
              <a:t>.</a:t>
            </a:r>
          </a:p>
          <a:p>
            <a:pPr marL="0" indent="0">
              <a:buFont typeface="Monotype Sorts" pitchFamily="2" charset="2"/>
              <a:buNone/>
            </a:pPr>
            <a:r>
              <a:rPr lang="en-US" altLang="zh-CN" sz="2000" dirty="0">
                <a:ea typeface="宋体" panose="02010600030101010101" pitchFamily="2" charset="-122"/>
              </a:rPr>
              <a:t>3</a:t>
            </a:r>
            <a:r>
              <a:rPr lang="en-US" altLang="zh-CN" sz="2000" dirty="0">
                <a:solidFill>
                  <a:srgbClr val="7030A0"/>
                </a:solidFill>
                <a:ea typeface="宋体" panose="02010600030101010101" pitchFamily="2" charset="-122"/>
              </a:rPr>
              <a:t>. Bring  the desired page into the (newly) free frame</a:t>
            </a:r>
            <a:r>
              <a:rPr lang="en-US" altLang="zh-CN" sz="2000" dirty="0">
                <a:ea typeface="宋体" panose="02010600030101010101" pitchFamily="2" charset="-122"/>
              </a:rPr>
              <a:t>; update the </a:t>
            </a:r>
            <a:r>
              <a:rPr lang="en-US" altLang="zh-CN" sz="2000" dirty="0">
                <a:solidFill>
                  <a:srgbClr val="0000CC"/>
                </a:solidFill>
                <a:ea typeface="宋体" panose="02010600030101010101" pitchFamily="2" charset="-122"/>
              </a:rPr>
              <a:t>page and frame tables</a:t>
            </a:r>
            <a:endParaRPr lang="en-US" altLang="zh-CN" sz="2000" dirty="0">
              <a:ea typeface="宋体" panose="02010600030101010101" pitchFamily="2" charset="-122"/>
            </a:endParaRPr>
          </a:p>
          <a:p>
            <a:pPr marL="0" indent="0">
              <a:buFont typeface="Monotype Sorts" pitchFamily="2" charset="2"/>
              <a:buNone/>
            </a:pPr>
            <a:r>
              <a:rPr lang="en-US" altLang="zh-CN" sz="2000" dirty="0">
                <a:ea typeface="宋体" panose="02010600030101010101" pitchFamily="2" charset="-122"/>
              </a:rPr>
              <a:t>4. Restart the process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3C7611B-8ADC-4B83-B30A-BF51983D6AD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Page Replacement</a:t>
            </a:r>
          </a:p>
        </p:txBody>
      </p:sp>
      <p:pic>
        <p:nvPicPr>
          <p:cNvPr id="44035" name="Picture 4">
            <a:extLst>
              <a:ext uri="{FF2B5EF4-FFF2-40B4-BE49-F238E27FC236}">
                <a16:creationId xmlns:a16="http://schemas.microsoft.com/office/drawing/2014/main" id="{6F694222-FAC5-45F5-8DBF-0EFD9CBFF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4" t="1534" r="694" b="1534"/>
          <a:stretch>
            <a:fillRect/>
          </a:stretch>
        </p:blipFill>
        <p:spPr bwMode="auto">
          <a:xfrm>
            <a:off x="685800" y="1350963"/>
            <a:ext cx="6427788" cy="47450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4036" name="文本框 3">
            <a:extLst>
              <a:ext uri="{FF2B5EF4-FFF2-40B4-BE49-F238E27FC236}">
                <a16:creationId xmlns:a16="http://schemas.microsoft.com/office/drawing/2014/main" id="{C2304B1E-098D-41BA-B630-80DC3D52C346}"/>
              </a:ext>
            </a:extLst>
          </p:cNvPr>
          <p:cNvSpPr txBox="1">
            <a:spLocks noChangeArrowheads="1"/>
          </p:cNvSpPr>
          <p:nvPr/>
        </p:nvSpPr>
        <p:spPr bwMode="auto">
          <a:xfrm>
            <a:off x="996950" y="4476750"/>
            <a:ext cx="14778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9900"/>
                </a:solidFill>
                <a:ea typeface="宋体" panose="02010600030101010101" pitchFamily="2" charset="-122"/>
              </a:rPr>
              <a:t>Frame </a:t>
            </a:r>
            <a:r>
              <a:rPr lang="en-US" altLang="zh-CN" sz="1800">
                <a:solidFill>
                  <a:srgbClr val="C00000"/>
                </a:solidFill>
                <a:ea typeface="宋体" panose="02010600030101010101" pitchFamily="2" charset="-122"/>
              </a:rPr>
              <a:t>f</a:t>
            </a:r>
            <a:r>
              <a:rPr lang="en-US" altLang="zh-CN" sz="1800">
                <a:solidFill>
                  <a:srgbClr val="009900"/>
                </a:solidFill>
                <a:ea typeface="宋体" panose="02010600030101010101" pitchFamily="2" charset="-122"/>
              </a:rPr>
              <a:t> is the </a:t>
            </a:r>
            <a:r>
              <a:rPr lang="en-US" altLang="zh-CN" sz="1800">
                <a:solidFill>
                  <a:srgbClr val="C00000"/>
                </a:solidFill>
                <a:ea typeface="宋体" panose="02010600030101010101" pitchFamily="2" charset="-122"/>
              </a:rPr>
              <a:t>victim </a:t>
            </a:r>
            <a:endParaRPr lang="zh-CN" altLang="en-US" sz="1800" dirty="0">
              <a:solidFill>
                <a:srgbClr val="C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AD20075-50E7-4FDA-AB61-69FBD251F91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Page Replacement Algorithms</a:t>
            </a:r>
          </a:p>
        </p:txBody>
      </p:sp>
      <p:sp>
        <p:nvSpPr>
          <p:cNvPr id="45059" name="Rectangle 3">
            <a:extLst>
              <a:ext uri="{FF2B5EF4-FFF2-40B4-BE49-F238E27FC236}">
                <a16:creationId xmlns:a16="http://schemas.microsoft.com/office/drawing/2014/main" id="{1005771B-935D-4A03-B4EB-75FD23832CE2}"/>
              </a:ext>
            </a:extLst>
          </p:cNvPr>
          <p:cNvSpPr>
            <a:spLocks noGrp="1" noChangeArrowheads="1"/>
          </p:cNvSpPr>
          <p:nvPr>
            <p:ph type="body" idx="4294967295"/>
          </p:nvPr>
        </p:nvSpPr>
        <p:spPr>
          <a:xfrm>
            <a:off x="815975" y="1125538"/>
            <a:ext cx="7337425" cy="5068887"/>
          </a:xfrm>
        </p:spPr>
        <p:txBody>
          <a:bodyPr/>
          <a:lstStyle/>
          <a:p>
            <a:pPr>
              <a:tabLst>
                <a:tab pos="3146425" algn="ctr"/>
              </a:tabLst>
            </a:pPr>
            <a:r>
              <a:rPr lang="en-US" altLang="zh-CN" sz="2000" b="1" dirty="0">
                <a:solidFill>
                  <a:srgbClr val="C00000"/>
                </a:solidFill>
                <a:ea typeface="宋体" panose="02010600030101010101" pitchFamily="2" charset="-122"/>
              </a:rPr>
              <a:t>Want lowest page-fault rate</a:t>
            </a:r>
          </a:p>
          <a:p>
            <a:pPr lvl="1">
              <a:tabLst>
                <a:tab pos="3146425" algn="ctr"/>
              </a:tabLst>
            </a:pPr>
            <a:r>
              <a:rPr lang="en-US" altLang="zh-CN" sz="1800" b="1" dirty="0">
                <a:solidFill>
                  <a:srgbClr val="7030A0"/>
                </a:solidFill>
                <a:ea typeface="宋体" panose="02010600030101010101" pitchFamily="2" charset="-122"/>
              </a:rPr>
              <a:t>page-replacement algorithm</a:t>
            </a:r>
          </a:p>
          <a:p>
            <a:pPr lvl="1">
              <a:tabLst>
                <a:tab pos="3146425" algn="ctr"/>
              </a:tabLst>
            </a:pPr>
            <a:r>
              <a:rPr lang="en-US" altLang="zh-CN" sz="1800" b="1" dirty="0">
                <a:solidFill>
                  <a:srgbClr val="7030A0"/>
                </a:solidFill>
                <a:ea typeface="宋体" panose="02010600030101010101" pitchFamily="2" charset="-122"/>
              </a:rPr>
              <a:t>frame-allocation algorithm</a:t>
            </a:r>
          </a:p>
          <a:p>
            <a:pPr>
              <a:tabLst>
                <a:tab pos="3146425" algn="ctr"/>
              </a:tabLst>
            </a:pPr>
            <a:r>
              <a:rPr lang="en-US" altLang="zh-CN" sz="2000" dirty="0">
                <a:ea typeface="宋体" panose="02010600030101010101" pitchFamily="2" charset="-122"/>
              </a:rPr>
              <a:t>Evaluate algorithm by running it on a </a:t>
            </a:r>
            <a:r>
              <a:rPr lang="en-US" altLang="zh-CN" sz="2000" dirty="0">
                <a:solidFill>
                  <a:srgbClr val="0000CC"/>
                </a:solidFill>
                <a:ea typeface="宋体" panose="02010600030101010101" pitchFamily="2" charset="-122"/>
              </a:rPr>
              <a:t>particular string </a:t>
            </a:r>
            <a:r>
              <a:rPr lang="en-US" altLang="zh-CN" sz="2000" dirty="0">
                <a:ea typeface="宋体" panose="02010600030101010101" pitchFamily="2" charset="-122"/>
              </a:rPr>
              <a:t>of memory references (</a:t>
            </a:r>
            <a:r>
              <a:rPr lang="en-US" altLang="zh-CN" sz="2000" b="1" dirty="0">
                <a:solidFill>
                  <a:srgbClr val="0000CC"/>
                </a:solidFill>
                <a:ea typeface="宋体" panose="02010600030101010101" pitchFamily="2" charset="-122"/>
              </a:rPr>
              <a:t>reference string</a:t>
            </a:r>
            <a:r>
              <a:rPr lang="en-US" altLang="zh-CN" sz="2000" dirty="0">
                <a:ea typeface="宋体" panose="02010600030101010101" pitchFamily="2" charset="-122"/>
              </a:rPr>
              <a:t>) with </a:t>
            </a:r>
            <a:r>
              <a:rPr lang="en-US" altLang="zh-CN" sz="2000" dirty="0">
                <a:solidFill>
                  <a:srgbClr val="0000CC"/>
                </a:solidFill>
                <a:ea typeface="宋体" panose="02010600030101010101" pitchFamily="2" charset="-122"/>
              </a:rPr>
              <a:t>the number of page frames available</a:t>
            </a:r>
            <a:r>
              <a:rPr lang="en-US" altLang="zh-CN" sz="2000" dirty="0">
                <a:ea typeface="宋体" panose="02010600030101010101" pitchFamily="2" charset="-122"/>
              </a:rPr>
              <a:t>, and computing the number of page faults on that string</a:t>
            </a:r>
            <a:endParaRPr lang="en-US" altLang="zh-CN" sz="1600" dirty="0">
              <a:ea typeface="宋体" panose="02010600030101010101" pitchFamily="2" charset="-122"/>
            </a:endParaRPr>
          </a:p>
          <a:p>
            <a:pPr>
              <a:tabLst>
                <a:tab pos="3146425" algn="ctr"/>
              </a:tabLst>
            </a:pPr>
            <a:r>
              <a:rPr lang="en-US" altLang="zh-CN" sz="2000" dirty="0">
                <a:solidFill>
                  <a:srgbClr val="7030A0"/>
                </a:solidFill>
                <a:ea typeface="宋体" panose="02010600030101010101" pitchFamily="2" charset="-122"/>
              </a:rPr>
              <a:t>Suppose address sequence as follows:</a:t>
            </a:r>
          </a:p>
          <a:p>
            <a:pPr>
              <a:buFont typeface="Monotype Sorts" pitchFamily="2" charset="2"/>
              <a:buNone/>
              <a:tabLst>
                <a:tab pos="3146425" algn="ctr"/>
              </a:tabLst>
            </a:pPr>
            <a:r>
              <a:rPr lang="en-US" altLang="zh-CN" sz="1800" dirty="0">
                <a:ea typeface="宋体" panose="02010600030101010101" pitchFamily="2" charset="-122"/>
              </a:rPr>
              <a:t>      0100</a:t>
            </a:r>
            <a:r>
              <a:rPr lang="zh-CN" altLang="en-US" sz="1800" dirty="0">
                <a:ea typeface="宋体" panose="02010600030101010101" pitchFamily="2" charset="-122"/>
              </a:rPr>
              <a:t>，0432，0101，0612，</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，0611，</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0610，</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，0609，</a:t>
            </a:r>
            <a:r>
              <a:rPr lang="zh-CN" altLang="en-US" sz="1800" dirty="0">
                <a:solidFill>
                  <a:srgbClr val="009900"/>
                </a:solidFill>
                <a:ea typeface="宋体" panose="02010600030101010101" pitchFamily="2" charset="-122"/>
              </a:rPr>
              <a:t>0102，0105  </a:t>
            </a:r>
          </a:p>
          <a:p>
            <a:pPr>
              <a:buFont typeface="Monotype Sorts" pitchFamily="2" charset="2"/>
              <a:buNone/>
              <a:tabLst>
                <a:tab pos="3146425" algn="ctr"/>
              </a:tabLst>
            </a:pPr>
            <a:r>
              <a:rPr lang="zh-CN" altLang="en-US" sz="1600" dirty="0">
                <a:ea typeface="宋体" panose="02010600030101010101" pitchFamily="2" charset="-122"/>
              </a:rPr>
              <a:t>      </a:t>
            </a:r>
            <a:r>
              <a:rPr lang="zh-CN" altLang="en-US" sz="1800" dirty="0">
                <a:ea typeface="宋体" panose="02010600030101010101" pitchFamily="2" charset="-122"/>
              </a:rPr>
              <a:t> </a:t>
            </a:r>
            <a:r>
              <a:rPr lang="zh-CN" altLang="en-US" sz="1800" dirty="0">
                <a:solidFill>
                  <a:srgbClr val="C00000"/>
                </a:solidFill>
                <a:ea typeface="宋体" panose="02010600030101010101" pitchFamily="2" charset="-122"/>
              </a:rPr>
              <a:t>at 100 bytes per page</a:t>
            </a:r>
            <a:r>
              <a:rPr lang="zh-CN" altLang="en-US" sz="1800" dirty="0">
                <a:solidFill>
                  <a:srgbClr val="7030A0"/>
                </a:solidFill>
                <a:ea typeface="宋体" panose="02010600030101010101" pitchFamily="2" charset="-122"/>
              </a:rPr>
              <a:t>, the reference string is</a:t>
            </a:r>
            <a:r>
              <a:rPr lang="zh-CN" altLang="en-US" sz="1800" dirty="0">
                <a:ea typeface="宋体" panose="02010600030101010101" pitchFamily="2" charset="-122"/>
              </a:rPr>
              <a:t>:</a:t>
            </a:r>
            <a:r>
              <a:rPr lang="zh-CN" altLang="en-US" sz="1800" b="1" dirty="0">
                <a:solidFill>
                  <a:srgbClr val="0000CC"/>
                </a:solidFill>
                <a:ea typeface="宋体" panose="02010600030101010101" pitchFamily="2" charset="-122"/>
              </a:rPr>
              <a:t>1,4,1,6,1,6,1,6,1,6,1</a:t>
            </a:r>
            <a:r>
              <a:rPr lang="zh-CN" altLang="en-US" sz="2000" b="1" dirty="0">
                <a:solidFill>
                  <a:srgbClr val="0000CC"/>
                </a:solidFill>
                <a:ea typeface="宋体" panose="02010600030101010101" pitchFamily="2" charset="-122"/>
              </a:rPr>
              <a:t>  </a:t>
            </a:r>
            <a:r>
              <a:rPr lang="zh-CN" altLang="en-US" sz="2000" dirty="0">
                <a:ea typeface="宋体" panose="02010600030101010101" pitchFamily="2" charset="-122"/>
              </a:rPr>
              <a:t>   </a:t>
            </a:r>
          </a:p>
          <a:p>
            <a:pPr>
              <a:tabLst>
                <a:tab pos="3146425" algn="ctr"/>
              </a:tabLst>
            </a:pPr>
            <a:r>
              <a:rPr lang="zh-CN" altLang="en-US" sz="2000" dirty="0">
                <a:ea typeface="宋体" panose="02010600030101010101" pitchFamily="2" charset="-122"/>
              </a:rPr>
              <a:t>In all our examples, the reference string is:</a:t>
            </a:r>
          </a:p>
          <a:p>
            <a:pPr>
              <a:buFont typeface="Monotype Sorts" pitchFamily="2" charset="2"/>
              <a:buNone/>
              <a:tabLst>
                <a:tab pos="3146425" algn="ctr"/>
              </a:tabLst>
            </a:pPr>
            <a:r>
              <a:rPr lang="zh-CN" altLang="en-US" sz="2000" dirty="0">
                <a:ea typeface="宋体" panose="02010600030101010101" pitchFamily="2" charset="-122"/>
              </a:rPr>
              <a:t>	   </a:t>
            </a:r>
            <a:r>
              <a:rPr lang="zh-CN" altLang="en-US" sz="2000" b="1" dirty="0">
                <a:solidFill>
                  <a:srgbClr val="FF0000"/>
                </a:solidFill>
                <a:ea typeface="宋体" panose="02010600030101010101" pitchFamily="2" charset="-122"/>
              </a:rPr>
              <a:t>7, 0, 1, 2, 0, 3, 0, 4, 2, 3, 0, 3, 2, 1, 2, 0, 1, 7, 0, 1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AA3D434-31C6-4A53-915B-EE4170F547C4}"/>
              </a:ext>
            </a:extLst>
          </p:cNvPr>
          <p:cNvSpPr>
            <a:spLocks noGrp="1" noChangeArrowheads="1"/>
          </p:cNvSpPr>
          <p:nvPr>
            <p:ph type="title" idx="4294967295"/>
          </p:nvPr>
        </p:nvSpPr>
        <p:spPr/>
        <p:txBody>
          <a:bodyPr/>
          <a:lstStyle/>
          <a:p>
            <a:pPr>
              <a:defRPr/>
            </a:pPr>
            <a:r>
              <a:rPr lang="en-US" altLang="zh-CN" sz="2400">
                <a:effectLst>
                  <a:outerShdw blurRad="38100" dist="38100" dir="2700000" algn="tl">
                    <a:srgbClr val="C0C0C0"/>
                  </a:outerShdw>
                </a:effectLst>
                <a:ea typeface="宋体" pitchFamily="2" charset="-122"/>
              </a:rPr>
              <a:t>Graph of Page Faults Versus The Number of Frames</a:t>
            </a:r>
          </a:p>
        </p:txBody>
      </p:sp>
      <p:pic>
        <p:nvPicPr>
          <p:cNvPr id="46083" name="Picture 4">
            <a:extLst>
              <a:ext uri="{FF2B5EF4-FFF2-40B4-BE49-F238E27FC236}">
                <a16:creationId xmlns:a16="http://schemas.microsoft.com/office/drawing/2014/main" id="{B0ECD679-BB07-4287-8CE2-7A2E430F2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3" t="11264" r="1244" b="11610"/>
          <a:stretch>
            <a:fillRect/>
          </a:stretch>
        </p:blipFill>
        <p:spPr bwMode="auto">
          <a:xfrm>
            <a:off x="1168400" y="1528763"/>
            <a:ext cx="6392863" cy="35671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4" name="文本框 1">
            <a:extLst>
              <a:ext uri="{FF2B5EF4-FFF2-40B4-BE49-F238E27FC236}">
                <a16:creationId xmlns:a16="http://schemas.microsoft.com/office/drawing/2014/main" id="{460C1EA5-8824-447C-89B8-7E3B60EAB010}"/>
              </a:ext>
            </a:extLst>
          </p:cNvPr>
          <p:cNvSpPr txBox="1">
            <a:spLocks noChangeArrowheads="1"/>
          </p:cNvSpPr>
          <p:nvPr/>
        </p:nvSpPr>
        <p:spPr bwMode="auto">
          <a:xfrm>
            <a:off x="1168400" y="5435600"/>
            <a:ext cx="72485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1800" dirty="0">
                <a:ea typeface="宋体" panose="02010600030101010101" pitchFamily="2" charset="-122"/>
              </a:rPr>
              <a:t>随着分配给进程的物理帧数越多，产生页面错误的次数就越少；</a:t>
            </a:r>
          </a:p>
          <a:p>
            <a:pPr>
              <a:spcBef>
                <a:spcPct val="0"/>
              </a:spcBef>
              <a:buClrTx/>
              <a:buSzTx/>
              <a:buFont typeface="Arial" panose="020B0604020202020204" pitchFamily="34" charset="0"/>
              <a:buChar char="•"/>
            </a:pPr>
            <a:r>
              <a:rPr lang="zh-CN" altLang="en-US" sz="1800" dirty="0">
                <a:ea typeface="宋体" panose="02010600030101010101" pitchFamily="2" charset="-122"/>
              </a:rPr>
              <a:t>当分配的物理帧数大于</a:t>
            </a:r>
            <a:r>
              <a:rPr lang="en-US" altLang="zh-CN" sz="1800" dirty="0">
                <a:ea typeface="宋体" panose="02010600030101010101" pitchFamily="2" charset="-122"/>
              </a:rPr>
              <a:t>5</a:t>
            </a:r>
            <a:r>
              <a:rPr lang="zh-CN" altLang="en-US" sz="1800" dirty="0">
                <a:ea typeface="宋体" panose="02010600030101010101" pitchFamily="2" charset="-122"/>
              </a:rPr>
              <a:t>时，页面错误产生的次数下降缓慢；</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solidFill>
                  <a:srgbClr val="7030A0"/>
                </a:solidFill>
                <a:ea typeface="宋体" panose="02010600030101010101" pitchFamily="2" charset="-122"/>
              </a:rPr>
              <a:t>即使分配过多的帧，对于提高进程的执行效率作用不是很明显；</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78DD842-F66A-4AA5-BAFD-1D0BADF6590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9.4.2 FIFO Page Replacement</a:t>
            </a:r>
          </a:p>
        </p:txBody>
      </p:sp>
      <p:sp>
        <p:nvSpPr>
          <p:cNvPr id="47107" name="Rectangle 3">
            <a:extLst>
              <a:ext uri="{FF2B5EF4-FFF2-40B4-BE49-F238E27FC236}">
                <a16:creationId xmlns:a16="http://schemas.microsoft.com/office/drawing/2014/main" id="{A15AD72F-A795-4559-BFFB-45C8DB21738C}"/>
              </a:ext>
            </a:extLst>
          </p:cNvPr>
          <p:cNvSpPr txBox="1">
            <a:spLocks noChangeArrowheads="1"/>
          </p:cNvSpPr>
          <p:nvPr/>
        </p:nvSpPr>
        <p:spPr bwMode="auto">
          <a:xfrm>
            <a:off x="831850" y="1154113"/>
            <a:ext cx="702945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endParaRPr lang="en-US" altLang="zh-CN" sz="1600" b="1" u="sng">
              <a:ea typeface="宋体" panose="02010600030101010101" pitchFamily="2" charset="-122"/>
            </a:endParaRPr>
          </a:p>
        </p:txBody>
      </p:sp>
      <p:sp>
        <p:nvSpPr>
          <p:cNvPr id="47108" name="Rectangle 3">
            <a:extLst>
              <a:ext uri="{FF2B5EF4-FFF2-40B4-BE49-F238E27FC236}">
                <a16:creationId xmlns:a16="http://schemas.microsoft.com/office/drawing/2014/main" id="{CD9BB965-8A4E-46CB-94D3-2BFC10DCA2D2}"/>
              </a:ext>
            </a:extLst>
          </p:cNvPr>
          <p:cNvSpPr txBox="1">
            <a:spLocks noChangeArrowheads="1"/>
          </p:cNvSpPr>
          <p:nvPr/>
        </p:nvSpPr>
        <p:spPr bwMode="auto">
          <a:xfrm>
            <a:off x="685800" y="1260475"/>
            <a:ext cx="790733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r>
              <a:rPr lang="en-US" altLang="zh-CN" sz="2800">
                <a:ea typeface="宋体" panose="02010600030101010101" pitchFamily="2" charset="-122"/>
              </a:rPr>
              <a:t>The idea is obvious from the name (FIFO)– </a:t>
            </a:r>
          </a:p>
          <a:p>
            <a:pPr lvl="1"/>
            <a:r>
              <a:rPr lang="en-US" altLang="zh-CN" sz="2000">
                <a:ea typeface="宋体" panose="02010600030101010101" pitchFamily="2" charset="-122"/>
              </a:rPr>
              <a:t>The operating system </a:t>
            </a:r>
            <a:r>
              <a:rPr lang="en-US" altLang="zh-CN" sz="2000">
                <a:solidFill>
                  <a:srgbClr val="0000CC"/>
                </a:solidFill>
                <a:ea typeface="宋体" panose="02010600030101010101" pitchFamily="2" charset="-122"/>
              </a:rPr>
              <a:t>keeps track of all the pages in memory in a </a:t>
            </a:r>
            <a:r>
              <a:rPr lang="en-US" altLang="zh-CN" sz="2000">
                <a:solidFill>
                  <a:srgbClr val="C00000"/>
                </a:solidFill>
                <a:ea typeface="宋体" panose="02010600030101010101" pitchFamily="2" charset="-122"/>
              </a:rPr>
              <a:t>queue</a:t>
            </a:r>
            <a:r>
              <a:rPr lang="en-US" altLang="zh-CN" sz="2000">
                <a:ea typeface="宋体" panose="02010600030101010101" pitchFamily="2" charset="-122"/>
              </a:rPr>
              <a:t>, with the </a:t>
            </a:r>
            <a:r>
              <a:rPr lang="en-US" altLang="zh-CN" sz="2000">
                <a:solidFill>
                  <a:srgbClr val="009900"/>
                </a:solidFill>
                <a:ea typeface="宋体" panose="02010600030101010101" pitchFamily="2" charset="-122"/>
              </a:rPr>
              <a:t>most recent arrival at the back</a:t>
            </a:r>
            <a:r>
              <a:rPr lang="en-US" altLang="zh-CN" sz="2000">
                <a:ea typeface="宋体" panose="02010600030101010101" pitchFamily="2" charset="-122"/>
              </a:rPr>
              <a:t>, and the </a:t>
            </a:r>
            <a:r>
              <a:rPr lang="en-US" altLang="zh-CN" sz="2000">
                <a:solidFill>
                  <a:srgbClr val="FF0000"/>
                </a:solidFill>
                <a:ea typeface="宋体" panose="02010600030101010101" pitchFamily="2" charset="-122"/>
              </a:rPr>
              <a:t>oldest</a:t>
            </a:r>
            <a:r>
              <a:rPr lang="en-US" altLang="zh-CN" sz="2000">
                <a:solidFill>
                  <a:srgbClr val="0000CC"/>
                </a:solidFill>
                <a:ea typeface="宋体" panose="02010600030101010101" pitchFamily="2" charset="-122"/>
              </a:rPr>
              <a:t> arrival </a:t>
            </a:r>
            <a:r>
              <a:rPr lang="en-US" altLang="zh-CN" sz="2000">
                <a:solidFill>
                  <a:srgbClr val="FF0000"/>
                </a:solidFill>
                <a:ea typeface="宋体" panose="02010600030101010101" pitchFamily="2" charset="-122"/>
              </a:rPr>
              <a:t>in front</a:t>
            </a:r>
            <a:r>
              <a:rPr lang="en-US" altLang="zh-CN" sz="2000">
                <a:ea typeface="宋体" panose="02010600030101010101" pitchFamily="2" charset="-122"/>
              </a:rPr>
              <a:t>. </a:t>
            </a:r>
          </a:p>
          <a:p>
            <a:pPr lvl="1"/>
            <a:r>
              <a:rPr lang="en-US" altLang="zh-CN" sz="2000">
                <a:ea typeface="宋体" panose="02010600030101010101" pitchFamily="2" charset="-122"/>
              </a:rPr>
              <a:t>When a page needs to be replaced, the </a:t>
            </a:r>
            <a:r>
              <a:rPr lang="en-US" altLang="zh-CN" sz="2000">
                <a:solidFill>
                  <a:srgbClr val="0000CC"/>
                </a:solidFill>
                <a:ea typeface="宋体" panose="02010600030101010101" pitchFamily="2" charset="-122"/>
              </a:rPr>
              <a:t>page at the </a:t>
            </a:r>
            <a:r>
              <a:rPr lang="en-US" altLang="zh-CN" sz="2000">
                <a:solidFill>
                  <a:srgbClr val="FF0000"/>
                </a:solidFill>
                <a:ea typeface="宋体" panose="02010600030101010101" pitchFamily="2" charset="-122"/>
              </a:rPr>
              <a:t>front</a:t>
            </a:r>
            <a:r>
              <a:rPr lang="en-US" altLang="zh-CN" sz="2000">
                <a:solidFill>
                  <a:srgbClr val="0000CC"/>
                </a:solidFill>
                <a:ea typeface="宋体" panose="02010600030101010101" pitchFamily="2" charset="-122"/>
              </a:rPr>
              <a:t> of the queue </a:t>
            </a:r>
            <a:r>
              <a:rPr lang="en-US" altLang="zh-CN" sz="2000">
                <a:ea typeface="宋体" panose="02010600030101010101" pitchFamily="2" charset="-122"/>
              </a:rPr>
              <a:t>(the oldest page) is selected.</a:t>
            </a:r>
          </a:p>
          <a:p>
            <a:pPr lvl="1"/>
            <a:endParaRPr lang="en-US" altLang="zh-CN" sz="2000">
              <a:ea typeface="宋体" panose="02010600030101010101" pitchFamily="2" charset="-122"/>
            </a:endParaRPr>
          </a:p>
          <a:p>
            <a:pPr lvl="1"/>
            <a:r>
              <a:rPr lang="zh-CN" altLang="en-US" sz="2000">
                <a:ea typeface="宋体" panose="02010600030101010101" pitchFamily="2" charset="-122"/>
              </a:rPr>
              <a:t>系统维护一个为作业的页面分配物理帧顺序的先进先出队列；</a:t>
            </a:r>
            <a:endParaRPr lang="en-US" altLang="zh-CN" sz="2000">
              <a:ea typeface="宋体" panose="02010600030101010101" pitchFamily="2" charset="-122"/>
            </a:endParaRPr>
          </a:p>
          <a:p>
            <a:pPr lvl="1"/>
            <a:r>
              <a:rPr lang="zh-CN" altLang="en-US" sz="2000">
                <a:ea typeface="宋体" panose="02010600030101010101" pitchFamily="2" charset="-122"/>
              </a:rPr>
              <a:t>最后分配的总是放在队尾；</a:t>
            </a:r>
            <a:endParaRPr lang="en-US" altLang="zh-CN" sz="2000">
              <a:ea typeface="宋体" panose="02010600030101010101" pitchFamily="2" charset="-122"/>
            </a:endParaRPr>
          </a:p>
          <a:p>
            <a:pPr lvl="1"/>
            <a:r>
              <a:rPr lang="zh-CN" altLang="en-US" sz="2000">
                <a:ea typeface="宋体" panose="02010600030101010101" pitchFamily="2" charset="-122"/>
              </a:rPr>
              <a:t>首先淘汰队首的页面；</a:t>
            </a:r>
            <a:endParaRPr lang="en-US" altLang="zh-CN" sz="2000">
              <a:ea typeface="宋体" panose="02010600030101010101" pitchFamily="2" charset="-122"/>
            </a:endParaRPr>
          </a:p>
          <a:p>
            <a:endParaRPr lang="en-US" altLang="zh-CN" sz="2800" b="1" u="sng">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5CA039D-56D5-4AE7-8149-9CBBDAB4DC6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FIFO Page Replacement</a:t>
            </a:r>
          </a:p>
        </p:txBody>
      </p:sp>
      <p:pic>
        <p:nvPicPr>
          <p:cNvPr id="48131" name="Picture 4">
            <a:extLst>
              <a:ext uri="{FF2B5EF4-FFF2-40B4-BE49-F238E27FC236}">
                <a16:creationId xmlns:a16="http://schemas.microsoft.com/office/drawing/2014/main" id="{D7B7862E-562E-4919-8B06-4A629B683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5" t="32359" r="452" b="32361"/>
          <a:stretch>
            <a:fillRect/>
          </a:stretch>
        </p:blipFill>
        <p:spPr bwMode="auto">
          <a:xfrm>
            <a:off x="242093" y="1545501"/>
            <a:ext cx="8659813" cy="2316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8132" name="Text Box 5">
            <a:extLst>
              <a:ext uri="{FF2B5EF4-FFF2-40B4-BE49-F238E27FC236}">
                <a16:creationId xmlns:a16="http://schemas.microsoft.com/office/drawing/2014/main" id="{2CF0359C-76C1-44BD-B7CE-A76A8F774DFF}"/>
              </a:ext>
            </a:extLst>
          </p:cNvPr>
          <p:cNvSpPr txBox="1">
            <a:spLocks noChangeArrowheads="1"/>
          </p:cNvSpPr>
          <p:nvPr/>
        </p:nvSpPr>
        <p:spPr bwMode="auto">
          <a:xfrm>
            <a:off x="560927" y="4204625"/>
            <a:ext cx="744696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15</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15/20 =3/4</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r>
              <a:rPr lang="zh-CN" altLang="en-US" sz="1800" b="1" dirty="0">
                <a:ea typeface="宋体" panose="02010600030101010101" pitchFamily="2" charset="-122"/>
              </a:rPr>
              <a:t>选择最早分配物理帧的页面予以淘汰；</a:t>
            </a:r>
            <a:endParaRPr lang="en-US" altLang="zh-CN" sz="1800" b="1" dirty="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6FCC513-9C0D-4012-BA55-4EB4F2BE5154}"/>
              </a:ext>
            </a:extLst>
          </p:cNvPr>
          <p:cNvSpPr>
            <a:spLocks noGrp="1" noChangeArrowheads="1"/>
          </p:cNvSpPr>
          <p:nvPr>
            <p:ph type="title" idx="4294967295"/>
          </p:nvPr>
        </p:nvSpPr>
        <p:spPr>
          <a:xfrm>
            <a:off x="696913" y="369888"/>
            <a:ext cx="8077200" cy="609600"/>
          </a:xfrm>
        </p:spPr>
        <p:txBody>
          <a:bodyPr/>
          <a:lstStyle/>
          <a:p>
            <a:pPr>
              <a:defRPr/>
            </a:pPr>
            <a:r>
              <a:rPr lang="en-US" altLang="zh-CN">
                <a:effectLst>
                  <a:outerShdw blurRad="38100" dist="38100" dir="2700000" algn="tl">
                    <a:srgbClr val="C0C0C0"/>
                  </a:outerShdw>
                </a:effectLst>
                <a:ea typeface="宋体" pitchFamily="2" charset="-122"/>
              </a:rPr>
              <a:t>FIFO Page Replacement</a:t>
            </a:r>
          </a:p>
        </p:txBody>
      </p:sp>
      <p:sp>
        <p:nvSpPr>
          <p:cNvPr id="49155" name="Rectangle 3">
            <a:extLst>
              <a:ext uri="{FF2B5EF4-FFF2-40B4-BE49-F238E27FC236}">
                <a16:creationId xmlns:a16="http://schemas.microsoft.com/office/drawing/2014/main" id="{04E7D9A8-30DC-43E4-BCD4-73D90E340F94}"/>
              </a:ext>
            </a:extLst>
          </p:cNvPr>
          <p:cNvSpPr>
            <a:spLocks noGrp="1" noChangeArrowheads="1"/>
          </p:cNvSpPr>
          <p:nvPr>
            <p:ph type="body" idx="4294967295"/>
          </p:nvPr>
        </p:nvSpPr>
        <p:spPr>
          <a:xfrm>
            <a:off x="815975" y="1557338"/>
            <a:ext cx="7742099" cy="4637087"/>
          </a:xfrm>
        </p:spPr>
        <p:txBody>
          <a:bodyPr/>
          <a:lstStyle/>
          <a:p>
            <a:pPr>
              <a:tabLst>
                <a:tab pos="3146425" algn="ctr"/>
              </a:tabLst>
            </a:pPr>
            <a:r>
              <a:rPr lang="en-US" altLang="zh-CN" sz="2000" dirty="0">
                <a:ea typeface="宋体" panose="02010600030101010101" pitchFamily="2" charset="-122"/>
              </a:rPr>
              <a:t>FIFO is </a:t>
            </a:r>
            <a:r>
              <a:rPr lang="en-US" altLang="zh-CN" sz="2000" dirty="0">
                <a:solidFill>
                  <a:srgbClr val="009900"/>
                </a:solidFill>
                <a:ea typeface="宋体" panose="02010600030101010101" pitchFamily="2" charset="-122"/>
              </a:rPr>
              <a:t>cheap</a:t>
            </a:r>
            <a:r>
              <a:rPr lang="en-US" altLang="zh-CN" sz="2000" dirty="0">
                <a:ea typeface="宋体" panose="02010600030101010101" pitchFamily="2" charset="-122"/>
              </a:rPr>
              <a:t> and </a:t>
            </a:r>
            <a:r>
              <a:rPr lang="en-US" altLang="zh-CN" sz="2000" dirty="0">
                <a:solidFill>
                  <a:srgbClr val="009900"/>
                </a:solidFill>
                <a:ea typeface="宋体" panose="02010600030101010101" pitchFamily="2" charset="-122"/>
              </a:rPr>
              <a:t>intuitive</a:t>
            </a:r>
            <a:r>
              <a:rPr lang="en-US" altLang="zh-CN" sz="2000" dirty="0">
                <a:ea typeface="宋体" panose="02010600030101010101" pitchFamily="2" charset="-122"/>
              </a:rPr>
              <a:t>, </a:t>
            </a:r>
            <a:r>
              <a:rPr lang="en-US" altLang="zh-CN" sz="2000" dirty="0">
                <a:solidFill>
                  <a:srgbClr val="009900"/>
                </a:solidFill>
                <a:ea typeface="宋体" panose="02010600030101010101" pitchFamily="2" charset="-122"/>
              </a:rPr>
              <a:t>easy</a:t>
            </a:r>
            <a:r>
              <a:rPr lang="en-US" altLang="zh-CN" sz="2000" dirty="0">
                <a:ea typeface="宋体" panose="02010600030101010101" pitchFamily="2" charset="-122"/>
              </a:rPr>
              <a:t> to </a:t>
            </a:r>
            <a:r>
              <a:rPr lang="en-US" altLang="zh-CN" sz="2000" dirty="0">
                <a:solidFill>
                  <a:srgbClr val="009900"/>
                </a:solidFill>
                <a:ea typeface="宋体" panose="02010600030101010101" pitchFamily="2" charset="-122"/>
              </a:rPr>
              <a:t>understand</a:t>
            </a:r>
            <a:r>
              <a:rPr lang="en-US" altLang="zh-CN" sz="2000" dirty="0">
                <a:ea typeface="宋体" panose="02010600030101010101" pitchFamily="2" charset="-122"/>
              </a:rPr>
              <a:t> and </a:t>
            </a:r>
            <a:r>
              <a:rPr lang="en-US" altLang="zh-CN" sz="2000" dirty="0">
                <a:solidFill>
                  <a:srgbClr val="009900"/>
                </a:solidFill>
                <a:ea typeface="宋体" panose="02010600030101010101" pitchFamily="2" charset="-122"/>
              </a:rPr>
              <a:t>program</a:t>
            </a:r>
            <a:r>
              <a:rPr lang="en-US" altLang="zh-CN" sz="2000" dirty="0">
                <a:ea typeface="宋体" panose="02010600030101010101" pitchFamily="2" charset="-122"/>
              </a:rPr>
              <a:t>.</a:t>
            </a:r>
          </a:p>
          <a:p>
            <a:pPr>
              <a:tabLst>
                <a:tab pos="3146425" algn="ctr"/>
              </a:tabLst>
            </a:pPr>
            <a:r>
              <a:rPr lang="en-US" altLang="zh-CN" sz="2000" dirty="0">
                <a:ea typeface="宋体" panose="02010600030101010101" pitchFamily="2" charset="-122"/>
              </a:rPr>
              <a:t>Its </a:t>
            </a:r>
            <a:r>
              <a:rPr lang="en-US" altLang="zh-CN" sz="2000" dirty="0">
                <a:solidFill>
                  <a:srgbClr val="0000CC"/>
                </a:solidFill>
                <a:ea typeface="宋体" panose="02010600030101010101" pitchFamily="2" charset="-122"/>
              </a:rPr>
              <a:t>performance is </a:t>
            </a:r>
            <a:r>
              <a:rPr lang="en-US" altLang="zh-CN" sz="2000" dirty="0">
                <a:solidFill>
                  <a:srgbClr val="C00000"/>
                </a:solidFill>
                <a:ea typeface="宋体" panose="02010600030101010101" pitchFamily="2" charset="-122"/>
              </a:rPr>
              <a:t>not</a:t>
            </a:r>
            <a:r>
              <a:rPr lang="en-US" altLang="zh-CN" sz="2000" dirty="0">
                <a:solidFill>
                  <a:srgbClr val="0000CC"/>
                </a:solidFill>
                <a:ea typeface="宋体" panose="02010600030101010101" pitchFamily="2" charset="-122"/>
              </a:rPr>
              <a:t> always </a:t>
            </a:r>
            <a:r>
              <a:rPr lang="en-US" altLang="zh-CN" sz="2000" dirty="0">
                <a:solidFill>
                  <a:srgbClr val="C00000"/>
                </a:solidFill>
                <a:ea typeface="宋体" panose="02010600030101010101" pitchFamily="2" charset="-122"/>
              </a:rPr>
              <a:t>good</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(performs poorly in practical application)</a:t>
            </a:r>
          </a:p>
          <a:p>
            <a:pPr lvl="1">
              <a:tabLst>
                <a:tab pos="3146425" algn="ctr"/>
              </a:tabLst>
            </a:pPr>
            <a:r>
              <a:rPr lang="en-US" altLang="zh-CN" sz="1800" dirty="0">
                <a:ea typeface="宋体" panose="02010600030101010101" pitchFamily="2" charset="-122"/>
              </a:rPr>
              <a:t>On the one hand, the page replaced may be an</a:t>
            </a:r>
            <a:r>
              <a:rPr lang="en-US" altLang="zh-CN" sz="1800" dirty="0">
                <a:solidFill>
                  <a:srgbClr val="FF0000"/>
                </a:solidFill>
                <a:ea typeface="宋体" panose="02010600030101010101" pitchFamily="2" charset="-122"/>
              </a:rPr>
              <a:t> </a:t>
            </a:r>
            <a:r>
              <a:rPr lang="en-US" altLang="zh-CN" sz="1800" b="1" u="sng" dirty="0">
                <a:solidFill>
                  <a:srgbClr val="FF0000"/>
                </a:solidFill>
                <a:ea typeface="宋体" panose="02010600030101010101" pitchFamily="2" charset="-122"/>
              </a:rPr>
              <a:t>initialization</a:t>
            </a:r>
            <a:r>
              <a:rPr lang="en-US" altLang="zh-CN" sz="1800" dirty="0">
                <a:solidFill>
                  <a:srgbClr val="FF0000"/>
                </a:solidFill>
                <a:ea typeface="宋体" panose="02010600030101010101" pitchFamily="2" charset="-122"/>
              </a:rPr>
              <a:t> </a:t>
            </a:r>
            <a:r>
              <a:rPr lang="en-US" altLang="zh-CN" sz="1800" b="1" u="sng" dirty="0">
                <a:solidFill>
                  <a:srgbClr val="FF0000"/>
                </a:solidFill>
                <a:ea typeface="宋体" panose="02010600030101010101" pitchFamily="2" charset="-122"/>
              </a:rPr>
              <a:t>module</a:t>
            </a:r>
            <a:r>
              <a:rPr lang="en-US" altLang="zh-CN" sz="1800" dirty="0">
                <a:ea typeface="宋体" panose="02010600030101010101" pitchFamily="2" charset="-122"/>
              </a:rPr>
              <a:t> that was </a:t>
            </a:r>
            <a:r>
              <a:rPr lang="en-US" altLang="zh-CN" sz="1800" dirty="0">
                <a:solidFill>
                  <a:srgbClr val="009900"/>
                </a:solidFill>
                <a:ea typeface="宋体" panose="02010600030101010101" pitchFamily="2" charset="-122"/>
              </a:rPr>
              <a:t>used a long time ago </a:t>
            </a:r>
            <a:r>
              <a:rPr lang="en-US" altLang="zh-CN" sz="1800" dirty="0">
                <a:ea typeface="宋体" panose="02010600030101010101" pitchFamily="2" charset="-122"/>
              </a:rPr>
              <a:t>and is </a:t>
            </a:r>
            <a:r>
              <a:rPr lang="en-US" altLang="zh-CN" sz="1800" dirty="0">
                <a:solidFill>
                  <a:srgbClr val="009900"/>
                </a:solidFill>
                <a:ea typeface="宋体" panose="02010600030101010101" pitchFamily="2" charset="-122"/>
              </a:rPr>
              <a:t>no longer needed.</a:t>
            </a:r>
            <a:r>
              <a:rPr lang="en-US" altLang="zh-CN" sz="1800" dirty="0">
                <a:ea typeface="宋体" panose="02010600030101010101" pitchFamily="2" charset="-122"/>
              </a:rPr>
              <a:t> </a:t>
            </a:r>
          </a:p>
          <a:p>
            <a:pPr lvl="1">
              <a:tabLst>
                <a:tab pos="3146425" algn="ctr"/>
              </a:tabLst>
            </a:pPr>
            <a:r>
              <a:rPr lang="en-US" altLang="zh-CN" sz="1800" dirty="0">
                <a:ea typeface="宋体" panose="02010600030101010101" pitchFamily="2" charset="-122"/>
              </a:rPr>
              <a:t>On the other hand, it could contain </a:t>
            </a:r>
            <a:r>
              <a:rPr lang="en-US" altLang="zh-CN" sz="1800" b="1" u="sng" dirty="0">
                <a:solidFill>
                  <a:srgbClr val="FF0000"/>
                </a:solidFill>
                <a:ea typeface="宋体" panose="02010600030101010101" pitchFamily="2" charset="-122"/>
              </a:rPr>
              <a:t>a heavily used variable </a:t>
            </a:r>
            <a:r>
              <a:rPr lang="en-US" altLang="zh-CN" sz="1800" dirty="0">
                <a:ea typeface="宋体" panose="02010600030101010101" pitchFamily="2" charset="-122"/>
              </a:rPr>
              <a:t>that was initialized early and is in constant use.</a:t>
            </a:r>
          </a:p>
          <a:p>
            <a:pPr>
              <a:tabLst>
                <a:tab pos="3146425" algn="ctr"/>
              </a:tabLst>
            </a:pPr>
            <a:r>
              <a:rPr lang="en-US" altLang="zh-CN" sz="2000" dirty="0">
                <a:ea typeface="宋体" panose="02010600030101010101" pitchFamily="2" charset="-122"/>
              </a:rPr>
              <a:t>This algorithm experiences </a:t>
            </a:r>
            <a:r>
              <a:rPr lang="zh-CN" altLang="en-US" sz="2000" dirty="0">
                <a:ea typeface="宋体" panose="02010600030101010101" pitchFamily="2" charset="-122"/>
                <a:hlinkClick r:id="rId2" tooltip="Bélády's anomaly"/>
              </a:rPr>
              <a:t>Bélády's anomaly</a:t>
            </a:r>
            <a:r>
              <a:rPr lang="zh-CN" altLang="en-US" sz="2000" dirty="0">
                <a:ea typeface="宋体" panose="02010600030101010101" pitchFamily="2" charset="-122"/>
              </a:rPr>
              <a:t>.</a:t>
            </a:r>
          </a:p>
          <a:p>
            <a:pPr>
              <a:tabLst>
                <a:tab pos="3146425" algn="ctr"/>
              </a:tabLst>
            </a:pPr>
            <a:r>
              <a:rPr lang="zh-CN" altLang="en-US" sz="2000" dirty="0">
                <a:ea typeface="宋体" panose="02010600030101010101" pitchFamily="2" charset="-122"/>
              </a:rPr>
              <a:t>This algorithm is used by the </a:t>
            </a:r>
            <a:r>
              <a:rPr lang="zh-CN" altLang="en-US" sz="2000" dirty="0">
                <a:ea typeface="宋体" panose="02010600030101010101" pitchFamily="2" charset="-122"/>
                <a:hlinkClick r:id="rId3" tooltip="VAX/VMS"/>
              </a:rPr>
              <a:t>VAX/VMS</a:t>
            </a:r>
            <a:r>
              <a:rPr lang="zh-CN" altLang="en-US" sz="2000" dirty="0">
                <a:ea typeface="宋体" panose="02010600030101010101" pitchFamily="2" charset="-122"/>
              </a:rPr>
              <a:t> operating system, with </a:t>
            </a:r>
            <a:r>
              <a:rPr lang="zh-CN" altLang="en-US" sz="2000" dirty="0">
                <a:solidFill>
                  <a:srgbClr val="009900"/>
                </a:solidFill>
                <a:ea typeface="宋体" panose="02010600030101010101" pitchFamily="2" charset="-122"/>
              </a:rPr>
              <a:t>some modifications</a:t>
            </a:r>
            <a:r>
              <a:rPr lang="zh-CN" altLang="en-US" sz="2000" dirty="0">
                <a:ea typeface="宋体" panose="02010600030101010101" pitchFamily="2" charset="-122"/>
              </a:rPr>
              <a:t>.(</a:t>
            </a:r>
            <a:r>
              <a:rPr lang="en-US" altLang="zh-CN" sz="2000" dirty="0">
                <a:ea typeface="宋体" panose="02010600030101010101" pitchFamily="2" charset="-122"/>
              </a:rPr>
              <a:t>e.g. </a:t>
            </a:r>
            <a:r>
              <a:rPr lang="zh-CN" altLang="en-US" sz="2000" dirty="0">
                <a:solidFill>
                  <a:srgbClr val="0000CC"/>
                </a:solidFill>
                <a:ea typeface="宋体" panose="02010600030101010101" pitchFamily="2" charset="-122"/>
              </a:rPr>
              <a:t>Second chance ,clock</a:t>
            </a:r>
            <a:r>
              <a:rPr lang="zh-CN" altLang="en-US" sz="2000" dirty="0">
                <a:ea typeface="宋体" panose="0201060003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D452B46-A425-412F-B63F-448714D4E431}"/>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Background</a:t>
            </a:r>
          </a:p>
        </p:txBody>
      </p:sp>
      <p:sp>
        <p:nvSpPr>
          <p:cNvPr id="8195" name="Rectangle 3">
            <a:extLst>
              <a:ext uri="{FF2B5EF4-FFF2-40B4-BE49-F238E27FC236}">
                <a16:creationId xmlns:a16="http://schemas.microsoft.com/office/drawing/2014/main" id="{72651020-F996-4D8C-82E3-14766CFD401D}"/>
              </a:ext>
            </a:extLst>
          </p:cNvPr>
          <p:cNvSpPr>
            <a:spLocks noGrp="1" noChangeArrowheads="1"/>
          </p:cNvSpPr>
          <p:nvPr>
            <p:ph type="body" idx="4294967295"/>
          </p:nvPr>
        </p:nvSpPr>
        <p:spPr>
          <a:xfrm>
            <a:off x="1187450" y="1217613"/>
            <a:ext cx="7324725" cy="4748212"/>
          </a:xfrm>
        </p:spPr>
        <p:txBody>
          <a:bodyPr/>
          <a:lstStyle/>
          <a:p>
            <a:pPr eaLnBrk="1" hangingPunct="1">
              <a:lnSpc>
                <a:spcPct val="90000"/>
              </a:lnSpc>
            </a:pPr>
            <a:r>
              <a:rPr lang="zh-CN" altLang="en-US" sz="2400" b="1" dirty="0">
                <a:ea typeface="宋体" panose="02010600030101010101" pitchFamily="2" charset="-122"/>
              </a:rPr>
              <a:t>Facts</a:t>
            </a:r>
          </a:p>
          <a:p>
            <a:pPr eaLnBrk="1" hangingPunct="1">
              <a:lnSpc>
                <a:spcPct val="90000"/>
              </a:lnSpc>
            </a:pPr>
            <a:r>
              <a:rPr lang="zh-CN" altLang="en-US" sz="2400" b="1" dirty="0">
                <a:solidFill>
                  <a:srgbClr val="0000CC"/>
                </a:solidFill>
                <a:ea typeface="宋体" panose="02010600030101010101" pitchFamily="2" charset="-122"/>
              </a:rPr>
              <a:t>在一段时间内，正在执行的程序仅局限在一个程序段内</a:t>
            </a:r>
          </a:p>
          <a:p>
            <a:pPr lvl="1" eaLnBrk="1" hangingPunct="1">
              <a:lnSpc>
                <a:spcPct val="90000"/>
              </a:lnSpc>
            </a:pPr>
            <a:r>
              <a:rPr lang="zh-CN" altLang="en-US" sz="2000" b="1" dirty="0">
                <a:ea typeface="宋体" panose="02010600030101010101" pitchFamily="2" charset="-122"/>
              </a:rPr>
              <a:t>程序绝大部分时间是</a:t>
            </a:r>
            <a:r>
              <a:rPr lang="zh-CN" altLang="en-US" sz="2000" b="1" dirty="0">
                <a:solidFill>
                  <a:srgbClr val="FF0000"/>
                </a:solidFill>
                <a:ea typeface="宋体" panose="02010600030101010101" pitchFamily="2" charset="-122"/>
              </a:rPr>
              <a:t>顺序</a:t>
            </a:r>
            <a:r>
              <a:rPr lang="zh-CN" altLang="en-US" sz="2000" b="1" dirty="0">
                <a:ea typeface="宋体" panose="02010600030101010101" pitchFamily="2" charset="-122"/>
              </a:rPr>
              <a:t>执行的；</a:t>
            </a:r>
          </a:p>
          <a:p>
            <a:pPr lvl="1" eaLnBrk="1" hangingPunct="1">
              <a:lnSpc>
                <a:spcPct val="90000"/>
              </a:lnSpc>
            </a:pPr>
            <a:r>
              <a:rPr lang="zh-CN" altLang="en-US" sz="2000" b="1" dirty="0">
                <a:ea typeface="宋体" panose="02010600030101010101" pitchFamily="2" charset="-122"/>
              </a:rPr>
              <a:t>过程调用改变程序的执行轨迹。研究表明，大多数情况下，过程调用的深度不超过5</a:t>
            </a:r>
            <a:r>
              <a:rPr lang="zh-CN" altLang="en-US" sz="2000" b="1" dirty="0">
                <a:solidFill>
                  <a:srgbClr val="006600"/>
                </a:solidFill>
                <a:ea typeface="宋体" panose="02010600030101010101" pitchFamily="2" charset="-122"/>
              </a:rPr>
              <a:t>；因此程序会在一段时间内局限在这些过程的范围内运行；</a:t>
            </a:r>
          </a:p>
          <a:p>
            <a:pPr lvl="1" eaLnBrk="1" hangingPunct="1">
              <a:lnSpc>
                <a:spcPct val="90000"/>
              </a:lnSpc>
            </a:pPr>
            <a:r>
              <a:rPr lang="zh-CN" altLang="en-US" sz="2000" b="1" dirty="0">
                <a:ea typeface="宋体" panose="02010600030101010101" pitchFamily="2" charset="-122"/>
              </a:rPr>
              <a:t>程序存在很多</a:t>
            </a:r>
            <a:r>
              <a:rPr lang="zh-CN" altLang="en-US" sz="2000" b="1" dirty="0">
                <a:solidFill>
                  <a:srgbClr val="FF0000"/>
                </a:solidFill>
                <a:ea typeface="宋体" panose="02010600030101010101" pitchFamily="2" charset="-122"/>
              </a:rPr>
              <a:t>循环结构</a:t>
            </a:r>
            <a:r>
              <a:rPr lang="zh-CN" altLang="en-US" sz="2000" b="1" dirty="0">
                <a:ea typeface="宋体" panose="02010600030101010101" pitchFamily="2" charset="-122"/>
              </a:rPr>
              <a:t>，虽然由少数指令构成，但多次执行；</a:t>
            </a:r>
          </a:p>
          <a:p>
            <a:pPr lvl="1" eaLnBrk="1" hangingPunct="1">
              <a:lnSpc>
                <a:spcPct val="90000"/>
              </a:lnSpc>
            </a:pPr>
            <a:r>
              <a:rPr lang="zh-CN" altLang="en-US" sz="2000" b="1" dirty="0">
                <a:ea typeface="宋体" panose="02010600030101010101" pitchFamily="2" charset="-122"/>
              </a:rPr>
              <a:t>程序还包括对许多数据结构的处理，例如</a:t>
            </a:r>
            <a:r>
              <a:rPr lang="zh-CN" altLang="en-US" sz="2000" b="1" dirty="0">
                <a:solidFill>
                  <a:srgbClr val="FF0000"/>
                </a:solidFill>
                <a:ea typeface="宋体" panose="02010600030101010101" pitchFamily="2" charset="-122"/>
              </a:rPr>
              <a:t>数组</a:t>
            </a:r>
            <a:r>
              <a:rPr lang="zh-CN" altLang="en-US" sz="2000" b="1" dirty="0">
                <a:ea typeface="宋体" panose="02010600030101010101" pitchFamily="2" charset="-122"/>
              </a:rPr>
              <a:t>，也都局限于一个很小的范围内；</a:t>
            </a:r>
          </a:p>
          <a:p>
            <a:pPr lvl="1" eaLnBrk="1" hangingPunct="1">
              <a:lnSpc>
                <a:spcPct val="90000"/>
              </a:lnSpc>
            </a:pPr>
            <a:endParaRPr lang="zh-CN" altLang="en-US" sz="1800" b="1"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3A10130-4AB3-48A2-9BF9-6172A1D61E8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First-In-First-Out (FIFO) Algorithm</a:t>
            </a:r>
          </a:p>
        </p:txBody>
      </p:sp>
      <p:sp>
        <p:nvSpPr>
          <p:cNvPr id="50179" name="Rectangle 3">
            <a:extLst>
              <a:ext uri="{FF2B5EF4-FFF2-40B4-BE49-F238E27FC236}">
                <a16:creationId xmlns:a16="http://schemas.microsoft.com/office/drawing/2014/main" id="{C12CE55E-49F8-41EA-AE24-B5F36A2F5492}"/>
              </a:ext>
            </a:extLst>
          </p:cNvPr>
          <p:cNvSpPr>
            <a:spLocks noGrp="1" noChangeArrowheads="1"/>
          </p:cNvSpPr>
          <p:nvPr>
            <p:ph type="body" idx="4294967295"/>
          </p:nvPr>
        </p:nvSpPr>
        <p:spPr>
          <a:xfrm>
            <a:off x="831850" y="1154113"/>
            <a:ext cx="7029450" cy="5762625"/>
          </a:xfrm>
        </p:spPr>
        <p:txBody>
          <a:bodyPr/>
          <a:lstStyle/>
          <a:p>
            <a:r>
              <a:rPr lang="en-US" altLang="zh-CN" sz="2000" dirty="0">
                <a:solidFill>
                  <a:srgbClr val="0000CC"/>
                </a:solidFill>
                <a:ea typeface="宋体" panose="02010600030101010101" pitchFamily="2" charset="-122"/>
              </a:rPr>
              <a:t>Reference string: </a:t>
            </a:r>
            <a:r>
              <a:rPr lang="en-US" altLang="zh-CN" sz="2000" b="1" dirty="0">
                <a:solidFill>
                  <a:srgbClr val="009900"/>
                </a:solidFill>
                <a:ea typeface="宋体" panose="02010600030101010101" pitchFamily="2" charset="-122"/>
              </a:rPr>
              <a:t>1, 2, 3, 4</a:t>
            </a:r>
            <a:r>
              <a:rPr lang="en-US" altLang="zh-CN" sz="2000" b="1" dirty="0">
                <a:solidFill>
                  <a:srgbClr val="0000CC"/>
                </a:solidFill>
                <a:ea typeface="宋体" panose="02010600030101010101" pitchFamily="2" charset="-122"/>
              </a:rPr>
              <a:t>, 1, 2, 5, </a:t>
            </a:r>
            <a:r>
              <a:rPr lang="en-US" altLang="zh-CN" sz="2000" b="1" dirty="0">
                <a:solidFill>
                  <a:srgbClr val="0070C0"/>
                </a:solidFill>
                <a:ea typeface="宋体" panose="02010600030101010101" pitchFamily="2" charset="-122"/>
              </a:rPr>
              <a:t>1, 2, 3, 4, 5</a:t>
            </a:r>
          </a:p>
          <a:p>
            <a:r>
              <a:rPr lang="en-US" altLang="zh-CN" sz="1600" dirty="0">
                <a:ea typeface="宋体" panose="02010600030101010101" pitchFamily="2" charset="-122"/>
              </a:rPr>
              <a:t>3 frames (3 pages can be in memory at a time per process)</a:t>
            </a:r>
          </a:p>
          <a:p>
            <a:pPr>
              <a:buFont typeface="Monotype Sorts" pitchFamily="2" charset="2"/>
              <a:buNone/>
            </a:pPr>
            <a:endParaRPr lang="en-US" altLang="zh-CN" sz="16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r>
              <a:rPr lang="en-US" altLang="zh-CN" sz="1600" dirty="0">
                <a:ea typeface="宋体" panose="02010600030101010101" pitchFamily="2" charset="-122"/>
              </a:rPr>
              <a:t>4 frames</a:t>
            </a:r>
            <a:br>
              <a:rPr lang="en-US" altLang="zh-CN" sz="16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r>
              <a:rPr lang="en-US" altLang="zh-CN" sz="1600" b="1" u="sng" dirty="0" err="1">
                <a:solidFill>
                  <a:srgbClr val="C00000"/>
                </a:solidFill>
                <a:ea typeface="宋体" panose="02010600030101010101" pitchFamily="2" charset="-122"/>
              </a:rPr>
              <a:t>Belady’s</a:t>
            </a:r>
            <a:r>
              <a:rPr lang="en-US" altLang="zh-CN" sz="1600" b="1" u="sng" dirty="0">
                <a:solidFill>
                  <a:srgbClr val="C00000"/>
                </a:solidFill>
                <a:ea typeface="宋体" panose="02010600030101010101" pitchFamily="2" charset="-122"/>
              </a:rPr>
              <a:t> Anomaly</a:t>
            </a:r>
            <a:r>
              <a:rPr lang="en-US" altLang="zh-CN" sz="1600" b="1" u="sng" dirty="0">
                <a:ea typeface="宋体" panose="02010600030101010101" pitchFamily="2" charset="-122"/>
              </a:rPr>
              <a:t>: </a:t>
            </a:r>
            <a:r>
              <a:rPr lang="en-US" altLang="zh-CN" sz="1600" b="1" u="sng" dirty="0">
                <a:solidFill>
                  <a:srgbClr val="7030A0"/>
                </a:solidFill>
                <a:ea typeface="宋体" panose="02010600030101010101" pitchFamily="2" charset="-122"/>
              </a:rPr>
              <a:t>more frames </a:t>
            </a:r>
            <a:r>
              <a:rPr lang="en-US" altLang="zh-CN" sz="1600" b="1" u="sng" dirty="0">
                <a:solidFill>
                  <a:srgbClr val="7030A0"/>
                </a:solidFill>
                <a:ea typeface="宋体" panose="02010600030101010101" pitchFamily="2" charset="-122"/>
                <a:sym typeface="Symbol" panose="05050102010706020507" pitchFamily="18" charset="2"/>
              </a:rPr>
              <a:t> more page faults</a:t>
            </a:r>
            <a:endParaRPr lang="en-US" altLang="zh-CN" sz="1600" b="1" u="sng" dirty="0">
              <a:solidFill>
                <a:srgbClr val="7030A0"/>
              </a:solidFill>
              <a:ea typeface="宋体" panose="02010600030101010101" pitchFamily="2" charset="-122"/>
            </a:endParaRPr>
          </a:p>
        </p:txBody>
      </p:sp>
      <p:sp>
        <p:nvSpPr>
          <p:cNvPr id="50180" name="Rectangle 4">
            <a:extLst>
              <a:ext uri="{FF2B5EF4-FFF2-40B4-BE49-F238E27FC236}">
                <a16:creationId xmlns:a16="http://schemas.microsoft.com/office/drawing/2014/main" id="{0C7031D0-A456-4866-A99D-761F475314BA}"/>
              </a:ext>
            </a:extLst>
          </p:cNvPr>
          <p:cNvSpPr>
            <a:spLocks noChangeArrowheads="1"/>
          </p:cNvSpPr>
          <p:nvPr/>
        </p:nvSpPr>
        <p:spPr bwMode="auto">
          <a:xfrm>
            <a:off x="3441700" y="22256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0181" name="Rectangle 5">
            <a:extLst>
              <a:ext uri="{FF2B5EF4-FFF2-40B4-BE49-F238E27FC236}">
                <a16:creationId xmlns:a16="http://schemas.microsoft.com/office/drawing/2014/main" id="{708984C9-1555-419E-841A-004BC1CAB710}"/>
              </a:ext>
            </a:extLst>
          </p:cNvPr>
          <p:cNvSpPr>
            <a:spLocks noChangeArrowheads="1"/>
          </p:cNvSpPr>
          <p:nvPr/>
        </p:nvSpPr>
        <p:spPr bwMode="auto">
          <a:xfrm>
            <a:off x="3441700" y="26828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0182" name="Rectangle 6">
            <a:extLst>
              <a:ext uri="{FF2B5EF4-FFF2-40B4-BE49-F238E27FC236}">
                <a16:creationId xmlns:a16="http://schemas.microsoft.com/office/drawing/2014/main" id="{E7CB3E16-5794-4971-ACD2-341F9BA391D6}"/>
              </a:ext>
            </a:extLst>
          </p:cNvPr>
          <p:cNvSpPr>
            <a:spLocks noChangeArrowheads="1"/>
          </p:cNvSpPr>
          <p:nvPr/>
        </p:nvSpPr>
        <p:spPr bwMode="auto">
          <a:xfrm>
            <a:off x="3441700" y="31400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0183" name="Text Box 7">
            <a:extLst>
              <a:ext uri="{FF2B5EF4-FFF2-40B4-BE49-F238E27FC236}">
                <a16:creationId xmlns:a16="http://schemas.microsoft.com/office/drawing/2014/main" id="{60C8731C-893A-4DD1-871A-E32E7D502F31}"/>
              </a:ext>
            </a:extLst>
          </p:cNvPr>
          <p:cNvSpPr txBox="1">
            <a:spLocks noChangeArrowheads="1"/>
          </p:cNvSpPr>
          <p:nvPr/>
        </p:nvSpPr>
        <p:spPr bwMode="auto">
          <a:xfrm>
            <a:off x="3054350" y="22590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84" name="Text Box 8">
            <a:extLst>
              <a:ext uri="{FF2B5EF4-FFF2-40B4-BE49-F238E27FC236}">
                <a16:creationId xmlns:a16="http://schemas.microsoft.com/office/drawing/2014/main" id="{F7B9C51F-1880-4838-A50D-537A971C2D86}"/>
              </a:ext>
            </a:extLst>
          </p:cNvPr>
          <p:cNvSpPr txBox="1">
            <a:spLocks noChangeArrowheads="1"/>
          </p:cNvSpPr>
          <p:nvPr/>
        </p:nvSpPr>
        <p:spPr bwMode="auto">
          <a:xfrm>
            <a:off x="3054350" y="27019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85" name="Text Box 9">
            <a:extLst>
              <a:ext uri="{FF2B5EF4-FFF2-40B4-BE49-F238E27FC236}">
                <a16:creationId xmlns:a16="http://schemas.microsoft.com/office/drawing/2014/main" id="{3D1A39A7-3AF9-47E2-86E2-C5B2CB046243}"/>
              </a:ext>
            </a:extLst>
          </p:cNvPr>
          <p:cNvSpPr txBox="1">
            <a:spLocks noChangeArrowheads="1"/>
          </p:cNvSpPr>
          <p:nvPr/>
        </p:nvSpPr>
        <p:spPr bwMode="auto">
          <a:xfrm>
            <a:off x="3054350" y="317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86" name="Text Box 10">
            <a:extLst>
              <a:ext uri="{FF2B5EF4-FFF2-40B4-BE49-F238E27FC236}">
                <a16:creationId xmlns:a16="http://schemas.microsoft.com/office/drawing/2014/main" id="{31F8C7CF-CDB1-46A2-A3E1-83E0DC5469B8}"/>
              </a:ext>
            </a:extLst>
          </p:cNvPr>
          <p:cNvSpPr txBox="1">
            <a:spLocks noChangeArrowheads="1"/>
          </p:cNvSpPr>
          <p:nvPr/>
        </p:nvSpPr>
        <p:spPr bwMode="auto">
          <a:xfrm>
            <a:off x="3898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187" name="Text Box 11">
            <a:extLst>
              <a:ext uri="{FF2B5EF4-FFF2-40B4-BE49-F238E27FC236}">
                <a16:creationId xmlns:a16="http://schemas.microsoft.com/office/drawing/2014/main" id="{16DA5F29-3137-406A-A59D-7FFBF56F0F22}"/>
              </a:ext>
            </a:extLst>
          </p:cNvPr>
          <p:cNvSpPr txBox="1">
            <a:spLocks noChangeArrowheads="1"/>
          </p:cNvSpPr>
          <p:nvPr/>
        </p:nvSpPr>
        <p:spPr bwMode="auto">
          <a:xfrm>
            <a:off x="3898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88" name="Text Box 12">
            <a:extLst>
              <a:ext uri="{FF2B5EF4-FFF2-40B4-BE49-F238E27FC236}">
                <a16:creationId xmlns:a16="http://schemas.microsoft.com/office/drawing/2014/main" id="{91075DDF-8181-43D5-AC2C-84621308520C}"/>
              </a:ext>
            </a:extLst>
          </p:cNvPr>
          <p:cNvSpPr txBox="1">
            <a:spLocks noChangeArrowheads="1"/>
          </p:cNvSpPr>
          <p:nvPr/>
        </p:nvSpPr>
        <p:spPr bwMode="auto">
          <a:xfrm>
            <a:off x="3898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89" name="Text Box 13">
            <a:extLst>
              <a:ext uri="{FF2B5EF4-FFF2-40B4-BE49-F238E27FC236}">
                <a16:creationId xmlns:a16="http://schemas.microsoft.com/office/drawing/2014/main" id="{5A85BC20-3297-4D33-B364-D2ADD5EF089D}"/>
              </a:ext>
            </a:extLst>
          </p:cNvPr>
          <p:cNvSpPr txBox="1">
            <a:spLocks noChangeArrowheads="1"/>
          </p:cNvSpPr>
          <p:nvPr/>
        </p:nvSpPr>
        <p:spPr bwMode="auto">
          <a:xfrm>
            <a:off x="4279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190" name="Text Box 14">
            <a:extLst>
              <a:ext uri="{FF2B5EF4-FFF2-40B4-BE49-F238E27FC236}">
                <a16:creationId xmlns:a16="http://schemas.microsoft.com/office/drawing/2014/main" id="{1E122285-F90A-46F0-B621-47E7F48C81EC}"/>
              </a:ext>
            </a:extLst>
          </p:cNvPr>
          <p:cNvSpPr txBox="1">
            <a:spLocks noChangeArrowheads="1"/>
          </p:cNvSpPr>
          <p:nvPr/>
        </p:nvSpPr>
        <p:spPr bwMode="auto">
          <a:xfrm>
            <a:off x="4279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91" name="Text Box 15">
            <a:extLst>
              <a:ext uri="{FF2B5EF4-FFF2-40B4-BE49-F238E27FC236}">
                <a16:creationId xmlns:a16="http://schemas.microsoft.com/office/drawing/2014/main" id="{95787634-8DD9-4621-872B-3778DFEB0D19}"/>
              </a:ext>
            </a:extLst>
          </p:cNvPr>
          <p:cNvSpPr txBox="1">
            <a:spLocks noChangeArrowheads="1"/>
          </p:cNvSpPr>
          <p:nvPr/>
        </p:nvSpPr>
        <p:spPr bwMode="auto">
          <a:xfrm>
            <a:off x="4279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192" name="Text Box 16">
            <a:extLst>
              <a:ext uri="{FF2B5EF4-FFF2-40B4-BE49-F238E27FC236}">
                <a16:creationId xmlns:a16="http://schemas.microsoft.com/office/drawing/2014/main" id="{31FC6566-3BA7-4C21-A3EB-EBA9A922B277}"/>
              </a:ext>
            </a:extLst>
          </p:cNvPr>
          <p:cNvSpPr txBox="1">
            <a:spLocks noChangeArrowheads="1"/>
          </p:cNvSpPr>
          <p:nvPr/>
        </p:nvSpPr>
        <p:spPr bwMode="auto">
          <a:xfrm>
            <a:off x="4737100" y="2740025"/>
            <a:ext cx="168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FF0000"/>
                </a:solidFill>
                <a:ea typeface="宋体" panose="02010600030101010101" pitchFamily="2" charset="-122"/>
              </a:rPr>
              <a:t>9 page faults</a:t>
            </a:r>
          </a:p>
        </p:txBody>
      </p:sp>
      <p:sp>
        <p:nvSpPr>
          <p:cNvPr id="50193" name="Rectangle 17">
            <a:extLst>
              <a:ext uri="{FF2B5EF4-FFF2-40B4-BE49-F238E27FC236}">
                <a16:creationId xmlns:a16="http://schemas.microsoft.com/office/drawing/2014/main" id="{A12E1827-125C-414C-B1D6-22314F0F67D4}"/>
              </a:ext>
            </a:extLst>
          </p:cNvPr>
          <p:cNvSpPr>
            <a:spLocks noChangeArrowheads="1"/>
          </p:cNvSpPr>
          <p:nvPr/>
        </p:nvSpPr>
        <p:spPr bwMode="auto">
          <a:xfrm>
            <a:off x="3409950" y="39497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0194" name="Rectangle 18">
            <a:extLst>
              <a:ext uri="{FF2B5EF4-FFF2-40B4-BE49-F238E27FC236}">
                <a16:creationId xmlns:a16="http://schemas.microsoft.com/office/drawing/2014/main" id="{FB164ACB-E9A7-4EBD-82F2-CFD65B38441A}"/>
              </a:ext>
            </a:extLst>
          </p:cNvPr>
          <p:cNvSpPr>
            <a:spLocks noChangeArrowheads="1"/>
          </p:cNvSpPr>
          <p:nvPr/>
        </p:nvSpPr>
        <p:spPr bwMode="auto">
          <a:xfrm>
            <a:off x="3409950" y="44069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0195" name="Rectangle 19">
            <a:extLst>
              <a:ext uri="{FF2B5EF4-FFF2-40B4-BE49-F238E27FC236}">
                <a16:creationId xmlns:a16="http://schemas.microsoft.com/office/drawing/2014/main" id="{CA7F6F1B-78F8-48A5-B158-252B5AE47071}"/>
              </a:ext>
            </a:extLst>
          </p:cNvPr>
          <p:cNvSpPr>
            <a:spLocks noChangeArrowheads="1"/>
          </p:cNvSpPr>
          <p:nvPr/>
        </p:nvSpPr>
        <p:spPr bwMode="auto">
          <a:xfrm>
            <a:off x="3409950" y="48641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0196" name="Text Box 20">
            <a:extLst>
              <a:ext uri="{FF2B5EF4-FFF2-40B4-BE49-F238E27FC236}">
                <a16:creationId xmlns:a16="http://schemas.microsoft.com/office/drawing/2014/main" id="{29642986-D6D0-4FA8-8D71-6CAC2E468DD2}"/>
              </a:ext>
            </a:extLst>
          </p:cNvPr>
          <p:cNvSpPr txBox="1">
            <a:spLocks noChangeArrowheads="1"/>
          </p:cNvSpPr>
          <p:nvPr/>
        </p:nvSpPr>
        <p:spPr bwMode="auto">
          <a:xfrm>
            <a:off x="3022600" y="39830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97" name="Text Box 21">
            <a:extLst>
              <a:ext uri="{FF2B5EF4-FFF2-40B4-BE49-F238E27FC236}">
                <a16:creationId xmlns:a16="http://schemas.microsoft.com/office/drawing/2014/main" id="{30308ADF-89BF-40CB-993A-8D7BC21B8B38}"/>
              </a:ext>
            </a:extLst>
          </p:cNvPr>
          <p:cNvSpPr txBox="1">
            <a:spLocks noChangeArrowheads="1"/>
          </p:cNvSpPr>
          <p:nvPr/>
        </p:nvSpPr>
        <p:spPr bwMode="auto">
          <a:xfrm>
            <a:off x="3022600" y="44259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98" name="Text Box 22">
            <a:extLst>
              <a:ext uri="{FF2B5EF4-FFF2-40B4-BE49-F238E27FC236}">
                <a16:creationId xmlns:a16="http://schemas.microsoft.com/office/drawing/2014/main" id="{E96C19B1-807D-4936-9FB8-8D4F5C4798A4}"/>
              </a:ext>
            </a:extLst>
          </p:cNvPr>
          <p:cNvSpPr txBox="1">
            <a:spLocks noChangeArrowheads="1"/>
          </p:cNvSpPr>
          <p:nvPr/>
        </p:nvSpPr>
        <p:spPr bwMode="auto">
          <a:xfrm>
            <a:off x="3022600" y="4902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99" name="Text Box 23">
            <a:extLst>
              <a:ext uri="{FF2B5EF4-FFF2-40B4-BE49-F238E27FC236}">
                <a16:creationId xmlns:a16="http://schemas.microsoft.com/office/drawing/2014/main" id="{981C269C-A0EC-4B92-ADF9-FA487AEE4B90}"/>
              </a:ext>
            </a:extLst>
          </p:cNvPr>
          <p:cNvSpPr txBox="1">
            <a:spLocks noChangeArrowheads="1"/>
          </p:cNvSpPr>
          <p:nvPr/>
        </p:nvSpPr>
        <p:spPr bwMode="auto">
          <a:xfrm>
            <a:off x="3867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200" name="Text Box 24">
            <a:extLst>
              <a:ext uri="{FF2B5EF4-FFF2-40B4-BE49-F238E27FC236}">
                <a16:creationId xmlns:a16="http://schemas.microsoft.com/office/drawing/2014/main" id="{21166815-0F78-4EAE-A324-9CCF17A07DE5}"/>
              </a:ext>
            </a:extLst>
          </p:cNvPr>
          <p:cNvSpPr txBox="1">
            <a:spLocks noChangeArrowheads="1"/>
          </p:cNvSpPr>
          <p:nvPr/>
        </p:nvSpPr>
        <p:spPr bwMode="auto">
          <a:xfrm>
            <a:off x="3867150" y="4464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201" name="Text Box 25">
            <a:extLst>
              <a:ext uri="{FF2B5EF4-FFF2-40B4-BE49-F238E27FC236}">
                <a16:creationId xmlns:a16="http://schemas.microsoft.com/office/drawing/2014/main" id="{8B02733C-8875-47FC-8D0A-CE96AF78868B}"/>
              </a:ext>
            </a:extLst>
          </p:cNvPr>
          <p:cNvSpPr txBox="1">
            <a:spLocks noChangeArrowheads="1"/>
          </p:cNvSpPr>
          <p:nvPr/>
        </p:nvSpPr>
        <p:spPr bwMode="auto">
          <a:xfrm>
            <a:off x="3867150" y="49403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202" name="Text Box 26">
            <a:extLst>
              <a:ext uri="{FF2B5EF4-FFF2-40B4-BE49-F238E27FC236}">
                <a16:creationId xmlns:a16="http://schemas.microsoft.com/office/drawing/2014/main" id="{C995B1FB-A67A-48EA-B773-FF96EB5FCB1C}"/>
              </a:ext>
            </a:extLst>
          </p:cNvPr>
          <p:cNvSpPr txBox="1">
            <a:spLocks noChangeArrowheads="1"/>
          </p:cNvSpPr>
          <p:nvPr/>
        </p:nvSpPr>
        <p:spPr bwMode="auto">
          <a:xfrm>
            <a:off x="4248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203" name="Text Box 28">
            <a:extLst>
              <a:ext uri="{FF2B5EF4-FFF2-40B4-BE49-F238E27FC236}">
                <a16:creationId xmlns:a16="http://schemas.microsoft.com/office/drawing/2014/main" id="{67D61428-D201-4CF4-9F3A-7B87D8A0F2A7}"/>
              </a:ext>
            </a:extLst>
          </p:cNvPr>
          <p:cNvSpPr txBox="1">
            <a:spLocks noChangeArrowheads="1"/>
          </p:cNvSpPr>
          <p:nvPr/>
        </p:nvSpPr>
        <p:spPr bwMode="auto">
          <a:xfrm>
            <a:off x="4248150" y="44831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204" name="Text Box 29">
            <a:extLst>
              <a:ext uri="{FF2B5EF4-FFF2-40B4-BE49-F238E27FC236}">
                <a16:creationId xmlns:a16="http://schemas.microsoft.com/office/drawing/2014/main" id="{A069D44C-BD29-4C6D-BD6D-A0D5801CAC91}"/>
              </a:ext>
            </a:extLst>
          </p:cNvPr>
          <p:cNvSpPr txBox="1">
            <a:spLocks noChangeArrowheads="1"/>
          </p:cNvSpPr>
          <p:nvPr/>
        </p:nvSpPr>
        <p:spPr bwMode="auto">
          <a:xfrm>
            <a:off x="4641850" y="446405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FF0000"/>
                </a:solidFill>
                <a:ea typeface="宋体" panose="02010600030101010101" pitchFamily="2" charset="-122"/>
              </a:rPr>
              <a:t>10 page faults</a:t>
            </a:r>
          </a:p>
        </p:txBody>
      </p:sp>
      <p:sp>
        <p:nvSpPr>
          <p:cNvPr id="50205" name="Rectangle 30">
            <a:extLst>
              <a:ext uri="{FF2B5EF4-FFF2-40B4-BE49-F238E27FC236}">
                <a16:creationId xmlns:a16="http://schemas.microsoft.com/office/drawing/2014/main" id="{5A9CAD0E-8ED7-402D-879B-5BABFC2E8E49}"/>
              </a:ext>
            </a:extLst>
          </p:cNvPr>
          <p:cNvSpPr>
            <a:spLocks noChangeArrowheads="1"/>
          </p:cNvSpPr>
          <p:nvPr/>
        </p:nvSpPr>
        <p:spPr bwMode="auto">
          <a:xfrm>
            <a:off x="3409950" y="53213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0206" name="Text Box 31">
            <a:extLst>
              <a:ext uri="{FF2B5EF4-FFF2-40B4-BE49-F238E27FC236}">
                <a16:creationId xmlns:a16="http://schemas.microsoft.com/office/drawing/2014/main" id="{ABAF3238-5098-49A4-A599-0E2ADCACFAC5}"/>
              </a:ext>
            </a:extLst>
          </p:cNvPr>
          <p:cNvSpPr txBox="1">
            <a:spLocks noChangeArrowheads="1"/>
          </p:cNvSpPr>
          <p:nvPr/>
        </p:nvSpPr>
        <p:spPr bwMode="auto">
          <a:xfrm>
            <a:off x="30289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207" name="Text Box 32">
            <a:extLst>
              <a:ext uri="{FF2B5EF4-FFF2-40B4-BE49-F238E27FC236}">
                <a16:creationId xmlns:a16="http://schemas.microsoft.com/office/drawing/2014/main" id="{782DC987-4671-4353-8B47-67B9D5C6D207}"/>
              </a:ext>
            </a:extLst>
          </p:cNvPr>
          <p:cNvSpPr txBox="1">
            <a:spLocks noChangeArrowheads="1"/>
          </p:cNvSpPr>
          <p:nvPr/>
        </p:nvSpPr>
        <p:spPr bwMode="auto">
          <a:xfrm>
            <a:off x="38671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6D2CD2-8AF5-40EE-B12A-91AC429E80B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FIFO Illustrating Belady’s Anomaly</a:t>
            </a:r>
          </a:p>
        </p:txBody>
      </p:sp>
      <p:pic>
        <p:nvPicPr>
          <p:cNvPr id="51203" name="Picture 4">
            <a:extLst>
              <a:ext uri="{FF2B5EF4-FFF2-40B4-BE49-F238E27FC236}">
                <a16:creationId xmlns:a16="http://schemas.microsoft.com/office/drawing/2014/main" id="{7349C12C-5F90-42AB-8833-A632039C0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3" t="7935" r="1103" b="8517"/>
          <a:stretch>
            <a:fillRect/>
          </a:stretch>
        </p:blipFill>
        <p:spPr bwMode="auto">
          <a:xfrm>
            <a:off x="1411288" y="1827213"/>
            <a:ext cx="6196012" cy="3970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A10130-4AB3-48A2-9BF9-6172A1D61E8C}"/>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a:effectLst>
                  <a:outerShdw blurRad="38100" dist="38100" dir="2700000" algn="tl">
                    <a:srgbClr val="C0C0C0"/>
                  </a:outerShdw>
                </a:effectLst>
                <a:ea typeface="宋体" pitchFamily="2" charset="-122"/>
              </a:rPr>
              <a:t>FIFO  Algorithm</a:t>
            </a:r>
            <a:r>
              <a:rPr lang="zh-CN" altLang="en-US" kern="0" dirty="0">
                <a:effectLst>
                  <a:outerShdw blurRad="38100" dist="38100" dir="2700000" algn="tl">
                    <a:srgbClr val="C0C0C0"/>
                  </a:outerShdw>
                </a:effectLst>
                <a:ea typeface="宋体" pitchFamily="2" charset="-122"/>
              </a:rPr>
              <a:t>：Bélády's anomaly.</a:t>
            </a:r>
          </a:p>
        </p:txBody>
      </p:sp>
      <p:pic>
        <p:nvPicPr>
          <p:cNvPr id="5" name="图片 4"/>
          <p:cNvPicPr>
            <a:picLocks noChangeAspect="1"/>
          </p:cNvPicPr>
          <p:nvPr/>
        </p:nvPicPr>
        <p:blipFill>
          <a:blip r:embed="rId2"/>
          <a:stretch>
            <a:fillRect/>
          </a:stretch>
        </p:blipFill>
        <p:spPr>
          <a:xfrm>
            <a:off x="898442" y="1014677"/>
            <a:ext cx="5514975" cy="2162175"/>
          </a:xfrm>
          <a:prstGeom prst="rect">
            <a:avLst/>
          </a:prstGeom>
        </p:spPr>
      </p:pic>
      <p:pic>
        <p:nvPicPr>
          <p:cNvPr id="6" name="图片 5"/>
          <p:cNvPicPr>
            <a:picLocks noChangeAspect="1"/>
          </p:cNvPicPr>
          <p:nvPr/>
        </p:nvPicPr>
        <p:blipFill>
          <a:blip r:embed="rId3"/>
          <a:stretch>
            <a:fillRect/>
          </a:stretch>
        </p:blipFill>
        <p:spPr>
          <a:xfrm>
            <a:off x="927016" y="3353329"/>
            <a:ext cx="5457825" cy="2333625"/>
          </a:xfrm>
          <a:prstGeom prst="rect">
            <a:avLst/>
          </a:prstGeom>
        </p:spPr>
      </p:pic>
      <p:sp>
        <p:nvSpPr>
          <p:cNvPr id="7" name="矩形 6"/>
          <p:cNvSpPr/>
          <p:nvPr/>
        </p:nvSpPr>
        <p:spPr>
          <a:xfrm>
            <a:off x="6384841" y="3843277"/>
            <a:ext cx="2412397" cy="830997"/>
          </a:xfrm>
          <a:prstGeom prst="rect">
            <a:avLst/>
          </a:prstGeom>
        </p:spPr>
        <p:txBody>
          <a:bodyPr wrap="square">
            <a:spAutoFit/>
          </a:bodyPr>
          <a:lstStyle/>
          <a:p>
            <a:pPr lvl="1"/>
            <a:r>
              <a:rPr lang="zh-CN" altLang="en-US" sz="2400" dirty="0">
                <a:latin typeface="宋体" panose="02010600030101010101" pitchFamily="2" charset="-122"/>
                <a:ea typeface="宋体" panose="02010600030101010101" pitchFamily="2" charset="-122"/>
                <a:sym typeface="+mn-ea"/>
              </a:rPr>
              <a:t>页故障次数为</a:t>
            </a:r>
            <a:r>
              <a:rPr lang="en-US" altLang="zh-CN" sz="2400" dirty="0">
                <a:latin typeface="宋体" panose="02010600030101010101" pitchFamily="2" charset="-122"/>
                <a:ea typeface="宋体" panose="02010600030101010101" pitchFamily="2" charset="-122"/>
                <a:sym typeface="+mn-ea"/>
              </a:rPr>
              <a:t>10</a:t>
            </a:r>
          </a:p>
        </p:txBody>
      </p:sp>
      <p:sp>
        <p:nvSpPr>
          <p:cNvPr id="8" name="矩形 7"/>
          <p:cNvSpPr/>
          <p:nvPr/>
        </p:nvSpPr>
        <p:spPr>
          <a:xfrm>
            <a:off x="6482496" y="1680265"/>
            <a:ext cx="2412397" cy="830997"/>
          </a:xfrm>
          <a:prstGeom prst="rect">
            <a:avLst/>
          </a:prstGeom>
        </p:spPr>
        <p:txBody>
          <a:bodyPr wrap="square">
            <a:spAutoFit/>
          </a:bodyPr>
          <a:lstStyle/>
          <a:p>
            <a:pPr lvl="1"/>
            <a:r>
              <a:rPr lang="zh-CN" altLang="en-US" sz="2400" dirty="0">
                <a:latin typeface="宋体" panose="02010600030101010101" pitchFamily="2" charset="-122"/>
                <a:ea typeface="宋体" panose="02010600030101010101" pitchFamily="2" charset="-122"/>
                <a:sym typeface="+mn-ea"/>
              </a:rPr>
              <a:t>页故障次数</a:t>
            </a:r>
            <a:r>
              <a:rPr lang="zh-CN" altLang="en-US" sz="2400" dirty="0" smtClean="0">
                <a:latin typeface="宋体" panose="02010600030101010101" pitchFamily="2" charset="-122"/>
                <a:ea typeface="宋体" panose="02010600030101010101" pitchFamily="2" charset="-122"/>
                <a:sym typeface="+mn-ea"/>
              </a:rPr>
              <a:t>为</a:t>
            </a:r>
            <a:r>
              <a:rPr lang="en-US" altLang="zh-CN" sz="2400" dirty="0">
                <a:latin typeface="宋体" panose="02010600030101010101" pitchFamily="2" charset="-122"/>
                <a:ea typeface="宋体" panose="02010600030101010101" pitchFamily="2" charset="-122"/>
                <a:sym typeface="+mn-ea"/>
              </a:rPr>
              <a:t>9</a:t>
            </a:r>
          </a:p>
        </p:txBody>
      </p:sp>
    </p:spTree>
    <p:extLst>
      <p:ext uri="{BB962C8B-B14F-4D97-AF65-F5344CB8AC3E}">
        <p14:creationId xmlns:p14="http://schemas.microsoft.com/office/powerpoint/2010/main" val="494392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74F8553-300F-4A3E-80AC-A54FBBE6454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9.4.3 Optimal Algorithm</a:t>
            </a:r>
          </a:p>
        </p:txBody>
      </p:sp>
      <p:sp>
        <p:nvSpPr>
          <p:cNvPr id="52227" name="Rectangle 3">
            <a:extLst>
              <a:ext uri="{FF2B5EF4-FFF2-40B4-BE49-F238E27FC236}">
                <a16:creationId xmlns:a16="http://schemas.microsoft.com/office/drawing/2014/main" id="{41A0F9FB-9205-499B-B292-EFD27647C694}"/>
              </a:ext>
            </a:extLst>
          </p:cNvPr>
          <p:cNvSpPr>
            <a:spLocks noGrp="1" noChangeArrowheads="1"/>
          </p:cNvSpPr>
          <p:nvPr>
            <p:ph type="body" idx="4294967295"/>
          </p:nvPr>
        </p:nvSpPr>
        <p:spPr/>
        <p:txBody>
          <a:bodyPr/>
          <a:lstStyle/>
          <a:p>
            <a:pPr>
              <a:tabLst>
                <a:tab pos="1890713" algn="l"/>
              </a:tabLst>
            </a:pPr>
            <a:r>
              <a:rPr lang="en-US" altLang="zh-CN" sz="1800" b="1" dirty="0">
                <a:solidFill>
                  <a:srgbClr val="0000CC"/>
                </a:solidFill>
                <a:ea typeface="宋体" panose="02010600030101010101" pitchFamily="2" charset="-122"/>
              </a:rPr>
              <a:t>Replace page that will not be used for longest period of time</a:t>
            </a:r>
          </a:p>
          <a:p>
            <a:pPr>
              <a:tabLst>
                <a:tab pos="1890713" algn="l"/>
              </a:tabLst>
            </a:pPr>
            <a:r>
              <a:rPr lang="en-US" altLang="zh-CN" sz="1800" dirty="0">
                <a:ea typeface="宋体" panose="02010600030101010101" pitchFamily="2" charset="-122"/>
              </a:rPr>
              <a:t>4 frames example</a:t>
            </a:r>
          </a:p>
          <a:p>
            <a:pPr>
              <a:buFont typeface="Monotype Sorts" pitchFamily="2" charset="2"/>
              <a:buNone/>
              <a:tabLst>
                <a:tab pos="1890713" algn="l"/>
              </a:tabLst>
            </a:pPr>
            <a:r>
              <a:rPr lang="en-US" altLang="zh-CN" sz="1800" dirty="0">
                <a:solidFill>
                  <a:srgbClr val="FF0000"/>
                </a:solidFill>
                <a:ea typeface="宋体" panose="02010600030101010101" pitchFamily="2" charset="-122"/>
              </a:rPr>
              <a:t>               </a:t>
            </a:r>
            <a:r>
              <a:rPr lang="en-US" altLang="zh-CN" sz="1800" dirty="0">
                <a:solidFill>
                  <a:srgbClr val="009900"/>
                </a:solidFill>
                <a:ea typeface="宋体" panose="02010600030101010101" pitchFamily="2" charset="-122"/>
              </a:rPr>
              <a:t>1, 2, 3, 4</a:t>
            </a:r>
            <a:r>
              <a:rPr lang="en-US" altLang="zh-CN" sz="1800" dirty="0">
                <a:solidFill>
                  <a:srgbClr val="FF0000"/>
                </a:solidFill>
                <a:ea typeface="宋体" panose="02010600030101010101" pitchFamily="2" charset="-122"/>
              </a:rPr>
              <a:t>, 1, 2, 5, </a:t>
            </a:r>
            <a:r>
              <a:rPr lang="en-US" altLang="zh-CN" sz="1800" dirty="0">
                <a:solidFill>
                  <a:srgbClr val="0070C0"/>
                </a:solidFill>
                <a:ea typeface="宋体" panose="02010600030101010101" pitchFamily="2" charset="-122"/>
              </a:rPr>
              <a:t>1, 2, 3, 4, 5</a:t>
            </a:r>
            <a:br>
              <a:rPr lang="en-US" altLang="zh-CN" sz="1800" dirty="0">
                <a:solidFill>
                  <a:srgbClr val="0070C0"/>
                </a:solidFill>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tabLst>
                <a:tab pos="1890713" algn="l"/>
              </a:tabLst>
            </a:pPr>
            <a:endParaRPr lang="en-US" altLang="zh-CN" sz="1800" dirty="0">
              <a:ea typeface="宋体" panose="02010600030101010101" pitchFamily="2" charset="-122"/>
            </a:endParaRPr>
          </a:p>
          <a:p>
            <a:pPr>
              <a:tabLst>
                <a:tab pos="1890713" algn="l"/>
              </a:tabLst>
            </a:pPr>
            <a:r>
              <a:rPr lang="en-US" altLang="zh-CN" sz="1800" dirty="0">
                <a:solidFill>
                  <a:srgbClr val="0070C0"/>
                </a:solidFill>
                <a:ea typeface="宋体" panose="02010600030101010101" pitchFamily="2" charset="-122"/>
              </a:rPr>
              <a:t>How do you know this?</a:t>
            </a:r>
          </a:p>
          <a:p>
            <a:pPr>
              <a:tabLst>
                <a:tab pos="1890713" algn="l"/>
              </a:tabLst>
            </a:pPr>
            <a:r>
              <a:rPr lang="en-US" altLang="zh-CN" sz="1800" dirty="0">
                <a:solidFill>
                  <a:srgbClr val="7030A0"/>
                </a:solidFill>
                <a:ea typeface="宋体" panose="02010600030101010101" pitchFamily="2" charset="-122"/>
              </a:rPr>
              <a:t>Used for measuring how well your algorithm performs</a:t>
            </a:r>
          </a:p>
        </p:txBody>
      </p:sp>
      <p:sp>
        <p:nvSpPr>
          <p:cNvPr id="52228" name="Rectangle 4">
            <a:extLst>
              <a:ext uri="{FF2B5EF4-FFF2-40B4-BE49-F238E27FC236}">
                <a16:creationId xmlns:a16="http://schemas.microsoft.com/office/drawing/2014/main" id="{19E2984D-61BE-49D9-BA9B-49080E29D159}"/>
              </a:ext>
            </a:extLst>
          </p:cNvPr>
          <p:cNvSpPr>
            <a:spLocks noChangeArrowheads="1"/>
          </p:cNvSpPr>
          <p:nvPr/>
        </p:nvSpPr>
        <p:spPr bwMode="auto">
          <a:xfrm>
            <a:off x="3560763" y="29098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2229" name="Rectangle 5">
            <a:extLst>
              <a:ext uri="{FF2B5EF4-FFF2-40B4-BE49-F238E27FC236}">
                <a16:creationId xmlns:a16="http://schemas.microsoft.com/office/drawing/2014/main" id="{263C7E4F-171B-4788-AB24-12556AD01124}"/>
              </a:ext>
            </a:extLst>
          </p:cNvPr>
          <p:cNvSpPr>
            <a:spLocks noChangeArrowheads="1"/>
          </p:cNvSpPr>
          <p:nvPr/>
        </p:nvSpPr>
        <p:spPr bwMode="auto">
          <a:xfrm>
            <a:off x="3560763" y="33670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2230" name="Rectangle 6">
            <a:extLst>
              <a:ext uri="{FF2B5EF4-FFF2-40B4-BE49-F238E27FC236}">
                <a16:creationId xmlns:a16="http://schemas.microsoft.com/office/drawing/2014/main" id="{AB39CDA7-CE13-4CD7-ACD7-7B32097DF25D}"/>
              </a:ext>
            </a:extLst>
          </p:cNvPr>
          <p:cNvSpPr>
            <a:spLocks noChangeArrowheads="1"/>
          </p:cNvSpPr>
          <p:nvPr/>
        </p:nvSpPr>
        <p:spPr bwMode="auto">
          <a:xfrm>
            <a:off x="3560763" y="38242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2231" name="Text Box 7">
            <a:extLst>
              <a:ext uri="{FF2B5EF4-FFF2-40B4-BE49-F238E27FC236}">
                <a16:creationId xmlns:a16="http://schemas.microsoft.com/office/drawing/2014/main" id="{3B5C1B0F-59FE-4800-A426-A57EB6C9E515}"/>
              </a:ext>
            </a:extLst>
          </p:cNvPr>
          <p:cNvSpPr txBox="1">
            <a:spLocks noChangeArrowheads="1"/>
          </p:cNvSpPr>
          <p:nvPr/>
        </p:nvSpPr>
        <p:spPr bwMode="auto">
          <a:xfrm>
            <a:off x="3981450" y="29813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2232" name="Text Box 8">
            <a:extLst>
              <a:ext uri="{FF2B5EF4-FFF2-40B4-BE49-F238E27FC236}">
                <a16:creationId xmlns:a16="http://schemas.microsoft.com/office/drawing/2014/main" id="{F60200CF-AD90-4350-A69D-CA06B475B877}"/>
              </a:ext>
            </a:extLst>
          </p:cNvPr>
          <p:cNvSpPr txBox="1">
            <a:spLocks noChangeArrowheads="1"/>
          </p:cNvSpPr>
          <p:nvPr/>
        </p:nvSpPr>
        <p:spPr bwMode="auto">
          <a:xfrm>
            <a:off x="4732338" y="3441700"/>
            <a:ext cx="2028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6 page faults</a:t>
            </a:r>
          </a:p>
        </p:txBody>
      </p:sp>
      <p:sp>
        <p:nvSpPr>
          <p:cNvPr id="52233" name="Rectangle 9">
            <a:extLst>
              <a:ext uri="{FF2B5EF4-FFF2-40B4-BE49-F238E27FC236}">
                <a16:creationId xmlns:a16="http://schemas.microsoft.com/office/drawing/2014/main" id="{4C3E1747-9325-4558-996F-54282F40C579}"/>
              </a:ext>
            </a:extLst>
          </p:cNvPr>
          <p:cNvSpPr>
            <a:spLocks noChangeArrowheads="1"/>
          </p:cNvSpPr>
          <p:nvPr/>
        </p:nvSpPr>
        <p:spPr bwMode="auto">
          <a:xfrm>
            <a:off x="3560763" y="42814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2234" name="Text Box 10">
            <a:extLst>
              <a:ext uri="{FF2B5EF4-FFF2-40B4-BE49-F238E27FC236}">
                <a16:creationId xmlns:a16="http://schemas.microsoft.com/office/drawing/2014/main" id="{D757B870-09C3-4C46-B025-4EB8CB1F7A18}"/>
              </a:ext>
            </a:extLst>
          </p:cNvPr>
          <p:cNvSpPr txBox="1">
            <a:spLocks noChangeArrowheads="1"/>
          </p:cNvSpPr>
          <p:nvPr/>
        </p:nvSpPr>
        <p:spPr bwMode="auto">
          <a:xfrm>
            <a:off x="4017963" y="4357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5F41784-572B-4EEB-BEA4-328C458B1D7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Optimal Page Replacement</a:t>
            </a:r>
          </a:p>
        </p:txBody>
      </p:sp>
      <p:pic>
        <p:nvPicPr>
          <p:cNvPr id="53251" name="Picture 3">
            <a:extLst>
              <a:ext uri="{FF2B5EF4-FFF2-40B4-BE49-F238E27FC236}">
                <a16:creationId xmlns:a16="http://schemas.microsoft.com/office/drawing/2014/main" id="{BD11AE72-9C11-4C65-8DBD-CA91A7F47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1" t="32074" r="781" b="32076"/>
          <a:stretch>
            <a:fillRect/>
          </a:stretch>
        </p:blipFill>
        <p:spPr bwMode="auto">
          <a:xfrm>
            <a:off x="420688" y="1703388"/>
            <a:ext cx="8342312" cy="22717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3252" name="Text Box 4">
            <a:extLst>
              <a:ext uri="{FF2B5EF4-FFF2-40B4-BE49-F238E27FC236}">
                <a16:creationId xmlns:a16="http://schemas.microsoft.com/office/drawing/2014/main" id="{2613094E-9601-45DA-BBC2-F080D1E3B47A}"/>
              </a:ext>
            </a:extLst>
          </p:cNvPr>
          <p:cNvSpPr txBox="1">
            <a:spLocks noChangeArrowheads="1"/>
          </p:cNvSpPr>
          <p:nvPr/>
        </p:nvSpPr>
        <p:spPr bwMode="auto">
          <a:xfrm>
            <a:off x="868362" y="4138612"/>
            <a:ext cx="74469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9</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9/20</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None/>
            </a:pPr>
            <a:r>
              <a:rPr lang="zh-CN" altLang="en-US" sz="1800" b="1" dirty="0">
                <a:ea typeface="宋体" panose="02010600030101010101" pitchFamily="2" charset="-122"/>
              </a:rPr>
              <a:t>选择将来最长时间不被访问的页面予以淘汰；</a:t>
            </a:r>
            <a:r>
              <a:rPr lang="en-US" altLang="zh-CN" sz="1800" b="1" dirty="0">
                <a:ea typeface="宋体" panose="02010600030101010101" pitchFamily="2" charset="-122"/>
              </a:rPr>
              <a:t> </a:t>
            </a:r>
          </a:p>
          <a:p>
            <a:pPr>
              <a:spcBef>
                <a:spcPct val="50000"/>
              </a:spcBef>
              <a:buClrTx/>
              <a:buSzTx/>
              <a:buFont typeface="Arial" panose="020B0604020202020204" pitchFamily="34" charset="0"/>
              <a:buNone/>
            </a:pPr>
            <a:r>
              <a:rPr lang="zh-CN" altLang="en-US" sz="1800" b="1" dirty="0">
                <a:ea typeface="宋体" panose="02010600030101010101" pitchFamily="2" charset="-122"/>
              </a:rPr>
              <a:t>选择要淘汰的页面时，尽最大</a:t>
            </a:r>
            <a:r>
              <a:rPr lang="zh-CN" altLang="en-US" sz="1800" b="1" dirty="0" smtClean="0">
                <a:ea typeface="宋体" panose="02010600030101010101" pitchFamily="2" charset="-122"/>
              </a:rPr>
              <a:t>可能</a:t>
            </a:r>
            <a:r>
              <a:rPr lang="zh-CN" altLang="en-US" sz="1800" b="1" dirty="0" smtClean="0">
                <a:solidFill>
                  <a:srgbClr val="C00000"/>
                </a:solidFill>
                <a:ea typeface="宋体" panose="02010600030101010101" pitchFamily="2" charset="-122"/>
              </a:rPr>
              <a:t>展望未来；</a:t>
            </a:r>
            <a:endParaRPr lang="en-US" altLang="zh-CN" sz="1800" b="1" dirty="0">
              <a:solidFill>
                <a:srgbClr val="C00000"/>
              </a:solidFill>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333D818-44E8-4433-B023-01286DDD0503}"/>
              </a:ext>
            </a:extLst>
          </p:cNvPr>
          <p:cNvSpPr>
            <a:spLocks noGrp="1" noChangeArrowheads="1"/>
          </p:cNvSpPr>
          <p:nvPr>
            <p:ph type="title" idx="4294967295"/>
          </p:nvPr>
        </p:nvSpPr>
        <p:spPr>
          <a:xfrm>
            <a:off x="696913" y="369888"/>
            <a:ext cx="8077200" cy="609600"/>
          </a:xfrm>
        </p:spPr>
        <p:txBody>
          <a:bodyPr/>
          <a:lstStyle/>
          <a:p>
            <a:pPr>
              <a:defRPr/>
            </a:pPr>
            <a:r>
              <a:rPr lang="en-US" altLang="zh-CN">
                <a:effectLst>
                  <a:outerShdw blurRad="38100" dist="38100" dir="2700000" algn="tl">
                    <a:srgbClr val="C0C0C0"/>
                  </a:outerShdw>
                </a:effectLst>
                <a:ea typeface="宋体" pitchFamily="2" charset="-122"/>
              </a:rPr>
              <a:t>Optimal Page Replacement</a:t>
            </a:r>
          </a:p>
        </p:txBody>
      </p:sp>
      <p:sp>
        <p:nvSpPr>
          <p:cNvPr id="54275" name="Rectangle 3">
            <a:extLst>
              <a:ext uri="{FF2B5EF4-FFF2-40B4-BE49-F238E27FC236}">
                <a16:creationId xmlns:a16="http://schemas.microsoft.com/office/drawing/2014/main" id="{52362431-B41B-4DC2-B706-EBA68987AF1D}"/>
              </a:ext>
            </a:extLst>
          </p:cNvPr>
          <p:cNvSpPr>
            <a:spLocks noGrp="1" noChangeArrowheads="1"/>
          </p:cNvSpPr>
          <p:nvPr>
            <p:ph type="body" idx="4294967295"/>
          </p:nvPr>
        </p:nvSpPr>
        <p:spPr>
          <a:xfrm>
            <a:off x="815975" y="1557338"/>
            <a:ext cx="7724343" cy="4135437"/>
          </a:xfrm>
        </p:spPr>
        <p:txBody>
          <a:bodyPr/>
          <a:lstStyle/>
          <a:p>
            <a:r>
              <a:rPr lang="en-US" altLang="zh-CN" sz="2000" b="1" dirty="0">
                <a:ea typeface="宋体" panose="02010600030101010101" pitchFamily="2" charset="-122"/>
              </a:rPr>
              <a:t>Guarantees the </a:t>
            </a:r>
            <a:r>
              <a:rPr lang="en-US" altLang="zh-CN" sz="2000" b="1" u="sng" dirty="0">
                <a:solidFill>
                  <a:srgbClr val="FF0000"/>
                </a:solidFill>
                <a:ea typeface="宋体" panose="02010600030101010101" pitchFamily="2" charset="-122"/>
              </a:rPr>
              <a:t>lowest</a:t>
            </a:r>
            <a:r>
              <a:rPr lang="en-US" altLang="zh-CN" sz="2000" b="1" dirty="0">
                <a:ea typeface="宋体" panose="02010600030101010101" pitchFamily="2" charset="-122"/>
              </a:rPr>
              <a:t> possible </a:t>
            </a:r>
            <a:r>
              <a:rPr lang="en-US" altLang="zh-CN" sz="2000" b="1" dirty="0">
                <a:solidFill>
                  <a:srgbClr val="009900"/>
                </a:solidFill>
                <a:ea typeface="宋体" panose="02010600030101010101" pitchFamily="2" charset="-122"/>
              </a:rPr>
              <a:t>page fault rate </a:t>
            </a:r>
            <a:r>
              <a:rPr lang="en-US" altLang="zh-CN" sz="2000" b="1" dirty="0">
                <a:ea typeface="宋体" panose="02010600030101010101" pitchFamily="2" charset="-122"/>
              </a:rPr>
              <a:t>for a fixed number of frames.</a:t>
            </a:r>
          </a:p>
          <a:p>
            <a:endParaRPr lang="en-US" altLang="zh-CN" sz="2000" dirty="0">
              <a:ea typeface="宋体" panose="02010600030101010101" pitchFamily="2" charset="-122"/>
            </a:endParaRPr>
          </a:p>
          <a:p>
            <a:r>
              <a:rPr lang="en-US" altLang="zh-CN" sz="2000" dirty="0">
                <a:ea typeface="宋体" panose="02010600030101010101" pitchFamily="2" charset="-122"/>
              </a:rPr>
              <a:t>Unfortunately, the optimal page-replacement algorithm is </a:t>
            </a:r>
            <a:r>
              <a:rPr lang="en-US" altLang="zh-CN" sz="2000" dirty="0">
                <a:solidFill>
                  <a:srgbClr val="0000CC"/>
                </a:solidFill>
                <a:ea typeface="宋体" panose="02010600030101010101" pitchFamily="2" charset="-122"/>
              </a:rPr>
              <a:t>difficult to implement</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Because </a:t>
            </a:r>
            <a:r>
              <a:rPr lang="en-US" altLang="zh-CN" sz="1800" dirty="0">
                <a:ea typeface="宋体" panose="02010600030101010101" pitchFamily="2" charset="-122"/>
              </a:rPr>
              <a:t>it requires </a:t>
            </a:r>
            <a:r>
              <a:rPr lang="en-US" altLang="zh-CN" sz="1800" b="1" dirty="0">
                <a:solidFill>
                  <a:srgbClr val="7030A0"/>
                </a:solidFill>
                <a:ea typeface="宋体" panose="02010600030101010101" pitchFamily="2" charset="-122"/>
              </a:rPr>
              <a:t>future knowledge </a:t>
            </a:r>
            <a:r>
              <a:rPr lang="en-US" altLang="zh-CN" sz="1800" dirty="0">
                <a:ea typeface="宋体" panose="02010600030101010101" pitchFamily="2" charset="-122"/>
              </a:rPr>
              <a:t>of the reference string</a:t>
            </a:r>
            <a:r>
              <a:rPr lang="en-US" altLang="zh-CN" sz="1800" dirty="0" smtClean="0">
                <a:ea typeface="宋体" panose="02010600030101010101" pitchFamily="2" charset="-122"/>
              </a:rPr>
              <a:t>.</a:t>
            </a:r>
          </a:p>
          <a:p>
            <a:pPr lvl="1"/>
            <a:r>
              <a:rPr lang="en-US" altLang="zh-CN" sz="1800" dirty="0" smtClean="0">
                <a:ea typeface="宋体" panose="02010600030101010101" pitchFamily="2" charset="-122"/>
              </a:rPr>
              <a:t>We </a:t>
            </a:r>
            <a:r>
              <a:rPr lang="en-US" altLang="zh-CN" sz="1800" dirty="0">
                <a:ea typeface="宋体" panose="02010600030101010101" pitchFamily="2" charset="-122"/>
              </a:rPr>
              <a:t>encountered a similar situation with the SJF CPU-scheduling </a:t>
            </a:r>
            <a:r>
              <a:rPr lang="en-US" altLang="zh-CN" sz="1800" dirty="0" smtClean="0">
                <a:ea typeface="宋体" panose="02010600030101010101" pitchFamily="2" charset="-122"/>
              </a:rPr>
              <a:t>algorithm</a:t>
            </a:r>
            <a:r>
              <a:rPr lang="en-US" altLang="zh-CN" sz="1800" dirty="0">
                <a:ea typeface="宋体" panose="02010600030101010101" pitchFamily="2" charset="-122"/>
              </a:rPr>
              <a:t>.</a:t>
            </a:r>
          </a:p>
          <a:p>
            <a:endParaRPr lang="en-US" altLang="zh-CN" sz="2000" dirty="0">
              <a:ea typeface="宋体" panose="02010600030101010101" pitchFamily="2" charset="-122"/>
            </a:endParaRPr>
          </a:p>
          <a:p>
            <a:r>
              <a:rPr lang="en-US" altLang="zh-CN" sz="2000" b="1" dirty="0">
                <a:ea typeface="宋体" panose="02010600030101010101" pitchFamily="2" charset="-122"/>
              </a:rPr>
              <a:t>As a result, the optimal algorithm is used mainly for </a:t>
            </a:r>
            <a:r>
              <a:rPr lang="en-US" altLang="zh-CN" sz="2000" b="1" dirty="0">
                <a:solidFill>
                  <a:srgbClr val="C00000"/>
                </a:solidFill>
                <a:ea typeface="宋体" panose="02010600030101010101" pitchFamily="2" charset="-122"/>
              </a:rPr>
              <a:t>comparison studies</a:t>
            </a:r>
            <a:r>
              <a:rPr lang="en-US" altLang="zh-CN" sz="2000" b="1" dirty="0">
                <a:ea typeface="宋体" panose="02010600030101010101" pitchFamily="2" charset="-122"/>
              </a:rPr>
              <a:t>.</a:t>
            </a:r>
          </a:p>
          <a:p>
            <a:pPr>
              <a:buFont typeface="Monotype Sorts" pitchFamily="2" charset="2"/>
              <a:buNone/>
            </a:pPr>
            <a:endParaRPr lang="en-US" altLang="zh-CN" sz="2000" dirty="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58629E3-D91C-4C83-8451-35219718E5C8}"/>
              </a:ext>
            </a:extLst>
          </p:cNvPr>
          <p:cNvSpPr>
            <a:spLocks noGrp="1" noChangeArrowheads="1"/>
          </p:cNvSpPr>
          <p:nvPr>
            <p:ph type="title" idx="4294967295"/>
          </p:nvPr>
        </p:nvSpPr>
        <p:spPr>
          <a:xfrm>
            <a:off x="696913" y="369888"/>
            <a:ext cx="8077200" cy="860425"/>
          </a:xfrm>
        </p:spPr>
        <p:txBody>
          <a:bodyPr/>
          <a:lstStyle/>
          <a:p>
            <a:pPr>
              <a:defRPr/>
            </a:pPr>
            <a:r>
              <a:rPr lang="en-US" altLang="zh-CN" dirty="0">
                <a:effectLst>
                  <a:outerShdw blurRad="38100" dist="38100" dir="2700000" algn="tl">
                    <a:srgbClr val="C0C0C0"/>
                  </a:outerShdw>
                </a:effectLst>
                <a:ea typeface="宋体" pitchFamily="2" charset="-122"/>
              </a:rPr>
              <a:t>9.4.4 LRU Page Replacement</a:t>
            </a:r>
            <a:br>
              <a:rPr lang="en-US" altLang="zh-CN" dirty="0">
                <a:effectLst>
                  <a:outerShdw blurRad="38100" dist="38100" dir="2700000" algn="tl">
                    <a:srgbClr val="C0C0C0"/>
                  </a:outerShdw>
                </a:effectLst>
                <a:ea typeface="宋体" pitchFamily="2" charset="-122"/>
              </a:rPr>
            </a:br>
            <a:r>
              <a:rPr lang="en-US" altLang="zh-CN" sz="1800" dirty="0">
                <a:effectLst>
                  <a:outerShdw blurRad="38100" dist="38100" dir="2700000" algn="tl">
                    <a:srgbClr val="C0C0C0"/>
                  </a:outerShdw>
                </a:effectLst>
                <a:ea typeface="宋体" pitchFamily="2" charset="-122"/>
              </a:rPr>
              <a:t>(</a:t>
            </a:r>
            <a:r>
              <a:rPr lang="en-US" altLang="zh-CN" sz="1800" dirty="0">
                <a:solidFill>
                  <a:srgbClr val="0000CC"/>
                </a:solidFill>
                <a:effectLst>
                  <a:outerShdw blurRad="38100" dist="38100" dir="2700000" algn="tl">
                    <a:srgbClr val="C0C0C0"/>
                  </a:outerShdw>
                </a:effectLst>
                <a:ea typeface="宋体" pitchFamily="2" charset="-122"/>
              </a:rPr>
              <a:t>Least-Recently-Used</a:t>
            </a:r>
            <a:r>
              <a:rPr lang="en-US" altLang="zh-CN" sz="1800" dirty="0">
                <a:effectLst>
                  <a:outerShdw blurRad="38100" dist="38100" dir="2700000" algn="tl">
                    <a:srgbClr val="C0C0C0"/>
                  </a:outerShdw>
                </a:effectLst>
                <a:ea typeface="宋体" pitchFamily="2" charset="-122"/>
              </a:rPr>
              <a:t>)</a:t>
            </a:r>
            <a:endParaRPr lang="en-US" altLang="zh-CN" dirty="0">
              <a:effectLst>
                <a:outerShdw blurRad="38100" dist="38100" dir="2700000" algn="tl">
                  <a:srgbClr val="C0C0C0"/>
                </a:outerShdw>
              </a:effectLst>
              <a:ea typeface="宋体" pitchFamily="2" charset="-122"/>
            </a:endParaRPr>
          </a:p>
        </p:txBody>
      </p:sp>
      <p:sp>
        <p:nvSpPr>
          <p:cNvPr id="55299" name="Rectangle 3">
            <a:extLst>
              <a:ext uri="{FF2B5EF4-FFF2-40B4-BE49-F238E27FC236}">
                <a16:creationId xmlns:a16="http://schemas.microsoft.com/office/drawing/2014/main" id="{74EDA99B-342D-49CB-89B6-6D86F1A087B1}"/>
              </a:ext>
            </a:extLst>
          </p:cNvPr>
          <p:cNvSpPr>
            <a:spLocks noGrp="1" noChangeArrowheads="1"/>
          </p:cNvSpPr>
          <p:nvPr>
            <p:ph type="body" idx="4294967295"/>
          </p:nvPr>
        </p:nvSpPr>
        <p:spPr>
          <a:xfrm>
            <a:off x="461639" y="1441929"/>
            <a:ext cx="8202967" cy="4706937"/>
          </a:xfrm>
        </p:spPr>
        <p:txBody>
          <a:bodyPr/>
          <a:lstStyle/>
          <a:p>
            <a:r>
              <a:rPr lang="en-US" altLang="zh-CN" sz="2000" smtClean="0">
                <a:ea typeface="宋体" panose="02010600030101010101" pitchFamily="2" charset="-122"/>
              </a:rPr>
              <a:t>The </a:t>
            </a:r>
            <a:r>
              <a:rPr lang="en-US" altLang="zh-CN" sz="2000" dirty="0">
                <a:ea typeface="宋体" panose="02010600030101010101" pitchFamily="2" charset="-122"/>
              </a:rPr>
              <a:t>key distinction between the FIFO and OPT algorithms (other than </a:t>
            </a:r>
            <a:r>
              <a:rPr lang="en-US" altLang="zh-CN" sz="2000" dirty="0">
                <a:solidFill>
                  <a:srgbClr val="FF0000"/>
                </a:solidFill>
                <a:ea typeface="宋体" panose="02010600030101010101" pitchFamily="2" charset="-122"/>
              </a:rPr>
              <a:t>looking </a:t>
            </a:r>
            <a:r>
              <a:rPr lang="en-US" altLang="zh-CN" sz="2000" dirty="0">
                <a:solidFill>
                  <a:srgbClr val="0000CC"/>
                </a:solidFill>
                <a:ea typeface="宋体" panose="02010600030101010101" pitchFamily="2" charset="-122"/>
              </a:rPr>
              <a:t>backward</a:t>
            </a:r>
            <a:r>
              <a:rPr lang="en-US" altLang="zh-CN" sz="2000" dirty="0">
                <a:solidFill>
                  <a:srgbClr val="FF0000"/>
                </a:solidFill>
                <a:ea typeface="宋体" panose="02010600030101010101" pitchFamily="2" charset="-122"/>
              </a:rPr>
              <a:t> versus </a:t>
            </a:r>
            <a:r>
              <a:rPr lang="en-US" altLang="zh-CN" sz="2000" dirty="0">
                <a:solidFill>
                  <a:srgbClr val="0000CC"/>
                </a:solidFill>
                <a:ea typeface="宋体" panose="02010600030101010101" pitchFamily="2" charset="-122"/>
              </a:rPr>
              <a:t>forward</a:t>
            </a:r>
            <a:r>
              <a:rPr lang="en-US" altLang="zh-CN" sz="2000" dirty="0">
                <a:solidFill>
                  <a:srgbClr val="FF0000"/>
                </a:solidFill>
                <a:ea typeface="宋体" panose="02010600030101010101" pitchFamily="2" charset="-122"/>
              </a:rPr>
              <a:t> </a:t>
            </a:r>
            <a:r>
              <a:rPr lang="en-US" altLang="zh-CN" sz="2000" dirty="0">
                <a:solidFill>
                  <a:srgbClr val="009900"/>
                </a:solidFill>
                <a:ea typeface="宋体" panose="02010600030101010101" pitchFamily="2" charset="-122"/>
              </a:rPr>
              <a:t>in time</a:t>
            </a:r>
            <a:r>
              <a:rPr lang="en-US" altLang="zh-CN" sz="2000" dirty="0">
                <a:ea typeface="宋体" panose="02010600030101010101" pitchFamily="2" charset="-122"/>
              </a:rPr>
              <a:t>) is that:</a:t>
            </a:r>
          </a:p>
          <a:p>
            <a:pPr lvl="1"/>
            <a:r>
              <a:rPr lang="en-US" altLang="zh-CN" sz="1600" dirty="0">
                <a:ea typeface="宋体" panose="02010600030101010101" pitchFamily="2" charset="-122"/>
              </a:rPr>
              <a:t>the FIFO algorithm uses the time when a page </a:t>
            </a:r>
            <a:r>
              <a:rPr lang="en-US" altLang="zh-CN" sz="1600" i="1" dirty="0">
                <a:solidFill>
                  <a:srgbClr val="0000CC"/>
                </a:solidFill>
                <a:ea typeface="宋体" panose="02010600030101010101" pitchFamily="2" charset="-122"/>
              </a:rPr>
              <a:t>was brought into memory.</a:t>
            </a:r>
          </a:p>
          <a:p>
            <a:pPr lvl="1"/>
            <a:r>
              <a:rPr lang="en-US" altLang="zh-CN" sz="1600" dirty="0">
                <a:ea typeface="宋体" panose="02010600030101010101" pitchFamily="2" charset="-122"/>
              </a:rPr>
              <a:t>whereas the OPT algorithm uses the time when a page </a:t>
            </a:r>
            <a:r>
              <a:rPr lang="en-US" altLang="zh-CN" sz="1600" i="1" dirty="0">
                <a:solidFill>
                  <a:srgbClr val="0000CC"/>
                </a:solidFill>
                <a:ea typeface="宋体" panose="02010600030101010101" pitchFamily="2" charset="-122"/>
              </a:rPr>
              <a:t>is to be used</a:t>
            </a:r>
            <a:r>
              <a:rPr lang="en-US" altLang="zh-CN" sz="1600" dirty="0">
                <a:ea typeface="宋体" panose="02010600030101010101" pitchFamily="2" charset="-122"/>
              </a:rPr>
              <a:t>. </a:t>
            </a:r>
          </a:p>
          <a:p>
            <a:r>
              <a:rPr lang="en-US" altLang="zh-CN" sz="2000" dirty="0">
                <a:ea typeface="宋体" panose="02010600030101010101" pitchFamily="2" charset="-122"/>
              </a:rPr>
              <a:t>We use the </a:t>
            </a:r>
            <a:r>
              <a:rPr lang="en-US" altLang="zh-CN" sz="2000" dirty="0">
                <a:solidFill>
                  <a:srgbClr val="C00000"/>
                </a:solidFill>
                <a:ea typeface="宋体" panose="02010600030101010101" pitchFamily="2" charset="-122"/>
              </a:rPr>
              <a:t>recent past </a:t>
            </a:r>
            <a:r>
              <a:rPr lang="en-US" altLang="zh-CN" sz="2000" dirty="0">
                <a:solidFill>
                  <a:srgbClr val="009900"/>
                </a:solidFill>
                <a:ea typeface="宋体" panose="02010600030101010101" pitchFamily="2" charset="-122"/>
              </a:rPr>
              <a:t>as an approximation </a:t>
            </a:r>
            <a:r>
              <a:rPr lang="en-US" altLang="zh-CN" sz="2000" dirty="0">
                <a:solidFill>
                  <a:srgbClr val="0000CC"/>
                </a:solidFill>
                <a:ea typeface="宋体" panose="02010600030101010101" pitchFamily="2" charset="-122"/>
              </a:rPr>
              <a:t>of the near future</a:t>
            </a:r>
            <a:r>
              <a:rPr lang="en-US" altLang="zh-CN" sz="2000" dirty="0">
                <a:ea typeface="宋体" panose="02010600030101010101" pitchFamily="2" charset="-122"/>
              </a:rPr>
              <a:t>, then we can replace the page that has not been used for the </a:t>
            </a:r>
            <a:r>
              <a:rPr lang="en-US" altLang="zh-CN" sz="2000" dirty="0">
                <a:solidFill>
                  <a:srgbClr val="FF0000"/>
                </a:solidFill>
                <a:ea typeface="宋体" panose="02010600030101010101" pitchFamily="2" charset="-122"/>
              </a:rPr>
              <a:t>longest</a:t>
            </a:r>
            <a:r>
              <a:rPr lang="en-US" altLang="zh-CN" sz="2000" dirty="0">
                <a:ea typeface="宋体" panose="02010600030101010101" pitchFamily="2" charset="-122"/>
              </a:rPr>
              <a:t> period of time. </a:t>
            </a:r>
          </a:p>
          <a:p>
            <a:r>
              <a:rPr lang="en-US" altLang="zh-CN" sz="2000" dirty="0">
                <a:ea typeface="宋体" panose="02010600030101010101" pitchFamily="2" charset="-122"/>
              </a:rPr>
              <a:t>This approach is the </a:t>
            </a:r>
            <a:r>
              <a:rPr lang="en-US" altLang="zh-CN" sz="2000" b="1" dirty="0">
                <a:solidFill>
                  <a:srgbClr val="FF0000"/>
                </a:solidFill>
                <a:ea typeface="宋体" panose="02010600030101010101" pitchFamily="2" charset="-122"/>
              </a:rPr>
              <a:t>least-recently-used </a:t>
            </a:r>
            <a:r>
              <a:rPr lang="en-US" altLang="zh-CN" sz="2000" dirty="0">
                <a:solidFill>
                  <a:srgbClr val="FF0000"/>
                </a:solidFill>
                <a:ea typeface="宋体" panose="02010600030101010101" pitchFamily="2" charset="-122"/>
              </a:rPr>
              <a:t>(LRU) </a:t>
            </a:r>
            <a:r>
              <a:rPr lang="en-US" altLang="zh-CN" sz="2000" dirty="0">
                <a:ea typeface="宋体" panose="02010600030101010101" pitchFamily="2" charset="-122"/>
              </a:rPr>
              <a:t>algorithm.</a:t>
            </a:r>
          </a:p>
          <a:p>
            <a:endParaRPr lang="en-US" altLang="zh-CN" sz="2000" dirty="0">
              <a:ea typeface="宋体" panose="02010600030101010101" pitchFamily="2" charset="-122"/>
            </a:endParaRPr>
          </a:p>
          <a:p>
            <a:r>
              <a:rPr lang="zh-CN" altLang="en-US" sz="2000" b="1" dirty="0">
                <a:solidFill>
                  <a:srgbClr val="C00000"/>
                </a:solidFill>
                <a:ea typeface="宋体" panose="02010600030101010101" pitchFamily="2" charset="-122"/>
              </a:rPr>
              <a:t>根据时间局部性原理</a:t>
            </a:r>
            <a:endParaRPr lang="en-US" altLang="zh-CN" sz="2000" b="1" dirty="0">
              <a:solidFill>
                <a:srgbClr val="C00000"/>
              </a:solidFill>
              <a:ea typeface="宋体" panose="02010600030101010101" pitchFamily="2" charset="-122"/>
            </a:endParaRPr>
          </a:p>
          <a:p>
            <a:pPr lvl="1"/>
            <a:r>
              <a:rPr lang="zh-CN" altLang="en-US" sz="1800" b="1" dirty="0">
                <a:ea typeface="宋体" panose="02010600030101010101" pitchFamily="2" charset="-122"/>
              </a:rPr>
              <a:t>最近被访问过的页面可能近期还要被访问；</a:t>
            </a:r>
            <a:endParaRPr lang="en-US" altLang="zh-CN" sz="1800" b="1" dirty="0">
              <a:ea typeface="宋体" panose="02010600030101010101" pitchFamily="2" charset="-122"/>
            </a:endParaRPr>
          </a:p>
          <a:p>
            <a:pPr lvl="1"/>
            <a:r>
              <a:rPr lang="zh-CN" altLang="en-US" sz="1800" b="1" dirty="0">
                <a:ea typeface="宋体" panose="02010600030101010101" pitchFamily="2" charset="-122"/>
              </a:rPr>
              <a:t>长时间未被访问的页面近期可能也不会再被访问；</a:t>
            </a:r>
            <a:endParaRPr lang="en-US" altLang="zh-CN" sz="1800" b="1" dirty="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A7F1918-0861-4130-89B3-7590E91B572E}"/>
              </a:ext>
            </a:extLst>
          </p:cNvPr>
          <p:cNvSpPr>
            <a:spLocks noGrp="1" noChangeArrowheads="1"/>
          </p:cNvSpPr>
          <p:nvPr>
            <p:ph type="title" idx="4294967295"/>
          </p:nvPr>
        </p:nvSpPr>
        <p:spPr>
          <a:xfrm>
            <a:off x="685800" y="533400"/>
            <a:ext cx="8077200" cy="631825"/>
          </a:xfrm>
        </p:spPr>
        <p:txBody>
          <a:bodyPr/>
          <a:lstStyle/>
          <a:p>
            <a:pPr>
              <a:defRPr/>
            </a:pPr>
            <a:r>
              <a:rPr lang="en-US" altLang="zh-CN">
                <a:effectLst>
                  <a:outerShdw blurRad="38100" dist="38100" dir="2700000" algn="tl">
                    <a:srgbClr val="C0C0C0"/>
                  </a:outerShdw>
                </a:effectLst>
                <a:ea typeface="宋体" pitchFamily="2" charset="-122"/>
              </a:rPr>
              <a:t>LRU Page Replacement</a:t>
            </a:r>
            <a:endParaRPr lang="en-US" altLang="zh-CN" sz="1800">
              <a:effectLst>
                <a:outerShdw blurRad="38100" dist="38100" dir="2700000" algn="tl">
                  <a:srgbClr val="C0C0C0"/>
                </a:outerShdw>
              </a:effectLst>
              <a:ea typeface="宋体" pitchFamily="2" charset="-122"/>
            </a:endParaRPr>
          </a:p>
        </p:txBody>
      </p:sp>
      <p:pic>
        <p:nvPicPr>
          <p:cNvPr id="56323" name="Picture 4">
            <a:extLst>
              <a:ext uri="{FF2B5EF4-FFF2-40B4-BE49-F238E27FC236}">
                <a16:creationId xmlns:a16="http://schemas.microsoft.com/office/drawing/2014/main" id="{CFF5FFC3-EF58-43C9-BA2A-4E9111972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9" t="32875" r="789" b="32362"/>
          <a:stretch>
            <a:fillRect/>
          </a:stretch>
        </p:blipFill>
        <p:spPr bwMode="auto">
          <a:xfrm>
            <a:off x="911225" y="1755775"/>
            <a:ext cx="7286625" cy="19304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6324" name="Text Box 5">
            <a:extLst>
              <a:ext uri="{FF2B5EF4-FFF2-40B4-BE49-F238E27FC236}">
                <a16:creationId xmlns:a16="http://schemas.microsoft.com/office/drawing/2014/main" id="{CD5AF924-5B29-4FBF-855E-74D8C2A6B4C8}"/>
              </a:ext>
            </a:extLst>
          </p:cNvPr>
          <p:cNvSpPr txBox="1">
            <a:spLocks noChangeArrowheads="1"/>
          </p:cNvSpPr>
          <p:nvPr/>
        </p:nvSpPr>
        <p:spPr bwMode="auto">
          <a:xfrm>
            <a:off x="831055" y="3960843"/>
            <a:ext cx="74469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12</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12/20 =3/5</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None/>
            </a:pPr>
            <a:r>
              <a:rPr lang="zh-CN" altLang="en-US" sz="1800" b="1" dirty="0">
                <a:ea typeface="宋体" panose="02010600030101010101" pitchFamily="2" charset="-122"/>
              </a:rPr>
              <a:t>选择将来最长时间未被访问过的页面予以淘汰；</a:t>
            </a:r>
            <a:r>
              <a:rPr lang="en-US" altLang="zh-CN" sz="1800" b="1" dirty="0">
                <a:ea typeface="宋体" panose="02010600030101010101" pitchFamily="2" charset="-122"/>
              </a:rPr>
              <a:t> </a:t>
            </a:r>
          </a:p>
          <a:p>
            <a:pPr>
              <a:spcBef>
                <a:spcPct val="50000"/>
              </a:spcBef>
              <a:buClrTx/>
              <a:buSzTx/>
              <a:buFont typeface="Arial" panose="020B0604020202020204" pitchFamily="34" charset="0"/>
              <a:buNone/>
            </a:pPr>
            <a:r>
              <a:rPr lang="zh-CN" altLang="en-US" sz="1800" b="1" dirty="0">
                <a:ea typeface="宋体" panose="02010600030101010101" pitchFamily="2" charset="-122"/>
              </a:rPr>
              <a:t>选择要淘汰的页面时，尽最大可能</a:t>
            </a:r>
            <a:r>
              <a:rPr lang="zh-CN" altLang="en-US" sz="1800" b="1" dirty="0">
                <a:solidFill>
                  <a:srgbClr val="C00000"/>
                </a:solidFill>
                <a:ea typeface="宋体" panose="02010600030101010101" pitchFamily="2" charset="-122"/>
              </a:rPr>
              <a:t>回望过去</a:t>
            </a:r>
            <a:r>
              <a:rPr lang="zh-CN" altLang="en-US" sz="1800" b="1" dirty="0">
                <a:ea typeface="宋体" panose="02010600030101010101" pitchFamily="2" charset="-122"/>
              </a:rPr>
              <a:t>；</a:t>
            </a:r>
            <a:endParaRPr lang="en-US" altLang="zh-CN" sz="1800" b="1"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0059AD7-1967-4806-ACF5-9CBAE714865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Least Recently Used (LRU) Algorithm</a:t>
            </a:r>
          </a:p>
        </p:txBody>
      </p:sp>
      <p:sp>
        <p:nvSpPr>
          <p:cNvPr id="53251" name="Rectangle 3">
            <a:extLst>
              <a:ext uri="{FF2B5EF4-FFF2-40B4-BE49-F238E27FC236}">
                <a16:creationId xmlns:a16="http://schemas.microsoft.com/office/drawing/2014/main" id="{C31A071A-ED65-41F0-BEA4-9B9EA14B52E6}"/>
              </a:ext>
            </a:extLst>
          </p:cNvPr>
          <p:cNvSpPr>
            <a:spLocks noGrp="1" noChangeArrowheads="1"/>
          </p:cNvSpPr>
          <p:nvPr>
            <p:ph type="body" idx="4294967295"/>
          </p:nvPr>
        </p:nvSpPr>
        <p:spPr>
          <a:xfrm>
            <a:off x="652463" y="957263"/>
            <a:ext cx="7859712" cy="4979987"/>
          </a:xfrm>
        </p:spPr>
        <p:txBody>
          <a:bodyPr/>
          <a:lstStyle/>
          <a:p>
            <a:pPr>
              <a:defRPr/>
            </a:pPr>
            <a:r>
              <a:rPr lang="zh-CN" altLang="en-US" sz="2000" dirty="0">
                <a:ea typeface="宋体" pitchFamily="2" charset="-122"/>
              </a:rPr>
              <a:t>Reference string:  1, 2, 3, 4, 1, 2, </a:t>
            </a:r>
            <a:r>
              <a:rPr lang="zh-CN" altLang="en-US" sz="2000" b="1" dirty="0">
                <a:solidFill>
                  <a:srgbClr val="FF0000"/>
                </a:solidFill>
                <a:ea typeface="宋体" pitchFamily="2" charset="-122"/>
              </a:rPr>
              <a:t>5</a:t>
            </a:r>
            <a:r>
              <a:rPr lang="zh-CN" altLang="en-US" sz="2000" dirty="0">
                <a:ea typeface="宋体" pitchFamily="2" charset="-122"/>
              </a:rPr>
              <a:t>, 1, 2, </a:t>
            </a:r>
            <a:r>
              <a:rPr lang="zh-CN" altLang="en-US" sz="2000" b="1" dirty="0">
                <a:solidFill>
                  <a:srgbClr val="0000CC"/>
                </a:solidFill>
                <a:ea typeface="宋体" pitchFamily="2" charset="-122"/>
              </a:rPr>
              <a:t>3</a:t>
            </a:r>
            <a:r>
              <a:rPr lang="zh-CN" altLang="en-US" sz="2000" dirty="0">
                <a:ea typeface="宋体" pitchFamily="2" charset="-122"/>
              </a:rPr>
              <a:t>, </a:t>
            </a:r>
            <a:r>
              <a:rPr lang="zh-CN" altLang="en-US" sz="2000" b="1" dirty="0">
                <a:solidFill>
                  <a:srgbClr val="663300"/>
                </a:solidFill>
                <a:ea typeface="宋体" pitchFamily="2" charset="-122"/>
              </a:rPr>
              <a:t>4</a:t>
            </a:r>
            <a:r>
              <a:rPr lang="zh-CN" altLang="en-US" sz="2000" dirty="0">
                <a:ea typeface="宋体" pitchFamily="2" charset="-122"/>
              </a:rPr>
              <a:t>, </a:t>
            </a:r>
            <a:r>
              <a:rPr lang="zh-CN" altLang="en-US" sz="2000" b="1" dirty="0">
                <a:solidFill>
                  <a:srgbClr val="009900"/>
                </a:solidFill>
                <a:ea typeface="宋体" pitchFamily="2" charset="-122"/>
              </a:rPr>
              <a:t>5  </a:t>
            </a:r>
            <a:r>
              <a:rPr lang="zh-CN" altLang="en-US" sz="2000" dirty="0">
                <a:ea typeface="宋体" pitchFamily="2" charset="-122"/>
              </a:rPr>
              <a:t/>
            </a:r>
            <a:br>
              <a:rPr lang="zh-CN" altLang="en-US" sz="2000" dirty="0">
                <a:ea typeface="宋体" pitchFamily="2" charset="-122"/>
              </a:rPr>
            </a:b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r>
              <a:rPr lang="zh-CN" altLang="en-US" sz="2000" dirty="0">
                <a:ea typeface="宋体" pitchFamily="2" charset="-122"/>
              </a:rPr>
              <a:t>导致Belady</a:t>
            </a:r>
            <a:r>
              <a:rPr lang="en-US" altLang="zh-CN" sz="2000" dirty="0">
                <a:ea typeface="宋体" pitchFamily="2" charset="-122"/>
              </a:rPr>
              <a:t>’</a:t>
            </a:r>
            <a:r>
              <a:rPr lang="zh-CN" altLang="en-US" sz="2000" dirty="0">
                <a:ea typeface="宋体" pitchFamily="2" charset="-122"/>
              </a:rPr>
              <a:t>s Anomaly的页面引用串，若分配4个帧</a:t>
            </a:r>
          </a:p>
          <a:p>
            <a:pPr>
              <a:defRPr/>
            </a:pPr>
            <a:r>
              <a:rPr lang="zh-CN" altLang="en-US" sz="2000" dirty="0">
                <a:ea typeface="宋体" pitchFamily="2" charset="-122"/>
              </a:rPr>
              <a:t> </a:t>
            </a:r>
            <a:r>
              <a:rPr lang="en-US" sz="2000" dirty="0">
                <a:ea typeface="宋体" pitchFamily="2" charset="-122"/>
              </a:rPr>
              <a:t>page faults</a:t>
            </a:r>
          </a:p>
          <a:p>
            <a:pPr lvl="1">
              <a:defRPr/>
            </a:pPr>
            <a:r>
              <a:rPr lang="zh-CN" altLang="en-US" sz="1600" dirty="0">
                <a:ea typeface="宋体" pitchFamily="2" charset="-122"/>
              </a:rPr>
              <a:t>Optimal </a:t>
            </a:r>
            <a:r>
              <a:rPr lang="zh-CN" altLang="en-US" sz="1600" dirty="0">
                <a:effectLst>
                  <a:outerShdw blurRad="38100" dist="38100" dir="2700000" algn="tl">
                    <a:srgbClr val="C0C0C0"/>
                  </a:outerShdw>
                </a:effectLst>
                <a:ea typeface="宋体" pitchFamily="2" charset="-122"/>
              </a:rPr>
              <a:t>Page Replacement</a:t>
            </a:r>
            <a:r>
              <a:rPr lang="zh-CN" altLang="en-US" sz="1600" dirty="0">
                <a:ea typeface="宋体" pitchFamily="2" charset="-122"/>
              </a:rPr>
              <a:t>：</a:t>
            </a:r>
            <a:r>
              <a:rPr lang="zh-CN" altLang="en-US" sz="1600" dirty="0">
                <a:solidFill>
                  <a:srgbClr val="FF0000"/>
                </a:solidFill>
                <a:ea typeface="宋体" pitchFamily="2" charset="-122"/>
              </a:rPr>
              <a:t>6</a:t>
            </a:r>
            <a:r>
              <a:rPr lang="zh-CN" altLang="en-US" sz="1600" dirty="0">
                <a:ea typeface="宋体" pitchFamily="2" charset="-122"/>
              </a:rPr>
              <a:t>次</a:t>
            </a:r>
          </a:p>
          <a:p>
            <a:pPr lvl="1">
              <a:defRPr/>
            </a:pPr>
            <a:r>
              <a:rPr lang="en-US" sz="1600" dirty="0" smtClean="0">
                <a:ea typeface="宋体" pitchFamily="2" charset="-122"/>
              </a:rPr>
              <a:t>FIFO </a:t>
            </a:r>
            <a:r>
              <a:rPr lang="en-US" sz="1600" dirty="0">
                <a:effectLst>
                  <a:outerShdw blurRad="38100" dist="38100" dir="2700000" algn="tl">
                    <a:srgbClr val="C0C0C0"/>
                  </a:outerShdw>
                </a:effectLst>
                <a:ea typeface="宋体" pitchFamily="2" charset="-122"/>
              </a:rPr>
              <a:t>Page Replacement</a:t>
            </a:r>
            <a:r>
              <a:rPr lang="zh-CN" altLang="en-US" sz="1600" dirty="0">
                <a:ea typeface="宋体" pitchFamily="2" charset="-122"/>
              </a:rPr>
              <a:t>：</a:t>
            </a:r>
            <a:r>
              <a:rPr lang="zh-CN" altLang="en-US" sz="1600" dirty="0">
                <a:solidFill>
                  <a:srgbClr val="FF0000"/>
                </a:solidFill>
                <a:ea typeface="宋体" pitchFamily="2" charset="-122"/>
              </a:rPr>
              <a:t>10</a:t>
            </a:r>
            <a:r>
              <a:rPr lang="zh-CN" altLang="en-US" sz="1600" dirty="0">
                <a:ea typeface="宋体" pitchFamily="2" charset="-122"/>
              </a:rPr>
              <a:t>次</a:t>
            </a:r>
          </a:p>
          <a:p>
            <a:pPr lvl="1">
              <a:defRPr/>
            </a:pPr>
            <a:r>
              <a:rPr lang="zh-CN" altLang="en-US" sz="1600" dirty="0" smtClean="0">
                <a:ea typeface="宋体" pitchFamily="2" charset="-122"/>
              </a:rPr>
              <a:t>LRU </a:t>
            </a:r>
            <a:r>
              <a:rPr lang="zh-CN" altLang="en-US" sz="1600" dirty="0">
                <a:effectLst>
                  <a:outerShdw blurRad="38100" dist="38100" dir="2700000" algn="tl">
                    <a:srgbClr val="C0C0C0"/>
                  </a:outerShdw>
                </a:effectLst>
                <a:ea typeface="宋体" pitchFamily="2" charset="-122"/>
              </a:rPr>
              <a:t>Page Replacement：</a:t>
            </a:r>
            <a:r>
              <a:rPr lang="zh-CN" altLang="en-US" sz="1600" dirty="0">
                <a:solidFill>
                  <a:srgbClr val="FF0000"/>
                </a:solidFill>
                <a:effectLst>
                  <a:outerShdw blurRad="38100" dist="38100" dir="2700000" algn="tl">
                    <a:srgbClr val="C0C0C0"/>
                  </a:outerShdw>
                </a:effectLst>
                <a:ea typeface="宋体" pitchFamily="2" charset="-122"/>
              </a:rPr>
              <a:t>8</a:t>
            </a:r>
            <a:r>
              <a:rPr lang="zh-CN" altLang="en-US" sz="1600" dirty="0">
                <a:effectLst>
                  <a:outerShdw blurRad="38100" dist="38100" dir="2700000" algn="tl">
                    <a:srgbClr val="C0C0C0"/>
                  </a:outerShdw>
                </a:effectLst>
                <a:ea typeface="宋体" pitchFamily="2" charset="-122"/>
              </a:rPr>
              <a:t>次</a:t>
            </a:r>
            <a:r>
              <a:rPr lang="zh-CN" altLang="en-US" sz="1600" dirty="0">
                <a:ea typeface="宋体" pitchFamily="2" charset="-122"/>
              </a:rPr>
              <a:t/>
            </a:r>
            <a:br>
              <a:rPr lang="zh-CN" altLang="en-US" sz="1600" dirty="0">
                <a:ea typeface="宋体" pitchFamily="2" charset="-122"/>
              </a:rPr>
            </a:br>
            <a:r>
              <a:rPr lang="zh-CN" altLang="en-US" sz="1600" dirty="0">
                <a:ea typeface="宋体" pitchFamily="2" charset="-122"/>
              </a:rPr>
              <a:t/>
            </a:r>
            <a:br>
              <a:rPr lang="zh-CN" altLang="en-US" sz="16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endParaRPr lang="zh-CN" altLang="en-US" sz="1400" dirty="0">
              <a:ea typeface="宋体" pitchFamily="2" charset="-122"/>
            </a:endParaRPr>
          </a:p>
        </p:txBody>
      </p:sp>
      <p:sp>
        <p:nvSpPr>
          <p:cNvPr id="57348" name="Rectangle 50">
            <a:extLst>
              <a:ext uri="{FF2B5EF4-FFF2-40B4-BE49-F238E27FC236}">
                <a16:creationId xmlns:a16="http://schemas.microsoft.com/office/drawing/2014/main" id="{C00A786A-DB1E-47EA-A45A-F756683C7A04}"/>
              </a:ext>
            </a:extLst>
          </p:cNvPr>
          <p:cNvSpPr>
            <a:spLocks noChangeArrowheads="1"/>
          </p:cNvSpPr>
          <p:nvPr/>
        </p:nvSpPr>
        <p:spPr bwMode="auto">
          <a:xfrm>
            <a:off x="4638675" y="15922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rPr>
              <a:t>5</a:t>
            </a:r>
          </a:p>
        </p:txBody>
      </p:sp>
      <p:sp>
        <p:nvSpPr>
          <p:cNvPr id="57349" name="Rectangle 51">
            <a:extLst>
              <a:ext uri="{FF2B5EF4-FFF2-40B4-BE49-F238E27FC236}">
                <a16:creationId xmlns:a16="http://schemas.microsoft.com/office/drawing/2014/main" id="{DB7A7810-DB5F-4D2A-BCF0-4172BAF8400F}"/>
              </a:ext>
            </a:extLst>
          </p:cNvPr>
          <p:cNvSpPr>
            <a:spLocks noChangeArrowheads="1"/>
          </p:cNvSpPr>
          <p:nvPr/>
        </p:nvSpPr>
        <p:spPr bwMode="auto">
          <a:xfrm>
            <a:off x="4638675" y="20494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0" name="Rectangle 52">
            <a:extLst>
              <a:ext uri="{FF2B5EF4-FFF2-40B4-BE49-F238E27FC236}">
                <a16:creationId xmlns:a16="http://schemas.microsoft.com/office/drawing/2014/main" id="{D2B6621C-1613-4F3E-80A3-F5A53AC00E7E}"/>
              </a:ext>
            </a:extLst>
          </p:cNvPr>
          <p:cNvSpPr>
            <a:spLocks noChangeArrowheads="1"/>
          </p:cNvSpPr>
          <p:nvPr/>
        </p:nvSpPr>
        <p:spPr bwMode="auto">
          <a:xfrm>
            <a:off x="4638675" y="25066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51" name="Rectangle 53">
            <a:extLst>
              <a:ext uri="{FF2B5EF4-FFF2-40B4-BE49-F238E27FC236}">
                <a16:creationId xmlns:a16="http://schemas.microsoft.com/office/drawing/2014/main" id="{D37AC3DB-17A5-4289-891F-9F8EBDFFBE63}"/>
              </a:ext>
            </a:extLst>
          </p:cNvPr>
          <p:cNvSpPr>
            <a:spLocks noChangeArrowheads="1"/>
          </p:cNvSpPr>
          <p:nvPr/>
        </p:nvSpPr>
        <p:spPr bwMode="auto">
          <a:xfrm>
            <a:off x="4638675" y="29638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7352" name="Rectangle 54">
            <a:extLst>
              <a:ext uri="{FF2B5EF4-FFF2-40B4-BE49-F238E27FC236}">
                <a16:creationId xmlns:a16="http://schemas.microsoft.com/office/drawing/2014/main" id="{167F14ED-9876-4578-AE5D-22DE3EF6B83D}"/>
              </a:ext>
            </a:extLst>
          </p:cNvPr>
          <p:cNvSpPr>
            <a:spLocks noChangeArrowheads="1"/>
          </p:cNvSpPr>
          <p:nvPr/>
        </p:nvSpPr>
        <p:spPr bwMode="auto">
          <a:xfrm>
            <a:off x="2620963" y="15906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53" name="Rectangle 55">
            <a:extLst>
              <a:ext uri="{FF2B5EF4-FFF2-40B4-BE49-F238E27FC236}">
                <a16:creationId xmlns:a16="http://schemas.microsoft.com/office/drawing/2014/main" id="{AB8F1034-6C07-4B2B-9FC0-AA6BE27537F9}"/>
              </a:ext>
            </a:extLst>
          </p:cNvPr>
          <p:cNvSpPr>
            <a:spLocks noChangeArrowheads="1"/>
          </p:cNvSpPr>
          <p:nvPr/>
        </p:nvSpPr>
        <p:spPr bwMode="auto">
          <a:xfrm>
            <a:off x="2620963" y="20478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4" name="Rectangle 56">
            <a:extLst>
              <a:ext uri="{FF2B5EF4-FFF2-40B4-BE49-F238E27FC236}">
                <a16:creationId xmlns:a16="http://schemas.microsoft.com/office/drawing/2014/main" id="{EDCAC694-4633-483E-9EB1-B77612C9FC07}"/>
              </a:ext>
            </a:extLst>
          </p:cNvPr>
          <p:cNvSpPr>
            <a:spLocks noChangeArrowheads="1"/>
          </p:cNvSpPr>
          <p:nvPr/>
        </p:nvSpPr>
        <p:spPr bwMode="auto">
          <a:xfrm>
            <a:off x="2620963" y="25050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7355" name="Rectangle 57">
            <a:extLst>
              <a:ext uri="{FF2B5EF4-FFF2-40B4-BE49-F238E27FC236}">
                <a16:creationId xmlns:a16="http://schemas.microsoft.com/office/drawing/2014/main" id="{29799415-2E73-4F57-B323-3C25DFBF118D}"/>
              </a:ext>
            </a:extLst>
          </p:cNvPr>
          <p:cNvSpPr>
            <a:spLocks noChangeArrowheads="1"/>
          </p:cNvSpPr>
          <p:nvPr/>
        </p:nvSpPr>
        <p:spPr bwMode="auto">
          <a:xfrm>
            <a:off x="2620963" y="29622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56" name="Rectangle 58">
            <a:extLst>
              <a:ext uri="{FF2B5EF4-FFF2-40B4-BE49-F238E27FC236}">
                <a16:creationId xmlns:a16="http://schemas.microsoft.com/office/drawing/2014/main" id="{E3816E98-B66F-4AC1-B97B-CA8A9D37361B}"/>
              </a:ext>
            </a:extLst>
          </p:cNvPr>
          <p:cNvSpPr>
            <a:spLocks noChangeArrowheads="1"/>
          </p:cNvSpPr>
          <p:nvPr/>
        </p:nvSpPr>
        <p:spPr bwMode="auto">
          <a:xfrm>
            <a:off x="3124200" y="15986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57" name="Rectangle 59">
            <a:extLst>
              <a:ext uri="{FF2B5EF4-FFF2-40B4-BE49-F238E27FC236}">
                <a16:creationId xmlns:a16="http://schemas.microsoft.com/office/drawing/2014/main" id="{0455B75D-0295-4C4F-8A9E-65A7306AAA0E}"/>
              </a:ext>
            </a:extLst>
          </p:cNvPr>
          <p:cNvSpPr>
            <a:spLocks noChangeArrowheads="1"/>
          </p:cNvSpPr>
          <p:nvPr/>
        </p:nvSpPr>
        <p:spPr bwMode="auto">
          <a:xfrm>
            <a:off x="3124200" y="20558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8" name="Rectangle 60">
            <a:extLst>
              <a:ext uri="{FF2B5EF4-FFF2-40B4-BE49-F238E27FC236}">
                <a16:creationId xmlns:a16="http://schemas.microsoft.com/office/drawing/2014/main" id="{193EC92B-2A43-4DF2-AC8A-2DC2E6828D40}"/>
              </a:ext>
            </a:extLst>
          </p:cNvPr>
          <p:cNvSpPr>
            <a:spLocks noChangeArrowheads="1"/>
          </p:cNvSpPr>
          <p:nvPr/>
        </p:nvSpPr>
        <p:spPr bwMode="auto">
          <a:xfrm>
            <a:off x="3124200" y="25130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chemeClr val="tx2"/>
                </a:solidFill>
                <a:ea typeface="宋体" panose="02010600030101010101" pitchFamily="2" charset="-122"/>
              </a:rPr>
              <a:t>5</a:t>
            </a:r>
          </a:p>
        </p:txBody>
      </p:sp>
      <p:sp>
        <p:nvSpPr>
          <p:cNvPr id="57359" name="Rectangle 61">
            <a:extLst>
              <a:ext uri="{FF2B5EF4-FFF2-40B4-BE49-F238E27FC236}">
                <a16:creationId xmlns:a16="http://schemas.microsoft.com/office/drawing/2014/main" id="{F88DBFAD-FCF4-43D2-8E99-7A9908ECE124}"/>
              </a:ext>
            </a:extLst>
          </p:cNvPr>
          <p:cNvSpPr>
            <a:spLocks noChangeArrowheads="1"/>
          </p:cNvSpPr>
          <p:nvPr/>
        </p:nvSpPr>
        <p:spPr bwMode="auto">
          <a:xfrm>
            <a:off x="3124200" y="29702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60" name="Rectangle 62">
            <a:extLst>
              <a:ext uri="{FF2B5EF4-FFF2-40B4-BE49-F238E27FC236}">
                <a16:creationId xmlns:a16="http://schemas.microsoft.com/office/drawing/2014/main" id="{7E9980BE-312E-47B7-A013-92BAC5E4C733}"/>
              </a:ext>
            </a:extLst>
          </p:cNvPr>
          <p:cNvSpPr>
            <a:spLocks noChangeArrowheads="1"/>
          </p:cNvSpPr>
          <p:nvPr/>
        </p:nvSpPr>
        <p:spPr bwMode="auto">
          <a:xfrm>
            <a:off x="3643313" y="15779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61" name="Rectangle 63">
            <a:extLst>
              <a:ext uri="{FF2B5EF4-FFF2-40B4-BE49-F238E27FC236}">
                <a16:creationId xmlns:a16="http://schemas.microsoft.com/office/drawing/2014/main" id="{4219B5C0-D1E3-4004-B7E0-C34611803B3D}"/>
              </a:ext>
            </a:extLst>
          </p:cNvPr>
          <p:cNvSpPr>
            <a:spLocks noChangeArrowheads="1"/>
          </p:cNvSpPr>
          <p:nvPr/>
        </p:nvSpPr>
        <p:spPr bwMode="auto">
          <a:xfrm>
            <a:off x="3643313" y="20351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62" name="Rectangle 64">
            <a:extLst>
              <a:ext uri="{FF2B5EF4-FFF2-40B4-BE49-F238E27FC236}">
                <a16:creationId xmlns:a16="http://schemas.microsoft.com/office/drawing/2014/main" id="{1AF46354-CD3C-46E0-B5A1-A1CC51FA1FE9}"/>
              </a:ext>
            </a:extLst>
          </p:cNvPr>
          <p:cNvSpPr>
            <a:spLocks noChangeArrowheads="1"/>
          </p:cNvSpPr>
          <p:nvPr/>
        </p:nvSpPr>
        <p:spPr bwMode="auto">
          <a:xfrm>
            <a:off x="3643313" y="24923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5</a:t>
            </a:r>
          </a:p>
        </p:txBody>
      </p:sp>
      <p:sp>
        <p:nvSpPr>
          <p:cNvPr id="57363" name="Rectangle 65">
            <a:extLst>
              <a:ext uri="{FF2B5EF4-FFF2-40B4-BE49-F238E27FC236}">
                <a16:creationId xmlns:a16="http://schemas.microsoft.com/office/drawing/2014/main" id="{A73AB4BA-FC5F-405C-8054-1E3394C27E08}"/>
              </a:ext>
            </a:extLst>
          </p:cNvPr>
          <p:cNvSpPr>
            <a:spLocks noChangeArrowheads="1"/>
          </p:cNvSpPr>
          <p:nvPr/>
        </p:nvSpPr>
        <p:spPr bwMode="auto">
          <a:xfrm>
            <a:off x="3643313" y="29495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rgbClr val="0000CC"/>
                </a:solidFill>
                <a:ea typeface="宋体" panose="02010600030101010101" pitchFamily="2" charset="-122"/>
              </a:rPr>
              <a:t>3</a:t>
            </a:r>
          </a:p>
        </p:txBody>
      </p:sp>
      <p:sp>
        <p:nvSpPr>
          <p:cNvPr id="57364" name="Rectangle 66">
            <a:extLst>
              <a:ext uri="{FF2B5EF4-FFF2-40B4-BE49-F238E27FC236}">
                <a16:creationId xmlns:a16="http://schemas.microsoft.com/office/drawing/2014/main" id="{DB3D6578-0424-4A6C-9702-2532A7843C4E}"/>
              </a:ext>
            </a:extLst>
          </p:cNvPr>
          <p:cNvSpPr>
            <a:spLocks noChangeArrowheads="1"/>
          </p:cNvSpPr>
          <p:nvPr/>
        </p:nvSpPr>
        <p:spPr bwMode="auto">
          <a:xfrm>
            <a:off x="4146550" y="15859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65" name="Rectangle 67">
            <a:extLst>
              <a:ext uri="{FF2B5EF4-FFF2-40B4-BE49-F238E27FC236}">
                <a16:creationId xmlns:a16="http://schemas.microsoft.com/office/drawing/2014/main" id="{DEE34E83-1992-49AE-AD4B-02DC743B5300}"/>
              </a:ext>
            </a:extLst>
          </p:cNvPr>
          <p:cNvSpPr>
            <a:spLocks noChangeArrowheads="1"/>
          </p:cNvSpPr>
          <p:nvPr/>
        </p:nvSpPr>
        <p:spPr bwMode="auto">
          <a:xfrm>
            <a:off x="4146550" y="20431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66" name="Rectangle 68">
            <a:extLst>
              <a:ext uri="{FF2B5EF4-FFF2-40B4-BE49-F238E27FC236}">
                <a16:creationId xmlns:a16="http://schemas.microsoft.com/office/drawing/2014/main" id="{B8321402-BFBC-4A1F-8EED-CE735CA2A40F}"/>
              </a:ext>
            </a:extLst>
          </p:cNvPr>
          <p:cNvSpPr>
            <a:spLocks noChangeArrowheads="1"/>
          </p:cNvSpPr>
          <p:nvPr/>
        </p:nvSpPr>
        <p:spPr bwMode="auto">
          <a:xfrm>
            <a:off x="4146550" y="25003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ea typeface="宋体" panose="02010600030101010101" pitchFamily="2" charset="-122"/>
              </a:rPr>
              <a:t>4</a:t>
            </a:r>
          </a:p>
        </p:txBody>
      </p:sp>
      <p:sp>
        <p:nvSpPr>
          <p:cNvPr id="57367" name="Rectangle 69">
            <a:extLst>
              <a:ext uri="{FF2B5EF4-FFF2-40B4-BE49-F238E27FC236}">
                <a16:creationId xmlns:a16="http://schemas.microsoft.com/office/drawing/2014/main" id="{ABC9F1C9-72D8-4A9D-BAA4-D6CA3CA4B2C0}"/>
              </a:ext>
            </a:extLst>
          </p:cNvPr>
          <p:cNvSpPr>
            <a:spLocks noChangeArrowheads="1"/>
          </p:cNvSpPr>
          <p:nvPr/>
        </p:nvSpPr>
        <p:spPr bwMode="auto">
          <a:xfrm>
            <a:off x="4146550" y="29575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43DB889-DE99-4B67-BD58-44590D7D4C6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例题</a:t>
            </a:r>
          </a:p>
        </p:txBody>
      </p:sp>
      <p:sp>
        <p:nvSpPr>
          <p:cNvPr id="58371" name="Rectangle 3">
            <a:extLst>
              <a:ext uri="{FF2B5EF4-FFF2-40B4-BE49-F238E27FC236}">
                <a16:creationId xmlns:a16="http://schemas.microsoft.com/office/drawing/2014/main" id="{82F06817-2AAD-4E03-B31D-ABE84CFCCCFA}"/>
              </a:ext>
            </a:extLst>
          </p:cNvPr>
          <p:cNvSpPr>
            <a:spLocks noGrp="1" noChangeArrowheads="1"/>
          </p:cNvSpPr>
          <p:nvPr>
            <p:ph type="body" idx="4294967295"/>
          </p:nvPr>
        </p:nvSpPr>
        <p:spPr>
          <a:xfrm>
            <a:off x="1187450" y="1217613"/>
            <a:ext cx="7399338" cy="5116512"/>
          </a:xfrm>
        </p:spPr>
        <p:txBody>
          <a:bodyPr/>
          <a:lstStyle/>
          <a:p>
            <a:r>
              <a:rPr lang="zh-CN" altLang="en-US" sz="2000" b="1" dirty="0">
                <a:ea typeface="宋体" panose="02010600030101010101" pitchFamily="2" charset="-122"/>
              </a:rPr>
              <a:t>考虑一个进程的访内序列（逻辑地址）如下：</a:t>
            </a:r>
          </a:p>
          <a:p>
            <a:pPr>
              <a:buFont typeface="Monotype Sorts" pitchFamily="2" charset="2"/>
              <a:buNone/>
            </a:pPr>
            <a:r>
              <a:rPr lang="zh-CN" altLang="en-US" sz="2000" b="1" dirty="0">
                <a:ea typeface="宋体" panose="02010600030101010101" pitchFamily="2" charset="-122"/>
              </a:rPr>
              <a:t>     10,11,104,170,73,309,185,</a:t>
            </a:r>
            <a:r>
              <a:rPr lang="en-US" altLang="zh-CN" sz="2000" b="1" dirty="0">
                <a:ea typeface="宋体" panose="02010600030101010101" pitchFamily="2" charset="-122"/>
              </a:rPr>
              <a:t>100,</a:t>
            </a:r>
            <a:r>
              <a:rPr lang="zh-CN" altLang="en-US" sz="2000" b="1" dirty="0">
                <a:ea typeface="宋体" panose="02010600030101010101" pitchFamily="2" charset="-122"/>
              </a:rPr>
              <a:t>245,246,434,458,364</a:t>
            </a:r>
          </a:p>
          <a:p>
            <a:pPr>
              <a:buFont typeface="Monotype Sorts" pitchFamily="2" charset="2"/>
              <a:buNone/>
            </a:pPr>
            <a:endParaRPr lang="zh-CN" altLang="en-US" sz="2000" b="1" dirty="0">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(1) 若页尺寸大小为100字节，给出访页踪迹（引用串）；</a:t>
            </a:r>
          </a:p>
          <a:p>
            <a:pPr>
              <a:buFont typeface="Monotype Sorts" pitchFamily="2" charset="2"/>
              <a:buNone/>
            </a:pPr>
            <a:r>
              <a:rPr lang="zh-CN" altLang="en-US" sz="2000" b="1" dirty="0">
                <a:ea typeface="宋体" panose="02010600030101010101" pitchFamily="2" charset="-122"/>
              </a:rPr>
              <a:t>     (2) 若该进程的内存空间大小为200字节</a:t>
            </a:r>
            <a:endParaRPr lang="en-US" altLang="zh-CN" sz="2000" b="1" dirty="0">
              <a:ea typeface="宋体" panose="02010600030101010101" pitchFamily="2" charset="-122"/>
            </a:endParaRPr>
          </a:p>
          <a:p>
            <a:pPr lvl="1">
              <a:buFont typeface="Wingdings" panose="05000000000000000000" pitchFamily="2" charset="2"/>
              <a:buChar char="l"/>
            </a:pPr>
            <a:r>
              <a:rPr lang="zh-CN" altLang="en-US" sz="1800" b="1" dirty="0">
                <a:ea typeface="宋体" panose="02010600030101010101" pitchFamily="2" charset="-122"/>
              </a:rPr>
              <a:t>若采用FIFO置换算法，缺页率是多少？</a:t>
            </a:r>
          </a:p>
          <a:p>
            <a:pPr lvl="1">
              <a:buFont typeface="Wingdings" panose="05000000000000000000" pitchFamily="2" charset="2"/>
              <a:buChar char="l"/>
            </a:pPr>
            <a:r>
              <a:rPr lang="zh-CN" altLang="en-US" sz="1800" b="1" dirty="0">
                <a:ea typeface="宋体" panose="02010600030101010101" pitchFamily="2" charset="-122"/>
              </a:rPr>
              <a:t>若采用</a:t>
            </a:r>
            <a:r>
              <a:rPr lang="en-US" altLang="zh-CN" sz="1800" b="1" dirty="0">
                <a:ea typeface="宋体" panose="02010600030101010101" pitchFamily="2" charset="-122"/>
              </a:rPr>
              <a:t>Optimal</a:t>
            </a:r>
            <a:r>
              <a:rPr lang="zh-CN" altLang="en-US" sz="1800" b="1" dirty="0">
                <a:ea typeface="宋体" panose="02010600030101010101" pitchFamily="2" charset="-122"/>
              </a:rPr>
              <a:t>置换算法，给出缺页率。</a:t>
            </a:r>
            <a:endParaRPr lang="en-US" altLang="zh-CN" sz="1800" b="1" dirty="0">
              <a:ea typeface="宋体" panose="02010600030101010101" pitchFamily="2" charset="-122"/>
            </a:endParaRPr>
          </a:p>
          <a:p>
            <a:pPr lvl="1">
              <a:buFont typeface="Wingdings" panose="05000000000000000000" pitchFamily="2" charset="2"/>
              <a:buChar char="l"/>
            </a:pPr>
            <a:r>
              <a:rPr lang="zh-CN" altLang="en-US" sz="1800" b="1" dirty="0">
                <a:ea typeface="宋体" panose="02010600030101010101" pitchFamily="2" charset="-122"/>
              </a:rPr>
              <a:t>若采用LRU置换算法，给出缺页率。</a:t>
            </a:r>
            <a:endParaRPr lang="en-US" altLang="zh-CN" sz="1800" b="1" dirty="0">
              <a:ea typeface="宋体" panose="02010600030101010101" pitchFamily="2" charset="-122"/>
            </a:endParaRPr>
          </a:p>
          <a:p>
            <a:pPr>
              <a:buFont typeface="Monotype Sorts" pitchFamily="2" charset="2"/>
              <a:buNone/>
            </a:pPr>
            <a:endParaRPr lang="en-US" altLang="zh-CN" sz="2000" b="1" dirty="0">
              <a:ea typeface="宋体" panose="02010600030101010101" pitchFamily="2" charset="-122"/>
            </a:endParaRPr>
          </a:p>
          <a:p>
            <a:pPr>
              <a:buFont typeface="Monotype Sorts" pitchFamily="2" charset="2"/>
              <a:buNone/>
            </a:pPr>
            <a:endParaRPr lang="zh-CN" altLang="en-US" sz="2000" b="1" dirty="0">
              <a:ea typeface="宋体" panose="02010600030101010101" pitchFamily="2" charset="-122"/>
            </a:endParaRPr>
          </a:p>
        </p:txBody>
      </p:sp>
      <p:sp>
        <p:nvSpPr>
          <p:cNvPr id="2" name="圆角矩形标注 1"/>
          <p:cNvSpPr/>
          <p:nvPr/>
        </p:nvSpPr>
        <p:spPr bwMode="auto">
          <a:xfrm>
            <a:off x="1798983" y="4611757"/>
            <a:ext cx="5854147" cy="487017"/>
          </a:xfrm>
          <a:prstGeom prst="wedgeRoundRectCallout">
            <a:avLst>
              <a:gd name="adj1" fmla="val -20557"/>
              <a:gd name="adj2" fmla="val 4469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Helvetica" pitchFamily="2" charset="0"/>
              </a:rPr>
              <a:t>访页踪迹，或引用串：</a:t>
            </a:r>
            <a:r>
              <a:rPr lang="en-US" altLang="zh-CN" dirty="0">
                <a:latin typeface="Helvetica" pitchFamily="2" charset="0"/>
              </a:rPr>
              <a:t> </a:t>
            </a:r>
            <a:r>
              <a:rPr lang="en-US" altLang="zh-CN" dirty="0" smtClean="0">
                <a:latin typeface="Helvetica" pitchFamily="2" charset="0"/>
              </a:rPr>
              <a:t> 0,1,0,3,1,2,4,3</a:t>
            </a:r>
            <a:endParaRPr kumimoji="0" lang="zh-CN" altLang="en-US" sz="18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8883CF1-C86F-4D1B-A02C-F3E4E22A22D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Background</a:t>
            </a:r>
          </a:p>
        </p:txBody>
      </p:sp>
      <p:sp>
        <p:nvSpPr>
          <p:cNvPr id="9219" name="Rectangle 3">
            <a:extLst>
              <a:ext uri="{FF2B5EF4-FFF2-40B4-BE49-F238E27FC236}">
                <a16:creationId xmlns:a16="http://schemas.microsoft.com/office/drawing/2014/main" id="{82D0A56F-3B7F-4FE6-804D-B713E7268DBD}"/>
              </a:ext>
            </a:extLst>
          </p:cNvPr>
          <p:cNvSpPr>
            <a:spLocks noGrp="1" noChangeArrowheads="1"/>
          </p:cNvSpPr>
          <p:nvPr>
            <p:ph type="body" idx="4294967295"/>
          </p:nvPr>
        </p:nvSpPr>
        <p:spPr>
          <a:xfrm>
            <a:off x="1187450" y="1217613"/>
            <a:ext cx="7029450" cy="4964112"/>
          </a:xfrm>
        </p:spPr>
        <p:txBody>
          <a:bodyPr/>
          <a:lstStyle/>
          <a:p>
            <a:r>
              <a:rPr lang="zh-CN" altLang="en-US" sz="2000" b="1">
                <a:solidFill>
                  <a:srgbClr val="FF0000"/>
                </a:solidFill>
                <a:ea typeface="宋体" panose="02010600030101010101" pitchFamily="2" charset="-122"/>
              </a:rPr>
              <a:t>局部性原理（</a:t>
            </a:r>
            <a:r>
              <a:rPr lang="zh-CN" altLang="en-US" sz="2000">
                <a:solidFill>
                  <a:srgbClr val="FF0000"/>
                </a:solidFill>
                <a:ea typeface="宋体" panose="02010600030101010101" pitchFamily="2" charset="-122"/>
              </a:rPr>
              <a:t>Local Principle, Principle of Locality</a:t>
            </a:r>
            <a:r>
              <a:rPr lang="zh-CN" altLang="en-US" sz="2000" b="1">
                <a:solidFill>
                  <a:srgbClr val="FF0000"/>
                </a:solidFill>
                <a:ea typeface="宋体" panose="02010600030101010101" pitchFamily="2" charset="-122"/>
              </a:rPr>
              <a:t>）</a:t>
            </a:r>
            <a:endParaRPr lang="zh-CN" altLang="en-US" sz="2000" b="1">
              <a:ea typeface="宋体" panose="02010600030101010101" pitchFamily="2" charset="-122"/>
            </a:endParaRPr>
          </a:p>
          <a:p>
            <a:pPr lvl="1"/>
            <a:r>
              <a:rPr lang="zh-CN" altLang="en-US" sz="2000" b="1">
                <a:solidFill>
                  <a:srgbClr val="FF0000"/>
                </a:solidFill>
                <a:ea typeface="宋体" panose="02010600030101010101" pitchFamily="2" charset="-122"/>
              </a:rPr>
              <a:t>时间</a:t>
            </a:r>
            <a:r>
              <a:rPr lang="zh-CN" altLang="en-US" sz="2000" b="1">
                <a:ea typeface="宋体" panose="02010600030101010101" pitchFamily="2" charset="-122"/>
              </a:rPr>
              <a:t>局部性</a:t>
            </a:r>
          </a:p>
          <a:p>
            <a:pPr lvl="2"/>
            <a:r>
              <a:rPr lang="zh-CN" altLang="en-US" sz="2000" b="1">
                <a:ea typeface="宋体" panose="02010600030101010101" pitchFamily="2" charset="-122"/>
              </a:rPr>
              <a:t>如果程序的某条指令一旦执行，则不久后该指令可能再次执行（e.g. </a:t>
            </a:r>
            <a:r>
              <a:rPr lang="zh-CN" altLang="en-US" sz="2000" b="1">
                <a:solidFill>
                  <a:srgbClr val="0070C0"/>
                </a:solidFill>
                <a:ea typeface="宋体" panose="02010600030101010101" pitchFamily="2" charset="-122"/>
              </a:rPr>
              <a:t>循环结构</a:t>
            </a:r>
            <a:r>
              <a:rPr lang="zh-CN" altLang="en-US" sz="2000" b="1">
                <a:ea typeface="宋体" panose="02010600030101010101" pitchFamily="2" charset="-122"/>
              </a:rPr>
              <a:t>）</a:t>
            </a:r>
          </a:p>
          <a:p>
            <a:pPr lvl="2"/>
            <a:r>
              <a:rPr lang="zh-CN" altLang="en-US" sz="2000" b="1">
                <a:ea typeface="宋体" panose="02010600030101010101" pitchFamily="2" charset="-122"/>
              </a:rPr>
              <a:t>如果某个数据结构被访问，则不久以后该数据结构可能再次被访问；(e.g. </a:t>
            </a:r>
            <a:r>
              <a:rPr lang="zh-CN" altLang="en-US" sz="2000" b="1">
                <a:solidFill>
                  <a:srgbClr val="0070C0"/>
                </a:solidFill>
                <a:ea typeface="宋体" panose="02010600030101010101" pitchFamily="2" charset="-122"/>
              </a:rPr>
              <a:t>数组+循环结构</a:t>
            </a:r>
            <a:r>
              <a:rPr lang="zh-CN" altLang="en-US" sz="2000" b="1">
                <a:ea typeface="宋体" panose="02010600030101010101" pitchFamily="2" charset="-122"/>
              </a:rPr>
              <a:t>)</a:t>
            </a:r>
          </a:p>
          <a:p>
            <a:pPr lvl="1"/>
            <a:r>
              <a:rPr lang="zh-CN" altLang="en-US" sz="2000" b="1">
                <a:solidFill>
                  <a:srgbClr val="FF0000"/>
                </a:solidFill>
                <a:ea typeface="宋体" panose="02010600030101010101" pitchFamily="2" charset="-122"/>
              </a:rPr>
              <a:t>空间</a:t>
            </a:r>
            <a:r>
              <a:rPr lang="zh-CN" altLang="en-US" sz="2000" b="1">
                <a:ea typeface="宋体" panose="02010600030101010101" pitchFamily="2" charset="-122"/>
              </a:rPr>
              <a:t>局部性</a:t>
            </a:r>
          </a:p>
          <a:p>
            <a:pPr lvl="2"/>
            <a:r>
              <a:rPr lang="zh-CN" altLang="en-US" sz="2000" b="1">
                <a:ea typeface="宋体" panose="02010600030101010101" pitchFamily="2" charset="-122"/>
              </a:rPr>
              <a:t>一旦程序访问了某个存储单元，不久之后，其附近的存储单元也被访问（</a:t>
            </a:r>
            <a:r>
              <a:rPr lang="zh-CN" altLang="en-US" sz="2000" b="1">
                <a:solidFill>
                  <a:srgbClr val="0070C0"/>
                </a:solidFill>
                <a:ea typeface="宋体" panose="02010600030101010101" pitchFamily="2" charset="-122"/>
              </a:rPr>
              <a:t>顺序性</a:t>
            </a:r>
            <a:r>
              <a:rPr lang="zh-CN" altLang="en-US" sz="2000" b="1">
                <a:ea typeface="宋体" panose="02010600030101010101" pitchFamily="2" charset="-122"/>
              </a:rPr>
              <a:t>）（</a:t>
            </a:r>
            <a:r>
              <a:rPr lang="zh-CN" altLang="en-US" sz="2000" b="1">
                <a:solidFill>
                  <a:srgbClr val="0070C0"/>
                </a:solidFill>
                <a:ea typeface="宋体" panose="02010600030101010101" pitchFamily="2" charset="-122"/>
              </a:rPr>
              <a:t>数组、循环</a:t>
            </a:r>
            <a:r>
              <a:rPr lang="zh-CN" altLang="en-US" sz="2000" b="1">
                <a:ea typeface="宋体" panose="02010600030101010101" pitchFamily="2" charset="-122"/>
              </a:rPr>
              <a:t>）</a:t>
            </a:r>
            <a:endParaRPr lang="en-US" altLang="zh-CN" sz="2000" b="1">
              <a:ea typeface="宋体" panose="02010600030101010101" pitchFamily="2" charset="-122"/>
            </a:endParaRPr>
          </a:p>
          <a:p>
            <a:endParaRPr lang="en-US" altLang="zh-CN" sz="2000" b="1">
              <a:ea typeface="宋体" panose="02010600030101010101" pitchFamily="2" charset="-122"/>
            </a:endParaRPr>
          </a:p>
          <a:p>
            <a:r>
              <a:rPr lang="zh-CN" altLang="en-US" sz="2000" b="1">
                <a:solidFill>
                  <a:srgbClr val="006600"/>
                </a:solidFill>
                <a:ea typeface="宋体" panose="02010600030101010101" pitchFamily="2" charset="-122"/>
              </a:rPr>
              <a:t>根据局部性原理，</a:t>
            </a:r>
            <a:r>
              <a:rPr lang="zh-CN" altLang="en-US" sz="2000" b="1">
                <a:solidFill>
                  <a:srgbClr val="0070C0"/>
                </a:solidFill>
                <a:ea typeface="宋体" panose="02010600030101010101" pitchFamily="2" charset="-122"/>
              </a:rPr>
              <a:t>在一段时间内，我们可以仅把当前正在运行的程序及其相邻的代码或数据装入内存即可有效运行该程序。（</a:t>
            </a:r>
            <a:r>
              <a:rPr lang="zh-CN" altLang="en-US" sz="2000" b="1">
                <a:solidFill>
                  <a:srgbClr val="0000CC"/>
                </a:solidFill>
                <a:ea typeface="宋体" panose="02010600030101010101" pitchFamily="2" charset="-122"/>
              </a:rPr>
              <a:t>虚拟存储器、</a:t>
            </a:r>
            <a:r>
              <a:rPr lang="en-US" altLang="zh-CN" sz="2000" b="1">
                <a:solidFill>
                  <a:srgbClr val="0000CC"/>
                </a:solidFill>
                <a:ea typeface="宋体" panose="02010600030101010101" pitchFamily="2" charset="-122"/>
              </a:rPr>
              <a:t>cache</a:t>
            </a:r>
            <a:r>
              <a:rPr lang="zh-CN" altLang="en-US" sz="2000" b="1">
                <a:solidFill>
                  <a:srgbClr val="0070C0"/>
                </a:solidFill>
                <a:ea typeface="宋体" panose="02010600030101010101" pitchFamily="2" charset="-122"/>
              </a:rPr>
              <a:t>）</a:t>
            </a:r>
          </a:p>
        </p:txBody>
      </p:sp>
      <p:sp>
        <p:nvSpPr>
          <p:cNvPr id="9220" name="文本框 1">
            <a:extLst>
              <a:ext uri="{FF2B5EF4-FFF2-40B4-BE49-F238E27FC236}">
                <a16:creationId xmlns:a16="http://schemas.microsoft.com/office/drawing/2014/main" id="{A4BA4DB1-7E95-475C-9FD9-38535F66505B}"/>
              </a:ext>
            </a:extLst>
          </p:cNvPr>
          <p:cNvSpPr txBox="1">
            <a:spLocks noChangeArrowheads="1"/>
          </p:cNvSpPr>
          <p:nvPr/>
        </p:nvSpPr>
        <p:spPr bwMode="auto">
          <a:xfrm>
            <a:off x="6048375" y="6181725"/>
            <a:ext cx="2027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CPU</a:t>
            </a:r>
            <a:r>
              <a:rPr lang="zh-CN" altLang="en-US" sz="1800">
                <a:ea typeface="宋体" panose="02010600030101010101" pitchFamily="2" charset="-122"/>
              </a:rPr>
              <a:t>的指令</a:t>
            </a:r>
            <a:r>
              <a:rPr lang="en-US" altLang="zh-CN" sz="1800">
                <a:ea typeface="宋体" panose="02010600030101010101" pitchFamily="2" charset="-122"/>
              </a:rPr>
              <a:t>cache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2">
            <a:extLst>
              <a:ext uri="{FF2B5EF4-FFF2-40B4-BE49-F238E27FC236}">
                <a16:creationId xmlns:a16="http://schemas.microsoft.com/office/drawing/2014/main" id="{3626CC00-7698-433F-87BA-F5338C8C2576}"/>
              </a:ext>
            </a:extLst>
          </p:cNvPr>
          <p:cNvSpPr txBox="1">
            <a:spLocks noChangeArrowheads="1"/>
          </p:cNvSpPr>
          <p:nvPr>
            <p:custDataLst>
              <p:tags r:id="rId2"/>
            </p:custDataLst>
          </p:nvPr>
        </p:nvSpPr>
        <p:spPr bwMode="auto">
          <a:xfrm>
            <a:off x="914400" y="946781"/>
            <a:ext cx="7559644"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系统为某进程分配了</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个页框，该进程已访问的页号序列为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2,0,2,9,3,4,2,8,2,4,8,4,5</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。若进程要访问的下一页的页号为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，依据</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LRU</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算法，应该淘汰的页号是（）。（</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2015</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9395" name="文本框 3">
            <a:extLst>
              <a:ext uri="{FF2B5EF4-FFF2-40B4-BE49-F238E27FC236}">
                <a16:creationId xmlns:a16="http://schemas.microsoft.com/office/drawing/2014/main" id="{6D4A4957-496D-4071-A5A3-7A87A6B05FE8}"/>
              </a:ext>
            </a:extLst>
          </p:cNvPr>
          <p:cNvSpPr txBox="1">
            <a:spLocks noChangeArrowheads="1"/>
          </p:cNvSpPr>
          <p:nvPr>
            <p:custDataLst>
              <p:tags r:id="rId3"/>
            </p:custDataLst>
          </p:nvPr>
        </p:nvSpPr>
        <p:spPr bwMode="auto">
          <a:xfrm>
            <a:off x="1828800" y="340168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6" name="文本框 4">
            <a:extLst>
              <a:ext uri="{FF2B5EF4-FFF2-40B4-BE49-F238E27FC236}">
                <a16:creationId xmlns:a16="http://schemas.microsoft.com/office/drawing/2014/main" id="{5CA3A205-4116-45E3-AB3F-712927D15842}"/>
              </a:ext>
            </a:extLst>
          </p:cNvPr>
          <p:cNvSpPr txBox="1">
            <a:spLocks noChangeArrowheads="1"/>
          </p:cNvSpPr>
          <p:nvPr>
            <p:custDataLst>
              <p:tags r:id="rId4"/>
            </p:custDataLst>
          </p:nvPr>
        </p:nvSpPr>
        <p:spPr bwMode="auto">
          <a:xfrm>
            <a:off x="1828800" y="4095979"/>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7" name="文本框 5">
            <a:extLst>
              <a:ext uri="{FF2B5EF4-FFF2-40B4-BE49-F238E27FC236}">
                <a16:creationId xmlns:a16="http://schemas.microsoft.com/office/drawing/2014/main" id="{361D8881-452C-4FCF-BDB0-A7CEBD87CC65}"/>
              </a:ext>
            </a:extLst>
          </p:cNvPr>
          <p:cNvSpPr txBox="1">
            <a:spLocks noChangeArrowheads="1"/>
          </p:cNvSpPr>
          <p:nvPr>
            <p:custDataLst>
              <p:tags r:id="rId5"/>
            </p:custDataLst>
          </p:nvPr>
        </p:nvSpPr>
        <p:spPr bwMode="auto">
          <a:xfrm>
            <a:off x="1828800" y="47087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8" name="文本框 6">
            <a:extLst>
              <a:ext uri="{FF2B5EF4-FFF2-40B4-BE49-F238E27FC236}">
                <a16:creationId xmlns:a16="http://schemas.microsoft.com/office/drawing/2014/main" id="{DAE7FF93-455B-4CF5-9BCA-D3E0FA749C69}"/>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0" name="椭圆 8">
            <a:extLst>
              <a:ext uri="{FF2B5EF4-FFF2-40B4-BE49-F238E27FC236}">
                <a16:creationId xmlns:a16="http://schemas.microsoft.com/office/drawing/2014/main" id="{73FCAA9E-964E-45E3-A09A-313B43FEC07C}"/>
              </a:ext>
            </a:extLst>
          </p:cNvPr>
          <p:cNvSpPr>
            <a:spLocks noChangeAspect="1"/>
          </p:cNvSpPr>
          <p:nvPr>
            <p:custDataLst>
              <p:tags r:id="rId7"/>
            </p:custDataLst>
          </p:nvPr>
        </p:nvSpPr>
        <p:spPr bwMode="auto">
          <a:xfrm>
            <a:off x="1114425" y="4159479"/>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1" name="椭圆 9">
            <a:extLst>
              <a:ext uri="{FF2B5EF4-FFF2-40B4-BE49-F238E27FC236}">
                <a16:creationId xmlns:a16="http://schemas.microsoft.com/office/drawing/2014/main" id="{9704252C-F433-4801-AA1C-94BC103088D8}"/>
              </a:ext>
            </a:extLst>
          </p:cNvPr>
          <p:cNvSpPr>
            <a:spLocks noChangeAspect="1"/>
          </p:cNvSpPr>
          <p:nvPr>
            <p:custDataLst>
              <p:tags r:id="rId8"/>
            </p:custDataLst>
          </p:nvPr>
        </p:nvSpPr>
        <p:spPr bwMode="auto">
          <a:xfrm>
            <a:off x="1114425" y="477228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2" name="椭圆 10">
            <a:extLst>
              <a:ext uri="{FF2B5EF4-FFF2-40B4-BE49-F238E27FC236}">
                <a16:creationId xmlns:a16="http://schemas.microsoft.com/office/drawing/2014/main" id="{426C8144-9740-4512-B421-86DC50FD4908}"/>
              </a:ext>
            </a:extLst>
          </p:cNvPr>
          <p:cNvSpPr>
            <a:spLocks noChangeAspect="1"/>
          </p:cNvSpPr>
          <p:nvPr>
            <p:custDataLst>
              <p:tags r:id="rId9"/>
            </p:custDataLst>
          </p:nvPr>
        </p:nvSpPr>
        <p:spPr bwMode="auto">
          <a:xfrm>
            <a:off x="1114425" y="542131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3" name="圆角矩形 11">
            <a:extLst>
              <a:ext uri="{FF2B5EF4-FFF2-40B4-BE49-F238E27FC236}">
                <a16:creationId xmlns:a16="http://schemas.microsoft.com/office/drawing/2014/main" id="{0607577F-F484-4EAC-AA76-4462195112DC}"/>
              </a:ext>
            </a:extLst>
          </p:cNvPr>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4FD14254-E136-464F-9DC0-E10E8920574F}"/>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7" name="文本框 6">
            <a:extLst>
              <a:ext uri="{FF2B5EF4-FFF2-40B4-BE49-F238E27FC236}">
                <a16:creationId xmlns:a16="http://schemas.microsoft.com/office/drawing/2014/main" id="{DC4ACA4D-5372-4C20-8E99-AC090B2DC5A4}"/>
              </a:ext>
            </a:extLst>
          </p:cNvPr>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268AE6D8-798A-4D31-85E4-FC0432185B96}"/>
              </a:ext>
            </a:extLst>
          </p:cNvPr>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8">
            <a:extLst>
              <a:ext uri="{FF2B5EF4-FFF2-40B4-BE49-F238E27FC236}">
                <a16:creationId xmlns:a16="http://schemas.microsoft.com/office/drawing/2014/main" id="{DB46917D-C279-4A47-BE68-54ED653A4098}"/>
              </a:ext>
            </a:extLst>
          </p:cNvPr>
          <p:cNvSpPr>
            <a:spLocks noChangeAspect="1"/>
          </p:cNvSpPr>
          <p:nvPr>
            <p:custDataLst>
              <p:tags r:id="rId14"/>
            </p:custDataLst>
          </p:nvPr>
        </p:nvSpPr>
        <p:spPr bwMode="auto">
          <a:xfrm>
            <a:off x="1179741" y="3516895"/>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DFEA2C1C-C177-4287-995D-20AC2B23FA08}"/>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3B5BF9AA-7955-443B-B7B8-F9A28B3B538A}"/>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4" name="RemarkBlock">
              <a:extLst>
                <a:ext uri="{FF2B5EF4-FFF2-40B4-BE49-F238E27FC236}">
                  <a16:creationId xmlns:a16="http://schemas.microsoft.com/office/drawing/2014/main" id="{7757789E-94AE-4A94-B69B-9CA3DE99F1BD}"/>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5" name="RemarkTitleText">
              <a:extLst>
                <a:ext uri="{FF2B5EF4-FFF2-40B4-BE49-F238E27FC236}">
                  <a16:creationId xmlns:a16="http://schemas.microsoft.com/office/drawing/2014/main" id="{4F1260ED-6920-42E6-9447-492E98777A83}"/>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0" name="RemarkBack">
            <a:extLst>
              <a:ext uri="{FF2B5EF4-FFF2-40B4-BE49-F238E27FC236}">
                <a16:creationId xmlns:a16="http://schemas.microsoft.com/office/drawing/2014/main" id="{10D46024-3563-4EFA-8E92-249693242ABF}"/>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1" name="RemarkBlock">
            <a:extLst>
              <a:ext uri="{FF2B5EF4-FFF2-40B4-BE49-F238E27FC236}">
                <a16:creationId xmlns:a16="http://schemas.microsoft.com/office/drawing/2014/main" id="{300190CC-6418-4681-B621-EF2F114CD599}"/>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2" name="RemarkTitleText">
            <a:extLst>
              <a:ext uri="{FF2B5EF4-FFF2-40B4-BE49-F238E27FC236}">
                <a16:creationId xmlns:a16="http://schemas.microsoft.com/office/drawing/2014/main" id="{07E4CA1D-70E2-4BDC-8146-9B5F29E3FFF7}"/>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9404" name="组合 16">
            <a:extLst>
              <a:ext uri="{FF2B5EF4-FFF2-40B4-BE49-F238E27FC236}">
                <a16:creationId xmlns:a16="http://schemas.microsoft.com/office/drawing/2014/main" id="{F1957F21-F497-4C53-8073-488187F62F19}"/>
              </a:ext>
            </a:extLst>
          </p:cNvPr>
          <p:cNvGrpSpPr>
            <a:grpSpLocks/>
          </p:cNvGrpSpPr>
          <p:nvPr>
            <p:custDataLst>
              <p:tags r:id="rId19"/>
            </p:custDataLst>
          </p:nvPr>
        </p:nvGrpSpPr>
        <p:grpSpPr bwMode="auto">
          <a:xfrm>
            <a:off x="0" y="0"/>
            <a:ext cx="9144000" cy="635000"/>
            <a:chOff x="0" y="0"/>
            <a:chExt cx="9144000" cy="635000"/>
          </a:xfrm>
        </p:grpSpPr>
        <p:sp>
          <p:nvSpPr>
            <p:cNvPr id="59406" name="TitleBackground">
              <a:extLst>
                <a:ext uri="{FF2B5EF4-FFF2-40B4-BE49-F238E27FC236}">
                  <a16:creationId xmlns:a16="http://schemas.microsoft.com/office/drawing/2014/main" id="{04709DE6-C608-43B2-8496-A1F16604F886}"/>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9407" name="ColorBlock">
              <a:extLst>
                <a:ext uri="{FF2B5EF4-FFF2-40B4-BE49-F238E27FC236}">
                  <a16:creationId xmlns:a16="http://schemas.microsoft.com/office/drawing/2014/main" id="{8CA2F9F9-C880-48F7-BC9E-BFB5448F6F6B}"/>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9408" name="TypeText">
              <a:extLst>
                <a:ext uri="{FF2B5EF4-FFF2-40B4-BE49-F238E27FC236}">
                  <a16:creationId xmlns:a16="http://schemas.microsoft.com/office/drawing/2014/main" id="{D2994C2A-015C-4867-9F3A-66CCADE93893}"/>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9409" name="TipText">
              <a:extLst>
                <a:ext uri="{FF2B5EF4-FFF2-40B4-BE49-F238E27FC236}">
                  <a16:creationId xmlns:a16="http://schemas.microsoft.com/office/drawing/2014/main" id="{A6AFAA4A-0775-4F61-B3B1-7D300FA5679A}"/>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9405" name="图片 1">
            <a:extLst>
              <a:ext uri="{FF2B5EF4-FFF2-40B4-BE49-F238E27FC236}">
                <a16:creationId xmlns:a16="http://schemas.microsoft.com/office/drawing/2014/main" id="{2AEE5252-22F6-412E-9644-DE066EEB3092}"/>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398C2FA0-0FB0-4D7E-A004-1C3011645EE8}"/>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C7F5A46-126E-43E0-979B-F49617AAA3A8}"/>
              </a:ext>
            </a:extLst>
          </p:cNvPr>
          <p:cNvSpPr>
            <a:spLocks noGrp="1" noChangeArrowheads="1"/>
          </p:cNvSpPr>
          <p:nvPr>
            <p:ph type="title" idx="4294967295"/>
          </p:nvPr>
        </p:nvSpPr>
        <p:spPr>
          <a:xfrm>
            <a:off x="652463" y="404813"/>
            <a:ext cx="8077200" cy="609600"/>
          </a:xfrm>
        </p:spPr>
        <p:txBody>
          <a:bodyPr/>
          <a:lstStyle/>
          <a:p>
            <a:pPr>
              <a:defRPr/>
            </a:pPr>
            <a:r>
              <a:rPr lang="en-US" altLang="zh-CN" dirty="0">
                <a:effectLst>
                  <a:outerShdw blurRad="38100" dist="38100" dir="2700000" algn="tl">
                    <a:srgbClr val="C0C0C0"/>
                  </a:outerShdw>
                </a:effectLst>
                <a:ea typeface="宋体" pitchFamily="2" charset="-122"/>
              </a:rPr>
              <a:t>LRU Algorithm implementation</a:t>
            </a:r>
          </a:p>
        </p:txBody>
      </p:sp>
      <p:sp>
        <p:nvSpPr>
          <p:cNvPr id="60419" name="Rectangle 3">
            <a:extLst>
              <a:ext uri="{FF2B5EF4-FFF2-40B4-BE49-F238E27FC236}">
                <a16:creationId xmlns:a16="http://schemas.microsoft.com/office/drawing/2014/main" id="{E03AB937-5E42-4129-8AD7-E92D9064F2F5}"/>
              </a:ext>
            </a:extLst>
          </p:cNvPr>
          <p:cNvSpPr>
            <a:spLocks noGrp="1" noChangeArrowheads="1"/>
          </p:cNvSpPr>
          <p:nvPr>
            <p:ph type="body" idx="4294967295"/>
          </p:nvPr>
        </p:nvSpPr>
        <p:spPr>
          <a:xfrm>
            <a:off x="652462" y="1543050"/>
            <a:ext cx="8193363" cy="4846638"/>
          </a:xfrm>
        </p:spPr>
        <p:txBody>
          <a:bodyPr/>
          <a:lstStyle/>
          <a:p>
            <a:r>
              <a:rPr lang="en-US" altLang="zh-CN" sz="2800" b="1" dirty="0">
                <a:solidFill>
                  <a:srgbClr val="000000"/>
                </a:solidFill>
                <a:ea typeface="宋体" panose="02010600030101010101" pitchFamily="2" charset="-122"/>
              </a:rPr>
              <a:t>Counter </a:t>
            </a:r>
            <a:r>
              <a:rPr lang="en-US" altLang="zh-CN" sz="2800" b="1" dirty="0" smtClean="0">
                <a:solidFill>
                  <a:srgbClr val="000000"/>
                </a:solidFill>
                <a:ea typeface="宋体" panose="02010600030101010101" pitchFamily="2" charset="-122"/>
              </a:rPr>
              <a:t>implementation</a:t>
            </a:r>
          </a:p>
          <a:p>
            <a:endParaRPr lang="en-US" altLang="zh-CN" sz="2800" b="1" dirty="0">
              <a:solidFill>
                <a:srgbClr val="000000"/>
              </a:solidFill>
              <a:ea typeface="宋体" panose="02010600030101010101" pitchFamily="2" charset="-122"/>
            </a:endParaRPr>
          </a:p>
          <a:p>
            <a:r>
              <a:rPr lang="en-US" altLang="zh-CN" sz="2800" b="1" dirty="0">
                <a:solidFill>
                  <a:srgbClr val="000000"/>
                </a:solidFill>
                <a:ea typeface="宋体" panose="02010600030101010101" pitchFamily="2" charset="-122"/>
              </a:rPr>
              <a:t>Stack </a:t>
            </a:r>
            <a:r>
              <a:rPr lang="en-US" altLang="zh-CN" sz="2800" b="1" dirty="0" smtClean="0">
                <a:solidFill>
                  <a:srgbClr val="000000"/>
                </a:solidFill>
                <a:ea typeface="宋体" panose="02010600030101010101" pitchFamily="2" charset="-122"/>
              </a:rPr>
              <a:t>implementation</a:t>
            </a:r>
          </a:p>
          <a:p>
            <a:endParaRPr lang="en-US" altLang="zh-CN" sz="2800" b="1" dirty="0">
              <a:solidFill>
                <a:srgbClr val="000000"/>
              </a:solidFill>
              <a:ea typeface="宋体" panose="02010600030101010101" pitchFamily="2" charset="-122"/>
            </a:endParaRPr>
          </a:p>
          <a:p>
            <a:r>
              <a:rPr lang="zh-CN" altLang="en-US" sz="2800" b="1" dirty="0" smtClean="0">
                <a:solidFill>
                  <a:srgbClr val="000000"/>
                </a:solidFill>
                <a:ea typeface="宋体" panose="02010600030101010101" pitchFamily="2" charset="-122"/>
              </a:rPr>
              <a:t>这两种</a:t>
            </a:r>
            <a:r>
              <a:rPr lang="en-US" altLang="zh-CN" sz="2800" b="1" dirty="0" smtClean="0">
                <a:solidFill>
                  <a:srgbClr val="000000"/>
                </a:solidFill>
                <a:ea typeface="宋体" panose="02010600030101010101" pitchFamily="2" charset="-122"/>
              </a:rPr>
              <a:t>LRU</a:t>
            </a:r>
            <a:r>
              <a:rPr lang="zh-CN" altLang="en-US" sz="2800" b="1" dirty="0" smtClean="0">
                <a:solidFill>
                  <a:srgbClr val="000000"/>
                </a:solidFill>
                <a:ea typeface="宋体" panose="02010600030101010101" pitchFamily="2" charset="-122"/>
              </a:rPr>
              <a:t>的实现，系统开销均比较大</a:t>
            </a:r>
            <a:endParaRPr lang="en-US" altLang="zh-CN" sz="2800" b="1" dirty="0" smtClean="0">
              <a:solidFill>
                <a:srgbClr val="000000"/>
              </a:solidFill>
              <a:ea typeface="宋体" panose="02010600030101010101" pitchFamily="2" charset="-122"/>
            </a:endParaRPr>
          </a:p>
          <a:p>
            <a:pPr>
              <a:buFont typeface="Monotype Sorts" pitchFamily="2" charset="2"/>
              <a:buNone/>
            </a:pPr>
            <a:endParaRPr lang="zh-CN" altLang="en-US" sz="2800" dirty="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C7F5A46-126E-43E0-979B-F49617AAA3A8}"/>
              </a:ext>
            </a:extLst>
          </p:cNvPr>
          <p:cNvSpPr>
            <a:spLocks noGrp="1" noChangeArrowheads="1"/>
          </p:cNvSpPr>
          <p:nvPr>
            <p:ph type="title" idx="4294967295"/>
          </p:nvPr>
        </p:nvSpPr>
        <p:spPr>
          <a:xfrm>
            <a:off x="652463" y="404813"/>
            <a:ext cx="8077200" cy="609600"/>
          </a:xfrm>
        </p:spPr>
        <p:txBody>
          <a:bodyPr/>
          <a:lstStyle/>
          <a:p>
            <a:pPr>
              <a:defRPr/>
            </a:pPr>
            <a:r>
              <a:rPr lang="en-US" altLang="zh-CN" sz="2800" dirty="0" smtClean="0">
                <a:effectLst>
                  <a:outerShdw blurRad="38100" dist="38100" dir="2700000" algn="tl">
                    <a:srgbClr val="C0C0C0"/>
                  </a:outerShdw>
                </a:effectLst>
                <a:ea typeface="宋体" pitchFamily="2" charset="-122"/>
              </a:rPr>
              <a:t>LRU Algorithm</a:t>
            </a:r>
            <a:r>
              <a:rPr lang="zh-CN" altLang="en-US" sz="2800" dirty="0" smtClean="0">
                <a:effectLst>
                  <a:outerShdw blurRad="38100" dist="38100" dir="2700000" algn="tl">
                    <a:srgbClr val="C0C0C0"/>
                  </a:outerShdw>
                </a:effectLst>
                <a:ea typeface="宋体" pitchFamily="2" charset="-122"/>
              </a:rPr>
              <a:t>：</a:t>
            </a:r>
            <a:r>
              <a:rPr lang="en-US" altLang="zh-CN" sz="2800" dirty="0">
                <a:solidFill>
                  <a:srgbClr val="7030A0"/>
                </a:solidFill>
                <a:ea typeface="宋体" panose="02010600030101010101" pitchFamily="2" charset="-122"/>
              </a:rPr>
              <a:t>Counter </a:t>
            </a:r>
            <a:r>
              <a:rPr lang="en-US" altLang="zh-CN" sz="2800" dirty="0" smtClean="0">
                <a:solidFill>
                  <a:srgbClr val="7030A0"/>
                </a:solidFill>
                <a:ea typeface="宋体" panose="02010600030101010101" pitchFamily="2" charset="-122"/>
              </a:rPr>
              <a:t>implementation</a:t>
            </a:r>
            <a:endParaRPr lang="en-US" altLang="zh-CN" sz="2800" dirty="0">
              <a:effectLst>
                <a:outerShdw blurRad="38100" dist="38100" dir="2700000" algn="tl">
                  <a:srgbClr val="C0C0C0"/>
                </a:outerShdw>
              </a:effectLst>
              <a:ea typeface="宋体" pitchFamily="2" charset="-122"/>
            </a:endParaRPr>
          </a:p>
        </p:txBody>
      </p:sp>
      <p:sp>
        <p:nvSpPr>
          <p:cNvPr id="60419" name="Rectangle 3">
            <a:extLst>
              <a:ext uri="{FF2B5EF4-FFF2-40B4-BE49-F238E27FC236}">
                <a16:creationId xmlns:a16="http://schemas.microsoft.com/office/drawing/2014/main" id="{E03AB937-5E42-4129-8AD7-E92D9064F2F5}"/>
              </a:ext>
            </a:extLst>
          </p:cNvPr>
          <p:cNvSpPr>
            <a:spLocks noGrp="1" noChangeArrowheads="1"/>
          </p:cNvSpPr>
          <p:nvPr>
            <p:ph type="body" idx="4294967295"/>
          </p:nvPr>
        </p:nvSpPr>
        <p:spPr>
          <a:xfrm>
            <a:off x="652462" y="1543050"/>
            <a:ext cx="8193363" cy="4846638"/>
          </a:xfrm>
        </p:spPr>
        <p:txBody>
          <a:bodyPr/>
          <a:lstStyle/>
          <a:p>
            <a:r>
              <a:rPr lang="zh-CN" altLang="en-US" sz="2400" b="1" dirty="0" smtClean="0">
                <a:solidFill>
                  <a:srgbClr val="0000CC"/>
                </a:solidFill>
                <a:ea typeface="宋体" panose="02010600030101010101" pitchFamily="2" charset="-122"/>
              </a:rPr>
              <a:t>页表中记录页的访问时间</a:t>
            </a:r>
            <a:r>
              <a:rPr lang="en-US" altLang="zh-CN" sz="2400" b="1" dirty="0" smtClean="0">
                <a:solidFill>
                  <a:srgbClr val="0000CC"/>
                </a:solidFill>
                <a:ea typeface="宋体" panose="02010600030101010101" pitchFamily="2" charset="-122"/>
              </a:rPr>
              <a:t>;</a:t>
            </a:r>
            <a:endParaRPr lang="en-US" altLang="zh-CN" sz="2400" b="1" dirty="0">
              <a:solidFill>
                <a:srgbClr val="0000CC"/>
              </a:solidFill>
              <a:ea typeface="宋体" panose="02010600030101010101" pitchFamily="2" charset="-122"/>
            </a:endParaRPr>
          </a:p>
          <a:p>
            <a:r>
              <a:rPr lang="en-US" altLang="zh-CN" sz="2400" dirty="0">
                <a:solidFill>
                  <a:srgbClr val="009900"/>
                </a:solidFill>
                <a:ea typeface="宋体" panose="02010600030101010101" pitchFamily="2" charset="-122"/>
              </a:rPr>
              <a:t>Every page entry </a:t>
            </a:r>
            <a:r>
              <a:rPr lang="en-US" altLang="zh-CN" sz="2400" dirty="0">
                <a:ea typeface="宋体" panose="02010600030101010101" pitchFamily="2" charset="-122"/>
              </a:rPr>
              <a:t>has a</a:t>
            </a:r>
            <a:r>
              <a:rPr lang="en-US" altLang="zh-CN" sz="2400" dirty="0">
                <a:solidFill>
                  <a:srgbClr val="FF0000"/>
                </a:solidFill>
                <a:ea typeface="宋体" panose="02010600030101010101" pitchFamily="2" charset="-122"/>
              </a:rPr>
              <a:t> counter (</a:t>
            </a:r>
            <a:r>
              <a:rPr lang="en-US" altLang="zh-CN" sz="2400" dirty="0">
                <a:ea typeface="宋体" panose="02010600030101010101" pitchFamily="2" charset="-122"/>
              </a:rPr>
              <a:t>recording </a:t>
            </a:r>
            <a:r>
              <a:rPr lang="en-US" altLang="zh-CN" sz="2400" b="1" dirty="0">
                <a:solidFill>
                  <a:srgbClr val="009900"/>
                </a:solidFill>
                <a:ea typeface="宋体" panose="02010600030101010101" pitchFamily="2" charset="-122"/>
              </a:rPr>
              <a:t>the time </a:t>
            </a:r>
            <a:r>
              <a:rPr lang="en-US" altLang="zh-CN" sz="2400" dirty="0">
                <a:solidFill>
                  <a:srgbClr val="FF0000"/>
                </a:solidFill>
                <a:ea typeface="宋体" panose="02010600030101010101" pitchFamily="2" charset="-122"/>
              </a:rPr>
              <a:t>of the last reference to this page)</a:t>
            </a:r>
            <a:r>
              <a:rPr lang="en-US" altLang="zh-CN" sz="2400" dirty="0">
                <a:ea typeface="宋体" panose="02010600030101010101" pitchFamily="2" charset="-122"/>
              </a:rPr>
              <a:t>; </a:t>
            </a:r>
          </a:p>
          <a:p>
            <a:r>
              <a:rPr lang="en-US" altLang="zh-CN" sz="2400" dirty="0">
                <a:ea typeface="宋体" panose="02010600030101010101" pitchFamily="2" charset="-122"/>
              </a:rPr>
              <a:t>Every time page is referenced through this entry</a:t>
            </a:r>
            <a:r>
              <a:rPr lang="en-US" altLang="zh-CN" sz="2400" b="1" dirty="0">
                <a:solidFill>
                  <a:srgbClr val="009900"/>
                </a:solidFill>
                <a:ea typeface="宋体" panose="02010600030101010101" pitchFamily="2" charset="-122"/>
              </a:rPr>
              <a:t>, </a:t>
            </a:r>
            <a:r>
              <a:rPr lang="en-US" altLang="zh-CN" sz="2400" dirty="0">
                <a:solidFill>
                  <a:srgbClr val="009900"/>
                </a:solidFill>
                <a:ea typeface="宋体" panose="02010600030101010101" pitchFamily="2" charset="-122"/>
              </a:rPr>
              <a:t>copy the </a:t>
            </a:r>
            <a:r>
              <a:rPr lang="en-US" altLang="zh-CN" sz="2400" b="1" dirty="0">
                <a:solidFill>
                  <a:srgbClr val="0000CC"/>
                </a:solidFill>
                <a:ea typeface="宋体" panose="02010600030101010101" pitchFamily="2" charset="-122"/>
              </a:rPr>
              <a:t>clock into the counter</a:t>
            </a:r>
          </a:p>
          <a:p>
            <a:r>
              <a:rPr lang="en-US" altLang="zh-CN" sz="2400" dirty="0">
                <a:ea typeface="宋体" panose="02010600030101010101" pitchFamily="2" charset="-122"/>
              </a:rPr>
              <a:t>When a page needs to be changed</a:t>
            </a:r>
            <a:r>
              <a:rPr lang="en-US" altLang="zh-CN" sz="2400" b="1" dirty="0">
                <a:ea typeface="宋体" panose="02010600030101010101" pitchFamily="2" charset="-122"/>
              </a:rPr>
              <a:t>, look at the </a:t>
            </a:r>
            <a:r>
              <a:rPr lang="en-US" altLang="zh-CN" sz="2400" b="1" dirty="0">
                <a:solidFill>
                  <a:srgbClr val="009900"/>
                </a:solidFill>
                <a:ea typeface="宋体" panose="02010600030101010101" pitchFamily="2" charset="-122"/>
              </a:rPr>
              <a:t>counters</a:t>
            </a:r>
            <a:r>
              <a:rPr lang="en-US" altLang="zh-CN" sz="2400" b="1" dirty="0">
                <a:ea typeface="宋体" panose="02010600030101010101" pitchFamily="2" charset="-122"/>
              </a:rPr>
              <a:t> to determine which are to change </a:t>
            </a:r>
            <a:r>
              <a:rPr lang="zh-CN" altLang="en-US" sz="2400" b="1" dirty="0">
                <a:ea typeface="宋体" panose="02010600030101010101" pitchFamily="2" charset="-122"/>
              </a:rPr>
              <a:t>（</a:t>
            </a:r>
            <a:r>
              <a:rPr lang="zh-CN" altLang="en-US" sz="2400" b="1" dirty="0">
                <a:solidFill>
                  <a:srgbClr val="FF0000"/>
                </a:solidFill>
                <a:ea typeface="宋体" panose="02010600030101010101" pitchFamily="2" charset="-122"/>
              </a:rPr>
              <a:t>replace the page  with </a:t>
            </a:r>
            <a:r>
              <a:rPr lang="zh-CN" altLang="en-US" sz="2400" b="1" dirty="0">
                <a:solidFill>
                  <a:srgbClr val="0000CC"/>
                </a:solidFill>
                <a:ea typeface="宋体" panose="02010600030101010101" pitchFamily="2" charset="-122"/>
              </a:rPr>
              <a:t>the</a:t>
            </a:r>
            <a:r>
              <a:rPr lang="zh-CN" altLang="en-US" sz="2400" b="1" dirty="0">
                <a:solidFill>
                  <a:srgbClr val="009900"/>
                </a:solidFill>
                <a:ea typeface="宋体" panose="02010600030101010101" pitchFamily="2" charset="-122"/>
              </a:rPr>
              <a:t> smallest</a:t>
            </a:r>
            <a:r>
              <a:rPr lang="zh-CN" altLang="en-US" sz="2400" b="1" dirty="0">
                <a:solidFill>
                  <a:srgbClr val="0000CC"/>
                </a:solidFill>
                <a:ea typeface="宋体" panose="02010600030101010101" pitchFamily="2" charset="-122"/>
              </a:rPr>
              <a:t> time value</a:t>
            </a:r>
            <a:r>
              <a:rPr lang="zh-CN" altLang="en-US" sz="2400" b="1" dirty="0">
                <a:ea typeface="宋体" panose="02010600030101010101" pitchFamily="2" charset="-122"/>
              </a:rPr>
              <a:t>）</a:t>
            </a:r>
          </a:p>
          <a:p>
            <a:endParaRPr lang="zh-CN" altLang="en-US" sz="2400" b="1" dirty="0">
              <a:ea typeface="宋体" panose="02010600030101010101" pitchFamily="2" charset="-122"/>
            </a:endParaRPr>
          </a:p>
          <a:p>
            <a:r>
              <a:rPr lang="zh-CN" altLang="en-US" sz="2400" b="1" dirty="0">
                <a:solidFill>
                  <a:srgbClr val="0000CC"/>
                </a:solidFill>
                <a:ea typeface="宋体" panose="02010600030101010101" pitchFamily="2" charset="-122"/>
              </a:rPr>
              <a:t>Difficult to maintain the </a:t>
            </a:r>
            <a:r>
              <a:rPr lang="zh-CN" altLang="en-US" sz="2400" b="1" dirty="0">
                <a:solidFill>
                  <a:srgbClr val="FF0000"/>
                </a:solidFill>
                <a:ea typeface="宋体" panose="02010600030101010101" pitchFamily="2" charset="-122"/>
              </a:rPr>
              <a:t>time</a:t>
            </a:r>
          </a:p>
          <a:p>
            <a:r>
              <a:rPr lang="zh-CN" altLang="en-US" sz="2400" b="1" dirty="0">
                <a:solidFill>
                  <a:srgbClr val="FF0000"/>
                </a:solidFill>
                <a:ea typeface="宋体" panose="02010600030101010101" pitchFamily="2" charset="-122"/>
              </a:rPr>
              <a:t>Overflowf</a:t>
            </a:r>
            <a:r>
              <a:rPr lang="zh-CN" altLang="en-US" sz="2400" b="1" dirty="0">
                <a:solidFill>
                  <a:srgbClr val="0000CC"/>
                </a:solidFill>
                <a:ea typeface="宋体" panose="02010600030101010101" pitchFamily="2" charset="-122"/>
              </a:rPr>
              <a:t> of the clock</a:t>
            </a:r>
          </a:p>
          <a:p>
            <a:pPr>
              <a:buFont typeface="Monotype Sorts" pitchFamily="2" charset="2"/>
              <a:buNone/>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3125797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F44E07-9ADA-42B5-B7E4-646389748DBA}"/>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sz="2800" dirty="0">
                <a:effectLst>
                  <a:outerShdw blurRad="38100" dist="38100" dir="2700000" algn="tl">
                    <a:srgbClr val="C0C0C0"/>
                  </a:outerShdw>
                </a:effectLst>
                <a:ea typeface="宋体" pitchFamily="2" charset="-122"/>
              </a:rPr>
              <a:t>LRU Algorithm</a:t>
            </a:r>
            <a:r>
              <a:rPr lang="zh-CN" altLang="en-US" sz="2800" dirty="0">
                <a:effectLst>
                  <a:outerShdw blurRad="38100" dist="38100" dir="2700000" algn="tl">
                    <a:srgbClr val="C0C0C0"/>
                  </a:outerShdw>
                </a:effectLst>
                <a:ea typeface="宋体" pitchFamily="2" charset="-122"/>
              </a:rPr>
              <a:t>：</a:t>
            </a:r>
            <a:r>
              <a:rPr lang="en-US" altLang="zh-CN" sz="2800" dirty="0">
                <a:solidFill>
                  <a:srgbClr val="7030A0"/>
                </a:solidFill>
                <a:ea typeface="宋体" panose="02010600030101010101" pitchFamily="2" charset="-122"/>
              </a:rPr>
              <a:t>Counter implementation</a:t>
            </a:r>
            <a:endParaRPr lang="en-US" altLang="zh-CN" sz="2800" kern="0" dirty="0">
              <a:effectLst>
                <a:outerShdw blurRad="38100" dist="38100" dir="2700000" algn="tl">
                  <a:srgbClr val="C0C0C0"/>
                </a:outerShdw>
              </a:effectLst>
              <a:ea typeface="宋体" pitchFamily="2" charset="-122"/>
            </a:endParaRPr>
          </a:p>
        </p:txBody>
      </p:sp>
      <p:sp>
        <p:nvSpPr>
          <p:cNvPr id="61443" name="矩形 2">
            <a:extLst>
              <a:ext uri="{FF2B5EF4-FFF2-40B4-BE49-F238E27FC236}">
                <a16:creationId xmlns:a16="http://schemas.microsoft.com/office/drawing/2014/main" id="{8CAC2B1B-56EA-47DE-ABF1-BCFD7B575976}"/>
              </a:ext>
            </a:extLst>
          </p:cNvPr>
          <p:cNvSpPr>
            <a:spLocks noChangeArrowheads="1"/>
          </p:cNvSpPr>
          <p:nvPr/>
        </p:nvSpPr>
        <p:spPr bwMode="auto">
          <a:xfrm>
            <a:off x="1092200" y="1382713"/>
            <a:ext cx="3132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b="1" dirty="0">
                <a:solidFill>
                  <a:srgbClr val="7030A0"/>
                </a:solidFill>
                <a:ea typeface="宋体" panose="02010600030101010101" pitchFamily="2" charset="-122"/>
              </a:rPr>
              <a:t>Counter implementation</a:t>
            </a:r>
          </a:p>
        </p:txBody>
      </p:sp>
      <p:graphicFrame>
        <p:nvGraphicFramePr>
          <p:cNvPr id="4" name="表格 3">
            <a:extLst>
              <a:ext uri="{FF2B5EF4-FFF2-40B4-BE49-F238E27FC236}">
                <a16:creationId xmlns:a16="http://schemas.microsoft.com/office/drawing/2014/main" id="{D56B8CFC-6525-4864-BDB0-2EEDD362BD42}"/>
              </a:ext>
            </a:extLst>
          </p:cNvPr>
          <p:cNvGraphicFramePr>
            <a:graphicFrameLocks noGrp="1"/>
          </p:cNvGraphicFramePr>
          <p:nvPr>
            <p:extLst>
              <p:ext uri="{D42A27DB-BD31-4B8C-83A1-F6EECF244321}">
                <p14:modId xmlns:p14="http://schemas.microsoft.com/office/powerpoint/2010/main" val="1157285481"/>
              </p:ext>
            </p:extLst>
          </p:nvPr>
        </p:nvGraphicFramePr>
        <p:xfrm>
          <a:off x="2181225" y="2071688"/>
          <a:ext cx="5262564" cy="2219325"/>
        </p:xfrm>
        <a:graphic>
          <a:graphicData uri="http://schemas.openxmlformats.org/drawingml/2006/table">
            <a:tbl>
              <a:tblPr firstRow="1" bandRow="1">
                <a:tableStyleId>{5C22544A-7EE6-4342-B048-85BDC9FD1C3A}</a:tableStyleId>
              </a:tblPr>
              <a:tblGrid>
                <a:gridCol w="1052513">
                  <a:extLst>
                    <a:ext uri="{9D8B030D-6E8A-4147-A177-3AD203B41FA5}">
                      <a16:colId xmlns:a16="http://schemas.microsoft.com/office/drawing/2014/main" val="20000"/>
                    </a:ext>
                  </a:extLst>
                </a:gridCol>
                <a:gridCol w="930589">
                  <a:extLst>
                    <a:ext uri="{9D8B030D-6E8A-4147-A177-3AD203B41FA5}">
                      <a16:colId xmlns:a16="http://schemas.microsoft.com/office/drawing/2014/main" val="20001"/>
                    </a:ext>
                  </a:extLst>
                </a:gridCol>
                <a:gridCol w="1211895">
                  <a:extLst>
                    <a:ext uri="{9D8B030D-6E8A-4147-A177-3AD203B41FA5}">
                      <a16:colId xmlns:a16="http://schemas.microsoft.com/office/drawing/2014/main" val="20002"/>
                    </a:ext>
                  </a:extLst>
                </a:gridCol>
                <a:gridCol w="1015054">
                  <a:extLst>
                    <a:ext uri="{9D8B030D-6E8A-4147-A177-3AD203B41FA5}">
                      <a16:colId xmlns:a16="http://schemas.microsoft.com/office/drawing/2014/main" val="20003"/>
                    </a:ext>
                  </a:extLst>
                </a:gridCol>
                <a:gridCol w="1052513">
                  <a:extLst>
                    <a:ext uri="{9D8B030D-6E8A-4147-A177-3AD203B41FA5}">
                      <a16:colId xmlns:a16="http://schemas.microsoft.com/office/drawing/2014/main" val="20004"/>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counter</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(clock)</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Time</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Time</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61488" name="文本框 5">
            <a:extLst>
              <a:ext uri="{FF2B5EF4-FFF2-40B4-BE49-F238E27FC236}">
                <a16:creationId xmlns:a16="http://schemas.microsoft.com/office/drawing/2014/main" id="{FD409B58-DE46-41BB-A005-EA30EBA4C8E7}"/>
              </a:ext>
            </a:extLst>
          </p:cNvPr>
          <p:cNvSpPr txBox="1">
            <a:spLocks noChangeArrowheads="1"/>
          </p:cNvSpPr>
          <p:nvPr/>
        </p:nvSpPr>
        <p:spPr bwMode="auto">
          <a:xfrm>
            <a:off x="3525838" y="4394200"/>
            <a:ext cx="199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Page table</a:t>
            </a:r>
            <a:endParaRPr lang="zh-CN" altLang="en-US" sz="1800">
              <a:ea typeface="宋体" panose="02010600030101010101" pitchFamily="2" charset="-122"/>
            </a:endParaRPr>
          </a:p>
        </p:txBody>
      </p:sp>
      <p:graphicFrame>
        <p:nvGraphicFramePr>
          <p:cNvPr id="7" name="表格 6">
            <a:extLst>
              <a:ext uri="{FF2B5EF4-FFF2-40B4-BE49-F238E27FC236}">
                <a16:creationId xmlns:a16="http://schemas.microsoft.com/office/drawing/2014/main" id="{4487E43D-8F35-4001-9B90-1CFDC51D7F7D}"/>
              </a:ext>
            </a:extLst>
          </p:cNvPr>
          <p:cNvGraphicFramePr>
            <a:graphicFrameLocks noGrp="1"/>
          </p:cNvGraphicFramePr>
          <p:nvPr>
            <p:extLst>
              <p:ext uri="{D42A27DB-BD31-4B8C-83A1-F6EECF244321}">
                <p14:modId xmlns:p14="http://schemas.microsoft.com/office/powerpoint/2010/main" val="2446068428"/>
              </p:ext>
            </p:extLst>
          </p:nvPr>
        </p:nvGraphicFramePr>
        <p:xfrm>
          <a:off x="1092200" y="2060575"/>
          <a:ext cx="946150" cy="2225676"/>
        </p:xfrm>
        <a:graphic>
          <a:graphicData uri="http://schemas.openxmlformats.org/drawingml/2006/table">
            <a:tbl>
              <a:tblPr firstRow="1" bandRow="1">
                <a:tableStyleId>{5C22544A-7EE6-4342-B048-85BDC9FD1C3A}</a:tableStyleId>
              </a:tblPr>
              <a:tblGrid>
                <a:gridCol w="946150">
                  <a:extLst>
                    <a:ext uri="{9D8B030D-6E8A-4147-A177-3AD203B41FA5}">
                      <a16:colId xmlns:a16="http://schemas.microsoft.com/office/drawing/2014/main" val="20000"/>
                    </a:ext>
                  </a:extLst>
                </a:gridCol>
              </a:tblGrid>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1496" name="矩形 7">
            <a:extLst>
              <a:ext uri="{FF2B5EF4-FFF2-40B4-BE49-F238E27FC236}">
                <a16:creationId xmlns:a16="http://schemas.microsoft.com/office/drawing/2014/main" id="{E326FBD0-F9EC-4128-84B3-CDB850508005}"/>
              </a:ext>
            </a:extLst>
          </p:cNvPr>
          <p:cNvSpPr>
            <a:spLocks noChangeArrowheads="1"/>
          </p:cNvSpPr>
          <p:nvPr/>
        </p:nvSpPr>
        <p:spPr bwMode="auto">
          <a:xfrm>
            <a:off x="932155" y="4867275"/>
            <a:ext cx="68961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800100" indent="-34290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0" lvl="1">
              <a:spcBef>
                <a:spcPct val="0"/>
              </a:spcBef>
              <a:buClrTx/>
              <a:buSzTx/>
              <a:buFont typeface="Arial" panose="020B0604020202020204" pitchFamily="34" charset="0"/>
              <a:buChar char="•"/>
            </a:pPr>
            <a:r>
              <a:rPr lang="zh-CN" altLang="en-US" sz="2000" b="1" dirty="0">
                <a:solidFill>
                  <a:srgbClr val="FF0000"/>
                </a:solidFill>
                <a:ea typeface="宋体" panose="02010600030101010101" pitchFamily="2" charset="-122"/>
              </a:rPr>
              <a:t>replace the page  with </a:t>
            </a:r>
            <a:r>
              <a:rPr lang="zh-CN" altLang="en-US" sz="2000" b="1" dirty="0">
                <a:solidFill>
                  <a:srgbClr val="0000CC"/>
                </a:solidFill>
                <a:ea typeface="宋体" panose="02010600030101010101" pitchFamily="2" charset="-122"/>
              </a:rPr>
              <a:t>the</a:t>
            </a:r>
            <a:r>
              <a:rPr lang="zh-CN" altLang="en-US" sz="2000" b="1" dirty="0">
                <a:solidFill>
                  <a:srgbClr val="009900"/>
                </a:solidFill>
                <a:ea typeface="宋体" panose="02010600030101010101" pitchFamily="2" charset="-122"/>
              </a:rPr>
              <a:t> smallest</a:t>
            </a:r>
            <a:r>
              <a:rPr lang="zh-CN" altLang="en-US" sz="2000" b="1" dirty="0">
                <a:solidFill>
                  <a:srgbClr val="0000CC"/>
                </a:solidFill>
                <a:ea typeface="宋体" panose="02010600030101010101" pitchFamily="2" charset="-122"/>
              </a:rPr>
              <a:t> time value</a:t>
            </a:r>
            <a:endParaRPr lang="en-US" altLang="zh-CN" sz="2000" b="1" dirty="0">
              <a:solidFill>
                <a:srgbClr val="0000CC"/>
              </a:solidFill>
              <a:ea typeface="宋体" panose="02010600030101010101" pitchFamily="2" charset="-122"/>
            </a:endParaRPr>
          </a:p>
          <a:p>
            <a:pPr marL="0" lvl="1">
              <a:spcBef>
                <a:spcPct val="0"/>
              </a:spcBef>
              <a:buClrTx/>
              <a:buSzTx/>
              <a:buFont typeface="Arial" panose="020B0604020202020204" pitchFamily="34" charset="0"/>
              <a:buChar char="•"/>
            </a:pPr>
            <a:endParaRPr lang="en-US" altLang="zh-CN" sz="2000" b="1" dirty="0">
              <a:solidFill>
                <a:srgbClr val="0000CC"/>
              </a:solidFill>
              <a:ea typeface="宋体" panose="02010600030101010101" pitchFamily="2" charset="-122"/>
            </a:endParaRPr>
          </a:p>
          <a:p>
            <a:pPr marL="0" lvl="1">
              <a:spcBef>
                <a:spcPct val="0"/>
              </a:spcBef>
              <a:buClrTx/>
              <a:buSzTx/>
              <a:buFont typeface="Arial" panose="020B0604020202020204" pitchFamily="34" charset="0"/>
              <a:buChar char="•"/>
            </a:pPr>
            <a:r>
              <a:rPr lang="zh-CN" altLang="en-US" sz="2000" b="1" dirty="0">
                <a:solidFill>
                  <a:srgbClr val="0000CC"/>
                </a:solidFill>
                <a:ea typeface="宋体" panose="02010600030101010101" pitchFamily="2" charset="-122"/>
              </a:rPr>
              <a:t>Difficult to maintain the </a:t>
            </a:r>
            <a:r>
              <a:rPr lang="zh-CN" altLang="en-US" sz="2000" b="1" dirty="0">
                <a:solidFill>
                  <a:srgbClr val="FF0000"/>
                </a:solidFill>
                <a:ea typeface="宋体" panose="02010600030101010101" pitchFamily="2" charset="-122"/>
              </a:rPr>
              <a:t>time</a:t>
            </a:r>
          </a:p>
          <a:p>
            <a:pPr marL="0" lvl="1">
              <a:spcBef>
                <a:spcPct val="0"/>
              </a:spcBef>
              <a:buClrTx/>
              <a:buSzTx/>
              <a:buFont typeface="Arial" panose="020B0604020202020204" pitchFamily="34" charset="0"/>
              <a:buChar char="•"/>
            </a:pPr>
            <a:r>
              <a:rPr lang="zh-CN" altLang="en-US" sz="2000" b="1" dirty="0">
                <a:solidFill>
                  <a:srgbClr val="FF0000"/>
                </a:solidFill>
                <a:ea typeface="宋体" panose="02010600030101010101" pitchFamily="2" charset="-122"/>
              </a:rPr>
              <a:t>Overflowf</a:t>
            </a:r>
            <a:r>
              <a:rPr lang="zh-CN" altLang="en-US" sz="2000" b="1" dirty="0">
                <a:solidFill>
                  <a:srgbClr val="0000CC"/>
                </a:solidFill>
                <a:ea typeface="宋体" panose="02010600030101010101" pitchFamily="2" charset="-122"/>
              </a:rPr>
              <a:t> of the clock</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5A6A243-7A69-4EE6-8B4E-EC45F9AB3F8B}"/>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LRU </a:t>
            </a:r>
            <a:r>
              <a:rPr lang="en-US" altLang="zh-CN" dirty="0" smtClean="0">
                <a:effectLst>
                  <a:outerShdw blurRad="38100" dist="38100" dir="2700000" algn="tl">
                    <a:srgbClr val="C0C0C0"/>
                  </a:outerShdw>
                </a:effectLst>
                <a:ea typeface="宋体" pitchFamily="2" charset="-122"/>
              </a:rPr>
              <a:t>Algorithm</a:t>
            </a:r>
            <a:r>
              <a:rPr lang="zh-CN" altLang="en-US" dirty="0" smtClean="0">
                <a:effectLst>
                  <a:outerShdw blurRad="38100" dist="38100" dir="2700000" algn="tl">
                    <a:srgbClr val="C0C0C0"/>
                  </a:outerShdw>
                </a:effectLst>
                <a:ea typeface="宋体" pitchFamily="2" charset="-122"/>
              </a:rPr>
              <a:t>：</a:t>
            </a:r>
            <a:r>
              <a:rPr lang="en-US" altLang="zh-CN" dirty="0">
                <a:solidFill>
                  <a:srgbClr val="7030A0"/>
                </a:solidFill>
                <a:ea typeface="宋体" panose="02010600030101010101" pitchFamily="2" charset="-122"/>
              </a:rPr>
              <a:t> Stack implementation </a:t>
            </a:r>
            <a:endParaRPr lang="en-US" altLang="zh-CN" dirty="0">
              <a:effectLst>
                <a:outerShdw blurRad="38100" dist="38100" dir="2700000" algn="tl">
                  <a:srgbClr val="C0C0C0"/>
                </a:outerShdw>
              </a:effectLst>
              <a:ea typeface="宋体" pitchFamily="2" charset="-122"/>
            </a:endParaRPr>
          </a:p>
        </p:txBody>
      </p:sp>
      <p:sp>
        <p:nvSpPr>
          <p:cNvPr id="62467" name="Rectangle 3">
            <a:extLst>
              <a:ext uri="{FF2B5EF4-FFF2-40B4-BE49-F238E27FC236}">
                <a16:creationId xmlns:a16="http://schemas.microsoft.com/office/drawing/2014/main" id="{838BA748-C9BF-49D7-8C77-8C4506BB9106}"/>
              </a:ext>
            </a:extLst>
          </p:cNvPr>
          <p:cNvSpPr>
            <a:spLocks noGrp="1" noChangeArrowheads="1"/>
          </p:cNvSpPr>
          <p:nvPr>
            <p:ph type="body" idx="4294967295"/>
          </p:nvPr>
        </p:nvSpPr>
        <p:spPr>
          <a:xfrm>
            <a:off x="541538" y="1282700"/>
            <a:ext cx="8221462" cy="5064834"/>
          </a:xfrm>
        </p:spPr>
        <p:txBody>
          <a:bodyPr/>
          <a:lstStyle/>
          <a:p>
            <a:r>
              <a:rPr lang="en-US" altLang="zh-CN" sz="2400" b="1" dirty="0">
                <a:solidFill>
                  <a:srgbClr val="006600"/>
                </a:solidFill>
                <a:ea typeface="宋体" panose="02010600030101010101" pitchFamily="2" charset="-122"/>
              </a:rPr>
              <a:t>LRU</a:t>
            </a:r>
            <a:r>
              <a:rPr lang="zh-CN" altLang="en-US" sz="2400" b="1" dirty="0">
                <a:solidFill>
                  <a:srgbClr val="006600"/>
                </a:solidFill>
                <a:ea typeface="宋体" panose="02010600030101010101" pitchFamily="2" charset="-122"/>
              </a:rPr>
              <a:t>算法，符合栈操作的</a:t>
            </a:r>
            <a:r>
              <a:rPr lang="zh-CN" altLang="en-US" sz="2400" b="1" dirty="0" smtClean="0">
                <a:solidFill>
                  <a:srgbClr val="006600"/>
                </a:solidFill>
                <a:ea typeface="宋体" panose="02010600030101010101" pitchFamily="2" charset="-122"/>
              </a:rPr>
              <a:t>思想</a:t>
            </a:r>
            <a:endParaRPr lang="en-US" altLang="zh-CN" sz="2400" b="1" dirty="0" smtClean="0">
              <a:solidFill>
                <a:srgbClr val="006600"/>
              </a:solidFill>
              <a:ea typeface="宋体" panose="02010600030101010101" pitchFamily="2" charset="-122"/>
            </a:endParaRPr>
          </a:p>
          <a:p>
            <a:pPr lvl="1"/>
            <a:r>
              <a:rPr lang="zh-CN" altLang="en-US" sz="2000" b="1" dirty="0" smtClean="0">
                <a:solidFill>
                  <a:srgbClr val="000000"/>
                </a:solidFill>
                <a:ea typeface="宋体" panose="02010600030101010101" pitchFamily="2" charset="-122"/>
              </a:rPr>
              <a:t>刚刚被访问过的页，近期还要访问（栈顶）</a:t>
            </a:r>
            <a:endParaRPr lang="en-US" altLang="zh-CN" sz="2000" b="1" dirty="0" smtClean="0">
              <a:solidFill>
                <a:srgbClr val="000000"/>
              </a:solidFill>
              <a:ea typeface="宋体" panose="02010600030101010101" pitchFamily="2" charset="-122"/>
            </a:endParaRPr>
          </a:p>
          <a:p>
            <a:pPr lvl="1"/>
            <a:r>
              <a:rPr lang="zh-CN" altLang="en-US" sz="2000" b="1" dirty="0" smtClean="0">
                <a:solidFill>
                  <a:srgbClr val="000000"/>
                </a:solidFill>
                <a:ea typeface="宋体" panose="02010600030101010101" pitchFamily="2" charset="-122"/>
              </a:rPr>
              <a:t>置换长时间不被访问的页（栈底）</a:t>
            </a:r>
            <a:endParaRPr lang="en-US" altLang="zh-CN" sz="2000" b="1" dirty="0">
              <a:solidFill>
                <a:srgbClr val="000000"/>
              </a:solidFill>
              <a:ea typeface="宋体" panose="02010600030101010101" pitchFamily="2" charset="-122"/>
            </a:endParaRPr>
          </a:p>
          <a:p>
            <a:r>
              <a:rPr lang="en-US" altLang="zh-CN" sz="2400" b="1" dirty="0" smtClean="0">
                <a:solidFill>
                  <a:srgbClr val="7030A0"/>
                </a:solidFill>
                <a:ea typeface="宋体" panose="02010600030101010101" pitchFamily="2" charset="-122"/>
              </a:rPr>
              <a:t>Stack </a:t>
            </a:r>
            <a:r>
              <a:rPr lang="en-US" altLang="zh-CN" sz="2400" b="1" dirty="0">
                <a:solidFill>
                  <a:srgbClr val="7030A0"/>
                </a:solidFill>
                <a:ea typeface="宋体" panose="02010600030101010101" pitchFamily="2" charset="-122"/>
              </a:rPr>
              <a:t>implementation </a:t>
            </a:r>
            <a:r>
              <a:rPr lang="en-US" altLang="zh-CN" sz="2400" b="1" dirty="0">
                <a:ea typeface="宋体" panose="02010600030101010101" pitchFamily="2" charset="-122"/>
              </a:rPr>
              <a:t>– </a:t>
            </a:r>
            <a:r>
              <a:rPr lang="en-US" altLang="zh-CN" sz="2400" dirty="0">
                <a:ea typeface="宋体" panose="02010600030101010101" pitchFamily="2" charset="-122"/>
              </a:rPr>
              <a:t>keep a stack of page numbers in a double link form:</a:t>
            </a:r>
          </a:p>
          <a:p>
            <a:pPr lvl="1"/>
            <a:r>
              <a:rPr lang="en-US" altLang="zh-CN" sz="2400" b="1" dirty="0">
                <a:solidFill>
                  <a:srgbClr val="0070C0"/>
                </a:solidFill>
                <a:ea typeface="宋体" panose="02010600030101010101" pitchFamily="2" charset="-122"/>
              </a:rPr>
              <a:t>Page referenced:</a:t>
            </a:r>
          </a:p>
          <a:p>
            <a:pPr lvl="2"/>
            <a:r>
              <a:rPr lang="en-US" altLang="zh-CN" b="1" dirty="0">
                <a:solidFill>
                  <a:srgbClr val="FF0000"/>
                </a:solidFill>
                <a:ea typeface="宋体" panose="02010600030101010101" pitchFamily="2" charset="-122"/>
              </a:rPr>
              <a:t>move it to the top</a:t>
            </a:r>
          </a:p>
          <a:p>
            <a:pPr lvl="2"/>
            <a:r>
              <a:rPr lang="en-US" altLang="zh-CN" dirty="0">
                <a:ea typeface="宋体" panose="02010600030101010101" pitchFamily="2" charset="-122"/>
              </a:rPr>
              <a:t>requires 6 pointers to be changed</a:t>
            </a:r>
          </a:p>
          <a:p>
            <a:pPr lvl="1"/>
            <a:r>
              <a:rPr lang="en-US" altLang="zh-CN" sz="2400" dirty="0">
                <a:ea typeface="宋体" panose="02010600030101010101" pitchFamily="2" charset="-122"/>
              </a:rPr>
              <a:t>The </a:t>
            </a:r>
            <a:r>
              <a:rPr lang="en-US" altLang="zh-CN" sz="2400" b="1" dirty="0">
                <a:solidFill>
                  <a:srgbClr val="0000CC"/>
                </a:solidFill>
                <a:ea typeface="宋体" panose="02010600030101010101" pitchFamily="2" charset="-122"/>
              </a:rPr>
              <a:t>top of the stack </a:t>
            </a:r>
            <a:r>
              <a:rPr lang="en-US" altLang="zh-CN" sz="2400" dirty="0">
                <a:ea typeface="宋体" panose="02010600030101010101" pitchFamily="2" charset="-122"/>
              </a:rPr>
              <a:t>is always </a:t>
            </a:r>
            <a:r>
              <a:rPr lang="en-US" altLang="zh-CN" sz="2400" b="1" dirty="0">
                <a:solidFill>
                  <a:srgbClr val="0000CC"/>
                </a:solidFill>
                <a:ea typeface="宋体" panose="02010600030101010101" pitchFamily="2" charset="-122"/>
              </a:rPr>
              <a:t>the most recently used page </a:t>
            </a:r>
            <a:r>
              <a:rPr lang="en-US" altLang="zh-CN" sz="2400" dirty="0">
                <a:ea typeface="宋体" panose="02010600030101010101" pitchFamily="2" charset="-122"/>
              </a:rPr>
              <a:t>and </a:t>
            </a:r>
            <a:r>
              <a:rPr lang="en-US" altLang="zh-CN" sz="2400" b="1" dirty="0">
                <a:solidFill>
                  <a:srgbClr val="0000CC"/>
                </a:solidFill>
                <a:ea typeface="宋体" panose="02010600030101010101" pitchFamily="2" charset="-122"/>
              </a:rPr>
              <a:t>the bottom is the LRU page</a:t>
            </a:r>
            <a:r>
              <a:rPr lang="en-US" altLang="zh-CN" sz="2400" dirty="0">
                <a:solidFill>
                  <a:srgbClr val="0000CC"/>
                </a:solidFill>
                <a:ea typeface="宋体" panose="02010600030101010101" pitchFamily="2" charset="-122"/>
              </a:rPr>
              <a:t>.</a:t>
            </a:r>
          </a:p>
          <a:p>
            <a:pPr lvl="1"/>
            <a:r>
              <a:rPr lang="en-US" altLang="zh-CN" sz="2400" dirty="0">
                <a:ea typeface="宋体" panose="02010600030101010101" pitchFamily="2" charset="-122"/>
              </a:rPr>
              <a:t>No search for </a:t>
            </a:r>
            <a:r>
              <a:rPr lang="en-US" altLang="zh-CN" sz="2400" dirty="0" smtClean="0">
                <a:ea typeface="宋体" panose="02010600030101010101" pitchFamily="2" charset="-122"/>
              </a:rPr>
              <a:t>replacement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4B569F1-3E65-42EA-8142-161E06F1F48C}"/>
              </a:ext>
            </a:extLst>
          </p:cNvPr>
          <p:cNvSpPr>
            <a:spLocks noGrp="1" noChangeArrowheads="1"/>
          </p:cNvSpPr>
          <p:nvPr>
            <p:ph type="title" idx="4294967295"/>
          </p:nvPr>
        </p:nvSpPr>
        <p:spPr/>
        <p:txBody>
          <a:bodyPr/>
          <a:lstStyle/>
          <a:p>
            <a:pPr>
              <a:defRPr/>
            </a:pPr>
            <a:r>
              <a:rPr lang="en-US" altLang="zh-CN" sz="2000">
                <a:effectLst>
                  <a:outerShdw blurRad="38100" dist="38100" dir="2700000" algn="tl">
                    <a:srgbClr val="C0C0C0"/>
                  </a:outerShdw>
                </a:effectLst>
                <a:ea typeface="宋体" pitchFamily="2" charset="-122"/>
              </a:rPr>
              <a:t>Use Of A Stack to Record The Most Recent Page References</a:t>
            </a:r>
          </a:p>
        </p:txBody>
      </p:sp>
      <p:pic>
        <p:nvPicPr>
          <p:cNvPr id="63491" name="Picture 4">
            <a:extLst>
              <a:ext uri="{FF2B5EF4-FFF2-40B4-BE49-F238E27FC236}">
                <a16:creationId xmlns:a16="http://schemas.microsoft.com/office/drawing/2014/main" id="{14A38E71-E398-48FF-A7B3-827147635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6" t="4620" r="830" b="4620"/>
          <a:stretch>
            <a:fillRect/>
          </a:stretch>
        </p:blipFill>
        <p:spPr bwMode="auto">
          <a:xfrm>
            <a:off x="1581150" y="1914525"/>
            <a:ext cx="5845175" cy="40370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4724EADF-7C25-4318-95C5-34A2D82A5F4F}"/>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4515" name="内容占位符 2">
            <a:extLst>
              <a:ext uri="{FF2B5EF4-FFF2-40B4-BE49-F238E27FC236}">
                <a16:creationId xmlns:a16="http://schemas.microsoft.com/office/drawing/2014/main" id="{E9785D33-0D83-4F55-9E1C-4DE4A2888B79}"/>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4,7,0,7,1,0,1,2,1,2,7,1,2</a:t>
            </a:r>
          </a:p>
        </p:txBody>
      </p:sp>
      <p:graphicFrame>
        <p:nvGraphicFramePr>
          <p:cNvPr id="5" name="Group 4">
            <a:extLst>
              <a:ext uri="{FF2B5EF4-FFF2-40B4-BE49-F238E27FC236}">
                <a16:creationId xmlns:a16="http://schemas.microsoft.com/office/drawing/2014/main" id="{DE9C4393-EAEF-46BB-9785-3EA73B78D928}"/>
              </a:ext>
            </a:extLst>
          </p:cNvPr>
          <p:cNvGraphicFramePr>
            <a:graphicFrameLocks noGrp="1"/>
          </p:cNvGraphicFramePr>
          <p:nvPr/>
        </p:nvGraphicFramePr>
        <p:xfrm>
          <a:off x="1155700" y="2038350"/>
          <a:ext cx="393700" cy="4149726"/>
        </p:xfrm>
        <a:graphic>
          <a:graphicData uri="http://schemas.openxmlformats.org/drawingml/2006/table">
            <a:tbl>
              <a:tblPr/>
              <a:tblGrid>
                <a:gridCol w="393700">
                  <a:extLst>
                    <a:ext uri="{9D8B030D-6E8A-4147-A177-3AD203B41FA5}">
                      <a16:colId xmlns:a16="http://schemas.microsoft.com/office/drawing/2014/main" val="20000"/>
                    </a:ext>
                  </a:extLst>
                </a:gridCol>
              </a:tblGrid>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49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FF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4536" name="文本框 5">
            <a:extLst>
              <a:ext uri="{FF2B5EF4-FFF2-40B4-BE49-F238E27FC236}">
                <a16:creationId xmlns:a16="http://schemas.microsoft.com/office/drawing/2014/main" id="{47C80C03-1CBB-4A0D-BBA4-E562830DC9F8}"/>
              </a:ext>
            </a:extLst>
          </p:cNvPr>
          <p:cNvSpPr txBox="1">
            <a:spLocks noChangeArrowheads="1"/>
          </p:cNvSpPr>
          <p:nvPr/>
        </p:nvSpPr>
        <p:spPr bwMode="auto">
          <a:xfrm>
            <a:off x="2825750" y="2397125"/>
            <a:ext cx="43529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1800" dirty="0">
                <a:ea typeface="宋体" panose="02010600030101010101" pitchFamily="2" charset="-122"/>
              </a:rPr>
              <a:t>按页面的访问入栈，且最近被访问的页面总是放在栈顶。</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ea typeface="宋体" panose="02010600030101010101" pitchFamily="2" charset="-122"/>
              </a:rPr>
              <a:t>栈顶是最近访问过的页面；</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ea typeface="宋体" panose="02010600030101010101" pitchFamily="2" charset="-122"/>
              </a:rPr>
              <a:t>栈底的页面是最近最久未用的；</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b="1" dirty="0">
                <a:solidFill>
                  <a:srgbClr val="C00000"/>
                </a:solidFill>
                <a:ea typeface="宋体" panose="02010600030101010101" pitchFamily="2" charset="-122"/>
              </a:rPr>
              <a:t>选择栈底的页面予以淘汰；</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2E73E206-D349-4455-B8A0-ADE25374F18B}"/>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5539" name="内容占位符 2">
            <a:extLst>
              <a:ext uri="{FF2B5EF4-FFF2-40B4-BE49-F238E27FC236}">
                <a16:creationId xmlns:a16="http://schemas.microsoft.com/office/drawing/2014/main" id="{9064D756-1FD0-45E8-9F23-55F16CFDFD0F}"/>
              </a:ext>
            </a:extLst>
          </p:cNvPr>
          <p:cNvSpPr>
            <a:spLocks noGrp="1"/>
          </p:cNvSpPr>
          <p:nvPr>
            <p:ph idx="4294967295"/>
          </p:nvPr>
        </p:nvSpPr>
        <p:spPr>
          <a:xfrm>
            <a:off x="827088" y="1282700"/>
            <a:ext cx="7351712" cy="669925"/>
          </a:xfrm>
        </p:spPr>
        <p:txBody>
          <a:bodyPr/>
          <a:lstStyle/>
          <a:p>
            <a:r>
              <a:rPr lang="zh-CN" altLang="en-US">
                <a:solidFill>
                  <a:srgbClr val="FF0000"/>
                </a:solidFill>
                <a:ea typeface="宋体" panose="02010600030101010101" pitchFamily="2" charset="-122"/>
              </a:rPr>
              <a:t>4</a:t>
            </a:r>
            <a:r>
              <a:rPr lang="zh-CN" altLang="en-US">
                <a:ea typeface="宋体" panose="02010600030101010101" pitchFamily="2" charset="-122"/>
              </a:rPr>
              <a:t>,7,0,7,1,0,1,2,1,2,7,1,2</a:t>
            </a:r>
          </a:p>
        </p:txBody>
      </p:sp>
      <p:graphicFrame>
        <p:nvGraphicFramePr>
          <p:cNvPr id="59396" name="Group 4">
            <a:extLst>
              <a:ext uri="{FF2B5EF4-FFF2-40B4-BE49-F238E27FC236}">
                <a16:creationId xmlns:a16="http://schemas.microsoft.com/office/drawing/2014/main" id="{E7067D1F-8553-47DC-8FA1-5A2DFBD1EE0B}"/>
              </a:ext>
            </a:extLst>
          </p:cNvPr>
          <p:cNvGraphicFramePr>
            <a:graphicFrameLocks noGrp="1"/>
          </p:cNvGraphicFramePr>
          <p:nvPr/>
        </p:nvGraphicFramePr>
        <p:xfrm>
          <a:off x="1155700" y="2038350"/>
          <a:ext cx="393700" cy="3998914"/>
        </p:xfrm>
        <a:graphic>
          <a:graphicData uri="http://schemas.openxmlformats.org/drawingml/2006/table">
            <a:tbl>
              <a:tblPr/>
              <a:tblGrid>
                <a:gridCol w="393700">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FF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FF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2DBBBB14-F909-4BC4-B06E-6278AFC3C13E}"/>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6563" name="内容占位符 2">
            <a:extLst>
              <a:ext uri="{FF2B5EF4-FFF2-40B4-BE49-F238E27FC236}">
                <a16:creationId xmlns:a16="http://schemas.microsoft.com/office/drawing/2014/main" id="{F27AB03F-E3CA-4D3A-8B3A-DAC6D6DE29F0}"/>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a:t>
            </a:r>
            <a:r>
              <a:rPr lang="zh-CN" altLang="en-US">
                <a:solidFill>
                  <a:srgbClr val="FF0000"/>
                </a:solidFill>
                <a:ea typeface="宋体" panose="02010600030101010101" pitchFamily="2" charset="-122"/>
              </a:rPr>
              <a:t>7</a:t>
            </a:r>
            <a:r>
              <a:rPr lang="zh-CN" altLang="en-US">
                <a:ea typeface="宋体" panose="02010600030101010101" pitchFamily="2" charset="-122"/>
              </a:rPr>
              <a:t>,0,7,1,0,1,2,1,2,7,1,2</a:t>
            </a:r>
          </a:p>
        </p:txBody>
      </p:sp>
      <p:graphicFrame>
        <p:nvGraphicFramePr>
          <p:cNvPr id="60420" name="Group 4">
            <a:extLst>
              <a:ext uri="{FF2B5EF4-FFF2-40B4-BE49-F238E27FC236}">
                <a16:creationId xmlns:a16="http://schemas.microsoft.com/office/drawing/2014/main" id="{4A6019A0-E3ED-4EA6-8795-3B655962A859}"/>
              </a:ext>
            </a:extLst>
          </p:cNvPr>
          <p:cNvGraphicFramePr>
            <a:graphicFrameLocks noGrp="1"/>
          </p:cNvGraphicFramePr>
          <p:nvPr>
            <p:extLst>
              <p:ext uri="{D42A27DB-BD31-4B8C-83A1-F6EECF244321}">
                <p14:modId xmlns:p14="http://schemas.microsoft.com/office/powerpoint/2010/main" val="1923037114"/>
              </p:ext>
            </p:extLst>
          </p:nvPr>
        </p:nvGraphicFramePr>
        <p:xfrm>
          <a:off x="1665288" y="2186234"/>
          <a:ext cx="409575" cy="3778251"/>
        </p:xfrm>
        <a:graphic>
          <a:graphicData uri="http://schemas.openxmlformats.org/drawingml/2006/table">
            <a:tbl>
              <a:tblPr/>
              <a:tblGrid>
                <a:gridCol w="409575">
                  <a:extLst>
                    <a:ext uri="{9D8B030D-6E8A-4147-A177-3AD203B41FA5}">
                      <a16:colId xmlns:a16="http://schemas.microsoft.com/office/drawing/2014/main" val="20000"/>
                    </a:ext>
                  </a:extLst>
                </a:gridCol>
              </a:tblGrid>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FF0000"/>
                          </a:solidFill>
                          <a:effectLst/>
                          <a:latin typeface="Helvetica" pitchFamily="2" charset="0"/>
                          <a:ea typeface="宋体" pitchFamily="2" charset="-122"/>
                        </a:rPr>
                        <a:t>7</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 name="Group 4">
            <a:extLst>
              <a:ext uri="{FF2B5EF4-FFF2-40B4-BE49-F238E27FC236}">
                <a16:creationId xmlns:a16="http://schemas.microsoft.com/office/drawing/2014/main" id="{04620E6B-5143-482A-BD63-59A9FC4DE1C3}"/>
              </a:ext>
            </a:extLst>
          </p:cNvPr>
          <p:cNvGraphicFramePr>
            <a:graphicFrameLocks noGrp="1"/>
          </p:cNvGraphicFramePr>
          <p:nvPr>
            <p:extLst>
              <p:ext uri="{D42A27DB-BD31-4B8C-83A1-F6EECF244321}">
                <p14:modId xmlns:p14="http://schemas.microsoft.com/office/powerpoint/2010/main" val="1820110109"/>
              </p:ext>
            </p:extLst>
          </p:nvPr>
        </p:nvGraphicFramePr>
        <p:xfrm>
          <a:off x="1154113" y="2164009"/>
          <a:ext cx="409575" cy="3778251"/>
        </p:xfrm>
        <a:graphic>
          <a:graphicData uri="http://schemas.openxmlformats.org/drawingml/2006/table">
            <a:tbl>
              <a:tblPr/>
              <a:tblGrid>
                <a:gridCol w="409575">
                  <a:extLst>
                    <a:ext uri="{9D8B030D-6E8A-4147-A177-3AD203B41FA5}">
                      <a16:colId xmlns:a16="http://schemas.microsoft.com/office/drawing/2014/main" val="20000"/>
                    </a:ext>
                  </a:extLst>
                </a:gridCol>
              </a:tblGrid>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FF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468E7AF4-A32C-4C98-8BB6-B7DD5E4252B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7587" name="内容占位符 2">
            <a:extLst>
              <a:ext uri="{FF2B5EF4-FFF2-40B4-BE49-F238E27FC236}">
                <a16:creationId xmlns:a16="http://schemas.microsoft.com/office/drawing/2014/main" id="{B991C6CC-6FCC-4539-B82C-D91750A53121}"/>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a:t>
            </a:r>
            <a:r>
              <a:rPr lang="zh-CN" altLang="en-US">
                <a:solidFill>
                  <a:srgbClr val="FF0000"/>
                </a:solidFill>
                <a:ea typeface="宋体" panose="02010600030101010101" pitchFamily="2" charset="-122"/>
              </a:rPr>
              <a:t>0</a:t>
            </a:r>
            <a:r>
              <a:rPr lang="zh-CN" altLang="en-US">
                <a:ea typeface="宋体" panose="02010600030101010101" pitchFamily="2" charset="-122"/>
              </a:rPr>
              <a:t>,7,1,0,1,2,1,2,7,1,2</a:t>
            </a:r>
          </a:p>
        </p:txBody>
      </p:sp>
      <p:graphicFrame>
        <p:nvGraphicFramePr>
          <p:cNvPr id="61484"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4237091310"/>
              </p:ext>
            </p:extLst>
          </p:nvPr>
        </p:nvGraphicFramePr>
        <p:xfrm>
          <a:off x="1143000" y="2064766"/>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1409060928"/>
              </p:ext>
            </p:extLst>
          </p:nvPr>
        </p:nvGraphicFramePr>
        <p:xfrm>
          <a:off x="1702594" y="2075970"/>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000000"/>
                          </a:solidFill>
                          <a:effectLst/>
                          <a:latin typeface="Helvetica" pitchFamily="2" charset="0"/>
                          <a:ea typeface="宋体" pitchFamily="2" charset="-122"/>
                        </a:rPr>
                        <a:t>7</a:t>
                      </a: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8"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2846171772"/>
              </p:ext>
            </p:extLst>
          </p:nvPr>
        </p:nvGraphicFramePr>
        <p:xfrm>
          <a:off x="2262188" y="2077526"/>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C00000"/>
                          </a:solidFill>
                          <a:effectLst/>
                          <a:latin typeface="Helvetica" pitchFamily="2" charset="0"/>
                          <a:ea typeface="宋体" pitchFamily="2" charset="-122"/>
                        </a:rPr>
                        <a:t>0</a:t>
                      </a:r>
                      <a:endParaRPr kumimoji="0" lang="zh-CN" altLang="en-US" sz="1800" b="0" i="0" u="none" strike="noStrike" cap="none" normalizeH="0" baseline="0" dirty="0">
                        <a:ln>
                          <a:noFill/>
                        </a:ln>
                        <a:solidFill>
                          <a:srgbClr val="C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000000"/>
                          </a:solidFill>
                          <a:effectLst/>
                          <a:latin typeface="Helvetica" pitchFamily="2" charset="0"/>
                          <a:ea typeface="宋体" pitchFamily="2" charset="-122"/>
                        </a:rPr>
                        <a:t>7</a:t>
                      </a: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45B5BDC-53E3-471A-BD31-4E1C6AC72BD9}"/>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虚拟存储器的基本思想</a:t>
            </a:r>
          </a:p>
        </p:txBody>
      </p:sp>
      <p:sp>
        <p:nvSpPr>
          <p:cNvPr id="10243" name="Rectangle 3">
            <a:extLst>
              <a:ext uri="{FF2B5EF4-FFF2-40B4-BE49-F238E27FC236}">
                <a16:creationId xmlns:a16="http://schemas.microsoft.com/office/drawing/2014/main" id="{6D70054D-5EF2-40F2-B4E2-5C4D347A5E32}"/>
              </a:ext>
            </a:extLst>
          </p:cNvPr>
          <p:cNvSpPr>
            <a:spLocks noGrp="1" noChangeArrowheads="1"/>
          </p:cNvSpPr>
          <p:nvPr>
            <p:ph type="body" idx="4294967295"/>
          </p:nvPr>
        </p:nvSpPr>
        <p:spPr>
          <a:xfrm>
            <a:off x="665163" y="1108075"/>
            <a:ext cx="7956550" cy="5137150"/>
          </a:xfrm>
        </p:spPr>
        <p:txBody>
          <a:bodyPr/>
          <a:lstStyle/>
          <a:p>
            <a:r>
              <a:rPr lang="zh-CN" altLang="en-US" sz="1800" b="1" dirty="0">
                <a:solidFill>
                  <a:srgbClr val="FF0000"/>
                </a:solidFill>
                <a:ea typeface="宋体" panose="02010600030101010101" pitchFamily="2" charset="-122"/>
              </a:rPr>
              <a:t>虚拟存储器</a:t>
            </a:r>
            <a:r>
              <a:rPr lang="zh-CN" altLang="en-US" sz="1800" b="1" dirty="0">
                <a:ea typeface="宋体" panose="02010600030101010101" pitchFamily="2" charset="-122"/>
              </a:rPr>
              <a:t>指的是仅把作业的</a:t>
            </a:r>
            <a:r>
              <a:rPr lang="zh-CN" altLang="en-US" sz="1800" b="1" dirty="0">
                <a:solidFill>
                  <a:srgbClr val="0000CC"/>
                </a:solidFill>
                <a:ea typeface="宋体" panose="02010600030101010101" pitchFamily="2" charset="-122"/>
              </a:rPr>
              <a:t>一部分</a:t>
            </a:r>
            <a:r>
              <a:rPr lang="zh-CN" altLang="en-US" sz="1800" b="1" dirty="0">
                <a:ea typeface="宋体" panose="02010600030101010101" pitchFamily="2" charset="-122"/>
              </a:rPr>
              <a:t>装入内存便可运行作业，具有</a:t>
            </a:r>
            <a:r>
              <a:rPr lang="zh-CN" altLang="en-US" sz="1800" b="1" dirty="0">
                <a:solidFill>
                  <a:srgbClr val="0000CC"/>
                </a:solidFill>
                <a:ea typeface="宋体" panose="02010600030101010101" pitchFamily="2" charset="-122"/>
              </a:rPr>
              <a:t>请求调入功能和置换功能</a:t>
            </a:r>
            <a:r>
              <a:rPr lang="zh-CN" altLang="en-US" sz="1800" b="1" dirty="0">
                <a:ea typeface="宋体" panose="02010600030101010101" pitchFamily="2" charset="-122"/>
              </a:rPr>
              <a:t>， 能从逻辑上对内存容量加以扩充的一种存储器系统。</a:t>
            </a:r>
          </a:p>
          <a:p>
            <a:r>
              <a:rPr lang="zh-CN" altLang="en-US" sz="1800" b="1" dirty="0">
                <a:ea typeface="宋体" panose="02010600030101010101" pitchFamily="2" charset="-122"/>
              </a:rPr>
              <a:t>其</a:t>
            </a:r>
            <a:r>
              <a:rPr lang="zh-CN" altLang="en-US" sz="1800" b="1" dirty="0">
                <a:solidFill>
                  <a:srgbClr val="0000CC"/>
                </a:solidFill>
                <a:ea typeface="宋体" panose="02010600030101010101" pitchFamily="2" charset="-122"/>
              </a:rPr>
              <a:t>逻辑容量</a:t>
            </a:r>
            <a:r>
              <a:rPr lang="zh-CN" altLang="en-US" sz="1800" b="1" dirty="0">
                <a:ea typeface="宋体" panose="02010600030101010101" pitchFamily="2" charset="-122"/>
              </a:rPr>
              <a:t>由内存容量和外存容量之和所决定，其运行速度接近于内存速度，而每位的成本却又接近于外存。</a:t>
            </a:r>
          </a:p>
          <a:p>
            <a:endParaRPr lang="zh-CN" altLang="en-US" sz="1800" dirty="0">
              <a:ea typeface="宋体" panose="02010600030101010101" pitchFamily="2" charset="-122"/>
            </a:endParaRPr>
          </a:p>
          <a:p>
            <a:r>
              <a:rPr lang="zh-CN" altLang="en-US" sz="1800" b="1" dirty="0">
                <a:solidFill>
                  <a:srgbClr val="FF0000"/>
                </a:solidFill>
                <a:ea typeface="宋体" panose="02010600030101010101" pitchFamily="2" charset="-122"/>
              </a:rPr>
              <a:t>基于局部性原理</a:t>
            </a:r>
            <a:r>
              <a:rPr lang="zh-CN" altLang="en-US" sz="1800" dirty="0">
                <a:ea typeface="宋体" panose="02010600030101010101" pitchFamily="2" charset="-122"/>
              </a:rPr>
              <a:t>，一个作业在运行之前，没有必要全部装入主存，而仅将那些当前要运行的那部分页面或段，先装入内存几个启动运行，其余部分暂时留在磁盘上；</a:t>
            </a:r>
          </a:p>
          <a:p>
            <a:r>
              <a:rPr lang="zh-CN" altLang="en-US" sz="1800" b="1" dirty="0">
                <a:solidFill>
                  <a:srgbClr val="7030A0"/>
                </a:solidFill>
                <a:ea typeface="宋体" panose="02010600030101010101" pitchFamily="2" charset="-122"/>
              </a:rPr>
              <a:t>如果程序所需要访问的页（段）尚未调入内存（称为缺页或缺段）</a:t>
            </a:r>
            <a:r>
              <a:rPr lang="zh-CN" altLang="en-US" sz="1800" dirty="0">
                <a:solidFill>
                  <a:srgbClr val="7030A0"/>
                </a:solidFill>
                <a:ea typeface="宋体" panose="02010600030101010101" pitchFamily="2" charset="-122"/>
              </a:rPr>
              <a:t>，</a:t>
            </a:r>
            <a:r>
              <a:rPr lang="zh-CN" altLang="en-US" sz="1800" dirty="0">
                <a:ea typeface="宋体" panose="02010600030101010101" pitchFamily="2" charset="-122"/>
              </a:rPr>
              <a:t>程序应利用OS所提供的</a:t>
            </a:r>
            <a:r>
              <a:rPr lang="zh-CN" altLang="en-US" sz="1800" i="1" u="sng" dirty="0">
                <a:ea typeface="宋体" panose="02010600030101010101" pitchFamily="2" charset="-122"/>
              </a:rPr>
              <a:t>请求调页（段）</a:t>
            </a:r>
            <a:r>
              <a:rPr lang="zh-CN" altLang="en-US" sz="1800" dirty="0">
                <a:ea typeface="宋体" panose="02010600030101010101" pitchFamily="2" charset="-122"/>
              </a:rPr>
              <a:t>功能，将它们调入内存，以便进程能继续执行下去；</a:t>
            </a:r>
          </a:p>
          <a:p>
            <a:r>
              <a:rPr lang="zh-CN" altLang="en-US" sz="1800" b="1" dirty="0">
                <a:solidFill>
                  <a:srgbClr val="7030A0"/>
                </a:solidFill>
                <a:ea typeface="宋体" panose="02010600030101010101" pitchFamily="2" charset="-122"/>
              </a:rPr>
              <a:t>如果此时内存已满，无法再装入新的页（段</a:t>
            </a:r>
            <a:r>
              <a:rPr lang="zh-CN" altLang="en-US" sz="1800" dirty="0">
                <a:ea typeface="宋体" panose="02010600030101010101" pitchFamily="2" charset="-122"/>
              </a:rPr>
              <a:t>），则还须再利用页（段）的</a:t>
            </a:r>
            <a:r>
              <a:rPr lang="zh-CN" altLang="en-US" sz="1800" i="1" u="sng" dirty="0">
                <a:ea typeface="宋体" panose="02010600030101010101" pitchFamily="2" charset="-122"/>
              </a:rPr>
              <a:t>置换功能</a:t>
            </a:r>
            <a:r>
              <a:rPr lang="zh-CN" altLang="en-US" sz="1800" dirty="0">
                <a:ea typeface="宋体" panose="02010600030101010101" pitchFamily="2" charset="-122"/>
              </a:rPr>
              <a:t>，将内存中暂时不用的页（段）调出至磁盘上，腾出足够的内存空间后，再将所要访问的（段）调入内存，使程序继续执行；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39924E7B-0FFF-4879-AFCC-69531788F762}"/>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8611" name="内容占位符 2">
            <a:extLst>
              <a:ext uri="{FF2B5EF4-FFF2-40B4-BE49-F238E27FC236}">
                <a16:creationId xmlns:a16="http://schemas.microsoft.com/office/drawing/2014/main" id="{65DE3684-4063-45D9-AE82-E635C2ACADC4}"/>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a:t>
            </a:r>
            <a:r>
              <a:rPr lang="zh-CN" altLang="en-US">
                <a:solidFill>
                  <a:srgbClr val="FF0000"/>
                </a:solidFill>
                <a:ea typeface="宋体" panose="02010600030101010101" pitchFamily="2" charset="-122"/>
              </a:rPr>
              <a:t>7</a:t>
            </a:r>
            <a:r>
              <a:rPr lang="zh-CN" altLang="en-US">
                <a:ea typeface="宋体" panose="02010600030101010101" pitchFamily="2" charset="-122"/>
              </a:rPr>
              <a:t>,1,0,1,2,1,2,7,1,2</a:t>
            </a:r>
          </a:p>
        </p:txBody>
      </p:sp>
      <p:graphicFrame>
        <p:nvGraphicFramePr>
          <p:cNvPr id="62468" name="Group 4">
            <a:extLst>
              <a:ext uri="{FF2B5EF4-FFF2-40B4-BE49-F238E27FC236}">
                <a16:creationId xmlns:a16="http://schemas.microsoft.com/office/drawing/2014/main" id="{710C3C99-35A5-42CB-8222-7244993FAC00}"/>
              </a:ext>
            </a:extLst>
          </p:cNvPr>
          <p:cNvGraphicFramePr>
            <a:graphicFrameLocks noGrp="1"/>
          </p:cNvGraphicFramePr>
          <p:nvPr/>
        </p:nvGraphicFramePr>
        <p:xfrm>
          <a:off x="2922588" y="2373313"/>
          <a:ext cx="461962" cy="3821113"/>
        </p:xfrm>
        <a:graphic>
          <a:graphicData uri="http://schemas.openxmlformats.org/drawingml/2006/table">
            <a:tbl>
              <a:tblPr/>
              <a:tblGrid>
                <a:gridCol w="461962">
                  <a:extLst>
                    <a:ext uri="{9D8B030D-6E8A-4147-A177-3AD203B41FA5}">
                      <a16:colId xmlns:a16="http://schemas.microsoft.com/office/drawing/2014/main" val="20000"/>
                    </a:ext>
                  </a:extLst>
                </a:gridCol>
              </a:tblGrid>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7</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13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488" name="Group 24">
            <a:extLst>
              <a:ext uri="{FF2B5EF4-FFF2-40B4-BE49-F238E27FC236}">
                <a16:creationId xmlns:a16="http://schemas.microsoft.com/office/drawing/2014/main" id="{D48FDD28-6237-4B98-8776-B4C18F2A392E}"/>
              </a:ext>
            </a:extLst>
          </p:cNvPr>
          <p:cNvGraphicFramePr>
            <a:graphicFrameLocks noGrp="1"/>
          </p:cNvGraphicFramePr>
          <p:nvPr/>
        </p:nvGraphicFramePr>
        <p:xfrm>
          <a:off x="2262188" y="2363788"/>
          <a:ext cx="446087" cy="3819527"/>
        </p:xfrm>
        <a:graphic>
          <a:graphicData uri="http://schemas.openxmlformats.org/drawingml/2006/table">
            <a:tbl>
              <a:tblPr/>
              <a:tblGrid>
                <a:gridCol w="446087">
                  <a:extLst>
                    <a:ext uri="{9D8B030D-6E8A-4147-A177-3AD203B41FA5}">
                      <a16:colId xmlns:a16="http://schemas.microsoft.com/office/drawing/2014/main" val="20000"/>
                    </a:ext>
                  </a:extLst>
                </a:gridCol>
              </a:tblGrid>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00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600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508" name="Group 44">
            <a:extLst>
              <a:ext uri="{FF2B5EF4-FFF2-40B4-BE49-F238E27FC236}">
                <a16:creationId xmlns:a16="http://schemas.microsoft.com/office/drawing/2014/main" id="{F92D808C-AF22-47EC-AFD7-5EB888E41ABA}"/>
              </a:ext>
            </a:extLst>
          </p:cNvPr>
          <p:cNvGraphicFramePr>
            <a:graphicFrameLocks noGrp="1"/>
          </p:cNvGraphicFramePr>
          <p:nvPr/>
        </p:nvGraphicFramePr>
        <p:xfrm>
          <a:off x="1666875" y="2363788"/>
          <a:ext cx="409575" cy="3846513"/>
        </p:xfrm>
        <a:graphic>
          <a:graphicData uri="http://schemas.openxmlformats.org/drawingml/2006/table">
            <a:tbl>
              <a:tblPr/>
              <a:tblGrid>
                <a:gridCol w="4095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528" name="Group 64">
            <a:extLst>
              <a:ext uri="{FF2B5EF4-FFF2-40B4-BE49-F238E27FC236}">
                <a16:creationId xmlns:a16="http://schemas.microsoft.com/office/drawing/2014/main" id="{DC62D696-6FB4-4720-91DE-CA1DCC26593E}"/>
              </a:ext>
            </a:extLst>
          </p:cNvPr>
          <p:cNvGraphicFramePr>
            <a:graphicFrameLocks noGrp="1"/>
          </p:cNvGraphicFramePr>
          <p:nvPr/>
        </p:nvGraphicFramePr>
        <p:xfrm>
          <a:off x="1143000" y="2384425"/>
          <a:ext cx="404813" cy="3798889"/>
        </p:xfrm>
        <a:graphic>
          <a:graphicData uri="http://schemas.openxmlformats.org/drawingml/2006/table">
            <a:tbl>
              <a:tblPr/>
              <a:tblGrid>
                <a:gridCol w="404813">
                  <a:extLst>
                    <a:ext uri="{9D8B030D-6E8A-4147-A177-3AD203B41FA5}">
                      <a16:colId xmlns:a16="http://schemas.microsoft.com/office/drawing/2014/main" val="20000"/>
                    </a:ext>
                  </a:extLst>
                </a:gridCol>
              </a:tblGrid>
              <a:tr h="4317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7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9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15117576-194D-4F50-ACE4-B2C5CF457CE3}"/>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9635" name="内容占位符 2">
            <a:extLst>
              <a:ext uri="{FF2B5EF4-FFF2-40B4-BE49-F238E27FC236}">
                <a16:creationId xmlns:a16="http://schemas.microsoft.com/office/drawing/2014/main" id="{99FE79D5-B330-4B21-AF09-61260A76BBD8}"/>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a:t>
            </a:r>
            <a:r>
              <a:rPr lang="zh-CN" altLang="en-US">
                <a:solidFill>
                  <a:srgbClr val="FF0000"/>
                </a:solidFill>
                <a:ea typeface="宋体" panose="02010600030101010101" pitchFamily="2" charset="-122"/>
              </a:rPr>
              <a:t>1</a:t>
            </a:r>
            <a:r>
              <a:rPr lang="zh-CN" altLang="en-US">
                <a:ea typeface="宋体" panose="02010600030101010101" pitchFamily="2" charset="-122"/>
              </a:rPr>
              <a:t>,0,1,2,1,2,7,1,2</a:t>
            </a:r>
          </a:p>
        </p:txBody>
      </p:sp>
      <p:graphicFrame>
        <p:nvGraphicFramePr>
          <p:cNvPr id="63492" name="Group 4">
            <a:extLst>
              <a:ext uri="{FF2B5EF4-FFF2-40B4-BE49-F238E27FC236}">
                <a16:creationId xmlns:a16="http://schemas.microsoft.com/office/drawing/2014/main" id="{B6A9F417-9AFB-43DF-BBD4-20D1DE3E501C}"/>
              </a:ext>
            </a:extLst>
          </p:cNvPr>
          <p:cNvGraphicFramePr>
            <a:graphicFrameLocks noGrp="1"/>
          </p:cNvGraphicFramePr>
          <p:nvPr/>
        </p:nvGraphicFramePr>
        <p:xfrm>
          <a:off x="3502025" y="2390775"/>
          <a:ext cx="463550" cy="3835402"/>
        </p:xfrm>
        <a:graphic>
          <a:graphicData uri="http://schemas.openxmlformats.org/drawingml/2006/table">
            <a:tbl>
              <a:tblPr/>
              <a:tblGrid>
                <a:gridCol w="463550">
                  <a:extLst>
                    <a:ext uri="{9D8B030D-6E8A-4147-A177-3AD203B41FA5}">
                      <a16:colId xmlns:a16="http://schemas.microsoft.com/office/drawing/2014/main" val="20000"/>
                    </a:ext>
                  </a:extLst>
                </a:gridCol>
              </a:tblGrid>
              <a:tr h="5333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3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5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28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12" name="Group 24">
            <a:extLst>
              <a:ext uri="{FF2B5EF4-FFF2-40B4-BE49-F238E27FC236}">
                <a16:creationId xmlns:a16="http://schemas.microsoft.com/office/drawing/2014/main" id="{7A440537-FC6B-49E4-9581-0E58765E9575}"/>
              </a:ext>
            </a:extLst>
          </p:cNvPr>
          <p:cNvGraphicFramePr>
            <a:graphicFrameLocks noGrp="1"/>
          </p:cNvGraphicFramePr>
          <p:nvPr/>
        </p:nvGraphicFramePr>
        <p:xfrm>
          <a:off x="2922588" y="2373313"/>
          <a:ext cx="461962" cy="3863977"/>
        </p:xfrm>
        <a:graphic>
          <a:graphicData uri="http://schemas.openxmlformats.org/drawingml/2006/table">
            <a:tbl>
              <a:tblPr/>
              <a:tblGrid>
                <a:gridCol w="46196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55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32" name="Group 44">
            <a:extLst>
              <a:ext uri="{FF2B5EF4-FFF2-40B4-BE49-F238E27FC236}">
                <a16:creationId xmlns:a16="http://schemas.microsoft.com/office/drawing/2014/main" id="{390BD815-C0DC-4085-80B5-9F728EEF6595}"/>
              </a:ext>
            </a:extLst>
          </p:cNvPr>
          <p:cNvGraphicFramePr>
            <a:graphicFrameLocks noGrp="1"/>
          </p:cNvGraphicFramePr>
          <p:nvPr/>
        </p:nvGraphicFramePr>
        <p:xfrm>
          <a:off x="2262188" y="2363788"/>
          <a:ext cx="446087" cy="3873502"/>
        </p:xfrm>
        <a:graphic>
          <a:graphicData uri="http://schemas.openxmlformats.org/drawingml/2006/table">
            <a:tbl>
              <a:tblPr/>
              <a:tblGrid>
                <a:gridCol w="446087">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510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52" name="Group 64">
            <a:extLst>
              <a:ext uri="{FF2B5EF4-FFF2-40B4-BE49-F238E27FC236}">
                <a16:creationId xmlns:a16="http://schemas.microsoft.com/office/drawing/2014/main" id="{7250095F-1EE7-442E-9A20-FE9FAB5BE8B0}"/>
              </a:ext>
            </a:extLst>
          </p:cNvPr>
          <p:cNvGraphicFramePr>
            <a:graphicFrameLocks noGrp="1"/>
          </p:cNvGraphicFramePr>
          <p:nvPr/>
        </p:nvGraphicFramePr>
        <p:xfrm>
          <a:off x="1666875" y="2363788"/>
          <a:ext cx="409575" cy="3846513"/>
        </p:xfrm>
        <a:graphic>
          <a:graphicData uri="http://schemas.openxmlformats.org/drawingml/2006/table">
            <a:tbl>
              <a:tblPr/>
              <a:tblGrid>
                <a:gridCol w="4095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72" name="Group 84">
            <a:extLst>
              <a:ext uri="{FF2B5EF4-FFF2-40B4-BE49-F238E27FC236}">
                <a16:creationId xmlns:a16="http://schemas.microsoft.com/office/drawing/2014/main" id="{05572B23-85D0-4FC9-BD78-E742B143EDDC}"/>
              </a:ext>
            </a:extLst>
          </p:cNvPr>
          <p:cNvGraphicFramePr>
            <a:graphicFrameLocks noGrp="1"/>
          </p:cNvGraphicFramePr>
          <p:nvPr/>
        </p:nvGraphicFramePr>
        <p:xfrm>
          <a:off x="1154113" y="2338388"/>
          <a:ext cx="395287" cy="3857625"/>
        </p:xfrm>
        <a:graphic>
          <a:graphicData uri="http://schemas.openxmlformats.org/drawingml/2006/table">
            <a:tbl>
              <a:tblPr/>
              <a:tblGrid>
                <a:gridCol w="395287">
                  <a:extLst>
                    <a:ext uri="{9D8B030D-6E8A-4147-A177-3AD203B41FA5}">
                      <a16:colId xmlns:a16="http://schemas.microsoft.com/office/drawing/2014/main" val="20000"/>
                    </a:ext>
                  </a:extLst>
                </a:gridCol>
              </a:tblGrid>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BC69586F-A483-40FC-BF48-3A58D952FDF6}"/>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0659" name="内容占位符 2">
            <a:extLst>
              <a:ext uri="{FF2B5EF4-FFF2-40B4-BE49-F238E27FC236}">
                <a16:creationId xmlns:a16="http://schemas.microsoft.com/office/drawing/2014/main" id="{0525389A-C900-4915-8FBF-1B21EBA27BE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a:t>
            </a:r>
            <a:r>
              <a:rPr lang="zh-CN" altLang="en-US">
                <a:solidFill>
                  <a:srgbClr val="FF0000"/>
                </a:solidFill>
                <a:ea typeface="宋体" panose="02010600030101010101" pitchFamily="2" charset="-122"/>
              </a:rPr>
              <a:t>0</a:t>
            </a:r>
            <a:r>
              <a:rPr lang="zh-CN" altLang="en-US">
                <a:ea typeface="宋体" panose="02010600030101010101" pitchFamily="2" charset="-122"/>
              </a:rPr>
              <a:t>,1,2,1,2,7,1,2</a:t>
            </a:r>
          </a:p>
        </p:txBody>
      </p:sp>
      <p:graphicFrame>
        <p:nvGraphicFramePr>
          <p:cNvPr id="64516" name="Group 4">
            <a:extLst>
              <a:ext uri="{FF2B5EF4-FFF2-40B4-BE49-F238E27FC236}">
                <a16:creationId xmlns:a16="http://schemas.microsoft.com/office/drawing/2014/main" id="{B5A0538E-84E6-4E10-A597-B0AF3D7A03B4}"/>
              </a:ext>
            </a:extLst>
          </p:cNvPr>
          <p:cNvGraphicFramePr>
            <a:graphicFrameLocks noGrp="1"/>
          </p:cNvGraphicFramePr>
          <p:nvPr/>
        </p:nvGraphicFramePr>
        <p:xfrm>
          <a:off x="4171950" y="2338388"/>
          <a:ext cx="504825" cy="3706814"/>
        </p:xfrm>
        <a:graphic>
          <a:graphicData uri="http://schemas.openxmlformats.org/drawingml/2006/table">
            <a:tbl>
              <a:tblPr/>
              <a:tblGrid>
                <a:gridCol w="504825">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0</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3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36" name="Group 24">
            <a:extLst>
              <a:ext uri="{FF2B5EF4-FFF2-40B4-BE49-F238E27FC236}">
                <a16:creationId xmlns:a16="http://schemas.microsoft.com/office/drawing/2014/main" id="{8D7C7539-5510-4B4B-8570-1F49BB52720B}"/>
              </a:ext>
            </a:extLst>
          </p:cNvPr>
          <p:cNvGraphicFramePr>
            <a:graphicFrameLocks noGrp="1"/>
          </p:cNvGraphicFramePr>
          <p:nvPr/>
        </p:nvGraphicFramePr>
        <p:xfrm>
          <a:off x="3502025" y="2390775"/>
          <a:ext cx="463550" cy="3665540"/>
        </p:xfrm>
        <a:graphic>
          <a:graphicData uri="http://schemas.openxmlformats.org/drawingml/2006/table">
            <a:tbl>
              <a:tblPr/>
              <a:tblGrid>
                <a:gridCol w="463550">
                  <a:extLst>
                    <a:ext uri="{9D8B030D-6E8A-4147-A177-3AD203B41FA5}">
                      <a16:colId xmlns:a16="http://schemas.microsoft.com/office/drawing/2014/main" val="20000"/>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56" name="Group 44">
            <a:extLst>
              <a:ext uri="{FF2B5EF4-FFF2-40B4-BE49-F238E27FC236}">
                <a16:creationId xmlns:a16="http://schemas.microsoft.com/office/drawing/2014/main" id="{233D2C62-8777-459E-9E7D-EC7E00A000E1}"/>
              </a:ext>
            </a:extLst>
          </p:cNvPr>
          <p:cNvGraphicFramePr>
            <a:graphicFrameLocks noGrp="1"/>
          </p:cNvGraphicFramePr>
          <p:nvPr/>
        </p:nvGraphicFramePr>
        <p:xfrm>
          <a:off x="2922588" y="2373313"/>
          <a:ext cx="461962" cy="3709989"/>
        </p:xfrm>
        <a:graphic>
          <a:graphicData uri="http://schemas.openxmlformats.org/drawingml/2006/table">
            <a:tbl>
              <a:tblPr/>
              <a:tblGrid>
                <a:gridCol w="461962">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76" name="Group 64">
            <a:extLst>
              <a:ext uri="{FF2B5EF4-FFF2-40B4-BE49-F238E27FC236}">
                <a16:creationId xmlns:a16="http://schemas.microsoft.com/office/drawing/2014/main" id="{5C4A43B3-F9C7-4BB8-ACE6-CC0CE27DDA08}"/>
              </a:ext>
            </a:extLst>
          </p:cNvPr>
          <p:cNvGraphicFramePr>
            <a:graphicFrameLocks noGrp="1"/>
          </p:cNvGraphicFramePr>
          <p:nvPr/>
        </p:nvGraphicFramePr>
        <p:xfrm>
          <a:off x="2262188" y="2363788"/>
          <a:ext cx="446087" cy="3709989"/>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96" name="Group 84">
            <a:extLst>
              <a:ext uri="{FF2B5EF4-FFF2-40B4-BE49-F238E27FC236}">
                <a16:creationId xmlns:a16="http://schemas.microsoft.com/office/drawing/2014/main" id="{192DA26B-21EA-4424-B19D-1869457E03EE}"/>
              </a:ext>
            </a:extLst>
          </p:cNvPr>
          <p:cNvGraphicFramePr>
            <a:graphicFrameLocks noGrp="1"/>
          </p:cNvGraphicFramePr>
          <p:nvPr/>
        </p:nvGraphicFramePr>
        <p:xfrm>
          <a:off x="1666875" y="2174875"/>
          <a:ext cx="409575" cy="3910014"/>
        </p:xfrm>
        <a:graphic>
          <a:graphicData uri="http://schemas.openxmlformats.org/drawingml/2006/table">
            <a:tbl>
              <a:tblPr/>
              <a:tblGrid>
                <a:gridCol w="409575">
                  <a:extLst>
                    <a:ext uri="{9D8B030D-6E8A-4147-A177-3AD203B41FA5}">
                      <a16:colId xmlns:a16="http://schemas.microsoft.com/office/drawing/2014/main" val="20000"/>
                    </a:ext>
                  </a:extLst>
                </a:gridCol>
              </a:tblGrid>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4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5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91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616" name="Group 104">
            <a:extLst>
              <a:ext uri="{FF2B5EF4-FFF2-40B4-BE49-F238E27FC236}">
                <a16:creationId xmlns:a16="http://schemas.microsoft.com/office/drawing/2014/main" id="{4B7CA49A-B59B-45E3-93F8-C8697F906BF8}"/>
              </a:ext>
            </a:extLst>
          </p:cNvPr>
          <p:cNvGraphicFramePr>
            <a:graphicFrameLocks noGrp="1"/>
          </p:cNvGraphicFramePr>
          <p:nvPr/>
        </p:nvGraphicFramePr>
        <p:xfrm>
          <a:off x="1133475" y="2265363"/>
          <a:ext cx="414338" cy="3830635"/>
        </p:xfrm>
        <a:graphic>
          <a:graphicData uri="http://schemas.openxmlformats.org/drawingml/2006/table">
            <a:tbl>
              <a:tblPr/>
              <a:tblGrid>
                <a:gridCol w="414338">
                  <a:extLst>
                    <a:ext uri="{9D8B030D-6E8A-4147-A177-3AD203B41FA5}">
                      <a16:colId xmlns:a16="http://schemas.microsoft.com/office/drawing/2014/main" val="20000"/>
                    </a:ext>
                  </a:extLst>
                </a:gridCol>
              </a:tblGrid>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1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2F4FB686-B8FE-42AB-9A07-64FB8D7A8E3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1683" name="内容占位符 2">
            <a:extLst>
              <a:ext uri="{FF2B5EF4-FFF2-40B4-BE49-F238E27FC236}">
                <a16:creationId xmlns:a16="http://schemas.microsoft.com/office/drawing/2014/main" id="{0D82707C-3F71-4EE5-803E-3BCA0C9AE71A}"/>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a:t>
            </a:r>
            <a:r>
              <a:rPr lang="zh-CN" altLang="en-US">
                <a:solidFill>
                  <a:srgbClr val="FF0000"/>
                </a:solidFill>
                <a:ea typeface="宋体" panose="02010600030101010101" pitchFamily="2" charset="-122"/>
              </a:rPr>
              <a:t>1</a:t>
            </a:r>
            <a:r>
              <a:rPr lang="zh-CN" altLang="en-US">
                <a:ea typeface="宋体" panose="02010600030101010101" pitchFamily="2" charset="-122"/>
              </a:rPr>
              <a:t>,2,1,2,7,1,2</a:t>
            </a:r>
          </a:p>
        </p:txBody>
      </p:sp>
      <p:graphicFrame>
        <p:nvGraphicFramePr>
          <p:cNvPr id="65540" name="Group 4">
            <a:extLst>
              <a:ext uri="{FF2B5EF4-FFF2-40B4-BE49-F238E27FC236}">
                <a16:creationId xmlns:a16="http://schemas.microsoft.com/office/drawing/2014/main" id="{614BE5A7-B393-4065-B7E6-391DD0C8BE78}"/>
              </a:ext>
            </a:extLst>
          </p:cNvPr>
          <p:cNvGraphicFramePr>
            <a:graphicFrameLocks noGrp="1"/>
          </p:cNvGraphicFramePr>
          <p:nvPr/>
        </p:nvGraphicFramePr>
        <p:xfrm>
          <a:off x="4924425" y="2330450"/>
          <a:ext cx="492125" cy="3651251"/>
        </p:xfrm>
        <a:graphic>
          <a:graphicData uri="http://schemas.openxmlformats.org/drawingml/2006/table">
            <a:tbl>
              <a:tblPr/>
              <a:tblGrid>
                <a:gridCol w="492125">
                  <a:extLst>
                    <a:ext uri="{9D8B030D-6E8A-4147-A177-3AD203B41FA5}">
                      <a16:colId xmlns:a16="http://schemas.microsoft.com/office/drawing/2014/main" val="20000"/>
                    </a:ext>
                  </a:extLst>
                </a:gridCol>
              </a:tblGrid>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560" name="Group 24">
            <a:extLst>
              <a:ext uri="{FF2B5EF4-FFF2-40B4-BE49-F238E27FC236}">
                <a16:creationId xmlns:a16="http://schemas.microsoft.com/office/drawing/2014/main" id="{03CB93C0-E5E7-4FE5-99C7-F154A874A31B}"/>
              </a:ext>
            </a:extLst>
          </p:cNvPr>
          <p:cNvGraphicFramePr>
            <a:graphicFrameLocks noGrp="1"/>
          </p:cNvGraphicFramePr>
          <p:nvPr/>
        </p:nvGraphicFramePr>
        <p:xfrm>
          <a:off x="4171950" y="2393950"/>
          <a:ext cx="504825" cy="3622676"/>
        </p:xfrm>
        <a:graphic>
          <a:graphicData uri="http://schemas.openxmlformats.org/drawingml/2006/table">
            <a:tbl>
              <a:tblPr/>
              <a:tblGrid>
                <a:gridCol w="504825">
                  <a:extLst>
                    <a:ext uri="{9D8B030D-6E8A-4147-A177-3AD203B41FA5}">
                      <a16:colId xmlns:a16="http://schemas.microsoft.com/office/drawing/2014/main" val="20000"/>
                    </a:ext>
                  </a:extLst>
                </a:gridCol>
              </a:tblGrid>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580" name="Group 44">
            <a:extLst>
              <a:ext uri="{FF2B5EF4-FFF2-40B4-BE49-F238E27FC236}">
                <a16:creationId xmlns:a16="http://schemas.microsoft.com/office/drawing/2014/main" id="{FA5FF0E5-BA9D-4DC9-B5B3-344A7BFE3644}"/>
              </a:ext>
            </a:extLst>
          </p:cNvPr>
          <p:cNvGraphicFramePr>
            <a:graphicFrameLocks noGrp="1"/>
          </p:cNvGraphicFramePr>
          <p:nvPr/>
        </p:nvGraphicFramePr>
        <p:xfrm>
          <a:off x="3502025" y="2347913"/>
          <a:ext cx="463550" cy="3709995"/>
        </p:xfrm>
        <a:graphic>
          <a:graphicData uri="http://schemas.openxmlformats.org/drawingml/2006/table">
            <a:tbl>
              <a:tblPr/>
              <a:tblGrid>
                <a:gridCol w="463550">
                  <a:extLst>
                    <a:ext uri="{9D8B030D-6E8A-4147-A177-3AD203B41FA5}">
                      <a16:colId xmlns:a16="http://schemas.microsoft.com/office/drawing/2014/main" val="20000"/>
                    </a:ext>
                  </a:extLst>
                </a:gridCol>
              </a:tblGrid>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02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00" name="Group 64">
            <a:extLst>
              <a:ext uri="{FF2B5EF4-FFF2-40B4-BE49-F238E27FC236}">
                <a16:creationId xmlns:a16="http://schemas.microsoft.com/office/drawing/2014/main" id="{925C8C8C-678B-4EEF-AB4E-2983A4FCF360}"/>
              </a:ext>
            </a:extLst>
          </p:cNvPr>
          <p:cNvGraphicFramePr>
            <a:graphicFrameLocks noGrp="1"/>
          </p:cNvGraphicFramePr>
          <p:nvPr/>
        </p:nvGraphicFramePr>
        <p:xfrm>
          <a:off x="2924175" y="2374900"/>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20" name="Group 84">
            <a:extLst>
              <a:ext uri="{FF2B5EF4-FFF2-40B4-BE49-F238E27FC236}">
                <a16:creationId xmlns:a16="http://schemas.microsoft.com/office/drawing/2014/main" id="{A9010C42-AE7D-457F-9977-BB626D36386A}"/>
              </a:ext>
            </a:extLst>
          </p:cNvPr>
          <p:cNvGraphicFramePr>
            <a:graphicFrameLocks noGrp="1"/>
          </p:cNvGraphicFramePr>
          <p:nvPr/>
        </p:nvGraphicFramePr>
        <p:xfrm>
          <a:off x="2262188" y="2365375"/>
          <a:ext cx="446087" cy="3694114"/>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40" name="Group 104">
            <a:extLst>
              <a:ext uri="{FF2B5EF4-FFF2-40B4-BE49-F238E27FC236}">
                <a16:creationId xmlns:a16="http://schemas.microsoft.com/office/drawing/2014/main" id="{EE3AFD74-B33A-40D5-B9A8-EE41AF171564}"/>
              </a:ext>
            </a:extLst>
          </p:cNvPr>
          <p:cNvGraphicFramePr>
            <a:graphicFrameLocks noGrp="1"/>
          </p:cNvGraphicFramePr>
          <p:nvPr/>
        </p:nvGraphicFramePr>
        <p:xfrm>
          <a:off x="1666875" y="2360613"/>
          <a:ext cx="409575" cy="3673475"/>
        </p:xfrm>
        <a:graphic>
          <a:graphicData uri="http://schemas.openxmlformats.org/drawingml/2006/table">
            <a:tbl>
              <a:tblPr/>
              <a:tblGrid>
                <a:gridCol w="409575">
                  <a:extLst>
                    <a:ext uri="{9D8B030D-6E8A-4147-A177-3AD203B41FA5}">
                      <a16:colId xmlns:a16="http://schemas.microsoft.com/office/drawing/2014/main" val="20000"/>
                    </a:ext>
                  </a:extLst>
                </a:gridCol>
              </a:tblGrid>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7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 name="Group 4">
            <a:extLst>
              <a:ext uri="{FF2B5EF4-FFF2-40B4-BE49-F238E27FC236}">
                <a16:creationId xmlns:a16="http://schemas.microsoft.com/office/drawing/2014/main" id="{4B9E37AA-1CCA-4281-B38A-6301704286ED}"/>
              </a:ext>
            </a:extLst>
          </p:cNvPr>
          <p:cNvGraphicFramePr>
            <a:graphicFrameLocks noGrp="1"/>
          </p:cNvGraphicFramePr>
          <p:nvPr/>
        </p:nvGraphicFramePr>
        <p:xfrm>
          <a:off x="1155700" y="2362200"/>
          <a:ext cx="393700" cy="3716336"/>
        </p:xfrm>
        <a:graphic>
          <a:graphicData uri="http://schemas.openxmlformats.org/drawingml/2006/table">
            <a:tbl>
              <a:tblPr/>
              <a:tblGrid>
                <a:gridCol w="393700">
                  <a:extLst>
                    <a:ext uri="{9D8B030D-6E8A-4147-A177-3AD203B41FA5}">
                      <a16:colId xmlns:a16="http://schemas.microsoft.com/office/drawing/2014/main" val="20000"/>
                    </a:ext>
                  </a:extLst>
                </a:gridCol>
              </a:tblGrid>
              <a:tr h="40444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12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3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Helvetica" pitchFamily="2" charset="0"/>
                          <a:ea typeface="宋体" pitchFamily="2" charset="-122"/>
                        </a:rPr>
                        <a:t>4</a:t>
                      </a:r>
                      <a:endParaRPr kumimoji="0" lang="zh-CN" altLang="en-US" sz="2800" b="0" i="0" u="none" strike="noStrike" cap="none" normalizeH="0" baseline="0" dirty="0">
                        <a:ln>
                          <a:noFill/>
                        </a:ln>
                        <a:solidFill>
                          <a:schemeClr val="tx1"/>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5A01F447-2A3B-4609-A3B3-946CFC1B7257}"/>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2707" name="内容占位符 2">
            <a:extLst>
              <a:ext uri="{FF2B5EF4-FFF2-40B4-BE49-F238E27FC236}">
                <a16:creationId xmlns:a16="http://schemas.microsoft.com/office/drawing/2014/main" id="{8870410D-8F7A-4CA0-A57F-18CC3A117D80}"/>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a:t>
            </a:r>
            <a:r>
              <a:rPr lang="zh-CN" altLang="en-US">
                <a:solidFill>
                  <a:srgbClr val="FF0000"/>
                </a:solidFill>
                <a:ea typeface="宋体" panose="02010600030101010101" pitchFamily="2" charset="-122"/>
              </a:rPr>
              <a:t>2</a:t>
            </a:r>
            <a:r>
              <a:rPr lang="zh-CN" altLang="en-US">
                <a:ea typeface="宋体" panose="02010600030101010101" pitchFamily="2" charset="-122"/>
              </a:rPr>
              <a:t>,1,2,7,1,2</a:t>
            </a:r>
          </a:p>
        </p:txBody>
      </p:sp>
      <p:graphicFrame>
        <p:nvGraphicFramePr>
          <p:cNvPr id="66564" name="Group 4">
            <a:extLst>
              <a:ext uri="{FF2B5EF4-FFF2-40B4-BE49-F238E27FC236}">
                <a16:creationId xmlns:a16="http://schemas.microsoft.com/office/drawing/2014/main" id="{965310A6-DE47-4F18-90EE-708C94F78A3D}"/>
              </a:ext>
            </a:extLst>
          </p:cNvPr>
          <p:cNvGraphicFramePr>
            <a:graphicFrameLocks noGrp="1"/>
          </p:cNvGraphicFramePr>
          <p:nvPr/>
        </p:nvGraphicFramePr>
        <p:xfrm>
          <a:off x="5673725" y="2286000"/>
          <a:ext cx="508000" cy="3611561"/>
        </p:xfrm>
        <a:graphic>
          <a:graphicData uri="http://schemas.openxmlformats.org/drawingml/2006/table">
            <a:tbl>
              <a:tblPr/>
              <a:tblGrid>
                <a:gridCol w="508000">
                  <a:extLst>
                    <a:ext uri="{9D8B030D-6E8A-4147-A177-3AD203B41FA5}">
                      <a16:colId xmlns:a16="http://schemas.microsoft.com/office/drawing/2014/main" val="20000"/>
                    </a:ext>
                  </a:extLst>
                </a:gridCol>
              </a:tblGrid>
              <a:tr h="5478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4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4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584" name="Group 24">
            <a:extLst>
              <a:ext uri="{FF2B5EF4-FFF2-40B4-BE49-F238E27FC236}">
                <a16:creationId xmlns:a16="http://schemas.microsoft.com/office/drawing/2014/main" id="{03A89F64-E679-454E-AEE3-FCEE11B1E763}"/>
              </a:ext>
            </a:extLst>
          </p:cNvPr>
          <p:cNvGraphicFramePr>
            <a:graphicFrameLocks noGrp="1"/>
          </p:cNvGraphicFramePr>
          <p:nvPr/>
        </p:nvGraphicFramePr>
        <p:xfrm>
          <a:off x="4924425" y="2330450"/>
          <a:ext cx="492125" cy="3590926"/>
        </p:xfrm>
        <a:graphic>
          <a:graphicData uri="http://schemas.openxmlformats.org/drawingml/2006/table">
            <a:tbl>
              <a:tblPr/>
              <a:tblGrid>
                <a:gridCol w="492125">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04" name="Group 44">
            <a:extLst>
              <a:ext uri="{FF2B5EF4-FFF2-40B4-BE49-F238E27FC236}">
                <a16:creationId xmlns:a16="http://schemas.microsoft.com/office/drawing/2014/main" id="{8D2A8382-8976-4108-BAB5-7BB2B121A5B1}"/>
              </a:ext>
            </a:extLst>
          </p:cNvPr>
          <p:cNvGraphicFramePr>
            <a:graphicFrameLocks noGrp="1"/>
          </p:cNvGraphicFramePr>
          <p:nvPr/>
        </p:nvGraphicFramePr>
        <p:xfrm>
          <a:off x="4170363" y="2252663"/>
          <a:ext cx="506412" cy="3679825"/>
        </p:xfrm>
        <a:graphic>
          <a:graphicData uri="http://schemas.openxmlformats.org/drawingml/2006/table">
            <a:tbl>
              <a:tblPr/>
              <a:tblGrid>
                <a:gridCol w="506412">
                  <a:extLst>
                    <a:ext uri="{9D8B030D-6E8A-4147-A177-3AD203B41FA5}">
                      <a16:colId xmlns:a16="http://schemas.microsoft.com/office/drawing/2014/main" val="20000"/>
                    </a:ext>
                  </a:extLst>
                </a:gridCol>
              </a:tblGrid>
              <a:tr h="63608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24" name="Group 64">
            <a:extLst>
              <a:ext uri="{FF2B5EF4-FFF2-40B4-BE49-F238E27FC236}">
                <a16:creationId xmlns:a16="http://schemas.microsoft.com/office/drawing/2014/main" id="{7294EA98-6BC4-4069-B475-638AF7207BBD}"/>
              </a:ext>
            </a:extLst>
          </p:cNvPr>
          <p:cNvGraphicFramePr>
            <a:graphicFrameLocks noGrp="1"/>
          </p:cNvGraphicFramePr>
          <p:nvPr/>
        </p:nvGraphicFramePr>
        <p:xfrm>
          <a:off x="3502025" y="2297113"/>
          <a:ext cx="463550" cy="3659186"/>
        </p:xfrm>
        <a:graphic>
          <a:graphicData uri="http://schemas.openxmlformats.org/drawingml/2006/table">
            <a:tbl>
              <a:tblPr/>
              <a:tblGrid>
                <a:gridCol w="463550">
                  <a:extLst>
                    <a:ext uri="{9D8B030D-6E8A-4147-A177-3AD203B41FA5}">
                      <a16:colId xmlns:a16="http://schemas.microsoft.com/office/drawing/2014/main" val="20000"/>
                    </a:ext>
                  </a:extLst>
                </a:gridCol>
              </a:tblGrid>
              <a:tr h="5317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44" name="Group 84">
            <a:extLst>
              <a:ext uri="{FF2B5EF4-FFF2-40B4-BE49-F238E27FC236}">
                <a16:creationId xmlns:a16="http://schemas.microsoft.com/office/drawing/2014/main" id="{35D15C5A-1485-4D25-B380-BA5F85CCA3C9}"/>
              </a:ext>
            </a:extLst>
          </p:cNvPr>
          <p:cNvGraphicFramePr>
            <a:graphicFrameLocks noGrp="1"/>
          </p:cNvGraphicFramePr>
          <p:nvPr/>
        </p:nvGraphicFramePr>
        <p:xfrm>
          <a:off x="2924175" y="2276475"/>
          <a:ext cx="461963" cy="3694114"/>
        </p:xfrm>
        <a:graphic>
          <a:graphicData uri="http://schemas.openxmlformats.org/drawingml/2006/table">
            <a:tbl>
              <a:tblPr/>
              <a:tblGrid>
                <a:gridCol w="461963">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64" name="Group 104">
            <a:extLst>
              <a:ext uri="{FF2B5EF4-FFF2-40B4-BE49-F238E27FC236}">
                <a16:creationId xmlns:a16="http://schemas.microsoft.com/office/drawing/2014/main" id="{039FA47E-115B-4312-8BC8-D44EC7B835BF}"/>
              </a:ext>
            </a:extLst>
          </p:cNvPr>
          <p:cNvGraphicFramePr>
            <a:graphicFrameLocks noGrp="1"/>
          </p:cNvGraphicFramePr>
          <p:nvPr/>
        </p:nvGraphicFramePr>
        <p:xfrm>
          <a:off x="2262188" y="2287588"/>
          <a:ext cx="446087" cy="3694113"/>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84" name="Group 124">
            <a:extLst>
              <a:ext uri="{FF2B5EF4-FFF2-40B4-BE49-F238E27FC236}">
                <a16:creationId xmlns:a16="http://schemas.microsoft.com/office/drawing/2014/main" id="{E1B3386F-8F4C-46B1-9A41-0782CE40E030}"/>
              </a:ext>
            </a:extLst>
          </p:cNvPr>
          <p:cNvGraphicFramePr>
            <a:graphicFrameLocks noGrp="1"/>
          </p:cNvGraphicFramePr>
          <p:nvPr/>
        </p:nvGraphicFramePr>
        <p:xfrm>
          <a:off x="1666875" y="2263775"/>
          <a:ext cx="409575" cy="3724275"/>
        </p:xfrm>
        <a:graphic>
          <a:graphicData uri="http://schemas.openxmlformats.org/drawingml/2006/table">
            <a:tbl>
              <a:tblPr/>
              <a:tblGrid>
                <a:gridCol w="409575">
                  <a:extLst>
                    <a:ext uri="{9D8B030D-6E8A-4147-A177-3AD203B41FA5}">
                      <a16:colId xmlns:a16="http://schemas.microsoft.com/office/drawing/2014/main" val="20000"/>
                    </a:ext>
                  </a:extLst>
                </a:gridCol>
              </a:tblGrid>
              <a:tr h="39621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8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704" name="Group 144">
            <a:extLst>
              <a:ext uri="{FF2B5EF4-FFF2-40B4-BE49-F238E27FC236}">
                <a16:creationId xmlns:a16="http://schemas.microsoft.com/office/drawing/2014/main" id="{97B5FF8E-FA6D-4869-8D12-F5FA0538C993}"/>
              </a:ext>
            </a:extLst>
          </p:cNvPr>
          <p:cNvGraphicFramePr>
            <a:graphicFrameLocks noGrp="1"/>
          </p:cNvGraphicFramePr>
          <p:nvPr/>
        </p:nvGraphicFramePr>
        <p:xfrm>
          <a:off x="1133475" y="2224088"/>
          <a:ext cx="414338" cy="3754434"/>
        </p:xfrm>
        <a:graphic>
          <a:graphicData uri="http://schemas.openxmlformats.org/drawingml/2006/table">
            <a:tbl>
              <a:tblPr/>
              <a:tblGrid>
                <a:gridCol w="414338">
                  <a:extLst>
                    <a:ext uri="{9D8B030D-6E8A-4147-A177-3AD203B41FA5}">
                      <a16:colId xmlns:a16="http://schemas.microsoft.com/office/drawing/2014/main" val="20000"/>
                    </a:ext>
                  </a:extLst>
                </a:gridCol>
              </a:tblGrid>
              <a:tr h="39625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7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7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7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E3291597-4567-4E34-ADA1-F7ACA9C5C8CA}"/>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3731" name="内容占位符 2">
            <a:extLst>
              <a:ext uri="{FF2B5EF4-FFF2-40B4-BE49-F238E27FC236}">
                <a16:creationId xmlns:a16="http://schemas.microsoft.com/office/drawing/2014/main" id="{072389EB-0353-42A7-ACD3-E0B0805BBDFF}"/>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a:t>
            </a:r>
            <a:r>
              <a:rPr lang="zh-CN" altLang="en-US">
                <a:solidFill>
                  <a:srgbClr val="FF0000"/>
                </a:solidFill>
                <a:ea typeface="宋体" panose="02010600030101010101" pitchFamily="2" charset="-122"/>
              </a:rPr>
              <a:t>1</a:t>
            </a:r>
            <a:r>
              <a:rPr lang="zh-CN" altLang="en-US">
                <a:ea typeface="宋体" panose="02010600030101010101" pitchFamily="2" charset="-122"/>
              </a:rPr>
              <a:t>,2,7,1,2</a:t>
            </a:r>
          </a:p>
        </p:txBody>
      </p:sp>
      <p:graphicFrame>
        <p:nvGraphicFramePr>
          <p:cNvPr id="67588" name="Group 4">
            <a:extLst>
              <a:ext uri="{FF2B5EF4-FFF2-40B4-BE49-F238E27FC236}">
                <a16:creationId xmlns:a16="http://schemas.microsoft.com/office/drawing/2014/main" id="{7DFF1ED4-BA70-4C6A-8D3D-155DB643D357}"/>
              </a:ext>
            </a:extLst>
          </p:cNvPr>
          <p:cNvGraphicFramePr>
            <a:graphicFrameLocks noGrp="1"/>
          </p:cNvGraphicFramePr>
          <p:nvPr/>
        </p:nvGraphicFramePr>
        <p:xfrm>
          <a:off x="6410325" y="2241550"/>
          <a:ext cx="466725" cy="3603628"/>
        </p:xfrm>
        <a:graphic>
          <a:graphicData uri="http://schemas.openxmlformats.org/drawingml/2006/table">
            <a:tbl>
              <a:tblPr/>
              <a:tblGrid>
                <a:gridCol w="466725">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08" name="Group 24">
            <a:extLst>
              <a:ext uri="{FF2B5EF4-FFF2-40B4-BE49-F238E27FC236}">
                <a16:creationId xmlns:a16="http://schemas.microsoft.com/office/drawing/2014/main" id="{47BE6EDE-559B-4793-9A6E-9B933652E90F}"/>
              </a:ext>
            </a:extLst>
          </p:cNvPr>
          <p:cNvGraphicFramePr>
            <a:graphicFrameLocks noGrp="1"/>
          </p:cNvGraphicFramePr>
          <p:nvPr/>
        </p:nvGraphicFramePr>
        <p:xfrm>
          <a:off x="56737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28" name="Group 44">
            <a:extLst>
              <a:ext uri="{FF2B5EF4-FFF2-40B4-BE49-F238E27FC236}">
                <a16:creationId xmlns:a16="http://schemas.microsoft.com/office/drawing/2014/main" id="{2F8C9312-5764-4434-B27F-F6F5C0DBC759}"/>
              </a:ext>
            </a:extLst>
          </p:cNvPr>
          <p:cNvGraphicFramePr>
            <a:graphicFrameLocks noGrp="1"/>
          </p:cNvGraphicFramePr>
          <p:nvPr/>
        </p:nvGraphicFramePr>
        <p:xfrm>
          <a:off x="49244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48" name="Group 64">
            <a:extLst>
              <a:ext uri="{FF2B5EF4-FFF2-40B4-BE49-F238E27FC236}">
                <a16:creationId xmlns:a16="http://schemas.microsoft.com/office/drawing/2014/main" id="{37631FCA-5A08-4CB0-8181-895756092B69}"/>
              </a:ext>
            </a:extLst>
          </p:cNvPr>
          <p:cNvGraphicFramePr>
            <a:graphicFrameLocks noGrp="1"/>
          </p:cNvGraphicFramePr>
          <p:nvPr/>
        </p:nvGraphicFramePr>
        <p:xfrm>
          <a:off x="4171950" y="2251075"/>
          <a:ext cx="504825" cy="3636964"/>
        </p:xfrm>
        <a:graphic>
          <a:graphicData uri="http://schemas.openxmlformats.org/drawingml/2006/table">
            <a:tbl>
              <a:tblPr/>
              <a:tblGrid>
                <a:gridCol w="504825">
                  <a:extLst>
                    <a:ext uri="{9D8B030D-6E8A-4147-A177-3AD203B41FA5}">
                      <a16:colId xmlns:a16="http://schemas.microsoft.com/office/drawing/2014/main" val="20000"/>
                    </a:ext>
                  </a:extLst>
                </a:gridCol>
              </a:tblGrid>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68" name="Group 84">
            <a:extLst>
              <a:ext uri="{FF2B5EF4-FFF2-40B4-BE49-F238E27FC236}">
                <a16:creationId xmlns:a16="http://schemas.microsoft.com/office/drawing/2014/main" id="{75FBCCFA-BAE8-4774-A402-92C018FB2C19}"/>
              </a:ext>
            </a:extLst>
          </p:cNvPr>
          <p:cNvGraphicFramePr>
            <a:graphicFrameLocks noGrp="1"/>
          </p:cNvGraphicFramePr>
          <p:nvPr/>
        </p:nvGraphicFramePr>
        <p:xfrm>
          <a:off x="3502025" y="2232025"/>
          <a:ext cx="463550" cy="3670300"/>
        </p:xfrm>
        <a:graphic>
          <a:graphicData uri="http://schemas.openxmlformats.org/drawingml/2006/table">
            <a:tbl>
              <a:tblPr/>
              <a:tblGrid>
                <a:gridCol w="463550">
                  <a:extLst>
                    <a:ext uri="{9D8B030D-6E8A-4147-A177-3AD203B41FA5}">
                      <a16:colId xmlns:a16="http://schemas.microsoft.com/office/drawing/2014/main" val="20000"/>
                    </a:ext>
                  </a:extLst>
                </a:gridCol>
              </a:tblGrid>
              <a:tr h="52842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88" name="Group 104">
            <a:extLst>
              <a:ext uri="{FF2B5EF4-FFF2-40B4-BE49-F238E27FC236}">
                <a16:creationId xmlns:a16="http://schemas.microsoft.com/office/drawing/2014/main" id="{040074D6-BA18-4CD6-9A23-06A4117DA34B}"/>
              </a:ext>
            </a:extLst>
          </p:cNvPr>
          <p:cNvGraphicFramePr>
            <a:graphicFrameLocks noGrp="1"/>
          </p:cNvGraphicFramePr>
          <p:nvPr/>
        </p:nvGraphicFramePr>
        <p:xfrm>
          <a:off x="2924175" y="2220913"/>
          <a:ext cx="460375" cy="3687792"/>
        </p:xfrm>
        <a:graphic>
          <a:graphicData uri="http://schemas.openxmlformats.org/drawingml/2006/table">
            <a:tbl>
              <a:tblPr/>
              <a:tblGrid>
                <a:gridCol w="460375">
                  <a:extLst>
                    <a:ext uri="{9D8B030D-6E8A-4147-A177-3AD203B41FA5}">
                      <a16:colId xmlns:a16="http://schemas.microsoft.com/office/drawing/2014/main" val="20000"/>
                    </a:ext>
                  </a:extLst>
                </a:gridCol>
              </a:tblGrid>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08" name="Group 124">
            <a:extLst>
              <a:ext uri="{FF2B5EF4-FFF2-40B4-BE49-F238E27FC236}">
                <a16:creationId xmlns:a16="http://schemas.microsoft.com/office/drawing/2014/main" id="{F8AFF24A-737E-49B2-AEC8-597E3C22DAF3}"/>
              </a:ext>
            </a:extLst>
          </p:cNvPr>
          <p:cNvGraphicFramePr>
            <a:graphicFrameLocks noGrp="1"/>
          </p:cNvGraphicFramePr>
          <p:nvPr/>
        </p:nvGraphicFramePr>
        <p:xfrm>
          <a:off x="2262188" y="2211388"/>
          <a:ext cx="446087" cy="3698877"/>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28" name="Group 144">
            <a:extLst>
              <a:ext uri="{FF2B5EF4-FFF2-40B4-BE49-F238E27FC236}">
                <a16:creationId xmlns:a16="http://schemas.microsoft.com/office/drawing/2014/main" id="{EA9B0EAD-6C40-422D-95F0-EDB172597F5F}"/>
              </a:ext>
            </a:extLst>
          </p:cNvPr>
          <p:cNvGraphicFramePr>
            <a:graphicFrameLocks noGrp="1"/>
          </p:cNvGraphicFramePr>
          <p:nvPr/>
        </p:nvGraphicFramePr>
        <p:xfrm>
          <a:off x="1666875" y="2209800"/>
          <a:ext cx="409575" cy="3706814"/>
        </p:xfrm>
        <a:graphic>
          <a:graphicData uri="http://schemas.openxmlformats.org/drawingml/2006/table">
            <a:tbl>
              <a:tblPr/>
              <a:tblGrid>
                <a:gridCol w="409575">
                  <a:extLst>
                    <a:ext uri="{9D8B030D-6E8A-4147-A177-3AD203B41FA5}">
                      <a16:colId xmlns:a16="http://schemas.microsoft.com/office/drawing/2014/main" val="20000"/>
                    </a:ext>
                  </a:extLst>
                </a:gridCol>
              </a:tblGrid>
              <a:tr h="3781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8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2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3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2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8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6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48" name="Group 164">
            <a:extLst>
              <a:ext uri="{FF2B5EF4-FFF2-40B4-BE49-F238E27FC236}">
                <a16:creationId xmlns:a16="http://schemas.microsoft.com/office/drawing/2014/main" id="{87C5201B-0B42-400D-B569-34B71ECD1EC5}"/>
              </a:ext>
            </a:extLst>
          </p:cNvPr>
          <p:cNvGraphicFramePr>
            <a:graphicFrameLocks noGrp="1"/>
          </p:cNvGraphicFramePr>
          <p:nvPr/>
        </p:nvGraphicFramePr>
        <p:xfrm>
          <a:off x="1101725" y="2243138"/>
          <a:ext cx="436563" cy="3687764"/>
        </p:xfrm>
        <a:graphic>
          <a:graphicData uri="http://schemas.openxmlformats.org/drawingml/2006/table">
            <a:tbl>
              <a:tblPr/>
              <a:tblGrid>
                <a:gridCol w="436563">
                  <a:extLst>
                    <a:ext uri="{9D8B030D-6E8A-4147-A177-3AD203B41FA5}">
                      <a16:colId xmlns:a16="http://schemas.microsoft.com/office/drawing/2014/main" val="20000"/>
                    </a:ext>
                  </a:extLst>
                </a:gridCol>
              </a:tblGrid>
              <a:tr h="3962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9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6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6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1A320DBE-176F-4CE4-BD97-6CC52535A92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4755" name="内容占位符 2">
            <a:extLst>
              <a:ext uri="{FF2B5EF4-FFF2-40B4-BE49-F238E27FC236}">
                <a16:creationId xmlns:a16="http://schemas.microsoft.com/office/drawing/2014/main" id="{212E3625-BAB4-4255-9D6F-69F66E947DBC}"/>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a:t>
            </a:r>
            <a:r>
              <a:rPr lang="zh-CN" altLang="en-US">
                <a:solidFill>
                  <a:srgbClr val="FF0000"/>
                </a:solidFill>
                <a:ea typeface="宋体" panose="02010600030101010101" pitchFamily="2" charset="-122"/>
              </a:rPr>
              <a:t>2</a:t>
            </a:r>
            <a:r>
              <a:rPr lang="zh-CN" altLang="en-US">
                <a:ea typeface="宋体" panose="02010600030101010101" pitchFamily="2" charset="-122"/>
              </a:rPr>
              <a:t>,7,1,2</a:t>
            </a:r>
          </a:p>
        </p:txBody>
      </p:sp>
      <p:graphicFrame>
        <p:nvGraphicFramePr>
          <p:cNvPr id="68612" name="Group 4">
            <a:extLst>
              <a:ext uri="{FF2B5EF4-FFF2-40B4-BE49-F238E27FC236}">
                <a16:creationId xmlns:a16="http://schemas.microsoft.com/office/drawing/2014/main" id="{AEE8B87B-E8C7-4141-AB48-3D4D4634F1BA}"/>
              </a:ext>
            </a:extLst>
          </p:cNvPr>
          <p:cNvGraphicFramePr>
            <a:graphicFrameLocks noGrp="1"/>
          </p:cNvGraphicFramePr>
          <p:nvPr/>
        </p:nvGraphicFramePr>
        <p:xfrm>
          <a:off x="7045325" y="2225675"/>
          <a:ext cx="481013" cy="3600452"/>
        </p:xfrm>
        <a:graphic>
          <a:graphicData uri="http://schemas.openxmlformats.org/drawingml/2006/table">
            <a:tbl>
              <a:tblPr/>
              <a:tblGrid>
                <a:gridCol w="481013">
                  <a:extLst>
                    <a:ext uri="{9D8B030D-6E8A-4147-A177-3AD203B41FA5}">
                      <a16:colId xmlns:a16="http://schemas.microsoft.com/office/drawing/2014/main" val="20000"/>
                    </a:ext>
                  </a:extLst>
                </a:gridCol>
              </a:tblGrid>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32" name="Group 24">
            <a:extLst>
              <a:ext uri="{FF2B5EF4-FFF2-40B4-BE49-F238E27FC236}">
                <a16:creationId xmlns:a16="http://schemas.microsoft.com/office/drawing/2014/main" id="{6D61AFA3-BFF1-48D1-9756-352C2FF013D1}"/>
              </a:ext>
            </a:extLst>
          </p:cNvPr>
          <p:cNvGraphicFramePr>
            <a:graphicFrameLocks noGrp="1"/>
          </p:cNvGraphicFramePr>
          <p:nvPr/>
        </p:nvGraphicFramePr>
        <p:xfrm>
          <a:off x="6410325" y="2241550"/>
          <a:ext cx="466725" cy="3594102"/>
        </p:xfrm>
        <a:graphic>
          <a:graphicData uri="http://schemas.openxmlformats.org/drawingml/2006/table">
            <a:tbl>
              <a:tblPr/>
              <a:tblGrid>
                <a:gridCol w="466725">
                  <a:extLst>
                    <a:ext uri="{9D8B030D-6E8A-4147-A177-3AD203B41FA5}">
                      <a16:colId xmlns:a16="http://schemas.microsoft.com/office/drawing/2014/main" val="20000"/>
                    </a:ext>
                  </a:extLst>
                </a:gridCol>
              </a:tblGrid>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52" name="Group 44">
            <a:extLst>
              <a:ext uri="{FF2B5EF4-FFF2-40B4-BE49-F238E27FC236}">
                <a16:creationId xmlns:a16="http://schemas.microsoft.com/office/drawing/2014/main" id="{7BA6F041-04D1-4F20-9E21-29EFE31C70A0}"/>
              </a:ext>
            </a:extLst>
          </p:cNvPr>
          <p:cNvGraphicFramePr>
            <a:graphicFrameLocks noGrp="1"/>
          </p:cNvGraphicFramePr>
          <p:nvPr/>
        </p:nvGraphicFramePr>
        <p:xfrm>
          <a:off x="56737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72" name="Group 64">
            <a:extLst>
              <a:ext uri="{FF2B5EF4-FFF2-40B4-BE49-F238E27FC236}">
                <a16:creationId xmlns:a16="http://schemas.microsoft.com/office/drawing/2014/main" id="{E26C072C-5BA6-49F4-8B09-0F42F08504F8}"/>
              </a:ext>
            </a:extLst>
          </p:cNvPr>
          <p:cNvGraphicFramePr>
            <a:graphicFrameLocks noGrp="1"/>
          </p:cNvGraphicFramePr>
          <p:nvPr/>
        </p:nvGraphicFramePr>
        <p:xfrm>
          <a:off x="49244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92" name="Group 84">
            <a:extLst>
              <a:ext uri="{FF2B5EF4-FFF2-40B4-BE49-F238E27FC236}">
                <a16:creationId xmlns:a16="http://schemas.microsoft.com/office/drawing/2014/main" id="{29E2CD44-A2BD-43F4-9200-F4536B84CA8E}"/>
              </a:ext>
            </a:extLst>
          </p:cNvPr>
          <p:cNvGraphicFramePr>
            <a:graphicFrameLocks noGrp="1"/>
          </p:cNvGraphicFramePr>
          <p:nvPr/>
        </p:nvGraphicFramePr>
        <p:xfrm>
          <a:off x="4170363" y="2251075"/>
          <a:ext cx="506412" cy="3603626"/>
        </p:xfrm>
        <a:graphic>
          <a:graphicData uri="http://schemas.openxmlformats.org/drawingml/2006/table">
            <a:tbl>
              <a:tblPr/>
              <a:tblGrid>
                <a:gridCol w="50641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12" name="Group 104">
            <a:extLst>
              <a:ext uri="{FF2B5EF4-FFF2-40B4-BE49-F238E27FC236}">
                <a16:creationId xmlns:a16="http://schemas.microsoft.com/office/drawing/2014/main" id="{A9593165-2A1D-4AC0-AD47-854F051B4E92}"/>
              </a:ext>
            </a:extLst>
          </p:cNvPr>
          <p:cNvGraphicFramePr>
            <a:graphicFrameLocks noGrp="1"/>
          </p:cNvGraphicFramePr>
          <p:nvPr/>
        </p:nvGraphicFramePr>
        <p:xfrm>
          <a:off x="3502025" y="2305050"/>
          <a:ext cx="463550" cy="3576637"/>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32" name="Group 124">
            <a:extLst>
              <a:ext uri="{FF2B5EF4-FFF2-40B4-BE49-F238E27FC236}">
                <a16:creationId xmlns:a16="http://schemas.microsoft.com/office/drawing/2014/main" id="{88696BA9-3D77-465A-9FFE-B0B98D2243A1}"/>
              </a:ext>
            </a:extLst>
          </p:cNvPr>
          <p:cNvGraphicFramePr>
            <a:graphicFrameLocks noGrp="1"/>
          </p:cNvGraphicFramePr>
          <p:nvPr/>
        </p:nvGraphicFramePr>
        <p:xfrm>
          <a:off x="2924175" y="2198688"/>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52" name="Group 144">
            <a:extLst>
              <a:ext uri="{FF2B5EF4-FFF2-40B4-BE49-F238E27FC236}">
                <a16:creationId xmlns:a16="http://schemas.microsoft.com/office/drawing/2014/main" id="{7A46853A-6863-4F2E-8113-50CCDCF820B9}"/>
              </a:ext>
            </a:extLst>
          </p:cNvPr>
          <p:cNvGraphicFramePr>
            <a:graphicFrameLocks noGrp="1"/>
          </p:cNvGraphicFramePr>
          <p:nvPr/>
        </p:nvGraphicFramePr>
        <p:xfrm>
          <a:off x="2262188" y="2222500"/>
          <a:ext cx="446087" cy="3694114"/>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72" name="Group 164">
            <a:extLst>
              <a:ext uri="{FF2B5EF4-FFF2-40B4-BE49-F238E27FC236}">
                <a16:creationId xmlns:a16="http://schemas.microsoft.com/office/drawing/2014/main" id="{09620AE6-AA0B-4793-AC5A-0AA99E361927}"/>
              </a:ext>
            </a:extLst>
          </p:cNvPr>
          <p:cNvGraphicFramePr>
            <a:graphicFrameLocks noGrp="1"/>
          </p:cNvGraphicFramePr>
          <p:nvPr/>
        </p:nvGraphicFramePr>
        <p:xfrm>
          <a:off x="1666875" y="2187575"/>
          <a:ext cx="409575" cy="3729038"/>
        </p:xfrm>
        <a:graphic>
          <a:graphicData uri="http://schemas.openxmlformats.org/drawingml/2006/table">
            <a:tbl>
              <a:tblPr/>
              <a:tblGrid>
                <a:gridCol w="409575">
                  <a:extLst>
                    <a:ext uri="{9D8B030D-6E8A-4147-A177-3AD203B41FA5}">
                      <a16:colId xmlns:a16="http://schemas.microsoft.com/office/drawing/2014/main" val="20000"/>
                    </a:ext>
                  </a:extLst>
                </a:gridCol>
              </a:tblGrid>
              <a:tr h="3998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7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7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92" name="Group 184">
            <a:extLst>
              <a:ext uri="{FF2B5EF4-FFF2-40B4-BE49-F238E27FC236}">
                <a16:creationId xmlns:a16="http://schemas.microsoft.com/office/drawing/2014/main" id="{018FB514-306A-4C91-AC51-39C260C61B7E}"/>
              </a:ext>
            </a:extLst>
          </p:cNvPr>
          <p:cNvGraphicFramePr>
            <a:graphicFrameLocks noGrp="1"/>
          </p:cNvGraphicFramePr>
          <p:nvPr/>
        </p:nvGraphicFramePr>
        <p:xfrm>
          <a:off x="1143000" y="2209800"/>
          <a:ext cx="404813" cy="3692524"/>
        </p:xfrm>
        <a:graphic>
          <a:graphicData uri="http://schemas.openxmlformats.org/drawingml/2006/table">
            <a:tbl>
              <a:tblPr/>
              <a:tblGrid>
                <a:gridCol w="404813">
                  <a:extLst>
                    <a:ext uri="{9D8B030D-6E8A-4147-A177-3AD203B41FA5}">
                      <a16:colId xmlns:a16="http://schemas.microsoft.com/office/drawing/2014/main" val="20000"/>
                    </a:ext>
                  </a:extLst>
                </a:gridCol>
              </a:tblGrid>
              <a:tr h="40576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7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5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36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55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36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06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54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9A0AF350-9E7B-4DD4-98DA-FC3789A0F766}"/>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5779" name="内容占位符 2">
            <a:extLst>
              <a:ext uri="{FF2B5EF4-FFF2-40B4-BE49-F238E27FC236}">
                <a16:creationId xmlns:a16="http://schemas.microsoft.com/office/drawing/2014/main" id="{E52128F5-BA61-4EC5-9CF7-479164142AF7}"/>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a:t>
            </a:r>
            <a:r>
              <a:rPr lang="zh-CN" altLang="en-US">
                <a:solidFill>
                  <a:srgbClr val="FF0000"/>
                </a:solidFill>
                <a:ea typeface="宋体" panose="02010600030101010101" pitchFamily="2" charset="-122"/>
              </a:rPr>
              <a:t>7</a:t>
            </a:r>
            <a:r>
              <a:rPr lang="zh-CN" altLang="en-US">
                <a:ea typeface="宋体" panose="02010600030101010101" pitchFamily="2" charset="-122"/>
              </a:rPr>
              <a:t>,1,2</a:t>
            </a:r>
          </a:p>
        </p:txBody>
      </p:sp>
      <p:graphicFrame>
        <p:nvGraphicFramePr>
          <p:cNvPr id="69636" name="Group 4">
            <a:extLst>
              <a:ext uri="{FF2B5EF4-FFF2-40B4-BE49-F238E27FC236}">
                <a16:creationId xmlns:a16="http://schemas.microsoft.com/office/drawing/2014/main" id="{83A74FBC-464D-4838-87A0-F12FBE9B9F14}"/>
              </a:ext>
            </a:extLst>
          </p:cNvPr>
          <p:cNvGraphicFramePr>
            <a:graphicFrameLocks noGrp="1"/>
          </p:cNvGraphicFramePr>
          <p:nvPr/>
        </p:nvGraphicFramePr>
        <p:xfrm>
          <a:off x="7058025" y="2225675"/>
          <a:ext cx="481013" cy="3600452"/>
        </p:xfrm>
        <a:graphic>
          <a:graphicData uri="http://schemas.openxmlformats.org/drawingml/2006/table">
            <a:tbl>
              <a:tblPr/>
              <a:tblGrid>
                <a:gridCol w="481013">
                  <a:extLst>
                    <a:ext uri="{9D8B030D-6E8A-4147-A177-3AD203B41FA5}">
                      <a16:colId xmlns:a16="http://schemas.microsoft.com/office/drawing/2014/main" val="20000"/>
                    </a:ext>
                  </a:extLst>
                </a:gridCol>
              </a:tblGrid>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56" name="Group 24">
            <a:extLst>
              <a:ext uri="{FF2B5EF4-FFF2-40B4-BE49-F238E27FC236}">
                <a16:creationId xmlns:a16="http://schemas.microsoft.com/office/drawing/2014/main" id="{86288EDB-EBAB-4C54-A215-E0FBEA7868A4}"/>
              </a:ext>
            </a:extLst>
          </p:cNvPr>
          <p:cNvGraphicFramePr>
            <a:graphicFrameLocks noGrp="1"/>
          </p:cNvGraphicFramePr>
          <p:nvPr/>
        </p:nvGraphicFramePr>
        <p:xfrm>
          <a:off x="6423025" y="2241550"/>
          <a:ext cx="466725" cy="3594102"/>
        </p:xfrm>
        <a:graphic>
          <a:graphicData uri="http://schemas.openxmlformats.org/drawingml/2006/table">
            <a:tbl>
              <a:tblPr/>
              <a:tblGrid>
                <a:gridCol w="466725">
                  <a:extLst>
                    <a:ext uri="{9D8B030D-6E8A-4147-A177-3AD203B41FA5}">
                      <a16:colId xmlns:a16="http://schemas.microsoft.com/office/drawing/2014/main" val="20000"/>
                    </a:ext>
                  </a:extLst>
                </a:gridCol>
              </a:tblGrid>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76" name="Group 44">
            <a:extLst>
              <a:ext uri="{FF2B5EF4-FFF2-40B4-BE49-F238E27FC236}">
                <a16:creationId xmlns:a16="http://schemas.microsoft.com/office/drawing/2014/main" id="{879FCF5E-59AD-4617-80C7-4F344B41BE8D}"/>
              </a:ext>
            </a:extLst>
          </p:cNvPr>
          <p:cNvGraphicFramePr>
            <a:graphicFrameLocks noGrp="1"/>
          </p:cNvGraphicFramePr>
          <p:nvPr/>
        </p:nvGraphicFramePr>
        <p:xfrm>
          <a:off x="56864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96" name="Group 64">
            <a:extLst>
              <a:ext uri="{FF2B5EF4-FFF2-40B4-BE49-F238E27FC236}">
                <a16:creationId xmlns:a16="http://schemas.microsoft.com/office/drawing/2014/main" id="{65D908BB-B9B3-4CCB-844B-6CD75EFDB72C}"/>
              </a:ext>
            </a:extLst>
          </p:cNvPr>
          <p:cNvGraphicFramePr>
            <a:graphicFrameLocks noGrp="1"/>
          </p:cNvGraphicFramePr>
          <p:nvPr/>
        </p:nvGraphicFramePr>
        <p:xfrm>
          <a:off x="49371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16" name="Group 84">
            <a:extLst>
              <a:ext uri="{FF2B5EF4-FFF2-40B4-BE49-F238E27FC236}">
                <a16:creationId xmlns:a16="http://schemas.microsoft.com/office/drawing/2014/main" id="{EC899262-84AA-4189-83DB-06D4896018DE}"/>
              </a:ext>
            </a:extLst>
          </p:cNvPr>
          <p:cNvGraphicFramePr>
            <a:graphicFrameLocks noGrp="1"/>
          </p:cNvGraphicFramePr>
          <p:nvPr/>
        </p:nvGraphicFramePr>
        <p:xfrm>
          <a:off x="4183063" y="2251075"/>
          <a:ext cx="506412" cy="3603626"/>
        </p:xfrm>
        <a:graphic>
          <a:graphicData uri="http://schemas.openxmlformats.org/drawingml/2006/table">
            <a:tbl>
              <a:tblPr/>
              <a:tblGrid>
                <a:gridCol w="50641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36" name="Group 104">
            <a:extLst>
              <a:ext uri="{FF2B5EF4-FFF2-40B4-BE49-F238E27FC236}">
                <a16:creationId xmlns:a16="http://schemas.microsoft.com/office/drawing/2014/main" id="{D16EEAD5-8DBD-413C-AA0B-1D7F624C9D33}"/>
              </a:ext>
            </a:extLst>
          </p:cNvPr>
          <p:cNvGraphicFramePr>
            <a:graphicFrameLocks noGrp="1"/>
          </p:cNvGraphicFramePr>
          <p:nvPr/>
        </p:nvGraphicFramePr>
        <p:xfrm>
          <a:off x="3514725" y="2303463"/>
          <a:ext cx="463550" cy="3598865"/>
        </p:xfrm>
        <a:graphic>
          <a:graphicData uri="http://schemas.openxmlformats.org/drawingml/2006/table">
            <a:tbl>
              <a:tblPr/>
              <a:tblGrid>
                <a:gridCol w="463550">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56" name="Group 124">
            <a:extLst>
              <a:ext uri="{FF2B5EF4-FFF2-40B4-BE49-F238E27FC236}">
                <a16:creationId xmlns:a16="http://schemas.microsoft.com/office/drawing/2014/main" id="{065F1A14-0E71-432E-9D59-3BB6D2EBA50D}"/>
              </a:ext>
            </a:extLst>
          </p:cNvPr>
          <p:cNvGraphicFramePr>
            <a:graphicFrameLocks noGrp="1"/>
          </p:cNvGraphicFramePr>
          <p:nvPr/>
        </p:nvGraphicFramePr>
        <p:xfrm>
          <a:off x="2936875" y="2220913"/>
          <a:ext cx="460375" cy="3695701"/>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76" name="Group 144">
            <a:extLst>
              <a:ext uri="{FF2B5EF4-FFF2-40B4-BE49-F238E27FC236}">
                <a16:creationId xmlns:a16="http://schemas.microsoft.com/office/drawing/2014/main" id="{B56D5DF2-931B-4723-9AE7-AE14667B84D0}"/>
              </a:ext>
            </a:extLst>
          </p:cNvPr>
          <p:cNvGraphicFramePr>
            <a:graphicFrameLocks noGrp="1"/>
          </p:cNvGraphicFramePr>
          <p:nvPr/>
        </p:nvGraphicFramePr>
        <p:xfrm>
          <a:off x="2274888" y="2211388"/>
          <a:ext cx="446087" cy="3698877"/>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96" name="Group 164">
            <a:extLst>
              <a:ext uri="{FF2B5EF4-FFF2-40B4-BE49-F238E27FC236}">
                <a16:creationId xmlns:a16="http://schemas.microsoft.com/office/drawing/2014/main" id="{567BA323-FA5F-4915-8DD4-D0A758BF256B}"/>
              </a:ext>
            </a:extLst>
          </p:cNvPr>
          <p:cNvGraphicFramePr>
            <a:graphicFrameLocks noGrp="1"/>
          </p:cNvGraphicFramePr>
          <p:nvPr/>
        </p:nvGraphicFramePr>
        <p:xfrm>
          <a:off x="1690688" y="2220913"/>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816" name="Group 184">
            <a:extLst>
              <a:ext uri="{FF2B5EF4-FFF2-40B4-BE49-F238E27FC236}">
                <a16:creationId xmlns:a16="http://schemas.microsoft.com/office/drawing/2014/main" id="{F56A1773-374E-4913-9445-5239F7664542}"/>
              </a:ext>
            </a:extLst>
          </p:cNvPr>
          <p:cNvGraphicFramePr>
            <a:graphicFrameLocks noGrp="1"/>
          </p:cNvGraphicFramePr>
          <p:nvPr/>
        </p:nvGraphicFramePr>
        <p:xfrm>
          <a:off x="1108075" y="223202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836" name="Group 204">
            <a:extLst>
              <a:ext uri="{FF2B5EF4-FFF2-40B4-BE49-F238E27FC236}">
                <a16:creationId xmlns:a16="http://schemas.microsoft.com/office/drawing/2014/main" id="{A2837F48-BF1D-48FD-8C1C-EF45BF2935BE}"/>
              </a:ext>
            </a:extLst>
          </p:cNvPr>
          <p:cNvGraphicFramePr>
            <a:graphicFrameLocks noGrp="1"/>
          </p:cNvGraphicFramePr>
          <p:nvPr/>
        </p:nvGraphicFramePr>
        <p:xfrm>
          <a:off x="7708900" y="2224088"/>
          <a:ext cx="481013" cy="3589339"/>
        </p:xfrm>
        <a:graphic>
          <a:graphicData uri="http://schemas.openxmlformats.org/drawingml/2006/table">
            <a:tbl>
              <a:tblPr/>
              <a:tblGrid>
                <a:gridCol w="481013">
                  <a:extLst>
                    <a:ext uri="{9D8B030D-6E8A-4147-A177-3AD203B41FA5}">
                      <a16:colId xmlns:a16="http://schemas.microsoft.com/office/drawing/2014/main" val="20000"/>
                    </a:ext>
                  </a:extLst>
                </a:gridCol>
              </a:tblGrid>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7</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FA9AC9A5-AF42-48AB-BA0D-F5836BD9E62F}"/>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6803" name="内容占位符 2">
            <a:extLst>
              <a:ext uri="{FF2B5EF4-FFF2-40B4-BE49-F238E27FC236}">
                <a16:creationId xmlns:a16="http://schemas.microsoft.com/office/drawing/2014/main" id="{0AD86408-76F8-4A11-9F95-A3D82B7E4E5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a:t>
            </a:r>
            <a:r>
              <a:rPr lang="zh-CN" altLang="en-US">
                <a:solidFill>
                  <a:srgbClr val="FF0000"/>
                </a:solidFill>
                <a:ea typeface="宋体" panose="02010600030101010101" pitchFamily="2" charset="-122"/>
              </a:rPr>
              <a:t>1</a:t>
            </a:r>
            <a:r>
              <a:rPr lang="zh-CN" altLang="en-US">
                <a:ea typeface="宋体" panose="02010600030101010101" pitchFamily="2" charset="-122"/>
              </a:rPr>
              <a:t>,2</a:t>
            </a:r>
          </a:p>
        </p:txBody>
      </p:sp>
      <p:graphicFrame>
        <p:nvGraphicFramePr>
          <p:cNvPr id="70660" name="Group 4">
            <a:extLst>
              <a:ext uri="{FF2B5EF4-FFF2-40B4-BE49-F238E27FC236}">
                <a16:creationId xmlns:a16="http://schemas.microsoft.com/office/drawing/2014/main" id="{E5C5578A-34ED-44CB-91D2-FB574BB314BE}"/>
              </a:ext>
            </a:extLst>
          </p:cNvPr>
          <p:cNvGraphicFramePr>
            <a:graphicFrameLocks noGrp="1"/>
          </p:cNvGraphicFramePr>
          <p:nvPr/>
        </p:nvGraphicFramePr>
        <p:xfrm>
          <a:off x="6719888" y="2224088"/>
          <a:ext cx="481012" cy="3641728"/>
        </p:xfrm>
        <a:graphic>
          <a:graphicData uri="http://schemas.openxmlformats.org/drawingml/2006/table">
            <a:tbl>
              <a:tblPr/>
              <a:tblGrid>
                <a:gridCol w="481012">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680" name="Group 24">
            <a:extLst>
              <a:ext uri="{FF2B5EF4-FFF2-40B4-BE49-F238E27FC236}">
                <a16:creationId xmlns:a16="http://schemas.microsoft.com/office/drawing/2014/main" id="{D941AF3C-4516-4F03-9CB6-DCC3C4BD575D}"/>
              </a:ext>
            </a:extLst>
          </p:cNvPr>
          <p:cNvGraphicFramePr>
            <a:graphicFrameLocks noGrp="1"/>
          </p:cNvGraphicFramePr>
          <p:nvPr/>
        </p:nvGraphicFramePr>
        <p:xfrm>
          <a:off x="6084888" y="2241550"/>
          <a:ext cx="466725" cy="3614739"/>
        </p:xfrm>
        <a:graphic>
          <a:graphicData uri="http://schemas.openxmlformats.org/drawingml/2006/table">
            <a:tbl>
              <a:tblPr/>
              <a:tblGrid>
                <a:gridCol w="466725">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00" name="Group 44">
            <a:extLst>
              <a:ext uri="{FF2B5EF4-FFF2-40B4-BE49-F238E27FC236}">
                <a16:creationId xmlns:a16="http://schemas.microsoft.com/office/drawing/2014/main" id="{9D55763F-BED3-4D44-8E96-90737AC4822A}"/>
              </a:ext>
            </a:extLst>
          </p:cNvPr>
          <p:cNvGraphicFramePr>
            <a:graphicFrameLocks noGrp="1"/>
          </p:cNvGraphicFramePr>
          <p:nvPr/>
        </p:nvGraphicFramePr>
        <p:xfrm>
          <a:off x="5348288"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20" name="Group 64">
            <a:extLst>
              <a:ext uri="{FF2B5EF4-FFF2-40B4-BE49-F238E27FC236}">
                <a16:creationId xmlns:a16="http://schemas.microsoft.com/office/drawing/2014/main" id="{0EC54821-FE48-4A3D-AD0D-8A2E4F359B6D}"/>
              </a:ext>
            </a:extLst>
          </p:cNvPr>
          <p:cNvGraphicFramePr>
            <a:graphicFrameLocks noGrp="1"/>
          </p:cNvGraphicFramePr>
          <p:nvPr/>
        </p:nvGraphicFramePr>
        <p:xfrm>
          <a:off x="4598988"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40" name="Group 84">
            <a:extLst>
              <a:ext uri="{FF2B5EF4-FFF2-40B4-BE49-F238E27FC236}">
                <a16:creationId xmlns:a16="http://schemas.microsoft.com/office/drawing/2014/main" id="{2F9DEC77-2BE2-4ED8-9BEB-6E52F56093E7}"/>
              </a:ext>
            </a:extLst>
          </p:cNvPr>
          <p:cNvGraphicFramePr>
            <a:graphicFrameLocks noGrp="1"/>
          </p:cNvGraphicFramePr>
          <p:nvPr/>
        </p:nvGraphicFramePr>
        <p:xfrm>
          <a:off x="3844925" y="2251075"/>
          <a:ext cx="506413" cy="3603626"/>
        </p:xfrm>
        <a:graphic>
          <a:graphicData uri="http://schemas.openxmlformats.org/drawingml/2006/table">
            <a:tbl>
              <a:tblPr/>
              <a:tblGrid>
                <a:gridCol w="506413">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60" name="Group 104">
            <a:extLst>
              <a:ext uri="{FF2B5EF4-FFF2-40B4-BE49-F238E27FC236}">
                <a16:creationId xmlns:a16="http://schemas.microsoft.com/office/drawing/2014/main" id="{F9150365-F053-435F-B4CF-B64095703EE7}"/>
              </a:ext>
            </a:extLst>
          </p:cNvPr>
          <p:cNvGraphicFramePr>
            <a:graphicFrameLocks noGrp="1"/>
          </p:cNvGraphicFramePr>
          <p:nvPr/>
        </p:nvGraphicFramePr>
        <p:xfrm>
          <a:off x="3176588" y="2305050"/>
          <a:ext cx="463550" cy="3576637"/>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80" name="Group 124">
            <a:extLst>
              <a:ext uri="{FF2B5EF4-FFF2-40B4-BE49-F238E27FC236}">
                <a16:creationId xmlns:a16="http://schemas.microsoft.com/office/drawing/2014/main" id="{42A5D5A5-B36D-4905-8CFA-7DE3F94BB7AF}"/>
              </a:ext>
            </a:extLst>
          </p:cNvPr>
          <p:cNvGraphicFramePr>
            <a:graphicFrameLocks noGrp="1"/>
          </p:cNvGraphicFramePr>
          <p:nvPr/>
        </p:nvGraphicFramePr>
        <p:xfrm>
          <a:off x="2598738" y="2209800"/>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00" name="Group 144">
            <a:extLst>
              <a:ext uri="{FF2B5EF4-FFF2-40B4-BE49-F238E27FC236}">
                <a16:creationId xmlns:a16="http://schemas.microsoft.com/office/drawing/2014/main" id="{6757CB18-13D0-46C2-BAD1-188BB0BE82A6}"/>
              </a:ext>
            </a:extLst>
          </p:cNvPr>
          <p:cNvGraphicFramePr>
            <a:graphicFrameLocks noGrp="1"/>
          </p:cNvGraphicFramePr>
          <p:nvPr/>
        </p:nvGraphicFramePr>
        <p:xfrm>
          <a:off x="1936750" y="2200275"/>
          <a:ext cx="446088" cy="3694114"/>
        </p:xfrm>
        <a:graphic>
          <a:graphicData uri="http://schemas.openxmlformats.org/drawingml/2006/table">
            <a:tbl>
              <a:tblPr/>
              <a:tblGrid>
                <a:gridCol w="446088">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60" name="Group 204">
            <a:extLst>
              <a:ext uri="{FF2B5EF4-FFF2-40B4-BE49-F238E27FC236}">
                <a16:creationId xmlns:a16="http://schemas.microsoft.com/office/drawing/2014/main" id="{DEE34F9D-EA71-442B-A528-E96D5B1A43E5}"/>
              </a:ext>
            </a:extLst>
          </p:cNvPr>
          <p:cNvGraphicFramePr>
            <a:graphicFrameLocks noGrp="1"/>
          </p:cNvGraphicFramePr>
          <p:nvPr/>
        </p:nvGraphicFramePr>
        <p:xfrm>
          <a:off x="7370763" y="2225675"/>
          <a:ext cx="481012" cy="3632202"/>
        </p:xfrm>
        <a:graphic>
          <a:graphicData uri="http://schemas.openxmlformats.org/drawingml/2006/table">
            <a:tbl>
              <a:tblPr/>
              <a:tblGrid>
                <a:gridCol w="481012">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80" name="Group 224">
            <a:extLst>
              <a:ext uri="{FF2B5EF4-FFF2-40B4-BE49-F238E27FC236}">
                <a16:creationId xmlns:a16="http://schemas.microsoft.com/office/drawing/2014/main" id="{D53F96F1-3105-4C18-897E-AB8A3F232509}"/>
              </a:ext>
            </a:extLst>
          </p:cNvPr>
          <p:cNvGraphicFramePr>
            <a:graphicFrameLocks noGrp="1"/>
          </p:cNvGraphicFramePr>
          <p:nvPr/>
        </p:nvGraphicFramePr>
        <p:xfrm>
          <a:off x="7996238" y="2225675"/>
          <a:ext cx="481012" cy="3632202"/>
        </p:xfrm>
        <a:graphic>
          <a:graphicData uri="http://schemas.openxmlformats.org/drawingml/2006/table">
            <a:tbl>
              <a:tblPr/>
              <a:tblGrid>
                <a:gridCol w="481012">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 name="Group 164">
            <a:extLst>
              <a:ext uri="{FF2B5EF4-FFF2-40B4-BE49-F238E27FC236}">
                <a16:creationId xmlns:a16="http://schemas.microsoft.com/office/drawing/2014/main" id="{BD81277E-2093-4A38-852D-6680684138AF}"/>
              </a:ext>
            </a:extLst>
          </p:cNvPr>
          <p:cNvGraphicFramePr>
            <a:graphicFrameLocks noGrp="1"/>
          </p:cNvGraphicFramePr>
          <p:nvPr/>
        </p:nvGraphicFramePr>
        <p:xfrm>
          <a:off x="1417638" y="2232025"/>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7" name="Group 184">
            <a:extLst>
              <a:ext uri="{FF2B5EF4-FFF2-40B4-BE49-F238E27FC236}">
                <a16:creationId xmlns:a16="http://schemas.microsoft.com/office/drawing/2014/main" id="{CB74C72D-D55F-4843-94CF-4D6926FE1FD4}"/>
              </a:ext>
            </a:extLst>
          </p:cNvPr>
          <p:cNvGraphicFramePr>
            <a:graphicFrameLocks noGrp="1"/>
          </p:cNvGraphicFramePr>
          <p:nvPr/>
        </p:nvGraphicFramePr>
        <p:xfrm>
          <a:off x="835025" y="226377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E305C0D2-9C35-47E3-B358-E806CFDABDF0}"/>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7827" name="内容占位符 2">
            <a:extLst>
              <a:ext uri="{FF2B5EF4-FFF2-40B4-BE49-F238E27FC236}">
                <a16:creationId xmlns:a16="http://schemas.microsoft.com/office/drawing/2014/main" id="{5EAF34C8-3363-47B2-A388-59B9926C484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4,7,0,7,1,0,1,2,1,2,7,1,</a:t>
            </a:r>
            <a:r>
              <a:rPr lang="zh-CN" altLang="en-US">
                <a:solidFill>
                  <a:srgbClr val="FF0000"/>
                </a:solidFill>
                <a:ea typeface="宋体" panose="02010600030101010101" pitchFamily="2" charset="-122"/>
              </a:rPr>
              <a:t>2</a:t>
            </a:r>
          </a:p>
        </p:txBody>
      </p:sp>
      <p:graphicFrame>
        <p:nvGraphicFramePr>
          <p:cNvPr id="71684" name="Group 4">
            <a:extLst>
              <a:ext uri="{FF2B5EF4-FFF2-40B4-BE49-F238E27FC236}">
                <a16:creationId xmlns:a16="http://schemas.microsoft.com/office/drawing/2014/main" id="{8076CBE4-89BA-4A49-BD75-7A7E93A441CC}"/>
              </a:ext>
            </a:extLst>
          </p:cNvPr>
          <p:cNvGraphicFramePr>
            <a:graphicFrameLocks noGrp="1"/>
          </p:cNvGraphicFramePr>
          <p:nvPr/>
        </p:nvGraphicFramePr>
        <p:xfrm>
          <a:off x="6350000" y="2224088"/>
          <a:ext cx="481013" cy="3641728"/>
        </p:xfrm>
        <a:graphic>
          <a:graphicData uri="http://schemas.openxmlformats.org/drawingml/2006/table">
            <a:tbl>
              <a:tblPr/>
              <a:tblGrid>
                <a:gridCol w="481013">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04" name="Group 24">
            <a:extLst>
              <a:ext uri="{FF2B5EF4-FFF2-40B4-BE49-F238E27FC236}">
                <a16:creationId xmlns:a16="http://schemas.microsoft.com/office/drawing/2014/main" id="{B146C63F-A482-4132-B19E-0A9204695702}"/>
              </a:ext>
            </a:extLst>
          </p:cNvPr>
          <p:cNvGraphicFramePr>
            <a:graphicFrameLocks noGrp="1"/>
          </p:cNvGraphicFramePr>
          <p:nvPr/>
        </p:nvGraphicFramePr>
        <p:xfrm>
          <a:off x="5715000" y="2241550"/>
          <a:ext cx="466725" cy="3625851"/>
        </p:xfrm>
        <a:graphic>
          <a:graphicData uri="http://schemas.openxmlformats.org/drawingml/2006/table">
            <a:tbl>
              <a:tblPr/>
              <a:tblGrid>
                <a:gridCol w="466725">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24" name="Group 44">
            <a:extLst>
              <a:ext uri="{FF2B5EF4-FFF2-40B4-BE49-F238E27FC236}">
                <a16:creationId xmlns:a16="http://schemas.microsoft.com/office/drawing/2014/main" id="{93C1BA0F-74AD-4C23-AC08-F8B869514F25}"/>
              </a:ext>
            </a:extLst>
          </p:cNvPr>
          <p:cNvGraphicFramePr>
            <a:graphicFrameLocks noGrp="1"/>
          </p:cNvGraphicFramePr>
          <p:nvPr/>
        </p:nvGraphicFramePr>
        <p:xfrm>
          <a:off x="4978400" y="2235200"/>
          <a:ext cx="508000" cy="3643315"/>
        </p:xfrm>
        <a:graphic>
          <a:graphicData uri="http://schemas.openxmlformats.org/drawingml/2006/table">
            <a:tbl>
              <a:tblPr/>
              <a:tblGrid>
                <a:gridCol w="508000">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44" name="Group 64">
            <a:extLst>
              <a:ext uri="{FF2B5EF4-FFF2-40B4-BE49-F238E27FC236}">
                <a16:creationId xmlns:a16="http://schemas.microsoft.com/office/drawing/2014/main" id="{606EEB23-EE13-4CD0-AF50-62EFA73BE902}"/>
              </a:ext>
            </a:extLst>
          </p:cNvPr>
          <p:cNvGraphicFramePr>
            <a:graphicFrameLocks noGrp="1"/>
          </p:cNvGraphicFramePr>
          <p:nvPr/>
        </p:nvGraphicFramePr>
        <p:xfrm>
          <a:off x="4229100"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64" name="Group 84">
            <a:extLst>
              <a:ext uri="{FF2B5EF4-FFF2-40B4-BE49-F238E27FC236}">
                <a16:creationId xmlns:a16="http://schemas.microsoft.com/office/drawing/2014/main" id="{3441A178-66A5-4795-8E6E-E5E0C3FE84C3}"/>
              </a:ext>
            </a:extLst>
          </p:cNvPr>
          <p:cNvGraphicFramePr>
            <a:graphicFrameLocks noGrp="1"/>
          </p:cNvGraphicFramePr>
          <p:nvPr/>
        </p:nvGraphicFramePr>
        <p:xfrm>
          <a:off x="3476625" y="2251075"/>
          <a:ext cx="504825" cy="3636964"/>
        </p:xfrm>
        <a:graphic>
          <a:graphicData uri="http://schemas.openxmlformats.org/drawingml/2006/table">
            <a:tbl>
              <a:tblPr/>
              <a:tblGrid>
                <a:gridCol w="504825">
                  <a:extLst>
                    <a:ext uri="{9D8B030D-6E8A-4147-A177-3AD203B41FA5}">
                      <a16:colId xmlns:a16="http://schemas.microsoft.com/office/drawing/2014/main" val="20000"/>
                    </a:ext>
                  </a:extLst>
                </a:gridCol>
              </a:tblGrid>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84" name="Group 104">
            <a:extLst>
              <a:ext uri="{FF2B5EF4-FFF2-40B4-BE49-F238E27FC236}">
                <a16:creationId xmlns:a16="http://schemas.microsoft.com/office/drawing/2014/main" id="{310C58E9-539B-414D-B018-BFEA498DCCF7}"/>
              </a:ext>
            </a:extLst>
          </p:cNvPr>
          <p:cNvGraphicFramePr>
            <a:graphicFrameLocks noGrp="1"/>
          </p:cNvGraphicFramePr>
          <p:nvPr/>
        </p:nvGraphicFramePr>
        <p:xfrm>
          <a:off x="2806700" y="2305050"/>
          <a:ext cx="463550" cy="3584575"/>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04" name="Group 124">
            <a:extLst>
              <a:ext uri="{FF2B5EF4-FFF2-40B4-BE49-F238E27FC236}">
                <a16:creationId xmlns:a16="http://schemas.microsoft.com/office/drawing/2014/main" id="{DEEE02CF-43B6-423C-AA62-81A8DCA21E8C}"/>
              </a:ext>
            </a:extLst>
          </p:cNvPr>
          <p:cNvGraphicFramePr>
            <a:graphicFrameLocks noGrp="1"/>
          </p:cNvGraphicFramePr>
          <p:nvPr/>
        </p:nvGraphicFramePr>
        <p:xfrm>
          <a:off x="2228850" y="2187575"/>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24" name="Group 144">
            <a:extLst>
              <a:ext uri="{FF2B5EF4-FFF2-40B4-BE49-F238E27FC236}">
                <a16:creationId xmlns:a16="http://schemas.microsoft.com/office/drawing/2014/main" id="{883012DC-D80B-4669-937F-12004D7458D1}"/>
              </a:ext>
            </a:extLst>
          </p:cNvPr>
          <p:cNvGraphicFramePr>
            <a:graphicFrameLocks noGrp="1"/>
          </p:cNvGraphicFramePr>
          <p:nvPr/>
        </p:nvGraphicFramePr>
        <p:xfrm>
          <a:off x="1566863" y="2212975"/>
          <a:ext cx="446087" cy="3694113"/>
        </p:xfrm>
        <a:graphic>
          <a:graphicData uri="http://schemas.openxmlformats.org/drawingml/2006/table">
            <a:tbl>
              <a:tblPr/>
              <a:tblGrid>
                <a:gridCol w="446087">
                  <a:extLst>
                    <a:ext uri="{9D8B030D-6E8A-4147-A177-3AD203B41FA5}">
                      <a16:colId xmlns:a16="http://schemas.microsoft.com/office/drawing/2014/main" val="20000"/>
                    </a:ext>
                  </a:extLst>
                </a:gridCol>
              </a:tblGrid>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84" name="Group 204">
            <a:extLst>
              <a:ext uri="{FF2B5EF4-FFF2-40B4-BE49-F238E27FC236}">
                <a16:creationId xmlns:a16="http://schemas.microsoft.com/office/drawing/2014/main" id="{3102CEBC-DFA4-4712-A860-F74371EABA5E}"/>
              </a:ext>
            </a:extLst>
          </p:cNvPr>
          <p:cNvGraphicFramePr>
            <a:graphicFrameLocks noGrp="1"/>
          </p:cNvGraphicFramePr>
          <p:nvPr/>
        </p:nvGraphicFramePr>
        <p:xfrm>
          <a:off x="7000875" y="2224088"/>
          <a:ext cx="481013" cy="3652838"/>
        </p:xfrm>
        <a:graphic>
          <a:graphicData uri="http://schemas.openxmlformats.org/drawingml/2006/table">
            <a:tbl>
              <a:tblPr/>
              <a:tblGrid>
                <a:gridCol w="481013">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904" name="Group 224">
            <a:extLst>
              <a:ext uri="{FF2B5EF4-FFF2-40B4-BE49-F238E27FC236}">
                <a16:creationId xmlns:a16="http://schemas.microsoft.com/office/drawing/2014/main" id="{DF8502A5-105C-48DD-9DAF-6EFCCF34DA4B}"/>
              </a:ext>
            </a:extLst>
          </p:cNvPr>
          <p:cNvGraphicFramePr>
            <a:graphicFrameLocks noGrp="1"/>
          </p:cNvGraphicFramePr>
          <p:nvPr/>
        </p:nvGraphicFramePr>
        <p:xfrm>
          <a:off x="7626350" y="2225675"/>
          <a:ext cx="481013" cy="3663953"/>
        </p:xfrm>
        <a:graphic>
          <a:graphicData uri="http://schemas.openxmlformats.org/drawingml/2006/table">
            <a:tbl>
              <a:tblPr/>
              <a:tblGrid>
                <a:gridCol w="481013">
                  <a:extLst>
                    <a:ext uri="{9D8B030D-6E8A-4147-A177-3AD203B41FA5}">
                      <a16:colId xmlns:a16="http://schemas.microsoft.com/office/drawing/2014/main" val="20000"/>
                    </a:ext>
                  </a:extLst>
                </a:gridCol>
              </a:tblGrid>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 name="Group 164">
            <a:extLst>
              <a:ext uri="{FF2B5EF4-FFF2-40B4-BE49-F238E27FC236}">
                <a16:creationId xmlns:a16="http://schemas.microsoft.com/office/drawing/2014/main" id="{7FA64292-80C7-447A-94EF-C153000F57D9}"/>
              </a:ext>
            </a:extLst>
          </p:cNvPr>
          <p:cNvGraphicFramePr>
            <a:graphicFrameLocks noGrp="1"/>
          </p:cNvGraphicFramePr>
          <p:nvPr/>
        </p:nvGraphicFramePr>
        <p:xfrm>
          <a:off x="1004888" y="2220913"/>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7" name="Group 184">
            <a:extLst>
              <a:ext uri="{FF2B5EF4-FFF2-40B4-BE49-F238E27FC236}">
                <a16:creationId xmlns:a16="http://schemas.microsoft.com/office/drawing/2014/main" id="{71BE46F9-30E9-474D-9350-DA9BEFC06F5E}"/>
              </a:ext>
            </a:extLst>
          </p:cNvPr>
          <p:cNvGraphicFramePr>
            <a:graphicFrameLocks noGrp="1"/>
          </p:cNvGraphicFramePr>
          <p:nvPr/>
        </p:nvGraphicFramePr>
        <p:xfrm>
          <a:off x="422275" y="226377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BC5EA2-CBC4-49F1-9A34-1599ADBA7DEB}"/>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虚拟存储器的基本思想</a:t>
            </a:r>
          </a:p>
        </p:txBody>
      </p:sp>
      <p:sp>
        <p:nvSpPr>
          <p:cNvPr id="11267" name="Rectangle 3">
            <a:extLst>
              <a:ext uri="{FF2B5EF4-FFF2-40B4-BE49-F238E27FC236}">
                <a16:creationId xmlns:a16="http://schemas.microsoft.com/office/drawing/2014/main" id="{24F362B4-4092-4D8E-A34E-14C1D9589A93}"/>
              </a:ext>
            </a:extLst>
          </p:cNvPr>
          <p:cNvSpPr>
            <a:spLocks noGrp="1" noChangeArrowheads="1"/>
          </p:cNvSpPr>
          <p:nvPr>
            <p:ph type="body" idx="4294967295"/>
          </p:nvPr>
        </p:nvSpPr>
        <p:spPr>
          <a:xfrm>
            <a:off x="685800" y="1217613"/>
            <a:ext cx="7696200" cy="5429250"/>
          </a:xfrm>
        </p:spPr>
        <p:txBody>
          <a:bodyPr/>
          <a:lstStyle/>
          <a:p>
            <a:r>
              <a:rPr lang="zh-CN" altLang="en-US" sz="2400" dirty="0">
                <a:ea typeface="宋体" panose="02010600030101010101" pitchFamily="2" charset="-122"/>
              </a:rPr>
              <a:t>基于虚拟存储器技术</a:t>
            </a:r>
          </a:p>
          <a:p>
            <a:pPr lvl="1"/>
            <a:r>
              <a:rPr lang="zh-CN" altLang="en-US" sz="2000" b="1" dirty="0">
                <a:solidFill>
                  <a:srgbClr val="006600"/>
                </a:solidFill>
                <a:ea typeface="宋体" panose="02010600030101010101" pitchFamily="2" charset="-122"/>
              </a:rPr>
              <a:t>可使一个</a:t>
            </a:r>
            <a:r>
              <a:rPr lang="zh-CN" altLang="en-US" sz="2000" b="1" dirty="0">
                <a:solidFill>
                  <a:srgbClr val="7030A0"/>
                </a:solidFill>
                <a:ea typeface="宋体" panose="02010600030101010101" pitchFamily="2" charset="-122"/>
              </a:rPr>
              <a:t>大</a:t>
            </a:r>
            <a:r>
              <a:rPr lang="zh-CN" altLang="en-US" sz="2000" b="1" dirty="0">
                <a:solidFill>
                  <a:srgbClr val="006600"/>
                </a:solidFill>
                <a:ea typeface="宋体" panose="02010600030101010101" pitchFamily="2" charset="-122"/>
              </a:rPr>
              <a:t>的用户程序在</a:t>
            </a:r>
            <a:r>
              <a:rPr lang="zh-CN" altLang="en-US" sz="2000" b="1" dirty="0">
                <a:solidFill>
                  <a:srgbClr val="7030A0"/>
                </a:solidFill>
                <a:ea typeface="宋体" panose="02010600030101010101" pitchFamily="2" charset="-122"/>
              </a:rPr>
              <a:t>较小</a:t>
            </a:r>
            <a:r>
              <a:rPr lang="zh-CN" altLang="en-US" sz="2000" b="1" dirty="0">
                <a:solidFill>
                  <a:srgbClr val="006600"/>
                </a:solidFill>
                <a:ea typeface="宋体" panose="02010600030101010101" pitchFamily="2" charset="-122"/>
              </a:rPr>
              <a:t>的内存空间中运行</a:t>
            </a:r>
          </a:p>
          <a:p>
            <a:pPr lvl="1"/>
            <a:r>
              <a:rPr lang="zh-CN" altLang="en-US" sz="2000" dirty="0">
                <a:solidFill>
                  <a:srgbClr val="7030A0"/>
                </a:solidFill>
                <a:ea typeface="宋体" panose="02010600030101010101" pitchFamily="2" charset="-122"/>
              </a:rPr>
              <a:t>可使内存中</a:t>
            </a:r>
            <a:r>
              <a:rPr lang="zh-CN" altLang="en-US" sz="2000" b="1" dirty="0">
                <a:solidFill>
                  <a:srgbClr val="0000CC"/>
                </a:solidFill>
                <a:ea typeface="宋体" panose="02010600030101010101" pitchFamily="2" charset="-122"/>
              </a:rPr>
              <a:t>同时装入更多的进程</a:t>
            </a:r>
            <a:r>
              <a:rPr lang="zh-CN" altLang="en-US" sz="2000" dirty="0">
                <a:solidFill>
                  <a:srgbClr val="7030A0"/>
                </a:solidFill>
                <a:ea typeface="宋体" panose="02010600030101010101" pitchFamily="2" charset="-122"/>
              </a:rPr>
              <a:t>以并发执行</a:t>
            </a:r>
          </a:p>
          <a:p>
            <a:pPr lvl="1"/>
            <a:r>
              <a:rPr lang="zh-CN" altLang="en-US" sz="2000" b="1" dirty="0">
                <a:solidFill>
                  <a:srgbClr val="0000CC"/>
                </a:solidFill>
                <a:ea typeface="宋体" panose="02010600030101010101" pitchFamily="2" charset="-122"/>
              </a:rPr>
              <a:t>用户在一个虚拟地址空间中编程，无需担心物理内存大小，简化了编程工作</a:t>
            </a:r>
          </a:p>
          <a:p>
            <a:pPr lvl="1"/>
            <a:r>
              <a:rPr lang="zh-CN" altLang="en-US" sz="2000" dirty="0">
                <a:solidFill>
                  <a:srgbClr val="CC6600"/>
                </a:solidFill>
                <a:ea typeface="宋体" panose="02010600030101010101" pitchFamily="2" charset="-122"/>
              </a:rPr>
              <a:t>提高了系统的</a:t>
            </a:r>
            <a:r>
              <a:rPr lang="zh-CN" altLang="en-US" sz="2000" b="1" dirty="0">
                <a:solidFill>
                  <a:srgbClr val="0000CC"/>
                </a:solidFill>
                <a:ea typeface="宋体" panose="02010600030101010101" pitchFamily="2" charset="-122"/>
              </a:rPr>
              <a:t>并发度及吞吐量</a:t>
            </a:r>
            <a:r>
              <a:rPr lang="zh-CN" altLang="en-US" sz="2000" dirty="0">
                <a:solidFill>
                  <a:srgbClr val="CC6600"/>
                </a:solidFill>
                <a:ea typeface="宋体" panose="02010600030101010101" pitchFamily="2" charset="-122"/>
              </a:rPr>
              <a:t>，减少了</a:t>
            </a:r>
            <a:r>
              <a:rPr lang="en-US" altLang="zh-CN" sz="2000" b="1" dirty="0">
                <a:solidFill>
                  <a:srgbClr val="0000CC"/>
                </a:solidFill>
                <a:ea typeface="宋体" panose="02010600030101010101" pitchFamily="2" charset="-122"/>
              </a:rPr>
              <a:t>I/O</a:t>
            </a:r>
            <a:r>
              <a:rPr lang="zh-CN" altLang="en-US" sz="2000" b="1" dirty="0">
                <a:solidFill>
                  <a:srgbClr val="0000CC"/>
                </a:solidFill>
                <a:ea typeface="宋体" panose="02010600030101010101" pitchFamily="2" charset="-122"/>
              </a:rPr>
              <a:t>时间</a:t>
            </a:r>
          </a:p>
          <a:p>
            <a:pPr lvl="1"/>
            <a:endParaRPr lang="zh-CN" altLang="en-US" sz="2000" dirty="0">
              <a:ea typeface="宋体" panose="02010600030101010101" pitchFamily="2" charset="-122"/>
            </a:endParaRPr>
          </a:p>
          <a:p>
            <a:r>
              <a:rPr lang="zh-CN" altLang="en-US" sz="2000" dirty="0">
                <a:ea typeface="宋体" panose="02010600030101010101" pitchFamily="2" charset="-122"/>
              </a:rPr>
              <a:t>从用户的角度看，该系统所具有的内存容量，将比实际内存容量大得多－</a:t>
            </a:r>
            <a:r>
              <a:rPr lang="zh-CN" altLang="en-US" sz="2000" b="1" dirty="0">
                <a:ea typeface="宋体" panose="02010600030101010101" pitchFamily="2" charset="-122"/>
              </a:rPr>
              <a:t>即</a:t>
            </a:r>
            <a:r>
              <a:rPr lang="zh-CN" altLang="en-US" sz="2000" b="1" dirty="0">
                <a:solidFill>
                  <a:srgbClr val="C00000"/>
                </a:solidFill>
                <a:ea typeface="宋体" panose="02010600030101010101" pitchFamily="2" charset="-122"/>
              </a:rPr>
              <a:t>虚拟存储器</a:t>
            </a:r>
          </a:p>
          <a:p>
            <a:pPr algn="just" eaLnBrk="1" hangingPunct="1">
              <a:spcBef>
                <a:spcPct val="50000"/>
              </a:spcBef>
            </a:pPr>
            <a:r>
              <a:rPr lang="zh-CN" altLang="en-US" sz="2000" dirty="0">
                <a:ea typeface="宋体" panose="02010600030101010101" pitchFamily="2" charset="-122"/>
              </a:rPr>
              <a:t>虚拟存储技术是一种性能非常优越的存储器管理技术，故被广泛地应用于大、 中、 小型机器和微型机中。</a:t>
            </a:r>
            <a:endParaRPr lang="en-US" altLang="zh-CN" sz="2000" dirty="0">
              <a:ea typeface="宋体" panose="02010600030101010101" pitchFamily="2" charset="-122"/>
            </a:endParaRPr>
          </a:p>
          <a:p>
            <a:pPr algn="just" eaLnBrk="1" hangingPunct="1">
              <a:spcBef>
                <a:spcPct val="50000"/>
              </a:spcBef>
            </a:pPr>
            <a:endParaRPr lang="en-US" altLang="zh-CN" sz="2000" dirty="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5A662B-445E-48FF-8ABD-852C1C14FF04}"/>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dirty="0">
                <a:effectLst>
                  <a:outerShdw blurRad="38100" dist="38100" dir="2700000" algn="tl">
                    <a:srgbClr val="C0C0C0"/>
                  </a:outerShdw>
                </a:effectLst>
                <a:ea typeface="宋体" pitchFamily="2" charset="-122"/>
              </a:rPr>
              <a:t>9.4.5 LRU Approximation Algorithms</a:t>
            </a:r>
            <a:endParaRPr lang="en-US" altLang="zh-CN" kern="0" dirty="0">
              <a:effectLst>
                <a:outerShdw blurRad="38100" dist="38100" dir="2700000" algn="tl">
                  <a:srgbClr val="C0C0C0"/>
                </a:outerShdw>
              </a:effectLst>
              <a:ea typeface="宋体" pitchFamily="2" charset="-122"/>
            </a:endParaRPr>
          </a:p>
        </p:txBody>
      </p:sp>
      <p:sp>
        <p:nvSpPr>
          <p:cNvPr id="78851" name="矩形 2">
            <a:extLst>
              <a:ext uri="{FF2B5EF4-FFF2-40B4-BE49-F238E27FC236}">
                <a16:creationId xmlns:a16="http://schemas.microsoft.com/office/drawing/2014/main" id="{642F88D9-958C-422D-A2D7-AADE40D231FC}"/>
              </a:ext>
            </a:extLst>
          </p:cNvPr>
          <p:cNvSpPr>
            <a:spLocks noChangeArrowheads="1"/>
          </p:cNvSpPr>
          <p:nvPr/>
        </p:nvSpPr>
        <p:spPr bwMode="auto">
          <a:xfrm>
            <a:off x="935223" y="1648641"/>
            <a:ext cx="4006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80000"/>
              </a:lnSpc>
              <a:spcBef>
                <a:spcPct val="0"/>
              </a:spcBef>
              <a:buClrTx/>
              <a:buSzTx/>
              <a:buFontTx/>
              <a:buNone/>
            </a:pPr>
            <a:r>
              <a:rPr lang="en-US" altLang="zh-CN" sz="2000" b="1" dirty="0">
                <a:solidFill>
                  <a:srgbClr val="C00000"/>
                </a:solidFill>
                <a:ea typeface="宋体" panose="02010600030101010101" pitchFamily="2" charset="-122"/>
              </a:rPr>
              <a:t>Reference-Bit</a:t>
            </a:r>
            <a:r>
              <a:rPr lang="en-US" altLang="zh-CN" sz="2000" b="1" dirty="0">
                <a:ea typeface="宋体" panose="02010600030101010101" pitchFamily="2" charset="-122"/>
              </a:rPr>
              <a:t> based</a:t>
            </a:r>
            <a:r>
              <a:rPr lang="en-US" altLang="zh-CN" sz="2000" b="1" dirty="0">
                <a:solidFill>
                  <a:srgbClr val="FF0000"/>
                </a:solidFill>
                <a:ea typeface="宋体" panose="02010600030101010101" pitchFamily="2" charset="-122"/>
              </a:rPr>
              <a:t> </a:t>
            </a:r>
            <a:r>
              <a:rPr lang="en-US" altLang="zh-CN" sz="2000" b="1" dirty="0">
                <a:ea typeface="宋体" panose="02010600030101010101" pitchFamily="2" charset="-122"/>
              </a:rPr>
              <a:t>Algorithm </a:t>
            </a:r>
          </a:p>
        </p:txBody>
      </p:sp>
      <p:graphicFrame>
        <p:nvGraphicFramePr>
          <p:cNvPr id="4" name="表格 3">
            <a:extLst>
              <a:ext uri="{FF2B5EF4-FFF2-40B4-BE49-F238E27FC236}">
                <a16:creationId xmlns:a16="http://schemas.microsoft.com/office/drawing/2014/main" id="{474794FE-D7CF-41E9-99F1-C1BA7A39F60B}"/>
              </a:ext>
            </a:extLst>
          </p:cNvPr>
          <p:cNvGraphicFramePr>
            <a:graphicFrameLocks noGrp="1"/>
          </p:cNvGraphicFramePr>
          <p:nvPr/>
        </p:nvGraphicFramePr>
        <p:xfrm>
          <a:off x="1598613" y="2260600"/>
          <a:ext cx="5749924" cy="2219325"/>
        </p:xfrm>
        <a:graphic>
          <a:graphicData uri="http://schemas.openxmlformats.org/drawingml/2006/table">
            <a:tbl>
              <a:tblPr firstRow="1" bandRow="1">
                <a:tableStyleId>{5C22544A-7EE6-4342-B048-85BDC9FD1C3A}</a:tableStyleId>
              </a:tblPr>
              <a:tblGrid>
                <a:gridCol w="1155865">
                  <a:extLst>
                    <a:ext uri="{9D8B030D-6E8A-4147-A177-3AD203B41FA5}">
                      <a16:colId xmlns:a16="http://schemas.microsoft.com/office/drawing/2014/main" val="20000"/>
                    </a:ext>
                  </a:extLst>
                </a:gridCol>
                <a:gridCol w="702279">
                  <a:extLst>
                    <a:ext uri="{9D8B030D-6E8A-4147-A177-3AD203B41FA5}">
                      <a16:colId xmlns:a16="http://schemas.microsoft.com/office/drawing/2014/main" val="20001"/>
                    </a:ext>
                  </a:extLst>
                </a:gridCol>
                <a:gridCol w="1135532">
                  <a:extLst>
                    <a:ext uri="{9D8B030D-6E8A-4147-A177-3AD203B41FA5}">
                      <a16:colId xmlns:a16="http://schemas.microsoft.com/office/drawing/2014/main" val="20002"/>
                    </a:ext>
                  </a:extLst>
                </a:gridCol>
                <a:gridCol w="701635">
                  <a:extLst>
                    <a:ext uri="{9D8B030D-6E8A-4147-A177-3AD203B41FA5}">
                      <a16:colId xmlns:a16="http://schemas.microsoft.com/office/drawing/2014/main" val="20003"/>
                    </a:ext>
                  </a:extLst>
                </a:gridCol>
                <a:gridCol w="2054613">
                  <a:extLst>
                    <a:ext uri="{9D8B030D-6E8A-4147-A177-3AD203B41FA5}">
                      <a16:colId xmlns:a16="http://schemas.microsoft.com/office/drawing/2014/main" val="20004"/>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rgbClr val="0000CC"/>
                          </a:solidFill>
                          <a:ea typeface="宋体" panose="02010600030101010101" pitchFamily="2" charset="-122"/>
                        </a:rPr>
                        <a:t>Reference-Bit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a:t>
                      </a:r>
                      <a:endParaRPr lang="zh-CN" altLang="en-US" sz="1800" b="0" dirty="0">
                        <a:solidFill>
                          <a:srgbClr val="006600"/>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a:t>
                      </a:r>
                      <a:endParaRPr lang="zh-CN" altLang="en-US" sz="1800" b="0" dirty="0">
                        <a:solidFill>
                          <a:srgbClr val="0000CC"/>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8896" name="文本框 5">
            <a:extLst>
              <a:ext uri="{FF2B5EF4-FFF2-40B4-BE49-F238E27FC236}">
                <a16:creationId xmlns:a16="http://schemas.microsoft.com/office/drawing/2014/main" id="{1D576852-05AC-4484-9358-C46C180107FE}"/>
              </a:ext>
            </a:extLst>
          </p:cNvPr>
          <p:cNvSpPr txBox="1">
            <a:spLocks noChangeArrowheads="1"/>
          </p:cNvSpPr>
          <p:nvPr/>
        </p:nvSpPr>
        <p:spPr bwMode="auto">
          <a:xfrm>
            <a:off x="3476625" y="4649788"/>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Page table</a:t>
            </a:r>
            <a:endParaRPr lang="zh-CN" altLang="en-US" sz="1800">
              <a:ea typeface="宋体" panose="02010600030101010101" pitchFamily="2" charset="-122"/>
            </a:endParaRPr>
          </a:p>
        </p:txBody>
      </p:sp>
      <p:graphicFrame>
        <p:nvGraphicFramePr>
          <p:cNvPr id="7" name="表格 6">
            <a:extLst>
              <a:ext uri="{FF2B5EF4-FFF2-40B4-BE49-F238E27FC236}">
                <a16:creationId xmlns:a16="http://schemas.microsoft.com/office/drawing/2014/main" id="{400D6F44-10E2-48F5-A58E-E5176573B388}"/>
              </a:ext>
            </a:extLst>
          </p:cNvPr>
          <p:cNvGraphicFramePr>
            <a:graphicFrameLocks noGrp="1"/>
          </p:cNvGraphicFramePr>
          <p:nvPr/>
        </p:nvGraphicFramePr>
        <p:xfrm>
          <a:off x="652463" y="2246313"/>
          <a:ext cx="946150" cy="2224086"/>
        </p:xfrm>
        <a:graphic>
          <a:graphicData uri="http://schemas.openxmlformats.org/drawingml/2006/table">
            <a:tbl>
              <a:tblPr firstRow="1" bandRow="1">
                <a:tableStyleId>{5C22544A-7EE6-4342-B048-85BDC9FD1C3A}</a:tableStyleId>
              </a:tblPr>
              <a:tblGrid>
                <a:gridCol w="946150">
                  <a:extLst>
                    <a:ext uri="{9D8B030D-6E8A-4147-A177-3AD203B41FA5}">
                      <a16:colId xmlns:a16="http://schemas.microsoft.com/office/drawing/2014/main" val="20000"/>
                    </a:ext>
                  </a:extLst>
                </a:gridCol>
              </a:tblGrid>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78904" name="矩形标注 4">
            <a:extLst>
              <a:ext uri="{FF2B5EF4-FFF2-40B4-BE49-F238E27FC236}">
                <a16:creationId xmlns:a16="http://schemas.microsoft.com/office/drawing/2014/main" id="{663A6A8C-D566-419F-BF2F-32C8AA6A818F}"/>
              </a:ext>
            </a:extLst>
          </p:cNvPr>
          <p:cNvSpPr>
            <a:spLocks noChangeArrowheads="1"/>
          </p:cNvSpPr>
          <p:nvPr/>
        </p:nvSpPr>
        <p:spPr bwMode="auto">
          <a:xfrm>
            <a:off x="7670800" y="2019300"/>
            <a:ext cx="1340035" cy="646331"/>
          </a:xfrm>
          <a:prstGeom prst="wedgeRectCallout">
            <a:avLst>
              <a:gd name="adj1" fmla="val -143849"/>
              <a:gd name="adj2" fmla="val 7004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smtClean="0">
                <a:solidFill>
                  <a:srgbClr val="0070C0"/>
                </a:solidFill>
                <a:ea typeface="宋体" panose="02010600030101010101" pitchFamily="2" charset="-122"/>
              </a:rPr>
              <a:t>复位后近期未被访问</a:t>
            </a:r>
            <a:endParaRPr lang="zh-CN" altLang="en-US" sz="1800" dirty="0">
              <a:ea typeface="宋体" panose="02010600030101010101" pitchFamily="2" charset="-122"/>
            </a:endParaRPr>
          </a:p>
        </p:txBody>
      </p:sp>
      <p:sp>
        <p:nvSpPr>
          <p:cNvPr id="78905" name="矩形标注 8">
            <a:extLst>
              <a:ext uri="{FF2B5EF4-FFF2-40B4-BE49-F238E27FC236}">
                <a16:creationId xmlns:a16="http://schemas.microsoft.com/office/drawing/2014/main" id="{95CB9069-8479-4B4A-9D60-572CFEF9F776}"/>
              </a:ext>
            </a:extLst>
          </p:cNvPr>
          <p:cNvSpPr>
            <a:spLocks noChangeArrowheads="1"/>
          </p:cNvSpPr>
          <p:nvPr/>
        </p:nvSpPr>
        <p:spPr bwMode="auto">
          <a:xfrm>
            <a:off x="7670800" y="3370263"/>
            <a:ext cx="1246188" cy="452437"/>
          </a:xfrm>
          <a:prstGeom prst="wedgeRectCallout">
            <a:avLst>
              <a:gd name="adj1" fmla="val -148046"/>
              <a:gd name="adj2" fmla="val -8627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70C0"/>
                </a:solidFill>
                <a:ea typeface="宋体" panose="02010600030101010101" pitchFamily="2" charset="-122"/>
              </a:rPr>
              <a:t>referenced</a:t>
            </a:r>
            <a:endParaRPr lang="zh-CN" altLang="en-US" sz="1800">
              <a:ea typeface="宋体" panose="02010600030101010101" pitchFamily="2" charset="-122"/>
            </a:endParaRPr>
          </a:p>
        </p:txBody>
      </p:sp>
      <p:sp>
        <p:nvSpPr>
          <p:cNvPr id="78906" name="矩形 9">
            <a:extLst>
              <a:ext uri="{FF2B5EF4-FFF2-40B4-BE49-F238E27FC236}">
                <a16:creationId xmlns:a16="http://schemas.microsoft.com/office/drawing/2014/main" id="{10C4DA8B-058D-41B5-877B-EA101BF1DFAB}"/>
              </a:ext>
            </a:extLst>
          </p:cNvPr>
          <p:cNvSpPr>
            <a:spLocks noChangeArrowheads="1"/>
          </p:cNvSpPr>
          <p:nvPr/>
        </p:nvSpPr>
        <p:spPr bwMode="auto">
          <a:xfrm>
            <a:off x="935223" y="5091884"/>
            <a:ext cx="7661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2000" dirty="0">
                <a:ea typeface="宋体" panose="02010600030101010101" pitchFamily="2" charset="-122"/>
              </a:rPr>
              <a:t>每隔一段时间对引用位进行复位 </a:t>
            </a:r>
            <a:r>
              <a:rPr lang="en-US" altLang="zh-CN" sz="2000" dirty="0">
                <a:ea typeface="宋体" panose="02010600030101010101" pitchFamily="2" charset="-122"/>
              </a:rPr>
              <a:t>(</a:t>
            </a:r>
            <a:r>
              <a:rPr lang="zh-CN" altLang="en-US" sz="1600" dirty="0">
                <a:solidFill>
                  <a:srgbClr val="006600"/>
                </a:solidFill>
                <a:ea typeface="宋体" panose="02010600030101010101" pitchFamily="2" charset="-122"/>
              </a:rPr>
              <a:t>时间间隔应该多长？太长？过短？</a:t>
            </a:r>
            <a:r>
              <a:rPr lang="en-US" altLang="zh-CN" sz="2000" dirty="0">
                <a:ea typeface="宋体" panose="02010600030101010101" pitchFamily="2" charset="-122"/>
              </a:rPr>
              <a:t>)</a:t>
            </a:r>
          </a:p>
          <a:p>
            <a:pPr>
              <a:spcBef>
                <a:spcPct val="0"/>
              </a:spcBef>
              <a:buClrTx/>
              <a:buSzTx/>
              <a:buFont typeface="Arial" panose="020B0604020202020204" pitchFamily="34" charset="0"/>
              <a:buChar char="•"/>
            </a:pPr>
            <a:r>
              <a:rPr lang="zh-CN" altLang="en-US" sz="2000" b="1" dirty="0" smtClean="0">
                <a:solidFill>
                  <a:srgbClr val="C00000"/>
                </a:solidFill>
                <a:ea typeface="宋体" panose="02010600030101010101" pitchFamily="2" charset="-122"/>
              </a:rPr>
              <a:t>Replace </a:t>
            </a:r>
            <a:r>
              <a:rPr lang="zh-CN" altLang="en-US" sz="2000" b="1" dirty="0">
                <a:solidFill>
                  <a:srgbClr val="C00000"/>
                </a:solidFill>
                <a:ea typeface="宋体" panose="02010600030101010101" pitchFamily="2" charset="-122"/>
              </a:rPr>
              <a:t>the one which is 0 </a:t>
            </a:r>
            <a:r>
              <a:rPr lang="zh-CN" altLang="en-US" sz="2000" dirty="0">
                <a:ea typeface="宋体" panose="02010600030101010101" pitchFamily="2" charset="-122"/>
              </a:rPr>
              <a:t>(if one exists</a:t>
            </a:r>
            <a:r>
              <a:rPr lang="zh-CN" altLang="en-US" sz="2000" dirty="0" smtClean="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D19710-C5CA-4E95-8985-A4DA6468C605}"/>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dirty="0">
                <a:effectLst>
                  <a:outerShdw blurRad="38100" dist="38100" dir="2700000" algn="tl">
                    <a:srgbClr val="C0C0C0"/>
                  </a:outerShdw>
                </a:effectLst>
                <a:ea typeface="宋体" pitchFamily="2" charset="-122"/>
              </a:rPr>
              <a:t> LRU Approximation Algorithms</a:t>
            </a:r>
            <a:endParaRPr lang="en-US" altLang="zh-CN" kern="0" dirty="0">
              <a:effectLst>
                <a:outerShdw blurRad="38100" dist="38100" dir="2700000" algn="tl">
                  <a:srgbClr val="C0C0C0"/>
                </a:outerShdw>
              </a:effectLst>
              <a:ea typeface="宋体" pitchFamily="2" charset="-122"/>
            </a:endParaRPr>
          </a:p>
        </p:txBody>
      </p:sp>
      <p:sp>
        <p:nvSpPr>
          <p:cNvPr id="79875" name="矩形 2">
            <a:extLst>
              <a:ext uri="{FF2B5EF4-FFF2-40B4-BE49-F238E27FC236}">
                <a16:creationId xmlns:a16="http://schemas.microsoft.com/office/drawing/2014/main" id="{217FA534-A3A1-4A90-98F0-6692F407E004}"/>
              </a:ext>
            </a:extLst>
          </p:cNvPr>
          <p:cNvSpPr>
            <a:spLocks noChangeArrowheads="1"/>
          </p:cNvSpPr>
          <p:nvPr/>
        </p:nvSpPr>
        <p:spPr bwMode="auto">
          <a:xfrm>
            <a:off x="1092200" y="1382713"/>
            <a:ext cx="4532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80000"/>
              </a:lnSpc>
              <a:spcBef>
                <a:spcPct val="0"/>
              </a:spcBef>
              <a:buClrTx/>
              <a:buSzTx/>
              <a:buFontTx/>
              <a:buNone/>
            </a:pPr>
            <a:r>
              <a:rPr lang="en-US" altLang="zh-CN" sz="2000" b="1">
                <a:solidFill>
                  <a:srgbClr val="FF0000"/>
                </a:solidFill>
                <a:ea typeface="宋体" panose="02010600030101010101" pitchFamily="2" charset="-122"/>
              </a:rPr>
              <a:t>Additional-</a:t>
            </a:r>
            <a:r>
              <a:rPr lang="en-US" altLang="zh-CN" sz="2000" b="1">
                <a:solidFill>
                  <a:srgbClr val="0000CC"/>
                </a:solidFill>
                <a:ea typeface="宋体" panose="02010600030101010101" pitchFamily="2" charset="-122"/>
              </a:rPr>
              <a:t>Reference-Bit</a:t>
            </a:r>
            <a:r>
              <a:rPr lang="en-US" altLang="zh-CN" sz="2000" b="1">
                <a:solidFill>
                  <a:srgbClr val="FF0000"/>
                </a:solidFill>
                <a:ea typeface="宋体" panose="02010600030101010101" pitchFamily="2" charset="-122"/>
              </a:rPr>
              <a:t> </a:t>
            </a:r>
            <a:r>
              <a:rPr lang="en-US" altLang="zh-CN" sz="2000" b="1">
                <a:ea typeface="宋体" panose="02010600030101010101" pitchFamily="2" charset="-122"/>
              </a:rPr>
              <a:t>Algorithm </a:t>
            </a:r>
            <a:endParaRPr lang="zh-CN" altLang="en-US" sz="2000">
              <a:ea typeface="宋体" panose="02010600030101010101" pitchFamily="2" charset="-122"/>
            </a:endParaRPr>
          </a:p>
        </p:txBody>
      </p:sp>
      <p:graphicFrame>
        <p:nvGraphicFramePr>
          <p:cNvPr id="4" name="表格 3">
            <a:extLst>
              <a:ext uri="{FF2B5EF4-FFF2-40B4-BE49-F238E27FC236}">
                <a16:creationId xmlns:a16="http://schemas.microsoft.com/office/drawing/2014/main" id="{477A380B-783B-4B0F-82B9-8050180FB8A9}"/>
              </a:ext>
            </a:extLst>
          </p:cNvPr>
          <p:cNvGraphicFramePr>
            <a:graphicFrameLocks noGrp="1"/>
          </p:cNvGraphicFramePr>
          <p:nvPr/>
        </p:nvGraphicFramePr>
        <p:xfrm>
          <a:off x="1300163" y="1938338"/>
          <a:ext cx="7018338" cy="2219325"/>
        </p:xfrm>
        <a:graphic>
          <a:graphicData uri="http://schemas.openxmlformats.org/drawingml/2006/table">
            <a:tbl>
              <a:tblPr firstRow="1" bandRow="1">
                <a:tableStyleId>{5C22544A-7EE6-4342-B048-85BDC9FD1C3A}</a:tableStyleId>
              </a:tblPr>
              <a:tblGrid>
                <a:gridCol w="1117130">
                  <a:extLst>
                    <a:ext uri="{9D8B030D-6E8A-4147-A177-3AD203B41FA5}">
                      <a16:colId xmlns:a16="http://schemas.microsoft.com/office/drawing/2014/main" val="20000"/>
                    </a:ext>
                  </a:extLst>
                </a:gridCol>
                <a:gridCol w="613816">
                  <a:extLst>
                    <a:ext uri="{9D8B030D-6E8A-4147-A177-3AD203B41FA5}">
                      <a16:colId xmlns:a16="http://schemas.microsoft.com/office/drawing/2014/main" val="20001"/>
                    </a:ext>
                  </a:extLst>
                </a:gridCol>
                <a:gridCol w="1285536">
                  <a:extLst>
                    <a:ext uri="{9D8B030D-6E8A-4147-A177-3AD203B41FA5}">
                      <a16:colId xmlns:a16="http://schemas.microsoft.com/office/drawing/2014/main" val="20002"/>
                    </a:ext>
                  </a:extLst>
                </a:gridCol>
                <a:gridCol w="486420">
                  <a:extLst>
                    <a:ext uri="{9D8B030D-6E8A-4147-A177-3AD203B41FA5}">
                      <a16:colId xmlns:a16="http://schemas.microsoft.com/office/drawing/2014/main" val="20003"/>
                    </a:ext>
                  </a:extLst>
                </a:gridCol>
                <a:gridCol w="1795119">
                  <a:extLst>
                    <a:ext uri="{9D8B030D-6E8A-4147-A177-3AD203B41FA5}">
                      <a16:colId xmlns:a16="http://schemas.microsoft.com/office/drawing/2014/main" val="20004"/>
                    </a:ext>
                  </a:extLst>
                </a:gridCol>
                <a:gridCol w="1720317">
                  <a:extLst>
                    <a:ext uri="{9D8B030D-6E8A-4147-A177-3AD203B41FA5}">
                      <a16:colId xmlns:a16="http://schemas.microsoft.com/office/drawing/2014/main" val="20005"/>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rgbClr val="0000CC"/>
                          </a:solidFill>
                          <a:ea typeface="宋体" panose="02010600030101010101" pitchFamily="2" charset="-122"/>
                        </a:rPr>
                        <a:t>Reference-Bit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1" dirty="0">
                          <a:solidFill>
                            <a:srgbClr val="0000CC"/>
                          </a:solidFill>
                          <a:ea typeface="宋体" panose="02010600030101010101" pitchFamily="2" charset="-122"/>
                        </a:rPr>
                        <a:t>Shift registers</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a:t>
                      </a:r>
                      <a:endParaRPr lang="zh-CN" altLang="en-US" sz="1800" b="0" dirty="0">
                        <a:solidFill>
                          <a:srgbClr val="006600"/>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00000000</a:t>
                      </a:r>
                      <a:endParaRPr lang="zh-CN" altLang="en-US" sz="1800" b="0" dirty="0">
                        <a:solidFill>
                          <a:srgbClr val="006600"/>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a:t>
                      </a:r>
                      <a:endParaRPr lang="zh-CN" altLang="en-US" sz="1800" b="0" dirty="0">
                        <a:solidFill>
                          <a:srgbClr val="0000CC"/>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10000000</a:t>
                      </a:r>
                      <a:endParaRPr lang="zh-CN" altLang="en-US" sz="1800" b="0" dirty="0">
                        <a:solidFill>
                          <a:srgbClr val="0000CC"/>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00000000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7" name="表格 6">
            <a:extLst>
              <a:ext uri="{FF2B5EF4-FFF2-40B4-BE49-F238E27FC236}">
                <a16:creationId xmlns:a16="http://schemas.microsoft.com/office/drawing/2014/main" id="{D6BFE69A-AF1A-40BB-9F1B-7A87BDB9A378}"/>
              </a:ext>
            </a:extLst>
          </p:cNvPr>
          <p:cNvGraphicFramePr>
            <a:graphicFrameLocks noGrp="1"/>
          </p:cNvGraphicFramePr>
          <p:nvPr/>
        </p:nvGraphicFramePr>
        <p:xfrm>
          <a:off x="476250" y="1931988"/>
          <a:ext cx="823913" cy="2225676"/>
        </p:xfrm>
        <a:graphic>
          <a:graphicData uri="http://schemas.openxmlformats.org/drawingml/2006/table">
            <a:tbl>
              <a:tblPr firstRow="1" bandRow="1">
                <a:tableStyleId>{5C22544A-7EE6-4342-B048-85BDC9FD1C3A}</a:tableStyleId>
              </a:tblPr>
              <a:tblGrid>
                <a:gridCol w="823913">
                  <a:extLst>
                    <a:ext uri="{9D8B030D-6E8A-4147-A177-3AD203B41FA5}">
                      <a16:colId xmlns:a16="http://schemas.microsoft.com/office/drawing/2014/main" val="20000"/>
                    </a:ext>
                  </a:extLst>
                </a:gridCol>
              </a:tblGrid>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0" name="矩形 9">
            <a:extLst>
              <a:ext uri="{FF2B5EF4-FFF2-40B4-BE49-F238E27FC236}">
                <a16:creationId xmlns:a16="http://schemas.microsoft.com/office/drawing/2014/main" id="{970F278A-9767-4C2C-8D9E-BA45ADDC6931}"/>
              </a:ext>
            </a:extLst>
          </p:cNvPr>
          <p:cNvSpPr/>
          <p:nvPr/>
        </p:nvSpPr>
        <p:spPr>
          <a:xfrm>
            <a:off x="887413" y="4591050"/>
            <a:ext cx="7661275" cy="1446213"/>
          </a:xfrm>
          <a:prstGeom prst="rect">
            <a:avLst/>
          </a:prstGeom>
        </p:spPr>
        <p:txBody>
          <a:bodyPr>
            <a:spAutoFit/>
          </a:bodyPr>
          <a:lstStyle/>
          <a:p>
            <a:pPr marL="342900" indent="-342900">
              <a:lnSpc>
                <a:spcPct val="90000"/>
              </a:lnSpc>
              <a:buFont typeface="Arial" panose="020B0604020202020204" pitchFamily="34" charset="0"/>
              <a:buChar char="•"/>
              <a:defRPr/>
            </a:pPr>
            <a:r>
              <a:rPr lang="zh-CN" altLang="en-US" sz="2000" dirty="0">
                <a:ea typeface="宋体" panose="02010600030101010101" pitchFamily="2" charset="-122"/>
              </a:rPr>
              <a:t>The operating system </a:t>
            </a:r>
            <a:r>
              <a:rPr lang="zh-CN" altLang="en-US" sz="2000" dirty="0">
                <a:solidFill>
                  <a:srgbClr val="FF0000"/>
                </a:solidFill>
                <a:ea typeface="宋体" panose="02010600030101010101" pitchFamily="2" charset="-122"/>
              </a:rPr>
              <a:t>shifts</a:t>
            </a:r>
            <a:r>
              <a:rPr lang="zh-CN" altLang="en-US" sz="2000" dirty="0">
                <a:ea typeface="宋体" panose="02010600030101010101" pitchFamily="2" charset="-122"/>
              </a:rPr>
              <a:t> </a:t>
            </a:r>
            <a:r>
              <a:rPr lang="zh-CN" altLang="en-US" sz="2000" b="1" dirty="0">
                <a:solidFill>
                  <a:srgbClr val="0070C0"/>
                </a:solidFill>
                <a:ea typeface="宋体" panose="02010600030101010101" pitchFamily="2" charset="-122"/>
              </a:rPr>
              <a:t>the reference bit </a:t>
            </a:r>
            <a:r>
              <a:rPr lang="zh-CN" altLang="en-US" sz="2000" dirty="0">
                <a:ea typeface="宋体" panose="02010600030101010101" pitchFamily="2" charset="-122"/>
              </a:rPr>
              <a:t>for each page into the </a:t>
            </a:r>
            <a:r>
              <a:rPr lang="zh-CN" altLang="en-US" sz="2000" dirty="0">
                <a:solidFill>
                  <a:srgbClr val="006600"/>
                </a:solidFill>
                <a:ea typeface="宋体" panose="02010600030101010101" pitchFamily="2" charset="-122"/>
              </a:rPr>
              <a:t>high-order bit </a:t>
            </a:r>
            <a:r>
              <a:rPr lang="zh-CN" altLang="en-US" sz="2000" dirty="0">
                <a:ea typeface="宋体" panose="02010600030101010101" pitchFamily="2" charset="-122"/>
              </a:rPr>
              <a:t>of its 8-bit byte, shifting the other bits right by 1 bit and </a:t>
            </a:r>
            <a:r>
              <a:rPr lang="zh-CN" altLang="en-US" sz="2000" dirty="0">
                <a:solidFill>
                  <a:srgbClr val="006600"/>
                </a:solidFill>
                <a:ea typeface="宋体" panose="02010600030101010101" pitchFamily="2" charset="-122"/>
              </a:rPr>
              <a:t>discarding the low-order bit</a:t>
            </a:r>
            <a:endParaRPr lang="en-US" altLang="zh-CN" sz="2000" dirty="0">
              <a:solidFill>
                <a:srgbClr val="006600"/>
              </a:solidFill>
              <a:ea typeface="宋体" panose="02010600030101010101" pitchFamily="2" charset="-122"/>
            </a:endParaRPr>
          </a:p>
          <a:p>
            <a:pPr marL="342900" indent="-342900">
              <a:lnSpc>
                <a:spcPct val="90000"/>
              </a:lnSpc>
              <a:buFont typeface="Arial" panose="020B0604020202020204" pitchFamily="34" charset="0"/>
              <a:buChar char="•"/>
              <a:defRPr/>
            </a:pPr>
            <a:endParaRPr lang="zh-CN" altLang="en-US" sz="2000" dirty="0">
              <a:solidFill>
                <a:srgbClr val="009900"/>
              </a:solidFill>
              <a:ea typeface="宋体" panose="02010600030101010101" pitchFamily="2" charset="-122"/>
            </a:endParaRPr>
          </a:p>
          <a:p>
            <a:pPr marL="342900" indent="-342900">
              <a:lnSpc>
                <a:spcPct val="80000"/>
              </a:lnSpc>
              <a:buFont typeface="Arial" panose="020B0604020202020204" pitchFamily="34" charset="0"/>
              <a:buChar char="•"/>
              <a:defRPr/>
            </a:pPr>
            <a:r>
              <a:rPr lang="en-US" altLang="zh-CN" sz="2000" b="1" dirty="0">
                <a:solidFill>
                  <a:srgbClr val="C00000"/>
                </a:solidFill>
                <a:ea typeface="宋体" panose="02010600030101010101" pitchFamily="2" charset="-122"/>
              </a:rPr>
              <a:t>T</a:t>
            </a:r>
            <a:r>
              <a:rPr lang="zh-CN" altLang="en-US" sz="2000" b="1" dirty="0">
                <a:solidFill>
                  <a:srgbClr val="C00000"/>
                </a:solidFill>
                <a:ea typeface="宋体" panose="02010600030101010101" pitchFamily="2" charset="-122"/>
              </a:rPr>
              <a:t>he page with </a:t>
            </a:r>
            <a:r>
              <a:rPr lang="zh-CN" altLang="en-US" sz="2000" b="1" dirty="0">
                <a:solidFill>
                  <a:srgbClr val="0000CC"/>
                </a:solidFill>
                <a:ea typeface="宋体" panose="02010600030101010101" pitchFamily="2" charset="-122"/>
              </a:rPr>
              <a:t>the </a:t>
            </a:r>
            <a:r>
              <a:rPr lang="zh-CN" altLang="en-US" sz="2000" b="1" u="sng" dirty="0">
                <a:solidFill>
                  <a:srgbClr val="7030A0"/>
                </a:solidFill>
                <a:ea typeface="宋体" panose="02010600030101010101" pitchFamily="2" charset="-122"/>
              </a:rPr>
              <a:t>lowest</a:t>
            </a:r>
            <a:r>
              <a:rPr lang="zh-CN" altLang="en-US" sz="2000" b="1" dirty="0">
                <a:solidFill>
                  <a:schemeClr val="accent1">
                    <a:lumMod val="75000"/>
                  </a:schemeClr>
                </a:solidFill>
                <a:ea typeface="宋体" panose="02010600030101010101" pitchFamily="2" charset="-122"/>
              </a:rPr>
              <a:t> </a:t>
            </a:r>
            <a:r>
              <a:rPr lang="zh-CN" altLang="en-US" sz="2000" b="1" dirty="0">
                <a:solidFill>
                  <a:srgbClr val="0000CC"/>
                </a:solidFill>
                <a:ea typeface="宋体" panose="02010600030101010101" pitchFamily="2" charset="-122"/>
              </a:rPr>
              <a:t>number </a:t>
            </a:r>
            <a:r>
              <a:rPr lang="zh-CN" altLang="en-US" sz="2000" b="1" dirty="0">
                <a:solidFill>
                  <a:srgbClr val="C00000"/>
                </a:solidFill>
                <a:ea typeface="宋体" panose="02010600030101010101" pitchFamily="2" charset="-122"/>
              </a:rPr>
              <a:t>is the LRU page</a:t>
            </a:r>
          </a:p>
        </p:txBody>
      </p:sp>
      <p:cxnSp>
        <p:nvCxnSpPr>
          <p:cNvPr id="79935" name="直接箭头连接符 11">
            <a:extLst>
              <a:ext uri="{FF2B5EF4-FFF2-40B4-BE49-F238E27FC236}">
                <a16:creationId xmlns:a16="http://schemas.microsoft.com/office/drawing/2014/main" id="{A0F5577E-E859-43BE-B3A2-03094A5CC3CF}"/>
              </a:ext>
            </a:extLst>
          </p:cNvPr>
          <p:cNvCxnSpPr>
            <a:cxnSpLocks noChangeShapeType="1"/>
          </p:cNvCxnSpPr>
          <p:nvPr/>
        </p:nvCxnSpPr>
        <p:spPr bwMode="auto">
          <a:xfrm>
            <a:off x="5845175" y="2489200"/>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6" name="直接箭头连接符 13">
            <a:extLst>
              <a:ext uri="{FF2B5EF4-FFF2-40B4-BE49-F238E27FC236}">
                <a16:creationId xmlns:a16="http://schemas.microsoft.com/office/drawing/2014/main" id="{EAF9A188-5025-471D-B005-219A578CBB06}"/>
              </a:ext>
            </a:extLst>
          </p:cNvPr>
          <p:cNvCxnSpPr>
            <a:cxnSpLocks noChangeShapeType="1"/>
          </p:cNvCxnSpPr>
          <p:nvPr/>
        </p:nvCxnSpPr>
        <p:spPr bwMode="auto">
          <a:xfrm>
            <a:off x="5845175" y="2841625"/>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7" name="直接箭头连接符 14">
            <a:extLst>
              <a:ext uri="{FF2B5EF4-FFF2-40B4-BE49-F238E27FC236}">
                <a16:creationId xmlns:a16="http://schemas.microsoft.com/office/drawing/2014/main" id="{034D543F-7B3B-4D11-9D1B-21EB4050A79A}"/>
              </a:ext>
            </a:extLst>
          </p:cNvPr>
          <p:cNvCxnSpPr>
            <a:cxnSpLocks noChangeShapeType="1"/>
          </p:cNvCxnSpPr>
          <p:nvPr/>
        </p:nvCxnSpPr>
        <p:spPr bwMode="auto">
          <a:xfrm>
            <a:off x="5845175" y="3227388"/>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8" name="直接箭头连接符 15">
            <a:extLst>
              <a:ext uri="{FF2B5EF4-FFF2-40B4-BE49-F238E27FC236}">
                <a16:creationId xmlns:a16="http://schemas.microsoft.com/office/drawing/2014/main" id="{4247FE49-BA7A-464E-BC02-E6F27D85D79B}"/>
              </a:ext>
            </a:extLst>
          </p:cNvPr>
          <p:cNvCxnSpPr>
            <a:cxnSpLocks noChangeShapeType="1"/>
          </p:cNvCxnSpPr>
          <p:nvPr/>
        </p:nvCxnSpPr>
        <p:spPr bwMode="auto">
          <a:xfrm>
            <a:off x="8008938" y="2489200"/>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9" name="直接箭头连接符 24">
            <a:extLst>
              <a:ext uri="{FF2B5EF4-FFF2-40B4-BE49-F238E27FC236}">
                <a16:creationId xmlns:a16="http://schemas.microsoft.com/office/drawing/2014/main" id="{6EEEF55A-224C-4710-A528-6FED2A79EDC7}"/>
              </a:ext>
            </a:extLst>
          </p:cNvPr>
          <p:cNvCxnSpPr>
            <a:cxnSpLocks noChangeShapeType="1"/>
          </p:cNvCxnSpPr>
          <p:nvPr/>
        </p:nvCxnSpPr>
        <p:spPr bwMode="auto">
          <a:xfrm>
            <a:off x="8008938" y="2841625"/>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40" name="直接箭头连接符 25">
            <a:extLst>
              <a:ext uri="{FF2B5EF4-FFF2-40B4-BE49-F238E27FC236}">
                <a16:creationId xmlns:a16="http://schemas.microsoft.com/office/drawing/2014/main" id="{571A96FD-363C-4257-AFDE-DDCB569E62B8}"/>
              </a:ext>
            </a:extLst>
          </p:cNvPr>
          <p:cNvCxnSpPr>
            <a:cxnSpLocks noChangeShapeType="1"/>
          </p:cNvCxnSpPr>
          <p:nvPr/>
        </p:nvCxnSpPr>
        <p:spPr bwMode="auto">
          <a:xfrm>
            <a:off x="8008938" y="3216275"/>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9AB4E6C-7E46-46AD-8148-61F3D7DAB0D2}"/>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LRU Approximation Algorithms</a:t>
            </a:r>
          </a:p>
        </p:txBody>
      </p:sp>
      <p:sp>
        <p:nvSpPr>
          <p:cNvPr id="74755" name="Rectangle 3">
            <a:extLst>
              <a:ext uri="{FF2B5EF4-FFF2-40B4-BE49-F238E27FC236}">
                <a16:creationId xmlns:a16="http://schemas.microsoft.com/office/drawing/2014/main" id="{EB31D460-32F8-42E2-8C28-335D3739D6CB}"/>
              </a:ext>
            </a:extLst>
          </p:cNvPr>
          <p:cNvSpPr>
            <a:spLocks noGrp="1" noChangeArrowheads="1"/>
          </p:cNvSpPr>
          <p:nvPr>
            <p:ph type="body" idx="4294967295"/>
          </p:nvPr>
        </p:nvSpPr>
        <p:spPr>
          <a:xfrm>
            <a:off x="685800" y="1282700"/>
            <a:ext cx="7913688" cy="4672013"/>
          </a:xfrm>
        </p:spPr>
        <p:txBody>
          <a:bodyPr/>
          <a:lstStyle/>
          <a:p>
            <a:pPr>
              <a:lnSpc>
                <a:spcPct val="80000"/>
              </a:lnSpc>
              <a:defRPr/>
            </a:pPr>
            <a:r>
              <a:rPr lang="en-US" altLang="zh-CN" sz="2000" b="1" dirty="0">
                <a:solidFill>
                  <a:srgbClr val="0000CC"/>
                </a:solidFill>
                <a:ea typeface="宋体" panose="02010600030101010101" pitchFamily="2" charset="-122"/>
              </a:rPr>
              <a:t>Reference-Bit</a:t>
            </a:r>
            <a:r>
              <a:rPr lang="en-US" altLang="zh-CN" sz="2000" b="1" dirty="0">
                <a:ea typeface="宋体" panose="02010600030101010101" pitchFamily="2" charset="-122"/>
              </a:rPr>
              <a:t> based</a:t>
            </a:r>
            <a:r>
              <a:rPr lang="en-US" altLang="zh-CN" sz="2000" b="1" dirty="0">
                <a:solidFill>
                  <a:srgbClr val="FF0000"/>
                </a:solidFill>
                <a:ea typeface="宋体" panose="02010600030101010101" pitchFamily="2" charset="-122"/>
              </a:rPr>
              <a:t> </a:t>
            </a:r>
            <a:r>
              <a:rPr lang="en-US" altLang="zh-CN" sz="2000" b="1" dirty="0">
                <a:ea typeface="宋体" panose="02010600030101010101" pitchFamily="2" charset="-122"/>
              </a:rPr>
              <a:t>Algorithm </a:t>
            </a:r>
          </a:p>
          <a:p>
            <a:pPr lvl="1">
              <a:lnSpc>
                <a:spcPct val="80000"/>
              </a:lnSpc>
              <a:defRPr/>
            </a:pPr>
            <a:r>
              <a:rPr lang="en-US" altLang="zh-CN" sz="2000" dirty="0">
                <a:ea typeface="宋体" panose="02010600030101010101" pitchFamily="2" charset="-122"/>
              </a:rPr>
              <a:t>With each page entry associate a bit , initially = 0</a:t>
            </a:r>
          </a:p>
          <a:p>
            <a:pPr lvl="2">
              <a:lnSpc>
                <a:spcPct val="80000"/>
              </a:lnSpc>
              <a:defRPr/>
            </a:pPr>
            <a:r>
              <a:rPr lang="en-US" altLang="zh-CN" sz="1800" b="1" dirty="0">
                <a:solidFill>
                  <a:schemeClr val="tx1">
                    <a:lumMod val="95000"/>
                    <a:lumOff val="5000"/>
                  </a:schemeClr>
                </a:solidFill>
                <a:ea typeface="宋体" panose="02010600030101010101" pitchFamily="2" charset="-122"/>
              </a:rPr>
              <a:t>Called</a:t>
            </a:r>
            <a:r>
              <a:rPr lang="en-US" altLang="zh-CN" sz="1800" b="1" dirty="0">
                <a:solidFill>
                  <a:srgbClr val="0000CC"/>
                </a:solidFill>
                <a:ea typeface="宋体" panose="02010600030101010101" pitchFamily="2" charset="-122"/>
              </a:rPr>
              <a:t> Reference-bit</a:t>
            </a:r>
            <a:endParaRPr lang="en-US" altLang="zh-CN" sz="1800" dirty="0">
              <a:ea typeface="宋体" panose="02010600030101010101" pitchFamily="2" charset="-122"/>
            </a:endParaRPr>
          </a:p>
          <a:p>
            <a:pPr lvl="1">
              <a:lnSpc>
                <a:spcPct val="80000"/>
              </a:lnSpc>
              <a:defRPr/>
            </a:pPr>
            <a:r>
              <a:rPr lang="en-US" altLang="zh-CN" sz="2000" dirty="0">
                <a:ea typeface="宋体" panose="02010600030101010101" pitchFamily="2" charset="-122"/>
              </a:rPr>
              <a:t>When page is </a:t>
            </a:r>
            <a:r>
              <a:rPr lang="en-US" altLang="zh-CN" sz="2000" dirty="0">
                <a:solidFill>
                  <a:srgbClr val="0070C0"/>
                </a:solidFill>
                <a:ea typeface="宋体" panose="02010600030101010101" pitchFamily="2" charset="-122"/>
              </a:rPr>
              <a:t>referenced</a:t>
            </a:r>
            <a:r>
              <a:rPr lang="zh-CN" altLang="en-US" sz="2000" dirty="0">
                <a:ea typeface="宋体" panose="02010600030101010101" pitchFamily="2" charset="-122"/>
              </a:rPr>
              <a:t>, </a:t>
            </a:r>
            <a:r>
              <a:rPr lang="zh-CN" altLang="en-US" sz="2000" dirty="0">
                <a:solidFill>
                  <a:srgbClr val="0000CC"/>
                </a:solidFill>
                <a:ea typeface="宋体" panose="02010600030101010101" pitchFamily="2" charset="-122"/>
              </a:rPr>
              <a:t> set bit to 1 </a:t>
            </a:r>
            <a:r>
              <a:rPr lang="en-US" altLang="zh-CN" sz="2000" dirty="0">
                <a:solidFill>
                  <a:srgbClr val="0000CC"/>
                </a:solidFill>
                <a:ea typeface="宋体" panose="02010600030101010101" pitchFamily="2" charset="-122"/>
              </a:rPr>
              <a:t>(</a:t>
            </a:r>
            <a:r>
              <a:rPr lang="en-US" altLang="zh-CN" sz="2000" dirty="0">
                <a:solidFill>
                  <a:schemeClr val="tx1">
                    <a:lumMod val="95000"/>
                    <a:lumOff val="5000"/>
                  </a:schemeClr>
                </a:solidFill>
                <a:ea typeface="宋体" panose="02010600030101010101" pitchFamily="2" charset="-122"/>
              </a:rPr>
              <a:t>by hardware</a:t>
            </a:r>
            <a:r>
              <a:rPr lang="en-US" altLang="zh-CN" sz="2000" dirty="0">
                <a:solidFill>
                  <a:srgbClr val="0000CC"/>
                </a:solidFill>
                <a:ea typeface="宋体" panose="02010600030101010101" pitchFamily="2" charset="-122"/>
              </a:rPr>
              <a:t>)</a:t>
            </a:r>
            <a:endParaRPr lang="zh-CN" altLang="en-US" sz="2000" dirty="0">
              <a:solidFill>
                <a:srgbClr val="0000CC"/>
              </a:solidFill>
              <a:ea typeface="宋体" panose="02010600030101010101" pitchFamily="2" charset="-122"/>
            </a:endParaRPr>
          </a:p>
          <a:p>
            <a:pPr lvl="1">
              <a:lnSpc>
                <a:spcPct val="80000"/>
              </a:lnSpc>
              <a:defRPr/>
            </a:pPr>
            <a:r>
              <a:rPr lang="zh-CN" altLang="en-US" sz="2000" b="1" dirty="0">
                <a:solidFill>
                  <a:srgbClr val="009900"/>
                </a:solidFill>
                <a:ea typeface="宋体" panose="02010600030101010101" pitchFamily="2" charset="-122"/>
              </a:rPr>
              <a:t>Replace the one which is 0 </a:t>
            </a:r>
            <a:r>
              <a:rPr lang="zh-CN" altLang="en-US" sz="2000" dirty="0">
                <a:ea typeface="宋体" panose="02010600030101010101" pitchFamily="2" charset="-122"/>
              </a:rPr>
              <a:t>(if one exists)</a:t>
            </a:r>
          </a:p>
          <a:p>
            <a:pPr lvl="1">
              <a:lnSpc>
                <a:spcPct val="80000"/>
              </a:lnSpc>
              <a:defRPr/>
            </a:pPr>
            <a:r>
              <a:rPr lang="zh-CN" altLang="en-US" sz="2000" dirty="0">
                <a:ea typeface="宋体" panose="02010600030101010101" pitchFamily="2" charset="-122"/>
              </a:rPr>
              <a:t>每隔一段时间对引用位进行复位 </a:t>
            </a:r>
            <a:r>
              <a:rPr lang="en-US" altLang="zh-CN" sz="2000" dirty="0">
                <a:ea typeface="宋体" panose="02010600030101010101" pitchFamily="2" charset="-122"/>
              </a:rPr>
              <a:t>(</a:t>
            </a:r>
            <a:r>
              <a:rPr lang="zh-CN" altLang="en-US" sz="1600" dirty="0">
                <a:solidFill>
                  <a:srgbClr val="006600"/>
                </a:solidFill>
                <a:ea typeface="宋体" panose="02010600030101010101" pitchFamily="2" charset="-122"/>
              </a:rPr>
              <a:t>时间间隔应该多长？太长？过短？</a:t>
            </a:r>
            <a:r>
              <a:rPr lang="en-US" altLang="zh-CN" sz="2000" dirty="0">
                <a:ea typeface="宋体" panose="02010600030101010101" pitchFamily="2" charset="-122"/>
              </a:rPr>
              <a:t>)</a:t>
            </a:r>
          </a:p>
          <a:p>
            <a:pPr>
              <a:lnSpc>
                <a:spcPct val="80000"/>
              </a:lnSpc>
              <a:defRPr/>
            </a:pPr>
            <a:r>
              <a:rPr lang="en-US" altLang="zh-CN" sz="2400" b="1" dirty="0">
                <a:solidFill>
                  <a:srgbClr val="FF0000"/>
                </a:solidFill>
                <a:ea typeface="宋体" panose="02010600030101010101" pitchFamily="2" charset="-122"/>
              </a:rPr>
              <a:t>Additional-</a:t>
            </a:r>
            <a:r>
              <a:rPr lang="en-US" altLang="zh-CN" sz="2400" b="1" dirty="0">
                <a:solidFill>
                  <a:srgbClr val="0000CC"/>
                </a:solidFill>
                <a:ea typeface="宋体" panose="02010600030101010101" pitchFamily="2" charset="-122"/>
              </a:rPr>
              <a:t>Reference-Bit</a:t>
            </a:r>
            <a:r>
              <a:rPr lang="en-US" altLang="zh-CN" sz="2400" b="1" dirty="0">
                <a:solidFill>
                  <a:srgbClr val="FF0000"/>
                </a:solidFill>
                <a:ea typeface="宋体" panose="02010600030101010101" pitchFamily="2" charset="-122"/>
              </a:rPr>
              <a:t> </a:t>
            </a:r>
            <a:r>
              <a:rPr lang="en-US" altLang="zh-CN" sz="2400" b="1" dirty="0">
                <a:ea typeface="宋体" panose="02010600030101010101" pitchFamily="2" charset="-122"/>
              </a:rPr>
              <a:t>Algorithm </a:t>
            </a:r>
            <a:endParaRPr lang="zh-CN" altLang="en-US" sz="2400" dirty="0">
              <a:ea typeface="宋体" panose="02010600030101010101" pitchFamily="2" charset="-122"/>
            </a:endParaRPr>
          </a:p>
          <a:p>
            <a:pPr lvl="1">
              <a:lnSpc>
                <a:spcPct val="80000"/>
              </a:lnSpc>
              <a:defRPr/>
            </a:pPr>
            <a:r>
              <a:rPr lang="zh-CN" altLang="en-US" sz="2000" b="1" dirty="0">
                <a:solidFill>
                  <a:srgbClr val="0000CC"/>
                </a:solidFill>
                <a:ea typeface="宋体" panose="02010600030101010101" pitchFamily="2" charset="-122"/>
              </a:rPr>
              <a:t>Shift registers</a:t>
            </a:r>
            <a:r>
              <a:rPr lang="zh-CN" altLang="en-US" sz="2000" b="1" dirty="0">
                <a:ea typeface="宋体" panose="02010600030101010101" pitchFamily="2" charset="-122"/>
              </a:rPr>
              <a:t>：</a:t>
            </a:r>
          </a:p>
          <a:p>
            <a:pPr lvl="2">
              <a:lnSpc>
                <a:spcPct val="80000"/>
              </a:lnSpc>
              <a:defRPr/>
            </a:pPr>
            <a:r>
              <a:rPr lang="zh-CN" altLang="en-US" sz="1800" dirty="0">
                <a:ea typeface="宋体" panose="02010600030101010101" pitchFamily="2" charset="-122"/>
              </a:rPr>
              <a:t>keep an 8-bit byte for each page in a table in memory, say </a:t>
            </a:r>
          </a:p>
          <a:p>
            <a:pPr lvl="2">
              <a:lnSpc>
                <a:spcPct val="80000"/>
              </a:lnSpc>
              <a:buFont typeface="Monotype Sorts" pitchFamily="2" charset="2"/>
              <a:buNone/>
              <a:defRPr/>
            </a:pPr>
            <a:r>
              <a:rPr lang="zh-CN" altLang="en-US" sz="1800" dirty="0">
                <a:ea typeface="宋体" panose="02010600030101010101" pitchFamily="2" charset="-122"/>
              </a:rPr>
              <a:t>    R=R</a:t>
            </a:r>
            <a:r>
              <a:rPr lang="zh-CN" altLang="en-US" sz="1800" baseline="-25000" dirty="0">
                <a:ea typeface="宋体" panose="02010600030101010101" pitchFamily="2" charset="-122"/>
              </a:rPr>
              <a:t>n-1</a:t>
            </a:r>
            <a:r>
              <a:rPr lang="zh-CN" altLang="en-US" sz="1800" dirty="0">
                <a:ea typeface="宋体" panose="02010600030101010101" pitchFamily="2" charset="-122"/>
              </a:rPr>
              <a:t>R</a:t>
            </a:r>
            <a:r>
              <a:rPr lang="zh-CN" altLang="en-US" sz="1800" baseline="-25000" dirty="0">
                <a:ea typeface="宋体" panose="02010600030101010101" pitchFamily="2" charset="-122"/>
              </a:rPr>
              <a:t>n-2</a:t>
            </a:r>
            <a:r>
              <a:rPr lang="zh-CN" altLang="en-US" sz="1800" dirty="0">
                <a:ea typeface="宋体" panose="02010600030101010101" pitchFamily="2" charset="-122"/>
              </a:rPr>
              <a:t>R</a:t>
            </a:r>
            <a:r>
              <a:rPr lang="zh-CN" altLang="en-US" sz="1800" baseline="-25000" dirty="0">
                <a:ea typeface="宋体" panose="02010600030101010101" pitchFamily="2" charset="-122"/>
              </a:rPr>
              <a:t>n-3</a:t>
            </a:r>
            <a:r>
              <a:rPr lang="zh-CN" altLang="en-US" sz="1800" dirty="0">
                <a:ea typeface="宋体" panose="02010600030101010101" pitchFamily="2" charset="-122"/>
              </a:rPr>
              <a:t> … R</a:t>
            </a:r>
            <a:r>
              <a:rPr lang="zh-CN" altLang="en-US" sz="1800" baseline="-25000" dirty="0">
                <a:ea typeface="宋体" panose="02010600030101010101" pitchFamily="2" charset="-122"/>
              </a:rPr>
              <a:t>2</a:t>
            </a:r>
            <a:r>
              <a:rPr lang="zh-CN" altLang="en-US" sz="1800" dirty="0">
                <a:ea typeface="宋体" panose="02010600030101010101" pitchFamily="2" charset="-122"/>
              </a:rPr>
              <a:t>R</a:t>
            </a:r>
            <a:r>
              <a:rPr lang="zh-CN" altLang="en-US" sz="1800" baseline="-25000" dirty="0">
                <a:ea typeface="宋体" panose="02010600030101010101" pitchFamily="2" charset="-122"/>
              </a:rPr>
              <a:t>1</a:t>
            </a:r>
            <a:r>
              <a:rPr lang="zh-CN" altLang="en-US" sz="1800" dirty="0">
                <a:ea typeface="宋体" panose="02010600030101010101" pitchFamily="2" charset="-122"/>
              </a:rPr>
              <a:t>R</a:t>
            </a:r>
            <a:r>
              <a:rPr lang="zh-CN" altLang="en-US" sz="1800" baseline="-25000" dirty="0">
                <a:ea typeface="宋体" panose="02010600030101010101" pitchFamily="2" charset="-122"/>
              </a:rPr>
              <a:t>0</a:t>
            </a:r>
            <a:r>
              <a:rPr lang="zh-CN" altLang="en-US" sz="1800" dirty="0">
                <a:ea typeface="宋体" panose="02010600030101010101" pitchFamily="2" charset="-122"/>
              </a:rPr>
              <a:t> </a:t>
            </a:r>
          </a:p>
          <a:p>
            <a:pPr lvl="2">
              <a:lnSpc>
                <a:spcPct val="90000"/>
              </a:lnSpc>
              <a:defRPr/>
            </a:pPr>
            <a:r>
              <a:rPr lang="zh-CN" altLang="en-US" sz="1800" dirty="0">
                <a:ea typeface="宋体" panose="02010600030101010101" pitchFamily="2" charset="-122"/>
              </a:rPr>
              <a:t>The operating system </a:t>
            </a:r>
            <a:r>
              <a:rPr lang="zh-CN" altLang="en-US" sz="1800" dirty="0">
                <a:solidFill>
                  <a:srgbClr val="FF0000"/>
                </a:solidFill>
                <a:ea typeface="宋体" panose="02010600030101010101" pitchFamily="2" charset="-122"/>
              </a:rPr>
              <a:t>shifts</a:t>
            </a:r>
            <a:r>
              <a:rPr lang="zh-CN" altLang="en-US" sz="1800" dirty="0">
                <a:ea typeface="宋体" panose="02010600030101010101" pitchFamily="2" charset="-122"/>
              </a:rPr>
              <a:t> </a:t>
            </a:r>
            <a:r>
              <a:rPr lang="zh-CN" altLang="en-US" sz="1800" b="1" dirty="0">
                <a:solidFill>
                  <a:srgbClr val="0070C0"/>
                </a:solidFill>
                <a:ea typeface="宋体" panose="02010600030101010101" pitchFamily="2" charset="-122"/>
              </a:rPr>
              <a:t>the reference bit </a:t>
            </a:r>
            <a:r>
              <a:rPr lang="zh-CN" altLang="en-US" sz="1800" dirty="0">
                <a:ea typeface="宋体" panose="02010600030101010101" pitchFamily="2" charset="-122"/>
              </a:rPr>
              <a:t>for each page into the </a:t>
            </a:r>
            <a:r>
              <a:rPr lang="zh-CN" altLang="en-US" sz="1800" dirty="0">
                <a:solidFill>
                  <a:srgbClr val="009900"/>
                </a:solidFill>
                <a:ea typeface="宋体" panose="02010600030101010101" pitchFamily="2" charset="-122"/>
              </a:rPr>
              <a:t>high-order bit </a:t>
            </a:r>
            <a:r>
              <a:rPr lang="zh-CN" altLang="en-US" sz="1800" dirty="0">
                <a:ea typeface="宋体" panose="02010600030101010101" pitchFamily="2" charset="-122"/>
              </a:rPr>
              <a:t>of its 8-bit byte, shifting the other bits right by 1 bit and </a:t>
            </a:r>
            <a:r>
              <a:rPr lang="zh-CN" altLang="en-US" sz="1800" dirty="0">
                <a:solidFill>
                  <a:srgbClr val="009900"/>
                </a:solidFill>
                <a:ea typeface="宋体" panose="02010600030101010101" pitchFamily="2" charset="-122"/>
              </a:rPr>
              <a:t>discarding the low-order bit</a:t>
            </a:r>
          </a:p>
          <a:p>
            <a:pPr lvl="2">
              <a:lnSpc>
                <a:spcPct val="80000"/>
              </a:lnSpc>
              <a:defRPr/>
            </a:pPr>
            <a:r>
              <a:rPr lang="zh-CN" altLang="en-US" sz="1800" b="1" dirty="0">
                <a:solidFill>
                  <a:srgbClr val="C00000"/>
                </a:solidFill>
                <a:ea typeface="宋体" panose="02010600030101010101" pitchFamily="2" charset="-122"/>
              </a:rPr>
              <a:t>the page with </a:t>
            </a:r>
            <a:r>
              <a:rPr lang="zh-CN" altLang="en-US" sz="1800" b="1" dirty="0">
                <a:solidFill>
                  <a:srgbClr val="0000CC"/>
                </a:solidFill>
                <a:ea typeface="宋体" panose="02010600030101010101" pitchFamily="2" charset="-122"/>
              </a:rPr>
              <a:t>the </a:t>
            </a:r>
            <a:r>
              <a:rPr lang="zh-CN" altLang="en-US" sz="1800" b="1" u="sng" dirty="0">
                <a:solidFill>
                  <a:schemeClr val="accent1">
                    <a:lumMod val="75000"/>
                  </a:schemeClr>
                </a:solidFill>
                <a:ea typeface="宋体" panose="02010600030101010101" pitchFamily="2" charset="-122"/>
              </a:rPr>
              <a:t>lowest</a:t>
            </a:r>
            <a:r>
              <a:rPr lang="zh-CN" altLang="en-US" sz="1800" b="1" dirty="0">
                <a:solidFill>
                  <a:schemeClr val="accent1">
                    <a:lumMod val="75000"/>
                  </a:schemeClr>
                </a:solidFill>
                <a:ea typeface="宋体" panose="02010600030101010101" pitchFamily="2" charset="-122"/>
              </a:rPr>
              <a:t> </a:t>
            </a:r>
            <a:r>
              <a:rPr lang="zh-CN" altLang="en-US" sz="1800" b="1" dirty="0">
                <a:solidFill>
                  <a:srgbClr val="0000CC"/>
                </a:solidFill>
                <a:ea typeface="宋体" panose="02010600030101010101" pitchFamily="2" charset="-122"/>
              </a:rPr>
              <a:t>number </a:t>
            </a:r>
            <a:r>
              <a:rPr lang="zh-CN" altLang="en-US" sz="1800" b="1" dirty="0">
                <a:solidFill>
                  <a:srgbClr val="C00000"/>
                </a:solidFill>
                <a:ea typeface="宋体" panose="02010600030101010101" pitchFamily="2" charset="-122"/>
              </a:rPr>
              <a:t>is the LRU page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864EF77-7605-4677-BB47-0459B9C4129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9.4.5 LRU Approximation Algorithms</a:t>
            </a:r>
          </a:p>
        </p:txBody>
      </p:sp>
      <p:sp>
        <p:nvSpPr>
          <p:cNvPr id="81923" name="Rectangle 3">
            <a:extLst>
              <a:ext uri="{FF2B5EF4-FFF2-40B4-BE49-F238E27FC236}">
                <a16:creationId xmlns:a16="http://schemas.microsoft.com/office/drawing/2014/main" id="{ECE14336-E800-44F0-8D98-5E5B4566470A}"/>
              </a:ext>
            </a:extLst>
          </p:cNvPr>
          <p:cNvSpPr>
            <a:spLocks noGrp="1" noChangeArrowheads="1"/>
          </p:cNvSpPr>
          <p:nvPr>
            <p:ph type="body" idx="4294967295"/>
          </p:nvPr>
        </p:nvSpPr>
        <p:spPr>
          <a:xfrm>
            <a:off x="573088" y="1050925"/>
            <a:ext cx="8026400" cy="5049838"/>
          </a:xfrm>
        </p:spPr>
        <p:txBody>
          <a:bodyPr/>
          <a:lstStyle/>
          <a:p>
            <a:pPr>
              <a:lnSpc>
                <a:spcPct val="90000"/>
              </a:lnSpc>
            </a:pPr>
            <a:r>
              <a:rPr lang="en-US" altLang="zh-CN" sz="2800" b="1" dirty="0">
                <a:solidFill>
                  <a:srgbClr val="7030A0"/>
                </a:solidFill>
                <a:ea typeface="宋体" panose="02010600030101010101" pitchFamily="2" charset="-122"/>
              </a:rPr>
              <a:t>Second chance</a:t>
            </a:r>
            <a:r>
              <a:rPr lang="zh-CN" altLang="en-US" sz="2800" b="1" dirty="0">
                <a:solidFill>
                  <a:srgbClr val="7030A0"/>
                </a:solidFill>
                <a:ea typeface="宋体" panose="02010600030101010101" pitchFamily="2" charset="-122"/>
              </a:rPr>
              <a:t>，</a:t>
            </a:r>
            <a:r>
              <a:rPr lang="en-US" altLang="zh-CN" sz="2800" b="1" dirty="0">
                <a:solidFill>
                  <a:srgbClr val="7030A0"/>
                </a:solidFill>
                <a:ea typeface="宋体" panose="02010600030101010101" pitchFamily="2" charset="-122"/>
              </a:rPr>
              <a:t>(</a:t>
            </a:r>
            <a:r>
              <a:rPr lang="zh-CN" altLang="en-US" sz="2800" b="1" dirty="0">
                <a:solidFill>
                  <a:srgbClr val="7030A0"/>
                </a:solidFill>
                <a:ea typeface="宋体" panose="02010600030101010101" pitchFamily="2" charset="-122"/>
              </a:rPr>
              <a:t> </a:t>
            </a:r>
            <a:r>
              <a:rPr lang="en-US" altLang="zh-CN" sz="2800" b="1" dirty="0" err="1">
                <a:solidFill>
                  <a:srgbClr val="7030A0"/>
                </a:solidFill>
                <a:ea typeface="宋体" panose="02010600030101010101" pitchFamily="2" charset="-122"/>
              </a:rPr>
              <a:t>i</a:t>
            </a:r>
            <a:r>
              <a:rPr lang="en-US" altLang="zh-CN" sz="2800" b="1" dirty="0">
                <a:solidFill>
                  <a:srgbClr val="7030A0"/>
                </a:solidFill>
                <a:ea typeface="宋体" panose="02010600030101010101" pitchFamily="2" charset="-122"/>
              </a:rPr>
              <a:t>. e.  Clock)</a:t>
            </a:r>
          </a:p>
          <a:p>
            <a:pPr lvl="1">
              <a:lnSpc>
                <a:spcPct val="90000"/>
              </a:lnSpc>
            </a:pPr>
            <a:r>
              <a:rPr lang="en-US" altLang="zh-CN" sz="2000" b="1" dirty="0">
                <a:ea typeface="宋体" panose="02010600030101010101" pitchFamily="2" charset="-122"/>
              </a:rPr>
              <a:t>Basic algorithm: </a:t>
            </a:r>
            <a:r>
              <a:rPr lang="en-US" altLang="zh-CN" sz="2000" b="1" dirty="0">
                <a:solidFill>
                  <a:srgbClr val="009900"/>
                </a:solidFill>
                <a:ea typeface="宋体" panose="02010600030101010101" pitchFamily="2" charset="-122"/>
              </a:rPr>
              <a:t>FIFO</a:t>
            </a:r>
            <a:r>
              <a:rPr lang="en-US" altLang="zh-CN" sz="2000" b="1" dirty="0">
                <a:ea typeface="宋体" panose="02010600030101010101" pitchFamily="2" charset="-122"/>
              </a:rPr>
              <a:t> replacement algorithm</a:t>
            </a:r>
          </a:p>
          <a:p>
            <a:pPr lvl="1">
              <a:lnSpc>
                <a:spcPct val="90000"/>
              </a:lnSpc>
            </a:pPr>
            <a:r>
              <a:rPr lang="en-US" altLang="zh-CN" sz="2000" dirty="0">
                <a:ea typeface="宋体" panose="02010600030101010101" pitchFamily="2" charset="-122"/>
              </a:rPr>
              <a:t>Need </a:t>
            </a:r>
            <a:r>
              <a:rPr lang="en-US" altLang="zh-CN" sz="2000" dirty="0">
                <a:solidFill>
                  <a:srgbClr val="0000CC"/>
                </a:solidFill>
                <a:ea typeface="宋体" panose="02010600030101010101" pitchFamily="2" charset="-122"/>
              </a:rPr>
              <a:t>reference bit</a:t>
            </a:r>
          </a:p>
          <a:p>
            <a:pPr lvl="1">
              <a:lnSpc>
                <a:spcPct val="90000"/>
              </a:lnSpc>
            </a:pPr>
            <a:r>
              <a:rPr lang="en-US" altLang="zh-CN" sz="2000" dirty="0">
                <a:solidFill>
                  <a:srgbClr val="0070C0"/>
                </a:solidFill>
                <a:ea typeface="宋体" panose="02010600030101010101" pitchFamily="2" charset="-122"/>
              </a:rPr>
              <a:t>Clock</a:t>
            </a:r>
            <a:r>
              <a:rPr lang="en-US" altLang="zh-CN" sz="2000" dirty="0">
                <a:ea typeface="宋体" panose="02010600030101010101" pitchFamily="2" charset="-122"/>
              </a:rPr>
              <a:t> replacement</a:t>
            </a:r>
          </a:p>
          <a:p>
            <a:pPr lvl="1"/>
            <a:r>
              <a:rPr lang="en-US" altLang="zh-CN" sz="2000" b="1" dirty="0">
                <a:ea typeface="宋体" panose="02010600030101010101" pitchFamily="2" charset="-122"/>
              </a:rPr>
              <a:t>If</a:t>
            </a:r>
            <a:r>
              <a:rPr lang="en-US" altLang="zh-CN" sz="2000" dirty="0">
                <a:ea typeface="宋体" panose="02010600030101010101" pitchFamily="2" charset="-122"/>
              </a:rPr>
              <a:t> page to be replaced (</a:t>
            </a:r>
            <a:r>
              <a:rPr lang="en-US" altLang="zh-CN" sz="2000" dirty="0">
                <a:solidFill>
                  <a:srgbClr val="FF0000"/>
                </a:solidFill>
                <a:ea typeface="宋体" panose="02010600030101010101" pitchFamily="2" charset="-122"/>
              </a:rPr>
              <a:t>in clock order</a:t>
            </a:r>
            <a:r>
              <a:rPr lang="en-US" altLang="zh-CN" sz="2000" dirty="0">
                <a:ea typeface="宋体" panose="02010600030101010101" pitchFamily="2" charset="-122"/>
              </a:rPr>
              <a:t>) has reference bit = </a:t>
            </a:r>
            <a:r>
              <a:rPr lang="en-US" altLang="zh-CN" sz="2000" dirty="0">
                <a:solidFill>
                  <a:srgbClr val="009900"/>
                </a:solidFill>
                <a:ea typeface="宋体" panose="02010600030101010101" pitchFamily="2" charset="-122"/>
              </a:rPr>
              <a:t>0</a:t>
            </a:r>
            <a:r>
              <a:rPr lang="en-US" altLang="zh-CN" sz="2000" dirty="0">
                <a:ea typeface="宋体" panose="02010600030101010101" pitchFamily="2" charset="-122"/>
              </a:rPr>
              <a:t> then the page is replaced, and the new page is inserted in the circular queue in that position;</a:t>
            </a:r>
            <a:endParaRPr lang="en-US" altLang="zh-CN" sz="2400" b="1" dirty="0">
              <a:ea typeface="宋体" panose="02010600030101010101" pitchFamily="2" charset="-122"/>
            </a:endParaRPr>
          </a:p>
          <a:p>
            <a:pPr lvl="1">
              <a:lnSpc>
                <a:spcPct val="90000"/>
              </a:lnSpc>
            </a:pPr>
            <a:r>
              <a:rPr lang="en-US" altLang="zh-CN" sz="2000" b="1" dirty="0">
                <a:ea typeface="宋体" panose="02010600030101010101" pitchFamily="2" charset="-122"/>
              </a:rPr>
              <a:t>If</a:t>
            </a:r>
            <a:r>
              <a:rPr lang="en-US" altLang="zh-CN" sz="2000" dirty="0">
                <a:ea typeface="宋体" panose="02010600030101010101" pitchFamily="2" charset="-122"/>
              </a:rPr>
              <a:t> page to be replaced (</a:t>
            </a:r>
            <a:r>
              <a:rPr lang="en-US" altLang="zh-CN" sz="2000" dirty="0">
                <a:solidFill>
                  <a:srgbClr val="FF0000"/>
                </a:solidFill>
                <a:ea typeface="宋体" panose="02010600030101010101" pitchFamily="2" charset="-122"/>
              </a:rPr>
              <a:t>in clock order</a:t>
            </a:r>
            <a:r>
              <a:rPr lang="en-US" altLang="zh-CN" sz="2000" dirty="0">
                <a:ea typeface="宋体" panose="02010600030101010101" pitchFamily="2" charset="-122"/>
              </a:rPr>
              <a:t>) has reference bit = </a:t>
            </a:r>
            <a:r>
              <a:rPr lang="en-US" altLang="zh-CN" sz="2000" dirty="0">
                <a:solidFill>
                  <a:srgbClr val="009900"/>
                </a:solidFill>
                <a:ea typeface="宋体" panose="02010600030101010101" pitchFamily="2" charset="-122"/>
              </a:rPr>
              <a:t>1</a:t>
            </a:r>
            <a:r>
              <a:rPr lang="en-US" altLang="zh-CN" sz="2000" dirty="0">
                <a:ea typeface="宋体" panose="02010600030101010101" pitchFamily="2" charset="-122"/>
              </a:rPr>
              <a:t> then:</a:t>
            </a:r>
          </a:p>
          <a:p>
            <a:pPr lvl="2">
              <a:lnSpc>
                <a:spcPct val="90000"/>
              </a:lnSpc>
            </a:pPr>
            <a:r>
              <a:rPr lang="en-US" altLang="zh-CN" sz="1800" dirty="0">
                <a:ea typeface="宋体" panose="02010600030101010101" pitchFamily="2" charset="-122"/>
              </a:rPr>
              <a:t>set reference bit 0</a:t>
            </a:r>
          </a:p>
          <a:p>
            <a:pPr lvl="2">
              <a:lnSpc>
                <a:spcPct val="90000"/>
              </a:lnSpc>
            </a:pPr>
            <a:r>
              <a:rPr lang="en-US" altLang="zh-CN" sz="1800" dirty="0">
                <a:ea typeface="宋体" panose="02010600030101010101" pitchFamily="2" charset="-122"/>
              </a:rPr>
              <a:t>leave page in memory (</a:t>
            </a:r>
            <a:r>
              <a:rPr lang="en-US" altLang="zh-CN" sz="1800" dirty="0">
                <a:solidFill>
                  <a:srgbClr val="0070C0"/>
                </a:solidFill>
                <a:ea typeface="宋体" panose="02010600030101010101" pitchFamily="2" charset="-122"/>
              </a:rPr>
              <a:t>give this page the second chance</a:t>
            </a:r>
            <a:r>
              <a:rPr lang="en-US" altLang="zh-CN" sz="1800" dirty="0">
                <a:ea typeface="宋体" panose="02010600030101010101" pitchFamily="2" charset="-122"/>
              </a:rPr>
              <a:t>)</a:t>
            </a:r>
          </a:p>
          <a:p>
            <a:pPr lvl="2">
              <a:lnSpc>
                <a:spcPct val="90000"/>
              </a:lnSpc>
            </a:pPr>
            <a:r>
              <a:rPr lang="en-US" altLang="zh-CN" sz="1800" dirty="0">
                <a:ea typeface="宋体" panose="02010600030101010101" pitchFamily="2" charset="-122"/>
              </a:rPr>
              <a:t>replace next page (in clock order), subject to same rules</a:t>
            </a:r>
          </a:p>
          <a:p>
            <a:pPr lvl="1">
              <a:lnSpc>
                <a:spcPct val="90000"/>
              </a:lnSpc>
            </a:pPr>
            <a:r>
              <a:rPr lang="en-US" altLang="zh-CN" sz="2000" dirty="0">
                <a:ea typeface="宋体" panose="02010600030101010101" pitchFamily="2" charset="-122"/>
              </a:rPr>
              <a:t>In addition, if a page is used often enough to keep its reference bit set, it will never be replaced.</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4A784424-3808-47BD-90B8-86111BE4E837}"/>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Second chance Algorithm(Clock)</a:t>
            </a:r>
          </a:p>
        </p:txBody>
      </p:sp>
      <p:sp>
        <p:nvSpPr>
          <p:cNvPr id="82947" name="内容占位符 2">
            <a:extLst>
              <a:ext uri="{FF2B5EF4-FFF2-40B4-BE49-F238E27FC236}">
                <a16:creationId xmlns:a16="http://schemas.microsoft.com/office/drawing/2014/main" id="{0AE5C64A-3CA9-485F-B3C1-2ABAE910B443}"/>
              </a:ext>
            </a:extLst>
          </p:cNvPr>
          <p:cNvSpPr>
            <a:spLocks noGrp="1"/>
          </p:cNvSpPr>
          <p:nvPr>
            <p:ph idx="4294967295"/>
          </p:nvPr>
        </p:nvSpPr>
        <p:spPr>
          <a:xfrm>
            <a:off x="812800" y="1077913"/>
            <a:ext cx="7950200" cy="4872037"/>
          </a:xfrm>
        </p:spPr>
        <p:txBody>
          <a:bodyPr/>
          <a:lstStyle/>
          <a:p>
            <a:pPr eaLnBrk="1" hangingPunct="1"/>
            <a:r>
              <a:rPr lang="zh-CN" altLang="en-US" sz="2000" dirty="0">
                <a:ea typeface="宋体" panose="02010600030101010101" pitchFamily="2" charset="-122"/>
              </a:rPr>
              <a:t>FIFO算法可能会把经常使用的页面置换出去，为了避免这一问题，对该算法做一个简单的修改—</a:t>
            </a:r>
            <a:r>
              <a:rPr lang="zh-CN" altLang="en-US" sz="2000" b="1" dirty="0">
                <a:solidFill>
                  <a:srgbClr val="FF0000"/>
                </a:solidFill>
                <a:ea typeface="宋体" panose="02010600030101010101" pitchFamily="2" charset="-122"/>
              </a:rPr>
              <a:t>二次机会算法</a:t>
            </a:r>
          </a:p>
          <a:p>
            <a:pPr eaLnBrk="1" hangingPunct="1"/>
            <a:endParaRPr lang="zh-CN" altLang="en-US" sz="2000" dirty="0">
              <a:ea typeface="宋体" panose="02010600030101010101" pitchFamily="2" charset="-122"/>
            </a:endParaRPr>
          </a:p>
          <a:p>
            <a:pPr eaLnBrk="1" hangingPunct="1"/>
            <a:r>
              <a:rPr lang="zh-CN" altLang="en-US" sz="2000" dirty="0">
                <a:solidFill>
                  <a:srgbClr val="0000CC"/>
                </a:solidFill>
                <a:ea typeface="宋体" panose="02010600030101010101" pitchFamily="2" charset="-122"/>
              </a:rPr>
              <a:t>基于FIFO算法</a:t>
            </a:r>
          </a:p>
          <a:p>
            <a:pPr eaLnBrk="1" hangingPunct="1"/>
            <a:r>
              <a:rPr lang="zh-CN" altLang="en-US" sz="2000" dirty="0">
                <a:ea typeface="宋体" panose="02010600030101010101" pitchFamily="2" charset="-122"/>
              </a:rPr>
              <a:t>当需要选择一页进行置换时，检查其引用位</a:t>
            </a:r>
          </a:p>
          <a:p>
            <a:pPr lvl="1" eaLnBrk="1" hangingPunct="1"/>
            <a:r>
              <a:rPr lang="zh-CN" altLang="en-US" sz="2000" dirty="0">
                <a:ea typeface="宋体" panose="02010600030101010101" pitchFamily="2" charset="-122"/>
              </a:rPr>
              <a:t>若引用位为</a:t>
            </a:r>
            <a:r>
              <a:rPr lang="zh-CN" altLang="en-US" sz="2000" dirty="0">
                <a:solidFill>
                  <a:srgbClr val="0070C0"/>
                </a:solidFill>
                <a:ea typeface="宋体" panose="02010600030101010101" pitchFamily="2" charset="-122"/>
              </a:rPr>
              <a:t>0</a:t>
            </a:r>
            <a:r>
              <a:rPr lang="zh-CN" altLang="en-US" sz="2000" dirty="0">
                <a:ea typeface="宋体" panose="02010600030101010101" pitchFamily="2" charset="-122"/>
              </a:rPr>
              <a:t>，淘汰该页面（因为近期该页未被访问）</a:t>
            </a:r>
          </a:p>
          <a:p>
            <a:pPr lvl="1" eaLnBrk="1" hangingPunct="1"/>
            <a:r>
              <a:rPr lang="zh-CN" altLang="en-US" sz="2000" dirty="0">
                <a:ea typeface="宋体" panose="02010600030101010101" pitchFamily="2" charset="-122"/>
              </a:rPr>
              <a:t>若引用位为</a:t>
            </a:r>
            <a:r>
              <a:rPr lang="zh-CN" altLang="en-US" sz="2000" dirty="0">
                <a:solidFill>
                  <a:srgbClr val="0070C0"/>
                </a:solidFill>
                <a:ea typeface="宋体" panose="02010600030101010101" pitchFamily="2" charset="-122"/>
              </a:rPr>
              <a:t>1</a:t>
            </a:r>
            <a:r>
              <a:rPr lang="zh-CN" altLang="en-US" sz="2000" dirty="0">
                <a:ea typeface="宋体" panose="02010600030101010101" pitchFamily="2" charset="-122"/>
              </a:rPr>
              <a:t>，则不置换该页（</a:t>
            </a:r>
            <a:r>
              <a:rPr lang="zh-CN" altLang="en-US" sz="2000" dirty="0">
                <a:solidFill>
                  <a:srgbClr val="FF0000"/>
                </a:solidFill>
                <a:ea typeface="宋体" panose="02010600030101010101" pitchFamily="2" charset="-122"/>
              </a:rPr>
              <a:t>给予该页第二次机会</a:t>
            </a:r>
            <a:r>
              <a:rPr lang="zh-CN" altLang="en-US" sz="2000" dirty="0">
                <a:ea typeface="宋体" panose="02010600030101010101" pitchFamily="2" charset="-122"/>
              </a:rPr>
              <a:t>），将该引用位置0，然后</a:t>
            </a:r>
            <a:r>
              <a:rPr lang="zh-CN" altLang="en-US" sz="2000" dirty="0">
                <a:solidFill>
                  <a:srgbClr val="0000CC"/>
                </a:solidFill>
                <a:ea typeface="宋体" panose="02010600030101010101" pitchFamily="2" charset="-122"/>
              </a:rPr>
              <a:t>检查下一页</a:t>
            </a:r>
            <a:r>
              <a:rPr lang="zh-CN" altLang="en-US" sz="2000" dirty="0">
                <a:ea typeface="宋体" panose="02010600030101010101" pitchFamily="2" charset="-122"/>
              </a:rPr>
              <a:t>（按FIFO顺序,顺时针）</a:t>
            </a:r>
          </a:p>
          <a:p>
            <a:pPr eaLnBrk="1" hangingPunct="1"/>
            <a:endParaRPr lang="en-US" altLang="zh-CN" sz="2000" dirty="0">
              <a:ea typeface="宋体" panose="02010600030101010101" pitchFamily="2" charset="-122"/>
            </a:endParaRPr>
          </a:p>
          <a:p>
            <a:pPr eaLnBrk="1" hangingPunct="1"/>
            <a:r>
              <a:rPr lang="zh-CN" altLang="en-US" sz="2000" dirty="0">
                <a:ea typeface="宋体" panose="02010600030101010101" pitchFamily="2" charset="-122"/>
              </a:rPr>
              <a:t>特别地，当发现一个页面所对应的引用为经常为</a:t>
            </a:r>
            <a:r>
              <a:rPr lang="en-US" altLang="zh-CN" sz="2000" dirty="0">
                <a:ea typeface="宋体" panose="02010600030101010101" pitchFamily="2" charset="-122"/>
              </a:rPr>
              <a:t>1</a:t>
            </a:r>
            <a:r>
              <a:rPr lang="zh-CN" altLang="en-US" sz="2000" dirty="0">
                <a:ea typeface="宋体" panose="02010600030101010101" pitchFamily="2" charset="-122"/>
              </a:rPr>
              <a:t>，则不置换它</a:t>
            </a:r>
          </a:p>
          <a:p>
            <a:pPr eaLnBrk="1" hangingPunct="1"/>
            <a:r>
              <a:rPr lang="zh-CN" altLang="en-US" sz="2000" dirty="0">
                <a:ea typeface="宋体" panose="02010600030101010101" pitchFamily="2" charset="-122"/>
              </a:rPr>
              <a:t>一般地，将页面按照FIFO顺序建立一个循环队列；</a:t>
            </a:r>
            <a:endParaRPr lang="en-US" altLang="zh-CN" sz="2000" dirty="0">
              <a:ea typeface="宋体" panose="02010600030101010101" pitchFamily="2" charset="-122"/>
            </a:endParaRPr>
          </a:p>
          <a:p>
            <a:pPr eaLnBrk="1" hangingPunct="1"/>
            <a:r>
              <a:rPr lang="zh-CN" altLang="en-US" sz="2000" dirty="0">
                <a:ea typeface="宋体" panose="02010600030101010101" pitchFamily="2" charset="-122"/>
              </a:rPr>
              <a:t>如果所有的引用为都为</a:t>
            </a:r>
            <a:r>
              <a:rPr lang="en-US" altLang="zh-CN" sz="2000" dirty="0">
                <a:ea typeface="宋体" panose="02010600030101010101" pitchFamily="2" charset="-122"/>
              </a:rPr>
              <a:t>1</a:t>
            </a:r>
            <a:r>
              <a:rPr lang="zh-CN" altLang="en-US" sz="2000" dirty="0">
                <a:ea typeface="宋体" panose="02010600030101010101" pitchFamily="2" charset="-122"/>
              </a:rPr>
              <a:t>，退化为</a:t>
            </a:r>
            <a:r>
              <a:rPr lang="en-US" altLang="zh-CN" sz="2000" dirty="0">
                <a:ea typeface="宋体" panose="02010600030101010101" pitchFamily="2" charset="-122"/>
              </a:rPr>
              <a:t>FIFO</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AB6F3A7-6640-46FF-9ED6-925CBF0416F4}"/>
              </a:ext>
            </a:extLst>
          </p:cNvPr>
          <p:cNvSpPr>
            <a:spLocks noGrp="1" noChangeArrowheads="1"/>
          </p:cNvSpPr>
          <p:nvPr>
            <p:ph type="title" idx="4294967295"/>
          </p:nvPr>
        </p:nvSpPr>
        <p:spPr>
          <a:xfrm>
            <a:off x="828675" y="0"/>
            <a:ext cx="8267700" cy="844550"/>
          </a:xfrm>
        </p:spPr>
        <p:txBody>
          <a:bodyPr/>
          <a:lstStyle/>
          <a:p>
            <a:pPr>
              <a:defRPr/>
            </a:pPr>
            <a:r>
              <a:rPr lang="en-US" altLang="zh-CN" sz="2000">
                <a:effectLst>
                  <a:outerShdw blurRad="38100" dist="38100" dir="2700000" algn="tl">
                    <a:srgbClr val="C0C0C0"/>
                  </a:outerShdw>
                </a:effectLst>
                <a:ea typeface="宋体" pitchFamily="2" charset="-122"/>
              </a:rPr>
              <a:t>Second-Chance (clock) Page-Replacement Algorithm</a:t>
            </a:r>
          </a:p>
        </p:txBody>
      </p:sp>
      <p:pic>
        <p:nvPicPr>
          <p:cNvPr id="83971" name="Picture 4">
            <a:extLst>
              <a:ext uri="{FF2B5EF4-FFF2-40B4-BE49-F238E27FC236}">
                <a16:creationId xmlns:a16="http://schemas.microsoft.com/office/drawing/2014/main" id="{A8067AE3-B6FE-4213-A6B5-A5F9A04DF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766" t="983" r="8766" b="983"/>
          <a:stretch>
            <a:fillRect/>
          </a:stretch>
        </p:blipFill>
        <p:spPr bwMode="auto">
          <a:xfrm>
            <a:off x="2228295" y="1095375"/>
            <a:ext cx="4500979" cy="5210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83972" name="矩形标注 3">
            <a:extLst>
              <a:ext uri="{FF2B5EF4-FFF2-40B4-BE49-F238E27FC236}">
                <a16:creationId xmlns:a16="http://schemas.microsoft.com/office/drawing/2014/main" id="{DD37496E-F695-49FD-9F7A-404F7F05F23C}"/>
              </a:ext>
            </a:extLst>
          </p:cNvPr>
          <p:cNvSpPr>
            <a:spLocks noChangeArrowheads="1"/>
          </p:cNvSpPr>
          <p:nvPr/>
        </p:nvSpPr>
        <p:spPr bwMode="auto">
          <a:xfrm>
            <a:off x="435005" y="2769309"/>
            <a:ext cx="1589102" cy="1593140"/>
          </a:xfrm>
          <a:prstGeom prst="wedgeRectCallout">
            <a:avLst>
              <a:gd name="adj1" fmla="val 108992"/>
              <a:gd name="adj2" fmla="val -35540"/>
            </a:avLst>
          </a:prstGeom>
          <a:solidFill>
            <a:schemeClr val="accent1"/>
          </a:solidFill>
          <a:ln w="9525">
            <a:solidFill>
              <a:schemeClr val="tx1"/>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引用位是</a:t>
            </a:r>
            <a:r>
              <a:rPr lang="en-US" altLang="zh-CN" sz="1600" dirty="0">
                <a:ea typeface="宋体" panose="02010600030101010101" pitchFamily="2" charset="-122"/>
              </a:rPr>
              <a:t>1</a:t>
            </a:r>
            <a:r>
              <a:rPr lang="zh-CN" altLang="en-US" sz="1600" dirty="0">
                <a:ea typeface="宋体" panose="02010600030101010101" pitchFamily="2" charset="-122"/>
              </a:rPr>
              <a:t>，说明最近被访问过，给予其第二次机会，因此，不淘汰该页</a:t>
            </a:r>
            <a:r>
              <a:rPr lang="en-US" altLang="zh-CN" sz="1600" dirty="0">
                <a:ea typeface="宋体" panose="02010600030101010101" pitchFamily="2" charset="-122"/>
              </a:rPr>
              <a:t>;</a:t>
            </a:r>
          </a:p>
        </p:txBody>
      </p:sp>
      <p:sp>
        <p:nvSpPr>
          <p:cNvPr id="83973" name="矩形标注 4">
            <a:extLst>
              <a:ext uri="{FF2B5EF4-FFF2-40B4-BE49-F238E27FC236}">
                <a16:creationId xmlns:a16="http://schemas.microsoft.com/office/drawing/2014/main" id="{B6FC62E6-108D-4369-BF08-78492268CB3D}"/>
              </a:ext>
            </a:extLst>
          </p:cNvPr>
          <p:cNvSpPr>
            <a:spLocks noChangeArrowheads="1"/>
          </p:cNvSpPr>
          <p:nvPr/>
        </p:nvSpPr>
        <p:spPr bwMode="auto">
          <a:xfrm>
            <a:off x="7004483" y="4059406"/>
            <a:ext cx="1704512" cy="1323975"/>
          </a:xfrm>
          <a:prstGeom prst="wedgeRectCallout">
            <a:avLst>
              <a:gd name="adj1" fmla="val -83741"/>
              <a:gd name="adj2" fmla="val -49511"/>
            </a:avLst>
          </a:prstGeom>
          <a:solidFill>
            <a:schemeClr val="accent1"/>
          </a:solidFill>
          <a:ln w="9525">
            <a:solidFill>
              <a:schemeClr val="tx1"/>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en-US" altLang="zh-CN" sz="1600" dirty="0">
                <a:ea typeface="宋体" panose="02010600030101010101" pitchFamily="2" charset="-122"/>
              </a:rPr>
              <a:t>1</a:t>
            </a:r>
            <a:r>
              <a:rPr lang="zh-CN" altLang="en-US" sz="1600" dirty="0">
                <a:ea typeface="宋体" panose="02010600030101010101" pitchFamily="2" charset="-122"/>
              </a:rPr>
              <a:t>、淘汰该页</a:t>
            </a:r>
            <a:endParaRPr lang="en-US" altLang="zh-CN" sz="1600" dirty="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600" dirty="0">
                <a:ea typeface="宋体" panose="02010600030101010101" pitchFamily="2" charset="-122"/>
              </a:rPr>
              <a:t>2</a:t>
            </a:r>
            <a:r>
              <a:rPr lang="zh-CN" altLang="en-US" sz="1600" dirty="0">
                <a:ea typeface="宋体" panose="02010600030101010101" pitchFamily="2" charset="-122"/>
              </a:rPr>
              <a:t>、新页面装入</a:t>
            </a:r>
            <a:endParaRPr lang="en-US" altLang="zh-CN" sz="16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该位置</a:t>
            </a:r>
            <a:endParaRPr lang="en-US" altLang="zh-CN" sz="1600" dirty="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600" dirty="0">
                <a:ea typeface="宋体" panose="02010600030101010101" pitchFamily="2" charset="-122"/>
              </a:rPr>
              <a:t>3</a:t>
            </a:r>
            <a:r>
              <a:rPr lang="zh-CN" altLang="en-US" sz="1600" dirty="0">
                <a:ea typeface="宋体" panose="02010600030101010101" pitchFamily="2" charset="-122"/>
              </a:rPr>
              <a:t>、下次检查从</a:t>
            </a:r>
            <a:endParaRPr lang="en-US" altLang="zh-CN" sz="16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下一个位置开始</a:t>
            </a:r>
          </a:p>
        </p:txBody>
      </p:sp>
      <p:sp>
        <p:nvSpPr>
          <p:cNvPr id="83974" name="矩形标注 3">
            <a:extLst>
              <a:ext uri="{FF2B5EF4-FFF2-40B4-BE49-F238E27FC236}">
                <a16:creationId xmlns:a16="http://schemas.microsoft.com/office/drawing/2014/main" id="{B9E21EBF-2A4C-4917-99B3-A473AA5D4D49}"/>
              </a:ext>
            </a:extLst>
          </p:cNvPr>
          <p:cNvSpPr>
            <a:spLocks noChangeArrowheads="1"/>
          </p:cNvSpPr>
          <p:nvPr/>
        </p:nvSpPr>
        <p:spPr bwMode="auto">
          <a:xfrm>
            <a:off x="435005" y="1256446"/>
            <a:ext cx="1589103" cy="1397978"/>
          </a:xfrm>
          <a:prstGeom prst="wedgeRectCallout">
            <a:avLst>
              <a:gd name="adj1" fmla="val 109802"/>
              <a:gd name="adj2" fmla="val 25048"/>
            </a:avLst>
          </a:prstGeom>
          <a:solidFill>
            <a:schemeClr val="accent1"/>
          </a:solidFill>
          <a:ln w="9525">
            <a:solidFill>
              <a:schemeClr val="tx1"/>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上次检查到这里结束；</a:t>
            </a:r>
            <a:endParaRPr lang="en-US" altLang="zh-CN" sz="16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本次检查从下</a:t>
            </a:r>
            <a:endParaRPr lang="en-US" altLang="zh-CN" sz="16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一个位置开始</a:t>
            </a:r>
            <a:endParaRPr lang="en-US" altLang="zh-CN" sz="1600" dirty="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600" b="1" dirty="0">
                <a:solidFill>
                  <a:srgbClr val="0000CC"/>
                </a:solidFill>
                <a:ea typeface="宋体" panose="02010600030101010101" pitchFamily="2" charset="-122"/>
              </a:rPr>
              <a:t>(</a:t>
            </a:r>
            <a:r>
              <a:rPr lang="zh-CN" altLang="en-US" sz="1600" b="1" dirty="0">
                <a:solidFill>
                  <a:srgbClr val="0000CC"/>
                </a:solidFill>
                <a:ea typeface="宋体" panose="02010600030101010101" pitchFamily="2" charset="-122"/>
              </a:rPr>
              <a:t>顺时针方向</a:t>
            </a:r>
            <a:r>
              <a:rPr lang="en-US" altLang="zh-CN" sz="1600" b="1" dirty="0">
                <a:solidFill>
                  <a:srgbClr val="0000CC"/>
                </a:solidFill>
                <a:ea typeface="宋体" panose="02010600030101010101" pitchFamily="2" charset="-122"/>
              </a:rPr>
              <a:t>)</a:t>
            </a:r>
            <a:endParaRPr lang="zh-CN" altLang="en-US" sz="1600" b="1" dirty="0">
              <a:solidFill>
                <a:srgbClr val="0000CC"/>
              </a:solidFill>
              <a:ea typeface="宋体" panose="02010600030101010101" pitchFamily="2" charset="-122"/>
            </a:endParaRPr>
          </a:p>
        </p:txBody>
      </p:sp>
      <p:sp>
        <p:nvSpPr>
          <p:cNvPr id="7" name="矩形标注 3">
            <a:extLst>
              <a:ext uri="{FF2B5EF4-FFF2-40B4-BE49-F238E27FC236}">
                <a16:creationId xmlns:a16="http://schemas.microsoft.com/office/drawing/2014/main" id="{E0C6906E-A4AC-47B4-AE2A-7CA1C2C746EB}"/>
              </a:ext>
            </a:extLst>
          </p:cNvPr>
          <p:cNvSpPr>
            <a:spLocks noChangeArrowheads="1"/>
          </p:cNvSpPr>
          <p:nvPr/>
        </p:nvSpPr>
        <p:spPr bwMode="auto">
          <a:xfrm>
            <a:off x="6991166" y="1405605"/>
            <a:ext cx="1589102" cy="1099660"/>
          </a:xfrm>
          <a:prstGeom prst="wedgeRectCallout">
            <a:avLst>
              <a:gd name="adj1" fmla="val -125086"/>
              <a:gd name="adj2" fmla="val 85328"/>
            </a:avLst>
          </a:prstGeom>
          <a:solidFill>
            <a:schemeClr val="accent1"/>
          </a:solidFill>
          <a:ln w="9525">
            <a:solidFill>
              <a:schemeClr val="tx1"/>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将其清</a:t>
            </a:r>
            <a:r>
              <a:rPr lang="en-US" altLang="zh-CN" sz="1600" dirty="0">
                <a:ea typeface="宋体" panose="02010600030101010101" pitchFamily="2" charset="-122"/>
              </a:rPr>
              <a:t>0</a:t>
            </a:r>
            <a:r>
              <a:rPr lang="zh-CN" altLang="en-US" sz="1600" dirty="0">
                <a:ea typeface="宋体" panose="02010600030101010101" pitchFamily="2" charset="-122"/>
              </a:rPr>
              <a:t>，如果近期不再被访问，则下次不再给其机会。</a:t>
            </a:r>
          </a:p>
        </p:txBody>
      </p:sp>
      <p:sp>
        <p:nvSpPr>
          <p:cNvPr id="8" name="矩形标注 3">
            <a:extLst>
              <a:ext uri="{FF2B5EF4-FFF2-40B4-BE49-F238E27FC236}">
                <a16:creationId xmlns:a16="http://schemas.microsoft.com/office/drawing/2014/main" id="{96CDDC23-FFC9-4434-BFBB-6E3861CCB13A}"/>
              </a:ext>
            </a:extLst>
          </p:cNvPr>
          <p:cNvSpPr>
            <a:spLocks noChangeArrowheads="1"/>
          </p:cNvSpPr>
          <p:nvPr/>
        </p:nvSpPr>
        <p:spPr bwMode="auto">
          <a:xfrm>
            <a:off x="435005" y="4586811"/>
            <a:ext cx="1589102" cy="1593140"/>
          </a:xfrm>
          <a:prstGeom prst="wedgeRectCallout">
            <a:avLst>
              <a:gd name="adj1" fmla="val 110668"/>
              <a:gd name="adj2" fmla="val -114669"/>
            </a:avLst>
          </a:prstGeom>
          <a:solidFill>
            <a:schemeClr val="accent1"/>
          </a:solidFill>
          <a:ln w="9525">
            <a:solidFill>
              <a:schemeClr val="tx1"/>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引用位是</a:t>
            </a:r>
            <a:r>
              <a:rPr lang="en-US" altLang="zh-CN" sz="1600" dirty="0">
                <a:ea typeface="宋体" panose="02010600030101010101" pitchFamily="2" charset="-122"/>
              </a:rPr>
              <a:t>1</a:t>
            </a:r>
            <a:r>
              <a:rPr lang="zh-CN" altLang="en-US" sz="1600" dirty="0">
                <a:ea typeface="宋体" panose="02010600030101010101" pitchFamily="2" charset="-122"/>
              </a:rPr>
              <a:t>，说明最近被访问过，给予其第二次机会，因此，不淘汰该页</a:t>
            </a:r>
            <a:r>
              <a:rPr lang="en-US" altLang="zh-CN" sz="1600" dirty="0">
                <a:ea typeface="宋体" panose="02010600030101010101" pitchFamily="2" charset="-122"/>
              </a:rPr>
              <a:t>;</a:t>
            </a:r>
          </a:p>
        </p:txBody>
      </p:sp>
      <p:sp>
        <p:nvSpPr>
          <p:cNvPr id="9" name="矩形标注 3">
            <a:extLst>
              <a:ext uri="{FF2B5EF4-FFF2-40B4-BE49-F238E27FC236}">
                <a16:creationId xmlns:a16="http://schemas.microsoft.com/office/drawing/2014/main" id="{1A7B4653-2E21-4D31-988B-43C62318DF8E}"/>
              </a:ext>
            </a:extLst>
          </p:cNvPr>
          <p:cNvSpPr>
            <a:spLocks noChangeArrowheads="1"/>
          </p:cNvSpPr>
          <p:nvPr/>
        </p:nvSpPr>
        <p:spPr bwMode="auto">
          <a:xfrm>
            <a:off x="7004483" y="2619070"/>
            <a:ext cx="1589102" cy="1099660"/>
          </a:xfrm>
          <a:prstGeom prst="wedgeRectCallout">
            <a:avLst>
              <a:gd name="adj1" fmla="val -126203"/>
              <a:gd name="adj2" fmla="val 26394"/>
            </a:avLst>
          </a:prstGeom>
          <a:solidFill>
            <a:schemeClr val="accent1"/>
          </a:solidFill>
          <a:ln w="9525">
            <a:solidFill>
              <a:schemeClr val="tx1"/>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600" dirty="0">
                <a:ea typeface="宋体" panose="02010600030101010101" pitchFamily="2" charset="-122"/>
              </a:rPr>
              <a:t>将其清</a:t>
            </a:r>
            <a:r>
              <a:rPr lang="en-US" altLang="zh-CN" sz="1600" dirty="0">
                <a:ea typeface="宋体" panose="02010600030101010101" pitchFamily="2" charset="-122"/>
              </a:rPr>
              <a:t>0</a:t>
            </a:r>
            <a:r>
              <a:rPr lang="zh-CN" altLang="en-US" sz="1600" dirty="0">
                <a:ea typeface="宋体" panose="02010600030101010101" pitchFamily="2" charset="-122"/>
              </a:rPr>
              <a:t>，如果近期不再被访问，则下次不再给其机会。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P spid="83973" grpId="0" animBg="1"/>
      <p:bldP spid="83974" grpId="0" animBg="1"/>
      <p:bldP spid="7" grpId="0" animBg="1"/>
      <p:bldP spid="8" grpId="0" animBg="1"/>
      <p:bldP spid="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82C10603-D7C1-4A65-9337-B23D35518822}"/>
              </a:ext>
            </a:extLst>
          </p:cNvPr>
          <p:cNvSpPr>
            <a:spLocks noGrp="1"/>
          </p:cNvSpPr>
          <p:nvPr>
            <p:ph type="title" idx="4294967295"/>
          </p:nvPr>
        </p:nvSpPr>
        <p:spPr/>
        <p:txBody>
          <a:bodyPr/>
          <a:lstStyle/>
          <a:p>
            <a:pPr>
              <a:defRPr/>
            </a:pPr>
            <a:r>
              <a:rPr lang="zh-CN" altLang="en-US" dirty="0">
                <a:solidFill>
                  <a:srgbClr val="0070C0"/>
                </a:solidFill>
                <a:effectLst>
                  <a:outerShdw blurRad="38100" dist="38100" dir="2700000" algn="tl">
                    <a:srgbClr val="C0C0C0"/>
                  </a:outerShdw>
                </a:effectLst>
                <a:ea typeface="宋体" pitchFamily="2" charset="-122"/>
              </a:rPr>
              <a:t>Enhanced</a:t>
            </a:r>
            <a:r>
              <a:rPr lang="zh-CN" altLang="en-US" dirty="0">
                <a:effectLst>
                  <a:outerShdw blurRad="38100" dist="38100" dir="2700000" algn="tl">
                    <a:srgbClr val="C0C0C0"/>
                  </a:outerShdw>
                </a:effectLst>
                <a:ea typeface="宋体" pitchFamily="2" charset="-122"/>
              </a:rPr>
              <a:t> Second-chance Algorithm</a:t>
            </a:r>
          </a:p>
        </p:txBody>
      </p:sp>
      <p:sp>
        <p:nvSpPr>
          <p:cNvPr id="84995" name="内容占位符 2">
            <a:extLst>
              <a:ext uri="{FF2B5EF4-FFF2-40B4-BE49-F238E27FC236}">
                <a16:creationId xmlns:a16="http://schemas.microsoft.com/office/drawing/2014/main" id="{CD940586-AABA-43F2-A4FD-CD30EE0412C9}"/>
              </a:ext>
            </a:extLst>
          </p:cNvPr>
          <p:cNvSpPr>
            <a:spLocks noGrp="1"/>
          </p:cNvSpPr>
          <p:nvPr>
            <p:ph idx="4294967295"/>
          </p:nvPr>
        </p:nvSpPr>
        <p:spPr/>
        <p:txBody>
          <a:bodyPr/>
          <a:lstStyle/>
          <a:p>
            <a:r>
              <a:rPr lang="zh-CN" altLang="en-US" sz="2400" dirty="0">
                <a:solidFill>
                  <a:srgbClr val="0000CC"/>
                </a:solidFill>
                <a:ea typeface="宋体" panose="02010600030101010101" pitchFamily="2" charset="-122"/>
              </a:rPr>
              <a:t>在二次机会算法的基础上，再增加一个</a:t>
            </a:r>
            <a:r>
              <a:rPr lang="zh-CN" altLang="en-US" sz="2400" b="1" u="sng" dirty="0">
                <a:solidFill>
                  <a:srgbClr val="009900"/>
                </a:solidFill>
                <a:ea typeface="宋体" panose="02010600030101010101" pitchFamily="2" charset="-122"/>
              </a:rPr>
              <a:t>修改位</a:t>
            </a:r>
          </a:p>
          <a:p>
            <a:r>
              <a:rPr lang="en-US" altLang="zh-CN" sz="2400" dirty="0">
                <a:ea typeface="宋体" panose="02010600030101010101" pitchFamily="2" charset="-122"/>
              </a:rPr>
              <a:t>The </a:t>
            </a:r>
            <a:r>
              <a:rPr lang="en-US" altLang="zh-CN" sz="2400" b="1" dirty="0">
                <a:solidFill>
                  <a:srgbClr val="FF0000"/>
                </a:solidFill>
                <a:ea typeface="宋体" panose="02010600030101010101" pitchFamily="2" charset="-122"/>
              </a:rPr>
              <a:t>reference bit</a:t>
            </a:r>
            <a:r>
              <a:rPr lang="en-US" altLang="zh-CN" sz="2400" dirty="0">
                <a:ea typeface="宋体" panose="02010600030101010101" pitchFamily="2" charset="-122"/>
              </a:rPr>
              <a:t>  and the </a:t>
            </a:r>
            <a:r>
              <a:rPr lang="en-US" altLang="zh-CN" sz="2400" b="1" dirty="0">
                <a:solidFill>
                  <a:srgbClr val="FF0000"/>
                </a:solidFill>
                <a:ea typeface="宋体" panose="02010600030101010101" pitchFamily="2" charset="-122"/>
              </a:rPr>
              <a:t>modify bit </a:t>
            </a:r>
            <a:r>
              <a:rPr lang="en-US" altLang="zh-CN" sz="2400" dirty="0">
                <a:ea typeface="宋体" panose="02010600030101010101" pitchFamily="2" charset="-122"/>
              </a:rPr>
              <a:t>as an order pair</a:t>
            </a:r>
          </a:p>
          <a:p>
            <a:r>
              <a:rPr lang="en-US" altLang="zh-CN" sz="2400" dirty="0">
                <a:ea typeface="宋体" panose="02010600030101010101" pitchFamily="2" charset="-122"/>
              </a:rPr>
              <a:t>(</a:t>
            </a:r>
            <a:r>
              <a:rPr lang="en-US" altLang="zh-CN" sz="2400" dirty="0">
                <a:solidFill>
                  <a:srgbClr val="7030A0"/>
                </a:solidFill>
                <a:ea typeface="宋体" panose="02010600030101010101" pitchFamily="2" charset="-122"/>
              </a:rPr>
              <a:t>reference bit </a:t>
            </a:r>
            <a:r>
              <a:rPr lang="en-US" altLang="zh-CN" sz="2400" dirty="0">
                <a:ea typeface="宋体" panose="02010600030101010101" pitchFamily="2" charset="-122"/>
              </a:rPr>
              <a:t>, </a:t>
            </a:r>
            <a:r>
              <a:rPr lang="en-US" altLang="zh-CN" sz="2400" dirty="0">
                <a:solidFill>
                  <a:srgbClr val="0000CC"/>
                </a:solidFill>
                <a:ea typeface="宋体" panose="02010600030101010101" pitchFamily="2" charset="-122"/>
              </a:rPr>
              <a:t>modify bit </a:t>
            </a:r>
            <a:r>
              <a:rPr lang="en-US" altLang="zh-CN" sz="2400" dirty="0">
                <a:ea typeface="宋体" panose="02010600030101010101" pitchFamily="2" charset="-122"/>
              </a:rPr>
              <a:t>)</a:t>
            </a: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0</a:t>
            </a:r>
            <a:r>
              <a:rPr lang="en-US" altLang="zh-CN" sz="2000" dirty="0">
                <a:solidFill>
                  <a:srgbClr val="009900"/>
                </a:solidFill>
                <a:ea typeface="宋体" panose="02010600030101010101" pitchFamily="2" charset="-122"/>
              </a:rPr>
              <a:t>,0</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--best page to replace</a:t>
            </a: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0</a:t>
            </a:r>
            <a:r>
              <a:rPr lang="en-US" altLang="zh-CN" sz="2000" dirty="0">
                <a:solidFill>
                  <a:srgbClr val="0000CC"/>
                </a:solidFill>
                <a:ea typeface="宋体" panose="02010600030101010101" pitchFamily="2" charset="-122"/>
              </a:rPr>
              <a:t>,</a:t>
            </a:r>
            <a:r>
              <a:rPr lang="en-US" altLang="zh-CN" sz="2000" dirty="0">
                <a:solidFill>
                  <a:srgbClr val="009900"/>
                </a:solidFill>
                <a:ea typeface="宋体" panose="02010600030101010101" pitchFamily="2" charset="-122"/>
              </a:rPr>
              <a:t>1</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—not quite as good, because the page will need to be written out before replacement</a:t>
            </a: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1</a:t>
            </a:r>
            <a:r>
              <a:rPr lang="en-US" altLang="zh-CN" sz="2000" dirty="0">
                <a:solidFill>
                  <a:srgbClr val="0000CC"/>
                </a:solidFill>
                <a:ea typeface="宋体" panose="02010600030101010101" pitchFamily="2" charset="-122"/>
              </a:rPr>
              <a:t>,</a:t>
            </a:r>
            <a:r>
              <a:rPr lang="en-US" altLang="zh-CN" sz="2000" dirty="0">
                <a:solidFill>
                  <a:srgbClr val="009900"/>
                </a:solidFill>
                <a:ea typeface="宋体" panose="02010600030101010101" pitchFamily="2" charset="-122"/>
              </a:rPr>
              <a:t>0</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a:t>
            </a:r>
            <a:r>
              <a:rPr lang="en-US" altLang="zh-CN" sz="2000" dirty="0">
                <a:solidFill>
                  <a:srgbClr val="CC6600"/>
                </a:solidFill>
                <a:ea typeface="宋体" panose="02010600030101010101" pitchFamily="2" charset="-122"/>
              </a:rPr>
              <a:t>probably will be used again soon</a:t>
            </a: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1</a:t>
            </a:r>
            <a:r>
              <a:rPr lang="en-US" altLang="zh-CN" sz="2000" dirty="0">
                <a:solidFill>
                  <a:srgbClr val="0000CC"/>
                </a:solidFill>
                <a:ea typeface="宋体" panose="02010600030101010101" pitchFamily="2" charset="-122"/>
              </a:rPr>
              <a:t>,</a:t>
            </a:r>
            <a:r>
              <a:rPr lang="en-US" altLang="zh-CN" sz="2000" dirty="0">
                <a:solidFill>
                  <a:srgbClr val="009900"/>
                </a:solidFill>
                <a:ea typeface="宋体" panose="02010600030101010101" pitchFamily="2" charset="-122"/>
              </a:rPr>
              <a:t>1</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 probably will be used again soon, and the page will need to be written out before replacement</a:t>
            </a:r>
          </a:p>
          <a:p>
            <a:pPr lvl="1"/>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2716F6C-6741-43EB-AD0D-1CD5D0B1169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9.4.6 Counting-Based Algorithms</a:t>
            </a:r>
          </a:p>
        </p:txBody>
      </p:sp>
      <p:sp>
        <p:nvSpPr>
          <p:cNvPr id="86019" name="Rectangle 3">
            <a:extLst>
              <a:ext uri="{FF2B5EF4-FFF2-40B4-BE49-F238E27FC236}">
                <a16:creationId xmlns:a16="http://schemas.microsoft.com/office/drawing/2014/main" id="{BA7A8F75-83A7-4A93-9EF2-2588745E5CC8}"/>
              </a:ext>
            </a:extLst>
          </p:cNvPr>
          <p:cNvSpPr>
            <a:spLocks noGrp="1" noChangeArrowheads="1"/>
          </p:cNvSpPr>
          <p:nvPr>
            <p:ph type="body" idx="4294967295"/>
          </p:nvPr>
        </p:nvSpPr>
        <p:spPr>
          <a:xfrm>
            <a:off x="827088" y="1282700"/>
            <a:ext cx="7821612" cy="4981575"/>
          </a:xfrm>
        </p:spPr>
        <p:txBody>
          <a:bodyPr/>
          <a:lstStyle/>
          <a:p>
            <a:r>
              <a:rPr lang="zh-CN" altLang="en-US" sz="2000" dirty="0">
                <a:ea typeface="宋体" panose="02010600030101010101" pitchFamily="2" charset="-122"/>
              </a:rPr>
              <a:t>Keep </a:t>
            </a:r>
            <a:r>
              <a:rPr lang="zh-CN" altLang="en-US" sz="2000" b="1" dirty="0">
                <a:solidFill>
                  <a:srgbClr val="FF0000"/>
                </a:solidFill>
                <a:ea typeface="宋体" panose="02010600030101010101" pitchFamily="2" charset="-122"/>
              </a:rPr>
              <a:t>a counter of the number of references </a:t>
            </a:r>
            <a:r>
              <a:rPr lang="zh-CN" altLang="en-US" sz="2000" dirty="0">
                <a:ea typeface="宋体" panose="02010600030101010101" pitchFamily="2" charset="-122"/>
              </a:rPr>
              <a:t>that have been made to each page</a:t>
            </a:r>
          </a:p>
          <a:p>
            <a:r>
              <a:rPr lang="zh-CN" altLang="en-US" sz="2000" b="1" dirty="0">
                <a:solidFill>
                  <a:srgbClr val="0000CC"/>
                </a:solidFill>
                <a:ea typeface="宋体" panose="02010600030101010101" pitchFamily="2" charset="-122"/>
              </a:rPr>
              <a:t>LFU Algorithm </a:t>
            </a:r>
            <a:r>
              <a:rPr lang="zh-CN" altLang="en-US" sz="2000" b="1" dirty="0">
                <a:ea typeface="宋体" panose="02010600030101010101" pitchFamily="2" charset="-122"/>
              </a:rPr>
              <a:t>(</a:t>
            </a:r>
            <a:r>
              <a:rPr lang="zh-CN" altLang="en-US" sz="2000" b="1" dirty="0">
                <a:solidFill>
                  <a:srgbClr val="009900"/>
                </a:solidFill>
                <a:ea typeface="宋体" panose="02010600030101010101" pitchFamily="2" charset="-122"/>
              </a:rPr>
              <a:t>Least Frequently Used</a:t>
            </a:r>
            <a:r>
              <a:rPr lang="zh-CN" altLang="en-US" sz="2000" b="1" dirty="0">
                <a:ea typeface="宋体" panose="02010600030101010101" pitchFamily="2" charset="-122"/>
              </a:rPr>
              <a:t>)</a:t>
            </a:r>
            <a:r>
              <a:rPr lang="zh-CN" altLang="en-US" sz="2000" dirty="0">
                <a:ea typeface="宋体" panose="02010600030101010101" pitchFamily="2" charset="-122"/>
              </a:rPr>
              <a:t> : replaces page with </a:t>
            </a:r>
            <a:r>
              <a:rPr lang="en-US" altLang="zh-CN" sz="2000" dirty="0">
                <a:ea typeface="宋体" panose="02010600030101010101" pitchFamily="2" charset="-122"/>
              </a:rPr>
              <a:t>the </a:t>
            </a:r>
            <a:r>
              <a:rPr lang="zh-CN" altLang="en-US" sz="2000" dirty="0">
                <a:solidFill>
                  <a:srgbClr val="CC6600"/>
                </a:solidFill>
                <a:ea typeface="宋体" panose="02010600030101010101" pitchFamily="2" charset="-122"/>
              </a:rPr>
              <a:t>smallest count</a:t>
            </a:r>
            <a:endParaRPr lang="en-US" altLang="zh-CN" sz="2000" dirty="0">
              <a:solidFill>
                <a:srgbClr val="CC6600"/>
              </a:solidFill>
              <a:ea typeface="宋体" panose="02010600030101010101" pitchFamily="2" charset="-122"/>
            </a:endParaRPr>
          </a:p>
          <a:p>
            <a:pPr lvl="1"/>
            <a:r>
              <a:rPr lang="en-US" altLang="zh-CN" sz="1800" b="1" dirty="0">
                <a:solidFill>
                  <a:srgbClr val="7030A0"/>
                </a:solidFill>
                <a:ea typeface="宋体" panose="02010600030101010101" pitchFamily="2" charset="-122"/>
              </a:rPr>
              <a:t>Pros:</a:t>
            </a:r>
            <a:r>
              <a:rPr lang="en-US" altLang="zh-CN" sz="1800" b="1" dirty="0">
                <a:ea typeface="宋体" panose="02010600030101010101" pitchFamily="2" charset="-122"/>
              </a:rPr>
              <a:t> </a:t>
            </a:r>
            <a:r>
              <a:rPr lang="en-US" altLang="zh-CN" sz="1800" dirty="0">
                <a:ea typeface="宋体" panose="02010600030101010101" pitchFamily="2" charset="-122"/>
              </a:rPr>
              <a:t>An actively used page should have a large reference count and should be kept in memory.</a:t>
            </a:r>
          </a:p>
          <a:p>
            <a:pPr lvl="1"/>
            <a:r>
              <a:rPr lang="en-US" altLang="zh-CN" sz="1800" b="1" dirty="0">
                <a:solidFill>
                  <a:srgbClr val="7030A0"/>
                </a:solidFill>
                <a:ea typeface="宋体" panose="02010600030101010101" pitchFamily="2" charset="-122"/>
              </a:rPr>
              <a:t>Cons</a:t>
            </a:r>
            <a:r>
              <a:rPr lang="en-US" altLang="zh-CN" sz="1800" b="1" dirty="0">
                <a:ea typeface="宋体" panose="02010600030101010101" pitchFamily="2" charset="-122"/>
              </a:rPr>
              <a:t>:</a:t>
            </a:r>
            <a:r>
              <a:rPr lang="zh-CN" altLang="en-US" sz="1800" dirty="0">
                <a:ea typeface="宋体" panose="02010600030101010101" pitchFamily="2" charset="-122"/>
              </a:rPr>
              <a:t>访问次数少的页面可能是新近装入内存，而访问次数多的页面可能装入内存的时间较长，更应该予以淘汰访问次数多的页面。</a:t>
            </a:r>
          </a:p>
          <a:p>
            <a:r>
              <a:rPr lang="zh-CN" altLang="en-US" sz="2000" b="1" dirty="0">
                <a:solidFill>
                  <a:srgbClr val="0000CC"/>
                </a:solidFill>
                <a:ea typeface="宋体" panose="02010600030101010101" pitchFamily="2" charset="-122"/>
              </a:rPr>
              <a:t>MFU Algorithm </a:t>
            </a:r>
            <a:r>
              <a:rPr lang="zh-CN" altLang="en-US" sz="2000" b="1" dirty="0">
                <a:ea typeface="宋体" panose="02010600030101010101" pitchFamily="2" charset="-122"/>
              </a:rPr>
              <a:t>(</a:t>
            </a:r>
            <a:r>
              <a:rPr lang="zh-CN" altLang="en-US" sz="2000" b="1" dirty="0">
                <a:solidFill>
                  <a:srgbClr val="009900"/>
                </a:solidFill>
                <a:ea typeface="宋体" panose="02010600030101010101" pitchFamily="2" charset="-122"/>
              </a:rPr>
              <a:t>Most Frequently Used</a:t>
            </a:r>
            <a:r>
              <a:rPr lang="zh-CN" altLang="en-US" sz="2000" b="1" dirty="0">
                <a:ea typeface="宋体" panose="02010600030101010101" pitchFamily="2" charset="-122"/>
              </a:rPr>
              <a:t>)</a:t>
            </a:r>
            <a:r>
              <a:rPr lang="zh-CN" altLang="en-US" sz="2000" dirty="0">
                <a:ea typeface="宋体" panose="02010600030101010101" pitchFamily="2" charset="-122"/>
              </a:rPr>
              <a:t>: replaces page with </a:t>
            </a:r>
            <a:r>
              <a:rPr lang="en-US" altLang="zh-CN" sz="2000" dirty="0">
                <a:ea typeface="宋体" panose="02010600030101010101" pitchFamily="2" charset="-122"/>
              </a:rPr>
              <a:t>the </a:t>
            </a:r>
            <a:r>
              <a:rPr lang="en-US" altLang="zh-CN" sz="2000" dirty="0" err="1">
                <a:solidFill>
                  <a:srgbClr val="CC6600"/>
                </a:solidFill>
                <a:ea typeface="宋体" panose="02010600030101010101" pitchFamily="2" charset="-122"/>
              </a:rPr>
              <a:t>bigg</a:t>
            </a:r>
            <a:r>
              <a:rPr lang="zh-CN" altLang="en-US" sz="2000" dirty="0">
                <a:solidFill>
                  <a:srgbClr val="CC6600"/>
                </a:solidFill>
                <a:ea typeface="宋体" panose="02010600030101010101" pitchFamily="2" charset="-122"/>
              </a:rPr>
              <a:t>est count</a:t>
            </a:r>
            <a:endParaRPr lang="en-US" altLang="zh-CN" sz="2000" dirty="0">
              <a:solidFill>
                <a:srgbClr val="CC6600"/>
              </a:solidFill>
              <a:ea typeface="宋体" panose="02010600030101010101" pitchFamily="2" charset="-122"/>
            </a:endParaRPr>
          </a:p>
          <a:p>
            <a:pPr lvl="1"/>
            <a:r>
              <a:rPr lang="en-US" altLang="zh-CN" sz="1800" b="1" dirty="0">
                <a:solidFill>
                  <a:srgbClr val="7030A0"/>
                </a:solidFill>
                <a:ea typeface="宋体" panose="02010600030101010101" pitchFamily="2" charset="-122"/>
              </a:rPr>
              <a:t>Pros</a:t>
            </a:r>
            <a:r>
              <a:rPr lang="en-US" altLang="zh-CN" sz="1800" b="1" dirty="0">
                <a:ea typeface="宋体" panose="02010600030101010101" pitchFamily="2" charset="-122"/>
              </a:rPr>
              <a:t>: </a:t>
            </a:r>
            <a:r>
              <a:rPr lang="zh-CN" altLang="en-US" sz="1800" b="1" dirty="0">
                <a:ea typeface="宋体" panose="02010600030101010101" pitchFamily="2" charset="-122"/>
              </a:rPr>
              <a:t> </a:t>
            </a:r>
            <a:r>
              <a:rPr lang="zh-CN" altLang="en-US" sz="1800" dirty="0">
                <a:ea typeface="宋体" panose="02010600030101010101" pitchFamily="2" charset="-122"/>
              </a:rPr>
              <a:t>the page with the smallest count </a:t>
            </a:r>
            <a:r>
              <a:rPr lang="zh-CN" altLang="en-US" sz="1800" dirty="0">
                <a:solidFill>
                  <a:srgbClr val="FF0000"/>
                </a:solidFill>
                <a:ea typeface="宋体" panose="02010600030101010101" pitchFamily="2" charset="-122"/>
              </a:rPr>
              <a:t>was probably just brought in</a:t>
            </a:r>
            <a:r>
              <a:rPr lang="zh-CN" altLang="en-US" sz="1800" dirty="0">
                <a:ea typeface="宋体" panose="02010600030101010101" pitchFamily="2" charset="-122"/>
              </a:rPr>
              <a:t> and has yet to be used</a:t>
            </a:r>
            <a:r>
              <a:rPr lang="en-US" altLang="zh-CN" sz="1800" dirty="0">
                <a:ea typeface="宋体" panose="02010600030101010101" pitchFamily="2" charset="-122"/>
              </a:rPr>
              <a:t>, therefor it should be kept in memory.</a:t>
            </a:r>
          </a:p>
          <a:p>
            <a:pPr lvl="1"/>
            <a:r>
              <a:rPr lang="en-US" altLang="zh-CN" sz="1800" b="1" dirty="0">
                <a:solidFill>
                  <a:srgbClr val="7030A0"/>
                </a:solidFill>
                <a:ea typeface="宋体" panose="02010600030101010101" pitchFamily="2" charset="-122"/>
              </a:rPr>
              <a:t>Cons</a:t>
            </a:r>
            <a:r>
              <a:rPr lang="zh-CN" altLang="en-US" sz="1800" b="1" dirty="0">
                <a:ea typeface="宋体" panose="02010600030101010101" pitchFamily="2" charset="-122"/>
              </a:rPr>
              <a:t>：</a:t>
            </a:r>
            <a:r>
              <a:rPr lang="zh-CN" altLang="en-US" sz="1800" dirty="0">
                <a:ea typeface="宋体" panose="02010600030101010101" pitchFamily="2" charset="-122"/>
              </a:rPr>
              <a:t>访问次数少的页面是不被经常访问的页面，应该予以淘汰。</a:t>
            </a:r>
          </a:p>
          <a:p>
            <a:r>
              <a:rPr lang="zh-CN" altLang="en-US" sz="2000" dirty="0">
                <a:ea typeface="宋体" panose="02010600030101010101" pitchFamily="2" charset="-122"/>
              </a:rPr>
              <a:t>与LRU的不同</a:t>
            </a:r>
          </a:p>
          <a:p>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C631443-DC58-4332-94DB-02BB26F9CD5F}"/>
              </a:ext>
            </a:extLst>
          </p:cNvPr>
          <p:cNvSpPr>
            <a:spLocks noGrp="1" noChangeArrowheads="1"/>
          </p:cNvSpPr>
          <p:nvPr>
            <p:ph type="title" idx="4294967295"/>
          </p:nvPr>
        </p:nvSpPr>
        <p:spPr/>
        <p:txBody>
          <a:bodyPr/>
          <a:lstStyle/>
          <a:p>
            <a:r>
              <a:rPr lang="zh-CN" altLang="en-US" dirty="0" smtClean="0">
                <a:solidFill>
                  <a:srgbClr val="7030A0"/>
                </a:solidFill>
                <a:ea typeface="宋体" panose="02010600030101010101" pitchFamily="2" charset="-122"/>
              </a:rPr>
              <a:t>自学：</a:t>
            </a:r>
            <a:r>
              <a:rPr lang="zh-CN" altLang="en-US" dirty="0" smtClean="0">
                <a:solidFill>
                  <a:srgbClr val="0000CC"/>
                </a:solidFill>
                <a:ea typeface="宋体" panose="02010600030101010101" pitchFamily="2" charset="-122"/>
              </a:rPr>
              <a:t>LFU</a:t>
            </a:r>
            <a:r>
              <a:rPr lang="zh-CN" altLang="en-US" dirty="0" smtClean="0">
                <a:ea typeface="宋体" panose="02010600030101010101" pitchFamily="2" charset="-122"/>
              </a:rPr>
              <a:t> </a:t>
            </a:r>
            <a:r>
              <a:rPr lang="zh-CN" altLang="en-US" dirty="0">
                <a:ea typeface="宋体" panose="02010600030101010101" pitchFamily="2" charset="-122"/>
              </a:rPr>
              <a:t>Algorithm  </a:t>
            </a:r>
            <a:r>
              <a:rPr lang="en-US" altLang="zh-CN" dirty="0">
                <a:ea typeface="宋体" panose="02010600030101010101" pitchFamily="2" charset="-122"/>
              </a:rPr>
              <a:t>vs. </a:t>
            </a:r>
            <a:r>
              <a:rPr lang="en-US" altLang="zh-CN" dirty="0">
                <a:solidFill>
                  <a:srgbClr val="009900"/>
                </a:solidFill>
                <a:ea typeface="宋体" panose="02010600030101010101" pitchFamily="2" charset="-122"/>
              </a:rPr>
              <a:t>LRU</a:t>
            </a:r>
            <a:r>
              <a:rPr lang="en-US" altLang="zh-CN" dirty="0">
                <a:ea typeface="宋体" panose="02010600030101010101" pitchFamily="2" charset="-122"/>
              </a:rPr>
              <a:t> </a:t>
            </a:r>
            <a:r>
              <a:rPr lang="zh-CN" altLang="en-US" dirty="0">
                <a:ea typeface="宋体" panose="02010600030101010101" pitchFamily="2" charset="-122"/>
              </a:rPr>
              <a:t>Algorithm </a:t>
            </a:r>
            <a:endParaRPr lang="en-US" altLang="zh-CN" dirty="0">
              <a:ea typeface="宋体" panose="02010600030101010101" pitchFamily="2" charset="-122"/>
            </a:endParaRPr>
          </a:p>
        </p:txBody>
      </p:sp>
      <p:sp>
        <p:nvSpPr>
          <p:cNvPr id="87043" name="Rectangle 3">
            <a:extLst>
              <a:ext uri="{FF2B5EF4-FFF2-40B4-BE49-F238E27FC236}">
                <a16:creationId xmlns:a16="http://schemas.microsoft.com/office/drawing/2014/main" id="{896BF49C-BEBA-4520-B5AE-46B59D0A6969}"/>
              </a:ext>
            </a:extLst>
          </p:cNvPr>
          <p:cNvSpPr>
            <a:spLocks noGrp="1" noChangeArrowheads="1"/>
          </p:cNvSpPr>
          <p:nvPr>
            <p:ph type="body" idx="4294967295"/>
          </p:nvPr>
        </p:nvSpPr>
        <p:spPr>
          <a:xfrm>
            <a:off x="827088" y="1282700"/>
            <a:ext cx="7032625" cy="4551363"/>
          </a:xfrm>
        </p:spPr>
        <p:txBody>
          <a:bodyPr/>
          <a:lstStyle/>
          <a:p>
            <a:r>
              <a:rPr lang="en-US" altLang="zh-CN" sz="2400">
                <a:ea typeface="宋体" panose="02010600030101010101" pitchFamily="2" charset="-122"/>
              </a:rPr>
              <a:t>Consider the following sequence of memory accesses in a system that </a:t>
            </a:r>
            <a:r>
              <a:rPr lang="en-US" altLang="zh-CN" sz="2400">
                <a:solidFill>
                  <a:srgbClr val="0070C0"/>
                </a:solidFill>
                <a:ea typeface="宋体" panose="02010600030101010101" pitchFamily="2" charset="-122"/>
              </a:rPr>
              <a:t>can hold </a:t>
            </a:r>
            <a:r>
              <a:rPr lang="en-US" altLang="zh-CN" sz="2400">
                <a:solidFill>
                  <a:srgbClr val="FF0000"/>
                </a:solidFill>
                <a:ea typeface="宋体" panose="02010600030101010101" pitchFamily="2" charset="-122"/>
              </a:rPr>
              <a:t>four</a:t>
            </a:r>
            <a:r>
              <a:rPr lang="en-US" altLang="zh-CN" sz="2400">
                <a:solidFill>
                  <a:srgbClr val="0070C0"/>
                </a:solidFill>
                <a:ea typeface="宋体" panose="02010600030101010101" pitchFamily="2" charset="-122"/>
              </a:rPr>
              <a:t> pages </a:t>
            </a:r>
            <a:r>
              <a:rPr lang="en-US" altLang="zh-CN" sz="2400">
                <a:ea typeface="宋体" panose="02010600030101010101" pitchFamily="2" charset="-122"/>
              </a:rPr>
              <a:t>in memory. </a:t>
            </a:r>
          </a:p>
          <a:p>
            <a:pPr lvl="1"/>
            <a:r>
              <a:rPr lang="en-US" altLang="zh-CN" sz="2000">
                <a:ea typeface="宋体" panose="02010600030101010101" pitchFamily="2" charset="-122"/>
              </a:rPr>
              <a:t>For sequence ”1 1 2 3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B050"/>
                </a:solidFill>
                <a:ea typeface="宋体" panose="02010600030101010101" pitchFamily="2" charset="-122"/>
              </a:rPr>
              <a:t>1</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LFU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fewer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lvl="2"/>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LFU</a:t>
            </a:r>
            <a:r>
              <a:rPr lang="zh-CN" altLang="en-US" sz="1800">
                <a:ea typeface="宋体" panose="02010600030101010101" pitchFamily="2" charset="-122"/>
              </a:rPr>
              <a:t>置换</a:t>
            </a:r>
            <a:r>
              <a:rPr lang="en-US" altLang="zh-CN" sz="1800">
                <a:ea typeface="宋体" panose="02010600030101010101" pitchFamily="2" charset="-122"/>
              </a:rPr>
              <a:t>2</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1"/>
            <a:r>
              <a:rPr lang="en-US" altLang="zh-CN" sz="2000">
                <a:ea typeface="宋体" panose="02010600030101010101" pitchFamily="2" charset="-122"/>
              </a:rPr>
              <a:t>For the sequence “1 1 2 3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B050"/>
                </a:solidFill>
                <a:ea typeface="宋体" panose="02010600030101010101" pitchFamily="2" charset="-122"/>
              </a:rPr>
              <a:t>2</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LFU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more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lvl="2"/>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LFU</a:t>
            </a:r>
            <a:r>
              <a:rPr lang="zh-CN" altLang="en-US" sz="1800">
                <a:ea typeface="宋体" panose="02010600030101010101" pitchFamily="2" charset="-122"/>
              </a:rPr>
              <a:t>置换</a:t>
            </a:r>
            <a:r>
              <a:rPr lang="en-US" altLang="zh-CN" sz="1800">
                <a:ea typeface="宋体" panose="02010600030101010101" pitchFamily="2" charset="-122"/>
              </a:rPr>
              <a:t>2</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2"/>
            <a:endParaRPr lang="en-US" altLang="zh-CN" sz="180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A27E72D-8EAF-428F-964A-25D38CB9AA58}"/>
              </a:ext>
            </a:extLst>
          </p:cNvPr>
          <p:cNvSpPr>
            <a:spLocks noGrp="1" noChangeArrowheads="1"/>
          </p:cNvSpPr>
          <p:nvPr>
            <p:ph type="title" idx="4294967295"/>
          </p:nvPr>
        </p:nvSpPr>
        <p:spPr/>
        <p:txBody>
          <a:bodyPr/>
          <a:lstStyle/>
          <a:p>
            <a:pPr>
              <a:defRPr/>
            </a:pPr>
            <a:r>
              <a:rPr lang="zh-CN" altLang="en-US" sz="2800" dirty="0" smtClean="0">
                <a:solidFill>
                  <a:srgbClr val="7030A0"/>
                </a:solidFill>
                <a:ea typeface="宋体" panose="02010600030101010101" pitchFamily="2" charset="-122"/>
              </a:rPr>
              <a:t>自学：</a:t>
            </a:r>
            <a:r>
              <a:rPr lang="en-US" altLang="zh-CN" sz="2800" dirty="0" smtClean="0">
                <a:solidFill>
                  <a:srgbClr val="0000CC"/>
                </a:solidFill>
                <a:ea typeface="宋体" panose="02010600030101010101" pitchFamily="2" charset="-122"/>
              </a:rPr>
              <a:t>M</a:t>
            </a:r>
            <a:r>
              <a:rPr lang="zh-CN" altLang="en-US" sz="2800" dirty="0">
                <a:solidFill>
                  <a:srgbClr val="0000CC"/>
                </a:solidFill>
                <a:ea typeface="宋体" panose="02010600030101010101" pitchFamily="2" charset="-122"/>
              </a:rPr>
              <a:t>FU</a:t>
            </a:r>
            <a:r>
              <a:rPr lang="zh-CN" altLang="en-US" sz="2800" dirty="0">
                <a:ea typeface="宋体" panose="02010600030101010101" pitchFamily="2" charset="-122"/>
              </a:rPr>
              <a:t> Algorithm  </a:t>
            </a:r>
            <a:r>
              <a:rPr lang="en-US" altLang="zh-CN" sz="2800" dirty="0">
                <a:ea typeface="宋体" panose="02010600030101010101" pitchFamily="2" charset="-122"/>
              </a:rPr>
              <a:t>vs. </a:t>
            </a:r>
            <a:r>
              <a:rPr lang="en-US" altLang="zh-CN" sz="2800" dirty="0">
                <a:solidFill>
                  <a:srgbClr val="009900"/>
                </a:solidFill>
                <a:ea typeface="宋体" panose="02010600030101010101" pitchFamily="2" charset="-122"/>
              </a:rPr>
              <a:t>LRU</a:t>
            </a:r>
            <a:r>
              <a:rPr lang="en-US" altLang="zh-CN" sz="2800" dirty="0">
                <a:ea typeface="宋体" panose="02010600030101010101" pitchFamily="2" charset="-122"/>
              </a:rPr>
              <a:t> </a:t>
            </a:r>
            <a:r>
              <a:rPr lang="zh-CN" altLang="en-US" sz="2800" dirty="0">
                <a:ea typeface="宋体" panose="02010600030101010101" pitchFamily="2" charset="-122"/>
              </a:rPr>
              <a:t>Algorithm </a:t>
            </a:r>
            <a:endParaRPr lang="en-US" altLang="zh-CN" sz="2800" dirty="0">
              <a:effectLst>
                <a:outerShdw blurRad="38100" dist="38100" dir="2700000" algn="tl">
                  <a:srgbClr val="C0C0C0"/>
                </a:outerShdw>
              </a:effectLst>
              <a:ea typeface="宋体" pitchFamily="2" charset="-122"/>
            </a:endParaRPr>
          </a:p>
        </p:txBody>
      </p:sp>
      <p:sp>
        <p:nvSpPr>
          <p:cNvPr id="88067" name="Rectangle 3">
            <a:extLst>
              <a:ext uri="{FF2B5EF4-FFF2-40B4-BE49-F238E27FC236}">
                <a16:creationId xmlns:a16="http://schemas.microsoft.com/office/drawing/2014/main" id="{87FD731C-837E-4EF7-A35E-6D0D7A2FC10C}"/>
              </a:ext>
            </a:extLst>
          </p:cNvPr>
          <p:cNvSpPr>
            <a:spLocks noGrp="1" noChangeArrowheads="1"/>
          </p:cNvSpPr>
          <p:nvPr>
            <p:ph type="body" idx="4294967295"/>
          </p:nvPr>
        </p:nvSpPr>
        <p:spPr>
          <a:xfrm>
            <a:off x="827088" y="1282700"/>
            <a:ext cx="7032625" cy="4551363"/>
          </a:xfrm>
        </p:spPr>
        <p:txBody>
          <a:bodyPr/>
          <a:lstStyle/>
          <a:p>
            <a:r>
              <a:rPr lang="en-US" altLang="zh-CN" sz="2400">
                <a:ea typeface="宋体" panose="02010600030101010101" pitchFamily="2" charset="-122"/>
              </a:rPr>
              <a:t>Consider the following sequence of memory accesses in a system that </a:t>
            </a:r>
            <a:r>
              <a:rPr lang="en-US" altLang="zh-CN" sz="2400">
                <a:solidFill>
                  <a:srgbClr val="006600"/>
                </a:solidFill>
                <a:ea typeface="宋体" panose="02010600030101010101" pitchFamily="2" charset="-122"/>
              </a:rPr>
              <a:t>can hold </a:t>
            </a:r>
            <a:r>
              <a:rPr lang="en-US" altLang="zh-CN" sz="2400">
                <a:solidFill>
                  <a:srgbClr val="0000CC"/>
                </a:solidFill>
                <a:ea typeface="宋体" panose="02010600030101010101" pitchFamily="2" charset="-122"/>
              </a:rPr>
              <a:t>four</a:t>
            </a:r>
            <a:r>
              <a:rPr lang="en-US" altLang="zh-CN" sz="2400">
                <a:solidFill>
                  <a:srgbClr val="006600"/>
                </a:solidFill>
                <a:ea typeface="宋体" panose="02010600030101010101" pitchFamily="2" charset="-122"/>
              </a:rPr>
              <a:t> pages </a:t>
            </a:r>
            <a:r>
              <a:rPr lang="en-US" altLang="zh-CN" sz="2400">
                <a:ea typeface="宋体" panose="02010600030101010101" pitchFamily="2" charset="-122"/>
              </a:rPr>
              <a:t>in memory. </a:t>
            </a:r>
          </a:p>
          <a:p>
            <a:pPr lvl="1"/>
            <a:r>
              <a:rPr lang="en-US" altLang="zh-CN" sz="2000">
                <a:ea typeface="宋体" panose="02010600030101010101" pitchFamily="2" charset="-122"/>
              </a:rPr>
              <a:t>For sequence ” 1 2 3 4 4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9900"/>
                </a:solidFill>
                <a:ea typeface="宋体" panose="02010600030101010101" pitchFamily="2" charset="-122"/>
              </a:rPr>
              <a:t>1</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MFU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fewer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marL="1028700" lvl="3" indent="-342900"/>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MFU</a:t>
            </a:r>
            <a:r>
              <a:rPr lang="zh-CN" altLang="en-US" sz="1800">
                <a:ea typeface="宋体" panose="02010600030101010101" pitchFamily="2" charset="-122"/>
              </a:rPr>
              <a:t>置换</a:t>
            </a:r>
            <a:r>
              <a:rPr lang="en-US" altLang="zh-CN" sz="1800">
                <a:ea typeface="宋体" panose="02010600030101010101" pitchFamily="2" charset="-122"/>
              </a:rPr>
              <a:t>4</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1"/>
            <a:r>
              <a:rPr lang="en-US" altLang="zh-CN" sz="2000">
                <a:ea typeface="宋体" panose="02010600030101010101" pitchFamily="2" charset="-122"/>
              </a:rPr>
              <a:t>For the sequence “1 2 3 4 4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9900"/>
                </a:solidFill>
                <a:ea typeface="宋体" panose="02010600030101010101" pitchFamily="2" charset="-122"/>
              </a:rPr>
              <a:t>4</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MFU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more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marL="1028700" lvl="3" indent="-342900"/>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MFU</a:t>
            </a:r>
            <a:r>
              <a:rPr lang="zh-CN" altLang="en-US" sz="1800">
                <a:ea typeface="宋体" panose="02010600030101010101" pitchFamily="2" charset="-122"/>
              </a:rPr>
              <a:t>置换</a:t>
            </a:r>
            <a:r>
              <a:rPr lang="en-US" altLang="zh-CN" sz="1800">
                <a:ea typeface="宋体" panose="02010600030101010101" pitchFamily="2" charset="-122"/>
              </a:rPr>
              <a:t>4</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endParaRPr lang="en-US" altLang="zh-CN" sz="1800">
              <a:solidFill>
                <a:srgbClr val="FF0000"/>
              </a:solidFill>
              <a:ea typeface="宋体" panose="02010600030101010101" pitchFamily="2" charset="-122"/>
            </a:endParaRPr>
          </a:p>
          <a:p>
            <a:pPr marL="685800" lvl="2" indent="-342900">
              <a:buClr>
                <a:srgbClr val="993300"/>
              </a:buClr>
              <a:buSzPct val="90000"/>
              <a:buFont typeface="Monotype Sorts" pitchFamily="2" charset="2"/>
              <a:buChar char="n"/>
            </a:pPr>
            <a:endParaRPr lang="en-US" altLang="zh-CN" sz="2000">
              <a:ea typeface="宋体" panose="02010600030101010101" pitchFamily="2" charset="-122"/>
            </a:endParaRPr>
          </a:p>
          <a:p>
            <a:endParaRPr lang="zh-CN" altLang="en-US"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09A29A-16DD-4A9C-BB88-4849E524921E}"/>
              </a:ext>
            </a:extLst>
          </p:cNvPr>
          <p:cNvSpPr>
            <a:spLocks noGrp="1" noChangeArrowheads="1"/>
          </p:cNvSpPr>
          <p:nvPr>
            <p:ph type="title" idx="4294967295"/>
          </p:nvPr>
        </p:nvSpPr>
        <p:spPr>
          <a:xfrm>
            <a:off x="909638" y="0"/>
            <a:ext cx="8161337" cy="844550"/>
          </a:xfrm>
        </p:spPr>
        <p:txBody>
          <a:bodyPr/>
          <a:lstStyle/>
          <a:p>
            <a:pPr>
              <a:defRPr/>
            </a:pPr>
            <a:r>
              <a:rPr lang="en-US" altLang="zh-CN" sz="2400">
                <a:effectLst>
                  <a:outerShdw blurRad="38100" dist="38100" dir="2700000" algn="tl">
                    <a:srgbClr val="C0C0C0"/>
                  </a:outerShdw>
                </a:effectLst>
                <a:ea typeface="宋体" pitchFamily="2" charset="-122"/>
              </a:rPr>
              <a:t>Virtual Memory That is Larger Than Physical Memory</a:t>
            </a:r>
          </a:p>
        </p:txBody>
      </p:sp>
      <p:sp>
        <p:nvSpPr>
          <p:cNvPr id="12291" name="Rectangle 3">
            <a:extLst>
              <a:ext uri="{FF2B5EF4-FFF2-40B4-BE49-F238E27FC236}">
                <a16:creationId xmlns:a16="http://schemas.microsoft.com/office/drawing/2014/main" id="{366250BD-F87D-45AA-97EA-359D1F162ADA}"/>
              </a:ext>
            </a:extLst>
          </p:cNvPr>
          <p:cNvSpPr>
            <a:spLocks noChangeArrowheads="1"/>
          </p:cNvSpPr>
          <p:nvPr/>
        </p:nvSpPr>
        <p:spPr bwMode="auto">
          <a:xfrm>
            <a:off x="4367213" y="3246438"/>
            <a:ext cx="409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sym typeface="Symbol" panose="05050102010706020507" pitchFamily="18" charset="2"/>
              </a:rPr>
              <a:t></a:t>
            </a:r>
          </a:p>
        </p:txBody>
      </p:sp>
      <p:pic>
        <p:nvPicPr>
          <p:cNvPr id="12292" name="Picture 4">
            <a:extLst>
              <a:ext uri="{FF2B5EF4-FFF2-40B4-BE49-F238E27FC236}">
                <a16:creationId xmlns:a16="http://schemas.microsoft.com/office/drawing/2014/main" id="{98636299-3FDC-4BCA-9AA2-AE0B0AE9E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16" t="1007" r="3751" b="1042"/>
          <a:stretch>
            <a:fillRect/>
          </a:stretch>
        </p:blipFill>
        <p:spPr bwMode="auto">
          <a:xfrm>
            <a:off x="1431925" y="1119188"/>
            <a:ext cx="5894388" cy="36433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293" name="矩形 1">
            <a:extLst>
              <a:ext uri="{FF2B5EF4-FFF2-40B4-BE49-F238E27FC236}">
                <a16:creationId xmlns:a16="http://schemas.microsoft.com/office/drawing/2014/main" id="{5140FB9C-CC55-41E9-A8AD-9EDC65F213C5}"/>
              </a:ext>
            </a:extLst>
          </p:cNvPr>
          <p:cNvSpPr>
            <a:spLocks noChangeArrowheads="1"/>
          </p:cNvSpPr>
          <p:nvPr/>
        </p:nvSpPr>
        <p:spPr bwMode="auto">
          <a:xfrm>
            <a:off x="1154113" y="5000625"/>
            <a:ext cx="720865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en-US" altLang="zh-CN" sz="1600" dirty="0">
                <a:ea typeface="宋体" panose="02010600030101010101" pitchFamily="2" charset="-122"/>
              </a:rPr>
              <a:t>The programmer no longer needs to worry about </a:t>
            </a:r>
            <a:r>
              <a:rPr lang="en-US" altLang="zh-CN" sz="1600" b="1" i="1" dirty="0">
                <a:ea typeface="宋体" panose="02010600030101010101" pitchFamily="2" charset="-122"/>
              </a:rPr>
              <a:t> </a:t>
            </a:r>
            <a:r>
              <a:rPr lang="en-US" altLang="zh-CN" sz="1600" dirty="0">
                <a:ea typeface="宋体" panose="02010600030101010101" pitchFamily="2" charset="-122"/>
              </a:rPr>
              <a:t>the amount of physical memory available.</a:t>
            </a:r>
          </a:p>
          <a:p>
            <a:pPr>
              <a:spcBef>
                <a:spcPct val="0"/>
              </a:spcBef>
              <a:buClrTx/>
              <a:buSzTx/>
              <a:buFont typeface="Arial" panose="020B0604020202020204" pitchFamily="34" charset="0"/>
              <a:buChar char="•"/>
            </a:pPr>
            <a:r>
              <a:rPr lang="zh-CN" altLang="en-US" sz="1600" b="1" dirty="0">
                <a:solidFill>
                  <a:srgbClr val="0000CC"/>
                </a:solidFill>
                <a:ea typeface="宋体" panose="02010600030101010101" pitchFamily="2" charset="-122"/>
              </a:rPr>
              <a:t>系统采用对换功能将一个大的逻辑地址映射到一个较小的物理空间中</a:t>
            </a:r>
            <a:r>
              <a:rPr lang="zh-CN" altLang="en-US" sz="1600" dirty="0">
                <a:ea typeface="宋体" panose="02010600030101010101" pitchFamily="2" charset="-122"/>
              </a:rPr>
              <a:t>（当使用到就分配内存，也不一定在连续区域；使用不到就不为其分配内存）</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6AE43F39-2CE6-4895-B345-1BFC8048C9DD}"/>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9.4.7 Page-Buffering Algorithms </a:t>
            </a:r>
          </a:p>
        </p:txBody>
      </p:sp>
      <p:sp>
        <p:nvSpPr>
          <p:cNvPr id="89091" name="内容占位符 2">
            <a:extLst>
              <a:ext uri="{FF2B5EF4-FFF2-40B4-BE49-F238E27FC236}">
                <a16:creationId xmlns:a16="http://schemas.microsoft.com/office/drawing/2014/main" id="{7FC132E9-4005-41B1-AB22-B7870D15E4E9}"/>
              </a:ext>
            </a:extLst>
          </p:cNvPr>
          <p:cNvSpPr>
            <a:spLocks noGrp="1"/>
          </p:cNvSpPr>
          <p:nvPr>
            <p:ph idx="4294967295"/>
          </p:nvPr>
        </p:nvSpPr>
        <p:spPr/>
        <p:txBody>
          <a:bodyPr/>
          <a:lstStyle/>
          <a:p>
            <a:r>
              <a:rPr lang="zh-CN" altLang="en-US" sz="2400">
                <a:ea typeface="宋体" panose="02010600030101010101" pitchFamily="2" charset="-122"/>
              </a:rPr>
              <a:t>systems commonly keep a pool of free frames. When a page fault occurs, a victim frame is chosen as before. </a:t>
            </a:r>
          </a:p>
          <a:p>
            <a:r>
              <a:rPr lang="zh-CN" altLang="en-US" sz="2400">
                <a:ea typeface="宋体" panose="02010600030101010101" pitchFamily="2" charset="-122"/>
              </a:rPr>
              <a:t>However the desired page is read into a free frame from the pool before the victim is written out. This procedure allows the process to restart as soon as possible, without waiting for the victim page to be written out. When the victim is later written out, its frame is added to the free-frame pool.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table（demand paging）</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1220788" y="1000125"/>
            <a:ext cx="7328408" cy="5389563"/>
          </a:xfrm>
        </p:spPr>
        <p:txBody>
          <a:bodyPr/>
          <a:lstStyle/>
          <a:p>
            <a:r>
              <a:rPr lang="zh-CN" altLang="en-US" sz="1600" b="1" dirty="0">
                <a:ea typeface="宋体" panose="02010600030101010101" pitchFamily="2" charset="-122"/>
              </a:rPr>
              <a:t>页号</a:t>
            </a:r>
          </a:p>
          <a:p>
            <a:r>
              <a:rPr lang="zh-CN" altLang="en-US" sz="1600" b="1" dirty="0">
                <a:ea typeface="宋体" panose="02010600030101010101" pitchFamily="2" charset="-122"/>
              </a:rPr>
              <a:t>页框号</a:t>
            </a:r>
            <a:endParaRPr lang="en-US" altLang="zh-CN" sz="1600" b="1" dirty="0">
              <a:ea typeface="宋体" panose="02010600030101010101" pitchFamily="2" charset="-122"/>
            </a:endParaRPr>
          </a:p>
          <a:p>
            <a:r>
              <a:rPr lang="zh-CN" altLang="en-US" sz="1600" b="1" dirty="0">
                <a:ea typeface="宋体" panose="02010600030101010101" pitchFamily="2" charset="-122"/>
              </a:rPr>
              <a:t>访问权限</a:t>
            </a:r>
          </a:p>
          <a:p>
            <a:r>
              <a:rPr lang="zh-CN" altLang="en-US" sz="1600" b="1" dirty="0">
                <a:ea typeface="宋体" panose="02010600030101010101" pitchFamily="2" charset="-122"/>
              </a:rPr>
              <a:t>页面是否合法</a:t>
            </a:r>
          </a:p>
          <a:p>
            <a:pPr lvl="1"/>
            <a:r>
              <a:rPr lang="zh-CN" altLang="en-US" sz="1600" b="1" dirty="0">
                <a:ea typeface="宋体" panose="02010600030101010101" pitchFamily="2" charset="-122"/>
              </a:rPr>
              <a:t>Valid &amp; invalid bit</a:t>
            </a:r>
          </a:p>
          <a:p>
            <a:r>
              <a:rPr lang="zh-CN" altLang="en-US" sz="1600" b="1" dirty="0">
                <a:ea typeface="宋体" panose="02010600030101010101" pitchFamily="2" charset="-122"/>
              </a:rPr>
              <a:t>页面是否在内存</a:t>
            </a:r>
          </a:p>
          <a:p>
            <a:pPr lvl="1"/>
            <a:r>
              <a:rPr lang="zh-CN" altLang="en-US" sz="1600" b="1" dirty="0">
                <a:ea typeface="宋体" panose="02010600030101010101" pitchFamily="2" charset="-122"/>
              </a:rPr>
              <a:t>Valid &amp; invalid bi</a:t>
            </a:r>
            <a:r>
              <a:rPr lang="en-US" altLang="zh-CN" sz="1600" b="1" dirty="0">
                <a:ea typeface="宋体" panose="02010600030101010101" pitchFamily="2" charset="-122"/>
              </a:rPr>
              <a:t>t</a:t>
            </a:r>
            <a:r>
              <a:rPr lang="zh-CN" altLang="en-US" sz="1600" b="1" dirty="0">
                <a:ea typeface="宋体" panose="02010600030101010101" pitchFamily="2" charset="-122"/>
              </a:rPr>
              <a:t>，或 </a:t>
            </a:r>
            <a:r>
              <a:rPr lang="en-US" altLang="zh-CN" sz="1600" b="1" dirty="0">
                <a:ea typeface="宋体" panose="02010600030101010101" pitchFamily="2" charset="-122"/>
              </a:rPr>
              <a:t>existence bit</a:t>
            </a:r>
            <a:endParaRPr lang="zh-CN" altLang="en-US" sz="1600" b="1" dirty="0">
              <a:ea typeface="宋体" panose="02010600030101010101" pitchFamily="2" charset="-122"/>
            </a:endParaRPr>
          </a:p>
          <a:p>
            <a:r>
              <a:rPr lang="zh-CN" altLang="en-US" sz="1600" b="1" dirty="0">
                <a:ea typeface="宋体" panose="02010600030101010101" pitchFamily="2" charset="-122"/>
              </a:rPr>
              <a:t>Counter or </a:t>
            </a:r>
            <a:r>
              <a:rPr lang="zh-CN" altLang="en-US" sz="1600" b="1" dirty="0">
                <a:solidFill>
                  <a:srgbClr val="FF0000"/>
                </a:solidFill>
                <a:ea typeface="宋体" panose="02010600030101010101" pitchFamily="2" charset="-122"/>
              </a:rPr>
              <a:t>Reference bit </a:t>
            </a:r>
            <a:r>
              <a:rPr lang="zh-CN" altLang="en-US" sz="1600" b="1" dirty="0">
                <a:ea typeface="宋体" panose="02010600030101010101" pitchFamily="2" charset="-122"/>
              </a:rPr>
              <a:t>or time (For LRU )</a:t>
            </a:r>
          </a:p>
          <a:p>
            <a:pPr lvl="1"/>
            <a:r>
              <a:rPr lang="zh-CN" altLang="en-US" sz="1600" b="1" dirty="0">
                <a:solidFill>
                  <a:srgbClr val="7030A0"/>
                </a:solidFill>
                <a:ea typeface="宋体" panose="02010600030101010101" pitchFamily="2" charset="-122"/>
              </a:rPr>
              <a:t>页面是否被访问过（访问的次数、时间）</a:t>
            </a:r>
          </a:p>
          <a:p>
            <a:pPr lvl="1"/>
            <a:r>
              <a:rPr lang="zh-CN" altLang="en-US" sz="1600" b="1" dirty="0">
                <a:solidFill>
                  <a:srgbClr val="7030A0"/>
                </a:solidFill>
                <a:ea typeface="宋体" panose="02010600030101010101" pitchFamily="2" charset="-122"/>
              </a:rPr>
              <a:t>近似LRU算法；二次机会算法；结合修改位，增强二次机会算法使用</a:t>
            </a:r>
          </a:p>
          <a:p>
            <a:r>
              <a:rPr lang="zh-CN" altLang="en-US" sz="1600" b="1" dirty="0">
                <a:ea typeface="宋体" panose="02010600030101010101" pitchFamily="2" charset="-122"/>
              </a:rPr>
              <a:t>页面是否被修改过</a:t>
            </a:r>
          </a:p>
          <a:p>
            <a:pPr lvl="1"/>
            <a:r>
              <a:rPr lang="zh-CN" altLang="en-US" sz="1600" b="1" i="1" dirty="0">
                <a:ea typeface="宋体" panose="02010600030101010101" pitchFamily="2" charset="-122"/>
              </a:rPr>
              <a:t>modify</a:t>
            </a:r>
            <a:r>
              <a:rPr lang="zh-CN" altLang="en-US" sz="1600" b="1" dirty="0">
                <a:ea typeface="宋体" panose="02010600030101010101" pitchFamily="2" charset="-122"/>
              </a:rPr>
              <a:t> (</a:t>
            </a:r>
            <a:r>
              <a:rPr lang="zh-CN" altLang="en-US" sz="1600" b="1" i="1" dirty="0">
                <a:ea typeface="宋体" panose="02010600030101010101" pitchFamily="2" charset="-122"/>
              </a:rPr>
              <a:t>dirty</a:t>
            </a:r>
            <a:r>
              <a:rPr lang="zh-CN" altLang="en-US" sz="1600" b="1" dirty="0">
                <a:ea typeface="宋体" panose="02010600030101010101" pitchFamily="2" charset="-122"/>
              </a:rPr>
              <a:t>)</a:t>
            </a:r>
            <a:r>
              <a:rPr lang="zh-CN" altLang="en-US" sz="1600" dirty="0">
                <a:ea typeface="宋体" panose="02010600030101010101" pitchFamily="2" charset="-122"/>
              </a:rPr>
              <a:t> </a:t>
            </a:r>
            <a:r>
              <a:rPr lang="zh-CN" altLang="en-US" sz="1600" i="1" dirty="0">
                <a:ea typeface="宋体" panose="02010600030101010101" pitchFamily="2" charset="-122"/>
              </a:rPr>
              <a:t>bit</a:t>
            </a:r>
          </a:p>
          <a:p>
            <a:pPr lvl="1"/>
            <a:r>
              <a:rPr lang="zh-CN" altLang="en-US" sz="1600" b="1" dirty="0">
                <a:ea typeface="宋体" panose="02010600030101010101" pitchFamily="2" charset="-122"/>
              </a:rPr>
              <a:t>若被置换，是否需要写回磁盘；</a:t>
            </a:r>
          </a:p>
          <a:p>
            <a:pPr lvl="1"/>
            <a:r>
              <a:rPr lang="zh-CN" altLang="en-US" sz="1600" b="1" dirty="0">
                <a:ea typeface="宋体" panose="02010600030101010101" pitchFamily="2" charset="-122"/>
              </a:rPr>
              <a:t>增强二次机会算法</a:t>
            </a:r>
            <a:endParaRPr lang="zh-CN" altLang="en-US" sz="1600" i="1" dirty="0">
              <a:ea typeface="宋体" panose="02010600030101010101" pitchFamily="2" charset="-122"/>
            </a:endParaRPr>
          </a:p>
          <a:p>
            <a:r>
              <a:rPr lang="zh-CN" altLang="en-US" sz="1600" b="1" dirty="0">
                <a:ea typeface="宋体" panose="02010600030101010101" pitchFamily="2" charset="-122"/>
              </a:rPr>
              <a:t>页面的外存地址（页面所在磁盘的逻辑块号）</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54B918E-D376-4218-BCCE-07241D6C7F3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9.5 Allocation of Frames</a:t>
            </a:r>
          </a:p>
        </p:txBody>
      </p:sp>
      <p:sp>
        <p:nvSpPr>
          <p:cNvPr id="91139" name="Rectangle 3">
            <a:extLst>
              <a:ext uri="{FF2B5EF4-FFF2-40B4-BE49-F238E27FC236}">
                <a16:creationId xmlns:a16="http://schemas.microsoft.com/office/drawing/2014/main" id="{10614EA4-8238-43B7-9F95-CAF6DF8F0E03}"/>
              </a:ext>
            </a:extLst>
          </p:cNvPr>
          <p:cNvSpPr>
            <a:spLocks noGrp="1" noChangeArrowheads="1"/>
          </p:cNvSpPr>
          <p:nvPr>
            <p:ph type="body" idx="4294967295"/>
          </p:nvPr>
        </p:nvSpPr>
        <p:spPr>
          <a:xfrm>
            <a:off x="827088" y="1425575"/>
            <a:ext cx="6434137" cy="4850938"/>
          </a:xfrm>
        </p:spPr>
        <p:txBody>
          <a:bodyPr/>
          <a:lstStyle/>
          <a:p>
            <a:r>
              <a:rPr lang="en-US" altLang="zh-CN" sz="2000" dirty="0">
                <a:ea typeface="宋体" panose="02010600030101010101" pitchFamily="2" charset="-122"/>
              </a:rPr>
              <a:t>Each process needs </a:t>
            </a:r>
            <a:r>
              <a:rPr lang="en-US" altLang="zh-CN" sz="2000" b="1" i="1" dirty="0">
                <a:solidFill>
                  <a:srgbClr val="006600"/>
                </a:solidFill>
                <a:ea typeface="宋体" panose="02010600030101010101" pitchFamily="2" charset="-122"/>
              </a:rPr>
              <a:t>minimum</a:t>
            </a:r>
            <a:r>
              <a:rPr lang="en-US" altLang="zh-CN" sz="2000" b="1" dirty="0">
                <a:solidFill>
                  <a:srgbClr val="006600"/>
                </a:solidFill>
                <a:ea typeface="宋体" panose="02010600030101010101" pitchFamily="2" charset="-122"/>
              </a:rPr>
              <a:t> number </a:t>
            </a:r>
            <a:r>
              <a:rPr lang="en-US" altLang="zh-CN" sz="2000" dirty="0">
                <a:ea typeface="宋体" panose="02010600030101010101" pitchFamily="2" charset="-122"/>
              </a:rPr>
              <a:t>of pages</a:t>
            </a:r>
          </a:p>
          <a:p>
            <a:r>
              <a:rPr lang="en-US" altLang="zh-CN" sz="2000" dirty="0">
                <a:ea typeface="宋体" panose="02010600030101010101" pitchFamily="2" charset="-122"/>
              </a:rPr>
              <a:t>Example:  IBM 370 – </a:t>
            </a:r>
            <a:r>
              <a:rPr lang="en-US" altLang="zh-CN" sz="2000" b="1" dirty="0">
                <a:ea typeface="宋体" panose="02010600030101010101" pitchFamily="2" charset="-122"/>
              </a:rPr>
              <a:t>6 pages </a:t>
            </a:r>
            <a:r>
              <a:rPr lang="en-US" altLang="zh-CN" sz="2000" dirty="0">
                <a:ea typeface="宋体" panose="02010600030101010101" pitchFamily="2" charset="-122"/>
              </a:rPr>
              <a:t>to handle SS MOVE instruction:</a:t>
            </a:r>
          </a:p>
          <a:p>
            <a:pPr lvl="1"/>
            <a:r>
              <a:rPr lang="en-US" altLang="zh-CN" sz="1800" dirty="0">
                <a:ea typeface="宋体" panose="02010600030101010101" pitchFamily="2" charset="-122"/>
              </a:rPr>
              <a:t>instruction is 6 bytes, might span 2 pages</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from</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to</a:t>
            </a:r>
          </a:p>
          <a:p>
            <a:r>
              <a:rPr lang="en-US" altLang="zh-CN" sz="2000" b="1" dirty="0">
                <a:solidFill>
                  <a:srgbClr val="FF0000"/>
                </a:solidFill>
                <a:ea typeface="宋体" panose="02010600030101010101" pitchFamily="2" charset="-122"/>
              </a:rPr>
              <a:t>Two major allocation schemes</a:t>
            </a:r>
          </a:p>
          <a:p>
            <a:pPr lvl="1"/>
            <a:r>
              <a:rPr lang="en-US" altLang="zh-CN" sz="1800" b="1" dirty="0" smtClean="0">
                <a:solidFill>
                  <a:srgbClr val="7030A0"/>
                </a:solidFill>
                <a:ea typeface="宋体" panose="02010600030101010101" pitchFamily="2" charset="-122"/>
              </a:rPr>
              <a:t>Fixed </a:t>
            </a:r>
            <a:r>
              <a:rPr lang="en-US" altLang="zh-CN" sz="1800" b="1" dirty="0">
                <a:solidFill>
                  <a:srgbClr val="7030A0"/>
                </a:solidFill>
                <a:ea typeface="宋体" panose="02010600030101010101" pitchFamily="2" charset="-122"/>
              </a:rPr>
              <a:t>allocation</a:t>
            </a:r>
          </a:p>
          <a:p>
            <a:pPr lvl="2"/>
            <a:r>
              <a:rPr lang="en-US" altLang="zh-CN" sz="1600" b="1" dirty="0">
                <a:solidFill>
                  <a:srgbClr val="006600"/>
                </a:solidFill>
                <a:ea typeface="宋体" panose="02010600030101010101" pitchFamily="2" charset="-122"/>
              </a:rPr>
              <a:t>Equal</a:t>
            </a:r>
            <a:r>
              <a:rPr lang="en-US" altLang="zh-CN" sz="1600" b="1" dirty="0">
                <a:solidFill>
                  <a:srgbClr val="009900"/>
                </a:solidFill>
                <a:ea typeface="宋体" panose="02010600030101010101" pitchFamily="2" charset="-122"/>
              </a:rPr>
              <a:t> </a:t>
            </a:r>
            <a:r>
              <a:rPr lang="en-US" altLang="zh-CN" sz="1600" b="1" dirty="0">
                <a:ea typeface="宋体" panose="02010600030101010101" pitchFamily="2" charset="-122"/>
              </a:rPr>
              <a:t>allocation</a:t>
            </a:r>
          </a:p>
          <a:p>
            <a:pPr lvl="2"/>
            <a:r>
              <a:rPr lang="en-US" altLang="zh-CN" sz="1600" b="1" dirty="0">
                <a:solidFill>
                  <a:srgbClr val="006600"/>
                </a:solidFill>
                <a:ea typeface="宋体" panose="02010600030101010101" pitchFamily="2" charset="-122"/>
              </a:rPr>
              <a:t>Proportional</a:t>
            </a:r>
            <a:r>
              <a:rPr lang="en-US" altLang="zh-CN" sz="1600" b="1" dirty="0">
                <a:solidFill>
                  <a:srgbClr val="009900"/>
                </a:solidFill>
                <a:ea typeface="宋体" panose="02010600030101010101" pitchFamily="2" charset="-122"/>
              </a:rPr>
              <a:t> </a:t>
            </a:r>
            <a:r>
              <a:rPr lang="en-US" altLang="zh-CN" sz="1600" b="1" dirty="0">
                <a:ea typeface="宋体" panose="02010600030101010101" pitchFamily="2" charset="-122"/>
              </a:rPr>
              <a:t>allocation</a:t>
            </a:r>
          </a:p>
          <a:p>
            <a:pPr lvl="3"/>
            <a:r>
              <a:rPr lang="en-US" altLang="zh-CN" sz="1400" b="1" dirty="0" smtClean="0">
                <a:solidFill>
                  <a:srgbClr val="0000CC"/>
                </a:solidFill>
                <a:ea typeface="宋体" panose="02010600030101010101" pitchFamily="2" charset="-122"/>
              </a:rPr>
              <a:t>Process size</a:t>
            </a:r>
          </a:p>
          <a:p>
            <a:pPr lvl="3"/>
            <a:r>
              <a:rPr lang="en-US" altLang="zh-CN" sz="1400" b="1" dirty="0">
                <a:solidFill>
                  <a:srgbClr val="0000CC"/>
                </a:solidFill>
                <a:ea typeface="宋体" panose="02010600030101010101" pitchFamily="2" charset="-122"/>
              </a:rPr>
              <a:t>Process </a:t>
            </a:r>
            <a:r>
              <a:rPr lang="en-US" altLang="zh-CN" sz="1400" b="1" dirty="0" smtClean="0">
                <a:solidFill>
                  <a:srgbClr val="0000CC"/>
                </a:solidFill>
                <a:ea typeface="宋体" panose="02010600030101010101" pitchFamily="2" charset="-122"/>
              </a:rPr>
              <a:t>priority</a:t>
            </a:r>
          </a:p>
          <a:p>
            <a:pPr lvl="3"/>
            <a:r>
              <a:rPr lang="en-US" altLang="zh-CN" sz="1400" b="1" dirty="0">
                <a:solidFill>
                  <a:srgbClr val="FF0000"/>
                </a:solidFill>
                <a:ea typeface="宋体" panose="02010600030101010101" pitchFamily="2" charset="-122"/>
              </a:rPr>
              <a:t>combining the </a:t>
            </a:r>
            <a:r>
              <a:rPr lang="en-US" altLang="zh-CN" sz="1400" b="1" dirty="0">
                <a:solidFill>
                  <a:srgbClr val="006600"/>
                </a:solidFill>
                <a:ea typeface="宋体" panose="02010600030101010101" pitchFamily="2" charset="-122"/>
              </a:rPr>
              <a:t>size </a:t>
            </a:r>
            <a:r>
              <a:rPr lang="en-US" altLang="zh-CN" sz="1400" dirty="0">
                <a:ea typeface="宋体" panose="02010600030101010101" pitchFamily="2" charset="-122"/>
              </a:rPr>
              <a:t>and</a:t>
            </a:r>
            <a:r>
              <a:rPr lang="en-US" altLang="zh-CN" sz="1400" b="1" dirty="0">
                <a:solidFill>
                  <a:srgbClr val="006600"/>
                </a:solidFill>
                <a:ea typeface="宋体" panose="02010600030101010101" pitchFamily="2" charset="-122"/>
              </a:rPr>
              <a:t> </a:t>
            </a:r>
            <a:r>
              <a:rPr lang="en-US" altLang="zh-CN" sz="1400" b="1" dirty="0" smtClean="0">
                <a:solidFill>
                  <a:srgbClr val="006600"/>
                </a:solidFill>
                <a:ea typeface="宋体" panose="02010600030101010101" pitchFamily="2" charset="-122"/>
              </a:rPr>
              <a:t>priority</a:t>
            </a:r>
            <a:endParaRPr lang="en-US" altLang="zh-CN" sz="1400" b="1" dirty="0" smtClean="0">
              <a:solidFill>
                <a:srgbClr val="0000CC"/>
              </a:solidFill>
              <a:ea typeface="宋体" panose="02010600030101010101" pitchFamily="2" charset="-122"/>
            </a:endParaRPr>
          </a:p>
          <a:p>
            <a:pPr lvl="1"/>
            <a:r>
              <a:rPr lang="en-US" altLang="zh-CN" sz="1800" b="1" dirty="0">
                <a:solidFill>
                  <a:srgbClr val="0000CC"/>
                </a:solidFill>
                <a:ea typeface="宋体" panose="02010600030101010101" pitchFamily="2" charset="-122"/>
              </a:rPr>
              <a:t>Dynamic allocation</a:t>
            </a:r>
          </a:p>
        </p:txBody>
      </p:sp>
      <p:graphicFrame>
        <p:nvGraphicFramePr>
          <p:cNvPr id="91140" name="对象 1">
            <a:extLst>
              <a:ext uri="{FF2B5EF4-FFF2-40B4-BE49-F238E27FC236}">
                <a16:creationId xmlns:a16="http://schemas.microsoft.com/office/drawing/2014/main" id="{0F85FB06-CE4D-4042-B454-6B23E2E447DD}"/>
              </a:ext>
            </a:extLst>
          </p:cNvPr>
          <p:cNvGraphicFramePr>
            <a:graphicFrameLocks noChangeAspect="1"/>
          </p:cNvGraphicFramePr>
          <p:nvPr/>
        </p:nvGraphicFramePr>
        <p:xfrm>
          <a:off x="6240463" y="2517775"/>
          <a:ext cx="2335212" cy="2820988"/>
        </p:xfrm>
        <a:graphic>
          <a:graphicData uri="http://schemas.openxmlformats.org/presentationml/2006/ole">
            <mc:AlternateContent xmlns:mc="http://schemas.openxmlformats.org/markup-compatibility/2006">
              <mc:Choice xmlns:v="urn:schemas-microsoft-com:vml" Requires="v">
                <p:oleObj spid="_x0000_s91540" r:id="rId3" imgW="2757600" imgH="3033720" progId="">
                  <p:embed/>
                </p:oleObj>
              </mc:Choice>
              <mc:Fallback>
                <p:oleObj r:id="rId3" imgW="2757600" imgH="3033720" progId="">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2517775"/>
                        <a:ext cx="2335212"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A6A5C7B-FA3F-4218-8D99-8775B06F6756}"/>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Allocation Algorithm- </a:t>
            </a:r>
            <a:r>
              <a:rPr lang="en-US" altLang="zh-CN" dirty="0">
                <a:solidFill>
                  <a:srgbClr val="006600"/>
                </a:solidFill>
                <a:effectLst>
                  <a:outerShdw blurRad="38100" dist="38100" dir="2700000" algn="tl">
                    <a:srgbClr val="C0C0C0"/>
                  </a:outerShdw>
                </a:effectLst>
                <a:ea typeface="宋体" pitchFamily="2" charset="-122"/>
              </a:rPr>
              <a:t>Fixed Allocation</a:t>
            </a:r>
          </a:p>
        </p:txBody>
      </p:sp>
      <p:sp>
        <p:nvSpPr>
          <p:cNvPr id="92163" name="Rectangle 3">
            <a:extLst>
              <a:ext uri="{FF2B5EF4-FFF2-40B4-BE49-F238E27FC236}">
                <a16:creationId xmlns:a16="http://schemas.microsoft.com/office/drawing/2014/main" id="{6BFD29F3-9BDD-46FB-BBDA-3BE4F6B1C358}"/>
              </a:ext>
            </a:extLst>
          </p:cNvPr>
          <p:cNvSpPr>
            <a:spLocks noGrp="1" noChangeArrowheads="1"/>
          </p:cNvSpPr>
          <p:nvPr>
            <p:ph type="body" idx="4294967295"/>
          </p:nvPr>
        </p:nvSpPr>
        <p:spPr>
          <a:xfrm>
            <a:off x="912813" y="1036638"/>
            <a:ext cx="7551737" cy="5459412"/>
          </a:xfrm>
        </p:spPr>
        <p:txBody>
          <a:bodyPr/>
          <a:lstStyle/>
          <a:p>
            <a:r>
              <a:rPr lang="en-US" altLang="zh-CN" sz="1800" b="1" dirty="0">
                <a:solidFill>
                  <a:srgbClr val="FF0000"/>
                </a:solidFill>
                <a:ea typeface="宋体" panose="02010600030101010101" pitchFamily="2" charset="-122"/>
              </a:rPr>
              <a:t>Equal allocation </a:t>
            </a:r>
            <a:r>
              <a:rPr lang="en-US" altLang="zh-CN" sz="1800" dirty="0">
                <a:ea typeface="宋体" panose="02010600030101010101" pitchFamily="2" charset="-122"/>
              </a:rPr>
              <a:t>– For example, if there are 100 frames and 5 processes, give each process 20 frames.</a:t>
            </a:r>
          </a:p>
          <a:p>
            <a:r>
              <a:rPr lang="en-US" altLang="zh-CN" sz="1800" b="1" dirty="0">
                <a:solidFill>
                  <a:srgbClr val="FF0000"/>
                </a:solidFill>
                <a:ea typeface="宋体" panose="02010600030101010101" pitchFamily="2" charset="-122"/>
              </a:rPr>
              <a:t>Proportional allocation </a:t>
            </a:r>
            <a:r>
              <a:rPr lang="en-US" altLang="zh-CN" sz="1800" dirty="0">
                <a:ea typeface="宋体" panose="02010600030101010101" pitchFamily="2" charset="-122"/>
              </a:rPr>
              <a:t>– Allocate according to the </a:t>
            </a:r>
            <a:r>
              <a:rPr lang="en-US" altLang="zh-CN" sz="1800" b="1" u="sng" dirty="0">
                <a:solidFill>
                  <a:srgbClr val="0000CC"/>
                </a:solidFill>
                <a:ea typeface="宋体" panose="02010600030101010101" pitchFamily="2" charset="-122"/>
              </a:rPr>
              <a:t>size</a:t>
            </a:r>
            <a:r>
              <a:rPr lang="en-US" altLang="zh-CN" sz="1800" dirty="0">
                <a:ea typeface="宋体" panose="02010600030101010101" pitchFamily="2" charset="-122"/>
              </a:rPr>
              <a:t> of process</a:t>
            </a:r>
          </a:p>
        </p:txBody>
      </p:sp>
      <p:graphicFrame>
        <p:nvGraphicFramePr>
          <p:cNvPr id="92164" name="Object 4">
            <a:extLst>
              <a:ext uri="{FF2B5EF4-FFF2-40B4-BE49-F238E27FC236}">
                <a16:creationId xmlns:a16="http://schemas.microsoft.com/office/drawing/2014/main" id="{EDB1DD93-9F36-4812-BD34-E067A2FDBE5D}"/>
              </a:ext>
            </a:extLst>
          </p:cNvPr>
          <p:cNvGraphicFramePr>
            <a:graphicFrameLocks noChangeAspect="1"/>
          </p:cNvGraphicFramePr>
          <p:nvPr/>
        </p:nvGraphicFramePr>
        <p:xfrm>
          <a:off x="1625600" y="2324100"/>
          <a:ext cx="2857500" cy="1612900"/>
        </p:xfrm>
        <a:graphic>
          <a:graphicData uri="http://schemas.openxmlformats.org/presentationml/2006/ole">
            <mc:AlternateContent xmlns:mc="http://schemas.openxmlformats.org/markup-compatibility/2006">
              <mc:Choice xmlns:v="urn:schemas-microsoft-com:vml" Requires="v">
                <p:oleObj spid="_x0000_s92968" r:id="rId3" imgW="2857500" imgH="1612900" progId="Equation.3">
                  <p:embed/>
                </p:oleObj>
              </mc:Choice>
              <mc:Fallback>
                <p:oleObj r:id="rId3" imgW="2857500" imgH="161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600" y="2324100"/>
                        <a:ext cx="28575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5" name="Line 5">
            <a:extLst>
              <a:ext uri="{FF2B5EF4-FFF2-40B4-BE49-F238E27FC236}">
                <a16:creationId xmlns:a16="http://schemas.microsoft.com/office/drawing/2014/main" id="{344422C9-D302-40D7-A5AA-649B807EA6DB}"/>
              </a:ext>
            </a:extLst>
          </p:cNvPr>
          <p:cNvSpPr>
            <a:spLocks noChangeShapeType="1"/>
          </p:cNvSpPr>
          <p:nvPr/>
        </p:nvSpPr>
        <p:spPr bwMode="auto">
          <a:xfrm>
            <a:off x="1447800" y="2481263"/>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6" name="Line 6">
            <a:extLst>
              <a:ext uri="{FF2B5EF4-FFF2-40B4-BE49-F238E27FC236}">
                <a16:creationId xmlns:a16="http://schemas.microsoft.com/office/drawing/2014/main" id="{465AFD36-572A-403D-8507-F862D1312761}"/>
              </a:ext>
            </a:extLst>
          </p:cNvPr>
          <p:cNvSpPr>
            <a:spLocks noChangeShapeType="1"/>
          </p:cNvSpPr>
          <p:nvPr/>
        </p:nvSpPr>
        <p:spPr bwMode="auto">
          <a:xfrm>
            <a:off x="1447800" y="2790825"/>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7" name="Line 7">
            <a:extLst>
              <a:ext uri="{FF2B5EF4-FFF2-40B4-BE49-F238E27FC236}">
                <a16:creationId xmlns:a16="http://schemas.microsoft.com/office/drawing/2014/main" id="{D1BD83DE-AEA8-4463-891B-1F77FDD4DD03}"/>
              </a:ext>
            </a:extLst>
          </p:cNvPr>
          <p:cNvSpPr>
            <a:spLocks noChangeShapeType="1"/>
          </p:cNvSpPr>
          <p:nvPr/>
        </p:nvSpPr>
        <p:spPr bwMode="auto">
          <a:xfrm>
            <a:off x="1447800" y="3157538"/>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8" name="Line 8">
            <a:extLst>
              <a:ext uri="{FF2B5EF4-FFF2-40B4-BE49-F238E27FC236}">
                <a16:creationId xmlns:a16="http://schemas.microsoft.com/office/drawing/2014/main" id="{F2C29FC3-E396-4FEE-A1C3-630002E38C96}"/>
              </a:ext>
            </a:extLst>
          </p:cNvPr>
          <p:cNvSpPr>
            <a:spLocks noChangeShapeType="1"/>
          </p:cNvSpPr>
          <p:nvPr/>
        </p:nvSpPr>
        <p:spPr bwMode="auto">
          <a:xfrm>
            <a:off x="1447800" y="3657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169" name="Object 9">
            <a:extLst>
              <a:ext uri="{FF2B5EF4-FFF2-40B4-BE49-F238E27FC236}">
                <a16:creationId xmlns:a16="http://schemas.microsoft.com/office/drawing/2014/main" id="{7FBB4789-C8A0-4C4A-83D5-4AD1D1DF62D8}"/>
              </a:ext>
            </a:extLst>
          </p:cNvPr>
          <p:cNvGraphicFramePr>
            <a:graphicFrameLocks noChangeAspect="1"/>
          </p:cNvGraphicFramePr>
          <p:nvPr/>
        </p:nvGraphicFramePr>
        <p:xfrm>
          <a:off x="2324100" y="4000500"/>
          <a:ext cx="1841500" cy="2209800"/>
        </p:xfrm>
        <a:graphic>
          <a:graphicData uri="http://schemas.openxmlformats.org/presentationml/2006/ole">
            <mc:AlternateContent xmlns:mc="http://schemas.openxmlformats.org/markup-compatibility/2006">
              <mc:Choice xmlns:v="urn:schemas-microsoft-com:vml" Requires="v">
                <p:oleObj spid="_x0000_s92969" r:id="rId5" imgW="1841500" imgH="2209800" progId="Equation.3">
                  <p:embed/>
                </p:oleObj>
              </mc:Choice>
              <mc:Fallback>
                <p:oleObj r:id="rId5" imgW="1841500" imgH="2209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100" y="4000500"/>
                        <a:ext cx="18415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F29F4EC5-6D8C-4952-9957-125E400AAFED}"/>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Allocation Algorithm- </a:t>
            </a:r>
            <a:r>
              <a:rPr lang="en-US" altLang="zh-CN" dirty="0">
                <a:solidFill>
                  <a:srgbClr val="006600"/>
                </a:solidFill>
                <a:effectLst>
                  <a:outerShdw blurRad="38100" dist="38100" dir="2700000" algn="tl">
                    <a:srgbClr val="C0C0C0"/>
                  </a:outerShdw>
                </a:effectLst>
                <a:ea typeface="宋体" pitchFamily="2" charset="-122"/>
              </a:rPr>
              <a:t>Priority Allocation</a:t>
            </a:r>
          </a:p>
        </p:txBody>
      </p:sp>
      <p:sp>
        <p:nvSpPr>
          <p:cNvPr id="93187" name="Rectangle 3">
            <a:extLst>
              <a:ext uri="{FF2B5EF4-FFF2-40B4-BE49-F238E27FC236}">
                <a16:creationId xmlns:a16="http://schemas.microsoft.com/office/drawing/2014/main" id="{1373F48C-C23C-4B3E-954D-114CB336D027}"/>
              </a:ext>
            </a:extLst>
          </p:cNvPr>
          <p:cNvSpPr>
            <a:spLocks noGrp="1" noChangeArrowheads="1"/>
          </p:cNvSpPr>
          <p:nvPr>
            <p:ph type="body" idx="4294967295"/>
          </p:nvPr>
        </p:nvSpPr>
        <p:spPr>
          <a:xfrm>
            <a:off x="827088" y="1354138"/>
            <a:ext cx="6532562" cy="4346575"/>
          </a:xfrm>
        </p:spPr>
        <p:txBody>
          <a:bodyPr/>
          <a:lstStyle/>
          <a:p>
            <a:r>
              <a:rPr lang="zh-CN" altLang="en-US" sz="2400" dirty="0">
                <a:ea typeface="宋体" panose="02010600030101010101" pitchFamily="2" charset="-122"/>
              </a:rPr>
              <a:t>Use a </a:t>
            </a:r>
            <a:r>
              <a:rPr lang="zh-CN" altLang="en-US" sz="2400" b="1" dirty="0">
                <a:solidFill>
                  <a:srgbClr val="006600"/>
                </a:solidFill>
                <a:ea typeface="宋体" panose="02010600030101010101" pitchFamily="2" charset="-122"/>
              </a:rPr>
              <a:t>proportional</a:t>
            </a:r>
            <a:r>
              <a:rPr lang="zh-CN" altLang="en-US" sz="2400" b="1" dirty="0">
                <a:ea typeface="宋体" panose="02010600030101010101" pitchFamily="2" charset="-122"/>
              </a:rPr>
              <a:t> allocation scheme </a:t>
            </a:r>
          </a:p>
          <a:p>
            <a:pPr lvl="1"/>
            <a:r>
              <a:rPr lang="en-US" altLang="zh-CN" sz="2000" dirty="0">
                <a:ea typeface="宋体" panose="02010600030101010101" pitchFamily="2" charset="-122"/>
              </a:rPr>
              <a:t>U</a:t>
            </a:r>
            <a:r>
              <a:rPr lang="zh-CN" altLang="en-US" sz="2000" dirty="0">
                <a:ea typeface="宋体" panose="02010600030101010101" pitchFamily="2" charset="-122"/>
              </a:rPr>
              <a:t>sing </a:t>
            </a:r>
            <a:r>
              <a:rPr lang="zh-CN" altLang="en-US" sz="2000" b="1" dirty="0">
                <a:solidFill>
                  <a:srgbClr val="FF0000"/>
                </a:solidFill>
                <a:ea typeface="宋体" panose="02010600030101010101" pitchFamily="2" charset="-122"/>
              </a:rPr>
              <a:t>priorities </a:t>
            </a:r>
            <a:r>
              <a:rPr lang="zh-CN" altLang="en-US" sz="2000" dirty="0">
                <a:solidFill>
                  <a:srgbClr val="006600"/>
                </a:solidFill>
                <a:ea typeface="宋体" panose="02010600030101010101" pitchFamily="2" charset="-122"/>
              </a:rPr>
              <a:t>rather than </a:t>
            </a:r>
            <a:r>
              <a:rPr lang="zh-CN" altLang="en-US" sz="2000" b="1" dirty="0">
                <a:solidFill>
                  <a:srgbClr val="FF0000"/>
                </a:solidFill>
                <a:ea typeface="宋体" panose="02010600030101010101" pitchFamily="2" charset="-122"/>
              </a:rPr>
              <a:t>size，</a:t>
            </a:r>
            <a:r>
              <a:rPr lang="en-US" altLang="zh-CN" sz="2000" b="1" dirty="0">
                <a:ea typeface="宋体" panose="02010600030101010101" pitchFamily="2" charset="-122"/>
              </a:rPr>
              <a:t>or  </a:t>
            </a:r>
            <a:r>
              <a:rPr lang="en-US" altLang="zh-CN" sz="2000" b="1" dirty="0">
                <a:solidFill>
                  <a:srgbClr val="FF0000"/>
                </a:solidFill>
                <a:ea typeface="宋体" panose="02010600030101010101" pitchFamily="2" charset="-122"/>
              </a:rPr>
              <a:t>combining the </a:t>
            </a:r>
            <a:r>
              <a:rPr lang="en-US" altLang="zh-CN" sz="2000" b="1" dirty="0">
                <a:solidFill>
                  <a:srgbClr val="006600"/>
                </a:solidFill>
                <a:ea typeface="宋体" panose="02010600030101010101" pitchFamily="2" charset="-122"/>
              </a:rPr>
              <a:t>size </a:t>
            </a:r>
            <a:r>
              <a:rPr lang="en-US" altLang="zh-CN" sz="2000" dirty="0">
                <a:ea typeface="宋体" panose="02010600030101010101" pitchFamily="2" charset="-122"/>
              </a:rPr>
              <a:t>and</a:t>
            </a:r>
            <a:r>
              <a:rPr lang="en-US" altLang="zh-CN" sz="2000" b="1" dirty="0">
                <a:solidFill>
                  <a:srgbClr val="006600"/>
                </a:solidFill>
                <a:ea typeface="宋体" panose="02010600030101010101" pitchFamily="2" charset="-122"/>
              </a:rPr>
              <a:t> priority.</a:t>
            </a:r>
            <a:r>
              <a:rPr lang="en-US" altLang="zh-CN" sz="2000" dirty="0">
                <a:solidFill>
                  <a:srgbClr val="006600"/>
                </a:solidFill>
                <a:ea typeface="宋体" panose="02010600030101010101" pitchFamily="2" charset="-122"/>
              </a:rPr>
              <a:t/>
            </a:r>
            <a:br>
              <a:rPr lang="en-US" altLang="zh-CN" sz="2000" dirty="0">
                <a:solidFill>
                  <a:srgbClr val="006600"/>
                </a:solidFill>
                <a:ea typeface="宋体" panose="02010600030101010101" pitchFamily="2" charset="-122"/>
              </a:rPr>
            </a:br>
            <a:endParaRPr lang="en-US" altLang="zh-CN" sz="2000" dirty="0">
              <a:solidFill>
                <a:srgbClr val="006600"/>
              </a:solidFill>
              <a:ea typeface="宋体" panose="02010600030101010101" pitchFamily="2" charset="-122"/>
            </a:endParaRPr>
          </a:p>
          <a:p>
            <a:r>
              <a:rPr lang="en-US" altLang="zh-CN" sz="2400" dirty="0">
                <a:ea typeface="宋体" panose="02010600030101010101" pitchFamily="2" charset="-122"/>
              </a:rPr>
              <a:t>If process </a:t>
            </a:r>
            <a:r>
              <a:rPr lang="en-US" altLang="zh-CN" sz="2400" i="1" dirty="0">
                <a:ea typeface="宋体" panose="02010600030101010101" pitchFamily="2" charset="-122"/>
              </a:rPr>
              <a:t>P</a:t>
            </a:r>
            <a:r>
              <a:rPr lang="en-US" altLang="zh-CN" sz="2400" i="1" baseline="-25000" dirty="0">
                <a:ea typeface="宋体" panose="02010600030101010101" pitchFamily="2" charset="-122"/>
              </a:rPr>
              <a:t>i</a:t>
            </a:r>
            <a:r>
              <a:rPr lang="en-US" altLang="zh-CN" sz="2400" dirty="0">
                <a:ea typeface="宋体" panose="02010600030101010101" pitchFamily="2" charset="-122"/>
              </a:rPr>
              <a:t> generates a page fault,</a:t>
            </a:r>
          </a:p>
          <a:p>
            <a:pPr lvl="1"/>
            <a:r>
              <a:rPr lang="en-US" altLang="zh-CN" sz="2000" dirty="0">
                <a:ea typeface="宋体" panose="02010600030101010101" pitchFamily="2" charset="-122"/>
              </a:rPr>
              <a:t>S</a:t>
            </a:r>
            <a:r>
              <a:rPr lang="en-US" altLang="zh-CN" sz="2000" dirty="0" smtClean="0">
                <a:ea typeface="宋体" panose="02010600030101010101" pitchFamily="2" charset="-122"/>
              </a:rPr>
              <a:t>elect </a:t>
            </a:r>
            <a:r>
              <a:rPr lang="en-US" altLang="zh-CN" sz="2000" dirty="0">
                <a:ea typeface="宋体" panose="02010600030101010101" pitchFamily="2" charset="-122"/>
              </a:rPr>
              <a:t>for replacement </a:t>
            </a:r>
            <a:r>
              <a:rPr lang="en-US" altLang="zh-CN" sz="2000" b="1" u="sng" dirty="0">
                <a:ea typeface="宋体" panose="02010600030101010101" pitchFamily="2" charset="-122"/>
              </a:rPr>
              <a:t>one of </a:t>
            </a:r>
            <a:r>
              <a:rPr lang="en-US" altLang="zh-CN" sz="2000" b="1" u="sng" dirty="0">
                <a:solidFill>
                  <a:srgbClr val="009900"/>
                </a:solidFill>
                <a:ea typeface="宋体" panose="02010600030101010101" pitchFamily="2" charset="-122"/>
              </a:rPr>
              <a:t>its</a:t>
            </a:r>
            <a:r>
              <a:rPr lang="en-US" altLang="zh-CN" sz="2000" b="1" u="sng" dirty="0">
                <a:ea typeface="宋体" panose="02010600030101010101" pitchFamily="2" charset="-122"/>
              </a:rPr>
              <a:t> frames</a:t>
            </a:r>
          </a:p>
          <a:p>
            <a:pPr lvl="1"/>
            <a:r>
              <a:rPr lang="en-US" altLang="zh-CN" sz="2000" dirty="0">
                <a:ea typeface="宋体" panose="02010600030101010101" pitchFamily="2" charset="-122"/>
              </a:rPr>
              <a:t>S</a:t>
            </a:r>
            <a:r>
              <a:rPr lang="en-US" altLang="zh-CN" sz="2000" dirty="0" smtClean="0">
                <a:ea typeface="宋体" panose="02010600030101010101" pitchFamily="2" charset="-122"/>
              </a:rPr>
              <a:t>elect </a:t>
            </a:r>
            <a:r>
              <a:rPr lang="en-US" altLang="zh-CN" sz="2000" dirty="0">
                <a:ea typeface="宋体" panose="02010600030101010101" pitchFamily="2" charset="-122"/>
              </a:rPr>
              <a:t>for replacement a frame from a process </a:t>
            </a:r>
            <a:r>
              <a:rPr lang="en-US" altLang="zh-CN" sz="2000" b="1" u="sng" dirty="0">
                <a:ea typeface="宋体" panose="02010600030101010101" pitchFamily="2" charset="-122"/>
              </a:rPr>
              <a:t>with </a:t>
            </a:r>
            <a:r>
              <a:rPr lang="en-US" altLang="zh-CN" sz="2000" b="1" u="sng" dirty="0">
                <a:solidFill>
                  <a:srgbClr val="FF0000"/>
                </a:solidFill>
                <a:ea typeface="宋体" panose="02010600030101010101" pitchFamily="2" charset="-122"/>
              </a:rPr>
              <a:t>lower priority </a:t>
            </a:r>
            <a:r>
              <a:rPr lang="en-US" altLang="zh-CN" sz="2000" b="1" u="sng" dirty="0">
                <a:ea typeface="宋体" panose="02010600030101010101" pitchFamily="2" charset="-122"/>
              </a:rPr>
              <a:t>number</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F29F4EC5-6D8C-4952-9957-125E400AAFED}"/>
              </a:ext>
            </a:extLst>
          </p:cNvPr>
          <p:cNvSpPr>
            <a:spLocks noGrp="1" noChangeArrowheads="1"/>
          </p:cNvSpPr>
          <p:nvPr>
            <p:ph type="title" idx="4294967295"/>
          </p:nvPr>
        </p:nvSpPr>
        <p:spPr>
          <a:xfrm>
            <a:off x="685800" y="228600"/>
            <a:ext cx="8458200" cy="609600"/>
          </a:xfrm>
        </p:spPr>
        <p:txBody>
          <a:bodyPr/>
          <a:lstStyle/>
          <a:p>
            <a:pPr>
              <a:defRPr/>
            </a:pPr>
            <a:r>
              <a:rPr lang="en-US" altLang="zh-CN" dirty="0" smtClean="0">
                <a:effectLst>
                  <a:outerShdw blurRad="38100" dist="38100" dir="2700000" algn="tl">
                    <a:srgbClr val="C0C0C0"/>
                  </a:outerShdw>
                </a:effectLst>
                <a:ea typeface="宋体" pitchFamily="2" charset="-122"/>
              </a:rPr>
              <a:t>Allocation </a:t>
            </a:r>
            <a:r>
              <a:rPr lang="en-US" altLang="zh-CN" dirty="0">
                <a:effectLst>
                  <a:outerShdw blurRad="38100" dist="38100" dir="2700000" algn="tl">
                    <a:srgbClr val="C0C0C0"/>
                  </a:outerShdw>
                </a:effectLst>
                <a:ea typeface="宋体" pitchFamily="2" charset="-122"/>
              </a:rPr>
              <a:t>Algorithm-</a:t>
            </a:r>
            <a:r>
              <a:rPr lang="en-US" altLang="zh-CN" dirty="0">
                <a:solidFill>
                  <a:srgbClr val="006600"/>
                </a:solidFill>
                <a:effectLst>
                  <a:outerShdw blurRad="38100" dist="38100" dir="2700000" algn="tl">
                    <a:srgbClr val="C0C0C0"/>
                  </a:outerShdw>
                </a:effectLst>
                <a:ea typeface="宋体" pitchFamily="2" charset="-122"/>
              </a:rPr>
              <a:t> Dynamic </a:t>
            </a:r>
            <a:r>
              <a:rPr lang="en-US" altLang="zh-CN" dirty="0" smtClean="0">
                <a:solidFill>
                  <a:srgbClr val="006600"/>
                </a:solidFill>
                <a:effectLst>
                  <a:outerShdw blurRad="38100" dist="38100" dir="2700000" algn="tl">
                    <a:srgbClr val="C0C0C0"/>
                  </a:outerShdw>
                </a:effectLst>
                <a:ea typeface="宋体" pitchFamily="2" charset="-122"/>
              </a:rPr>
              <a:t>Allocation</a:t>
            </a:r>
            <a:endParaRPr lang="en-US" altLang="zh-CN" dirty="0">
              <a:solidFill>
                <a:srgbClr val="006600"/>
              </a:solidFill>
              <a:effectLst>
                <a:outerShdw blurRad="38100" dist="38100" dir="2700000" algn="tl">
                  <a:srgbClr val="C0C0C0"/>
                </a:outerShdw>
              </a:effectLst>
              <a:ea typeface="宋体" pitchFamily="2" charset="-122"/>
            </a:endParaRPr>
          </a:p>
        </p:txBody>
      </p:sp>
      <p:sp>
        <p:nvSpPr>
          <p:cNvPr id="93187" name="Rectangle 3">
            <a:extLst>
              <a:ext uri="{FF2B5EF4-FFF2-40B4-BE49-F238E27FC236}">
                <a16:creationId xmlns:a16="http://schemas.microsoft.com/office/drawing/2014/main" id="{1373F48C-C23C-4B3E-954D-114CB336D027}"/>
              </a:ext>
            </a:extLst>
          </p:cNvPr>
          <p:cNvSpPr>
            <a:spLocks noGrp="1" noChangeArrowheads="1"/>
          </p:cNvSpPr>
          <p:nvPr>
            <p:ph type="body" idx="4294967295"/>
          </p:nvPr>
        </p:nvSpPr>
        <p:spPr>
          <a:xfrm>
            <a:off x="622900" y="1203217"/>
            <a:ext cx="8032827" cy="4346575"/>
          </a:xfrm>
        </p:spPr>
        <p:txBody>
          <a:bodyPr/>
          <a:lstStyle/>
          <a:p>
            <a:pPr lvl="1"/>
            <a:r>
              <a:rPr lang="zh-CN" altLang="en-US" sz="2400" dirty="0">
                <a:ea typeface="宋体" panose="02010600030101010101" pitchFamily="2" charset="-122"/>
                <a:cs typeface="+mn-cs"/>
              </a:rPr>
              <a:t>根据进程的实际运行情况，动态决定分配内存数量</a:t>
            </a:r>
          </a:p>
        </p:txBody>
      </p:sp>
    </p:spTree>
    <p:extLst>
      <p:ext uri="{BB962C8B-B14F-4D97-AF65-F5344CB8AC3E}">
        <p14:creationId xmlns:p14="http://schemas.microsoft.com/office/powerpoint/2010/main" val="324626750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9C078E8-C295-455F-8016-C2100B9908D9}"/>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Loc</a:t>
            </a:r>
            <a:r>
              <a:rPr lang="zh-CN" altLang="en-US" dirty="0">
                <a:effectLst>
                  <a:outerShdw blurRad="38100" dist="38100" dir="2700000" algn="tl">
                    <a:srgbClr val="C0C0C0"/>
                  </a:outerShdw>
                </a:effectLst>
                <a:ea typeface="宋体" pitchFamily="2" charset="-122"/>
                <a:sym typeface="Arial" pitchFamily="34" charset="0"/>
              </a:rPr>
              <a:t>al </a:t>
            </a:r>
            <a:r>
              <a:rPr lang="zh-CN" altLang="en-US" dirty="0">
                <a:effectLst>
                  <a:outerShdw blurRad="38100" dist="38100" dir="2700000" algn="tl">
                    <a:srgbClr val="C0C0C0"/>
                  </a:outerShdw>
                </a:effectLst>
                <a:ea typeface="宋体" pitchFamily="2" charset="-122"/>
              </a:rPr>
              <a:t>vs.</a:t>
            </a:r>
            <a:r>
              <a:rPr lang="zh-CN" altLang="en-US" dirty="0">
                <a:effectLst>
                  <a:outerShdw blurRad="38100" dist="38100" dir="2700000" algn="tl">
                    <a:srgbClr val="C0C0C0"/>
                  </a:outerShdw>
                </a:effectLst>
                <a:ea typeface="宋体" pitchFamily="2" charset="-122"/>
                <a:sym typeface="Arial" pitchFamily="34" charset="0"/>
              </a:rPr>
              <a:t> </a:t>
            </a:r>
            <a:r>
              <a:rPr lang="zh-CN" altLang="en-US" dirty="0">
                <a:effectLst>
                  <a:outerShdw blurRad="38100" dist="38100" dir="2700000" algn="tl">
                    <a:srgbClr val="C0C0C0"/>
                  </a:outerShdw>
                </a:effectLst>
                <a:ea typeface="宋体" pitchFamily="2" charset="-122"/>
              </a:rPr>
              <a:t>Global </a:t>
            </a:r>
            <a:r>
              <a:rPr lang="zh-CN" altLang="en-US" dirty="0">
                <a:effectLst>
                  <a:outerShdw blurRad="38100" dist="38100" dir="2700000" algn="tl">
                    <a:srgbClr val="C0C0C0"/>
                  </a:outerShdw>
                </a:effectLst>
                <a:ea typeface="宋体" pitchFamily="2" charset="-122"/>
                <a:sym typeface="Arial" pitchFamily="34" charset="0"/>
              </a:rPr>
              <a:t>Replacement</a:t>
            </a:r>
          </a:p>
        </p:txBody>
      </p:sp>
      <p:sp>
        <p:nvSpPr>
          <p:cNvPr id="94211" name="Rectangle 3">
            <a:extLst>
              <a:ext uri="{FF2B5EF4-FFF2-40B4-BE49-F238E27FC236}">
                <a16:creationId xmlns:a16="http://schemas.microsoft.com/office/drawing/2014/main" id="{636BFE3B-63CB-4FB0-BCC7-291F4504C843}"/>
              </a:ext>
            </a:extLst>
          </p:cNvPr>
          <p:cNvSpPr>
            <a:spLocks noGrp="1" noChangeArrowheads="1"/>
          </p:cNvSpPr>
          <p:nvPr>
            <p:ph type="body" idx="4294967295"/>
          </p:nvPr>
        </p:nvSpPr>
        <p:spPr>
          <a:xfrm>
            <a:off x="685800" y="1044575"/>
            <a:ext cx="8077200" cy="5436124"/>
          </a:xfrm>
        </p:spPr>
        <p:txBody>
          <a:bodyPr/>
          <a:lstStyle/>
          <a:p>
            <a:r>
              <a:rPr lang="en-US" altLang="zh-CN" sz="2400" b="1" u="sng" dirty="0">
                <a:solidFill>
                  <a:srgbClr val="C00000"/>
                </a:solidFill>
                <a:ea typeface="宋体" panose="02010600030101010101" pitchFamily="2" charset="-122"/>
              </a:rPr>
              <a:t>Local replacement</a:t>
            </a:r>
            <a:r>
              <a:rPr lang="en-US" altLang="zh-CN" sz="2400" u="sng" dirty="0">
                <a:solidFill>
                  <a:srgbClr val="C00000"/>
                </a:solidFill>
                <a:ea typeface="宋体" panose="02010600030101010101" pitchFamily="2" charset="-122"/>
              </a:rPr>
              <a:t> </a:t>
            </a:r>
            <a:r>
              <a:rPr lang="en-US" altLang="zh-CN" sz="2400" dirty="0">
                <a:ea typeface="宋体" panose="02010600030101010101" pitchFamily="2" charset="-122"/>
              </a:rPr>
              <a:t>– each process selects from </a:t>
            </a:r>
            <a:r>
              <a:rPr lang="en-US" altLang="zh-CN" sz="2400" dirty="0">
                <a:solidFill>
                  <a:srgbClr val="0000CC"/>
                </a:solidFill>
                <a:ea typeface="宋体" panose="02010600030101010101" pitchFamily="2" charset="-122"/>
              </a:rPr>
              <a:t>only its own</a:t>
            </a:r>
            <a:r>
              <a:rPr lang="en-US" altLang="zh-CN" sz="2400" dirty="0">
                <a:ea typeface="宋体" panose="02010600030101010101" pitchFamily="2" charset="-122"/>
              </a:rPr>
              <a:t> set of </a:t>
            </a:r>
            <a:r>
              <a:rPr lang="en-US" altLang="zh-CN" sz="2400" dirty="0">
                <a:solidFill>
                  <a:srgbClr val="7030A0"/>
                </a:solidFill>
                <a:ea typeface="宋体" panose="02010600030101010101" pitchFamily="2" charset="-122"/>
              </a:rPr>
              <a:t>allocated frames</a:t>
            </a:r>
          </a:p>
          <a:p>
            <a:pPr lvl="1"/>
            <a:r>
              <a:rPr lang="en-US" altLang="zh-CN" sz="2000" dirty="0">
                <a:solidFill>
                  <a:srgbClr val="CC6600"/>
                </a:solidFill>
                <a:ea typeface="宋体" panose="02010600030101010101" pitchFamily="2" charset="-122"/>
              </a:rPr>
              <a:t>Affected by the paging </a:t>
            </a:r>
            <a:r>
              <a:rPr lang="en-US" altLang="zh-CN" sz="2000" b="1" u="sng" dirty="0">
                <a:solidFill>
                  <a:srgbClr val="CC6600"/>
                </a:solidFill>
                <a:ea typeface="宋体" panose="02010600030101010101" pitchFamily="2" charset="-122"/>
              </a:rPr>
              <a:t>behavior of only that process</a:t>
            </a:r>
            <a:r>
              <a:rPr lang="en-US" altLang="zh-CN" sz="2000" dirty="0">
                <a:solidFill>
                  <a:srgbClr val="CC6600"/>
                </a:solidFill>
                <a:ea typeface="宋体" panose="02010600030101010101" pitchFamily="2" charset="-122"/>
              </a:rPr>
              <a:t>;</a:t>
            </a:r>
          </a:p>
          <a:p>
            <a:pPr lvl="1"/>
            <a:r>
              <a:rPr lang="en-US" altLang="zh-CN" sz="2000" dirty="0">
                <a:solidFill>
                  <a:srgbClr val="006600"/>
                </a:solidFill>
                <a:ea typeface="宋体" panose="02010600030101010101" pitchFamily="2" charset="-122"/>
              </a:rPr>
              <a:t>Might </a:t>
            </a:r>
            <a:r>
              <a:rPr lang="en-US" altLang="zh-CN" sz="2000" dirty="0">
                <a:solidFill>
                  <a:srgbClr val="C00000"/>
                </a:solidFill>
                <a:ea typeface="宋体" panose="02010600030101010101" pitchFamily="2" charset="-122"/>
              </a:rPr>
              <a:t>hinder</a:t>
            </a:r>
            <a:r>
              <a:rPr lang="en-US" altLang="zh-CN" sz="2000" dirty="0">
                <a:solidFill>
                  <a:srgbClr val="006600"/>
                </a:solidFill>
                <a:ea typeface="宋体" panose="02010600030101010101" pitchFamily="2" charset="-122"/>
              </a:rPr>
              <a:t> a process  (by not making available frames to it ,  less used pages of memory</a:t>
            </a:r>
            <a:r>
              <a:rPr lang="en-US" altLang="zh-CN" sz="2000" dirty="0" smtClean="0">
                <a:solidFill>
                  <a:srgbClr val="006600"/>
                </a:solidFill>
                <a:ea typeface="宋体" panose="02010600030101010101" pitchFamily="2" charset="-122"/>
              </a:rPr>
              <a:t>);</a:t>
            </a:r>
          </a:p>
          <a:p>
            <a:pPr lvl="2"/>
            <a:r>
              <a:rPr lang="zh-CN" altLang="en-US" sz="1800" dirty="0" smtClean="0">
                <a:solidFill>
                  <a:srgbClr val="000000"/>
                </a:solidFill>
                <a:ea typeface="宋体" panose="02010600030101010101" pitchFamily="2" charset="-122"/>
              </a:rPr>
              <a:t>一个需要更多内存的进程可能不会获的目前系统中空闲的页框</a:t>
            </a:r>
            <a:endParaRPr lang="en-US" altLang="zh-CN" sz="1800" dirty="0">
              <a:solidFill>
                <a:srgbClr val="000000"/>
              </a:solidFill>
              <a:ea typeface="宋体" panose="02010600030101010101" pitchFamily="2" charset="-122"/>
            </a:endParaRPr>
          </a:p>
          <a:p>
            <a:r>
              <a:rPr lang="en-US" altLang="zh-CN" sz="2400" b="1" u="sng" dirty="0">
                <a:solidFill>
                  <a:srgbClr val="C00000"/>
                </a:solidFill>
                <a:ea typeface="宋体" panose="02010600030101010101" pitchFamily="2" charset="-122"/>
              </a:rPr>
              <a:t>Global replacement</a:t>
            </a:r>
            <a:r>
              <a:rPr lang="en-US" altLang="zh-CN" sz="2400" u="sng" dirty="0">
                <a:solidFill>
                  <a:srgbClr val="C00000"/>
                </a:solidFill>
                <a:ea typeface="宋体" panose="02010600030101010101" pitchFamily="2" charset="-122"/>
              </a:rPr>
              <a:t> </a:t>
            </a:r>
            <a:r>
              <a:rPr lang="en-US" altLang="zh-CN" sz="2400" dirty="0">
                <a:ea typeface="宋体" panose="02010600030101010101" pitchFamily="2" charset="-122"/>
              </a:rPr>
              <a:t>– process selects a replacement frame from </a:t>
            </a:r>
            <a:r>
              <a:rPr lang="en-US" altLang="zh-CN" sz="2400" dirty="0">
                <a:solidFill>
                  <a:srgbClr val="0000CC"/>
                </a:solidFill>
                <a:ea typeface="宋体" panose="02010600030101010101" pitchFamily="2" charset="-122"/>
              </a:rPr>
              <a:t>the set of all frames</a:t>
            </a:r>
            <a:r>
              <a:rPr lang="en-US" altLang="zh-CN" sz="2400" dirty="0">
                <a:ea typeface="宋体" panose="02010600030101010101" pitchFamily="2" charset="-122"/>
              </a:rPr>
              <a:t>; one process can take a frame from another</a:t>
            </a:r>
          </a:p>
          <a:p>
            <a:pPr lvl="1"/>
            <a:r>
              <a:rPr lang="en-US" altLang="zh-CN" sz="2000" dirty="0">
                <a:solidFill>
                  <a:srgbClr val="CC6600"/>
                </a:solidFill>
                <a:ea typeface="宋体" panose="02010600030101010101" pitchFamily="2" charset="-122"/>
              </a:rPr>
              <a:t>Process </a:t>
            </a:r>
            <a:r>
              <a:rPr lang="en-US" altLang="zh-CN" sz="2000" b="1" u="sng" dirty="0">
                <a:solidFill>
                  <a:srgbClr val="7030A0"/>
                </a:solidFill>
                <a:ea typeface="宋体" panose="02010600030101010101" pitchFamily="2" charset="-122"/>
              </a:rPr>
              <a:t>cannot control </a:t>
            </a:r>
            <a:r>
              <a:rPr lang="en-US" altLang="zh-CN" sz="2000" dirty="0">
                <a:solidFill>
                  <a:srgbClr val="CC6600"/>
                </a:solidFill>
                <a:ea typeface="宋体" panose="02010600030101010101" pitchFamily="2" charset="-122"/>
              </a:rPr>
              <a:t>its own page-fault rate</a:t>
            </a:r>
            <a:r>
              <a:rPr lang="en-US" altLang="zh-CN" sz="2000" dirty="0" smtClean="0">
                <a:solidFill>
                  <a:srgbClr val="CC6600"/>
                </a:solidFill>
                <a:ea typeface="宋体" panose="02010600030101010101" pitchFamily="2" charset="-122"/>
              </a:rPr>
              <a:t>;</a:t>
            </a:r>
          </a:p>
          <a:p>
            <a:pPr lvl="2"/>
            <a:r>
              <a:rPr lang="zh-CN" altLang="en-US" sz="1800" dirty="0" smtClean="0">
                <a:solidFill>
                  <a:srgbClr val="000000"/>
                </a:solidFill>
                <a:ea typeface="宋体" panose="02010600030101010101" pitchFamily="2" charset="-122"/>
              </a:rPr>
              <a:t>可能从缺页率低的进程中获取页框，分配给缺页率高的进程</a:t>
            </a:r>
            <a:endParaRPr lang="en-US" altLang="zh-CN" sz="1800" dirty="0" smtClean="0">
              <a:solidFill>
                <a:srgbClr val="000000"/>
              </a:solidFill>
              <a:ea typeface="宋体" panose="02010600030101010101" pitchFamily="2" charset="-122"/>
            </a:endParaRPr>
          </a:p>
          <a:p>
            <a:pPr lvl="2"/>
            <a:r>
              <a:rPr lang="zh-CN" altLang="en-US" sz="1800" dirty="0" smtClean="0">
                <a:solidFill>
                  <a:srgbClr val="000000"/>
                </a:solidFill>
                <a:ea typeface="宋体" panose="02010600030101010101" pitchFamily="2" charset="-122"/>
              </a:rPr>
              <a:t>但也可能从</a:t>
            </a:r>
            <a:r>
              <a:rPr lang="zh-CN" altLang="en-US" sz="1800" dirty="0">
                <a:solidFill>
                  <a:srgbClr val="000000"/>
                </a:solidFill>
                <a:ea typeface="宋体" panose="02010600030101010101" pitchFamily="2" charset="-122"/>
              </a:rPr>
              <a:t>缺页</a:t>
            </a:r>
            <a:r>
              <a:rPr lang="zh-CN" altLang="en-US" sz="1800" dirty="0" smtClean="0">
                <a:solidFill>
                  <a:srgbClr val="000000"/>
                </a:solidFill>
                <a:ea typeface="宋体" panose="02010600030101010101" pitchFamily="2" charset="-122"/>
              </a:rPr>
              <a:t>率已经比较高</a:t>
            </a:r>
            <a:r>
              <a:rPr lang="zh-CN" altLang="en-US" sz="1800" dirty="0">
                <a:solidFill>
                  <a:srgbClr val="000000"/>
                </a:solidFill>
                <a:ea typeface="宋体" panose="02010600030101010101" pitchFamily="2" charset="-122"/>
              </a:rPr>
              <a:t>的</a:t>
            </a:r>
            <a:r>
              <a:rPr lang="zh-CN" altLang="en-US" sz="1800" dirty="0" smtClean="0">
                <a:solidFill>
                  <a:srgbClr val="000000"/>
                </a:solidFill>
                <a:ea typeface="宋体" panose="02010600030101010101" pitchFamily="2" charset="-122"/>
              </a:rPr>
              <a:t>进程中获取页框，致使该进程频繁进行页面置换。导致抖动的发生即抖动的蔓延。</a:t>
            </a:r>
            <a:endParaRPr lang="en-US" altLang="zh-CN" sz="1800" dirty="0">
              <a:solidFill>
                <a:srgbClr val="000000"/>
              </a:solidFill>
              <a:ea typeface="宋体" panose="02010600030101010101" pitchFamily="2" charset="-122"/>
            </a:endParaRPr>
          </a:p>
          <a:p>
            <a:pPr lvl="1"/>
            <a:r>
              <a:rPr lang="en-US" altLang="zh-CN" sz="2000" dirty="0">
                <a:solidFill>
                  <a:srgbClr val="FF0000"/>
                </a:solidFill>
                <a:ea typeface="宋体" panose="02010600030101010101" pitchFamily="2" charset="-122"/>
              </a:rPr>
              <a:t>Greater </a:t>
            </a:r>
            <a:r>
              <a:rPr lang="en-US" altLang="zh-CN" sz="2000" dirty="0">
                <a:solidFill>
                  <a:srgbClr val="006600"/>
                </a:solidFill>
                <a:ea typeface="宋体" panose="02010600030101010101" pitchFamily="2" charset="-122"/>
              </a:rPr>
              <a:t>system throughput, </a:t>
            </a:r>
            <a:r>
              <a:rPr lang="en-US" altLang="zh-CN" sz="2000" dirty="0">
                <a:solidFill>
                  <a:srgbClr val="0000CC"/>
                </a:solidFill>
                <a:ea typeface="宋体" panose="02010600030101010101" pitchFamily="2" charset="-122"/>
              </a:rPr>
              <a:t>so used commonly;</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框 2">
            <a:extLst>
              <a:ext uri="{FF2B5EF4-FFF2-40B4-BE49-F238E27FC236}">
                <a16:creationId xmlns:a16="http://schemas.microsoft.com/office/drawing/2014/main" id="{828E2FE5-80F2-45FF-8D73-204634B1B29E}"/>
              </a:ext>
            </a:extLst>
          </p:cNvPr>
          <p:cNvSpPr txBox="1">
            <a:spLocks noChangeArrowheads="1"/>
          </p:cNvSpPr>
          <p:nvPr>
            <p:custDataLst>
              <p:tags r:id="rId2"/>
            </p:custDataLst>
          </p:nvPr>
        </p:nvSpPr>
        <p:spPr bwMode="auto">
          <a:xfrm>
            <a:off x="914400" y="745214"/>
            <a:ext cx="7315200" cy="154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在请求分页系统中，</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页面分配</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zh-CN" altLang="en-US" sz="2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页面置换</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策略不能组合使用的是（）。（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95235" name="文本框 3">
            <a:extLst>
              <a:ext uri="{FF2B5EF4-FFF2-40B4-BE49-F238E27FC236}">
                <a16:creationId xmlns:a16="http://schemas.microsoft.com/office/drawing/2014/main" id="{BAE91DAA-D162-47D9-B2B0-306A83A43E19}"/>
              </a:ext>
            </a:extLst>
          </p:cNvPr>
          <p:cNvSpPr txBox="1">
            <a:spLocks noChangeArrowheads="1"/>
          </p:cNvSpPr>
          <p:nvPr>
            <p:custDataLst>
              <p:tags r:id="rId3"/>
            </p:custDataLst>
          </p:nvPr>
        </p:nvSpPr>
        <p:spPr bwMode="auto">
          <a:xfrm>
            <a:off x="1828800" y="245665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可变分配，全局置换</a:t>
            </a:r>
          </a:p>
        </p:txBody>
      </p:sp>
      <p:sp>
        <p:nvSpPr>
          <p:cNvPr id="95236" name="文本框 4">
            <a:extLst>
              <a:ext uri="{FF2B5EF4-FFF2-40B4-BE49-F238E27FC236}">
                <a16:creationId xmlns:a16="http://schemas.microsoft.com/office/drawing/2014/main" id="{10639569-E198-4553-BA7F-FE3B79B153B0}"/>
              </a:ext>
            </a:extLst>
          </p:cNvPr>
          <p:cNvSpPr txBox="1">
            <a:spLocks noChangeArrowheads="1"/>
          </p:cNvSpPr>
          <p:nvPr>
            <p:custDataLst>
              <p:tags r:id="rId4"/>
            </p:custDataLst>
          </p:nvPr>
        </p:nvSpPr>
        <p:spPr bwMode="auto">
          <a:xfrm>
            <a:off x="1828800" y="331390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可变分配，局部置换</a:t>
            </a:r>
          </a:p>
        </p:txBody>
      </p:sp>
      <p:sp>
        <p:nvSpPr>
          <p:cNvPr id="95237" name="文本框 5">
            <a:extLst>
              <a:ext uri="{FF2B5EF4-FFF2-40B4-BE49-F238E27FC236}">
                <a16:creationId xmlns:a16="http://schemas.microsoft.com/office/drawing/2014/main" id="{58C5216F-FF67-444C-BA85-71EFEA179571}"/>
              </a:ext>
            </a:extLst>
          </p:cNvPr>
          <p:cNvSpPr txBox="1">
            <a:spLocks noChangeArrowheads="1"/>
          </p:cNvSpPr>
          <p:nvPr>
            <p:custDataLst>
              <p:tags r:id="rId5"/>
            </p:custDataLst>
          </p:nvPr>
        </p:nvSpPr>
        <p:spPr bwMode="auto">
          <a:xfrm>
            <a:off x="1828800" y="417115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固定分配，全局置换</a:t>
            </a:r>
          </a:p>
        </p:txBody>
      </p:sp>
      <p:sp>
        <p:nvSpPr>
          <p:cNvPr id="95238" name="文本框 6">
            <a:extLst>
              <a:ext uri="{FF2B5EF4-FFF2-40B4-BE49-F238E27FC236}">
                <a16:creationId xmlns:a16="http://schemas.microsoft.com/office/drawing/2014/main" id="{01937CBD-96FB-432E-9EC7-7CF362F9F9CC}"/>
              </a:ext>
            </a:extLst>
          </p:cNvPr>
          <p:cNvSpPr txBox="1">
            <a:spLocks noChangeArrowheads="1"/>
          </p:cNvSpPr>
          <p:nvPr>
            <p:custDataLst>
              <p:tags r:id="rId6"/>
            </p:custDataLst>
          </p:nvPr>
        </p:nvSpPr>
        <p:spPr bwMode="auto">
          <a:xfrm>
            <a:off x="1828800" y="502840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固定分配，局部置换</a:t>
            </a:r>
          </a:p>
        </p:txBody>
      </p:sp>
      <p:sp>
        <p:nvSpPr>
          <p:cNvPr id="95239" name="椭圆 7">
            <a:extLst>
              <a:ext uri="{FF2B5EF4-FFF2-40B4-BE49-F238E27FC236}">
                <a16:creationId xmlns:a16="http://schemas.microsoft.com/office/drawing/2014/main" id="{E0B9E52F-DA72-4D61-8BD9-003ACDE40315}"/>
              </a:ext>
            </a:extLst>
          </p:cNvPr>
          <p:cNvSpPr>
            <a:spLocks noChangeAspect="1"/>
          </p:cNvSpPr>
          <p:nvPr>
            <p:custDataLst>
              <p:tags r:id="rId7"/>
            </p:custDataLst>
          </p:nvPr>
        </p:nvSpPr>
        <p:spPr bwMode="auto">
          <a:xfrm>
            <a:off x="1114425" y="252015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0" name="椭圆 8">
            <a:extLst>
              <a:ext uri="{FF2B5EF4-FFF2-40B4-BE49-F238E27FC236}">
                <a16:creationId xmlns:a16="http://schemas.microsoft.com/office/drawing/2014/main" id="{F6C15483-A3CB-4B6C-B57C-651E63A2AA82}"/>
              </a:ext>
            </a:extLst>
          </p:cNvPr>
          <p:cNvSpPr>
            <a:spLocks noChangeAspect="1"/>
          </p:cNvSpPr>
          <p:nvPr>
            <p:custDataLst>
              <p:tags r:id="rId8"/>
            </p:custDataLst>
          </p:nvPr>
        </p:nvSpPr>
        <p:spPr bwMode="auto">
          <a:xfrm>
            <a:off x="1114425" y="337740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1" name="椭圆 9">
            <a:extLst>
              <a:ext uri="{FF2B5EF4-FFF2-40B4-BE49-F238E27FC236}">
                <a16:creationId xmlns:a16="http://schemas.microsoft.com/office/drawing/2014/main" id="{0F670F4E-CF49-45EA-8E3E-9C65B3CF24E2}"/>
              </a:ext>
            </a:extLst>
          </p:cNvPr>
          <p:cNvSpPr>
            <a:spLocks noChangeAspect="1"/>
          </p:cNvSpPr>
          <p:nvPr>
            <p:custDataLst>
              <p:tags r:id="rId9"/>
            </p:custDataLst>
          </p:nvPr>
        </p:nvSpPr>
        <p:spPr bwMode="auto">
          <a:xfrm>
            <a:off x="1114425" y="423465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2" name="椭圆 10">
            <a:extLst>
              <a:ext uri="{FF2B5EF4-FFF2-40B4-BE49-F238E27FC236}">
                <a16:creationId xmlns:a16="http://schemas.microsoft.com/office/drawing/2014/main" id="{33FE43FA-05BF-43FD-A600-AD390CEA152C}"/>
              </a:ext>
            </a:extLst>
          </p:cNvPr>
          <p:cNvSpPr>
            <a:spLocks noChangeAspect="1"/>
          </p:cNvSpPr>
          <p:nvPr>
            <p:custDataLst>
              <p:tags r:id="rId10"/>
            </p:custDataLst>
          </p:nvPr>
        </p:nvSpPr>
        <p:spPr bwMode="auto">
          <a:xfrm>
            <a:off x="1114425" y="509190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3" name="圆角矩形 11">
            <a:extLst>
              <a:ext uri="{FF2B5EF4-FFF2-40B4-BE49-F238E27FC236}">
                <a16:creationId xmlns:a16="http://schemas.microsoft.com/office/drawing/2014/main" id="{FBFEB7D5-0C5A-4452-A3C7-6F3D541C48C5}"/>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CDA5E1AF-FC88-4421-85C8-0DDBC7FCFF86}"/>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7" name="文本框 6">
            <a:extLst>
              <a:ext uri="{FF2B5EF4-FFF2-40B4-BE49-F238E27FC236}">
                <a16:creationId xmlns:a16="http://schemas.microsoft.com/office/drawing/2014/main" id="{14ADAC03-2A14-43C6-98A9-95249639DBC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2C1D016D-9544-479B-93B3-5B43536972F4}"/>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DAAB7B5D-928B-46F6-821D-C44DE25E85C1}"/>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E34DE573-B08C-4612-A6E2-C6E4C52E3417}"/>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4" name="RemarkBlock">
              <a:extLst>
                <a:ext uri="{FF2B5EF4-FFF2-40B4-BE49-F238E27FC236}">
                  <a16:creationId xmlns:a16="http://schemas.microsoft.com/office/drawing/2014/main" id="{57EA3797-8181-4A2F-B3D6-177C9DC05794}"/>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5" name="RemarkTitleText">
              <a:extLst>
                <a:ext uri="{FF2B5EF4-FFF2-40B4-BE49-F238E27FC236}">
                  <a16:creationId xmlns:a16="http://schemas.microsoft.com/office/drawing/2014/main" id="{CBEAD97B-E001-45AD-9490-B6A1345C5B49}"/>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9" name="RemarkBack"/>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10" name="RemarkBlock"/>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11"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5244" name="组合 16">
            <a:extLst>
              <a:ext uri="{FF2B5EF4-FFF2-40B4-BE49-F238E27FC236}">
                <a16:creationId xmlns:a16="http://schemas.microsoft.com/office/drawing/2014/main" id="{67F34CC5-B65E-4550-B261-C1E5587A6666}"/>
              </a:ext>
            </a:extLst>
          </p:cNvPr>
          <p:cNvGrpSpPr>
            <a:grpSpLocks/>
          </p:cNvGrpSpPr>
          <p:nvPr>
            <p:custDataLst>
              <p:tags r:id="rId19"/>
            </p:custDataLst>
          </p:nvPr>
        </p:nvGrpSpPr>
        <p:grpSpPr bwMode="auto">
          <a:xfrm>
            <a:off x="0" y="0"/>
            <a:ext cx="9144000" cy="635000"/>
            <a:chOff x="0" y="0"/>
            <a:chExt cx="9144000" cy="635000"/>
          </a:xfrm>
        </p:grpSpPr>
        <p:sp>
          <p:nvSpPr>
            <p:cNvPr id="95247" name="TitleBackground">
              <a:extLst>
                <a:ext uri="{FF2B5EF4-FFF2-40B4-BE49-F238E27FC236}">
                  <a16:creationId xmlns:a16="http://schemas.microsoft.com/office/drawing/2014/main" id="{468CFC3A-6729-4CEF-B63C-37985DFF33DC}"/>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95248" name="ColorBlock">
              <a:extLst>
                <a:ext uri="{FF2B5EF4-FFF2-40B4-BE49-F238E27FC236}">
                  <a16:creationId xmlns:a16="http://schemas.microsoft.com/office/drawing/2014/main" id="{FA994407-3845-4F87-ADAE-3BB04542DA6F}"/>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95249" name="TypeText">
              <a:extLst>
                <a:ext uri="{FF2B5EF4-FFF2-40B4-BE49-F238E27FC236}">
                  <a16:creationId xmlns:a16="http://schemas.microsoft.com/office/drawing/2014/main" id="{4C30B0C6-FA99-45CF-93E8-C78CD65D5BA9}"/>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95250" name="TipText">
              <a:extLst>
                <a:ext uri="{FF2B5EF4-FFF2-40B4-BE49-F238E27FC236}">
                  <a16:creationId xmlns:a16="http://schemas.microsoft.com/office/drawing/2014/main" id="{7E987512-27A1-4D76-8887-B1BEF1872AE2}"/>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95245" name="图片 1">
            <a:extLst>
              <a:ext uri="{FF2B5EF4-FFF2-40B4-BE49-F238E27FC236}">
                <a16:creationId xmlns:a16="http://schemas.microsoft.com/office/drawing/2014/main" id="{0A04AA56-ADC8-4ADC-A246-1AB8AB1CAAE9}"/>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6" name="文本框 17">
            <a:extLst>
              <a:ext uri="{FF2B5EF4-FFF2-40B4-BE49-F238E27FC236}">
                <a16:creationId xmlns:a16="http://schemas.microsoft.com/office/drawing/2014/main" id="{56B98DBD-4E3D-43C9-B83F-F9E12D7540E7}"/>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此题未设答案</a:t>
            </a:r>
          </a:p>
        </p:txBody>
      </p:sp>
    </p:spTree>
    <p:custDataLst>
      <p:tags r:id="rId1"/>
    </p:custData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D2B0F2-7F3C-4757-A374-51DE1497AEE8}"/>
              </a:ext>
            </a:extLst>
          </p:cNvPr>
          <p:cNvSpPr txBox="1"/>
          <p:nvPr>
            <p:custDataLst>
              <p:tags r:id="rId2"/>
            </p:custDataLst>
          </p:nvPr>
        </p:nvSpPr>
        <p:spPr>
          <a:xfrm>
            <a:off x="914400" y="937260"/>
            <a:ext cx="7315200" cy="4848542"/>
          </a:xfrm>
          <a:prstGeom prst="rect">
            <a:avLst/>
          </a:prstGeom>
          <a:noFill/>
        </p:spPr>
        <p:txBody>
          <a:bodyPr vert="horz" wrap="square" rtlCol="0" anchor="t" anchorCtr="0">
            <a:noAutofit/>
          </a:bodyPr>
          <a:lstStyle/>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某计算机的逻辑地址空间与物理地址空间均为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64KB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，按字节编址。若某进程最多需要</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6</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页数据存储空间，页大小为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1KB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，操作系统采用</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固定分配局部置换策略</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为该进程分配</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个页框。在时刻</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260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之前该进程的访问情况如下表所示（访问位即使用位）。</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当该进程执行到时刻</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260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时，要访问逻辑地址</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17CAH</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的数据，请回答下列问题：</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）该逻辑地址对应的页号时多少？</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）如果采用</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FIFO</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置换算法</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，该逻辑地址对应的物理地址是多少？要求给出计算过程。</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）若采用</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时钟（</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CLOCK</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）置换算法</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，该逻辑地址对应的物理地址是多少？要求给出计算过程。（设搜索下一页的指针按照页号顺序</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210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依次循环，</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当前搜索指针指向</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号页，即从</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号页面开始检查）</a:t>
            </a:r>
          </a:p>
        </p:txBody>
      </p:sp>
      <p:sp>
        <p:nvSpPr>
          <p:cNvPr id="5" name="矩形: 圆角 4">
            <a:extLst>
              <a:ext uri="{FF2B5EF4-FFF2-40B4-BE49-F238E27FC236}">
                <a16:creationId xmlns:a16="http://schemas.microsoft.com/office/drawing/2014/main" id="{F6CEF08F-299A-4E5C-AFD3-05A44D4F1F7B}"/>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3F215D2-8B22-467C-9C89-216795E98333}"/>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2" name="表格 12">
            <a:extLst>
              <a:ext uri="{FF2B5EF4-FFF2-40B4-BE49-F238E27FC236}">
                <a16:creationId xmlns:a16="http://schemas.microsoft.com/office/drawing/2014/main" id="{FD584E15-AFBB-4F50-8CCC-F7976D41421C}"/>
              </a:ext>
            </a:extLst>
          </p:cNvPr>
          <p:cNvGraphicFramePr>
            <a:graphicFrameLocks noGrp="1"/>
          </p:cNvGraphicFramePr>
          <p:nvPr>
            <p:extLst>
              <p:ext uri="{D42A27DB-BD31-4B8C-83A1-F6EECF244321}">
                <p14:modId xmlns:p14="http://schemas.microsoft.com/office/powerpoint/2010/main" val="3833110976"/>
              </p:ext>
            </p:extLst>
          </p:nvPr>
        </p:nvGraphicFramePr>
        <p:xfrm>
          <a:off x="2138680" y="1870551"/>
          <a:ext cx="4615180" cy="1371600"/>
        </p:xfrm>
        <a:graphic>
          <a:graphicData uri="http://schemas.openxmlformats.org/drawingml/2006/table">
            <a:tbl>
              <a:tblPr firstRow="1" bandRow="1">
                <a:tableStyleId>{5C22544A-7EE6-4342-B048-85BDC9FD1C3A}</a:tableStyleId>
              </a:tblPr>
              <a:tblGrid>
                <a:gridCol w="1153795">
                  <a:extLst>
                    <a:ext uri="{9D8B030D-6E8A-4147-A177-3AD203B41FA5}">
                      <a16:colId xmlns:a16="http://schemas.microsoft.com/office/drawing/2014/main" val="1343418449"/>
                    </a:ext>
                  </a:extLst>
                </a:gridCol>
                <a:gridCol w="1153795">
                  <a:extLst>
                    <a:ext uri="{9D8B030D-6E8A-4147-A177-3AD203B41FA5}">
                      <a16:colId xmlns:a16="http://schemas.microsoft.com/office/drawing/2014/main" val="3290230708"/>
                    </a:ext>
                  </a:extLst>
                </a:gridCol>
                <a:gridCol w="1153795">
                  <a:extLst>
                    <a:ext uri="{9D8B030D-6E8A-4147-A177-3AD203B41FA5}">
                      <a16:colId xmlns:a16="http://schemas.microsoft.com/office/drawing/2014/main" val="2602109049"/>
                    </a:ext>
                  </a:extLst>
                </a:gridCol>
                <a:gridCol w="1153795">
                  <a:extLst>
                    <a:ext uri="{9D8B030D-6E8A-4147-A177-3AD203B41FA5}">
                      <a16:colId xmlns:a16="http://schemas.microsoft.com/office/drawing/2014/main" val="775060428"/>
                    </a:ext>
                  </a:extLst>
                </a:gridCol>
              </a:tblGrid>
              <a:tr h="187230">
                <a:tc>
                  <a:txBody>
                    <a:bodyPr/>
                    <a:lstStyle/>
                    <a:p>
                      <a:pPr algn="ctr"/>
                      <a:r>
                        <a:rPr lang="zh-CN" altLang="en-US" sz="1200" dirty="0">
                          <a:solidFill>
                            <a:srgbClr val="000000"/>
                          </a:solidFill>
                        </a:rPr>
                        <a:t>页号</a:t>
                      </a:r>
                    </a:p>
                  </a:txBody>
                  <a:tcPr/>
                </a:tc>
                <a:tc>
                  <a:txBody>
                    <a:bodyPr/>
                    <a:lstStyle/>
                    <a:p>
                      <a:pPr algn="ctr"/>
                      <a:r>
                        <a:rPr lang="zh-CN" altLang="en-US" sz="1200" dirty="0">
                          <a:solidFill>
                            <a:srgbClr val="000000"/>
                          </a:solidFill>
                        </a:rPr>
                        <a:t>页框号</a:t>
                      </a:r>
                    </a:p>
                  </a:txBody>
                  <a:tcPr/>
                </a:tc>
                <a:tc>
                  <a:txBody>
                    <a:bodyPr/>
                    <a:lstStyle/>
                    <a:p>
                      <a:pPr algn="ctr"/>
                      <a:r>
                        <a:rPr lang="zh-CN" altLang="en-US" sz="1200" dirty="0">
                          <a:solidFill>
                            <a:srgbClr val="000000"/>
                          </a:solidFill>
                        </a:rPr>
                        <a:t>装入时刻</a:t>
                      </a:r>
                    </a:p>
                  </a:txBody>
                  <a:tcPr/>
                </a:tc>
                <a:tc>
                  <a:txBody>
                    <a:bodyPr/>
                    <a:lstStyle/>
                    <a:p>
                      <a:pPr algn="ctr"/>
                      <a:r>
                        <a:rPr lang="zh-CN" altLang="en-US" sz="1200" dirty="0">
                          <a:solidFill>
                            <a:srgbClr val="000000"/>
                          </a:solidFill>
                        </a:rPr>
                        <a:t>访问位</a:t>
                      </a:r>
                    </a:p>
                  </a:txBody>
                  <a:tcPr/>
                </a:tc>
                <a:extLst>
                  <a:ext uri="{0D108BD9-81ED-4DB2-BD59-A6C34878D82A}">
                    <a16:rowId xmlns:a16="http://schemas.microsoft.com/office/drawing/2014/main" val="3962743199"/>
                  </a:ext>
                </a:extLst>
              </a:tr>
              <a:tr h="187230">
                <a:tc>
                  <a:txBody>
                    <a:bodyPr/>
                    <a:lstStyle/>
                    <a:p>
                      <a:pPr algn="ctr"/>
                      <a:r>
                        <a:rPr lang="en-US" altLang="zh-CN" sz="1200" dirty="0">
                          <a:solidFill>
                            <a:srgbClr val="000000"/>
                          </a:solidFill>
                        </a:rPr>
                        <a:t>0</a:t>
                      </a:r>
                      <a:endParaRPr lang="zh-CN" altLang="en-US" sz="1200" dirty="0">
                        <a:solidFill>
                          <a:srgbClr val="000000"/>
                        </a:solidFill>
                      </a:endParaRPr>
                    </a:p>
                  </a:txBody>
                  <a:tcPr/>
                </a:tc>
                <a:tc>
                  <a:txBody>
                    <a:bodyPr/>
                    <a:lstStyle/>
                    <a:p>
                      <a:pPr algn="ctr"/>
                      <a:r>
                        <a:rPr lang="en-US" altLang="zh-CN" sz="1200" dirty="0">
                          <a:solidFill>
                            <a:srgbClr val="000000"/>
                          </a:solidFill>
                        </a:rPr>
                        <a:t>7</a:t>
                      </a:r>
                      <a:endParaRPr lang="zh-CN" altLang="en-US" sz="1200" dirty="0">
                        <a:solidFill>
                          <a:srgbClr val="000000"/>
                        </a:solidFill>
                      </a:endParaRPr>
                    </a:p>
                  </a:txBody>
                  <a:tcPr/>
                </a:tc>
                <a:tc>
                  <a:txBody>
                    <a:bodyPr/>
                    <a:lstStyle/>
                    <a:p>
                      <a:pPr algn="ctr"/>
                      <a:r>
                        <a:rPr lang="en-US" altLang="zh-CN" sz="1200" dirty="0">
                          <a:solidFill>
                            <a:srgbClr val="000000"/>
                          </a:solidFill>
                        </a:rPr>
                        <a:t>130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859508575"/>
                  </a:ext>
                </a:extLst>
              </a:tr>
              <a:tr h="187230">
                <a:tc>
                  <a:txBody>
                    <a:bodyPr/>
                    <a:lstStyle/>
                    <a:p>
                      <a:pPr algn="ctr"/>
                      <a:r>
                        <a:rPr lang="en-US" altLang="zh-CN" sz="1200" dirty="0">
                          <a:solidFill>
                            <a:srgbClr val="000000"/>
                          </a:solidFill>
                        </a:rPr>
                        <a:t>1</a:t>
                      </a:r>
                      <a:endParaRPr lang="zh-CN" altLang="en-US" sz="1200" dirty="0">
                        <a:solidFill>
                          <a:srgbClr val="000000"/>
                        </a:solidFill>
                      </a:endParaRPr>
                    </a:p>
                  </a:txBody>
                  <a:tcPr/>
                </a:tc>
                <a:tc>
                  <a:txBody>
                    <a:bodyPr/>
                    <a:lstStyle/>
                    <a:p>
                      <a:pPr algn="ctr"/>
                      <a:r>
                        <a:rPr lang="en-US" altLang="zh-CN" sz="1200" dirty="0">
                          <a:solidFill>
                            <a:srgbClr val="000000"/>
                          </a:solidFill>
                        </a:rPr>
                        <a:t>4</a:t>
                      </a:r>
                      <a:endParaRPr lang="zh-CN" altLang="en-US" sz="1200" dirty="0">
                        <a:solidFill>
                          <a:srgbClr val="000000"/>
                        </a:solidFill>
                      </a:endParaRPr>
                    </a:p>
                  </a:txBody>
                  <a:tcPr/>
                </a:tc>
                <a:tc>
                  <a:txBody>
                    <a:bodyPr/>
                    <a:lstStyle/>
                    <a:p>
                      <a:pPr algn="ctr"/>
                      <a:r>
                        <a:rPr lang="en-US" altLang="zh-CN" sz="1200" dirty="0">
                          <a:solidFill>
                            <a:srgbClr val="000000"/>
                          </a:solidFill>
                        </a:rPr>
                        <a:t>230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398312807"/>
                  </a:ext>
                </a:extLst>
              </a:tr>
              <a:tr h="187230">
                <a:tc>
                  <a:txBody>
                    <a:bodyPr/>
                    <a:lstStyle/>
                    <a:p>
                      <a:pPr algn="ctr"/>
                      <a:r>
                        <a:rPr lang="en-US" altLang="zh-CN" sz="1200" dirty="0">
                          <a:solidFill>
                            <a:srgbClr val="000000"/>
                          </a:solidFill>
                        </a:rPr>
                        <a:t>2</a:t>
                      </a:r>
                      <a:endParaRPr lang="zh-CN" altLang="en-US" sz="1200" dirty="0">
                        <a:solidFill>
                          <a:srgbClr val="000000"/>
                        </a:solidFill>
                      </a:endParaRPr>
                    </a:p>
                  </a:txBody>
                  <a:tcPr/>
                </a:tc>
                <a:tc>
                  <a:txBody>
                    <a:bodyPr/>
                    <a:lstStyle/>
                    <a:p>
                      <a:pPr algn="ctr"/>
                      <a:r>
                        <a:rPr lang="en-US" altLang="zh-CN" sz="1200" dirty="0">
                          <a:solidFill>
                            <a:srgbClr val="000000"/>
                          </a:solidFill>
                        </a:rPr>
                        <a:t>2</a:t>
                      </a:r>
                      <a:endParaRPr lang="zh-CN" altLang="en-US" sz="1200" dirty="0">
                        <a:solidFill>
                          <a:srgbClr val="000000"/>
                        </a:solidFill>
                      </a:endParaRPr>
                    </a:p>
                  </a:txBody>
                  <a:tcPr/>
                </a:tc>
                <a:tc>
                  <a:txBody>
                    <a:bodyPr/>
                    <a:lstStyle/>
                    <a:p>
                      <a:pPr algn="ctr"/>
                      <a:r>
                        <a:rPr lang="en-US" altLang="zh-CN" sz="1200" dirty="0">
                          <a:solidFill>
                            <a:srgbClr val="000000"/>
                          </a:solidFill>
                        </a:rPr>
                        <a:t>200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549678303"/>
                  </a:ext>
                </a:extLst>
              </a:tr>
              <a:tr h="187230">
                <a:tc>
                  <a:txBody>
                    <a:bodyPr/>
                    <a:lstStyle/>
                    <a:p>
                      <a:pPr algn="ctr"/>
                      <a:r>
                        <a:rPr lang="en-US" altLang="zh-CN" sz="1200" dirty="0">
                          <a:solidFill>
                            <a:srgbClr val="000000"/>
                          </a:solidFill>
                        </a:rPr>
                        <a:t>3</a:t>
                      </a:r>
                      <a:endParaRPr lang="zh-CN" altLang="en-US" sz="1200" dirty="0">
                        <a:solidFill>
                          <a:srgbClr val="000000"/>
                        </a:solidFill>
                      </a:endParaRPr>
                    </a:p>
                  </a:txBody>
                  <a:tcPr/>
                </a:tc>
                <a:tc>
                  <a:txBody>
                    <a:bodyPr/>
                    <a:lstStyle/>
                    <a:p>
                      <a:pPr algn="ctr"/>
                      <a:r>
                        <a:rPr lang="en-US" altLang="zh-CN" sz="1200" dirty="0">
                          <a:solidFill>
                            <a:srgbClr val="000000"/>
                          </a:solidFill>
                        </a:rPr>
                        <a:t>9</a:t>
                      </a:r>
                      <a:endParaRPr lang="zh-CN" altLang="en-US" sz="1200" dirty="0">
                        <a:solidFill>
                          <a:srgbClr val="000000"/>
                        </a:solidFill>
                      </a:endParaRPr>
                    </a:p>
                  </a:txBody>
                  <a:tcPr/>
                </a:tc>
                <a:tc>
                  <a:txBody>
                    <a:bodyPr/>
                    <a:lstStyle/>
                    <a:p>
                      <a:pPr algn="ctr"/>
                      <a:r>
                        <a:rPr lang="en-US" altLang="zh-CN" sz="1200" dirty="0">
                          <a:solidFill>
                            <a:srgbClr val="000000"/>
                          </a:solidFill>
                        </a:rPr>
                        <a:t>160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3093144598"/>
                  </a:ext>
                </a:extLst>
              </a:tr>
            </a:tbl>
          </a:graphicData>
        </a:graphic>
      </p:graphicFrame>
      <p:grpSp>
        <p:nvGrpSpPr>
          <p:cNvPr id="10" name="组合 9">
            <a:extLst>
              <a:ext uri="{FF2B5EF4-FFF2-40B4-BE49-F238E27FC236}">
                <a16:creationId xmlns:a16="http://schemas.microsoft.com/office/drawing/2014/main" id="{3A294233-0E84-497E-8153-42D2A5D40083}"/>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9545CBA6-AB17-40A1-A807-0E4E4DA4E061}"/>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557EF470-2009-406A-830C-1D531D9D68D6}"/>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26E39E79-AE05-493C-AC92-B39E52B1CF4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BD69768F-6436-4A7A-820A-8CE0115A745B}"/>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179C484-F8D8-43A3-A3EB-5A7555C9E079}"/>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2668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0" eaLnBrk="1">
              <a:buNone/>
            </a:pPr>
            <a:r>
              <a:rPr lang="zh-CN" altLang="en-US" sz="1800" dirty="0">
                <a:ea typeface="宋体" panose="02010600030101010101" pitchFamily="2" charset="-122"/>
              </a:rPr>
              <a:t>（</a:t>
            </a:r>
            <a:r>
              <a:rPr lang="en-US" altLang="zh-CN" sz="1800" dirty="0">
                <a:ea typeface="宋体" panose="02010600030101010101" pitchFamily="2" charset="-122"/>
              </a:rPr>
              <a:t>1</a:t>
            </a:r>
            <a:r>
              <a:rPr lang="zh-CN" altLang="en-US" sz="1800" dirty="0">
                <a:ea typeface="宋体" panose="02010600030101010101" pitchFamily="2" charset="-122"/>
              </a:rPr>
              <a:t>）逻辑地址空间与物理地址空间均为</a:t>
            </a:r>
            <a:r>
              <a:rPr lang="en-US" altLang="zh-CN" sz="1800" dirty="0">
                <a:ea typeface="宋体" panose="02010600030101010101" pitchFamily="2" charset="-122"/>
              </a:rPr>
              <a:t>64KB=2</a:t>
            </a:r>
            <a:r>
              <a:rPr lang="en-US" altLang="zh-CN" sz="1800" baseline="30000" dirty="0">
                <a:ea typeface="宋体" panose="02010600030101010101" pitchFamily="2" charset="-122"/>
              </a:rPr>
              <a:t>16</a:t>
            </a:r>
            <a:r>
              <a:rPr lang="en-US" altLang="zh-CN" sz="1800" dirty="0">
                <a:ea typeface="宋体" panose="02010600030101010101" pitchFamily="2" charset="-122"/>
              </a:rPr>
              <a:t>B</a:t>
            </a:r>
            <a:r>
              <a:rPr lang="zh-CN" altLang="en-US" sz="1800" dirty="0">
                <a:ea typeface="宋体" panose="02010600030101010101" pitchFamily="2" charset="-122"/>
              </a:rPr>
              <a:t>，按字节编址，页大小为</a:t>
            </a:r>
            <a:r>
              <a:rPr lang="en-US" altLang="zh-CN" sz="1800" dirty="0">
                <a:ea typeface="宋体" panose="02010600030101010101" pitchFamily="2" charset="-122"/>
              </a:rPr>
              <a:t>1KB=2</a:t>
            </a:r>
            <a:r>
              <a:rPr lang="en-US" altLang="zh-CN" sz="1800" baseline="30000" dirty="0">
                <a:ea typeface="宋体" panose="02010600030101010101" pitchFamily="2" charset="-122"/>
              </a:rPr>
              <a:t>10</a:t>
            </a:r>
            <a:r>
              <a:rPr lang="en-US" altLang="zh-CN" sz="1800" dirty="0">
                <a:ea typeface="宋体" panose="02010600030101010101" pitchFamily="2" charset="-122"/>
              </a:rPr>
              <a:t>B</a:t>
            </a:r>
            <a:r>
              <a:rPr lang="zh-CN" altLang="en-US" sz="1800" dirty="0">
                <a:ea typeface="宋体" panose="02010600030101010101" pitchFamily="2" charset="-122"/>
              </a:rPr>
              <a:t>，则逻辑地址的结构为：页号</a:t>
            </a:r>
            <a:r>
              <a:rPr lang="en-US" altLang="zh-CN" sz="1800" dirty="0">
                <a:ea typeface="宋体" panose="02010600030101010101" pitchFamily="2" charset="-122"/>
              </a:rPr>
              <a:t>6</a:t>
            </a:r>
            <a:r>
              <a:rPr lang="zh-CN" altLang="en-US" sz="1800" dirty="0">
                <a:ea typeface="宋体" panose="02010600030101010101" pitchFamily="2" charset="-122"/>
              </a:rPr>
              <a:t>位，页内偏移量</a:t>
            </a:r>
            <a:r>
              <a:rPr lang="en-US" altLang="zh-CN" sz="1800" dirty="0">
                <a:ea typeface="宋体" panose="02010600030101010101" pitchFamily="2" charset="-122"/>
              </a:rPr>
              <a:t>10</a:t>
            </a:r>
            <a:r>
              <a:rPr lang="zh-CN" altLang="en-US" sz="1800" dirty="0">
                <a:ea typeface="宋体" panose="02010600030101010101" pitchFamily="2" charset="-122"/>
              </a:rPr>
              <a:t>位；物理地址的结构为：页框号</a:t>
            </a:r>
            <a:r>
              <a:rPr lang="en-US" altLang="zh-CN" sz="1800" dirty="0">
                <a:ea typeface="宋体" panose="02010600030101010101" pitchFamily="2" charset="-122"/>
              </a:rPr>
              <a:t>6</a:t>
            </a:r>
            <a:r>
              <a:rPr lang="zh-CN" altLang="en-US" sz="1800" dirty="0">
                <a:ea typeface="宋体" panose="02010600030101010101" pitchFamily="2" charset="-122"/>
              </a:rPr>
              <a:t>位，块内偏移量</a:t>
            </a:r>
            <a:r>
              <a:rPr lang="en-US" altLang="zh-CN" sz="1800" dirty="0">
                <a:ea typeface="宋体" panose="02010600030101010101" pitchFamily="2" charset="-122"/>
              </a:rPr>
              <a:t>10</a:t>
            </a:r>
            <a:r>
              <a:rPr lang="zh-CN" altLang="en-US" sz="1800" dirty="0">
                <a:ea typeface="宋体" panose="02010600030101010101" pitchFamily="2" charset="-122"/>
              </a:rPr>
              <a:t>位。</a:t>
            </a:r>
            <a:endParaRPr lang="en-US" altLang="zh-CN" sz="1800" dirty="0">
              <a:ea typeface="宋体" panose="02010600030101010101" pitchFamily="2" charset="-122"/>
            </a:endParaRPr>
          </a:p>
          <a:p>
            <a:pPr marL="0" indent="0" eaLnBrk="1">
              <a:buNone/>
            </a:pPr>
            <a:r>
              <a:rPr lang="zh-CN" altLang="en-US" sz="1800" dirty="0">
                <a:ea typeface="宋体" panose="02010600030101010101" pitchFamily="2" charset="-122"/>
              </a:rPr>
              <a:t>  逻辑地址</a:t>
            </a:r>
            <a:r>
              <a:rPr lang="en-US" altLang="zh-CN" sz="1800" dirty="0">
                <a:ea typeface="宋体" panose="02010600030101010101" pitchFamily="2" charset="-122"/>
              </a:rPr>
              <a:t>17CAH=(</a:t>
            </a:r>
            <a:r>
              <a:rPr lang="en-US" altLang="zh-CN" sz="1800" dirty="0">
                <a:solidFill>
                  <a:srgbClr val="0000CC"/>
                </a:solidFill>
                <a:ea typeface="宋体" panose="02010600030101010101" pitchFamily="2" charset="-122"/>
              </a:rPr>
              <a:t>0001 01</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rPr>
              <a:t>)</a:t>
            </a:r>
            <a:r>
              <a:rPr lang="en-US" altLang="zh-CN" sz="1800" baseline="-25000" dirty="0">
                <a:ea typeface="宋体" panose="02010600030101010101" pitchFamily="2" charset="-122"/>
              </a:rPr>
              <a:t>2</a:t>
            </a:r>
            <a:r>
              <a:rPr lang="zh-CN" altLang="en-US" sz="1800" dirty="0">
                <a:ea typeface="宋体" panose="02010600030101010101" pitchFamily="2" charset="-122"/>
              </a:rPr>
              <a:t>，对应的页号为</a:t>
            </a:r>
            <a:r>
              <a:rPr lang="en-US" altLang="zh-CN" sz="1800" dirty="0">
                <a:ea typeface="宋体" panose="02010600030101010101" pitchFamily="2" charset="-122"/>
              </a:rPr>
              <a:t>(</a:t>
            </a:r>
            <a:r>
              <a:rPr lang="en-US" altLang="zh-CN" sz="1800" dirty="0">
                <a:solidFill>
                  <a:srgbClr val="0000CC"/>
                </a:solidFill>
                <a:ea typeface="宋体" panose="02010600030101010101" pitchFamily="2" charset="-122"/>
              </a:rPr>
              <a:t>0001 01</a:t>
            </a:r>
            <a:r>
              <a:rPr lang="en-US" altLang="zh-CN" sz="1800" dirty="0">
                <a:ea typeface="宋体" panose="02010600030101010101" pitchFamily="2" charset="-122"/>
              </a:rPr>
              <a:t>)</a:t>
            </a:r>
            <a:r>
              <a:rPr lang="en-US" altLang="zh-CN" sz="1800" baseline="-25000" dirty="0">
                <a:ea typeface="宋体" panose="02010600030101010101" pitchFamily="2" charset="-122"/>
              </a:rPr>
              <a:t>2</a:t>
            </a:r>
            <a:r>
              <a:rPr lang="en-US" altLang="zh-CN" sz="1800" dirty="0">
                <a:ea typeface="宋体" panose="02010600030101010101" pitchFamily="2" charset="-122"/>
              </a:rPr>
              <a:t>=5</a:t>
            </a:r>
            <a:r>
              <a:rPr lang="zh-CN" altLang="en-US" sz="1800" dirty="0">
                <a:ea typeface="宋体" panose="02010600030101010101" pitchFamily="2" charset="-122"/>
              </a:rPr>
              <a:t>。</a:t>
            </a:r>
            <a:endParaRPr lang="en-US" altLang="zh-CN" sz="1800" dirty="0">
              <a:ea typeface="宋体" panose="02010600030101010101" pitchFamily="2" charset="-122"/>
            </a:endParaRPr>
          </a:p>
          <a:p>
            <a:pPr marL="0" indent="0" eaLnBrk="1">
              <a:buNone/>
            </a:pPr>
            <a:r>
              <a:rPr lang="zh-CN" altLang="en-US" sz="1800" dirty="0">
                <a:ea typeface="宋体" panose="02010600030101010101" pitchFamily="2" charset="-122"/>
              </a:rPr>
              <a:t>（</a:t>
            </a:r>
            <a:r>
              <a:rPr lang="en-US" altLang="zh-CN" sz="1800" dirty="0">
                <a:ea typeface="宋体" panose="02010600030101010101" pitchFamily="2" charset="-122"/>
              </a:rPr>
              <a:t>2</a:t>
            </a:r>
            <a:r>
              <a:rPr lang="zh-CN" altLang="en-US" sz="1800" dirty="0">
                <a:ea typeface="宋体" panose="02010600030101010101" pitchFamily="2" charset="-122"/>
              </a:rPr>
              <a:t>）逻辑地址</a:t>
            </a:r>
            <a:r>
              <a:rPr lang="en-US" altLang="zh-CN" sz="1800" dirty="0">
                <a:ea typeface="宋体" panose="02010600030101010101" pitchFamily="2" charset="-122"/>
              </a:rPr>
              <a:t>17CAH</a:t>
            </a:r>
            <a:r>
              <a:rPr lang="zh-CN" altLang="en-US" sz="1800" dirty="0">
                <a:ea typeface="宋体" panose="02010600030101010101" pitchFamily="2" charset="-122"/>
              </a:rPr>
              <a:t>对应的</a:t>
            </a:r>
            <a:r>
              <a:rPr lang="en-US" altLang="zh-CN" sz="1800" dirty="0">
                <a:ea typeface="宋体" panose="02010600030101010101" pitchFamily="2" charset="-122"/>
              </a:rPr>
              <a:t>5</a:t>
            </a:r>
            <a:r>
              <a:rPr lang="zh-CN" altLang="en-US" sz="1800" dirty="0">
                <a:ea typeface="宋体" panose="02010600030101010101" pitchFamily="2" charset="-122"/>
              </a:rPr>
              <a:t>号页面不在内存，按照</a:t>
            </a:r>
            <a:r>
              <a:rPr lang="en-US" altLang="zh-CN" sz="1800" dirty="0">
                <a:ea typeface="宋体" panose="02010600030101010101" pitchFamily="2" charset="-122"/>
              </a:rPr>
              <a:t>FIFO</a:t>
            </a:r>
            <a:r>
              <a:rPr lang="zh-CN" altLang="en-US" sz="1800" dirty="0">
                <a:ea typeface="宋体" panose="02010600030101010101" pitchFamily="2" charset="-122"/>
              </a:rPr>
              <a:t>页面置换算法，将最早装入的</a:t>
            </a:r>
            <a:r>
              <a:rPr lang="en-US" altLang="zh-CN" sz="1800" dirty="0">
                <a:ea typeface="宋体" panose="02010600030101010101" pitchFamily="2" charset="-122"/>
              </a:rPr>
              <a:t>0</a:t>
            </a:r>
            <a:r>
              <a:rPr lang="zh-CN" altLang="en-US" sz="1800" dirty="0">
                <a:ea typeface="宋体" panose="02010600030101010101" pitchFamily="2" charset="-122"/>
              </a:rPr>
              <a:t>号页面置换出去，将</a:t>
            </a:r>
            <a:r>
              <a:rPr lang="en-US" altLang="zh-CN" sz="1800" dirty="0">
                <a:ea typeface="宋体" panose="02010600030101010101" pitchFamily="2" charset="-122"/>
              </a:rPr>
              <a:t>5</a:t>
            </a:r>
            <a:r>
              <a:rPr lang="zh-CN" altLang="en-US" sz="1800" dirty="0">
                <a:ea typeface="宋体" panose="02010600030101010101" pitchFamily="2" charset="-122"/>
              </a:rPr>
              <a:t>号页面装入到</a:t>
            </a:r>
            <a:r>
              <a:rPr lang="en-US" altLang="zh-CN" sz="1800" dirty="0">
                <a:ea typeface="宋体" panose="02010600030101010101" pitchFamily="2" charset="-122"/>
              </a:rPr>
              <a:t>7</a:t>
            </a:r>
            <a:r>
              <a:rPr lang="zh-CN" altLang="en-US" sz="1800" dirty="0">
                <a:ea typeface="宋体" panose="02010600030101010101" pitchFamily="2" charset="-122"/>
              </a:rPr>
              <a:t>号页框中，因此逻辑地址</a:t>
            </a:r>
            <a:r>
              <a:rPr lang="en-US" altLang="zh-CN" sz="1800" dirty="0">
                <a:ea typeface="宋体" panose="02010600030101010101" pitchFamily="2" charset="-122"/>
              </a:rPr>
              <a:t>17CAH</a:t>
            </a:r>
            <a:r>
              <a:rPr lang="zh-CN" altLang="en-US" sz="1800" dirty="0">
                <a:ea typeface="宋体" panose="02010600030101010101" pitchFamily="2" charset="-122"/>
              </a:rPr>
              <a:t>对应的物理地址为</a:t>
            </a:r>
            <a:r>
              <a:rPr lang="en-US" altLang="zh-CN" sz="1800" dirty="0">
                <a:ea typeface="宋体" panose="02010600030101010101" pitchFamily="2" charset="-122"/>
                <a:sym typeface="Wingdings" panose="05000000000000000000" pitchFamily="2" charset="2"/>
              </a:rPr>
              <a:t>(0001 11</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sym typeface="Wingdings" panose="05000000000000000000" pitchFamily="2" charset="2"/>
              </a:rPr>
              <a:t>)</a:t>
            </a:r>
            <a:r>
              <a:rPr lang="en-US" altLang="zh-CN" sz="1800" baseline="-25000" dirty="0">
                <a:ea typeface="宋体" panose="02010600030101010101" pitchFamily="2" charset="-122"/>
                <a:sym typeface="Wingdings" panose="05000000000000000000" pitchFamily="2" charset="2"/>
              </a:rPr>
              <a:t>2</a:t>
            </a:r>
            <a:r>
              <a:rPr lang="en-US" altLang="zh-CN" sz="1800" dirty="0">
                <a:ea typeface="宋体" panose="02010600030101010101" pitchFamily="2" charset="-122"/>
                <a:sym typeface="Wingdings" panose="05000000000000000000" pitchFamily="2" charset="2"/>
              </a:rPr>
              <a:t>=1FCAH</a:t>
            </a:r>
            <a:r>
              <a:rPr lang="zh-CN" altLang="en-US" sz="1800" dirty="0">
                <a:ea typeface="宋体" panose="02010600030101010101" pitchFamily="2" charset="-122"/>
                <a:sym typeface="Wingdings" panose="05000000000000000000" pitchFamily="2" charset="2"/>
              </a:rPr>
              <a:t>。</a:t>
            </a:r>
            <a:endParaRPr lang="en-US" altLang="zh-CN" sz="1800" dirty="0">
              <a:ea typeface="宋体" panose="02010600030101010101" pitchFamily="2" charset="-122"/>
              <a:sym typeface="Wingdings" panose="05000000000000000000" pitchFamily="2" charset="2"/>
            </a:endParaRPr>
          </a:p>
          <a:p>
            <a:pPr marL="0" indent="0" eaLnBrk="1">
              <a:buNone/>
            </a:pPr>
            <a:r>
              <a:rPr lang="zh-CN" altLang="en-US" sz="1800" dirty="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3</a:t>
            </a:r>
            <a:r>
              <a:rPr lang="zh-CN" altLang="en-US" sz="1800" dirty="0">
                <a:ea typeface="宋体" panose="02010600030101010101" pitchFamily="2" charset="-122"/>
                <a:sym typeface="Wingdings" panose="05000000000000000000" pitchFamily="2" charset="2"/>
              </a:rPr>
              <a:t>）若采用时钟（</a:t>
            </a:r>
            <a:r>
              <a:rPr lang="en-US" altLang="zh-CN" sz="1800" dirty="0">
                <a:ea typeface="宋体" panose="02010600030101010101" pitchFamily="2" charset="-122"/>
                <a:sym typeface="Wingdings" panose="05000000000000000000" pitchFamily="2" charset="2"/>
              </a:rPr>
              <a:t>CLOCK</a:t>
            </a:r>
            <a:r>
              <a:rPr lang="zh-CN" altLang="en-US" sz="1800" dirty="0">
                <a:ea typeface="宋体" panose="02010600030101010101" pitchFamily="2" charset="-122"/>
                <a:sym typeface="Wingdings" panose="05000000000000000000" pitchFamily="2" charset="2"/>
              </a:rPr>
              <a:t>）页面置换算法，则从当前指针指向的页开始查找，若其中页访问位为</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，则置换该页，否则将访问位清</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，并继续搜索下一个页框。</a:t>
            </a:r>
            <a:endParaRPr lang="en-US" altLang="zh-CN" sz="1800" dirty="0">
              <a:ea typeface="宋体" panose="02010600030101010101" pitchFamily="2" charset="-122"/>
              <a:sym typeface="Wingdings" panose="05000000000000000000" pitchFamily="2" charset="2"/>
            </a:endParaRPr>
          </a:p>
          <a:p>
            <a:pPr marL="0" indent="0" eaLnBrk="1">
              <a:buNone/>
            </a:pPr>
            <a:r>
              <a:rPr lang="zh-CN" altLang="en-US" sz="1800" dirty="0">
                <a:ea typeface="宋体" panose="02010600030101010101" pitchFamily="2" charset="-122"/>
                <a:sym typeface="Wingdings" panose="05000000000000000000" pitchFamily="2" charset="2"/>
              </a:rPr>
              <a:t>由于初始时</a:t>
            </a:r>
            <a:r>
              <a:rPr lang="en-US" altLang="zh-CN" sz="1800" dirty="0">
                <a:ea typeface="宋体" panose="02010600030101010101" pitchFamily="2" charset="-122"/>
                <a:sym typeface="Wingdings" panose="05000000000000000000" pitchFamily="2" charset="2"/>
              </a:rPr>
              <a:t>4</a:t>
            </a:r>
            <a:r>
              <a:rPr lang="zh-CN" altLang="en-US" sz="1800" dirty="0">
                <a:ea typeface="宋体" panose="02010600030101010101" pitchFamily="2" charset="-122"/>
                <a:sym typeface="Wingdings" panose="05000000000000000000" pitchFamily="2" charset="2"/>
              </a:rPr>
              <a:t>个页的访问位均为</a:t>
            </a:r>
            <a:r>
              <a:rPr lang="en-US" altLang="zh-CN" sz="1800" dirty="0">
                <a:ea typeface="宋体" panose="02010600030101010101" pitchFamily="2" charset="-122"/>
                <a:sym typeface="Wingdings" panose="05000000000000000000" pitchFamily="2" charset="2"/>
              </a:rPr>
              <a:t>1</a:t>
            </a:r>
            <a:r>
              <a:rPr lang="zh-CN" altLang="en-US" sz="1800" dirty="0">
                <a:ea typeface="宋体" panose="02010600030101010101" pitchFamily="2" charset="-122"/>
                <a:sym typeface="Wingdings" panose="05000000000000000000" pitchFamily="2" charset="2"/>
              </a:rPr>
              <a:t>，前</a:t>
            </a:r>
            <a:r>
              <a:rPr lang="en-US" altLang="zh-CN" sz="1800" dirty="0">
                <a:ea typeface="宋体" panose="02010600030101010101" pitchFamily="2" charset="-122"/>
                <a:sym typeface="Wingdings" panose="05000000000000000000" pitchFamily="2" charset="2"/>
              </a:rPr>
              <a:t>4</a:t>
            </a:r>
            <a:r>
              <a:rPr lang="zh-CN" altLang="en-US" sz="1800" dirty="0">
                <a:ea typeface="宋体" panose="02010600030101010101" pitchFamily="2" charset="-122"/>
                <a:sym typeface="Wingdings" panose="05000000000000000000" pitchFamily="2" charset="2"/>
              </a:rPr>
              <a:t>次查找均为找到合适的页，但对应的页的访问位已经请</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，因此第</a:t>
            </a:r>
            <a:r>
              <a:rPr lang="en-US" altLang="zh-CN" sz="1800" dirty="0">
                <a:ea typeface="宋体" panose="02010600030101010101" pitchFamily="2" charset="-122"/>
                <a:sym typeface="Wingdings" panose="05000000000000000000" pitchFamily="2" charset="2"/>
              </a:rPr>
              <a:t>5</a:t>
            </a:r>
            <a:r>
              <a:rPr lang="zh-CN" altLang="en-US" sz="1800" dirty="0">
                <a:ea typeface="宋体" panose="02010600030101010101" pitchFamily="2" charset="-122"/>
                <a:sym typeface="Wingdings" panose="05000000000000000000" pitchFamily="2" charset="2"/>
              </a:rPr>
              <a:t>次查找时，指针重新指向</a:t>
            </a:r>
            <a:r>
              <a:rPr lang="en-US" altLang="zh-CN" sz="1800" dirty="0">
                <a:ea typeface="宋体" panose="02010600030101010101" pitchFamily="2" charset="-122"/>
                <a:sym typeface="Wingdings" panose="05000000000000000000" pitchFamily="2" charset="2"/>
              </a:rPr>
              <a:t>2</a:t>
            </a:r>
            <a:r>
              <a:rPr lang="zh-CN" altLang="en-US" sz="1800" dirty="0">
                <a:ea typeface="宋体" panose="02010600030101010101" pitchFamily="2" charset="-122"/>
                <a:sym typeface="Wingdings" panose="05000000000000000000" pitchFamily="2" charset="2"/>
              </a:rPr>
              <a:t>号页框，该页的访问位为</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，则置换该页，将</a:t>
            </a:r>
            <a:r>
              <a:rPr lang="en-US" altLang="zh-CN" sz="1800" dirty="0">
                <a:ea typeface="宋体" panose="02010600030101010101" pitchFamily="2" charset="-122"/>
                <a:sym typeface="Wingdings" panose="05000000000000000000" pitchFamily="2" charset="2"/>
              </a:rPr>
              <a:t>5</a:t>
            </a:r>
            <a:r>
              <a:rPr lang="zh-CN" altLang="en-US" sz="1800" dirty="0">
                <a:ea typeface="宋体" panose="02010600030101010101" pitchFamily="2" charset="-122"/>
                <a:sym typeface="Wingdings" panose="05000000000000000000" pitchFamily="2" charset="2"/>
              </a:rPr>
              <a:t>号页面装入到</a:t>
            </a:r>
            <a:r>
              <a:rPr lang="en-US" altLang="zh-CN" sz="1800" dirty="0">
                <a:ea typeface="宋体" panose="02010600030101010101" pitchFamily="2" charset="-122"/>
                <a:sym typeface="Wingdings" panose="05000000000000000000" pitchFamily="2" charset="2"/>
              </a:rPr>
              <a:t>2</a:t>
            </a:r>
            <a:r>
              <a:rPr lang="zh-CN" altLang="en-US" sz="1800" dirty="0">
                <a:ea typeface="宋体" panose="02010600030101010101" pitchFamily="2" charset="-122"/>
                <a:sym typeface="Wingdings" panose="05000000000000000000" pitchFamily="2" charset="2"/>
              </a:rPr>
              <a:t>号页框中，因此</a:t>
            </a:r>
            <a:r>
              <a:rPr lang="zh-CN" altLang="en-US" sz="1800" dirty="0">
                <a:ea typeface="宋体" panose="02010600030101010101" pitchFamily="2" charset="-122"/>
              </a:rPr>
              <a:t>逻辑地址</a:t>
            </a:r>
            <a:r>
              <a:rPr lang="en-US" altLang="zh-CN" sz="1800" dirty="0">
                <a:ea typeface="宋体" panose="02010600030101010101" pitchFamily="2" charset="-122"/>
              </a:rPr>
              <a:t>17CAH</a:t>
            </a:r>
            <a:r>
              <a:rPr lang="zh-CN" altLang="en-US" sz="1800" dirty="0">
                <a:ea typeface="宋体" panose="02010600030101010101" pitchFamily="2" charset="-122"/>
              </a:rPr>
              <a:t>对应的物理地址为</a:t>
            </a:r>
            <a:r>
              <a:rPr lang="en-US" altLang="zh-CN" sz="1800" dirty="0">
                <a:ea typeface="宋体" panose="02010600030101010101" pitchFamily="2" charset="-122"/>
                <a:sym typeface="Wingdings" panose="05000000000000000000" pitchFamily="2" charset="2"/>
              </a:rPr>
              <a:t>(0000 10</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sym typeface="Wingdings" panose="05000000000000000000" pitchFamily="2" charset="2"/>
              </a:rPr>
              <a:t>)</a:t>
            </a:r>
            <a:r>
              <a:rPr lang="en-US" altLang="zh-CN" sz="1800" baseline="-25000" dirty="0">
                <a:ea typeface="宋体" panose="02010600030101010101" pitchFamily="2" charset="-122"/>
                <a:sym typeface="Wingdings" panose="05000000000000000000" pitchFamily="2" charset="2"/>
              </a:rPr>
              <a:t>2</a:t>
            </a:r>
            <a:r>
              <a:rPr lang="en-US" altLang="zh-CN" sz="1800" dirty="0">
                <a:ea typeface="宋体" panose="02010600030101010101" pitchFamily="2" charset="-122"/>
                <a:sym typeface="Wingdings" panose="05000000000000000000" pitchFamily="2" charset="2"/>
              </a:rPr>
              <a:t>=0BCAH</a:t>
            </a:r>
            <a:r>
              <a:rPr lang="zh-CN" altLang="en-US" sz="1800" dirty="0">
                <a:ea typeface="宋体" panose="02010600030101010101" pitchFamily="2" charset="-122"/>
                <a:sym typeface="Wingdings" panose="05000000000000000000" pitchFamily="2" charset="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False"/>
  <p:tag name="PROBLEMVOICEALLOWED" val="False"/>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5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10;"/>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如果按照本教材的观点，当CPU给出要访问存储单元的逻辑地址，MMU根据该地址对应的页号查页表，若欲访问的页面对应的页表中的v/i位是v，则进行地址变换；若为i，则进入page fault，然后再判断这个i是非法页面还是尚未装入内存的合法页面，若为非法页面，则产生trap进行地址越界处理。因此应该选D。&#10;&#10;按汤子瀛教材的观点，当CPU给出一个欲访问存储单元的逻辑地址，MMU首先将页号与页表长度进行比较，即进行地址越界检查，如果地址越界，产生一个trap进行地址越界处理；否则如果欲访问的页面在内存，则进行地址变换，否则，进入page falut。因此选B。&#10;（参见汤子瀛第3版，P146）&#10;"/>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2890</TotalTime>
  <Pages>0</Pages>
  <Words>15307</Words>
  <Characters>0</Characters>
  <Application>Microsoft Office PowerPoint</Application>
  <DocSecurity>0</DocSecurity>
  <PresentationFormat>全屏显示(4:3)</PresentationFormat>
  <Lines>0</Lines>
  <Paragraphs>1685</Paragraphs>
  <Slides>152</Slides>
  <Notes>1</Notes>
  <HiddenSlides>25</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152</vt:i4>
      </vt:variant>
    </vt:vector>
  </HeadingPairs>
  <TitlesOfParts>
    <vt:vector size="165" baseType="lpstr">
      <vt:lpstr>Microsoft Yahei</vt:lpstr>
      <vt:lpstr>Monotype Sorts</vt:lpstr>
      <vt:lpstr>宋体</vt:lpstr>
      <vt:lpstr>Arial</vt:lpstr>
      <vt:lpstr>Cambria Math</vt:lpstr>
      <vt:lpstr>Courier New</vt:lpstr>
      <vt:lpstr>Helvetica</vt:lpstr>
      <vt:lpstr>Symbol</vt:lpstr>
      <vt:lpstr>Times New Roman</vt:lpstr>
      <vt:lpstr>Wingdings</vt:lpstr>
      <vt:lpstr>os-w-java</vt:lpstr>
      <vt:lpstr>1_os-w-java</vt:lpstr>
      <vt:lpstr>Microsoft 公式 3.0</vt:lpstr>
      <vt:lpstr>Chapter 9:  Virtual Memory</vt:lpstr>
      <vt:lpstr>Chapter 9:  Virtual Memory</vt:lpstr>
      <vt:lpstr>Objectives</vt:lpstr>
      <vt:lpstr>9.1 Background</vt:lpstr>
      <vt:lpstr>Background</vt:lpstr>
      <vt:lpstr>Background</vt:lpstr>
      <vt:lpstr>虚拟存储器的基本思想</vt:lpstr>
      <vt:lpstr>虚拟存储器的基本思想</vt:lpstr>
      <vt:lpstr>Virtual Memory That is Larger Than Physical Memory</vt:lpstr>
      <vt:lpstr>Virtual-address Space</vt:lpstr>
      <vt:lpstr>Shared Library Using Virtual Memory</vt:lpstr>
      <vt:lpstr>PowerPoint 演示文稿</vt:lpstr>
      <vt:lpstr>Virtual memory implementation</vt:lpstr>
      <vt:lpstr>9.2 Demand Paging</vt:lpstr>
      <vt:lpstr>Demand Paging</vt:lpstr>
      <vt:lpstr>Transfer of a Paged Memory to Contiguous Disk Space</vt:lpstr>
      <vt:lpstr>虚拟存储器需要解决的几个问题</vt:lpstr>
      <vt:lpstr>  9.2.1 Basic Concepts</vt:lpstr>
      <vt:lpstr>Valid-Invalid Bit</vt:lpstr>
      <vt:lpstr>Page Table When Some Pages Are Not in Main Memory</vt:lpstr>
      <vt:lpstr>虚拟存储器需要解决的几个问题</vt:lpstr>
      <vt:lpstr>Page Fault (页面错误、页失效、缺页中断)</vt:lpstr>
      <vt:lpstr>Steps in Handling a Page Fault</vt:lpstr>
      <vt:lpstr>Page Fault（P322-323）</vt:lpstr>
      <vt:lpstr>Page Fault－problems</vt:lpstr>
      <vt:lpstr>Page Fault－problems </vt:lpstr>
      <vt:lpstr>PowerPoint 演示文稿</vt:lpstr>
      <vt:lpstr>PowerPoint 演示文稿</vt:lpstr>
      <vt:lpstr>9.2.2 Performance of Demand Paging</vt:lpstr>
      <vt:lpstr>Performance of Demand Paging</vt:lpstr>
      <vt:lpstr>Performance of Demand Paging</vt:lpstr>
      <vt:lpstr>Process Creation</vt:lpstr>
      <vt:lpstr>Copy-on-Write</vt:lpstr>
      <vt:lpstr>Copy-on-Write</vt:lpstr>
      <vt:lpstr>Before Process 1 Modifies Page C</vt:lpstr>
      <vt:lpstr>After Process 1 Modifies Page C</vt:lpstr>
      <vt:lpstr>启示-虚拟存储技术与编程质量</vt:lpstr>
      <vt:lpstr>虚拟存储器需要解决的几个问题</vt:lpstr>
      <vt:lpstr>What happens if there is no free frame?</vt:lpstr>
      <vt:lpstr>Need For Page Replacement</vt:lpstr>
      <vt:lpstr>9.4.1 Basic Page Replacement</vt:lpstr>
      <vt:lpstr>不具备页面置换功能的Page Fault</vt:lpstr>
      <vt:lpstr>Modifying page-fault service routine to include page replacement</vt:lpstr>
      <vt:lpstr>Page Replacement</vt:lpstr>
      <vt:lpstr>Page Replacement Algorithms</vt:lpstr>
      <vt:lpstr>Graph of Page Faults Versus The Number of Frames</vt:lpstr>
      <vt:lpstr>9.4.2 FIFO Page Replacement</vt:lpstr>
      <vt:lpstr>FIFO Page Replacement</vt:lpstr>
      <vt:lpstr>FIFO Page Replacement</vt:lpstr>
      <vt:lpstr>First-In-First-Out (FIFO) Algorithm</vt:lpstr>
      <vt:lpstr>FIFO Illustrating Belady’s Anomaly</vt:lpstr>
      <vt:lpstr>PowerPoint 演示文稿</vt:lpstr>
      <vt:lpstr>9.4.3 Optimal Algorithm</vt:lpstr>
      <vt:lpstr>Optimal Page Replacement</vt:lpstr>
      <vt:lpstr>Optimal Page Replacement</vt:lpstr>
      <vt:lpstr>9.4.4 LRU Page Replacement (Least-Recently-Used)</vt:lpstr>
      <vt:lpstr>LRU Page Replacement</vt:lpstr>
      <vt:lpstr>Least Recently Used (LRU) Algorithm</vt:lpstr>
      <vt:lpstr>例题</vt:lpstr>
      <vt:lpstr>PowerPoint 演示文稿</vt:lpstr>
      <vt:lpstr>LRU Algorithm implementation</vt:lpstr>
      <vt:lpstr>LRU Algorithm：Counter implementation</vt:lpstr>
      <vt:lpstr>PowerPoint 演示文稿</vt:lpstr>
      <vt:lpstr>LRU Algorithm： Stack implementation </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PowerPoint 演示文稿</vt:lpstr>
      <vt:lpstr>PowerPoint 演示文稿</vt:lpstr>
      <vt:lpstr>LRU Approximation Algorithms</vt:lpstr>
      <vt:lpstr>9.4.5 LRU Approximation Algorithms</vt:lpstr>
      <vt:lpstr>Second chance Algorithm(Clock)</vt:lpstr>
      <vt:lpstr>Second-Chance (clock) Page-Replacement Algorithm</vt:lpstr>
      <vt:lpstr>Enhanced Second-chance Algorithm</vt:lpstr>
      <vt:lpstr>9.4.6 Counting-Based Algorithms</vt:lpstr>
      <vt:lpstr>自学：LFU Algorithm  vs. LRU Algorithm </vt:lpstr>
      <vt:lpstr>自学：MFU Algorithm  vs. LRU Algorithm </vt:lpstr>
      <vt:lpstr>9.4.7 Page-Buffering Algorithms </vt:lpstr>
      <vt:lpstr>Page table（demand paging）</vt:lpstr>
      <vt:lpstr>9.5 Allocation of Frames</vt:lpstr>
      <vt:lpstr>Allocation Algorithm- Fixed Allocation</vt:lpstr>
      <vt:lpstr>Allocation Algorithm- Priority Allocation</vt:lpstr>
      <vt:lpstr>Allocation Algorithm- Dynamic Allocation</vt:lpstr>
      <vt:lpstr>Local vs. Global Replacement</vt:lpstr>
      <vt:lpstr>PowerPoint 演示文稿</vt:lpstr>
      <vt:lpstr>PowerPoint 演示文稿</vt:lpstr>
      <vt:lpstr>续上页</vt:lpstr>
      <vt:lpstr>PowerPoint 演示文稿</vt:lpstr>
      <vt:lpstr>续上页</vt:lpstr>
      <vt:lpstr>PowerPoint 演示文稿</vt:lpstr>
      <vt:lpstr>续上页</vt:lpstr>
      <vt:lpstr>例题</vt:lpstr>
      <vt:lpstr>续上页—参考答案</vt:lpstr>
      <vt:lpstr>虚拟存储器需要解决的几个问题</vt:lpstr>
      <vt:lpstr>9.6 Thrashing</vt:lpstr>
      <vt:lpstr>9.6.1 Cause of Thrashing</vt:lpstr>
      <vt:lpstr>Thrashing</vt:lpstr>
      <vt:lpstr>Demand Paging and Thrashing </vt:lpstr>
      <vt:lpstr>Locality In A Memory-Reference Pattern</vt:lpstr>
      <vt:lpstr>Locality例</vt:lpstr>
      <vt:lpstr>自学：Locality例</vt:lpstr>
      <vt:lpstr>Thrashing </vt:lpstr>
      <vt:lpstr>Thrashing Prevention</vt:lpstr>
      <vt:lpstr>Solution to Thrashing</vt:lpstr>
      <vt:lpstr>9.6.2 Working-set model</vt:lpstr>
      <vt:lpstr>Working-set model</vt:lpstr>
      <vt:lpstr>Working-set model</vt:lpstr>
      <vt:lpstr>Working-set model</vt:lpstr>
      <vt:lpstr>工作集模型的应用</vt:lpstr>
      <vt:lpstr>Working-Set Model</vt:lpstr>
      <vt:lpstr>Keeping Track of the Working Set</vt:lpstr>
      <vt:lpstr>9.6.3 Page-Fault Frequency Scheme</vt:lpstr>
      <vt:lpstr>Thrashing Prevention</vt:lpstr>
      <vt:lpstr>Solution to Thrashing</vt:lpstr>
      <vt:lpstr>PowerPoint 演示文稿</vt:lpstr>
      <vt:lpstr>例题 P367 9.10</vt:lpstr>
      <vt:lpstr>Virtual Memory（回顾）</vt:lpstr>
      <vt:lpstr>9.7 Memory-Mapped Files</vt:lpstr>
      <vt:lpstr>9.7.1 Basic Mechanism </vt:lpstr>
      <vt:lpstr>Memory Mapped Files</vt:lpstr>
      <vt:lpstr>9.7.2  Shared Memory in the WIn32 API</vt:lpstr>
      <vt:lpstr>Memory-Mapped Shared Memory in Windows</vt:lpstr>
      <vt:lpstr>9.7.3  Memory-Mapped I/O</vt:lpstr>
      <vt:lpstr>9.8 Allocating Kernel Memory</vt:lpstr>
      <vt:lpstr>9.9  Other Considerations</vt:lpstr>
      <vt:lpstr>9.9.1 Other Considerations -- Prepaging</vt:lpstr>
      <vt:lpstr>9.9.2 Other Considerations– Page Size</vt:lpstr>
      <vt:lpstr>9.9.3 Other Considerations– TLB Reach </vt:lpstr>
      <vt:lpstr>9.9.4 Other Considerations– Invert Page Table</vt:lpstr>
      <vt:lpstr>9.9.5 Other Considerations– Program Structure</vt:lpstr>
      <vt:lpstr>9.9.6 Other Considerations– I/O interlock</vt:lpstr>
      <vt:lpstr>Reason Why Frames Used For I/O Must Be In Memory</vt:lpstr>
      <vt:lpstr>9.10 Operating System Examples</vt:lpstr>
      <vt:lpstr>9.10.1 Windows XP</vt:lpstr>
      <vt:lpstr>Windows XP页框分配</vt:lpstr>
      <vt:lpstr>Windows XP页框分配</vt:lpstr>
      <vt:lpstr>9.10.2 Solaris </vt:lpstr>
      <vt:lpstr>Page table（demand paging）</vt:lpstr>
      <vt:lpstr>课后复习题</vt:lpstr>
      <vt:lpstr>End of Chapter 9</vt:lpstr>
    </vt:vector>
  </TitlesOfParts>
  <Manager/>
  <Company>Lucent Technologies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
  <dc:creator>Marilyn Turnamian</dc:creator>
  <cp:keywords/>
  <dc:description/>
  <cp:lastModifiedBy>han</cp:lastModifiedBy>
  <cp:revision>1095</cp:revision>
  <cp:lastPrinted>2001-06-15T13:47:43Z</cp:lastPrinted>
  <dcterms:created xsi:type="dcterms:W3CDTF">1999-08-03T15:41:59Z</dcterms:created>
  <dcterms:modified xsi:type="dcterms:W3CDTF">2021-10-20T13:39:20Z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