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3" r:id="rId9"/>
    <p:sldId id="260" r:id="rId10"/>
    <p:sldId id="323" r:id="rId11"/>
    <p:sldId id="261" r:id="rId12"/>
    <p:sldId id="262" r:id="rId14"/>
    <p:sldId id="264" r:id="rId15"/>
    <p:sldId id="270" r:id="rId16"/>
    <p:sldId id="271" r:id="rId17"/>
    <p:sldId id="272" r:id="rId18"/>
    <p:sldId id="273" r:id="rId19"/>
    <p:sldId id="274" r:id="rId20"/>
    <p:sldId id="275" r:id="rId21"/>
    <p:sldId id="265" r:id="rId22"/>
    <p:sldId id="266" r:id="rId23"/>
    <p:sldId id="267" r:id="rId24"/>
    <p:sldId id="268" r:id="rId25"/>
    <p:sldId id="324" r:id="rId26"/>
    <p:sldId id="325" r:id="rId27"/>
    <p:sldId id="326" r:id="rId28"/>
    <p:sldId id="327" r:id="rId29"/>
    <p:sldId id="269" r:id="rId30"/>
    <p:sldId id="319" r:id="rId31"/>
    <p:sldId id="320" r:id="rId32"/>
    <p:sldId id="321" r:id="rId33"/>
    <p:sldId id="322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50" y="-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648B1-8EE9-42E7-92F6-6A59E5A762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68DC1-9F65-4F18-8768-32047C78C9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271" y="3657885"/>
            <a:ext cx="5910271" cy="4801060"/>
          </a:xfrm>
          <a:noFill/>
        </p:spPr>
        <p:txBody>
          <a:bodyPr lIns="93005" tIns="45687" rIns="93005" bIns="45687"/>
          <a:lstStyle/>
          <a:p>
            <a:r>
              <a:rPr lang="en-US" altLang="zh-CN" smtClean="0">
                <a:latin typeface="Arial" panose="020B0604020202090204" pitchFamily="34" charset="0"/>
              </a:rPr>
              <a:t>Remember, we will be using a clocking methodology where all storage elements are clocked by the same clock edge.</a:t>
            </a:r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smtClean="0">
                <a:latin typeface="Arial" panose="020B0604020202090204" pitchFamily="34" charset="0"/>
              </a:rPr>
              <a:t>Consequently, our cycle time will be the sum of:</a:t>
            </a:r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smtClean="0">
                <a:latin typeface="Arial" panose="020B0604020202090204" pitchFamily="34" charset="0"/>
              </a:rPr>
              <a:t>(a) The Clock-to-Q ( or latch propagation) time of the input registers.</a:t>
            </a:r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smtClean="0">
                <a:latin typeface="Arial" panose="020B0604020202090204" pitchFamily="34" charset="0"/>
              </a:rPr>
              <a:t>(b) The longest delay path through the combinational logic block.</a:t>
            </a:r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smtClean="0">
                <a:latin typeface="Arial" panose="020B0604020202090204" pitchFamily="34" charset="0"/>
              </a:rPr>
              <a:t>(c)  The set up time of the output register.</a:t>
            </a:r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smtClean="0">
                <a:latin typeface="Arial" panose="020B0604020202090204" pitchFamily="34" charset="0"/>
              </a:rPr>
              <a:t>(d) And finally the clock skew.</a:t>
            </a:r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smtClean="0">
                <a:latin typeface="Arial" panose="020B0604020202090204" pitchFamily="34" charset="0"/>
              </a:rPr>
              <a:t>In order to avoid hold time violation, you have to make sure this inequality is fulfilled.</a:t>
            </a:r>
            <a:endParaRPr lang="en-US" altLang="zh-CN" smtClean="0">
              <a:latin typeface="Arial" panose="020B0604020202090204" pitchFamily="34" charset="0"/>
            </a:endParaRPr>
          </a:p>
          <a:p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smtClean="0">
                <a:latin typeface="Arial" panose="020B0604020202090204" pitchFamily="34" charset="0"/>
              </a:rPr>
              <a:t>+2 = 18 min. (X:58)</a:t>
            </a:r>
            <a:endParaRPr lang="en-US" altLang="zh-CN" smtClean="0">
              <a:latin typeface="Arial" panose="020B0604020202090204" pitchFamily="34" charset="0"/>
            </a:endParaRPr>
          </a:p>
          <a:p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b="1" smtClean="0">
                <a:latin typeface="Arial" panose="020B0604020202090204" pitchFamily="34" charset="0"/>
              </a:rPr>
              <a:t>Complements:</a:t>
            </a:r>
            <a:endParaRPr lang="en-US" altLang="zh-CN" b="1" smtClean="0">
              <a:latin typeface="Arial" panose="020B0604020202090204" pitchFamily="34" charset="0"/>
            </a:endParaRPr>
          </a:p>
          <a:p>
            <a:r>
              <a:rPr lang="en-US" altLang="zh-CN" b="1" smtClean="0">
                <a:latin typeface="Arial" panose="020B0604020202090204" pitchFamily="34" charset="0"/>
              </a:rPr>
              <a:t>Why use edge-triggerd clocking methodology? simpler to explain in contrast to level-triggered.</a:t>
            </a:r>
            <a:endParaRPr lang="en-US" altLang="zh-CN" b="1" smtClean="0">
              <a:latin typeface="Arial" panose="020B0604020202090204" pitchFamily="34" charset="0"/>
            </a:endParaRPr>
          </a:p>
          <a:p>
            <a:r>
              <a:rPr lang="en-US" altLang="zh-CN" b="1" smtClean="0">
                <a:latin typeface="Arial" panose="020B0604020202090204" pitchFamily="34" charset="0"/>
              </a:rPr>
              <a:t>Clock skew: </a:t>
            </a:r>
            <a:r>
              <a:rPr lang="en-US" altLang="zh-CN" smtClean="0">
                <a:latin typeface="Arial" panose="020B0604020202090204" pitchFamily="34" charset="0"/>
              </a:rPr>
              <a:t>difference in absolute time between the times when two state elements see a clock edge. It arises because the clock signal often follows different paths, with slightly delays, to reach two different state elements. Clock skew may cause a forward race of new inputs to the next flip-flop, leading to incorrect operation. (see Fig.B.31 at page B-41).</a:t>
            </a:r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b="1" smtClean="0">
                <a:latin typeface="Arial" panose="020B0604020202090204" pitchFamily="34" charset="0"/>
              </a:rPr>
              <a:t>Clock-to-Q(or latch propagation): </a:t>
            </a:r>
            <a:r>
              <a:rPr lang="en-US" altLang="zh-CN" smtClean="0">
                <a:latin typeface="Arial" panose="020B0604020202090204" pitchFamily="34" charset="0"/>
              </a:rPr>
              <a:t>the propagation time of signal through a flip-flop from clock to the output Q. That is why it is called clock to Q time.</a:t>
            </a:r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b="1" smtClean="0">
                <a:latin typeface="Arial" panose="020B0604020202090204" pitchFamily="34" charset="0"/>
              </a:rPr>
              <a:t>Setup time/hold time of flip-flop:</a:t>
            </a:r>
            <a:r>
              <a:rPr lang="en-US" altLang="zh-CN" smtClean="0">
                <a:latin typeface="Arial" panose="020B0604020202090204" pitchFamily="34" charset="0"/>
              </a:rPr>
              <a:t> the minimum time during which the input must be valid( or stable) before/after the clock edge.(page B-24)</a:t>
            </a:r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b="1" smtClean="0">
                <a:latin typeface="Arial" panose="020B0604020202090204" pitchFamily="34" charset="0"/>
              </a:rPr>
              <a:t>(Latch Prop + Shortest Delay Path - Clock Skew)  &gt;  Hold Time  </a:t>
            </a:r>
            <a:r>
              <a:rPr lang="en-US" altLang="zh-CN" smtClean="0">
                <a:latin typeface="Arial" panose="020B0604020202090204" pitchFamily="34" charset="0"/>
              </a:rPr>
              <a:t>: this might be difficult to explain, but otherwise it will cause the race problem as shown in Fig.B.31. </a:t>
            </a:r>
            <a:endParaRPr lang="en-US" altLang="zh-CN" smtClean="0">
              <a:latin typeface="Arial" panose="020B0604020202090204" pitchFamily="34" charset="0"/>
            </a:endParaRPr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271" y="3657885"/>
            <a:ext cx="5910271" cy="4801060"/>
          </a:xfrm>
          <a:noFill/>
        </p:spPr>
        <p:txBody>
          <a:bodyPr lIns="93005" tIns="45687" rIns="93005" bIns="45687"/>
          <a:lstStyle/>
          <a:p>
            <a:r>
              <a:rPr lang="en-US" altLang="zh-CN" smtClean="0">
                <a:latin typeface="Arial" panose="020B0604020202090204" pitchFamily="34" charset="0"/>
              </a:rPr>
              <a:t>Based on the Register Transfer Language examples we have so far, we know we will need the following combinational logic elements.</a:t>
            </a:r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smtClean="0">
                <a:latin typeface="Arial" panose="020B0604020202090204" pitchFamily="34" charset="0"/>
              </a:rPr>
              <a:t>We will need an adder to update the program counter.</a:t>
            </a:r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smtClean="0">
                <a:latin typeface="Arial" panose="020B0604020202090204" pitchFamily="34" charset="0"/>
              </a:rPr>
              <a:t>A MUX to select the results.</a:t>
            </a:r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smtClean="0">
                <a:latin typeface="Arial" panose="020B0604020202090204" pitchFamily="34" charset="0"/>
              </a:rPr>
              <a:t>And finally, an ALU to do various arithmetic and logic operation.</a:t>
            </a:r>
            <a:endParaRPr lang="en-US" altLang="zh-CN" smtClean="0">
              <a:latin typeface="Arial" panose="020B0604020202090204" pitchFamily="34" charset="0"/>
            </a:endParaRPr>
          </a:p>
          <a:p>
            <a:endParaRPr lang="en-US" altLang="zh-CN" smtClean="0">
              <a:latin typeface="Arial" panose="020B0604020202090204" pitchFamily="34" charset="0"/>
            </a:endParaRPr>
          </a:p>
          <a:p>
            <a:endParaRPr lang="en-US" altLang="zh-CN" smtClean="0">
              <a:latin typeface="Arial" panose="020B0604020202090204" pitchFamily="34" charset="0"/>
            </a:endParaRPr>
          </a:p>
          <a:p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smtClean="0">
                <a:latin typeface="Arial" panose="020B0604020202090204" pitchFamily="34" charset="0"/>
              </a:rPr>
              <a:t>+1 = 30 min. (Y:10)</a:t>
            </a:r>
            <a:endParaRPr lang="en-US" altLang="zh-CN" smtClean="0">
              <a:latin typeface="Arial" panose="020B0604020202090204" pitchFamily="34" charset="0"/>
            </a:endParaRPr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3525" y="576263"/>
            <a:ext cx="3803650" cy="2852737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271" y="4155719"/>
            <a:ext cx="5910271" cy="4303225"/>
          </a:xfrm>
          <a:noFill/>
        </p:spPr>
        <p:txBody>
          <a:bodyPr lIns="92566" tIns="45471" rIns="92566" bIns="45471"/>
          <a:lstStyle/>
          <a:p>
            <a:r>
              <a:rPr lang="en-US" altLang="zh-CN" smtClean="0">
                <a:latin typeface="Arial" panose="020B0604020202090204" pitchFamily="34" charset="0"/>
              </a:rPr>
              <a:t>Well, let’s look at a more complex example so I can show you how different instructions at different stages of execution can be processed by our pipelined datapath simultaneously.</a:t>
            </a:r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smtClean="0">
                <a:latin typeface="Arial" panose="020B0604020202090204" pitchFamily="34" charset="0"/>
              </a:rPr>
              <a:t>Let’s consider the following instruction sequence: Load, R-type, Store, and then Branch on equal to target address 1000.</a:t>
            </a:r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smtClean="0">
                <a:latin typeface="Arial" panose="020B0604020202090204" pitchFamily="34" charset="0"/>
              </a:rPr>
              <a:t>In the next four slides, I will show you the state of the datapath at the end of Cycle 4, Cycle 5, Cycle 6 and Cycle 7.</a:t>
            </a:r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smtClean="0">
                <a:latin typeface="Arial" panose="020B0604020202090204" pitchFamily="34" charset="0"/>
              </a:rPr>
              <a:t>First let’s take a look at the end of Cycle 4 where:</a:t>
            </a:r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smtClean="0">
                <a:latin typeface="Arial" panose="020B0604020202090204" pitchFamily="34" charset="0"/>
              </a:rPr>
              <a:t>(a) The Load instruction has just finished its Mem stage.</a:t>
            </a:r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smtClean="0">
                <a:latin typeface="Arial" panose="020B0604020202090204" pitchFamily="34" charset="0"/>
              </a:rPr>
              <a:t>(b) The R-type instruction has just finished its Exec stage.</a:t>
            </a:r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smtClean="0">
                <a:latin typeface="Arial" panose="020B0604020202090204" pitchFamily="34" charset="0"/>
              </a:rPr>
              <a:t>(c) The Store instruction has just finished its Register Fetch slash Instruction Decode stage.</a:t>
            </a:r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smtClean="0">
                <a:latin typeface="Arial" panose="020B0604020202090204" pitchFamily="34" charset="0"/>
              </a:rPr>
              <a:t>(d) And finally, the Branch instruction has just finish fetching the instruction.</a:t>
            </a:r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smtClean="0">
                <a:latin typeface="Arial" panose="020B0604020202090204" pitchFamily="34" charset="0"/>
              </a:rPr>
              <a:t>Remember now, the next four pictures we will be looking at are at the end of a clock cycle.  That is right at the clock tick.</a:t>
            </a:r>
            <a:endParaRPr lang="en-US" altLang="zh-CN" smtClean="0">
              <a:latin typeface="Arial" panose="020B0604020202090204" pitchFamily="34" charset="0"/>
            </a:endParaRPr>
          </a:p>
          <a:p>
            <a:endParaRPr lang="en-US" altLang="zh-CN" smtClean="0">
              <a:latin typeface="Arial" panose="020B0604020202090204" pitchFamily="34" charset="0"/>
            </a:endParaRPr>
          </a:p>
          <a:p>
            <a:r>
              <a:rPr lang="en-US" altLang="zh-CN" smtClean="0">
                <a:latin typeface="Arial" panose="020B0604020202090204" pitchFamily="34" charset="0"/>
              </a:rPr>
              <a:t>+2 = 59 min. (Y:39)</a:t>
            </a:r>
            <a:endParaRPr lang="en-US" altLang="zh-CN" smtClean="0">
              <a:latin typeface="Arial" panose="020B0604020202090204" pitchFamily="34" charset="0"/>
            </a:endParaRPr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576263"/>
            <a:ext cx="4587875" cy="3440112"/>
          </a:xfrm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271" y="4114587"/>
            <a:ext cx="5910271" cy="4344357"/>
          </a:xfrm>
          <a:noFill/>
        </p:spPr>
        <p:txBody>
          <a:bodyPr/>
          <a:lstStyle/>
          <a:p>
            <a:endParaRPr lang="zh-CN" altLang="en-US" dirty="0" smtClean="0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576263"/>
            <a:ext cx="4587875" cy="3440112"/>
          </a:xfrm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271" y="4114587"/>
            <a:ext cx="5910271" cy="4344357"/>
          </a:xfrm>
          <a:noFill/>
        </p:spPr>
        <p:txBody>
          <a:bodyPr/>
          <a:lstStyle/>
          <a:p>
            <a:endParaRPr lang="zh-CN" altLang="en-US" smtClean="0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5A0A-7126-42DA-AB4F-927645EFE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D1A9-D287-4C5D-BF6C-B66C2CEDE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5A0A-7126-42DA-AB4F-927645EFE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D1A9-D287-4C5D-BF6C-B66C2CEDE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5A0A-7126-42DA-AB4F-927645EFE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D1A9-D287-4C5D-BF6C-B66C2CEDE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5A0A-7126-42DA-AB4F-927645EFE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D1A9-D287-4C5D-BF6C-B66C2CEDE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2125" y="128588"/>
            <a:ext cx="2201863" cy="3349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6538" y="128588"/>
            <a:ext cx="6453187" cy="3349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128588"/>
            <a:ext cx="8807450" cy="5286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295400"/>
            <a:ext cx="4019550" cy="2182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019550" cy="2182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5A0A-7126-42DA-AB4F-927645EFE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D1A9-D287-4C5D-BF6C-B66C2CEDE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2125" y="128588"/>
            <a:ext cx="2201863" cy="3349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6538" y="128588"/>
            <a:ext cx="6453187" cy="3349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128588"/>
            <a:ext cx="8807450" cy="5286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295400"/>
            <a:ext cx="4019550" cy="2182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019550" cy="2182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5A0A-7126-42DA-AB4F-927645EFE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D1A9-D287-4C5D-BF6C-B66C2CEDE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5A0A-7126-42DA-AB4F-927645EFE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D1A9-D287-4C5D-BF6C-B66C2CEDE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5A0A-7126-42DA-AB4F-927645EFE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D1A9-D287-4C5D-BF6C-B66C2CEDE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5A0A-7126-42DA-AB4F-927645EFE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D1A9-D287-4C5D-BF6C-B66C2CEDE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5A0A-7126-42DA-AB4F-927645EFE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D1A9-D287-4C5D-BF6C-B66C2CEDE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5A0A-7126-42DA-AB4F-927645EFE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D1A9-D287-4C5D-BF6C-B66C2CEDE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35A0A-7126-42DA-AB4F-927645EFED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1D1A9-D287-4C5D-BF6C-B66C2CEDE3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128588"/>
            <a:ext cx="880745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 smtClean="0"/>
              <a:t>Title</a:t>
            </a:r>
            <a:endParaRPr lang="en-US" altLang="zh-CN" smtClean="0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95400"/>
            <a:ext cx="8191500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 smtClean="0"/>
              <a:t>This is our 1st Level Bullet</a:t>
            </a:r>
            <a:endParaRPr lang="en-US" altLang="zh-CN" smtClean="0"/>
          </a:p>
          <a:p>
            <a:pPr lvl="1"/>
            <a:r>
              <a:rPr lang="en-US" altLang="zh-CN" smtClean="0"/>
              <a:t>This is our 2nd level bullet</a:t>
            </a:r>
            <a:endParaRPr lang="en-US" altLang="zh-CN" smtClean="0"/>
          </a:p>
          <a:p>
            <a:pPr lvl="2"/>
            <a:r>
              <a:rPr lang="en-US" altLang="zh-CN" smtClean="0"/>
              <a:t>This is our 3rd level bullet</a:t>
            </a:r>
            <a:endParaRPr lang="en-US" altLang="zh-CN" smtClean="0"/>
          </a:p>
          <a:p>
            <a:pPr lvl="0"/>
            <a:r>
              <a:rPr lang="en-US" altLang="zh-CN" smtClean="0"/>
              <a:t>This is our next 1st Level Bullet</a:t>
            </a:r>
            <a:endParaRPr lang="en-US" altLang="zh-CN" smtClean="0"/>
          </a:p>
          <a:p>
            <a:pPr lvl="1"/>
            <a:r>
              <a:rPr lang="en-US" altLang="zh-CN" smtClean="0"/>
              <a:t>This is our 2nd level bullet</a:t>
            </a:r>
            <a:endParaRPr lang="en-US" altLang="zh-CN" smtClean="0"/>
          </a:p>
          <a:p>
            <a:pPr lvl="2"/>
            <a:r>
              <a:rPr lang="en-US" altLang="zh-CN" smtClean="0"/>
              <a:t>This is our 3rd level bullet</a:t>
            </a:r>
            <a:endParaRPr lang="en-US" altLang="zh-CN" smtClean="0"/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246063" y="682625"/>
            <a:ext cx="8651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90204" pitchFamily="34" charset="0"/>
          <a:ea typeface="黑体" pitchFamily="49" charset="-122"/>
        </a:defRPr>
      </a:lvl2pPr>
      <a:lvl3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90204" pitchFamily="34" charset="0"/>
          <a:ea typeface="黑体" pitchFamily="49" charset="-122"/>
        </a:defRPr>
      </a:lvl3pPr>
      <a:lvl4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90204" pitchFamily="34" charset="0"/>
          <a:ea typeface="黑体" pitchFamily="49" charset="-122"/>
        </a:defRPr>
      </a:lvl4pPr>
      <a:lvl5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90204" pitchFamily="34" charset="0"/>
          <a:ea typeface="黑体" pitchFamily="49" charset="-122"/>
        </a:defRPr>
      </a:lvl5pPr>
      <a:lvl6pPr marL="4572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90204" pitchFamily="34" charset="0"/>
          <a:ea typeface="黑体" pitchFamily="49" charset="-122"/>
        </a:defRPr>
      </a:lvl6pPr>
      <a:lvl7pPr marL="9144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90204" pitchFamily="34" charset="0"/>
          <a:ea typeface="黑体" pitchFamily="49" charset="-122"/>
        </a:defRPr>
      </a:lvl7pPr>
      <a:lvl8pPr marL="13716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90204" pitchFamily="34" charset="0"/>
          <a:ea typeface="黑体" pitchFamily="49" charset="-122"/>
        </a:defRPr>
      </a:lvl8pPr>
      <a:lvl9pPr marL="18288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90204" pitchFamily="34" charset="0"/>
          <a:ea typeface="黑体" pitchFamily="49" charset="-122"/>
        </a:defRPr>
      </a:lvl9pPr>
    </p:titleStyle>
    <p:bodyStyle>
      <a:lvl1pPr marL="203200" indent="-203200" algn="l" rtl="0" eaLnBrk="0" fontAlgn="base" hangingPunct="0">
        <a:spcBef>
          <a:spcPct val="35000"/>
        </a:spcBef>
        <a:spcAft>
          <a:spcPct val="0"/>
        </a:spcAft>
        <a:buSzPct val="100000"/>
        <a:buChar char="°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90500" algn="l" rtl="0" eaLnBrk="0" fontAlgn="base" hangingPunct="0">
        <a:spcBef>
          <a:spcPct val="35000"/>
        </a:spcBef>
        <a:spcAft>
          <a:spcPct val="0"/>
        </a:spcAft>
        <a:buSzPct val="100000"/>
        <a:buChar char="•"/>
        <a:defRPr b="1">
          <a:solidFill>
            <a:schemeClr val="accent2"/>
          </a:solidFill>
          <a:latin typeface="+mn-lt"/>
        </a:defRPr>
      </a:lvl2pPr>
      <a:lvl3pPr marL="1257300" indent="-342900" algn="l" rtl="0" eaLnBrk="0" fontAlgn="base" hangingPunct="0">
        <a:spcBef>
          <a:spcPct val="35000"/>
        </a:spcBef>
        <a:spcAft>
          <a:spcPct val="0"/>
        </a:spcAft>
        <a:buSzPct val="100000"/>
        <a:buChar char="-"/>
        <a:defRPr b="1">
          <a:solidFill>
            <a:srgbClr val="B7011F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128588"/>
            <a:ext cx="880745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 smtClean="0"/>
              <a:t>Title</a:t>
            </a:r>
            <a:endParaRPr lang="en-US" altLang="zh-CN" smtClean="0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95400"/>
            <a:ext cx="8191500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zh-CN" smtClean="0"/>
              <a:t>This is our 1st Level Bullet</a:t>
            </a:r>
            <a:endParaRPr lang="en-US" altLang="zh-CN" smtClean="0"/>
          </a:p>
          <a:p>
            <a:pPr lvl="1"/>
            <a:r>
              <a:rPr lang="en-US" altLang="zh-CN" smtClean="0"/>
              <a:t>This is our 2nd level bullet</a:t>
            </a:r>
            <a:endParaRPr lang="en-US" altLang="zh-CN" smtClean="0"/>
          </a:p>
          <a:p>
            <a:pPr lvl="2"/>
            <a:r>
              <a:rPr lang="en-US" altLang="zh-CN" smtClean="0"/>
              <a:t>This is our 3rd level bullet</a:t>
            </a:r>
            <a:endParaRPr lang="en-US" altLang="zh-CN" smtClean="0"/>
          </a:p>
          <a:p>
            <a:pPr lvl="0"/>
            <a:r>
              <a:rPr lang="en-US" altLang="zh-CN" smtClean="0"/>
              <a:t>This is our next 1st Level Bullet</a:t>
            </a:r>
            <a:endParaRPr lang="en-US" altLang="zh-CN" smtClean="0"/>
          </a:p>
          <a:p>
            <a:pPr lvl="1"/>
            <a:r>
              <a:rPr lang="en-US" altLang="zh-CN" smtClean="0"/>
              <a:t>This is our 2nd level bullet</a:t>
            </a:r>
            <a:endParaRPr lang="en-US" altLang="zh-CN" smtClean="0"/>
          </a:p>
          <a:p>
            <a:pPr lvl="2"/>
            <a:r>
              <a:rPr lang="en-US" altLang="zh-CN" smtClean="0"/>
              <a:t>This is our 3rd level bullet</a:t>
            </a:r>
            <a:endParaRPr lang="en-US" altLang="zh-CN" smtClean="0"/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246063" y="682625"/>
            <a:ext cx="8651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90204" pitchFamily="34" charset="0"/>
          <a:ea typeface="黑体" pitchFamily="49" charset="-122"/>
        </a:defRPr>
      </a:lvl2pPr>
      <a:lvl3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90204" pitchFamily="34" charset="0"/>
          <a:ea typeface="黑体" pitchFamily="49" charset="-122"/>
        </a:defRPr>
      </a:lvl3pPr>
      <a:lvl4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90204" pitchFamily="34" charset="0"/>
          <a:ea typeface="黑体" pitchFamily="49" charset="-122"/>
        </a:defRPr>
      </a:lvl4pPr>
      <a:lvl5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90204" pitchFamily="34" charset="0"/>
          <a:ea typeface="黑体" pitchFamily="49" charset="-122"/>
        </a:defRPr>
      </a:lvl5pPr>
      <a:lvl6pPr marL="4572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90204" pitchFamily="34" charset="0"/>
          <a:ea typeface="黑体" pitchFamily="49" charset="-122"/>
        </a:defRPr>
      </a:lvl6pPr>
      <a:lvl7pPr marL="9144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90204" pitchFamily="34" charset="0"/>
          <a:ea typeface="黑体" pitchFamily="49" charset="-122"/>
        </a:defRPr>
      </a:lvl7pPr>
      <a:lvl8pPr marL="13716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90204" pitchFamily="34" charset="0"/>
          <a:ea typeface="黑体" pitchFamily="49" charset="-122"/>
        </a:defRPr>
      </a:lvl8pPr>
      <a:lvl9pPr marL="18288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panose="020B0604020202090204" pitchFamily="34" charset="0"/>
          <a:ea typeface="黑体" pitchFamily="49" charset="-122"/>
        </a:defRPr>
      </a:lvl9pPr>
    </p:titleStyle>
    <p:bodyStyle>
      <a:lvl1pPr marL="203200" indent="-203200" algn="l" rtl="0" eaLnBrk="0" fontAlgn="base" hangingPunct="0">
        <a:spcBef>
          <a:spcPct val="35000"/>
        </a:spcBef>
        <a:spcAft>
          <a:spcPct val="0"/>
        </a:spcAft>
        <a:buSzPct val="100000"/>
        <a:buChar char="°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90500" algn="l" rtl="0" eaLnBrk="0" fontAlgn="base" hangingPunct="0">
        <a:spcBef>
          <a:spcPct val="35000"/>
        </a:spcBef>
        <a:spcAft>
          <a:spcPct val="0"/>
        </a:spcAft>
        <a:buSzPct val="100000"/>
        <a:buChar char="•"/>
        <a:defRPr b="1">
          <a:solidFill>
            <a:schemeClr val="accent2"/>
          </a:solidFill>
          <a:latin typeface="+mn-lt"/>
        </a:defRPr>
      </a:lvl2pPr>
      <a:lvl3pPr marL="1257300" indent="-342900" algn="l" rtl="0" eaLnBrk="0" fontAlgn="base" hangingPunct="0">
        <a:spcBef>
          <a:spcPct val="35000"/>
        </a:spcBef>
        <a:spcAft>
          <a:spcPct val="0"/>
        </a:spcAft>
        <a:buSzPct val="100000"/>
        <a:buChar char="-"/>
        <a:defRPr b="1">
          <a:solidFill>
            <a:srgbClr val="B7011F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8038" y="128588"/>
            <a:ext cx="7499350" cy="528637"/>
          </a:xfrm>
        </p:spPr>
        <p:txBody>
          <a:bodyPr/>
          <a:lstStyle/>
          <a:p>
            <a:r>
              <a:rPr lang="zh-CN" altLang="en-US" smtClean="0"/>
              <a:t>程序及指令的执行过程 </a:t>
            </a:r>
            <a:endParaRPr lang="zh-CN" altLang="en-US" smtClean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138" y="803275"/>
            <a:ext cx="8496300" cy="496093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程序和指令的关系</a:t>
            </a:r>
            <a:endParaRPr lang="zh-CN" altLang="en-US" sz="24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300" smtClean="0">
                <a:latin typeface="微软雅黑" pitchFamily="34" charset="-122"/>
                <a:ea typeface="微软雅黑" pitchFamily="34" charset="-122"/>
              </a:rPr>
              <a:t>程序由一条一条指令组成，指令按顺序存放在内存连续单元</a:t>
            </a:r>
            <a:endParaRPr lang="zh-CN" altLang="en-US" sz="23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程序的执行：</a:t>
            </a:r>
            <a:r>
              <a:rPr lang="zh-CN" altLang="en-US" sz="240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周而复始地执行一条一条指令</a:t>
            </a:r>
            <a:endParaRPr lang="zh-CN" altLang="en-US" sz="2400" smtClean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正常情况下，指令按其存放顺序执行</a:t>
            </a:r>
            <a:endParaRPr lang="zh-CN" altLang="en-US" sz="24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遇到需改变程序执行流程时，用相应的转移指令</a:t>
            </a:r>
            <a:r>
              <a:rPr lang="zh-CN" altLang="en-US" sz="24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（包括无条件转移指令、条件转移指令、调用指令和返回指令等）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来改变程序执行流程</a:t>
            </a:r>
            <a:endParaRPr lang="zh-CN" altLang="en-US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程序的执行流的控制</a:t>
            </a:r>
            <a:endParaRPr lang="zh-CN" altLang="en-US" sz="24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将要执行的指令所在存储单元的地址由程序计数器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给出，通过改变</a:t>
            </a:r>
            <a:r>
              <a:rPr lang="en-US" altLang="zh-CN" sz="240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的值来控制执行顺序</a:t>
            </a:r>
            <a:endParaRPr lang="zh-CN" altLang="en-US" sz="24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smtClean="0">
                <a:latin typeface="微软雅黑" pitchFamily="34" charset="-122"/>
                <a:ea typeface="微软雅黑" pitchFamily="34" charset="-122"/>
              </a:rPr>
              <a:t>指令周期：</a:t>
            </a:r>
            <a:r>
              <a:rPr lang="en-US" altLang="zh-CN" sz="240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40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取出并执行一条指令的时间</a:t>
            </a:r>
            <a:endParaRPr lang="zh-CN" altLang="en-US" sz="24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295400"/>
            <a:ext cx="4580756" cy="6052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 smtClean="0">
                <a:solidFill>
                  <a:srgbClr val="FF0000"/>
                </a:solidFill>
              </a:rPr>
              <a:t>如何提速？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899592" y="2426566"/>
            <a:ext cx="3816424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°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accent2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-"/>
              <a:defRPr b="1">
                <a:solidFill>
                  <a:srgbClr val="B7011F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3200" kern="0" dirty="0" smtClean="0">
                <a:solidFill>
                  <a:schemeClr val="accent2"/>
                </a:solidFill>
              </a:rPr>
              <a:t>流水线（假并行）</a:t>
            </a:r>
            <a:endParaRPr lang="zh-CN" altLang="en-US" sz="3200" kern="0" dirty="0">
              <a:solidFill>
                <a:schemeClr val="accent2"/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084168" y="2426565"/>
            <a:ext cx="1584176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°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accent2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-"/>
              <a:defRPr b="1">
                <a:solidFill>
                  <a:srgbClr val="B7011F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3200" kern="0" dirty="0" smtClean="0">
                <a:solidFill>
                  <a:schemeClr val="accent2"/>
                </a:solidFill>
              </a:rPr>
              <a:t>并行</a:t>
            </a:r>
            <a:endParaRPr lang="zh-CN" altLang="en-US" sz="3200" kern="0" dirty="0">
              <a:solidFill>
                <a:schemeClr val="accent2"/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899592" y="3645024"/>
            <a:ext cx="3816424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°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accent2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-"/>
              <a:defRPr b="1">
                <a:solidFill>
                  <a:srgbClr val="B7011F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3200" kern="0" dirty="0" smtClean="0">
                <a:solidFill>
                  <a:schemeClr val="accent2"/>
                </a:solidFill>
              </a:rPr>
              <a:t>超流水线</a:t>
            </a:r>
            <a:endParaRPr lang="zh-CN" altLang="en-US" sz="3200" kern="0" dirty="0">
              <a:solidFill>
                <a:schemeClr val="accent2"/>
              </a:solidFill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971600" y="4813314"/>
            <a:ext cx="3672408" cy="104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°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accent2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-"/>
              <a:defRPr b="1">
                <a:solidFill>
                  <a:srgbClr val="B7011F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3200" kern="0" dirty="0" smtClean="0">
                <a:solidFill>
                  <a:schemeClr val="accent2"/>
                </a:solidFill>
              </a:rPr>
              <a:t>超长指令：</a:t>
            </a:r>
            <a:r>
              <a:rPr lang="zh-CN" altLang="en-US" sz="2400" kern="0" dirty="0" smtClean="0">
                <a:solidFill>
                  <a:schemeClr val="accent2"/>
                </a:solidFill>
              </a:rPr>
              <a:t>减少访存</a:t>
            </a:r>
            <a:endParaRPr lang="en-US" altLang="zh-CN" sz="2400" kern="0" dirty="0" smtClean="0">
              <a:solidFill>
                <a:schemeClr val="accent2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400" kern="0" dirty="0">
                <a:solidFill>
                  <a:schemeClr val="accent2"/>
                </a:solidFill>
              </a:rPr>
              <a:t> </a:t>
            </a:r>
            <a:r>
              <a:rPr lang="en-US" altLang="zh-CN" sz="2400" kern="0" dirty="0" smtClean="0">
                <a:solidFill>
                  <a:schemeClr val="accent2"/>
                </a:solidFill>
              </a:rPr>
              <a:t>                        </a:t>
            </a:r>
            <a:r>
              <a:rPr lang="zh-CN" altLang="en-US" sz="2400" kern="0" dirty="0" smtClean="0">
                <a:solidFill>
                  <a:schemeClr val="accent2"/>
                </a:solidFill>
              </a:rPr>
              <a:t>编译</a:t>
            </a:r>
            <a:endParaRPr lang="zh-CN" altLang="en-US" sz="3200" kern="0" dirty="0">
              <a:solidFill>
                <a:schemeClr val="accent2"/>
              </a:solidFill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5652120" y="3940073"/>
            <a:ext cx="3168352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°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accent2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-"/>
              <a:defRPr b="1">
                <a:solidFill>
                  <a:srgbClr val="B7011F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3200" kern="0" dirty="0" smtClean="0">
                <a:solidFill>
                  <a:schemeClr val="accent2"/>
                </a:solidFill>
              </a:rPr>
              <a:t>超标量：</a:t>
            </a:r>
            <a:r>
              <a:rPr lang="zh-CN" altLang="en-US" sz="2400" kern="0" dirty="0" smtClean="0">
                <a:solidFill>
                  <a:schemeClr val="accent2"/>
                </a:solidFill>
              </a:rPr>
              <a:t>动态多发</a:t>
            </a:r>
            <a:endParaRPr lang="zh-CN" altLang="en-US" sz="2400" kern="0" dirty="0">
              <a:solidFill>
                <a:schemeClr val="accent2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128588"/>
            <a:ext cx="8807450" cy="528637"/>
          </a:xfrm>
        </p:spPr>
        <p:txBody>
          <a:bodyPr/>
          <a:lstStyle/>
          <a:p>
            <a:r>
              <a:rPr lang="zh-CN" altLang="en-US" dirty="0" smtClean="0"/>
              <a:t>指令流水线的基本概念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指令流水线的基本概念</a:t>
            </a:r>
            <a:endParaRPr lang="zh-CN" alt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804863"/>
            <a:ext cx="8191500" cy="2482850"/>
          </a:xfrm>
        </p:spPr>
        <p:txBody>
          <a:bodyPr/>
          <a:lstStyle/>
          <a:p>
            <a:r>
              <a:rPr lang="zh-CN" altLang="en-US" sz="22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五段流水线</a:t>
            </a:r>
            <a:endParaRPr lang="zh-CN" altLang="en-US" sz="2200" smtClean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取指令</a:t>
            </a:r>
            <a:r>
              <a:rPr lang="en-US" altLang="zh-CN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(IF)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：根据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的值从存储器取出指令。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指令译码</a:t>
            </a:r>
            <a:r>
              <a:rPr lang="en-US" altLang="zh-CN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(ID)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：产生指令执行所需的控制信号。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取操作数</a:t>
            </a:r>
            <a:r>
              <a:rPr lang="en-US" altLang="zh-CN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(OF)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：读取存储器操作数或寄存器操作数。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(EX)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：对操作数完成指定操作。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写回</a:t>
            </a:r>
            <a:r>
              <a:rPr lang="en-US" altLang="zh-CN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(WB)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：将操作结果写入存储器或寄存器。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4400"/>
            <a:ext cx="8853488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69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2395538"/>
            <a:ext cx="878205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单周期数据通路中指令的执行</a:t>
            </a:r>
            <a:endParaRPr lang="zh-CN" altLang="en-US" smtClean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17563"/>
            <a:ext cx="8597900" cy="78105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假定：最复杂指令执行过程 ① 取指：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200ps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；②译码和读操作数：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50ps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；③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ALU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操作：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100ps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；④读存储器：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200ps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；⑤结果写寄存器：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50ps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mtClean="0">
                <a:ea typeface="宋体" pitchFamily="2" charset="-122"/>
              </a:rPr>
              <a:t> 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552966" name="Text Box 6"/>
          <p:cNvSpPr txBox="1">
            <a:spLocks noChangeArrowheads="1"/>
          </p:cNvSpPr>
          <p:nvPr/>
        </p:nvSpPr>
        <p:spPr bwMode="auto">
          <a:xfrm>
            <a:off x="347663" y="1844675"/>
            <a:ext cx="3962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200" dirty="0" smtClean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200+50+100+200=600</a:t>
            </a:r>
            <a:endParaRPr lang="en-US" altLang="zh-CN" sz="2200" dirty="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2967" name="Text Box 7"/>
          <p:cNvSpPr txBox="1">
            <a:spLocks noChangeArrowheads="1"/>
          </p:cNvSpPr>
          <p:nvPr/>
        </p:nvSpPr>
        <p:spPr bwMode="auto">
          <a:xfrm>
            <a:off x="3951288" y="1900238"/>
            <a:ext cx="50498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单周期：每条指令在单个时钟周期内完成，故</a:t>
            </a:r>
            <a:r>
              <a:rPr lang="en-US" altLang="zh-CN" sz="200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CPI=1</a:t>
            </a:r>
            <a:r>
              <a:rPr lang="zh-CN" altLang="en-US" sz="200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，时钟周期</a:t>
            </a:r>
            <a:r>
              <a:rPr lang="en-US" altLang="zh-CN" sz="200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=600ps</a:t>
            </a:r>
            <a:endParaRPr lang="en-US" altLang="zh-CN" sz="2000">
              <a:solidFill>
                <a:srgbClr val="063D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2968" name="Text Box 8"/>
          <p:cNvSpPr txBox="1">
            <a:spLocks noChangeArrowheads="1"/>
          </p:cNvSpPr>
          <p:nvPr/>
        </p:nvSpPr>
        <p:spPr bwMode="auto">
          <a:xfrm>
            <a:off x="3643313" y="3584575"/>
            <a:ext cx="513715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每秒执行指令条数：</a:t>
            </a:r>
            <a:endParaRPr lang="zh-CN" altLang="en-US" sz="20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5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1/600ps=1/(600×10</a:t>
            </a:r>
            <a:r>
              <a:rPr lang="en-US" altLang="zh-CN" sz="2000" baseline="30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-15</a:t>
            </a:r>
            <a:r>
              <a:rPr lang="en-US" altLang="zh-CN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)=1.67×10</a:t>
            </a:r>
            <a:r>
              <a:rPr lang="en-US" altLang="zh-CN" sz="2000" baseline="30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en-US" altLang="zh-CN" sz="20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2970" name="Rectangle 10"/>
          <p:cNvSpPr>
            <a:spLocks noChangeArrowheads="1"/>
          </p:cNvSpPr>
          <p:nvPr/>
        </p:nvSpPr>
        <p:spPr bwMode="auto">
          <a:xfrm>
            <a:off x="3271838" y="2889250"/>
            <a:ext cx="35925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1600" b="0">
                <a:solidFill>
                  <a:srgbClr val="000000"/>
                </a:solidFill>
                <a:ea typeface="宋体" pitchFamily="2" charset="-122"/>
              </a:rPr>
              <a:t>      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CPI=1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，指令延时为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600ps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指令吞吐率为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1.67GIPS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2971" name="Rectangle 11"/>
          <p:cNvSpPr>
            <a:spLocks noChangeArrowheads="1"/>
          </p:cNvSpPr>
          <p:nvPr/>
        </p:nvSpPr>
        <p:spPr bwMode="auto">
          <a:xfrm>
            <a:off x="3841750" y="4964113"/>
            <a:ext cx="3676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指令串行执行，程序执行时间为：指令条数</a:t>
            </a:r>
            <a:r>
              <a:rPr lang="pt-BR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×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600ps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  <p:bldP spid="552966" grpId="0"/>
      <p:bldP spid="552967" grpId="0"/>
      <p:bldP spid="552968" grpId="0"/>
      <p:bldP spid="552970" grpId="0"/>
      <p:bldP spid="5529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流水线数据通路中指令的执行</a:t>
            </a:r>
            <a:endParaRPr lang="zh-CN" altLang="en-US" smtClean="0"/>
          </a:p>
        </p:txBody>
      </p:sp>
      <p:pic>
        <p:nvPicPr>
          <p:cNvPr id="55501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1975"/>
            <a:ext cx="91440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760413"/>
            <a:ext cx="8597900" cy="78105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假定：最复杂指令执行过程 ① 取指：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200ps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；②译码和读操作数：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50ps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；③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ALU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操作：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100ps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；④读存储器：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200ps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；⑤结果写寄存器：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50ps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。 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5015" name="Text Box 7"/>
          <p:cNvSpPr txBox="1">
            <a:spLocks noChangeArrowheads="1"/>
          </p:cNvSpPr>
          <p:nvPr/>
        </p:nvSpPr>
        <p:spPr bwMode="auto">
          <a:xfrm>
            <a:off x="188913" y="4337050"/>
            <a:ext cx="10445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取指令</a:t>
            </a:r>
            <a:endParaRPr lang="zh-CN" altLang="en-US" sz="22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5016" name="Text Box 8"/>
          <p:cNvSpPr txBox="1">
            <a:spLocks noChangeArrowheads="1"/>
          </p:cNvSpPr>
          <p:nvPr/>
        </p:nvSpPr>
        <p:spPr bwMode="auto">
          <a:xfrm>
            <a:off x="1646238" y="4356100"/>
            <a:ext cx="15525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译码</a:t>
            </a:r>
            <a:r>
              <a:rPr lang="en-US" altLang="zh-CN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读数</a:t>
            </a:r>
            <a:endParaRPr lang="en-US" altLang="zh-CN" sz="22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5017" name="Text Box 9"/>
          <p:cNvSpPr txBox="1">
            <a:spLocks noChangeArrowheads="1"/>
          </p:cNvSpPr>
          <p:nvPr/>
        </p:nvSpPr>
        <p:spPr bwMode="auto">
          <a:xfrm>
            <a:off x="3609975" y="4360863"/>
            <a:ext cx="14382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ALU</a:t>
            </a:r>
            <a:r>
              <a:rPr lang="zh-CN" altLang="en-US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  <a:endParaRPr lang="zh-CN" altLang="en-US" sz="22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5018" name="Text Box 10"/>
          <p:cNvSpPr txBox="1">
            <a:spLocks noChangeArrowheads="1"/>
          </p:cNvSpPr>
          <p:nvPr/>
        </p:nvSpPr>
        <p:spPr bwMode="auto">
          <a:xfrm>
            <a:off x="5195888" y="4337050"/>
            <a:ext cx="18732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读</a:t>
            </a:r>
            <a:r>
              <a:rPr lang="en-US" altLang="zh-CN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写存储器</a:t>
            </a:r>
            <a:endParaRPr lang="zh-CN" altLang="en-US" sz="22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5019" name="Text Box 11"/>
          <p:cNvSpPr txBox="1">
            <a:spLocks noChangeArrowheads="1"/>
          </p:cNvSpPr>
          <p:nvPr/>
        </p:nvSpPr>
        <p:spPr bwMode="auto">
          <a:xfrm>
            <a:off x="7370763" y="4343400"/>
            <a:ext cx="14081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写结果</a:t>
            </a:r>
            <a:endParaRPr lang="zh-CN" altLang="en-US" sz="22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5020" name="Rectangle 12"/>
          <p:cNvSpPr>
            <a:spLocks noChangeArrowheads="1"/>
          </p:cNvSpPr>
          <p:nvPr/>
        </p:nvSpPr>
        <p:spPr bwMode="auto">
          <a:xfrm>
            <a:off x="144463" y="1579563"/>
            <a:ext cx="22018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最长段为</a:t>
            </a:r>
            <a:r>
              <a:rPr lang="en-US" altLang="zh-CN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200ps</a:t>
            </a:r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16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55012" name="Rectangle 4"/>
          <p:cNvSpPr>
            <a:spLocks noChangeArrowheads="1"/>
          </p:cNvSpPr>
          <p:nvPr/>
        </p:nvSpPr>
        <p:spPr bwMode="auto">
          <a:xfrm>
            <a:off x="2327275" y="1601788"/>
            <a:ext cx="40941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1600" b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zh-CN" altLang="en-US" sz="210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指令延时为：</a:t>
            </a:r>
            <a:r>
              <a:rPr lang="en-US" altLang="zh-CN" sz="210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250ps×5=1.25ns</a:t>
            </a:r>
            <a:endParaRPr lang="en-US" altLang="zh-CN" sz="2100">
              <a:solidFill>
                <a:srgbClr val="063D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6423025" y="1604963"/>
            <a:ext cx="25781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1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指令吞吐率为</a:t>
            </a:r>
            <a:r>
              <a:rPr lang="en-US" altLang="zh-CN" sz="21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4GIPS</a:t>
            </a:r>
            <a:endParaRPr lang="en-US" altLang="zh-CN" sz="210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5502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" y="4773613"/>
            <a:ext cx="8931275" cy="199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5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5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5" grpId="0"/>
      <p:bldP spid="555016" grpId="0"/>
      <p:bldP spid="555017" grpId="0"/>
      <p:bldP spid="555018" grpId="0"/>
      <p:bldP spid="555019" grpId="0"/>
      <p:bldP spid="555020" grpId="0"/>
      <p:bldP spid="5550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流水线指令集的设计</a:t>
            </a:r>
            <a:endParaRPr lang="zh-CN" altLang="en-US" smtClean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719138"/>
            <a:ext cx="8963025" cy="595788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具有什么特征的指令集有利于流水线执行呢？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长度尽量一致，有利于简化取指令和指令译码操作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5000"/>
              </a:lnSpc>
              <a:spcBef>
                <a:spcPct val="15000"/>
              </a:spcBef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MIPS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位，下址计算方便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: PC+4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5000"/>
              </a:lnSpc>
              <a:spcBef>
                <a:spcPct val="15000"/>
              </a:spcBef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指令从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字节到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字节不等，使取指部件极其复杂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格式少，且源寄存器位置相同，有利于在指令未知时就可取操作数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5000"/>
              </a:lnSpc>
              <a:spcBef>
                <a:spcPct val="15000"/>
              </a:spcBef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MIPS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指令的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位置一定，在指令译码时就可读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的值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5000"/>
              </a:lnSpc>
              <a:spcBef>
                <a:spcPct val="15000"/>
              </a:spcBef>
              <a:buFontTx/>
              <a:buNone/>
            </a:pP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5000"/>
              </a:lnSpc>
              <a:spcBef>
                <a:spcPct val="15000"/>
              </a:spcBef>
              <a:buFontTx/>
              <a:buNone/>
            </a:pP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5000"/>
              </a:lnSpc>
              <a:spcBef>
                <a:spcPct val="15000"/>
              </a:spcBef>
              <a:buFontTx/>
              <a:buNone/>
            </a:pP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若位置随指令不同而不同，则需先确定指令类型才能取寄存器编号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load / Store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指令才能访问存储器，有利于减少操作步骤，规整流水线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5000"/>
              </a:lnSpc>
              <a:spcBef>
                <a:spcPct val="15000"/>
              </a:spcBef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lw/sw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指令的地址计算和运算指令的执行步骤规整在同一个周期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5000"/>
              </a:lnSpc>
              <a:spcBef>
                <a:spcPct val="15000"/>
              </a:spcBef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运算类指令操作数可为内存数据，需计算地址、访存、执行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内存中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对齐”存放，有利于减少访存次数和流水线的规整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zh-CN" altLang="en-US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总之，规整、简单和一致等特性有利于指令的流水线执行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9108" name="Group 4"/>
          <p:cNvGrpSpPr/>
          <p:nvPr/>
        </p:nvGrpSpPr>
        <p:grpSpPr bwMode="auto">
          <a:xfrm>
            <a:off x="1843088" y="3192463"/>
            <a:ext cx="5905500" cy="973137"/>
            <a:chOff x="1918" y="672"/>
            <a:chExt cx="3767" cy="613"/>
          </a:xfrm>
        </p:grpSpPr>
        <p:grpSp>
          <p:nvGrpSpPr>
            <p:cNvPr id="25605" name="Group 5"/>
            <p:cNvGrpSpPr/>
            <p:nvPr/>
          </p:nvGrpSpPr>
          <p:grpSpPr bwMode="auto">
            <a:xfrm>
              <a:off x="1918" y="672"/>
              <a:ext cx="3767" cy="421"/>
              <a:chOff x="1918" y="672"/>
              <a:chExt cx="3767" cy="421"/>
            </a:xfrm>
          </p:grpSpPr>
          <p:grpSp>
            <p:nvGrpSpPr>
              <p:cNvPr id="25612" name="Group 6"/>
              <p:cNvGrpSpPr/>
              <p:nvPr/>
            </p:nvGrpSpPr>
            <p:grpSpPr bwMode="auto">
              <a:xfrm>
                <a:off x="1979" y="864"/>
                <a:ext cx="3607" cy="229"/>
                <a:chOff x="1979" y="864"/>
                <a:chExt cx="3607" cy="229"/>
              </a:xfrm>
            </p:grpSpPr>
            <p:sp>
              <p:nvSpPr>
                <p:cNvPr id="25620" name="Rectangle 7"/>
                <p:cNvSpPr>
                  <a:spLocks noChangeArrowheads="1"/>
                </p:cNvSpPr>
                <p:nvPr/>
              </p:nvSpPr>
              <p:spPr bwMode="auto">
                <a:xfrm>
                  <a:off x="1983" y="872"/>
                  <a:ext cx="3599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grpSp>
              <p:nvGrpSpPr>
                <p:cNvPr id="25621" name="Group 8"/>
                <p:cNvGrpSpPr/>
                <p:nvPr/>
              </p:nvGrpSpPr>
              <p:grpSpPr bwMode="auto">
                <a:xfrm>
                  <a:off x="1979" y="864"/>
                  <a:ext cx="3607" cy="229"/>
                  <a:chOff x="1979" y="864"/>
                  <a:chExt cx="3607" cy="229"/>
                </a:xfrm>
              </p:grpSpPr>
              <p:grpSp>
                <p:nvGrpSpPr>
                  <p:cNvPr id="25622" name="Group 9"/>
                  <p:cNvGrpSpPr/>
                  <p:nvPr/>
                </p:nvGrpSpPr>
                <p:grpSpPr bwMode="auto">
                  <a:xfrm>
                    <a:off x="1979" y="864"/>
                    <a:ext cx="624" cy="229"/>
                    <a:chOff x="1979" y="864"/>
                    <a:chExt cx="624" cy="229"/>
                  </a:xfrm>
                </p:grpSpPr>
                <p:sp>
                  <p:nvSpPr>
                    <p:cNvPr id="25638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9" y="868"/>
                      <a:ext cx="62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35000"/>
                        </a:spcBef>
                        <a:buSzPct val="100000"/>
                        <a:buChar char="°"/>
                        <a:defRPr b="1">
                          <a:solidFill>
                            <a:schemeClr val="tx1"/>
                          </a:solidFill>
                          <a:latin typeface="Arial" panose="020B0604020202090204" pitchFamily="34" charset="0"/>
                        </a:defRPr>
                      </a:lvl1pPr>
                      <a:lvl2pPr marL="742950" indent="-285750" eaLnBrk="0" hangingPunct="0">
                        <a:spcBef>
                          <a:spcPct val="35000"/>
                        </a:spcBef>
                        <a:buSzPct val="100000"/>
                        <a:buChar char="•"/>
                        <a:defRPr b="1">
                          <a:solidFill>
                            <a:schemeClr val="accent2"/>
                          </a:solidFill>
                          <a:latin typeface="Arial" panose="020B0604020202090204" pitchFamily="34" charset="0"/>
                        </a:defRPr>
                      </a:lvl2pPr>
                      <a:lvl3pPr marL="1143000" indent="-228600" eaLnBrk="0" hangingPunct="0">
                        <a:spcBef>
                          <a:spcPct val="35000"/>
                        </a:spcBef>
                        <a:buSzPct val="100000"/>
                        <a:buChar char="-"/>
                        <a:defRPr b="1">
                          <a:solidFill>
                            <a:srgbClr val="B7011F"/>
                          </a:solidFill>
                          <a:latin typeface="Arial" panose="020B060402020209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</a:pPr>
                      <a:endParaRPr lang="zh-CN" altLang="en-US" sz="160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5639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1" y="864"/>
                      <a:ext cx="294" cy="2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 eaLnBrk="0" hangingPunct="0">
                        <a:spcBef>
                          <a:spcPct val="35000"/>
                        </a:spcBef>
                        <a:buSzPct val="100000"/>
                        <a:buChar char="°"/>
                        <a:defRPr b="1">
                          <a:solidFill>
                            <a:schemeClr val="tx1"/>
                          </a:solidFill>
                          <a:latin typeface="Arial" panose="020B0604020202090204" pitchFamily="34" charset="0"/>
                        </a:defRPr>
                      </a:lvl1pPr>
                      <a:lvl2pPr marL="742950" indent="-285750" eaLnBrk="0" hangingPunct="0">
                        <a:spcBef>
                          <a:spcPct val="35000"/>
                        </a:spcBef>
                        <a:buSzPct val="100000"/>
                        <a:buChar char="•"/>
                        <a:defRPr b="1">
                          <a:solidFill>
                            <a:schemeClr val="accent2"/>
                          </a:solidFill>
                          <a:latin typeface="Arial" panose="020B0604020202090204" pitchFamily="34" charset="0"/>
                        </a:defRPr>
                      </a:lvl2pPr>
                      <a:lvl3pPr marL="1143000" indent="-228600" eaLnBrk="0" hangingPunct="0">
                        <a:spcBef>
                          <a:spcPct val="35000"/>
                        </a:spcBef>
                        <a:buSzPct val="100000"/>
                        <a:buChar char="-"/>
                        <a:defRPr b="1">
                          <a:solidFill>
                            <a:srgbClr val="B7011F"/>
                          </a:solidFill>
                          <a:latin typeface="Arial" panose="020B060402020209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op</a:t>
                      </a:r>
                      <a:endParaRPr lang="en-US" altLang="zh-CN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25623" name="Group 12"/>
                  <p:cNvGrpSpPr/>
                  <p:nvPr/>
                </p:nvGrpSpPr>
                <p:grpSpPr bwMode="auto">
                  <a:xfrm>
                    <a:off x="2611" y="864"/>
                    <a:ext cx="580" cy="229"/>
                    <a:chOff x="2611" y="864"/>
                    <a:chExt cx="580" cy="229"/>
                  </a:xfrm>
                </p:grpSpPr>
                <p:sp>
                  <p:nvSpPr>
                    <p:cNvPr id="25636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1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35000"/>
                        </a:spcBef>
                        <a:buSzPct val="100000"/>
                        <a:buChar char="°"/>
                        <a:defRPr b="1">
                          <a:solidFill>
                            <a:schemeClr val="tx1"/>
                          </a:solidFill>
                          <a:latin typeface="Arial" panose="020B0604020202090204" pitchFamily="34" charset="0"/>
                        </a:defRPr>
                      </a:lvl1pPr>
                      <a:lvl2pPr marL="742950" indent="-285750" eaLnBrk="0" hangingPunct="0">
                        <a:spcBef>
                          <a:spcPct val="35000"/>
                        </a:spcBef>
                        <a:buSzPct val="100000"/>
                        <a:buChar char="•"/>
                        <a:defRPr b="1">
                          <a:solidFill>
                            <a:schemeClr val="accent2"/>
                          </a:solidFill>
                          <a:latin typeface="Arial" panose="020B0604020202090204" pitchFamily="34" charset="0"/>
                        </a:defRPr>
                      </a:lvl2pPr>
                      <a:lvl3pPr marL="1143000" indent="-228600" eaLnBrk="0" hangingPunct="0">
                        <a:spcBef>
                          <a:spcPct val="35000"/>
                        </a:spcBef>
                        <a:buSzPct val="100000"/>
                        <a:buChar char="-"/>
                        <a:defRPr b="1">
                          <a:solidFill>
                            <a:srgbClr val="B7011F"/>
                          </a:solidFill>
                          <a:latin typeface="Arial" panose="020B060402020209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</a:pPr>
                      <a:endParaRPr lang="zh-CN" altLang="en-US" sz="160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5637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6" y="864"/>
                      <a:ext cx="253" cy="2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 eaLnBrk="0" hangingPunct="0">
                        <a:spcBef>
                          <a:spcPct val="35000"/>
                        </a:spcBef>
                        <a:buSzPct val="100000"/>
                        <a:buChar char="°"/>
                        <a:defRPr b="1">
                          <a:solidFill>
                            <a:schemeClr val="tx1"/>
                          </a:solidFill>
                          <a:latin typeface="Arial" panose="020B0604020202090204" pitchFamily="34" charset="0"/>
                        </a:defRPr>
                      </a:lvl1pPr>
                      <a:lvl2pPr marL="742950" indent="-285750" eaLnBrk="0" hangingPunct="0">
                        <a:spcBef>
                          <a:spcPct val="35000"/>
                        </a:spcBef>
                        <a:buSzPct val="100000"/>
                        <a:buChar char="•"/>
                        <a:defRPr b="1">
                          <a:solidFill>
                            <a:schemeClr val="accent2"/>
                          </a:solidFill>
                          <a:latin typeface="Arial" panose="020B0604020202090204" pitchFamily="34" charset="0"/>
                        </a:defRPr>
                      </a:lvl2pPr>
                      <a:lvl3pPr marL="1143000" indent="-228600" eaLnBrk="0" hangingPunct="0">
                        <a:spcBef>
                          <a:spcPct val="35000"/>
                        </a:spcBef>
                        <a:buSzPct val="100000"/>
                        <a:buChar char="-"/>
                        <a:defRPr b="1">
                          <a:solidFill>
                            <a:srgbClr val="B7011F"/>
                          </a:solidFill>
                          <a:latin typeface="Arial" panose="020B060402020209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rs</a:t>
                      </a:r>
                      <a:endParaRPr lang="en-US" altLang="zh-CN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25624" name="Group 15"/>
                  <p:cNvGrpSpPr/>
                  <p:nvPr/>
                </p:nvGrpSpPr>
                <p:grpSpPr bwMode="auto">
                  <a:xfrm>
                    <a:off x="3199" y="864"/>
                    <a:ext cx="579" cy="229"/>
                    <a:chOff x="3199" y="864"/>
                    <a:chExt cx="579" cy="229"/>
                  </a:xfrm>
                </p:grpSpPr>
                <p:sp>
                  <p:nvSpPr>
                    <p:cNvPr id="25634" name="Rectangle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9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35000"/>
                        </a:spcBef>
                        <a:buSzPct val="100000"/>
                        <a:buChar char="°"/>
                        <a:defRPr b="1">
                          <a:solidFill>
                            <a:schemeClr val="tx1"/>
                          </a:solidFill>
                          <a:latin typeface="Arial" panose="020B0604020202090204" pitchFamily="34" charset="0"/>
                        </a:defRPr>
                      </a:lvl1pPr>
                      <a:lvl2pPr marL="742950" indent="-285750" eaLnBrk="0" hangingPunct="0">
                        <a:spcBef>
                          <a:spcPct val="35000"/>
                        </a:spcBef>
                        <a:buSzPct val="100000"/>
                        <a:buChar char="•"/>
                        <a:defRPr b="1">
                          <a:solidFill>
                            <a:schemeClr val="accent2"/>
                          </a:solidFill>
                          <a:latin typeface="Arial" panose="020B0604020202090204" pitchFamily="34" charset="0"/>
                        </a:defRPr>
                      </a:lvl2pPr>
                      <a:lvl3pPr marL="1143000" indent="-228600" eaLnBrk="0" hangingPunct="0">
                        <a:spcBef>
                          <a:spcPct val="35000"/>
                        </a:spcBef>
                        <a:buSzPct val="100000"/>
                        <a:buChar char="-"/>
                        <a:defRPr b="1">
                          <a:solidFill>
                            <a:srgbClr val="B7011F"/>
                          </a:solidFill>
                          <a:latin typeface="Arial" panose="020B060402020209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</a:pPr>
                      <a:endParaRPr lang="zh-CN" altLang="en-US" sz="160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5635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3" y="864"/>
                      <a:ext cx="221" cy="2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 eaLnBrk="0" hangingPunct="0">
                        <a:spcBef>
                          <a:spcPct val="35000"/>
                        </a:spcBef>
                        <a:buSzPct val="100000"/>
                        <a:buChar char="°"/>
                        <a:defRPr b="1">
                          <a:solidFill>
                            <a:schemeClr val="tx1"/>
                          </a:solidFill>
                          <a:latin typeface="Arial" panose="020B0604020202090204" pitchFamily="34" charset="0"/>
                        </a:defRPr>
                      </a:lvl1pPr>
                      <a:lvl2pPr marL="742950" indent="-285750" eaLnBrk="0" hangingPunct="0">
                        <a:spcBef>
                          <a:spcPct val="35000"/>
                        </a:spcBef>
                        <a:buSzPct val="100000"/>
                        <a:buChar char="•"/>
                        <a:defRPr b="1">
                          <a:solidFill>
                            <a:schemeClr val="accent2"/>
                          </a:solidFill>
                          <a:latin typeface="Arial" panose="020B0604020202090204" pitchFamily="34" charset="0"/>
                        </a:defRPr>
                      </a:lvl2pPr>
                      <a:lvl3pPr marL="1143000" indent="-228600" eaLnBrk="0" hangingPunct="0">
                        <a:spcBef>
                          <a:spcPct val="35000"/>
                        </a:spcBef>
                        <a:buSzPct val="100000"/>
                        <a:buChar char="-"/>
                        <a:defRPr b="1">
                          <a:solidFill>
                            <a:srgbClr val="B7011F"/>
                          </a:solidFill>
                          <a:latin typeface="Arial" panose="020B060402020209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rt</a:t>
                      </a:r>
                      <a:endParaRPr lang="en-US" altLang="zh-CN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25625" name="Group 18"/>
                  <p:cNvGrpSpPr/>
                  <p:nvPr/>
                </p:nvGrpSpPr>
                <p:grpSpPr bwMode="auto">
                  <a:xfrm>
                    <a:off x="3786" y="864"/>
                    <a:ext cx="579" cy="229"/>
                    <a:chOff x="3786" y="864"/>
                    <a:chExt cx="579" cy="229"/>
                  </a:xfrm>
                </p:grpSpPr>
                <p:sp>
                  <p:nvSpPr>
                    <p:cNvPr id="25632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35000"/>
                        </a:spcBef>
                        <a:buSzPct val="100000"/>
                        <a:buChar char="°"/>
                        <a:defRPr b="1">
                          <a:solidFill>
                            <a:schemeClr val="tx1"/>
                          </a:solidFill>
                          <a:latin typeface="Arial" panose="020B0604020202090204" pitchFamily="34" charset="0"/>
                        </a:defRPr>
                      </a:lvl1pPr>
                      <a:lvl2pPr marL="742950" indent="-285750" eaLnBrk="0" hangingPunct="0">
                        <a:spcBef>
                          <a:spcPct val="35000"/>
                        </a:spcBef>
                        <a:buSzPct val="100000"/>
                        <a:buChar char="•"/>
                        <a:defRPr b="1">
                          <a:solidFill>
                            <a:schemeClr val="accent2"/>
                          </a:solidFill>
                          <a:latin typeface="Arial" panose="020B0604020202090204" pitchFamily="34" charset="0"/>
                        </a:defRPr>
                      </a:lvl2pPr>
                      <a:lvl3pPr marL="1143000" indent="-228600" eaLnBrk="0" hangingPunct="0">
                        <a:spcBef>
                          <a:spcPct val="35000"/>
                        </a:spcBef>
                        <a:buSzPct val="100000"/>
                        <a:buChar char="-"/>
                        <a:defRPr b="1">
                          <a:solidFill>
                            <a:srgbClr val="B7011F"/>
                          </a:solidFill>
                          <a:latin typeface="Arial" panose="020B060402020209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</a:pPr>
                      <a:endParaRPr lang="zh-CN" altLang="en-US" sz="160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5633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51" y="864"/>
                      <a:ext cx="262" cy="2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 eaLnBrk="0" hangingPunct="0">
                        <a:spcBef>
                          <a:spcPct val="35000"/>
                        </a:spcBef>
                        <a:buSzPct val="100000"/>
                        <a:buChar char="°"/>
                        <a:defRPr b="1">
                          <a:solidFill>
                            <a:schemeClr val="tx1"/>
                          </a:solidFill>
                          <a:latin typeface="Arial" panose="020B0604020202090204" pitchFamily="34" charset="0"/>
                        </a:defRPr>
                      </a:lvl1pPr>
                      <a:lvl2pPr marL="742950" indent="-285750" eaLnBrk="0" hangingPunct="0">
                        <a:spcBef>
                          <a:spcPct val="35000"/>
                        </a:spcBef>
                        <a:buSzPct val="100000"/>
                        <a:buChar char="•"/>
                        <a:defRPr b="1">
                          <a:solidFill>
                            <a:schemeClr val="accent2"/>
                          </a:solidFill>
                          <a:latin typeface="Arial" panose="020B0604020202090204" pitchFamily="34" charset="0"/>
                        </a:defRPr>
                      </a:lvl2pPr>
                      <a:lvl3pPr marL="1143000" indent="-228600" eaLnBrk="0" hangingPunct="0">
                        <a:spcBef>
                          <a:spcPct val="35000"/>
                        </a:spcBef>
                        <a:buSzPct val="100000"/>
                        <a:buChar char="-"/>
                        <a:defRPr b="1">
                          <a:solidFill>
                            <a:srgbClr val="B7011F"/>
                          </a:solidFill>
                          <a:latin typeface="Arial" panose="020B060402020209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rd</a:t>
                      </a:r>
                      <a:endParaRPr lang="en-US" altLang="zh-CN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25626" name="Group 21"/>
                  <p:cNvGrpSpPr/>
                  <p:nvPr/>
                </p:nvGrpSpPr>
                <p:grpSpPr bwMode="auto">
                  <a:xfrm>
                    <a:off x="4373" y="864"/>
                    <a:ext cx="620" cy="229"/>
                    <a:chOff x="4373" y="864"/>
                    <a:chExt cx="620" cy="229"/>
                  </a:xfrm>
                </p:grpSpPr>
                <p:sp>
                  <p:nvSpPr>
                    <p:cNvPr id="25630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3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35000"/>
                        </a:spcBef>
                        <a:buSzPct val="100000"/>
                        <a:buChar char="°"/>
                        <a:defRPr b="1">
                          <a:solidFill>
                            <a:schemeClr val="tx1"/>
                          </a:solidFill>
                          <a:latin typeface="Arial" panose="020B0604020202090204" pitchFamily="34" charset="0"/>
                        </a:defRPr>
                      </a:lvl1pPr>
                      <a:lvl2pPr marL="742950" indent="-285750" eaLnBrk="0" hangingPunct="0">
                        <a:spcBef>
                          <a:spcPct val="35000"/>
                        </a:spcBef>
                        <a:buSzPct val="100000"/>
                        <a:buChar char="•"/>
                        <a:defRPr b="1">
                          <a:solidFill>
                            <a:schemeClr val="accent2"/>
                          </a:solidFill>
                          <a:latin typeface="Arial" panose="020B0604020202090204" pitchFamily="34" charset="0"/>
                        </a:defRPr>
                      </a:lvl2pPr>
                      <a:lvl3pPr marL="1143000" indent="-228600" eaLnBrk="0" hangingPunct="0">
                        <a:spcBef>
                          <a:spcPct val="35000"/>
                        </a:spcBef>
                        <a:buSzPct val="100000"/>
                        <a:buChar char="-"/>
                        <a:defRPr b="1">
                          <a:solidFill>
                            <a:srgbClr val="B7011F"/>
                          </a:solidFill>
                          <a:latin typeface="Arial" panose="020B060402020209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</a:pPr>
                      <a:endParaRPr lang="zh-CN" altLang="en-US" sz="160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5631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48" y="864"/>
                      <a:ext cx="545" cy="2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 eaLnBrk="0" hangingPunct="0">
                        <a:spcBef>
                          <a:spcPct val="35000"/>
                        </a:spcBef>
                        <a:buSzPct val="100000"/>
                        <a:buChar char="°"/>
                        <a:defRPr b="1">
                          <a:solidFill>
                            <a:schemeClr val="tx1"/>
                          </a:solidFill>
                          <a:latin typeface="Arial" panose="020B0604020202090204" pitchFamily="34" charset="0"/>
                        </a:defRPr>
                      </a:lvl1pPr>
                      <a:lvl2pPr marL="742950" indent="-285750" eaLnBrk="0" hangingPunct="0">
                        <a:spcBef>
                          <a:spcPct val="35000"/>
                        </a:spcBef>
                        <a:buSzPct val="100000"/>
                        <a:buChar char="•"/>
                        <a:defRPr b="1">
                          <a:solidFill>
                            <a:schemeClr val="accent2"/>
                          </a:solidFill>
                          <a:latin typeface="Arial" panose="020B0604020202090204" pitchFamily="34" charset="0"/>
                        </a:defRPr>
                      </a:lvl2pPr>
                      <a:lvl3pPr marL="1143000" indent="-228600" eaLnBrk="0" hangingPunct="0">
                        <a:spcBef>
                          <a:spcPct val="35000"/>
                        </a:spcBef>
                        <a:buSzPct val="100000"/>
                        <a:buChar char="-"/>
                        <a:defRPr b="1">
                          <a:solidFill>
                            <a:srgbClr val="B7011F"/>
                          </a:solidFill>
                          <a:latin typeface="Arial" panose="020B060402020209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shamt</a:t>
                      </a:r>
                      <a:endParaRPr lang="en-US" altLang="zh-CN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p:txBody>
                </p:sp>
              </p:grpSp>
              <p:grpSp>
                <p:nvGrpSpPr>
                  <p:cNvPr id="25627" name="Group 24"/>
                  <p:cNvGrpSpPr/>
                  <p:nvPr/>
                </p:nvGrpSpPr>
                <p:grpSpPr bwMode="auto">
                  <a:xfrm>
                    <a:off x="4961" y="864"/>
                    <a:ext cx="625" cy="229"/>
                    <a:chOff x="4961" y="864"/>
                    <a:chExt cx="625" cy="229"/>
                  </a:xfrm>
                </p:grpSpPr>
                <p:sp>
                  <p:nvSpPr>
                    <p:cNvPr id="25628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1" y="868"/>
                      <a:ext cx="625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35000"/>
                        </a:spcBef>
                        <a:buSzPct val="100000"/>
                        <a:buChar char="°"/>
                        <a:defRPr b="1">
                          <a:solidFill>
                            <a:schemeClr val="tx1"/>
                          </a:solidFill>
                          <a:latin typeface="Arial" panose="020B0604020202090204" pitchFamily="34" charset="0"/>
                        </a:defRPr>
                      </a:lvl1pPr>
                      <a:lvl2pPr marL="742950" indent="-285750" eaLnBrk="0" hangingPunct="0">
                        <a:spcBef>
                          <a:spcPct val="35000"/>
                        </a:spcBef>
                        <a:buSzPct val="100000"/>
                        <a:buChar char="•"/>
                        <a:defRPr b="1">
                          <a:solidFill>
                            <a:schemeClr val="accent2"/>
                          </a:solidFill>
                          <a:latin typeface="Arial" panose="020B0604020202090204" pitchFamily="34" charset="0"/>
                        </a:defRPr>
                      </a:lvl2pPr>
                      <a:lvl3pPr marL="1143000" indent="-228600" eaLnBrk="0" hangingPunct="0">
                        <a:spcBef>
                          <a:spcPct val="35000"/>
                        </a:spcBef>
                        <a:buSzPct val="100000"/>
                        <a:buChar char="-"/>
                        <a:defRPr b="1">
                          <a:solidFill>
                            <a:srgbClr val="B7011F"/>
                          </a:solidFill>
                          <a:latin typeface="Arial" panose="020B060402020209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</a:pPr>
                      <a:endParaRPr lang="zh-CN" altLang="en-US" sz="1600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5629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43" y="864"/>
                      <a:ext cx="424" cy="2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lvl1pPr eaLnBrk="0" hangingPunct="0">
                        <a:spcBef>
                          <a:spcPct val="35000"/>
                        </a:spcBef>
                        <a:buSzPct val="100000"/>
                        <a:buChar char="°"/>
                        <a:defRPr b="1">
                          <a:solidFill>
                            <a:schemeClr val="tx1"/>
                          </a:solidFill>
                          <a:latin typeface="Arial" panose="020B0604020202090204" pitchFamily="34" charset="0"/>
                        </a:defRPr>
                      </a:lvl1pPr>
                      <a:lvl2pPr marL="742950" indent="-285750" eaLnBrk="0" hangingPunct="0">
                        <a:spcBef>
                          <a:spcPct val="35000"/>
                        </a:spcBef>
                        <a:buSzPct val="100000"/>
                        <a:buChar char="•"/>
                        <a:defRPr b="1">
                          <a:solidFill>
                            <a:schemeClr val="accent2"/>
                          </a:solidFill>
                          <a:latin typeface="Arial" panose="020B0604020202090204" pitchFamily="34" charset="0"/>
                        </a:defRPr>
                      </a:lvl2pPr>
                      <a:lvl3pPr marL="1143000" indent="-228600" eaLnBrk="0" hangingPunct="0">
                        <a:spcBef>
                          <a:spcPct val="35000"/>
                        </a:spcBef>
                        <a:buSzPct val="100000"/>
                        <a:buChar char="-"/>
                        <a:defRPr b="1">
                          <a:solidFill>
                            <a:srgbClr val="B7011F"/>
                          </a:solidFill>
                          <a:latin typeface="Arial" panose="020B060402020209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000000"/>
                          </a:solidFill>
                          <a:ea typeface="宋体" pitchFamily="2" charset="-122"/>
                        </a:rPr>
                        <a:t>func</a:t>
                      </a:r>
                      <a:endParaRPr lang="en-US" altLang="zh-CN">
                        <a:solidFill>
                          <a:srgbClr val="000000"/>
                        </a:solidFill>
                        <a:ea typeface="宋体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25613" name="Rectangle 27"/>
              <p:cNvSpPr>
                <a:spLocks noChangeArrowheads="1"/>
              </p:cNvSpPr>
              <p:nvPr/>
            </p:nvSpPr>
            <p:spPr bwMode="auto">
              <a:xfrm>
                <a:off x="5488" y="672"/>
                <a:ext cx="197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spcBef>
                    <a:spcPct val="35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marL="742950" indent="-285750" eaLnBrk="0" hangingPunct="0">
                  <a:spcBef>
                    <a:spcPct val="35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90204" pitchFamily="34" charset="0"/>
                  </a:defRPr>
                </a:lvl2pPr>
                <a:lvl3pPr marL="1143000" indent="-228600" eaLnBrk="0" hangingPunct="0">
                  <a:spcBef>
                    <a:spcPct val="35000"/>
                  </a:spcBef>
                  <a:buSzPct val="100000"/>
                  <a:buChar char="-"/>
                  <a:defRPr b="1">
                    <a:solidFill>
                      <a:srgbClr val="B7011F"/>
                    </a:solidFill>
                    <a:latin typeface="Arial" panose="020B060402020209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0</a:t>
                </a:r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5614" name="Rectangle 28"/>
              <p:cNvSpPr>
                <a:spLocks noChangeArrowheads="1"/>
              </p:cNvSpPr>
              <p:nvPr/>
            </p:nvSpPr>
            <p:spPr bwMode="auto">
              <a:xfrm>
                <a:off x="4810" y="672"/>
                <a:ext cx="197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spcBef>
                    <a:spcPct val="35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marL="742950" indent="-285750" eaLnBrk="0" hangingPunct="0">
                  <a:spcBef>
                    <a:spcPct val="35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90204" pitchFamily="34" charset="0"/>
                  </a:defRPr>
                </a:lvl2pPr>
                <a:lvl3pPr marL="1143000" indent="-228600" eaLnBrk="0" hangingPunct="0">
                  <a:spcBef>
                    <a:spcPct val="35000"/>
                  </a:spcBef>
                  <a:buSzPct val="100000"/>
                  <a:buChar char="-"/>
                  <a:defRPr b="1">
                    <a:solidFill>
                      <a:srgbClr val="B7011F"/>
                    </a:solidFill>
                    <a:latin typeface="Arial" panose="020B060402020209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6</a:t>
                </a:r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5615" name="Rectangle 29"/>
              <p:cNvSpPr>
                <a:spLocks noChangeArrowheads="1"/>
              </p:cNvSpPr>
              <p:nvPr/>
            </p:nvSpPr>
            <p:spPr bwMode="auto">
              <a:xfrm>
                <a:off x="4177" y="672"/>
                <a:ext cx="278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spcBef>
                    <a:spcPct val="35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marL="742950" indent="-285750" eaLnBrk="0" hangingPunct="0">
                  <a:spcBef>
                    <a:spcPct val="35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90204" pitchFamily="34" charset="0"/>
                  </a:defRPr>
                </a:lvl2pPr>
                <a:lvl3pPr marL="1143000" indent="-228600" eaLnBrk="0" hangingPunct="0">
                  <a:spcBef>
                    <a:spcPct val="35000"/>
                  </a:spcBef>
                  <a:buSzPct val="100000"/>
                  <a:buChar char="-"/>
                  <a:defRPr b="1">
                    <a:solidFill>
                      <a:srgbClr val="B7011F"/>
                    </a:solidFill>
                    <a:latin typeface="Arial" panose="020B060402020209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11</a:t>
                </a:r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5616" name="Rectangle 30"/>
              <p:cNvSpPr>
                <a:spLocks noChangeArrowheads="1"/>
              </p:cNvSpPr>
              <p:nvPr/>
            </p:nvSpPr>
            <p:spPr bwMode="auto">
              <a:xfrm>
                <a:off x="3589" y="672"/>
                <a:ext cx="278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spcBef>
                    <a:spcPct val="35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marL="742950" indent="-285750" eaLnBrk="0" hangingPunct="0">
                  <a:spcBef>
                    <a:spcPct val="35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90204" pitchFamily="34" charset="0"/>
                  </a:defRPr>
                </a:lvl2pPr>
                <a:lvl3pPr marL="1143000" indent="-228600" eaLnBrk="0" hangingPunct="0">
                  <a:spcBef>
                    <a:spcPct val="35000"/>
                  </a:spcBef>
                  <a:buSzPct val="100000"/>
                  <a:buChar char="-"/>
                  <a:defRPr b="1">
                    <a:solidFill>
                      <a:srgbClr val="B7011F"/>
                    </a:solidFill>
                    <a:latin typeface="Arial" panose="020B060402020209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16</a:t>
                </a:r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5617" name="Rectangle 31"/>
              <p:cNvSpPr>
                <a:spLocks noChangeArrowheads="1"/>
              </p:cNvSpPr>
              <p:nvPr/>
            </p:nvSpPr>
            <p:spPr bwMode="auto">
              <a:xfrm>
                <a:off x="3002" y="672"/>
                <a:ext cx="278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spcBef>
                    <a:spcPct val="35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marL="742950" indent="-285750" eaLnBrk="0" hangingPunct="0">
                  <a:spcBef>
                    <a:spcPct val="35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90204" pitchFamily="34" charset="0"/>
                  </a:defRPr>
                </a:lvl2pPr>
                <a:lvl3pPr marL="1143000" indent="-228600" eaLnBrk="0" hangingPunct="0">
                  <a:spcBef>
                    <a:spcPct val="35000"/>
                  </a:spcBef>
                  <a:buSzPct val="100000"/>
                  <a:buChar char="-"/>
                  <a:defRPr b="1">
                    <a:solidFill>
                      <a:srgbClr val="B7011F"/>
                    </a:solidFill>
                    <a:latin typeface="Arial" panose="020B060402020209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21</a:t>
                </a:r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5618" name="Rectangle 32"/>
              <p:cNvSpPr>
                <a:spLocks noChangeArrowheads="1"/>
              </p:cNvSpPr>
              <p:nvPr/>
            </p:nvSpPr>
            <p:spPr bwMode="auto">
              <a:xfrm>
                <a:off x="2414" y="672"/>
                <a:ext cx="278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spcBef>
                    <a:spcPct val="35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marL="742950" indent="-285750" eaLnBrk="0" hangingPunct="0">
                  <a:spcBef>
                    <a:spcPct val="35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90204" pitchFamily="34" charset="0"/>
                  </a:defRPr>
                </a:lvl2pPr>
                <a:lvl3pPr marL="1143000" indent="-228600" eaLnBrk="0" hangingPunct="0">
                  <a:spcBef>
                    <a:spcPct val="35000"/>
                  </a:spcBef>
                  <a:buSzPct val="100000"/>
                  <a:buChar char="-"/>
                  <a:defRPr b="1">
                    <a:solidFill>
                      <a:srgbClr val="B7011F"/>
                    </a:solidFill>
                    <a:latin typeface="Arial" panose="020B060402020209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26</a:t>
                </a:r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25619" name="Rectangle 33"/>
              <p:cNvSpPr>
                <a:spLocks noChangeArrowheads="1"/>
              </p:cNvSpPr>
              <p:nvPr/>
            </p:nvSpPr>
            <p:spPr bwMode="auto">
              <a:xfrm>
                <a:off x="1918" y="672"/>
                <a:ext cx="278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spcBef>
                    <a:spcPct val="35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marL="742950" indent="-285750" eaLnBrk="0" hangingPunct="0">
                  <a:spcBef>
                    <a:spcPct val="35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90204" pitchFamily="34" charset="0"/>
                  </a:defRPr>
                </a:lvl2pPr>
                <a:lvl3pPr marL="1143000" indent="-228600" eaLnBrk="0" hangingPunct="0">
                  <a:spcBef>
                    <a:spcPct val="35000"/>
                  </a:spcBef>
                  <a:buSzPct val="100000"/>
                  <a:buChar char="-"/>
                  <a:defRPr b="1">
                    <a:solidFill>
                      <a:srgbClr val="B7011F"/>
                    </a:solidFill>
                    <a:latin typeface="Arial" panose="020B060402020209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r>
                  <a:rPr lang="zh-CN" altLang="en-US">
                    <a:solidFill>
                      <a:srgbClr val="000000"/>
                    </a:solidFill>
                    <a:ea typeface="宋体" pitchFamily="2" charset="-122"/>
                  </a:rPr>
                  <a:t>31</a:t>
                </a:r>
                <a:endParaRPr lang="zh-CN" altLang="en-US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25606" name="Rectangle 34"/>
            <p:cNvSpPr>
              <a:spLocks noChangeArrowheads="1"/>
            </p:cNvSpPr>
            <p:nvPr/>
          </p:nvSpPr>
          <p:spPr bwMode="auto">
            <a:xfrm>
              <a:off x="2143" y="1056"/>
              <a:ext cx="49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ea typeface="宋体" pitchFamily="2" charset="-122"/>
                </a:rPr>
                <a:t>6 </a:t>
              </a: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bits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607" name="Rectangle 35"/>
            <p:cNvSpPr>
              <a:spLocks noChangeArrowheads="1"/>
            </p:cNvSpPr>
            <p:nvPr/>
          </p:nvSpPr>
          <p:spPr bwMode="auto">
            <a:xfrm>
              <a:off x="5126" y="1056"/>
              <a:ext cx="49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ea typeface="宋体" pitchFamily="2" charset="-122"/>
                </a:rPr>
                <a:t>6 </a:t>
              </a: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bits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608" name="Rectangle 36"/>
            <p:cNvSpPr>
              <a:spLocks noChangeArrowheads="1"/>
            </p:cNvSpPr>
            <p:nvPr/>
          </p:nvSpPr>
          <p:spPr bwMode="auto">
            <a:xfrm>
              <a:off x="4493" y="1056"/>
              <a:ext cx="49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ea typeface="宋体" pitchFamily="2" charset="-122"/>
                </a:rPr>
                <a:t>5 </a:t>
              </a: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bits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609" name="Rectangle 37"/>
            <p:cNvSpPr>
              <a:spLocks noChangeArrowheads="1"/>
            </p:cNvSpPr>
            <p:nvPr/>
          </p:nvSpPr>
          <p:spPr bwMode="auto">
            <a:xfrm>
              <a:off x="3906" y="1056"/>
              <a:ext cx="497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ea typeface="宋体" pitchFamily="2" charset="-122"/>
                </a:rPr>
                <a:t>5 </a:t>
              </a: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bits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610" name="Rectangle 38"/>
            <p:cNvSpPr>
              <a:spLocks noChangeArrowheads="1"/>
            </p:cNvSpPr>
            <p:nvPr/>
          </p:nvSpPr>
          <p:spPr bwMode="auto">
            <a:xfrm>
              <a:off x="3317" y="1056"/>
              <a:ext cx="49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ea typeface="宋体" pitchFamily="2" charset="-122"/>
                </a:rPr>
                <a:t>5</a:t>
              </a:r>
              <a:r>
                <a:rPr lang="zh-CN" altLang="en-US" sz="16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bits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611" name="Rectangle 39"/>
            <p:cNvSpPr>
              <a:spLocks noChangeArrowheads="1"/>
            </p:cNvSpPr>
            <p:nvPr/>
          </p:nvSpPr>
          <p:spPr bwMode="auto">
            <a:xfrm>
              <a:off x="2731" y="1056"/>
              <a:ext cx="48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ea typeface="宋体" pitchFamily="2" charset="-122"/>
                </a:rPr>
                <a:t>5</a:t>
              </a:r>
              <a:r>
                <a:rPr lang="zh-CN" altLang="en-US" sz="16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bits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9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9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9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9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9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59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68263"/>
            <a:ext cx="6283325" cy="528637"/>
          </a:xfrm>
        </p:spPr>
        <p:txBody>
          <a:bodyPr anchor="ctr"/>
          <a:lstStyle/>
          <a:p>
            <a:r>
              <a:rPr lang="zh-CN" altLang="en-US" smtClean="0">
                <a:latin typeface="黑体" pitchFamily="49" charset="-122"/>
              </a:rPr>
              <a:t>按指令格式的复杂度来分</a:t>
            </a:r>
            <a:endParaRPr lang="zh-CN" altLang="en-US" smtClean="0">
              <a:latin typeface="黑体" pitchFamily="49" charset="-122"/>
            </a:endParaRP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6225" y="1958975"/>
            <a:ext cx="8385175" cy="3713163"/>
          </a:xfrm>
        </p:spPr>
        <p:txBody>
          <a:bodyPr lIns="91440" tIns="45720" rIns="91440" bIns="45720"/>
          <a:lstStyle/>
          <a:p>
            <a:pPr marL="285750" indent="-285750">
              <a:lnSpc>
                <a:spcPct val="105000"/>
              </a:lnSpc>
              <a:spcBef>
                <a:spcPct val="15000"/>
              </a:spcBef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早期</a:t>
            </a:r>
            <a:r>
              <a:rPr lang="en-US" altLang="en-US" sz="2000" smtClean="0">
                <a:latin typeface="微软雅黑" pitchFamily="34" charset="-122"/>
                <a:ea typeface="微软雅黑" pitchFamily="34" charset="-122"/>
              </a:rPr>
              <a:t>CISC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设计风格的主要特点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/>
              <a:buChar char=" "/>
            </a:pPr>
            <a:r>
              <a:rPr lang="zh-CN" altLang="en-US" sz="200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(1) 指令系统复杂</a:t>
            </a:r>
            <a:endParaRPr lang="zh-CN" altLang="en-US" sz="200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/>
              <a:buChar char=" "/>
            </a:pPr>
            <a:r>
              <a:rPr lang="zh-CN" altLang="en-US" sz="2000" smtClean="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变长操作码 </a:t>
            </a:r>
            <a:r>
              <a:rPr lang="en-US" altLang="zh-CN" sz="200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00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变长指令字 </a:t>
            </a:r>
            <a:r>
              <a:rPr lang="en-US" altLang="zh-CN" sz="200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00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指令多 / 寻址方式多 / 指令格式多 </a:t>
            </a:r>
            <a:endParaRPr lang="zh-CN" altLang="en-US" sz="2000" smtClean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/>
              <a:buChar char=" "/>
            </a:pPr>
            <a:r>
              <a:rPr lang="zh-CN" altLang="en-US" sz="200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(2) 指令周期长</a:t>
            </a:r>
            <a:endParaRPr lang="zh-CN" altLang="en-US" sz="200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/>
              <a:buChar char=" "/>
            </a:pPr>
            <a:r>
              <a:rPr lang="zh-CN" altLang="en-US" sz="2000" smtClean="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绝大多数指令需要多个时钟周期才能完成</a:t>
            </a:r>
            <a:endParaRPr lang="zh-CN" altLang="en-US" sz="2000" smtClean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/>
              <a:buChar char=" "/>
            </a:pPr>
            <a:r>
              <a:rPr lang="zh-CN" altLang="en-US" sz="200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(3) 各种指令都能访问存储器</a:t>
            </a:r>
            <a:endParaRPr lang="zh-CN" altLang="en-US" sz="200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/>
              <a:buChar char=" "/>
            </a:pPr>
            <a:r>
              <a:rPr lang="zh-CN" altLang="en-US" sz="2000" smtClean="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除了专门的存储器读写指令外，运算指令也能访问存储器</a:t>
            </a:r>
            <a:endParaRPr lang="zh-CN" altLang="en-US" sz="2000" smtClean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/>
              <a:buChar char=" "/>
            </a:pPr>
            <a:r>
              <a:rPr lang="zh-CN" altLang="en-US" sz="2000" smtClean="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(4) 采用微程序控制</a:t>
            </a:r>
            <a:endParaRPr lang="zh-CN" altLang="en-US" sz="200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/>
              <a:buChar char=" "/>
            </a:pPr>
            <a:r>
              <a:rPr lang="zh-CN" altLang="en-US" sz="200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(5) 有专用寄存器</a:t>
            </a:r>
            <a:endParaRPr lang="zh-CN" altLang="en-US" sz="200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/>
              <a:buChar char=" "/>
            </a:pPr>
            <a:r>
              <a:rPr lang="zh-CN" altLang="en-US" sz="200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(6) 难以进行编译优化来生成高效目标代码</a:t>
            </a:r>
            <a:endParaRPr lang="zh-CN" altLang="en-US" sz="2000" smtClean="0">
              <a:solidFill>
                <a:srgbClr val="00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236538" y="5640388"/>
            <a:ext cx="89074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例如，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VAX-11/780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小型机</a:t>
            </a:r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16种寻址方式；9种数据格式；303条指令；一条指令包括1～2个字节的操作码和下续</a:t>
            </a:r>
            <a:r>
              <a:rPr lang="en-US" altLang="zh-CN" sz="200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个操作数说明符。一个说明符的长度达1 ～10个字节。</a:t>
            </a:r>
            <a:endParaRPr lang="zh-CN" altLang="en-US" sz="2000" b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333375" y="800100"/>
            <a:ext cx="83661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25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按指令格式的复杂度来分，有两种类型计算机：</a:t>
            </a:r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base">
              <a:spcBef>
                <a:spcPct val="25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复杂指令集计算机</a:t>
            </a:r>
            <a:r>
              <a:rPr lang="en-US" altLang="zh-CN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CISC (Complex Instruction Set Computer)</a:t>
            </a:r>
            <a:endParaRPr lang="en-US" altLang="zh-CN" sz="20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base">
              <a:spcBef>
                <a:spcPct val="25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精简指令集计算机</a:t>
            </a:r>
            <a:r>
              <a:rPr lang="en-US" altLang="zh-CN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RISC (Reduce</a:t>
            </a:r>
            <a:r>
              <a:rPr lang="zh-CN" altLang="en-US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Instruction Set Computer)</a:t>
            </a:r>
            <a:endParaRPr lang="zh-CN" altLang="en-US" sz="20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0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0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0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0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128588"/>
            <a:ext cx="8559800" cy="528637"/>
          </a:xfrm>
        </p:spPr>
        <p:txBody>
          <a:bodyPr/>
          <a:lstStyle/>
          <a:p>
            <a:r>
              <a:rPr lang="zh-CN" altLang="en-US" smtClean="0"/>
              <a:t>复杂指令集计算机</a:t>
            </a:r>
            <a:r>
              <a:rPr lang="en-US" altLang="zh-CN" smtClean="0">
                <a:ea typeface="宋体" pitchFamily="2" charset="-122"/>
              </a:rPr>
              <a:t>CISC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3375" y="3548063"/>
            <a:ext cx="8153400" cy="2790825"/>
          </a:xfrm>
        </p:spPr>
        <p:txBody>
          <a:bodyPr lIns="91440" tIns="45720" rIns="91440" bIns="45720"/>
          <a:lstStyle/>
          <a:p>
            <a:pPr marL="285750" indent="-285750">
              <a:lnSpc>
                <a:spcPct val="125000"/>
              </a:lnSpc>
              <a:spcBef>
                <a:spcPct val="5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CISC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进行测试，发现一个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事实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1" indent="-228600">
              <a:lnSpc>
                <a:spcPct val="125000"/>
              </a:lnSpc>
              <a:spcBef>
                <a:spcPct val="5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在程序中各种指令出现的频率悬殊很大，最常使用的是一些简单指令，这些指令占程序的80%，但只占指令系统的20%。而且在微程序控制的计算机中，占指令总数20%的复杂指令占用了控制存储器容量的80%。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25000"/>
              </a:lnSpc>
              <a:spcBef>
                <a:spcPct val="5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1982年美国加州伯克利大学的</a:t>
            </a:r>
            <a:r>
              <a:rPr lang="en-US" altLang="zh-CN" sz="2000" smtClean="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RISCⅠ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斯坦福大学的</a:t>
            </a:r>
            <a:r>
              <a:rPr lang="en-US" altLang="zh-CN" sz="2000" smtClean="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MIPS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，IBM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公司的</a:t>
            </a:r>
            <a:r>
              <a:rPr lang="en-US" altLang="zh-CN" sz="2000" smtClean="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IBM801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相继宣告完成，这些机器被称为</a:t>
            </a:r>
            <a:r>
              <a:rPr lang="zh-CN" altLang="en-US" sz="2000" smtClean="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第一代</a:t>
            </a:r>
            <a:r>
              <a:rPr lang="en-US" altLang="zh-CN" sz="2000" smtClean="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RISC</a:t>
            </a:r>
            <a:r>
              <a:rPr lang="zh-CN" altLang="en-US" sz="2000" smtClean="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机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652" name="Rectangle 4"/>
          <p:cNvSpPr>
            <a:spLocks noChangeArrowheads="1"/>
          </p:cNvSpPr>
          <p:nvPr/>
        </p:nvSpPr>
        <p:spPr bwMode="auto">
          <a:xfrm>
            <a:off x="522288" y="847725"/>
            <a:ext cx="8434387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u"/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CISC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的缺陷</a:t>
            </a:r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fontAlgn="base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FontTx/>
              <a:buChar char="–"/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日趋庞大的指令系统不但使计算机的</a:t>
            </a:r>
            <a:r>
              <a:rPr lang="zh-CN" altLang="en-US" sz="200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研制周期变长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，而且</a:t>
            </a:r>
            <a:r>
              <a:rPr lang="zh-CN" altLang="en-US" sz="200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难以保证设计的正确性，难以调试和维护，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并且因指令操作复杂而</a:t>
            </a:r>
            <a:r>
              <a:rPr lang="zh-CN" altLang="en-US" sz="200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增加机器周期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，从而</a:t>
            </a:r>
            <a:r>
              <a:rPr lang="zh-CN" altLang="en-US" sz="200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降低了系统性能。</a:t>
            </a:r>
            <a:endParaRPr lang="zh-CN" altLang="en-US" sz="2000">
              <a:solidFill>
                <a:srgbClr val="C2228D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1975年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IBM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公司开始研究</a:t>
            </a:r>
            <a:r>
              <a:rPr lang="zh-CN" altLang="en-US" sz="200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指令系统的合理性问题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John Cocks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提出精简指令系统计算机 </a:t>
            </a:r>
            <a:r>
              <a:rPr lang="en-US" altLang="zh-CN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RISC</a:t>
            </a:r>
            <a:r>
              <a:rPr lang="en-US" altLang="zh-CN" sz="200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 ( Reduce Instruction Set Computer )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1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538" y="128588"/>
            <a:ext cx="8662987" cy="528637"/>
          </a:xfrm>
        </p:spPr>
        <p:txBody>
          <a:bodyPr anchor="ctr"/>
          <a:lstStyle/>
          <a:p>
            <a:r>
              <a:rPr lang="en-US" altLang="zh-CN" smtClean="0">
                <a:ea typeface="宋体" pitchFamily="2" charset="-122"/>
              </a:rPr>
              <a:t>RISC</a:t>
            </a:r>
            <a:r>
              <a:rPr lang="zh-CN" altLang="en-US" smtClean="0"/>
              <a:t>设计风格的主要特点</a:t>
            </a:r>
            <a:endParaRPr lang="zh-CN" altLang="en-US" smtClean="0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9875" y="866775"/>
            <a:ext cx="8607425" cy="4381500"/>
          </a:xfrm>
        </p:spPr>
        <p:txBody>
          <a:bodyPr lIns="91440" tIns="45720" rIns="91440" bIns="45720"/>
          <a:lstStyle/>
          <a:p>
            <a:pPr marL="342900" indent="-342900">
              <a:buFont typeface="Monotype Sorts"/>
              <a:buChar char=" "/>
            </a:pPr>
            <a:r>
              <a:rPr lang="zh-CN" altLang="en-US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(1) 简化的指令系统</a:t>
            </a:r>
            <a:endParaRPr lang="zh-CN" altLang="en-US" sz="22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Monotype Sorts"/>
              <a:buChar char=" "/>
            </a:pPr>
            <a:r>
              <a:rPr lang="zh-CN" altLang="en-US" sz="2200" dirty="0" smtClean="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     指令少 / 寻址方式少 / 指令格式少 / 指令长度一致</a:t>
            </a:r>
            <a:endParaRPr lang="zh-CN" altLang="en-US" sz="2200" dirty="0" smtClean="0">
              <a:solidFill>
                <a:srgbClr val="C2228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Monotype Sorts"/>
              <a:buChar char=" "/>
            </a:pPr>
            <a:r>
              <a:rPr lang="zh-CN" altLang="en-US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(2) 以</a:t>
            </a:r>
            <a:r>
              <a:rPr lang="en-US" altLang="zh-CN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RR</a:t>
            </a:r>
            <a:r>
              <a:rPr lang="zh-CN" altLang="en-US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方式工作</a:t>
            </a:r>
            <a:endParaRPr lang="zh-CN" altLang="en-US" sz="22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Monotype Sorts"/>
              <a:buChar char=" "/>
            </a:pPr>
            <a:r>
              <a:rPr lang="zh-CN" altLang="en-US" sz="2200" dirty="0" smtClean="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      除</a:t>
            </a:r>
            <a:r>
              <a:rPr lang="en-US" altLang="zh-CN" sz="2200" dirty="0" smtClean="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Load/Store</a:t>
            </a:r>
            <a:r>
              <a:rPr lang="zh-CN" altLang="en-US" sz="2200" dirty="0" smtClean="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指令可访存外，其余指令都只访问寄存器</a:t>
            </a:r>
            <a:endParaRPr lang="zh-CN" altLang="en-US" sz="2200" dirty="0" smtClean="0">
              <a:solidFill>
                <a:srgbClr val="C2228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Monotype Sorts"/>
              <a:buChar char=" "/>
            </a:pPr>
            <a:r>
              <a:rPr lang="zh-CN" altLang="en-US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(3) 指令周期短</a:t>
            </a:r>
            <a:endParaRPr lang="zh-CN" altLang="en-US" sz="22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Monotype Sorts"/>
              <a:buChar char=" "/>
            </a:pPr>
            <a:r>
              <a:rPr lang="zh-CN" altLang="en-US" sz="2200" dirty="0" smtClean="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      以流水线方式工作，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dirty="0" smtClean="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因而除</a:t>
            </a:r>
            <a:r>
              <a:rPr lang="en-US" altLang="zh-CN" sz="2200" dirty="0" smtClean="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Load/Store</a:t>
            </a:r>
            <a:r>
              <a:rPr lang="zh-CN" altLang="en-US" sz="2200" dirty="0" smtClean="0">
                <a:solidFill>
                  <a:srgbClr val="C2228D"/>
                </a:solidFill>
                <a:latin typeface="微软雅黑" pitchFamily="34" charset="-122"/>
                <a:ea typeface="微软雅黑" pitchFamily="34" charset="-122"/>
              </a:rPr>
              <a:t>指令外，其他简单指令都只需一个或一个不到的时钟周期就可完成</a:t>
            </a:r>
            <a:endParaRPr lang="zh-CN" altLang="en-US" sz="2200" dirty="0" smtClean="0">
              <a:solidFill>
                <a:srgbClr val="C2228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Monotype Sorts"/>
              <a:buChar char=" "/>
            </a:pPr>
            <a:r>
              <a:rPr lang="zh-CN" altLang="en-US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(4) 采用大量通用寄存器，以减少访存次数</a:t>
            </a:r>
            <a:endParaRPr lang="zh-CN" altLang="en-US" sz="22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Monotype Sorts"/>
              <a:buChar char=" "/>
            </a:pPr>
            <a:r>
              <a:rPr lang="zh-CN" altLang="en-US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(5) 采用硬连线路控制器，不用或少用微程序控制</a:t>
            </a:r>
            <a:endParaRPr lang="zh-CN" altLang="en-US" sz="22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Monotype Sorts"/>
              <a:buChar char=" "/>
            </a:pPr>
            <a:r>
              <a:rPr lang="zh-CN" altLang="en-US" sz="2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(6)  采用优化的编译系统，力求有效地支持高级语言程序</a:t>
            </a:r>
            <a:endParaRPr lang="zh-CN" altLang="en-US" sz="22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376238" y="5467350"/>
            <a:ext cx="8526462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MIPS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是典型的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RISC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处理器，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82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年以来新的指令集大多采用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RISC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体系结构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因为“兼容”的需要，保留了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CISC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的风格，同时也借鉴了</a:t>
            </a:r>
            <a:r>
              <a:rPr lang="en-US" altLang="zh-CN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RISC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思想 </a:t>
            </a: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13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指令流水线的实现</a:t>
            </a:r>
            <a:endParaRPr lang="zh-CN" altLang="en-US" smtClean="0"/>
          </a:p>
        </p:txBody>
      </p:sp>
      <p:pic>
        <p:nvPicPr>
          <p:cNvPr id="5662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7750"/>
            <a:ext cx="91440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61938" y="862013"/>
            <a:ext cx="8597900" cy="78105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假定：最复杂指令执行过程 ① 取指：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200ps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；②译码和读操作数：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50ps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；③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ALU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操作：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100ps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；④读存储器：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200ps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；⑤结果写寄存器：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50ps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。 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188913" y="4965700"/>
            <a:ext cx="10445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取指令</a:t>
            </a:r>
            <a:endParaRPr lang="zh-CN" altLang="en-US" sz="22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IFetch</a:t>
            </a:r>
            <a:endParaRPr lang="zh-CN" altLang="en-US" sz="22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1601788" y="4984750"/>
            <a:ext cx="16256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15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读数</a:t>
            </a:r>
            <a:r>
              <a:rPr lang="en-US" altLang="zh-CN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译码</a:t>
            </a:r>
            <a:endParaRPr lang="zh-CN" altLang="en-US" sz="22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15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Reg/Dec</a:t>
            </a:r>
            <a:endParaRPr lang="zh-CN" altLang="en-US" sz="22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6279" name="Text Box 7"/>
          <p:cNvSpPr txBox="1">
            <a:spLocks noChangeArrowheads="1"/>
          </p:cNvSpPr>
          <p:nvPr/>
        </p:nvSpPr>
        <p:spPr bwMode="auto">
          <a:xfrm>
            <a:off x="3609975" y="4989513"/>
            <a:ext cx="14382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ALU</a:t>
            </a:r>
            <a:r>
              <a:rPr lang="zh-CN" altLang="en-US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  <a:endParaRPr lang="zh-CN" altLang="en-US" sz="22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Exec</a:t>
            </a:r>
            <a:endParaRPr lang="en-US" altLang="zh-CN" sz="22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5195888" y="4965700"/>
            <a:ext cx="1873250" cy="84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25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读</a:t>
            </a:r>
            <a:r>
              <a:rPr lang="en-US" altLang="zh-CN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写存储器</a:t>
            </a:r>
            <a:endParaRPr lang="zh-CN" altLang="en-US" sz="22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25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Mem</a:t>
            </a:r>
            <a:endParaRPr lang="en-US" altLang="zh-CN" sz="22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6281" name="Text Box 9"/>
          <p:cNvSpPr txBox="1">
            <a:spLocks noChangeArrowheads="1"/>
          </p:cNvSpPr>
          <p:nvPr/>
        </p:nvSpPr>
        <p:spPr bwMode="auto">
          <a:xfrm>
            <a:off x="7385050" y="4972050"/>
            <a:ext cx="140811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写结果</a:t>
            </a:r>
            <a:endParaRPr lang="zh-CN" altLang="en-US" sz="22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Write</a:t>
            </a:r>
            <a:endParaRPr lang="en-US" altLang="zh-CN" sz="22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6282" name="Rectangle 10"/>
          <p:cNvSpPr>
            <a:spLocks noChangeArrowheads="1"/>
          </p:cNvSpPr>
          <p:nvPr/>
        </p:nvSpPr>
        <p:spPr bwMode="auto">
          <a:xfrm>
            <a:off x="174625" y="1884363"/>
            <a:ext cx="48895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可以分</a:t>
            </a:r>
            <a:r>
              <a:rPr lang="en-US" altLang="zh-CN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个流水段，最长阶段为</a:t>
            </a:r>
            <a:r>
              <a:rPr lang="en-US" altLang="zh-CN" sz="22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200ps</a:t>
            </a:r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160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6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7" grpId="0"/>
      <p:bldP spid="566278" grpId="0"/>
      <p:bldP spid="566279" grpId="0"/>
      <p:bldP spid="566280" grpId="0"/>
      <p:bldP spid="566281" grpId="0"/>
      <p:bldP spid="5662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14300"/>
            <a:ext cx="7747000" cy="528638"/>
          </a:xfrm>
        </p:spPr>
        <p:txBody>
          <a:bodyPr/>
          <a:lstStyle/>
          <a:p>
            <a:r>
              <a:rPr lang="zh-CN" altLang="en-US" smtClean="0"/>
              <a:t>指令流水线的执行举例</a:t>
            </a:r>
            <a:endParaRPr lang="zh-CN" altLang="en-US" smtClean="0"/>
          </a:p>
        </p:txBody>
      </p:sp>
      <p:grpSp>
        <p:nvGrpSpPr>
          <p:cNvPr id="30723" name="Group 3"/>
          <p:cNvGrpSpPr/>
          <p:nvPr/>
        </p:nvGrpSpPr>
        <p:grpSpPr bwMode="auto">
          <a:xfrm>
            <a:off x="876300" y="685800"/>
            <a:ext cx="7556500" cy="317500"/>
            <a:chOff x="624" y="424"/>
            <a:chExt cx="4224" cy="208"/>
          </a:xfrm>
        </p:grpSpPr>
        <p:sp>
          <p:nvSpPr>
            <p:cNvPr id="30865" name="Line 4"/>
            <p:cNvSpPr>
              <a:spLocks noChangeShapeType="1"/>
            </p:cNvSpPr>
            <p:nvPr/>
          </p:nvSpPr>
          <p:spPr bwMode="auto">
            <a:xfrm flipV="1">
              <a:off x="624" y="424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866" name="Line 5"/>
            <p:cNvSpPr>
              <a:spLocks noChangeShapeType="1"/>
            </p:cNvSpPr>
            <p:nvPr/>
          </p:nvSpPr>
          <p:spPr bwMode="auto">
            <a:xfrm flipV="1">
              <a:off x="1152" y="424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867" name="Line 6"/>
            <p:cNvSpPr>
              <a:spLocks noChangeShapeType="1"/>
            </p:cNvSpPr>
            <p:nvPr/>
          </p:nvSpPr>
          <p:spPr bwMode="auto">
            <a:xfrm flipV="1">
              <a:off x="1680" y="424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868" name="Line 7"/>
            <p:cNvSpPr>
              <a:spLocks noChangeShapeType="1"/>
            </p:cNvSpPr>
            <p:nvPr/>
          </p:nvSpPr>
          <p:spPr bwMode="auto">
            <a:xfrm flipV="1">
              <a:off x="2208" y="424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869" name="Line 8"/>
            <p:cNvSpPr>
              <a:spLocks noChangeShapeType="1"/>
            </p:cNvSpPr>
            <p:nvPr/>
          </p:nvSpPr>
          <p:spPr bwMode="auto">
            <a:xfrm flipV="1">
              <a:off x="2736" y="424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870" name="Line 9"/>
            <p:cNvSpPr>
              <a:spLocks noChangeShapeType="1"/>
            </p:cNvSpPr>
            <p:nvPr/>
          </p:nvSpPr>
          <p:spPr bwMode="auto">
            <a:xfrm flipV="1">
              <a:off x="3264" y="424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871" name="Line 10"/>
            <p:cNvSpPr>
              <a:spLocks noChangeShapeType="1"/>
            </p:cNvSpPr>
            <p:nvPr/>
          </p:nvSpPr>
          <p:spPr bwMode="auto">
            <a:xfrm flipV="1">
              <a:off x="3792" y="424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872" name="Line 11"/>
            <p:cNvSpPr>
              <a:spLocks noChangeShapeType="1"/>
            </p:cNvSpPr>
            <p:nvPr/>
          </p:nvSpPr>
          <p:spPr bwMode="auto">
            <a:xfrm flipV="1">
              <a:off x="4320" y="424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873" name="Line 12"/>
            <p:cNvSpPr>
              <a:spLocks noChangeShapeType="1"/>
            </p:cNvSpPr>
            <p:nvPr/>
          </p:nvSpPr>
          <p:spPr bwMode="auto">
            <a:xfrm flipV="1">
              <a:off x="4848" y="424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30724" name="Rectangle 13"/>
          <p:cNvSpPr>
            <a:spLocks noChangeArrowheads="1"/>
          </p:cNvSpPr>
          <p:nvPr/>
        </p:nvSpPr>
        <p:spPr bwMode="auto">
          <a:xfrm>
            <a:off x="3844925" y="3886200"/>
            <a:ext cx="87471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1600" dirty="0">
                <a:solidFill>
                  <a:srgbClr val="063DE8"/>
                </a:solidFill>
                <a:ea typeface="宋体" pitchFamily="2" charset="-122"/>
              </a:rPr>
              <a:t>End</a:t>
            </a:r>
            <a:r>
              <a:rPr lang="en-US" altLang="zh-CN" sz="1600" dirty="0">
                <a:solidFill>
                  <a:srgbClr val="063DE8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1600" dirty="0">
                <a:solidFill>
                  <a:srgbClr val="063DE8"/>
                </a:solidFill>
                <a:ea typeface="宋体" pitchFamily="2" charset="-122"/>
              </a:rPr>
              <a:t>of</a:t>
            </a:r>
            <a:endParaRPr lang="en-US" altLang="zh-CN" sz="1600" dirty="0">
              <a:solidFill>
                <a:srgbClr val="063DE8"/>
              </a:solidFill>
              <a:ea typeface="宋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1600" dirty="0">
                <a:solidFill>
                  <a:srgbClr val="063DE8"/>
                </a:solidFill>
                <a:ea typeface="宋体" pitchFamily="2" charset="-122"/>
              </a:rPr>
              <a:t>Cycle</a:t>
            </a:r>
            <a:r>
              <a:rPr lang="en-US" altLang="zh-CN" sz="1600" dirty="0">
                <a:solidFill>
                  <a:srgbClr val="063DE8"/>
                </a:solidFill>
                <a:latin typeface="Times New Roman" panose="02020603050405020304" pitchFamily="18" charset="0"/>
                <a:ea typeface="宋体" pitchFamily="2" charset="-122"/>
              </a:rPr>
              <a:t> 4</a:t>
            </a:r>
            <a:endParaRPr lang="en-US" altLang="zh-CN" sz="1600" dirty="0">
              <a:solidFill>
                <a:srgbClr val="063DE8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0725" name="Rectangle 14"/>
          <p:cNvSpPr>
            <a:spLocks noChangeArrowheads="1"/>
          </p:cNvSpPr>
          <p:nvPr/>
        </p:nvSpPr>
        <p:spPr bwMode="auto">
          <a:xfrm>
            <a:off x="4749800" y="3886200"/>
            <a:ext cx="8921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1600" dirty="0">
                <a:solidFill>
                  <a:srgbClr val="063DE8"/>
                </a:solidFill>
                <a:ea typeface="宋体" pitchFamily="2" charset="-122"/>
              </a:rPr>
              <a:t>End of</a:t>
            </a:r>
            <a:endParaRPr lang="en-US" altLang="zh-CN" sz="1600" dirty="0">
              <a:solidFill>
                <a:srgbClr val="063DE8"/>
              </a:solidFill>
              <a:ea typeface="宋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1600" dirty="0">
                <a:solidFill>
                  <a:srgbClr val="063DE8"/>
                </a:solidFill>
                <a:ea typeface="宋体" pitchFamily="2" charset="-122"/>
              </a:rPr>
              <a:t>Cycle 5</a:t>
            </a:r>
            <a:endParaRPr lang="en-US" altLang="zh-CN" sz="1600" dirty="0">
              <a:solidFill>
                <a:srgbClr val="063DE8"/>
              </a:solidFill>
              <a:ea typeface="宋体" pitchFamily="2" charset="-122"/>
            </a:endParaRPr>
          </a:p>
        </p:txBody>
      </p:sp>
      <p:sp>
        <p:nvSpPr>
          <p:cNvPr id="30726" name="Rectangle 15"/>
          <p:cNvSpPr>
            <a:spLocks noChangeArrowheads="1"/>
          </p:cNvSpPr>
          <p:nvPr/>
        </p:nvSpPr>
        <p:spPr bwMode="auto">
          <a:xfrm>
            <a:off x="5668963" y="3886200"/>
            <a:ext cx="88582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1600" dirty="0">
                <a:solidFill>
                  <a:srgbClr val="063DE8"/>
                </a:solidFill>
                <a:ea typeface="宋体" pitchFamily="2" charset="-122"/>
              </a:rPr>
              <a:t>End</a:t>
            </a:r>
            <a:r>
              <a:rPr lang="en-US" altLang="zh-CN" sz="1600" dirty="0">
                <a:solidFill>
                  <a:srgbClr val="063DE8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1600" dirty="0">
                <a:solidFill>
                  <a:srgbClr val="063DE8"/>
                </a:solidFill>
                <a:ea typeface="宋体" pitchFamily="2" charset="-122"/>
              </a:rPr>
              <a:t>of</a:t>
            </a:r>
            <a:endParaRPr lang="en-US" altLang="zh-CN" sz="1600" dirty="0">
              <a:solidFill>
                <a:srgbClr val="063DE8"/>
              </a:solidFill>
              <a:ea typeface="宋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1600" dirty="0">
                <a:solidFill>
                  <a:srgbClr val="063DE8"/>
                </a:solidFill>
                <a:ea typeface="宋体" pitchFamily="2" charset="-122"/>
              </a:rPr>
              <a:t>Cycle</a:t>
            </a:r>
            <a:r>
              <a:rPr lang="en-US" altLang="zh-CN" sz="1600" dirty="0">
                <a:solidFill>
                  <a:srgbClr val="063DE8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1600" dirty="0">
                <a:solidFill>
                  <a:srgbClr val="063DE8"/>
                </a:solidFill>
                <a:ea typeface="宋体" pitchFamily="2" charset="-122"/>
              </a:rPr>
              <a:t>6</a:t>
            </a:r>
            <a:endParaRPr lang="en-US" altLang="zh-CN" sz="1600" dirty="0">
              <a:solidFill>
                <a:srgbClr val="063DE8"/>
              </a:solidFill>
              <a:ea typeface="宋体" pitchFamily="2" charset="-122"/>
            </a:endParaRPr>
          </a:p>
        </p:txBody>
      </p:sp>
      <p:sp>
        <p:nvSpPr>
          <p:cNvPr id="30727" name="Rectangle 16"/>
          <p:cNvSpPr>
            <a:spLocks noChangeArrowheads="1"/>
          </p:cNvSpPr>
          <p:nvPr/>
        </p:nvSpPr>
        <p:spPr bwMode="auto">
          <a:xfrm>
            <a:off x="6502400" y="3886200"/>
            <a:ext cx="8921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1600" dirty="0">
                <a:solidFill>
                  <a:srgbClr val="063DE8"/>
                </a:solidFill>
                <a:ea typeface="宋体" pitchFamily="2" charset="-122"/>
              </a:rPr>
              <a:t>End</a:t>
            </a:r>
            <a:r>
              <a:rPr lang="en-US" altLang="zh-CN" sz="1600" dirty="0">
                <a:solidFill>
                  <a:srgbClr val="063DE8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1600" dirty="0">
                <a:solidFill>
                  <a:srgbClr val="063DE8"/>
                </a:solidFill>
                <a:ea typeface="宋体" pitchFamily="2" charset="-122"/>
              </a:rPr>
              <a:t>of</a:t>
            </a:r>
            <a:endParaRPr lang="en-US" altLang="zh-CN" sz="1600" dirty="0">
              <a:solidFill>
                <a:srgbClr val="063DE8"/>
              </a:solidFill>
              <a:ea typeface="宋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1600" dirty="0">
                <a:solidFill>
                  <a:srgbClr val="063DE8"/>
                </a:solidFill>
                <a:ea typeface="宋体" pitchFamily="2" charset="-122"/>
              </a:rPr>
              <a:t>Cycle 7</a:t>
            </a:r>
            <a:endParaRPr lang="en-US" altLang="zh-CN" sz="1600" dirty="0">
              <a:solidFill>
                <a:srgbClr val="063DE8"/>
              </a:solidFill>
              <a:ea typeface="宋体" pitchFamily="2" charset="-122"/>
            </a:endParaRPr>
          </a:p>
        </p:txBody>
      </p:sp>
      <p:grpSp>
        <p:nvGrpSpPr>
          <p:cNvPr id="30728" name="Group 17"/>
          <p:cNvGrpSpPr/>
          <p:nvPr/>
        </p:nvGrpSpPr>
        <p:grpSpPr bwMode="auto">
          <a:xfrm>
            <a:off x="0" y="685800"/>
            <a:ext cx="8966200" cy="3213100"/>
            <a:chOff x="135" y="432"/>
            <a:chExt cx="4993" cy="2024"/>
          </a:xfrm>
        </p:grpSpPr>
        <p:sp>
          <p:nvSpPr>
            <p:cNvPr id="30734" name="Rectangle 18"/>
            <p:cNvSpPr>
              <a:spLocks noChangeArrowheads="1"/>
            </p:cNvSpPr>
            <p:nvPr/>
          </p:nvSpPr>
          <p:spPr bwMode="auto">
            <a:xfrm>
              <a:off x="135" y="672"/>
              <a:ext cx="40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ea typeface="宋体" pitchFamily="2" charset="-122"/>
                </a:rPr>
                <a:t>Clock</a:t>
              </a:r>
              <a:endParaRPr lang="en-US" altLang="zh-CN" sz="16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30735" name="Group 19"/>
            <p:cNvGrpSpPr/>
            <p:nvPr/>
          </p:nvGrpSpPr>
          <p:grpSpPr bwMode="auto">
            <a:xfrm>
              <a:off x="624" y="664"/>
              <a:ext cx="520" cy="160"/>
              <a:chOff x="624" y="664"/>
              <a:chExt cx="520" cy="160"/>
            </a:xfrm>
          </p:grpSpPr>
          <p:sp>
            <p:nvSpPr>
              <p:cNvPr id="30861" name="Line 20"/>
              <p:cNvSpPr>
                <a:spLocks noChangeShapeType="1"/>
              </p:cNvSpPr>
              <p:nvPr/>
            </p:nvSpPr>
            <p:spPr bwMode="auto">
              <a:xfrm>
                <a:off x="632" y="816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62" name="Line 21"/>
              <p:cNvSpPr>
                <a:spLocks noChangeShapeType="1"/>
              </p:cNvSpPr>
              <p:nvPr/>
            </p:nvSpPr>
            <p:spPr bwMode="auto">
              <a:xfrm>
                <a:off x="624" y="68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63" name="Line 22"/>
              <p:cNvSpPr>
                <a:spLocks noChangeShapeType="1"/>
              </p:cNvSpPr>
              <p:nvPr/>
            </p:nvSpPr>
            <p:spPr bwMode="auto">
              <a:xfrm flipV="1">
                <a:off x="912" y="66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64" name="Line 23"/>
              <p:cNvSpPr>
                <a:spLocks noChangeShapeType="1"/>
              </p:cNvSpPr>
              <p:nvPr/>
            </p:nvSpPr>
            <p:spPr bwMode="auto">
              <a:xfrm>
                <a:off x="920" y="67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30736" name="Group 24"/>
            <p:cNvGrpSpPr/>
            <p:nvPr/>
          </p:nvGrpSpPr>
          <p:grpSpPr bwMode="auto">
            <a:xfrm>
              <a:off x="1152" y="664"/>
              <a:ext cx="520" cy="160"/>
              <a:chOff x="1152" y="664"/>
              <a:chExt cx="520" cy="160"/>
            </a:xfrm>
          </p:grpSpPr>
          <p:sp>
            <p:nvSpPr>
              <p:cNvPr id="30857" name="Line 25"/>
              <p:cNvSpPr>
                <a:spLocks noChangeShapeType="1"/>
              </p:cNvSpPr>
              <p:nvPr/>
            </p:nvSpPr>
            <p:spPr bwMode="auto">
              <a:xfrm>
                <a:off x="1160" y="816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58" name="Line 26"/>
              <p:cNvSpPr>
                <a:spLocks noChangeShapeType="1"/>
              </p:cNvSpPr>
              <p:nvPr/>
            </p:nvSpPr>
            <p:spPr bwMode="auto">
              <a:xfrm>
                <a:off x="1152" y="68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59" name="Line 27"/>
              <p:cNvSpPr>
                <a:spLocks noChangeShapeType="1"/>
              </p:cNvSpPr>
              <p:nvPr/>
            </p:nvSpPr>
            <p:spPr bwMode="auto">
              <a:xfrm flipV="1">
                <a:off x="1440" y="66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60" name="Line 28"/>
              <p:cNvSpPr>
                <a:spLocks noChangeShapeType="1"/>
              </p:cNvSpPr>
              <p:nvPr/>
            </p:nvSpPr>
            <p:spPr bwMode="auto">
              <a:xfrm>
                <a:off x="1448" y="67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30737" name="Group 29"/>
            <p:cNvGrpSpPr/>
            <p:nvPr/>
          </p:nvGrpSpPr>
          <p:grpSpPr bwMode="auto">
            <a:xfrm>
              <a:off x="1680" y="664"/>
              <a:ext cx="520" cy="160"/>
              <a:chOff x="1680" y="664"/>
              <a:chExt cx="520" cy="160"/>
            </a:xfrm>
          </p:grpSpPr>
          <p:sp>
            <p:nvSpPr>
              <p:cNvPr id="30853" name="Line 30"/>
              <p:cNvSpPr>
                <a:spLocks noChangeShapeType="1"/>
              </p:cNvSpPr>
              <p:nvPr/>
            </p:nvSpPr>
            <p:spPr bwMode="auto">
              <a:xfrm>
                <a:off x="1688" y="816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54" name="Line 31"/>
              <p:cNvSpPr>
                <a:spLocks noChangeShapeType="1"/>
              </p:cNvSpPr>
              <p:nvPr/>
            </p:nvSpPr>
            <p:spPr bwMode="auto">
              <a:xfrm>
                <a:off x="1680" y="68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55" name="Line 32"/>
              <p:cNvSpPr>
                <a:spLocks noChangeShapeType="1"/>
              </p:cNvSpPr>
              <p:nvPr/>
            </p:nvSpPr>
            <p:spPr bwMode="auto">
              <a:xfrm flipV="1">
                <a:off x="1968" y="66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56" name="Line 33"/>
              <p:cNvSpPr>
                <a:spLocks noChangeShapeType="1"/>
              </p:cNvSpPr>
              <p:nvPr/>
            </p:nvSpPr>
            <p:spPr bwMode="auto">
              <a:xfrm>
                <a:off x="1976" y="67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30738" name="Group 34"/>
            <p:cNvGrpSpPr/>
            <p:nvPr/>
          </p:nvGrpSpPr>
          <p:grpSpPr bwMode="auto">
            <a:xfrm>
              <a:off x="2208" y="664"/>
              <a:ext cx="520" cy="160"/>
              <a:chOff x="2208" y="664"/>
              <a:chExt cx="520" cy="160"/>
            </a:xfrm>
          </p:grpSpPr>
          <p:sp>
            <p:nvSpPr>
              <p:cNvPr id="30849" name="Line 35"/>
              <p:cNvSpPr>
                <a:spLocks noChangeShapeType="1"/>
              </p:cNvSpPr>
              <p:nvPr/>
            </p:nvSpPr>
            <p:spPr bwMode="auto">
              <a:xfrm>
                <a:off x="2216" y="816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50" name="Line 36"/>
              <p:cNvSpPr>
                <a:spLocks noChangeShapeType="1"/>
              </p:cNvSpPr>
              <p:nvPr/>
            </p:nvSpPr>
            <p:spPr bwMode="auto">
              <a:xfrm>
                <a:off x="2208" y="68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51" name="Line 37"/>
              <p:cNvSpPr>
                <a:spLocks noChangeShapeType="1"/>
              </p:cNvSpPr>
              <p:nvPr/>
            </p:nvSpPr>
            <p:spPr bwMode="auto">
              <a:xfrm flipV="1">
                <a:off x="2496" y="66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52" name="Line 38"/>
              <p:cNvSpPr>
                <a:spLocks noChangeShapeType="1"/>
              </p:cNvSpPr>
              <p:nvPr/>
            </p:nvSpPr>
            <p:spPr bwMode="auto">
              <a:xfrm>
                <a:off x="2504" y="67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30739" name="Group 39"/>
            <p:cNvGrpSpPr/>
            <p:nvPr/>
          </p:nvGrpSpPr>
          <p:grpSpPr bwMode="auto">
            <a:xfrm>
              <a:off x="2736" y="664"/>
              <a:ext cx="520" cy="160"/>
              <a:chOff x="2736" y="664"/>
              <a:chExt cx="520" cy="160"/>
            </a:xfrm>
          </p:grpSpPr>
          <p:sp>
            <p:nvSpPr>
              <p:cNvPr id="30845" name="Line 40"/>
              <p:cNvSpPr>
                <a:spLocks noChangeShapeType="1"/>
              </p:cNvSpPr>
              <p:nvPr/>
            </p:nvSpPr>
            <p:spPr bwMode="auto">
              <a:xfrm>
                <a:off x="2744" y="816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46" name="Line 41"/>
              <p:cNvSpPr>
                <a:spLocks noChangeShapeType="1"/>
              </p:cNvSpPr>
              <p:nvPr/>
            </p:nvSpPr>
            <p:spPr bwMode="auto">
              <a:xfrm>
                <a:off x="2736" y="68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47" name="Line 42"/>
              <p:cNvSpPr>
                <a:spLocks noChangeShapeType="1"/>
              </p:cNvSpPr>
              <p:nvPr/>
            </p:nvSpPr>
            <p:spPr bwMode="auto">
              <a:xfrm flipV="1">
                <a:off x="3024" y="66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48" name="Line 43"/>
              <p:cNvSpPr>
                <a:spLocks noChangeShapeType="1"/>
              </p:cNvSpPr>
              <p:nvPr/>
            </p:nvSpPr>
            <p:spPr bwMode="auto">
              <a:xfrm>
                <a:off x="3032" y="67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30740" name="Group 44"/>
            <p:cNvGrpSpPr/>
            <p:nvPr/>
          </p:nvGrpSpPr>
          <p:grpSpPr bwMode="auto">
            <a:xfrm>
              <a:off x="3264" y="664"/>
              <a:ext cx="520" cy="160"/>
              <a:chOff x="3264" y="664"/>
              <a:chExt cx="520" cy="160"/>
            </a:xfrm>
          </p:grpSpPr>
          <p:sp>
            <p:nvSpPr>
              <p:cNvPr id="30841" name="Line 45"/>
              <p:cNvSpPr>
                <a:spLocks noChangeShapeType="1"/>
              </p:cNvSpPr>
              <p:nvPr/>
            </p:nvSpPr>
            <p:spPr bwMode="auto">
              <a:xfrm>
                <a:off x="3272" y="816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42" name="Line 46"/>
              <p:cNvSpPr>
                <a:spLocks noChangeShapeType="1"/>
              </p:cNvSpPr>
              <p:nvPr/>
            </p:nvSpPr>
            <p:spPr bwMode="auto">
              <a:xfrm>
                <a:off x="3264" y="68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43" name="Line 47"/>
              <p:cNvSpPr>
                <a:spLocks noChangeShapeType="1"/>
              </p:cNvSpPr>
              <p:nvPr/>
            </p:nvSpPr>
            <p:spPr bwMode="auto">
              <a:xfrm flipV="1">
                <a:off x="3552" y="66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44" name="Line 48"/>
              <p:cNvSpPr>
                <a:spLocks noChangeShapeType="1"/>
              </p:cNvSpPr>
              <p:nvPr/>
            </p:nvSpPr>
            <p:spPr bwMode="auto">
              <a:xfrm>
                <a:off x="3560" y="67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30741" name="Group 49"/>
            <p:cNvGrpSpPr/>
            <p:nvPr/>
          </p:nvGrpSpPr>
          <p:grpSpPr bwMode="auto">
            <a:xfrm>
              <a:off x="3792" y="664"/>
              <a:ext cx="520" cy="160"/>
              <a:chOff x="3792" y="664"/>
              <a:chExt cx="520" cy="160"/>
            </a:xfrm>
          </p:grpSpPr>
          <p:sp>
            <p:nvSpPr>
              <p:cNvPr id="30837" name="Line 50"/>
              <p:cNvSpPr>
                <a:spLocks noChangeShapeType="1"/>
              </p:cNvSpPr>
              <p:nvPr/>
            </p:nvSpPr>
            <p:spPr bwMode="auto">
              <a:xfrm>
                <a:off x="3800" y="816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38" name="Line 51"/>
              <p:cNvSpPr>
                <a:spLocks noChangeShapeType="1"/>
              </p:cNvSpPr>
              <p:nvPr/>
            </p:nvSpPr>
            <p:spPr bwMode="auto">
              <a:xfrm>
                <a:off x="3792" y="68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39" name="Line 52"/>
              <p:cNvSpPr>
                <a:spLocks noChangeShapeType="1"/>
              </p:cNvSpPr>
              <p:nvPr/>
            </p:nvSpPr>
            <p:spPr bwMode="auto">
              <a:xfrm flipV="1">
                <a:off x="4080" y="66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40" name="Line 53"/>
              <p:cNvSpPr>
                <a:spLocks noChangeShapeType="1"/>
              </p:cNvSpPr>
              <p:nvPr/>
            </p:nvSpPr>
            <p:spPr bwMode="auto">
              <a:xfrm>
                <a:off x="4088" y="67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30742" name="Group 54"/>
            <p:cNvGrpSpPr/>
            <p:nvPr/>
          </p:nvGrpSpPr>
          <p:grpSpPr bwMode="auto">
            <a:xfrm>
              <a:off x="4320" y="664"/>
              <a:ext cx="520" cy="160"/>
              <a:chOff x="4320" y="664"/>
              <a:chExt cx="520" cy="160"/>
            </a:xfrm>
          </p:grpSpPr>
          <p:sp>
            <p:nvSpPr>
              <p:cNvPr id="30833" name="Line 55"/>
              <p:cNvSpPr>
                <a:spLocks noChangeShapeType="1"/>
              </p:cNvSpPr>
              <p:nvPr/>
            </p:nvSpPr>
            <p:spPr bwMode="auto">
              <a:xfrm>
                <a:off x="4328" y="816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34" name="Line 56"/>
              <p:cNvSpPr>
                <a:spLocks noChangeShapeType="1"/>
              </p:cNvSpPr>
              <p:nvPr/>
            </p:nvSpPr>
            <p:spPr bwMode="auto">
              <a:xfrm>
                <a:off x="4320" y="680"/>
                <a:ext cx="0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35" name="Line 57"/>
              <p:cNvSpPr>
                <a:spLocks noChangeShapeType="1"/>
              </p:cNvSpPr>
              <p:nvPr/>
            </p:nvSpPr>
            <p:spPr bwMode="auto">
              <a:xfrm flipV="1">
                <a:off x="4608" y="664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30836" name="Line 58"/>
              <p:cNvSpPr>
                <a:spLocks noChangeShapeType="1"/>
              </p:cNvSpPr>
              <p:nvPr/>
            </p:nvSpPr>
            <p:spPr bwMode="auto">
              <a:xfrm>
                <a:off x="4616" y="672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30743" name="Line 59"/>
            <p:cNvSpPr>
              <a:spLocks noChangeShapeType="1"/>
            </p:cNvSpPr>
            <p:nvPr/>
          </p:nvSpPr>
          <p:spPr bwMode="auto">
            <a:xfrm>
              <a:off x="392" y="672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744" name="Line 60"/>
            <p:cNvSpPr>
              <a:spLocks noChangeShapeType="1"/>
            </p:cNvSpPr>
            <p:nvPr/>
          </p:nvSpPr>
          <p:spPr bwMode="auto">
            <a:xfrm>
              <a:off x="4856" y="816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745" name="Line 61"/>
            <p:cNvSpPr>
              <a:spLocks noChangeShapeType="1"/>
            </p:cNvSpPr>
            <p:nvPr/>
          </p:nvSpPr>
          <p:spPr bwMode="auto">
            <a:xfrm>
              <a:off x="4848" y="680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746" name="Rectangle 62"/>
            <p:cNvSpPr>
              <a:spLocks noChangeArrowheads="1"/>
            </p:cNvSpPr>
            <p:nvPr/>
          </p:nvSpPr>
          <p:spPr bwMode="auto">
            <a:xfrm>
              <a:off x="663" y="432"/>
              <a:ext cx="45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Cycle 1</a:t>
              </a:r>
              <a:endPara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0747" name="Rectangle 63"/>
            <p:cNvSpPr>
              <a:spLocks noChangeArrowheads="1"/>
            </p:cNvSpPr>
            <p:nvPr/>
          </p:nvSpPr>
          <p:spPr bwMode="auto">
            <a:xfrm>
              <a:off x="1143" y="432"/>
              <a:ext cx="45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Cycle 2</a:t>
              </a:r>
              <a:endPara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0748" name="Rectangle 64"/>
            <p:cNvSpPr>
              <a:spLocks noChangeArrowheads="1"/>
            </p:cNvSpPr>
            <p:nvPr/>
          </p:nvSpPr>
          <p:spPr bwMode="auto">
            <a:xfrm>
              <a:off x="1719" y="432"/>
              <a:ext cx="45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Cycle 3</a:t>
              </a:r>
              <a:endPara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0749" name="Rectangle 65"/>
            <p:cNvSpPr>
              <a:spLocks noChangeArrowheads="1"/>
            </p:cNvSpPr>
            <p:nvPr/>
          </p:nvSpPr>
          <p:spPr bwMode="auto">
            <a:xfrm>
              <a:off x="2199" y="432"/>
              <a:ext cx="45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Cycle 4</a:t>
              </a:r>
              <a:endPara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0750" name="Rectangle 66"/>
            <p:cNvSpPr>
              <a:spLocks noChangeArrowheads="1"/>
            </p:cNvSpPr>
            <p:nvPr/>
          </p:nvSpPr>
          <p:spPr bwMode="auto">
            <a:xfrm>
              <a:off x="2727" y="432"/>
              <a:ext cx="45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Cycle 5</a:t>
              </a:r>
              <a:endPara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0751" name="Rectangle 67"/>
            <p:cNvSpPr>
              <a:spLocks noChangeArrowheads="1"/>
            </p:cNvSpPr>
            <p:nvPr/>
          </p:nvSpPr>
          <p:spPr bwMode="auto">
            <a:xfrm>
              <a:off x="3255" y="432"/>
              <a:ext cx="45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Cycle 6</a:t>
              </a:r>
              <a:endPara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0752" name="Rectangle 68"/>
            <p:cNvSpPr>
              <a:spLocks noChangeArrowheads="1"/>
            </p:cNvSpPr>
            <p:nvPr/>
          </p:nvSpPr>
          <p:spPr bwMode="auto">
            <a:xfrm>
              <a:off x="3783" y="432"/>
              <a:ext cx="45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Cycle 7</a:t>
              </a:r>
              <a:endPara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30753" name="Rectangle 69"/>
            <p:cNvSpPr>
              <a:spLocks noChangeArrowheads="1"/>
            </p:cNvSpPr>
            <p:nvPr/>
          </p:nvSpPr>
          <p:spPr bwMode="auto">
            <a:xfrm>
              <a:off x="4311" y="432"/>
              <a:ext cx="47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Cycle 8</a:t>
              </a:r>
              <a:endPara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grpSp>
          <p:nvGrpSpPr>
            <p:cNvPr id="30754" name="Group 70"/>
            <p:cNvGrpSpPr/>
            <p:nvPr/>
          </p:nvGrpSpPr>
          <p:grpSpPr bwMode="auto">
            <a:xfrm>
              <a:off x="632" y="960"/>
              <a:ext cx="2624" cy="210"/>
              <a:chOff x="632" y="960"/>
              <a:chExt cx="2624" cy="210"/>
            </a:xfrm>
          </p:grpSpPr>
          <p:grpSp>
            <p:nvGrpSpPr>
              <p:cNvPr id="30818" name="Group 71"/>
              <p:cNvGrpSpPr/>
              <p:nvPr/>
            </p:nvGrpSpPr>
            <p:grpSpPr bwMode="auto">
              <a:xfrm>
                <a:off x="632" y="960"/>
                <a:ext cx="512" cy="210"/>
                <a:chOff x="632" y="960"/>
                <a:chExt cx="512" cy="210"/>
              </a:xfrm>
            </p:grpSpPr>
            <p:sp>
              <p:nvSpPr>
                <p:cNvPr id="30831" name="Rectangle 72"/>
                <p:cNvSpPr>
                  <a:spLocks noChangeArrowheads="1"/>
                </p:cNvSpPr>
                <p:nvPr/>
              </p:nvSpPr>
              <p:spPr bwMode="auto">
                <a:xfrm>
                  <a:off x="632" y="968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832" name="Rectangle 73"/>
                <p:cNvSpPr>
                  <a:spLocks noChangeArrowheads="1"/>
                </p:cNvSpPr>
                <p:nvPr/>
              </p:nvSpPr>
              <p:spPr bwMode="auto">
                <a:xfrm>
                  <a:off x="673" y="960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Ifetch</a:t>
                  </a:r>
                  <a:endParaRPr lang="en-US" altLang="zh-CN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0819" name="Group 74"/>
              <p:cNvGrpSpPr/>
              <p:nvPr/>
            </p:nvGrpSpPr>
            <p:grpSpPr bwMode="auto">
              <a:xfrm>
                <a:off x="1143" y="960"/>
                <a:ext cx="529" cy="210"/>
                <a:chOff x="1143" y="960"/>
                <a:chExt cx="529" cy="210"/>
              </a:xfrm>
            </p:grpSpPr>
            <p:sp>
              <p:nvSpPr>
                <p:cNvPr id="30829" name="Rectangle 75"/>
                <p:cNvSpPr>
                  <a:spLocks noChangeArrowheads="1"/>
                </p:cNvSpPr>
                <p:nvPr/>
              </p:nvSpPr>
              <p:spPr bwMode="auto">
                <a:xfrm>
                  <a:off x="1160" y="968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830" name="Rectangle 76"/>
                <p:cNvSpPr>
                  <a:spLocks noChangeArrowheads="1"/>
                </p:cNvSpPr>
                <p:nvPr/>
              </p:nvSpPr>
              <p:spPr bwMode="auto">
                <a:xfrm>
                  <a:off x="1143" y="960"/>
                  <a:ext cx="503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Reg/Dec</a:t>
                  </a:r>
                  <a:endParaRPr lang="en-US" altLang="zh-CN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0820" name="Group 77"/>
              <p:cNvGrpSpPr/>
              <p:nvPr/>
            </p:nvGrpSpPr>
            <p:grpSpPr bwMode="auto">
              <a:xfrm>
                <a:off x="1688" y="960"/>
                <a:ext cx="512" cy="210"/>
                <a:chOff x="1688" y="960"/>
                <a:chExt cx="512" cy="210"/>
              </a:xfrm>
            </p:grpSpPr>
            <p:sp>
              <p:nvSpPr>
                <p:cNvPr id="30827" name="Rectangle 78"/>
                <p:cNvSpPr>
                  <a:spLocks noChangeArrowheads="1"/>
                </p:cNvSpPr>
                <p:nvPr/>
              </p:nvSpPr>
              <p:spPr bwMode="auto">
                <a:xfrm>
                  <a:off x="1688" y="968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828" name="Rectangle 79"/>
                <p:cNvSpPr>
                  <a:spLocks noChangeArrowheads="1"/>
                </p:cNvSpPr>
                <p:nvPr/>
              </p:nvSpPr>
              <p:spPr bwMode="auto">
                <a:xfrm>
                  <a:off x="1767" y="960"/>
                  <a:ext cx="332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Exec</a:t>
                  </a:r>
                  <a:endParaRPr lang="en-US" altLang="zh-CN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0821" name="Group 80"/>
              <p:cNvGrpSpPr/>
              <p:nvPr/>
            </p:nvGrpSpPr>
            <p:grpSpPr bwMode="auto">
              <a:xfrm>
                <a:off x="2216" y="960"/>
                <a:ext cx="512" cy="210"/>
                <a:chOff x="2216" y="960"/>
                <a:chExt cx="512" cy="210"/>
              </a:xfrm>
            </p:grpSpPr>
            <p:sp>
              <p:nvSpPr>
                <p:cNvPr id="30825" name="Rectangle 81"/>
                <p:cNvSpPr>
                  <a:spLocks noChangeArrowheads="1"/>
                </p:cNvSpPr>
                <p:nvPr/>
              </p:nvSpPr>
              <p:spPr bwMode="auto">
                <a:xfrm>
                  <a:off x="2216" y="968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826" name="Rectangle 82"/>
                <p:cNvSpPr>
                  <a:spLocks noChangeArrowheads="1"/>
                </p:cNvSpPr>
                <p:nvPr/>
              </p:nvSpPr>
              <p:spPr bwMode="auto">
                <a:xfrm>
                  <a:off x="2295" y="960"/>
                  <a:ext cx="353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Mem</a:t>
                  </a:r>
                  <a:endParaRPr lang="en-US" altLang="zh-CN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0822" name="Group 83"/>
              <p:cNvGrpSpPr/>
              <p:nvPr/>
            </p:nvGrpSpPr>
            <p:grpSpPr bwMode="auto">
              <a:xfrm>
                <a:off x="2744" y="960"/>
                <a:ext cx="512" cy="210"/>
                <a:chOff x="2744" y="960"/>
                <a:chExt cx="512" cy="210"/>
              </a:xfrm>
            </p:grpSpPr>
            <p:sp>
              <p:nvSpPr>
                <p:cNvPr id="30823" name="Rectangle 84"/>
                <p:cNvSpPr>
                  <a:spLocks noChangeArrowheads="1"/>
                </p:cNvSpPr>
                <p:nvPr/>
              </p:nvSpPr>
              <p:spPr bwMode="auto">
                <a:xfrm>
                  <a:off x="2744" y="968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824" name="Rectangle 85"/>
                <p:cNvSpPr>
                  <a:spLocks noChangeArrowheads="1"/>
                </p:cNvSpPr>
                <p:nvPr/>
              </p:nvSpPr>
              <p:spPr bwMode="auto">
                <a:xfrm>
                  <a:off x="2823" y="960"/>
                  <a:ext cx="264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Wr</a:t>
                  </a:r>
                  <a:endParaRPr lang="en-US" altLang="zh-CN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30755" name="Rectangle 86"/>
            <p:cNvSpPr>
              <a:spLocks noChangeArrowheads="1"/>
            </p:cNvSpPr>
            <p:nvPr/>
          </p:nvSpPr>
          <p:spPr bwMode="auto">
            <a:xfrm>
              <a:off x="135" y="960"/>
              <a:ext cx="51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 sz="1600">
                  <a:solidFill>
                    <a:srgbClr val="FC0128"/>
                  </a:solidFill>
                  <a:latin typeface="微软雅黑" pitchFamily="34" charset="-122"/>
                  <a:ea typeface="微软雅黑" pitchFamily="34" charset="-122"/>
                </a:rPr>
                <a:t>0: </a:t>
              </a:r>
              <a:r>
                <a:rPr lang="en-US" altLang="zh-CN" sz="1600">
                  <a:solidFill>
                    <a:srgbClr val="FC0128"/>
                  </a:solidFill>
                  <a:latin typeface="微软雅黑" pitchFamily="34" charset="-122"/>
                  <a:ea typeface="微软雅黑" pitchFamily="34" charset="-122"/>
                </a:rPr>
                <a:t>Load</a:t>
              </a:r>
              <a:endParaRPr lang="en-US" altLang="zh-CN" sz="16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0756" name="Group 87"/>
            <p:cNvGrpSpPr/>
            <p:nvPr/>
          </p:nvGrpSpPr>
          <p:grpSpPr bwMode="auto">
            <a:xfrm>
              <a:off x="1160" y="1248"/>
              <a:ext cx="2624" cy="210"/>
              <a:chOff x="1160" y="1248"/>
              <a:chExt cx="2624" cy="210"/>
            </a:xfrm>
          </p:grpSpPr>
          <p:grpSp>
            <p:nvGrpSpPr>
              <p:cNvPr id="30803" name="Group 88"/>
              <p:cNvGrpSpPr/>
              <p:nvPr/>
            </p:nvGrpSpPr>
            <p:grpSpPr bwMode="auto">
              <a:xfrm>
                <a:off x="1160" y="1248"/>
                <a:ext cx="512" cy="210"/>
                <a:chOff x="1160" y="1248"/>
                <a:chExt cx="512" cy="210"/>
              </a:xfrm>
            </p:grpSpPr>
            <p:sp>
              <p:nvSpPr>
                <p:cNvPr id="30816" name="Rectangle 89"/>
                <p:cNvSpPr>
                  <a:spLocks noChangeArrowheads="1"/>
                </p:cNvSpPr>
                <p:nvPr/>
              </p:nvSpPr>
              <p:spPr bwMode="auto">
                <a:xfrm>
                  <a:off x="1160" y="12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817" name="Rectangle 90"/>
                <p:cNvSpPr>
                  <a:spLocks noChangeArrowheads="1"/>
                </p:cNvSpPr>
                <p:nvPr/>
              </p:nvSpPr>
              <p:spPr bwMode="auto">
                <a:xfrm>
                  <a:off x="1201" y="1248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Ifetch</a:t>
                  </a:r>
                  <a:endParaRPr lang="en-US" altLang="zh-CN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0804" name="Group 91"/>
              <p:cNvGrpSpPr/>
              <p:nvPr/>
            </p:nvGrpSpPr>
            <p:grpSpPr bwMode="auto">
              <a:xfrm>
                <a:off x="1671" y="1248"/>
                <a:ext cx="529" cy="210"/>
                <a:chOff x="1671" y="1248"/>
                <a:chExt cx="529" cy="210"/>
              </a:xfrm>
            </p:grpSpPr>
            <p:sp>
              <p:nvSpPr>
                <p:cNvPr id="30814" name="Rectangle 92"/>
                <p:cNvSpPr>
                  <a:spLocks noChangeArrowheads="1"/>
                </p:cNvSpPr>
                <p:nvPr/>
              </p:nvSpPr>
              <p:spPr bwMode="auto">
                <a:xfrm>
                  <a:off x="1688" y="12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815" name="Rectangle 93"/>
                <p:cNvSpPr>
                  <a:spLocks noChangeArrowheads="1"/>
                </p:cNvSpPr>
                <p:nvPr/>
              </p:nvSpPr>
              <p:spPr bwMode="auto">
                <a:xfrm>
                  <a:off x="1671" y="1248"/>
                  <a:ext cx="503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Reg/Dec</a:t>
                  </a:r>
                  <a:endParaRPr lang="en-US" altLang="zh-CN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0805" name="Group 94"/>
              <p:cNvGrpSpPr/>
              <p:nvPr/>
            </p:nvGrpSpPr>
            <p:grpSpPr bwMode="auto">
              <a:xfrm>
                <a:off x="2216" y="1248"/>
                <a:ext cx="512" cy="210"/>
                <a:chOff x="2216" y="1248"/>
                <a:chExt cx="512" cy="210"/>
              </a:xfrm>
            </p:grpSpPr>
            <p:sp>
              <p:nvSpPr>
                <p:cNvPr id="30812" name="Rectangle 95"/>
                <p:cNvSpPr>
                  <a:spLocks noChangeArrowheads="1"/>
                </p:cNvSpPr>
                <p:nvPr/>
              </p:nvSpPr>
              <p:spPr bwMode="auto">
                <a:xfrm>
                  <a:off x="2216" y="12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813" name="Rectangle 96"/>
                <p:cNvSpPr>
                  <a:spLocks noChangeArrowheads="1"/>
                </p:cNvSpPr>
                <p:nvPr/>
              </p:nvSpPr>
              <p:spPr bwMode="auto">
                <a:xfrm>
                  <a:off x="2295" y="1248"/>
                  <a:ext cx="333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Exec</a:t>
                  </a:r>
                  <a:endParaRPr lang="en-US" altLang="zh-CN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0806" name="Group 97"/>
              <p:cNvGrpSpPr/>
              <p:nvPr/>
            </p:nvGrpSpPr>
            <p:grpSpPr bwMode="auto">
              <a:xfrm>
                <a:off x="2744" y="1248"/>
                <a:ext cx="512" cy="210"/>
                <a:chOff x="2744" y="1248"/>
                <a:chExt cx="512" cy="210"/>
              </a:xfrm>
            </p:grpSpPr>
            <p:sp>
              <p:nvSpPr>
                <p:cNvPr id="30810" name="Rectangle 98"/>
                <p:cNvSpPr>
                  <a:spLocks noChangeArrowheads="1"/>
                </p:cNvSpPr>
                <p:nvPr/>
              </p:nvSpPr>
              <p:spPr bwMode="auto">
                <a:xfrm>
                  <a:off x="2744" y="12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811" name="Rectangle 99"/>
                <p:cNvSpPr>
                  <a:spLocks noChangeArrowheads="1"/>
                </p:cNvSpPr>
                <p:nvPr/>
              </p:nvSpPr>
              <p:spPr bwMode="auto">
                <a:xfrm>
                  <a:off x="2823" y="1248"/>
                  <a:ext cx="352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Mem</a:t>
                  </a:r>
                  <a:endParaRPr lang="en-US" altLang="zh-CN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0807" name="Group 100"/>
              <p:cNvGrpSpPr/>
              <p:nvPr/>
            </p:nvGrpSpPr>
            <p:grpSpPr bwMode="auto">
              <a:xfrm>
                <a:off x="3272" y="1248"/>
                <a:ext cx="512" cy="210"/>
                <a:chOff x="3272" y="1248"/>
                <a:chExt cx="512" cy="210"/>
              </a:xfrm>
            </p:grpSpPr>
            <p:sp>
              <p:nvSpPr>
                <p:cNvPr id="30808" name="Rectangle 101"/>
                <p:cNvSpPr>
                  <a:spLocks noChangeArrowheads="1"/>
                </p:cNvSpPr>
                <p:nvPr/>
              </p:nvSpPr>
              <p:spPr bwMode="auto">
                <a:xfrm>
                  <a:off x="3272" y="12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809" name="Rectangle 102"/>
                <p:cNvSpPr>
                  <a:spLocks noChangeArrowheads="1"/>
                </p:cNvSpPr>
                <p:nvPr/>
              </p:nvSpPr>
              <p:spPr bwMode="auto">
                <a:xfrm>
                  <a:off x="3351" y="1248"/>
                  <a:ext cx="264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Wr</a:t>
                  </a:r>
                  <a:endParaRPr lang="en-US" altLang="zh-CN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30757" name="Rectangle 103"/>
            <p:cNvSpPr>
              <a:spLocks noChangeArrowheads="1"/>
            </p:cNvSpPr>
            <p:nvPr/>
          </p:nvSpPr>
          <p:spPr bwMode="auto">
            <a:xfrm>
              <a:off x="567" y="1248"/>
              <a:ext cx="61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 sz="1600">
                  <a:solidFill>
                    <a:srgbClr val="FC0128"/>
                  </a:solidFill>
                  <a:latin typeface="微软雅黑" pitchFamily="34" charset="-122"/>
                  <a:ea typeface="微软雅黑" pitchFamily="34" charset="-122"/>
                </a:rPr>
                <a:t>4: </a:t>
              </a:r>
              <a:r>
                <a:rPr lang="en-US" altLang="zh-CN" sz="1600">
                  <a:solidFill>
                    <a:srgbClr val="FC0128"/>
                  </a:solidFill>
                  <a:latin typeface="微软雅黑" pitchFamily="34" charset="-122"/>
                  <a:ea typeface="微软雅黑" pitchFamily="34" charset="-122"/>
                </a:rPr>
                <a:t>R-type</a:t>
              </a:r>
              <a:endParaRPr lang="en-US" altLang="zh-CN" sz="16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0758" name="Group 104"/>
            <p:cNvGrpSpPr/>
            <p:nvPr/>
          </p:nvGrpSpPr>
          <p:grpSpPr bwMode="auto">
            <a:xfrm>
              <a:off x="1688" y="1536"/>
              <a:ext cx="2624" cy="210"/>
              <a:chOff x="1688" y="1536"/>
              <a:chExt cx="2624" cy="210"/>
            </a:xfrm>
          </p:grpSpPr>
          <p:grpSp>
            <p:nvGrpSpPr>
              <p:cNvPr id="30788" name="Group 105"/>
              <p:cNvGrpSpPr/>
              <p:nvPr/>
            </p:nvGrpSpPr>
            <p:grpSpPr bwMode="auto">
              <a:xfrm>
                <a:off x="1688" y="1536"/>
                <a:ext cx="512" cy="210"/>
                <a:chOff x="1688" y="1536"/>
                <a:chExt cx="512" cy="210"/>
              </a:xfrm>
            </p:grpSpPr>
            <p:sp>
              <p:nvSpPr>
                <p:cNvPr id="30801" name="Rectangle 106"/>
                <p:cNvSpPr>
                  <a:spLocks noChangeArrowheads="1"/>
                </p:cNvSpPr>
                <p:nvPr/>
              </p:nvSpPr>
              <p:spPr bwMode="auto">
                <a:xfrm>
                  <a:off x="1688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802" name="Rectangle 107"/>
                <p:cNvSpPr>
                  <a:spLocks noChangeArrowheads="1"/>
                </p:cNvSpPr>
                <p:nvPr/>
              </p:nvSpPr>
              <p:spPr bwMode="auto">
                <a:xfrm>
                  <a:off x="1729" y="1536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Ifetch</a:t>
                  </a:r>
                  <a:endParaRPr lang="en-US" altLang="zh-CN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0789" name="Group 108"/>
              <p:cNvGrpSpPr/>
              <p:nvPr/>
            </p:nvGrpSpPr>
            <p:grpSpPr bwMode="auto">
              <a:xfrm>
                <a:off x="2199" y="1536"/>
                <a:ext cx="529" cy="210"/>
                <a:chOff x="2199" y="1536"/>
                <a:chExt cx="529" cy="210"/>
              </a:xfrm>
            </p:grpSpPr>
            <p:sp>
              <p:nvSpPr>
                <p:cNvPr id="30799" name="Rectangle 109"/>
                <p:cNvSpPr>
                  <a:spLocks noChangeArrowheads="1"/>
                </p:cNvSpPr>
                <p:nvPr/>
              </p:nvSpPr>
              <p:spPr bwMode="auto">
                <a:xfrm>
                  <a:off x="2216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800" name="Rectangle 110"/>
                <p:cNvSpPr>
                  <a:spLocks noChangeArrowheads="1"/>
                </p:cNvSpPr>
                <p:nvPr/>
              </p:nvSpPr>
              <p:spPr bwMode="auto">
                <a:xfrm>
                  <a:off x="2199" y="1536"/>
                  <a:ext cx="503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Reg/Dec</a:t>
                  </a:r>
                  <a:endParaRPr lang="en-US" altLang="zh-CN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0790" name="Group 111"/>
              <p:cNvGrpSpPr/>
              <p:nvPr/>
            </p:nvGrpSpPr>
            <p:grpSpPr bwMode="auto">
              <a:xfrm>
                <a:off x="2744" y="1536"/>
                <a:ext cx="512" cy="210"/>
                <a:chOff x="2744" y="1536"/>
                <a:chExt cx="512" cy="210"/>
              </a:xfrm>
            </p:grpSpPr>
            <p:sp>
              <p:nvSpPr>
                <p:cNvPr id="30797" name="Rectangle 112"/>
                <p:cNvSpPr>
                  <a:spLocks noChangeArrowheads="1"/>
                </p:cNvSpPr>
                <p:nvPr/>
              </p:nvSpPr>
              <p:spPr bwMode="auto">
                <a:xfrm>
                  <a:off x="2744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798" name="Rectangle 113"/>
                <p:cNvSpPr>
                  <a:spLocks noChangeArrowheads="1"/>
                </p:cNvSpPr>
                <p:nvPr/>
              </p:nvSpPr>
              <p:spPr bwMode="auto">
                <a:xfrm>
                  <a:off x="2823" y="1536"/>
                  <a:ext cx="332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Exec</a:t>
                  </a:r>
                  <a:endParaRPr lang="en-US" altLang="zh-CN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0791" name="Group 114"/>
              <p:cNvGrpSpPr/>
              <p:nvPr/>
            </p:nvGrpSpPr>
            <p:grpSpPr bwMode="auto">
              <a:xfrm>
                <a:off x="3272" y="1536"/>
                <a:ext cx="512" cy="210"/>
                <a:chOff x="3272" y="1536"/>
                <a:chExt cx="512" cy="210"/>
              </a:xfrm>
            </p:grpSpPr>
            <p:sp>
              <p:nvSpPr>
                <p:cNvPr id="30795" name="Rectangle 115"/>
                <p:cNvSpPr>
                  <a:spLocks noChangeArrowheads="1"/>
                </p:cNvSpPr>
                <p:nvPr/>
              </p:nvSpPr>
              <p:spPr bwMode="auto">
                <a:xfrm>
                  <a:off x="3272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79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351" y="1536"/>
                  <a:ext cx="353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Mem</a:t>
                  </a:r>
                  <a:endParaRPr lang="en-US" altLang="zh-CN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0792" name="Group 117"/>
              <p:cNvGrpSpPr/>
              <p:nvPr/>
            </p:nvGrpSpPr>
            <p:grpSpPr bwMode="auto">
              <a:xfrm>
                <a:off x="3800" y="1536"/>
                <a:ext cx="512" cy="210"/>
                <a:chOff x="3800" y="1536"/>
                <a:chExt cx="512" cy="210"/>
              </a:xfrm>
            </p:grpSpPr>
            <p:sp>
              <p:nvSpPr>
                <p:cNvPr id="30793" name="Rectangle 118"/>
                <p:cNvSpPr>
                  <a:spLocks noChangeArrowheads="1"/>
                </p:cNvSpPr>
                <p:nvPr/>
              </p:nvSpPr>
              <p:spPr bwMode="auto">
                <a:xfrm>
                  <a:off x="3800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794" name="Rectangle 119"/>
                <p:cNvSpPr>
                  <a:spLocks noChangeArrowheads="1"/>
                </p:cNvSpPr>
                <p:nvPr/>
              </p:nvSpPr>
              <p:spPr bwMode="auto">
                <a:xfrm>
                  <a:off x="3879" y="1536"/>
                  <a:ext cx="264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Wr</a:t>
                  </a:r>
                  <a:endParaRPr lang="en-US" altLang="zh-CN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30759" name="Rectangle 120"/>
            <p:cNvSpPr>
              <a:spLocks noChangeArrowheads="1"/>
            </p:cNvSpPr>
            <p:nvPr/>
          </p:nvSpPr>
          <p:spPr bwMode="auto">
            <a:xfrm>
              <a:off x="1173" y="1536"/>
              <a:ext cx="5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 sz="1600">
                  <a:solidFill>
                    <a:srgbClr val="FC0128"/>
                  </a:solidFill>
                  <a:latin typeface="微软雅黑" pitchFamily="34" charset="-122"/>
                  <a:ea typeface="微软雅黑" pitchFamily="34" charset="-122"/>
                </a:rPr>
                <a:t>8: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r>
                <a:rPr lang="en-US" altLang="zh-CN" sz="1600">
                  <a:solidFill>
                    <a:srgbClr val="FC0128"/>
                  </a:solidFill>
                  <a:latin typeface="微软雅黑" pitchFamily="34" charset="-122"/>
                  <a:ea typeface="微软雅黑" pitchFamily="34" charset="-122"/>
                </a:rPr>
                <a:t>Store</a:t>
              </a:r>
              <a:endParaRPr lang="en-US" altLang="zh-CN" sz="16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0760" name="Group 121"/>
            <p:cNvGrpSpPr/>
            <p:nvPr/>
          </p:nvGrpSpPr>
          <p:grpSpPr bwMode="auto">
            <a:xfrm>
              <a:off x="2216" y="1824"/>
              <a:ext cx="2624" cy="210"/>
              <a:chOff x="2216" y="1824"/>
              <a:chExt cx="2624" cy="210"/>
            </a:xfrm>
          </p:grpSpPr>
          <p:grpSp>
            <p:nvGrpSpPr>
              <p:cNvPr id="30773" name="Group 122"/>
              <p:cNvGrpSpPr/>
              <p:nvPr/>
            </p:nvGrpSpPr>
            <p:grpSpPr bwMode="auto">
              <a:xfrm>
                <a:off x="2216" y="1824"/>
                <a:ext cx="512" cy="210"/>
                <a:chOff x="2216" y="1824"/>
                <a:chExt cx="512" cy="210"/>
              </a:xfrm>
            </p:grpSpPr>
            <p:sp>
              <p:nvSpPr>
                <p:cNvPr id="30786" name="Rectangle 123"/>
                <p:cNvSpPr>
                  <a:spLocks noChangeArrowheads="1"/>
                </p:cNvSpPr>
                <p:nvPr/>
              </p:nvSpPr>
              <p:spPr bwMode="auto">
                <a:xfrm>
                  <a:off x="2216" y="183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787" name="Rectangle 124"/>
                <p:cNvSpPr>
                  <a:spLocks noChangeArrowheads="1"/>
                </p:cNvSpPr>
                <p:nvPr/>
              </p:nvSpPr>
              <p:spPr bwMode="auto">
                <a:xfrm>
                  <a:off x="2257" y="1824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Ifetch</a:t>
                  </a:r>
                  <a:endParaRPr lang="en-US" altLang="zh-CN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0774" name="Group 125"/>
              <p:cNvGrpSpPr/>
              <p:nvPr/>
            </p:nvGrpSpPr>
            <p:grpSpPr bwMode="auto">
              <a:xfrm>
                <a:off x="2727" y="1824"/>
                <a:ext cx="529" cy="210"/>
                <a:chOff x="2727" y="1824"/>
                <a:chExt cx="529" cy="210"/>
              </a:xfrm>
            </p:grpSpPr>
            <p:sp>
              <p:nvSpPr>
                <p:cNvPr id="30784" name="Rectangle 126"/>
                <p:cNvSpPr>
                  <a:spLocks noChangeArrowheads="1"/>
                </p:cNvSpPr>
                <p:nvPr/>
              </p:nvSpPr>
              <p:spPr bwMode="auto">
                <a:xfrm>
                  <a:off x="2744" y="183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785" name="Rectangle 127"/>
                <p:cNvSpPr>
                  <a:spLocks noChangeArrowheads="1"/>
                </p:cNvSpPr>
                <p:nvPr/>
              </p:nvSpPr>
              <p:spPr bwMode="auto">
                <a:xfrm>
                  <a:off x="2727" y="1824"/>
                  <a:ext cx="503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Reg/Dec</a:t>
                  </a:r>
                  <a:endParaRPr lang="en-US" altLang="zh-CN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0775" name="Group 128"/>
              <p:cNvGrpSpPr/>
              <p:nvPr/>
            </p:nvGrpSpPr>
            <p:grpSpPr bwMode="auto">
              <a:xfrm>
                <a:off x="3272" y="1824"/>
                <a:ext cx="512" cy="210"/>
                <a:chOff x="3272" y="1824"/>
                <a:chExt cx="512" cy="210"/>
              </a:xfrm>
            </p:grpSpPr>
            <p:sp>
              <p:nvSpPr>
                <p:cNvPr id="30782" name="Rectangle 129"/>
                <p:cNvSpPr>
                  <a:spLocks noChangeArrowheads="1"/>
                </p:cNvSpPr>
                <p:nvPr/>
              </p:nvSpPr>
              <p:spPr bwMode="auto">
                <a:xfrm>
                  <a:off x="3272" y="183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783" name="Rectangle 130"/>
                <p:cNvSpPr>
                  <a:spLocks noChangeArrowheads="1"/>
                </p:cNvSpPr>
                <p:nvPr/>
              </p:nvSpPr>
              <p:spPr bwMode="auto">
                <a:xfrm>
                  <a:off x="3351" y="1824"/>
                  <a:ext cx="332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Exec</a:t>
                  </a:r>
                  <a:endParaRPr lang="en-US" altLang="zh-CN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0776" name="Group 131"/>
              <p:cNvGrpSpPr/>
              <p:nvPr/>
            </p:nvGrpSpPr>
            <p:grpSpPr bwMode="auto">
              <a:xfrm>
                <a:off x="3800" y="1824"/>
                <a:ext cx="512" cy="210"/>
                <a:chOff x="3800" y="1824"/>
                <a:chExt cx="512" cy="210"/>
              </a:xfrm>
            </p:grpSpPr>
            <p:sp>
              <p:nvSpPr>
                <p:cNvPr id="30780" name="Rectangle 132"/>
                <p:cNvSpPr>
                  <a:spLocks noChangeArrowheads="1"/>
                </p:cNvSpPr>
                <p:nvPr/>
              </p:nvSpPr>
              <p:spPr bwMode="auto">
                <a:xfrm>
                  <a:off x="3800" y="183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781" name="Rectangle 133"/>
                <p:cNvSpPr>
                  <a:spLocks noChangeArrowheads="1"/>
                </p:cNvSpPr>
                <p:nvPr/>
              </p:nvSpPr>
              <p:spPr bwMode="auto">
                <a:xfrm>
                  <a:off x="3879" y="1824"/>
                  <a:ext cx="353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Mem</a:t>
                  </a:r>
                  <a:endParaRPr lang="en-US" altLang="zh-CN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30777" name="Group 134"/>
              <p:cNvGrpSpPr/>
              <p:nvPr/>
            </p:nvGrpSpPr>
            <p:grpSpPr bwMode="auto">
              <a:xfrm>
                <a:off x="4328" y="1824"/>
                <a:ext cx="512" cy="210"/>
                <a:chOff x="4328" y="1824"/>
                <a:chExt cx="512" cy="210"/>
              </a:xfrm>
            </p:grpSpPr>
            <p:sp>
              <p:nvSpPr>
                <p:cNvPr id="30778" name="Rectangle 135"/>
                <p:cNvSpPr>
                  <a:spLocks noChangeArrowheads="1"/>
                </p:cNvSpPr>
                <p:nvPr/>
              </p:nvSpPr>
              <p:spPr bwMode="auto">
                <a:xfrm>
                  <a:off x="4328" y="183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779" name="Rectangle 136"/>
                <p:cNvSpPr>
                  <a:spLocks noChangeArrowheads="1"/>
                </p:cNvSpPr>
                <p:nvPr/>
              </p:nvSpPr>
              <p:spPr bwMode="auto">
                <a:xfrm>
                  <a:off x="4407" y="1824"/>
                  <a:ext cx="264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r>
                    <a:rPr lang="en-US" altLang="zh-CN" sz="16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itchFamily="2" charset="-122"/>
                    </a:rPr>
                    <a:t>Wr</a:t>
                  </a:r>
                  <a:endParaRPr lang="en-US" altLang="zh-CN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30761" name="Rectangle 137"/>
            <p:cNvSpPr>
              <a:spLocks noChangeArrowheads="1"/>
            </p:cNvSpPr>
            <p:nvPr/>
          </p:nvSpPr>
          <p:spPr bwMode="auto">
            <a:xfrm>
              <a:off x="855" y="1824"/>
              <a:ext cx="151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 sz="1600">
                  <a:solidFill>
                    <a:srgbClr val="FC0128"/>
                  </a:solidFill>
                  <a:latin typeface="微软雅黑" pitchFamily="34" charset="-122"/>
                  <a:ea typeface="微软雅黑" pitchFamily="34" charset="-122"/>
                </a:rPr>
                <a:t>                         12: </a:t>
              </a:r>
              <a:r>
                <a:rPr lang="en-US" altLang="zh-CN" sz="1600">
                  <a:solidFill>
                    <a:srgbClr val="FC0128"/>
                  </a:solidFill>
                  <a:latin typeface="微软雅黑" pitchFamily="34" charset="-122"/>
                  <a:ea typeface="微软雅黑" pitchFamily="34" charset="-122"/>
                </a:rPr>
                <a:t>Beq </a:t>
              </a:r>
              <a:endParaRPr lang="en-US" altLang="zh-CN" sz="16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62" name="Line 138"/>
            <p:cNvSpPr>
              <a:spLocks noChangeShapeType="1"/>
            </p:cNvSpPr>
            <p:nvPr/>
          </p:nvSpPr>
          <p:spPr bwMode="auto">
            <a:xfrm flipV="1">
              <a:off x="3792" y="856"/>
              <a:ext cx="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763" name="Line 139"/>
            <p:cNvSpPr>
              <a:spLocks noChangeShapeType="1"/>
            </p:cNvSpPr>
            <p:nvPr/>
          </p:nvSpPr>
          <p:spPr bwMode="auto">
            <a:xfrm flipV="1">
              <a:off x="4320" y="856"/>
              <a:ext cx="0" cy="6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764" name="Line 140"/>
            <p:cNvSpPr>
              <a:spLocks noChangeShapeType="1"/>
            </p:cNvSpPr>
            <p:nvPr/>
          </p:nvSpPr>
          <p:spPr bwMode="auto">
            <a:xfrm flipV="1">
              <a:off x="4848" y="856"/>
              <a:ext cx="0" cy="9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765" name="Oval 141"/>
            <p:cNvSpPr>
              <a:spLocks noChangeArrowheads="1"/>
            </p:cNvSpPr>
            <p:nvPr/>
          </p:nvSpPr>
          <p:spPr bwMode="auto">
            <a:xfrm>
              <a:off x="2692" y="628"/>
              <a:ext cx="88" cy="15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endParaRPr lang="zh-CN" altLang="en-US" sz="16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766" name="Oval 142"/>
            <p:cNvSpPr>
              <a:spLocks noChangeArrowheads="1"/>
            </p:cNvSpPr>
            <p:nvPr/>
          </p:nvSpPr>
          <p:spPr bwMode="auto">
            <a:xfrm>
              <a:off x="3220" y="628"/>
              <a:ext cx="88" cy="15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endParaRPr lang="zh-CN" altLang="en-US" sz="16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767" name="Oval 143"/>
            <p:cNvSpPr>
              <a:spLocks noChangeArrowheads="1"/>
            </p:cNvSpPr>
            <p:nvPr/>
          </p:nvSpPr>
          <p:spPr bwMode="auto">
            <a:xfrm>
              <a:off x="3748" y="628"/>
              <a:ext cx="88" cy="15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endParaRPr lang="zh-CN" altLang="en-US" sz="16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768" name="Oval 144"/>
            <p:cNvSpPr>
              <a:spLocks noChangeArrowheads="1"/>
            </p:cNvSpPr>
            <p:nvPr/>
          </p:nvSpPr>
          <p:spPr bwMode="auto">
            <a:xfrm>
              <a:off x="4276" y="628"/>
              <a:ext cx="88" cy="15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endParaRPr lang="zh-CN" altLang="en-US" sz="16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769" name="Line 145"/>
            <p:cNvSpPr>
              <a:spLocks noChangeShapeType="1"/>
            </p:cNvSpPr>
            <p:nvPr/>
          </p:nvSpPr>
          <p:spPr bwMode="auto">
            <a:xfrm flipV="1">
              <a:off x="2736" y="2200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770" name="Line 146"/>
            <p:cNvSpPr>
              <a:spLocks noChangeShapeType="1"/>
            </p:cNvSpPr>
            <p:nvPr/>
          </p:nvSpPr>
          <p:spPr bwMode="auto">
            <a:xfrm flipV="1">
              <a:off x="3264" y="2200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771" name="Line 147"/>
            <p:cNvSpPr>
              <a:spLocks noChangeShapeType="1"/>
            </p:cNvSpPr>
            <p:nvPr/>
          </p:nvSpPr>
          <p:spPr bwMode="auto">
            <a:xfrm flipV="1">
              <a:off x="3792" y="2200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772" name="Line 148"/>
            <p:cNvSpPr>
              <a:spLocks noChangeShapeType="1"/>
            </p:cNvSpPr>
            <p:nvPr/>
          </p:nvSpPr>
          <p:spPr bwMode="auto">
            <a:xfrm flipV="1">
              <a:off x="4320" y="2200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534677" name="Rectangle 149"/>
          <p:cNvSpPr>
            <a:spLocks noGrp="1" noChangeArrowheads="1"/>
          </p:cNvSpPr>
          <p:nvPr>
            <p:ph type="body" idx="1"/>
          </p:nvPr>
        </p:nvSpPr>
        <p:spPr>
          <a:xfrm>
            <a:off x="342900" y="4700588"/>
            <a:ext cx="8569325" cy="143986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周期</a:t>
            </a:r>
            <a:r>
              <a:rPr lang="en-US" altLang="zh-CN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r>
              <a:rPr lang="en-US" altLang="zh-CN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: Load </a:t>
            </a:r>
            <a:r>
              <a:rPr lang="zh-CN" altLang="en-US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Mem, R-type </a:t>
            </a:r>
            <a:r>
              <a:rPr lang="zh-CN" altLang="en-US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Exec,   Store </a:t>
            </a:r>
            <a:r>
              <a:rPr lang="zh-CN" altLang="en-US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Reg,   Beq </a:t>
            </a:r>
            <a:r>
              <a:rPr lang="zh-CN" altLang="en-US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Ifetch</a:t>
            </a:r>
            <a:endParaRPr lang="en-US" altLang="zh-CN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周期</a:t>
            </a:r>
            <a:r>
              <a:rPr lang="en-US" altLang="zh-CN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r>
              <a:rPr lang="en-US" altLang="zh-CN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: Load </a:t>
            </a:r>
            <a:r>
              <a:rPr lang="zh-CN" altLang="en-US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Wr,     R-type </a:t>
            </a:r>
            <a:r>
              <a:rPr lang="zh-CN" altLang="en-US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Mem,  Store </a:t>
            </a:r>
            <a:r>
              <a:rPr lang="zh-CN" altLang="en-US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Exec,  Beq </a:t>
            </a:r>
            <a:r>
              <a:rPr lang="zh-CN" altLang="en-US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Reg</a:t>
            </a:r>
            <a:endParaRPr lang="en-US" altLang="zh-CN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周期</a:t>
            </a:r>
            <a:r>
              <a:rPr lang="en-US" altLang="zh-CN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r>
              <a:rPr lang="en-US" altLang="zh-CN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:                         R-type </a:t>
            </a:r>
            <a:r>
              <a:rPr lang="zh-CN" altLang="en-US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Wr,      Store </a:t>
            </a:r>
            <a:r>
              <a:rPr lang="zh-CN" altLang="en-US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Mem, Beq </a:t>
            </a:r>
            <a:r>
              <a:rPr lang="zh-CN" altLang="en-US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Exec</a:t>
            </a:r>
            <a:endParaRPr lang="en-US" altLang="zh-CN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周期</a:t>
            </a:r>
            <a:r>
              <a:rPr lang="en-US" altLang="zh-CN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r>
              <a:rPr lang="en-US" altLang="zh-CN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:                                                      Store </a:t>
            </a:r>
            <a:r>
              <a:rPr lang="zh-CN" altLang="en-US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Wr,     Beq </a:t>
            </a:r>
            <a:r>
              <a:rPr lang="zh-CN" altLang="en-US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Mem</a:t>
            </a:r>
            <a:endParaRPr lang="en-US" altLang="zh-CN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30" name="Rectangle 150"/>
          <p:cNvSpPr>
            <a:spLocks noChangeArrowheads="1"/>
          </p:cNvSpPr>
          <p:nvPr/>
        </p:nvSpPr>
        <p:spPr bwMode="auto">
          <a:xfrm>
            <a:off x="1130300" y="3903663"/>
            <a:ext cx="6269038" cy="595312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zh-CN" altLang="en-US" sz="16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731" name="Text Box 151"/>
          <p:cNvSpPr txBox="1">
            <a:spLocks noChangeArrowheads="1"/>
          </p:cNvSpPr>
          <p:nvPr/>
        </p:nvSpPr>
        <p:spPr bwMode="auto">
          <a:xfrm>
            <a:off x="1216025" y="4021138"/>
            <a:ext cx="2962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dirty="0">
                <a:solidFill>
                  <a:srgbClr val="063DE8"/>
                </a:solidFill>
                <a:latin typeface="Times New Roman" panose="02020603050405020304" pitchFamily="18" charset="0"/>
                <a:ea typeface="黑体" pitchFamily="49" charset="-122"/>
              </a:rPr>
              <a:t>考察以下几个点的情况：</a:t>
            </a:r>
            <a:endParaRPr lang="zh-CN" altLang="en-US" dirty="0">
              <a:solidFill>
                <a:srgbClr val="063DE8"/>
              </a:solidFill>
              <a:latin typeface="Times New Roman" panose="02020603050405020304" pitchFamily="18" charset="0"/>
              <a:ea typeface="黑体" pitchFamily="49" charset="-122"/>
            </a:endParaRPr>
          </a:p>
        </p:txBody>
      </p:sp>
      <p:sp>
        <p:nvSpPr>
          <p:cNvPr id="30732" name="Rectangle 152"/>
          <p:cNvSpPr>
            <a:spLocks noChangeArrowheads="1"/>
          </p:cNvSpPr>
          <p:nvPr/>
        </p:nvSpPr>
        <p:spPr bwMode="auto">
          <a:xfrm>
            <a:off x="4356100" y="3429000"/>
            <a:ext cx="4000500" cy="27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zh-CN" altLang="en-US" sz="16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733" name="Line 153"/>
          <p:cNvSpPr>
            <a:spLocks noChangeShapeType="1"/>
          </p:cNvSpPr>
          <p:nvPr/>
        </p:nvSpPr>
        <p:spPr bwMode="auto">
          <a:xfrm flipH="1">
            <a:off x="7683500" y="3441700"/>
            <a:ext cx="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4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4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4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8825" y="174625"/>
            <a:ext cx="7499350" cy="528638"/>
          </a:xfrm>
        </p:spPr>
        <p:txBody>
          <a:bodyPr/>
          <a:lstStyle/>
          <a:p>
            <a:r>
              <a:rPr lang="zh-CN" altLang="en-US" smtClean="0"/>
              <a:t>程序及指令的执行过程</a:t>
            </a:r>
            <a:endParaRPr lang="zh-CN" altLang="en-US" smtClean="0"/>
          </a:p>
        </p:txBody>
      </p:sp>
      <p:pic>
        <p:nvPicPr>
          <p:cNvPr id="512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773113"/>
            <a:ext cx="85852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Line 9"/>
          <p:cNvSpPr>
            <a:spLocks noChangeShapeType="1"/>
          </p:cNvSpPr>
          <p:nvPr/>
        </p:nvSpPr>
        <p:spPr bwMode="auto">
          <a:xfrm>
            <a:off x="0" y="3308350"/>
            <a:ext cx="9144000" cy="44450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125" name="Text Box 10"/>
          <p:cNvSpPr txBox="1">
            <a:spLocks noChangeArrowheads="1"/>
          </p:cNvSpPr>
          <p:nvPr/>
        </p:nvSpPr>
        <p:spPr bwMode="auto">
          <a:xfrm>
            <a:off x="347663" y="5646738"/>
            <a:ext cx="843121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3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运行程序的过程就是执行一条一条指令的过程</a:t>
            </a:r>
            <a:endParaRPr lang="zh-CN" altLang="en-US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执行指令的过程中，包含</a:t>
            </a:r>
            <a:r>
              <a:rPr lang="en-US" altLang="zh-CN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访问内存或</a:t>
            </a:r>
            <a:r>
              <a:rPr lang="en-US" altLang="zh-CN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端口的操作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两类</a:t>
            </a:r>
            <a:endParaRPr lang="zh-CN" altLang="en-US" sz="200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6" name="Text Box 11"/>
          <p:cNvSpPr txBox="1">
            <a:spLocks noChangeArrowheads="1"/>
          </p:cNvSpPr>
          <p:nvPr/>
        </p:nvSpPr>
        <p:spPr bwMode="auto">
          <a:xfrm>
            <a:off x="177800" y="784225"/>
            <a:ext cx="44084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访存或</a:t>
            </a:r>
            <a:r>
              <a:rPr lang="en-US" altLang="zh-CN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涉及存储系统、总线和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接口等内容</a:t>
            </a:r>
            <a:r>
              <a:rPr lang="zh-CN" altLang="en-US" sz="200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（以后章节内容）</a:t>
            </a:r>
            <a:endParaRPr lang="zh-CN" altLang="en-US" sz="2000">
              <a:solidFill>
                <a:srgbClr val="99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7" name="Text Box 12"/>
          <p:cNvSpPr txBox="1">
            <a:spLocks noChangeArrowheads="1"/>
          </p:cNvSpPr>
          <p:nvPr/>
        </p:nvSpPr>
        <p:spPr bwMode="auto">
          <a:xfrm>
            <a:off x="107950" y="4805363"/>
            <a:ext cx="5019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内部操作：</a:t>
            </a:r>
            <a:endParaRPr lang="zh-CN" altLang="en-US" sz="20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涉及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内部数据通路</a:t>
            </a:r>
            <a:r>
              <a:rPr lang="zh-CN" altLang="en-US" sz="200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（本章节内容）</a:t>
            </a:r>
            <a:endParaRPr lang="zh-CN" altLang="en-US" sz="2000">
              <a:solidFill>
                <a:srgbClr val="9933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指令流水线的执行举例</a:t>
            </a:r>
            <a:endParaRPr lang="zh-CN" altLang="en-US" smtClean="0"/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1213"/>
            <a:ext cx="9144000" cy="569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7302" name="Text Box 6"/>
          <p:cNvSpPr txBox="1">
            <a:spLocks noChangeArrowheads="1"/>
          </p:cNvSpPr>
          <p:nvPr/>
        </p:nvSpPr>
        <p:spPr bwMode="auto">
          <a:xfrm>
            <a:off x="5922963" y="1587500"/>
            <a:ext cx="30178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lw</a:t>
            </a:r>
            <a:r>
              <a:rPr lang="zh-CN" altLang="en-US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指令与</a:t>
            </a:r>
            <a:r>
              <a:rPr lang="en-US" altLang="zh-CN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beq</a:t>
            </a:r>
            <a:r>
              <a:rPr lang="zh-CN" altLang="en-US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sub</a:t>
            </a:r>
            <a:r>
              <a:rPr lang="zh-CN" altLang="en-US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指令关于</a:t>
            </a:r>
            <a:r>
              <a:rPr lang="en-US" altLang="zh-CN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$8</a:t>
            </a:r>
            <a:r>
              <a:rPr lang="zh-CN" altLang="en-US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数据相关</a:t>
            </a:r>
            <a:endParaRPr lang="zh-CN" altLang="en-US" sz="20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841375" y="2409825"/>
            <a:ext cx="276225" cy="319088"/>
          </a:xfrm>
          <a:prstGeom prst="rect">
            <a:avLst/>
          </a:prstGeom>
          <a:solidFill>
            <a:schemeClr val="accent1">
              <a:alpha val="3803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zh-CN" altLang="en-US" sz="16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1920875" y="3198813"/>
            <a:ext cx="276225" cy="319087"/>
          </a:xfrm>
          <a:prstGeom prst="rect">
            <a:avLst/>
          </a:prstGeom>
          <a:solidFill>
            <a:schemeClr val="accent1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zh-CN" altLang="en-US" sz="16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1751" name="Rectangle 9"/>
          <p:cNvSpPr>
            <a:spLocks noChangeArrowheads="1"/>
          </p:cNvSpPr>
          <p:nvPr/>
        </p:nvSpPr>
        <p:spPr bwMode="auto">
          <a:xfrm>
            <a:off x="3054350" y="3981450"/>
            <a:ext cx="276225" cy="319088"/>
          </a:xfrm>
          <a:prstGeom prst="rect">
            <a:avLst/>
          </a:prstGeom>
          <a:solidFill>
            <a:schemeClr val="accent1">
              <a:alpha val="45882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zh-CN" altLang="en-US" sz="16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1752" name="Rectangle 10"/>
          <p:cNvSpPr>
            <a:spLocks noChangeArrowheads="1"/>
          </p:cNvSpPr>
          <p:nvPr/>
        </p:nvSpPr>
        <p:spPr bwMode="auto">
          <a:xfrm>
            <a:off x="3684588" y="4654550"/>
            <a:ext cx="276225" cy="319088"/>
          </a:xfrm>
          <a:prstGeom prst="rect">
            <a:avLst/>
          </a:prstGeom>
          <a:solidFill>
            <a:schemeClr val="accent1">
              <a:alpha val="3411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zh-CN" altLang="en-US" sz="16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67307" name="Text Box 11"/>
          <p:cNvSpPr txBox="1">
            <a:spLocks noChangeArrowheads="1"/>
          </p:cNvSpPr>
          <p:nvPr/>
        </p:nvSpPr>
        <p:spPr bwMode="auto">
          <a:xfrm>
            <a:off x="7288213" y="3055938"/>
            <a:ext cx="17700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sub</a:t>
            </a:r>
            <a:r>
              <a:rPr lang="zh-CN" altLang="en-US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关于</a:t>
            </a:r>
            <a:r>
              <a:rPr lang="en-US" altLang="zh-CN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$9</a:t>
            </a:r>
            <a:r>
              <a:rPr lang="zh-CN" altLang="en-US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数据相关</a:t>
            </a:r>
            <a:endParaRPr lang="zh-CN" altLang="en-US" sz="20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54" name="Rectangle 12"/>
          <p:cNvSpPr>
            <a:spLocks noChangeArrowheads="1"/>
          </p:cNvSpPr>
          <p:nvPr/>
        </p:nvSpPr>
        <p:spPr bwMode="auto">
          <a:xfrm>
            <a:off x="2543175" y="3948113"/>
            <a:ext cx="276225" cy="319087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zh-CN" altLang="en-US" sz="16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1755" name="Rectangle 13"/>
          <p:cNvSpPr>
            <a:spLocks noChangeArrowheads="1"/>
          </p:cNvSpPr>
          <p:nvPr/>
        </p:nvSpPr>
        <p:spPr bwMode="auto">
          <a:xfrm>
            <a:off x="3971925" y="4664075"/>
            <a:ext cx="276225" cy="319088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zh-CN" altLang="en-US" sz="16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67310" name="Line 14"/>
          <p:cNvSpPr>
            <a:spLocks noChangeShapeType="1"/>
          </p:cNvSpPr>
          <p:nvPr/>
        </p:nvSpPr>
        <p:spPr bwMode="auto">
          <a:xfrm>
            <a:off x="1089025" y="2728913"/>
            <a:ext cx="884238" cy="4349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67313" name="Line 17"/>
          <p:cNvSpPr>
            <a:spLocks noChangeShapeType="1"/>
          </p:cNvSpPr>
          <p:nvPr/>
        </p:nvSpPr>
        <p:spPr bwMode="auto">
          <a:xfrm>
            <a:off x="2792413" y="4243388"/>
            <a:ext cx="1335087" cy="434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67314" name="Line 18"/>
          <p:cNvSpPr>
            <a:spLocks noChangeShapeType="1"/>
          </p:cNvSpPr>
          <p:nvPr/>
        </p:nvSpPr>
        <p:spPr bwMode="auto">
          <a:xfrm>
            <a:off x="1050925" y="2746375"/>
            <a:ext cx="2058988" cy="119221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67315" name="Line 19"/>
          <p:cNvSpPr>
            <a:spLocks noChangeShapeType="1"/>
          </p:cNvSpPr>
          <p:nvPr/>
        </p:nvSpPr>
        <p:spPr bwMode="auto">
          <a:xfrm>
            <a:off x="954088" y="2736850"/>
            <a:ext cx="2784475" cy="18589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67316" name="Line 20"/>
          <p:cNvSpPr>
            <a:spLocks noChangeShapeType="1"/>
          </p:cNvSpPr>
          <p:nvPr/>
        </p:nvSpPr>
        <p:spPr bwMode="auto">
          <a:xfrm>
            <a:off x="5311775" y="2598738"/>
            <a:ext cx="334963" cy="124777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67317" name="Line 21"/>
          <p:cNvSpPr>
            <a:spLocks noChangeShapeType="1"/>
          </p:cNvSpPr>
          <p:nvPr/>
        </p:nvSpPr>
        <p:spPr bwMode="auto">
          <a:xfrm flipH="1">
            <a:off x="4005263" y="2627313"/>
            <a:ext cx="2220912" cy="449262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67318" name="Line 22"/>
          <p:cNvSpPr>
            <a:spLocks noChangeShapeType="1"/>
          </p:cNvSpPr>
          <p:nvPr/>
        </p:nvSpPr>
        <p:spPr bwMode="auto">
          <a:xfrm flipH="1">
            <a:off x="4964113" y="2655888"/>
            <a:ext cx="1262062" cy="1176337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67319" name="Line 23"/>
          <p:cNvSpPr>
            <a:spLocks noChangeShapeType="1"/>
          </p:cNvSpPr>
          <p:nvPr/>
        </p:nvSpPr>
        <p:spPr bwMode="auto">
          <a:xfrm flipH="1">
            <a:off x="5791200" y="2613025"/>
            <a:ext cx="465138" cy="1944688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67320" name="Line 24"/>
          <p:cNvSpPr>
            <a:spLocks noChangeShapeType="1"/>
          </p:cNvSpPr>
          <p:nvPr/>
        </p:nvSpPr>
        <p:spPr bwMode="auto">
          <a:xfrm flipH="1">
            <a:off x="5935663" y="4092575"/>
            <a:ext cx="2192337" cy="420688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67321" name="Text Box 25"/>
          <p:cNvSpPr txBox="1">
            <a:spLocks noChangeArrowheads="1"/>
          </p:cNvSpPr>
          <p:nvPr/>
        </p:nvSpPr>
        <p:spPr bwMode="auto">
          <a:xfrm>
            <a:off x="128588" y="3703638"/>
            <a:ext cx="17573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可通过转发解决数据相关</a:t>
            </a:r>
            <a:endParaRPr lang="zh-CN" altLang="en-US" sz="2000">
              <a:solidFill>
                <a:srgbClr val="063D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7322" name="Rectangle 26"/>
          <p:cNvSpPr>
            <a:spLocks noChangeArrowheads="1"/>
          </p:cNvSpPr>
          <p:nvPr/>
        </p:nvSpPr>
        <p:spPr bwMode="auto">
          <a:xfrm>
            <a:off x="185738" y="5068888"/>
            <a:ext cx="27765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>
                <a:solidFill>
                  <a:srgbClr val="006600"/>
                </a:solidFill>
                <a:ea typeface="微软雅黑" pitchFamily="34" charset="-122"/>
              </a:rPr>
              <a:t>可通过前半周期写后半周期读解决数据相关</a:t>
            </a:r>
            <a:endParaRPr lang="zh-CN" altLang="en-US" sz="2000">
              <a:solidFill>
                <a:srgbClr val="006600"/>
              </a:solidFill>
              <a:ea typeface="微软雅黑" pitchFamily="34" charset="-122"/>
            </a:endParaRPr>
          </a:p>
        </p:txBody>
      </p:sp>
      <p:sp>
        <p:nvSpPr>
          <p:cNvPr id="567323" name="Line 27"/>
          <p:cNvSpPr>
            <a:spLocks noChangeShapeType="1"/>
          </p:cNvSpPr>
          <p:nvPr/>
        </p:nvSpPr>
        <p:spPr bwMode="auto">
          <a:xfrm flipH="1">
            <a:off x="5762625" y="2771775"/>
            <a:ext cx="14288" cy="1698625"/>
          </a:xfrm>
          <a:prstGeom prst="line">
            <a:avLst/>
          </a:prstGeom>
          <a:noFill/>
          <a:ln w="50800">
            <a:solidFill>
              <a:srgbClr val="00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67324" name="Line 28"/>
          <p:cNvSpPr>
            <a:spLocks noChangeShapeType="1"/>
          </p:cNvSpPr>
          <p:nvPr/>
        </p:nvSpPr>
        <p:spPr bwMode="auto">
          <a:xfrm>
            <a:off x="6211888" y="4049713"/>
            <a:ext cx="450850" cy="5080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67325" name="Text Box 29"/>
          <p:cNvSpPr txBox="1">
            <a:spLocks noChangeArrowheads="1"/>
          </p:cNvSpPr>
          <p:nvPr/>
        </p:nvSpPr>
        <p:spPr bwMode="auto">
          <a:xfrm>
            <a:off x="188913" y="4371975"/>
            <a:ext cx="254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Load-use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数据相关不能通过转发解决</a:t>
            </a:r>
            <a:endParaRPr lang="zh-CN" altLang="en-US" sz="2000" dirty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7326" name="Line 30"/>
          <p:cNvSpPr>
            <a:spLocks noChangeShapeType="1"/>
          </p:cNvSpPr>
          <p:nvPr/>
        </p:nvSpPr>
        <p:spPr bwMode="auto">
          <a:xfrm flipH="1">
            <a:off x="4702175" y="2641600"/>
            <a:ext cx="623888" cy="492125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67327" name="Text Box 31"/>
          <p:cNvSpPr txBox="1">
            <a:spLocks noChangeArrowheads="1"/>
          </p:cNvSpPr>
          <p:nvPr/>
        </p:nvSpPr>
        <p:spPr bwMode="auto">
          <a:xfrm>
            <a:off x="6604000" y="2333625"/>
            <a:ext cx="2393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lw</a:t>
            </a: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beq</a:t>
            </a: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load-use</a:t>
            </a:r>
            <a:r>
              <a:rPr lang="zh-CN" altLang="en-US" sz="200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数据相关</a:t>
            </a:r>
            <a:endParaRPr lang="zh-CN" altLang="en-US" sz="200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6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6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6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6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6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6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6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6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2" grpId="0"/>
      <p:bldP spid="567307" grpId="0"/>
      <p:bldP spid="567310" grpId="0" animBg="1"/>
      <p:bldP spid="567313" grpId="0" animBg="1"/>
      <p:bldP spid="567314" grpId="0" animBg="1"/>
      <p:bldP spid="567315" grpId="0" animBg="1"/>
      <p:bldP spid="567316" grpId="0" animBg="1"/>
      <p:bldP spid="567317" grpId="0" animBg="1"/>
      <p:bldP spid="567318" grpId="0" animBg="1"/>
      <p:bldP spid="567319" grpId="0" animBg="1"/>
      <p:bldP spid="567320" grpId="0" animBg="1"/>
      <p:bldP spid="567321" grpId="0"/>
      <p:bldP spid="567322" grpId="0"/>
      <p:bldP spid="567323" grpId="0" animBg="1"/>
      <p:bldP spid="567324" grpId="0" animBg="1"/>
      <p:bldP spid="567325" grpId="0"/>
      <p:bldP spid="567326" grpId="0" animBg="1"/>
      <p:bldP spid="5673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124744"/>
            <a:ext cx="8357295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208912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350019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805638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0413"/>
            <a:ext cx="9144000" cy="5915025"/>
          </a:xfrm>
        </p:spPr>
        <p:txBody>
          <a:bodyPr lIns="90488" tIns="44450" rIns="90488" bIns="44450"/>
          <a:lstStyle/>
          <a:p>
            <a:pPr marL="342900" indent="-342900">
              <a:lnSpc>
                <a:spcPct val="110000"/>
              </a:lnSpc>
              <a:spcBef>
                <a:spcPct val="25000"/>
              </a:spcBef>
            </a:pPr>
            <a:r>
              <a:rPr lang="en-US" altLang="zh-CN" dirty="0" smtClean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anose="020B0604020202090204" pitchFamily="34" charset="0"/>
              </a:rPr>
              <a:t>Hazards</a:t>
            </a:r>
            <a:r>
              <a:rPr lang="zh-CN" altLang="en-US" sz="20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  <a:cs typeface="Arial" panose="020B0604020202090204" pitchFamily="34" charset="0"/>
              </a:rPr>
              <a:t>：指流水线遇到无法正确执行后续指令或执行了不该执行的指令</a:t>
            </a:r>
            <a:endParaRPr lang="en-US" altLang="zh-CN" sz="200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  <a:cs typeface="Arial" panose="020B0604020202090204" pitchFamily="34" charset="0"/>
            </a:endParaRPr>
          </a:p>
          <a:p>
            <a:pPr marL="742950" lvl="1" indent="-285750">
              <a:lnSpc>
                <a:spcPct val="110000"/>
              </a:lnSpc>
              <a:spcBef>
                <a:spcPct val="25000"/>
              </a:spcBef>
            </a:pPr>
            <a:r>
              <a:rPr lang="zh-CN" altLang="en-US" sz="2000" u="sng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结构冒险</a:t>
            </a:r>
            <a:r>
              <a:rPr lang="zh-CN" altLang="en-US" sz="2000" b="0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(hardware resource conflicts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，硬件资源冲突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):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10000"/>
              </a:lnSpc>
              <a:spcBef>
                <a:spcPct val="25000"/>
              </a:spcBef>
              <a:buFontTx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现象：</a:t>
            </a:r>
            <a:r>
              <a:rPr lang="zh-CN" altLang="en-US" sz="200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同一个部件同时被不同指令所使用</a:t>
            </a:r>
            <a:r>
              <a:rPr lang="zh-CN" altLang="en-US" sz="20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endParaRPr lang="zh-CN" altLang="en-US" sz="2000" dirty="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110000"/>
              </a:lnSpc>
              <a:spcBef>
                <a:spcPct val="25000"/>
              </a:spcBef>
            </a:pP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一个部件每条指令只能使用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次，且只能在特定周期使用</a:t>
            </a:r>
            <a:endParaRPr lang="zh-CN" altLang="en-US" sz="2000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110000"/>
              </a:lnSpc>
              <a:spcBef>
                <a:spcPct val="25000"/>
              </a:spcBef>
            </a:pP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设置多个部件，以避免冲突。如指令存储器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IM 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和数据存储器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DM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分开</a:t>
            </a:r>
            <a:endParaRPr lang="zh-CN" altLang="en-US" sz="2000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10000"/>
              </a:lnSpc>
              <a:spcBef>
                <a:spcPct val="25000"/>
              </a:spcBef>
            </a:pPr>
            <a:r>
              <a:rPr lang="zh-CN" altLang="en-US" sz="2000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数据冒险</a:t>
            </a:r>
            <a:r>
              <a:rPr lang="zh-CN" altLang="en-US" sz="2000" b="0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(data dependencies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，数据相关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):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10000"/>
              </a:lnSpc>
              <a:spcBef>
                <a:spcPct val="25000"/>
              </a:spcBef>
              <a:buFontTx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现象：</a:t>
            </a:r>
            <a:r>
              <a:rPr lang="zh-CN" altLang="en-US" sz="200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后面指令用到前面指令结果数据时，前面指令的结果还没产生</a:t>
            </a:r>
            <a:endParaRPr lang="zh-CN" altLang="en-US" sz="2000" dirty="0" smtClean="0">
              <a:solidFill>
                <a:srgbClr val="99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110000"/>
              </a:lnSpc>
              <a:spcBef>
                <a:spcPct val="25000"/>
              </a:spcBef>
            </a:pP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转发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(Forwarding/Bypassing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旁路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或 前半周期读后半周期写</a:t>
            </a:r>
            <a:endParaRPr lang="zh-CN" altLang="en-US" sz="2000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Load-use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冒险不能通过转发解决，需阻塞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(stall)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一个时钟周期</a:t>
            </a:r>
            <a:endParaRPr lang="zh-CN" altLang="en-US" sz="2000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110000"/>
              </a:lnSpc>
              <a:spcBef>
                <a:spcPct val="25000"/>
              </a:spcBef>
            </a:pP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编译程序优化指令顺序</a:t>
            </a:r>
            <a:endParaRPr lang="zh-CN" altLang="en-US" sz="2000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10000"/>
              </a:lnSpc>
              <a:spcBef>
                <a:spcPct val="25000"/>
              </a:spcBef>
            </a:pPr>
            <a:r>
              <a:rPr lang="zh-CN" altLang="en-US" sz="2000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控制 </a:t>
            </a:r>
            <a:r>
              <a:rPr lang="en-US" altLang="zh-CN" sz="2000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分支</a:t>
            </a:r>
            <a:r>
              <a:rPr lang="en-US" altLang="zh-CN" sz="2000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冒险</a:t>
            </a:r>
            <a:r>
              <a:rPr lang="en-US" altLang="zh-CN" sz="2000" b="0" u="sng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(changes in program flow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，改变控制流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):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10000"/>
              </a:lnSpc>
              <a:spcBef>
                <a:spcPct val="25000"/>
              </a:spcBef>
              <a:buFontTx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现象：</a:t>
            </a:r>
            <a:r>
              <a:rPr lang="zh-CN" altLang="en-US" sz="2000" dirty="0" smtClean="0">
                <a:solidFill>
                  <a:srgbClr val="990000"/>
                </a:solidFill>
                <a:latin typeface="微软雅黑" pitchFamily="34" charset="-122"/>
                <a:ea typeface="微软雅黑" pitchFamily="34" charset="-122"/>
              </a:rPr>
              <a:t>转移或异常改变执行流程，后继指令在目标地址产生前已被取出</a:t>
            </a:r>
            <a:endParaRPr lang="zh-CN" altLang="en-US" sz="2000" dirty="0" smtClean="0">
              <a:solidFill>
                <a:srgbClr val="99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110000"/>
              </a:lnSpc>
              <a:spcBef>
                <a:spcPct val="25000"/>
              </a:spcBef>
            </a:pP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采用静态或动态分支预测</a:t>
            </a:r>
            <a:endParaRPr lang="zh-CN" altLang="en-US" sz="2000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143000" lvl="2" indent="-228600">
              <a:lnSpc>
                <a:spcPct val="110000"/>
              </a:lnSpc>
              <a:spcBef>
                <a:spcPct val="25000"/>
              </a:spcBef>
            </a:pP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编译程序优化指令顺序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分支延迟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000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855663" y="114300"/>
            <a:ext cx="75676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3600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流水线的冲突</a:t>
            </a:r>
            <a:r>
              <a:rPr lang="en-US" altLang="zh-CN" sz="3600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600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冒险</a:t>
            </a:r>
            <a:r>
              <a:rPr lang="en-US" altLang="zh-CN" sz="3600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600" dirty="0">
                <a:solidFill>
                  <a:srgbClr val="CC3300"/>
                </a:solidFill>
                <a:ea typeface="黑体" pitchFamily="49" charset="-122"/>
              </a:rPr>
              <a:t>hazard</a:t>
            </a:r>
            <a:r>
              <a:rPr lang="en-US" altLang="zh-CN" sz="3600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600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情况</a:t>
            </a:r>
            <a:endParaRPr lang="zh-CN" altLang="en-US" sz="3600" dirty="0">
              <a:solidFill>
                <a:srgbClr val="CC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20072" y="5726256"/>
            <a:ext cx="3384376" cy="101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400" dirty="0" smtClean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 smtClean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、就当没做 </a:t>
            </a:r>
            <a:endParaRPr lang="en-US" altLang="zh-CN" sz="2400" dirty="0" smtClean="0">
              <a:solidFill>
                <a:srgbClr val="CC3300"/>
              </a:solidFill>
              <a:latin typeface="黑体" pitchFamily="49" charset="-122"/>
              <a:ea typeface="黑体" pitchFamily="49" charset="-122"/>
            </a:endParaRPr>
          </a:p>
          <a:p>
            <a:pPr algn="ctr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400" dirty="0" smtClean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 smtClean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、就是没做 </a:t>
            </a:r>
            <a:endParaRPr lang="en-US" altLang="zh-CN" sz="2400" dirty="0" smtClean="0">
              <a:solidFill>
                <a:srgbClr val="CC3300"/>
              </a:solidFill>
              <a:latin typeface="黑体" pitchFamily="49" charset="-122"/>
              <a:ea typeface="黑体" pitchFamily="49" charset="-122"/>
            </a:endParaRPr>
          </a:p>
          <a:p>
            <a:pPr algn="ctr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400" dirty="0" smtClean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 smtClean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、做点其他</a:t>
            </a:r>
            <a:endParaRPr lang="zh-CN" altLang="en-US" sz="2400" dirty="0">
              <a:solidFill>
                <a:srgbClr val="CC33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15925" y="919163"/>
            <a:ext cx="7983538" cy="494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85750" indent="-285750"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685800" indent="-22860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543050" indent="-1714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00250" indent="-17145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574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71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290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以下源程序可生成两种不同的代码，优化的代码可避免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Load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阻塞</a:t>
            </a:r>
            <a:endParaRPr lang="zh-CN" altLang="en-US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a = b + c;</a:t>
            </a: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d = e – f;</a:t>
            </a:r>
            <a:endParaRPr lang="en-US" altLang="zh-CN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假定 </a:t>
            </a:r>
            <a:r>
              <a:rPr lang="en-US" altLang="zh-CN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a, b, c, d ,e, f </a:t>
            </a: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在内存</a:t>
            </a:r>
            <a:endParaRPr lang="zh-CN" altLang="en-US" sz="20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671513" y="128588"/>
            <a:ext cx="7499350" cy="528637"/>
          </a:xfrm>
        </p:spPr>
        <p:txBody>
          <a:bodyPr/>
          <a:lstStyle/>
          <a:p>
            <a:r>
              <a:rPr lang="zh-CN" altLang="en-US" smtClean="0"/>
              <a:t>编译器优化指令顺序解决数据冒险</a:t>
            </a:r>
            <a:endParaRPr lang="en-US" altLang="zh-CN" smtClean="0"/>
          </a:p>
        </p:txBody>
      </p:sp>
      <p:sp>
        <p:nvSpPr>
          <p:cNvPr id="5724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68888" y="2468563"/>
            <a:ext cx="3581400" cy="330993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smtClean="0">
                <a:solidFill>
                  <a:schemeClr val="accent1"/>
                </a:solidFill>
                <a:ea typeface="宋体" pitchFamily="2" charset="-122"/>
              </a:rPr>
              <a:t>Fast code:</a:t>
            </a:r>
            <a:endParaRPr lang="en-US" altLang="zh-CN" sz="2200" smtClean="0">
              <a:ea typeface="宋体" pitchFamily="2" charset="-122"/>
            </a:endParaRP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200" smtClean="0">
                <a:ea typeface="宋体" pitchFamily="2" charset="-122"/>
              </a:rPr>
              <a:t>		</a:t>
            </a:r>
            <a:r>
              <a:rPr lang="en-US" altLang="zh-CN" sz="2000" smtClean="0">
                <a:ea typeface="宋体" pitchFamily="2" charset="-122"/>
              </a:rPr>
              <a:t>lw 	$2, b</a:t>
            </a:r>
            <a:endParaRPr lang="en-US" altLang="zh-CN" sz="2000" smtClean="0">
              <a:ea typeface="宋体" pitchFamily="2" charset="-122"/>
            </a:endParaRP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smtClean="0">
                <a:ea typeface="宋体" pitchFamily="2" charset="-122"/>
              </a:rPr>
              <a:t>		lw 	</a:t>
            </a:r>
            <a:r>
              <a:rPr lang="en-US" altLang="zh-CN" sz="2000" smtClean="0">
                <a:solidFill>
                  <a:schemeClr val="accent2"/>
                </a:solidFill>
                <a:ea typeface="宋体" pitchFamily="2" charset="-122"/>
              </a:rPr>
              <a:t>$3</a:t>
            </a:r>
            <a:r>
              <a:rPr lang="en-US" altLang="zh-CN" sz="2000" smtClean="0">
                <a:ea typeface="宋体" pitchFamily="2" charset="-122"/>
              </a:rPr>
              <a:t>, c</a:t>
            </a:r>
            <a:endParaRPr lang="en-US" altLang="zh-CN" sz="2000" smtClean="0">
              <a:ea typeface="宋体" pitchFamily="2" charset="-122"/>
            </a:endParaRP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smtClean="0">
                <a:solidFill>
                  <a:schemeClr val="hlink"/>
                </a:solidFill>
                <a:ea typeface="宋体" pitchFamily="2" charset="-122"/>
              </a:rPr>
              <a:t>		</a:t>
            </a:r>
            <a:r>
              <a:rPr lang="en-US" altLang="zh-CN" sz="2000" u="sng" smtClean="0">
                <a:solidFill>
                  <a:schemeClr val="accent1"/>
                </a:solidFill>
                <a:ea typeface="宋体" pitchFamily="2" charset="-122"/>
              </a:rPr>
              <a:t>lw 	$5, e </a:t>
            </a:r>
            <a:endParaRPr lang="en-US" altLang="zh-CN" sz="2000" smtClean="0">
              <a:solidFill>
                <a:schemeClr val="hlink"/>
              </a:solidFill>
              <a:ea typeface="宋体" pitchFamily="2" charset="-122"/>
            </a:endParaRP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smtClean="0">
                <a:ea typeface="宋体" pitchFamily="2" charset="-122"/>
              </a:rPr>
              <a:t>		add 	$1, $2, </a:t>
            </a:r>
            <a:r>
              <a:rPr lang="en-US" altLang="zh-CN" sz="2000" smtClean="0">
                <a:solidFill>
                  <a:schemeClr val="accent2"/>
                </a:solidFill>
                <a:ea typeface="宋体" pitchFamily="2" charset="-122"/>
              </a:rPr>
              <a:t>$3</a:t>
            </a:r>
            <a:endParaRPr lang="en-US" altLang="zh-CN" sz="2000" smtClean="0">
              <a:solidFill>
                <a:schemeClr val="accent2"/>
              </a:solidFill>
              <a:ea typeface="宋体" pitchFamily="2" charset="-122"/>
            </a:endParaRP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smtClean="0">
                <a:ea typeface="宋体" pitchFamily="2" charset="-122"/>
              </a:rPr>
              <a:t>		lw 	</a:t>
            </a:r>
            <a:r>
              <a:rPr lang="en-US" altLang="zh-CN" sz="2000" smtClean="0">
                <a:solidFill>
                  <a:schemeClr val="accent2"/>
                </a:solidFill>
                <a:ea typeface="宋体" pitchFamily="2" charset="-122"/>
              </a:rPr>
              <a:t>$6</a:t>
            </a:r>
            <a:r>
              <a:rPr lang="en-US" altLang="zh-CN" sz="2000" smtClean="0">
                <a:ea typeface="宋体" pitchFamily="2" charset="-122"/>
              </a:rPr>
              <a:t>, f</a:t>
            </a:r>
            <a:endParaRPr lang="en-US" altLang="zh-CN" sz="2000" smtClean="0">
              <a:ea typeface="宋体" pitchFamily="2" charset="-122"/>
            </a:endParaRP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smtClean="0">
                <a:solidFill>
                  <a:schemeClr val="hlink"/>
                </a:solidFill>
                <a:ea typeface="宋体" pitchFamily="2" charset="-122"/>
              </a:rPr>
              <a:t>		</a:t>
            </a:r>
            <a:r>
              <a:rPr lang="en-US" altLang="zh-CN" sz="2000" u="sng" smtClean="0">
                <a:solidFill>
                  <a:schemeClr val="accent1"/>
                </a:solidFill>
                <a:ea typeface="宋体" pitchFamily="2" charset="-122"/>
              </a:rPr>
              <a:t>sw 	$1, a</a:t>
            </a:r>
            <a:endParaRPr lang="en-US" altLang="zh-CN" sz="2000" smtClean="0">
              <a:solidFill>
                <a:schemeClr val="hlink"/>
              </a:solidFill>
              <a:ea typeface="宋体" pitchFamily="2" charset="-122"/>
            </a:endParaRP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smtClean="0">
                <a:ea typeface="宋体" pitchFamily="2" charset="-122"/>
              </a:rPr>
              <a:t>		sub 	$4, $5, </a:t>
            </a:r>
            <a:r>
              <a:rPr lang="en-US" altLang="zh-CN" sz="2000" smtClean="0">
                <a:solidFill>
                  <a:schemeClr val="accent2"/>
                </a:solidFill>
                <a:ea typeface="宋体" pitchFamily="2" charset="-122"/>
              </a:rPr>
              <a:t>$6</a:t>
            </a:r>
            <a:endParaRPr lang="en-US" altLang="zh-CN" sz="2000" smtClean="0">
              <a:solidFill>
                <a:schemeClr val="accent2"/>
              </a:solidFill>
              <a:ea typeface="宋体" pitchFamily="2" charset="-122"/>
            </a:endParaRPr>
          </a:p>
          <a:p>
            <a:pPr>
              <a:spcBef>
                <a:spcPct val="20000"/>
              </a:spcBef>
              <a:buFontTx/>
              <a:buNone/>
            </a:pPr>
            <a:r>
              <a:rPr lang="en-US" altLang="zh-CN" sz="2000" smtClean="0">
                <a:ea typeface="宋体" pitchFamily="2" charset="-122"/>
              </a:rPr>
              <a:t>		sw	$4, d</a:t>
            </a:r>
            <a:endParaRPr lang="en-US" altLang="zh-CN" sz="2000" smtClean="0">
              <a:ea typeface="宋体" pitchFamily="2" charset="-122"/>
            </a:endParaRPr>
          </a:p>
        </p:txBody>
      </p:sp>
      <p:grpSp>
        <p:nvGrpSpPr>
          <p:cNvPr id="572421" name="Group 5"/>
          <p:cNvGrpSpPr/>
          <p:nvPr/>
        </p:nvGrpSpPr>
        <p:grpSpPr bwMode="auto">
          <a:xfrm>
            <a:off x="2549525" y="3582988"/>
            <a:ext cx="1344613" cy="1484312"/>
            <a:chOff x="1832" y="2597"/>
            <a:chExt cx="600" cy="947"/>
          </a:xfrm>
        </p:grpSpPr>
        <p:sp>
          <p:nvSpPr>
            <p:cNvPr id="33806" name="Freeform 6"/>
            <p:cNvSpPr/>
            <p:nvPr/>
          </p:nvSpPr>
          <p:spPr bwMode="auto">
            <a:xfrm>
              <a:off x="1952" y="2597"/>
              <a:ext cx="480" cy="635"/>
            </a:xfrm>
            <a:custGeom>
              <a:avLst/>
              <a:gdLst>
                <a:gd name="T0" fmla="*/ 0 w 480"/>
                <a:gd name="T1" fmla="*/ 635 h 635"/>
                <a:gd name="T2" fmla="*/ 408 w 480"/>
                <a:gd name="T3" fmla="*/ 451 h 635"/>
                <a:gd name="T4" fmla="*/ 432 w 480"/>
                <a:gd name="T5" fmla="*/ 131 h 635"/>
                <a:gd name="T6" fmla="*/ 224 w 480"/>
                <a:gd name="T7" fmla="*/ 19 h 635"/>
                <a:gd name="T8" fmla="*/ 16 w 480"/>
                <a:gd name="T9" fmla="*/ 19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0" h="635">
                  <a:moveTo>
                    <a:pt x="0" y="635"/>
                  </a:moveTo>
                  <a:cubicBezTo>
                    <a:pt x="168" y="585"/>
                    <a:pt x="336" y="535"/>
                    <a:pt x="408" y="451"/>
                  </a:cubicBezTo>
                  <a:cubicBezTo>
                    <a:pt x="480" y="367"/>
                    <a:pt x="463" y="203"/>
                    <a:pt x="432" y="131"/>
                  </a:cubicBezTo>
                  <a:cubicBezTo>
                    <a:pt x="401" y="59"/>
                    <a:pt x="293" y="38"/>
                    <a:pt x="224" y="19"/>
                  </a:cubicBezTo>
                  <a:cubicBezTo>
                    <a:pt x="155" y="0"/>
                    <a:pt x="85" y="9"/>
                    <a:pt x="16" y="19"/>
                  </a:cubicBez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3807" name="Freeform 7"/>
            <p:cNvSpPr/>
            <p:nvPr/>
          </p:nvSpPr>
          <p:spPr bwMode="auto">
            <a:xfrm>
              <a:off x="1832" y="2984"/>
              <a:ext cx="309" cy="560"/>
            </a:xfrm>
            <a:custGeom>
              <a:avLst/>
              <a:gdLst>
                <a:gd name="T0" fmla="*/ 80 w 309"/>
                <a:gd name="T1" fmla="*/ 0 h 560"/>
                <a:gd name="T2" fmla="*/ 272 w 309"/>
                <a:gd name="T3" fmla="*/ 112 h 560"/>
                <a:gd name="T4" fmla="*/ 264 w 309"/>
                <a:gd name="T5" fmla="*/ 448 h 560"/>
                <a:gd name="T6" fmla="*/ 0 w 309"/>
                <a:gd name="T7" fmla="*/ 560 h 5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9" h="560">
                  <a:moveTo>
                    <a:pt x="80" y="0"/>
                  </a:moveTo>
                  <a:cubicBezTo>
                    <a:pt x="160" y="18"/>
                    <a:pt x="241" y="37"/>
                    <a:pt x="272" y="112"/>
                  </a:cubicBezTo>
                  <a:cubicBezTo>
                    <a:pt x="303" y="187"/>
                    <a:pt x="309" y="373"/>
                    <a:pt x="264" y="448"/>
                  </a:cubicBezTo>
                  <a:cubicBezTo>
                    <a:pt x="219" y="523"/>
                    <a:pt x="109" y="541"/>
                    <a:pt x="0" y="560"/>
                  </a:cubicBez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572424" name="Rectangle 8"/>
          <p:cNvSpPr>
            <a:spLocks noChangeArrowheads="1"/>
          </p:cNvSpPr>
          <p:nvPr/>
        </p:nvSpPr>
        <p:spPr bwMode="auto">
          <a:xfrm>
            <a:off x="214313" y="2427288"/>
            <a:ext cx="4108450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1600" smtClean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altLang="zh-CN" sz="2200" smtClean="0">
                <a:solidFill>
                  <a:srgbClr val="FC0128"/>
                </a:solidFill>
                <a:ea typeface="宋体" pitchFamily="2" charset="-122"/>
              </a:rPr>
              <a:t>Slow code:</a:t>
            </a:r>
            <a:endParaRPr lang="en-US" altLang="zh-CN" sz="2200" smtClean="0">
              <a:solidFill>
                <a:srgbClr val="FC0128"/>
              </a:solidFill>
              <a:ea typeface="宋体" pitchFamily="2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200" smtClean="0">
                <a:solidFill>
                  <a:srgbClr val="000000"/>
                </a:solidFill>
                <a:ea typeface="宋体" pitchFamily="2" charset="-122"/>
              </a:rPr>
              <a:t>	</a:t>
            </a: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lw	$2, b</a:t>
            </a:r>
            <a:endParaRPr lang="en-US" altLang="zh-CN" sz="2000" smtClean="0">
              <a:solidFill>
                <a:srgbClr val="000000"/>
              </a:solidFill>
              <a:ea typeface="宋体" pitchFamily="2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	lw 	</a:t>
            </a:r>
            <a:r>
              <a:rPr lang="en-US" altLang="zh-CN" sz="2000" smtClean="0">
                <a:solidFill>
                  <a:srgbClr val="063DE8"/>
                </a:solidFill>
                <a:ea typeface="宋体" pitchFamily="2" charset="-122"/>
              </a:rPr>
              <a:t>$3</a:t>
            </a: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, c</a:t>
            </a:r>
            <a:endParaRPr lang="en-US" altLang="zh-CN" sz="2000" smtClean="0">
              <a:solidFill>
                <a:srgbClr val="000000"/>
              </a:solidFill>
              <a:ea typeface="宋体" pitchFamily="2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	add 	$1, $2, </a:t>
            </a:r>
            <a:r>
              <a:rPr lang="en-US" altLang="zh-CN" sz="2000" smtClean="0">
                <a:solidFill>
                  <a:srgbClr val="063DE8"/>
                </a:solidFill>
                <a:ea typeface="宋体" pitchFamily="2" charset="-122"/>
              </a:rPr>
              <a:t>$3</a:t>
            </a:r>
            <a:endParaRPr lang="en-US" altLang="zh-CN" sz="2000" smtClean="0">
              <a:solidFill>
                <a:srgbClr val="063DE8"/>
              </a:solidFill>
              <a:ea typeface="宋体" pitchFamily="2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	</a:t>
            </a:r>
            <a:r>
              <a:rPr lang="en-US" altLang="zh-CN" sz="2000" smtClean="0">
                <a:solidFill>
                  <a:srgbClr val="FC0128"/>
                </a:solidFill>
                <a:ea typeface="宋体" pitchFamily="2" charset="-122"/>
              </a:rPr>
              <a:t>sw  	$1, a</a:t>
            </a:r>
            <a:endParaRPr lang="en-US" altLang="zh-CN" sz="2000" smtClean="0">
              <a:solidFill>
                <a:srgbClr val="FC0128"/>
              </a:solidFill>
              <a:ea typeface="宋体" pitchFamily="2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000" smtClean="0">
                <a:solidFill>
                  <a:srgbClr val="FC0128"/>
                </a:solidFill>
                <a:ea typeface="宋体" pitchFamily="2" charset="-122"/>
              </a:rPr>
              <a:t>	lw 	$5, e</a:t>
            </a: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 </a:t>
            </a:r>
            <a:endParaRPr lang="en-US" altLang="zh-CN" sz="2000" smtClean="0">
              <a:solidFill>
                <a:srgbClr val="000000"/>
              </a:solidFill>
              <a:ea typeface="宋体" pitchFamily="2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	lw 	</a:t>
            </a:r>
            <a:r>
              <a:rPr lang="en-US" altLang="zh-CN" sz="2000" smtClean="0">
                <a:solidFill>
                  <a:srgbClr val="063DE8"/>
                </a:solidFill>
                <a:ea typeface="宋体" pitchFamily="2" charset="-122"/>
              </a:rPr>
              <a:t>$6</a:t>
            </a: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, f</a:t>
            </a:r>
            <a:endParaRPr lang="en-US" altLang="zh-CN" sz="2000" smtClean="0">
              <a:solidFill>
                <a:srgbClr val="000000"/>
              </a:solidFill>
              <a:ea typeface="宋体" pitchFamily="2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	sub 	$4, $5, </a:t>
            </a:r>
            <a:r>
              <a:rPr lang="en-US" altLang="zh-CN" sz="2000" smtClean="0">
                <a:solidFill>
                  <a:srgbClr val="063DE8"/>
                </a:solidFill>
                <a:ea typeface="宋体" pitchFamily="2" charset="-122"/>
              </a:rPr>
              <a:t>$6</a:t>
            </a:r>
            <a:endParaRPr lang="en-US" altLang="zh-CN" sz="2000" smtClean="0">
              <a:solidFill>
                <a:srgbClr val="063DE8"/>
              </a:solidFill>
              <a:ea typeface="宋体" pitchFamily="2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ea typeface="宋体" pitchFamily="2" charset="-122"/>
              </a:rPr>
              <a:t>	sw	$4, d</a:t>
            </a:r>
            <a:endParaRPr lang="en-US" altLang="zh-CN" sz="2000" smtClean="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572425" name="Group 9"/>
          <p:cNvGrpSpPr/>
          <p:nvPr/>
        </p:nvGrpSpPr>
        <p:grpSpPr bwMode="auto">
          <a:xfrm>
            <a:off x="3716338" y="3814763"/>
            <a:ext cx="1957387" cy="841375"/>
            <a:chOff x="2341" y="2574"/>
            <a:chExt cx="1233" cy="530"/>
          </a:xfrm>
        </p:grpSpPr>
        <p:sp>
          <p:nvSpPr>
            <p:cNvPr id="33804" name="AutoShape 10"/>
            <p:cNvSpPr>
              <a:spLocks noChangeArrowheads="1"/>
            </p:cNvSpPr>
            <p:nvPr/>
          </p:nvSpPr>
          <p:spPr bwMode="auto">
            <a:xfrm>
              <a:off x="2341" y="2574"/>
              <a:ext cx="1233" cy="530"/>
            </a:xfrm>
            <a:prstGeom prst="rightArrow">
              <a:avLst>
                <a:gd name="adj1" fmla="val 50000"/>
                <a:gd name="adj2" fmla="val 58160"/>
              </a:avLst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endParaRPr lang="zh-CN" altLang="en-US" sz="16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2512" y="2720"/>
              <a:ext cx="6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</a:rPr>
                <a:t>调整后</a:t>
              </a:r>
              <a:endPara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endParaRPr>
            </a:p>
          </p:txBody>
        </p:sp>
      </p:grpSp>
      <p:sp>
        <p:nvSpPr>
          <p:cNvPr id="572428" name="Text Box 12"/>
          <p:cNvSpPr txBox="1">
            <a:spLocks noChangeArrowheads="1"/>
          </p:cNvSpPr>
          <p:nvPr/>
        </p:nvSpPr>
        <p:spPr bwMode="auto">
          <a:xfrm>
            <a:off x="4297363" y="1717675"/>
            <a:ext cx="36877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200" smtClean="0">
                <a:solidFill>
                  <a:srgbClr val="CC0000"/>
                </a:solidFill>
                <a:ea typeface="微软雅黑" pitchFamily="34" charset="-122"/>
              </a:rPr>
              <a:t>编译器的优化很重要！</a:t>
            </a:r>
            <a:endParaRPr lang="zh-CN" altLang="en-US" sz="2200" smtClean="0">
              <a:solidFill>
                <a:srgbClr val="CC0000"/>
              </a:solidFill>
              <a:ea typeface="微软雅黑" pitchFamily="34" charset="-122"/>
            </a:endParaRPr>
          </a:p>
        </p:txBody>
      </p:sp>
      <p:sp>
        <p:nvSpPr>
          <p:cNvPr id="572429" name="Rectangle 13"/>
          <p:cNvSpPr>
            <a:spLocks noChangeArrowheads="1"/>
          </p:cNvSpPr>
          <p:nvPr/>
        </p:nvSpPr>
        <p:spPr bwMode="auto">
          <a:xfrm>
            <a:off x="952500" y="3157538"/>
            <a:ext cx="2451100" cy="800100"/>
          </a:xfrm>
          <a:prstGeom prst="rect">
            <a:avLst/>
          </a:prstGeom>
          <a:solidFill>
            <a:srgbClr val="FF99CC">
              <a:alpha val="3803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zh-CN" altLang="en-US" sz="16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72430" name="Rectangle 14"/>
          <p:cNvSpPr>
            <a:spLocks noChangeArrowheads="1"/>
          </p:cNvSpPr>
          <p:nvPr/>
        </p:nvSpPr>
        <p:spPr bwMode="auto">
          <a:xfrm>
            <a:off x="952500" y="4719638"/>
            <a:ext cx="2451100" cy="711200"/>
          </a:xfrm>
          <a:prstGeom prst="rect">
            <a:avLst/>
          </a:prstGeom>
          <a:solidFill>
            <a:srgbClr val="FF99CC">
              <a:alpha val="3803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zh-CN" altLang="en-US" sz="160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72431" name="Text Box 15"/>
          <p:cNvSpPr txBox="1">
            <a:spLocks noChangeArrowheads="1"/>
          </p:cNvSpPr>
          <p:nvPr/>
        </p:nvSpPr>
        <p:spPr bwMode="auto">
          <a:xfrm>
            <a:off x="273050" y="5867400"/>
            <a:ext cx="83613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20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如果硬件不支持阻塞处理的话，则编译器可以将顺序调整和插入</a:t>
            </a:r>
            <a:r>
              <a:rPr lang="en-US" altLang="zh-CN" sz="220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NOP</a:t>
            </a:r>
            <a:r>
              <a:rPr lang="zh-CN" altLang="en-US" sz="220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指令结合起来，在找不到可插入的指令时，插入</a:t>
            </a:r>
            <a:r>
              <a:rPr lang="en-US" altLang="zh-CN" sz="220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NOP</a:t>
            </a:r>
            <a:r>
              <a:rPr lang="zh-CN" altLang="en-US" sz="220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指令！</a:t>
            </a:r>
            <a:endParaRPr lang="zh-CN" altLang="en-US" sz="2200" smtClean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7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72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72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0" grpId="0" autoUpdateAnimBg="0"/>
      <p:bldP spid="572424" grpId="0"/>
      <p:bldP spid="572429" grpId="0" animBg="1"/>
      <p:bldP spid="5724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123825"/>
            <a:ext cx="8191500" cy="528638"/>
          </a:xfrm>
        </p:spPr>
        <p:txBody>
          <a:bodyPr/>
          <a:lstStyle/>
          <a:p>
            <a:r>
              <a:rPr lang="zh-CN" altLang="en-US" smtClean="0"/>
              <a:t>编译器优化以避免阻塞的情况调查</a:t>
            </a:r>
            <a:endParaRPr lang="en-US" altLang="zh-CN" smtClean="0"/>
          </a:p>
        </p:txBody>
      </p:sp>
      <p:graphicFrame>
        <p:nvGraphicFramePr>
          <p:cNvPr id="34819" name="Object 3">
            <a:hlinkClick r:id="" action="ppaction://ole?verb=0"/>
          </p:cNvPr>
          <p:cNvGraphicFramePr/>
          <p:nvPr/>
        </p:nvGraphicFramePr>
        <p:xfrm>
          <a:off x="431800" y="814388"/>
          <a:ext cx="8270875" cy="502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图表" r:id="rId1" imgW="6642100" imgH="3746500" progId="Excel.Chart.8">
                  <p:embed followColorScheme="full"/>
                </p:oleObj>
              </mc:Choice>
              <mc:Fallback>
                <p:oleObj name="图表" r:id="rId1" imgW="6642100" imgH="3746500" progId="Excel.Chart.8">
                  <p:embed followColorScheme="full"/>
                  <p:pic>
                    <p:nvPicPr>
                      <p:cNvPr id="0" name="图片 13323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814388"/>
                        <a:ext cx="8270875" cy="502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15925" y="5761038"/>
            <a:ext cx="74088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200" smtClea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由此可见，优化调度后</a:t>
            </a:r>
            <a:r>
              <a:rPr lang="en-US" altLang="zh-CN" sz="2200" smtClea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load</a:t>
            </a:r>
            <a:r>
              <a:rPr lang="zh-CN" altLang="en-US" sz="2200" smtClea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阻塞现象大约降低了</a:t>
            </a:r>
            <a:r>
              <a:rPr lang="en-US" altLang="zh-CN" sz="2200" smtClea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1/2</a:t>
            </a:r>
            <a:r>
              <a:rPr lang="en-US" altLang="zh-CN" sz="2200" smtClea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~</a:t>
            </a:r>
            <a:r>
              <a:rPr lang="en-US" altLang="zh-CN" sz="2200" smtClea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1/3</a:t>
            </a:r>
            <a:endParaRPr lang="en-US" altLang="zh-CN" sz="2200" smtClean="0">
              <a:solidFill>
                <a:srgbClr val="063DE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3" y="130175"/>
            <a:ext cx="7545387" cy="528638"/>
          </a:xfrm>
        </p:spPr>
        <p:txBody>
          <a:bodyPr/>
          <a:lstStyle/>
          <a:p>
            <a:r>
              <a:rPr lang="zh-CN" altLang="en-US" smtClean="0"/>
              <a:t>编译器优化指令顺序解决控制冒险</a:t>
            </a:r>
            <a:endParaRPr lang="zh-CN" alt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881063"/>
            <a:ext cx="8821738" cy="714375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基本思想：把分支指令前面的与分支指令无关的指令调到分支指令后面执行，以填充延迟时间片</a:t>
            </a:r>
            <a:r>
              <a:rPr lang="zh-CN" altLang="en-US" sz="190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（也称分支延迟槽</a:t>
            </a:r>
            <a:r>
              <a:rPr lang="en-US" altLang="zh-CN" sz="190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Branch Delay slot</a:t>
            </a:r>
            <a:r>
              <a:rPr lang="zh-CN" altLang="en-US" sz="190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，不够时用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nop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填充</a:t>
            </a:r>
            <a:endParaRPr lang="zh-CN" altLang="en-US" sz="19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4468" name="Text Box 4"/>
          <p:cNvSpPr txBox="1">
            <a:spLocks noChangeArrowheads="1"/>
          </p:cNvSpPr>
          <p:nvPr/>
        </p:nvSpPr>
        <p:spPr bwMode="auto">
          <a:xfrm>
            <a:off x="188913" y="1825625"/>
            <a:ext cx="8193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如何对以下程序段进行分支延迟调度？（假定时间片为</a:t>
            </a:r>
            <a:r>
              <a:rPr lang="en-US" altLang="zh-CN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00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4469" name="Text Box 5"/>
          <p:cNvSpPr txBox="1">
            <a:spLocks noChangeArrowheads="1"/>
          </p:cNvSpPr>
          <p:nvPr/>
        </p:nvSpPr>
        <p:spPr bwMode="auto">
          <a:xfrm>
            <a:off x="4889500" y="5565775"/>
            <a:ext cx="4076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 smtClea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调度后，无需在硬件线路中阻塞</a:t>
            </a:r>
            <a:r>
              <a:rPr lang="en-US" altLang="zh-CN" sz="2000" smtClea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branch</a:t>
            </a:r>
            <a:r>
              <a:rPr lang="zh-CN" altLang="en-US" sz="2000" smtClea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指令后面指令的执行</a:t>
            </a:r>
            <a:endParaRPr lang="zh-CN" altLang="en-US" sz="2000" smtClean="0">
              <a:solidFill>
                <a:srgbClr val="063D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74473" name="Group 9"/>
          <p:cNvGrpSpPr/>
          <p:nvPr/>
        </p:nvGrpSpPr>
        <p:grpSpPr bwMode="auto">
          <a:xfrm>
            <a:off x="674688" y="2406650"/>
            <a:ext cx="2768600" cy="3346450"/>
            <a:chOff x="184" y="1744"/>
            <a:chExt cx="1744" cy="2108"/>
          </a:xfrm>
        </p:grpSpPr>
        <p:sp>
          <p:nvSpPr>
            <p:cNvPr id="35859" name="Text Box 10"/>
            <p:cNvSpPr txBox="1">
              <a:spLocks noChangeArrowheads="1"/>
            </p:cNvSpPr>
            <p:nvPr/>
          </p:nvSpPr>
          <p:spPr bwMode="auto">
            <a:xfrm>
              <a:off x="240" y="1744"/>
              <a:ext cx="1256" cy="2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2000" smtClean="0">
                  <a:solidFill>
                    <a:srgbClr val="CC0000"/>
                  </a:solidFill>
                  <a:ea typeface="宋体" pitchFamily="2" charset="-122"/>
                  <a:cs typeface="Arial" panose="020B0604020202090204" pitchFamily="34" charset="0"/>
                </a:rPr>
                <a:t>lw $1, 0($2)</a:t>
              </a:r>
              <a:endParaRPr lang="en-US" altLang="zh-CN" sz="2000" smtClean="0">
                <a:solidFill>
                  <a:srgbClr val="CC0000"/>
                </a:solidFill>
                <a:ea typeface="宋体" pitchFamily="2" charset="-122"/>
                <a:cs typeface="Arial" panose="020B0604020202090204" pitchFamily="34" charset="0"/>
              </a:endParaRPr>
            </a:p>
            <a:p>
              <a:pPr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2000" smtClean="0">
                  <a:solidFill>
                    <a:srgbClr val="000000"/>
                  </a:solidFill>
                  <a:ea typeface="宋体" pitchFamily="2" charset="-122"/>
                  <a:cs typeface="Arial" panose="020B0604020202090204" pitchFamily="34" charset="0"/>
                </a:rPr>
                <a:t>lw </a:t>
              </a:r>
              <a:r>
                <a:rPr lang="en-US" altLang="zh-CN" sz="2000" smtClean="0">
                  <a:solidFill>
                    <a:srgbClr val="CF922F"/>
                  </a:solidFill>
                  <a:ea typeface="宋体" pitchFamily="2" charset="-122"/>
                  <a:cs typeface="Arial" panose="020B0604020202090204" pitchFamily="34" charset="0"/>
                </a:rPr>
                <a:t>$3</a:t>
              </a:r>
              <a:r>
                <a:rPr lang="en-US" altLang="zh-CN" sz="2000" smtClean="0">
                  <a:solidFill>
                    <a:srgbClr val="000000"/>
                  </a:solidFill>
                  <a:ea typeface="宋体" pitchFamily="2" charset="-122"/>
                  <a:cs typeface="Arial" panose="020B0604020202090204" pitchFamily="34" charset="0"/>
                </a:rPr>
                <a:t>, 0($2)</a:t>
              </a:r>
              <a:endParaRPr lang="en-US" altLang="zh-CN" sz="2000" smtClean="0">
                <a:solidFill>
                  <a:srgbClr val="000000"/>
                </a:solidFill>
                <a:ea typeface="宋体" pitchFamily="2" charset="-122"/>
                <a:cs typeface="Arial" panose="020B0604020202090204" pitchFamily="34" charset="0"/>
              </a:endParaRPr>
            </a:p>
            <a:p>
              <a:pPr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2000" smtClean="0">
                  <a:solidFill>
                    <a:srgbClr val="063DE8"/>
                  </a:solidFill>
                  <a:ea typeface="宋体" pitchFamily="2" charset="-122"/>
                  <a:cs typeface="Arial" panose="020B0604020202090204" pitchFamily="34" charset="0"/>
                </a:rPr>
                <a:t>add  $6, $4, $2</a:t>
              </a:r>
              <a:endParaRPr lang="en-US" altLang="zh-CN" sz="2000" smtClean="0">
                <a:solidFill>
                  <a:srgbClr val="063DE8"/>
                </a:solidFill>
                <a:ea typeface="宋体" pitchFamily="2" charset="-122"/>
                <a:cs typeface="Arial" panose="020B0604020202090204" pitchFamily="34" charset="0"/>
              </a:endParaRPr>
            </a:p>
            <a:p>
              <a:pPr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2000" smtClean="0">
                  <a:solidFill>
                    <a:srgbClr val="008000"/>
                  </a:solidFill>
                  <a:ea typeface="宋体" pitchFamily="2" charset="-122"/>
                  <a:cs typeface="Arial" panose="020B0604020202090204" pitchFamily="34" charset="0"/>
                </a:rPr>
                <a:t>beq </a:t>
              </a:r>
              <a:r>
                <a:rPr lang="en-US" altLang="zh-CN" sz="2000" smtClean="0">
                  <a:solidFill>
                    <a:srgbClr val="CF922F"/>
                  </a:solidFill>
                  <a:ea typeface="宋体" pitchFamily="2" charset="-122"/>
                  <a:cs typeface="Arial" panose="020B0604020202090204" pitchFamily="34" charset="0"/>
                </a:rPr>
                <a:t>$3</a:t>
              </a:r>
              <a:r>
                <a:rPr lang="en-US" altLang="zh-CN" sz="2000" smtClean="0">
                  <a:solidFill>
                    <a:srgbClr val="008000"/>
                  </a:solidFill>
                  <a:ea typeface="宋体" pitchFamily="2" charset="-122"/>
                  <a:cs typeface="Arial" panose="020B0604020202090204" pitchFamily="34" charset="0"/>
                </a:rPr>
                <a:t>, $5, 2</a:t>
              </a:r>
              <a:endParaRPr lang="en-US" altLang="zh-CN" sz="2000" smtClean="0">
                <a:solidFill>
                  <a:srgbClr val="008000"/>
                </a:solidFill>
                <a:ea typeface="宋体" pitchFamily="2" charset="-122"/>
                <a:cs typeface="Arial" panose="020B0604020202090204" pitchFamily="34" charset="0"/>
              </a:endParaRPr>
            </a:p>
            <a:p>
              <a:pPr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2000" smtClean="0">
                  <a:solidFill>
                    <a:srgbClr val="000000"/>
                  </a:solidFill>
                  <a:ea typeface="宋体" pitchFamily="2" charset="-122"/>
                  <a:cs typeface="Arial" panose="020B0604020202090204" pitchFamily="34" charset="0"/>
                </a:rPr>
                <a:t>add $3, $3,$2</a:t>
              </a:r>
              <a:endParaRPr lang="en-US" altLang="zh-CN" sz="2000" smtClean="0">
                <a:solidFill>
                  <a:srgbClr val="000000"/>
                </a:solidFill>
                <a:ea typeface="宋体" pitchFamily="2" charset="-122"/>
                <a:cs typeface="Arial" panose="020B0604020202090204" pitchFamily="34" charset="0"/>
              </a:endParaRPr>
            </a:p>
            <a:p>
              <a:pPr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2000" smtClean="0">
                  <a:solidFill>
                    <a:srgbClr val="000000"/>
                  </a:solidFill>
                  <a:ea typeface="宋体" pitchFamily="2" charset="-122"/>
                  <a:cs typeface="Arial" panose="020B0604020202090204" pitchFamily="34" charset="0"/>
                </a:rPr>
                <a:t>sw $1, 0($2)</a:t>
              </a:r>
              <a:r>
                <a:rPr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  <a:cs typeface="Arial" panose="020B0604020202090204" pitchFamily="34" charset="0"/>
                </a:rPr>
                <a:t> </a:t>
              </a:r>
              <a:endParaRPr lang="en-US" altLang="zh-CN" sz="2000" smtClean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Arial" panose="020B0604020202090204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  <a:cs typeface="Arial" panose="020B0604020202090204" pitchFamily="34" charset="0"/>
                </a:rPr>
                <a:t>     ……</a:t>
              </a:r>
              <a:r>
                <a:rPr lang="zh-CN" altLang="en-US" sz="200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  <a:cs typeface="Arial" panose="020B0604020202090204" pitchFamily="34" charset="0"/>
                </a:rPr>
                <a:t>     </a:t>
              </a:r>
              <a:endPara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Arial" panose="020B0604020202090204" pitchFamily="34" charset="0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SzTx/>
                <a:buFontTx/>
                <a:buNone/>
              </a:pPr>
              <a:endParaRPr lang="en-US" altLang="zh-CN" sz="2000" smtClean="0">
                <a:solidFill>
                  <a:srgbClr val="000000"/>
                </a:solidFill>
                <a:ea typeface="宋体" pitchFamily="2" charset="-122"/>
                <a:cs typeface="Arial" panose="020B0604020202090204" pitchFamily="34" charset="0"/>
              </a:endParaRPr>
            </a:p>
          </p:txBody>
        </p:sp>
        <p:sp>
          <p:nvSpPr>
            <p:cNvPr id="35860" name="Rectangle 11"/>
            <p:cNvSpPr>
              <a:spLocks noChangeArrowheads="1"/>
            </p:cNvSpPr>
            <p:nvPr/>
          </p:nvSpPr>
          <p:spPr bwMode="auto">
            <a:xfrm>
              <a:off x="184" y="1784"/>
              <a:ext cx="1744" cy="18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endParaRPr lang="zh-CN" altLang="en-US" sz="16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574476" name="Rectangle 12"/>
          <p:cNvSpPr>
            <a:spLocks noChangeArrowheads="1"/>
          </p:cNvSpPr>
          <p:nvPr/>
        </p:nvSpPr>
        <p:spPr bwMode="auto">
          <a:xfrm>
            <a:off x="436563" y="5541963"/>
            <a:ext cx="3422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 smtClea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调度后可能带来其他问题：产生新的</a:t>
            </a:r>
            <a:r>
              <a:rPr lang="en-US" altLang="zh-CN" sz="2000" smtClea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  <a:cs typeface="Arial" panose="020B0604020202090204" pitchFamily="34" charset="0"/>
              </a:rPr>
              <a:t>load-use</a:t>
            </a:r>
            <a:r>
              <a:rPr lang="zh-CN" altLang="en-US" sz="2000" smtClea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  <a:cs typeface="Arial" panose="020B0604020202090204" pitchFamily="34" charset="0"/>
              </a:rPr>
              <a:t>数据</a:t>
            </a:r>
            <a:r>
              <a:rPr lang="zh-CN" altLang="en-US" sz="2000" smtClea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冒险</a:t>
            </a:r>
            <a:endParaRPr lang="zh-CN" altLang="en-US" sz="2000" smtClean="0">
              <a:solidFill>
                <a:srgbClr val="063D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4477" name="Freeform 13"/>
          <p:cNvSpPr/>
          <p:nvPr/>
        </p:nvSpPr>
        <p:spPr bwMode="auto">
          <a:xfrm>
            <a:off x="2093913" y="2751138"/>
            <a:ext cx="755650" cy="1374775"/>
          </a:xfrm>
          <a:custGeom>
            <a:avLst/>
            <a:gdLst>
              <a:gd name="T0" fmla="*/ 2147483647 w 309"/>
              <a:gd name="T1" fmla="*/ 0 h 560"/>
              <a:gd name="T2" fmla="*/ 2147483647 w 309"/>
              <a:gd name="T3" fmla="*/ 2147483647 h 560"/>
              <a:gd name="T4" fmla="*/ 2147483647 w 309"/>
              <a:gd name="T5" fmla="*/ 2147483647 h 560"/>
              <a:gd name="T6" fmla="*/ 0 w 309"/>
              <a:gd name="T7" fmla="*/ 2147483647 h 5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9" h="560">
                <a:moveTo>
                  <a:pt x="80" y="0"/>
                </a:moveTo>
                <a:cubicBezTo>
                  <a:pt x="160" y="18"/>
                  <a:pt x="241" y="37"/>
                  <a:pt x="272" y="112"/>
                </a:cubicBezTo>
                <a:cubicBezTo>
                  <a:pt x="303" y="187"/>
                  <a:pt x="309" y="373"/>
                  <a:pt x="264" y="448"/>
                </a:cubicBezTo>
                <a:cubicBezTo>
                  <a:pt x="219" y="523"/>
                  <a:pt x="109" y="541"/>
                  <a:pt x="0" y="56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574478" name="Freeform 14"/>
          <p:cNvSpPr/>
          <p:nvPr/>
        </p:nvSpPr>
        <p:spPr bwMode="auto">
          <a:xfrm rot="713319">
            <a:off x="2449513" y="3487738"/>
            <a:ext cx="628650" cy="739775"/>
          </a:xfrm>
          <a:custGeom>
            <a:avLst/>
            <a:gdLst>
              <a:gd name="T0" fmla="*/ 2147483647 w 309"/>
              <a:gd name="T1" fmla="*/ 0 h 560"/>
              <a:gd name="T2" fmla="*/ 2147483647 w 309"/>
              <a:gd name="T3" fmla="*/ 2147483647 h 560"/>
              <a:gd name="T4" fmla="*/ 2147483647 w 309"/>
              <a:gd name="T5" fmla="*/ 2147483647 h 560"/>
              <a:gd name="T6" fmla="*/ 0 w 309"/>
              <a:gd name="T7" fmla="*/ 2147483647 h 5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9" h="560">
                <a:moveTo>
                  <a:pt x="80" y="0"/>
                </a:moveTo>
                <a:cubicBezTo>
                  <a:pt x="160" y="18"/>
                  <a:pt x="241" y="37"/>
                  <a:pt x="272" y="112"/>
                </a:cubicBezTo>
                <a:cubicBezTo>
                  <a:pt x="303" y="187"/>
                  <a:pt x="309" y="373"/>
                  <a:pt x="264" y="448"/>
                </a:cubicBezTo>
                <a:cubicBezTo>
                  <a:pt x="219" y="523"/>
                  <a:pt x="109" y="541"/>
                  <a:pt x="0" y="56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 smtClean="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574479" name="Group 15"/>
          <p:cNvGrpSpPr/>
          <p:nvPr/>
        </p:nvGrpSpPr>
        <p:grpSpPr bwMode="auto">
          <a:xfrm>
            <a:off x="2770188" y="3994150"/>
            <a:ext cx="203200" cy="292100"/>
            <a:chOff x="4640" y="2696"/>
            <a:chExt cx="128" cy="184"/>
          </a:xfrm>
        </p:grpSpPr>
        <p:sp>
          <p:nvSpPr>
            <p:cNvPr id="35857" name="Line 16"/>
            <p:cNvSpPr>
              <a:spLocks noChangeShapeType="1"/>
            </p:cNvSpPr>
            <p:nvPr/>
          </p:nvSpPr>
          <p:spPr bwMode="auto">
            <a:xfrm flipH="1">
              <a:off x="4656" y="2696"/>
              <a:ext cx="96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5858" name="Line 17"/>
            <p:cNvSpPr>
              <a:spLocks noChangeShapeType="1"/>
            </p:cNvSpPr>
            <p:nvPr/>
          </p:nvSpPr>
          <p:spPr bwMode="auto">
            <a:xfrm>
              <a:off x="4640" y="2720"/>
              <a:ext cx="128" cy="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574484" name="Group 20"/>
          <p:cNvGrpSpPr/>
          <p:nvPr/>
        </p:nvGrpSpPr>
        <p:grpSpPr bwMode="auto">
          <a:xfrm>
            <a:off x="4075113" y="3390900"/>
            <a:ext cx="1008062" cy="825500"/>
            <a:chOff x="2024" y="2400"/>
            <a:chExt cx="552" cy="520"/>
          </a:xfrm>
        </p:grpSpPr>
        <p:sp>
          <p:nvSpPr>
            <p:cNvPr id="35855" name="AutoShape 21"/>
            <p:cNvSpPr>
              <a:spLocks noChangeArrowheads="1"/>
            </p:cNvSpPr>
            <p:nvPr/>
          </p:nvSpPr>
          <p:spPr bwMode="auto">
            <a:xfrm>
              <a:off x="2024" y="2400"/>
              <a:ext cx="496" cy="52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endParaRPr lang="zh-CN" altLang="en-US" sz="16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5856" name="Text Box 22"/>
            <p:cNvSpPr txBox="1">
              <a:spLocks noChangeArrowheads="1"/>
            </p:cNvSpPr>
            <p:nvPr/>
          </p:nvSpPr>
          <p:spPr bwMode="auto">
            <a:xfrm>
              <a:off x="2024" y="2560"/>
              <a:ext cx="5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</a:rPr>
                <a:t>调度后</a:t>
              </a:r>
              <a:endPara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endParaRPr>
            </a:p>
          </p:txBody>
        </p:sp>
      </p:grpSp>
      <p:grpSp>
        <p:nvGrpSpPr>
          <p:cNvPr id="574487" name="Group 23"/>
          <p:cNvGrpSpPr/>
          <p:nvPr/>
        </p:nvGrpSpPr>
        <p:grpSpPr bwMode="auto">
          <a:xfrm>
            <a:off x="5662613" y="2393950"/>
            <a:ext cx="2159000" cy="3009900"/>
            <a:chOff x="4400" y="1744"/>
            <a:chExt cx="1360" cy="1896"/>
          </a:xfrm>
        </p:grpSpPr>
        <p:sp>
          <p:nvSpPr>
            <p:cNvPr id="35853" name="Text Box 24"/>
            <p:cNvSpPr txBox="1">
              <a:spLocks noChangeArrowheads="1"/>
            </p:cNvSpPr>
            <p:nvPr/>
          </p:nvSpPr>
          <p:spPr bwMode="auto">
            <a:xfrm>
              <a:off x="4424" y="1744"/>
              <a:ext cx="1336" cy="1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2000" smtClean="0">
                  <a:solidFill>
                    <a:srgbClr val="000000"/>
                  </a:solidFill>
                  <a:ea typeface="宋体" pitchFamily="2" charset="-122"/>
                  <a:cs typeface="Arial" panose="020B0604020202090204" pitchFamily="34" charset="0"/>
                </a:rPr>
                <a:t>lw $3, 0($2)</a:t>
              </a:r>
              <a:endParaRPr lang="en-US" altLang="zh-CN" sz="2000" smtClean="0">
                <a:solidFill>
                  <a:srgbClr val="000000"/>
                </a:solidFill>
                <a:ea typeface="宋体" pitchFamily="2" charset="-122"/>
                <a:cs typeface="Arial" panose="020B0604020202090204" pitchFamily="34" charset="0"/>
              </a:endParaRPr>
            </a:p>
            <a:p>
              <a:pPr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2000" smtClean="0">
                  <a:solidFill>
                    <a:srgbClr val="063DE8"/>
                  </a:solidFill>
                  <a:ea typeface="宋体" pitchFamily="2" charset="-122"/>
                  <a:cs typeface="Arial" panose="020B0604020202090204" pitchFamily="34" charset="0"/>
                </a:rPr>
                <a:t>add  $6, $4, $2</a:t>
              </a:r>
              <a:endParaRPr lang="en-US" altLang="zh-CN" sz="2000" smtClean="0">
                <a:solidFill>
                  <a:srgbClr val="063DE8"/>
                </a:solidFill>
                <a:ea typeface="宋体" pitchFamily="2" charset="-122"/>
                <a:cs typeface="Arial" panose="020B0604020202090204" pitchFamily="34" charset="0"/>
              </a:endParaRPr>
            </a:p>
            <a:p>
              <a:pPr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2000" smtClean="0">
                  <a:solidFill>
                    <a:srgbClr val="008000"/>
                  </a:solidFill>
                  <a:ea typeface="宋体" pitchFamily="2" charset="-122"/>
                  <a:cs typeface="Arial" panose="020B0604020202090204" pitchFamily="34" charset="0"/>
                </a:rPr>
                <a:t>beq $3, $5, 2</a:t>
              </a:r>
              <a:endParaRPr lang="en-US" altLang="zh-CN" sz="2000" smtClean="0">
                <a:solidFill>
                  <a:srgbClr val="008000"/>
                </a:solidFill>
                <a:ea typeface="宋体" pitchFamily="2" charset="-122"/>
                <a:cs typeface="Arial" panose="020B0604020202090204" pitchFamily="34" charset="0"/>
              </a:endParaRPr>
            </a:p>
            <a:p>
              <a:pPr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2000" smtClean="0">
                  <a:solidFill>
                    <a:srgbClr val="CC0000"/>
                  </a:solidFill>
                  <a:ea typeface="宋体" pitchFamily="2" charset="-122"/>
                  <a:cs typeface="Arial" panose="020B0604020202090204" pitchFamily="34" charset="0"/>
                </a:rPr>
                <a:t>lw $1, 0($2)</a:t>
              </a:r>
              <a:endParaRPr lang="en-US" altLang="zh-CN" sz="2000" smtClean="0">
                <a:solidFill>
                  <a:srgbClr val="CC0000"/>
                </a:solidFill>
                <a:ea typeface="宋体" pitchFamily="2" charset="-122"/>
                <a:cs typeface="Arial" panose="020B0604020202090204" pitchFamily="34" charset="0"/>
              </a:endParaRPr>
            </a:p>
            <a:p>
              <a:pPr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2000" smtClean="0">
                  <a:solidFill>
                    <a:srgbClr val="CC0000"/>
                  </a:solidFill>
                  <a:ea typeface="宋体" pitchFamily="2" charset="-122"/>
                  <a:cs typeface="Arial" panose="020B0604020202090204" pitchFamily="34" charset="0"/>
                </a:rPr>
                <a:t>nop</a:t>
              </a:r>
              <a:endParaRPr lang="en-US" altLang="zh-CN" sz="2000" smtClean="0">
                <a:solidFill>
                  <a:srgbClr val="CC0000"/>
                </a:solidFill>
                <a:ea typeface="宋体" pitchFamily="2" charset="-122"/>
                <a:cs typeface="Arial" panose="020B0604020202090204" pitchFamily="34" charset="0"/>
              </a:endParaRPr>
            </a:p>
            <a:p>
              <a:pPr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2000" smtClean="0">
                  <a:solidFill>
                    <a:srgbClr val="000000"/>
                  </a:solidFill>
                  <a:ea typeface="宋体" pitchFamily="2" charset="-122"/>
                  <a:cs typeface="Arial" panose="020B0604020202090204" pitchFamily="34" charset="0"/>
                </a:rPr>
                <a:t>add $3, $3,$2</a:t>
              </a:r>
              <a:endParaRPr lang="en-US" altLang="zh-CN" sz="2000" smtClean="0">
                <a:solidFill>
                  <a:srgbClr val="000000"/>
                </a:solidFill>
                <a:ea typeface="宋体" pitchFamily="2" charset="-122"/>
                <a:cs typeface="Arial" panose="020B0604020202090204" pitchFamily="34" charset="0"/>
              </a:endParaRPr>
            </a:p>
            <a:p>
              <a:pPr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2000" smtClean="0">
                  <a:solidFill>
                    <a:srgbClr val="000000"/>
                  </a:solidFill>
                  <a:ea typeface="宋体" pitchFamily="2" charset="-122"/>
                  <a:cs typeface="Arial" panose="020B0604020202090204" pitchFamily="34" charset="0"/>
                </a:rPr>
                <a:t>sw $1, 0($2) </a:t>
              </a:r>
              <a:r>
                <a:rPr lang="zh-CN" altLang="en-US" sz="2000" smtClean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  <a:cs typeface="Arial" panose="020B0604020202090204" pitchFamily="34" charset="0"/>
                </a:rPr>
                <a:t>  </a:t>
              </a:r>
              <a:endParaRPr lang="zh-CN" altLang="en-US" sz="2000" smtClean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Arial" panose="020B0604020202090204" pitchFamily="34" charset="0"/>
              </a:endParaRPr>
            </a:p>
          </p:txBody>
        </p:sp>
        <p:sp>
          <p:nvSpPr>
            <p:cNvPr id="35854" name="Rectangle 25"/>
            <p:cNvSpPr>
              <a:spLocks noChangeArrowheads="1"/>
            </p:cNvSpPr>
            <p:nvPr/>
          </p:nvSpPr>
          <p:spPr bwMode="auto">
            <a:xfrm>
              <a:off x="4400" y="1776"/>
              <a:ext cx="1264" cy="18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endParaRPr lang="zh-CN" altLang="en-US" sz="1600" smtClean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4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9" grpId="0"/>
      <p:bldP spid="574476" grpId="0"/>
      <p:bldP spid="574477" grpId="0" animBg="1"/>
      <p:bldP spid="5744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15938" y="57150"/>
            <a:ext cx="7499350" cy="581025"/>
          </a:xfrm>
        </p:spPr>
        <p:txBody>
          <a:bodyPr/>
          <a:lstStyle/>
          <a:p>
            <a:r>
              <a:rPr lang="zh-CN" altLang="en-US" sz="4000" smtClean="0"/>
              <a:t>本章小结</a:t>
            </a:r>
            <a:endParaRPr lang="zh-CN" altLang="en-US" sz="4000" smtClean="0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77875"/>
            <a:ext cx="8504238" cy="5959475"/>
          </a:xfrm>
        </p:spPr>
        <p:txBody>
          <a:bodyPr/>
          <a:lstStyle/>
          <a:p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的基本功能是周而复始地执行指令，并处理异常和中断。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最基本的部分是数据通路和控制单元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数据通路（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datapath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）中包含组合逻辑元件和存储信息的状态元件。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组合逻辑（如加法器、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ALU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、扩展器、多路选择器以及状态元件的读操作逻辑等）用于对数据进行处理；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状态元件包括触发器、寄存器和存储器等，用于对指令执行的中间状态或最终结果进行存储。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控制单元（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control unit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）：对取出的指令进行译码，与指令执行得到的条件标志或当前机器的状态、时序信号等组合，生成对数据通路进行控制的控制信号。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指令执行过程主要包括取指、译码、取数、运算、存结果。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现代计算机的数据通路都采用流水线方式实现，将每条指令的执行过程分解成功能段相同的几个流水段。流水线方式下，同时有多条指令重叠执行，因此程序的执行时间比串行执行方式下缩短很多。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160338"/>
            <a:ext cx="7948613" cy="528637"/>
          </a:xfrm>
        </p:spPr>
        <p:txBody>
          <a:bodyPr/>
          <a:lstStyle/>
          <a:p>
            <a:r>
              <a:rPr lang="zh-CN" altLang="en-US" smtClean="0"/>
              <a:t>机器指令的执行过程 </a:t>
            </a:r>
            <a:endParaRPr lang="zh-CN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749300"/>
            <a:ext cx="8191500" cy="400685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执行指令的过程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ct val="20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取指令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ct val="20000"/>
              </a:spcBef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PC+“1”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ct val="20000"/>
              </a:spcBef>
            </a:pP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指令译码</a:t>
            </a:r>
            <a:endParaRPr lang="zh-CN" altLang="en-US" sz="20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ct val="20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进行主存地址运算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ct val="20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取操作数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ct val="20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进行算术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逻辑运算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ct val="20000"/>
              </a:spcBef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存结果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ct val="20000"/>
              </a:spcBef>
            </a:pP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以上每步都需检测“异常”</a:t>
            </a:r>
            <a:endParaRPr lang="zh-CN" altLang="en-US" sz="20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ct val="20000"/>
              </a:spcBef>
            </a:pP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若有异常，则自动切换到异常处理程序</a:t>
            </a:r>
            <a:endParaRPr lang="zh-CN" altLang="en-US" sz="20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ct val="20000"/>
              </a:spcBef>
            </a:pPr>
            <a:r>
              <a:rPr lang="zh-CN" altLang="en-US" sz="200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检测是否有“中断”请求，有则转中断处理</a:t>
            </a:r>
            <a:endParaRPr lang="zh-CN" altLang="en-US" sz="2000" smtClean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8" name="AutoShape 6"/>
          <p:cNvSpPr/>
          <p:nvPr/>
        </p:nvSpPr>
        <p:spPr bwMode="auto">
          <a:xfrm>
            <a:off x="6862763" y="1206500"/>
            <a:ext cx="401637" cy="3267075"/>
          </a:xfrm>
          <a:prstGeom prst="rightBrace">
            <a:avLst>
              <a:gd name="adj1" fmla="val 6778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zh-CN" altLang="en-US" sz="16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7239000" y="1858963"/>
            <a:ext cx="4016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</a:rPr>
              <a:t>指令执行过程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微软雅黑" pitchFamily="34" charset="-122"/>
            </a:endParaRPr>
          </a:p>
        </p:txBody>
      </p:sp>
      <p:sp>
        <p:nvSpPr>
          <p:cNvPr id="449544" name="Text Box 8"/>
          <p:cNvSpPr txBox="1">
            <a:spLocks noChangeArrowheads="1"/>
          </p:cNvSpPr>
          <p:nvPr/>
        </p:nvSpPr>
        <p:spPr bwMode="auto">
          <a:xfrm>
            <a:off x="76200" y="4673600"/>
            <a:ext cx="772318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问题：</a:t>
            </a:r>
            <a:endParaRPr lang="zh-CN" altLang="en-US" sz="20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“取指令”一定在最开始做吗？</a:t>
            </a:r>
            <a:r>
              <a:rPr lang="en-US" altLang="zh-CN" sz="200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PC+“1</a:t>
            </a:r>
            <a:r>
              <a:rPr lang="zh-CN" altLang="en-US" sz="200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”一定在译码之前做吗？</a:t>
            </a:r>
            <a:endParaRPr lang="zh-CN" altLang="en-US" sz="2000">
              <a:solidFill>
                <a:srgbClr val="063DE8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“译码”须在指令执行前做吗？</a:t>
            </a:r>
            <a:endParaRPr lang="zh-CN" altLang="en-US" sz="2000">
              <a:solidFill>
                <a:srgbClr val="063DE8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en-US" altLang="zh-CN" sz="2000">
              <a:solidFill>
                <a:srgbClr val="063DE8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异常是在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内部发生的，中断是由外部事件引起的</a:t>
            </a:r>
            <a:endParaRPr lang="zh-CN" altLang="en-US" sz="200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49545" name="Group 9"/>
          <p:cNvGrpSpPr/>
          <p:nvPr/>
        </p:nvGrpSpPr>
        <p:grpSpPr bwMode="auto">
          <a:xfrm>
            <a:off x="2770188" y="1262063"/>
            <a:ext cx="979487" cy="669925"/>
            <a:chOff x="1865" y="899"/>
            <a:chExt cx="588" cy="460"/>
          </a:xfrm>
        </p:grpSpPr>
        <p:sp>
          <p:nvSpPr>
            <p:cNvPr id="6159" name="AutoShape 10"/>
            <p:cNvSpPr/>
            <p:nvPr/>
          </p:nvSpPr>
          <p:spPr bwMode="auto">
            <a:xfrm>
              <a:off x="1865" y="899"/>
              <a:ext cx="186" cy="366"/>
            </a:xfrm>
            <a:prstGeom prst="rightBrace">
              <a:avLst>
                <a:gd name="adj1" fmla="val 1639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endParaRPr lang="zh-CN" altLang="en-US" sz="16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160" name="Text Box 11"/>
            <p:cNvSpPr txBox="1">
              <a:spLocks noChangeArrowheads="1"/>
            </p:cNvSpPr>
            <p:nvPr/>
          </p:nvSpPr>
          <p:spPr bwMode="auto">
            <a:xfrm>
              <a:off x="2019" y="899"/>
              <a:ext cx="434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FE9AA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 sz="19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itchFamily="34" charset="-122"/>
                </a:rPr>
                <a:t>取指阶段</a:t>
              </a:r>
              <a:endParaRPr lang="zh-CN" altLang="en-US" sz="190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</a:endParaRPr>
            </a:p>
          </p:txBody>
        </p:sp>
      </p:grpSp>
      <p:grpSp>
        <p:nvGrpSpPr>
          <p:cNvPr id="449548" name="Group 12"/>
          <p:cNvGrpSpPr/>
          <p:nvPr/>
        </p:nvGrpSpPr>
        <p:grpSpPr bwMode="auto">
          <a:xfrm>
            <a:off x="6032500" y="2393950"/>
            <a:ext cx="1020763" cy="1995488"/>
            <a:chOff x="2386" y="1390"/>
            <a:chExt cx="588" cy="1428"/>
          </a:xfrm>
        </p:grpSpPr>
        <p:sp>
          <p:nvSpPr>
            <p:cNvPr id="6157" name="AutoShape 13"/>
            <p:cNvSpPr/>
            <p:nvPr/>
          </p:nvSpPr>
          <p:spPr bwMode="auto">
            <a:xfrm>
              <a:off x="2386" y="1390"/>
              <a:ext cx="216" cy="1428"/>
            </a:xfrm>
            <a:prstGeom prst="rightBrace">
              <a:avLst>
                <a:gd name="adj1" fmla="val 5509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endParaRPr lang="zh-CN" altLang="en-US" sz="16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2540" y="1846"/>
              <a:ext cx="434" cy="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FE9AA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49" charset="-122"/>
                </a:rPr>
                <a:t>执行阶段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itchFamily="49" charset="-122"/>
              </a:endParaRPr>
            </a:p>
          </p:txBody>
        </p:sp>
      </p:grpSp>
      <p:sp>
        <p:nvSpPr>
          <p:cNvPr id="449551" name="Text Box 15"/>
          <p:cNvSpPr txBox="1">
            <a:spLocks noChangeArrowheads="1"/>
          </p:cNvSpPr>
          <p:nvPr/>
        </p:nvSpPr>
        <p:spPr bwMode="auto">
          <a:xfrm>
            <a:off x="4268788" y="900113"/>
            <a:ext cx="1743075" cy="1831975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19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9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19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90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指一条指令的长度，定长指令字每次都一样；变长指令字每次可能不同</a:t>
            </a:r>
            <a:endParaRPr lang="zh-CN" altLang="en-US" sz="1900">
              <a:solidFill>
                <a:srgbClr val="99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49554" name="Group 18"/>
          <p:cNvGrpSpPr/>
          <p:nvPr/>
        </p:nvGrpSpPr>
        <p:grpSpPr bwMode="auto">
          <a:xfrm>
            <a:off x="4402138" y="4065588"/>
            <a:ext cx="4584700" cy="1257300"/>
            <a:chOff x="2998" y="2862"/>
            <a:chExt cx="2531" cy="444"/>
          </a:xfrm>
        </p:grpSpPr>
        <p:sp>
          <p:nvSpPr>
            <p:cNvPr id="6155" name="Text Box 16"/>
            <p:cNvSpPr txBox="1">
              <a:spLocks noChangeArrowheads="1"/>
            </p:cNvSpPr>
            <p:nvPr/>
          </p:nvSpPr>
          <p:spPr bwMode="auto">
            <a:xfrm>
              <a:off x="4679" y="2862"/>
              <a:ext cx="850" cy="444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 sz="19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定长指令字通常在译码前做，变长指令字在译码后做！</a:t>
              </a:r>
              <a:endParaRPr lang="zh-CN" altLang="en-US" sz="19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56" name="Line 17"/>
            <p:cNvSpPr>
              <a:spLocks noChangeShapeType="1"/>
            </p:cNvSpPr>
            <p:nvPr/>
          </p:nvSpPr>
          <p:spPr bwMode="auto">
            <a:xfrm flipH="1">
              <a:off x="2998" y="3016"/>
              <a:ext cx="1701" cy="211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9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9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9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9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机器指令的执行过程</a:t>
            </a:r>
            <a:endParaRPr lang="zh-CN" altLang="en-US" smtClean="0"/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760413"/>
            <a:ext cx="8510587" cy="564197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zh-CN" altLang="en-US" sz="19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取指令：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所指单元取出指令送指令寄存器（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IR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），并增量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9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函数，开始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）中存放的是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0x0848394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取指令送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IR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，每次总是取最长指令字节数，假定最长指令是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个字节，即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IR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位，此时，也即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55 89 E5 8BH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被取到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IR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中。 </a:t>
            </a:r>
            <a:endParaRPr lang="zh-CN" altLang="en-US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zh-CN" altLang="en-US" sz="19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指令译码：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不同指令其功能不同，因而需要不同的操作控制信号。</a:t>
            </a:r>
            <a:endParaRPr lang="zh-CN" altLang="en-US" sz="19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  <a:spcBef>
                <a:spcPct val="25000"/>
              </a:spcBef>
            </a:pP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根据不同操作码译出不同控制信号。对于上述取到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IR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55 89 E5 8BH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译码时，可根据高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19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01010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译码得到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push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指令的控制信号。</a:t>
            </a:r>
            <a:endParaRPr lang="zh-CN" altLang="en-US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zh-CN" altLang="en-US" sz="19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源操作数地址计算并取操作数：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根据寻址方式确定源操作数地址计算方式，若是存储器数据，则需一次或多次访存；若为间接寻址或两操作数都在存储器的双目运算，则需多次访存；若是寄存器数据，则直接从寄存器取数。</a:t>
            </a:r>
            <a:endParaRPr lang="zh-CN" altLang="en-US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zh-CN" altLang="en-US" sz="19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执行数据操作：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ALU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或加法器等运算部件中对取出的源操作数进行运算。</a:t>
            </a:r>
            <a:endParaRPr lang="zh-CN" altLang="en-US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zh-CN" altLang="en-US" sz="19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目的操作数地址计算并存结果：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根据寻址方式确定目的操作数地址计算方式，若是存储器数据，则需要一次或多次访存（间接寻址时）；若是寄存器数据，则在进行数据操作时直接存结果到寄存器。</a:t>
            </a:r>
            <a:endParaRPr lang="zh-CN" altLang="en-US" sz="19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zh-CN" altLang="en-US" sz="19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指令地址计算并将其送</a:t>
            </a:r>
            <a:r>
              <a:rPr lang="en-US" altLang="zh-CN" sz="19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90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顺序执行时，</a:t>
            </a:r>
            <a:r>
              <a:rPr lang="en-US" altLang="zh-CN" sz="190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900" smtClean="0">
                <a:latin typeface="微软雅黑" pitchFamily="34" charset="-122"/>
                <a:ea typeface="微软雅黑" pitchFamily="34" charset="-122"/>
              </a:rPr>
              <a:t>加上当前指令长度；遇到转移类指令时，则需要根据条件码、操作码和寻址方式等确定下条指令地址。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7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7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7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295400"/>
            <a:ext cx="8191500" cy="4821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指令是如何在各部件间执行（流动）的？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2267744" y="2852935"/>
            <a:ext cx="3312368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°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accent2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-"/>
              <a:defRPr b="1">
                <a:solidFill>
                  <a:srgbClr val="B7011F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3200" kern="0" dirty="0" smtClean="0">
                <a:solidFill>
                  <a:schemeClr val="accent2"/>
                </a:solidFill>
              </a:rPr>
              <a:t>数据通路是道路</a:t>
            </a:r>
            <a:endParaRPr lang="zh-CN" altLang="en-US" sz="3200" kern="0" dirty="0">
              <a:solidFill>
                <a:schemeClr val="accent2"/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2267744" y="4437112"/>
            <a:ext cx="3312368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°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accent2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-"/>
              <a:defRPr b="1">
                <a:solidFill>
                  <a:srgbClr val="B7011F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3200" kern="0" dirty="0" smtClean="0">
                <a:solidFill>
                  <a:schemeClr val="accent2"/>
                </a:solidFill>
              </a:rPr>
              <a:t>时序控制是警察</a:t>
            </a:r>
            <a:endParaRPr lang="zh-CN" altLang="en-US" sz="3200" kern="0" dirty="0">
              <a:solidFill>
                <a:schemeClr val="accent2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133350"/>
            <a:ext cx="7716838" cy="528638"/>
          </a:xfrm>
        </p:spPr>
        <p:txBody>
          <a:bodyPr/>
          <a:lstStyle/>
          <a:p>
            <a:r>
              <a:rPr lang="zh-CN" altLang="en-US" dirty="0" smtClean="0"/>
              <a:t>状态元件：时序逻辑电路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133350"/>
            <a:ext cx="7716838" cy="528638"/>
          </a:xfrm>
        </p:spPr>
        <p:txBody>
          <a:bodyPr/>
          <a:lstStyle/>
          <a:p>
            <a:r>
              <a:rPr lang="zh-CN" altLang="en-US" dirty="0" smtClean="0"/>
              <a:t>状态元件：时序逻辑电路</a:t>
            </a:r>
            <a:endParaRPr lang="zh-CN" altLang="en-US" dirty="0" smtClean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708025"/>
            <a:ext cx="8567737" cy="5507038"/>
          </a:xfrm>
        </p:spPr>
        <p:txBody>
          <a:bodyPr/>
          <a:lstStyle/>
          <a:p>
            <a:pPr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状态（存储）元件的特点：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具有存储功能，在</a:t>
            </a:r>
            <a:r>
              <a:rPr lang="zh-CN" altLang="en-US" sz="20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时钟控制下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输入被写到电路中，直到下个时钟到达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输入端状态由时钟决定何时被写入，输出端状态随时可以读出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定时方式：规定信号何时写入状态元件或何时从状态元件读出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边沿触发（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edge-triggered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）方式：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10000"/>
              </a:lnSpc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状态单元中的值只在时钟边沿改变。每个时钟周期改变一次。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10000"/>
              </a:lnSpc>
              <a:buFontTx/>
              <a:buChar char="•"/>
              <a:defRPr/>
            </a:pPr>
            <a:r>
              <a:rPr lang="zh-CN" altLang="en-US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上升沿（</a:t>
            </a:r>
            <a:r>
              <a:rPr lang="en-US" altLang="zh-CN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rising edge</a:t>
            </a:r>
            <a:r>
              <a:rPr lang="zh-CN" altLang="en-US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） 触发：在时钟正跳变时进行读</a:t>
            </a:r>
            <a:r>
              <a:rPr lang="en-US" altLang="zh-CN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写。</a:t>
            </a:r>
            <a:endParaRPr lang="zh-CN" altLang="en-US" b="1" dirty="0" smtClean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3">
              <a:lnSpc>
                <a:spcPct val="110000"/>
              </a:lnSpc>
              <a:buFontTx/>
              <a:buChar char="•"/>
              <a:defRPr/>
            </a:pPr>
            <a:r>
              <a:rPr lang="zh-CN" altLang="en-US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下降沿（</a:t>
            </a:r>
            <a:r>
              <a:rPr lang="en-US" altLang="zh-CN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falling edge</a:t>
            </a:r>
            <a:r>
              <a:rPr lang="zh-CN" altLang="en-US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）触发：在时钟负跳变时进行读</a:t>
            </a:r>
            <a:r>
              <a:rPr lang="en-US" altLang="zh-CN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写。</a:t>
            </a:r>
            <a:endParaRPr lang="zh-CN" altLang="en-US" b="1" dirty="0" smtClean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  <a:p>
            <a:pPr lvl="3">
              <a:buFontTx/>
              <a:buChar char="•"/>
              <a:defRPr/>
            </a:pPr>
            <a:endParaRPr lang="zh-CN" altLang="en-US" b="1" dirty="0" smtClean="0">
              <a:solidFill>
                <a:srgbClr val="339933"/>
              </a:solidFill>
              <a:latin typeface="微软雅黑" pitchFamily="34" charset="-122"/>
              <a:ea typeface="微软雅黑" pitchFamily="34" charset="-122"/>
            </a:endParaRPr>
          </a:p>
          <a:p>
            <a:pPr lvl="3">
              <a:buFontTx/>
              <a:buChar char="•"/>
              <a:defRPr/>
            </a:pPr>
            <a:endParaRPr lang="zh-CN" altLang="en-US" sz="1800" b="1" dirty="0" smtClean="0">
              <a:solidFill>
                <a:srgbClr val="339933"/>
              </a:solidFill>
              <a:latin typeface="Arial" panose="020B0604020202090204" pitchFamily="34" charset="0"/>
              <a:ea typeface="黑体" pitchFamily="49" charset="-122"/>
            </a:endParaRPr>
          </a:p>
          <a:p>
            <a:pPr lvl="3">
              <a:buFontTx/>
              <a:buChar char="•"/>
              <a:defRPr/>
            </a:pPr>
            <a:endParaRPr lang="zh-CN" altLang="en-US" sz="1800" b="1" dirty="0" smtClean="0">
              <a:solidFill>
                <a:srgbClr val="339933"/>
              </a:solidFill>
              <a:latin typeface="Arial" panose="020B0604020202090204" pitchFamily="34" charset="0"/>
              <a:ea typeface="黑体" pitchFamily="49" charset="-122"/>
            </a:endParaRPr>
          </a:p>
          <a:p>
            <a:pPr marL="0" indent="0">
              <a:buFontTx/>
              <a:buNone/>
              <a:defRPr/>
            </a:pPr>
            <a:endParaRPr lang="zh-CN" altLang="en-US" dirty="0" smtClean="0">
              <a:ea typeface="黑体" pitchFamily="49" charset="-122"/>
            </a:endParaRPr>
          </a:p>
          <a:p>
            <a:pPr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最简单的状态单元（回顾：数字逻辑电路课程内容）：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触发器：一个时钟输入、一个状态输入、一个状态输出</a:t>
            </a: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1086" name="Group 30"/>
          <p:cNvGrpSpPr/>
          <p:nvPr/>
        </p:nvGrpSpPr>
        <p:grpSpPr bwMode="auto">
          <a:xfrm>
            <a:off x="1381125" y="3914775"/>
            <a:ext cx="6283325" cy="1577975"/>
            <a:chOff x="897" y="2384"/>
            <a:chExt cx="3958" cy="994"/>
          </a:xfrm>
        </p:grpSpPr>
        <p:sp>
          <p:nvSpPr>
            <p:cNvPr id="16390" name="Line 5"/>
            <p:cNvSpPr>
              <a:spLocks noChangeShapeType="1"/>
            </p:cNvSpPr>
            <p:nvPr/>
          </p:nvSpPr>
          <p:spPr bwMode="auto">
            <a:xfrm flipV="1">
              <a:off x="1155" y="2717"/>
              <a:ext cx="0" cy="293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391" name="Line 6"/>
            <p:cNvSpPr>
              <a:spLocks noChangeShapeType="1"/>
            </p:cNvSpPr>
            <p:nvPr/>
          </p:nvSpPr>
          <p:spPr bwMode="auto">
            <a:xfrm>
              <a:off x="1145" y="2730"/>
              <a:ext cx="66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392" name="Line 7"/>
            <p:cNvSpPr>
              <a:spLocks noChangeShapeType="1"/>
            </p:cNvSpPr>
            <p:nvPr/>
          </p:nvSpPr>
          <p:spPr bwMode="auto">
            <a:xfrm>
              <a:off x="1794" y="2721"/>
              <a:ext cx="0" cy="28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393" name="Line 8"/>
            <p:cNvSpPr>
              <a:spLocks noChangeShapeType="1"/>
            </p:cNvSpPr>
            <p:nvPr/>
          </p:nvSpPr>
          <p:spPr bwMode="auto">
            <a:xfrm>
              <a:off x="1784" y="2995"/>
              <a:ext cx="30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394" name="Line 9"/>
            <p:cNvSpPr>
              <a:spLocks noChangeShapeType="1"/>
            </p:cNvSpPr>
            <p:nvPr/>
          </p:nvSpPr>
          <p:spPr bwMode="auto">
            <a:xfrm>
              <a:off x="897" y="2995"/>
              <a:ext cx="269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>
              <a:off x="1152" y="3108"/>
              <a:ext cx="91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396" name="Rectangle 11"/>
            <p:cNvSpPr>
              <a:spLocks noChangeArrowheads="1"/>
            </p:cNvSpPr>
            <p:nvPr/>
          </p:nvSpPr>
          <p:spPr bwMode="auto">
            <a:xfrm>
              <a:off x="1305" y="3118"/>
              <a:ext cx="687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spcBef>
                  <a:spcPct val="35000"/>
                </a:spcBef>
                <a:buSzPct val="100000"/>
                <a:buChar char="°"/>
                <a:tabLst>
                  <a:tab pos="452120" algn="l"/>
                  <a:tab pos="904875" algn="l"/>
                  <a:tab pos="1356995" algn="l"/>
                </a:tabLst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defTabSz="904875" eaLnBrk="0" hangingPunct="0">
                <a:spcBef>
                  <a:spcPct val="35000"/>
                </a:spcBef>
                <a:buSzPct val="100000"/>
                <a:buChar char="•"/>
                <a:tabLst>
                  <a:tab pos="452120" algn="l"/>
                  <a:tab pos="904875" algn="l"/>
                  <a:tab pos="1356995" algn="l"/>
                </a:tabLst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defTabSz="904875" eaLnBrk="0" hangingPunct="0">
                <a:spcBef>
                  <a:spcPct val="35000"/>
                </a:spcBef>
                <a:buSzPct val="100000"/>
                <a:buChar char="-"/>
                <a:tabLst>
                  <a:tab pos="452120" algn="l"/>
                  <a:tab pos="904875" algn="l"/>
                  <a:tab pos="1356995" algn="l"/>
                </a:tabLst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defTabSz="904875" eaLnBrk="0" hangingPunct="0">
                <a:spcBef>
                  <a:spcPct val="20000"/>
                </a:spcBef>
                <a:buChar char="–"/>
                <a:tabLst>
                  <a:tab pos="452120" algn="l"/>
                  <a:tab pos="904875" algn="l"/>
                  <a:tab pos="135699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 eaLnBrk="0" hangingPunct="0">
                <a:spcBef>
                  <a:spcPct val="20000"/>
                </a:spcBef>
                <a:buChar char="»"/>
                <a:tabLst>
                  <a:tab pos="452120" algn="l"/>
                  <a:tab pos="904875" algn="l"/>
                  <a:tab pos="135699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2120" algn="l"/>
                  <a:tab pos="904875" algn="l"/>
                  <a:tab pos="135699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2120" algn="l"/>
                  <a:tab pos="904875" algn="l"/>
                  <a:tab pos="135699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2120" algn="l"/>
                  <a:tab pos="904875" algn="l"/>
                  <a:tab pos="135699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2120" algn="l"/>
                  <a:tab pos="904875" algn="l"/>
                  <a:tab pos="135699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kumimoji="1" lang="zh-CN" altLang="en-US" sz="2000">
                  <a:solidFill>
                    <a:srgbClr val="FC0128"/>
                  </a:solidFill>
                  <a:latin typeface="Times New Roman" panose="02020603050405020304" pitchFamily="18" charset="0"/>
                  <a:ea typeface="微软雅黑" pitchFamily="34" charset="-122"/>
                </a:rPr>
                <a:t>时钟周期</a:t>
              </a:r>
              <a:endParaRPr kumimoji="1" lang="zh-CN" altLang="en-US" sz="2000">
                <a:solidFill>
                  <a:srgbClr val="FC0128"/>
                </a:solidFill>
                <a:latin typeface="Times New Roman" panose="02020603050405020304" pitchFamily="18" charset="0"/>
                <a:ea typeface="微软雅黑" pitchFamily="34" charset="-122"/>
              </a:endParaRPr>
            </a:p>
          </p:txBody>
        </p:sp>
        <p:sp>
          <p:nvSpPr>
            <p:cNvPr id="16397" name="Line 12"/>
            <p:cNvSpPr>
              <a:spLocks noChangeShapeType="1"/>
            </p:cNvSpPr>
            <p:nvPr/>
          </p:nvSpPr>
          <p:spPr bwMode="auto">
            <a:xfrm>
              <a:off x="2117" y="2868"/>
              <a:ext cx="692" cy="37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398" name="Rectangle 13"/>
            <p:cNvSpPr>
              <a:spLocks noChangeArrowheads="1"/>
            </p:cNvSpPr>
            <p:nvPr/>
          </p:nvSpPr>
          <p:spPr bwMode="auto">
            <a:xfrm>
              <a:off x="2839" y="3149"/>
              <a:ext cx="971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spcBef>
                  <a:spcPct val="35000"/>
                </a:spcBef>
                <a:buSzPct val="100000"/>
                <a:buChar char="°"/>
                <a:tabLst>
                  <a:tab pos="452120" algn="l"/>
                  <a:tab pos="904875" algn="l"/>
                  <a:tab pos="1356995" algn="l"/>
                </a:tabLst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defTabSz="904875" eaLnBrk="0" hangingPunct="0">
                <a:spcBef>
                  <a:spcPct val="35000"/>
                </a:spcBef>
                <a:buSzPct val="100000"/>
                <a:buChar char="•"/>
                <a:tabLst>
                  <a:tab pos="452120" algn="l"/>
                  <a:tab pos="904875" algn="l"/>
                  <a:tab pos="1356995" algn="l"/>
                </a:tabLst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defTabSz="904875" eaLnBrk="0" hangingPunct="0">
                <a:spcBef>
                  <a:spcPct val="35000"/>
                </a:spcBef>
                <a:buSzPct val="100000"/>
                <a:buChar char="-"/>
                <a:tabLst>
                  <a:tab pos="452120" algn="l"/>
                  <a:tab pos="904875" algn="l"/>
                  <a:tab pos="1356995" algn="l"/>
                </a:tabLst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defTabSz="904875" eaLnBrk="0" hangingPunct="0">
                <a:spcBef>
                  <a:spcPct val="20000"/>
                </a:spcBef>
                <a:buChar char="–"/>
                <a:tabLst>
                  <a:tab pos="452120" algn="l"/>
                  <a:tab pos="904875" algn="l"/>
                  <a:tab pos="135699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 eaLnBrk="0" hangingPunct="0">
                <a:spcBef>
                  <a:spcPct val="20000"/>
                </a:spcBef>
                <a:buChar char="»"/>
                <a:tabLst>
                  <a:tab pos="452120" algn="l"/>
                  <a:tab pos="904875" algn="l"/>
                  <a:tab pos="135699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2120" algn="l"/>
                  <a:tab pos="904875" algn="l"/>
                  <a:tab pos="135699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2120" algn="l"/>
                  <a:tab pos="904875" algn="l"/>
                  <a:tab pos="135699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2120" algn="l"/>
                  <a:tab pos="904875" algn="l"/>
                  <a:tab pos="135699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2120" algn="l"/>
                  <a:tab pos="904875" algn="l"/>
                  <a:tab pos="135699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kumimoji="1" lang="zh-CN" altLang="en-US" sz="2000">
                  <a:solidFill>
                    <a:srgbClr val="FC0128"/>
                  </a:solidFill>
                  <a:latin typeface="Times New Roman" panose="02020603050405020304" pitchFamily="18" charset="0"/>
                  <a:ea typeface="微软雅黑" pitchFamily="34" charset="-122"/>
                </a:rPr>
                <a:t>上升沿</a:t>
              </a:r>
              <a:endParaRPr kumimoji="1" lang="zh-CN" altLang="en-US" sz="2000">
                <a:solidFill>
                  <a:srgbClr val="FC0128"/>
                </a:solidFill>
                <a:latin typeface="Times New Roman" panose="02020603050405020304" pitchFamily="18" charset="0"/>
                <a:ea typeface="微软雅黑" pitchFamily="34" charset="-122"/>
              </a:endParaRPr>
            </a:p>
          </p:txBody>
        </p:sp>
        <p:sp>
          <p:nvSpPr>
            <p:cNvPr id="16399" name="Line 14"/>
            <p:cNvSpPr>
              <a:spLocks noChangeShapeType="1"/>
            </p:cNvSpPr>
            <p:nvPr/>
          </p:nvSpPr>
          <p:spPr bwMode="auto">
            <a:xfrm flipV="1">
              <a:off x="2749" y="2462"/>
              <a:ext cx="462" cy="3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400" name="Rectangle 15"/>
            <p:cNvSpPr>
              <a:spLocks noChangeArrowheads="1"/>
            </p:cNvSpPr>
            <p:nvPr/>
          </p:nvSpPr>
          <p:spPr bwMode="auto">
            <a:xfrm>
              <a:off x="3222" y="2384"/>
              <a:ext cx="963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26988" rIns="19050" bIns="26988"/>
            <a:lstStyle>
              <a:lvl1pPr defTabSz="904875" eaLnBrk="0" hangingPunct="0">
                <a:spcBef>
                  <a:spcPct val="35000"/>
                </a:spcBef>
                <a:buSzPct val="100000"/>
                <a:buChar char="°"/>
                <a:tabLst>
                  <a:tab pos="452120" algn="l"/>
                  <a:tab pos="904875" algn="l"/>
                  <a:tab pos="1356995" algn="l"/>
                </a:tabLst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defTabSz="904875" eaLnBrk="0" hangingPunct="0">
                <a:spcBef>
                  <a:spcPct val="35000"/>
                </a:spcBef>
                <a:buSzPct val="100000"/>
                <a:buChar char="•"/>
                <a:tabLst>
                  <a:tab pos="452120" algn="l"/>
                  <a:tab pos="904875" algn="l"/>
                  <a:tab pos="1356995" algn="l"/>
                </a:tabLst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defTabSz="904875" eaLnBrk="0" hangingPunct="0">
                <a:spcBef>
                  <a:spcPct val="35000"/>
                </a:spcBef>
                <a:buSzPct val="100000"/>
                <a:buChar char="-"/>
                <a:tabLst>
                  <a:tab pos="452120" algn="l"/>
                  <a:tab pos="904875" algn="l"/>
                  <a:tab pos="1356995" algn="l"/>
                </a:tabLst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defTabSz="904875" eaLnBrk="0" hangingPunct="0">
                <a:spcBef>
                  <a:spcPct val="20000"/>
                </a:spcBef>
                <a:buChar char="–"/>
                <a:tabLst>
                  <a:tab pos="452120" algn="l"/>
                  <a:tab pos="904875" algn="l"/>
                  <a:tab pos="135699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 eaLnBrk="0" hangingPunct="0">
                <a:spcBef>
                  <a:spcPct val="20000"/>
                </a:spcBef>
                <a:buChar char="»"/>
                <a:tabLst>
                  <a:tab pos="452120" algn="l"/>
                  <a:tab pos="904875" algn="l"/>
                  <a:tab pos="135699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2120" algn="l"/>
                  <a:tab pos="904875" algn="l"/>
                  <a:tab pos="135699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2120" algn="l"/>
                  <a:tab pos="904875" algn="l"/>
                  <a:tab pos="135699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2120" algn="l"/>
                  <a:tab pos="904875" algn="l"/>
                  <a:tab pos="135699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2120" algn="l"/>
                  <a:tab pos="904875" algn="l"/>
                  <a:tab pos="1356995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kumimoji="1" lang="zh-CN" altLang="en-US" sz="2000">
                  <a:solidFill>
                    <a:srgbClr val="FC0128"/>
                  </a:solidFill>
                  <a:latin typeface="微软雅黑" pitchFamily="34" charset="-122"/>
                  <a:ea typeface="微软雅黑" pitchFamily="34" charset="-122"/>
                </a:rPr>
                <a:t>下降沿</a:t>
              </a:r>
              <a:endParaRPr kumimoji="1" lang="zh-CN" altLang="en-US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01" name="Line 16"/>
            <p:cNvSpPr>
              <a:spLocks noChangeShapeType="1"/>
            </p:cNvSpPr>
            <p:nvPr/>
          </p:nvSpPr>
          <p:spPr bwMode="auto">
            <a:xfrm flipV="1">
              <a:off x="2079" y="2732"/>
              <a:ext cx="0" cy="27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402" name="Line 17"/>
            <p:cNvSpPr>
              <a:spLocks noChangeShapeType="1"/>
            </p:cNvSpPr>
            <p:nvPr/>
          </p:nvSpPr>
          <p:spPr bwMode="auto">
            <a:xfrm>
              <a:off x="2069" y="2728"/>
              <a:ext cx="66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403" name="Line 18"/>
            <p:cNvSpPr>
              <a:spLocks noChangeShapeType="1"/>
            </p:cNvSpPr>
            <p:nvPr/>
          </p:nvSpPr>
          <p:spPr bwMode="auto">
            <a:xfrm>
              <a:off x="2718" y="2718"/>
              <a:ext cx="0" cy="28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404" name="Line 19"/>
            <p:cNvSpPr>
              <a:spLocks noChangeShapeType="1"/>
            </p:cNvSpPr>
            <p:nvPr/>
          </p:nvSpPr>
          <p:spPr bwMode="auto">
            <a:xfrm>
              <a:off x="2708" y="2993"/>
              <a:ext cx="30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405" name="Line 20"/>
            <p:cNvSpPr>
              <a:spLocks noChangeShapeType="1"/>
            </p:cNvSpPr>
            <p:nvPr/>
          </p:nvSpPr>
          <p:spPr bwMode="auto">
            <a:xfrm flipV="1">
              <a:off x="3003" y="2712"/>
              <a:ext cx="0" cy="293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406" name="Line 21"/>
            <p:cNvSpPr>
              <a:spLocks noChangeShapeType="1"/>
            </p:cNvSpPr>
            <p:nvPr/>
          </p:nvSpPr>
          <p:spPr bwMode="auto">
            <a:xfrm>
              <a:off x="2993" y="2725"/>
              <a:ext cx="66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407" name="Line 22"/>
            <p:cNvSpPr>
              <a:spLocks noChangeShapeType="1"/>
            </p:cNvSpPr>
            <p:nvPr/>
          </p:nvSpPr>
          <p:spPr bwMode="auto">
            <a:xfrm>
              <a:off x="3642" y="2715"/>
              <a:ext cx="0" cy="28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408" name="Line 23"/>
            <p:cNvSpPr>
              <a:spLocks noChangeShapeType="1"/>
            </p:cNvSpPr>
            <p:nvPr/>
          </p:nvSpPr>
          <p:spPr bwMode="auto">
            <a:xfrm>
              <a:off x="3632" y="2990"/>
              <a:ext cx="30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409" name="Line 24"/>
            <p:cNvSpPr>
              <a:spLocks noChangeShapeType="1"/>
            </p:cNvSpPr>
            <p:nvPr/>
          </p:nvSpPr>
          <p:spPr bwMode="auto">
            <a:xfrm flipV="1">
              <a:off x="3921" y="2712"/>
              <a:ext cx="0" cy="293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410" name="Line 25"/>
            <p:cNvSpPr>
              <a:spLocks noChangeShapeType="1"/>
            </p:cNvSpPr>
            <p:nvPr/>
          </p:nvSpPr>
          <p:spPr bwMode="auto">
            <a:xfrm>
              <a:off x="3911" y="2725"/>
              <a:ext cx="660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411" name="Line 26"/>
            <p:cNvSpPr>
              <a:spLocks noChangeShapeType="1"/>
            </p:cNvSpPr>
            <p:nvPr/>
          </p:nvSpPr>
          <p:spPr bwMode="auto">
            <a:xfrm>
              <a:off x="4560" y="2715"/>
              <a:ext cx="0" cy="28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412" name="Line 27"/>
            <p:cNvSpPr>
              <a:spLocks noChangeShapeType="1"/>
            </p:cNvSpPr>
            <p:nvPr/>
          </p:nvSpPr>
          <p:spPr bwMode="auto">
            <a:xfrm>
              <a:off x="4550" y="2990"/>
              <a:ext cx="30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696913" y="6259513"/>
            <a:ext cx="73215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20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数据通路中的状态元件有两种：寄存器</a:t>
            </a:r>
            <a:r>
              <a:rPr lang="en-US" altLang="zh-CN" sz="220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en-US" altLang="zh-CN" sz="220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) + </a:t>
            </a:r>
            <a:r>
              <a:rPr lang="zh-CN" altLang="en-US" sz="220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存储器</a:t>
            </a:r>
            <a:endParaRPr lang="zh-CN" altLang="en-US" sz="2200">
              <a:solidFill>
                <a:srgbClr val="063DE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1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1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791345"/>
            <a:ext cx="8191500" cy="4405630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accent2"/>
                </a:solidFill>
              </a:rPr>
              <a:t>时钟信号（晶振与时钟发生器）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en-US" altLang="zh-CN" sz="2400" dirty="0" smtClean="0">
                <a:solidFill>
                  <a:schemeClr val="accent2"/>
                </a:solidFill>
              </a:rPr>
              <a:t>CPU</a:t>
            </a:r>
            <a:r>
              <a:rPr lang="zh-CN" altLang="en-US" sz="2400" dirty="0" smtClean="0">
                <a:solidFill>
                  <a:schemeClr val="accent2"/>
                </a:solidFill>
              </a:rPr>
              <a:t>频率（主频）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zh-CN" altLang="en-US" sz="2400" dirty="0" smtClean="0">
                <a:solidFill>
                  <a:schemeClr val="accent2"/>
                </a:solidFill>
              </a:rPr>
              <a:t>外频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zh-CN" altLang="en-US" sz="2400" dirty="0" smtClean="0">
                <a:solidFill>
                  <a:schemeClr val="accent2"/>
                </a:solidFill>
              </a:rPr>
              <a:t>分频和倍频（超频）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zh-CN" altLang="en-US" sz="2400" dirty="0" smtClean="0">
                <a:solidFill>
                  <a:schemeClr val="accent2"/>
                </a:solidFill>
              </a:rPr>
              <a:t>内存频率、前端总线（北桥）、</a:t>
            </a:r>
            <a:r>
              <a:rPr lang="en-US" altLang="zh-CN" sz="2400" dirty="0" smtClean="0">
                <a:solidFill>
                  <a:schemeClr val="accent2"/>
                </a:solidFill>
              </a:rPr>
              <a:t>I/O</a:t>
            </a:r>
            <a:r>
              <a:rPr lang="zh-CN" altLang="en-US" sz="2400" dirty="0" smtClean="0">
                <a:solidFill>
                  <a:schemeClr val="accent2"/>
                </a:solidFill>
              </a:rPr>
              <a:t>（南桥）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5706887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CPU</a:t>
            </a:r>
            <a:r>
              <a:rPr lang="zh-CN" altLang="en-US" sz="2400" b="1" dirty="0">
                <a:solidFill>
                  <a:schemeClr val="accent1"/>
                </a:solidFill>
              </a:rPr>
              <a:t>的运算速度还要看</a:t>
            </a:r>
            <a:r>
              <a:rPr lang="en-US" altLang="zh-CN" sz="2400" b="1" dirty="0">
                <a:solidFill>
                  <a:schemeClr val="accent1"/>
                </a:solidFill>
              </a:rPr>
              <a:t>CPU</a:t>
            </a:r>
            <a:r>
              <a:rPr lang="zh-CN" altLang="en-US" sz="2400" b="1" dirty="0">
                <a:solidFill>
                  <a:schemeClr val="accent1"/>
                </a:solidFill>
              </a:rPr>
              <a:t>的流水线的各方面的性能指标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133350"/>
            <a:ext cx="7716838" cy="528638"/>
          </a:xfrm>
        </p:spPr>
        <p:txBody>
          <a:bodyPr/>
          <a:lstStyle/>
          <a:p>
            <a:r>
              <a:rPr lang="zh-CN" altLang="en-US" dirty="0" smtClean="0"/>
              <a:t>状态元件：时序逻辑电路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128588"/>
            <a:ext cx="8175625" cy="528637"/>
          </a:xfrm>
        </p:spPr>
        <p:txBody>
          <a:bodyPr/>
          <a:lstStyle/>
          <a:p>
            <a:r>
              <a:rPr lang="zh-CN" altLang="en-US" smtClean="0"/>
              <a:t>数据通路与时序控制</a:t>
            </a:r>
            <a:endParaRPr lang="zh-CN" altLang="en-US" sz="2400" b="0" smtClean="0"/>
          </a:p>
        </p:txBody>
      </p:sp>
      <p:grpSp>
        <p:nvGrpSpPr>
          <p:cNvPr id="17411" name="Group 4"/>
          <p:cNvGrpSpPr/>
          <p:nvPr/>
        </p:nvGrpSpPr>
        <p:grpSpPr bwMode="auto">
          <a:xfrm>
            <a:off x="539750" y="1577975"/>
            <a:ext cx="7835900" cy="342900"/>
            <a:chOff x="340" y="524"/>
            <a:chExt cx="4936" cy="200"/>
          </a:xfrm>
        </p:grpSpPr>
        <p:sp>
          <p:nvSpPr>
            <p:cNvPr id="17525" name="Line 5"/>
            <p:cNvSpPr>
              <a:spLocks noChangeShapeType="1"/>
            </p:cNvSpPr>
            <p:nvPr/>
          </p:nvSpPr>
          <p:spPr bwMode="auto">
            <a:xfrm>
              <a:off x="340" y="528"/>
              <a:ext cx="6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526" name="Line 6"/>
            <p:cNvSpPr>
              <a:spLocks noChangeShapeType="1"/>
            </p:cNvSpPr>
            <p:nvPr/>
          </p:nvSpPr>
          <p:spPr bwMode="auto">
            <a:xfrm>
              <a:off x="1042" y="532"/>
              <a:ext cx="0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527" name="Line 7"/>
            <p:cNvSpPr>
              <a:spLocks noChangeShapeType="1"/>
            </p:cNvSpPr>
            <p:nvPr/>
          </p:nvSpPr>
          <p:spPr bwMode="auto">
            <a:xfrm>
              <a:off x="1046" y="720"/>
              <a:ext cx="17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528" name="Line 8"/>
            <p:cNvSpPr>
              <a:spLocks noChangeShapeType="1"/>
            </p:cNvSpPr>
            <p:nvPr/>
          </p:nvSpPr>
          <p:spPr bwMode="auto">
            <a:xfrm flipV="1">
              <a:off x="2808" y="524"/>
              <a:ext cx="0" cy="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529" name="Line 9"/>
            <p:cNvSpPr>
              <a:spLocks noChangeShapeType="1"/>
            </p:cNvSpPr>
            <p:nvPr/>
          </p:nvSpPr>
          <p:spPr bwMode="auto">
            <a:xfrm>
              <a:off x="2812" y="528"/>
              <a:ext cx="17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530" name="Line 10"/>
            <p:cNvSpPr>
              <a:spLocks noChangeShapeType="1"/>
            </p:cNvSpPr>
            <p:nvPr/>
          </p:nvSpPr>
          <p:spPr bwMode="auto">
            <a:xfrm>
              <a:off x="4574" y="532"/>
              <a:ext cx="0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531" name="Line 11"/>
            <p:cNvSpPr>
              <a:spLocks noChangeShapeType="1"/>
            </p:cNvSpPr>
            <p:nvPr/>
          </p:nvSpPr>
          <p:spPr bwMode="auto">
            <a:xfrm>
              <a:off x="4578" y="720"/>
              <a:ext cx="6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17412" name="Rectangle 12"/>
          <p:cNvSpPr>
            <a:spLocks noChangeArrowheads="1"/>
          </p:cNvSpPr>
          <p:nvPr/>
        </p:nvSpPr>
        <p:spPr bwMode="auto">
          <a:xfrm>
            <a:off x="442913" y="1673225"/>
            <a:ext cx="4968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Clk</a:t>
            </a:r>
            <a:endParaRPr lang="en-US" altLang="zh-CN" sz="16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7413" name="Rectangle 13"/>
          <p:cNvSpPr>
            <a:spLocks noChangeArrowheads="1"/>
          </p:cNvSpPr>
          <p:nvPr/>
        </p:nvSpPr>
        <p:spPr bwMode="auto">
          <a:xfrm>
            <a:off x="527050" y="2276475"/>
            <a:ext cx="520700" cy="292100"/>
          </a:xfrm>
          <a:prstGeom prst="rect">
            <a:avLst/>
          </a:prstGeom>
          <a:solidFill>
            <a:schemeClr val="bg2">
              <a:alpha val="27843"/>
            </a:schemeClr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zh-CN" altLang="en-US" sz="16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7414" name="Line 14"/>
          <p:cNvSpPr>
            <a:spLocks noChangeShapeType="1"/>
          </p:cNvSpPr>
          <p:nvPr/>
        </p:nvSpPr>
        <p:spPr bwMode="auto">
          <a:xfrm>
            <a:off x="1060450" y="2574925"/>
            <a:ext cx="11303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7415" name="Line 15"/>
          <p:cNvSpPr>
            <a:spLocks noChangeShapeType="1"/>
          </p:cNvSpPr>
          <p:nvPr/>
        </p:nvSpPr>
        <p:spPr bwMode="auto">
          <a:xfrm>
            <a:off x="6623050" y="2282825"/>
            <a:ext cx="11303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7416" name="Rectangle 16"/>
          <p:cNvSpPr>
            <a:spLocks noChangeArrowheads="1"/>
          </p:cNvSpPr>
          <p:nvPr/>
        </p:nvSpPr>
        <p:spPr bwMode="auto">
          <a:xfrm>
            <a:off x="2203450" y="2276475"/>
            <a:ext cx="4406900" cy="292100"/>
          </a:xfrm>
          <a:prstGeom prst="rect">
            <a:avLst/>
          </a:prstGeom>
          <a:solidFill>
            <a:schemeClr val="bg2">
              <a:alpha val="27843"/>
            </a:schemeClr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zh-CN" altLang="en-US" sz="16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7417" name="Rectangle 17"/>
          <p:cNvSpPr>
            <a:spLocks noChangeArrowheads="1"/>
          </p:cNvSpPr>
          <p:nvPr/>
        </p:nvSpPr>
        <p:spPr bwMode="auto">
          <a:xfrm>
            <a:off x="3097213" y="2244725"/>
            <a:ext cx="2657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b="0">
                <a:solidFill>
                  <a:srgbClr val="006600"/>
                </a:solidFill>
                <a:latin typeface="Times New Roman" panose="02020603050405020304" pitchFamily="18" charset="0"/>
                <a:ea typeface="黑体" pitchFamily="49" charset="-122"/>
              </a:rPr>
              <a:t>寄存器的输入可变化</a:t>
            </a:r>
            <a:endParaRPr lang="zh-CN" altLang="en-US" b="0">
              <a:solidFill>
                <a:srgbClr val="006600"/>
              </a:solidFill>
              <a:latin typeface="Times New Roman" panose="02020603050405020304" pitchFamily="18" charset="0"/>
              <a:ea typeface="黑体" pitchFamily="49" charset="-122"/>
            </a:endParaRPr>
          </a:p>
        </p:txBody>
      </p:sp>
      <p:sp>
        <p:nvSpPr>
          <p:cNvPr id="17418" name="Rectangle 18"/>
          <p:cNvSpPr>
            <a:spLocks noChangeArrowheads="1"/>
          </p:cNvSpPr>
          <p:nvPr/>
        </p:nvSpPr>
        <p:spPr bwMode="auto">
          <a:xfrm>
            <a:off x="7766050" y="2276475"/>
            <a:ext cx="673100" cy="292100"/>
          </a:xfrm>
          <a:prstGeom prst="rect">
            <a:avLst/>
          </a:prstGeom>
          <a:solidFill>
            <a:schemeClr val="bg2">
              <a:alpha val="27843"/>
            </a:schemeClr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zh-CN" altLang="en-US" sz="16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7419" name="Line 19"/>
          <p:cNvSpPr>
            <a:spLocks noChangeShapeType="1"/>
          </p:cNvSpPr>
          <p:nvPr/>
        </p:nvSpPr>
        <p:spPr bwMode="auto">
          <a:xfrm>
            <a:off x="6623050" y="2384425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7420" name="Line 20"/>
          <p:cNvSpPr>
            <a:spLocks noChangeShapeType="1"/>
          </p:cNvSpPr>
          <p:nvPr/>
        </p:nvSpPr>
        <p:spPr bwMode="auto">
          <a:xfrm>
            <a:off x="7232650" y="2384425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7421" name="Rectangle 21"/>
          <p:cNvSpPr>
            <a:spLocks noChangeArrowheads="1"/>
          </p:cNvSpPr>
          <p:nvPr/>
        </p:nvSpPr>
        <p:spPr bwMode="auto">
          <a:xfrm>
            <a:off x="6500813" y="1939925"/>
            <a:ext cx="7445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Setup</a:t>
            </a:r>
            <a:endParaRPr lang="en-US" altLang="zh-CN" sz="16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7422" name="Rectangle 22"/>
          <p:cNvSpPr>
            <a:spLocks noChangeArrowheads="1"/>
          </p:cNvSpPr>
          <p:nvPr/>
        </p:nvSpPr>
        <p:spPr bwMode="auto">
          <a:xfrm>
            <a:off x="7224713" y="1965325"/>
            <a:ext cx="631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Hold</a:t>
            </a:r>
            <a:endParaRPr lang="en-US" altLang="zh-CN" sz="160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17423" name="Group 121"/>
          <p:cNvGrpSpPr/>
          <p:nvPr/>
        </p:nvGrpSpPr>
        <p:grpSpPr bwMode="auto">
          <a:xfrm>
            <a:off x="1047750" y="2882900"/>
            <a:ext cx="6794500" cy="1809750"/>
            <a:chOff x="668" y="1544"/>
            <a:chExt cx="4280" cy="1140"/>
          </a:xfrm>
        </p:grpSpPr>
        <p:grpSp>
          <p:nvGrpSpPr>
            <p:cNvPr id="17435" name="Group 23"/>
            <p:cNvGrpSpPr/>
            <p:nvPr/>
          </p:nvGrpSpPr>
          <p:grpSpPr bwMode="auto">
            <a:xfrm>
              <a:off x="668" y="1544"/>
              <a:ext cx="776" cy="1140"/>
              <a:chOff x="668" y="1544"/>
              <a:chExt cx="776" cy="1140"/>
            </a:xfrm>
          </p:grpSpPr>
          <p:sp>
            <p:nvSpPr>
              <p:cNvPr id="17514" name="Rectangle 24"/>
              <p:cNvSpPr>
                <a:spLocks noChangeArrowheads="1"/>
              </p:cNvSpPr>
              <p:nvPr/>
            </p:nvSpPr>
            <p:spPr bwMode="auto">
              <a:xfrm>
                <a:off x="968" y="1544"/>
                <a:ext cx="176" cy="8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35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marL="742950" indent="-285750" eaLnBrk="0" hangingPunct="0">
                  <a:spcBef>
                    <a:spcPct val="35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90204" pitchFamily="34" charset="0"/>
                  </a:defRPr>
                </a:lvl2pPr>
                <a:lvl3pPr marL="1143000" indent="-228600" eaLnBrk="0" hangingPunct="0">
                  <a:spcBef>
                    <a:spcPct val="35000"/>
                  </a:spcBef>
                  <a:buSzPct val="100000"/>
                  <a:buChar char="-"/>
                  <a:defRPr b="1">
                    <a:solidFill>
                      <a:srgbClr val="B7011F"/>
                    </a:solidFill>
                    <a:latin typeface="Arial" panose="020B060402020209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515" name="Line 25"/>
              <p:cNvSpPr>
                <a:spLocks noChangeShapeType="1"/>
              </p:cNvSpPr>
              <p:nvPr/>
            </p:nvSpPr>
            <p:spPr bwMode="auto">
              <a:xfrm>
                <a:off x="1056" y="2548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516" name="Line 26"/>
              <p:cNvSpPr>
                <a:spLocks noChangeShapeType="1"/>
              </p:cNvSpPr>
              <p:nvPr/>
            </p:nvSpPr>
            <p:spPr bwMode="auto">
              <a:xfrm flipV="1">
                <a:off x="1016" y="2296"/>
                <a:ext cx="32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517" name="Line 27"/>
              <p:cNvSpPr>
                <a:spLocks noChangeShapeType="1"/>
              </p:cNvSpPr>
              <p:nvPr/>
            </p:nvSpPr>
            <p:spPr bwMode="auto">
              <a:xfrm>
                <a:off x="1064" y="2312"/>
                <a:ext cx="32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518" name="Oval 28"/>
              <p:cNvSpPr>
                <a:spLocks noChangeArrowheads="1"/>
              </p:cNvSpPr>
              <p:nvPr/>
            </p:nvSpPr>
            <p:spPr bwMode="auto">
              <a:xfrm>
                <a:off x="1016" y="2456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35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marL="742950" indent="-285750" eaLnBrk="0" hangingPunct="0">
                  <a:spcBef>
                    <a:spcPct val="35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90204" pitchFamily="34" charset="0"/>
                  </a:defRPr>
                </a:lvl2pPr>
                <a:lvl3pPr marL="1143000" indent="-228600" eaLnBrk="0" hangingPunct="0">
                  <a:spcBef>
                    <a:spcPct val="35000"/>
                  </a:spcBef>
                  <a:buSzPct val="100000"/>
                  <a:buChar char="-"/>
                  <a:defRPr b="1">
                    <a:solidFill>
                      <a:srgbClr val="B7011F"/>
                    </a:solidFill>
                    <a:latin typeface="Arial" panose="020B060402020209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519" name="Line 29"/>
              <p:cNvSpPr>
                <a:spLocks noChangeShapeType="1"/>
              </p:cNvSpPr>
              <p:nvPr/>
            </p:nvSpPr>
            <p:spPr bwMode="auto">
              <a:xfrm flipH="1">
                <a:off x="668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520" name="Rectangle 30"/>
              <p:cNvSpPr>
                <a:spLocks noChangeArrowheads="1"/>
              </p:cNvSpPr>
              <p:nvPr/>
            </p:nvSpPr>
            <p:spPr bwMode="auto">
              <a:xfrm>
                <a:off x="759" y="1728"/>
                <a:ext cx="14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spcBef>
                    <a:spcPct val="35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marL="742950" indent="-285750" eaLnBrk="0" hangingPunct="0">
                  <a:spcBef>
                    <a:spcPct val="35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90204" pitchFamily="34" charset="0"/>
                  </a:defRPr>
                </a:lvl2pPr>
                <a:lvl3pPr marL="1143000" indent="-228600" eaLnBrk="0" hangingPunct="0">
                  <a:spcBef>
                    <a:spcPct val="35000"/>
                  </a:spcBef>
                  <a:buSzPct val="100000"/>
                  <a:buChar char="-"/>
                  <a:defRPr b="1">
                    <a:solidFill>
                      <a:srgbClr val="B7011F"/>
                    </a:solidFill>
                    <a:latin typeface="Arial" panose="020B060402020209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r>
                  <a:rPr lang="zh-CN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.</a:t>
                </a:r>
                <a:endPara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r>
                  <a:rPr lang="zh-CN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.</a:t>
                </a:r>
                <a:endPara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r>
                  <a:rPr lang="zh-CN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.</a:t>
                </a:r>
                <a:endPara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7521" name="Line 31"/>
              <p:cNvSpPr>
                <a:spLocks noChangeShapeType="1"/>
              </p:cNvSpPr>
              <p:nvPr/>
            </p:nvSpPr>
            <p:spPr bwMode="auto">
              <a:xfrm flipH="1">
                <a:off x="668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522" name="Line 32"/>
              <p:cNvSpPr>
                <a:spLocks noChangeShapeType="1"/>
              </p:cNvSpPr>
              <p:nvPr/>
            </p:nvSpPr>
            <p:spPr bwMode="auto">
              <a:xfrm flipH="1">
                <a:off x="1148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523" name="Rectangle 33"/>
              <p:cNvSpPr>
                <a:spLocks noChangeArrowheads="1"/>
              </p:cNvSpPr>
              <p:nvPr/>
            </p:nvSpPr>
            <p:spPr bwMode="auto">
              <a:xfrm>
                <a:off x="1239" y="1728"/>
                <a:ext cx="14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spcBef>
                    <a:spcPct val="35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marL="742950" indent="-285750" eaLnBrk="0" hangingPunct="0">
                  <a:spcBef>
                    <a:spcPct val="35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90204" pitchFamily="34" charset="0"/>
                  </a:defRPr>
                </a:lvl2pPr>
                <a:lvl3pPr marL="1143000" indent="-228600" eaLnBrk="0" hangingPunct="0">
                  <a:spcBef>
                    <a:spcPct val="35000"/>
                  </a:spcBef>
                  <a:buSzPct val="100000"/>
                  <a:buChar char="-"/>
                  <a:defRPr b="1">
                    <a:solidFill>
                      <a:srgbClr val="B7011F"/>
                    </a:solidFill>
                    <a:latin typeface="Arial" panose="020B060402020209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r>
                  <a:rPr lang="zh-CN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.</a:t>
                </a:r>
                <a:endPara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r>
                  <a:rPr lang="zh-CN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.</a:t>
                </a:r>
                <a:endPara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r>
                  <a:rPr lang="zh-CN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.</a:t>
                </a:r>
                <a:endPara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7524" name="Line 34"/>
              <p:cNvSpPr>
                <a:spLocks noChangeShapeType="1"/>
              </p:cNvSpPr>
              <p:nvPr/>
            </p:nvSpPr>
            <p:spPr bwMode="auto">
              <a:xfrm flipH="1">
                <a:off x="1148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17436" name="Group 35"/>
            <p:cNvGrpSpPr/>
            <p:nvPr/>
          </p:nvGrpSpPr>
          <p:grpSpPr bwMode="auto">
            <a:xfrm>
              <a:off x="4172" y="1544"/>
              <a:ext cx="776" cy="1140"/>
              <a:chOff x="4172" y="1544"/>
              <a:chExt cx="776" cy="1140"/>
            </a:xfrm>
          </p:grpSpPr>
          <p:sp>
            <p:nvSpPr>
              <p:cNvPr id="17503" name="Rectangle 36"/>
              <p:cNvSpPr>
                <a:spLocks noChangeArrowheads="1"/>
              </p:cNvSpPr>
              <p:nvPr/>
            </p:nvSpPr>
            <p:spPr bwMode="auto">
              <a:xfrm>
                <a:off x="4472" y="1544"/>
                <a:ext cx="176" cy="8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35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marL="742950" indent="-285750" eaLnBrk="0" hangingPunct="0">
                  <a:spcBef>
                    <a:spcPct val="35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90204" pitchFamily="34" charset="0"/>
                  </a:defRPr>
                </a:lvl2pPr>
                <a:lvl3pPr marL="1143000" indent="-228600" eaLnBrk="0" hangingPunct="0">
                  <a:spcBef>
                    <a:spcPct val="35000"/>
                  </a:spcBef>
                  <a:buSzPct val="100000"/>
                  <a:buChar char="-"/>
                  <a:defRPr b="1">
                    <a:solidFill>
                      <a:srgbClr val="B7011F"/>
                    </a:solidFill>
                    <a:latin typeface="Arial" panose="020B060402020209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504" name="Line 37"/>
              <p:cNvSpPr>
                <a:spLocks noChangeShapeType="1"/>
              </p:cNvSpPr>
              <p:nvPr/>
            </p:nvSpPr>
            <p:spPr bwMode="auto">
              <a:xfrm>
                <a:off x="4560" y="2548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505" name="Line 38"/>
              <p:cNvSpPr>
                <a:spLocks noChangeShapeType="1"/>
              </p:cNvSpPr>
              <p:nvPr/>
            </p:nvSpPr>
            <p:spPr bwMode="auto">
              <a:xfrm flipV="1">
                <a:off x="4520" y="2296"/>
                <a:ext cx="32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506" name="Line 39"/>
              <p:cNvSpPr>
                <a:spLocks noChangeShapeType="1"/>
              </p:cNvSpPr>
              <p:nvPr/>
            </p:nvSpPr>
            <p:spPr bwMode="auto">
              <a:xfrm>
                <a:off x="4568" y="2312"/>
                <a:ext cx="32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507" name="Oval 40"/>
              <p:cNvSpPr>
                <a:spLocks noChangeArrowheads="1"/>
              </p:cNvSpPr>
              <p:nvPr/>
            </p:nvSpPr>
            <p:spPr bwMode="auto">
              <a:xfrm>
                <a:off x="4520" y="2456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35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marL="742950" indent="-285750" eaLnBrk="0" hangingPunct="0">
                  <a:spcBef>
                    <a:spcPct val="35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90204" pitchFamily="34" charset="0"/>
                  </a:defRPr>
                </a:lvl2pPr>
                <a:lvl3pPr marL="1143000" indent="-228600" eaLnBrk="0" hangingPunct="0">
                  <a:spcBef>
                    <a:spcPct val="35000"/>
                  </a:spcBef>
                  <a:buSzPct val="100000"/>
                  <a:buChar char="-"/>
                  <a:defRPr b="1">
                    <a:solidFill>
                      <a:srgbClr val="B7011F"/>
                    </a:solidFill>
                    <a:latin typeface="Arial" panose="020B060402020209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508" name="Line 41"/>
              <p:cNvSpPr>
                <a:spLocks noChangeShapeType="1"/>
              </p:cNvSpPr>
              <p:nvPr/>
            </p:nvSpPr>
            <p:spPr bwMode="auto">
              <a:xfrm flipH="1">
                <a:off x="4172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509" name="Rectangle 42"/>
              <p:cNvSpPr>
                <a:spLocks noChangeArrowheads="1"/>
              </p:cNvSpPr>
              <p:nvPr/>
            </p:nvSpPr>
            <p:spPr bwMode="auto">
              <a:xfrm>
                <a:off x="4263" y="1728"/>
                <a:ext cx="14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spcBef>
                    <a:spcPct val="35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marL="742950" indent="-285750" eaLnBrk="0" hangingPunct="0">
                  <a:spcBef>
                    <a:spcPct val="35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90204" pitchFamily="34" charset="0"/>
                  </a:defRPr>
                </a:lvl2pPr>
                <a:lvl3pPr marL="1143000" indent="-228600" eaLnBrk="0" hangingPunct="0">
                  <a:spcBef>
                    <a:spcPct val="35000"/>
                  </a:spcBef>
                  <a:buSzPct val="100000"/>
                  <a:buChar char="-"/>
                  <a:defRPr b="1">
                    <a:solidFill>
                      <a:srgbClr val="B7011F"/>
                    </a:solidFill>
                    <a:latin typeface="Arial" panose="020B060402020209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r>
                  <a:rPr lang="zh-CN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.</a:t>
                </a:r>
                <a:endPara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r>
                  <a:rPr lang="zh-CN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.</a:t>
                </a:r>
                <a:endPara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r>
                  <a:rPr lang="zh-CN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.</a:t>
                </a:r>
                <a:endPara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7510" name="Line 43"/>
              <p:cNvSpPr>
                <a:spLocks noChangeShapeType="1"/>
              </p:cNvSpPr>
              <p:nvPr/>
            </p:nvSpPr>
            <p:spPr bwMode="auto">
              <a:xfrm flipH="1">
                <a:off x="4172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511" name="Line 44"/>
              <p:cNvSpPr>
                <a:spLocks noChangeShapeType="1"/>
              </p:cNvSpPr>
              <p:nvPr/>
            </p:nvSpPr>
            <p:spPr bwMode="auto">
              <a:xfrm flipH="1">
                <a:off x="4652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512" name="Rectangle 45"/>
              <p:cNvSpPr>
                <a:spLocks noChangeArrowheads="1"/>
              </p:cNvSpPr>
              <p:nvPr/>
            </p:nvSpPr>
            <p:spPr bwMode="auto">
              <a:xfrm>
                <a:off x="4743" y="1728"/>
                <a:ext cx="14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spcBef>
                    <a:spcPct val="35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marL="742950" indent="-285750" eaLnBrk="0" hangingPunct="0">
                  <a:spcBef>
                    <a:spcPct val="35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90204" pitchFamily="34" charset="0"/>
                  </a:defRPr>
                </a:lvl2pPr>
                <a:lvl3pPr marL="1143000" indent="-228600" eaLnBrk="0" hangingPunct="0">
                  <a:spcBef>
                    <a:spcPct val="35000"/>
                  </a:spcBef>
                  <a:buSzPct val="100000"/>
                  <a:buChar char="-"/>
                  <a:defRPr b="1">
                    <a:solidFill>
                      <a:srgbClr val="B7011F"/>
                    </a:solidFill>
                    <a:latin typeface="Arial" panose="020B060402020209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r>
                  <a:rPr lang="zh-CN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.</a:t>
                </a:r>
                <a:endPara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r>
                  <a:rPr lang="zh-CN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.</a:t>
                </a:r>
                <a:endPara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r>
                  <a:rPr lang="zh-CN" altLang="en-US" sz="16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itchFamily="2" charset="-122"/>
                  </a:rPr>
                  <a:t>.</a:t>
                </a:r>
                <a:endPara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endParaRPr>
              </a:p>
            </p:txBody>
          </p:sp>
          <p:sp>
            <p:nvSpPr>
              <p:cNvPr id="17513" name="Line 46"/>
              <p:cNvSpPr>
                <a:spLocks noChangeShapeType="1"/>
              </p:cNvSpPr>
              <p:nvPr/>
            </p:nvSpPr>
            <p:spPr bwMode="auto">
              <a:xfrm flipH="1">
                <a:off x="4652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7437" name="Rectangle 47"/>
            <p:cNvSpPr>
              <a:spLocks noChangeArrowheads="1"/>
            </p:cNvSpPr>
            <p:nvPr/>
          </p:nvSpPr>
          <p:spPr bwMode="auto">
            <a:xfrm>
              <a:off x="1448" y="1544"/>
              <a:ext cx="2720" cy="896"/>
            </a:xfrm>
            <a:prstGeom prst="rect">
              <a:avLst/>
            </a:prstGeom>
            <a:noFill/>
            <a:ln w="28575">
              <a:solidFill>
                <a:srgbClr val="3399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endParaRPr lang="zh-CN" altLang="en-US" sz="16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438" name="Oval 48"/>
            <p:cNvSpPr>
              <a:spLocks noChangeArrowheads="1"/>
            </p:cNvSpPr>
            <p:nvPr/>
          </p:nvSpPr>
          <p:spPr bwMode="auto">
            <a:xfrm>
              <a:off x="1951" y="1864"/>
              <a:ext cx="51" cy="5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endParaRPr lang="zh-CN" altLang="en-US" sz="16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17439" name="Group 49"/>
            <p:cNvGrpSpPr/>
            <p:nvPr/>
          </p:nvGrpSpPr>
          <p:grpSpPr bwMode="auto">
            <a:xfrm>
              <a:off x="1600" y="1755"/>
              <a:ext cx="344" cy="272"/>
              <a:chOff x="1600" y="1755"/>
              <a:chExt cx="344" cy="272"/>
            </a:xfrm>
          </p:grpSpPr>
          <p:sp>
            <p:nvSpPr>
              <p:cNvPr id="17498" name="Arc 50"/>
              <p:cNvSpPr/>
              <p:nvPr/>
            </p:nvSpPr>
            <p:spPr bwMode="auto">
              <a:xfrm>
                <a:off x="1804" y="1764"/>
                <a:ext cx="132" cy="128"/>
              </a:xfrm>
              <a:custGeom>
                <a:avLst/>
                <a:gdLst>
                  <a:gd name="T0" fmla="*/ 0 w 21764"/>
                  <a:gd name="T1" fmla="*/ 0 h 21600"/>
                  <a:gd name="T2" fmla="*/ 0 w 21764"/>
                  <a:gd name="T3" fmla="*/ 0 h 21600"/>
                  <a:gd name="T4" fmla="*/ 0 w 2176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64" h="21600" fill="none" extrusionOk="0">
                    <a:moveTo>
                      <a:pt x="-1" y="0"/>
                    </a:moveTo>
                    <a:cubicBezTo>
                      <a:pt x="54" y="0"/>
                      <a:pt x="109" y="-1"/>
                      <a:pt x="164" y="0"/>
                    </a:cubicBezTo>
                    <a:cubicBezTo>
                      <a:pt x="12093" y="0"/>
                      <a:pt x="21764" y="9670"/>
                      <a:pt x="21764" y="21600"/>
                    </a:cubicBezTo>
                  </a:path>
                  <a:path w="21764" h="21600" stroke="0" extrusionOk="0">
                    <a:moveTo>
                      <a:pt x="-1" y="0"/>
                    </a:moveTo>
                    <a:cubicBezTo>
                      <a:pt x="54" y="0"/>
                      <a:pt x="109" y="-1"/>
                      <a:pt x="164" y="0"/>
                    </a:cubicBezTo>
                    <a:cubicBezTo>
                      <a:pt x="12093" y="0"/>
                      <a:pt x="21764" y="9670"/>
                      <a:pt x="21764" y="21600"/>
                    </a:cubicBezTo>
                    <a:lnTo>
                      <a:pt x="16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499" name="Arc 51"/>
              <p:cNvSpPr/>
              <p:nvPr/>
            </p:nvSpPr>
            <p:spPr bwMode="auto">
              <a:xfrm rot="10800000">
                <a:off x="1813" y="1900"/>
                <a:ext cx="131" cy="127"/>
              </a:xfrm>
              <a:custGeom>
                <a:avLst/>
                <a:gdLst>
                  <a:gd name="T0" fmla="*/ 0 w 21599"/>
                  <a:gd name="T1" fmla="*/ 0 h 21599"/>
                  <a:gd name="T2" fmla="*/ 0 w 21599"/>
                  <a:gd name="T3" fmla="*/ 0 h 21599"/>
                  <a:gd name="T4" fmla="*/ 0 w 21599"/>
                  <a:gd name="T5" fmla="*/ 0 h 2159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99" h="21599" fill="none" extrusionOk="0">
                    <a:moveTo>
                      <a:pt x="-1" y="21429"/>
                    </a:moveTo>
                    <a:cubicBezTo>
                      <a:pt x="91" y="9630"/>
                      <a:pt x="9635" y="89"/>
                      <a:pt x="21434" y="-1"/>
                    </a:cubicBezTo>
                  </a:path>
                  <a:path w="21599" h="21599" stroke="0" extrusionOk="0">
                    <a:moveTo>
                      <a:pt x="-1" y="21429"/>
                    </a:moveTo>
                    <a:cubicBezTo>
                      <a:pt x="91" y="9630"/>
                      <a:pt x="9635" y="89"/>
                      <a:pt x="21434" y="-1"/>
                    </a:cubicBezTo>
                    <a:lnTo>
                      <a:pt x="21599" y="21599"/>
                    </a:lnTo>
                    <a:lnTo>
                      <a:pt x="-1" y="2142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500" name="Line 52"/>
              <p:cNvSpPr>
                <a:spLocks noChangeShapeType="1"/>
              </p:cNvSpPr>
              <p:nvPr/>
            </p:nvSpPr>
            <p:spPr bwMode="auto">
              <a:xfrm flipH="1">
                <a:off x="1600" y="1755"/>
                <a:ext cx="2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501" name="Line 53"/>
              <p:cNvSpPr>
                <a:spLocks noChangeShapeType="1"/>
              </p:cNvSpPr>
              <p:nvPr/>
            </p:nvSpPr>
            <p:spPr bwMode="auto">
              <a:xfrm>
                <a:off x="1608" y="1763"/>
                <a:ext cx="0" cy="2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502" name="Line 54"/>
              <p:cNvSpPr>
                <a:spLocks noChangeShapeType="1"/>
              </p:cNvSpPr>
              <p:nvPr/>
            </p:nvSpPr>
            <p:spPr bwMode="auto">
              <a:xfrm flipH="1">
                <a:off x="1600" y="2027"/>
                <a:ext cx="2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7440" name="Line 55"/>
            <p:cNvSpPr>
              <a:spLocks noChangeShapeType="1"/>
            </p:cNvSpPr>
            <p:nvPr/>
          </p:nvSpPr>
          <p:spPr bwMode="auto">
            <a:xfrm flipH="1">
              <a:off x="1438" y="1823"/>
              <a:ext cx="17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441" name="Line 56"/>
            <p:cNvSpPr>
              <a:spLocks noChangeShapeType="1"/>
            </p:cNvSpPr>
            <p:nvPr/>
          </p:nvSpPr>
          <p:spPr bwMode="auto">
            <a:xfrm flipH="1">
              <a:off x="1438" y="1959"/>
              <a:ext cx="1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442" name="Line 57"/>
            <p:cNvSpPr>
              <a:spLocks noChangeShapeType="1"/>
            </p:cNvSpPr>
            <p:nvPr/>
          </p:nvSpPr>
          <p:spPr bwMode="auto">
            <a:xfrm>
              <a:off x="2014" y="189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17443" name="Group 58"/>
            <p:cNvGrpSpPr/>
            <p:nvPr/>
          </p:nvGrpSpPr>
          <p:grpSpPr bwMode="auto">
            <a:xfrm>
              <a:off x="1445" y="2131"/>
              <a:ext cx="736" cy="253"/>
              <a:chOff x="1445" y="2131"/>
              <a:chExt cx="736" cy="253"/>
            </a:xfrm>
          </p:grpSpPr>
          <p:grpSp>
            <p:nvGrpSpPr>
              <p:cNvPr id="17489" name="Group 59"/>
              <p:cNvGrpSpPr/>
              <p:nvPr/>
            </p:nvGrpSpPr>
            <p:grpSpPr bwMode="auto">
              <a:xfrm>
                <a:off x="1583" y="2131"/>
                <a:ext cx="361" cy="253"/>
                <a:chOff x="1583" y="2131"/>
                <a:chExt cx="361" cy="253"/>
              </a:xfrm>
            </p:grpSpPr>
            <p:sp>
              <p:nvSpPr>
                <p:cNvPr id="17493" name="Arc 60"/>
                <p:cNvSpPr/>
                <p:nvPr/>
              </p:nvSpPr>
              <p:spPr bwMode="auto">
                <a:xfrm>
                  <a:off x="1611" y="2131"/>
                  <a:ext cx="276" cy="122"/>
                </a:xfrm>
                <a:custGeom>
                  <a:avLst/>
                  <a:gdLst>
                    <a:gd name="T0" fmla="*/ 0 w 21679"/>
                    <a:gd name="T1" fmla="*/ 0 h 21600"/>
                    <a:gd name="T2" fmla="*/ 0 w 21679"/>
                    <a:gd name="T3" fmla="*/ 0 h 21600"/>
                    <a:gd name="T4" fmla="*/ 0 w 21679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79" h="21600" fill="none" extrusionOk="0">
                      <a:moveTo>
                        <a:pt x="0" y="0"/>
                      </a:moveTo>
                      <a:cubicBezTo>
                        <a:pt x="26" y="0"/>
                        <a:pt x="52" y="-1"/>
                        <a:pt x="79" y="0"/>
                      </a:cubicBezTo>
                      <a:cubicBezTo>
                        <a:pt x="12008" y="0"/>
                        <a:pt x="21679" y="9670"/>
                        <a:pt x="21679" y="21600"/>
                      </a:cubicBezTo>
                    </a:path>
                    <a:path w="21679" h="21600" stroke="0" extrusionOk="0">
                      <a:moveTo>
                        <a:pt x="0" y="0"/>
                      </a:moveTo>
                      <a:cubicBezTo>
                        <a:pt x="26" y="0"/>
                        <a:pt x="52" y="-1"/>
                        <a:pt x="79" y="0"/>
                      </a:cubicBezTo>
                      <a:cubicBezTo>
                        <a:pt x="12008" y="0"/>
                        <a:pt x="21679" y="9670"/>
                        <a:pt x="21679" y="21600"/>
                      </a:cubicBezTo>
                      <a:lnTo>
                        <a:pt x="79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 b="1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7494" name="Arc 61"/>
                <p:cNvSpPr/>
                <p:nvPr/>
              </p:nvSpPr>
              <p:spPr bwMode="auto">
                <a:xfrm rot="10800000">
                  <a:off x="1620" y="2262"/>
                  <a:ext cx="275" cy="12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21599"/>
                      </a:moveTo>
                      <a:cubicBezTo>
                        <a:pt x="0" y="9701"/>
                        <a:pt x="9622" y="43"/>
                        <a:pt x="21521" y="0"/>
                      </a:cubicBezTo>
                    </a:path>
                    <a:path w="21600" h="21600" stroke="0" extrusionOk="0">
                      <a:moveTo>
                        <a:pt x="0" y="21599"/>
                      </a:moveTo>
                      <a:cubicBezTo>
                        <a:pt x="0" y="9701"/>
                        <a:pt x="9622" y="43"/>
                        <a:pt x="21521" y="0"/>
                      </a:cubicBezTo>
                      <a:lnTo>
                        <a:pt x="21600" y="21600"/>
                      </a:lnTo>
                      <a:lnTo>
                        <a:pt x="0" y="21599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 b="1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7495" name="Oval 62"/>
                <p:cNvSpPr>
                  <a:spLocks noChangeArrowheads="1"/>
                </p:cNvSpPr>
                <p:nvPr/>
              </p:nvSpPr>
              <p:spPr bwMode="auto">
                <a:xfrm>
                  <a:off x="1902" y="2235"/>
                  <a:ext cx="42" cy="3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35000"/>
                    </a:spcBef>
                    <a:buSzPct val="100000"/>
                    <a:buChar char="°"/>
                    <a:defRPr b="1">
                      <a:solidFill>
                        <a:schemeClr val="tx1"/>
                      </a:solidFill>
                      <a:latin typeface="Arial" panose="020B0604020202090204" pitchFamily="34" charset="0"/>
                    </a:defRPr>
                  </a:lvl1pPr>
                  <a:lvl2pPr marL="742950" indent="-285750" eaLnBrk="0" hangingPunct="0">
                    <a:spcBef>
                      <a:spcPct val="35000"/>
                    </a:spcBef>
                    <a:buSzPct val="100000"/>
                    <a:buChar char="•"/>
                    <a:defRPr b="1">
                      <a:solidFill>
                        <a:schemeClr val="accent2"/>
                      </a:solidFill>
                      <a:latin typeface="Arial" panose="020B0604020202090204" pitchFamily="34" charset="0"/>
                    </a:defRPr>
                  </a:lvl2pPr>
                  <a:lvl3pPr marL="1143000" indent="-228600" eaLnBrk="0" hangingPunct="0">
                    <a:spcBef>
                      <a:spcPct val="35000"/>
                    </a:spcBef>
                    <a:buSzPct val="100000"/>
                    <a:buChar char="-"/>
                    <a:defRPr b="1">
                      <a:solidFill>
                        <a:srgbClr val="B7011F"/>
                      </a:solidFill>
                      <a:latin typeface="Arial" panose="020B060402020209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SzTx/>
                    <a:buFontTx/>
                    <a:buNone/>
                  </a:pPr>
                  <a:endParaRPr lang="zh-CN" altLang="en-US" sz="1600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7496" name="Arc 63"/>
                <p:cNvSpPr/>
                <p:nvPr/>
              </p:nvSpPr>
              <p:spPr bwMode="auto">
                <a:xfrm>
                  <a:off x="1583" y="2131"/>
                  <a:ext cx="79" cy="122"/>
                </a:xfrm>
                <a:custGeom>
                  <a:avLst/>
                  <a:gdLst>
                    <a:gd name="T0" fmla="*/ 0 w 21879"/>
                    <a:gd name="T1" fmla="*/ 0 h 21600"/>
                    <a:gd name="T2" fmla="*/ 0 w 21879"/>
                    <a:gd name="T3" fmla="*/ 0 h 21600"/>
                    <a:gd name="T4" fmla="*/ 0 w 21879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879" h="21600" fill="none" extrusionOk="0">
                      <a:moveTo>
                        <a:pt x="-1" y="1"/>
                      </a:moveTo>
                      <a:cubicBezTo>
                        <a:pt x="92" y="0"/>
                        <a:pt x="185" y="-1"/>
                        <a:pt x="279" y="0"/>
                      </a:cubicBezTo>
                      <a:cubicBezTo>
                        <a:pt x="12208" y="0"/>
                        <a:pt x="21879" y="9670"/>
                        <a:pt x="21879" y="21600"/>
                      </a:cubicBezTo>
                    </a:path>
                    <a:path w="21879" h="21600" stroke="0" extrusionOk="0">
                      <a:moveTo>
                        <a:pt x="-1" y="1"/>
                      </a:moveTo>
                      <a:cubicBezTo>
                        <a:pt x="92" y="0"/>
                        <a:pt x="185" y="-1"/>
                        <a:pt x="279" y="0"/>
                      </a:cubicBezTo>
                      <a:cubicBezTo>
                        <a:pt x="12208" y="0"/>
                        <a:pt x="21879" y="9670"/>
                        <a:pt x="21879" y="21600"/>
                      </a:cubicBezTo>
                      <a:lnTo>
                        <a:pt x="279" y="21600"/>
                      </a:lnTo>
                      <a:lnTo>
                        <a:pt x="-1" y="1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 b="1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7497" name="Arc 64"/>
                <p:cNvSpPr/>
                <p:nvPr/>
              </p:nvSpPr>
              <p:spPr bwMode="auto">
                <a:xfrm rot="10800000">
                  <a:off x="1592" y="2262"/>
                  <a:ext cx="78" cy="122"/>
                </a:xfrm>
                <a:custGeom>
                  <a:avLst/>
                  <a:gdLst>
                    <a:gd name="T0" fmla="*/ 0 w 21600"/>
                    <a:gd name="T1" fmla="*/ 0 h 21598"/>
                    <a:gd name="T2" fmla="*/ 0 w 21600"/>
                    <a:gd name="T3" fmla="*/ 0 h 21598"/>
                    <a:gd name="T4" fmla="*/ 0 w 21600"/>
                    <a:gd name="T5" fmla="*/ 0 h 2159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7"/>
                      </a:moveTo>
                      <a:cubicBezTo>
                        <a:pt x="0" y="9777"/>
                        <a:pt x="9501" y="152"/>
                        <a:pt x="21320" y="-1"/>
                      </a:cubicBezTo>
                    </a:path>
                    <a:path w="21600" h="21598" stroke="0" extrusionOk="0">
                      <a:moveTo>
                        <a:pt x="0" y="21597"/>
                      </a:moveTo>
                      <a:cubicBezTo>
                        <a:pt x="0" y="9777"/>
                        <a:pt x="9501" y="152"/>
                        <a:pt x="21320" y="-1"/>
                      </a:cubicBezTo>
                      <a:lnTo>
                        <a:pt x="21600" y="21598"/>
                      </a:lnTo>
                      <a:lnTo>
                        <a:pt x="0" y="21597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1600" b="1">
                    <a:solidFill>
                      <a:srgbClr val="000000"/>
                    </a:solidFill>
                    <a:ea typeface="宋体" pitchFamily="2" charset="-122"/>
                  </a:endParaRPr>
                </a:p>
              </p:txBody>
            </p:sp>
          </p:grpSp>
          <p:sp>
            <p:nvSpPr>
              <p:cNvPr id="17490" name="Line 65"/>
              <p:cNvSpPr>
                <a:spLocks noChangeShapeType="1"/>
              </p:cNvSpPr>
              <p:nvPr/>
            </p:nvSpPr>
            <p:spPr bwMode="auto">
              <a:xfrm>
                <a:off x="1956" y="2253"/>
                <a:ext cx="2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491" name="Line 66"/>
              <p:cNvSpPr>
                <a:spLocks noChangeShapeType="1"/>
              </p:cNvSpPr>
              <p:nvPr/>
            </p:nvSpPr>
            <p:spPr bwMode="auto">
              <a:xfrm flipH="1">
                <a:off x="1445" y="2187"/>
                <a:ext cx="2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492" name="Line 67"/>
              <p:cNvSpPr>
                <a:spLocks noChangeShapeType="1"/>
              </p:cNvSpPr>
              <p:nvPr/>
            </p:nvSpPr>
            <p:spPr bwMode="auto">
              <a:xfrm flipH="1">
                <a:off x="1445" y="2318"/>
                <a:ext cx="2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17444" name="Group 68"/>
            <p:cNvGrpSpPr/>
            <p:nvPr/>
          </p:nvGrpSpPr>
          <p:grpSpPr bwMode="auto">
            <a:xfrm>
              <a:off x="3765" y="1620"/>
              <a:ext cx="201" cy="212"/>
              <a:chOff x="3765" y="1620"/>
              <a:chExt cx="201" cy="212"/>
            </a:xfrm>
          </p:grpSpPr>
          <p:sp>
            <p:nvSpPr>
              <p:cNvPr id="17485" name="Oval 69"/>
              <p:cNvSpPr>
                <a:spLocks noChangeArrowheads="1"/>
              </p:cNvSpPr>
              <p:nvPr/>
            </p:nvSpPr>
            <p:spPr bwMode="auto">
              <a:xfrm>
                <a:off x="3914" y="1701"/>
                <a:ext cx="52" cy="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35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marL="742950" indent="-285750" eaLnBrk="0" hangingPunct="0">
                  <a:spcBef>
                    <a:spcPct val="35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90204" pitchFamily="34" charset="0"/>
                  </a:defRPr>
                </a:lvl2pPr>
                <a:lvl3pPr marL="1143000" indent="-228600" eaLnBrk="0" hangingPunct="0">
                  <a:spcBef>
                    <a:spcPct val="35000"/>
                  </a:spcBef>
                  <a:buSzPct val="100000"/>
                  <a:buChar char="-"/>
                  <a:defRPr b="1">
                    <a:solidFill>
                      <a:srgbClr val="B7011F"/>
                    </a:solidFill>
                    <a:latin typeface="Arial" panose="020B060402020209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486" name="Line 70"/>
              <p:cNvSpPr>
                <a:spLocks noChangeShapeType="1"/>
              </p:cNvSpPr>
              <p:nvPr/>
            </p:nvSpPr>
            <p:spPr bwMode="auto">
              <a:xfrm flipH="1" flipV="1">
                <a:off x="3765" y="1620"/>
                <a:ext cx="149" cy="1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487" name="Line 71"/>
              <p:cNvSpPr>
                <a:spLocks noChangeShapeType="1"/>
              </p:cNvSpPr>
              <p:nvPr/>
            </p:nvSpPr>
            <p:spPr bwMode="auto">
              <a:xfrm flipH="1">
                <a:off x="3765" y="1735"/>
                <a:ext cx="149" cy="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488" name="Line 72"/>
              <p:cNvSpPr>
                <a:spLocks noChangeShapeType="1"/>
              </p:cNvSpPr>
              <p:nvPr/>
            </p:nvSpPr>
            <p:spPr bwMode="auto">
              <a:xfrm flipV="1">
                <a:off x="3773" y="1620"/>
                <a:ext cx="0" cy="2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7445" name="Line 73"/>
            <p:cNvSpPr>
              <a:spLocks noChangeShapeType="1"/>
            </p:cNvSpPr>
            <p:nvPr/>
          </p:nvSpPr>
          <p:spPr bwMode="auto">
            <a:xfrm flipH="1">
              <a:off x="3601" y="1727"/>
              <a:ext cx="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446" name="Line 74"/>
            <p:cNvSpPr>
              <a:spLocks noChangeShapeType="1"/>
            </p:cNvSpPr>
            <p:nvPr/>
          </p:nvSpPr>
          <p:spPr bwMode="auto">
            <a:xfrm>
              <a:off x="3978" y="1727"/>
              <a:ext cx="19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17447" name="Group 75"/>
            <p:cNvGrpSpPr/>
            <p:nvPr/>
          </p:nvGrpSpPr>
          <p:grpSpPr bwMode="auto">
            <a:xfrm>
              <a:off x="2196" y="1779"/>
              <a:ext cx="201" cy="212"/>
              <a:chOff x="2196" y="1779"/>
              <a:chExt cx="201" cy="212"/>
            </a:xfrm>
          </p:grpSpPr>
          <p:sp>
            <p:nvSpPr>
              <p:cNvPr id="17481" name="Oval 76"/>
              <p:cNvSpPr>
                <a:spLocks noChangeArrowheads="1"/>
              </p:cNvSpPr>
              <p:nvPr/>
            </p:nvSpPr>
            <p:spPr bwMode="auto">
              <a:xfrm>
                <a:off x="2345" y="1860"/>
                <a:ext cx="52" cy="5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35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marL="742950" indent="-285750" eaLnBrk="0" hangingPunct="0">
                  <a:spcBef>
                    <a:spcPct val="35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90204" pitchFamily="34" charset="0"/>
                  </a:defRPr>
                </a:lvl2pPr>
                <a:lvl3pPr marL="1143000" indent="-228600" eaLnBrk="0" hangingPunct="0">
                  <a:spcBef>
                    <a:spcPct val="35000"/>
                  </a:spcBef>
                  <a:buSzPct val="100000"/>
                  <a:buChar char="-"/>
                  <a:defRPr b="1">
                    <a:solidFill>
                      <a:srgbClr val="B7011F"/>
                    </a:solidFill>
                    <a:latin typeface="Arial" panose="020B060402020209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482" name="Line 77"/>
              <p:cNvSpPr>
                <a:spLocks noChangeShapeType="1"/>
              </p:cNvSpPr>
              <p:nvPr/>
            </p:nvSpPr>
            <p:spPr bwMode="auto">
              <a:xfrm flipH="1" flipV="1">
                <a:off x="2196" y="1779"/>
                <a:ext cx="149" cy="1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483" name="Line 78"/>
              <p:cNvSpPr>
                <a:spLocks noChangeShapeType="1"/>
              </p:cNvSpPr>
              <p:nvPr/>
            </p:nvSpPr>
            <p:spPr bwMode="auto">
              <a:xfrm flipH="1">
                <a:off x="2196" y="1894"/>
                <a:ext cx="149" cy="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484" name="Line 79"/>
              <p:cNvSpPr>
                <a:spLocks noChangeShapeType="1"/>
              </p:cNvSpPr>
              <p:nvPr/>
            </p:nvSpPr>
            <p:spPr bwMode="auto">
              <a:xfrm flipV="1">
                <a:off x="2204" y="1779"/>
                <a:ext cx="0" cy="2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7448" name="Line 80"/>
            <p:cNvSpPr>
              <a:spLocks noChangeShapeType="1"/>
            </p:cNvSpPr>
            <p:nvPr/>
          </p:nvSpPr>
          <p:spPr bwMode="auto">
            <a:xfrm flipH="1">
              <a:off x="2032" y="1886"/>
              <a:ext cx="17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449" name="Line 81"/>
            <p:cNvSpPr>
              <a:spLocks noChangeShapeType="1"/>
            </p:cNvSpPr>
            <p:nvPr/>
          </p:nvSpPr>
          <p:spPr bwMode="auto">
            <a:xfrm>
              <a:off x="2408" y="1886"/>
              <a:ext cx="20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17450" name="Group 82"/>
            <p:cNvGrpSpPr/>
            <p:nvPr/>
          </p:nvGrpSpPr>
          <p:grpSpPr bwMode="auto">
            <a:xfrm>
              <a:off x="3106" y="1605"/>
              <a:ext cx="361" cy="253"/>
              <a:chOff x="3106" y="1605"/>
              <a:chExt cx="361" cy="253"/>
            </a:xfrm>
          </p:grpSpPr>
          <p:sp>
            <p:nvSpPr>
              <p:cNvPr id="17476" name="Arc 83"/>
              <p:cNvSpPr/>
              <p:nvPr/>
            </p:nvSpPr>
            <p:spPr bwMode="auto">
              <a:xfrm>
                <a:off x="3134" y="1605"/>
                <a:ext cx="276" cy="122"/>
              </a:xfrm>
              <a:custGeom>
                <a:avLst/>
                <a:gdLst>
                  <a:gd name="T0" fmla="*/ 0 w 21679"/>
                  <a:gd name="T1" fmla="*/ 0 h 21600"/>
                  <a:gd name="T2" fmla="*/ 0 w 21679"/>
                  <a:gd name="T3" fmla="*/ 0 h 21600"/>
                  <a:gd name="T4" fmla="*/ 0 w 2167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79" h="21600" fill="none" extrusionOk="0">
                    <a:moveTo>
                      <a:pt x="0" y="0"/>
                    </a:moveTo>
                    <a:cubicBezTo>
                      <a:pt x="26" y="0"/>
                      <a:pt x="52" y="-1"/>
                      <a:pt x="79" y="0"/>
                    </a:cubicBezTo>
                    <a:cubicBezTo>
                      <a:pt x="12008" y="0"/>
                      <a:pt x="21679" y="9670"/>
                      <a:pt x="21679" y="21600"/>
                    </a:cubicBezTo>
                  </a:path>
                  <a:path w="21679" h="21600" stroke="0" extrusionOk="0">
                    <a:moveTo>
                      <a:pt x="0" y="0"/>
                    </a:moveTo>
                    <a:cubicBezTo>
                      <a:pt x="26" y="0"/>
                      <a:pt x="52" y="-1"/>
                      <a:pt x="79" y="0"/>
                    </a:cubicBezTo>
                    <a:cubicBezTo>
                      <a:pt x="12008" y="0"/>
                      <a:pt x="21679" y="9670"/>
                      <a:pt x="21679" y="21600"/>
                    </a:cubicBezTo>
                    <a:lnTo>
                      <a:pt x="79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477" name="Arc 84"/>
              <p:cNvSpPr/>
              <p:nvPr/>
            </p:nvSpPr>
            <p:spPr bwMode="auto">
              <a:xfrm rot="10800000">
                <a:off x="3143" y="1736"/>
                <a:ext cx="275" cy="12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99"/>
                    </a:moveTo>
                    <a:cubicBezTo>
                      <a:pt x="0" y="9701"/>
                      <a:pt x="9622" y="43"/>
                      <a:pt x="21521" y="0"/>
                    </a:cubicBezTo>
                  </a:path>
                  <a:path w="21600" h="21600" stroke="0" extrusionOk="0">
                    <a:moveTo>
                      <a:pt x="0" y="21599"/>
                    </a:moveTo>
                    <a:cubicBezTo>
                      <a:pt x="0" y="9701"/>
                      <a:pt x="9622" y="43"/>
                      <a:pt x="21521" y="0"/>
                    </a:cubicBezTo>
                    <a:lnTo>
                      <a:pt x="21600" y="21600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478" name="Oval 85"/>
              <p:cNvSpPr>
                <a:spLocks noChangeArrowheads="1"/>
              </p:cNvSpPr>
              <p:nvPr/>
            </p:nvSpPr>
            <p:spPr bwMode="auto">
              <a:xfrm>
                <a:off x="3425" y="1709"/>
                <a:ext cx="42" cy="3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35000"/>
                  </a:spcBef>
                  <a:buSzPct val="100000"/>
                  <a:buChar char="°"/>
                  <a:defRPr b="1">
                    <a:solidFill>
                      <a:schemeClr val="tx1"/>
                    </a:solidFill>
                    <a:latin typeface="Arial" panose="020B0604020202090204" pitchFamily="34" charset="0"/>
                  </a:defRPr>
                </a:lvl1pPr>
                <a:lvl2pPr marL="742950" indent="-285750" eaLnBrk="0" hangingPunct="0">
                  <a:spcBef>
                    <a:spcPct val="35000"/>
                  </a:spcBef>
                  <a:buSzPct val="100000"/>
                  <a:buChar char="•"/>
                  <a:defRPr b="1">
                    <a:solidFill>
                      <a:schemeClr val="accent2"/>
                    </a:solidFill>
                    <a:latin typeface="Arial" panose="020B0604020202090204" pitchFamily="34" charset="0"/>
                  </a:defRPr>
                </a:lvl2pPr>
                <a:lvl3pPr marL="1143000" indent="-228600" eaLnBrk="0" hangingPunct="0">
                  <a:spcBef>
                    <a:spcPct val="35000"/>
                  </a:spcBef>
                  <a:buSzPct val="100000"/>
                  <a:buChar char="-"/>
                  <a:defRPr b="1">
                    <a:solidFill>
                      <a:srgbClr val="B7011F"/>
                    </a:solidFill>
                    <a:latin typeface="Arial" panose="020B060402020209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SzTx/>
                  <a:buFontTx/>
                  <a:buNone/>
                </a:pPr>
                <a:endParaRPr lang="zh-CN" altLang="en-US" sz="1600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479" name="Arc 86"/>
              <p:cNvSpPr/>
              <p:nvPr/>
            </p:nvSpPr>
            <p:spPr bwMode="auto">
              <a:xfrm>
                <a:off x="3106" y="1605"/>
                <a:ext cx="79" cy="122"/>
              </a:xfrm>
              <a:custGeom>
                <a:avLst/>
                <a:gdLst>
                  <a:gd name="T0" fmla="*/ 0 w 21879"/>
                  <a:gd name="T1" fmla="*/ 0 h 21600"/>
                  <a:gd name="T2" fmla="*/ 0 w 21879"/>
                  <a:gd name="T3" fmla="*/ 0 h 21600"/>
                  <a:gd name="T4" fmla="*/ 0 w 2187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879" h="21600" fill="none" extrusionOk="0">
                    <a:moveTo>
                      <a:pt x="-1" y="1"/>
                    </a:moveTo>
                    <a:cubicBezTo>
                      <a:pt x="92" y="0"/>
                      <a:pt x="185" y="-1"/>
                      <a:pt x="279" y="0"/>
                    </a:cubicBezTo>
                    <a:cubicBezTo>
                      <a:pt x="12208" y="0"/>
                      <a:pt x="21879" y="9670"/>
                      <a:pt x="21879" y="21600"/>
                    </a:cubicBezTo>
                  </a:path>
                  <a:path w="21879" h="21600" stroke="0" extrusionOk="0">
                    <a:moveTo>
                      <a:pt x="-1" y="1"/>
                    </a:moveTo>
                    <a:cubicBezTo>
                      <a:pt x="92" y="0"/>
                      <a:pt x="185" y="-1"/>
                      <a:pt x="279" y="0"/>
                    </a:cubicBezTo>
                    <a:cubicBezTo>
                      <a:pt x="12208" y="0"/>
                      <a:pt x="21879" y="9670"/>
                      <a:pt x="21879" y="21600"/>
                    </a:cubicBezTo>
                    <a:lnTo>
                      <a:pt x="279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480" name="Arc 87"/>
              <p:cNvSpPr/>
              <p:nvPr/>
            </p:nvSpPr>
            <p:spPr bwMode="auto">
              <a:xfrm rot="10800000">
                <a:off x="3115" y="1736"/>
                <a:ext cx="78" cy="122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598" fill="none" extrusionOk="0">
                    <a:moveTo>
                      <a:pt x="0" y="21597"/>
                    </a:moveTo>
                    <a:cubicBezTo>
                      <a:pt x="0" y="9777"/>
                      <a:pt x="9501" y="152"/>
                      <a:pt x="21320" y="-1"/>
                    </a:cubicBezTo>
                  </a:path>
                  <a:path w="21600" h="21598" stroke="0" extrusionOk="0">
                    <a:moveTo>
                      <a:pt x="0" y="21597"/>
                    </a:moveTo>
                    <a:cubicBezTo>
                      <a:pt x="0" y="9777"/>
                      <a:pt x="9501" y="152"/>
                      <a:pt x="21320" y="-1"/>
                    </a:cubicBezTo>
                    <a:lnTo>
                      <a:pt x="21600" y="21598"/>
                    </a:lnTo>
                    <a:lnTo>
                      <a:pt x="0" y="21597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7451" name="Line 88"/>
            <p:cNvSpPr>
              <a:spLocks noChangeShapeType="1"/>
            </p:cNvSpPr>
            <p:nvPr/>
          </p:nvSpPr>
          <p:spPr bwMode="auto">
            <a:xfrm>
              <a:off x="3479" y="1727"/>
              <a:ext cx="2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452" name="Line 89"/>
            <p:cNvSpPr>
              <a:spLocks noChangeShapeType="1"/>
            </p:cNvSpPr>
            <p:nvPr/>
          </p:nvSpPr>
          <p:spPr bwMode="auto">
            <a:xfrm flipH="1">
              <a:off x="2968" y="1661"/>
              <a:ext cx="2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453" name="Line 90"/>
            <p:cNvSpPr>
              <a:spLocks noChangeShapeType="1"/>
            </p:cNvSpPr>
            <p:nvPr/>
          </p:nvSpPr>
          <p:spPr bwMode="auto">
            <a:xfrm flipH="1">
              <a:off x="2968" y="1792"/>
              <a:ext cx="21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454" name="Oval 91"/>
            <p:cNvSpPr>
              <a:spLocks noChangeArrowheads="1"/>
            </p:cNvSpPr>
            <p:nvPr/>
          </p:nvSpPr>
          <p:spPr bwMode="auto">
            <a:xfrm>
              <a:off x="3107" y="2161"/>
              <a:ext cx="51" cy="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endParaRPr lang="zh-CN" altLang="en-US" sz="16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17455" name="Group 92"/>
            <p:cNvGrpSpPr/>
            <p:nvPr/>
          </p:nvGrpSpPr>
          <p:grpSpPr bwMode="auto">
            <a:xfrm>
              <a:off x="2756" y="2056"/>
              <a:ext cx="344" cy="261"/>
              <a:chOff x="2756" y="2056"/>
              <a:chExt cx="344" cy="261"/>
            </a:xfrm>
          </p:grpSpPr>
          <p:sp>
            <p:nvSpPr>
              <p:cNvPr id="17471" name="Arc 93"/>
              <p:cNvSpPr/>
              <p:nvPr/>
            </p:nvSpPr>
            <p:spPr bwMode="auto">
              <a:xfrm>
                <a:off x="2960" y="2065"/>
                <a:ext cx="132" cy="123"/>
              </a:xfrm>
              <a:custGeom>
                <a:avLst/>
                <a:gdLst>
                  <a:gd name="T0" fmla="*/ 0 w 21763"/>
                  <a:gd name="T1" fmla="*/ 0 h 21600"/>
                  <a:gd name="T2" fmla="*/ 0 w 21763"/>
                  <a:gd name="T3" fmla="*/ 0 h 21600"/>
                  <a:gd name="T4" fmla="*/ 0 w 21763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63" h="21600" fill="none" extrusionOk="0">
                    <a:moveTo>
                      <a:pt x="-1" y="0"/>
                    </a:moveTo>
                    <a:cubicBezTo>
                      <a:pt x="54" y="0"/>
                      <a:pt x="109" y="-1"/>
                      <a:pt x="164" y="0"/>
                    </a:cubicBezTo>
                    <a:cubicBezTo>
                      <a:pt x="12024" y="0"/>
                      <a:pt x="21666" y="9563"/>
                      <a:pt x="21763" y="21422"/>
                    </a:cubicBezTo>
                  </a:path>
                  <a:path w="21763" h="21600" stroke="0" extrusionOk="0">
                    <a:moveTo>
                      <a:pt x="-1" y="0"/>
                    </a:moveTo>
                    <a:cubicBezTo>
                      <a:pt x="54" y="0"/>
                      <a:pt x="109" y="-1"/>
                      <a:pt x="164" y="0"/>
                    </a:cubicBezTo>
                    <a:cubicBezTo>
                      <a:pt x="12024" y="0"/>
                      <a:pt x="21666" y="9563"/>
                      <a:pt x="21763" y="21422"/>
                    </a:cubicBezTo>
                    <a:lnTo>
                      <a:pt x="164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472" name="Arc 94"/>
              <p:cNvSpPr/>
              <p:nvPr/>
            </p:nvSpPr>
            <p:spPr bwMode="auto">
              <a:xfrm rot="10800000">
                <a:off x="2969" y="2195"/>
                <a:ext cx="131" cy="122"/>
              </a:xfrm>
              <a:custGeom>
                <a:avLst/>
                <a:gdLst>
                  <a:gd name="T0" fmla="*/ 0 w 21600"/>
                  <a:gd name="T1" fmla="*/ 0 h 21599"/>
                  <a:gd name="T2" fmla="*/ 0 w 21600"/>
                  <a:gd name="T3" fmla="*/ 0 h 21599"/>
                  <a:gd name="T4" fmla="*/ 0 w 21600"/>
                  <a:gd name="T5" fmla="*/ 0 h 2159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599" fill="none" extrusionOk="0">
                    <a:moveTo>
                      <a:pt x="0" y="21598"/>
                    </a:moveTo>
                    <a:cubicBezTo>
                      <a:pt x="0" y="9734"/>
                      <a:pt x="9570" y="90"/>
                      <a:pt x="21434" y="-1"/>
                    </a:cubicBezTo>
                  </a:path>
                  <a:path w="21600" h="21599" stroke="0" extrusionOk="0">
                    <a:moveTo>
                      <a:pt x="0" y="21598"/>
                    </a:moveTo>
                    <a:cubicBezTo>
                      <a:pt x="0" y="9734"/>
                      <a:pt x="9570" y="90"/>
                      <a:pt x="21434" y="-1"/>
                    </a:cubicBezTo>
                    <a:lnTo>
                      <a:pt x="21600" y="21599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473" name="Line 95"/>
              <p:cNvSpPr>
                <a:spLocks noChangeShapeType="1"/>
              </p:cNvSpPr>
              <p:nvPr/>
            </p:nvSpPr>
            <p:spPr bwMode="auto">
              <a:xfrm flipH="1">
                <a:off x="2756" y="2056"/>
                <a:ext cx="2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474" name="Line 96"/>
              <p:cNvSpPr>
                <a:spLocks noChangeShapeType="1"/>
              </p:cNvSpPr>
              <p:nvPr/>
            </p:nvSpPr>
            <p:spPr bwMode="auto">
              <a:xfrm>
                <a:off x="2764" y="2064"/>
                <a:ext cx="0" cy="24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7475" name="Line 97"/>
              <p:cNvSpPr>
                <a:spLocks noChangeShapeType="1"/>
              </p:cNvSpPr>
              <p:nvPr/>
            </p:nvSpPr>
            <p:spPr bwMode="auto">
              <a:xfrm flipH="1">
                <a:off x="2756" y="2317"/>
                <a:ext cx="2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7456" name="Line 98"/>
            <p:cNvSpPr>
              <a:spLocks noChangeShapeType="1"/>
            </p:cNvSpPr>
            <p:nvPr/>
          </p:nvSpPr>
          <p:spPr bwMode="auto">
            <a:xfrm flipH="1">
              <a:off x="2603" y="2121"/>
              <a:ext cx="17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457" name="Line 99"/>
            <p:cNvSpPr>
              <a:spLocks noChangeShapeType="1"/>
            </p:cNvSpPr>
            <p:nvPr/>
          </p:nvSpPr>
          <p:spPr bwMode="auto">
            <a:xfrm flipH="1">
              <a:off x="2594" y="2252"/>
              <a:ext cx="1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458" name="Line 100"/>
            <p:cNvSpPr>
              <a:spLocks noChangeShapeType="1"/>
            </p:cNvSpPr>
            <p:nvPr/>
          </p:nvSpPr>
          <p:spPr bwMode="auto">
            <a:xfrm>
              <a:off x="3170" y="2186"/>
              <a:ext cx="19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459" name="Line 101"/>
            <p:cNvSpPr>
              <a:spLocks noChangeShapeType="1"/>
            </p:cNvSpPr>
            <p:nvPr/>
          </p:nvSpPr>
          <p:spPr bwMode="auto">
            <a:xfrm>
              <a:off x="2602" y="1887"/>
              <a:ext cx="0" cy="23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460" name="Line 102"/>
            <p:cNvSpPr>
              <a:spLocks noChangeShapeType="1"/>
            </p:cNvSpPr>
            <p:nvPr/>
          </p:nvSpPr>
          <p:spPr bwMode="auto">
            <a:xfrm>
              <a:off x="2190" y="2250"/>
              <a:ext cx="4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461" name="Line 103"/>
            <p:cNvSpPr>
              <a:spLocks noChangeShapeType="1"/>
            </p:cNvSpPr>
            <p:nvPr/>
          </p:nvSpPr>
          <p:spPr bwMode="auto">
            <a:xfrm flipH="1">
              <a:off x="2972" y="1792"/>
              <a:ext cx="0" cy="1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462" name="Line 104"/>
            <p:cNvSpPr>
              <a:spLocks noChangeShapeType="1"/>
            </p:cNvSpPr>
            <p:nvPr/>
          </p:nvSpPr>
          <p:spPr bwMode="auto">
            <a:xfrm>
              <a:off x="2975" y="1963"/>
              <a:ext cx="39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463" name="Line 105"/>
            <p:cNvSpPr>
              <a:spLocks noChangeShapeType="1"/>
            </p:cNvSpPr>
            <p:nvPr/>
          </p:nvSpPr>
          <p:spPr bwMode="auto">
            <a:xfrm>
              <a:off x="3365" y="1966"/>
              <a:ext cx="0" cy="21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464" name="Line 106"/>
            <p:cNvSpPr>
              <a:spLocks noChangeShapeType="1"/>
            </p:cNvSpPr>
            <p:nvPr/>
          </p:nvSpPr>
          <p:spPr bwMode="auto">
            <a:xfrm>
              <a:off x="1455" y="1663"/>
              <a:ext cx="1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465" name="Line 107"/>
            <p:cNvSpPr>
              <a:spLocks noChangeShapeType="1"/>
            </p:cNvSpPr>
            <p:nvPr/>
          </p:nvSpPr>
          <p:spPr bwMode="auto">
            <a:xfrm>
              <a:off x="3359" y="2187"/>
              <a:ext cx="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466" name="Line 108"/>
            <p:cNvSpPr>
              <a:spLocks noChangeShapeType="1"/>
            </p:cNvSpPr>
            <p:nvPr/>
          </p:nvSpPr>
          <p:spPr bwMode="auto">
            <a:xfrm>
              <a:off x="1592" y="1832"/>
              <a:ext cx="368" cy="3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467" name="Line 109"/>
            <p:cNvSpPr>
              <a:spLocks noChangeShapeType="1"/>
            </p:cNvSpPr>
            <p:nvPr/>
          </p:nvSpPr>
          <p:spPr bwMode="auto">
            <a:xfrm>
              <a:off x="2216" y="1884"/>
              <a:ext cx="12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468" name="Line 110"/>
            <p:cNvSpPr>
              <a:spLocks noChangeShapeType="1"/>
            </p:cNvSpPr>
            <p:nvPr/>
          </p:nvSpPr>
          <p:spPr bwMode="auto">
            <a:xfrm>
              <a:off x="2768" y="2132"/>
              <a:ext cx="332" cy="4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469" name="Line 111"/>
            <p:cNvSpPr>
              <a:spLocks noChangeShapeType="1"/>
            </p:cNvSpPr>
            <p:nvPr/>
          </p:nvSpPr>
          <p:spPr bwMode="auto">
            <a:xfrm flipV="1">
              <a:off x="3176" y="1720"/>
              <a:ext cx="248" cy="8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470" name="Line 112"/>
            <p:cNvSpPr>
              <a:spLocks noChangeShapeType="1"/>
            </p:cNvSpPr>
            <p:nvPr/>
          </p:nvSpPr>
          <p:spPr bwMode="auto">
            <a:xfrm>
              <a:off x="3776" y="1728"/>
              <a:ext cx="12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17424" name="Line 113"/>
          <p:cNvSpPr>
            <a:spLocks noChangeShapeType="1"/>
          </p:cNvSpPr>
          <p:nvPr/>
        </p:nvSpPr>
        <p:spPr bwMode="auto">
          <a:xfrm>
            <a:off x="7226300" y="1971675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7425" name="Line 114"/>
          <p:cNvSpPr>
            <a:spLocks noChangeShapeType="1"/>
          </p:cNvSpPr>
          <p:nvPr/>
        </p:nvSpPr>
        <p:spPr bwMode="auto">
          <a:xfrm>
            <a:off x="1060450" y="2346325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7426" name="Line 115"/>
          <p:cNvSpPr>
            <a:spLocks noChangeShapeType="1"/>
          </p:cNvSpPr>
          <p:nvPr/>
        </p:nvSpPr>
        <p:spPr bwMode="auto">
          <a:xfrm>
            <a:off x="1670050" y="2346325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7427" name="Rectangle 116"/>
          <p:cNvSpPr>
            <a:spLocks noChangeArrowheads="1"/>
          </p:cNvSpPr>
          <p:nvPr/>
        </p:nvSpPr>
        <p:spPr bwMode="auto">
          <a:xfrm>
            <a:off x="976313" y="1965325"/>
            <a:ext cx="7445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Setup</a:t>
            </a:r>
            <a:endParaRPr lang="en-US" altLang="zh-CN" sz="16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7428" name="Rectangle 117"/>
          <p:cNvSpPr>
            <a:spLocks noChangeArrowheads="1"/>
          </p:cNvSpPr>
          <p:nvPr/>
        </p:nvSpPr>
        <p:spPr bwMode="auto">
          <a:xfrm>
            <a:off x="1624013" y="1978025"/>
            <a:ext cx="631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Hold</a:t>
            </a:r>
            <a:endParaRPr lang="en-US" altLang="zh-CN" sz="16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7429" name="Line 118"/>
          <p:cNvSpPr>
            <a:spLocks noChangeShapeType="1"/>
          </p:cNvSpPr>
          <p:nvPr/>
        </p:nvSpPr>
        <p:spPr bwMode="auto">
          <a:xfrm>
            <a:off x="1663700" y="1971675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02199" name="Text Box 119"/>
          <p:cNvSpPr txBox="1">
            <a:spLocks noChangeArrowheads="1"/>
          </p:cNvSpPr>
          <p:nvPr/>
        </p:nvSpPr>
        <p:spPr bwMode="auto">
          <a:xfrm>
            <a:off x="147638" y="4776788"/>
            <a:ext cx="8896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数据通路由“ </a:t>
            </a:r>
            <a:r>
              <a:rPr lang="en-US" altLang="zh-CN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… +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状态元件</a:t>
            </a:r>
            <a:r>
              <a:rPr lang="zh-CN" altLang="en-US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2000">
                <a:solidFill>
                  <a:srgbClr val="339933"/>
                </a:solidFill>
                <a:latin typeface="微软雅黑" pitchFamily="34" charset="-122"/>
                <a:ea typeface="微软雅黑" pitchFamily="34" charset="-122"/>
              </a:rPr>
              <a:t>操作元件</a:t>
            </a:r>
            <a:r>
              <a:rPr lang="en-US" altLang="zh-CN" sz="2000">
                <a:solidFill>
                  <a:srgbClr val="339933"/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zh-CN" altLang="en-US" sz="2000">
                <a:solidFill>
                  <a:srgbClr val="339933"/>
                </a:solidFill>
                <a:latin typeface="微软雅黑" pitchFamily="34" charset="-122"/>
                <a:ea typeface="微软雅黑" pitchFamily="34" charset="-122"/>
              </a:rPr>
              <a:t>组合电路</a:t>
            </a:r>
            <a:r>
              <a:rPr lang="en-US" altLang="zh-CN" sz="2000">
                <a:solidFill>
                  <a:srgbClr val="339933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状态元件</a:t>
            </a:r>
            <a:r>
              <a:rPr lang="zh-CN" altLang="en-US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+ …</a:t>
            </a:r>
            <a:r>
              <a:rPr lang="zh-CN" altLang="en-US" sz="200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” 组成</a:t>
            </a:r>
            <a:endParaRPr lang="zh-CN" altLang="en-US" sz="2000">
              <a:solidFill>
                <a:srgbClr val="FC012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2200" name="Text Box 120"/>
          <p:cNvSpPr txBox="1">
            <a:spLocks noChangeArrowheads="1"/>
          </p:cNvSpPr>
          <p:nvPr/>
        </p:nvSpPr>
        <p:spPr bwMode="auto">
          <a:xfrm>
            <a:off x="225425" y="5241925"/>
            <a:ext cx="84486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2000">
                <a:solidFill>
                  <a:srgbClr val="063DE8"/>
                </a:solidFill>
                <a:ea typeface="微软雅黑" pitchFamily="34" charset="-122"/>
              </a:rPr>
              <a:t>只有状态元件能存储信息，操作元件须从状态元件接收输入，并将输出写入状态元件。其输入为前一时钟生成的数据，输出为当前时钟所用的数据</a:t>
            </a:r>
            <a:endParaRPr lang="zh-CN" altLang="en-US" sz="2000">
              <a:solidFill>
                <a:srgbClr val="063DE8"/>
              </a:solidFill>
              <a:ea typeface="微软雅黑" pitchFamily="34" charset="-122"/>
            </a:endParaRPr>
          </a:p>
        </p:txBody>
      </p:sp>
      <p:sp>
        <p:nvSpPr>
          <p:cNvPr id="17432" name="Text Box 122"/>
          <p:cNvSpPr txBox="1">
            <a:spLocks noChangeArrowheads="1"/>
          </p:cNvSpPr>
          <p:nvPr/>
        </p:nvSpPr>
        <p:spPr bwMode="auto">
          <a:xfrm>
            <a:off x="7354888" y="703263"/>
            <a:ext cx="1731962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 typeface="Times New Roman" panose="02020603050405020304" pitchFamily="18" charset="0"/>
              <a:buNone/>
            </a:pPr>
            <a:r>
              <a:rPr lang="zh-CN" altLang="en-US" sz="2400">
                <a:solidFill>
                  <a:srgbClr val="FC0128"/>
                </a:solidFill>
                <a:latin typeface="Times New Roman" panose="02020603050405020304" pitchFamily="18" charset="0"/>
                <a:ea typeface="黑体" pitchFamily="49" charset="-122"/>
              </a:rPr>
              <a:t>现代计算机的时钟周期</a:t>
            </a:r>
            <a:endParaRPr lang="zh-CN" altLang="en-US" sz="2400">
              <a:solidFill>
                <a:srgbClr val="FC0128"/>
              </a:solidFill>
              <a:latin typeface="Times New Roman" panose="02020603050405020304" pitchFamily="18" charset="0"/>
              <a:ea typeface="黑体" pitchFamily="49" charset="-122"/>
            </a:endParaRPr>
          </a:p>
        </p:txBody>
      </p:sp>
      <p:sp>
        <p:nvSpPr>
          <p:cNvPr id="17433" name="Text Box 123"/>
          <p:cNvSpPr txBox="1">
            <a:spLocks noChangeArrowheads="1"/>
          </p:cNvSpPr>
          <p:nvPr/>
        </p:nvSpPr>
        <p:spPr bwMode="auto">
          <a:xfrm>
            <a:off x="1635125" y="4422775"/>
            <a:ext cx="571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Clk</a:t>
            </a:r>
            <a:endParaRPr lang="en-US" altLang="zh-CN" sz="16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7434" name="Text Box 124"/>
          <p:cNvSpPr txBox="1">
            <a:spLocks noChangeArrowheads="1"/>
          </p:cNvSpPr>
          <p:nvPr/>
        </p:nvSpPr>
        <p:spPr bwMode="auto">
          <a:xfrm>
            <a:off x="7186613" y="4402138"/>
            <a:ext cx="571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ea typeface="宋体" pitchFamily="2" charset="-122"/>
              </a:rPr>
              <a:t>Clk</a:t>
            </a:r>
            <a:endParaRPr lang="en-US" altLang="zh-CN" sz="160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2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99" grpId="0"/>
      <p:bldP spid="302200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8" y="128588"/>
            <a:ext cx="6880225" cy="528637"/>
          </a:xfrm>
        </p:spPr>
        <p:txBody>
          <a:bodyPr/>
          <a:lstStyle/>
          <a:p>
            <a:r>
              <a:rPr lang="zh-CN" altLang="en-US" smtClean="0"/>
              <a:t>操作元件：组合逻辑电路</a:t>
            </a:r>
            <a:endParaRPr lang="en-US" altLang="zh-CN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914400"/>
            <a:ext cx="1708150" cy="4559300"/>
          </a:xfrm>
        </p:spPr>
        <p:txBody>
          <a:bodyPr/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加法器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(Adder)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多路选择器    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(MUX)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算逻部件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(ALU)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364" name="Group 96"/>
          <p:cNvGrpSpPr/>
          <p:nvPr/>
        </p:nvGrpSpPr>
        <p:grpSpPr bwMode="auto">
          <a:xfrm>
            <a:off x="1614488" y="2667000"/>
            <a:ext cx="2466975" cy="1735138"/>
            <a:chOff x="1431" y="1680"/>
            <a:chExt cx="1554" cy="1093"/>
          </a:xfrm>
        </p:grpSpPr>
        <p:sp>
          <p:nvSpPr>
            <p:cNvPr id="15440" name="Line 51"/>
            <p:cNvSpPr>
              <a:spLocks noChangeShapeType="1"/>
            </p:cNvSpPr>
            <p:nvPr/>
          </p:nvSpPr>
          <p:spPr bwMode="auto">
            <a:xfrm>
              <a:off x="2112" y="1976"/>
              <a:ext cx="0" cy="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41" name="Line 52"/>
            <p:cNvSpPr>
              <a:spLocks noChangeShapeType="1"/>
            </p:cNvSpPr>
            <p:nvPr/>
          </p:nvSpPr>
          <p:spPr bwMode="auto">
            <a:xfrm>
              <a:off x="2120" y="1976"/>
              <a:ext cx="194" cy="1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42" name="Line 53"/>
            <p:cNvSpPr>
              <a:spLocks noChangeShapeType="1"/>
            </p:cNvSpPr>
            <p:nvPr/>
          </p:nvSpPr>
          <p:spPr bwMode="auto">
            <a:xfrm flipV="1">
              <a:off x="2102" y="2566"/>
              <a:ext cx="194" cy="1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43" name="Line 54"/>
            <p:cNvSpPr>
              <a:spLocks noChangeShapeType="1"/>
            </p:cNvSpPr>
            <p:nvPr/>
          </p:nvSpPr>
          <p:spPr bwMode="auto">
            <a:xfrm>
              <a:off x="2304" y="2072"/>
              <a:ext cx="0" cy="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44" name="Line 55"/>
            <p:cNvSpPr>
              <a:spLocks noChangeShapeType="1"/>
            </p:cNvSpPr>
            <p:nvPr/>
          </p:nvSpPr>
          <p:spPr bwMode="auto">
            <a:xfrm flipH="1">
              <a:off x="1624" y="2112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45" name="Line 56"/>
            <p:cNvSpPr>
              <a:spLocks noChangeShapeType="1"/>
            </p:cNvSpPr>
            <p:nvPr/>
          </p:nvSpPr>
          <p:spPr bwMode="auto">
            <a:xfrm flipH="1">
              <a:off x="1868" y="2068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46" name="Rectangle 57"/>
            <p:cNvSpPr>
              <a:spLocks noChangeArrowheads="1"/>
            </p:cNvSpPr>
            <p:nvPr/>
          </p:nvSpPr>
          <p:spPr bwMode="auto">
            <a:xfrm>
              <a:off x="1671" y="2112"/>
              <a:ext cx="2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ea typeface="宋体" pitchFamily="2" charset="-122"/>
                </a:rPr>
                <a:t>32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47" name="Line 58"/>
            <p:cNvSpPr>
              <a:spLocks noChangeShapeType="1"/>
            </p:cNvSpPr>
            <p:nvPr/>
          </p:nvSpPr>
          <p:spPr bwMode="auto">
            <a:xfrm flipH="1">
              <a:off x="1624" y="2544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48" name="Line 59"/>
            <p:cNvSpPr>
              <a:spLocks noChangeShapeType="1"/>
            </p:cNvSpPr>
            <p:nvPr/>
          </p:nvSpPr>
          <p:spPr bwMode="auto">
            <a:xfrm flipH="1">
              <a:off x="1868" y="2500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49" name="Rectangle 60"/>
            <p:cNvSpPr>
              <a:spLocks noChangeArrowheads="1"/>
            </p:cNvSpPr>
            <p:nvPr/>
          </p:nvSpPr>
          <p:spPr bwMode="auto">
            <a:xfrm>
              <a:off x="1431" y="2016"/>
              <a:ext cx="2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50" name="Rectangle 61"/>
            <p:cNvSpPr>
              <a:spLocks noChangeArrowheads="1"/>
            </p:cNvSpPr>
            <p:nvPr/>
          </p:nvSpPr>
          <p:spPr bwMode="auto">
            <a:xfrm>
              <a:off x="1431" y="2448"/>
              <a:ext cx="2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51" name="Rectangle 62"/>
            <p:cNvSpPr>
              <a:spLocks noChangeArrowheads="1"/>
            </p:cNvSpPr>
            <p:nvPr/>
          </p:nvSpPr>
          <p:spPr bwMode="auto">
            <a:xfrm>
              <a:off x="1671" y="2544"/>
              <a:ext cx="2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ea typeface="宋体" pitchFamily="2" charset="-122"/>
                </a:rPr>
                <a:t>32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52" name="Line 63"/>
            <p:cNvSpPr>
              <a:spLocks noChangeShapeType="1"/>
            </p:cNvSpPr>
            <p:nvPr/>
          </p:nvSpPr>
          <p:spPr bwMode="auto">
            <a:xfrm flipH="1">
              <a:off x="2296" y="2352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53" name="Line 64"/>
            <p:cNvSpPr>
              <a:spLocks noChangeShapeType="1"/>
            </p:cNvSpPr>
            <p:nvPr/>
          </p:nvSpPr>
          <p:spPr bwMode="auto">
            <a:xfrm flipH="1">
              <a:off x="2540" y="2308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54" name="Rectangle 65"/>
            <p:cNvSpPr>
              <a:spLocks noChangeArrowheads="1"/>
            </p:cNvSpPr>
            <p:nvPr/>
          </p:nvSpPr>
          <p:spPr bwMode="auto">
            <a:xfrm>
              <a:off x="2775" y="2256"/>
              <a:ext cx="2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Y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55" name="Rectangle 66"/>
            <p:cNvSpPr>
              <a:spLocks noChangeArrowheads="1"/>
            </p:cNvSpPr>
            <p:nvPr/>
          </p:nvSpPr>
          <p:spPr bwMode="auto">
            <a:xfrm>
              <a:off x="2343" y="2352"/>
              <a:ext cx="2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ea typeface="宋体" pitchFamily="2" charset="-122"/>
                </a:rPr>
                <a:t>32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56" name="Line 67"/>
            <p:cNvSpPr>
              <a:spLocks noChangeShapeType="1"/>
            </p:cNvSpPr>
            <p:nvPr/>
          </p:nvSpPr>
          <p:spPr bwMode="auto">
            <a:xfrm>
              <a:off x="2208" y="1736"/>
              <a:ext cx="0" cy="272"/>
            </a:xfrm>
            <a:prstGeom prst="line">
              <a:avLst/>
            </a:prstGeom>
            <a:noFill/>
            <a:ln w="38100">
              <a:solidFill>
                <a:srgbClr val="D90125"/>
              </a:solidFill>
              <a:prstDash val="sys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57" name="Rectangle 68"/>
            <p:cNvSpPr>
              <a:spLocks noChangeArrowheads="1"/>
            </p:cNvSpPr>
            <p:nvPr/>
          </p:nvSpPr>
          <p:spPr bwMode="auto">
            <a:xfrm>
              <a:off x="1697" y="1680"/>
              <a:ext cx="54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  <a:cs typeface="Arial" panose="020B0604020202090204" pitchFamily="34" charset="0"/>
                </a:rPr>
                <a:t>Select</a:t>
              </a:r>
              <a:endParaRPr lang="en-US" altLang="zh-CN">
                <a:solidFill>
                  <a:srgbClr val="000000"/>
                </a:solidFill>
                <a:ea typeface="宋体" pitchFamily="2" charset="-122"/>
                <a:cs typeface="Arial" panose="020B0604020202090204" pitchFamily="34" charset="0"/>
              </a:endParaRPr>
            </a:p>
          </p:txBody>
        </p:sp>
        <p:sp>
          <p:nvSpPr>
            <p:cNvPr id="15458" name="Rectangle 70"/>
            <p:cNvSpPr>
              <a:spLocks noChangeArrowheads="1"/>
            </p:cNvSpPr>
            <p:nvPr/>
          </p:nvSpPr>
          <p:spPr bwMode="auto">
            <a:xfrm rot="5400000">
              <a:off x="1968" y="2238"/>
              <a:ext cx="43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MUX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5365" name="Group 97"/>
          <p:cNvGrpSpPr/>
          <p:nvPr/>
        </p:nvGrpSpPr>
        <p:grpSpPr bwMode="auto">
          <a:xfrm>
            <a:off x="1266825" y="4738688"/>
            <a:ext cx="3165475" cy="1797050"/>
            <a:chOff x="1383" y="2985"/>
            <a:chExt cx="1994" cy="1132"/>
          </a:xfrm>
        </p:grpSpPr>
        <p:sp>
          <p:nvSpPr>
            <p:cNvPr id="15414" name="Rectangle 40"/>
            <p:cNvSpPr>
              <a:spLocks noChangeArrowheads="1"/>
            </p:cNvSpPr>
            <p:nvPr/>
          </p:nvSpPr>
          <p:spPr bwMode="auto">
            <a:xfrm>
              <a:off x="1623" y="3888"/>
              <a:ext cx="2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ea typeface="宋体" pitchFamily="2" charset="-122"/>
                </a:rPr>
                <a:t>32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15" name="Line 26"/>
            <p:cNvSpPr>
              <a:spLocks noChangeShapeType="1"/>
            </p:cNvSpPr>
            <p:nvPr/>
          </p:nvSpPr>
          <p:spPr bwMode="auto">
            <a:xfrm flipH="1">
              <a:off x="1576" y="3312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15416" name="Group 27"/>
            <p:cNvGrpSpPr/>
            <p:nvPr/>
          </p:nvGrpSpPr>
          <p:grpSpPr bwMode="auto">
            <a:xfrm>
              <a:off x="2064" y="3224"/>
              <a:ext cx="288" cy="768"/>
              <a:chOff x="2064" y="3224"/>
              <a:chExt cx="288" cy="768"/>
            </a:xfrm>
          </p:grpSpPr>
          <p:sp>
            <p:nvSpPr>
              <p:cNvPr id="15432" name="Line 28"/>
              <p:cNvSpPr>
                <a:spLocks noChangeShapeType="1"/>
              </p:cNvSpPr>
              <p:nvPr/>
            </p:nvSpPr>
            <p:spPr bwMode="auto">
              <a:xfrm>
                <a:off x="2064" y="3224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5433" name="Line 29"/>
              <p:cNvSpPr>
                <a:spLocks noChangeShapeType="1"/>
              </p:cNvSpPr>
              <p:nvPr/>
            </p:nvSpPr>
            <p:spPr bwMode="auto">
              <a:xfrm>
                <a:off x="2072" y="3224"/>
                <a:ext cx="272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5434" name="Line 30"/>
              <p:cNvSpPr>
                <a:spLocks noChangeShapeType="1"/>
              </p:cNvSpPr>
              <p:nvPr/>
            </p:nvSpPr>
            <p:spPr bwMode="auto">
              <a:xfrm>
                <a:off x="2072" y="3416"/>
                <a:ext cx="128" cy="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5435" name="Line 31"/>
              <p:cNvSpPr>
                <a:spLocks noChangeShapeType="1"/>
              </p:cNvSpPr>
              <p:nvPr/>
            </p:nvSpPr>
            <p:spPr bwMode="auto">
              <a:xfrm>
                <a:off x="2208" y="3512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5436" name="Line 32"/>
              <p:cNvSpPr>
                <a:spLocks noChangeShapeType="1"/>
              </p:cNvSpPr>
              <p:nvPr/>
            </p:nvSpPr>
            <p:spPr bwMode="auto">
              <a:xfrm>
                <a:off x="2352" y="3416"/>
                <a:ext cx="0" cy="3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5437" name="Line 33"/>
              <p:cNvSpPr>
                <a:spLocks noChangeShapeType="1"/>
              </p:cNvSpPr>
              <p:nvPr/>
            </p:nvSpPr>
            <p:spPr bwMode="auto">
              <a:xfrm flipV="1">
                <a:off x="2072" y="3688"/>
                <a:ext cx="128" cy="1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5438" name="Line 34"/>
              <p:cNvSpPr>
                <a:spLocks noChangeShapeType="1"/>
              </p:cNvSpPr>
              <p:nvPr/>
            </p:nvSpPr>
            <p:spPr bwMode="auto">
              <a:xfrm>
                <a:off x="2064" y="3800"/>
                <a:ext cx="0" cy="1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  <p:sp>
            <p:nvSpPr>
              <p:cNvPr id="15439" name="Line 35"/>
              <p:cNvSpPr>
                <a:spLocks noChangeShapeType="1"/>
              </p:cNvSpPr>
              <p:nvPr/>
            </p:nvSpPr>
            <p:spPr bwMode="auto">
              <a:xfrm flipV="1">
                <a:off x="2072" y="3784"/>
                <a:ext cx="272" cy="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b="1">
                  <a:solidFill>
                    <a:srgbClr val="000000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15417" name="Line 36"/>
            <p:cNvSpPr>
              <a:spLocks noChangeShapeType="1"/>
            </p:cNvSpPr>
            <p:nvPr/>
          </p:nvSpPr>
          <p:spPr bwMode="auto">
            <a:xfrm flipH="1">
              <a:off x="1820" y="3268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18" name="Rectangle 37"/>
            <p:cNvSpPr>
              <a:spLocks noChangeArrowheads="1"/>
            </p:cNvSpPr>
            <p:nvPr/>
          </p:nvSpPr>
          <p:spPr bwMode="auto">
            <a:xfrm>
              <a:off x="1623" y="3312"/>
              <a:ext cx="2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ea typeface="宋体" pitchFamily="2" charset="-122"/>
                </a:rPr>
                <a:t>32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19" name="Line 38"/>
            <p:cNvSpPr>
              <a:spLocks noChangeShapeType="1"/>
            </p:cNvSpPr>
            <p:nvPr/>
          </p:nvSpPr>
          <p:spPr bwMode="auto">
            <a:xfrm flipH="1">
              <a:off x="1576" y="3888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20" name="Line 39"/>
            <p:cNvSpPr>
              <a:spLocks noChangeShapeType="1"/>
            </p:cNvSpPr>
            <p:nvPr/>
          </p:nvSpPr>
          <p:spPr bwMode="auto">
            <a:xfrm flipH="1">
              <a:off x="1820" y="3844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21" name="Rectangle 41"/>
            <p:cNvSpPr>
              <a:spLocks noChangeArrowheads="1"/>
            </p:cNvSpPr>
            <p:nvPr/>
          </p:nvSpPr>
          <p:spPr bwMode="auto">
            <a:xfrm>
              <a:off x="1383" y="3216"/>
              <a:ext cx="2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22" name="Rectangle 42"/>
            <p:cNvSpPr>
              <a:spLocks noChangeArrowheads="1"/>
            </p:cNvSpPr>
            <p:nvPr/>
          </p:nvSpPr>
          <p:spPr bwMode="auto">
            <a:xfrm>
              <a:off x="1383" y="3792"/>
              <a:ext cx="2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23" name="Line 43"/>
            <p:cNvSpPr>
              <a:spLocks noChangeShapeType="1"/>
            </p:cNvSpPr>
            <p:nvPr/>
          </p:nvSpPr>
          <p:spPr bwMode="auto">
            <a:xfrm flipH="1">
              <a:off x="2344" y="3600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24" name="Line 44"/>
            <p:cNvSpPr>
              <a:spLocks noChangeShapeType="1"/>
            </p:cNvSpPr>
            <p:nvPr/>
          </p:nvSpPr>
          <p:spPr bwMode="auto">
            <a:xfrm flipH="1">
              <a:off x="2588" y="3556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25" name="Rectangle 45"/>
            <p:cNvSpPr>
              <a:spLocks noChangeArrowheads="1"/>
            </p:cNvSpPr>
            <p:nvPr/>
          </p:nvSpPr>
          <p:spPr bwMode="auto">
            <a:xfrm>
              <a:off x="2391" y="3600"/>
              <a:ext cx="2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ea typeface="宋体" pitchFamily="2" charset="-122"/>
                </a:rPr>
                <a:t>32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26" name="Rectangle 46"/>
            <p:cNvSpPr>
              <a:spLocks noChangeArrowheads="1"/>
            </p:cNvSpPr>
            <p:nvPr/>
          </p:nvSpPr>
          <p:spPr bwMode="auto">
            <a:xfrm>
              <a:off x="2823" y="3504"/>
              <a:ext cx="55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Result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27" name="Line 47"/>
            <p:cNvSpPr>
              <a:spLocks noChangeShapeType="1"/>
            </p:cNvSpPr>
            <p:nvPr/>
          </p:nvSpPr>
          <p:spPr bwMode="auto">
            <a:xfrm>
              <a:off x="2216" y="3888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28" name="Rectangle 48"/>
            <p:cNvSpPr>
              <a:spLocks noChangeArrowheads="1"/>
            </p:cNvSpPr>
            <p:nvPr/>
          </p:nvSpPr>
          <p:spPr bwMode="auto">
            <a:xfrm>
              <a:off x="2823" y="3792"/>
              <a:ext cx="42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Zero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29" name="Line 49"/>
            <p:cNvSpPr>
              <a:spLocks noChangeShapeType="1"/>
            </p:cNvSpPr>
            <p:nvPr/>
          </p:nvSpPr>
          <p:spPr bwMode="auto">
            <a:xfrm>
              <a:off x="2208" y="3032"/>
              <a:ext cx="0" cy="272"/>
            </a:xfrm>
            <a:prstGeom prst="line">
              <a:avLst/>
            </a:prstGeom>
            <a:noFill/>
            <a:ln w="38100">
              <a:solidFill>
                <a:srgbClr val="D90125"/>
              </a:solidFill>
              <a:prstDash val="sys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30" name="Rectangle 50"/>
            <p:cNvSpPr>
              <a:spLocks noChangeArrowheads="1"/>
            </p:cNvSpPr>
            <p:nvPr/>
          </p:nvSpPr>
          <p:spPr bwMode="auto">
            <a:xfrm>
              <a:off x="1929" y="2985"/>
              <a:ext cx="4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1600">
                  <a:solidFill>
                    <a:srgbClr val="B7011F"/>
                  </a:solidFill>
                  <a:ea typeface="宋体" pitchFamily="2" charset="-122"/>
                  <a:cs typeface="Arial" panose="020B0604020202090204" pitchFamily="34" charset="0"/>
                </a:rPr>
                <a:t>OP</a:t>
              </a:r>
              <a:endParaRPr lang="en-US" altLang="zh-CN" sz="1600">
                <a:solidFill>
                  <a:srgbClr val="B7011F"/>
                </a:solidFill>
                <a:ea typeface="宋体" pitchFamily="2" charset="-122"/>
                <a:cs typeface="Arial" panose="020B0604020202090204" pitchFamily="34" charset="0"/>
              </a:endParaRPr>
            </a:p>
          </p:txBody>
        </p:sp>
        <p:sp>
          <p:nvSpPr>
            <p:cNvPr id="15431" name="Rectangle 71"/>
            <p:cNvSpPr>
              <a:spLocks noChangeArrowheads="1"/>
            </p:cNvSpPr>
            <p:nvPr/>
          </p:nvSpPr>
          <p:spPr bwMode="auto">
            <a:xfrm rot="5400000">
              <a:off x="2054" y="3502"/>
              <a:ext cx="4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ALU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5366" name="Group 93"/>
          <p:cNvGrpSpPr/>
          <p:nvPr/>
        </p:nvGrpSpPr>
        <p:grpSpPr bwMode="auto">
          <a:xfrm>
            <a:off x="1474788" y="687388"/>
            <a:ext cx="3063875" cy="1735137"/>
            <a:chOff x="1431" y="432"/>
            <a:chExt cx="1930" cy="1093"/>
          </a:xfrm>
        </p:grpSpPr>
        <p:sp>
          <p:nvSpPr>
            <p:cNvPr id="15389" name="Line 4"/>
            <p:cNvSpPr>
              <a:spLocks noChangeShapeType="1"/>
            </p:cNvSpPr>
            <p:nvPr/>
          </p:nvSpPr>
          <p:spPr bwMode="auto">
            <a:xfrm flipH="1">
              <a:off x="1624" y="720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90" name="Line 5"/>
            <p:cNvSpPr>
              <a:spLocks noChangeShapeType="1"/>
            </p:cNvSpPr>
            <p:nvPr/>
          </p:nvSpPr>
          <p:spPr bwMode="auto">
            <a:xfrm>
              <a:off x="2112" y="632"/>
              <a:ext cx="0" cy="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91" name="Line 6"/>
            <p:cNvSpPr>
              <a:spLocks noChangeShapeType="1"/>
            </p:cNvSpPr>
            <p:nvPr/>
          </p:nvSpPr>
          <p:spPr bwMode="auto">
            <a:xfrm>
              <a:off x="2120" y="632"/>
              <a:ext cx="282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92" name="Line 7"/>
            <p:cNvSpPr>
              <a:spLocks noChangeShapeType="1"/>
            </p:cNvSpPr>
            <p:nvPr/>
          </p:nvSpPr>
          <p:spPr bwMode="auto">
            <a:xfrm>
              <a:off x="2102" y="815"/>
              <a:ext cx="164" cy="1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93" name="Line 8"/>
            <p:cNvSpPr>
              <a:spLocks noChangeShapeType="1"/>
            </p:cNvSpPr>
            <p:nvPr/>
          </p:nvSpPr>
          <p:spPr bwMode="auto">
            <a:xfrm>
              <a:off x="2256" y="92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94" name="Line 9"/>
            <p:cNvSpPr>
              <a:spLocks noChangeShapeType="1"/>
            </p:cNvSpPr>
            <p:nvPr/>
          </p:nvSpPr>
          <p:spPr bwMode="auto">
            <a:xfrm>
              <a:off x="2400" y="824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95" name="Line 10"/>
            <p:cNvSpPr>
              <a:spLocks noChangeShapeType="1"/>
            </p:cNvSpPr>
            <p:nvPr/>
          </p:nvSpPr>
          <p:spPr bwMode="auto">
            <a:xfrm flipV="1">
              <a:off x="2120" y="1096"/>
              <a:ext cx="128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96" name="Line 11"/>
            <p:cNvSpPr>
              <a:spLocks noChangeShapeType="1"/>
            </p:cNvSpPr>
            <p:nvPr/>
          </p:nvSpPr>
          <p:spPr bwMode="auto">
            <a:xfrm flipH="1">
              <a:off x="2103" y="1208"/>
              <a:ext cx="9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97" name="Line 12"/>
            <p:cNvSpPr>
              <a:spLocks noChangeShapeType="1"/>
            </p:cNvSpPr>
            <p:nvPr/>
          </p:nvSpPr>
          <p:spPr bwMode="auto">
            <a:xfrm flipV="1">
              <a:off x="2120" y="1192"/>
              <a:ext cx="272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98" name="Line 13"/>
            <p:cNvSpPr>
              <a:spLocks noChangeShapeType="1"/>
            </p:cNvSpPr>
            <p:nvPr/>
          </p:nvSpPr>
          <p:spPr bwMode="auto">
            <a:xfrm flipH="1">
              <a:off x="1868" y="676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99" name="Rectangle 14"/>
            <p:cNvSpPr>
              <a:spLocks noChangeArrowheads="1"/>
            </p:cNvSpPr>
            <p:nvPr/>
          </p:nvSpPr>
          <p:spPr bwMode="auto">
            <a:xfrm>
              <a:off x="1671" y="720"/>
              <a:ext cx="2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ea typeface="宋体" pitchFamily="2" charset="-122"/>
                </a:rPr>
                <a:t>32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00" name="Line 15"/>
            <p:cNvSpPr>
              <a:spLocks noChangeShapeType="1"/>
            </p:cNvSpPr>
            <p:nvPr/>
          </p:nvSpPr>
          <p:spPr bwMode="auto">
            <a:xfrm flipH="1">
              <a:off x="1624" y="1296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01" name="Line 16"/>
            <p:cNvSpPr>
              <a:spLocks noChangeShapeType="1"/>
            </p:cNvSpPr>
            <p:nvPr/>
          </p:nvSpPr>
          <p:spPr bwMode="auto">
            <a:xfrm flipH="1">
              <a:off x="1868" y="1252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02" name="Rectangle 17"/>
            <p:cNvSpPr>
              <a:spLocks noChangeArrowheads="1"/>
            </p:cNvSpPr>
            <p:nvPr/>
          </p:nvSpPr>
          <p:spPr bwMode="auto">
            <a:xfrm>
              <a:off x="1671" y="1296"/>
              <a:ext cx="27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ea typeface="宋体" pitchFamily="2" charset="-122"/>
                </a:rPr>
                <a:t>32</a:t>
              </a:r>
              <a:endParaRPr lang="zh-CN" altLang="en-US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03" name="Rectangle 18"/>
            <p:cNvSpPr>
              <a:spLocks noChangeArrowheads="1"/>
            </p:cNvSpPr>
            <p:nvPr/>
          </p:nvSpPr>
          <p:spPr bwMode="auto">
            <a:xfrm>
              <a:off x="1431" y="624"/>
              <a:ext cx="2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A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04" name="Rectangle 19"/>
            <p:cNvSpPr>
              <a:spLocks noChangeArrowheads="1"/>
            </p:cNvSpPr>
            <p:nvPr/>
          </p:nvSpPr>
          <p:spPr bwMode="auto">
            <a:xfrm>
              <a:off x="1431" y="1200"/>
              <a:ext cx="2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B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05" name="Line 20"/>
            <p:cNvSpPr>
              <a:spLocks noChangeShapeType="1"/>
            </p:cNvSpPr>
            <p:nvPr/>
          </p:nvSpPr>
          <p:spPr bwMode="auto">
            <a:xfrm flipH="1">
              <a:off x="2392" y="1008"/>
              <a:ext cx="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06" name="Line 21"/>
            <p:cNvSpPr>
              <a:spLocks noChangeShapeType="1"/>
            </p:cNvSpPr>
            <p:nvPr/>
          </p:nvSpPr>
          <p:spPr bwMode="auto">
            <a:xfrm flipH="1">
              <a:off x="2636" y="964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07" name="Rectangle 22"/>
            <p:cNvSpPr>
              <a:spLocks noChangeArrowheads="1"/>
            </p:cNvSpPr>
            <p:nvPr/>
          </p:nvSpPr>
          <p:spPr bwMode="auto">
            <a:xfrm>
              <a:off x="2439" y="1008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 sz="16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32</a:t>
              </a:r>
              <a:endParaRPr lang="zh-CN" altLang="en-US" sz="1600" b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5408" name="Rectangle 23"/>
            <p:cNvSpPr>
              <a:spLocks noChangeArrowheads="1"/>
            </p:cNvSpPr>
            <p:nvPr/>
          </p:nvSpPr>
          <p:spPr bwMode="auto">
            <a:xfrm>
              <a:off x="2871" y="912"/>
              <a:ext cx="42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Sum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09" name="Line 24"/>
            <p:cNvSpPr>
              <a:spLocks noChangeShapeType="1"/>
            </p:cNvSpPr>
            <p:nvPr/>
          </p:nvSpPr>
          <p:spPr bwMode="auto">
            <a:xfrm>
              <a:off x="2264" y="1296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10" name="Rectangle 25"/>
            <p:cNvSpPr>
              <a:spLocks noChangeArrowheads="1"/>
            </p:cNvSpPr>
            <p:nvPr/>
          </p:nvSpPr>
          <p:spPr bwMode="auto">
            <a:xfrm>
              <a:off x="2871" y="1200"/>
              <a:ext cx="49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Carry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11" name="Rectangle 69"/>
            <p:cNvSpPr>
              <a:spLocks noChangeArrowheads="1"/>
            </p:cNvSpPr>
            <p:nvPr/>
          </p:nvSpPr>
          <p:spPr bwMode="auto">
            <a:xfrm rot="5400000">
              <a:off x="2064" y="935"/>
              <a:ext cx="53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Adder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12" name="Line 72"/>
            <p:cNvSpPr>
              <a:spLocks noChangeShapeType="1"/>
            </p:cNvSpPr>
            <p:nvPr/>
          </p:nvSpPr>
          <p:spPr bwMode="auto">
            <a:xfrm>
              <a:off x="2304" y="488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413" name="Rectangle 73"/>
            <p:cNvSpPr>
              <a:spLocks noChangeArrowheads="1"/>
            </p:cNvSpPr>
            <p:nvPr/>
          </p:nvSpPr>
          <p:spPr bwMode="auto">
            <a:xfrm>
              <a:off x="2295" y="432"/>
              <a:ext cx="61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ea typeface="宋体" pitchFamily="2" charset="-122"/>
                </a:rPr>
                <a:t>CarryIn</a:t>
              </a:r>
              <a:endParaRPr lang="en-US" altLang="zh-CN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5367" name="Group 101"/>
          <p:cNvGrpSpPr/>
          <p:nvPr/>
        </p:nvGrpSpPr>
        <p:grpSpPr bwMode="auto">
          <a:xfrm>
            <a:off x="6305550" y="993775"/>
            <a:ext cx="2451100" cy="1676400"/>
            <a:chOff x="3843" y="1056"/>
            <a:chExt cx="1544" cy="864"/>
          </a:xfrm>
        </p:grpSpPr>
        <p:sp>
          <p:nvSpPr>
            <p:cNvPr id="15373" name="Line 74"/>
            <p:cNvSpPr>
              <a:spLocks noChangeShapeType="1"/>
            </p:cNvSpPr>
            <p:nvPr/>
          </p:nvSpPr>
          <p:spPr bwMode="auto">
            <a:xfrm>
              <a:off x="4359" y="1115"/>
              <a:ext cx="0" cy="7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74" name="Line 75"/>
            <p:cNvSpPr>
              <a:spLocks noChangeShapeType="1"/>
            </p:cNvSpPr>
            <p:nvPr/>
          </p:nvSpPr>
          <p:spPr bwMode="auto">
            <a:xfrm flipV="1">
              <a:off x="4367" y="1112"/>
              <a:ext cx="167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75" name="Line 76"/>
            <p:cNvSpPr>
              <a:spLocks noChangeShapeType="1"/>
            </p:cNvSpPr>
            <p:nvPr/>
          </p:nvSpPr>
          <p:spPr bwMode="auto">
            <a:xfrm>
              <a:off x="4340" y="1835"/>
              <a:ext cx="212" cy="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76" name="Line 77"/>
            <p:cNvSpPr>
              <a:spLocks noChangeShapeType="1"/>
            </p:cNvSpPr>
            <p:nvPr/>
          </p:nvSpPr>
          <p:spPr bwMode="auto">
            <a:xfrm>
              <a:off x="4551" y="1119"/>
              <a:ext cx="0" cy="7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77" name="Line 78"/>
            <p:cNvSpPr>
              <a:spLocks noChangeShapeType="1"/>
            </p:cNvSpPr>
            <p:nvPr/>
          </p:nvSpPr>
          <p:spPr bwMode="auto">
            <a:xfrm flipH="1">
              <a:off x="3843" y="1427"/>
              <a:ext cx="49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78" name="Line 79"/>
            <p:cNvSpPr>
              <a:spLocks noChangeShapeType="1"/>
            </p:cNvSpPr>
            <p:nvPr/>
          </p:nvSpPr>
          <p:spPr bwMode="auto">
            <a:xfrm flipH="1">
              <a:off x="4096" y="1392"/>
              <a:ext cx="56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79" name="Rectangle 80"/>
            <p:cNvSpPr>
              <a:spLocks noChangeArrowheads="1"/>
            </p:cNvSpPr>
            <p:nvPr/>
          </p:nvSpPr>
          <p:spPr bwMode="auto">
            <a:xfrm>
              <a:off x="3992" y="1427"/>
              <a:ext cx="178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 sz="16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itchFamily="2" charset="-122"/>
                </a:rPr>
                <a:t>3</a:t>
              </a:r>
              <a:endParaRPr lang="zh-CN" altLang="en-US" sz="1600" b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5380" name="Line 81"/>
            <p:cNvSpPr>
              <a:spLocks noChangeShapeType="1"/>
            </p:cNvSpPr>
            <p:nvPr/>
          </p:nvSpPr>
          <p:spPr bwMode="auto">
            <a:xfrm flipH="1">
              <a:off x="4542" y="1171"/>
              <a:ext cx="496" cy="1"/>
            </a:xfrm>
            <a:prstGeom prst="line">
              <a:avLst/>
            </a:prstGeom>
            <a:noFill/>
            <a:ln w="38100">
              <a:solidFill>
                <a:srgbClr val="D90125"/>
              </a:solidFill>
              <a:prstDash val="sysDot"/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81" name="Rectangle 82"/>
            <p:cNvSpPr>
              <a:spLocks noChangeArrowheads="1"/>
            </p:cNvSpPr>
            <p:nvPr/>
          </p:nvSpPr>
          <p:spPr bwMode="auto">
            <a:xfrm rot="5400000">
              <a:off x="4104" y="1460"/>
              <a:ext cx="69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Decoder</a:t>
              </a:r>
              <a:endPara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82" name="Line 83"/>
            <p:cNvSpPr>
              <a:spLocks noChangeShapeType="1"/>
            </p:cNvSpPr>
            <p:nvPr/>
          </p:nvSpPr>
          <p:spPr bwMode="auto">
            <a:xfrm flipH="1">
              <a:off x="4546" y="1331"/>
              <a:ext cx="496" cy="1"/>
            </a:xfrm>
            <a:prstGeom prst="line">
              <a:avLst/>
            </a:prstGeom>
            <a:noFill/>
            <a:ln w="38100">
              <a:solidFill>
                <a:srgbClr val="D90125"/>
              </a:solidFill>
              <a:prstDash val="sysDot"/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83" name="Line 84"/>
            <p:cNvSpPr>
              <a:spLocks noChangeShapeType="1"/>
            </p:cNvSpPr>
            <p:nvPr/>
          </p:nvSpPr>
          <p:spPr bwMode="auto">
            <a:xfrm flipH="1">
              <a:off x="4542" y="1473"/>
              <a:ext cx="496" cy="1"/>
            </a:xfrm>
            <a:prstGeom prst="line">
              <a:avLst/>
            </a:prstGeom>
            <a:noFill/>
            <a:ln w="38100">
              <a:solidFill>
                <a:srgbClr val="D90125"/>
              </a:solidFill>
              <a:prstDash val="sysDot"/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84" name="Line 85"/>
            <p:cNvSpPr>
              <a:spLocks noChangeShapeType="1"/>
            </p:cNvSpPr>
            <p:nvPr/>
          </p:nvSpPr>
          <p:spPr bwMode="auto">
            <a:xfrm flipH="1">
              <a:off x="4546" y="1788"/>
              <a:ext cx="496" cy="1"/>
            </a:xfrm>
            <a:prstGeom prst="line">
              <a:avLst/>
            </a:prstGeom>
            <a:noFill/>
            <a:ln w="38100">
              <a:solidFill>
                <a:srgbClr val="D90125"/>
              </a:solidFill>
              <a:prstDash val="sysDot"/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85" name="Text Box 86"/>
            <p:cNvSpPr txBox="1">
              <a:spLocks noChangeArrowheads="1"/>
            </p:cNvSpPr>
            <p:nvPr/>
          </p:nvSpPr>
          <p:spPr bwMode="auto">
            <a:xfrm>
              <a:off x="5028" y="1056"/>
              <a:ext cx="3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1600">
                  <a:solidFill>
                    <a:srgbClr val="B7011F"/>
                  </a:solidFill>
                  <a:latin typeface="Times New Roman" panose="02020603050405020304" pitchFamily="18" charset="0"/>
                  <a:ea typeface="宋体" pitchFamily="2" charset="-122"/>
                </a:rPr>
                <a:t>out0</a:t>
              </a:r>
              <a:endParaRPr lang="en-US" altLang="zh-CN" sz="1600">
                <a:solidFill>
                  <a:srgbClr val="B7011F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5386" name="Text Box 87"/>
            <p:cNvSpPr txBox="1">
              <a:spLocks noChangeArrowheads="1"/>
            </p:cNvSpPr>
            <p:nvPr/>
          </p:nvSpPr>
          <p:spPr bwMode="auto">
            <a:xfrm>
              <a:off x="5025" y="1197"/>
              <a:ext cx="3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1600">
                  <a:solidFill>
                    <a:srgbClr val="B7011F"/>
                  </a:solidFill>
                  <a:latin typeface="Times New Roman" panose="02020603050405020304" pitchFamily="18" charset="0"/>
                  <a:ea typeface="宋体" pitchFamily="2" charset="-122"/>
                </a:rPr>
                <a:t>out1</a:t>
              </a:r>
              <a:endParaRPr lang="en-US" altLang="zh-CN" sz="1600">
                <a:solidFill>
                  <a:srgbClr val="B7011F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5387" name="Text Box 88"/>
            <p:cNvSpPr txBox="1">
              <a:spLocks noChangeArrowheads="1"/>
            </p:cNvSpPr>
            <p:nvPr/>
          </p:nvSpPr>
          <p:spPr bwMode="auto">
            <a:xfrm>
              <a:off x="5029" y="1669"/>
              <a:ext cx="3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1600">
                  <a:solidFill>
                    <a:srgbClr val="B7011F"/>
                  </a:solidFill>
                  <a:latin typeface="Times New Roman" panose="02020603050405020304" pitchFamily="18" charset="0"/>
                  <a:ea typeface="宋体" pitchFamily="2" charset="-122"/>
                </a:rPr>
                <a:t>out7</a:t>
              </a:r>
              <a:endParaRPr lang="en-US" altLang="zh-CN" sz="1600">
                <a:solidFill>
                  <a:srgbClr val="B7011F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5388" name="Text Box 89"/>
            <p:cNvSpPr txBox="1">
              <a:spLocks noChangeArrowheads="1"/>
            </p:cNvSpPr>
            <p:nvPr/>
          </p:nvSpPr>
          <p:spPr bwMode="auto">
            <a:xfrm>
              <a:off x="5029" y="1356"/>
              <a:ext cx="35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1600">
                  <a:solidFill>
                    <a:srgbClr val="B7011F"/>
                  </a:solidFill>
                  <a:latin typeface="Times New Roman" panose="02020603050405020304" pitchFamily="18" charset="0"/>
                  <a:ea typeface="宋体" pitchFamily="2" charset="-122"/>
                </a:rPr>
                <a:t>out2</a:t>
              </a:r>
              <a:endParaRPr lang="en-US" altLang="zh-CN" sz="1600">
                <a:solidFill>
                  <a:srgbClr val="B7011F"/>
                </a:solidFill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15368" name="Rectangle 90"/>
          <p:cNvSpPr>
            <a:spLocks noChangeArrowheads="1"/>
          </p:cNvSpPr>
          <p:nvPr/>
        </p:nvSpPr>
        <p:spPr bwMode="auto">
          <a:xfrm>
            <a:off x="5183188" y="854075"/>
            <a:ext cx="2027237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685800" indent="-19050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257300" indent="-3429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714500" indent="-3429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译码器</a:t>
            </a:r>
            <a:r>
              <a:rPr lang="en-US" altLang="zh-CN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(Decoder)</a:t>
            </a:r>
            <a:endParaRPr lang="en-US" altLang="zh-CN" sz="2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369" name="Group 100"/>
          <p:cNvGrpSpPr/>
          <p:nvPr/>
        </p:nvGrpSpPr>
        <p:grpSpPr bwMode="auto">
          <a:xfrm>
            <a:off x="6448425" y="3009900"/>
            <a:ext cx="2001838" cy="396875"/>
            <a:chOff x="3273" y="2076"/>
            <a:chExt cx="1261" cy="250"/>
          </a:xfrm>
        </p:grpSpPr>
        <p:sp>
          <p:nvSpPr>
            <p:cNvPr id="15371" name="Line 98"/>
            <p:cNvSpPr>
              <a:spLocks noChangeShapeType="1"/>
            </p:cNvSpPr>
            <p:nvPr/>
          </p:nvSpPr>
          <p:spPr bwMode="auto">
            <a:xfrm>
              <a:off x="3273" y="2194"/>
              <a:ext cx="357" cy="0"/>
            </a:xfrm>
            <a:prstGeom prst="line">
              <a:avLst/>
            </a:prstGeom>
            <a:noFill/>
            <a:ln w="50800">
              <a:solidFill>
                <a:srgbClr val="D90125"/>
              </a:solidFill>
              <a:prstDash val="sys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b="1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372" name="Text Box 99"/>
            <p:cNvSpPr txBox="1">
              <a:spLocks noChangeArrowheads="1"/>
            </p:cNvSpPr>
            <p:nvPr/>
          </p:nvSpPr>
          <p:spPr bwMode="auto">
            <a:xfrm>
              <a:off x="3656" y="2076"/>
              <a:ext cx="8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D90125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35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90204" pitchFamily="34" charset="0"/>
                </a:defRPr>
              </a:lvl1pPr>
              <a:lvl2pPr marL="742950" indent="-285750" eaLnBrk="0" hangingPunct="0">
                <a:spcBef>
                  <a:spcPct val="35000"/>
                </a:spcBef>
                <a:buSzPct val="100000"/>
                <a:buChar char="•"/>
                <a:defRPr b="1">
                  <a:solidFill>
                    <a:schemeClr val="accent2"/>
                  </a:solidFill>
                  <a:latin typeface="Arial" panose="020B0604020202090204" pitchFamily="34" charset="0"/>
                </a:defRPr>
              </a:lvl2pPr>
              <a:lvl3pPr marL="1143000" indent="-228600" eaLnBrk="0" hangingPunct="0">
                <a:spcBef>
                  <a:spcPct val="35000"/>
                </a:spcBef>
                <a:buSzPct val="100000"/>
                <a:buChar char="-"/>
                <a:defRPr b="1">
                  <a:solidFill>
                    <a:srgbClr val="B7011F"/>
                  </a:solidFill>
                  <a:latin typeface="Arial" panose="020B060402020209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zh-CN" altLang="en-US" sz="2000">
                  <a:solidFill>
                    <a:srgbClr val="B7011F"/>
                  </a:solidFill>
                  <a:latin typeface="Times New Roman" panose="02020603050405020304" pitchFamily="18" charset="0"/>
                  <a:ea typeface="黑体" pitchFamily="49" charset="-122"/>
                </a:rPr>
                <a:t>控制信号</a:t>
              </a:r>
              <a:endParaRPr lang="zh-CN" altLang="en-US" sz="2000">
                <a:solidFill>
                  <a:srgbClr val="B7011F"/>
                </a:solidFill>
                <a:latin typeface="Times New Roman" panose="02020603050405020304" pitchFamily="18" charset="0"/>
                <a:ea typeface="黑体" pitchFamily="49" charset="-122"/>
              </a:endParaRPr>
            </a:p>
          </p:txBody>
        </p:sp>
      </p:grpSp>
      <p:sp>
        <p:nvSpPr>
          <p:cNvPr id="15370" name="Text Box 102"/>
          <p:cNvSpPr txBox="1">
            <a:spLocks noChangeArrowheads="1"/>
          </p:cNvSpPr>
          <p:nvPr/>
        </p:nvSpPr>
        <p:spPr bwMode="auto">
          <a:xfrm>
            <a:off x="4838700" y="3914775"/>
            <a:ext cx="40513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1900">
                <a:solidFill>
                  <a:srgbClr val="000000"/>
                </a:solidFill>
                <a:ea typeface="微软雅黑" pitchFamily="34" charset="-122"/>
              </a:rPr>
              <a:t>组合逻辑元件的特点：</a:t>
            </a:r>
            <a:endParaRPr lang="zh-CN" altLang="en-US" sz="1900">
              <a:solidFill>
                <a:srgbClr val="000000"/>
              </a:solidFill>
              <a:ea typeface="微软雅黑" pitchFamily="34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1900">
                <a:solidFill>
                  <a:srgbClr val="B7011F"/>
                </a:solidFill>
                <a:ea typeface="微软雅黑" pitchFamily="34" charset="-122"/>
              </a:rPr>
              <a:t>其输出只取决于当前的输入。即：若输入一样，则其输出也一样</a:t>
            </a:r>
            <a:endParaRPr lang="zh-CN" altLang="en-US" sz="1900">
              <a:solidFill>
                <a:srgbClr val="B7011F"/>
              </a:solidFill>
              <a:ea typeface="微软雅黑" pitchFamily="34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1900">
                <a:solidFill>
                  <a:srgbClr val="B7011F"/>
                </a:solidFill>
                <a:ea typeface="微软雅黑" pitchFamily="34" charset="-122"/>
              </a:rPr>
              <a:t>定时：所有输入到达后，经过一定的逻辑门延时，输出端改变，并保持到</a:t>
            </a:r>
            <a:r>
              <a:rPr lang="zh-CN" altLang="en-US" sz="1900">
                <a:solidFill>
                  <a:srgbClr val="B7011F"/>
                </a:solidFill>
                <a:latin typeface="Times New Roman" panose="02020603050405020304" pitchFamily="18" charset="0"/>
                <a:ea typeface="微软雅黑" pitchFamily="34" charset="-122"/>
              </a:rPr>
              <a:t>下次改变，不需要时钟信号来定时</a:t>
            </a:r>
            <a:endParaRPr lang="zh-CN" altLang="en-US" sz="1900">
              <a:solidFill>
                <a:srgbClr val="B7011F"/>
              </a:solidFill>
              <a:latin typeface="Times New Roman" panose="02020603050405020304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cture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lecture1">
      <a:majorFont>
        <a:latin typeface="Arial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</a:defRPr>
        </a:defPPr>
      </a:lstStyle>
    </a:lnDef>
  </a:objectDefaults>
  <a:extraClrSchemeLst>
    <a:extraClrScheme>
      <a:clrScheme name="lectu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lecture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lecture1">
      <a:majorFont>
        <a:latin typeface="Arial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</a:defRPr>
        </a:defPPr>
      </a:lstStyle>
    </a:lnDef>
  </a:objectDefaults>
  <a:extraClrSchemeLst>
    <a:extraClrScheme>
      <a:clrScheme name="lectu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6499</Words>
  <Application>WPS 文字</Application>
  <PresentationFormat>全屏显示(4:3)</PresentationFormat>
  <Paragraphs>614</Paragraphs>
  <Slides>29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9" baseType="lpstr">
      <vt:lpstr>Arial</vt:lpstr>
      <vt:lpstr>方正书宋_GBK</vt:lpstr>
      <vt:lpstr>Wingdings</vt:lpstr>
      <vt:lpstr>宋体</vt:lpstr>
      <vt:lpstr>黑体</vt:lpstr>
      <vt:lpstr>汉仪中黑KW</vt:lpstr>
      <vt:lpstr>Times New Roman</vt:lpstr>
      <vt:lpstr>微软雅黑</vt:lpstr>
      <vt:lpstr>汉仪旗黑</vt:lpstr>
      <vt:lpstr>汉仪书宋二KW</vt:lpstr>
      <vt:lpstr>Monotype Sorts</vt:lpstr>
      <vt:lpstr>宋体</vt:lpstr>
      <vt:lpstr>Arial Unicode MS</vt:lpstr>
      <vt:lpstr>Calibri</vt:lpstr>
      <vt:lpstr>Helvetica Neue</vt:lpstr>
      <vt:lpstr>Thonburi</vt:lpstr>
      <vt:lpstr>Office 主题​​</vt:lpstr>
      <vt:lpstr>lecture1</vt:lpstr>
      <vt:lpstr>1_lecture1</vt:lpstr>
      <vt:lpstr>Excel.Chart.8</vt:lpstr>
      <vt:lpstr>程序及指令的执行过程 </vt:lpstr>
      <vt:lpstr>程序及指令的执行过程</vt:lpstr>
      <vt:lpstr>机器指令的执行过程 </vt:lpstr>
      <vt:lpstr>机器指令的执行过程</vt:lpstr>
      <vt:lpstr>状态元件：时序逻辑电路</vt:lpstr>
      <vt:lpstr>状态元件：时序逻辑电路</vt:lpstr>
      <vt:lpstr>状态元件：时序逻辑电路</vt:lpstr>
      <vt:lpstr>数据通路与时序控制</vt:lpstr>
      <vt:lpstr>操作元件：组合逻辑电路</vt:lpstr>
      <vt:lpstr>指令流水线的基本概念</vt:lpstr>
      <vt:lpstr>指令流水线的基本概念</vt:lpstr>
      <vt:lpstr>单周期数据通路中指令的执行</vt:lpstr>
      <vt:lpstr>流水线数据通路中指令的执行</vt:lpstr>
      <vt:lpstr>流水线指令集的设计</vt:lpstr>
      <vt:lpstr>按指令格式的复杂度来分</vt:lpstr>
      <vt:lpstr>复杂指令集计算机CISC</vt:lpstr>
      <vt:lpstr>RISC设计风格的主要特点</vt:lpstr>
      <vt:lpstr>指令流水线的实现</vt:lpstr>
      <vt:lpstr>指令流水线的执行举例</vt:lpstr>
      <vt:lpstr>指令流水线的执行举例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编译器优化指令顺序解决数据冒险</vt:lpstr>
      <vt:lpstr>编译器优化以避免阻塞的情况调查</vt:lpstr>
      <vt:lpstr>编译器优化指令顺序解决控制冒险</vt:lpstr>
      <vt:lpstr>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程序及指令的执行过程</dc:title>
  <dc:creator>caisdu</dc:creator>
  <cp:lastModifiedBy>shaojiaming</cp:lastModifiedBy>
  <cp:revision>18</cp:revision>
  <dcterms:created xsi:type="dcterms:W3CDTF">2021-12-27T07:05:40Z</dcterms:created>
  <dcterms:modified xsi:type="dcterms:W3CDTF">2021-12-27T07:05:40Z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</Properties>
</file>