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3" d="100"/>
          <a:sy n="43" d="100"/>
        </p:scale>
        <p:origin x="-678" y="-28"/>
      </p:cViewPr>
      <p:guideLst>
        <p:guide orient="horz" pos="2182"/>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noFill/>
        <a:effectLst/>
      </p:bgPr>
    </p:bg>
    <p:spTree>
      <p:nvGrpSpPr>
        <p:cNvPr id="1" name=""/>
        <p:cNvGrpSpPr/>
        <p:nvPr/>
      </p:nvGrpSpPr>
      <p:grpSpPr>
        <a:xfrm>
          <a:off x="0" y="0"/>
          <a:ext cx="0" cy="0"/>
          <a:chOff x="0" y="0"/>
          <a:chExt cx="0" cy="0"/>
        </a:xfrm>
      </p:grpSpPr>
      <p:sp>
        <p:nvSpPr>
          <p:cNvPr id="2051" name="标题 2050"/>
          <p:cNvSpPr>
            <a:spLocks noGrp="1"/>
          </p:cNvSpPr>
          <p:nvPr>
            <p:ph type="ctrTitle"/>
          </p:nvPr>
        </p:nvSpPr>
        <p:spPr>
          <a:xfrm>
            <a:off x="3024717" y="3286125"/>
            <a:ext cx="8636000" cy="1038225"/>
          </a:xfrm>
          <a:prstGeom prst="rect">
            <a:avLst/>
          </a:prstGeom>
          <a:noFill/>
          <a:ln w="9525">
            <a:noFill/>
          </a:ln>
        </p:spPr>
        <p:txBody>
          <a:bodyPr anchor="ctr"/>
          <a:lstStyle>
            <a:lvl1pPr lvl="0">
              <a:defRPr sz="4000" kern="1200">
                <a:effectLst>
                  <a:outerShdw blurRad="50800" dist="38100" dir="2700000" algn="tl" rotWithShape="0">
                    <a:prstClr val="black">
                      <a:alpha val="40000"/>
                    </a:prstClr>
                  </a:outerShdw>
                </a:effectLst>
              </a:defRPr>
            </a:lvl1pPr>
          </a:lstStyle>
          <a:p>
            <a:pPr lvl="0" fontAlgn="base"/>
            <a:r>
              <a:rPr lang="zh-CN" altLang="en-US" strike="noStrike" noProof="1"/>
              <a:t>单击此处编辑母版标题样式</a:t>
            </a:r>
            <a:endParaRPr lang="zh-CN" altLang="en-US" strike="noStrike" noProof="1"/>
          </a:p>
        </p:txBody>
      </p:sp>
      <p:sp>
        <p:nvSpPr>
          <p:cNvPr id="2052" name="副标题 2051"/>
          <p:cNvSpPr>
            <a:spLocks noGrp="1"/>
          </p:cNvSpPr>
          <p:nvPr>
            <p:ph type="subTitle" idx="1"/>
          </p:nvPr>
        </p:nvSpPr>
        <p:spPr>
          <a:xfrm>
            <a:off x="3107267" y="4505960"/>
            <a:ext cx="8534400" cy="766763"/>
          </a:xfrm>
          <a:prstGeom prst="rect">
            <a:avLst/>
          </a:prstGeom>
          <a:noFill/>
          <a:ln w="9525">
            <a:noFill/>
          </a:ln>
        </p:spPr>
        <p:txBody>
          <a:bodyPr anchor="t"/>
          <a:lstStyle>
            <a:lvl1pPr marL="0" lvl="0" indent="0" algn="r">
              <a:buNone/>
              <a:defRPr kern="1200">
                <a:latin typeface="幼圆" panose="02010509060101010101" charset="-122"/>
                <a:ea typeface="幼圆" panose="02010509060101010101" charset="-122"/>
              </a:defRPr>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lstStyle/>
          <a:p>
            <a:fld id="{D997B5FA-0921-464F-AAE1-844C04324D75}" type="datetimeFigureOut">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lstStyle/>
          <a:p>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lstStyle/>
          <a:p>
            <a:fld id="{565CE74E-AB26-4998-AD42-012C4C1AD076}" type="slidenum">
              <a:rPr lang="zh-CN" altLang="en-US" smtClean="0"/>
            </a:fld>
            <a:endParaRPr lang="zh-CN" altLang="en-US"/>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908050"/>
          </a:xfrm>
        </p:spPr>
        <p:txBody>
          <a:bodyPr/>
          <a:lstStyle>
            <a:lvl1pPr>
              <a:defRPr sz="40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09600" y="1183640"/>
            <a:ext cx="10972800" cy="4942840"/>
          </a:xfrm>
        </p:spPr>
        <p:txBody>
          <a:bodyPr>
            <a:normAutofit/>
          </a:bodyPr>
          <a:lstStyle>
            <a:lvl1pPr>
              <a:lnSpc>
                <a:spcPct val="150000"/>
              </a:lnSpc>
              <a:defRPr sz="3200">
                <a:latin typeface="幼圆" panose="02010509060101010101" charset="-122"/>
                <a:ea typeface="幼圆" panose="02010509060101010101" charset="-122"/>
              </a:defRPr>
            </a:lvl1pPr>
            <a:lvl2pPr>
              <a:lnSpc>
                <a:spcPct val="150000"/>
              </a:lnSpc>
              <a:defRPr sz="2800">
                <a:latin typeface="幼圆" panose="02010509060101010101" charset="-122"/>
                <a:ea typeface="幼圆" panose="02010509060101010101" charset="-122"/>
              </a:defRPr>
            </a:lvl2pPr>
            <a:lvl3pPr>
              <a:lnSpc>
                <a:spcPct val="150000"/>
              </a:lnSpc>
              <a:defRPr>
                <a:latin typeface="幼圆" panose="02010509060101010101" charset="-122"/>
                <a:ea typeface="幼圆" panose="02010509060101010101" charset="-122"/>
              </a:defRPr>
            </a:lvl3pPr>
            <a:lvl4pPr marL="1371600" indent="0">
              <a:lnSpc>
                <a:spcPct val="150000"/>
              </a:lnSpc>
              <a:buNone/>
              <a:defRPr>
                <a:latin typeface="幼圆" panose="02010509060101010101" charset="-122"/>
                <a:ea typeface="幼圆" panose="02010509060101010101" charset="-122"/>
              </a:defRPr>
            </a:lvl4pPr>
            <a:lvl5pPr>
              <a:lnSpc>
                <a:spcPct val="150000"/>
              </a:lnSpc>
              <a:defRPr>
                <a:latin typeface="幼圆" panose="02010509060101010101" charset="-122"/>
                <a:ea typeface="幼圆" panose="02010509060101010101"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a:xfrm>
          <a:off x="0" y="0"/>
          <a:ext cx="0" cy="0"/>
          <a:chOff x="0" y="0"/>
          <a:chExt cx="0" cy="0"/>
        </a:xfrm>
      </p:grpSpPr>
      <p:sp>
        <p:nvSpPr>
          <p:cNvPr id="1027" name="标题 1026"/>
          <p:cNvSpPr>
            <a:spLocks noGrp="1"/>
          </p:cNvSpPr>
          <p:nvPr>
            <p:ph type="title"/>
          </p:nvPr>
        </p:nvSpPr>
        <p:spPr>
          <a:xfrm>
            <a:off x="609600" y="274955"/>
            <a:ext cx="10972800" cy="931545"/>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8" name="文本占位符 1027"/>
          <p:cNvSpPr>
            <a:spLocks noGrp="1"/>
          </p:cNvSpPr>
          <p:nvPr>
            <p:ph type="body"/>
          </p:nvPr>
        </p:nvSpPr>
        <p:spPr>
          <a:xfrm>
            <a:off x="609600" y="1278890"/>
            <a:ext cx="10972800" cy="4893945"/>
          </a:xfrm>
          <a:prstGeom prst="rect">
            <a:avLst/>
          </a:prstGeom>
          <a:noFill/>
          <a:ln w="9525">
            <a:noFill/>
          </a:ln>
        </p:spPr>
        <p:txBody>
          <a:bodyPr anchor="t">
            <a:normAutofit/>
          </a:bodyPr>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9" name="日期占位符 1028"/>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30" name="页脚占位符 1029"/>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1" name="灯片编号占位符 1030"/>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sldNum="0" hdr="0" ftr="0" dt="0"/>
  <p:txStyles>
    <p:titleStyle>
      <a:lvl1pPr marL="0" lvl="0" indent="0" algn="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50000"/>
        </a:lnSpc>
        <a:spcBef>
          <a:spcPct val="20000"/>
        </a:spcBef>
        <a:spcAft>
          <a:spcPct val="0"/>
        </a:spcAft>
        <a:buChar char="•"/>
        <a:defRPr sz="2400" b="0" i="0" u="none" kern="1200" baseline="0">
          <a:solidFill>
            <a:schemeClr val="tx1"/>
          </a:solidFill>
          <a:latin typeface="幼圆" panose="02010509060101010101" charset="-122"/>
          <a:ea typeface="幼圆" panose="02010509060101010101" charset="-122"/>
          <a:cs typeface="+mn-cs"/>
        </a:defRPr>
      </a:lvl1pPr>
      <a:lvl2pPr marL="742950" lvl="1" indent="-285750" algn="l" defTabSz="914400" eaLnBrk="1" fontAlgn="base" latinLnBrk="0" hangingPunct="1">
        <a:lnSpc>
          <a:spcPct val="150000"/>
        </a:lnSpc>
        <a:spcBef>
          <a:spcPct val="20000"/>
        </a:spcBef>
        <a:spcAft>
          <a:spcPct val="0"/>
        </a:spcAft>
        <a:buChar char="–"/>
        <a:defRPr sz="2000" b="0" i="0" u="none" kern="1200" baseline="0">
          <a:solidFill>
            <a:schemeClr val="tx1"/>
          </a:solidFill>
          <a:latin typeface="幼圆" panose="02010509060101010101" charset="-122"/>
          <a:ea typeface="幼圆" panose="02010509060101010101" charset="-122"/>
          <a:cs typeface="+mn-cs"/>
        </a:defRPr>
      </a:lvl2pPr>
      <a:lvl3pPr marL="1143000" lvl="2" indent="-228600" algn="l" defTabSz="914400" eaLnBrk="1" fontAlgn="base" latinLnBrk="0" hangingPunct="1">
        <a:lnSpc>
          <a:spcPct val="150000"/>
        </a:lnSpc>
        <a:spcBef>
          <a:spcPct val="20000"/>
        </a:spcBef>
        <a:spcAft>
          <a:spcPct val="0"/>
        </a:spcAft>
        <a:buChar char="•"/>
        <a:defRPr sz="1800" b="0" i="0" u="none" kern="1200" baseline="0">
          <a:solidFill>
            <a:schemeClr val="tx1"/>
          </a:solidFill>
          <a:latin typeface="幼圆" panose="02010509060101010101" charset="-122"/>
          <a:ea typeface="幼圆" panose="02010509060101010101" charset="-122"/>
          <a:cs typeface="+mn-cs"/>
        </a:defRPr>
      </a:lvl3pPr>
      <a:lvl4pPr marL="1600200" lvl="3"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4pPr>
      <a:lvl5pPr marL="2057400" lvl="4"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第三章 程序运行与操作系统</a:t>
            </a:r>
            <a:endParaRPr lang="zh-CN" altLang="en-US" dirty="0"/>
          </a:p>
        </p:txBody>
      </p:sp>
      <p:sp>
        <p:nvSpPr>
          <p:cNvPr id="3" name="副标题 2"/>
          <p:cNvSpPr>
            <a:spLocks noGrp="1"/>
          </p:cNvSpPr>
          <p:nvPr>
            <p:ph type="subTitle" idx="1"/>
          </p:nvPr>
        </p:nvSpPr>
        <p:spPr/>
        <p:txBody>
          <a:bodyPr/>
          <a:lstStyle/>
          <a:p>
            <a:r>
              <a:rPr lang="zh-CN" altLang="en-US"/>
              <a:t>山东大学计算机科学与技术学院</a:t>
            </a:r>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3-2 程序的执行</a:t>
            </a:r>
            <a:endParaRPr lang="zh-CN" altLang="en-US" sz="4000" dirty="0"/>
          </a:p>
        </p:txBody>
      </p:sp>
      <p:sp>
        <p:nvSpPr>
          <p:cNvPr id="3" name="内容占位符 2"/>
          <p:cNvSpPr>
            <a:spLocks noGrp="1"/>
          </p:cNvSpPr>
          <p:nvPr>
            <p:ph idx="1"/>
          </p:nvPr>
        </p:nvSpPr>
        <p:spPr>
          <a:xfrm>
            <a:off x="618653" y="1455244"/>
            <a:ext cx="4881327" cy="4942840"/>
          </a:xfrm>
        </p:spPr>
        <p:txBody>
          <a:bodyPr>
            <a:noAutofit/>
          </a:bodyPr>
          <a:lstStyle/>
          <a:p>
            <a:r>
              <a:rPr lang="zh-CN" altLang="en-US" sz="3200" dirty="0"/>
              <a:t>指令流</a:t>
            </a:r>
            <a:endParaRPr lang="zh-CN" altLang="en-US" sz="3200" dirty="0"/>
          </a:p>
          <a:p>
            <a:r>
              <a:rPr lang="zh-CN" altLang="en-US" sz="3200" dirty="0">
                <a:sym typeface="+mn-ea"/>
              </a:rPr>
              <a:t>指令流的运行环境</a:t>
            </a:r>
            <a:endParaRPr lang="zh-CN" altLang="en-US" sz="3200" dirty="0"/>
          </a:p>
          <a:p>
            <a:r>
              <a:rPr lang="zh-CN" altLang="en-US" sz="3200" dirty="0"/>
              <a:t>异常</a:t>
            </a:r>
            <a:endParaRPr lang="zh-CN" altLang="en-US" sz="3200" dirty="0"/>
          </a:p>
          <a:p>
            <a:r>
              <a:rPr lang="zh-CN" altLang="en-US" sz="3200" dirty="0" smtClean="0"/>
              <a:t>陷入</a:t>
            </a:r>
            <a:endParaRPr lang="zh-CN" altLang="en-US" sz="3200" dirty="0"/>
          </a:p>
        </p:txBody>
      </p:sp>
      <p:sp>
        <p:nvSpPr>
          <p:cNvPr id="4" name="内容占位符 2"/>
          <p:cNvSpPr txBox="1"/>
          <p:nvPr/>
        </p:nvSpPr>
        <p:spPr>
          <a:xfrm>
            <a:off x="5712738" y="1336040"/>
            <a:ext cx="6292158" cy="4942840"/>
          </a:xfrm>
          <a:prstGeom prst="rect">
            <a:avLst/>
          </a:prstGeom>
          <a:noFill/>
          <a:ln w="9525">
            <a:noFill/>
          </a:ln>
        </p:spPr>
        <p:txBody>
          <a:bodyPr anchor="t">
            <a:noAutofit/>
          </a:bodyPr>
          <a:lstStyle>
            <a:lvl1pPr marL="342900" lvl="0" indent="-342900" algn="l" defTabSz="914400" eaLnBrk="1" fontAlgn="base" latinLnBrk="0" hangingPunct="1">
              <a:lnSpc>
                <a:spcPct val="150000"/>
              </a:lnSpc>
              <a:spcBef>
                <a:spcPct val="20000"/>
              </a:spcBef>
              <a:spcAft>
                <a:spcPct val="0"/>
              </a:spcAft>
              <a:buChar char="•"/>
              <a:defRPr sz="2400" b="0" i="0" u="none" kern="1200" baseline="0">
                <a:solidFill>
                  <a:schemeClr val="tx1"/>
                </a:solidFill>
                <a:latin typeface="幼圆" panose="02010509060101010101" charset="-122"/>
                <a:ea typeface="幼圆" panose="02010509060101010101" charset="-122"/>
                <a:cs typeface="+mn-cs"/>
              </a:defRPr>
            </a:lvl1pPr>
            <a:lvl2pPr marL="742950" lvl="1" indent="-285750" algn="l" defTabSz="914400" eaLnBrk="1" fontAlgn="base" latinLnBrk="0" hangingPunct="1">
              <a:lnSpc>
                <a:spcPct val="150000"/>
              </a:lnSpc>
              <a:spcBef>
                <a:spcPct val="20000"/>
              </a:spcBef>
              <a:spcAft>
                <a:spcPct val="0"/>
              </a:spcAft>
              <a:buChar char="–"/>
              <a:defRPr sz="2000" b="0" i="0" u="none" kern="1200" baseline="0">
                <a:solidFill>
                  <a:schemeClr val="tx1"/>
                </a:solidFill>
                <a:latin typeface="幼圆" panose="02010509060101010101" charset="-122"/>
                <a:ea typeface="幼圆" panose="02010509060101010101" charset="-122"/>
                <a:cs typeface="+mn-cs"/>
              </a:defRPr>
            </a:lvl2pPr>
            <a:lvl3pPr marL="1143000" lvl="2" indent="-228600" algn="l" defTabSz="914400" eaLnBrk="1" fontAlgn="base" latinLnBrk="0" hangingPunct="1">
              <a:lnSpc>
                <a:spcPct val="150000"/>
              </a:lnSpc>
              <a:spcBef>
                <a:spcPct val="20000"/>
              </a:spcBef>
              <a:spcAft>
                <a:spcPct val="0"/>
              </a:spcAft>
              <a:buChar char="•"/>
              <a:defRPr sz="1800" b="0" i="0" u="none" kern="1200" baseline="0">
                <a:solidFill>
                  <a:schemeClr val="tx1"/>
                </a:solidFill>
                <a:latin typeface="幼圆" panose="02010509060101010101" charset="-122"/>
                <a:ea typeface="幼圆" panose="02010509060101010101" charset="-122"/>
                <a:cs typeface="+mn-cs"/>
              </a:defRPr>
            </a:lvl3pPr>
            <a:lvl4pPr marL="1600200" lvl="3"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4pPr>
            <a:lvl5pPr marL="2057400" lvl="4"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a:lstStyle>
          <a:p>
            <a:r>
              <a:rPr lang="zh-CN" altLang="en-US" sz="3200" dirty="0" smtClean="0"/>
              <a:t>设备请求</a:t>
            </a:r>
            <a:endParaRPr lang="zh-CN" altLang="en-US" sz="3200" dirty="0" smtClean="0"/>
          </a:p>
          <a:p>
            <a:r>
              <a:rPr lang="zh-CN" altLang="en-US" sz="3200" dirty="0" smtClean="0"/>
              <a:t>中断</a:t>
            </a:r>
            <a:endParaRPr lang="zh-CN" altLang="en-US" sz="3200" dirty="0" smtClean="0"/>
          </a:p>
          <a:p>
            <a:r>
              <a:rPr lang="zh-CN" altLang="en-US" sz="3200" dirty="0" smtClean="0"/>
              <a:t>中断机制</a:t>
            </a:r>
            <a:endParaRPr lang="zh-CN" altLang="en-US" sz="3200" dirty="0" smtClean="0"/>
          </a:p>
          <a:p>
            <a:r>
              <a:rPr lang="zh-CN" altLang="en-US" sz="3200" dirty="0" smtClean="0">
                <a:sym typeface="+mn-ea"/>
              </a:rPr>
              <a:t>含有中断事件的程序执行过程</a:t>
            </a:r>
            <a:endParaRPr lang="zh-CN" altLang="en-US" sz="3200"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指令流</a:t>
            </a:r>
            <a:endParaRPr lang="zh-CN" altLang="en-US" sz="4000" dirty="0">
              <a:sym typeface="+mn-ea"/>
            </a:endParaRPr>
          </a:p>
        </p:txBody>
      </p:sp>
      <p:sp>
        <p:nvSpPr>
          <p:cNvPr id="3" name="内容占位符 2"/>
          <p:cNvSpPr>
            <a:spLocks noGrp="1"/>
          </p:cNvSpPr>
          <p:nvPr>
            <p:ph idx="1"/>
          </p:nvPr>
        </p:nvSpPr>
        <p:spPr>
          <a:xfrm>
            <a:off x="609600" y="1183640"/>
            <a:ext cx="10972800" cy="5597406"/>
          </a:xfrm>
        </p:spPr>
        <p:txBody>
          <a:bodyPr>
            <a:noAutofit/>
          </a:bodyPr>
          <a:lstStyle/>
          <a:p>
            <a:pPr>
              <a:spcBef>
                <a:spcPts val="0"/>
              </a:spcBef>
            </a:pPr>
            <a:r>
              <a:rPr lang="zh-CN" altLang="en-US" sz="3200" dirty="0">
                <a:sym typeface="+mn-ea"/>
              </a:rPr>
              <a:t>程序（人的角度）</a:t>
            </a:r>
            <a:endParaRPr lang="zh-CN" altLang="en-US" sz="3200" dirty="0">
              <a:sym typeface="+mn-ea"/>
            </a:endParaRPr>
          </a:p>
          <a:p>
            <a:pPr lvl="1">
              <a:spcBef>
                <a:spcPts val="0"/>
              </a:spcBef>
            </a:pPr>
            <a:r>
              <a:rPr lang="zh-CN" altLang="en-US" sz="2800" dirty="0">
                <a:sym typeface="+mn-ea"/>
              </a:rPr>
              <a:t>指令序列</a:t>
            </a:r>
            <a:endParaRPr lang="zh-CN" altLang="en-US" sz="2800" dirty="0">
              <a:sym typeface="+mn-ea"/>
            </a:endParaRPr>
          </a:p>
          <a:p>
            <a:pPr lvl="1">
              <a:spcBef>
                <a:spcPts val="0"/>
              </a:spcBef>
            </a:pPr>
            <a:r>
              <a:rPr lang="zh-CN" altLang="en-US" sz="2800" dirty="0">
                <a:sym typeface="+mn-ea"/>
              </a:rPr>
              <a:t>执行控制：顺序/循环/条件/子程序</a:t>
            </a:r>
            <a:endParaRPr lang="zh-CN" altLang="en-US" sz="2800" dirty="0"/>
          </a:p>
          <a:p>
            <a:pPr>
              <a:spcBef>
                <a:spcPts val="0"/>
              </a:spcBef>
            </a:pPr>
            <a:r>
              <a:rPr lang="zh-CN" altLang="en-US" sz="3200" dirty="0"/>
              <a:t>指令流（</a:t>
            </a:r>
            <a:r>
              <a:rPr lang="en-US" altLang="zh-CN" sz="3200" dirty="0"/>
              <a:t>CPU</a:t>
            </a:r>
            <a:r>
              <a:rPr lang="zh-CN" altLang="en-US" sz="3200" dirty="0"/>
              <a:t>的角度）</a:t>
            </a:r>
            <a:endParaRPr lang="zh-CN" altLang="en-US" sz="3200" dirty="0"/>
          </a:p>
          <a:p>
            <a:pPr lvl="1" algn="l">
              <a:spcBef>
                <a:spcPts val="0"/>
              </a:spcBef>
              <a:buClrTx/>
              <a:buSzTx/>
              <a:buFontTx/>
            </a:pPr>
            <a:r>
              <a:rPr lang="zh-CN" altLang="en-US" sz="2800" dirty="0">
                <a:sym typeface="+mn-ea"/>
              </a:rPr>
              <a:t>指令的执行序列，不断前进（程序计数器PC）</a:t>
            </a:r>
            <a:endParaRPr lang="zh-CN" altLang="en-US" sz="2800" dirty="0">
              <a:sym typeface="+mn-ea"/>
            </a:endParaRPr>
          </a:p>
          <a:p>
            <a:pPr lvl="1" algn="l">
              <a:spcBef>
                <a:spcPts val="0"/>
              </a:spcBef>
              <a:buClrTx/>
              <a:buSzTx/>
              <a:buFontTx/>
            </a:pPr>
            <a:r>
              <a:rPr lang="zh-CN" altLang="en-US" sz="2800" dirty="0">
                <a:sym typeface="+mn-ea"/>
              </a:rPr>
              <a:t>入口地址</a:t>
            </a:r>
            <a:endParaRPr lang="zh-CN" altLang="en-US" sz="2800" dirty="0">
              <a:sym typeface="+mn-ea"/>
            </a:endParaRPr>
          </a:p>
          <a:p>
            <a:pPr lvl="1" algn="l">
              <a:spcBef>
                <a:spcPts val="0"/>
              </a:spcBef>
              <a:buClrTx/>
              <a:buSzTx/>
              <a:buFontTx/>
            </a:pPr>
            <a:r>
              <a:rPr lang="zh-CN" altLang="en-US" sz="2800" dirty="0">
                <a:sym typeface="+mn-ea"/>
              </a:rPr>
              <a:t>结束</a:t>
            </a:r>
            <a:endParaRPr lang="zh-CN" altLang="en-US" sz="2800" dirty="0">
              <a:sym typeface="+mn-ea"/>
            </a:endParaRPr>
          </a:p>
          <a:p>
            <a:pPr lvl="2">
              <a:spcBef>
                <a:spcPts val="0"/>
              </a:spcBef>
            </a:pPr>
            <a:r>
              <a:rPr lang="zh-CN" altLang="en-US" sz="2400" dirty="0" smtClean="0">
                <a:sym typeface="+mn-ea"/>
              </a:rPr>
              <a:t>停机或返回</a:t>
            </a:r>
            <a:r>
              <a:rPr lang="zh-CN" altLang="en-US" sz="2400" dirty="0">
                <a:sym typeface="+mn-ea"/>
              </a:rPr>
              <a:t>上一层控制</a:t>
            </a:r>
            <a:endParaRPr lang="zh-CN" altLang="en-US" sz="2400"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指令流的运行环境</a:t>
            </a:r>
            <a:endParaRPr lang="zh-CN" altLang="en-US" sz="4000" dirty="0"/>
          </a:p>
        </p:txBody>
      </p:sp>
      <p:sp>
        <p:nvSpPr>
          <p:cNvPr id="3" name="内容占位符 2"/>
          <p:cNvSpPr>
            <a:spLocks noGrp="1"/>
          </p:cNvSpPr>
          <p:nvPr>
            <p:ph idx="1"/>
          </p:nvPr>
        </p:nvSpPr>
        <p:spPr>
          <a:xfrm>
            <a:off x="609600" y="1183640"/>
            <a:ext cx="10972800" cy="5479710"/>
          </a:xfrm>
        </p:spPr>
        <p:txBody>
          <a:bodyPr>
            <a:noAutofit/>
          </a:bodyPr>
          <a:lstStyle/>
          <a:p>
            <a:pPr>
              <a:spcBef>
                <a:spcPts val="0"/>
              </a:spcBef>
            </a:pPr>
            <a:r>
              <a:rPr lang="zh-CN" altLang="en-US" sz="3200" dirty="0">
                <a:sym typeface="+mn-ea"/>
              </a:rPr>
              <a:t>指令间的连续性</a:t>
            </a:r>
            <a:endParaRPr lang="zh-CN" altLang="en-US" sz="3200" dirty="0">
              <a:sym typeface="+mn-ea"/>
            </a:endParaRPr>
          </a:p>
          <a:p>
            <a:pPr lvl="1">
              <a:spcBef>
                <a:spcPts val="0"/>
              </a:spcBef>
            </a:pPr>
            <a:r>
              <a:rPr lang="zh-CN" altLang="en-US" sz="2800" dirty="0">
                <a:sym typeface="+mn-ea"/>
              </a:rPr>
              <a:t>一条指令的执行结果往往是后一条指令的输入</a:t>
            </a:r>
            <a:endParaRPr lang="zh-CN" altLang="en-US" sz="2800" dirty="0">
              <a:sym typeface="+mn-ea"/>
            </a:endParaRPr>
          </a:p>
          <a:p>
            <a:pPr lvl="1">
              <a:spcBef>
                <a:spcPts val="0"/>
              </a:spcBef>
            </a:pPr>
            <a:r>
              <a:rPr lang="zh-CN" altLang="en-US" sz="2800" dirty="0">
                <a:sym typeface="+mn-ea"/>
              </a:rPr>
              <a:t>例如，两数相加之后，“和”及溢出标志留在寄存器中，以备下一条指令使用。</a:t>
            </a:r>
            <a:endParaRPr lang="zh-CN" altLang="en-US" sz="2800" dirty="0">
              <a:sym typeface="+mn-ea"/>
            </a:endParaRPr>
          </a:p>
          <a:p>
            <a:pPr>
              <a:spcBef>
                <a:spcPts val="0"/>
              </a:spcBef>
            </a:pPr>
            <a:r>
              <a:rPr lang="zh-CN" altLang="en-US" sz="3200" dirty="0">
                <a:sym typeface="+mn-ea"/>
              </a:rPr>
              <a:t>指令流的运行环境</a:t>
            </a:r>
            <a:endParaRPr lang="zh-CN" altLang="en-US" sz="3200" dirty="0">
              <a:sym typeface="+mn-ea"/>
            </a:endParaRPr>
          </a:p>
          <a:p>
            <a:pPr lvl="1">
              <a:spcBef>
                <a:spcPts val="0"/>
              </a:spcBef>
            </a:pPr>
            <a:r>
              <a:rPr lang="zh-CN" altLang="en-US" sz="2800" dirty="0">
                <a:sym typeface="+mn-ea"/>
              </a:rPr>
              <a:t>上一条指令留下的全部</a:t>
            </a:r>
            <a:r>
              <a:rPr lang="zh-CN" altLang="en-US" sz="2800" dirty="0" smtClean="0">
                <a:sym typeface="+mn-ea"/>
              </a:rPr>
              <a:t>信息、CPU寄存器、内存、设备</a:t>
            </a:r>
            <a:endParaRPr lang="zh-CN" altLang="en-US" sz="2800" dirty="0">
              <a:sym typeface="+mn-ea"/>
            </a:endParaRPr>
          </a:p>
          <a:p>
            <a:pPr>
              <a:spcBef>
                <a:spcPts val="0"/>
              </a:spcBef>
            </a:pPr>
            <a:r>
              <a:rPr lang="zh-CN" altLang="en-US" sz="3200" dirty="0"/>
              <a:t>程序的顺序执行</a:t>
            </a:r>
            <a:endParaRPr lang="en-US" altLang="zh-CN" sz="3200" dirty="0"/>
          </a:p>
          <a:p>
            <a:pPr lvl="1">
              <a:spcBef>
                <a:spcPts val="0"/>
              </a:spcBef>
            </a:pPr>
            <a:r>
              <a:rPr lang="en-US" altLang="zh-CN" sz="2800" dirty="0"/>
              <a:t>CPU</a:t>
            </a:r>
            <a:r>
              <a:rPr lang="zh-CN" altLang="en-US" sz="2800" dirty="0"/>
              <a:t>与指令流绑定在</a:t>
            </a:r>
            <a:r>
              <a:rPr lang="zh-CN" altLang="en-US" sz="2800" dirty="0" smtClean="0"/>
              <a:t>一起</a:t>
            </a:r>
            <a:endParaRPr lang="zh-CN" altLang="en-US" sz="2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异常</a:t>
            </a:r>
            <a:endParaRPr lang="zh-CN" altLang="en-US" sz="4000" dirty="0"/>
          </a:p>
        </p:txBody>
      </p:sp>
      <p:sp>
        <p:nvSpPr>
          <p:cNvPr id="3" name="内容占位符 2"/>
          <p:cNvSpPr>
            <a:spLocks noGrp="1"/>
          </p:cNvSpPr>
          <p:nvPr>
            <p:ph idx="1"/>
          </p:nvPr>
        </p:nvSpPr>
        <p:spPr>
          <a:xfrm>
            <a:off x="609600" y="1183640"/>
            <a:ext cx="10972800" cy="5013960"/>
          </a:xfrm>
        </p:spPr>
        <p:txBody>
          <a:bodyPr>
            <a:noAutofit/>
          </a:bodyPr>
          <a:lstStyle/>
          <a:p>
            <a:r>
              <a:rPr lang="zh-CN" altLang="en-US" sz="3200" dirty="0">
                <a:sym typeface="+mn-ea"/>
              </a:rPr>
              <a:t>异常(exception)</a:t>
            </a:r>
            <a:endParaRPr lang="zh-CN" altLang="en-US" sz="3200" dirty="0">
              <a:sym typeface="+mn-ea"/>
            </a:endParaRPr>
          </a:p>
          <a:p>
            <a:pPr lvl="1"/>
            <a:r>
              <a:rPr lang="zh-CN" altLang="en-US" sz="2800" dirty="0"/>
              <a:t>程序执行过程中不可避免地会遇到各种各样的程序员无法避免的错误，例如，算术运算中出现溢出、除以0、非法访问内存等</a:t>
            </a:r>
            <a:endParaRPr lang="zh-CN" altLang="en-US" sz="2800" dirty="0"/>
          </a:p>
          <a:p>
            <a:pPr lvl="1"/>
            <a:r>
              <a:rPr lang="zh-CN" altLang="en-US" sz="2800" dirty="0"/>
              <a:t>这种在指令的执行过程中由CPU检测出并发出警告的</a:t>
            </a:r>
            <a:r>
              <a:rPr lang="zh-CN" altLang="en-US" sz="2800" dirty="0" smtClean="0"/>
              <a:t>意外事件</a:t>
            </a:r>
            <a:endParaRPr lang="zh-CN" altLang="en-US" sz="28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异常</a:t>
            </a:r>
            <a:r>
              <a:rPr lang="en-US" altLang="zh-CN" sz="4000" dirty="0" smtClean="0"/>
              <a:t>.</a:t>
            </a:r>
            <a:endParaRPr lang="zh-CN" altLang="en-US" sz="4000" dirty="0"/>
          </a:p>
        </p:txBody>
      </p:sp>
      <p:sp>
        <p:nvSpPr>
          <p:cNvPr id="3" name="内容占位符 2"/>
          <p:cNvSpPr>
            <a:spLocks noGrp="1"/>
          </p:cNvSpPr>
          <p:nvPr>
            <p:ph idx="1"/>
          </p:nvPr>
        </p:nvSpPr>
        <p:spPr>
          <a:xfrm>
            <a:off x="609600" y="1183640"/>
            <a:ext cx="10972800" cy="5438970"/>
          </a:xfrm>
        </p:spPr>
        <p:txBody>
          <a:bodyPr>
            <a:noAutofit/>
          </a:bodyPr>
          <a:lstStyle/>
          <a:p>
            <a:r>
              <a:rPr lang="zh-CN" altLang="en-US" sz="3200" dirty="0" smtClean="0"/>
              <a:t>异常</a:t>
            </a:r>
            <a:r>
              <a:rPr lang="zh-CN" altLang="en-US" sz="3200" dirty="0"/>
              <a:t>的分类</a:t>
            </a:r>
            <a:endParaRPr lang="zh-CN" altLang="en-US" sz="3200" dirty="0"/>
          </a:p>
          <a:p>
            <a:pPr lvl="1"/>
            <a:r>
              <a:rPr lang="zh-CN" altLang="en-US" sz="2800" dirty="0"/>
              <a:t>可以修复的异常</a:t>
            </a:r>
            <a:endParaRPr lang="zh-CN" altLang="en-US" sz="2800" dirty="0"/>
          </a:p>
          <a:p>
            <a:pPr lvl="2"/>
            <a:r>
              <a:rPr lang="zh-CN" altLang="en-US" sz="2400" dirty="0"/>
              <a:t>除数为0，处理方法：将指令的执行结果用特殊的值表示，如NaN(Not a Number)，继续执行</a:t>
            </a:r>
            <a:endParaRPr lang="zh-CN" altLang="en-US" sz="2400" dirty="0"/>
          </a:p>
          <a:p>
            <a:pPr lvl="2"/>
            <a:r>
              <a:rPr lang="zh-CN" altLang="en-US" sz="2400" dirty="0"/>
              <a:t>页错误(page fault)，</a:t>
            </a:r>
            <a:r>
              <a:rPr lang="zh-CN" altLang="en-US" sz="2400" dirty="0">
                <a:sym typeface="+mn-ea"/>
              </a:rPr>
              <a:t>处理方法：</a:t>
            </a:r>
            <a:r>
              <a:rPr lang="zh-CN" altLang="en-US" sz="2400" dirty="0"/>
              <a:t>页置换</a:t>
            </a:r>
            <a:endParaRPr lang="zh-CN" altLang="en-US" sz="2400" dirty="0"/>
          </a:p>
          <a:p>
            <a:pPr lvl="1"/>
            <a:r>
              <a:rPr lang="zh-CN" altLang="en-US" sz="2800" dirty="0"/>
              <a:t>不可修复的异常</a:t>
            </a:r>
            <a:endParaRPr lang="zh-CN" altLang="en-US" sz="2800" dirty="0"/>
          </a:p>
          <a:p>
            <a:pPr lvl="2"/>
            <a:r>
              <a:rPr lang="zh-CN" altLang="en-US" sz="2400" dirty="0"/>
              <a:t>整数运算中除数为0，这意味着程序中的逻辑错误，</a:t>
            </a:r>
            <a:r>
              <a:rPr lang="en-US" altLang="zh-CN" sz="2400" dirty="0"/>
              <a:t>==</a:t>
            </a:r>
            <a:r>
              <a:rPr lang="zh-CN" altLang="en-US" sz="2400" dirty="0"/>
              <a:t>》</a:t>
            </a:r>
            <a:r>
              <a:rPr lang="zh-CN" altLang="en-US" sz="2400" dirty="0">
                <a:sym typeface="+mn-ea"/>
              </a:rPr>
              <a:t>终止程序的运行</a:t>
            </a:r>
            <a:endParaRPr lang="zh-CN" altLang="en-US" sz="2400" dirty="0"/>
          </a:p>
          <a:p>
            <a:pPr lvl="2"/>
            <a:r>
              <a:rPr lang="zh-CN" altLang="en-US" sz="2400" dirty="0"/>
              <a:t>非法操作码、地址越界等，</a:t>
            </a:r>
            <a:r>
              <a:rPr lang="en-US" altLang="zh-CN" sz="2400" dirty="0">
                <a:sym typeface="+mn-ea"/>
              </a:rPr>
              <a:t>==</a:t>
            </a:r>
            <a:r>
              <a:rPr lang="zh-CN" altLang="en-US" sz="2400" dirty="0">
                <a:sym typeface="+mn-ea"/>
              </a:rPr>
              <a:t>》</a:t>
            </a:r>
            <a:r>
              <a:rPr lang="zh-CN" altLang="en-US" sz="2400" dirty="0"/>
              <a:t>终止程序的运行</a:t>
            </a:r>
            <a:endParaRPr lang="zh-CN" altLang="en-US" sz="24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高级语言中的异常</a:t>
            </a:r>
            <a:endParaRPr lang="zh-CN" altLang="en-US" sz="4000" dirty="0"/>
          </a:p>
        </p:txBody>
      </p:sp>
      <p:sp>
        <p:nvSpPr>
          <p:cNvPr id="3" name="内容占位符 2"/>
          <p:cNvSpPr>
            <a:spLocks noGrp="1"/>
          </p:cNvSpPr>
          <p:nvPr>
            <p:ph idx="1"/>
          </p:nvPr>
        </p:nvSpPr>
        <p:spPr>
          <a:xfrm>
            <a:off x="609600" y="1262380"/>
            <a:ext cx="8670925" cy="5152000"/>
          </a:xfrm>
        </p:spPr>
        <p:txBody>
          <a:bodyPr>
            <a:noAutofit/>
          </a:bodyPr>
          <a:lstStyle/>
          <a:p>
            <a:r>
              <a:rPr lang="zh-CN" altLang="en-US" sz="3200" dirty="0"/>
              <a:t>高级语言中异常</a:t>
            </a:r>
            <a:endParaRPr lang="zh-CN" altLang="en-US" sz="3200" dirty="0"/>
          </a:p>
          <a:p>
            <a:pPr lvl="1"/>
            <a:r>
              <a:rPr lang="en-US" altLang="zh-CN" sz="2800" dirty="0" err="1"/>
              <a:t>Java程序在执行过程中如果出现异常</a:t>
            </a:r>
            <a:endParaRPr lang="en-US" altLang="zh-CN" sz="2800" dirty="0"/>
          </a:p>
          <a:p>
            <a:pPr lvl="1"/>
            <a:r>
              <a:rPr lang="en-US" altLang="zh-CN" sz="2800" dirty="0" err="1"/>
              <a:t>该异常对象将被自动提交给JVM</a:t>
            </a:r>
            <a:endParaRPr lang="en-US" altLang="zh-CN" sz="2800" dirty="0"/>
          </a:p>
          <a:p>
            <a:pPr lvl="1"/>
            <a:r>
              <a:rPr lang="en-US" altLang="zh-CN" sz="2800" dirty="0" err="1"/>
              <a:t>JVM接收到异常对象时，会寻找能处理这一异常的代码</a:t>
            </a:r>
            <a:endParaRPr lang="en-US" altLang="zh-CN" sz="2800" dirty="0"/>
          </a:p>
          <a:p>
            <a:pPr lvl="1"/>
            <a:r>
              <a:rPr lang="en-US" altLang="zh-CN" sz="2800" dirty="0" err="1"/>
              <a:t>把当前异常对象交给其处理，这一过程称为捕获（catch）</a:t>
            </a:r>
            <a:r>
              <a:rPr lang="en-US" altLang="zh-CN" sz="2800" dirty="0" err="1" smtClean="0"/>
              <a:t>异常</a:t>
            </a:r>
            <a:endParaRPr lang="en-US" altLang="zh-CN" sz="2800" dirty="0"/>
          </a:p>
        </p:txBody>
      </p:sp>
      <p:sp>
        <p:nvSpPr>
          <p:cNvPr id="4" name="文本框 3"/>
          <p:cNvSpPr txBox="1"/>
          <p:nvPr/>
        </p:nvSpPr>
        <p:spPr>
          <a:xfrm>
            <a:off x="9624695" y="1648460"/>
            <a:ext cx="1957705" cy="3046095"/>
          </a:xfrm>
          <a:prstGeom prst="rect">
            <a:avLst/>
          </a:prstGeom>
          <a:noFill/>
        </p:spPr>
        <p:txBody>
          <a:bodyPr wrap="square" rtlCol="0">
            <a:spAutoFit/>
          </a:bodyPr>
          <a:lstStyle/>
          <a:p>
            <a:r>
              <a:rPr lang="en-US" altLang="zh-CN" sz="2400"/>
              <a:t>Java</a:t>
            </a:r>
            <a:r>
              <a:rPr lang="zh-CN" altLang="en-US" sz="2400"/>
              <a:t>程序：</a:t>
            </a:r>
            <a:endParaRPr lang="zh-CN" altLang="en-US" sz="2400"/>
          </a:p>
          <a:p>
            <a:endParaRPr lang="zh-CN" altLang="en-US" sz="2400"/>
          </a:p>
          <a:p>
            <a:r>
              <a:rPr lang="en-US" altLang="zh-CN" sz="2400"/>
              <a:t>try {</a:t>
            </a:r>
            <a:endParaRPr lang="en-US" altLang="zh-CN" sz="2400"/>
          </a:p>
          <a:p>
            <a:r>
              <a:rPr lang="en-US" altLang="zh-CN" sz="2400"/>
              <a:t>    ......</a:t>
            </a:r>
            <a:endParaRPr lang="en-US" altLang="zh-CN" sz="2400"/>
          </a:p>
          <a:p>
            <a:r>
              <a:rPr lang="en-US" altLang="zh-CN" sz="2400"/>
              <a:t>}</a:t>
            </a:r>
            <a:endParaRPr lang="en-US" altLang="zh-CN" sz="2400"/>
          </a:p>
          <a:p>
            <a:r>
              <a:rPr lang="en-US" altLang="zh-CN" sz="2400"/>
              <a:t>catch (e) {</a:t>
            </a:r>
            <a:endParaRPr lang="en-US" altLang="zh-CN" sz="2400"/>
          </a:p>
          <a:p>
            <a:r>
              <a:rPr lang="en-US" altLang="zh-CN" sz="2400"/>
              <a:t>    ......</a:t>
            </a:r>
            <a:endParaRPr lang="en-US" altLang="zh-CN" sz="2400"/>
          </a:p>
          <a:p>
            <a:r>
              <a:rPr lang="en-US" altLang="zh-CN" sz="2400"/>
              <a:t>}</a:t>
            </a:r>
            <a:endParaRPr lang="en-US" altLang="zh-CN" sz="240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异常处理的意义</a:t>
            </a:r>
            <a:endParaRPr lang="zh-CN" altLang="en-US" sz="4000" dirty="0"/>
          </a:p>
        </p:txBody>
      </p:sp>
      <p:sp>
        <p:nvSpPr>
          <p:cNvPr id="3" name="内容占位符 2"/>
          <p:cNvSpPr>
            <a:spLocks noGrp="1"/>
          </p:cNvSpPr>
          <p:nvPr>
            <p:ph idx="1"/>
          </p:nvPr>
        </p:nvSpPr>
        <p:spPr>
          <a:xfrm>
            <a:off x="609600" y="1183640"/>
            <a:ext cx="10972800" cy="4914265"/>
          </a:xfrm>
        </p:spPr>
        <p:txBody>
          <a:bodyPr>
            <a:noAutofit/>
          </a:bodyPr>
          <a:lstStyle/>
          <a:p>
            <a:pPr>
              <a:spcBef>
                <a:spcPts val="0"/>
              </a:spcBef>
            </a:pPr>
            <a:r>
              <a:rPr lang="zh-CN" altLang="en-US" sz="3200" dirty="0"/>
              <a:t>异常处理是伴随程序设计而出现的</a:t>
            </a:r>
            <a:endParaRPr lang="zh-CN" altLang="en-US" sz="3200" dirty="0"/>
          </a:p>
          <a:p>
            <a:pPr lvl="1"/>
            <a:r>
              <a:rPr lang="zh-CN" altLang="en-US" sz="2800" dirty="0" smtClean="0"/>
              <a:t>最早</a:t>
            </a:r>
            <a:r>
              <a:rPr lang="zh-CN" altLang="en-US" sz="2800" dirty="0"/>
              <a:t>出现UNIVAC计算机上，第一台商用计算机，总共销售了46套，诞生于1951年，Eckert和Mauchly设计</a:t>
            </a:r>
            <a:r>
              <a:rPr lang="zh-CN" altLang="en-US" sz="2800" dirty="0" smtClean="0"/>
              <a:t>的</a:t>
            </a:r>
            <a:endParaRPr lang="zh-CN" altLang="en-US" sz="2800"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异常处理的</a:t>
            </a:r>
            <a:r>
              <a:rPr lang="zh-CN" altLang="en-US" sz="4000" dirty="0" smtClean="0"/>
              <a:t>意义</a:t>
            </a:r>
            <a:r>
              <a:rPr lang="en-US" altLang="zh-CN" sz="4000" dirty="0" smtClean="0"/>
              <a:t>.</a:t>
            </a:r>
            <a:endParaRPr lang="zh-CN" altLang="en-US" sz="4000" dirty="0"/>
          </a:p>
        </p:txBody>
      </p:sp>
      <p:sp>
        <p:nvSpPr>
          <p:cNvPr id="3" name="内容占位符 2"/>
          <p:cNvSpPr>
            <a:spLocks noGrp="1"/>
          </p:cNvSpPr>
          <p:nvPr>
            <p:ph idx="1"/>
          </p:nvPr>
        </p:nvSpPr>
        <p:spPr>
          <a:xfrm>
            <a:off x="609600" y="1183640"/>
            <a:ext cx="10972800" cy="5502344"/>
          </a:xfrm>
        </p:spPr>
        <p:txBody>
          <a:bodyPr>
            <a:noAutofit/>
          </a:bodyPr>
          <a:lstStyle/>
          <a:p>
            <a:pPr>
              <a:spcBef>
                <a:spcPts val="0"/>
              </a:spcBef>
            </a:pPr>
            <a:r>
              <a:rPr lang="zh-CN" altLang="en-US" sz="3200" dirty="0" smtClean="0"/>
              <a:t>UNIVAC</a:t>
            </a:r>
            <a:r>
              <a:rPr lang="zh-CN" altLang="en-US" sz="3200" dirty="0"/>
              <a:t>计算机处理异常的方式</a:t>
            </a:r>
            <a:endParaRPr lang="zh-CN" altLang="en-US" sz="3200" dirty="0"/>
          </a:p>
          <a:p>
            <a:pPr lvl="1"/>
            <a:r>
              <a:rPr lang="zh-CN" altLang="en-US" sz="2800" dirty="0">
                <a:sym typeface="+mn-ea"/>
              </a:rPr>
              <a:t>用户程序执行前在0号单元存放一对指令；一旦出现异常，CPU暂停当前的指令执行</a:t>
            </a:r>
            <a:r>
              <a:rPr lang="zh-CN" altLang="en-US" sz="2800" dirty="0" smtClean="0">
                <a:sym typeface="+mn-ea"/>
              </a:rPr>
              <a:t>序列</a:t>
            </a:r>
            <a:r>
              <a:rPr lang="en-US" altLang="zh-CN" sz="2800" dirty="0" smtClean="0">
                <a:sym typeface="+mn-ea"/>
              </a:rPr>
              <a:t>,</a:t>
            </a:r>
            <a:r>
              <a:rPr lang="zh-CN" altLang="en-US" sz="2800" dirty="0" smtClean="0">
                <a:sym typeface="+mn-ea"/>
              </a:rPr>
              <a:t>转</a:t>
            </a:r>
            <a:r>
              <a:rPr lang="zh-CN" altLang="en-US" sz="2800" dirty="0">
                <a:sym typeface="+mn-ea"/>
              </a:rPr>
              <a:t>去执行0号单元中的那两条</a:t>
            </a:r>
            <a:r>
              <a:rPr lang="zh-CN" altLang="en-US" sz="2800" dirty="0" smtClean="0">
                <a:sym typeface="+mn-ea"/>
              </a:rPr>
              <a:t>指令</a:t>
            </a:r>
            <a:r>
              <a:rPr lang="en-US" altLang="zh-CN" sz="2800" dirty="0" smtClean="0">
                <a:sym typeface="+mn-ea"/>
              </a:rPr>
              <a:t>;</a:t>
            </a:r>
            <a:r>
              <a:rPr lang="zh-CN" altLang="en-US" sz="2800" dirty="0" smtClean="0">
                <a:sym typeface="+mn-ea"/>
              </a:rPr>
              <a:t>这</a:t>
            </a:r>
            <a:r>
              <a:rPr lang="zh-CN" altLang="en-US" sz="2800" dirty="0">
                <a:sym typeface="+mn-ea"/>
              </a:rPr>
              <a:t>两条指令可能会去执行另外的程序，也可能不发生转移而继续执行原先的指令序列，这由</a:t>
            </a:r>
            <a:r>
              <a:rPr lang="zh-CN" altLang="en-US" sz="2800" dirty="0" smtClean="0">
                <a:sym typeface="+mn-ea"/>
              </a:rPr>
              <a:t>程序员</a:t>
            </a:r>
            <a:r>
              <a:rPr lang="zh-CN" altLang="en-US" sz="2800" dirty="0" smtClean="0">
                <a:sym typeface="+mn-ea"/>
              </a:rPr>
              <a:t>设计决定</a:t>
            </a:r>
            <a:endParaRPr lang="zh-CN" altLang="en-US" sz="2800" dirty="0"/>
          </a:p>
          <a:p>
            <a:pPr>
              <a:spcBef>
                <a:spcPts val="0"/>
              </a:spcBef>
            </a:pPr>
            <a:r>
              <a:rPr lang="zh-CN" altLang="en-US" sz="3200" dirty="0"/>
              <a:t>异常处理的意义</a:t>
            </a:r>
            <a:endParaRPr lang="zh-CN" altLang="en-US" sz="3200" dirty="0"/>
          </a:p>
          <a:p>
            <a:pPr lvl="1"/>
            <a:r>
              <a:rPr lang="zh-CN" altLang="en-US" sz="2800" dirty="0"/>
              <a:t>CPU可以执行多个不同的代码序列，从容地在多个代码序列之间进行切换</a:t>
            </a:r>
            <a:endParaRPr lang="zh-CN" altLang="en-US" sz="28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陷入</a:t>
            </a:r>
            <a:r>
              <a:rPr lang="en-US" altLang="zh-CN" sz="4000" dirty="0"/>
              <a:t>(trap)</a:t>
            </a:r>
            <a:endParaRPr lang="en-US" altLang="zh-CN" sz="4000" dirty="0"/>
          </a:p>
        </p:txBody>
      </p:sp>
      <p:sp>
        <p:nvSpPr>
          <p:cNvPr id="3" name="内容占位符 2"/>
          <p:cNvSpPr>
            <a:spLocks noGrp="1"/>
          </p:cNvSpPr>
          <p:nvPr>
            <p:ph idx="1"/>
          </p:nvPr>
        </p:nvSpPr>
        <p:spPr>
          <a:xfrm>
            <a:off x="609600" y="1183640"/>
            <a:ext cx="10972800" cy="5106035"/>
          </a:xfrm>
        </p:spPr>
        <p:txBody>
          <a:bodyPr>
            <a:noAutofit/>
          </a:bodyPr>
          <a:lstStyle/>
          <a:p>
            <a:pPr>
              <a:spcBef>
                <a:spcPts val="0"/>
              </a:spcBef>
            </a:pPr>
            <a:r>
              <a:rPr lang="zh-CN" altLang="en-US" sz="3200" dirty="0" smtClean="0">
                <a:sym typeface="+mn-ea"/>
              </a:rPr>
              <a:t>程序</a:t>
            </a:r>
            <a:r>
              <a:rPr lang="zh-CN" altLang="en-US" sz="3200" dirty="0">
                <a:sym typeface="+mn-ea"/>
              </a:rPr>
              <a:t>主动寻求帮助</a:t>
            </a:r>
            <a:endParaRPr lang="zh-CN" altLang="en-US" sz="3200" dirty="0">
              <a:sym typeface="+mn-ea"/>
            </a:endParaRPr>
          </a:p>
          <a:p>
            <a:pPr>
              <a:spcBef>
                <a:spcPts val="0"/>
              </a:spcBef>
            </a:pPr>
            <a:r>
              <a:rPr lang="zh-CN" altLang="en-US" sz="3200" dirty="0">
                <a:sym typeface="+mn-ea"/>
              </a:rPr>
              <a:t>举例</a:t>
            </a:r>
            <a:endParaRPr lang="zh-CN" altLang="en-US" sz="3200" dirty="0">
              <a:sym typeface="+mn-ea"/>
            </a:endParaRPr>
          </a:p>
          <a:p>
            <a:pPr lvl="1">
              <a:spcBef>
                <a:spcPts val="0"/>
              </a:spcBef>
            </a:pPr>
            <a:r>
              <a:rPr lang="zh-CN" altLang="en-US" sz="2800" dirty="0"/>
              <a:t>断点调式：</a:t>
            </a:r>
            <a:r>
              <a:rPr lang="en-US" altLang="zh-CN" sz="2800" dirty="0" err="1"/>
              <a:t>int</a:t>
            </a:r>
            <a:r>
              <a:rPr lang="en-US" altLang="zh-CN" sz="2800" dirty="0"/>
              <a:t> 3 </a:t>
            </a:r>
            <a:r>
              <a:rPr lang="zh-CN" altLang="en-US" sz="2800" dirty="0"/>
              <a:t>指令</a:t>
            </a:r>
            <a:endParaRPr lang="zh-CN" altLang="en-US" sz="2800" dirty="0"/>
          </a:p>
          <a:p>
            <a:pPr lvl="1">
              <a:spcBef>
                <a:spcPts val="0"/>
              </a:spcBef>
            </a:pPr>
            <a:r>
              <a:rPr lang="zh-CN" altLang="en-US" sz="2800" dirty="0"/>
              <a:t>系统调用：</a:t>
            </a:r>
            <a:r>
              <a:rPr lang="en-US" altLang="zh-CN" sz="2800" dirty="0"/>
              <a:t>trap </a:t>
            </a:r>
            <a:r>
              <a:rPr lang="zh-CN" altLang="en-US" sz="2800" dirty="0"/>
              <a:t>指令</a:t>
            </a:r>
            <a:endParaRPr lang="en-US" altLang="zh-CN" sz="2800" dirty="0"/>
          </a:p>
          <a:p>
            <a:pPr>
              <a:spcBef>
                <a:spcPts val="0"/>
              </a:spcBef>
            </a:pPr>
            <a:r>
              <a:rPr lang="zh-CN" altLang="en-US" sz="3200" dirty="0">
                <a:sym typeface="+mn-ea"/>
              </a:rPr>
              <a:t>与异常的区别</a:t>
            </a:r>
            <a:endParaRPr lang="zh-CN" altLang="en-US" sz="3200" dirty="0">
              <a:sym typeface="+mn-ea"/>
            </a:endParaRPr>
          </a:p>
          <a:p>
            <a:pPr lvl="1">
              <a:spcBef>
                <a:spcPts val="0"/>
              </a:spcBef>
            </a:pPr>
            <a:r>
              <a:rPr lang="zh-CN" altLang="en-US" sz="2800" dirty="0">
                <a:sym typeface="+mn-ea"/>
              </a:rPr>
              <a:t>主动</a:t>
            </a:r>
            <a:endParaRPr lang="zh-CN" altLang="en-US" sz="2800" dirty="0">
              <a:sym typeface="+mn-ea"/>
            </a:endParaRPr>
          </a:p>
          <a:p>
            <a:pPr lvl="1">
              <a:spcBef>
                <a:spcPts val="0"/>
              </a:spcBef>
            </a:pPr>
            <a:r>
              <a:rPr lang="zh-CN" altLang="en-US" sz="2800" dirty="0">
                <a:sym typeface="+mn-ea"/>
              </a:rPr>
              <a:t>被动</a:t>
            </a:r>
            <a:endParaRPr lang="zh-CN" altLang="en-US" sz="2800" dirty="0">
              <a:sym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设备请求</a:t>
            </a:r>
            <a:endParaRPr lang="zh-CN" altLang="en-US" sz="4000" dirty="0"/>
          </a:p>
        </p:txBody>
      </p:sp>
      <p:sp>
        <p:nvSpPr>
          <p:cNvPr id="3" name="内容占位符 2"/>
          <p:cNvSpPr>
            <a:spLocks noGrp="1"/>
          </p:cNvSpPr>
          <p:nvPr>
            <p:ph idx="1"/>
          </p:nvPr>
        </p:nvSpPr>
        <p:spPr>
          <a:xfrm>
            <a:off x="609600" y="1183640"/>
            <a:ext cx="10972800" cy="5488764"/>
          </a:xfrm>
        </p:spPr>
        <p:txBody>
          <a:bodyPr>
            <a:noAutofit/>
          </a:bodyPr>
          <a:lstStyle/>
          <a:p>
            <a:pPr>
              <a:spcBef>
                <a:spcPts val="0"/>
              </a:spcBef>
            </a:pPr>
            <a:r>
              <a:rPr lang="zh-CN" altLang="en-US" sz="3200" dirty="0"/>
              <a:t>起源</a:t>
            </a:r>
            <a:endParaRPr lang="zh-CN" altLang="en-US" dirty="0"/>
          </a:p>
          <a:p>
            <a:pPr lvl="1">
              <a:spcBef>
                <a:spcPts val="0"/>
              </a:spcBef>
            </a:pPr>
            <a:r>
              <a:rPr lang="zh-CN" altLang="en-US" sz="2800" dirty="0"/>
              <a:t>1956年，首先在DYSEAC计算机系统上实现外部中断</a:t>
            </a:r>
            <a:endParaRPr lang="zh-CN" altLang="en-US" sz="2800" dirty="0"/>
          </a:p>
          <a:p>
            <a:pPr>
              <a:spcBef>
                <a:spcPts val="0"/>
              </a:spcBef>
            </a:pPr>
            <a:r>
              <a:rPr lang="zh-CN" altLang="en-US" sz="3200" dirty="0" smtClean="0"/>
              <a:t>贡献</a:t>
            </a:r>
            <a:endParaRPr lang="zh-CN" altLang="en-US" sz="3200" dirty="0"/>
          </a:p>
          <a:p>
            <a:pPr lvl="1">
              <a:spcBef>
                <a:spcPts val="0"/>
              </a:spcBef>
            </a:pPr>
            <a:r>
              <a:rPr lang="zh-CN" altLang="en-US" sz="2800" dirty="0"/>
              <a:t>将中断的理念扩展到输入输出操作上</a:t>
            </a:r>
            <a:endParaRPr lang="zh-CN" altLang="en-US" sz="2800" dirty="0"/>
          </a:p>
          <a:p>
            <a:pPr lvl="1">
              <a:spcBef>
                <a:spcPts val="0"/>
              </a:spcBef>
            </a:pPr>
            <a:r>
              <a:rPr lang="zh-CN" altLang="en-US" sz="2800" dirty="0"/>
              <a:t>当外设工作完成后，向CPU发出中断信号，请求CPU进行处理</a:t>
            </a:r>
            <a:endParaRPr lang="zh-CN" altLang="en-US" sz="2800" dirty="0"/>
          </a:p>
          <a:p>
            <a:pPr lvl="1">
              <a:spcBef>
                <a:spcPts val="0"/>
              </a:spcBef>
            </a:pPr>
            <a:r>
              <a:rPr lang="zh-CN" altLang="en-US" sz="2800" dirty="0"/>
              <a:t>实现</a:t>
            </a:r>
            <a:r>
              <a:rPr lang="en-US" altLang="zh-CN" sz="2800" dirty="0"/>
              <a:t>CPU</a:t>
            </a:r>
            <a:r>
              <a:rPr lang="zh-CN" altLang="en-US" sz="2800" dirty="0"/>
              <a:t>与外设并行工作</a:t>
            </a:r>
            <a:endParaRPr lang="zh-CN" altLang="en-US" sz="2800" dirty="0"/>
          </a:p>
          <a:p>
            <a:pPr lvl="2">
              <a:spcBef>
                <a:spcPts val="0"/>
              </a:spcBef>
            </a:pPr>
            <a:r>
              <a:rPr lang="zh-CN" altLang="en-US" sz="2400" dirty="0"/>
              <a:t>在外部中断机制出现之前，所有的外部设备在和CPU的通信过程中就像一个哑巴，自身的状态不会主动向CPU报告，必须CPU亲自过来查看</a:t>
            </a:r>
            <a:endParaRPr lang="zh-CN" altLang="en-US" sz="24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本章目录</a:t>
            </a:r>
            <a:endParaRPr lang="zh-CN" altLang="en-US" dirty="0">
              <a:sym typeface="+mn-ea"/>
            </a:endParaRPr>
          </a:p>
        </p:txBody>
      </p:sp>
      <p:sp>
        <p:nvSpPr>
          <p:cNvPr id="3" name="内容占位符 2"/>
          <p:cNvSpPr>
            <a:spLocks noGrp="1"/>
          </p:cNvSpPr>
          <p:nvPr>
            <p:ph idx="1"/>
          </p:nvPr>
        </p:nvSpPr>
        <p:spPr>
          <a:xfrm>
            <a:off x="1876118" y="929149"/>
            <a:ext cx="5884545" cy="5506198"/>
          </a:xfrm>
        </p:spPr>
        <p:txBody>
          <a:bodyPr>
            <a:noAutofit/>
          </a:bodyPr>
          <a:lstStyle/>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-1 </a:t>
            </a:r>
            <a:r>
              <a:rPr lang="zh-CN" altLang="en-US" dirty="0" smtClean="0">
                <a:cs typeface="幼圆" panose="02010509060101010101" charset="-122"/>
                <a:sym typeface="+mn-ea"/>
              </a:rPr>
              <a:t>程序的装入</a:t>
            </a:r>
            <a:endParaRPr lang="zh-CN" dirty="0">
              <a:cs typeface="幼圆" panose="02010509060101010101" charset="-122"/>
              <a:sym typeface="+mn-ea"/>
            </a:endParaRPr>
          </a:p>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-2 </a:t>
            </a:r>
            <a:r>
              <a:rPr lang="zh-CN" altLang="en-US" dirty="0" smtClean="0">
                <a:cs typeface="幼圆" panose="02010509060101010101" charset="-122"/>
                <a:sym typeface="+mn-ea"/>
              </a:rPr>
              <a:t>程序的执行</a:t>
            </a:r>
            <a:endParaRPr dirty="0">
              <a:cs typeface="幼圆" panose="02010509060101010101" charset="-122"/>
              <a:sym typeface="+mn-ea"/>
            </a:endParaRPr>
          </a:p>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-3 </a:t>
            </a:r>
            <a:r>
              <a:rPr lang="zh-CN" altLang="en-US" dirty="0" smtClean="0">
                <a:cs typeface="幼圆" panose="02010509060101010101" charset="-122"/>
                <a:sym typeface="+mn-ea"/>
              </a:rPr>
              <a:t>中断响应</a:t>
            </a:r>
            <a:endParaRPr dirty="0">
              <a:cs typeface="幼圆" panose="02010509060101010101" charset="-122"/>
              <a:sym typeface="+mn-ea"/>
            </a:endParaRPr>
          </a:p>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-4 </a:t>
            </a:r>
            <a:r>
              <a:rPr lang="zh-CN" altLang="en-US" dirty="0" smtClean="0">
                <a:cs typeface="幼圆" panose="02010509060101010101" charset="-122"/>
                <a:sym typeface="+mn-ea"/>
              </a:rPr>
              <a:t>运行时系统</a:t>
            </a:r>
            <a:endParaRPr dirty="0">
              <a:cs typeface="幼圆" panose="02010509060101010101" charset="-122"/>
              <a:sym typeface="+mn-ea"/>
            </a:endParaRPr>
          </a:p>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-5 </a:t>
            </a:r>
            <a:r>
              <a:rPr lang="zh-CN" altLang="en-US" dirty="0" smtClean="0">
                <a:cs typeface="幼圆" panose="02010509060101010101" charset="-122"/>
                <a:sym typeface="+mn-ea"/>
              </a:rPr>
              <a:t>系统调用</a:t>
            </a:r>
            <a:endParaRPr dirty="0">
              <a:cs typeface="幼圆" panose="02010509060101010101" charset="-122"/>
              <a:sym typeface="+mn-ea"/>
            </a:endParaRPr>
          </a:p>
          <a:p>
            <a:pPr>
              <a:lnSpc>
                <a:spcPct val="160000"/>
              </a:lnSpc>
            </a:pPr>
            <a:r>
              <a:rPr lang="en-US" altLang="zh-CN" dirty="0" smtClean="0">
                <a:cs typeface="幼圆" panose="02010509060101010101" charset="-122"/>
                <a:sym typeface="+mn-ea"/>
              </a:rPr>
              <a:t>3</a:t>
            </a:r>
            <a:r>
              <a:rPr dirty="0" smtClean="0">
                <a:cs typeface="幼圆" panose="02010509060101010101" charset="-122"/>
                <a:sym typeface="+mn-ea"/>
              </a:rPr>
              <a:t>-6 </a:t>
            </a:r>
            <a:r>
              <a:rPr lang="zh-CN" altLang="en-US" dirty="0" smtClean="0">
                <a:cs typeface="幼圆" panose="02010509060101010101" charset="-122"/>
                <a:sym typeface="+mn-ea"/>
              </a:rPr>
              <a:t>程序的终止</a:t>
            </a:r>
            <a:endParaRPr lang="zh-CN" altLang="en-US" dirty="0">
              <a:cs typeface="幼圆" panose="02010509060101010101" charset="-122"/>
              <a:sym typeface="+mn-ea"/>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a:t>
            </a:r>
            <a:r>
              <a:rPr lang="en-US" altLang="zh-CN" sz="4000" dirty="0"/>
              <a:t>(interrupt)</a:t>
            </a:r>
            <a:endParaRPr lang="en-US" altLang="zh-CN" sz="4000" dirty="0"/>
          </a:p>
        </p:txBody>
      </p:sp>
      <p:sp>
        <p:nvSpPr>
          <p:cNvPr id="3" name="内容占位符 2"/>
          <p:cNvSpPr>
            <a:spLocks noGrp="1"/>
          </p:cNvSpPr>
          <p:nvPr>
            <p:ph idx="1"/>
          </p:nvPr>
        </p:nvSpPr>
        <p:spPr>
          <a:xfrm>
            <a:off x="609600" y="1183640"/>
            <a:ext cx="10972800" cy="5579299"/>
          </a:xfrm>
        </p:spPr>
        <p:txBody>
          <a:bodyPr>
            <a:noAutofit/>
          </a:bodyPr>
          <a:lstStyle/>
          <a:p>
            <a:pPr>
              <a:spcBef>
                <a:spcPts val="0"/>
              </a:spcBef>
            </a:pPr>
            <a:r>
              <a:rPr lang="zh-CN" altLang="en-US" sz="3200" dirty="0">
                <a:sym typeface="+mn-ea"/>
              </a:rPr>
              <a:t>内部中断</a:t>
            </a:r>
            <a:endParaRPr lang="zh-CN" altLang="en-US" sz="3200" dirty="0">
              <a:sym typeface="+mn-ea"/>
            </a:endParaRPr>
          </a:p>
          <a:p>
            <a:pPr lvl="1">
              <a:spcBef>
                <a:spcPts val="0"/>
              </a:spcBef>
            </a:pPr>
            <a:r>
              <a:rPr lang="zh-CN" altLang="en-US" sz="2800" dirty="0">
                <a:sym typeface="+mn-ea"/>
              </a:rPr>
              <a:t>来自CPU自身执行指令</a:t>
            </a:r>
            <a:endParaRPr lang="zh-CN" altLang="en-US" sz="2800" dirty="0">
              <a:sym typeface="+mn-ea"/>
            </a:endParaRPr>
          </a:p>
          <a:p>
            <a:pPr lvl="1">
              <a:spcBef>
                <a:spcPts val="0"/>
              </a:spcBef>
            </a:pPr>
            <a:r>
              <a:rPr lang="en-US" altLang="zh-CN" sz="2800" dirty="0" err="1">
                <a:sym typeface="+mn-ea"/>
              </a:rPr>
              <a:t>异常</a:t>
            </a:r>
            <a:r>
              <a:rPr lang="zh-CN" altLang="en-US" sz="2800" dirty="0">
                <a:sym typeface="+mn-ea"/>
              </a:rPr>
              <a:t>，被迫</a:t>
            </a:r>
            <a:endParaRPr lang="en-US" altLang="zh-CN" sz="2800" dirty="0">
              <a:sym typeface="+mn-ea"/>
            </a:endParaRPr>
          </a:p>
          <a:p>
            <a:pPr lvl="1">
              <a:spcBef>
                <a:spcPts val="0"/>
              </a:spcBef>
            </a:pPr>
            <a:r>
              <a:rPr lang="en-US" altLang="zh-CN" sz="2800" dirty="0" err="1">
                <a:sym typeface="+mn-ea"/>
              </a:rPr>
              <a:t>陷入</a:t>
            </a:r>
            <a:r>
              <a:rPr lang="zh-CN" altLang="en-US" sz="2800" dirty="0">
                <a:sym typeface="+mn-ea"/>
              </a:rPr>
              <a:t>，主动</a:t>
            </a:r>
            <a:endParaRPr lang="en-US" altLang="zh-CN" sz="2800" dirty="0"/>
          </a:p>
          <a:p>
            <a:pPr>
              <a:spcBef>
                <a:spcPts val="0"/>
              </a:spcBef>
            </a:pPr>
            <a:r>
              <a:rPr lang="zh-CN" altLang="en-US" sz="3200" dirty="0">
                <a:sym typeface="+mn-ea"/>
              </a:rPr>
              <a:t>外部中断</a:t>
            </a:r>
            <a:endParaRPr lang="zh-CN" altLang="en-US" sz="3200" dirty="0">
              <a:sym typeface="+mn-ea"/>
            </a:endParaRPr>
          </a:p>
          <a:p>
            <a:pPr lvl="1">
              <a:spcBef>
                <a:spcPts val="0"/>
              </a:spcBef>
            </a:pPr>
            <a:r>
              <a:rPr lang="zh-CN" altLang="en-US" sz="2800" dirty="0">
                <a:sym typeface="+mn-ea"/>
              </a:rPr>
              <a:t>来自设备（人）的请求</a:t>
            </a:r>
            <a:endParaRPr lang="zh-CN" altLang="en-US" sz="2800" dirty="0">
              <a:sym typeface="+mn-ea"/>
            </a:endParaRPr>
          </a:p>
          <a:p>
            <a:pPr lvl="1">
              <a:spcBef>
                <a:spcPts val="0"/>
              </a:spcBef>
            </a:pPr>
            <a:r>
              <a:rPr lang="en-US" altLang="zh-CN" sz="2800" dirty="0">
                <a:sym typeface="+mn-ea"/>
              </a:rPr>
              <a:t>I/O</a:t>
            </a:r>
            <a:r>
              <a:rPr lang="zh-CN" altLang="en-US" sz="2800" dirty="0">
                <a:sym typeface="+mn-ea"/>
              </a:rPr>
              <a:t>操作完成或出错</a:t>
            </a:r>
            <a:endParaRPr lang="zh-CN" altLang="en-US" sz="2800" dirty="0">
              <a:sym typeface="+mn-ea"/>
            </a:endParaRPr>
          </a:p>
          <a:p>
            <a:pPr lvl="1">
              <a:spcBef>
                <a:spcPts val="0"/>
              </a:spcBef>
            </a:pPr>
            <a:r>
              <a:rPr lang="en-US" altLang="zh-CN" sz="2800" dirty="0" err="1">
                <a:sym typeface="+mn-ea"/>
              </a:rPr>
              <a:t>如键盘、</a:t>
            </a:r>
            <a:r>
              <a:rPr lang="en-US" altLang="zh-CN" sz="2800" dirty="0" err="1" smtClean="0">
                <a:sym typeface="+mn-ea"/>
              </a:rPr>
              <a:t>打印机</a:t>
            </a:r>
            <a:endParaRPr lang="zh-CN" altLang="en-US" sz="2800" dirty="0">
              <a:sym typeface="+mn-ea"/>
            </a:endParaRPr>
          </a:p>
        </p:txBody>
      </p:sp>
      <p:graphicFrame>
        <p:nvGraphicFramePr>
          <p:cNvPr id="4" name="表格 3"/>
          <p:cNvGraphicFramePr/>
          <p:nvPr>
            <p:custDataLst>
              <p:tags r:id="rId1"/>
            </p:custDataLst>
          </p:nvPr>
        </p:nvGraphicFramePr>
        <p:xfrm>
          <a:off x="5092664" y="2197987"/>
          <a:ext cx="7005955" cy="2592000"/>
        </p:xfrm>
        <a:graphic>
          <a:graphicData uri="http://schemas.openxmlformats.org/drawingml/2006/table">
            <a:tbl>
              <a:tblPr firstRow="1" bandRow="1">
                <a:tableStyleId>{5940675A-B579-460E-94D1-54222C63F5DA}</a:tableStyleId>
              </a:tblPr>
              <a:tblGrid>
                <a:gridCol w="1884680"/>
                <a:gridCol w="1163320"/>
                <a:gridCol w="1294765"/>
                <a:gridCol w="1372870"/>
                <a:gridCol w="1290320"/>
              </a:tblGrid>
              <a:tr h="432000">
                <a:tc gridSpan="5">
                  <a:txBody>
                    <a:bodyPr/>
                    <a:lstStyle/>
                    <a:p>
                      <a:pPr algn="ctr">
                        <a:buNone/>
                      </a:pPr>
                      <a:r>
                        <a:rPr lang="zh-CN" altLang="en-US" sz="1800" dirty="0">
                          <a:latin typeface="宋体" panose="02010600030101010101" pitchFamily="2" charset="-122"/>
                          <a:ea typeface="宋体" panose="02010600030101010101" pitchFamily="2" charset="-122"/>
                          <a:cs typeface="宋体" panose="02010600030101010101" pitchFamily="2" charset="-122"/>
                        </a:rPr>
                        <a:t>不同类型中断事件</a:t>
                      </a:r>
                      <a:r>
                        <a:rPr lang="en-US" sz="1800" dirty="0" err="1">
                          <a:latin typeface="宋体" panose="02010600030101010101" pitchFamily="2" charset="-122"/>
                          <a:ea typeface="宋体" panose="02010600030101010101" pitchFamily="2" charset="-122"/>
                          <a:cs typeface="宋体" panose="02010600030101010101" pitchFamily="2" charset="-122"/>
                        </a:rPr>
                        <a:t>的比较</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R cap="flat">
                      <a:noFill/>
                    </a:lnR>
                    <a:lnT cap="flat">
                      <a:noFill/>
                    </a:lnT>
                    <a:lnB w="12700" cap="flat" cmpd="sng">
                      <a:solidFill>
                        <a:srgbClr val="080000"/>
                      </a:solidFill>
                      <a:prstDash val="solid"/>
                      <a:headEnd type="none" w="med" len="med"/>
                      <a:tailEnd type="none" w="med" len="med"/>
                    </a:lnB>
                  </a:tcPr>
                </a:tc>
              </a:tr>
              <a:tr h="43200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属性</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意外事件</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指令流改变</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内部中断</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外部中断</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00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异常</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sym typeface="+mn-ea"/>
                        </a:rPr>
                        <a:t>×</a:t>
                      </a: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000">
                <a:tc>
                  <a:txBody>
                    <a:bodyPr/>
                    <a:lstStyle/>
                    <a:p>
                      <a:pPr algn="ctr">
                        <a:buNone/>
                      </a:pPr>
                      <a:r>
                        <a:rPr lang="zh-CN" altLang="en-US" sz="1800">
                          <a:latin typeface="宋体" panose="02010600030101010101" pitchFamily="2" charset="-122"/>
                          <a:ea typeface="宋体" panose="02010600030101010101" pitchFamily="2" charset="-122"/>
                          <a:cs typeface="宋体" panose="02010600030101010101" pitchFamily="2" charset="-122"/>
                        </a:rPr>
                        <a:t>设备</a:t>
                      </a:r>
                      <a:r>
                        <a:rPr lang="en-US" sz="1800">
                          <a:latin typeface="宋体" panose="02010600030101010101" pitchFamily="2" charset="-122"/>
                          <a:ea typeface="宋体" panose="02010600030101010101" pitchFamily="2" charset="-122"/>
                          <a:cs typeface="宋体" panose="02010600030101010101" pitchFamily="2" charset="-122"/>
                        </a:rPr>
                        <a:t>中断</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sym typeface="+mn-ea"/>
                        </a:rPr>
                        <a:t>×</a:t>
                      </a: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00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陷入</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sym typeface="+mn-ea"/>
                        </a:rPr>
                        <a:t>×</a:t>
                      </a: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000">
                <a:tc>
                  <a:txBody>
                    <a:bodyPr/>
                    <a:lstStyle/>
                    <a:p>
                      <a:pPr algn="ctr">
                        <a:buNone/>
                      </a:pPr>
                      <a:r>
                        <a:rPr lang="en-US" sz="1800" dirty="0" err="1">
                          <a:latin typeface="宋体" panose="02010600030101010101" pitchFamily="2" charset="-122"/>
                          <a:ea typeface="宋体" panose="02010600030101010101" pitchFamily="2" charset="-122"/>
                          <a:cs typeface="宋体" panose="02010600030101010101" pitchFamily="2" charset="-122"/>
                        </a:rPr>
                        <a:t>子程序调用</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dirty="0">
                          <a:latin typeface="Arial" panose="020B0604020202020204" pitchFamily="34" charset="0"/>
                          <a:cs typeface="Arial" panose="020B0604020202020204" pitchFamily="34" charset="0"/>
                        </a:rPr>
                        <a:t>×</a:t>
                      </a:r>
                      <a:endParaRPr lang="en-US" altLang="en-US" sz="1800" dirty="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800" dirty="0">
                          <a:latin typeface="Arial" panose="020B0604020202020204" pitchFamily="34" charset="0"/>
                          <a:cs typeface="Arial" panose="020B0604020202020204" pitchFamily="34" charset="0"/>
                        </a:rPr>
                        <a:t>×</a:t>
                      </a:r>
                      <a:endParaRPr lang="en-US" altLang="en-US" sz="1800" dirty="0">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中断机制的概念</a:t>
            </a:r>
            <a:endParaRPr lang="zh-CN" altLang="en-US" sz="4000" dirty="0"/>
          </a:p>
        </p:txBody>
      </p:sp>
      <p:sp>
        <p:nvSpPr>
          <p:cNvPr id="3" name="内容占位符 2"/>
          <p:cNvSpPr>
            <a:spLocks noGrp="1"/>
          </p:cNvSpPr>
          <p:nvPr>
            <p:ph idx="1"/>
          </p:nvPr>
        </p:nvSpPr>
        <p:spPr/>
        <p:txBody>
          <a:bodyPr>
            <a:noAutofit/>
          </a:bodyPr>
          <a:lstStyle/>
          <a:p>
            <a:r>
              <a:rPr lang="zh-CN" altLang="en-US" sz="3200" dirty="0">
                <a:sym typeface="+mn-ea"/>
              </a:rPr>
              <a:t>中断机制</a:t>
            </a:r>
            <a:endParaRPr lang="zh-CN" altLang="en-US" sz="2400" dirty="0">
              <a:sym typeface="+mn-ea"/>
            </a:endParaRPr>
          </a:p>
          <a:p>
            <a:pPr lvl="1"/>
            <a:r>
              <a:rPr lang="zh-CN" altLang="en-US" sz="2800" dirty="0">
                <a:sym typeface="+mn-ea"/>
              </a:rPr>
              <a:t>无论内部还是外部事件，要求CPU暂停当前指令流的执行，去执行另一个进行事件处理的指令流，处理完后再返回当前指令流，这种执行程序的方式称为</a:t>
            </a:r>
            <a:r>
              <a:rPr lang="zh-CN" altLang="en-US" sz="2800" dirty="0" smtClean="0">
                <a:sym typeface="+mn-ea"/>
              </a:rPr>
              <a:t>中断机制</a:t>
            </a:r>
            <a:endParaRPr lang="en-US" altLang="zh-CN" sz="2800"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中断机制的</a:t>
            </a:r>
            <a:r>
              <a:rPr lang="zh-CN" altLang="en-US" sz="4000" dirty="0" smtClean="0"/>
              <a:t>概念</a:t>
            </a:r>
            <a:r>
              <a:rPr lang="en-US" altLang="zh-CN" sz="4000" dirty="0" smtClean="0"/>
              <a:t>.</a:t>
            </a:r>
            <a:endParaRPr lang="zh-CN" altLang="en-US" sz="4000" dirty="0"/>
          </a:p>
        </p:txBody>
      </p:sp>
      <p:sp>
        <p:nvSpPr>
          <p:cNvPr id="3" name="内容占位符 2"/>
          <p:cNvSpPr>
            <a:spLocks noGrp="1"/>
          </p:cNvSpPr>
          <p:nvPr>
            <p:ph idx="1"/>
          </p:nvPr>
        </p:nvSpPr>
        <p:spPr/>
        <p:txBody>
          <a:bodyPr>
            <a:noAutofit/>
          </a:bodyPr>
          <a:lstStyle/>
          <a:p>
            <a:r>
              <a:rPr lang="zh-CN" altLang="en-US" sz="3200" dirty="0" smtClean="0">
                <a:sym typeface="+mn-ea"/>
              </a:rPr>
              <a:t>中断</a:t>
            </a:r>
            <a:r>
              <a:rPr lang="zh-CN" altLang="en-US" sz="3200" dirty="0" smtClean="0">
                <a:sym typeface="+mn-ea"/>
              </a:rPr>
              <a:t>与</a:t>
            </a:r>
            <a:r>
              <a:rPr lang="zh-CN" altLang="en-US" sz="3200" dirty="0">
                <a:sym typeface="+mn-ea"/>
              </a:rPr>
              <a:t>子程序调用的区别</a:t>
            </a:r>
            <a:endParaRPr lang="zh-CN" altLang="en-US" sz="3200" dirty="0">
              <a:sym typeface="+mn-ea"/>
            </a:endParaRPr>
          </a:p>
          <a:p>
            <a:pPr lvl="1"/>
            <a:r>
              <a:rPr lang="zh-CN" altLang="en-US" sz="2800" dirty="0">
                <a:sym typeface="+mn-ea"/>
              </a:rPr>
              <a:t>一般随机事件引发（除陷入外）</a:t>
            </a:r>
            <a:endParaRPr lang="zh-CN" altLang="en-US" sz="2800" dirty="0">
              <a:sym typeface="+mn-ea"/>
            </a:endParaRPr>
          </a:p>
          <a:p>
            <a:pPr lvl="1"/>
            <a:r>
              <a:rPr lang="zh-CN" altLang="en-US" sz="2800" dirty="0">
                <a:sym typeface="+mn-ea"/>
              </a:rPr>
              <a:t>不同的指令流</a:t>
            </a:r>
            <a:endParaRPr lang="zh-CN" altLang="en-US" sz="2800" dirty="0">
              <a:sym typeface="+mn-ea"/>
            </a:endParaRPr>
          </a:p>
          <a:p>
            <a:pPr lvl="1"/>
            <a:r>
              <a:rPr lang="zh-CN" altLang="en-US" sz="2800" dirty="0">
                <a:sym typeface="+mn-ea"/>
              </a:rPr>
              <a:t>不同的运行环境</a:t>
            </a:r>
            <a:endParaRPr lang="zh-CN" altLang="en-US" sz="2800" dirty="0">
              <a:sym typeface="+mn-ea"/>
            </a:endParaRPr>
          </a:p>
          <a:p>
            <a:pPr lvl="1"/>
            <a:r>
              <a:rPr lang="zh-CN" altLang="en-US" sz="2800" dirty="0">
                <a:sym typeface="+mn-ea"/>
              </a:rPr>
              <a:t>完成不一样的任务</a:t>
            </a:r>
            <a:endParaRPr lang="zh-CN" altLang="en-US" sz="2800" dirty="0">
              <a:sym typeface="+mn-ea"/>
            </a:endParaRPr>
          </a:p>
          <a:p>
            <a:pPr lvl="1"/>
            <a:r>
              <a:rPr lang="zh-CN" altLang="en-US" sz="2800" dirty="0"/>
              <a:t>防止遭到破坏</a:t>
            </a:r>
            <a:endParaRPr lang="zh-CN" altLang="en-US" sz="2800" dirty="0"/>
          </a:p>
        </p:txBody>
      </p:sp>
      <p:grpSp>
        <p:nvGrpSpPr>
          <p:cNvPr id="60" name="组合 60"/>
          <p:cNvGrpSpPr/>
          <p:nvPr/>
        </p:nvGrpSpPr>
        <p:grpSpPr>
          <a:xfrm>
            <a:off x="6449695" y="3222625"/>
            <a:ext cx="4827905" cy="2903855"/>
            <a:chOff x="2169" y="35945"/>
            <a:chExt cx="3474" cy="2089"/>
          </a:xfrm>
        </p:grpSpPr>
        <p:grpSp>
          <p:nvGrpSpPr>
            <p:cNvPr id="48" name="组合 48"/>
            <p:cNvGrpSpPr/>
            <p:nvPr/>
          </p:nvGrpSpPr>
          <p:grpSpPr>
            <a:xfrm>
              <a:off x="2241" y="35945"/>
              <a:ext cx="1488" cy="1748"/>
              <a:chOff x="2241" y="35945"/>
              <a:chExt cx="1488" cy="1748"/>
            </a:xfrm>
          </p:grpSpPr>
          <p:cxnSp>
            <p:nvCxnSpPr>
              <p:cNvPr id="39" name="直接箭头连接符 39"/>
              <p:cNvCxnSpPr/>
              <p:nvPr/>
            </p:nvCxnSpPr>
            <p:spPr>
              <a:xfrm>
                <a:off x="2826" y="36248"/>
                <a:ext cx="7" cy="693"/>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40" name="直接箭头连接符 40"/>
              <p:cNvCxnSpPr/>
              <p:nvPr/>
            </p:nvCxnSpPr>
            <p:spPr>
              <a:xfrm>
                <a:off x="2833" y="37005"/>
                <a:ext cx="0" cy="689"/>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41" name="直接箭头连接符 41"/>
              <p:cNvCxnSpPr/>
              <p:nvPr/>
            </p:nvCxnSpPr>
            <p:spPr>
              <a:xfrm flipV="1">
                <a:off x="2886" y="36421"/>
                <a:ext cx="547" cy="526"/>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42" name="直接箭头连接符 42"/>
              <p:cNvCxnSpPr/>
              <p:nvPr/>
            </p:nvCxnSpPr>
            <p:spPr>
              <a:xfrm>
                <a:off x="3439" y="36414"/>
                <a:ext cx="0" cy="1100"/>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43" name="直接箭头连接符 43"/>
              <p:cNvCxnSpPr/>
              <p:nvPr/>
            </p:nvCxnSpPr>
            <p:spPr>
              <a:xfrm flipH="1" flipV="1">
                <a:off x="2893" y="36994"/>
                <a:ext cx="546" cy="513"/>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45" name="文本框 6"/>
              <p:cNvSpPr txBox="1"/>
              <p:nvPr/>
            </p:nvSpPr>
            <p:spPr>
              <a:xfrm>
                <a:off x="2241" y="36746"/>
                <a:ext cx="58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call B</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6" name="文本框 6"/>
              <p:cNvSpPr txBox="1"/>
              <p:nvPr/>
            </p:nvSpPr>
            <p:spPr>
              <a:xfrm>
                <a:off x="3147" y="36132"/>
                <a:ext cx="58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程序B</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7" name="文本框 6"/>
              <p:cNvSpPr txBox="1"/>
              <p:nvPr/>
            </p:nvSpPr>
            <p:spPr>
              <a:xfrm>
                <a:off x="2553" y="35945"/>
                <a:ext cx="58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程序A</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grpSp>
        <p:grpSp>
          <p:nvGrpSpPr>
            <p:cNvPr id="49" name="组合 49"/>
            <p:cNvGrpSpPr/>
            <p:nvPr/>
          </p:nvGrpSpPr>
          <p:grpSpPr>
            <a:xfrm>
              <a:off x="4197" y="35945"/>
              <a:ext cx="1446" cy="1749"/>
              <a:chOff x="2553" y="35945"/>
              <a:chExt cx="1446" cy="1749"/>
            </a:xfrm>
          </p:grpSpPr>
          <p:cxnSp>
            <p:nvCxnSpPr>
              <p:cNvPr id="50" name="直接箭头连接符 39"/>
              <p:cNvCxnSpPr/>
              <p:nvPr/>
            </p:nvCxnSpPr>
            <p:spPr>
              <a:xfrm>
                <a:off x="2826" y="36248"/>
                <a:ext cx="7" cy="693"/>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51" name="直接箭头连接符 40"/>
              <p:cNvCxnSpPr/>
              <p:nvPr/>
            </p:nvCxnSpPr>
            <p:spPr>
              <a:xfrm>
                <a:off x="2833" y="37005"/>
                <a:ext cx="0" cy="689"/>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52" name="直接箭头连接符 41"/>
              <p:cNvCxnSpPr/>
              <p:nvPr/>
            </p:nvCxnSpPr>
            <p:spPr>
              <a:xfrm flipV="1">
                <a:off x="2886" y="36421"/>
                <a:ext cx="547" cy="526"/>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53" name="直接箭头连接符 42"/>
              <p:cNvCxnSpPr/>
              <p:nvPr/>
            </p:nvCxnSpPr>
            <p:spPr>
              <a:xfrm>
                <a:off x="3439" y="36414"/>
                <a:ext cx="0" cy="1100"/>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54" name="直接箭头连接符 43"/>
              <p:cNvCxnSpPr/>
              <p:nvPr/>
            </p:nvCxnSpPr>
            <p:spPr>
              <a:xfrm flipH="1" flipV="1">
                <a:off x="2893" y="36994"/>
                <a:ext cx="546" cy="513"/>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56" name="文本框 6"/>
              <p:cNvSpPr txBox="1"/>
              <p:nvPr/>
            </p:nvSpPr>
            <p:spPr>
              <a:xfrm>
                <a:off x="2865" y="36150"/>
                <a:ext cx="1134"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中断处理程序</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7" name="文本框 6"/>
              <p:cNvSpPr txBox="1"/>
              <p:nvPr/>
            </p:nvSpPr>
            <p:spPr>
              <a:xfrm>
                <a:off x="2553" y="35945"/>
                <a:ext cx="58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程序A</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58" name="文本框 6"/>
            <p:cNvSpPr txBox="1"/>
            <p:nvPr/>
          </p:nvSpPr>
          <p:spPr>
            <a:xfrm>
              <a:off x="3975" y="37750"/>
              <a:ext cx="146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图2中断处理程序</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9" name="文本框 6"/>
            <p:cNvSpPr txBox="1"/>
            <p:nvPr/>
          </p:nvSpPr>
          <p:spPr>
            <a:xfrm>
              <a:off x="2169" y="37750"/>
              <a:ext cx="1463" cy="28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图1子程序调用</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含有中断事件的程序执行过程</a:t>
            </a:r>
            <a:endParaRPr lang="zh-CN" altLang="en-US" sz="4000" dirty="0"/>
          </a:p>
        </p:txBody>
      </p:sp>
      <p:sp>
        <p:nvSpPr>
          <p:cNvPr id="3" name="内容占位符 2"/>
          <p:cNvSpPr>
            <a:spLocks noGrp="1"/>
          </p:cNvSpPr>
          <p:nvPr>
            <p:ph idx="1"/>
          </p:nvPr>
        </p:nvSpPr>
        <p:spPr/>
        <p:txBody>
          <a:bodyPr>
            <a:noAutofit/>
          </a:bodyPr>
          <a:lstStyle/>
          <a:p>
            <a:pPr>
              <a:spcBef>
                <a:spcPts val="0"/>
              </a:spcBef>
            </a:pPr>
            <a:r>
              <a:rPr lang="zh-CN" altLang="en-US" sz="3200" dirty="0">
                <a:sym typeface="+mn-ea"/>
              </a:rPr>
              <a:t>中断事件的共性</a:t>
            </a:r>
            <a:endParaRPr lang="zh-CN" altLang="en-US" sz="3200" dirty="0"/>
          </a:p>
          <a:p>
            <a:pPr lvl="1">
              <a:spcBef>
                <a:spcPts val="0"/>
              </a:spcBef>
            </a:pPr>
            <a:r>
              <a:rPr lang="en-US" altLang="zh-CN" sz="2800" dirty="0" err="1">
                <a:sym typeface="+mn-ea"/>
              </a:rPr>
              <a:t>收到信号</a:t>
            </a:r>
            <a:endParaRPr lang="en-US" altLang="zh-CN" sz="2800" dirty="0"/>
          </a:p>
          <a:p>
            <a:pPr lvl="1">
              <a:spcBef>
                <a:spcPts val="0"/>
              </a:spcBef>
            </a:pPr>
            <a:r>
              <a:rPr lang="zh-CN" altLang="en-US" sz="2800" dirty="0">
                <a:sym typeface="+mn-ea"/>
              </a:rPr>
              <a:t>暂停当前指令流</a:t>
            </a:r>
            <a:endParaRPr lang="zh-CN" altLang="en-US" sz="2800" dirty="0"/>
          </a:p>
          <a:p>
            <a:pPr lvl="1">
              <a:spcBef>
                <a:spcPts val="0"/>
              </a:spcBef>
            </a:pPr>
            <a:r>
              <a:rPr lang="zh-CN" altLang="en-US" sz="2800" dirty="0">
                <a:sym typeface="+mn-ea"/>
              </a:rPr>
              <a:t>执行另一个指令流</a:t>
            </a:r>
            <a:endParaRPr lang="en-US" altLang="zh-CN" sz="2800" dirty="0"/>
          </a:p>
          <a:p>
            <a:pPr>
              <a:spcBef>
                <a:spcPts val="0"/>
              </a:spcBef>
            </a:pPr>
            <a:r>
              <a:rPr lang="zh-CN" altLang="en-US" sz="3200" dirty="0"/>
              <a:t>程序执行过程</a:t>
            </a:r>
            <a:endParaRPr lang="zh-CN" altLang="en-US" sz="3200" dirty="0"/>
          </a:p>
          <a:p>
            <a:pPr lvl="1">
              <a:spcBef>
                <a:spcPts val="0"/>
              </a:spcBef>
            </a:pPr>
            <a:r>
              <a:rPr lang="zh-CN" altLang="en-US" sz="2800" dirty="0"/>
              <a:t>顺序执行</a:t>
            </a:r>
            <a:endParaRPr lang="zh-CN" altLang="en-US" sz="2800" dirty="0"/>
          </a:p>
          <a:p>
            <a:pPr lvl="1">
              <a:spcBef>
                <a:spcPts val="0"/>
              </a:spcBef>
            </a:pPr>
            <a:r>
              <a:rPr lang="zh-CN" altLang="en-US" sz="2800" dirty="0" smtClean="0"/>
              <a:t>中断处理</a:t>
            </a:r>
            <a:endParaRPr lang="en-US" altLang="zh-CN" sz="2800" dirty="0"/>
          </a:p>
        </p:txBody>
      </p:sp>
      <p:grpSp>
        <p:nvGrpSpPr>
          <p:cNvPr id="68" name="组合 68"/>
          <p:cNvGrpSpPr/>
          <p:nvPr/>
        </p:nvGrpSpPr>
        <p:grpSpPr>
          <a:xfrm>
            <a:off x="5735840" y="2114476"/>
            <a:ext cx="6198151" cy="3361191"/>
            <a:chOff x="8624" y="1048"/>
            <a:chExt cx="3404" cy="1538"/>
          </a:xfrm>
        </p:grpSpPr>
        <p:sp>
          <p:nvSpPr>
            <p:cNvPr id="45" name="文本框 45"/>
            <p:cNvSpPr txBox="1"/>
            <p:nvPr/>
          </p:nvSpPr>
          <p:spPr>
            <a:xfrm>
              <a:off x="8624" y="1090"/>
              <a:ext cx="629" cy="32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取指令</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6" name="椭圆 46"/>
            <p:cNvSpPr/>
            <p:nvPr/>
          </p:nvSpPr>
          <p:spPr>
            <a:xfrm>
              <a:off x="8628" y="1050"/>
              <a:ext cx="598" cy="40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7" name="文本框 47"/>
            <p:cNvSpPr txBox="1"/>
            <p:nvPr/>
          </p:nvSpPr>
          <p:spPr>
            <a:xfrm>
              <a:off x="9775" y="1080"/>
              <a:ext cx="629" cy="32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解码</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8" name="椭圆 48"/>
            <p:cNvSpPr/>
            <p:nvPr/>
          </p:nvSpPr>
          <p:spPr>
            <a:xfrm>
              <a:off x="9772" y="1048"/>
              <a:ext cx="598" cy="40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9" name="椭圆 49"/>
            <p:cNvSpPr/>
            <p:nvPr/>
          </p:nvSpPr>
          <p:spPr>
            <a:xfrm>
              <a:off x="10895" y="1072"/>
              <a:ext cx="598" cy="40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50" name="文本框 50"/>
            <p:cNvSpPr txBox="1"/>
            <p:nvPr/>
          </p:nvSpPr>
          <p:spPr>
            <a:xfrm>
              <a:off x="10879" y="1102"/>
              <a:ext cx="629" cy="32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执行</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52" name="直接箭头连接符 52"/>
            <p:cNvCxnSpPr>
              <a:stCxn id="46" idx="6"/>
              <a:endCxn id="48" idx="2"/>
            </p:cNvCxnSpPr>
            <p:nvPr/>
          </p:nvCxnSpPr>
          <p:spPr>
            <a:xfrm flipV="1">
              <a:off x="9226" y="1249"/>
              <a:ext cx="546" cy="2"/>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3" name="直接箭头连接符 53"/>
            <p:cNvCxnSpPr/>
            <p:nvPr/>
          </p:nvCxnSpPr>
          <p:spPr>
            <a:xfrm flipV="1">
              <a:off x="10363" y="1263"/>
              <a:ext cx="546" cy="2"/>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56" name="任意多边形 56"/>
            <p:cNvSpPr/>
            <p:nvPr/>
          </p:nvSpPr>
          <p:spPr>
            <a:xfrm>
              <a:off x="8919" y="1454"/>
              <a:ext cx="2294" cy="557"/>
            </a:xfrm>
            <a:custGeom>
              <a:avLst/>
              <a:gdLst>
                <a:gd name="connisteX0" fmla="*/ 1456690 w 1456690"/>
                <a:gd name="connsiteY0" fmla="*/ 10160 h 353705"/>
                <a:gd name="connisteX1" fmla="*/ 738505 w 1456690"/>
                <a:gd name="connsiteY1" fmla="*/ 353695 h 353705"/>
                <a:gd name="connisteX2" fmla="*/ 0 w 1456690"/>
                <a:gd name="connsiteY2" fmla="*/ 0 h 353705"/>
              </a:gdLst>
              <a:ahLst/>
              <a:cxnLst>
                <a:cxn ang="0">
                  <a:pos x="connisteX0" y="connsiteY0"/>
                </a:cxn>
                <a:cxn ang="0">
                  <a:pos x="connisteX1" y="connsiteY1"/>
                </a:cxn>
                <a:cxn ang="0">
                  <a:pos x="connisteX2" y="connsiteY2"/>
                </a:cxn>
              </a:cxnLst>
              <a:rect l="l" t="t" r="r" b="b"/>
              <a:pathLst>
                <a:path w="1456690" h="353705">
                  <a:moveTo>
                    <a:pt x="1456690" y="10160"/>
                  </a:moveTo>
                  <a:cubicBezTo>
                    <a:pt x="1327785" y="85725"/>
                    <a:pt x="1029970" y="355600"/>
                    <a:pt x="738505" y="353695"/>
                  </a:cubicBezTo>
                  <a:cubicBezTo>
                    <a:pt x="447040" y="351790"/>
                    <a:pt x="133350" y="77470"/>
                    <a:pt x="0" y="0"/>
                  </a:cubicBezTo>
                </a:path>
              </a:pathLst>
            </a:custGeom>
            <a:noFill/>
            <a:ln w="6350">
              <a:solidFill>
                <a:schemeClr val="tx1"/>
              </a:solidFill>
              <a:tailEnd type="arrow" w="sm" len="sm"/>
            </a:ln>
          </p:spPr>
          <p:style>
            <a:lnRef idx="2">
              <a:schemeClr val="accent1">
                <a:shade val="50000"/>
              </a:schemeClr>
            </a:lnRef>
            <a:fillRef idx="1">
              <a:schemeClr val="accent1"/>
            </a:fillRef>
            <a:effectRef idx="0">
              <a:schemeClr val="accent1"/>
            </a:effectRef>
            <a:fontRef idx="minor">
              <a:schemeClr val="lt1"/>
            </a:fontRef>
          </p:style>
        </p:sp>
        <p:sp>
          <p:nvSpPr>
            <p:cNvPr id="57" name="文本框 57"/>
            <p:cNvSpPr txBox="1"/>
            <p:nvPr/>
          </p:nvSpPr>
          <p:spPr>
            <a:xfrm>
              <a:off x="9778" y="1592"/>
              <a:ext cx="847" cy="32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无中断事件zhong'duan</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8" name="文本框 58"/>
            <p:cNvSpPr txBox="1"/>
            <p:nvPr/>
          </p:nvSpPr>
          <p:spPr>
            <a:xfrm>
              <a:off x="11231" y="1661"/>
              <a:ext cx="797" cy="32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dirty="0" err="1">
                  <a:latin typeface="Calibri" panose="020F0502020204030204"/>
                  <a:ea typeface="宋体" panose="02010600030101010101" pitchFamily="2" charset="-122"/>
                  <a:cs typeface="Times New Roman" panose="02020603050405020304"/>
                  <a:sym typeface="Times New Roman" panose="02020603050405020304"/>
                </a:rPr>
                <a:t>有中断事件zhong'duan</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0" name="椭圆 60"/>
            <p:cNvSpPr/>
            <p:nvPr/>
          </p:nvSpPr>
          <p:spPr>
            <a:xfrm>
              <a:off x="10868" y="2129"/>
              <a:ext cx="727" cy="45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59" name="文本框 59"/>
            <p:cNvSpPr txBox="1"/>
            <p:nvPr/>
          </p:nvSpPr>
          <p:spPr>
            <a:xfrm>
              <a:off x="10877" y="2174"/>
              <a:ext cx="726" cy="3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中断机制</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62" name="直接箭头连接符 62"/>
            <p:cNvCxnSpPr>
              <a:stCxn id="56" idx="0"/>
            </p:cNvCxnSpPr>
            <p:nvPr/>
          </p:nvCxnSpPr>
          <p:spPr>
            <a:xfrm>
              <a:off x="11213" y="1470"/>
              <a:ext cx="0" cy="644"/>
            </a:xfrm>
            <a:prstGeom prst="straightConnector1">
              <a:avLst/>
            </a:prstGeom>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63" name="任意多边形 63"/>
            <p:cNvSpPr/>
            <p:nvPr/>
          </p:nvSpPr>
          <p:spPr>
            <a:xfrm>
              <a:off x="8878" y="1427"/>
              <a:ext cx="2343" cy="1155"/>
            </a:xfrm>
            <a:custGeom>
              <a:avLst/>
              <a:gdLst>
                <a:gd name="connsiteX0" fmla="*/ 2319 w 2318"/>
                <a:gd name="connsiteY0" fmla="*/ 1123 h 1123"/>
                <a:gd name="connsiteX1" fmla="*/ 873 w 2318"/>
                <a:gd name="connsiteY1" fmla="*/ 913 h 1123"/>
                <a:gd name="connsiteX2" fmla="*/ 1 w 2318"/>
                <a:gd name="connsiteY2" fmla="*/ 0 h 1123"/>
              </a:gdLst>
              <a:ahLst/>
              <a:cxnLst>
                <a:cxn ang="0">
                  <a:pos x="connsiteX0" y="connsiteY0"/>
                </a:cxn>
                <a:cxn ang="0">
                  <a:pos x="connsiteX1" y="connsiteY1"/>
                </a:cxn>
                <a:cxn ang="0">
                  <a:pos x="connsiteX2" y="connsiteY2"/>
                </a:cxn>
              </a:cxnLst>
              <a:rect l="l" t="t" r="r" b="b"/>
              <a:pathLst>
                <a:path w="2319" h="1123">
                  <a:moveTo>
                    <a:pt x="2319" y="1123"/>
                  </a:moveTo>
                  <a:cubicBezTo>
                    <a:pt x="2052" y="1096"/>
                    <a:pt x="1388" y="1107"/>
                    <a:pt x="873" y="913"/>
                  </a:cubicBezTo>
                  <a:cubicBezTo>
                    <a:pt x="358" y="719"/>
                    <a:pt x="-22" y="58"/>
                    <a:pt x="1" y="0"/>
                  </a:cubicBezTo>
                </a:path>
              </a:pathLst>
            </a:custGeom>
            <a:noFill/>
            <a:ln w="6350">
              <a:solidFill>
                <a:schemeClr val="tx1"/>
              </a:solidFill>
              <a:tailEnd type="arrow" w="sm" len="sm"/>
            </a:ln>
          </p:spPr>
          <p:style>
            <a:lnRef idx="2">
              <a:schemeClr val="accent1">
                <a:shade val="50000"/>
              </a:schemeClr>
            </a:lnRef>
            <a:fillRef idx="1">
              <a:schemeClr val="accent1"/>
            </a:fillRef>
            <a:effectRef idx="0">
              <a:schemeClr val="accent1"/>
            </a:effectRef>
            <a:fontRef idx="minor">
              <a:schemeClr val="lt1"/>
            </a:fontRef>
          </p:style>
        </p:sp>
      </p:gr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3-3 中断响应</a:t>
            </a:r>
            <a:endParaRPr lang="zh-CN" altLang="en-US" sz="4000" dirty="0"/>
          </a:p>
        </p:txBody>
      </p:sp>
      <p:sp>
        <p:nvSpPr>
          <p:cNvPr id="3" name="内容占位符 2"/>
          <p:cNvSpPr>
            <a:spLocks noGrp="1"/>
          </p:cNvSpPr>
          <p:nvPr>
            <p:ph idx="1"/>
          </p:nvPr>
        </p:nvSpPr>
        <p:spPr/>
        <p:txBody>
          <a:bodyPr>
            <a:noAutofit/>
          </a:bodyPr>
          <a:lstStyle/>
          <a:p>
            <a:pPr>
              <a:spcBef>
                <a:spcPts val="0"/>
              </a:spcBef>
            </a:pPr>
            <a:r>
              <a:rPr lang="zh-CN" altLang="en-US" sz="3200" dirty="0"/>
              <a:t>中断请求与中断控制器</a:t>
            </a:r>
            <a:endParaRPr lang="zh-CN" altLang="en-US" sz="3200" dirty="0"/>
          </a:p>
          <a:p>
            <a:pPr>
              <a:spcBef>
                <a:spcPts val="0"/>
              </a:spcBef>
            </a:pPr>
            <a:r>
              <a:rPr lang="zh-CN" altLang="en-US" sz="3200" dirty="0">
                <a:sym typeface="+mn-ea"/>
              </a:rPr>
              <a:t>中断控制器与</a:t>
            </a:r>
            <a:r>
              <a:rPr lang="en-US" altLang="zh-CN" sz="3200" dirty="0">
                <a:sym typeface="+mn-ea"/>
              </a:rPr>
              <a:t>CPU</a:t>
            </a:r>
            <a:r>
              <a:rPr lang="zh-CN" altLang="en-US" sz="3200" dirty="0">
                <a:sym typeface="+mn-ea"/>
              </a:rPr>
              <a:t>的通信</a:t>
            </a:r>
            <a:endParaRPr lang="zh-CN" altLang="en-US" sz="3200" dirty="0"/>
          </a:p>
          <a:p>
            <a:pPr>
              <a:spcBef>
                <a:spcPts val="0"/>
              </a:spcBef>
            </a:pPr>
            <a:r>
              <a:rPr lang="zh-CN" altLang="en-US" sz="3200" dirty="0"/>
              <a:t>中断向量</a:t>
            </a:r>
            <a:endParaRPr lang="zh-CN" altLang="en-US" sz="3200" dirty="0"/>
          </a:p>
          <a:p>
            <a:pPr>
              <a:spcBef>
                <a:spcPts val="0"/>
              </a:spcBef>
            </a:pPr>
            <a:r>
              <a:rPr lang="zh-CN" altLang="en-US" sz="3200" dirty="0"/>
              <a:t>中断上下文</a:t>
            </a:r>
            <a:endParaRPr lang="zh-CN" altLang="en-US" sz="3200" dirty="0"/>
          </a:p>
          <a:p>
            <a:pPr>
              <a:spcBef>
                <a:spcPts val="0"/>
              </a:spcBef>
            </a:pPr>
            <a:r>
              <a:rPr lang="zh-CN" altLang="en-US" sz="3200" dirty="0"/>
              <a:t>关中断</a:t>
            </a:r>
            <a:endParaRPr lang="zh-CN" altLang="en-US" sz="3200" dirty="0"/>
          </a:p>
          <a:p>
            <a:pPr>
              <a:spcBef>
                <a:spcPts val="0"/>
              </a:spcBef>
            </a:pPr>
            <a:r>
              <a:rPr lang="zh-CN" altLang="en-US" sz="3200" dirty="0">
                <a:sym typeface="+mn-ea"/>
              </a:rPr>
              <a:t>转向中断处理程序</a:t>
            </a:r>
            <a:endParaRPr lang="zh-CN" altLang="en-US" sz="3200" dirty="0"/>
          </a:p>
          <a:p>
            <a:pPr>
              <a:spcBef>
                <a:spcPts val="0"/>
              </a:spcBef>
            </a:pPr>
            <a:r>
              <a:rPr lang="zh-CN" altLang="en-US" sz="3200" dirty="0">
                <a:sym typeface="+mn-ea"/>
              </a:rPr>
              <a:t>中断响应过程小结</a:t>
            </a:r>
            <a:endParaRPr lang="zh-CN" altLang="en-US" sz="32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中断请求与中断控制器(Intrrupt Controller)</a:t>
            </a:r>
            <a:endParaRPr lang="zh-CN" altLang="en-US" sz="4000" dirty="0">
              <a:sym typeface="+mn-ea"/>
            </a:endParaRPr>
          </a:p>
        </p:txBody>
      </p:sp>
      <p:sp>
        <p:nvSpPr>
          <p:cNvPr id="3" name="内容占位符 2"/>
          <p:cNvSpPr>
            <a:spLocks noGrp="1"/>
          </p:cNvSpPr>
          <p:nvPr>
            <p:ph idx="1"/>
          </p:nvPr>
        </p:nvSpPr>
        <p:spPr>
          <a:xfrm>
            <a:off x="609600" y="1183640"/>
            <a:ext cx="10972800" cy="5206365"/>
          </a:xfrm>
        </p:spPr>
        <p:txBody>
          <a:bodyPr>
            <a:normAutofit/>
          </a:bodyPr>
          <a:lstStyle/>
          <a:p>
            <a:r>
              <a:rPr lang="zh-CN" altLang="en-US" sz="3200" dirty="0" smtClean="0">
                <a:sym typeface="+mn-ea"/>
              </a:rPr>
              <a:t>中断请求</a:t>
            </a:r>
            <a:endParaRPr lang="zh-CN" altLang="en-US" sz="3200" dirty="0" smtClean="0">
              <a:sym typeface="+mn-ea"/>
            </a:endParaRPr>
          </a:p>
          <a:p>
            <a:pPr lvl="1"/>
            <a:r>
              <a:rPr lang="zh-CN" altLang="en-US" sz="2800" dirty="0" smtClean="0">
                <a:sym typeface="+mn-ea"/>
              </a:rPr>
              <a:t>外设向</a:t>
            </a:r>
            <a:r>
              <a:rPr lang="en-US" altLang="zh-CN" sz="2800" dirty="0" smtClean="0">
                <a:sym typeface="+mn-ea"/>
              </a:rPr>
              <a:t>CPU</a:t>
            </a:r>
            <a:r>
              <a:rPr lang="zh-CN" altLang="en-US" sz="2800" dirty="0" smtClean="0">
                <a:sym typeface="+mn-ea"/>
              </a:rPr>
              <a:t>发送</a:t>
            </a:r>
            <a:r>
              <a:rPr lang="en-US" altLang="zh-CN" sz="2800" dirty="0" smtClean="0">
                <a:sym typeface="+mn-ea"/>
              </a:rPr>
              <a:t>INTR</a:t>
            </a:r>
            <a:r>
              <a:rPr lang="zh-CN" altLang="en-US" sz="2800" dirty="0" smtClean="0">
                <a:sym typeface="+mn-ea"/>
              </a:rPr>
              <a:t>信号</a:t>
            </a:r>
            <a:endParaRPr lang="zh-CN" altLang="en-US" sz="2800" dirty="0" smtClean="0">
              <a:sym typeface="+mn-ea"/>
            </a:endParaRPr>
          </a:p>
          <a:p>
            <a:r>
              <a:rPr lang="zh-CN" altLang="en-US" sz="3200" dirty="0" smtClean="0"/>
              <a:t>中断</a:t>
            </a:r>
            <a:r>
              <a:rPr lang="zh-CN" altLang="en-US" sz="3200" dirty="0"/>
              <a:t>控制器</a:t>
            </a:r>
            <a:endParaRPr lang="zh-CN" altLang="en-US" sz="3200" dirty="0"/>
          </a:p>
          <a:p>
            <a:pPr lvl="1"/>
            <a:r>
              <a:rPr lang="zh-CN" altLang="en-US" sz="2800" dirty="0">
                <a:sym typeface="+mn-ea"/>
              </a:rPr>
              <a:t>从各种类型的外部设备那里汇集中断信号</a:t>
            </a:r>
            <a:endParaRPr lang="zh-CN" altLang="en-US" sz="2800" dirty="0">
              <a:sym typeface="+mn-ea"/>
            </a:endParaRPr>
          </a:p>
          <a:p>
            <a:pPr lvl="1"/>
            <a:r>
              <a:rPr lang="zh-CN" altLang="en-US" sz="2800" dirty="0">
                <a:sym typeface="+mn-ea"/>
              </a:rPr>
              <a:t>进行</a:t>
            </a:r>
            <a:r>
              <a:rPr lang="zh-CN" altLang="en-US" sz="2800" dirty="0" smtClean="0">
                <a:sym typeface="+mn-ea"/>
              </a:rPr>
              <a:t>排序</a:t>
            </a:r>
            <a:r>
              <a:rPr lang="en-US" altLang="zh-CN" sz="2800" dirty="0" smtClean="0">
                <a:sym typeface="+mn-ea"/>
              </a:rPr>
              <a:t>(</a:t>
            </a:r>
            <a:r>
              <a:rPr lang="zh-CN" altLang="en-US" sz="2800" dirty="0" smtClean="0">
                <a:sym typeface="+mn-ea"/>
              </a:rPr>
              <a:t>优先级</a:t>
            </a:r>
            <a:r>
              <a:rPr lang="en-US" altLang="zh-CN" sz="2800" dirty="0" smtClean="0">
                <a:sym typeface="+mn-ea"/>
              </a:rPr>
              <a:t>)</a:t>
            </a:r>
            <a:endParaRPr lang="zh-CN" altLang="en-US" sz="2800" dirty="0">
              <a:sym typeface="+mn-ea"/>
            </a:endParaRPr>
          </a:p>
          <a:p>
            <a:pPr lvl="1"/>
            <a:r>
              <a:rPr lang="zh-CN" altLang="en-US" sz="2800" dirty="0">
                <a:sym typeface="+mn-ea"/>
              </a:rPr>
              <a:t>依次向CPU发出中断请求信号INTR</a:t>
            </a:r>
            <a:endParaRPr lang="zh-CN" altLang="en-US" sz="2800" dirty="0"/>
          </a:p>
          <a:p>
            <a:endParaRPr lang="zh-CN" altLang="en-US" b="1" dirty="0">
              <a:solidFill>
                <a:srgbClr val="FF0000"/>
              </a:solidFill>
              <a:sym typeface="+mn-ea"/>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中断控制器与</a:t>
            </a:r>
            <a:r>
              <a:rPr lang="en-US" altLang="zh-CN" sz="4000" dirty="0">
                <a:sym typeface="+mn-ea"/>
              </a:rPr>
              <a:t>CPU</a:t>
            </a:r>
            <a:r>
              <a:rPr lang="zh-CN" altLang="en-US" sz="4000" dirty="0">
                <a:sym typeface="+mn-ea"/>
              </a:rPr>
              <a:t>的通信</a:t>
            </a:r>
            <a:endParaRPr lang="zh-CN" altLang="en-US" sz="4000" dirty="0"/>
          </a:p>
        </p:txBody>
      </p:sp>
      <p:sp>
        <p:nvSpPr>
          <p:cNvPr id="3" name="内容占位符 2"/>
          <p:cNvSpPr>
            <a:spLocks noGrp="1"/>
          </p:cNvSpPr>
          <p:nvPr>
            <p:ph idx="1"/>
          </p:nvPr>
        </p:nvSpPr>
        <p:spPr>
          <a:xfrm>
            <a:off x="86008" y="1183639"/>
            <a:ext cx="7360467" cy="5493291"/>
          </a:xfrm>
        </p:spPr>
        <p:txBody>
          <a:bodyPr>
            <a:noAutofit/>
          </a:bodyPr>
          <a:lstStyle/>
          <a:p>
            <a:pPr>
              <a:spcBef>
                <a:spcPts val="0"/>
              </a:spcBef>
            </a:pPr>
            <a:r>
              <a:rPr lang="zh-CN" altLang="en-US" sz="3200" dirty="0">
                <a:sym typeface="+mn-ea"/>
              </a:rPr>
              <a:t>中断请求信号</a:t>
            </a:r>
            <a:r>
              <a:rPr lang="zh-CN" altLang="en-US" sz="3200" dirty="0" smtClean="0">
                <a:sym typeface="+mn-ea"/>
              </a:rPr>
              <a:t>INTR</a:t>
            </a:r>
            <a:endParaRPr lang="zh-CN" altLang="en-US" sz="3200" dirty="0" smtClean="0">
              <a:sym typeface="+mn-ea"/>
            </a:endParaRPr>
          </a:p>
          <a:p>
            <a:pPr>
              <a:spcBef>
                <a:spcPts val="0"/>
              </a:spcBef>
            </a:pPr>
            <a:r>
              <a:rPr lang="zh-CN" altLang="en-US" sz="3200" dirty="0" smtClean="0">
                <a:sym typeface="+mn-ea"/>
              </a:rPr>
              <a:t>中断响应信号INTA</a:t>
            </a:r>
            <a:endParaRPr lang="zh-CN" altLang="en-US" sz="3200" dirty="0" smtClean="0">
              <a:sym typeface="+mn-ea"/>
            </a:endParaRPr>
          </a:p>
          <a:p>
            <a:pPr>
              <a:spcBef>
                <a:spcPts val="0"/>
              </a:spcBef>
            </a:pPr>
            <a:r>
              <a:rPr lang="zh-CN" altLang="en-US" sz="3200" dirty="0" smtClean="0">
                <a:sym typeface="+mn-ea"/>
              </a:rPr>
              <a:t>中断</a:t>
            </a:r>
            <a:r>
              <a:rPr lang="zh-CN" altLang="en-US" sz="3200" dirty="0">
                <a:sym typeface="+mn-ea"/>
              </a:rPr>
              <a:t>控制器向CPU传送发出中断请求设备的</a:t>
            </a:r>
            <a:r>
              <a:rPr lang="zh-CN" altLang="en-US" sz="3200" b="1" dirty="0">
                <a:solidFill>
                  <a:srgbClr val="FF0000"/>
                </a:solidFill>
                <a:sym typeface="+mn-ea"/>
              </a:rPr>
              <a:t>类型号</a:t>
            </a:r>
            <a:endParaRPr lang="zh-CN" altLang="en-US" sz="3200" b="1" dirty="0">
              <a:solidFill>
                <a:srgbClr val="FF0000"/>
              </a:solidFill>
              <a:sym typeface="+mn-ea"/>
            </a:endParaRPr>
          </a:p>
          <a:p>
            <a:pPr lvl="1">
              <a:spcBef>
                <a:spcPts val="0"/>
              </a:spcBef>
            </a:pPr>
            <a:r>
              <a:rPr lang="zh-CN" altLang="en-US" sz="3200" dirty="0">
                <a:sym typeface="+mn-ea"/>
              </a:rPr>
              <a:t>通过公用的数据总线</a:t>
            </a:r>
            <a:endParaRPr lang="zh-CN" altLang="en-US" sz="3200" b="1" dirty="0">
              <a:solidFill>
                <a:srgbClr val="FF0000"/>
              </a:solidFill>
              <a:sym typeface="+mn-ea"/>
            </a:endParaRPr>
          </a:p>
          <a:p>
            <a:pPr>
              <a:spcBef>
                <a:spcPts val="0"/>
              </a:spcBef>
            </a:pPr>
            <a:r>
              <a:rPr lang="en-US" altLang="zh-CN" sz="3200" dirty="0" smtClean="0">
                <a:sym typeface="+mn-ea"/>
              </a:rPr>
              <a:t>CPU</a:t>
            </a:r>
            <a:r>
              <a:rPr lang="zh-CN" altLang="en-US" sz="3200" dirty="0" smtClean="0">
                <a:sym typeface="+mn-ea"/>
              </a:rPr>
              <a:t>不响应</a:t>
            </a:r>
            <a:r>
              <a:rPr lang="zh-CN" altLang="en-US" sz="3200" dirty="0">
                <a:sym typeface="+mn-ea"/>
              </a:rPr>
              <a:t>中断</a:t>
            </a:r>
            <a:endParaRPr lang="zh-CN" altLang="en-US" sz="3200" dirty="0">
              <a:sym typeface="+mn-ea"/>
            </a:endParaRPr>
          </a:p>
          <a:p>
            <a:pPr lvl="1"/>
            <a:r>
              <a:rPr lang="zh-CN" sz="3200" dirty="0">
                <a:sym typeface="+mn-ea"/>
              </a:rPr>
              <a:t>关闭中断使能</a:t>
            </a:r>
            <a:endParaRPr sz="3200" dirty="0">
              <a:sym typeface="+mn-ea"/>
            </a:endParaRPr>
          </a:p>
        </p:txBody>
      </p:sp>
      <p:grpSp>
        <p:nvGrpSpPr>
          <p:cNvPr id="91" name="组合 91"/>
          <p:cNvGrpSpPr/>
          <p:nvPr/>
        </p:nvGrpSpPr>
        <p:grpSpPr>
          <a:xfrm>
            <a:off x="7483242" y="2325123"/>
            <a:ext cx="4708758" cy="2902248"/>
            <a:chOff x="2617" y="13002"/>
            <a:chExt cx="3017" cy="1247"/>
          </a:xfrm>
        </p:grpSpPr>
        <p:sp>
          <p:nvSpPr>
            <p:cNvPr id="36" name="文本框 36"/>
            <p:cNvSpPr txBox="1"/>
            <p:nvPr/>
          </p:nvSpPr>
          <p:spPr>
            <a:xfrm>
              <a:off x="2621" y="13361"/>
              <a:ext cx="754" cy="8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54" name="直接连接符 54"/>
            <p:cNvCxnSpPr/>
            <p:nvPr/>
          </p:nvCxnSpPr>
          <p:spPr>
            <a:xfrm>
              <a:off x="2617" y="13051"/>
              <a:ext cx="2504" cy="1"/>
            </a:xfrm>
            <a:prstGeom prst="line">
              <a:avLst/>
            </a:prstGeom>
            <a:ln w="412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上下箭头 55"/>
            <p:cNvSpPr/>
            <p:nvPr/>
          </p:nvSpPr>
          <p:spPr>
            <a:xfrm>
              <a:off x="2948" y="13068"/>
              <a:ext cx="119" cy="291"/>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7" name="文本框 77"/>
            <p:cNvSpPr txBox="1"/>
            <p:nvPr/>
          </p:nvSpPr>
          <p:spPr>
            <a:xfrm>
              <a:off x="3990" y="13359"/>
              <a:ext cx="754" cy="8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中断</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控制器</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78" name="直接箭头连接符 78"/>
            <p:cNvCxnSpPr/>
            <p:nvPr/>
          </p:nvCxnSpPr>
          <p:spPr>
            <a:xfrm>
              <a:off x="3376" y="13585"/>
              <a:ext cx="614" cy="0"/>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79" name="直接箭头连接符 79"/>
            <p:cNvCxnSpPr/>
            <p:nvPr/>
          </p:nvCxnSpPr>
          <p:spPr>
            <a:xfrm flipH="1">
              <a:off x="3376" y="14038"/>
              <a:ext cx="614" cy="0"/>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80" name="文本框 80"/>
            <p:cNvSpPr txBox="1"/>
            <p:nvPr/>
          </p:nvSpPr>
          <p:spPr>
            <a:xfrm>
              <a:off x="3487" y="13853"/>
              <a:ext cx="391" cy="16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INTR</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1" name="文本框 81"/>
            <p:cNvSpPr txBox="1"/>
            <p:nvPr/>
          </p:nvSpPr>
          <p:spPr>
            <a:xfrm>
              <a:off x="3468" y="13405"/>
              <a:ext cx="410" cy="1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INTA</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82" name="直接箭头连接符 82"/>
            <p:cNvCxnSpPr/>
            <p:nvPr/>
          </p:nvCxnSpPr>
          <p:spPr>
            <a:xfrm flipH="1" flipV="1">
              <a:off x="4739" y="13494"/>
              <a:ext cx="358" cy="3"/>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3" name="直接箭头连接符 83"/>
            <p:cNvCxnSpPr/>
            <p:nvPr/>
          </p:nvCxnSpPr>
          <p:spPr>
            <a:xfrm flipH="1" flipV="1">
              <a:off x="4747" y="14052"/>
              <a:ext cx="366" cy="2"/>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84" name="上下箭头 84"/>
            <p:cNvSpPr/>
            <p:nvPr/>
          </p:nvSpPr>
          <p:spPr>
            <a:xfrm>
              <a:off x="4311" y="13066"/>
              <a:ext cx="119" cy="291"/>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5" name="文本框 85"/>
            <p:cNvSpPr txBox="1"/>
            <p:nvPr/>
          </p:nvSpPr>
          <p:spPr>
            <a:xfrm>
              <a:off x="3663" y="13074"/>
              <a:ext cx="762"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中断号</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6" name="文本框 86"/>
            <p:cNvSpPr txBox="1"/>
            <p:nvPr/>
          </p:nvSpPr>
          <p:spPr>
            <a:xfrm>
              <a:off x="2927" y="13071"/>
              <a:ext cx="762"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中断号</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87" name="直接连接符 87"/>
            <p:cNvCxnSpPr/>
            <p:nvPr/>
          </p:nvCxnSpPr>
          <p:spPr>
            <a:xfrm>
              <a:off x="4944" y="13610"/>
              <a:ext cx="0" cy="355"/>
            </a:xfrm>
            <a:prstGeom prst="line">
              <a:avLst/>
            </a:prstGeom>
            <a:ln w="28575" cmpd="thickThi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8" name="文本框 88"/>
            <p:cNvSpPr txBox="1"/>
            <p:nvPr/>
          </p:nvSpPr>
          <p:spPr>
            <a:xfrm>
              <a:off x="4886" y="13002"/>
              <a:ext cx="748" cy="23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数据总线</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9" name="文本框 89"/>
            <p:cNvSpPr txBox="1"/>
            <p:nvPr/>
          </p:nvSpPr>
          <p:spPr>
            <a:xfrm>
              <a:off x="5257" y="13208"/>
              <a:ext cx="316" cy="1041"/>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eaVert"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外设中断请求信号</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中断向量</a:t>
            </a:r>
            <a:r>
              <a:rPr lang="en-US" altLang="zh-CN" sz="4000" dirty="0"/>
              <a:t>(interrupt vector)</a:t>
            </a:r>
            <a:endParaRPr lang="en-US" altLang="zh-CN" sz="4000" dirty="0"/>
          </a:p>
        </p:txBody>
      </p:sp>
      <p:sp>
        <p:nvSpPr>
          <p:cNvPr id="3" name="内容占位符 2"/>
          <p:cNvSpPr>
            <a:spLocks noGrp="1"/>
          </p:cNvSpPr>
          <p:nvPr>
            <p:ph idx="1"/>
          </p:nvPr>
        </p:nvSpPr>
        <p:spPr/>
        <p:txBody>
          <a:bodyPr>
            <a:noAutofit/>
          </a:bodyPr>
          <a:lstStyle/>
          <a:p>
            <a:r>
              <a:rPr lang="zh-CN" altLang="en-US" sz="3200" dirty="0" smtClean="0">
                <a:sym typeface="+mn-ea"/>
              </a:rPr>
              <a:t>中断</a:t>
            </a:r>
            <a:r>
              <a:rPr lang="zh-CN" altLang="en-US" sz="3200" dirty="0">
                <a:sym typeface="+mn-ea"/>
              </a:rPr>
              <a:t>向量</a:t>
            </a:r>
            <a:endParaRPr lang="zh-CN" altLang="en-US" sz="3200" dirty="0">
              <a:sym typeface="+mn-ea"/>
            </a:endParaRPr>
          </a:p>
          <a:p>
            <a:pPr lvl="1"/>
            <a:r>
              <a:rPr lang="zh-CN" altLang="en-US" sz="2800" dirty="0"/>
              <a:t>异常、陷入与外部中断统一编号，统称为中断向量</a:t>
            </a:r>
            <a:endParaRPr lang="zh-CN" altLang="en-US" sz="2800" dirty="0"/>
          </a:p>
          <a:p>
            <a:pPr lvl="1"/>
            <a:r>
              <a:rPr lang="zh-CN" altLang="en-US" sz="2800" dirty="0"/>
              <a:t>例如intel IA-32中</a:t>
            </a:r>
            <a:endParaRPr lang="zh-CN" altLang="en-US" sz="2800" dirty="0"/>
          </a:p>
          <a:p>
            <a:pPr lvl="2"/>
            <a:r>
              <a:rPr lang="zh-CN" altLang="en-US" sz="2400" dirty="0"/>
              <a:t>编号0x00-0x1f分配给异常</a:t>
            </a:r>
            <a:endParaRPr lang="zh-CN" altLang="en-US" sz="2400" dirty="0"/>
          </a:p>
          <a:p>
            <a:pPr lvl="2"/>
            <a:r>
              <a:rPr lang="zh-CN" altLang="en-US" sz="2400" dirty="0"/>
              <a:t>编号0x20-0xff由软件自行决定</a:t>
            </a:r>
            <a:endParaRPr lang="zh-CN" altLang="en-US" sz="2400" dirty="0"/>
          </a:p>
          <a:p>
            <a:pPr lvl="3"/>
            <a:r>
              <a:rPr lang="zh-CN" altLang="en-US" sz="2000" dirty="0"/>
              <a:t>Linux将0x20-0x2f用作外部设备的中断类型号</a:t>
            </a:r>
            <a:endParaRPr lang="zh-CN" altLang="en-US" sz="2000" dirty="0"/>
          </a:p>
          <a:p>
            <a:pPr lvl="3"/>
            <a:r>
              <a:rPr lang="zh-CN" altLang="en-US" sz="2000" dirty="0"/>
              <a:t>0x80留作自用的系统调用号，其他的留着以备不时之需</a:t>
            </a:r>
            <a:r>
              <a:rPr lang="zh-CN" altLang="en-US" sz="2000" dirty="0" smtClean="0"/>
              <a:t>。</a:t>
            </a:r>
            <a:endParaRPr lang="zh-CN" altLang="en-US" sz="2000"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中断向量</a:t>
            </a:r>
            <a:r>
              <a:rPr lang="en-US" altLang="zh-CN" sz="4000" dirty="0"/>
              <a:t>(interrupt vector</a:t>
            </a:r>
            <a:r>
              <a:rPr lang="en-US" altLang="zh-CN" sz="4000" dirty="0" smtClean="0"/>
              <a:t>)</a:t>
            </a:r>
            <a:r>
              <a:rPr lang="en-US" altLang="zh-CN" sz="4000" dirty="0"/>
              <a:t>.</a:t>
            </a:r>
            <a:endParaRPr lang="en-US" altLang="zh-CN" sz="4000" dirty="0"/>
          </a:p>
        </p:txBody>
      </p:sp>
      <p:sp>
        <p:nvSpPr>
          <p:cNvPr id="3" name="内容占位符 2"/>
          <p:cNvSpPr>
            <a:spLocks noGrp="1"/>
          </p:cNvSpPr>
          <p:nvPr>
            <p:ph idx="1"/>
          </p:nvPr>
        </p:nvSpPr>
        <p:spPr/>
        <p:txBody>
          <a:bodyPr>
            <a:noAutofit/>
          </a:bodyPr>
          <a:lstStyle/>
          <a:p>
            <a:r>
              <a:rPr lang="zh-CN" altLang="en-US" sz="3200" dirty="0" smtClean="0"/>
              <a:t>中断</a:t>
            </a:r>
            <a:r>
              <a:rPr lang="zh-CN" altLang="en-US" sz="3200" dirty="0"/>
              <a:t>向量表</a:t>
            </a:r>
            <a:endParaRPr lang="zh-CN" altLang="en-US" sz="3200" dirty="0"/>
          </a:p>
          <a:p>
            <a:pPr lvl="1"/>
            <a:r>
              <a:rPr lang="zh-CN" altLang="en-US" sz="2400" dirty="0"/>
              <a:t>中断处理程序入口</a:t>
            </a:r>
            <a:endParaRPr lang="zh-CN" altLang="en-US" sz="2400" dirty="0"/>
          </a:p>
        </p:txBody>
      </p:sp>
      <p:graphicFrame>
        <p:nvGraphicFramePr>
          <p:cNvPr id="4" name="表格 3"/>
          <p:cNvGraphicFramePr/>
          <p:nvPr>
            <p:custDataLst>
              <p:tags r:id="rId1"/>
            </p:custDataLst>
          </p:nvPr>
        </p:nvGraphicFramePr>
        <p:xfrm>
          <a:off x="7124467" y="1222432"/>
          <a:ext cx="3249930" cy="4904740"/>
        </p:xfrm>
        <a:graphic>
          <a:graphicData uri="http://schemas.openxmlformats.org/drawingml/2006/table">
            <a:tbl>
              <a:tblPr firstRow="1" bandRow="1">
                <a:tableStyleId>{5940675A-B579-460E-94D1-54222C63F5DA}</a:tableStyleId>
              </a:tblPr>
              <a:tblGrid>
                <a:gridCol w="827405"/>
                <a:gridCol w="2422525"/>
              </a:tblGrid>
              <a:tr h="435610">
                <a:tc gridSpan="2">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中断向量表</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cap="flat">
                      <a:noFill/>
                    </a:lnB>
                    <a:lnTlToBr>
                      <a:noFill/>
                    </a:lnTlToBr>
                    <a:lnBlToTr>
                      <a:noFill/>
                    </a:lnBlToTr>
                    <a:noFill/>
                  </a:tcPr>
                </a:tc>
                <a:tc hMerge="1">
                  <a:tcPr>
                    <a:lnR cap="flat">
                      <a:noFill/>
                    </a:lnR>
                    <a:lnT cap="flat">
                      <a:noFill/>
                    </a:lnT>
                    <a:lnB w="12700" cap="flat" cmpd="sng">
                      <a:solidFill>
                        <a:srgbClr val="080000"/>
                      </a:solidFill>
                      <a:prstDash val="solid"/>
                      <a:headEnd type="none" w="med" len="med"/>
                      <a:tailEnd type="none" w="med" len="med"/>
                    </a:lnB>
                  </a:tcPr>
                </a:tc>
              </a:tr>
              <a:tr h="435610">
                <a:tc>
                  <a:txBody>
                    <a:bodyPr/>
                    <a:lstStyle/>
                    <a:p>
                      <a:pPr algn="ctr">
                        <a:buNone/>
                      </a:pPr>
                      <a:r>
                        <a:rPr lang="en-US" sz="1800" b="1">
                          <a:latin typeface="宋体" panose="02010600030101010101" pitchFamily="2" charset="-122"/>
                          <a:ea typeface="宋体" panose="02010600030101010101" pitchFamily="2" charset="-122"/>
                          <a:cs typeface="宋体" panose="02010600030101010101" pitchFamily="2" charset="-122"/>
                        </a:rPr>
                        <a:t>序号</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b="1">
                          <a:latin typeface="宋体" panose="02010600030101010101" pitchFamily="2" charset="-122"/>
                          <a:ea typeface="宋体" panose="02010600030101010101" pitchFamily="2" charset="-122"/>
                          <a:cs typeface="宋体" panose="02010600030101010101" pitchFamily="2" charset="-122"/>
                        </a:rPr>
                        <a:t>中断处理程序入口(PC,PSW)</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0</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除以零异常</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1</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算术溢出异常</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 . . .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系统调用陷入</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单步跟踪陷入</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 . . .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键盘中断</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 </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鼠标中断</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lstStyle/>
                    <a:p>
                      <a:pPr algn="ctr">
                        <a:buNone/>
                      </a:pPr>
                      <a:r>
                        <a:rPr lang="en-US" sz="1800">
                          <a:latin typeface="宋体" panose="02010600030101010101" pitchFamily="2" charset="-122"/>
                          <a:ea typeface="宋体" panose="02010600030101010101" pitchFamily="2" charset="-122"/>
                          <a:cs typeface="宋体" panose="02010600030101010101" pitchFamily="2" charset="-122"/>
                        </a:rPr>
                        <a:t>n-1</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algn="ctr">
                        <a:buNone/>
                      </a:pPr>
                      <a:r>
                        <a:rPr lang="en-US" sz="1800" dirty="0">
                          <a:latin typeface="宋体" panose="02010600030101010101" pitchFamily="2" charset="-122"/>
                          <a:ea typeface="宋体" panose="02010600030101010101" pitchFamily="2" charset="-122"/>
                          <a:cs typeface="宋体" panose="02010600030101010101" pitchFamily="2" charset="-122"/>
                        </a:rPr>
                        <a:t>. . . . . .</a:t>
                      </a:r>
                      <a:endParaRPr lang="en-US" altLang="en-US" sz="18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保护上下文</a:t>
            </a:r>
            <a:endParaRPr lang="zh-CN" altLang="en-US" sz="4000" dirty="0">
              <a:sym typeface="+mn-ea"/>
            </a:endParaRPr>
          </a:p>
        </p:txBody>
      </p:sp>
      <p:sp>
        <p:nvSpPr>
          <p:cNvPr id="3" name="内容占位符 2"/>
          <p:cNvSpPr>
            <a:spLocks noGrp="1"/>
          </p:cNvSpPr>
          <p:nvPr>
            <p:ph idx="1"/>
          </p:nvPr>
        </p:nvSpPr>
        <p:spPr/>
        <p:txBody>
          <a:bodyPr>
            <a:noAutofit/>
          </a:bodyPr>
          <a:lstStyle/>
          <a:p>
            <a:pPr>
              <a:spcBef>
                <a:spcPts val="0"/>
              </a:spcBef>
            </a:pPr>
            <a:r>
              <a:rPr lang="zh-CN" altLang="en-US" sz="3200" dirty="0">
                <a:sym typeface="+mn-ea"/>
              </a:rPr>
              <a:t>保护断点</a:t>
            </a:r>
            <a:endParaRPr lang="zh-CN" altLang="en-US" sz="3200" dirty="0">
              <a:sym typeface="+mn-ea"/>
            </a:endParaRPr>
          </a:p>
          <a:p>
            <a:pPr lvl="1">
              <a:spcBef>
                <a:spcPts val="0"/>
              </a:spcBef>
            </a:pPr>
            <a:r>
              <a:rPr lang="zh-CN" altLang="en-US" sz="2800" dirty="0">
                <a:sym typeface="+mn-ea"/>
              </a:rPr>
              <a:t>断点是当前指令流要执行的下一条指令的地址</a:t>
            </a:r>
            <a:endParaRPr lang="zh-CN" altLang="en-US" sz="2800" dirty="0">
              <a:sym typeface="+mn-ea"/>
            </a:endParaRPr>
          </a:p>
          <a:p>
            <a:pPr lvl="1">
              <a:spcBef>
                <a:spcPts val="0"/>
              </a:spcBef>
            </a:pPr>
            <a:r>
              <a:rPr lang="zh-CN" altLang="en-US" sz="2800" dirty="0">
                <a:sym typeface="+mn-ea"/>
              </a:rPr>
              <a:t>当前指令执行结束之前就形成的</a:t>
            </a:r>
            <a:endParaRPr lang="zh-CN" altLang="en-US" sz="2800" dirty="0">
              <a:sym typeface="+mn-ea"/>
            </a:endParaRPr>
          </a:p>
          <a:p>
            <a:pPr lvl="1">
              <a:spcBef>
                <a:spcPts val="0"/>
              </a:spcBef>
            </a:pPr>
            <a:r>
              <a:rPr lang="zh-CN" altLang="en-US" sz="2800" dirty="0">
                <a:sym typeface="+mn-ea"/>
              </a:rPr>
              <a:t>保存在一个特定的寄存器--程序计数器PC中</a:t>
            </a:r>
            <a:endParaRPr lang="zh-CN" altLang="en-US" sz="2800" dirty="0">
              <a:sym typeface="+mn-ea"/>
            </a:endParaRPr>
          </a:p>
          <a:p>
            <a:pPr lvl="1">
              <a:spcBef>
                <a:spcPts val="0"/>
              </a:spcBef>
            </a:pPr>
            <a:r>
              <a:rPr lang="zh-CN" altLang="en-US" sz="2800" dirty="0">
                <a:sym typeface="+mn-ea"/>
              </a:rPr>
              <a:t>中断处理程序执行完后要返回的位置</a:t>
            </a:r>
            <a:endParaRPr lang="zh-CN" altLang="en-US" sz="2800" dirty="0">
              <a:sym typeface="+mn-ea"/>
            </a:endParaRPr>
          </a:p>
          <a:p>
            <a:pPr>
              <a:spcBef>
                <a:spcPts val="0"/>
              </a:spcBef>
            </a:pPr>
            <a:r>
              <a:rPr lang="zh-CN" altLang="en-US" sz="3200" dirty="0">
                <a:sym typeface="+mn-ea"/>
              </a:rPr>
              <a:t>保护程序状态字PSW</a:t>
            </a:r>
            <a:endParaRPr lang="zh-CN" altLang="en-US" sz="3200" dirty="0">
              <a:sym typeface="+mn-ea"/>
            </a:endParaRPr>
          </a:p>
          <a:p>
            <a:pPr lvl="1">
              <a:spcBef>
                <a:spcPts val="0"/>
              </a:spcBef>
            </a:pPr>
            <a:r>
              <a:rPr lang="zh-CN" altLang="en-US" sz="2800" dirty="0">
                <a:sym typeface="+mn-ea"/>
              </a:rPr>
              <a:t>PSW包括的状态位有：进位位、中断使能位、CPU模式位</a:t>
            </a:r>
            <a:r>
              <a:rPr lang="zh-CN" altLang="en-US" sz="2800" dirty="0" smtClean="0">
                <a:sym typeface="+mn-ea"/>
              </a:rPr>
              <a:t>等</a:t>
            </a:r>
            <a:endParaRPr lang="zh-CN" altLang="en-US" sz="2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3-1 </a:t>
            </a:r>
            <a:r>
              <a:rPr lang="zh-CN" altLang="en-US" sz="4000" dirty="0"/>
              <a:t>程序的装入</a:t>
            </a:r>
            <a:endParaRPr lang="zh-CN" altLang="en-US" sz="4000" dirty="0"/>
          </a:p>
        </p:txBody>
      </p:sp>
      <p:sp>
        <p:nvSpPr>
          <p:cNvPr id="3" name="内容占位符 2"/>
          <p:cNvSpPr>
            <a:spLocks noGrp="1"/>
          </p:cNvSpPr>
          <p:nvPr>
            <p:ph idx="1"/>
          </p:nvPr>
        </p:nvSpPr>
        <p:spPr/>
        <p:txBody>
          <a:bodyPr/>
          <a:lstStyle/>
          <a:p>
            <a:r>
              <a:rPr lang="zh-CN" altLang="en-US" sz="3200" dirty="0">
                <a:sym typeface="+mn-ea"/>
              </a:rPr>
              <a:t>可执行文件结构</a:t>
            </a:r>
            <a:endParaRPr lang="zh-CN" altLang="en-US" sz="3200" dirty="0">
              <a:sym typeface="+mn-ea"/>
            </a:endParaRPr>
          </a:p>
          <a:p>
            <a:r>
              <a:rPr lang="zh-CN" altLang="en-US" sz="3200" dirty="0">
                <a:sym typeface="+mn-ea"/>
              </a:rPr>
              <a:t>可执行文件作用</a:t>
            </a:r>
            <a:endParaRPr lang="zh-CN" altLang="en-US" sz="3200" dirty="0">
              <a:sym typeface="+mn-ea"/>
            </a:endParaRPr>
          </a:p>
          <a:p>
            <a:r>
              <a:rPr lang="zh-CN" altLang="en-US" sz="3200" dirty="0">
                <a:sym typeface="Times New Roman" panose="02020603050405020304"/>
              </a:rPr>
              <a:t>程序的链接视图与执行视图</a:t>
            </a:r>
            <a:endParaRPr lang="zh-CN" altLang="en-US" sz="3200" dirty="0">
              <a:sym typeface="Times New Roman" panose="02020603050405020304"/>
            </a:endParaRPr>
          </a:p>
          <a:p>
            <a:r>
              <a:rPr lang="zh-CN" altLang="en-US" sz="3200" dirty="0">
                <a:sym typeface="+mn-ea"/>
              </a:rPr>
              <a:t>虚拟地址空间与物理地址空间</a:t>
            </a:r>
            <a:endParaRPr lang="zh-CN" altLang="en-US" sz="3200" dirty="0"/>
          </a:p>
          <a:p>
            <a:r>
              <a:rPr lang="zh-CN" altLang="en-US" sz="3200" dirty="0">
                <a:sym typeface="+mn-ea"/>
              </a:rPr>
              <a:t>地址变换</a:t>
            </a:r>
            <a:endParaRPr lang="zh-CN" altLang="en-US" dirty="0">
              <a:sym typeface="+mn-ea"/>
            </a:endParaRPr>
          </a:p>
          <a:p>
            <a:endParaRPr lang="en-US" altLang="zh-CN"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中断重入</a:t>
            </a:r>
            <a:endParaRPr lang="zh-CN" altLang="en-US" sz="4000" dirty="0">
              <a:sym typeface="+mn-ea"/>
            </a:endParaRPr>
          </a:p>
        </p:txBody>
      </p:sp>
      <p:sp>
        <p:nvSpPr>
          <p:cNvPr id="3" name="内容占位符 2"/>
          <p:cNvSpPr>
            <a:spLocks noGrp="1"/>
          </p:cNvSpPr>
          <p:nvPr>
            <p:ph idx="1"/>
          </p:nvPr>
        </p:nvSpPr>
        <p:spPr/>
        <p:txBody>
          <a:bodyPr>
            <a:noAutofit/>
          </a:bodyPr>
          <a:lstStyle/>
          <a:p>
            <a:r>
              <a:rPr lang="zh-CN" altLang="en-US" sz="3200" dirty="0">
                <a:solidFill>
                  <a:srgbClr val="000000"/>
                </a:solidFill>
                <a:sym typeface="+mn-ea"/>
              </a:rPr>
              <a:t>中断嵌套</a:t>
            </a:r>
            <a:endParaRPr lang="zh-CN" altLang="en-US" sz="3200" dirty="0">
              <a:solidFill>
                <a:srgbClr val="000000"/>
              </a:solidFill>
              <a:sym typeface="+mn-ea"/>
            </a:endParaRPr>
          </a:p>
          <a:p>
            <a:pPr lvl="1"/>
            <a:r>
              <a:rPr lang="zh-CN" altLang="en-US" sz="2800" dirty="0">
                <a:solidFill>
                  <a:srgbClr val="000000"/>
                </a:solidFill>
                <a:sym typeface="+mn-ea"/>
              </a:rPr>
              <a:t>进入中断处理程序后，发生另一类中断，操作系统转去执行另一个中断</a:t>
            </a:r>
            <a:endParaRPr lang="zh-CN" altLang="en-US" sz="2800" dirty="0"/>
          </a:p>
          <a:p>
            <a:r>
              <a:rPr lang="zh-CN" altLang="en-US" sz="3200" dirty="0"/>
              <a:t>中断重入</a:t>
            </a:r>
            <a:endParaRPr lang="zh-CN" altLang="en-US" sz="3200" dirty="0"/>
          </a:p>
          <a:p>
            <a:pPr lvl="1"/>
            <a:r>
              <a:rPr lang="zh-CN" altLang="en-US" sz="2800" dirty="0">
                <a:solidFill>
                  <a:srgbClr val="000000"/>
                </a:solidFill>
                <a:sym typeface="+mn-ea"/>
              </a:rPr>
              <a:t>在中断处理程序执行过程中，又发生该中断事件，</a:t>
            </a:r>
            <a:r>
              <a:rPr lang="en-US" altLang="zh-CN" sz="2800" dirty="0">
                <a:solidFill>
                  <a:srgbClr val="000000"/>
                </a:solidFill>
                <a:sym typeface="+mn-ea"/>
              </a:rPr>
              <a:t>CPU</a:t>
            </a:r>
            <a:r>
              <a:rPr lang="zh-CN" altLang="en-US" sz="2800" dirty="0">
                <a:solidFill>
                  <a:srgbClr val="000000"/>
                </a:solidFill>
                <a:sym typeface="+mn-ea"/>
              </a:rPr>
              <a:t>暂停当前指令流，再次进入该</a:t>
            </a:r>
            <a:r>
              <a:rPr lang="zh-CN" altLang="en-US" sz="2800" dirty="0" smtClean="0">
                <a:solidFill>
                  <a:srgbClr val="000000"/>
                </a:solidFill>
                <a:sym typeface="+mn-ea"/>
              </a:rPr>
              <a:t>程序</a:t>
            </a:r>
            <a:endParaRPr lang="zh-CN" altLang="en-US" sz="28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中断重</a:t>
            </a:r>
            <a:r>
              <a:rPr lang="zh-CN" altLang="en-US" sz="4000" dirty="0" smtClean="0">
                <a:sym typeface="+mn-ea"/>
              </a:rPr>
              <a:t>入</a:t>
            </a:r>
            <a:r>
              <a:rPr lang="en-US" altLang="zh-CN" sz="4000" dirty="0" smtClean="0">
                <a:sym typeface="+mn-ea"/>
              </a:rPr>
              <a:t>.</a:t>
            </a:r>
            <a:endParaRPr lang="zh-CN" altLang="en-US" sz="4000" dirty="0">
              <a:sym typeface="+mn-ea"/>
            </a:endParaRPr>
          </a:p>
        </p:txBody>
      </p:sp>
      <p:sp>
        <p:nvSpPr>
          <p:cNvPr id="3" name="内容占位符 2"/>
          <p:cNvSpPr>
            <a:spLocks noGrp="1"/>
          </p:cNvSpPr>
          <p:nvPr>
            <p:ph idx="1"/>
          </p:nvPr>
        </p:nvSpPr>
        <p:spPr>
          <a:xfrm>
            <a:off x="609600" y="1183640"/>
            <a:ext cx="6670114" cy="4942840"/>
          </a:xfrm>
        </p:spPr>
        <p:txBody>
          <a:bodyPr>
            <a:noAutofit/>
          </a:bodyPr>
          <a:lstStyle/>
          <a:p>
            <a:r>
              <a:rPr lang="zh-CN" altLang="en-US" sz="3200" dirty="0" smtClean="0"/>
              <a:t>例子</a:t>
            </a:r>
            <a:endParaRPr lang="zh-CN" altLang="en-US" sz="3200" dirty="0"/>
          </a:p>
          <a:p>
            <a:pPr lvl="1"/>
            <a:r>
              <a:rPr lang="zh-CN" altLang="en-US" sz="2800" dirty="0"/>
              <a:t>中断处理程序从网络端口读一个字符到buffer</a:t>
            </a:r>
            <a:endParaRPr lang="zh-CN" altLang="en-US" sz="2800" dirty="0"/>
          </a:p>
          <a:p>
            <a:pPr lvl="1"/>
            <a:r>
              <a:rPr lang="zh-CN" altLang="en-US" sz="2800" dirty="0"/>
              <a:t>若执行i = i + 1;前被同一类型的中断信号中断</a:t>
            </a:r>
            <a:endParaRPr lang="zh-CN" altLang="en-US" sz="2800" dirty="0"/>
          </a:p>
          <a:p>
            <a:pPr lvl="1"/>
            <a:r>
              <a:rPr lang="zh-CN" altLang="en-US" sz="2800" dirty="0"/>
              <a:t>再次进入该中断处理程序</a:t>
            </a:r>
            <a:endParaRPr lang="zh-CN" altLang="en-US" sz="2800" dirty="0"/>
          </a:p>
          <a:p>
            <a:pPr lvl="1"/>
            <a:r>
              <a:rPr lang="zh-CN" altLang="en-US" sz="2800" dirty="0"/>
              <a:t>则新来的字符会覆盖buffer中的前一个字符</a:t>
            </a:r>
            <a:endParaRPr lang="zh-CN" altLang="en-US" sz="2800" dirty="0">
              <a:sym typeface="+mn-ea"/>
            </a:endParaRPr>
          </a:p>
          <a:p>
            <a:endParaRPr lang="zh-CN" altLang="en-US" sz="2400" dirty="0">
              <a:sym typeface="+mn-ea"/>
            </a:endParaRPr>
          </a:p>
        </p:txBody>
      </p:sp>
      <p:grpSp>
        <p:nvGrpSpPr>
          <p:cNvPr id="9" name="组合 9"/>
          <p:cNvGrpSpPr/>
          <p:nvPr/>
        </p:nvGrpSpPr>
        <p:grpSpPr>
          <a:xfrm>
            <a:off x="7407884" y="2376441"/>
            <a:ext cx="4576445" cy="2836545"/>
            <a:chOff x="2004" y="6383"/>
            <a:chExt cx="2428" cy="2568"/>
          </a:xfrm>
          <a:noFill/>
        </p:grpSpPr>
        <p:sp>
          <p:nvSpPr>
            <p:cNvPr id="6" name="文本框 6"/>
            <p:cNvSpPr txBox="1"/>
            <p:nvPr/>
          </p:nvSpPr>
          <p:spPr>
            <a:xfrm>
              <a:off x="3453" y="6383"/>
              <a:ext cx="799" cy="328"/>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第二次进入</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文本框 7"/>
            <p:cNvSpPr txBox="1"/>
            <p:nvPr/>
          </p:nvSpPr>
          <p:spPr>
            <a:xfrm>
              <a:off x="2448" y="6383"/>
              <a:ext cx="843" cy="328"/>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第一次进入</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 name="文本框 1"/>
            <p:cNvSpPr txBox="1"/>
            <p:nvPr/>
          </p:nvSpPr>
          <p:spPr>
            <a:xfrm>
              <a:off x="2158" y="6884"/>
              <a:ext cx="2274" cy="2067"/>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36000" tIns="36000" rIns="36000" bIns="36000" numCol="1" spcCol="0" rtlCol="0" fromWordArt="0" anchor="ctr" anchorCtr="0" forceAA="0" compatLnSpc="1">
              <a:noAutofit/>
            </a:bodyPr>
            <a:lstStyle/>
            <a:p>
              <a:pPr indent="0" algn="ctr" fontAlgn="auto">
                <a:lnSpc>
                  <a:spcPct val="150000"/>
                </a:lnSpc>
              </a:pPr>
              <a:r>
                <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rPr>
                <a:t>. . . . . .</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a:p>
              <a:pPr indent="0" algn="just" rtl="0" fontAlgn="auto">
                <a:lnSpc>
                  <a:spcPct val="150000"/>
                </a:lnSpc>
              </a:pPr>
              <a:r>
                <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rPr>
                <a:t> while (...) {</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a:p>
              <a:pPr indent="0" algn="just" rtl="0" fontAlgn="auto">
                <a:lnSpc>
                  <a:spcPct val="150000"/>
                </a:lnSpc>
              </a:pPr>
              <a:r>
                <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rPr>
                <a:t>     buffer[i] = get a byte from network;</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a:p>
              <a:pPr indent="0" algn="just" rtl="0" fontAlgn="auto">
                <a:lnSpc>
                  <a:spcPct val="150000"/>
                </a:lnSpc>
              </a:pPr>
              <a:r>
                <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rPr>
                <a:t>     i = i + 1;</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a:p>
              <a:pPr indent="0" algn="just" rtl="0" fontAlgn="auto">
                <a:lnSpc>
                  <a:spcPct val="150000"/>
                </a:lnSpc>
              </a:pPr>
              <a:r>
                <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2000" kern="100" dirty="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5" name="直接箭头连接符 2"/>
            <p:cNvCxnSpPr/>
            <p:nvPr/>
          </p:nvCxnSpPr>
          <p:spPr>
            <a:xfrm>
              <a:off x="2004" y="8177"/>
              <a:ext cx="444" cy="0"/>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8" name="下箭头 4"/>
            <p:cNvSpPr/>
            <p:nvPr/>
          </p:nvSpPr>
          <p:spPr>
            <a:xfrm>
              <a:off x="2917" y="6705"/>
              <a:ext cx="160" cy="1115"/>
            </a:xfrm>
            <a:prstGeom prst="downArrow">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0" name="下箭头 5"/>
            <p:cNvSpPr/>
            <p:nvPr/>
          </p:nvSpPr>
          <p:spPr>
            <a:xfrm>
              <a:off x="3716" y="6711"/>
              <a:ext cx="160" cy="1115"/>
            </a:xfrm>
            <a:prstGeom prst="downArrow">
              <a:avLst/>
            </a:prstGeom>
            <a:grp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sp>
      </p:gr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关中断</a:t>
            </a:r>
            <a:endParaRPr lang="zh-CN" altLang="en-US" sz="4000" dirty="0">
              <a:sym typeface="+mn-ea"/>
            </a:endParaRPr>
          </a:p>
        </p:txBody>
      </p:sp>
      <p:sp>
        <p:nvSpPr>
          <p:cNvPr id="3" name="内容占位符 2"/>
          <p:cNvSpPr>
            <a:spLocks noGrp="1"/>
          </p:cNvSpPr>
          <p:nvPr>
            <p:ph idx="1"/>
          </p:nvPr>
        </p:nvSpPr>
        <p:spPr/>
        <p:txBody>
          <a:bodyPr>
            <a:noAutofit/>
          </a:bodyPr>
          <a:lstStyle/>
          <a:p>
            <a:pPr>
              <a:spcBef>
                <a:spcPts val="0"/>
              </a:spcBef>
            </a:pPr>
            <a:r>
              <a:rPr lang="zh-CN" altLang="en-US" sz="3200" dirty="0">
                <a:sym typeface="+mn-ea"/>
              </a:rPr>
              <a:t>关中断的作用就是为中断处理程序的运行提供一个安心的、不被打扰的环境</a:t>
            </a:r>
            <a:endParaRPr lang="zh-CN" altLang="en-US" sz="3200" dirty="0">
              <a:sym typeface="+mn-ea"/>
            </a:endParaRPr>
          </a:p>
          <a:p>
            <a:pPr>
              <a:spcBef>
                <a:spcPts val="0"/>
              </a:spcBef>
            </a:pPr>
            <a:r>
              <a:rPr lang="zh-CN" altLang="en-US" sz="3200" dirty="0">
                <a:sym typeface="+mn-ea"/>
              </a:rPr>
              <a:t>由硬件实现，作为默认选项，是中断响应的一个操作</a:t>
            </a:r>
            <a:endParaRPr lang="zh-CN" altLang="en-US" sz="3200" dirty="0">
              <a:sym typeface="+mn-ea"/>
            </a:endParaRPr>
          </a:p>
          <a:p>
            <a:pPr>
              <a:spcBef>
                <a:spcPts val="0"/>
              </a:spcBef>
            </a:pPr>
            <a:r>
              <a:rPr lang="zh-CN" altLang="en-US" sz="3200" dirty="0">
                <a:sym typeface="+mn-ea"/>
              </a:rPr>
              <a:t>对于不可屏蔽中断，关中断是不起作用的</a:t>
            </a:r>
            <a:endParaRPr lang="zh-CN" altLang="en-US" sz="3200" dirty="0">
              <a:sym typeface="+mn-ea"/>
            </a:endParaRPr>
          </a:p>
          <a:p>
            <a:pPr>
              <a:spcBef>
                <a:spcPts val="0"/>
              </a:spcBef>
            </a:pPr>
            <a:r>
              <a:rPr lang="zh-CN" altLang="en-US" sz="3200" dirty="0">
                <a:sym typeface="+mn-ea"/>
              </a:rPr>
              <a:t>关中断时间不能太长，关中断过长会造成紧急事件延误或数据丢失</a:t>
            </a:r>
            <a:endParaRPr lang="zh-CN" altLang="en-US" sz="3200" dirty="0">
              <a:sym typeface="+mn-ea"/>
            </a:endParaRPr>
          </a:p>
          <a:p>
            <a:pPr>
              <a:spcBef>
                <a:spcPts val="0"/>
              </a:spcBef>
            </a:pPr>
            <a:r>
              <a:rPr lang="zh-CN" altLang="en-US" sz="3200" dirty="0">
                <a:sym typeface="+mn-ea"/>
              </a:rPr>
              <a:t>后面要由软件打开中断，以允许中断嵌套或重入</a:t>
            </a:r>
            <a:endParaRPr lang="zh-CN" altLang="en-US" sz="3200" dirty="0">
              <a:sym typeface="+mn-ea"/>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转向中断处理程序</a:t>
            </a:r>
            <a:endParaRPr lang="zh-CN" altLang="en-US" sz="4000" dirty="0"/>
          </a:p>
        </p:txBody>
      </p:sp>
      <p:sp>
        <p:nvSpPr>
          <p:cNvPr id="3" name="内容占位符 2"/>
          <p:cNvSpPr>
            <a:spLocks noGrp="1"/>
          </p:cNvSpPr>
          <p:nvPr>
            <p:ph idx="1"/>
          </p:nvPr>
        </p:nvSpPr>
        <p:spPr>
          <a:xfrm>
            <a:off x="609600" y="1183640"/>
            <a:ext cx="10972800" cy="5543085"/>
          </a:xfrm>
        </p:spPr>
        <p:txBody>
          <a:bodyPr>
            <a:noAutofit/>
          </a:bodyPr>
          <a:lstStyle/>
          <a:p>
            <a:pPr>
              <a:spcBef>
                <a:spcPts val="0"/>
              </a:spcBef>
            </a:pPr>
            <a:r>
              <a:rPr lang="zh-CN" altLang="en-US" sz="3200" dirty="0">
                <a:sym typeface="+mn-ea"/>
              </a:rPr>
              <a:t>查询中断向量号</a:t>
            </a:r>
            <a:endParaRPr lang="zh-CN" altLang="en-US" sz="3200" dirty="0">
              <a:sym typeface="+mn-ea"/>
            </a:endParaRPr>
          </a:p>
          <a:p>
            <a:pPr lvl="1">
              <a:spcBef>
                <a:spcPts val="0"/>
              </a:spcBef>
            </a:pPr>
            <a:r>
              <a:rPr lang="zh-CN" altLang="en-US" sz="2800" dirty="0">
                <a:sym typeface="+mn-ea"/>
              </a:rPr>
              <a:t>设备类</a:t>
            </a:r>
            <a:r>
              <a:rPr lang="zh-CN" altLang="en-US" sz="2800" dirty="0" smtClean="0">
                <a:sym typeface="+mn-ea"/>
              </a:rPr>
              <a:t>型号</a:t>
            </a:r>
            <a:r>
              <a:rPr lang="en-US" altLang="zh-CN" sz="2800" dirty="0" smtClean="0">
                <a:sym typeface="+mn-ea"/>
              </a:rPr>
              <a:t>,</a:t>
            </a:r>
            <a:r>
              <a:rPr lang="zh-CN" altLang="en-US" sz="2800" dirty="0" smtClean="0">
                <a:sym typeface="+mn-ea"/>
              </a:rPr>
              <a:t>存储</a:t>
            </a:r>
            <a:r>
              <a:rPr lang="zh-CN" altLang="en-US" sz="2800" dirty="0">
                <a:sym typeface="+mn-ea"/>
              </a:rPr>
              <a:t>在专门的寄存器中</a:t>
            </a:r>
            <a:endParaRPr lang="zh-CN" altLang="en-US" sz="2800" dirty="0"/>
          </a:p>
          <a:p>
            <a:pPr>
              <a:spcBef>
                <a:spcPts val="0"/>
              </a:spcBef>
            </a:pPr>
            <a:r>
              <a:rPr lang="zh-CN" altLang="en-US" sz="3200" dirty="0">
                <a:sym typeface="+mn-ea"/>
              </a:rPr>
              <a:t>获得中断处理程序入口地址</a:t>
            </a:r>
            <a:endParaRPr lang="zh-CN" altLang="en-US" sz="3200" dirty="0">
              <a:sym typeface="+mn-ea"/>
            </a:endParaRPr>
          </a:p>
          <a:p>
            <a:pPr lvl="1">
              <a:spcBef>
                <a:spcPts val="0"/>
              </a:spcBef>
            </a:pPr>
            <a:r>
              <a:rPr lang="zh-CN" altLang="en-US" sz="2800" dirty="0">
                <a:sym typeface="+mn-ea"/>
              </a:rPr>
              <a:t>根据中断类型号，查中断向量表</a:t>
            </a:r>
            <a:endParaRPr lang="zh-CN" altLang="en-US" sz="2800" dirty="0">
              <a:sym typeface="+mn-ea"/>
            </a:endParaRPr>
          </a:p>
          <a:p>
            <a:pPr>
              <a:spcBef>
                <a:spcPts val="0"/>
              </a:spcBef>
            </a:pPr>
            <a:r>
              <a:rPr lang="zh-CN" altLang="en-US" sz="3200" dirty="0">
                <a:sym typeface="+mn-ea"/>
              </a:rPr>
              <a:t>调用中断处理程序</a:t>
            </a:r>
            <a:endParaRPr lang="zh-CN" altLang="en-US" sz="3200" dirty="0"/>
          </a:p>
          <a:p>
            <a:pPr lvl="1">
              <a:spcBef>
                <a:spcPts val="0"/>
              </a:spcBef>
            </a:pPr>
            <a:r>
              <a:rPr lang="zh-CN" altLang="en-US" sz="2800" dirty="0">
                <a:sym typeface="+mn-ea"/>
              </a:rPr>
              <a:t>重新设置程序状态字PSW</a:t>
            </a:r>
            <a:endParaRPr lang="zh-CN" altLang="en-US" sz="2800" dirty="0">
              <a:sym typeface="+mn-ea"/>
            </a:endParaRPr>
          </a:p>
          <a:p>
            <a:pPr lvl="2">
              <a:spcBef>
                <a:spcPts val="0"/>
              </a:spcBef>
            </a:pPr>
            <a:r>
              <a:rPr lang="zh-CN" altLang="en-US" sz="2400" dirty="0">
                <a:sym typeface="+mn-ea"/>
              </a:rPr>
              <a:t>中断向量表的结构</a:t>
            </a:r>
            <a:endParaRPr lang="zh-CN" altLang="en-US" sz="2400" dirty="0">
              <a:sym typeface="+mn-ea"/>
            </a:endParaRPr>
          </a:p>
          <a:p>
            <a:pPr lvl="1">
              <a:spcBef>
                <a:spcPts val="0"/>
              </a:spcBef>
            </a:pPr>
            <a:r>
              <a:rPr lang="zh-CN" altLang="en-US" sz="2800" dirty="0">
                <a:sym typeface="+mn-ea"/>
              </a:rPr>
              <a:t>将中断处理程序的入口地址送给指令计数器PC</a:t>
            </a:r>
            <a:endParaRPr lang="zh-CN" altLang="en-US" sz="2800" dirty="0">
              <a:sym typeface="+mn-ea"/>
            </a:endParaRPr>
          </a:p>
          <a:p>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中断响应过程小结</a:t>
            </a:r>
            <a:endParaRPr lang="zh-CN" altLang="en-US" sz="4000" dirty="0"/>
          </a:p>
        </p:txBody>
      </p:sp>
      <p:grpSp>
        <p:nvGrpSpPr>
          <p:cNvPr id="21" name="组合 21"/>
          <p:cNvGrpSpPr/>
          <p:nvPr/>
        </p:nvGrpSpPr>
        <p:grpSpPr>
          <a:xfrm>
            <a:off x="2863215" y="1415415"/>
            <a:ext cx="6172200" cy="4940300"/>
            <a:chOff x="4568" y="5666"/>
            <a:chExt cx="2741" cy="4426"/>
          </a:xfrm>
          <a:noFill/>
        </p:grpSpPr>
        <p:sp>
          <p:nvSpPr>
            <p:cNvPr id="4" name="文本框 1"/>
            <p:cNvSpPr txBox="1"/>
            <p:nvPr/>
          </p:nvSpPr>
          <p:spPr>
            <a:xfrm>
              <a:off x="4577" y="5667"/>
              <a:ext cx="784" cy="330"/>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硬件</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
            <p:cNvSpPr txBox="1"/>
            <p:nvPr/>
          </p:nvSpPr>
          <p:spPr>
            <a:xfrm>
              <a:off x="5562" y="5666"/>
              <a:ext cx="784" cy="330"/>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文本框 3"/>
            <p:cNvSpPr txBox="1"/>
            <p:nvPr/>
          </p:nvSpPr>
          <p:spPr>
            <a:xfrm>
              <a:off x="6525" y="5674"/>
              <a:ext cx="784" cy="330"/>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程序</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文本框 4"/>
            <p:cNvSpPr txBox="1"/>
            <p:nvPr/>
          </p:nvSpPr>
          <p:spPr>
            <a:xfrm>
              <a:off x="4568" y="6063"/>
              <a:ext cx="784" cy="44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外部事件</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5"/>
            <p:cNvSpPr txBox="1"/>
            <p:nvPr/>
          </p:nvSpPr>
          <p:spPr>
            <a:xfrm>
              <a:off x="5555" y="6062"/>
              <a:ext cx="784" cy="44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异常</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文本框 6"/>
            <p:cNvSpPr txBox="1"/>
            <p:nvPr/>
          </p:nvSpPr>
          <p:spPr>
            <a:xfrm>
              <a:off x="6525" y="6063"/>
              <a:ext cx="784" cy="454"/>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自陷</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7"/>
            <p:cNvSpPr txBox="1"/>
            <p:nvPr/>
          </p:nvSpPr>
          <p:spPr>
            <a:xfrm>
              <a:off x="5193" y="6936"/>
              <a:ext cx="1524" cy="458"/>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保存现场1（PC,PSW）</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9"/>
            <p:cNvSpPr txBox="1"/>
            <p:nvPr/>
          </p:nvSpPr>
          <p:spPr>
            <a:xfrm>
              <a:off x="5516" y="7586"/>
              <a:ext cx="900" cy="37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查询中断号</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任意多边形 10"/>
            <p:cNvSpPr/>
            <p:nvPr/>
          </p:nvSpPr>
          <p:spPr>
            <a:xfrm>
              <a:off x="4965" y="6509"/>
              <a:ext cx="1932" cy="149"/>
            </a:xfrm>
            <a:custGeom>
              <a:avLst/>
              <a:gdLst>
                <a:gd name="connisteX0" fmla="*/ 0 w 1226820"/>
                <a:gd name="connsiteY0" fmla="*/ 0 h 94615"/>
                <a:gd name="connisteX1" fmla="*/ 0 w 1226820"/>
                <a:gd name="connsiteY1" fmla="*/ 94615 h 94615"/>
                <a:gd name="connisteX2" fmla="*/ 1226820 w 1226820"/>
                <a:gd name="connsiteY2" fmla="*/ 94615 h 94615"/>
                <a:gd name="connisteX3" fmla="*/ 1226820 w 1226820"/>
                <a:gd name="connsiteY3" fmla="*/ 5080 h 94615"/>
              </a:gdLst>
              <a:ahLst/>
              <a:cxnLst>
                <a:cxn ang="0">
                  <a:pos x="connisteX0" y="connsiteY0"/>
                </a:cxn>
                <a:cxn ang="0">
                  <a:pos x="connisteX1" y="connsiteY1"/>
                </a:cxn>
                <a:cxn ang="0">
                  <a:pos x="connisteX2" y="connsiteY2"/>
                </a:cxn>
                <a:cxn ang="0">
                  <a:pos x="connisteX3" y="connsiteY3"/>
                </a:cxn>
              </a:cxnLst>
              <a:rect l="l" t="t" r="r" b="b"/>
              <a:pathLst>
                <a:path w="1226820" h="94615">
                  <a:moveTo>
                    <a:pt x="0" y="0"/>
                  </a:moveTo>
                  <a:lnTo>
                    <a:pt x="0" y="94615"/>
                  </a:lnTo>
                  <a:lnTo>
                    <a:pt x="1226820" y="94615"/>
                  </a:lnTo>
                  <a:lnTo>
                    <a:pt x="1226820" y="5080"/>
                  </a:lnTo>
                </a:path>
              </a:pathLst>
            </a:cu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直接箭头连接符 11"/>
            <p:cNvCxnSpPr>
              <a:stCxn id="8" idx="2"/>
              <a:endCxn id="10" idx="0"/>
            </p:cNvCxnSpPr>
            <p:nvPr/>
          </p:nvCxnSpPr>
          <p:spPr>
            <a:xfrm>
              <a:off x="5947" y="6508"/>
              <a:ext cx="8" cy="428"/>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a:stCxn id="10" idx="2"/>
            </p:cNvCxnSpPr>
            <p:nvPr/>
          </p:nvCxnSpPr>
          <p:spPr>
            <a:xfrm flipH="1">
              <a:off x="5954" y="7394"/>
              <a:ext cx="1" cy="193"/>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922" y="9762"/>
              <a:ext cx="2169" cy="330"/>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图 中断响应过程</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6" name="直接箭头连接符 15"/>
            <p:cNvCxnSpPr/>
            <p:nvPr/>
          </p:nvCxnSpPr>
          <p:spPr>
            <a:xfrm flipH="1">
              <a:off x="5959" y="7971"/>
              <a:ext cx="1" cy="193"/>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956" y="9093"/>
              <a:ext cx="1" cy="193"/>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950" y="8554"/>
              <a:ext cx="1" cy="193"/>
            </a:xfrm>
            <a:prstGeom prst="straightConnector1">
              <a:avLst/>
            </a:prstGeom>
            <a:grpFill/>
            <a:ln>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000" y="8169"/>
              <a:ext cx="1989" cy="37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计算中断处理程序入口地址</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文本框 19"/>
            <p:cNvSpPr txBox="1"/>
            <p:nvPr/>
          </p:nvSpPr>
          <p:spPr>
            <a:xfrm>
              <a:off x="5622" y="8739"/>
              <a:ext cx="704" cy="343"/>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关中断</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2" name="文本框 20"/>
            <p:cNvSpPr txBox="1"/>
            <p:nvPr/>
          </p:nvSpPr>
          <p:spPr>
            <a:xfrm>
              <a:off x="5317" y="9277"/>
              <a:ext cx="1358" cy="37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fontAlgn="auto">
                <a:lnSpc>
                  <a:spcPct val="100000"/>
                </a:lnSpc>
              </a:pPr>
              <a:r>
                <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rPr>
                <a:t>调用中断处理程序</a:t>
              </a:r>
              <a:endParaRPr lang="en-US" altLang="zh-CN" kern="100">
                <a:solidFill>
                  <a:schemeClr val="tx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r>
              <a:rPr lang="zh-CN" altLang="en-US" dirty="0">
                <a:sym typeface="宋体" panose="02010600030101010101" pitchFamily="2" charset="-122"/>
              </a:rPr>
              <a:t>计算机系统，陈文光译，机械工业出版社</a:t>
            </a:r>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3-4 运行时系统</a:t>
            </a:r>
            <a:endParaRPr lang="zh-CN" altLang="en-US" sz="4000" dirty="0"/>
          </a:p>
        </p:txBody>
      </p:sp>
      <p:sp>
        <p:nvSpPr>
          <p:cNvPr id="3" name="内容占位符 2"/>
          <p:cNvSpPr>
            <a:spLocks noGrp="1"/>
          </p:cNvSpPr>
          <p:nvPr>
            <p:ph idx="1"/>
          </p:nvPr>
        </p:nvSpPr>
        <p:spPr/>
        <p:txBody>
          <a:bodyPr>
            <a:noAutofit/>
          </a:bodyPr>
          <a:lstStyle/>
          <a:p>
            <a:pPr>
              <a:spcBef>
                <a:spcPts val="0"/>
              </a:spcBef>
            </a:pPr>
            <a:r>
              <a:rPr lang="zh-CN" altLang="en-US" sz="3200" dirty="0">
                <a:sym typeface="+mn-ea"/>
              </a:rPr>
              <a:t>运行时系统概述</a:t>
            </a:r>
            <a:endParaRPr lang="zh-CN" altLang="en-US" sz="3200" dirty="0">
              <a:sym typeface="+mn-ea"/>
            </a:endParaRPr>
          </a:p>
          <a:p>
            <a:pPr>
              <a:spcBef>
                <a:spcPts val="0"/>
              </a:spcBef>
            </a:pPr>
            <a:r>
              <a:rPr lang="zh-CN" altLang="en-US" sz="3200" dirty="0">
                <a:sym typeface="+mn-ea"/>
              </a:rPr>
              <a:t>子程序调用</a:t>
            </a:r>
            <a:endParaRPr lang="zh-CN" altLang="en-US" sz="3200" dirty="0">
              <a:sym typeface="+mn-ea"/>
            </a:endParaRPr>
          </a:p>
          <a:p>
            <a:pPr>
              <a:spcBef>
                <a:spcPts val="0"/>
              </a:spcBef>
            </a:pPr>
            <a:r>
              <a:rPr lang="zh-CN" altLang="en-US" sz="3200" dirty="0">
                <a:sym typeface="+mn-ea"/>
              </a:rPr>
              <a:t>动态内存管理</a:t>
            </a:r>
            <a:endParaRPr lang="zh-CN" altLang="en-US" sz="3200" dirty="0">
              <a:sym typeface="+mn-ea"/>
            </a:endParaRPr>
          </a:p>
          <a:p>
            <a:pPr>
              <a:spcBef>
                <a:spcPts val="0"/>
              </a:spcBef>
            </a:pPr>
            <a:r>
              <a:rPr lang="zh-CN" altLang="en-US" sz="3200" dirty="0">
                <a:sym typeface="+mn-ea"/>
              </a:rPr>
              <a:t>多线程支持</a:t>
            </a:r>
            <a:endParaRPr lang="zh-CN" altLang="en-US" sz="3200" dirty="0">
              <a:sym typeface="+mn-ea"/>
            </a:endParaRPr>
          </a:p>
          <a:p>
            <a:pPr>
              <a:spcBef>
                <a:spcPts val="0"/>
              </a:spcBef>
            </a:pPr>
            <a:r>
              <a:rPr lang="zh-CN" altLang="en-US" sz="3200" dirty="0">
                <a:sym typeface="+mn-ea"/>
              </a:rPr>
              <a:t>运行时系统与其他软件的区别</a:t>
            </a:r>
            <a:endParaRPr lang="zh-CN" altLang="en-US" sz="3200" dirty="0">
              <a:sym typeface="+mn-ea"/>
            </a:endParaRPr>
          </a:p>
          <a:p>
            <a:pPr>
              <a:spcBef>
                <a:spcPts val="0"/>
              </a:spcBef>
            </a:pPr>
            <a:r>
              <a:rPr lang="zh-CN" altLang="en-US" sz="3200" dirty="0">
                <a:sym typeface="+mn-ea"/>
              </a:rPr>
              <a:t>运行时系统的地位</a:t>
            </a:r>
            <a:endParaRPr lang="zh-CN" altLang="en-US" sz="3200" dirty="0">
              <a:sym typeface="+mn-ea"/>
            </a:endParaRPr>
          </a:p>
          <a:p>
            <a:pPr>
              <a:spcBef>
                <a:spcPts val="0"/>
              </a:spcBef>
            </a:pPr>
            <a:r>
              <a:rPr lang="zh-CN" altLang="en-US" sz="3200" dirty="0">
                <a:sym typeface="+mn-ea"/>
              </a:rPr>
              <a:t>运行时系统的发展历程</a:t>
            </a:r>
            <a:endParaRPr lang="zh-CN" altLang="en-US" sz="3200"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运行时系统概述</a:t>
            </a:r>
            <a:endParaRPr lang="zh-CN" altLang="en-US" sz="4000" dirty="0">
              <a:sym typeface="+mn-ea"/>
            </a:endParaRPr>
          </a:p>
        </p:txBody>
      </p:sp>
      <p:sp>
        <p:nvSpPr>
          <p:cNvPr id="3" name="内容占位符 2"/>
          <p:cNvSpPr>
            <a:spLocks noGrp="1"/>
          </p:cNvSpPr>
          <p:nvPr>
            <p:ph idx="1"/>
          </p:nvPr>
        </p:nvSpPr>
        <p:spPr/>
        <p:txBody>
          <a:bodyPr>
            <a:normAutofit/>
          </a:bodyPr>
          <a:lstStyle/>
          <a:p>
            <a:r>
              <a:rPr lang="zh-CN" altLang="en-US" sz="3200" dirty="0"/>
              <a:t>人生不易，当你感觉不到时，肯定有人为你承担了属于你的那份不易</a:t>
            </a:r>
            <a:endParaRPr lang="zh-CN" altLang="en-US" sz="3200" dirty="0"/>
          </a:p>
          <a:p>
            <a:r>
              <a:rPr lang="zh-CN" altLang="en-US" sz="3200" dirty="0"/>
              <a:t>编程也不易</a:t>
            </a:r>
            <a:endParaRPr lang="zh-CN" altLang="en-US" sz="3200" dirty="0"/>
          </a:p>
          <a:p>
            <a:r>
              <a:rPr lang="zh-CN" altLang="en-US" sz="3200" dirty="0"/>
              <a:t>当你没有感受到编程的艰辛和复杂时，肯定有谁为你承担了这份辛劳</a:t>
            </a:r>
            <a:endParaRPr lang="zh-CN" altLang="en-US" sz="3200" dirty="0"/>
          </a:p>
          <a:p>
            <a:r>
              <a:rPr lang="zh-CN" altLang="en-US" sz="3200" dirty="0"/>
              <a:t>它就是运行时系统</a:t>
            </a:r>
            <a:endParaRPr lang="zh-CN" altLang="en-US" sz="3200"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运行时系统概述</a:t>
            </a:r>
            <a:r>
              <a:rPr lang="en-US" altLang="zh-CN" sz="4000" dirty="0"/>
              <a:t>.</a:t>
            </a:r>
            <a:endParaRPr lang="en-US" altLang="zh-CN" sz="4000" dirty="0"/>
          </a:p>
        </p:txBody>
      </p:sp>
      <p:sp>
        <p:nvSpPr>
          <p:cNvPr id="3" name="内容占位符 2"/>
          <p:cNvSpPr>
            <a:spLocks noGrp="1"/>
          </p:cNvSpPr>
          <p:nvPr>
            <p:ph idx="1"/>
          </p:nvPr>
        </p:nvSpPr>
        <p:spPr/>
        <p:txBody>
          <a:bodyPr>
            <a:normAutofit fontScale="97500" lnSpcReduction="10000"/>
          </a:bodyPr>
          <a:lstStyle/>
          <a:p>
            <a:r>
              <a:rPr lang="zh-CN" altLang="en-US" sz="3300" dirty="0"/>
              <a:t>高级语言</a:t>
            </a:r>
            <a:r>
              <a:rPr lang="en-US" altLang="zh-CN" sz="3300" dirty="0" err="1"/>
              <a:t>vs</a:t>
            </a:r>
            <a:r>
              <a:rPr lang="zh-CN" altLang="en-US" sz="3300" dirty="0"/>
              <a:t>汇编语言</a:t>
            </a:r>
            <a:endParaRPr lang="zh-CN" altLang="en-US" sz="3300" dirty="0"/>
          </a:p>
          <a:p>
            <a:pPr lvl="1"/>
            <a:r>
              <a:rPr lang="zh-CN" altLang="en-US" sz="2900" dirty="0"/>
              <a:t>使用过机器语言或汇编语言之后，才会对高级程序设计语言，如C、Java等，有深刻的认识</a:t>
            </a:r>
            <a:endParaRPr lang="zh-CN" altLang="en-US" sz="2900" dirty="0"/>
          </a:p>
          <a:p>
            <a:r>
              <a:rPr lang="zh-CN" altLang="en-US" sz="3300" dirty="0"/>
              <a:t>函数库和类库</a:t>
            </a:r>
            <a:endParaRPr lang="zh-CN" altLang="en-US" sz="3300" dirty="0"/>
          </a:p>
          <a:p>
            <a:pPr lvl="1"/>
            <a:r>
              <a:rPr lang="zh-CN" altLang="en-US" sz="2900" dirty="0"/>
              <a:t>用户程序运行时（</a:t>
            </a:r>
            <a:r>
              <a:rPr lang="en-US" altLang="zh-CN" sz="2900" dirty="0"/>
              <a:t>run time</a:t>
            </a:r>
            <a:r>
              <a:rPr lang="zh-CN" altLang="en-US" sz="2900" dirty="0"/>
              <a:t>），他们一同进入内存，程序结束时也同时退出</a:t>
            </a:r>
            <a:endParaRPr lang="zh-CN" altLang="en-US" sz="2900" dirty="0"/>
          </a:p>
          <a:p>
            <a:pPr lvl="1"/>
            <a:r>
              <a:rPr lang="zh-CN" altLang="en-US" sz="2900" dirty="0"/>
              <a:t>与操作系统的</a:t>
            </a:r>
            <a:r>
              <a:rPr lang="zh-CN" altLang="en-US" sz="2900" dirty="0" smtClean="0"/>
              <a:t>不同</a:t>
            </a:r>
            <a:endParaRPr lang="zh-CN" altLang="en-US" sz="2900"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a:t>
            </a:r>
            <a:r>
              <a:rPr lang="zh-CN" altLang="en-US" sz="4000" dirty="0" smtClean="0"/>
              <a:t>系统概述</a:t>
            </a:r>
            <a:r>
              <a:rPr lang="en-US" altLang="zh-CN" sz="4000" dirty="0" smtClean="0"/>
              <a:t>..</a:t>
            </a:r>
            <a:endParaRPr lang="en-US" altLang="zh-CN" sz="4000" dirty="0"/>
          </a:p>
        </p:txBody>
      </p:sp>
      <p:sp>
        <p:nvSpPr>
          <p:cNvPr id="3" name="内容占位符 2"/>
          <p:cNvSpPr>
            <a:spLocks noGrp="1"/>
          </p:cNvSpPr>
          <p:nvPr>
            <p:ph idx="1"/>
          </p:nvPr>
        </p:nvSpPr>
        <p:spPr>
          <a:xfrm>
            <a:off x="609600" y="1183639"/>
            <a:ext cx="10972800" cy="5579299"/>
          </a:xfrm>
        </p:spPr>
        <p:txBody>
          <a:bodyPr>
            <a:noAutofit/>
          </a:bodyPr>
          <a:lstStyle/>
          <a:p>
            <a:r>
              <a:rPr lang="zh-CN" altLang="en-US" sz="3200" dirty="0" smtClean="0"/>
              <a:t>还有</a:t>
            </a:r>
            <a:endParaRPr lang="zh-CN" altLang="en-US" dirty="0"/>
          </a:p>
          <a:p>
            <a:pPr lvl="1"/>
            <a:r>
              <a:rPr lang="zh-CN" altLang="en-US" sz="2800" dirty="0"/>
              <a:t>用户程序运行还需要一些基础的、关键的支持，却往往是程序员所感受不到的</a:t>
            </a:r>
            <a:endParaRPr lang="zh-CN" altLang="en-US" sz="2800" dirty="0"/>
          </a:p>
          <a:p>
            <a:pPr lvl="1"/>
            <a:r>
              <a:rPr lang="zh-CN" altLang="en-US" sz="2800" dirty="0"/>
              <a:t>比如堆、栈的管理，垃圾回收，数据类型检查等</a:t>
            </a:r>
            <a:endParaRPr lang="zh-CN" altLang="en-US" sz="2800" dirty="0"/>
          </a:p>
          <a:p>
            <a:pPr lvl="1"/>
            <a:r>
              <a:rPr lang="zh-CN" altLang="en-US" sz="2800" dirty="0">
                <a:sym typeface="+mn-ea"/>
              </a:rPr>
              <a:t>封装操作系统的资源接口，提供编程框架的运行时支持：内存管理、进程管理、错误处理等</a:t>
            </a:r>
            <a:endParaRPr lang="zh-CN" altLang="en-US" sz="2800" dirty="0"/>
          </a:p>
          <a:p>
            <a:pPr lvl="1"/>
            <a:r>
              <a:rPr lang="zh-CN" altLang="en-US" sz="2800" dirty="0"/>
              <a:t>我们称之为运行时系统(runtime system)，或运行时环境(runtime environment)</a:t>
            </a:r>
            <a:endParaRPr lang="zh-CN" altLang="en-US" sz="28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可执行文件结构</a:t>
            </a:r>
            <a:endParaRPr lang="zh-CN" altLang="en-US" sz="4000" dirty="0"/>
          </a:p>
        </p:txBody>
      </p:sp>
      <p:sp>
        <p:nvSpPr>
          <p:cNvPr id="3" name="内容占位符 2"/>
          <p:cNvSpPr>
            <a:spLocks noGrp="1"/>
          </p:cNvSpPr>
          <p:nvPr>
            <p:ph idx="1"/>
          </p:nvPr>
        </p:nvSpPr>
        <p:spPr>
          <a:xfrm>
            <a:off x="609600" y="1183640"/>
            <a:ext cx="4374333" cy="2282825"/>
          </a:xfrm>
        </p:spPr>
        <p:txBody>
          <a:bodyPr>
            <a:noAutofit/>
          </a:bodyPr>
          <a:lstStyle/>
          <a:p>
            <a:r>
              <a:rPr lang="zh-CN" altLang="en-US" sz="3200" dirty="0">
                <a:sym typeface="+mn-ea"/>
              </a:rPr>
              <a:t>可执行文件</a:t>
            </a:r>
            <a:endParaRPr lang="zh-CN" altLang="en-US" sz="3200" dirty="0">
              <a:sym typeface="+mn-ea"/>
            </a:endParaRPr>
          </a:p>
          <a:p>
            <a:pPr lvl="1"/>
            <a:r>
              <a:rPr lang="zh-CN" altLang="en-US" dirty="0">
                <a:sym typeface="+mn-ea"/>
              </a:rPr>
              <a:t>链接</a:t>
            </a:r>
            <a:r>
              <a:rPr lang="zh-CN" altLang="en-US" dirty="0" smtClean="0">
                <a:sym typeface="+mn-ea"/>
              </a:rPr>
              <a:t>程序</a:t>
            </a:r>
            <a:endParaRPr lang="zh-CN" altLang="en-US" sz="2800" dirty="0">
              <a:sym typeface="+mn-ea"/>
            </a:endParaRPr>
          </a:p>
          <a:p>
            <a:pPr lvl="1"/>
            <a:r>
              <a:rPr lang="zh-CN" altLang="en-US" dirty="0">
                <a:sym typeface="+mn-ea"/>
              </a:rPr>
              <a:t>装入程序</a:t>
            </a:r>
            <a:endParaRPr lang="zh-CN" altLang="en-US" dirty="0">
              <a:sym typeface="+mn-ea"/>
            </a:endParaRPr>
          </a:p>
        </p:txBody>
      </p:sp>
      <p:graphicFrame>
        <p:nvGraphicFramePr>
          <p:cNvPr id="4" name="表格 3"/>
          <p:cNvGraphicFramePr/>
          <p:nvPr>
            <p:custDataLst>
              <p:tags r:id="rId1"/>
            </p:custDataLst>
          </p:nvPr>
        </p:nvGraphicFramePr>
        <p:xfrm>
          <a:off x="641922" y="3760693"/>
          <a:ext cx="10971530" cy="2773680"/>
        </p:xfrm>
        <a:graphic>
          <a:graphicData uri="http://schemas.openxmlformats.org/drawingml/2006/table">
            <a:tbl>
              <a:tblPr firstRow="1" bandRow="1">
                <a:tableStyleId>{5940675A-B579-460E-94D1-54222C63F5DA}</a:tableStyleId>
              </a:tblPr>
              <a:tblGrid>
                <a:gridCol w="1076960"/>
                <a:gridCol w="2089150"/>
                <a:gridCol w="2019300"/>
                <a:gridCol w="1564640"/>
                <a:gridCol w="1639570"/>
                <a:gridCol w="1384935"/>
                <a:gridCol w="1196975"/>
              </a:tblGrid>
              <a:tr h="462280">
                <a:tc gridSpan="7">
                  <a:txBody>
                    <a:bodyPr/>
                    <a:lstStyle/>
                    <a:p>
                      <a:pPr algn="ctr">
                        <a:buNone/>
                      </a:pPr>
                      <a:r>
                        <a:rPr lang="en-US" sz="1600" dirty="0" err="1">
                          <a:latin typeface="宋体" panose="02010600030101010101" pitchFamily="2" charset="-122"/>
                          <a:ea typeface="宋体" panose="02010600030101010101" pitchFamily="2" charset="-122"/>
                          <a:cs typeface="宋体" panose="02010600030101010101" pitchFamily="2" charset="-122"/>
                        </a:rPr>
                        <a:t>ELF可执行文件程序头表部分字段</a:t>
                      </a:r>
                      <a:endParaRPr lang="en-US" altLang="en-US" sz="16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R cap="flat">
                      <a:noFill/>
                    </a:lnR>
                    <a:lnT cap="flat">
                      <a:noFill/>
                    </a:lnT>
                    <a:lnB w="12700" cap="flat" cmpd="sng">
                      <a:solidFill>
                        <a:srgbClr val="080000"/>
                      </a:solidFill>
                      <a:prstDash val="solid"/>
                      <a:headEnd type="none" w="med" len="med"/>
                      <a:tailEnd type="none" w="med" len="med"/>
                    </a:lnB>
                  </a:tcPr>
                </a:tc>
              </a:tr>
              <a:tr h="46228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Type</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Offset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VirtAddr</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FileSiz</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MemeSiz</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Flg</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Align</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280">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rPr>
                        <a:t>装入内存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在文件中的偏移量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在虚拟内存中的地址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在文件中的大小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在内存中的大小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对齐方式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28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dirty="0">
                          <a:latin typeface="宋体" panose="02010600030101010101" pitchFamily="2" charset="-122"/>
                          <a:ea typeface="宋体" panose="02010600030101010101" pitchFamily="2" charset="-122"/>
                          <a:cs typeface="宋体" panose="02010600030101010101" pitchFamily="2" charset="-122"/>
                        </a:rPr>
                        <a:t>......</a:t>
                      </a:r>
                      <a:endParaRPr lang="en-US" altLang="en-US" sz="16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28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LOAD</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0x0000</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0x06008000</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0x002108</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0x002110</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R_E</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0x1000</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280">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dirty="0">
                          <a:latin typeface="宋体" panose="02010600030101010101" pitchFamily="2" charset="-122"/>
                          <a:ea typeface="宋体" panose="02010600030101010101" pitchFamily="2" charset="-122"/>
                          <a:cs typeface="宋体" panose="02010600030101010101" pitchFamily="2" charset="-122"/>
                        </a:rPr>
                        <a:t>......</a:t>
                      </a:r>
                      <a:endParaRPr lang="en-US" altLang="en-US" sz="16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1600" dirty="0">
                          <a:latin typeface="宋体" panose="02010600030101010101" pitchFamily="2" charset="-122"/>
                          <a:ea typeface="宋体" panose="02010600030101010101" pitchFamily="2" charset="-122"/>
                          <a:cs typeface="宋体" panose="02010600030101010101" pitchFamily="2" charset="-122"/>
                        </a:rPr>
                        <a:t>......</a:t>
                      </a:r>
                      <a:endParaRPr lang="en-US" altLang="en-US" sz="160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内容占位符 2"/>
          <p:cNvSpPr txBox="1"/>
          <p:nvPr/>
        </p:nvSpPr>
        <p:spPr>
          <a:xfrm>
            <a:off x="4677410" y="1182370"/>
            <a:ext cx="6936105" cy="2451735"/>
          </a:xfrm>
          <a:prstGeom prst="rect">
            <a:avLst/>
          </a:prstGeom>
          <a:noFill/>
          <a:ln w="9525">
            <a:noFill/>
          </a:ln>
        </p:spPr>
        <p:txBody>
          <a:bodyPr anchor="t">
            <a:noAutofit/>
          </a:bodyPr>
          <a:lstStyle>
            <a:lvl1pPr marL="342900" lvl="0" indent="-342900" algn="l" defTabSz="914400" eaLnBrk="1" fontAlgn="base" latinLnBrk="0" hangingPunct="1">
              <a:lnSpc>
                <a:spcPct val="150000"/>
              </a:lnSpc>
              <a:spcBef>
                <a:spcPct val="20000"/>
              </a:spcBef>
              <a:spcAft>
                <a:spcPct val="0"/>
              </a:spcAft>
              <a:buChar char="•"/>
              <a:defRPr sz="2400" b="0" i="0" u="none" kern="1200" baseline="0">
                <a:solidFill>
                  <a:schemeClr val="tx1"/>
                </a:solidFill>
                <a:latin typeface="幼圆" panose="02010509060101010101" charset="-122"/>
                <a:ea typeface="幼圆" panose="02010509060101010101" charset="-122"/>
                <a:cs typeface="+mn-cs"/>
              </a:defRPr>
            </a:lvl1pPr>
            <a:lvl2pPr marL="742950" lvl="1" indent="-285750" algn="l" defTabSz="914400" eaLnBrk="1" fontAlgn="base" latinLnBrk="0" hangingPunct="1">
              <a:lnSpc>
                <a:spcPct val="150000"/>
              </a:lnSpc>
              <a:spcBef>
                <a:spcPct val="20000"/>
              </a:spcBef>
              <a:spcAft>
                <a:spcPct val="0"/>
              </a:spcAft>
              <a:buChar char="–"/>
              <a:defRPr sz="2000" b="0" i="0" u="none" kern="1200" baseline="0">
                <a:solidFill>
                  <a:schemeClr val="tx1"/>
                </a:solidFill>
                <a:latin typeface="幼圆" panose="02010509060101010101" charset="-122"/>
                <a:ea typeface="幼圆" panose="02010509060101010101" charset="-122"/>
                <a:cs typeface="+mn-cs"/>
              </a:defRPr>
            </a:lvl2pPr>
            <a:lvl3pPr marL="1143000" lvl="2" indent="-228600" algn="l" defTabSz="914400" eaLnBrk="1" fontAlgn="base" latinLnBrk="0" hangingPunct="1">
              <a:lnSpc>
                <a:spcPct val="150000"/>
              </a:lnSpc>
              <a:spcBef>
                <a:spcPct val="20000"/>
              </a:spcBef>
              <a:spcAft>
                <a:spcPct val="0"/>
              </a:spcAft>
              <a:buChar char="•"/>
              <a:defRPr sz="1800" b="0" i="0" u="none" kern="1200" baseline="0">
                <a:solidFill>
                  <a:schemeClr val="tx1"/>
                </a:solidFill>
                <a:latin typeface="幼圆" panose="02010509060101010101" charset="-122"/>
                <a:ea typeface="幼圆" panose="02010509060101010101" charset="-122"/>
                <a:cs typeface="+mn-cs"/>
              </a:defRPr>
            </a:lvl3pPr>
            <a:lvl4pPr marL="1600200" lvl="3"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4pPr>
            <a:lvl5pPr marL="2057400" lvl="4" indent="-228600" algn="l" defTabSz="914400" eaLnBrk="1" fontAlgn="base" latinLnBrk="0" hangingPunct="1">
              <a:lnSpc>
                <a:spcPct val="150000"/>
              </a:lnSpc>
              <a:spcBef>
                <a:spcPct val="20000"/>
              </a:spcBef>
              <a:spcAft>
                <a:spcPct val="0"/>
              </a:spcAft>
              <a:buChar char="»"/>
              <a:defRPr sz="1600" b="0" i="0" u="none" kern="1200" baseline="0">
                <a:solidFill>
                  <a:schemeClr val="tx1"/>
                </a:solidFill>
                <a:latin typeface="幼圆" panose="02010509060101010101" charset="-122"/>
                <a:ea typeface="幼圆" panose="02010509060101010101" charset="-122"/>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a:lstStyle>
          <a:p>
            <a:r>
              <a:rPr lang="zh-CN" altLang="en-US" sz="3200" dirty="0" smtClean="0">
                <a:sym typeface="+mn-ea"/>
              </a:rPr>
              <a:t>节</a:t>
            </a:r>
            <a:r>
              <a:rPr lang="en-US" altLang="zh-CN" sz="3200" dirty="0" smtClean="0">
                <a:sym typeface="+mn-ea"/>
              </a:rPr>
              <a:t>(section)</a:t>
            </a:r>
            <a:endParaRPr lang="en-US" altLang="zh-CN" sz="3200" dirty="0" smtClean="0">
              <a:sym typeface="+mn-ea"/>
            </a:endParaRPr>
          </a:p>
          <a:p>
            <a:pPr lvl="1"/>
            <a:r>
              <a:rPr lang="zh-CN" altLang="en-US" sz="2800" dirty="0" smtClean="0">
                <a:sym typeface="+mn-ea"/>
              </a:rPr>
              <a:t>具有相同特征的这些代码或数据</a:t>
            </a:r>
            <a:endParaRPr lang="en-US" altLang="zh-CN" sz="2800" dirty="0" smtClean="0">
              <a:sym typeface="+mn-ea"/>
            </a:endParaRPr>
          </a:p>
          <a:p>
            <a:r>
              <a:rPr lang="en-US" altLang="zh-CN" sz="3200" dirty="0" smtClean="0">
                <a:sym typeface="+mn-ea"/>
              </a:rPr>
              <a:t>程序头表</a:t>
            </a:r>
            <a:endParaRPr lang="en-US" altLang="zh-CN" sz="3200" dirty="0" smtClean="0">
              <a:sym typeface="+mn-ea"/>
            </a:endParaRPr>
          </a:p>
          <a:p>
            <a:endParaRPr lang="en-US" altLang="zh-CN" sz="3200" dirty="0" smtClean="0">
              <a:sym typeface="+mn-ea"/>
            </a:endParaRPr>
          </a:p>
          <a:p>
            <a:endParaRPr lang="en-US" altLang="zh-CN" sz="3200" dirty="0" smtClean="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子程序</a:t>
            </a:r>
            <a:r>
              <a:rPr lang="zh-CN" altLang="en-US" sz="4000" dirty="0">
                <a:sym typeface="+mn-ea"/>
              </a:rPr>
              <a:t>调用</a:t>
            </a:r>
            <a:endParaRPr lang="zh-CN" altLang="en-US" sz="4000" dirty="0">
              <a:sym typeface="+mn-ea"/>
            </a:endParaRPr>
          </a:p>
        </p:txBody>
      </p:sp>
      <p:sp>
        <p:nvSpPr>
          <p:cNvPr id="3" name="内容占位符 2"/>
          <p:cNvSpPr>
            <a:spLocks noGrp="1"/>
          </p:cNvSpPr>
          <p:nvPr>
            <p:ph idx="1"/>
          </p:nvPr>
        </p:nvSpPr>
        <p:spPr/>
        <p:txBody>
          <a:bodyPr>
            <a:noAutofit/>
          </a:bodyPr>
          <a:lstStyle/>
          <a:p>
            <a:r>
              <a:rPr lang="en-US" altLang="zh-CN" sz="3200" dirty="0">
                <a:sym typeface="+mn-ea"/>
              </a:rPr>
              <a:t>“</a:t>
            </a:r>
            <a:r>
              <a:rPr lang="zh-CN" altLang="en-US" sz="3200" dirty="0">
                <a:sym typeface="+mn-ea"/>
              </a:rPr>
              <a:t>一个简单的程序</a:t>
            </a:r>
            <a:r>
              <a:rPr lang="en-US" altLang="zh-CN" sz="3200" dirty="0">
                <a:sym typeface="+mn-ea"/>
              </a:rPr>
              <a:t>”</a:t>
            </a:r>
            <a:r>
              <a:rPr lang="zh-CN" altLang="en-US" sz="3200" dirty="0">
                <a:sym typeface="+mn-ea"/>
              </a:rPr>
              <a:t>中，调用主程序的程序，传递命令行参数</a:t>
            </a:r>
            <a:endParaRPr lang="zh-CN" altLang="en-US" sz="3200" dirty="0">
              <a:sym typeface="+mn-ea"/>
            </a:endParaRPr>
          </a:p>
          <a:p>
            <a:r>
              <a:rPr lang="zh-CN" altLang="en-US" sz="3200" dirty="0">
                <a:sym typeface="+mn-ea"/>
              </a:rPr>
              <a:t>调用子程序时通过栈传递参数</a:t>
            </a:r>
            <a:endParaRPr lang="zh-CN" altLang="en-US" sz="3200" dirty="0">
              <a:sym typeface="+mn-ea"/>
            </a:endParaRPr>
          </a:p>
          <a:p>
            <a:r>
              <a:rPr lang="zh-CN" altLang="en-US" sz="3200" dirty="0"/>
              <a:t>执行子程序前为子程序的局部变量在栈中分配存储空间</a:t>
            </a:r>
            <a:endParaRPr lang="zh-CN" altLang="en-US" sz="3200" dirty="0"/>
          </a:p>
          <a:p>
            <a:r>
              <a:rPr lang="zh-CN" altLang="en-US" sz="3200" dirty="0"/>
              <a:t>子程序结束后返回</a:t>
            </a:r>
            <a:r>
              <a:rPr lang="zh-CN" altLang="en-US" sz="3200" dirty="0" smtClean="0"/>
              <a:t>主程序</a:t>
            </a:r>
            <a:endParaRPr lang="zh-CN" altLang="en-US" sz="3200"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ym typeface="+mn-ea"/>
              </a:rPr>
              <a:t>子程序</a:t>
            </a:r>
            <a:r>
              <a:rPr lang="zh-CN" altLang="en-US" sz="4000" dirty="0" smtClean="0">
                <a:sym typeface="+mn-ea"/>
              </a:rPr>
              <a:t>调用</a:t>
            </a:r>
            <a:r>
              <a:rPr lang="en-US" altLang="zh-CN" sz="4000" dirty="0" smtClean="0">
                <a:sym typeface="+mn-ea"/>
              </a:rPr>
              <a:t>.</a:t>
            </a:r>
            <a:endParaRPr lang="zh-CN" altLang="en-US" sz="4000" dirty="0">
              <a:sym typeface="+mn-ea"/>
            </a:endParaRPr>
          </a:p>
        </p:txBody>
      </p:sp>
      <p:sp>
        <p:nvSpPr>
          <p:cNvPr id="3" name="内容占位符 2"/>
          <p:cNvSpPr>
            <a:spLocks noGrp="1"/>
          </p:cNvSpPr>
          <p:nvPr>
            <p:ph idx="1"/>
          </p:nvPr>
        </p:nvSpPr>
        <p:spPr/>
        <p:txBody>
          <a:bodyPr>
            <a:noAutofit/>
          </a:bodyPr>
          <a:lstStyle/>
          <a:p>
            <a:r>
              <a:rPr lang="zh-CN" altLang="en-US" sz="3200" dirty="0" smtClean="0"/>
              <a:t>从</a:t>
            </a:r>
            <a:r>
              <a:rPr lang="zh-CN" altLang="en-US" sz="3200" dirty="0"/>
              <a:t>用户程序返回操作系统</a:t>
            </a:r>
            <a:endParaRPr lang="zh-CN" altLang="en-US" sz="3200" dirty="0"/>
          </a:p>
          <a:p>
            <a:r>
              <a:rPr lang="zh-CN" altLang="en-US" sz="3200" dirty="0"/>
              <a:t>这些操作已经形成了公认的</a:t>
            </a:r>
            <a:r>
              <a:rPr lang="zh-CN" altLang="en-US" sz="3200" b="1" dirty="0"/>
              <a:t>调用规范</a:t>
            </a:r>
            <a:r>
              <a:rPr lang="zh-CN" altLang="en-US" sz="3200" dirty="0"/>
              <a:t>(call convention)</a:t>
            </a:r>
            <a:endParaRPr lang="zh-CN" altLang="en-US" sz="3200" dirty="0"/>
          </a:p>
          <a:p>
            <a:pPr lvl="1"/>
            <a:r>
              <a:rPr lang="zh-CN" altLang="en-US" sz="2800" dirty="0"/>
              <a:t>他们不属于用户程序，而是运行时系统的程序，编译时被插入到用户程序的代码中，在用户程序运行时发挥作用</a:t>
            </a:r>
            <a:endParaRPr lang="zh-CN" altLang="en-US" sz="2800"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动态内存管理</a:t>
            </a:r>
            <a:endParaRPr lang="zh-CN" altLang="en-US" sz="4000" dirty="0">
              <a:sym typeface="+mn-ea"/>
            </a:endParaRPr>
          </a:p>
        </p:txBody>
      </p:sp>
      <p:sp>
        <p:nvSpPr>
          <p:cNvPr id="3" name="内容占位符 2"/>
          <p:cNvSpPr>
            <a:spLocks noGrp="1"/>
          </p:cNvSpPr>
          <p:nvPr>
            <p:ph idx="1"/>
          </p:nvPr>
        </p:nvSpPr>
        <p:spPr/>
        <p:txBody>
          <a:bodyPr>
            <a:noAutofit/>
          </a:bodyPr>
          <a:lstStyle/>
          <a:p>
            <a:r>
              <a:rPr lang="zh-CN" altLang="en-US" sz="3200" dirty="0"/>
              <a:t>内存的动态申请与释放</a:t>
            </a:r>
            <a:endParaRPr lang="zh-CN" altLang="en-US" sz="3200" dirty="0"/>
          </a:p>
          <a:p>
            <a:pPr lvl="1"/>
            <a:r>
              <a:rPr lang="zh-CN" altLang="en-US" sz="2800" dirty="0"/>
              <a:t>Java中的new、delete运算符</a:t>
            </a:r>
            <a:endParaRPr lang="zh-CN" altLang="en-US" sz="2800" dirty="0"/>
          </a:p>
          <a:p>
            <a:pPr lvl="1"/>
            <a:r>
              <a:rPr lang="zh-CN" altLang="en-US" sz="2800" dirty="0"/>
              <a:t>C语言中的malloc()、free()函数</a:t>
            </a:r>
            <a:endParaRPr lang="zh-CN" altLang="en-US" sz="2800" dirty="0"/>
          </a:p>
          <a:p>
            <a:pPr lvl="1"/>
            <a:r>
              <a:rPr lang="zh-CN" altLang="en-US" sz="2800" dirty="0"/>
              <a:t>在程序运行过程中为用户程序动态分配或回收内存，他们都基于对用户程序堆空间的管理。这个堆空间是用户程序逻辑地址空间的一部分，也是由运行时系统管理</a:t>
            </a:r>
            <a:r>
              <a:rPr lang="zh-CN" altLang="en-US" sz="2800" dirty="0" smtClean="0"/>
              <a:t>的</a:t>
            </a:r>
            <a:endParaRPr lang="zh-CN" altLang="en-US" sz="2800"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726"/>
            <a:ext cx="10972800" cy="908050"/>
          </a:xfrm>
        </p:spPr>
        <p:txBody>
          <a:bodyPr/>
          <a:lstStyle/>
          <a:p>
            <a:r>
              <a:rPr lang="zh-CN" altLang="en-US" sz="4000" dirty="0">
                <a:sym typeface="+mn-ea"/>
              </a:rPr>
              <a:t>动态内存</a:t>
            </a:r>
            <a:r>
              <a:rPr lang="zh-CN" altLang="en-US" sz="4000" dirty="0" smtClean="0">
                <a:sym typeface="+mn-ea"/>
              </a:rPr>
              <a:t>管理</a:t>
            </a:r>
            <a:r>
              <a:rPr lang="en-US" altLang="zh-CN" sz="4000" dirty="0" smtClean="0">
                <a:sym typeface="+mn-ea"/>
              </a:rPr>
              <a:t>.</a:t>
            </a:r>
            <a:endParaRPr lang="zh-CN" altLang="en-US" sz="4000" dirty="0">
              <a:sym typeface="+mn-ea"/>
            </a:endParaRPr>
          </a:p>
        </p:txBody>
      </p:sp>
      <p:sp>
        <p:nvSpPr>
          <p:cNvPr id="3" name="内容占位符 2"/>
          <p:cNvSpPr>
            <a:spLocks noGrp="1"/>
          </p:cNvSpPr>
          <p:nvPr>
            <p:ph idx="1"/>
          </p:nvPr>
        </p:nvSpPr>
        <p:spPr>
          <a:xfrm>
            <a:off x="609600" y="893912"/>
            <a:ext cx="10972800" cy="5850918"/>
          </a:xfrm>
        </p:spPr>
        <p:txBody>
          <a:bodyPr>
            <a:noAutofit/>
          </a:bodyPr>
          <a:lstStyle/>
          <a:p>
            <a:r>
              <a:rPr lang="zh-CN" altLang="en-US" sz="3200" dirty="0" smtClean="0"/>
              <a:t>垃圾</a:t>
            </a:r>
            <a:r>
              <a:rPr lang="zh-CN" altLang="en-US" sz="3200" dirty="0"/>
              <a:t>回收</a:t>
            </a:r>
            <a:endParaRPr lang="zh-CN" altLang="en-US" sz="3200" dirty="0"/>
          </a:p>
          <a:p>
            <a:pPr lvl="1">
              <a:spcBef>
                <a:spcPts val="0"/>
              </a:spcBef>
            </a:pPr>
            <a:r>
              <a:rPr lang="zh-CN" altLang="en-US" sz="2800" dirty="0"/>
              <a:t>是一种自动的内存管理</a:t>
            </a:r>
            <a:r>
              <a:rPr lang="zh-CN" altLang="en-US" sz="2800" dirty="0" smtClean="0"/>
              <a:t>技术，</a:t>
            </a:r>
            <a:r>
              <a:rPr lang="zh-CN" altLang="en-US" sz="2800" dirty="0"/>
              <a:t>用户程序不再使用的内存都被回收，并被重新分配</a:t>
            </a:r>
            <a:endParaRPr lang="zh-CN" altLang="en-US" sz="2800" dirty="0"/>
          </a:p>
          <a:p>
            <a:pPr lvl="1">
              <a:spcBef>
                <a:spcPts val="0"/>
              </a:spcBef>
            </a:pPr>
            <a:r>
              <a:rPr lang="zh-CN" altLang="en-US" sz="2800" dirty="0"/>
              <a:t>不需要用户程序自己想着用delete()或free()释放</a:t>
            </a:r>
            <a:endParaRPr lang="zh-CN" altLang="en-US" sz="2800" dirty="0"/>
          </a:p>
          <a:p>
            <a:pPr lvl="1">
              <a:spcBef>
                <a:spcPts val="0"/>
              </a:spcBef>
            </a:pPr>
            <a:r>
              <a:rPr lang="zh-CN" altLang="en-US" sz="2800" dirty="0"/>
              <a:t>一个合格的拾荒者必须能够判断哪些东西是其主人不再使用的，不然就成了偷或抢。运行时系统自然能够做到这一点，它回收的内存都是用户程序丢弃不用的</a:t>
            </a:r>
            <a:endParaRPr lang="zh-CN" altLang="en-US" sz="2800" dirty="0"/>
          </a:p>
          <a:p>
            <a:pPr lvl="1">
              <a:spcBef>
                <a:spcPts val="0"/>
              </a:spcBef>
            </a:pPr>
            <a:r>
              <a:rPr lang="zh-CN" altLang="en-US" sz="2800" dirty="0"/>
              <a:t>1959年约翰麦卡锡在Lisp语言的设计中首次提出并实现了垃圾回收机制。</a:t>
            </a:r>
            <a:endParaRPr lang="zh-CN" altLang="en-US" sz="2800"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33" y="116519"/>
            <a:ext cx="10972800" cy="908050"/>
          </a:xfrm>
        </p:spPr>
        <p:txBody>
          <a:bodyPr/>
          <a:lstStyle/>
          <a:p>
            <a:r>
              <a:rPr lang="zh-CN" altLang="en-US" sz="4000" dirty="0">
                <a:sym typeface="+mn-ea"/>
              </a:rPr>
              <a:t>多线程支持</a:t>
            </a:r>
            <a:endParaRPr lang="zh-CN" altLang="en-US" sz="4000" dirty="0">
              <a:sym typeface="+mn-ea"/>
            </a:endParaRPr>
          </a:p>
        </p:txBody>
      </p:sp>
      <p:sp>
        <p:nvSpPr>
          <p:cNvPr id="3" name="内容占位符 2"/>
          <p:cNvSpPr>
            <a:spLocks noGrp="1"/>
          </p:cNvSpPr>
          <p:nvPr>
            <p:ph idx="1"/>
          </p:nvPr>
        </p:nvSpPr>
        <p:spPr>
          <a:xfrm>
            <a:off x="609600" y="891766"/>
            <a:ext cx="10972800" cy="5848539"/>
          </a:xfrm>
        </p:spPr>
        <p:txBody>
          <a:bodyPr>
            <a:noAutofit/>
          </a:bodyPr>
          <a:lstStyle/>
          <a:p>
            <a:pPr>
              <a:spcBef>
                <a:spcPts val="0"/>
              </a:spcBef>
            </a:pPr>
            <a:r>
              <a:rPr lang="zh-CN" altLang="en-US" sz="3200" dirty="0">
                <a:sym typeface="+mn-ea"/>
              </a:rPr>
              <a:t>多线程支持</a:t>
            </a:r>
            <a:endParaRPr lang="zh-CN" altLang="en-US" sz="3200" dirty="0"/>
          </a:p>
          <a:p>
            <a:pPr lvl="1" algn="l">
              <a:spcBef>
                <a:spcPts val="0"/>
              </a:spcBef>
              <a:buClrTx/>
              <a:buSzTx/>
              <a:buFontTx/>
            </a:pPr>
            <a:r>
              <a:rPr lang="zh-CN" altLang="en-US" sz="2800" dirty="0">
                <a:sym typeface="+mn-ea"/>
              </a:rPr>
              <a:t>程序设计中，如使用Java或POSIX</a:t>
            </a:r>
            <a:endParaRPr lang="zh-CN" altLang="en-US" sz="2800" dirty="0"/>
          </a:p>
          <a:p>
            <a:pPr lvl="1" algn="l">
              <a:spcBef>
                <a:spcPts val="0"/>
              </a:spcBef>
              <a:buClrTx/>
              <a:buSzTx/>
              <a:buFontTx/>
            </a:pPr>
            <a:r>
              <a:rPr lang="zh-CN" altLang="en-US" sz="2800" dirty="0">
                <a:sym typeface="+mn-ea"/>
              </a:rPr>
              <a:t>用户程序的一条语句就可以定义或启动一个新的线程</a:t>
            </a:r>
            <a:endParaRPr lang="zh-CN" altLang="en-US" sz="2800" dirty="0"/>
          </a:p>
          <a:p>
            <a:pPr lvl="1" algn="l">
              <a:spcBef>
                <a:spcPts val="0"/>
              </a:spcBef>
              <a:buClrTx/>
              <a:buSzTx/>
              <a:buFontTx/>
            </a:pPr>
            <a:r>
              <a:rPr lang="zh-CN" altLang="en-US" sz="2800" dirty="0">
                <a:sym typeface="+mn-ea"/>
              </a:rPr>
              <a:t>而线程的创建和调度等复杂的工作在用户程序没有任何体现，是由运行时系统完成的</a:t>
            </a:r>
            <a:endParaRPr lang="zh-CN" altLang="en-US" sz="2800" dirty="0"/>
          </a:p>
          <a:p>
            <a:pPr>
              <a:spcBef>
                <a:spcPts val="0"/>
              </a:spcBef>
            </a:pPr>
            <a:r>
              <a:rPr lang="zh-CN" altLang="en-US" sz="3200" dirty="0">
                <a:sym typeface="+mn-ea"/>
              </a:rPr>
              <a:t>运行时系统的其他功能</a:t>
            </a:r>
            <a:endParaRPr lang="zh-CN" altLang="en-US" sz="3200" dirty="0"/>
          </a:p>
          <a:p>
            <a:pPr lvl="1">
              <a:spcBef>
                <a:spcPts val="0"/>
              </a:spcBef>
            </a:pPr>
            <a:r>
              <a:rPr lang="zh-CN" altLang="en-US" sz="2800" dirty="0"/>
              <a:t>如类型检查</a:t>
            </a:r>
            <a:endParaRPr lang="zh-CN" altLang="en-US" sz="2800" dirty="0"/>
          </a:p>
          <a:p>
            <a:pPr lvl="1">
              <a:spcBef>
                <a:spcPts val="0"/>
              </a:spcBef>
            </a:pPr>
            <a:r>
              <a:rPr lang="zh-CN" altLang="en-US" sz="2800" dirty="0"/>
              <a:t>代码优化、程序调试等等。运行时系统包含各方面的功能，提供了公共的运行环境，是用户程序正确运行的</a:t>
            </a:r>
            <a:r>
              <a:rPr lang="zh-CN" altLang="en-US" sz="2800" dirty="0" smtClean="0"/>
              <a:t>保证</a:t>
            </a:r>
            <a:endParaRPr lang="zh-CN" altLang="en-US" sz="2800"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多线程</a:t>
            </a:r>
            <a:r>
              <a:rPr lang="zh-CN" altLang="en-US" sz="4000" dirty="0" smtClean="0">
                <a:sym typeface="+mn-ea"/>
              </a:rPr>
              <a:t>支持</a:t>
            </a:r>
            <a:r>
              <a:rPr lang="en-US" altLang="zh-CN" sz="4000" dirty="0" smtClean="0">
                <a:sym typeface="+mn-ea"/>
              </a:rPr>
              <a:t>.</a:t>
            </a:r>
            <a:endParaRPr lang="zh-CN" altLang="en-US" sz="4000" dirty="0">
              <a:sym typeface="+mn-ea"/>
            </a:endParaRPr>
          </a:p>
        </p:txBody>
      </p:sp>
      <p:sp>
        <p:nvSpPr>
          <p:cNvPr id="3" name="内容占位符 2"/>
          <p:cNvSpPr>
            <a:spLocks noGrp="1"/>
          </p:cNvSpPr>
          <p:nvPr>
            <p:ph idx="1"/>
          </p:nvPr>
        </p:nvSpPr>
        <p:spPr>
          <a:xfrm>
            <a:off x="609600" y="1183640"/>
            <a:ext cx="10972800" cy="5245735"/>
          </a:xfrm>
        </p:spPr>
        <p:txBody>
          <a:bodyPr>
            <a:normAutofit fontScale="97500"/>
          </a:bodyPr>
          <a:lstStyle/>
          <a:p>
            <a:r>
              <a:rPr lang="zh-CN" altLang="en-US" sz="3300" dirty="0" smtClean="0">
                <a:sym typeface="+mn-ea"/>
              </a:rPr>
              <a:t>运行</a:t>
            </a:r>
            <a:r>
              <a:rPr lang="zh-CN" altLang="en-US" sz="3300" dirty="0">
                <a:sym typeface="+mn-ea"/>
              </a:rPr>
              <a:t>时系统的地位</a:t>
            </a:r>
            <a:endParaRPr lang="zh-CN" altLang="en-US" sz="3300" dirty="0">
              <a:sym typeface="+mn-ea"/>
            </a:endParaRPr>
          </a:p>
          <a:p>
            <a:pPr lvl="1"/>
            <a:r>
              <a:rPr lang="zh-CN" altLang="en-US" sz="2900" dirty="0">
                <a:sym typeface="+mn-ea"/>
              </a:rPr>
              <a:t>不属于用户程序，也不受用户程序的控制</a:t>
            </a:r>
            <a:endParaRPr lang="zh-CN" altLang="en-US" sz="2900" dirty="0">
              <a:sym typeface="+mn-ea"/>
            </a:endParaRPr>
          </a:p>
          <a:p>
            <a:pPr lvl="1"/>
            <a:r>
              <a:rPr lang="zh-CN" altLang="en-US" sz="2900" dirty="0">
                <a:sym typeface="+mn-ea"/>
              </a:rPr>
              <a:t>仅是完成程序设计语言为用户程序承诺的语义</a:t>
            </a:r>
            <a:endParaRPr lang="zh-CN" altLang="en-US" sz="2900"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260"/>
            <a:ext cx="10972800" cy="908050"/>
          </a:xfrm>
        </p:spPr>
        <p:txBody>
          <a:bodyPr/>
          <a:lstStyle/>
          <a:p>
            <a:r>
              <a:rPr lang="zh-CN" altLang="en-US" sz="4000" dirty="0"/>
              <a:t>运行时系统与其他软件的区别</a:t>
            </a:r>
            <a:endParaRPr lang="zh-CN" altLang="en-US" sz="4000" dirty="0"/>
          </a:p>
        </p:txBody>
      </p:sp>
      <p:sp>
        <p:nvSpPr>
          <p:cNvPr id="3" name="内容占位符 2"/>
          <p:cNvSpPr>
            <a:spLocks noGrp="1"/>
          </p:cNvSpPr>
          <p:nvPr>
            <p:ph idx="1"/>
          </p:nvPr>
        </p:nvSpPr>
        <p:spPr>
          <a:xfrm>
            <a:off x="609600" y="957303"/>
            <a:ext cx="10972800" cy="5154930"/>
          </a:xfrm>
        </p:spPr>
        <p:txBody>
          <a:bodyPr>
            <a:noAutofit/>
          </a:bodyPr>
          <a:lstStyle/>
          <a:p>
            <a:pPr>
              <a:spcBef>
                <a:spcPts val="0"/>
              </a:spcBef>
            </a:pPr>
            <a:r>
              <a:rPr lang="zh-CN" altLang="en-US" sz="3200" dirty="0"/>
              <a:t>运行时系统、标准函数和用户代码混在一起</a:t>
            </a:r>
            <a:endParaRPr lang="zh-CN" altLang="en-US" sz="3200" dirty="0"/>
          </a:p>
          <a:p>
            <a:pPr>
              <a:spcBef>
                <a:spcPts val="0"/>
              </a:spcBef>
            </a:pPr>
            <a:r>
              <a:rPr lang="zh-CN" altLang="en-US" sz="3200" dirty="0"/>
              <a:t>运行时系统和用户代码的区别</a:t>
            </a:r>
            <a:endParaRPr lang="zh-CN" altLang="en-US" sz="3200" dirty="0"/>
          </a:p>
          <a:p>
            <a:pPr lvl="1">
              <a:spcBef>
                <a:spcPts val="0"/>
              </a:spcBef>
            </a:pPr>
            <a:r>
              <a:rPr lang="zh-CN" altLang="en-US" sz="2800" dirty="0"/>
              <a:t>用户程序全部出现在编译后的目标文件中，而运行时系统的代码则仅出现在可执行文件</a:t>
            </a:r>
            <a:r>
              <a:rPr lang="zh-CN" altLang="en-US" sz="2800" dirty="0" smtClean="0"/>
              <a:t>中</a:t>
            </a:r>
            <a:endParaRPr lang="en-US" altLang="zh-CN" sz="2800" dirty="0" smtClean="0"/>
          </a:p>
          <a:p>
            <a:pPr lvl="1">
              <a:spcBef>
                <a:spcPts val="0"/>
              </a:spcBef>
            </a:pPr>
            <a:r>
              <a:rPr lang="zh-CN" altLang="en-US" sz="2800" dirty="0" smtClean="0"/>
              <a:t>这</a:t>
            </a:r>
            <a:r>
              <a:rPr lang="zh-CN" altLang="en-US" sz="2800" dirty="0"/>
              <a:t>说明运行时系统也是以程序库的形式存在，并被连接到可执行文件中</a:t>
            </a:r>
            <a:r>
              <a:rPr lang="zh-CN" altLang="en-US" sz="2800" dirty="0" smtClean="0"/>
              <a:t>的</a:t>
            </a:r>
            <a:endParaRPr lang="zh-CN" altLang="en-US" sz="2800"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7260"/>
            <a:ext cx="10972800" cy="908050"/>
          </a:xfrm>
        </p:spPr>
        <p:txBody>
          <a:bodyPr/>
          <a:lstStyle/>
          <a:p>
            <a:r>
              <a:rPr lang="zh-CN" altLang="en-US" sz="4000" dirty="0"/>
              <a:t>运行时系统与其他软件的</a:t>
            </a:r>
            <a:r>
              <a:rPr lang="zh-CN" altLang="en-US" sz="4000" dirty="0" smtClean="0"/>
              <a:t>区别</a:t>
            </a:r>
            <a:r>
              <a:rPr lang="en-US" altLang="zh-CN" sz="4000" dirty="0" smtClean="0"/>
              <a:t>.</a:t>
            </a:r>
            <a:endParaRPr lang="zh-CN" altLang="en-US" sz="4000" dirty="0"/>
          </a:p>
        </p:txBody>
      </p:sp>
      <p:sp>
        <p:nvSpPr>
          <p:cNvPr id="3" name="内容占位符 2"/>
          <p:cNvSpPr>
            <a:spLocks noGrp="1"/>
          </p:cNvSpPr>
          <p:nvPr>
            <p:ph idx="1"/>
          </p:nvPr>
        </p:nvSpPr>
        <p:spPr>
          <a:xfrm>
            <a:off x="609600" y="957303"/>
            <a:ext cx="10972800" cy="5154930"/>
          </a:xfrm>
        </p:spPr>
        <p:txBody>
          <a:bodyPr>
            <a:noAutofit/>
          </a:bodyPr>
          <a:lstStyle/>
          <a:p>
            <a:pPr>
              <a:spcBef>
                <a:spcPts val="0"/>
              </a:spcBef>
            </a:pPr>
            <a:r>
              <a:rPr lang="zh-CN" altLang="en-US" sz="3200" dirty="0" smtClean="0">
                <a:sym typeface="+mn-ea"/>
              </a:rPr>
              <a:t>运行</a:t>
            </a:r>
            <a:r>
              <a:rPr lang="zh-CN" altLang="en-US" sz="3200" dirty="0">
                <a:sym typeface="+mn-ea"/>
              </a:rPr>
              <a:t>时系统和</a:t>
            </a:r>
            <a:r>
              <a:rPr lang="zh-CN" altLang="en-US" sz="3200" dirty="0"/>
              <a:t>标准函数的区别</a:t>
            </a:r>
            <a:endParaRPr lang="zh-CN" altLang="en-US" sz="3200" dirty="0"/>
          </a:p>
          <a:p>
            <a:pPr lvl="1">
              <a:spcBef>
                <a:spcPts val="0"/>
              </a:spcBef>
            </a:pPr>
            <a:r>
              <a:rPr lang="zh-CN" altLang="en-US" sz="2800" dirty="0"/>
              <a:t>标准函数是用户程序的意志实现某种功能，仅相当于用户程序的进一步延申</a:t>
            </a:r>
            <a:endParaRPr lang="zh-CN" altLang="en-US" sz="2800" dirty="0"/>
          </a:p>
          <a:p>
            <a:pPr lvl="1">
              <a:spcBef>
                <a:spcPts val="0"/>
              </a:spcBef>
            </a:pPr>
            <a:r>
              <a:rPr lang="zh-CN" altLang="en-US" sz="2800" dirty="0"/>
              <a:t>运行时系统仅按照程序设计语言的规范</a:t>
            </a:r>
            <a:r>
              <a:rPr lang="zh-CN" altLang="en-US" sz="2800" dirty="0" smtClean="0"/>
              <a:t>行事</a:t>
            </a:r>
            <a:endParaRPr lang="zh-CN" altLang="en-US" sz="2800"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运行时系统与其他软件的</a:t>
            </a:r>
            <a:r>
              <a:rPr lang="zh-CN" altLang="en-US" sz="4000" dirty="0" smtClean="0"/>
              <a:t>区别</a:t>
            </a:r>
            <a:r>
              <a:rPr lang="en-US" altLang="zh-CN" sz="4000" dirty="0" smtClean="0"/>
              <a:t>..</a:t>
            </a:r>
            <a:endParaRPr lang="zh-CN" altLang="en-US" sz="4000" dirty="0"/>
          </a:p>
        </p:txBody>
      </p:sp>
      <p:sp>
        <p:nvSpPr>
          <p:cNvPr id="3" name="内容占位符 2"/>
          <p:cNvSpPr>
            <a:spLocks noGrp="1"/>
          </p:cNvSpPr>
          <p:nvPr>
            <p:ph idx="1"/>
          </p:nvPr>
        </p:nvSpPr>
        <p:spPr>
          <a:xfrm>
            <a:off x="609600" y="1183639"/>
            <a:ext cx="10972800" cy="5520451"/>
          </a:xfrm>
        </p:spPr>
        <p:txBody>
          <a:bodyPr>
            <a:noAutofit/>
          </a:bodyPr>
          <a:lstStyle/>
          <a:p>
            <a:r>
              <a:rPr lang="zh-CN" altLang="en-US" sz="3200" dirty="0" smtClean="0"/>
              <a:t>运行时系统和操作系统的区别</a:t>
            </a:r>
            <a:endParaRPr lang="zh-CN" altLang="en-US" sz="3200" dirty="0" smtClean="0"/>
          </a:p>
          <a:p>
            <a:pPr lvl="1">
              <a:spcBef>
                <a:spcPts val="0"/>
              </a:spcBef>
            </a:pPr>
            <a:r>
              <a:rPr lang="zh-CN" altLang="en-US" sz="2800" dirty="0" smtClean="0"/>
              <a:t>运行时系统只是为特定程序设计语言</a:t>
            </a:r>
            <a:r>
              <a:rPr lang="zh-CN" altLang="en-US" sz="2800" dirty="0" smtClean="0">
                <a:sym typeface="+mn-ea"/>
              </a:rPr>
              <a:t>(如Java的JRE)</a:t>
            </a:r>
            <a:r>
              <a:rPr lang="zh-CN" altLang="en-US" sz="2800" dirty="0" smtClean="0"/>
              <a:t>的用户程序提供更个性化的、跨平台的服务</a:t>
            </a:r>
            <a:endParaRPr lang="zh-CN" altLang="en-US" sz="2800" dirty="0" smtClean="0"/>
          </a:p>
          <a:p>
            <a:pPr lvl="1">
              <a:spcBef>
                <a:spcPts val="0"/>
              </a:spcBef>
            </a:pPr>
            <a:r>
              <a:rPr lang="zh-CN" altLang="en-US" sz="2800" dirty="0" smtClean="0"/>
              <a:t>操作系统面向整个计算机系统</a:t>
            </a:r>
            <a:endParaRPr lang="zh-CN" altLang="en-US" sz="2800" dirty="0" smtClean="0"/>
          </a:p>
          <a:p>
            <a:r>
              <a:rPr lang="zh-CN" altLang="en-US" sz="3200" dirty="0" smtClean="0">
                <a:sym typeface="+mn-ea"/>
              </a:rPr>
              <a:t>运行时库(rumtime library, RTL)</a:t>
            </a:r>
            <a:endParaRPr lang="zh-CN" altLang="en-US" sz="3200" dirty="0" smtClean="0">
              <a:sym typeface="+mn-ea"/>
            </a:endParaRPr>
          </a:p>
          <a:p>
            <a:pPr lvl="1">
              <a:spcBef>
                <a:spcPts val="0"/>
              </a:spcBef>
            </a:pPr>
            <a:r>
              <a:rPr lang="zh-CN" altLang="en-US" sz="2800" dirty="0" smtClean="0"/>
              <a:t>运行时系统提供了一组接口供用户程序调用其功能</a:t>
            </a:r>
            <a:endParaRPr lang="zh-CN" altLang="en-US" sz="2800" dirty="0" smtClean="0"/>
          </a:p>
          <a:p>
            <a:pPr lvl="1">
              <a:spcBef>
                <a:spcPts val="0"/>
              </a:spcBef>
            </a:pPr>
            <a:r>
              <a:rPr lang="zh-CN" altLang="en-US" sz="2800" dirty="0" smtClean="0"/>
              <a:t>对运行时库的调用一般是由编译程序插入到目标代码中的指令实现的</a:t>
            </a:r>
            <a:endParaRPr lang="zh-CN" altLang="en-US" sz="2800"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运行时系统的地位</a:t>
            </a:r>
            <a:endParaRPr lang="zh-CN" altLang="en-US" sz="4000" dirty="0"/>
          </a:p>
        </p:txBody>
      </p:sp>
      <p:grpSp>
        <p:nvGrpSpPr>
          <p:cNvPr id="13" name="组合 13"/>
          <p:cNvGrpSpPr/>
          <p:nvPr/>
        </p:nvGrpSpPr>
        <p:grpSpPr>
          <a:xfrm>
            <a:off x="2795760" y="1335845"/>
            <a:ext cx="6162644" cy="5119276"/>
            <a:chOff x="2610" y="6073"/>
            <a:chExt cx="1890" cy="1733"/>
          </a:xfrm>
        </p:grpSpPr>
        <p:sp>
          <p:nvSpPr>
            <p:cNvPr id="11" name="矩形 11"/>
            <p:cNvSpPr/>
            <p:nvPr/>
          </p:nvSpPr>
          <p:spPr>
            <a:xfrm>
              <a:off x="4168" y="7358"/>
              <a:ext cx="292" cy="120"/>
            </a:xfrm>
            <a:prstGeom prst="rect">
              <a:avLst/>
            </a:prstGeom>
            <a:solidFill>
              <a:schemeClr val="bg2">
                <a:lumMod val="90000"/>
              </a:schemeClr>
            </a:solidFill>
            <a:ln w="6350"/>
          </p:spPr>
          <p:style>
            <a:lnRef idx="2">
              <a:schemeClr val="accent1">
                <a:shade val="50000"/>
              </a:schemeClr>
            </a:lnRef>
            <a:fillRef idx="1">
              <a:schemeClr val="accent1"/>
            </a:fillRef>
            <a:effectRef idx="0">
              <a:schemeClr val="accent1"/>
            </a:effectRef>
            <a:fontRef idx="minor">
              <a:schemeClr val="lt1"/>
            </a:fontRef>
          </p:style>
        </p:sp>
        <p:sp>
          <p:nvSpPr>
            <p:cNvPr id="10" name="矩形 10"/>
            <p:cNvSpPr/>
            <p:nvPr/>
          </p:nvSpPr>
          <p:spPr>
            <a:xfrm>
              <a:off x="2738" y="7350"/>
              <a:ext cx="1221" cy="120"/>
            </a:xfrm>
            <a:prstGeom prst="rect">
              <a:avLst/>
            </a:prstGeom>
            <a:solidFill>
              <a:schemeClr val="bg2">
                <a:lumMod val="90000"/>
              </a:schemeClr>
            </a:solidFill>
            <a:ln w="6350"/>
          </p:spPr>
          <p:style>
            <a:lnRef idx="2">
              <a:schemeClr val="accent1">
                <a:shade val="50000"/>
              </a:schemeClr>
            </a:lnRef>
            <a:fillRef idx="1">
              <a:schemeClr val="accent1"/>
            </a:fillRef>
            <a:effectRef idx="0">
              <a:schemeClr val="accent1"/>
            </a:effectRef>
            <a:fontRef idx="minor">
              <a:schemeClr val="lt1"/>
            </a:fontRef>
          </p:style>
        </p:sp>
        <p:sp>
          <p:nvSpPr>
            <p:cNvPr id="8" name="矩形 8"/>
            <p:cNvSpPr/>
            <p:nvPr/>
          </p:nvSpPr>
          <p:spPr>
            <a:xfrm>
              <a:off x="2749" y="6423"/>
              <a:ext cx="1609" cy="120"/>
            </a:xfrm>
            <a:prstGeom prst="rect">
              <a:avLst/>
            </a:prstGeom>
            <a:solidFill>
              <a:schemeClr val="bg2">
                <a:lumMod val="90000"/>
              </a:schemeClr>
            </a:solidFill>
            <a:ln w="6350"/>
          </p:spPr>
          <p:style>
            <a:lnRef idx="2">
              <a:schemeClr val="accent1">
                <a:shade val="50000"/>
              </a:schemeClr>
            </a:lnRef>
            <a:fillRef idx="1">
              <a:schemeClr val="accent1"/>
            </a:fillRef>
            <a:effectRef idx="0">
              <a:schemeClr val="accent1"/>
            </a:effectRef>
            <a:fontRef idx="minor">
              <a:schemeClr val="lt1"/>
            </a:fontRef>
          </p:style>
        </p:sp>
        <p:sp>
          <p:nvSpPr>
            <p:cNvPr id="4" name="文本框 2"/>
            <p:cNvSpPr txBox="1"/>
            <p:nvPr/>
          </p:nvSpPr>
          <p:spPr>
            <a:xfrm>
              <a:off x="2622" y="7457"/>
              <a:ext cx="1870" cy="34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400" kern="100">
                  <a:latin typeface="Calibri" panose="020F0502020204030204"/>
                  <a:ea typeface="宋体" panose="02010600030101010101" pitchFamily="2" charset="-122"/>
                  <a:cs typeface="Times New Roman" panose="02020603050405020304"/>
                  <a:sym typeface="Times New Roman" panose="02020603050405020304"/>
                </a:rPr>
                <a:t>计算机硬件</a:t>
              </a:r>
              <a:endParaRPr lang="en-US" altLang="zh-CN" sz="24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5"/>
            <p:cNvSpPr txBox="1"/>
            <p:nvPr/>
          </p:nvSpPr>
          <p:spPr>
            <a:xfrm>
              <a:off x="2612" y="6073"/>
              <a:ext cx="1870" cy="34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400" kern="100">
                  <a:latin typeface="Calibri" panose="020F0502020204030204"/>
                  <a:ea typeface="宋体" panose="02010600030101010101" pitchFamily="2" charset="-122"/>
                  <a:cs typeface="Times New Roman" panose="02020603050405020304"/>
                  <a:sym typeface="Times New Roman" panose="02020603050405020304"/>
                </a:rPr>
                <a:t>Java应用程序</a:t>
              </a:r>
              <a:endParaRPr lang="en-US" altLang="zh-CN" sz="24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文本框 6"/>
            <p:cNvSpPr txBox="1"/>
            <p:nvPr/>
          </p:nvSpPr>
          <p:spPr>
            <a:xfrm>
              <a:off x="2610" y="6538"/>
              <a:ext cx="1870" cy="3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400" kern="100">
                  <a:latin typeface="Calibri" panose="020F0502020204030204"/>
                  <a:ea typeface="宋体" panose="02010600030101010101" pitchFamily="2" charset="-122"/>
                  <a:cs typeface="Times New Roman" panose="02020603050405020304"/>
                  <a:sym typeface="Times New Roman" panose="02020603050405020304"/>
                </a:rPr>
                <a:t>Java虚拟机(运行时系统)</a:t>
              </a:r>
              <a:endParaRPr lang="en-US" altLang="zh-CN" sz="24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任意多边形 7"/>
            <p:cNvSpPr/>
            <p:nvPr/>
          </p:nvSpPr>
          <p:spPr>
            <a:xfrm>
              <a:off x="2610" y="6536"/>
              <a:ext cx="1890" cy="824"/>
            </a:xfrm>
            <a:custGeom>
              <a:avLst/>
              <a:gdLst>
                <a:gd name="connsiteX0" fmla="*/ 8 w 1890"/>
                <a:gd name="connsiteY0" fmla="*/ 355 h 824"/>
                <a:gd name="connsiteX1" fmla="*/ 0 w 1890"/>
                <a:gd name="connsiteY1" fmla="*/ 0 h 824"/>
                <a:gd name="connsiteX2" fmla="*/ 1882 w 1890"/>
                <a:gd name="connsiteY2" fmla="*/ 0 h 824"/>
                <a:gd name="connsiteX3" fmla="*/ 1890 w 1890"/>
                <a:gd name="connsiteY3" fmla="*/ 824 h 824"/>
                <a:gd name="connsiteX4" fmla="*/ 1519 w 1890"/>
                <a:gd name="connsiteY4" fmla="*/ 824 h 824"/>
                <a:gd name="connsiteX5" fmla="*/ 1519 w 1890"/>
                <a:gd name="connsiteY5" fmla="*/ 355 h 824"/>
                <a:gd name="connsiteX6" fmla="*/ 8 w 1890"/>
                <a:gd name="connsiteY6" fmla="*/ 355 h 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 h="824">
                  <a:moveTo>
                    <a:pt x="8" y="355"/>
                  </a:moveTo>
                  <a:lnTo>
                    <a:pt x="0" y="0"/>
                  </a:lnTo>
                  <a:lnTo>
                    <a:pt x="1882" y="0"/>
                  </a:lnTo>
                  <a:lnTo>
                    <a:pt x="1890" y="824"/>
                  </a:lnTo>
                  <a:lnTo>
                    <a:pt x="1519" y="824"/>
                  </a:lnTo>
                  <a:lnTo>
                    <a:pt x="1519" y="355"/>
                  </a:lnTo>
                  <a:lnTo>
                    <a:pt x="8" y="35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矩形 9"/>
            <p:cNvSpPr/>
            <p:nvPr/>
          </p:nvSpPr>
          <p:spPr>
            <a:xfrm>
              <a:off x="2738" y="6890"/>
              <a:ext cx="1214" cy="120"/>
            </a:xfrm>
            <a:prstGeom prst="rect">
              <a:avLst/>
            </a:prstGeom>
            <a:solidFill>
              <a:schemeClr val="bg2">
                <a:lumMod val="90000"/>
              </a:schemeClr>
            </a:solidFill>
            <a:ln w="6350"/>
          </p:spPr>
          <p:style>
            <a:lnRef idx="2">
              <a:schemeClr val="accent1">
                <a:shade val="50000"/>
              </a:schemeClr>
            </a:lnRef>
            <a:fillRef idx="1">
              <a:schemeClr val="accent1"/>
            </a:fillRef>
            <a:effectRef idx="0">
              <a:schemeClr val="accent1"/>
            </a:effectRef>
            <a:fontRef idx="minor">
              <a:schemeClr val="lt1"/>
            </a:fontRef>
          </p:style>
        </p:sp>
        <p:sp>
          <p:nvSpPr>
            <p:cNvPr id="12" name="文本框 3"/>
            <p:cNvSpPr txBox="1"/>
            <p:nvPr/>
          </p:nvSpPr>
          <p:spPr>
            <a:xfrm>
              <a:off x="2620" y="7003"/>
              <a:ext cx="1410" cy="349"/>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400" kern="100" dirty="0" err="1">
                  <a:latin typeface="Calibri" panose="020F0502020204030204"/>
                  <a:ea typeface="宋体" panose="02010600030101010101" pitchFamily="2" charset="-122"/>
                  <a:cs typeface="Times New Roman" panose="02020603050405020304"/>
                  <a:sym typeface="Times New Roman" panose="02020603050405020304"/>
                </a:rPr>
                <a:t>操作系统</a:t>
              </a:r>
              <a:endParaRPr lang="en-US" altLang="zh-CN" sz="2400" kern="100" dirty="0">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可执行文件作用</a:t>
            </a:r>
            <a:endParaRPr lang="zh-CN" altLang="en-US" sz="4000" dirty="0"/>
          </a:p>
        </p:txBody>
      </p:sp>
      <p:sp>
        <p:nvSpPr>
          <p:cNvPr id="3" name="内容占位符 2"/>
          <p:cNvSpPr>
            <a:spLocks noGrp="1"/>
          </p:cNvSpPr>
          <p:nvPr>
            <p:ph idx="1"/>
          </p:nvPr>
        </p:nvSpPr>
        <p:spPr/>
        <p:txBody>
          <a:bodyPr>
            <a:noAutofit/>
          </a:bodyPr>
          <a:lstStyle/>
          <a:p>
            <a:r>
              <a:rPr lang="zh-CN" altLang="en-US" sz="3200" dirty="0"/>
              <a:t>存放代码和</a:t>
            </a:r>
            <a:r>
              <a:rPr lang="zh-CN" altLang="en-US" sz="3200" dirty="0" smtClean="0"/>
              <a:t>数据</a:t>
            </a:r>
            <a:endParaRPr lang="zh-CN" altLang="en-US" sz="3200" dirty="0"/>
          </a:p>
          <a:p>
            <a:pPr lvl="1"/>
            <a:r>
              <a:rPr lang="zh-CN" altLang="en-US" sz="2800" dirty="0"/>
              <a:t>其中的代码和数据并没有处于运行的状态</a:t>
            </a:r>
            <a:endParaRPr lang="zh-CN" altLang="en-US" sz="2800" dirty="0"/>
          </a:p>
          <a:p>
            <a:pPr lvl="1"/>
            <a:r>
              <a:rPr lang="zh-CN" altLang="en-US" sz="2800" dirty="0"/>
              <a:t>就像降落伞叠好放在包里是一个样子，而打开后在空中工作时是另一个样子</a:t>
            </a:r>
            <a:endParaRPr lang="zh-CN" altLang="en-US" sz="2800" dirty="0"/>
          </a:p>
          <a:p>
            <a:pPr lvl="1"/>
            <a:r>
              <a:rPr lang="zh-CN" altLang="en-US" sz="2800" dirty="0"/>
              <a:t>代码和数据要经过“装入”操作，即在内存中展开成工作时的模样，才能</a:t>
            </a:r>
            <a:r>
              <a:rPr lang="zh-CN" altLang="en-US" sz="2800" dirty="0" smtClean="0"/>
              <a:t>运行</a:t>
            </a:r>
            <a:endParaRPr lang="zh-CN" altLang="en-US" sz="2800"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运行时系统的发展历程</a:t>
            </a:r>
            <a:endParaRPr lang="zh-CN" altLang="en-US" sz="4000" dirty="0"/>
          </a:p>
        </p:txBody>
      </p:sp>
      <p:sp>
        <p:nvSpPr>
          <p:cNvPr id="3" name="内容占位符 2"/>
          <p:cNvSpPr>
            <a:spLocks noGrp="1"/>
          </p:cNvSpPr>
          <p:nvPr>
            <p:ph idx="1"/>
          </p:nvPr>
        </p:nvSpPr>
        <p:spPr/>
        <p:txBody>
          <a:bodyPr>
            <a:noAutofit/>
          </a:bodyPr>
          <a:lstStyle/>
          <a:p>
            <a:r>
              <a:rPr lang="zh-CN" altLang="en-US" sz="3200" dirty="0"/>
              <a:t>最早出现的运行时系统</a:t>
            </a:r>
            <a:endParaRPr lang="zh-CN" altLang="en-US" sz="3200" dirty="0"/>
          </a:p>
          <a:p>
            <a:pPr lvl="1"/>
            <a:r>
              <a:rPr lang="zh-CN" altLang="en-US" sz="2800" dirty="0"/>
              <a:t>上世纪50和60年代</a:t>
            </a:r>
            <a:endParaRPr lang="zh-CN" altLang="en-US" sz="2800" dirty="0"/>
          </a:p>
          <a:p>
            <a:pPr lvl="1"/>
            <a:r>
              <a:rPr lang="zh-CN" altLang="en-US" sz="2800" dirty="0"/>
              <a:t>BASIC和Lisp解释器</a:t>
            </a:r>
            <a:endParaRPr lang="zh-CN" altLang="en-US" sz="2800" dirty="0"/>
          </a:p>
          <a:p>
            <a:r>
              <a:rPr lang="zh-CN" altLang="en-US" sz="3200" dirty="0"/>
              <a:t>上世纪70年代</a:t>
            </a:r>
            <a:endParaRPr lang="zh-CN" altLang="en-US" sz="3200" dirty="0"/>
          </a:p>
          <a:p>
            <a:pPr lvl="1"/>
            <a:r>
              <a:rPr lang="zh-CN" altLang="en-US" sz="2800" dirty="0"/>
              <a:t>C出现</a:t>
            </a:r>
            <a:endParaRPr lang="zh-CN" altLang="en-US" sz="2800" dirty="0"/>
          </a:p>
          <a:p>
            <a:pPr lvl="1"/>
            <a:r>
              <a:rPr lang="zh-CN" altLang="en-US" sz="2800" dirty="0"/>
              <a:t>动态内存分配成为运行时系统的后来的</a:t>
            </a:r>
            <a:r>
              <a:rPr lang="zh-CN" altLang="en-US" sz="2800" dirty="0" smtClean="0"/>
              <a:t>形式</a:t>
            </a:r>
            <a:endParaRPr lang="zh-CN" altLang="en-US" sz="2800"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运行时系统的发展</a:t>
            </a:r>
            <a:r>
              <a:rPr lang="zh-CN" altLang="en-US" sz="4000" dirty="0" smtClean="0"/>
              <a:t>历程</a:t>
            </a:r>
            <a:r>
              <a:rPr lang="en-US" altLang="zh-CN" sz="4000" dirty="0" smtClean="0"/>
              <a:t>.</a:t>
            </a:r>
            <a:endParaRPr lang="zh-CN" altLang="en-US" sz="4000" dirty="0"/>
          </a:p>
        </p:txBody>
      </p:sp>
      <p:sp>
        <p:nvSpPr>
          <p:cNvPr id="3" name="内容占位符 2"/>
          <p:cNvSpPr>
            <a:spLocks noGrp="1"/>
          </p:cNvSpPr>
          <p:nvPr>
            <p:ph idx="1"/>
          </p:nvPr>
        </p:nvSpPr>
        <p:spPr/>
        <p:txBody>
          <a:bodyPr>
            <a:noAutofit/>
          </a:bodyPr>
          <a:lstStyle/>
          <a:p>
            <a:r>
              <a:rPr lang="zh-CN" altLang="en-US" sz="3200" dirty="0" smtClean="0"/>
              <a:t>上世纪90年代</a:t>
            </a:r>
            <a:endParaRPr lang="zh-CN" altLang="en-US" sz="3200" dirty="0" smtClean="0"/>
          </a:p>
          <a:p>
            <a:pPr lvl="1"/>
            <a:r>
              <a:rPr lang="zh-CN" altLang="en-US" sz="2800" dirty="0" smtClean="0"/>
              <a:t>Java虚拟机</a:t>
            </a:r>
            <a:endParaRPr lang="zh-CN" altLang="en-US" sz="2800" dirty="0" smtClean="0"/>
          </a:p>
          <a:p>
            <a:pPr lvl="1"/>
            <a:r>
              <a:rPr lang="zh-CN" altLang="en-US" sz="2800" dirty="0" smtClean="0"/>
              <a:t>解释执行中间代码，进一步丰富了运行时系统的内涵</a:t>
            </a:r>
            <a:endParaRPr lang="zh-CN" altLang="en-US" sz="2800" dirty="0" smtClean="0"/>
          </a:p>
          <a:p>
            <a:pPr lvl="1"/>
            <a:r>
              <a:rPr lang="zh-CN" altLang="en-US" sz="2800" dirty="0" smtClean="0"/>
              <a:t>沙箱机制：</a:t>
            </a:r>
            <a:r>
              <a:rPr lang="en-US" altLang="zh-CN" sz="2800" dirty="0" smtClean="0"/>
              <a:t>sandbox, </a:t>
            </a:r>
            <a:r>
              <a:rPr lang="en-US" altLang="zh-CN" sz="2800" dirty="0" err="1" smtClean="0"/>
              <a:t>sandboxie</a:t>
            </a:r>
            <a:endParaRPr lang="en-US" altLang="zh-CN" sz="2800"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3-5 系统调用</a:t>
            </a:r>
            <a:endParaRPr lang="zh-CN" altLang="en-US" sz="4000" dirty="0"/>
          </a:p>
        </p:txBody>
      </p:sp>
      <p:sp>
        <p:nvSpPr>
          <p:cNvPr id="3" name="内容占位符 2"/>
          <p:cNvSpPr>
            <a:spLocks noGrp="1"/>
          </p:cNvSpPr>
          <p:nvPr>
            <p:ph idx="1"/>
          </p:nvPr>
        </p:nvSpPr>
        <p:spPr/>
        <p:txBody>
          <a:bodyPr>
            <a:normAutofit/>
          </a:bodyPr>
          <a:lstStyle/>
          <a:p>
            <a:r>
              <a:rPr lang="zh-CN" altLang="en-US" sz="3200" dirty="0">
                <a:sym typeface="+mn-ea"/>
              </a:rPr>
              <a:t>为什么要系统调用</a:t>
            </a:r>
            <a:endParaRPr lang="zh-CN" altLang="en-US" sz="3200" dirty="0">
              <a:sym typeface="+mn-ea"/>
            </a:endParaRPr>
          </a:p>
          <a:p>
            <a:r>
              <a:rPr lang="zh-CN" altLang="en-US" sz="3200" dirty="0">
                <a:sym typeface="+mn-ea"/>
              </a:rPr>
              <a:t>系统调用的请求方式</a:t>
            </a:r>
            <a:endParaRPr lang="zh-CN" altLang="en-US" sz="3200" dirty="0"/>
          </a:p>
          <a:p>
            <a:r>
              <a:rPr lang="zh-CN" altLang="en-US" sz="3200" dirty="0">
                <a:sym typeface="+mn-ea"/>
              </a:rPr>
              <a:t>系统调用的处理过程</a:t>
            </a:r>
            <a:endParaRPr lang="zh-CN" altLang="en-US" sz="3200" dirty="0">
              <a:sym typeface="+mn-ea"/>
            </a:endParaRPr>
          </a:p>
          <a:p>
            <a:r>
              <a:rPr lang="zh-CN" altLang="en-US" sz="3200" dirty="0">
                <a:sym typeface="+mn-ea"/>
              </a:rPr>
              <a:t>系统调用流程</a:t>
            </a:r>
            <a:endParaRPr lang="zh-CN" altLang="en-US" sz="3200" dirty="0">
              <a:sym typeface="+mn-ea"/>
            </a:endParaRPr>
          </a:p>
          <a:p>
            <a:r>
              <a:rPr lang="zh-CN" altLang="en-US" sz="3200" dirty="0">
                <a:sym typeface="+mn-ea"/>
              </a:rPr>
              <a:t>系统调用在计算机系统中的</a:t>
            </a:r>
            <a:r>
              <a:rPr lang="zh-CN" altLang="en-US" sz="3200" dirty="0" smtClean="0">
                <a:sym typeface="+mn-ea"/>
              </a:rPr>
              <a:t>地位</a:t>
            </a:r>
            <a:endParaRPr lang="zh-CN" altLang="en-US" sz="3200"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为什么要系统调用</a:t>
            </a:r>
            <a:endParaRPr lang="zh-CN" altLang="en-US" sz="4000" dirty="0">
              <a:sym typeface="+mn-ea"/>
            </a:endParaRPr>
          </a:p>
        </p:txBody>
      </p:sp>
      <p:sp>
        <p:nvSpPr>
          <p:cNvPr id="3" name="内容占位符 2"/>
          <p:cNvSpPr>
            <a:spLocks noGrp="1"/>
          </p:cNvSpPr>
          <p:nvPr>
            <p:ph idx="1"/>
          </p:nvPr>
        </p:nvSpPr>
        <p:spPr/>
        <p:txBody>
          <a:bodyPr>
            <a:noAutofit/>
          </a:bodyPr>
          <a:lstStyle/>
          <a:p>
            <a:r>
              <a:rPr lang="zh-CN" altLang="en-US" sz="3200" dirty="0"/>
              <a:t>运行时系统和库函数</a:t>
            </a:r>
            <a:endParaRPr lang="zh-CN" altLang="en-US" sz="3200" dirty="0"/>
          </a:p>
          <a:p>
            <a:pPr lvl="1"/>
            <a:r>
              <a:rPr lang="zh-CN" altLang="en-US" sz="2800" dirty="0"/>
              <a:t>其服务功能仅限于应用程序自身</a:t>
            </a:r>
            <a:endParaRPr lang="zh-CN" altLang="en-US" sz="2800" dirty="0"/>
          </a:p>
          <a:p>
            <a:pPr lvl="1"/>
            <a:r>
              <a:rPr lang="zh-CN" altLang="en-US" sz="2800" dirty="0">
                <a:sym typeface="+mn-ea"/>
              </a:rPr>
              <a:t>与用户程序成为一体，地位相同</a:t>
            </a:r>
            <a:endParaRPr lang="zh-CN" altLang="en-US" dirty="0"/>
          </a:p>
          <a:p>
            <a:r>
              <a:rPr lang="zh-CN" altLang="en-US" sz="3200" dirty="0"/>
              <a:t>多任务系统中的服务</a:t>
            </a:r>
            <a:endParaRPr lang="zh-CN" altLang="en-US" sz="3200" dirty="0"/>
          </a:p>
          <a:p>
            <a:pPr lvl="1"/>
            <a:r>
              <a:rPr lang="zh-CN" altLang="en-US" sz="2800" dirty="0"/>
              <a:t>协调不同的应用程序的执行</a:t>
            </a:r>
            <a:endParaRPr lang="zh-CN" altLang="en-US" sz="2800" dirty="0"/>
          </a:p>
          <a:p>
            <a:pPr lvl="1"/>
            <a:r>
              <a:rPr lang="zh-CN" altLang="en-US" sz="2800" dirty="0"/>
              <a:t>需要一个权威机构，操作系统</a:t>
            </a:r>
            <a:r>
              <a:rPr lang="zh-CN" altLang="en-US" sz="2800" dirty="0" smtClean="0"/>
              <a:t>承担</a:t>
            </a:r>
            <a:endParaRPr lang="zh-CN" altLang="en-US" sz="2800"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系统</a:t>
            </a:r>
            <a:r>
              <a:rPr lang="zh-CN" altLang="en-US" sz="4000" dirty="0" smtClean="0">
                <a:sym typeface="+mn-ea"/>
              </a:rPr>
              <a:t>调用及其类型</a:t>
            </a:r>
            <a:endParaRPr lang="zh-CN" altLang="en-US" sz="4000" dirty="0" smtClean="0">
              <a:sym typeface="+mn-ea"/>
            </a:endParaRPr>
          </a:p>
        </p:txBody>
      </p:sp>
      <p:sp>
        <p:nvSpPr>
          <p:cNvPr id="3" name="内容占位符 2"/>
          <p:cNvSpPr>
            <a:spLocks noGrp="1"/>
          </p:cNvSpPr>
          <p:nvPr>
            <p:ph idx="1"/>
          </p:nvPr>
        </p:nvSpPr>
        <p:spPr/>
        <p:txBody>
          <a:bodyPr>
            <a:noAutofit/>
          </a:bodyPr>
          <a:lstStyle/>
          <a:p>
            <a:r>
              <a:rPr lang="zh-CN" altLang="en-US" sz="3200" dirty="0" smtClean="0">
                <a:sym typeface="+mn-ea"/>
              </a:rPr>
              <a:t>系统</a:t>
            </a:r>
            <a:r>
              <a:rPr lang="zh-CN" altLang="en-US" sz="3200" dirty="0">
                <a:sym typeface="+mn-ea"/>
              </a:rPr>
              <a:t>调用</a:t>
            </a:r>
            <a:endParaRPr lang="zh-CN" altLang="en-US" sz="3200" dirty="0"/>
          </a:p>
          <a:p>
            <a:pPr lvl="1"/>
            <a:r>
              <a:rPr lang="zh-CN" altLang="en-US" sz="2800" dirty="0">
                <a:sym typeface="+mn-ea"/>
              </a:rPr>
              <a:t>是一种机制</a:t>
            </a:r>
            <a:endParaRPr lang="zh-CN" altLang="en-US" sz="2800" dirty="0"/>
          </a:p>
          <a:p>
            <a:pPr lvl="1"/>
            <a:r>
              <a:rPr lang="zh-CN" altLang="en-US" sz="2800" dirty="0">
                <a:sym typeface="+mn-ea"/>
              </a:rPr>
              <a:t>操作系统向</a:t>
            </a:r>
            <a:r>
              <a:rPr lang="zh-CN" altLang="en-US" sz="2800" dirty="0">
                <a:sym typeface="+mn-ea"/>
              </a:rPr>
              <a:t>应用程序</a:t>
            </a:r>
            <a:r>
              <a:rPr lang="zh-CN" altLang="en-US" sz="2800" dirty="0">
                <a:sym typeface="+mn-ea"/>
              </a:rPr>
              <a:t>提供一组服务</a:t>
            </a:r>
            <a:endParaRPr lang="zh-CN" altLang="en-US" sz="2800" dirty="0"/>
          </a:p>
          <a:p>
            <a:pPr lvl="1"/>
            <a:r>
              <a:rPr lang="zh-CN" altLang="en-US" sz="2800" dirty="0">
                <a:sym typeface="+mn-ea"/>
              </a:rPr>
              <a:t>系统调用的服务程序在内核态下运行</a:t>
            </a:r>
            <a:endParaRPr lang="zh-CN" altLang="en-US" sz="2800" dirty="0"/>
          </a:p>
          <a:p>
            <a:r>
              <a:rPr lang="zh-CN" altLang="en-US" sz="3200" dirty="0" smtClean="0"/>
              <a:t>系统调用的类型</a:t>
            </a:r>
            <a:endParaRPr lang="zh-CN" altLang="en-US" sz="3200" dirty="0" smtClean="0"/>
          </a:p>
          <a:p>
            <a:pPr lvl="1"/>
            <a:r>
              <a:rPr lang="zh-CN" altLang="en-US" sz="2330" dirty="0"/>
              <a:t>进程控制；文件管理；设备管理；信息维护；进程通信</a:t>
            </a:r>
            <a:endParaRPr lang="zh-CN" altLang="en-US" sz="2330"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系统调用的请求方式</a:t>
            </a:r>
            <a:endParaRPr lang="zh-CN" altLang="en-US" sz="4000" dirty="0"/>
          </a:p>
        </p:txBody>
      </p:sp>
      <p:sp>
        <p:nvSpPr>
          <p:cNvPr id="3" name="内容占位符 2"/>
          <p:cNvSpPr>
            <a:spLocks noGrp="1"/>
          </p:cNvSpPr>
          <p:nvPr>
            <p:ph idx="1"/>
          </p:nvPr>
        </p:nvSpPr>
        <p:spPr>
          <a:xfrm>
            <a:off x="609600" y="1183640"/>
            <a:ext cx="10972800" cy="4910455"/>
          </a:xfrm>
        </p:spPr>
        <p:txBody>
          <a:bodyPr>
            <a:noAutofit/>
          </a:bodyPr>
          <a:lstStyle/>
          <a:p>
            <a:r>
              <a:rPr lang="zh-CN" altLang="en-US" sz="3200" dirty="0">
                <a:sym typeface="+mn-ea"/>
              </a:rPr>
              <a:t>系统调用指令</a:t>
            </a:r>
            <a:endParaRPr lang="zh-CN" altLang="en-US" dirty="0">
              <a:sym typeface="+mn-ea"/>
            </a:endParaRPr>
          </a:p>
          <a:p>
            <a:pPr lvl="1"/>
            <a:r>
              <a:rPr lang="en-US" altLang="zh-CN" sz="2800" dirty="0" err="1">
                <a:sym typeface="+mn-ea"/>
              </a:rPr>
              <a:t>int</a:t>
            </a:r>
            <a:r>
              <a:rPr lang="en-US" altLang="zh-CN" sz="2800" dirty="0">
                <a:sym typeface="+mn-ea"/>
              </a:rPr>
              <a:t>/</a:t>
            </a:r>
            <a:r>
              <a:rPr lang="en-US" altLang="zh-CN" sz="2800" dirty="0" err="1">
                <a:sym typeface="+mn-ea"/>
              </a:rPr>
              <a:t>iret</a:t>
            </a:r>
            <a:r>
              <a:rPr lang="zh-CN" altLang="en-US" sz="2800" dirty="0">
                <a:sym typeface="+mn-ea"/>
              </a:rPr>
              <a:t>，</a:t>
            </a:r>
            <a:r>
              <a:rPr lang="en-US" altLang="zh-CN" sz="2800" dirty="0" err="1">
                <a:sym typeface="+mn-ea"/>
              </a:rPr>
              <a:t>sysenter</a:t>
            </a:r>
            <a:r>
              <a:rPr lang="en-US" altLang="zh-CN" sz="2800" dirty="0">
                <a:sym typeface="+mn-ea"/>
              </a:rPr>
              <a:t>/</a:t>
            </a:r>
            <a:r>
              <a:rPr lang="en-US" altLang="zh-CN" sz="2800" dirty="0" err="1">
                <a:sym typeface="+mn-ea"/>
              </a:rPr>
              <a:t>sysexit</a:t>
            </a:r>
            <a:endParaRPr lang="en-US" altLang="zh-CN" sz="2800" dirty="0">
              <a:sym typeface="+mn-ea"/>
            </a:endParaRPr>
          </a:p>
          <a:p>
            <a:pPr lvl="1"/>
            <a:r>
              <a:rPr lang="en-US" altLang="zh-CN" sz="2800" dirty="0">
                <a:sym typeface="+mn-ea"/>
              </a:rPr>
              <a:t>trap</a:t>
            </a:r>
            <a:endParaRPr lang="en-US" altLang="zh-CN" sz="2800" dirty="0">
              <a:sym typeface="+mn-ea"/>
            </a:endParaRPr>
          </a:p>
          <a:p>
            <a:pPr lvl="1"/>
            <a:r>
              <a:rPr lang="en-US" altLang="zh-CN" sz="2800" dirty="0" err="1">
                <a:sym typeface="+mn-ea"/>
              </a:rPr>
              <a:t>syacall</a:t>
            </a:r>
            <a:endParaRPr lang="zh-CN" altLang="en-US" sz="2800" dirty="0">
              <a:sym typeface="+mn-ea"/>
            </a:endParaRPr>
          </a:p>
          <a:p>
            <a:r>
              <a:rPr lang="zh-CN" altLang="en-US" sz="3200" dirty="0">
                <a:sym typeface="+mn-ea"/>
              </a:rPr>
              <a:t>转向操作系统服务程序</a:t>
            </a:r>
            <a:endParaRPr lang="zh-CN" altLang="en-US" sz="3200" dirty="0">
              <a:sym typeface="+mn-ea"/>
            </a:endParaRPr>
          </a:p>
          <a:p>
            <a:r>
              <a:rPr lang="zh-CN" altLang="en-US" sz="3200" dirty="0"/>
              <a:t>CPU的运行模式发生改变</a:t>
            </a:r>
            <a:r>
              <a:rPr lang="zh-CN" altLang="en-US" sz="3200" dirty="0" smtClean="0"/>
              <a:t>，</a:t>
            </a:r>
            <a:r>
              <a:rPr lang="zh-CN" altLang="en-US" sz="3200" dirty="0"/>
              <a:t>不同于</a:t>
            </a:r>
            <a:r>
              <a:rPr lang="zh-CN" altLang="en-US" sz="3200" dirty="0" smtClean="0"/>
              <a:t>跳</a:t>
            </a:r>
            <a:r>
              <a:rPr lang="zh-CN" altLang="en-US" sz="3200" dirty="0"/>
              <a:t>转或子程序调用</a:t>
            </a:r>
            <a:r>
              <a:rPr lang="zh-CN" altLang="en-US" sz="3200" dirty="0" smtClean="0"/>
              <a:t>指令</a:t>
            </a:r>
            <a:endParaRPr lang="zh-CN" altLang="en-US" sz="3200"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系统调用的处理过程</a:t>
            </a:r>
            <a:endParaRPr lang="zh-CN" altLang="en-US" sz="4000" dirty="0"/>
          </a:p>
        </p:txBody>
      </p:sp>
      <p:sp>
        <p:nvSpPr>
          <p:cNvPr id="3" name="内容占位符 2"/>
          <p:cNvSpPr>
            <a:spLocks noGrp="1"/>
          </p:cNvSpPr>
          <p:nvPr>
            <p:ph idx="1"/>
          </p:nvPr>
        </p:nvSpPr>
        <p:spPr>
          <a:xfrm>
            <a:off x="609600" y="1183640"/>
            <a:ext cx="10972800" cy="4966335"/>
          </a:xfrm>
        </p:spPr>
        <p:txBody>
          <a:bodyPr>
            <a:noAutofit/>
          </a:bodyPr>
          <a:lstStyle/>
          <a:p>
            <a:r>
              <a:rPr lang="zh-CN" altLang="en-US" sz="3200" dirty="0"/>
              <a:t>执行系统调用指令，引发特定类型的中断（陷入）</a:t>
            </a:r>
            <a:endParaRPr lang="zh-CN" altLang="en-US" sz="3200" dirty="0"/>
          </a:p>
          <a:p>
            <a:pPr lvl="1"/>
            <a:r>
              <a:rPr lang="zh-CN" altLang="en-US" sz="3200" dirty="0"/>
              <a:t>mov eax, 1; int 0x80; </a:t>
            </a:r>
            <a:endParaRPr lang="zh-CN" altLang="en-US" sz="3200" dirty="0"/>
          </a:p>
          <a:p>
            <a:pPr lvl="1"/>
            <a:r>
              <a:rPr lang="zh-CN" altLang="en-US" sz="3200" dirty="0"/>
              <a:t>其他参数可以放在其他寄存器或内存中</a:t>
            </a:r>
            <a:endParaRPr lang="zh-CN" altLang="en-US" sz="3200" dirty="0"/>
          </a:p>
          <a:p>
            <a:r>
              <a:rPr lang="zh-CN" altLang="en-US" sz="3200" dirty="0"/>
              <a:t>中断响应：根据中断向量表，转向</a:t>
            </a:r>
            <a:r>
              <a:rPr lang="zh-CN" altLang="en-US" sz="3200" dirty="0">
                <a:sym typeface="+mn-ea"/>
              </a:rPr>
              <a:t>中断处理程序</a:t>
            </a:r>
            <a:endParaRPr lang="zh-CN" altLang="en-US" sz="3200" dirty="0">
              <a:sym typeface="+mn-ea"/>
            </a:endParaRPr>
          </a:p>
          <a:p>
            <a:r>
              <a:rPr lang="zh-CN" altLang="en-US" sz="3200" dirty="0"/>
              <a:t>系统调用统一入口：所有系统调用必经此地</a:t>
            </a:r>
            <a:endParaRPr lang="zh-CN" altLang="en-US" sz="3200"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系统调用的处理</a:t>
            </a:r>
            <a:r>
              <a:rPr lang="zh-CN" altLang="en-US" sz="4000" dirty="0" smtClean="0"/>
              <a:t>过程</a:t>
            </a:r>
            <a:r>
              <a:rPr lang="en-US" altLang="zh-CN" sz="4000" dirty="0" smtClean="0"/>
              <a:t>.</a:t>
            </a:r>
            <a:endParaRPr lang="zh-CN" altLang="en-US" sz="4000" dirty="0"/>
          </a:p>
        </p:txBody>
      </p:sp>
      <p:sp>
        <p:nvSpPr>
          <p:cNvPr id="3" name="内容占位符 2"/>
          <p:cNvSpPr>
            <a:spLocks noGrp="1"/>
          </p:cNvSpPr>
          <p:nvPr>
            <p:ph idx="1"/>
          </p:nvPr>
        </p:nvSpPr>
        <p:spPr/>
        <p:txBody>
          <a:bodyPr>
            <a:noAutofit/>
          </a:bodyPr>
          <a:lstStyle/>
          <a:p>
            <a:r>
              <a:rPr lang="zh-CN" altLang="en-US" sz="3200" dirty="0" smtClean="0">
                <a:sym typeface="+mn-ea"/>
              </a:rPr>
              <a:t>执行指定功能号的服务程序</a:t>
            </a:r>
            <a:endParaRPr lang="zh-CN" altLang="en-US" sz="3200" dirty="0" smtClean="0"/>
          </a:p>
          <a:p>
            <a:pPr lvl="1"/>
            <a:r>
              <a:rPr lang="zh-CN" altLang="en-US" sz="2800" dirty="0" smtClean="0">
                <a:sym typeface="+mn-ea"/>
              </a:rPr>
              <a:t>取出功能号和参数(从寄存器、栈)，转向特定的服务程序</a:t>
            </a:r>
            <a:endParaRPr lang="zh-CN" altLang="en-US" sz="2800" dirty="0" smtClean="0"/>
          </a:p>
          <a:p>
            <a:r>
              <a:rPr lang="zh-CN" altLang="en-US" sz="3200" dirty="0" smtClean="0">
                <a:sym typeface="+mn-ea"/>
              </a:rPr>
              <a:t>返回用户程序</a:t>
            </a:r>
            <a:endParaRPr lang="zh-CN" altLang="en-US" sz="3200" dirty="0" smtClean="0"/>
          </a:p>
          <a:p>
            <a:pPr lvl="1"/>
            <a:r>
              <a:rPr lang="zh-CN" altLang="en-US" sz="2800" dirty="0" smtClean="0">
                <a:sym typeface="+mn-ea"/>
              </a:rPr>
              <a:t>返回结果、断点、运行模式的改变</a:t>
            </a:r>
            <a:endParaRPr lang="zh-CN" altLang="en-US" sz="3200" dirty="0" smtClean="0"/>
          </a:p>
          <a:p>
            <a:r>
              <a:rPr lang="zh-CN" altLang="en-US" sz="3200" dirty="0" smtClean="0">
                <a:sym typeface="+mn-ea"/>
              </a:rPr>
              <a:t>注意：</a:t>
            </a:r>
            <a:r>
              <a:rPr lang="zh-CN" altLang="en-US" sz="3200" dirty="0" smtClean="0">
                <a:sym typeface="+mn-ea"/>
              </a:rPr>
              <a:t>运行模式的改变</a:t>
            </a:r>
            <a:endParaRPr lang="zh-CN" altLang="en-US" sz="3200" dirty="0" smtClean="0"/>
          </a:p>
          <a:p>
            <a:endParaRPr lang="zh-CN" altLang="en-US" sz="2800" dirty="0"/>
          </a:p>
        </p:txBody>
      </p:sp>
      <p:grpSp>
        <p:nvGrpSpPr>
          <p:cNvPr id="59" name="组合 59"/>
          <p:cNvGrpSpPr/>
          <p:nvPr/>
        </p:nvGrpSpPr>
        <p:grpSpPr>
          <a:xfrm>
            <a:off x="7475855" y="2780665"/>
            <a:ext cx="4107249" cy="3345815"/>
            <a:chOff x="3034" y="7848"/>
            <a:chExt cx="3067" cy="2491"/>
          </a:xfrm>
        </p:grpSpPr>
        <p:cxnSp>
          <p:nvCxnSpPr>
            <p:cNvPr id="6" name="直接连接符 6"/>
            <p:cNvCxnSpPr/>
            <p:nvPr/>
          </p:nvCxnSpPr>
          <p:spPr>
            <a:xfrm flipH="1">
              <a:off x="4444" y="7850"/>
              <a:ext cx="18" cy="2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flipH="1">
              <a:off x="5696" y="7848"/>
              <a:ext cx="18" cy="2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9"/>
            <p:cNvSpPr txBox="1"/>
            <p:nvPr/>
          </p:nvSpPr>
          <p:spPr>
            <a:xfrm>
              <a:off x="3034" y="7943"/>
              <a:ext cx="1423"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内核服务程序入口表</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40" name="直接连接符 40"/>
            <p:cNvCxnSpPr/>
            <p:nvPr/>
          </p:nvCxnSpPr>
          <p:spPr>
            <a:xfrm>
              <a:off x="4452" y="8282"/>
              <a:ext cx="1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1"/>
            <p:cNvCxnSpPr/>
            <p:nvPr/>
          </p:nvCxnSpPr>
          <p:spPr>
            <a:xfrm>
              <a:off x="4442" y="8587"/>
              <a:ext cx="1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2"/>
            <p:cNvCxnSpPr/>
            <p:nvPr/>
          </p:nvCxnSpPr>
          <p:spPr>
            <a:xfrm>
              <a:off x="4458" y="8900"/>
              <a:ext cx="1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3"/>
            <p:cNvCxnSpPr/>
            <p:nvPr/>
          </p:nvCxnSpPr>
          <p:spPr>
            <a:xfrm>
              <a:off x="4445" y="9422"/>
              <a:ext cx="1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4"/>
            <p:cNvCxnSpPr/>
            <p:nvPr/>
          </p:nvCxnSpPr>
          <p:spPr>
            <a:xfrm>
              <a:off x="4450" y="9719"/>
              <a:ext cx="1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5"/>
            <p:cNvSpPr txBox="1"/>
            <p:nvPr/>
          </p:nvSpPr>
          <p:spPr>
            <a:xfrm>
              <a:off x="4510" y="8296"/>
              <a:ext cx="1181"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服务程序1入口</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6" name="文本框 46"/>
            <p:cNvSpPr txBox="1"/>
            <p:nvPr/>
          </p:nvSpPr>
          <p:spPr>
            <a:xfrm>
              <a:off x="4515" y="8601"/>
              <a:ext cx="1181"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dirty="0">
                  <a:latin typeface="Calibri" panose="020F0502020204030204"/>
                  <a:ea typeface="宋体" panose="02010600030101010101" pitchFamily="2" charset="-122"/>
                  <a:cs typeface="Times New Roman" panose="02020603050405020304"/>
                  <a:sym typeface="Times New Roman" panose="02020603050405020304"/>
                </a:rPr>
                <a:t>服务程序2入口</a:t>
              </a:r>
              <a:endParaRPr lang="en-US" altLang="zh-CN" sz="1600" kern="10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7" name="文本框 47"/>
            <p:cNvSpPr txBox="1"/>
            <p:nvPr/>
          </p:nvSpPr>
          <p:spPr>
            <a:xfrm>
              <a:off x="4491" y="9425"/>
              <a:ext cx="1181"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服务程序n入口</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8" name="文本框 48"/>
            <p:cNvSpPr txBox="1"/>
            <p:nvPr/>
          </p:nvSpPr>
          <p:spPr>
            <a:xfrm>
              <a:off x="4498" y="8971"/>
              <a:ext cx="1181"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 . . . . .</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9" name="文本框 49"/>
            <p:cNvSpPr txBox="1"/>
            <p:nvPr/>
          </p:nvSpPr>
          <p:spPr>
            <a:xfrm>
              <a:off x="3072" y="8643"/>
              <a:ext cx="673" cy="274"/>
            </a:xfrm>
            <a:prstGeom prst="rect">
              <a:avLst/>
            </a:prstGeom>
            <a:noFill/>
            <a:ln w="6350" cmpd="sng">
              <a:solidFill>
                <a:schemeClr val="tx1"/>
              </a:solidFill>
              <a:prstDash val="solid"/>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寄存器X</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50" name="肘形连接符 50"/>
            <p:cNvCxnSpPr>
              <a:stCxn id="49" idx="3"/>
            </p:cNvCxnSpPr>
            <p:nvPr/>
          </p:nvCxnSpPr>
          <p:spPr>
            <a:xfrm flipV="1">
              <a:off x="3745" y="8282"/>
              <a:ext cx="715" cy="498"/>
            </a:xfrm>
            <a:prstGeom prst="bentConnector3">
              <a:avLst>
                <a:gd name="adj1" fmla="val 50070"/>
              </a:avLst>
            </a:prstGeom>
            <a:ln>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sp>
          <p:nvSpPr>
            <p:cNvPr id="51" name="文本框 51"/>
            <p:cNvSpPr txBox="1"/>
            <p:nvPr/>
          </p:nvSpPr>
          <p:spPr>
            <a:xfrm>
              <a:off x="3364" y="10065"/>
              <a:ext cx="2044"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查找n</a:t>
              </a:r>
              <a:r>
                <a:rPr lang="zh-CN" altLang="en-US" sz="1600" kern="100">
                  <a:latin typeface="Calibri" panose="020F0502020204030204"/>
                  <a:ea typeface="宋体" panose="02010600030101010101" pitchFamily="2" charset="-122"/>
                  <a:cs typeface="Times New Roman" panose="02020603050405020304"/>
                  <a:sym typeface="Times New Roman" panose="02020603050405020304"/>
                </a:rPr>
                <a:t>号</a:t>
              </a: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内核服务程序</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4" name="文本框 54"/>
            <p:cNvSpPr txBox="1"/>
            <p:nvPr/>
          </p:nvSpPr>
          <p:spPr>
            <a:xfrm>
              <a:off x="5914" y="8696"/>
              <a:ext cx="187"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n</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6" name="右大括号 56"/>
            <p:cNvSpPr/>
            <p:nvPr/>
          </p:nvSpPr>
          <p:spPr>
            <a:xfrm>
              <a:off x="5712" y="8291"/>
              <a:ext cx="119" cy="11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sp>
        <p:sp>
          <p:nvSpPr>
            <p:cNvPr id="58" name="文本框 58"/>
            <p:cNvSpPr txBox="1"/>
            <p:nvPr/>
          </p:nvSpPr>
          <p:spPr>
            <a:xfrm>
              <a:off x="4488" y="9663"/>
              <a:ext cx="1181" cy="27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rtl="0" eaLnBrk="1" fontAlgn="auto" latinLnBrk="0" hangingPunct="1"/>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 . . . . .</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系统调用流程</a:t>
            </a:r>
            <a:endParaRPr lang="zh-CN" altLang="en-US" sz="4000" dirty="0"/>
          </a:p>
        </p:txBody>
      </p:sp>
      <p:sp>
        <p:nvSpPr>
          <p:cNvPr id="3" name="内容占位符 2"/>
          <p:cNvSpPr>
            <a:spLocks noGrp="1"/>
          </p:cNvSpPr>
          <p:nvPr>
            <p:ph idx="1"/>
          </p:nvPr>
        </p:nvSpPr>
        <p:spPr/>
        <p:txBody>
          <a:bodyPr>
            <a:noAutofit/>
          </a:bodyPr>
          <a:lstStyle/>
          <a:p>
            <a:r>
              <a:rPr lang="zh-CN" altLang="en-US" sz="3200" dirty="0">
                <a:sym typeface="+mn-ea"/>
              </a:rPr>
              <a:t>接口</a:t>
            </a:r>
            <a:endParaRPr lang="zh-CN" altLang="en-US" sz="3200" dirty="0">
              <a:sym typeface="+mn-ea"/>
            </a:endParaRPr>
          </a:p>
          <a:p>
            <a:pPr lvl="1"/>
            <a:r>
              <a:rPr lang="zh-CN" altLang="en-US" sz="2665" dirty="0">
                <a:sym typeface="+mn-ea"/>
              </a:rPr>
              <a:t>汇编语言：</a:t>
            </a:r>
            <a:r>
              <a:rPr lang="zh-CN" altLang="en-US" sz="2800" dirty="0">
                <a:sym typeface="+mn-ea"/>
              </a:rPr>
              <a:t>直接使用</a:t>
            </a:r>
            <a:r>
              <a:rPr lang="en-US" altLang="zh-CN" sz="2800" dirty="0">
                <a:sym typeface="+mn-ea"/>
              </a:rPr>
              <a:t>系统调用指令</a:t>
            </a:r>
            <a:r>
              <a:rPr lang="zh-CN" altLang="en-US" sz="2800" dirty="0">
                <a:sym typeface="+mn-ea"/>
              </a:rPr>
              <a:t>，如</a:t>
            </a:r>
            <a:r>
              <a:rPr lang="en-US" altLang="zh-CN" sz="2800" dirty="0">
                <a:sym typeface="+mn-ea"/>
              </a:rPr>
              <a:t>syscall,trap</a:t>
            </a:r>
            <a:r>
              <a:rPr lang="zh-CN" altLang="en-US" sz="2800" dirty="0">
                <a:sym typeface="+mn-ea"/>
              </a:rPr>
              <a:t>等</a:t>
            </a:r>
            <a:endParaRPr lang="en-US" altLang="zh-CN" sz="2800" dirty="0"/>
          </a:p>
          <a:p>
            <a:pPr lvl="1">
              <a:spcBef>
                <a:spcPts val="0"/>
              </a:spcBef>
            </a:pPr>
            <a:r>
              <a:rPr lang="zh-CN" altLang="en-US" sz="2665" dirty="0">
                <a:sym typeface="+mn-ea"/>
              </a:rPr>
              <a:t>高级语言：函数形式，直接封装，如</a:t>
            </a:r>
            <a:r>
              <a:rPr lang="en-US" altLang="zh-CN" sz="2800" dirty="0">
                <a:sym typeface="+mn-ea"/>
              </a:rPr>
              <a:t>open()、fork()</a:t>
            </a:r>
            <a:r>
              <a:rPr lang="zh-CN" altLang="en-US" sz="2800" dirty="0">
                <a:sym typeface="+mn-ea"/>
              </a:rPr>
              <a:t>等</a:t>
            </a:r>
            <a:endParaRPr lang="zh-CN" altLang="en-US" sz="2665" dirty="0">
              <a:sym typeface="+mn-ea"/>
            </a:endParaRPr>
          </a:p>
          <a:p>
            <a:pPr>
              <a:spcBef>
                <a:spcPts val="0"/>
              </a:spcBef>
            </a:pPr>
            <a:r>
              <a:rPr lang="zh-CN" altLang="en-US" sz="3200" dirty="0"/>
              <a:t>陷入指令：</a:t>
            </a:r>
            <a:r>
              <a:rPr lang="zh-CN" altLang="en-US" sz="3200" dirty="0">
                <a:sym typeface="+mn-ea"/>
              </a:rPr>
              <a:t>如</a:t>
            </a:r>
            <a:r>
              <a:rPr lang="en-US" altLang="zh-CN" sz="3200" dirty="0">
                <a:sym typeface="+mn-ea"/>
              </a:rPr>
              <a:t>syscall,trap</a:t>
            </a:r>
            <a:r>
              <a:rPr lang="zh-CN" altLang="en-US" sz="3200" dirty="0">
                <a:sym typeface="+mn-ea"/>
              </a:rPr>
              <a:t>等</a:t>
            </a:r>
            <a:endParaRPr lang="zh-CN" altLang="en-US" sz="3200" dirty="0">
              <a:sym typeface="+mn-ea"/>
            </a:endParaRPr>
          </a:p>
          <a:p>
            <a:pPr>
              <a:spcBef>
                <a:spcPts val="0"/>
              </a:spcBef>
            </a:pPr>
            <a:r>
              <a:rPr lang="zh-CN" altLang="en-US" sz="3200" dirty="0"/>
              <a:t>系统调用处理程序</a:t>
            </a:r>
            <a:endParaRPr lang="zh-CN" altLang="en-US" sz="3200" dirty="0"/>
          </a:p>
          <a:p>
            <a:pPr>
              <a:spcBef>
                <a:spcPts val="0"/>
              </a:spcBef>
            </a:pPr>
            <a:r>
              <a:rPr lang="zh-CN" altLang="en-US" sz="3200" dirty="0"/>
              <a:t>系统调用服务例程</a:t>
            </a:r>
            <a:endParaRPr lang="zh-CN" altLang="en-US" sz="3200" dirty="0"/>
          </a:p>
          <a:p>
            <a:pPr lvl="1">
              <a:spcBef>
                <a:spcPts val="0"/>
              </a:spcBef>
            </a:pPr>
            <a:endParaRPr lang="zh-CN" altLang="en-US" sz="28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系统调用在计算机系统中的地位</a:t>
            </a:r>
            <a:endParaRPr lang="zh-CN" altLang="en-US" sz="4000" dirty="0"/>
          </a:p>
        </p:txBody>
      </p:sp>
      <p:grpSp>
        <p:nvGrpSpPr>
          <p:cNvPr id="38" name="组合 37"/>
          <p:cNvGrpSpPr/>
          <p:nvPr/>
        </p:nvGrpSpPr>
        <p:grpSpPr>
          <a:xfrm>
            <a:off x="3534410" y="1351280"/>
            <a:ext cx="5637530" cy="4579620"/>
            <a:chOff x="5566" y="2128"/>
            <a:chExt cx="8878" cy="7212"/>
          </a:xfrm>
        </p:grpSpPr>
        <p:grpSp>
          <p:nvGrpSpPr>
            <p:cNvPr id="10" name="组合 10"/>
            <p:cNvGrpSpPr/>
            <p:nvPr/>
          </p:nvGrpSpPr>
          <p:grpSpPr>
            <a:xfrm>
              <a:off x="5566" y="2128"/>
              <a:ext cx="8879" cy="7213"/>
              <a:chOff x="3049" y="10231"/>
              <a:chExt cx="3077" cy="2975"/>
            </a:xfrm>
          </p:grpSpPr>
          <p:sp>
            <p:nvSpPr>
              <p:cNvPr id="4" name="文本框 4"/>
              <p:cNvSpPr txBox="1"/>
              <p:nvPr/>
            </p:nvSpPr>
            <p:spPr>
              <a:xfrm>
                <a:off x="3174" y="11397"/>
                <a:ext cx="696"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特权指令</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矩形 5"/>
              <p:cNvSpPr/>
              <p:nvPr/>
            </p:nvSpPr>
            <p:spPr>
              <a:xfrm>
                <a:off x="3062" y="11376"/>
                <a:ext cx="825" cy="3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 name="矩形 7"/>
              <p:cNvSpPr/>
              <p:nvPr/>
            </p:nvSpPr>
            <p:spPr>
              <a:xfrm>
                <a:off x="3892" y="11374"/>
                <a:ext cx="1882" cy="3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矩形 8"/>
              <p:cNvSpPr/>
              <p:nvPr/>
            </p:nvSpPr>
            <p:spPr>
              <a:xfrm>
                <a:off x="3066" y="10636"/>
                <a:ext cx="1895" cy="3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任意多边形 9"/>
              <p:cNvSpPr/>
              <p:nvPr/>
            </p:nvSpPr>
            <p:spPr>
              <a:xfrm>
                <a:off x="3070" y="10231"/>
                <a:ext cx="2707" cy="800"/>
              </a:xfrm>
              <a:custGeom>
                <a:avLst/>
                <a:gdLst>
                  <a:gd name="connsiteX0" fmla="*/ 0 w 2707"/>
                  <a:gd name="connsiteY0" fmla="*/ 405 h 800"/>
                  <a:gd name="connsiteX1" fmla="*/ 0 w 2707"/>
                  <a:gd name="connsiteY1" fmla="*/ 0 h 800"/>
                  <a:gd name="connsiteX2" fmla="*/ 2707 w 2707"/>
                  <a:gd name="connsiteY2" fmla="*/ 0 h 800"/>
                  <a:gd name="connsiteX3" fmla="*/ 2707 w 2707"/>
                  <a:gd name="connsiteY3" fmla="*/ 800 h 800"/>
                  <a:gd name="connsiteX4" fmla="*/ 1891 w 2707"/>
                  <a:gd name="connsiteY4" fmla="*/ 793 h 800"/>
                  <a:gd name="connsiteX5" fmla="*/ 1883 w 2707"/>
                  <a:gd name="connsiteY5" fmla="*/ 397 h 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7" h="800">
                    <a:moveTo>
                      <a:pt x="0" y="405"/>
                    </a:moveTo>
                    <a:lnTo>
                      <a:pt x="0" y="0"/>
                    </a:lnTo>
                    <a:lnTo>
                      <a:pt x="2707" y="0"/>
                    </a:lnTo>
                    <a:lnTo>
                      <a:pt x="2707" y="800"/>
                    </a:lnTo>
                    <a:lnTo>
                      <a:pt x="1891" y="793"/>
                    </a:lnTo>
                    <a:lnTo>
                      <a:pt x="1883" y="397"/>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1" name="文本框 11"/>
              <p:cNvSpPr txBox="1"/>
              <p:nvPr/>
            </p:nvSpPr>
            <p:spPr>
              <a:xfrm>
                <a:off x="4697" y="11418"/>
                <a:ext cx="696" cy="281"/>
              </a:xfrm>
              <a:prstGeom prst="rect">
                <a:avLst/>
              </a:prstGeom>
              <a:noFill/>
              <a:ln w="6350">
                <a:solidFill>
                  <a:schemeClr val="accent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trap指令</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矩形 12"/>
              <p:cNvSpPr/>
              <p:nvPr/>
            </p:nvSpPr>
            <p:spPr>
              <a:xfrm>
                <a:off x="3049" y="12059"/>
                <a:ext cx="2721" cy="1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直接箭头连接符 13"/>
              <p:cNvCxnSpPr/>
              <p:nvPr/>
            </p:nvCxnSpPr>
            <p:spPr>
              <a:xfrm>
                <a:off x="4177" y="10957"/>
                <a:ext cx="0" cy="412"/>
              </a:xfrm>
              <a:prstGeom prst="straightConnector1">
                <a:avLst/>
              </a:prstGeom>
              <a:ln w="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5"/>
              <p:cNvCxnSpPr>
                <a:endCxn id="5" idx="2"/>
              </p:cNvCxnSpPr>
              <p:nvPr/>
            </p:nvCxnSpPr>
            <p:spPr>
              <a:xfrm flipV="1">
                <a:off x="3472" y="11773"/>
                <a:ext cx="3" cy="38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9"/>
              <p:cNvCxnSpPr/>
              <p:nvPr/>
            </p:nvCxnSpPr>
            <p:spPr>
              <a:xfrm>
                <a:off x="5054" y="11658"/>
                <a:ext cx="2" cy="65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任意多边形 20"/>
              <p:cNvSpPr/>
              <p:nvPr/>
            </p:nvSpPr>
            <p:spPr>
              <a:xfrm>
                <a:off x="3966" y="12307"/>
                <a:ext cx="1640" cy="250"/>
              </a:xfrm>
              <a:custGeom>
                <a:avLst/>
                <a:gdLst>
                  <a:gd name="connisteX0" fmla="*/ 0 w 1041400"/>
                  <a:gd name="connsiteY0" fmla="*/ 153670 h 158750"/>
                  <a:gd name="connisteX1" fmla="*/ 0 w 1041400"/>
                  <a:gd name="connsiteY1" fmla="*/ 0 h 158750"/>
                  <a:gd name="connisteX2" fmla="*/ 1041400 w 1041400"/>
                  <a:gd name="connsiteY2" fmla="*/ 0 h 158750"/>
                  <a:gd name="connisteX3" fmla="*/ 1041400 w 1041400"/>
                  <a:gd name="connsiteY3" fmla="*/ 158750 h 158750"/>
                </a:gdLst>
                <a:ahLst/>
                <a:cxnLst>
                  <a:cxn ang="0">
                    <a:pos x="connisteX0" y="connsiteY0"/>
                  </a:cxn>
                  <a:cxn ang="0">
                    <a:pos x="connisteX1" y="connsiteY1"/>
                  </a:cxn>
                  <a:cxn ang="0">
                    <a:pos x="connisteX2" y="connsiteY2"/>
                  </a:cxn>
                  <a:cxn ang="0">
                    <a:pos x="connisteX3" y="connsiteY3"/>
                  </a:cxn>
                </a:cxnLst>
                <a:rect l="l" t="t" r="r" b="b"/>
                <a:pathLst>
                  <a:path w="1041400" h="158750">
                    <a:moveTo>
                      <a:pt x="0" y="153670"/>
                    </a:moveTo>
                    <a:lnTo>
                      <a:pt x="0" y="0"/>
                    </a:lnTo>
                    <a:lnTo>
                      <a:pt x="1041400" y="0"/>
                    </a:lnTo>
                    <a:lnTo>
                      <a:pt x="1041400" y="158750"/>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1" name="直接连接符 21"/>
              <p:cNvCxnSpPr/>
              <p:nvPr/>
            </p:nvCxnSpPr>
            <p:spPr>
              <a:xfrm>
                <a:off x="4310" y="12307"/>
                <a:ext cx="0" cy="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2"/>
              <p:cNvCxnSpPr/>
              <p:nvPr/>
            </p:nvCxnSpPr>
            <p:spPr>
              <a:xfrm>
                <a:off x="4646" y="12307"/>
                <a:ext cx="0" cy="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3"/>
              <p:cNvSpPr txBox="1"/>
              <p:nvPr/>
            </p:nvSpPr>
            <p:spPr>
              <a:xfrm>
                <a:off x="4902" y="12277"/>
                <a:ext cx="584"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 . . . . .</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4" name="文本框 24"/>
              <p:cNvSpPr txBox="1"/>
              <p:nvPr/>
            </p:nvSpPr>
            <p:spPr>
              <a:xfrm>
                <a:off x="3172" y="12429"/>
                <a:ext cx="696"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b="1" kern="100">
                    <a:latin typeface="Calibri" panose="020F0502020204030204"/>
                    <a:ea typeface="宋体" panose="02010600030101010101" pitchFamily="2" charset="-122"/>
                    <a:cs typeface="Times New Roman" panose="02020603050405020304"/>
                    <a:sym typeface="Times New Roman" panose="02020603050405020304"/>
                  </a:rPr>
                  <a:t>内核</a:t>
                </a:r>
                <a:endParaRPr lang="en-US" altLang="zh-CN" sz="20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6" name="左大括号 26"/>
              <p:cNvSpPr/>
              <p:nvPr/>
            </p:nvSpPr>
            <p:spPr>
              <a:xfrm rot="16200000">
                <a:off x="4728" y="11886"/>
                <a:ext cx="120" cy="163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sp>
          <p:sp>
            <p:nvSpPr>
              <p:cNvPr id="27" name="文本框 27"/>
              <p:cNvSpPr txBox="1"/>
              <p:nvPr/>
            </p:nvSpPr>
            <p:spPr>
              <a:xfrm>
                <a:off x="3966" y="12760"/>
                <a:ext cx="1340"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zh-CN" altLang="en-US" sz="2000" b="1" kern="100">
                    <a:latin typeface="Calibri" panose="020F0502020204030204"/>
                    <a:ea typeface="宋体" panose="02010600030101010101" pitchFamily="2" charset="-122"/>
                    <a:cs typeface="Times New Roman" panose="02020603050405020304"/>
                    <a:sym typeface="Times New Roman" panose="02020603050405020304"/>
                  </a:rPr>
                  <a:t>系统调用</a:t>
                </a:r>
                <a:r>
                  <a:rPr lang="en-US" altLang="zh-CN" sz="2000" b="1" kern="100">
                    <a:latin typeface="Calibri" panose="020F0502020204030204"/>
                    <a:ea typeface="宋体" panose="02010600030101010101" pitchFamily="2" charset="-122"/>
                    <a:cs typeface="Times New Roman" panose="02020603050405020304"/>
                    <a:sym typeface="Times New Roman" panose="02020603050405020304"/>
                  </a:rPr>
                  <a:t>服务程序</a:t>
                </a:r>
                <a:endParaRPr lang="en-US" altLang="zh-CN" sz="2000" b="1"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8" name="文本框 28"/>
              <p:cNvSpPr txBox="1"/>
              <p:nvPr/>
            </p:nvSpPr>
            <p:spPr>
              <a:xfrm>
                <a:off x="3174" y="10659"/>
                <a:ext cx="1603"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运行时系统 runtime</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9" name="文本框 29"/>
              <p:cNvSpPr txBox="1"/>
              <p:nvPr/>
            </p:nvSpPr>
            <p:spPr>
              <a:xfrm>
                <a:off x="4029" y="10280"/>
                <a:ext cx="1228"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用  户  程  序</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0" name="文本框 30"/>
              <p:cNvSpPr txBox="1"/>
              <p:nvPr/>
            </p:nvSpPr>
            <p:spPr>
              <a:xfrm>
                <a:off x="5813" y="11379"/>
                <a:ext cx="308"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ISA</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1" name="文本框 31"/>
              <p:cNvSpPr txBox="1"/>
              <p:nvPr/>
            </p:nvSpPr>
            <p:spPr>
              <a:xfrm>
                <a:off x="5818" y="12071"/>
                <a:ext cx="308"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OS</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2" name="文本框 32"/>
              <p:cNvSpPr txBox="1"/>
              <p:nvPr/>
            </p:nvSpPr>
            <p:spPr>
              <a:xfrm>
                <a:off x="3931" y="11402"/>
                <a:ext cx="727" cy="35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latin typeface="Calibri" panose="020F0502020204030204"/>
                    <a:ea typeface="宋体" panose="02010600030101010101" pitchFamily="2" charset="-122"/>
                    <a:cs typeface="Times New Roman" panose="02020603050405020304"/>
                    <a:sym typeface="Times New Roman" panose="02020603050405020304"/>
                  </a:rPr>
                  <a:t>普通指令</a:t>
                </a:r>
                <a:endParaRPr lang="en-US" altLang="zh-CN" sz="20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3" name="椭圆 33"/>
              <p:cNvSpPr/>
              <p:nvPr/>
            </p:nvSpPr>
            <p:spPr>
              <a:xfrm flipH="1" flipV="1">
                <a:off x="3908" y="12502"/>
                <a:ext cx="120" cy="1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4" name="椭圆 34"/>
              <p:cNvSpPr/>
              <p:nvPr/>
            </p:nvSpPr>
            <p:spPr>
              <a:xfrm flipH="1" flipV="1">
                <a:off x="4244" y="12502"/>
                <a:ext cx="120" cy="1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5" name="椭圆 35"/>
              <p:cNvSpPr/>
              <p:nvPr/>
            </p:nvSpPr>
            <p:spPr>
              <a:xfrm flipH="1" flipV="1">
                <a:off x="4588" y="12502"/>
                <a:ext cx="120" cy="1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6" name="椭圆 36"/>
              <p:cNvSpPr/>
              <p:nvPr/>
            </p:nvSpPr>
            <p:spPr>
              <a:xfrm flipH="1" flipV="1">
                <a:off x="5548" y="12502"/>
                <a:ext cx="120" cy="1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3" name="直接箭头连接符 15"/>
            <p:cNvCxnSpPr/>
            <p:nvPr/>
          </p:nvCxnSpPr>
          <p:spPr>
            <a:xfrm flipV="1">
              <a:off x="9219" y="5824"/>
              <a:ext cx="9" cy="93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直接箭头连接符 13"/>
            <p:cNvCxnSpPr/>
            <p:nvPr/>
          </p:nvCxnSpPr>
          <p:spPr>
            <a:xfrm flipH="1">
              <a:off x="10712" y="3881"/>
              <a:ext cx="2" cy="1210"/>
            </a:xfrm>
            <a:prstGeom prst="straightConnector1">
              <a:avLst/>
            </a:prstGeom>
            <a:ln w="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5" name="直接箭头连接符 13"/>
            <p:cNvCxnSpPr/>
            <p:nvPr/>
          </p:nvCxnSpPr>
          <p:spPr>
            <a:xfrm flipH="1">
              <a:off x="11828" y="3868"/>
              <a:ext cx="2" cy="1210"/>
            </a:xfrm>
            <a:prstGeom prst="straightConnector1">
              <a:avLst/>
            </a:prstGeom>
            <a:ln w="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直接箭头连接符 13"/>
            <p:cNvCxnSpPr/>
            <p:nvPr/>
          </p:nvCxnSpPr>
          <p:spPr>
            <a:xfrm>
              <a:off x="12801" y="3908"/>
              <a:ext cx="0" cy="999"/>
            </a:xfrm>
            <a:prstGeom prst="straightConnector1">
              <a:avLst/>
            </a:prstGeom>
            <a:ln w="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可执行文件</a:t>
            </a:r>
            <a:r>
              <a:rPr lang="zh-CN" altLang="en-US" sz="4000" dirty="0" smtClean="0"/>
              <a:t>作用</a:t>
            </a:r>
            <a:r>
              <a:rPr lang="en-US" altLang="zh-CN" sz="4000" dirty="0" smtClean="0"/>
              <a:t>.</a:t>
            </a:r>
            <a:endParaRPr lang="zh-CN" altLang="en-US" sz="4000" dirty="0"/>
          </a:p>
        </p:txBody>
      </p:sp>
      <p:sp>
        <p:nvSpPr>
          <p:cNvPr id="3" name="内容占位符 2"/>
          <p:cNvSpPr>
            <a:spLocks noGrp="1"/>
          </p:cNvSpPr>
          <p:nvPr>
            <p:ph idx="1"/>
          </p:nvPr>
        </p:nvSpPr>
        <p:spPr/>
        <p:txBody>
          <a:bodyPr>
            <a:noAutofit/>
          </a:bodyPr>
          <a:lstStyle/>
          <a:p>
            <a:r>
              <a:rPr lang="zh-CN" altLang="en-US" sz="3200" dirty="0" smtClean="0"/>
              <a:t>代码</a:t>
            </a:r>
            <a:r>
              <a:rPr lang="zh-CN" altLang="en-US" sz="3200" dirty="0"/>
              <a:t>和数据在内存中的样子</a:t>
            </a:r>
            <a:endParaRPr lang="zh-CN" altLang="en-US" sz="3200" dirty="0"/>
          </a:p>
          <a:p>
            <a:pPr lvl="1"/>
            <a:r>
              <a:rPr lang="zh-CN" altLang="en-US" sz="2800" dirty="0"/>
              <a:t>程序员编程序时（用汇编语言）的样子</a:t>
            </a:r>
            <a:endParaRPr lang="zh-CN" altLang="en-US" sz="2800" dirty="0"/>
          </a:p>
          <a:p>
            <a:pPr lvl="1"/>
            <a:r>
              <a:rPr lang="zh-CN" altLang="en-US" sz="2800" dirty="0"/>
              <a:t>那为什么可执行文件不按照这个样子来存放代码和数据呢？</a:t>
            </a:r>
            <a:endParaRPr lang="zh-CN" altLang="en-US" sz="2800" dirty="0"/>
          </a:p>
          <a:p>
            <a:pPr lvl="1"/>
            <a:r>
              <a:rPr lang="zh-CN" altLang="en-US" sz="2800" dirty="0"/>
              <a:t>原因很简单：节省存储空间</a:t>
            </a:r>
            <a:endParaRPr lang="zh-CN" altLang="en-US" sz="2800" dirty="0"/>
          </a:p>
          <a:p>
            <a:pPr lvl="2"/>
            <a:r>
              <a:rPr lang="zh-CN" altLang="en-US" sz="2400" dirty="0"/>
              <a:t>试想降落伞能以它在空中的姿态放背包里吗？</a:t>
            </a:r>
            <a:endParaRPr lang="zh-CN" altLang="en-US" sz="2400"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系统调用与应用程序接口</a:t>
            </a:r>
            <a:r>
              <a:rPr lang="en-US" altLang="zh-CN"/>
              <a:t>API</a:t>
            </a:r>
            <a:endParaRPr lang="en-US" altLang="zh-CN"/>
          </a:p>
        </p:txBody>
      </p:sp>
      <p:sp>
        <p:nvSpPr>
          <p:cNvPr id="3" name="内容占位符 2"/>
          <p:cNvSpPr>
            <a:spLocks noGrp="1"/>
          </p:cNvSpPr>
          <p:nvPr>
            <p:ph idx="1"/>
          </p:nvPr>
        </p:nvSpPr>
        <p:spPr/>
        <p:txBody>
          <a:bodyPr>
            <a:noAutofit/>
          </a:bodyPr>
          <a:p>
            <a:pPr>
              <a:lnSpc>
                <a:spcPct val="130000"/>
              </a:lnSpc>
            </a:pPr>
            <a:r>
              <a:rPr lang="zh-CN" altLang="en-US" sz="3200"/>
              <a:t>系统调用提供最底层的应用程序接口</a:t>
            </a:r>
            <a:endParaRPr lang="zh-CN" altLang="en-US" sz="2800"/>
          </a:p>
          <a:p>
            <a:pPr lvl="1">
              <a:lnSpc>
                <a:spcPct val="130000"/>
              </a:lnSpc>
            </a:pPr>
            <a:r>
              <a:rPr lang="zh-CN" altLang="en-US" sz="2800"/>
              <a:t>尽量小，完备，个性，依赖于操作系统</a:t>
            </a:r>
            <a:endParaRPr lang="zh-CN" altLang="en-US" sz="2800"/>
          </a:p>
          <a:p>
            <a:pPr>
              <a:lnSpc>
                <a:spcPct val="130000"/>
              </a:lnSpc>
            </a:pPr>
            <a:r>
              <a:rPr lang="zh-CN" altLang="en-US" sz="3200"/>
              <a:t>应用程序接口API</a:t>
            </a:r>
            <a:endParaRPr lang="en-US" altLang="zh-CN" sz="2800"/>
          </a:p>
          <a:p>
            <a:pPr lvl="1">
              <a:lnSpc>
                <a:spcPct val="130000"/>
              </a:lnSpc>
            </a:pPr>
            <a:r>
              <a:rPr lang="zh-CN" altLang="en-US" sz="2800"/>
              <a:t>丰富的功能，标准化，跨平台</a:t>
            </a:r>
            <a:endParaRPr lang="zh-CN" altLang="en-US" sz="2800"/>
          </a:p>
          <a:p>
            <a:pPr>
              <a:lnSpc>
                <a:spcPct val="130000"/>
              </a:lnSpc>
            </a:pPr>
            <a:r>
              <a:rPr lang="en-US" altLang="zh-CN" sz="3200"/>
              <a:t>API</a:t>
            </a:r>
            <a:r>
              <a:rPr lang="zh-CN" altLang="en-US" sz="3200"/>
              <a:t>例子</a:t>
            </a:r>
            <a:endParaRPr lang="zh-CN" altLang="en-US" sz="3200"/>
          </a:p>
          <a:p>
            <a:pPr lvl="1">
              <a:lnSpc>
                <a:spcPct val="130000"/>
              </a:lnSpc>
            </a:pPr>
            <a:r>
              <a:rPr lang="zh-CN" altLang="en-US" sz="2665"/>
              <a:t>POSIX：</a:t>
            </a:r>
            <a:r>
              <a:rPr lang="zh-CN" altLang="en-US" sz="2800"/>
              <a:t>操作系统支持的，标准化的接口，</a:t>
            </a:r>
            <a:r>
              <a:rPr lang="zh-CN" altLang="en-US" sz="2800"/>
              <a:t>函数库</a:t>
            </a:r>
            <a:endParaRPr lang="en-US" altLang="zh-CN" sz="2800"/>
          </a:p>
          <a:p>
            <a:pPr lvl="1">
              <a:lnSpc>
                <a:spcPct val="130000"/>
              </a:lnSpc>
            </a:pPr>
            <a:r>
              <a:rPr lang="zh-CN" altLang="en-US" sz="2665"/>
              <a:t>C库函数：</a:t>
            </a:r>
            <a:r>
              <a:rPr lang="en-US" altLang="zh-CN" sz="2665"/>
              <a:t>C</a:t>
            </a:r>
            <a:r>
              <a:rPr lang="zh-CN" altLang="en-US" sz="2665"/>
              <a:t>语言支持的</a:t>
            </a:r>
            <a:r>
              <a:rPr lang="en-US" altLang="zh-CN" sz="2665"/>
              <a:t>API</a:t>
            </a:r>
            <a:r>
              <a:rPr lang="zh-CN" altLang="en-US" sz="2665"/>
              <a:t>，函数库</a:t>
            </a:r>
            <a:endParaRPr lang="zh-CN" altLang="en-US" sz="2665"/>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r>
              <a:rPr lang="zh-CN" altLang="en-US"/>
              <a:t>文献</a:t>
            </a:r>
            <a:endParaRPr lang="zh-CN" altLang="en-US"/>
          </a:p>
        </p:txBody>
      </p:sp>
      <p:sp>
        <p:nvSpPr>
          <p:cNvPr id="3" name="内容占位符 2"/>
          <p:cNvSpPr>
            <a:spLocks noGrp="1"/>
          </p:cNvSpPr>
          <p:nvPr>
            <p:ph idx="1"/>
          </p:nvPr>
        </p:nvSpPr>
        <p:spPr/>
        <p:txBody>
          <a:bodyPr/>
          <a:p>
            <a:r>
              <a:rPr lang="zh-CN" altLang="en-US"/>
              <a:t>https://www.cnblogs.com/lh03061238/p/12395612.html </a:t>
            </a:r>
            <a:r>
              <a:rPr lang="en-US" altLang="zh-CN"/>
              <a:t>{</a:t>
            </a:r>
            <a:r>
              <a:rPr lang="en-US"/>
              <a:t>POSIX</a:t>
            </a:r>
            <a:r>
              <a:rPr lang="zh-CN" altLang="en-US"/>
              <a:t>和</a:t>
            </a:r>
            <a:r>
              <a:rPr lang="en-US" altLang="zh-CN"/>
              <a:t>C</a:t>
            </a:r>
            <a:r>
              <a:rPr lang="zh-CN" altLang="en-US"/>
              <a:t>库</a:t>
            </a:r>
            <a:r>
              <a:rPr lang="en-US" altLang="zh-CN"/>
              <a:t>}</a:t>
            </a:r>
            <a:endParaRPr lang="en-US" altLang="zh-CN"/>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3-6 程序的终止</a:t>
            </a:r>
            <a:endParaRPr lang="zh-CN" altLang="en-US" sz="4000" dirty="0"/>
          </a:p>
        </p:txBody>
      </p:sp>
      <p:sp>
        <p:nvSpPr>
          <p:cNvPr id="3" name="内容占位符 2"/>
          <p:cNvSpPr>
            <a:spLocks noGrp="1"/>
          </p:cNvSpPr>
          <p:nvPr>
            <p:ph idx="1"/>
          </p:nvPr>
        </p:nvSpPr>
        <p:spPr/>
        <p:txBody>
          <a:bodyPr>
            <a:normAutofit/>
          </a:bodyPr>
          <a:lstStyle/>
          <a:p>
            <a:r>
              <a:rPr lang="zh-CN" altLang="en-US" sz="3200" dirty="0"/>
              <a:t>停机指令</a:t>
            </a:r>
            <a:endParaRPr lang="zh-CN" altLang="en-US" sz="3200" dirty="0"/>
          </a:p>
          <a:p>
            <a:r>
              <a:rPr lang="zh-CN" altLang="en-US" sz="3200" dirty="0"/>
              <a:t>激活</a:t>
            </a:r>
            <a:r>
              <a:rPr lang="en-US" altLang="zh-CN" sz="3200" dirty="0"/>
              <a:t>CPU</a:t>
            </a:r>
            <a:endParaRPr lang="en-US" altLang="zh-CN" sz="3200" dirty="0"/>
          </a:p>
          <a:p>
            <a:r>
              <a:rPr lang="zh-CN" altLang="en-US" sz="3200" dirty="0"/>
              <a:t>应用程序的结束</a:t>
            </a:r>
            <a:endParaRPr lang="zh-CN" altLang="en-US" sz="3200" dirty="0"/>
          </a:p>
          <a:p>
            <a:r>
              <a:rPr lang="zh-CN" altLang="en-US" sz="3200" dirty="0"/>
              <a:t>编译程序做的手脚</a:t>
            </a:r>
            <a:endParaRPr lang="zh-CN" altLang="en-US" sz="3200"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停机指令</a:t>
            </a:r>
            <a:endParaRPr lang="zh-CN" altLang="en-US" sz="4000" dirty="0"/>
          </a:p>
        </p:txBody>
      </p:sp>
      <p:sp>
        <p:nvSpPr>
          <p:cNvPr id="3" name="内容占位符 2"/>
          <p:cNvSpPr>
            <a:spLocks noGrp="1"/>
          </p:cNvSpPr>
          <p:nvPr>
            <p:ph idx="1"/>
          </p:nvPr>
        </p:nvSpPr>
        <p:spPr/>
        <p:txBody>
          <a:bodyPr>
            <a:noAutofit/>
          </a:bodyPr>
          <a:lstStyle/>
          <a:p>
            <a:r>
              <a:rPr lang="zh-CN" altLang="en-US" sz="3200" dirty="0" smtClean="0">
                <a:sym typeface="+mn-ea"/>
              </a:rPr>
              <a:t>程序</a:t>
            </a:r>
            <a:r>
              <a:rPr lang="en-US" altLang="zh-CN" sz="3200" dirty="0" smtClean="0">
                <a:sym typeface="+mn-ea"/>
              </a:rPr>
              <a:t>:</a:t>
            </a:r>
            <a:r>
              <a:rPr lang="zh-CN" altLang="en-US" sz="3200" dirty="0" smtClean="0">
                <a:sym typeface="+mn-ea"/>
              </a:rPr>
              <a:t>指令</a:t>
            </a:r>
            <a:r>
              <a:rPr lang="zh-CN" altLang="en-US" sz="3200" dirty="0">
                <a:sym typeface="+mn-ea"/>
              </a:rPr>
              <a:t>序列，空间中</a:t>
            </a:r>
            <a:endParaRPr lang="zh-CN" altLang="en-US" sz="3200" dirty="0"/>
          </a:p>
          <a:p>
            <a:r>
              <a:rPr lang="zh-CN" altLang="en-US" sz="3200" dirty="0">
                <a:sym typeface="+mn-ea"/>
              </a:rPr>
              <a:t>指令</a:t>
            </a:r>
            <a:r>
              <a:rPr lang="zh-CN" altLang="en-US" sz="3200" dirty="0" smtClean="0">
                <a:sym typeface="+mn-ea"/>
              </a:rPr>
              <a:t>流</a:t>
            </a:r>
            <a:r>
              <a:rPr lang="en-US" altLang="zh-CN" sz="3200" dirty="0" smtClean="0">
                <a:sym typeface="+mn-ea"/>
              </a:rPr>
              <a:t>:</a:t>
            </a:r>
            <a:r>
              <a:rPr lang="zh-CN" altLang="en-US" sz="3200" dirty="0" smtClean="0">
                <a:sym typeface="+mn-ea"/>
              </a:rPr>
              <a:t>指令</a:t>
            </a:r>
            <a:r>
              <a:rPr lang="zh-CN" altLang="en-US" sz="3200" dirty="0">
                <a:sym typeface="+mn-ea"/>
              </a:rPr>
              <a:t>的序列，时间中</a:t>
            </a:r>
            <a:endParaRPr lang="zh-CN" altLang="en-US" sz="3200" dirty="0"/>
          </a:p>
          <a:p>
            <a:pPr lvl="1"/>
            <a:r>
              <a:rPr lang="zh-CN" altLang="en-US" sz="2800" dirty="0">
                <a:sym typeface="+mn-ea"/>
              </a:rPr>
              <a:t>启动，执行指令，中断，中断处理，执行指令，</a:t>
            </a:r>
            <a:r>
              <a:rPr lang="zh-CN" altLang="en-US" sz="2800" dirty="0" smtClean="0">
                <a:sym typeface="+mn-ea"/>
              </a:rPr>
              <a:t>停止</a:t>
            </a:r>
            <a:endParaRPr lang="zh-CN" altLang="en-US" sz="2800" dirty="0"/>
          </a:p>
          <a:p>
            <a:r>
              <a:rPr lang="zh-CN" altLang="en-US" sz="3200" dirty="0"/>
              <a:t>计算机启动</a:t>
            </a:r>
            <a:r>
              <a:rPr lang="en-US" altLang="zh-CN" sz="3200" dirty="0"/>
              <a:t>/</a:t>
            </a:r>
            <a:r>
              <a:rPr lang="zh-CN" altLang="en-US" sz="3200" dirty="0"/>
              <a:t>停止</a:t>
            </a:r>
            <a:endParaRPr lang="zh-CN" altLang="en-US" sz="3200" dirty="0"/>
          </a:p>
          <a:p>
            <a:r>
              <a:rPr lang="zh-CN" altLang="en-US" sz="3200" dirty="0"/>
              <a:t>应用程序的启动</a:t>
            </a:r>
            <a:r>
              <a:rPr lang="en-US" altLang="zh-CN" sz="3200" dirty="0"/>
              <a:t>/</a:t>
            </a:r>
            <a:r>
              <a:rPr lang="zh-CN" altLang="en-US" sz="3200" dirty="0"/>
              <a:t>停止</a:t>
            </a:r>
            <a:endParaRPr lang="zh-CN" altLang="en-US" sz="3200" dirty="0"/>
          </a:p>
          <a:p>
            <a:endParaRPr lang="zh-CN" altLang="en-US" sz="2800"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停机</a:t>
            </a:r>
            <a:r>
              <a:rPr lang="zh-CN" altLang="en-US" sz="4000" dirty="0" smtClean="0"/>
              <a:t>指令</a:t>
            </a:r>
            <a:r>
              <a:rPr lang="en-US" altLang="zh-CN" sz="4000" smtClean="0"/>
              <a:t>.</a:t>
            </a:r>
            <a:endParaRPr lang="zh-CN" altLang="en-US" sz="4000" dirty="0"/>
          </a:p>
        </p:txBody>
      </p:sp>
      <p:sp>
        <p:nvSpPr>
          <p:cNvPr id="3" name="内容占位符 2"/>
          <p:cNvSpPr>
            <a:spLocks noGrp="1"/>
          </p:cNvSpPr>
          <p:nvPr>
            <p:ph idx="1"/>
          </p:nvPr>
        </p:nvSpPr>
        <p:spPr/>
        <p:txBody>
          <a:bodyPr>
            <a:normAutofit lnSpcReduction="20000"/>
          </a:bodyPr>
          <a:lstStyle/>
          <a:p>
            <a:r>
              <a:rPr lang="zh-CN" altLang="en-US" sz="3200" dirty="0" smtClean="0"/>
              <a:t>时钟</a:t>
            </a:r>
            <a:r>
              <a:rPr lang="en-US" altLang="zh-CN" sz="3200" dirty="0" smtClean="0"/>
              <a:t>:</a:t>
            </a:r>
            <a:r>
              <a:rPr lang="zh-CN" altLang="en-US" sz="3200" dirty="0" smtClean="0"/>
              <a:t>驱动</a:t>
            </a:r>
            <a:r>
              <a:rPr lang="zh-CN" altLang="en-US" sz="3200" dirty="0"/>
              <a:t>指令流的脉搏</a:t>
            </a:r>
            <a:endParaRPr lang="zh-CN" altLang="en-US" sz="3200" dirty="0"/>
          </a:p>
          <a:p>
            <a:pPr lvl="1"/>
            <a:r>
              <a:rPr lang="zh-CN" altLang="en-US" sz="2800" dirty="0"/>
              <a:t>时钟信号不停，CPU就不停地取指令来执行</a:t>
            </a:r>
            <a:endParaRPr lang="zh-CN" altLang="en-US" sz="2800" dirty="0"/>
          </a:p>
          <a:p>
            <a:pPr lvl="1"/>
            <a:r>
              <a:rPr lang="zh-CN" altLang="en-US" sz="2800" dirty="0"/>
              <a:t>时钟信号一停，CPU立马就不动了</a:t>
            </a:r>
            <a:endParaRPr lang="zh-CN" altLang="en-US" sz="2800" dirty="0"/>
          </a:p>
          <a:p>
            <a:r>
              <a:rPr lang="zh-CN" altLang="en-US" sz="3200" dirty="0">
                <a:sym typeface="+mn-ea"/>
              </a:rPr>
              <a:t>停机指令</a:t>
            </a:r>
            <a:endParaRPr lang="zh-CN" altLang="en-US" sz="3200" dirty="0"/>
          </a:p>
          <a:p>
            <a:pPr lvl="1"/>
            <a:r>
              <a:rPr lang="zh-CN" altLang="en-US" sz="2800" dirty="0">
                <a:sym typeface="+mn-ea"/>
              </a:rPr>
              <a:t>让CPU脱离那个不知疲倦的时钟信号</a:t>
            </a:r>
            <a:endParaRPr lang="zh-CN" altLang="en-US" sz="2800" dirty="0">
              <a:sym typeface="+mn-ea"/>
            </a:endParaRPr>
          </a:p>
          <a:p>
            <a:pPr lvl="1"/>
            <a:r>
              <a:rPr lang="en-US" altLang="zh-CN" sz="2800" dirty="0"/>
              <a:t>HALT</a:t>
            </a:r>
            <a:r>
              <a:rPr lang="zh-CN" altLang="en-US" sz="2800" dirty="0"/>
              <a:t>指令，或直接设置某个寄存器的标志位</a:t>
            </a:r>
            <a:endParaRPr lang="zh-CN" altLang="en-US" sz="2800" dirty="0"/>
          </a:p>
          <a:p>
            <a:pPr lvl="1"/>
            <a:r>
              <a:rPr lang="zh-CN" altLang="en-US" sz="2800" dirty="0"/>
              <a:t>特权指令</a:t>
            </a:r>
            <a:endParaRPr lang="zh-CN" altLang="en-US" sz="2800" dirty="0"/>
          </a:p>
        </p:txBody>
      </p:sp>
      <p:grpSp>
        <p:nvGrpSpPr>
          <p:cNvPr id="9" name="组合 9"/>
          <p:cNvGrpSpPr/>
          <p:nvPr/>
        </p:nvGrpSpPr>
        <p:grpSpPr>
          <a:xfrm>
            <a:off x="6908800" y="2660015"/>
            <a:ext cx="4425950" cy="2077720"/>
            <a:chOff x="3334" y="4786"/>
            <a:chExt cx="2813" cy="1217"/>
          </a:xfrm>
          <a:noFill/>
        </p:grpSpPr>
        <p:sp>
          <p:nvSpPr>
            <p:cNvPr id="4" name="流程图: 延期 1"/>
            <p:cNvSpPr/>
            <p:nvPr/>
          </p:nvSpPr>
          <p:spPr>
            <a:xfrm>
              <a:off x="4713" y="4868"/>
              <a:ext cx="740" cy="600"/>
            </a:xfrm>
            <a:prstGeom prst="flowChartDelay">
              <a:avLst/>
            </a:prstGeom>
            <a:grp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cxnSp>
          <p:nvCxnSpPr>
            <p:cNvPr id="5" name="直接连接符 2"/>
            <p:cNvCxnSpPr/>
            <p:nvPr/>
          </p:nvCxnSpPr>
          <p:spPr>
            <a:xfrm>
              <a:off x="4006" y="5010"/>
              <a:ext cx="714" cy="0"/>
            </a:xfrm>
            <a:prstGeom prst="line">
              <a:avLst/>
            </a:prstGeom>
            <a:grpFill/>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3"/>
            <p:cNvCxnSpPr/>
            <p:nvPr/>
          </p:nvCxnSpPr>
          <p:spPr>
            <a:xfrm>
              <a:off x="4000" y="5324"/>
              <a:ext cx="7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7"/>
            <p:cNvSpPr txBox="1"/>
            <p:nvPr/>
          </p:nvSpPr>
          <p:spPr>
            <a:xfrm>
              <a:off x="3334" y="4836"/>
              <a:ext cx="662" cy="347"/>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脉冲信号</a:t>
              </a:r>
              <a:endPar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4"/>
            <p:cNvSpPr txBox="1"/>
            <p:nvPr/>
          </p:nvSpPr>
          <p:spPr>
            <a:xfrm>
              <a:off x="3346" y="5166"/>
              <a:ext cx="662" cy="347"/>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RUN信号</a:t>
              </a:r>
              <a:endPar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0" name="直接连接符 5"/>
            <p:cNvCxnSpPr/>
            <p:nvPr/>
          </p:nvCxnSpPr>
          <p:spPr>
            <a:xfrm>
              <a:off x="5447" y="5144"/>
              <a:ext cx="7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6"/>
            <p:cNvSpPr txBox="1"/>
            <p:nvPr/>
          </p:nvSpPr>
          <p:spPr>
            <a:xfrm>
              <a:off x="5646" y="4786"/>
              <a:ext cx="404" cy="347"/>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时钟</a:t>
              </a:r>
              <a:endParaRPr lang="en-US" altLang="zh-CN" sz="2000"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8"/>
            <p:cNvSpPr txBox="1"/>
            <p:nvPr/>
          </p:nvSpPr>
          <p:spPr>
            <a:xfrm>
              <a:off x="3701" y="5656"/>
              <a:ext cx="1754" cy="347"/>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000" kern="10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 </a:t>
              </a:r>
              <a:r>
                <a:rPr lang="en-US" altLang="zh-CN" sz="2000" kern="100" dirty="0" err="1">
                  <a:solidFill>
                    <a:schemeClr val="dk1"/>
                  </a:solidFill>
                  <a:latin typeface="Calibri" panose="020F0502020204030204"/>
                  <a:ea typeface="宋体" panose="02010600030101010101" pitchFamily="2" charset="-122"/>
                  <a:cs typeface="Times New Roman" panose="02020603050405020304"/>
                  <a:sym typeface="Times New Roman" panose="02020603050405020304"/>
                </a:rPr>
                <a:t>控制CPU的时钟</a:t>
              </a:r>
              <a:endParaRPr lang="en-US" altLang="zh-CN" sz="2000" kern="10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mn-ea"/>
              </a:rPr>
              <a:t>激活CPU</a:t>
            </a:r>
            <a:endParaRPr lang="zh-CN" altLang="en-US" sz="4000" dirty="0"/>
          </a:p>
        </p:txBody>
      </p:sp>
      <p:sp>
        <p:nvSpPr>
          <p:cNvPr id="3" name="内容占位符 2"/>
          <p:cNvSpPr>
            <a:spLocks noGrp="1"/>
          </p:cNvSpPr>
          <p:nvPr>
            <p:ph idx="1"/>
          </p:nvPr>
        </p:nvSpPr>
        <p:spPr/>
        <p:txBody>
          <a:bodyPr/>
          <a:lstStyle/>
          <a:p>
            <a:r>
              <a:rPr lang="zh-CN" altLang="en-US" sz="3200" dirty="0"/>
              <a:t>停机操作仅仅是暂停了CPU，整个计算机系统并没有停下来</a:t>
            </a:r>
            <a:endParaRPr lang="zh-CN" altLang="en-US" sz="3200" dirty="0"/>
          </a:p>
          <a:p>
            <a:r>
              <a:rPr lang="zh-CN" altLang="en-US" sz="3200" dirty="0"/>
              <a:t>中断信号会使RUN重新置位，从而激活CPU</a:t>
            </a:r>
            <a:endParaRPr lang="zh-CN" altLang="en-US" sz="3200" dirty="0"/>
          </a:p>
          <a:p>
            <a:pPr lvl="1"/>
            <a:r>
              <a:rPr lang="zh-CN" altLang="en-US" sz="2800" dirty="0"/>
              <a:t>如果你按一下键盘，会导致CPU开始执行键盘中断处理程序</a:t>
            </a:r>
            <a:endParaRPr lang="zh-CN" altLang="en-US" sz="2800" dirty="0"/>
          </a:p>
          <a:p>
            <a:pPr lvl="1"/>
            <a:r>
              <a:rPr lang="zh-CN" altLang="en-US" sz="2800" dirty="0"/>
              <a:t>计算机系统的休眠正是利用了这一机制</a:t>
            </a:r>
            <a:endParaRPr lang="zh-CN" altLang="en-US" sz="2800" dirty="0"/>
          </a:p>
          <a:p>
            <a:pPr lvl="1"/>
            <a:r>
              <a:rPr lang="zh-CN" altLang="en-US" sz="2800" dirty="0"/>
              <a:t>程序可以有选择地关闭CPU、主板、外设、甚至电源，来部分或完整地关闭计算机系统</a:t>
            </a:r>
            <a:endParaRPr lang="zh-CN" altLang="en-US" sz="2800"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应用程序的结束</a:t>
            </a:r>
            <a:endParaRPr lang="zh-CN" altLang="en-US" sz="4000" dirty="0"/>
          </a:p>
        </p:txBody>
      </p:sp>
      <p:sp>
        <p:nvSpPr>
          <p:cNvPr id="3" name="内容占位符 2"/>
          <p:cNvSpPr>
            <a:spLocks noGrp="1"/>
          </p:cNvSpPr>
          <p:nvPr>
            <p:ph idx="1"/>
          </p:nvPr>
        </p:nvSpPr>
        <p:spPr>
          <a:xfrm>
            <a:off x="144780" y="1183640"/>
            <a:ext cx="11828145" cy="5178425"/>
          </a:xfrm>
        </p:spPr>
        <p:txBody>
          <a:bodyPr>
            <a:noAutofit/>
          </a:bodyPr>
          <a:lstStyle/>
          <a:p>
            <a:pPr>
              <a:spcBef>
                <a:spcPts val="0"/>
              </a:spcBef>
            </a:pPr>
            <a:r>
              <a:rPr lang="zh-CN" altLang="en-US" sz="3200" dirty="0"/>
              <a:t>停机操作是一种特权操作</a:t>
            </a:r>
            <a:r>
              <a:rPr lang="zh-CN" altLang="en-US" sz="3200" dirty="0">
                <a:sym typeface="+mn-ea"/>
              </a:rPr>
              <a:t>，由操作系统</a:t>
            </a:r>
            <a:r>
              <a:rPr lang="zh-CN" altLang="en-US" sz="3200" dirty="0" smtClean="0">
                <a:sym typeface="+mn-ea"/>
              </a:rPr>
              <a:t>执行</a:t>
            </a:r>
            <a:r>
              <a:rPr lang="en-US" altLang="zh-CN" sz="3200" dirty="0" smtClean="0">
                <a:sym typeface="+mn-ea"/>
              </a:rPr>
              <a:t>;</a:t>
            </a:r>
            <a:r>
              <a:rPr lang="zh-CN" altLang="en-US" sz="3200" dirty="0" smtClean="0"/>
              <a:t>用户</a:t>
            </a:r>
            <a:r>
              <a:rPr lang="zh-CN" altLang="en-US" sz="3200" dirty="0"/>
              <a:t>程序结束时仅仅是将控制权交回操作系统，是不能执行停机操作的</a:t>
            </a:r>
            <a:endParaRPr lang="zh-CN" altLang="en-US" sz="3200" dirty="0"/>
          </a:p>
          <a:p>
            <a:pPr>
              <a:spcBef>
                <a:spcPts val="0"/>
              </a:spcBef>
            </a:pPr>
            <a:r>
              <a:rPr lang="zh-CN" altLang="en-US" sz="3200" dirty="0"/>
              <a:t>用户程序的最后一条指令应该是一个特定的系统调用</a:t>
            </a:r>
            <a:endParaRPr lang="zh-CN" altLang="en-US" sz="3200" dirty="0"/>
          </a:p>
          <a:p>
            <a:pPr lvl="1">
              <a:spcBef>
                <a:spcPts val="0"/>
              </a:spcBef>
            </a:pPr>
            <a:r>
              <a:rPr lang="en-US" altLang="zh-CN" sz="2800" dirty="0"/>
              <a:t>exit()</a:t>
            </a:r>
            <a:endParaRPr lang="zh-CN" altLang="en-US" sz="2800" dirty="0"/>
          </a:p>
          <a:p>
            <a:pPr lvl="1">
              <a:spcBef>
                <a:spcPts val="0"/>
              </a:spcBef>
            </a:pPr>
            <a:r>
              <a:rPr lang="zh-CN" altLang="en-US" sz="2800" dirty="0"/>
              <a:t>汇编语言程序，这个系统调用是一定要出现在程序的结束之处</a:t>
            </a:r>
            <a:endParaRPr lang="zh-CN" altLang="en-US" sz="2800" dirty="0"/>
          </a:p>
          <a:p>
            <a:pPr lvl="1">
              <a:spcBef>
                <a:spcPts val="0"/>
              </a:spcBef>
            </a:pPr>
            <a:r>
              <a:rPr lang="zh-CN" altLang="en-US" sz="2800" dirty="0"/>
              <a:t>高级语言语言，编译程序会在程序的末尾自动加上这样的系统调用</a:t>
            </a:r>
            <a:endParaRPr lang="zh-CN" altLang="en-US" dirty="0"/>
          </a:p>
          <a:p>
            <a:pPr lvl="2"/>
            <a:r>
              <a:rPr lang="zh-CN" altLang="en-US" sz="2400" dirty="0"/>
              <a:t>运行时系统的一项功能</a:t>
            </a:r>
            <a:endParaRPr lang="zh-CN" altLang="en-US" sz="2400"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编译程序做的手脚</a:t>
            </a:r>
            <a:endParaRPr lang="zh-CN" altLang="en-US" sz="4000" dirty="0"/>
          </a:p>
        </p:txBody>
      </p:sp>
      <p:pic>
        <p:nvPicPr>
          <p:cNvPr id="6" name="图片 5"/>
          <p:cNvPicPr>
            <a:picLocks noChangeAspect="1"/>
          </p:cNvPicPr>
          <p:nvPr/>
        </p:nvPicPr>
        <p:blipFill>
          <a:blip r:embed="rId1"/>
          <a:srcRect l="4575" t="38079" r="36758" b="17106"/>
          <a:stretch>
            <a:fillRect/>
          </a:stretch>
        </p:blipFill>
        <p:spPr>
          <a:xfrm>
            <a:off x="609600" y="1525905"/>
            <a:ext cx="10988675" cy="472186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ym typeface="Times New Roman" panose="02020603050405020304"/>
              </a:rPr>
              <a:t>程序的链接视图与执行视图</a:t>
            </a:r>
            <a:endParaRPr lang="zh-CN" altLang="en-US" sz="4000" dirty="0">
              <a:sym typeface="Times New Roman" panose="02020603050405020304"/>
            </a:endParaRPr>
          </a:p>
        </p:txBody>
      </p:sp>
      <p:sp>
        <p:nvSpPr>
          <p:cNvPr id="3" name="内容占位符 2"/>
          <p:cNvSpPr>
            <a:spLocks noGrp="1"/>
          </p:cNvSpPr>
          <p:nvPr>
            <p:ph idx="1"/>
          </p:nvPr>
        </p:nvSpPr>
        <p:spPr>
          <a:xfrm>
            <a:off x="609600" y="1183640"/>
            <a:ext cx="5827414" cy="5215890"/>
          </a:xfrm>
        </p:spPr>
        <p:txBody>
          <a:bodyPr>
            <a:noAutofit/>
          </a:bodyPr>
          <a:lstStyle/>
          <a:p>
            <a:pPr>
              <a:spcBef>
                <a:spcPts val="0"/>
              </a:spcBef>
            </a:pPr>
            <a:r>
              <a:rPr lang="zh-CN" altLang="en-US" sz="3200" dirty="0"/>
              <a:t>操作系统</a:t>
            </a:r>
            <a:endParaRPr lang="zh-CN" altLang="en-US" sz="3200" dirty="0"/>
          </a:p>
          <a:p>
            <a:pPr>
              <a:spcBef>
                <a:spcPts val="0"/>
              </a:spcBef>
            </a:pPr>
            <a:r>
              <a:rPr lang="zh-CN" altLang="en-US" sz="3200" dirty="0"/>
              <a:t>空闲区</a:t>
            </a:r>
            <a:endParaRPr lang="zh-CN" altLang="en-US" sz="3200" dirty="0"/>
          </a:p>
          <a:p>
            <a:pPr>
              <a:spcBef>
                <a:spcPts val="0"/>
              </a:spcBef>
            </a:pPr>
            <a:r>
              <a:rPr lang="zh-CN" altLang="en-US" sz="3200" dirty="0"/>
              <a:t>调用</a:t>
            </a:r>
            <a:r>
              <a:rPr lang="zh-CN" altLang="en-US" sz="3200" dirty="0" smtClean="0"/>
              <a:t>栈</a:t>
            </a:r>
            <a:r>
              <a:rPr lang="en-US" altLang="zh-CN" sz="3200" dirty="0" smtClean="0"/>
              <a:t>(</a:t>
            </a:r>
            <a:r>
              <a:rPr lang="zh-CN" altLang="en-US" sz="3200" dirty="0"/>
              <a:t>运行时</a:t>
            </a:r>
            <a:r>
              <a:rPr lang="en-US" altLang="zh-CN" sz="3200" dirty="0" smtClean="0"/>
              <a:t>)</a:t>
            </a:r>
            <a:endParaRPr lang="zh-CN" altLang="en-US" sz="3200" dirty="0"/>
          </a:p>
          <a:p>
            <a:pPr>
              <a:spcBef>
                <a:spcPts val="0"/>
              </a:spcBef>
            </a:pPr>
            <a:r>
              <a:rPr lang="zh-CN" altLang="en-US" sz="3200" dirty="0" smtClean="0"/>
              <a:t>堆</a:t>
            </a:r>
            <a:r>
              <a:rPr lang="en-US" altLang="zh-CN" sz="3200" dirty="0"/>
              <a:t>(</a:t>
            </a:r>
            <a:r>
              <a:rPr lang="zh-CN" altLang="en-US" sz="3200" dirty="0"/>
              <a:t>运行时</a:t>
            </a:r>
            <a:r>
              <a:rPr lang="en-US" altLang="zh-CN" sz="3200" dirty="0"/>
              <a:t>)</a:t>
            </a:r>
            <a:endParaRPr lang="zh-CN" altLang="en-US" sz="3200" dirty="0"/>
          </a:p>
          <a:p>
            <a:pPr>
              <a:spcBef>
                <a:spcPts val="0"/>
              </a:spcBef>
            </a:pPr>
            <a:r>
              <a:rPr lang="en-US" altLang="zh-CN" sz="3200" dirty="0" smtClean="0"/>
              <a:t>Debug(</a:t>
            </a:r>
            <a:r>
              <a:rPr lang="zh-CN" altLang="en-US" sz="3200" dirty="0" smtClean="0"/>
              <a:t>可不装入</a:t>
            </a:r>
            <a:r>
              <a:rPr lang="en-US" altLang="zh-CN" sz="3200" dirty="0" smtClean="0"/>
              <a:t>)</a:t>
            </a:r>
            <a:endParaRPr lang="en-US" altLang="zh-CN" sz="3200" dirty="0"/>
          </a:p>
          <a:p>
            <a:pPr>
              <a:spcBef>
                <a:spcPts val="0"/>
              </a:spcBef>
            </a:pPr>
            <a:r>
              <a:rPr lang="zh-CN" altLang="en-US" sz="3200" dirty="0" smtClean="0"/>
              <a:t>共享</a:t>
            </a:r>
            <a:r>
              <a:rPr lang="zh-CN" altLang="en-US" sz="3200" dirty="0"/>
              <a:t>库</a:t>
            </a:r>
            <a:endParaRPr lang="zh-CN" altLang="en-US" sz="3200" dirty="0"/>
          </a:p>
          <a:p>
            <a:pPr>
              <a:spcBef>
                <a:spcPts val="0"/>
              </a:spcBef>
            </a:pPr>
            <a:r>
              <a:rPr lang="zh-CN" altLang="en-US" sz="3200" dirty="0"/>
              <a:t>未初始化数据区</a:t>
            </a:r>
            <a:r>
              <a:rPr lang="en-US" altLang="zh-CN" sz="3200" dirty="0" err="1"/>
              <a:t>bss</a:t>
            </a:r>
            <a:r>
              <a:rPr lang="en-US" altLang="zh-CN" sz="3200" dirty="0"/>
              <a:t>(</a:t>
            </a:r>
            <a:r>
              <a:rPr lang="zh-CN" altLang="en-US" sz="3200" dirty="0"/>
              <a:t>运行时</a:t>
            </a:r>
            <a:r>
              <a:rPr lang="en-US" altLang="zh-CN" sz="3200" dirty="0" smtClean="0"/>
              <a:t>)</a:t>
            </a:r>
            <a:endParaRPr lang="zh-CN" altLang="en-US" sz="3200" dirty="0"/>
          </a:p>
        </p:txBody>
      </p:sp>
      <p:grpSp>
        <p:nvGrpSpPr>
          <p:cNvPr id="29" name="组合 29"/>
          <p:cNvGrpSpPr/>
          <p:nvPr/>
        </p:nvGrpSpPr>
        <p:grpSpPr>
          <a:xfrm>
            <a:off x="6593621" y="1239520"/>
            <a:ext cx="5342890" cy="4785995"/>
            <a:chOff x="8651" y="6368"/>
            <a:chExt cx="3402" cy="3050"/>
          </a:xfrm>
          <a:noFill/>
        </p:grpSpPr>
        <p:sp>
          <p:nvSpPr>
            <p:cNvPr id="4" name="文本框 2"/>
            <p:cNvSpPr txBox="1"/>
            <p:nvPr/>
          </p:nvSpPr>
          <p:spPr>
            <a:xfrm>
              <a:off x="8656" y="7095"/>
              <a:ext cx="1103" cy="293"/>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程序头表</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3"/>
            <p:cNvSpPr txBox="1"/>
            <p:nvPr/>
          </p:nvSpPr>
          <p:spPr>
            <a:xfrm>
              <a:off x="8656" y="7386"/>
              <a:ext cx="1103" cy="293"/>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.init</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文本框 4"/>
            <p:cNvSpPr txBox="1"/>
            <p:nvPr/>
          </p:nvSpPr>
          <p:spPr>
            <a:xfrm>
              <a:off x="8655" y="7679"/>
              <a:ext cx="1103" cy="283"/>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.text</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文本框 5"/>
            <p:cNvSpPr txBox="1"/>
            <p:nvPr/>
          </p:nvSpPr>
          <p:spPr>
            <a:xfrm>
              <a:off x="8654" y="7970"/>
              <a:ext cx="1103"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.rodata</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6"/>
            <p:cNvSpPr txBox="1"/>
            <p:nvPr/>
          </p:nvSpPr>
          <p:spPr>
            <a:xfrm>
              <a:off x="8654" y="8258"/>
              <a:ext cx="1103"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.data</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文本框 7"/>
            <p:cNvSpPr txBox="1"/>
            <p:nvPr/>
          </p:nvSpPr>
          <p:spPr>
            <a:xfrm>
              <a:off x="8654" y="8542"/>
              <a:ext cx="1103"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.bss</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8"/>
            <p:cNvSpPr txBox="1"/>
            <p:nvPr/>
          </p:nvSpPr>
          <p:spPr>
            <a:xfrm>
              <a:off x="8654" y="9114"/>
              <a:ext cx="1103"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9"/>
            <p:cNvSpPr txBox="1"/>
            <p:nvPr/>
          </p:nvSpPr>
          <p:spPr>
            <a:xfrm>
              <a:off x="8654" y="8826"/>
              <a:ext cx="1103"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.debug</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1"/>
            <p:cNvSpPr txBox="1"/>
            <p:nvPr/>
          </p:nvSpPr>
          <p:spPr>
            <a:xfrm>
              <a:off x="10791" y="7998"/>
              <a:ext cx="1261" cy="285"/>
            </a:xfrm>
            <a:prstGeom prst="rect">
              <a:avLst/>
            </a:prstGeom>
            <a:solidFill>
              <a:schemeClr val="bg1">
                <a:lumMod val="8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2"/>
            <p:cNvSpPr txBox="1"/>
            <p:nvPr/>
          </p:nvSpPr>
          <p:spPr>
            <a:xfrm>
              <a:off x="10791" y="8280"/>
              <a:ext cx="1261"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运行时堆</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3"/>
            <p:cNvSpPr txBox="1"/>
            <p:nvPr/>
          </p:nvSpPr>
          <p:spPr>
            <a:xfrm>
              <a:off x="10791" y="8566"/>
              <a:ext cx="1261"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只读区域</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4"/>
            <p:cNvSpPr txBox="1"/>
            <p:nvPr/>
          </p:nvSpPr>
          <p:spPr>
            <a:xfrm>
              <a:off x="10791" y="8848"/>
              <a:ext cx="1261"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读写区域</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5"/>
            <p:cNvSpPr txBox="1"/>
            <p:nvPr/>
          </p:nvSpPr>
          <p:spPr>
            <a:xfrm>
              <a:off x="10792" y="9133"/>
              <a:ext cx="1261" cy="285"/>
            </a:xfrm>
            <a:prstGeom prst="rect">
              <a:avLst/>
            </a:prstGeom>
            <a:solidFill>
              <a:schemeClr val="bg1">
                <a:lumMod val="8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9" name="文本框 19"/>
            <p:cNvSpPr txBox="1"/>
            <p:nvPr/>
          </p:nvSpPr>
          <p:spPr>
            <a:xfrm>
              <a:off x="10791" y="6678"/>
              <a:ext cx="1261" cy="477"/>
            </a:xfrm>
            <a:prstGeom prst="rect">
              <a:avLst/>
            </a:prstGeom>
            <a:pattFill prst="pct5">
              <a:fgClr>
                <a:schemeClr val="accent1"/>
              </a:fgClr>
              <a:bgClr>
                <a:schemeClr val="bg1"/>
              </a:bgClr>
            </a:patt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lnSpc>
                  <a:spcPct val="150000"/>
                </a:lnSpc>
              </a:pP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操作系统</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文本框 20"/>
            <p:cNvSpPr txBox="1"/>
            <p:nvPr/>
          </p:nvSpPr>
          <p:spPr>
            <a:xfrm>
              <a:off x="10791" y="7152"/>
              <a:ext cx="1261"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程序调用栈</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1" name="文本框 21"/>
            <p:cNvSpPr txBox="1"/>
            <p:nvPr/>
          </p:nvSpPr>
          <p:spPr>
            <a:xfrm>
              <a:off x="10791" y="7430"/>
              <a:ext cx="1261" cy="285"/>
            </a:xfrm>
            <a:prstGeom prst="rect">
              <a:avLst/>
            </a:prstGeom>
            <a:solidFill>
              <a:schemeClr val="bg1">
                <a:lumMod val="8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2" name="文本框 22"/>
            <p:cNvSpPr txBox="1"/>
            <p:nvPr/>
          </p:nvSpPr>
          <p:spPr>
            <a:xfrm>
              <a:off x="10791" y="7712"/>
              <a:ext cx="1261" cy="285"/>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共享库映射区</a:t>
              </a:r>
              <a:endParaRPr lang="en-US" altLang="zh-CN" kern="10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右大括号 10"/>
            <p:cNvSpPr/>
            <p:nvPr/>
          </p:nvSpPr>
          <p:spPr>
            <a:xfrm>
              <a:off x="9758" y="7382"/>
              <a:ext cx="137" cy="873"/>
            </a:xfrm>
            <a:prstGeom prst="rightBrace">
              <a:avLst/>
            </a:prstGeom>
            <a:grpFill/>
            <a:ln>
              <a:solidFill>
                <a:schemeClr val="tx1"/>
              </a:solidFill>
            </a:ln>
          </p:spPr>
          <p:style>
            <a:lnRef idx="1">
              <a:schemeClr val="accent1"/>
            </a:lnRef>
            <a:fillRef idx="0">
              <a:schemeClr val="accent1"/>
            </a:fillRef>
            <a:effectRef idx="0">
              <a:schemeClr val="accent1"/>
            </a:effectRef>
            <a:fontRef idx="minor">
              <a:schemeClr val="tx1"/>
            </a:fontRef>
          </p:style>
        </p:sp>
        <p:sp>
          <p:nvSpPr>
            <p:cNvPr id="18" name="右大括号 16"/>
            <p:cNvSpPr/>
            <p:nvPr/>
          </p:nvSpPr>
          <p:spPr>
            <a:xfrm>
              <a:off x="9750" y="8263"/>
              <a:ext cx="119" cy="573"/>
            </a:xfrm>
            <a:prstGeom prst="rightBrace">
              <a:avLst/>
            </a:prstGeom>
            <a:grpFill/>
            <a:ln>
              <a:solidFill>
                <a:schemeClr val="tx1"/>
              </a:solidFill>
            </a:ln>
          </p:spPr>
          <p:style>
            <a:lnRef idx="1">
              <a:schemeClr val="accent1"/>
            </a:lnRef>
            <a:fillRef idx="0">
              <a:schemeClr val="accent1"/>
            </a:fillRef>
            <a:effectRef idx="0">
              <a:schemeClr val="accent1"/>
            </a:effectRef>
            <a:fontRef idx="minor">
              <a:schemeClr val="tx1"/>
            </a:fontRef>
          </p:style>
        </p:sp>
        <p:cxnSp>
          <p:nvCxnSpPr>
            <p:cNvPr id="23" name="直接箭头连接符 18"/>
            <p:cNvCxnSpPr>
              <a:stCxn id="17" idx="1"/>
              <a:endCxn id="14" idx="1"/>
            </p:cNvCxnSpPr>
            <p:nvPr/>
          </p:nvCxnSpPr>
          <p:spPr>
            <a:xfrm>
              <a:off x="9895" y="7819"/>
              <a:ext cx="896" cy="890"/>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8" idx="1"/>
              <a:endCxn id="15" idx="1"/>
            </p:cNvCxnSpPr>
            <p:nvPr/>
          </p:nvCxnSpPr>
          <p:spPr>
            <a:xfrm>
              <a:off x="9869" y="8550"/>
              <a:ext cx="922" cy="441"/>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6"/>
            <p:cNvSpPr txBox="1"/>
            <p:nvPr/>
          </p:nvSpPr>
          <p:spPr>
            <a:xfrm>
              <a:off x="8651" y="6801"/>
              <a:ext cx="1183" cy="29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kern="100">
                  <a:solidFill>
                    <a:schemeClr val="dk1"/>
                  </a:solidFill>
                  <a:latin typeface="华文隶书" panose="02010800040101010101" charset="-122"/>
                  <a:ea typeface="华文隶书" panose="02010800040101010101" charset="-122"/>
                  <a:cs typeface="华文隶书" panose="02010800040101010101" charset="-122"/>
                  <a:sym typeface="Times New Roman" panose="02020603050405020304"/>
                </a:rPr>
                <a:t>执行</a:t>
              </a:r>
              <a:r>
                <a:rPr lang="en-US" altLang="zh-CN" kern="100">
                  <a:solidFill>
                    <a:schemeClr val="dk1"/>
                  </a:solidFill>
                  <a:latin typeface="华文隶书" panose="02010800040101010101" charset="-122"/>
                  <a:ea typeface="华文隶书" panose="02010800040101010101" charset="-122"/>
                  <a:cs typeface="华文隶书" panose="02010800040101010101" charset="-122"/>
                  <a:sym typeface="Times New Roman" panose="02020603050405020304"/>
                </a:rPr>
                <a:t>视图</a:t>
              </a:r>
              <a:endParaRPr lang="en-US" altLang="zh-CN" kern="100">
                <a:solidFill>
                  <a:schemeClr val="dk1"/>
                </a:solidFill>
                <a:latin typeface="华文隶书" panose="02010800040101010101" charset="-122"/>
                <a:ea typeface="华文隶书" panose="02010800040101010101" charset="-122"/>
                <a:cs typeface="华文隶书" panose="02010800040101010101" charset="-122"/>
                <a:sym typeface="Times New Roman" panose="02020603050405020304"/>
              </a:endParaRPr>
            </a:p>
          </p:txBody>
        </p:sp>
        <p:sp>
          <p:nvSpPr>
            <p:cNvPr id="27" name="文本框 27"/>
            <p:cNvSpPr txBox="1"/>
            <p:nvPr/>
          </p:nvSpPr>
          <p:spPr>
            <a:xfrm>
              <a:off x="10839" y="6368"/>
              <a:ext cx="1183" cy="293"/>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kern="100">
                  <a:solidFill>
                    <a:schemeClr val="dk1"/>
                  </a:solidFill>
                  <a:latin typeface="华文隶书" panose="02010800040101010101" charset="-122"/>
                  <a:ea typeface="华文隶书" panose="02010800040101010101" charset="-122"/>
                  <a:cs typeface="华文隶书" panose="02010800040101010101" charset="-122"/>
                  <a:sym typeface="Times New Roman" panose="02020603050405020304"/>
                </a:rPr>
                <a:t>内存映像</a:t>
              </a:r>
              <a:endParaRPr lang="zh-CN" altLang="en-US" kern="100">
                <a:solidFill>
                  <a:schemeClr val="dk1"/>
                </a:solidFill>
                <a:latin typeface="华文隶书" panose="02010800040101010101" charset="-122"/>
                <a:ea typeface="华文隶书" panose="02010800040101010101" charset="-122"/>
                <a:cs typeface="华文隶书" panose="02010800040101010101" charset="-122"/>
                <a:sym typeface="Times New Roman" panose="02020603050405020304"/>
              </a:endParaRPr>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虚拟地址空间与物理地址空间</a:t>
            </a:r>
            <a:endParaRPr lang="zh-CN" altLang="en-US" sz="4000" dirty="0"/>
          </a:p>
        </p:txBody>
      </p:sp>
      <p:sp>
        <p:nvSpPr>
          <p:cNvPr id="3" name="内容占位符 2"/>
          <p:cNvSpPr>
            <a:spLocks noGrp="1"/>
          </p:cNvSpPr>
          <p:nvPr>
            <p:ph idx="1"/>
          </p:nvPr>
        </p:nvSpPr>
        <p:spPr>
          <a:xfrm>
            <a:off x="99587" y="1183640"/>
            <a:ext cx="6011501" cy="5524978"/>
          </a:xfrm>
        </p:spPr>
        <p:txBody>
          <a:bodyPr>
            <a:noAutofit/>
          </a:bodyPr>
          <a:lstStyle/>
          <a:p>
            <a:pPr>
              <a:spcBef>
                <a:spcPts val="0"/>
              </a:spcBef>
            </a:pPr>
            <a:r>
              <a:rPr lang="zh-CN" altLang="en-US" sz="3200" dirty="0"/>
              <a:t>虚拟地址空间</a:t>
            </a:r>
            <a:endParaRPr lang="zh-CN" altLang="en-US" sz="3200" dirty="0"/>
          </a:p>
          <a:p>
            <a:pPr>
              <a:spcBef>
                <a:spcPts val="0"/>
              </a:spcBef>
            </a:pPr>
            <a:r>
              <a:rPr lang="en-US" altLang="zh-CN" sz="3200" dirty="0"/>
              <a:t>MMU</a:t>
            </a:r>
            <a:r>
              <a:rPr lang="en-US" altLang="zh-CN" sz="3200" dirty="0">
                <a:sym typeface="+mn-ea"/>
              </a:rPr>
              <a:t>(memory management unit)</a:t>
            </a:r>
            <a:endParaRPr lang="zh-CN" altLang="en-US" sz="3200" dirty="0"/>
          </a:p>
          <a:p>
            <a:pPr>
              <a:spcBef>
                <a:spcPts val="0"/>
              </a:spcBef>
            </a:pPr>
            <a:r>
              <a:rPr lang="zh-CN" altLang="en-US" sz="3200" dirty="0"/>
              <a:t>物理地址空间</a:t>
            </a:r>
            <a:endParaRPr lang="zh-CN" altLang="en-US" sz="3200" dirty="0"/>
          </a:p>
          <a:p>
            <a:pPr lvl="1">
              <a:spcBef>
                <a:spcPts val="0"/>
              </a:spcBef>
            </a:pPr>
            <a:r>
              <a:rPr lang="zh-CN" altLang="en-US" sz="2800" dirty="0"/>
              <a:t>用户程序或CPU是看不到物理内存</a:t>
            </a:r>
            <a:endParaRPr lang="zh-CN" altLang="en-US" sz="2800" dirty="0"/>
          </a:p>
          <a:p>
            <a:pPr lvl="1">
              <a:spcBef>
                <a:spcPts val="0"/>
              </a:spcBef>
            </a:pPr>
            <a:r>
              <a:rPr lang="zh-CN" altLang="en-US" sz="2800" dirty="0"/>
              <a:t>程序完全运行在虚拟地址空间中</a:t>
            </a:r>
            <a:endParaRPr lang="zh-CN" altLang="en-US" sz="2800" dirty="0"/>
          </a:p>
          <a:p>
            <a:pPr lvl="1">
              <a:spcBef>
                <a:spcPts val="0"/>
              </a:spcBef>
            </a:pPr>
            <a:r>
              <a:rPr lang="zh-CN" altLang="en-US" sz="2800" dirty="0"/>
              <a:t>用户程序和数据确实是保存在物理内存</a:t>
            </a:r>
            <a:endParaRPr lang="zh-CN" altLang="en-US" sz="2800" dirty="0"/>
          </a:p>
        </p:txBody>
      </p:sp>
      <p:grpSp>
        <p:nvGrpSpPr>
          <p:cNvPr id="80" name="组合 80"/>
          <p:cNvGrpSpPr/>
          <p:nvPr/>
        </p:nvGrpSpPr>
        <p:grpSpPr>
          <a:xfrm>
            <a:off x="6194594" y="1675765"/>
            <a:ext cx="5914434" cy="4483100"/>
            <a:chOff x="4983" y="20290"/>
            <a:chExt cx="4375" cy="3053"/>
          </a:xfrm>
        </p:grpSpPr>
        <p:sp>
          <p:nvSpPr>
            <p:cNvPr id="48" name="文本框 11"/>
            <p:cNvSpPr txBox="1"/>
            <p:nvPr/>
          </p:nvSpPr>
          <p:spPr>
            <a:xfrm>
              <a:off x="4983" y="21920"/>
              <a:ext cx="1261" cy="285"/>
            </a:xfrm>
            <a:prstGeom prst="rect">
              <a:avLst/>
            </a:prstGeom>
            <a:solidFill>
              <a:schemeClr val="bg2">
                <a:lumMod val="9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9" name="文本框 12"/>
            <p:cNvSpPr txBox="1"/>
            <p:nvPr/>
          </p:nvSpPr>
          <p:spPr>
            <a:xfrm>
              <a:off x="4983" y="22202"/>
              <a:ext cx="1261" cy="28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运行时堆</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0" name="文本框 13"/>
            <p:cNvSpPr txBox="1"/>
            <p:nvPr/>
          </p:nvSpPr>
          <p:spPr>
            <a:xfrm>
              <a:off x="4983" y="22488"/>
              <a:ext cx="1261" cy="28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只读区域</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1" name="文本框 14"/>
            <p:cNvSpPr txBox="1"/>
            <p:nvPr/>
          </p:nvSpPr>
          <p:spPr>
            <a:xfrm>
              <a:off x="4983" y="22770"/>
              <a:ext cx="1261" cy="28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读写区域</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a:p>
              <a:pPr algn="just"/>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 </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2" name="文本框 15"/>
            <p:cNvSpPr txBox="1"/>
            <p:nvPr/>
          </p:nvSpPr>
          <p:spPr>
            <a:xfrm>
              <a:off x="4984" y="23055"/>
              <a:ext cx="1261" cy="285"/>
            </a:xfrm>
            <a:prstGeom prst="rect">
              <a:avLst/>
            </a:prstGeom>
            <a:solidFill>
              <a:schemeClr val="bg2">
                <a:lumMod val="9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3" name="文本框 19"/>
            <p:cNvSpPr txBox="1"/>
            <p:nvPr/>
          </p:nvSpPr>
          <p:spPr>
            <a:xfrm>
              <a:off x="4983" y="20600"/>
              <a:ext cx="1261" cy="477"/>
            </a:xfrm>
            <a:prstGeom prst="rect">
              <a:avLst/>
            </a:prstGeom>
            <a:pattFill prst="pct5">
              <a:fgClr>
                <a:schemeClr val="accent1"/>
              </a:fgClr>
              <a:bgClr>
                <a:schemeClr val="bg1"/>
              </a:bgClr>
            </a:patt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lnSpc>
                  <a:spcPct val="150000"/>
                </a:lnSpc>
              </a:pP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操作系统</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4" name="文本框 20"/>
            <p:cNvSpPr txBox="1"/>
            <p:nvPr/>
          </p:nvSpPr>
          <p:spPr>
            <a:xfrm>
              <a:off x="4983" y="21074"/>
              <a:ext cx="1261" cy="28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用户栈</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5" name="文本框 21"/>
            <p:cNvSpPr txBox="1"/>
            <p:nvPr/>
          </p:nvSpPr>
          <p:spPr>
            <a:xfrm>
              <a:off x="4983" y="21352"/>
              <a:ext cx="1261" cy="285"/>
            </a:xfrm>
            <a:prstGeom prst="rect">
              <a:avLst/>
            </a:prstGeom>
            <a:solidFill>
              <a:schemeClr val="bg2">
                <a:lumMod val="90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空闲</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6" name="文本框 22"/>
            <p:cNvSpPr txBox="1"/>
            <p:nvPr/>
          </p:nvSpPr>
          <p:spPr>
            <a:xfrm>
              <a:off x="4983" y="21634"/>
              <a:ext cx="1261" cy="28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共享库映射区</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59" name="直接箭头连接符 18"/>
            <p:cNvCxnSpPr>
              <a:endCxn id="79" idx="1"/>
            </p:cNvCxnSpPr>
            <p:nvPr/>
          </p:nvCxnSpPr>
          <p:spPr>
            <a:xfrm flipV="1">
              <a:off x="6235" y="20797"/>
              <a:ext cx="1863" cy="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23"/>
            <p:cNvCxnSpPr/>
            <p:nvPr/>
          </p:nvCxnSpPr>
          <p:spPr>
            <a:xfrm>
              <a:off x="6260" y="21207"/>
              <a:ext cx="1851" cy="1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27"/>
            <p:cNvSpPr txBox="1"/>
            <p:nvPr/>
          </p:nvSpPr>
          <p:spPr>
            <a:xfrm>
              <a:off x="5031" y="20308"/>
              <a:ext cx="1183" cy="29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zh-CN" altLang="en-US" sz="1600" kern="100">
                  <a:latin typeface="华文隶书" panose="02010800040101010101" charset="-122"/>
                  <a:ea typeface="华文隶书" panose="02010800040101010101" charset="-122"/>
                  <a:cs typeface="华文隶书" panose="02010800040101010101" charset="-122"/>
                  <a:sym typeface="Times New Roman" panose="02020603050405020304"/>
                </a:rPr>
                <a:t>内存映像</a:t>
              </a:r>
              <a:endParaRPr lang="en-US" altLang="zh-CN" sz="1600" kern="100">
                <a:latin typeface="华文隶书" panose="02010800040101010101" charset="-122"/>
                <a:ea typeface="华文隶书" panose="02010800040101010101" charset="-122"/>
                <a:cs typeface="华文隶书" panose="02010800040101010101" charset="-122"/>
                <a:sym typeface="Times New Roman" panose="02020603050405020304"/>
              </a:endParaRPr>
            </a:p>
          </p:txBody>
        </p:sp>
        <p:sp>
          <p:nvSpPr>
            <p:cNvPr id="64" name="矩形 64"/>
            <p:cNvSpPr/>
            <p:nvPr/>
          </p:nvSpPr>
          <p:spPr>
            <a:xfrm>
              <a:off x="8097" y="20596"/>
              <a:ext cx="1260" cy="2747"/>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65" name="直接箭头连接符 65"/>
            <p:cNvCxnSpPr/>
            <p:nvPr/>
          </p:nvCxnSpPr>
          <p:spPr>
            <a:xfrm flipV="1">
              <a:off x="6253" y="21776"/>
              <a:ext cx="1842"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6"/>
            <p:cNvCxnSpPr>
              <a:endCxn id="75" idx="1"/>
            </p:cNvCxnSpPr>
            <p:nvPr/>
          </p:nvCxnSpPr>
          <p:spPr>
            <a:xfrm flipV="1">
              <a:off x="6259" y="21951"/>
              <a:ext cx="1834" cy="3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7"/>
            <p:cNvCxnSpPr/>
            <p:nvPr/>
          </p:nvCxnSpPr>
          <p:spPr>
            <a:xfrm flipV="1">
              <a:off x="6240" y="22236"/>
              <a:ext cx="1855" cy="3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8"/>
            <p:cNvCxnSpPr/>
            <p:nvPr/>
          </p:nvCxnSpPr>
          <p:spPr>
            <a:xfrm flipV="1">
              <a:off x="6262" y="21437"/>
              <a:ext cx="1825" cy="14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云形 69"/>
            <p:cNvSpPr/>
            <p:nvPr/>
          </p:nvSpPr>
          <p:spPr>
            <a:xfrm>
              <a:off x="6609" y="20504"/>
              <a:ext cx="1139" cy="2368"/>
            </a:xfrm>
            <a:prstGeom prst="cloud">
              <a:avLst/>
            </a:prstGeom>
            <a:solidFill>
              <a:schemeClr val="bg2">
                <a:lumMod val="90000"/>
                <a:alpha val="91000"/>
              </a:schemeClr>
            </a:solidFill>
          </p:spPr>
          <p:style>
            <a:lnRef idx="2">
              <a:schemeClr val="accent1">
                <a:shade val="50000"/>
              </a:schemeClr>
            </a:lnRef>
            <a:fillRef idx="1">
              <a:schemeClr val="accent1"/>
            </a:fillRef>
            <a:effectRef idx="0">
              <a:schemeClr val="accent1"/>
            </a:effectRef>
            <a:fontRef idx="minor">
              <a:schemeClr val="lt1"/>
            </a:fontRef>
          </p:style>
        </p:sp>
        <p:sp>
          <p:nvSpPr>
            <p:cNvPr id="70" name="文本框 24"/>
            <p:cNvSpPr txBox="1"/>
            <p:nvPr/>
          </p:nvSpPr>
          <p:spPr>
            <a:xfrm>
              <a:off x="6987" y="21223"/>
              <a:ext cx="608" cy="33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just"/>
              <a:r>
                <a:rPr lang="en-US" altLang="zh-CN" sz="1600" kern="100">
                  <a:latin typeface="Calibri" panose="020F0502020204030204"/>
                  <a:ea typeface="宋体" panose="02010600030101010101" pitchFamily="2" charset="-122"/>
                  <a:cs typeface="Times New Roman" panose="02020603050405020304"/>
                  <a:sym typeface="Times New Roman" panose="02020603050405020304"/>
                </a:rPr>
                <a:t>MMU</a:t>
              </a:r>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1" name="文本框 27"/>
            <p:cNvSpPr txBox="1"/>
            <p:nvPr/>
          </p:nvSpPr>
          <p:spPr>
            <a:xfrm>
              <a:off x="8170" y="20290"/>
              <a:ext cx="1183" cy="293"/>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t" anchorCtr="0" forceAA="0" compatLnSpc="1">
              <a:noAutofit/>
            </a:bodyPr>
            <a:lstStyle/>
            <a:p>
              <a:pPr algn="ctr"/>
              <a:r>
                <a:rPr lang="en-US" altLang="zh-CN" sz="1600" kern="100">
                  <a:latin typeface="华文隶书" panose="02010800040101010101" charset="-122"/>
                  <a:ea typeface="华文隶书" panose="02010800040101010101" charset="-122"/>
                  <a:cs typeface="华文隶书" panose="02010800040101010101" charset="-122"/>
                  <a:sym typeface="Times New Roman" panose="02020603050405020304"/>
                </a:rPr>
                <a:t>物理内存</a:t>
              </a:r>
              <a:endParaRPr lang="en-US" altLang="zh-CN" sz="1600" kern="100">
                <a:latin typeface="华文隶书" panose="02010800040101010101" charset="-122"/>
                <a:ea typeface="华文隶书" panose="02010800040101010101" charset="-122"/>
                <a:cs typeface="华文隶书" panose="02010800040101010101" charset="-122"/>
                <a:sym typeface="Times New Roman" panose="02020603050405020304"/>
              </a:endParaRPr>
            </a:p>
          </p:txBody>
        </p:sp>
        <p:sp>
          <p:nvSpPr>
            <p:cNvPr id="73" name="矩形 73"/>
            <p:cNvSpPr/>
            <p:nvPr/>
          </p:nvSpPr>
          <p:spPr>
            <a:xfrm>
              <a:off x="8092" y="21381"/>
              <a:ext cx="1260" cy="120"/>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4" name="矩形 74"/>
            <p:cNvSpPr/>
            <p:nvPr/>
          </p:nvSpPr>
          <p:spPr>
            <a:xfrm>
              <a:off x="8093" y="21705"/>
              <a:ext cx="1260" cy="120"/>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5" name="矩形 75"/>
            <p:cNvSpPr/>
            <p:nvPr/>
          </p:nvSpPr>
          <p:spPr>
            <a:xfrm>
              <a:off x="8093" y="21891"/>
              <a:ext cx="1260" cy="120"/>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6" name="矩形 76"/>
            <p:cNvSpPr/>
            <p:nvPr/>
          </p:nvSpPr>
          <p:spPr>
            <a:xfrm>
              <a:off x="8093" y="22173"/>
              <a:ext cx="1260" cy="120"/>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7" name="矩形 77"/>
            <p:cNvSpPr/>
            <p:nvPr/>
          </p:nvSpPr>
          <p:spPr>
            <a:xfrm>
              <a:off x="8093" y="22561"/>
              <a:ext cx="1260" cy="120"/>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9" name="矩形 79"/>
            <p:cNvSpPr/>
            <p:nvPr/>
          </p:nvSpPr>
          <p:spPr>
            <a:xfrm>
              <a:off x="8098" y="20596"/>
              <a:ext cx="1260" cy="402"/>
            </a:xfrm>
            <a:prstGeom prst="rect">
              <a:avLst/>
            </a:prstGeom>
            <a:pattFill prst="pct20">
              <a:fgClr>
                <a:schemeClr val="tx2">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地址变换</a:t>
            </a:r>
            <a:endParaRPr lang="zh-CN" altLang="en-US" sz="4000" dirty="0"/>
          </a:p>
        </p:txBody>
      </p:sp>
      <p:sp>
        <p:nvSpPr>
          <p:cNvPr id="3" name="内容占位符 2"/>
          <p:cNvSpPr>
            <a:spLocks noGrp="1"/>
          </p:cNvSpPr>
          <p:nvPr>
            <p:ph idx="1"/>
          </p:nvPr>
        </p:nvSpPr>
        <p:spPr>
          <a:xfrm>
            <a:off x="609600" y="1183640"/>
            <a:ext cx="4935648" cy="4942840"/>
          </a:xfrm>
        </p:spPr>
        <p:txBody>
          <a:bodyPr>
            <a:noAutofit/>
          </a:bodyPr>
          <a:lstStyle/>
          <a:p>
            <a:pPr>
              <a:spcBef>
                <a:spcPts val="0"/>
              </a:spcBef>
            </a:pPr>
            <a:r>
              <a:rPr lang="zh-CN" altLang="en-US" sz="3200" dirty="0"/>
              <a:t>地址变换的时机</a:t>
            </a:r>
            <a:endParaRPr lang="zh-CN" altLang="en-US" sz="3200" dirty="0"/>
          </a:p>
          <a:p>
            <a:pPr>
              <a:spcBef>
                <a:spcPts val="0"/>
              </a:spcBef>
            </a:pPr>
            <a:r>
              <a:rPr lang="zh-CN" altLang="en-US" sz="3200" dirty="0">
                <a:sym typeface="+mn-ea"/>
              </a:rPr>
              <a:t>地址变换的参与者</a:t>
            </a:r>
            <a:endParaRPr lang="zh-CN" altLang="en-US" sz="3200" dirty="0"/>
          </a:p>
          <a:p>
            <a:pPr lvl="1">
              <a:spcBef>
                <a:spcPts val="0"/>
              </a:spcBef>
            </a:pPr>
            <a:r>
              <a:rPr lang="zh-CN" altLang="en-US" sz="2800" dirty="0">
                <a:sym typeface="+mn-ea"/>
              </a:rPr>
              <a:t>操作系统</a:t>
            </a:r>
            <a:endParaRPr lang="zh-CN" altLang="en-US" sz="2800" dirty="0"/>
          </a:p>
          <a:p>
            <a:pPr lvl="1">
              <a:spcBef>
                <a:spcPts val="0"/>
              </a:spcBef>
            </a:pPr>
            <a:r>
              <a:rPr lang="en-US" altLang="zh-CN" sz="2800" dirty="0">
                <a:sym typeface="+mn-ea"/>
              </a:rPr>
              <a:t>MMU</a:t>
            </a:r>
            <a:endParaRPr lang="zh-CN" altLang="en-US" sz="2800" dirty="0"/>
          </a:p>
          <a:p>
            <a:pPr>
              <a:spcBef>
                <a:spcPts val="0"/>
              </a:spcBef>
            </a:pPr>
            <a:r>
              <a:rPr lang="zh-CN" altLang="en-US" sz="3200" dirty="0"/>
              <a:t>动态重定位</a:t>
            </a:r>
            <a:endParaRPr lang="zh-CN" altLang="en-US" sz="3200" dirty="0"/>
          </a:p>
          <a:p>
            <a:pPr>
              <a:spcBef>
                <a:spcPts val="0"/>
              </a:spcBef>
            </a:pPr>
            <a:r>
              <a:rPr lang="zh-CN" altLang="en-US" sz="3200" dirty="0"/>
              <a:t>分页</a:t>
            </a:r>
            <a:endParaRPr lang="zh-CN" altLang="en-US" sz="3200" dirty="0"/>
          </a:p>
        </p:txBody>
      </p:sp>
      <p:grpSp>
        <p:nvGrpSpPr>
          <p:cNvPr id="38" name="组合 38"/>
          <p:cNvGrpSpPr/>
          <p:nvPr/>
        </p:nvGrpSpPr>
        <p:grpSpPr>
          <a:xfrm>
            <a:off x="5332734" y="1541145"/>
            <a:ext cx="6530340" cy="4585970"/>
            <a:chOff x="1979" y="14499"/>
            <a:chExt cx="3288" cy="2248"/>
          </a:xfrm>
        </p:grpSpPr>
        <p:sp>
          <p:nvSpPr>
            <p:cNvPr id="4" name="文本框 1"/>
            <p:cNvSpPr txBox="1"/>
            <p:nvPr/>
          </p:nvSpPr>
          <p:spPr>
            <a:xfrm>
              <a:off x="2325" y="14501"/>
              <a:ext cx="688" cy="47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lnSpc>
                  <a:spcPct val="150000"/>
                </a:lnSpc>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5" name="文本框 25"/>
            <p:cNvSpPr txBox="1"/>
            <p:nvPr/>
          </p:nvSpPr>
          <p:spPr>
            <a:xfrm>
              <a:off x="2323" y="15373"/>
              <a:ext cx="688" cy="47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lnSpc>
                  <a:spcPct val="150000"/>
                </a:lnSpc>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MMU</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8" name="文本框 28"/>
            <p:cNvSpPr txBox="1"/>
            <p:nvPr/>
          </p:nvSpPr>
          <p:spPr>
            <a:xfrm>
              <a:off x="3563" y="14499"/>
              <a:ext cx="1406" cy="135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rtl="0" eaLnBrk="1" fontAlgn="auto" latinLnBrk="0" hangingPunct="1">
                <a:lnSpc>
                  <a:spcPct val="100000"/>
                </a:lnSpc>
                <a:spcBef>
                  <a:spcPts val="1200"/>
                </a:spcBef>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Physical</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ctr" rtl="0" eaLnBrk="1" fontAlgn="auto" latinLnBrk="0" hangingPunct="1">
                <a:lnSpc>
                  <a:spcPct val="100000"/>
                </a:lnSpc>
              </a:pPr>
              <a:r>
                <a:rPr lang="en-US" altLang="zh-CN" kern="100">
                  <a:latin typeface="Calibri" panose="020F0502020204030204"/>
                  <a:ea typeface="宋体" panose="02010600030101010101" pitchFamily="2" charset="-122"/>
                  <a:cs typeface="Times New Roman" panose="02020603050405020304"/>
                  <a:sym typeface="Times New Roman" panose="02020603050405020304"/>
                </a:rPr>
                <a:t>Memory</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30" name="直接连接符 30"/>
            <p:cNvCxnSpPr/>
            <p:nvPr/>
          </p:nvCxnSpPr>
          <p:spPr>
            <a:xfrm>
              <a:off x="1979" y="16315"/>
              <a:ext cx="3288" cy="0"/>
            </a:xfrm>
            <a:prstGeom prst="line">
              <a:avLst/>
            </a:prstGeom>
            <a:ln w="635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上下箭头 31"/>
            <p:cNvSpPr/>
            <p:nvPr/>
          </p:nvSpPr>
          <p:spPr>
            <a:xfrm>
              <a:off x="2633" y="14989"/>
              <a:ext cx="152" cy="364"/>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2" name="上下箭头 32"/>
            <p:cNvSpPr/>
            <p:nvPr/>
          </p:nvSpPr>
          <p:spPr>
            <a:xfrm>
              <a:off x="2609" y="15869"/>
              <a:ext cx="161" cy="404"/>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3" name="上下箭头 33"/>
            <p:cNvSpPr/>
            <p:nvPr/>
          </p:nvSpPr>
          <p:spPr>
            <a:xfrm>
              <a:off x="4193" y="15861"/>
              <a:ext cx="176" cy="404"/>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4" name="文本框 34"/>
            <p:cNvSpPr txBox="1"/>
            <p:nvPr/>
          </p:nvSpPr>
          <p:spPr>
            <a:xfrm>
              <a:off x="2002" y="15015"/>
              <a:ext cx="716"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虚拟地址</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5" name="文本框 35"/>
            <p:cNvSpPr txBox="1"/>
            <p:nvPr/>
          </p:nvSpPr>
          <p:spPr>
            <a:xfrm>
              <a:off x="1986" y="15879"/>
              <a:ext cx="716"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物理地址</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6" name="文本框 36"/>
            <p:cNvSpPr txBox="1"/>
            <p:nvPr/>
          </p:nvSpPr>
          <p:spPr>
            <a:xfrm>
              <a:off x="3163" y="15965"/>
              <a:ext cx="716"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just"/>
              <a:r>
                <a:rPr lang="en-US" altLang="zh-CN" kern="100">
                  <a:latin typeface="Calibri" panose="020F0502020204030204"/>
                  <a:ea typeface="宋体" panose="02010600030101010101" pitchFamily="2" charset="-122"/>
                  <a:cs typeface="Times New Roman" panose="02020603050405020304"/>
                  <a:sym typeface="Times New Roman" panose="02020603050405020304"/>
                </a:rPr>
                <a:t>地址总线</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7" name="文本框 37"/>
            <p:cNvSpPr txBox="1"/>
            <p:nvPr/>
          </p:nvSpPr>
          <p:spPr>
            <a:xfrm>
              <a:off x="2199" y="16463"/>
              <a:ext cx="2878" cy="28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kern="100">
                  <a:latin typeface="Calibri" panose="020F0502020204030204"/>
                  <a:ea typeface="宋体" panose="02010600030101010101" pitchFamily="2" charset="-122"/>
                  <a:cs typeface="Times New Roman" panose="02020603050405020304"/>
                  <a:sym typeface="Times New Roman" panose="02020603050405020304"/>
                </a:rPr>
                <a:t>虚拟地址到物理地址的变换</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p:txBody>
        </p:sp>
      </p:grpSp>
    </p:spTree>
  </p:cSld>
  <p:clrMapOvr>
    <a:masterClrMapping/>
  </p:clrMapOvr>
  <p:transition>
    <p:fade/>
  </p:transition>
</p:sld>
</file>

<file path=ppt/tags/tag1.xml><?xml version="1.0" encoding="utf-8"?>
<p:tagLst xmlns:p="http://schemas.openxmlformats.org/presentationml/2006/main">
  <p:tag name="KSO_WM_UNIT_TABLE_BEAUTIFY" val="smartTable{9bd7db34-ebd1-4da9-952a-16c50c4418a8}"/>
</p:tagLst>
</file>

<file path=ppt/tags/tag2.xml><?xml version="1.0" encoding="utf-8"?>
<p:tagLst xmlns:p="http://schemas.openxmlformats.org/presentationml/2006/main">
  <p:tag name="KSO_WM_UNIT_TABLE_BEAUTIFY" val="smartTable{16be16a2-8463-4b46-a0f4-9dfc76566eb2}"/>
  <p:tag name="REFSHAPE" val="377466516"/>
</p:tagLst>
</file>

<file path=ppt/tags/tag3.xml><?xml version="1.0" encoding="utf-8"?>
<p:tagLst xmlns:p="http://schemas.openxmlformats.org/presentationml/2006/main">
  <p:tag name="KSO_WM_UNIT_TABLE_BEAUTIFY" val="smartTable{1d06eaaf-b2fe-4a51-a741-ab484837b568}"/>
</p:tagLst>
</file>

<file path=ppt/theme/theme1.xml><?xml version="1.0" encoding="utf-8"?>
<a:theme xmlns:a="http://schemas.openxmlformats.org/drawingml/2006/main" name="蓝调晶格">
  <a:themeElements>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6982</Words>
  <Application>WPS 演示</Application>
  <PresentationFormat>自定义</PresentationFormat>
  <Paragraphs>943</Paragraphs>
  <Slides>67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宋体</vt:lpstr>
      <vt:lpstr>Wingdings</vt:lpstr>
      <vt:lpstr>幼圆</vt:lpstr>
      <vt:lpstr>黑体</vt:lpstr>
      <vt:lpstr>微软雅黑</vt:lpstr>
      <vt:lpstr>Arial Unicode MS</vt:lpstr>
      <vt:lpstr>Calibri</vt:lpstr>
      <vt:lpstr>Times New Roman</vt:lpstr>
      <vt:lpstr>Calibri</vt:lpstr>
      <vt:lpstr>华文隶书</vt:lpstr>
      <vt:lpstr>蓝调晶格</vt:lpstr>
      <vt:lpstr>第三章 程序运行与操作系统</vt:lpstr>
      <vt:lpstr>本章目录</vt:lpstr>
      <vt:lpstr>主要内容</vt:lpstr>
      <vt:lpstr>可执行文件结构</vt:lpstr>
      <vt:lpstr>可执行文件作用</vt:lpstr>
      <vt:lpstr>可执行文件作用.</vt:lpstr>
      <vt:lpstr>程序的链接视图与执行视图</vt:lpstr>
      <vt:lpstr>虚拟地址空间与物理地址空间</vt:lpstr>
      <vt:lpstr>地址变换</vt:lpstr>
      <vt:lpstr>主要内容</vt:lpstr>
      <vt:lpstr>指令流</vt:lpstr>
      <vt:lpstr>指令流的运行环境</vt:lpstr>
      <vt:lpstr>异常</vt:lpstr>
      <vt:lpstr>异常.</vt:lpstr>
      <vt:lpstr>高级语言中的异常</vt:lpstr>
      <vt:lpstr>异常处理的意义</vt:lpstr>
      <vt:lpstr>异常处理的意义.</vt:lpstr>
      <vt:lpstr>陷入(trap)</vt:lpstr>
      <vt:lpstr>设备请求</vt:lpstr>
      <vt:lpstr>中断(interrupt)</vt:lpstr>
      <vt:lpstr>中断机制的概念</vt:lpstr>
      <vt:lpstr>中断机制的概念.</vt:lpstr>
      <vt:lpstr>含有中断事件的程序执行过程</vt:lpstr>
      <vt:lpstr>主要内容</vt:lpstr>
      <vt:lpstr>中断请求与中断控制器(Intrrupt Controller)</vt:lpstr>
      <vt:lpstr>中断控制器与CPU的通信</vt:lpstr>
      <vt:lpstr>中断向量(interrupt vector)</vt:lpstr>
      <vt:lpstr>中断向量(interrupt vector).</vt:lpstr>
      <vt:lpstr>保护上下文</vt:lpstr>
      <vt:lpstr>中断重入</vt:lpstr>
      <vt:lpstr>中断重入.</vt:lpstr>
      <vt:lpstr>关中断</vt:lpstr>
      <vt:lpstr>转向中断处理程序</vt:lpstr>
      <vt:lpstr>中断响应过程小结</vt:lpstr>
      <vt:lpstr>参考文献</vt:lpstr>
      <vt:lpstr>主要内容</vt:lpstr>
      <vt:lpstr>运行时系统概述</vt:lpstr>
      <vt:lpstr>运行时系统概述.</vt:lpstr>
      <vt:lpstr>运行时系统概述..</vt:lpstr>
      <vt:lpstr>子程序调用</vt:lpstr>
      <vt:lpstr>子程序调用.</vt:lpstr>
      <vt:lpstr>动态内存管理</vt:lpstr>
      <vt:lpstr>动态内存管理.</vt:lpstr>
      <vt:lpstr>多线程支持</vt:lpstr>
      <vt:lpstr>多线程支持.</vt:lpstr>
      <vt:lpstr>运行时系统与其他软件的区别</vt:lpstr>
      <vt:lpstr>运行时系统与其他软件的区别.</vt:lpstr>
      <vt:lpstr>运行时系统与其他软件的区别..</vt:lpstr>
      <vt:lpstr>运行时系统的地位</vt:lpstr>
      <vt:lpstr>运行时系统的发展历程</vt:lpstr>
      <vt:lpstr>运行时系统的发展历程.</vt:lpstr>
      <vt:lpstr>主要内容</vt:lpstr>
      <vt:lpstr>为什么要系统调用</vt:lpstr>
      <vt:lpstr>系统调用及其类型</vt:lpstr>
      <vt:lpstr>系统调用的请求方式</vt:lpstr>
      <vt:lpstr>系统调用的处理过程</vt:lpstr>
      <vt:lpstr>系统调用的处理过程.</vt:lpstr>
      <vt:lpstr>系统调用流程</vt:lpstr>
      <vt:lpstr>系统调用在计算机系统中的地位</vt:lpstr>
      <vt:lpstr>系统调用与应用程序接口API</vt:lpstr>
      <vt:lpstr>参考文献</vt:lpstr>
      <vt:lpstr>主要内容</vt:lpstr>
      <vt:lpstr>停机指令</vt:lpstr>
      <vt:lpstr>停机指令.</vt:lpstr>
      <vt:lpstr>激活CPU</vt:lpstr>
      <vt:lpstr>应用程序的结束</vt:lpstr>
      <vt:lpstr>编译程序做的手脚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操作系统的形成与发展</dc:title>
  <dc:creator>SDU</dc:creator>
  <cp:lastModifiedBy>desktop</cp:lastModifiedBy>
  <cp:revision>51</cp:revision>
  <dcterms:created xsi:type="dcterms:W3CDTF">2020-02-08T01:54:00Z</dcterms:created>
  <dcterms:modified xsi:type="dcterms:W3CDTF">2021-03-09T00:45:09Z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