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963" r:id="rId2"/>
  </p:sldMasterIdLst>
  <p:sldIdLst>
    <p:sldId id="299" r:id="rId3"/>
    <p:sldId id="257" r:id="rId4"/>
    <p:sldId id="258" r:id="rId5"/>
    <p:sldId id="417" r:id="rId6"/>
    <p:sldId id="316" r:id="rId7"/>
    <p:sldId id="261" r:id="rId8"/>
    <p:sldId id="410" r:id="rId9"/>
    <p:sldId id="349" r:id="rId10"/>
    <p:sldId id="414" r:id="rId11"/>
    <p:sldId id="353" r:id="rId12"/>
    <p:sldId id="352" r:id="rId13"/>
    <p:sldId id="262" r:id="rId14"/>
    <p:sldId id="415" r:id="rId15"/>
    <p:sldId id="416" r:id="rId16"/>
    <p:sldId id="1075" r:id="rId17"/>
    <p:sldId id="1082" r:id="rId18"/>
    <p:sldId id="1101" r:id="rId19"/>
    <p:sldId id="1102" r:id="rId20"/>
    <p:sldId id="320" r:id="rId21"/>
    <p:sldId id="267" r:id="rId22"/>
    <p:sldId id="409" r:id="rId23"/>
    <p:sldId id="332" r:id="rId24"/>
    <p:sldId id="339" r:id="rId25"/>
    <p:sldId id="411" r:id="rId26"/>
    <p:sldId id="268" r:id="rId27"/>
    <p:sldId id="269" r:id="rId28"/>
    <p:sldId id="270" r:id="rId29"/>
    <p:sldId id="341" r:id="rId30"/>
    <p:sldId id="342" r:id="rId31"/>
    <p:sldId id="1103" r:id="rId32"/>
    <p:sldId id="344" r:id="rId33"/>
    <p:sldId id="1094" r:id="rId34"/>
    <p:sldId id="1095" r:id="rId35"/>
    <p:sldId id="1096" r:id="rId36"/>
    <p:sldId id="1088" r:id="rId37"/>
    <p:sldId id="357" r:id="rId38"/>
    <p:sldId id="347" r:id="rId39"/>
    <p:sldId id="348" r:id="rId40"/>
    <p:sldId id="1098" r:id="rId41"/>
    <p:sldId id="272" r:id="rId42"/>
    <p:sldId id="355" r:id="rId43"/>
    <p:sldId id="276" r:id="rId44"/>
    <p:sldId id="277" r:id="rId45"/>
    <p:sldId id="278" r:id="rId46"/>
    <p:sldId id="279" r:id="rId47"/>
    <p:sldId id="280" r:id="rId48"/>
    <p:sldId id="281" r:id="rId49"/>
    <p:sldId id="282" r:id="rId50"/>
    <p:sldId id="283" r:id="rId51"/>
    <p:sldId id="1099" r:id="rId52"/>
    <p:sldId id="1100" r:id="rId53"/>
    <p:sldId id="422" r:id="rId54"/>
    <p:sldId id="284" r:id="rId55"/>
    <p:sldId id="285" r:id="rId56"/>
    <p:sldId id="423" r:id="rId57"/>
    <p:sldId id="424" r:id="rId58"/>
    <p:sldId id="286" r:id="rId59"/>
    <p:sldId id="1089" r:id="rId60"/>
    <p:sldId id="1091" r:id="rId61"/>
    <p:sldId id="1090" r:id="rId62"/>
    <p:sldId id="1092" r:id="rId63"/>
    <p:sldId id="1084" r:id="rId64"/>
    <p:sldId id="1085" r:id="rId65"/>
    <p:sldId id="288" r:id="rId66"/>
    <p:sldId id="1087" r:id="rId67"/>
    <p:sldId id="1086" r:id="rId68"/>
    <p:sldId id="289" r:id="rId69"/>
    <p:sldId id="290" r:id="rId70"/>
    <p:sldId id="291" r:id="rId71"/>
    <p:sldId id="292" r:id="rId72"/>
    <p:sldId id="293" r:id="rId73"/>
    <p:sldId id="294" r:id="rId74"/>
    <p:sldId id="295" r:id="rId75"/>
    <p:sldId id="298" r:id="rId76"/>
    <p:sldId id="297" r:id="rId77"/>
    <p:sldId id="378" r:id="rId78"/>
    <p:sldId id="419" r:id="rId79"/>
    <p:sldId id="418" r:id="rId80"/>
    <p:sldId id="325" r:id="rId81"/>
    <p:sldId id="314" r:id="rId82"/>
    <p:sldId id="350" r:id="rId83"/>
    <p:sldId id="351" r:id="rId8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5pPr>
    <a:lvl6pPr marL="2286000" algn="l" defTabSz="914400" rtl="0" eaLnBrk="1" latinLnBrk="0" hangingPunct="1">
      <a:defRPr kern="1200">
        <a:solidFill>
          <a:schemeClr val="tx1"/>
        </a:solidFill>
        <a:latin typeface="Helvetica" panose="020B0604020202020204" pitchFamily="34" charset="0"/>
        <a:ea typeface="+mn-ea"/>
        <a:cs typeface="+mn-cs"/>
      </a:defRPr>
    </a:lvl6pPr>
    <a:lvl7pPr marL="2743200" algn="l" defTabSz="914400" rtl="0" eaLnBrk="1" latinLnBrk="0" hangingPunct="1">
      <a:defRPr kern="1200">
        <a:solidFill>
          <a:schemeClr val="tx1"/>
        </a:solidFill>
        <a:latin typeface="Helvetica" panose="020B0604020202020204" pitchFamily="34" charset="0"/>
        <a:ea typeface="+mn-ea"/>
        <a:cs typeface="+mn-cs"/>
      </a:defRPr>
    </a:lvl7pPr>
    <a:lvl8pPr marL="3200400" algn="l" defTabSz="914400" rtl="0" eaLnBrk="1" latinLnBrk="0" hangingPunct="1">
      <a:defRPr kern="1200">
        <a:solidFill>
          <a:schemeClr val="tx1"/>
        </a:solidFill>
        <a:latin typeface="Helvetica" panose="020B0604020202020204" pitchFamily="34" charset="0"/>
        <a:ea typeface="+mn-ea"/>
        <a:cs typeface="+mn-cs"/>
      </a:defRPr>
    </a:lvl8pPr>
    <a:lvl9pPr marL="3657600" algn="l" defTabSz="914400" rtl="0" eaLnBrk="1" latinLnBrk="0" hangingPunct="1">
      <a:defRPr kern="1200">
        <a:solidFill>
          <a:schemeClr val="tx1"/>
        </a:solidFill>
        <a:latin typeface="Helvetica" panose="020B0604020202020204" pitchFamily="34" charset="0"/>
        <a:ea typeface="+mn-ea"/>
        <a:cs typeface="+mn-cs"/>
      </a:defRPr>
    </a:lvl9pPr>
  </p:defaultTextStyle>
  <p:extLst>
    <p:ext uri="{EFAFB233-063F-42B5-8137-9DF3F51BA10A}">
      <p15:sldGuideLst xmlns:p15="http://schemas.microsoft.com/office/powerpoint/2012/main">
        <p15:guide id="1" orient="horz" pos="788">
          <p15:clr>
            <a:srgbClr val="A4A3A4"/>
          </p15:clr>
        </p15:guide>
        <p15:guide id="2" pos="50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6600"/>
    <a:srgbClr val="FF3300"/>
    <a:srgbClr val="008000"/>
    <a:srgbClr val="1306BA"/>
    <a:srgbClr val="000000"/>
    <a:srgbClr val="003399"/>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1" autoAdjust="0"/>
    <p:restoredTop sz="94660"/>
  </p:normalViewPr>
  <p:slideViewPr>
    <p:cSldViewPr snapToGrid="0">
      <p:cViewPr>
        <p:scale>
          <a:sx n="93" d="100"/>
          <a:sy n="93" d="100"/>
        </p:scale>
        <p:origin x="2130" y="426"/>
      </p:cViewPr>
      <p:guideLst>
        <p:guide orient="horz" pos="788"/>
        <p:guide pos="503"/>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497482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81193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054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228600"/>
            <a:ext cx="5905500" cy="55054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61363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E2684AA5-947A-4CDA-AA9C-DD5322BBAA1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3175B86-0A49-4E61-B97F-FBB2719A5434}"/>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34154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92EFEA68-4A90-4799-87AA-630EB7F3D93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EEB69BF2-7C37-4904-8174-B0816E775930}"/>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6425443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54816B95-41F1-4A71-9594-58136F47B02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6F83F11-F9FA-471E-943D-2F380A2DBD0A}"/>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547950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98513" y="1250950"/>
            <a:ext cx="3598862"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49775" y="1250950"/>
            <a:ext cx="3600450"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B7DB8241-6B9B-4E92-9447-7ACA07DECD9E}"/>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5CA2D745-FA7E-4151-96A3-F989C291EED8}"/>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0097684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B6BD5BCF-39F8-4B18-9DBE-8E56A351BDD8}"/>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784C5160-E95E-4FC1-A17A-B890420FCF8D}"/>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043945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6DF669C5-9338-4206-839B-55AFA4A1E68A}"/>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E6DE8FF8-A8CF-4901-8B24-6F91CB330DA4}"/>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4599416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6B347262-9312-4FE9-ABA3-4136C0CDF428}"/>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94E9CC40-EFE1-44EA-A14F-2B2F430B3F7F}"/>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7007238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B75165B3-F201-4A30-B0FB-6D377BCD2D5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9B1E2489-AF45-4231-A5EE-18EA47954882}"/>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905203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977333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2BA20510-C36D-46DC-8AC5-6E0441F708F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F4AADB52-249A-451A-B035-9DDE06C0D5CE}"/>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881903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729BC56B-393D-4585-85DC-10FAB8139B7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E59FA6A-10A9-4A69-BC7C-7B02981D9484}"/>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288957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054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228600"/>
            <a:ext cx="5905500" cy="55054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93898E05-70EB-4B5D-B0ED-537DD2CE09B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E0DF5A10-3A54-4B2C-85ED-F91A4CE0CBEF}"/>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10735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741336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98513" y="1250950"/>
            <a:ext cx="3598862"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49775" y="1250950"/>
            <a:ext cx="3600450"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00384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67659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976419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6093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17312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162534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1.v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CCECFF"/>
            </a:gs>
          </a:gsLst>
          <a:lin ang="5400000" scaled="1"/>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A5D6C9C-5AA9-4F4C-87C2-999C4EF3A7EC}"/>
              </a:ext>
            </a:extLst>
          </p:cNvPr>
          <p:cNvSpPr>
            <a:spLocks noGrp="1" noChangeArrowheads="1"/>
          </p:cNvSpPr>
          <p:nvPr>
            <p:ph type="body" idx="1"/>
          </p:nvPr>
        </p:nvSpPr>
        <p:spPr bwMode="auto">
          <a:xfrm>
            <a:off x="798513" y="125095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7" name="Text Box 3">
            <a:extLst>
              <a:ext uri="{FF2B5EF4-FFF2-40B4-BE49-F238E27FC236}">
                <a16:creationId xmlns:a16="http://schemas.microsoft.com/office/drawing/2014/main" id="{3A3FA07B-FD0A-4BA5-BE25-E51132990D14}"/>
              </a:ext>
            </a:extLst>
          </p:cNvPr>
          <p:cNvSpPr txBox="1">
            <a:spLocks noChangeArrowheads="1"/>
          </p:cNvSpPr>
          <p:nvPr/>
        </p:nvSpPr>
        <p:spPr bwMode="auto">
          <a:xfrm>
            <a:off x="4232275" y="6613525"/>
            <a:ext cx="514350" cy="244475"/>
          </a:xfrm>
          <a:prstGeom prst="rect">
            <a:avLst/>
          </a:prstGeom>
          <a:noFill/>
          <a:ln>
            <a:noFill/>
          </a:ln>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lgn="ctr">
              <a:spcBef>
                <a:spcPct val="50000"/>
              </a:spcBef>
              <a:buFont typeface="Arial" panose="020B0604020202020204" pitchFamily="34" charset="0"/>
              <a:buNone/>
              <a:defRPr/>
            </a:pPr>
            <a:r>
              <a:rPr lang="en-US" altLang="zh-CN" sz="1000" b="1">
                <a:solidFill>
                  <a:srgbClr val="993300"/>
                </a:solidFill>
                <a:ea typeface="宋体" panose="02010600030101010101" pitchFamily="2" charset="-122"/>
              </a:rPr>
              <a:t>10.</a:t>
            </a:r>
            <a:fld id="{59F86AE6-C5C8-4B71-AA04-C4A42C212013}" type="slidenum">
              <a:rPr lang="en-US" altLang="zh-CN" sz="1000" b="1" smtClean="0">
                <a:solidFill>
                  <a:srgbClr val="993300"/>
                </a:solidFill>
                <a:ea typeface="宋体" panose="02010600030101010101" pitchFamily="2" charset="-122"/>
              </a:rPr>
              <a:pPr algn="ctr">
                <a:spcBef>
                  <a:spcPct val="50000"/>
                </a:spcBef>
                <a:buFont typeface="Arial" panose="020B0604020202020204" pitchFamily="34" charset="0"/>
                <a:buNone/>
                <a:defRPr/>
              </a:pPr>
              <a:t>‹#›</a:t>
            </a:fld>
            <a:endParaRPr lang="en-US" altLang="zh-CN" sz="1000" b="1">
              <a:solidFill>
                <a:srgbClr val="993300"/>
              </a:solidFill>
              <a:ea typeface="宋体" panose="02010600030101010101" pitchFamily="2" charset="-122"/>
            </a:endParaRPr>
          </a:p>
        </p:txBody>
      </p:sp>
      <p:sp>
        <p:nvSpPr>
          <p:cNvPr id="1028" name="Rectangle 4">
            <a:extLst>
              <a:ext uri="{FF2B5EF4-FFF2-40B4-BE49-F238E27FC236}">
                <a16:creationId xmlns:a16="http://schemas.microsoft.com/office/drawing/2014/main" id="{74C31AA4-0A25-458D-90A8-6EF4F1B3533B}"/>
              </a:ext>
            </a:extLst>
          </p:cNvPr>
          <p:cNvSpPr>
            <a:spLocks noGrp="1" noChangeArrowheads="1"/>
          </p:cNvSpPr>
          <p:nvPr>
            <p:ph type="title"/>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1029" name="Freeform 5">
            <a:extLst>
              <a:ext uri="{FF2B5EF4-FFF2-40B4-BE49-F238E27FC236}">
                <a16:creationId xmlns:a16="http://schemas.microsoft.com/office/drawing/2014/main" id="{192D5F8B-0DB5-43FC-B241-C4FDE014AA3E}"/>
              </a:ext>
            </a:extLst>
          </p:cNvPr>
          <p:cNvSpPr>
            <a:spLocks/>
          </p:cNvSpPr>
          <p:nvPr/>
        </p:nvSpPr>
        <p:spPr bwMode="auto">
          <a:xfrm rot="8361210" flipV="1">
            <a:off x="1609725" y="4962525"/>
            <a:ext cx="9525" cy="1588"/>
          </a:xfrm>
          <a:custGeom>
            <a:avLst/>
            <a:gdLst>
              <a:gd name="T0" fmla="*/ 2147483646 w 20"/>
              <a:gd name="T1" fmla="*/ 2147483646 h 4"/>
              <a:gd name="T2" fmla="*/ 0 w 20"/>
              <a:gd name="T3" fmla="*/ 0 h 4"/>
              <a:gd name="T4" fmla="*/ 2147483646 w 20"/>
              <a:gd name="T5" fmla="*/ 0 h 4"/>
              <a:gd name="T6" fmla="*/ 2147483646 w 20"/>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4">
                <a:moveTo>
                  <a:pt x="20" y="4"/>
                </a:moveTo>
                <a:lnTo>
                  <a:pt x="0" y="0"/>
                </a:lnTo>
                <a:lnTo>
                  <a:pt x="16" y="0"/>
                </a:lnTo>
                <a:lnTo>
                  <a:pt x="2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 name="Freeform 6">
            <a:extLst>
              <a:ext uri="{FF2B5EF4-FFF2-40B4-BE49-F238E27FC236}">
                <a16:creationId xmlns:a16="http://schemas.microsoft.com/office/drawing/2014/main" id="{94196850-AD7F-404C-9A73-46444A84EDF3}"/>
              </a:ext>
            </a:extLst>
          </p:cNvPr>
          <p:cNvSpPr>
            <a:spLocks/>
          </p:cNvSpPr>
          <p:nvPr/>
        </p:nvSpPr>
        <p:spPr bwMode="auto">
          <a:xfrm rot="10665470" flipV="1">
            <a:off x="1189038" y="4205288"/>
            <a:ext cx="4762" cy="1587"/>
          </a:xfrm>
          <a:custGeom>
            <a:avLst/>
            <a:gdLst>
              <a:gd name="T0" fmla="*/ 2147483646 w 12"/>
              <a:gd name="T1" fmla="*/ 2147483646 h 4"/>
              <a:gd name="T2" fmla="*/ 0 w 12"/>
              <a:gd name="T3" fmla="*/ 0 h 4"/>
              <a:gd name="T4" fmla="*/ 2147483646 w 12"/>
              <a:gd name="T5" fmla="*/ 0 h 4"/>
              <a:gd name="T6" fmla="*/ 2147483646 w 12"/>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4">
                <a:moveTo>
                  <a:pt x="12" y="4"/>
                </a:moveTo>
                <a:lnTo>
                  <a:pt x="0" y="0"/>
                </a:lnTo>
                <a:lnTo>
                  <a:pt x="12" y="0"/>
                </a:lnTo>
                <a:lnTo>
                  <a:pt x="1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 name="Freeform 7">
            <a:extLst>
              <a:ext uri="{FF2B5EF4-FFF2-40B4-BE49-F238E27FC236}">
                <a16:creationId xmlns:a16="http://schemas.microsoft.com/office/drawing/2014/main" id="{B58BBEB0-DDFB-4AE0-9E56-BB5DF85130F9}"/>
              </a:ext>
            </a:extLst>
          </p:cNvPr>
          <p:cNvSpPr>
            <a:spLocks/>
          </p:cNvSpPr>
          <p:nvPr/>
        </p:nvSpPr>
        <p:spPr bwMode="auto">
          <a:xfrm>
            <a:off x="5164138" y="4206875"/>
            <a:ext cx="7937" cy="9525"/>
          </a:xfrm>
          <a:custGeom>
            <a:avLst/>
            <a:gdLst>
              <a:gd name="T0" fmla="*/ 2147483646 w 12"/>
              <a:gd name="T1" fmla="*/ 2147483646 h 12"/>
              <a:gd name="T2" fmla="*/ 0 w 12"/>
              <a:gd name="T3" fmla="*/ 2147483646 h 12"/>
              <a:gd name="T4" fmla="*/ 2147483646 w 12"/>
              <a:gd name="T5" fmla="*/ 0 h 12"/>
              <a:gd name="T6" fmla="*/ 2147483646 w 12"/>
              <a:gd name="T7" fmla="*/ 2147483646 h 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12">
                <a:moveTo>
                  <a:pt x="7" y="12"/>
                </a:moveTo>
                <a:lnTo>
                  <a:pt x="0" y="10"/>
                </a:lnTo>
                <a:lnTo>
                  <a:pt x="12" y="0"/>
                </a:lnTo>
                <a:lnTo>
                  <a:pt x="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 name="Text Box 8">
            <a:extLst>
              <a:ext uri="{FF2B5EF4-FFF2-40B4-BE49-F238E27FC236}">
                <a16:creationId xmlns:a16="http://schemas.microsoft.com/office/drawing/2014/main" id="{23892668-77AC-457C-B362-35E9E00E60B3}"/>
              </a:ext>
            </a:extLst>
          </p:cNvPr>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Helvetica" pitchFamily="2" charset="0"/>
              </a:defRPr>
            </a:lvl1pPr>
            <a:lvl2pPr marL="742950" indent="-285750">
              <a:defRPr>
                <a:solidFill>
                  <a:schemeClr val="tx1"/>
                </a:solidFill>
                <a:latin typeface="Helvetica" pitchFamily="2" charset="0"/>
              </a:defRPr>
            </a:lvl2pPr>
            <a:lvl3pPr marL="1143000" indent="-228600">
              <a:defRPr>
                <a:solidFill>
                  <a:schemeClr val="tx1"/>
                </a:solidFill>
                <a:latin typeface="Helvetica" pitchFamily="2" charset="0"/>
              </a:defRPr>
            </a:lvl3pPr>
            <a:lvl4pPr marL="1600200" indent="-228600">
              <a:defRPr>
                <a:solidFill>
                  <a:schemeClr val="tx1"/>
                </a:solidFill>
                <a:latin typeface="Helvetica" pitchFamily="2" charset="0"/>
              </a:defRPr>
            </a:lvl4pPr>
            <a:lvl5pPr marL="2057400" indent="-228600">
              <a:defRPr>
                <a:solidFill>
                  <a:schemeClr val="tx1"/>
                </a:solidFill>
                <a:latin typeface="Helvetica" pitchFamily="2" charset="0"/>
              </a:defRPr>
            </a:lvl5pPr>
            <a:lvl6pPr marL="2514600" indent="-228600" eaLnBrk="0" fontAlgn="base" hangingPunct="0">
              <a:spcBef>
                <a:spcPct val="0"/>
              </a:spcBef>
              <a:spcAft>
                <a:spcPct val="0"/>
              </a:spcAft>
              <a:buFont typeface="Arial" pitchFamily="34" charset="0"/>
              <a:defRPr>
                <a:solidFill>
                  <a:schemeClr val="tx1"/>
                </a:solidFill>
                <a:latin typeface="Helvetica" pitchFamily="2" charset="0"/>
              </a:defRPr>
            </a:lvl6pPr>
            <a:lvl7pPr marL="2971800" indent="-228600" eaLnBrk="0" fontAlgn="base" hangingPunct="0">
              <a:spcBef>
                <a:spcPct val="0"/>
              </a:spcBef>
              <a:spcAft>
                <a:spcPct val="0"/>
              </a:spcAft>
              <a:buFont typeface="Arial" pitchFamily="34" charset="0"/>
              <a:defRPr>
                <a:solidFill>
                  <a:schemeClr val="tx1"/>
                </a:solidFill>
                <a:latin typeface="Helvetica" pitchFamily="2" charset="0"/>
              </a:defRPr>
            </a:lvl7pPr>
            <a:lvl8pPr marL="3429000" indent="-228600" eaLnBrk="0" fontAlgn="base" hangingPunct="0">
              <a:spcBef>
                <a:spcPct val="0"/>
              </a:spcBef>
              <a:spcAft>
                <a:spcPct val="0"/>
              </a:spcAft>
              <a:buFont typeface="Arial" pitchFamily="34" charset="0"/>
              <a:defRPr>
                <a:solidFill>
                  <a:schemeClr val="tx1"/>
                </a:solidFill>
                <a:latin typeface="Helvetica" pitchFamily="2" charset="0"/>
              </a:defRPr>
            </a:lvl8pPr>
            <a:lvl9pPr marL="3886200" indent="-228600" eaLnBrk="0" fontAlgn="base" hangingPunct="0">
              <a:spcBef>
                <a:spcPct val="0"/>
              </a:spcBef>
              <a:spcAft>
                <a:spcPct val="0"/>
              </a:spcAft>
              <a:buFont typeface="Arial" pitchFamily="34" charset="0"/>
              <a:defRPr>
                <a:solidFill>
                  <a:schemeClr val="tx1"/>
                </a:solidFill>
                <a:latin typeface="Helvetica" pitchFamily="2" charset="0"/>
              </a:defRPr>
            </a:lvl9pPr>
          </a:lstStyle>
          <a:p>
            <a:pPr algn="ctr">
              <a:spcBef>
                <a:spcPct val="50000"/>
              </a:spcBef>
              <a:buFont typeface="Arial" panose="020B0604020202020204" pitchFamily="34" charset="0"/>
              <a:buNone/>
              <a:defRPr/>
            </a:pPr>
            <a:r>
              <a:rPr lang="en-US" sz="1000" b="1">
                <a:solidFill>
                  <a:srgbClr val="993300"/>
                </a:solidFill>
                <a:ea typeface="宋体" pitchFamily="2" charset="-122"/>
              </a:rPr>
              <a:t>Silberschatz, Galvin and Gagne ©2005</a:t>
            </a:r>
          </a:p>
        </p:txBody>
      </p:sp>
      <p:sp>
        <p:nvSpPr>
          <p:cNvPr id="1033" name="Text Box 9">
            <a:extLst>
              <a:ext uri="{FF2B5EF4-FFF2-40B4-BE49-F238E27FC236}">
                <a16:creationId xmlns:a16="http://schemas.microsoft.com/office/drawing/2014/main" id="{67034151-3E3F-4D0B-BC49-0AC1C023E6C1}"/>
              </a:ext>
            </a:extLst>
          </p:cNvPr>
          <p:cNvSpPr txBox="1">
            <a:spLocks noChangeArrowheads="1"/>
          </p:cNvSpPr>
          <p:nvPr/>
        </p:nvSpPr>
        <p:spPr bwMode="auto">
          <a:xfrm>
            <a:off x="0" y="6613525"/>
            <a:ext cx="3376613" cy="244475"/>
          </a:xfrm>
          <a:prstGeom prst="rect">
            <a:avLst/>
          </a:prstGeom>
          <a:noFill/>
          <a:ln>
            <a:noFill/>
          </a:ln>
        </p:spPr>
        <p:txBody>
          <a:bodyPr wrap="none">
            <a:spAutoFit/>
          </a:bodyPr>
          <a:lstStyle>
            <a:lvl1pPr>
              <a:defRPr>
                <a:solidFill>
                  <a:schemeClr val="tx1"/>
                </a:solidFill>
                <a:latin typeface="Helvetica" pitchFamily="2" charset="0"/>
              </a:defRPr>
            </a:lvl1pPr>
            <a:lvl2pPr marL="742950" indent="-285750">
              <a:defRPr>
                <a:solidFill>
                  <a:schemeClr val="tx1"/>
                </a:solidFill>
                <a:latin typeface="Helvetica" pitchFamily="2" charset="0"/>
              </a:defRPr>
            </a:lvl2pPr>
            <a:lvl3pPr marL="1143000" indent="-228600">
              <a:defRPr>
                <a:solidFill>
                  <a:schemeClr val="tx1"/>
                </a:solidFill>
                <a:latin typeface="Helvetica" pitchFamily="2" charset="0"/>
              </a:defRPr>
            </a:lvl3pPr>
            <a:lvl4pPr marL="1600200" indent="-228600">
              <a:defRPr>
                <a:solidFill>
                  <a:schemeClr val="tx1"/>
                </a:solidFill>
                <a:latin typeface="Helvetica" pitchFamily="2" charset="0"/>
              </a:defRPr>
            </a:lvl4pPr>
            <a:lvl5pPr marL="2057400" indent="-228600">
              <a:defRPr>
                <a:solidFill>
                  <a:schemeClr val="tx1"/>
                </a:solidFill>
                <a:latin typeface="Helvetica" pitchFamily="2" charset="0"/>
              </a:defRPr>
            </a:lvl5pPr>
            <a:lvl6pPr marL="2514600" indent="-228600" eaLnBrk="0" fontAlgn="base" hangingPunct="0">
              <a:spcBef>
                <a:spcPct val="0"/>
              </a:spcBef>
              <a:spcAft>
                <a:spcPct val="0"/>
              </a:spcAft>
              <a:buFont typeface="Arial" pitchFamily="34" charset="0"/>
              <a:defRPr>
                <a:solidFill>
                  <a:schemeClr val="tx1"/>
                </a:solidFill>
                <a:latin typeface="Helvetica" pitchFamily="2" charset="0"/>
              </a:defRPr>
            </a:lvl6pPr>
            <a:lvl7pPr marL="2971800" indent="-228600" eaLnBrk="0" fontAlgn="base" hangingPunct="0">
              <a:spcBef>
                <a:spcPct val="0"/>
              </a:spcBef>
              <a:spcAft>
                <a:spcPct val="0"/>
              </a:spcAft>
              <a:buFont typeface="Arial" pitchFamily="34" charset="0"/>
              <a:defRPr>
                <a:solidFill>
                  <a:schemeClr val="tx1"/>
                </a:solidFill>
                <a:latin typeface="Helvetica" pitchFamily="2" charset="0"/>
              </a:defRPr>
            </a:lvl7pPr>
            <a:lvl8pPr marL="3429000" indent="-228600" eaLnBrk="0" fontAlgn="base" hangingPunct="0">
              <a:spcBef>
                <a:spcPct val="0"/>
              </a:spcBef>
              <a:spcAft>
                <a:spcPct val="0"/>
              </a:spcAft>
              <a:buFont typeface="Arial" pitchFamily="34" charset="0"/>
              <a:defRPr>
                <a:solidFill>
                  <a:schemeClr val="tx1"/>
                </a:solidFill>
                <a:latin typeface="Helvetica" pitchFamily="2" charset="0"/>
              </a:defRPr>
            </a:lvl8pPr>
            <a:lvl9pPr marL="3886200" indent="-228600" eaLnBrk="0" fontAlgn="base" hangingPunct="0">
              <a:spcBef>
                <a:spcPct val="0"/>
              </a:spcBef>
              <a:spcAft>
                <a:spcPct val="0"/>
              </a:spcAft>
              <a:buFont typeface="Arial" pitchFamily="34" charset="0"/>
              <a:defRPr>
                <a:solidFill>
                  <a:schemeClr val="tx1"/>
                </a:solidFill>
                <a:latin typeface="Helvetica" pitchFamily="2" charset="0"/>
              </a:defRPr>
            </a:lvl9pPr>
          </a:lstStyle>
          <a:p>
            <a:pPr>
              <a:spcBef>
                <a:spcPct val="50000"/>
              </a:spcBef>
              <a:buFont typeface="Arial" panose="020B0604020202020204" pitchFamily="34" charset="0"/>
              <a:buNone/>
              <a:defRPr/>
            </a:pPr>
            <a:r>
              <a:rPr lang="en-US" sz="1000" b="1">
                <a:solidFill>
                  <a:srgbClr val="993300"/>
                </a:solidFill>
                <a:ea typeface="宋体" pitchFamily="2" charset="-122"/>
              </a:rPr>
              <a:t>Operating System Concepts – 7</a:t>
            </a:r>
            <a:r>
              <a:rPr lang="en-US" sz="1000" b="1" baseline="30000">
                <a:solidFill>
                  <a:srgbClr val="993300"/>
                </a:solidFill>
                <a:ea typeface="宋体" pitchFamily="2" charset="-122"/>
              </a:rPr>
              <a:t>th</a:t>
            </a:r>
            <a:r>
              <a:rPr lang="en-US" sz="1000" b="1">
                <a:solidFill>
                  <a:srgbClr val="993300"/>
                </a:solidFill>
                <a:ea typeface="宋体" pitchFamily="2" charset="-122"/>
              </a:rPr>
              <a:t> Edition, Jan 1, 2005</a:t>
            </a:r>
          </a:p>
        </p:txBody>
      </p:sp>
      <p:sp>
        <p:nvSpPr>
          <p:cNvPr id="1034" name="Freeform 10">
            <a:extLst>
              <a:ext uri="{FF2B5EF4-FFF2-40B4-BE49-F238E27FC236}">
                <a16:creationId xmlns:a16="http://schemas.microsoft.com/office/drawing/2014/main" id="{BAD7913B-BE6E-4AA0-8A73-9C2DBC008356}"/>
              </a:ext>
            </a:extLst>
          </p:cNvPr>
          <p:cNvSpPr>
            <a:spLocks/>
          </p:cNvSpPr>
          <p:nvPr/>
        </p:nvSpPr>
        <p:spPr bwMode="auto">
          <a:xfrm>
            <a:off x="-1658938" y="1109663"/>
            <a:ext cx="4763" cy="1587"/>
          </a:xfrm>
          <a:custGeom>
            <a:avLst/>
            <a:gdLst>
              <a:gd name="T0" fmla="*/ 2147483646 w 13"/>
              <a:gd name="T1" fmla="*/ 0 h 1587"/>
              <a:gd name="T2" fmla="*/ 0 w 13"/>
              <a:gd name="T3" fmla="*/ 0 h 1587"/>
              <a:gd name="T4" fmla="*/ 2147483646 w 13"/>
              <a:gd name="T5" fmla="*/ 0 h 1587"/>
              <a:gd name="T6" fmla="*/ 2147483646 w 13"/>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1587">
                <a:moveTo>
                  <a:pt x="13" y="0"/>
                </a:moveTo>
                <a:lnTo>
                  <a:pt x="0" y="0"/>
                </a:lnTo>
                <a:lnTo>
                  <a:pt x="7" y="0"/>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 name="Freeform 11">
            <a:extLst>
              <a:ext uri="{FF2B5EF4-FFF2-40B4-BE49-F238E27FC236}">
                <a16:creationId xmlns:a16="http://schemas.microsoft.com/office/drawing/2014/main" id="{A0CAC120-6357-4E58-9056-1531022E3CD9}"/>
              </a:ext>
            </a:extLst>
          </p:cNvPr>
          <p:cNvSpPr>
            <a:spLocks/>
          </p:cNvSpPr>
          <p:nvPr/>
        </p:nvSpPr>
        <p:spPr bwMode="auto">
          <a:xfrm>
            <a:off x="-898525" y="1169988"/>
            <a:ext cx="3175" cy="1587"/>
          </a:xfrm>
          <a:custGeom>
            <a:avLst/>
            <a:gdLst>
              <a:gd name="T0" fmla="*/ 0 w 10"/>
              <a:gd name="T1" fmla="*/ 0 h 1587"/>
              <a:gd name="T2" fmla="*/ 2147483646 w 10"/>
              <a:gd name="T3" fmla="*/ 0 h 1587"/>
              <a:gd name="T4" fmla="*/ 2147483646 w 10"/>
              <a:gd name="T5" fmla="*/ 0 h 1587"/>
              <a:gd name="T6" fmla="*/ 0 w 10"/>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1587">
                <a:moveTo>
                  <a:pt x="0" y="0"/>
                </a:moveTo>
                <a:lnTo>
                  <a:pt x="10" y="0"/>
                </a:lnTo>
                <a:lnTo>
                  <a:pt x="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 name="Rectangle 12">
            <a:extLst>
              <a:ext uri="{FF2B5EF4-FFF2-40B4-BE49-F238E27FC236}">
                <a16:creationId xmlns:a16="http://schemas.microsoft.com/office/drawing/2014/main" id="{5DC6C86E-FC07-49F2-A1D3-C0FCFDAE4206}"/>
              </a:ext>
            </a:extLst>
          </p:cNvPr>
          <p:cNvSpPr>
            <a:spLocks noChangeArrowheads="1"/>
          </p:cNvSpPr>
          <p:nvPr/>
        </p:nvSpPr>
        <p:spPr bwMode="auto">
          <a:xfrm>
            <a:off x="-1479550" y="423863"/>
            <a:ext cx="1587" cy="1587"/>
          </a:xfrm>
          <a:prstGeom prst="rect">
            <a:avLst/>
          </a:prstGeom>
          <a:solidFill>
            <a:srgbClr val="FFFFFF"/>
          </a:solidFill>
          <a:ln>
            <a:noFill/>
          </a:ln>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buFont typeface="Arial" panose="020B0604020202020204" pitchFamily="34" charset="0"/>
              <a:buNone/>
              <a:defRPr/>
            </a:pPr>
            <a:endParaRPr lang="zh-CN" altLang="en-US">
              <a:ea typeface="宋体" panose="02010600030101010101" pitchFamily="2" charset="-122"/>
            </a:endParaRPr>
          </a:p>
        </p:txBody>
      </p:sp>
      <p:sp>
        <p:nvSpPr>
          <p:cNvPr id="1037" name="Freeform 13">
            <a:extLst>
              <a:ext uri="{FF2B5EF4-FFF2-40B4-BE49-F238E27FC236}">
                <a16:creationId xmlns:a16="http://schemas.microsoft.com/office/drawing/2014/main" id="{31632CF6-F840-4DE8-9EA1-E6D213F5DA03}"/>
              </a:ext>
            </a:extLst>
          </p:cNvPr>
          <p:cNvSpPr>
            <a:spLocks/>
          </p:cNvSpPr>
          <p:nvPr/>
        </p:nvSpPr>
        <p:spPr bwMode="auto">
          <a:xfrm>
            <a:off x="-1466850" y="889000"/>
            <a:ext cx="6350" cy="1588"/>
          </a:xfrm>
          <a:custGeom>
            <a:avLst/>
            <a:gdLst>
              <a:gd name="T0" fmla="*/ 0 w 18"/>
              <a:gd name="T1" fmla="*/ 2147483646 h 7"/>
              <a:gd name="T2" fmla="*/ 2147483646 w 18"/>
              <a:gd name="T3" fmla="*/ 0 h 7"/>
              <a:gd name="T4" fmla="*/ 2147483646 w 18"/>
              <a:gd name="T5" fmla="*/ 0 h 7"/>
              <a:gd name="T6" fmla="*/ 0 w 18"/>
              <a:gd name="T7" fmla="*/ 2147483646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7">
                <a:moveTo>
                  <a:pt x="0" y="7"/>
                </a:moveTo>
                <a:lnTo>
                  <a:pt x="12" y="0"/>
                </a:lnTo>
                <a:lnTo>
                  <a:pt x="18"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 name="Freeform 14">
            <a:extLst>
              <a:ext uri="{FF2B5EF4-FFF2-40B4-BE49-F238E27FC236}">
                <a16:creationId xmlns:a16="http://schemas.microsoft.com/office/drawing/2014/main" id="{8711E550-22A5-4604-BD05-E4E81B1A0938}"/>
              </a:ext>
            </a:extLst>
          </p:cNvPr>
          <p:cNvSpPr>
            <a:spLocks/>
          </p:cNvSpPr>
          <p:nvPr/>
        </p:nvSpPr>
        <p:spPr bwMode="auto">
          <a:xfrm>
            <a:off x="-1639888" y="1144588"/>
            <a:ext cx="1588" cy="6350"/>
          </a:xfrm>
          <a:custGeom>
            <a:avLst/>
            <a:gdLst>
              <a:gd name="T0" fmla="*/ 0 w 6"/>
              <a:gd name="T1" fmla="*/ 2147483646 h 16"/>
              <a:gd name="T2" fmla="*/ 2147483646 w 6"/>
              <a:gd name="T3" fmla="*/ 0 h 16"/>
              <a:gd name="T4" fmla="*/ 2147483646 w 6"/>
              <a:gd name="T5" fmla="*/ 2147483646 h 16"/>
              <a:gd name="T6" fmla="*/ 0 w 6"/>
              <a:gd name="T7" fmla="*/ 2147483646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16">
                <a:moveTo>
                  <a:pt x="0" y="16"/>
                </a:moveTo>
                <a:lnTo>
                  <a:pt x="6" y="0"/>
                </a:lnTo>
                <a:lnTo>
                  <a:pt x="3" y="13"/>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 name="Freeform 15">
            <a:extLst>
              <a:ext uri="{FF2B5EF4-FFF2-40B4-BE49-F238E27FC236}">
                <a16:creationId xmlns:a16="http://schemas.microsoft.com/office/drawing/2014/main" id="{1AB77B35-9404-4A27-B28A-923779A03267}"/>
              </a:ext>
            </a:extLst>
          </p:cNvPr>
          <p:cNvSpPr>
            <a:spLocks/>
          </p:cNvSpPr>
          <p:nvPr/>
        </p:nvSpPr>
        <p:spPr bwMode="auto">
          <a:xfrm>
            <a:off x="-1247775" y="1146175"/>
            <a:ext cx="4762" cy="7938"/>
          </a:xfrm>
          <a:custGeom>
            <a:avLst/>
            <a:gdLst>
              <a:gd name="T0" fmla="*/ 2147483646 w 11"/>
              <a:gd name="T1" fmla="*/ 2147483646 h 20"/>
              <a:gd name="T2" fmla="*/ 0 w 11"/>
              <a:gd name="T3" fmla="*/ 0 h 20"/>
              <a:gd name="T4" fmla="*/ 2147483646 w 11"/>
              <a:gd name="T5" fmla="*/ 2147483646 h 20"/>
              <a:gd name="T6" fmla="*/ 2147483646 w 11"/>
              <a:gd name="T7" fmla="*/ 2147483646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20">
                <a:moveTo>
                  <a:pt x="8" y="20"/>
                </a:moveTo>
                <a:lnTo>
                  <a:pt x="0" y="0"/>
                </a:lnTo>
                <a:lnTo>
                  <a:pt x="11" y="16"/>
                </a:lnTo>
                <a:lnTo>
                  <a:pt x="8"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16">
            <a:extLst>
              <a:ext uri="{FF2B5EF4-FFF2-40B4-BE49-F238E27FC236}">
                <a16:creationId xmlns:a16="http://schemas.microsoft.com/office/drawing/2014/main" id="{2FA29691-7776-48FE-8744-7DE8AC369681}"/>
              </a:ext>
            </a:extLst>
          </p:cNvPr>
          <p:cNvSpPr>
            <a:spLocks/>
          </p:cNvSpPr>
          <p:nvPr/>
        </p:nvSpPr>
        <p:spPr bwMode="auto">
          <a:xfrm>
            <a:off x="-1101725" y="1228725"/>
            <a:ext cx="1587" cy="6350"/>
          </a:xfrm>
          <a:custGeom>
            <a:avLst/>
            <a:gdLst>
              <a:gd name="T0" fmla="*/ 0 w 7"/>
              <a:gd name="T1" fmla="*/ 2147483646 h 14"/>
              <a:gd name="T2" fmla="*/ 2147483646 w 7"/>
              <a:gd name="T3" fmla="*/ 0 h 14"/>
              <a:gd name="T4" fmla="*/ 2147483646 w 7"/>
              <a:gd name="T5" fmla="*/ 2147483646 h 14"/>
              <a:gd name="T6" fmla="*/ 0 w 7"/>
              <a:gd name="T7" fmla="*/ 2147483646 h 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14">
                <a:moveTo>
                  <a:pt x="0" y="14"/>
                </a:moveTo>
                <a:lnTo>
                  <a:pt x="7" y="0"/>
                </a:lnTo>
                <a:lnTo>
                  <a:pt x="7" y="7"/>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 name="Freeform 17">
            <a:extLst>
              <a:ext uri="{FF2B5EF4-FFF2-40B4-BE49-F238E27FC236}">
                <a16:creationId xmlns:a16="http://schemas.microsoft.com/office/drawing/2014/main" id="{B76DC9AC-694A-4C0B-B7AE-E538DD8F12D1}"/>
              </a:ext>
            </a:extLst>
          </p:cNvPr>
          <p:cNvSpPr>
            <a:spLocks/>
          </p:cNvSpPr>
          <p:nvPr/>
        </p:nvSpPr>
        <p:spPr bwMode="auto">
          <a:xfrm>
            <a:off x="-1303338" y="1270000"/>
            <a:ext cx="12700" cy="1588"/>
          </a:xfrm>
          <a:custGeom>
            <a:avLst/>
            <a:gdLst>
              <a:gd name="T0" fmla="*/ 0 w 30"/>
              <a:gd name="T1" fmla="*/ 2147483646 h 3"/>
              <a:gd name="T2" fmla="*/ 2147483646 w 30"/>
              <a:gd name="T3" fmla="*/ 0 h 3"/>
              <a:gd name="T4" fmla="*/ 2147483646 w 30"/>
              <a:gd name="T5" fmla="*/ 0 h 3"/>
              <a:gd name="T6" fmla="*/ 0 w 30"/>
              <a:gd name="T7" fmla="*/ 2147483646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 h="3">
                <a:moveTo>
                  <a:pt x="0" y="3"/>
                </a:moveTo>
                <a:lnTo>
                  <a:pt x="15" y="0"/>
                </a:lnTo>
                <a:lnTo>
                  <a:pt x="30" y="0"/>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 name="Freeform 18">
            <a:extLst>
              <a:ext uri="{FF2B5EF4-FFF2-40B4-BE49-F238E27FC236}">
                <a16:creationId xmlns:a16="http://schemas.microsoft.com/office/drawing/2014/main" id="{384A43F9-2329-435E-B1C7-76C8A3A56330}"/>
              </a:ext>
            </a:extLst>
          </p:cNvPr>
          <p:cNvSpPr>
            <a:spLocks/>
          </p:cNvSpPr>
          <p:nvPr/>
        </p:nvSpPr>
        <p:spPr bwMode="auto">
          <a:xfrm>
            <a:off x="1176338" y="885825"/>
            <a:ext cx="4762" cy="9525"/>
          </a:xfrm>
          <a:custGeom>
            <a:avLst/>
            <a:gdLst>
              <a:gd name="T0" fmla="*/ 0 w 9"/>
              <a:gd name="T1" fmla="*/ 2147483646 h 24"/>
              <a:gd name="T2" fmla="*/ 2147483646 w 9"/>
              <a:gd name="T3" fmla="*/ 0 h 24"/>
              <a:gd name="T4" fmla="*/ 2147483646 w 9"/>
              <a:gd name="T5" fmla="*/ 2147483646 h 24"/>
              <a:gd name="T6" fmla="*/ 0 w 9"/>
              <a:gd name="T7" fmla="*/ 2147483646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24">
                <a:moveTo>
                  <a:pt x="0" y="24"/>
                </a:moveTo>
                <a:lnTo>
                  <a:pt x="9" y="0"/>
                </a:lnTo>
                <a:lnTo>
                  <a:pt x="6" y="17"/>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043" name="Picture 19" descr="Slide_iconblue_pc">
            <a:extLst>
              <a:ext uri="{FF2B5EF4-FFF2-40B4-BE49-F238E27FC236}">
                <a16:creationId xmlns:a16="http://schemas.microsoft.com/office/drawing/2014/main" id="{66B4830F-6843-4DDE-B955-2A3DBD2BF04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18475" y="6010275"/>
            <a:ext cx="1011238"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 name="Picture 20" descr="Slide_iconvertical">
            <a:extLst>
              <a:ext uri="{FF2B5EF4-FFF2-40B4-BE49-F238E27FC236}">
                <a16:creationId xmlns:a16="http://schemas.microsoft.com/office/drawing/2014/main" id="{615DF692-7DC8-464C-9FBA-B63512FC03A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600075"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64" r:id="rId1"/>
    <p:sldLayoutId id="2147483965" r:id="rId2"/>
    <p:sldLayoutId id="2147483966" r:id="rId3"/>
    <p:sldLayoutId id="2147483967" r:id="rId4"/>
    <p:sldLayoutId id="2147483968" r:id="rId5"/>
    <p:sldLayoutId id="2147483969" r:id="rId6"/>
    <p:sldLayoutId id="2147483970" r:id="rId7"/>
    <p:sldLayoutId id="2147483971" r:id="rId8"/>
    <p:sldLayoutId id="2147483972" r:id="rId9"/>
    <p:sldLayoutId id="2147483973" r:id="rId10"/>
    <p:sldLayoutId id="2147483974" r:id="rId11"/>
  </p:sldLayoutIdLst>
  <p:txStyles>
    <p:titleStyle>
      <a:lvl1pPr algn="ctr" rtl="0" eaLnBrk="0" fontAlgn="base" hangingPunct="0">
        <a:spcBef>
          <a:spcPct val="0"/>
        </a:spcBef>
        <a:spcAft>
          <a:spcPct val="0"/>
        </a:spcAft>
        <a:defRPr sz="3200" b="1">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itchFamily="2" charset="0"/>
        </a:defRPr>
      </a:lvl2pPr>
      <a:lvl3pPr algn="ctr" rtl="0" eaLnBrk="0" fontAlgn="base" hangingPunct="0">
        <a:spcBef>
          <a:spcPct val="0"/>
        </a:spcBef>
        <a:spcAft>
          <a:spcPct val="0"/>
        </a:spcAft>
        <a:defRPr sz="3200" b="1">
          <a:solidFill>
            <a:srgbClr val="993300"/>
          </a:solidFill>
          <a:latin typeface="Helvetica" pitchFamily="2" charset="0"/>
        </a:defRPr>
      </a:lvl3pPr>
      <a:lvl4pPr algn="ctr" rtl="0" eaLnBrk="0" fontAlgn="base" hangingPunct="0">
        <a:spcBef>
          <a:spcPct val="0"/>
        </a:spcBef>
        <a:spcAft>
          <a:spcPct val="0"/>
        </a:spcAft>
        <a:defRPr sz="3200" b="1">
          <a:solidFill>
            <a:srgbClr val="993300"/>
          </a:solidFill>
          <a:latin typeface="Helvetica" pitchFamily="2" charset="0"/>
        </a:defRPr>
      </a:lvl4pPr>
      <a:lvl5pPr algn="ctr" rtl="0" eaLnBrk="0" fontAlgn="base" hangingPunct="0">
        <a:spcBef>
          <a:spcPct val="0"/>
        </a:spcBef>
        <a:spcAft>
          <a:spcPct val="0"/>
        </a:spcAft>
        <a:defRPr sz="3200" b="1">
          <a:solidFill>
            <a:srgbClr val="993300"/>
          </a:solidFill>
          <a:latin typeface="Helvetica" pitchFamily="2"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99CCFF"/>
            </a:gs>
          </a:gsLst>
          <a:lin ang="5400000" scaled="1"/>
        </a:gradFill>
        <a:effectLst/>
      </p:bgPr>
    </p:bg>
    <p:spTree>
      <p:nvGrpSpPr>
        <p:cNvPr id="1" name=""/>
        <p:cNvGrpSpPr/>
        <p:nvPr/>
      </p:nvGrpSpPr>
      <p:grpSpPr>
        <a:xfrm>
          <a:off x="0" y="0"/>
          <a:ext cx="0" cy="0"/>
          <a:chOff x="0" y="0"/>
          <a:chExt cx="0" cy="0"/>
        </a:xfrm>
      </p:grpSpPr>
      <p:graphicFrame>
        <p:nvGraphicFramePr>
          <p:cNvPr id="2050" name="Rectangle 6">
            <a:extLst>
              <a:ext uri="{FF2B5EF4-FFF2-40B4-BE49-F238E27FC236}">
                <a16:creationId xmlns:a16="http://schemas.microsoft.com/office/drawing/2014/main" id="{FEFA068F-FDF8-4DE3-B95F-B76A03B104BE}"/>
              </a:ext>
            </a:extLst>
          </p:cNvPr>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2324" r:id="rId14" imgW="0" imgH="0" progId="">
                  <p:embed/>
                </p:oleObj>
              </mc:Choice>
              <mc:Fallback>
                <p:oleObj r:id="rId14" imgW="0" imgH="0" progId="">
                  <p:embed/>
                  <p:pic>
                    <p:nvPicPr>
                      <p:cNvPr id="0" name="Rectangle 6"/>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051" name="Picture 7" descr="Slide_iconblue_pc">
            <a:extLst>
              <a:ext uri="{FF2B5EF4-FFF2-40B4-BE49-F238E27FC236}">
                <a16:creationId xmlns:a16="http://schemas.microsoft.com/office/drawing/2014/main" id="{79C13C32-3F7A-4CDA-87B9-B740532C73F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79763" y="4829175"/>
            <a:ext cx="2349500" cy="1419225"/>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2052" name="Picture 8" descr="BD21332_">
            <a:extLst>
              <a:ext uri="{FF2B5EF4-FFF2-40B4-BE49-F238E27FC236}">
                <a16:creationId xmlns:a16="http://schemas.microsoft.com/office/drawing/2014/main" id="{13C72138-6FF1-4A3E-BB6A-1C490ED3065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39875" y="3603625"/>
            <a:ext cx="60356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2">
            <a:extLst>
              <a:ext uri="{FF2B5EF4-FFF2-40B4-BE49-F238E27FC236}">
                <a16:creationId xmlns:a16="http://schemas.microsoft.com/office/drawing/2014/main" id="{339C52E6-7185-45C9-8DDC-1501B0653FF3}"/>
              </a:ext>
            </a:extLst>
          </p:cNvPr>
          <p:cNvSpPr>
            <a:spLocks noGrp="1" noChangeArrowheads="1"/>
          </p:cNvSpPr>
          <p:nvPr>
            <p:ph type="body" idx="1"/>
          </p:nvPr>
        </p:nvSpPr>
        <p:spPr bwMode="auto">
          <a:xfrm>
            <a:off x="798513" y="125095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054" name="Rectangle 4">
            <a:extLst>
              <a:ext uri="{FF2B5EF4-FFF2-40B4-BE49-F238E27FC236}">
                <a16:creationId xmlns:a16="http://schemas.microsoft.com/office/drawing/2014/main" id="{FAC8F599-2D63-45F7-8226-403F2655C9CE}"/>
              </a:ext>
            </a:extLst>
          </p:cNvPr>
          <p:cNvSpPr>
            <a:spLocks noGrp="1" noChangeArrowheads="1"/>
          </p:cNvSpPr>
          <p:nvPr>
            <p:ph type="title"/>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2055" name="Rectangle 4">
            <a:extLst>
              <a:ext uri="{FF2B5EF4-FFF2-40B4-BE49-F238E27FC236}">
                <a16:creationId xmlns:a16="http://schemas.microsoft.com/office/drawing/2014/main" id="{2EA29720-4A86-4AA8-B002-AF7385EE21CE}"/>
              </a:ext>
            </a:extLst>
          </p:cNvPr>
          <p:cNvSpPr>
            <a:spLocks noGrp="1" noChangeArrowheads="1"/>
          </p:cNvSpPr>
          <p:nvPr>
            <p:ph type="dt" sz="half" idx="2"/>
          </p:nvPr>
        </p:nvSpPr>
        <p:spPr bwMode="auto">
          <a:xfrm>
            <a:off x="685800" y="6248400"/>
            <a:ext cx="1905000" cy="457200"/>
          </a:xfrm>
          <a:prstGeom prst="rect">
            <a:avLst/>
          </a:prstGeom>
          <a:noFill/>
          <a:ln>
            <a:noFill/>
          </a:ln>
        </p:spPr>
        <p:txBody>
          <a:bodyPr vert="horz" wrap="square" lIns="91440" tIns="45720" rIns="91440" bIns="45720" numCol="1" anchor="t" anchorCtr="0" compatLnSpc="1">
            <a:prstTxWarp prst="textNoShape">
              <a:avLst/>
            </a:prstTxWarp>
          </a:bodyPr>
          <a:lstStyle>
            <a:lvl1pPr>
              <a:spcBef>
                <a:spcPct val="50000"/>
              </a:spcBef>
              <a:buFont typeface="Arial" pitchFamily="34" charset="0"/>
              <a:buNone/>
              <a:defRPr sz="1400">
                <a:solidFill>
                  <a:srgbClr val="578963"/>
                </a:solidFill>
                <a:latin typeface="Times New Roman" pitchFamily="18" charset="0"/>
                <a:ea typeface="宋体" pitchFamily="2" charset="-122"/>
              </a:defRPr>
            </a:lvl1pPr>
          </a:lstStyle>
          <a:p>
            <a:pPr>
              <a:defRPr/>
            </a:pPr>
            <a:endParaRPr lang="en-US"/>
          </a:p>
        </p:txBody>
      </p:sp>
      <p:sp>
        <p:nvSpPr>
          <p:cNvPr id="2056" name="Rectangle 5">
            <a:extLst>
              <a:ext uri="{FF2B5EF4-FFF2-40B4-BE49-F238E27FC236}">
                <a16:creationId xmlns:a16="http://schemas.microsoft.com/office/drawing/2014/main" id="{3936BBE3-AC62-472F-AF98-4ACD270351EC}"/>
              </a:ext>
            </a:extLst>
          </p:cNvPr>
          <p:cNvSpPr>
            <a:spLocks noGrp="1" noChangeArrowheads="1"/>
          </p:cNvSpPr>
          <p:nvPr>
            <p:ph type="ftr" sz="quarter" idx="3"/>
          </p:nvPr>
        </p:nvSpPr>
        <p:spPr bwMode="auto">
          <a:xfrm>
            <a:off x="3124200" y="6248400"/>
            <a:ext cx="2895600" cy="457200"/>
          </a:xfrm>
          <a:prstGeom prst="rect">
            <a:avLst/>
          </a:prstGeom>
          <a:noFill/>
          <a:ln>
            <a:noFill/>
          </a:ln>
        </p:spPr>
        <p:txBody>
          <a:bodyPr vert="horz" wrap="square" lIns="91440" tIns="45720" rIns="91440" bIns="45720" numCol="1" anchor="t" anchorCtr="0" compatLnSpc="1">
            <a:prstTxWarp prst="textNoShape">
              <a:avLst/>
            </a:prstTxWarp>
          </a:bodyPr>
          <a:lstStyle>
            <a:lvl1pPr algn="ctr">
              <a:spcBef>
                <a:spcPct val="50000"/>
              </a:spcBef>
              <a:buFont typeface="Arial" pitchFamily="34" charset="0"/>
              <a:buNone/>
              <a:defRPr sz="1400">
                <a:solidFill>
                  <a:srgbClr val="578963"/>
                </a:solidFill>
                <a:latin typeface="Times New Roman" pitchFamily="18" charset="0"/>
                <a:ea typeface="宋体" pitchFamily="2" charset="-122"/>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975" r:id="rId1"/>
    <p:sldLayoutId id="2147483976" r:id="rId2"/>
    <p:sldLayoutId id="2147483977" r:id="rId3"/>
    <p:sldLayoutId id="2147483978" r:id="rId4"/>
    <p:sldLayoutId id="2147483979" r:id="rId5"/>
    <p:sldLayoutId id="2147483980" r:id="rId6"/>
    <p:sldLayoutId id="2147483981" r:id="rId7"/>
    <p:sldLayoutId id="2147483982" r:id="rId8"/>
    <p:sldLayoutId id="2147483983" r:id="rId9"/>
    <p:sldLayoutId id="2147483984" r:id="rId10"/>
    <p:sldLayoutId id="2147483985" r:id="rId11"/>
  </p:sldLayoutIdLst>
  <p:txStyles>
    <p:titleStyle>
      <a:lvl1pPr algn="ctr" rtl="0" eaLnBrk="0" fontAlgn="base" hangingPunct="0">
        <a:spcBef>
          <a:spcPct val="0"/>
        </a:spcBef>
        <a:spcAft>
          <a:spcPct val="0"/>
        </a:spcAft>
        <a:defRPr sz="3200" b="1">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itchFamily="2" charset="0"/>
        </a:defRPr>
      </a:lvl2pPr>
      <a:lvl3pPr algn="ctr" rtl="0" eaLnBrk="0" fontAlgn="base" hangingPunct="0">
        <a:spcBef>
          <a:spcPct val="0"/>
        </a:spcBef>
        <a:spcAft>
          <a:spcPct val="0"/>
        </a:spcAft>
        <a:defRPr sz="3200" b="1">
          <a:solidFill>
            <a:srgbClr val="993300"/>
          </a:solidFill>
          <a:latin typeface="Helvetica" pitchFamily="2" charset="0"/>
        </a:defRPr>
      </a:lvl3pPr>
      <a:lvl4pPr algn="ctr" rtl="0" eaLnBrk="0" fontAlgn="base" hangingPunct="0">
        <a:spcBef>
          <a:spcPct val="0"/>
        </a:spcBef>
        <a:spcAft>
          <a:spcPct val="0"/>
        </a:spcAft>
        <a:defRPr sz="3200" b="1">
          <a:solidFill>
            <a:srgbClr val="993300"/>
          </a:solidFill>
          <a:latin typeface="Helvetica" pitchFamily="2" charset="0"/>
        </a:defRPr>
      </a:lvl4pPr>
      <a:lvl5pPr algn="ctr" rtl="0" eaLnBrk="0" fontAlgn="base" hangingPunct="0">
        <a:spcBef>
          <a:spcPct val="0"/>
        </a:spcBef>
        <a:spcAft>
          <a:spcPct val="0"/>
        </a:spcAft>
        <a:defRPr sz="3200" b="1">
          <a:solidFill>
            <a:srgbClr val="993300"/>
          </a:solidFill>
          <a:latin typeface="Helvetica" pitchFamily="2"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11.emf"/><Relationship Id="rId2" Type="http://schemas.openxmlformats.org/officeDocument/2006/relationships/image" Target="../media/image6.emf"/><Relationship Id="rId1" Type="http://schemas.openxmlformats.org/officeDocument/2006/relationships/slideLayout" Target="../slideLayouts/slideLayout7.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slides/_rels/slide1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image" Target="../media/image24.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slideLayout" Target="../slideLayouts/slideLayout7.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tags" Target="../tags/tag40.xml"/><Relationship Id="rId18" Type="http://schemas.openxmlformats.org/officeDocument/2006/relationships/tags" Target="../tags/tag45.xml"/><Relationship Id="rId26" Type="http://schemas.openxmlformats.org/officeDocument/2006/relationships/tags" Target="../tags/tag53.xml"/><Relationship Id="rId3" Type="http://schemas.openxmlformats.org/officeDocument/2006/relationships/tags" Target="../tags/tag30.xml"/><Relationship Id="rId21" Type="http://schemas.openxmlformats.org/officeDocument/2006/relationships/tags" Target="../tags/tag48.xml"/><Relationship Id="rId7" Type="http://schemas.openxmlformats.org/officeDocument/2006/relationships/tags" Target="../tags/tag34.xml"/><Relationship Id="rId12" Type="http://schemas.openxmlformats.org/officeDocument/2006/relationships/tags" Target="../tags/tag39.xml"/><Relationship Id="rId17" Type="http://schemas.openxmlformats.org/officeDocument/2006/relationships/tags" Target="../tags/tag44.xml"/><Relationship Id="rId25" Type="http://schemas.openxmlformats.org/officeDocument/2006/relationships/tags" Target="../tags/tag52.xml"/><Relationship Id="rId2" Type="http://schemas.openxmlformats.org/officeDocument/2006/relationships/tags" Target="../tags/tag29.xml"/><Relationship Id="rId16" Type="http://schemas.openxmlformats.org/officeDocument/2006/relationships/tags" Target="../tags/tag43.xml"/><Relationship Id="rId20" Type="http://schemas.openxmlformats.org/officeDocument/2006/relationships/tags" Target="../tags/tag47.xml"/><Relationship Id="rId29" Type="http://schemas.openxmlformats.org/officeDocument/2006/relationships/image" Target="../media/image24.png"/><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tags" Target="../tags/tag38.xml"/><Relationship Id="rId24" Type="http://schemas.openxmlformats.org/officeDocument/2006/relationships/tags" Target="../tags/tag51.xml"/><Relationship Id="rId5" Type="http://schemas.openxmlformats.org/officeDocument/2006/relationships/tags" Target="../tags/tag32.xml"/><Relationship Id="rId15" Type="http://schemas.openxmlformats.org/officeDocument/2006/relationships/tags" Target="../tags/tag42.xml"/><Relationship Id="rId23" Type="http://schemas.openxmlformats.org/officeDocument/2006/relationships/tags" Target="../tags/tag50.xml"/><Relationship Id="rId28" Type="http://schemas.openxmlformats.org/officeDocument/2006/relationships/slideLayout" Target="../slideLayouts/slideLayout7.xml"/><Relationship Id="rId10" Type="http://schemas.openxmlformats.org/officeDocument/2006/relationships/tags" Target="../tags/tag37.xml"/><Relationship Id="rId19" Type="http://schemas.openxmlformats.org/officeDocument/2006/relationships/tags" Target="../tags/tag46.xml"/><Relationship Id="rId4" Type="http://schemas.openxmlformats.org/officeDocument/2006/relationships/tags" Target="../tags/tag31.xml"/><Relationship Id="rId9" Type="http://schemas.openxmlformats.org/officeDocument/2006/relationships/tags" Target="../tags/tag36.xml"/><Relationship Id="rId14" Type="http://schemas.openxmlformats.org/officeDocument/2006/relationships/tags" Target="../tags/tag41.xml"/><Relationship Id="rId22" Type="http://schemas.openxmlformats.org/officeDocument/2006/relationships/tags" Target="../tags/tag49.xml"/><Relationship Id="rId27" Type="http://schemas.openxmlformats.org/officeDocument/2006/relationships/tags" Target="../tags/tag54.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8" Type="http://schemas.openxmlformats.org/officeDocument/2006/relationships/tags" Target="../tags/tag62.xml"/><Relationship Id="rId13" Type="http://schemas.openxmlformats.org/officeDocument/2006/relationships/tags" Target="../tags/tag67.xml"/><Relationship Id="rId18" Type="http://schemas.openxmlformats.org/officeDocument/2006/relationships/tags" Target="../tags/tag72.xml"/><Relationship Id="rId26" Type="http://schemas.openxmlformats.org/officeDocument/2006/relationships/tags" Target="../tags/tag80.xml"/><Relationship Id="rId3" Type="http://schemas.openxmlformats.org/officeDocument/2006/relationships/tags" Target="../tags/tag57.xml"/><Relationship Id="rId21" Type="http://schemas.openxmlformats.org/officeDocument/2006/relationships/tags" Target="../tags/tag75.xml"/><Relationship Id="rId7" Type="http://schemas.openxmlformats.org/officeDocument/2006/relationships/tags" Target="../tags/tag61.xml"/><Relationship Id="rId12" Type="http://schemas.openxmlformats.org/officeDocument/2006/relationships/tags" Target="../tags/tag66.xml"/><Relationship Id="rId17" Type="http://schemas.openxmlformats.org/officeDocument/2006/relationships/tags" Target="../tags/tag71.xml"/><Relationship Id="rId25" Type="http://schemas.openxmlformats.org/officeDocument/2006/relationships/tags" Target="../tags/tag79.xml"/><Relationship Id="rId2" Type="http://schemas.openxmlformats.org/officeDocument/2006/relationships/tags" Target="../tags/tag56.xml"/><Relationship Id="rId16" Type="http://schemas.openxmlformats.org/officeDocument/2006/relationships/tags" Target="../tags/tag70.xml"/><Relationship Id="rId20" Type="http://schemas.openxmlformats.org/officeDocument/2006/relationships/tags" Target="../tags/tag74.xml"/><Relationship Id="rId29" Type="http://schemas.openxmlformats.org/officeDocument/2006/relationships/image" Target="../media/image24.png"/><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tags" Target="../tags/tag65.xml"/><Relationship Id="rId24" Type="http://schemas.openxmlformats.org/officeDocument/2006/relationships/tags" Target="../tags/tag78.xml"/><Relationship Id="rId5" Type="http://schemas.openxmlformats.org/officeDocument/2006/relationships/tags" Target="../tags/tag59.xml"/><Relationship Id="rId15" Type="http://schemas.openxmlformats.org/officeDocument/2006/relationships/tags" Target="../tags/tag69.xml"/><Relationship Id="rId23" Type="http://schemas.openxmlformats.org/officeDocument/2006/relationships/tags" Target="../tags/tag77.xml"/><Relationship Id="rId28" Type="http://schemas.openxmlformats.org/officeDocument/2006/relationships/slideLayout" Target="../slideLayouts/slideLayout7.xml"/><Relationship Id="rId10" Type="http://schemas.openxmlformats.org/officeDocument/2006/relationships/tags" Target="../tags/tag64.xml"/><Relationship Id="rId19" Type="http://schemas.openxmlformats.org/officeDocument/2006/relationships/tags" Target="../tags/tag73.xml"/><Relationship Id="rId4" Type="http://schemas.openxmlformats.org/officeDocument/2006/relationships/tags" Target="../tags/tag58.xml"/><Relationship Id="rId9" Type="http://schemas.openxmlformats.org/officeDocument/2006/relationships/tags" Target="../tags/tag63.xml"/><Relationship Id="rId14" Type="http://schemas.openxmlformats.org/officeDocument/2006/relationships/tags" Target="../tags/tag68.xml"/><Relationship Id="rId22" Type="http://schemas.openxmlformats.org/officeDocument/2006/relationships/tags" Target="../tags/tag76.xml"/><Relationship Id="rId27" Type="http://schemas.openxmlformats.org/officeDocument/2006/relationships/tags" Target="../tags/tag81.xml"/></Relationships>
</file>

<file path=ppt/slides/_rels/slide56.xml.rels><?xml version="1.0" encoding="UTF-8" standalone="yes"?>
<Relationships xmlns="http://schemas.openxmlformats.org/package/2006/relationships"><Relationship Id="rId8" Type="http://schemas.openxmlformats.org/officeDocument/2006/relationships/tags" Target="../tags/tag89.xml"/><Relationship Id="rId13" Type="http://schemas.openxmlformats.org/officeDocument/2006/relationships/tags" Target="../tags/tag94.xml"/><Relationship Id="rId18" Type="http://schemas.openxmlformats.org/officeDocument/2006/relationships/tags" Target="../tags/tag99.xml"/><Relationship Id="rId26" Type="http://schemas.openxmlformats.org/officeDocument/2006/relationships/tags" Target="../tags/tag107.xml"/><Relationship Id="rId3" Type="http://schemas.openxmlformats.org/officeDocument/2006/relationships/tags" Target="../tags/tag84.xml"/><Relationship Id="rId21" Type="http://schemas.openxmlformats.org/officeDocument/2006/relationships/tags" Target="../tags/tag102.xml"/><Relationship Id="rId7" Type="http://schemas.openxmlformats.org/officeDocument/2006/relationships/tags" Target="../tags/tag88.xml"/><Relationship Id="rId12" Type="http://schemas.openxmlformats.org/officeDocument/2006/relationships/tags" Target="../tags/tag93.xml"/><Relationship Id="rId17" Type="http://schemas.openxmlformats.org/officeDocument/2006/relationships/tags" Target="../tags/tag98.xml"/><Relationship Id="rId25" Type="http://schemas.openxmlformats.org/officeDocument/2006/relationships/tags" Target="../tags/tag106.xml"/><Relationship Id="rId2" Type="http://schemas.openxmlformats.org/officeDocument/2006/relationships/tags" Target="../tags/tag83.xml"/><Relationship Id="rId16" Type="http://schemas.openxmlformats.org/officeDocument/2006/relationships/tags" Target="../tags/tag97.xml"/><Relationship Id="rId20" Type="http://schemas.openxmlformats.org/officeDocument/2006/relationships/tags" Target="../tags/tag101.xml"/><Relationship Id="rId29" Type="http://schemas.openxmlformats.org/officeDocument/2006/relationships/image" Target="../media/image24.png"/><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tags" Target="../tags/tag92.xml"/><Relationship Id="rId24" Type="http://schemas.openxmlformats.org/officeDocument/2006/relationships/tags" Target="../tags/tag105.xml"/><Relationship Id="rId5" Type="http://schemas.openxmlformats.org/officeDocument/2006/relationships/tags" Target="../tags/tag86.xml"/><Relationship Id="rId15" Type="http://schemas.openxmlformats.org/officeDocument/2006/relationships/tags" Target="../tags/tag96.xml"/><Relationship Id="rId23" Type="http://schemas.openxmlformats.org/officeDocument/2006/relationships/tags" Target="../tags/tag104.xml"/><Relationship Id="rId28" Type="http://schemas.openxmlformats.org/officeDocument/2006/relationships/slideLayout" Target="../slideLayouts/slideLayout7.xml"/><Relationship Id="rId10" Type="http://schemas.openxmlformats.org/officeDocument/2006/relationships/tags" Target="../tags/tag91.xml"/><Relationship Id="rId19" Type="http://schemas.openxmlformats.org/officeDocument/2006/relationships/tags" Target="../tags/tag100.xml"/><Relationship Id="rId4" Type="http://schemas.openxmlformats.org/officeDocument/2006/relationships/tags" Target="../tags/tag85.xml"/><Relationship Id="rId9" Type="http://schemas.openxmlformats.org/officeDocument/2006/relationships/tags" Target="../tags/tag90.xml"/><Relationship Id="rId14" Type="http://schemas.openxmlformats.org/officeDocument/2006/relationships/tags" Target="../tags/tag95.xml"/><Relationship Id="rId22" Type="http://schemas.openxmlformats.org/officeDocument/2006/relationships/tags" Target="../tags/tag103.xml"/><Relationship Id="rId27" Type="http://schemas.openxmlformats.org/officeDocument/2006/relationships/tags" Target="../tags/tag10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8" Type="http://schemas.openxmlformats.org/officeDocument/2006/relationships/tags" Target="../tags/tag116.xml"/><Relationship Id="rId13" Type="http://schemas.openxmlformats.org/officeDocument/2006/relationships/tags" Target="../tags/tag121.xml"/><Relationship Id="rId18" Type="http://schemas.openxmlformats.org/officeDocument/2006/relationships/tags" Target="../tags/tag126.xml"/><Relationship Id="rId26" Type="http://schemas.openxmlformats.org/officeDocument/2006/relationships/tags" Target="../tags/tag134.xml"/><Relationship Id="rId3" Type="http://schemas.openxmlformats.org/officeDocument/2006/relationships/tags" Target="../tags/tag111.xml"/><Relationship Id="rId21" Type="http://schemas.openxmlformats.org/officeDocument/2006/relationships/tags" Target="../tags/tag129.xml"/><Relationship Id="rId7" Type="http://schemas.openxmlformats.org/officeDocument/2006/relationships/tags" Target="../tags/tag115.xml"/><Relationship Id="rId12" Type="http://schemas.openxmlformats.org/officeDocument/2006/relationships/tags" Target="../tags/tag120.xml"/><Relationship Id="rId17" Type="http://schemas.openxmlformats.org/officeDocument/2006/relationships/tags" Target="../tags/tag125.xml"/><Relationship Id="rId25" Type="http://schemas.openxmlformats.org/officeDocument/2006/relationships/tags" Target="../tags/tag133.xml"/><Relationship Id="rId2" Type="http://schemas.openxmlformats.org/officeDocument/2006/relationships/tags" Target="../tags/tag110.xml"/><Relationship Id="rId16" Type="http://schemas.openxmlformats.org/officeDocument/2006/relationships/tags" Target="../tags/tag124.xml"/><Relationship Id="rId20" Type="http://schemas.openxmlformats.org/officeDocument/2006/relationships/tags" Target="../tags/tag128.xml"/><Relationship Id="rId29" Type="http://schemas.openxmlformats.org/officeDocument/2006/relationships/image" Target="../media/image24.png"/><Relationship Id="rId1" Type="http://schemas.openxmlformats.org/officeDocument/2006/relationships/tags" Target="../tags/tag109.xml"/><Relationship Id="rId6" Type="http://schemas.openxmlformats.org/officeDocument/2006/relationships/tags" Target="../tags/tag114.xml"/><Relationship Id="rId11" Type="http://schemas.openxmlformats.org/officeDocument/2006/relationships/tags" Target="../tags/tag119.xml"/><Relationship Id="rId24" Type="http://schemas.openxmlformats.org/officeDocument/2006/relationships/tags" Target="../tags/tag132.xml"/><Relationship Id="rId5" Type="http://schemas.openxmlformats.org/officeDocument/2006/relationships/tags" Target="../tags/tag113.xml"/><Relationship Id="rId15" Type="http://schemas.openxmlformats.org/officeDocument/2006/relationships/tags" Target="../tags/tag123.xml"/><Relationship Id="rId23" Type="http://schemas.openxmlformats.org/officeDocument/2006/relationships/tags" Target="../tags/tag131.xml"/><Relationship Id="rId28" Type="http://schemas.openxmlformats.org/officeDocument/2006/relationships/slideLayout" Target="../slideLayouts/slideLayout7.xml"/><Relationship Id="rId10" Type="http://schemas.openxmlformats.org/officeDocument/2006/relationships/tags" Target="../tags/tag118.xml"/><Relationship Id="rId19" Type="http://schemas.openxmlformats.org/officeDocument/2006/relationships/tags" Target="../tags/tag127.xml"/><Relationship Id="rId4" Type="http://schemas.openxmlformats.org/officeDocument/2006/relationships/tags" Target="../tags/tag112.xml"/><Relationship Id="rId9" Type="http://schemas.openxmlformats.org/officeDocument/2006/relationships/tags" Target="../tags/tag117.xml"/><Relationship Id="rId14" Type="http://schemas.openxmlformats.org/officeDocument/2006/relationships/tags" Target="../tags/tag122.xml"/><Relationship Id="rId22" Type="http://schemas.openxmlformats.org/officeDocument/2006/relationships/tags" Target="../tags/tag130.xml"/><Relationship Id="rId27" Type="http://schemas.openxmlformats.org/officeDocument/2006/relationships/tags" Target="../tags/tag135.xml"/></Relationships>
</file>

<file path=ppt/slides/_rels/slide77.xml.rels><?xml version="1.0" encoding="UTF-8" standalone="yes"?>
<Relationships xmlns="http://schemas.openxmlformats.org/package/2006/relationships"><Relationship Id="rId8" Type="http://schemas.openxmlformats.org/officeDocument/2006/relationships/tags" Target="../tags/tag143.xml"/><Relationship Id="rId13" Type="http://schemas.openxmlformats.org/officeDocument/2006/relationships/tags" Target="../tags/tag148.xml"/><Relationship Id="rId18" Type="http://schemas.openxmlformats.org/officeDocument/2006/relationships/tags" Target="../tags/tag153.xml"/><Relationship Id="rId26" Type="http://schemas.openxmlformats.org/officeDocument/2006/relationships/tags" Target="../tags/tag161.xml"/><Relationship Id="rId3" Type="http://schemas.openxmlformats.org/officeDocument/2006/relationships/tags" Target="../tags/tag138.xml"/><Relationship Id="rId21" Type="http://schemas.openxmlformats.org/officeDocument/2006/relationships/tags" Target="../tags/tag156.xml"/><Relationship Id="rId7" Type="http://schemas.openxmlformats.org/officeDocument/2006/relationships/tags" Target="../tags/tag142.xml"/><Relationship Id="rId12" Type="http://schemas.openxmlformats.org/officeDocument/2006/relationships/tags" Target="../tags/tag147.xml"/><Relationship Id="rId17" Type="http://schemas.openxmlformats.org/officeDocument/2006/relationships/tags" Target="../tags/tag152.xml"/><Relationship Id="rId25" Type="http://schemas.openxmlformats.org/officeDocument/2006/relationships/tags" Target="../tags/tag160.xml"/><Relationship Id="rId2" Type="http://schemas.openxmlformats.org/officeDocument/2006/relationships/tags" Target="../tags/tag137.xml"/><Relationship Id="rId16" Type="http://schemas.openxmlformats.org/officeDocument/2006/relationships/tags" Target="../tags/tag151.xml"/><Relationship Id="rId20" Type="http://schemas.openxmlformats.org/officeDocument/2006/relationships/tags" Target="../tags/tag155.xml"/><Relationship Id="rId29" Type="http://schemas.openxmlformats.org/officeDocument/2006/relationships/image" Target="../media/image24.png"/><Relationship Id="rId1" Type="http://schemas.openxmlformats.org/officeDocument/2006/relationships/tags" Target="../tags/tag136.xml"/><Relationship Id="rId6" Type="http://schemas.openxmlformats.org/officeDocument/2006/relationships/tags" Target="../tags/tag141.xml"/><Relationship Id="rId11" Type="http://schemas.openxmlformats.org/officeDocument/2006/relationships/tags" Target="../tags/tag146.xml"/><Relationship Id="rId24" Type="http://schemas.openxmlformats.org/officeDocument/2006/relationships/tags" Target="../tags/tag159.xml"/><Relationship Id="rId5" Type="http://schemas.openxmlformats.org/officeDocument/2006/relationships/tags" Target="../tags/tag140.xml"/><Relationship Id="rId15" Type="http://schemas.openxmlformats.org/officeDocument/2006/relationships/tags" Target="../tags/tag150.xml"/><Relationship Id="rId23" Type="http://schemas.openxmlformats.org/officeDocument/2006/relationships/tags" Target="../tags/tag158.xml"/><Relationship Id="rId28" Type="http://schemas.openxmlformats.org/officeDocument/2006/relationships/slideLayout" Target="../slideLayouts/slideLayout7.xml"/><Relationship Id="rId10" Type="http://schemas.openxmlformats.org/officeDocument/2006/relationships/tags" Target="../tags/tag145.xml"/><Relationship Id="rId19" Type="http://schemas.openxmlformats.org/officeDocument/2006/relationships/tags" Target="../tags/tag154.xml"/><Relationship Id="rId4" Type="http://schemas.openxmlformats.org/officeDocument/2006/relationships/tags" Target="../tags/tag139.xml"/><Relationship Id="rId9" Type="http://schemas.openxmlformats.org/officeDocument/2006/relationships/tags" Target="../tags/tag144.xml"/><Relationship Id="rId14" Type="http://schemas.openxmlformats.org/officeDocument/2006/relationships/tags" Target="../tags/tag149.xml"/><Relationship Id="rId22" Type="http://schemas.openxmlformats.org/officeDocument/2006/relationships/tags" Target="../tags/tag157.xml"/><Relationship Id="rId27" Type="http://schemas.openxmlformats.org/officeDocument/2006/relationships/tags" Target="../tags/tag16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2D7E4496-EEB1-41AC-B37E-4B3636BE6C9A}"/>
              </a:ext>
            </a:extLst>
          </p:cNvPr>
          <p:cNvSpPr>
            <a:spLocks noGrp="1" noChangeArrowheads="1"/>
          </p:cNvSpPr>
          <p:nvPr>
            <p:ph type="ctrTitle" idx="4294967295"/>
          </p:nvPr>
        </p:nvSpPr>
        <p:spPr>
          <a:xfrm>
            <a:off x="685800" y="2286000"/>
            <a:ext cx="7772400" cy="1143000"/>
          </a:xfrm>
        </p:spPr>
        <p:txBody>
          <a:bodyPr/>
          <a:lstStyle/>
          <a:p>
            <a:pPr>
              <a:defRPr/>
            </a:pPr>
            <a:r>
              <a:rPr lang="en-US" altLang="zh-CN">
                <a:effectLst>
                  <a:outerShdw blurRad="38100" dist="38100" dir="2700000" algn="tl">
                    <a:srgbClr val="C0C0C0"/>
                  </a:outerShdw>
                </a:effectLst>
                <a:ea typeface="宋体" pitchFamily="2" charset="-122"/>
              </a:rPr>
              <a:t>Chapter 10:  File-System Interface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F3BBEC04-3BF5-4FAB-B776-514E0BCEDE57}"/>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itchFamily="2" charset="-122"/>
              </a:rPr>
              <a:t>A Typical </a:t>
            </a:r>
            <a:r>
              <a:rPr lang="en-US" altLang="zh-CN" dirty="0">
                <a:solidFill>
                  <a:srgbClr val="0000CC"/>
                </a:solidFill>
                <a:effectLst>
                  <a:outerShdw blurRad="38100" dist="38100" dir="2700000" algn="tl">
                    <a:srgbClr val="C0C0C0"/>
                  </a:outerShdw>
                </a:effectLst>
                <a:ea typeface="宋体" pitchFamily="2" charset="-122"/>
              </a:rPr>
              <a:t>File Control Block </a:t>
            </a:r>
            <a:r>
              <a:rPr lang="en-US" altLang="zh-CN" dirty="0">
                <a:effectLst>
                  <a:outerShdw blurRad="38100" dist="38100" dir="2700000" algn="tl">
                    <a:srgbClr val="C0C0C0"/>
                  </a:outerShdw>
                </a:effectLst>
                <a:ea typeface="宋体" pitchFamily="2" charset="-122"/>
              </a:rPr>
              <a:t>(FCB)</a:t>
            </a:r>
            <a:endParaRPr lang="en-US" altLang="zh-CN" sz="2400" dirty="0">
              <a:effectLst>
                <a:outerShdw blurRad="38100" dist="38100" dir="2700000" algn="tl">
                  <a:srgbClr val="C0C0C0"/>
                </a:outerShdw>
              </a:effectLst>
              <a:ea typeface="宋体" pitchFamily="2" charset="-122"/>
            </a:endParaRPr>
          </a:p>
        </p:txBody>
      </p:sp>
      <p:pic>
        <p:nvPicPr>
          <p:cNvPr id="36867" name="Picture 4">
            <a:extLst>
              <a:ext uri="{FF2B5EF4-FFF2-40B4-BE49-F238E27FC236}">
                <a16:creationId xmlns:a16="http://schemas.microsoft.com/office/drawing/2014/main" id="{BB5BE9D4-DD4E-465A-87BF-155304CCF4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06" t="7463" r="706" b="7787"/>
          <a:stretch>
            <a:fillRect/>
          </a:stretch>
        </p:blipFill>
        <p:spPr bwMode="auto">
          <a:xfrm>
            <a:off x="1233488" y="1416050"/>
            <a:ext cx="6430962" cy="41465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61067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2370F1BB-9B13-4A15-9317-D13FF3DBD3D0}"/>
              </a:ext>
            </a:extLst>
          </p:cNvPr>
          <p:cNvSpPr>
            <a:spLocks noGrp="1"/>
          </p:cNvSpPr>
          <p:nvPr>
            <p:ph type="title" idx="4294967295"/>
          </p:nvPr>
        </p:nvSpPr>
        <p:spPr/>
        <p:txBody>
          <a:bodyPr/>
          <a:lstStyle/>
          <a:p>
            <a:pPr>
              <a:defRPr/>
            </a:pPr>
            <a:r>
              <a:rPr lang="zh-CN" altLang="en-US" dirty="0">
                <a:effectLst>
                  <a:outerShdw blurRad="38100" dist="38100" dir="2700000" algn="tl">
                    <a:srgbClr val="C0C0C0"/>
                  </a:outerShdw>
                </a:effectLst>
                <a:ea typeface="宋体" pitchFamily="2" charset="-122"/>
              </a:rPr>
              <a:t>Ext2 文件系统的索引节点（</a:t>
            </a:r>
            <a:r>
              <a:rPr lang="en-US" altLang="zh-CN" dirty="0" err="1">
                <a:effectLst>
                  <a:outerShdw blurRad="38100" dist="38100" dir="2700000" algn="tl">
                    <a:srgbClr val="C0C0C0"/>
                  </a:outerShdw>
                </a:effectLst>
                <a:ea typeface="宋体" pitchFamily="2" charset="-122"/>
              </a:rPr>
              <a:t>inode,FCB</a:t>
            </a:r>
            <a:r>
              <a:rPr lang="zh-CN" altLang="en-US" dirty="0">
                <a:effectLst>
                  <a:outerShdw blurRad="38100" dist="38100" dir="2700000" algn="tl">
                    <a:srgbClr val="C0C0C0"/>
                  </a:outerShdw>
                </a:effectLst>
                <a:ea typeface="宋体" pitchFamily="2" charset="-122"/>
              </a:rPr>
              <a:t>）</a:t>
            </a:r>
          </a:p>
        </p:txBody>
      </p:sp>
      <p:sp>
        <p:nvSpPr>
          <p:cNvPr id="37891" name="内容占位符 2">
            <a:extLst>
              <a:ext uri="{FF2B5EF4-FFF2-40B4-BE49-F238E27FC236}">
                <a16:creationId xmlns:a16="http://schemas.microsoft.com/office/drawing/2014/main" id="{12895FC9-D72F-4560-AB13-34DC5D637FAB}"/>
              </a:ext>
            </a:extLst>
          </p:cNvPr>
          <p:cNvSpPr>
            <a:spLocks noGrp="1" noChangeArrowheads="1"/>
          </p:cNvSpPr>
          <p:nvPr>
            <p:ph idx="4294967295"/>
          </p:nvPr>
        </p:nvSpPr>
        <p:spPr>
          <a:xfrm>
            <a:off x="798513" y="1084263"/>
            <a:ext cx="7351712" cy="5294312"/>
          </a:xfrm>
        </p:spPr>
        <p:txBody>
          <a:bodyPr/>
          <a:lstStyle/>
          <a:p>
            <a:pPr marL="0" indent="0">
              <a:buFont typeface="Monotype Sorts" pitchFamily="2" charset="2"/>
              <a:buNone/>
            </a:pPr>
            <a:r>
              <a:rPr lang="zh-CN" altLang="en-US" sz="1200" b="1">
                <a:solidFill>
                  <a:srgbClr val="006600"/>
                </a:solidFill>
                <a:ea typeface="宋体" panose="02010600030101010101" pitchFamily="2" charset="-122"/>
              </a:rPr>
              <a:t>struct ext2_inode {   </a:t>
            </a:r>
          </a:p>
          <a:p>
            <a:pPr marL="0" indent="0">
              <a:buFont typeface="Monotype Sorts" pitchFamily="2" charset="2"/>
              <a:buNone/>
            </a:pPr>
            <a:r>
              <a:rPr lang="zh-CN" altLang="en-US" sz="1200">
                <a:ea typeface="宋体" panose="02010600030101010101" pitchFamily="2" charset="-122"/>
              </a:rPr>
              <a:t>    __u16  i_mode;     /* 文件类型和访问权限 */</a:t>
            </a:r>
          </a:p>
          <a:p>
            <a:pPr marL="0" indent="0">
              <a:buFont typeface="Monotype Sorts" pitchFamily="2" charset="2"/>
              <a:buNone/>
            </a:pPr>
            <a:r>
              <a:rPr lang="zh-CN" altLang="en-US" sz="1200">
                <a:ea typeface="宋体" panose="02010600030101010101" pitchFamily="2" charset="-122"/>
              </a:rPr>
              <a:t>   __u16   i_uid;         /* 文件拥有者标识号*/</a:t>
            </a:r>
          </a:p>
          <a:p>
            <a:pPr marL="0" indent="0">
              <a:buFont typeface="Monotype Sorts" pitchFamily="2" charset="2"/>
              <a:buNone/>
            </a:pPr>
            <a:r>
              <a:rPr lang="zh-CN" altLang="en-US" sz="1200">
                <a:ea typeface="宋体" panose="02010600030101010101" pitchFamily="2" charset="-122"/>
              </a:rPr>
              <a:t>   __u32   i_size;        /* 以字节计的文件大小 */</a:t>
            </a:r>
          </a:p>
          <a:p>
            <a:pPr marL="0" indent="0">
              <a:buFont typeface="Monotype Sorts" pitchFamily="2" charset="2"/>
              <a:buNone/>
            </a:pPr>
            <a:r>
              <a:rPr lang="zh-CN" altLang="en-US" sz="1200">
                <a:ea typeface="宋体" panose="02010600030101010101" pitchFamily="2" charset="-122"/>
              </a:rPr>
              <a:t>   __u32   i_atime;      /* 文件的最后一次访问时间 */</a:t>
            </a:r>
          </a:p>
          <a:p>
            <a:pPr marL="0" indent="0">
              <a:buFont typeface="Monotype Sorts" pitchFamily="2" charset="2"/>
              <a:buNone/>
            </a:pPr>
            <a:r>
              <a:rPr lang="zh-CN" altLang="en-US" sz="1200">
                <a:ea typeface="宋体" panose="02010600030101010101" pitchFamily="2" charset="-122"/>
              </a:rPr>
              <a:t>   __u32   i_ctime;      /* 该节点最后被修改时间 */</a:t>
            </a:r>
          </a:p>
          <a:p>
            <a:pPr marL="0" indent="0">
              <a:buFont typeface="Monotype Sorts" pitchFamily="2" charset="2"/>
              <a:buNone/>
            </a:pPr>
            <a:r>
              <a:rPr lang="zh-CN" altLang="en-US" sz="1200">
                <a:ea typeface="宋体" panose="02010600030101010101" pitchFamily="2" charset="-122"/>
              </a:rPr>
              <a:t>   __u32   i_mtime;      /* 文件内容的最后修改时间 */</a:t>
            </a:r>
          </a:p>
          <a:p>
            <a:pPr marL="0" indent="0">
              <a:buFont typeface="Monotype Sorts" pitchFamily="2" charset="2"/>
              <a:buNone/>
            </a:pPr>
            <a:r>
              <a:rPr lang="zh-CN" altLang="en-US" sz="1200">
                <a:ea typeface="宋体" panose="02010600030101010101" pitchFamily="2" charset="-122"/>
              </a:rPr>
              <a:t>   __u32   i_dtime;       /* 文件删除时间 */</a:t>
            </a:r>
          </a:p>
          <a:p>
            <a:pPr marL="0" indent="0">
              <a:buFont typeface="Monotype Sorts" pitchFamily="2" charset="2"/>
              <a:buNone/>
            </a:pPr>
            <a:r>
              <a:rPr lang="zh-CN" altLang="en-US" sz="1200">
                <a:ea typeface="宋体" panose="02010600030101010101" pitchFamily="2" charset="-122"/>
              </a:rPr>
              <a:t>   __u16   i_gid;            /* 文件的用户组标志符 */</a:t>
            </a:r>
          </a:p>
          <a:p>
            <a:pPr marL="0" indent="0">
              <a:buFont typeface="Monotype Sorts" pitchFamily="2" charset="2"/>
              <a:buNone/>
            </a:pPr>
            <a:r>
              <a:rPr lang="zh-CN" altLang="en-US" sz="1200">
                <a:ea typeface="宋体" panose="02010600030101010101" pitchFamily="2" charset="-122"/>
              </a:rPr>
              <a:t>   __u16   i_links_count;  /* 文件的硬链接计数 */</a:t>
            </a:r>
          </a:p>
          <a:p>
            <a:pPr marL="0" indent="0">
              <a:buFont typeface="Monotype Sorts" pitchFamily="2" charset="2"/>
              <a:buNone/>
            </a:pPr>
            <a:r>
              <a:rPr lang="zh-CN" altLang="en-US" sz="1200">
                <a:ea typeface="宋体" panose="02010600030101010101" pitchFamily="2" charset="-122"/>
              </a:rPr>
              <a:t>   __u32   i_blocks;     /* 文件所占块数（每块以512字节计）*/</a:t>
            </a:r>
          </a:p>
          <a:p>
            <a:pPr marL="0" indent="0">
              <a:buFont typeface="Monotype Sorts" pitchFamily="2" charset="2"/>
              <a:buNone/>
            </a:pPr>
            <a:r>
              <a:rPr lang="zh-CN" altLang="en-US" sz="1200">
                <a:ea typeface="宋体" panose="02010600030101010101" pitchFamily="2" charset="-122"/>
              </a:rPr>
              <a:t>   __u32   i_flags;         /* 打开文件的方式 */</a:t>
            </a:r>
          </a:p>
          <a:p>
            <a:pPr marL="0" indent="0">
              <a:buFont typeface="Monotype Sorts" pitchFamily="2" charset="2"/>
              <a:buNone/>
            </a:pPr>
            <a:r>
              <a:rPr lang="zh-CN" altLang="en-US" sz="1200">
                <a:ea typeface="宋体" panose="02010600030101010101" pitchFamily="2" charset="-122"/>
              </a:rPr>
              <a:t>   union                         /*特定操作系统的信息*/</a:t>
            </a:r>
          </a:p>
          <a:p>
            <a:pPr marL="0" indent="0">
              <a:buFont typeface="Monotype Sorts" pitchFamily="2" charset="2"/>
              <a:buNone/>
            </a:pPr>
            <a:r>
              <a:rPr lang="zh-CN" altLang="en-US" sz="1200">
                <a:ea typeface="宋体" panose="02010600030101010101" pitchFamily="2" charset="-122"/>
              </a:rPr>
              <a:t>  __u32 i_block[Ext2_N_BLOCKS];      /* 指向数据块的指针数组 */</a:t>
            </a:r>
          </a:p>
          <a:p>
            <a:pPr marL="0" indent="0">
              <a:buFont typeface="Monotype Sorts" pitchFamily="2" charset="2"/>
              <a:buNone/>
            </a:pPr>
            <a:r>
              <a:rPr lang="zh-CN" altLang="en-US" sz="1200">
                <a:ea typeface="宋体" panose="02010600030101010101" pitchFamily="2" charset="-122"/>
              </a:rPr>
              <a:t>   __u32   i_version;                /* 文件的版本号（用于 NFS） */</a:t>
            </a:r>
          </a:p>
          <a:p>
            <a:pPr marL="0" indent="0">
              <a:buFont typeface="Monotype Sorts" pitchFamily="2" charset="2"/>
              <a:buNone/>
            </a:pPr>
            <a:r>
              <a:rPr lang="zh-CN" altLang="en-US" sz="1200">
                <a:ea typeface="宋体" panose="02010600030101010101" pitchFamily="2" charset="-122"/>
              </a:rPr>
              <a:t>   __u32   i_file_acl;                 /*文件访问控制表（已不再使用） */</a:t>
            </a:r>
          </a:p>
          <a:p>
            <a:pPr marL="0" indent="0">
              <a:buFont typeface="Monotype Sorts" pitchFamily="2" charset="2"/>
              <a:buNone/>
            </a:pPr>
            <a:r>
              <a:rPr lang="zh-CN" altLang="en-US" sz="1200">
                <a:ea typeface="宋体" panose="02010600030101010101" pitchFamily="2" charset="-122"/>
              </a:rPr>
              <a:t>   __u32   i_dir_acl;                 /*目录 访问控制表（已不再使用）*/</a:t>
            </a:r>
          </a:p>
          <a:p>
            <a:pPr marL="0" indent="0">
              <a:buFont typeface="Monotype Sorts" pitchFamily="2" charset="2"/>
              <a:buNone/>
            </a:pPr>
            <a:r>
              <a:rPr lang="zh-CN" altLang="en-US" sz="1200">
                <a:ea typeface="宋体" panose="02010600030101010101" pitchFamily="2" charset="-122"/>
              </a:rPr>
              <a:t>    __u8   l_i_frag;                   /* 每块中的片数 */</a:t>
            </a:r>
          </a:p>
          <a:p>
            <a:pPr marL="0" indent="0">
              <a:buFont typeface="Monotype Sorts" pitchFamily="2" charset="2"/>
              <a:buNone/>
            </a:pPr>
            <a:r>
              <a:rPr lang="zh-CN" altLang="en-US" sz="1200">
                <a:ea typeface="宋体" panose="02010600030101010101" pitchFamily="2" charset="-122"/>
              </a:rPr>
              <a:t>    __u32   i_faddr;                   /* 片的地址 */</a:t>
            </a:r>
          </a:p>
          <a:p>
            <a:pPr marL="0" indent="0">
              <a:buFont typeface="Monotype Sorts" pitchFamily="2" charset="2"/>
              <a:buNone/>
            </a:pPr>
            <a:r>
              <a:rPr lang="zh-CN" altLang="en-US" sz="1200">
                <a:ea typeface="宋体" panose="02010600030101010101" pitchFamily="2" charset="-122"/>
              </a:rPr>
              <a:t>    union                            /*特定操作系统信息*/</a:t>
            </a:r>
          </a:p>
          <a:p>
            <a:pPr marL="0" indent="0">
              <a:buFont typeface="Monotype Sorts" pitchFamily="2" charset="2"/>
              <a:buNone/>
            </a:pPr>
            <a:r>
              <a:rPr lang="zh-CN" altLang="en-US" sz="1200">
                <a:ea typeface="宋体" panose="02010600030101010101" pitchFamily="2" charset="-122"/>
              </a:rPr>
              <a:t>}</a:t>
            </a:r>
          </a:p>
        </p:txBody>
      </p:sp>
    </p:spTree>
    <p:extLst>
      <p:ext uri="{BB962C8B-B14F-4D97-AF65-F5344CB8AC3E}">
        <p14:creationId xmlns:p14="http://schemas.microsoft.com/office/powerpoint/2010/main" val="12942647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D3AE6DD-A778-4423-A303-04DA11F396EA}"/>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itchFamily="2" charset="-122"/>
              </a:rPr>
              <a:t>10.1.2 File Operations</a:t>
            </a:r>
          </a:p>
        </p:txBody>
      </p:sp>
      <p:sp>
        <p:nvSpPr>
          <p:cNvPr id="10243" name="Rectangle 3">
            <a:extLst>
              <a:ext uri="{FF2B5EF4-FFF2-40B4-BE49-F238E27FC236}">
                <a16:creationId xmlns:a16="http://schemas.microsoft.com/office/drawing/2014/main" id="{89B2D1A3-F4A6-4156-B6CC-8858D4D0C73B}"/>
              </a:ext>
            </a:extLst>
          </p:cNvPr>
          <p:cNvSpPr>
            <a:spLocks noGrp="1" noChangeArrowheads="1"/>
          </p:cNvSpPr>
          <p:nvPr>
            <p:ph type="body" idx="4294967295"/>
          </p:nvPr>
        </p:nvSpPr>
        <p:spPr/>
        <p:txBody>
          <a:bodyPr/>
          <a:lstStyle/>
          <a:p>
            <a:r>
              <a:rPr lang="en-US" altLang="zh-CN" sz="2400" dirty="0">
                <a:ea typeface="宋体" panose="02010600030101010101" pitchFamily="2" charset="-122"/>
              </a:rPr>
              <a:t>File is an </a:t>
            </a:r>
            <a:r>
              <a:rPr lang="en-US" altLang="zh-CN" sz="2400" b="1" dirty="0">
                <a:solidFill>
                  <a:srgbClr val="003399"/>
                </a:solidFill>
                <a:ea typeface="宋体" panose="02010600030101010101" pitchFamily="2" charset="-122"/>
              </a:rPr>
              <a:t>abstract data type</a:t>
            </a:r>
          </a:p>
          <a:p>
            <a:pPr lvl="1"/>
            <a:r>
              <a:rPr lang="en-US" altLang="zh-CN" sz="2000" b="1" dirty="0">
                <a:solidFill>
                  <a:srgbClr val="7030A0"/>
                </a:solidFill>
                <a:ea typeface="宋体" panose="02010600030101010101" pitchFamily="2" charset="-122"/>
              </a:rPr>
              <a:t>Create</a:t>
            </a:r>
          </a:p>
          <a:p>
            <a:pPr lvl="1"/>
            <a:r>
              <a:rPr lang="en-US" altLang="zh-CN" sz="2000" b="1" dirty="0">
                <a:solidFill>
                  <a:srgbClr val="7030A0"/>
                </a:solidFill>
                <a:ea typeface="宋体" panose="02010600030101010101" pitchFamily="2" charset="-122"/>
              </a:rPr>
              <a:t>Write</a:t>
            </a:r>
          </a:p>
          <a:p>
            <a:pPr lvl="1"/>
            <a:r>
              <a:rPr lang="en-US" altLang="zh-CN" sz="2000" b="1" dirty="0">
                <a:solidFill>
                  <a:srgbClr val="7030A0"/>
                </a:solidFill>
                <a:ea typeface="宋体" panose="02010600030101010101" pitchFamily="2" charset="-122"/>
              </a:rPr>
              <a:t>Read</a:t>
            </a:r>
          </a:p>
          <a:p>
            <a:pPr lvl="1"/>
            <a:r>
              <a:rPr lang="en-US" altLang="zh-CN" sz="2000" b="1" dirty="0">
                <a:solidFill>
                  <a:srgbClr val="7030A0"/>
                </a:solidFill>
                <a:ea typeface="宋体" panose="02010600030101010101" pitchFamily="2" charset="-122"/>
              </a:rPr>
              <a:t>Reposition</a:t>
            </a:r>
            <a:r>
              <a:rPr lang="en-US" altLang="zh-CN" sz="2000" b="1" dirty="0">
                <a:ea typeface="宋体" panose="02010600030101010101" pitchFamily="2" charset="-122"/>
              </a:rPr>
              <a:t> within file (</a:t>
            </a:r>
            <a:r>
              <a:rPr lang="en-US" altLang="zh-CN" sz="2000" b="1" dirty="0" err="1">
                <a:ea typeface="宋体" panose="02010600030101010101" pitchFamily="2" charset="-122"/>
              </a:rPr>
              <a:t>lseek</a:t>
            </a:r>
            <a:r>
              <a:rPr lang="en-US" altLang="zh-CN" sz="2000" b="1" dirty="0">
                <a:ea typeface="宋体" panose="02010600030101010101" pitchFamily="2" charset="-122"/>
              </a:rPr>
              <a:t>, </a:t>
            </a:r>
            <a:r>
              <a:rPr lang="en-US" altLang="zh-CN" sz="2000" b="1" dirty="0" err="1">
                <a:ea typeface="宋体" panose="02010600030101010101" pitchFamily="2" charset="-122"/>
              </a:rPr>
              <a:t>fseek</a:t>
            </a:r>
            <a:r>
              <a:rPr lang="en-US" altLang="zh-CN" sz="2000" b="1" dirty="0">
                <a:ea typeface="宋体" panose="02010600030101010101" pitchFamily="2" charset="-122"/>
              </a:rPr>
              <a:t>)</a:t>
            </a:r>
          </a:p>
          <a:p>
            <a:pPr lvl="1"/>
            <a:r>
              <a:rPr lang="en-US" altLang="zh-CN" sz="2000" b="1" dirty="0">
                <a:solidFill>
                  <a:srgbClr val="7030A0"/>
                </a:solidFill>
                <a:ea typeface="宋体" panose="02010600030101010101" pitchFamily="2" charset="-122"/>
              </a:rPr>
              <a:t>Delete</a:t>
            </a:r>
          </a:p>
          <a:p>
            <a:pPr lvl="1"/>
            <a:r>
              <a:rPr lang="en-US" altLang="zh-CN" sz="2000" b="1" dirty="0">
                <a:solidFill>
                  <a:srgbClr val="7030A0"/>
                </a:solidFill>
                <a:ea typeface="宋体" panose="02010600030101010101" pitchFamily="2" charset="-122"/>
              </a:rPr>
              <a:t>Truncate</a:t>
            </a:r>
          </a:p>
          <a:p>
            <a:pPr lvl="1"/>
            <a:r>
              <a:rPr lang="en-US" altLang="zh-CN" sz="2000" b="1" i="1" dirty="0">
                <a:solidFill>
                  <a:srgbClr val="0000CC"/>
                </a:solidFill>
                <a:ea typeface="宋体" panose="02010600030101010101" pitchFamily="2" charset="-122"/>
              </a:rPr>
              <a:t>Open(F</a:t>
            </a:r>
            <a:r>
              <a:rPr lang="en-US" altLang="zh-CN" sz="2000" b="1" i="1" baseline="-25000" dirty="0">
                <a:solidFill>
                  <a:srgbClr val="0000CC"/>
                </a:solidFill>
                <a:ea typeface="宋体" panose="02010600030101010101" pitchFamily="2" charset="-122"/>
              </a:rPr>
              <a:t>i</a:t>
            </a:r>
            <a:r>
              <a:rPr lang="en-US" altLang="zh-CN" sz="2000" b="1" i="1" dirty="0">
                <a:solidFill>
                  <a:srgbClr val="0000CC"/>
                </a:solidFill>
                <a:ea typeface="宋体" panose="02010600030101010101" pitchFamily="2" charset="-122"/>
              </a:rPr>
              <a:t>)</a:t>
            </a:r>
            <a:r>
              <a:rPr lang="en-US" altLang="zh-CN" sz="2000" dirty="0">
                <a:solidFill>
                  <a:srgbClr val="7030A0"/>
                </a:solidFill>
                <a:ea typeface="宋体" panose="02010600030101010101" pitchFamily="2" charset="-122"/>
              </a:rPr>
              <a:t> </a:t>
            </a:r>
            <a:r>
              <a:rPr lang="en-US" altLang="zh-CN" sz="2000" dirty="0">
                <a:ea typeface="宋体" panose="02010600030101010101" pitchFamily="2" charset="-122"/>
              </a:rPr>
              <a:t>– search the directory structure on disk for entry </a:t>
            </a:r>
            <a:r>
              <a:rPr lang="en-US" altLang="zh-CN" sz="2000" i="1" dirty="0">
                <a:ea typeface="宋体" panose="02010600030101010101" pitchFamily="2" charset="-122"/>
              </a:rPr>
              <a:t>F</a:t>
            </a:r>
            <a:r>
              <a:rPr lang="en-US" altLang="zh-CN" sz="2000" i="1" baseline="-25000" dirty="0">
                <a:ea typeface="宋体" panose="02010600030101010101" pitchFamily="2" charset="-122"/>
              </a:rPr>
              <a:t>i</a:t>
            </a:r>
            <a:r>
              <a:rPr lang="en-US" altLang="zh-CN" sz="2000" dirty="0">
                <a:ea typeface="宋体" panose="02010600030101010101" pitchFamily="2" charset="-122"/>
              </a:rPr>
              <a:t>, and move the content of entry to memory</a:t>
            </a:r>
          </a:p>
          <a:p>
            <a:pPr lvl="1"/>
            <a:r>
              <a:rPr lang="en-US" altLang="zh-CN" sz="2000" b="1" i="1" dirty="0">
                <a:solidFill>
                  <a:srgbClr val="0000CC"/>
                </a:solidFill>
                <a:ea typeface="宋体" panose="02010600030101010101" pitchFamily="2" charset="-122"/>
              </a:rPr>
              <a:t>Close (F</a:t>
            </a:r>
            <a:r>
              <a:rPr lang="en-US" altLang="zh-CN" sz="2000" b="1" i="1" baseline="-25000" dirty="0">
                <a:solidFill>
                  <a:srgbClr val="0000CC"/>
                </a:solidFill>
                <a:ea typeface="宋体" panose="02010600030101010101" pitchFamily="2" charset="-122"/>
              </a:rPr>
              <a:t>i</a:t>
            </a:r>
            <a:r>
              <a:rPr lang="en-US" altLang="zh-CN" sz="2000" b="1" i="1" dirty="0">
                <a:solidFill>
                  <a:srgbClr val="0000CC"/>
                </a:solidFill>
                <a:ea typeface="宋体" panose="02010600030101010101" pitchFamily="2" charset="-122"/>
              </a:rPr>
              <a:t>)</a:t>
            </a:r>
            <a:r>
              <a:rPr lang="en-US" altLang="zh-CN" sz="2000" b="1" dirty="0">
                <a:solidFill>
                  <a:srgbClr val="0000CC"/>
                </a:solidFill>
                <a:ea typeface="宋体" panose="02010600030101010101" pitchFamily="2" charset="-122"/>
              </a:rPr>
              <a:t> </a:t>
            </a:r>
            <a:r>
              <a:rPr lang="en-US" altLang="zh-CN" sz="2000" dirty="0">
                <a:ea typeface="宋体" panose="02010600030101010101" pitchFamily="2" charset="-122"/>
              </a:rPr>
              <a:t>– move the content of entry </a:t>
            </a:r>
            <a:r>
              <a:rPr lang="en-US" altLang="zh-CN" sz="2000" i="1" dirty="0">
                <a:ea typeface="宋体" panose="02010600030101010101" pitchFamily="2" charset="-122"/>
              </a:rPr>
              <a:t>F</a:t>
            </a:r>
            <a:r>
              <a:rPr lang="en-US" altLang="zh-CN" sz="2000" i="1" baseline="-25000" dirty="0">
                <a:ea typeface="宋体" panose="02010600030101010101" pitchFamily="2" charset="-122"/>
              </a:rPr>
              <a:t>i</a:t>
            </a:r>
            <a:r>
              <a:rPr lang="en-US" altLang="zh-CN" sz="2000" dirty="0">
                <a:ea typeface="宋体" panose="02010600030101010101" pitchFamily="2" charset="-122"/>
              </a:rPr>
              <a:t> in memory to directory structure on disk</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6107F96D-1BB4-45B7-8D7A-B6522796D131}"/>
              </a:ext>
            </a:extLst>
          </p:cNvPr>
          <p:cNvSpPr txBox="1">
            <a:spLocks/>
          </p:cNvSpPr>
          <p:nvPr/>
        </p:nvSpPr>
        <p:spPr bwMode="auto">
          <a:xfrm>
            <a:off x="549275" y="119063"/>
            <a:ext cx="8077200" cy="609600"/>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en-US" altLang="zh-CN" dirty="0">
                <a:effectLst>
                  <a:outerShdw blurRad="38100" dist="38100" dir="2700000" algn="tl">
                    <a:srgbClr val="C0C0C0"/>
                  </a:outerShdw>
                </a:effectLst>
                <a:ea typeface="宋体" pitchFamily="2" charset="-122"/>
              </a:rPr>
              <a:t>Open </a:t>
            </a:r>
            <a:r>
              <a:rPr lang="en-US" altLang="zh-CN" dirty="0" smtClean="0">
                <a:effectLst>
                  <a:outerShdw blurRad="38100" dist="38100" dir="2700000" algn="tl">
                    <a:srgbClr val="C0C0C0"/>
                  </a:outerShdw>
                </a:effectLst>
                <a:ea typeface="宋体" pitchFamily="2" charset="-122"/>
              </a:rPr>
              <a:t>Files</a:t>
            </a:r>
            <a:endParaRPr lang="zh-CN" altLang="en-US" noProof="1">
              <a:effectLst>
                <a:outerShdw blurRad="38100" dist="38100" dir="2700000">
                  <a:srgbClr val="C0C0C0"/>
                </a:outerShdw>
              </a:effectLst>
            </a:endParaRPr>
          </a:p>
        </p:txBody>
      </p:sp>
      <p:grpSp>
        <p:nvGrpSpPr>
          <p:cNvPr id="4" name="Group 4">
            <a:extLst>
              <a:ext uri="{FF2B5EF4-FFF2-40B4-BE49-F238E27FC236}">
                <a16:creationId xmlns:a16="http://schemas.microsoft.com/office/drawing/2014/main" id="{9BEECF38-C31C-4406-978C-7B26CEE660ED}"/>
              </a:ext>
            </a:extLst>
          </p:cNvPr>
          <p:cNvGrpSpPr>
            <a:grpSpLocks noChangeAspect="1"/>
          </p:cNvGrpSpPr>
          <p:nvPr/>
        </p:nvGrpSpPr>
        <p:grpSpPr bwMode="auto">
          <a:xfrm>
            <a:off x="677043" y="1113424"/>
            <a:ext cx="7821663" cy="4814894"/>
            <a:chOff x="518" y="679"/>
            <a:chExt cx="4927" cy="3033"/>
          </a:xfrm>
        </p:grpSpPr>
        <p:sp>
          <p:nvSpPr>
            <p:cNvPr id="5" name="AutoShape 3">
              <a:extLst>
                <a:ext uri="{FF2B5EF4-FFF2-40B4-BE49-F238E27FC236}">
                  <a16:creationId xmlns:a16="http://schemas.microsoft.com/office/drawing/2014/main" id="{77343BCB-3B3D-42CB-B010-D300D85FCD7F}"/>
                </a:ext>
              </a:extLst>
            </p:cNvPr>
            <p:cNvSpPr>
              <a:spLocks noChangeAspect="1" noChangeArrowheads="1" noTextEdit="1"/>
            </p:cNvSpPr>
            <p:nvPr/>
          </p:nvSpPr>
          <p:spPr bwMode="auto">
            <a:xfrm>
              <a:off x="518" y="679"/>
              <a:ext cx="4916" cy="3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Picture 5">
              <a:extLst>
                <a:ext uri="{FF2B5EF4-FFF2-40B4-BE49-F238E27FC236}">
                  <a16:creationId xmlns:a16="http://schemas.microsoft.com/office/drawing/2014/main" id="{FEA5F5E6-2CA1-4FC8-8715-86BE61BDAE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 y="1121"/>
              <a:ext cx="772" cy="1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161228CE-DA76-464B-B5E5-4C76CCDDBC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 y="1121"/>
              <a:ext cx="772" cy="1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86621F8F-78FD-4612-9628-F6A5FD2D5E94}"/>
                </a:ext>
              </a:extLst>
            </p:cNvPr>
            <p:cNvSpPr>
              <a:spLocks noChangeArrowheads="1"/>
            </p:cNvSpPr>
            <p:nvPr/>
          </p:nvSpPr>
          <p:spPr bwMode="auto">
            <a:xfrm>
              <a:off x="870" y="1137"/>
              <a:ext cx="692" cy="1012"/>
            </a:xfrm>
            <a:prstGeom prst="rect">
              <a:avLst/>
            </a:prstGeom>
            <a:noFill/>
            <a:ln w="206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Rectangle 8">
              <a:extLst>
                <a:ext uri="{FF2B5EF4-FFF2-40B4-BE49-F238E27FC236}">
                  <a16:creationId xmlns:a16="http://schemas.microsoft.com/office/drawing/2014/main" id="{3600F027-841B-49EB-A82E-9E3C8A083BB1}"/>
                </a:ext>
              </a:extLst>
            </p:cNvPr>
            <p:cNvSpPr>
              <a:spLocks noChangeArrowheads="1"/>
            </p:cNvSpPr>
            <p:nvPr/>
          </p:nvSpPr>
          <p:spPr bwMode="auto">
            <a:xfrm>
              <a:off x="898" y="712"/>
              <a:ext cx="299"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用户文件</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F0D9BBA0-0127-4920-BB54-FEDA37E98CC4}"/>
                </a:ext>
              </a:extLst>
            </p:cNvPr>
            <p:cNvSpPr>
              <a:spLocks noChangeArrowheads="1"/>
            </p:cNvSpPr>
            <p:nvPr/>
          </p:nvSpPr>
          <p:spPr bwMode="auto">
            <a:xfrm>
              <a:off x="898" y="837"/>
              <a:ext cx="299"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描述符表</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74FDD1F2-6569-4A45-8D79-8DD32A6AD4B8}"/>
                </a:ext>
              </a:extLst>
            </p:cNvPr>
            <p:cNvSpPr>
              <a:spLocks noChangeArrowheads="1"/>
            </p:cNvSpPr>
            <p:nvPr/>
          </p:nvSpPr>
          <p:spPr bwMode="auto">
            <a:xfrm>
              <a:off x="922" y="956"/>
              <a:ext cx="101"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 name="Rectangle 11">
              <a:extLst>
                <a:ext uri="{FF2B5EF4-FFF2-40B4-BE49-F238E27FC236}">
                  <a16:creationId xmlns:a16="http://schemas.microsoft.com/office/drawing/2014/main" id="{E6BC8905-51C7-4C3E-A8E2-7EB13698821E}"/>
                </a:ext>
              </a:extLst>
            </p:cNvPr>
            <p:cNvSpPr>
              <a:spLocks noChangeArrowheads="1"/>
            </p:cNvSpPr>
            <p:nvPr/>
          </p:nvSpPr>
          <p:spPr bwMode="auto">
            <a:xfrm>
              <a:off x="958" y="965"/>
              <a:ext cx="237"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父进程</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3" name="Rectangle 12">
              <a:extLst>
                <a:ext uri="{FF2B5EF4-FFF2-40B4-BE49-F238E27FC236}">
                  <a16:creationId xmlns:a16="http://schemas.microsoft.com/office/drawing/2014/main" id="{8692B9E2-C405-438E-ACC1-55E8AEED2A47}"/>
                </a:ext>
              </a:extLst>
            </p:cNvPr>
            <p:cNvSpPr>
              <a:spLocks noChangeArrowheads="1"/>
            </p:cNvSpPr>
            <p:nvPr/>
          </p:nvSpPr>
          <p:spPr bwMode="auto">
            <a:xfrm>
              <a:off x="1319" y="956"/>
              <a:ext cx="102"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4" name="Line 13">
              <a:extLst>
                <a:ext uri="{FF2B5EF4-FFF2-40B4-BE49-F238E27FC236}">
                  <a16:creationId xmlns:a16="http://schemas.microsoft.com/office/drawing/2014/main" id="{27390374-76B4-45BD-9C74-49598F6BB3BC}"/>
                </a:ext>
              </a:extLst>
            </p:cNvPr>
            <p:cNvSpPr>
              <a:spLocks noChangeShapeType="1"/>
            </p:cNvSpPr>
            <p:nvPr/>
          </p:nvSpPr>
          <p:spPr bwMode="auto">
            <a:xfrm>
              <a:off x="870" y="1250"/>
              <a:ext cx="692" cy="0"/>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Line 14">
              <a:extLst>
                <a:ext uri="{FF2B5EF4-FFF2-40B4-BE49-F238E27FC236}">
                  <a16:creationId xmlns:a16="http://schemas.microsoft.com/office/drawing/2014/main" id="{8523F78A-C20E-4059-AE4D-C9BC86387316}"/>
                </a:ext>
              </a:extLst>
            </p:cNvPr>
            <p:cNvSpPr>
              <a:spLocks noChangeShapeType="1"/>
            </p:cNvSpPr>
            <p:nvPr/>
          </p:nvSpPr>
          <p:spPr bwMode="auto">
            <a:xfrm>
              <a:off x="870" y="1359"/>
              <a:ext cx="692" cy="0"/>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Line 15">
              <a:extLst>
                <a:ext uri="{FF2B5EF4-FFF2-40B4-BE49-F238E27FC236}">
                  <a16:creationId xmlns:a16="http://schemas.microsoft.com/office/drawing/2014/main" id="{F5411583-40E1-45EC-A6E9-FDC7E548B7F2}"/>
                </a:ext>
              </a:extLst>
            </p:cNvPr>
            <p:cNvSpPr>
              <a:spLocks noChangeShapeType="1"/>
            </p:cNvSpPr>
            <p:nvPr/>
          </p:nvSpPr>
          <p:spPr bwMode="auto">
            <a:xfrm>
              <a:off x="870" y="1474"/>
              <a:ext cx="692" cy="0"/>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Line 16">
              <a:extLst>
                <a:ext uri="{FF2B5EF4-FFF2-40B4-BE49-F238E27FC236}">
                  <a16:creationId xmlns:a16="http://schemas.microsoft.com/office/drawing/2014/main" id="{3CE1F093-2136-4D65-A671-CD3FF563DBFD}"/>
                </a:ext>
              </a:extLst>
            </p:cNvPr>
            <p:cNvSpPr>
              <a:spLocks noChangeShapeType="1"/>
            </p:cNvSpPr>
            <p:nvPr/>
          </p:nvSpPr>
          <p:spPr bwMode="auto">
            <a:xfrm>
              <a:off x="870" y="1590"/>
              <a:ext cx="692" cy="0"/>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17">
              <a:extLst>
                <a:ext uri="{FF2B5EF4-FFF2-40B4-BE49-F238E27FC236}">
                  <a16:creationId xmlns:a16="http://schemas.microsoft.com/office/drawing/2014/main" id="{7B50AAF8-5009-4CBB-9F39-5DE0822649B8}"/>
                </a:ext>
              </a:extLst>
            </p:cNvPr>
            <p:cNvSpPr>
              <a:spLocks noChangeArrowheads="1"/>
            </p:cNvSpPr>
            <p:nvPr/>
          </p:nvSpPr>
          <p:spPr bwMode="auto">
            <a:xfrm>
              <a:off x="643" y="1145"/>
              <a:ext cx="12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Calibri" panose="020F0502020204030204" pitchFamily="34" charset="0"/>
                </a:rPr>
                <a:t>0</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9" name="Rectangle 18">
              <a:extLst>
                <a:ext uri="{FF2B5EF4-FFF2-40B4-BE49-F238E27FC236}">
                  <a16:creationId xmlns:a16="http://schemas.microsoft.com/office/drawing/2014/main" id="{EC0D3A28-5410-457B-A5BE-17E99F8CFB51}"/>
                </a:ext>
              </a:extLst>
            </p:cNvPr>
            <p:cNvSpPr>
              <a:spLocks noChangeArrowheads="1"/>
            </p:cNvSpPr>
            <p:nvPr/>
          </p:nvSpPr>
          <p:spPr bwMode="auto">
            <a:xfrm>
              <a:off x="643" y="1259"/>
              <a:ext cx="12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Calibri" panose="020F05020202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0" name="Rectangle 19">
              <a:extLst>
                <a:ext uri="{FF2B5EF4-FFF2-40B4-BE49-F238E27FC236}">
                  <a16:creationId xmlns:a16="http://schemas.microsoft.com/office/drawing/2014/main" id="{C6F32EAC-3C58-46D7-A80D-88686A9692B7}"/>
                </a:ext>
              </a:extLst>
            </p:cNvPr>
            <p:cNvSpPr>
              <a:spLocks noChangeArrowheads="1"/>
            </p:cNvSpPr>
            <p:nvPr/>
          </p:nvSpPr>
          <p:spPr bwMode="auto">
            <a:xfrm>
              <a:off x="643" y="1373"/>
              <a:ext cx="12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Calibri" panose="020F0502020204030204" pitchFamily="34" charset="0"/>
                </a:rPr>
                <a:t>2</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1" name="Rectangle 20">
              <a:extLst>
                <a:ext uri="{FF2B5EF4-FFF2-40B4-BE49-F238E27FC236}">
                  <a16:creationId xmlns:a16="http://schemas.microsoft.com/office/drawing/2014/main" id="{63CE6399-CA97-4C0C-B65F-34DFD3EEA4FE}"/>
                </a:ext>
              </a:extLst>
            </p:cNvPr>
            <p:cNvSpPr>
              <a:spLocks noChangeArrowheads="1"/>
            </p:cNvSpPr>
            <p:nvPr/>
          </p:nvSpPr>
          <p:spPr bwMode="auto">
            <a:xfrm>
              <a:off x="643" y="1486"/>
              <a:ext cx="124"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Calibri" panose="020F0502020204030204" pitchFamily="34" charset="0"/>
                </a:rPr>
                <a:t>3</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2" name="Rectangle 21">
              <a:extLst>
                <a:ext uri="{FF2B5EF4-FFF2-40B4-BE49-F238E27FC236}">
                  <a16:creationId xmlns:a16="http://schemas.microsoft.com/office/drawing/2014/main" id="{F1F42CD5-173D-49E5-97F2-F31B32E31D6E}"/>
                </a:ext>
              </a:extLst>
            </p:cNvPr>
            <p:cNvSpPr>
              <a:spLocks noChangeArrowheads="1"/>
            </p:cNvSpPr>
            <p:nvPr/>
          </p:nvSpPr>
          <p:spPr bwMode="auto">
            <a:xfrm>
              <a:off x="643" y="1602"/>
              <a:ext cx="12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Calibri" panose="020F0502020204030204" pitchFamily="34" charset="0"/>
                </a:rPr>
                <a:t>4</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3" name="Rectangle 22">
              <a:extLst>
                <a:ext uri="{FF2B5EF4-FFF2-40B4-BE49-F238E27FC236}">
                  <a16:creationId xmlns:a16="http://schemas.microsoft.com/office/drawing/2014/main" id="{6FDD4EF0-AD31-4633-B3C7-5690F120C748}"/>
                </a:ext>
              </a:extLst>
            </p:cNvPr>
            <p:cNvSpPr>
              <a:spLocks noChangeArrowheads="1"/>
            </p:cNvSpPr>
            <p:nvPr/>
          </p:nvSpPr>
          <p:spPr bwMode="auto">
            <a:xfrm>
              <a:off x="643" y="1716"/>
              <a:ext cx="12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Calibri" panose="020F0502020204030204" pitchFamily="34" charset="0"/>
                </a:rPr>
                <a:t>5</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4" name="Line 23">
              <a:extLst>
                <a:ext uri="{FF2B5EF4-FFF2-40B4-BE49-F238E27FC236}">
                  <a16:creationId xmlns:a16="http://schemas.microsoft.com/office/drawing/2014/main" id="{463CB79A-6DD3-48E3-B5B8-762AB2AF3605}"/>
                </a:ext>
              </a:extLst>
            </p:cNvPr>
            <p:cNvSpPr>
              <a:spLocks noChangeShapeType="1"/>
            </p:cNvSpPr>
            <p:nvPr/>
          </p:nvSpPr>
          <p:spPr bwMode="auto">
            <a:xfrm>
              <a:off x="870" y="1702"/>
              <a:ext cx="692" cy="0"/>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Line 24">
              <a:extLst>
                <a:ext uri="{FF2B5EF4-FFF2-40B4-BE49-F238E27FC236}">
                  <a16:creationId xmlns:a16="http://schemas.microsoft.com/office/drawing/2014/main" id="{66BE6435-8ABD-4B54-B01C-E1ABACF58802}"/>
                </a:ext>
              </a:extLst>
            </p:cNvPr>
            <p:cNvSpPr>
              <a:spLocks noChangeShapeType="1"/>
            </p:cNvSpPr>
            <p:nvPr/>
          </p:nvSpPr>
          <p:spPr bwMode="auto">
            <a:xfrm>
              <a:off x="870" y="1799"/>
              <a:ext cx="692" cy="0"/>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6" name="Picture 25">
              <a:extLst>
                <a:ext uri="{FF2B5EF4-FFF2-40B4-BE49-F238E27FC236}">
                  <a16:creationId xmlns:a16="http://schemas.microsoft.com/office/drawing/2014/main" id="{958C9A62-ABA2-4551-85D8-3B034F9817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2" y="1121"/>
              <a:ext cx="1488" cy="2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26">
              <a:extLst>
                <a:ext uri="{FF2B5EF4-FFF2-40B4-BE49-F238E27FC236}">
                  <a16:creationId xmlns:a16="http://schemas.microsoft.com/office/drawing/2014/main" id="{B22BA01E-BC10-4D84-90B7-6D88DD1733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2" y="1121"/>
              <a:ext cx="1488" cy="2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Rectangle 27">
              <a:extLst>
                <a:ext uri="{FF2B5EF4-FFF2-40B4-BE49-F238E27FC236}">
                  <a16:creationId xmlns:a16="http://schemas.microsoft.com/office/drawing/2014/main" id="{8AE91F8D-8231-4E75-A5C5-68D221ACCF2B}"/>
                </a:ext>
              </a:extLst>
            </p:cNvPr>
            <p:cNvSpPr>
              <a:spLocks noChangeArrowheads="1"/>
            </p:cNvSpPr>
            <p:nvPr/>
          </p:nvSpPr>
          <p:spPr bwMode="auto">
            <a:xfrm>
              <a:off x="2175" y="1137"/>
              <a:ext cx="1412" cy="2529"/>
            </a:xfrm>
            <a:prstGeom prst="rect">
              <a:avLst/>
            </a:prstGeom>
            <a:noFill/>
            <a:ln w="206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Line 28">
              <a:extLst>
                <a:ext uri="{FF2B5EF4-FFF2-40B4-BE49-F238E27FC236}">
                  <a16:creationId xmlns:a16="http://schemas.microsoft.com/office/drawing/2014/main" id="{30993D77-3110-49BF-9057-E518032DB164}"/>
                </a:ext>
              </a:extLst>
            </p:cNvPr>
            <p:cNvSpPr>
              <a:spLocks noChangeShapeType="1"/>
            </p:cNvSpPr>
            <p:nvPr/>
          </p:nvSpPr>
          <p:spPr bwMode="auto">
            <a:xfrm>
              <a:off x="2175" y="1356"/>
              <a:ext cx="1412" cy="0"/>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Line 29">
              <a:extLst>
                <a:ext uri="{FF2B5EF4-FFF2-40B4-BE49-F238E27FC236}">
                  <a16:creationId xmlns:a16="http://schemas.microsoft.com/office/drawing/2014/main" id="{A5DACB98-5D3F-4CD7-A785-57E4CF32AE9C}"/>
                </a:ext>
              </a:extLst>
            </p:cNvPr>
            <p:cNvSpPr>
              <a:spLocks noChangeShapeType="1"/>
            </p:cNvSpPr>
            <p:nvPr/>
          </p:nvSpPr>
          <p:spPr bwMode="auto">
            <a:xfrm>
              <a:off x="2175" y="1812"/>
              <a:ext cx="1412" cy="0"/>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Line 30">
              <a:extLst>
                <a:ext uri="{FF2B5EF4-FFF2-40B4-BE49-F238E27FC236}">
                  <a16:creationId xmlns:a16="http://schemas.microsoft.com/office/drawing/2014/main" id="{5165721F-5CB5-4312-9FEA-B37ED93CC85E}"/>
                </a:ext>
              </a:extLst>
            </p:cNvPr>
            <p:cNvSpPr>
              <a:spLocks noChangeShapeType="1"/>
            </p:cNvSpPr>
            <p:nvPr/>
          </p:nvSpPr>
          <p:spPr bwMode="auto">
            <a:xfrm>
              <a:off x="2175" y="2148"/>
              <a:ext cx="1412" cy="0"/>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Line 31">
              <a:extLst>
                <a:ext uri="{FF2B5EF4-FFF2-40B4-BE49-F238E27FC236}">
                  <a16:creationId xmlns:a16="http://schemas.microsoft.com/office/drawing/2014/main" id="{BBE183FC-FAAD-46B8-8F2D-54A6D3465A8E}"/>
                </a:ext>
              </a:extLst>
            </p:cNvPr>
            <p:cNvSpPr>
              <a:spLocks noChangeShapeType="1"/>
            </p:cNvSpPr>
            <p:nvPr/>
          </p:nvSpPr>
          <p:spPr bwMode="auto">
            <a:xfrm>
              <a:off x="2175" y="2485"/>
              <a:ext cx="1412" cy="0"/>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Line 32">
              <a:extLst>
                <a:ext uri="{FF2B5EF4-FFF2-40B4-BE49-F238E27FC236}">
                  <a16:creationId xmlns:a16="http://schemas.microsoft.com/office/drawing/2014/main" id="{21F9A239-9994-41A9-9B2F-B31396ECD411}"/>
                </a:ext>
              </a:extLst>
            </p:cNvPr>
            <p:cNvSpPr>
              <a:spLocks noChangeShapeType="1"/>
            </p:cNvSpPr>
            <p:nvPr/>
          </p:nvSpPr>
          <p:spPr bwMode="auto">
            <a:xfrm>
              <a:off x="2175" y="2822"/>
              <a:ext cx="1412" cy="0"/>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33">
              <a:extLst>
                <a:ext uri="{FF2B5EF4-FFF2-40B4-BE49-F238E27FC236}">
                  <a16:creationId xmlns:a16="http://schemas.microsoft.com/office/drawing/2014/main" id="{87928678-1E57-433C-BCD4-CDD7CB1710E3}"/>
                </a:ext>
              </a:extLst>
            </p:cNvPr>
            <p:cNvSpPr>
              <a:spLocks noChangeArrowheads="1"/>
            </p:cNvSpPr>
            <p:nvPr/>
          </p:nvSpPr>
          <p:spPr bwMode="auto">
            <a:xfrm>
              <a:off x="2770" y="952"/>
              <a:ext cx="236"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文件表</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5" name="Rectangle 34">
              <a:extLst>
                <a:ext uri="{FF2B5EF4-FFF2-40B4-BE49-F238E27FC236}">
                  <a16:creationId xmlns:a16="http://schemas.microsoft.com/office/drawing/2014/main" id="{DC335908-5FCC-49CB-9F23-2E849D89D9E0}"/>
                </a:ext>
              </a:extLst>
            </p:cNvPr>
            <p:cNvSpPr>
              <a:spLocks noChangeArrowheads="1"/>
            </p:cNvSpPr>
            <p:nvPr/>
          </p:nvSpPr>
          <p:spPr bwMode="auto">
            <a:xfrm>
              <a:off x="1205" y="1784"/>
              <a:ext cx="90"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6" name="Rectangle 35">
              <a:extLst>
                <a:ext uri="{FF2B5EF4-FFF2-40B4-BE49-F238E27FC236}">
                  <a16:creationId xmlns:a16="http://schemas.microsoft.com/office/drawing/2014/main" id="{B9241CB5-4BBD-4A61-95DB-FA6D25B6B3BE}"/>
                </a:ext>
              </a:extLst>
            </p:cNvPr>
            <p:cNvSpPr>
              <a:spLocks noChangeArrowheads="1"/>
            </p:cNvSpPr>
            <p:nvPr/>
          </p:nvSpPr>
          <p:spPr bwMode="auto">
            <a:xfrm>
              <a:off x="1205" y="1885"/>
              <a:ext cx="90"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7" name="Rectangle 36">
              <a:extLst>
                <a:ext uri="{FF2B5EF4-FFF2-40B4-BE49-F238E27FC236}">
                  <a16:creationId xmlns:a16="http://schemas.microsoft.com/office/drawing/2014/main" id="{DA2B86EB-3BC2-45BE-802C-005BBA4027CA}"/>
                </a:ext>
              </a:extLst>
            </p:cNvPr>
            <p:cNvSpPr>
              <a:spLocks noChangeArrowheads="1"/>
            </p:cNvSpPr>
            <p:nvPr/>
          </p:nvSpPr>
          <p:spPr bwMode="auto">
            <a:xfrm>
              <a:off x="1205" y="1985"/>
              <a:ext cx="90"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8" name="Rectangle 37">
              <a:extLst>
                <a:ext uri="{FF2B5EF4-FFF2-40B4-BE49-F238E27FC236}">
                  <a16:creationId xmlns:a16="http://schemas.microsoft.com/office/drawing/2014/main" id="{2828F2E7-5B62-49BC-BFD6-46821DEFE1B3}"/>
                </a:ext>
              </a:extLst>
            </p:cNvPr>
            <p:cNvSpPr>
              <a:spLocks noChangeArrowheads="1"/>
            </p:cNvSpPr>
            <p:nvPr/>
          </p:nvSpPr>
          <p:spPr bwMode="auto">
            <a:xfrm>
              <a:off x="2656" y="1406"/>
              <a:ext cx="90"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9" name="Rectangle 38">
              <a:extLst>
                <a:ext uri="{FF2B5EF4-FFF2-40B4-BE49-F238E27FC236}">
                  <a16:creationId xmlns:a16="http://schemas.microsoft.com/office/drawing/2014/main" id="{63D182A5-411F-4EB3-93EA-8F8396B56D9F}"/>
                </a:ext>
              </a:extLst>
            </p:cNvPr>
            <p:cNvSpPr>
              <a:spLocks noChangeArrowheads="1"/>
            </p:cNvSpPr>
            <p:nvPr/>
          </p:nvSpPr>
          <p:spPr bwMode="auto">
            <a:xfrm>
              <a:off x="2656" y="1506"/>
              <a:ext cx="90"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0" name="Rectangle 39">
              <a:extLst>
                <a:ext uri="{FF2B5EF4-FFF2-40B4-BE49-F238E27FC236}">
                  <a16:creationId xmlns:a16="http://schemas.microsoft.com/office/drawing/2014/main" id="{E98AF903-C73D-48BA-A5B6-56A9EDE0010E}"/>
                </a:ext>
              </a:extLst>
            </p:cNvPr>
            <p:cNvSpPr>
              <a:spLocks noChangeArrowheads="1"/>
            </p:cNvSpPr>
            <p:nvPr/>
          </p:nvSpPr>
          <p:spPr bwMode="auto">
            <a:xfrm>
              <a:off x="2656" y="1606"/>
              <a:ext cx="90"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1" name="Rectangle 40">
              <a:extLst>
                <a:ext uri="{FF2B5EF4-FFF2-40B4-BE49-F238E27FC236}">
                  <a16:creationId xmlns:a16="http://schemas.microsoft.com/office/drawing/2014/main" id="{985EB7C6-824E-496F-9390-AFEED193D432}"/>
                </a:ext>
              </a:extLst>
            </p:cNvPr>
            <p:cNvSpPr>
              <a:spLocks noChangeArrowheads="1"/>
            </p:cNvSpPr>
            <p:nvPr/>
          </p:nvSpPr>
          <p:spPr bwMode="auto">
            <a:xfrm>
              <a:off x="2656" y="2121"/>
              <a:ext cx="90"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2" name="Rectangle 41">
              <a:extLst>
                <a:ext uri="{FF2B5EF4-FFF2-40B4-BE49-F238E27FC236}">
                  <a16:creationId xmlns:a16="http://schemas.microsoft.com/office/drawing/2014/main" id="{50F4AE51-C896-413D-8E7F-DFC7F86F87B1}"/>
                </a:ext>
              </a:extLst>
            </p:cNvPr>
            <p:cNvSpPr>
              <a:spLocks noChangeArrowheads="1"/>
            </p:cNvSpPr>
            <p:nvPr/>
          </p:nvSpPr>
          <p:spPr bwMode="auto">
            <a:xfrm>
              <a:off x="2656" y="2221"/>
              <a:ext cx="90"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3" name="Rectangle 42">
              <a:extLst>
                <a:ext uri="{FF2B5EF4-FFF2-40B4-BE49-F238E27FC236}">
                  <a16:creationId xmlns:a16="http://schemas.microsoft.com/office/drawing/2014/main" id="{1DD05FF7-2D24-4CC7-ACC5-B30822EC727C}"/>
                </a:ext>
              </a:extLst>
            </p:cNvPr>
            <p:cNvSpPr>
              <a:spLocks noChangeArrowheads="1"/>
            </p:cNvSpPr>
            <p:nvPr/>
          </p:nvSpPr>
          <p:spPr bwMode="auto">
            <a:xfrm>
              <a:off x="2656" y="2322"/>
              <a:ext cx="90"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4" name="Rectangle 43">
              <a:extLst>
                <a:ext uri="{FF2B5EF4-FFF2-40B4-BE49-F238E27FC236}">
                  <a16:creationId xmlns:a16="http://schemas.microsoft.com/office/drawing/2014/main" id="{E59DE0CB-7C62-4672-9F69-F601FA057DB7}"/>
                </a:ext>
              </a:extLst>
            </p:cNvPr>
            <p:cNvSpPr>
              <a:spLocks noChangeArrowheads="1"/>
            </p:cNvSpPr>
            <p:nvPr/>
          </p:nvSpPr>
          <p:spPr bwMode="auto">
            <a:xfrm>
              <a:off x="2656" y="2923"/>
              <a:ext cx="90"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5" name="Rectangle 44">
              <a:extLst>
                <a:ext uri="{FF2B5EF4-FFF2-40B4-BE49-F238E27FC236}">
                  <a16:creationId xmlns:a16="http://schemas.microsoft.com/office/drawing/2014/main" id="{3273E175-59FC-4DDF-9A85-BC0D1FA770EB}"/>
                </a:ext>
              </a:extLst>
            </p:cNvPr>
            <p:cNvSpPr>
              <a:spLocks noChangeArrowheads="1"/>
            </p:cNvSpPr>
            <p:nvPr/>
          </p:nvSpPr>
          <p:spPr bwMode="auto">
            <a:xfrm>
              <a:off x="2656" y="3023"/>
              <a:ext cx="90"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6" name="Rectangle 45">
              <a:extLst>
                <a:ext uri="{FF2B5EF4-FFF2-40B4-BE49-F238E27FC236}">
                  <a16:creationId xmlns:a16="http://schemas.microsoft.com/office/drawing/2014/main" id="{368F2E23-094A-4A0F-B880-F6D7E739CC47}"/>
                </a:ext>
              </a:extLst>
            </p:cNvPr>
            <p:cNvSpPr>
              <a:spLocks noChangeArrowheads="1"/>
            </p:cNvSpPr>
            <p:nvPr/>
          </p:nvSpPr>
          <p:spPr bwMode="auto">
            <a:xfrm>
              <a:off x="2656" y="3123"/>
              <a:ext cx="90"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7" name="Rectangle 46">
              <a:extLst>
                <a:ext uri="{FF2B5EF4-FFF2-40B4-BE49-F238E27FC236}">
                  <a16:creationId xmlns:a16="http://schemas.microsoft.com/office/drawing/2014/main" id="{19433FEF-FAAC-48AC-9E32-67701193B9DC}"/>
                </a:ext>
              </a:extLst>
            </p:cNvPr>
            <p:cNvSpPr>
              <a:spLocks noChangeArrowheads="1"/>
            </p:cNvSpPr>
            <p:nvPr/>
          </p:nvSpPr>
          <p:spPr bwMode="auto">
            <a:xfrm>
              <a:off x="2232" y="1856"/>
              <a:ext cx="236"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引用数</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8" name="Rectangle 47">
              <a:extLst>
                <a:ext uri="{FF2B5EF4-FFF2-40B4-BE49-F238E27FC236}">
                  <a16:creationId xmlns:a16="http://schemas.microsoft.com/office/drawing/2014/main" id="{D6DE6FD2-E461-4552-8454-EB20EB4A5DC0}"/>
                </a:ext>
              </a:extLst>
            </p:cNvPr>
            <p:cNvSpPr>
              <a:spLocks noChangeArrowheads="1"/>
            </p:cNvSpPr>
            <p:nvPr/>
          </p:nvSpPr>
          <p:spPr bwMode="auto">
            <a:xfrm>
              <a:off x="2381" y="1964"/>
              <a:ext cx="12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Calibri" panose="020F05020202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9" name="Rectangle 48">
              <a:extLst>
                <a:ext uri="{FF2B5EF4-FFF2-40B4-BE49-F238E27FC236}">
                  <a16:creationId xmlns:a16="http://schemas.microsoft.com/office/drawing/2014/main" id="{32B55774-A7BE-4122-888E-5933F16036E2}"/>
                </a:ext>
              </a:extLst>
            </p:cNvPr>
            <p:cNvSpPr>
              <a:spLocks noChangeArrowheads="1"/>
            </p:cNvSpPr>
            <p:nvPr/>
          </p:nvSpPr>
          <p:spPr bwMode="auto">
            <a:xfrm>
              <a:off x="3384" y="1871"/>
              <a:ext cx="186"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读</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0" name="Rectangle 49">
              <a:extLst>
                <a:ext uri="{FF2B5EF4-FFF2-40B4-BE49-F238E27FC236}">
                  <a16:creationId xmlns:a16="http://schemas.microsoft.com/office/drawing/2014/main" id="{42F96EC0-158C-4736-BDED-466654B6E484}"/>
                </a:ext>
              </a:extLst>
            </p:cNvPr>
            <p:cNvSpPr>
              <a:spLocks noChangeArrowheads="1"/>
            </p:cNvSpPr>
            <p:nvPr/>
          </p:nvSpPr>
          <p:spPr bwMode="auto">
            <a:xfrm>
              <a:off x="2258" y="2524"/>
              <a:ext cx="237"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引用数</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1" name="Rectangle 50">
              <a:extLst>
                <a:ext uri="{FF2B5EF4-FFF2-40B4-BE49-F238E27FC236}">
                  <a16:creationId xmlns:a16="http://schemas.microsoft.com/office/drawing/2014/main" id="{76B32786-C34F-453D-A187-1CBC01BDB7A3}"/>
                </a:ext>
              </a:extLst>
            </p:cNvPr>
            <p:cNvSpPr>
              <a:spLocks noChangeArrowheads="1"/>
            </p:cNvSpPr>
            <p:nvPr/>
          </p:nvSpPr>
          <p:spPr bwMode="auto">
            <a:xfrm>
              <a:off x="2408" y="2634"/>
              <a:ext cx="12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Calibri" panose="020F0502020204030204" pitchFamily="34" charset="0"/>
                </a:rPr>
                <a:t>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2" name="Rectangle 51">
              <a:extLst>
                <a:ext uri="{FF2B5EF4-FFF2-40B4-BE49-F238E27FC236}">
                  <a16:creationId xmlns:a16="http://schemas.microsoft.com/office/drawing/2014/main" id="{FDFA099D-E892-4D8E-872A-DBCBE42FAC7C}"/>
                </a:ext>
              </a:extLst>
            </p:cNvPr>
            <p:cNvSpPr>
              <a:spLocks noChangeArrowheads="1"/>
            </p:cNvSpPr>
            <p:nvPr/>
          </p:nvSpPr>
          <p:spPr bwMode="auto">
            <a:xfrm>
              <a:off x="3240" y="2539"/>
              <a:ext cx="186"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读</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3" name="Rectangle 52">
              <a:extLst>
                <a:ext uri="{FF2B5EF4-FFF2-40B4-BE49-F238E27FC236}">
                  <a16:creationId xmlns:a16="http://schemas.microsoft.com/office/drawing/2014/main" id="{5A893603-65F8-44DF-A418-34E0BD8B5B54}"/>
                </a:ext>
              </a:extLst>
            </p:cNvPr>
            <p:cNvSpPr>
              <a:spLocks noChangeArrowheads="1"/>
            </p:cNvSpPr>
            <p:nvPr/>
          </p:nvSpPr>
          <p:spPr bwMode="auto">
            <a:xfrm>
              <a:off x="3361" y="2530"/>
              <a:ext cx="135"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4" name="Rectangle 53">
              <a:extLst>
                <a:ext uri="{FF2B5EF4-FFF2-40B4-BE49-F238E27FC236}">
                  <a16:creationId xmlns:a16="http://schemas.microsoft.com/office/drawing/2014/main" id="{778A4B53-3DE2-4C13-9786-9C55669FA2E5}"/>
                </a:ext>
              </a:extLst>
            </p:cNvPr>
            <p:cNvSpPr>
              <a:spLocks noChangeArrowheads="1"/>
            </p:cNvSpPr>
            <p:nvPr/>
          </p:nvSpPr>
          <p:spPr bwMode="auto">
            <a:xfrm>
              <a:off x="3434" y="2539"/>
              <a:ext cx="186"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写</a:t>
              </a: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55" name="Picture 54">
              <a:extLst>
                <a:ext uri="{FF2B5EF4-FFF2-40B4-BE49-F238E27FC236}">
                  <a16:creationId xmlns:a16="http://schemas.microsoft.com/office/drawing/2014/main" id="{4200BFA3-1B34-4D37-9919-9F0224C5268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0" y="1121"/>
              <a:ext cx="1415" cy="2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55">
              <a:extLst>
                <a:ext uri="{FF2B5EF4-FFF2-40B4-BE49-F238E27FC236}">
                  <a16:creationId xmlns:a16="http://schemas.microsoft.com/office/drawing/2014/main" id="{4265024D-10BB-406A-BCC9-EA078046F01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0" y="1121"/>
              <a:ext cx="1415" cy="2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Rectangle 56">
              <a:extLst>
                <a:ext uri="{FF2B5EF4-FFF2-40B4-BE49-F238E27FC236}">
                  <a16:creationId xmlns:a16="http://schemas.microsoft.com/office/drawing/2014/main" id="{437D2E01-B394-426F-9246-5E9453102F23}"/>
                </a:ext>
              </a:extLst>
            </p:cNvPr>
            <p:cNvSpPr>
              <a:spLocks noChangeArrowheads="1"/>
            </p:cNvSpPr>
            <p:nvPr/>
          </p:nvSpPr>
          <p:spPr bwMode="auto">
            <a:xfrm>
              <a:off x="4066" y="1137"/>
              <a:ext cx="1332" cy="2529"/>
            </a:xfrm>
            <a:prstGeom prst="rect">
              <a:avLst/>
            </a:prstGeom>
            <a:noFill/>
            <a:ln w="206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Line 57">
              <a:extLst>
                <a:ext uri="{FF2B5EF4-FFF2-40B4-BE49-F238E27FC236}">
                  <a16:creationId xmlns:a16="http://schemas.microsoft.com/office/drawing/2014/main" id="{33240755-B2FE-426D-A4C1-EDC01DCF8BB0}"/>
                </a:ext>
              </a:extLst>
            </p:cNvPr>
            <p:cNvSpPr>
              <a:spLocks noChangeShapeType="1"/>
            </p:cNvSpPr>
            <p:nvPr/>
          </p:nvSpPr>
          <p:spPr bwMode="auto">
            <a:xfrm>
              <a:off x="4066" y="1356"/>
              <a:ext cx="1332" cy="0"/>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Line 58">
              <a:extLst>
                <a:ext uri="{FF2B5EF4-FFF2-40B4-BE49-F238E27FC236}">
                  <a16:creationId xmlns:a16="http://schemas.microsoft.com/office/drawing/2014/main" id="{A84F023B-66FB-45BE-8099-A7696FC085F6}"/>
                </a:ext>
              </a:extLst>
            </p:cNvPr>
            <p:cNvSpPr>
              <a:spLocks noChangeShapeType="1"/>
            </p:cNvSpPr>
            <p:nvPr/>
          </p:nvSpPr>
          <p:spPr bwMode="auto">
            <a:xfrm>
              <a:off x="4066" y="1812"/>
              <a:ext cx="1332" cy="0"/>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Line 59">
              <a:extLst>
                <a:ext uri="{FF2B5EF4-FFF2-40B4-BE49-F238E27FC236}">
                  <a16:creationId xmlns:a16="http://schemas.microsoft.com/office/drawing/2014/main" id="{51192DCA-C7C6-47C0-9D1E-0BC50BE4D981}"/>
                </a:ext>
              </a:extLst>
            </p:cNvPr>
            <p:cNvSpPr>
              <a:spLocks noChangeShapeType="1"/>
            </p:cNvSpPr>
            <p:nvPr/>
          </p:nvSpPr>
          <p:spPr bwMode="auto">
            <a:xfrm>
              <a:off x="4066" y="2148"/>
              <a:ext cx="1332" cy="0"/>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Line 60">
              <a:extLst>
                <a:ext uri="{FF2B5EF4-FFF2-40B4-BE49-F238E27FC236}">
                  <a16:creationId xmlns:a16="http://schemas.microsoft.com/office/drawing/2014/main" id="{02A3B779-E0A1-46FB-B9D0-264FD9A78522}"/>
                </a:ext>
              </a:extLst>
            </p:cNvPr>
            <p:cNvSpPr>
              <a:spLocks noChangeShapeType="1"/>
            </p:cNvSpPr>
            <p:nvPr/>
          </p:nvSpPr>
          <p:spPr bwMode="auto">
            <a:xfrm>
              <a:off x="4066" y="2485"/>
              <a:ext cx="1332" cy="0"/>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Line 61">
              <a:extLst>
                <a:ext uri="{FF2B5EF4-FFF2-40B4-BE49-F238E27FC236}">
                  <a16:creationId xmlns:a16="http://schemas.microsoft.com/office/drawing/2014/main" id="{728AEAA0-A218-4EBE-AFA1-80949E956495}"/>
                </a:ext>
              </a:extLst>
            </p:cNvPr>
            <p:cNvSpPr>
              <a:spLocks noChangeShapeType="1"/>
            </p:cNvSpPr>
            <p:nvPr/>
          </p:nvSpPr>
          <p:spPr bwMode="auto">
            <a:xfrm>
              <a:off x="4066" y="2822"/>
              <a:ext cx="1332" cy="0"/>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Rectangle 62">
              <a:extLst>
                <a:ext uri="{FF2B5EF4-FFF2-40B4-BE49-F238E27FC236}">
                  <a16:creationId xmlns:a16="http://schemas.microsoft.com/office/drawing/2014/main" id="{4C82678E-BDD4-40B3-BC11-EEF0EF6A9D55}"/>
                </a:ext>
              </a:extLst>
            </p:cNvPr>
            <p:cNvSpPr>
              <a:spLocks noChangeArrowheads="1"/>
            </p:cNvSpPr>
            <p:nvPr/>
          </p:nvSpPr>
          <p:spPr bwMode="auto">
            <a:xfrm>
              <a:off x="4434" y="952"/>
              <a:ext cx="355"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索引结点表</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4" name="Rectangle 63">
              <a:extLst>
                <a:ext uri="{FF2B5EF4-FFF2-40B4-BE49-F238E27FC236}">
                  <a16:creationId xmlns:a16="http://schemas.microsoft.com/office/drawing/2014/main" id="{D50DCE92-4024-41AF-8859-B095F59C8477}"/>
                </a:ext>
              </a:extLst>
            </p:cNvPr>
            <p:cNvSpPr>
              <a:spLocks noChangeArrowheads="1"/>
            </p:cNvSpPr>
            <p:nvPr/>
          </p:nvSpPr>
          <p:spPr bwMode="auto">
            <a:xfrm>
              <a:off x="4547" y="1406"/>
              <a:ext cx="91"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5" name="Rectangle 64">
              <a:extLst>
                <a:ext uri="{FF2B5EF4-FFF2-40B4-BE49-F238E27FC236}">
                  <a16:creationId xmlns:a16="http://schemas.microsoft.com/office/drawing/2014/main" id="{60CDEE72-23FB-4120-8FCC-987F411BE2E9}"/>
                </a:ext>
              </a:extLst>
            </p:cNvPr>
            <p:cNvSpPr>
              <a:spLocks noChangeArrowheads="1"/>
            </p:cNvSpPr>
            <p:nvPr/>
          </p:nvSpPr>
          <p:spPr bwMode="auto">
            <a:xfrm>
              <a:off x="4547" y="1506"/>
              <a:ext cx="91"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6" name="Rectangle 65">
              <a:extLst>
                <a:ext uri="{FF2B5EF4-FFF2-40B4-BE49-F238E27FC236}">
                  <a16:creationId xmlns:a16="http://schemas.microsoft.com/office/drawing/2014/main" id="{C7D7629B-7034-42BC-9224-15EED2972545}"/>
                </a:ext>
              </a:extLst>
            </p:cNvPr>
            <p:cNvSpPr>
              <a:spLocks noChangeArrowheads="1"/>
            </p:cNvSpPr>
            <p:nvPr/>
          </p:nvSpPr>
          <p:spPr bwMode="auto">
            <a:xfrm>
              <a:off x="4547" y="1606"/>
              <a:ext cx="91"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7" name="Rectangle 66">
              <a:extLst>
                <a:ext uri="{FF2B5EF4-FFF2-40B4-BE49-F238E27FC236}">
                  <a16:creationId xmlns:a16="http://schemas.microsoft.com/office/drawing/2014/main" id="{878546A9-E054-41A5-861B-D9F8E793A7E6}"/>
                </a:ext>
              </a:extLst>
            </p:cNvPr>
            <p:cNvSpPr>
              <a:spLocks noChangeArrowheads="1"/>
            </p:cNvSpPr>
            <p:nvPr/>
          </p:nvSpPr>
          <p:spPr bwMode="auto">
            <a:xfrm>
              <a:off x="4547" y="2121"/>
              <a:ext cx="91"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8" name="Rectangle 67">
              <a:extLst>
                <a:ext uri="{FF2B5EF4-FFF2-40B4-BE49-F238E27FC236}">
                  <a16:creationId xmlns:a16="http://schemas.microsoft.com/office/drawing/2014/main" id="{AE4B2C04-CC5F-45C8-AE6F-0BE94D8F544E}"/>
                </a:ext>
              </a:extLst>
            </p:cNvPr>
            <p:cNvSpPr>
              <a:spLocks noChangeArrowheads="1"/>
            </p:cNvSpPr>
            <p:nvPr/>
          </p:nvSpPr>
          <p:spPr bwMode="auto">
            <a:xfrm>
              <a:off x="4547" y="2221"/>
              <a:ext cx="91"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9" name="Rectangle 68">
              <a:extLst>
                <a:ext uri="{FF2B5EF4-FFF2-40B4-BE49-F238E27FC236}">
                  <a16:creationId xmlns:a16="http://schemas.microsoft.com/office/drawing/2014/main" id="{64F6BCCE-AC87-42C3-BEFB-E05B284751B3}"/>
                </a:ext>
              </a:extLst>
            </p:cNvPr>
            <p:cNvSpPr>
              <a:spLocks noChangeArrowheads="1"/>
            </p:cNvSpPr>
            <p:nvPr/>
          </p:nvSpPr>
          <p:spPr bwMode="auto">
            <a:xfrm>
              <a:off x="4547" y="2322"/>
              <a:ext cx="91"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0" name="Rectangle 69">
              <a:extLst>
                <a:ext uri="{FF2B5EF4-FFF2-40B4-BE49-F238E27FC236}">
                  <a16:creationId xmlns:a16="http://schemas.microsoft.com/office/drawing/2014/main" id="{9BED8FC6-CC5A-400B-8AB8-EF916F62CEFE}"/>
                </a:ext>
              </a:extLst>
            </p:cNvPr>
            <p:cNvSpPr>
              <a:spLocks noChangeArrowheads="1"/>
            </p:cNvSpPr>
            <p:nvPr/>
          </p:nvSpPr>
          <p:spPr bwMode="auto">
            <a:xfrm>
              <a:off x="4547" y="2923"/>
              <a:ext cx="91"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1" name="Rectangle 70">
              <a:extLst>
                <a:ext uri="{FF2B5EF4-FFF2-40B4-BE49-F238E27FC236}">
                  <a16:creationId xmlns:a16="http://schemas.microsoft.com/office/drawing/2014/main" id="{E6DC148C-3C3B-455F-95B6-3E9422CC5DC9}"/>
                </a:ext>
              </a:extLst>
            </p:cNvPr>
            <p:cNvSpPr>
              <a:spLocks noChangeArrowheads="1"/>
            </p:cNvSpPr>
            <p:nvPr/>
          </p:nvSpPr>
          <p:spPr bwMode="auto">
            <a:xfrm>
              <a:off x="4547" y="3023"/>
              <a:ext cx="91"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2" name="Rectangle 71">
              <a:extLst>
                <a:ext uri="{FF2B5EF4-FFF2-40B4-BE49-F238E27FC236}">
                  <a16:creationId xmlns:a16="http://schemas.microsoft.com/office/drawing/2014/main" id="{AFF6E889-3AFD-455D-9E3E-1D9A926B6CCC}"/>
                </a:ext>
              </a:extLst>
            </p:cNvPr>
            <p:cNvSpPr>
              <a:spLocks noChangeArrowheads="1"/>
            </p:cNvSpPr>
            <p:nvPr/>
          </p:nvSpPr>
          <p:spPr bwMode="auto">
            <a:xfrm>
              <a:off x="4547" y="3123"/>
              <a:ext cx="91"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3" name="Rectangle 72">
              <a:extLst>
                <a:ext uri="{FF2B5EF4-FFF2-40B4-BE49-F238E27FC236}">
                  <a16:creationId xmlns:a16="http://schemas.microsoft.com/office/drawing/2014/main" id="{E8815DB4-B1D5-4559-9A74-7BF1D1E440B9}"/>
                </a:ext>
              </a:extLst>
            </p:cNvPr>
            <p:cNvSpPr>
              <a:spLocks noChangeArrowheads="1"/>
            </p:cNvSpPr>
            <p:nvPr/>
          </p:nvSpPr>
          <p:spPr bwMode="auto">
            <a:xfrm>
              <a:off x="4123" y="1856"/>
              <a:ext cx="236"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引用数</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4" name="Rectangle 73">
              <a:extLst>
                <a:ext uri="{FF2B5EF4-FFF2-40B4-BE49-F238E27FC236}">
                  <a16:creationId xmlns:a16="http://schemas.microsoft.com/office/drawing/2014/main" id="{587B49BD-7F05-4358-9F9E-28C0AEF385A1}"/>
                </a:ext>
              </a:extLst>
            </p:cNvPr>
            <p:cNvSpPr>
              <a:spLocks noChangeArrowheads="1"/>
            </p:cNvSpPr>
            <p:nvPr/>
          </p:nvSpPr>
          <p:spPr bwMode="auto">
            <a:xfrm>
              <a:off x="4273" y="1964"/>
              <a:ext cx="12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Calibri" panose="020F05020202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5" name="Rectangle 74">
              <a:extLst>
                <a:ext uri="{FF2B5EF4-FFF2-40B4-BE49-F238E27FC236}">
                  <a16:creationId xmlns:a16="http://schemas.microsoft.com/office/drawing/2014/main" id="{5CDBE855-9267-425C-9DD3-2195D53B0701}"/>
                </a:ext>
              </a:extLst>
            </p:cNvPr>
            <p:cNvSpPr>
              <a:spLocks noChangeArrowheads="1"/>
            </p:cNvSpPr>
            <p:nvPr/>
          </p:nvSpPr>
          <p:spPr bwMode="auto">
            <a:xfrm>
              <a:off x="4880" y="1859"/>
              <a:ext cx="141"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6" name="Rectangle 75">
              <a:extLst>
                <a:ext uri="{FF2B5EF4-FFF2-40B4-BE49-F238E27FC236}">
                  <a16:creationId xmlns:a16="http://schemas.microsoft.com/office/drawing/2014/main" id="{05866038-211C-4962-85F6-613555BE3B90}"/>
                </a:ext>
              </a:extLst>
            </p:cNvPr>
            <p:cNvSpPr>
              <a:spLocks noChangeArrowheads="1"/>
            </p:cNvSpPr>
            <p:nvPr/>
          </p:nvSpPr>
          <p:spPr bwMode="auto">
            <a:xfrm>
              <a:off x="4957" y="1859"/>
              <a:ext cx="400"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Calibri" panose="020F0502020204030204" pitchFamily="34" charset="0"/>
                </a:rPr>
                <a:t>source</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7" name="Rectangle 76">
              <a:extLst>
                <a:ext uri="{FF2B5EF4-FFF2-40B4-BE49-F238E27FC236}">
                  <a16:creationId xmlns:a16="http://schemas.microsoft.com/office/drawing/2014/main" id="{25FF2B21-924F-4989-82D8-43B79D4E5733}"/>
                </a:ext>
              </a:extLst>
            </p:cNvPr>
            <p:cNvSpPr>
              <a:spLocks noChangeArrowheads="1"/>
            </p:cNvSpPr>
            <p:nvPr/>
          </p:nvSpPr>
          <p:spPr bwMode="auto">
            <a:xfrm>
              <a:off x="4149" y="2524"/>
              <a:ext cx="237"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引用数</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8" name="Rectangle 77">
              <a:extLst>
                <a:ext uri="{FF2B5EF4-FFF2-40B4-BE49-F238E27FC236}">
                  <a16:creationId xmlns:a16="http://schemas.microsoft.com/office/drawing/2014/main" id="{50F5FD1D-5A71-4FBD-AF9E-4219102D93A0}"/>
                </a:ext>
              </a:extLst>
            </p:cNvPr>
            <p:cNvSpPr>
              <a:spLocks noChangeArrowheads="1"/>
            </p:cNvSpPr>
            <p:nvPr/>
          </p:nvSpPr>
          <p:spPr bwMode="auto">
            <a:xfrm>
              <a:off x="4299" y="2634"/>
              <a:ext cx="12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Calibri" panose="020F0502020204030204" pitchFamily="3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9" name="Rectangle 78">
              <a:extLst>
                <a:ext uri="{FF2B5EF4-FFF2-40B4-BE49-F238E27FC236}">
                  <a16:creationId xmlns:a16="http://schemas.microsoft.com/office/drawing/2014/main" id="{3CEAA13D-4DD4-4FDC-9BD5-DA5C0451288A}"/>
                </a:ext>
              </a:extLst>
            </p:cNvPr>
            <p:cNvSpPr>
              <a:spLocks noChangeArrowheads="1"/>
            </p:cNvSpPr>
            <p:nvPr/>
          </p:nvSpPr>
          <p:spPr bwMode="auto">
            <a:xfrm>
              <a:off x="4938" y="2512"/>
              <a:ext cx="141"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Calibri" panose="020F050202020403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0" name="Rectangle 79">
              <a:extLst>
                <a:ext uri="{FF2B5EF4-FFF2-40B4-BE49-F238E27FC236}">
                  <a16:creationId xmlns:a16="http://schemas.microsoft.com/office/drawing/2014/main" id="{4E5FFD7E-2524-4A02-9CAC-9F8049C8A24B}"/>
                </a:ext>
              </a:extLst>
            </p:cNvPr>
            <p:cNvSpPr>
              <a:spLocks noChangeArrowheads="1"/>
            </p:cNvSpPr>
            <p:nvPr/>
          </p:nvSpPr>
          <p:spPr bwMode="auto">
            <a:xfrm>
              <a:off x="5015" y="2512"/>
              <a:ext cx="282"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Calibri" panose="020F0502020204030204" pitchFamily="34" charset="0"/>
                </a:rPr>
                <a:t>dest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1" name="Line 80">
              <a:extLst>
                <a:ext uri="{FF2B5EF4-FFF2-40B4-BE49-F238E27FC236}">
                  <a16:creationId xmlns:a16="http://schemas.microsoft.com/office/drawing/2014/main" id="{8D3CB402-9804-477D-9823-39E5EFD085E9}"/>
                </a:ext>
              </a:extLst>
            </p:cNvPr>
            <p:cNvSpPr>
              <a:spLocks noChangeShapeType="1"/>
            </p:cNvSpPr>
            <p:nvPr/>
          </p:nvSpPr>
          <p:spPr bwMode="auto">
            <a:xfrm>
              <a:off x="1456" y="1521"/>
              <a:ext cx="675" cy="344"/>
            </a:xfrm>
            <a:prstGeom prst="line">
              <a:avLst/>
            </a:prstGeom>
            <a:noFill/>
            <a:ln w="111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81">
              <a:extLst>
                <a:ext uri="{FF2B5EF4-FFF2-40B4-BE49-F238E27FC236}">
                  <a16:creationId xmlns:a16="http://schemas.microsoft.com/office/drawing/2014/main" id="{69D1F7F2-483B-448E-8111-927ECC786BE4}"/>
                </a:ext>
              </a:extLst>
            </p:cNvPr>
            <p:cNvSpPr>
              <a:spLocks/>
            </p:cNvSpPr>
            <p:nvPr/>
          </p:nvSpPr>
          <p:spPr bwMode="auto">
            <a:xfrm>
              <a:off x="2116" y="1847"/>
              <a:ext cx="59" cy="40"/>
            </a:xfrm>
            <a:custGeom>
              <a:avLst/>
              <a:gdLst>
                <a:gd name="T0" fmla="*/ 82 w 167"/>
                <a:gd name="T1" fmla="*/ 0 h 144"/>
                <a:gd name="T2" fmla="*/ 167 w 167"/>
                <a:gd name="T3" fmla="*/ 144 h 144"/>
                <a:gd name="T4" fmla="*/ 0 w 167"/>
                <a:gd name="T5" fmla="*/ 126 h 144"/>
                <a:gd name="T6" fmla="*/ 82 w 167"/>
                <a:gd name="T7" fmla="*/ 0 h 144"/>
              </a:gdLst>
              <a:ahLst/>
              <a:cxnLst>
                <a:cxn ang="0">
                  <a:pos x="T0" y="T1"/>
                </a:cxn>
                <a:cxn ang="0">
                  <a:pos x="T2" y="T3"/>
                </a:cxn>
                <a:cxn ang="0">
                  <a:pos x="T4" y="T5"/>
                </a:cxn>
                <a:cxn ang="0">
                  <a:pos x="T6" y="T7"/>
                </a:cxn>
              </a:cxnLst>
              <a:rect l="0" t="0" r="r" b="b"/>
              <a:pathLst>
                <a:path w="167" h="144">
                  <a:moveTo>
                    <a:pt x="82" y="0"/>
                  </a:moveTo>
                  <a:lnTo>
                    <a:pt x="167" y="144"/>
                  </a:lnTo>
                  <a:lnTo>
                    <a:pt x="0" y="126"/>
                  </a:lnTo>
                  <a:cubicBezTo>
                    <a:pt x="6" y="73"/>
                    <a:pt x="36" y="27"/>
                    <a:pt x="82"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3" name="Line 82">
              <a:extLst>
                <a:ext uri="{FF2B5EF4-FFF2-40B4-BE49-F238E27FC236}">
                  <a16:creationId xmlns:a16="http://schemas.microsoft.com/office/drawing/2014/main" id="{B507CB54-B5BD-46CF-B550-F8F062071646}"/>
                </a:ext>
              </a:extLst>
            </p:cNvPr>
            <p:cNvSpPr>
              <a:spLocks noChangeShapeType="1"/>
            </p:cNvSpPr>
            <p:nvPr/>
          </p:nvSpPr>
          <p:spPr bwMode="auto">
            <a:xfrm>
              <a:off x="1456" y="1649"/>
              <a:ext cx="696" cy="991"/>
            </a:xfrm>
            <a:prstGeom prst="line">
              <a:avLst/>
            </a:prstGeom>
            <a:noFill/>
            <a:ln w="111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83">
              <a:extLst>
                <a:ext uri="{FF2B5EF4-FFF2-40B4-BE49-F238E27FC236}">
                  <a16:creationId xmlns:a16="http://schemas.microsoft.com/office/drawing/2014/main" id="{5D835D63-07A3-495E-9C5F-558C7410ABED}"/>
                </a:ext>
              </a:extLst>
            </p:cNvPr>
            <p:cNvSpPr>
              <a:spLocks/>
            </p:cNvSpPr>
            <p:nvPr/>
          </p:nvSpPr>
          <p:spPr bwMode="auto">
            <a:xfrm>
              <a:off x="2126" y="2625"/>
              <a:ext cx="49" cy="47"/>
            </a:xfrm>
            <a:custGeom>
              <a:avLst/>
              <a:gdLst>
                <a:gd name="T0" fmla="*/ 46 w 49"/>
                <a:gd name="T1" fmla="*/ 0 h 47"/>
                <a:gd name="T2" fmla="*/ 49 w 49"/>
                <a:gd name="T3" fmla="*/ 47 h 47"/>
                <a:gd name="T4" fmla="*/ 0 w 49"/>
                <a:gd name="T5" fmla="*/ 20 h 47"/>
                <a:gd name="T6" fmla="*/ 46 w 49"/>
                <a:gd name="T7" fmla="*/ 0 h 47"/>
              </a:gdLst>
              <a:ahLst/>
              <a:cxnLst>
                <a:cxn ang="0">
                  <a:pos x="T0" y="T1"/>
                </a:cxn>
                <a:cxn ang="0">
                  <a:pos x="T2" y="T3"/>
                </a:cxn>
                <a:cxn ang="0">
                  <a:pos x="T4" y="T5"/>
                </a:cxn>
                <a:cxn ang="0">
                  <a:pos x="T6" y="T7"/>
                </a:cxn>
              </a:cxnLst>
              <a:rect l="0" t="0" r="r" b="b"/>
              <a:pathLst>
                <a:path w="49" h="47">
                  <a:moveTo>
                    <a:pt x="46" y="0"/>
                  </a:moveTo>
                  <a:lnTo>
                    <a:pt x="49" y="47"/>
                  </a:lnTo>
                  <a:lnTo>
                    <a:pt x="0" y="20"/>
                  </a:lnTo>
                  <a:lnTo>
                    <a:pt x="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Line 84">
              <a:extLst>
                <a:ext uri="{FF2B5EF4-FFF2-40B4-BE49-F238E27FC236}">
                  <a16:creationId xmlns:a16="http://schemas.microsoft.com/office/drawing/2014/main" id="{895C7461-4E59-4BE9-8E63-3C9C4360F155}"/>
                </a:ext>
              </a:extLst>
            </p:cNvPr>
            <p:cNvSpPr>
              <a:spLocks noChangeShapeType="1"/>
            </p:cNvSpPr>
            <p:nvPr/>
          </p:nvSpPr>
          <p:spPr bwMode="auto">
            <a:xfrm>
              <a:off x="2600" y="1812"/>
              <a:ext cx="0" cy="337"/>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Line 86">
              <a:extLst>
                <a:ext uri="{FF2B5EF4-FFF2-40B4-BE49-F238E27FC236}">
                  <a16:creationId xmlns:a16="http://schemas.microsoft.com/office/drawing/2014/main" id="{B6F9D671-76BA-4163-B0EF-35013CD88A22}"/>
                </a:ext>
              </a:extLst>
            </p:cNvPr>
            <p:cNvSpPr>
              <a:spLocks noChangeShapeType="1"/>
            </p:cNvSpPr>
            <p:nvPr/>
          </p:nvSpPr>
          <p:spPr bwMode="auto">
            <a:xfrm>
              <a:off x="2947" y="1811"/>
              <a:ext cx="0" cy="337"/>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Line 87">
              <a:extLst>
                <a:ext uri="{FF2B5EF4-FFF2-40B4-BE49-F238E27FC236}">
                  <a16:creationId xmlns:a16="http://schemas.microsoft.com/office/drawing/2014/main" id="{8EED6C60-F1B7-4100-9781-6FDC4ACF7495}"/>
                </a:ext>
              </a:extLst>
            </p:cNvPr>
            <p:cNvSpPr>
              <a:spLocks noChangeShapeType="1"/>
            </p:cNvSpPr>
            <p:nvPr/>
          </p:nvSpPr>
          <p:spPr bwMode="auto">
            <a:xfrm>
              <a:off x="3366" y="1812"/>
              <a:ext cx="0" cy="337"/>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Line 88">
              <a:extLst>
                <a:ext uri="{FF2B5EF4-FFF2-40B4-BE49-F238E27FC236}">
                  <a16:creationId xmlns:a16="http://schemas.microsoft.com/office/drawing/2014/main" id="{99D718F2-E364-4CC9-8E19-6C68CC704077}"/>
                </a:ext>
              </a:extLst>
            </p:cNvPr>
            <p:cNvSpPr>
              <a:spLocks noChangeShapeType="1"/>
            </p:cNvSpPr>
            <p:nvPr/>
          </p:nvSpPr>
          <p:spPr bwMode="auto">
            <a:xfrm>
              <a:off x="2609" y="2486"/>
              <a:ext cx="0" cy="337"/>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Line 90">
              <a:extLst>
                <a:ext uri="{FF2B5EF4-FFF2-40B4-BE49-F238E27FC236}">
                  <a16:creationId xmlns:a16="http://schemas.microsoft.com/office/drawing/2014/main" id="{6D389E50-10CD-43C4-806C-332D92B1D591}"/>
                </a:ext>
              </a:extLst>
            </p:cNvPr>
            <p:cNvSpPr>
              <a:spLocks noChangeShapeType="1"/>
            </p:cNvSpPr>
            <p:nvPr/>
          </p:nvSpPr>
          <p:spPr bwMode="auto">
            <a:xfrm>
              <a:off x="2955" y="2485"/>
              <a:ext cx="0" cy="337"/>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Line 91">
              <a:extLst>
                <a:ext uri="{FF2B5EF4-FFF2-40B4-BE49-F238E27FC236}">
                  <a16:creationId xmlns:a16="http://schemas.microsoft.com/office/drawing/2014/main" id="{266292BE-B6E8-466C-8D82-ABF42E14D9D6}"/>
                </a:ext>
              </a:extLst>
            </p:cNvPr>
            <p:cNvSpPr>
              <a:spLocks noChangeShapeType="1"/>
            </p:cNvSpPr>
            <p:nvPr/>
          </p:nvSpPr>
          <p:spPr bwMode="auto">
            <a:xfrm>
              <a:off x="3160" y="2485"/>
              <a:ext cx="0" cy="338"/>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Line 94">
              <a:extLst>
                <a:ext uri="{FF2B5EF4-FFF2-40B4-BE49-F238E27FC236}">
                  <a16:creationId xmlns:a16="http://schemas.microsoft.com/office/drawing/2014/main" id="{2C9014FF-C60E-4986-93B7-1359D0440C14}"/>
                </a:ext>
              </a:extLst>
            </p:cNvPr>
            <p:cNvSpPr>
              <a:spLocks noChangeShapeType="1"/>
            </p:cNvSpPr>
            <p:nvPr/>
          </p:nvSpPr>
          <p:spPr bwMode="auto">
            <a:xfrm>
              <a:off x="3374" y="1812"/>
              <a:ext cx="0" cy="337"/>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Rectangle 95">
              <a:extLst>
                <a:ext uri="{FF2B5EF4-FFF2-40B4-BE49-F238E27FC236}">
                  <a16:creationId xmlns:a16="http://schemas.microsoft.com/office/drawing/2014/main" id="{8A094EA8-C5D6-4200-91B2-BE170ADEF146}"/>
                </a:ext>
              </a:extLst>
            </p:cNvPr>
            <p:cNvSpPr>
              <a:spLocks noChangeArrowheads="1"/>
            </p:cNvSpPr>
            <p:nvPr/>
          </p:nvSpPr>
          <p:spPr bwMode="auto">
            <a:xfrm>
              <a:off x="2686" y="1865"/>
              <a:ext cx="13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000000"/>
                  </a:solidFill>
                  <a:effectLst/>
                  <a:latin typeface="Calibri" panose="020F0502020204030204" pitchFamily="34" charset="0"/>
                </a:rPr>
                <a:t>R</a:t>
              </a:r>
              <a:r>
                <a:rPr kumimoji="0" lang="zh-CN" altLang="zh-CN" sz="1200" b="0" i="0" u="none" strike="noStrike" cap="none" normalizeH="0" baseline="0" dirty="0">
                  <a:ln>
                    <a:noFill/>
                  </a:ln>
                  <a:solidFill>
                    <a:srgbClr val="000000"/>
                  </a:solidFill>
                  <a:effectLst/>
                  <a:latin typeface="Calibri" panose="020F0502020204030204" pitchFamily="34" charset="0"/>
                </a:rPr>
                <a:t>W</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3" name="Rectangle 96">
              <a:extLst>
                <a:ext uri="{FF2B5EF4-FFF2-40B4-BE49-F238E27FC236}">
                  <a16:creationId xmlns:a16="http://schemas.microsoft.com/office/drawing/2014/main" id="{8BE69A73-96CE-4ED7-A3B6-8A1BF35A1902}"/>
                </a:ext>
              </a:extLst>
            </p:cNvPr>
            <p:cNvSpPr>
              <a:spLocks noChangeArrowheads="1"/>
            </p:cNvSpPr>
            <p:nvPr/>
          </p:nvSpPr>
          <p:spPr bwMode="auto">
            <a:xfrm>
              <a:off x="2715" y="1995"/>
              <a:ext cx="12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Calibri" panose="020F0502020204030204" pitchFamily="34" charset="0"/>
                </a:rPr>
                <a:t>0</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4" name="Line 101">
              <a:extLst>
                <a:ext uri="{FF2B5EF4-FFF2-40B4-BE49-F238E27FC236}">
                  <a16:creationId xmlns:a16="http://schemas.microsoft.com/office/drawing/2014/main" id="{35A87876-012D-4D06-9AD7-56BC8FD0B153}"/>
                </a:ext>
              </a:extLst>
            </p:cNvPr>
            <p:cNvSpPr>
              <a:spLocks noChangeShapeType="1"/>
            </p:cNvSpPr>
            <p:nvPr/>
          </p:nvSpPr>
          <p:spPr bwMode="auto">
            <a:xfrm>
              <a:off x="3480" y="1980"/>
              <a:ext cx="533" cy="0"/>
            </a:xfrm>
            <a:prstGeom prst="line">
              <a:avLst/>
            </a:prstGeom>
            <a:noFill/>
            <a:ln w="111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102">
              <a:extLst>
                <a:ext uri="{FF2B5EF4-FFF2-40B4-BE49-F238E27FC236}">
                  <a16:creationId xmlns:a16="http://schemas.microsoft.com/office/drawing/2014/main" id="{5E67D579-523C-485C-AA52-21766D5707FB}"/>
                </a:ext>
              </a:extLst>
            </p:cNvPr>
            <p:cNvSpPr>
              <a:spLocks/>
            </p:cNvSpPr>
            <p:nvPr/>
          </p:nvSpPr>
          <p:spPr bwMode="auto">
            <a:xfrm>
              <a:off x="4005" y="1959"/>
              <a:ext cx="61" cy="42"/>
            </a:xfrm>
            <a:custGeom>
              <a:avLst/>
              <a:gdLst>
                <a:gd name="T0" fmla="*/ 24 w 174"/>
                <a:gd name="T1" fmla="*/ 0 h 150"/>
                <a:gd name="T2" fmla="*/ 174 w 174"/>
                <a:gd name="T3" fmla="*/ 75 h 150"/>
                <a:gd name="T4" fmla="*/ 24 w 174"/>
                <a:gd name="T5" fmla="*/ 150 h 150"/>
                <a:gd name="T6" fmla="*/ 24 w 174"/>
                <a:gd name="T7" fmla="*/ 0 h 150"/>
              </a:gdLst>
              <a:ahLst/>
              <a:cxnLst>
                <a:cxn ang="0">
                  <a:pos x="T0" y="T1"/>
                </a:cxn>
                <a:cxn ang="0">
                  <a:pos x="T2" y="T3"/>
                </a:cxn>
                <a:cxn ang="0">
                  <a:pos x="T4" y="T5"/>
                </a:cxn>
                <a:cxn ang="0">
                  <a:pos x="T6" y="T7"/>
                </a:cxn>
              </a:cxnLst>
              <a:rect l="0" t="0" r="r" b="b"/>
              <a:pathLst>
                <a:path w="174" h="150">
                  <a:moveTo>
                    <a:pt x="24" y="0"/>
                  </a:moveTo>
                  <a:lnTo>
                    <a:pt x="174" y="75"/>
                  </a:lnTo>
                  <a:lnTo>
                    <a:pt x="24" y="150"/>
                  </a:lnTo>
                  <a:cubicBezTo>
                    <a:pt x="0" y="102"/>
                    <a:pt x="0" y="47"/>
                    <a:pt x="24"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6" name="Line 103">
              <a:extLst>
                <a:ext uri="{FF2B5EF4-FFF2-40B4-BE49-F238E27FC236}">
                  <a16:creationId xmlns:a16="http://schemas.microsoft.com/office/drawing/2014/main" id="{4883DD1E-8BD9-4236-9A86-1D0A738CB166}"/>
                </a:ext>
              </a:extLst>
            </p:cNvPr>
            <p:cNvSpPr>
              <a:spLocks noChangeShapeType="1"/>
            </p:cNvSpPr>
            <p:nvPr/>
          </p:nvSpPr>
          <p:spPr bwMode="auto">
            <a:xfrm>
              <a:off x="3480" y="2650"/>
              <a:ext cx="533" cy="4"/>
            </a:xfrm>
            <a:prstGeom prst="line">
              <a:avLst/>
            </a:prstGeom>
            <a:noFill/>
            <a:ln w="111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104">
              <a:extLst>
                <a:ext uri="{FF2B5EF4-FFF2-40B4-BE49-F238E27FC236}">
                  <a16:creationId xmlns:a16="http://schemas.microsoft.com/office/drawing/2014/main" id="{4CDFE364-C62F-4A37-8B54-95119D1E4D5A}"/>
                </a:ext>
              </a:extLst>
            </p:cNvPr>
            <p:cNvSpPr>
              <a:spLocks/>
            </p:cNvSpPr>
            <p:nvPr/>
          </p:nvSpPr>
          <p:spPr bwMode="auto">
            <a:xfrm>
              <a:off x="4005" y="2633"/>
              <a:ext cx="61" cy="42"/>
            </a:xfrm>
            <a:custGeom>
              <a:avLst/>
              <a:gdLst>
                <a:gd name="T0" fmla="*/ 25 w 174"/>
                <a:gd name="T1" fmla="*/ 0 h 150"/>
                <a:gd name="T2" fmla="*/ 174 w 174"/>
                <a:gd name="T3" fmla="*/ 76 h 150"/>
                <a:gd name="T4" fmla="*/ 23 w 174"/>
                <a:gd name="T5" fmla="*/ 150 h 150"/>
                <a:gd name="T6" fmla="*/ 25 w 174"/>
                <a:gd name="T7" fmla="*/ 0 h 150"/>
              </a:gdLst>
              <a:ahLst/>
              <a:cxnLst>
                <a:cxn ang="0">
                  <a:pos x="T0" y="T1"/>
                </a:cxn>
                <a:cxn ang="0">
                  <a:pos x="T2" y="T3"/>
                </a:cxn>
                <a:cxn ang="0">
                  <a:pos x="T4" y="T5"/>
                </a:cxn>
                <a:cxn ang="0">
                  <a:pos x="T6" y="T7"/>
                </a:cxn>
              </a:cxnLst>
              <a:rect l="0" t="0" r="r" b="b"/>
              <a:pathLst>
                <a:path w="174" h="150">
                  <a:moveTo>
                    <a:pt x="25" y="0"/>
                  </a:moveTo>
                  <a:lnTo>
                    <a:pt x="174" y="76"/>
                  </a:lnTo>
                  <a:lnTo>
                    <a:pt x="23" y="150"/>
                  </a:lnTo>
                  <a:cubicBezTo>
                    <a:pt x="0" y="103"/>
                    <a:pt x="1" y="47"/>
                    <a:pt x="25"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4D3AB34C-EAFC-4952-9EE6-D9D5F2148B5F}"/>
              </a:ext>
            </a:extLst>
          </p:cNvPr>
          <p:cNvSpPr txBox="1">
            <a:spLocks/>
          </p:cNvSpPr>
          <p:nvPr/>
        </p:nvSpPr>
        <p:spPr bwMode="auto">
          <a:xfrm>
            <a:off x="685800" y="228600"/>
            <a:ext cx="8077200" cy="609600"/>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zh-CN" altLang="en-US" dirty="0" smtClean="0">
                <a:solidFill>
                  <a:srgbClr val="0000CC"/>
                </a:solidFill>
                <a:effectLst>
                  <a:outerShdw blurRad="38100" dist="38100" dir="2700000" algn="tl">
                    <a:srgbClr val="C0C0C0"/>
                  </a:outerShdw>
                </a:effectLst>
                <a:ea typeface="宋体" pitchFamily="2" charset="-122"/>
              </a:rPr>
              <a:t>一个进程中</a:t>
            </a:r>
            <a:r>
              <a:rPr lang="zh-CN" altLang="en-US" dirty="0" smtClean="0">
                <a:effectLst>
                  <a:outerShdw blurRad="38100" dist="38100" dir="2700000" algn="tl">
                    <a:srgbClr val="C0C0C0"/>
                  </a:outerShdw>
                </a:effectLst>
                <a:ea typeface="宋体" pitchFamily="2" charset="-122"/>
              </a:rPr>
              <a:t>两次打开同一个文件</a:t>
            </a:r>
            <a:endParaRPr lang="zh-CN" altLang="en-US" noProof="1">
              <a:effectLst>
                <a:outerShdw blurRad="38100" dist="38100" dir="2700000">
                  <a:srgbClr val="C0C0C0"/>
                </a:outerShdw>
              </a:effectLst>
            </a:endParaRPr>
          </a:p>
        </p:txBody>
      </p:sp>
      <p:sp>
        <p:nvSpPr>
          <p:cNvPr id="13315" name="文本框 3">
            <a:extLst>
              <a:ext uri="{FF2B5EF4-FFF2-40B4-BE49-F238E27FC236}">
                <a16:creationId xmlns:a16="http://schemas.microsoft.com/office/drawing/2014/main" id="{86FD464D-C9FB-45C6-B320-CA2C9DC2B345}"/>
              </a:ext>
            </a:extLst>
          </p:cNvPr>
          <p:cNvSpPr txBox="1">
            <a:spLocks noChangeArrowheads="1"/>
          </p:cNvSpPr>
          <p:nvPr/>
        </p:nvSpPr>
        <p:spPr bwMode="auto">
          <a:xfrm>
            <a:off x="1003300" y="6084888"/>
            <a:ext cx="63007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800" dirty="0">
                <a:solidFill>
                  <a:srgbClr val="C00000"/>
                </a:solidFill>
                <a:latin typeface="Arial" panose="020B0604020202020204" pitchFamily="34" charset="0"/>
                <a:ea typeface="宋体" panose="02010600030101010101" pitchFamily="2" charset="-122"/>
              </a:rPr>
              <a:t>请参见“</a:t>
            </a:r>
            <a:r>
              <a:rPr lang="en-US" altLang="zh-CN" sz="1800" dirty="0">
                <a:solidFill>
                  <a:srgbClr val="C00000"/>
                </a:solidFill>
                <a:latin typeface="Arial" panose="020B0604020202020204" pitchFamily="34" charset="0"/>
                <a:ea typeface="宋体" panose="02010600030101010101" pitchFamily="2" charset="-122"/>
              </a:rPr>
              <a:t>UNIX</a:t>
            </a:r>
            <a:r>
              <a:rPr lang="zh-CN" altLang="en-US" sz="1800" dirty="0">
                <a:solidFill>
                  <a:srgbClr val="C00000"/>
                </a:solidFill>
                <a:latin typeface="Arial" panose="020B0604020202020204" pitchFamily="34" charset="0"/>
                <a:ea typeface="宋体" panose="02010600030101010101" pitchFamily="2" charset="-122"/>
              </a:rPr>
              <a:t>操作系统设计”，第</a:t>
            </a:r>
            <a:r>
              <a:rPr lang="en-US" altLang="zh-CN" sz="1800" dirty="0">
                <a:solidFill>
                  <a:srgbClr val="C00000"/>
                </a:solidFill>
                <a:latin typeface="Arial" panose="020B0604020202020204" pitchFamily="34" charset="0"/>
                <a:ea typeface="宋体" panose="02010600030101010101" pitchFamily="2" charset="-122"/>
              </a:rPr>
              <a:t>80</a:t>
            </a:r>
            <a:r>
              <a:rPr lang="zh-CN" altLang="en-US" sz="1800" dirty="0">
                <a:solidFill>
                  <a:srgbClr val="C00000"/>
                </a:solidFill>
                <a:latin typeface="Arial" panose="020B0604020202020204" pitchFamily="34" charset="0"/>
                <a:ea typeface="宋体" panose="02010600030101010101" pitchFamily="2" charset="-122"/>
              </a:rPr>
              <a:t>页</a:t>
            </a:r>
          </a:p>
        </p:txBody>
      </p:sp>
      <p:pic>
        <p:nvPicPr>
          <p:cNvPr id="133124" name="图片 4">
            <a:extLst>
              <a:ext uri="{FF2B5EF4-FFF2-40B4-BE49-F238E27FC236}">
                <a16:creationId xmlns:a16="http://schemas.microsoft.com/office/drawing/2014/main" id="{70F56064-37B4-4F2E-A760-E6E8B7FC5C60}"/>
              </a:ext>
            </a:extLst>
          </p:cNvPr>
          <p:cNvPicPr>
            <a:picLocks noChangeAspect="1"/>
          </p:cNvPicPr>
          <p:nvPr/>
        </p:nvPicPr>
        <p:blipFill>
          <a:blip r:embed="rId2"/>
          <a:srcRect/>
          <a:stretch>
            <a:fillRect/>
          </a:stretch>
        </p:blipFill>
        <p:spPr bwMode="auto">
          <a:xfrm>
            <a:off x="1003300" y="1190625"/>
            <a:ext cx="7128646" cy="4725988"/>
          </a:xfrm>
          <a:prstGeom prst="rect">
            <a:avLst/>
          </a:prstGeom>
          <a:ln/>
        </p:spPr>
        <p:style>
          <a:lnRef idx="2">
            <a:schemeClr val="accent3">
              <a:shade val="50000"/>
            </a:schemeClr>
          </a:lnRef>
          <a:fillRef idx="1">
            <a:schemeClr val="accent3"/>
          </a:fillRef>
          <a:effectRef idx="0">
            <a:schemeClr val="accent3"/>
          </a:effectRef>
          <a:fontRef idx="minor">
            <a:schemeClr val="lt1"/>
          </a:fontRef>
        </p:style>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194" name="图片 1">
            <a:extLst>
              <a:ext uri="{FF2B5EF4-FFF2-40B4-BE49-F238E27FC236}">
                <a16:creationId xmlns:a16="http://schemas.microsoft.com/office/drawing/2014/main" id="{177C274C-3644-4F06-A533-9291363AFCF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33488" y="981075"/>
            <a:ext cx="7205662" cy="494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标题 1">
            <a:extLst>
              <a:ext uri="{FF2B5EF4-FFF2-40B4-BE49-F238E27FC236}">
                <a16:creationId xmlns:a16="http://schemas.microsoft.com/office/drawing/2014/main" id="{6106238E-F110-426F-AD54-A866586301DB}"/>
              </a:ext>
            </a:extLst>
          </p:cNvPr>
          <p:cNvSpPr txBox="1">
            <a:spLocks/>
          </p:cNvSpPr>
          <p:nvPr/>
        </p:nvSpPr>
        <p:spPr bwMode="auto">
          <a:xfrm>
            <a:off x="685800" y="228600"/>
            <a:ext cx="8077200" cy="609600"/>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zh-CN" altLang="en-US" noProof="1">
                <a:solidFill>
                  <a:srgbClr val="0000CC"/>
                </a:solidFill>
                <a:effectLst>
                  <a:outerShdw blurRad="38100" dist="38100" dir="2700000" algn="tl">
                    <a:srgbClr val="C0C0C0"/>
                  </a:outerShdw>
                </a:effectLst>
                <a:ea typeface="宋体" pitchFamily="2" charset="-122"/>
              </a:rPr>
              <a:t>两个独立进程</a:t>
            </a:r>
            <a:r>
              <a:rPr lang="zh-CN" altLang="en-US" noProof="1">
                <a:effectLst>
                  <a:outerShdw blurRad="38100" dist="38100" dir="2700000" algn="tl">
                    <a:srgbClr val="C0C0C0"/>
                  </a:outerShdw>
                </a:effectLst>
                <a:ea typeface="宋体" pitchFamily="2" charset="-122"/>
              </a:rPr>
              <a:t>打开文件后的数据结构</a:t>
            </a:r>
          </a:p>
        </p:txBody>
      </p:sp>
      <p:sp>
        <p:nvSpPr>
          <p:cNvPr id="136196" name="文本框 3">
            <a:extLst>
              <a:ext uri="{FF2B5EF4-FFF2-40B4-BE49-F238E27FC236}">
                <a16:creationId xmlns:a16="http://schemas.microsoft.com/office/drawing/2014/main" id="{3961BA84-5C43-4B40-AD90-77EA377EF3BA}"/>
              </a:ext>
            </a:extLst>
          </p:cNvPr>
          <p:cNvSpPr txBox="1">
            <a:spLocks noChangeArrowheads="1"/>
          </p:cNvSpPr>
          <p:nvPr/>
        </p:nvSpPr>
        <p:spPr bwMode="auto">
          <a:xfrm>
            <a:off x="1003300" y="5916613"/>
            <a:ext cx="63007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a:t>请参见“</a:t>
            </a:r>
            <a:r>
              <a:rPr lang="en-US" altLang="zh-CN" sz="1800"/>
              <a:t>UNIX</a:t>
            </a:r>
            <a:r>
              <a:rPr lang="zh-CN" altLang="en-US" sz="1800"/>
              <a:t>操作系统设计”，第</a:t>
            </a:r>
            <a:r>
              <a:rPr lang="en-US" altLang="zh-CN" sz="1800"/>
              <a:t>73</a:t>
            </a:r>
            <a:r>
              <a:rPr lang="zh-CN" altLang="en-US" sz="1800"/>
              <a:t>页</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A36FF90C-D3AD-4A85-8376-56380A6C907D}"/>
              </a:ext>
            </a:extLst>
          </p:cNvPr>
          <p:cNvSpPr txBox="1">
            <a:spLocks/>
          </p:cNvSpPr>
          <p:nvPr/>
        </p:nvSpPr>
        <p:spPr bwMode="auto">
          <a:xfrm>
            <a:off x="685800" y="304800"/>
            <a:ext cx="8077200" cy="457200"/>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en-US" altLang="zh-CN" sz="2400" noProof="1">
                <a:effectLst>
                  <a:outerShdw blurRad="38100" dist="38100" dir="2700000" algn="tl">
                    <a:srgbClr val="C0C0C0"/>
                  </a:outerShdw>
                </a:effectLst>
                <a:ea typeface="宋体" pitchFamily="2" charset="-122"/>
              </a:rPr>
              <a:t>fork()</a:t>
            </a:r>
            <a:r>
              <a:rPr lang="zh-CN" altLang="en-US" sz="2400" noProof="1">
                <a:effectLst>
                  <a:outerShdw blurRad="38100" dist="38100" dir="2700000" algn="tl">
                    <a:srgbClr val="C0C0C0"/>
                  </a:outerShdw>
                </a:effectLst>
                <a:ea typeface="宋体" pitchFamily="2" charset="-122"/>
              </a:rPr>
              <a:t>之后，</a:t>
            </a:r>
            <a:r>
              <a:rPr lang="zh-CN" altLang="en-US" sz="2400" noProof="1">
                <a:solidFill>
                  <a:srgbClr val="0000CC"/>
                </a:solidFill>
                <a:effectLst>
                  <a:outerShdw blurRad="38100" dist="38100" dir="2700000" algn="tl">
                    <a:srgbClr val="C0C0C0"/>
                  </a:outerShdw>
                </a:effectLst>
                <a:ea typeface="宋体" pitchFamily="2" charset="-122"/>
              </a:rPr>
              <a:t>子进程继承父进程</a:t>
            </a:r>
            <a:r>
              <a:rPr lang="zh-CN" altLang="en-US" sz="2400" noProof="1">
                <a:effectLst>
                  <a:outerShdw blurRad="38100" dist="38100" dir="2700000" algn="tl">
                    <a:srgbClr val="C0C0C0"/>
                  </a:outerShdw>
                </a:effectLst>
                <a:ea typeface="宋体" pitchFamily="2" charset="-122"/>
              </a:rPr>
              <a:t>打开的文件</a:t>
            </a:r>
            <a:r>
              <a:rPr lang="en-US" altLang="zh-CN" sz="2400" noProof="1">
                <a:effectLst>
                  <a:outerShdw blurRad="38100" dist="38100" dir="2700000" algn="tl">
                    <a:srgbClr val="C0C0C0"/>
                  </a:outerShdw>
                </a:effectLst>
                <a:ea typeface="宋体" pitchFamily="2" charset="-122"/>
              </a:rPr>
              <a:t>(</a:t>
            </a:r>
            <a:r>
              <a:rPr lang="zh-CN" altLang="en-US" sz="2400" noProof="1">
                <a:effectLst>
                  <a:outerShdw blurRad="38100" dist="38100" dir="2700000" algn="tl">
                    <a:srgbClr val="C0C0C0"/>
                  </a:outerShdw>
                </a:effectLst>
                <a:ea typeface="宋体" pitchFamily="2" charset="-122"/>
              </a:rPr>
              <a:t>继承、共享</a:t>
            </a:r>
            <a:r>
              <a:rPr lang="en-US" altLang="zh-CN" sz="2400" noProof="1">
                <a:effectLst>
                  <a:outerShdw blurRad="38100" dist="38100" dir="2700000" algn="tl">
                    <a:srgbClr val="C0C0C0"/>
                  </a:outerShdw>
                </a:effectLst>
                <a:ea typeface="宋体" pitchFamily="2" charset="-122"/>
              </a:rPr>
              <a:t>)</a:t>
            </a:r>
            <a:endParaRPr lang="zh-CN" altLang="en-US" sz="2400" noProof="1">
              <a:effectLst>
                <a:outerShdw blurRad="38100" dist="38100" dir="2700000" algn="tl">
                  <a:srgbClr val="C0C0C0"/>
                </a:outerShdw>
              </a:effectLst>
              <a:ea typeface="宋体" pitchFamily="2" charset="-122"/>
            </a:endParaRPr>
          </a:p>
        </p:txBody>
      </p:sp>
      <p:sp>
        <p:nvSpPr>
          <p:cNvPr id="140292" name="文本框 5">
            <a:extLst>
              <a:ext uri="{FF2B5EF4-FFF2-40B4-BE49-F238E27FC236}">
                <a16:creationId xmlns:a16="http://schemas.microsoft.com/office/drawing/2014/main" id="{23F46266-3279-4715-8B3A-0CFD6CA69BEE}"/>
              </a:ext>
            </a:extLst>
          </p:cNvPr>
          <p:cNvSpPr txBox="1">
            <a:spLocks noChangeArrowheads="1"/>
          </p:cNvSpPr>
          <p:nvPr/>
        </p:nvSpPr>
        <p:spPr bwMode="auto">
          <a:xfrm>
            <a:off x="566738" y="6149975"/>
            <a:ext cx="44846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b="1">
                <a:solidFill>
                  <a:srgbClr val="C00000"/>
                </a:solidFill>
              </a:rPr>
              <a:t>注意文件读写指针的共享</a:t>
            </a:r>
          </a:p>
        </p:txBody>
      </p:sp>
      <p:pic>
        <p:nvPicPr>
          <p:cNvPr id="6" name="图片 5">
            <a:extLst>
              <a:ext uri="{FF2B5EF4-FFF2-40B4-BE49-F238E27FC236}">
                <a16:creationId xmlns:a16="http://schemas.microsoft.com/office/drawing/2014/main" id="{7F45170E-F753-4A37-BF07-387780D86470}"/>
              </a:ext>
            </a:extLst>
          </p:cNvPr>
          <p:cNvPicPr>
            <a:picLocks noChangeAspect="1"/>
          </p:cNvPicPr>
          <p:nvPr/>
        </p:nvPicPr>
        <p:blipFill>
          <a:blip r:embed="rId2"/>
          <a:stretch>
            <a:fillRect/>
          </a:stretch>
        </p:blipFill>
        <p:spPr>
          <a:xfrm>
            <a:off x="623887" y="1147762"/>
            <a:ext cx="7896225" cy="456247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F921958F-4B39-4A3A-B948-E3BEDE4A4F75}"/>
              </a:ext>
            </a:extLst>
          </p:cNvPr>
          <p:cNvSpPr>
            <a:spLocks noGrp="1" noChangeArrowheads="1"/>
          </p:cNvSpPr>
          <p:nvPr>
            <p:ph type="title" idx="4294967295"/>
          </p:nvPr>
        </p:nvSpPr>
        <p:spPr>
          <a:xfrm>
            <a:off x="676923" y="388398"/>
            <a:ext cx="8077200" cy="609600"/>
          </a:xfrm>
        </p:spPr>
        <p:txBody>
          <a:bodyPr/>
          <a:lstStyle/>
          <a:p>
            <a:pPr>
              <a:defRPr/>
            </a:pPr>
            <a:r>
              <a:rPr lang="en-US" altLang="zh-CN" dirty="0">
                <a:effectLst>
                  <a:outerShdw blurRad="38100" dist="38100" dir="2700000" algn="tl">
                    <a:srgbClr val="C0C0C0"/>
                  </a:outerShdw>
                </a:effectLst>
                <a:ea typeface="宋体" pitchFamily="2" charset="-122"/>
              </a:rPr>
              <a:t>Open Files</a:t>
            </a:r>
          </a:p>
        </p:txBody>
      </p:sp>
      <p:sp>
        <p:nvSpPr>
          <p:cNvPr id="11267" name="Rectangle 3">
            <a:extLst>
              <a:ext uri="{FF2B5EF4-FFF2-40B4-BE49-F238E27FC236}">
                <a16:creationId xmlns:a16="http://schemas.microsoft.com/office/drawing/2014/main" id="{B9E642F7-DA2E-48BC-B8B8-8DD2E86D4D77}"/>
              </a:ext>
            </a:extLst>
          </p:cNvPr>
          <p:cNvSpPr>
            <a:spLocks noGrp="1" noChangeArrowheads="1"/>
          </p:cNvSpPr>
          <p:nvPr>
            <p:ph type="body" idx="4294967295"/>
          </p:nvPr>
        </p:nvSpPr>
        <p:spPr>
          <a:xfrm>
            <a:off x="798513" y="1320800"/>
            <a:ext cx="7351712" cy="4413250"/>
          </a:xfrm>
        </p:spPr>
        <p:txBody>
          <a:bodyPr/>
          <a:lstStyle/>
          <a:p>
            <a:r>
              <a:rPr lang="en-US" altLang="zh-CN" sz="2400" b="1" dirty="0">
                <a:ea typeface="宋体" panose="02010600030101010101" pitchFamily="2" charset="-122"/>
              </a:rPr>
              <a:t>Several pieces of data are needed to manage open files:</a:t>
            </a:r>
          </a:p>
          <a:p>
            <a:pPr lvl="1"/>
            <a:r>
              <a:rPr lang="en-US" altLang="zh-CN" sz="2000" b="1" dirty="0">
                <a:solidFill>
                  <a:srgbClr val="FF0000"/>
                </a:solidFill>
                <a:ea typeface="宋体" panose="02010600030101010101" pitchFamily="2" charset="-122"/>
              </a:rPr>
              <a:t>File pointer</a:t>
            </a:r>
            <a:r>
              <a:rPr lang="en-US" altLang="zh-CN" sz="2000" dirty="0">
                <a:ea typeface="宋体" panose="02010600030101010101" pitchFamily="2" charset="-122"/>
              </a:rPr>
              <a:t>:  </a:t>
            </a:r>
            <a:r>
              <a:rPr lang="en-US" altLang="zh-CN" sz="2000" b="1" dirty="0">
                <a:solidFill>
                  <a:srgbClr val="0070C0"/>
                </a:solidFill>
                <a:ea typeface="宋体" panose="02010600030101010101" pitchFamily="2" charset="-122"/>
              </a:rPr>
              <a:t>pointer</a:t>
            </a:r>
            <a:r>
              <a:rPr lang="en-US" altLang="zh-CN" sz="2000" dirty="0">
                <a:solidFill>
                  <a:srgbClr val="0070C0"/>
                </a:solidFill>
                <a:ea typeface="宋体" panose="02010600030101010101" pitchFamily="2" charset="-122"/>
              </a:rPr>
              <a:t> </a:t>
            </a:r>
            <a:r>
              <a:rPr lang="en-US" altLang="zh-CN" sz="2000" dirty="0">
                <a:ea typeface="宋体" panose="02010600030101010101" pitchFamily="2" charset="-122"/>
              </a:rPr>
              <a:t>to </a:t>
            </a:r>
            <a:r>
              <a:rPr lang="en-US" altLang="zh-CN" sz="2000" b="1" dirty="0">
                <a:solidFill>
                  <a:srgbClr val="7030A0"/>
                </a:solidFill>
                <a:ea typeface="宋体" panose="02010600030101010101" pitchFamily="2" charset="-122"/>
              </a:rPr>
              <a:t>last read/write location</a:t>
            </a:r>
            <a:r>
              <a:rPr lang="en-US" altLang="zh-CN" sz="2000" dirty="0">
                <a:ea typeface="宋体" panose="02010600030101010101" pitchFamily="2" charset="-122"/>
              </a:rPr>
              <a:t>, per process that has the file open</a:t>
            </a:r>
            <a:r>
              <a:rPr lang="zh-CN" altLang="en-US" sz="2000" dirty="0">
                <a:ea typeface="宋体" panose="02010600030101010101" pitchFamily="2" charset="-122"/>
              </a:rPr>
              <a:t>；</a:t>
            </a:r>
            <a:endParaRPr lang="en-US" altLang="zh-CN" sz="2000" dirty="0">
              <a:ea typeface="宋体" panose="02010600030101010101" pitchFamily="2" charset="-122"/>
            </a:endParaRPr>
          </a:p>
          <a:p>
            <a:pPr lvl="1"/>
            <a:r>
              <a:rPr lang="en-US" altLang="zh-CN" sz="2000" b="1" dirty="0">
                <a:solidFill>
                  <a:srgbClr val="FF0000"/>
                </a:solidFill>
                <a:ea typeface="宋体" panose="02010600030101010101" pitchFamily="2" charset="-122"/>
              </a:rPr>
              <a:t>File-open count</a:t>
            </a:r>
            <a:r>
              <a:rPr lang="en-US" altLang="zh-CN" sz="2000" dirty="0">
                <a:ea typeface="宋体" panose="02010600030101010101" pitchFamily="2" charset="-122"/>
              </a:rPr>
              <a:t>: </a:t>
            </a:r>
            <a:r>
              <a:rPr lang="en-US" altLang="zh-CN" sz="2000" b="1" dirty="0">
                <a:solidFill>
                  <a:srgbClr val="0070C0"/>
                </a:solidFill>
                <a:ea typeface="宋体" panose="02010600030101010101" pitchFamily="2" charset="-122"/>
              </a:rPr>
              <a:t>counter</a:t>
            </a:r>
            <a:r>
              <a:rPr lang="en-US" altLang="zh-CN" sz="2000" dirty="0">
                <a:solidFill>
                  <a:srgbClr val="0070C0"/>
                </a:solidFill>
                <a:ea typeface="宋体" panose="02010600030101010101" pitchFamily="2" charset="-122"/>
              </a:rPr>
              <a:t> </a:t>
            </a:r>
            <a:r>
              <a:rPr lang="en-US" altLang="zh-CN" sz="2000" dirty="0">
                <a:ea typeface="宋体" panose="02010600030101010101" pitchFamily="2" charset="-122"/>
              </a:rPr>
              <a:t>of </a:t>
            </a:r>
            <a:r>
              <a:rPr lang="en-US" altLang="zh-CN" sz="2000" b="1" dirty="0">
                <a:solidFill>
                  <a:srgbClr val="003399"/>
                </a:solidFill>
                <a:ea typeface="宋体" panose="02010600030101010101" pitchFamily="2" charset="-122"/>
              </a:rPr>
              <a:t>number of times a file is open</a:t>
            </a:r>
            <a:r>
              <a:rPr lang="en-US" altLang="zh-CN" sz="2000" dirty="0">
                <a:ea typeface="宋体" panose="02010600030101010101" pitchFamily="2" charset="-122"/>
              </a:rPr>
              <a:t> – to allow removal of data from </a:t>
            </a:r>
            <a:r>
              <a:rPr lang="en-US" altLang="zh-CN" sz="2000" dirty="0">
                <a:solidFill>
                  <a:srgbClr val="008000"/>
                </a:solidFill>
                <a:ea typeface="宋体" panose="02010600030101010101" pitchFamily="2" charset="-122"/>
              </a:rPr>
              <a:t>open-file table </a:t>
            </a:r>
            <a:r>
              <a:rPr lang="en-US" altLang="zh-CN" sz="2000" dirty="0">
                <a:ea typeface="宋体" panose="02010600030101010101" pitchFamily="2" charset="-122"/>
              </a:rPr>
              <a:t>when </a:t>
            </a:r>
            <a:r>
              <a:rPr lang="en-US" altLang="zh-CN" sz="2000" dirty="0">
                <a:solidFill>
                  <a:srgbClr val="008000"/>
                </a:solidFill>
                <a:ea typeface="宋体" panose="02010600030101010101" pitchFamily="2" charset="-122"/>
              </a:rPr>
              <a:t>last</a:t>
            </a:r>
            <a:r>
              <a:rPr lang="en-US" altLang="zh-CN" sz="2000" dirty="0">
                <a:ea typeface="宋体" panose="02010600030101010101" pitchFamily="2" charset="-122"/>
              </a:rPr>
              <a:t> processes closes it</a:t>
            </a:r>
            <a:r>
              <a:rPr lang="zh-CN" altLang="en-US" sz="2000" dirty="0">
                <a:ea typeface="宋体" panose="02010600030101010101" pitchFamily="2" charset="-122"/>
              </a:rPr>
              <a:t>；</a:t>
            </a:r>
            <a:endParaRPr lang="en-US" altLang="zh-CN" sz="2000" dirty="0">
              <a:ea typeface="宋体" panose="02010600030101010101" pitchFamily="2" charset="-122"/>
            </a:endParaRPr>
          </a:p>
          <a:p>
            <a:pPr lvl="1"/>
            <a:r>
              <a:rPr lang="en-US" altLang="zh-CN" sz="2000" b="1" dirty="0">
                <a:solidFill>
                  <a:srgbClr val="FF0000"/>
                </a:solidFill>
                <a:ea typeface="宋体" panose="02010600030101010101" pitchFamily="2" charset="-122"/>
              </a:rPr>
              <a:t>Disk location of the file</a:t>
            </a:r>
            <a:r>
              <a:rPr lang="en-US" altLang="zh-CN" sz="2000" dirty="0">
                <a:ea typeface="宋体" panose="02010600030101010101" pitchFamily="2" charset="-122"/>
              </a:rPr>
              <a:t>: </a:t>
            </a:r>
            <a:r>
              <a:rPr lang="en-US" altLang="zh-CN" sz="2000" b="1" dirty="0">
                <a:ea typeface="宋体" panose="02010600030101010101" pitchFamily="2" charset="-122"/>
              </a:rPr>
              <a:t>cache </a:t>
            </a:r>
            <a:r>
              <a:rPr lang="en-US" altLang="zh-CN" sz="2000" dirty="0">
                <a:ea typeface="宋体" panose="02010600030101010101" pitchFamily="2" charset="-122"/>
              </a:rPr>
              <a:t>of data access information</a:t>
            </a:r>
            <a:r>
              <a:rPr lang="zh-CN" altLang="en-US" sz="2000" dirty="0">
                <a:ea typeface="宋体" panose="02010600030101010101" pitchFamily="2" charset="-122"/>
              </a:rPr>
              <a:t>；</a:t>
            </a:r>
            <a:endParaRPr lang="en-US" altLang="zh-CN" sz="2000" dirty="0">
              <a:ea typeface="宋体" panose="02010600030101010101" pitchFamily="2" charset="-122"/>
            </a:endParaRPr>
          </a:p>
          <a:p>
            <a:pPr lvl="1"/>
            <a:r>
              <a:rPr lang="en-US" altLang="zh-CN" sz="2000" b="1" dirty="0">
                <a:solidFill>
                  <a:srgbClr val="FF0000"/>
                </a:solidFill>
                <a:ea typeface="宋体" panose="02010600030101010101" pitchFamily="2" charset="-122"/>
              </a:rPr>
              <a:t>Access rights</a:t>
            </a:r>
            <a:r>
              <a:rPr lang="en-US" altLang="zh-CN" sz="2000" dirty="0">
                <a:ea typeface="宋体" panose="02010600030101010101" pitchFamily="2" charset="-122"/>
              </a:rPr>
              <a:t>: per-process access mode information</a:t>
            </a:r>
            <a:r>
              <a:rPr lang="zh-CN" altLang="en-US" sz="2000" dirty="0" smtClean="0">
                <a:ea typeface="宋体" panose="02010600030101010101" pitchFamily="2" charset="-122"/>
              </a:rPr>
              <a:t>；</a:t>
            </a:r>
            <a:endParaRPr lang="en-US" altLang="zh-CN" sz="2000" dirty="0" smtClean="0">
              <a:ea typeface="宋体" panose="02010600030101010101" pitchFamily="2" charset="-122"/>
            </a:endParaRPr>
          </a:p>
          <a:p>
            <a:pPr lvl="1"/>
            <a:r>
              <a:rPr lang="en-US" altLang="zh-CN" sz="2000" b="1" dirty="0">
                <a:solidFill>
                  <a:srgbClr val="FF0000"/>
                </a:solidFill>
                <a:ea typeface="宋体" panose="02010600030101010101" pitchFamily="2" charset="-122"/>
              </a:rPr>
              <a:t>…….</a:t>
            </a:r>
          </a:p>
        </p:txBody>
      </p:sp>
    </p:spTree>
    <p:extLst>
      <p:ext uri="{BB962C8B-B14F-4D97-AF65-F5344CB8AC3E}">
        <p14:creationId xmlns:p14="http://schemas.microsoft.com/office/powerpoint/2010/main" val="30351203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D1321985-3434-47A3-86D4-8118D98F4517}"/>
              </a:ext>
            </a:extLst>
          </p:cNvPr>
          <p:cNvSpPr>
            <a:spLocks noGrp="1"/>
          </p:cNvSpPr>
          <p:nvPr>
            <p:ph type="title" idx="4294967295"/>
          </p:nvPr>
        </p:nvSpPr>
        <p:spPr>
          <a:xfrm>
            <a:off x="614039" y="423908"/>
            <a:ext cx="8077200" cy="609600"/>
          </a:xfrm>
          <a:ln>
            <a:miter/>
          </a:ln>
        </p:spPr>
        <p:txBody>
          <a:bodyPr/>
          <a:lstStyle/>
          <a:p>
            <a:pPr>
              <a:defRPr/>
            </a:pPr>
            <a:r>
              <a:rPr lang="zh-CN" altLang="en-US" noProof="1">
                <a:effectLst>
                  <a:outerShdw blurRad="38100" dist="38100" dir="2700000" algn="tl">
                    <a:srgbClr val="C0C0C0"/>
                  </a:outerShdw>
                </a:effectLst>
                <a:ea typeface="宋体" pitchFamily="2" charset="-122"/>
              </a:rPr>
              <a:t>讨论</a:t>
            </a:r>
            <a:r>
              <a:rPr lang="zh-CN" altLang="en-US" noProof="1" smtClean="0">
                <a:effectLst>
                  <a:outerShdw blurRad="38100" dist="38100" dir="2700000" algn="tl">
                    <a:srgbClr val="C0C0C0"/>
                  </a:outerShdw>
                </a:effectLst>
                <a:ea typeface="宋体" pitchFamily="2" charset="-122"/>
              </a:rPr>
              <a:t>：</a:t>
            </a:r>
            <a:r>
              <a:rPr lang="zh-CN" altLang="en-US" dirty="0" smtClean="0">
                <a:effectLst>
                  <a:outerShdw blurRad="38100" dist="38100" dir="2700000" algn="tl">
                    <a:srgbClr val="C0C0C0"/>
                  </a:outerShdw>
                </a:effectLst>
                <a:ea typeface="宋体" pitchFamily="2" charset="-122"/>
              </a:rPr>
              <a:t>系统</a:t>
            </a:r>
            <a:r>
              <a:rPr lang="zh-CN" altLang="en-US" dirty="0">
                <a:effectLst>
                  <a:outerShdw blurRad="38100" dist="38100" dir="2700000" algn="tl">
                    <a:srgbClr val="C0C0C0"/>
                  </a:outerShdw>
                </a:effectLst>
                <a:ea typeface="宋体" pitchFamily="2" charset="-122"/>
              </a:rPr>
              <a:t>级的打开文件描述符表</a:t>
            </a:r>
            <a:endParaRPr lang="zh-CN" altLang="en-US" noProof="1">
              <a:effectLst>
                <a:outerShdw blurRad="38100" dist="38100" dir="2700000" algn="tl">
                  <a:srgbClr val="C0C0C0"/>
                </a:outerShdw>
              </a:effectLst>
              <a:ea typeface="宋体" pitchFamily="2" charset="-122"/>
            </a:endParaRPr>
          </a:p>
        </p:txBody>
      </p:sp>
      <p:sp>
        <p:nvSpPr>
          <p:cNvPr id="131075" name="Rectangle 3">
            <a:extLst>
              <a:ext uri="{FF2B5EF4-FFF2-40B4-BE49-F238E27FC236}">
                <a16:creationId xmlns:a16="http://schemas.microsoft.com/office/drawing/2014/main" id="{C763961F-8624-427C-98A1-1C2D90893D2E}"/>
              </a:ext>
            </a:extLst>
          </p:cNvPr>
          <p:cNvSpPr>
            <a:spLocks noGrp="1" noChangeArrowheads="1"/>
          </p:cNvSpPr>
          <p:nvPr>
            <p:ph type="body" idx="4294967295"/>
          </p:nvPr>
        </p:nvSpPr>
        <p:spPr>
          <a:xfrm>
            <a:off x="614039" y="1282700"/>
            <a:ext cx="8334652" cy="4483100"/>
          </a:xfrm>
        </p:spPr>
        <p:txBody>
          <a:bodyPr/>
          <a:lstStyle/>
          <a:p>
            <a:pPr eaLnBrk="1" hangingPunct="1"/>
            <a:r>
              <a:rPr lang="zh-CN" altLang="en-US" sz="1800" dirty="0" smtClean="0">
                <a:latin typeface="宋体" panose="02010600030101010101" pitchFamily="2" charset="-122"/>
                <a:ea typeface="宋体" panose="02010600030101010101" pitchFamily="2" charset="-122"/>
              </a:rPr>
              <a:t>内核应对所有</a:t>
            </a:r>
            <a:r>
              <a:rPr lang="zh-CN" altLang="en-US" sz="1800" dirty="0">
                <a:latin typeface="宋体" panose="02010600030101010101" pitchFamily="2" charset="-122"/>
                <a:ea typeface="宋体" panose="02010600030101010101" pitchFamily="2" charset="-122"/>
              </a:rPr>
              <a:t>打开的文件维护一个</a:t>
            </a:r>
            <a:r>
              <a:rPr lang="zh-CN" altLang="en-US" sz="1800" b="1" dirty="0">
                <a:solidFill>
                  <a:srgbClr val="0000CC"/>
                </a:solidFill>
                <a:latin typeface="宋体" panose="02010600030101010101" pitchFamily="2" charset="-122"/>
                <a:ea typeface="宋体" panose="02010600030101010101" pitchFamily="2" charset="-122"/>
              </a:rPr>
              <a:t>系统级</a:t>
            </a:r>
            <a:r>
              <a:rPr lang="zh-CN" altLang="en-US" sz="1800" dirty="0">
                <a:latin typeface="宋体" panose="02010600030101010101" pitchFamily="2" charset="-122"/>
                <a:ea typeface="宋体" panose="02010600030101010101" pitchFamily="2" charset="-122"/>
              </a:rPr>
              <a:t>的表格（</a:t>
            </a:r>
            <a:r>
              <a:rPr lang="en-US" altLang="zh-CN" sz="1800" dirty="0">
                <a:latin typeface="宋体" panose="02010600030101010101" pitchFamily="2" charset="-122"/>
                <a:ea typeface="宋体" panose="02010600030101010101" pitchFamily="2" charset="-122"/>
              </a:rPr>
              <a:t>open file description </a:t>
            </a:r>
            <a:r>
              <a:rPr lang="en-US" altLang="zh-CN" sz="1800" dirty="0" smtClean="0">
                <a:latin typeface="宋体" panose="02010600030101010101" pitchFamily="2" charset="-122"/>
                <a:ea typeface="宋体" panose="02010600030101010101" pitchFamily="2" charset="-122"/>
              </a:rPr>
              <a:t>table</a:t>
            </a:r>
            <a:r>
              <a:rPr lang="zh-CN" altLang="en-US" sz="1800" dirty="0" smtClean="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也</a:t>
            </a:r>
            <a:r>
              <a:rPr lang="zh-CN" altLang="en-US" sz="1800" dirty="0" smtClean="0">
                <a:latin typeface="宋体" panose="02010600030101010101" pitchFamily="2" charset="-122"/>
                <a:ea typeface="宋体" panose="02010600030101010101" pitchFamily="2" charset="-122"/>
              </a:rPr>
              <a:t>称为</a:t>
            </a:r>
            <a:r>
              <a:rPr lang="zh-CN" altLang="en-US" sz="1800" b="1" dirty="0">
                <a:solidFill>
                  <a:srgbClr val="FF0000"/>
                </a:solidFill>
                <a:latin typeface="宋体" panose="02010600030101010101" pitchFamily="2" charset="-122"/>
                <a:ea typeface="宋体" panose="02010600030101010101" pitchFamily="2" charset="-122"/>
              </a:rPr>
              <a:t>打开文件表（</a:t>
            </a:r>
            <a:r>
              <a:rPr lang="en-US" altLang="zh-CN" sz="1800" b="1" dirty="0">
                <a:solidFill>
                  <a:srgbClr val="FF0000"/>
                </a:solidFill>
                <a:latin typeface="宋体" panose="02010600030101010101" pitchFamily="2" charset="-122"/>
                <a:ea typeface="宋体" panose="02010600030101010101" pitchFamily="2" charset="-122"/>
              </a:rPr>
              <a:t>open file table</a:t>
            </a:r>
            <a:r>
              <a:rPr lang="zh-CN" altLang="en-US" sz="1800" b="1" dirty="0">
                <a:solidFill>
                  <a:srgbClr val="FF0000"/>
                </a:solidFill>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a:t>
            </a:r>
            <a:endParaRPr lang="en-US" altLang="zh-CN" sz="1800" dirty="0">
              <a:latin typeface="宋体" panose="02010600030101010101" pitchFamily="2" charset="-122"/>
              <a:ea typeface="宋体" panose="02010600030101010101" pitchFamily="2" charset="-122"/>
            </a:endParaRPr>
          </a:p>
          <a:p>
            <a:pPr eaLnBrk="1" hangingPunct="1"/>
            <a:r>
              <a:rPr lang="zh-CN" altLang="en-US" sz="1800" b="1" dirty="0">
                <a:solidFill>
                  <a:srgbClr val="006600"/>
                </a:solidFill>
                <a:latin typeface="宋体" panose="02010600030101010101" pitchFamily="2" charset="-122"/>
                <a:ea typeface="宋体" panose="02010600030101010101" pitchFamily="2" charset="-122"/>
              </a:rPr>
              <a:t>表格中各条目有时称为打开文件的句柄（</a:t>
            </a:r>
            <a:r>
              <a:rPr lang="en-US" altLang="zh-CN" sz="1800" b="1" dirty="0">
                <a:solidFill>
                  <a:srgbClr val="006600"/>
                </a:solidFill>
                <a:latin typeface="宋体" panose="02010600030101010101" pitchFamily="2" charset="-122"/>
                <a:ea typeface="宋体" panose="02010600030101010101" pitchFamily="2" charset="-122"/>
              </a:rPr>
              <a:t>open file handle</a:t>
            </a:r>
            <a:r>
              <a:rPr lang="zh-CN" altLang="en-US" sz="1800" b="1" dirty="0">
                <a:solidFill>
                  <a:srgbClr val="006600"/>
                </a:solidFill>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a:t>
            </a:r>
            <a:endParaRPr lang="en-US" altLang="zh-CN" sz="1800" dirty="0">
              <a:latin typeface="宋体" panose="02010600030101010101" pitchFamily="2" charset="-122"/>
              <a:ea typeface="宋体" panose="02010600030101010101" pitchFamily="2" charset="-122"/>
            </a:endParaRPr>
          </a:p>
          <a:p>
            <a:pPr eaLnBrk="1" hangingPunct="1"/>
            <a:r>
              <a:rPr lang="zh-CN" altLang="en-US" sz="1800" b="1" dirty="0">
                <a:solidFill>
                  <a:srgbClr val="7030A0"/>
                </a:solidFill>
                <a:latin typeface="宋体" panose="02010600030101010101" pitchFamily="2" charset="-122"/>
                <a:ea typeface="宋体" panose="02010600030101010101" pitchFamily="2" charset="-122"/>
              </a:rPr>
              <a:t>一个打开文件句柄中给出了一个打开文件相关的全部信息，主要包括：</a:t>
            </a:r>
          </a:p>
          <a:p>
            <a:pPr lvl="1" eaLnBrk="1" hangingPunct="1"/>
            <a:r>
              <a:rPr lang="en-US" altLang="zh-CN" sz="1600" dirty="0">
                <a:latin typeface="宋体" panose="02010600030101010101" pitchFamily="2" charset="-122"/>
                <a:ea typeface="宋体" panose="02010600030101010101" pitchFamily="2" charset="-122"/>
              </a:rPr>
              <a:t>1. </a:t>
            </a:r>
            <a:r>
              <a:rPr lang="zh-CN" altLang="en-US" sz="1600" b="1" dirty="0">
                <a:latin typeface="宋体" panose="02010600030101010101" pitchFamily="2" charset="-122"/>
                <a:ea typeface="宋体" panose="02010600030101010101" pitchFamily="2" charset="-122"/>
              </a:rPr>
              <a:t>当前文件读写偏移量</a:t>
            </a:r>
            <a:r>
              <a:rPr lang="zh-CN" altLang="en-US" sz="1600" dirty="0">
                <a:latin typeface="宋体" panose="02010600030101010101" pitchFamily="2" charset="-122"/>
                <a:ea typeface="宋体" panose="02010600030101010101" pitchFamily="2" charset="-122"/>
              </a:rPr>
              <a:t>（调用</a:t>
            </a:r>
            <a:r>
              <a:rPr lang="en-US" altLang="zh-CN" sz="1600" dirty="0">
                <a:latin typeface="宋体" panose="02010600030101010101" pitchFamily="2" charset="-122"/>
                <a:ea typeface="宋体" panose="02010600030101010101" pitchFamily="2" charset="-122"/>
              </a:rPr>
              <a:t>read()</a:t>
            </a:r>
            <a:r>
              <a:rPr lang="zh-CN" altLang="en-US" sz="1600" dirty="0">
                <a:latin typeface="宋体" panose="02010600030101010101" pitchFamily="2" charset="-122"/>
                <a:ea typeface="宋体" panose="02010600030101010101" pitchFamily="2" charset="-122"/>
              </a:rPr>
              <a:t>和</a:t>
            </a:r>
            <a:r>
              <a:rPr lang="en-US" altLang="zh-CN" sz="1600" dirty="0">
                <a:latin typeface="宋体" panose="02010600030101010101" pitchFamily="2" charset="-122"/>
                <a:ea typeface="宋体" panose="02010600030101010101" pitchFamily="2" charset="-122"/>
              </a:rPr>
              <a:t>write()</a:t>
            </a:r>
            <a:r>
              <a:rPr lang="zh-CN" altLang="en-US" sz="1600" dirty="0">
                <a:latin typeface="宋体" panose="02010600030101010101" pitchFamily="2" charset="-122"/>
                <a:ea typeface="宋体" panose="02010600030101010101" pitchFamily="2" charset="-122"/>
              </a:rPr>
              <a:t>时更新，或使用</a:t>
            </a:r>
            <a:r>
              <a:rPr lang="en-US" altLang="zh-CN" sz="1600" dirty="0" err="1">
                <a:latin typeface="宋体" panose="02010600030101010101" pitchFamily="2" charset="-122"/>
                <a:ea typeface="宋体" panose="02010600030101010101" pitchFamily="2" charset="-122"/>
              </a:rPr>
              <a:t>lseek</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直接修改）</a:t>
            </a:r>
          </a:p>
          <a:p>
            <a:pPr lvl="1" eaLnBrk="1" hangingPunct="1"/>
            <a:r>
              <a:rPr lang="en-US" altLang="zh-CN" sz="1600" dirty="0">
                <a:latin typeface="宋体" panose="02010600030101010101" pitchFamily="2" charset="-122"/>
                <a:ea typeface="宋体" panose="02010600030101010101" pitchFamily="2" charset="-122"/>
              </a:rPr>
              <a:t>2. </a:t>
            </a:r>
            <a:r>
              <a:rPr lang="zh-CN" altLang="en-US" sz="1600" dirty="0">
                <a:latin typeface="宋体" panose="02010600030101010101" pitchFamily="2" charset="-122"/>
                <a:ea typeface="宋体" panose="02010600030101010101" pitchFamily="2" charset="-122"/>
              </a:rPr>
              <a:t>打开文件时所使用的状态标识（即</a:t>
            </a:r>
            <a:r>
              <a:rPr lang="en-US" altLang="zh-CN" sz="1600" dirty="0">
                <a:latin typeface="宋体" panose="02010600030101010101" pitchFamily="2" charset="-122"/>
                <a:ea typeface="宋体" panose="02010600030101010101" pitchFamily="2" charset="-122"/>
              </a:rPr>
              <a:t>open()</a:t>
            </a:r>
            <a:r>
              <a:rPr lang="zh-CN" altLang="en-US" sz="1600" dirty="0">
                <a:latin typeface="宋体" panose="02010600030101010101" pitchFamily="2" charset="-122"/>
                <a:ea typeface="宋体" panose="02010600030101010101" pitchFamily="2" charset="-122"/>
              </a:rPr>
              <a:t>的</a:t>
            </a:r>
            <a:r>
              <a:rPr lang="en-US" altLang="zh-CN" sz="1600" dirty="0">
                <a:latin typeface="宋体" panose="02010600030101010101" pitchFamily="2" charset="-122"/>
                <a:ea typeface="宋体" panose="02010600030101010101" pitchFamily="2" charset="-122"/>
              </a:rPr>
              <a:t>flags</a:t>
            </a:r>
            <a:r>
              <a:rPr lang="zh-CN" altLang="en-US" sz="1600" dirty="0">
                <a:latin typeface="宋体" panose="02010600030101010101" pitchFamily="2" charset="-122"/>
                <a:ea typeface="宋体" panose="02010600030101010101" pitchFamily="2" charset="-122"/>
              </a:rPr>
              <a:t>参数）</a:t>
            </a:r>
          </a:p>
          <a:p>
            <a:pPr lvl="1" eaLnBrk="1" hangingPunct="1"/>
            <a:r>
              <a:rPr lang="en-US" altLang="zh-CN" sz="1600" dirty="0">
                <a:latin typeface="宋体" panose="02010600030101010101" pitchFamily="2" charset="-122"/>
                <a:ea typeface="宋体" panose="02010600030101010101" pitchFamily="2" charset="-122"/>
              </a:rPr>
              <a:t>3. </a:t>
            </a:r>
            <a:r>
              <a:rPr lang="zh-CN" altLang="en-US" sz="1600" b="1" dirty="0">
                <a:latin typeface="宋体" panose="02010600030101010101" pitchFamily="2" charset="-122"/>
                <a:ea typeface="宋体" panose="02010600030101010101" pitchFamily="2" charset="-122"/>
              </a:rPr>
              <a:t>文件访问模式</a:t>
            </a:r>
            <a:r>
              <a:rPr lang="zh-CN" altLang="en-US" sz="1600" dirty="0">
                <a:latin typeface="宋体" panose="02010600030101010101" pitchFamily="2" charset="-122"/>
                <a:ea typeface="宋体" panose="02010600030101010101" pitchFamily="2" charset="-122"/>
              </a:rPr>
              <a:t>（如调用</a:t>
            </a:r>
            <a:r>
              <a:rPr lang="en-US" altLang="zh-CN" sz="1600" dirty="0">
                <a:latin typeface="宋体" panose="02010600030101010101" pitchFamily="2" charset="-122"/>
                <a:ea typeface="宋体" panose="02010600030101010101" pitchFamily="2" charset="-122"/>
              </a:rPr>
              <a:t>open()</a:t>
            </a:r>
            <a:r>
              <a:rPr lang="zh-CN" altLang="en-US" sz="1600" dirty="0">
                <a:latin typeface="宋体" panose="02010600030101010101" pitchFamily="2" charset="-122"/>
                <a:ea typeface="宋体" panose="02010600030101010101" pitchFamily="2" charset="-122"/>
              </a:rPr>
              <a:t>时所设置的只读模式、只写模式或读写</a:t>
            </a:r>
            <a:r>
              <a:rPr lang="zh-CN" altLang="en-US" sz="1600" dirty="0" smtClean="0">
                <a:latin typeface="宋体" panose="02010600030101010101" pitchFamily="2" charset="-122"/>
                <a:ea typeface="宋体" panose="02010600030101010101" pitchFamily="2" charset="-122"/>
              </a:rPr>
              <a:t>模式等）</a:t>
            </a:r>
            <a:endParaRPr lang="zh-CN" altLang="en-US" sz="1600" dirty="0">
              <a:latin typeface="宋体" panose="02010600030101010101" pitchFamily="2" charset="-122"/>
              <a:ea typeface="宋体" panose="02010600030101010101" pitchFamily="2" charset="-122"/>
            </a:endParaRPr>
          </a:p>
          <a:p>
            <a:pPr lvl="1" eaLnBrk="1" hangingPunct="1"/>
            <a:r>
              <a:rPr lang="en-US" altLang="zh-CN" sz="1600" dirty="0">
                <a:latin typeface="宋体" panose="02010600030101010101" pitchFamily="2" charset="-122"/>
                <a:ea typeface="宋体" panose="02010600030101010101" pitchFamily="2" charset="-122"/>
              </a:rPr>
              <a:t>4. </a:t>
            </a:r>
            <a:r>
              <a:rPr lang="zh-CN" altLang="en-US" sz="1600" dirty="0">
                <a:latin typeface="宋体" panose="02010600030101010101" pitchFamily="2" charset="-122"/>
                <a:ea typeface="宋体" panose="02010600030101010101" pitchFamily="2" charset="-122"/>
              </a:rPr>
              <a:t>与信号驱动相关的设置</a:t>
            </a:r>
          </a:p>
          <a:p>
            <a:pPr lvl="1" eaLnBrk="1" hangingPunct="1"/>
            <a:r>
              <a:rPr lang="en-US" altLang="zh-CN" sz="1600" dirty="0">
                <a:latin typeface="宋体" panose="02010600030101010101" pitchFamily="2" charset="-122"/>
                <a:ea typeface="宋体" panose="02010600030101010101" pitchFamily="2" charset="-122"/>
              </a:rPr>
              <a:t>5. </a:t>
            </a:r>
            <a:r>
              <a:rPr lang="zh-CN" altLang="en-US" sz="1600" b="1" dirty="0">
                <a:solidFill>
                  <a:srgbClr val="000818"/>
                </a:solidFill>
                <a:latin typeface="宋体" panose="02010600030101010101" pitchFamily="2" charset="-122"/>
                <a:ea typeface="宋体" panose="02010600030101010101" pitchFamily="2" charset="-122"/>
              </a:rPr>
              <a:t>对该文件</a:t>
            </a:r>
            <a:r>
              <a:rPr lang="en-US" altLang="zh-CN" sz="1600" b="1" dirty="0" err="1">
                <a:solidFill>
                  <a:srgbClr val="000818"/>
                </a:solidFill>
                <a:latin typeface="宋体" panose="02010600030101010101" pitchFamily="2" charset="-122"/>
                <a:ea typeface="宋体" panose="02010600030101010101" pitchFamily="2" charset="-122"/>
              </a:rPr>
              <a:t>i</a:t>
            </a:r>
            <a:r>
              <a:rPr lang="en-US" altLang="zh-CN" sz="1600" b="1" dirty="0">
                <a:solidFill>
                  <a:srgbClr val="000818"/>
                </a:solidFill>
                <a:latin typeface="宋体" panose="02010600030101010101" pitchFamily="2" charset="-122"/>
                <a:ea typeface="宋体" panose="02010600030101010101" pitchFamily="2" charset="-122"/>
              </a:rPr>
              <a:t>-node</a:t>
            </a:r>
            <a:r>
              <a:rPr lang="zh-CN" altLang="en-US" sz="1600" b="1" dirty="0">
                <a:solidFill>
                  <a:srgbClr val="000818"/>
                </a:solidFill>
                <a:latin typeface="宋体" panose="02010600030101010101" pitchFamily="2" charset="-122"/>
                <a:ea typeface="宋体" panose="02010600030101010101" pitchFamily="2" charset="-122"/>
              </a:rPr>
              <a:t>对象的引用</a:t>
            </a:r>
          </a:p>
          <a:p>
            <a:pPr lvl="1" eaLnBrk="1" hangingPunct="1"/>
            <a:r>
              <a:rPr lang="en-US" altLang="zh-CN" sz="1600" dirty="0">
                <a:latin typeface="宋体" panose="02010600030101010101" pitchFamily="2" charset="-122"/>
                <a:ea typeface="宋体" panose="02010600030101010101" pitchFamily="2" charset="-122"/>
              </a:rPr>
              <a:t>6. </a:t>
            </a:r>
            <a:r>
              <a:rPr lang="zh-CN" altLang="en-US" sz="1600" dirty="0">
                <a:solidFill>
                  <a:srgbClr val="006600"/>
                </a:solidFill>
                <a:latin typeface="宋体" panose="02010600030101010101" pitchFamily="2" charset="-122"/>
                <a:ea typeface="宋体" panose="02010600030101010101" pitchFamily="2" charset="-122"/>
              </a:rPr>
              <a:t>文件类型</a:t>
            </a:r>
            <a:r>
              <a:rPr lang="zh-CN" altLang="en-US" sz="1600" dirty="0">
                <a:latin typeface="宋体" panose="02010600030101010101" pitchFamily="2" charset="-122"/>
                <a:ea typeface="宋体" panose="02010600030101010101" pitchFamily="2" charset="-122"/>
              </a:rPr>
              <a:t>（例如：常规文件、套接字或</a:t>
            </a:r>
            <a:r>
              <a:rPr lang="en-US" altLang="zh-CN" sz="1600" dirty="0">
                <a:latin typeface="宋体" panose="02010600030101010101" pitchFamily="2" charset="-122"/>
                <a:ea typeface="宋体" panose="02010600030101010101" pitchFamily="2" charset="-122"/>
              </a:rPr>
              <a:t>FIFO</a:t>
            </a:r>
            <a:r>
              <a:rPr lang="zh-CN" altLang="en-US" sz="1600" dirty="0">
                <a:latin typeface="宋体" panose="02010600030101010101" pitchFamily="2" charset="-122"/>
                <a:ea typeface="宋体" panose="02010600030101010101" pitchFamily="2" charset="-122"/>
              </a:rPr>
              <a:t>）和</a:t>
            </a:r>
            <a:r>
              <a:rPr lang="zh-CN" altLang="en-US" sz="1600" dirty="0">
                <a:solidFill>
                  <a:srgbClr val="7030A0"/>
                </a:solidFill>
                <a:latin typeface="宋体" panose="02010600030101010101" pitchFamily="2" charset="-122"/>
                <a:ea typeface="宋体" panose="02010600030101010101" pitchFamily="2" charset="-122"/>
              </a:rPr>
              <a:t>访问权限</a:t>
            </a:r>
          </a:p>
          <a:p>
            <a:pPr lvl="1" eaLnBrk="1" hangingPunct="1"/>
            <a:r>
              <a:rPr lang="en-US" altLang="zh-CN" sz="1600" dirty="0">
                <a:latin typeface="宋体" panose="02010600030101010101" pitchFamily="2" charset="-122"/>
                <a:ea typeface="宋体" panose="02010600030101010101" pitchFamily="2" charset="-122"/>
              </a:rPr>
              <a:t>7. </a:t>
            </a:r>
            <a:r>
              <a:rPr lang="zh-CN" altLang="en-US" sz="1600" dirty="0">
                <a:latin typeface="宋体" panose="02010600030101010101" pitchFamily="2" charset="-122"/>
                <a:ea typeface="宋体" panose="02010600030101010101" pitchFamily="2" charset="-122"/>
              </a:rPr>
              <a:t>一个指针，指向该文件所持有的锁列表</a:t>
            </a:r>
          </a:p>
          <a:p>
            <a:pPr lvl="1" eaLnBrk="1" hangingPunct="1"/>
            <a:r>
              <a:rPr lang="en-US" altLang="zh-CN" sz="1600" dirty="0">
                <a:latin typeface="宋体" panose="02010600030101010101" pitchFamily="2" charset="-122"/>
                <a:ea typeface="宋体" panose="02010600030101010101" pitchFamily="2" charset="-122"/>
              </a:rPr>
              <a:t>8. </a:t>
            </a:r>
            <a:r>
              <a:rPr lang="zh-CN" altLang="en-US" sz="1600" dirty="0">
                <a:latin typeface="宋体" panose="02010600030101010101" pitchFamily="2" charset="-122"/>
                <a:ea typeface="宋体" panose="02010600030101010101" pitchFamily="2" charset="-122"/>
              </a:rPr>
              <a:t>文件的各种属性，包括文件大小以及与不同类型操作相关的时间戳</a:t>
            </a:r>
          </a:p>
        </p:txBody>
      </p:sp>
    </p:spTree>
    <p:extLst>
      <p:ext uri="{BB962C8B-B14F-4D97-AF65-F5344CB8AC3E}">
        <p14:creationId xmlns:p14="http://schemas.microsoft.com/office/powerpoint/2010/main" val="2468349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F4C4F8CB-7C89-4A36-9674-96ECB2D173C3}"/>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itchFamily="2" charset="-122"/>
              </a:rPr>
              <a:t>Open &amp; </a:t>
            </a:r>
            <a:r>
              <a:rPr lang="en-US" altLang="zh-CN" dirty="0" smtClean="0">
                <a:effectLst>
                  <a:outerShdw blurRad="38100" dist="38100" dir="2700000" algn="tl">
                    <a:srgbClr val="C0C0C0"/>
                  </a:outerShdw>
                </a:effectLst>
                <a:ea typeface="宋体" pitchFamily="2" charset="-122"/>
              </a:rPr>
              <a:t>close</a:t>
            </a:r>
            <a:r>
              <a:rPr lang="zh-CN" altLang="en-US" dirty="0" smtClean="0">
                <a:effectLst>
                  <a:outerShdw blurRad="38100" dist="38100" dir="2700000" algn="tl">
                    <a:srgbClr val="C0C0C0"/>
                  </a:outerShdw>
                </a:effectLst>
                <a:ea typeface="宋体" pitchFamily="2" charset="-122"/>
              </a:rPr>
              <a:t>（</a:t>
            </a:r>
            <a:r>
              <a:rPr lang="en-US" altLang="zh-CN" dirty="0" smtClean="0">
                <a:effectLst>
                  <a:outerShdw blurRad="38100" dist="38100" dir="2700000" algn="tl">
                    <a:srgbClr val="C0C0C0"/>
                  </a:outerShdw>
                </a:effectLst>
                <a:ea typeface="宋体" pitchFamily="2" charset="-122"/>
              </a:rPr>
              <a:t>UNIX</a:t>
            </a:r>
            <a:r>
              <a:rPr lang="zh-CN" altLang="en-US" dirty="0" smtClean="0">
                <a:effectLst>
                  <a:outerShdw blurRad="38100" dist="38100" dir="2700000" algn="tl">
                    <a:srgbClr val="C0C0C0"/>
                  </a:outerShdw>
                </a:effectLst>
                <a:ea typeface="宋体" pitchFamily="2" charset="-122"/>
              </a:rPr>
              <a:t>为例）</a:t>
            </a:r>
            <a:endParaRPr lang="en-US" altLang="zh-CN" dirty="0">
              <a:effectLst>
                <a:outerShdw blurRad="38100" dist="38100" dir="2700000" algn="tl">
                  <a:srgbClr val="C0C0C0"/>
                </a:outerShdw>
              </a:effectLst>
              <a:ea typeface="宋体" pitchFamily="2" charset="-122"/>
            </a:endParaRPr>
          </a:p>
        </p:txBody>
      </p:sp>
      <p:sp>
        <p:nvSpPr>
          <p:cNvPr id="14339" name="Rectangle 3">
            <a:extLst>
              <a:ext uri="{FF2B5EF4-FFF2-40B4-BE49-F238E27FC236}">
                <a16:creationId xmlns:a16="http://schemas.microsoft.com/office/drawing/2014/main" id="{79156052-DDAE-4FF0-89AF-7CF9DB0AFC45}"/>
              </a:ext>
            </a:extLst>
          </p:cNvPr>
          <p:cNvSpPr>
            <a:spLocks noGrp="1" noChangeArrowheads="1"/>
          </p:cNvSpPr>
          <p:nvPr>
            <p:ph type="body" idx="4294967295"/>
          </p:nvPr>
        </p:nvSpPr>
        <p:spPr>
          <a:xfrm>
            <a:off x="532661" y="996950"/>
            <a:ext cx="8230340" cy="5513388"/>
          </a:xfrm>
        </p:spPr>
        <p:txBody>
          <a:bodyPr/>
          <a:lstStyle/>
          <a:p>
            <a:r>
              <a:rPr lang="zh-CN" altLang="en-US" sz="1800" b="1" dirty="0">
                <a:ea typeface="宋体" panose="02010600030101010101" pitchFamily="2" charset="-122"/>
              </a:rPr>
              <a:t>文件打开基本过程或基本思想</a:t>
            </a:r>
          </a:p>
          <a:p>
            <a:pPr lvl="1"/>
            <a:r>
              <a:rPr lang="zh-CN" altLang="en-US" sz="1800" b="1" dirty="0">
                <a:ea typeface="宋体" panose="02010600030101010101" pitchFamily="2" charset="-122"/>
              </a:rPr>
              <a:t>fd=open(“文件名”)</a:t>
            </a:r>
          </a:p>
          <a:p>
            <a:pPr lvl="1"/>
            <a:r>
              <a:rPr lang="zh-CN" altLang="en-US" sz="1800" b="1" dirty="0">
                <a:ea typeface="宋体" panose="02010600030101010101" pitchFamily="2" charset="-122"/>
              </a:rPr>
              <a:t>fd的含义 （</a:t>
            </a:r>
            <a:r>
              <a:rPr lang="zh-CN" altLang="en-US" sz="1800" dirty="0">
                <a:solidFill>
                  <a:srgbClr val="008000"/>
                </a:solidFill>
                <a:ea typeface="宋体" panose="02010600030101010101" pitchFamily="2" charset="-122"/>
              </a:rPr>
              <a:t>类似于信号量、消息队列、共享存储器的描述符</a:t>
            </a:r>
            <a:r>
              <a:rPr lang="zh-CN" altLang="en-US" sz="1800" b="1" dirty="0">
                <a:ea typeface="宋体" panose="02010600030101010101" pitchFamily="2" charset="-122"/>
              </a:rPr>
              <a:t>）</a:t>
            </a:r>
          </a:p>
          <a:p>
            <a:pPr lvl="1"/>
            <a:r>
              <a:rPr lang="zh-CN" altLang="en-US" sz="1800" b="1" dirty="0" smtClean="0">
                <a:ea typeface="宋体" panose="02010600030101010101" pitchFamily="2" charset="-122"/>
              </a:rPr>
              <a:t>FCB（在磁盘上），AFCB</a:t>
            </a:r>
            <a:r>
              <a:rPr lang="zh-CN" altLang="en-US" sz="1800" b="1" dirty="0">
                <a:ea typeface="宋体" panose="02010600030101010101" pitchFamily="2" charset="-122"/>
              </a:rPr>
              <a:t>（</a:t>
            </a:r>
            <a:r>
              <a:rPr lang="en-US" altLang="zh-CN" sz="1800" b="1" dirty="0">
                <a:ea typeface="宋体" panose="02010600030101010101" pitchFamily="2" charset="-122"/>
              </a:rPr>
              <a:t>A</a:t>
            </a:r>
            <a:r>
              <a:rPr lang="zh-CN" altLang="en-US" sz="1800" b="1" dirty="0">
                <a:ea typeface="宋体" panose="02010600030101010101" pitchFamily="2" charset="-122"/>
              </a:rPr>
              <a:t>ctive </a:t>
            </a:r>
            <a:r>
              <a:rPr lang="zh-CN" altLang="en-US" sz="1800" b="1" dirty="0" smtClean="0">
                <a:ea typeface="宋体" panose="02010600030101010101" pitchFamily="2" charset="-122"/>
              </a:rPr>
              <a:t>FCB，在内存中）</a:t>
            </a:r>
            <a:endParaRPr lang="zh-CN" altLang="en-US" sz="1600" dirty="0">
              <a:ea typeface="宋体" panose="02010600030101010101" pitchFamily="2" charset="-122"/>
            </a:endParaRPr>
          </a:p>
          <a:p>
            <a:r>
              <a:rPr lang="en-US" altLang="zh-CN" sz="1800" b="1" dirty="0" smtClean="0">
                <a:ea typeface="宋体" panose="02010600030101010101" pitchFamily="2" charset="-122"/>
              </a:rPr>
              <a:t>Open</a:t>
            </a:r>
            <a:r>
              <a:rPr lang="zh-CN" altLang="en-US" sz="1800" b="1" dirty="0" smtClean="0">
                <a:ea typeface="宋体" panose="02010600030101010101" pitchFamily="2" charset="-122"/>
              </a:rPr>
              <a:t>过程简述（如果将</a:t>
            </a:r>
            <a:r>
              <a:rPr lang="en-US" altLang="zh-CN" sz="1800" b="1" dirty="0" smtClean="0">
                <a:ea typeface="宋体" panose="02010600030101010101" pitchFamily="2" charset="-122"/>
              </a:rPr>
              <a:t>UNIX</a:t>
            </a:r>
            <a:r>
              <a:rPr lang="zh-CN" altLang="en-US" sz="1800" b="1" dirty="0" smtClean="0">
                <a:ea typeface="宋体" panose="02010600030101010101" pitchFamily="2" charset="-122"/>
              </a:rPr>
              <a:t>中内存中的</a:t>
            </a:r>
            <a:r>
              <a:rPr lang="en-US" altLang="zh-CN" sz="1800" b="1" dirty="0" smtClean="0">
                <a:solidFill>
                  <a:srgbClr val="0070C0"/>
                </a:solidFill>
                <a:ea typeface="宋体" panose="02010600030101010101" pitchFamily="2" charset="-122"/>
              </a:rPr>
              <a:t>FCB+</a:t>
            </a:r>
            <a:r>
              <a:rPr lang="zh-CN" altLang="en-US" sz="1800" b="1" dirty="0" smtClean="0">
                <a:solidFill>
                  <a:srgbClr val="0070C0"/>
                </a:solidFill>
                <a:ea typeface="宋体" panose="02010600030101010101" pitchFamily="2" charset="-122"/>
              </a:rPr>
              <a:t>文件表</a:t>
            </a:r>
            <a:r>
              <a:rPr lang="en-US" altLang="zh-CN" sz="1800" b="1" dirty="0" smtClean="0">
                <a:solidFill>
                  <a:srgbClr val="0070C0"/>
                </a:solidFill>
                <a:ea typeface="宋体" panose="02010600030101010101" pitchFamily="2" charset="-122"/>
                <a:sym typeface="Wingdings" panose="05000000000000000000" pitchFamily="2" charset="2"/>
              </a:rPr>
              <a:t></a:t>
            </a:r>
            <a:r>
              <a:rPr lang="zh-CN" altLang="en-US" sz="1800" b="1" dirty="0" smtClean="0">
                <a:solidFill>
                  <a:srgbClr val="0070C0"/>
                </a:solidFill>
                <a:ea typeface="宋体" panose="02010600030101010101" pitchFamily="2" charset="-122"/>
                <a:sym typeface="Wingdings" panose="05000000000000000000" pitchFamily="2" charset="2"/>
              </a:rPr>
              <a:t>打开文件表</a:t>
            </a:r>
            <a:r>
              <a:rPr lang="zh-CN" altLang="en-US" sz="1800" b="1" dirty="0" smtClean="0">
                <a:ea typeface="宋体" panose="02010600030101010101" pitchFamily="2" charset="-122"/>
              </a:rPr>
              <a:t>）</a:t>
            </a:r>
            <a:endParaRPr lang="en-US" altLang="zh-CN" sz="1800" b="1" dirty="0" smtClean="0">
              <a:ea typeface="宋体" panose="02010600030101010101" pitchFamily="2" charset="-122"/>
            </a:endParaRPr>
          </a:p>
          <a:p>
            <a:pPr lvl="1"/>
            <a:r>
              <a:rPr lang="en-US" altLang="zh-CN" sz="1600" b="1" dirty="0" smtClean="0">
                <a:ea typeface="宋体" panose="02010600030101010101" pitchFamily="2" charset="-122"/>
              </a:rPr>
              <a:t>1. </a:t>
            </a:r>
            <a:r>
              <a:rPr lang="zh-CN" altLang="en-US" sz="1600" b="1" dirty="0" smtClean="0">
                <a:ea typeface="宋体" panose="02010600030101010101" pitchFamily="2" charset="-122"/>
              </a:rPr>
              <a:t>解析</a:t>
            </a:r>
            <a:r>
              <a:rPr lang="en-US" altLang="zh-CN" sz="1600" b="1" dirty="0" smtClean="0">
                <a:ea typeface="宋体" panose="02010600030101010101" pitchFamily="2" charset="-122"/>
              </a:rPr>
              <a:t>open</a:t>
            </a:r>
            <a:r>
              <a:rPr lang="zh-CN" altLang="en-US" sz="1600" b="1" dirty="0" smtClean="0">
                <a:ea typeface="宋体" panose="02010600030101010101" pitchFamily="2" charset="-122"/>
              </a:rPr>
              <a:t>系统调用给出的</a:t>
            </a:r>
            <a:r>
              <a:rPr lang="zh-CN" altLang="en-US" sz="1600" b="1" dirty="0" smtClean="0">
                <a:solidFill>
                  <a:srgbClr val="0070C0"/>
                </a:solidFill>
                <a:ea typeface="宋体" panose="02010600030101010101" pitchFamily="2" charset="-122"/>
              </a:rPr>
              <a:t>文件路径</a:t>
            </a:r>
            <a:r>
              <a:rPr lang="zh-CN" altLang="en-US" sz="1600" b="1" dirty="0" smtClean="0">
                <a:ea typeface="宋体" panose="02010600030101010101" pitchFamily="2" charset="-122"/>
              </a:rPr>
              <a:t>，确定文件名所在的文件目录表；</a:t>
            </a:r>
            <a:endParaRPr lang="en-US" altLang="zh-CN" sz="1600" b="1" dirty="0" smtClean="0">
              <a:ea typeface="宋体" panose="02010600030101010101" pitchFamily="2" charset="-122"/>
            </a:endParaRPr>
          </a:p>
          <a:p>
            <a:pPr lvl="1"/>
            <a:r>
              <a:rPr lang="en-US" altLang="zh-CN" sz="1600" b="1" dirty="0" smtClean="0">
                <a:ea typeface="宋体" panose="02010600030101010101" pitchFamily="2" charset="-122"/>
              </a:rPr>
              <a:t>2. </a:t>
            </a:r>
            <a:r>
              <a:rPr lang="zh-CN" altLang="en-US" sz="1600" b="1" dirty="0" smtClean="0">
                <a:ea typeface="宋体" panose="02010600030101010101" pitchFamily="2" charset="-122"/>
              </a:rPr>
              <a:t>根据文件名查找</a:t>
            </a:r>
            <a:r>
              <a:rPr lang="zh-CN" altLang="en-US" sz="1600" b="1" dirty="0" smtClean="0">
                <a:solidFill>
                  <a:srgbClr val="C00000"/>
                </a:solidFill>
                <a:ea typeface="宋体" panose="02010600030101010101" pitchFamily="2" charset="-122"/>
              </a:rPr>
              <a:t>文件目录表</a:t>
            </a:r>
            <a:r>
              <a:rPr lang="zh-CN" altLang="en-US" sz="1600" b="1" dirty="0" smtClean="0">
                <a:ea typeface="宋体" panose="02010600030101010101" pitchFamily="2" charset="-122"/>
              </a:rPr>
              <a:t>，找到该文件所在的目录项；如果不存在文件，返回错误（不存在该文件）</a:t>
            </a:r>
            <a:endParaRPr lang="zh-CN" altLang="en-US" sz="1600" b="1" dirty="0">
              <a:ea typeface="宋体" panose="02010600030101010101" pitchFamily="2" charset="-122"/>
            </a:endParaRPr>
          </a:p>
          <a:p>
            <a:pPr lvl="1"/>
            <a:r>
              <a:rPr lang="en-US" altLang="zh-CN" sz="1600" b="1" dirty="0" smtClean="0">
                <a:ea typeface="宋体" panose="02010600030101010101" pitchFamily="2" charset="-122"/>
              </a:rPr>
              <a:t>3.</a:t>
            </a:r>
            <a:r>
              <a:rPr lang="zh-CN" altLang="en-US" sz="1600" b="1" dirty="0" smtClean="0">
                <a:ea typeface="宋体" panose="02010600030101010101" pitchFamily="2" charset="-122"/>
              </a:rPr>
              <a:t>. </a:t>
            </a:r>
            <a:r>
              <a:rPr lang="zh-CN" altLang="en-US" sz="1600" b="1" dirty="0">
                <a:ea typeface="宋体" panose="02010600030101010101" pitchFamily="2" charset="-122"/>
              </a:rPr>
              <a:t>根据目录项找到要打开文件的FCB，</a:t>
            </a:r>
            <a:r>
              <a:rPr lang="zh-CN" altLang="en-US" sz="1600" b="1" dirty="0" smtClean="0">
                <a:ea typeface="宋体" panose="02010600030101010101" pitchFamily="2" charset="-122"/>
              </a:rPr>
              <a:t>读入到</a:t>
            </a:r>
            <a:r>
              <a:rPr lang="zh-CN" altLang="en-US" sz="1600" b="1" dirty="0" smtClean="0">
                <a:solidFill>
                  <a:srgbClr val="C00000"/>
                </a:solidFill>
                <a:ea typeface="宋体" panose="02010600030101010101" pitchFamily="2" charset="-122"/>
              </a:rPr>
              <a:t>全局的</a:t>
            </a:r>
            <a:r>
              <a:rPr lang="en-US" altLang="zh-CN" sz="1600" b="1" dirty="0" smtClean="0">
                <a:solidFill>
                  <a:srgbClr val="C00000"/>
                </a:solidFill>
                <a:ea typeface="宋体" panose="02010600030101010101" pitchFamily="2" charset="-122"/>
              </a:rPr>
              <a:t>FCB</a:t>
            </a:r>
            <a:r>
              <a:rPr lang="zh-CN" altLang="en-US" sz="1600" b="1" dirty="0" smtClean="0">
                <a:solidFill>
                  <a:srgbClr val="C00000"/>
                </a:solidFill>
                <a:ea typeface="宋体" panose="02010600030101010101" pitchFamily="2" charset="-122"/>
              </a:rPr>
              <a:t>表</a:t>
            </a:r>
            <a:r>
              <a:rPr lang="zh-CN" altLang="en-US" sz="1600" b="1" dirty="0" smtClean="0">
                <a:ea typeface="宋体" panose="02010600030101010101" pitchFamily="2" charset="-122"/>
              </a:rPr>
              <a:t>中，并设置相关信息</a:t>
            </a:r>
            <a:endParaRPr lang="en-US" altLang="zh-CN" sz="1600" b="1" dirty="0">
              <a:ea typeface="宋体" panose="02010600030101010101" pitchFamily="2" charset="-122"/>
            </a:endParaRPr>
          </a:p>
          <a:p>
            <a:pPr lvl="1"/>
            <a:r>
              <a:rPr lang="zh-CN" altLang="en-US" sz="1600" b="1" dirty="0" smtClean="0">
                <a:ea typeface="宋体" panose="02010600030101010101" pitchFamily="2" charset="-122"/>
              </a:rPr>
              <a:t>在</a:t>
            </a:r>
            <a:r>
              <a:rPr lang="zh-CN" altLang="en-US" sz="1600" b="1" dirty="0" smtClean="0">
                <a:solidFill>
                  <a:srgbClr val="C00000"/>
                </a:solidFill>
                <a:ea typeface="宋体" panose="02010600030101010101" pitchFamily="2" charset="-122"/>
              </a:rPr>
              <a:t>全局“文件表”</a:t>
            </a:r>
            <a:r>
              <a:rPr lang="zh-CN" altLang="en-US" sz="1600" b="1" dirty="0" smtClean="0">
                <a:ea typeface="宋体" panose="02010600030101010101" pitchFamily="2" charset="-122"/>
              </a:rPr>
              <a:t>中为该文件分配一个表项，建立指向</a:t>
            </a:r>
            <a:r>
              <a:rPr lang="en-US" altLang="zh-CN" sz="1600" b="1" dirty="0" smtClean="0">
                <a:ea typeface="宋体" panose="02010600030101010101" pitchFamily="2" charset="-122"/>
              </a:rPr>
              <a:t>FCB</a:t>
            </a:r>
            <a:r>
              <a:rPr lang="zh-CN" altLang="en-US" sz="1600" b="1" dirty="0" smtClean="0">
                <a:ea typeface="宋体" panose="02010600030101010101" pitchFamily="2" charset="-122"/>
              </a:rPr>
              <a:t>表中对应的</a:t>
            </a:r>
            <a:r>
              <a:rPr lang="en-US" altLang="zh-CN" sz="1600" b="1" dirty="0" smtClean="0">
                <a:ea typeface="宋体" panose="02010600030101010101" pitchFamily="2" charset="-122"/>
              </a:rPr>
              <a:t>FCB</a:t>
            </a:r>
            <a:r>
              <a:rPr lang="zh-CN" altLang="en-US" sz="1600" b="1" dirty="0" smtClean="0">
                <a:ea typeface="宋体" panose="02010600030101010101" pitchFamily="2" charset="-122"/>
              </a:rPr>
              <a:t>项的指针，并设置其它相关信息</a:t>
            </a:r>
            <a:endParaRPr lang="zh-CN" altLang="en-US" sz="1600" b="1" dirty="0">
              <a:ea typeface="宋体" panose="02010600030101010101" pitchFamily="2" charset="-122"/>
            </a:endParaRPr>
          </a:p>
          <a:p>
            <a:pPr lvl="1"/>
            <a:r>
              <a:rPr lang="en-US" altLang="zh-CN" sz="1600" b="1" dirty="0">
                <a:ea typeface="宋体" panose="02010600030101010101" pitchFamily="2" charset="-122"/>
              </a:rPr>
              <a:t>4</a:t>
            </a:r>
            <a:r>
              <a:rPr lang="zh-CN" altLang="en-US" sz="1600" b="1" dirty="0" smtClean="0">
                <a:ea typeface="宋体" panose="02010600030101010101" pitchFamily="2" charset="-122"/>
              </a:rPr>
              <a:t>. </a:t>
            </a:r>
            <a:r>
              <a:rPr lang="zh-CN" altLang="en-US" sz="1600" b="1" dirty="0">
                <a:ea typeface="宋体" panose="02010600030101010101" pitchFamily="2" charset="-122"/>
              </a:rPr>
              <a:t>在进程的</a:t>
            </a:r>
            <a:r>
              <a:rPr lang="zh-CN" altLang="en-US" sz="1600" b="1" dirty="0">
                <a:solidFill>
                  <a:srgbClr val="0000CC"/>
                </a:solidFill>
                <a:ea typeface="宋体" panose="02010600030101010101" pitchFamily="2" charset="-122"/>
              </a:rPr>
              <a:t>局部打开文件表</a:t>
            </a:r>
            <a:r>
              <a:rPr lang="zh-CN" altLang="en-US" sz="1600" b="1" dirty="0" smtClean="0">
                <a:solidFill>
                  <a:srgbClr val="0000CC"/>
                </a:solidFill>
                <a:ea typeface="宋体" panose="02010600030101010101" pitchFamily="2" charset="-122"/>
              </a:rPr>
              <a:t>中（</a:t>
            </a:r>
            <a:r>
              <a:rPr lang="en-US" altLang="zh-CN" sz="1600" b="1" dirty="0" smtClean="0">
                <a:solidFill>
                  <a:srgbClr val="0000CC"/>
                </a:solidFill>
                <a:ea typeface="宋体" panose="02010600030101010101" pitchFamily="2" charset="-122"/>
              </a:rPr>
              <a:t>U-area</a:t>
            </a:r>
            <a:r>
              <a:rPr lang="zh-CN" altLang="en-US" sz="1600" b="1" dirty="0" smtClean="0">
                <a:solidFill>
                  <a:srgbClr val="0000CC"/>
                </a:solidFill>
                <a:ea typeface="宋体" panose="02010600030101010101" pitchFamily="2" charset="-122"/>
              </a:rPr>
              <a:t>，</a:t>
            </a:r>
            <a:r>
              <a:rPr lang="en-US" altLang="zh-CN" sz="1600" b="1" dirty="0" smtClean="0">
                <a:solidFill>
                  <a:srgbClr val="0000CC"/>
                </a:solidFill>
                <a:ea typeface="宋体" panose="02010600030101010101" pitchFamily="2" charset="-122"/>
              </a:rPr>
              <a:t>PCB</a:t>
            </a:r>
            <a:r>
              <a:rPr lang="zh-CN" altLang="en-US" sz="1600" b="1" dirty="0" smtClean="0">
                <a:solidFill>
                  <a:srgbClr val="0000CC"/>
                </a:solidFill>
                <a:ea typeface="宋体" panose="02010600030101010101" pitchFamily="2" charset="-122"/>
              </a:rPr>
              <a:t>的一部分）</a:t>
            </a:r>
            <a:r>
              <a:rPr lang="zh-CN" altLang="en-US" sz="1600" b="1" dirty="0" smtClean="0">
                <a:ea typeface="宋体" panose="02010600030101010101" pitchFamily="2" charset="-122"/>
              </a:rPr>
              <a:t>建立</a:t>
            </a:r>
            <a:r>
              <a:rPr lang="zh-CN" altLang="en-US" sz="1600" b="1" dirty="0">
                <a:ea typeface="宋体" panose="02010600030101010101" pitchFamily="2" charset="-122"/>
              </a:rPr>
              <a:t>指向</a:t>
            </a:r>
            <a:r>
              <a:rPr lang="zh-CN" altLang="en-US" sz="1600" b="1" dirty="0" smtClean="0">
                <a:ea typeface="宋体" panose="02010600030101010101" pitchFamily="2" charset="-122"/>
              </a:rPr>
              <a:t>全局文件</a:t>
            </a:r>
            <a:r>
              <a:rPr lang="zh-CN" altLang="en-US" sz="1600" b="1" dirty="0">
                <a:ea typeface="宋体" panose="02010600030101010101" pitchFamily="2" charset="-122"/>
              </a:rPr>
              <a:t>表中的相应项的指针</a:t>
            </a:r>
          </a:p>
          <a:p>
            <a:pPr lvl="1"/>
            <a:r>
              <a:rPr lang="en-US" altLang="zh-CN" sz="1600" b="1" dirty="0">
                <a:ea typeface="宋体" panose="02010600030101010101" pitchFamily="2" charset="-122"/>
              </a:rPr>
              <a:t>5</a:t>
            </a:r>
            <a:r>
              <a:rPr lang="zh-CN" altLang="en-US" sz="1600" b="1" dirty="0" smtClean="0">
                <a:ea typeface="宋体" panose="02010600030101010101" pitchFamily="2" charset="-122"/>
              </a:rPr>
              <a:t>.  </a:t>
            </a:r>
            <a:r>
              <a:rPr lang="zh-CN" altLang="en-US" sz="1600" b="1" dirty="0">
                <a:ea typeface="宋体" panose="02010600030101010101" pitchFamily="2" charset="-122"/>
              </a:rPr>
              <a:t>Open() 返回该文件</a:t>
            </a:r>
            <a:r>
              <a:rPr lang="zh-CN" altLang="en-US" sz="1600" b="1" dirty="0">
                <a:solidFill>
                  <a:srgbClr val="7030A0"/>
                </a:solidFill>
                <a:ea typeface="宋体" panose="02010600030101010101" pitchFamily="2" charset="-122"/>
              </a:rPr>
              <a:t>在局部打开文件表中的偏移</a:t>
            </a:r>
            <a:r>
              <a:rPr lang="zh-CN" altLang="en-US" sz="1600" b="1" dirty="0">
                <a:ea typeface="宋体" panose="02010600030101010101" pitchFamily="2" charset="-122"/>
              </a:rPr>
              <a:t>，即</a:t>
            </a:r>
            <a:r>
              <a:rPr lang="en-US" altLang="zh-CN" sz="1600" b="1" dirty="0">
                <a:ea typeface="宋体" panose="02010600030101010101" pitchFamily="2" charset="-122"/>
              </a:rPr>
              <a:t>File Descriptor</a:t>
            </a:r>
            <a:r>
              <a:rPr lang="zh-CN" altLang="en-US" sz="1600" b="1" dirty="0" smtClean="0">
                <a:ea typeface="宋体" panose="02010600030101010101" pitchFamily="2" charset="-122"/>
              </a:rPr>
              <a:t>；</a:t>
            </a:r>
            <a:endParaRPr lang="zh-CN" altLang="en-US" sz="1600" b="1" dirty="0">
              <a:ea typeface="宋体" panose="02010600030101010101" pitchFamily="2" charset="-122"/>
            </a:endParaRPr>
          </a:p>
          <a:p>
            <a:r>
              <a:rPr lang="en-US" altLang="zh-CN" sz="1800" b="1" dirty="0" smtClean="0">
                <a:ea typeface="宋体" panose="02010600030101010101" pitchFamily="2" charset="-122"/>
              </a:rPr>
              <a:t>Close</a:t>
            </a:r>
            <a:r>
              <a:rPr lang="zh-CN" altLang="en-US" sz="1800" b="1" dirty="0" smtClean="0">
                <a:ea typeface="宋体" panose="02010600030101010101" pitchFamily="2" charset="-122"/>
              </a:rPr>
              <a:t>文件文件</a:t>
            </a:r>
            <a:r>
              <a:rPr lang="zh-CN" altLang="en-US" sz="1800" b="1" dirty="0">
                <a:ea typeface="宋体" panose="02010600030101010101" pitchFamily="2" charset="-122"/>
              </a:rPr>
              <a:t>的基本</a:t>
            </a:r>
            <a:r>
              <a:rPr lang="zh-CN" altLang="en-US" sz="1800" b="1" dirty="0" smtClean="0">
                <a:ea typeface="宋体" panose="02010600030101010101" pitchFamily="2" charset="-122"/>
              </a:rPr>
              <a:t>过程（略）</a:t>
            </a:r>
            <a:endParaRPr lang="en-US" altLang="zh-CN" sz="1800" b="1" dirty="0">
              <a:ea typeface="宋体" panose="02010600030101010101" pitchFamily="2" charset="-122"/>
            </a:endParaRPr>
          </a:p>
          <a:p>
            <a:pPr lvl="1"/>
            <a:endParaRPr lang="zh-CN" altLang="en-US" sz="16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6D9D6990-2AF4-466C-B01C-71B9D07BCBAE}"/>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Chapter 10:  File-System Interface</a:t>
            </a:r>
          </a:p>
        </p:txBody>
      </p:sp>
      <p:sp>
        <p:nvSpPr>
          <p:cNvPr id="4099" name="Rectangle 3">
            <a:extLst>
              <a:ext uri="{FF2B5EF4-FFF2-40B4-BE49-F238E27FC236}">
                <a16:creationId xmlns:a16="http://schemas.microsoft.com/office/drawing/2014/main" id="{E650CDC0-7856-44B9-9786-8BEF549A8EC7}"/>
              </a:ext>
            </a:extLst>
          </p:cNvPr>
          <p:cNvSpPr>
            <a:spLocks noGrp="1" noChangeArrowheads="1"/>
          </p:cNvSpPr>
          <p:nvPr>
            <p:ph type="body" idx="4294967295"/>
          </p:nvPr>
        </p:nvSpPr>
        <p:spPr>
          <a:xfrm>
            <a:off x="820738" y="1374775"/>
            <a:ext cx="7680325" cy="3457575"/>
          </a:xfrm>
        </p:spPr>
        <p:txBody>
          <a:bodyPr/>
          <a:lstStyle/>
          <a:p>
            <a:r>
              <a:rPr lang="en-US" altLang="zh-CN" sz="2400">
                <a:ea typeface="宋体" panose="02010600030101010101" pitchFamily="2" charset="-122"/>
              </a:rPr>
              <a:t>File Concept</a:t>
            </a:r>
          </a:p>
          <a:p>
            <a:r>
              <a:rPr lang="en-US" altLang="zh-CN" sz="2400">
                <a:ea typeface="宋体" panose="02010600030101010101" pitchFamily="2" charset="-122"/>
              </a:rPr>
              <a:t>Access Methods</a:t>
            </a:r>
          </a:p>
          <a:p>
            <a:r>
              <a:rPr lang="en-US" altLang="zh-CN" sz="2400">
                <a:ea typeface="宋体" panose="02010600030101010101" pitchFamily="2" charset="-122"/>
              </a:rPr>
              <a:t>Directory Structure</a:t>
            </a:r>
          </a:p>
          <a:p>
            <a:r>
              <a:rPr lang="en-US" altLang="zh-CN" sz="2400">
                <a:ea typeface="宋体" panose="02010600030101010101" pitchFamily="2" charset="-122"/>
              </a:rPr>
              <a:t>File-System Mounting</a:t>
            </a:r>
          </a:p>
          <a:p>
            <a:r>
              <a:rPr lang="en-US" altLang="zh-CN" sz="2400">
                <a:ea typeface="宋体" panose="02010600030101010101" pitchFamily="2" charset="-122"/>
              </a:rPr>
              <a:t>File Sharing</a:t>
            </a:r>
          </a:p>
          <a:p>
            <a:r>
              <a:rPr lang="en-US" altLang="zh-CN" sz="2400">
                <a:ea typeface="宋体" panose="02010600030101010101" pitchFamily="2" charset="-122"/>
              </a:rPr>
              <a:t>Protection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0CFD022-FBE7-49FB-A2E8-2E02511F7C6C}"/>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10.1.3 File Types – Name, Extension</a:t>
            </a:r>
          </a:p>
        </p:txBody>
      </p:sp>
      <p:pic>
        <p:nvPicPr>
          <p:cNvPr id="15363" name="Picture 4">
            <a:extLst>
              <a:ext uri="{FF2B5EF4-FFF2-40B4-BE49-F238E27FC236}">
                <a16:creationId xmlns:a16="http://schemas.microsoft.com/office/drawing/2014/main" id="{BB1FAFFB-AB37-4FE5-AC05-86FB6FAD90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15" t="1186" r="15715" b="1186"/>
          <a:stretch>
            <a:fillRect/>
          </a:stretch>
        </p:blipFill>
        <p:spPr bwMode="auto">
          <a:xfrm>
            <a:off x="1296988" y="1185863"/>
            <a:ext cx="6523037" cy="3959225"/>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5364" name="矩形 1">
            <a:extLst>
              <a:ext uri="{FF2B5EF4-FFF2-40B4-BE49-F238E27FC236}">
                <a16:creationId xmlns:a16="http://schemas.microsoft.com/office/drawing/2014/main" id="{2DBCAA1D-735E-4779-9AE5-8A679586A213}"/>
              </a:ext>
            </a:extLst>
          </p:cNvPr>
          <p:cNvSpPr>
            <a:spLocks noChangeArrowheads="1"/>
          </p:cNvSpPr>
          <p:nvPr/>
        </p:nvSpPr>
        <p:spPr bwMode="auto">
          <a:xfrm>
            <a:off x="450850" y="5329238"/>
            <a:ext cx="821531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Wingdings" panose="05000000000000000000" pitchFamily="2" charset="2"/>
              <a:buChar char="l"/>
            </a:pPr>
            <a:r>
              <a:rPr lang="en-US" altLang="zh-CN" sz="2000" dirty="0">
                <a:latin typeface="Times New Roman" panose="02020603050405020304" pitchFamily="18" charset="0"/>
                <a:ea typeface="宋体" panose="02010600030101010101" pitchFamily="2" charset="-122"/>
              </a:rPr>
              <a:t>whether the operating system should </a:t>
            </a:r>
            <a:r>
              <a:rPr lang="en-US" altLang="zh-CN" sz="2000" dirty="0">
                <a:solidFill>
                  <a:srgbClr val="7030A0"/>
                </a:solidFill>
                <a:latin typeface="Times New Roman" panose="02020603050405020304" pitchFamily="18" charset="0"/>
                <a:ea typeface="宋体" panose="02010600030101010101" pitchFamily="2" charset="-122"/>
              </a:rPr>
              <a:t>recognize and support </a:t>
            </a:r>
            <a:r>
              <a:rPr lang="en-US" altLang="zh-CN" sz="2000" dirty="0">
                <a:latin typeface="Times New Roman" panose="02020603050405020304" pitchFamily="18" charset="0"/>
                <a:ea typeface="宋体" panose="02010600030101010101" pitchFamily="2" charset="-122"/>
              </a:rPr>
              <a:t>file types.</a:t>
            </a:r>
          </a:p>
          <a:p>
            <a:pPr>
              <a:spcBef>
                <a:spcPct val="0"/>
              </a:spcBef>
              <a:buClrTx/>
              <a:buSzTx/>
              <a:buFont typeface="Wingdings" panose="05000000000000000000" pitchFamily="2" charset="2"/>
              <a:buChar char="l"/>
            </a:pPr>
            <a:r>
              <a:rPr lang="en-US" altLang="zh-CN" sz="2000" dirty="0">
                <a:solidFill>
                  <a:srgbClr val="7030A0"/>
                </a:solidFill>
                <a:latin typeface="Times New Roman" panose="02020603050405020304" pitchFamily="18" charset="0"/>
                <a:ea typeface="宋体" panose="02010600030101010101" pitchFamily="2" charset="-122"/>
              </a:rPr>
              <a:t>Which program could manipulate  the files </a:t>
            </a:r>
            <a:r>
              <a:rPr lang="en-US" altLang="zh-CN" sz="2000" dirty="0">
                <a:latin typeface="Times New Roman" panose="02020603050405020304" pitchFamily="18" charset="0"/>
                <a:ea typeface="宋体" panose="02010600030101010101" pitchFamily="2" charset="-122"/>
              </a:rPr>
              <a:t>according to their types; </a:t>
            </a:r>
          </a:p>
          <a:p>
            <a:pPr>
              <a:spcBef>
                <a:spcPct val="0"/>
              </a:spcBef>
              <a:buClrTx/>
              <a:buSzTx/>
              <a:buFont typeface="Wingdings" panose="05000000000000000000" pitchFamily="2" charset="2"/>
              <a:buChar char="l"/>
            </a:pPr>
            <a:r>
              <a:rPr lang="en-US" altLang="zh-CN" sz="2000" dirty="0">
                <a:latin typeface="Times New Roman" panose="02020603050405020304" pitchFamily="18" charset="0"/>
                <a:ea typeface="宋体" panose="02010600030101010101" pitchFamily="2" charset="-122"/>
              </a:rPr>
              <a:t>File types also can be used to </a:t>
            </a:r>
            <a:r>
              <a:rPr lang="en-US" altLang="zh-CN" sz="2000" dirty="0">
                <a:solidFill>
                  <a:srgbClr val="7030A0"/>
                </a:solidFill>
                <a:latin typeface="Times New Roman" panose="02020603050405020304" pitchFamily="18" charset="0"/>
                <a:ea typeface="宋体" panose="02010600030101010101" pitchFamily="2" charset="-122"/>
              </a:rPr>
              <a:t>indicate the internal structure </a:t>
            </a:r>
            <a:r>
              <a:rPr lang="en-US" altLang="zh-CN" sz="2000" dirty="0">
                <a:latin typeface="Times New Roman" panose="02020603050405020304" pitchFamily="18" charset="0"/>
                <a:ea typeface="宋体" panose="02010600030101010101" pitchFamily="2" charset="-122"/>
              </a:rPr>
              <a:t>of the file.</a:t>
            </a:r>
            <a:endParaRPr lang="zh-CN" altLang="en-US" sz="2000" dirty="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5D12FF95-097A-48B0-877C-450DFF9E502B}"/>
              </a:ext>
            </a:extLst>
          </p:cNvPr>
          <p:cNvSpPr>
            <a:spLocks noGrp="1" noChangeArrowheads="1"/>
          </p:cNvSpPr>
          <p:nvPr>
            <p:ph type="title" idx="4294967295"/>
          </p:nvPr>
        </p:nvSpPr>
        <p:spPr>
          <a:xfrm>
            <a:off x="979488" y="0"/>
            <a:ext cx="7459662" cy="609600"/>
          </a:xfrm>
        </p:spPr>
        <p:txBody>
          <a:bodyPr/>
          <a:lstStyle/>
          <a:p>
            <a:pPr>
              <a:defRPr/>
            </a:pPr>
            <a:r>
              <a:rPr lang="en-US" altLang="zh-CN" dirty="0">
                <a:effectLst>
                  <a:outerShdw blurRad="38100" dist="38100" dir="2700000" algn="tl">
                    <a:srgbClr val="C0C0C0"/>
                  </a:outerShdw>
                </a:effectLst>
                <a:ea typeface="宋体" pitchFamily="2" charset="-122"/>
              </a:rPr>
              <a:t>10.1.4 File Structure</a:t>
            </a:r>
          </a:p>
        </p:txBody>
      </p:sp>
      <p:sp>
        <p:nvSpPr>
          <p:cNvPr id="16387" name="Rectangle 3">
            <a:extLst>
              <a:ext uri="{FF2B5EF4-FFF2-40B4-BE49-F238E27FC236}">
                <a16:creationId xmlns:a16="http://schemas.microsoft.com/office/drawing/2014/main" id="{71B4D46A-B647-4A3F-A6A0-FEFB82878F6C}"/>
              </a:ext>
            </a:extLst>
          </p:cNvPr>
          <p:cNvSpPr>
            <a:spLocks noGrp="1" noChangeArrowheads="1"/>
          </p:cNvSpPr>
          <p:nvPr>
            <p:ph type="body" idx="4294967295"/>
          </p:nvPr>
        </p:nvSpPr>
        <p:spPr>
          <a:xfrm>
            <a:off x="395288" y="725488"/>
            <a:ext cx="8375650" cy="5719762"/>
          </a:xfrm>
        </p:spPr>
        <p:txBody>
          <a:bodyPr/>
          <a:lstStyle/>
          <a:p>
            <a:r>
              <a:rPr lang="en-US" altLang="zh-CN" sz="2000" b="1" dirty="0">
                <a:solidFill>
                  <a:srgbClr val="7030A0"/>
                </a:solidFill>
                <a:ea typeface="宋体" panose="02010600030101010101" pitchFamily="2" charset="-122"/>
              </a:rPr>
              <a:t>Source and object files </a:t>
            </a:r>
            <a:r>
              <a:rPr lang="en-US" altLang="zh-CN" sz="2000" dirty="0">
                <a:ea typeface="宋体" panose="02010600030101010101" pitchFamily="2" charset="-122"/>
              </a:rPr>
              <a:t>have </a:t>
            </a:r>
            <a:r>
              <a:rPr lang="en-US" altLang="zh-CN" sz="2000" b="1" u="sng" dirty="0">
                <a:solidFill>
                  <a:srgbClr val="0070C0"/>
                </a:solidFill>
                <a:ea typeface="宋体" panose="02010600030101010101" pitchFamily="2" charset="-122"/>
              </a:rPr>
              <a:t>structures</a:t>
            </a:r>
            <a:r>
              <a:rPr lang="en-US" altLang="zh-CN" sz="2000" dirty="0">
                <a:ea typeface="宋体" panose="02010600030101010101" pitchFamily="2" charset="-122"/>
              </a:rPr>
              <a:t> that match the </a:t>
            </a:r>
            <a:r>
              <a:rPr lang="en-US" altLang="zh-CN" sz="2000" b="1" dirty="0">
                <a:solidFill>
                  <a:srgbClr val="006600"/>
                </a:solidFill>
                <a:ea typeface="宋体" panose="02010600030101010101" pitchFamily="2" charset="-122"/>
              </a:rPr>
              <a:t>expectations of the</a:t>
            </a:r>
            <a:r>
              <a:rPr lang="en-US" altLang="zh-CN" sz="2000" b="1" dirty="0">
                <a:solidFill>
                  <a:srgbClr val="00B050"/>
                </a:solidFill>
                <a:ea typeface="宋体" panose="02010600030101010101" pitchFamily="2" charset="-122"/>
              </a:rPr>
              <a:t> </a:t>
            </a:r>
            <a:r>
              <a:rPr lang="en-US" altLang="zh-CN" sz="2000" b="1" dirty="0">
                <a:solidFill>
                  <a:srgbClr val="C00000"/>
                </a:solidFill>
                <a:ea typeface="宋体" panose="02010600030101010101" pitchFamily="2" charset="-122"/>
              </a:rPr>
              <a:t>programs</a:t>
            </a:r>
            <a:r>
              <a:rPr lang="en-US" altLang="zh-CN" sz="2000" b="1" dirty="0">
                <a:solidFill>
                  <a:srgbClr val="00B050"/>
                </a:solidFill>
                <a:ea typeface="宋体" panose="02010600030101010101" pitchFamily="2" charset="-122"/>
              </a:rPr>
              <a:t> </a:t>
            </a:r>
            <a:r>
              <a:rPr lang="en-US" altLang="zh-CN" sz="2000" b="1" dirty="0">
                <a:solidFill>
                  <a:srgbClr val="006600"/>
                </a:solidFill>
                <a:ea typeface="宋体" panose="02010600030101010101" pitchFamily="2" charset="-122"/>
              </a:rPr>
              <a:t>that read them. </a:t>
            </a:r>
            <a:r>
              <a:rPr lang="zh-CN" altLang="en-US" sz="2000" b="1" dirty="0">
                <a:solidFill>
                  <a:srgbClr val="0000CC"/>
                </a:solidFill>
                <a:ea typeface="宋体" panose="02010600030101010101" pitchFamily="2" charset="-122"/>
              </a:rPr>
              <a:t>（</a:t>
            </a:r>
            <a:r>
              <a:rPr lang="en-US" altLang="zh-CN" sz="2000" b="1" dirty="0">
                <a:solidFill>
                  <a:srgbClr val="0000CC"/>
                </a:solidFill>
                <a:ea typeface="宋体" panose="02010600030101010101" pitchFamily="2" charset="-122"/>
              </a:rPr>
              <a:t>logical record</a:t>
            </a:r>
            <a:r>
              <a:rPr lang="zh-CN" altLang="en-US" sz="2000" b="1" dirty="0">
                <a:solidFill>
                  <a:srgbClr val="0000CC"/>
                </a:solidFill>
                <a:ea typeface="宋体" panose="02010600030101010101" pitchFamily="2" charset="-122"/>
              </a:rPr>
              <a:t>）</a:t>
            </a:r>
            <a:endParaRPr lang="en-US" altLang="zh-CN" sz="2000" b="1" dirty="0">
              <a:solidFill>
                <a:srgbClr val="0000CC"/>
              </a:solidFill>
              <a:ea typeface="宋体" panose="02010600030101010101" pitchFamily="2" charset="-122"/>
            </a:endParaRPr>
          </a:p>
          <a:p>
            <a:pPr lvl="1"/>
            <a:r>
              <a:rPr lang="en-US" altLang="zh-CN" sz="1800" dirty="0">
                <a:ea typeface="宋体" panose="02010600030101010101" pitchFamily="2" charset="-122"/>
              </a:rPr>
              <a:t> </a:t>
            </a:r>
            <a:r>
              <a:rPr lang="zh-CN" altLang="en-US" sz="1800" dirty="0">
                <a:ea typeface="宋体" panose="02010600030101010101" pitchFamily="2" charset="-122"/>
              </a:rPr>
              <a:t>如关系型数据库文件、</a:t>
            </a:r>
            <a:r>
              <a:rPr lang="en-US" altLang="zh-CN" sz="1800" dirty="0">
                <a:ea typeface="宋体" panose="02010600030101010101" pitchFamily="2" charset="-122"/>
              </a:rPr>
              <a:t>pdf</a:t>
            </a:r>
            <a:r>
              <a:rPr lang="zh-CN" altLang="en-US" sz="1800" dirty="0">
                <a:ea typeface="宋体" panose="02010600030101010101" pitchFamily="2" charset="-122"/>
              </a:rPr>
              <a:t>、</a:t>
            </a:r>
            <a:r>
              <a:rPr lang="en-US" altLang="zh-CN" sz="1800" dirty="0">
                <a:ea typeface="宋体" panose="02010600030101010101" pitchFamily="2" charset="-122"/>
              </a:rPr>
              <a:t>docx</a:t>
            </a:r>
            <a:r>
              <a:rPr lang="zh-CN" altLang="en-US" sz="1800" dirty="0">
                <a:ea typeface="宋体" panose="02010600030101010101" pitchFamily="2" charset="-122"/>
              </a:rPr>
              <a:t>、</a:t>
            </a:r>
            <a:r>
              <a:rPr lang="en-US" altLang="zh-CN" sz="1800" dirty="0">
                <a:ea typeface="宋体" panose="02010600030101010101" pitchFamily="2" charset="-122"/>
              </a:rPr>
              <a:t>pptx</a:t>
            </a:r>
            <a:r>
              <a:rPr lang="zh-CN" altLang="en-US" sz="1800" dirty="0">
                <a:ea typeface="宋体" panose="02010600030101010101" pitchFamily="2" charset="-122"/>
              </a:rPr>
              <a:t>等</a:t>
            </a:r>
            <a:endParaRPr lang="en-US" altLang="zh-CN" sz="1800" dirty="0">
              <a:solidFill>
                <a:srgbClr val="003399"/>
              </a:solidFill>
              <a:ea typeface="宋体" panose="02010600030101010101" pitchFamily="2" charset="-122"/>
            </a:endParaRPr>
          </a:p>
          <a:p>
            <a:r>
              <a:rPr lang="en-US" altLang="zh-CN" sz="2000" dirty="0">
                <a:ea typeface="宋体" panose="02010600030101010101" pitchFamily="2" charset="-122"/>
              </a:rPr>
              <a:t>Further, certain files must conform to a </a:t>
            </a:r>
            <a:r>
              <a:rPr lang="en-US" altLang="zh-CN" sz="2000" dirty="0">
                <a:solidFill>
                  <a:srgbClr val="0070C0"/>
                </a:solidFill>
                <a:ea typeface="宋体" panose="02010600030101010101" pitchFamily="2" charset="-122"/>
              </a:rPr>
              <a:t>required structure </a:t>
            </a:r>
            <a:r>
              <a:rPr lang="en-US" altLang="zh-CN" sz="2000" dirty="0">
                <a:ea typeface="宋体" panose="02010600030101010101" pitchFamily="2" charset="-122"/>
              </a:rPr>
              <a:t>that is </a:t>
            </a:r>
            <a:r>
              <a:rPr lang="en-US" altLang="zh-CN" sz="2000" b="1" dirty="0">
                <a:solidFill>
                  <a:srgbClr val="006600"/>
                </a:solidFill>
                <a:ea typeface="宋体" panose="02010600030101010101" pitchFamily="2" charset="-122"/>
              </a:rPr>
              <a:t>understood by the </a:t>
            </a:r>
            <a:r>
              <a:rPr lang="en-US" altLang="zh-CN" sz="2000" b="1" dirty="0">
                <a:solidFill>
                  <a:srgbClr val="C00000"/>
                </a:solidFill>
                <a:ea typeface="宋体" panose="02010600030101010101" pitchFamily="2" charset="-122"/>
              </a:rPr>
              <a:t>operating system</a:t>
            </a:r>
            <a:r>
              <a:rPr lang="zh-CN" altLang="en-US" sz="2000" dirty="0">
                <a:ea typeface="宋体" panose="02010600030101010101" pitchFamily="2" charset="-122"/>
              </a:rPr>
              <a:t>. </a:t>
            </a:r>
            <a:r>
              <a:rPr lang="en-US" altLang="zh-CN" sz="2000" dirty="0">
                <a:ea typeface="宋体" panose="02010600030101010101" pitchFamily="2" charset="-122"/>
              </a:rPr>
              <a:t>(</a:t>
            </a:r>
            <a:r>
              <a:rPr lang="zh-CN" altLang="en-US" sz="2000" dirty="0">
                <a:ea typeface="宋体" panose="02010600030101010101" pitchFamily="2" charset="-122"/>
              </a:rPr>
              <a:t>如可执行文件</a:t>
            </a:r>
            <a:r>
              <a:rPr lang="en-US" altLang="zh-CN" sz="2000" dirty="0">
                <a:ea typeface="宋体" panose="02010600030101010101" pitchFamily="2" charset="-122"/>
              </a:rPr>
              <a:t>)</a:t>
            </a:r>
          </a:p>
          <a:p>
            <a:pPr>
              <a:lnSpc>
                <a:spcPct val="90000"/>
              </a:lnSpc>
            </a:pPr>
            <a:endParaRPr lang="en-US" altLang="zh-CN" sz="2000" b="1" dirty="0" smtClean="0">
              <a:solidFill>
                <a:srgbClr val="FF3300"/>
              </a:solidFill>
              <a:ea typeface="宋体" panose="02010600030101010101" pitchFamily="2" charset="-122"/>
            </a:endParaRPr>
          </a:p>
          <a:p>
            <a:pPr>
              <a:lnSpc>
                <a:spcPct val="90000"/>
              </a:lnSpc>
            </a:pPr>
            <a:r>
              <a:rPr lang="en-US" altLang="zh-CN" sz="2000" b="1" dirty="0" smtClean="0">
                <a:solidFill>
                  <a:srgbClr val="FF3300"/>
                </a:solidFill>
                <a:ea typeface="宋体" panose="02010600030101010101" pitchFamily="2" charset="-122"/>
              </a:rPr>
              <a:t>None</a:t>
            </a:r>
            <a:r>
              <a:rPr lang="en-US" altLang="zh-CN" sz="2000" dirty="0" smtClean="0">
                <a:solidFill>
                  <a:srgbClr val="FF3300"/>
                </a:solidFill>
                <a:ea typeface="宋体" panose="02010600030101010101" pitchFamily="2" charset="-122"/>
              </a:rPr>
              <a:t> </a:t>
            </a:r>
            <a:r>
              <a:rPr lang="en-US" altLang="zh-CN" sz="2000" dirty="0">
                <a:ea typeface="宋体" panose="02010600030101010101" pitchFamily="2" charset="-122"/>
              </a:rPr>
              <a:t>- sequence of bytes (words) </a:t>
            </a:r>
            <a:r>
              <a:rPr lang="zh-CN" altLang="en-US" sz="2000" dirty="0">
                <a:ea typeface="宋体" panose="02010600030101010101" pitchFamily="2" charset="-122"/>
              </a:rPr>
              <a:t>（视文件为一串字符流</a:t>
            </a:r>
            <a:r>
              <a:rPr lang="en-US" altLang="zh-CN" sz="2000" dirty="0">
                <a:ea typeface="宋体" panose="02010600030101010101" pitchFamily="2" charset="-122"/>
              </a:rPr>
              <a:t>,</a:t>
            </a:r>
            <a:r>
              <a:rPr lang="zh-CN" altLang="en-US" sz="2000" b="1" dirty="0">
                <a:solidFill>
                  <a:srgbClr val="7030A0"/>
                </a:solidFill>
                <a:ea typeface="宋体" panose="02010600030101010101" pitchFamily="2" charset="-122"/>
              </a:rPr>
              <a:t>流式文件</a:t>
            </a:r>
            <a:r>
              <a:rPr lang="zh-CN" altLang="en-US" sz="2000" dirty="0">
                <a:ea typeface="宋体" panose="02010600030101010101" pitchFamily="2" charset="-122"/>
              </a:rPr>
              <a:t>）</a:t>
            </a:r>
          </a:p>
          <a:p>
            <a:pPr>
              <a:lnSpc>
                <a:spcPct val="90000"/>
              </a:lnSpc>
            </a:pPr>
            <a:r>
              <a:rPr lang="en-US" altLang="zh-CN" sz="2000" b="1" dirty="0">
                <a:solidFill>
                  <a:srgbClr val="FF3300"/>
                </a:solidFill>
                <a:ea typeface="宋体" panose="02010600030101010101" pitchFamily="2" charset="-122"/>
              </a:rPr>
              <a:t>Simple record structure</a:t>
            </a:r>
          </a:p>
          <a:p>
            <a:pPr lvl="1">
              <a:lnSpc>
                <a:spcPct val="90000"/>
              </a:lnSpc>
            </a:pPr>
            <a:r>
              <a:rPr lang="en-US" altLang="zh-CN" sz="1800" dirty="0">
                <a:ea typeface="宋体" panose="02010600030101010101" pitchFamily="2" charset="-122"/>
              </a:rPr>
              <a:t>Lines </a:t>
            </a:r>
            <a:r>
              <a:rPr lang="zh-CN" altLang="en-US" sz="1800" dirty="0">
                <a:ea typeface="宋体" panose="02010600030101010101" pitchFamily="2" charset="-122"/>
              </a:rPr>
              <a:t>（如</a:t>
            </a:r>
            <a:r>
              <a:rPr lang="zh-CN" altLang="en-US" sz="1800" dirty="0">
                <a:solidFill>
                  <a:srgbClr val="7030A0"/>
                </a:solidFill>
                <a:ea typeface="宋体" panose="02010600030101010101" pitchFamily="2" charset="-122"/>
              </a:rPr>
              <a:t>一般的文本文件</a:t>
            </a:r>
            <a:r>
              <a:rPr lang="zh-CN" altLang="en-US" sz="1800" dirty="0">
                <a:ea typeface="宋体" panose="02010600030101010101" pitchFamily="2" charset="-122"/>
              </a:rPr>
              <a:t>）</a:t>
            </a:r>
            <a:endParaRPr lang="en-US" altLang="zh-CN" sz="1800" dirty="0">
              <a:ea typeface="宋体" panose="02010600030101010101" pitchFamily="2" charset="-122"/>
            </a:endParaRPr>
          </a:p>
          <a:p>
            <a:pPr lvl="1">
              <a:lnSpc>
                <a:spcPct val="90000"/>
              </a:lnSpc>
            </a:pPr>
            <a:r>
              <a:rPr lang="en-US" altLang="zh-CN" sz="1800" dirty="0">
                <a:ea typeface="宋体" panose="02010600030101010101" pitchFamily="2" charset="-122"/>
              </a:rPr>
              <a:t>Fixed length </a:t>
            </a:r>
          </a:p>
          <a:p>
            <a:pPr lvl="1">
              <a:lnSpc>
                <a:spcPct val="90000"/>
              </a:lnSpc>
            </a:pPr>
            <a:r>
              <a:rPr lang="en-US" altLang="zh-CN" sz="1800" dirty="0">
                <a:ea typeface="宋体" panose="02010600030101010101" pitchFamily="2" charset="-122"/>
              </a:rPr>
              <a:t>Variable length</a:t>
            </a:r>
            <a:r>
              <a:rPr lang="zh-CN" altLang="en-US" sz="1800" dirty="0">
                <a:ea typeface="宋体" panose="02010600030101010101" pitchFamily="2" charset="-122"/>
              </a:rPr>
              <a:t>（</a:t>
            </a:r>
            <a:r>
              <a:rPr lang="zh-CN" altLang="en-US" sz="1800" dirty="0">
                <a:solidFill>
                  <a:srgbClr val="7030A0"/>
                </a:solidFill>
                <a:ea typeface="宋体" panose="02010600030101010101" pitchFamily="2" charset="-122"/>
              </a:rPr>
              <a:t>存储数据库表中的记录</a:t>
            </a:r>
            <a:r>
              <a:rPr lang="zh-CN" altLang="en-US" sz="1800" dirty="0">
                <a:ea typeface="宋体" panose="02010600030101010101" pitchFamily="2" charset="-122"/>
              </a:rPr>
              <a:t>）</a:t>
            </a:r>
            <a:endParaRPr lang="en-US" altLang="zh-CN" sz="1800" dirty="0">
              <a:ea typeface="宋体" panose="02010600030101010101" pitchFamily="2" charset="-122"/>
            </a:endParaRPr>
          </a:p>
          <a:p>
            <a:pPr>
              <a:lnSpc>
                <a:spcPct val="90000"/>
              </a:lnSpc>
            </a:pPr>
            <a:r>
              <a:rPr lang="en-US" altLang="zh-CN" sz="2000" b="1" dirty="0">
                <a:solidFill>
                  <a:srgbClr val="FF3300"/>
                </a:solidFill>
                <a:ea typeface="宋体" panose="02010600030101010101" pitchFamily="2" charset="-122"/>
              </a:rPr>
              <a:t>Complex Structures</a:t>
            </a:r>
          </a:p>
          <a:p>
            <a:pPr lvl="1">
              <a:lnSpc>
                <a:spcPct val="90000"/>
              </a:lnSpc>
            </a:pPr>
            <a:r>
              <a:rPr lang="en-US" altLang="zh-CN" sz="1800" dirty="0">
                <a:ea typeface="宋体" panose="02010600030101010101" pitchFamily="2" charset="-122"/>
              </a:rPr>
              <a:t>Formatted document</a:t>
            </a:r>
            <a:r>
              <a:rPr lang="zh-CN" altLang="en-US" sz="1800" dirty="0">
                <a:ea typeface="宋体" panose="02010600030101010101" pitchFamily="2" charset="-122"/>
              </a:rPr>
              <a:t>（</a:t>
            </a:r>
            <a:r>
              <a:rPr lang="en-US" altLang="zh-CN" sz="1800" dirty="0">
                <a:solidFill>
                  <a:srgbClr val="7030A0"/>
                </a:solidFill>
                <a:ea typeface="宋体" panose="02010600030101010101" pitchFamily="2" charset="-122"/>
              </a:rPr>
              <a:t>word</a:t>
            </a:r>
            <a:r>
              <a:rPr lang="zh-CN" altLang="en-US" sz="1800" dirty="0">
                <a:solidFill>
                  <a:srgbClr val="7030A0"/>
                </a:solidFill>
                <a:ea typeface="宋体" panose="02010600030101010101" pitchFamily="2" charset="-122"/>
              </a:rPr>
              <a:t>、</a:t>
            </a:r>
            <a:r>
              <a:rPr lang="en-US" altLang="zh-CN" sz="1800" dirty="0">
                <a:solidFill>
                  <a:srgbClr val="7030A0"/>
                </a:solidFill>
                <a:ea typeface="宋体" panose="02010600030101010101" pitchFamily="2" charset="-122"/>
              </a:rPr>
              <a:t>excel</a:t>
            </a:r>
            <a:r>
              <a:rPr lang="zh-CN" altLang="en-US" sz="1800" dirty="0">
                <a:solidFill>
                  <a:srgbClr val="7030A0"/>
                </a:solidFill>
                <a:ea typeface="宋体" panose="02010600030101010101" pitchFamily="2" charset="-122"/>
              </a:rPr>
              <a:t>表等</a:t>
            </a:r>
            <a:r>
              <a:rPr lang="zh-CN" altLang="en-US" sz="1800" dirty="0">
                <a:ea typeface="宋体" panose="02010600030101010101" pitchFamily="2" charset="-122"/>
              </a:rPr>
              <a:t>）</a:t>
            </a:r>
            <a:endParaRPr lang="en-US" altLang="zh-CN" sz="1800" dirty="0">
              <a:ea typeface="宋体" panose="02010600030101010101" pitchFamily="2" charset="-122"/>
            </a:endParaRPr>
          </a:p>
          <a:p>
            <a:pPr lvl="1">
              <a:lnSpc>
                <a:spcPct val="90000"/>
              </a:lnSpc>
            </a:pPr>
            <a:r>
              <a:rPr lang="en-US" altLang="zh-CN" sz="1800" dirty="0">
                <a:ea typeface="宋体" panose="02010600030101010101" pitchFamily="2" charset="-122"/>
              </a:rPr>
              <a:t>Relocatable load file (</a:t>
            </a:r>
            <a:r>
              <a:rPr lang="zh-CN" altLang="en-US" sz="1800" dirty="0">
                <a:solidFill>
                  <a:srgbClr val="7030A0"/>
                </a:solidFill>
                <a:ea typeface="宋体" panose="02010600030101010101" pitchFamily="2" charset="-122"/>
              </a:rPr>
              <a:t>可执行文件</a:t>
            </a:r>
            <a:r>
              <a:rPr lang="en-US" altLang="zh-CN" sz="1800" dirty="0">
                <a:ea typeface="宋体" panose="02010600030101010101" pitchFamily="2" charset="-122"/>
              </a:rPr>
              <a:t>)</a:t>
            </a:r>
          </a:p>
          <a:p>
            <a:pPr lvl="2"/>
            <a:r>
              <a:rPr lang="en-US" altLang="zh-CN" sz="1600" dirty="0">
                <a:ea typeface="宋体" panose="02010600030101010101" pitchFamily="2" charset="-122"/>
              </a:rPr>
              <a:t>An </a:t>
            </a:r>
            <a:r>
              <a:rPr lang="en-US" altLang="zh-CN" sz="1600" dirty="0">
                <a:solidFill>
                  <a:srgbClr val="C00000"/>
                </a:solidFill>
                <a:ea typeface="宋体" panose="02010600030101010101" pitchFamily="2" charset="-122"/>
              </a:rPr>
              <a:t>executable file</a:t>
            </a:r>
            <a:r>
              <a:rPr lang="en-US" altLang="zh-CN" sz="1600" dirty="0">
                <a:ea typeface="宋体" panose="02010600030101010101" pitchFamily="2" charset="-122"/>
              </a:rPr>
              <a:t> have a specific structure so that it can determine where in memory to load the file and what the location of the first instruction is..</a:t>
            </a:r>
          </a:p>
          <a:p>
            <a:pPr>
              <a:lnSpc>
                <a:spcPct val="90000"/>
              </a:lnSpc>
            </a:pPr>
            <a:endParaRPr lang="en-US" altLang="zh-CN" sz="2200" dirty="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904A26A2-11DA-4E0C-A241-5C6958AD05A6}"/>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itchFamily="2" charset="-122"/>
              </a:rPr>
              <a:t>File Structure(Cont.)</a:t>
            </a:r>
          </a:p>
        </p:txBody>
      </p:sp>
      <p:sp>
        <p:nvSpPr>
          <p:cNvPr id="17411" name="Rectangle 3">
            <a:extLst>
              <a:ext uri="{FF2B5EF4-FFF2-40B4-BE49-F238E27FC236}">
                <a16:creationId xmlns:a16="http://schemas.microsoft.com/office/drawing/2014/main" id="{B11C864F-F515-46A8-8831-009FB135204C}"/>
              </a:ext>
            </a:extLst>
          </p:cNvPr>
          <p:cNvSpPr>
            <a:spLocks noGrp="1" noChangeArrowheads="1"/>
          </p:cNvSpPr>
          <p:nvPr>
            <p:ph type="body" idx="4294967295"/>
          </p:nvPr>
        </p:nvSpPr>
        <p:spPr>
          <a:xfrm>
            <a:off x="798513" y="1196975"/>
            <a:ext cx="7431087" cy="4967288"/>
          </a:xfrm>
        </p:spPr>
        <p:txBody>
          <a:bodyPr/>
          <a:lstStyle/>
          <a:p>
            <a:pPr>
              <a:lnSpc>
                <a:spcPct val="90000"/>
              </a:lnSpc>
            </a:pPr>
            <a:r>
              <a:rPr lang="en-US" altLang="zh-CN" sz="2400" dirty="0">
                <a:ea typeface="宋体" panose="02010600030101010101" pitchFamily="2" charset="-122"/>
              </a:rPr>
              <a:t>Can simulate </a:t>
            </a:r>
            <a:r>
              <a:rPr lang="en-US" altLang="zh-CN" sz="2400" dirty="0">
                <a:solidFill>
                  <a:srgbClr val="7030A0"/>
                </a:solidFill>
                <a:ea typeface="宋体" panose="02010600030101010101" pitchFamily="2" charset="-122"/>
              </a:rPr>
              <a:t>last two </a:t>
            </a:r>
            <a:r>
              <a:rPr lang="en-US" altLang="zh-CN" sz="2400" dirty="0">
                <a:ea typeface="宋体" panose="02010600030101010101" pitchFamily="2" charset="-122"/>
              </a:rPr>
              <a:t>with first method by </a:t>
            </a:r>
            <a:r>
              <a:rPr lang="en-US" altLang="zh-CN" sz="2400" dirty="0">
                <a:solidFill>
                  <a:srgbClr val="008000"/>
                </a:solidFill>
                <a:ea typeface="宋体" panose="02010600030101010101" pitchFamily="2" charset="-122"/>
              </a:rPr>
              <a:t>inserting appropriate control characters;</a:t>
            </a:r>
          </a:p>
          <a:p>
            <a:pPr>
              <a:lnSpc>
                <a:spcPct val="90000"/>
              </a:lnSpc>
            </a:pPr>
            <a:r>
              <a:rPr lang="en-US" altLang="zh-CN" sz="2400" dirty="0">
                <a:solidFill>
                  <a:srgbClr val="7030A0"/>
                </a:solidFill>
                <a:ea typeface="宋体" panose="02010600030101010101" pitchFamily="2" charset="-122"/>
              </a:rPr>
              <a:t>Last two file Structure, i.e.</a:t>
            </a:r>
          </a:p>
          <a:p>
            <a:pPr lvl="1">
              <a:lnSpc>
                <a:spcPct val="90000"/>
              </a:lnSpc>
            </a:pPr>
            <a:r>
              <a:rPr lang="en-US" altLang="zh-CN" sz="2000" b="1" dirty="0">
                <a:solidFill>
                  <a:srgbClr val="FF3300"/>
                </a:solidFill>
                <a:ea typeface="宋体" panose="02010600030101010101" pitchFamily="2" charset="-122"/>
              </a:rPr>
              <a:t>Simple record structure</a:t>
            </a:r>
          </a:p>
          <a:p>
            <a:pPr lvl="1">
              <a:lnSpc>
                <a:spcPct val="90000"/>
              </a:lnSpc>
            </a:pPr>
            <a:r>
              <a:rPr lang="en-US" altLang="zh-CN" sz="2000" b="1" dirty="0">
                <a:solidFill>
                  <a:srgbClr val="FF3300"/>
                </a:solidFill>
                <a:ea typeface="宋体" panose="02010600030101010101" pitchFamily="2" charset="-122"/>
              </a:rPr>
              <a:t>Complex Structures</a:t>
            </a:r>
            <a:endParaRPr lang="en-US" altLang="zh-CN" sz="2000" dirty="0">
              <a:solidFill>
                <a:srgbClr val="008000"/>
              </a:solidFill>
              <a:ea typeface="宋体" panose="02010600030101010101" pitchFamily="2" charset="-122"/>
            </a:endParaRPr>
          </a:p>
          <a:p>
            <a:pPr>
              <a:lnSpc>
                <a:spcPct val="90000"/>
              </a:lnSpc>
            </a:pPr>
            <a:r>
              <a:rPr lang="en-US" altLang="zh-CN" sz="2400" dirty="0">
                <a:solidFill>
                  <a:srgbClr val="003399"/>
                </a:solidFill>
                <a:ea typeface="宋体" panose="02010600030101010101" pitchFamily="2" charset="-122"/>
              </a:rPr>
              <a:t>Who decides to define and use the file structure?</a:t>
            </a:r>
          </a:p>
          <a:p>
            <a:pPr lvl="1">
              <a:lnSpc>
                <a:spcPct val="90000"/>
              </a:lnSpc>
            </a:pPr>
            <a:r>
              <a:rPr lang="en-US" altLang="zh-CN" sz="2000" dirty="0">
                <a:solidFill>
                  <a:srgbClr val="0000CC"/>
                </a:solidFill>
                <a:ea typeface="宋体" panose="02010600030101010101" pitchFamily="2" charset="-122"/>
              </a:rPr>
              <a:t>Operating system</a:t>
            </a:r>
          </a:p>
          <a:p>
            <a:pPr lvl="1">
              <a:lnSpc>
                <a:spcPct val="90000"/>
              </a:lnSpc>
            </a:pPr>
            <a:r>
              <a:rPr lang="en-US" altLang="zh-CN" sz="2000" dirty="0">
                <a:solidFill>
                  <a:srgbClr val="0000CC"/>
                </a:solidFill>
                <a:ea typeface="宋体" panose="02010600030101010101" pitchFamily="2" charset="-122"/>
              </a:rPr>
              <a:t>Program</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BAFAFB6B-3366-41AD-8139-739A9E0597F3}"/>
              </a:ext>
            </a:extLst>
          </p:cNvPr>
          <p:cNvSpPr>
            <a:spLocks noGrp="1"/>
          </p:cNvSpPr>
          <p:nvPr>
            <p:ph type="title" idx="4294967295"/>
          </p:nvPr>
        </p:nvSpPr>
        <p:spPr>
          <a:xfrm>
            <a:off x="685800" y="465138"/>
            <a:ext cx="8077200" cy="609600"/>
          </a:xfrm>
        </p:spPr>
        <p:txBody>
          <a:bodyPr/>
          <a:lstStyle/>
          <a:p>
            <a:pPr>
              <a:defRPr/>
            </a:pPr>
            <a:r>
              <a:rPr lang="zh-CN" altLang="en-US" dirty="0">
                <a:effectLst>
                  <a:outerShdw blurRad="38100" dist="38100" dir="2700000" algn="tl">
                    <a:srgbClr val="C0C0C0"/>
                  </a:outerShdw>
                </a:effectLst>
                <a:ea typeface="宋体" pitchFamily="2" charset="-122"/>
              </a:rPr>
              <a:t>10.1.5 Internal File Structure</a:t>
            </a:r>
          </a:p>
        </p:txBody>
      </p:sp>
      <p:sp>
        <p:nvSpPr>
          <p:cNvPr id="18435" name="内容占位符 2">
            <a:extLst>
              <a:ext uri="{FF2B5EF4-FFF2-40B4-BE49-F238E27FC236}">
                <a16:creationId xmlns:a16="http://schemas.microsoft.com/office/drawing/2014/main" id="{6B6344EE-F609-4656-AFCE-3AD5C9E70F2E}"/>
              </a:ext>
            </a:extLst>
          </p:cNvPr>
          <p:cNvSpPr>
            <a:spLocks noGrp="1" noChangeArrowheads="1"/>
          </p:cNvSpPr>
          <p:nvPr>
            <p:ph idx="4294967295"/>
          </p:nvPr>
        </p:nvSpPr>
        <p:spPr>
          <a:xfrm>
            <a:off x="631825" y="1420813"/>
            <a:ext cx="7891463" cy="4792662"/>
          </a:xfrm>
        </p:spPr>
        <p:txBody>
          <a:bodyPr/>
          <a:lstStyle/>
          <a:p>
            <a:r>
              <a:rPr lang="zh-CN" altLang="en-US" sz="2400" dirty="0">
                <a:solidFill>
                  <a:srgbClr val="008000"/>
                </a:solidFill>
                <a:ea typeface="宋体" panose="02010600030101010101" pitchFamily="2" charset="-122"/>
              </a:rPr>
              <a:t>All disk I/O is performed </a:t>
            </a:r>
            <a:r>
              <a:rPr lang="zh-CN" altLang="en-US" sz="2400" b="1" dirty="0">
                <a:solidFill>
                  <a:srgbClr val="003399"/>
                </a:solidFill>
                <a:ea typeface="宋体" panose="02010600030101010101" pitchFamily="2" charset="-122"/>
              </a:rPr>
              <a:t>in units of one </a:t>
            </a:r>
            <a:r>
              <a:rPr lang="zh-CN" altLang="en-US" sz="2400" b="1" dirty="0">
                <a:solidFill>
                  <a:srgbClr val="C00000"/>
                </a:solidFill>
                <a:ea typeface="宋体" panose="02010600030101010101" pitchFamily="2" charset="-122"/>
              </a:rPr>
              <a:t>block</a:t>
            </a:r>
            <a:r>
              <a:rPr lang="zh-CN" altLang="en-US" sz="2400" b="1" dirty="0">
                <a:solidFill>
                  <a:srgbClr val="003399"/>
                </a:solidFill>
                <a:ea typeface="宋体" panose="02010600030101010101" pitchFamily="2" charset="-122"/>
              </a:rPr>
              <a:t> </a:t>
            </a:r>
            <a:r>
              <a:rPr lang="zh-CN" altLang="en-US" sz="2400" dirty="0">
                <a:ea typeface="宋体" panose="02010600030101010101" pitchFamily="2" charset="-122"/>
              </a:rPr>
              <a:t>and </a:t>
            </a:r>
            <a:r>
              <a:rPr lang="zh-CN" altLang="en-US" sz="2400" b="1" dirty="0">
                <a:solidFill>
                  <a:srgbClr val="003399"/>
                </a:solidFill>
                <a:ea typeface="宋体" panose="02010600030101010101" pitchFamily="2" charset="-122"/>
              </a:rPr>
              <a:t>all blocks are the same size</a:t>
            </a:r>
            <a:endParaRPr lang="en-US" altLang="zh-CN" sz="2400" b="1" dirty="0">
              <a:solidFill>
                <a:srgbClr val="003399"/>
              </a:solidFill>
              <a:ea typeface="宋体" panose="02010600030101010101" pitchFamily="2" charset="-122"/>
            </a:endParaRPr>
          </a:p>
          <a:p>
            <a:pPr lvl="1"/>
            <a:r>
              <a:rPr lang="zh-CN" altLang="en-US" sz="2000" b="1" dirty="0">
                <a:solidFill>
                  <a:srgbClr val="003399"/>
                </a:solidFill>
                <a:ea typeface="宋体" panose="02010600030101010101" pitchFamily="2" charset="-122"/>
              </a:rPr>
              <a:t>系统对磁盘的访问以一个磁盘块为单位 </a:t>
            </a:r>
            <a:r>
              <a:rPr lang="en-US" altLang="zh-CN" sz="2000" b="1" dirty="0">
                <a:solidFill>
                  <a:srgbClr val="003399"/>
                </a:solidFill>
                <a:ea typeface="宋体" panose="02010600030101010101" pitchFamily="2" charset="-122"/>
              </a:rPr>
              <a:t>(</a:t>
            </a:r>
            <a:r>
              <a:rPr lang="zh-CN" altLang="en-US" sz="2000" b="1" dirty="0">
                <a:solidFill>
                  <a:srgbClr val="003399"/>
                </a:solidFill>
                <a:ea typeface="宋体" panose="02010600030101010101" pitchFamily="2" charset="-122"/>
              </a:rPr>
              <a:t>分配、读写等</a:t>
            </a:r>
            <a:r>
              <a:rPr lang="en-US" altLang="zh-CN" sz="2000" b="1" dirty="0">
                <a:solidFill>
                  <a:srgbClr val="003399"/>
                </a:solidFill>
                <a:ea typeface="宋体" panose="02010600030101010101" pitchFamily="2" charset="-122"/>
              </a:rPr>
              <a:t>)</a:t>
            </a:r>
          </a:p>
          <a:p>
            <a:pPr lvl="1"/>
            <a:r>
              <a:rPr lang="zh-CN" altLang="en-US" sz="2000" b="1" dirty="0">
                <a:solidFill>
                  <a:srgbClr val="003399"/>
                </a:solidFill>
                <a:ea typeface="宋体" panose="02010600030101010101" pitchFamily="2" charset="-122"/>
              </a:rPr>
              <a:t>磁盘的块大小一般是一个扇区大小或者是扇区的</a:t>
            </a:r>
            <a:r>
              <a:rPr lang="en-US" altLang="zh-CN" sz="2000" dirty="0">
                <a:ea typeface="宋体" panose="02010600030101010101" pitchFamily="2" charset="-122"/>
              </a:rPr>
              <a:t>2</a:t>
            </a:r>
            <a:r>
              <a:rPr lang="en-US" altLang="zh-CN" sz="2000" baseline="30000" dirty="0">
                <a:ea typeface="宋体" panose="02010600030101010101" pitchFamily="2" charset="-122"/>
              </a:rPr>
              <a:t>n</a:t>
            </a:r>
            <a:r>
              <a:rPr lang="zh-CN" altLang="en-US" sz="2000" b="1" dirty="0">
                <a:solidFill>
                  <a:srgbClr val="003399"/>
                </a:solidFill>
                <a:ea typeface="宋体" panose="02010600030101010101" pitchFamily="2" charset="-122"/>
              </a:rPr>
              <a:t>倍</a:t>
            </a:r>
          </a:p>
          <a:p>
            <a:r>
              <a:rPr lang="zh-CN" altLang="en-US" sz="2400" dirty="0">
                <a:ea typeface="宋体" panose="02010600030101010101" pitchFamily="2" charset="-122"/>
              </a:rPr>
              <a:t>It is unlikely that the </a:t>
            </a:r>
            <a:r>
              <a:rPr lang="zh-CN" altLang="en-US" sz="2400" b="1" u="sng" dirty="0">
                <a:solidFill>
                  <a:srgbClr val="FF3300"/>
                </a:solidFill>
                <a:ea typeface="宋体" panose="02010600030101010101" pitchFamily="2" charset="-122"/>
              </a:rPr>
              <a:t>physical record </a:t>
            </a:r>
            <a:r>
              <a:rPr lang="zh-CN" altLang="en-US" sz="2400" b="1" dirty="0">
                <a:solidFill>
                  <a:srgbClr val="0000CC"/>
                </a:solidFill>
                <a:ea typeface="宋体" panose="02010600030101010101" pitchFamily="2" charset="-122"/>
              </a:rPr>
              <a:t>size</a:t>
            </a:r>
            <a:r>
              <a:rPr lang="zh-CN" altLang="en-US" sz="2400" b="1" dirty="0">
                <a:ea typeface="宋体" panose="02010600030101010101" pitchFamily="2" charset="-122"/>
              </a:rPr>
              <a:t> </a:t>
            </a:r>
            <a:r>
              <a:rPr lang="zh-CN" altLang="en-US" sz="2400" dirty="0">
                <a:ea typeface="宋体" panose="02010600030101010101" pitchFamily="2" charset="-122"/>
              </a:rPr>
              <a:t>will  exactly match the </a:t>
            </a:r>
            <a:r>
              <a:rPr lang="zh-CN" altLang="en-US" sz="2400" b="1" dirty="0">
                <a:solidFill>
                  <a:srgbClr val="0000CC"/>
                </a:solidFill>
                <a:ea typeface="宋体" panose="02010600030101010101" pitchFamily="2" charset="-122"/>
              </a:rPr>
              <a:t>length</a:t>
            </a:r>
            <a:r>
              <a:rPr lang="zh-CN" altLang="en-US" sz="2400" b="1" dirty="0">
                <a:ea typeface="宋体" panose="02010600030101010101" pitchFamily="2" charset="-122"/>
              </a:rPr>
              <a:t> of the desired </a:t>
            </a:r>
            <a:r>
              <a:rPr lang="zh-CN" altLang="en-US" sz="2400" b="1" u="sng" dirty="0">
                <a:solidFill>
                  <a:srgbClr val="FF3300"/>
                </a:solidFill>
                <a:ea typeface="宋体" panose="02010600030101010101" pitchFamily="2" charset="-122"/>
              </a:rPr>
              <a:t>logical record</a:t>
            </a:r>
            <a:r>
              <a:rPr lang="en-US" altLang="zh-CN" sz="2400" b="1" u="sng" dirty="0">
                <a:solidFill>
                  <a:srgbClr val="FF3300"/>
                </a:solidFill>
                <a:ea typeface="宋体" panose="02010600030101010101" pitchFamily="2" charset="-122"/>
              </a:rPr>
              <a:t>;</a:t>
            </a:r>
            <a:endParaRPr lang="zh-CN" altLang="en-US" sz="2400" b="1" u="sng" dirty="0">
              <a:solidFill>
                <a:srgbClr val="FF3300"/>
              </a:solidFill>
              <a:ea typeface="宋体" panose="02010600030101010101" pitchFamily="2" charset="-122"/>
            </a:endParaRPr>
          </a:p>
          <a:p>
            <a:r>
              <a:rPr lang="zh-CN" altLang="en-US" sz="2400" u="sng" dirty="0">
                <a:solidFill>
                  <a:srgbClr val="0000CC"/>
                </a:solidFill>
                <a:ea typeface="宋体" panose="02010600030101010101" pitchFamily="2" charset="-122"/>
              </a:rPr>
              <a:t>Logical records </a:t>
            </a:r>
            <a:r>
              <a:rPr lang="zh-CN" altLang="en-US" sz="2400" dirty="0">
                <a:ea typeface="宋体" panose="02010600030101010101" pitchFamily="2" charset="-122"/>
              </a:rPr>
              <a:t>may even vary in length</a:t>
            </a:r>
            <a:endParaRPr lang="en-US" altLang="zh-CN" sz="2400" dirty="0">
              <a:ea typeface="宋体" panose="02010600030101010101" pitchFamily="2" charset="-122"/>
            </a:endParaRPr>
          </a:p>
          <a:p>
            <a:pPr lvl="1"/>
            <a:r>
              <a:rPr lang="zh-CN" altLang="en-US" sz="2000" dirty="0">
                <a:ea typeface="宋体" panose="02010600030101010101" pitchFamily="2" charset="-122"/>
              </a:rPr>
              <a:t>如数据库表的逻辑结构，每条记录可以认为是一个逻辑记录</a:t>
            </a:r>
          </a:p>
          <a:p>
            <a:r>
              <a:rPr lang="zh-CN" altLang="en-US" sz="2400" b="1" dirty="0">
                <a:solidFill>
                  <a:srgbClr val="006600"/>
                </a:solidFill>
                <a:ea typeface="宋体" panose="02010600030101010101" pitchFamily="2" charset="-122"/>
              </a:rPr>
              <a:t>Packing</a:t>
            </a:r>
            <a:r>
              <a:rPr lang="zh-CN" altLang="en-US" sz="2400" dirty="0">
                <a:solidFill>
                  <a:srgbClr val="006600"/>
                </a:solidFill>
                <a:ea typeface="宋体" panose="02010600030101010101" pitchFamily="2" charset="-122"/>
              </a:rPr>
              <a:t> </a:t>
            </a:r>
            <a:r>
              <a:rPr lang="zh-CN" altLang="en-US" sz="2400" dirty="0">
                <a:ea typeface="宋体" panose="02010600030101010101" pitchFamily="2" charset="-122"/>
              </a:rPr>
              <a:t>a number of logical records into physical blocks is a common solution to this problem</a:t>
            </a:r>
          </a:p>
          <a:p>
            <a:r>
              <a:rPr lang="zh-CN" altLang="en-US" sz="2400" dirty="0">
                <a:solidFill>
                  <a:srgbClr val="003399"/>
                </a:solidFill>
                <a:ea typeface="宋体" panose="02010600030101010101" pitchFamily="2" charset="-122"/>
              </a:rPr>
              <a:t>Internal fragmentation</a:t>
            </a:r>
          </a:p>
        </p:txBody>
      </p:sp>
      <p:sp>
        <p:nvSpPr>
          <p:cNvPr id="18436" name="文本框 1">
            <a:extLst>
              <a:ext uri="{FF2B5EF4-FFF2-40B4-BE49-F238E27FC236}">
                <a16:creationId xmlns:a16="http://schemas.microsoft.com/office/drawing/2014/main" id="{65499B7E-8069-416E-86E0-15FAC3E49190}"/>
              </a:ext>
            </a:extLst>
          </p:cNvPr>
          <p:cNvSpPr txBox="1">
            <a:spLocks noChangeArrowheads="1"/>
          </p:cNvSpPr>
          <p:nvPr/>
        </p:nvSpPr>
        <p:spPr bwMode="auto">
          <a:xfrm>
            <a:off x="5214938" y="6213475"/>
            <a:ext cx="35480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1600">
                <a:ea typeface="宋体" panose="02010600030101010101" pitchFamily="2" charset="-122"/>
              </a:rPr>
              <a:t>Format</a:t>
            </a:r>
            <a:r>
              <a:rPr lang="zh-CN" altLang="en-US" sz="1600">
                <a:ea typeface="宋体" panose="02010600030101010101" pitchFamily="2" charset="-122"/>
              </a:rPr>
              <a:t>可以指定磁盘逻辑块块大小</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CF9C5D1B-8BFC-4B8C-86AA-EE36DEEC52F4}"/>
              </a:ext>
            </a:extLst>
          </p:cNvPr>
          <p:cNvSpPr>
            <a:spLocks noGrp="1"/>
          </p:cNvSpPr>
          <p:nvPr>
            <p:ph type="title" idx="4294967295"/>
          </p:nvPr>
        </p:nvSpPr>
        <p:spPr>
          <a:xfrm>
            <a:off x="685800" y="465138"/>
            <a:ext cx="8077200" cy="609600"/>
          </a:xfrm>
        </p:spPr>
        <p:txBody>
          <a:bodyPr/>
          <a:lstStyle/>
          <a:p>
            <a:pPr>
              <a:defRPr/>
            </a:pPr>
            <a:r>
              <a:rPr lang="zh-CN" altLang="en-US" dirty="0">
                <a:effectLst>
                  <a:outerShdw blurRad="38100" dist="38100" dir="2700000" algn="tl">
                    <a:srgbClr val="C0C0C0"/>
                  </a:outerShdw>
                </a:effectLst>
                <a:ea typeface="宋体" pitchFamily="2" charset="-122"/>
              </a:rPr>
              <a:t>Internal File Structure </a:t>
            </a:r>
            <a:r>
              <a:rPr lang="en-US" altLang="zh-CN" dirty="0">
                <a:effectLst>
                  <a:outerShdw blurRad="38100" dist="38100" dir="2700000" algn="tl">
                    <a:srgbClr val="C0C0C0"/>
                  </a:outerShdw>
                </a:effectLst>
                <a:ea typeface="宋体" pitchFamily="2" charset="-122"/>
              </a:rPr>
              <a:t>(Cont.)</a:t>
            </a:r>
            <a:endParaRPr lang="zh-CN" altLang="en-US" dirty="0">
              <a:effectLst>
                <a:outerShdw blurRad="38100" dist="38100" dir="2700000" algn="tl">
                  <a:srgbClr val="C0C0C0"/>
                </a:outerShdw>
              </a:effectLst>
              <a:ea typeface="宋体" pitchFamily="2" charset="-122"/>
            </a:endParaRPr>
          </a:p>
        </p:txBody>
      </p:sp>
      <p:sp>
        <p:nvSpPr>
          <p:cNvPr id="19459" name="内容占位符 2">
            <a:extLst>
              <a:ext uri="{FF2B5EF4-FFF2-40B4-BE49-F238E27FC236}">
                <a16:creationId xmlns:a16="http://schemas.microsoft.com/office/drawing/2014/main" id="{6DF8AA1B-2B10-4577-81E7-A6462A3B7A16}"/>
              </a:ext>
            </a:extLst>
          </p:cNvPr>
          <p:cNvSpPr>
            <a:spLocks noGrp="1" noChangeArrowheads="1"/>
          </p:cNvSpPr>
          <p:nvPr>
            <p:ph idx="4294967295"/>
          </p:nvPr>
        </p:nvSpPr>
        <p:spPr>
          <a:xfrm>
            <a:off x="798513" y="1420813"/>
            <a:ext cx="7554912" cy="3900487"/>
          </a:xfrm>
        </p:spPr>
        <p:txBody>
          <a:bodyPr/>
          <a:lstStyle/>
          <a:p>
            <a:r>
              <a:rPr lang="en-US" altLang="zh-CN" sz="2400">
                <a:ea typeface="宋体" panose="02010600030101010101" pitchFamily="2" charset="-122"/>
              </a:rPr>
              <a:t>The </a:t>
            </a:r>
            <a:r>
              <a:rPr lang="en-US" altLang="zh-CN" sz="2400">
                <a:solidFill>
                  <a:srgbClr val="C00000"/>
                </a:solidFill>
                <a:ea typeface="宋体" panose="02010600030101010101" pitchFamily="2" charset="-122"/>
              </a:rPr>
              <a:t>UNlX </a:t>
            </a:r>
            <a:r>
              <a:rPr lang="en-US" altLang="zh-CN" sz="2400">
                <a:ea typeface="宋体" panose="02010600030101010101" pitchFamily="2" charset="-122"/>
              </a:rPr>
              <a:t>operating system defines all files to be simply </a:t>
            </a:r>
            <a:r>
              <a:rPr lang="en-US" altLang="zh-CN" sz="2400">
                <a:solidFill>
                  <a:srgbClr val="C00000"/>
                </a:solidFill>
                <a:ea typeface="宋体" panose="02010600030101010101" pitchFamily="2" charset="-122"/>
              </a:rPr>
              <a:t>streams of bytes</a:t>
            </a:r>
            <a:r>
              <a:rPr lang="zh-CN" altLang="en-US" sz="2400">
                <a:solidFill>
                  <a:srgbClr val="003399"/>
                </a:solidFill>
                <a:ea typeface="宋体" panose="02010600030101010101" pitchFamily="2" charset="-122"/>
              </a:rPr>
              <a:t>（字节流）</a:t>
            </a:r>
            <a:endParaRPr lang="en-US" altLang="zh-CN" sz="2400">
              <a:solidFill>
                <a:srgbClr val="003399"/>
              </a:solidFill>
              <a:ea typeface="宋体" panose="02010600030101010101" pitchFamily="2" charset="-122"/>
            </a:endParaRPr>
          </a:p>
          <a:p>
            <a:pPr lvl="1"/>
            <a:r>
              <a:rPr lang="en-US" altLang="zh-CN" sz="2000">
                <a:ea typeface="宋体" panose="02010600030101010101" pitchFamily="2" charset="-122"/>
              </a:rPr>
              <a:t>Each byte is individually </a:t>
            </a:r>
            <a:r>
              <a:rPr lang="en-US" altLang="zh-CN" sz="2000">
                <a:solidFill>
                  <a:srgbClr val="008000"/>
                </a:solidFill>
                <a:ea typeface="宋体" panose="02010600030101010101" pitchFamily="2" charset="-122"/>
              </a:rPr>
              <a:t>addressable </a:t>
            </a:r>
            <a:r>
              <a:rPr lang="en-US" altLang="zh-CN" sz="2000">
                <a:ea typeface="宋体" panose="02010600030101010101" pitchFamily="2" charset="-122"/>
              </a:rPr>
              <a:t>by its </a:t>
            </a:r>
            <a:r>
              <a:rPr lang="en-US" altLang="zh-CN" sz="2000">
                <a:solidFill>
                  <a:srgbClr val="0000CC"/>
                </a:solidFill>
                <a:ea typeface="宋体" panose="02010600030101010101" pitchFamily="2" charset="-122"/>
              </a:rPr>
              <a:t>offset </a:t>
            </a:r>
            <a:r>
              <a:rPr lang="en-US" altLang="zh-CN" sz="2000">
                <a:solidFill>
                  <a:srgbClr val="7030A0"/>
                </a:solidFill>
                <a:ea typeface="宋体" panose="02010600030101010101" pitchFamily="2" charset="-122"/>
              </a:rPr>
              <a:t>from the beginning (or end) of the file</a:t>
            </a:r>
            <a:r>
              <a:rPr lang="en-US" altLang="zh-CN" sz="2000">
                <a:ea typeface="宋体" panose="02010600030101010101" pitchFamily="2" charset="-122"/>
              </a:rPr>
              <a:t>. </a:t>
            </a:r>
          </a:p>
          <a:p>
            <a:pPr lvl="1"/>
            <a:r>
              <a:rPr lang="en-US" altLang="zh-CN" sz="2000">
                <a:ea typeface="宋体" panose="02010600030101010101" pitchFamily="2" charset="-122"/>
              </a:rPr>
              <a:t>In this case, the </a:t>
            </a:r>
            <a:r>
              <a:rPr lang="en-US" altLang="zh-CN" sz="2000">
                <a:solidFill>
                  <a:srgbClr val="008000"/>
                </a:solidFill>
                <a:ea typeface="宋体" panose="02010600030101010101" pitchFamily="2" charset="-122"/>
              </a:rPr>
              <a:t>logical record </a:t>
            </a:r>
            <a:r>
              <a:rPr lang="en-US" altLang="zh-CN" sz="2000">
                <a:solidFill>
                  <a:srgbClr val="0070C0"/>
                </a:solidFill>
                <a:ea typeface="宋体" panose="02010600030101010101" pitchFamily="2" charset="-122"/>
              </a:rPr>
              <a:t>size is </a:t>
            </a:r>
            <a:r>
              <a:rPr lang="en-US" altLang="zh-CN" sz="2000">
                <a:solidFill>
                  <a:srgbClr val="0000CC"/>
                </a:solidFill>
                <a:ea typeface="宋体" panose="02010600030101010101" pitchFamily="2" charset="-122"/>
              </a:rPr>
              <a:t>1 byte.</a:t>
            </a:r>
          </a:p>
          <a:p>
            <a:endParaRPr lang="en-US" altLang="zh-CN" sz="2400">
              <a:ea typeface="宋体" panose="02010600030101010101" pitchFamily="2" charset="-122"/>
            </a:endParaRPr>
          </a:p>
          <a:p>
            <a:r>
              <a:rPr lang="en-US" altLang="zh-CN" sz="2400">
                <a:ea typeface="宋体" panose="02010600030101010101" pitchFamily="2" charset="-122"/>
              </a:rPr>
              <a:t>Suppose the </a:t>
            </a:r>
            <a:r>
              <a:rPr lang="en-US" altLang="zh-CN" sz="2400">
                <a:solidFill>
                  <a:srgbClr val="008000"/>
                </a:solidFill>
                <a:ea typeface="宋体" panose="02010600030101010101" pitchFamily="2" charset="-122"/>
              </a:rPr>
              <a:t>physical disk block </a:t>
            </a:r>
            <a:r>
              <a:rPr lang="en-US" altLang="zh-CN" sz="2400">
                <a:solidFill>
                  <a:srgbClr val="0070C0"/>
                </a:solidFill>
                <a:ea typeface="宋体" panose="02010600030101010101" pitchFamily="2" charset="-122"/>
              </a:rPr>
              <a:t>size is 512 bytes</a:t>
            </a:r>
          </a:p>
          <a:p>
            <a:pPr lvl="1"/>
            <a:r>
              <a:rPr lang="en-US" altLang="zh-CN" sz="2000">
                <a:solidFill>
                  <a:srgbClr val="0000CC"/>
                </a:solidFill>
                <a:ea typeface="宋体" panose="02010600030101010101" pitchFamily="2" charset="-122"/>
              </a:rPr>
              <a:t>The file system </a:t>
            </a:r>
            <a:r>
              <a:rPr lang="en-US" altLang="zh-CN" sz="2000">
                <a:ea typeface="宋体" panose="02010600030101010101" pitchFamily="2" charset="-122"/>
              </a:rPr>
              <a:t>automatically </a:t>
            </a:r>
            <a:r>
              <a:rPr lang="en-US" altLang="zh-CN" sz="2000">
                <a:solidFill>
                  <a:srgbClr val="0000CC"/>
                </a:solidFill>
                <a:ea typeface="宋体" panose="02010600030101010101" pitchFamily="2" charset="-122"/>
              </a:rPr>
              <a:t>packs and unpacks </a:t>
            </a:r>
            <a:r>
              <a:rPr lang="en-US" altLang="zh-CN" sz="2000">
                <a:ea typeface="宋体" panose="02010600030101010101" pitchFamily="2" charset="-122"/>
              </a:rPr>
              <a:t>bytes into </a:t>
            </a:r>
            <a:r>
              <a:rPr lang="en-US" altLang="zh-CN" sz="2000">
                <a:solidFill>
                  <a:srgbClr val="7030A0"/>
                </a:solidFill>
                <a:ea typeface="宋体" panose="02010600030101010101" pitchFamily="2" charset="-122"/>
              </a:rPr>
              <a:t>physical disk blocks </a:t>
            </a:r>
            <a:r>
              <a:rPr lang="en-US" altLang="zh-CN" sz="2000">
                <a:ea typeface="宋体" panose="02010600030101010101" pitchFamily="2" charset="-122"/>
              </a:rPr>
              <a:t>(512 bytes) as necessary.</a:t>
            </a:r>
            <a:endParaRPr lang="zh-CN" altLang="en-US" sz="2000">
              <a:solidFill>
                <a:srgbClr val="003399"/>
              </a:solidFill>
              <a:ea typeface="宋体" panose="02010600030101010101" pitchFamily="2" charset="-122"/>
            </a:endParaRPr>
          </a:p>
        </p:txBody>
      </p:sp>
      <p:sp>
        <p:nvSpPr>
          <p:cNvPr id="19460" name="文本框 1">
            <a:extLst>
              <a:ext uri="{FF2B5EF4-FFF2-40B4-BE49-F238E27FC236}">
                <a16:creationId xmlns:a16="http://schemas.microsoft.com/office/drawing/2014/main" id="{65289D4E-40EF-44E2-8561-1BD27BC013BC}"/>
              </a:ext>
            </a:extLst>
          </p:cNvPr>
          <p:cNvSpPr txBox="1">
            <a:spLocks noChangeArrowheads="1"/>
          </p:cNvSpPr>
          <p:nvPr/>
        </p:nvSpPr>
        <p:spPr bwMode="auto">
          <a:xfrm>
            <a:off x="7138988" y="5938838"/>
            <a:ext cx="1311275"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400">
                <a:ea typeface="宋体" panose="02010600030101010101" pitchFamily="2" charset="-122"/>
              </a:rPr>
              <a:t>班级</a:t>
            </a:r>
            <a:r>
              <a:rPr lang="en-US" altLang="zh-CN" sz="1400">
                <a:ea typeface="宋体" panose="02010600030101010101" pitchFamily="2" charset="-122"/>
              </a:rPr>
              <a:t>+</a:t>
            </a:r>
            <a:r>
              <a:rPr lang="zh-CN" altLang="en-US" sz="1400">
                <a:ea typeface="宋体" panose="02010600030101010101" pitchFamily="2" charset="-122"/>
              </a:rPr>
              <a:t>宿舍</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2531DD8-F259-434A-B4EF-EEA05E3F80F2}"/>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10.2 Access Methods</a:t>
            </a:r>
          </a:p>
        </p:txBody>
      </p:sp>
      <p:sp>
        <p:nvSpPr>
          <p:cNvPr id="21507" name="Rectangle 3">
            <a:extLst>
              <a:ext uri="{FF2B5EF4-FFF2-40B4-BE49-F238E27FC236}">
                <a16:creationId xmlns:a16="http://schemas.microsoft.com/office/drawing/2014/main" id="{59AA82E2-D959-4DBD-A988-9B74C498EB46}"/>
              </a:ext>
            </a:extLst>
          </p:cNvPr>
          <p:cNvSpPr>
            <a:spLocks noGrp="1" noChangeArrowheads="1"/>
          </p:cNvSpPr>
          <p:nvPr>
            <p:ph type="body" idx="4294967295"/>
          </p:nvPr>
        </p:nvSpPr>
        <p:spPr>
          <a:xfrm>
            <a:off x="954088" y="1246188"/>
            <a:ext cx="7297737" cy="4794250"/>
          </a:xfrm>
        </p:spPr>
        <p:txBody>
          <a:bodyPr/>
          <a:lstStyle/>
          <a:p>
            <a:pPr>
              <a:lnSpc>
                <a:spcPct val="90000"/>
              </a:lnSpc>
              <a:tabLst>
                <a:tab pos="3203575" algn="l"/>
                <a:tab pos="4056063" algn="l"/>
              </a:tabLst>
            </a:pPr>
            <a:r>
              <a:rPr lang="en-US" altLang="zh-CN" sz="1600" b="1" u="sng">
                <a:solidFill>
                  <a:srgbClr val="FF3300"/>
                </a:solidFill>
                <a:ea typeface="宋体" panose="02010600030101010101" pitchFamily="2" charset="-122"/>
              </a:rPr>
              <a:t>Sequential Access</a:t>
            </a:r>
          </a:p>
          <a:p>
            <a:pPr>
              <a:lnSpc>
                <a:spcPct val="90000"/>
              </a:lnSpc>
              <a:spcBef>
                <a:spcPct val="10000"/>
              </a:spcBef>
              <a:buFont typeface="Monotype Sorts" pitchFamily="2" charset="2"/>
              <a:buNone/>
              <a:tabLst>
                <a:tab pos="3203575" algn="l"/>
                <a:tab pos="4056063" algn="l"/>
              </a:tabLst>
            </a:pPr>
            <a:r>
              <a:rPr lang="en-US" altLang="zh-CN" sz="1600">
                <a:solidFill>
                  <a:srgbClr val="0033CC"/>
                </a:solidFill>
                <a:ea typeface="宋体" panose="02010600030101010101" pitchFamily="2" charset="-122"/>
              </a:rPr>
              <a:t>		read </a:t>
            </a:r>
            <a:r>
              <a:rPr lang="en-US" altLang="zh-CN" sz="1600">
                <a:solidFill>
                  <a:srgbClr val="FF0000"/>
                </a:solidFill>
                <a:ea typeface="宋体" panose="02010600030101010101" pitchFamily="2" charset="-122"/>
              </a:rPr>
              <a:t>next</a:t>
            </a:r>
          </a:p>
          <a:p>
            <a:pPr>
              <a:lnSpc>
                <a:spcPct val="90000"/>
              </a:lnSpc>
              <a:spcBef>
                <a:spcPct val="10000"/>
              </a:spcBef>
              <a:buFont typeface="Monotype Sorts" pitchFamily="2" charset="2"/>
              <a:buNone/>
              <a:tabLst>
                <a:tab pos="3203575" algn="l"/>
                <a:tab pos="4056063" algn="l"/>
              </a:tabLst>
            </a:pPr>
            <a:r>
              <a:rPr lang="en-US" altLang="zh-CN" sz="1600">
                <a:solidFill>
                  <a:srgbClr val="0033CC"/>
                </a:solidFill>
                <a:ea typeface="宋体" panose="02010600030101010101" pitchFamily="2" charset="-122"/>
              </a:rPr>
              <a:t>		write </a:t>
            </a:r>
            <a:r>
              <a:rPr lang="en-US" altLang="zh-CN" sz="1600">
                <a:solidFill>
                  <a:srgbClr val="FF0000"/>
                </a:solidFill>
                <a:ea typeface="宋体" panose="02010600030101010101" pitchFamily="2" charset="-122"/>
              </a:rPr>
              <a:t>next </a:t>
            </a:r>
          </a:p>
          <a:p>
            <a:pPr>
              <a:lnSpc>
                <a:spcPct val="90000"/>
              </a:lnSpc>
              <a:spcBef>
                <a:spcPct val="10000"/>
              </a:spcBef>
              <a:buFont typeface="Monotype Sorts" pitchFamily="2" charset="2"/>
              <a:buNone/>
              <a:tabLst>
                <a:tab pos="3203575" algn="l"/>
                <a:tab pos="4056063" algn="l"/>
              </a:tabLst>
            </a:pPr>
            <a:r>
              <a:rPr lang="en-US" altLang="zh-CN" sz="1600">
                <a:solidFill>
                  <a:srgbClr val="0033CC"/>
                </a:solidFill>
                <a:ea typeface="宋体" panose="02010600030101010101" pitchFamily="2" charset="-122"/>
              </a:rPr>
              <a:t>		reset</a:t>
            </a:r>
          </a:p>
          <a:p>
            <a:pPr>
              <a:lnSpc>
                <a:spcPct val="90000"/>
              </a:lnSpc>
              <a:spcBef>
                <a:spcPct val="10000"/>
              </a:spcBef>
              <a:buFont typeface="Monotype Sorts" pitchFamily="2" charset="2"/>
              <a:buNone/>
              <a:tabLst>
                <a:tab pos="3203575" algn="l"/>
                <a:tab pos="4056063" algn="l"/>
              </a:tabLst>
            </a:pPr>
            <a:r>
              <a:rPr lang="en-US" altLang="zh-CN" sz="1600">
                <a:solidFill>
                  <a:srgbClr val="0033CC"/>
                </a:solidFill>
                <a:ea typeface="宋体" panose="02010600030101010101" pitchFamily="2" charset="-122"/>
              </a:rPr>
              <a:t>		no read after last write</a:t>
            </a:r>
          </a:p>
          <a:p>
            <a:pPr>
              <a:lnSpc>
                <a:spcPct val="90000"/>
              </a:lnSpc>
              <a:spcBef>
                <a:spcPct val="10000"/>
              </a:spcBef>
              <a:buFont typeface="Monotype Sorts" pitchFamily="2" charset="2"/>
              <a:buNone/>
              <a:tabLst>
                <a:tab pos="3203575" algn="l"/>
                <a:tab pos="4056063" algn="l"/>
              </a:tabLst>
            </a:pPr>
            <a:r>
              <a:rPr lang="en-US" altLang="zh-CN" sz="1600">
                <a:solidFill>
                  <a:srgbClr val="0033CC"/>
                </a:solidFill>
                <a:ea typeface="宋体" panose="02010600030101010101" pitchFamily="2" charset="-122"/>
              </a:rPr>
              <a:t>			(rewrite)</a:t>
            </a:r>
          </a:p>
          <a:p>
            <a:pPr>
              <a:lnSpc>
                <a:spcPct val="90000"/>
              </a:lnSpc>
              <a:tabLst>
                <a:tab pos="3203575" algn="l"/>
                <a:tab pos="4056063" algn="l"/>
              </a:tabLst>
            </a:pPr>
            <a:r>
              <a:rPr lang="en-US" altLang="zh-CN" sz="1600" b="1" u="sng">
                <a:solidFill>
                  <a:srgbClr val="FF3300"/>
                </a:solidFill>
                <a:ea typeface="宋体" panose="02010600030101010101" pitchFamily="2" charset="-122"/>
              </a:rPr>
              <a:t>Direct Access  </a:t>
            </a:r>
          </a:p>
          <a:p>
            <a:pPr>
              <a:lnSpc>
                <a:spcPct val="90000"/>
              </a:lnSpc>
              <a:spcBef>
                <a:spcPct val="10000"/>
              </a:spcBef>
              <a:buFont typeface="Monotype Sorts" pitchFamily="2" charset="2"/>
              <a:buNone/>
              <a:tabLst>
                <a:tab pos="3203575" algn="l"/>
                <a:tab pos="4056063" algn="l"/>
              </a:tabLst>
            </a:pPr>
            <a:r>
              <a:rPr lang="en-US" altLang="zh-CN" sz="1600">
                <a:solidFill>
                  <a:srgbClr val="0033CC"/>
                </a:solidFill>
                <a:ea typeface="宋体" panose="02010600030101010101" pitchFamily="2" charset="-122"/>
              </a:rPr>
              <a:t>		read </a:t>
            </a:r>
            <a:r>
              <a:rPr lang="en-US" altLang="zh-CN" sz="1600" i="1">
                <a:solidFill>
                  <a:srgbClr val="FF0000"/>
                </a:solidFill>
                <a:ea typeface="宋体" panose="02010600030101010101" pitchFamily="2" charset="-122"/>
              </a:rPr>
              <a:t>n</a:t>
            </a:r>
          </a:p>
          <a:p>
            <a:pPr>
              <a:lnSpc>
                <a:spcPct val="90000"/>
              </a:lnSpc>
              <a:spcBef>
                <a:spcPct val="10000"/>
              </a:spcBef>
              <a:buFont typeface="Monotype Sorts" pitchFamily="2" charset="2"/>
              <a:buNone/>
              <a:tabLst>
                <a:tab pos="3203575" algn="l"/>
                <a:tab pos="4056063" algn="l"/>
              </a:tabLst>
            </a:pPr>
            <a:r>
              <a:rPr lang="en-US" altLang="zh-CN" sz="1600">
                <a:solidFill>
                  <a:srgbClr val="0033CC"/>
                </a:solidFill>
                <a:ea typeface="宋体" panose="02010600030101010101" pitchFamily="2" charset="-122"/>
              </a:rPr>
              <a:t>		write </a:t>
            </a:r>
            <a:r>
              <a:rPr lang="en-US" altLang="zh-CN" sz="1600" i="1">
                <a:solidFill>
                  <a:srgbClr val="FF0000"/>
                </a:solidFill>
                <a:ea typeface="宋体" panose="02010600030101010101" pitchFamily="2" charset="-122"/>
              </a:rPr>
              <a:t>n</a:t>
            </a:r>
          </a:p>
          <a:p>
            <a:pPr>
              <a:lnSpc>
                <a:spcPct val="90000"/>
              </a:lnSpc>
              <a:spcBef>
                <a:spcPct val="10000"/>
              </a:spcBef>
              <a:buFont typeface="Monotype Sorts" pitchFamily="2" charset="2"/>
              <a:buNone/>
              <a:tabLst>
                <a:tab pos="3203575" algn="l"/>
                <a:tab pos="4056063" algn="l"/>
              </a:tabLst>
            </a:pPr>
            <a:r>
              <a:rPr lang="en-US" altLang="zh-CN" sz="1600">
                <a:solidFill>
                  <a:srgbClr val="0033CC"/>
                </a:solidFill>
                <a:ea typeface="宋体" panose="02010600030101010101" pitchFamily="2" charset="-122"/>
              </a:rPr>
              <a:t>		</a:t>
            </a:r>
            <a:r>
              <a:rPr lang="en-US" altLang="zh-CN" sz="1600">
                <a:solidFill>
                  <a:srgbClr val="FF0000"/>
                </a:solidFill>
                <a:ea typeface="宋体" panose="02010600030101010101" pitchFamily="2" charset="-122"/>
              </a:rPr>
              <a:t>position to </a:t>
            </a:r>
            <a:r>
              <a:rPr lang="en-US" altLang="zh-CN" sz="1600" i="1">
                <a:solidFill>
                  <a:srgbClr val="FF0000"/>
                </a:solidFill>
                <a:ea typeface="宋体" panose="02010600030101010101" pitchFamily="2" charset="-122"/>
              </a:rPr>
              <a:t>n</a:t>
            </a:r>
          </a:p>
          <a:p>
            <a:pPr>
              <a:lnSpc>
                <a:spcPct val="90000"/>
              </a:lnSpc>
              <a:spcBef>
                <a:spcPct val="10000"/>
              </a:spcBef>
              <a:buFont typeface="Monotype Sorts" pitchFamily="2" charset="2"/>
              <a:buNone/>
              <a:tabLst>
                <a:tab pos="3203575" algn="l"/>
                <a:tab pos="4056063" algn="l"/>
              </a:tabLst>
            </a:pPr>
            <a:r>
              <a:rPr lang="en-US" altLang="zh-CN" sz="1600">
                <a:solidFill>
                  <a:srgbClr val="0033CC"/>
                </a:solidFill>
                <a:ea typeface="宋体" panose="02010600030101010101" pitchFamily="2" charset="-122"/>
              </a:rPr>
              <a:t>		      read next</a:t>
            </a:r>
          </a:p>
          <a:p>
            <a:pPr>
              <a:lnSpc>
                <a:spcPct val="90000"/>
              </a:lnSpc>
              <a:spcBef>
                <a:spcPct val="10000"/>
              </a:spcBef>
              <a:buFont typeface="Monotype Sorts" pitchFamily="2" charset="2"/>
              <a:buNone/>
              <a:tabLst>
                <a:tab pos="3203575" algn="l"/>
                <a:tab pos="4056063" algn="l"/>
              </a:tabLst>
            </a:pPr>
            <a:r>
              <a:rPr lang="en-US" altLang="zh-CN" sz="1600">
                <a:solidFill>
                  <a:srgbClr val="0033CC"/>
                </a:solidFill>
                <a:ea typeface="宋体" panose="02010600030101010101" pitchFamily="2" charset="-122"/>
              </a:rPr>
              <a:t>		      write next </a:t>
            </a:r>
          </a:p>
          <a:p>
            <a:pPr>
              <a:lnSpc>
                <a:spcPct val="90000"/>
              </a:lnSpc>
              <a:spcBef>
                <a:spcPct val="10000"/>
              </a:spcBef>
              <a:buFont typeface="Monotype Sorts" pitchFamily="2" charset="2"/>
              <a:buNone/>
              <a:tabLst>
                <a:tab pos="3203575" algn="l"/>
                <a:tab pos="4056063" algn="l"/>
              </a:tabLst>
            </a:pPr>
            <a:r>
              <a:rPr lang="en-US" altLang="zh-CN" sz="1600">
                <a:solidFill>
                  <a:srgbClr val="0033CC"/>
                </a:solidFill>
                <a:ea typeface="宋体" panose="02010600030101010101" pitchFamily="2" charset="-122"/>
              </a:rPr>
              <a:t>		rewrite </a:t>
            </a:r>
            <a:r>
              <a:rPr lang="en-US" altLang="zh-CN" sz="1600" i="1">
                <a:solidFill>
                  <a:srgbClr val="0033CC"/>
                </a:solidFill>
                <a:ea typeface="宋体" panose="02010600030101010101" pitchFamily="2" charset="-122"/>
              </a:rPr>
              <a:t>n</a:t>
            </a:r>
          </a:p>
          <a:p>
            <a:pPr>
              <a:lnSpc>
                <a:spcPct val="90000"/>
              </a:lnSpc>
              <a:buFont typeface="Monotype Sorts" pitchFamily="2" charset="2"/>
              <a:buNone/>
              <a:tabLst>
                <a:tab pos="3203575" algn="l"/>
                <a:tab pos="4056063" algn="l"/>
              </a:tabLst>
            </a:pPr>
            <a:r>
              <a:rPr lang="en-US" altLang="zh-CN" sz="1600">
                <a:ea typeface="宋体" panose="02010600030101010101" pitchFamily="2" charset="-122"/>
              </a:rPr>
              <a:t>	               </a:t>
            </a:r>
            <a:r>
              <a:rPr lang="en-US" altLang="zh-CN" sz="1600" i="1">
                <a:ea typeface="宋体" panose="02010600030101010101" pitchFamily="2" charset="-122"/>
              </a:rPr>
              <a:t>n</a:t>
            </a:r>
            <a:r>
              <a:rPr lang="en-US" altLang="zh-CN" sz="1600">
                <a:ea typeface="宋体" panose="02010600030101010101" pitchFamily="2" charset="-122"/>
              </a:rPr>
              <a:t> = relative block number</a:t>
            </a:r>
          </a:p>
          <a:p>
            <a:pPr>
              <a:lnSpc>
                <a:spcPct val="90000"/>
              </a:lnSpc>
              <a:buFont typeface="Monotype Sorts" pitchFamily="2" charset="2"/>
              <a:buNone/>
              <a:tabLst>
                <a:tab pos="3203575" algn="l"/>
                <a:tab pos="4056063" algn="l"/>
              </a:tabLst>
            </a:pPr>
            <a:endParaRPr lang="en-US" altLang="zh-CN" sz="1600">
              <a:ea typeface="宋体" panose="02010600030101010101" pitchFamily="2" charset="-122"/>
            </a:endParaRPr>
          </a:p>
          <a:p>
            <a:pPr>
              <a:lnSpc>
                <a:spcPct val="90000"/>
              </a:lnSpc>
              <a:tabLst>
                <a:tab pos="3203575" algn="l"/>
                <a:tab pos="4056063" algn="l"/>
              </a:tabLst>
            </a:pPr>
            <a:r>
              <a:rPr lang="en-US" altLang="zh-CN" sz="1600" b="1">
                <a:solidFill>
                  <a:srgbClr val="0070C0"/>
                </a:solidFill>
                <a:ea typeface="宋体" panose="02010600030101010101" pitchFamily="2" charset="-122"/>
              </a:rPr>
              <a:t>Other Access Methods </a:t>
            </a:r>
            <a:r>
              <a:rPr lang="en-US" altLang="zh-CN" sz="1600" b="1">
                <a:ea typeface="宋体" panose="02010600030101010101" pitchFamily="2" charset="-122"/>
              </a:rPr>
              <a:t>(</a:t>
            </a:r>
            <a:r>
              <a:rPr lang="en-US" altLang="zh-CN" sz="1600" b="1">
                <a:solidFill>
                  <a:srgbClr val="FF3300"/>
                </a:solidFill>
                <a:ea typeface="宋体" panose="02010600030101010101" pitchFamily="2" charset="-122"/>
              </a:rPr>
              <a:t>Index</a:t>
            </a:r>
            <a:r>
              <a:rPr lang="en-US" altLang="zh-CN" sz="1600" b="1">
                <a:ea typeface="宋体" panose="02010600030101010101" pitchFamily="2" charset="-122"/>
              </a:rPr>
              <a:t>)</a:t>
            </a:r>
          </a:p>
          <a:p>
            <a:pPr lvl="1">
              <a:lnSpc>
                <a:spcPct val="90000"/>
              </a:lnSpc>
              <a:tabLst>
                <a:tab pos="3203575" algn="l"/>
                <a:tab pos="4056063" algn="l"/>
              </a:tabLst>
            </a:pPr>
            <a:r>
              <a:rPr lang="en-US" altLang="zh-CN" sz="1400">
                <a:ea typeface="宋体" panose="02010600030101010101" pitchFamily="2" charset="-122"/>
              </a:rPr>
              <a:t>Other access methods can be built on top of </a:t>
            </a:r>
            <a:r>
              <a:rPr lang="en-US" altLang="zh-CN" sz="1400" i="1">
                <a:ea typeface="宋体" panose="02010600030101010101" pitchFamily="2" charset="-122"/>
              </a:rPr>
              <a:t>cl </a:t>
            </a:r>
            <a:r>
              <a:rPr lang="en-US" altLang="zh-CN" sz="1400">
                <a:ea typeface="宋体" panose="02010600030101010101" pitchFamily="2" charset="-122"/>
              </a:rPr>
              <a:t>direct-access method. These   methods generally involve the construction of an </a:t>
            </a:r>
            <a:r>
              <a:rPr lang="en-US" altLang="zh-CN" sz="1400" b="1">
                <a:solidFill>
                  <a:srgbClr val="00B050"/>
                </a:solidFill>
                <a:ea typeface="宋体" panose="02010600030101010101" pitchFamily="2" charset="-122"/>
              </a:rPr>
              <a:t>index</a:t>
            </a:r>
            <a:r>
              <a:rPr lang="en-US" altLang="zh-CN" sz="1400">
                <a:solidFill>
                  <a:srgbClr val="00B050"/>
                </a:solidFill>
                <a:ea typeface="宋体" panose="02010600030101010101" pitchFamily="2" charset="-122"/>
              </a:rPr>
              <a:t> </a:t>
            </a:r>
            <a:r>
              <a:rPr lang="en-US" altLang="zh-CN" sz="1400">
                <a:ea typeface="宋体" panose="02010600030101010101" pitchFamily="2" charset="-122"/>
              </a:rPr>
              <a:t>for the file.</a:t>
            </a:r>
          </a:p>
          <a:p>
            <a:pPr>
              <a:lnSpc>
                <a:spcPct val="90000"/>
              </a:lnSpc>
              <a:buFont typeface="Monotype Sorts" pitchFamily="2" charset="2"/>
              <a:buNone/>
              <a:tabLst>
                <a:tab pos="3203575" algn="l"/>
                <a:tab pos="4056063" algn="l"/>
              </a:tabLst>
            </a:pPr>
            <a:endParaRPr lang="en-US" altLang="zh-CN" sz="1600">
              <a:ea typeface="宋体" panose="02010600030101010101" pitchFamily="2" charset="-122"/>
            </a:endParaRPr>
          </a:p>
          <a:p>
            <a:pPr>
              <a:lnSpc>
                <a:spcPct val="90000"/>
              </a:lnSpc>
              <a:buFont typeface="Monotype Sorts" pitchFamily="2" charset="2"/>
              <a:buNone/>
              <a:tabLst>
                <a:tab pos="3203575" algn="l"/>
                <a:tab pos="4056063" algn="l"/>
              </a:tabLst>
            </a:pPr>
            <a:endParaRPr lang="en-US" altLang="zh-CN" sz="160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63B434B8-83B4-4B39-8600-A6FF394D9427}"/>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Sequential-access File</a:t>
            </a:r>
          </a:p>
        </p:txBody>
      </p:sp>
      <p:pic>
        <p:nvPicPr>
          <p:cNvPr id="22531" name="Picture 4">
            <a:extLst>
              <a:ext uri="{FF2B5EF4-FFF2-40B4-BE49-F238E27FC236}">
                <a16:creationId xmlns:a16="http://schemas.microsoft.com/office/drawing/2014/main" id="{B2B951C6-8FF6-45A3-AFF6-CDA2A4AC95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99" t="33012" r="458" b="33943"/>
          <a:stretch>
            <a:fillRect/>
          </a:stretch>
        </p:blipFill>
        <p:spPr bwMode="auto">
          <a:xfrm>
            <a:off x="798513" y="2176463"/>
            <a:ext cx="7924800" cy="19875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21706D47-D714-4935-84B1-C55232F272B2}"/>
              </a:ext>
            </a:extLst>
          </p:cNvPr>
          <p:cNvSpPr>
            <a:spLocks noGrp="1" noChangeArrowheads="1"/>
          </p:cNvSpPr>
          <p:nvPr>
            <p:ph type="title" idx="4294967295"/>
          </p:nvPr>
        </p:nvSpPr>
        <p:spPr>
          <a:xfrm>
            <a:off x="463550" y="279400"/>
            <a:ext cx="8469313" cy="623888"/>
          </a:xfrm>
        </p:spPr>
        <p:txBody>
          <a:bodyPr/>
          <a:lstStyle/>
          <a:p>
            <a:pPr>
              <a:defRPr/>
            </a:pPr>
            <a:r>
              <a:rPr lang="en-US" altLang="zh-CN" sz="2400" dirty="0">
                <a:effectLst>
                  <a:outerShdw blurRad="38100" dist="38100" dir="2700000" algn="tl">
                    <a:srgbClr val="C0C0C0"/>
                  </a:outerShdw>
                </a:effectLst>
                <a:ea typeface="宋体" pitchFamily="2" charset="-122"/>
              </a:rPr>
              <a:t>Simulation of Sequential Access on a Direct-access File</a:t>
            </a:r>
          </a:p>
        </p:txBody>
      </p:sp>
      <p:pic>
        <p:nvPicPr>
          <p:cNvPr id="23555" name="Picture 4">
            <a:extLst>
              <a:ext uri="{FF2B5EF4-FFF2-40B4-BE49-F238E27FC236}">
                <a16:creationId xmlns:a16="http://schemas.microsoft.com/office/drawing/2014/main" id="{F830003E-C6F9-4754-B2FB-DDC433F197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93" t="27695" r="865" b="28273"/>
          <a:stretch>
            <a:fillRect/>
          </a:stretch>
        </p:blipFill>
        <p:spPr bwMode="auto">
          <a:xfrm>
            <a:off x="1150938" y="2020888"/>
            <a:ext cx="6834187" cy="303688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B2188480-95AB-449B-B582-4EEAFD1BDB09}"/>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Example of Index and Relative Files</a:t>
            </a:r>
          </a:p>
        </p:txBody>
      </p:sp>
      <p:pic>
        <p:nvPicPr>
          <p:cNvPr id="24579" name="Picture 4">
            <a:extLst>
              <a:ext uri="{FF2B5EF4-FFF2-40B4-BE49-F238E27FC236}">
                <a16:creationId xmlns:a16="http://schemas.microsoft.com/office/drawing/2014/main" id="{90328179-9D3A-4842-A0A1-F588EFE628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00" t="12044" r="813" b="12329"/>
          <a:stretch>
            <a:fillRect/>
          </a:stretch>
        </p:blipFill>
        <p:spPr bwMode="auto">
          <a:xfrm>
            <a:off x="1033463" y="1658938"/>
            <a:ext cx="7312025" cy="4132262"/>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A0B83ACC-AA3C-48DA-B806-7B0F3AA3BAAE}"/>
              </a:ext>
            </a:extLst>
          </p:cNvPr>
          <p:cNvSpPr>
            <a:spLocks noGrp="1" noChangeArrowheads="1"/>
          </p:cNvSpPr>
          <p:nvPr>
            <p:ph type="title" idx="4294967295"/>
          </p:nvPr>
        </p:nvSpPr>
        <p:spPr>
          <a:xfrm>
            <a:off x="1411288" y="396875"/>
            <a:ext cx="5813425" cy="609600"/>
          </a:xfrm>
        </p:spPr>
        <p:txBody>
          <a:bodyPr/>
          <a:lstStyle/>
          <a:p>
            <a:pPr>
              <a:defRPr/>
            </a:pPr>
            <a:r>
              <a:rPr lang="en-US" altLang="zh-CN">
                <a:effectLst>
                  <a:outerShdw blurRad="38100" dist="38100" dir="2700000" algn="tl">
                    <a:srgbClr val="C0C0C0"/>
                  </a:outerShdw>
                </a:effectLst>
                <a:ea typeface="宋体" pitchFamily="2" charset="-122"/>
              </a:rPr>
              <a:t>10.3 Directory Structure</a:t>
            </a:r>
          </a:p>
        </p:txBody>
      </p:sp>
      <p:sp>
        <p:nvSpPr>
          <p:cNvPr id="25603" name="Rectangle 3">
            <a:extLst>
              <a:ext uri="{FF2B5EF4-FFF2-40B4-BE49-F238E27FC236}">
                <a16:creationId xmlns:a16="http://schemas.microsoft.com/office/drawing/2014/main" id="{A3F9BDD7-9544-48D6-8315-21F14863883E}"/>
              </a:ext>
            </a:extLst>
          </p:cNvPr>
          <p:cNvSpPr>
            <a:spLocks noGrp="1" noChangeArrowheads="1"/>
          </p:cNvSpPr>
          <p:nvPr>
            <p:ph type="body" idx="4294967295"/>
          </p:nvPr>
        </p:nvSpPr>
        <p:spPr>
          <a:xfrm>
            <a:off x="434975" y="1401763"/>
            <a:ext cx="8240713" cy="4592637"/>
          </a:xfrm>
        </p:spPr>
        <p:txBody>
          <a:bodyPr/>
          <a:lstStyle/>
          <a:p>
            <a:r>
              <a:rPr lang="zh-CN" altLang="en-US" sz="2000" dirty="0">
                <a:ea typeface="宋体" panose="02010600030101010101" pitchFamily="2" charset="-122"/>
              </a:rPr>
              <a:t>Some systems store millions of </a:t>
            </a:r>
            <a:r>
              <a:rPr lang="zh-CN" altLang="en-US" sz="2000" dirty="0">
                <a:solidFill>
                  <a:srgbClr val="006600"/>
                </a:solidFill>
                <a:ea typeface="宋体" panose="02010600030101010101" pitchFamily="2" charset="-122"/>
              </a:rPr>
              <a:t>files</a:t>
            </a:r>
            <a:r>
              <a:rPr lang="zh-CN" altLang="en-US" sz="2000" dirty="0">
                <a:ea typeface="宋体" panose="02010600030101010101" pitchFamily="2" charset="-122"/>
              </a:rPr>
              <a:t> on </a:t>
            </a:r>
            <a:r>
              <a:rPr lang="zh-CN" altLang="en-US" sz="2000" dirty="0">
                <a:solidFill>
                  <a:srgbClr val="7030A0"/>
                </a:solidFill>
                <a:ea typeface="宋体" panose="02010600030101010101" pitchFamily="2" charset="-122"/>
              </a:rPr>
              <a:t>terabytes</a:t>
            </a:r>
            <a:r>
              <a:rPr lang="zh-CN" altLang="en-US" sz="2000" dirty="0">
                <a:ea typeface="宋体" panose="02010600030101010101" pitchFamily="2" charset="-122"/>
              </a:rPr>
              <a:t> of disk. </a:t>
            </a:r>
          </a:p>
          <a:p>
            <a:r>
              <a:rPr lang="zh-CN" altLang="en-US" sz="2000" dirty="0">
                <a:ea typeface="宋体" panose="02010600030101010101" pitchFamily="2" charset="-122"/>
              </a:rPr>
              <a:t>To manage all these data, we</a:t>
            </a:r>
            <a:r>
              <a:rPr lang="zh-CN" altLang="en-US" sz="2000" b="1" dirty="0">
                <a:ea typeface="宋体" panose="02010600030101010101" pitchFamily="2" charset="-122"/>
              </a:rPr>
              <a:t> </a:t>
            </a:r>
            <a:r>
              <a:rPr lang="zh-CN" altLang="en-US" sz="2000" dirty="0">
                <a:ea typeface="宋体" panose="02010600030101010101" pitchFamily="2" charset="-122"/>
              </a:rPr>
              <a:t>need to organize them. </a:t>
            </a:r>
          </a:p>
          <a:p>
            <a:r>
              <a:rPr lang="zh-CN" altLang="en-US" sz="2000" dirty="0">
                <a:ea typeface="宋体" panose="02010600030101010101" pitchFamily="2" charset="-122"/>
              </a:rPr>
              <a:t>This organization involves the </a:t>
            </a:r>
            <a:r>
              <a:rPr lang="zh-CN" altLang="en-US" sz="2000" b="1" dirty="0">
                <a:solidFill>
                  <a:srgbClr val="7030A0"/>
                </a:solidFill>
                <a:ea typeface="宋体" panose="02010600030101010101" pitchFamily="2" charset="-122"/>
              </a:rPr>
              <a:t>use of directories</a:t>
            </a:r>
            <a:r>
              <a:rPr lang="zh-CN" altLang="en-US" sz="2000" dirty="0">
                <a:ea typeface="宋体" panose="02010600030101010101" pitchFamily="2" charset="-122"/>
              </a:rPr>
              <a:t>.</a:t>
            </a:r>
          </a:p>
          <a:p>
            <a:r>
              <a:rPr lang="zh-CN" altLang="en-US" sz="2000" b="1" u="sng" dirty="0">
                <a:ea typeface="宋体" panose="02010600030101010101" pitchFamily="2" charset="-122"/>
              </a:rPr>
              <a:t>文件系统实现对文件的“</a:t>
            </a:r>
            <a:r>
              <a:rPr lang="zh-CN" altLang="en-US" sz="2000" b="1" u="sng" dirty="0">
                <a:solidFill>
                  <a:srgbClr val="FF3300"/>
                </a:solidFill>
                <a:ea typeface="宋体" panose="02010600030101010101" pitchFamily="2" charset="-122"/>
              </a:rPr>
              <a:t>按名存取</a:t>
            </a:r>
            <a:r>
              <a:rPr lang="zh-CN" altLang="en-US" sz="2000" b="1" u="sng" dirty="0">
                <a:ea typeface="宋体" panose="02010600030101010101" pitchFamily="2" charset="-122"/>
              </a:rPr>
              <a:t>”</a:t>
            </a:r>
            <a:endParaRPr lang="en-US" altLang="zh-CN" sz="2000" b="1" u="sng" dirty="0">
              <a:ea typeface="宋体" panose="02010600030101010101" pitchFamily="2" charset="-122"/>
            </a:endParaRPr>
          </a:p>
          <a:p>
            <a:pPr lvl="1"/>
            <a:r>
              <a:rPr lang="zh-CN" altLang="en-US" sz="1800" dirty="0">
                <a:ea typeface="宋体" panose="02010600030101010101" pitchFamily="2" charset="-122"/>
              </a:rPr>
              <a:t>文件系统需要建立这样一种数据结构，以实现</a:t>
            </a:r>
            <a:r>
              <a:rPr lang="zh-CN" altLang="en-US" sz="1800" b="1" u="sng" dirty="0">
                <a:solidFill>
                  <a:srgbClr val="7030A0"/>
                </a:solidFill>
                <a:ea typeface="宋体" panose="02010600030101010101" pitchFamily="2" charset="-122"/>
              </a:rPr>
              <a:t>文件名与</a:t>
            </a:r>
            <a:r>
              <a:rPr lang="zh-CN" altLang="en-US" sz="1800" b="1" u="sng" dirty="0" smtClean="0">
                <a:solidFill>
                  <a:srgbClr val="7030A0"/>
                </a:solidFill>
                <a:ea typeface="宋体" panose="02010600030101010101" pitchFamily="2" charset="-122"/>
              </a:rPr>
              <a:t>文件在磁盘物理</a:t>
            </a:r>
            <a:r>
              <a:rPr lang="zh-CN" altLang="en-US" sz="1800" b="1" u="sng" dirty="0">
                <a:solidFill>
                  <a:srgbClr val="7030A0"/>
                </a:solidFill>
                <a:ea typeface="宋体" panose="02010600030101010101" pitchFamily="2" charset="-122"/>
              </a:rPr>
              <a:t>位置</a:t>
            </a:r>
            <a:r>
              <a:rPr lang="zh-CN" altLang="en-US" sz="1800" dirty="0">
                <a:ea typeface="宋体" panose="02010600030101010101" pitchFamily="2" charset="-122"/>
              </a:rPr>
              <a:t>之间的映射关系，体现这种对应关系的数据结构称为</a:t>
            </a:r>
            <a:r>
              <a:rPr lang="zh-CN" altLang="en-US" sz="1800" b="1" u="sng" dirty="0">
                <a:solidFill>
                  <a:srgbClr val="FF3300"/>
                </a:solidFill>
                <a:ea typeface="宋体" panose="02010600030101010101" pitchFamily="2" charset="-122"/>
              </a:rPr>
              <a:t>文件目录表</a:t>
            </a:r>
            <a:r>
              <a:rPr lang="zh-CN" altLang="en-US" sz="1800" dirty="0">
                <a:ea typeface="宋体" panose="02010600030101010101" pitchFamily="2" charset="-122"/>
              </a:rPr>
              <a:t>。</a:t>
            </a:r>
          </a:p>
          <a:p>
            <a:r>
              <a:rPr lang="zh-CN" altLang="en-US" sz="2000" dirty="0">
                <a:solidFill>
                  <a:srgbClr val="FF3300"/>
                </a:solidFill>
                <a:ea typeface="宋体" panose="02010600030101010101" pitchFamily="2" charset="-122"/>
              </a:rPr>
              <a:t>Directory</a:t>
            </a:r>
            <a:r>
              <a:rPr lang="zh-CN" altLang="en-US" sz="2000" dirty="0">
                <a:ea typeface="宋体" panose="02010600030101010101" pitchFamily="2" charset="-122"/>
              </a:rPr>
              <a:t> -- </a:t>
            </a:r>
            <a:r>
              <a:rPr lang="zh-CN" altLang="en-US" sz="2000" dirty="0">
                <a:solidFill>
                  <a:srgbClr val="003399"/>
                </a:solidFill>
                <a:ea typeface="宋体" panose="02010600030101010101" pitchFamily="2" charset="-122"/>
              </a:rPr>
              <a:t>A collection of nodes containing information about all files； </a:t>
            </a:r>
          </a:p>
          <a:p>
            <a:r>
              <a:rPr lang="zh-CN" altLang="en-US" sz="2000" dirty="0">
                <a:ea typeface="宋体" panose="02010600030101010101" pitchFamily="2" charset="-122"/>
              </a:rPr>
              <a:t>The </a:t>
            </a:r>
            <a:r>
              <a:rPr lang="zh-CN" altLang="en-US" sz="2000" dirty="0">
                <a:solidFill>
                  <a:srgbClr val="008000"/>
                </a:solidFill>
                <a:ea typeface="宋体" panose="02010600030101010101" pitchFamily="2" charset="-122"/>
              </a:rPr>
              <a:t>information about </a:t>
            </a:r>
            <a:r>
              <a:rPr lang="zh-CN" altLang="en-US" sz="2000" dirty="0">
                <a:solidFill>
                  <a:srgbClr val="0000CC"/>
                </a:solidFill>
                <a:ea typeface="宋体" panose="02010600030101010101" pitchFamily="2" charset="-122"/>
              </a:rPr>
              <a:t>files</a:t>
            </a:r>
            <a:r>
              <a:rPr lang="zh-CN" altLang="en-US" sz="2000" dirty="0">
                <a:solidFill>
                  <a:srgbClr val="008000"/>
                </a:solidFill>
                <a:ea typeface="宋体" panose="02010600030101010101" pitchFamily="2" charset="-122"/>
              </a:rPr>
              <a:t> </a:t>
            </a:r>
            <a:r>
              <a:rPr lang="zh-CN" altLang="en-US" sz="2000" dirty="0">
                <a:ea typeface="宋体" panose="02010600030101010101" pitchFamily="2" charset="-122"/>
              </a:rPr>
              <a:t>are kept in the </a:t>
            </a:r>
            <a:r>
              <a:rPr lang="zh-CN" altLang="en-US" sz="2000" b="1" dirty="0">
                <a:solidFill>
                  <a:srgbClr val="003399"/>
                </a:solidFill>
                <a:ea typeface="宋体" panose="02010600030101010101" pitchFamily="2" charset="-122"/>
              </a:rPr>
              <a:t>directory structure</a:t>
            </a:r>
            <a:r>
              <a:rPr lang="zh-CN" altLang="en-US" sz="2000" dirty="0">
                <a:ea typeface="宋体" panose="02010600030101010101" pitchFamily="2" charset="-122"/>
              </a:rPr>
              <a:t>, which is maintained </a:t>
            </a:r>
            <a:r>
              <a:rPr lang="zh-CN" altLang="en-US" sz="2000" dirty="0">
                <a:solidFill>
                  <a:srgbClr val="7030A0"/>
                </a:solidFill>
                <a:ea typeface="宋体" panose="02010600030101010101" pitchFamily="2" charset="-122"/>
              </a:rPr>
              <a:t>on the disk</a:t>
            </a:r>
            <a:endParaRPr lang="en-US" altLang="zh-CN" sz="2000" dirty="0">
              <a:solidFill>
                <a:srgbClr val="7030A0"/>
              </a:solidFill>
              <a:ea typeface="宋体" panose="02010600030101010101" pitchFamily="2" charset="-122"/>
            </a:endParaRPr>
          </a:p>
          <a:p>
            <a:pPr lvl="1"/>
            <a:r>
              <a:rPr lang="zh-CN" altLang="en-US" sz="1800" b="1" dirty="0">
                <a:solidFill>
                  <a:srgbClr val="003399"/>
                </a:solidFill>
                <a:ea typeface="宋体" panose="02010600030101010101" pitchFamily="2" charset="-122"/>
              </a:rPr>
              <a:t>目录表</a:t>
            </a:r>
            <a:r>
              <a:rPr lang="en-US" altLang="zh-CN" sz="1800" b="1" dirty="0">
                <a:solidFill>
                  <a:srgbClr val="003399"/>
                </a:solidFill>
                <a:ea typeface="宋体" panose="02010600030101010101" pitchFamily="2" charset="-122"/>
              </a:rPr>
              <a:t>+FCB </a:t>
            </a:r>
            <a:r>
              <a:rPr lang="zh-CN" altLang="en-US" sz="1800" b="1" dirty="0">
                <a:solidFill>
                  <a:srgbClr val="003399"/>
                </a:solidFill>
                <a:ea typeface="宋体" panose="02010600030101010101" pitchFamily="2" charset="-122"/>
              </a:rPr>
              <a:t>（</a:t>
            </a:r>
            <a:r>
              <a:rPr lang="en-US" altLang="zh-CN" sz="1800" b="1" dirty="0">
                <a:solidFill>
                  <a:srgbClr val="003399"/>
                </a:solidFill>
                <a:ea typeface="宋体" panose="02010600030101010101" pitchFamily="2" charset="-122"/>
              </a:rPr>
              <a:t>DOS—FAT</a:t>
            </a:r>
            <a:r>
              <a:rPr lang="zh-CN" altLang="en-US" sz="1800" b="1" dirty="0">
                <a:solidFill>
                  <a:srgbClr val="003399"/>
                </a:solidFill>
                <a:ea typeface="宋体" panose="02010600030101010101" pitchFamily="2" charset="-122"/>
              </a:rPr>
              <a:t>文件系统）</a:t>
            </a:r>
            <a:endParaRPr lang="en-US" altLang="zh-CN" sz="1800" b="1" dirty="0">
              <a:solidFill>
                <a:srgbClr val="003399"/>
              </a:solidFill>
              <a:ea typeface="宋体" panose="02010600030101010101" pitchFamily="2" charset="-122"/>
            </a:endParaRPr>
          </a:p>
          <a:p>
            <a:pPr lvl="1"/>
            <a:r>
              <a:rPr lang="zh-CN" altLang="en-US" sz="1800" b="1" dirty="0">
                <a:solidFill>
                  <a:srgbClr val="003399"/>
                </a:solidFill>
                <a:ea typeface="宋体" panose="02010600030101010101" pitchFamily="2" charset="-122"/>
              </a:rPr>
              <a:t>目录表</a:t>
            </a:r>
            <a:r>
              <a:rPr lang="en-US" altLang="zh-CN" sz="1800" b="1" dirty="0">
                <a:solidFill>
                  <a:srgbClr val="003399"/>
                </a:solidFill>
                <a:ea typeface="宋体" panose="02010600030101010101" pitchFamily="2" charset="-122"/>
              </a:rPr>
              <a:t>+</a:t>
            </a:r>
            <a:r>
              <a:rPr lang="en-US" altLang="zh-CN" sz="1800" b="1" dirty="0" err="1">
                <a:solidFill>
                  <a:srgbClr val="003399"/>
                </a:solidFill>
                <a:ea typeface="宋体" panose="02010600030101010101" pitchFamily="2" charset="-122"/>
              </a:rPr>
              <a:t>Inode</a:t>
            </a:r>
            <a:r>
              <a:rPr lang="en-US" altLang="zh-CN" sz="1800" b="1" dirty="0">
                <a:solidFill>
                  <a:srgbClr val="003399"/>
                </a:solidFill>
                <a:ea typeface="宋体" panose="02010600030101010101" pitchFamily="2" charset="-122"/>
              </a:rPr>
              <a:t>  </a:t>
            </a:r>
            <a:r>
              <a:rPr lang="zh-CN" altLang="en-US" sz="1800" b="1" dirty="0">
                <a:solidFill>
                  <a:srgbClr val="003399"/>
                </a:solidFill>
                <a:ea typeface="宋体" panose="02010600030101010101" pitchFamily="2" charset="-122"/>
              </a:rPr>
              <a:t>（</a:t>
            </a:r>
            <a:r>
              <a:rPr lang="en-US" altLang="zh-CN" sz="1800" b="1" dirty="0">
                <a:solidFill>
                  <a:srgbClr val="003399"/>
                </a:solidFill>
                <a:ea typeface="宋体" panose="02010600030101010101" pitchFamily="2" charset="-122"/>
              </a:rPr>
              <a:t>Linux—Ext2</a:t>
            </a:r>
            <a:r>
              <a:rPr lang="zh-CN" altLang="en-US" sz="1800" b="1" dirty="0">
                <a:solidFill>
                  <a:srgbClr val="003399"/>
                </a:solidFill>
                <a:ea typeface="宋体" panose="02010600030101010101" pitchFamily="2" charset="-122"/>
              </a:rPr>
              <a:t>、</a:t>
            </a:r>
            <a:r>
              <a:rPr lang="en-US" altLang="zh-CN" sz="1800" b="1" dirty="0">
                <a:solidFill>
                  <a:srgbClr val="003399"/>
                </a:solidFill>
                <a:ea typeface="宋体" panose="02010600030101010101" pitchFamily="2" charset="-122"/>
              </a:rPr>
              <a:t>Ext3</a:t>
            </a:r>
            <a:r>
              <a:rPr lang="zh-CN" altLang="en-US" sz="1800" b="1" dirty="0">
                <a:solidFill>
                  <a:srgbClr val="003399"/>
                </a:solidFill>
                <a:ea typeface="宋体" panose="02010600030101010101" pitchFamily="2" charset="-122"/>
              </a:rPr>
              <a:t>文件系统，</a:t>
            </a:r>
            <a:r>
              <a:rPr lang="en-US" altLang="zh-CN" sz="1800" b="1" dirty="0">
                <a:solidFill>
                  <a:srgbClr val="003399"/>
                </a:solidFill>
                <a:ea typeface="宋体" panose="02010600030101010101" pitchFamily="2" charset="-122"/>
              </a:rPr>
              <a:t>NTFS?</a:t>
            </a:r>
            <a:r>
              <a:rPr lang="zh-CN" altLang="en-US" sz="1800" b="1" dirty="0">
                <a:solidFill>
                  <a:srgbClr val="003399"/>
                </a:solidFill>
                <a:ea typeface="宋体" panose="02010600030101010101" pitchFamily="2" charset="-122"/>
              </a:rPr>
              <a:t>）</a:t>
            </a:r>
            <a:endParaRPr lang="zh-CN" altLang="en-US" sz="1800" dirty="0">
              <a:ea typeface="宋体" panose="02010600030101010101" pitchFamily="2" charset="-122"/>
            </a:endParaRPr>
          </a:p>
          <a:p>
            <a:endParaRPr lang="zh-CN" altLang="en-US" sz="1800" dirty="0">
              <a:ea typeface="宋体" panose="02010600030101010101" pitchFamily="2" charset="-122"/>
            </a:endParaRPr>
          </a:p>
          <a:p>
            <a:endParaRPr lang="zh-CN" altLang="en-US" sz="1800" dirty="0">
              <a:ea typeface="宋体" panose="02010600030101010101" pitchFamily="2" charset="-122"/>
            </a:endParaRPr>
          </a:p>
          <a:p>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6E97048-D185-4345-8EBB-93A87938EFF2}"/>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Objectives</a:t>
            </a:r>
          </a:p>
        </p:txBody>
      </p:sp>
      <p:sp>
        <p:nvSpPr>
          <p:cNvPr id="5123" name="Rectangle 3">
            <a:extLst>
              <a:ext uri="{FF2B5EF4-FFF2-40B4-BE49-F238E27FC236}">
                <a16:creationId xmlns:a16="http://schemas.microsoft.com/office/drawing/2014/main" id="{2E0F57D1-1010-4478-9442-271D95880956}"/>
              </a:ext>
            </a:extLst>
          </p:cNvPr>
          <p:cNvSpPr>
            <a:spLocks noGrp="1" noChangeArrowheads="1"/>
          </p:cNvSpPr>
          <p:nvPr>
            <p:ph type="body" idx="4294967295"/>
          </p:nvPr>
        </p:nvSpPr>
        <p:spPr/>
        <p:txBody>
          <a:bodyPr/>
          <a:lstStyle/>
          <a:p>
            <a:r>
              <a:rPr lang="zh-CN" altLang="en-US" sz="2800">
                <a:ea typeface="宋体" panose="02010600030101010101" pitchFamily="2" charset="-122"/>
              </a:rPr>
              <a:t>To explain the function of file systems</a:t>
            </a:r>
          </a:p>
          <a:p>
            <a:r>
              <a:rPr lang="zh-CN" altLang="en-US" sz="2800">
                <a:ea typeface="宋体" panose="02010600030101010101" pitchFamily="2" charset="-122"/>
              </a:rPr>
              <a:t>To describe the interfaces to file systems</a:t>
            </a:r>
          </a:p>
          <a:p>
            <a:r>
              <a:rPr lang="zh-CN" altLang="en-US" sz="2800">
                <a:ea typeface="宋体" panose="02010600030101010101" pitchFamily="2" charset="-122"/>
              </a:rPr>
              <a:t>To discuss file-system design tradeoffs, including access methods, file sharing, file locking, and directory structures</a:t>
            </a:r>
          </a:p>
          <a:p>
            <a:r>
              <a:rPr lang="zh-CN" altLang="en-US" sz="2800">
                <a:ea typeface="宋体" panose="02010600030101010101" pitchFamily="2" charset="-122"/>
              </a:rPr>
              <a:t>To explore file-system protection</a:t>
            </a:r>
          </a:p>
          <a:p>
            <a:endParaRPr lang="zh-CN" altLang="en-US" sz="28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A728D3BF-B683-41B3-A199-8CEC0B18243A}"/>
              </a:ext>
            </a:extLst>
          </p:cNvPr>
          <p:cNvSpPr>
            <a:spLocks noGrp="1" noChangeArrowheads="1"/>
          </p:cNvSpPr>
          <p:nvPr>
            <p:ph type="title" idx="4294967295"/>
          </p:nvPr>
        </p:nvSpPr>
        <p:spPr/>
        <p:txBody>
          <a:bodyPr/>
          <a:lstStyle/>
          <a:p>
            <a:pPr>
              <a:defRPr/>
            </a:pPr>
            <a:r>
              <a:rPr lang="zh-CN" altLang="en-US" sz="2800" dirty="0">
                <a:effectLst>
                  <a:outerShdw blurRad="38100" dist="38100" dir="2700000" algn="tl">
                    <a:srgbClr val="C0C0C0"/>
                  </a:outerShdw>
                </a:effectLst>
                <a:ea typeface="宋体" pitchFamily="2" charset="-122"/>
              </a:rPr>
              <a:t> </a:t>
            </a:r>
            <a:r>
              <a:rPr lang="en-US" altLang="zh-CN" sz="2800" dirty="0" smtClean="0">
                <a:effectLst>
                  <a:outerShdw blurRad="38100" dist="38100" dir="2700000" algn="tl">
                    <a:srgbClr val="C0C0C0"/>
                  </a:outerShdw>
                </a:effectLst>
                <a:ea typeface="宋体" pitchFamily="2" charset="-122"/>
              </a:rPr>
              <a:t>File </a:t>
            </a:r>
            <a:r>
              <a:rPr lang="zh-CN" altLang="en-US" sz="2800" dirty="0" smtClean="0">
                <a:effectLst>
                  <a:outerShdw blurRad="38100" dist="38100" dir="2700000" algn="tl">
                    <a:srgbClr val="C0C0C0"/>
                  </a:outerShdw>
                </a:effectLst>
                <a:ea typeface="宋体" pitchFamily="2" charset="-122"/>
              </a:rPr>
              <a:t>Directory </a:t>
            </a:r>
            <a:r>
              <a:rPr lang="en-US" altLang="zh-CN" sz="2800" dirty="0" smtClean="0">
                <a:effectLst>
                  <a:outerShdw blurRad="38100" dist="38100" dir="2700000" algn="tl">
                    <a:srgbClr val="C0C0C0"/>
                  </a:outerShdw>
                </a:effectLst>
                <a:ea typeface="宋体" pitchFamily="2" charset="-122"/>
              </a:rPr>
              <a:t>&amp; FCB</a:t>
            </a:r>
            <a:endParaRPr lang="zh-CN" altLang="en-US" sz="2800" dirty="0">
              <a:effectLst>
                <a:outerShdw blurRad="38100" dist="38100" dir="2700000" algn="tl">
                  <a:srgbClr val="C0C0C0"/>
                </a:outerShdw>
              </a:effectLst>
              <a:ea typeface="宋体" pitchFamily="2" charset="-122"/>
            </a:endParaRPr>
          </a:p>
        </p:txBody>
      </p:sp>
      <p:sp>
        <p:nvSpPr>
          <p:cNvPr id="34819" name="Rectangle 3">
            <a:extLst>
              <a:ext uri="{FF2B5EF4-FFF2-40B4-BE49-F238E27FC236}">
                <a16:creationId xmlns:a16="http://schemas.microsoft.com/office/drawing/2014/main" id="{D17C8FB9-6C99-4DEF-B511-F97832F65CF5}"/>
              </a:ext>
            </a:extLst>
          </p:cNvPr>
          <p:cNvSpPr>
            <a:spLocks noGrp="1" noChangeArrowheads="1"/>
          </p:cNvSpPr>
          <p:nvPr>
            <p:ph type="body" idx="4294967295"/>
          </p:nvPr>
        </p:nvSpPr>
        <p:spPr>
          <a:xfrm>
            <a:off x="741362" y="1004888"/>
            <a:ext cx="7798955" cy="5181600"/>
          </a:xfrm>
        </p:spPr>
        <p:txBody>
          <a:bodyPr/>
          <a:lstStyle/>
          <a:p>
            <a:r>
              <a:rPr lang="zh-CN" altLang="en-US" sz="2000" b="1" dirty="0" smtClean="0">
                <a:solidFill>
                  <a:srgbClr val="FF0000"/>
                </a:solidFill>
                <a:ea typeface="宋体" panose="02010600030101010101" pitchFamily="2" charset="-122"/>
              </a:rPr>
              <a:t>两种</a:t>
            </a:r>
            <a:r>
              <a:rPr lang="zh-CN" altLang="en-US" sz="2000" b="1" dirty="0">
                <a:solidFill>
                  <a:srgbClr val="FF0000"/>
                </a:solidFill>
                <a:ea typeface="宋体" panose="02010600030101010101" pitchFamily="2" charset="-122"/>
              </a:rPr>
              <a:t>常用的文件目录表</a:t>
            </a:r>
          </a:p>
          <a:p>
            <a:endParaRPr lang="zh-CN" altLang="en-US" sz="2000" dirty="0">
              <a:ea typeface="宋体" panose="02010600030101010101" pitchFamily="2" charset="-122"/>
            </a:endParaRPr>
          </a:p>
          <a:p>
            <a:endParaRPr lang="zh-CN" altLang="en-US" sz="2000" dirty="0">
              <a:ea typeface="宋体" panose="02010600030101010101" pitchFamily="2" charset="-122"/>
            </a:endParaRPr>
          </a:p>
          <a:p>
            <a:endParaRPr lang="zh-CN" altLang="en-US" sz="2000" dirty="0">
              <a:ea typeface="宋体" panose="02010600030101010101" pitchFamily="2" charset="-122"/>
            </a:endParaRPr>
          </a:p>
          <a:p>
            <a:endParaRPr lang="zh-CN" altLang="en-US" sz="2000" dirty="0">
              <a:ea typeface="宋体" panose="02010600030101010101" pitchFamily="2" charset="-122"/>
            </a:endParaRPr>
          </a:p>
          <a:p>
            <a:endParaRPr lang="zh-CN" altLang="en-US" sz="2000" dirty="0">
              <a:ea typeface="宋体" panose="02010600030101010101" pitchFamily="2" charset="-122"/>
            </a:endParaRPr>
          </a:p>
          <a:p>
            <a:endParaRPr lang="zh-CN" altLang="en-US" sz="2000" dirty="0">
              <a:ea typeface="宋体" panose="02010600030101010101" pitchFamily="2" charset="-122"/>
            </a:endParaRPr>
          </a:p>
          <a:p>
            <a:endParaRPr lang="en-US" altLang="zh-CN" sz="2000" dirty="0" smtClean="0">
              <a:ea typeface="宋体" panose="02010600030101010101" pitchFamily="2" charset="-122"/>
            </a:endParaRPr>
          </a:p>
          <a:p>
            <a:r>
              <a:rPr lang="zh-CN" altLang="en-US" sz="1800" dirty="0" smtClean="0">
                <a:ea typeface="宋体" panose="02010600030101010101" pitchFamily="2" charset="-122"/>
              </a:rPr>
              <a:t>Unix</a:t>
            </a:r>
            <a:r>
              <a:rPr lang="zh-CN" altLang="en-US" sz="1800" dirty="0">
                <a:ea typeface="宋体" panose="02010600030101010101" pitchFamily="2" charset="-122"/>
              </a:rPr>
              <a:t>中将</a:t>
            </a:r>
            <a:r>
              <a:rPr lang="zh-CN" altLang="en-US" sz="1800" dirty="0">
                <a:solidFill>
                  <a:srgbClr val="7030A0"/>
                </a:solidFill>
                <a:ea typeface="宋体" panose="02010600030101010101" pitchFamily="2" charset="-122"/>
              </a:rPr>
              <a:t>目录视为文件</a:t>
            </a:r>
            <a:r>
              <a:rPr lang="zh-CN" altLang="en-US" sz="1800" dirty="0">
                <a:ea typeface="宋体" panose="02010600030101010101" pitchFamily="2" charset="-122"/>
              </a:rPr>
              <a:t>，称为</a:t>
            </a:r>
            <a:r>
              <a:rPr lang="zh-CN" altLang="en-US" sz="1800" dirty="0">
                <a:solidFill>
                  <a:srgbClr val="7030A0"/>
                </a:solidFill>
                <a:ea typeface="宋体" panose="02010600030101010101" pitchFamily="2" charset="-122"/>
              </a:rPr>
              <a:t>目录文件</a:t>
            </a:r>
            <a:r>
              <a:rPr lang="zh-CN" altLang="en-US" sz="1800" dirty="0">
                <a:ea typeface="宋体" panose="02010600030101010101" pitchFamily="2" charset="-122"/>
              </a:rPr>
              <a:t>，</a:t>
            </a:r>
            <a:r>
              <a:rPr lang="zh-CN" altLang="en-US" sz="1800" dirty="0">
                <a:solidFill>
                  <a:srgbClr val="008000"/>
                </a:solidFill>
                <a:ea typeface="宋体" panose="02010600030101010101" pitchFamily="2" charset="-122"/>
              </a:rPr>
              <a:t>目录文件中的内容是目录</a:t>
            </a:r>
            <a:r>
              <a:rPr lang="zh-CN" altLang="en-US" sz="1800" dirty="0" smtClean="0">
                <a:solidFill>
                  <a:srgbClr val="008000"/>
                </a:solidFill>
                <a:ea typeface="宋体" panose="02010600030101010101" pitchFamily="2" charset="-122"/>
              </a:rPr>
              <a:t>表</a:t>
            </a:r>
            <a:endParaRPr lang="en-US" altLang="zh-CN" sz="1800" dirty="0" smtClean="0">
              <a:solidFill>
                <a:srgbClr val="008000"/>
              </a:solidFill>
              <a:ea typeface="宋体" panose="02010600030101010101" pitchFamily="2" charset="-122"/>
            </a:endParaRPr>
          </a:p>
          <a:p>
            <a:r>
              <a:rPr lang="en-US" altLang="zh-CN" sz="1800" b="1" dirty="0" smtClean="0">
                <a:solidFill>
                  <a:srgbClr val="FF3300"/>
                </a:solidFill>
                <a:ea typeface="宋体" panose="02010600030101010101" pitchFamily="2" charset="-122"/>
              </a:rPr>
              <a:t>UNIX</a:t>
            </a:r>
            <a:r>
              <a:rPr lang="zh-CN" altLang="en-US" sz="1800" b="1" dirty="0" smtClean="0">
                <a:solidFill>
                  <a:srgbClr val="FF3300"/>
                </a:solidFill>
                <a:ea typeface="宋体" panose="02010600030101010101" pitchFamily="2" charset="-122"/>
              </a:rPr>
              <a:t>：一切皆文件，</a:t>
            </a:r>
            <a:r>
              <a:rPr lang="zh-CN" altLang="en-US" sz="1800" dirty="0">
                <a:ea typeface="宋体" panose="02010600030101010101" pitchFamily="2" charset="-122"/>
              </a:rPr>
              <a:t>将</a:t>
            </a:r>
            <a:r>
              <a:rPr lang="zh-CN" altLang="en-US" sz="1800" dirty="0" smtClean="0">
                <a:ea typeface="宋体" panose="02010600030101010101" pitchFamily="2" charset="-122"/>
              </a:rPr>
              <a:t>设备也视为文件；</a:t>
            </a:r>
            <a:r>
              <a:rPr lang="zh-CN" altLang="en-US" sz="1800" b="1" dirty="0" smtClean="0">
                <a:solidFill>
                  <a:srgbClr val="7030A0"/>
                </a:solidFill>
                <a:ea typeface="宋体" panose="02010600030101010101" pitchFamily="2" charset="-122"/>
              </a:rPr>
              <a:t>操作方式统一，便于设计实现</a:t>
            </a:r>
            <a:endParaRPr lang="en-US" altLang="zh-CN" sz="1800" b="1" dirty="0">
              <a:solidFill>
                <a:srgbClr val="7030A0"/>
              </a:solidFill>
              <a:ea typeface="宋体" panose="02010600030101010101" pitchFamily="2" charset="-122"/>
            </a:endParaRPr>
          </a:p>
          <a:p>
            <a:r>
              <a:rPr lang="zh-CN" altLang="en-US" sz="1800" dirty="0" smtClean="0">
                <a:ea typeface="宋体" panose="02010600030101010101" pitchFamily="2" charset="-122"/>
              </a:rPr>
              <a:t>Inode</a:t>
            </a:r>
            <a:r>
              <a:rPr lang="zh-CN" altLang="en-US" sz="1800" dirty="0">
                <a:ea typeface="宋体" panose="02010600030101010101" pitchFamily="2" charset="-122"/>
              </a:rPr>
              <a:t>—Index node, </a:t>
            </a:r>
            <a:r>
              <a:rPr lang="zh-CN" altLang="en-US" sz="1800" dirty="0" smtClean="0">
                <a:ea typeface="宋体" panose="02010600030101010101" pitchFamily="2" charset="-122"/>
              </a:rPr>
              <a:t>FCB</a:t>
            </a:r>
            <a:r>
              <a:rPr lang="en-US" altLang="zh-CN" sz="1800" dirty="0" smtClean="0">
                <a:ea typeface="宋体" panose="02010600030101010101" pitchFamily="2" charset="-122"/>
              </a:rPr>
              <a:t>--</a:t>
            </a:r>
            <a:r>
              <a:rPr lang="zh-CN" altLang="en-US" sz="1800" dirty="0" smtClean="0">
                <a:ea typeface="宋体" panose="02010600030101010101" pitchFamily="2" charset="-122"/>
              </a:rPr>
              <a:t>File </a:t>
            </a:r>
            <a:r>
              <a:rPr lang="zh-CN" altLang="en-US" sz="1800" dirty="0">
                <a:ea typeface="宋体" panose="02010600030101010101" pitchFamily="2" charset="-122"/>
              </a:rPr>
              <a:t>Control </a:t>
            </a:r>
            <a:r>
              <a:rPr lang="zh-CN" altLang="en-US" sz="1800" dirty="0" smtClean="0">
                <a:ea typeface="宋体" panose="02010600030101010101" pitchFamily="2" charset="-122"/>
              </a:rPr>
              <a:t>Block</a:t>
            </a:r>
            <a:endParaRPr lang="zh-CN" altLang="en-US" sz="1800" dirty="0">
              <a:ea typeface="宋体" panose="02010600030101010101" pitchFamily="2" charset="-122"/>
            </a:endParaRPr>
          </a:p>
          <a:p>
            <a:r>
              <a:rPr lang="zh-CN" altLang="en-US" sz="1800" dirty="0" smtClean="0">
                <a:ea typeface="宋体" panose="02010600030101010101" pitchFamily="2" charset="-122"/>
              </a:rPr>
              <a:t>根目录：</a:t>
            </a:r>
            <a:endParaRPr lang="en-US" altLang="zh-CN" sz="1800" dirty="0" smtClean="0">
              <a:ea typeface="宋体" panose="02010600030101010101" pitchFamily="2" charset="-122"/>
            </a:endParaRPr>
          </a:p>
          <a:p>
            <a:pPr lvl="1"/>
            <a:r>
              <a:rPr lang="en-US" altLang="zh-CN" sz="1600" dirty="0" smtClean="0">
                <a:solidFill>
                  <a:srgbClr val="0000CC"/>
                </a:solidFill>
                <a:ea typeface="宋体" panose="02010600030101010101" pitchFamily="2" charset="-122"/>
              </a:rPr>
              <a:t>FAT</a:t>
            </a:r>
            <a:r>
              <a:rPr lang="zh-CN" altLang="en-US" sz="1600" dirty="0" smtClean="0">
                <a:ea typeface="宋体" panose="02010600030101010101" pitchFamily="2" charset="-122"/>
              </a:rPr>
              <a:t>：根目录表，</a:t>
            </a:r>
            <a:r>
              <a:rPr lang="en-US" altLang="zh-CN" sz="1600" dirty="0" smtClean="0">
                <a:solidFill>
                  <a:srgbClr val="0000CC"/>
                </a:solidFill>
                <a:ea typeface="宋体" panose="02010600030101010101" pitchFamily="2" charset="-122"/>
              </a:rPr>
              <a:t>Ext2</a:t>
            </a:r>
            <a:r>
              <a:rPr lang="zh-CN" altLang="en-US" sz="1600" dirty="0" smtClean="0">
                <a:ea typeface="宋体" panose="02010600030101010101" pitchFamily="2" charset="-122"/>
              </a:rPr>
              <a:t>：有</a:t>
            </a:r>
            <a:r>
              <a:rPr lang="zh-CN" altLang="en-US" sz="1600" dirty="0">
                <a:ea typeface="宋体" panose="02010600030101010101" pitchFamily="2" charset="-122"/>
              </a:rPr>
              <a:t>一个根索引</a:t>
            </a:r>
            <a:r>
              <a:rPr lang="zh-CN" altLang="en-US" sz="1600" dirty="0" smtClean="0">
                <a:ea typeface="宋体" panose="02010600030101010101" pitchFamily="2" charset="-122"/>
              </a:rPr>
              <a:t>节点（便于文件共享）</a:t>
            </a:r>
            <a:endParaRPr lang="zh-CN" altLang="en-US" sz="1600" dirty="0">
              <a:ea typeface="宋体" panose="02010600030101010101" pitchFamily="2" charset="-122"/>
            </a:endParaRPr>
          </a:p>
          <a:p>
            <a:endParaRPr lang="zh-CN" altLang="en-US" sz="2000" b="1" dirty="0">
              <a:ea typeface="宋体" panose="02010600030101010101" pitchFamily="2" charset="-122"/>
            </a:endParaRPr>
          </a:p>
        </p:txBody>
      </p:sp>
      <p:graphicFrame>
        <p:nvGraphicFramePr>
          <p:cNvPr id="32772" name="Group 4">
            <a:extLst>
              <a:ext uri="{FF2B5EF4-FFF2-40B4-BE49-F238E27FC236}">
                <a16:creationId xmlns:a16="http://schemas.microsoft.com/office/drawing/2014/main" id="{79C118B5-463D-43C5-B3EC-4215D8F14BE6}"/>
              </a:ext>
            </a:extLst>
          </p:cNvPr>
          <p:cNvGraphicFramePr>
            <a:graphicFrameLocks noGrp="1"/>
          </p:cNvGraphicFramePr>
          <p:nvPr>
            <p:extLst/>
          </p:nvPr>
        </p:nvGraphicFramePr>
        <p:xfrm>
          <a:off x="1204635" y="1934115"/>
          <a:ext cx="6491287" cy="1044184"/>
        </p:xfrm>
        <a:graphic>
          <a:graphicData uri="http://schemas.openxmlformats.org/drawingml/2006/table">
            <a:tbl>
              <a:tblPr/>
              <a:tblGrid>
                <a:gridCol w="866775">
                  <a:extLst>
                    <a:ext uri="{9D8B030D-6E8A-4147-A177-3AD203B41FA5}">
                      <a16:colId xmlns:a16="http://schemas.microsoft.com/office/drawing/2014/main" val="20000"/>
                    </a:ext>
                  </a:extLst>
                </a:gridCol>
                <a:gridCol w="989012">
                  <a:extLst>
                    <a:ext uri="{9D8B030D-6E8A-4147-A177-3AD203B41FA5}">
                      <a16:colId xmlns:a16="http://schemas.microsoft.com/office/drawing/2014/main" val="20001"/>
                    </a:ext>
                  </a:extLst>
                </a:gridCol>
                <a:gridCol w="927100">
                  <a:extLst>
                    <a:ext uri="{9D8B030D-6E8A-4147-A177-3AD203B41FA5}">
                      <a16:colId xmlns:a16="http://schemas.microsoft.com/office/drawing/2014/main" val="20002"/>
                    </a:ext>
                  </a:extLst>
                </a:gridCol>
                <a:gridCol w="927100">
                  <a:extLst>
                    <a:ext uri="{9D8B030D-6E8A-4147-A177-3AD203B41FA5}">
                      <a16:colId xmlns:a16="http://schemas.microsoft.com/office/drawing/2014/main" val="20003"/>
                    </a:ext>
                  </a:extLst>
                </a:gridCol>
                <a:gridCol w="927100">
                  <a:extLst>
                    <a:ext uri="{9D8B030D-6E8A-4147-A177-3AD203B41FA5}">
                      <a16:colId xmlns:a16="http://schemas.microsoft.com/office/drawing/2014/main" val="20004"/>
                    </a:ext>
                  </a:extLst>
                </a:gridCol>
                <a:gridCol w="927100">
                  <a:extLst>
                    <a:ext uri="{9D8B030D-6E8A-4147-A177-3AD203B41FA5}">
                      <a16:colId xmlns:a16="http://schemas.microsoft.com/office/drawing/2014/main" val="20005"/>
                    </a:ext>
                  </a:extLst>
                </a:gridCol>
                <a:gridCol w="927100">
                  <a:extLst>
                    <a:ext uri="{9D8B030D-6E8A-4147-A177-3AD203B41FA5}">
                      <a16:colId xmlns:a16="http://schemas.microsoft.com/office/drawing/2014/main" val="20006"/>
                    </a:ext>
                  </a:extLst>
                </a:gridCol>
              </a:tblGrid>
              <a:tr h="24863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400" b="1" i="0" u="none" strike="noStrike" cap="none" normalizeH="0" baseline="0" dirty="0">
                          <a:ln>
                            <a:noFill/>
                          </a:ln>
                          <a:solidFill>
                            <a:srgbClr val="FFFF99"/>
                          </a:solidFill>
                          <a:effectLst/>
                          <a:latin typeface="Helvetica" pitchFamily="2" charset="0"/>
                          <a:ea typeface="宋体" pitchFamily="2" charset="-122"/>
                        </a:rPr>
                        <a:t>文件名</a:t>
                      </a: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400" b="1" i="0" u="none" strike="noStrike" cap="none" normalizeH="0" baseline="0" dirty="0">
                          <a:ln>
                            <a:noFill/>
                          </a:ln>
                          <a:solidFill>
                            <a:srgbClr val="FFFF99"/>
                          </a:solidFill>
                          <a:effectLst/>
                          <a:latin typeface="Helvetica" pitchFamily="2" charset="0"/>
                          <a:ea typeface="宋体" pitchFamily="2" charset="-122"/>
                        </a:rPr>
                        <a:t>扩展名</a:t>
                      </a: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400" b="1" i="0" u="none" strike="noStrike" cap="none" normalizeH="0" baseline="0" dirty="0">
                          <a:ln>
                            <a:noFill/>
                          </a:ln>
                          <a:solidFill>
                            <a:srgbClr val="FFFF99"/>
                          </a:solidFill>
                          <a:effectLst/>
                          <a:latin typeface="Helvetica" pitchFamily="2" charset="0"/>
                          <a:ea typeface="宋体" pitchFamily="2" charset="-122"/>
                        </a:rPr>
                        <a:t>…</a:t>
                      </a: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400" b="1" i="0" u="none" strike="noStrike" cap="none" normalizeH="0" baseline="0" dirty="0">
                          <a:ln>
                            <a:noFill/>
                          </a:ln>
                          <a:solidFill>
                            <a:srgbClr val="FFFF99"/>
                          </a:solidFill>
                          <a:effectLst/>
                          <a:latin typeface="Helvetica" pitchFamily="2" charset="0"/>
                          <a:ea typeface="宋体" pitchFamily="2" charset="-122"/>
                        </a:rPr>
                        <a:t>…</a:t>
                      </a: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400" b="1" i="0" u="none" strike="noStrike" cap="none" normalizeH="0" baseline="0" dirty="0">
                          <a:ln>
                            <a:noFill/>
                          </a:ln>
                          <a:solidFill>
                            <a:srgbClr val="FFFF99"/>
                          </a:solidFill>
                          <a:effectLst/>
                          <a:latin typeface="Helvetica" pitchFamily="2" charset="0"/>
                          <a:ea typeface="宋体" pitchFamily="2" charset="-122"/>
                        </a:rPr>
                        <a:t>…</a:t>
                      </a: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400" b="1" i="0" u="none" strike="noStrike" cap="none" normalizeH="0" baseline="0" dirty="0">
                          <a:ln>
                            <a:noFill/>
                          </a:ln>
                          <a:solidFill>
                            <a:srgbClr val="FFFF99"/>
                          </a:solidFill>
                          <a:effectLst/>
                          <a:latin typeface="Helvetica" pitchFamily="2" charset="0"/>
                          <a:ea typeface="宋体" pitchFamily="2" charset="-122"/>
                        </a:rPr>
                        <a:t>…</a:t>
                      </a: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400" b="1" i="0" u="none" strike="noStrike" cap="none" normalizeH="0" baseline="0" dirty="0">
                          <a:ln>
                            <a:noFill/>
                          </a:ln>
                          <a:solidFill>
                            <a:srgbClr val="FFFF99"/>
                          </a:solidFill>
                          <a:effectLst/>
                          <a:latin typeface="Helvetica" pitchFamily="2" charset="0"/>
                          <a:ea typeface="宋体" pitchFamily="2" charset="-122"/>
                        </a:rPr>
                        <a:t>文件位置</a:t>
                      </a: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29836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a:ln>
                          <a:noFill/>
                        </a:ln>
                        <a:solidFill>
                          <a:srgbClr val="000000"/>
                        </a:solidFill>
                        <a:effectLst/>
                        <a:latin typeface="Helvetica" pitchFamily="2" charset="0"/>
                        <a:ea typeface="宋体"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3737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a:ln>
                          <a:noFill/>
                        </a:ln>
                        <a:solidFill>
                          <a:srgbClr val="000000"/>
                        </a:solidFill>
                        <a:effectLst/>
                        <a:latin typeface="Helvetica" pitchFamily="2" charset="0"/>
                        <a:ea typeface="宋体"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a:ln>
                          <a:noFill/>
                        </a:ln>
                        <a:solidFill>
                          <a:srgbClr val="000000"/>
                        </a:solidFill>
                        <a:effectLst/>
                        <a:latin typeface="Helvetica" pitchFamily="2" charset="0"/>
                        <a:ea typeface="宋体"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bl>
          </a:graphicData>
        </a:graphic>
      </p:graphicFrame>
      <p:graphicFrame>
        <p:nvGraphicFramePr>
          <p:cNvPr id="32806" name="Group 38">
            <a:extLst>
              <a:ext uri="{FF2B5EF4-FFF2-40B4-BE49-F238E27FC236}">
                <a16:creationId xmlns:a16="http://schemas.microsoft.com/office/drawing/2014/main" id="{09079F92-3286-441B-96D7-6C9189DD867B}"/>
              </a:ext>
            </a:extLst>
          </p:cNvPr>
          <p:cNvGraphicFramePr>
            <a:graphicFrameLocks noGrp="1"/>
          </p:cNvGraphicFramePr>
          <p:nvPr>
            <p:extLst/>
          </p:nvPr>
        </p:nvGraphicFramePr>
        <p:xfrm>
          <a:off x="1204635" y="3144987"/>
          <a:ext cx="6524625" cy="1068833"/>
        </p:xfrm>
        <a:graphic>
          <a:graphicData uri="http://schemas.openxmlformats.org/drawingml/2006/table">
            <a:tbl>
              <a:tblPr/>
              <a:tblGrid>
                <a:gridCol w="3262312">
                  <a:extLst>
                    <a:ext uri="{9D8B030D-6E8A-4147-A177-3AD203B41FA5}">
                      <a16:colId xmlns:a16="http://schemas.microsoft.com/office/drawing/2014/main" val="20000"/>
                    </a:ext>
                  </a:extLst>
                </a:gridCol>
                <a:gridCol w="3262313">
                  <a:extLst>
                    <a:ext uri="{9D8B030D-6E8A-4147-A177-3AD203B41FA5}">
                      <a16:colId xmlns:a16="http://schemas.microsoft.com/office/drawing/2014/main" val="20001"/>
                    </a:ext>
                  </a:extLst>
                </a:gridCol>
              </a:tblGrid>
              <a:tr h="27937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400" b="1" i="0" u="none" strike="noStrike" cap="none" normalizeH="0" baseline="0" dirty="0">
                          <a:ln>
                            <a:noFill/>
                          </a:ln>
                          <a:solidFill>
                            <a:srgbClr val="FFFF99"/>
                          </a:solidFill>
                          <a:effectLst/>
                          <a:latin typeface="Helvetica" pitchFamily="2" charset="0"/>
                          <a:ea typeface="宋体" pitchFamily="2" charset="-122"/>
                        </a:rPr>
                        <a:t>文件名</a:t>
                      </a: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400" b="1" i="0" u="none" strike="noStrike" cap="none" normalizeH="0" baseline="0" dirty="0">
                          <a:ln>
                            <a:noFill/>
                          </a:ln>
                          <a:solidFill>
                            <a:srgbClr val="FFFF99"/>
                          </a:solidFill>
                          <a:effectLst/>
                          <a:latin typeface="Helvetica" pitchFamily="2" charset="0"/>
                          <a:ea typeface="宋体" pitchFamily="2" charset="-122"/>
                        </a:rPr>
                        <a:t>索引结点号</a:t>
                      </a: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373681">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400" b="0" i="0" u="none" strike="noStrike" cap="none" normalizeH="0" baseline="0" dirty="0">
                        <a:ln>
                          <a:noFill/>
                        </a:ln>
                        <a:solidFill>
                          <a:srgbClr val="000000"/>
                        </a:solidFill>
                        <a:effectLst/>
                        <a:latin typeface="Helvetica" pitchFamily="2" charset="0"/>
                        <a:ea typeface="宋体" pitchFamily="2" charset="-122"/>
                      </a:endParaRP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400" b="0" i="0" u="none" strike="noStrike" cap="none" normalizeH="0" baseline="0" dirty="0">
                        <a:ln>
                          <a:noFill/>
                        </a:ln>
                        <a:solidFill>
                          <a:srgbClr val="000000"/>
                        </a:solidFill>
                        <a:effectLst/>
                        <a:latin typeface="Helvetica" pitchFamily="2" charset="0"/>
                        <a:ea typeface="宋体" pitchFamily="2" charset="-122"/>
                      </a:endParaRP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390412">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400" b="0" i="0" u="none" strike="noStrike" cap="none" normalizeH="0" baseline="0" dirty="0">
                        <a:ln>
                          <a:noFill/>
                        </a:ln>
                        <a:solidFill>
                          <a:srgbClr val="000000"/>
                        </a:solidFill>
                        <a:effectLst/>
                        <a:latin typeface="Helvetica" pitchFamily="2" charset="0"/>
                        <a:ea typeface="宋体" pitchFamily="2" charset="-122"/>
                      </a:endParaRP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400" b="0" i="0" u="none" strike="noStrike" cap="none" normalizeH="0" baseline="0" dirty="0">
                        <a:ln>
                          <a:noFill/>
                        </a:ln>
                        <a:solidFill>
                          <a:srgbClr val="000000"/>
                        </a:solidFill>
                        <a:effectLst/>
                        <a:latin typeface="Helvetica" pitchFamily="2" charset="0"/>
                        <a:ea typeface="宋体" pitchFamily="2" charset="-122"/>
                      </a:endParaRP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bl>
          </a:graphicData>
        </a:graphic>
      </p:graphicFrame>
      <p:sp>
        <p:nvSpPr>
          <p:cNvPr id="34868" name="左大括号 5">
            <a:extLst>
              <a:ext uri="{FF2B5EF4-FFF2-40B4-BE49-F238E27FC236}">
                <a16:creationId xmlns:a16="http://schemas.microsoft.com/office/drawing/2014/main" id="{5C2EFB1B-DBDE-453B-AB22-B4C128379F8E}"/>
              </a:ext>
            </a:extLst>
          </p:cNvPr>
          <p:cNvSpPr>
            <a:spLocks/>
          </p:cNvSpPr>
          <p:nvPr/>
        </p:nvSpPr>
        <p:spPr bwMode="auto">
          <a:xfrm rot="5400000">
            <a:off x="4735236" y="-1026573"/>
            <a:ext cx="242887" cy="5576887"/>
          </a:xfrm>
          <a:prstGeom prst="leftBrace">
            <a:avLst>
              <a:gd name="adj1" fmla="val 8291"/>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34869" name="TextBox 6">
            <a:extLst>
              <a:ext uri="{FF2B5EF4-FFF2-40B4-BE49-F238E27FC236}">
                <a16:creationId xmlns:a16="http://schemas.microsoft.com/office/drawing/2014/main" id="{BA1E7A99-DA78-4364-9AC5-43A997828BF0}"/>
              </a:ext>
            </a:extLst>
          </p:cNvPr>
          <p:cNvSpPr txBox="1">
            <a:spLocks noChangeArrowheads="1"/>
          </p:cNvSpPr>
          <p:nvPr/>
        </p:nvSpPr>
        <p:spPr bwMode="auto">
          <a:xfrm>
            <a:off x="4577719" y="1306191"/>
            <a:ext cx="812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800" dirty="0">
                <a:ea typeface="宋体" panose="02010600030101010101" pitchFamily="2" charset="-122"/>
              </a:rPr>
              <a:t>FCB</a:t>
            </a:r>
            <a:endParaRPr lang="zh-CN" altLang="en-US" sz="1800" dirty="0">
              <a:ea typeface="宋体" panose="02010600030101010101" pitchFamily="2" charset="-122"/>
            </a:endParaRPr>
          </a:p>
        </p:txBody>
      </p:sp>
    </p:spTree>
    <p:extLst>
      <p:ext uri="{BB962C8B-B14F-4D97-AF65-F5344CB8AC3E}">
        <p14:creationId xmlns:p14="http://schemas.microsoft.com/office/powerpoint/2010/main" val="4882341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AD1E35F8-DCCD-4C68-BF92-F6BF6BE4BDED}"/>
              </a:ext>
            </a:extLst>
          </p:cNvPr>
          <p:cNvSpPr>
            <a:spLocks noGrp="1" noChangeArrowheads="1"/>
          </p:cNvSpPr>
          <p:nvPr>
            <p:ph type="title" idx="4294967295"/>
          </p:nvPr>
        </p:nvSpPr>
        <p:spPr>
          <a:xfrm>
            <a:off x="646113" y="6005513"/>
            <a:ext cx="8077200" cy="398462"/>
          </a:xfrm>
        </p:spPr>
        <p:txBody>
          <a:bodyPr/>
          <a:lstStyle/>
          <a:p>
            <a:r>
              <a:rPr lang="en-US" altLang="zh-CN" sz="2000" b="0">
                <a:solidFill>
                  <a:schemeClr val="tx1"/>
                </a:solidFill>
                <a:ea typeface="宋体" panose="02010600030101010101" pitchFamily="2" charset="-122"/>
              </a:rPr>
              <a:t>A Typical File-system Organization</a:t>
            </a:r>
          </a:p>
        </p:txBody>
      </p:sp>
      <p:pic>
        <p:nvPicPr>
          <p:cNvPr id="28675" name="Picture 4">
            <a:extLst>
              <a:ext uri="{FF2B5EF4-FFF2-40B4-BE49-F238E27FC236}">
                <a16:creationId xmlns:a16="http://schemas.microsoft.com/office/drawing/2014/main" id="{402CE1E1-AFE6-485B-B771-C0B1F44CAB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70" t="14792" r="439" b="14484"/>
          <a:stretch>
            <a:fillRect/>
          </a:stretch>
        </p:blipFill>
        <p:spPr bwMode="auto">
          <a:xfrm>
            <a:off x="1784412" y="1675043"/>
            <a:ext cx="6164756" cy="4100513"/>
          </a:xfrm>
          <a:prstGeom prst="rect">
            <a:avLst/>
          </a:prstGeom>
          <a:solidFill>
            <a:srgbClr val="FFC000"/>
          </a:solidFill>
          <a:ln w="38100" cmpd="dbl">
            <a:solidFill>
              <a:srgbClr val="CC6600"/>
            </a:solidFill>
            <a:miter lim="800000"/>
            <a:headEnd/>
            <a:tailEnd/>
          </a:ln>
          <a:extLst/>
        </p:spPr>
      </p:pic>
      <p:sp>
        <p:nvSpPr>
          <p:cNvPr id="26628" name="标题 1">
            <a:extLst>
              <a:ext uri="{FF2B5EF4-FFF2-40B4-BE49-F238E27FC236}">
                <a16:creationId xmlns:a16="http://schemas.microsoft.com/office/drawing/2014/main" id="{E9677A81-ABD5-4B9E-A90C-6941374F3178}"/>
              </a:ext>
            </a:extLst>
          </p:cNvPr>
          <p:cNvSpPr txBox="1">
            <a:spLocks noChangeArrowheads="1"/>
          </p:cNvSpPr>
          <p:nvPr/>
        </p:nvSpPr>
        <p:spPr bwMode="auto">
          <a:xfrm>
            <a:off x="685800" y="341313"/>
            <a:ext cx="8077200" cy="609600"/>
          </a:xfrm>
          <a:prstGeom prst="rect">
            <a:avLst/>
          </a:prstGeom>
          <a:noFill/>
          <a:ln>
            <a:noFill/>
          </a:ln>
        </p:spPr>
        <p:txBody>
          <a:bodyPr anchor="b"/>
          <a:lstStyle>
            <a:lvl1pPr>
              <a:defRPr>
                <a:solidFill>
                  <a:schemeClr val="tx1"/>
                </a:solidFill>
                <a:latin typeface="Helvetica" pitchFamily="2" charset="0"/>
              </a:defRPr>
            </a:lvl1pPr>
            <a:lvl2pPr marL="742950" indent="-285750">
              <a:defRPr>
                <a:solidFill>
                  <a:schemeClr val="tx1"/>
                </a:solidFill>
                <a:latin typeface="Helvetica" pitchFamily="2" charset="0"/>
              </a:defRPr>
            </a:lvl2pPr>
            <a:lvl3pPr marL="1143000" indent="-228600">
              <a:defRPr>
                <a:solidFill>
                  <a:schemeClr val="tx1"/>
                </a:solidFill>
                <a:latin typeface="Helvetica" pitchFamily="2" charset="0"/>
              </a:defRPr>
            </a:lvl3pPr>
            <a:lvl4pPr marL="1600200" indent="-228600">
              <a:defRPr>
                <a:solidFill>
                  <a:schemeClr val="tx1"/>
                </a:solidFill>
                <a:latin typeface="Helvetica" pitchFamily="2" charset="0"/>
              </a:defRPr>
            </a:lvl4pPr>
            <a:lvl5pPr marL="2057400" indent="-228600">
              <a:defRPr>
                <a:solidFill>
                  <a:schemeClr val="tx1"/>
                </a:solidFill>
                <a:latin typeface="Helvetica" pitchFamily="2" charset="0"/>
              </a:defRPr>
            </a:lvl5pPr>
            <a:lvl6pPr marL="2514600" indent="-228600" eaLnBrk="0" fontAlgn="base" hangingPunct="0">
              <a:spcBef>
                <a:spcPct val="0"/>
              </a:spcBef>
              <a:spcAft>
                <a:spcPct val="0"/>
              </a:spcAft>
              <a:buFont typeface="Arial" pitchFamily="34" charset="0"/>
              <a:defRPr>
                <a:solidFill>
                  <a:schemeClr val="tx1"/>
                </a:solidFill>
                <a:latin typeface="Helvetica" pitchFamily="2" charset="0"/>
              </a:defRPr>
            </a:lvl6pPr>
            <a:lvl7pPr marL="2971800" indent="-228600" eaLnBrk="0" fontAlgn="base" hangingPunct="0">
              <a:spcBef>
                <a:spcPct val="0"/>
              </a:spcBef>
              <a:spcAft>
                <a:spcPct val="0"/>
              </a:spcAft>
              <a:buFont typeface="Arial" pitchFamily="34" charset="0"/>
              <a:defRPr>
                <a:solidFill>
                  <a:schemeClr val="tx1"/>
                </a:solidFill>
                <a:latin typeface="Helvetica" pitchFamily="2" charset="0"/>
              </a:defRPr>
            </a:lvl7pPr>
            <a:lvl8pPr marL="3429000" indent="-228600" eaLnBrk="0" fontAlgn="base" hangingPunct="0">
              <a:spcBef>
                <a:spcPct val="0"/>
              </a:spcBef>
              <a:spcAft>
                <a:spcPct val="0"/>
              </a:spcAft>
              <a:buFont typeface="Arial" pitchFamily="34" charset="0"/>
              <a:defRPr>
                <a:solidFill>
                  <a:schemeClr val="tx1"/>
                </a:solidFill>
                <a:latin typeface="Helvetica" pitchFamily="2" charset="0"/>
              </a:defRPr>
            </a:lvl8pPr>
            <a:lvl9pPr marL="3886200" indent="-228600" eaLnBrk="0" fontAlgn="base" hangingPunct="0">
              <a:spcBef>
                <a:spcPct val="0"/>
              </a:spcBef>
              <a:spcAft>
                <a:spcPct val="0"/>
              </a:spcAft>
              <a:buFont typeface="Arial" pitchFamily="34" charset="0"/>
              <a:defRPr>
                <a:solidFill>
                  <a:schemeClr val="tx1"/>
                </a:solidFill>
                <a:latin typeface="Helvetica" pitchFamily="2" charset="0"/>
              </a:defRPr>
            </a:lvl9pPr>
          </a:lstStyle>
          <a:p>
            <a:pPr algn="ctr">
              <a:buFont typeface="Arial" panose="020B0604020202020204" pitchFamily="34" charset="0"/>
              <a:buNone/>
              <a:defRPr/>
            </a:pPr>
            <a:r>
              <a:rPr lang="en-US" sz="3200" b="1" dirty="0">
                <a:solidFill>
                  <a:srgbClr val="993300"/>
                </a:solidFill>
                <a:effectLst>
                  <a:outerShdw blurRad="38100" dist="38100" dir="2700000" algn="tl">
                    <a:srgbClr val="C0C0C0"/>
                  </a:outerShdw>
                </a:effectLst>
                <a:ea typeface="宋体" pitchFamily="2" charset="-122"/>
              </a:rPr>
              <a:t>10.3.1 Storage Structure</a:t>
            </a:r>
            <a:endParaRPr lang="zh-CN" altLang="en-US" sz="3200" b="1" dirty="0">
              <a:solidFill>
                <a:srgbClr val="993300"/>
              </a:solidFill>
              <a:effectLst>
                <a:outerShdw blurRad="38100" dist="38100" dir="2700000" algn="tl">
                  <a:srgbClr val="C0C0C0"/>
                </a:outerShdw>
              </a:effectLst>
              <a:ea typeface="宋体" pitchFamily="2" charset="-122"/>
            </a:endParaRPr>
          </a:p>
        </p:txBody>
      </p:sp>
      <p:sp>
        <p:nvSpPr>
          <p:cNvPr id="2" name="圆角矩形标注 1"/>
          <p:cNvSpPr/>
          <p:nvPr/>
        </p:nvSpPr>
        <p:spPr bwMode="auto">
          <a:xfrm>
            <a:off x="685800" y="1180870"/>
            <a:ext cx="1578006" cy="1216241"/>
          </a:xfrm>
          <a:prstGeom prst="wedgeRoundRectCallout">
            <a:avLst>
              <a:gd name="adj1" fmla="val -9581"/>
              <a:gd name="adj2" fmla="val 38412"/>
              <a:gd name="adj3" fmla="val 16667"/>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400" b="1" i="0" u="none" strike="noStrike" cap="none" normalizeH="0" baseline="0" dirty="0" err="1" smtClean="0">
                <a:ln>
                  <a:noFill/>
                </a:ln>
                <a:solidFill>
                  <a:schemeClr val="tx1"/>
                </a:solidFill>
                <a:effectLst/>
                <a:latin typeface="宋体" panose="02010600030101010101" pitchFamily="2" charset="-122"/>
                <a:ea typeface="宋体" panose="02010600030101010101" pitchFamily="2" charset="-122"/>
              </a:rPr>
              <a:t>Os</a:t>
            </a:r>
            <a:r>
              <a:rPr kumimoji="0" lang="zh-CN" altLang="en-US" sz="1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为每个分区创建了文件系统，我们才能正常访问、使用该分区中的文件。</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1E8E11D9-3B7C-454F-91B1-ED21B4856BE6}"/>
              </a:ext>
            </a:extLst>
          </p:cNvPr>
          <p:cNvSpPr>
            <a:spLocks noGrp="1" noChangeArrowheads="1"/>
          </p:cNvSpPr>
          <p:nvPr>
            <p:ph type="title" idx="4294967295"/>
          </p:nvPr>
        </p:nvSpPr>
        <p:spPr>
          <a:xfrm>
            <a:off x="585926" y="396875"/>
            <a:ext cx="8089762" cy="609600"/>
          </a:xfrm>
        </p:spPr>
        <p:txBody>
          <a:bodyPr/>
          <a:lstStyle/>
          <a:p>
            <a:pPr>
              <a:defRPr/>
            </a:pPr>
            <a:r>
              <a:rPr lang="en-US" altLang="zh-CN" dirty="0">
                <a:effectLst>
                  <a:outerShdw blurRad="38100" dist="38100" dir="2700000" algn="tl">
                    <a:srgbClr val="C0C0C0"/>
                  </a:outerShdw>
                </a:effectLst>
                <a:ea typeface="宋体" pitchFamily="2" charset="-122"/>
              </a:rPr>
              <a:t> </a:t>
            </a:r>
            <a:r>
              <a:rPr lang="zh-CN" altLang="en-US" sz="2800" dirty="0">
                <a:effectLst>
                  <a:outerShdw blurRad="38100" dist="38100" dir="2700000" algn="tl">
                    <a:srgbClr val="C0C0C0"/>
                  </a:outerShdw>
                </a:effectLst>
                <a:ea typeface="宋体" pitchFamily="2" charset="-122"/>
              </a:rPr>
              <a:t>硬盘的物理格式化与逻辑</a:t>
            </a:r>
            <a:r>
              <a:rPr lang="zh-CN" altLang="en-US" sz="2800" dirty="0" smtClean="0">
                <a:effectLst>
                  <a:outerShdw blurRad="38100" dist="38100" dir="2700000" algn="tl">
                    <a:srgbClr val="C0C0C0"/>
                  </a:outerShdw>
                </a:effectLst>
                <a:ea typeface="宋体" pitchFamily="2" charset="-122"/>
              </a:rPr>
              <a:t>格式化（参见</a:t>
            </a:r>
            <a:r>
              <a:rPr lang="en-US" altLang="zh-CN" sz="2800" dirty="0" smtClean="0">
                <a:effectLst>
                  <a:outerShdw blurRad="38100" dist="38100" dir="2700000" algn="tl">
                    <a:srgbClr val="C0C0C0"/>
                  </a:outerShdw>
                </a:effectLst>
                <a:ea typeface="宋体" pitchFamily="2" charset="-122"/>
              </a:rPr>
              <a:t>12.5.1</a:t>
            </a:r>
            <a:r>
              <a:rPr lang="zh-CN" altLang="en-US" sz="2800" dirty="0" smtClean="0">
                <a:effectLst>
                  <a:outerShdw blurRad="38100" dist="38100" dir="2700000" algn="tl">
                    <a:srgbClr val="C0C0C0"/>
                  </a:outerShdw>
                </a:effectLst>
                <a:ea typeface="宋体" pitchFamily="2" charset="-122"/>
              </a:rPr>
              <a:t>）</a:t>
            </a:r>
            <a:endParaRPr lang="en-US" altLang="zh-CN" sz="2800" dirty="0">
              <a:effectLst>
                <a:outerShdw blurRad="38100" dist="38100" dir="2700000" algn="tl">
                  <a:srgbClr val="C0C0C0"/>
                </a:outerShdw>
              </a:effectLst>
              <a:ea typeface="宋体" pitchFamily="2" charset="-122"/>
            </a:endParaRPr>
          </a:p>
        </p:txBody>
      </p:sp>
      <p:sp>
        <p:nvSpPr>
          <p:cNvPr id="26627" name="Rectangle 3">
            <a:extLst>
              <a:ext uri="{FF2B5EF4-FFF2-40B4-BE49-F238E27FC236}">
                <a16:creationId xmlns:a16="http://schemas.microsoft.com/office/drawing/2014/main" id="{C7A383C4-B39E-4E48-92B6-EDD4CFA556C7}"/>
              </a:ext>
            </a:extLst>
          </p:cNvPr>
          <p:cNvSpPr>
            <a:spLocks noGrp="1" noChangeArrowheads="1"/>
          </p:cNvSpPr>
          <p:nvPr>
            <p:ph type="body" idx="4294967295"/>
          </p:nvPr>
        </p:nvSpPr>
        <p:spPr>
          <a:xfrm>
            <a:off x="1076325" y="1401763"/>
            <a:ext cx="7599363" cy="4592637"/>
          </a:xfrm>
        </p:spPr>
        <p:txBody>
          <a:bodyPr/>
          <a:lstStyle/>
          <a:p>
            <a:r>
              <a:rPr lang="zh-CN" altLang="en-US" sz="2000" dirty="0">
                <a:solidFill>
                  <a:srgbClr val="006600"/>
                </a:solidFill>
                <a:ea typeface="宋体" panose="02010600030101010101" pitchFamily="2" charset="-122"/>
              </a:rPr>
              <a:t>System may have </a:t>
            </a:r>
            <a:r>
              <a:rPr lang="zh-CN" altLang="en-US" sz="2000" dirty="0">
                <a:solidFill>
                  <a:srgbClr val="FF0000"/>
                </a:solidFill>
                <a:ea typeface="宋体" panose="02010600030101010101" pitchFamily="2" charset="-122"/>
              </a:rPr>
              <a:t>zero or more </a:t>
            </a:r>
            <a:r>
              <a:rPr lang="zh-CN" altLang="en-US" sz="2000" dirty="0">
                <a:solidFill>
                  <a:srgbClr val="006600"/>
                </a:solidFill>
                <a:ea typeface="宋体" panose="02010600030101010101" pitchFamily="2" charset="-122"/>
              </a:rPr>
              <a:t>file systems, and the file systems may be of varying types.</a:t>
            </a:r>
            <a:endParaRPr lang="en-US" altLang="zh-CN" sz="2000" dirty="0">
              <a:ea typeface="宋体" panose="02010600030101010101" pitchFamily="2" charset="-122"/>
            </a:endParaRPr>
          </a:p>
          <a:p>
            <a:r>
              <a:rPr lang="zh-CN" altLang="en-US" sz="2000" b="1" dirty="0">
                <a:solidFill>
                  <a:srgbClr val="7030A0"/>
                </a:solidFill>
                <a:ea typeface="宋体" panose="02010600030101010101" pitchFamily="2" charset="-122"/>
              </a:rPr>
              <a:t>物理格式化</a:t>
            </a:r>
            <a:endParaRPr lang="en-US" altLang="zh-CN" sz="2000" b="1" dirty="0">
              <a:solidFill>
                <a:srgbClr val="7030A0"/>
              </a:solidFill>
              <a:ea typeface="宋体" panose="02010600030101010101" pitchFamily="2" charset="-122"/>
            </a:endParaRPr>
          </a:p>
          <a:p>
            <a:pPr lvl="1"/>
            <a:r>
              <a:rPr lang="zh-CN" altLang="en-US" sz="1800" dirty="0">
                <a:ea typeface="宋体" panose="02010600030101010101" pitchFamily="2" charset="-122"/>
              </a:rPr>
              <a:t>将一个混沌的磁盘表面划分成</a:t>
            </a:r>
            <a:r>
              <a:rPr lang="zh-CN" altLang="en-US" sz="1800" dirty="0">
                <a:solidFill>
                  <a:srgbClr val="7030A0"/>
                </a:solidFill>
                <a:ea typeface="宋体" panose="02010600030101010101" pitchFamily="2" charset="-122"/>
              </a:rPr>
              <a:t>磁道</a:t>
            </a:r>
            <a:r>
              <a:rPr lang="zh-CN" altLang="en-US" sz="1800" dirty="0">
                <a:ea typeface="宋体" panose="02010600030101010101" pitchFamily="2" charset="-122"/>
              </a:rPr>
              <a:t>与</a:t>
            </a:r>
            <a:r>
              <a:rPr lang="zh-CN" altLang="en-US" sz="1800" dirty="0">
                <a:solidFill>
                  <a:srgbClr val="7030A0"/>
                </a:solidFill>
                <a:ea typeface="宋体" panose="02010600030101010101" pitchFamily="2" charset="-122"/>
              </a:rPr>
              <a:t>扇区</a:t>
            </a:r>
            <a:r>
              <a:rPr lang="zh-CN" altLang="en-US" sz="1800" dirty="0">
                <a:ea typeface="宋体" panose="02010600030101010101" pitchFamily="2" charset="-122"/>
              </a:rPr>
              <a:t>等结构；</a:t>
            </a:r>
          </a:p>
          <a:p>
            <a:r>
              <a:rPr lang="zh-CN" altLang="en-US" sz="2000" b="1" dirty="0">
                <a:solidFill>
                  <a:srgbClr val="7030A0"/>
                </a:solidFill>
                <a:ea typeface="宋体" panose="02010600030101010101" pitchFamily="2" charset="-122"/>
              </a:rPr>
              <a:t>逻辑格式化</a:t>
            </a:r>
            <a:r>
              <a:rPr lang="zh-CN" altLang="en-US" sz="2000" dirty="0">
                <a:solidFill>
                  <a:srgbClr val="003399"/>
                </a:solidFill>
                <a:ea typeface="宋体" panose="02010600030101010101" pitchFamily="2" charset="-122"/>
              </a:rPr>
              <a:t>Format 可以创建文件系统；</a:t>
            </a:r>
          </a:p>
          <a:p>
            <a:r>
              <a:rPr lang="zh-CN" altLang="en-US" sz="2000" dirty="0">
                <a:solidFill>
                  <a:srgbClr val="003399"/>
                </a:solidFill>
                <a:ea typeface="宋体" panose="02010600030101010101" pitchFamily="2" charset="-122"/>
              </a:rPr>
              <a:t>逻辑格式化Format做了哪些工作？</a:t>
            </a:r>
            <a:endParaRPr lang="en-US" altLang="zh-CN" sz="2000" dirty="0">
              <a:solidFill>
                <a:srgbClr val="003399"/>
              </a:solidFill>
              <a:ea typeface="宋体" panose="02010600030101010101" pitchFamily="2" charset="-122"/>
            </a:endParaRPr>
          </a:p>
          <a:p>
            <a:pPr lvl="1"/>
            <a:r>
              <a:rPr lang="zh-CN" altLang="en-US" sz="1800" b="1" dirty="0">
                <a:solidFill>
                  <a:srgbClr val="C00000"/>
                </a:solidFill>
                <a:ea typeface="宋体" panose="02010600030101010101" pitchFamily="2" charset="-122"/>
              </a:rPr>
              <a:t>划分</a:t>
            </a:r>
            <a:r>
              <a:rPr lang="zh-CN" altLang="en-US" sz="1800" b="1" dirty="0" smtClean="0">
                <a:solidFill>
                  <a:srgbClr val="C00000"/>
                </a:solidFill>
                <a:ea typeface="宋体" panose="02010600030101010101" pitchFamily="2" charset="-122"/>
              </a:rPr>
              <a:t>磁盘的逻辑块</a:t>
            </a:r>
            <a:r>
              <a:rPr lang="zh-CN" altLang="en-US" sz="1800" dirty="0">
                <a:solidFill>
                  <a:srgbClr val="003399"/>
                </a:solidFill>
                <a:ea typeface="宋体" panose="02010600030101010101" pitchFamily="2" charset="-122"/>
              </a:rPr>
              <a:t>：将一定的扇区组织成</a:t>
            </a:r>
            <a:r>
              <a:rPr lang="zh-CN" altLang="en-US" sz="1800" dirty="0" smtClean="0">
                <a:solidFill>
                  <a:srgbClr val="003399"/>
                </a:solidFill>
                <a:ea typeface="宋体" panose="02010600030101010101" pitchFamily="2" charset="-122"/>
              </a:rPr>
              <a:t>磁盘的逻辑块；</a:t>
            </a:r>
            <a:endParaRPr lang="en-US" altLang="zh-CN" sz="1800" dirty="0">
              <a:solidFill>
                <a:srgbClr val="003399"/>
              </a:solidFill>
              <a:ea typeface="宋体" panose="02010600030101010101" pitchFamily="2" charset="-122"/>
            </a:endParaRPr>
          </a:p>
          <a:p>
            <a:pPr lvl="1"/>
            <a:r>
              <a:rPr lang="zh-CN" altLang="en-US" sz="1800" b="1" dirty="0">
                <a:solidFill>
                  <a:srgbClr val="C00000"/>
                </a:solidFill>
                <a:ea typeface="宋体" panose="02010600030101010101" pitchFamily="2" charset="-122"/>
              </a:rPr>
              <a:t>创建</a:t>
            </a:r>
            <a:r>
              <a:rPr lang="zh-CN" altLang="en-US" sz="1800" b="1" dirty="0" smtClean="0">
                <a:solidFill>
                  <a:srgbClr val="C00000"/>
                </a:solidFill>
                <a:ea typeface="宋体" panose="02010600030101010101" pitchFamily="2" charset="-122"/>
              </a:rPr>
              <a:t>文件系统</a:t>
            </a:r>
            <a:r>
              <a:rPr lang="zh-CN" altLang="en-US" sz="1800" dirty="0" smtClean="0">
                <a:solidFill>
                  <a:srgbClr val="003399"/>
                </a:solidFill>
                <a:ea typeface="宋体" panose="02010600030101010101" pitchFamily="2" charset="-122"/>
              </a:rPr>
              <a:t>：</a:t>
            </a:r>
            <a:endParaRPr lang="en-US" altLang="zh-CN" sz="1800" dirty="0" smtClean="0">
              <a:solidFill>
                <a:srgbClr val="003399"/>
              </a:solidFill>
              <a:ea typeface="宋体" panose="02010600030101010101" pitchFamily="2" charset="-122"/>
            </a:endParaRPr>
          </a:p>
          <a:p>
            <a:pPr lvl="1"/>
            <a:r>
              <a:rPr lang="zh-CN" altLang="en-US" sz="1800" dirty="0" smtClean="0">
                <a:solidFill>
                  <a:srgbClr val="003399"/>
                </a:solidFill>
                <a:ea typeface="宋体" panose="02010600030101010101" pitchFamily="2" charset="-122"/>
              </a:rPr>
              <a:t>建立</a:t>
            </a:r>
            <a:r>
              <a:rPr lang="zh-CN" altLang="en-US" sz="1800" dirty="0">
                <a:solidFill>
                  <a:srgbClr val="003399"/>
                </a:solidFill>
                <a:ea typeface="宋体" panose="02010600030101010101" pitchFamily="2" charset="-122"/>
              </a:rPr>
              <a:t>文件系统在</a:t>
            </a:r>
            <a:r>
              <a:rPr lang="zh-CN" altLang="en-US" sz="1800" b="1" dirty="0">
                <a:solidFill>
                  <a:srgbClr val="7030A0"/>
                </a:solidFill>
                <a:ea typeface="宋体" panose="02010600030101010101" pitchFamily="2" charset="-122"/>
              </a:rPr>
              <a:t>磁盘上的</a:t>
            </a:r>
            <a:r>
              <a:rPr lang="zh-CN" altLang="en-US" sz="1800" b="1" dirty="0" smtClean="0">
                <a:solidFill>
                  <a:srgbClr val="7030A0"/>
                </a:solidFill>
                <a:ea typeface="宋体" panose="02010600030101010101" pitchFamily="2" charset="-122"/>
              </a:rPr>
              <a:t>布局</a:t>
            </a:r>
            <a:r>
              <a:rPr lang="zh-CN" altLang="en-US" sz="1800" dirty="0" smtClean="0">
                <a:ea typeface="宋体" panose="02010600030101010101" pitchFamily="2" charset="-122"/>
              </a:rPr>
              <a:t>；</a:t>
            </a:r>
            <a:endParaRPr lang="en-US" altLang="zh-CN" sz="1800" dirty="0" smtClean="0">
              <a:ea typeface="宋体" panose="02010600030101010101" pitchFamily="2" charset="-122"/>
            </a:endParaRPr>
          </a:p>
          <a:p>
            <a:pPr lvl="1"/>
            <a:r>
              <a:rPr lang="zh-CN" altLang="en-US" sz="1800" dirty="0" smtClean="0">
                <a:solidFill>
                  <a:srgbClr val="003399"/>
                </a:solidFill>
                <a:ea typeface="宋体" panose="02010600030101010101" pitchFamily="2" charset="-122"/>
              </a:rPr>
              <a:t>建立</a:t>
            </a:r>
            <a:r>
              <a:rPr lang="zh-CN" altLang="en-US" sz="1800" dirty="0">
                <a:solidFill>
                  <a:srgbClr val="003399"/>
                </a:solidFill>
                <a:ea typeface="宋体" panose="02010600030101010101" pitchFamily="2" charset="-122"/>
              </a:rPr>
              <a:t>文件系统所使用的</a:t>
            </a:r>
            <a:r>
              <a:rPr lang="zh-CN" altLang="en-US" sz="1800" b="1" dirty="0">
                <a:solidFill>
                  <a:srgbClr val="7030A0"/>
                </a:solidFill>
                <a:ea typeface="宋体" panose="02010600030101010101" pitchFamily="2" charset="-122"/>
              </a:rPr>
              <a:t>数据结构</a:t>
            </a:r>
            <a:r>
              <a:rPr lang="zh-CN" altLang="en-US" sz="1800" dirty="0">
                <a:solidFill>
                  <a:srgbClr val="003399"/>
                </a:solidFill>
                <a:ea typeface="宋体" panose="02010600030101010101" pitchFamily="2" charset="-122"/>
              </a:rPr>
              <a:t>，如引导块、超级块、目录表、</a:t>
            </a:r>
            <a:r>
              <a:rPr lang="en-US" altLang="zh-CN" sz="1800" dirty="0">
                <a:solidFill>
                  <a:srgbClr val="003399"/>
                </a:solidFill>
                <a:ea typeface="宋体" panose="02010600030101010101" pitchFamily="2" charset="-122"/>
              </a:rPr>
              <a:t>FCB</a:t>
            </a:r>
            <a:r>
              <a:rPr lang="zh-CN" altLang="en-US" sz="1800" dirty="0">
                <a:solidFill>
                  <a:srgbClr val="003399"/>
                </a:solidFill>
                <a:ea typeface="宋体" panose="02010600030101010101" pitchFamily="2" charset="-122"/>
              </a:rPr>
              <a:t>表</a:t>
            </a:r>
            <a:r>
              <a:rPr lang="en-US" altLang="zh-CN" sz="1800" dirty="0">
                <a:solidFill>
                  <a:srgbClr val="003399"/>
                </a:solidFill>
                <a:ea typeface="宋体" panose="02010600030101010101" pitchFamily="2" charset="-122"/>
              </a:rPr>
              <a:t>(</a:t>
            </a:r>
            <a:r>
              <a:rPr lang="zh-CN" altLang="en-US" sz="1800" dirty="0">
                <a:solidFill>
                  <a:srgbClr val="003399"/>
                </a:solidFill>
                <a:ea typeface="宋体" panose="02010600030101010101" pitchFamily="2" charset="-122"/>
              </a:rPr>
              <a:t>索引结点表</a:t>
            </a:r>
            <a:r>
              <a:rPr lang="en-US" altLang="zh-CN" sz="1800" dirty="0">
                <a:solidFill>
                  <a:srgbClr val="003399"/>
                </a:solidFill>
                <a:ea typeface="宋体" panose="02010600030101010101" pitchFamily="2" charset="-122"/>
              </a:rPr>
              <a:t>)</a:t>
            </a:r>
            <a:r>
              <a:rPr lang="zh-CN" altLang="en-US" sz="1800" dirty="0">
                <a:solidFill>
                  <a:srgbClr val="003399"/>
                </a:solidFill>
                <a:ea typeface="宋体" panose="02010600030101010101" pitchFamily="2" charset="-122"/>
              </a:rPr>
              <a:t>、文件分配表</a:t>
            </a:r>
            <a:r>
              <a:rPr lang="en-US" altLang="zh-CN" sz="1800" dirty="0">
                <a:solidFill>
                  <a:srgbClr val="003399"/>
                </a:solidFill>
                <a:ea typeface="宋体" panose="02010600030101010101" pitchFamily="2" charset="-122"/>
              </a:rPr>
              <a:t>(</a:t>
            </a:r>
            <a:r>
              <a:rPr lang="zh-CN" altLang="en-US" sz="1800" dirty="0">
                <a:solidFill>
                  <a:srgbClr val="003399"/>
                </a:solidFill>
                <a:ea typeface="宋体" panose="02010600030101010101" pitchFamily="2" charset="-122"/>
              </a:rPr>
              <a:t>如</a:t>
            </a:r>
            <a:r>
              <a:rPr lang="en-US" altLang="zh-CN" sz="1800" dirty="0">
                <a:solidFill>
                  <a:srgbClr val="003399"/>
                </a:solidFill>
                <a:ea typeface="宋体" panose="02010600030101010101" pitchFamily="2" charset="-122"/>
              </a:rPr>
              <a:t>FAT)</a:t>
            </a:r>
            <a:r>
              <a:rPr lang="zh-CN" altLang="en-US" sz="1800" dirty="0">
                <a:solidFill>
                  <a:srgbClr val="003399"/>
                </a:solidFill>
                <a:ea typeface="宋体" panose="02010600030101010101" pitchFamily="2" charset="-122"/>
              </a:rPr>
              <a:t>、空闲块索引表等；</a:t>
            </a:r>
          </a:p>
          <a:p>
            <a:endParaRPr lang="zh-CN" altLang="en-US" sz="2400" dirty="0">
              <a:ea typeface="宋体" panose="02010600030101010101" pitchFamily="2" charset="-122"/>
            </a:endParaRPr>
          </a:p>
          <a:p>
            <a:endParaRPr lang="zh-CN" altLang="en-US" sz="2400" dirty="0">
              <a:ea typeface="宋体" panose="02010600030101010101" pitchFamily="2" charset="-122"/>
            </a:endParaRPr>
          </a:p>
        </p:txBody>
      </p:sp>
    </p:spTree>
    <p:extLst>
      <p:ext uri="{BB962C8B-B14F-4D97-AF65-F5344CB8AC3E}">
        <p14:creationId xmlns:p14="http://schemas.microsoft.com/office/powerpoint/2010/main" val="24120776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12DF2E0F-7F8C-4AA2-B3FB-1582F96148AD}"/>
              </a:ext>
            </a:extLst>
          </p:cNvPr>
          <p:cNvSpPr>
            <a:spLocks noGrp="1"/>
          </p:cNvSpPr>
          <p:nvPr>
            <p:ph type="title" idx="4294967295"/>
          </p:nvPr>
        </p:nvSpPr>
        <p:spPr>
          <a:xfrm>
            <a:off x="663575" y="255588"/>
            <a:ext cx="8077200" cy="609600"/>
          </a:xfrm>
        </p:spPr>
        <p:txBody>
          <a:bodyPr/>
          <a:lstStyle/>
          <a:p>
            <a:pPr>
              <a:defRPr/>
            </a:pPr>
            <a:r>
              <a:rPr lang="zh-CN" altLang="en-US" dirty="0">
                <a:effectLst>
                  <a:outerShdw blurRad="38100" dist="38100" dir="2700000" algn="tl">
                    <a:srgbClr val="C0C0C0"/>
                  </a:outerShdw>
                </a:effectLst>
                <a:ea typeface="宋体" pitchFamily="2" charset="-122"/>
              </a:rPr>
              <a:t>磁盘的逻辑块与物理块</a:t>
            </a:r>
          </a:p>
        </p:txBody>
      </p:sp>
      <p:sp>
        <p:nvSpPr>
          <p:cNvPr id="20483" name="内容占位符 2">
            <a:extLst>
              <a:ext uri="{FF2B5EF4-FFF2-40B4-BE49-F238E27FC236}">
                <a16:creationId xmlns:a16="http://schemas.microsoft.com/office/drawing/2014/main" id="{B7AD7B4C-C98A-409C-8250-B2EC3EEA27DA}"/>
              </a:ext>
            </a:extLst>
          </p:cNvPr>
          <p:cNvSpPr>
            <a:spLocks noGrp="1" noChangeArrowheads="1"/>
          </p:cNvSpPr>
          <p:nvPr>
            <p:ph idx="4294967295"/>
          </p:nvPr>
        </p:nvSpPr>
        <p:spPr>
          <a:xfrm>
            <a:off x="787400" y="1077913"/>
            <a:ext cx="7554913" cy="5411664"/>
          </a:xfrm>
        </p:spPr>
        <p:txBody>
          <a:bodyPr/>
          <a:lstStyle/>
          <a:p>
            <a:pPr eaLnBrk="1" hangingPunct="1"/>
            <a:r>
              <a:rPr lang="zh-CN" altLang="en-US" sz="2000" b="1" dirty="0" smtClean="0">
                <a:solidFill>
                  <a:srgbClr val="7030A0"/>
                </a:solidFill>
                <a:ea typeface="宋体" panose="02010600030101010101" pitchFamily="2" charset="-122"/>
              </a:rPr>
              <a:t>逻辑块</a:t>
            </a:r>
            <a:r>
              <a:rPr lang="zh-CN" altLang="en-US" sz="2000" dirty="0" smtClean="0">
                <a:solidFill>
                  <a:srgbClr val="7030A0"/>
                </a:solidFill>
                <a:ea typeface="宋体" panose="02010600030101010101" pitchFamily="2" charset="-122"/>
              </a:rPr>
              <a:t>：</a:t>
            </a:r>
            <a:r>
              <a:rPr lang="zh-CN" altLang="en-US" sz="2000" dirty="0" smtClean="0">
                <a:solidFill>
                  <a:srgbClr val="008000"/>
                </a:solidFill>
                <a:ea typeface="宋体" panose="02010600030101010101" pitchFamily="2" charset="-122"/>
              </a:rPr>
              <a:t>文件系统</a:t>
            </a:r>
            <a:r>
              <a:rPr lang="zh-CN" altLang="en-US" sz="2000" dirty="0">
                <a:solidFill>
                  <a:srgbClr val="008000"/>
                </a:solidFill>
                <a:ea typeface="宋体" panose="02010600030101010101" pitchFamily="2" charset="-122"/>
              </a:rPr>
              <a:t>将磁盘视为一个逻辑空间</a:t>
            </a:r>
            <a:r>
              <a:rPr lang="zh-CN" altLang="en-US" sz="2000" dirty="0">
                <a:ea typeface="宋体" panose="02010600030101010101" pitchFamily="2" charset="-122"/>
              </a:rPr>
              <a:t>，该逻辑空间由大小相等的一些磁盘块组成，一个</a:t>
            </a:r>
            <a:r>
              <a:rPr lang="zh-CN" altLang="en-US" sz="2000" dirty="0">
                <a:solidFill>
                  <a:srgbClr val="C00000"/>
                </a:solidFill>
                <a:ea typeface="宋体" panose="02010600030101010101" pitchFamily="2" charset="-122"/>
              </a:rPr>
              <a:t>逻辑块</a:t>
            </a:r>
            <a:r>
              <a:rPr lang="zh-CN" altLang="en-US" sz="2000" dirty="0">
                <a:ea typeface="宋体" panose="02010600030101010101" pitchFamily="2" charset="-122"/>
              </a:rPr>
              <a:t>是</a:t>
            </a:r>
            <a:r>
              <a:rPr lang="zh-CN" altLang="en-US" sz="2000" dirty="0">
                <a:solidFill>
                  <a:srgbClr val="7030A0"/>
                </a:solidFill>
                <a:ea typeface="宋体" panose="02010600030101010101" pitchFamily="2" charset="-122"/>
              </a:rPr>
              <a:t>文件系统操作</a:t>
            </a:r>
            <a:r>
              <a:rPr lang="zh-CN" altLang="en-US" sz="2000" dirty="0">
                <a:solidFill>
                  <a:srgbClr val="003399"/>
                </a:solidFill>
                <a:ea typeface="宋体" panose="02010600030101010101" pitchFamily="2" charset="-122"/>
              </a:rPr>
              <a:t>的</a:t>
            </a:r>
            <a:r>
              <a:rPr lang="zh-CN" altLang="en-US" sz="2000" dirty="0" smtClean="0">
                <a:solidFill>
                  <a:srgbClr val="003399"/>
                </a:solidFill>
                <a:ea typeface="宋体" panose="02010600030101010101" pitchFamily="2" charset="-122"/>
              </a:rPr>
              <a:t>基本单位；</a:t>
            </a:r>
            <a:endParaRPr lang="en-US" altLang="zh-CN" sz="2000" dirty="0">
              <a:solidFill>
                <a:srgbClr val="FF0000"/>
              </a:solidFill>
              <a:ea typeface="宋体" panose="02010600030101010101" pitchFamily="2" charset="-122"/>
            </a:endParaRPr>
          </a:p>
          <a:p>
            <a:pPr lvl="1" eaLnBrk="1" hangingPunct="1"/>
            <a:r>
              <a:rPr lang="zh-CN" altLang="en-US" sz="1800" dirty="0">
                <a:ea typeface="宋体" panose="02010600030101010101" pitchFamily="2" charset="-122"/>
              </a:rPr>
              <a:t>类似于内存管理中的分页管理，将逻辑地址空间分成大小相等的多个页面；</a:t>
            </a:r>
            <a:endParaRPr lang="en-US" altLang="zh-CN" sz="1800" dirty="0">
              <a:solidFill>
                <a:srgbClr val="FF0000"/>
              </a:solidFill>
              <a:ea typeface="宋体" panose="02010600030101010101" pitchFamily="2" charset="-122"/>
            </a:endParaRPr>
          </a:p>
          <a:p>
            <a:pPr lvl="1" eaLnBrk="1" hangingPunct="1"/>
            <a:r>
              <a:rPr lang="zh-CN" altLang="en-US" sz="1800" dirty="0">
                <a:ea typeface="宋体" panose="02010600030101010101" pitchFamily="2" charset="-122"/>
              </a:rPr>
              <a:t>逻辑块是从</a:t>
            </a:r>
            <a:r>
              <a:rPr lang="en-US" altLang="zh-CN" sz="1800" dirty="0">
                <a:ea typeface="宋体" panose="02010600030101010101" pitchFamily="2" charset="-122"/>
              </a:rPr>
              <a:t>0</a:t>
            </a:r>
            <a:r>
              <a:rPr lang="zh-CN" altLang="en-US" sz="1800" dirty="0">
                <a:ea typeface="宋体" panose="02010600030101010101" pitchFamily="2" charset="-122"/>
              </a:rPr>
              <a:t>开始编址且逻辑块是连续的；</a:t>
            </a:r>
            <a:endParaRPr lang="en-US" altLang="zh-CN" sz="1800" dirty="0">
              <a:ea typeface="宋体" panose="02010600030101010101" pitchFamily="2" charset="-122"/>
            </a:endParaRPr>
          </a:p>
          <a:p>
            <a:pPr lvl="1" eaLnBrk="1" hangingPunct="1"/>
            <a:r>
              <a:rPr lang="zh-CN" altLang="en-US" sz="1800" dirty="0">
                <a:ea typeface="宋体" panose="02010600030101010101" pitchFamily="2" charset="-122"/>
              </a:rPr>
              <a:t>逻辑块的大小一般是扇区大小的</a:t>
            </a:r>
            <a:r>
              <a:rPr lang="en-US" altLang="zh-CN" sz="1800" dirty="0">
                <a:ea typeface="宋体" panose="02010600030101010101" pitchFamily="2" charset="-122"/>
              </a:rPr>
              <a:t>2</a:t>
            </a:r>
            <a:r>
              <a:rPr lang="en-US" altLang="zh-CN" sz="1800" baseline="30000" dirty="0">
                <a:ea typeface="宋体" panose="02010600030101010101" pitchFamily="2" charset="-122"/>
              </a:rPr>
              <a:t>n</a:t>
            </a:r>
            <a:r>
              <a:rPr lang="zh-CN" altLang="en-US" sz="1800" dirty="0">
                <a:ea typeface="宋体" panose="02010600030101010101" pitchFamily="2" charset="-122"/>
              </a:rPr>
              <a:t>倍；</a:t>
            </a:r>
            <a:endParaRPr lang="en-US" altLang="zh-CN" sz="1800" dirty="0">
              <a:ea typeface="宋体" panose="02010600030101010101" pitchFamily="2" charset="-122"/>
            </a:endParaRPr>
          </a:p>
          <a:p>
            <a:pPr lvl="1" eaLnBrk="1" hangingPunct="1"/>
            <a:r>
              <a:rPr lang="zh-CN" altLang="en-US" sz="1800" b="1" dirty="0" smtClean="0">
                <a:solidFill>
                  <a:srgbClr val="0000CC"/>
                </a:solidFill>
                <a:ea typeface="宋体" panose="02010600030101010101" pitchFamily="2" charset="-122"/>
              </a:rPr>
              <a:t>文件系统</a:t>
            </a:r>
            <a:r>
              <a:rPr lang="zh-CN" altLang="en-US" sz="1800" b="1" dirty="0">
                <a:solidFill>
                  <a:srgbClr val="0000CC"/>
                </a:solidFill>
                <a:ea typeface="宋体" panose="02010600030101010101" pitchFamily="2" charset="-122"/>
              </a:rPr>
              <a:t>以</a:t>
            </a:r>
            <a:r>
              <a:rPr lang="zh-CN" altLang="en-US" sz="1800" b="1" dirty="0">
                <a:solidFill>
                  <a:srgbClr val="0070C0"/>
                </a:solidFill>
                <a:ea typeface="宋体" panose="02010600030101010101" pitchFamily="2" charset="-122"/>
              </a:rPr>
              <a:t>逻辑块为单位</a:t>
            </a:r>
            <a:r>
              <a:rPr lang="zh-CN" altLang="en-US" sz="1800" b="1" dirty="0">
                <a:solidFill>
                  <a:srgbClr val="0000CC"/>
                </a:solidFill>
                <a:ea typeface="宋体" panose="02010600030101010101" pitchFamily="2" charset="-122"/>
              </a:rPr>
              <a:t>为文件</a:t>
            </a:r>
            <a:r>
              <a:rPr lang="zh-CN" altLang="en-US" sz="1800" b="1" dirty="0" smtClean="0">
                <a:solidFill>
                  <a:srgbClr val="0000CC"/>
                </a:solidFill>
                <a:ea typeface="宋体" panose="02010600030101010101" pitchFamily="2" charset="-122"/>
              </a:rPr>
              <a:t>分配硬盘空间</a:t>
            </a:r>
            <a:r>
              <a:rPr lang="zh-CN" altLang="en-US" sz="1800" b="1" dirty="0">
                <a:solidFill>
                  <a:srgbClr val="0000CC"/>
                </a:solidFill>
                <a:ea typeface="宋体" panose="02010600030101010101" pitchFamily="2" charset="-122"/>
              </a:rPr>
              <a:t>；</a:t>
            </a:r>
            <a:endParaRPr lang="en-US" altLang="zh-CN" sz="1800" b="1" dirty="0">
              <a:solidFill>
                <a:srgbClr val="0000CC"/>
              </a:solidFill>
              <a:ea typeface="宋体" panose="02010600030101010101" pitchFamily="2" charset="-122"/>
            </a:endParaRPr>
          </a:p>
          <a:p>
            <a:pPr eaLnBrk="1" hangingPunct="1"/>
            <a:r>
              <a:rPr lang="zh-CN" altLang="en-US" sz="2000" b="1" dirty="0">
                <a:solidFill>
                  <a:srgbClr val="7030A0"/>
                </a:solidFill>
                <a:ea typeface="宋体" panose="02010600030101010101" pitchFamily="2" charset="-122"/>
              </a:rPr>
              <a:t>物理</a:t>
            </a:r>
            <a:r>
              <a:rPr lang="zh-CN" altLang="en-US" sz="2000" b="1" dirty="0" smtClean="0">
                <a:solidFill>
                  <a:srgbClr val="7030A0"/>
                </a:solidFill>
                <a:ea typeface="宋体" panose="02010600030101010101" pitchFamily="2" charset="-122"/>
              </a:rPr>
              <a:t>块</a:t>
            </a:r>
            <a:r>
              <a:rPr lang="zh-CN" altLang="en-US" sz="2000" dirty="0" smtClean="0">
                <a:ea typeface="宋体" panose="02010600030101010101" pitchFamily="2" charset="-122"/>
              </a:rPr>
              <a:t>：数据</a:t>
            </a:r>
            <a:r>
              <a:rPr lang="zh-CN" altLang="en-US" sz="2000" dirty="0">
                <a:ea typeface="宋体" panose="02010600030101010101" pitchFamily="2" charset="-122"/>
              </a:rPr>
              <a:t>在磁盘上的最小存取单位，也就是每</a:t>
            </a:r>
            <a:r>
              <a:rPr lang="zh-CN" altLang="en-US" sz="2000" dirty="0">
                <a:solidFill>
                  <a:srgbClr val="FF0000"/>
                </a:solidFill>
                <a:ea typeface="宋体" panose="02010600030101010101" pitchFamily="2" charset="-122"/>
              </a:rPr>
              <a:t>进行一次</a:t>
            </a:r>
            <a:r>
              <a:rPr lang="en-US" altLang="zh-CN" sz="2000" dirty="0">
                <a:solidFill>
                  <a:srgbClr val="FF0000"/>
                </a:solidFill>
                <a:ea typeface="宋体" panose="02010600030101010101" pitchFamily="2" charset="-122"/>
              </a:rPr>
              <a:t>I/O</a:t>
            </a:r>
            <a:r>
              <a:rPr lang="zh-CN" altLang="en-US" sz="2000" dirty="0">
                <a:solidFill>
                  <a:srgbClr val="FF0000"/>
                </a:solidFill>
                <a:ea typeface="宋体" panose="02010600030101010101" pitchFamily="2" charset="-122"/>
              </a:rPr>
              <a:t>操作，最小传输的数据大小</a:t>
            </a:r>
            <a:endParaRPr lang="en-US" altLang="zh-CN" sz="2000" dirty="0">
              <a:solidFill>
                <a:srgbClr val="FF0000"/>
              </a:solidFill>
              <a:ea typeface="宋体" panose="02010600030101010101" pitchFamily="2" charset="-122"/>
            </a:endParaRPr>
          </a:p>
          <a:p>
            <a:pPr lvl="1" eaLnBrk="1" hangingPunct="1"/>
            <a:r>
              <a:rPr lang="zh-CN" altLang="en-US" sz="1800" dirty="0">
                <a:ea typeface="宋体" panose="02010600030101010101" pitchFamily="2" charset="-122"/>
              </a:rPr>
              <a:t>一般物理块小于小于等于逻辑块大小；</a:t>
            </a:r>
            <a:endParaRPr lang="en-US" altLang="zh-CN" sz="1800" dirty="0">
              <a:ea typeface="宋体" panose="02010600030101010101" pitchFamily="2" charset="-122"/>
            </a:endParaRPr>
          </a:p>
          <a:p>
            <a:pPr lvl="1" eaLnBrk="1" hangingPunct="1"/>
            <a:r>
              <a:rPr lang="zh-CN" altLang="en-US" sz="1800" dirty="0">
                <a:ea typeface="宋体" panose="02010600030101010101" pitchFamily="2" charset="-122"/>
              </a:rPr>
              <a:t>通常，一个</a:t>
            </a:r>
            <a:r>
              <a:rPr lang="zh-CN" altLang="en-US" sz="1800" dirty="0">
                <a:solidFill>
                  <a:srgbClr val="006600"/>
                </a:solidFill>
                <a:ea typeface="宋体" panose="02010600030101010101" pitchFamily="2" charset="-122"/>
              </a:rPr>
              <a:t>物理块</a:t>
            </a:r>
            <a:r>
              <a:rPr lang="zh-CN" altLang="en-US" sz="1800" dirty="0">
                <a:ea typeface="宋体" panose="02010600030101010101" pitchFamily="2" charset="-122"/>
              </a:rPr>
              <a:t>对应</a:t>
            </a:r>
            <a:r>
              <a:rPr lang="zh-CN" altLang="en-US" sz="1800" dirty="0">
                <a:solidFill>
                  <a:srgbClr val="7030A0"/>
                </a:solidFill>
                <a:ea typeface="宋体" panose="02010600030101010101" pitchFamily="2" charset="-122"/>
              </a:rPr>
              <a:t>一个扇区</a:t>
            </a:r>
            <a:r>
              <a:rPr lang="zh-CN" altLang="en-US" sz="1800" dirty="0">
                <a:solidFill>
                  <a:srgbClr val="C00000"/>
                </a:solidFill>
                <a:ea typeface="宋体" panose="02010600030101010101" pitchFamily="2" charset="-122"/>
              </a:rPr>
              <a:t>；</a:t>
            </a:r>
            <a:endParaRPr lang="en-US" altLang="zh-CN" sz="2200" dirty="0">
              <a:ea typeface="宋体" panose="02010600030101010101" pitchFamily="2" charset="-122"/>
            </a:endParaRPr>
          </a:p>
          <a:p>
            <a:pPr eaLnBrk="1" hangingPunct="1"/>
            <a:endParaRPr lang="zh-CN" altLang="en-US" sz="2400" dirty="0">
              <a:solidFill>
                <a:srgbClr val="003399"/>
              </a:solidFill>
              <a:ea typeface="宋体" panose="02010600030101010101" pitchFamily="2" charset="-122"/>
            </a:endParaRPr>
          </a:p>
        </p:txBody>
      </p:sp>
    </p:spTree>
    <p:extLst>
      <p:ext uri="{BB962C8B-B14F-4D97-AF65-F5344CB8AC3E}">
        <p14:creationId xmlns:p14="http://schemas.microsoft.com/office/powerpoint/2010/main" val="17559933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1AEDB296-626C-43F1-9BC5-1D4215D8AF10}"/>
              </a:ext>
            </a:extLst>
          </p:cNvPr>
          <p:cNvSpPr>
            <a:spLocks noGrp="1" noChangeArrowheads="1"/>
          </p:cNvSpPr>
          <p:nvPr>
            <p:ph type="title"/>
          </p:nvPr>
        </p:nvSpPr>
        <p:spPr/>
        <p:txBody>
          <a:bodyPr/>
          <a:lstStyle/>
          <a:p>
            <a:pPr>
              <a:defRPr/>
            </a:pPr>
            <a:r>
              <a:rPr lang="zh-CN" altLang="en-US" dirty="0">
                <a:solidFill>
                  <a:srgbClr val="7030A0"/>
                </a:solidFill>
                <a:effectLst>
                  <a:outerShdw blurRad="38100" dist="38100" dir="2700000" algn="tl">
                    <a:srgbClr val="C0C0C0"/>
                  </a:outerShdw>
                </a:effectLst>
                <a:ea typeface="宋体" pitchFamily="2" charset="-122"/>
              </a:rPr>
              <a:t>自学：</a:t>
            </a:r>
            <a:r>
              <a:rPr lang="en-US" altLang="zh-CN" dirty="0">
                <a:effectLst>
                  <a:outerShdw blurRad="38100" dist="38100" dir="2700000" algn="tl">
                    <a:srgbClr val="C0C0C0"/>
                  </a:outerShdw>
                </a:effectLst>
                <a:ea typeface="宋体" pitchFamily="2" charset="-122"/>
              </a:rPr>
              <a:t>Windows</a:t>
            </a:r>
            <a:r>
              <a:rPr lang="zh-CN" altLang="en-US" dirty="0">
                <a:effectLst>
                  <a:outerShdw blurRad="38100" dist="38100" dir="2700000" algn="tl">
                    <a:srgbClr val="C0C0C0"/>
                  </a:outerShdw>
                </a:effectLst>
                <a:ea typeface="宋体" pitchFamily="2" charset="-122"/>
              </a:rPr>
              <a:t>文件系统的主引导记录</a:t>
            </a:r>
          </a:p>
        </p:txBody>
      </p:sp>
      <p:pic>
        <p:nvPicPr>
          <p:cNvPr id="43011" name="Picture 4">
            <a:extLst>
              <a:ext uri="{FF2B5EF4-FFF2-40B4-BE49-F238E27FC236}">
                <a16:creationId xmlns:a16="http://schemas.microsoft.com/office/drawing/2014/main" id="{76615D11-09B6-4867-94F0-3C703D778A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62" t="5289" r="706" b="5614"/>
          <a:stretch>
            <a:fillRect/>
          </a:stretch>
        </p:blipFill>
        <p:spPr bwMode="auto">
          <a:xfrm>
            <a:off x="985298" y="1367161"/>
            <a:ext cx="4483347" cy="3969891"/>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3012" name="Text Box 5">
            <a:extLst>
              <a:ext uri="{FF2B5EF4-FFF2-40B4-BE49-F238E27FC236}">
                <a16:creationId xmlns:a16="http://schemas.microsoft.com/office/drawing/2014/main" id="{C94913EC-7EC5-41D0-9C68-207290E6F511}"/>
              </a:ext>
            </a:extLst>
          </p:cNvPr>
          <p:cNvSpPr txBox="1">
            <a:spLocks noChangeArrowheads="1"/>
          </p:cNvSpPr>
          <p:nvPr/>
        </p:nvSpPr>
        <p:spPr bwMode="auto">
          <a:xfrm>
            <a:off x="5743853" y="1450883"/>
            <a:ext cx="143818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zh-CN" sz="1800" b="1" dirty="0">
                <a:ea typeface="宋体" panose="02010600030101010101" pitchFamily="2" charset="-122"/>
              </a:rPr>
              <a:t>MBR-</a:t>
            </a:r>
            <a:r>
              <a:rPr kumimoji="0" lang="en-US" altLang="zh-CN" sz="1800" b="1" dirty="0">
                <a:solidFill>
                  <a:srgbClr val="C00000"/>
                </a:solidFill>
                <a:ea typeface="宋体" panose="02010600030101010101" pitchFamily="2" charset="-122"/>
              </a:rPr>
              <a:t>M</a:t>
            </a:r>
            <a:r>
              <a:rPr kumimoji="0" lang="en-US" altLang="zh-CN" sz="1800" b="1" dirty="0">
                <a:ea typeface="宋体" panose="02010600030101010101" pitchFamily="2" charset="-122"/>
              </a:rPr>
              <a:t>aster </a:t>
            </a:r>
          </a:p>
          <a:p>
            <a:pPr>
              <a:spcBef>
                <a:spcPct val="0"/>
              </a:spcBef>
              <a:buClrTx/>
              <a:buSzTx/>
              <a:buFontTx/>
              <a:buNone/>
            </a:pPr>
            <a:r>
              <a:rPr kumimoji="0" lang="en-US" altLang="zh-CN" sz="1800" b="1" dirty="0">
                <a:solidFill>
                  <a:srgbClr val="C00000"/>
                </a:solidFill>
                <a:ea typeface="宋体" panose="02010600030101010101" pitchFamily="2" charset="-122"/>
              </a:rPr>
              <a:t>B</a:t>
            </a:r>
            <a:r>
              <a:rPr kumimoji="0" lang="en-US" altLang="zh-CN" sz="1800" b="1" dirty="0">
                <a:ea typeface="宋体" panose="02010600030101010101" pitchFamily="2" charset="-122"/>
              </a:rPr>
              <a:t>oot</a:t>
            </a:r>
          </a:p>
          <a:p>
            <a:pPr>
              <a:spcBef>
                <a:spcPct val="0"/>
              </a:spcBef>
              <a:buClrTx/>
              <a:buSzTx/>
              <a:buFontTx/>
              <a:buNone/>
            </a:pPr>
            <a:r>
              <a:rPr kumimoji="0" lang="en-US" altLang="zh-CN" sz="1800" b="1" dirty="0">
                <a:solidFill>
                  <a:srgbClr val="C00000"/>
                </a:solidFill>
                <a:ea typeface="宋体" panose="02010600030101010101" pitchFamily="2" charset="-122"/>
              </a:rPr>
              <a:t>R</a:t>
            </a:r>
            <a:r>
              <a:rPr kumimoji="0" lang="en-US" altLang="zh-CN" sz="1800" b="1" dirty="0">
                <a:ea typeface="宋体" panose="02010600030101010101" pitchFamily="2" charset="-122"/>
              </a:rPr>
              <a:t>ecord</a:t>
            </a:r>
          </a:p>
        </p:txBody>
      </p:sp>
      <p:sp>
        <p:nvSpPr>
          <p:cNvPr id="2" name="圆角矩形标注 1"/>
          <p:cNvSpPr/>
          <p:nvPr/>
        </p:nvSpPr>
        <p:spPr bwMode="auto">
          <a:xfrm>
            <a:off x="5681709" y="2935420"/>
            <a:ext cx="2654423" cy="1663213"/>
          </a:xfrm>
          <a:prstGeom prst="wedgeRoundRectCallout">
            <a:avLst>
              <a:gd name="adj1" fmla="val -49321"/>
              <a:gd name="adj2" fmla="val 7095"/>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285750" marR="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有的实现将将</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boot code</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与</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partition table</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分开</a:t>
            </a:r>
            <a:endPar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85750" marR="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MBR</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主要包括</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boot code</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，占用一个扇区</a:t>
            </a:r>
            <a:endPar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85750" marR="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601508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B752EFC3-5E71-4AB2-B89F-F5C50A2E19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2905" y="2841594"/>
            <a:ext cx="4505325" cy="3494962"/>
          </a:xfrm>
          <a:prstGeom prst="rect">
            <a:avLst/>
          </a:prstGeom>
          <a:noFill/>
          <a:extLst>
            <a:ext uri="{909E8E84-426E-40DD-AFC4-6F175D3DCCD1}">
              <a14:hiddenFill xmlns:a14="http://schemas.microsoft.com/office/drawing/2010/main">
                <a:solidFill>
                  <a:srgbClr val="FFFFFF"/>
                </a:solidFill>
              </a14:hiddenFill>
            </a:ext>
          </a:extLst>
        </p:spPr>
      </p:pic>
      <p:sp>
        <p:nvSpPr>
          <p:cNvPr id="3" name="标题 1">
            <a:extLst>
              <a:ext uri="{FF2B5EF4-FFF2-40B4-BE49-F238E27FC236}">
                <a16:creationId xmlns:a16="http://schemas.microsoft.com/office/drawing/2014/main" id="{2FAC83EC-8F66-4130-B6B4-C280CFDA0370}"/>
              </a:ext>
            </a:extLst>
          </p:cNvPr>
          <p:cNvSpPr txBox="1">
            <a:spLocks/>
          </p:cNvSpPr>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itchFamily="2" charset="0"/>
              </a:defRPr>
            </a:lvl2pPr>
            <a:lvl3pPr algn="ctr" rtl="0" eaLnBrk="0" fontAlgn="base" hangingPunct="0">
              <a:spcBef>
                <a:spcPct val="0"/>
              </a:spcBef>
              <a:spcAft>
                <a:spcPct val="0"/>
              </a:spcAft>
              <a:defRPr sz="3200" b="1">
                <a:solidFill>
                  <a:srgbClr val="993300"/>
                </a:solidFill>
                <a:latin typeface="Helvetica" pitchFamily="2" charset="0"/>
              </a:defRPr>
            </a:lvl3pPr>
            <a:lvl4pPr algn="ctr" rtl="0" eaLnBrk="0" fontAlgn="base" hangingPunct="0">
              <a:spcBef>
                <a:spcPct val="0"/>
              </a:spcBef>
              <a:spcAft>
                <a:spcPct val="0"/>
              </a:spcAft>
              <a:defRPr sz="3200" b="1">
                <a:solidFill>
                  <a:srgbClr val="993300"/>
                </a:solidFill>
                <a:latin typeface="Helvetica" pitchFamily="2" charset="0"/>
              </a:defRPr>
            </a:lvl4pPr>
            <a:lvl5pPr algn="ctr" rtl="0" eaLnBrk="0" fontAlgn="base" hangingPunct="0">
              <a:spcBef>
                <a:spcPct val="0"/>
              </a:spcBef>
              <a:spcAft>
                <a:spcPct val="0"/>
              </a:spcAft>
              <a:defRPr sz="3200" b="1">
                <a:solidFill>
                  <a:srgbClr val="993300"/>
                </a:solidFill>
                <a:latin typeface="Helvetica" pitchFamily="2"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a:lstStyle>
          <a:p>
            <a:pPr>
              <a:defRPr/>
            </a:pPr>
            <a:r>
              <a:rPr lang="zh-CN" altLang="en-US" kern="0" dirty="0" smtClean="0">
                <a:solidFill>
                  <a:srgbClr val="7030A0"/>
                </a:solidFill>
                <a:effectLst>
                  <a:outerShdw blurRad="38100" dist="38100" dir="2700000" algn="tl">
                    <a:srgbClr val="C0C0C0"/>
                  </a:outerShdw>
                </a:effectLst>
                <a:ea typeface="宋体" pitchFamily="2" charset="-122"/>
              </a:rPr>
              <a:t>自学：</a:t>
            </a:r>
            <a:r>
              <a:rPr lang="en-US" altLang="zh-CN" kern="0" dirty="0" smtClean="0">
                <a:effectLst>
                  <a:outerShdw blurRad="38100" dist="38100" dir="2700000" algn="tl">
                    <a:srgbClr val="C0C0C0"/>
                  </a:outerShdw>
                </a:effectLst>
                <a:ea typeface="宋体" pitchFamily="2" charset="-122"/>
              </a:rPr>
              <a:t>Windows</a:t>
            </a:r>
            <a:r>
              <a:rPr lang="zh-CN" altLang="en-US" kern="0" dirty="0" smtClean="0">
                <a:effectLst>
                  <a:outerShdw blurRad="38100" dist="38100" dir="2700000" algn="tl">
                    <a:srgbClr val="C0C0C0"/>
                  </a:outerShdw>
                </a:effectLst>
                <a:ea typeface="宋体" pitchFamily="2" charset="-122"/>
              </a:rPr>
              <a:t>文件系统的</a:t>
            </a:r>
            <a:r>
              <a:rPr lang="zh-CN" altLang="en-US" kern="0" dirty="0">
                <a:effectLst>
                  <a:outerShdw blurRad="38100" dist="38100" dir="2700000" algn="tl">
                    <a:srgbClr val="C0C0C0"/>
                  </a:outerShdw>
                </a:effectLst>
                <a:ea typeface="宋体" pitchFamily="2" charset="-122"/>
              </a:rPr>
              <a:t>主引导记录</a:t>
            </a:r>
          </a:p>
        </p:txBody>
      </p:sp>
      <p:sp>
        <p:nvSpPr>
          <p:cNvPr id="2" name="矩形 1">
            <a:extLst>
              <a:ext uri="{FF2B5EF4-FFF2-40B4-BE49-F238E27FC236}">
                <a16:creationId xmlns:a16="http://schemas.microsoft.com/office/drawing/2014/main" id="{182C0222-D20A-4F39-A02D-9744442FC88C}"/>
              </a:ext>
            </a:extLst>
          </p:cNvPr>
          <p:cNvSpPr/>
          <p:nvPr/>
        </p:nvSpPr>
        <p:spPr>
          <a:xfrm>
            <a:off x="918839" y="962734"/>
            <a:ext cx="7603724" cy="1754326"/>
          </a:xfrm>
          <a:prstGeom prst="rect">
            <a:avLst/>
          </a:prstGeom>
        </p:spPr>
        <p:txBody>
          <a:bodyPr wrap="square">
            <a:spAutoFit/>
          </a:bodyPr>
          <a:lstStyle/>
          <a:p>
            <a:pPr marL="285750" indent="-285750">
              <a:buFont typeface="Wingdings" panose="05000000000000000000" pitchFamily="2" charset="2"/>
              <a:buChar char="l"/>
            </a:pPr>
            <a:r>
              <a:rPr lang="zh-CN" altLang="en-US"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主引导记录（</a:t>
            </a:r>
            <a:r>
              <a:rPr lang="en-US" altLang="zh-CN"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MBR</a:t>
            </a:r>
            <a:r>
              <a:rPr lang="zh-CN" altLang="en-US"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Master Boot </a:t>
            </a:r>
            <a:r>
              <a:rPr lang="en-US" altLang="zh-CN"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Record</a:t>
            </a:r>
            <a:r>
              <a:rPr lang="zh-CN" altLang="en-US"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是位于磁盘最前边的一段引导（</a:t>
            </a:r>
            <a:r>
              <a:rPr lang="en-US" altLang="zh-CN"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Loader</a:t>
            </a:r>
            <a:r>
              <a:rPr lang="zh-CN" altLang="en-US"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）代码；</a:t>
            </a:r>
            <a:endParaRPr lang="en-US" altLang="zh-CN" dirty="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l"/>
            </a:pPr>
            <a:r>
              <a:rPr lang="en-US" altLang="zh-CN"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存放该引导代码的扇区</a:t>
            </a:r>
            <a:r>
              <a:rPr lang="zh-CN" altLang="en-US"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称</a:t>
            </a:r>
            <a:r>
              <a:rPr lang="zh-CN" altLang="en-US" b="1"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为</a:t>
            </a:r>
            <a:r>
              <a:rPr lang="zh-CN" altLang="en-US"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主</a:t>
            </a:r>
            <a:r>
              <a:rPr lang="zh-CN" altLang="en-US"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引导扇区</a:t>
            </a:r>
            <a:r>
              <a:rPr lang="zh-CN" altLang="en-US"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0/0/1</a:t>
            </a:r>
            <a:r>
              <a:rPr lang="zh-CN" altLang="en-US"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l"/>
            </a:pPr>
            <a:r>
              <a:rPr lang="zh-CN" altLang="en-US"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该</a:t>
            </a:r>
            <a:r>
              <a:rPr lang="zh-CN" altLang="en-US"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主引导扇区</a:t>
            </a:r>
            <a:r>
              <a:rPr lang="zh-CN" altLang="en-US"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不属于任何的分区；</a:t>
            </a:r>
            <a:endParaRPr lang="en-US" altLang="zh-CN" dirty="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l"/>
            </a:pPr>
            <a:r>
              <a:rPr lang="zh-CN" altLang="en-US"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作用：操作系统对磁盘进行读写</a:t>
            </a:r>
            <a:r>
              <a:rPr lang="zh-CN" altLang="en-US"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时</a:t>
            </a:r>
            <a:r>
              <a:rPr lang="zh-CN" altLang="en-US"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对分区</a:t>
            </a:r>
            <a:r>
              <a:rPr lang="zh-CN" altLang="en-US"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合法性的判别</a:t>
            </a:r>
            <a:r>
              <a:rPr lang="zh-CN" altLang="en-US"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分区引导信息的定位</a:t>
            </a:r>
            <a:r>
              <a:rPr lang="zh-CN" altLang="en-US"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458962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3B5970FF-489D-4DED-89F8-9D37B5199EF8}"/>
              </a:ext>
            </a:extLst>
          </p:cNvPr>
          <p:cNvSpPr>
            <a:spLocks noGrp="1" noChangeArrowheads="1"/>
          </p:cNvSpPr>
          <p:nvPr>
            <p:ph type="title" idx="4294967295"/>
          </p:nvPr>
        </p:nvSpPr>
        <p:spPr>
          <a:xfrm>
            <a:off x="659167" y="388398"/>
            <a:ext cx="8077200" cy="609600"/>
          </a:xfrm>
        </p:spPr>
        <p:txBody>
          <a:bodyPr/>
          <a:lstStyle/>
          <a:p>
            <a:pPr>
              <a:defRPr/>
            </a:pPr>
            <a:r>
              <a:rPr lang="en-US" altLang="zh-CN" dirty="0">
                <a:effectLst>
                  <a:outerShdw blurRad="38100" dist="38100" dir="2700000" algn="tl">
                    <a:srgbClr val="C0C0C0"/>
                  </a:outerShdw>
                </a:effectLst>
                <a:ea typeface="宋体" pitchFamily="2" charset="-122"/>
              </a:rPr>
              <a:t>MS-DOS Disk </a:t>
            </a:r>
            <a:r>
              <a:rPr lang="en-US" altLang="zh-CN" dirty="0" smtClean="0">
                <a:effectLst>
                  <a:outerShdw blurRad="38100" dist="38100" dir="2700000" algn="tl">
                    <a:srgbClr val="C0C0C0"/>
                  </a:outerShdw>
                </a:effectLst>
                <a:ea typeface="宋体" pitchFamily="2" charset="-122"/>
              </a:rPr>
              <a:t>Layout</a:t>
            </a:r>
            <a:endParaRPr lang="en-US" altLang="zh-CN" sz="2400" dirty="0">
              <a:effectLst>
                <a:outerShdw blurRad="38100" dist="38100" dir="2700000" algn="tl">
                  <a:srgbClr val="C0C0C0"/>
                </a:outerShdw>
              </a:effectLst>
              <a:ea typeface="宋体" pitchFamily="2" charset="-122"/>
            </a:endParaRPr>
          </a:p>
        </p:txBody>
      </p:sp>
      <p:pic>
        <p:nvPicPr>
          <p:cNvPr id="30723" name="Picture 3">
            <a:extLst>
              <a:ext uri="{FF2B5EF4-FFF2-40B4-BE49-F238E27FC236}">
                <a16:creationId xmlns:a16="http://schemas.microsoft.com/office/drawing/2014/main" id="{C9967925-8EB5-43D7-923D-95953BBC03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7259" t="1598" r="16766" b="2631"/>
          <a:stretch>
            <a:fillRect/>
          </a:stretch>
        </p:blipFill>
        <p:spPr bwMode="auto">
          <a:xfrm>
            <a:off x="1926454" y="2175029"/>
            <a:ext cx="3249692" cy="3521568"/>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0724" name="文本框 1">
            <a:extLst>
              <a:ext uri="{FF2B5EF4-FFF2-40B4-BE49-F238E27FC236}">
                <a16:creationId xmlns:a16="http://schemas.microsoft.com/office/drawing/2014/main" id="{9689B643-E03D-49A2-9456-4BD113D640F2}"/>
              </a:ext>
            </a:extLst>
          </p:cNvPr>
          <p:cNvSpPr txBox="1">
            <a:spLocks noChangeArrowheads="1"/>
          </p:cNvSpPr>
          <p:nvPr/>
        </p:nvSpPr>
        <p:spPr bwMode="auto">
          <a:xfrm>
            <a:off x="1593065" y="5851942"/>
            <a:ext cx="43402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1800" b="1" dirty="0">
                <a:solidFill>
                  <a:srgbClr val="0000CC"/>
                </a:solidFill>
                <a:ea typeface="宋体" panose="02010600030101010101" pitchFamily="2" charset="-122"/>
              </a:rPr>
              <a:t>FAT</a:t>
            </a:r>
            <a:r>
              <a:rPr lang="zh-CN" altLang="en-US" sz="1800" b="1" dirty="0">
                <a:solidFill>
                  <a:srgbClr val="0000CC"/>
                </a:solidFill>
                <a:ea typeface="宋体" panose="02010600030101010101" pitchFamily="2" charset="-122"/>
              </a:rPr>
              <a:t>文件系统</a:t>
            </a:r>
            <a:r>
              <a:rPr lang="zh-CN" altLang="en-US" sz="1800" dirty="0">
                <a:ea typeface="宋体" panose="02010600030101010101" pitchFamily="2" charset="-122"/>
              </a:rPr>
              <a:t>的磁盘布局及数据结构</a:t>
            </a:r>
          </a:p>
        </p:txBody>
      </p:sp>
      <p:sp>
        <p:nvSpPr>
          <p:cNvPr id="5" name="圆角矩形标注 4"/>
          <p:cNvSpPr/>
          <p:nvPr/>
        </p:nvSpPr>
        <p:spPr bwMode="auto">
          <a:xfrm>
            <a:off x="5498283" y="2164607"/>
            <a:ext cx="2775705" cy="393706"/>
          </a:xfrm>
          <a:prstGeom prst="wedgeRoundRectCallout">
            <a:avLst>
              <a:gd name="adj1" fmla="val -63003"/>
              <a:gd name="adj2" fmla="val 49939"/>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R="0" algn="l" defTabSz="914400" rtl="0" eaLnBrk="0" fontAlgn="base" latinLnBrk="0" hangingPunct="0">
              <a:lnSpc>
                <a:spcPct val="100000"/>
              </a:lnSpc>
              <a:spcBef>
                <a:spcPct val="0"/>
              </a:spcBef>
              <a:spcAft>
                <a:spcPct val="0"/>
              </a:spcAft>
              <a:buClrTx/>
              <a:buSzTx/>
              <a:tabLst/>
            </a:pP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引导系统的分区有引导代码</a:t>
            </a:r>
            <a:endPar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圆角矩形标注 6"/>
          <p:cNvSpPr/>
          <p:nvPr/>
        </p:nvSpPr>
        <p:spPr bwMode="auto">
          <a:xfrm>
            <a:off x="5498283" y="2931092"/>
            <a:ext cx="2775705" cy="1004721"/>
          </a:xfrm>
          <a:prstGeom prst="wedgeRoundRectCallout">
            <a:avLst>
              <a:gd name="adj1" fmla="val -50841"/>
              <a:gd name="adj2" fmla="val -11913"/>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R="0" algn="l" defTabSz="914400" rtl="0" eaLnBrk="0" fontAlgn="base" latinLnBrk="0" hangingPunct="0">
              <a:lnSpc>
                <a:spcPct val="100000"/>
              </a:lnSpc>
              <a:spcBef>
                <a:spcPct val="0"/>
              </a:spcBef>
              <a:spcAft>
                <a:spcPct val="0"/>
              </a:spcAft>
              <a:buClrTx/>
              <a:buSzTx/>
              <a:tabLst/>
            </a:pP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其它分区上创建的</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FAT</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文件系统结构相同</a:t>
            </a:r>
            <a:endPar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R="0" algn="l" defTabSz="914400" rtl="0" eaLnBrk="0" fontAlgn="base" latinLnBrk="0" hangingPunct="0">
              <a:lnSpc>
                <a:spcPct val="100000"/>
              </a:lnSpc>
              <a:spcBef>
                <a:spcPct val="0"/>
              </a:spcBef>
              <a:spcAft>
                <a:spcPct val="0"/>
              </a:spcAft>
              <a:buClrTx/>
              <a:buSzTx/>
              <a:tabLst/>
            </a:pP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只是</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boot block</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是空的</a:t>
            </a:r>
            <a:endPar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628649" y="2008433"/>
            <a:ext cx="7886700" cy="2181225"/>
          </a:xfrm>
          <a:prstGeom prst="rect">
            <a:avLst/>
          </a:prstGeom>
        </p:spPr>
      </p:pic>
      <p:sp>
        <p:nvSpPr>
          <p:cNvPr id="29698" name="标题 1">
            <a:extLst>
              <a:ext uri="{FF2B5EF4-FFF2-40B4-BE49-F238E27FC236}">
                <a16:creationId xmlns:a16="http://schemas.microsoft.com/office/drawing/2014/main" id="{757ED4C6-0329-44B3-8D63-7C30EDBE7EEF}"/>
              </a:ext>
            </a:extLst>
          </p:cNvPr>
          <p:cNvSpPr>
            <a:spLocks noGrp="1"/>
          </p:cNvSpPr>
          <p:nvPr>
            <p:ph type="title" idx="4294967295"/>
          </p:nvPr>
        </p:nvSpPr>
        <p:spPr>
          <a:xfrm>
            <a:off x="628650" y="544513"/>
            <a:ext cx="8077200" cy="609600"/>
          </a:xfrm>
        </p:spPr>
        <p:txBody>
          <a:bodyPr/>
          <a:lstStyle/>
          <a:p>
            <a:pPr>
              <a:defRPr/>
            </a:pPr>
            <a:r>
              <a:rPr lang="zh-CN" altLang="en-US" dirty="0">
                <a:effectLst>
                  <a:outerShdw blurRad="38100" dist="38100" dir="2700000" algn="tl">
                    <a:srgbClr val="C0C0C0"/>
                  </a:outerShdw>
                </a:effectLst>
                <a:ea typeface="宋体" pitchFamily="2" charset="-122"/>
              </a:rPr>
              <a:t>在一个分区上创建的</a:t>
            </a:r>
            <a:r>
              <a:rPr lang="zh-CN" altLang="en-US" dirty="0">
                <a:solidFill>
                  <a:srgbClr val="0000CC"/>
                </a:solidFill>
                <a:effectLst>
                  <a:outerShdw blurRad="38100" dist="38100" dir="2700000" algn="tl">
                    <a:srgbClr val="C0C0C0"/>
                  </a:outerShdw>
                </a:effectLst>
                <a:ea typeface="宋体" pitchFamily="2" charset="-122"/>
              </a:rPr>
              <a:t>FAT32</a:t>
            </a:r>
            <a:r>
              <a:rPr lang="zh-CN" altLang="en-US" dirty="0">
                <a:solidFill>
                  <a:srgbClr val="7030A0"/>
                </a:solidFill>
                <a:effectLst>
                  <a:outerShdw blurRad="38100" dist="38100" dir="2700000" algn="tl">
                    <a:srgbClr val="C0C0C0"/>
                  </a:outerShdw>
                </a:effectLst>
                <a:ea typeface="宋体" pitchFamily="2" charset="-122"/>
              </a:rPr>
              <a:t>文件系统</a:t>
            </a:r>
            <a:r>
              <a:rPr lang="zh-CN" altLang="en-US" dirty="0">
                <a:effectLst>
                  <a:outerShdw blurRad="38100" dist="38100" dir="2700000" algn="tl">
                    <a:srgbClr val="C0C0C0"/>
                  </a:outerShdw>
                </a:effectLst>
                <a:ea typeface="宋体" pitchFamily="2" charset="-122"/>
              </a:rPr>
              <a:t>结构</a:t>
            </a:r>
          </a:p>
        </p:txBody>
      </p:sp>
      <p:sp>
        <p:nvSpPr>
          <p:cNvPr id="2" name="圆角矩形标注 1"/>
          <p:cNvSpPr/>
          <p:nvPr/>
        </p:nvSpPr>
        <p:spPr bwMode="auto">
          <a:xfrm>
            <a:off x="5574552" y="4476519"/>
            <a:ext cx="1695635" cy="477945"/>
          </a:xfrm>
          <a:prstGeom prst="wedgeRoundRectCallout">
            <a:avLst>
              <a:gd name="adj1" fmla="val -93858"/>
              <a:gd name="adj2" fmla="val -296790"/>
              <a:gd name="adj3" fmla="val 16667"/>
            </a:avLst>
          </a:prstGeom>
          <a:noFill/>
          <a:ln w="9525" cap="flat" cmpd="sng" algn="ctr">
            <a:solidFill>
              <a:srgbClr val="C0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lang="en-US" altLang="zh-CN" dirty="0" smtClean="0">
                <a:ea typeface="宋体" panose="02010600030101010101" pitchFamily="2" charset="-122"/>
              </a:rPr>
              <a:t>root </a:t>
            </a:r>
            <a:r>
              <a:rPr lang="en-US" altLang="zh-CN" dirty="0">
                <a:ea typeface="宋体" panose="02010600030101010101" pitchFamily="2" charset="-122"/>
              </a:rPr>
              <a:t>directory</a:t>
            </a:r>
            <a:endParaRPr lang="zh-CN" altLang="en-US" dirty="0">
              <a:ea typeface="宋体" panose="02010600030101010101" pitchFamily="2" charset="-122"/>
            </a:endParaRPr>
          </a:p>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smtClean="0">
              <a:ln>
                <a:noFill/>
              </a:ln>
              <a:solidFill>
                <a:schemeClr val="tx1"/>
              </a:solidFill>
              <a:effectLst/>
              <a:latin typeface="Helvetica" pitchFamily="2" charset="0"/>
            </a:endParaRPr>
          </a:p>
        </p:txBody>
      </p:sp>
      <p:sp>
        <p:nvSpPr>
          <p:cNvPr id="5" name="圆角矩形标注 4"/>
          <p:cNvSpPr/>
          <p:nvPr/>
        </p:nvSpPr>
        <p:spPr bwMode="auto">
          <a:xfrm>
            <a:off x="628649" y="4189658"/>
            <a:ext cx="4742341" cy="1900423"/>
          </a:xfrm>
          <a:prstGeom prst="wedgeRoundRectCallout">
            <a:avLst>
              <a:gd name="adj1" fmla="val -38545"/>
              <a:gd name="adj2" fmla="val -96675"/>
              <a:gd name="adj3" fmla="val 16667"/>
            </a:avLst>
          </a:prstGeom>
          <a:noFill/>
          <a:ln w="9525"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285750" indent="-285750">
              <a:buFont typeface="Arial" panose="020B0604020202020204" pitchFamily="34" charset="0"/>
              <a:buChar char="•"/>
            </a:pPr>
            <a:r>
              <a:rPr lang="en-US" altLang="zh-CN" sz="1600" dirty="0" smtClean="0">
                <a:ea typeface="宋体" panose="02010600030101010101" pitchFamily="2" charset="-122"/>
              </a:rPr>
              <a:t>BIOS</a:t>
            </a:r>
            <a:r>
              <a:rPr lang="zh-CN" altLang="en-US" sz="1600" dirty="0" smtClean="0">
                <a:ea typeface="宋体" panose="02010600030101010101" pitchFamily="2" charset="-122"/>
              </a:rPr>
              <a:t>负责加载该引导扇区的内容到内存中</a:t>
            </a:r>
            <a:endParaRPr lang="en-US" altLang="zh-CN" sz="1600" dirty="0" smtClean="0">
              <a:ea typeface="宋体" panose="02010600030101010101" pitchFamily="2" charset="-122"/>
            </a:endParaRPr>
          </a:p>
          <a:p>
            <a:pPr marL="285750" indent="-285750">
              <a:buFont typeface="Arial" panose="020B0604020202020204" pitchFamily="34" charset="0"/>
              <a:buChar char="•"/>
            </a:pPr>
            <a:r>
              <a:rPr lang="zh-CN" altLang="en-US" sz="1600" dirty="0" smtClean="0">
                <a:ea typeface="宋体" panose="02010600030101010101" pitchFamily="2" charset="-122"/>
              </a:rPr>
              <a:t>自己写操作系统，需要修改该引导扇区内容，以加载自己写的引导模块</a:t>
            </a:r>
            <a:r>
              <a:rPr lang="en-US" altLang="zh-CN" sz="1600" dirty="0" smtClean="0">
                <a:ea typeface="宋体" panose="02010600030101010101" pitchFamily="2" charset="-122"/>
                <a:sym typeface="Wingdings" panose="05000000000000000000" pitchFamily="2" charset="2"/>
              </a:rPr>
              <a:t></a:t>
            </a:r>
            <a:r>
              <a:rPr lang="zh-CN" altLang="en-US" sz="1600" dirty="0" smtClean="0">
                <a:ea typeface="宋体" panose="02010600030101010101" pitchFamily="2" charset="-122"/>
              </a:rPr>
              <a:t>需要从根目录表中找到加载模块</a:t>
            </a:r>
            <a:r>
              <a:rPr lang="en-US" altLang="zh-CN" sz="1600" dirty="0" smtClean="0">
                <a:ea typeface="宋体" panose="02010600030101010101" pitchFamily="2" charset="-122"/>
                <a:sym typeface="Wingdings" panose="05000000000000000000" pitchFamily="2" charset="2"/>
              </a:rPr>
              <a:t></a:t>
            </a:r>
            <a:r>
              <a:rPr lang="zh-CN" altLang="en-US" sz="1600" dirty="0" smtClean="0">
                <a:ea typeface="宋体" panose="02010600030101010101" pitchFamily="2" charset="-122"/>
              </a:rPr>
              <a:t>需要知道根目录在磁盘上的扇区号</a:t>
            </a:r>
            <a:r>
              <a:rPr lang="en-US" altLang="zh-CN" sz="1600" dirty="0" smtClean="0">
                <a:ea typeface="宋体" panose="02010600030101010101" pitchFamily="2" charset="-122"/>
                <a:sym typeface="Wingdings" panose="05000000000000000000" pitchFamily="2" charset="2"/>
              </a:rPr>
              <a:t></a:t>
            </a:r>
            <a:r>
              <a:rPr lang="zh-CN" altLang="en-US" sz="1600" dirty="0" smtClean="0">
                <a:ea typeface="宋体" panose="02010600030101010101" pitchFamily="2" charset="-122"/>
                <a:sym typeface="Wingdings" panose="05000000000000000000" pitchFamily="2" charset="2"/>
              </a:rPr>
              <a:t>利用汇编调用</a:t>
            </a:r>
            <a:r>
              <a:rPr lang="en-US" altLang="zh-CN" sz="1600" dirty="0" smtClean="0">
                <a:ea typeface="宋体" panose="02010600030101010101" pitchFamily="2" charset="-122"/>
                <a:sym typeface="Wingdings" panose="05000000000000000000" pitchFamily="2" charset="2"/>
              </a:rPr>
              <a:t>BIOS</a:t>
            </a:r>
            <a:r>
              <a:rPr lang="zh-CN" altLang="en-US" sz="1600" dirty="0" smtClean="0">
                <a:ea typeface="宋体" panose="02010600030101010101" pitchFamily="2" charset="-122"/>
                <a:sym typeface="Wingdings" panose="05000000000000000000" pitchFamily="2" charset="2"/>
              </a:rPr>
              <a:t>中断读取磁盘块号</a:t>
            </a:r>
            <a:endParaRPr lang="en-US" altLang="zh-CN" sz="1600" dirty="0" smtClean="0">
              <a:ea typeface="宋体" panose="02010600030101010101" pitchFamily="2" charset="-122"/>
              <a:sym typeface="Wingdings" panose="05000000000000000000" pitchFamily="2" charset="2"/>
            </a:endParaRPr>
          </a:p>
          <a:p>
            <a:pPr marL="285750" indent="-285750">
              <a:buFont typeface="Arial" panose="020B0604020202020204" pitchFamily="34" charset="0"/>
              <a:buChar char="•"/>
            </a:pPr>
            <a:r>
              <a:rPr lang="zh-CN" altLang="en-US" sz="1600" dirty="0" smtClean="0">
                <a:ea typeface="宋体" panose="02010600030101010101" pitchFamily="2" charset="-122"/>
              </a:rPr>
              <a:t>需要详细了解相关的文件系统的磁盘布局</a:t>
            </a:r>
            <a:endParaRPr lang="zh-CN" altLang="en-US" sz="1600" dirty="0">
              <a:ea typeface="宋体" panose="02010600030101010101" pitchFamily="2" charset="-122"/>
            </a:endParaRPr>
          </a:p>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600" b="0" i="0" u="none" strike="noStrike" cap="none" normalizeH="0" baseline="0" dirty="0" smtClean="0">
              <a:ln>
                <a:noFill/>
              </a:ln>
              <a:solidFill>
                <a:schemeClr val="tx1"/>
              </a:solidFill>
              <a:effectLst/>
              <a:latin typeface="Helvetica" pitchFamily="2"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C3C6AA4C-8410-4BF6-9292-384BCA406F55}"/>
              </a:ext>
            </a:extLst>
          </p:cNvPr>
          <p:cNvSpPr>
            <a:spLocks noGrp="1" noChangeArrowheads="1"/>
          </p:cNvSpPr>
          <p:nvPr>
            <p:ph type="title" idx="4294967295"/>
          </p:nvPr>
        </p:nvSpPr>
        <p:spPr/>
        <p:txBody>
          <a:bodyPr/>
          <a:lstStyle/>
          <a:p>
            <a:pPr>
              <a:defRPr/>
            </a:pPr>
            <a:r>
              <a:rPr lang="zh-CN" altLang="en-US" dirty="0" smtClean="0">
                <a:effectLst>
                  <a:outerShdw blurRad="38100" dist="38100" dir="2700000" algn="tl">
                    <a:srgbClr val="C0C0C0"/>
                  </a:outerShdw>
                </a:effectLst>
                <a:ea typeface="宋体" pitchFamily="2" charset="-122"/>
              </a:rPr>
              <a:t>创建</a:t>
            </a:r>
            <a:r>
              <a:rPr lang="en-US" altLang="zh-CN" dirty="0" err="1" smtClean="0">
                <a:effectLst>
                  <a:outerShdw blurRad="38100" dist="38100" dir="2700000" algn="tl">
                    <a:srgbClr val="C0C0C0"/>
                  </a:outerShdw>
                </a:effectLst>
                <a:ea typeface="宋体" pitchFamily="2" charset="-122"/>
              </a:rPr>
              <a:t>ext</a:t>
            </a:r>
            <a:r>
              <a:rPr lang="zh-CN" altLang="en-US" dirty="0" smtClean="0">
                <a:effectLst>
                  <a:outerShdw blurRad="38100" dist="38100" dir="2700000" algn="tl">
                    <a:srgbClr val="C0C0C0"/>
                  </a:outerShdw>
                </a:effectLst>
                <a:ea typeface="宋体" pitchFamily="2" charset="-122"/>
              </a:rPr>
              <a:t>文件系统</a:t>
            </a:r>
            <a:r>
              <a:rPr lang="zh-CN" altLang="en-US" dirty="0">
                <a:effectLst>
                  <a:outerShdw blurRad="38100" dist="38100" dir="2700000" algn="tl">
                    <a:srgbClr val="C0C0C0"/>
                  </a:outerShdw>
                </a:effectLst>
                <a:ea typeface="宋体" pitchFamily="2" charset="-122"/>
              </a:rPr>
              <a:t>所做的工作（UNIX）</a:t>
            </a:r>
          </a:p>
        </p:txBody>
      </p:sp>
      <p:sp>
        <p:nvSpPr>
          <p:cNvPr id="32771" name="Rectangle 3">
            <a:extLst>
              <a:ext uri="{FF2B5EF4-FFF2-40B4-BE49-F238E27FC236}">
                <a16:creationId xmlns:a16="http://schemas.microsoft.com/office/drawing/2014/main" id="{14D081A3-6D8A-41E3-98A1-B7020175172F}"/>
              </a:ext>
            </a:extLst>
          </p:cNvPr>
          <p:cNvSpPr>
            <a:spLocks noGrp="1" noChangeArrowheads="1"/>
          </p:cNvSpPr>
          <p:nvPr>
            <p:ph type="body" idx="4294967295"/>
          </p:nvPr>
        </p:nvSpPr>
        <p:spPr>
          <a:xfrm>
            <a:off x="1214438" y="900113"/>
            <a:ext cx="7029450" cy="5464175"/>
          </a:xfrm>
        </p:spPr>
        <p:txBody>
          <a:bodyPr/>
          <a:lstStyle/>
          <a:p>
            <a:pPr>
              <a:lnSpc>
                <a:spcPct val="90000"/>
              </a:lnSpc>
            </a:pPr>
            <a:r>
              <a:rPr lang="zh-CN" altLang="en-US" sz="1600" b="1" dirty="0">
                <a:solidFill>
                  <a:srgbClr val="C00000"/>
                </a:solidFill>
                <a:ea typeface="宋体" panose="02010600030101010101" pitchFamily="2" charset="-122"/>
              </a:rPr>
              <a:t>引导块（boot block）</a:t>
            </a:r>
          </a:p>
          <a:p>
            <a:pPr lvl="1">
              <a:lnSpc>
                <a:spcPct val="90000"/>
              </a:lnSpc>
            </a:pPr>
            <a:r>
              <a:rPr lang="zh-CN" altLang="en-US" sz="1600" b="1" dirty="0">
                <a:ea typeface="宋体" panose="02010600030101010101" pitchFamily="2" charset="-122"/>
              </a:rPr>
              <a:t>占据文件系统的开始，一般是一个扇区</a:t>
            </a:r>
          </a:p>
          <a:p>
            <a:pPr lvl="1">
              <a:lnSpc>
                <a:spcPct val="90000"/>
              </a:lnSpc>
            </a:pPr>
            <a:r>
              <a:rPr lang="zh-CN" altLang="en-US" sz="1600" b="1" dirty="0">
                <a:ea typeface="宋体" panose="02010600030101010101" pitchFamily="2" charset="-122"/>
              </a:rPr>
              <a:t>含有被读入机器中起引导或初启OS的引导代码</a:t>
            </a:r>
          </a:p>
          <a:p>
            <a:pPr lvl="1">
              <a:lnSpc>
                <a:spcPct val="90000"/>
              </a:lnSpc>
            </a:pPr>
            <a:r>
              <a:rPr lang="zh-CN" altLang="en-US" sz="1600" b="1" dirty="0">
                <a:ea typeface="宋体" panose="02010600030101010101" pitchFamily="2" charset="-122"/>
              </a:rPr>
              <a:t>每个文件系统都有一个引导块（可能是空的）</a:t>
            </a:r>
          </a:p>
          <a:p>
            <a:pPr>
              <a:lnSpc>
                <a:spcPct val="90000"/>
              </a:lnSpc>
            </a:pPr>
            <a:r>
              <a:rPr lang="zh-CN" altLang="en-US" sz="1600" b="1" dirty="0">
                <a:solidFill>
                  <a:srgbClr val="C00000"/>
                </a:solidFill>
                <a:ea typeface="宋体" panose="02010600030101010101" pitchFamily="2" charset="-122"/>
              </a:rPr>
              <a:t>超级块</a:t>
            </a:r>
            <a:r>
              <a:rPr lang="zh-CN" altLang="en-US" sz="1600" b="1" dirty="0" smtClean="0">
                <a:solidFill>
                  <a:srgbClr val="C00000"/>
                </a:solidFill>
                <a:ea typeface="宋体" panose="02010600030101010101" pitchFamily="2" charset="-122"/>
              </a:rPr>
              <a:t>（</a:t>
            </a:r>
            <a:r>
              <a:rPr lang="en-US" altLang="zh-CN" sz="1600" b="1" dirty="0" smtClean="0">
                <a:solidFill>
                  <a:srgbClr val="C00000"/>
                </a:solidFill>
                <a:ea typeface="宋体" panose="02010600030101010101" pitchFamily="2" charset="-122"/>
              </a:rPr>
              <a:t>supper block</a:t>
            </a:r>
            <a:r>
              <a:rPr lang="zh-CN" altLang="en-US" sz="1600" b="1" dirty="0" smtClean="0">
                <a:solidFill>
                  <a:srgbClr val="C00000"/>
                </a:solidFill>
                <a:ea typeface="宋体" panose="02010600030101010101" pitchFamily="2" charset="-122"/>
              </a:rPr>
              <a:t>，</a:t>
            </a:r>
            <a:r>
              <a:rPr lang="zh-CN" altLang="en-US" sz="1600" b="1" dirty="0" smtClean="0">
                <a:solidFill>
                  <a:srgbClr val="1306BA"/>
                </a:solidFill>
                <a:ea typeface="宋体" panose="02010600030101010101" pitchFamily="2" charset="-122"/>
              </a:rPr>
              <a:t>记录</a:t>
            </a:r>
            <a:r>
              <a:rPr lang="zh-CN" altLang="en-US" sz="1600" b="1" dirty="0">
                <a:solidFill>
                  <a:srgbClr val="1306BA"/>
                </a:solidFill>
                <a:ea typeface="宋体" panose="02010600030101010101" pitchFamily="2" charset="-122"/>
              </a:rPr>
              <a:t>文件系统的基本参数</a:t>
            </a:r>
            <a:r>
              <a:rPr lang="zh-CN" altLang="en-US" sz="1600" b="1" dirty="0">
                <a:solidFill>
                  <a:srgbClr val="C00000"/>
                </a:solidFill>
                <a:ea typeface="宋体" panose="02010600030101010101" pitchFamily="2" charset="-122"/>
              </a:rPr>
              <a:t>）</a:t>
            </a:r>
          </a:p>
          <a:p>
            <a:pPr lvl="1">
              <a:lnSpc>
                <a:spcPct val="90000"/>
              </a:lnSpc>
            </a:pPr>
            <a:r>
              <a:rPr lang="zh-CN" altLang="en-US" sz="1600" b="1" dirty="0">
                <a:ea typeface="宋体" panose="02010600030101010101" pitchFamily="2" charset="-122"/>
              </a:rPr>
              <a:t>文件系统的规模（多大空间）</a:t>
            </a:r>
          </a:p>
          <a:p>
            <a:pPr lvl="1">
              <a:lnSpc>
                <a:spcPct val="90000"/>
              </a:lnSpc>
            </a:pPr>
            <a:r>
              <a:rPr lang="zh-CN" altLang="en-US" sz="1600" b="1" dirty="0">
                <a:solidFill>
                  <a:srgbClr val="006600"/>
                </a:solidFill>
                <a:ea typeface="宋体" panose="02010600030101010101" pitchFamily="2" charset="-122"/>
              </a:rPr>
              <a:t>文件系统空闲块的数目</a:t>
            </a:r>
          </a:p>
          <a:p>
            <a:pPr lvl="1">
              <a:lnSpc>
                <a:spcPct val="90000"/>
              </a:lnSpc>
            </a:pPr>
            <a:r>
              <a:rPr lang="zh-CN" altLang="en-US" sz="1600" b="1" dirty="0">
                <a:solidFill>
                  <a:srgbClr val="006600"/>
                </a:solidFill>
                <a:ea typeface="宋体" panose="02010600030101010101" pitchFamily="2" charset="-122"/>
              </a:rPr>
              <a:t>文件系统中可用的空闲块表（链表的表头）</a:t>
            </a:r>
          </a:p>
          <a:p>
            <a:pPr lvl="1">
              <a:lnSpc>
                <a:spcPct val="90000"/>
              </a:lnSpc>
            </a:pPr>
            <a:r>
              <a:rPr lang="zh-CN" altLang="en-US" sz="1600" b="1" dirty="0">
                <a:solidFill>
                  <a:srgbClr val="006600"/>
                </a:solidFill>
                <a:ea typeface="宋体" panose="02010600030101010101" pitchFamily="2" charset="-122"/>
              </a:rPr>
              <a:t>文件系统中下一个空闲块的下标</a:t>
            </a:r>
          </a:p>
          <a:p>
            <a:pPr lvl="1">
              <a:lnSpc>
                <a:spcPct val="90000"/>
              </a:lnSpc>
            </a:pPr>
            <a:r>
              <a:rPr lang="zh-CN" altLang="en-US" sz="1600" b="1" dirty="0">
                <a:ea typeface="宋体" panose="02010600030101010101" pitchFamily="2" charset="-122"/>
              </a:rPr>
              <a:t>索引节点表的大小</a:t>
            </a:r>
          </a:p>
          <a:p>
            <a:pPr lvl="1">
              <a:lnSpc>
                <a:spcPct val="90000"/>
              </a:lnSpc>
            </a:pPr>
            <a:r>
              <a:rPr lang="zh-CN" altLang="en-US" sz="1600" b="1" dirty="0">
                <a:ea typeface="宋体" panose="02010600030101010101" pitchFamily="2" charset="-122"/>
              </a:rPr>
              <a:t>文件系统中空闲索引节点的数目</a:t>
            </a:r>
          </a:p>
          <a:p>
            <a:pPr lvl="1">
              <a:lnSpc>
                <a:spcPct val="90000"/>
              </a:lnSpc>
            </a:pPr>
            <a:r>
              <a:rPr lang="zh-CN" altLang="en-US" sz="1600" b="1" dirty="0">
                <a:ea typeface="宋体" panose="02010600030101010101" pitchFamily="2" charset="-122"/>
              </a:rPr>
              <a:t>文件系统中空闲索引节点表</a:t>
            </a:r>
          </a:p>
          <a:p>
            <a:pPr lvl="1">
              <a:lnSpc>
                <a:spcPct val="90000"/>
              </a:lnSpc>
            </a:pPr>
            <a:r>
              <a:rPr lang="zh-CN" altLang="en-US" sz="1600" b="1" dirty="0">
                <a:ea typeface="宋体" panose="02010600030101010101" pitchFamily="2" charset="-122"/>
              </a:rPr>
              <a:t>空闲索引节点表中下一个空闲索引节点的下标</a:t>
            </a:r>
          </a:p>
          <a:p>
            <a:pPr lvl="1">
              <a:lnSpc>
                <a:spcPct val="90000"/>
              </a:lnSpc>
            </a:pPr>
            <a:r>
              <a:rPr lang="zh-CN" altLang="en-US" sz="1600" b="1" dirty="0">
                <a:solidFill>
                  <a:srgbClr val="0070C0"/>
                </a:solidFill>
                <a:ea typeface="宋体" panose="02010600030101010101" pitchFamily="2" charset="-122"/>
              </a:rPr>
              <a:t>空闲块表的锁字段和空闲索引节点表锁字段</a:t>
            </a:r>
          </a:p>
          <a:p>
            <a:pPr lvl="1">
              <a:lnSpc>
                <a:spcPct val="90000"/>
              </a:lnSpc>
            </a:pPr>
            <a:r>
              <a:rPr lang="zh-CN" altLang="en-US" sz="1600" b="1" dirty="0">
                <a:solidFill>
                  <a:srgbClr val="7030A0"/>
                </a:solidFill>
                <a:ea typeface="宋体" panose="02010600030101010101" pitchFamily="2" charset="-122"/>
              </a:rPr>
              <a:t>指明超级块被修改过的标记</a:t>
            </a:r>
          </a:p>
          <a:p>
            <a:pPr>
              <a:lnSpc>
                <a:spcPct val="90000"/>
              </a:lnSpc>
            </a:pPr>
            <a:r>
              <a:rPr lang="zh-CN" altLang="en-US" sz="1600" b="1" dirty="0">
                <a:solidFill>
                  <a:srgbClr val="C00000"/>
                </a:solidFill>
                <a:ea typeface="宋体" panose="02010600030101010101" pitchFamily="2" charset="-122"/>
              </a:rPr>
              <a:t>索引节点表 (</a:t>
            </a:r>
            <a:r>
              <a:rPr lang="zh-CN" altLang="en-US" sz="1600" dirty="0">
                <a:solidFill>
                  <a:srgbClr val="FF0000"/>
                </a:solidFill>
                <a:ea typeface="宋体" panose="02010600030101010101" pitchFamily="2" charset="-122"/>
              </a:rPr>
              <a:t>per-file FCB </a:t>
            </a:r>
            <a:r>
              <a:rPr lang="zh-CN" altLang="en-US" sz="1600" b="1" dirty="0">
                <a:solidFill>
                  <a:srgbClr val="C00000"/>
                </a:solidFill>
                <a:ea typeface="宋体" panose="02010600030101010101" pitchFamily="2" charset="-122"/>
              </a:rPr>
              <a:t>)（</a:t>
            </a:r>
            <a:r>
              <a:rPr lang="zh-CN" altLang="en-US" sz="1600" b="1" dirty="0">
                <a:solidFill>
                  <a:srgbClr val="1306BA"/>
                </a:solidFill>
                <a:ea typeface="宋体" panose="02010600030101010101" pitchFamily="2" charset="-122"/>
              </a:rPr>
              <a:t>有一个特殊的结点</a:t>
            </a:r>
            <a:r>
              <a:rPr lang="en-US" altLang="zh-CN" sz="1600" b="1" dirty="0">
                <a:solidFill>
                  <a:srgbClr val="1306BA"/>
                </a:solidFill>
                <a:ea typeface="宋体" panose="02010600030101010101" pitchFamily="2" charset="-122"/>
              </a:rPr>
              <a:t>---</a:t>
            </a:r>
            <a:r>
              <a:rPr lang="zh-CN" altLang="en-US" sz="1600" b="1" dirty="0">
                <a:solidFill>
                  <a:srgbClr val="1306BA"/>
                </a:solidFill>
                <a:ea typeface="宋体" panose="02010600030101010101" pitchFamily="2" charset="-122"/>
              </a:rPr>
              <a:t>根索引结点</a:t>
            </a:r>
            <a:r>
              <a:rPr lang="zh-CN" altLang="en-US" sz="1600" b="1" dirty="0">
                <a:solidFill>
                  <a:srgbClr val="C00000"/>
                </a:solidFill>
                <a:ea typeface="宋体" panose="02010600030101010101" pitchFamily="2" charset="-122"/>
              </a:rPr>
              <a:t>）</a:t>
            </a:r>
          </a:p>
          <a:p>
            <a:pPr>
              <a:lnSpc>
                <a:spcPct val="90000"/>
              </a:lnSpc>
            </a:pPr>
            <a:r>
              <a:rPr lang="zh-CN" altLang="en-US" sz="1600" b="1" dirty="0">
                <a:solidFill>
                  <a:srgbClr val="C00000"/>
                </a:solidFill>
                <a:ea typeface="宋体" panose="02010600030101010101" pitchFamily="2" charset="-122"/>
              </a:rPr>
              <a:t>数据块</a:t>
            </a:r>
          </a:p>
        </p:txBody>
      </p:sp>
      <p:graphicFrame>
        <p:nvGraphicFramePr>
          <p:cNvPr id="30724" name="Group 4">
            <a:extLst>
              <a:ext uri="{FF2B5EF4-FFF2-40B4-BE49-F238E27FC236}">
                <a16:creationId xmlns:a16="http://schemas.microsoft.com/office/drawing/2014/main" id="{D99025FE-C87D-478B-9C0D-3FB77F8A70A9}"/>
              </a:ext>
            </a:extLst>
          </p:cNvPr>
          <p:cNvGraphicFramePr>
            <a:graphicFrameLocks noGrp="1"/>
          </p:cNvGraphicFramePr>
          <p:nvPr>
            <p:extLst>
              <p:ext uri="{D42A27DB-BD31-4B8C-83A1-F6EECF244321}">
                <p14:modId xmlns:p14="http://schemas.microsoft.com/office/powerpoint/2010/main" val="726471415"/>
              </p:ext>
            </p:extLst>
          </p:nvPr>
        </p:nvGraphicFramePr>
        <p:xfrm>
          <a:off x="6753225" y="1892300"/>
          <a:ext cx="1490663" cy="3159094"/>
        </p:xfrm>
        <a:graphic>
          <a:graphicData uri="http://schemas.openxmlformats.org/drawingml/2006/table">
            <a:tbl>
              <a:tblPr/>
              <a:tblGrid>
                <a:gridCol w="1490663">
                  <a:extLst>
                    <a:ext uri="{9D8B030D-6E8A-4147-A177-3AD203B41FA5}">
                      <a16:colId xmlns:a16="http://schemas.microsoft.com/office/drawing/2014/main" val="20000"/>
                    </a:ext>
                  </a:extLst>
                </a:gridCol>
              </a:tblGrid>
              <a:tr h="51467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1" i="0" u="none" strike="noStrike" cap="none" normalizeH="0" baseline="0" dirty="0">
                          <a:ln>
                            <a:noFill/>
                          </a:ln>
                          <a:solidFill>
                            <a:srgbClr val="FFFF99"/>
                          </a:solidFill>
                          <a:effectLst/>
                          <a:latin typeface="Helvetica" pitchFamily="2" charset="0"/>
                          <a:ea typeface="宋体" pitchFamily="2" charset="-122"/>
                        </a:rPr>
                        <a:t>引导块</a:t>
                      </a:r>
                      <a:endParaRPr kumimoji="0" lang="zh-CN" altLang="en-US" sz="2800" b="1" i="0" u="none" strike="noStrike" cap="none" normalizeH="0" baseline="0" dirty="0">
                        <a:ln>
                          <a:noFill/>
                        </a:ln>
                        <a:solidFill>
                          <a:srgbClr val="FFFF99"/>
                        </a:solidFill>
                        <a:effectLst/>
                        <a:latin typeface="Helvetica" pitchFamily="2" charset="0"/>
                        <a:ea typeface="宋体" pitchFamily="2"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45662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超级块</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61545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索引节点表</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157233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数据块</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57B884E-8D4C-481C-A3E4-1964FC5D54F6}"/>
              </a:ext>
            </a:extLst>
          </p:cNvPr>
          <p:cNvSpPr txBox="1"/>
          <p:nvPr>
            <p:custDataLst>
              <p:tags r:id="rId2"/>
            </p:custDataLst>
          </p:nvPr>
        </p:nvSpPr>
        <p:spPr>
          <a:xfrm>
            <a:off x="765175" y="1352549"/>
            <a:ext cx="7854950" cy="2143125"/>
          </a:xfrm>
          <a:prstGeom prst="rect">
            <a:avLst/>
          </a:prstGeom>
          <a:noFill/>
        </p:spPr>
        <p:txBody>
          <a:bodyPr anchor="ctr"/>
          <a:lstStyle/>
          <a:p>
            <a:pPr eaLnBrk="1" hangingPunct="1">
              <a:defRPr/>
            </a:pP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下列选项中，磁盘</a:t>
            </a:r>
            <a:r>
              <a:rPr lang="zh-CN" altLang="en-US" sz="2400" dirty="0">
                <a:solidFill>
                  <a:srgbClr val="0000CC"/>
                </a:solidFill>
                <a:latin typeface="Microsoft Yahei" panose="020B0503020204020204" pitchFamily="34" charset="-122"/>
                <a:ea typeface="Microsoft Yahei" panose="020B0503020204020204" pitchFamily="34" charset="-122"/>
                <a:sym typeface="Microsoft Yahei" panose="020B0503020204020204" pitchFamily="34" charset="-122"/>
              </a:rPr>
              <a:t>逻辑格式化</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所做的工作是（）。</a:t>
            </a:r>
            <a:endPar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571500" indent="-571500" eaLnBrk="1" hangingPunct="1">
              <a:buFontTx/>
              <a:buAutoNum type="romanUcPeriod"/>
              <a:defRPr/>
            </a:pP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对磁盘进行分区 </a:t>
            </a:r>
            <a:endPar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571500" indent="-571500" eaLnBrk="1" hangingPunct="1">
              <a:buFontTx/>
              <a:buAutoNum type="romanUcPeriod"/>
              <a:defRPr/>
            </a:pP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建立文件系统的根目录</a:t>
            </a:r>
            <a:endPar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571500" indent="-571500" eaLnBrk="1" hangingPunct="1">
              <a:buFontTx/>
              <a:buAutoNum type="romanUcPeriod"/>
              <a:defRPr/>
            </a:pP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确定磁盘扇区校验码所占位数</a:t>
            </a:r>
            <a:endPar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571500" indent="-571500" eaLnBrk="1" hangingPunct="1">
              <a:buFontTx/>
              <a:buAutoNum type="romanUcPeriod"/>
              <a:defRPr/>
            </a:pP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对保存空闲磁盘块信息的数据结构进行初始化</a:t>
            </a:r>
          </a:p>
        </p:txBody>
      </p:sp>
      <p:sp>
        <p:nvSpPr>
          <p:cNvPr id="27651" name="文本框 3">
            <a:extLst>
              <a:ext uri="{FF2B5EF4-FFF2-40B4-BE49-F238E27FC236}">
                <a16:creationId xmlns:a16="http://schemas.microsoft.com/office/drawing/2014/main" id="{8FF1B794-FBCD-4646-82C4-D08E50BB1D3D}"/>
              </a:ext>
            </a:extLst>
          </p:cNvPr>
          <p:cNvSpPr txBox="1">
            <a:spLocks noChangeArrowheads="1"/>
          </p:cNvSpPr>
          <p:nvPr>
            <p:custDataLst>
              <p:tags r:id="rId3"/>
            </p:custDataLst>
          </p:nvPr>
        </p:nvSpPr>
        <p:spPr bwMode="auto">
          <a:xfrm>
            <a:off x="1828800" y="3981220"/>
            <a:ext cx="2209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仅</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7652" name="文本框 4">
            <a:extLst>
              <a:ext uri="{FF2B5EF4-FFF2-40B4-BE49-F238E27FC236}">
                <a16:creationId xmlns:a16="http://schemas.microsoft.com/office/drawing/2014/main" id="{10E5BFEA-C4BC-48C6-B48F-733C24236A34}"/>
              </a:ext>
            </a:extLst>
          </p:cNvPr>
          <p:cNvSpPr txBox="1">
            <a:spLocks noChangeArrowheads="1"/>
          </p:cNvSpPr>
          <p:nvPr>
            <p:custDataLst>
              <p:tags r:id="rId4"/>
            </p:custDataLst>
          </p:nvPr>
        </p:nvSpPr>
        <p:spPr bwMode="auto">
          <a:xfrm>
            <a:off x="4572000" y="4092345"/>
            <a:ext cx="1609725"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仅</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IV</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7653" name="文本框 5">
            <a:extLst>
              <a:ext uri="{FF2B5EF4-FFF2-40B4-BE49-F238E27FC236}">
                <a16:creationId xmlns:a16="http://schemas.microsoft.com/office/drawing/2014/main" id="{B8F32919-3DDC-402E-BE25-6A19A1EC6ADF}"/>
              </a:ext>
            </a:extLst>
          </p:cNvPr>
          <p:cNvSpPr txBox="1">
            <a:spLocks noChangeArrowheads="1"/>
          </p:cNvSpPr>
          <p:nvPr>
            <p:custDataLst>
              <p:tags r:id="rId5"/>
            </p:custDataLst>
          </p:nvPr>
        </p:nvSpPr>
        <p:spPr bwMode="auto">
          <a:xfrm>
            <a:off x="1828800" y="4727345"/>
            <a:ext cx="17653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仅</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III</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IV</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7654" name="文本框 6">
            <a:extLst>
              <a:ext uri="{FF2B5EF4-FFF2-40B4-BE49-F238E27FC236}">
                <a16:creationId xmlns:a16="http://schemas.microsoft.com/office/drawing/2014/main" id="{0BD762A5-C100-4D82-AE41-F6620B60F319}"/>
              </a:ext>
            </a:extLst>
          </p:cNvPr>
          <p:cNvSpPr txBox="1">
            <a:spLocks noChangeArrowheads="1"/>
          </p:cNvSpPr>
          <p:nvPr>
            <p:custDataLst>
              <p:tags r:id="rId6"/>
            </p:custDataLst>
          </p:nvPr>
        </p:nvSpPr>
        <p:spPr bwMode="auto">
          <a:xfrm>
            <a:off x="4572000" y="4727345"/>
            <a:ext cx="1982788"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仅</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IV</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7655" name="椭圆 7">
            <a:extLst>
              <a:ext uri="{FF2B5EF4-FFF2-40B4-BE49-F238E27FC236}">
                <a16:creationId xmlns:a16="http://schemas.microsoft.com/office/drawing/2014/main" id="{5DE63A72-ED83-4FDC-BC1B-CD4C071DB20F}"/>
              </a:ext>
            </a:extLst>
          </p:cNvPr>
          <p:cNvSpPr>
            <a:spLocks noChangeAspect="1"/>
          </p:cNvSpPr>
          <p:nvPr>
            <p:custDataLst>
              <p:tags r:id="rId7"/>
            </p:custDataLst>
          </p:nvPr>
        </p:nvSpPr>
        <p:spPr bwMode="auto">
          <a:xfrm>
            <a:off x="1114425" y="4044720"/>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7656" name="椭圆 9">
            <a:extLst>
              <a:ext uri="{FF2B5EF4-FFF2-40B4-BE49-F238E27FC236}">
                <a16:creationId xmlns:a16="http://schemas.microsoft.com/office/drawing/2014/main" id="{559268DE-DFBB-48AC-AE00-756872041435}"/>
              </a:ext>
            </a:extLst>
          </p:cNvPr>
          <p:cNvSpPr>
            <a:spLocks noChangeAspect="1"/>
          </p:cNvSpPr>
          <p:nvPr>
            <p:custDataLst>
              <p:tags r:id="rId8"/>
            </p:custDataLst>
          </p:nvPr>
        </p:nvSpPr>
        <p:spPr bwMode="auto">
          <a:xfrm>
            <a:off x="1114425" y="4790845"/>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7657" name="椭圆 10">
            <a:extLst>
              <a:ext uri="{FF2B5EF4-FFF2-40B4-BE49-F238E27FC236}">
                <a16:creationId xmlns:a16="http://schemas.microsoft.com/office/drawing/2014/main" id="{F8870E6D-9014-4FF4-B0EE-759223D92938}"/>
              </a:ext>
            </a:extLst>
          </p:cNvPr>
          <p:cNvSpPr>
            <a:spLocks noChangeAspect="1"/>
          </p:cNvSpPr>
          <p:nvPr>
            <p:custDataLst>
              <p:tags r:id="rId9"/>
            </p:custDataLst>
          </p:nvPr>
        </p:nvSpPr>
        <p:spPr bwMode="auto">
          <a:xfrm>
            <a:off x="3857625" y="4790845"/>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7658" name="圆角矩形 11">
            <a:extLst>
              <a:ext uri="{FF2B5EF4-FFF2-40B4-BE49-F238E27FC236}">
                <a16:creationId xmlns:a16="http://schemas.microsoft.com/office/drawing/2014/main" id="{8A520E59-D705-41B6-8350-24A81CF16264}"/>
              </a:ext>
            </a:extLst>
          </p:cNvPr>
          <p:cNvSpPr>
            <a:spLocks noChangeArrowheads="1"/>
          </p:cNvSpPr>
          <p:nvPr>
            <p:custDataLst>
              <p:tags r:id="rId10"/>
            </p:custDataLst>
          </p:nvPr>
        </p:nvSpPr>
        <p:spPr bwMode="auto">
          <a:xfrm>
            <a:off x="6172200" y="6215063"/>
            <a:ext cx="1543050" cy="411162"/>
          </a:xfrm>
          <a:prstGeom prst="roundRect">
            <a:avLst>
              <a:gd name="adj" fmla="val 16667"/>
            </a:avLst>
          </a:prstGeom>
          <a:solidFill>
            <a:srgbClr val="808080"/>
          </a:solidFill>
          <a:ln w="381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7659" name="矩形 1">
            <a:extLst>
              <a:ext uri="{FF2B5EF4-FFF2-40B4-BE49-F238E27FC236}">
                <a16:creationId xmlns:a16="http://schemas.microsoft.com/office/drawing/2014/main" id="{EF33AA33-D656-4E40-BE8F-483CF0910A3D}"/>
              </a:ext>
            </a:extLst>
          </p:cNvPr>
          <p:cNvSpPr>
            <a:spLocks noChangeArrowheads="1"/>
          </p:cNvSpPr>
          <p:nvPr>
            <p:custDataLst>
              <p:tags r:id="rId11"/>
            </p:custDataLst>
          </p:nvPr>
        </p:nvSpPr>
        <p:spPr bwMode="auto">
          <a:xfrm>
            <a:off x="9525000" y="0"/>
            <a:ext cx="3840480" cy="6858000"/>
          </a:xfrm>
          <a:prstGeom prst="rect">
            <a:avLst/>
          </a:prstGeom>
          <a:solidFill>
            <a:srgbClr val="FFFFFF"/>
          </a:solidFill>
          <a:ln w="12700" algn="ctr">
            <a:solidFill>
              <a:srgbClr val="9B9B9B"/>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solidFill>
                <a:srgbClr val="FFFFFF"/>
              </a:solidFill>
              <a:ea typeface="宋体" panose="02010600030101010101" pitchFamily="2" charset="-122"/>
            </a:endParaRPr>
          </a:p>
        </p:txBody>
      </p:sp>
      <p:sp>
        <p:nvSpPr>
          <p:cNvPr id="27660" name="文本框 7">
            <a:extLst>
              <a:ext uri="{FF2B5EF4-FFF2-40B4-BE49-F238E27FC236}">
                <a16:creationId xmlns:a16="http://schemas.microsoft.com/office/drawing/2014/main" id="{1E43BACD-C91D-4C67-9F1C-625326656DAF}"/>
              </a:ext>
            </a:extLst>
          </p:cNvPr>
          <p:cNvSpPr txBox="1">
            <a:spLocks noChangeArrowheads="1"/>
          </p:cNvSpPr>
          <p:nvPr>
            <p:custDataLst>
              <p:tags r:id="rId12"/>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7661" name="文本框 8">
            <a:extLst>
              <a:ext uri="{FF2B5EF4-FFF2-40B4-BE49-F238E27FC236}">
                <a16:creationId xmlns:a16="http://schemas.microsoft.com/office/drawing/2014/main" id="{E1AB4022-EB86-48F6-8305-8F9CF8261961}"/>
              </a:ext>
            </a:extLst>
          </p:cNvPr>
          <p:cNvSpPr txBox="1">
            <a:spLocks noChangeArrowheads="1"/>
          </p:cNvSpPr>
          <p:nvPr>
            <p:custDataLst>
              <p:tags r:id="rId13"/>
            </p:custDataLst>
          </p:nvPr>
        </p:nvSpPr>
        <p:spPr bwMode="auto">
          <a:xfrm>
            <a:off x="9906001" y="635000"/>
            <a:ext cx="333216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7662" name="椭圆 7">
            <a:extLst>
              <a:ext uri="{FF2B5EF4-FFF2-40B4-BE49-F238E27FC236}">
                <a16:creationId xmlns:a16="http://schemas.microsoft.com/office/drawing/2014/main" id="{9FA0CE2A-0CA0-48B9-9DAA-280B23ACAA70}"/>
              </a:ext>
            </a:extLst>
          </p:cNvPr>
          <p:cNvSpPr>
            <a:spLocks noChangeAspect="1"/>
          </p:cNvSpPr>
          <p:nvPr>
            <p:custDataLst>
              <p:tags r:id="rId14"/>
            </p:custDataLst>
          </p:nvPr>
        </p:nvSpPr>
        <p:spPr bwMode="auto">
          <a:xfrm>
            <a:off x="3857625" y="4130445"/>
            <a:ext cx="514350" cy="514350"/>
          </a:xfrm>
          <a:prstGeom prst="ellipse">
            <a:avLst/>
          </a:prstGeom>
          <a:solidFill>
            <a:srgbClr val="00FF00"/>
          </a:solidFill>
          <a:ln w="254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7663" name="组合 6">
            <a:extLst>
              <a:ext uri="{FF2B5EF4-FFF2-40B4-BE49-F238E27FC236}">
                <a16:creationId xmlns:a16="http://schemas.microsoft.com/office/drawing/2014/main" id="{3BC39BB7-21CE-496C-B957-96C705C2F0ED}"/>
              </a:ext>
            </a:extLst>
          </p:cNvPr>
          <p:cNvGrpSpPr>
            <a:grpSpLocks/>
          </p:cNvGrpSpPr>
          <p:nvPr>
            <p:custDataLst>
              <p:tags r:id="rId15"/>
            </p:custDataLst>
          </p:nvPr>
        </p:nvGrpSpPr>
        <p:grpSpPr bwMode="auto">
          <a:xfrm>
            <a:off x="9537700" y="0"/>
            <a:ext cx="3814763" cy="647700"/>
            <a:chOff x="9537700" y="0"/>
            <a:chExt cx="3815080" cy="647700"/>
          </a:xfrm>
        </p:grpSpPr>
        <p:sp>
          <p:nvSpPr>
            <p:cNvPr id="27674" name="RemarkBack">
              <a:extLst>
                <a:ext uri="{FF2B5EF4-FFF2-40B4-BE49-F238E27FC236}">
                  <a16:creationId xmlns:a16="http://schemas.microsoft.com/office/drawing/2014/main" id="{0D4ABCA3-4983-4D53-9285-8070F7BD2D39}"/>
                </a:ext>
              </a:extLst>
            </p:cNvPr>
            <p:cNvSpPr>
              <a:spLocks noChangeArrowheads="1"/>
            </p:cNvSpPr>
            <p:nvPr>
              <p:custDataLst>
                <p:tags r:id="rId25"/>
              </p:custDataLst>
            </p:nvPr>
          </p:nvSpPr>
          <p:spPr bwMode="auto">
            <a:xfrm>
              <a:off x="9537700" y="12700"/>
              <a:ext cx="3815080" cy="635000"/>
            </a:xfrm>
            <a:prstGeom prst="rect">
              <a:avLst/>
            </a:prstGeom>
            <a:solidFill>
              <a:srgbClr val="F6F7F8"/>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27675" name="RemarkBlock">
              <a:extLst>
                <a:ext uri="{FF2B5EF4-FFF2-40B4-BE49-F238E27FC236}">
                  <a16:creationId xmlns:a16="http://schemas.microsoft.com/office/drawing/2014/main" id="{CFFE426E-2E30-4A7D-A35E-9C3A5C585265}"/>
                </a:ext>
              </a:extLst>
            </p:cNvPr>
            <p:cNvSpPr>
              <a:spLocks noChangeArrowheads="1"/>
            </p:cNvSpPr>
            <p:nvPr>
              <p:custDataLst>
                <p:tags r:id="rId26"/>
              </p:custDataLst>
            </p:nvPr>
          </p:nvSpPr>
          <p:spPr bwMode="auto">
            <a:xfrm>
              <a:off x="9537700" y="12700"/>
              <a:ext cx="190500" cy="635000"/>
            </a:xfrm>
            <a:prstGeom prst="rect">
              <a:avLst/>
            </a:prstGeom>
            <a:solidFill>
              <a:srgbClr val="639EF4"/>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27676" name="RemarkTitleText">
              <a:extLst>
                <a:ext uri="{FF2B5EF4-FFF2-40B4-BE49-F238E27FC236}">
                  <a16:creationId xmlns:a16="http://schemas.microsoft.com/office/drawing/2014/main" id="{818D7AF3-4EFF-48F6-B4DA-71204F10D463}"/>
                </a:ext>
              </a:extLst>
            </p:cNvPr>
            <p:cNvSpPr txBox="1">
              <a:spLocks noChangeArrowheads="1"/>
            </p:cNvSpPr>
            <p:nvPr>
              <p:custDataLst>
                <p:tags r:id="rId27"/>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7664" name="RemarkBack">
            <a:extLst>
              <a:ext uri="{FF2B5EF4-FFF2-40B4-BE49-F238E27FC236}">
                <a16:creationId xmlns:a16="http://schemas.microsoft.com/office/drawing/2014/main" id="{829FF8EE-D03D-43F2-89F1-8152116C239E}"/>
              </a:ext>
            </a:extLst>
          </p:cNvPr>
          <p:cNvSpPr>
            <a:spLocks noChangeArrowheads="1"/>
          </p:cNvSpPr>
          <p:nvPr>
            <p:custDataLst>
              <p:tags r:id="rId16"/>
            </p:custDataLst>
          </p:nvPr>
        </p:nvSpPr>
        <p:spPr bwMode="auto">
          <a:xfrm>
            <a:off x="9537700" y="12700"/>
            <a:ext cx="3814763" cy="635000"/>
          </a:xfrm>
          <a:prstGeom prst="rect">
            <a:avLst/>
          </a:prstGeom>
          <a:solidFill>
            <a:srgbClr val="F6F7F8"/>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endParaRPr lang="zh-CN" altLang="en-US">
              <a:ea typeface="宋体" panose="02010600030101010101" pitchFamily="2" charset="-122"/>
            </a:endParaRPr>
          </a:p>
        </p:txBody>
      </p:sp>
      <p:sp>
        <p:nvSpPr>
          <p:cNvPr id="27665" name="RemarkBlock">
            <a:extLst>
              <a:ext uri="{FF2B5EF4-FFF2-40B4-BE49-F238E27FC236}">
                <a16:creationId xmlns:a16="http://schemas.microsoft.com/office/drawing/2014/main" id="{755437F5-317E-4166-A238-62AEA9E977B0}"/>
              </a:ext>
            </a:extLst>
          </p:cNvPr>
          <p:cNvSpPr>
            <a:spLocks noChangeArrowheads="1"/>
          </p:cNvSpPr>
          <p:nvPr>
            <p:custDataLst>
              <p:tags r:id="rId17"/>
            </p:custDataLst>
          </p:nvPr>
        </p:nvSpPr>
        <p:spPr bwMode="auto">
          <a:xfrm>
            <a:off x="9537700" y="12700"/>
            <a:ext cx="190500" cy="635000"/>
          </a:xfrm>
          <a:prstGeom prst="rect">
            <a:avLst/>
          </a:prstGeom>
          <a:solidFill>
            <a:srgbClr val="639EF4"/>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endParaRPr lang="zh-CN" altLang="en-US">
              <a:ea typeface="宋体" panose="02010600030101010101" pitchFamily="2" charset="-122"/>
            </a:endParaRPr>
          </a:p>
        </p:txBody>
      </p:sp>
      <p:sp>
        <p:nvSpPr>
          <p:cNvPr id="27666" name="RemarkTitleText">
            <a:extLst>
              <a:ext uri="{FF2B5EF4-FFF2-40B4-BE49-F238E27FC236}">
                <a16:creationId xmlns:a16="http://schemas.microsoft.com/office/drawing/2014/main" id="{D94567AC-0AC8-494E-B48D-A30F4FAC67D7}"/>
              </a:ext>
            </a:extLst>
          </p:cNvPr>
          <p:cNvSpPr txBox="1">
            <a:spLocks noChangeArrowheads="1"/>
          </p:cNvSpPr>
          <p:nvPr>
            <p:custDataLst>
              <p:tags r:id="rId18"/>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7667" name="组合 16">
            <a:extLst>
              <a:ext uri="{FF2B5EF4-FFF2-40B4-BE49-F238E27FC236}">
                <a16:creationId xmlns:a16="http://schemas.microsoft.com/office/drawing/2014/main" id="{F5539BBC-DBC6-42D5-ACEC-8C8851D9002C}"/>
              </a:ext>
            </a:extLst>
          </p:cNvPr>
          <p:cNvGrpSpPr>
            <a:grpSpLocks/>
          </p:cNvGrpSpPr>
          <p:nvPr>
            <p:custDataLst>
              <p:tags r:id="rId19"/>
            </p:custDataLst>
          </p:nvPr>
        </p:nvGrpSpPr>
        <p:grpSpPr bwMode="auto">
          <a:xfrm>
            <a:off x="0" y="0"/>
            <a:ext cx="9144000" cy="635000"/>
            <a:chOff x="0" y="0"/>
            <a:chExt cx="9144000" cy="635000"/>
          </a:xfrm>
        </p:grpSpPr>
        <p:sp>
          <p:nvSpPr>
            <p:cNvPr id="27670" name="TitleBackground">
              <a:extLst>
                <a:ext uri="{FF2B5EF4-FFF2-40B4-BE49-F238E27FC236}">
                  <a16:creationId xmlns:a16="http://schemas.microsoft.com/office/drawing/2014/main" id="{1DE4C53F-A0DD-49B9-A71A-9D5EEEC7809B}"/>
                </a:ext>
              </a:extLst>
            </p:cNvPr>
            <p:cNvSpPr>
              <a:spLocks noChangeArrowheads="1"/>
            </p:cNvSpPr>
            <p:nvPr>
              <p:custDataLst>
                <p:tags r:id="rId21"/>
              </p:custDataLst>
            </p:nvPr>
          </p:nvSpPr>
          <p:spPr bwMode="auto">
            <a:xfrm>
              <a:off x="0" y="0"/>
              <a:ext cx="9144000" cy="635000"/>
            </a:xfrm>
            <a:prstGeom prst="rect">
              <a:avLst/>
            </a:prstGeom>
            <a:solidFill>
              <a:srgbClr val="F6F7F8"/>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27671" name="ColorBlock">
              <a:extLst>
                <a:ext uri="{FF2B5EF4-FFF2-40B4-BE49-F238E27FC236}">
                  <a16:creationId xmlns:a16="http://schemas.microsoft.com/office/drawing/2014/main" id="{52887BBA-21F3-4E8F-AE3B-EA8286519464}"/>
                </a:ext>
              </a:extLst>
            </p:cNvPr>
            <p:cNvSpPr>
              <a:spLocks noChangeArrowheads="1"/>
            </p:cNvSpPr>
            <p:nvPr>
              <p:custDataLst>
                <p:tags r:id="rId22"/>
              </p:custDataLst>
            </p:nvPr>
          </p:nvSpPr>
          <p:spPr bwMode="auto">
            <a:xfrm>
              <a:off x="0" y="0"/>
              <a:ext cx="190500" cy="635000"/>
            </a:xfrm>
            <a:prstGeom prst="rect">
              <a:avLst/>
            </a:prstGeom>
            <a:solidFill>
              <a:srgbClr val="639EF4"/>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27672" name="TypeText">
              <a:extLst>
                <a:ext uri="{FF2B5EF4-FFF2-40B4-BE49-F238E27FC236}">
                  <a16:creationId xmlns:a16="http://schemas.microsoft.com/office/drawing/2014/main" id="{4993DCF8-BB12-4F52-A085-3D79032D23F1}"/>
                </a:ext>
              </a:extLst>
            </p:cNvPr>
            <p:cNvSpPr txBox="1">
              <a:spLocks noChangeArrowheads="1"/>
            </p:cNvSpPr>
            <p:nvPr>
              <p:custDataLst>
                <p:tags r:id="rId23"/>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27673" name="TipText">
              <a:extLst>
                <a:ext uri="{FF2B5EF4-FFF2-40B4-BE49-F238E27FC236}">
                  <a16:creationId xmlns:a16="http://schemas.microsoft.com/office/drawing/2014/main" id="{7F1E425F-8809-405E-8340-D2F431009A5A}"/>
                </a:ext>
              </a:extLst>
            </p:cNvPr>
            <p:cNvSpPr txBox="1">
              <a:spLocks noChangeArrowheads="1"/>
            </p:cNvSpPr>
            <p:nvPr>
              <p:custDataLst>
                <p:tags r:id="rId24"/>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7668" name="图片 1">
            <a:extLst>
              <a:ext uri="{FF2B5EF4-FFF2-40B4-BE49-F238E27FC236}">
                <a16:creationId xmlns:a16="http://schemas.microsoft.com/office/drawing/2014/main" id="{8755F5F9-81BA-4376-ACC0-ECD86EA70C90}"/>
              </a:ext>
            </a:extLst>
          </p:cNvPr>
          <p:cNvPicPr>
            <a:picLocks/>
          </p:cNvPicPr>
          <p:nvPr>
            <p:custDataLst>
              <p:tags r:id="rId20"/>
            </p:custDataLst>
          </p:nvPr>
        </p:nvPicPr>
        <p:blipFill>
          <a:blip r:embed="rId29">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6187161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22646D7B-25F8-4800-8B41-26F4AD73CA81}"/>
              </a:ext>
            </a:extLst>
          </p:cNvPr>
          <p:cNvSpPr>
            <a:spLocks noGrp="1" noChangeArrowheads="1"/>
          </p:cNvSpPr>
          <p:nvPr>
            <p:ph type="title" idx="4294967295"/>
          </p:nvPr>
        </p:nvSpPr>
        <p:spPr>
          <a:xfrm>
            <a:off x="685800" y="107950"/>
            <a:ext cx="8077200" cy="609600"/>
          </a:xfrm>
        </p:spPr>
        <p:txBody>
          <a:bodyPr/>
          <a:lstStyle/>
          <a:p>
            <a:pPr>
              <a:defRPr/>
            </a:pPr>
            <a:r>
              <a:rPr lang="zh-CN" altLang="en-US" dirty="0">
                <a:ea typeface="宋体" panose="02010600030101010101" pitchFamily="2" charset="-122"/>
              </a:rPr>
              <a:t>本章主要内容</a:t>
            </a:r>
            <a:endParaRPr lang="en-US" altLang="zh-CN" dirty="0">
              <a:solidFill>
                <a:srgbClr val="1306BA"/>
              </a:solidFill>
              <a:ea typeface="宋体" panose="02010600030101010101" pitchFamily="2" charset="-122"/>
            </a:endParaRPr>
          </a:p>
        </p:txBody>
      </p:sp>
      <p:sp>
        <p:nvSpPr>
          <p:cNvPr id="5123" name="Rectangle 3">
            <a:extLst>
              <a:ext uri="{FF2B5EF4-FFF2-40B4-BE49-F238E27FC236}">
                <a16:creationId xmlns:a16="http://schemas.microsoft.com/office/drawing/2014/main" id="{5185480E-0E43-4E14-8F8D-3EECE2FB79C1}"/>
              </a:ext>
            </a:extLst>
          </p:cNvPr>
          <p:cNvSpPr>
            <a:spLocks noGrp="1" noChangeArrowheads="1"/>
          </p:cNvSpPr>
          <p:nvPr>
            <p:ph type="body" idx="4294967295"/>
          </p:nvPr>
        </p:nvSpPr>
        <p:spPr>
          <a:xfrm>
            <a:off x="831850" y="820738"/>
            <a:ext cx="7794625" cy="5602287"/>
          </a:xfrm>
        </p:spPr>
        <p:txBody>
          <a:bodyPr/>
          <a:lstStyle/>
          <a:p>
            <a:pPr>
              <a:defRPr/>
            </a:pPr>
            <a:r>
              <a:rPr lang="zh-CN" altLang="en-US" sz="1800" dirty="0">
                <a:solidFill>
                  <a:srgbClr val="000000"/>
                </a:solidFill>
                <a:ea typeface="宋体" panose="02010600030101010101" pitchFamily="2" charset="-122"/>
              </a:rPr>
              <a:t>本章介绍</a:t>
            </a:r>
            <a:r>
              <a:rPr lang="zh-CN" altLang="en-US" sz="1800" dirty="0">
                <a:solidFill>
                  <a:srgbClr val="1306BA"/>
                </a:solidFill>
                <a:ea typeface="宋体" panose="02010600030101010101" pitchFamily="2" charset="-122"/>
              </a:rPr>
              <a:t>文件系统的接口</a:t>
            </a:r>
            <a:r>
              <a:rPr lang="zh-CN" altLang="en-US" sz="1800" dirty="0">
                <a:solidFill>
                  <a:srgbClr val="000000"/>
                </a:solidFill>
                <a:ea typeface="宋体" panose="02010600030101010101" pitchFamily="2" charset="-122"/>
              </a:rPr>
              <a:t>，下章介绍</a:t>
            </a:r>
            <a:r>
              <a:rPr lang="zh-CN" altLang="en-US" sz="1800" dirty="0">
                <a:solidFill>
                  <a:srgbClr val="1306BA"/>
                </a:solidFill>
                <a:ea typeface="宋体" panose="02010600030101010101" pitchFamily="2" charset="-122"/>
              </a:rPr>
              <a:t>具体实现方法；</a:t>
            </a:r>
            <a:endParaRPr lang="en-US" altLang="zh-CN" sz="1800" dirty="0">
              <a:ea typeface="宋体" panose="02010600030101010101" pitchFamily="2" charset="-122"/>
            </a:endParaRPr>
          </a:p>
          <a:p>
            <a:pPr lvl="1">
              <a:defRPr/>
            </a:pPr>
            <a:r>
              <a:rPr lang="zh-CN" altLang="en-US" sz="1600" b="1" dirty="0">
                <a:ea typeface="宋体" panose="02010600030101010101" pitchFamily="2" charset="-122"/>
              </a:rPr>
              <a:t>什么是文件？</a:t>
            </a:r>
            <a:endParaRPr lang="en-US" altLang="zh-CN" sz="1600" b="1" dirty="0">
              <a:ea typeface="宋体" panose="02010600030101010101" pitchFamily="2" charset="-122"/>
            </a:endParaRPr>
          </a:p>
          <a:p>
            <a:pPr lvl="1">
              <a:defRPr/>
            </a:pPr>
            <a:r>
              <a:rPr lang="zh-CN" altLang="en-US" sz="1600" b="1" dirty="0">
                <a:ea typeface="宋体" panose="02010600030101010101" pitchFamily="2" charset="-122"/>
              </a:rPr>
              <a:t>为了文件的管理与使用，文件包括许多属性</a:t>
            </a:r>
            <a:endParaRPr lang="en-US" altLang="zh-CN" sz="1600" b="1" dirty="0">
              <a:ea typeface="宋体" panose="02010600030101010101" pitchFamily="2" charset="-122"/>
            </a:endParaRPr>
          </a:p>
          <a:p>
            <a:pPr lvl="2">
              <a:defRPr/>
            </a:pPr>
            <a:r>
              <a:rPr lang="zh-CN" altLang="en-US" sz="1400" dirty="0">
                <a:ea typeface="宋体" panose="02010600030101010101" pitchFamily="2" charset="-122"/>
              </a:rPr>
              <a:t>主要文件属性有哪些？</a:t>
            </a:r>
            <a:endParaRPr lang="en-US" altLang="zh-CN" sz="1400" dirty="0">
              <a:ea typeface="宋体" panose="02010600030101010101" pitchFamily="2" charset="-122"/>
            </a:endParaRPr>
          </a:p>
          <a:p>
            <a:pPr lvl="2">
              <a:defRPr/>
            </a:pPr>
            <a:r>
              <a:rPr lang="zh-CN" altLang="en-US" sz="1400" dirty="0">
                <a:ea typeface="宋体" panose="02010600030101010101" pitchFamily="2" charset="-122"/>
              </a:rPr>
              <a:t>这些属性一般存放在什么地方？（</a:t>
            </a:r>
            <a:r>
              <a:rPr lang="en-US" altLang="zh-CN" sz="1400" dirty="0">
                <a:ea typeface="宋体" panose="02010600030101010101" pitchFamily="2" charset="-122"/>
              </a:rPr>
              <a:t>FCB</a:t>
            </a:r>
            <a:r>
              <a:rPr lang="zh-CN" altLang="en-US" sz="1400" dirty="0">
                <a:ea typeface="宋体" panose="02010600030101010101" pitchFamily="2" charset="-122"/>
              </a:rPr>
              <a:t>、</a:t>
            </a:r>
            <a:r>
              <a:rPr lang="en-US" altLang="zh-CN" sz="1400" dirty="0">
                <a:ea typeface="宋体" panose="02010600030101010101" pitchFamily="2" charset="-122"/>
              </a:rPr>
              <a:t>Index-Node--</a:t>
            </a:r>
            <a:r>
              <a:rPr lang="en-US" altLang="zh-CN" sz="1400" dirty="0" err="1">
                <a:ea typeface="宋体" panose="02010600030101010101" pitchFamily="2" charset="-122"/>
              </a:rPr>
              <a:t>inode</a:t>
            </a:r>
            <a:r>
              <a:rPr lang="zh-CN" altLang="en-US" sz="1400" dirty="0">
                <a:ea typeface="宋体" panose="02010600030101010101" pitchFamily="2" charset="-122"/>
              </a:rPr>
              <a:t>）</a:t>
            </a:r>
            <a:endParaRPr lang="en-US" altLang="zh-CN" sz="1400" dirty="0">
              <a:ea typeface="宋体" panose="02010600030101010101" pitchFamily="2" charset="-122"/>
            </a:endParaRPr>
          </a:p>
          <a:p>
            <a:pPr lvl="1">
              <a:defRPr/>
            </a:pPr>
            <a:r>
              <a:rPr lang="zh-CN" altLang="en-US" sz="1600" b="1" dirty="0">
                <a:ea typeface="宋体" panose="02010600030101010101" pitchFamily="2" charset="-122"/>
              </a:rPr>
              <a:t>文件的主要操作</a:t>
            </a:r>
            <a:endParaRPr lang="en-US" altLang="zh-CN" sz="1600" b="1" dirty="0">
              <a:ea typeface="宋体" panose="02010600030101010101" pitchFamily="2" charset="-122"/>
            </a:endParaRPr>
          </a:p>
          <a:p>
            <a:pPr lvl="2">
              <a:defRPr/>
            </a:pPr>
            <a:r>
              <a:rPr lang="zh-CN" altLang="en-US" sz="1400" dirty="0">
                <a:ea typeface="宋体" panose="02010600030101010101" pitchFamily="2" charset="-122"/>
              </a:rPr>
              <a:t>文件是一个抽象数据类型，定义了一些操作</a:t>
            </a:r>
            <a:endParaRPr lang="en-US" altLang="zh-CN" sz="1400" dirty="0">
              <a:ea typeface="宋体" panose="02010600030101010101" pitchFamily="2" charset="-122"/>
            </a:endParaRPr>
          </a:p>
          <a:p>
            <a:pPr lvl="2">
              <a:defRPr/>
            </a:pPr>
            <a:r>
              <a:rPr lang="zh-CN" altLang="en-US" sz="1400" dirty="0">
                <a:ea typeface="宋体" panose="02010600030101010101" pitchFamily="2" charset="-122"/>
              </a:rPr>
              <a:t>主要掌握</a:t>
            </a:r>
            <a:r>
              <a:rPr lang="en-US" altLang="zh-CN" sz="1400" dirty="0">
                <a:ea typeface="宋体" panose="02010600030101010101" pitchFamily="2" charset="-122"/>
              </a:rPr>
              <a:t>open</a:t>
            </a:r>
            <a:r>
              <a:rPr lang="zh-CN" altLang="en-US" sz="1400" dirty="0">
                <a:ea typeface="宋体" panose="02010600030101010101" pitchFamily="2" charset="-122"/>
              </a:rPr>
              <a:t>、</a:t>
            </a:r>
            <a:r>
              <a:rPr lang="en-US" altLang="zh-CN" sz="1400" dirty="0">
                <a:ea typeface="宋体" panose="02010600030101010101" pitchFamily="2" charset="-122"/>
              </a:rPr>
              <a:t>close</a:t>
            </a:r>
          </a:p>
          <a:p>
            <a:pPr lvl="1">
              <a:defRPr/>
            </a:pPr>
            <a:r>
              <a:rPr lang="zh-CN" altLang="en-US" sz="1600" b="1" dirty="0">
                <a:ea typeface="宋体" panose="02010600030101010101" pitchFamily="2" charset="-122"/>
              </a:rPr>
              <a:t>文件类型（扩展名）及其作用</a:t>
            </a:r>
            <a:endParaRPr lang="en-US" altLang="zh-CN" sz="1600" b="1" dirty="0">
              <a:ea typeface="宋体" panose="02010600030101010101" pitchFamily="2" charset="-122"/>
            </a:endParaRPr>
          </a:p>
          <a:p>
            <a:pPr lvl="1">
              <a:defRPr/>
            </a:pPr>
            <a:r>
              <a:rPr lang="zh-CN" altLang="en-US" sz="1600" b="1" dirty="0">
                <a:ea typeface="宋体" panose="02010600030101010101" pitchFamily="2" charset="-122"/>
              </a:rPr>
              <a:t>文件的逻辑结构与存储结构</a:t>
            </a:r>
            <a:endParaRPr lang="en-US" altLang="zh-CN" sz="1600" b="1" dirty="0">
              <a:ea typeface="宋体" panose="02010600030101010101" pitchFamily="2" charset="-122"/>
            </a:endParaRPr>
          </a:p>
          <a:p>
            <a:pPr lvl="1">
              <a:defRPr/>
            </a:pPr>
            <a:r>
              <a:rPr lang="zh-CN" altLang="en-US" sz="1600" b="1" dirty="0">
                <a:ea typeface="宋体" panose="02010600030101010101" pitchFamily="2" charset="-122"/>
              </a:rPr>
              <a:t>文件的访问方法：顺序访问与直接访问</a:t>
            </a:r>
            <a:endParaRPr lang="en-US" altLang="zh-CN" sz="1600" b="1" dirty="0">
              <a:ea typeface="宋体" panose="02010600030101010101" pitchFamily="2" charset="-122"/>
            </a:endParaRPr>
          </a:p>
          <a:p>
            <a:pPr lvl="1">
              <a:defRPr/>
            </a:pPr>
            <a:r>
              <a:rPr lang="zh-CN" altLang="en-US" sz="1600" b="1" dirty="0">
                <a:ea typeface="宋体" panose="02010600030101010101" pitchFamily="2" charset="-122"/>
              </a:rPr>
              <a:t>文件的目录结构</a:t>
            </a:r>
            <a:endParaRPr lang="en-US" altLang="zh-CN" sz="1600" b="1" dirty="0">
              <a:ea typeface="宋体" panose="02010600030101010101" pitchFamily="2" charset="-122"/>
            </a:endParaRPr>
          </a:p>
          <a:p>
            <a:pPr lvl="2">
              <a:defRPr/>
            </a:pPr>
            <a:r>
              <a:rPr lang="zh-CN" altLang="en-US" sz="1400" dirty="0">
                <a:ea typeface="宋体" panose="02010600030101010101" pitchFamily="2" charset="-122"/>
              </a:rPr>
              <a:t>实现文件的按名访问（文件系统的创建，磁盘的逻辑格式化）；</a:t>
            </a:r>
            <a:endParaRPr lang="en-US" altLang="zh-CN" sz="1400" dirty="0">
              <a:ea typeface="宋体" panose="02010600030101010101" pitchFamily="2" charset="-122"/>
            </a:endParaRPr>
          </a:p>
          <a:p>
            <a:pPr lvl="2">
              <a:defRPr/>
            </a:pPr>
            <a:r>
              <a:rPr lang="zh-CN" altLang="en-US" sz="1400" dirty="0">
                <a:ea typeface="宋体" panose="02010600030101010101" pitchFamily="2" charset="-122"/>
              </a:rPr>
              <a:t>为提高文件的访问效率，便于文件命名、文件的组织及文件的共享，采用什么结构对文件进行组织；</a:t>
            </a:r>
            <a:endParaRPr lang="en-US" altLang="zh-CN" sz="1400" dirty="0">
              <a:ea typeface="宋体" panose="02010600030101010101" pitchFamily="2" charset="-122"/>
            </a:endParaRPr>
          </a:p>
          <a:p>
            <a:pPr lvl="1">
              <a:defRPr/>
            </a:pPr>
            <a:r>
              <a:rPr lang="zh-CN" altLang="en-US" sz="1600" b="1" dirty="0">
                <a:ea typeface="宋体" panose="02010600030101010101" pitchFamily="2" charset="-122"/>
              </a:rPr>
              <a:t>文件系统的挂载</a:t>
            </a:r>
            <a:r>
              <a:rPr lang="en-US" altLang="zh-CN" sz="1600" b="1" dirty="0">
                <a:ea typeface="宋体" panose="02010600030101010101" pitchFamily="2" charset="-122"/>
              </a:rPr>
              <a:t>(</a:t>
            </a:r>
            <a:r>
              <a:rPr lang="zh-CN" altLang="en-US" sz="1600" b="1" dirty="0">
                <a:ea typeface="宋体" panose="02010600030101010101" pitchFamily="2" charset="-122"/>
              </a:rPr>
              <a:t>安装</a:t>
            </a:r>
            <a:r>
              <a:rPr lang="en-US" altLang="zh-CN" sz="1600" b="1" dirty="0">
                <a:ea typeface="宋体" panose="02010600030101010101" pitchFamily="2" charset="-122"/>
              </a:rPr>
              <a:t>)</a:t>
            </a:r>
            <a:r>
              <a:rPr lang="zh-CN" altLang="en-US" sz="1600" b="1" dirty="0">
                <a:ea typeface="宋体" panose="02010600030101010101" pitchFamily="2" charset="-122"/>
              </a:rPr>
              <a:t>与卸载（</a:t>
            </a:r>
            <a:r>
              <a:rPr lang="en-US" altLang="zh-CN" sz="1600" b="1" dirty="0">
                <a:effectLst>
                  <a:outerShdw blurRad="38100" dist="38100" dir="2700000" algn="tl">
                    <a:srgbClr val="C0C0C0"/>
                  </a:outerShdw>
                </a:effectLst>
                <a:ea typeface="宋体" pitchFamily="2" charset="-122"/>
              </a:rPr>
              <a:t>File System Mounting</a:t>
            </a:r>
            <a:r>
              <a:rPr lang="zh-CN" altLang="en-US" sz="1600" b="1" dirty="0">
                <a:effectLst>
                  <a:outerShdw blurRad="38100" dist="38100" dir="2700000" algn="tl">
                    <a:srgbClr val="C0C0C0"/>
                  </a:outerShdw>
                </a:effectLst>
                <a:ea typeface="宋体" pitchFamily="2" charset="-122"/>
              </a:rPr>
              <a:t>，</a:t>
            </a:r>
            <a:r>
              <a:rPr lang="en-US" altLang="zh-CN" sz="1600" b="1" dirty="0">
                <a:effectLst>
                  <a:outerShdw blurRad="38100" dist="38100" dir="2700000" algn="tl">
                    <a:srgbClr val="C0C0C0"/>
                  </a:outerShdw>
                </a:effectLst>
                <a:ea typeface="宋体" pitchFamily="2" charset="-122"/>
              </a:rPr>
              <a:t> Unmounting </a:t>
            </a:r>
            <a:r>
              <a:rPr lang="zh-CN" altLang="en-US" sz="1600" b="1" dirty="0">
                <a:effectLst>
                  <a:outerShdw blurRad="38100" dist="38100" dir="2700000" algn="tl">
                    <a:srgbClr val="C0C0C0"/>
                  </a:outerShdw>
                </a:effectLst>
                <a:ea typeface="宋体" pitchFamily="2" charset="-122"/>
              </a:rPr>
              <a:t>）</a:t>
            </a:r>
            <a:endParaRPr lang="en-US" altLang="zh-CN" sz="1600" b="1" dirty="0">
              <a:effectLst>
                <a:outerShdw blurRad="38100" dist="38100" dir="2700000" algn="tl">
                  <a:srgbClr val="C0C0C0"/>
                </a:outerShdw>
              </a:effectLst>
              <a:ea typeface="宋体" pitchFamily="2" charset="-122"/>
            </a:endParaRPr>
          </a:p>
          <a:p>
            <a:pPr lvl="2">
              <a:defRPr/>
            </a:pPr>
            <a:r>
              <a:rPr lang="zh-CN" altLang="en-US" sz="1400" dirty="0">
                <a:ea typeface="宋体" panose="02010600030101010101" pitchFamily="2" charset="-122"/>
              </a:rPr>
              <a:t>如何有效地管理多个文件系统；</a:t>
            </a:r>
            <a:endParaRPr lang="en-US" altLang="zh-CN" sz="1400" dirty="0">
              <a:ea typeface="宋体" panose="02010600030101010101" pitchFamily="2" charset="-122"/>
            </a:endParaRPr>
          </a:p>
          <a:p>
            <a:pPr lvl="1">
              <a:defRPr/>
            </a:pPr>
            <a:r>
              <a:rPr lang="zh-CN" altLang="en-US" sz="1600" b="1" dirty="0">
                <a:ea typeface="宋体" panose="02010600030101010101" pitchFamily="2" charset="-122"/>
              </a:rPr>
              <a:t>文件的共享与保护</a:t>
            </a:r>
          </a:p>
          <a:p>
            <a:pPr lvl="2">
              <a:defRPr/>
            </a:pPr>
            <a:endParaRPr lang="en-US" altLang="zh-CN" sz="1400" dirty="0">
              <a:ea typeface="宋体" panose="02010600030101010101" pitchFamily="2" charset="-122"/>
            </a:endParaRPr>
          </a:p>
          <a:p>
            <a:pPr>
              <a:defRPr/>
            </a:pPr>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2F2067DB-8681-4AA1-A8A8-CDE37B3F3A40}"/>
              </a:ext>
            </a:extLst>
          </p:cNvPr>
          <p:cNvSpPr>
            <a:spLocks noGrp="1" noChangeArrowheads="1"/>
          </p:cNvSpPr>
          <p:nvPr>
            <p:ph type="title" idx="4294967295"/>
          </p:nvPr>
        </p:nvSpPr>
        <p:spPr>
          <a:xfrm>
            <a:off x="1022350" y="496888"/>
            <a:ext cx="6759575" cy="511175"/>
          </a:xfrm>
        </p:spPr>
        <p:txBody>
          <a:bodyPr/>
          <a:lstStyle/>
          <a:p>
            <a:pPr>
              <a:defRPr/>
            </a:pPr>
            <a:r>
              <a:rPr lang="en-US" altLang="zh-CN">
                <a:effectLst>
                  <a:outerShdw blurRad="38100" dist="38100" dir="2700000" algn="tl">
                    <a:srgbClr val="C0C0C0"/>
                  </a:outerShdw>
                </a:effectLst>
                <a:ea typeface="宋体" pitchFamily="2" charset="-122"/>
              </a:rPr>
              <a:t>10.3.2 Directory Overview</a:t>
            </a:r>
          </a:p>
        </p:txBody>
      </p:sp>
      <p:sp>
        <p:nvSpPr>
          <p:cNvPr id="33795" name="Rectangle 3">
            <a:extLst>
              <a:ext uri="{FF2B5EF4-FFF2-40B4-BE49-F238E27FC236}">
                <a16:creationId xmlns:a16="http://schemas.microsoft.com/office/drawing/2014/main" id="{911B8B6E-17C3-41E5-8F8B-628DF4C5801B}"/>
              </a:ext>
            </a:extLst>
          </p:cNvPr>
          <p:cNvSpPr>
            <a:spLocks noGrp="1" noChangeArrowheads="1"/>
          </p:cNvSpPr>
          <p:nvPr>
            <p:ph type="body" idx="4294967295"/>
          </p:nvPr>
        </p:nvSpPr>
        <p:spPr>
          <a:xfrm>
            <a:off x="941388" y="1390650"/>
            <a:ext cx="7570787" cy="350838"/>
          </a:xfrm>
        </p:spPr>
        <p:txBody>
          <a:bodyPr/>
          <a:lstStyle/>
          <a:p>
            <a:pPr>
              <a:lnSpc>
                <a:spcPct val="90000"/>
              </a:lnSpc>
            </a:pPr>
            <a:r>
              <a:rPr lang="en-US" altLang="zh-CN" sz="2000">
                <a:ea typeface="宋体" panose="02010600030101010101" pitchFamily="2" charset="-122"/>
              </a:rPr>
              <a:t>A collection of nodes containing information about all files</a:t>
            </a:r>
          </a:p>
        </p:txBody>
      </p:sp>
      <p:sp>
        <p:nvSpPr>
          <p:cNvPr id="33796" name="Oval 4">
            <a:extLst>
              <a:ext uri="{FF2B5EF4-FFF2-40B4-BE49-F238E27FC236}">
                <a16:creationId xmlns:a16="http://schemas.microsoft.com/office/drawing/2014/main" id="{2659111A-ADB6-4FCE-BA54-DC29C1764A24}"/>
              </a:ext>
            </a:extLst>
          </p:cNvPr>
          <p:cNvSpPr>
            <a:spLocks noChangeArrowheads="1"/>
          </p:cNvSpPr>
          <p:nvPr/>
        </p:nvSpPr>
        <p:spPr bwMode="auto">
          <a:xfrm>
            <a:off x="2819400" y="2286000"/>
            <a:ext cx="533400" cy="457200"/>
          </a:xfrm>
          <a:prstGeom prst="ellipse">
            <a:avLst/>
          </a:prstGeom>
          <a:solidFill>
            <a:schemeClr val="bg1"/>
          </a:solidFill>
          <a:ln w="9525">
            <a:solidFill>
              <a:schemeClr val="tx1"/>
            </a:solidFill>
            <a:round/>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33797" name="Oval 5">
            <a:extLst>
              <a:ext uri="{FF2B5EF4-FFF2-40B4-BE49-F238E27FC236}">
                <a16:creationId xmlns:a16="http://schemas.microsoft.com/office/drawing/2014/main" id="{E23FE620-D180-46A9-AE23-CB121A8CCB20}"/>
              </a:ext>
            </a:extLst>
          </p:cNvPr>
          <p:cNvSpPr>
            <a:spLocks noChangeArrowheads="1"/>
          </p:cNvSpPr>
          <p:nvPr/>
        </p:nvSpPr>
        <p:spPr bwMode="auto">
          <a:xfrm>
            <a:off x="3581400" y="2286000"/>
            <a:ext cx="533400" cy="457200"/>
          </a:xfrm>
          <a:prstGeom prst="ellipse">
            <a:avLst/>
          </a:prstGeom>
          <a:solidFill>
            <a:schemeClr val="bg1"/>
          </a:solidFill>
          <a:ln w="9525">
            <a:solidFill>
              <a:schemeClr val="tx1"/>
            </a:solidFill>
            <a:round/>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33798" name="Oval 6">
            <a:extLst>
              <a:ext uri="{FF2B5EF4-FFF2-40B4-BE49-F238E27FC236}">
                <a16:creationId xmlns:a16="http://schemas.microsoft.com/office/drawing/2014/main" id="{77512013-A795-4621-AFE2-54D45F310A2A}"/>
              </a:ext>
            </a:extLst>
          </p:cNvPr>
          <p:cNvSpPr>
            <a:spLocks noChangeArrowheads="1"/>
          </p:cNvSpPr>
          <p:nvPr/>
        </p:nvSpPr>
        <p:spPr bwMode="auto">
          <a:xfrm>
            <a:off x="4343400" y="2286000"/>
            <a:ext cx="533400" cy="457200"/>
          </a:xfrm>
          <a:prstGeom prst="ellipse">
            <a:avLst/>
          </a:prstGeom>
          <a:solidFill>
            <a:schemeClr val="bg1"/>
          </a:solidFill>
          <a:ln w="9525">
            <a:solidFill>
              <a:schemeClr val="tx1"/>
            </a:solidFill>
            <a:round/>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33799" name="Oval 7">
            <a:extLst>
              <a:ext uri="{FF2B5EF4-FFF2-40B4-BE49-F238E27FC236}">
                <a16:creationId xmlns:a16="http://schemas.microsoft.com/office/drawing/2014/main" id="{008B434C-D13A-454C-83A2-4684FD6DF577}"/>
              </a:ext>
            </a:extLst>
          </p:cNvPr>
          <p:cNvSpPr>
            <a:spLocks noChangeArrowheads="1"/>
          </p:cNvSpPr>
          <p:nvPr/>
        </p:nvSpPr>
        <p:spPr bwMode="auto">
          <a:xfrm>
            <a:off x="5105400" y="2286000"/>
            <a:ext cx="533400" cy="457200"/>
          </a:xfrm>
          <a:prstGeom prst="ellipse">
            <a:avLst/>
          </a:prstGeom>
          <a:solidFill>
            <a:schemeClr val="bg1"/>
          </a:solidFill>
          <a:ln w="9525">
            <a:solidFill>
              <a:schemeClr val="tx1"/>
            </a:solidFill>
            <a:round/>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33800" name="Oval 8">
            <a:extLst>
              <a:ext uri="{FF2B5EF4-FFF2-40B4-BE49-F238E27FC236}">
                <a16:creationId xmlns:a16="http://schemas.microsoft.com/office/drawing/2014/main" id="{3C44BD52-5726-4715-825F-D382CD76449F}"/>
              </a:ext>
            </a:extLst>
          </p:cNvPr>
          <p:cNvSpPr>
            <a:spLocks noChangeArrowheads="1"/>
          </p:cNvSpPr>
          <p:nvPr/>
        </p:nvSpPr>
        <p:spPr bwMode="auto">
          <a:xfrm>
            <a:off x="5867400" y="2590800"/>
            <a:ext cx="533400" cy="457200"/>
          </a:xfrm>
          <a:prstGeom prst="ellipse">
            <a:avLst/>
          </a:prstGeom>
          <a:solidFill>
            <a:schemeClr val="bg1"/>
          </a:solidFill>
          <a:ln w="9525">
            <a:solidFill>
              <a:schemeClr val="tx1"/>
            </a:solidFill>
            <a:round/>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33801" name="Rectangle 9">
            <a:extLst>
              <a:ext uri="{FF2B5EF4-FFF2-40B4-BE49-F238E27FC236}">
                <a16:creationId xmlns:a16="http://schemas.microsoft.com/office/drawing/2014/main" id="{AEC86F3A-EF1F-47DC-9A3E-312B6F26651D}"/>
              </a:ext>
            </a:extLst>
          </p:cNvPr>
          <p:cNvSpPr>
            <a:spLocks noChangeArrowheads="1"/>
          </p:cNvSpPr>
          <p:nvPr/>
        </p:nvSpPr>
        <p:spPr bwMode="auto">
          <a:xfrm>
            <a:off x="2819400" y="4267200"/>
            <a:ext cx="457200" cy="6096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F 1</a:t>
            </a:r>
          </a:p>
        </p:txBody>
      </p:sp>
      <p:sp>
        <p:nvSpPr>
          <p:cNvPr id="33802" name="Rectangle 10">
            <a:extLst>
              <a:ext uri="{FF2B5EF4-FFF2-40B4-BE49-F238E27FC236}">
                <a16:creationId xmlns:a16="http://schemas.microsoft.com/office/drawing/2014/main" id="{E14C67B4-3740-4780-9BE2-EFDA3E5B3B2D}"/>
              </a:ext>
            </a:extLst>
          </p:cNvPr>
          <p:cNvSpPr>
            <a:spLocks noChangeArrowheads="1"/>
          </p:cNvSpPr>
          <p:nvPr/>
        </p:nvSpPr>
        <p:spPr bwMode="auto">
          <a:xfrm>
            <a:off x="3581400" y="4267200"/>
            <a:ext cx="457200" cy="5334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F 2</a:t>
            </a:r>
          </a:p>
        </p:txBody>
      </p:sp>
      <p:sp>
        <p:nvSpPr>
          <p:cNvPr id="33803" name="Rectangle 11">
            <a:extLst>
              <a:ext uri="{FF2B5EF4-FFF2-40B4-BE49-F238E27FC236}">
                <a16:creationId xmlns:a16="http://schemas.microsoft.com/office/drawing/2014/main" id="{D5F0CD4A-048E-4469-9464-65C4B77A8578}"/>
              </a:ext>
            </a:extLst>
          </p:cNvPr>
          <p:cNvSpPr>
            <a:spLocks noChangeArrowheads="1"/>
          </p:cNvSpPr>
          <p:nvPr/>
        </p:nvSpPr>
        <p:spPr bwMode="auto">
          <a:xfrm>
            <a:off x="4343400" y="4267200"/>
            <a:ext cx="457200" cy="838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F 3</a:t>
            </a:r>
          </a:p>
        </p:txBody>
      </p:sp>
      <p:sp>
        <p:nvSpPr>
          <p:cNvPr id="33804" name="Rectangle 12">
            <a:extLst>
              <a:ext uri="{FF2B5EF4-FFF2-40B4-BE49-F238E27FC236}">
                <a16:creationId xmlns:a16="http://schemas.microsoft.com/office/drawing/2014/main" id="{D91A4874-188B-45F0-B006-E9DC83E990D7}"/>
              </a:ext>
            </a:extLst>
          </p:cNvPr>
          <p:cNvSpPr>
            <a:spLocks noChangeArrowheads="1"/>
          </p:cNvSpPr>
          <p:nvPr/>
        </p:nvSpPr>
        <p:spPr bwMode="auto">
          <a:xfrm>
            <a:off x="5105400" y="4267200"/>
            <a:ext cx="4572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F 4</a:t>
            </a:r>
          </a:p>
        </p:txBody>
      </p:sp>
      <p:sp>
        <p:nvSpPr>
          <p:cNvPr id="33805" name="Rectangle 13">
            <a:extLst>
              <a:ext uri="{FF2B5EF4-FFF2-40B4-BE49-F238E27FC236}">
                <a16:creationId xmlns:a16="http://schemas.microsoft.com/office/drawing/2014/main" id="{A5FA6C10-3C6D-4058-85E0-E32B28727278}"/>
              </a:ext>
            </a:extLst>
          </p:cNvPr>
          <p:cNvSpPr>
            <a:spLocks noChangeArrowheads="1"/>
          </p:cNvSpPr>
          <p:nvPr/>
        </p:nvSpPr>
        <p:spPr bwMode="auto">
          <a:xfrm>
            <a:off x="5867400" y="4648200"/>
            <a:ext cx="457200" cy="6096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F n</a:t>
            </a:r>
          </a:p>
        </p:txBody>
      </p:sp>
      <p:sp>
        <p:nvSpPr>
          <p:cNvPr id="33806" name="Line 14">
            <a:extLst>
              <a:ext uri="{FF2B5EF4-FFF2-40B4-BE49-F238E27FC236}">
                <a16:creationId xmlns:a16="http://schemas.microsoft.com/office/drawing/2014/main" id="{FF461D12-30AC-4668-8841-C7F630A89AE5}"/>
              </a:ext>
            </a:extLst>
          </p:cNvPr>
          <p:cNvSpPr>
            <a:spLocks noChangeShapeType="1"/>
          </p:cNvSpPr>
          <p:nvPr/>
        </p:nvSpPr>
        <p:spPr bwMode="auto">
          <a:xfrm>
            <a:off x="3838575" y="2743200"/>
            <a:ext cx="0" cy="15240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7" name="Line 15">
            <a:extLst>
              <a:ext uri="{FF2B5EF4-FFF2-40B4-BE49-F238E27FC236}">
                <a16:creationId xmlns:a16="http://schemas.microsoft.com/office/drawing/2014/main" id="{0D64A7E0-13F8-462E-B249-08BA52809EA2}"/>
              </a:ext>
            </a:extLst>
          </p:cNvPr>
          <p:cNvSpPr>
            <a:spLocks noChangeShapeType="1"/>
          </p:cNvSpPr>
          <p:nvPr/>
        </p:nvSpPr>
        <p:spPr bwMode="auto">
          <a:xfrm>
            <a:off x="4572000" y="2743200"/>
            <a:ext cx="0" cy="15240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8" name="Line 16">
            <a:extLst>
              <a:ext uri="{FF2B5EF4-FFF2-40B4-BE49-F238E27FC236}">
                <a16:creationId xmlns:a16="http://schemas.microsoft.com/office/drawing/2014/main" id="{EEA855FC-3E6B-40AC-88A4-E767A240F264}"/>
              </a:ext>
            </a:extLst>
          </p:cNvPr>
          <p:cNvSpPr>
            <a:spLocks noChangeShapeType="1"/>
          </p:cNvSpPr>
          <p:nvPr/>
        </p:nvSpPr>
        <p:spPr bwMode="auto">
          <a:xfrm>
            <a:off x="6096000" y="3048000"/>
            <a:ext cx="0" cy="16002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9" name="Line 17">
            <a:extLst>
              <a:ext uri="{FF2B5EF4-FFF2-40B4-BE49-F238E27FC236}">
                <a16:creationId xmlns:a16="http://schemas.microsoft.com/office/drawing/2014/main" id="{B6F912AA-3C8A-41B5-816C-B56A11891364}"/>
              </a:ext>
            </a:extLst>
          </p:cNvPr>
          <p:cNvSpPr>
            <a:spLocks noChangeShapeType="1"/>
          </p:cNvSpPr>
          <p:nvPr/>
        </p:nvSpPr>
        <p:spPr bwMode="auto">
          <a:xfrm>
            <a:off x="5334000" y="2743200"/>
            <a:ext cx="0" cy="15240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0" name="Line 18">
            <a:extLst>
              <a:ext uri="{FF2B5EF4-FFF2-40B4-BE49-F238E27FC236}">
                <a16:creationId xmlns:a16="http://schemas.microsoft.com/office/drawing/2014/main" id="{61452082-D4EC-4375-9C5E-476316FEA634}"/>
              </a:ext>
            </a:extLst>
          </p:cNvPr>
          <p:cNvSpPr>
            <a:spLocks noChangeShapeType="1"/>
          </p:cNvSpPr>
          <p:nvPr/>
        </p:nvSpPr>
        <p:spPr bwMode="auto">
          <a:xfrm>
            <a:off x="3048000" y="2743200"/>
            <a:ext cx="0" cy="15240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1" name="Freeform 19">
            <a:extLst>
              <a:ext uri="{FF2B5EF4-FFF2-40B4-BE49-F238E27FC236}">
                <a16:creationId xmlns:a16="http://schemas.microsoft.com/office/drawing/2014/main" id="{8D98146E-010C-4AF5-90F5-032B2F07139E}"/>
              </a:ext>
            </a:extLst>
          </p:cNvPr>
          <p:cNvSpPr>
            <a:spLocks/>
          </p:cNvSpPr>
          <p:nvPr/>
        </p:nvSpPr>
        <p:spPr bwMode="auto">
          <a:xfrm>
            <a:off x="2538413" y="1962150"/>
            <a:ext cx="4186237" cy="1473200"/>
          </a:xfrm>
          <a:custGeom>
            <a:avLst/>
            <a:gdLst>
              <a:gd name="T0" fmla="*/ 2147483646 w 2637"/>
              <a:gd name="T1" fmla="*/ 2147483646 h 928"/>
              <a:gd name="T2" fmla="*/ 2147483646 w 2637"/>
              <a:gd name="T3" fmla="*/ 2147483646 h 928"/>
              <a:gd name="T4" fmla="*/ 2147483646 w 2637"/>
              <a:gd name="T5" fmla="*/ 2147483646 h 928"/>
              <a:gd name="T6" fmla="*/ 2147483646 w 2637"/>
              <a:gd name="T7" fmla="*/ 2147483646 h 928"/>
              <a:gd name="T8" fmla="*/ 2147483646 w 2637"/>
              <a:gd name="T9" fmla="*/ 0 h 928"/>
              <a:gd name="T10" fmla="*/ 2147483646 w 2637"/>
              <a:gd name="T11" fmla="*/ 2147483646 h 928"/>
              <a:gd name="T12" fmla="*/ 2147483646 w 2637"/>
              <a:gd name="T13" fmla="*/ 2147483646 h 928"/>
              <a:gd name="T14" fmla="*/ 2147483646 w 2637"/>
              <a:gd name="T15" fmla="*/ 2147483646 h 928"/>
              <a:gd name="T16" fmla="*/ 2147483646 w 2637"/>
              <a:gd name="T17" fmla="*/ 2147483646 h 928"/>
              <a:gd name="T18" fmla="*/ 2147483646 w 2637"/>
              <a:gd name="T19" fmla="*/ 2147483646 h 928"/>
              <a:gd name="T20" fmla="*/ 2147483646 w 2637"/>
              <a:gd name="T21" fmla="*/ 2147483646 h 928"/>
              <a:gd name="T22" fmla="*/ 2147483646 w 2637"/>
              <a:gd name="T23" fmla="*/ 2147483646 h 928"/>
              <a:gd name="T24" fmla="*/ 2147483646 w 2637"/>
              <a:gd name="T25" fmla="*/ 2147483646 h 928"/>
              <a:gd name="T26" fmla="*/ 2147483646 w 2637"/>
              <a:gd name="T27" fmla="*/ 2147483646 h 928"/>
              <a:gd name="T28" fmla="*/ 2147483646 w 2637"/>
              <a:gd name="T29" fmla="*/ 2147483646 h 928"/>
              <a:gd name="T30" fmla="*/ 2147483646 w 2637"/>
              <a:gd name="T31" fmla="*/ 2147483646 h 928"/>
              <a:gd name="T32" fmla="*/ 2147483646 w 2637"/>
              <a:gd name="T33" fmla="*/ 2147483646 h 928"/>
              <a:gd name="T34" fmla="*/ 2147483646 w 2637"/>
              <a:gd name="T35" fmla="*/ 2147483646 h 928"/>
              <a:gd name="T36" fmla="*/ 2147483646 w 2637"/>
              <a:gd name="T37" fmla="*/ 2147483646 h 928"/>
              <a:gd name="T38" fmla="*/ 2147483646 w 2637"/>
              <a:gd name="T39" fmla="*/ 2147483646 h 928"/>
              <a:gd name="T40" fmla="*/ 2147483646 w 2637"/>
              <a:gd name="T41" fmla="*/ 2147483646 h 928"/>
              <a:gd name="T42" fmla="*/ 2147483646 w 2637"/>
              <a:gd name="T43" fmla="*/ 2147483646 h 928"/>
              <a:gd name="T44" fmla="*/ 2147483646 w 2637"/>
              <a:gd name="T45" fmla="*/ 2147483646 h 928"/>
              <a:gd name="T46" fmla="*/ 2147483646 w 2637"/>
              <a:gd name="T47" fmla="*/ 2147483646 h 928"/>
              <a:gd name="T48" fmla="*/ 2147483646 w 2637"/>
              <a:gd name="T49" fmla="*/ 2147483646 h 928"/>
              <a:gd name="T50" fmla="*/ 2147483646 w 2637"/>
              <a:gd name="T51" fmla="*/ 2147483646 h 9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637"/>
              <a:gd name="T79" fmla="*/ 0 h 928"/>
              <a:gd name="T80" fmla="*/ 2637 w 2637"/>
              <a:gd name="T81" fmla="*/ 928 h 9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637" h="928">
                <a:moveTo>
                  <a:pt x="10" y="328"/>
                </a:moveTo>
                <a:cubicBezTo>
                  <a:pt x="14" y="291"/>
                  <a:pt x="6" y="248"/>
                  <a:pt x="28" y="219"/>
                </a:cubicBezTo>
                <a:cubicBezTo>
                  <a:pt x="124" y="92"/>
                  <a:pt x="264" y="66"/>
                  <a:pt x="410" y="37"/>
                </a:cubicBezTo>
                <a:cubicBezTo>
                  <a:pt x="516" y="16"/>
                  <a:pt x="457" y="14"/>
                  <a:pt x="583" y="10"/>
                </a:cubicBezTo>
                <a:cubicBezTo>
                  <a:pt x="728" y="5"/>
                  <a:pt x="874" y="3"/>
                  <a:pt x="1019" y="0"/>
                </a:cubicBezTo>
                <a:cubicBezTo>
                  <a:pt x="1146" y="3"/>
                  <a:pt x="1274" y="3"/>
                  <a:pt x="1401" y="10"/>
                </a:cubicBezTo>
                <a:cubicBezTo>
                  <a:pt x="1485" y="15"/>
                  <a:pt x="1571" y="41"/>
                  <a:pt x="1655" y="55"/>
                </a:cubicBezTo>
                <a:cubicBezTo>
                  <a:pt x="1733" y="86"/>
                  <a:pt x="1819" y="108"/>
                  <a:pt x="1901" y="128"/>
                </a:cubicBezTo>
                <a:cubicBezTo>
                  <a:pt x="1942" y="148"/>
                  <a:pt x="1975" y="152"/>
                  <a:pt x="2019" y="164"/>
                </a:cubicBezTo>
                <a:cubicBezTo>
                  <a:pt x="2098" y="185"/>
                  <a:pt x="2162" y="200"/>
                  <a:pt x="2246" y="210"/>
                </a:cubicBezTo>
                <a:cubicBezTo>
                  <a:pt x="2293" y="226"/>
                  <a:pt x="2338" y="230"/>
                  <a:pt x="2382" y="255"/>
                </a:cubicBezTo>
                <a:cubicBezTo>
                  <a:pt x="2439" y="287"/>
                  <a:pt x="2477" y="343"/>
                  <a:pt x="2519" y="391"/>
                </a:cubicBezTo>
                <a:cubicBezTo>
                  <a:pt x="2536" y="410"/>
                  <a:pt x="2562" y="423"/>
                  <a:pt x="2573" y="446"/>
                </a:cubicBezTo>
                <a:cubicBezTo>
                  <a:pt x="2594" y="488"/>
                  <a:pt x="2606" y="529"/>
                  <a:pt x="2619" y="573"/>
                </a:cubicBezTo>
                <a:cubicBezTo>
                  <a:pt x="2624" y="591"/>
                  <a:pt x="2637" y="628"/>
                  <a:pt x="2637" y="628"/>
                </a:cubicBezTo>
                <a:cubicBezTo>
                  <a:pt x="2634" y="654"/>
                  <a:pt x="2634" y="707"/>
                  <a:pt x="2619" y="737"/>
                </a:cubicBezTo>
                <a:cubicBezTo>
                  <a:pt x="2582" y="812"/>
                  <a:pt x="2477" y="854"/>
                  <a:pt x="2401" y="873"/>
                </a:cubicBezTo>
                <a:cubicBezTo>
                  <a:pt x="2341" y="911"/>
                  <a:pt x="2270" y="909"/>
                  <a:pt x="2201" y="919"/>
                </a:cubicBezTo>
                <a:cubicBezTo>
                  <a:pt x="1832" y="915"/>
                  <a:pt x="1500" y="928"/>
                  <a:pt x="1146" y="873"/>
                </a:cubicBezTo>
                <a:cubicBezTo>
                  <a:pt x="917" y="837"/>
                  <a:pt x="702" y="728"/>
                  <a:pt x="474" y="700"/>
                </a:cubicBezTo>
                <a:cubicBezTo>
                  <a:pt x="465" y="697"/>
                  <a:pt x="455" y="695"/>
                  <a:pt x="446" y="691"/>
                </a:cubicBezTo>
                <a:cubicBezTo>
                  <a:pt x="434" y="686"/>
                  <a:pt x="423" y="677"/>
                  <a:pt x="410" y="673"/>
                </a:cubicBezTo>
                <a:cubicBezTo>
                  <a:pt x="297" y="636"/>
                  <a:pt x="185" y="632"/>
                  <a:pt x="83" y="564"/>
                </a:cubicBezTo>
                <a:cubicBezTo>
                  <a:pt x="47" y="512"/>
                  <a:pt x="45" y="458"/>
                  <a:pt x="28" y="400"/>
                </a:cubicBezTo>
                <a:cubicBezTo>
                  <a:pt x="28" y="400"/>
                  <a:pt x="5" y="332"/>
                  <a:pt x="1" y="319"/>
                </a:cubicBezTo>
                <a:cubicBezTo>
                  <a:pt x="0" y="315"/>
                  <a:pt x="7" y="325"/>
                  <a:pt x="10" y="328"/>
                </a:cubicBezTo>
                <a:close/>
              </a:path>
            </a:pathLst>
          </a:custGeom>
          <a:noFill/>
          <a:ln w="9525" cmpd="sng">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3812" name="Freeform 20">
            <a:extLst>
              <a:ext uri="{FF2B5EF4-FFF2-40B4-BE49-F238E27FC236}">
                <a16:creationId xmlns:a16="http://schemas.microsoft.com/office/drawing/2014/main" id="{24DF71BC-4C11-434D-933C-627EC583C70A}"/>
              </a:ext>
            </a:extLst>
          </p:cNvPr>
          <p:cNvSpPr>
            <a:spLocks/>
          </p:cNvSpPr>
          <p:nvPr/>
        </p:nvSpPr>
        <p:spPr bwMode="auto">
          <a:xfrm>
            <a:off x="2362200" y="3886200"/>
            <a:ext cx="4262438" cy="1600200"/>
          </a:xfrm>
          <a:custGeom>
            <a:avLst/>
            <a:gdLst>
              <a:gd name="T0" fmla="*/ 2147483646 w 2637"/>
              <a:gd name="T1" fmla="*/ 2147483646 h 928"/>
              <a:gd name="T2" fmla="*/ 2147483646 w 2637"/>
              <a:gd name="T3" fmla="*/ 2147483646 h 928"/>
              <a:gd name="T4" fmla="*/ 2147483646 w 2637"/>
              <a:gd name="T5" fmla="*/ 2147483646 h 928"/>
              <a:gd name="T6" fmla="*/ 2147483646 w 2637"/>
              <a:gd name="T7" fmla="*/ 2147483646 h 928"/>
              <a:gd name="T8" fmla="*/ 2147483646 w 2637"/>
              <a:gd name="T9" fmla="*/ 0 h 928"/>
              <a:gd name="T10" fmla="*/ 2147483646 w 2637"/>
              <a:gd name="T11" fmla="*/ 2147483646 h 928"/>
              <a:gd name="T12" fmla="*/ 2147483646 w 2637"/>
              <a:gd name="T13" fmla="*/ 2147483646 h 928"/>
              <a:gd name="T14" fmla="*/ 2147483646 w 2637"/>
              <a:gd name="T15" fmla="*/ 2147483646 h 928"/>
              <a:gd name="T16" fmla="*/ 2147483646 w 2637"/>
              <a:gd name="T17" fmla="*/ 2147483646 h 928"/>
              <a:gd name="T18" fmla="*/ 2147483646 w 2637"/>
              <a:gd name="T19" fmla="*/ 2147483646 h 928"/>
              <a:gd name="T20" fmla="*/ 2147483646 w 2637"/>
              <a:gd name="T21" fmla="*/ 2147483646 h 928"/>
              <a:gd name="T22" fmla="*/ 2147483646 w 2637"/>
              <a:gd name="T23" fmla="*/ 2147483646 h 928"/>
              <a:gd name="T24" fmla="*/ 2147483646 w 2637"/>
              <a:gd name="T25" fmla="*/ 2147483646 h 928"/>
              <a:gd name="T26" fmla="*/ 2147483646 w 2637"/>
              <a:gd name="T27" fmla="*/ 2147483646 h 928"/>
              <a:gd name="T28" fmla="*/ 2147483646 w 2637"/>
              <a:gd name="T29" fmla="*/ 2147483646 h 928"/>
              <a:gd name="T30" fmla="*/ 2147483646 w 2637"/>
              <a:gd name="T31" fmla="*/ 2147483646 h 928"/>
              <a:gd name="T32" fmla="*/ 2147483646 w 2637"/>
              <a:gd name="T33" fmla="*/ 2147483646 h 928"/>
              <a:gd name="T34" fmla="*/ 2147483646 w 2637"/>
              <a:gd name="T35" fmla="*/ 2147483646 h 928"/>
              <a:gd name="T36" fmla="*/ 2147483646 w 2637"/>
              <a:gd name="T37" fmla="*/ 2147483646 h 928"/>
              <a:gd name="T38" fmla="*/ 2147483646 w 2637"/>
              <a:gd name="T39" fmla="*/ 2147483646 h 928"/>
              <a:gd name="T40" fmla="*/ 2147483646 w 2637"/>
              <a:gd name="T41" fmla="*/ 2147483646 h 928"/>
              <a:gd name="T42" fmla="*/ 2147483646 w 2637"/>
              <a:gd name="T43" fmla="*/ 2147483646 h 928"/>
              <a:gd name="T44" fmla="*/ 2147483646 w 2637"/>
              <a:gd name="T45" fmla="*/ 2147483646 h 928"/>
              <a:gd name="T46" fmla="*/ 2147483646 w 2637"/>
              <a:gd name="T47" fmla="*/ 2147483646 h 928"/>
              <a:gd name="T48" fmla="*/ 2147483646 w 2637"/>
              <a:gd name="T49" fmla="*/ 2147483646 h 928"/>
              <a:gd name="T50" fmla="*/ 2147483646 w 2637"/>
              <a:gd name="T51" fmla="*/ 2147483646 h 9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637"/>
              <a:gd name="T79" fmla="*/ 0 h 928"/>
              <a:gd name="T80" fmla="*/ 2637 w 2637"/>
              <a:gd name="T81" fmla="*/ 928 h 9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637" h="928">
                <a:moveTo>
                  <a:pt x="10" y="328"/>
                </a:moveTo>
                <a:cubicBezTo>
                  <a:pt x="14" y="291"/>
                  <a:pt x="6" y="248"/>
                  <a:pt x="28" y="219"/>
                </a:cubicBezTo>
                <a:cubicBezTo>
                  <a:pt x="124" y="92"/>
                  <a:pt x="264" y="66"/>
                  <a:pt x="410" y="37"/>
                </a:cubicBezTo>
                <a:cubicBezTo>
                  <a:pt x="516" y="16"/>
                  <a:pt x="457" y="14"/>
                  <a:pt x="583" y="10"/>
                </a:cubicBezTo>
                <a:cubicBezTo>
                  <a:pt x="728" y="5"/>
                  <a:pt x="874" y="3"/>
                  <a:pt x="1019" y="0"/>
                </a:cubicBezTo>
                <a:cubicBezTo>
                  <a:pt x="1146" y="3"/>
                  <a:pt x="1274" y="3"/>
                  <a:pt x="1401" y="10"/>
                </a:cubicBezTo>
                <a:cubicBezTo>
                  <a:pt x="1485" y="15"/>
                  <a:pt x="1571" y="41"/>
                  <a:pt x="1655" y="55"/>
                </a:cubicBezTo>
                <a:cubicBezTo>
                  <a:pt x="1733" y="86"/>
                  <a:pt x="1819" y="108"/>
                  <a:pt x="1901" y="128"/>
                </a:cubicBezTo>
                <a:cubicBezTo>
                  <a:pt x="1942" y="148"/>
                  <a:pt x="1975" y="152"/>
                  <a:pt x="2019" y="164"/>
                </a:cubicBezTo>
                <a:cubicBezTo>
                  <a:pt x="2098" y="185"/>
                  <a:pt x="2162" y="200"/>
                  <a:pt x="2246" y="210"/>
                </a:cubicBezTo>
                <a:cubicBezTo>
                  <a:pt x="2293" y="226"/>
                  <a:pt x="2338" y="230"/>
                  <a:pt x="2382" y="255"/>
                </a:cubicBezTo>
                <a:cubicBezTo>
                  <a:pt x="2439" y="287"/>
                  <a:pt x="2477" y="343"/>
                  <a:pt x="2519" y="391"/>
                </a:cubicBezTo>
                <a:cubicBezTo>
                  <a:pt x="2536" y="410"/>
                  <a:pt x="2562" y="423"/>
                  <a:pt x="2573" y="446"/>
                </a:cubicBezTo>
                <a:cubicBezTo>
                  <a:pt x="2594" y="488"/>
                  <a:pt x="2606" y="529"/>
                  <a:pt x="2619" y="573"/>
                </a:cubicBezTo>
                <a:cubicBezTo>
                  <a:pt x="2624" y="591"/>
                  <a:pt x="2637" y="628"/>
                  <a:pt x="2637" y="628"/>
                </a:cubicBezTo>
                <a:cubicBezTo>
                  <a:pt x="2634" y="654"/>
                  <a:pt x="2634" y="707"/>
                  <a:pt x="2619" y="737"/>
                </a:cubicBezTo>
                <a:cubicBezTo>
                  <a:pt x="2582" y="812"/>
                  <a:pt x="2477" y="854"/>
                  <a:pt x="2401" y="873"/>
                </a:cubicBezTo>
                <a:cubicBezTo>
                  <a:pt x="2341" y="911"/>
                  <a:pt x="2270" y="909"/>
                  <a:pt x="2201" y="919"/>
                </a:cubicBezTo>
                <a:cubicBezTo>
                  <a:pt x="1832" y="915"/>
                  <a:pt x="1500" y="928"/>
                  <a:pt x="1146" y="873"/>
                </a:cubicBezTo>
                <a:cubicBezTo>
                  <a:pt x="917" y="837"/>
                  <a:pt x="702" y="728"/>
                  <a:pt x="474" y="700"/>
                </a:cubicBezTo>
                <a:cubicBezTo>
                  <a:pt x="465" y="697"/>
                  <a:pt x="455" y="695"/>
                  <a:pt x="446" y="691"/>
                </a:cubicBezTo>
                <a:cubicBezTo>
                  <a:pt x="434" y="686"/>
                  <a:pt x="423" y="677"/>
                  <a:pt x="410" y="673"/>
                </a:cubicBezTo>
                <a:cubicBezTo>
                  <a:pt x="297" y="636"/>
                  <a:pt x="185" y="632"/>
                  <a:pt x="83" y="564"/>
                </a:cubicBezTo>
                <a:cubicBezTo>
                  <a:pt x="47" y="512"/>
                  <a:pt x="45" y="458"/>
                  <a:pt x="28" y="400"/>
                </a:cubicBezTo>
                <a:cubicBezTo>
                  <a:pt x="28" y="400"/>
                  <a:pt x="5" y="332"/>
                  <a:pt x="1" y="319"/>
                </a:cubicBezTo>
                <a:cubicBezTo>
                  <a:pt x="0" y="315"/>
                  <a:pt x="7" y="325"/>
                  <a:pt x="10" y="328"/>
                </a:cubicBezTo>
                <a:close/>
              </a:path>
            </a:pathLst>
          </a:custGeom>
          <a:noFill/>
          <a:ln w="9525" cmpd="sng">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3813" name="Text Box 21">
            <a:extLst>
              <a:ext uri="{FF2B5EF4-FFF2-40B4-BE49-F238E27FC236}">
                <a16:creationId xmlns:a16="http://schemas.microsoft.com/office/drawing/2014/main" id="{EC589D4A-8206-4A93-AA29-E2F7C303E4C2}"/>
              </a:ext>
            </a:extLst>
          </p:cNvPr>
          <p:cNvSpPr txBox="1">
            <a:spLocks noChangeArrowheads="1"/>
          </p:cNvSpPr>
          <p:nvPr/>
        </p:nvSpPr>
        <p:spPr bwMode="auto">
          <a:xfrm>
            <a:off x="1295400" y="2286000"/>
            <a:ext cx="109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Directory</a:t>
            </a:r>
          </a:p>
        </p:txBody>
      </p:sp>
      <p:sp>
        <p:nvSpPr>
          <p:cNvPr id="33814" name="Text Box 22">
            <a:extLst>
              <a:ext uri="{FF2B5EF4-FFF2-40B4-BE49-F238E27FC236}">
                <a16:creationId xmlns:a16="http://schemas.microsoft.com/office/drawing/2014/main" id="{32C4AE49-1B10-4376-BDE4-BAED7E2A493B}"/>
              </a:ext>
            </a:extLst>
          </p:cNvPr>
          <p:cNvSpPr txBox="1">
            <a:spLocks noChangeArrowheads="1"/>
          </p:cNvSpPr>
          <p:nvPr/>
        </p:nvSpPr>
        <p:spPr bwMode="auto">
          <a:xfrm>
            <a:off x="1435100" y="4191000"/>
            <a:ext cx="666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Files</a:t>
            </a:r>
          </a:p>
        </p:txBody>
      </p:sp>
      <p:sp>
        <p:nvSpPr>
          <p:cNvPr id="33815" name="Rectangle 23">
            <a:extLst>
              <a:ext uri="{FF2B5EF4-FFF2-40B4-BE49-F238E27FC236}">
                <a16:creationId xmlns:a16="http://schemas.microsoft.com/office/drawing/2014/main" id="{77617986-81C8-4837-BB02-A1742FF307C7}"/>
              </a:ext>
            </a:extLst>
          </p:cNvPr>
          <p:cNvSpPr>
            <a:spLocks noChangeArrowheads="1"/>
          </p:cNvSpPr>
          <p:nvPr/>
        </p:nvSpPr>
        <p:spPr bwMode="auto">
          <a:xfrm>
            <a:off x="990600" y="5638800"/>
            <a:ext cx="7399774" cy="77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marL="285750" indent="-285750">
              <a:spcBef>
                <a:spcPct val="0"/>
              </a:spcBef>
              <a:buClrTx/>
              <a:buSzTx/>
              <a:buFont typeface="Arial" panose="020B0604020202020204" pitchFamily="34" charset="0"/>
              <a:buChar char="•"/>
            </a:pPr>
            <a:r>
              <a:rPr lang="en-US" altLang="zh-CN" sz="1800" dirty="0">
                <a:ea typeface="宋体" panose="02010600030101010101" pitchFamily="2" charset="-122"/>
              </a:rPr>
              <a:t>Both the directory structure and the files reside on disk</a:t>
            </a:r>
          </a:p>
          <a:p>
            <a:pPr marL="285750" indent="-285750">
              <a:spcBef>
                <a:spcPct val="0"/>
              </a:spcBef>
              <a:buClrTx/>
              <a:buSzTx/>
              <a:buFont typeface="Arial" panose="020B0604020202020204" pitchFamily="34" charset="0"/>
              <a:buChar char="•"/>
            </a:pPr>
            <a:r>
              <a:rPr lang="en-US" altLang="zh-CN" sz="1800" dirty="0">
                <a:ea typeface="宋体" panose="02010600030101010101" pitchFamily="2" charset="-122"/>
              </a:rPr>
              <a:t>Backups of these two structures are kept on tapes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F2015477-B79D-455B-898F-9428049441FD}"/>
              </a:ext>
            </a:extLst>
          </p:cNvPr>
          <p:cNvSpPr>
            <a:spLocks noGrp="1" noChangeArrowheads="1"/>
          </p:cNvSpPr>
          <p:nvPr>
            <p:ph type="title" idx="4294967295"/>
          </p:nvPr>
        </p:nvSpPr>
        <p:spPr>
          <a:xfrm>
            <a:off x="595313" y="577850"/>
            <a:ext cx="8077200" cy="609600"/>
          </a:xfrm>
        </p:spPr>
        <p:txBody>
          <a:bodyPr/>
          <a:lstStyle/>
          <a:p>
            <a:pPr>
              <a:defRPr/>
            </a:pPr>
            <a:r>
              <a:rPr lang="en-US" altLang="zh-CN" dirty="0">
                <a:solidFill>
                  <a:srgbClr val="7030A0"/>
                </a:solidFill>
                <a:effectLst>
                  <a:outerShdw blurRad="38100" dist="38100" dir="2700000" algn="tl">
                    <a:srgbClr val="C0C0C0"/>
                  </a:outerShdw>
                </a:effectLst>
                <a:ea typeface="宋体" pitchFamily="2" charset="-122"/>
              </a:rPr>
              <a:t>Operations</a:t>
            </a:r>
            <a:r>
              <a:rPr lang="en-US" altLang="zh-CN" dirty="0">
                <a:effectLst>
                  <a:outerShdw blurRad="38100" dist="38100" dir="2700000" algn="tl">
                    <a:srgbClr val="C0C0C0"/>
                  </a:outerShdw>
                </a:effectLst>
                <a:ea typeface="宋体" pitchFamily="2" charset="-122"/>
              </a:rPr>
              <a:t> Performed </a:t>
            </a:r>
            <a:r>
              <a:rPr lang="en-US" altLang="zh-CN" dirty="0">
                <a:solidFill>
                  <a:srgbClr val="0000CC"/>
                </a:solidFill>
                <a:effectLst>
                  <a:outerShdw blurRad="38100" dist="38100" dir="2700000" algn="tl">
                    <a:srgbClr val="C0C0C0"/>
                  </a:outerShdw>
                </a:effectLst>
                <a:ea typeface="宋体" pitchFamily="2" charset="-122"/>
              </a:rPr>
              <a:t>on Directory</a:t>
            </a:r>
          </a:p>
        </p:txBody>
      </p:sp>
      <p:sp>
        <p:nvSpPr>
          <p:cNvPr id="38915" name="Rectangle 3">
            <a:extLst>
              <a:ext uri="{FF2B5EF4-FFF2-40B4-BE49-F238E27FC236}">
                <a16:creationId xmlns:a16="http://schemas.microsoft.com/office/drawing/2014/main" id="{8174CCDF-6F1D-4CBC-AF98-B6D49B6A445E}"/>
              </a:ext>
            </a:extLst>
          </p:cNvPr>
          <p:cNvSpPr>
            <a:spLocks noGrp="1" noChangeArrowheads="1"/>
          </p:cNvSpPr>
          <p:nvPr>
            <p:ph type="body" idx="4294967295"/>
          </p:nvPr>
        </p:nvSpPr>
        <p:spPr>
          <a:xfrm>
            <a:off x="820738" y="1487488"/>
            <a:ext cx="7351712" cy="4235450"/>
          </a:xfrm>
        </p:spPr>
        <p:txBody>
          <a:bodyPr/>
          <a:lstStyle/>
          <a:p>
            <a:r>
              <a:rPr lang="en-US" altLang="zh-CN" sz="2400">
                <a:ea typeface="宋体" panose="02010600030101010101" pitchFamily="2" charset="-122"/>
              </a:rPr>
              <a:t>Search for a file</a:t>
            </a:r>
          </a:p>
          <a:p>
            <a:r>
              <a:rPr lang="en-US" altLang="zh-CN" sz="2400">
                <a:ea typeface="宋体" panose="02010600030101010101" pitchFamily="2" charset="-122"/>
              </a:rPr>
              <a:t>Create a file</a:t>
            </a:r>
          </a:p>
          <a:p>
            <a:r>
              <a:rPr lang="en-US" altLang="zh-CN" sz="2400">
                <a:ea typeface="宋体" panose="02010600030101010101" pitchFamily="2" charset="-122"/>
              </a:rPr>
              <a:t>Delete a file</a:t>
            </a:r>
          </a:p>
          <a:p>
            <a:r>
              <a:rPr lang="en-US" altLang="zh-CN" sz="2400">
                <a:ea typeface="宋体" panose="02010600030101010101" pitchFamily="2" charset="-122"/>
              </a:rPr>
              <a:t>List a directory</a:t>
            </a:r>
          </a:p>
          <a:p>
            <a:r>
              <a:rPr lang="en-US" altLang="zh-CN" sz="2400">
                <a:ea typeface="宋体" panose="02010600030101010101" pitchFamily="2" charset="-122"/>
              </a:rPr>
              <a:t>Rename a file</a:t>
            </a:r>
          </a:p>
          <a:p>
            <a:r>
              <a:rPr lang="en-US" altLang="zh-CN" sz="2400">
                <a:ea typeface="宋体" panose="02010600030101010101" pitchFamily="2" charset="-122"/>
              </a:rPr>
              <a:t>Traverse the file system</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531D3E61-89EA-4DF5-8489-5A2762FD9ABC}"/>
              </a:ext>
            </a:extLst>
          </p:cNvPr>
          <p:cNvSpPr>
            <a:spLocks noGrp="1" noChangeArrowheads="1"/>
          </p:cNvSpPr>
          <p:nvPr>
            <p:ph type="title" idx="4294967295"/>
          </p:nvPr>
        </p:nvSpPr>
        <p:spPr>
          <a:xfrm>
            <a:off x="557213" y="739775"/>
            <a:ext cx="8275637" cy="457200"/>
          </a:xfrm>
        </p:spPr>
        <p:txBody>
          <a:bodyPr/>
          <a:lstStyle/>
          <a:p>
            <a:pPr>
              <a:defRPr/>
            </a:pPr>
            <a:r>
              <a:rPr lang="en-US" altLang="zh-CN" sz="2800">
                <a:effectLst>
                  <a:outerShdw blurRad="38100" dist="38100" dir="2700000" algn="tl">
                    <a:srgbClr val="C0C0C0"/>
                  </a:outerShdw>
                </a:effectLst>
                <a:ea typeface="宋体" pitchFamily="2" charset="-122"/>
              </a:rPr>
              <a:t>Organize the Directory (Logically) to Obtain</a:t>
            </a:r>
          </a:p>
        </p:txBody>
      </p:sp>
      <p:sp>
        <p:nvSpPr>
          <p:cNvPr id="39939" name="Rectangle 3">
            <a:extLst>
              <a:ext uri="{FF2B5EF4-FFF2-40B4-BE49-F238E27FC236}">
                <a16:creationId xmlns:a16="http://schemas.microsoft.com/office/drawing/2014/main" id="{6E30FAFE-5309-4A67-8890-161DC80236C6}"/>
              </a:ext>
            </a:extLst>
          </p:cNvPr>
          <p:cNvSpPr>
            <a:spLocks noGrp="1" noChangeArrowheads="1"/>
          </p:cNvSpPr>
          <p:nvPr>
            <p:ph type="body" idx="4294967295"/>
          </p:nvPr>
        </p:nvSpPr>
        <p:spPr>
          <a:xfrm>
            <a:off x="842963" y="1579563"/>
            <a:ext cx="7702550" cy="4540250"/>
          </a:xfrm>
        </p:spPr>
        <p:txBody>
          <a:bodyPr/>
          <a:lstStyle/>
          <a:p>
            <a:r>
              <a:rPr lang="en-US" altLang="zh-CN" sz="2000" b="1" dirty="0">
                <a:solidFill>
                  <a:srgbClr val="FF0000"/>
                </a:solidFill>
                <a:ea typeface="宋体" panose="02010600030101010101" pitchFamily="2" charset="-122"/>
              </a:rPr>
              <a:t>Efficiency</a:t>
            </a:r>
            <a:r>
              <a:rPr lang="en-US" altLang="zh-CN" sz="2000" dirty="0">
                <a:ea typeface="宋体" panose="02010600030101010101" pitchFamily="2" charset="-122"/>
              </a:rPr>
              <a:t> – locating a file </a:t>
            </a:r>
            <a:r>
              <a:rPr lang="en-US" altLang="zh-CN" sz="2000" dirty="0">
                <a:solidFill>
                  <a:srgbClr val="7030A0"/>
                </a:solidFill>
                <a:ea typeface="宋体" panose="02010600030101010101" pitchFamily="2" charset="-122"/>
              </a:rPr>
              <a:t>quickly</a:t>
            </a:r>
          </a:p>
          <a:p>
            <a:r>
              <a:rPr lang="en-US" altLang="zh-CN" sz="2000" b="1" dirty="0">
                <a:solidFill>
                  <a:srgbClr val="FF0000"/>
                </a:solidFill>
                <a:ea typeface="宋体" panose="02010600030101010101" pitchFamily="2" charset="-122"/>
              </a:rPr>
              <a:t>Naming</a:t>
            </a:r>
            <a:r>
              <a:rPr lang="en-US" altLang="zh-CN" sz="2000" dirty="0">
                <a:ea typeface="宋体" panose="02010600030101010101" pitchFamily="2" charset="-122"/>
              </a:rPr>
              <a:t> – </a:t>
            </a:r>
            <a:r>
              <a:rPr lang="en-US" altLang="zh-CN" sz="2000" dirty="0">
                <a:solidFill>
                  <a:srgbClr val="7030A0"/>
                </a:solidFill>
                <a:ea typeface="宋体" panose="02010600030101010101" pitchFamily="2" charset="-122"/>
              </a:rPr>
              <a:t>convenient</a:t>
            </a:r>
            <a:r>
              <a:rPr lang="en-US" altLang="zh-CN" sz="2000" dirty="0">
                <a:ea typeface="宋体" panose="02010600030101010101" pitchFamily="2" charset="-122"/>
              </a:rPr>
              <a:t> to users</a:t>
            </a:r>
          </a:p>
          <a:p>
            <a:pPr lvl="1">
              <a:spcBef>
                <a:spcPts val="600"/>
              </a:spcBef>
            </a:pPr>
            <a:r>
              <a:rPr lang="en-US" altLang="zh-CN" sz="1800" dirty="0">
                <a:ea typeface="宋体" panose="02010600030101010101" pitchFamily="2" charset="-122"/>
              </a:rPr>
              <a:t>Two users can have same name for different files</a:t>
            </a:r>
          </a:p>
          <a:p>
            <a:pPr lvl="1">
              <a:spcBef>
                <a:spcPts val="600"/>
              </a:spcBef>
            </a:pPr>
            <a:r>
              <a:rPr lang="en-US" altLang="zh-CN" sz="1800" dirty="0">
                <a:ea typeface="宋体" panose="02010600030101010101" pitchFamily="2" charset="-122"/>
              </a:rPr>
              <a:t>The same file can have several different names</a:t>
            </a:r>
          </a:p>
          <a:p>
            <a:pPr lvl="2">
              <a:spcBef>
                <a:spcPts val="600"/>
              </a:spcBef>
            </a:pPr>
            <a:r>
              <a:rPr lang="zh-CN" altLang="en-US" sz="1600" dirty="0">
                <a:ea typeface="宋体" panose="02010600030101010101" pitchFamily="2" charset="-122"/>
              </a:rPr>
              <a:t>如文件共享，链接文件，快捷方式</a:t>
            </a:r>
            <a:endParaRPr lang="en-US" altLang="zh-CN" sz="1600" dirty="0">
              <a:ea typeface="宋体" panose="02010600030101010101" pitchFamily="2" charset="-122"/>
            </a:endParaRPr>
          </a:p>
          <a:p>
            <a:r>
              <a:rPr lang="en-US" altLang="zh-CN" sz="2000" b="1" dirty="0">
                <a:solidFill>
                  <a:srgbClr val="FF0000"/>
                </a:solidFill>
                <a:ea typeface="宋体" panose="02010600030101010101" pitchFamily="2" charset="-122"/>
              </a:rPr>
              <a:t>Grouping </a:t>
            </a:r>
            <a:r>
              <a:rPr lang="en-US" altLang="zh-CN" sz="2000" dirty="0">
                <a:ea typeface="宋体" panose="02010600030101010101" pitchFamily="2" charset="-122"/>
              </a:rPr>
              <a:t>– </a:t>
            </a:r>
            <a:r>
              <a:rPr lang="en-US" altLang="zh-CN" sz="2000" dirty="0">
                <a:solidFill>
                  <a:srgbClr val="7030A0"/>
                </a:solidFill>
                <a:ea typeface="宋体" panose="02010600030101010101" pitchFamily="2" charset="-122"/>
              </a:rPr>
              <a:t>logical grouping </a:t>
            </a:r>
            <a:r>
              <a:rPr lang="en-US" altLang="zh-CN" sz="2000" dirty="0">
                <a:solidFill>
                  <a:srgbClr val="0000CC"/>
                </a:solidFill>
                <a:ea typeface="宋体" panose="02010600030101010101" pitchFamily="2" charset="-122"/>
              </a:rPr>
              <a:t>of files</a:t>
            </a:r>
            <a:r>
              <a:rPr lang="en-US" altLang="zh-CN" sz="2000" dirty="0">
                <a:ea typeface="宋体" panose="02010600030101010101" pitchFamily="2" charset="-122"/>
              </a:rPr>
              <a:t> by properties, (e.g., all Java programs, all games, …)</a:t>
            </a:r>
          </a:p>
          <a:p>
            <a:r>
              <a:rPr lang="en-US" altLang="zh-CN" sz="2000" b="1" dirty="0">
                <a:solidFill>
                  <a:srgbClr val="FF0000"/>
                </a:solidFill>
                <a:ea typeface="宋体" panose="02010600030101010101" pitchFamily="2" charset="-122"/>
              </a:rPr>
              <a:t>File sharing</a:t>
            </a:r>
          </a:p>
          <a:p>
            <a:endParaRPr lang="en-US" altLang="zh-CN" sz="2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D248F35C-3257-4149-AA1F-D7DBF408BB66}"/>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10.3.3 Single-Level Directory</a:t>
            </a:r>
            <a:endParaRPr lang="en-US" altLang="zh-CN" sz="2400">
              <a:effectLst>
                <a:outerShdw blurRad="38100" dist="38100" dir="2700000" algn="tl">
                  <a:srgbClr val="C0C0C0"/>
                </a:outerShdw>
              </a:effectLst>
              <a:ea typeface="宋体" pitchFamily="2" charset="-122"/>
            </a:endParaRPr>
          </a:p>
        </p:txBody>
      </p:sp>
      <p:sp>
        <p:nvSpPr>
          <p:cNvPr id="40963" name="Rectangle 3">
            <a:extLst>
              <a:ext uri="{FF2B5EF4-FFF2-40B4-BE49-F238E27FC236}">
                <a16:creationId xmlns:a16="http://schemas.microsoft.com/office/drawing/2014/main" id="{D712F234-0A62-4DF1-B321-AA1327B3E74A}"/>
              </a:ext>
            </a:extLst>
          </p:cNvPr>
          <p:cNvSpPr>
            <a:spLocks noGrp="1" noChangeArrowheads="1"/>
          </p:cNvSpPr>
          <p:nvPr>
            <p:ph type="body" idx="4294967295"/>
          </p:nvPr>
        </p:nvSpPr>
        <p:spPr>
          <a:xfrm>
            <a:off x="798513" y="1150144"/>
            <a:ext cx="7029450" cy="561975"/>
          </a:xfrm>
        </p:spPr>
        <p:txBody>
          <a:bodyPr/>
          <a:lstStyle/>
          <a:p>
            <a:r>
              <a:rPr lang="en-US" altLang="zh-CN" sz="2400" dirty="0">
                <a:ea typeface="宋体" panose="02010600030101010101" pitchFamily="2" charset="-122"/>
              </a:rPr>
              <a:t>A single directory for all users</a:t>
            </a:r>
          </a:p>
        </p:txBody>
      </p:sp>
      <p:sp>
        <p:nvSpPr>
          <p:cNvPr id="40964" name="Rectangle 5">
            <a:extLst>
              <a:ext uri="{FF2B5EF4-FFF2-40B4-BE49-F238E27FC236}">
                <a16:creationId xmlns:a16="http://schemas.microsoft.com/office/drawing/2014/main" id="{2D684695-84C6-4411-A727-73D76C8414EF}"/>
              </a:ext>
            </a:extLst>
          </p:cNvPr>
          <p:cNvSpPr>
            <a:spLocks noChangeArrowheads="1"/>
          </p:cNvSpPr>
          <p:nvPr/>
        </p:nvSpPr>
        <p:spPr bwMode="auto">
          <a:xfrm>
            <a:off x="685800" y="3555277"/>
            <a:ext cx="8123237" cy="2863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2000" b="1" dirty="0">
                <a:solidFill>
                  <a:srgbClr val="006600"/>
                </a:solidFill>
                <a:ea typeface="宋体" panose="02010600030101010101" pitchFamily="2" charset="-122"/>
              </a:rPr>
              <a:t>单级目录结构</a:t>
            </a:r>
            <a:r>
              <a:rPr lang="zh-CN" altLang="en-US" sz="2000" dirty="0">
                <a:ea typeface="宋体" panose="02010600030101010101" pitchFamily="2" charset="-122"/>
              </a:rPr>
              <a:t>：想象一个文件系统只有根目录，没有子目录；</a:t>
            </a:r>
            <a:endParaRPr lang="en-US" altLang="zh-CN" sz="2000" dirty="0">
              <a:ea typeface="宋体" panose="02010600030101010101" pitchFamily="2" charset="-122"/>
            </a:endParaRPr>
          </a:p>
          <a:p>
            <a:pPr>
              <a:spcBef>
                <a:spcPct val="0"/>
              </a:spcBef>
              <a:buClrTx/>
              <a:buSzTx/>
              <a:buNone/>
            </a:pPr>
            <a:r>
              <a:rPr lang="en-US" altLang="zh-CN" sz="2000" dirty="0">
                <a:ea typeface="宋体" panose="02010600030101010101" pitchFamily="2" charset="-122"/>
              </a:rPr>
              <a:t>FAT12</a:t>
            </a:r>
            <a:r>
              <a:rPr lang="zh-CN" altLang="en-US" sz="2000" dirty="0">
                <a:ea typeface="宋体" panose="02010600030101010101" pitchFamily="2" charset="-122"/>
              </a:rPr>
              <a:t>采用，目录表放在第一个磁道上，最多存储几十个文件。</a:t>
            </a:r>
            <a:endParaRPr lang="en-US" altLang="zh-CN" sz="2000" dirty="0">
              <a:ea typeface="宋体" panose="02010600030101010101" pitchFamily="2" charset="-122"/>
            </a:endParaRPr>
          </a:p>
          <a:p>
            <a:pPr>
              <a:spcBef>
                <a:spcPct val="0"/>
              </a:spcBef>
              <a:buClrTx/>
              <a:buSzTx/>
              <a:buFont typeface="Arial" panose="020B0604020202020204" pitchFamily="34" charset="0"/>
              <a:buNone/>
            </a:pPr>
            <a:endParaRPr lang="en-US" altLang="zh-CN" sz="2000" dirty="0">
              <a:ea typeface="宋体" panose="02010600030101010101" pitchFamily="2" charset="-122"/>
            </a:endParaRPr>
          </a:p>
          <a:p>
            <a:pPr>
              <a:spcBef>
                <a:spcPct val="0"/>
              </a:spcBef>
              <a:buClrTx/>
              <a:buSzTx/>
              <a:buFont typeface="Arial" panose="020B0604020202020204" pitchFamily="34" charset="0"/>
              <a:buNone/>
            </a:pPr>
            <a:r>
              <a:rPr lang="en-US" altLang="zh-CN" sz="2000" dirty="0">
                <a:solidFill>
                  <a:srgbClr val="0000CC"/>
                </a:solidFill>
                <a:ea typeface="宋体" panose="02010600030101010101" pitchFamily="2" charset="-122"/>
              </a:rPr>
              <a:t>Efficient searching</a:t>
            </a:r>
          </a:p>
          <a:p>
            <a:pPr>
              <a:spcBef>
                <a:spcPct val="0"/>
              </a:spcBef>
              <a:buClrTx/>
              <a:buSzTx/>
              <a:buFont typeface="Arial" panose="020B0604020202020204" pitchFamily="34" charset="0"/>
              <a:buNone/>
            </a:pPr>
            <a:endParaRPr lang="en-US" altLang="zh-CN" sz="2000" dirty="0">
              <a:ea typeface="宋体" panose="02010600030101010101" pitchFamily="2" charset="-122"/>
            </a:endParaRPr>
          </a:p>
          <a:p>
            <a:pPr>
              <a:spcBef>
                <a:spcPct val="0"/>
              </a:spcBef>
              <a:buClrTx/>
              <a:buSzTx/>
              <a:buFont typeface="Arial" panose="020B0604020202020204" pitchFamily="34" charset="0"/>
              <a:buNone/>
            </a:pPr>
            <a:r>
              <a:rPr lang="en-US" altLang="zh-CN" sz="2000" dirty="0">
                <a:solidFill>
                  <a:srgbClr val="7030A0"/>
                </a:solidFill>
                <a:ea typeface="宋体" panose="02010600030101010101" pitchFamily="2" charset="-122"/>
              </a:rPr>
              <a:t>Naming problem</a:t>
            </a:r>
          </a:p>
          <a:p>
            <a:pPr>
              <a:spcBef>
                <a:spcPct val="0"/>
              </a:spcBef>
              <a:buClrTx/>
              <a:buSzTx/>
              <a:buFont typeface="Arial" panose="020B0604020202020204" pitchFamily="34" charset="0"/>
              <a:buNone/>
            </a:pPr>
            <a:r>
              <a:rPr lang="en-US" altLang="zh-CN" sz="2000" dirty="0">
                <a:solidFill>
                  <a:srgbClr val="7030A0"/>
                </a:solidFill>
                <a:ea typeface="宋体" panose="02010600030101010101" pitchFamily="2" charset="-122"/>
              </a:rPr>
              <a:t>Grouping problem</a:t>
            </a:r>
          </a:p>
          <a:p>
            <a:pPr>
              <a:spcBef>
                <a:spcPct val="0"/>
              </a:spcBef>
              <a:buClrTx/>
              <a:buSzTx/>
              <a:buFont typeface="Arial" panose="020B0604020202020204" pitchFamily="34" charset="0"/>
              <a:buNone/>
            </a:pPr>
            <a:r>
              <a:rPr lang="en-US" altLang="zh-CN" sz="2000" dirty="0">
                <a:solidFill>
                  <a:srgbClr val="7030A0"/>
                </a:solidFill>
                <a:ea typeface="宋体" panose="02010600030101010101" pitchFamily="2" charset="-122"/>
              </a:rPr>
              <a:t>File sharing problem</a:t>
            </a:r>
          </a:p>
        </p:txBody>
      </p:sp>
      <p:pic>
        <p:nvPicPr>
          <p:cNvPr id="40965" name="Picture 6">
            <a:extLst>
              <a:ext uri="{FF2B5EF4-FFF2-40B4-BE49-F238E27FC236}">
                <a16:creationId xmlns:a16="http://schemas.microsoft.com/office/drawing/2014/main" id="{0E0C6197-B2EE-4DD7-BA91-E78809D816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39" t="37624" r="879" b="37932"/>
          <a:stretch>
            <a:fillRect/>
          </a:stretch>
        </p:blipFill>
        <p:spPr bwMode="auto">
          <a:xfrm>
            <a:off x="798513" y="1878842"/>
            <a:ext cx="8123237" cy="1509712"/>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62F59164-9800-4790-AE47-A0BFC3174E2D}"/>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itchFamily="2" charset="-122"/>
              </a:rPr>
              <a:t>10.3.4 Two-Level Directory</a:t>
            </a:r>
            <a:endParaRPr lang="en-US" altLang="zh-CN" sz="2400" dirty="0">
              <a:effectLst>
                <a:outerShdw blurRad="38100" dist="38100" dir="2700000" algn="tl">
                  <a:srgbClr val="C0C0C0"/>
                </a:outerShdw>
              </a:effectLst>
              <a:ea typeface="宋体" pitchFamily="2" charset="-122"/>
            </a:endParaRPr>
          </a:p>
        </p:txBody>
      </p:sp>
      <p:sp>
        <p:nvSpPr>
          <p:cNvPr id="41987" name="Rectangle 3">
            <a:extLst>
              <a:ext uri="{FF2B5EF4-FFF2-40B4-BE49-F238E27FC236}">
                <a16:creationId xmlns:a16="http://schemas.microsoft.com/office/drawing/2014/main" id="{405D2638-E630-4B48-9B95-0F513AB0C382}"/>
              </a:ext>
            </a:extLst>
          </p:cNvPr>
          <p:cNvSpPr>
            <a:spLocks noGrp="1" noChangeArrowheads="1"/>
          </p:cNvSpPr>
          <p:nvPr>
            <p:ph type="body" idx="4294967295"/>
          </p:nvPr>
        </p:nvSpPr>
        <p:spPr>
          <a:xfrm>
            <a:off x="798513" y="1149350"/>
            <a:ext cx="7029450" cy="549275"/>
          </a:xfrm>
        </p:spPr>
        <p:txBody>
          <a:bodyPr/>
          <a:lstStyle/>
          <a:p>
            <a:r>
              <a:rPr lang="en-US" altLang="zh-CN" sz="2400" b="1">
                <a:solidFill>
                  <a:srgbClr val="C00000"/>
                </a:solidFill>
                <a:ea typeface="宋体" panose="02010600030101010101" pitchFamily="2" charset="-122"/>
              </a:rPr>
              <a:t>Separate directory for each user</a:t>
            </a:r>
          </a:p>
        </p:txBody>
      </p:sp>
      <p:sp>
        <p:nvSpPr>
          <p:cNvPr id="41988" name="Rectangle 5">
            <a:extLst>
              <a:ext uri="{FF2B5EF4-FFF2-40B4-BE49-F238E27FC236}">
                <a16:creationId xmlns:a16="http://schemas.microsoft.com/office/drawing/2014/main" id="{74E2F784-40F5-4AE3-AE31-619DF675BF39}"/>
              </a:ext>
            </a:extLst>
          </p:cNvPr>
          <p:cNvSpPr>
            <a:spLocks noChangeArrowheads="1"/>
          </p:cNvSpPr>
          <p:nvPr/>
        </p:nvSpPr>
        <p:spPr bwMode="auto">
          <a:xfrm>
            <a:off x="798513" y="4487862"/>
            <a:ext cx="7002462" cy="191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r>
              <a:rPr lang="en-US" altLang="zh-CN" sz="1800" dirty="0">
                <a:ea typeface="宋体" panose="02010600030101010101" pitchFamily="2" charset="-122"/>
              </a:rPr>
              <a:t>Path name</a:t>
            </a:r>
          </a:p>
          <a:p>
            <a:r>
              <a:rPr lang="en-US" altLang="zh-CN" sz="1800" dirty="0">
                <a:solidFill>
                  <a:srgbClr val="0000CC"/>
                </a:solidFill>
                <a:ea typeface="宋体" panose="02010600030101010101" pitchFamily="2" charset="-122"/>
              </a:rPr>
              <a:t>Can have the same file name for different user</a:t>
            </a:r>
          </a:p>
          <a:p>
            <a:r>
              <a:rPr lang="en-US" altLang="zh-CN" sz="1800" dirty="0">
                <a:solidFill>
                  <a:srgbClr val="0000CC"/>
                </a:solidFill>
                <a:ea typeface="宋体" panose="02010600030101010101" pitchFamily="2" charset="-122"/>
              </a:rPr>
              <a:t>Efficient searching</a:t>
            </a:r>
          </a:p>
          <a:p>
            <a:r>
              <a:rPr lang="en-US" altLang="zh-CN" sz="1800" dirty="0">
                <a:solidFill>
                  <a:srgbClr val="7030A0"/>
                </a:solidFill>
                <a:ea typeface="宋体" panose="02010600030101010101" pitchFamily="2" charset="-122"/>
              </a:rPr>
              <a:t>Grouping problem</a:t>
            </a:r>
          </a:p>
          <a:p>
            <a:r>
              <a:rPr lang="en-US" altLang="zh-CN" sz="1800" dirty="0">
                <a:solidFill>
                  <a:srgbClr val="7030A0"/>
                </a:solidFill>
                <a:ea typeface="宋体" panose="02010600030101010101" pitchFamily="2" charset="-122"/>
              </a:rPr>
              <a:t>File sharing problem</a:t>
            </a:r>
          </a:p>
          <a:p>
            <a:endParaRPr lang="en-US" altLang="zh-CN" sz="1800" dirty="0">
              <a:ea typeface="宋体" panose="02010600030101010101" pitchFamily="2" charset="-122"/>
            </a:endParaRPr>
          </a:p>
          <a:p>
            <a:endParaRPr lang="en-US" altLang="zh-CN" sz="1800" dirty="0">
              <a:ea typeface="宋体" panose="02010600030101010101" pitchFamily="2" charset="-122"/>
            </a:endParaRPr>
          </a:p>
        </p:txBody>
      </p:sp>
      <p:pic>
        <p:nvPicPr>
          <p:cNvPr id="41989" name="Picture 6">
            <a:extLst>
              <a:ext uri="{FF2B5EF4-FFF2-40B4-BE49-F238E27FC236}">
                <a16:creationId xmlns:a16="http://schemas.microsoft.com/office/drawing/2014/main" id="{DAD5F32B-3B5E-418A-A321-B9331B3C96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43" t="29448" r="1115" b="29169"/>
          <a:stretch>
            <a:fillRect/>
          </a:stretch>
        </p:blipFill>
        <p:spPr bwMode="auto">
          <a:xfrm>
            <a:off x="1174750" y="1806575"/>
            <a:ext cx="6721475" cy="227171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72FADA60-6D6D-475A-AF50-E8429C94CF46}"/>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10.3.5 Tree-Structured Directories</a:t>
            </a:r>
          </a:p>
        </p:txBody>
      </p:sp>
      <p:pic>
        <p:nvPicPr>
          <p:cNvPr id="43011" name="Picture 5">
            <a:extLst>
              <a:ext uri="{FF2B5EF4-FFF2-40B4-BE49-F238E27FC236}">
                <a16:creationId xmlns:a16="http://schemas.microsoft.com/office/drawing/2014/main" id="{D529CDB5-D389-4FFD-BDB4-EB06B51CD3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031" y="1210757"/>
            <a:ext cx="7165975" cy="4410075"/>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2" name="圆角矩形标注 1"/>
          <p:cNvSpPr/>
          <p:nvPr/>
        </p:nvSpPr>
        <p:spPr bwMode="auto">
          <a:xfrm>
            <a:off x="958031" y="5777350"/>
            <a:ext cx="3205424" cy="432078"/>
          </a:xfrm>
          <a:prstGeom prst="wedgeRoundRectCallout">
            <a:avLst>
              <a:gd name="adj1" fmla="val -21147"/>
              <a:gd name="adj2" fmla="val 52155"/>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smtClean="0">
                <a:ln>
                  <a:noFill/>
                </a:ln>
                <a:solidFill>
                  <a:schemeClr val="tx1"/>
                </a:solidFill>
                <a:effectLst/>
                <a:latin typeface="Helvetica" pitchFamily="2" charset="0"/>
              </a:rPr>
              <a:t>思考： </a:t>
            </a:r>
            <a:r>
              <a:rPr kumimoji="0" lang="en-US" altLang="zh-CN" sz="1800" b="0" i="0" u="none" strike="noStrike" cap="none" normalizeH="0" baseline="0" dirty="0" smtClean="0">
                <a:ln>
                  <a:noFill/>
                </a:ln>
                <a:solidFill>
                  <a:schemeClr val="tx1"/>
                </a:solidFill>
                <a:effectLst/>
                <a:latin typeface="Helvetica" pitchFamily="2" charset="0"/>
              </a:rPr>
              <a:t>Problem</a:t>
            </a:r>
            <a:r>
              <a:rPr kumimoji="0" lang="zh-CN" altLang="en-US" sz="1800" b="0" i="0" u="none" strike="noStrike" cap="none" normalizeH="0" baseline="0" dirty="0" smtClean="0">
                <a:ln>
                  <a:noFill/>
                </a:ln>
                <a:solidFill>
                  <a:schemeClr val="tx1"/>
                </a:solidFill>
                <a:effectLst/>
                <a:latin typeface="Helvetica" pitchFamily="2" charset="0"/>
              </a:rPr>
              <a: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6C07D9A9-0BA8-4D34-97BB-61C864AF49EA}"/>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Tree-Structured Directories (Cont)</a:t>
            </a:r>
          </a:p>
        </p:txBody>
      </p:sp>
      <p:sp>
        <p:nvSpPr>
          <p:cNvPr id="44035" name="Rectangle 3">
            <a:extLst>
              <a:ext uri="{FF2B5EF4-FFF2-40B4-BE49-F238E27FC236}">
                <a16:creationId xmlns:a16="http://schemas.microsoft.com/office/drawing/2014/main" id="{BDA833EA-795C-43EC-9BD9-31D7048242A1}"/>
              </a:ext>
            </a:extLst>
          </p:cNvPr>
          <p:cNvSpPr>
            <a:spLocks noGrp="1" noChangeArrowheads="1"/>
          </p:cNvSpPr>
          <p:nvPr>
            <p:ph type="body" idx="4294967295"/>
          </p:nvPr>
        </p:nvSpPr>
        <p:spPr/>
        <p:txBody>
          <a:bodyPr/>
          <a:lstStyle/>
          <a:p>
            <a:r>
              <a:rPr lang="en-US" altLang="zh-CN" sz="2400" dirty="0">
                <a:solidFill>
                  <a:srgbClr val="0000CC"/>
                </a:solidFill>
                <a:ea typeface="宋体" panose="02010600030101010101" pitchFamily="2" charset="-122"/>
              </a:rPr>
              <a:t>Efficient searching</a:t>
            </a:r>
            <a:br>
              <a:rPr lang="en-US" altLang="zh-CN" sz="2400" dirty="0">
                <a:solidFill>
                  <a:srgbClr val="0000CC"/>
                </a:solidFill>
                <a:ea typeface="宋体" panose="02010600030101010101" pitchFamily="2" charset="-122"/>
              </a:rPr>
            </a:br>
            <a:endParaRPr lang="en-US" altLang="zh-CN" sz="2400" dirty="0">
              <a:solidFill>
                <a:srgbClr val="0000CC"/>
              </a:solidFill>
              <a:ea typeface="宋体" panose="02010600030101010101" pitchFamily="2" charset="-122"/>
            </a:endParaRPr>
          </a:p>
          <a:p>
            <a:r>
              <a:rPr lang="en-US" altLang="zh-CN" sz="2400" dirty="0">
                <a:solidFill>
                  <a:srgbClr val="0000CC"/>
                </a:solidFill>
                <a:ea typeface="宋体" panose="02010600030101010101" pitchFamily="2" charset="-122"/>
              </a:rPr>
              <a:t>Grouping Capability</a:t>
            </a:r>
          </a:p>
          <a:p>
            <a:endParaRPr lang="en-US" altLang="zh-CN" sz="2400" dirty="0">
              <a:ea typeface="宋体" panose="02010600030101010101" pitchFamily="2" charset="-122"/>
            </a:endParaRPr>
          </a:p>
          <a:p>
            <a:r>
              <a:rPr lang="en-US" altLang="zh-CN" sz="2400" dirty="0">
                <a:solidFill>
                  <a:srgbClr val="C00000"/>
                </a:solidFill>
                <a:ea typeface="宋体" panose="02010600030101010101" pitchFamily="2" charset="-122"/>
              </a:rPr>
              <a:t>File sharing problem</a:t>
            </a:r>
          </a:p>
          <a:p>
            <a:endParaRPr lang="en-US" altLang="zh-CN" sz="2400" dirty="0">
              <a:ea typeface="宋体" panose="02010600030101010101" pitchFamily="2" charset="-122"/>
            </a:endParaRPr>
          </a:p>
          <a:p>
            <a:r>
              <a:rPr lang="en-US" altLang="zh-CN" sz="2400" dirty="0">
                <a:ea typeface="宋体" panose="02010600030101010101" pitchFamily="2" charset="-122"/>
              </a:rPr>
              <a:t>Current directory (</a:t>
            </a:r>
            <a:r>
              <a:rPr lang="en-US" altLang="zh-CN" sz="2400" dirty="0">
                <a:solidFill>
                  <a:srgbClr val="7030A0"/>
                </a:solidFill>
                <a:ea typeface="宋体" panose="02010600030101010101" pitchFamily="2" charset="-122"/>
              </a:rPr>
              <a:t>working directory</a:t>
            </a:r>
            <a:r>
              <a:rPr lang="en-US" altLang="zh-CN" sz="2400" dirty="0">
                <a:ea typeface="宋体" panose="02010600030101010101" pitchFamily="2" charset="-122"/>
              </a:rPr>
              <a:t>)</a:t>
            </a:r>
          </a:p>
          <a:p>
            <a:pPr lvl="1"/>
            <a:r>
              <a:rPr lang="en-US" altLang="zh-CN" sz="2000" dirty="0" err="1">
                <a:solidFill>
                  <a:srgbClr val="0033CC"/>
                </a:solidFill>
                <a:ea typeface="宋体" panose="02010600030101010101" pitchFamily="2" charset="-122"/>
              </a:rPr>
              <a:t>pwd</a:t>
            </a:r>
            <a:endParaRPr lang="en-US" altLang="zh-CN" sz="2000" dirty="0">
              <a:solidFill>
                <a:srgbClr val="0033CC"/>
              </a:solidFill>
              <a:ea typeface="宋体" panose="02010600030101010101" pitchFamily="2" charset="-122"/>
            </a:endParaRPr>
          </a:p>
          <a:p>
            <a:pPr lvl="1"/>
            <a:r>
              <a:rPr lang="en-US" altLang="zh-CN" sz="2000" dirty="0">
                <a:solidFill>
                  <a:srgbClr val="0033CC"/>
                </a:solidFill>
                <a:ea typeface="宋体" panose="02010600030101010101" pitchFamily="2" charset="-122"/>
              </a:rPr>
              <a:t>cd</a:t>
            </a:r>
          </a:p>
          <a:p>
            <a:pPr lvl="1"/>
            <a:endParaRPr lang="en-US" altLang="zh-CN" sz="2000" dirty="0">
              <a:solidFill>
                <a:srgbClr val="0033CC"/>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5117A91C-7122-46ED-9B45-9F8A095A301A}"/>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Tree-Structured Directories (Cont)</a:t>
            </a:r>
          </a:p>
        </p:txBody>
      </p:sp>
      <p:sp>
        <p:nvSpPr>
          <p:cNvPr id="45059" name="Rectangle 3">
            <a:extLst>
              <a:ext uri="{FF2B5EF4-FFF2-40B4-BE49-F238E27FC236}">
                <a16:creationId xmlns:a16="http://schemas.microsoft.com/office/drawing/2014/main" id="{C2A94B00-E428-40E2-89F6-4C9A0F2F8603}"/>
              </a:ext>
            </a:extLst>
          </p:cNvPr>
          <p:cNvSpPr>
            <a:spLocks noGrp="1" noChangeArrowheads="1"/>
          </p:cNvSpPr>
          <p:nvPr>
            <p:ph type="body" idx="4294967295"/>
          </p:nvPr>
        </p:nvSpPr>
        <p:spPr>
          <a:xfrm>
            <a:off x="811213" y="1308100"/>
            <a:ext cx="7629402" cy="2960688"/>
          </a:xfrm>
        </p:spPr>
        <p:txBody>
          <a:bodyPr/>
          <a:lstStyle/>
          <a:p>
            <a:pPr>
              <a:lnSpc>
                <a:spcPct val="90000"/>
              </a:lnSpc>
              <a:tabLst>
                <a:tab pos="2857500" algn="ctr"/>
              </a:tabLst>
            </a:pPr>
            <a:r>
              <a:rPr lang="en-US" altLang="zh-CN" sz="2400" b="1" dirty="0">
                <a:solidFill>
                  <a:srgbClr val="FF0000"/>
                </a:solidFill>
                <a:ea typeface="宋体" panose="02010600030101010101" pitchFamily="2" charset="-122"/>
              </a:rPr>
              <a:t>Absolute</a:t>
            </a:r>
            <a:r>
              <a:rPr lang="en-US" altLang="zh-CN" sz="2400" dirty="0">
                <a:solidFill>
                  <a:srgbClr val="FF0000"/>
                </a:solidFill>
                <a:ea typeface="宋体" panose="02010600030101010101" pitchFamily="2" charset="-122"/>
              </a:rPr>
              <a:t> </a:t>
            </a:r>
            <a:r>
              <a:rPr lang="en-US" altLang="zh-CN" sz="2400" dirty="0">
                <a:ea typeface="宋体" panose="02010600030101010101" pitchFamily="2" charset="-122"/>
              </a:rPr>
              <a:t>or </a:t>
            </a:r>
            <a:r>
              <a:rPr lang="en-US" altLang="zh-CN" sz="2400" b="1" dirty="0">
                <a:solidFill>
                  <a:srgbClr val="FF0000"/>
                </a:solidFill>
                <a:ea typeface="宋体" panose="02010600030101010101" pitchFamily="2" charset="-122"/>
              </a:rPr>
              <a:t>relative</a:t>
            </a:r>
            <a:r>
              <a:rPr lang="en-US" altLang="zh-CN" sz="2400" dirty="0">
                <a:solidFill>
                  <a:srgbClr val="FF0000"/>
                </a:solidFill>
                <a:ea typeface="宋体" panose="02010600030101010101" pitchFamily="2" charset="-122"/>
              </a:rPr>
              <a:t> </a:t>
            </a:r>
            <a:r>
              <a:rPr lang="en-US" altLang="zh-CN" sz="2400" dirty="0">
                <a:solidFill>
                  <a:srgbClr val="0070C0"/>
                </a:solidFill>
                <a:ea typeface="宋体" panose="02010600030101010101" pitchFamily="2" charset="-122"/>
              </a:rPr>
              <a:t>path name</a:t>
            </a:r>
          </a:p>
          <a:p>
            <a:pPr>
              <a:lnSpc>
                <a:spcPct val="90000"/>
              </a:lnSpc>
              <a:tabLst>
                <a:tab pos="2857500" algn="ctr"/>
              </a:tabLst>
            </a:pPr>
            <a:r>
              <a:rPr lang="en-US" altLang="zh-CN" sz="1800" dirty="0">
                <a:solidFill>
                  <a:srgbClr val="7030A0"/>
                </a:solidFill>
                <a:ea typeface="宋体" panose="02010600030101010101" pitchFamily="2" charset="-122"/>
              </a:rPr>
              <a:t>Creating a new file is done in current directory</a:t>
            </a:r>
          </a:p>
          <a:p>
            <a:pPr>
              <a:lnSpc>
                <a:spcPct val="90000"/>
              </a:lnSpc>
              <a:tabLst>
                <a:tab pos="2857500" algn="ctr"/>
              </a:tabLst>
            </a:pPr>
            <a:r>
              <a:rPr lang="en-US" altLang="zh-CN" sz="1800" dirty="0">
                <a:ea typeface="宋体" panose="02010600030101010101" pitchFamily="2" charset="-122"/>
              </a:rPr>
              <a:t>Delete a file</a:t>
            </a:r>
          </a:p>
          <a:p>
            <a:pPr>
              <a:lnSpc>
                <a:spcPct val="90000"/>
              </a:lnSpc>
              <a:buFont typeface="Monotype Sorts" pitchFamily="2" charset="2"/>
              <a:buNone/>
              <a:tabLst>
                <a:tab pos="2857500" algn="ctr"/>
              </a:tabLst>
            </a:pPr>
            <a:r>
              <a:rPr lang="en-US" altLang="zh-CN" sz="1800" dirty="0">
                <a:ea typeface="宋体" panose="02010600030101010101" pitchFamily="2" charset="-122"/>
              </a:rPr>
              <a:t>		</a:t>
            </a:r>
            <a:r>
              <a:rPr lang="en-US" altLang="zh-CN" sz="1800" dirty="0" err="1">
                <a:solidFill>
                  <a:srgbClr val="0033CC"/>
                </a:solidFill>
                <a:ea typeface="宋体" panose="02010600030101010101" pitchFamily="2" charset="-122"/>
              </a:rPr>
              <a:t>rm</a:t>
            </a:r>
            <a:r>
              <a:rPr lang="en-US" altLang="zh-CN" sz="1800" dirty="0">
                <a:solidFill>
                  <a:srgbClr val="0033CC"/>
                </a:solidFill>
                <a:ea typeface="宋体" panose="02010600030101010101" pitchFamily="2" charset="-122"/>
              </a:rPr>
              <a:t> &lt;file-name&gt;</a:t>
            </a:r>
          </a:p>
          <a:p>
            <a:pPr>
              <a:lnSpc>
                <a:spcPct val="90000"/>
              </a:lnSpc>
              <a:tabLst>
                <a:tab pos="2857500" algn="ctr"/>
              </a:tabLst>
            </a:pPr>
            <a:r>
              <a:rPr lang="en-US" altLang="zh-CN" sz="1800" dirty="0">
                <a:ea typeface="宋体" panose="02010600030101010101" pitchFamily="2" charset="-122"/>
              </a:rPr>
              <a:t>Creating a new subdirectory is done in current directory</a:t>
            </a:r>
          </a:p>
          <a:p>
            <a:pPr marL="628650" lvl="1">
              <a:lnSpc>
                <a:spcPct val="90000"/>
              </a:lnSpc>
              <a:buFont typeface="Monotype Sorts" pitchFamily="2" charset="2"/>
              <a:buNone/>
              <a:tabLst>
                <a:tab pos="2857500" algn="ctr"/>
              </a:tabLst>
            </a:pPr>
            <a:r>
              <a:rPr lang="en-US" altLang="zh-CN" sz="1800" dirty="0">
                <a:ea typeface="宋体" panose="02010600030101010101" pitchFamily="2" charset="-122"/>
              </a:rPr>
              <a:t>		</a:t>
            </a:r>
            <a:r>
              <a:rPr lang="en-US" altLang="zh-CN" sz="1800" dirty="0" err="1">
                <a:solidFill>
                  <a:srgbClr val="0033CC"/>
                </a:solidFill>
                <a:ea typeface="宋体" panose="02010600030101010101" pitchFamily="2" charset="-122"/>
              </a:rPr>
              <a:t>mkdir</a:t>
            </a:r>
            <a:r>
              <a:rPr lang="en-US" altLang="zh-CN" sz="1800" dirty="0">
                <a:solidFill>
                  <a:srgbClr val="0033CC"/>
                </a:solidFill>
                <a:ea typeface="宋体" panose="02010600030101010101" pitchFamily="2" charset="-122"/>
              </a:rPr>
              <a:t> &lt;</a:t>
            </a:r>
            <a:r>
              <a:rPr lang="en-US" altLang="zh-CN" sz="1800" dirty="0" err="1">
                <a:solidFill>
                  <a:srgbClr val="0033CC"/>
                </a:solidFill>
                <a:ea typeface="宋体" panose="02010600030101010101" pitchFamily="2" charset="-122"/>
              </a:rPr>
              <a:t>dir</a:t>
            </a:r>
            <a:r>
              <a:rPr lang="en-US" altLang="zh-CN" sz="1800" dirty="0">
                <a:solidFill>
                  <a:srgbClr val="0033CC"/>
                </a:solidFill>
                <a:ea typeface="宋体" panose="02010600030101010101" pitchFamily="2" charset="-122"/>
              </a:rPr>
              <a:t>-name&gt;</a:t>
            </a:r>
          </a:p>
          <a:p>
            <a:pPr>
              <a:lnSpc>
                <a:spcPct val="90000"/>
              </a:lnSpc>
              <a:buFont typeface="Monotype Sorts" pitchFamily="2" charset="2"/>
              <a:buNone/>
              <a:tabLst>
                <a:tab pos="2857500" algn="ctr"/>
              </a:tabLst>
            </a:pPr>
            <a:r>
              <a:rPr lang="en-US" altLang="zh-CN" sz="1800" dirty="0">
                <a:ea typeface="宋体" panose="02010600030101010101" pitchFamily="2" charset="-122"/>
              </a:rPr>
              <a:t>	Example:  if in current directory   </a:t>
            </a:r>
            <a:r>
              <a:rPr lang="en-US" altLang="zh-CN" sz="1800" dirty="0">
                <a:solidFill>
                  <a:srgbClr val="0033CC"/>
                </a:solidFill>
                <a:ea typeface="宋体" panose="02010600030101010101" pitchFamily="2" charset="-122"/>
              </a:rPr>
              <a:t>/mail</a:t>
            </a:r>
          </a:p>
          <a:p>
            <a:pPr>
              <a:lnSpc>
                <a:spcPct val="90000"/>
              </a:lnSpc>
              <a:buFont typeface="Monotype Sorts" pitchFamily="2" charset="2"/>
              <a:buNone/>
              <a:tabLst>
                <a:tab pos="2857500" algn="ctr"/>
              </a:tabLst>
            </a:pPr>
            <a:r>
              <a:rPr lang="en-US" altLang="zh-CN" sz="1800" dirty="0">
                <a:ea typeface="宋体" panose="02010600030101010101" pitchFamily="2" charset="-122"/>
              </a:rPr>
              <a:t>		</a:t>
            </a:r>
            <a:r>
              <a:rPr lang="en-US" altLang="zh-CN" sz="1800" dirty="0" err="1">
                <a:solidFill>
                  <a:srgbClr val="0033CC"/>
                </a:solidFill>
                <a:ea typeface="宋体" panose="02010600030101010101" pitchFamily="2" charset="-122"/>
              </a:rPr>
              <a:t>mkdir</a:t>
            </a:r>
            <a:r>
              <a:rPr lang="en-US" altLang="zh-CN" sz="1800" dirty="0">
                <a:solidFill>
                  <a:srgbClr val="0033CC"/>
                </a:solidFill>
                <a:ea typeface="宋体" panose="02010600030101010101" pitchFamily="2" charset="-122"/>
              </a:rPr>
              <a:t> count</a:t>
            </a:r>
          </a:p>
        </p:txBody>
      </p:sp>
      <p:sp>
        <p:nvSpPr>
          <p:cNvPr id="45060" name="Rectangle 4">
            <a:extLst>
              <a:ext uri="{FF2B5EF4-FFF2-40B4-BE49-F238E27FC236}">
                <a16:creationId xmlns:a16="http://schemas.microsoft.com/office/drawing/2014/main" id="{A446743C-0B48-4AFC-B4F6-4A6A4016AF46}"/>
              </a:ext>
            </a:extLst>
          </p:cNvPr>
          <p:cNvSpPr>
            <a:spLocks noChangeArrowheads="1"/>
          </p:cNvSpPr>
          <p:nvPr/>
        </p:nvSpPr>
        <p:spPr bwMode="auto">
          <a:xfrm>
            <a:off x="3436938" y="4589463"/>
            <a:ext cx="879475" cy="331787"/>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mail</a:t>
            </a:r>
          </a:p>
        </p:txBody>
      </p:sp>
      <p:sp>
        <p:nvSpPr>
          <p:cNvPr id="45061" name="Rectangle 5">
            <a:extLst>
              <a:ext uri="{FF2B5EF4-FFF2-40B4-BE49-F238E27FC236}">
                <a16:creationId xmlns:a16="http://schemas.microsoft.com/office/drawing/2014/main" id="{F292215E-69FD-411E-9CD1-EE6DEF0BBD13}"/>
              </a:ext>
            </a:extLst>
          </p:cNvPr>
          <p:cNvSpPr>
            <a:spLocks noChangeArrowheads="1"/>
          </p:cNvSpPr>
          <p:nvPr/>
        </p:nvSpPr>
        <p:spPr bwMode="auto">
          <a:xfrm>
            <a:off x="2533650" y="5232400"/>
            <a:ext cx="720725" cy="331788"/>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prog</a:t>
            </a:r>
          </a:p>
        </p:txBody>
      </p:sp>
      <p:sp>
        <p:nvSpPr>
          <p:cNvPr id="45062" name="Rectangle 6">
            <a:extLst>
              <a:ext uri="{FF2B5EF4-FFF2-40B4-BE49-F238E27FC236}">
                <a16:creationId xmlns:a16="http://schemas.microsoft.com/office/drawing/2014/main" id="{BBD3CEFC-7F7A-4444-901B-4F4A026BB83F}"/>
              </a:ext>
            </a:extLst>
          </p:cNvPr>
          <p:cNvSpPr>
            <a:spLocks noChangeArrowheads="1"/>
          </p:cNvSpPr>
          <p:nvPr/>
        </p:nvSpPr>
        <p:spPr bwMode="auto">
          <a:xfrm>
            <a:off x="3254375" y="5232400"/>
            <a:ext cx="720725" cy="331788"/>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copy</a:t>
            </a:r>
          </a:p>
        </p:txBody>
      </p:sp>
      <p:sp>
        <p:nvSpPr>
          <p:cNvPr id="45063" name="Rectangle 7">
            <a:extLst>
              <a:ext uri="{FF2B5EF4-FFF2-40B4-BE49-F238E27FC236}">
                <a16:creationId xmlns:a16="http://schemas.microsoft.com/office/drawing/2014/main" id="{60F5CA3C-C201-4DA1-A592-9B334BCE2351}"/>
              </a:ext>
            </a:extLst>
          </p:cNvPr>
          <p:cNvSpPr>
            <a:spLocks noChangeArrowheads="1"/>
          </p:cNvSpPr>
          <p:nvPr/>
        </p:nvSpPr>
        <p:spPr bwMode="auto">
          <a:xfrm>
            <a:off x="3975100" y="5232400"/>
            <a:ext cx="446088" cy="331788"/>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prt</a:t>
            </a:r>
          </a:p>
        </p:txBody>
      </p:sp>
      <p:sp>
        <p:nvSpPr>
          <p:cNvPr id="45064" name="Rectangle 8">
            <a:extLst>
              <a:ext uri="{FF2B5EF4-FFF2-40B4-BE49-F238E27FC236}">
                <a16:creationId xmlns:a16="http://schemas.microsoft.com/office/drawing/2014/main" id="{6D03C2B5-C5A0-482F-97AB-1D5885BA38EA}"/>
              </a:ext>
            </a:extLst>
          </p:cNvPr>
          <p:cNvSpPr>
            <a:spLocks noChangeArrowheads="1"/>
          </p:cNvSpPr>
          <p:nvPr/>
        </p:nvSpPr>
        <p:spPr bwMode="auto">
          <a:xfrm>
            <a:off x="4416425" y="5232400"/>
            <a:ext cx="446088" cy="331788"/>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exp</a:t>
            </a:r>
          </a:p>
        </p:txBody>
      </p:sp>
      <p:sp>
        <p:nvSpPr>
          <p:cNvPr id="45065" name="Rectangle 9">
            <a:extLst>
              <a:ext uri="{FF2B5EF4-FFF2-40B4-BE49-F238E27FC236}">
                <a16:creationId xmlns:a16="http://schemas.microsoft.com/office/drawing/2014/main" id="{EF375CC4-3681-4E05-B001-195DD8344BFD}"/>
              </a:ext>
            </a:extLst>
          </p:cNvPr>
          <p:cNvSpPr>
            <a:spLocks noChangeArrowheads="1"/>
          </p:cNvSpPr>
          <p:nvPr/>
        </p:nvSpPr>
        <p:spPr bwMode="auto">
          <a:xfrm>
            <a:off x="4862513" y="5232400"/>
            <a:ext cx="706437" cy="331788"/>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count</a:t>
            </a:r>
          </a:p>
        </p:txBody>
      </p:sp>
      <p:sp>
        <p:nvSpPr>
          <p:cNvPr id="45066" name="Line 10">
            <a:extLst>
              <a:ext uri="{FF2B5EF4-FFF2-40B4-BE49-F238E27FC236}">
                <a16:creationId xmlns:a16="http://schemas.microsoft.com/office/drawing/2014/main" id="{D49ECD78-98A3-4D91-8716-2D27E7BC4BAA}"/>
              </a:ext>
            </a:extLst>
          </p:cNvPr>
          <p:cNvSpPr>
            <a:spLocks noChangeShapeType="1"/>
          </p:cNvSpPr>
          <p:nvPr/>
        </p:nvSpPr>
        <p:spPr bwMode="auto">
          <a:xfrm>
            <a:off x="3881438" y="4921250"/>
            <a:ext cx="0" cy="3079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7" name="Rectangle 11">
            <a:extLst>
              <a:ext uri="{FF2B5EF4-FFF2-40B4-BE49-F238E27FC236}">
                <a16:creationId xmlns:a16="http://schemas.microsoft.com/office/drawing/2014/main" id="{0D557BDF-A0D5-4373-9785-106EC825F934}"/>
              </a:ext>
            </a:extLst>
          </p:cNvPr>
          <p:cNvSpPr>
            <a:spLocks noChangeArrowheads="1"/>
          </p:cNvSpPr>
          <p:nvPr/>
        </p:nvSpPr>
        <p:spPr bwMode="auto">
          <a:xfrm>
            <a:off x="852488" y="5902325"/>
            <a:ext cx="74231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tabLst>
                <a:tab pos="2857500" algn="ctr"/>
              </a:tabLst>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tabLst>
                <a:tab pos="2857500" algn="ctr"/>
              </a:tabLst>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tabLst>
                <a:tab pos="2857500" algn="ctr"/>
              </a:tabLst>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tabLst>
                <a:tab pos="2857500" algn="ctr"/>
              </a:tabLst>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tabLst>
                <a:tab pos="2857500" algn="ctr"/>
              </a:tabLst>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2857500" algn="ctr"/>
              </a:tabLst>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2857500" algn="ctr"/>
              </a:tabLst>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2857500" algn="ctr"/>
              </a:tabLst>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2857500" algn="ctr"/>
              </a:tabLst>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2000">
                <a:ea typeface="宋体" panose="02010600030101010101" pitchFamily="2" charset="-122"/>
              </a:rPr>
              <a:t>Deleting “mail” </a:t>
            </a:r>
            <a:r>
              <a:rPr lang="en-US" altLang="zh-CN" sz="2000">
                <a:ea typeface="宋体" panose="02010600030101010101" pitchFamily="2" charset="-122"/>
                <a:sym typeface="Symbol" panose="05050102010706020507" pitchFamily="18" charset="2"/>
              </a:rPr>
              <a:t> deleting the entire subtree rooted by “mail”</a:t>
            </a:r>
            <a:endParaRPr lang="en-US" altLang="zh-CN" sz="200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A9581034-8A38-451B-B577-634B3733F530}"/>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itchFamily="2" charset="-122"/>
              </a:rPr>
              <a:t>10.3.6 Acyclic-Graph Directories</a:t>
            </a:r>
            <a:endParaRPr lang="en-US" altLang="zh-CN" sz="2400" dirty="0">
              <a:effectLst>
                <a:outerShdw blurRad="38100" dist="38100" dir="2700000" algn="tl">
                  <a:srgbClr val="C0C0C0"/>
                </a:outerShdw>
              </a:effectLst>
              <a:ea typeface="宋体" pitchFamily="2" charset="-122"/>
            </a:endParaRPr>
          </a:p>
        </p:txBody>
      </p:sp>
      <p:sp>
        <p:nvSpPr>
          <p:cNvPr id="46083" name="Rectangle 3">
            <a:extLst>
              <a:ext uri="{FF2B5EF4-FFF2-40B4-BE49-F238E27FC236}">
                <a16:creationId xmlns:a16="http://schemas.microsoft.com/office/drawing/2014/main" id="{70168688-D603-4187-9115-FAF4DDFDF644}"/>
              </a:ext>
            </a:extLst>
          </p:cNvPr>
          <p:cNvSpPr>
            <a:spLocks noGrp="1" noChangeArrowheads="1"/>
          </p:cNvSpPr>
          <p:nvPr>
            <p:ph type="body" idx="4294967295"/>
          </p:nvPr>
        </p:nvSpPr>
        <p:spPr>
          <a:xfrm>
            <a:off x="768350" y="1106488"/>
            <a:ext cx="7029450" cy="522287"/>
          </a:xfrm>
        </p:spPr>
        <p:txBody>
          <a:bodyPr/>
          <a:lstStyle/>
          <a:p>
            <a:r>
              <a:rPr lang="en-US" altLang="zh-CN" sz="2400">
                <a:solidFill>
                  <a:srgbClr val="C00000"/>
                </a:solidFill>
                <a:ea typeface="宋体" panose="02010600030101010101" pitchFamily="2" charset="-122"/>
              </a:rPr>
              <a:t>Have shared subdirectories and files</a:t>
            </a:r>
          </a:p>
        </p:txBody>
      </p:sp>
      <p:pic>
        <p:nvPicPr>
          <p:cNvPr id="46084" name="Picture 5">
            <a:extLst>
              <a:ext uri="{FF2B5EF4-FFF2-40B4-BE49-F238E27FC236}">
                <a16:creationId xmlns:a16="http://schemas.microsoft.com/office/drawing/2014/main" id="{EB579DBC-68A2-46C4-85CF-6DBFE24A3B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263" t="591" r="4474" b="900"/>
          <a:stretch>
            <a:fillRect/>
          </a:stretch>
        </p:blipFill>
        <p:spPr bwMode="auto">
          <a:xfrm>
            <a:off x="1693863" y="1697038"/>
            <a:ext cx="5770562" cy="4672012"/>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6085" name="矩形标注 1">
            <a:extLst>
              <a:ext uri="{FF2B5EF4-FFF2-40B4-BE49-F238E27FC236}">
                <a16:creationId xmlns:a16="http://schemas.microsoft.com/office/drawing/2014/main" id="{8C36BD50-7B85-41AA-B603-67B73DFF82D3}"/>
              </a:ext>
            </a:extLst>
          </p:cNvPr>
          <p:cNvSpPr>
            <a:spLocks noChangeArrowheads="1"/>
          </p:cNvSpPr>
          <p:nvPr/>
        </p:nvSpPr>
        <p:spPr bwMode="auto">
          <a:xfrm>
            <a:off x="7797800" y="3140075"/>
            <a:ext cx="782638" cy="738188"/>
          </a:xfrm>
          <a:prstGeom prst="wedgeRectCallout">
            <a:avLst>
              <a:gd name="adj1" fmla="val -310972"/>
              <a:gd name="adj2" fmla="val 37125"/>
            </a:avLst>
          </a:prstGeom>
          <a:noFill/>
          <a:ln w="9525" algn="ctr">
            <a:solidFill>
              <a:srgbClr val="C00000"/>
            </a:solidFill>
            <a:round/>
            <a:headEnd/>
            <a:tailEnd/>
          </a:ln>
          <a:effectLs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800" dirty="0">
                <a:solidFill>
                  <a:srgbClr val="0000CC"/>
                </a:solidFill>
                <a:ea typeface="宋体" panose="02010600030101010101" pitchFamily="2" charset="-122"/>
              </a:rPr>
              <a:t>hard</a:t>
            </a:r>
          </a:p>
          <a:p>
            <a:pPr>
              <a:spcBef>
                <a:spcPct val="0"/>
              </a:spcBef>
              <a:buClrTx/>
              <a:buSzTx/>
              <a:buFont typeface="Arial" panose="020B0604020202020204" pitchFamily="34" charset="0"/>
              <a:buNone/>
            </a:pPr>
            <a:r>
              <a:rPr lang="en-US" altLang="zh-CN" sz="1800" dirty="0">
                <a:solidFill>
                  <a:srgbClr val="0000CC"/>
                </a:solidFill>
                <a:ea typeface="宋体" panose="02010600030101010101" pitchFamily="2" charset="-122"/>
              </a:rPr>
              <a:t> link</a:t>
            </a:r>
            <a:endParaRPr lang="zh-CN" altLang="en-US" sz="1800" dirty="0">
              <a:solidFill>
                <a:srgbClr val="0000CC"/>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BDDA2F99-0082-469C-8776-69261CBB4B6C}"/>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itchFamily="2" charset="-122"/>
              </a:rPr>
              <a:t>Acyclic-Graph Directories (Cont.)</a:t>
            </a:r>
          </a:p>
        </p:txBody>
      </p:sp>
      <p:sp>
        <p:nvSpPr>
          <p:cNvPr id="47107" name="Rectangle 3">
            <a:extLst>
              <a:ext uri="{FF2B5EF4-FFF2-40B4-BE49-F238E27FC236}">
                <a16:creationId xmlns:a16="http://schemas.microsoft.com/office/drawing/2014/main" id="{9DC97767-B55B-46F7-93BD-BA77EE023612}"/>
              </a:ext>
            </a:extLst>
          </p:cNvPr>
          <p:cNvSpPr>
            <a:spLocks noGrp="1" noChangeArrowheads="1"/>
          </p:cNvSpPr>
          <p:nvPr>
            <p:ph type="body" idx="4294967295"/>
          </p:nvPr>
        </p:nvSpPr>
        <p:spPr>
          <a:xfrm>
            <a:off x="482885" y="1100029"/>
            <a:ext cx="8399858" cy="5461545"/>
          </a:xfrm>
        </p:spPr>
        <p:txBody>
          <a:bodyPr/>
          <a:lstStyle/>
          <a:p>
            <a:pPr eaLnBrk="1" hangingPunct="1"/>
            <a:r>
              <a:rPr lang="en-US" altLang="zh-CN" sz="1800" b="1" dirty="0">
                <a:solidFill>
                  <a:srgbClr val="C00000"/>
                </a:solidFill>
                <a:ea typeface="宋体" panose="02010600030101010101" pitchFamily="2" charset="-122"/>
              </a:rPr>
              <a:t>File sharing</a:t>
            </a:r>
            <a:r>
              <a:rPr lang="en-US" altLang="zh-CN" sz="1800" dirty="0">
                <a:ea typeface="宋体" panose="02010600030101010101" pitchFamily="2" charset="-122"/>
              </a:rPr>
              <a:t>: </a:t>
            </a:r>
            <a:r>
              <a:rPr lang="zh-CN" altLang="en-US" sz="1800" dirty="0">
                <a:solidFill>
                  <a:srgbClr val="0000CC"/>
                </a:solidFill>
                <a:ea typeface="宋体" panose="02010600030101010101" pitchFamily="2" charset="-122"/>
              </a:rPr>
              <a:t>Two different names (aliasing)</a:t>
            </a:r>
          </a:p>
          <a:p>
            <a:pPr eaLnBrk="1" hangingPunct="1"/>
            <a:r>
              <a:rPr lang="zh-CN" altLang="en-US" sz="1800" dirty="0">
                <a:solidFill>
                  <a:srgbClr val="C00000"/>
                </a:solidFill>
                <a:ea typeface="宋体" panose="02010600030101010101" pitchFamily="2" charset="-122"/>
              </a:rPr>
              <a:t>Problems</a:t>
            </a:r>
          </a:p>
          <a:p>
            <a:pPr lvl="1" eaLnBrk="1" hangingPunct="1"/>
            <a:r>
              <a:rPr lang="zh-CN" altLang="en-US" sz="1600" dirty="0">
                <a:ea typeface="宋体" panose="02010600030101010101" pitchFamily="2" charset="-122"/>
              </a:rPr>
              <a:t>共享文件有多条绝对路径，</a:t>
            </a:r>
            <a:r>
              <a:rPr lang="zh-CN" altLang="en-US" sz="1600" dirty="0">
                <a:solidFill>
                  <a:srgbClr val="7030A0"/>
                </a:solidFill>
                <a:ea typeface="宋体" panose="02010600030101010101" pitchFamily="2" charset="-122"/>
              </a:rPr>
              <a:t>遍历</a:t>
            </a:r>
            <a:r>
              <a:rPr lang="zh-CN" altLang="en-US" sz="1600" dirty="0">
                <a:ea typeface="宋体" panose="02010600030101010101" pitchFamily="2" charset="-122"/>
              </a:rPr>
              <a:t>文件系统时可能</a:t>
            </a:r>
            <a:r>
              <a:rPr lang="zh-CN" altLang="en-US" sz="1600" dirty="0">
                <a:solidFill>
                  <a:srgbClr val="003399"/>
                </a:solidFill>
                <a:ea typeface="宋体" panose="02010600030101010101" pitchFamily="2" charset="-122"/>
              </a:rPr>
              <a:t>重复计数；</a:t>
            </a:r>
          </a:p>
          <a:p>
            <a:pPr lvl="1" eaLnBrk="1" hangingPunct="1"/>
            <a:r>
              <a:rPr lang="zh-CN" altLang="en-US" sz="1600" dirty="0">
                <a:solidFill>
                  <a:srgbClr val="7030A0"/>
                </a:solidFill>
                <a:ea typeface="宋体" panose="02010600030101010101" pitchFamily="2" charset="-122"/>
              </a:rPr>
              <a:t>删除</a:t>
            </a:r>
            <a:r>
              <a:rPr lang="zh-CN" altLang="en-US" sz="1600" dirty="0">
                <a:ea typeface="宋体" panose="02010600030101010101" pitchFamily="2" charset="-122"/>
              </a:rPr>
              <a:t>共享文件时，可能造成其他共享该文件的路径留下</a:t>
            </a:r>
            <a:r>
              <a:rPr lang="zh-CN" altLang="en-US" sz="1600" b="1" dirty="0">
                <a:solidFill>
                  <a:srgbClr val="003399"/>
                </a:solidFill>
                <a:ea typeface="宋体" panose="02010600030101010101" pitchFamily="2" charset="-122"/>
              </a:rPr>
              <a:t>悬空指针</a:t>
            </a:r>
            <a:r>
              <a:rPr lang="zh-CN" altLang="en-US" sz="1600" dirty="0">
                <a:ea typeface="宋体" panose="02010600030101010101" pitchFamily="2" charset="-122"/>
              </a:rPr>
              <a:t>；</a:t>
            </a:r>
          </a:p>
          <a:p>
            <a:pPr lvl="2" eaLnBrk="1" hangingPunct="1"/>
            <a:r>
              <a:rPr lang="zh-CN" altLang="en-US" sz="1400" dirty="0">
                <a:ea typeface="宋体" panose="02010600030101010101" pitchFamily="2" charset="-122"/>
              </a:rPr>
              <a:t>若该指针可能指向实际的磁盘地址，而该空间又被其他文件使用，指向错误文件的错误部分；</a:t>
            </a:r>
            <a:endParaRPr lang="en-US" altLang="zh-CN" sz="1600" dirty="0">
              <a:ea typeface="宋体" panose="02010600030101010101" pitchFamily="2" charset="-122"/>
            </a:endParaRPr>
          </a:p>
          <a:p>
            <a:pPr lvl="2" eaLnBrk="1" hangingPunct="1"/>
            <a:r>
              <a:rPr lang="zh-CN" altLang="en-US" sz="1400" dirty="0">
                <a:ea typeface="宋体" panose="02010600030101010101" pitchFamily="2" charset="-122"/>
              </a:rPr>
              <a:t>悬空指针类似于</a:t>
            </a:r>
            <a:r>
              <a:rPr lang="en-US" altLang="zh-CN" sz="1400" dirty="0">
                <a:ea typeface="宋体" panose="02010600030101010101" pitchFamily="2" charset="-122"/>
              </a:rPr>
              <a:t>C</a:t>
            </a:r>
            <a:r>
              <a:rPr lang="zh-CN" altLang="en-US" sz="1400" dirty="0">
                <a:ea typeface="宋体" panose="02010600030101010101" pitchFamily="2" charset="-122"/>
              </a:rPr>
              <a:t>语言中定义了一个尚未赋值的指针类型的变量；</a:t>
            </a:r>
            <a:endParaRPr lang="en-US" altLang="zh-CN" sz="1400" dirty="0">
              <a:ea typeface="宋体" panose="02010600030101010101" pitchFamily="2" charset="-122"/>
            </a:endParaRPr>
          </a:p>
          <a:p>
            <a:pPr eaLnBrk="1" hangingPunct="1"/>
            <a:r>
              <a:rPr lang="en-US" altLang="zh-CN" sz="1800" dirty="0">
                <a:solidFill>
                  <a:srgbClr val="C00000"/>
                </a:solidFill>
                <a:ea typeface="宋体" panose="02010600030101010101" pitchFamily="2" charset="-122"/>
              </a:rPr>
              <a:t>Solutions:</a:t>
            </a:r>
          </a:p>
          <a:p>
            <a:pPr lvl="1" eaLnBrk="1" hangingPunct="1"/>
            <a:r>
              <a:rPr lang="zh-CN" altLang="en-US" sz="1600" b="1" dirty="0">
                <a:solidFill>
                  <a:srgbClr val="FF0000"/>
                </a:solidFill>
                <a:ea typeface="宋体" panose="02010600030101010101" pitchFamily="2" charset="-122"/>
              </a:rPr>
              <a:t>符号链接文件（UNIX，</a:t>
            </a:r>
            <a:r>
              <a:rPr lang="zh-CN" altLang="en-US" sz="1600" dirty="0">
                <a:ea typeface="宋体" panose="02010600030101010101" pitchFamily="2" charset="-122"/>
              </a:rPr>
              <a:t>文件中存有指向文件的路径</a:t>
            </a:r>
            <a:r>
              <a:rPr lang="zh-CN" altLang="en-US" sz="1600" b="1" dirty="0">
                <a:solidFill>
                  <a:srgbClr val="FF0000"/>
                </a:solidFill>
                <a:ea typeface="宋体" panose="02010600030101010101" pitchFamily="2" charset="-122"/>
              </a:rPr>
              <a:t>）</a:t>
            </a:r>
            <a:r>
              <a:rPr lang="en-US" altLang="zh-CN" sz="1600" b="1" dirty="0" smtClean="0">
                <a:solidFill>
                  <a:srgbClr val="003399"/>
                </a:solidFill>
                <a:ea typeface="宋体" panose="02010600030101010101" pitchFamily="2" charset="-122"/>
              </a:rPr>
              <a:t>(</a:t>
            </a:r>
            <a:r>
              <a:rPr lang="zh-CN" altLang="en-US" sz="1600" b="1" dirty="0" smtClean="0">
                <a:solidFill>
                  <a:srgbClr val="003399"/>
                </a:solidFill>
                <a:ea typeface="宋体" panose="02010600030101010101" pitchFamily="2" charset="-122"/>
              </a:rPr>
              <a:t>类似于</a:t>
            </a:r>
            <a:r>
              <a:rPr lang="en-US" altLang="zh-CN" sz="1600" b="1" dirty="0" smtClean="0">
                <a:solidFill>
                  <a:srgbClr val="003399"/>
                </a:solidFill>
                <a:ea typeface="宋体" panose="02010600030101010101" pitchFamily="2" charset="-122"/>
              </a:rPr>
              <a:t>Widows</a:t>
            </a:r>
            <a:r>
              <a:rPr lang="zh-CN" altLang="en-US" sz="1600" b="1" dirty="0">
                <a:solidFill>
                  <a:srgbClr val="003399"/>
                </a:solidFill>
                <a:ea typeface="宋体" panose="02010600030101010101" pitchFamily="2" charset="-122"/>
              </a:rPr>
              <a:t>中的快捷方式</a:t>
            </a:r>
            <a:r>
              <a:rPr lang="en-US" altLang="zh-CN" sz="1600" b="1" dirty="0">
                <a:solidFill>
                  <a:srgbClr val="003399"/>
                </a:solidFill>
                <a:ea typeface="宋体" panose="02010600030101010101" pitchFamily="2" charset="-122"/>
              </a:rPr>
              <a:t>) </a:t>
            </a:r>
            <a:r>
              <a:rPr lang="zh-CN" altLang="en-US" sz="1600" b="1" dirty="0">
                <a:solidFill>
                  <a:srgbClr val="003399"/>
                </a:solidFill>
                <a:ea typeface="宋体" panose="02010600030101010101" pitchFamily="2" charset="-122"/>
              </a:rPr>
              <a:t>（</a:t>
            </a:r>
            <a:r>
              <a:rPr lang="en-US" altLang="zh-CN" sz="1600" b="1" dirty="0">
                <a:solidFill>
                  <a:srgbClr val="003399"/>
                </a:solidFill>
                <a:ea typeface="宋体" panose="02010600030101010101" pitchFamily="2" charset="-122"/>
              </a:rPr>
              <a:t>UNIX</a:t>
            </a:r>
            <a:r>
              <a:rPr lang="zh-CN" altLang="en-US" sz="1600" b="1" dirty="0">
                <a:solidFill>
                  <a:srgbClr val="003399"/>
                </a:solidFill>
                <a:ea typeface="宋体" panose="02010600030101010101" pitchFamily="2" charset="-122"/>
              </a:rPr>
              <a:t>：</a:t>
            </a:r>
            <a:r>
              <a:rPr lang="en-US" altLang="zh-CN" sz="1600" b="1" dirty="0">
                <a:solidFill>
                  <a:srgbClr val="003399"/>
                </a:solidFill>
                <a:ea typeface="宋体" panose="02010600030101010101" pitchFamily="2" charset="-122"/>
              </a:rPr>
              <a:t>ln </a:t>
            </a:r>
            <a:r>
              <a:rPr lang="en-US" altLang="zh-CN" sz="1600" b="1" dirty="0">
                <a:solidFill>
                  <a:srgbClr val="7030A0"/>
                </a:solidFill>
                <a:ea typeface="宋体" panose="02010600030101010101" pitchFamily="2" charset="-122"/>
              </a:rPr>
              <a:t>–s</a:t>
            </a:r>
            <a:r>
              <a:rPr lang="en-US" altLang="zh-CN" sz="1600" b="1" dirty="0">
                <a:solidFill>
                  <a:srgbClr val="003399"/>
                </a:solidFill>
                <a:ea typeface="宋体" panose="02010600030101010101" pitchFamily="2" charset="-122"/>
              </a:rPr>
              <a:t> file1 file2</a:t>
            </a:r>
            <a:r>
              <a:rPr lang="zh-CN" altLang="en-US" sz="1600" b="1" dirty="0">
                <a:solidFill>
                  <a:srgbClr val="003399"/>
                </a:solidFill>
                <a:ea typeface="宋体" panose="02010600030101010101" pitchFamily="2" charset="-122"/>
              </a:rPr>
              <a:t>，可以跨越文件系统，可以指向目录）</a:t>
            </a:r>
          </a:p>
          <a:p>
            <a:pPr lvl="1" eaLnBrk="1" hangingPunct="1"/>
            <a:r>
              <a:rPr lang="en-US" altLang="zh-CN" sz="1600" dirty="0" err="1">
                <a:solidFill>
                  <a:srgbClr val="008000"/>
                </a:solidFill>
                <a:ea typeface="宋体" panose="02010600030101010101" pitchFamily="2" charset="-122"/>
              </a:rPr>
              <a:t>Backpointers</a:t>
            </a:r>
            <a:r>
              <a:rPr lang="en-US" altLang="zh-CN" sz="1600" dirty="0">
                <a:ea typeface="宋体" panose="02010600030101010101" pitchFamily="2" charset="-122"/>
              </a:rPr>
              <a:t>, so we can delete all pointers</a:t>
            </a:r>
            <a:r>
              <a:rPr lang="zh-CN" altLang="en-US" sz="1600" dirty="0">
                <a:ea typeface="宋体" panose="02010600030101010101" pitchFamily="2" charset="-122"/>
              </a:rPr>
              <a:t>；</a:t>
            </a:r>
            <a:endParaRPr lang="en-US" altLang="zh-CN" sz="1600" dirty="0">
              <a:ea typeface="宋体" panose="02010600030101010101" pitchFamily="2" charset="-122"/>
            </a:endParaRPr>
          </a:p>
          <a:p>
            <a:pPr lvl="1" eaLnBrk="1" hangingPunct="1"/>
            <a:r>
              <a:rPr lang="en-US" altLang="zh-CN" sz="1600" dirty="0" err="1">
                <a:ea typeface="宋体" panose="02010600030101010101" pitchFamily="2" charset="-122"/>
              </a:rPr>
              <a:t>Backpointers</a:t>
            </a:r>
            <a:r>
              <a:rPr lang="en-US" altLang="zh-CN" sz="1600" dirty="0">
                <a:ea typeface="宋体" panose="02010600030101010101" pitchFamily="2" charset="-122"/>
              </a:rPr>
              <a:t> using a daisy chain organization</a:t>
            </a:r>
            <a:r>
              <a:rPr lang="zh-CN" altLang="en-US" sz="1600" dirty="0">
                <a:ea typeface="宋体" panose="02010600030101010101" pitchFamily="2" charset="-122"/>
              </a:rPr>
              <a:t>；</a:t>
            </a:r>
            <a:endParaRPr lang="en-US" altLang="zh-CN" sz="1600" dirty="0">
              <a:ea typeface="宋体" panose="02010600030101010101" pitchFamily="2" charset="-122"/>
            </a:endParaRPr>
          </a:p>
          <a:p>
            <a:pPr lvl="1" eaLnBrk="1" hangingPunct="1"/>
            <a:r>
              <a:rPr lang="en-US" altLang="zh-CN" sz="1600" b="1" dirty="0">
                <a:solidFill>
                  <a:srgbClr val="FF0000"/>
                </a:solidFill>
                <a:ea typeface="宋体" panose="02010600030101010101" pitchFamily="2" charset="-122"/>
              </a:rPr>
              <a:t>Entry-hold-count solution(</a:t>
            </a:r>
            <a:r>
              <a:rPr lang="zh-CN" altLang="en-US" sz="1600" b="1" dirty="0">
                <a:solidFill>
                  <a:srgbClr val="FF0000"/>
                </a:solidFill>
                <a:ea typeface="宋体" panose="02010600030101010101" pitchFamily="2" charset="-122"/>
              </a:rPr>
              <a:t>链接计数)</a:t>
            </a:r>
          </a:p>
          <a:p>
            <a:pPr eaLnBrk="1" hangingPunct="1"/>
            <a:r>
              <a:rPr lang="zh-CN" altLang="en-US" sz="1800" dirty="0">
                <a:ea typeface="宋体" panose="02010600030101010101" pitchFamily="2" charset="-122"/>
              </a:rPr>
              <a:t>hard link（UNIX） （</a:t>
            </a:r>
            <a:r>
              <a:rPr lang="zh-CN" altLang="en-US" sz="1800" dirty="0">
                <a:solidFill>
                  <a:srgbClr val="7030A0"/>
                </a:solidFill>
                <a:ea typeface="宋体" panose="02010600030101010101" pitchFamily="2" charset="-122"/>
              </a:rPr>
              <a:t>系统调用：</a:t>
            </a:r>
            <a:r>
              <a:rPr lang="en-US" altLang="zh-CN" sz="1800" dirty="0">
                <a:solidFill>
                  <a:srgbClr val="7030A0"/>
                </a:solidFill>
                <a:ea typeface="宋体" panose="02010600030101010101" pitchFamily="2" charset="-122"/>
              </a:rPr>
              <a:t>link</a:t>
            </a:r>
            <a:r>
              <a:rPr lang="zh-CN" altLang="en-US" sz="1800" dirty="0">
                <a:solidFill>
                  <a:srgbClr val="7030A0"/>
                </a:solidFill>
                <a:ea typeface="宋体" panose="02010600030101010101" pitchFamily="2" charset="-122"/>
              </a:rPr>
              <a:t>，命令：</a:t>
            </a:r>
            <a:r>
              <a:rPr lang="en-US" altLang="zh-CN" sz="1800" dirty="0">
                <a:solidFill>
                  <a:srgbClr val="7030A0"/>
                </a:solidFill>
                <a:ea typeface="宋体" panose="02010600030101010101" pitchFamily="2" charset="-122"/>
              </a:rPr>
              <a:t>ln file1 file2</a:t>
            </a:r>
            <a:r>
              <a:rPr lang="zh-CN" altLang="en-US" sz="1800" dirty="0">
                <a:ea typeface="宋体" panose="02010600030101010101" pitchFamily="2" charset="-122"/>
              </a:rPr>
              <a:t>，</a:t>
            </a:r>
            <a:r>
              <a:rPr lang="zh-CN" altLang="en-US" sz="1800" dirty="0">
                <a:solidFill>
                  <a:srgbClr val="0000CC"/>
                </a:solidFill>
                <a:ea typeface="宋体" panose="02010600030101010101" pitchFamily="2" charset="-122"/>
              </a:rPr>
              <a:t>不能跨越文件系统</a:t>
            </a:r>
            <a:r>
              <a:rPr lang="zh-CN" altLang="en-US" sz="1800" dirty="0">
                <a:ea typeface="宋体" panose="02010600030101010101" pitchFamily="2" charset="-122"/>
              </a:rPr>
              <a:t>，不能指向目录）</a:t>
            </a:r>
          </a:p>
          <a:p>
            <a:pPr lvl="1" eaLnBrk="1" hangingPunct="1"/>
            <a:r>
              <a:rPr lang="zh-CN" altLang="en-US" sz="1600" b="1" dirty="0">
                <a:ea typeface="宋体" panose="02010600030101010101" pitchFamily="2" charset="-122"/>
              </a:rPr>
              <a:t>Link</a:t>
            </a:r>
            <a:r>
              <a:rPr lang="zh-CN" altLang="en-US" sz="1600" dirty="0">
                <a:ea typeface="宋体" panose="02010600030101010101" pitchFamily="2" charset="-122"/>
              </a:rPr>
              <a:t> – another name (pointer) to an existing file</a:t>
            </a:r>
          </a:p>
          <a:p>
            <a:pPr lvl="1" eaLnBrk="1" hangingPunct="1"/>
            <a:r>
              <a:rPr lang="zh-CN" altLang="en-US" sz="1600" b="1" dirty="0">
                <a:ea typeface="宋体" panose="02010600030101010101" pitchFamily="2" charset="-122"/>
              </a:rPr>
              <a:t>Resolve the link</a:t>
            </a:r>
            <a:r>
              <a:rPr lang="zh-CN" altLang="en-US" sz="1600" dirty="0">
                <a:ea typeface="宋体" panose="02010600030101010101" pitchFamily="2" charset="-122"/>
              </a:rPr>
              <a:t> – follow pointer to locate the file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CE97DA8C-6828-431D-B38D-B70974A04FF4}"/>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itchFamily="2" charset="-122"/>
              </a:rPr>
              <a:t>10.1 File Concept</a:t>
            </a:r>
          </a:p>
        </p:txBody>
      </p:sp>
      <p:sp>
        <p:nvSpPr>
          <p:cNvPr id="7171" name="Rectangle 3">
            <a:extLst>
              <a:ext uri="{FF2B5EF4-FFF2-40B4-BE49-F238E27FC236}">
                <a16:creationId xmlns:a16="http://schemas.microsoft.com/office/drawing/2014/main" id="{A84B87DD-40C1-4CD1-B786-17008046A8AF}"/>
              </a:ext>
            </a:extLst>
          </p:cNvPr>
          <p:cNvSpPr>
            <a:spLocks noGrp="1" noChangeArrowheads="1"/>
          </p:cNvSpPr>
          <p:nvPr>
            <p:ph type="body" idx="4294967295"/>
          </p:nvPr>
        </p:nvSpPr>
        <p:spPr>
          <a:xfrm>
            <a:off x="390617" y="1113424"/>
            <a:ext cx="8336133" cy="5234110"/>
          </a:xfrm>
        </p:spPr>
        <p:txBody>
          <a:bodyPr/>
          <a:lstStyle/>
          <a:p>
            <a:r>
              <a:rPr lang="en-US" altLang="zh-CN" sz="2000" dirty="0">
                <a:solidFill>
                  <a:srgbClr val="006600"/>
                </a:solidFill>
              </a:rPr>
              <a:t>For most users</a:t>
            </a:r>
            <a:r>
              <a:rPr lang="en-US" altLang="zh-CN" sz="2000" dirty="0"/>
              <a:t>, the file system is the most visible aspect of an operating system</a:t>
            </a:r>
            <a:r>
              <a:rPr lang="en-US" altLang="zh-CN" sz="2000" dirty="0" smtClean="0"/>
              <a:t>.</a:t>
            </a:r>
          </a:p>
          <a:p>
            <a:r>
              <a:rPr lang="en-US" altLang="zh-CN" sz="2000" dirty="0" smtClean="0">
                <a:solidFill>
                  <a:srgbClr val="006600"/>
                </a:solidFill>
              </a:rPr>
              <a:t>From a user's perspective</a:t>
            </a:r>
            <a:r>
              <a:rPr lang="en-US" altLang="zh-CN" sz="2000" dirty="0" smtClean="0"/>
              <a:t>, </a:t>
            </a:r>
            <a:r>
              <a:rPr lang="en-US" altLang="zh-CN" sz="2000" dirty="0"/>
              <a:t>a file is </a:t>
            </a:r>
            <a:r>
              <a:rPr lang="en-US" altLang="zh-CN" sz="2000" dirty="0" smtClean="0"/>
              <a:t>the </a:t>
            </a:r>
            <a:r>
              <a:rPr lang="en-US" altLang="zh-CN" sz="2000" dirty="0" smtClean="0">
                <a:solidFill>
                  <a:srgbClr val="0000CC"/>
                </a:solidFill>
              </a:rPr>
              <a:t>smallest allotment of logical secondary storage</a:t>
            </a:r>
            <a:endParaRPr lang="en-US" altLang="zh-CN" sz="2000" dirty="0"/>
          </a:p>
          <a:p>
            <a:pPr lvl="1"/>
            <a:r>
              <a:rPr lang="en-US" altLang="zh-CN" sz="1800" dirty="0"/>
              <a:t>D</a:t>
            </a:r>
            <a:r>
              <a:rPr lang="en-US" altLang="zh-CN" sz="1800" dirty="0" smtClean="0"/>
              <a:t>ata cannot </a:t>
            </a:r>
            <a:r>
              <a:rPr lang="en-US" altLang="zh-CN" sz="1800" dirty="0"/>
              <a:t>be </a:t>
            </a:r>
            <a:r>
              <a:rPr lang="en-US" altLang="zh-CN" sz="1800" dirty="0" smtClean="0"/>
              <a:t>written </a:t>
            </a:r>
            <a:r>
              <a:rPr lang="en-US" altLang="zh-CN" sz="1800" dirty="0"/>
              <a:t>to </a:t>
            </a:r>
            <a:r>
              <a:rPr lang="en-US" altLang="zh-CN" sz="1800" dirty="0" smtClean="0"/>
              <a:t>secondary storage </a:t>
            </a:r>
            <a:r>
              <a:rPr lang="en-US" altLang="zh-CN" sz="1800" dirty="0">
                <a:solidFill>
                  <a:srgbClr val="7030A0"/>
                </a:solidFill>
              </a:rPr>
              <a:t>unless they are </a:t>
            </a:r>
            <a:r>
              <a:rPr lang="en-US" altLang="zh-CN" sz="1800" dirty="0" smtClean="0">
                <a:solidFill>
                  <a:srgbClr val="7030A0"/>
                </a:solidFill>
              </a:rPr>
              <a:t>within a file</a:t>
            </a:r>
            <a:endParaRPr lang="en-US" altLang="zh-CN" sz="1800" dirty="0">
              <a:solidFill>
                <a:srgbClr val="7030A0"/>
              </a:solidFill>
            </a:endParaRPr>
          </a:p>
          <a:p>
            <a:r>
              <a:rPr lang="en-US" altLang="zh-CN" sz="2000" b="1" i="1" dirty="0" smtClean="0">
                <a:solidFill>
                  <a:srgbClr val="FF0000"/>
                </a:solidFill>
                <a:ea typeface="宋体" panose="02010600030101010101" pitchFamily="2" charset="-122"/>
              </a:rPr>
              <a:t>Definition</a:t>
            </a:r>
            <a:endParaRPr lang="en-US" altLang="zh-CN" sz="2000" b="1" i="1" dirty="0">
              <a:solidFill>
                <a:srgbClr val="FF0000"/>
              </a:solidFill>
              <a:ea typeface="宋体" panose="02010600030101010101" pitchFamily="2" charset="-122"/>
            </a:endParaRPr>
          </a:p>
          <a:p>
            <a:pPr lvl="1"/>
            <a:r>
              <a:rPr lang="en-US" altLang="zh-CN" sz="1800" b="1" i="1" dirty="0">
                <a:solidFill>
                  <a:srgbClr val="003399"/>
                </a:solidFill>
                <a:ea typeface="宋体" panose="02010600030101010101" pitchFamily="2" charset="-122"/>
              </a:rPr>
              <a:t>A file is a </a:t>
            </a:r>
            <a:r>
              <a:rPr lang="en-US" altLang="zh-CN" sz="1800" b="1" i="1" dirty="0">
                <a:solidFill>
                  <a:srgbClr val="FF0000"/>
                </a:solidFill>
                <a:ea typeface="宋体" panose="02010600030101010101" pitchFamily="2" charset="-122"/>
              </a:rPr>
              <a:t>named collection of related information</a:t>
            </a:r>
            <a:r>
              <a:rPr lang="en-US" altLang="zh-CN" sz="1800" b="1" i="1" dirty="0">
                <a:solidFill>
                  <a:srgbClr val="003399"/>
                </a:solidFill>
                <a:ea typeface="宋体" panose="02010600030101010101" pitchFamily="2" charset="-122"/>
              </a:rPr>
              <a:t> that is recorded on secondary storage.</a:t>
            </a:r>
          </a:p>
          <a:p>
            <a:r>
              <a:rPr lang="en-US" altLang="zh-CN" sz="2000" dirty="0" smtClean="0">
                <a:solidFill>
                  <a:srgbClr val="7030A0"/>
                </a:solidFill>
                <a:ea typeface="宋体" panose="02010600030101010101" pitchFamily="2" charset="-122"/>
              </a:rPr>
              <a:t>Types</a:t>
            </a:r>
            <a:r>
              <a:rPr lang="en-US" altLang="zh-CN" sz="2000" dirty="0">
                <a:solidFill>
                  <a:srgbClr val="7030A0"/>
                </a:solidFill>
                <a:ea typeface="宋体" panose="02010600030101010101" pitchFamily="2" charset="-122"/>
              </a:rPr>
              <a:t>: </a:t>
            </a:r>
          </a:p>
          <a:p>
            <a:pPr lvl="1"/>
            <a:r>
              <a:rPr lang="en-US" altLang="zh-CN" sz="1800" dirty="0">
                <a:solidFill>
                  <a:srgbClr val="008000"/>
                </a:solidFill>
                <a:ea typeface="宋体" panose="02010600030101010101" pitchFamily="2" charset="-122"/>
              </a:rPr>
              <a:t>Data</a:t>
            </a:r>
          </a:p>
          <a:p>
            <a:pPr lvl="2"/>
            <a:r>
              <a:rPr lang="en-US" altLang="zh-CN" sz="1600" dirty="0">
                <a:ea typeface="宋体" panose="02010600030101010101" pitchFamily="2" charset="-122"/>
              </a:rPr>
              <a:t>numeric</a:t>
            </a:r>
          </a:p>
          <a:p>
            <a:pPr lvl="2"/>
            <a:r>
              <a:rPr lang="en-US" altLang="zh-CN" sz="1600" dirty="0">
                <a:ea typeface="宋体" panose="02010600030101010101" pitchFamily="2" charset="-122"/>
              </a:rPr>
              <a:t>character</a:t>
            </a:r>
          </a:p>
          <a:p>
            <a:pPr lvl="2"/>
            <a:r>
              <a:rPr lang="en-US" altLang="zh-CN" sz="1600" dirty="0">
                <a:ea typeface="宋体" panose="02010600030101010101" pitchFamily="2" charset="-122"/>
              </a:rPr>
              <a:t>binary</a:t>
            </a:r>
          </a:p>
          <a:p>
            <a:pPr lvl="1"/>
            <a:r>
              <a:rPr lang="en-US" altLang="zh-CN" sz="1800" dirty="0" smtClean="0">
                <a:solidFill>
                  <a:srgbClr val="008000"/>
                </a:solidFill>
                <a:ea typeface="宋体" panose="02010600030101010101" pitchFamily="2" charset="-122"/>
              </a:rPr>
              <a:t>Program</a:t>
            </a:r>
            <a:endParaRPr lang="en-US" altLang="zh-CN" sz="1800" dirty="0">
              <a:solidFill>
                <a:srgbClr val="008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BDDA2F99-0082-469C-8776-69261CBB4B6C}"/>
              </a:ext>
            </a:extLst>
          </p:cNvPr>
          <p:cNvSpPr>
            <a:spLocks noGrp="1" noChangeArrowheads="1"/>
          </p:cNvSpPr>
          <p:nvPr>
            <p:ph type="title" idx="4294967295"/>
          </p:nvPr>
        </p:nvSpPr>
        <p:spPr/>
        <p:txBody>
          <a:bodyPr/>
          <a:lstStyle/>
          <a:p>
            <a:pPr>
              <a:defRPr/>
            </a:pPr>
            <a:r>
              <a:rPr lang="zh-CN" altLang="en-US" dirty="0" smtClean="0">
                <a:solidFill>
                  <a:srgbClr val="7030A0"/>
                </a:solidFill>
                <a:effectLst>
                  <a:outerShdw blurRad="38100" dist="38100" dir="2700000" algn="tl">
                    <a:srgbClr val="C0C0C0"/>
                  </a:outerShdw>
                </a:effectLst>
                <a:ea typeface="宋体" pitchFamily="2" charset="-122"/>
              </a:rPr>
              <a:t>自学：系统调用</a:t>
            </a:r>
            <a:r>
              <a:rPr lang="en-US" altLang="zh-CN" dirty="0" smtClean="0">
                <a:effectLst>
                  <a:outerShdw blurRad="38100" dist="38100" dir="2700000" algn="tl">
                    <a:srgbClr val="C0C0C0"/>
                  </a:outerShdw>
                </a:effectLst>
                <a:ea typeface="宋体" pitchFamily="2" charset="-122"/>
              </a:rPr>
              <a:t>link</a:t>
            </a:r>
            <a:r>
              <a:rPr lang="zh-CN" altLang="en-US" dirty="0" smtClean="0">
                <a:effectLst>
                  <a:outerShdw blurRad="38100" dist="38100" dir="2700000" algn="tl">
                    <a:srgbClr val="C0C0C0"/>
                  </a:outerShdw>
                </a:effectLst>
                <a:ea typeface="宋体" pitchFamily="2" charset="-122"/>
              </a:rPr>
              <a:t>与</a:t>
            </a:r>
            <a:r>
              <a:rPr lang="en-US" altLang="zh-CN" dirty="0" smtClean="0">
                <a:effectLst>
                  <a:outerShdw blurRad="38100" dist="38100" dir="2700000" algn="tl">
                    <a:srgbClr val="C0C0C0"/>
                  </a:outerShdw>
                </a:effectLst>
                <a:ea typeface="宋体" pitchFamily="2" charset="-122"/>
              </a:rPr>
              <a:t>unlink</a:t>
            </a:r>
            <a:endParaRPr lang="en-US" altLang="zh-CN" dirty="0">
              <a:effectLst>
                <a:outerShdw blurRad="38100" dist="38100" dir="2700000" algn="tl">
                  <a:srgbClr val="C0C0C0"/>
                </a:outerShdw>
              </a:effectLst>
              <a:ea typeface="宋体" pitchFamily="2" charset="-122"/>
            </a:endParaRPr>
          </a:p>
        </p:txBody>
      </p:sp>
      <p:sp>
        <p:nvSpPr>
          <p:cNvPr id="47107" name="Rectangle 3">
            <a:extLst>
              <a:ext uri="{FF2B5EF4-FFF2-40B4-BE49-F238E27FC236}">
                <a16:creationId xmlns:a16="http://schemas.microsoft.com/office/drawing/2014/main" id="{9DC97767-B55B-46F7-93BD-BA77EE023612}"/>
              </a:ext>
            </a:extLst>
          </p:cNvPr>
          <p:cNvSpPr>
            <a:spLocks noGrp="1" noChangeArrowheads="1"/>
          </p:cNvSpPr>
          <p:nvPr>
            <p:ph type="body" idx="4294967295"/>
          </p:nvPr>
        </p:nvSpPr>
        <p:spPr>
          <a:xfrm>
            <a:off x="788194" y="1100029"/>
            <a:ext cx="7872412" cy="5205413"/>
          </a:xfrm>
        </p:spPr>
        <p:txBody>
          <a:bodyPr/>
          <a:lstStyle/>
          <a:p>
            <a:pPr>
              <a:buFont typeface="Wingdings" panose="05000000000000000000" pitchFamily="2" charset="2"/>
              <a:buChar char="l"/>
            </a:pP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原型</a:t>
            </a:r>
            <a:endPar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endParaRPr>
          </a:p>
          <a:p>
            <a:pPr lvl="1">
              <a:spcBef>
                <a:spcPts val="600"/>
              </a:spcBef>
              <a:buFont typeface="Wingdings" panose="05000000000000000000" pitchFamily="2" charset="2"/>
              <a:buChar char="ü"/>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#include &lt;</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unistd.h</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&gt;</a:t>
            </a:r>
          </a:p>
          <a:p>
            <a:pPr lvl="1">
              <a:spcBef>
                <a:spcPts val="600"/>
              </a:spcBef>
              <a:buFont typeface="Wingdings" panose="05000000000000000000" pitchFamily="2" charset="2"/>
              <a:buChar char="ü"/>
            </a:pP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int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link(</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const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char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oldpath</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const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char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newpath</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p>
          <a:p>
            <a:pPr lvl="1">
              <a:spcBef>
                <a:spcPts val="600"/>
              </a:spcBef>
              <a:buFont typeface="Wingdings" panose="05000000000000000000" pitchFamily="2" charset="2"/>
              <a:buChar char="ü"/>
            </a:pP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int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unlink(</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const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char *pathname);</a:t>
            </a:r>
          </a:p>
          <a:p>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link</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pPr lvl="1">
              <a:buFont typeface="Wingdings" panose="05000000000000000000" pitchFamily="2" charset="2"/>
              <a:buChar char="ü"/>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参数：</a:t>
            </a:r>
            <a:r>
              <a:rPr lang="en-US" altLang="zh-CN" sz="2000" dirty="0" err="1" smtClean="0">
                <a:latin typeface="Times New Roman" panose="02020603050405020304" pitchFamily="18" charset="0"/>
                <a:ea typeface="宋体" panose="02010600030101010101" pitchFamily="2" charset="-122"/>
                <a:cs typeface="Times New Roman" panose="02020603050405020304" pitchFamily="18" charset="0"/>
              </a:rPr>
              <a:t>oldpath</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：原始</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文件名，</a:t>
            </a:r>
            <a:r>
              <a:rPr lang="en-US" altLang="zh-CN" sz="2000" dirty="0" err="1" smtClean="0">
                <a:latin typeface="Times New Roman" panose="02020603050405020304" pitchFamily="18" charset="0"/>
                <a:ea typeface="宋体" panose="02010600030101010101" pitchFamily="2" charset="-122"/>
                <a:cs typeface="Times New Roman" panose="02020603050405020304" pitchFamily="18" charset="0"/>
              </a:rPr>
              <a:t>newpath</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：新的硬链接名</a:t>
            </a:r>
          </a:p>
          <a:p>
            <a:pPr lvl="1"/>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函数描述</a:t>
            </a:r>
          </a:p>
          <a:p>
            <a:pPr lvl="2"/>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link()</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函数的功能是为已经存在的</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文件或目录创建</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一个新的</a:t>
            </a:r>
            <a:r>
              <a:rPr lang="zh-CN" altLang="en-US" sz="18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硬链接</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，功能和</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ln</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命令一样，当成功创建了一个硬链接后，</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inode</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号的数量加</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。（现有有的版本不支持硬链接到文件）</a:t>
            </a:r>
            <a:endParaRPr lang="zh-CN" altLang="en-US" sz="1800" dirty="0">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返回值</a:t>
            </a:r>
          </a:p>
          <a:p>
            <a:pPr lvl="2"/>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成功，返回</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0</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；失败，返回</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，并且将</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errno</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设置</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为相应的</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错误码。</a:t>
            </a:r>
          </a:p>
          <a:p>
            <a:pPr lvl="2"/>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全局变量</a:t>
            </a:r>
            <a:r>
              <a:rPr lang="en-US" altLang="zh-CN" sz="1800" dirty="0" err="1" smtClean="0">
                <a:latin typeface="Times New Roman" panose="02020603050405020304" pitchFamily="18" charset="0"/>
                <a:ea typeface="宋体" panose="02010600030101010101" pitchFamily="2" charset="-122"/>
                <a:cs typeface="Times New Roman" panose="02020603050405020304" pitchFamily="18" charset="0"/>
              </a:rPr>
              <a:t>errno</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在头文件</a:t>
            </a:r>
            <a:r>
              <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rPr>
              <a:t>&lt;</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errno.h</a:t>
            </a:r>
            <a:r>
              <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rPr>
              <a:t>&gt;</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中定义；</a:t>
            </a:r>
            <a:endParaRPr lang="zh-CN" altLang="en-US" sz="1800" dirty="0">
              <a:latin typeface="Times New Roman" panose="02020603050405020304" pitchFamily="18" charset="0"/>
              <a:ea typeface="宋体" panose="02010600030101010101" pitchFamily="2" charset="-122"/>
              <a:cs typeface="Times New Roman" panose="02020603050405020304" pitchFamily="18" charset="0"/>
            </a:endParaRPr>
          </a:p>
          <a:p>
            <a:pPr>
              <a:buFont typeface="Wingdings" panose="05000000000000000000" pitchFamily="2" charset="2"/>
              <a:buChar char="l"/>
            </a:pPr>
            <a:endParaRPr lang="en-US" altLang="zh-CN" sz="2400" dirty="0"/>
          </a:p>
          <a:p>
            <a:pPr>
              <a:buFont typeface="Wingdings" panose="05000000000000000000" pitchFamily="2" charset="2"/>
              <a:buChar char="l"/>
            </a:pPr>
            <a:endParaRPr lang="en-US" altLang="zh-CN" sz="2400" dirty="0"/>
          </a:p>
          <a:p>
            <a:endParaRPr lang="en-US" altLang="zh-CN" sz="2400" dirty="0"/>
          </a:p>
          <a:p>
            <a:endParaRPr lang="en-US" altLang="zh-CN" sz="2400" dirty="0"/>
          </a:p>
          <a:p>
            <a:pPr eaLnBrk="1" hangingPunct="1"/>
            <a:endParaRPr lang="zh-CN" altLang="en-US" sz="2400" dirty="0"/>
          </a:p>
        </p:txBody>
      </p:sp>
    </p:spTree>
    <p:extLst>
      <p:ext uri="{BB962C8B-B14F-4D97-AF65-F5344CB8AC3E}">
        <p14:creationId xmlns:p14="http://schemas.microsoft.com/office/powerpoint/2010/main" val="235732454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BDDA2F99-0082-469C-8776-69261CBB4B6C}"/>
              </a:ext>
            </a:extLst>
          </p:cNvPr>
          <p:cNvSpPr>
            <a:spLocks noGrp="1" noChangeArrowheads="1"/>
          </p:cNvSpPr>
          <p:nvPr>
            <p:ph type="title" idx="4294967295"/>
          </p:nvPr>
        </p:nvSpPr>
        <p:spPr/>
        <p:txBody>
          <a:bodyPr/>
          <a:lstStyle/>
          <a:p>
            <a:pPr>
              <a:defRPr/>
            </a:pPr>
            <a:r>
              <a:rPr lang="zh-CN" altLang="en-US" dirty="0">
                <a:solidFill>
                  <a:srgbClr val="7030A0"/>
                </a:solidFill>
                <a:effectLst>
                  <a:outerShdw blurRad="38100" dist="38100" dir="2700000" algn="tl">
                    <a:srgbClr val="C0C0C0"/>
                  </a:outerShdw>
                </a:effectLst>
                <a:ea typeface="宋体" pitchFamily="2" charset="-122"/>
              </a:rPr>
              <a:t>自学：系统</a:t>
            </a:r>
            <a:r>
              <a:rPr lang="zh-CN" altLang="en-US" dirty="0" smtClean="0">
                <a:solidFill>
                  <a:srgbClr val="7030A0"/>
                </a:solidFill>
                <a:effectLst>
                  <a:outerShdw blurRad="38100" dist="38100" dir="2700000" algn="tl">
                    <a:srgbClr val="C0C0C0"/>
                  </a:outerShdw>
                </a:effectLst>
                <a:ea typeface="宋体" pitchFamily="2" charset="-122"/>
              </a:rPr>
              <a:t>调用</a:t>
            </a:r>
            <a:r>
              <a:rPr lang="en-US" altLang="zh-CN" dirty="0" smtClean="0">
                <a:effectLst>
                  <a:outerShdw blurRad="38100" dist="38100" dir="2700000" algn="tl">
                    <a:srgbClr val="C0C0C0"/>
                  </a:outerShdw>
                </a:effectLst>
                <a:ea typeface="宋体" pitchFamily="2" charset="-122"/>
              </a:rPr>
              <a:t>link</a:t>
            </a:r>
            <a:r>
              <a:rPr lang="zh-CN" altLang="en-US" dirty="0" smtClean="0">
                <a:effectLst>
                  <a:outerShdw blurRad="38100" dist="38100" dir="2700000" algn="tl">
                    <a:srgbClr val="C0C0C0"/>
                  </a:outerShdw>
                </a:effectLst>
                <a:ea typeface="宋体" pitchFamily="2" charset="-122"/>
              </a:rPr>
              <a:t>与</a:t>
            </a:r>
            <a:r>
              <a:rPr lang="en-US" altLang="zh-CN" dirty="0" smtClean="0">
                <a:effectLst>
                  <a:outerShdw blurRad="38100" dist="38100" dir="2700000" algn="tl">
                    <a:srgbClr val="C0C0C0"/>
                  </a:outerShdw>
                </a:effectLst>
                <a:ea typeface="宋体" pitchFamily="2" charset="-122"/>
              </a:rPr>
              <a:t>unlink</a:t>
            </a:r>
            <a:endParaRPr lang="en-US" altLang="zh-CN" dirty="0">
              <a:effectLst>
                <a:outerShdw blurRad="38100" dist="38100" dir="2700000" algn="tl">
                  <a:srgbClr val="C0C0C0"/>
                </a:outerShdw>
              </a:effectLst>
              <a:ea typeface="宋体" pitchFamily="2" charset="-122"/>
            </a:endParaRPr>
          </a:p>
        </p:txBody>
      </p:sp>
      <p:sp>
        <p:nvSpPr>
          <p:cNvPr id="47107" name="Rectangle 3">
            <a:extLst>
              <a:ext uri="{FF2B5EF4-FFF2-40B4-BE49-F238E27FC236}">
                <a16:creationId xmlns:a16="http://schemas.microsoft.com/office/drawing/2014/main" id="{9DC97767-B55B-46F7-93BD-BA77EE023612}"/>
              </a:ext>
            </a:extLst>
          </p:cNvPr>
          <p:cNvSpPr>
            <a:spLocks noGrp="1" noChangeArrowheads="1"/>
          </p:cNvSpPr>
          <p:nvPr>
            <p:ph type="body" idx="4294967295"/>
          </p:nvPr>
        </p:nvSpPr>
        <p:spPr>
          <a:xfrm>
            <a:off x="435006" y="1100029"/>
            <a:ext cx="8225600" cy="5496080"/>
          </a:xfrm>
        </p:spPr>
        <p:txBody>
          <a:bodyPr/>
          <a:lstStyle/>
          <a:p>
            <a:pPr eaLnBrk="1" hangingPunct="1">
              <a:buFont typeface="Wingdings" panose="05000000000000000000" pitchFamily="2" charset="2"/>
              <a:buChar char="l"/>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原型</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lvl="1">
              <a:spcBef>
                <a:spcPts val="0"/>
              </a:spcBef>
              <a:buFont typeface="Wingdings" panose="05000000000000000000" pitchFamily="2" charset="2"/>
              <a:buChar char="ü"/>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#include &lt;</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unistd.h</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&gt;</a:t>
            </a:r>
          </a:p>
          <a:p>
            <a:pPr lvl="1">
              <a:spcBef>
                <a:spcPts val="0"/>
              </a:spcBef>
              <a:buFont typeface="Wingdings" panose="05000000000000000000" pitchFamily="2" charset="2"/>
              <a:buChar char="ü"/>
            </a:pP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int</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link(</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const</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char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oldpath</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const</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char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newpath</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a:t>
            </a:r>
          </a:p>
          <a:p>
            <a:pPr lvl="1" eaLnBrk="1" hangingPunct="1">
              <a:spcBef>
                <a:spcPts val="0"/>
              </a:spcBef>
              <a:buFont typeface="Wingdings" panose="05000000000000000000" pitchFamily="2" charset="2"/>
              <a:buChar char="ü"/>
            </a:pP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int</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unlink(</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const</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char *pathname);</a:t>
            </a:r>
          </a:p>
          <a:p>
            <a:pPr eaLnBrk="1" hangingPunct="1">
              <a:buFont typeface="Wingdings" panose="05000000000000000000" pitchFamily="2" charset="2"/>
              <a:buChar char="l"/>
            </a:pP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unlink</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buFont typeface="Wingdings" panose="05000000000000000000" pitchFamily="2" charset="2"/>
              <a:buChar char="ü"/>
            </a:pP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参数</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pathname</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：被删除的</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文件名</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buFont typeface="Wingdings" panose="05000000000000000000" pitchFamily="2" charset="2"/>
              <a:buChar char="ü"/>
            </a:pP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函数</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描述</a:t>
            </a:r>
          </a:p>
          <a:p>
            <a:pPr lvl="2" eaLnBrk="1" hangingPunct="1"/>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unlink()</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函数功能从文件系统中中删除一个名字，若这个名字是指向这个文件的最后一个链接</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即</a:t>
            </a: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inode</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值为</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，并且没有进程处于打开这个文件的状态，则删除这个文件，释放这个文件占用的空间。</a:t>
            </a:r>
          </a:p>
          <a:p>
            <a:pPr lvl="2" eaLnBrk="1" hangingPunct="1"/>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如果这个名字是指向这个文件的最后一个链接，但有某个进程处于打开这个文件的状态，则暂时不删除这个文件，要等到打开这个文件的进程关闭这个文件的文件描述符后才删除这个文件。</a:t>
            </a:r>
          </a:p>
          <a:p>
            <a:pPr lvl="2" eaLnBrk="1" hangingPunct="1"/>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如果这个名字指向一个符号链接，则删除这个符号链接。</a:t>
            </a:r>
          </a:p>
          <a:p>
            <a:pPr lvl="1" eaLnBrk="1" hangingPunct="1"/>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返回值</a:t>
            </a:r>
          </a:p>
          <a:p>
            <a:pPr lvl="2" eaLnBrk="1" hangingPunct="1"/>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成功，返回</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；失败，返回</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，并且将</a:t>
            </a: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errno</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设置</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为相应的</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错误码。</a:t>
            </a:r>
          </a:p>
          <a:p>
            <a:pPr lvl="2" eaLnBrk="1" hangingPunct="1"/>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全局变量</a:t>
            </a:r>
            <a:r>
              <a:rPr lang="en-US" altLang="zh-CN" sz="1600" dirty="0" err="1" smtClean="0">
                <a:latin typeface="Times New Roman" panose="02020603050405020304" pitchFamily="18" charset="0"/>
                <a:ea typeface="宋体" panose="02010600030101010101" pitchFamily="2" charset="-122"/>
                <a:cs typeface="Times New Roman" panose="02020603050405020304" pitchFamily="18" charset="0"/>
              </a:rPr>
              <a:t>errno</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在头文件</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&lt;</a:t>
            </a: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errno.h</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&gt;</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中定义；</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buFont typeface="Wingdings" panose="05000000000000000000" pitchFamily="2" charset="2"/>
              <a:buChar char="l"/>
            </a:pPr>
            <a:endParaRPr lang="en-US" altLang="zh-CN" sz="2400" dirty="0"/>
          </a:p>
          <a:p>
            <a:pPr eaLnBrk="1" hangingPunct="1">
              <a:buFont typeface="Wingdings" panose="05000000000000000000" pitchFamily="2" charset="2"/>
              <a:buChar char="l"/>
            </a:pPr>
            <a:endParaRPr lang="en-US" altLang="zh-CN" sz="2400" dirty="0"/>
          </a:p>
          <a:p>
            <a:pPr eaLnBrk="1" hangingPunct="1"/>
            <a:endParaRPr lang="en-US" altLang="zh-CN" sz="2400" dirty="0"/>
          </a:p>
          <a:p>
            <a:pPr eaLnBrk="1" hangingPunct="1"/>
            <a:endParaRPr lang="en-US" altLang="zh-CN" sz="2400" dirty="0"/>
          </a:p>
          <a:p>
            <a:pPr eaLnBrk="1" hangingPunct="1"/>
            <a:endParaRPr lang="zh-CN" altLang="en-US" sz="2400" dirty="0"/>
          </a:p>
        </p:txBody>
      </p:sp>
    </p:spTree>
    <p:extLst>
      <p:ext uri="{BB962C8B-B14F-4D97-AF65-F5344CB8AC3E}">
        <p14:creationId xmlns:p14="http://schemas.microsoft.com/office/powerpoint/2010/main" val="415153781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文本框 3">
            <a:extLst>
              <a:ext uri="{FF2B5EF4-FFF2-40B4-BE49-F238E27FC236}">
                <a16:creationId xmlns:a16="http://schemas.microsoft.com/office/drawing/2014/main" id="{8F556455-A8B6-49D7-BD19-D8BADC3127F5}"/>
              </a:ext>
            </a:extLst>
          </p:cNvPr>
          <p:cNvSpPr txBox="1">
            <a:spLocks noChangeArrowheads="1"/>
          </p:cNvSpPr>
          <p:nvPr>
            <p:custDataLst>
              <p:tags r:id="rId2"/>
            </p:custDataLst>
          </p:nvPr>
        </p:nvSpPr>
        <p:spPr bwMode="auto">
          <a:xfrm>
            <a:off x="914400" y="785813"/>
            <a:ext cx="73152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4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设文件</a:t>
            </a:r>
            <a:r>
              <a:rPr lang="en-US" altLang="zh-CN" sz="24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F1</a:t>
            </a:r>
            <a:r>
              <a:rPr lang="zh-CN" altLang="en-US" sz="24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的当前引用计数值为</a:t>
            </a:r>
            <a:r>
              <a:rPr lang="en-US" altLang="zh-CN" sz="24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4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，先建立</a:t>
            </a:r>
            <a:r>
              <a:rPr lang="en-US" altLang="zh-CN" sz="24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F1</a:t>
            </a:r>
            <a:r>
              <a:rPr lang="zh-CN" altLang="en-US" sz="24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的符号链接（软链接）文件</a:t>
            </a:r>
            <a:r>
              <a:rPr lang="en-US" altLang="zh-CN" sz="24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F2</a:t>
            </a:r>
            <a:r>
              <a:rPr lang="zh-CN" altLang="en-US" sz="24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，再建立</a:t>
            </a:r>
            <a:r>
              <a:rPr lang="en-US" altLang="zh-CN" sz="24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F1</a:t>
            </a:r>
            <a:r>
              <a:rPr lang="zh-CN" altLang="en-US" sz="24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的硬链接文件</a:t>
            </a:r>
            <a:r>
              <a:rPr lang="en-US" altLang="zh-CN" sz="24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F3</a:t>
            </a:r>
            <a:r>
              <a:rPr lang="zh-CN" altLang="en-US" sz="24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，然后删除</a:t>
            </a:r>
            <a:r>
              <a:rPr lang="en-US" altLang="zh-CN" sz="24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F1</a:t>
            </a:r>
            <a:r>
              <a:rPr lang="zh-CN" altLang="en-US" sz="24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、此时，</a:t>
            </a:r>
            <a:r>
              <a:rPr lang="en-US" altLang="zh-CN" sz="24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F2</a:t>
            </a:r>
            <a:r>
              <a:rPr lang="zh-CN" altLang="en-US" sz="24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和</a:t>
            </a:r>
            <a:r>
              <a:rPr lang="en-US" altLang="zh-CN" sz="24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F3</a:t>
            </a:r>
            <a:r>
              <a:rPr lang="zh-CN" altLang="en-US" sz="24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的引用计数值分别是（）。</a:t>
            </a:r>
          </a:p>
        </p:txBody>
      </p:sp>
      <p:sp>
        <p:nvSpPr>
          <p:cNvPr id="48131" name="文本框 4">
            <a:extLst>
              <a:ext uri="{FF2B5EF4-FFF2-40B4-BE49-F238E27FC236}">
                <a16:creationId xmlns:a16="http://schemas.microsoft.com/office/drawing/2014/main" id="{43B8C8E1-17E3-4E3C-A417-853CC7D6A957}"/>
              </a:ext>
            </a:extLst>
          </p:cNvPr>
          <p:cNvSpPr txBox="1">
            <a:spLocks noChangeArrowheads="1"/>
          </p:cNvSpPr>
          <p:nvPr>
            <p:custDataLst>
              <p:tags r:id="rId3"/>
            </p:custDataLst>
          </p:nvPr>
        </p:nvSpPr>
        <p:spPr bwMode="auto">
          <a:xfrm>
            <a:off x="1828800" y="27860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0,1</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8132" name="文本框 5">
            <a:extLst>
              <a:ext uri="{FF2B5EF4-FFF2-40B4-BE49-F238E27FC236}">
                <a16:creationId xmlns:a16="http://schemas.microsoft.com/office/drawing/2014/main" id="{75289C2F-8D22-4556-913C-E5E9EC1D8D21}"/>
              </a:ext>
            </a:extLst>
          </p:cNvPr>
          <p:cNvSpPr txBox="1">
            <a:spLocks noChangeArrowheads="1"/>
          </p:cNvSpPr>
          <p:nvPr>
            <p:custDataLst>
              <p:tags r:id="rId4"/>
            </p:custDataLst>
          </p:nvPr>
        </p:nvSpPr>
        <p:spPr bwMode="auto">
          <a:xfrm>
            <a:off x="1828800" y="36433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1,1</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8133" name="文本框 6">
            <a:extLst>
              <a:ext uri="{FF2B5EF4-FFF2-40B4-BE49-F238E27FC236}">
                <a16:creationId xmlns:a16="http://schemas.microsoft.com/office/drawing/2014/main" id="{5553E396-AF6B-4631-B0A3-0D1942A97CBC}"/>
              </a:ext>
            </a:extLst>
          </p:cNvPr>
          <p:cNvSpPr txBox="1">
            <a:spLocks noChangeArrowheads="1"/>
          </p:cNvSpPr>
          <p:nvPr>
            <p:custDataLst>
              <p:tags r:id="rId5"/>
            </p:custDataLst>
          </p:nvPr>
        </p:nvSpPr>
        <p:spPr bwMode="auto">
          <a:xfrm>
            <a:off x="1828800" y="45005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1,2</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8134" name="文本框 7">
            <a:extLst>
              <a:ext uri="{FF2B5EF4-FFF2-40B4-BE49-F238E27FC236}">
                <a16:creationId xmlns:a16="http://schemas.microsoft.com/office/drawing/2014/main" id="{285F9B83-0D35-4318-A9E5-FBBFC23680F9}"/>
              </a:ext>
            </a:extLst>
          </p:cNvPr>
          <p:cNvSpPr txBox="1">
            <a:spLocks noChangeArrowheads="1"/>
          </p:cNvSpPr>
          <p:nvPr>
            <p:custDataLst>
              <p:tags r:id="rId6"/>
            </p:custDataLst>
          </p:nvPr>
        </p:nvSpPr>
        <p:spPr bwMode="auto">
          <a:xfrm>
            <a:off x="1828800" y="53578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2,1</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8135" name="椭圆 8">
            <a:extLst>
              <a:ext uri="{FF2B5EF4-FFF2-40B4-BE49-F238E27FC236}">
                <a16:creationId xmlns:a16="http://schemas.microsoft.com/office/drawing/2014/main" id="{E852E48E-9D8C-4549-9559-0AA26378693D}"/>
              </a:ext>
            </a:extLst>
          </p:cNvPr>
          <p:cNvSpPr>
            <a:spLocks noChangeAspect="1"/>
          </p:cNvSpPr>
          <p:nvPr>
            <p:custDataLst>
              <p:tags r:id="rId7"/>
            </p:custDataLst>
          </p:nvPr>
        </p:nvSpPr>
        <p:spPr bwMode="auto">
          <a:xfrm>
            <a:off x="1114425" y="2849563"/>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8136" name="椭圆 9">
            <a:extLst>
              <a:ext uri="{FF2B5EF4-FFF2-40B4-BE49-F238E27FC236}">
                <a16:creationId xmlns:a16="http://schemas.microsoft.com/office/drawing/2014/main" id="{4A7285EB-AD1E-434C-BBE6-50DD18CB2848}"/>
              </a:ext>
            </a:extLst>
          </p:cNvPr>
          <p:cNvSpPr>
            <a:spLocks noChangeAspect="1"/>
          </p:cNvSpPr>
          <p:nvPr>
            <p:custDataLst>
              <p:tags r:id="rId8"/>
            </p:custDataLst>
          </p:nvPr>
        </p:nvSpPr>
        <p:spPr bwMode="auto">
          <a:xfrm>
            <a:off x="1114425" y="3706813"/>
            <a:ext cx="514350" cy="514350"/>
          </a:xfrm>
          <a:prstGeom prst="ellipse">
            <a:avLst/>
          </a:prstGeom>
          <a:solidFill>
            <a:srgbClr val="00FF00"/>
          </a:solidFill>
          <a:ln w="254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8137" name="椭圆 10">
            <a:extLst>
              <a:ext uri="{FF2B5EF4-FFF2-40B4-BE49-F238E27FC236}">
                <a16:creationId xmlns:a16="http://schemas.microsoft.com/office/drawing/2014/main" id="{3986786F-1878-4C36-9749-67A4DCC82FD3}"/>
              </a:ext>
            </a:extLst>
          </p:cNvPr>
          <p:cNvSpPr>
            <a:spLocks noChangeAspect="1"/>
          </p:cNvSpPr>
          <p:nvPr>
            <p:custDataLst>
              <p:tags r:id="rId9"/>
            </p:custDataLst>
          </p:nvPr>
        </p:nvSpPr>
        <p:spPr bwMode="auto">
          <a:xfrm>
            <a:off x="1114425" y="4564063"/>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8138" name="椭圆 11">
            <a:extLst>
              <a:ext uri="{FF2B5EF4-FFF2-40B4-BE49-F238E27FC236}">
                <a16:creationId xmlns:a16="http://schemas.microsoft.com/office/drawing/2014/main" id="{DE47B87A-66C0-4638-AFC7-51EDA5B9360A}"/>
              </a:ext>
            </a:extLst>
          </p:cNvPr>
          <p:cNvSpPr>
            <a:spLocks noChangeAspect="1"/>
          </p:cNvSpPr>
          <p:nvPr>
            <p:custDataLst>
              <p:tags r:id="rId10"/>
            </p:custDataLst>
          </p:nvPr>
        </p:nvSpPr>
        <p:spPr bwMode="auto">
          <a:xfrm>
            <a:off x="1114425" y="5421313"/>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8139" name="矩形: 圆角 12">
            <a:extLst>
              <a:ext uri="{FF2B5EF4-FFF2-40B4-BE49-F238E27FC236}">
                <a16:creationId xmlns:a16="http://schemas.microsoft.com/office/drawing/2014/main" id="{B48F0192-B034-41BC-8B42-90FD28E65F10}"/>
              </a:ext>
            </a:extLst>
          </p:cNvPr>
          <p:cNvSpPr>
            <a:spLocks noChangeArrowheads="1"/>
          </p:cNvSpPr>
          <p:nvPr>
            <p:custDataLst>
              <p:tags r:id="rId11"/>
            </p:custDataLst>
          </p:nvPr>
        </p:nvSpPr>
        <p:spPr bwMode="auto">
          <a:xfrm>
            <a:off x="6172200" y="6215063"/>
            <a:ext cx="1543050" cy="411162"/>
          </a:xfrm>
          <a:prstGeom prst="roundRect">
            <a:avLst>
              <a:gd name="adj" fmla="val 16667"/>
            </a:avLst>
          </a:prstGeom>
          <a:solidFill>
            <a:srgbClr val="808080"/>
          </a:solidFill>
          <a:ln w="381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48140" name="矩形 1">
            <a:extLst>
              <a:ext uri="{FF2B5EF4-FFF2-40B4-BE49-F238E27FC236}">
                <a16:creationId xmlns:a16="http://schemas.microsoft.com/office/drawing/2014/main" id="{0904629B-67DA-4A3B-8DF4-E8FA5F9E6BAC}"/>
              </a:ext>
            </a:extLst>
          </p:cNvPr>
          <p:cNvSpPr>
            <a:spLocks noChangeArrowheads="1"/>
          </p:cNvSpPr>
          <p:nvPr>
            <p:custDataLst>
              <p:tags r:id="rId12"/>
            </p:custDataLst>
          </p:nvPr>
        </p:nvSpPr>
        <p:spPr bwMode="auto">
          <a:xfrm>
            <a:off x="9525000" y="0"/>
            <a:ext cx="3840480" cy="6858000"/>
          </a:xfrm>
          <a:prstGeom prst="rect">
            <a:avLst/>
          </a:prstGeom>
          <a:solidFill>
            <a:srgbClr val="FFFFFF"/>
          </a:solidFill>
          <a:ln w="12700" algn="ctr">
            <a:solidFill>
              <a:srgbClr val="9B9B9B"/>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solidFill>
                <a:srgbClr val="FFFFFF"/>
              </a:solidFill>
              <a:ea typeface="宋体" panose="02010600030101010101" pitchFamily="2" charset="-122"/>
            </a:endParaRPr>
          </a:p>
        </p:txBody>
      </p:sp>
      <p:sp>
        <p:nvSpPr>
          <p:cNvPr id="48141" name="文本框 23">
            <a:extLst>
              <a:ext uri="{FF2B5EF4-FFF2-40B4-BE49-F238E27FC236}">
                <a16:creationId xmlns:a16="http://schemas.microsoft.com/office/drawing/2014/main" id="{FE26A57A-AD70-448C-ABE2-E40315CD6669}"/>
              </a:ext>
            </a:extLst>
          </p:cNvPr>
          <p:cNvSpPr txBox="1">
            <a:spLocks noChangeArrowheads="1"/>
          </p:cNvSpPr>
          <p:nvPr>
            <p:custDataLst>
              <p:tags r:id="rId13"/>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48142" name="文本框 24">
            <a:extLst>
              <a:ext uri="{FF2B5EF4-FFF2-40B4-BE49-F238E27FC236}">
                <a16:creationId xmlns:a16="http://schemas.microsoft.com/office/drawing/2014/main" id="{E036FD55-D6FB-4776-A4A7-AB51E36199EC}"/>
              </a:ext>
            </a:extLst>
          </p:cNvPr>
          <p:cNvSpPr txBox="1">
            <a:spLocks noChangeArrowheads="1"/>
          </p:cNvSpPr>
          <p:nvPr>
            <p:custDataLst>
              <p:tags r:id="rId14"/>
            </p:custDataLst>
          </p:nvPr>
        </p:nvSpPr>
        <p:spPr bwMode="auto">
          <a:xfrm>
            <a:off x="9779001" y="1270000"/>
            <a:ext cx="333216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48143" name="组合 22">
            <a:extLst>
              <a:ext uri="{FF2B5EF4-FFF2-40B4-BE49-F238E27FC236}">
                <a16:creationId xmlns:a16="http://schemas.microsoft.com/office/drawing/2014/main" id="{218221AD-91C7-47C4-8957-C3E14067FE87}"/>
              </a:ext>
            </a:extLst>
          </p:cNvPr>
          <p:cNvGrpSpPr>
            <a:grpSpLocks/>
          </p:cNvGrpSpPr>
          <p:nvPr>
            <p:custDataLst>
              <p:tags r:id="rId15"/>
            </p:custDataLst>
          </p:nvPr>
        </p:nvGrpSpPr>
        <p:grpSpPr bwMode="auto">
          <a:xfrm>
            <a:off x="9537700" y="0"/>
            <a:ext cx="3814763" cy="647700"/>
            <a:chOff x="9537700" y="0"/>
            <a:chExt cx="3815080" cy="647700"/>
          </a:xfrm>
        </p:grpSpPr>
        <p:sp>
          <p:nvSpPr>
            <p:cNvPr id="48154" name="RemarkBack">
              <a:extLst>
                <a:ext uri="{FF2B5EF4-FFF2-40B4-BE49-F238E27FC236}">
                  <a16:creationId xmlns:a16="http://schemas.microsoft.com/office/drawing/2014/main" id="{E37C44D5-138C-4BBF-9E51-1961DF52D1E1}"/>
                </a:ext>
              </a:extLst>
            </p:cNvPr>
            <p:cNvSpPr>
              <a:spLocks noChangeArrowheads="1"/>
            </p:cNvSpPr>
            <p:nvPr>
              <p:custDataLst>
                <p:tags r:id="rId25"/>
              </p:custDataLst>
            </p:nvPr>
          </p:nvSpPr>
          <p:spPr bwMode="auto">
            <a:xfrm>
              <a:off x="9537700" y="12700"/>
              <a:ext cx="3815080" cy="635000"/>
            </a:xfrm>
            <a:prstGeom prst="rect">
              <a:avLst/>
            </a:prstGeom>
            <a:solidFill>
              <a:srgbClr val="F6F7F8"/>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48155" name="RemarkBlock">
              <a:extLst>
                <a:ext uri="{FF2B5EF4-FFF2-40B4-BE49-F238E27FC236}">
                  <a16:creationId xmlns:a16="http://schemas.microsoft.com/office/drawing/2014/main" id="{5A2FAC27-3E34-446F-A0B6-FB19E928A25C}"/>
                </a:ext>
              </a:extLst>
            </p:cNvPr>
            <p:cNvSpPr>
              <a:spLocks noChangeArrowheads="1"/>
            </p:cNvSpPr>
            <p:nvPr>
              <p:custDataLst>
                <p:tags r:id="rId26"/>
              </p:custDataLst>
            </p:nvPr>
          </p:nvSpPr>
          <p:spPr bwMode="auto">
            <a:xfrm>
              <a:off x="9537700" y="12700"/>
              <a:ext cx="190500" cy="635000"/>
            </a:xfrm>
            <a:prstGeom prst="rect">
              <a:avLst/>
            </a:prstGeom>
            <a:solidFill>
              <a:srgbClr val="639EF4"/>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48156" name="RemarkTitleText">
              <a:extLst>
                <a:ext uri="{FF2B5EF4-FFF2-40B4-BE49-F238E27FC236}">
                  <a16:creationId xmlns:a16="http://schemas.microsoft.com/office/drawing/2014/main" id="{A0C50FBE-7F86-4B22-8D1A-3D29C26D50A2}"/>
                </a:ext>
              </a:extLst>
            </p:cNvPr>
            <p:cNvSpPr txBox="1">
              <a:spLocks noChangeArrowheads="1"/>
            </p:cNvSpPr>
            <p:nvPr>
              <p:custDataLst>
                <p:tags r:id="rId27"/>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48147" name="RemarkBack">
            <a:extLst>
              <a:ext uri="{FF2B5EF4-FFF2-40B4-BE49-F238E27FC236}">
                <a16:creationId xmlns:a16="http://schemas.microsoft.com/office/drawing/2014/main" id="{9CFA353B-59D1-467B-9703-EBA44E3670ED}"/>
              </a:ext>
            </a:extLst>
          </p:cNvPr>
          <p:cNvSpPr>
            <a:spLocks noChangeArrowheads="1"/>
          </p:cNvSpPr>
          <p:nvPr>
            <p:custDataLst>
              <p:tags r:id="rId16"/>
            </p:custDataLst>
          </p:nvPr>
        </p:nvSpPr>
        <p:spPr bwMode="auto">
          <a:xfrm>
            <a:off x="9537700" y="12700"/>
            <a:ext cx="3814763" cy="635000"/>
          </a:xfrm>
          <a:prstGeom prst="rect">
            <a:avLst/>
          </a:prstGeom>
          <a:solidFill>
            <a:srgbClr val="F6F7F8"/>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48148" name="RemarkBlock">
            <a:extLst>
              <a:ext uri="{FF2B5EF4-FFF2-40B4-BE49-F238E27FC236}">
                <a16:creationId xmlns:a16="http://schemas.microsoft.com/office/drawing/2014/main" id="{2A1AE813-EE1E-47E5-B885-5373A8C3664B}"/>
              </a:ext>
            </a:extLst>
          </p:cNvPr>
          <p:cNvSpPr>
            <a:spLocks noChangeArrowheads="1"/>
          </p:cNvSpPr>
          <p:nvPr>
            <p:custDataLst>
              <p:tags r:id="rId17"/>
            </p:custDataLst>
          </p:nvPr>
        </p:nvSpPr>
        <p:spPr bwMode="auto">
          <a:xfrm>
            <a:off x="9537700" y="12700"/>
            <a:ext cx="190500" cy="635000"/>
          </a:xfrm>
          <a:prstGeom prst="rect">
            <a:avLst/>
          </a:prstGeom>
          <a:solidFill>
            <a:srgbClr val="639EF4"/>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48149" name="RemarkTitleText">
            <a:extLst>
              <a:ext uri="{FF2B5EF4-FFF2-40B4-BE49-F238E27FC236}">
                <a16:creationId xmlns:a16="http://schemas.microsoft.com/office/drawing/2014/main" id="{5C94B44B-79E3-4133-9648-CB6DF29E11FC}"/>
              </a:ext>
            </a:extLst>
          </p:cNvPr>
          <p:cNvSpPr txBox="1">
            <a:spLocks noChangeArrowheads="1"/>
          </p:cNvSpPr>
          <p:nvPr>
            <p:custDataLst>
              <p:tags r:id="rId18"/>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8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48144" name="组合 17">
            <a:extLst>
              <a:ext uri="{FF2B5EF4-FFF2-40B4-BE49-F238E27FC236}">
                <a16:creationId xmlns:a16="http://schemas.microsoft.com/office/drawing/2014/main" id="{9266D95D-D5FC-4C25-87B3-EF1D7A54358F}"/>
              </a:ext>
            </a:extLst>
          </p:cNvPr>
          <p:cNvGrpSpPr>
            <a:grpSpLocks/>
          </p:cNvGrpSpPr>
          <p:nvPr>
            <p:custDataLst>
              <p:tags r:id="rId19"/>
            </p:custDataLst>
          </p:nvPr>
        </p:nvGrpSpPr>
        <p:grpSpPr bwMode="auto">
          <a:xfrm>
            <a:off x="0" y="0"/>
            <a:ext cx="9144000" cy="635000"/>
            <a:chOff x="0" y="0"/>
            <a:chExt cx="9144000" cy="635000"/>
          </a:xfrm>
        </p:grpSpPr>
        <p:sp>
          <p:nvSpPr>
            <p:cNvPr id="48150" name="TitleBackground">
              <a:extLst>
                <a:ext uri="{FF2B5EF4-FFF2-40B4-BE49-F238E27FC236}">
                  <a16:creationId xmlns:a16="http://schemas.microsoft.com/office/drawing/2014/main" id="{BD8EFFF7-B357-4E7A-BCD2-DF1075892A5B}"/>
                </a:ext>
              </a:extLst>
            </p:cNvPr>
            <p:cNvSpPr>
              <a:spLocks noChangeArrowheads="1"/>
            </p:cNvSpPr>
            <p:nvPr>
              <p:custDataLst>
                <p:tags r:id="rId21"/>
              </p:custDataLst>
            </p:nvPr>
          </p:nvSpPr>
          <p:spPr bwMode="auto">
            <a:xfrm>
              <a:off x="0" y="0"/>
              <a:ext cx="9144000" cy="635000"/>
            </a:xfrm>
            <a:prstGeom prst="rect">
              <a:avLst/>
            </a:prstGeom>
            <a:solidFill>
              <a:srgbClr val="F6F7F8"/>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48151" name="ColorBlock">
              <a:extLst>
                <a:ext uri="{FF2B5EF4-FFF2-40B4-BE49-F238E27FC236}">
                  <a16:creationId xmlns:a16="http://schemas.microsoft.com/office/drawing/2014/main" id="{C392AF06-4C86-4123-98C2-77D0E8CF1C8F}"/>
                </a:ext>
              </a:extLst>
            </p:cNvPr>
            <p:cNvSpPr>
              <a:spLocks noChangeArrowheads="1"/>
            </p:cNvSpPr>
            <p:nvPr>
              <p:custDataLst>
                <p:tags r:id="rId22"/>
              </p:custDataLst>
            </p:nvPr>
          </p:nvSpPr>
          <p:spPr bwMode="auto">
            <a:xfrm>
              <a:off x="0" y="0"/>
              <a:ext cx="190500" cy="635000"/>
            </a:xfrm>
            <a:prstGeom prst="rect">
              <a:avLst/>
            </a:prstGeom>
            <a:solidFill>
              <a:srgbClr val="639EF4"/>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48152" name="TypeText">
              <a:extLst>
                <a:ext uri="{FF2B5EF4-FFF2-40B4-BE49-F238E27FC236}">
                  <a16:creationId xmlns:a16="http://schemas.microsoft.com/office/drawing/2014/main" id="{F230E7C7-F457-4C48-BC57-A8603CA9B3CA}"/>
                </a:ext>
              </a:extLst>
            </p:cNvPr>
            <p:cNvSpPr txBox="1">
              <a:spLocks noChangeArrowheads="1"/>
            </p:cNvSpPr>
            <p:nvPr>
              <p:custDataLst>
                <p:tags r:id="rId23"/>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48153" name="TipText">
              <a:extLst>
                <a:ext uri="{FF2B5EF4-FFF2-40B4-BE49-F238E27FC236}">
                  <a16:creationId xmlns:a16="http://schemas.microsoft.com/office/drawing/2014/main" id="{E5522BE2-837E-459A-8533-C37C8087EBE7}"/>
                </a:ext>
              </a:extLst>
            </p:cNvPr>
            <p:cNvSpPr txBox="1">
              <a:spLocks noChangeArrowheads="1"/>
            </p:cNvSpPr>
            <p:nvPr>
              <p:custDataLst>
                <p:tags r:id="rId24"/>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8145" name="图片 2">
            <a:extLst>
              <a:ext uri="{FF2B5EF4-FFF2-40B4-BE49-F238E27FC236}">
                <a16:creationId xmlns:a16="http://schemas.microsoft.com/office/drawing/2014/main" id="{5B3B271C-2F66-41DE-92CD-9E6DA7B7A3E7}"/>
              </a:ext>
            </a:extLst>
          </p:cNvPr>
          <p:cNvPicPr>
            <a:picLocks noChangeArrowheads="1"/>
          </p:cNvPicPr>
          <p:nvPr>
            <p:custDataLst>
              <p:tags r:id="rId20"/>
            </p:custDataLst>
          </p:nvPr>
        </p:nvPicPr>
        <p:blipFill>
          <a:blip r:embed="rId29">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EAB8647E-75C6-4E78-877F-F727AB552AAD}"/>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10.3.7 General Graph Directory</a:t>
            </a:r>
            <a:endParaRPr lang="en-US" altLang="zh-CN" sz="2400">
              <a:effectLst>
                <a:outerShdw blurRad="38100" dist="38100" dir="2700000" algn="tl">
                  <a:srgbClr val="C0C0C0"/>
                </a:outerShdw>
              </a:effectLst>
              <a:ea typeface="宋体" pitchFamily="2" charset="-122"/>
            </a:endParaRPr>
          </a:p>
        </p:txBody>
      </p:sp>
      <p:pic>
        <p:nvPicPr>
          <p:cNvPr id="49155" name="Picture 4">
            <a:extLst>
              <a:ext uri="{FF2B5EF4-FFF2-40B4-BE49-F238E27FC236}">
                <a16:creationId xmlns:a16="http://schemas.microsoft.com/office/drawing/2014/main" id="{0866B43F-5E48-4EEF-A88C-56BA5A6C47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20" t="10770" r="1062" b="11035"/>
          <a:stretch>
            <a:fillRect/>
          </a:stretch>
        </p:blipFill>
        <p:spPr bwMode="auto">
          <a:xfrm>
            <a:off x="1020763" y="1311275"/>
            <a:ext cx="7053262" cy="42068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3B45CD23-614E-4646-A469-3BAAC5669EB7}"/>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General Graph Directory (Cont.)</a:t>
            </a:r>
          </a:p>
        </p:txBody>
      </p:sp>
      <p:sp>
        <p:nvSpPr>
          <p:cNvPr id="50179" name="Rectangle 3">
            <a:extLst>
              <a:ext uri="{FF2B5EF4-FFF2-40B4-BE49-F238E27FC236}">
                <a16:creationId xmlns:a16="http://schemas.microsoft.com/office/drawing/2014/main" id="{380E996A-4F7F-4349-A3E1-936C77AC3797}"/>
              </a:ext>
            </a:extLst>
          </p:cNvPr>
          <p:cNvSpPr>
            <a:spLocks noGrp="1" noChangeArrowheads="1"/>
          </p:cNvSpPr>
          <p:nvPr>
            <p:ph type="body" idx="4294967295"/>
          </p:nvPr>
        </p:nvSpPr>
        <p:spPr/>
        <p:txBody>
          <a:bodyPr/>
          <a:lstStyle/>
          <a:p>
            <a:r>
              <a:rPr lang="en-US" altLang="zh-CN">
                <a:ea typeface="宋体" panose="02010600030101010101" pitchFamily="2" charset="-122"/>
              </a:rPr>
              <a:t>How do we guarantee </a:t>
            </a:r>
            <a:r>
              <a:rPr lang="en-US" altLang="zh-CN">
                <a:solidFill>
                  <a:srgbClr val="FF0000"/>
                </a:solidFill>
                <a:ea typeface="宋体" panose="02010600030101010101" pitchFamily="2" charset="-122"/>
              </a:rPr>
              <a:t>no cycles?</a:t>
            </a:r>
          </a:p>
          <a:p>
            <a:pPr lvl="1"/>
            <a:r>
              <a:rPr lang="en-US" altLang="zh-CN">
                <a:ea typeface="宋体" panose="02010600030101010101" pitchFamily="2" charset="-122"/>
              </a:rPr>
              <a:t>Allow only links to </a:t>
            </a:r>
            <a:r>
              <a:rPr lang="en-US" altLang="zh-CN">
                <a:solidFill>
                  <a:srgbClr val="00B050"/>
                </a:solidFill>
                <a:ea typeface="宋体" panose="02010600030101010101" pitchFamily="2" charset="-122"/>
              </a:rPr>
              <a:t>file</a:t>
            </a:r>
            <a:r>
              <a:rPr lang="en-US" altLang="zh-CN">
                <a:ea typeface="宋体" panose="02010600030101010101" pitchFamily="2" charset="-122"/>
              </a:rPr>
              <a:t> </a:t>
            </a:r>
            <a:r>
              <a:rPr lang="en-US" altLang="zh-CN">
                <a:solidFill>
                  <a:srgbClr val="00B0F0"/>
                </a:solidFill>
                <a:ea typeface="宋体" panose="02010600030101010101" pitchFamily="2" charset="-122"/>
              </a:rPr>
              <a:t>not subdirectories</a:t>
            </a:r>
          </a:p>
          <a:p>
            <a:pPr lvl="1"/>
            <a:r>
              <a:rPr lang="en-US" altLang="zh-CN">
                <a:ea typeface="宋体" panose="02010600030101010101" pitchFamily="2" charset="-122"/>
              </a:rPr>
              <a:t>Garbage collection</a:t>
            </a:r>
          </a:p>
          <a:p>
            <a:pPr lvl="1"/>
            <a:r>
              <a:rPr lang="en-US" altLang="zh-CN">
                <a:ea typeface="宋体" panose="02010600030101010101" pitchFamily="2" charset="-122"/>
              </a:rPr>
              <a:t>Every time </a:t>
            </a:r>
            <a:r>
              <a:rPr lang="en-US" altLang="zh-CN">
                <a:solidFill>
                  <a:srgbClr val="008000"/>
                </a:solidFill>
                <a:ea typeface="宋体" panose="02010600030101010101" pitchFamily="2" charset="-122"/>
              </a:rPr>
              <a:t>a new link is added</a:t>
            </a:r>
            <a:r>
              <a:rPr lang="en-US" altLang="zh-CN">
                <a:ea typeface="宋体" panose="02010600030101010101" pitchFamily="2" charset="-122"/>
              </a:rPr>
              <a:t> use a </a:t>
            </a:r>
            <a:r>
              <a:rPr lang="en-US" altLang="zh-CN">
                <a:solidFill>
                  <a:srgbClr val="FF0000"/>
                </a:solidFill>
                <a:ea typeface="宋体" panose="02010600030101010101" pitchFamily="2" charset="-122"/>
              </a:rPr>
              <a:t>cycle detection </a:t>
            </a:r>
            <a:r>
              <a:rPr lang="en-US" altLang="zh-CN">
                <a:ea typeface="宋体" panose="02010600030101010101" pitchFamily="2" charset="-122"/>
              </a:rPr>
              <a:t>algorithm to determine whether it is OK</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文本框 3">
            <a:extLst>
              <a:ext uri="{FF2B5EF4-FFF2-40B4-BE49-F238E27FC236}">
                <a16:creationId xmlns:a16="http://schemas.microsoft.com/office/drawing/2014/main" id="{CC5DCAA5-789F-45AE-9597-62599B567746}"/>
              </a:ext>
            </a:extLst>
          </p:cNvPr>
          <p:cNvSpPr txBox="1">
            <a:spLocks noChangeArrowheads="1"/>
          </p:cNvSpPr>
          <p:nvPr>
            <p:custDataLst>
              <p:tags r:id="rId2"/>
            </p:custDataLst>
          </p:nvPr>
        </p:nvSpPr>
        <p:spPr bwMode="auto">
          <a:xfrm>
            <a:off x="914400" y="1063625"/>
            <a:ext cx="7315200" cy="1104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设置</a:t>
            </a:r>
            <a:r>
              <a:rPr lang="zh-CN" altLang="en-US" sz="2600" dirty="0">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rPr>
              <a:t>当前工作目录</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的主要目的是（）。</a:t>
            </a:r>
          </a:p>
        </p:txBody>
      </p:sp>
      <p:sp>
        <p:nvSpPr>
          <p:cNvPr id="51203" name="文本框 4">
            <a:extLst>
              <a:ext uri="{FF2B5EF4-FFF2-40B4-BE49-F238E27FC236}">
                <a16:creationId xmlns:a16="http://schemas.microsoft.com/office/drawing/2014/main" id="{6AF034FA-12CA-4A08-ADD2-CDD450CFB7DF}"/>
              </a:ext>
            </a:extLst>
          </p:cNvPr>
          <p:cNvSpPr txBox="1">
            <a:spLocks noChangeArrowheads="1"/>
          </p:cNvSpPr>
          <p:nvPr>
            <p:custDataLst>
              <p:tags r:id="rId3"/>
            </p:custDataLst>
          </p:nvPr>
        </p:nvSpPr>
        <p:spPr bwMode="auto">
          <a:xfrm>
            <a:off x="1749287" y="2318924"/>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节省外存空间</a:t>
            </a:r>
          </a:p>
        </p:txBody>
      </p:sp>
      <p:sp>
        <p:nvSpPr>
          <p:cNvPr id="51204" name="文本框 5">
            <a:extLst>
              <a:ext uri="{FF2B5EF4-FFF2-40B4-BE49-F238E27FC236}">
                <a16:creationId xmlns:a16="http://schemas.microsoft.com/office/drawing/2014/main" id="{655A0C1A-039A-4AF0-9D6B-FFA2560BF66F}"/>
              </a:ext>
            </a:extLst>
          </p:cNvPr>
          <p:cNvSpPr txBox="1">
            <a:spLocks noChangeArrowheads="1"/>
          </p:cNvSpPr>
          <p:nvPr>
            <p:custDataLst>
              <p:tags r:id="rId4"/>
            </p:custDataLst>
          </p:nvPr>
        </p:nvSpPr>
        <p:spPr bwMode="auto">
          <a:xfrm>
            <a:off x="1749287" y="3176174"/>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节省内容空间 </a:t>
            </a:r>
          </a:p>
        </p:txBody>
      </p:sp>
      <p:sp>
        <p:nvSpPr>
          <p:cNvPr id="51205" name="文本框 6">
            <a:extLst>
              <a:ext uri="{FF2B5EF4-FFF2-40B4-BE49-F238E27FC236}">
                <a16:creationId xmlns:a16="http://schemas.microsoft.com/office/drawing/2014/main" id="{F0C61862-88AC-444A-9F25-484609DBFE33}"/>
              </a:ext>
            </a:extLst>
          </p:cNvPr>
          <p:cNvSpPr txBox="1">
            <a:spLocks noChangeArrowheads="1"/>
          </p:cNvSpPr>
          <p:nvPr>
            <p:custDataLst>
              <p:tags r:id="rId5"/>
            </p:custDataLst>
          </p:nvPr>
        </p:nvSpPr>
        <p:spPr bwMode="auto">
          <a:xfrm>
            <a:off x="1749287" y="4033424"/>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加快文件的检索速度</a:t>
            </a:r>
          </a:p>
        </p:txBody>
      </p:sp>
      <p:sp>
        <p:nvSpPr>
          <p:cNvPr id="51206" name="文本框 7">
            <a:extLst>
              <a:ext uri="{FF2B5EF4-FFF2-40B4-BE49-F238E27FC236}">
                <a16:creationId xmlns:a16="http://schemas.microsoft.com/office/drawing/2014/main" id="{97948602-790F-4AEA-9713-5B353AAD78F8}"/>
              </a:ext>
            </a:extLst>
          </p:cNvPr>
          <p:cNvSpPr txBox="1">
            <a:spLocks noChangeArrowheads="1"/>
          </p:cNvSpPr>
          <p:nvPr>
            <p:custDataLst>
              <p:tags r:id="rId6"/>
            </p:custDataLst>
          </p:nvPr>
        </p:nvSpPr>
        <p:spPr bwMode="auto">
          <a:xfrm>
            <a:off x="1749287" y="4890674"/>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加快文件的读写速度</a:t>
            </a:r>
          </a:p>
        </p:txBody>
      </p:sp>
      <p:sp>
        <p:nvSpPr>
          <p:cNvPr id="51207" name="椭圆 8">
            <a:extLst>
              <a:ext uri="{FF2B5EF4-FFF2-40B4-BE49-F238E27FC236}">
                <a16:creationId xmlns:a16="http://schemas.microsoft.com/office/drawing/2014/main" id="{F72F2B1A-8E11-4B41-93C2-B66B05A84D33}"/>
              </a:ext>
            </a:extLst>
          </p:cNvPr>
          <p:cNvSpPr>
            <a:spLocks noChangeAspect="1"/>
          </p:cNvSpPr>
          <p:nvPr>
            <p:custDataLst>
              <p:tags r:id="rId7"/>
            </p:custDataLst>
          </p:nvPr>
        </p:nvSpPr>
        <p:spPr bwMode="auto">
          <a:xfrm>
            <a:off x="1034912" y="2382424"/>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1208" name="椭圆 9">
            <a:extLst>
              <a:ext uri="{FF2B5EF4-FFF2-40B4-BE49-F238E27FC236}">
                <a16:creationId xmlns:a16="http://schemas.microsoft.com/office/drawing/2014/main" id="{E37D5D99-BBC7-47FE-AE23-1876216CCD95}"/>
              </a:ext>
            </a:extLst>
          </p:cNvPr>
          <p:cNvSpPr>
            <a:spLocks noChangeAspect="1"/>
          </p:cNvSpPr>
          <p:nvPr>
            <p:custDataLst>
              <p:tags r:id="rId8"/>
            </p:custDataLst>
          </p:nvPr>
        </p:nvSpPr>
        <p:spPr bwMode="auto">
          <a:xfrm>
            <a:off x="1034912" y="3239674"/>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1209" name="椭圆 10">
            <a:extLst>
              <a:ext uri="{FF2B5EF4-FFF2-40B4-BE49-F238E27FC236}">
                <a16:creationId xmlns:a16="http://schemas.microsoft.com/office/drawing/2014/main" id="{CE4E9C52-4D04-46D7-BC25-7A457554C0AE}"/>
              </a:ext>
            </a:extLst>
          </p:cNvPr>
          <p:cNvSpPr>
            <a:spLocks noChangeAspect="1"/>
          </p:cNvSpPr>
          <p:nvPr>
            <p:custDataLst>
              <p:tags r:id="rId9"/>
            </p:custDataLst>
          </p:nvPr>
        </p:nvSpPr>
        <p:spPr bwMode="auto">
          <a:xfrm>
            <a:off x="1034912" y="4096924"/>
            <a:ext cx="514350" cy="514350"/>
          </a:xfrm>
          <a:prstGeom prst="ellipse">
            <a:avLst/>
          </a:prstGeom>
          <a:solidFill>
            <a:srgbClr val="00FF00"/>
          </a:solidFill>
          <a:ln w="254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1210" name="椭圆 11">
            <a:extLst>
              <a:ext uri="{FF2B5EF4-FFF2-40B4-BE49-F238E27FC236}">
                <a16:creationId xmlns:a16="http://schemas.microsoft.com/office/drawing/2014/main" id="{F8C2078A-9D6D-46CF-AB35-DB257606E960}"/>
              </a:ext>
            </a:extLst>
          </p:cNvPr>
          <p:cNvSpPr>
            <a:spLocks noChangeAspect="1"/>
          </p:cNvSpPr>
          <p:nvPr>
            <p:custDataLst>
              <p:tags r:id="rId10"/>
            </p:custDataLst>
          </p:nvPr>
        </p:nvSpPr>
        <p:spPr bwMode="auto">
          <a:xfrm>
            <a:off x="1034912" y="4954174"/>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1211" name="矩形: 圆角 12">
            <a:extLst>
              <a:ext uri="{FF2B5EF4-FFF2-40B4-BE49-F238E27FC236}">
                <a16:creationId xmlns:a16="http://schemas.microsoft.com/office/drawing/2014/main" id="{62F57445-DCD5-4297-86A3-20F0B22510DA}"/>
              </a:ext>
            </a:extLst>
          </p:cNvPr>
          <p:cNvSpPr>
            <a:spLocks noChangeArrowheads="1"/>
          </p:cNvSpPr>
          <p:nvPr>
            <p:custDataLst>
              <p:tags r:id="rId11"/>
            </p:custDataLst>
          </p:nvPr>
        </p:nvSpPr>
        <p:spPr bwMode="auto">
          <a:xfrm>
            <a:off x="6172200" y="6215063"/>
            <a:ext cx="1543050" cy="411162"/>
          </a:xfrm>
          <a:prstGeom prst="roundRect">
            <a:avLst>
              <a:gd name="adj" fmla="val 16667"/>
            </a:avLst>
          </a:prstGeom>
          <a:solidFill>
            <a:srgbClr val="808080"/>
          </a:solidFill>
          <a:ln w="381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51212" name="矩形 19">
            <a:extLst>
              <a:ext uri="{FF2B5EF4-FFF2-40B4-BE49-F238E27FC236}">
                <a16:creationId xmlns:a16="http://schemas.microsoft.com/office/drawing/2014/main" id="{BC4CDE72-D2F7-47D3-B64C-D9333D247F4A}"/>
              </a:ext>
            </a:extLst>
          </p:cNvPr>
          <p:cNvSpPr>
            <a:spLocks noChangeArrowheads="1"/>
          </p:cNvSpPr>
          <p:nvPr>
            <p:custDataLst>
              <p:tags r:id="rId12"/>
            </p:custDataLst>
          </p:nvPr>
        </p:nvSpPr>
        <p:spPr bwMode="auto">
          <a:xfrm>
            <a:off x="9525000" y="0"/>
            <a:ext cx="3840480" cy="6858000"/>
          </a:xfrm>
          <a:prstGeom prst="rect">
            <a:avLst/>
          </a:prstGeom>
          <a:solidFill>
            <a:srgbClr val="FFFFFF"/>
          </a:solidFill>
          <a:ln w="12700" algn="ctr">
            <a:solidFill>
              <a:srgbClr val="9B9B9B"/>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solidFill>
                <a:srgbClr val="FFFFFF"/>
              </a:solidFill>
              <a:ea typeface="宋体" panose="02010600030101010101" pitchFamily="2" charset="-122"/>
            </a:endParaRPr>
          </a:p>
        </p:txBody>
      </p:sp>
      <p:sp>
        <p:nvSpPr>
          <p:cNvPr id="51213" name="文本框 24">
            <a:extLst>
              <a:ext uri="{FF2B5EF4-FFF2-40B4-BE49-F238E27FC236}">
                <a16:creationId xmlns:a16="http://schemas.microsoft.com/office/drawing/2014/main" id="{1038BEB3-7CCC-481F-AFFD-141E8AD30194}"/>
              </a:ext>
            </a:extLst>
          </p:cNvPr>
          <p:cNvSpPr txBox="1">
            <a:spLocks noChangeArrowheads="1"/>
          </p:cNvSpPr>
          <p:nvPr>
            <p:custDataLst>
              <p:tags r:id="rId13"/>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51214" name="文本框 25">
            <a:extLst>
              <a:ext uri="{FF2B5EF4-FFF2-40B4-BE49-F238E27FC236}">
                <a16:creationId xmlns:a16="http://schemas.microsoft.com/office/drawing/2014/main" id="{060A7DD3-EC49-4D87-9419-DF55AAD07D1F}"/>
              </a:ext>
            </a:extLst>
          </p:cNvPr>
          <p:cNvSpPr txBox="1">
            <a:spLocks noChangeArrowheads="1"/>
          </p:cNvSpPr>
          <p:nvPr>
            <p:custDataLst>
              <p:tags r:id="rId14"/>
            </p:custDataLst>
          </p:nvPr>
        </p:nvSpPr>
        <p:spPr bwMode="auto">
          <a:xfrm>
            <a:off x="9779001" y="1270000"/>
            <a:ext cx="333216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51215" name="组合 23">
            <a:extLst>
              <a:ext uri="{FF2B5EF4-FFF2-40B4-BE49-F238E27FC236}">
                <a16:creationId xmlns:a16="http://schemas.microsoft.com/office/drawing/2014/main" id="{FFCA4849-A1C5-4470-9477-13F7BBEC5FE1}"/>
              </a:ext>
            </a:extLst>
          </p:cNvPr>
          <p:cNvGrpSpPr>
            <a:grpSpLocks/>
          </p:cNvGrpSpPr>
          <p:nvPr>
            <p:custDataLst>
              <p:tags r:id="rId15"/>
            </p:custDataLst>
          </p:nvPr>
        </p:nvGrpSpPr>
        <p:grpSpPr bwMode="auto">
          <a:xfrm>
            <a:off x="9537700" y="0"/>
            <a:ext cx="3814763" cy="647700"/>
            <a:chOff x="9537700" y="0"/>
            <a:chExt cx="3815080" cy="647700"/>
          </a:xfrm>
        </p:grpSpPr>
        <p:sp>
          <p:nvSpPr>
            <p:cNvPr id="51226" name="RemarkBack">
              <a:extLst>
                <a:ext uri="{FF2B5EF4-FFF2-40B4-BE49-F238E27FC236}">
                  <a16:creationId xmlns:a16="http://schemas.microsoft.com/office/drawing/2014/main" id="{1E51A293-073D-43B2-BCA5-E45B662ABA7A}"/>
                </a:ext>
              </a:extLst>
            </p:cNvPr>
            <p:cNvSpPr>
              <a:spLocks noChangeArrowheads="1"/>
            </p:cNvSpPr>
            <p:nvPr>
              <p:custDataLst>
                <p:tags r:id="rId25"/>
              </p:custDataLst>
            </p:nvPr>
          </p:nvSpPr>
          <p:spPr bwMode="auto">
            <a:xfrm>
              <a:off x="9537700" y="12700"/>
              <a:ext cx="3815080" cy="635000"/>
            </a:xfrm>
            <a:prstGeom prst="rect">
              <a:avLst/>
            </a:prstGeom>
            <a:solidFill>
              <a:srgbClr val="F6F7F8"/>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51227" name="RemarkBlock">
              <a:extLst>
                <a:ext uri="{FF2B5EF4-FFF2-40B4-BE49-F238E27FC236}">
                  <a16:creationId xmlns:a16="http://schemas.microsoft.com/office/drawing/2014/main" id="{C63A3C7B-870B-451C-AAC4-07CBD17ABEA2}"/>
                </a:ext>
              </a:extLst>
            </p:cNvPr>
            <p:cNvSpPr>
              <a:spLocks noChangeArrowheads="1"/>
            </p:cNvSpPr>
            <p:nvPr>
              <p:custDataLst>
                <p:tags r:id="rId26"/>
              </p:custDataLst>
            </p:nvPr>
          </p:nvSpPr>
          <p:spPr bwMode="auto">
            <a:xfrm>
              <a:off x="9537700" y="12700"/>
              <a:ext cx="190500" cy="635000"/>
            </a:xfrm>
            <a:prstGeom prst="rect">
              <a:avLst/>
            </a:prstGeom>
            <a:solidFill>
              <a:srgbClr val="639EF4"/>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51228" name="RemarkTitleText">
              <a:extLst>
                <a:ext uri="{FF2B5EF4-FFF2-40B4-BE49-F238E27FC236}">
                  <a16:creationId xmlns:a16="http://schemas.microsoft.com/office/drawing/2014/main" id="{E2C5FE1B-C9C2-48DF-B989-42F609DDF8E3}"/>
                </a:ext>
              </a:extLst>
            </p:cNvPr>
            <p:cNvSpPr txBox="1">
              <a:spLocks noChangeArrowheads="1"/>
            </p:cNvSpPr>
            <p:nvPr>
              <p:custDataLst>
                <p:tags r:id="rId27"/>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51216" name="RemarkBack">
            <a:extLst>
              <a:ext uri="{FF2B5EF4-FFF2-40B4-BE49-F238E27FC236}">
                <a16:creationId xmlns:a16="http://schemas.microsoft.com/office/drawing/2014/main" id="{684D3BCA-A27A-49A0-8BD4-573990A26FFE}"/>
              </a:ext>
            </a:extLst>
          </p:cNvPr>
          <p:cNvSpPr>
            <a:spLocks noChangeArrowheads="1"/>
          </p:cNvSpPr>
          <p:nvPr>
            <p:custDataLst>
              <p:tags r:id="rId16"/>
            </p:custDataLst>
          </p:nvPr>
        </p:nvSpPr>
        <p:spPr bwMode="auto">
          <a:xfrm>
            <a:off x="9537700" y="12700"/>
            <a:ext cx="3814763" cy="635000"/>
          </a:xfrm>
          <a:prstGeom prst="rect">
            <a:avLst/>
          </a:prstGeom>
          <a:solidFill>
            <a:srgbClr val="F6F7F8"/>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51217" name="RemarkBlock">
            <a:extLst>
              <a:ext uri="{FF2B5EF4-FFF2-40B4-BE49-F238E27FC236}">
                <a16:creationId xmlns:a16="http://schemas.microsoft.com/office/drawing/2014/main" id="{F86F232D-FF0D-475D-A356-87F79886F6A3}"/>
              </a:ext>
            </a:extLst>
          </p:cNvPr>
          <p:cNvSpPr>
            <a:spLocks noChangeArrowheads="1"/>
          </p:cNvSpPr>
          <p:nvPr>
            <p:custDataLst>
              <p:tags r:id="rId17"/>
            </p:custDataLst>
          </p:nvPr>
        </p:nvSpPr>
        <p:spPr bwMode="auto">
          <a:xfrm>
            <a:off x="9537700" y="12700"/>
            <a:ext cx="190500" cy="635000"/>
          </a:xfrm>
          <a:prstGeom prst="rect">
            <a:avLst/>
          </a:prstGeom>
          <a:solidFill>
            <a:srgbClr val="639EF4"/>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51218" name="RemarkTitleText">
            <a:extLst>
              <a:ext uri="{FF2B5EF4-FFF2-40B4-BE49-F238E27FC236}">
                <a16:creationId xmlns:a16="http://schemas.microsoft.com/office/drawing/2014/main" id="{310ABD88-2D4A-4E73-8E3F-CE6020BA5CAC}"/>
              </a:ext>
            </a:extLst>
          </p:cNvPr>
          <p:cNvSpPr txBox="1">
            <a:spLocks noChangeArrowheads="1"/>
          </p:cNvSpPr>
          <p:nvPr>
            <p:custDataLst>
              <p:tags r:id="rId18"/>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8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51219" name="组合 17">
            <a:extLst>
              <a:ext uri="{FF2B5EF4-FFF2-40B4-BE49-F238E27FC236}">
                <a16:creationId xmlns:a16="http://schemas.microsoft.com/office/drawing/2014/main" id="{98B97334-0522-4858-8E17-513FE7F98691}"/>
              </a:ext>
            </a:extLst>
          </p:cNvPr>
          <p:cNvGrpSpPr>
            <a:grpSpLocks/>
          </p:cNvGrpSpPr>
          <p:nvPr>
            <p:custDataLst>
              <p:tags r:id="rId19"/>
            </p:custDataLst>
          </p:nvPr>
        </p:nvGrpSpPr>
        <p:grpSpPr bwMode="auto">
          <a:xfrm>
            <a:off x="0" y="0"/>
            <a:ext cx="9144000" cy="635000"/>
            <a:chOff x="0" y="0"/>
            <a:chExt cx="9144000" cy="635000"/>
          </a:xfrm>
        </p:grpSpPr>
        <p:sp>
          <p:nvSpPr>
            <p:cNvPr id="51222" name="TitleBackground">
              <a:extLst>
                <a:ext uri="{FF2B5EF4-FFF2-40B4-BE49-F238E27FC236}">
                  <a16:creationId xmlns:a16="http://schemas.microsoft.com/office/drawing/2014/main" id="{611BE20D-991C-44D9-83B5-18C6426E5776}"/>
                </a:ext>
              </a:extLst>
            </p:cNvPr>
            <p:cNvSpPr>
              <a:spLocks noChangeArrowheads="1"/>
            </p:cNvSpPr>
            <p:nvPr>
              <p:custDataLst>
                <p:tags r:id="rId21"/>
              </p:custDataLst>
            </p:nvPr>
          </p:nvSpPr>
          <p:spPr bwMode="auto">
            <a:xfrm>
              <a:off x="0" y="0"/>
              <a:ext cx="9144000" cy="635000"/>
            </a:xfrm>
            <a:prstGeom prst="rect">
              <a:avLst/>
            </a:prstGeom>
            <a:solidFill>
              <a:srgbClr val="F6F7F8"/>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51223" name="ColorBlock">
              <a:extLst>
                <a:ext uri="{FF2B5EF4-FFF2-40B4-BE49-F238E27FC236}">
                  <a16:creationId xmlns:a16="http://schemas.microsoft.com/office/drawing/2014/main" id="{71E0212D-7E5E-4A7A-AB78-75CBA53FE854}"/>
                </a:ext>
              </a:extLst>
            </p:cNvPr>
            <p:cNvSpPr>
              <a:spLocks noChangeArrowheads="1"/>
            </p:cNvSpPr>
            <p:nvPr>
              <p:custDataLst>
                <p:tags r:id="rId22"/>
              </p:custDataLst>
            </p:nvPr>
          </p:nvSpPr>
          <p:spPr bwMode="auto">
            <a:xfrm>
              <a:off x="0" y="0"/>
              <a:ext cx="190500" cy="635000"/>
            </a:xfrm>
            <a:prstGeom prst="rect">
              <a:avLst/>
            </a:prstGeom>
            <a:solidFill>
              <a:srgbClr val="639EF4"/>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51224" name="TypeText">
              <a:extLst>
                <a:ext uri="{FF2B5EF4-FFF2-40B4-BE49-F238E27FC236}">
                  <a16:creationId xmlns:a16="http://schemas.microsoft.com/office/drawing/2014/main" id="{75B5F9D1-02E9-40D3-90A4-BF69A3FF47B2}"/>
                </a:ext>
              </a:extLst>
            </p:cNvPr>
            <p:cNvSpPr txBox="1">
              <a:spLocks noChangeArrowheads="1"/>
            </p:cNvSpPr>
            <p:nvPr>
              <p:custDataLst>
                <p:tags r:id="rId23"/>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51225" name="TipText">
              <a:extLst>
                <a:ext uri="{FF2B5EF4-FFF2-40B4-BE49-F238E27FC236}">
                  <a16:creationId xmlns:a16="http://schemas.microsoft.com/office/drawing/2014/main" id="{481976C8-5546-4580-AF0E-B37E43A25AD1}"/>
                </a:ext>
              </a:extLst>
            </p:cNvPr>
            <p:cNvSpPr txBox="1">
              <a:spLocks noChangeArrowheads="1"/>
            </p:cNvSpPr>
            <p:nvPr>
              <p:custDataLst>
                <p:tags r:id="rId24"/>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1220" name="图片 2">
            <a:extLst>
              <a:ext uri="{FF2B5EF4-FFF2-40B4-BE49-F238E27FC236}">
                <a16:creationId xmlns:a16="http://schemas.microsoft.com/office/drawing/2014/main" id="{3DB32D2C-4D51-4CB9-A010-BD79A443B070}"/>
              </a:ext>
            </a:extLst>
          </p:cNvPr>
          <p:cNvPicPr>
            <a:picLocks noChangeArrowheads="1"/>
          </p:cNvPicPr>
          <p:nvPr>
            <p:custDataLst>
              <p:tags r:id="rId20"/>
            </p:custDataLst>
          </p:nvPr>
        </p:nvPicPr>
        <p:blipFill>
          <a:blip r:embed="rId29">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文本框 3">
            <a:extLst>
              <a:ext uri="{FF2B5EF4-FFF2-40B4-BE49-F238E27FC236}">
                <a16:creationId xmlns:a16="http://schemas.microsoft.com/office/drawing/2014/main" id="{EBC617DA-6BAA-447E-B558-FF4168C98759}"/>
              </a:ext>
            </a:extLst>
          </p:cNvPr>
          <p:cNvSpPr txBox="1">
            <a:spLocks noChangeArrowheads="1"/>
          </p:cNvSpPr>
          <p:nvPr>
            <p:custDataLst>
              <p:tags r:id="rId2"/>
            </p:custDataLst>
          </p:nvPr>
        </p:nvSpPr>
        <p:spPr bwMode="auto">
          <a:xfrm>
            <a:off x="914400" y="635000"/>
            <a:ext cx="73152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用户在删除某文件的过程中，操作系统不可能执行的是（）。</a:t>
            </a:r>
          </a:p>
        </p:txBody>
      </p:sp>
      <p:sp>
        <p:nvSpPr>
          <p:cNvPr id="52227" name="文本框 4">
            <a:extLst>
              <a:ext uri="{FF2B5EF4-FFF2-40B4-BE49-F238E27FC236}">
                <a16:creationId xmlns:a16="http://schemas.microsoft.com/office/drawing/2014/main" id="{C3BB283D-41E5-4F8A-B82F-FC9BDCA715EC}"/>
              </a:ext>
            </a:extLst>
          </p:cNvPr>
          <p:cNvSpPr txBox="1">
            <a:spLocks noChangeArrowheads="1"/>
          </p:cNvSpPr>
          <p:nvPr>
            <p:custDataLst>
              <p:tags r:id="rId3"/>
            </p:custDataLst>
          </p:nvPr>
        </p:nvSpPr>
        <p:spPr bwMode="auto">
          <a:xfrm>
            <a:off x="1828800" y="27860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删除此文件所在的目录</a:t>
            </a:r>
          </a:p>
        </p:txBody>
      </p:sp>
      <p:sp>
        <p:nvSpPr>
          <p:cNvPr id="52228" name="文本框 5">
            <a:extLst>
              <a:ext uri="{FF2B5EF4-FFF2-40B4-BE49-F238E27FC236}">
                <a16:creationId xmlns:a16="http://schemas.microsoft.com/office/drawing/2014/main" id="{9D6E9A1E-59AB-4904-BAF9-80E4CD82362C}"/>
              </a:ext>
            </a:extLst>
          </p:cNvPr>
          <p:cNvSpPr txBox="1">
            <a:spLocks noChangeArrowheads="1"/>
          </p:cNvSpPr>
          <p:nvPr>
            <p:custDataLst>
              <p:tags r:id="rId4"/>
            </p:custDataLst>
          </p:nvPr>
        </p:nvSpPr>
        <p:spPr bwMode="auto">
          <a:xfrm>
            <a:off x="1828800" y="36433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删除与此文件关联的目录项</a:t>
            </a:r>
          </a:p>
        </p:txBody>
      </p:sp>
      <p:sp>
        <p:nvSpPr>
          <p:cNvPr id="52229" name="文本框 6">
            <a:extLst>
              <a:ext uri="{FF2B5EF4-FFF2-40B4-BE49-F238E27FC236}">
                <a16:creationId xmlns:a16="http://schemas.microsoft.com/office/drawing/2014/main" id="{408EF3F1-D023-458D-920B-F65127786DE5}"/>
              </a:ext>
            </a:extLst>
          </p:cNvPr>
          <p:cNvSpPr txBox="1">
            <a:spLocks noChangeArrowheads="1"/>
          </p:cNvSpPr>
          <p:nvPr>
            <p:custDataLst>
              <p:tags r:id="rId5"/>
            </p:custDataLst>
          </p:nvPr>
        </p:nvSpPr>
        <p:spPr bwMode="auto">
          <a:xfrm>
            <a:off x="1828800" y="45005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删除与此文件对应的控制块</a:t>
            </a:r>
          </a:p>
        </p:txBody>
      </p:sp>
      <p:sp>
        <p:nvSpPr>
          <p:cNvPr id="52230" name="文本框 7">
            <a:extLst>
              <a:ext uri="{FF2B5EF4-FFF2-40B4-BE49-F238E27FC236}">
                <a16:creationId xmlns:a16="http://schemas.microsoft.com/office/drawing/2014/main" id="{B600445B-EA8A-4183-B01F-3BB72ACB7EDF}"/>
              </a:ext>
            </a:extLst>
          </p:cNvPr>
          <p:cNvSpPr txBox="1">
            <a:spLocks noChangeArrowheads="1"/>
          </p:cNvSpPr>
          <p:nvPr>
            <p:custDataLst>
              <p:tags r:id="rId6"/>
            </p:custDataLst>
          </p:nvPr>
        </p:nvSpPr>
        <p:spPr bwMode="auto">
          <a:xfrm>
            <a:off x="1828800" y="53578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释放与此文件关联的内存缓冲区</a:t>
            </a:r>
          </a:p>
        </p:txBody>
      </p:sp>
      <p:sp>
        <p:nvSpPr>
          <p:cNvPr id="52231" name="椭圆 8">
            <a:extLst>
              <a:ext uri="{FF2B5EF4-FFF2-40B4-BE49-F238E27FC236}">
                <a16:creationId xmlns:a16="http://schemas.microsoft.com/office/drawing/2014/main" id="{20905711-8D01-45E6-B72F-33BAE08C9D9A}"/>
              </a:ext>
            </a:extLst>
          </p:cNvPr>
          <p:cNvSpPr>
            <a:spLocks noChangeAspect="1"/>
          </p:cNvSpPr>
          <p:nvPr>
            <p:custDataLst>
              <p:tags r:id="rId7"/>
            </p:custDataLst>
          </p:nvPr>
        </p:nvSpPr>
        <p:spPr bwMode="auto">
          <a:xfrm>
            <a:off x="1114425" y="2849563"/>
            <a:ext cx="514350" cy="514350"/>
          </a:xfrm>
          <a:prstGeom prst="ellipse">
            <a:avLst/>
          </a:prstGeom>
          <a:solidFill>
            <a:srgbClr val="00FF00"/>
          </a:solidFill>
          <a:ln w="254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2232" name="椭圆 9">
            <a:extLst>
              <a:ext uri="{FF2B5EF4-FFF2-40B4-BE49-F238E27FC236}">
                <a16:creationId xmlns:a16="http://schemas.microsoft.com/office/drawing/2014/main" id="{470BD498-3859-4131-B9B2-A5D1680A7DB9}"/>
              </a:ext>
            </a:extLst>
          </p:cNvPr>
          <p:cNvSpPr>
            <a:spLocks noChangeAspect="1"/>
          </p:cNvSpPr>
          <p:nvPr>
            <p:custDataLst>
              <p:tags r:id="rId8"/>
            </p:custDataLst>
          </p:nvPr>
        </p:nvSpPr>
        <p:spPr bwMode="auto">
          <a:xfrm>
            <a:off x="1114425" y="3706813"/>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2233" name="椭圆 10">
            <a:extLst>
              <a:ext uri="{FF2B5EF4-FFF2-40B4-BE49-F238E27FC236}">
                <a16:creationId xmlns:a16="http://schemas.microsoft.com/office/drawing/2014/main" id="{57AFF4EF-5BBB-463A-BF23-92EA07438958}"/>
              </a:ext>
            </a:extLst>
          </p:cNvPr>
          <p:cNvSpPr>
            <a:spLocks noChangeAspect="1"/>
          </p:cNvSpPr>
          <p:nvPr>
            <p:custDataLst>
              <p:tags r:id="rId9"/>
            </p:custDataLst>
          </p:nvPr>
        </p:nvSpPr>
        <p:spPr bwMode="auto">
          <a:xfrm>
            <a:off x="1114425" y="4564063"/>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2234" name="椭圆 11">
            <a:extLst>
              <a:ext uri="{FF2B5EF4-FFF2-40B4-BE49-F238E27FC236}">
                <a16:creationId xmlns:a16="http://schemas.microsoft.com/office/drawing/2014/main" id="{250D7C68-A2E5-4570-B6F9-83B3C6615C97}"/>
              </a:ext>
            </a:extLst>
          </p:cNvPr>
          <p:cNvSpPr>
            <a:spLocks noChangeAspect="1"/>
          </p:cNvSpPr>
          <p:nvPr>
            <p:custDataLst>
              <p:tags r:id="rId10"/>
            </p:custDataLst>
          </p:nvPr>
        </p:nvSpPr>
        <p:spPr bwMode="auto">
          <a:xfrm>
            <a:off x="1114425" y="5421313"/>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2235" name="矩形: 圆角 12">
            <a:extLst>
              <a:ext uri="{FF2B5EF4-FFF2-40B4-BE49-F238E27FC236}">
                <a16:creationId xmlns:a16="http://schemas.microsoft.com/office/drawing/2014/main" id="{C05C0D23-FAC3-4212-8A56-4D6DBA64FDDD}"/>
              </a:ext>
            </a:extLst>
          </p:cNvPr>
          <p:cNvSpPr>
            <a:spLocks noChangeArrowheads="1"/>
          </p:cNvSpPr>
          <p:nvPr>
            <p:custDataLst>
              <p:tags r:id="rId11"/>
            </p:custDataLst>
          </p:nvPr>
        </p:nvSpPr>
        <p:spPr bwMode="auto">
          <a:xfrm>
            <a:off x="6172200" y="6215063"/>
            <a:ext cx="1543050" cy="411162"/>
          </a:xfrm>
          <a:prstGeom prst="roundRect">
            <a:avLst>
              <a:gd name="adj" fmla="val 16667"/>
            </a:avLst>
          </a:prstGeom>
          <a:solidFill>
            <a:srgbClr val="808080"/>
          </a:solidFill>
          <a:ln w="381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52236" name="矩形 19">
            <a:extLst>
              <a:ext uri="{FF2B5EF4-FFF2-40B4-BE49-F238E27FC236}">
                <a16:creationId xmlns:a16="http://schemas.microsoft.com/office/drawing/2014/main" id="{76848494-B6C2-47AF-8BB8-41BD88A46141}"/>
              </a:ext>
            </a:extLst>
          </p:cNvPr>
          <p:cNvSpPr>
            <a:spLocks noChangeArrowheads="1"/>
          </p:cNvSpPr>
          <p:nvPr>
            <p:custDataLst>
              <p:tags r:id="rId12"/>
            </p:custDataLst>
          </p:nvPr>
        </p:nvSpPr>
        <p:spPr bwMode="auto">
          <a:xfrm>
            <a:off x="9525000" y="0"/>
            <a:ext cx="3840480" cy="6858000"/>
          </a:xfrm>
          <a:prstGeom prst="rect">
            <a:avLst/>
          </a:prstGeom>
          <a:solidFill>
            <a:srgbClr val="FFFFFF"/>
          </a:solidFill>
          <a:ln w="12700" algn="ctr">
            <a:solidFill>
              <a:srgbClr val="9B9B9B"/>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solidFill>
                <a:srgbClr val="FFFFFF"/>
              </a:solidFill>
              <a:ea typeface="宋体" panose="02010600030101010101" pitchFamily="2" charset="-122"/>
            </a:endParaRPr>
          </a:p>
        </p:txBody>
      </p:sp>
      <p:sp>
        <p:nvSpPr>
          <p:cNvPr id="52237" name="文本框 24">
            <a:extLst>
              <a:ext uri="{FF2B5EF4-FFF2-40B4-BE49-F238E27FC236}">
                <a16:creationId xmlns:a16="http://schemas.microsoft.com/office/drawing/2014/main" id="{3027C711-C940-47EA-9BC2-3795FEC06933}"/>
              </a:ext>
            </a:extLst>
          </p:cNvPr>
          <p:cNvSpPr txBox="1">
            <a:spLocks noChangeArrowheads="1"/>
          </p:cNvSpPr>
          <p:nvPr>
            <p:custDataLst>
              <p:tags r:id="rId13"/>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52238" name="文本框 25">
            <a:extLst>
              <a:ext uri="{FF2B5EF4-FFF2-40B4-BE49-F238E27FC236}">
                <a16:creationId xmlns:a16="http://schemas.microsoft.com/office/drawing/2014/main" id="{1C62A51A-B2CB-4946-9D8D-911ACD565F5D}"/>
              </a:ext>
            </a:extLst>
          </p:cNvPr>
          <p:cNvSpPr txBox="1">
            <a:spLocks noChangeArrowheads="1"/>
          </p:cNvSpPr>
          <p:nvPr>
            <p:custDataLst>
              <p:tags r:id="rId14"/>
            </p:custDataLst>
          </p:nvPr>
        </p:nvSpPr>
        <p:spPr bwMode="auto">
          <a:xfrm>
            <a:off x="9779001" y="1270000"/>
            <a:ext cx="333216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52239" name="组合 23">
            <a:extLst>
              <a:ext uri="{FF2B5EF4-FFF2-40B4-BE49-F238E27FC236}">
                <a16:creationId xmlns:a16="http://schemas.microsoft.com/office/drawing/2014/main" id="{1D2CF8E5-23DF-43C2-93F1-59365109D2DA}"/>
              </a:ext>
            </a:extLst>
          </p:cNvPr>
          <p:cNvGrpSpPr>
            <a:grpSpLocks/>
          </p:cNvGrpSpPr>
          <p:nvPr>
            <p:custDataLst>
              <p:tags r:id="rId15"/>
            </p:custDataLst>
          </p:nvPr>
        </p:nvGrpSpPr>
        <p:grpSpPr bwMode="auto">
          <a:xfrm>
            <a:off x="9537700" y="0"/>
            <a:ext cx="3814763" cy="647700"/>
            <a:chOff x="9537700" y="0"/>
            <a:chExt cx="3815080" cy="647700"/>
          </a:xfrm>
        </p:grpSpPr>
        <p:sp>
          <p:nvSpPr>
            <p:cNvPr id="52250" name="RemarkBack">
              <a:extLst>
                <a:ext uri="{FF2B5EF4-FFF2-40B4-BE49-F238E27FC236}">
                  <a16:creationId xmlns:a16="http://schemas.microsoft.com/office/drawing/2014/main" id="{5C3FDD61-D707-4CAF-8DC5-A1A805E3CA35}"/>
                </a:ext>
              </a:extLst>
            </p:cNvPr>
            <p:cNvSpPr>
              <a:spLocks noChangeArrowheads="1"/>
            </p:cNvSpPr>
            <p:nvPr>
              <p:custDataLst>
                <p:tags r:id="rId25"/>
              </p:custDataLst>
            </p:nvPr>
          </p:nvSpPr>
          <p:spPr bwMode="auto">
            <a:xfrm>
              <a:off x="9537700" y="12700"/>
              <a:ext cx="3815080" cy="635000"/>
            </a:xfrm>
            <a:prstGeom prst="rect">
              <a:avLst/>
            </a:prstGeom>
            <a:solidFill>
              <a:srgbClr val="F6F7F8"/>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52251" name="RemarkBlock">
              <a:extLst>
                <a:ext uri="{FF2B5EF4-FFF2-40B4-BE49-F238E27FC236}">
                  <a16:creationId xmlns:a16="http://schemas.microsoft.com/office/drawing/2014/main" id="{FAF8D469-19C2-4797-AE11-6E6BDB1C27C3}"/>
                </a:ext>
              </a:extLst>
            </p:cNvPr>
            <p:cNvSpPr>
              <a:spLocks noChangeArrowheads="1"/>
            </p:cNvSpPr>
            <p:nvPr>
              <p:custDataLst>
                <p:tags r:id="rId26"/>
              </p:custDataLst>
            </p:nvPr>
          </p:nvSpPr>
          <p:spPr bwMode="auto">
            <a:xfrm>
              <a:off x="9537700" y="12700"/>
              <a:ext cx="190500" cy="635000"/>
            </a:xfrm>
            <a:prstGeom prst="rect">
              <a:avLst/>
            </a:prstGeom>
            <a:solidFill>
              <a:srgbClr val="639EF4"/>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52252" name="RemarkTitleText">
              <a:extLst>
                <a:ext uri="{FF2B5EF4-FFF2-40B4-BE49-F238E27FC236}">
                  <a16:creationId xmlns:a16="http://schemas.microsoft.com/office/drawing/2014/main" id="{642105EF-1850-4F25-AA7F-833229E085A8}"/>
                </a:ext>
              </a:extLst>
            </p:cNvPr>
            <p:cNvSpPr txBox="1">
              <a:spLocks noChangeArrowheads="1"/>
            </p:cNvSpPr>
            <p:nvPr>
              <p:custDataLst>
                <p:tags r:id="rId27"/>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52240" name="RemarkBack">
            <a:extLst>
              <a:ext uri="{FF2B5EF4-FFF2-40B4-BE49-F238E27FC236}">
                <a16:creationId xmlns:a16="http://schemas.microsoft.com/office/drawing/2014/main" id="{F9915CD8-DDA8-4A7A-9A18-81795FEA506A}"/>
              </a:ext>
            </a:extLst>
          </p:cNvPr>
          <p:cNvSpPr>
            <a:spLocks noChangeArrowheads="1"/>
          </p:cNvSpPr>
          <p:nvPr>
            <p:custDataLst>
              <p:tags r:id="rId16"/>
            </p:custDataLst>
          </p:nvPr>
        </p:nvSpPr>
        <p:spPr bwMode="auto">
          <a:xfrm>
            <a:off x="9537700" y="12700"/>
            <a:ext cx="3814763" cy="635000"/>
          </a:xfrm>
          <a:prstGeom prst="rect">
            <a:avLst/>
          </a:prstGeom>
          <a:solidFill>
            <a:srgbClr val="F6F7F8"/>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endParaRPr lang="zh-CN" altLang="en-US">
              <a:ea typeface="宋体" panose="02010600030101010101" pitchFamily="2" charset="-122"/>
            </a:endParaRPr>
          </a:p>
        </p:txBody>
      </p:sp>
      <p:sp>
        <p:nvSpPr>
          <p:cNvPr id="52241" name="RemarkBlock">
            <a:extLst>
              <a:ext uri="{FF2B5EF4-FFF2-40B4-BE49-F238E27FC236}">
                <a16:creationId xmlns:a16="http://schemas.microsoft.com/office/drawing/2014/main" id="{E56F5129-6E7F-495B-AC58-0461F734BFBD}"/>
              </a:ext>
            </a:extLst>
          </p:cNvPr>
          <p:cNvSpPr>
            <a:spLocks noChangeArrowheads="1"/>
          </p:cNvSpPr>
          <p:nvPr>
            <p:custDataLst>
              <p:tags r:id="rId17"/>
            </p:custDataLst>
          </p:nvPr>
        </p:nvSpPr>
        <p:spPr bwMode="auto">
          <a:xfrm>
            <a:off x="9537700" y="12700"/>
            <a:ext cx="190500" cy="635000"/>
          </a:xfrm>
          <a:prstGeom prst="rect">
            <a:avLst/>
          </a:prstGeom>
          <a:solidFill>
            <a:srgbClr val="639EF4"/>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endParaRPr lang="zh-CN" altLang="en-US">
              <a:ea typeface="宋体" panose="02010600030101010101" pitchFamily="2" charset="-122"/>
            </a:endParaRPr>
          </a:p>
        </p:txBody>
      </p:sp>
      <p:sp>
        <p:nvSpPr>
          <p:cNvPr id="52242" name="RemarkTitleText">
            <a:extLst>
              <a:ext uri="{FF2B5EF4-FFF2-40B4-BE49-F238E27FC236}">
                <a16:creationId xmlns:a16="http://schemas.microsoft.com/office/drawing/2014/main" id="{0D866849-9C73-49F3-BF8C-2FE3FAAD43DD}"/>
              </a:ext>
            </a:extLst>
          </p:cNvPr>
          <p:cNvSpPr txBox="1">
            <a:spLocks noChangeArrowheads="1"/>
          </p:cNvSpPr>
          <p:nvPr>
            <p:custDataLst>
              <p:tags r:id="rId18"/>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52243" name="组合 17">
            <a:extLst>
              <a:ext uri="{FF2B5EF4-FFF2-40B4-BE49-F238E27FC236}">
                <a16:creationId xmlns:a16="http://schemas.microsoft.com/office/drawing/2014/main" id="{8AF60800-66B1-4885-AB60-6E459BE53F1A}"/>
              </a:ext>
            </a:extLst>
          </p:cNvPr>
          <p:cNvGrpSpPr>
            <a:grpSpLocks/>
          </p:cNvGrpSpPr>
          <p:nvPr>
            <p:custDataLst>
              <p:tags r:id="rId19"/>
            </p:custDataLst>
          </p:nvPr>
        </p:nvGrpSpPr>
        <p:grpSpPr bwMode="auto">
          <a:xfrm>
            <a:off x="0" y="0"/>
            <a:ext cx="9144000" cy="635000"/>
            <a:chOff x="0" y="0"/>
            <a:chExt cx="9144000" cy="635000"/>
          </a:xfrm>
        </p:grpSpPr>
        <p:sp>
          <p:nvSpPr>
            <p:cNvPr id="52246" name="TitleBackground">
              <a:extLst>
                <a:ext uri="{FF2B5EF4-FFF2-40B4-BE49-F238E27FC236}">
                  <a16:creationId xmlns:a16="http://schemas.microsoft.com/office/drawing/2014/main" id="{C89BEADA-D36B-4345-8E9E-0F4EDDD48332}"/>
                </a:ext>
              </a:extLst>
            </p:cNvPr>
            <p:cNvSpPr>
              <a:spLocks noChangeArrowheads="1"/>
            </p:cNvSpPr>
            <p:nvPr>
              <p:custDataLst>
                <p:tags r:id="rId21"/>
              </p:custDataLst>
            </p:nvPr>
          </p:nvSpPr>
          <p:spPr bwMode="auto">
            <a:xfrm>
              <a:off x="0" y="0"/>
              <a:ext cx="9144000" cy="635000"/>
            </a:xfrm>
            <a:prstGeom prst="rect">
              <a:avLst/>
            </a:prstGeom>
            <a:solidFill>
              <a:srgbClr val="F6F7F8"/>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52247" name="ColorBlock">
              <a:extLst>
                <a:ext uri="{FF2B5EF4-FFF2-40B4-BE49-F238E27FC236}">
                  <a16:creationId xmlns:a16="http://schemas.microsoft.com/office/drawing/2014/main" id="{ECF5893D-8E81-4EF1-9A67-4DD2F96499E1}"/>
                </a:ext>
              </a:extLst>
            </p:cNvPr>
            <p:cNvSpPr>
              <a:spLocks noChangeArrowheads="1"/>
            </p:cNvSpPr>
            <p:nvPr>
              <p:custDataLst>
                <p:tags r:id="rId22"/>
              </p:custDataLst>
            </p:nvPr>
          </p:nvSpPr>
          <p:spPr bwMode="auto">
            <a:xfrm>
              <a:off x="0" y="0"/>
              <a:ext cx="190500" cy="635000"/>
            </a:xfrm>
            <a:prstGeom prst="rect">
              <a:avLst/>
            </a:prstGeom>
            <a:solidFill>
              <a:srgbClr val="639EF4"/>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52248" name="TypeText">
              <a:extLst>
                <a:ext uri="{FF2B5EF4-FFF2-40B4-BE49-F238E27FC236}">
                  <a16:creationId xmlns:a16="http://schemas.microsoft.com/office/drawing/2014/main" id="{9F16FE89-849A-4BB3-A529-BB858BC7FE9D}"/>
                </a:ext>
              </a:extLst>
            </p:cNvPr>
            <p:cNvSpPr txBox="1">
              <a:spLocks noChangeArrowheads="1"/>
            </p:cNvSpPr>
            <p:nvPr>
              <p:custDataLst>
                <p:tags r:id="rId23"/>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52249" name="TipText">
              <a:extLst>
                <a:ext uri="{FF2B5EF4-FFF2-40B4-BE49-F238E27FC236}">
                  <a16:creationId xmlns:a16="http://schemas.microsoft.com/office/drawing/2014/main" id="{CF55D695-8486-42A2-87BF-F12C4F8B1D1C}"/>
                </a:ext>
              </a:extLst>
            </p:cNvPr>
            <p:cNvSpPr txBox="1">
              <a:spLocks noChangeArrowheads="1"/>
            </p:cNvSpPr>
            <p:nvPr>
              <p:custDataLst>
                <p:tags r:id="rId24"/>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2244" name="图片 2">
            <a:extLst>
              <a:ext uri="{FF2B5EF4-FFF2-40B4-BE49-F238E27FC236}">
                <a16:creationId xmlns:a16="http://schemas.microsoft.com/office/drawing/2014/main" id="{5D6C1FCC-3DA0-4ADA-AA57-5DEC85DC631E}"/>
              </a:ext>
            </a:extLst>
          </p:cNvPr>
          <p:cNvPicPr>
            <a:picLocks noChangeArrowheads="1"/>
          </p:cNvPicPr>
          <p:nvPr>
            <p:custDataLst>
              <p:tags r:id="rId20"/>
            </p:custDataLst>
          </p:nvPr>
        </p:nvPicPr>
        <p:blipFill>
          <a:blip r:embed="rId29">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627458AC-954D-48EF-857C-DD189B607F64}"/>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itchFamily="2" charset="-122"/>
              </a:rPr>
              <a:t>10.4 File System Mounting</a:t>
            </a:r>
          </a:p>
        </p:txBody>
      </p:sp>
      <p:sp>
        <p:nvSpPr>
          <p:cNvPr id="53251" name="Rectangle 3">
            <a:extLst>
              <a:ext uri="{FF2B5EF4-FFF2-40B4-BE49-F238E27FC236}">
                <a16:creationId xmlns:a16="http://schemas.microsoft.com/office/drawing/2014/main" id="{3388E21F-0F02-4AD3-A7D6-AAD2E2C88AAE}"/>
              </a:ext>
            </a:extLst>
          </p:cNvPr>
          <p:cNvSpPr>
            <a:spLocks noGrp="1" noChangeArrowheads="1"/>
          </p:cNvSpPr>
          <p:nvPr>
            <p:ph type="body" idx="4294967295"/>
          </p:nvPr>
        </p:nvSpPr>
        <p:spPr>
          <a:xfrm>
            <a:off x="685801" y="1250949"/>
            <a:ext cx="7835202" cy="4878545"/>
          </a:xfrm>
        </p:spPr>
        <p:txBody>
          <a:bodyPr/>
          <a:lstStyle/>
          <a:p>
            <a:r>
              <a:rPr lang="zh-CN" altLang="en-US" sz="2400" dirty="0">
                <a:solidFill>
                  <a:srgbClr val="0000CC"/>
                </a:solidFill>
                <a:ea typeface="宋体" panose="02010600030101010101" pitchFamily="2" charset="-122"/>
              </a:rPr>
              <a:t>A file system must be </a:t>
            </a:r>
            <a:r>
              <a:rPr lang="zh-CN" altLang="en-US" sz="2400" b="1" dirty="0">
                <a:solidFill>
                  <a:srgbClr val="7030A0"/>
                </a:solidFill>
                <a:ea typeface="宋体" panose="02010600030101010101" pitchFamily="2" charset="-122"/>
              </a:rPr>
              <a:t>mounted</a:t>
            </a:r>
            <a:r>
              <a:rPr lang="zh-CN" altLang="en-US" sz="2400" dirty="0">
                <a:solidFill>
                  <a:srgbClr val="008000"/>
                </a:solidFill>
                <a:ea typeface="宋体" panose="02010600030101010101" pitchFamily="2" charset="-122"/>
              </a:rPr>
              <a:t> </a:t>
            </a:r>
            <a:r>
              <a:rPr lang="zh-CN" altLang="en-US" sz="2400" dirty="0">
                <a:solidFill>
                  <a:srgbClr val="0000CC"/>
                </a:solidFill>
                <a:ea typeface="宋体" panose="02010600030101010101" pitchFamily="2" charset="-122"/>
              </a:rPr>
              <a:t>before it can be accessed</a:t>
            </a:r>
          </a:p>
          <a:p>
            <a:r>
              <a:rPr lang="zh-CN" altLang="en-US" sz="2400" dirty="0">
                <a:ea typeface="宋体" panose="02010600030101010101" pitchFamily="2" charset="-122"/>
              </a:rPr>
              <a:t>A unmounted file system (i.e. Fig. 11-11(b)) is mounted at a </a:t>
            </a:r>
            <a:r>
              <a:rPr lang="zh-CN" altLang="en-US" sz="2400" b="1" dirty="0">
                <a:solidFill>
                  <a:srgbClr val="7030A0"/>
                </a:solidFill>
                <a:ea typeface="宋体" panose="02010600030101010101" pitchFamily="2" charset="-122"/>
              </a:rPr>
              <a:t>mount point</a:t>
            </a:r>
          </a:p>
          <a:p>
            <a:endParaRPr lang="en-US" altLang="zh-CN" sz="1800" b="1" dirty="0">
              <a:ea typeface="宋体" panose="02010600030101010101" pitchFamily="2" charset="-122"/>
            </a:endParaRPr>
          </a:p>
          <a:p>
            <a:r>
              <a:rPr lang="en-US" altLang="zh-CN" sz="1800" dirty="0">
                <a:ea typeface="宋体" panose="02010600030101010101" pitchFamily="2" charset="-122"/>
              </a:rPr>
              <a:t>OS</a:t>
            </a:r>
            <a:r>
              <a:rPr lang="zh-CN" altLang="en-US" sz="1800" dirty="0">
                <a:ea typeface="宋体" panose="02010600030101010101" pitchFamily="2" charset="-122"/>
              </a:rPr>
              <a:t>启动后，系统维护一个根目录</a:t>
            </a:r>
            <a:r>
              <a:rPr lang="en-US" altLang="zh-CN" sz="1800" dirty="0">
                <a:ea typeface="宋体" panose="02010600030101010101" pitchFamily="2" charset="-122"/>
              </a:rPr>
              <a:t>(/)</a:t>
            </a:r>
            <a:r>
              <a:rPr lang="zh-CN" altLang="en-US" sz="1800" dirty="0">
                <a:ea typeface="宋体" panose="02010600030101010101" pitchFamily="2" charset="-122"/>
              </a:rPr>
              <a:t>，或根文件系统，或主文件系统</a:t>
            </a:r>
            <a:endParaRPr lang="en-US" altLang="zh-CN" sz="1800" dirty="0">
              <a:ea typeface="宋体" panose="02010600030101010101" pitchFamily="2" charset="-122"/>
            </a:endParaRPr>
          </a:p>
          <a:p>
            <a:r>
              <a:rPr lang="zh-CN" altLang="en-US" sz="1800" dirty="0">
                <a:ea typeface="宋体" panose="02010600030101010101" pitchFamily="2" charset="-122"/>
              </a:rPr>
              <a:t>系统或用户可以根据自己的权限访问该根文件系统</a:t>
            </a:r>
            <a:endParaRPr lang="en-US" altLang="zh-CN" sz="1800" dirty="0">
              <a:ea typeface="宋体" panose="02010600030101010101" pitchFamily="2" charset="-122"/>
            </a:endParaRPr>
          </a:p>
          <a:p>
            <a:r>
              <a:rPr lang="zh-CN" altLang="en-US" sz="1800" dirty="0">
                <a:ea typeface="宋体" panose="02010600030101010101" pitchFamily="2" charset="-122"/>
              </a:rPr>
              <a:t>其它文件系统必须挂载到该根文件系统，或挂载到一个可访问的文件系统中才能被访问</a:t>
            </a:r>
            <a:endParaRPr lang="en-US" altLang="zh-CN" sz="1800" dirty="0">
              <a:ea typeface="宋体" panose="02010600030101010101" pitchFamily="2" charset="-122"/>
            </a:endParaRPr>
          </a:p>
          <a:p>
            <a:endParaRPr lang="zh-CN" altLang="en-US" sz="1800" b="1" dirty="0">
              <a:ea typeface="宋体" panose="02010600030101010101" pitchFamily="2" charset="-122"/>
            </a:endParaRPr>
          </a:p>
          <a:p>
            <a:r>
              <a:rPr lang="zh-CN" altLang="en-US" sz="2000" b="1" dirty="0">
                <a:solidFill>
                  <a:srgbClr val="7030A0"/>
                </a:solidFill>
                <a:ea typeface="宋体" panose="02010600030101010101" pitchFamily="2" charset="-122"/>
              </a:rPr>
              <a:t>使用U盘(USB硬盘)之前需要mount；</a:t>
            </a:r>
          </a:p>
          <a:p>
            <a:r>
              <a:rPr lang="zh-CN" altLang="en-US" sz="2000" b="1" dirty="0">
                <a:solidFill>
                  <a:srgbClr val="7030A0"/>
                </a:solidFill>
                <a:ea typeface="宋体" panose="02010600030101010101" pitchFamily="2" charset="-122"/>
              </a:rPr>
              <a:t>拔出U盘(USB硬盘)之前需要unmount；</a:t>
            </a:r>
          </a:p>
          <a:p>
            <a:endParaRPr lang="zh-CN" altLang="en-US"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2EB4A21F-9071-4522-8B9A-11B2C3EDFD37}"/>
              </a:ext>
            </a:extLst>
          </p:cNvPr>
          <p:cNvSpPr txBox="1">
            <a:spLocks noChangeArrowheads="1"/>
          </p:cNvSpPr>
          <p:nvPr/>
        </p:nvSpPr>
        <p:spPr bwMode="auto">
          <a:xfrm>
            <a:off x="756444" y="1182862"/>
            <a:ext cx="7419975" cy="830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a:lstStyle>
          <a:p>
            <a:r>
              <a:rPr lang="zh-CN" altLang="en-US" sz="2000" b="1" kern="0" dirty="0">
                <a:solidFill>
                  <a:srgbClr val="7030A0"/>
                </a:solidFill>
                <a:ea typeface="宋体" panose="02010600030101010101" pitchFamily="2" charset="-122"/>
              </a:rPr>
              <a:t>系统启动后</a:t>
            </a:r>
            <a:r>
              <a:rPr lang="zh-CN" altLang="en-US" sz="2000" kern="0" dirty="0">
                <a:ea typeface="宋体" panose="02010600030101010101" pitchFamily="2" charset="-122"/>
              </a:rPr>
              <a:t>，加载了</a:t>
            </a:r>
            <a:r>
              <a:rPr lang="zh-CN" altLang="en-US" sz="2000" b="1" kern="0" dirty="0">
                <a:solidFill>
                  <a:srgbClr val="C00000"/>
                </a:solidFill>
                <a:ea typeface="宋体" panose="02010600030101010101" pitchFamily="2" charset="-122"/>
              </a:rPr>
              <a:t>主文件系统（根文件系统）</a:t>
            </a:r>
            <a:r>
              <a:rPr lang="zh-CN" altLang="en-US" sz="2000" kern="0" dirty="0">
                <a:ea typeface="宋体" panose="02010600030101010101" pitchFamily="2" charset="-122"/>
              </a:rPr>
              <a:t>；</a:t>
            </a:r>
            <a:endParaRPr lang="en-US" altLang="zh-CN" sz="2000" kern="0" dirty="0">
              <a:ea typeface="宋体" panose="02010600030101010101" pitchFamily="2" charset="-122"/>
            </a:endParaRPr>
          </a:p>
          <a:p>
            <a:r>
              <a:rPr lang="zh-CN" altLang="en-US" sz="2000" kern="0" dirty="0">
                <a:solidFill>
                  <a:srgbClr val="0000CC"/>
                </a:solidFill>
                <a:ea typeface="宋体" panose="02010600030101010101" pitchFamily="2" charset="-122"/>
              </a:rPr>
              <a:t>其它文件系统需要挂载到主文件系统后才能被访问；</a:t>
            </a:r>
          </a:p>
        </p:txBody>
      </p:sp>
      <p:sp>
        <p:nvSpPr>
          <p:cNvPr id="3" name="Rectangle 2">
            <a:extLst>
              <a:ext uri="{FF2B5EF4-FFF2-40B4-BE49-F238E27FC236}">
                <a16:creationId xmlns:a16="http://schemas.microsoft.com/office/drawing/2014/main" id="{305AC60F-1F35-420A-908A-BA00B6201ED4}"/>
              </a:ext>
            </a:extLst>
          </p:cNvPr>
          <p:cNvSpPr txBox="1">
            <a:spLocks noChangeArrowheads="1"/>
          </p:cNvSpPr>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itchFamily="2" charset="0"/>
              </a:defRPr>
            </a:lvl2pPr>
            <a:lvl3pPr algn="ctr" rtl="0" eaLnBrk="0" fontAlgn="base" hangingPunct="0">
              <a:spcBef>
                <a:spcPct val="0"/>
              </a:spcBef>
              <a:spcAft>
                <a:spcPct val="0"/>
              </a:spcAft>
              <a:defRPr sz="3200" b="1">
                <a:solidFill>
                  <a:srgbClr val="993300"/>
                </a:solidFill>
                <a:latin typeface="Helvetica" pitchFamily="2" charset="0"/>
              </a:defRPr>
            </a:lvl3pPr>
            <a:lvl4pPr algn="ctr" rtl="0" eaLnBrk="0" fontAlgn="base" hangingPunct="0">
              <a:spcBef>
                <a:spcPct val="0"/>
              </a:spcBef>
              <a:spcAft>
                <a:spcPct val="0"/>
              </a:spcAft>
              <a:defRPr sz="3200" b="1">
                <a:solidFill>
                  <a:srgbClr val="993300"/>
                </a:solidFill>
                <a:latin typeface="Helvetica" pitchFamily="2" charset="0"/>
              </a:defRPr>
            </a:lvl4pPr>
            <a:lvl5pPr algn="ctr" rtl="0" eaLnBrk="0" fontAlgn="base" hangingPunct="0">
              <a:spcBef>
                <a:spcPct val="0"/>
              </a:spcBef>
              <a:spcAft>
                <a:spcPct val="0"/>
              </a:spcAft>
              <a:defRPr sz="3200" b="1">
                <a:solidFill>
                  <a:srgbClr val="993300"/>
                </a:solidFill>
                <a:latin typeface="Helvetica" pitchFamily="2"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a:lstStyle>
          <a:p>
            <a:pPr>
              <a:defRPr/>
            </a:pPr>
            <a:r>
              <a:rPr lang="en-US" altLang="zh-CN" kern="0" dirty="0">
                <a:effectLst>
                  <a:outerShdw blurRad="38100" dist="38100" dir="2700000" algn="tl">
                    <a:srgbClr val="C0C0C0"/>
                  </a:outerShdw>
                </a:effectLst>
                <a:ea typeface="宋体" pitchFamily="2" charset="-122"/>
              </a:rPr>
              <a:t>File System Mounting</a:t>
            </a:r>
          </a:p>
        </p:txBody>
      </p:sp>
      <p:sp>
        <p:nvSpPr>
          <p:cNvPr id="5" name="Rectangle 3">
            <a:extLst>
              <a:ext uri="{FF2B5EF4-FFF2-40B4-BE49-F238E27FC236}">
                <a16:creationId xmlns:a16="http://schemas.microsoft.com/office/drawing/2014/main" id="{334103DF-96C2-463B-B9DA-8FDBC0C24BA3}"/>
              </a:ext>
            </a:extLst>
          </p:cNvPr>
          <p:cNvSpPr txBox="1">
            <a:spLocks noChangeArrowheads="1"/>
          </p:cNvSpPr>
          <p:nvPr/>
        </p:nvSpPr>
        <p:spPr bwMode="auto">
          <a:xfrm>
            <a:off x="1407748" y="5030458"/>
            <a:ext cx="1797092" cy="421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a:lstStyle>
          <a:p>
            <a:pPr marL="0" indent="0">
              <a:buNone/>
            </a:pPr>
            <a:r>
              <a:rPr lang="en-US" altLang="zh-CN" sz="1800" kern="0" dirty="0">
                <a:ea typeface="宋体" panose="02010600030101010101" pitchFamily="2" charset="-122"/>
              </a:rPr>
              <a:t>(a)  </a:t>
            </a:r>
            <a:r>
              <a:rPr lang="zh-CN" altLang="en-US" sz="1800" kern="0" dirty="0">
                <a:ea typeface="宋体" panose="02010600030101010101" pitchFamily="2" charset="-122"/>
              </a:rPr>
              <a:t>根文件系统</a:t>
            </a:r>
          </a:p>
        </p:txBody>
      </p:sp>
      <p:pic>
        <p:nvPicPr>
          <p:cNvPr id="6" name="图片 5">
            <a:extLst>
              <a:ext uri="{FF2B5EF4-FFF2-40B4-BE49-F238E27FC236}">
                <a16:creationId xmlns:a16="http://schemas.microsoft.com/office/drawing/2014/main" id="{6C6A5AE3-3C04-4CF2-8D07-E8F265A1D22A}"/>
              </a:ext>
            </a:extLst>
          </p:cNvPr>
          <p:cNvPicPr>
            <a:picLocks noChangeAspect="1"/>
          </p:cNvPicPr>
          <p:nvPr/>
        </p:nvPicPr>
        <p:blipFill>
          <a:blip r:embed="rId2"/>
          <a:stretch>
            <a:fillRect/>
          </a:stretch>
        </p:blipFill>
        <p:spPr>
          <a:xfrm>
            <a:off x="756444" y="2431222"/>
            <a:ext cx="3565448" cy="2413637"/>
          </a:xfrm>
          <a:prstGeom prst="rect">
            <a:avLst/>
          </a:prstGeom>
        </p:spPr>
      </p:pic>
      <p:pic>
        <p:nvPicPr>
          <p:cNvPr id="7" name="图片 6">
            <a:extLst>
              <a:ext uri="{FF2B5EF4-FFF2-40B4-BE49-F238E27FC236}">
                <a16:creationId xmlns:a16="http://schemas.microsoft.com/office/drawing/2014/main" id="{67A1AC44-F0E2-4181-8346-0AD434CD8FAF}"/>
              </a:ext>
            </a:extLst>
          </p:cNvPr>
          <p:cNvPicPr>
            <a:picLocks noChangeAspect="1"/>
          </p:cNvPicPr>
          <p:nvPr/>
        </p:nvPicPr>
        <p:blipFill>
          <a:blip r:embed="rId3"/>
          <a:stretch>
            <a:fillRect/>
          </a:stretch>
        </p:blipFill>
        <p:spPr>
          <a:xfrm>
            <a:off x="4520269" y="2431222"/>
            <a:ext cx="3462291" cy="2413637"/>
          </a:xfrm>
          <a:prstGeom prst="rect">
            <a:avLst/>
          </a:prstGeom>
        </p:spPr>
      </p:pic>
      <p:sp>
        <p:nvSpPr>
          <p:cNvPr id="8" name="Rectangle 3">
            <a:extLst>
              <a:ext uri="{FF2B5EF4-FFF2-40B4-BE49-F238E27FC236}">
                <a16:creationId xmlns:a16="http://schemas.microsoft.com/office/drawing/2014/main" id="{C5541B48-F0AD-49F1-B09E-93D5BD9917B6}"/>
              </a:ext>
            </a:extLst>
          </p:cNvPr>
          <p:cNvSpPr txBox="1">
            <a:spLocks noChangeArrowheads="1"/>
          </p:cNvSpPr>
          <p:nvPr/>
        </p:nvSpPr>
        <p:spPr bwMode="auto">
          <a:xfrm>
            <a:off x="4996994" y="5133809"/>
            <a:ext cx="2985566" cy="421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a:lstStyle>
          <a:p>
            <a:pPr marL="0" indent="0">
              <a:buNone/>
            </a:pPr>
            <a:r>
              <a:rPr lang="en-US" altLang="zh-CN" sz="1800" kern="0" dirty="0">
                <a:ea typeface="宋体" panose="02010600030101010101" pitchFamily="2" charset="-122"/>
              </a:rPr>
              <a:t>(b)  </a:t>
            </a:r>
            <a:r>
              <a:rPr lang="zh-CN" altLang="en-US" sz="1800" kern="0" dirty="0">
                <a:ea typeface="宋体" panose="02010600030101010101" pitchFamily="2" charset="-122"/>
              </a:rPr>
              <a:t>将要安装的文件系统</a:t>
            </a:r>
          </a:p>
        </p:txBody>
      </p:sp>
    </p:spTree>
    <p:extLst>
      <p:ext uri="{BB962C8B-B14F-4D97-AF65-F5344CB8AC3E}">
        <p14:creationId xmlns:p14="http://schemas.microsoft.com/office/powerpoint/2010/main" val="136744177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05AC60F-1F35-420A-908A-BA00B6201ED4}"/>
              </a:ext>
            </a:extLst>
          </p:cNvPr>
          <p:cNvSpPr txBox="1">
            <a:spLocks noChangeArrowheads="1"/>
          </p:cNvSpPr>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itchFamily="2" charset="0"/>
              </a:defRPr>
            </a:lvl2pPr>
            <a:lvl3pPr algn="ctr" rtl="0" eaLnBrk="0" fontAlgn="base" hangingPunct="0">
              <a:spcBef>
                <a:spcPct val="0"/>
              </a:spcBef>
              <a:spcAft>
                <a:spcPct val="0"/>
              </a:spcAft>
              <a:defRPr sz="3200" b="1">
                <a:solidFill>
                  <a:srgbClr val="993300"/>
                </a:solidFill>
                <a:latin typeface="Helvetica" pitchFamily="2" charset="0"/>
              </a:defRPr>
            </a:lvl3pPr>
            <a:lvl4pPr algn="ctr" rtl="0" eaLnBrk="0" fontAlgn="base" hangingPunct="0">
              <a:spcBef>
                <a:spcPct val="0"/>
              </a:spcBef>
              <a:spcAft>
                <a:spcPct val="0"/>
              </a:spcAft>
              <a:defRPr sz="3200" b="1">
                <a:solidFill>
                  <a:srgbClr val="993300"/>
                </a:solidFill>
                <a:latin typeface="Helvetica" pitchFamily="2" charset="0"/>
              </a:defRPr>
            </a:lvl4pPr>
            <a:lvl5pPr algn="ctr" rtl="0" eaLnBrk="0" fontAlgn="base" hangingPunct="0">
              <a:spcBef>
                <a:spcPct val="0"/>
              </a:spcBef>
              <a:spcAft>
                <a:spcPct val="0"/>
              </a:spcAft>
              <a:defRPr sz="3200" b="1">
                <a:solidFill>
                  <a:srgbClr val="993300"/>
                </a:solidFill>
                <a:latin typeface="Helvetica" pitchFamily="2"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a:lstStyle>
          <a:p>
            <a:pPr>
              <a:defRPr/>
            </a:pPr>
            <a:r>
              <a:rPr lang="en-US" altLang="zh-CN" kern="0" dirty="0">
                <a:effectLst>
                  <a:outerShdw blurRad="38100" dist="38100" dir="2700000" algn="tl">
                    <a:srgbClr val="C0C0C0"/>
                  </a:outerShdw>
                </a:effectLst>
                <a:ea typeface="宋体" pitchFamily="2" charset="-122"/>
              </a:rPr>
              <a:t>File System Mounting</a:t>
            </a:r>
          </a:p>
        </p:txBody>
      </p:sp>
      <p:pic>
        <p:nvPicPr>
          <p:cNvPr id="4" name="图片 3">
            <a:extLst>
              <a:ext uri="{FF2B5EF4-FFF2-40B4-BE49-F238E27FC236}">
                <a16:creationId xmlns:a16="http://schemas.microsoft.com/office/drawing/2014/main" id="{37621568-677D-41F9-951A-0398DD983694}"/>
              </a:ext>
            </a:extLst>
          </p:cNvPr>
          <p:cNvPicPr>
            <a:picLocks noChangeAspect="1"/>
          </p:cNvPicPr>
          <p:nvPr/>
        </p:nvPicPr>
        <p:blipFill>
          <a:blip r:embed="rId2"/>
          <a:stretch>
            <a:fillRect/>
          </a:stretch>
        </p:blipFill>
        <p:spPr>
          <a:xfrm>
            <a:off x="1100831" y="1864310"/>
            <a:ext cx="6942338" cy="3932808"/>
          </a:xfrm>
          <a:prstGeom prst="rect">
            <a:avLst/>
          </a:prstGeom>
        </p:spPr>
      </p:pic>
      <p:sp>
        <p:nvSpPr>
          <p:cNvPr id="5" name="Rectangle 3">
            <a:extLst>
              <a:ext uri="{FF2B5EF4-FFF2-40B4-BE49-F238E27FC236}">
                <a16:creationId xmlns:a16="http://schemas.microsoft.com/office/drawing/2014/main" id="{334103DF-96C2-463B-B9DA-8FDBC0C24BA3}"/>
              </a:ext>
            </a:extLst>
          </p:cNvPr>
          <p:cNvSpPr txBox="1">
            <a:spLocks noChangeArrowheads="1"/>
          </p:cNvSpPr>
          <p:nvPr/>
        </p:nvSpPr>
        <p:spPr bwMode="auto">
          <a:xfrm>
            <a:off x="563731" y="1251527"/>
            <a:ext cx="8077200" cy="503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a:lstStyle>
          <a:p>
            <a:pPr>
              <a:buFont typeface="Wingdings" panose="05000000000000000000" pitchFamily="2" charset="2"/>
              <a:buChar char="l"/>
            </a:pPr>
            <a:r>
              <a:rPr lang="zh-CN" altLang="en-US" sz="2000" kern="0" dirty="0" smtClean="0">
                <a:ea typeface="宋体" panose="02010600030101010101" pitchFamily="2" charset="-122"/>
              </a:rPr>
              <a:t>挂载后</a:t>
            </a:r>
            <a:r>
              <a:rPr lang="zh-CN" altLang="en-US" sz="2000" kern="0" dirty="0">
                <a:ea typeface="宋体" panose="02010600030101010101" pitchFamily="2" charset="-122"/>
              </a:rPr>
              <a:t>的文件系统目录树</a:t>
            </a:r>
          </a:p>
        </p:txBody>
      </p:sp>
    </p:spTree>
    <p:extLst>
      <p:ext uri="{BB962C8B-B14F-4D97-AF65-F5344CB8AC3E}">
        <p14:creationId xmlns:p14="http://schemas.microsoft.com/office/powerpoint/2010/main" val="7870735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B1DC955C-E3F9-45BC-85A9-E3C6BD56654A}"/>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10.1.1 File Attributes</a:t>
            </a:r>
          </a:p>
        </p:txBody>
      </p:sp>
      <p:sp>
        <p:nvSpPr>
          <p:cNvPr id="8195" name="Rectangle 3">
            <a:extLst>
              <a:ext uri="{FF2B5EF4-FFF2-40B4-BE49-F238E27FC236}">
                <a16:creationId xmlns:a16="http://schemas.microsoft.com/office/drawing/2014/main" id="{BE08B244-AB62-461A-A1FF-9FA829C73E34}"/>
              </a:ext>
            </a:extLst>
          </p:cNvPr>
          <p:cNvSpPr>
            <a:spLocks noGrp="1" noChangeArrowheads="1"/>
          </p:cNvSpPr>
          <p:nvPr>
            <p:ph type="body" idx="4294967295"/>
          </p:nvPr>
        </p:nvSpPr>
        <p:spPr>
          <a:xfrm>
            <a:off x="508000" y="1138238"/>
            <a:ext cx="8083550" cy="4979987"/>
          </a:xfrm>
        </p:spPr>
        <p:txBody>
          <a:bodyPr/>
          <a:lstStyle/>
          <a:p>
            <a:r>
              <a:rPr lang="zh-CN" altLang="en-US" sz="2000" b="1" dirty="0">
                <a:solidFill>
                  <a:srgbClr val="008000"/>
                </a:solidFill>
                <a:ea typeface="宋体" panose="02010600030101010101" pitchFamily="2" charset="-122"/>
              </a:rPr>
              <a:t>Name</a:t>
            </a:r>
            <a:r>
              <a:rPr lang="zh-CN" altLang="en-US" sz="2000" dirty="0">
                <a:solidFill>
                  <a:srgbClr val="008000"/>
                </a:solidFill>
                <a:ea typeface="宋体" panose="02010600030101010101" pitchFamily="2" charset="-122"/>
              </a:rPr>
              <a:t> </a:t>
            </a:r>
            <a:r>
              <a:rPr lang="zh-CN" altLang="en-US" sz="2000" dirty="0">
                <a:ea typeface="宋体" panose="02010600030101010101" pitchFamily="2" charset="-122"/>
              </a:rPr>
              <a:t>– only information kept in human-readable form</a:t>
            </a:r>
          </a:p>
          <a:p>
            <a:r>
              <a:rPr lang="zh-CN" altLang="en-US" sz="2000" b="1" dirty="0">
                <a:solidFill>
                  <a:srgbClr val="008000"/>
                </a:solidFill>
                <a:ea typeface="宋体" panose="02010600030101010101" pitchFamily="2" charset="-122"/>
              </a:rPr>
              <a:t>Identifier</a:t>
            </a:r>
            <a:r>
              <a:rPr lang="zh-CN" altLang="en-US" sz="2000" dirty="0">
                <a:solidFill>
                  <a:srgbClr val="008000"/>
                </a:solidFill>
                <a:ea typeface="宋体" panose="02010600030101010101" pitchFamily="2" charset="-122"/>
              </a:rPr>
              <a:t> </a:t>
            </a:r>
            <a:r>
              <a:rPr lang="zh-CN" altLang="en-US" sz="2000" dirty="0">
                <a:ea typeface="宋体" panose="02010600030101010101" pitchFamily="2" charset="-122"/>
              </a:rPr>
              <a:t>– unique tag (number) identifies file within file system</a:t>
            </a:r>
          </a:p>
          <a:p>
            <a:r>
              <a:rPr lang="zh-CN" altLang="en-US" sz="2000" b="1" dirty="0">
                <a:solidFill>
                  <a:srgbClr val="008000"/>
                </a:solidFill>
                <a:ea typeface="宋体" panose="02010600030101010101" pitchFamily="2" charset="-122"/>
              </a:rPr>
              <a:t>Type</a:t>
            </a:r>
            <a:r>
              <a:rPr lang="zh-CN" altLang="en-US" sz="2000" dirty="0">
                <a:solidFill>
                  <a:srgbClr val="008000"/>
                </a:solidFill>
                <a:ea typeface="宋体" panose="02010600030101010101" pitchFamily="2" charset="-122"/>
              </a:rPr>
              <a:t> </a:t>
            </a:r>
            <a:r>
              <a:rPr lang="zh-CN" altLang="en-US" sz="2000" dirty="0">
                <a:ea typeface="宋体" panose="02010600030101010101" pitchFamily="2" charset="-122"/>
              </a:rPr>
              <a:t>– needed for systems that support different types</a:t>
            </a:r>
          </a:p>
          <a:p>
            <a:r>
              <a:rPr lang="zh-CN" altLang="en-US" sz="2000" b="1" dirty="0">
                <a:solidFill>
                  <a:srgbClr val="FF0000"/>
                </a:solidFill>
                <a:ea typeface="宋体" panose="02010600030101010101" pitchFamily="2" charset="-122"/>
              </a:rPr>
              <a:t>Location</a:t>
            </a:r>
            <a:r>
              <a:rPr lang="zh-CN" altLang="en-US" sz="2000" dirty="0">
                <a:ea typeface="宋体" panose="02010600030101010101" pitchFamily="2" charset="-122"/>
              </a:rPr>
              <a:t> – </a:t>
            </a:r>
            <a:r>
              <a:rPr lang="zh-CN" altLang="en-US" sz="2000" dirty="0">
                <a:solidFill>
                  <a:srgbClr val="0000CC"/>
                </a:solidFill>
                <a:ea typeface="宋体" panose="02010600030101010101" pitchFamily="2" charset="-122"/>
              </a:rPr>
              <a:t>pointer to file location on device</a:t>
            </a:r>
          </a:p>
          <a:p>
            <a:r>
              <a:rPr lang="zh-CN" altLang="en-US" sz="2000" b="1" dirty="0">
                <a:solidFill>
                  <a:srgbClr val="008000"/>
                </a:solidFill>
                <a:ea typeface="宋体" panose="02010600030101010101" pitchFamily="2" charset="-122"/>
              </a:rPr>
              <a:t>Size</a:t>
            </a:r>
            <a:r>
              <a:rPr lang="zh-CN" altLang="en-US" sz="2000" dirty="0">
                <a:solidFill>
                  <a:srgbClr val="008000"/>
                </a:solidFill>
                <a:ea typeface="宋体" panose="02010600030101010101" pitchFamily="2" charset="-122"/>
              </a:rPr>
              <a:t> </a:t>
            </a:r>
            <a:r>
              <a:rPr lang="zh-CN" altLang="en-US" sz="2000" dirty="0">
                <a:ea typeface="宋体" panose="02010600030101010101" pitchFamily="2" charset="-122"/>
              </a:rPr>
              <a:t>– current file size</a:t>
            </a:r>
          </a:p>
          <a:p>
            <a:r>
              <a:rPr lang="zh-CN" altLang="en-US" sz="2000" b="1" dirty="0">
                <a:solidFill>
                  <a:srgbClr val="008000"/>
                </a:solidFill>
                <a:ea typeface="宋体" panose="02010600030101010101" pitchFamily="2" charset="-122"/>
              </a:rPr>
              <a:t>Time, date, and user identification</a:t>
            </a:r>
            <a:r>
              <a:rPr lang="zh-CN" altLang="en-US" sz="2000" dirty="0">
                <a:solidFill>
                  <a:srgbClr val="008000"/>
                </a:solidFill>
                <a:ea typeface="宋体" panose="02010600030101010101" pitchFamily="2" charset="-122"/>
              </a:rPr>
              <a:t> </a:t>
            </a:r>
            <a:r>
              <a:rPr lang="zh-CN" altLang="en-US" sz="2000" dirty="0">
                <a:ea typeface="宋体" panose="02010600030101010101" pitchFamily="2" charset="-122"/>
              </a:rPr>
              <a:t>– data for protection, security, and usage monitoring</a:t>
            </a:r>
          </a:p>
          <a:p>
            <a:r>
              <a:rPr lang="zh-CN" altLang="en-US" sz="2000" b="1" dirty="0">
                <a:solidFill>
                  <a:srgbClr val="7030A0"/>
                </a:solidFill>
                <a:ea typeface="宋体" panose="02010600030101010101" pitchFamily="2" charset="-122"/>
              </a:rPr>
              <a:t>Protection</a:t>
            </a:r>
            <a:r>
              <a:rPr lang="zh-CN" altLang="en-US" sz="2000" dirty="0">
                <a:solidFill>
                  <a:srgbClr val="008000"/>
                </a:solidFill>
                <a:ea typeface="宋体" panose="02010600030101010101" pitchFamily="2" charset="-122"/>
              </a:rPr>
              <a:t> </a:t>
            </a:r>
            <a:r>
              <a:rPr lang="zh-CN" altLang="en-US" sz="2000" dirty="0">
                <a:ea typeface="宋体" panose="02010600030101010101" pitchFamily="2" charset="-122"/>
              </a:rPr>
              <a:t>– controls who can do reading, writing, executing</a:t>
            </a:r>
          </a:p>
          <a:p>
            <a:r>
              <a:rPr lang="en-US" altLang="zh-CN" sz="2000" dirty="0" smtClean="0">
                <a:ea typeface="宋体" panose="02010600030101010101" pitchFamily="2" charset="-122"/>
              </a:rPr>
              <a:t>……</a:t>
            </a:r>
            <a:endParaRPr lang="zh-CN" altLang="en-US" sz="2000" dirty="0">
              <a:ea typeface="宋体" panose="0201060003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2EB4A21F-9071-4522-8B9A-11B2C3EDFD37}"/>
              </a:ext>
            </a:extLst>
          </p:cNvPr>
          <p:cNvSpPr txBox="1">
            <a:spLocks noChangeArrowheads="1"/>
          </p:cNvSpPr>
          <p:nvPr/>
        </p:nvSpPr>
        <p:spPr bwMode="auto">
          <a:xfrm>
            <a:off x="756444" y="1003178"/>
            <a:ext cx="7810507" cy="498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a:lstStyle>
          <a:p>
            <a:pPr eaLnBrk="1" hangingPunct="1">
              <a:buFont typeface="Wingdings" panose="05000000000000000000" pitchFamily="2" charset="2"/>
              <a:buChar char="l"/>
            </a:pPr>
            <a:r>
              <a:rPr lang="zh-CN" altLang="en-US" sz="1800" kern="0" dirty="0">
                <a:ea typeface="宋体" panose="02010600030101010101" pitchFamily="2" charset="-122"/>
              </a:rPr>
              <a:t>原型</a:t>
            </a:r>
            <a:endParaRPr lang="en-US" altLang="zh-CN" sz="1800" kern="0" dirty="0">
              <a:ea typeface="宋体" panose="02010600030101010101" pitchFamily="2" charset="-122"/>
            </a:endParaRPr>
          </a:p>
          <a:p>
            <a:pPr lvl="1" eaLnBrk="1" hangingPunct="1"/>
            <a:r>
              <a:rPr lang="en-US" altLang="zh-CN" sz="1600" kern="0" dirty="0">
                <a:latin typeface="Times New Roman" panose="02020603050405020304" pitchFamily="18" charset="0"/>
                <a:ea typeface="宋体" panose="02010600030101010101" pitchFamily="2" charset="-122"/>
                <a:cs typeface="Times New Roman" panose="02020603050405020304" pitchFamily="18" charset="0"/>
              </a:rPr>
              <a:t>#include &lt;sys/</a:t>
            </a:r>
            <a:r>
              <a:rPr lang="en-US" altLang="zh-CN" sz="1600" kern="0" dirty="0" err="1">
                <a:latin typeface="Times New Roman" panose="02020603050405020304" pitchFamily="18" charset="0"/>
                <a:ea typeface="宋体" panose="02010600030101010101" pitchFamily="2" charset="-122"/>
                <a:cs typeface="Times New Roman" panose="02020603050405020304" pitchFamily="18" charset="0"/>
              </a:rPr>
              <a:t>mount.h</a:t>
            </a:r>
            <a:r>
              <a:rPr lang="en-US" altLang="zh-CN" sz="1600" kern="0" dirty="0">
                <a:latin typeface="Times New Roman" panose="02020603050405020304" pitchFamily="18" charset="0"/>
                <a:ea typeface="宋体" panose="02010600030101010101" pitchFamily="2" charset="-122"/>
                <a:cs typeface="Times New Roman" panose="02020603050405020304" pitchFamily="18" charset="0"/>
              </a:rPr>
              <a:t>&gt;</a:t>
            </a:r>
          </a:p>
          <a:p>
            <a:pPr lvl="1" eaLnBrk="1" hangingPunct="1"/>
            <a:r>
              <a:rPr lang="en-US" altLang="zh-CN" sz="1600" kern="0" dirty="0">
                <a:latin typeface="Times New Roman" panose="02020603050405020304" pitchFamily="18" charset="0"/>
                <a:ea typeface="宋体" panose="02010600030101010101" pitchFamily="2" charset="-122"/>
                <a:cs typeface="Times New Roman" panose="02020603050405020304" pitchFamily="18" charset="0"/>
              </a:rPr>
              <a:t>int mount(const char *source, const char *target,   const char *</a:t>
            </a:r>
            <a:r>
              <a:rPr lang="en-US" altLang="zh-CN" sz="1600" kern="0" dirty="0" err="1">
                <a:latin typeface="Times New Roman" panose="02020603050405020304" pitchFamily="18" charset="0"/>
                <a:ea typeface="宋体" panose="02010600030101010101" pitchFamily="2" charset="-122"/>
                <a:cs typeface="Times New Roman" panose="02020603050405020304" pitchFamily="18" charset="0"/>
              </a:rPr>
              <a:t>filesystemtype</a:t>
            </a:r>
            <a:r>
              <a:rPr lang="en-US" altLang="zh-CN" sz="1600" kern="0" dirty="0">
                <a:latin typeface="Times New Roman" panose="02020603050405020304" pitchFamily="18" charset="0"/>
                <a:ea typeface="宋体" panose="02010600030101010101" pitchFamily="2" charset="-122"/>
                <a:cs typeface="Times New Roman" panose="02020603050405020304" pitchFamily="18" charset="0"/>
              </a:rPr>
              <a:t>, unsigned long </a:t>
            </a:r>
            <a:r>
              <a:rPr lang="en-US" altLang="zh-CN" sz="1600" kern="0" dirty="0" err="1">
                <a:latin typeface="Times New Roman" panose="02020603050405020304" pitchFamily="18" charset="0"/>
                <a:ea typeface="宋体" panose="02010600030101010101" pitchFamily="2" charset="-122"/>
                <a:cs typeface="Times New Roman" panose="02020603050405020304" pitchFamily="18" charset="0"/>
              </a:rPr>
              <a:t>mountflags</a:t>
            </a:r>
            <a:r>
              <a:rPr lang="en-US" altLang="zh-CN" sz="1600" kern="0" dirty="0">
                <a:latin typeface="Times New Roman" panose="02020603050405020304" pitchFamily="18" charset="0"/>
                <a:ea typeface="宋体" panose="02010600030101010101" pitchFamily="2" charset="-122"/>
                <a:cs typeface="Times New Roman" panose="02020603050405020304" pitchFamily="18" charset="0"/>
              </a:rPr>
              <a:t>, const void *data);</a:t>
            </a:r>
          </a:p>
          <a:p>
            <a:pPr lvl="1" eaLnBrk="1" hangingPunct="1"/>
            <a:r>
              <a:rPr lang="en-US" altLang="zh-CN" sz="1600" kern="0" dirty="0">
                <a:latin typeface="Times New Roman" panose="02020603050405020304" pitchFamily="18" charset="0"/>
                <a:ea typeface="宋体" panose="02010600030101010101" pitchFamily="2" charset="-122"/>
                <a:cs typeface="Times New Roman" panose="02020603050405020304" pitchFamily="18" charset="0"/>
              </a:rPr>
              <a:t>int </a:t>
            </a:r>
            <a:r>
              <a:rPr lang="en-US" altLang="zh-CN" sz="1600" kern="0" dirty="0" err="1">
                <a:latin typeface="Times New Roman" panose="02020603050405020304" pitchFamily="18" charset="0"/>
                <a:ea typeface="宋体" panose="02010600030101010101" pitchFamily="2" charset="-122"/>
                <a:cs typeface="Times New Roman" panose="02020603050405020304" pitchFamily="18" charset="0"/>
              </a:rPr>
              <a:t>umount</a:t>
            </a:r>
            <a:r>
              <a:rPr lang="en-US" altLang="zh-CN" sz="1600" kern="0" dirty="0">
                <a:latin typeface="Times New Roman" panose="02020603050405020304" pitchFamily="18" charset="0"/>
                <a:ea typeface="宋体" panose="02010600030101010101" pitchFamily="2" charset="-122"/>
                <a:cs typeface="Times New Roman" panose="02020603050405020304" pitchFamily="18" charset="0"/>
              </a:rPr>
              <a:t>(const char *target);</a:t>
            </a:r>
          </a:p>
          <a:p>
            <a:pPr lvl="1" eaLnBrk="1" hangingPunct="1"/>
            <a:r>
              <a:rPr lang="en-US" altLang="zh-CN" sz="1600" kern="0" dirty="0">
                <a:latin typeface="Times New Roman" panose="02020603050405020304" pitchFamily="18" charset="0"/>
                <a:ea typeface="宋体" panose="02010600030101010101" pitchFamily="2" charset="-122"/>
                <a:cs typeface="Times New Roman" panose="02020603050405020304" pitchFamily="18" charset="0"/>
              </a:rPr>
              <a:t>int umount2(const char *target, int flags);</a:t>
            </a:r>
          </a:p>
          <a:p>
            <a:pPr eaLnBrk="1" hangingPunct="1">
              <a:buFont typeface="Wingdings" panose="05000000000000000000" pitchFamily="2" charset="2"/>
              <a:buChar char="l"/>
            </a:pPr>
            <a:r>
              <a:rPr lang="zh-CN" altLang="en-US" sz="1800" kern="0" dirty="0">
                <a:ea typeface="宋体" panose="02010600030101010101" pitchFamily="2" charset="-122"/>
              </a:rPr>
              <a:t>主要参数说明</a:t>
            </a:r>
            <a:endParaRPr lang="en-US" altLang="zh-CN" sz="1800" kern="0" dirty="0">
              <a:ea typeface="宋体" panose="02010600030101010101" pitchFamily="2" charset="-122"/>
            </a:endParaRPr>
          </a:p>
          <a:p>
            <a:pPr lvl="1" eaLnBrk="1" hangingPunct="1"/>
            <a:r>
              <a:rPr lang="en-US" altLang="zh-CN" sz="1600" kern="0" dirty="0">
                <a:latin typeface="Times New Roman" panose="02020603050405020304" pitchFamily="18" charset="0"/>
                <a:ea typeface="宋体" panose="02010600030101010101" pitchFamily="2" charset="-122"/>
                <a:cs typeface="Times New Roman" panose="02020603050405020304" pitchFamily="18" charset="0"/>
              </a:rPr>
              <a:t>source</a:t>
            </a:r>
            <a:r>
              <a:rPr lang="zh-CN" altLang="en-US" sz="1600" kern="0" dirty="0">
                <a:latin typeface="Times New Roman" panose="02020603050405020304" pitchFamily="18" charset="0"/>
                <a:ea typeface="宋体" panose="02010600030101010101" pitchFamily="2" charset="-122"/>
                <a:cs typeface="Times New Roman" panose="02020603050405020304" pitchFamily="18" charset="0"/>
              </a:rPr>
              <a:t>：将要挂载的文件系统，通常是一个设备名。</a:t>
            </a:r>
          </a:p>
          <a:p>
            <a:pPr lvl="1" eaLnBrk="1" hangingPunct="1"/>
            <a:r>
              <a:rPr lang="en-US" altLang="zh-CN" sz="1600" kern="0" dirty="0">
                <a:latin typeface="Times New Roman" panose="02020603050405020304" pitchFamily="18" charset="0"/>
                <a:ea typeface="宋体" panose="02010600030101010101" pitchFamily="2" charset="-122"/>
                <a:cs typeface="Times New Roman" panose="02020603050405020304" pitchFamily="18" charset="0"/>
              </a:rPr>
              <a:t>target</a:t>
            </a:r>
            <a:r>
              <a:rPr lang="zh-CN" altLang="en-US" sz="1600" kern="0" dirty="0">
                <a:latin typeface="Times New Roman" panose="02020603050405020304" pitchFamily="18" charset="0"/>
                <a:ea typeface="宋体" panose="02010600030101010101" pitchFamily="2" charset="-122"/>
                <a:cs typeface="Times New Roman" panose="02020603050405020304" pitchFamily="18" charset="0"/>
              </a:rPr>
              <a:t>：根文件系统的一个目录，被挂载的文件系统的根将要挂载到该目录上，通常称为安装点；</a:t>
            </a:r>
          </a:p>
          <a:p>
            <a:pPr lvl="1" eaLnBrk="1" hangingPunct="1"/>
            <a:r>
              <a:rPr lang="en-US" altLang="zh-CN" sz="1600" kern="0" dirty="0" err="1">
                <a:latin typeface="Times New Roman" panose="02020603050405020304" pitchFamily="18" charset="0"/>
                <a:ea typeface="宋体" panose="02010600030101010101" pitchFamily="2" charset="-122"/>
                <a:cs typeface="Times New Roman" panose="02020603050405020304" pitchFamily="18" charset="0"/>
              </a:rPr>
              <a:t>filesystemtype</a:t>
            </a:r>
            <a:r>
              <a:rPr lang="zh-CN" altLang="en-US" sz="1600" kern="0" dirty="0">
                <a:latin typeface="Times New Roman" panose="02020603050405020304" pitchFamily="18" charset="0"/>
                <a:ea typeface="宋体" panose="02010600030101010101" pitchFamily="2" charset="-122"/>
                <a:cs typeface="Times New Roman" panose="02020603050405020304" pitchFamily="18" charset="0"/>
              </a:rPr>
              <a:t>：要挂载的文件系统的类型，可以是</a:t>
            </a:r>
            <a:r>
              <a:rPr lang="en-US" altLang="zh-CN" sz="1600" kern="0" dirty="0">
                <a:latin typeface="Times New Roman" panose="02020603050405020304" pitchFamily="18" charset="0"/>
                <a:ea typeface="宋体" panose="02010600030101010101" pitchFamily="2" charset="-122"/>
                <a:cs typeface="Times New Roman" panose="02020603050405020304" pitchFamily="18" charset="0"/>
              </a:rPr>
              <a:t>“ext2”</a:t>
            </a:r>
            <a:r>
              <a:rPr lang="zh-CN" altLang="en-US" sz="1600" kern="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0" dirty="0" err="1">
                <a:latin typeface="Times New Roman" panose="02020603050405020304" pitchFamily="18" charset="0"/>
                <a:ea typeface="宋体" panose="02010600030101010101" pitchFamily="2" charset="-122"/>
                <a:cs typeface="Times New Roman" panose="02020603050405020304" pitchFamily="18" charset="0"/>
              </a:rPr>
              <a:t>msdos</a:t>
            </a:r>
            <a:r>
              <a:rPr lang="en-US" altLang="zh-CN" sz="1600" kern="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kern="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0" dirty="0">
                <a:latin typeface="Times New Roman" panose="02020603050405020304" pitchFamily="18" charset="0"/>
                <a:ea typeface="宋体" panose="02010600030101010101" pitchFamily="2" charset="-122"/>
                <a:cs typeface="Times New Roman" panose="02020603050405020304" pitchFamily="18" charset="0"/>
              </a:rPr>
              <a:t>“proc”</a:t>
            </a:r>
            <a:r>
              <a:rPr lang="zh-CN" altLang="en-US" sz="1600" kern="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0" dirty="0" err="1">
                <a:latin typeface="Times New Roman" panose="02020603050405020304" pitchFamily="18" charset="0"/>
                <a:ea typeface="宋体" panose="02010600030101010101" pitchFamily="2" charset="-122"/>
                <a:cs typeface="Times New Roman" panose="02020603050405020304" pitchFamily="18" charset="0"/>
              </a:rPr>
              <a:t>ntfs</a:t>
            </a:r>
            <a:r>
              <a:rPr lang="en-US" altLang="zh-CN" sz="1600" kern="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kern="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0" dirty="0">
                <a:latin typeface="Times New Roman" panose="02020603050405020304" pitchFamily="18" charset="0"/>
                <a:ea typeface="宋体" panose="02010600030101010101" pitchFamily="2" charset="-122"/>
                <a:cs typeface="Times New Roman" panose="02020603050405020304" pitchFamily="18" charset="0"/>
              </a:rPr>
              <a:t>“iso9660”</a:t>
            </a:r>
            <a:r>
              <a:rPr lang="zh-CN" altLang="en-US" sz="1600" kern="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sz="1600" kern="0" dirty="0">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r>
              <a:rPr lang="en-US" altLang="zh-CN" sz="1600" kern="0" dirty="0" err="1">
                <a:latin typeface="Times New Roman" panose="02020603050405020304" pitchFamily="18" charset="0"/>
                <a:ea typeface="宋体" panose="02010600030101010101" pitchFamily="2" charset="-122"/>
                <a:cs typeface="Times New Roman" panose="02020603050405020304" pitchFamily="18" charset="0"/>
              </a:rPr>
              <a:t>mountflags</a:t>
            </a:r>
            <a:r>
              <a:rPr lang="zh-CN" altLang="en-US" sz="1600" kern="0" dirty="0">
                <a:latin typeface="Times New Roman" panose="02020603050405020304" pitchFamily="18" charset="0"/>
                <a:ea typeface="宋体" panose="02010600030101010101" pitchFamily="2" charset="-122"/>
                <a:cs typeface="Times New Roman" panose="02020603050405020304" pitchFamily="18" charset="0"/>
              </a:rPr>
              <a:t>：指定要挂载文件系统的读写访问标志（有很多选项），其中，</a:t>
            </a:r>
            <a:r>
              <a:rPr lang="en-US" altLang="zh-CN" sz="1600" kern="0" dirty="0">
                <a:latin typeface="Times New Roman" panose="02020603050405020304" pitchFamily="18" charset="0"/>
                <a:ea typeface="宋体" panose="02010600030101010101" pitchFamily="2" charset="-122"/>
                <a:cs typeface="Times New Roman" panose="02020603050405020304" pitchFamily="18" charset="0"/>
              </a:rPr>
              <a:t>MS_RDONLY</a:t>
            </a:r>
            <a:r>
              <a:rPr lang="zh-CN" altLang="en-US" sz="1600" kern="0" dirty="0">
                <a:latin typeface="Times New Roman" panose="02020603050405020304" pitchFamily="18" charset="0"/>
                <a:ea typeface="宋体" panose="02010600030101010101" pitchFamily="2" charset="-122"/>
                <a:cs typeface="Times New Roman" panose="02020603050405020304" pitchFamily="18" charset="0"/>
              </a:rPr>
              <a:t>表示将要挂载的文件系统指定为只读；</a:t>
            </a:r>
            <a:endParaRPr lang="en-US" altLang="zh-CN" sz="1600" kern="0"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buFont typeface="Wingdings" panose="05000000000000000000" pitchFamily="2" charset="2"/>
              <a:buChar char="l"/>
            </a:pPr>
            <a:r>
              <a:rPr lang="zh-CN" altLang="en-US" sz="1800" kern="0" dirty="0">
                <a:solidFill>
                  <a:srgbClr val="0000CC"/>
                </a:solidFill>
                <a:ea typeface="宋体" panose="02010600030101010101" pitchFamily="2" charset="-122"/>
              </a:rPr>
              <a:t>详细说明请自己上网</a:t>
            </a:r>
            <a:r>
              <a:rPr lang="zh-CN" altLang="en-US" sz="1800" kern="0" dirty="0" smtClean="0">
                <a:solidFill>
                  <a:srgbClr val="0000CC"/>
                </a:solidFill>
                <a:ea typeface="宋体" panose="02010600030101010101" pitchFamily="2" charset="-122"/>
              </a:rPr>
              <a:t>查阅，或参阅</a:t>
            </a:r>
            <a:r>
              <a:rPr lang="en-US" altLang="zh-CN" sz="1800" b="1" kern="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《UNIX</a:t>
            </a:r>
            <a:r>
              <a:rPr lang="zh-CN" altLang="en-US" sz="1800" b="1" kern="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操作系统设计</a:t>
            </a:r>
            <a:r>
              <a:rPr lang="en-US" altLang="zh-CN" sz="1800" b="1" kern="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kern="0" dirty="0" smtClean="0">
                <a:solidFill>
                  <a:srgbClr val="0000CC"/>
                </a:solidFill>
                <a:ea typeface="宋体" panose="02010600030101010101" pitchFamily="2" charset="-122"/>
              </a:rPr>
              <a:t>；</a:t>
            </a:r>
            <a:endParaRPr lang="zh-CN" altLang="en-US" sz="1800" kern="0" dirty="0">
              <a:solidFill>
                <a:srgbClr val="0000CC"/>
              </a:solidFill>
              <a:ea typeface="宋体" panose="02010600030101010101" pitchFamily="2" charset="-122"/>
            </a:endParaRPr>
          </a:p>
          <a:p>
            <a:pPr eaLnBrk="1" hangingPunct="1">
              <a:buFont typeface="Wingdings" panose="05000000000000000000" pitchFamily="2" charset="2"/>
              <a:buChar char="l"/>
            </a:pPr>
            <a:endParaRPr lang="en-US" altLang="zh-CN" sz="1800" kern="0"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buFont typeface="Wingdings" panose="05000000000000000000" pitchFamily="2" charset="2"/>
              <a:buChar char="l"/>
            </a:pPr>
            <a:endParaRPr lang="en-US" altLang="zh-CN" sz="2000" kern="0" dirty="0">
              <a:ea typeface="宋体" panose="02010600030101010101" pitchFamily="2" charset="-122"/>
            </a:endParaRPr>
          </a:p>
        </p:txBody>
      </p:sp>
      <p:sp>
        <p:nvSpPr>
          <p:cNvPr id="3" name="Rectangle 2">
            <a:extLst>
              <a:ext uri="{FF2B5EF4-FFF2-40B4-BE49-F238E27FC236}">
                <a16:creationId xmlns:a16="http://schemas.microsoft.com/office/drawing/2014/main" id="{305AC60F-1F35-420A-908A-BA00B6201ED4}"/>
              </a:ext>
            </a:extLst>
          </p:cNvPr>
          <p:cNvSpPr txBox="1">
            <a:spLocks noChangeArrowheads="1"/>
          </p:cNvSpPr>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itchFamily="2" charset="0"/>
              </a:defRPr>
            </a:lvl2pPr>
            <a:lvl3pPr algn="ctr" rtl="0" eaLnBrk="0" fontAlgn="base" hangingPunct="0">
              <a:spcBef>
                <a:spcPct val="0"/>
              </a:spcBef>
              <a:spcAft>
                <a:spcPct val="0"/>
              </a:spcAft>
              <a:defRPr sz="3200" b="1">
                <a:solidFill>
                  <a:srgbClr val="993300"/>
                </a:solidFill>
                <a:latin typeface="Helvetica" pitchFamily="2" charset="0"/>
              </a:defRPr>
            </a:lvl3pPr>
            <a:lvl4pPr algn="ctr" rtl="0" eaLnBrk="0" fontAlgn="base" hangingPunct="0">
              <a:spcBef>
                <a:spcPct val="0"/>
              </a:spcBef>
              <a:spcAft>
                <a:spcPct val="0"/>
              </a:spcAft>
              <a:defRPr sz="3200" b="1">
                <a:solidFill>
                  <a:srgbClr val="993300"/>
                </a:solidFill>
                <a:latin typeface="Helvetica" pitchFamily="2" charset="0"/>
              </a:defRPr>
            </a:lvl4pPr>
            <a:lvl5pPr algn="ctr" rtl="0" eaLnBrk="0" fontAlgn="base" hangingPunct="0">
              <a:spcBef>
                <a:spcPct val="0"/>
              </a:spcBef>
              <a:spcAft>
                <a:spcPct val="0"/>
              </a:spcAft>
              <a:defRPr sz="3200" b="1">
                <a:solidFill>
                  <a:srgbClr val="993300"/>
                </a:solidFill>
                <a:latin typeface="Helvetica" pitchFamily="2"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a:lstStyle>
          <a:p>
            <a:pPr>
              <a:defRPr/>
            </a:pPr>
            <a:r>
              <a:rPr lang="zh-CN" altLang="en-US" kern="0" dirty="0" smtClean="0">
                <a:solidFill>
                  <a:srgbClr val="7030A0"/>
                </a:solidFill>
                <a:effectLst>
                  <a:outerShdw blurRad="38100" dist="38100" dir="2700000" algn="tl">
                    <a:srgbClr val="C0C0C0"/>
                  </a:outerShdw>
                </a:effectLst>
                <a:ea typeface="宋体" pitchFamily="2" charset="-122"/>
              </a:rPr>
              <a:t>自学：</a:t>
            </a:r>
            <a:r>
              <a:rPr lang="zh-CN" altLang="en-US" kern="0" dirty="0" smtClean="0">
                <a:effectLst>
                  <a:outerShdw blurRad="38100" dist="38100" dir="2700000" algn="tl">
                    <a:srgbClr val="C0C0C0"/>
                  </a:outerShdw>
                </a:effectLst>
                <a:ea typeface="宋体" pitchFamily="2" charset="-122"/>
              </a:rPr>
              <a:t>系统</a:t>
            </a:r>
            <a:r>
              <a:rPr lang="zh-CN" altLang="en-US" kern="0" dirty="0">
                <a:effectLst>
                  <a:outerShdw blurRad="38100" dist="38100" dir="2700000" algn="tl">
                    <a:srgbClr val="C0C0C0"/>
                  </a:outerShdw>
                </a:effectLst>
                <a:ea typeface="宋体" pitchFamily="2" charset="-122"/>
              </a:rPr>
              <a:t>调用</a:t>
            </a:r>
            <a:r>
              <a:rPr lang="en-US" altLang="zh-CN" kern="0" dirty="0">
                <a:effectLst>
                  <a:outerShdw blurRad="38100" dist="38100" dir="2700000" algn="tl">
                    <a:srgbClr val="C0C0C0"/>
                  </a:outerShdw>
                </a:effectLst>
                <a:ea typeface="宋体" pitchFamily="2" charset="-122"/>
              </a:rPr>
              <a:t>mount</a:t>
            </a:r>
            <a:r>
              <a:rPr lang="zh-CN" altLang="en-US" kern="0" dirty="0">
                <a:effectLst>
                  <a:outerShdw blurRad="38100" dist="38100" dir="2700000" algn="tl">
                    <a:srgbClr val="C0C0C0"/>
                  </a:outerShdw>
                </a:effectLst>
                <a:ea typeface="宋体" pitchFamily="2" charset="-122"/>
              </a:rPr>
              <a:t>与</a:t>
            </a:r>
            <a:r>
              <a:rPr lang="en-US" altLang="zh-CN" kern="0" dirty="0">
                <a:effectLst>
                  <a:outerShdw blurRad="38100" dist="38100" dir="2700000" algn="tl">
                    <a:srgbClr val="C0C0C0"/>
                  </a:outerShdw>
                </a:effectLst>
                <a:ea typeface="宋体" pitchFamily="2" charset="-122"/>
              </a:rPr>
              <a:t>unmount</a:t>
            </a:r>
          </a:p>
        </p:txBody>
      </p:sp>
    </p:spTree>
    <p:extLst>
      <p:ext uri="{BB962C8B-B14F-4D97-AF65-F5344CB8AC3E}">
        <p14:creationId xmlns:p14="http://schemas.microsoft.com/office/powerpoint/2010/main" val="397713991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2EB4A21F-9071-4522-8B9A-11B2C3EDFD37}"/>
              </a:ext>
            </a:extLst>
          </p:cNvPr>
          <p:cNvSpPr txBox="1">
            <a:spLocks noChangeArrowheads="1"/>
          </p:cNvSpPr>
          <p:nvPr/>
        </p:nvSpPr>
        <p:spPr bwMode="auto">
          <a:xfrm>
            <a:off x="756444" y="1003178"/>
            <a:ext cx="7810507" cy="498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a:lstStyle>
          <a:p>
            <a:pPr eaLnBrk="1" hangingPunct="1">
              <a:buFont typeface="Wingdings" panose="05000000000000000000" pitchFamily="2" charset="2"/>
              <a:buChar char="l"/>
            </a:pPr>
            <a:r>
              <a:rPr lang="zh-CN" altLang="en-US" sz="2000" kern="0" dirty="0">
                <a:latin typeface="Times New Roman" panose="02020603050405020304" pitchFamily="18" charset="0"/>
                <a:ea typeface="宋体" panose="02010600030101010101" pitchFamily="2" charset="-122"/>
                <a:cs typeface="Times New Roman" panose="02020603050405020304" pitchFamily="18" charset="0"/>
              </a:rPr>
              <a:t>内核中维护一</a:t>
            </a:r>
            <a:r>
              <a:rPr lang="zh-CN" altLang="en-US" sz="2000" kern="0" dirty="0" smtClean="0">
                <a:latin typeface="Times New Roman" panose="02020603050405020304" pitchFamily="18" charset="0"/>
                <a:ea typeface="宋体" panose="02010600030101010101" pitchFamily="2" charset="-122"/>
                <a:cs typeface="Times New Roman" panose="02020603050405020304" pitchFamily="18" charset="0"/>
              </a:rPr>
              <a:t>个挂载表</a:t>
            </a:r>
            <a:r>
              <a:rPr lang="zh-CN" altLang="en-US" sz="2000" kern="0" dirty="0">
                <a:latin typeface="Times New Roman" panose="02020603050405020304" pitchFamily="18" charset="0"/>
                <a:ea typeface="宋体" panose="02010600030101010101" pitchFamily="2" charset="-122"/>
                <a:cs typeface="Times New Roman" panose="02020603050405020304" pitchFamily="18" charset="0"/>
              </a:rPr>
              <a:t>，每个</a:t>
            </a:r>
            <a:r>
              <a:rPr lang="zh-CN" altLang="en-US" sz="2000" kern="0" dirty="0" smtClean="0">
                <a:latin typeface="Times New Roman" panose="02020603050405020304" pitchFamily="18" charset="0"/>
                <a:ea typeface="宋体" panose="02010600030101010101" pitchFamily="2" charset="-122"/>
                <a:cs typeface="Times New Roman" panose="02020603050405020304" pitchFamily="18" charset="0"/>
              </a:rPr>
              <a:t>被挂载的</a:t>
            </a:r>
            <a:r>
              <a:rPr lang="zh-CN" altLang="en-US" sz="2000" kern="0" dirty="0">
                <a:latin typeface="Times New Roman" panose="02020603050405020304" pitchFamily="18" charset="0"/>
                <a:ea typeface="宋体" panose="02010600030101010101" pitchFamily="2" charset="-122"/>
                <a:cs typeface="Times New Roman" panose="02020603050405020304" pitchFamily="18" charset="0"/>
              </a:rPr>
              <a:t>文件系统在该表中都占用一个表项；</a:t>
            </a:r>
            <a:endParaRPr lang="en-US" altLang="zh-CN" sz="2000" kern="0"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buFont typeface="Wingdings" panose="05000000000000000000" pitchFamily="2" charset="2"/>
              <a:buChar char="l"/>
            </a:pPr>
            <a:r>
              <a:rPr lang="zh-CN" altLang="en-US" sz="2000" b="1" kern="0"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挂载表</a:t>
            </a:r>
            <a:r>
              <a:rPr lang="zh-CN" altLang="en-US" sz="2000" b="1" kern="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项的主要内容</a:t>
            </a:r>
            <a:endParaRPr lang="en-US" altLang="zh-CN" sz="2000" b="1" kern="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buFont typeface="Wingdings" panose="05000000000000000000" pitchFamily="2" charset="2"/>
              <a:buChar char="ü"/>
            </a:pPr>
            <a:r>
              <a:rPr lang="zh-CN" altLang="en-US" sz="1800" b="1" kern="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设备号</a:t>
            </a:r>
            <a:r>
              <a:rPr lang="zh-CN" altLang="en-US" sz="1800" b="1" kern="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0" dirty="0">
                <a:latin typeface="Times New Roman" panose="02020603050405020304" pitchFamily="18" charset="0"/>
                <a:ea typeface="宋体" panose="02010600030101010101" pitchFamily="2" charset="-122"/>
                <a:cs typeface="Times New Roman" panose="02020603050405020304" pitchFamily="18" charset="0"/>
              </a:rPr>
              <a:t>用来识别被安装的文件系统（</a:t>
            </a:r>
            <a:r>
              <a:rPr lang="zh-CN" altLang="en-US" sz="1800" kern="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文件系统号</a:t>
            </a:r>
            <a:r>
              <a:rPr lang="zh-CN" altLang="en-US" sz="1800" kern="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0" dirty="0">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buFont typeface="Wingdings" panose="05000000000000000000" pitchFamily="2" charset="2"/>
              <a:buChar char="ü"/>
            </a:pPr>
            <a:r>
              <a:rPr lang="zh-CN" altLang="en-US" sz="1800" kern="0" dirty="0">
                <a:latin typeface="Times New Roman" panose="02020603050405020304" pitchFamily="18" charset="0"/>
                <a:ea typeface="宋体" panose="02010600030101010101" pitchFamily="2" charset="-122"/>
                <a:cs typeface="Times New Roman" panose="02020603050405020304" pitchFamily="18" charset="0"/>
              </a:rPr>
              <a:t>指向被安装</a:t>
            </a:r>
            <a:r>
              <a:rPr lang="zh-CN" altLang="en-US" sz="1800" b="1" kern="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文件系统超级块缓冲区的指针</a:t>
            </a:r>
            <a:r>
              <a:rPr lang="zh-CN" altLang="en-US" sz="1800" kern="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0" dirty="0">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buFont typeface="Wingdings" panose="05000000000000000000" pitchFamily="2" charset="2"/>
              <a:buChar char="ü"/>
            </a:pPr>
            <a:r>
              <a:rPr lang="zh-CN" altLang="en-US" sz="1800" kern="0" dirty="0">
                <a:latin typeface="Times New Roman" panose="02020603050405020304" pitchFamily="18" charset="0"/>
                <a:ea typeface="宋体" panose="02010600030101010101" pitchFamily="2" charset="-122"/>
                <a:cs typeface="Times New Roman" panose="02020603050405020304" pitchFamily="18" charset="0"/>
              </a:rPr>
              <a:t>指向被安装文件系统的</a:t>
            </a:r>
            <a:r>
              <a:rPr lang="zh-CN" altLang="en-US" sz="1800" b="1" kern="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根索引节点（“</a:t>
            </a:r>
            <a:r>
              <a:rPr lang="en-US" altLang="zh-CN" sz="1800" b="1" kern="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800" b="1" kern="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”）的指针</a:t>
            </a:r>
            <a:r>
              <a:rPr lang="en-US" altLang="zh-CN" sz="1800" kern="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0" dirty="0">
                <a:latin typeface="Times New Roman" panose="02020603050405020304" pitchFamily="18" charset="0"/>
                <a:ea typeface="宋体" panose="02010600030101010101" pitchFamily="2" charset="-122"/>
                <a:cs typeface="Times New Roman" panose="02020603050405020304" pitchFamily="18" charset="0"/>
              </a:rPr>
              <a:t>上例中即为要安装的文件系统“</a:t>
            </a:r>
            <a:r>
              <a:rPr lang="en-US" altLang="zh-CN" sz="1800" kern="0" dirty="0">
                <a:latin typeface="Times New Roman" panose="02020603050405020304" pitchFamily="18" charset="0"/>
                <a:ea typeface="宋体" panose="02010600030101010101" pitchFamily="2" charset="-122"/>
                <a:cs typeface="Times New Roman" panose="02020603050405020304" pitchFamily="18" charset="0"/>
              </a:rPr>
              <a:t>/dev/dsk1</a:t>
            </a:r>
            <a:r>
              <a:rPr lang="zh-CN" altLang="en-US" sz="1800" kern="0" dirty="0">
                <a:latin typeface="Times New Roman" panose="02020603050405020304" pitchFamily="18" charset="0"/>
                <a:ea typeface="宋体" panose="02010600030101010101" pitchFamily="2" charset="-122"/>
                <a:cs typeface="Times New Roman" panose="02020603050405020304" pitchFamily="18" charset="0"/>
              </a:rPr>
              <a:t>”的根“</a:t>
            </a:r>
            <a:r>
              <a:rPr lang="en-US" altLang="zh-CN" sz="1800" kern="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0"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buFont typeface="Wingdings" panose="05000000000000000000" pitchFamily="2" charset="2"/>
              <a:buChar char="l"/>
            </a:pPr>
            <a:endParaRPr lang="en-US" altLang="zh-CN" sz="2000" kern="0"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buFont typeface="Wingdings" panose="05000000000000000000" pitchFamily="2" charset="2"/>
              <a:buChar char="l"/>
            </a:pPr>
            <a:r>
              <a:rPr lang="zh-CN" altLang="en-US" sz="2000" b="1" kern="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内核具体</a:t>
            </a:r>
            <a:r>
              <a:rPr lang="en-US" altLang="zh-CN" sz="2000" b="1" kern="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mount</a:t>
            </a:r>
            <a:r>
              <a:rPr lang="zh-CN" altLang="en-US" sz="2000" b="1" kern="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算法请参阅</a:t>
            </a:r>
            <a:r>
              <a:rPr lang="en-US" altLang="zh-CN" sz="2000" b="1" kern="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《UNIX</a:t>
            </a:r>
            <a:r>
              <a:rPr lang="zh-CN" altLang="en-US" sz="2000" b="1" kern="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操作系统设计</a:t>
            </a:r>
            <a:r>
              <a:rPr lang="en-US" altLang="zh-CN" sz="2000" b="1" kern="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kern="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kern="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P93</a:t>
            </a:r>
            <a:r>
              <a:rPr lang="zh-CN" altLang="en-US" sz="2000" b="1" kern="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b="1" kern="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buFont typeface="Wingdings" panose="05000000000000000000" pitchFamily="2" charset="2"/>
              <a:buChar char="l"/>
            </a:pPr>
            <a:endParaRPr lang="en-US" altLang="zh-CN" sz="2000" kern="0" dirty="0">
              <a:ea typeface="宋体" panose="02010600030101010101" pitchFamily="2" charset="-122"/>
            </a:endParaRPr>
          </a:p>
        </p:txBody>
      </p:sp>
      <p:sp>
        <p:nvSpPr>
          <p:cNvPr id="3" name="Rectangle 2">
            <a:extLst>
              <a:ext uri="{FF2B5EF4-FFF2-40B4-BE49-F238E27FC236}">
                <a16:creationId xmlns:a16="http://schemas.microsoft.com/office/drawing/2014/main" id="{305AC60F-1F35-420A-908A-BA00B6201ED4}"/>
              </a:ext>
            </a:extLst>
          </p:cNvPr>
          <p:cNvSpPr txBox="1">
            <a:spLocks noChangeArrowheads="1"/>
          </p:cNvSpPr>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itchFamily="2" charset="0"/>
              </a:defRPr>
            </a:lvl2pPr>
            <a:lvl3pPr algn="ctr" rtl="0" eaLnBrk="0" fontAlgn="base" hangingPunct="0">
              <a:spcBef>
                <a:spcPct val="0"/>
              </a:spcBef>
              <a:spcAft>
                <a:spcPct val="0"/>
              </a:spcAft>
              <a:defRPr sz="3200" b="1">
                <a:solidFill>
                  <a:srgbClr val="993300"/>
                </a:solidFill>
                <a:latin typeface="Helvetica" pitchFamily="2" charset="0"/>
              </a:defRPr>
            </a:lvl3pPr>
            <a:lvl4pPr algn="ctr" rtl="0" eaLnBrk="0" fontAlgn="base" hangingPunct="0">
              <a:spcBef>
                <a:spcPct val="0"/>
              </a:spcBef>
              <a:spcAft>
                <a:spcPct val="0"/>
              </a:spcAft>
              <a:defRPr sz="3200" b="1">
                <a:solidFill>
                  <a:srgbClr val="993300"/>
                </a:solidFill>
                <a:latin typeface="Helvetica" pitchFamily="2" charset="0"/>
              </a:defRPr>
            </a:lvl4pPr>
            <a:lvl5pPr algn="ctr" rtl="0" eaLnBrk="0" fontAlgn="base" hangingPunct="0">
              <a:spcBef>
                <a:spcPct val="0"/>
              </a:spcBef>
              <a:spcAft>
                <a:spcPct val="0"/>
              </a:spcAft>
              <a:defRPr sz="3200" b="1">
                <a:solidFill>
                  <a:srgbClr val="993300"/>
                </a:solidFill>
                <a:latin typeface="Helvetica" pitchFamily="2"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a:lstStyle>
          <a:p>
            <a:pPr>
              <a:defRPr/>
            </a:pPr>
            <a:r>
              <a:rPr lang="zh-CN" altLang="en-US" kern="0" dirty="0" smtClean="0">
                <a:effectLst>
                  <a:outerShdw blurRad="38100" dist="38100" dir="2700000" algn="tl">
                    <a:srgbClr val="C0C0C0"/>
                  </a:outerShdw>
                </a:effectLst>
                <a:ea typeface="宋体" pitchFamily="2" charset="-122"/>
              </a:rPr>
              <a:t>挂载表</a:t>
            </a:r>
            <a:endParaRPr lang="en-US" altLang="zh-CN" kern="0" dirty="0">
              <a:effectLst>
                <a:outerShdw blurRad="38100" dist="38100" dir="2700000" algn="tl">
                  <a:srgbClr val="C0C0C0"/>
                </a:outerShdw>
              </a:effectLst>
              <a:ea typeface="宋体" pitchFamily="2" charset="-122"/>
            </a:endParaRPr>
          </a:p>
        </p:txBody>
      </p:sp>
    </p:spTree>
    <p:extLst>
      <p:ext uri="{BB962C8B-B14F-4D97-AF65-F5344CB8AC3E}">
        <p14:creationId xmlns:p14="http://schemas.microsoft.com/office/powerpoint/2010/main" val="346846618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E3AF7159-4825-44FE-9E76-8BAC5C92D016}"/>
              </a:ext>
            </a:extLst>
          </p:cNvPr>
          <p:cNvSpPr>
            <a:spLocks noGrp="1" noChangeArrowheads="1"/>
          </p:cNvSpPr>
          <p:nvPr>
            <p:ph type="title" idx="4294967295"/>
          </p:nvPr>
        </p:nvSpPr>
        <p:spPr>
          <a:xfrm>
            <a:off x="703555" y="366465"/>
            <a:ext cx="8077200" cy="609600"/>
          </a:xfrm>
        </p:spPr>
        <p:txBody>
          <a:bodyPr/>
          <a:lstStyle/>
          <a:p>
            <a:pPr>
              <a:defRPr/>
            </a:pPr>
            <a:r>
              <a:rPr lang="en-US" altLang="zh-CN" dirty="0">
                <a:effectLst>
                  <a:outerShdw blurRad="38100" dist="38100" dir="2700000" algn="tl">
                    <a:srgbClr val="C0C0C0"/>
                  </a:outerShdw>
                </a:effectLst>
                <a:ea typeface="宋体" pitchFamily="2" charset="-122"/>
              </a:rPr>
              <a:t>(a) Existing.  (b) Unmounted Partition</a:t>
            </a:r>
          </a:p>
        </p:txBody>
      </p:sp>
      <p:sp>
        <p:nvSpPr>
          <p:cNvPr id="4" name="Rectangle 3">
            <a:extLst>
              <a:ext uri="{FF2B5EF4-FFF2-40B4-BE49-F238E27FC236}">
                <a16:creationId xmlns:a16="http://schemas.microsoft.com/office/drawing/2014/main" id="{65F161C1-C800-4685-A23B-FBFCB58DC932}"/>
              </a:ext>
            </a:extLst>
          </p:cNvPr>
          <p:cNvSpPr txBox="1">
            <a:spLocks noChangeArrowheads="1"/>
          </p:cNvSpPr>
          <p:nvPr/>
        </p:nvSpPr>
        <p:spPr bwMode="auto">
          <a:xfrm>
            <a:off x="756444" y="1182862"/>
            <a:ext cx="7419975" cy="830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a:lstStyle>
          <a:p>
            <a:r>
              <a:rPr lang="zh-CN" altLang="en-US" sz="2000" kern="0" dirty="0">
                <a:ea typeface="宋体" panose="02010600030101010101" pitchFamily="2" charset="-122"/>
              </a:rPr>
              <a:t>系统启动后，加载了主文件系统；</a:t>
            </a:r>
            <a:endParaRPr lang="en-US" altLang="zh-CN" sz="2000" kern="0" dirty="0">
              <a:ea typeface="宋体" panose="02010600030101010101" pitchFamily="2" charset="-122"/>
            </a:endParaRPr>
          </a:p>
          <a:p>
            <a:r>
              <a:rPr lang="zh-CN" altLang="en-US" sz="2000" kern="0" dirty="0">
                <a:ea typeface="宋体" panose="02010600030101010101" pitchFamily="2" charset="-122"/>
              </a:rPr>
              <a:t>其它文件系统需要挂载到主文件系统后才能被访问；</a:t>
            </a:r>
          </a:p>
        </p:txBody>
      </p:sp>
      <p:pic>
        <p:nvPicPr>
          <p:cNvPr id="5" name="图片 4">
            <a:extLst>
              <a:ext uri="{FF2B5EF4-FFF2-40B4-BE49-F238E27FC236}">
                <a16:creationId xmlns:a16="http://schemas.microsoft.com/office/drawing/2014/main" id="{DC1925A5-397E-4E66-B97A-188241D574A8}"/>
              </a:ext>
            </a:extLst>
          </p:cNvPr>
          <p:cNvPicPr>
            <a:picLocks noChangeAspect="1"/>
          </p:cNvPicPr>
          <p:nvPr/>
        </p:nvPicPr>
        <p:blipFill>
          <a:blip r:embed="rId2"/>
          <a:stretch>
            <a:fillRect/>
          </a:stretch>
        </p:blipFill>
        <p:spPr>
          <a:xfrm>
            <a:off x="925350" y="2161510"/>
            <a:ext cx="3541081" cy="4024324"/>
          </a:xfrm>
          <a:prstGeom prst="rect">
            <a:avLst/>
          </a:prstGeom>
        </p:spPr>
      </p:pic>
      <p:pic>
        <p:nvPicPr>
          <p:cNvPr id="6" name="图片 5">
            <a:extLst>
              <a:ext uri="{FF2B5EF4-FFF2-40B4-BE49-F238E27FC236}">
                <a16:creationId xmlns:a16="http://schemas.microsoft.com/office/drawing/2014/main" id="{90CA3743-0071-4E02-98BD-30AB04FF89C7}"/>
              </a:ext>
            </a:extLst>
          </p:cNvPr>
          <p:cNvPicPr>
            <a:picLocks noChangeAspect="1"/>
          </p:cNvPicPr>
          <p:nvPr/>
        </p:nvPicPr>
        <p:blipFill>
          <a:blip r:embed="rId3"/>
          <a:stretch>
            <a:fillRect/>
          </a:stretch>
        </p:blipFill>
        <p:spPr>
          <a:xfrm>
            <a:off x="4652276" y="2103083"/>
            <a:ext cx="3886200" cy="4141179"/>
          </a:xfrm>
          <a:prstGeom prst="rect">
            <a:avLst/>
          </a:prstGeom>
        </p:spPr>
      </p:pic>
    </p:spTree>
    <p:extLst>
      <p:ext uri="{BB962C8B-B14F-4D97-AF65-F5344CB8AC3E}">
        <p14:creationId xmlns:p14="http://schemas.microsoft.com/office/powerpoint/2010/main" val="198004473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E3AF7159-4825-44FE-9E76-8BAC5C92D016}"/>
              </a:ext>
            </a:extLst>
          </p:cNvPr>
          <p:cNvSpPr>
            <a:spLocks noGrp="1" noChangeArrowheads="1"/>
          </p:cNvSpPr>
          <p:nvPr>
            <p:ph type="title" idx="4294967295"/>
          </p:nvPr>
        </p:nvSpPr>
        <p:spPr>
          <a:xfrm>
            <a:off x="703555" y="366465"/>
            <a:ext cx="8077200" cy="609600"/>
          </a:xfrm>
        </p:spPr>
        <p:txBody>
          <a:bodyPr/>
          <a:lstStyle/>
          <a:p>
            <a:pPr>
              <a:defRPr/>
            </a:pPr>
            <a:r>
              <a:rPr lang="en-US" altLang="zh-CN" dirty="0">
                <a:effectLst>
                  <a:outerShdw blurRad="38100" dist="38100" dir="2700000" algn="tl">
                    <a:srgbClr val="C0C0C0"/>
                  </a:outerShdw>
                </a:effectLst>
                <a:ea typeface="宋体" pitchFamily="2" charset="-122"/>
              </a:rPr>
              <a:t>Mount Point</a:t>
            </a:r>
          </a:p>
        </p:txBody>
      </p:sp>
      <p:sp>
        <p:nvSpPr>
          <p:cNvPr id="4" name="Rectangle 3">
            <a:extLst>
              <a:ext uri="{FF2B5EF4-FFF2-40B4-BE49-F238E27FC236}">
                <a16:creationId xmlns:a16="http://schemas.microsoft.com/office/drawing/2014/main" id="{65F161C1-C800-4685-A23B-FBFCB58DC932}"/>
              </a:ext>
            </a:extLst>
          </p:cNvPr>
          <p:cNvSpPr txBox="1">
            <a:spLocks noChangeArrowheads="1"/>
          </p:cNvSpPr>
          <p:nvPr/>
        </p:nvSpPr>
        <p:spPr bwMode="auto">
          <a:xfrm>
            <a:off x="756444" y="1182863"/>
            <a:ext cx="7703975" cy="787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a:lstStyle>
          <a:p>
            <a:r>
              <a:rPr lang="en-US" altLang="zh-CN" sz="2000" dirty="0">
                <a:effectLst>
                  <a:outerShdw blurRad="38100" dist="38100" dir="2700000" algn="tl">
                    <a:srgbClr val="C0C0C0"/>
                  </a:outerShdw>
                </a:effectLst>
                <a:ea typeface="宋体" pitchFamily="2" charset="-122"/>
              </a:rPr>
              <a:t>Mount Point--</a:t>
            </a:r>
            <a:r>
              <a:rPr lang="zh-CN" altLang="en-US" sz="2000" kern="0" dirty="0">
                <a:ea typeface="宋体" panose="02010600030101010101" pitchFamily="2" charset="-122"/>
              </a:rPr>
              <a:t>需要指定其它文件系统挂载到主文件系统的哪个目录上；</a:t>
            </a:r>
          </a:p>
        </p:txBody>
      </p:sp>
      <p:pic>
        <p:nvPicPr>
          <p:cNvPr id="5" name="图片 4">
            <a:extLst>
              <a:ext uri="{FF2B5EF4-FFF2-40B4-BE49-F238E27FC236}">
                <a16:creationId xmlns:a16="http://schemas.microsoft.com/office/drawing/2014/main" id="{DC1925A5-397E-4E66-B97A-188241D574A8}"/>
              </a:ext>
            </a:extLst>
          </p:cNvPr>
          <p:cNvPicPr>
            <a:picLocks noChangeAspect="1"/>
          </p:cNvPicPr>
          <p:nvPr/>
        </p:nvPicPr>
        <p:blipFill>
          <a:blip r:embed="rId2"/>
          <a:stretch>
            <a:fillRect/>
          </a:stretch>
        </p:blipFill>
        <p:spPr>
          <a:xfrm>
            <a:off x="925350" y="2161510"/>
            <a:ext cx="3541081" cy="4024324"/>
          </a:xfrm>
          <a:prstGeom prst="rect">
            <a:avLst/>
          </a:prstGeom>
        </p:spPr>
      </p:pic>
      <p:pic>
        <p:nvPicPr>
          <p:cNvPr id="6" name="图片 5">
            <a:extLst>
              <a:ext uri="{FF2B5EF4-FFF2-40B4-BE49-F238E27FC236}">
                <a16:creationId xmlns:a16="http://schemas.microsoft.com/office/drawing/2014/main" id="{90CA3743-0071-4E02-98BD-30AB04FF89C7}"/>
              </a:ext>
            </a:extLst>
          </p:cNvPr>
          <p:cNvPicPr>
            <a:picLocks noChangeAspect="1"/>
          </p:cNvPicPr>
          <p:nvPr/>
        </p:nvPicPr>
        <p:blipFill>
          <a:blip r:embed="rId3"/>
          <a:stretch>
            <a:fillRect/>
          </a:stretch>
        </p:blipFill>
        <p:spPr>
          <a:xfrm>
            <a:off x="4652276" y="2103083"/>
            <a:ext cx="3886200" cy="4141179"/>
          </a:xfrm>
          <a:prstGeom prst="rect">
            <a:avLst/>
          </a:prstGeom>
        </p:spPr>
      </p:pic>
      <p:sp>
        <p:nvSpPr>
          <p:cNvPr id="7" name="圆角矩形标注 1">
            <a:extLst>
              <a:ext uri="{FF2B5EF4-FFF2-40B4-BE49-F238E27FC236}">
                <a16:creationId xmlns:a16="http://schemas.microsoft.com/office/drawing/2014/main" id="{4BBA6799-81C2-4E24-9CE8-DD5FDB5F39BB}"/>
              </a:ext>
            </a:extLst>
          </p:cNvPr>
          <p:cNvSpPr>
            <a:spLocks noChangeArrowheads="1"/>
          </p:cNvSpPr>
          <p:nvPr/>
        </p:nvSpPr>
        <p:spPr bwMode="auto">
          <a:xfrm>
            <a:off x="2775789" y="2373976"/>
            <a:ext cx="993775" cy="801688"/>
          </a:xfrm>
          <a:prstGeom prst="wedgeRoundRectCallout">
            <a:avLst>
              <a:gd name="adj1" fmla="val -99242"/>
              <a:gd name="adj2" fmla="val 62507"/>
              <a:gd name="adj3" fmla="val 16667"/>
            </a:avLst>
          </a:prstGeom>
          <a:solidFill>
            <a:schemeClr val="accent1"/>
          </a:solidFill>
          <a:ln w="9525">
            <a:solidFill>
              <a:schemeClr val="tx1"/>
            </a:solidFill>
            <a:miter lim="800000"/>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800" dirty="0">
                <a:ea typeface="宋体" panose="02010600030101010101" pitchFamily="2" charset="-122"/>
              </a:rPr>
              <a:t>Mount </a:t>
            </a:r>
          </a:p>
          <a:p>
            <a:pPr>
              <a:spcBef>
                <a:spcPct val="0"/>
              </a:spcBef>
              <a:buClrTx/>
              <a:buSzTx/>
              <a:buFont typeface="Arial" panose="020B0604020202020204" pitchFamily="34" charset="0"/>
              <a:buNone/>
            </a:pPr>
            <a:r>
              <a:rPr lang="en-US" altLang="zh-CN" sz="1800" dirty="0">
                <a:ea typeface="宋体" panose="02010600030101010101" pitchFamily="2" charset="-122"/>
              </a:rPr>
              <a:t>Point</a:t>
            </a:r>
            <a:endParaRPr lang="zh-CN" altLang="en-US" sz="1800" dirty="0">
              <a:ea typeface="宋体" panose="02010600030101010101" pitchFamily="2" charset="-122"/>
            </a:endParaRPr>
          </a:p>
        </p:txBody>
      </p:sp>
    </p:spTree>
    <p:extLst>
      <p:ext uri="{BB962C8B-B14F-4D97-AF65-F5344CB8AC3E}">
        <p14:creationId xmlns:p14="http://schemas.microsoft.com/office/powerpoint/2010/main" val="2222102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BBFB11BD-EAFB-4B59-A939-E4F63B0CA0A9}"/>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itchFamily="2" charset="-122"/>
              </a:rPr>
              <a:t>Mount Point &amp; mount</a:t>
            </a:r>
            <a:endParaRPr lang="en-US" altLang="zh-CN" sz="2400" dirty="0">
              <a:effectLst>
                <a:outerShdw blurRad="38100" dist="38100" dir="2700000" algn="tl">
                  <a:srgbClr val="C0C0C0"/>
                </a:outerShdw>
              </a:effectLst>
              <a:ea typeface="宋体" pitchFamily="2" charset="-122"/>
            </a:endParaRPr>
          </a:p>
        </p:txBody>
      </p:sp>
      <p:pic>
        <p:nvPicPr>
          <p:cNvPr id="55299" name="Picture 4">
            <a:extLst>
              <a:ext uri="{FF2B5EF4-FFF2-40B4-BE49-F238E27FC236}">
                <a16:creationId xmlns:a16="http://schemas.microsoft.com/office/drawing/2014/main" id="{43E491F8-A3AC-474D-8168-55DC2383BA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9032" t="613" r="19032" b="613"/>
          <a:stretch>
            <a:fillRect/>
          </a:stretch>
        </p:blipFill>
        <p:spPr bwMode="auto">
          <a:xfrm>
            <a:off x="1879864" y="1271233"/>
            <a:ext cx="4556447" cy="486251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55300" name="圆角矩形标注 1">
            <a:extLst>
              <a:ext uri="{FF2B5EF4-FFF2-40B4-BE49-F238E27FC236}">
                <a16:creationId xmlns:a16="http://schemas.microsoft.com/office/drawing/2014/main" id="{5372DE49-120D-4BED-A8BA-D9BF6F59A5C5}"/>
              </a:ext>
            </a:extLst>
          </p:cNvPr>
          <p:cNvSpPr>
            <a:spLocks noChangeArrowheads="1"/>
          </p:cNvSpPr>
          <p:nvPr/>
        </p:nvSpPr>
        <p:spPr bwMode="auto">
          <a:xfrm>
            <a:off x="4724400" y="1930091"/>
            <a:ext cx="779755" cy="801688"/>
          </a:xfrm>
          <a:prstGeom prst="wedgeRoundRectCallout">
            <a:avLst>
              <a:gd name="adj1" fmla="val -164982"/>
              <a:gd name="adj2" fmla="val 32608"/>
              <a:gd name="adj3" fmla="val 16667"/>
            </a:avLst>
          </a:prstGeom>
          <a:solidFill>
            <a:schemeClr val="accent1"/>
          </a:solidFill>
          <a:ln w="9525">
            <a:solidFill>
              <a:schemeClr val="tx1"/>
            </a:solidFill>
            <a:miter lim="800000"/>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800">
                <a:ea typeface="宋体" panose="02010600030101010101" pitchFamily="2" charset="-122"/>
              </a:rPr>
              <a:t>Mount </a:t>
            </a:r>
          </a:p>
          <a:p>
            <a:pPr>
              <a:spcBef>
                <a:spcPct val="0"/>
              </a:spcBef>
              <a:buClrTx/>
              <a:buSzTx/>
              <a:buFont typeface="Arial" panose="020B0604020202020204" pitchFamily="34" charset="0"/>
              <a:buNone/>
            </a:pPr>
            <a:r>
              <a:rPr lang="en-US" altLang="zh-CN" sz="1800">
                <a:ea typeface="宋体" panose="02010600030101010101" pitchFamily="2" charset="-122"/>
              </a:rPr>
              <a:t>Point</a:t>
            </a:r>
            <a:endParaRPr lang="zh-CN" altLang="en-US" sz="1800">
              <a:ea typeface="宋体" panose="02010600030101010101" pitchFamily="2" charset="-12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E3AF7159-4825-44FE-9E76-8BAC5C92D016}"/>
              </a:ext>
            </a:extLst>
          </p:cNvPr>
          <p:cNvSpPr>
            <a:spLocks noGrp="1" noChangeArrowheads="1"/>
          </p:cNvSpPr>
          <p:nvPr>
            <p:ph type="title" idx="4294967295"/>
          </p:nvPr>
        </p:nvSpPr>
        <p:spPr>
          <a:xfrm>
            <a:off x="703555" y="366465"/>
            <a:ext cx="8077200" cy="609600"/>
          </a:xfrm>
        </p:spPr>
        <p:txBody>
          <a:bodyPr/>
          <a:lstStyle/>
          <a:p>
            <a:pPr>
              <a:defRPr/>
            </a:pPr>
            <a:r>
              <a:rPr lang="en-US" altLang="zh-CN" dirty="0">
                <a:effectLst>
                  <a:outerShdw blurRad="38100" dist="38100" dir="2700000" algn="tl">
                    <a:srgbClr val="C0C0C0"/>
                  </a:outerShdw>
                </a:effectLst>
                <a:ea typeface="宋体" pitchFamily="2" charset="-122"/>
              </a:rPr>
              <a:t>Unmount</a:t>
            </a:r>
          </a:p>
        </p:txBody>
      </p:sp>
      <p:sp>
        <p:nvSpPr>
          <p:cNvPr id="4" name="Rectangle 3">
            <a:extLst>
              <a:ext uri="{FF2B5EF4-FFF2-40B4-BE49-F238E27FC236}">
                <a16:creationId xmlns:a16="http://schemas.microsoft.com/office/drawing/2014/main" id="{65F161C1-C800-4685-A23B-FBFCB58DC932}"/>
              </a:ext>
            </a:extLst>
          </p:cNvPr>
          <p:cNvSpPr txBox="1">
            <a:spLocks noChangeArrowheads="1"/>
          </p:cNvSpPr>
          <p:nvPr/>
        </p:nvSpPr>
        <p:spPr bwMode="auto">
          <a:xfrm>
            <a:off x="756444" y="1182862"/>
            <a:ext cx="7419975" cy="1285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a:lstStyle>
          <a:p>
            <a:r>
              <a:rPr lang="zh-CN" altLang="en-US" sz="2000" kern="0" dirty="0">
                <a:ea typeface="宋体" panose="02010600030101010101" pitchFamily="2" charset="-122"/>
              </a:rPr>
              <a:t>挂载到文件系统的其它文件系统使用完毕后，</a:t>
            </a:r>
            <a:r>
              <a:rPr lang="zh-CN" altLang="en-US" sz="2000" b="1" kern="0" dirty="0">
                <a:solidFill>
                  <a:srgbClr val="C00000"/>
                </a:solidFill>
                <a:ea typeface="宋体" panose="02010600030101010101" pitchFamily="2" charset="-122"/>
              </a:rPr>
              <a:t>需要先卸载，使被挂载的文件系统从主文件系统上剥离；</a:t>
            </a:r>
            <a:endParaRPr lang="en-US" altLang="zh-CN" sz="2000" b="1" kern="0" dirty="0">
              <a:solidFill>
                <a:srgbClr val="C00000"/>
              </a:solidFill>
              <a:ea typeface="宋体" panose="02010600030101010101" pitchFamily="2" charset="-122"/>
            </a:endParaRPr>
          </a:p>
          <a:p>
            <a:r>
              <a:rPr lang="zh-CN" altLang="en-US" sz="2000" kern="0" dirty="0">
                <a:solidFill>
                  <a:srgbClr val="0000CC"/>
                </a:solidFill>
                <a:ea typeface="宋体" panose="02010600030101010101" pitchFamily="2" charset="-122"/>
              </a:rPr>
              <a:t>然后，才能撤走存储介质；</a:t>
            </a:r>
          </a:p>
        </p:txBody>
      </p:sp>
      <p:pic>
        <p:nvPicPr>
          <p:cNvPr id="5" name="图片 4">
            <a:extLst>
              <a:ext uri="{FF2B5EF4-FFF2-40B4-BE49-F238E27FC236}">
                <a16:creationId xmlns:a16="http://schemas.microsoft.com/office/drawing/2014/main" id="{DC1925A5-397E-4E66-B97A-188241D574A8}"/>
              </a:ext>
            </a:extLst>
          </p:cNvPr>
          <p:cNvPicPr>
            <a:picLocks noChangeAspect="1"/>
          </p:cNvPicPr>
          <p:nvPr/>
        </p:nvPicPr>
        <p:blipFill>
          <a:blip r:embed="rId2"/>
          <a:stretch>
            <a:fillRect/>
          </a:stretch>
        </p:blipFill>
        <p:spPr>
          <a:xfrm>
            <a:off x="925350" y="2707688"/>
            <a:ext cx="3541081" cy="3478145"/>
          </a:xfrm>
          <a:prstGeom prst="rect">
            <a:avLst/>
          </a:prstGeom>
        </p:spPr>
      </p:pic>
      <p:pic>
        <p:nvPicPr>
          <p:cNvPr id="6" name="图片 5">
            <a:extLst>
              <a:ext uri="{FF2B5EF4-FFF2-40B4-BE49-F238E27FC236}">
                <a16:creationId xmlns:a16="http://schemas.microsoft.com/office/drawing/2014/main" id="{90CA3743-0071-4E02-98BD-30AB04FF89C7}"/>
              </a:ext>
            </a:extLst>
          </p:cNvPr>
          <p:cNvPicPr>
            <a:picLocks noChangeAspect="1"/>
          </p:cNvPicPr>
          <p:nvPr/>
        </p:nvPicPr>
        <p:blipFill>
          <a:blip r:embed="rId3"/>
          <a:stretch>
            <a:fillRect/>
          </a:stretch>
        </p:blipFill>
        <p:spPr>
          <a:xfrm>
            <a:off x="4652276" y="2707688"/>
            <a:ext cx="3886200" cy="3536574"/>
          </a:xfrm>
          <a:prstGeom prst="rect">
            <a:avLst/>
          </a:prstGeom>
        </p:spPr>
      </p:pic>
    </p:spTree>
    <p:extLst>
      <p:ext uri="{BB962C8B-B14F-4D97-AF65-F5344CB8AC3E}">
        <p14:creationId xmlns:p14="http://schemas.microsoft.com/office/powerpoint/2010/main" val="109223575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BBFB11BD-EAFB-4B59-A939-E4F63B0CA0A9}"/>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itchFamily="2" charset="-122"/>
              </a:rPr>
              <a:t>Mount Point</a:t>
            </a:r>
            <a:endParaRPr lang="en-US" altLang="zh-CN" sz="2400" dirty="0">
              <a:effectLst>
                <a:outerShdw blurRad="38100" dist="38100" dir="2700000" algn="tl">
                  <a:srgbClr val="C0C0C0"/>
                </a:outerShdw>
              </a:effectLst>
              <a:ea typeface="宋体" pitchFamily="2" charset="-122"/>
            </a:endParaRPr>
          </a:p>
        </p:txBody>
      </p:sp>
      <p:sp>
        <p:nvSpPr>
          <p:cNvPr id="5" name="Rectangle 3">
            <a:extLst>
              <a:ext uri="{FF2B5EF4-FFF2-40B4-BE49-F238E27FC236}">
                <a16:creationId xmlns:a16="http://schemas.microsoft.com/office/drawing/2014/main" id="{2E70596C-1455-4D73-BB9A-55EB1506B8AA}"/>
              </a:ext>
            </a:extLst>
          </p:cNvPr>
          <p:cNvSpPr txBox="1">
            <a:spLocks noChangeArrowheads="1"/>
          </p:cNvSpPr>
          <p:nvPr/>
        </p:nvSpPr>
        <p:spPr bwMode="auto">
          <a:xfrm>
            <a:off x="4873841" y="1510062"/>
            <a:ext cx="3586578" cy="434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a:lstStyle>
          <a:p>
            <a:pPr eaLnBrk="1" hangingPunct="1"/>
            <a:r>
              <a:rPr lang="zh-CN" altLang="en-US" sz="2000" dirty="0">
                <a:effectLst>
                  <a:outerShdw blurRad="38100" dist="38100" dir="2700000" algn="tl">
                    <a:srgbClr val="C0C0C0"/>
                  </a:outerShdw>
                </a:effectLst>
                <a:ea typeface="宋体" pitchFamily="2" charset="-122"/>
              </a:rPr>
              <a:t>像</a:t>
            </a:r>
            <a:r>
              <a:rPr lang="en-US" altLang="zh-CN" sz="2000" dirty="0">
                <a:effectLst>
                  <a:outerShdw blurRad="38100" dist="38100" dir="2700000" algn="tl">
                    <a:srgbClr val="C0C0C0"/>
                  </a:outerShdw>
                </a:effectLst>
                <a:ea typeface="宋体" pitchFamily="2" charset="-122"/>
              </a:rPr>
              <a:t>CDROM</a:t>
            </a:r>
            <a:r>
              <a:rPr lang="zh-CN" altLang="en-US" sz="2000" dirty="0">
                <a:effectLst>
                  <a:outerShdw blurRad="38100" dist="38100" dir="2700000" algn="tl">
                    <a:srgbClr val="C0C0C0"/>
                  </a:outerShdw>
                </a:effectLst>
                <a:ea typeface="宋体" pitchFamily="2" charset="-122"/>
              </a:rPr>
              <a:t>，</a:t>
            </a:r>
            <a:r>
              <a:rPr lang="en-US" altLang="zh-CN" sz="2000" dirty="0">
                <a:effectLst>
                  <a:outerShdw blurRad="38100" dist="38100" dir="2700000" algn="tl">
                    <a:srgbClr val="C0C0C0"/>
                  </a:outerShdw>
                </a:effectLst>
                <a:ea typeface="宋体" pitchFamily="2" charset="-122"/>
              </a:rPr>
              <a:t>U</a:t>
            </a:r>
            <a:r>
              <a:rPr lang="zh-CN" altLang="en-US" sz="2000" dirty="0">
                <a:effectLst>
                  <a:outerShdw blurRad="38100" dist="38100" dir="2700000" algn="tl">
                    <a:srgbClr val="C0C0C0"/>
                  </a:outerShdw>
                </a:effectLst>
                <a:ea typeface="宋体" pitchFamily="2" charset="-122"/>
              </a:rPr>
              <a:t>盘，一般都是指定一个规定的目录作为</a:t>
            </a:r>
            <a:r>
              <a:rPr lang="en-US" altLang="zh-CN" sz="2000" dirty="0">
                <a:effectLst>
                  <a:outerShdw blurRad="38100" dist="38100" dir="2700000" algn="tl">
                    <a:srgbClr val="C0C0C0"/>
                  </a:outerShdw>
                </a:effectLst>
                <a:ea typeface="宋体" pitchFamily="2" charset="-122"/>
              </a:rPr>
              <a:t>mount point</a:t>
            </a:r>
            <a:r>
              <a:rPr lang="zh-CN" altLang="en-US" sz="2000" dirty="0">
                <a:effectLst>
                  <a:outerShdw blurRad="38100" dist="38100" dir="2700000" algn="tl">
                    <a:srgbClr val="C0C0C0"/>
                  </a:outerShdw>
                </a:effectLst>
                <a:ea typeface="宋体" pitchFamily="2" charset="-122"/>
              </a:rPr>
              <a:t>，如</a:t>
            </a:r>
            <a:r>
              <a:rPr lang="en-US" altLang="zh-CN" sz="2000" dirty="0">
                <a:effectLst>
                  <a:outerShdw blurRad="38100" dist="38100" dir="2700000" algn="tl">
                    <a:srgbClr val="C0C0C0"/>
                  </a:outerShdw>
                </a:effectLst>
                <a:ea typeface="宋体" pitchFamily="2" charset="-122"/>
              </a:rPr>
              <a:t>/</a:t>
            </a:r>
            <a:r>
              <a:rPr lang="en-US" altLang="zh-CN" sz="2000" dirty="0" err="1">
                <a:effectLst>
                  <a:outerShdw blurRad="38100" dist="38100" dir="2700000" algn="tl">
                    <a:srgbClr val="C0C0C0"/>
                  </a:outerShdw>
                </a:effectLst>
                <a:ea typeface="宋体" pitchFamily="2" charset="-122"/>
              </a:rPr>
              <a:t>cdrom</a:t>
            </a:r>
            <a:r>
              <a:rPr lang="zh-CN" altLang="en-US" sz="2000" dirty="0">
                <a:effectLst>
                  <a:outerShdw blurRad="38100" dist="38100" dir="2700000" algn="tl">
                    <a:srgbClr val="C0C0C0"/>
                  </a:outerShdw>
                </a:effectLst>
                <a:ea typeface="宋体" pitchFamily="2" charset="-122"/>
              </a:rPr>
              <a:t>；</a:t>
            </a:r>
            <a:endParaRPr lang="en-US" altLang="zh-CN" sz="2000" dirty="0">
              <a:effectLst>
                <a:outerShdw blurRad="38100" dist="38100" dir="2700000" algn="tl">
                  <a:srgbClr val="C0C0C0"/>
                </a:outerShdw>
              </a:effectLst>
              <a:ea typeface="宋体" pitchFamily="2" charset="-122"/>
            </a:endParaRPr>
          </a:p>
          <a:p>
            <a:pPr eaLnBrk="1" hangingPunct="1"/>
            <a:r>
              <a:rPr lang="zh-CN" altLang="en-US" sz="2000" kern="0" dirty="0">
                <a:effectLst>
                  <a:outerShdw blurRad="38100" dist="38100" dir="2700000" algn="tl">
                    <a:srgbClr val="C0C0C0"/>
                  </a:outerShdw>
                </a:effectLst>
                <a:ea typeface="宋体" pitchFamily="2" charset="-122"/>
              </a:rPr>
              <a:t>使用</a:t>
            </a:r>
            <a:r>
              <a:rPr lang="en-US" altLang="zh-CN" sz="2000" kern="0" dirty="0">
                <a:effectLst>
                  <a:outerShdw blurRad="38100" dist="38100" dir="2700000" algn="tl">
                    <a:srgbClr val="C0C0C0"/>
                  </a:outerShdw>
                </a:effectLst>
                <a:ea typeface="宋体" pitchFamily="2" charset="-122"/>
              </a:rPr>
              <a:t>mount</a:t>
            </a:r>
            <a:r>
              <a:rPr lang="zh-CN" altLang="en-US" sz="2000" kern="0" dirty="0">
                <a:effectLst>
                  <a:outerShdw blurRad="38100" dist="38100" dir="2700000" algn="tl">
                    <a:srgbClr val="C0C0C0"/>
                  </a:outerShdw>
                </a:effectLst>
                <a:ea typeface="宋体" pitchFamily="2" charset="-122"/>
              </a:rPr>
              <a:t>命令将光盘挂载到</a:t>
            </a:r>
            <a:r>
              <a:rPr lang="en-US" altLang="zh-CN" sz="2000" kern="0" dirty="0">
                <a:effectLst>
                  <a:outerShdw blurRad="38100" dist="38100" dir="2700000" algn="tl">
                    <a:srgbClr val="C0C0C0"/>
                  </a:outerShdw>
                </a:effectLst>
                <a:ea typeface="宋体" pitchFamily="2" charset="-122"/>
              </a:rPr>
              <a:t>/</a:t>
            </a:r>
            <a:r>
              <a:rPr lang="en-US" altLang="zh-CN" sz="2000" kern="0" dirty="0" err="1">
                <a:effectLst>
                  <a:outerShdw blurRad="38100" dist="38100" dir="2700000" algn="tl">
                    <a:srgbClr val="C0C0C0"/>
                  </a:outerShdw>
                </a:effectLst>
                <a:ea typeface="宋体" pitchFamily="2" charset="-122"/>
              </a:rPr>
              <a:t>cdrom</a:t>
            </a:r>
            <a:r>
              <a:rPr lang="zh-CN" altLang="en-US" sz="2000" kern="0" dirty="0">
                <a:effectLst>
                  <a:outerShdw blurRad="38100" dist="38100" dir="2700000" algn="tl">
                    <a:srgbClr val="C0C0C0"/>
                  </a:outerShdw>
                </a:effectLst>
                <a:ea typeface="宋体" pitchFamily="2" charset="-122"/>
              </a:rPr>
              <a:t>上，该目录即为光盘中文件系统的根目录；</a:t>
            </a:r>
            <a:endParaRPr lang="en-US" altLang="zh-CN" sz="2000" kern="0" dirty="0">
              <a:effectLst>
                <a:outerShdw blurRad="38100" dist="38100" dir="2700000" algn="tl">
                  <a:srgbClr val="C0C0C0"/>
                </a:outerShdw>
              </a:effectLst>
              <a:ea typeface="宋体" pitchFamily="2" charset="-122"/>
            </a:endParaRPr>
          </a:p>
          <a:p>
            <a:pPr eaLnBrk="1" hangingPunct="1"/>
            <a:r>
              <a:rPr lang="zh-CN" altLang="en-US" sz="2000" kern="0" dirty="0">
                <a:effectLst>
                  <a:outerShdw blurRad="38100" dist="38100" dir="2700000" algn="tl">
                    <a:srgbClr val="C0C0C0"/>
                  </a:outerShdw>
                </a:effectLst>
                <a:ea typeface="宋体" pitchFamily="2" charset="-122"/>
              </a:rPr>
              <a:t>用户可以通过路径</a:t>
            </a:r>
            <a:r>
              <a:rPr lang="en-US" altLang="zh-CN" sz="2000" kern="0" dirty="0">
                <a:effectLst>
                  <a:outerShdw blurRad="38100" dist="38100" dir="2700000" algn="tl">
                    <a:srgbClr val="C0C0C0"/>
                  </a:outerShdw>
                </a:effectLst>
                <a:ea typeface="宋体" pitchFamily="2" charset="-122"/>
              </a:rPr>
              <a:t>/</a:t>
            </a:r>
            <a:r>
              <a:rPr lang="en-US" altLang="zh-CN" sz="2000" kern="0" dirty="0" err="1">
                <a:effectLst>
                  <a:outerShdw blurRad="38100" dist="38100" dir="2700000" algn="tl">
                    <a:srgbClr val="C0C0C0"/>
                  </a:outerShdw>
                </a:effectLst>
                <a:ea typeface="宋体" pitchFamily="2" charset="-122"/>
              </a:rPr>
              <a:t>cdrom</a:t>
            </a:r>
            <a:r>
              <a:rPr lang="zh-CN" altLang="en-US" sz="2000" kern="0" dirty="0">
                <a:effectLst>
                  <a:outerShdw blurRad="38100" dist="38100" dir="2700000" algn="tl">
                    <a:srgbClr val="C0C0C0"/>
                  </a:outerShdw>
                </a:effectLst>
                <a:ea typeface="宋体" pitchFamily="2" charset="-122"/>
              </a:rPr>
              <a:t>访问光盘的文件系统；</a:t>
            </a:r>
            <a:endParaRPr lang="en-US" altLang="zh-CN" sz="2000" kern="0" dirty="0">
              <a:effectLst>
                <a:outerShdw blurRad="38100" dist="38100" dir="2700000" algn="tl">
                  <a:srgbClr val="C0C0C0"/>
                </a:outerShdw>
              </a:effectLst>
              <a:ea typeface="宋体" pitchFamily="2" charset="-122"/>
            </a:endParaRPr>
          </a:p>
          <a:p>
            <a:pPr eaLnBrk="1" hangingPunct="1"/>
            <a:endParaRPr lang="en-US" altLang="zh-CN" sz="2000" kern="0" dirty="0">
              <a:effectLst>
                <a:outerShdw blurRad="38100" dist="38100" dir="2700000" algn="tl">
                  <a:srgbClr val="C0C0C0"/>
                </a:outerShdw>
              </a:effectLst>
              <a:ea typeface="宋体" pitchFamily="2" charset="-122"/>
            </a:endParaRPr>
          </a:p>
          <a:p>
            <a:pPr eaLnBrk="1" hangingPunct="1"/>
            <a:r>
              <a:rPr lang="zh-CN" altLang="en-US" sz="2000" kern="0" dirty="0">
                <a:effectLst>
                  <a:outerShdw blurRad="38100" dist="38100" dir="2700000" algn="tl">
                    <a:srgbClr val="C0C0C0"/>
                  </a:outerShdw>
                </a:effectLst>
                <a:ea typeface="宋体" pitchFamily="2" charset="-122"/>
              </a:rPr>
              <a:t>挂载</a:t>
            </a:r>
            <a:r>
              <a:rPr lang="en-US" altLang="zh-CN" sz="2000" kern="0" dirty="0">
                <a:effectLst>
                  <a:outerShdw blurRad="38100" dist="38100" dir="2700000" algn="tl">
                    <a:srgbClr val="C0C0C0"/>
                  </a:outerShdw>
                </a:effectLst>
                <a:ea typeface="宋体" pitchFamily="2" charset="-122"/>
              </a:rPr>
              <a:t>U</a:t>
            </a:r>
            <a:r>
              <a:rPr lang="zh-CN" altLang="en-US" sz="2000" kern="0" dirty="0">
                <a:effectLst>
                  <a:outerShdw blurRad="38100" dist="38100" dir="2700000" algn="tl">
                    <a:srgbClr val="C0C0C0"/>
                  </a:outerShdw>
                </a:effectLst>
                <a:ea typeface="宋体" pitchFamily="2" charset="-122"/>
              </a:rPr>
              <a:t>盘的文件系统情况类似；</a:t>
            </a:r>
            <a:endParaRPr lang="en-US" altLang="zh-CN" sz="2000" kern="0" dirty="0">
              <a:effectLst>
                <a:outerShdw blurRad="38100" dist="38100" dir="2700000" algn="tl">
                  <a:srgbClr val="C0C0C0"/>
                </a:outerShdw>
              </a:effectLst>
              <a:ea typeface="宋体" pitchFamily="2" charset="-122"/>
            </a:endParaRPr>
          </a:p>
          <a:p>
            <a:pPr eaLnBrk="1" hangingPunct="1"/>
            <a:endParaRPr lang="zh-CN" altLang="en-US" sz="2000" kern="0" dirty="0">
              <a:ea typeface="宋体" panose="02010600030101010101" pitchFamily="2" charset="-122"/>
            </a:endParaRPr>
          </a:p>
        </p:txBody>
      </p:sp>
      <p:pic>
        <p:nvPicPr>
          <p:cNvPr id="2" name="图片 1">
            <a:extLst>
              <a:ext uri="{FF2B5EF4-FFF2-40B4-BE49-F238E27FC236}">
                <a16:creationId xmlns:a16="http://schemas.microsoft.com/office/drawing/2014/main" id="{D76197A6-EF25-43E0-9555-9C2CD775286E}"/>
              </a:ext>
            </a:extLst>
          </p:cNvPr>
          <p:cNvPicPr>
            <a:picLocks noChangeAspect="1"/>
          </p:cNvPicPr>
          <p:nvPr/>
        </p:nvPicPr>
        <p:blipFill>
          <a:blip r:embed="rId2"/>
          <a:stretch>
            <a:fillRect/>
          </a:stretch>
        </p:blipFill>
        <p:spPr>
          <a:xfrm>
            <a:off x="496448" y="1459445"/>
            <a:ext cx="3978600" cy="4349200"/>
          </a:xfrm>
          <a:prstGeom prst="rect">
            <a:avLst/>
          </a:prstGeom>
        </p:spPr>
      </p:pic>
      <p:sp>
        <p:nvSpPr>
          <p:cNvPr id="55300" name="圆角矩形标注 1">
            <a:extLst>
              <a:ext uri="{FF2B5EF4-FFF2-40B4-BE49-F238E27FC236}">
                <a16:creationId xmlns:a16="http://schemas.microsoft.com/office/drawing/2014/main" id="{5372DE49-120D-4BED-A8BA-D9BF6F59A5C5}"/>
              </a:ext>
            </a:extLst>
          </p:cNvPr>
          <p:cNvSpPr>
            <a:spLocks noChangeArrowheads="1"/>
          </p:cNvSpPr>
          <p:nvPr/>
        </p:nvSpPr>
        <p:spPr bwMode="auto">
          <a:xfrm>
            <a:off x="3757826" y="1717027"/>
            <a:ext cx="814174" cy="801688"/>
          </a:xfrm>
          <a:prstGeom prst="wedgeRoundRectCallout">
            <a:avLst>
              <a:gd name="adj1" fmla="val -118096"/>
              <a:gd name="adj2" fmla="val 30393"/>
              <a:gd name="adj3" fmla="val 16667"/>
            </a:avLst>
          </a:prstGeom>
          <a:solidFill>
            <a:schemeClr val="accent1"/>
          </a:solidFill>
          <a:ln w="9525">
            <a:solidFill>
              <a:schemeClr val="tx1"/>
            </a:solidFill>
            <a:miter lim="800000"/>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800" dirty="0">
                <a:ea typeface="宋体" panose="02010600030101010101" pitchFamily="2" charset="-122"/>
              </a:rPr>
              <a:t>Mount </a:t>
            </a:r>
          </a:p>
          <a:p>
            <a:pPr>
              <a:spcBef>
                <a:spcPct val="0"/>
              </a:spcBef>
              <a:buClrTx/>
              <a:buSzTx/>
              <a:buFont typeface="Arial" panose="020B0604020202020204" pitchFamily="34" charset="0"/>
              <a:buNone/>
            </a:pPr>
            <a:r>
              <a:rPr lang="en-US" altLang="zh-CN" sz="1800" dirty="0">
                <a:ea typeface="宋体" panose="02010600030101010101" pitchFamily="2" charset="-122"/>
              </a:rPr>
              <a:t>Point</a:t>
            </a:r>
            <a:endParaRPr lang="zh-CN" altLang="en-US" sz="1800" dirty="0">
              <a:ea typeface="宋体" panose="02010600030101010101" pitchFamily="2" charset="-122"/>
            </a:endParaRPr>
          </a:p>
        </p:txBody>
      </p:sp>
    </p:spTree>
    <p:extLst>
      <p:ext uri="{BB962C8B-B14F-4D97-AF65-F5344CB8AC3E}">
        <p14:creationId xmlns:p14="http://schemas.microsoft.com/office/powerpoint/2010/main" val="280078648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1957E733-1FB7-4397-A8A8-1DAFF8250395}"/>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10.5 File Sharing</a:t>
            </a:r>
          </a:p>
        </p:txBody>
      </p:sp>
      <p:sp>
        <p:nvSpPr>
          <p:cNvPr id="56323" name="Rectangle 3">
            <a:extLst>
              <a:ext uri="{FF2B5EF4-FFF2-40B4-BE49-F238E27FC236}">
                <a16:creationId xmlns:a16="http://schemas.microsoft.com/office/drawing/2014/main" id="{01E2CFDB-C017-4890-B290-42C031B62F2D}"/>
              </a:ext>
            </a:extLst>
          </p:cNvPr>
          <p:cNvSpPr>
            <a:spLocks noGrp="1" noChangeArrowheads="1"/>
          </p:cNvSpPr>
          <p:nvPr>
            <p:ph type="body" idx="4294967295"/>
          </p:nvPr>
        </p:nvSpPr>
        <p:spPr>
          <a:xfrm>
            <a:off x="519113" y="1250950"/>
            <a:ext cx="8351837" cy="4483100"/>
          </a:xfrm>
        </p:spPr>
        <p:txBody>
          <a:bodyPr/>
          <a:lstStyle/>
          <a:p>
            <a:r>
              <a:rPr lang="en-US" altLang="zh-CN" sz="2400" dirty="0">
                <a:ea typeface="宋体" panose="02010600030101010101" pitchFamily="2" charset="-122"/>
              </a:rPr>
              <a:t>Sharing of files on multi-user systems is desirable</a:t>
            </a:r>
            <a:r>
              <a:rPr lang="zh-CN" altLang="en-US" sz="2400" dirty="0" smtClean="0">
                <a:ea typeface="宋体" panose="02010600030101010101" pitchFamily="2" charset="-122"/>
              </a:rPr>
              <a:t>；</a:t>
            </a:r>
            <a:endParaRPr lang="en-US" altLang="zh-CN" sz="2400" dirty="0" smtClean="0">
              <a:ea typeface="宋体" panose="02010600030101010101" pitchFamily="2" charset="-122"/>
            </a:endParaRPr>
          </a:p>
          <a:p>
            <a:r>
              <a:rPr lang="en-US" altLang="zh-CN" sz="2400" dirty="0" smtClean="0">
                <a:solidFill>
                  <a:srgbClr val="0000CC"/>
                </a:solidFill>
                <a:effectLst>
                  <a:outerShdw blurRad="38100" dist="38100" dir="2700000" algn="tl">
                    <a:srgbClr val="C0C0C0"/>
                  </a:outerShdw>
                </a:effectLst>
                <a:ea typeface="宋体" pitchFamily="2" charset="-122"/>
              </a:rPr>
              <a:t>Acyclic-Graph Directories</a:t>
            </a:r>
          </a:p>
          <a:p>
            <a:pPr lvl="1"/>
            <a:r>
              <a:rPr lang="en-US" altLang="zh-CN" sz="2000" dirty="0" err="1">
                <a:solidFill>
                  <a:srgbClr val="7030A0"/>
                </a:solidFill>
                <a:ea typeface="宋体" panose="02010600030101010101" pitchFamily="2" charset="-122"/>
              </a:rPr>
              <a:t>e</a:t>
            </a:r>
            <a:r>
              <a:rPr lang="en-US" altLang="zh-CN" sz="2000" dirty="0" err="1" smtClean="0">
                <a:solidFill>
                  <a:srgbClr val="7030A0"/>
                </a:solidFill>
                <a:ea typeface="宋体" panose="02010600030101010101" pitchFamily="2" charset="-122"/>
              </a:rPr>
              <a:t>,g</a:t>
            </a:r>
            <a:r>
              <a:rPr lang="en-US" altLang="zh-CN" sz="2000" dirty="0" smtClean="0">
                <a:solidFill>
                  <a:srgbClr val="7030A0"/>
                </a:solidFill>
                <a:ea typeface="宋体" panose="02010600030101010101" pitchFamily="2" charset="-122"/>
              </a:rPr>
              <a:t>. Hard link</a:t>
            </a:r>
            <a:r>
              <a:rPr lang="zh-CN" altLang="en-US" sz="2000" dirty="0" smtClean="0">
                <a:solidFill>
                  <a:srgbClr val="7030A0"/>
                </a:solidFill>
                <a:ea typeface="宋体" panose="02010600030101010101" pitchFamily="2" charset="-122"/>
              </a:rPr>
              <a:t>，</a:t>
            </a:r>
            <a:r>
              <a:rPr lang="en-US" altLang="zh-CN" sz="2000" dirty="0" smtClean="0">
                <a:solidFill>
                  <a:srgbClr val="7030A0"/>
                </a:solidFill>
                <a:ea typeface="宋体" panose="02010600030101010101" pitchFamily="2" charset="-122"/>
              </a:rPr>
              <a:t>symbolic link file</a:t>
            </a:r>
          </a:p>
          <a:p>
            <a:r>
              <a:rPr lang="en-US" altLang="zh-CN" sz="2400" dirty="0" smtClean="0">
                <a:ea typeface="宋体" panose="02010600030101010101" pitchFamily="2" charset="-122"/>
              </a:rPr>
              <a:t>Sharing </a:t>
            </a:r>
            <a:r>
              <a:rPr lang="en-US" altLang="zh-CN" sz="2400" dirty="0">
                <a:ea typeface="宋体" panose="02010600030101010101" pitchFamily="2" charset="-122"/>
              </a:rPr>
              <a:t>may be done through a </a:t>
            </a:r>
            <a:r>
              <a:rPr lang="en-US" altLang="zh-CN" sz="2400" b="1" dirty="0">
                <a:solidFill>
                  <a:srgbClr val="FF3300"/>
                </a:solidFill>
                <a:ea typeface="宋体" panose="02010600030101010101" pitchFamily="2" charset="-122"/>
              </a:rPr>
              <a:t>protection</a:t>
            </a:r>
            <a:r>
              <a:rPr lang="en-US" altLang="zh-CN" sz="2400" dirty="0">
                <a:solidFill>
                  <a:srgbClr val="FF3300"/>
                </a:solidFill>
                <a:ea typeface="宋体" panose="02010600030101010101" pitchFamily="2" charset="-122"/>
              </a:rPr>
              <a:t> </a:t>
            </a:r>
            <a:r>
              <a:rPr lang="en-US" altLang="zh-CN" sz="2400" dirty="0">
                <a:ea typeface="宋体" panose="02010600030101010101" pitchFamily="2" charset="-122"/>
              </a:rPr>
              <a:t>scheme</a:t>
            </a:r>
            <a:r>
              <a:rPr lang="zh-CN" altLang="en-US" sz="2400" dirty="0">
                <a:ea typeface="宋体" panose="02010600030101010101" pitchFamily="2" charset="-122"/>
              </a:rPr>
              <a:t>；</a:t>
            </a:r>
            <a:r>
              <a:rPr lang="en-US" altLang="zh-CN" sz="2400" dirty="0">
                <a:ea typeface="宋体" panose="02010600030101010101" pitchFamily="2" charset="-122"/>
              </a:rPr>
              <a:t/>
            </a:r>
            <a:br>
              <a:rPr lang="en-US" altLang="zh-CN" sz="2400" dirty="0">
                <a:ea typeface="宋体" panose="02010600030101010101" pitchFamily="2" charset="-122"/>
              </a:rPr>
            </a:br>
            <a:endParaRPr lang="en-US" altLang="zh-CN" sz="2400" dirty="0">
              <a:ea typeface="宋体" panose="02010600030101010101" pitchFamily="2" charset="-122"/>
            </a:endParaRPr>
          </a:p>
          <a:p>
            <a:r>
              <a:rPr lang="en-US" altLang="zh-CN" sz="2400" dirty="0">
                <a:ea typeface="宋体" panose="02010600030101010101" pitchFamily="2" charset="-122"/>
              </a:rPr>
              <a:t>On distributed systems, files may be shared </a:t>
            </a:r>
            <a:r>
              <a:rPr lang="en-US" altLang="zh-CN" sz="2400" b="1" dirty="0">
                <a:ea typeface="宋体" panose="02010600030101010101" pitchFamily="2" charset="-122"/>
              </a:rPr>
              <a:t>across a network</a:t>
            </a:r>
            <a:r>
              <a:rPr lang="zh-CN" altLang="en-US" sz="2400" b="1" dirty="0">
                <a:ea typeface="宋体" panose="02010600030101010101" pitchFamily="2" charset="-122"/>
              </a:rPr>
              <a:t>；</a:t>
            </a:r>
            <a:r>
              <a:rPr lang="en-US" altLang="zh-CN" sz="2400" dirty="0">
                <a:ea typeface="宋体" panose="02010600030101010101" pitchFamily="2" charset="-122"/>
              </a:rPr>
              <a:t/>
            </a:r>
            <a:br>
              <a:rPr lang="en-US" altLang="zh-CN" sz="2400" dirty="0">
                <a:ea typeface="宋体" panose="02010600030101010101" pitchFamily="2" charset="-122"/>
              </a:rPr>
            </a:br>
            <a:r>
              <a:rPr lang="en-US" altLang="zh-CN" sz="2400" b="1" dirty="0" smtClean="0">
                <a:ea typeface="宋体" panose="02010600030101010101" pitchFamily="2" charset="-122"/>
              </a:rPr>
              <a:t>Network </a:t>
            </a:r>
            <a:r>
              <a:rPr lang="en-US" altLang="zh-CN" sz="2400" b="1" dirty="0">
                <a:ea typeface="宋体" panose="02010600030101010101" pitchFamily="2" charset="-122"/>
              </a:rPr>
              <a:t>File System (</a:t>
            </a:r>
            <a:r>
              <a:rPr lang="en-US" altLang="zh-CN" sz="2400" b="1" dirty="0">
                <a:solidFill>
                  <a:srgbClr val="FF3300"/>
                </a:solidFill>
                <a:ea typeface="宋体" panose="02010600030101010101" pitchFamily="2" charset="-122"/>
              </a:rPr>
              <a:t>NFS</a:t>
            </a:r>
            <a:r>
              <a:rPr lang="en-US" altLang="zh-CN" sz="2400" b="1" dirty="0">
                <a:ea typeface="宋体" panose="02010600030101010101" pitchFamily="2" charset="-122"/>
              </a:rPr>
              <a:t>) </a:t>
            </a:r>
            <a:r>
              <a:rPr lang="en-US" altLang="zh-CN" sz="2400" dirty="0">
                <a:ea typeface="宋体" panose="02010600030101010101" pitchFamily="2" charset="-122"/>
              </a:rPr>
              <a:t>is a common distributed file-sharing method</a:t>
            </a:r>
            <a:r>
              <a:rPr lang="zh-CN" altLang="en-US" sz="2400" dirty="0">
                <a:ea typeface="宋体" panose="02010600030101010101" pitchFamily="2" charset="-122"/>
              </a:rPr>
              <a:t>；</a:t>
            </a:r>
            <a:endParaRPr lang="en-US" altLang="zh-CN" sz="2400" dirty="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8BA1A0FD-E4FC-40D9-AED0-FD9F24A175FA}"/>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10.5.1 File Sharing – Multiple Users</a:t>
            </a:r>
          </a:p>
        </p:txBody>
      </p:sp>
      <p:sp>
        <p:nvSpPr>
          <p:cNvPr id="57347" name="Rectangle 3">
            <a:extLst>
              <a:ext uri="{FF2B5EF4-FFF2-40B4-BE49-F238E27FC236}">
                <a16:creationId xmlns:a16="http://schemas.microsoft.com/office/drawing/2014/main" id="{5703AA2B-5060-43F9-B04B-CC3FC282D02F}"/>
              </a:ext>
            </a:extLst>
          </p:cNvPr>
          <p:cNvSpPr>
            <a:spLocks noGrp="1" noChangeArrowheads="1"/>
          </p:cNvSpPr>
          <p:nvPr>
            <p:ph type="body" idx="4294967295"/>
          </p:nvPr>
        </p:nvSpPr>
        <p:spPr>
          <a:xfrm>
            <a:off x="798513" y="1250950"/>
            <a:ext cx="7499350" cy="3479800"/>
          </a:xfrm>
        </p:spPr>
        <p:txBody>
          <a:bodyPr/>
          <a:lstStyle/>
          <a:p>
            <a:r>
              <a:rPr lang="en-US" altLang="zh-CN" sz="2800" b="1">
                <a:solidFill>
                  <a:srgbClr val="0000CC"/>
                </a:solidFill>
                <a:ea typeface="宋体" panose="02010600030101010101" pitchFamily="2" charset="-122"/>
              </a:rPr>
              <a:t>User IDs</a:t>
            </a:r>
            <a:r>
              <a:rPr lang="en-US" altLang="zh-CN" sz="2800">
                <a:solidFill>
                  <a:srgbClr val="0000CC"/>
                </a:solidFill>
                <a:ea typeface="宋体" panose="02010600030101010101" pitchFamily="2" charset="-122"/>
              </a:rPr>
              <a:t> </a:t>
            </a:r>
            <a:r>
              <a:rPr lang="en-US" altLang="zh-CN" sz="2800">
                <a:ea typeface="宋体" panose="02010600030101010101" pitchFamily="2" charset="-122"/>
              </a:rPr>
              <a:t>identify users, allowing </a:t>
            </a:r>
            <a:r>
              <a:rPr lang="en-US" altLang="zh-CN" sz="2800">
                <a:solidFill>
                  <a:srgbClr val="00B050"/>
                </a:solidFill>
                <a:ea typeface="宋体" panose="02010600030101010101" pitchFamily="2" charset="-122"/>
              </a:rPr>
              <a:t>permissions</a:t>
            </a:r>
            <a:r>
              <a:rPr lang="en-US" altLang="zh-CN" sz="2800">
                <a:ea typeface="宋体" panose="02010600030101010101" pitchFamily="2" charset="-122"/>
              </a:rPr>
              <a:t> and </a:t>
            </a:r>
            <a:r>
              <a:rPr lang="en-US" altLang="zh-CN" sz="2800">
                <a:solidFill>
                  <a:srgbClr val="00B050"/>
                </a:solidFill>
                <a:ea typeface="宋体" panose="02010600030101010101" pitchFamily="2" charset="-122"/>
              </a:rPr>
              <a:t>protections</a:t>
            </a:r>
            <a:r>
              <a:rPr lang="en-US" altLang="zh-CN" sz="2800">
                <a:ea typeface="宋体" panose="02010600030101010101" pitchFamily="2" charset="-122"/>
              </a:rPr>
              <a:t> to be per-user</a:t>
            </a:r>
            <a:br>
              <a:rPr lang="en-US" altLang="zh-CN" sz="2800">
                <a:ea typeface="宋体" panose="02010600030101010101" pitchFamily="2" charset="-122"/>
              </a:rPr>
            </a:br>
            <a:endParaRPr lang="en-US" altLang="zh-CN" sz="2800">
              <a:ea typeface="宋体" panose="02010600030101010101" pitchFamily="2" charset="-122"/>
            </a:endParaRPr>
          </a:p>
          <a:p>
            <a:r>
              <a:rPr lang="en-US" altLang="zh-CN" sz="2800" b="1">
                <a:solidFill>
                  <a:srgbClr val="0000CC"/>
                </a:solidFill>
                <a:ea typeface="宋体" panose="02010600030101010101" pitchFamily="2" charset="-122"/>
              </a:rPr>
              <a:t>Group IDs</a:t>
            </a:r>
            <a:r>
              <a:rPr lang="en-US" altLang="zh-CN" sz="2800">
                <a:solidFill>
                  <a:srgbClr val="0000CC"/>
                </a:solidFill>
                <a:ea typeface="宋体" panose="02010600030101010101" pitchFamily="2" charset="-122"/>
              </a:rPr>
              <a:t> </a:t>
            </a:r>
            <a:r>
              <a:rPr lang="en-US" altLang="zh-CN" sz="2800">
                <a:ea typeface="宋体" panose="02010600030101010101" pitchFamily="2" charset="-122"/>
              </a:rPr>
              <a:t>allow users to be in groups, permitting </a:t>
            </a:r>
            <a:r>
              <a:rPr lang="en-US" altLang="zh-CN" sz="2800">
                <a:solidFill>
                  <a:srgbClr val="00B050"/>
                </a:solidFill>
                <a:ea typeface="宋体" panose="02010600030101010101" pitchFamily="2" charset="-122"/>
              </a:rPr>
              <a:t>group access rights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A5D348D4-DCAB-4D5F-92EB-DDFA541964A5}"/>
              </a:ext>
            </a:extLst>
          </p:cNvPr>
          <p:cNvSpPr>
            <a:spLocks noGrp="1" noChangeArrowheads="1"/>
          </p:cNvSpPr>
          <p:nvPr>
            <p:ph type="title" idx="4294967295"/>
          </p:nvPr>
        </p:nvSpPr>
        <p:spPr/>
        <p:txBody>
          <a:bodyPr/>
          <a:lstStyle/>
          <a:p>
            <a:pPr>
              <a:defRPr/>
            </a:pPr>
            <a:r>
              <a:rPr lang="en-US" altLang="zh-CN" sz="2800">
                <a:effectLst>
                  <a:outerShdw blurRad="38100" dist="38100" dir="2700000" algn="tl">
                    <a:srgbClr val="C0C0C0"/>
                  </a:outerShdw>
                </a:effectLst>
                <a:ea typeface="宋体" pitchFamily="2" charset="-122"/>
              </a:rPr>
              <a:t>10.5.2 File Sharing – Remote File Systems</a:t>
            </a:r>
          </a:p>
        </p:txBody>
      </p:sp>
      <p:sp>
        <p:nvSpPr>
          <p:cNvPr id="58371" name="Rectangle 3">
            <a:extLst>
              <a:ext uri="{FF2B5EF4-FFF2-40B4-BE49-F238E27FC236}">
                <a16:creationId xmlns:a16="http://schemas.microsoft.com/office/drawing/2014/main" id="{396D94CB-ECAD-4ED2-954E-5220458A176A}"/>
              </a:ext>
            </a:extLst>
          </p:cNvPr>
          <p:cNvSpPr>
            <a:spLocks noGrp="1" noChangeArrowheads="1"/>
          </p:cNvSpPr>
          <p:nvPr>
            <p:ph type="body" idx="4294967295"/>
          </p:nvPr>
        </p:nvSpPr>
        <p:spPr>
          <a:xfrm>
            <a:off x="798513" y="1250950"/>
            <a:ext cx="7351712" cy="5237163"/>
          </a:xfrm>
        </p:spPr>
        <p:txBody>
          <a:bodyPr/>
          <a:lstStyle/>
          <a:p>
            <a:pPr>
              <a:lnSpc>
                <a:spcPct val="90000"/>
              </a:lnSpc>
            </a:pPr>
            <a:r>
              <a:rPr lang="en-US" altLang="zh-CN" sz="2000">
                <a:ea typeface="宋体" panose="02010600030101010101" pitchFamily="2" charset="-122"/>
              </a:rPr>
              <a:t>Uses networking to allow file system access between systems</a:t>
            </a:r>
          </a:p>
          <a:p>
            <a:pPr lvl="1">
              <a:lnSpc>
                <a:spcPct val="90000"/>
              </a:lnSpc>
            </a:pPr>
            <a:r>
              <a:rPr lang="en-US" altLang="zh-CN" sz="1800">
                <a:ea typeface="宋体" panose="02010600030101010101" pitchFamily="2" charset="-122"/>
              </a:rPr>
              <a:t>Manually via programs like FTP</a:t>
            </a:r>
          </a:p>
          <a:p>
            <a:pPr lvl="1">
              <a:lnSpc>
                <a:spcPct val="90000"/>
              </a:lnSpc>
            </a:pPr>
            <a:r>
              <a:rPr lang="en-US" altLang="zh-CN" sz="1800">
                <a:ea typeface="宋体" panose="02010600030101010101" pitchFamily="2" charset="-122"/>
              </a:rPr>
              <a:t>Automatically, seamlessly using </a:t>
            </a:r>
            <a:r>
              <a:rPr lang="en-US" altLang="zh-CN" sz="1800" b="1">
                <a:ea typeface="宋体" panose="02010600030101010101" pitchFamily="2" charset="-122"/>
              </a:rPr>
              <a:t>distributed file systems</a:t>
            </a:r>
          </a:p>
          <a:p>
            <a:pPr lvl="1">
              <a:lnSpc>
                <a:spcPct val="90000"/>
              </a:lnSpc>
            </a:pPr>
            <a:r>
              <a:rPr lang="en-US" altLang="zh-CN" sz="1800">
                <a:ea typeface="宋体" panose="02010600030101010101" pitchFamily="2" charset="-122"/>
              </a:rPr>
              <a:t>Semi automatically via the</a:t>
            </a:r>
            <a:r>
              <a:rPr lang="en-US" altLang="zh-CN" sz="1800" b="1">
                <a:solidFill>
                  <a:schemeClr val="tx2"/>
                </a:solidFill>
                <a:ea typeface="宋体" panose="02010600030101010101" pitchFamily="2" charset="-122"/>
              </a:rPr>
              <a:t> </a:t>
            </a:r>
            <a:r>
              <a:rPr lang="en-US" altLang="zh-CN" sz="1800" b="1">
                <a:ea typeface="宋体" panose="02010600030101010101" pitchFamily="2" charset="-122"/>
              </a:rPr>
              <a:t>world wide web</a:t>
            </a:r>
          </a:p>
          <a:p>
            <a:pPr>
              <a:lnSpc>
                <a:spcPct val="90000"/>
              </a:lnSpc>
            </a:pPr>
            <a:r>
              <a:rPr lang="en-US" altLang="zh-CN" sz="2000" b="1">
                <a:ea typeface="宋体" panose="02010600030101010101" pitchFamily="2" charset="-122"/>
              </a:rPr>
              <a:t>Client-server</a:t>
            </a:r>
            <a:r>
              <a:rPr lang="en-US" altLang="zh-CN" sz="2000">
                <a:ea typeface="宋体" panose="02010600030101010101" pitchFamily="2" charset="-122"/>
              </a:rPr>
              <a:t> model allows clients to mount remote file systems from servers</a:t>
            </a:r>
          </a:p>
          <a:p>
            <a:pPr lvl="1">
              <a:lnSpc>
                <a:spcPct val="90000"/>
              </a:lnSpc>
            </a:pPr>
            <a:r>
              <a:rPr lang="en-US" altLang="zh-CN" sz="1800">
                <a:ea typeface="宋体" panose="02010600030101010101" pitchFamily="2" charset="-122"/>
              </a:rPr>
              <a:t>Server can serve multiple clients</a:t>
            </a:r>
          </a:p>
          <a:p>
            <a:pPr lvl="1">
              <a:lnSpc>
                <a:spcPct val="90000"/>
              </a:lnSpc>
            </a:pPr>
            <a:r>
              <a:rPr lang="en-US" altLang="zh-CN" sz="1800">
                <a:ea typeface="宋体" panose="02010600030101010101" pitchFamily="2" charset="-122"/>
              </a:rPr>
              <a:t>Client and user-on-client identification is insecure or complicated</a:t>
            </a:r>
          </a:p>
          <a:p>
            <a:pPr lvl="1">
              <a:lnSpc>
                <a:spcPct val="90000"/>
              </a:lnSpc>
            </a:pPr>
            <a:r>
              <a:rPr lang="en-US" altLang="zh-CN" sz="1800" b="1">
                <a:ea typeface="宋体" panose="02010600030101010101" pitchFamily="2" charset="-122"/>
              </a:rPr>
              <a:t>NFS</a:t>
            </a:r>
            <a:r>
              <a:rPr lang="en-US" altLang="zh-CN" sz="1800">
                <a:ea typeface="宋体" panose="02010600030101010101" pitchFamily="2" charset="-122"/>
              </a:rPr>
              <a:t> is standard UNIX client-server file sharing protocol</a:t>
            </a:r>
          </a:p>
          <a:p>
            <a:pPr lvl="1">
              <a:lnSpc>
                <a:spcPct val="90000"/>
              </a:lnSpc>
            </a:pPr>
            <a:r>
              <a:rPr lang="en-US" altLang="zh-CN" sz="1800" b="1">
                <a:ea typeface="宋体" panose="02010600030101010101" pitchFamily="2" charset="-122"/>
              </a:rPr>
              <a:t>CIFS</a:t>
            </a:r>
            <a:r>
              <a:rPr lang="en-US" altLang="zh-CN" sz="1800">
                <a:ea typeface="宋体" panose="02010600030101010101" pitchFamily="2" charset="-122"/>
              </a:rPr>
              <a:t> is standard Windows protocol</a:t>
            </a:r>
          </a:p>
          <a:p>
            <a:pPr lvl="1">
              <a:lnSpc>
                <a:spcPct val="90000"/>
              </a:lnSpc>
            </a:pPr>
            <a:r>
              <a:rPr lang="en-US" altLang="zh-CN" sz="1800">
                <a:ea typeface="宋体" panose="02010600030101010101" pitchFamily="2" charset="-122"/>
              </a:rPr>
              <a:t>Standard operating system file calls are translated into remote calls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BC9958C3-D077-4F5E-8348-FE32A3DCC85F}"/>
              </a:ext>
            </a:extLst>
          </p:cNvPr>
          <p:cNvSpPr>
            <a:spLocks noGrp="1" noChangeArrowheads="1"/>
          </p:cNvSpPr>
          <p:nvPr>
            <p:ph type="title" idx="4294967295"/>
          </p:nvPr>
        </p:nvSpPr>
        <p:spPr>
          <a:xfrm>
            <a:off x="685800" y="415925"/>
            <a:ext cx="8077200" cy="609600"/>
          </a:xfrm>
        </p:spPr>
        <p:txBody>
          <a:bodyPr/>
          <a:lstStyle/>
          <a:p>
            <a:pPr>
              <a:defRPr/>
            </a:pPr>
            <a:r>
              <a:rPr lang="en-US" altLang="zh-CN" dirty="0">
                <a:effectLst>
                  <a:outerShdw blurRad="38100" dist="38100" dir="2700000" algn="tl">
                    <a:srgbClr val="C0C0C0"/>
                  </a:outerShdw>
                </a:effectLst>
                <a:ea typeface="宋体" pitchFamily="2" charset="-122"/>
              </a:rPr>
              <a:t>File Attributes (Cont.)</a:t>
            </a:r>
          </a:p>
        </p:txBody>
      </p:sp>
      <p:sp>
        <p:nvSpPr>
          <p:cNvPr id="9219" name="Rectangle 3">
            <a:extLst>
              <a:ext uri="{FF2B5EF4-FFF2-40B4-BE49-F238E27FC236}">
                <a16:creationId xmlns:a16="http://schemas.microsoft.com/office/drawing/2014/main" id="{29DA0F83-FE51-48EB-B60D-4F1624763046}"/>
              </a:ext>
            </a:extLst>
          </p:cNvPr>
          <p:cNvSpPr>
            <a:spLocks noGrp="1" noChangeArrowheads="1"/>
          </p:cNvSpPr>
          <p:nvPr>
            <p:ph type="body" idx="4294967295"/>
          </p:nvPr>
        </p:nvSpPr>
        <p:spPr>
          <a:xfrm>
            <a:off x="798513" y="1233996"/>
            <a:ext cx="7600950" cy="4884229"/>
          </a:xfrm>
        </p:spPr>
        <p:txBody>
          <a:bodyPr/>
          <a:lstStyle/>
          <a:p>
            <a:r>
              <a:rPr lang="zh-CN" altLang="en-US" sz="2400" b="1" dirty="0" smtClean="0">
                <a:solidFill>
                  <a:srgbClr val="008000"/>
                </a:solidFill>
                <a:ea typeface="宋体" panose="02010600030101010101" pitchFamily="2" charset="-122"/>
              </a:rPr>
              <a:t>Discussion</a:t>
            </a:r>
            <a:r>
              <a:rPr lang="zh-CN" altLang="en-US" sz="2400" b="1" dirty="0">
                <a:solidFill>
                  <a:srgbClr val="008000"/>
                </a:solidFill>
                <a:ea typeface="宋体" panose="02010600030101010101" pitchFamily="2" charset="-122"/>
              </a:rPr>
              <a:t>：</a:t>
            </a:r>
          </a:p>
          <a:p>
            <a:pPr lvl="1"/>
            <a:r>
              <a:rPr lang="zh-CN" altLang="en-US" sz="2000" b="1" dirty="0">
                <a:solidFill>
                  <a:srgbClr val="0000CC"/>
                </a:solidFill>
                <a:ea typeface="宋体" panose="02010600030101010101" pitchFamily="2" charset="-122"/>
              </a:rPr>
              <a:t>文件的这些属性存放在什么地方？</a:t>
            </a:r>
            <a:r>
              <a:rPr lang="zh-CN" altLang="en-US" sz="2000" b="1" dirty="0">
                <a:ea typeface="宋体" panose="02010600030101010101" pitchFamily="2" charset="-122"/>
              </a:rPr>
              <a:t>（文件目录表、FCB、Inode）</a:t>
            </a:r>
          </a:p>
          <a:p>
            <a:pPr lvl="2"/>
            <a:r>
              <a:rPr lang="zh-CN" altLang="en-US" sz="1800" b="1" dirty="0">
                <a:ea typeface="宋体" panose="02010600030101010101" pitchFamily="2" charset="-122"/>
              </a:rPr>
              <a:t>UNIX中称</a:t>
            </a:r>
            <a:r>
              <a:rPr lang="en-US" altLang="zh-CN" sz="1800" b="1" dirty="0">
                <a:ea typeface="宋体" panose="02010600030101010101" pitchFamily="2" charset="-122"/>
              </a:rPr>
              <a:t>FCB</a:t>
            </a:r>
            <a:r>
              <a:rPr lang="zh-CN" altLang="en-US" sz="1800" b="1" dirty="0">
                <a:ea typeface="宋体" panose="02010600030101010101" pitchFamily="2" charset="-122"/>
              </a:rPr>
              <a:t>为索引</a:t>
            </a:r>
            <a:r>
              <a:rPr lang="zh-CN" altLang="en-US" sz="1800" b="1" dirty="0" smtClean="0">
                <a:ea typeface="宋体" panose="02010600030101010101" pitchFamily="2" charset="-122"/>
              </a:rPr>
              <a:t>节点（</a:t>
            </a:r>
            <a:r>
              <a:rPr lang="en-US" altLang="zh-CN" sz="1800" b="1" dirty="0" smtClean="0">
                <a:ea typeface="宋体" panose="02010600030101010101" pitchFamily="2" charset="-122"/>
              </a:rPr>
              <a:t>index node, </a:t>
            </a:r>
            <a:r>
              <a:rPr lang="zh-CN" altLang="en-US" sz="1800" b="1" dirty="0" smtClean="0">
                <a:ea typeface="宋体" panose="02010600030101010101" pitchFamily="2" charset="-122"/>
              </a:rPr>
              <a:t>简称</a:t>
            </a:r>
            <a:r>
              <a:rPr lang="en-US" altLang="zh-CN" sz="1800" b="1" dirty="0" err="1" smtClean="0">
                <a:ea typeface="宋体" panose="02010600030101010101" pitchFamily="2" charset="-122"/>
              </a:rPr>
              <a:t>inode</a:t>
            </a:r>
            <a:r>
              <a:rPr lang="zh-CN" altLang="en-US" sz="1800" b="1" dirty="0" smtClean="0">
                <a:ea typeface="宋体" panose="02010600030101010101" pitchFamily="2" charset="-122"/>
              </a:rPr>
              <a:t>）</a:t>
            </a:r>
            <a:endParaRPr lang="en-US" altLang="zh-CN" sz="1800" b="1" dirty="0" smtClean="0">
              <a:ea typeface="宋体" panose="02010600030101010101" pitchFamily="2" charset="-122"/>
            </a:endParaRPr>
          </a:p>
          <a:p>
            <a:pPr lvl="3"/>
            <a:r>
              <a:rPr lang="zh-CN" altLang="en-US" sz="1600" b="1" dirty="0" smtClean="0">
                <a:ea typeface="宋体" panose="02010600030101010101" pitchFamily="2" charset="-122"/>
              </a:rPr>
              <a:t>inode</a:t>
            </a:r>
            <a:r>
              <a:rPr lang="zh-CN" altLang="en-US" sz="1600" b="1" dirty="0">
                <a:ea typeface="宋体" panose="02010600030101010101" pitchFamily="2" charset="-122"/>
              </a:rPr>
              <a:t>的概念及引入的原因：便于文件</a:t>
            </a:r>
            <a:r>
              <a:rPr lang="zh-CN" altLang="en-US" sz="1600" b="1" dirty="0" smtClean="0">
                <a:ea typeface="宋体" panose="02010600030101010101" pitchFamily="2" charset="-122"/>
              </a:rPr>
              <a:t>共享</a:t>
            </a:r>
            <a:endParaRPr lang="zh-CN" altLang="en-US" sz="1600" b="1" dirty="0">
              <a:ea typeface="宋体" panose="02010600030101010101" pitchFamily="2" charset="-122"/>
            </a:endParaRPr>
          </a:p>
          <a:p>
            <a:pPr lvl="1"/>
            <a:r>
              <a:rPr lang="zh-CN" altLang="en-US" sz="2000" b="1" dirty="0">
                <a:solidFill>
                  <a:srgbClr val="FF0000"/>
                </a:solidFill>
                <a:ea typeface="宋体" panose="02010600030101010101" pitchFamily="2" charset="-122"/>
              </a:rPr>
              <a:t>文件在磁盘上的位置如何表示？（由物理文件的类型决定）</a:t>
            </a:r>
            <a:endParaRPr lang="zh-CN" altLang="en-US" sz="2000" dirty="0">
              <a:solidFill>
                <a:srgbClr val="FF0000"/>
              </a:solidFill>
              <a:ea typeface="宋体" panose="02010600030101010101" pitchFamily="2" charset="-122"/>
            </a:endParaRPr>
          </a:p>
          <a:p>
            <a:r>
              <a:rPr lang="zh-CN" altLang="en-US" sz="2400" dirty="0" smtClean="0">
                <a:ea typeface="宋体" panose="02010600030101010101" pitchFamily="2" charset="-122"/>
              </a:rPr>
              <a:t>The </a:t>
            </a:r>
            <a:r>
              <a:rPr lang="zh-CN" altLang="en-US" sz="2400" dirty="0">
                <a:solidFill>
                  <a:srgbClr val="008000"/>
                </a:solidFill>
                <a:ea typeface="宋体" panose="02010600030101010101" pitchFamily="2" charset="-122"/>
              </a:rPr>
              <a:t>information about </a:t>
            </a:r>
            <a:r>
              <a:rPr lang="zh-CN" altLang="en-US" sz="2400" dirty="0">
                <a:solidFill>
                  <a:srgbClr val="0000CC"/>
                </a:solidFill>
                <a:ea typeface="宋体" panose="02010600030101010101" pitchFamily="2" charset="-122"/>
              </a:rPr>
              <a:t>files</a:t>
            </a:r>
            <a:r>
              <a:rPr lang="zh-CN" altLang="en-US" sz="2400" dirty="0">
                <a:solidFill>
                  <a:srgbClr val="008000"/>
                </a:solidFill>
                <a:ea typeface="宋体" panose="02010600030101010101" pitchFamily="2" charset="-122"/>
              </a:rPr>
              <a:t> </a:t>
            </a:r>
            <a:r>
              <a:rPr lang="zh-CN" altLang="en-US" sz="2400" dirty="0">
                <a:ea typeface="宋体" panose="02010600030101010101" pitchFamily="2" charset="-122"/>
              </a:rPr>
              <a:t>are kept in the </a:t>
            </a:r>
            <a:r>
              <a:rPr lang="zh-CN" altLang="en-US" sz="2400" b="1" dirty="0">
                <a:solidFill>
                  <a:srgbClr val="003399"/>
                </a:solidFill>
                <a:ea typeface="宋体" panose="02010600030101010101" pitchFamily="2" charset="-122"/>
              </a:rPr>
              <a:t>directory structure</a:t>
            </a:r>
            <a:r>
              <a:rPr lang="zh-CN" altLang="en-US" sz="2400" dirty="0">
                <a:ea typeface="宋体" panose="02010600030101010101" pitchFamily="2" charset="-122"/>
              </a:rPr>
              <a:t>, which is maintained </a:t>
            </a:r>
            <a:r>
              <a:rPr lang="zh-CN" altLang="en-US" sz="2400" dirty="0">
                <a:solidFill>
                  <a:srgbClr val="7030A0"/>
                </a:solidFill>
                <a:ea typeface="宋体" panose="02010600030101010101" pitchFamily="2" charset="-122"/>
              </a:rPr>
              <a:t>on the disk</a:t>
            </a:r>
            <a:endParaRPr lang="en-US" altLang="zh-CN" sz="2400" dirty="0">
              <a:solidFill>
                <a:srgbClr val="7030A0"/>
              </a:solidFill>
              <a:ea typeface="宋体" panose="02010600030101010101" pitchFamily="2" charset="-122"/>
            </a:endParaRPr>
          </a:p>
          <a:p>
            <a:pPr lvl="1"/>
            <a:r>
              <a:rPr lang="zh-CN" altLang="en-US" sz="2000" b="1" dirty="0">
                <a:solidFill>
                  <a:srgbClr val="003399"/>
                </a:solidFill>
                <a:ea typeface="宋体" panose="02010600030101010101" pitchFamily="2" charset="-122"/>
              </a:rPr>
              <a:t>目录表</a:t>
            </a:r>
            <a:r>
              <a:rPr lang="en-US" altLang="zh-CN" sz="2000" b="1" dirty="0">
                <a:solidFill>
                  <a:srgbClr val="003399"/>
                </a:solidFill>
                <a:ea typeface="宋体" panose="02010600030101010101" pitchFamily="2" charset="-122"/>
              </a:rPr>
              <a:t>+FCB </a:t>
            </a:r>
            <a:r>
              <a:rPr lang="zh-CN" altLang="en-US" sz="2000" b="1" dirty="0">
                <a:solidFill>
                  <a:srgbClr val="003399"/>
                </a:solidFill>
                <a:ea typeface="宋体" panose="02010600030101010101" pitchFamily="2" charset="-122"/>
              </a:rPr>
              <a:t>（</a:t>
            </a:r>
            <a:r>
              <a:rPr lang="en-US" altLang="zh-CN" sz="2000" b="1" dirty="0">
                <a:solidFill>
                  <a:srgbClr val="003399"/>
                </a:solidFill>
                <a:ea typeface="宋体" panose="02010600030101010101" pitchFamily="2" charset="-122"/>
              </a:rPr>
              <a:t>DOS—FAT</a:t>
            </a:r>
            <a:r>
              <a:rPr lang="zh-CN" altLang="en-US" sz="2000" b="1" dirty="0">
                <a:solidFill>
                  <a:srgbClr val="003399"/>
                </a:solidFill>
                <a:ea typeface="宋体" panose="02010600030101010101" pitchFamily="2" charset="-122"/>
              </a:rPr>
              <a:t>文件系统）</a:t>
            </a:r>
            <a:endParaRPr lang="en-US" altLang="zh-CN" sz="2000" b="1" dirty="0">
              <a:solidFill>
                <a:srgbClr val="003399"/>
              </a:solidFill>
              <a:ea typeface="宋体" panose="02010600030101010101" pitchFamily="2" charset="-122"/>
            </a:endParaRPr>
          </a:p>
          <a:p>
            <a:pPr lvl="1"/>
            <a:r>
              <a:rPr lang="zh-CN" altLang="en-US" sz="2000" b="1" dirty="0">
                <a:solidFill>
                  <a:srgbClr val="003399"/>
                </a:solidFill>
                <a:ea typeface="宋体" panose="02010600030101010101" pitchFamily="2" charset="-122"/>
              </a:rPr>
              <a:t>目录表</a:t>
            </a:r>
            <a:r>
              <a:rPr lang="en-US" altLang="zh-CN" sz="2000" b="1" dirty="0">
                <a:solidFill>
                  <a:srgbClr val="003399"/>
                </a:solidFill>
                <a:ea typeface="宋体" panose="02010600030101010101" pitchFamily="2" charset="-122"/>
              </a:rPr>
              <a:t>+</a:t>
            </a:r>
            <a:r>
              <a:rPr lang="en-US" altLang="zh-CN" sz="2000" b="1" dirty="0" err="1">
                <a:solidFill>
                  <a:srgbClr val="003399"/>
                </a:solidFill>
                <a:ea typeface="宋体" panose="02010600030101010101" pitchFamily="2" charset="-122"/>
              </a:rPr>
              <a:t>Inode</a:t>
            </a:r>
            <a:r>
              <a:rPr lang="en-US" altLang="zh-CN" sz="2000" b="1" dirty="0">
                <a:solidFill>
                  <a:srgbClr val="003399"/>
                </a:solidFill>
                <a:ea typeface="宋体" panose="02010600030101010101" pitchFamily="2" charset="-122"/>
              </a:rPr>
              <a:t>  </a:t>
            </a:r>
            <a:r>
              <a:rPr lang="zh-CN" altLang="en-US" sz="2000" b="1" dirty="0">
                <a:solidFill>
                  <a:srgbClr val="003399"/>
                </a:solidFill>
                <a:ea typeface="宋体" panose="02010600030101010101" pitchFamily="2" charset="-122"/>
              </a:rPr>
              <a:t>（</a:t>
            </a:r>
            <a:r>
              <a:rPr lang="en-US" altLang="zh-CN" sz="2000" b="1" dirty="0" smtClean="0">
                <a:solidFill>
                  <a:srgbClr val="003399"/>
                </a:solidFill>
                <a:ea typeface="宋体" panose="02010600030101010101" pitchFamily="2" charset="-122"/>
              </a:rPr>
              <a:t>Linux—Ext2</a:t>
            </a:r>
            <a:r>
              <a:rPr lang="zh-CN" altLang="en-US" sz="2000" b="1" dirty="0" smtClean="0">
                <a:solidFill>
                  <a:srgbClr val="003399"/>
                </a:solidFill>
                <a:ea typeface="宋体" panose="02010600030101010101" pitchFamily="2" charset="-122"/>
              </a:rPr>
              <a:t>、</a:t>
            </a:r>
            <a:r>
              <a:rPr lang="en-US" altLang="zh-CN" sz="2000" b="1" dirty="0">
                <a:solidFill>
                  <a:srgbClr val="003399"/>
                </a:solidFill>
                <a:ea typeface="宋体" panose="02010600030101010101" pitchFamily="2" charset="-122"/>
              </a:rPr>
              <a:t>E</a:t>
            </a:r>
            <a:r>
              <a:rPr lang="en-US" altLang="zh-CN" sz="2000" b="1" dirty="0" smtClean="0">
                <a:solidFill>
                  <a:srgbClr val="003399"/>
                </a:solidFill>
                <a:ea typeface="宋体" panose="02010600030101010101" pitchFamily="2" charset="-122"/>
              </a:rPr>
              <a:t>xt3</a:t>
            </a:r>
            <a:r>
              <a:rPr lang="zh-CN" altLang="en-US" sz="2000" b="1" dirty="0" smtClean="0">
                <a:solidFill>
                  <a:srgbClr val="003399"/>
                </a:solidFill>
                <a:ea typeface="宋体" panose="02010600030101010101" pitchFamily="2" charset="-122"/>
              </a:rPr>
              <a:t>文件系统</a:t>
            </a:r>
            <a:r>
              <a:rPr lang="zh-CN" altLang="en-US" sz="2000" b="1" dirty="0">
                <a:solidFill>
                  <a:srgbClr val="003399"/>
                </a:solidFill>
                <a:ea typeface="宋体" panose="02010600030101010101" pitchFamily="2" charset="-122"/>
              </a:rPr>
              <a:t>，</a:t>
            </a:r>
            <a:r>
              <a:rPr lang="en-US" altLang="zh-CN" sz="2000" b="1" dirty="0">
                <a:solidFill>
                  <a:srgbClr val="003399"/>
                </a:solidFill>
                <a:ea typeface="宋体" panose="02010600030101010101" pitchFamily="2" charset="-122"/>
              </a:rPr>
              <a:t>NTFS?</a:t>
            </a:r>
            <a:r>
              <a:rPr lang="zh-CN" altLang="en-US" sz="2000" b="1" dirty="0" smtClean="0">
                <a:solidFill>
                  <a:srgbClr val="003399"/>
                </a:solidFill>
                <a:ea typeface="宋体" panose="02010600030101010101" pitchFamily="2" charset="-122"/>
              </a:rPr>
              <a:t>）</a:t>
            </a:r>
            <a:endParaRPr lang="zh-CN" altLang="en-US" sz="2000" dirty="0">
              <a:ea typeface="宋体" panose="02010600030101010101"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1A357F70-7EBD-4848-80E9-F2F57E7F1EC7}"/>
              </a:ext>
            </a:extLst>
          </p:cNvPr>
          <p:cNvSpPr>
            <a:spLocks noGrp="1" noChangeArrowheads="1"/>
          </p:cNvSpPr>
          <p:nvPr>
            <p:ph type="title" idx="4294967295"/>
          </p:nvPr>
        </p:nvSpPr>
        <p:spPr/>
        <p:txBody>
          <a:bodyPr/>
          <a:lstStyle/>
          <a:p>
            <a:pPr>
              <a:defRPr/>
            </a:pPr>
            <a:r>
              <a:rPr lang="en-US" altLang="zh-CN" sz="2800">
                <a:effectLst>
                  <a:outerShdw blurRad="38100" dist="38100" dir="2700000" algn="tl">
                    <a:srgbClr val="C0C0C0"/>
                  </a:outerShdw>
                </a:effectLst>
                <a:ea typeface="宋体" pitchFamily="2" charset="-122"/>
              </a:rPr>
              <a:t>File Sharing – Remote File Systems(Cont.)</a:t>
            </a:r>
          </a:p>
        </p:txBody>
      </p:sp>
      <p:sp>
        <p:nvSpPr>
          <p:cNvPr id="59395" name="Rectangle 3">
            <a:extLst>
              <a:ext uri="{FF2B5EF4-FFF2-40B4-BE49-F238E27FC236}">
                <a16:creationId xmlns:a16="http://schemas.microsoft.com/office/drawing/2014/main" id="{B4D000B2-9A42-4040-9D76-93E8E055A4AB}"/>
              </a:ext>
            </a:extLst>
          </p:cNvPr>
          <p:cNvSpPr>
            <a:spLocks noGrp="1" noChangeArrowheads="1"/>
          </p:cNvSpPr>
          <p:nvPr>
            <p:ph type="body" idx="4294967295"/>
          </p:nvPr>
        </p:nvSpPr>
        <p:spPr>
          <a:xfrm>
            <a:off x="798513" y="1250950"/>
            <a:ext cx="6734175" cy="4383088"/>
          </a:xfrm>
        </p:spPr>
        <p:txBody>
          <a:bodyPr/>
          <a:lstStyle/>
          <a:p>
            <a:r>
              <a:rPr lang="zh-CN" altLang="en-US" sz="2000">
                <a:ea typeface="宋体" panose="02010600030101010101" pitchFamily="2" charset="-122"/>
              </a:rPr>
              <a:t>Distributed Information Systems </a:t>
            </a:r>
            <a:r>
              <a:rPr lang="zh-CN" altLang="en-US" sz="2000" b="1">
                <a:ea typeface="宋体" panose="02010600030101010101" pitchFamily="2" charset="-122"/>
              </a:rPr>
              <a:t>(distributed naming services)</a:t>
            </a:r>
            <a:r>
              <a:rPr lang="zh-CN" altLang="en-US" sz="2000">
                <a:ea typeface="宋体" panose="02010600030101010101" pitchFamily="2" charset="-122"/>
              </a:rPr>
              <a:t> such </a:t>
            </a:r>
            <a:r>
              <a:rPr lang="zh-CN" altLang="en-US" sz="2000" b="1">
                <a:ea typeface="宋体" panose="02010600030101010101" pitchFamily="2" charset="-122"/>
              </a:rPr>
              <a:t>as LDAP, DNS, NIS</a:t>
            </a:r>
            <a:r>
              <a:rPr lang="zh-CN" altLang="en-US" sz="2000">
                <a:ea typeface="宋体" panose="02010600030101010101" pitchFamily="2" charset="-122"/>
              </a:rPr>
              <a:t>, Active Directory implement unified access to information needed for remote computing</a:t>
            </a:r>
          </a:p>
          <a:p>
            <a:endParaRPr lang="zh-CN" altLang="en-US" sz="2000">
              <a:ea typeface="宋体" panose="02010600030101010101" pitchFamily="2" charset="-122"/>
            </a:endParaRPr>
          </a:p>
          <a:p>
            <a:r>
              <a:rPr lang="en-US" altLang="zh-CN" sz="2000">
                <a:ea typeface="宋体" panose="02010600030101010101" pitchFamily="2" charset="-122"/>
              </a:rPr>
              <a:t>Failure Modes</a:t>
            </a:r>
          </a:p>
          <a:p>
            <a:pPr lvl="1"/>
            <a:r>
              <a:rPr lang="en-US" altLang="zh-CN" sz="1800">
                <a:ea typeface="宋体" panose="02010600030101010101" pitchFamily="2" charset="-122"/>
              </a:rPr>
              <a:t>Remote file systems add new failure modes, due to network failure, server failure</a:t>
            </a:r>
          </a:p>
          <a:p>
            <a:pPr lvl="1"/>
            <a:r>
              <a:rPr lang="en-US" altLang="zh-CN" sz="1800">
                <a:ea typeface="宋体" panose="02010600030101010101" pitchFamily="2" charset="-122"/>
              </a:rPr>
              <a:t>Recovery from failure can involve state information about status of each remote request</a:t>
            </a:r>
          </a:p>
          <a:p>
            <a:pPr lvl="1"/>
            <a:r>
              <a:rPr lang="en-US" altLang="zh-CN" sz="1800">
                <a:ea typeface="宋体" panose="02010600030101010101" pitchFamily="2" charset="-122"/>
              </a:rPr>
              <a:t>Stateless protocols such as NFS include all information in each request, allowing easy recovery but less security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A3A798DE-38F8-4583-BE19-3D6712F64892}"/>
              </a:ext>
            </a:extLst>
          </p:cNvPr>
          <p:cNvSpPr>
            <a:spLocks noGrp="1" noChangeArrowheads="1"/>
          </p:cNvSpPr>
          <p:nvPr>
            <p:ph type="title" idx="4294967295"/>
          </p:nvPr>
        </p:nvSpPr>
        <p:spPr/>
        <p:txBody>
          <a:bodyPr/>
          <a:lstStyle/>
          <a:p>
            <a:pPr>
              <a:defRPr/>
            </a:pPr>
            <a:r>
              <a:rPr lang="en-US" altLang="zh-CN" sz="2800">
                <a:effectLst>
                  <a:outerShdw blurRad="38100" dist="38100" dir="2700000" algn="tl">
                    <a:srgbClr val="C0C0C0"/>
                  </a:outerShdw>
                </a:effectLst>
                <a:ea typeface="宋体" pitchFamily="2" charset="-122"/>
              </a:rPr>
              <a:t>10.5.3 File Sharing – Consistency Semantics</a:t>
            </a:r>
          </a:p>
        </p:txBody>
      </p:sp>
      <p:sp>
        <p:nvSpPr>
          <p:cNvPr id="60419" name="Rectangle 3">
            <a:extLst>
              <a:ext uri="{FF2B5EF4-FFF2-40B4-BE49-F238E27FC236}">
                <a16:creationId xmlns:a16="http://schemas.microsoft.com/office/drawing/2014/main" id="{D31280FF-6B4F-45B1-9E06-4E7A40CD340A}"/>
              </a:ext>
            </a:extLst>
          </p:cNvPr>
          <p:cNvSpPr>
            <a:spLocks noGrp="1" noChangeArrowheads="1"/>
          </p:cNvSpPr>
          <p:nvPr>
            <p:ph type="body" idx="4294967295"/>
          </p:nvPr>
        </p:nvSpPr>
        <p:spPr/>
        <p:txBody>
          <a:bodyPr/>
          <a:lstStyle/>
          <a:p>
            <a:pPr>
              <a:lnSpc>
                <a:spcPct val="90000"/>
              </a:lnSpc>
            </a:pPr>
            <a:r>
              <a:rPr lang="en-US" altLang="zh-CN" sz="1800" b="1">
                <a:solidFill>
                  <a:srgbClr val="FF0000"/>
                </a:solidFill>
                <a:ea typeface="宋体" panose="02010600030101010101" pitchFamily="2" charset="-122"/>
              </a:rPr>
              <a:t>Consistency semantics</a:t>
            </a:r>
            <a:r>
              <a:rPr lang="en-US" altLang="zh-CN" sz="1800">
                <a:solidFill>
                  <a:srgbClr val="FF0000"/>
                </a:solidFill>
                <a:ea typeface="宋体" panose="02010600030101010101" pitchFamily="2" charset="-122"/>
              </a:rPr>
              <a:t> specify how multiple users are to access a shared file simultaneously</a:t>
            </a:r>
          </a:p>
          <a:p>
            <a:pPr lvl="1">
              <a:lnSpc>
                <a:spcPct val="90000"/>
              </a:lnSpc>
            </a:pPr>
            <a:r>
              <a:rPr lang="en-US" altLang="zh-CN" sz="1800">
                <a:ea typeface="宋体" panose="02010600030101010101" pitchFamily="2" charset="-122"/>
              </a:rPr>
              <a:t>Similar to Ch 7 process synchronization algorithms</a:t>
            </a:r>
          </a:p>
          <a:p>
            <a:pPr lvl="2">
              <a:lnSpc>
                <a:spcPct val="90000"/>
              </a:lnSpc>
            </a:pPr>
            <a:r>
              <a:rPr lang="en-US" altLang="zh-CN" sz="1800">
                <a:ea typeface="宋体" panose="02010600030101010101" pitchFamily="2" charset="-122"/>
              </a:rPr>
              <a:t>Tend to be less complex due to disk I/O and network latency (for remote file systems)</a:t>
            </a:r>
          </a:p>
          <a:p>
            <a:pPr lvl="1">
              <a:lnSpc>
                <a:spcPct val="90000"/>
              </a:lnSpc>
            </a:pPr>
            <a:r>
              <a:rPr lang="en-US" altLang="zh-CN" sz="1800">
                <a:ea typeface="宋体" panose="02010600030101010101" pitchFamily="2" charset="-122"/>
              </a:rPr>
              <a:t>Andrew File System (AFS) implemented complex remote file sharing semantics</a:t>
            </a:r>
          </a:p>
          <a:p>
            <a:pPr lvl="1">
              <a:lnSpc>
                <a:spcPct val="90000"/>
              </a:lnSpc>
            </a:pPr>
            <a:r>
              <a:rPr lang="en-US" altLang="zh-CN" sz="1800" b="1" u="sng">
                <a:ea typeface="宋体" panose="02010600030101010101" pitchFamily="2" charset="-122"/>
              </a:rPr>
              <a:t>Unix file system (UFS) implements</a:t>
            </a:r>
            <a:r>
              <a:rPr lang="en-US" altLang="zh-CN" sz="1800" u="sng">
                <a:ea typeface="宋体" panose="02010600030101010101" pitchFamily="2" charset="-122"/>
              </a:rPr>
              <a:t>:</a:t>
            </a:r>
          </a:p>
          <a:p>
            <a:pPr lvl="2">
              <a:lnSpc>
                <a:spcPct val="90000"/>
              </a:lnSpc>
            </a:pPr>
            <a:r>
              <a:rPr lang="en-US" altLang="zh-CN" sz="1800">
                <a:ea typeface="宋体" panose="02010600030101010101" pitchFamily="2" charset="-122"/>
              </a:rPr>
              <a:t>Writes to an open file visible immediately to other users of the same open file</a:t>
            </a:r>
          </a:p>
          <a:p>
            <a:pPr lvl="2">
              <a:lnSpc>
                <a:spcPct val="90000"/>
              </a:lnSpc>
            </a:pPr>
            <a:r>
              <a:rPr lang="en-US" altLang="zh-CN" sz="1800">
                <a:ea typeface="宋体" panose="02010600030101010101" pitchFamily="2" charset="-122"/>
              </a:rPr>
              <a:t>Sharing file pointer to allow multiple users to read and write concurrently</a:t>
            </a:r>
          </a:p>
          <a:p>
            <a:pPr lvl="1">
              <a:lnSpc>
                <a:spcPct val="90000"/>
              </a:lnSpc>
            </a:pPr>
            <a:r>
              <a:rPr lang="en-US" altLang="zh-CN" sz="1800">
                <a:ea typeface="宋体" panose="02010600030101010101" pitchFamily="2" charset="-122"/>
              </a:rPr>
              <a:t>AFS has session semantics</a:t>
            </a:r>
          </a:p>
          <a:p>
            <a:pPr lvl="2">
              <a:lnSpc>
                <a:spcPct val="90000"/>
              </a:lnSpc>
            </a:pPr>
            <a:r>
              <a:rPr lang="en-US" altLang="zh-CN" sz="1800">
                <a:ea typeface="宋体" panose="02010600030101010101" pitchFamily="2" charset="-122"/>
              </a:rPr>
              <a:t>Writes only visible to sessions starting after the file is closed</a:t>
            </a:r>
          </a:p>
          <a:p>
            <a:pPr lvl="2">
              <a:lnSpc>
                <a:spcPct val="90000"/>
              </a:lnSpc>
            </a:pPr>
            <a:endParaRPr lang="en-US" altLang="zh-CN" sz="1800">
              <a:ea typeface="宋体" panose="02010600030101010101" pitchFamily="2" charset="-122"/>
            </a:endParaRPr>
          </a:p>
          <a:p>
            <a:pPr>
              <a:lnSpc>
                <a:spcPct val="90000"/>
              </a:lnSpc>
            </a:pPr>
            <a:endParaRPr lang="en-US" altLang="zh-CN" sz="18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4A5786F9-9A74-43D5-9357-203953E194A7}"/>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10.6 Protection</a:t>
            </a:r>
          </a:p>
        </p:txBody>
      </p:sp>
      <p:sp>
        <p:nvSpPr>
          <p:cNvPr id="61443" name="Rectangle 3">
            <a:extLst>
              <a:ext uri="{FF2B5EF4-FFF2-40B4-BE49-F238E27FC236}">
                <a16:creationId xmlns:a16="http://schemas.microsoft.com/office/drawing/2014/main" id="{CAD01557-A482-4BFE-8866-EB19A6C95ACC}"/>
              </a:ext>
            </a:extLst>
          </p:cNvPr>
          <p:cNvSpPr>
            <a:spLocks noGrp="1" noChangeArrowheads="1"/>
          </p:cNvSpPr>
          <p:nvPr>
            <p:ph type="body" idx="4294967295"/>
          </p:nvPr>
        </p:nvSpPr>
        <p:spPr>
          <a:xfrm>
            <a:off x="798513" y="1250950"/>
            <a:ext cx="7804150" cy="4483100"/>
          </a:xfrm>
        </p:spPr>
        <p:txBody>
          <a:bodyPr/>
          <a:lstStyle/>
          <a:p>
            <a:r>
              <a:rPr lang="en-US" altLang="zh-CN" sz="2400" dirty="0">
                <a:ea typeface="宋体" panose="02010600030101010101" pitchFamily="2" charset="-122"/>
              </a:rPr>
              <a:t>File </a:t>
            </a:r>
            <a:r>
              <a:rPr lang="en-US" altLang="zh-CN" sz="2400" dirty="0">
                <a:solidFill>
                  <a:srgbClr val="FF0000"/>
                </a:solidFill>
                <a:ea typeface="宋体" panose="02010600030101010101" pitchFamily="2" charset="-122"/>
              </a:rPr>
              <a:t>owner/creator</a:t>
            </a:r>
            <a:r>
              <a:rPr lang="en-US" altLang="zh-CN" sz="2400" dirty="0">
                <a:ea typeface="宋体" panose="02010600030101010101" pitchFamily="2" charset="-122"/>
              </a:rPr>
              <a:t> should be able to control:</a:t>
            </a:r>
          </a:p>
          <a:p>
            <a:pPr lvl="1"/>
            <a:r>
              <a:rPr lang="en-US" altLang="zh-CN" sz="2000" dirty="0">
                <a:ea typeface="宋体" panose="02010600030101010101" pitchFamily="2" charset="-122"/>
              </a:rPr>
              <a:t>what can be done</a:t>
            </a:r>
            <a:r>
              <a:rPr lang="zh-CN" altLang="en-US" sz="2000" dirty="0">
                <a:ea typeface="宋体" panose="02010600030101010101" pitchFamily="2" charset="-122"/>
              </a:rPr>
              <a:t>；</a:t>
            </a:r>
            <a:endParaRPr lang="en-US" altLang="zh-CN" sz="2000" dirty="0">
              <a:ea typeface="宋体" panose="02010600030101010101" pitchFamily="2" charset="-122"/>
            </a:endParaRPr>
          </a:p>
          <a:p>
            <a:pPr lvl="1"/>
            <a:r>
              <a:rPr lang="en-US" altLang="zh-CN" sz="2000" dirty="0">
                <a:ea typeface="宋体" panose="02010600030101010101" pitchFamily="2" charset="-122"/>
              </a:rPr>
              <a:t>by whom</a:t>
            </a:r>
            <a:r>
              <a:rPr lang="zh-CN" altLang="en-US" sz="2000" dirty="0">
                <a:ea typeface="宋体" panose="02010600030101010101" pitchFamily="2" charset="-122"/>
              </a:rPr>
              <a:t>；</a:t>
            </a:r>
            <a:r>
              <a:rPr lang="en-US" altLang="zh-CN" sz="2000" dirty="0">
                <a:ea typeface="宋体" panose="02010600030101010101" pitchFamily="2" charset="-122"/>
              </a:rPr>
              <a:t/>
            </a:r>
            <a:br>
              <a:rPr lang="en-US" altLang="zh-CN" sz="2000" dirty="0">
                <a:ea typeface="宋体" panose="02010600030101010101" pitchFamily="2" charset="-122"/>
              </a:rPr>
            </a:br>
            <a:endParaRPr lang="en-US" altLang="zh-CN" sz="2000" dirty="0">
              <a:ea typeface="宋体" panose="02010600030101010101" pitchFamily="2" charset="-122"/>
            </a:endParaRPr>
          </a:p>
          <a:p>
            <a:r>
              <a:rPr lang="en-US" altLang="zh-CN" sz="2400" dirty="0">
                <a:ea typeface="宋体" panose="02010600030101010101" pitchFamily="2" charset="-122"/>
              </a:rPr>
              <a:t>Types of access (Chapter 10.6.1)</a:t>
            </a:r>
          </a:p>
          <a:p>
            <a:pPr lvl="1"/>
            <a:r>
              <a:rPr lang="en-US" altLang="zh-CN" sz="2000" b="1" dirty="0">
                <a:solidFill>
                  <a:srgbClr val="FF0000"/>
                </a:solidFill>
                <a:ea typeface="宋体" panose="02010600030101010101" pitchFamily="2" charset="-122"/>
              </a:rPr>
              <a:t>Read</a:t>
            </a:r>
          </a:p>
          <a:p>
            <a:pPr lvl="1"/>
            <a:r>
              <a:rPr lang="en-US" altLang="zh-CN" sz="2000" b="1" dirty="0">
                <a:solidFill>
                  <a:srgbClr val="FF0000"/>
                </a:solidFill>
                <a:ea typeface="宋体" panose="02010600030101010101" pitchFamily="2" charset="-122"/>
              </a:rPr>
              <a:t>Write</a:t>
            </a:r>
          </a:p>
          <a:p>
            <a:pPr lvl="1"/>
            <a:r>
              <a:rPr lang="en-US" altLang="zh-CN" sz="2000" b="1" dirty="0">
                <a:solidFill>
                  <a:srgbClr val="FF0000"/>
                </a:solidFill>
                <a:ea typeface="宋体" panose="02010600030101010101" pitchFamily="2" charset="-122"/>
              </a:rPr>
              <a:t>Execute</a:t>
            </a:r>
          </a:p>
          <a:p>
            <a:pPr lvl="1"/>
            <a:r>
              <a:rPr lang="en-US" altLang="zh-CN" sz="2000" b="1" dirty="0">
                <a:ea typeface="宋体" panose="02010600030101010101" pitchFamily="2" charset="-122"/>
              </a:rPr>
              <a:t>Append</a:t>
            </a:r>
          </a:p>
          <a:p>
            <a:pPr lvl="1"/>
            <a:r>
              <a:rPr lang="en-US" altLang="zh-CN" sz="2000" b="1" dirty="0">
                <a:ea typeface="宋体" panose="02010600030101010101" pitchFamily="2" charset="-122"/>
              </a:rPr>
              <a:t>Delete</a:t>
            </a:r>
          </a:p>
          <a:p>
            <a:pPr lvl="1"/>
            <a:r>
              <a:rPr lang="en-US" altLang="zh-CN" sz="2000" b="1" dirty="0">
                <a:ea typeface="宋体" panose="02010600030101010101" pitchFamily="2" charset="-122"/>
              </a:rPr>
              <a:t>List</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9AA5E1DC-0E23-444B-870B-31B1D4F0B44C}"/>
              </a:ext>
            </a:extLst>
          </p:cNvPr>
          <p:cNvSpPr>
            <a:spLocks noGrp="1" noChangeArrowheads="1"/>
          </p:cNvSpPr>
          <p:nvPr>
            <p:ph type="title" idx="4294967295"/>
          </p:nvPr>
        </p:nvSpPr>
        <p:spPr>
          <a:xfrm>
            <a:off x="604838" y="288925"/>
            <a:ext cx="8077200" cy="669925"/>
          </a:xfrm>
        </p:spPr>
        <p:txBody>
          <a:bodyPr/>
          <a:lstStyle/>
          <a:p>
            <a:pPr>
              <a:defRPr/>
            </a:pPr>
            <a:r>
              <a:rPr lang="en-US" altLang="zh-CN" dirty="0">
                <a:effectLst>
                  <a:outerShdw blurRad="38100" dist="38100" dir="2700000" algn="tl">
                    <a:srgbClr val="C0C0C0"/>
                  </a:outerShdw>
                </a:effectLst>
                <a:ea typeface="宋体" pitchFamily="2" charset="-122"/>
              </a:rPr>
              <a:t>10.6.2 Access Control </a:t>
            </a:r>
            <a:endParaRPr lang="en-US" altLang="zh-CN" sz="2400" dirty="0">
              <a:effectLst>
                <a:outerShdw blurRad="38100" dist="38100" dir="2700000" algn="tl">
                  <a:srgbClr val="C0C0C0"/>
                </a:outerShdw>
              </a:effectLst>
              <a:ea typeface="宋体" pitchFamily="2" charset="-122"/>
            </a:endParaRPr>
          </a:p>
        </p:txBody>
      </p:sp>
      <p:sp>
        <p:nvSpPr>
          <p:cNvPr id="62467" name="Rectangle 3">
            <a:extLst>
              <a:ext uri="{FF2B5EF4-FFF2-40B4-BE49-F238E27FC236}">
                <a16:creationId xmlns:a16="http://schemas.microsoft.com/office/drawing/2014/main" id="{B8F3A289-F597-44D6-9716-B46A3AA2ECE5}"/>
              </a:ext>
            </a:extLst>
          </p:cNvPr>
          <p:cNvSpPr>
            <a:spLocks noGrp="1" noChangeArrowheads="1"/>
          </p:cNvSpPr>
          <p:nvPr>
            <p:ph type="body" idx="4294967295"/>
          </p:nvPr>
        </p:nvSpPr>
        <p:spPr>
          <a:xfrm>
            <a:off x="798513" y="1476375"/>
            <a:ext cx="6559550" cy="3238500"/>
          </a:xfrm>
        </p:spPr>
        <p:txBody>
          <a:bodyPr/>
          <a:lstStyle/>
          <a:p>
            <a:pPr>
              <a:lnSpc>
                <a:spcPct val="90000"/>
              </a:lnSpc>
              <a:tabLst>
                <a:tab pos="1833563" algn="l"/>
                <a:tab pos="4459288" algn="l"/>
                <a:tab pos="5195888" algn="l"/>
                <a:tab pos="5888038" algn="l"/>
              </a:tabLst>
            </a:pPr>
            <a:r>
              <a:rPr lang="en-US" altLang="zh-CN" sz="1600">
                <a:ea typeface="宋体" panose="02010600030101010101" pitchFamily="2" charset="-122"/>
              </a:rPr>
              <a:t>Mode of access:  read, write, execute</a:t>
            </a:r>
          </a:p>
          <a:p>
            <a:pPr>
              <a:lnSpc>
                <a:spcPct val="90000"/>
              </a:lnSpc>
              <a:tabLst>
                <a:tab pos="1833563" algn="l"/>
                <a:tab pos="4459288" algn="l"/>
                <a:tab pos="5195888" algn="l"/>
                <a:tab pos="5888038" algn="l"/>
              </a:tabLst>
            </a:pPr>
            <a:r>
              <a:rPr lang="en-US" altLang="zh-CN" sz="1600">
                <a:ea typeface="宋体" panose="02010600030101010101" pitchFamily="2" charset="-122"/>
              </a:rPr>
              <a:t>Three classes of users</a:t>
            </a:r>
          </a:p>
          <a:p>
            <a:pPr>
              <a:lnSpc>
                <a:spcPct val="90000"/>
              </a:lnSpc>
              <a:spcBef>
                <a:spcPct val="10000"/>
              </a:spcBef>
              <a:buFont typeface="Monotype Sorts" pitchFamily="2" charset="2"/>
              <a:buNone/>
              <a:tabLst>
                <a:tab pos="1833563" algn="l"/>
                <a:tab pos="4459288" algn="l"/>
                <a:tab pos="5195888" algn="l"/>
                <a:tab pos="5888038" algn="l"/>
              </a:tabLst>
            </a:pPr>
            <a:r>
              <a:rPr lang="en-US" altLang="zh-CN" sz="1600">
                <a:ea typeface="宋体" panose="02010600030101010101" pitchFamily="2" charset="-122"/>
              </a:rPr>
              <a:t>					RWX</a:t>
            </a:r>
          </a:p>
          <a:p>
            <a:pPr>
              <a:lnSpc>
                <a:spcPct val="90000"/>
              </a:lnSpc>
              <a:spcBef>
                <a:spcPct val="10000"/>
              </a:spcBef>
              <a:buFont typeface="Monotype Sorts" pitchFamily="2" charset="2"/>
              <a:buNone/>
              <a:tabLst>
                <a:tab pos="1833563" algn="l"/>
                <a:tab pos="4459288" algn="l"/>
                <a:tab pos="5195888" algn="l"/>
                <a:tab pos="5888038" algn="l"/>
              </a:tabLst>
            </a:pPr>
            <a:r>
              <a:rPr lang="en-US" altLang="zh-CN" sz="1600">
                <a:ea typeface="宋体" panose="02010600030101010101" pitchFamily="2" charset="-122"/>
              </a:rPr>
              <a:t>		a) </a:t>
            </a:r>
            <a:r>
              <a:rPr lang="en-US" altLang="zh-CN" sz="1600" b="1">
                <a:solidFill>
                  <a:srgbClr val="006600"/>
                </a:solidFill>
                <a:ea typeface="宋体" panose="02010600030101010101" pitchFamily="2" charset="-122"/>
              </a:rPr>
              <a:t>owner access</a:t>
            </a:r>
            <a:r>
              <a:rPr lang="en-US" altLang="zh-CN" sz="1600">
                <a:solidFill>
                  <a:srgbClr val="006600"/>
                </a:solidFill>
                <a:ea typeface="宋体" panose="02010600030101010101" pitchFamily="2" charset="-122"/>
              </a:rPr>
              <a:t> </a:t>
            </a:r>
            <a:r>
              <a:rPr lang="en-US" altLang="zh-CN" sz="1600">
                <a:ea typeface="宋体" panose="02010600030101010101" pitchFamily="2" charset="-122"/>
              </a:rPr>
              <a:t>	7	</a:t>
            </a:r>
            <a:r>
              <a:rPr lang="en-US" altLang="zh-CN" sz="1600">
                <a:ea typeface="宋体" panose="02010600030101010101" pitchFamily="2" charset="-122"/>
                <a:sym typeface="Symbol" panose="05050102010706020507" pitchFamily="18" charset="2"/>
              </a:rPr>
              <a:t>	1 1 1</a:t>
            </a:r>
            <a:br>
              <a:rPr lang="en-US" altLang="zh-CN" sz="1600">
                <a:ea typeface="宋体" panose="02010600030101010101" pitchFamily="2" charset="-122"/>
                <a:sym typeface="Symbol" panose="05050102010706020507" pitchFamily="18" charset="2"/>
              </a:rPr>
            </a:br>
            <a:r>
              <a:rPr lang="en-US" altLang="zh-CN" sz="1600">
                <a:ea typeface="宋体" panose="02010600030101010101" pitchFamily="2" charset="-122"/>
                <a:sym typeface="Symbol" panose="05050102010706020507" pitchFamily="18" charset="2"/>
              </a:rPr>
              <a:t>				RWX</a:t>
            </a:r>
          </a:p>
          <a:p>
            <a:pPr>
              <a:lnSpc>
                <a:spcPct val="90000"/>
              </a:lnSpc>
              <a:spcBef>
                <a:spcPct val="10000"/>
              </a:spcBef>
              <a:buFont typeface="Monotype Sorts" pitchFamily="2" charset="2"/>
              <a:buNone/>
              <a:tabLst>
                <a:tab pos="1833563" algn="l"/>
                <a:tab pos="4459288" algn="l"/>
                <a:tab pos="5195888" algn="l"/>
                <a:tab pos="5888038" algn="l"/>
              </a:tabLst>
            </a:pPr>
            <a:r>
              <a:rPr lang="en-US" altLang="zh-CN" sz="1600">
                <a:ea typeface="宋体" panose="02010600030101010101" pitchFamily="2" charset="-122"/>
                <a:sym typeface="Symbol" panose="05050102010706020507" pitchFamily="18" charset="2"/>
              </a:rPr>
              <a:t>		b) </a:t>
            </a:r>
            <a:r>
              <a:rPr lang="en-US" altLang="zh-CN" sz="1600" b="1">
                <a:solidFill>
                  <a:srgbClr val="006600"/>
                </a:solidFill>
                <a:ea typeface="宋体" panose="02010600030101010101" pitchFamily="2" charset="-122"/>
                <a:sym typeface="Symbol" panose="05050102010706020507" pitchFamily="18" charset="2"/>
              </a:rPr>
              <a:t>group access</a:t>
            </a:r>
            <a:r>
              <a:rPr lang="en-US" altLang="zh-CN" sz="1600">
                <a:solidFill>
                  <a:srgbClr val="006600"/>
                </a:solidFill>
                <a:ea typeface="宋体" panose="02010600030101010101" pitchFamily="2" charset="-122"/>
                <a:sym typeface="Symbol" panose="05050102010706020507" pitchFamily="18" charset="2"/>
              </a:rPr>
              <a:t> </a:t>
            </a:r>
            <a:r>
              <a:rPr lang="en-US" altLang="zh-CN" sz="1600">
                <a:ea typeface="宋体" panose="02010600030101010101" pitchFamily="2" charset="-122"/>
                <a:sym typeface="Symbol" panose="05050102010706020507" pitchFamily="18" charset="2"/>
              </a:rPr>
              <a:t>	6	 	1 1 0</a:t>
            </a:r>
          </a:p>
          <a:p>
            <a:pPr>
              <a:lnSpc>
                <a:spcPct val="90000"/>
              </a:lnSpc>
              <a:spcBef>
                <a:spcPct val="10000"/>
              </a:spcBef>
              <a:buFont typeface="Monotype Sorts" pitchFamily="2" charset="2"/>
              <a:buNone/>
              <a:tabLst>
                <a:tab pos="1833563" algn="l"/>
                <a:tab pos="4459288" algn="l"/>
                <a:tab pos="5195888" algn="l"/>
                <a:tab pos="5888038" algn="l"/>
              </a:tabLst>
            </a:pPr>
            <a:r>
              <a:rPr lang="en-US" altLang="zh-CN" sz="1600">
                <a:ea typeface="宋体" panose="02010600030101010101" pitchFamily="2" charset="-122"/>
                <a:sym typeface="Symbol" panose="05050102010706020507" pitchFamily="18" charset="2"/>
              </a:rPr>
              <a:t>					RWX</a:t>
            </a:r>
          </a:p>
          <a:p>
            <a:pPr>
              <a:lnSpc>
                <a:spcPct val="90000"/>
              </a:lnSpc>
              <a:spcBef>
                <a:spcPct val="10000"/>
              </a:spcBef>
              <a:buFont typeface="Monotype Sorts" pitchFamily="2" charset="2"/>
              <a:buNone/>
              <a:tabLst>
                <a:tab pos="1833563" algn="l"/>
                <a:tab pos="4459288" algn="l"/>
                <a:tab pos="5195888" algn="l"/>
                <a:tab pos="5888038" algn="l"/>
              </a:tabLst>
            </a:pPr>
            <a:r>
              <a:rPr lang="en-US" altLang="zh-CN" sz="1600">
                <a:ea typeface="宋体" panose="02010600030101010101" pitchFamily="2" charset="-122"/>
                <a:sym typeface="Symbol" panose="05050102010706020507" pitchFamily="18" charset="2"/>
              </a:rPr>
              <a:t>		c) </a:t>
            </a:r>
            <a:r>
              <a:rPr lang="en-US" altLang="zh-CN" sz="1600" b="1">
                <a:solidFill>
                  <a:srgbClr val="006600"/>
                </a:solidFill>
                <a:ea typeface="宋体" panose="02010600030101010101" pitchFamily="2" charset="-122"/>
                <a:sym typeface="Symbol" panose="05050102010706020507" pitchFamily="18" charset="2"/>
              </a:rPr>
              <a:t>public access</a:t>
            </a:r>
            <a:r>
              <a:rPr lang="en-US" altLang="zh-CN" sz="1600">
                <a:ea typeface="宋体" panose="02010600030101010101" pitchFamily="2" charset="-122"/>
                <a:sym typeface="Symbol" panose="05050102010706020507" pitchFamily="18" charset="2"/>
              </a:rPr>
              <a:t>	1	 	0 0 1</a:t>
            </a:r>
          </a:p>
          <a:p>
            <a:pPr>
              <a:lnSpc>
                <a:spcPct val="90000"/>
              </a:lnSpc>
              <a:tabLst>
                <a:tab pos="1833563" algn="l"/>
                <a:tab pos="4459288" algn="l"/>
                <a:tab pos="5195888" algn="l"/>
                <a:tab pos="5888038" algn="l"/>
              </a:tabLst>
            </a:pPr>
            <a:r>
              <a:rPr lang="en-US" altLang="zh-CN" sz="1600">
                <a:ea typeface="宋体" panose="02010600030101010101" pitchFamily="2" charset="-122"/>
                <a:sym typeface="Symbol" panose="05050102010706020507" pitchFamily="18" charset="2"/>
              </a:rPr>
              <a:t>Ask manager to create a group (unique name), say G, and add some users to the group.</a:t>
            </a:r>
          </a:p>
          <a:p>
            <a:pPr>
              <a:lnSpc>
                <a:spcPct val="90000"/>
              </a:lnSpc>
              <a:tabLst>
                <a:tab pos="1833563" algn="l"/>
                <a:tab pos="4459288" algn="l"/>
                <a:tab pos="5195888" algn="l"/>
                <a:tab pos="5888038" algn="l"/>
              </a:tabLst>
            </a:pPr>
            <a:r>
              <a:rPr lang="en-US" altLang="zh-CN" sz="1600">
                <a:ea typeface="宋体" panose="02010600030101010101" pitchFamily="2" charset="-122"/>
                <a:sym typeface="Symbol" panose="05050102010706020507" pitchFamily="18" charset="2"/>
              </a:rPr>
              <a:t>For a particular file (say </a:t>
            </a:r>
            <a:r>
              <a:rPr lang="en-US" altLang="zh-CN" sz="1600" i="1">
                <a:ea typeface="宋体" panose="02010600030101010101" pitchFamily="2" charset="-122"/>
                <a:sym typeface="Symbol" panose="05050102010706020507" pitchFamily="18" charset="2"/>
              </a:rPr>
              <a:t>game</a:t>
            </a:r>
            <a:r>
              <a:rPr lang="en-US" altLang="zh-CN" sz="1600">
                <a:ea typeface="宋体" panose="02010600030101010101" pitchFamily="2" charset="-122"/>
                <a:sym typeface="Symbol" panose="05050102010706020507" pitchFamily="18" charset="2"/>
              </a:rPr>
              <a:t>) or subdirectory, define an appropriate access.</a:t>
            </a:r>
          </a:p>
        </p:txBody>
      </p:sp>
      <p:sp>
        <p:nvSpPr>
          <p:cNvPr id="62468" name="Text Box 4">
            <a:extLst>
              <a:ext uri="{FF2B5EF4-FFF2-40B4-BE49-F238E27FC236}">
                <a16:creationId xmlns:a16="http://schemas.microsoft.com/office/drawing/2014/main" id="{CD8768AA-C496-4F70-BA5E-6BF2CC04B787}"/>
              </a:ext>
            </a:extLst>
          </p:cNvPr>
          <p:cNvSpPr txBox="1">
            <a:spLocks noChangeArrowheads="1"/>
          </p:cNvSpPr>
          <p:nvPr/>
        </p:nvSpPr>
        <p:spPr bwMode="auto">
          <a:xfrm>
            <a:off x="3416300" y="4884738"/>
            <a:ext cx="596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200">
                <a:ea typeface="宋体" panose="02010600030101010101" pitchFamily="2" charset="-122"/>
              </a:rPr>
              <a:t>owner</a:t>
            </a:r>
          </a:p>
        </p:txBody>
      </p:sp>
      <p:sp>
        <p:nvSpPr>
          <p:cNvPr id="62469" name="Text Box 5">
            <a:extLst>
              <a:ext uri="{FF2B5EF4-FFF2-40B4-BE49-F238E27FC236}">
                <a16:creationId xmlns:a16="http://schemas.microsoft.com/office/drawing/2014/main" id="{4FEE7228-4CC8-4E91-84D1-DF7F0183DB87}"/>
              </a:ext>
            </a:extLst>
          </p:cNvPr>
          <p:cNvSpPr txBox="1">
            <a:spLocks noChangeArrowheads="1"/>
          </p:cNvSpPr>
          <p:nvPr/>
        </p:nvSpPr>
        <p:spPr bwMode="auto">
          <a:xfrm>
            <a:off x="4071938" y="4884738"/>
            <a:ext cx="571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200">
                <a:ea typeface="宋体" panose="02010600030101010101" pitchFamily="2" charset="-122"/>
              </a:rPr>
              <a:t>group</a:t>
            </a:r>
          </a:p>
        </p:txBody>
      </p:sp>
      <p:sp>
        <p:nvSpPr>
          <p:cNvPr id="62470" name="Text Box 6">
            <a:extLst>
              <a:ext uri="{FF2B5EF4-FFF2-40B4-BE49-F238E27FC236}">
                <a16:creationId xmlns:a16="http://schemas.microsoft.com/office/drawing/2014/main" id="{E2E034F2-4A05-44EE-862A-9F9F173C06B1}"/>
              </a:ext>
            </a:extLst>
          </p:cNvPr>
          <p:cNvSpPr txBox="1">
            <a:spLocks noChangeArrowheads="1"/>
          </p:cNvSpPr>
          <p:nvPr/>
        </p:nvSpPr>
        <p:spPr bwMode="auto">
          <a:xfrm>
            <a:off x="4814888" y="4884738"/>
            <a:ext cx="5794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200">
                <a:ea typeface="宋体" panose="02010600030101010101" pitchFamily="2" charset="-122"/>
              </a:rPr>
              <a:t>public</a:t>
            </a:r>
          </a:p>
        </p:txBody>
      </p:sp>
      <p:sp>
        <p:nvSpPr>
          <p:cNvPr id="62471" name="Text Box 7">
            <a:extLst>
              <a:ext uri="{FF2B5EF4-FFF2-40B4-BE49-F238E27FC236}">
                <a16:creationId xmlns:a16="http://schemas.microsoft.com/office/drawing/2014/main" id="{B3D12928-6EC4-488E-923E-B0F94585F0A7}"/>
              </a:ext>
            </a:extLst>
          </p:cNvPr>
          <p:cNvSpPr txBox="1">
            <a:spLocks noChangeArrowheads="1"/>
          </p:cNvSpPr>
          <p:nvPr/>
        </p:nvSpPr>
        <p:spPr bwMode="auto">
          <a:xfrm>
            <a:off x="3475038" y="5399088"/>
            <a:ext cx="6397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200">
                <a:ea typeface="宋体" panose="02010600030101010101" pitchFamily="2" charset="-122"/>
              </a:rPr>
              <a:t>chmod</a:t>
            </a:r>
          </a:p>
        </p:txBody>
      </p:sp>
      <p:sp>
        <p:nvSpPr>
          <p:cNvPr id="62472" name="Text Box 8">
            <a:extLst>
              <a:ext uri="{FF2B5EF4-FFF2-40B4-BE49-F238E27FC236}">
                <a16:creationId xmlns:a16="http://schemas.microsoft.com/office/drawing/2014/main" id="{1D01BD93-A9B9-4F85-8F68-A335A6142E92}"/>
              </a:ext>
            </a:extLst>
          </p:cNvPr>
          <p:cNvSpPr txBox="1">
            <a:spLocks noChangeArrowheads="1"/>
          </p:cNvSpPr>
          <p:nvPr/>
        </p:nvSpPr>
        <p:spPr bwMode="auto">
          <a:xfrm>
            <a:off x="4108450" y="5399088"/>
            <a:ext cx="4365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200">
                <a:ea typeface="宋体" panose="02010600030101010101" pitchFamily="2" charset="-122"/>
              </a:rPr>
              <a:t>761</a:t>
            </a:r>
          </a:p>
        </p:txBody>
      </p:sp>
      <p:sp>
        <p:nvSpPr>
          <p:cNvPr id="62473" name="Text Box 9">
            <a:extLst>
              <a:ext uri="{FF2B5EF4-FFF2-40B4-BE49-F238E27FC236}">
                <a16:creationId xmlns:a16="http://schemas.microsoft.com/office/drawing/2014/main" id="{76FB9DEF-0DAA-441A-BFF0-1B5C09CAC49C}"/>
              </a:ext>
            </a:extLst>
          </p:cNvPr>
          <p:cNvSpPr txBox="1">
            <a:spLocks noChangeArrowheads="1"/>
          </p:cNvSpPr>
          <p:nvPr/>
        </p:nvSpPr>
        <p:spPr bwMode="auto">
          <a:xfrm>
            <a:off x="4591050" y="5399088"/>
            <a:ext cx="5635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200">
                <a:ea typeface="宋体" panose="02010600030101010101" pitchFamily="2" charset="-122"/>
              </a:rPr>
              <a:t>game</a:t>
            </a:r>
          </a:p>
        </p:txBody>
      </p:sp>
      <p:sp>
        <p:nvSpPr>
          <p:cNvPr id="62474" name="Line 10">
            <a:extLst>
              <a:ext uri="{FF2B5EF4-FFF2-40B4-BE49-F238E27FC236}">
                <a16:creationId xmlns:a16="http://schemas.microsoft.com/office/drawing/2014/main" id="{798ECAB4-1D84-46A0-B062-A1E900DCC44A}"/>
              </a:ext>
            </a:extLst>
          </p:cNvPr>
          <p:cNvSpPr>
            <a:spLocks noChangeShapeType="1"/>
          </p:cNvSpPr>
          <p:nvPr/>
        </p:nvSpPr>
        <p:spPr bwMode="auto">
          <a:xfrm>
            <a:off x="3736975" y="5065713"/>
            <a:ext cx="461963" cy="331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5" name="Line 11">
            <a:extLst>
              <a:ext uri="{FF2B5EF4-FFF2-40B4-BE49-F238E27FC236}">
                <a16:creationId xmlns:a16="http://schemas.microsoft.com/office/drawing/2014/main" id="{1C0B29E7-0894-4268-BB87-8333E864FCC8}"/>
              </a:ext>
            </a:extLst>
          </p:cNvPr>
          <p:cNvSpPr>
            <a:spLocks noChangeShapeType="1"/>
          </p:cNvSpPr>
          <p:nvPr/>
        </p:nvSpPr>
        <p:spPr bwMode="auto">
          <a:xfrm>
            <a:off x="4343400" y="5108575"/>
            <a:ext cx="0" cy="2746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6" name="Line 12">
            <a:extLst>
              <a:ext uri="{FF2B5EF4-FFF2-40B4-BE49-F238E27FC236}">
                <a16:creationId xmlns:a16="http://schemas.microsoft.com/office/drawing/2014/main" id="{3229E0D1-4955-436C-ADB5-BD09356AC152}"/>
              </a:ext>
            </a:extLst>
          </p:cNvPr>
          <p:cNvSpPr>
            <a:spLocks noChangeShapeType="1"/>
          </p:cNvSpPr>
          <p:nvPr/>
        </p:nvSpPr>
        <p:spPr bwMode="auto">
          <a:xfrm flipH="1">
            <a:off x="4494213" y="5080000"/>
            <a:ext cx="600075" cy="3460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7" name="Rectangle 13">
            <a:extLst>
              <a:ext uri="{FF2B5EF4-FFF2-40B4-BE49-F238E27FC236}">
                <a16:creationId xmlns:a16="http://schemas.microsoft.com/office/drawing/2014/main" id="{1BF5AF3A-BB16-4CB2-9147-0330C1B60703}"/>
              </a:ext>
            </a:extLst>
          </p:cNvPr>
          <p:cNvSpPr>
            <a:spLocks noChangeArrowheads="1"/>
          </p:cNvSpPr>
          <p:nvPr/>
        </p:nvSpPr>
        <p:spPr bwMode="auto">
          <a:xfrm>
            <a:off x="798513" y="5643563"/>
            <a:ext cx="7029450" cy="80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tabLst>
                <a:tab pos="1833563" algn="l"/>
                <a:tab pos="4459288" algn="l"/>
                <a:tab pos="5195888" algn="l"/>
                <a:tab pos="5888038" algn="l"/>
              </a:tabLst>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tabLst>
                <a:tab pos="1833563" algn="l"/>
                <a:tab pos="4459288" algn="l"/>
                <a:tab pos="5195888" algn="l"/>
                <a:tab pos="5888038" algn="l"/>
              </a:tabLst>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tabLst>
                <a:tab pos="1833563" algn="l"/>
                <a:tab pos="4459288" algn="l"/>
                <a:tab pos="5195888" algn="l"/>
                <a:tab pos="5888038" algn="l"/>
              </a:tabLst>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tabLst>
                <a:tab pos="1833563" algn="l"/>
                <a:tab pos="4459288" algn="l"/>
                <a:tab pos="5195888" algn="l"/>
                <a:tab pos="5888038" algn="l"/>
              </a:tabLst>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tabLst>
                <a:tab pos="1833563" algn="l"/>
                <a:tab pos="4459288" algn="l"/>
                <a:tab pos="5195888" algn="l"/>
                <a:tab pos="5888038" algn="l"/>
              </a:tabLst>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1833563" algn="l"/>
                <a:tab pos="4459288" algn="l"/>
                <a:tab pos="5195888" algn="l"/>
                <a:tab pos="5888038" algn="l"/>
              </a:tabLst>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1833563" algn="l"/>
                <a:tab pos="4459288" algn="l"/>
                <a:tab pos="5195888" algn="l"/>
                <a:tab pos="5888038" algn="l"/>
              </a:tabLst>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1833563" algn="l"/>
                <a:tab pos="4459288" algn="l"/>
                <a:tab pos="5195888" algn="l"/>
                <a:tab pos="5888038" algn="l"/>
              </a:tabLst>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1833563" algn="l"/>
                <a:tab pos="4459288" algn="l"/>
                <a:tab pos="5195888" algn="l"/>
                <a:tab pos="5888038" algn="l"/>
              </a:tabLst>
              <a:defRPr sz="2000">
                <a:solidFill>
                  <a:schemeClr val="tx1"/>
                </a:solidFill>
                <a:latin typeface="Helvetica" panose="020B0604020202020204" pitchFamily="34" charset="0"/>
              </a:defRPr>
            </a:lvl9pPr>
          </a:lstStyle>
          <a:p>
            <a:pPr>
              <a:spcBef>
                <a:spcPct val="20000"/>
              </a:spcBef>
              <a:buClr>
                <a:schemeClr val="folHlink"/>
              </a:buClr>
              <a:buSzTx/>
              <a:buFont typeface="Monotype Sorts" pitchFamily="2" charset="2"/>
              <a:buNone/>
            </a:pPr>
            <a:r>
              <a:rPr lang="en-US" altLang="zh-CN" sz="1800">
                <a:latin typeface="Arial" panose="020B0604020202020204" pitchFamily="34" charset="0"/>
                <a:ea typeface="宋体" panose="02010600030101010101" pitchFamily="2" charset="-122"/>
                <a:sym typeface="Symbol" panose="05050102010706020507" pitchFamily="18" charset="2"/>
              </a:rPr>
              <a:t>Attach a group to a file</a:t>
            </a:r>
            <a:br>
              <a:rPr lang="en-US" altLang="zh-CN" sz="1800">
                <a:latin typeface="Arial" panose="020B0604020202020204" pitchFamily="34" charset="0"/>
                <a:ea typeface="宋体" panose="02010600030101010101" pitchFamily="2" charset="-122"/>
                <a:sym typeface="Symbol" panose="05050102010706020507" pitchFamily="18" charset="2"/>
              </a:rPr>
            </a:br>
            <a:r>
              <a:rPr lang="en-US" altLang="zh-CN" sz="1800">
                <a:latin typeface="Arial" panose="020B0604020202020204" pitchFamily="34" charset="0"/>
                <a:ea typeface="宋体" panose="02010600030101010101" pitchFamily="2" charset="-122"/>
                <a:sym typeface="Symbol" panose="05050102010706020507" pitchFamily="18" charset="2"/>
              </a:rPr>
              <a:t>	         chgrp     G    game</a:t>
            </a:r>
          </a:p>
        </p:txBody>
      </p:sp>
      <p:sp>
        <p:nvSpPr>
          <p:cNvPr id="2" name="对话气泡: 圆角矩形 1">
            <a:extLst>
              <a:ext uri="{FF2B5EF4-FFF2-40B4-BE49-F238E27FC236}">
                <a16:creationId xmlns:a16="http://schemas.microsoft.com/office/drawing/2014/main" id="{8A38DA0F-2B31-4DFC-B8CD-BD1C6A7FD279}"/>
              </a:ext>
            </a:extLst>
          </p:cNvPr>
          <p:cNvSpPr/>
          <p:nvPr/>
        </p:nvSpPr>
        <p:spPr bwMode="auto">
          <a:xfrm>
            <a:off x="5940256" y="4524174"/>
            <a:ext cx="2741782" cy="1450498"/>
          </a:xfrm>
          <a:prstGeom prst="wedgeRoundRectCallout">
            <a:avLst>
              <a:gd name="adj1" fmla="val -20400"/>
              <a:gd name="adj2" fmla="val 50524"/>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lang="zh-CN" altLang="en-US" dirty="0">
                <a:latin typeface="Helvetica" pitchFamily="2" charset="0"/>
              </a:rPr>
              <a:t>修改访问权限的命令：</a:t>
            </a:r>
            <a:endParaRPr kumimoji="0" lang="en-US" altLang="zh-CN" sz="1800" b="0" i="0" u="none" strike="noStrike" cap="none" normalizeH="0" baseline="0" dirty="0">
              <a:ln>
                <a:noFill/>
              </a:ln>
              <a:solidFill>
                <a:schemeClr val="tx1"/>
              </a:solidFill>
              <a:effectLst/>
              <a:latin typeface="Helvetica" pitchFamily="2" charset="0"/>
            </a:endParaRPr>
          </a:p>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err="1">
                <a:ln>
                  <a:noFill/>
                </a:ln>
                <a:solidFill>
                  <a:schemeClr val="tx1"/>
                </a:solidFill>
                <a:effectLst/>
                <a:latin typeface="Helvetica" pitchFamily="2" charset="0"/>
              </a:rPr>
              <a:t>chmod</a:t>
            </a:r>
            <a:endParaRPr kumimoji="0" lang="en-US" altLang="zh-CN" sz="1800" b="0" i="0" u="none" strike="noStrike" cap="none" normalizeH="0" baseline="0" dirty="0">
              <a:ln>
                <a:noFill/>
              </a:ln>
              <a:solidFill>
                <a:schemeClr val="tx1"/>
              </a:solidFill>
              <a:effectLst/>
              <a:latin typeface="Helvetica" pitchFamily="2" charset="0"/>
            </a:endParaRPr>
          </a:p>
          <a:p>
            <a:r>
              <a:rPr lang="en-US" altLang="zh-CN" dirty="0" err="1">
                <a:latin typeface="Helvetica" pitchFamily="2" charset="0"/>
              </a:rPr>
              <a:t>chown</a:t>
            </a:r>
            <a:endParaRPr lang="en-US" altLang="zh-CN" dirty="0">
              <a:latin typeface="Helvetica" pitchFamily="2" charset="0"/>
            </a:endParaRPr>
          </a:p>
          <a:p>
            <a:r>
              <a:rPr lang="en-US" altLang="zh-CN" dirty="0" err="1">
                <a:latin typeface="Helvetica" pitchFamily="2" charset="0"/>
              </a:rPr>
              <a:t>chgrp</a:t>
            </a:r>
            <a:endParaRPr lang="en-US" altLang="zh-CN" dirty="0">
              <a:latin typeface="Helvetica" pitchFamily="2" charset="0"/>
            </a:endParaRPr>
          </a:p>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en-US" altLang="zh-CN" sz="1800" b="0" i="0" u="none" strike="noStrike" cap="none" normalizeH="0" baseline="0" dirty="0">
              <a:ln>
                <a:noFill/>
              </a:ln>
              <a:solidFill>
                <a:schemeClr val="tx1"/>
              </a:solidFill>
              <a:effectLst/>
              <a:latin typeface="Helvetica" pitchFamily="2" charset="0"/>
            </a:endParaRPr>
          </a:p>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a:ln>
                <a:noFill/>
              </a:ln>
              <a:solidFill>
                <a:schemeClr val="tx1"/>
              </a:solidFill>
              <a:effectLst/>
              <a:latin typeface="Helvetica"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3EB3C949-F916-4DC9-9524-538EBB7FB1D0}"/>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A Sample UNIX Directory Listing</a:t>
            </a:r>
          </a:p>
        </p:txBody>
      </p:sp>
      <p:pic>
        <p:nvPicPr>
          <p:cNvPr id="63491" name="Picture 4">
            <a:extLst>
              <a:ext uri="{FF2B5EF4-FFF2-40B4-BE49-F238E27FC236}">
                <a16:creationId xmlns:a16="http://schemas.microsoft.com/office/drawing/2014/main" id="{29DD76D9-06E1-4A07-BA81-436717F63275}"/>
              </a:ext>
            </a:extLst>
          </p:cNvPr>
          <p:cNvPicPr>
            <a:picLocks noGrp="1" noChangeAspect="1" noChangeArrowheads="1"/>
          </p:cNvPicPr>
          <p:nvPr>
            <p:ph type="body" idx="4294967295"/>
          </p:nvPr>
        </p:nvPicPr>
        <p:blipFill>
          <a:blip r:embed="rId2">
            <a:extLst>
              <a:ext uri="{28A0092B-C50C-407E-A947-70E740481C1C}">
                <a14:useLocalDpi xmlns:a14="http://schemas.microsoft.com/office/drawing/2010/main" val="0"/>
              </a:ext>
            </a:extLst>
          </a:blip>
          <a:srcRect l="722" t="27065" r="722" b="27065"/>
          <a:stretch>
            <a:fillRect/>
          </a:stretch>
        </p:blipFill>
        <p:spPr>
          <a:xfrm>
            <a:off x="934947" y="2137024"/>
            <a:ext cx="6431624" cy="2866490"/>
          </a:xfrm>
          <a:noFill/>
          <a:ln w="38100" cmpd="dbl">
            <a:solidFill>
              <a:srgbClr val="CC6600"/>
            </a:solidFill>
            <a:miter lim="800000"/>
            <a:headEnd/>
            <a:tailEnd/>
          </a:ln>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A0EFC03F-D399-44C3-AA3C-E95F91D1FF48}"/>
              </a:ext>
            </a:extLst>
          </p:cNvPr>
          <p:cNvSpPr>
            <a:spLocks noGrp="1" noChangeArrowheads="1"/>
          </p:cNvSpPr>
          <p:nvPr>
            <p:ph type="title" idx="4294967295"/>
          </p:nvPr>
        </p:nvSpPr>
        <p:spPr>
          <a:xfrm>
            <a:off x="450850" y="174625"/>
            <a:ext cx="8413750" cy="609600"/>
          </a:xfrm>
        </p:spPr>
        <p:txBody>
          <a:bodyPr/>
          <a:lstStyle/>
          <a:p>
            <a:pPr>
              <a:defRPr/>
            </a:pPr>
            <a:r>
              <a:rPr lang="en-US" altLang="zh-CN" sz="2400">
                <a:effectLst>
                  <a:outerShdw blurRad="38100" dist="38100" dir="2700000" algn="tl">
                    <a:srgbClr val="C0C0C0"/>
                  </a:outerShdw>
                </a:effectLst>
                <a:ea typeface="宋体" pitchFamily="2" charset="-122"/>
              </a:rPr>
              <a:t>Windows XP Access-control List Management (Server)</a:t>
            </a:r>
          </a:p>
        </p:txBody>
      </p:sp>
      <p:pic>
        <p:nvPicPr>
          <p:cNvPr id="64515" name="Picture 4">
            <a:extLst>
              <a:ext uri="{FF2B5EF4-FFF2-40B4-BE49-F238E27FC236}">
                <a16:creationId xmlns:a16="http://schemas.microsoft.com/office/drawing/2014/main" id="{A576379C-9948-43B3-80F3-19E402A5FA9D}"/>
              </a:ext>
            </a:extLst>
          </p:cNvPr>
          <p:cNvPicPr>
            <a:picLocks noGrp="1" noChangeAspect="1" noChangeArrowheads="1"/>
          </p:cNvPicPr>
          <p:nvPr>
            <p:ph type="body" idx="4294967295"/>
          </p:nvPr>
        </p:nvPicPr>
        <p:blipFill>
          <a:blip r:embed="rId2">
            <a:extLst>
              <a:ext uri="{28A0092B-C50C-407E-A947-70E740481C1C}">
                <a14:useLocalDpi xmlns:a14="http://schemas.microsoft.com/office/drawing/2010/main" val="0"/>
              </a:ext>
            </a:extLst>
          </a:blip>
          <a:srcRect l="21805" t="1199" r="22041" b="1831"/>
          <a:stretch>
            <a:fillRect/>
          </a:stretch>
        </p:blipFill>
        <p:spPr>
          <a:xfrm>
            <a:off x="1339850" y="808038"/>
            <a:ext cx="6502400" cy="5729287"/>
          </a:xfrm>
          <a:noFill/>
          <a:ln w="38100" cmpd="dbl">
            <a:solidFill>
              <a:srgbClr val="CC6600"/>
            </a:solidFill>
            <a:miter lim="800000"/>
            <a:headEnd/>
            <a:tailEnd/>
          </a:ln>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文本框 3">
            <a:extLst>
              <a:ext uri="{FF2B5EF4-FFF2-40B4-BE49-F238E27FC236}">
                <a16:creationId xmlns:a16="http://schemas.microsoft.com/office/drawing/2014/main" id="{A0EB6A0B-6392-4645-84BB-81DD1BED44B5}"/>
              </a:ext>
            </a:extLst>
          </p:cNvPr>
          <p:cNvSpPr txBox="1">
            <a:spLocks noChangeArrowheads="1"/>
          </p:cNvSpPr>
          <p:nvPr>
            <p:custDataLst>
              <p:tags r:id="rId2"/>
            </p:custDataLst>
          </p:nvPr>
        </p:nvSpPr>
        <p:spPr bwMode="auto">
          <a:xfrm>
            <a:off x="914400" y="635000"/>
            <a:ext cx="746125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文件系统中，</a:t>
            </a:r>
            <a:r>
              <a:rPr lang="zh-CN" altLang="en-US" sz="2600" dirty="0">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rPr>
              <a:t>文件访问控制信息</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存储的合理位置是（）。</a:t>
            </a:r>
          </a:p>
        </p:txBody>
      </p:sp>
      <p:sp>
        <p:nvSpPr>
          <p:cNvPr id="65539" name="文本框 4">
            <a:extLst>
              <a:ext uri="{FF2B5EF4-FFF2-40B4-BE49-F238E27FC236}">
                <a16:creationId xmlns:a16="http://schemas.microsoft.com/office/drawing/2014/main" id="{6B72C1A6-6CCF-4026-A2BC-65D7DB82467E}"/>
              </a:ext>
            </a:extLst>
          </p:cNvPr>
          <p:cNvSpPr txBox="1">
            <a:spLocks noChangeArrowheads="1"/>
          </p:cNvSpPr>
          <p:nvPr>
            <p:custDataLst>
              <p:tags r:id="rId3"/>
            </p:custDataLst>
          </p:nvPr>
        </p:nvSpPr>
        <p:spPr bwMode="auto">
          <a:xfrm>
            <a:off x="1828800" y="2457450"/>
            <a:ext cx="64008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文件控制块</a:t>
            </a:r>
          </a:p>
        </p:txBody>
      </p:sp>
      <p:sp>
        <p:nvSpPr>
          <p:cNvPr id="65540" name="文本框 5">
            <a:extLst>
              <a:ext uri="{FF2B5EF4-FFF2-40B4-BE49-F238E27FC236}">
                <a16:creationId xmlns:a16="http://schemas.microsoft.com/office/drawing/2014/main" id="{B55EAE71-B747-4C45-8E9E-FB593BA98901}"/>
              </a:ext>
            </a:extLst>
          </p:cNvPr>
          <p:cNvSpPr txBox="1">
            <a:spLocks noChangeArrowheads="1"/>
          </p:cNvSpPr>
          <p:nvPr>
            <p:custDataLst>
              <p:tags r:id="rId4"/>
            </p:custDataLst>
          </p:nvPr>
        </p:nvSpPr>
        <p:spPr bwMode="auto">
          <a:xfrm>
            <a:off x="1828800" y="3314700"/>
            <a:ext cx="64008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文件分配表</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5541" name="文本框 6">
            <a:extLst>
              <a:ext uri="{FF2B5EF4-FFF2-40B4-BE49-F238E27FC236}">
                <a16:creationId xmlns:a16="http://schemas.microsoft.com/office/drawing/2014/main" id="{1C18BE5E-58A9-45D3-A722-3FAEE28F6563}"/>
              </a:ext>
            </a:extLst>
          </p:cNvPr>
          <p:cNvSpPr txBox="1">
            <a:spLocks noChangeArrowheads="1"/>
          </p:cNvSpPr>
          <p:nvPr>
            <p:custDataLst>
              <p:tags r:id="rId5"/>
            </p:custDataLst>
          </p:nvPr>
        </p:nvSpPr>
        <p:spPr bwMode="auto">
          <a:xfrm>
            <a:off x="1828800" y="4171950"/>
            <a:ext cx="64008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用户口令表</a:t>
            </a:r>
          </a:p>
        </p:txBody>
      </p:sp>
      <p:sp>
        <p:nvSpPr>
          <p:cNvPr id="65542" name="文本框 7">
            <a:extLst>
              <a:ext uri="{FF2B5EF4-FFF2-40B4-BE49-F238E27FC236}">
                <a16:creationId xmlns:a16="http://schemas.microsoft.com/office/drawing/2014/main" id="{6B0E9BD4-B586-426A-BA46-89B8AAD25217}"/>
              </a:ext>
            </a:extLst>
          </p:cNvPr>
          <p:cNvSpPr txBox="1">
            <a:spLocks noChangeArrowheads="1"/>
          </p:cNvSpPr>
          <p:nvPr>
            <p:custDataLst>
              <p:tags r:id="rId6"/>
            </p:custDataLst>
          </p:nvPr>
        </p:nvSpPr>
        <p:spPr bwMode="auto">
          <a:xfrm>
            <a:off x="1828800" y="5029200"/>
            <a:ext cx="64008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系统注册表</a:t>
            </a:r>
          </a:p>
        </p:txBody>
      </p:sp>
      <p:sp>
        <p:nvSpPr>
          <p:cNvPr id="65543" name="椭圆 8">
            <a:extLst>
              <a:ext uri="{FF2B5EF4-FFF2-40B4-BE49-F238E27FC236}">
                <a16:creationId xmlns:a16="http://schemas.microsoft.com/office/drawing/2014/main" id="{B4A8C97C-22DC-4A62-9170-07986A186D08}"/>
              </a:ext>
            </a:extLst>
          </p:cNvPr>
          <p:cNvSpPr>
            <a:spLocks noChangeAspect="1"/>
          </p:cNvSpPr>
          <p:nvPr>
            <p:custDataLst>
              <p:tags r:id="rId7"/>
            </p:custDataLst>
          </p:nvPr>
        </p:nvSpPr>
        <p:spPr bwMode="auto">
          <a:xfrm>
            <a:off x="1114425" y="2520950"/>
            <a:ext cx="514350" cy="514350"/>
          </a:xfrm>
          <a:prstGeom prst="ellipse">
            <a:avLst/>
          </a:prstGeom>
          <a:solidFill>
            <a:srgbClr val="00FF00"/>
          </a:solidFill>
          <a:ln w="254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5544" name="椭圆 9">
            <a:extLst>
              <a:ext uri="{FF2B5EF4-FFF2-40B4-BE49-F238E27FC236}">
                <a16:creationId xmlns:a16="http://schemas.microsoft.com/office/drawing/2014/main" id="{0286E19B-9967-4605-9E31-638C6D11794E}"/>
              </a:ext>
            </a:extLst>
          </p:cNvPr>
          <p:cNvSpPr>
            <a:spLocks noChangeAspect="1"/>
          </p:cNvSpPr>
          <p:nvPr>
            <p:custDataLst>
              <p:tags r:id="rId8"/>
            </p:custDataLst>
          </p:nvPr>
        </p:nvSpPr>
        <p:spPr bwMode="auto">
          <a:xfrm>
            <a:off x="1114425" y="3378200"/>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5545" name="椭圆 10">
            <a:extLst>
              <a:ext uri="{FF2B5EF4-FFF2-40B4-BE49-F238E27FC236}">
                <a16:creationId xmlns:a16="http://schemas.microsoft.com/office/drawing/2014/main" id="{A3EFF81E-38CB-4BD1-BD0C-A90F0C84A66B}"/>
              </a:ext>
            </a:extLst>
          </p:cNvPr>
          <p:cNvSpPr>
            <a:spLocks noChangeAspect="1"/>
          </p:cNvSpPr>
          <p:nvPr>
            <p:custDataLst>
              <p:tags r:id="rId9"/>
            </p:custDataLst>
          </p:nvPr>
        </p:nvSpPr>
        <p:spPr bwMode="auto">
          <a:xfrm>
            <a:off x="1114425" y="4235450"/>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5546" name="椭圆 11">
            <a:extLst>
              <a:ext uri="{FF2B5EF4-FFF2-40B4-BE49-F238E27FC236}">
                <a16:creationId xmlns:a16="http://schemas.microsoft.com/office/drawing/2014/main" id="{D956872E-524A-4912-A2AE-4F92AB404483}"/>
              </a:ext>
            </a:extLst>
          </p:cNvPr>
          <p:cNvSpPr>
            <a:spLocks noChangeAspect="1"/>
          </p:cNvSpPr>
          <p:nvPr>
            <p:custDataLst>
              <p:tags r:id="rId10"/>
            </p:custDataLst>
          </p:nvPr>
        </p:nvSpPr>
        <p:spPr bwMode="auto">
          <a:xfrm>
            <a:off x="1114425" y="5092700"/>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5547" name="矩形: 圆角 12">
            <a:extLst>
              <a:ext uri="{FF2B5EF4-FFF2-40B4-BE49-F238E27FC236}">
                <a16:creationId xmlns:a16="http://schemas.microsoft.com/office/drawing/2014/main" id="{0A104761-3A84-4D0B-B83D-B608E5D911AA}"/>
              </a:ext>
            </a:extLst>
          </p:cNvPr>
          <p:cNvSpPr>
            <a:spLocks noChangeArrowheads="1"/>
          </p:cNvSpPr>
          <p:nvPr>
            <p:custDataLst>
              <p:tags r:id="rId11"/>
            </p:custDataLst>
          </p:nvPr>
        </p:nvSpPr>
        <p:spPr bwMode="auto">
          <a:xfrm>
            <a:off x="6172200" y="6215063"/>
            <a:ext cx="1543050" cy="411162"/>
          </a:xfrm>
          <a:prstGeom prst="roundRect">
            <a:avLst>
              <a:gd name="adj" fmla="val 16667"/>
            </a:avLst>
          </a:prstGeom>
          <a:solidFill>
            <a:srgbClr val="808080"/>
          </a:solidFill>
          <a:ln w="381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 name="矩形 1">
            <a:extLst>
              <a:ext uri="{FF2B5EF4-FFF2-40B4-BE49-F238E27FC236}">
                <a16:creationId xmlns:a16="http://schemas.microsoft.com/office/drawing/2014/main" id="{AC63B902-1EC6-4F35-9EA0-F44FB1AE85B6}"/>
              </a:ext>
            </a:extLst>
          </p:cNvPr>
          <p:cNvSpPr/>
          <p:nvPr>
            <p:custDataLst>
              <p:tags r:id="rId1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rgbClr val="FFFFFF"/>
              </a:solidFill>
              <a:effectLst/>
              <a:latin typeface="Helvetica" pitchFamily="2" charset="0"/>
            </a:endParaRPr>
          </a:p>
        </p:txBody>
      </p:sp>
      <p:sp>
        <p:nvSpPr>
          <p:cNvPr id="7" name="文本框 6">
            <a:extLst>
              <a:ext uri="{FF2B5EF4-FFF2-40B4-BE49-F238E27FC236}">
                <a16:creationId xmlns:a16="http://schemas.microsoft.com/office/drawing/2014/main" id="{C010568A-22F4-4C2F-B6E9-8F18F5BB0909}"/>
              </a:ext>
            </a:extLst>
          </p:cNvPr>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8" name="文本框 7">
            <a:extLst>
              <a:ext uri="{FF2B5EF4-FFF2-40B4-BE49-F238E27FC236}">
                <a16:creationId xmlns:a16="http://schemas.microsoft.com/office/drawing/2014/main" id="{B1747E18-79F5-4EC0-8435-B62015284847}"/>
              </a:ext>
            </a:extLst>
          </p:cNvPr>
          <p:cNvSpPr txBox="1"/>
          <p:nvPr>
            <p:custDataLst>
              <p:tags r:id="rId14"/>
            </p:custDataLst>
          </p:nvPr>
        </p:nvSpPr>
        <p:spPr>
          <a:xfrm>
            <a:off x="9779000" y="1270000"/>
            <a:ext cx="3332480" cy="400110"/>
          </a:xfrm>
          <a:prstGeom prst="rect">
            <a:avLst/>
          </a:prstGeom>
          <a:noFill/>
        </p:spPr>
        <p:txBody>
          <a:bodyPr vert="horz" rtlCol="0" anchor="t" anchorCtr="0">
            <a:sp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6" name="组合 5">
            <a:extLst>
              <a:ext uri="{FF2B5EF4-FFF2-40B4-BE49-F238E27FC236}">
                <a16:creationId xmlns:a16="http://schemas.microsoft.com/office/drawing/2014/main" id="{77E81327-9AAD-4025-9C8C-6410E533D8FD}"/>
              </a:ext>
            </a:extLst>
          </p:cNvPr>
          <p:cNvGrpSpPr/>
          <p:nvPr>
            <p:custDataLst>
              <p:tags r:id="rId15"/>
            </p:custDataLst>
          </p:nvPr>
        </p:nvGrpSpPr>
        <p:grpSpPr>
          <a:xfrm>
            <a:off x="9537700" y="0"/>
            <a:ext cx="3815080" cy="647700"/>
            <a:chOff x="9537700" y="0"/>
            <a:chExt cx="3815080" cy="647700"/>
          </a:xfrm>
        </p:grpSpPr>
        <p:sp>
          <p:nvSpPr>
            <p:cNvPr id="3" name="RemarkBack">
              <a:extLst>
                <a:ext uri="{FF2B5EF4-FFF2-40B4-BE49-F238E27FC236}">
                  <a16:creationId xmlns:a16="http://schemas.microsoft.com/office/drawing/2014/main" id="{5E8DFBC6-EEE6-4B0B-A49E-59E99282DD06}"/>
                </a:ext>
              </a:extLst>
            </p:cNvPr>
            <p:cNvSpPr/>
            <p:nvPr>
              <p:custDataLst>
                <p:tags r:id="rId25"/>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4" name="RemarkBlock">
              <a:extLst>
                <a:ext uri="{FF2B5EF4-FFF2-40B4-BE49-F238E27FC236}">
                  <a16:creationId xmlns:a16="http://schemas.microsoft.com/office/drawing/2014/main" id="{DE12CCEF-D2D6-422D-B8B5-BE76E4184B82}"/>
                </a:ext>
              </a:extLst>
            </p:cNvPr>
            <p:cNvSpPr/>
            <p:nvPr>
              <p:custDataLst>
                <p:tags r:id="rId26"/>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5" name="RemarkTitleText">
              <a:extLst>
                <a:ext uri="{FF2B5EF4-FFF2-40B4-BE49-F238E27FC236}">
                  <a16:creationId xmlns:a16="http://schemas.microsoft.com/office/drawing/2014/main" id="{F8B3AF99-3EBD-46CE-8FA0-B7D07B0ED7FD}"/>
                </a:ext>
              </a:extLst>
            </p:cNvPr>
            <p:cNvSpPr txBox="1"/>
            <p:nvPr>
              <p:custDataLst>
                <p:tags r:id="rId27"/>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9" name="RemarkBack"/>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Helvetica" pitchFamily="2" charset="0"/>
            </a:endParaRPr>
          </a:p>
        </p:txBody>
      </p:sp>
      <p:sp>
        <p:nvSpPr>
          <p:cNvPr id="10" name="RemarkBlock"/>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Helvetica" pitchFamily="2" charset="0"/>
            </a:endParaRPr>
          </a:p>
        </p:txBody>
      </p:sp>
      <p:sp>
        <p:nvSpPr>
          <p:cNvPr id="11" name="RemarkTitleText"/>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65548" name="组合 17">
            <a:extLst>
              <a:ext uri="{FF2B5EF4-FFF2-40B4-BE49-F238E27FC236}">
                <a16:creationId xmlns:a16="http://schemas.microsoft.com/office/drawing/2014/main" id="{9B4DC619-D8D0-413B-A176-35B94A3597F9}"/>
              </a:ext>
            </a:extLst>
          </p:cNvPr>
          <p:cNvGrpSpPr>
            <a:grpSpLocks/>
          </p:cNvGrpSpPr>
          <p:nvPr>
            <p:custDataLst>
              <p:tags r:id="rId19"/>
            </p:custDataLst>
          </p:nvPr>
        </p:nvGrpSpPr>
        <p:grpSpPr bwMode="auto">
          <a:xfrm>
            <a:off x="0" y="0"/>
            <a:ext cx="9144000" cy="635000"/>
            <a:chOff x="0" y="0"/>
            <a:chExt cx="9144000" cy="635000"/>
          </a:xfrm>
        </p:grpSpPr>
        <p:sp>
          <p:nvSpPr>
            <p:cNvPr id="65551" name="TitleBackground">
              <a:extLst>
                <a:ext uri="{FF2B5EF4-FFF2-40B4-BE49-F238E27FC236}">
                  <a16:creationId xmlns:a16="http://schemas.microsoft.com/office/drawing/2014/main" id="{98578C82-E0FD-4084-A553-5635142630D0}"/>
                </a:ext>
              </a:extLst>
            </p:cNvPr>
            <p:cNvSpPr>
              <a:spLocks noChangeArrowheads="1"/>
            </p:cNvSpPr>
            <p:nvPr>
              <p:custDataLst>
                <p:tags r:id="rId21"/>
              </p:custDataLst>
            </p:nvPr>
          </p:nvSpPr>
          <p:spPr bwMode="auto">
            <a:xfrm>
              <a:off x="0" y="0"/>
              <a:ext cx="9144000" cy="635000"/>
            </a:xfrm>
            <a:prstGeom prst="rect">
              <a:avLst/>
            </a:prstGeom>
            <a:solidFill>
              <a:srgbClr val="F6F7F8"/>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65552" name="ColorBlock">
              <a:extLst>
                <a:ext uri="{FF2B5EF4-FFF2-40B4-BE49-F238E27FC236}">
                  <a16:creationId xmlns:a16="http://schemas.microsoft.com/office/drawing/2014/main" id="{8EE80F3A-B93C-4D3F-85E8-9F5B31175109}"/>
                </a:ext>
              </a:extLst>
            </p:cNvPr>
            <p:cNvSpPr>
              <a:spLocks noChangeArrowheads="1"/>
            </p:cNvSpPr>
            <p:nvPr>
              <p:custDataLst>
                <p:tags r:id="rId22"/>
              </p:custDataLst>
            </p:nvPr>
          </p:nvSpPr>
          <p:spPr bwMode="auto">
            <a:xfrm>
              <a:off x="0" y="0"/>
              <a:ext cx="190500" cy="635000"/>
            </a:xfrm>
            <a:prstGeom prst="rect">
              <a:avLst/>
            </a:prstGeom>
            <a:solidFill>
              <a:srgbClr val="639EF4"/>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65553" name="TypeText">
              <a:extLst>
                <a:ext uri="{FF2B5EF4-FFF2-40B4-BE49-F238E27FC236}">
                  <a16:creationId xmlns:a16="http://schemas.microsoft.com/office/drawing/2014/main" id="{6E3DF2BD-D4E4-497A-8CB0-37AE1F34DB42}"/>
                </a:ext>
              </a:extLst>
            </p:cNvPr>
            <p:cNvSpPr txBox="1">
              <a:spLocks noChangeArrowheads="1"/>
            </p:cNvSpPr>
            <p:nvPr>
              <p:custDataLst>
                <p:tags r:id="rId23"/>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65554" name="TipText">
              <a:extLst>
                <a:ext uri="{FF2B5EF4-FFF2-40B4-BE49-F238E27FC236}">
                  <a16:creationId xmlns:a16="http://schemas.microsoft.com/office/drawing/2014/main" id="{E6B8C6FD-1679-488B-B6C8-30C601E7354B}"/>
                </a:ext>
              </a:extLst>
            </p:cNvPr>
            <p:cNvSpPr txBox="1">
              <a:spLocks noChangeArrowheads="1"/>
            </p:cNvSpPr>
            <p:nvPr>
              <p:custDataLst>
                <p:tags r:id="rId24"/>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65549" name="图片 2">
            <a:extLst>
              <a:ext uri="{FF2B5EF4-FFF2-40B4-BE49-F238E27FC236}">
                <a16:creationId xmlns:a16="http://schemas.microsoft.com/office/drawing/2014/main" id="{C84E11D4-13A6-49A0-B48E-4F8DE2214372}"/>
              </a:ext>
            </a:extLst>
          </p:cNvPr>
          <p:cNvPicPr>
            <a:picLocks noChangeArrowheads="1"/>
          </p:cNvPicPr>
          <p:nvPr>
            <p:custDataLst>
              <p:tags r:id="rId20"/>
            </p:custDataLst>
          </p:nvPr>
        </p:nvPicPr>
        <p:blipFill>
          <a:blip r:embed="rId29">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文本框 2">
            <a:extLst>
              <a:ext uri="{FF2B5EF4-FFF2-40B4-BE49-F238E27FC236}">
                <a16:creationId xmlns:a16="http://schemas.microsoft.com/office/drawing/2014/main" id="{17AC322E-A7F4-4795-B3EC-B40B3B855811}"/>
              </a:ext>
            </a:extLst>
          </p:cNvPr>
          <p:cNvSpPr txBox="1">
            <a:spLocks noChangeArrowheads="1"/>
          </p:cNvSpPr>
          <p:nvPr>
            <p:custDataLst>
              <p:tags r:id="rId2"/>
            </p:custDataLst>
          </p:nvPr>
        </p:nvSpPr>
        <p:spPr bwMode="auto">
          <a:xfrm>
            <a:off x="914400" y="824064"/>
            <a:ext cx="7875588"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spcBef>
                <a:spcPct val="0"/>
              </a:spcBef>
              <a:buClrTx/>
              <a:buSzTx/>
              <a:buFontTx/>
              <a:buNone/>
            </a:pP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某文件系统中，针对每个文件，用户类别分为</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类：安全管理员、文件主、文件主的伙伴、其它用户；访问权限分为</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种：完全控制、执行、修改、读取、写入。若文件控制块中用二进制位串表示文件权限，为表示不同类别用户对一个文件的访问权限，则描述文件权限的位数至少应为（）位。</a:t>
            </a:r>
          </a:p>
        </p:txBody>
      </p:sp>
      <p:sp>
        <p:nvSpPr>
          <p:cNvPr id="66563" name="文本框 3">
            <a:extLst>
              <a:ext uri="{FF2B5EF4-FFF2-40B4-BE49-F238E27FC236}">
                <a16:creationId xmlns:a16="http://schemas.microsoft.com/office/drawing/2014/main" id="{5587A5ED-5DAE-4EBE-85C8-0720C0BE5B80}"/>
              </a:ext>
            </a:extLst>
          </p:cNvPr>
          <p:cNvSpPr txBox="1">
            <a:spLocks noChangeArrowheads="1"/>
          </p:cNvSpPr>
          <p:nvPr>
            <p:custDataLst>
              <p:tags r:id="rId3"/>
            </p:custDataLst>
          </p:nvPr>
        </p:nvSpPr>
        <p:spPr bwMode="auto">
          <a:xfrm>
            <a:off x="1828800" y="30972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6564" name="文本框 4">
            <a:extLst>
              <a:ext uri="{FF2B5EF4-FFF2-40B4-BE49-F238E27FC236}">
                <a16:creationId xmlns:a16="http://schemas.microsoft.com/office/drawing/2014/main" id="{309E0964-A151-4D12-A6D8-339BC35BA4A8}"/>
              </a:ext>
            </a:extLst>
          </p:cNvPr>
          <p:cNvSpPr txBox="1">
            <a:spLocks noChangeArrowheads="1"/>
          </p:cNvSpPr>
          <p:nvPr>
            <p:custDataLst>
              <p:tags r:id="rId4"/>
            </p:custDataLst>
          </p:nvPr>
        </p:nvSpPr>
        <p:spPr bwMode="auto">
          <a:xfrm>
            <a:off x="1828800" y="39544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9</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6565" name="文本框 5">
            <a:extLst>
              <a:ext uri="{FF2B5EF4-FFF2-40B4-BE49-F238E27FC236}">
                <a16:creationId xmlns:a16="http://schemas.microsoft.com/office/drawing/2014/main" id="{5199C9EC-7064-4A57-A7E5-BC42A67219DF}"/>
              </a:ext>
            </a:extLst>
          </p:cNvPr>
          <p:cNvSpPr txBox="1">
            <a:spLocks noChangeArrowheads="1"/>
          </p:cNvSpPr>
          <p:nvPr>
            <p:custDataLst>
              <p:tags r:id="rId5"/>
            </p:custDataLst>
          </p:nvPr>
        </p:nvSpPr>
        <p:spPr bwMode="auto">
          <a:xfrm>
            <a:off x="1828800" y="4687888"/>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12</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6566" name="文本框 6">
            <a:extLst>
              <a:ext uri="{FF2B5EF4-FFF2-40B4-BE49-F238E27FC236}">
                <a16:creationId xmlns:a16="http://schemas.microsoft.com/office/drawing/2014/main" id="{03984980-077E-4E68-8209-7FD02788AD8C}"/>
              </a:ext>
            </a:extLst>
          </p:cNvPr>
          <p:cNvSpPr txBox="1">
            <a:spLocks noChangeArrowheads="1"/>
          </p:cNvSpPr>
          <p:nvPr>
            <p:custDataLst>
              <p:tags r:id="rId6"/>
            </p:custDataLst>
          </p:nvPr>
        </p:nvSpPr>
        <p:spPr bwMode="auto">
          <a:xfrm>
            <a:off x="1828800" y="5419725"/>
            <a:ext cx="64008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20</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6567" name="椭圆 7">
            <a:extLst>
              <a:ext uri="{FF2B5EF4-FFF2-40B4-BE49-F238E27FC236}">
                <a16:creationId xmlns:a16="http://schemas.microsoft.com/office/drawing/2014/main" id="{EE831C3C-83FB-4E16-A232-45C9E75E272E}"/>
              </a:ext>
            </a:extLst>
          </p:cNvPr>
          <p:cNvSpPr>
            <a:spLocks noChangeAspect="1"/>
          </p:cNvSpPr>
          <p:nvPr>
            <p:custDataLst>
              <p:tags r:id="rId7"/>
            </p:custDataLst>
          </p:nvPr>
        </p:nvSpPr>
        <p:spPr bwMode="auto">
          <a:xfrm>
            <a:off x="1114425" y="3162300"/>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6568" name="椭圆 8">
            <a:extLst>
              <a:ext uri="{FF2B5EF4-FFF2-40B4-BE49-F238E27FC236}">
                <a16:creationId xmlns:a16="http://schemas.microsoft.com/office/drawing/2014/main" id="{826E2FCA-E419-41B3-B146-FD2C9DFD7D08}"/>
              </a:ext>
            </a:extLst>
          </p:cNvPr>
          <p:cNvSpPr>
            <a:spLocks noChangeAspect="1"/>
          </p:cNvSpPr>
          <p:nvPr>
            <p:custDataLst>
              <p:tags r:id="rId8"/>
            </p:custDataLst>
          </p:nvPr>
        </p:nvSpPr>
        <p:spPr bwMode="auto">
          <a:xfrm>
            <a:off x="1114425" y="4019550"/>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6569" name="椭圆 9">
            <a:extLst>
              <a:ext uri="{FF2B5EF4-FFF2-40B4-BE49-F238E27FC236}">
                <a16:creationId xmlns:a16="http://schemas.microsoft.com/office/drawing/2014/main" id="{5DA51A1E-B530-4188-B093-3BD0A1675B68}"/>
              </a:ext>
            </a:extLst>
          </p:cNvPr>
          <p:cNvSpPr>
            <a:spLocks noChangeAspect="1"/>
          </p:cNvSpPr>
          <p:nvPr>
            <p:custDataLst>
              <p:tags r:id="rId9"/>
            </p:custDataLst>
          </p:nvPr>
        </p:nvSpPr>
        <p:spPr bwMode="auto">
          <a:xfrm>
            <a:off x="1114425" y="4751388"/>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6570" name="圆角矩形 11">
            <a:extLst>
              <a:ext uri="{FF2B5EF4-FFF2-40B4-BE49-F238E27FC236}">
                <a16:creationId xmlns:a16="http://schemas.microsoft.com/office/drawing/2014/main" id="{E4932608-3AB7-4162-9579-2B427623A35D}"/>
              </a:ext>
            </a:extLst>
          </p:cNvPr>
          <p:cNvSpPr>
            <a:spLocks noChangeArrowheads="1"/>
          </p:cNvSpPr>
          <p:nvPr>
            <p:custDataLst>
              <p:tags r:id="rId10"/>
            </p:custDataLst>
          </p:nvPr>
        </p:nvSpPr>
        <p:spPr bwMode="auto">
          <a:xfrm>
            <a:off x="6172200" y="6215063"/>
            <a:ext cx="1543050" cy="411162"/>
          </a:xfrm>
          <a:prstGeom prst="roundRect">
            <a:avLst>
              <a:gd name="adj" fmla="val 16667"/>
            </a:avLst>
          </a:prstGeom>
          <a:solidFill>
            <a:srgbClr val="808080"/>
          </a:solidFill>
          <a:ln w="381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66571" name="矩形 18">
            <a:extLst>
              <a:ext uri="{FF2B5EF4-FFF2-40B4-BE49-F238E27FC236}">
                <a16:creationId xmlns:a16="http://schemas.microsoft.com/office/drawing/2014/main" id="{E81BF230-F2F2-4406-9DB7-9B9A34700711}"/>
              </a:ext>
            </a:extLst>
          </p:cNvPr>
          <p:cNvSpPr>
            <a:spLocks noChangeArrowheads="1"/>
          </p:cNvSpPr>
          <p:nvPr>
            <p:custDataLst>
              <p:tags r:id="rId11"/>
            </p:custDataLst>
          </p:nvPr>
        </p:nvSpPr>
        <p:spPr bwMode="auto">
          <a:xfrm>
            <a:off x="9525000" y="0"/>
            <a:ext cx="3840480" cy="6858000"/>
          </a:xfrm>
          <a:prstGeom prst="rect">
            <a:avLst/>
          </a:prstGeom>
          <a:solidFill>
            <a:srgbClr val="FFFFFF"/>
          </a:solidFill>
          <a:ln w="12700" algn="ctr">
            <a:solidFill>
              <a:srgbClr val="9B9B9B"/>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solidFill>
                <a:srgbClr val="FFFFFF"/>
              </a:solidFill>
              <a:ea typeface="宋体" panose="02010600030101010101" pitchFamily="2" charset="-122"/>
            </a:endParaRPr>
          </a:p>
        </p:txBody>
      </p:sp>
      <p:sp>
        <p:nvSpPr>
          <p:cNvPr id="66572" name="文本框 23">
            <a:extLst>
              <a:ext uri="{FF2B5EF4-FFF2-40B4-BE49-F238E27FC236}">
                <a16:creationId xmlns:a16="http://schemas.microsoft.com/office/drawing/2014/main" id="{C58BA43F-14F2-4820-880D-18AB065692AF}"/>
              </a:ext>
            </a:extLst>
          </p:cNvPr>
          <p:cNvSpPr txBox="1">
            <a:spLocks noChangeArrowheads="1"/>
          </p:cNvSpPr>
          <p:nvPr>
            <p:custDataLst>
              <p:tags r:id="rId12"/>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66573" name="文本框 24">
            <a:extLst>
              <a:ext uri="{FF2B5EF4-FFF2-40B4-BE49-F238E27FC236}">
                <a16:creationId xmlns:a16="http://schemas.microsoft.com/office/drawing/2014/main" id="{AAA78DFD-B593-4FDE-9609-E2063113573E}"/>
              </a:ext>
            </a:extLst>
          </p:cNvPr>
          <p:cNvSpPr txBox="1">
            <a:spLocks noChangeArrowheads="1"/>
          </p:cNvSpPr>
          <p:nvPr>
            <p:custDataLst>
              <p:tags r:id="rId13"/>
            </p:custDataLst>
          </p:nvPr>
        </p:nvSpPr>
        <p:spPr bwMode="auto">
          <a:xfrm>
            <a:off x="9779001" y="1270000"/>
            <a:ext cx="33321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a:t>
            </a:r>
          </a:p>
          <a:p>
            <a:pPr>
              <a:spcBef>
                <a:spcPct val="0"/>
              </a:spcBef>
              <a:buClrTx/>
              <a:buSzTx/>
              <a:buFontTx/>
              <a:buNone/>
            </a:pPr>
            <a:endPar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spcBef>
                <a:spcPct val="0"/>
              </a:spcBef>
              <a:buClrTx/>
              <a:buSzTx/>
              <a:buFontTx/>
              <a:buNone/>
            </a:pP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4*5=20</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66574" name="组合 22">
            <a:extLst>
              <a:ext uri="{FF2B5EF4-FFF2-40B4-BE49-F238E27FC236}">
                <a16:creationId xmlns:a16="http://schemas.microsoft.com/office/drawing/2014/main" id="{BE074CB2-3D64-4CB9-B04A-634737F78BE6}"/>
              </a:ext>
            </a:extLst>
          </p:cNvPr>
          <p:cNvGrpSpPr>
            <a:grpSpLocks/>
          </p:cNvGrpSpPr>
          <p:nvPr>
            <p:custDataLst>
              <p:tags r:id="rId14"/>
            </p:custDataLst>
          </p:nvPr>
        </p:nvGrpSpPr>
        <p:grpSpPr bwMode="auto">
          <a:xfrm>
            <a:off x="9537700" y="0"/>
            <a:ext cx="3814763" cy="647700"/>
            <a:chOff x="9537700" y="0"/>
            <a:chExt cx="3815080" cy="647700"/>
          </a:xfrm>
        </p:grpSpPr>
        <p:sp>
          <p:nvSpPr>
            <p:cNvPr id="66586" name="RemarkBack">
              <a:extLst>
                <a:ext uri="{FF2B5EF4-FFF2-40B4-BE49-F238E27FC236}">
                  <a16:creationId xmlns:a16="http://schemas.microsoft.com/office/drawing/2014/main" id="{855B266B-4290-44FC-9602-22F6414ED07A}"/>
                </a:ext>
              </a:extLst>
            </p:cNvPr>
            <p:cNvSpPr>
              <a:spLocks noChangeArrowheads="1"/>
            </p:cNvSpPr>
            <p:nvPr>
              <p:custDataLst>
                <p:tags r:id="rId25"/>
              </p:custDataLst>
            </p:nvPr>
          </p:nvSpPr>
          <p:spPr bwMode="auto">
            <a:xfrm>
              <a:off x="9537700" y="12700"/>
              <a:ext cx="3815080" cy="635000"/>
            </a:xfrm>
            <a:prstGeom prst="rect">
              <a:avLst/>
            </a:prstGeom>
            <a:solidFill>
              <a:srgbClr val="F6F7F8"/>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66587" name="RemarkBlock">
              <a:extLst>
                <a:ext uri="{FF2B5EF4-FFF2-40B4-BE49-F238E27FC236}">
                  <a16:creationId xmlns:a16="http://schemas.microsoft.com/office/drawing/2014/main" id="{C53B8F32-6BFB-434C-AB8C-8A0857F51829}"/>
                </a:ext>
              </a:extLst>
            </p:cNvPr>
            <p:cNvSpPr>
              <a:spLocks noChangeArrowheads="1"/>
            </p:cNvSpPr>
            <p:nvPr>
              <p:custDataLst>
                <p:tags r:id="rId26"/>
              </p:custDataLst>
            </p:nvPr>
          </p:nvSpPr>
          <p:spPr bwMode="auto">
            <a:xfrm>
              <a:off x="9537700" y="12700"/>
              <a:ext cx="190500" cy="635000"/>
            </a:xfrm>
            <a:prstGeom prst="rect">
              <a:avLst/>
            </a:prstGeom>
            <a:solidFill>
              <a:srgbClr val="639EF4"/>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66588" name="RemarkTitleText">
              <a:extLst>
                <a:ext uri="{FF2B5EF4-FFF2-40B4-BE49-F238E27FC236}">
                  <a16:creationId xmlns:a16="http://schemas.microsoft.com/office/drawing/2014/main" id="{3C377B1A-5689-4D06-83C6-3C358906E5C9}"/>
                </a:ext>
              </a:extLst>
            </p:cNvPr>
            <p:cNvSpPr txBox="1">
              <a:spLocks noChangeArrowheads="1"/>
            </p:cNvSpPr>
            <p:nvPr>
              <p:custDataLst>
                <p:tags r:id="rId27"/>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66575" name="RemarkBack">
            <a:extLst>
              <a:ext uri="{FF2B5EF4-FFF2-40B4-BE49-F238E27FC236}">
                <a16:creationId xmlns:a16="http://schemas.microsoft.com/office/drawing/2014/main" id="{52623711-6827-4C7C-A3B7-C290FFCB4D7C}"/>
              </a:ext>
            </a:extLst>
          </p:cNvPr>
          <p:cNvSpPr>
            <a:spLocks noChangeArrowheads="1"/>
          </p:cNvSpPr>
          <p:nvPr>
            <p:custDataLst>
              <p:tags r:id="rId15"/>
            </p:custDataLst>
          </p:nvPr>
        </p:nvSpPr>
        <p:spPr bwMode="auto">
          <a:xfrm>
            <a:off x="9537700" y="12700"/>
            <a:ext cx="3814763" cy="635000"/>
          </a:xfrm>
          <a:prstGeom prst="rect">
            <a:avLst/>
          </a:prstGeom>
          <a:solidFill>
            <a:srgbClr val="F6F7F8"/>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66576" name="RemarkBlock">
            <a:extLst>
              <a:ext uri="{FF2B5EF4-FFF2-40B4-BE49-F238E27FC236}">
                <a16:creationId xmlns:a16="http://schemas.microsoft.com/office/drawing/2014/main" id="{13AFF4B4-1FC6-4827-BF10-D32A7C0367FE}"/>
              </a:ext>
            </a:extLst>
          </p:cNvPr>
          <p:cNvSpPr>
            <a:spLocks noChangeArrowheads="1"/>
          </p:cNvSpPr>
          <p:nvPr>
            <p:custDataLst>
              <p:tags r:id="rId16"/>
            </p:custDataLst>
          </p:nvPr>
        </p:nvSpPr>
        <p:spPr bwMode="auto">
          <a:xfrm>
            <a:off x="9537700" y="12700"/>
            <a:ext cx="190500" cy="635000"/>
          </a:xfrm>
          <a:prstGeom prst="rect">
            <a:avLst/>
          </a:prstGeom>
          <a:solidFill>
            <a:srgbClr val="639EF4"/>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66577" name="RemarkTitleText">
            <a:extLst>
              <a:ext uri="{FF2B5EF4-FFF2-40B4-BE49-F238E27FC236}">
                <a16:creationId xmlns:a16="http://schemas.microsoft.com/office/drawing/2014/main" id="{908A30A6-7917-4D31-8430-BFA66BD5004A}"/>
              </a:ext>
            </a:extLst>
          </p:cNvPr>
          <p:cNvSpPr txBox="1">
            <a:spLocks noChangeArrowheads="1"/>
          </p:cNvSpPr>
          <p:nvPr>
            <p:custDataLst>
              <p:tags r:id="rId17"/>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8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6578" name="椭圆 9">
            <a:extLst>
              <a:ext uri="{FF2B5EF4-FFF2-40B4-BE49-F238E27FC236}">
                <a16:creationId xmlns:a16="http://schemas.microsoft.com/office/drawing/2014/main" id="{E2808E08-7990-4BAB-8A70-8517667221AC}"/>
              </a:ext>
            </a:extLst>
          </p:cNvPr>
          <p:cNvSpPr>
            <a:spLocks noChangeAspect="1"/>
          </p:cNvSpPr>
          <p:nvPr>
            <p:custDataLst>
              <p:tags r:id="rId18"/>
            </p:custDataLst>
          </p:nvPr>
        </p:nvSpPr>
        <p:spPr bwMode="auto">
          <a:xfrm>
            <a:off x="1114425" y="5419725"/>
            <a:ext cx="514350" cy="514350"/>
          </a:xfrm>
          <a:prstGeom prst="ellipse">
            <a:avLst/>
          </a:prstGeom>
          <a:solidFill>
            <a:srgbClr val="00FF00"/>
          </a:solidFill>
          <a:ln w="254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66579" name="组合 16">
            <a:extLst>
              <a:ext uri="{FF2B5EF4-FFF2-40B4-BE49-F238E27FC236}">
                <a16:creationId xmlns:a16="http://schemas.microsoft.com/office/drawing/2014/main" id="{5B19DF8D-E37C-4A53-A081-93910E5AF32F}"/>
              </a:ext>
            </a:extLst>
          </p:cNvPr>
          <p:cNvGrpSpPr>
            <a:grpSpLocks/>
          </p:cNvGrpSpPr>
          <p:nvPr>
            <p:custDataLst>
              <p:tags r:id="rId19"/>
            </p:custDataLst>
          </p:nvPr>
        </p:nvGrpSpPr>
        <p:grpSpPr bwMode="auto">
          <a:xfrm>
            <a:off x="0" y="0"/>
            <a:ext cx="9144000" cy="635000"/>
            <a:chOff x="0" y="0"/>
            <a:chExt cx="9144000" cy="635000"/>
          </a:xfrm>
        </p:grpSpPr>
        <p:sp>
          <p:nvSpPr>
            <p:cNvPr id="66582" name="TitleBackground">
              <a:extLst>
                <a:ext uri="{FF2B5EF4-FFF2-40B4-BE49-F238E27FC236}">
                  <a16:creationId xmlns:a16="http://schemas.microsoft.com/office/drawing/2014/main" id="{B5119177-3980-47F8-B505-89E8B140FA43}"/>
                </a:ext>
              </a:extLst>
            </p:cNvPr>
            <p:cNvSpPr>
              <a:spLocks noChangeArrowheads="1"/>
            </p:cNvSpPr>
            <p:nvPr>
              <p:custDataLst>
                <p:tags r:id="rId21"/>
              </p:custDataLst>
            </p:nvPr>
          </p:nvSpPr>
          <p:spPr bwMode="auto">
            <a:xfrm>
              <a:off x="0" y="0"/>
              <a:ext cx="9144000" cy="635000"/>
            </a:xfrm>
            <a:prstGeom prst="rect">
              <a:avLst/>
            </a:prstGeom>
            <a:solidFill>
              <a:srgbClr val="F6F7F8"/>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66583" name="ColorBlock">
              <a:extLst>
                <a:ext uri="{FF2B5EF4-FFF2-40B4-BE49-F238E27FC236}">
                  <a16:creationId xmlns:a16="http://schemas.microsoft.com/office/drawing/2014/main" id="{EC0D7537-4638-4CEC-80B4-441741BFBEC6}"/>
                </a:ext>
              </a:extLst>
            </p:cNvPr>
            <p:cNvSpPr>
              <a:spLocks noChangeArrowheads="1"/>
            </p:cNvSpPr>
            <p:nvPr>
              <p:custDataLst>
                <p:tags r:id="rId22"/>
              </p:custDataLst>
            </p:nvPr>
          </p:nvSpPr>
          <p:spPr bwMode="auto">
            <a:xfrm>
              <a:off x="0" y="0"/>
              <a:ext cx="190500" cy="635000"/>
            </a:xfrm>
            <a:prstGeom prst="rect">
              <a:avLst/>
            </a:prstGeom>
            <a:solidFill>
              <a:srgbClr val="639EF4"/>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66584" name="TypeText">
              <a:extLst>
                <a:ext uri="{FF2B5EF4-FFF2-40B4-BE49-F238E27FC236}">
                  <a16:creationId xmlns:a16="http://schemas.microsoft.com/office/drawing/2014/main" id="{73BC484B-5FA3-4797-8A28-5CE6811C9BAF}"/>
                </a:ext>
              </a:extLst>
            </p:cNvPr>
            <p:cNvSpPr txBox="1">
              <a:spLocks noChangeArrowheads="1"/>
            </p:cNvSpPr>
            <p:nvPr>
              <p:custDataLst>
                <p:tags r:id="rId23"/>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66585" name="TipText">
              <a:extLst>
                <a:ext uri="{FF2B5EF4-FFF2-40B4-BE49-F238E27FC236}">
                  <a16:creationId xmlns:a16="http://schemas.microsoft.com/office/drawing/2014/main" id="{49C6036C-E8C6-487E-9A93-872A49D128D7}"/>
                </a:ext>
              </a:extLst>
            </p:cNvPr>
            <p:cNvSpPr txBox="1">
              <a:spLocks noChangeArrowheads="1"/>
            </p:cNvSpPr>
            <p:nvPr>
              <p:custDataLst>
                <p:tags r:id="rId24"/>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66580" name="图片 1">
            <a:extLst>
              <a:ext uri="{FF2B5EF4-FFF2-40B4-BE49-F238E27FC236}">
                <a16:creationId xmlns:a16="http://schemas.microsoft.com/office/drawing/2014/main" id="{60FCB6C3-6B01-4C6C-8E83-F7918827A5B0}"/>
              </a:ext>
            </a:extLst>
          </p:cNvPr>
          <p:cNvPicPr>
            <a:picLocks/>
          </p:cNvPicPr>
          <p:nvPr>
            <p:custDataLst>
              <p:tags r:id="rId20"/>
            </p:custDataLst>
          </p:nvPr>
        </p:nvPicPr>
        <p:blipFill>
          <a:blip r:embed="rId29">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BF5EB30-B76E-4507-B8A1-D17D917496BF}"/>
              </a:ext>
            </a:extLst>
          </p:cNvPr>
          <p:cNvSpPr>
            <a:spLocks noGrp="1" noChangeArrowheads="1"/>
          </p:cNvSpPr>
          <p:nvPr>
            <p:ph type="title" idx="4294967295"/>
          </p:nvPr>
        </p:nvSpPr>
        <p:spPr>
          <a:xfrm>
            <a:off x="685800" y="107950"/>
            <a:ext cx="8077200" cy="609600"/>
          </a:xfrm>
        </p:spPr>
        <p:txBody>
          <a:bodyPr/>
          <a:lstStyle/>
          <a:p>
            <a:pPr>
              <a:defRPr/>
            </a:pPr>
            <a:r>
              <a:rPr lang="zh-CN" altLang="en-US" dirty="0">
                <a:effectLst>
                  <a:outerShdw blurRad="38100" dist="38100" dir="2700000" algn="tl">
                    <a:srgbClr val="C0C0C0"/>
                  </a:outerShdw>
                </a:effectLst>
                <a:ea typeface="宋体" pitchFamily="2" charset="-122"/>
              </a:rPr>
              <a:t>本章主要内容</a:t>
            </a:r>
            <a:endParaRPr lang="en-US" altLang="zh-CN" dirty="0">
              <a:effectLst>
                <a:outerShdw blurRad="38100" dist="38100" dir="2700000" algn="tl">
                  <a:srgbClr val="C0C0C0"/>
                </a:outerShdw>
              </a:effectLst>
              <a:ea typeface="宋体" pitchFamily="2" charset="-122"/>
            </a:endParaRPr>
          </a:p>
        </p:txBody>
      </p:sp>
      <p:sp>
        <p:nvSpPr>
          <p:cNvPr id="5123" name="Rectangle 3">
            <a:extLst>
              <a:ext uri="{FF2B5EF4-FFF2-40B4-BE49-F238E27FC236}">
                <a16:creationId xmlns:a16="http://schemas.microsoft.com/office/drawing/2014/main" id="{D9C97364-A91E-46CD-ABBC-82437D1E95AD}"/>
              </a:ext>
            </a:extLst>
          </p:cNvPr>
          <p:cNvSpPr>
            <a:spLocks noGrp="1" noChangeArrowheads="1"/>
          </p:cNvSpPr>
          <p:nvPr>
            <p:ph type="body" idx="4294967295"/>
          </p:nvPr>
        </p:nvSpPr>
        <p:spPr>
          <a:xfrm>
            <a:off x="827087" y="717550"/>
            <a:ext cx="7794625" cy="5602287"/>
          </a:xfrm>
        </p:spPr>
        <p:txBody>
          <a:bodyPr/>
          <a:lstStyle/>
          <a:p>
            <a:pPr>
              <a:defRPr/>
            </a:pPr>
            <a:r>
              <a:rPr lang="zh-CN" altLang="en-US" sz="1800" dirty="0">
                <a:solidFill>
                  <a:srgbClr val="000000"/>
                </a:solidFill>
                <a:ea typeface="宋体" panose="02010600030101010101" pitchFamily="2" charset="-122"/>
              </a:rPr>
              <a:t>本章介绍</a:t>
            </a:r>
            <a:r>
              <a:rPr lang="zh-CN" altLang="en-US" sz="1800" dirty="0">
                <a:solidFill>
                  <a:srgbClr val="1306BA"/>
                </a:solidFill>
                <a:ea typeface="宋体" panose="02010600030101010101" pitchFamily="2" charset="-122"/>
              </a:rPr>
              <a:t>文件系统的接口</a:t>
            </a:r>
            <a:r>
              <a:rPr lang="zh-CN" altLang="en-US" sz="1800" dirty="0">
                <a:solidFill>
                  <a:srgbClr val="000000"/>
                </a:solidFill>
                <a:ea typeface="宋体" panose="02010600030101010101" pitchFamily="2" charset="-122"/>
              </a:rPr>
              <a:t>，下章介绍</a:t>
            </a:r>
            <a:r>
              <a:rPr lang="zh-CN" altLang="en-US" sz="1800" dirty="0">
                <a:solidFill>
                  <a:srgbClr val="1306BA"/>
                </a:solidFill>
                <a:ea typeface="宋体" panose="02010600030101010101" pitchFamily="2" charset="-122"/>
              </a:rPr>
              <a:t>具体实现方法；</a:t>
            </a:r>
            <a:endParaRPr lang="en-US" altLang="zh-CN" sz="1800" dirty="0">
              <a:ea typeface="宋体" panose="02010600030101010101" pitchFamily="2" charset="-122"/>
            </a:endParaRPr>
          </a:p>
          <a:p>
            <a:pPr lvl="1">
              <a:defRPr/>
            </a:pPr>
            <a:r>
              <a:rPr lang="zh-CN" altLang="en-US" sz="1600" b="1" dirty="0">
                <a:ea typeface="宋体" panose="02010600030101010101" pitchFamily="2" charset="-122"/>
              </a:rPr>
              <a:t>什么是文件？</a:t>
            </a:r>
            <a:endParaRPr lang="en-US" altLang="zh-CN" sz="1600" b="1" dirty="0">
              <a:ea typeface="宋体" panose="02010600030101010101" pitchFamily="2" charset="-122"/>
            </a:endParaRPr>
          </a:p>
          <a:p>
            <a:pPr lvl="1">
              <a:defRPr/>
            </a:pPr>
            <a:r>
              <a:rPr lang="zh-CN" altLang="en-US" sz="1600" b="1" dirty="0">
                <a:ea typeface="宋体" panose="02010600030101010101" pitchFamily="2" charset="-122"/>
              </a:rPr>
              <a:t>为了文件的管理与使用，文件包括许多属性</a:t>
            </a:r>
            <a:endParaRPr lang="en-US" altLang="zh-CN" sz="1600" b="1" dirty="0">
              <a:ea typeface="宋体" panose="02010600030101010101" pitchFamily="2" charset="-122"/>
            </a:endParaRPr>
          </a:p>
          <a:p>
            <a:pPr lvl="2">
              <a:defRPr/>
            </a:pPr>
            <a:r>
              <a:rPr lang="zh-CN" altLang="en-US" sz="1400" dirty="0">
                <a:ea typeface="宋体" panose="02010600030101010101" pitchFamily="2" charset="-122"/>
              </a:rPr>
              <a:t>主要文件属性有哪些？</a:t>
            </a:r>
            <a:endParaRPr lang="en-US" altLang="zh-CN" sz="1400" dirty="0">
              <a:ea typeface="宋体" panose="02010600030101010101" pitchFamily="2" charset="-122"/>
            </a:endParaRPr>
          </a:p>
          <a:p>
            <a:pPr lvl="2">
              <a:defRPr/>
            </a:pPr>
            <a:r>
              <a:rPr lang="zh-CN" altLang="en-US" sz="1400" dirty="0">
                <a:ea typeface="宋体" panose="02010600030101010101" pitchFamily="2" charset="-122"/>
              </a:rPr>
              <a:t>这些属性一般存放在什么地方？（</a:t>
            </a:r>
            <a:r>
              <a:rPr lang="en-US" altLang="zh-CN" sz="1400" dirty="0">
                <a:ea typeface="宋体" panose="02010600030101010101" pitchFamily="2" charset="-122"/>
              </a:rPr>
              <a:t>FCB</a:t>
            </a:r>
            <a:r>
              <a:rPr lang="zh-CN" altLang="en-US" sz="1400" dirty="0">
                <a:ea typeface="宋体" panose="02010600030101010101" pitchFamily="2" charset="-122"/>
              </a:rPr>
              <a:t>、</a:t>
            </a:r>
            <a:r>
              <a:rPr lang="en-US" altLang="zh-CN" sz="1400" dirty="0">
                <a:ea typeface="宋体" panose="02010600030101010101" pitchFamily="2" charset="-122"/>
              </a:rPr>
              <a:t>Index-Node--</a:t>
            </a:r>
            <a:r>
              <a:rPr lang="en-US" altLang="zh-CN" sz="1400" dirty="0" err="1">
                <a:ea typeface="宋体" panose="02010600030101010101" pitchFamily="2" charset="-122"/>
              </a:rPr>
              <a:t>inode</a:t>
            </a:r>
            <a:r>
              <a:rPr lang="zh-CN" altLang="en-US" sz="1400" dirty="0">
                <a:ea typeface="宋体" panose="02010600030101010101" pitchFamily="2" charset="-122"/>
              </a:rPr>
              <a:t>）</a:t>
            </a:r>
            <a:endParaRPr lang="en-US" altLang="zh-CN" sz="1400" dirty="0">
              <a:ea typeface="宋体" panose="02010600030101010101" pitchFamily="2" charset="-122"/>
            </a:endParaRPr>
          </a:p>
          <a:p>
            <a:pPr lvl="1">
              <a:defRPr/>
            </a:pPr>
            <a:r>
              <a:rPr lang="zh-CN" altLang="en-US" sz="1600" b="1" dirty="0">
                <a:ea typeface="宋体" panose="02010600030101010101" pitchFamily="2" charset="-122"/>
              </a:rPr>
              <a:t>文件的主要操作</a:t>
            </a:r>
            <a:endParaRPr lang="en-US" altLang="zh-CN" sz="1600" b="1" dirty="0">
              <a:ea typeface="宋体" panose="02010600030101010101" pitchFamily="2" charset="-122"/>
            </a:endParaRPr>
          </a:p>
          <a:p>
            <a:pPr lvl="2">
              <a:defRPr/>
            </a:pPr>
            <a:r>
              <a:rPr lang="zh-CN" altLang="en-US" sz="1400" dirty="0">
                <a:ea typeface="宋体" panose="02010600030101010101" pitchFamily="2" charset="-122"/>
              </a:rPr>
              <a:t>文件是一个抽象数据类型，定义了一些操作</a:t>
            </a:r>
            <a:endParaRPr lang="en-US" altLang="zh-CN" sz="1400" dirty="0">
              <a:ea typeface="宋体" panose="02010600030101010101" pitchFamily="2" charset="-122"/>
            </a:endParaRPr>
          </a:p>
          <a:p>
            <a:pPr lvl="2">
              <a:defRPr/>
            </a:pPr>
            <a:r>
              <a:rPr lang="zh-CN" altLang="en-US" sz="1400" dirty="0">
                <a:ea typeface="宋体" panose="02010600030101010101" pitchFamily="2" charset="-122"/>
              </a:rPr>
              <a:t>主要掌握</a:t>
            </a:r>
            <a:r>
              <a:rPr lang="en-US" altLang="zh-CN" sz="1400" dirty="0">
                <a:ea typeface="宋体" panose="02010600030101010101" pitchFamily="2" charset="-122"/>
              </a:rPr>
              <a:t>open</a:t>
            </a:r>
            <a:r>
              <a:rPr lang="zh-CN" altLang="en-US" sz="1400" dirty="0">
                <a:ea typeface="宋体" panose="02010600030101010101" pitchFamily="2" charset="-122"/>
              </a:rPr>
              <a:t>、</a:t>
            </a:r>
            <a:r>
              <a:rPr lang="en-US" altLang="zh-CN" sz="1400" dirty="0">
                <a:ea typeface="宋体" panose="02010600030101010101" pitchFamily="2" charset="-122"/>
              </a:rPr>
              <a:t>close</a:t>
            </a:r>
          </a:p>
          <a:p>
            <a:pPr lvl="1">
              <a:defRPr/>
            </a:pPr>
            <a:r>
              <a:rPr lang="zh-CN" altLang="en-US" sz="1600" b="1" dirty="0">
                <a:ea typeface="宋体" panose="02010600030101010101" pitchFamily="2" charset="-122"/>
              </a:rPr>
              <a:t>文件类型（扩展名）及其作用</a:t>
            </a:r>
            <a:endParaRPr lang="en-US" altLang="zh-CN" sz="1600" b="1" dirty="0">
              <a:ea typeface="宋体" panose="02010600030101010101" pitchFamily="2" charset="-122"/>
            </a:endParaRPr>
          </a:p>
          <a:p>
            <a:pPr lvl="1">
              <a:defRPr/>
            </a:pPr>
            <a:r>
              <a:rPr lang="zh-CN" altLang="en-US" sz="1600" b="1" dirty="0">
                <a:ea typeface="宋体" panose="02010600030101010101" pitchFamily="2" charset="-122"/>
              </a:rPr>
              <a:t>文件的逻辑结构与存储结构</a:t>
            </a:r>
            <a:endParaRPr lang="en-US" altLang="zh-CN" sz="1600" b="1" dirty="0">
              <a:ea typeface="宋体" panose="02010600030101010101" pitchFamily="2" charset="-122"/>
            </a:endParaRPr>
          </a:p>
          <a:p>
            <a:pPr lvl="1">
              <a:defRPr/>
            </a:pPr>
            <a:r>
              <a:rPr lang="zh-CN" altLang="en-US" sz="1600" b="1" dirty="0">
                <a:ea typeface="宋体" panose="02010600030101010101" pitchFamily="2" charset="-122"/>
              </a:rPr>
              <a:t>文件的访问方法：顺序访问与直接访问</a:t>
            </a:r>
            <a:endParaRPr lang="en-US" altLang="zh-CN" sz="1600" b="1" dirty="0">
              <a:ea typeface="宋体" panose="02010600030101010101" pitchFamily="2" charset="-122"/>
            </a:endParaRPr>
          </a:p>
          <a:p>
            <a:pPr lvl="1">
              <a:defRPr/>
            </a:pPr>
            <a:r>
              <a:rPr lang="zh-CN" altLang="en-US" sz="1600" b="1" dirty="0">
                <a:ea typeface="宋体" panose="02010600030101010101" pitchFamily="2" charset="-122"/>
              </a:rPr>
              <a:t>文件的目录结构</a:t>
            </a:r>
            <a:endParaRPr lang="en-US" altLang="zh-CN" sz="1600" b="1" dirty="0">
              <a:ea typeface="宋体" panose="02010600030101010101" pitchFamily="2" charset="-122"/>
            </a:endParaRPr>
          </a:p>
          <a:p>
            <a:pPr lvl="2">
              <a:defRPr/>
            </a:pPr>
            <a:r>
              <a:rPr lang="zh-CN" altLang="en-US" sz="1400" dirty="0">
                <a:ea typeface="宋体" panose="02010600030101010101" pitchFamily="2" charset="-122"/>
              </a:rPr>
              <a:t>实现文件的按名访问（文件系统的创建，磁盘的逻辑格式化）</a:t>
            </a:r>
            <a:endParaRPr lang="en-US" altLang="zh-CN" sz="1400" dirty="0">
              <a:ea typeface="宋体" panose="02010600030101010101" pitchFamily="2" charset="-122"/>
            </a:endParaRPr>
          </a:p>
          <a:p>
            <a:pPr lvl="2">
              <a:defRPr/>
            </a:pPr>
            <a:r>
              <a:rPr lang="zh-CN" altLang="en-US" sz="1400" dirty="0">
                <a:ea typeface="宋体" panose="02010600030101010101" pitchFamily="2" charset="-122"/>
              </a:rPr>
              <a:t>为提高文件的访问效率，便于文件命名、文件的组织及文件的共享，采用什么结构对文件进行组织</a:t>
            </a:r>
            <a:endParaRPr lang="en-US" altLang="zh-CN" sz="1400" dirty="0">
              <a:ea typeface="宋体" panose="02010600030101010101" pitchFamily="2" charset="-122"/>
            </a:endParaRPr>
          </a:p>
          <a:p>
            <a:pPr lvl="1">
              <a:defRPr/>
            </a:pPr>
            <a:r>
              <a:rPr lang="zh-CN" altLang="en-US" sz="1600" b="1" dirty="0">
                <a:ea typeface="宋体" panose="02010600030101010101" pitchFamily="2" charset="-122"/>
              </a:rPr>
              <a:t>文件系统的加载</a:t>
            </a:r>
            <a:r>
              <a:rPr lang="en-US" altLang="zh-CN" sz="1600" b="1" dirty="0">
                <a:ea typeface="宋体" panose="02010600030101010101" pitchFamily="2" charset="-122"/>
              </a:rPr>
              <a:t>(</a:t>
            </a:r>
            <a:r>
              <a:rPr lang="zh-CN" altLang="en-US" sz="1600" b="1" dirty="0">
                <a:ea typeface="宋体" panose="02010600030101010101" pitchFamily="2" charset="-122"/>
              </a:rPr>
              <a:t>安装</a:t>
            </a:r>
            <a:r>
              <a:rPr lang="en-US" altLang="zh-CN" sz="1600" b="1" dirty="0">
                <a:ea typeface="宋体" panose="02010600030101010101" pitchFamily="2" charset="-122"/>
              </a:rPr>
              <a:t>)</a:t>
            </a:r>
            <a:r>
              <a:rPr lang="zh-CN" altLang="en-US" sz="1600" b="1" dirty="0">
                <a:ea typeface="宋体" panose="02010600030101010101" pitchFamily="2" charset="-122"/>
              </a:rPr>
              <a:t>（</a:t>
            </a:r>
            <a:r>
              <a:rPr lang="en-US" altLang="zh-CN" sz="1600" b="1" dirty="0">
                <a:effectLst>
                  <a:outerShdw blurRad="38100" dist="38100" dir="2700000" algn="tl">
                    <a:srgbClr val="C0C0C0"/>
                  </a:outerShdw>
                </a:effectLst>
                <a:ea typeface="宋体" pitchFamily="2" charset="-122"/>
              </a:rPr>
              <a:t>File System Mounting</a:t>
            </a:r>
            <a:r>
              <a:rPr lang="zh-CN" altLang="en-US" sz="1600" b="1" dirty="0">
                <a:effectLst>
                  <a:outerShdw blurRad="38100" dist="38100" dir="2700000" algn="tl">
                    <a:srgbClr val="C0C0C0"/>
                  </a:outerShdw>
                </a:effectLst>
                <a:ea typeface="宋体" pitchFamily="2" charset="-122"/>
              </a:rPr>
              <a:t>）</a:t>
            </a:r>
            <a:endParaRPr lang="en-US" altLang="zh-CN" sz="1600" b="1" dirty="0">
              <a:effectLst>
                <a:outerShdw blurRad="38100" dist="38100" dir="2700000" algn="tl">
                  <a:srgbClr val="C0C0C0"/>
                </a:outerShdw>
              </a:effectLst>
              <a:ea typeface="宋体" pitchFamily="2" charset="-122"/>
            </a:endParaRPr>
          </a:p>
          <a:p>
            <a:pPr lvl="2">
              <a:defRPr/>
            </a:pPr>
            <a:r>
              <a:rPr lang="zh-CN" altLang="en-US" sz="1400" dirty="0">
                <a:ea typeface="宋体" panose="02010600030101010101" pitchFamily="2" charset="-122"/>
              </a:rPr>
              <a:t>如何有效地管理多个文件系统</a:t>
            </a:r>
            <a:endParaRPr lang="en-US" altLang="zh-CN" sz="1400" dirty="0">
              <a:ea typeface="宋体" panose="02010600030101010101" pitchFamily="2" charset="-122"/>
            </a:endParaRPr>
          </a:p>
          <a:p>
            <a:pPr lvl="1">
              <a:defRPr/>
            </a:pPr>
            <a:r>
              <a:rPr lang="zh-CN" altLang="en-US" sz="1600" b="1" dirty="0">
                <a:ea typeface="宋体" panose="02010600030101010101" pitchFamily="2" charset="-122"/>
              </a:rPr>
              <a:t>文件的共享与保护</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02930EC0-8887-4134-AF94-A25C494385EF}"/>
              </a:ext>
            </a:extLst>
          </p:cNvPr>
          <p:cNvSpPr>
            <a:spLocks noGrp="1" noChangeArrowheads="1"/>
          </p:cNvSpPr>
          <p:nvPr>
            <p:ph type="title" idx="4294967295"/>
          </p:nvPr>
        </p:nvSpPr>
        <p:spPr/>
        <p:txBody>
          <a:bodyPr/>
          <a:lstStyle/>
          <a:p>
            <a:pPr>
              <a:defRPr/>
            </a:pPr>
            <a:r>
              <a:rPr lang="zh-CN" altLang="en-US" noProof="1">
                <a:effectLst>
                  <a:outerShdw blurRad="38100" dist="38100" dir="2700000">
                    <a:srgbClr val="C0C0C0"/>
                  </a:outerShdw>
                </a:effectLst>
              </a:rPr>
              <a:t>课后复习题</a:t>
            </a:r>
            <a:endParaRPr lang="en-US" altLang="zh-CN" dirty="0">
              <a:effectLst>
                <a:outerShdw blurRad="38100" dist="38100" dir="2700000" algn="tl">
                  <a:srgbClr val="C0C0C0"/>
                </a:outerShdw>
              </a:effectLst>
              <a:ea typeface="宋体" pitchFamily="2" charset="-122"/>
            </a:endParaRPr>
          </a:p>
        </p:txBody>
      </p:sp>
      <p:sp>
        <p:nvSpPr>
          <p:cNvPr id="68611" name="Rectangle 3">
            <a:extLst>
              <a:ext uri="{FF2B5EF4-FFF2-40B4-BE49-F238E27FC236}">
                <a16:creationId xmlns:a16="http://schemas.microsoft.com/office/drawing/2014/main" id="{8392C836-444B-44E3-BA96-E011665CDA67}"/>
              </a:ext>
            </a:extLst>
          </p:cNvPr>
          <p:cNvSpPr>
            <a:spLocks noGrp="1" noChangeArrowheads="1"/>
          </p:cNvSpPr>
          <p:nvPr>
            <p:ph type="body" idx="4294967295"/>
          </p:nvPr>
        </p:nvSpPr>
        <p:spPr>
          <a:xfrm>
            <a:off x="831850" y="1262063"/>
            <a:ext cx="7351713" cy="4483100"/>
          </a:xfrm>
        </p:spPr>
        <p:txBody>
          <a:bodyPr/>
          <a:lstStyle/>
          <a:p>
            <a:r>
              <a:rPr lang="zh-CN" altLang="en-US" sz="1800" dirty="0">
                <a:ea typeface="宋体" panose="02010600030101010101" pitchFamily="2" charset="-122"/>
              </a:rPr>
              <a:t>思考 </a:t>
            </a:r>
            <a:endParaRPr lang="en-US" altLang="zh-CN" sz="1800" dirty="0">
              <a:ea typeface="宋体" panose="02010600030101010101" pitchFamily="2" charset="-122"/>
            </a:endParaRPr>
          </a:p>
          <a:p>
            <a:pPr lvl="1"/>
            <a:r>
              <a:rPr lang="zh-CN" altLang="en-US" sz="1400" dirty="0">
                <a:ea typeface="宋体" panose="02010600030101010101" pitchFamily="2" charset="-122"/>
              </a:rPr>
              <a:t>Page 408  </a:t>
            </a:r>
            <a:r>
              <a:rPr lang="en-US" altLang="zh-CN" sz="1400" dirty="0">
                <a:ea typeface="宋体" panose="02010600030101010101" pitchFamily="2" charset="-122"/>
              </a:rPr>
              <a:t>3,5</a:t>
            </a:r>
            <a:endParaRPr lang="zh-CN" altLang="en-US" sz="1400" dirty="0">
              <a:ea typeface="宋体" panose="02010600030101010101" pitchFamily="2" charset="-122"/>
            </a:endParaRPr>
          </a:p>
          <a:p>
            <a:pPr>
              <a:buFont typeface="Wingdings" panose="05000000000000000000" pitchFamily="2" charset="2"/>
              <a:buChar char="n"/>
            </a:pPr>
            <a:r>
              <a:rPr lang="zh-CN" altLang="en-US" sz="2000" dirty="0">
                <a:ea typeface="宋体" panose="02010600030101010101" pitchFamily="2" charset="-122"/>
              </a:rPr>
              <a:t>思考题</a:t>
            </a:r>
          </a:p>
          <a:p>
            <a:pPr lvl="1">
              <a:buNone/>
            </a:pPr>
            <a:r>
              <a:rPr lang="zh-CN" altLang="en-US" sz="1400" dirty="0">
                <a:ea typeface="宋体" panose="02010600030101010101" pitchFamily="2" charset="-122"/>
              </a:rPr>
              <a:t>1、</a:t>
            </a:r>
            <a:r>
              <a:rPr lang="zh-CN" altLang="en-US" sz="1800" dirty="0">
                <a:ea typeface="宋体" panose="02010600030101010101" pitchFamily="2" charset="-122"/>
              </a:rPr>
              <a:t>文件、文件目录的概念</a:t>
            </a:r>
            <a:endParaRPr lang="en-US" altLang="zh-CN" sz="1800" dirty="0">
              <a:ea typeface="宋体" panose="02010600030101010101" pitchFamily="2" charset="-122"/>
            </a:endParaRPr>
          </a:p>
          <a:p>
            <a:pPr lvl="1">
              <a:buNone/>
            </a:pPr>
            <a:r>
              <a:rPr lang="en-US" altLang="zh-CN" sz="1800" dirty="0">
                <a:ea typeface="宋体" panose="02010600030101010101" pitchFamily="2" charset="-122"/>
              </a:rPr>
              <a:t>2</a:t>
            </a:r>
            <a:r>
              <a:rPr lang="zh-CN" altLang="en-US" sz="1800" dirty="0">
                <a:ea typeface="宋体" panose="02010600030101010101" pitchFamily="2" charset="-122"/>
              </a:rPr>
              <a:t>、文件类型的作用</a:t>
            </a:r>
          </a:p>
          <a:p>
            <a:pPr lvl="1">
              <a:buNone/>
            </a:pPr>
            <a:r>
              <a:rPr lang="en-US" altLang="zh-CN" sz="1800" dirty="0">
                <a:ea typeface="宋体" panose="02010600030101010101" pitchFamily="2" charset="-122"/>
              </a:rPr>
              <a:t>3</a:t>
            </a:r>
            <a:r>
              <a:rPr lang="zh-CN" altLang="en-US" sz="1800" dirty="0">
                <a:ea typeface="宋体" panose="02010600030101010101" pitchFamily="2" charset="-122"/>
              </a:rPr>
              <a:t>、文件的物理格式化与逻辑格式化（</a:t>
            </a:r>
            <a:r>
              <a:rPr lang="en-US" altLang="zh-CN" sz="1800" dirty="0">
                <a:ea typeface="宋体" panose="02010600030101010101" pitchFamily="2" charset="-122"/>
              </a:rPr>
              <a:t>Format</a:t>
            </a:r>
            <a:r>
              <a:rPr lang="zh-CN" altLang="en-US" sz="1800" dirty="0">
                <a:ea typeface="宋体" panose="02010600030101010101" pitchFamily="2" charset="-122"/>
              </a:rPr>
              <a:t>）</a:t>
            </a:r>
            <a:endParaRPr lang="en-US" altLang="zh-CN" sz="1800" dirty="0">
              <a:ea typeface="宋体" panose="02010600030101010101" pitchFamily="2" charset="-122"/>
            </a:endParaRPr>
          </a:p>
          <a:p>
            <a:pPr lvl="1">
              <a:buNone/>
            </a:pPr>
            <a:r>
              <a:rPr lang="en-US" altLang="zh-CN" sz="1800" dirty="0">
                <a:ea typeface="宋体" panose="02010600030101010101" pitchFamily="2" charset="-122"/>
              </a:rPr>
              <a:t>4</a:t>
            </a:r>
            <a:r>
              <a:rPr lang="zh-CN" altLang="en-US" sz="1800" dirty="0">
                <a:ea typeface="宋体" panose="02010600030101010101" pitchFamily="2" charset="-122"/>
              </a:rPr>
              <a:t>、便于共享的目录结构有哪些？说明其基本思想及特点。</a:t>
            </a:r>
          </a:p>
          <a:p>
            <a:pPr lvl="1">
              <a:buNone/>
            </a:pPr>
            <a:r>
              <a:rPr lang="en-US" altLang="zh-CN" sz="1800" dirty="0">
                <a:ea typeface="宋体" panose="02010600030101010101" pitchFamily="2" charset="-122"/>
              </a:rPr>
              <a:t>5</a:t>
            </a:r>
            <a:r>
              <a:rPr lang="zh-CN" altLang="en-US" sz="1800" dirty="0">
                <a:ea typeface="宋体" panose="02010600030101010101" pitchFamily="2" charset="-122"/>
              </a:rPr>
              <a:t>、说明文件卷安装与卸载的思想及其作用。</a:t>
            </a:r>
          </a:p>
          <a:p>
            <a:pPr lvl="1">
              <a:buNone/>
            </a:pPr>
            <a:r>
              <a:rPr lang="en-US" altLang="zh-CN" sz="1800" dirty="0">
                <a:ea typeface="宋体" panose="02010600030101010101" pitchFamily="2" charset="-122"/>
              </a:rPr>
              <a:t>6</a:t>
            </a:r>
            <a:r>
              <a:rPr lang="zh-CN" altLang="en-US" sz="1800" dirty="0">
                <a:ea typeface="宋体" panose="02010600030101010101" pitchFamily="2" charset="-122"/>
              </a:rPr>
              <a:t>、打开及关闭文件的思想及作用（open，close）。</a:t>
            </a:r>
          </a:p>
          <a:p>
            <a:pPr lvl="1">
              <a:buNone/>
            </a:pPr>
            <a:r>
              <a:rPr lang="en-US" altLang="zh-CN" sz="1800" dirty="0">
                <a:ea typeface="宋体" panose="02010600030101010101" pitchFamily="2" charset="-122"/>
              </a:rPr>
              <a:t>7</a:t>
            </a:r>
            <a:r>
              <a:rPr lang="zh-CN" altLang="en-US" sz="1800" dirty="0">
                <a:ea typeface="宋体" panose="02010600030101010101" pitchFamily="2" charset="-122"/>
              </a:rPr>
              <a:t>、文件的共享与保护概念及措施。</a:t>
            </a:r>
          </a:p>
          <a:p>
            <a:r>
              <a:rPr lang="zh-CN" altLang="en-US" sz="2000" dirty="0" smtClean="0">
                <a:ea typeface="宋体" panose="02010600030101010101" pitchFamily="2" charset="-122"/>
              </a:rPr>
              <a:t>Page </a:t>
            </a:r>
            <a:r>
              <a:rPr lang="zh-CN" altLang="en-US" sz="2000" dirty="0">
                <a:ea typeface="宋体" panose="02010600030101010101" pitchFamily="2" charset="-122"/>
              </a:rPr>
              <a:t>408</a:t>
            </a:r>
          </a:p>
          <a:p>
            <a:pPr>
              <a:buFont typeface="Monotype Sorts" pitchFamily="2" charset="2"/>
              <a:buNone/>
            </a:pPr>
            <a:r>
              <a:rPr lang="zh-CN" altLang="en-US" sz="1800" dirty="0">
                <a:ea typeface="宋体" panose="02010600030101010101" pitchFamily="2" charset="-122"/>
              </a:rPr>
              <a:t>      1,2,6,8,</a:t>
            </a:r>
            <a:r>
              <a:rPr lang="zh-CN" altLang="en-US" sz="1800" dirty="0" smtClean="0">
                <a:ea typeface="宋体" panose="02010600030101010101" pitchFamily="2" charset="-122"/>
              </a:rPr>
              <a:t>9</a:t>
            </a:r>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A728D3BF-B683-41B3-A199-8CEC0B18243A}"/>
              </a:ext>
            </a:extLst>
          </p:cNvPr>
          <p:cNvSpPr>
            <a:spLocks noGrp="1" noChangeArrowheads="1"/>
          </p:cNvSpPr>
          <p:nvPr>
            <p:ph type="title" idx="4294967295"/>
          </p:nvPr>
        </p:nvSpPr>
        <p:spPr/>
        <p:txBody>
          <a:bodyPr/>
          <a:lstStyle/>
          <a:p>
            <a:pPr>
              <a:defRPr/>
            </a:pPr>
            <a:r>
              <a:rPr lang="zh-CN" altLang="en-US" sz="2800" dirty="0">
                <a:effectLst>
                  <a:outerShdw blurRad="38100" dist="38100" dir="2700000" algn="tl">
                    <a:srgbClr val="C0C0C0"/>
                  </a:outerShdw>
                </a:effectLst>
                <a:ea typeface="宋体" pitchFamily="2" charset="-122"/>
              </a:rPr>
              <a:t> </a:t>
            </a:r>
            <a:r>
              <a:rPr lang="en-US" altLang="zh-CN" sz="2800" dirty="0" smtClean="0">
                <a:effectLst>
                  <a:outerShdw blurRad="38100" dist="38100" dir="2700000" algn="tl">
                    <a:srgbClr val="C0C0C0"/>
                  </a:outerShdw>
                </a:effectLst>
                <a:ea typeface="宋体" pitchFamily="2" charset="-122"/>
              </a:rPr>
              <a:t>File </a:t>
            </a:r>
            <a:r>
              <a:rPr lang="zh-CN" altLang="en-US" sz="2800" dirty="0" smtClean="0">
                <a:effectLst>
                  <a:outerShdw blurRad="38100" dist="38100" dir="2700000" algn="tl">
                    <a:srgbClr val="C0C0C0"/>
                  </a:outerShdw>
                </a:effectLst>
                <a:ea typeface="宋体" pitchFamily="2" charset="-122"/>
              </a:rPr>
              <a:t>Directory </a:t>
            </a:r>
            <a:r>
              <a:rPr lang="en-US" altLang="zh-CN" sz="2800" dirty="0" smtClean="0">
                <a:effectLst>
                  <a:outerShdw blurRad="38100" dist="38100" dir="2700000" algn="tl">
                    <a:srgbClr val="C0C0C0"/>
                  </a:outerShdw>
                </a:effectLst>
                <a:ea typeface="宋体" pitchFamily="2" charset="-122"/>
              </a:rPr>
              <a:t>&amp; FCB</a:t>
            </a:r>
            <a:endParaRPr lang="zh-CN" altLang="en-US" sz="2800" dirty="0">
              <a:effectLst>
                <a:outerShdw blurRad="38100" dist="38100" dir="2700000" algn="tl">
                  <a:srgbClr val="C0C0C0"/>
                </a:outerShdw>
              </a:effectLst>
              <a:ea typeface="宋体" pitchFamily="2" charset="-122"/>
            </a:endParaRPr>
          </a:p>
        </p:txBody>
      </p:sp>
      <p:sp>
        <p:nvSpPr>
          <p:cNvPr id="34819" name="Rectangle 3">
            <a:extLst>
              <a:ext uri="{FF2B5EF4-FFF2-40B4-BE49-F238E27FC236}">
                <a16:creationId xmlns:a16="http://schemas.microsoft.com/office/drawing/2014/main" id="{D17C8FB9-6C99-4DEF-B511-F97832F65CF5}"/>
              </a:ext>
            </a:extLst>
          </p:cNvPr>
          <p:cNvSpPr>
            <a:spLocks noGrp="1" noChangeArrowheads="1"/>
          </p:cNvSpPr>
          <p:nvPr>
            <p:ph type="body" idx="4294967295"/>
          </p:nvPr>
        </p:nvSpPr>
        <p:spPr>
          <a:xfrm>
            <a:off x="741362" y="1004888"/>
            <a:ext cx="7798955" cy="5181600"/>
          </a:xfrm>
        </p:spPr>
        <p:txBody>
          <a:bodyPr/>
          <a:lstStyle/>
          <a:p>
            <a:r>
              <a:rPr lang="zh-CN" altLang="en-US" sz="2000" b="1" dirty="0" smtClean="0">
                <a:solidFill>
                  <a:srgbClr val="FF0000"/>
                </a:solidFill>
                <a:ea typeface="宋体" panose="02010600030101010101" pitchFamily="2" charset="-122"/>
              </a:rPr>
              <a:t>两种</a:t>
            </a:r>
            <a:r>
              <a:rPr lang="zh-CN" altLang="en-US" sz="2000" b="1" dirty="0">
                <a:solidFill>
                  <a:srgbClr val="FF0000"/>
                </a:solidFill>
                <a:ea typeface="宋体" panose="02010600030101010101" pitchFamily="2" charset="-122"/>
              </a:rPr>
              <a:t>常用的文件目录表</a:t>
            </a:r>
          </a:p>
          <a:p>
            <a:endParaRPr lang="zh-CN" altLang="en-US" sz="2000" dirty="0">
              <a:ea typeface="宋体" panose="02010600030101010101" pitchFamily="2" charset="-122"/>
            </a:endParaRPr>
          </a:p>
          <a:p>
            <a:endParaRPr lang="zh-CN" altLang="en-US" sz="2000" dirty="0">
              <a:ea typeface="宋体" panose="02010600030101010101" pitchFamily="2" charset="-122"/>
            </a:endParaRPr>
          </a:p>
          <a:p>
            <a:endParaRPr lang="zh-CN" altLang="en-US" sz="2000" dirty="0">
              <a:ea typeface="宋体" panose="02010600030101010101" pitchFamily="2" charset="-122"/>
            </a:endParaRPr>
          </a:p>
          <a:p>
            <a:endParaRPr lang="zh-CN" altLang="en-US" sz="2000" dirty="0">
              <a:ea typeface="宋体" panose="02010600030101010101" pitchFamily="2" charset="-122"/>
            </a:endParaRPr>
          </a:p>
          <a:p>
            <a:endParaRPr lang="zh-CN" altLang="en-US" sz="2000" dirty="0">
              <a:ea typeface="宋体" panose="02010600030101010101" pitchFamily="2" charset="-122"/>
            </a:endParaRPr>
          </a:p>
          <a:p>
            <a:endParaRPr lang="zh-CN" altLang="en-US" sz="2000" dirty="0">
              <a:ea typeface="宋体" panose="02010600030101010101" pitchFamily="2" charset="-122"/>
            </a:endParaRPr>
          </a:p>
          <a:p>
            <a:endParaRPr lang="en-US" altLang="zh-CN" sz="2000" dirty="0" smtClean="0">
              <a:ea typeface="宋体" panose="02010600030101010101" pitchFamily="2" charset="-122"/>
            </a:endParaRPr>
          </a:p>
          <a:p>
            <a:r>
              <a:rPr lang="zh-CN" altLang="en-US" sz="1800" dirty="0" smtClean="0">
                <a:ea typeface="宋体" panose="02010600030101010101" pitchFamily="2" charset="-122"/>
              </a:rPr>
              <a:t>Unix</a:t>
            </a:r>
            <a:r>
              <a:rPr lang="zh-CN" altLang="en-US" sz="1800" dirty="0">
                <a:ea typeface="宋体" panose="02010600030101010101" pitchFamily="2" charset="-122"/>
              </a:rPr>
              <a:t>中将</a:t>
            </a:r>
            <a:r>
              <a:rPr lang="zh-CN" altLang="en-US" sz="1800" dirty="0">
                <a:solidFill>
                  <a:srgbClr val="7030A0"/>
                </a:solidFill>
                <a:ea typeface="宋体" panose="02010600030101010101" pitchFamily="2" charset="-122"/>
              </a:rPr>
              <a:t>目录视为文件</a:t>
            </a:r>
            <a:r>
              <a:rPr lang="zh-CN" altLang="en-US" sz="1800" dirty="0">
                <a:ea typeface="宋体" panose="02010600030101010101" pitchFamily="2" charset="-122"/>
              </a:rPr>
              <a:t>，称为</a:t>
            </a:r>
            <a:r>
              <a:rPr lang="zh-CN" altLang="en-US" sz="1800" dirty="0">
                <a:solidFill>
                  <a:srgbClr val="7030A0"/>
                </a:solidFill>
                <a:ea typeface="宋体" panose="02010600030101010101" pitchFamily="2" charset="-122"/>
              </a:rPr>
              <a:t>目录文件</a:t>
            </a:r>
            <a:r>
              <a:rPr lang="zh-CN" altLang="en-US" sz="1800" dirty="0">
                <a:ea typeface="宋体" panose="02010600030101010101" pitchFamily="2" charset="-122"/>
              </a:rPr>
              <a:t>，</a:t>
            </a:r>
            <a:r>
              <a:rPr lang="zh-CN" altLang="en-US" sz="1800" dirty="0">
                <a:solidFill>
                  <a:srgbClr val="008000"/>
                </a:solidFill>
                <a:ea typeface="宋体" panose="02010600030101010101" pitchFamily="2" charset="-122"/>
              </a:rPr>
              <a:t>目录文件中的内容是目录</a:t>
            </a:r>
            <a:r>
              <a:rPr lang="zh-CN" altLang="en-US" sz="1800" dirty="0" smtClean="0">
                <a:solidFill>
                  <a:srgbClr val="008000"/>
                </a:solidFill>
                <a:ea typeface="宋体" panose="02010600030101010101" pitchFamily="2" charset="-122"/>
              </a:rPr>
              <a:t>表</a:t>
            </a:r>
            <a:endParaRPr lang="en-US" altLang="zh-CN" sz="1800" dirty="0" smtClean="0">
              <a:solidFill>
                <a:srgbClr val="008000"/>
              </a:solidFill>
              <a:ea typeface="宋体" panose="02010600030101010101" pitchFamily="2" charset="-122"/>
            </a:endParaRPr>
          </a:p>
          <a:p>
            <a:r>
              <a:rPr lang="en-US" altLang="zh-CN" sz="1800" b="1" dirty="0" smtClean="0">
                <a:solidFill>
                  <a:srgbClr val="FF3300"/>
                </a:solidFill>
                <a:ea typeface="宋体" panose="02010600030101010101" pitchFamily="2" charset="-122"/>
              </a:rPr>
              <a:t>UNIX</a:t>
            </a:r>
            <a:r>
              <a:rPr lang="zh-CN" altLang="en-US" sz="1800" b="1" dirty="0" smtClean="0">
                <a:solidFill>
                  <a:srgbClr val="FF3300"/>
                </a:solidFill>
                <a:ea typeface="宋体" panose="02010600030101010101" pitchFamily="2" charset="-122"/>
              </a:rPr>
              <a:t>：一切皆文件，</a:t>
            </a:r>
            <a:r>
              <a:rPr lang="zh-CN" altLang="en-US" sz="1800" dirty="0">
                <a:ea typeface="宋体" panose="02010600030101010101" pitchFamily="2" charset="-122"/>
              </a:rPr>
              <a:t>将</a:t>
            </a:r>
            <a:r>
              <a:rPr lang="zh-CN" altLang="en-US" sz="1800" dirty="0" smtClean="0">
                <a:ea typeface="宋体" panose="02010600030101010101" pitchFamily="2" charset="-122"/>
              </a:rPr>
              <a:t>设备也视为文件；</a:t>
            </a:r>
            <a:r>
              <a:rPr lang="zh-CN" altLang="en-US" sz="1800" b="1" dirty="0" smtClean="0">
                <a:solidFill>
                  <a:srgbClr val="7030A0"/>
                </a:solidFill>
                <a:ea typeface="宋体" panose="02010600030101010101" pitchFamily="2" charset="-122"/>
              </a:rPr>
              <a:t>操作方式统一，便于设计实现</a:t>
            </a:r>
            <a:endParaRPr lang="en-US" altLang="zh-CN" sz="1800" b="1" dirty="0">
              <a:solidFill>
                <a:srgbClr val="7030A0"/>
              </a:solidFill>
              <a:ea typeface="宋体" panose="02010600030101010101" pitchFamily="2" charset="-122"/>
            </a:endParaRPr>
          </a:p>
          <a:p>
            <a:r>
              <a:rPr lang="zh-CN" altLang="en-US" sz="1800" dirty="0" smtClean="0">
                <a:ea typeface="宋体" panose="02010600030101010101" pitchFamily="2" charset="-122"/>
              </a:rPr>
              <a:t>Inode</a:t>
            </a:r>
            <a:r>
              <a:rPr lang="zh-CN" altLang="en-US" sz="1800" dirty="0">
                <a:ea typeface="宋体" panose="02010600030101010101" pitchFamily="2" charset="-122"/>
              </a:rPr>
              <a:t>—Index node, </a:t>
            </a:r>
            <a:r>
              <a:rPr lang="zh-CN" altLang="en-US" sz="1800" dirty="0" smtClean="0">
                <a:ea typeface="宋体" panose="02010600030101010101" pitchFamily="2" charset="-122"/>
              </a:rPr>
              <a:t>FCB</a:t>
            </a:r>
            <a:r>
              <a:rPr lang="en-US" altLang="zh-CN" sz="1800" dirty="0" smtClean="0">
                <a:ea typeface="宋体" panose="02010600030101010101" pitchFamily="2" charset="-122"/>
              </a:rPr>
              <a:t>--</a:t>
            </a:r>
            <a:r>
              <a:rPr lang="zh-CN" altLang="en-US" sz="1800" dirty="0" smtClean="0">
                <a:ea typeface="宋体" panose="02010600030101010101" pitchFamily="2" charset="-122"/>
              </a:rPr>
              <a:t>File </a:t>
            </a:r>
            <a:r>
              <a:rPr lang="zh-CN" altLang="en-US" sz="1800" dirty="0">
                <a:ea typeface="宋体" panose="02010600030101010101" pitchFamily="2" charset="-122"/>
              </a:rPr>
              <a:t>Control </a:t>
            </a:r>
            <a:r>
              <a:rPr lang="zh-CN" altLang="en-US" sz="1800" dirty="0" smtClean="0">
                <a:ea typeface="宋体" panose="02010600030101010101" pitchFamily="2" charset="-122"/>
              </a:rPr>
              <a:t>Block</a:t>
            </a:r>
            <a:endParaRPr lang="zh-CN" altLang="en-US" sz="1800" dirty="0">
              <a:ea typeface="宋体" panose="02010600030101010101" pitchFamily="2" charset="-122"/>
            </a:endParaRPr>
          </a:p>
          <a:p>
            <a:r>
              <a:rPr lang="zh-CN" altLang="en-US" sz="1800" dirty="0" smtClean="0">
                <a:ea typeface="宋体" panose="02010600030101010101" pitchFamily="2" charset="-122"/>
              </a:rPr>
              <a:t>根目录：</a:t>
            </a:r>
            <a:endParaRPr lang="en-US" altLang="zh-CN" sz="1800" dirty="0" smtClean="0">
              <a:ea typeface="宋体" panose="02010600030101010101" pitchFamily="2" charset="-122"/>
            </a:endParaRPr>
          </a:p>
          <a:p>
            <a:pPr lvl="1"/>
            <a:r>
              <a:rPr lang="en-US" altLang="zh-CN" sz="1600" dirty="0" smtClean="0">
                <a:solidFill>
                  <a:srgbClr val="0000CC"/>
                </a:solidFill>
                <a:ea typeface="宋体" panose="02010600030101010101" pitchFamily="2" charset="-122"/>
              </a:rPr>
              <a:t>FAT</a:t>
            </a:r>
            <a:r>
              <a:rPr lang="zh-CN" altLang="en-US" sz="1600" dirty="0" smtClean="0">
                <a:ea typeface="宋体" panose="02010600030101010101" pitchFamily="2" charset="-122"/>
              </a:rPr>
              <a:t>：根目录表，</a:t>
            </a:r>
            <a:r>
              <a:rPr lang="en-US" altLang="zh-CN" sz="1600" dirty="0" smtClean="0">
                <a:solidFill>
                  <a:srgbClr val="0000CC"/>
                </a:solidFill>
                <a:ea typeface="宋体" panose="02010600030101010101" pitchFamily="2" charset="-122"/>
              </a:rPr>
              <a:t>Ext2</a:t>
            </a:r>
            <a:r>
              <a:rPr lang="zh-CN" altLang="en-US" sz="1600" dirty="0" smtClean="0">
                <a:ea typeface="宋体" panose="02010600030101010101" pitchFamily="2" charset="-122"/>
              </a:rPr>
              <a:t>：有</a:t>
            </a:r>
            <a:r>
              <a:rPr lang="zh-CN" altLang="en-US" sz="1600" dirty="0">
                <a:ea typeface="宋体" panose="02010600030101010101" pitchFamily="2" charset="-122"/>
              </a:rPr>
              <a:t>一个根索引</a:t>
            </a:r>
            <a:r>
              <a:rPr lang="zh-CN" altLang="en-US" sz="1600" dirty="0" smtClean="0">
                <a:ea typeface="宋体" panose="02010600030101010101" pitchFamily="2" charset="-122"/>
              </a:rPr>
              <a:t>节点（便于文件共享）</a:t>
            </a:r>
            <a:endParaRPr lang="zh-CN" altLang="en-US" sz="1600" dirty="0">
              <a:ea typeface="宋体" panose="02010600030101010101" pitchFamily="2" charset="-122"/>
            </a:endParaRPr>
          </a:p>
          <a:p>
            <a:endParaRPr lang="zh-CN" altLang="en-US" sz="2000" b="1" dirty="0">
              <a:ea typeface="宋体" panose="02010600030101010101" pitchFamily="2" charset="-122"/>
            </a:endParaRPr>
          </a:p>
        </p:txBody>
      </p:sp>
      <p:graphicFrame>
        <p:nvGraphicFramePr>
          <p:cNvPr id="32772" name="Group 4">
            <a:extLst>
              <a:ext uri="{FF2B5EF4-FFF2-40B4-BE49-F238E27FC236}">
                <a16:creationId xmlns:a16="http://schemas.microsoft.com/office/drawing/2014/main" id="{79C118B5-463D-43C5-B3EC-4215D8F14BE6}"/>
              </a:ext>
            </a:extLst>
          </p:cNvPr>
          <p:cNvGraphicFramePr>
            <a:graphicFrameLocks noGrp="1"/>
          </p:cNvGraphicFramePr>
          <p:nvPr>
            <p:extLst>
              <p:ext uri="{D42A27DB-BD31-4B8C-83A1-F6EECF244321}">
                <p14:modId xmlns:p14="http://schemas.microsoft.com/office/powerpoint/2010/main" val="1629726748"/>
              </p:ext>
            </p:extLst>
          </p:nvPr>
        </p:nvGraphicFramePr>
        <p:xfrm>
          <a:off x="1204635" y="1934115"/>
          <a:ext cx="6491287" cy="1044184"/>
        </p:xfrm>
        <a:graphic>
          <a:graphicData uri="http://schemas.openxmlformats.org/drawingml/2006/table">
            <a:tbl>
              <a:tblPr/>
              <a:tblGrid>
                <a:gridCol w="866775">
                  <a:extLst>
                    <a:ext uri="{9D8B030D-6E8A-4147-A177-3AD203B41FA5}">
                      <a16:colId xmlns:a16="http://schemas.microsoft.com/office/drawing/2014/main" val="20000"/>
                    </a:ext>
                  </a:extLst>
                </a:gridCol>
                <a:gridCol w="989012">
                  <a:extLst>
                    <a:ext uri="{9D8B030D-6E8A-4147-A177-3AD203B41FA5}">
                      <a16:colId xmlns:a16="http://schemas.microsoft.com/office/drawing/2014/main" val="20001"/>
                    </a:ext>
                  </a:extLst>
                </a:gridCol>
                <a:gridCol w="927100">
                  <a:extLst>
                    <a:ext uri="{9D8B030D-6E8A-4147-A177-3AD203B41FA5}">
                      <a16:colId xmlns:a16="http://schemas.microsoft.com/office/drawing/2014/main" val="20002"/>
                    </a:ext>
                  </a:extLst>
                </a:gridCol>
                <a:gridCol w="927100">
                  <a:extLst>
                    <a:ext uri="{9D8B030D-6E8A-4147-A177-3AD203B41FA5}">
                      <a16:colId xmlns:a16="http://schemas.microsoft.com/office/drawing/2014/main" val="20003"/>
                    </a:ext>
                  </a:extLst>
                </a:gridCol>
                <a:gridCol w="927100">
                  <a:extLst>
                    <a:ext uri="{9D8B030D-6E8A-4147-A177-3AD203B41FA5}">
                      <a16:colId xmlns:a16="http://schemas.microsoft.com/office/drawing/2014/main" val="20004"/>
                    </a:ext>
                  </a:extLst>
                </a:gridCol>
                <a:gridCol w="927100">
                  <a:extLst>
                    <a:ext uri="{9D8B030D-6E8A-4147-A177-3AD203B41FA5}">
                      <a16:colId xmlns:a16="http://schemas.microsoft.com/office/drawing/2014/main" val="20005"/>
                    </a:ext>
                  </a:extLst>
                </a:gridCol>
                <a:gridCol w="927100">
                  <a:extLst>
                    <a:ext uri="{9D8B030D-6E8A-4147-A177-3AD203B41FA5}">
                      <a16:colId xmlns:a16="http://schemas.microsoft.com/office/drawing/2014/main" val="20006"/>
                    </a:ext>
                  </a:extLst>
                </a:gridCol>
              </a:tblGrid>
              <a:tr h="24863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400" b="1" i="0" u="none" strike="noStrike" cap="none" normalizeH="0" baseline="0" dirty="0">
                          <a:ln>
                            <a:noFill/>
                          </a:ln>
                          <a:solidFill>
                            <a:srgbClr val="FFFF99"/>
                          </a:solidFill>
                          <a:effectLst/>
                          <a:latin typeface="Helvetica" pitchFamily="2" charset="0"/>
                          <a:ea typeface="宋体" pitchFamily="2" charset="-122"/>
                        </a:rPr>
                        <a:t>文件名</a:t>
                      </a: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400" b="1" i="0" u="none" strike="noStrike" cap="none" normalizeH="0" baseline="0" dirty="0">
                          <a:ln>
                            <a:noFill/>
                          </a:ln>
                          <a:solidFill>
                            <a:srgbClr val="FFFF99"/>
                          </a:solidFill>
                          <a:effectLst/>
                          <a:latin typeface="Helvetica" pitchFamily="2" charset="0"/>
                          <a:ea typeface="宋体" pitchFamily="2" charset="-122"/>
                        </a:rPr>
                        <a:t>扩展名</a:t>
                      </a: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400" b="1" i="0" u="none" strike="noStrike" cap="none" normalizeH="0" baseline="0" dirty="0">
                          <a:ln>
                            <a:noFill/>
                          </a:ln>
                          <a:solidFill>
                            <a:srgbClr val="FFFF99"/>
                          </a:solidFill>
                          <a:effectLst/>
                          <a:latin typeface="Helvetica" pitchFamily="2" charset="0"/>
                          <a:ea typeface="宋体" pitchFamily="2" charset="-122"/>
                        </a:rPr>
                        <a:t>…</a:t>
                      </a: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400" b="1" i="0" u="none" strike="noStrike" cap="none" normalizeH="0" baseline="0" dirty="0">
                          <a:ln>
                            <a:noFill/>
                          </a:ln>
                          <a:solidFill>
                            <a:srgbClr val="FFFF99"/>
                          </a:solidFill>
                          <a:effectLst/>
                          <a:latin typeface="Helvetica" pitchFamily="2" charset="0"/>
                          <a:ea typeface="宋体" pitchFamily="2" charset="-122"/>
                        </a:rPr>
                        <a:t>…</a:t>
                      </a: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400" b="1" i="0" u="none" strike="noStrike" cap="none" normalizeH="0" baseline="0" dirty="0">
                          <a:ln>
                            <a:noFill/>
                          </a:ln>
                          <a:solidFill>
                            <a:srgbClr val="FFFF99"/>
                          </a:solidFill>
                          <a:effectLst/>
                          <a:latin typeface="Helvetica" pitchFamily="2" charset="0"/>
                          <a:ea typeface="宋体" pitchFamily="2" charset="-122"/>
                        </a:rPr>
                        <a:t>…</a:t>
                      </a: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400" b="1" i="0" u="none" strike="noStrike" cap="none" normalizeH="0" baseline="0" dirty="0">
                          <a:ln>
                            <a:noFill/>
                          </a:ln>
                          <a:solidFill>
                            <a:srgbClr val="FFFF99"/>
                          </a:solidFill>
                          <a:effectLst/>
                          <a:latin typeface="Helvetica" pitchFamily="2" charset="0"/>
                          <a:ea typeface="宋体" pitchFamily="2" charset="-122"/>
                        </a:rPr>
                        <a:t>…</a:t>
                      </a: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400" b="1" i="0" u="none" strike="noStrike" cap="none" normalizeH="0" baseline="0" dirty="0">
                          <a:ln>
                            <a:noFill/>
                          </a:ln>
                          <a:solidFill>
                            <a:srgbClr val="FFFF99"/>
                          </a:solidFill>
                          <a:effectLst/>
                          <a:latin typeface="Helvetica" pitchFamily="2" charset="0"/>
                          <a:ea typeface="宋体" pitchFamily="2" charset="-122"/>
                        </a:rPr>
                        <a:t>文件位置</a:t>
                      </a: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29836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a:ln>
                          <a:noFill/>
                        </a:ln>
                        <a:solidFill>
                          <a:srgbClr val="000000"/>
                        </a:solidFill>
                        <a:effectLst/>
                        <a:latin typeface="Helvetica" pitchFamily="2" charset="0"/>
                        <a:ea typeface="宋体"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3737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a:ln>
                          <a:noFill/>
                        </a:ln>
                        <a:solidFill>
                          <a:srgbClr val="000000"/>
                        </a:solidFill>
                        <a:effectLst/>
                        <a:latin typeface="Helvetica" pitchFamily="2" charset="0"/>
                        <a:ea typeface="宋体"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a:ln>
                          <a:noFill/>
                        </a:ln>
                        <a:solidFill>
                          <a:srgbClr val="000000"/>
                        </a:solidFill>
                        <a:effectLst/>
                        <a:latin typeface="Helvetica" pitchFamily="2" charset="0"/>
                        <a:ea typeface="宋体"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bl>
          </a:graphicData>
        </a:graphic>
      </p:graphicFrame>
      <p:graphicFrame>
        <p:nvGraphicFramePr>
          <p:cNvPr id="32806" name="Group 38">
            <a:extLst>
              <a:ext uri="{FF2B5EF4-FFF2-40B4-BE49-F238E27FC236}">
                <a16:creationId xmlns:a16="http://schemas.microsoft.com/office/drawing/2014/main" id="{09079F92-3286-441B-96D7-6C9189DD867B}"/>
              </a:ext>
            </a:extLst>
          </p:cNvPr>
          <p:cNvGraphicFramePr>
            <a:graphicFrameLocks noGrp="1"/>
          </p:cNvGraphicFramePr>
          <p:nvPr>
            <p:extLst>
              <p:ext uri="{D42A27DB-BD31-4B8C-83A1-F6EECF244321}">
                <p14:modId xmlns:p14="http://schemas.microsoft.com/office/powerpoint/2010/main" val="1690536401"/>
              </p:ext>
            </p:extLst>
          </p:nvPr>
        </p:nvGraphicFramePr>
        <p:xfrm>
          <a:off x="1204635" y="3144987"/>
          <a:ext cx="6524625" cy="1068833"/>
        </p:xfrm>
        <a:graphic>
          <a:graphicData uri="http://schemas.openxmlformats.org/drawingml/2006/table">
            <a:tbl>
              <a:tblPr/>
              <a:tblGrid>
                <a:gridCol w="3262312">
                  <a:extLst>
                    <a:ext uri="{9D8B030D-6E8A-4147-A177-3AD203B41FA5}">
                      <a16:colId xmlns:a16="http://schemas.microsoft.com/office/drawing/2014/main" val="20000"/>
                    </a:ext>
                  </a:extLst>
                </a:gridCol>
                <a:gridCol w="3262313">
                  <a:extLst>
                    <a:ext uri="{9D8B030D-6E8A-4147-A177-3AD203B41FA5}">
                      <a16:colId xmlns:a16="http://schemas.microsoft.com/office/drawing/2014/main" val="20001"/>
                    </a:ext>
                  </a:extLst>
                </a:gridCol>
              </a:tblGrid>
              <a:tr h="27937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400" b="1" i="0" u="none" strike="noStrike" cap="none" normalizeH="0" baseline="0" dirty="0">
                          <a:ln>
                            <a:noFill/>
                          </a:ln>
                          <a:solidFill>
                            <a:srgbClr val="FFFF99"/>
                          </a:solidFill>
                          <a:effectLst/>
                          <a:latin typeface="Helvetica" pitchFamily="2" charset="0"/>
                          <a:ea typeface="宋体" pitchFamily="2" charset="-122"/>
                        </a:rPr>
                        <a:t>文件名</a:t>
                      </a: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400" b="1" i="0" u="none" strike="noStrike" cap="none" normalizeH="0" baseline="0" dirty="0">
                          <a:ln>
                            <a:noFill/>
                          </a:ln>
                          <a:solidFill>
                            <a:srgbClr val="FFFF99"/>
                          </a:solidFill>
                          <a:effectLst/>
                          <a:latin typeface="Helvetica" pitchFamily="2" charset="0"/>
                          <a:ea typeface="宋体" pitchFamily="2" charset="-122"/>
                        </a:rPr>
                        <a:t>索引结点号</a:t>
                      </a: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373681">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400" b="0" i="0" u="none" strike="noStrike" cap="none" normalizeH="0" baseline="0" dirty="0">
                        <a:ln>
                          <a:noFill/>
                        </a:ln>
                        <a:solidFill>
                          <a:srgbClr val="000000"/>
                        </a:solidFill>
                        <a:effectLst/>
                        <a:latin typeface="Helvetica" pitchFamily="2" charset="0"/>
                        <a:ea typeface="宋体" pitchFamily="2" charset="-122"/>
                      </a:endParaRP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400" b="0" i="0" u="none" strike="noStrike" cap="none" normalizeH="0" baseline="0" dirty="0">
                        <a:ln>
                          <a:noFill/>
                        </a:ln>
                        <a:solidFill>
                          <a:srgbClr val="000000"/>
                        </a:solidFill>
                        <a:effectLst/>
                        <a:latin typeface="Helvetica" pitchFamily="2" charset="0"/>
                        <a:ea typeface="宋体" pitchFamily="2" charset="-122"/>
                      </a:endParaRP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390412">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400" b="0" i="0" u="none" strike="noStrike" cap="none" normalizeH="0" baseline="0" dirty="0">
                        <a:ln>
                          <a:noFill/>
                        </a:ln>
                        <a:solidFill>
                          <a:srgbClr val="000000"/>
                        </a:solidFill>
                        <a:effectLst/>
                        <a:latin typeface="Helvetica" pitchFamily="2" charset="0"/>
                        <a:ea typeface="宋体" pitchFamily="2" charset="-122"/>
                      </a:endParaRP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400" b="0" i="0" u="none" strike="noStrike" cap="none" normalizeH="0" baseline="0" dirty="0">
                        <a:ln>
                          <a:noFill/>
                        </a:ln>
                        <a:solidFill>
                          <a:srgbClr val="000000"/>
                        </a:solidFill>
                        <a:effectLst/>
                        <a:latin typeface="Helvetica" pitchFamily="2" charset="0"/>
                        <a:ea typeface="宋体" pitchFamily="2" charset="-122"/>
                      </a:endParaRP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bl>
          </a:graphicData>
        </a:graphic>
      </p:graphicFrame>
      <p:sp>
        <p:nvSpPr>
          <p:cNvPr id="34868" name="左大括号 5">
            <a:extLst>
              <a:ext uri="{FF2B5EF4-FFF2-40B4-BE49-F238E27FC236}">
                <a16:creationId xmlns:a16="http://schemas.microsoft.com/office/drawing/2014/main" id="{5C2EFB1B-DBDE-453B-AB22-B4C128379F8E}"/>
              </a:ext>
            </a:extLst>
          </p:cNvPr>
          <p:cNvSpPr>
            <a:spLocks/>
          </p:cNvSpPr>
          <p:nvPr/>
        </p:nvSpPr>
        <p:spPr bwMode="auto">
          <a:xfrm rot="5400000">
            <a:off x="4735236" y="-1026573"/>
            <a:ext cx="242887" cy="5576887"/>
          </a:xfrm>
          <a:prstGeom prst="leftBrace">
            <a:avLst>
              <a:gd name="adj1" fmla="val 8291"/>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34869" name="TextBox 6">
            <a:extLst>
              <a:ext uri="{FF2B5EF4-FFF2-40B4-BE49-F238E27FC236}">
                <a16:creationId xmlns:a16="http://schemas.microsoft.com/office/drawing/2014/main" id="{BA1E7A99-DA78-4364-9AC5-43A997828BF0}"/>
              </a:ext>
            </a:extLst>
          </p:cNvPr>
          <p:cNvSpPr txBox="1">
            <a:spLocks noChangeArrowheads="1"/>
          </p:cNvSpPr>
          <p:nvPr/>
        </p:nvSpPr>
        <p:spPr bwMode="auto">
          <a:xfrm>
            <a:off x="4577719" y="1306191"/>
            <a:ext cx="812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800" dirty="0">
                <a:ea typeface="宋体" panose="02010600030101010101" pitchFamily="2" charset="-122"/>
              </a:rPr>
              <a:t>FCB</a:t>
            </a:r>
            <a:endParaRPr lang="zh-CN" altLang="en-US" sz="1800" dirty="0">
              <a:ea typeface="宋体" panose="02010600030101010101" pitchFamily="2" charset="-122"/>
            </a:endParaRPr>
          </a:p>
        </p:txBody>
      </p:sp>
    </p:spTree>
    <p:extLst>
      <p:ext uri="{BB962C8B-B14F-4D97-AF65-F5344CB8AC3E}">
        <p14:creationId xmlns:p14="http://schemas.microsoft.com/office/powerpoint/2010/main" val="27893712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FF77323C-7EFC-4C25-BAC8-422915F3F939}"/>
              </a:ext>
            </a:extLst>
          </p:cNvPr>
          <p:cNvSpPr>
            <a:spLocks noGrp="1" noChangeArrowheads="1"/>
          </p:cNvSpPr>
          <p:nvPr>
            <p:ph type="ctrTitle" idx="4294967295"/>
          </p:nvPr>
        </p:nvSpPr>
        <p:spPr>
          <a:xfrm>
            <a:off x="685800" y="2286000"/>
            <a:ext cx="7772400" cy="1143000"/>
          </a:xfrm>
        </p:spPr>
        <p:txBody>
          <a:bodyPr/>
          <a:lstStyle/>
          <a:p>
            <a:pPr>
              <a:defRPr/>
            </a:pPr>
            <a:r>
              <a:rPr lang="en-US" altLang="zh-CN">
                <a:effectLst>
                  <a:outerShdw blurRad="38100" dist="38100" dir="2700000" algn="tl">
                    <a:srgbClr val="C0C0C0"/>
                  </a:outerShdw>
                </a:effectLst>
                <a:ea typeface="宋体" pitchFamily="2" charset="-122"/>
              </a:rPr>
              <a:t>End of Chapter 10</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92A3D097-155A-4DC4-9257-D77310F2DEB1}"/>
              </a:ext>
            </a:extLst>
          </p:cNvPr>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itchFamily="2" charset="-122"/>
              </a:rPr>
              <a:t>几种常见的文件系统</a:t>
            </a:r>
          </a:p>
        </p:txBody>
      </p:sp>
      <p:sp>
        <p:nvSpPr>
          <p:cNvPr id="70659" name="Rectangle 3">
            <a:extLst>
              <a:ext uri="{FF2B5EF4-FFF2-40B4-BE49-F238E27FC236}">
                <a16:creationId xmlns:a16="http://schemas.microsoft.com/office/drawing/2014/main" id="{AA7D17A3-6C41-4A9E-A8FA-FA12883E537E}"/>
              </a:ext>
            </a:extLst>
          </p:cNvPr>
          <p:cNvSpPr>
            <a:spLocks noGrp="1" noChangeArrowheads="1"/>
          </p:cNvSpPr>
          <p:nvPr>
            <p:ph type="body" idx="4294967295"/>
          </p:nvPr>
        </p:nvSpPr>
        <p:spPr>
          <a:xfrm>
            <a:off x="1214438" y="1260475"/>
            <a:ext cx="7029450" cy="5119688"/>
          </a:xfrm>
        </p:spPr>
        <p:txBody>
          <a:bodyPr/>
          <a:lstStyle/>
          <a:p>
            <a:r>
              <a:rPr lang="zh-CN" altLang="en-US" sz="1800" b="1">
                <a:ea typeface="宋体" panose="02010600030101010101" pitchFamily="2" charset="-122"/>
              </a:rPr>
              <a:t>NTFS （NT、XP）</a:t>
            </a:r>
          </a:p>
          <a:p>
            <a:r>
              <a:rPr lang="zh-CN" altLang="en-US" sz="1800" b="1">
                <a:ea typeface="宋体" panose="02010600030101010101" pitchFamily="2" charset="-122"/>
              </a:rPr>
              <a:t>FAT     (NT、XP、DOS) (FAT 8,12,16,32,)</a:t>
            </a:r>
          </a:p>
          <a:p>
            <a:r>
              <a:rPr lang="zh-CN" altLang="en-US" sz="1800" b="1">
                <a:ea typeface="宋体" panose="02010600030101010101" pitchFamily="2" charset="-122"/>
              </a:rPr>
              <a:t>Ext2     (UNIX、Linux)</a:t>
            </a:r>
          </a:p>
          <a:p>
            <a:r>
              <a:rPr lang="zh-CN" altLang="en-US" sz="1800" b="1">
                <a:ea typeface="宋体" panose="02010600030101010101" pitchFamily="2" charset="-122"/>
              </a:rPr>
              <a:t>Ext3     (UNIX、Linux)</a:t>
            </a:r>
          </a:p>
          <a:p>
            <a:r>
              <a:rPr lang="zh-CN" altLang="en-US" sz="1800" b="1">
                <a:ea typeface="宋体" panose="02010600030101010101" pitchFamily="2" charset="-122"/>
              </a:rPr>
              <a:t>Reiserfs   (UNIX、Linux)</a:t>
            </a:r>
          </a:p>
          <a:p>
            <a:r>
              <a:rPr lang="zh-CN" altLang="en-US" sz="1800" b="1">
                <a:ea typeface="宋体" panose="02010600030101010101" pitchFamily="2" charset="-122"/>
              </a:rPr>
              <a:t>Hfs   (MAC ） </a:t>
            </a:r>
          </a:p>
          <a:p>
            <a:r>
              <a:rPr lang="zh-CN" altLang="en-US" sz="1800" b="1">
                <a:ea typeface="宋体" panose="02010600030101010101" pitchFamily="2" charset="-122"/>
              </a:rPr>
              <a:t>VFS, UFS, NFS (Solaris)</a:t>
            </a:r>
          </a:p>
          <a:p>
            <a:endParaRPr lang="zh-CN" altLang="en-US" sz="1800" b="1">
              <a:ea typeface="宋体" panose="02010600030101010101" pitchFamily="2" charset="-122"/>
            </a:endParaRPr>
          </a:p>
          <a:p>
            <a:r>
              <a:rPr lang="zh-CN" altLang="en-US" sz="1800" b="1">
                <a:ea typeface="宋体" panose="02010600030101010101" pitchFamily="2" charset="-122"/>
              </a:rPr>
              <a:t>UNIX对几种文件系统的支持</a:t>
            </a:r>
          </a:p>
          <a:p>
            <a:pPr lvl="1"/>
            <a:r>
              <a:rPr lang="zh-CN" altLang="en-US" sz="1800" b="1">
                <a:ea typeface="宋体" panose="02010600030101010101" pitchFamily="2" charset="-122"/>
              </a:rPr>
              <a:t>NTFS（只读）</a:t>
            </a:r>
          </a:p>
          <a:p>
            <a:pPr lvl="1"/>
            <a:r>
              <a:rPr lang="zh-CN" altLang="en-US" sz="1800" b="1">
                <a:ea typeface="宋体" panose="02010600030101010101" pitchFamily="2" charset="-122"/>
              </a:rPr>
              <a:t>FAT（可读可写）</a:t>
            </a:r>
          </a:p>
          <a:p>
            <a:pPr lvl="1"/>
            <a:r>
              <a:rPr lang="zh-CN" altLang="en-US" sz="1800" b="1">
                <a:ea typeface="宋体" panose="02010600030101010101" pitchFamily="2" charset="-122"/>
              </a:rPr>
              <a:t>ext2、ext3、reiserfs</a:t>
            </a:r>
          </a:p>
          <a:p>
            <a:pPr lvl="1"/>
            <a:r>
              <a:rPr lang="zh-CN" altLang="en-US" sz="1800" b="1">
                <a:ea typeface="宋体" panose="02010600030101010101" pitchFamily="2" charset="-122"/>
              </a:rPr>
              <a:t>hfs (MAC 操作系统的文件系统） </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6DA29BAB-78F3-44BB-B9EF-3515B1A915F2}"/>
              </a:ext>
            </a:extLst>
          </p:cNvPr>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itchFamily="2" charset="-122"/>
              </a:rPr>
              <a:t>文件的分类</a:t>
            </a:r>
          </a:p>
        </p:txBody>
      </p:sp>
      <p:sp>
        <p:nvSpPr>
          <p:cNvPr id="71683" name="Rectangle 3">
            <a:extLst>
              <a:ext uri="{FF2B5EF4-FFF2-40B4-BE49-F238E27FC236}">
                <a16:creationId xmlns:a16="http://schemas.microsoft.com/office/drawing/2014/main" id="{375ED902-0D1C-45B4-B131-DDCF4DAA47ED}"/>
              </a:ext>
            </a:extLst>
          </p:cNvPr>
          <p:cNvSpPr>
            <a:spLocks noGrp="1" noChangeArrowheads="1"/>
          </p:cNvSpPr>
          <p:nvPr>
            <p:ph type="body" idx="4294967295"/>
          </p:nvPr>
        </p:nvSpPr>
        <p:spPr/>
        <p:txBody>
          <a:bodyPr/>
          <a:lstStyle/>
          <a:p>
            <a:r>
              <a:rPr lang="zh-CN" altLang="en-US" sz="2000" b="1">
                <a:ea typeface="宋体" panose="02010600030101010101" pitchFamily="2" charset="-122"/>
              </a:rPr>
              <a:t>逻辑文件－从用户的观点</a:t>
            </a:r>
          </a:p>
          <a:p>
            <a:pPr lvl="1"/>
            <a:r>
              <a:rPr lang="zh-CN" altLang="en-US" sz="2000" b="1">
                <a:ea typeface="宋体" panose="02010600030101010101" pitchFamily="2" charset="-122"/>
              </a:rPr>
              <a:t>无结构文件（又称为流式文件）</a:t>
            </a:r>
          </a:p>
          <a:p>
            <a:pPr lvl="1"/>
            <a:r>
              <a:rPr lang="zh-CN" altLang="en-US" sz="2000" b="1">
                <a:ea typeface="宋体" panose="02010600030101010101" pitchFamily="2" charset="-122"/>
              </a:rPr>
              <a:t>有结构文件</a:t>
            </a:r>
          </a:p>
          <a:p>
            <a:pPr lvl="1"/>
            <a:endParaRPr lang="zh-CN" altLang="en-US" sz="2000" b="1">
              <a:ea typeface="宋体" panose="02010600030101010101" pitchFamily="2" charset="-122"/>
            </a:endParaRPr>
          </a:p>
          <a:p>
            <a:endParaRPr lang="zh-CN" altLang="en-US" sz="2000" b="1">
              <a:ea typeface="宋体" panose="02010600030101010101" pitchFamily="2" charset="-122"/>
            </a:endParaRPr>
          </a:p>
          <a:p>
            <a:endParaRPr lang="zh-CN" altLang="en-US" sz="2000" b="1">
              <a:ea typeface="宋体" panose="02010600030101010101" pitchFamily="2" charset="-122"/>
            </a:endParaRPr>
          </a:p>
          <a:p>
            <a:r>
              <a:rPr lang="zh-CN" altLang="en-US" sz="2000" b="1">
                <a:ea typeface="宋体" panose="02010600030101010101" pitchFamily="2" charset="-122"/>
              </a:rPr>
              <a:t>物理文件－系统的观点（下一章介绍）</a:t>
            </a:r>
          </a:p>
          <a:p>
            <a:pPr lvl="1"/>
            <a:r>
              <a:rPr lang="zh-CN" altLang="en-US" sz="2000" b="1">
                <a:ea typeface="宋体" panose="02010600030101010101" pitchFamily="2" charset="-122"/>
              </a:rPr>
              <a:t>连续文件</a:t>
            </a:r>
          </a:p>
          <a:p>
            <a:pPr lvl="1"/>
            <a:r>
              <a:rPr lang="zh-CN" altLang="en-US" sz="2000" b="1">
                <a:ea typeface="宋体" panose="02010600030101010101" pitchFamily="2" charset="-122"/>
              </a:rPr>
              <a:t>链接文件</a:t>
            </a:r>
          </a:p>
          <a:p>
            <a:pPr lvl="1"/>
            <a:r>
              <a:rPr lang="zh-CN" altLang="en-US" sz="2000" b="1">
                <a:ea typeface="宋体" panose="02010600030101010101" pitchFamily="2" charset="-122"/>
              </a:rPr>
              <a:t>索引文件</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64E1228-D8AD-4812-BE8B-4C2CA3E1295E}"/>
              </a:ext>
            </a:extLst>
          </p:cNvPr>
          <p:cNvSpPr txBox="1">
            <a:spLocks noChangeArrowheads="1"/>
          </p:cNvSpPr>
          <p:nvPr/>
        </p:nvSpPr>
        <p:spPr bwMode="auto">
          <a:xfrm>
            <a:off x="685800" y="228600"/>
            <a:ext cx="8077200" cy="609600"/>
          </a:xfrm>
          <a:prstGeom prst="rect">
            <a:avLst/>
          </a:prstGeom>
          <a:noFill/>
          <a:ln>
            <a:noFill/>
          </a:ln>
        </p:spPr>
        <p:txBody>
          <a:bodyPr anchor="b"/>
          <a:lstStyle>
            <a:lvl1pPr algn="ctr" rtl="0" eaLnBrk="0" fontAlgn="base" hangingPunct="0">
              <a:spcBef>
                <a:spcPct val="0"/>
              </a:spcBef>
              <a:spcAft>
                <a:spcPct val="0"/>
              </a:spcAft>
              <a:defRPr sz="3200" b="1">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itchFamily="2" charset="0"/>
              </a:defRPr>
            </a:lvl2pPr>
            <a:lvl3pPr algn="ctr" rtl="0" eaLnBrk="0" fontAlgn="base" hangingPunct="0">
              <a:spcBef>
                <a:spcPct val="0"/>
              </a:spcBef>
              <a:spcAft>
                <a:spcPct val="0"/>
              </a:spcAft>
              <a:defRPr sz="3200" b="1">
                <a:solidFill>
                  <a:srgbClr val="993300"/>
                </a:solidFill>
                <a:latin typeface="Helvetica" pitchFamily="2" charset="0"/>
              </a:defRPr>
            </a:lvl3pPr>
            <a:lvl4pPr algn="ctr" rtl="0" eaLnBrk="0" fontAlgn="base" hangingPunct="0">
              <a:spcBef>
                <a:spcPct val="0"/>
              </a:spcBef>
              <a:spcAft>
                <a:spcPct val="0"/>
              </a:spcAft>
              <a:defRPr sz="3200" b="1">
                <a:solidFill>
                  <a:srgbClr val="993300"/>
                </a:solidFill>
                <a:latin typeface="Helvetica" pitchFamily="2" charset="0"/>
              </a:defRPr>
            </a:lvl4pPr>
            <a:lvl5pPr algn="ctr" rtl="0" eaLnBrk="0" fontAlgn="base" hangingPunct="0">
              <a:spcBef>
                <a:spcPct val="0"/>
              </a:spcBef>
              <a:spcAft>
                <a:spcPct val="0"/>
              </a:spcAft>
              <a:defRPr sz="3200" b="1">
                <a:solidFill>
                  <a:srgbClr val="993300"/>
                </a:solidFill>
                <a:latin typeface="Helvetica" pitchFamily="2"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a:lstStyle>
          <a:p>
            <a:pPr>
              <a:defRPr/>
            </a:pPr>
            <a:r>
              <a:rPr lang="zh-CN" altLang="en-US" kern="0" dirty="0">
                <a:effectLst>
                  <a:outerShdw blurRad="38100" dist="38100" dir="2700000" algn="tl">
                    <a:srgbClr val="C0C0C0"/>
                  </a:outerShdw>
                </a:effectLst>
                <a:ea typeface="宋体" pitchFamily="2" charset="-122"/>
              </a:rPr>
              <a:t> Directory </a:t>
            </a:r>
            <a:r>
              <a:rPr lang="en-US" altLang="zh-CN" kern="0" dirty="0">
                <a:effectLst>
                  <a:outerShdw blurRad="38100" dist="38100" dir="2700000" algn="tl">
                    <a:srgbClr val="C0C0C0"/>
                  </a:outerShdw>
                </a:effectLst>
                <a:ea typeface="宋体" pitchFamily="2" charset="-122"/>
              </a:rPr>
              <a:t>(Cont.)</a:t>
            </a:r>
            <a:endParaRPr lang="zh-CN" altLang="en-US" kern="0" dirty="0">
              <a:effectLst>
                <a:outerShdw blurRad="38100" dist="38100" dir="2700000" algn="tl">
                  <a:srgbClr val="C0C0C0"/>
                </a:outerShdw>
              </a:effectLst>
              <a:ea typeface="宋体" pitchFamily="2" charset="-122"/>
            </a:endParaRPr>
          </a:p>
        </p:txBody>
      </p:sp>
      <p:sp>
        <p:nvSpPr>
          <p:cNvPr id="3" name="Rectangle 3">
            <a:extLst>
              <a:ext uri="{FF2B5EF4-FFF2-40B4-BE49-F238E27FC236}">
                <a16:creationId xmlns:a16="http://schemas.microsoft.com/office/drawing/2014/main" id="{E7D0CE25-CED1-4B9F-B80A-950F893B794B}"/>
              </a:ext>
            </a:extLst>
          </p:cNvPr>
          <p:cNvSpPr txBox="1">
            <a:spLocks noChangeArrowheads="1"/>
          </p:cNvSpPr>
          <p:nvPr/>
        </p:nvSpPr>
        <p:spPr bwMode="auto">
          <a:xfrm>
            <a:off x="523784" y="1390650"/>
            <a:ext cx="7988392" cy="5072294"/>
          </a:xfrm>
          <a:prstGeom prst="rect">
            <a:avLst/>
          </a:prstGeom>
          <a:noFill/>
          <a:ln>
            <a:noFill/>
          </a:ln>
        </p:spPr>
        <p:txBody>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a:lstStyle>
          <a:p>
            <a:pPr>
              <a:lnSpc>
                <a:spcPct val="90000"/>
              </a:lnSpc>
              <a:defRPr/>
            </a:pPr>
            <a:r>
              <a:rPr lang="zh-CN" altLang="en-US" sz="2400" kern="0" dirty="0">
                <a:ea typeface="宋体" panose="02010600030101010101" pitchFamily="2" charset="-122"/>
              </a:rPr>
              <a:t>对于第一种情况，</a:t>
            </a:r>
            <a:endParaRPr lang="en-US" altLang="zh-CN" sz="2400" kern="0" dirty="0">
              <a:ea typeface="宋体" panose="02010600030101010101" pitchFamily="2" charset="-122"/>
            </a:endParaRPr>
          </a:p>
          <a:p>
            <a:pPr lvl="1">
              <a:lnSpc>
                <a:spcPct val="90000"/>
              </a:lnSpc>
              <a:defRPr/>
            </a:pPr>
            <a:r>
              <a:rPr lang="en-US" altLang="zh-CN" sz="2000" kern="0" dirty="0">
                <a:ea typeface="宋体" panose="02010600030101010101" pitchFamily="2" charset="-122"/>
              </a:rPr>
              <a:t>FAT</a:t>
            </a:r>
            <a:r>
              <a:rPr lang="zh-CN" altLang="en-US" sz="2000" kern="0" dirty="0" smtClean="0">
                <a:ea typeface="宋体" panose="02010600030101010101" pitchFamily="2" charset="-122"/>
              </a:rPr>
              <a:t>文件系统采用，如</a:t>
            </a:r>
            <a:r>
              <a:rPr lang="en-US" altLang="zh-CN" sz="2000" kern="0" dirty="0" smtClean="0">
                <a:ea typeface="宋体" panose="02010600030101010101" pitchFamily="2" charset="-122"/>
              </a:rPr>
              <a:t>DOS</a:t>
            </a:r>
            <a:r>
              <a:rPr lang="zh-CN" altLang="en-US" sz="2000" kern="0" dirty="0" smtClean="0">
                <a:ea typeface="宋体" panose="02010600030101010101" pitchFamily="2" charset="-122"/>
              </a:rPr>
              <a:t>操作系统</a:t>
            </a:r>
            <a:endParaRPr lang="en-US" altLang="zh-CN" sz="2000" kern="0" dirty="0" smtClean="0">
              <a:ea typeface="宋体" panose="02010600030101010101" pitchFamily="2" charset="-122"/>
            </a:endParaRPr>
          </a:p>
          <a:p>
            <a:pPr lvl="1">
              <a:lnSpc>
                <a:spcPct val="90000"/>
              </a:lnSpc>
              <a:defRPr/>
            </a:pPr>
            <a:r>
              <a:rPr lang="zh-CN" altLang="en-US" sz="2000" kern="0" dirty="0" smtClean="0">
                <a:ea typeface="宋体" panose="02010600030101010101" pitchFamily="2" charset="-122"/>
              </a:rPr>
              <a:t>实现</a:t>
            </a:r>
            <a:r>
              <a:rPr lang="zh-CN" altLang="en-US" sz="2000" kern="0" dirty="0">
                <a:ea typeface="宋体" panose="02010600030101010101" pitchFamily="2" charset="-122"/>
              </a:rPr>
              <a:t>简单</a:t>
            </a:r>
            <a:endParaRPr lang="en-US" altLang="zh-CN" sz="2000" kern="0" dirty="0">
              <a:ea typeface="宋体" panose="02010600030101010101" pitchFamily="2" charset="-122"/>
            </a:endParaRPr>
          </a:p>
          <a:p>
            <a:pPr lvl="1">
              <a:lnSpc>
                <a:spcPct val="90000"/>
              </a:lnSpc>
              <a:defRPr/>
            </a:pPr>
            <a:r>
              <a:rPr lang="zh-CN" altLang="en-US" sz="2000" kern="0" dirty="0">
                <a:ea typeface="宋体" panose="02010600030101010101" pitchFamily="2" charset="-122"/>
              </a:rPr>
              <a:t>不利于实现文件</a:t>
            </a:r>
            <a:r>
              <a:rPr lang="zh-CN" altLang="en-US" sz="2000" kern="0" dirty="0" smtClean="0">
                <a:ea typeface="宋体" panose="02010600030101010101" pitchFamily="2" charset="-122"/>
              </a:rPr>
              <a:t>共享</a:t>
            </a:r>
            <a:endParaRPr lang="en-US" altLang="zh-CN" sz="2000" kern="0" dirty="0">
              <a:ea typeface="宋体" panose="02010600030101010101" pitchFamily="2" charset="-122"/>
            </a:endParaRPr>
          </a:p>
          <a:p>
            <a:pPr>
              <a:lnSpc>
                <a:spcPct val="90000"/>
              </a:lnSpc>
              <a:defRPr/>
            </a:pPr>
            <a:r>
              <a:rPr lang="zh-CN" altLang="en-US" sz="2400" kern="0" dirty="0">
                <a:ea typeface="宋体" panose="02010600030101010101" pitchFamily="2" charset="-122"/>
              </a:rPr>
              <a:t>对于第二种</a:t>
            </a:r>
            <a:endParaRPr lang="en-US" altLang="zh-CN" sz="2400" kern="0" dirty="0">
              <a:ea typeface="宋体" panose="02010600030101010101" pitchFamily="2" charset="-122"/>
            </a:endParaRPr>
          </a:p>
          <a:p>
            <a:pPr lvl="1">
              <a:lnSpc>
                <a:spcPct val="90000"/>
              </a:lnSpc>
              <a:defRPr/>
            </a:pPr>
            <a:r>
              <a:rPr lang="en-US" altLang="zh-CN" sz="2000" kern="0" dirty="0" smtClean="0">
                <a:ea typeface="宋体" panose="02010600030101010101" pitchFamily="2" charset="-122"/>
              </a:rPr>
              <a:t>Ext2</a:t>
            </a:r>
            <a:r>
              <a:rPr lang="zh-CN" altLang="en-US" sz="2000" kern="0" dirty="0" smtClean="0">
                <a:ea typeface="宋体" panose="02010600030101010101" pitchFamily="2" charset="-122"/>
              </a:rPr>
              <a:t>，</a:t>
            </a:r>
            <a:r>
              <a:rPr lang="en-US" altLang="zh-CN" sz="2000" kern="0" dirty="0" smtClean="0">
                <a:ea typeface="宋体" panose="02010600030101010101" pitchFamily="2" charset="-122"/>
              </a:rPr>
              <a:t>Ext3</a:t>
            </a:r>
            <a:r>
              <a:rPr lang="zh-CN" altLang="en-US" sz="2000" kern="0" dirty="0">
                <a:ea typeface="宋体" panose="02010600030101010101" pitchFamily="2" charset="-122"/>
              </a:rPr>
              <a:t>，</a:t>
            </a:r>
            <a:r>
              <a:rPr lang="en-US" altLang="zh-CN" sz="2000" kern="0" dirty="0" smtClean="0">
                <a:ea typeface="宋体" panose="02010600030101010101" pitchFamily="2" charset="-122"/>
              </a:rPr>
              <a:t>….</a:t>
            </a:r>
            <a:r>
              <a:rPr lang="zh-CN" altLang="en-US" sz="2000" kern="0" dirty="0" smtClean="0">
                <a:ea typeface="宋体" panose="02010600030101010101" pitchFamily="2" charset="-122"/>
              </a:rPr>
              <a:t>等文件系统采用，如</a:t>
            </a:r>
            <a:r>
              <a:rPr lang="en-US" altLang="zh-CN" sz="2000" kern="0" dirty="0" smtClean="0">
                <a:ea typeface="宋体" panose="02010600030101010101" pitchFamily="2" charset="-122"/>
              </a:rPr>
              <a:t>Unix</a:t>
            </a:r>
          </a:p>
          <a:p>
            <a:pPr lvl="1">
              <a:lnSpc>
                <a:spcPct val="90000"/>
              </a:lnSpc>
              <a:defRPr/>
            </a:pPr>
            <a:r>
              <a:rPr lang="zh-CN" altLang="en-US" sz="2000" kern="0" dirty="0" smtClean="0">
                <a:ea typeface="宋体" panose="02010600030101010101" pitchFamily="2" charset="-122"/>
              </a:rPr>
              <a:t>将</a:t>
            </a:r>
            <a:r>
              <a:rPr lang="en-US" altLang="zh-CN" sz="2000" kern="0" dirty="0">
                <a:ea typeface="宋体" panose="02010600030101010101" pitchFamily="2" charset="-122"/>
              </a:rPr>
              <a:t>FCB</a:t>
            </a:r>
            <a:r>
              <a:rPr lang="zh-CN" altLang="en-US" sz="2000" kern="0" dirty="0">
                <a:ea typeface="宋体" panose="02010600030101010101" pitchFamily="2" charset="-122"/>
              </a:rPr>
              <a:t>（</a:t>
            </a:r>
            <a:r>
              <a:rPr lang="en-US" altLang="zh-CN" sz="2000" kern="0" dirty="0" err="1">
                <a:ea typeface="宋体" panose="02010600030101010101" pitchFamily="2" charset="-122"/>
              </a:rPr>
              <a:t>inode</a:t>
            </a:r>
            <a:r>
              <a:rPr lang="zh-CN" altLang="en-US" sz="2000" kern="0" dirty="0">
                <a:ea typeface="宋体" panose="02010600030101010101" pitchFamily="2" charset="-122"/>
              </a:rPr>
              <a:t>）与文件名分开</a:t>
            </a:r>
            <a:endParaRPr lang="en-US" altLang="zh-CN" sz="2000" kern="0" dirty="0">
              <a:ea typeface="宋体" panose="02010600030101010101" pitchFamily="2" charset="-122"/>
            </a:endParaRPr>
          </a:p>
          <a:p>
            <a:pPr lvl="1">
              <a:lnSpc>
                <a:spcPct val="90000"/>
              </a:lnSpc>
              <a:defRPr/>
            </a:pPr>
            <a:r>
              <a:rPr lang="zh-CN" altLang="en-US" sz="2000" kern="0" dirty="0">
                <a:ea typeface="宋体" panose="02010600030101010101" pitchFamily="2" charset="-122"/>
              </a:rPr>
              <a:t>目录表简单（名号目录项）</a:t>
            </a:r>
            <a:endParaRPr lang="en-US" altLang="zh-CN" sz="2000" kern="0" dirty="0">
              <a:ea typeface="宋体" panose="02010600030101010101" pitchFamily="2" charset="-122"/>
            </a:endParaRPr>
          </a:p>
          <a:p>
            <a:pPr lvl="1">
              <a:lnSpc>
                <a:spcPct val="90000"/>
              </a:lnSpc>
              <a:defRPr/>
            </a:pPr>
            <a:r>
              <a:rPr lang="zh-CN" altLang="en-US" sz="2000" kern="0" dirty="0">
                <a:solidFill>
                  <a:srgbClr val="7030A0"/>
                </a:solidFill>
                <a:ea typeface="宋体" panose="02010600030101010101" pitchFamily="2" charset="-122"/>
              </a:rPr>
              <a:t>便于</a:t>
            </a:r>
            <a:r>
              <a:rPr lang="zh-CN" altLang="en-US" sz="2000" kern="0" dirty="0" smtClean="0">
                <a:solidFill>
                  <a:srgbClr val="7030A0"/>
                </a:solidFill>
                <a:ea typeface="宋体" panose="02010600030101010101" pitchFamily="2" charset="-122"/>
              </a:rPr>
              <a:t>文件的管理与共享</a:t>
            </a:r>
            <a:endParaRPr lang="en-US" altLang="zh-CN" sz="2000" kern="0" dirty="0" smtClean="0">
              <a:solidFill>
                <a:srgbClr val="7030A0"/>
              </a:solidFill>
              <a:ea typeface="宋体" panose="02010600030101010101" pitchFamily="2" charset="-122"/>
            </a:endParaRPr>
          </a:p>
          <a:p>
            <a:pPr>
              <a:lnSpc>
                <a:spcPct val="90000"/>
              </a:lnSpc>
              <a:defRPr/>
            </a:pPr>
            <a:r>
              <a:rPr lang="en-US" altLang="zh-CN" sz="2400" kern="0" dirty="0" smtClean="0">
                <a:solidFill>
                  <a:srgbClr val="0000CC"/>
                </a:solidFill>
                <a:ea typeface="宋体" panose="02010600030101010101" pitchFamily="2" charset="-122"/>
              </a:rPr>
              <a:t>NTFS</a:t>
            </a:r>
            <a:r>
              <a:rPr lang="zh-CN" altLang="en-US" sz="2400" kern="0" dirty="0" smtClean="0">
                <a:solidFill>
                  <a:srgbClr val="0000CC"/>
                </a:solidFill>
                <a:ea typeface="宋体" panose="02010600030101010101" pitchFamily="2" charset="-122"/>
              </a:rPr>
              <a:t>？</a:t>
            </a:r>
            <a:endParaRPr lang="en-US" altLang="zh-CN" sz="2400" kern="0" dirty="0">
              <a:solidFill>
                <a:srgbClr val="0000CC"/>
              </a:solidFill>
              <a:ea typeface="宋体" panose="02010600030101010101" pitchFamily="2" charset="-122"/>
            </a:endParaRPr>
          </a:p>
          <a:p>
            <a:pPr lvl="1">
              <a:lnSpc>
                <a:spcPct val="90000"/>
              </a:lnSpc>
              <a:defRPr/>
            </a:pPr>
            <a:endParaRPr lang="en-US" altLang="zh-CN" sz="2000" kern="0" dirty="0">
              <a:ea typeface="宋体" panose="02010600030101010101" pitchFamily="2" charset="-122"/>
            </a:endParaRPr>
          </a:p>
        </p:txBody>
      </p:sp>
    </p:spTree>
    <p:extLst>
      <p:ext uri="{BB962C8B-B14F-4D97-AF65-F5344CB8AC3E}">
        <p14:creationId xmlns:p14="http://schemas.microsoft.com/office/powerpoint/2010/main" val="264069090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B"/>
</p:tagLst>
</file>

<file path=ppt/tags/tag1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0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0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A"/>
</p:tagLst>
</file>

<file path=ppt/tags/tag11.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1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1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20.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21.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22.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2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2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2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2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6.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D&#10;&#10;4*5=20"/>
</p:tagLst>
</file>

<file path=ppt/tags/tag13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46.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47.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48.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4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5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5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5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5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B"/>
</p:tagLst>
</file>

<file path=ppt/tags/tag2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9.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41.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4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C"/>
</p:tagLst>
</file>

<file path=ppt/tags/tag5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6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6.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67.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68.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6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A"/>
</p:tagLst>
</file>

<file path=ppt/tags/tag8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8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93.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94.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95.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9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heme/theme1.xml><?xml version="1.0" encoding="utf-8"?>
<a:theme xmlns:a="http://schemas.openxmlformats.org/drawingml/2006/main" name="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os-w-jav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Helvetica" pitchFamily="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Helvetica" pitchFamily="2" charset="0"/>
          </a:defRPr>
        </a:defPPr>
      </a:lstStyle>
    </a:lnDef>
  </a:objectDefaults>
  <a:extraClrSchemeLst>
    <a:extraClrScheme>
      <a:clrScheme name="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1_os-w-jav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Helvetica" pitchFamily="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Helvetica" pitchFamily="2" charset="0"/>
          </a:defRPr>
        </a:defPPr>
      </a:lstStyle>
    </a:lnDef>
  </a:objectDefaults>
  <a:extraClrSchemeLst>
    <a:extraClrScheme>
      <a:clrScheme name="1_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C:\Documents and Settings\mt\Application Data\Microsoft\Templates\os-w-java.pot</Template>
  <TotalTime>1639</TotalTime>
  <Pages>0</Pages>
  <Words>6449</Words>
  <Characters>0</Characters>
  <Application>Microsoft Office PowerPoint</Application>
  <DocSecurity>0</DocSecurity>
  <PresentationFormat>全屏显示(4:3)</PresentationFormat>
  <Lines>0</Lines>
  <Paragraphs>800</Paragraphs>
  <Slides>82</Slides>
  <Notes>0</Notes>
  <HiddenSlides>13</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0</vt:i4>
      </vt:variant>
      <vt:variant>
        <vt:lpstr>幻灯片标题</vt:lpstr>
      </vt:variant>
      <vt:variant>
        <vt:i4>82</vt:i4>
      </vt:variant>
    </vt:vector>
  </HeadingPairs>
  <TitlesOfParts>
    <vt:vector size="94" baseType="lpstr">
      <vt:lpstr>Microsoft Yahei</vt:lpstr>
      <vt:lpstr>Monotype Sorts</vt:lpstr>
      <vt:lpstr>黑体</vt:lpstr>
      <vt:lpstr>宋体</vt:lpstr>
      <vt:lpstr>Arial</vt:lpstr>
      <vt:lpstr>Calibri</vt:lpstr>
      <vt:lpstr>Helvetica</vt:lpstr>
      <vt:lpstr>Symbol</vt:lpstr>
      <vt:lpstr>Times New Roman</vt:lpstr>
      <vt:lpstr>Wingdings</vt:lpstr>
      <vt:lpstr>os-w-java</vt:lpstr>
      <vt:lpstr>1_os-w-java</vt:lpstr>
      <vt:lpstr>Chapter 10:  File-System Interface</vt:lpstr>
      <vt:lpstr>Chapter 10:  File-System Interface</vt:lpstr>
      <vt:lpstr>Objectives</vt:lpstr>
      <vt:lpstr>本章主要内容</vt:lpstr>
      <vt:lpstr>10.1 File Concept</vt:lpstr>
      <vt:lpstr>10.1.1 File Attributes</vt:lpstr>
      <vt:lpstr>File Attributes (Cont.)</vt:lpstr>
      <vt:lpstr> File Directory &amp; FCB</vt:lpstr>
      <vt:lpstr>PowerPoint 演示文稿</vt:lpstr>
      <vt:lpstr>A Typical File Control Block (FCB)</vt:lpstr>
      <vt:lpstr>Ext2 文件系统的索引节点（inode,FCB）</vt:lpstr>
      <vt:lpstr>10.1.2 File Operations</vt:lpstr>
      <vt:lpstr>PowerPoint 演示文稿</vt:lpstr>
      <vt:lpstr>PowerPoint 演示文稿</vt:lpstr>
      <vt:lpstr>PowerPoint 演示文稿</vt:lpstr>
      <vt:lpstr>PowerPoint 演示文稿</vt:lpstr>
      <vt:lpstr>Open Files</vt:lpstr>
      <vt:lpstr>讨论：系统级的打开文件描述符表</vt:lpstr>
      <vt:lpstr>Open &amp; close（UNIX为例）</vt:lpstr>
      <vt:lpstr>10.1.3 File Types – Name, Extension</vt:lpstr>
      <vt:lpstr>10.1.4 File Structure</vt:lpstr>
      <vt:lpstr>File Structure(Cont.)</vt:lpstr>
      <vt:lpstr>10.1.5 Internal File Structure</vt:lpstr>
      <vt:lpstr>Internal File Structure (Cont.)</vt:lpstr>
      <vt:lpstr>10.2 Access Methods</vt:lpstr>
      <vt:lpstr>Sequential-access File</vt:lpstr>
      <vt:lpstr>Simulation of Sequential Access on a Direct-access File</vt:lpstr>
      <vt:lpstr>Example of Index and Relative Files</vt:lpstr>
      <vt:lpstr>10.3 Directory Structure</vt:lpstr>
      <vt:lpstr> File Directory &amp; FCB</vt:lpstr>
      <vt:lpstr>A Typical File-system Organization</vt:lpstr>
      <vt:lpstr> 硬盘的物理格式化与逻辑格式化（参见12.5.1）</vt:lpstr>
      <vt:lpstr>磁盘的逻辑块与物理块</vt:lpstr>
      <vt:lpstr>自学：Windows文件系统的主引导记录</vt:lpstr>
      <vt:lpstr>PowerPoint 演示文稿</vt:lpstr>
      <vt:lpstr>MS-DOS Disk Layout</vt:lpstr>
      <vt:lpstr>在一个分区上创建的FAT32文件系统结构</vt:lpstr>
      <vt:lpstr>创建ext文件系统所做的工作（UNIX）</vt:lpstr>
      <vt:lpstr>PowerPoint 演示文稿</vt:lpstr>
      <vt:lpstr>10.3.2 Directory Overview</vt:lpstr>
      <vt:lpstr>Operations Performed on Directory</vt:lpstr>
      <vt:lpstr>Organize the Directory (Logically) to Obtain</vt:lpstr>
      <vt:lpstr>10.3.3 Single-Level Directory</vt:lpstr>
      <vt:lpstr>10.3.4 Two-Level Directory</vt:lpstr>
      <vt:lpstr>10.3.5 Tree-Structured Directories</vt:lpstr>
      <vt:lpstr>Tree-Structured Directories (Cont)</vt:lpstr>
      <vt:lpstr>Tree-Structured Directories (Cont)</vt:lpstr>
      <vt:lpstr>10.3.6 Acyclic-Graph Directories</vt:lpstr>
      <vt:lpstr>Acyclic-Graph Directories (Cont.)</vt:lpstr>
      <vt:lpstr>自学：系统调用link与unlink</vt:lpstr>
      <vt:lpstr>自学：系统调用link与unlink</vt:lpstr>
      <vt:lpstr>PowerPoint 演示文稿</vt:lpstr>
      <vt:lpstr>10.3.7 General Graph Directory</vt:lpstr>
      <vt:lpstr>General Graph Directory (Cont.)</vt:lpstr>
      <vt:lpstr>PowerPoint 演示文稿</vt:lpstr>
      <vt:lpstr>PowerPoint 演示文稿</vt:lpstr>
      <vt:lpstr>10.4 File System Mounting</vt:lpstr>
      <vt:lpstr>PowerPoint 演示文稿</vt:lpstr>
      <vt:lpstr>PowerPoint 演示文稿</vt:lpstr>
      <vt:lpstr>PowerPoint 演示文稿</vt:lpstr>
      <vt:lpstr>PowerPoint 演示文稿</vt:lpstr>
      <vt:lpstr>(a) Existing.  (b) Unmounted Partition</vt:lpstr>
      <vt:lpstr>Mount Point</vt:lpstr>
      <vt:lpstr>Mount Point &amp; mount</vt:lpstr>
      <vt:lpstr>Unmount</vt:lpstr>
      <vt:lpstr>Mount Point</vt:lpstr>
      <vt:lpstr>10.5 File Sharing</vt:lpstr>
      <vt:lpstr>10.5.1 File Sharing – Multiple Users</vt:lpstr>
      <vt:lpstr>10.5.2 File Sharing – Remote File Systems</vt:lpstr>
      <vt:lpstr>File Sharing – Remote File Systems(Cont.)</vt:lpstr>
      <vt:lpstr>10.5.3 File Sharing – Consistency Semantics</vt:lpstr>
      <vt:lpstr>10.6 Protection</vt:lpstr>
      <vt:lpstr>10.6.2 Access Control </vt:lpstr>
      <vt:lpstr>A Sample UNIX Directory Listing</vt:lpstr>
      <vt:lpstr>Windows XP Access-control List Management (Server)</vt:lpstr>
      <vt:lpstr>PowerPoint 演示文稿</vt:lpstr>
      <vt:lpstr>PowerPoint 演示文稿</vt:lpstr>
      <vt:lpstr>本章主要内容</vt:lpstr>
      <vt:lpstr>课后复习题</vt:lpstr>
      <vt:lpstr>End of Chapter 10</vt:lpstr>
      <vt:lpstr>几种常见的文件系统</vt:lpstr>
      <vt:lpstr>文件的分类</vt:lpstr>
    </vt:vector>
  </TitlesOfParts>
  <Manager/>
  <Company>Lucent Technologies</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1.01</dc:title>
  <dc:subject/>
  <dc:creator>Lucent End User</dc:creator>
  <cp:keywords/>
  <dc:description/>
  <cp:lastModifiedBy>han</cp:lastModifiedBy>
  <cp:revision>566</cp:revision>
  <dcterms:created xsi:type="dcterms:W3CDTF">2004-10-07T18:29:30Z</dcterms:created>
  <dcterms:modified xsi:type="dcterms:W3CDTF">2021-11-02T11:55:16Z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2052-9.1.0.5060</vt:lpwstr>
  </property>
</Properties>
</file>