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2" r:id="rId2"/>
  </p:sldMasterIdLst>
  <p:notesMasterIdLst>
    <p:notesMasterId r:id="rId131"/>
  </p:notesMasterIdLst>
  <p:sldIdLst>
    <p:sldId id="311" r:id="rId3"/>
    <p:sldId id="257" r:id="rId4"/>
    <p:sldId id="306" r:id="rId5"/>
    <p:sldId id="358" r:id="rId6"/>
    <p:sldId id="258" r:id="rId7"/>
    <p:sldId id="259" r:id="rId8"/>
    <p:sldId id="314" r:id="rId9"/>
    <p:sldId id="359" r:id="rId10"/>
    <p:sldId id="365" r:id="rId11"/>
    <p:sldId id="366" r:id="rId12"/>
    <p:sldId id="336" r:id="rId13"/>
    <p:sldId id="338" r:id="rId14"/>
    <p:sldId id="347" r:id="rId15"/>
    <p:sldId id="1090" r:id="rId16"/>
    <p:sldId id="357" r:id="rId17"/>
    <p:sldId id="339" r:id="rId18"/>
    <p:sldId id="341" r:id="rId19"/>
    <p:sldId id="340" r:id="rId20"/>
    <p:sldId id="342" r:id="rId21"/>
    <p:sldId id="260" r:id="rId22"/>
    <p:sldId id="353" r:id="rId23"/>
    <p:sldId id="958" r:id="rId24"/>
    <p:sldId id="959" r:id="rId25"/>
    <p:sldId id="960" r:id="rId26"/>
    <p:sldId id="961" r:id="rId27"/>
    <p:sldId id="963" r:id="rId28"/>
    <p:sldId id="964" r:id="rId29"/>
    <p:sldId id="261" r:id="rId30"/>
    <p:sldId id="348" r:id="rId31"/>
    <p:sldId id="1092" r:id="rId32"/>
    <p:sldId id="344" r:id="rId33"/>
    <p:sldId id="262" r:id="rId34"/>
    <p:sldId id="372" r:id="rId35"/>
    <p:sldId id="369" r:id="rId36"/>
    <p:sldId id="370" r:id="rId37"/>
    <p:sldId id="315" r:id="rId38"/>
    <p:sldId id="362" r:id="rId39"/>
    <p:sldId id="361" r:id="rId40"/>
    <p:sldId id="360" r:id="rId41"/>
    <p:sldId id="376" r:id="rId42"/>
    <p:sldId id="337" r:id="rId43"/>
    <p:sldId id="349" r:id="rId44"/>
    <p:sldId id="350" r:id="rId45"/>
    <p:sldId id="363" r:id="rId46"/>
    <p:sldId id="263" r:id="rId47"/>
    <p:sldId id="264" r:id="rId48"/>
    <p:sldId id="364" r:id="rId49"/>
    <p:sldId id="265" r:id="rId50"/>
    <p:sldId id="266" r:id="rId51"/>
    <p:sldId id="346" r:id="rId52"/>
    <p:sldId id="269" r:id="rId53"/>
    <p:sldId id="267" r:id="rId54"/>
    <p:sldId id="268" r:id="rId55"/>
    <p:sldId id="270" r:id="rId56"/>
    <p:sldId id="271" r:id="rId57"/>
    <p:sldId id="273" r:id="rId58"/>
    <p:sldId id="272" r:id="rId59"/>
    <p:sldId id="329" r:id="rId60"/>
    <p:sldId id="316" r:id="rId61"/>
    <p:sldId id="274" r:id="rId62"/>
    <p:sldId id="355" r:id="rId63"/>
    <p:sldId id="351" r:id="rId64"/>
    <p:sldId id="1091" r:id="rId65"/>
    <p:sldId id="332" r:id="rId66"/>
    <p:sldId id="333" r:id="rId67"/>
    <p:sldId id="421" r:id="rId68"/>
    <p:sldId id="275" r:id="rId69"/>
    <p:sldId id="276" r:id="rId70"/>
    <p:sldId id="277" r:id="rId71"/>
    <p:sldId id="330" r:id="rId72"/>
    <p:sldId id="317" r:id="rId73"/>
    <p:sldId id="278" r:id="rId74"/>
    <p:sldId id="280" r:id="rId75"/>
    <p:sldId id="279" r:id="rId76"/>
    <p:sldId id="281" r:id="rId77"/>
    <p:sldId id="422" r:id="rId78"/>
    <p:sldId id="377" r:id="rId79"/>
    <p:sldId id="379" r:id="rId80"/>
    <p:sldId id="423" r:id="rId81"/>
    <p:sldId id="424" r:id="rId82"/>
    <p:sldId id="1095" r:id="rId83"/>
    <p:sldId id="1096" r:id="rId84"/>
    <p:sldId id="380" r:id="rId85"/>
    <p:sldId id="354" r:id="rId86"/>
    <p:sldId id="381" r:id="rId87"/>
    <p:sldId id="356" r:id="rId88"/>
    <p:sldId id="318" r:id="rId89"/>
    <p:sldId id="282" r:id="rId90"/>
    <p:sldId id="283" r:id="rId91"/>
    <p:sldId id="334" r:id="rId92"/>
    <p:sldId id="335" r:id="rId93"/>
    <p:sldId id="374" r:id="rId94"/>
    <p:sldId id="383" r:id="rId95"/>
    <p:sldId id="286" r:id="rId96"/>
    <p:sldId id="321" r:id="rId97"/>
    <p:sldId id="1094" r:id="rId98"/>
    <p:sldId id="352" r:id="rId99"/>
    <p:sldId id="1093" r:id="rId100"/>
    <p:sldId id="368" r:id="rId101"/>
    <p:sldId id="322" r:id="rId102"/>
    <p:sldId id="323" r:id="rId103"/>
    <p:sldId id="287" r:id="rId104"/>
    <p:sldId id="325" r:id="rId105"/>
    <p:sldId id="326" r:id="rId106"/>
    <p:sldId id="327" r:id="rId107"/>
    <p:sldId id="289" r:id="rId108"/>
    <p:sldId id="290" r:id="rId109"/>
    <p:sldId id="291" r:id="rId110"/>
    <p:sldId id="292" r:id="rId111"/>
    <p:sldId id="293" r:id="rId112"/>
    <p:sldId id="294" r:id="rId113"/>
    <p:sldId id="295" r:id="rId114"/>
    <p:sldId id="296" r:id="rId115"/>
    <p:sldId id="297" r:id="rId116"/>
    <p:sldId id="298" r:id="rId117"/>
    <p:sldId id="299" r:id="rId118"/>
    <p:sldId id="300" r:id="rId119"/>
    <p:sldId id="301" r:id="rId120"/>
    <p:sldId id="302" r:id="rId121"/>
    <p:sldId id="303" r:id="rId122"/>
    <p:sldId id="304" r:id="rId123"/>
    <p:sldId id="305" r:id="rId124"/>
    <p:sldId id="308" r:id="rId125"/>
    <p:sldId id="309" r:id="rId126"/>
    <p:sldId id="310" r:id="rId127"/>
    <p:sldId id="312" r:id="rId128"/>
    <p:sldId id="328" r:id="rId129"/>
    <p:sldId id="313" r:id="rId1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306BA"/>
    <a:srgbClr val="00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806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31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218382-3C8E-44AC-90FE-1BB72645D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50C26-39D1-45DC-B603-9919913A8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D721C-0D84-404A-82FC-F069D591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C588C-79B9-4850-B06C-498358972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BD2355-485E-4327-9B24-D40F60A23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5CA23-29FB-4919-A0F1-282B9EF12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EB25E-1F39-4DFE-B95A-2B91EBCA4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9F526-9C61-4DDF-8EA9-9402F3D94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8A5F19-E08D-4C10-ACAD-C365B2910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145D0-581A-4CB4-862B-8CF7E6FF5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A35FE9-E346-44AA-886D-F151B1F38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D7185F-FCFB-40D0-B619-D64F220AF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2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879DCF-D82A-45D2-A38F-35851D23F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88BDAE-E3A5-4FCA-8E7A-6051BC495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3197-036A-4F30-BD90-AB8E80712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B2AD0-258D-4CDA-A3F9-91CA83175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2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86EC-7608-4D0E-8B40-C7DC11DB3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F674B-8035-498F-B621-2C3099BB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5D82F-0705-40F9-870F-BACA7CDB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733B56-D4B9-4069-839A-37EF7E2C8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BB43F-4D32-4D78-8144-2D839E408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06AA7F-45D7-429E-9CDF-8CBAF892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6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78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1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14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1BE967-391B-416B-A4A1-C0FDB5D4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BE247EC-94A2-44BF-928B-D7DED8A5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B1FD80-DFEC-40F9-8D9B-7A3FAD6DC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063B6245-AA7D-4373-8E1F-3B85D257297E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69D26F10-FA1D-4DDF-B714-18EA234E5FDF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EA9060B-D12B-4C0B-A6FD-DDC836BC3155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29A7248-4EB4-4B43-B25D-6B21A2F8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1CCE2FC0-D576-4C7E-B7AB-62BE0824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462ACFF-63CA-43AE-AD53-4A714BA094CF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82383A95-9DF4-4564-9CE9-4A4BE4EDFA97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7D7CF41-A1DE-4C47-B72C-12D85ABA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0CC2B16D-5E67-4990-B83A-82C98A663C0A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2506F00F-EE96-4B4E-AD4C-9FEEDA493FB3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8A8F82D8-CA76-4764-B93B-8D345EFC3BBB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15E9DED5-E442-4B9E-8AD8-E787EED9DCEC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EDD8E41E-F992-4C6B-9163-ADE6E7BAE0AD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A1639B4C-9C2E-4929-BB43-7EFDEC1AEB89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A2B9E965-E65B-4BF9-A8CC-76A4D418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FDAC2A27-7865-4F4F-9490-DC71992E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09A7431C-77BA-4515-8225-B189C35F9DB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7FB924E9-BC25-40F2-AD66-3DEF45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281BA56-DC30-4141-98E9-FB6E5323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8D3839A-6733-4E58-9651-23A3482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965BBFC9-24AE-4611-87CC-09325A49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37567ED6-1EF2-4217-8BCF-40A0006D3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AB1D4EA9-D8BE-4428-B507-4E21981B5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2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2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2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tags" Target="../tags/tag231.xml"/><Relationship Id="rId26" Type="http://schemas.openxmlformats.org/officeDocument/2006/relationships/tags" Target="../tags/tag239.xml"/><Relationship Id="rId3" Type="http://schemas.openxmlformats.org/officeDocument/2006/relationships/tags" Target="../tags/tag216.xml"/><Relationship Id="rId21" Type="http://schemas.openxmlformats.org/officeDocument/2006/relationships/tags" Target="../tags/tag234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5" Type="http://schemas.openxmlformats.org/officeDocument/2006/relationships/tags" Target="../tags/tag238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20" Type="http://schemas.openxmlformats.org/officeDocument/2006/relationships/tags" Target="../tags/tag2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tags" Target="../tags/tag237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23" Type="http://schemas.openxmlformats.org/officeDocument/2006/relationships/tags" Target="../tags/tag236.xml"/><Relationship Id="rId28" Type="http://schemas.openxmlformats.org/officeDocument/2006/relationships/tags" Target="../tags/tag241.xml"/><Relationship Id="rId10" Type="http://schemas.openxmlformats.org/officeDocument/2006/relationships/tags" Target="../tags/tag223.xml"/><Relationship Id="rId19" Type="http://schemas.openxmlformats.org/officeDocument/2006/relationships/tags" Target="../tags/tag232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Relationship Id="rId22" Type="http://schemas.openxmlformats.org/officeDocument/2006/relationships/tags" Target="../tags/tag235.xml"/><Relationship Id="rId27" Type="http://schemas.openxmlformats.org/officeDocument/2006/relationships/tags" Target="../tags/tag240.xml"/><Relationship Id="rId30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B87C34-6778-43A4-98B8-49B921E1DB1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FDCE59-BFD0-4137-A5B7-93A70200A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71E810-4943-4F57-BA3A-ACEC2B3960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Device drivers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800" dirty="0" err="1">
                <a:ea typeface="宋体" panose="02010600030101010101" pitchFamily="2" charset="-122"/>
              </a:rPr>
              <a:t>traslator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800" dirty="0">
                <a:ea typeface="宋体" panose="02010600030101010101" pitchFamily="2" charset="-122"/>
              </a:rPr>
              <a:t>."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Interrupt handler</a:t>
            </a: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800" dirty="0">
                <a:ea typeface="宋体" panose="02010600030101010101" pitchFamily="2" charset="-122"/>
              </a:rPr>
              <a:t>将上层传来的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800" dirty="0">
                <a:ea typeface="宋体" panose="02010600030101010101" pitchFamily="2" charset="-122"/>
              </a:rPr>
              <a:t>转换成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8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8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8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691C276-7E0A-46E9-A2CE-E26796F34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863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08B05F-44A0-4D17-BC35-58B6EC8EE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分配与回收也比较方便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</a:p>
          <a:p>
            <a:pPr lvl="1">
              <a:tabLst>
                <a:tab pos="1312863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0D1551E-D625-424C-B7A4-51F52D82DB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299B5D9-346B-4A93-BDDE-F091D5EAE52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>
            <a:extLst>
              <a:ext uri="{FF2B5EF4-FFF2-40B4-BE49-F238E27FC236}">
                <a16:creationId xmlns:a16="http://schemas.microsoft.com/office/drawing/2014/main" id="{8B5A3F0C-AAE6-41F5-8D75-5B95112FE1F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3787293"/>
              </p:ext>
            </p:extLst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FD72744-2F81-4FB7-8391-099262B55E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4F440E-71F3-4F5E-9E9F-EA25898B4B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319CE0F-4075-45B3-8049-B3307ADC2C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FC53764-FB7A-462A-AB71-0226AA67C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ea typeface="宋体" panose="02010600030101010101" pitchFamily="2" charset="-122"/>
              </a:rPr>
              <a:t>directory algorithms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如FCB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中项越多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，存储与访问效率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越低，但方便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如果集中分配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在磁盘起始</a:t>
            </a:r>
            <a:r>
              <a:rPr lang="zh-CN" altLang="en-US" sz="1800" b="1" dirty="0">
                <a:ea typeface="宋体" panose="02010600030101010101" pitchFamily="2" charset="-122"/>
              </a:rPr>
              <a:t>位置，可能与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文件数据块距离</a:t>
            </a:r>
            <a:r>
              <a:rPr lang="zh-CN" altLang="en-US" sz="1800" b="1" dirty="0">
                <a:ea typeface="宋体" panose="02010600030101010101" pitchFamily="2" charset="-122"/>
              </a:rPr>
              <a:t>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82D347-EFD7-4713-BBB6-0356314947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77B35D-876B-4B68-B4C6-8555B20FAC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ea typeface="宋体" panose="02010600030101010101" pitchFamily="2" charset="-122"/>
              </a:rPr>
              <a:t>– separate section of main memory for frequently used blocks</a:t>
            </a:r>
          </a:p>
          <a:p>
            <a:pPr lvl="1"/>
            <a:r>
              <a:rPr lang="en-US" altLang="zh-CN" sz="2400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zh-CN" altLang="en-US" sz="2000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dirty="0">
                <a:ea typeface="宋体" panose="02010600030101010101" pitchFamily="2" charset="-122"/>
              </a:rPr>
              <a:t>技术</a:t>
            </a:r>
            <a:r>
              <a:rPr lang="zh-CN" altLang="en-US" sz="2000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dirty="0">
                <a:ea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dirty="0">
                <a:ea typeface="宋体" panose="02010600030101010101" pitchFamily="2" charset="-122"/>
              </a:rPr>
              <a:t>让磁盘块在内存中驻留尽量长的时间；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E4B8E9-3B1E-481D-BE42-E767888FB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BCD859DD-B23C-4029-A301-C39749B2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ECF26CA-88D1-4BB9-9834-1BA1DED66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02B26C8-7A3A-485D-B4D6-18BC60378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B4DF927-2730-4B57-8FC4-3ACEA96C9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>
            <a:extLst>
              <a:ext uri="{FF2B5EF4-FFF2-40B4-BE49-F238E27FC236}">
                <a16:creationId xmlns:a16="http://schemas.microsoft.com/office/drawing/2014/main" id="{54969DCF-BF7D-4BC6-820A-C0471DF8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970F30D-7CF2-4075-BD19-EC18FFA47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C6FC30-E190-4F7D-B27D-1323C2C40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FED4D30-B8B1-43CF-BB90-B9D974C01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>
            <a:extLst>
              <a:ext uri="{FF2B5EF4-FFF2-40B4-BE49-F238E27FC236}">
                <a16:creationId xmlns:a16="http://schemas.microsoft.com/office/drawing/2014/main" id="{153E917C-3557-437A-BD17-81E17AB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9F6B822-1D62-4DE0-AE21-C3E0DAB25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2509301-5136-45FC-AC23-BEA86B9C93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structures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285B136-EBC6-4731-BE1B-5E6652DD0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AB959A-C046-4BA1-A8EA-6494193F6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from disk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 another storage device </a:t>
            </a:r>
            <a:r>
              <a:rPr lang="en-US" altLang="zh-CN" sz="2400" dirty="0">
                <a:ea typeface="宋体" panose="02010600030101010101" pitchFamily="2" charset="-122"/>
              </a:rPr>
              <a:t>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sz="2400" dirty="0">
                <a:ea typeface="宋体" panose="02010600030101010101" pitchFamily="2" charset="-122"/>
              </a:rPr>
              <a:t>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from backup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A55820C-30A7-4A8A-80F6-D4755E58B6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BD8CF71-288B-4A04-A787-FBA3D3C012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112CCA0-2FFE-4340-B7A2-E8B0576DF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11D30FA-9052-4574-BAFB-FC1D9E33C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1E31C7-25D9-49A1-9C0C-B5E54143DD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C90DFBF-663C-415E-893D-75668CEB2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EF5524B-54F4-476B-8CDA-59208F3E06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1DCF637-ADF4-4776-8086-096783A32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A303DB-6842-488A-8416-5BA66E705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>
            <a:extLst>
              <a:ext uri="{FF2B5EF4-FFF2-40B4-BE49-F238E27FC236}">
                <a16:creationId xmlns:a16="http://schemas.microsoft.com/office/drawing/2014/main" id="{4D06A264-1759-4C9E-9F14-119ED3C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E101A77-FEB0-4A84-BB57-8B5FBDCB4E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B24895EC-9AA9-42BA-AC13-75972825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</a:p>
        </p:txBody>
      </p:sp>
      <p:sp>
        <p:nvSpPr>
          <p:cNvPr id="110596" name="Text Box 5">
            <a:extLst>
              <a:ext uri="{FF2B5EF4-FFF2-40B4-BE49-F238E27FC236}">
                <a16:creationId xmlns:a16="http://schemas.microsoft.com/office/drawing/2014/main" id="{29EF6C0E-C378-438D-91B9-9E10C4A5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</a:p>
        </p:txBody>
      </p:sp>
      <p:pic>
        <p:nvPicPr>
          <p:cNvPr id="110597" name="Picture 6">
            <a:extLst>
              <a:ext uri="{FF2B5EF4-FFF2-40B4-BE49-F238E27FC236}">
                <a16:creationId xmlns:a16="http://schemas.microsoft.com/office/drawing/2014/main" id="{A1A16A2A-132D-4C25-9699-CED52845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FBCF210-29DB-4AA0-9E4E-03FFBB2E8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5CD4798-8EEA-4FEB-A744-733E51D18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C108D92-D89F-449A-BDF2-742EA9AD4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AA62CB9-847D-4F80-B660-0F8B4C2292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5706D0E-AD3F-4B5C-82DD-0B451A658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F1903F7-3F60-451C-9E2F-893DF62861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>
                <a:ea typeface="宋体" panose="02010600030101010101" pitchFamily="2" charset="-122"/>
              </a:rPr>
              <a:t>open, read, write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  <a:r>
              <a:rPr lang="en-US" altLang="zh-CN" sz="2000" b="1">
                <a:ea typeface="宋体" panose="02010600030101010101" pitchFamily="2" charset="-122"/>
              </a:rPr>
              <a:t>close</a:t>
            </a:r>
            <a:r>
              <a:rPr lang="en-US" altLang="zh-CN" sz="2000">
                <a:ea typeface="宋体" panose="02010600030101010101" pitchFamily="2" charset="-122"/>
              </a:rPr>
              <a:t> calls, and </a:t>
            </a:r>
            <a:r>
              <a:rPr lang="en-US" altLang="zh-CN" sz="2000" b="1">
                <a:ea typeface="宋体" panose="02010600030101010101" pitchFamily="2" charset="-122"/>
              </a:rPr>
              <a:t>file descriptors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Virtual File System</a:t>
            </a:r>
            <a:r>
              <a:rPr lang="en-US" altLang="zh-CN" sz="200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 service layer – bottom layer of the architecture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Implements the NFS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2ABCDEC-C491-4555-A2CC-A3935BD42B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E97976A-42D5-4F47-8324-A49B5E9011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boot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total number of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individual files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17E106-477B-46A7-8CD3-6AFC1022E2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21801544-4AAA-4D47-8199-987F3D03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D785EC-AB3A-43E6-ABE7-5093699E80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840CBD5-64E2-4326-B249-02E5F3BED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9486EB0-C362-46AD-930E-CE6944631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7719D4-EAE4-4BE1-9EFF-D85E825E7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E8B26C9-A7E7-411A-A3A9-306F87B4A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C017FC-A7A6-4AE6-8FA2-68CDCCE351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B9FB82-7F28-44A1-9466-F849A8D78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</a:p>
        </p:txBody>
      </p:sp>
      <p:pic>
        <p:nvPicPr>
          <p:cNvPr id="118787" name="Picture 4">
            <a:extLst>
              <a:ext uri="{FF2B5EF4-FFF2-40B4-BE49-F238E27FC236}">
                <a16:creationId xmlns:a16="http://schemas.microsoft.com/office/drawing/2014/main" id="{6A507453-92DB-49BE-BEBD-B22AFBE4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BB1D50-F93E-4395-815F-86C28E6F7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</a:p>
        </p:txBody>
      </p:sp>
      <p:pic>
        <p:nvPicPr>
          <p:cNvPr id="119811" name="Picture 4">
            <a:extLst>
              <a:ext uri="{FF2B5EF4-FFF2-40B4-BE49-F238E27FC236}">
                <a16:creationId xmlns:a16="http://schemas.microsoft.com/office/drawing/2014/main" id="{ECA9F8E2-E630-4D79-BFE8-A33C08EA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AB3447D-9834-4686-A906-76A5AE83F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</a:p>
        </p:txBody>
      </p:sp>
      <p:pic>
        <p:nvPicPr>
          <p:cNvPr id="120835" name="Picture 3">
            <a:extLst>
              <a:ext uri="{FF2B5EF4-FFF2-40B4-BE49-F238E27FC236}">
                <a16:creationId xmlns:a16="http://schemas.microsoft.com/office/drawing/2014/main" id="{2281E667-1F6E-44D5-85E4-A06C87E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A00B4F9-3D4B-4047-9061-F0927CEE4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D3883C3-6A75-4697-9E36-2562F75337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484606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dirty="0">
                <a:ea typeface="宋体" panose="02010600030101010101" pitchFamily="2" charset="-122"/>
              </a:rPr>
              <a:t>10</a:t>
            </a:r>
          </a:p>
          <a:p>
            <a:pPr eaLnBrk="1" hangingPunct="1"/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ED5AAD4-6CCC-493D-898E-A290E93211C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C9ECAD4-EF31-4FA9-8B7C-9E4A660AD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B26AD4D-AB09-4557-B9A4-D96E344BA2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477125" cy="4483100"/>
          </a:xfrm>
        </p:spPr>
        <p:txBody>
          <a:bodyPr/>
          <a:lstStyle/>
          <a:p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因此，文件系统需要在硬盘上设置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A boot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volume) </a:t>
            </a:r>
          </a:p>
          <a:p>
            <a:pPr lvl="1"/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24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Superblock (UNIX)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Master file table (Windows)</a:t>
            </a:r>
          </a:p>
          <a:p>
            <a:pPr lvl="1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 directory structure (per file system)</a:t>
            </a:r>
          </a:p>
          <a:p>
            <a:pPr lvl="1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 per-file FCB </a:t>
            </a:r>
          </a:p>
          <a:p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Notes: Volume</a:t>
            </a:r>
            <a:r>
              <a:rPr lang="zh-CN" altLang="en-US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partition</a:t>
            </a:r>
            <a:endParaRPr lang="en-US" altLang="zh-CN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5970FF-489D-4DED-89F8-9D37B5199E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9967925-8EB5-43D7-923D-95953BB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8" y="1230313"/>
            <a:ext cx="6080125" cy="44751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9689B643-E03D-49A2-9456-4BD113D6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占据文件系统的开始，一般是一个扇区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含有被读入机器中起引导或初启OS的引导代码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每个文件系统都有一个引导块（可能是空的）</a:t>
            </a: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200">
                <a:solidFill>
                  <a:srgbClr val="1306BA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1200">
                <a:solidFill>
                  <a:srgbClr val="1306BA"/>
                </a:solidFill>
                <a:ea typeface="宋体" panose="02010600030101010101" pitchFamily="2" charset="-122"/>
              </a:rPr>
              <a:t>存放文件系统的基本参数 </a:t>
            </a:r>
            <a:endParaRPr lang="zh-CN" altLang="en-US" sz="1200" b="1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文件系统的规模（多大空间）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文件系统空闲块的数目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文件系统中可用的空闲块表（链表的表头）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文件系统中下一个空闲块的下标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文件系统中空闲索引节点的数目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文件系统中空闲索引节点表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空闲索引节点表中下一个空闲索引节点的下标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A1B561D7-4E32-4762-A757-588D339D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8236"/>
              </p:ext>
            </p:extLst>
          </p:nvPr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B01B5DB-B48C-4CA6-B2CA-FCFDE90A5E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6DE471D-DE6B-4745-8004-D7DB9A7806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E6CF494-454C-4D77-9E4A-2D17F02B3F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ECC0843-2D94-4601-B71D-5FE4FF49768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3DF6C59-B034-4B7D-B7F8-994D4467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B9BA297-ED79-42FB-A68D-A23A6B813B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</a:p>
        </p:txBody>
      </p:sp>
    </p:spTree>
    <p:extLst>
      <p:ext uri="{BB962C8B-B14F-4D97-AF65-F5344CB8AC3E}">
        <p14:creationId xmlns:p14="http://schemas.microsoft.com/office/powerpoint/2010/main" val="31164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767898D-B7D1-47BD-A7B1-9F88D43C81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468A8D2-729D-458C-82FF-39C78B0BCA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2A53D0-1056-4AED-8FC2-81FB4212A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82000C-9E41-4297-A434-9C1BD0D5B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40A65A2-4210-465E-8B59-AEC80BE7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11F583-B123-4DA9-AFC0-8BD8666AC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96A47E45-ACEF-4F0E-A2BA-C82AF06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14C442-CF6D-434C-ABFB-28410C7E0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40EF88EB-8490-4E3F-A45D-1F9736AC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更新SECD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57CBFA-25B9-4494-A2AF-B9698E36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5C2094-FBCC-4BFC-89C8-026489FE6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mount table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directory-structure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table (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索引结点表</a:t>
            </a:r>
            <a:r>
              <a:rPr lang="en-US" altLang="zh-CN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open-file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table 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44C177-C51E-4146-BE74-416FB83425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C9702D-9C0F-40F5-86CA-DFE1B4A36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ea typeface="宋体" panose="02010600030101010101" pitchFamily="2" charset="-122"/>
              </a:rPr>
              <a:t>file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A0CF4B-8135-4BBF-852C-D03AF26AE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2D160A-CD69-4CA1-8A43-54D7BBEB4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1DD5B5-D7F1-4FB1-AEA0-F36DDD70A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A0AA2F9F-E2CF-4D09-A102-6D3801DB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>
            <a:extLst>
              <a:ext uri="{FF2B5EF4-FFF2-40B4-BE49-F238E27FC236}">
                <a16:creationId xmlns:a16="http://schemas.microsoft.com/office/drawing/2014/main" id="{F3475C69-361E-4453-B042-EC2E4CE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>
            <a:extLst>
              <a:ext uri="{FF2B5EF4-FFF2-40B4-BE49-F238E27FC236}">
                <a16:creationId xmlns:a16="http://schemas.microsoft.com/office/drawing/2014/main" id="{9918763F-62CC-4A07-88F1-CDCE2111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953092-9D2F-4CAB-B790-439E08948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C34384-B0C4-43C8-82B5-44D9AB18E1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E34150E-2CA8-404B-A660-067483166CCA}"/>
              </a:ext>
            </a:extLst>
          </p:cNvPr>
          <p:cNvSpPr txBox="1">
            <a:spLocks/>
          </p:cNvSpPr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6562E-F96F-4EAD-97A7-3D008BD9C67A}"/>
              </a:ext>
            </a:extLst>
          </p:cNvPr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F41B69E-CB1F-4CFB-93D7-E2771F33A55F}"/>
              </a:ext>
            </a:extLst>
          </p:cNvPr>
          <p:cNvSpPr txBox="1">
            <a:spLocks/>
          </p:cNvSpPr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6A7C8B52-46E8-4DD5-8911-A984CAB4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</a:p>
        </p:txBody>
      </p:sp>
      <p:pic>
        <p:nvPicPr>
          <p:cNvPr id="133124" name="图片 4">
            <a:extLst>
              <a:ext uri="{FF2B5EF4-FFF2-40B4-BE49-F238E27FC236}">
                <a16:creationId xmlns:a16="http://schemas.microsoft.com/office/drawing/2014/main" id="{15DA367E-EF99-40E9-A44E-7A315C7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53EBCF-D734-44FC-8534-221D41C9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677B0A-ECE2-4000-A279-979DEFB25B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FDFE31-F80F-43E2-8A98-E0516F0466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A9D66A-236C-48FF-AEAA-B36FE34A3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2BB1E0-2E9F-4433-8449-2C00FA331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4790C83-B6F0-4CFE-897C-42BCB33466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ACD8D8-A48B-438C-8A63-DFD039BB6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C704DD-E03A-4963-AC6A-CF6784347B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6CEA6E-B0F6-445D-A63F-E099D64748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分别指向各自的用户打开文件表中的一项</a:t>
            </a:r>
          </a:p>
        </p:txBody>
      </p:sp>
      <p:sp>
        <p:nvSpPr>
          <p:cNvPr id="36867" name="文本框 3">
            <a:extLst>
              <a:ext uri="{FF2B5EF4-FFF2-40B4-BE49-F238E27FC236}">
                <a16:creationId xmlns:a16="http://schemas.microsoft.com/office/drawing/2014/main" id="{B0B12A9E-7AA5-463F-A37B-16EDB3AD2AC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1E4FC0B0-E44A-4C1D-BC23-9A857CBBA3E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9" name="文本框 5">
            <a:extLst>
              <a:ext uri="{FF2B5EF4-FFF2-40B4-BE49-F238E27FC236}">
                <a16:creationId xmlns:a16="http://schemas.microsoft.com/office/drawing/2014/main" id="{96A78CE1-4AC1-4C37-84E1-78BE761A6D2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0" name="文本框 6">
            <a:extLst>
              <a:ext uri="{FF2B5EF4-FFF2-40B4-BE49-F238E27FC236}">
                <a16:creationId xmlns:a16="http://schemas.microsoft.com/office/drawing/2014/main" id="{46300CBA-4362-48B8-8D7D-BF833153A0C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1" name="矩形 7">
            <a:extLst>
              <a:ext uri="{FF2B5EF4-FFF2-40B4-BE49-F238E27FC236}">
                <a16:creationId xmlns:a16="http://schemas.microsoft.com/office/drawing/2014/main" id="{4FA3C933-D9EF-46B6-8445-A4FB59CC3F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矩形 9">
            <a:extLst>
              <a:ext uri="{FF2B5EF4-FFF2-40B4-BE49-F238E27FC236}">
                <a16:creationId xmlns:a16="http://schemas.microsoft.com/office/drawing/2014/main" id="{6F4823A2-852B-4570-ABCA-A182F5E6FE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矩形 10">
            <a:extLst>
              <a:ext uri="{FF2B5EF4-FFF2-40B4-BE49-F238E27FC236}">
                <a16:creationId xmlns:a16="http://schemas.microsoft.com/office/drawing/2014/main" id="{2D4FCAB4-5406-472B-9F52-4D2D3DA22D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圆角矩形 11">
            <a:extLst>
              <a:ext uri="{FF2B5EF4-FFF2-40B4-BE49-F238E27FC236}">
                <a16:creationId xmlns:a16="http://schemas.microsoft.com/office/drawing/2014/main" id="{6F1F3915-13EB-4DBF-9862-F5579188652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6875" name="矩形 1">
            <a:extLst>
              <a:ext uri="{FF2B5EF4-FFF2-40B4-BE49-F238E27FC236}">
                <a16:creationId xmlns:a16="http://schemas.microsoft.com/office/drawing/2014/main" id="{1809CE01-0E0A-4AB4-9177-3E66D0B256F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>
            <a:extLst>
              <a:ext uri="{FF2B5EF4-FFF2-40B4-BE49-F238E27FC236}">
                <a16:creationId xmlns:a16="http://schemas.microsoft.com/office/drawing/2014/main" id="{63D00BF3-B416-434D-A627-424748F266D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6877" name="文本框 8">
            <a:extLst>
              <a:ext uri="{FF2B5EF4-FFF2-40B4-BE49-F238E27FC236}">
                <a16:creationId xmlns:a16="http://schemas.microsoft.com/office/drawing/2014/main" id="{D9C2D27C-6E81-4007-A535-8D98C006BA5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8" name="矩形 7">
            <a:extLst>
              <a:ext uri="{FF2B5EF4-FFF2-40B4-BE49-F238E27FC236}">
                <a16:creationId xmlns:a16="http://schemas.microsoft.com/office/drawing/2014/main" id="{DA8DB021-1FED-4F84-A5C2-575D07D83F49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79" name="组合 6">
            <a:extLst>
              <a:ext uri="{FF2B5EF4-FFF2-40B4-BE49-F238E27FC236}">
                <a16:creationId xmlns:a16="http://schemas.microsoft.com/office/drawing/2014/main" id="{8A4784B1-6157-47FF-9D2D-A2D3E6E9507E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>
              <a:extLst>
                <a:ext uri="{FF2B5EF4-FFF2-40B4-BE49-F238E27FC236}">
                  <a16:creationId xmlns:a16="http://schemas.microsoft.com/office/drawing/2014/main" id="{35F1EEBC-9D01-4BDE-8C77-3FFA8D09ED0A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>
              <a:extLst>
                <a:ext uri="{FF2B5EF4-FFF2-40B4-BE49-F238E27FC236}">
                  <a16:creationId xmlns:a16="http://schemas.microsoft.com/office/drawing/2014/main" id="{4722AFC7-7905-432A-BF4F-CC1962A06D4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>
              <a:extLst>
                <a:ext uri="{FF2B5EF4-FFF2-40B4-BE49-F238E27FC236}">
                  <a16:creationId xmlns:a16="http://schemas.microsoft.com/office/drawing/2014/main" id="{5670B727-D6D9-458D-B165-422056536717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6883" name="RemarkBack">
            <a:extLst>
              <a:ext uri="{FF2B5EF4-FFF2-40B4-BE49-F238E27FC236}">
                <a16:creationId xmlns:a16="http://schemas.microsoft.com/office/drawing/2014/main" id="{369B9206-57D7-44DF-B90C-6C97C332EE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>
            <a:extLst>
              <a:ext uri="{FF2B5EF4-FFF2-40B4-BE49-F238E27FC236}">
                <a16:creationId xmlns:a16="http://schemas.microsoft.com/office/drawing/2014/main" id="{DDE3B3C3-2C91-4623-8B59-12E22CE3911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>
            <a:extLst>
              <a:ext uri="{FF2B5EF4-FFF2-40B4-BE49-F238E27FC236}">
                <a16:creationId xmlns:a16="http://schemas.microsoft.com/office/drawing/2014/main" id="{9A4CDC16-948B-445B-BE76-5F1D6DF2664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80" name="组合 16">
            <a:extLst>
              <a:ext uri="{FF2B5EF4-FFF2-40B4-BE49-F238E27FC236}">
                <a16:creationId xmlns:a16="http://schemas.microsoft.com/office/drawing/2014/main" id="{1002555C-CE20-4693-B3BF-D66A0FCA8BC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>
              <a:extLst>
                <a:ext uri="{FF2B5EF4-FFF2-40B4-BE49-F238E27FC236}">
                  <a16:creationId xmlns:a16="http://schemas.microsoft.com/office/drawing/2014/main" id="{880F850E-20FC-403D-B418-4E5550F44077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>
              <a:extLst>
                <a:ext uri="{FF2B5EF4-FFF2-40B4-BE49-F238E27FC236}">
                  <a16:creationId xmlns:a16="http://schemas.microsoft.com/office/drawing/2014/main" id="{C12B23B4-6298-4D1D-899E-C7A1380532B8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>
              <a:extLst>
                <a:ext uri="{FF2B5EF4-FFF2-40B4-BE49-F238E27FC236}">
                  <a16:creationId xmlns:a16="http://schemas.microsoft.com/office/drawing/2014/main" id="{40255D08-0DB9-4391-934E-B4F5BF037DA9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6889" name="TipText">
              <a:extLst>
                <a:ext uri="{FF2B5EF4-FFF2-40B4-BE49-F238E27FC236}">
                  <a16:creationId xmlns:a16="http://schemas.microsoft.com/office/drawing/2014/main" id="{FB3D4D84-BFDB-4D86-9AE3-D247EA6AB589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81" name="图片 1">
            <a:extLst>
              <a:ext uri="{FF2B5EF4-FFF2-40B4-BE49-F238E27FC236}">
                <a16:creationId xmlns:a16="http://schemas.microsoft.com/office/drawing/2014/main" id="{EF38666A-389C-4BE3-B484-28DD916B538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9A0C135-B5C6-4EBE-949E-F6EA0983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D50FE40-59AF-4BEB-B38F-D35E68CFD1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A volume can span </a:t>
            </a:r>
            <a:r>
              <a:rPr lang="fr-FR" altLang="en-US" sz="2400" dirty="0">
                <a:ea typeface="宋体" panose="02010600030101010101" pitchFamily="2" charset="-122"/>
              </a:rPr>
              <a:t>multiple partitions on multiple disks (e.g RAID)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Each partition can be either 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 dirty="0">
                <a:ea typeface="宋体" panose="02010600030101010101" pitchFamily="2" charset="-122"/>
              </a:rPr>
              <a:t>“-- 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 dirty="0">
                <a:ea typeface="宋体" panose="02010600030101010101" pitchFamily="2" charset="-122"/>
              </a:rPr>
              <a:t>, disk is used where no file system is appropriate.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 dirty="0">
                <a:ea typeface="宋体" panose="02010600030101010101" pitchFamily="2" charset="-122"/>
              </a:rPr>
              <a:t>can use a raw partition, as it uses its own format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 dirty="0">
                <a:ea typeface="宋体" panose="02010600030101010101" pitchFamily="2" charset="-122"/>
              </a:rPr>
              <a:t>use raw disk and format the data to suit their needs.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 dirty="0">
                <a:ea typeface="宋体" panose="02010600030101010101" pitchFamily="2" charset="-122"/>
              </a:rPr>
              <a:t>“ --containing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F3492B7-AB68-4198-AB9C-79AE18E715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218C8E54-6AB4-4CA3-950B-AC156E480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89F1FA6-1BCF-45FC-BF03-F5B71A7B24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B3F5768-6BF0-4E11-9A8A-77244C674D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7001110-F071-46BD-9936-A7E254132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AF1F9393-A8DB-46D2-85B4-7FF7608745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2EB90B2-7B3A-46B5-81EA-B2E5E58A42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How can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4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400" dirty="0">
                <a:ea typeface="宋体" panose="02010600030101010101" pitchFamily="2" charset="-122"/>
              </a:rPr>
              <a:t> as they navigate the file-system space?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>
                <a:ea typeface="宋体" panose="02010600030101010101" pitchFamily="2" charset="-122"/>
              </a:rPr>
              <a:t>does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400" dirty="0">
                <a:ea typeface="宋体" panose="02010600030101010101" pitchFamily="2" charset="-122"/>
              </a:rPr>
              <a:t>allow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400" dirty="0">
                <a:ea typeface="宋体" panose="02010600030101010101" pitchFamily="2" charset="-122"/>
              </a:rPr>
              <a:t> to be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400" dirty="0">
                <a:ea typeface="宋体" panose="02010600030101010101" pitchFamily="2" charset="-122"/>
              </a:rPr>
              <a:t>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337E9A4F-61C0-4ED5-92E1-E1EFA574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3B514BF-7282-4522-9255-FA020C096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5938A3-C4E0-42E7-94F2-4EEB537506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在系统启动时建立，在系统关闭时消亡。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16EA7F-30C8-455F-8127-E9BD1CA33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CFA26C-FA61-4B56-9DF1-2FD1EFDC88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ea typeface="宋体" panose="02010600030101010101" pitchFamily="2" charset="-122"/>
              </a:rPr>
              <a:t>树等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C9D766-C37F-4096-A6A1-944F7E6F3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EC2165-98B7-4AF9-93E1-F3A71C9BA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42BFFB-B05F-4E58-AF50-4596A0CA92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591DCC1-D244-4F71-9DFF-73027D750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</a:p>
          <a:p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resides on secondary storage (disks)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EAB3BA-9466-4262-B303-9250ED5DA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9D6BD8-DACF-4C59-A954-F679BA0BDF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on the disk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类似于内存的动态分区管理</a:t>
            </a:r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CA03E6B-B410-4970-AFB3-27D147DE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4EA3A0-37E2-48E3-A4FE-564441781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47DA862F-055C-4ECA-A12C-3F21342F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624552" y="4162096"/>
            <a:ext cx="3594538" cy="1681655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FCB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存储文件内容的磁盘块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24A48C-6B2F-46AC-B81E-60AE5F218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08FCA2-7815-4C22-B575-CE5DADE621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B584B5A-AB1F-410C-82E4-032BA97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A962A9-798F-4801-9732-1992C0BFA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A0BADCD-4310-4677-82A1-F09BDA6AFE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（即文件指针，或偏移量，要访问的文件中的位置）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E9CFCE57-40F5-4633-9415-CF036DF8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E2F6732-C818-4EDF-9A79-BCAF4D250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3EC022A9-05C7-44C6-9EE5-10437F4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D3DE3468-4AE5-49C0-8C73-F569C7C35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6A90A77-01A0-4CF2-A9D1-8AAEB93C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6669A62E-178C-4878-ABFB-14660F53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24858BB3-D5D3-44CC-B0B4-2888230D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1" y="3663950"/>
            <a:ext cx="7533381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的含义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C259C3-191A-4C01-9386-C07AEF3CB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BEA1C26-EB56-4F3A-BFB5-4DF0100F4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Ext3)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</a:p>
          <a:p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Ext3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扩展为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分配磁盘空间，而不是以磁盘块为分配单位；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基于该思想，已经不是连续分配，宏观上还是基于索引或链接分配方式；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FB3214-262E-40D3-8B11-7A89D223D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5525BC-2C10-4139-90B8-5F16B75DF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D3F6952-B72C-4681-9553-F6D649E23520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pointer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88AF8491-F64F-4003-8B2F-CE35C6B5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457DA2D3-ACF2-42C1-8A44-40DDA71DC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FF2F68-C8EF-4D6B-A1B4-E349FB2F2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1C660A14-89D2-48C1-BA05-8D28F753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911005" y="1269015"/>
            <a:ext cx="4992688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DE825000-DFF2-475E-8D59-0B485C0C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082369" y="1818290"/>
            <a:ext cx="2399479" cy="2879833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FCB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存储文件内容的磁盘块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FDF9505-2F22-4ECC-96E5-F7F3747A1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FC4037D-5F9B-41F6-98DB-D9DE34414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No random access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1A1EAB2-F9D6-4094-B7E0-5C4F25C53F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9897C7-C039-486E-BDEB-7EF24A860A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316BB7F-D06C-49E9-BEED-E4FD420E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B18FDA3-B37B-4F9E-8A5B-BC25DC27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2FCFC9DB-72DF-446D-AD92-1B3B148E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F87FB77-2316-4D16-A1A4-00FA372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557B97F-4EF7-4DF7-86DA-7FA0BD8CE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09697093-38EB-4CA1-99AF-C4849462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996B4E-6DD6-4428-B561-32FF0B617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1126FA5-F00B-4DF6-A53A-205B996D79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D8BD61-76EA-4A98-ADEF-A1EBD27461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B0BC8AE9-BC2B-4393-A144-C30A4FBF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90722935-EF23-4A00-9C3F-DE2FC3D6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4C0A29B-AEF4-400E-BEBC-17C4817BE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5565E2C-492C-459F-94A7-8D4DF7D3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>
            <a:extLst>
              <a:ext uri="{FF2B5EF4-FFF2-40B4-BE49-F238E27FC236}">
                <a16:creationId xmlns:a16="http://schemas.microsoft.com/office/drawing/2014/main" id="{C1DF8832-E5C7-40B6-8FF4-4C4F7CF3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C54F3-7D36-49FE-BCA3-0877A670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7E66D9-79BA-48E4-BD6C-2F69C93B89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17A2601E-9156-4DBE-B02E-65AEEA61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FEBD119-D6B1-442E-B7C4-89EE9B20A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9AC16B0A-342B-4C60-AF0B-2CA4B317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>
            <a:extLst>
              <a:ext uri="{FF2B5EF4-FFF2-40B4-BE49-F238E27FC236}">
                <a16:creationId xmlns:a16="http://schemas.microsoft.com/office/drawing/2014/main" id="{FBA15880-5575-4723-A566-CE95D5AF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>
            <a:extLst>
              <a:ext uri="{FF2B5EF4-FFF2-40B4-BE49-F238E27FC236}">
                <a16:creationId xmlns:a16="http://schemas.microsoft.com/office/drawing/2014/main" id="{8B1FC9EB-AE36-440F-84AE-8F5AACFE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>
            <a:extLst>
              <a:ext uri="{FF2B5EF4-FFF2-40B4-BE49-F238E27FC236}">
                <a16:creationId xmlns:a16="http://schemas.microsoft.com/office/drawing/2014/main" id="{F2568413-819B-403B-BA9D-7B60D060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512B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60040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8734AA2-2AC8-4292-877D-09F58B150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27E86A-CCAB-48F1-876D-571B4062C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ECC0785C-44B7-4B54-BBD8-6BCCE4CB36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ea typeface="宋体" panose="02010600030101010101" pitchFamily="2" charset="-122"/>
              </a:rPr>
              <a:t>20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3B12A92-62C4-477D-87DB-9486F1C8A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>
            <a:extLst>
              <a:ext uri="{FF2B5EF4-FFF2-40B4-BE49-F238E27FC236}">
                <a16:creationId xmlns:a16="http://schemas.microsoft.com/office/drawing/2014/main" id="{610C5553-4A92-453F-B8E4-F2D8A13E87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7" name="文本框 3">
            <a:extLst>
              <a:ext uri="{FF2B5EF4-FFF2-40B4-BE49-F238E27FC236}">
                <a16:creationId xmlns:a16="http://schemas.microsoft.com/office/drawing/2014/main" id="{CA7EFBCA-8E26-47E3-AC62-1BE5805DBE5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8" name="文本框 4">
            <a:extLst>
              <a:ext uri="{FF2B5EF4-FFF2-40B4-BE49-F238E27FC236}">
                <a16:creationId xmlns:a16="http://schemas.microsoft.com/office/drawing/2014/main" id="{075C8A1B-3488-4882-AC9A-193A93732DE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9" name="文本框 5">
            <a:extLst>
              <a:ext uri="{FF2B5EF4-FFF2-40B4-BE49-F238E27FC236}">
                <a16:creationId xmlns:a16="http://schemas.microsoft.com/office/drawing/2014/main" id="{E095EF19-91FB-447A-BE99-F31A10400C5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0" name="文本框 6">
            <a:extLst>
              <a:ext uri="{FF2B5EF4-FFF2-40B4-BE49-F238E27FC236}">
                <a16:creationId xmlns:a16="http://schemas.microsoft.com/office/drawing/2014/main" id="{8CAA01BD-75B9-4CCB-99C1-3DDDB7F80CD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1" name="椭圆 7">
            <a:extLst>
              <a:ext uri="{FF2B5EF4-FFF2-40B4-BE49-F238E27FC236}">
                <a16:creationId xmlns:a16="http://schemas.microsoft.com/office/drawing/2014/main" id="{BE5D32A2-9634-4D81-8441-B214DE0F4E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2" name="椭圆 8">
            <a:extLst>
              <a:ext uri="{FF2B5EF4-FFF2-40B4-BE49-F238E27FC236}">
                <a16:creationId xmlns:a16="http://schemas.microsoft.com/office/drawing/2014/main" id="{367F6B93-41D4-42DC-A084-D7E41EB596A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3" name="椭圆 9">
            <a:extLst>
              <a:ext uri="{FF2B5EF4-FFF2-40B4-BE49-F238E27FC236}">
                <a16:creationId xmlns:a16="http://schemas.microsoft.com/office/drawing/2014/main" id="{370FB21B-21C7-4EC1-9D1F-443A0281D1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4" name="圆角矩形 11">
            <a:extLst>
              <a:ext uri="{FF2B5EF4-FFF2-40B4-BE49-F238E27FC236}">
                <a16:creationId xmlns:a16="http://schemas.microsoft.com/office/drawing/2014/main" id="{47B3BB6C-7434-44EC-B6F4-651EC18B68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62475" name="矩形 1">
            <a:extLst>
              <a:ext uri="{FF2B5EF4-FFF2-40B4-BE49-F238E27FC236}">
                <a16:creationId xmlns:a16="http://schemas.microsoft.com/office/drawing/2014/main" id="{5DBE4D92-4EB7-462C-9CA1-1CD39B56EB5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>
            <a:extLst>
              <a:ext uri="{FF2B5EF4-FFF2-40B4-BE49-F238E27FC236}">
                <a16:creationId xmlns:a16="http://schemas.microsoft.com/office/drawing/2014/main" id="{FFC24E15-9F09-4C3F-9502-17B49EFF6E7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2477" name="文本框 7">
            <a:extLst>
              <a:ext uri="{FF2B5EF4-FFF2-40B4-BE49-F238E27FC236}">
                <a16:creationId xmlns:a16="http://schemas.microsoft.com/office/drawing/2014/main" id="{CB1BF14D-136C-4165-8C35-1BFBD76D930A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，分配时以簇为单位，文件大小为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62478" name="椭圆 9">
            <a:extLst>
              <a:ext uri="{FF2B5EF4-FFF2-40B4-BE49-F238E27FC236}">
                <a16:creationId xmlns:a16="http://schemas.microsoft.com/office/drawing/2014/main" id="{A680A950-BF9A-4920-853F-0CC107AB2316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79" name="组合 5">
            <a:extLst>
              <a:ext uri="{FF2B5EF4-FFF2-40B4-BE49-F238E27FC236}">
                <a16:creationId xmlns:a16="http://schemas.microsoft.com/office/drawing/2014/main" id="{95CB6A47-2867-4DA9-A26A-4D49E17FB7EC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>
              <a:extLst>
                <a:ext uri="{FF2B5EF4-FFF2-40B4-BE49-F238E27FC236}">
                  <a16:creationId xmlns:a16="http://schemas.microsoft.com/office/drawing/2014/main" id="{14053AD8-7CEC-40AA-93D1-9A729CB67C3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>
              <a:extLst>
                <a:ext uri="{FF2B5EF4-FFF2-40B4-BE49-F238E27FC236}">
                  <a16:creationId xmlns:a16="http://schemas.microsoft.com/office/drawing/2014/main" id="{5247FF68-1BE0-4BBD-B671-577FF0A0AC77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>
              <a:extLst>
                <a:ext uri="{FF2B5EF4-FFF2-40B4-BE49-F238E27FC236}">
                  <a16:creationId xmlns:a16="http://schemas.microsoft.com/office/drawing/2014/main" id="{A7E57830-7C84-4C03-B6D7-443EEF3679EC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62480" name="RemarkBack">
            <a:extLst>
              <a:ext uri="{FF2B5EF4-FFF2-40B4-BE49-F238E27FC236}">
                <a16:creationId xmlns:a16="http://schemas.microsoft.com/office/drawing/2014/main" id="{0989C1A2-6990-4E1B-B11F-4800AA42B24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>
            <a:extLst>
              <a:ext uri="{FF2B5EF4-FFF2-40B4-BE49-F238E27FC236}">
                <a16:creationId xmlns:a16="http://schemas.microsoft.com/office/drawing/2014/main" id="{9D96CFD3-4F3C-4ECA-AE7B-2035B93224EC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>
            <a:extLst>
              <a:ext uri="{FF2B5EF4-FFF2-40B4-BE49-F238E27FC236}">
                <a16:creationId xmlns:a16="http://schemas.microsoft.com/office/drawing/2014/main" id="{39FF8460-C8F2-4AE9-A451-EEFD48B485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83" name="组合 16">
            <a:extLst>
              <a:ext uri="{FF2B5EF4-FFF2-40B4-BE49-F238E27FC236}">
                <a16:creationId xmlns:a16="http://schemas.microsoft.com/office/drawing/2014/main" id="{F7872352-D6AF-4ACF-8AFC-5C611DBEC17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>
              <a:extLst>
                <a:ext uri="{FF2B5EF4-FFF2-40B4-BE49-F238E27FC236}">
                  <a16:creationId xmlns:a16="http://schemas.microsoft.com/office/drawing/2014/main" id="{29FC84B4-0D4A-4472-A173-F7C3AC3A0FC2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>
              <a:extLst>
                <a:ext uri="{FF2B5EF4-FFF2-40B4-BE49-F238E27FC236}">
                  <a16:creationId xmlns:a16="http://schemas.microsoft.com/office/drawing/2014/main" id="{4D5E74C3-7A55-4336-B7A6-DEA00994CEF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>
              <a:extLst>
                <a:ext uri="{FF2B5EF4-FFF2-40B4-BE49-F238E27FC236}">
                  <a16:creationId xmlns:a16="http://schemas.microsoft.com/office/drawing/2014/main" id="{88394AD9-D66C-421B-A5F9-75ED583AEF58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2489" name="TipText">
              <a:extLst>
                <a:ext uri="{FF2B5EF4-FFF2-40B4-BE49-F238E27FC236}">
                  <a16:creationId xmlns:a16="http://schemas.microsoft.com/office/drawing/2014/main" id="{594CB08F-9BD9-4996-87C5-1DDB8B4F460F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2484" name="图片 1">
            <a:extLst>
              <a:ext uri="{FF2B5EF4-FFF2-40B4-BE49-F238E27FC236}">
                <a16:creationId xmlns:a16="http://schemas.microsoft.com/office/drawing/2014/main" id="{C5FBC3E3-B22B-4C79-8B01-AC30B5D9CFE8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D51F644-9071-4670-9DC6-2245CC038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2E4E4F-85BB-4B1C-A431-919108A25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4F68D87-83C0-4DD9-83F0-990D8D2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E15CBE6-6561-4ABF-826D-C999FEB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90122A6F-A321-4F29-9912-3876E336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2F1993D-66B3-4218-87EF-1D739371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51ACFF11-A59E-491D-A1AE-BCCAFE19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BD649885-53A5-4155-BB68-67A88242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CFA3A373-4D2F-43F8-959C-9C35711F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172E9BD8-1C3C-46F1-9883-A13C9FE9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71D512D6-A17A-43A8-8F1A-4E0C0A4D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CDD8E4E3-7F75-4098-BCAA-85ADCDA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3F62BA64-1759-4129-9112-DE2C38B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919C968A-677D-4C45-AFA9-773D86C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D8B21E7B-3AE3-439B-9D4E-191716EA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E7B29D29-B9B2-460A-9FC3-7DFDA68DA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2110C17E-BD6D-46D9-A0F6-CA48C7DCE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871AA857-1608-4305-81FC-1EF5E913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07B36EC-ADB1-4179-A175-73189D5AF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510CC10-4D2D-48DF-BC1E-6E6039F7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2B5DA6-CC89-4713-BF95-A5A462DE2C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7D88AA1-88BE-4ABD-B61C-1E8D5D95B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Random access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”, O_RDWR);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Cache 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获取文件在磁盘上的逻辑块号；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Mapping from logical to physical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In </a:t>
            </a: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>
                <a:ea typeface="宋体" panose="02010600030101010101" pitchFamily="2" charset="-122"/>
              </a:rPr>
              <a:t>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>
                <a:ea typeface="宋体" panose="02010600030101010101" pitchFamily="2" charset="-122"/>
              </a:rPr>
              <a:t>, and block size 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>
                <a:ea typeface="宋体" panose="02010600030101010101" pitchFamily="2" charset="-122"/>
              </a:rPr>
              <a:t>.  We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>
                <a:ea typeface="宋体" panose="02010600030101010101" pitchFamily="2" charset="-122"/>
              </a:rPr>
              <a:t> for index table.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文件大小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K bytes (2</a:t>
            </a:r>
            <a:r>
              <a:rPr lang="zh-CN" altLang="en-US" sz="1800" baseline="30000">
                <a:ea typeface="宋体" panose="02010600030101010101" pitchFamily="2" charset="-122"/>
              </a:rPr>
              <a:t>1</a:t>
            </a:r>
            <a:r>
              <a:rPr lang="en-US" altLang="zh-CN" sz="1800" baseline="30000">
                <a:ea typeface="宋体" panose="02010600030101010101" pitchFamily="2" charset="-122"/>
              </a:rPr>
              <a:t>7</a:t>
            </a:r>
            <a:r>
              <a:rPr lang="zh-CN" altLang="en-US" sz="1800" baseline="300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>
                <a:ea typeface="宋体" panose="02010600030101010101" pitchFamily="2" charset="-122"/>
              </a:rPr>
              <a:t>9 </a:t>
            </a:r>
            <a:r>
              <a:rPr lang="zh-CN" altLang="en-US" sz="180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>
                <a:ea typeface="宋体" panose="02010600030101010101" pitchFamily="2" charset="-122"/>
              </a:rPr>
              <a:t>256</a:t>
            </a:r>
            <a:r>
              <a:rPr lang="zh-CN" altLang="en-US" sz="180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>
                <a:ea typeface="宋体" panose="02010600030101010101" pitchFamily="2" charset="-122"/>
              </a:rPr>
              <a:t>(2</a:t>
            </a:r>
            <a:r>
              <a:rPr lang="en-US" altLang="zh-CN" sz="1800" baseline="30000">
                <a:ea typeface="宋体" panose="02010600030101010101" pitchFamily="2" charset="-122"/>
              </a:rPr>
              <a:t>17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  <a:r>
              <a:rPr lang="en-US" altLang="zh-CN" sz="1800" baseline="30000">
                <a:ea typeface="宋体" panose="02010600030101010101" pitchFamily="2" charset="-122"/>
              </a:rPr>
              <a:t>9</a:t>
            </a:r>
            <a:r>
              <a:rPr lang="en-US" altLang="zh-CN" sz="1800">
                <a:ea typeface="宋体" panose="02010600030101010101" pitchFamily="2" charset="-122"/>
              </a:rPr>
              <a:t>=256)</a:t>
            </a:r>
            <a:r>
              <a:rPr lang="zh-CN" altLang="en-US" sz="180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E2FD1E-0D95-4010-89DD-CFED05A00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17D5E56-E494-4C97-99D4-B7A0F35C7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Linked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Multilevel index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Combined scheme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Direct blocks, single indirect, double indirect, triple indirect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CC2C0D-E494-4D8F-9E23-31DFA581D5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069A049-4327-4BCB-884B-F429F6358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BC1A013-663D-4590-8C14-ED26BB79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F5CA894-0C83-45CF-BE0E-8D663707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B62C84F2-96A2-4014-9EB4-01DE5082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866C47A7-49C4-4FF1-8523-13968D26E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1C7DDFFB-BC41-4686-BB70-9952B0DD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C937FA79-A2BC-46E5-B77C-8784E62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BC02C9D6-29E7-4BD2-88C5-CBDA77CA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81CDE4AD-5198-4651-BD93-A0BCEE95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402FE1D3-07BF-477B-BC21-B1841CEF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17067EF2-96C7-426E-8716-4E34B75E3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FF3089A-E4FB-43D5-8839-2571A4813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B75BCBF5-3ECF-4D00-82A5-F84A19B8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3303FD9-3809-4407-88A4-55952A02F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grpSp>
        <p:nvGrpSpPr>
          <p:cNvPr id="69635" name="组合 29">
            <a:extLst>
              <a:ext uri="{FF2B5EF4-FFF2-40B4-BE49-F238E27FC236}">
                <a16:creationId xmlns:a16="http://schemas.microsoft.com/office/drawing/2014/main" id="{28E185F6-7BBC-42ED-A046-6328FB668587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>
              <a:extLst>
                <a:ext uri="{FF2B5EF4-FFF2-40B4-BE49-F238E27FC236}">
                  <a16:creationId xmlns:a16="http://schemas.microsoft.com/office/drawing/2014/main" id="{C2CE0D80-A311-42A8-A2DF-60E375C6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>
              <a:extLst>
                <a:ext uri="{FF2B5EF4-FFF2-40B4-BE49-F238E27FC236}">
                  <a16:creationId xmlns:a16="http://schemas.microsoft.com/office/drawing/2014/main" id="{31E89206-DE4F-4C43-A342-8A3DC652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3D2EF78B-278E-4451-989B-0BDA798A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>
              <a:extLst>
                <a:ext uri="{FF2B5EF4-FFF2-40B4-BE49-F238E27FC236}">
                  <a16:creationId xmlns:a16="http://schemas.microsoft.com/office/drawing/2014/main" id="{60DFBE0A-B262-4B34-9DA4-BC42F72A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>
              <a:extLst>
                <a:ext uri="{FF2B5EF4-FFF2-40B4-BE49-F238E27FC236}">
                  <a16:creationId xmlns:a16="http://schemas.microsoft.com/office/drawing/2014/main" id="{1073B75D-60D6-4538-964C-A02F9633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>
              <a:extLst>
                <a:ext uri="{FF2B5EF4-FFF2-40B4-BE49-F238E27FC236}">
                  <a16:creationId xmlns:a16="http://schemas.microsoft.com/office/drawing/2014/main" id="{D287F25D-1C67-47DA-84E4-290814B0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>
              <a:extLst>
                <a:ext uri="{FF2B5EF4-FFF2-40B4-BE49-F238E27FC236}">
                  <a16:creationId xmlns:a16="http://schemas.microsoft.com/office/drawing/2014/main" id="{CE7E1485-7E70-47DA-91E2-4F567BCB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>
              <a:extLst>
                <a:ext uri="{FF2B5EF4-FFF2-40B4-BE49-F238E27FC236}">
                  <a16:creationId xmlns:a16="http://schemas.microsoft.com/office/drawing/2014/main" id="{A0861907-04ED-46F5-923B-8726771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147023B3-CCA5-447C-82F4-1A404277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>
              <a:extLst>
                <a:ext uri="{FF2B5EF4-FFF2-40B4-BE49-F238E27FC236}">
                  <a16:creationId xmlns:a16="http://schemas.microsoft.com/office/drawing/2014/main" id="{9F2416F5-7F9D-4A8C-A70F-2B1B35A0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>
              <a:extLst>
                <a:ext uri="{FF2B5EF4-FFF2-40B4-BE49-F238E27FC236}">
                  <a16:creationId xmlns:a16="http://schemas.microsoft.com/office/drawing/2014/main" id="{22777D7E-4BCE-4708-B64E-EF07203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>
              <a:extLst>
                <a:ext uri="{FF2B5EF4-FFF2-40B4-BE49-F238E27FC236}">
                  <a16:creationId xmlns:a16="http://schemas.microsoft.com/office/drawing/2014/main" id="{FF5AD839-9D31-4669-877E-81BEF360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>
              <a:extLst>
                <a:ext uri="{FF2B5EF4-FFF2-40B4-BE49-F238E27FC236}">
                  <a16:creationId xmlns:a16="http://schemas.microsoft.com/office/drawing/2014/main" id="{CF3CD55C-80E2-4F00-93DD-84843063C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>
              <a:extLst>
                <a:ext uri="{FF2B5EF4-FFF2-40B4-BE49-F238E27FC236}">
                  <a16:creationId xmlns:a16="http://schemas.microsoft.com/office/drawing/2014/main" id="{86E87BBC-1987-49BD-A3BB-44990C9E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>
              <a:extLst>
                <a:ext uri="{FF2B5EF4-FFF2-40B4-BE49-F238E27FC236}">
                  <a16:creationId xmlns:a16="http://schemas.microsoft.com/office/drawing/2014/main" id="{6E61D5FC-12BB-4CA8-AD7D-DB22FC149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>
              <a:extLst>
                <a:ext uri="{FF2B5EF4-FFF2-40B4-BE49-F238E27FC236}">
                  <a16:creationId xmlns:a16="http://schemas.microsoft.com/office/drawing/2014/main" id="{C048AF5A-3871-49F5-9FA9-7A7FD6C7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>
              <a:extLst>
                <a:ext uri="{FF2B5EF4-FFF2-40B4-BE49-F238E27FC236}">
                  <a16:creationId xmlns:a16="http://schemas.microsoft.com/office/drawing/2014/main" id="{CFCC23F7-72DD-4E1A-BA37-541E6FC15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>
              <a:extLst>
                <a:ext uri="{FF2B5EF4-FFF2-40B4-BE49-F238E27FC236}">
                  <a16:creationId xmlns:a16="http://schemas.microsoft.com/office/drawing/2014/main" id="{C4F678B1-9693-444B-94F3-72092282B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>
              <a:extLst>
                <a:ext uri="{FF2B5EF4-FFF2-40B4-BE49-F238E27FC236}">
                  <a16:creationId xmlns:a16="http://schemas.microsoft.com/office/drawing/2014/main" id="{1AF4DC56-011E-4C49-8EC6-2FB163C9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>
              <a:extLst>
                <a:ext uri="{FF2B5EF4-FFF2-40B4-BE49-F238E27FC236}">
                  <a16:creationId xmlns:a16="http://schemas.microsoft.com/office/drawing/2014/main" id="{61E183D3-6E41-4BB6-AC34-EDC158DD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>
              <a:extLst>
                <a:ext uri="{FF2B5EF4-FFF2-40B4-BE49-F238E27FC236}">
                  <a16:creationId xmlns:a16="http://schemas.microsoft.com/office/drawing/2014/main" id="{57748CA7-80AE-489D-BEE8-8BF83F1B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>
              <a:extLst>
                <a:ext uri="{FF2B5EF4-FFF2-40B4-BE49-F238E27FC236}">
                  <a16:creationId xmlns:a16="http://schemas.microsoft.com/office/drawing/2014/main" id="{3890A0A4-CD6B-4278-AE88-6054204C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>
              <a:extLst>
                <a:ext uri="{FF2B5EF4-FFF2-40B4-BE49-F238E27FC236}">
                  <a16:creationId xmlns:a16="http://schemas.microsoft.com/office/drawing/2014/main" id="{BDCC69EF-E791-4BEF-9A7B-2C754269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>
              <a:extLst>
                <a:ext uri="{FF2B5EF4-FFF2-40B4-BE49-F238E27FC236}">
                  <a16:creationId xmlns:a16="http://schemas.microsoft.com/office/drawing/2014/main" id="{3E6AB27D-E86C-477D-9FBF-87521BF09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>
              <a:extLst>
                <a:ext uri="{FF2B5EF4-FFF2-40B4-BE49-F238E27FC236}">
                  <a16:creationId xmlns:a16="http://schemas.microsoft.com/office/drawing/2014/main" id="{EB50E880-E4DA-4618-891F-1FB11128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</a:p>
          </p:txBody>
        </p:sp>
        <p:sp>
          <p:nvSpPr>
            <p:cNvPr id="69662" name="Text Box 28">
              <a:extLst>
                <a:ext uri="{FF2B5EF4-FFF2-40B4-BE49-F238E27FC236}">
                  <a16:creationId xmlns:a16="http://schemas.microsoft.com/office/drawing/2014/main" id="{240A6C7B-249E-4BED-B484-DDDA9130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</a:p>
          </p:txBody>
        </p:sp>
        <p:sp>
          <p:nvSpPr>
            <p:cNvPr id="69663" name="Text Box 29">
              <a:extLst>
                <a:ext uri="{FF2B5EF4-FFF2-40B4-BE49-F238E27FC236}">
                  <a16:creationId xmlns:a16="http://schemas.microsoft.com/office/drawing/2014/main" id="{239B1314-ACE6-4F6A-AF74-16063EB6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</p:txBody>
        </p:sp>
      </p:grp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E78DC0B-9811-4577-9759-691BBFED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AEC2AE7-CFE2-42DD-AD3D-FFEADE1BBE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bytes</a:t>
            </a:r>
          </a:p>
          <a:p>
            <a:r>
              <a:rPr lang="zh-CN" altLang="en-US" sz="200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>
                <a:ea typeface="宋体" panose="02010600030101010101" pitchFamily="2" charset="-122"/>
              </a:rPr>
              <a:t>3</a:t>
            </a:r>
            <a:r>
              <a:rPr lang="zh-CN" altLang="en-US" sz="20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894A3651-EDFA-407E-920A-1FEA9A27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0952CDD2-65DB-47D8-A3AD-7D3906C1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D3C5EAB-B223-4ADA-8476-6A2BC33B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5C593754-5C52-459A-B8D4-B3D9BB12A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E85CA2F2-9F55-4874-963C-A11E3869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9D04D333-4A7B-42C5-8D5D-94A7C22B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0BE92EC7-62DC-419A-AF87-D2AC0F7B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1CCE4F5-9948-4D84-B8F1-DFCFC859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E08EE4AB-F741-49CA-8EBE-C04FA852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2AAE7D2-AC84-4D7F-8839-B06B68F42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309956C9-C3A8-404B-B652-CF00AE08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6DA15821-D58C-4191-9E3F-1955FB2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DE745100-6A9D-4665-907F-B71D0F16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>
            <a:extLst>
              <a:ext uri="{FF2B5EF4-FFF2-40B4-BE49-F238E27FC236}">
                <a16:creationId xmlns:a16="http://schemas.microsoft.com/office/drawing/2014/main" id="{32CFECFE-BCA0-492E-8B1F-D3D7CED9739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播放，播放性能最好的文件数据块组织方式是（）。</a:t>
            </a:r>
          </a:p>
        </p:txBody>
      </p:sp>
      <p:sp>
        <p:nvSpPr>
          <p:cNvPr id="72707" name="文本框 4">
            <a:extLst>
              <a:ext uri="{FF2B5EF4-FFF2-40B4-BE49-F238E27FC236}">
                <a16:creationId xmlns:a16="http://schemas.microsoft.com/office/drawing/2014/main" id="{B0636796-81E5-4533-851F-27351D3C8C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2708" name="文本框 5">
            <a:extLst>
              <a:ext uri="{FF2B5EF4-FFF2-40B4-BE49-F238E27FC236}">
                <a16:creationId xmlns:a16="http://schemas.microsoft.com/office/drawing/2014/main" id="{889070F6-9953-4D7A-85FD-B3FE14D36E0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</a:t>
            </a:r>
          </a:p>
        </p:txBody>
      </p:sp>
      <p:sp>
        <p:nvSpPr>
          <p:cNvPr id="72709" name="文本框 6">
            <a:extLst>
              <a:ext uri="{FF2B5EF4-FFF2-40B4-BE49-F238E27FC236}">
                <a16:creationId xmlns:a16="http://schemas.microsoft.com/office/drawing/2014/main" id="{DCB8C248-D761-46D1-BA14-8A5794A1D1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</a:p>
        </p:txBody>
      </p:sp>
      <p:sp>
        <p:nvSpPr>
          <p:cNvPr id="72710" name="文本框 7">
            <a:extLst>
              <a:ext uri="{FF2B5EF4-FFF2-40B4-BE49-F238E27FC236}">
                <a16:creationId xmlns:a16="http://schemas.microsoft.com/office/drawing/2014/main" id="{4FC81607-CA06-4E50-BABD-E42A1E1FDD7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多级索引结构</a:t>
            </a:r>
          </a:p>
        </p:txBody>
      </p:sp>
      <p:sp>
        <p:nvSpPr>
          <p:cNvPr id="72711" name="椭圆 8">
            <a:extLst>
              <a:ext uri="{FF2B5EF4-FFF2-40B4-BE49-F238E27FC236}">
                <a16:creationId xmlns:a16="http://schemas.microsoft.com/office/drawing/2014/main" id="{861153BF-02DB-4D98-855D-245F04076DD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2" name="椭圆 9">
            <a:extLst>
              <a:ext uri="{FF2B5EF4-FFF2-40B4-BE49-F238E27FC236}">
                <a16:creationId xmlns:a16="http://schemas.microsoft.com/office/drawing/2014/main" id="{78C97AD9-7EF0-458C-9875-780B914A19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10">
            <a:extLst>
              <a:ext uri="{FF2B5EF4-FFF2-40B4-BE49-F238E27FC236}">
                <a16:creationId xmlns:a16="http://schemas.microsoft.com/office/drawing/2014/main" id="{CD4598B5-2FF7-44ED-B27D-CAD27354029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1">
            <a:extLst>
              <a:ext uri="{FF2B5EF4-FFF2-40B4-BE49-F238E27FC236}">
                <a16:creationId xmlns:a16="http://schemas.microsoft.com/office/drawing/2014/main" id="{98A177A8-C560-48EA-A561-E6239F0F8D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矩形: 圆角 12">
            <a:extLst>
              <a:ext uri="{FF2B5EF4-FFF2-40B4-BE49-F238E27FC236}">
                <a16:creationId xmlns:a16="http://schemas.microsoft.com/office/drawing/2014/main" id="{C5B7C011-FF88-4343-AAD2-09049FE8252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2716" name="矩形 19">
            <a:extLst>
              <a:ext uri="{FF2B5EF4-FFF2-40B4-BE49-F238E27FC236}">
                <a16:creationId xmlns:a16="http://schemas.microsoft.com/office/drawing/2014/main" id="{A6C60F72-9F5C-4FF1-9759-953EFDE8BB7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>
            <a:extLst>
              <a:ext uri="{FF2B5EF4-FFF2-40B4-BE49-F238E27FC236}">
                <a16:creationId xmlns:a16="http://schemas.microsoft.com/office/drawing/2014/main" id="{7173DC0B-D632-4348-B8FD-336463CD7C3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2718" name="文本框 25">
            <a:extLst>
              <a:ext uri="{FF2B5EF4-FFF2-40B4-BE49-F238E27FC236}">
                <a16:creationId xmlns:a16="http://schemas.microsoft.com/office/drawing/2014/main" id="{954D6A37-DBCB-4A6D-8AE2-63C49F3072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9" name="组合 23">
            <a:extLst>
              <a:ext uri="{FF2B5EF4-FFF2-40B4-BE49-F238E27FC236}">
                <a16:creationId xmlns:a16="http://schemas.microsoft.com/office/drawing/2014/main" id="{F542D08B-DB90-4960-9EEE-90892B4BB3E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>
              <a:extLst>
                <a:ext uri="{FF2B5EF4-FFF2-40B4-BE49-F238E27FC236}">
                  <a16:creationId xmlns:a16="http://schemas.microsoft.com/office/drawing/2014/main" id="{773E3D1A-EB64-4F33-A64B-75075BBEAB6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>
              <a:extLst>
                <a:ext uri="{FF2B5EF4-FFF2-40B4-BE49-F238E27FC236}">
                  <a16:creationId xmlns:a16="http://schemas.microsoft.com/office/drawing/2014/main" id="{62F86B20-BDF5-4D9E-B7B5-EA3F3E5C6190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>
              <a:extLst>
                <a:ext uri="{FF2B5EF4-FFF2-40B4-BE49-F238E27FC236}">
                  <a16:creationId xmlns:a16="http://schemas.microsoft.com/office/drawing/2014/main" id="{728939EA-8520-4A59-A65E-586ED8F3B599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2720" name="RemarkBack">
            <a:extLst>
              <a:ext uri="{FF2B5EF4-FFF2-40B4-BE49-F238E27FC236}">
                <a16:creationId xmlns:a16="http://schemas.microsoft.com/office/drawing/2014/main" id="{548967B1-931F-4A86-913E-BAA402CD705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>
            <a:extLst>
              <a:ext uri="{FF2B5EF4-FFF2-40B4-BE49-F238E27FC236}">
                <a16:creationId xmlns:a16="http://schemas.microsoft.com/office/drawing/2014/main" id="{7607DEE5-E1BE-4D60-8338-38DA16B3F29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>
            <a:extLst>
              <a:ext uri="{FF2B5EF4-FFF2-40B4-BE49-F238E27FC236}">
                <a16:creationId xmlns:a16="http://schemas.microsoft.com/office/drawing/2014/main" id="{83CBAB09-097F-49A0-A17A-38E4CB5B08A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23" name="组合 17">
            <a:extLst>
              <a:ext uri="{FF2B5EF4-FFF2-40B4-BE49-F238E27FC236}">
                <a16:creationId xmlns:a16="http://schemas.microsoft.com/office/drawing/2014/main" id="{CF14EC99-7E25-416F-96F1-0F6EBD42FF8A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>
              <a:extLst>
                <a:ext uri="{FF2B5EF4-FFF2-40B4-BE49-F238E27FC236}">
                  <a16:creationId xmlns:a16="http://schemas.microsoft.com/office/drawing/2014/main" id="{CB28BCB0-A1B6-4A49-A305-F2A0B1F2A0F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>
              <a:extLst>
                <a:ext uri="{FF2B5EF4-FFF2-40B4-BE49-F238E27FC236}">
                  <a16:creationId xmlns:a16="http://schemas.microsoft.com/office/drawing/2014/main" id="{60DF9E5F-81FC-46D4-AF70-A13806BBB9D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>
              <a:extLst>
                <a:ext uri="{FF2B5EF4-FFF2-40B4-BE49-F238E27FC236}">
                  <a16:creationId xmlns:a16="http://schemas.microsoft.com/office/drawing/2014/main" id="{DF745D3E-B1AE-4B79-9D43-DB5F026F1A70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9" name="TipText">
              <a:extLst>
                <a:ext uri="{FF2B5EF4-FFF2-40B4-BE49-F238E27FC236}">
                  <a16:creationId xmlns:a16="http://schemas.microsoft.com/office/drawing/2014/main" id="{4A4384C0-ED09-455D-A180-FACFCCE677A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24" name="图片 2">
            <a:extLst>
              <a:ext uri="{FF2B5EF4-FFF2-40B4-BE49-F238E27FC236}">
                <a16:creationId xmlns:a16="http://schemas.microsoft.com/office/drawing/2014/main" id="{B3FE7446-94FD-43AF-9A9A-723DD63B2D13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>
            <a:extLst>
              <a:ext uri="{FF2B5EF4-FFF2-40B4-BE49-F238E27FC236}">
                <a16:creationId xmlns:a16="http://schemas.microsoft.com/office/drawing/2014/main" id="{2DD28131-8365-4B94-A5D5-5E54B47AB75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74755" name="文本框 4">
            <a:extLst>
              <a:ext uri="{FF2B5EF4-FFF2-40B4-BE49-F238E27FC236}">
                <a16:creationId xmlns:a16="http://schemas.microsoft.com/office/drawing/2014/main" id="{62EE9FBC-1ECA-4536-A0EB-C75F516B02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4756" name="文本框 5">
            <a:extLst>
              <a:ext uri="{FF2B5EF4-FFF2-40B4-BE49-F238E27FC236}">
                <a16:creationId xmlns:a16="http://schemas.microsoft.com/office/drawing/2014/main" id="{4EC4585B-00ED-4FC3-A2F7-9546A36DB5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索引结构</a:t>
            </a:r>
          </a:p>
        </p:txBody>
      </p:sp>
      <p:sp>
        <p:nvSpPr>
          <p:cNvPr id="74757" name="文本框 6">
            <a:extLst>
              <a:ext uri="{FF2B5EF4-FFF2-40B4-BE49-F238E27FC236}">
                <a16:creationId xmlns:a16="http://schemas.microsoft.com/office/drawing/2014/main" id="{483DCDE6-4843-4818-ABC6-9565289FDD2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链式结构且磁盘块定长</a:t>
            </a:r>
          </a:p>
        </p:txBody>
      </p:sp>
      <p:sp>
        <p:nvSpPr>
          <p:cNvPr id="74758" name="文本框 7">
            <a:extLst>
              <a:ext uri="{FF2B5EF4-FFF2-40B4-BE49-F238E27FC236}">
                <a16:creationId xmlns:a16="http://schemas.microsoft.com/office/drawing/2014/main" id="{65525444-1917-49C6-B180-D6B9B782201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链式结构且磁盘块变长</a:t>
            </a:r>
          </a:p>
        </p:txBody>
      </p:sp>
      <p:sp>
        <p:nvSpPr>
          <p:cNvPr id="7475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1" name="椭圆 10">
            <a:extLst>
              <a:ext uri="{FF2B5EF4-FFF2-40B4-BE49-F238E27FC236}">
                <a16:creationId xmlns:a16="http://schemas.microsoft.com/office/drawing/2014/main" id="{0EEDF473-E49A-44E9-8930-D57F31E528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2" name="椭圆 11">
            <a:extLst>
              <a:ext uri="{FF2B5EF4-FFF2-40B4-BE49-F238E27FC236}">
                <a16:creationId xmlns:a16="http://schemas.microsoft.com/office/drawing/2014/main" id="{3E9962E6-23C2-48C4-9CF1-48A518AD81D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3" name="矩形: 圆角 12">
            <a:extLst>
              <a:ext uri="{FF2B5EF4-FFF2-40B4-BE49-F238E27FC236}">
                <a16:creationId xmlns:a16="http://schemas.microsoft.com/office/drawing/2014/main" id="{E9AF9DA8-88A2-4DA9-8A8D-D5864230138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4764" name="矩形 19">
            <a:extLst>
              <a:ext uri="{FF2B5EF4-FFF2-40B4-BE49-F238E27FC236}">
                <a16:creationId xmlns:a16="http://schemas.microsoft.com/office/drawing/2014/main" id="{EB36FBB7-AC0E-46D6-8ED7-77FCE8E0FCA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>
            <a:extLst>
              <a:ext uri="{FF2B5EF4-FFF2-40B4-BE49-F238E27FC236}">
                <a16:creationId xmlns:a16="http://schemas.microsoft.com/office/drawing/2014/main" id="{29CABFB8-6ACE-48ED-B278-C255376732F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4766" name="文本框 25">
            <a:extLst>
              <a:ext uri="{FF2B5EF4-FFF2-40B4-BE49-F238E27FC236}">
                <a16:creationId xmlns:a16="http://schemas.microsoft.com/office/drawing/2014/main" id="{6E24A83C-A3BC-4E65-AAA8-EEF7D2D699A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67" name="组合 23">
            <a:extLst>
              <a:ext uri="{FF2B5EF4-FFF2-40B4-BE49-F238E27FC236}">
                <a16:creationId xmlns:a16="http://schemas.microsoft.com/office/drawing/2014/main" id="{4DB68768-93F1-49E0-BFA8-F3B2A39DAD4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>
              <a:extLst>
                <a:ext uri="{FF2B5EF4-FFF2-40B4-BE49-F238E27FC236}">
                  <a16:creationId xmlns:a16="http://schemas.microsoft.com/office/drawing/2014/main" id="{43F24269-8738-4482-A1A0-DDA03044E63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>
              <a:extLst>
                <a:ext uri="{FF2B5EF4-FFF2-40B4-BE49-F238E27FC236}">
                  <a16:creationId xmlns:a16="http://schemas.microsoft.com/office/drawing/2014/main" id="{504C88A7-0581-4B25-8B66-958C153FD645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>
              <a:extLst>
                <a:ext uri="{FF2B5EF4-FFF2-40B4-BE49-F238E27FC236}">
                  <a16:creationId xmlns:a16="http://schemas.microsoft.com/office/drawing/2014/main" id="{245052EA-FA6A-4984-885E-07A7DCAB1D7D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4768" name="RemarkBack">
            <a:extLst>
              <a:ext uri="{FF2B5EF4-FFF2-40B4-BE49-F238E27FC236}">
                <a16:creationId xmlns:a16="http://schemas.microsoft.com/office/drawing/2014/main" id="{0A65B219-86AD-40AB-BA69-B1AB3D39B7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>
            <a:extLst>
              <a:ext uri="{FF2B5EF4-FFF2-40B4-BE49-F238E27FC236}">
                <a16:creationId xmlns:a16="http://schemas.microsoft.com/office/drawing/2014/main" id="{12674460-EF04-44C5-A109-62A436AD3DF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>
            <a:extLst>
              <a:ext uri="{FF2B5EF4-FFF2-40B4-BE49-F238E27FC236}">
                <a16:creationId xmlns:a16="http://schemas.microsoft.com/office/drawing/2014/main" id="{2AFD5E62-9806-4210-B1FD-B6356F421709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57344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71" name="组合 17">
            <a:extLst>
              <a:ext uri="{FF2B5EF4-FFF2-40B4-BE49-F238E27FC236}">
                <a16:creationId xmlns:a16="http://schemas.microsoft.com/office/drawing/2014/main" id="{1CA522B5-1CB9-47CA-9FB2-53B7FE4373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>
              <a:extLst>
                <a:ext uri="{FF2B5EF4-FFF2-40B4-BE49-F238E27FC236}">
                  <a16:creationId xmlns:a16="http://schemas.microsoft.com/office/drawing/2014/main" id="{5A4D077F-A0EE-46C0-9C9F-4E2EC0FCEA6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>
              <a:extLst>
                <a:ext uri="{FF2B5EF4-FFF2-40B4-BE49-F238E27FC236}">
                  <a16:creationId xmlns:a16="http://schemas.microsoft.com/office/drawing/2014/main" id="{4D6DA40E-9F2E-4A24-B2D7-F439ED2529F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>
              <a:extLst>
                <a:ext uri="{FF2B5EF4-FFF2-40B4-BE49-F238E27FC236}">
                  <a16:creationId xmlns:a16="http://schemas.microsoft.com/office/drawing/2014/main" id="{A3EAC728-4DFC-4862-A50A-DFEA25FD748B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4777" name="TipText">
              <a:extLst>
                <a:ext uri="{FF2B5EF4-FFF2-40B4-BE49-F238E27FC236}">
                  <a16:creationId xmlns:a16="http://schemas.microsoft.com/office/drawing/2014/main" id="{7E77C727-36ED-4296-BFDC-243DFCFCACF9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4772" name="图片 2">
            <a:extLst>
              <a:ext uri="{FF2B5EF4-FFF2-40B4-BE49-F238E27FC236}">
                <a16:creationId xmlns:a16="http://schemas.microsoft.com/office/drawing/2014/main" id="{F4D300B7-86FB-4E31-ADCC-221E4F92C386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082C9B59-D797-4310-94E0-88820500CD1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设文件索引节点中有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个地址项，其中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个地址项为直接地址索引，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个地址项是一级间接地址索引，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个地址项是二级间接地址索引，每个地址项大小为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字节，若磁盘索引块和磁盘数据块大小均为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字节，则可表示的单个文件的最大长度是（）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5779" name="文本框 4">
            <a:extLst>
              <a:ext uri="{FF2B5EF4-FFF2-40B4-BE49-F238E27FC236}">
                <a16:creationId xmlns:a16="http://schemas.microsoft.com/office/drawing/2014/main" id="{F1F59841-E93E-44D9-9FF6-1C5F512541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0" name="文本框 5">
            <a:extLst>
              <a:ext uri="{FF2B5EF4-FFF2-40B4-BE49-F238E27FC236}">
                <a16:creationId xmlns:a16="http://schemas.microsoft.com/office/drawing/2014/main" id="{9B0A873D-6BE1-407E-9B55-52DEE8C70E1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718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1" name="文本框 6">
            <a:extLst>
              <a:ext uri="{FF2B5EF4-FFF2-40B4-BE49-F238E27FC236}">
                <a16:creationId xmlns:a16="http://schemas.microsoft.com/office/drawing/2014/main" id="{1A3B3477-EA00-434A-A55F-7DE9020BCB0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576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2" name="文本框 7">
            <a:extLst>
              <a:ext uri="{FF2B5EF4-FFF2-40B4-BE49-F238E27FC236}">
                <a16:creationId xmlns:a16="http://schemas.microsoft.com/office/drawing/2014/main" id="{A18A5003-2489-4F5F-A8AA-52CF8B8339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8434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3" name="椭圆 8">
            <a:extLst>
              <a:ext uri="{FF2B5EF4-FFF2-40B4-BE49-F238E27FC236}">
                <a16:creationId xmlns:a16="http://schemas.microsoft.com/office/drawing/2014/main" id="{48DD27C7-DAFE-4FD7-A98E-DD6E8040AE0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4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6" name="椭圆 11">
            <a:extLst>
              <a:ext uri="{FF2B5EF4-FFF2-40B4-BE49-F238E27FC236}">
                <a16:creationId xmlns:a16="http://schemas.microsoft.com/office/drawing/2014/main" id="{1C038466-CEF8-4032-8219-FCC272192F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7" name="矩形: 圆角 12">
            <a:extLst>
              <a:ext uri="{FF2B5EF4-FFF2-40B4-BE49-F238E27FC236}">
                <a16:creationId xmlns:a16="http://schemas.microsoft.com/office/drawing/2014/main" id="{46BCD16D-00FF-43ED-BA27-1C5ABB76ABA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5788" name="矩形 21">
            <a:extLst>
              <a:ext uri="{FF2B5EF4-FFF2-40B4-BE49-F238E27FC236}">
                <a16:creationId xmlns:a16="http://schemas.microsoft.com/office/drawing/2014/main" id="{899D9795-B2CA-45EC-911D-BA7F9F69681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>
            <a:extLst>
              <a:ext uri="{FF2B5EF4-FFF2-40B4-BE49-F238E27FC236}">
                <a16:creationId xmlns:a16="http://schemas.microsoft.com/office/drawing/2014/main" id="{F4B1FB95-6FCD-449B-A1F4-1372AE8AFA8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5790" name="文本框 27">
            <a:extLst>
              <a:ext uri="{FF2B5EF4-FFF2-40B4-BE49-F238E27FC236}">
                <a16:creationId xmlns:a16="http://schemas.microsoft.com/office/drawing/2014/main" id="{2FB65D9B-6086-46E3-A289-A247FD2996A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256+2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256/4*256+256/4*256*256/4*256=1082368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1082368/1024=1057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1" name="组合 25">
            <a:extLst>
              <a:ext uri="{FF2B5EF4-FFF2-40B4-BE49-F238E27FC236}">
                <a16:creationId xmlns:a16="http://schemas.microsoft.com/office/drawing/2014/main" id="{76137932-A29F-4360-8322-8D2A3C1AB7BC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>
              <a:extLst>
                <a:ext uri="{FF2B5EF4-FFF2-40B4-BE49-F238E27FC236}">
                  <a16:creationId xmlns:a16="http://schemas.microsoft.com/office/drawing/2014/main" id="{6F57110A-F72A-498C-8657-B320AA9A6A4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>
              <a:extLst>
                <a:ext uri="{FF2B5EF4-FFF2-40B4-BE49-F238E27FC236}">
                  <a16:creationId xmlns:a16="http://schemas.microsoft.com/office/drawing/2014/main" id="{6204690F-83E0-492B-885D-B787ECE662C3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>
              <a:extLst>
                <a:ext uri="{FF2B5EF4-FFF2-40B4-BE49-F238E27FC236}">
                  <a16:creationId xmlns:a16="http://schemas.microsoft.com/office/drawing/2014/main" id="{917155B6-50C6-4ABF-9DD0-F55E4721B62A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5792" name="RemarkBack">
            <a:extLst>
              <a:ext uri="{FF2B5EF4-FFF2-40B4-BE49-F238E27FC236}">
                <a16:creationId xmlns:a16="http://schemas.microsoft.com/office/drawing/2014/main" id="{439CC7E8-2C36-44A7-BD92-F432A16B6D6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>
            <a:extLst>
              <a:ext uri="{FF2B5EF4-FFF2-40B4-BE49-F238E27FC236}">
                <a16:creationId xmlns:a16="http://schemas.microsoft.com/office/drawing/2014/main" id="{D0F40E25-A5F0-4241-B380-89F27FE4424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>
            <a:extLst>
              <a:ext uri="{FF2B5EF4-FFF2-40B4-BE49-F238E27FC236}">
                <a16:creationId xmlns:a16="http://schemas.microsoft.com/office/drawing/2014/main" id="{262BE357-06E5-41CB-A339-90AAF9E6484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94113" y="422195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5" name="组合 17">
            <a:extLst>
              <a:ext uri="{FF2B5EF4-FFF2-40B4-BE49-F238E27FC236}">
                <a16:creationId xmlns:a16="http://schemas.microsoft.com/office/drawing/2014/main" id="{1CCA8AA3-0CE4-44F4-9679-125D0694ED3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>
              <a:extLst>
                <a:ext uri="{FF2B5EF4-FFF2-40B4-BE49-F238E27FC236}">
                  <a16:creationId xmlns:a16="http://schemas.microsoft.com/office/drawing/2014/main" id="{41B28207-B692-4AAB-AE7C-43D3BB1B706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>
              <a:extLst>
                <a:ext uri="{FF2B5EF4-FFF2-40B4-BE49-F238E27FC236}">
                  <a16:creationId xmlns:a16="http://schemas.microsoft.com/office/drawing/2014/main" id="{D27DDD9B-E787-4501-9620-A764648C5EA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>
              <a:extLst>
                <a:ext uri="{FF2B5EF4-FFF2-40B4-BE49-F238E27FC236}">
                  <a16:creationId xmlns:a16="http://schemas.microsoft.com/office/drawing/2014/main" id="{48E5BD19-8E8C-45CA-BBD8-E8700D6B19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5801" name="TipText">
              <a:extLst>
                <a:ext uri="{FF2B5EF4-FFF2-40B4-BE49-F238E27FC236}">
                  <a16:creationId xmlns:a16="http://schemas.microsoft.com/office/drawing/2014/main" id="{125FA79D-EC31-4F48-AF50-5F23BDC5CBAC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5796" name="图片 2">
            <a:extLst>
              <a:ext uri="{FF2B5EF4-FFF2-40B4-BE49-F238E27FC236}">
                <a16:creationId xmlns:a16="http://schemas.microsoft.com/office/drawing/2014/main" id="{64F32479-B2DB-4184-9FC9-51EBDE37E93A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>
            <a:extLst>
              <a:ext uri="{FF2B5EF4-FFF2-40B4-BE49-F238E27FC236}">
                <a16:creationId xmlns:a16="http://schemas.microsoft.com/office/drawing/2014/main" id="{4BB52818-BF83-4950-8D86-3C138780A1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中有直接地址项和间接地址项，则下列选项中，与单个文件长度无关的因素是（）。</a:t>
            </a:r>
          </a:p>
        </p:txBody>
      </p:sp>
      <p:sp>
        <p:nvSpPr>
          <p:cNvPr id="23555" name="文本框 4">
            <a:extLst>
              <a:ext uri="{FF2B5EF4-FFF2-40B4-BE49-F238E27FC236}">
                <a16:creationId xmlns:a16="http://schemas.microsoft.com/office/drawing/2014/main" id="{03C59636-5DE5-4104-8BD5-34C5AE5BC7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索引节点的总数</a:t>
            </a:r>
          </a:p>
        </p:txBody>
      </p:sp>
      <p:sp>
        <p:nvSpPr>
          <p:cNvPr id="23556" name="文本框 5">
            <a:extLst>
              <a:ext uri="{FF2B5EF4-FFF2-40B4-BE49-F238E27FC236}">
                <a16:creationId xmlns:a16="http://schemas.microsoft.com/office/drawing/2014/main" id="{0F89BCC5-0CBD-4F67-987D-3D5CF1228D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间接地址索引的级数</a:t>
            </a:r>
          </a:p>
        </p:txBody>
      </p:sp>
      <p:sp>
        <p:nvSpPr>
          <p:cNvPr id="23557" name="文本框 6">
            <a:extLst>
              <a:ext uri="{FF2B5EF4-FFF2-40B4-BE49-F238E27FC236}">
                <a16:creationId xmlns:a16="http://schemas.microsoft.com/office/drawing/2014/main" id="{3A59D2D3-2331-415D-B03D-C935051D971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地址项的个数</a:t>
            </a:r>
          </a:p>
        </p:txBody>
      </p:sp>
      <p:sp>
        <p:nvSpPr>
          <p:cNvPr id="23558" name="文本框 7">
            <a:extLst>
              <a:ext uri="{FF2B5EF4-FFF2-40B4-BE49-F238E27FC236}">
                <a16:creationId xmlns:a16="http://schemas.microsoft.com/office/drawing/2014/main" id="{DE94F8B4-9397-47F0-87DE-424CE92B192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文件块大小</a:t>
            </a:r>
          </a:p>
        </p:txBody>
      </p:sp>
      <p:sp>
        <p:nvSpPr>
          <p:cNvPr id="23560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1" name="椭圆 10">
            <a:extLst>
              <a:ext uri="{FF2B5EF4-FFF2-40B4-BE49-F238E27FC236}">
                <a16:creationId xmlns:a16="http://schemas.microsoft.com/office/drawing/2014/main" id="{67C6270E-BD84-49F8-85DC-40F2C57C93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2" name="椭圆 11">
            <a:extLst>
              <a:ext uri="{FF2B5EF4-FFF2-40B4-BE49-F238E27FC236}">
                <a16:creationId xmlns:a16="http://schemas.microsoft.com/office/drawing/2014/main" id="{6F086E21-9897-4D9B-8210-A404D99500D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3" name="矩形: 圆角 12">
            <a:extLst>
              <a:ext uri="{FF2B5EF4-FFF2-40B4-BE49-F238E27FC236}">
                <a16:creationId xmlns:a16="http://schemas.microsoft.com/office/drawing/2014/main" id="{1DE82EDD-84AA-4435-A4D4-0AE1E823348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564" name="矩形 19">
            <a:extLst>
              <a:ext uri="{FF2B5EF4-FFF2-40B4-BE49-F238E27FC236}">
                <a16:creationId xmlns:a16="http://schemas.microsoft.com/office/drawing/2014/main" id="{AFB14D55-482F-4111-95F3-EA92310535B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>
            <a:extLst>
              <a:ext uri="{FF2B5EF4-FFF2-40B4-BE49-F238E27FC236}">
                <a16:creationId xmlns:a16="http://schemas.microsoft.com/office/drawing/2014/main" id="{D1AB11F4-E4B0-479B-A183-D7A5123F57F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566" name="文本框 25">
            <a:extLst>
              <a:ext uri="{FF2B5EF4-FFF2-40B4-BE49-F238E27FC236}">
                <a16:creationId xmlns:a16="http://schemas.microsoft.com/office/drawing/2014/main" id="{87BA2CA4-1260-49C1-AE44-9981F26E7A6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67" name="组合 23">
            <a:extLst>
              <a:ext uri="{FF2B5EF4-FFF2-40B4-BE49-F238E27FC236}">
                <a16:creationId xmlns:a16="http://schemas.microsoft.com/office/drawing/2014/main" id="{D442CB79-FFBD-4BAD-8DCF-456689831183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>
              <a:extLst>
                <a:ext uri="{FF2B5EF4-FFF2-40B4-BE49-F238E27FC236}">
                  <a16:creationId xmlns:a16="http://schemas.microsoft.com/office/drawing/2014/main" id="{A0C4D357-0E9A-4807-8A25-E72DFCF4353F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>
              <a:extLst>
                <a:ext uri="{FF2B5EF4-FFF2-40B4-BE49-F238E27FC236}">
                  <a16:creationId xmlns:a16="http://schemas.microsoft.com/office/drawing/2014/main" id="{59910CA9-5E1F-4BE9-B419-3CE5C048E3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>
              <a:extLst>
                <a:ext uri="{FF2B5EF4-FFF2-40B4-BE49-F238E27FC236}">
                  <a16:creationId xmlns:a16="http://schemas.microsoft.com/office/drawing/2014/main" id="{568E9D9D-BECE-4DFD-A071-C2EC20D9CAD6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568" name="RemarkBack">
            <a:extLst>
              <a:ext uri="{FF2B5EF4-FFF2-40B4-BE49-F238E27FC236}">
                <a16:creationId xmlns:a16="http://schemas.microsoft.com/office/drawing/2014/main" id="{D95CC115-61C7-42D9-9557-2D84A18C4A0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>
            <a:extLst>
              <a:ext uri="{FF2B5EF4-FFF2-40B4-BE49-F238E27FC236}">
                <a16:creationId xmlns:a16="http://schemas.microsoft.com/office/drawing/2014/main" id="{BDE9316D-27B8-4A0F-BAE4-D00FA8A1AD6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>
            <a:extLst>
              <a:ext uri="{FF2B5EF4-FFF2-40B4-BE49-F238E27FC236}">
                <a16:creationId xmlns:a16="http://schemas.microsoft.com/office/drawing/2014/main" id="{2821F034-FB4D-4941-AC2A-3380D2FF3EE6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114425" y="2534038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71" name="组合 17">
            <a:extLst>
              <a:ext uri="{FF2B5EF4-FFF2-40B4-BE49-F238E27FC236}">
                <a16:creationId xmlns:a16="http://schemas.microsoft.com/office/drawing/2014/main" id="{4860E272-A89A-45A7-A8B8-818956CA0A05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>
              <a:extLst>
                <a:ext uri="{FF2B5EF4-FFF2-40B4-BE49-F238E27FC236}">
                  <a16:creationId xmlns:a16="http://schemas.microsoft.com/office/drawing/2014/main" id="{5CFF2FB4-1D42-4ED2-9A3E-A278C91688DE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>
              <a:extLst>
                <a:ext uri="{FF2B5EF4-FFF2-40B4-BE49-F238E27FC236}">
                  <a16:creationId xmlns:a16="http://schemas.microsoft.com/office/drawing/2014/main" id="{0C7C9933-9393-4A94-A62E-42D369AFD8D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>
              <a:extLst>
                <a:ext uri="{FF2B5EF4-FFF2-40B4-BE49-F238E27FC236}">
                  <a16:creationId xmlns:a16="http://schemas.microsoft.com/office/drawing/2014/main" id="{92487876-1CE1-428B-A3F0-D52626D865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3577" name="TipText">
              <a:extLst>
                <a:ext uri="{FF2B5EF4-FFF2-40B4-BE49-F238E27FC236}">
                  <a16:creationId xmlns:a16="http://schemas.microsoft.com/office/drawing/2014/main" id="{C7C9FDB5-6633-46A7-BD2F-A67BEB3C39EB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72" name="图片 2">
            <a:extLst>
              <a:ext uri="{FF2B5EF4-FFF2-40B4-BE49-F238E27FC236}">
                <a16:creationId xmlns:a16="http://schemas.microsoft.com/office/drawing/2014/main" id="{FE156BD0-1CBD-4895-A7F6-F56138B4328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F553B8-F522-4F63-9611-6AA0141633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4A7C9-C0F9-4C96-97FB-B998EB8E0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Concern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2000" b="1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for the basic file system to transfer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Basic file system needs the physical blocks of the files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The physical blocks containing the data usually do not match the logical numbers</a:t>
            </a:r>
          </a:p>
          <a:p>
            <a:pPr lvl="1"/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</a:p>
          <a:p>
            <a:pPr lvl="2"/>
            <a:r>
              <a:rPr lang="en-US" altLang="zh-CN" sz="1800" b="1" dirty="0">
                <a:ea typeface="宋体" panose="02010600030101010101" pitchFamily="2" charset="-122"/>
              </a:rPr>
              <a:t>tracks </a:t>
            </a:r>
            <a:r>
              <a:rPr lang="en-US" altLang="zh-CN" sz="18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8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4EDC062F-B148-4D63-8A57-C9000E235A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处所在的磁盘块读入内存，需访问的磁盘块个数分别是（）。</a:t>
            </a:r>
          </a:p>
        </p:txBody>
      </p:sp>
      <p:sp>
        <p:nvSpPr>
          <p:cNvPr id="24579" name="文本框 4">
            <a:extLst>
              <a:ext uri="{FF2B5EF4-FFF2-40B4-BE49-F238E27FC236}">
                <a16:creationId xmlns:a16="http://schemas.microsoft.com/office/drawing/2014/main" id="{C3E7DCAC-03C5-4F3A-AB26-BBD34356094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4202DF6C-D90E-4A6F-BA01-D2967EDE219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1" name="文本框 6">
            <a:extLst>
              <a:ext uri="{FF2B5EF4-FFF2-40B4-BE49-F238E27FC236}">
                <a16:creationId xmlns:a16="http://schemas.microsoft.com/office/drawing/2014/main" id="{8C512FE8-D1BE-4017-8DE2-2C7300A6088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2" name="文本框 7">
            <a:extLst>
              <a:ext uri="{FF2B5EF4-FFF2-40B4-BE49-F238E27FC236}">
                <a16:creationId xmlns:a16="http://schemas.microsoft.com/office/drawing/2014/main" id="{07D10BA1-D1C9-424A-8151-ED037308B68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3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5" name="椭圆 10">
            <a:extLst>
              <a:ext uri="{FF2B5EF4-FFF2-40B4-BE49-F238E27FC236}">
                <a16:creationId xmlns:a16="http://schemas.microsoft.com/office/drawing/2014/main" id="{AF8958F4-75D9-43D9-90DE-E6A15DCA33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6" name="椭圆 11">
            <a:extLst>
              <a:ext uri="{FF2B5EF4-FFF2-40B4-BE49-F238E27FC236}">
                <a16:creationId xmlns:a16="http://schemas.microsoft.com/office/drawing/2014/main" id="{164F88BF-D7DE-4E78-821C-AFF7E844E2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7" name="矩形: 圆角 12">
            <a:extLst>
              <a:ext uri="{FF2B5EF4-FFF2-40B4-BE49-F238E27FC236}">
                <a16:creationId xmlns:a16="http://schemas.microsoft.com/office/drawing/2014/main" id="{2E7D0446-3268-4694-BD41-BF1A8ACABDD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588" name="矩形 19">
            <a:extLst>
              <a:ext uri="{FF2B5EF4-FFF2-40B4-BE49-F238E27FC236}">
                <a16:creationId xmlns:a16="http://schemas.microsoft.com/office/drawing/2014/main" id="{E037F731-079F-4552-8CE8-F56A939D86F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>
            <a:extLst>
              <a:ext uri="{FF2B5EF4-FFF2-40B4-BE49-F238E27FC236}">
                <a16:creationId xmlns:a16="http://schemas.microsoft.com/office/drawing/2014/main" id="{1034501E-63BE-4453-94BC-11C981ED433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590" name="文本框 25">
            <a:extLst>
              <a:ext uri="{FF2B5EF4-FFF2-40B4-BE49-F238E27FC236}">
                <a16:creationId xmlns:a16="http://schemas.microsoft.com/office/drawing/2014/main" id="{049AA37F-87F5-4D47-BF42-81A962CB0CA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3" name="组合 23">
            <a:extLst>
              <a:ext uri="{FF2B5EF4-FFF2-40B4-BE49-F238E27FC236}">
                <a16:creationId xmlns:a16="http://schemas.microsoft.com/office/drawing/2014/main" id="{317B7957-D273-43AC-803A-A7CF8C03601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>
              <a:extLst>
                <a:ext uri="{FF2B5EF4-FFF2-40B4-BE49-F238E27FC236}">
                  <a16:creationId xmlns:a16="http://schemas.microsoft.com/office/drawing/2014/main" id="{E73902FA-5991-4F28-9591-266B3FC5D9A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>
              <a:extLst>
                <a:ext uri="{FF2B5EF4-FFF2-40B4-BE49-F238E27FC236}">
                  <a16:creationId xmlns:a16="http://schemas.microsoft.com/office/drawing/2014/main" id="{89E1F7FF-F59E-4F50-9FAC-15E9DDC5ED8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>
              <a:extLst>
                <a:ext uri="{FF2B5EF4-FFF2-40B4-BE49-F238E27FC236}">
                  <a16:creationId xmlns:a16="http://schemas.microsoft.com/office/drawing/2014/main" id="{4DA21446-561F-4EE0-97CA-CF0082C0A769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3AB81AF-B466-4E53-9BC2-75CFCDA77340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089BB9C0-3BCD-4CF0-B7DC-76499B2C912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55411927-25C9-4974-81B0-9D9B7C20C32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228847" y="386858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1" name="组合 17">
            <a:extLst>
              <a:ext uri="{FF2B5EF4-FFF2-40B4-BE49-F238E27FC236}">
                <a16:creationId xmlns:a16="http://schemas.microsoft.com/office/drawing/2014/main" id="{56648962-0D2A-40CD-9B1A-1B1AE3B16D58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>
              <a:extLst>
                <a:ext uri="{FF2B5EF4-FFF2-40B4-BE49-F238E27FC236}">
                  <a16:creationId xmlns:a16="http://schemas.microsoft.com/office/drawing/2014/main" id="{AB52A088-407F-4188-BC37-82963F837D5C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>
              <a:extLst>
                <a:ext uri="{FF2B5EF4-FFF2-40B4-BE49-F238E27FC236}">
                  <a16:creationId xmlns:a16="http://schemas.microsoft.com/office/drawing/2014/main" id="{CA013AD9-5EC8-43F2-9ACD-18E8095AFCF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>
              <a:extLst>
                <a:ext uri="{FF2B5EF4-FFF2-40B4-BE49-F238E27FC236}">
                  <a16:creationId xmlns:a16="http://schemas.microsoft.com/office/drawing/2014/main" id="{16937A0D-E2BF-4C25-8155-779F8D9B4FC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4601" name="TipText">
              <a:extLst>
                <a:ext uri="{FF2B5EF4-FFF2-40B4-BE49-F238E27FC236}">
                  <a16:creationId xmlns:a16="http://schemas.microsoft.com/office/drawing/2014/main" id="{9D4A251C-51AB-4109-90DC-31039408D5AD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4594" name="图片 2">
            <a:extLst>
              <a:ext uri="{FF2B5EF4-FFF2-40B4-BE49-F238E27FC236}">
                <a16:creationId xmlns:a16="http://schemas.microsoft.com/office/drawing/2014/main" id="{07636890-6722-4317-8F7F-FAE122938C70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050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>
            <a:extLst>
              <a:ext uri="{FF2B5EF4-FFF2-40B4-BE49-F238E27FC236}">
                <a16:creationId xmlns:a16="http://schemas.microsoft.com/office/drawing/2014/main" id="{E93608E5-DC6A-4AD2-8770-91575C6654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某文件系统空间的最大容量为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4TB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1TB=2</a:t>
            </a:r>
            <a:r>
              <a:rPr lang="en-US" altLang="zh-CN" sz="18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），以磁盘块为基本分配单位，磁盘块大小为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的索引表区。请回答：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）假设索引表区仅采用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，索引区存放文件占用的磁盘块号。索引表项中块号最少占用多少字节？可支持的单个文件最大长度是多少字节？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）假设索引表区采用如下结构：第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0~7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起始块号，块数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格式表示文件创建时预分配的连续存储空间，其中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，块数占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剩余</a:t>
            </a:r>
            <a:r>
              <a:rPr lang="en-US" altLang="zh-CN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504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一个索引项占</a:t>
            </a:r>
            <a:r>
              <a:rPr lang="en-US" altLang="zh-CN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为了使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单个文件的长度达到最大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，请指出起始块号和块数分别所占字节数的合理值，并说明理由。</a:t>
            </a:r>
          </a:p>
        </p:txBody>
      </p:sp>
      <p:sp>
        <p:nvSpPr>
          <p:cNvPr id="87043" name="矩形: 圆角 4">
            <a:extLst>
              <a:ext uri="{FF2B5EF4-FFF2-40B4-BE49-F238E27FC236}">
                <a16:creationId xmlns:a16="http://schemas.microsoft.com/office/drawing/2014/main" id="{8251E292-D0BA-43A1-ACAF-0E70B487D3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87044" name="矩形 10">
            <a:extLst>
              <a:ext uri="{FF2B5EF4-FFF2-40B4-BE49-F238E27FC236}">
                <a16:creationId xmlns:a16="http://schemas.microsoft.com/office/drawing/2014/main" id="{608F4993-9508-4C81-B6C1-9328655033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7045" name="组合 9">
            <a:extLst>
              <a:ext uri="{FF2B5EF4-FFF2-40B4-BE49-F238E27FC236}">
                <a16:creationId xmlns:a16="http://schemas.microsoft.com/office/drawing/2014/main" id="{AC92F8F0-A064-474C-835B-42ED3D51FC44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>
              <a:extLst>
                <a:ext uri="{FF2B5EF4-FFF2-40B4-BE49-F238E27FC236}">
                  <a16:creationId xmlns:a16="http://schemas.microsoft.com/office/drawing/2014/main" id="{A2BE613B-5CA2-4E75-9D42-430561EB792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>
              <a:extLst>
                <a:ext uri="{FF2B5EF4-FFF2-40B4-BE49-F238E27FC236}">
                  <a16:creationId xmlns:a16="http://schemas.microsoft.com/office/drawing/2014/main" id="{5CE9C2B8-4C27-4E71-AA9C-39552F5CBD5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>
              <a:extLst>
                <a:ext uri="{FF2B5EF4-FFF2-40B4-BE49-F238E27FC236}">
                  <a16:creationId xmlns:a16="http://schemas.microsoft.com/office/drawing/2014/main" id="{5D0626C6-3017-451D-9B75-10673AA3AC06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7050" name="TipText">
              <a:extLst>
                <a:ext uri="{FF2B5EF4-FFF2-40B4-BE49-F238E27FC236}">
                  <a16:creationId xmlns:a16="http://schemas.microsoft.com/office/drawing/2014/main" id="{C99A370A-2BFE-4E6D-AF1F-3A3DE352ECF6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7046" name="图片 2">
            <a:extLst>
              <a:ext uri="{FF2B5EF4-FFF2-40B4-BE49-F238E27FC236}">
                <a16:creationId xmlns:a16="http://schemas.microsoft.com/office/drawing/2014/main" id="{3F39BD56-9C2B-4C56-8EFF-BEDA2ECFFC3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1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4A156A1-9A14-4D1A-B6FB-EB5A4375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41BB278-7E53-46FB-96D7-5D6022B69E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 dirty="0" smtClean="0">
                <a:ea typeface="宋体" panose="02010600030101010101" pitchFamily="2" charset="-122"/>
              </a:rPr>
              <a:t>32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/8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=4</a:t>
            </a:r>
            <a:r>
              <a:rPr lang="zh-CN" altLang="en-US" sz="1800" dirty="0">
                <a:ea typeface="宋体" panose="02010600030101010101" pitchFamily="2" charset="-122"/>
              </a:rPr>
              <a:t>字节，每个文件的</a:t>
            </a:r>
            <a:r>
              <a:rPr lang="en-US" altLang="zh-CN" sz="1800" dirty="0">
                <a:ea typeface="宋体" panose="02010600030101010101" pitchFamily="2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</a:rPr>
              <a:t>中索引表区空间为</a:t>
            </a:r>
            <a:r>
              <a:rPr lang="en-US" altLang="zh-CN" sz="1800" dirty="0">
                <a:ea typeface="宋体" panose="02010600030101010101" pitchFamily="2" charset="-122"/>
              </a:rPr>
              <a:t>512B</a:t>
            </a:r>
            <a:r>
              <a:rPr lang="zh-CN" altLang="en-US" sz="1800" dirty="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 dirty="0">
                <a:ea typeface="宋体" panose="02010600030101010101" pitchFamily="2" charset="-122"/>
              </a:rPr>
              <a:t>512B/4B=128</a:t>
            </a:r>
            <a:r>
              <a:rPr lang="zh-CN" altLang="en-US" sz="1800" dirty="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 dirty="0">
                <a:ea typeface="宋体" panose="02010600030101010101" pitchFamily="2" charset="-122"/>
              </a:rPr>
              <a:t>128*1KB=128KB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a typeface="宋体" panose="02010600030101010101" pitchFamily="2" charset="-122"/>
              </a:rPr>
              <a:t>&lt;</a:t>
            </a:r>
            <a:r>
              <a:rPr lang="zh-CN" altLang="en-US" sz="1800" dirty="0">
                <a:ea typeface="宋体" panose="02010600030101010101" pitchFamily="2" charset="-122"/>
              </a:rPr>
              <a:t>起始块号，块数</a:t>
            </a:r>
            <a:r>
              <a:rPr lang="en-US" altLang="zh-CN" sz="1800" dirty="0">
                <a:ea typeface="宋体" panose="02010600030101010101" pitchFamily="2" charset="-122"/>
              </a:rPr>
              <a:t>&gt;</a:t>
            </a:r>
            <a:r>
              <a:rPr lang="zh-CN" altLang="en-US" sz="1800" dirty="0">
                <a:ea typeface="宋体" panose="02010600030101010101" pitchFamily="2" charset="-122"/>
              </a:rPr>
              <a:t>格式中，块数占</a:t>
            </a:r>
            <a:r>
              <a:rPr lang="en-US" altLang="zh-CN" sz="1800" dirty="0">
                <a:ea typeface="宋体" panose="02010600030101010101" pitchFamily="2" charset="-122"/>
              </a:rPr>
              <a:t>2B</a:t>
            </a:r>
            <a:r>
              <a:rPr lang="zh-CN" altLang="en-US" sz="1800" dirty="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块，因此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1KB*2</a:t>
            </a:r>
            <a:r>
              <a:rPr lang="en-US" altLang="zh-CN" sz="1800" baseline="30000" dirty="0">
                <a:solidFill>
                  <a:srgbClr val="1306BA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=64MB</a:t>
            </a:r>
            <a:r>
              <a:rPr lang="zh-CN" altLang="en-US" sz="1800" dirty="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 dirty="0">
                <a:ea typeface="宋体" panose="02010600030101010101" pitchFamily="2" charset="-122"/>
              </a:rPr>
              <a:t>504B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每个索引项占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直接索引结构最多可表示的磁盘块数为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504B/6B=84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块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，可支持的文件最大长度为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1KB*84=84KB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。综上所述，该地址结构可支持的单个文件的最大长度为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64MB+84KB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=65620KB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盘块数与盘块号均可采用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个字节表示</a:t>
            </a:r>
            <a:r>
              <a:rPr lang="zh-CN" altLang="en-US" sz="1800" dirty="0">
                <a:ea typeface="宋体" panose="02010600030101010101" pitchFamily="2" charset="-122"/>
              </a:rPr>
              <a:t>，因此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为了使单个文件的长度达到最大，起始块号和块数所占字节数均为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，即采用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&lt;4,4&gt;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格式，则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ea typeface="宋体" panose="02010600030101010101" pitchFamily="2" charset="-122"/>
              </a:rPr>
              <a:t>1KB=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42</a:t>
            </a:r>
            <a:r>
              <a:rPr lang="en-US" altLang="zh-CN" sz="1800" dirty="0">
                <a:ea typeface="宋体" panose="02010600030101010101" pitchFamily="2" charset="-122"/>
              </a:rPr>
              <a:t>B= </a:t>
            </a:r>
            <a:r>
              <a:rPr lang="en-US" altLang="zh-CN" sz="1800" dirty="0" smtClean="0">
                <a:ea typeface="宋体" panose="02010600030101010101" pitchFamily="2" charset="-122"/>
              </a:rPr>
              <a:t>4TB</a:t>
            </a:r>
            <a:r>
              <a:rPr lang="zh-CN" altLang="en-US" sz="1800" dirty="0" smtClean="0">
                <a:ea typeface="宋体" panose="02010600030101010101" pitchFamily="2" charset="-122"/>
              </a:rPr>
              <a:t>，加上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结构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支持的文件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最大长度</a:t>
            </a: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，单个文件的最大长度为</a:t>
            </a:r>
            <a:r>
              <a:rPr lang="en-US" altLang="zh-CN" sz="1800" dirty="0">
                <a:ea typeface="宋体" panose="02010600030101010101" pitchFamily="2" charset="-122"/>
              </a:rPr>
              <a:t>4TB </a:t>
            </a:r>
            <a:r>
              <a:rPr lang="en-US" altLang="zh-CN" sz="1800" dirty="0" smtClean="0">
                <a:ea typeface="宋体" panose="02010600030101010101" pitchFamily="2" charset="-122"/>
              </a:rPr>
              <a:t>+84KB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48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B2A34C0F-7FE5-422A-A2F1-CB35ED6061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，是集中存储好，还是与对应的文件数据块连续存储好？说明理由。</a:t>
            </a:r>
          </a:p>
        </p:txBody>
      </p:sp>
      <p:sp>
        <p:nvSpPr>
          <p:cNvPr id="76803" name="矩形: 圆角 4">
            <a:extLst>
              <a:ext uri="{FF2B5EF4-FFF2-40B4-BE49-F238E27FC236}">
                <a16:creationId xmlns:a16="http://schemas.microsoft.com/office/drawing/2014/main" id="{715413FC-286F-4C66-97C3-9F0808C4AA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76804" name="矩形 10">
            <a:extLst>
              <a:ext uri="{FF2B5EF4-FFF2-40B4-BE49-F238E27FC236}">
                <a16:creationId xmlns:a16="http://schemas.microsoft.com/office/drawing/2014/main" id="{AA43F4BD-8F94-465A-A868-43A073090E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76805" name="组合 9">
            <a:extLst>
              <a:ext uri="{FF2B5EF4-FFF2-40B4-BE49-F238E27FC236}">
                <a16:creationId xmlns:a16="http://schemas.microsoft.com/office/drawing/2014/main" id="{8FB98FB4-0AE4-4A22-830B-8D959DB089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>
              <a:extLst>
                <a:ext uri="{FF2B5EF4-FFF2-40B4-BE49-F238E27FC236}">
                  <a16:creationId xmlns:a16="http://schemas.microsoft.com/office/drawing/2014/main" id="{0FFD4BA8-CA45-4E9E-8601-032C6A2EAF9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>
              <a:extLst>
                <a:ext uri="{FF2B5EF4-FFF2-40B4-BE49-F238E27FC236}">
                  <a16:creationId xmlns:a16="http://schemas.microsoft.com/office/drawing/2014/main" id="{E4E148A1-FE92-48AC-A311-60C7D68929B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>
              <a:extLst>
                <a:ext uri="{FF2B5EF4-FFF2-40B4-BE49-F238E27FC236}">
                  <a16:creationId xmlns:a16="http://schemas.microsoft.com/office/drawing/2014/main" id="{B06DEDC4-2556-46AC-A056-6279C192230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6810" name="TipText">
              <a:extLst>
                <a:ext uri="{FF2B5EF4-FFF2-40B4-BE49-F238E27FC236}">
                  <a16:creationId xmlns:a16="http://schemas.microsoft.com/office/drawing/2014/main" id="{18B3B083-5F36-4613-B428-E911041EB613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06" name="图片 2">
            <a:extLst>
              <a:ext uri="{FF2B5EF4-FFF2-40B4-BE49-F238E27FC236}">
                <a16:creationId xmlns:a16="http://schemas.microsoft.com/office/drawing/2014/main" id="{89997042-6A57-458D-BCB0-114DCC900376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D5F5AB-089C-4AF6-BB32-F1EC9CDB0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B60E152-FC4B-4A3C-A781-A2EBF11E0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F0AC516-FBEB-4321-8469-CE22F0F8F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C0C52A0-E32E-419E-A54E-B6F72478A1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A519AAA-796D-43D2-A8B4-0807C62CB0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CA6553A-7F7D-4217-A302-10E5F8DC4A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8611049-D35E-4BC8-A36B-9F2D6B109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D84332-01B1-4279-9EC7-70F3D27DB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9C2E3E-114D-4F7C-BF4E-1EB086DF3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F5DD7DB-EBA6-44C7-B72C-C43EC9BBF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5581935-0160-40A6-94A6-6503EDC3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1029066-862A-4E7E-BE4D-9E773514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813F52F-5B9C-4E9E-ABAA-A0292F98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DEA54A7-2498-4FE6-94F3-327F3CE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F77DBA4E-02F8-45C0-9FE4-B7496AA1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8B7618EB-C142-41A3-9202-D7876312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8807D628-F6DC-48CC-9F0C-1E6AD285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4B105DE2-8DF5-43E1-B6DC-6BAFFCAF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7861DBAD-2562-4264-8AF4-005F032D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75D344DD-157A-45C0-8AE6-09BE0D40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84739AC7-365A-4A61-B180-91718F25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660F22BE-27E2-4100-894F-6D18007C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F68ECE8C-DE76-46B8-8849-C0097F47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AD2F314D-31EC-4208-9461-BCCD02C2E9F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551D8E2C-65D3-4773-B594-4B0207E8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44C10F92-813D-4A08-9A31-070C1F49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13F121C-B956-4C65-B057-8B44A064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ADE10E-66D1-42E8-9F4E-1730E7063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F3CBBD4-E95D-4CCA-9C77-0E9FB6FC2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files 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inefficient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</a:p>
          <a:p>
            <a:pPr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72FE04-9387-420C-8F0D-727BECF4C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6DD3B1-42A4-45E1-B4F4-D63700EA3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7274366-4201-49D3-9D02-E4A5C0818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9EED6578-016C-46DB-B8B8-0691329CBE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A305E25-1A64-40A0-9B34-DAADECF2EA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51F9887B-029D-46FE-B8BA-43E705D32E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>
            <a:extLst>
              <a:ext uri="{FF2B5EF4-FFF2-40B4-BE49-F238E27FC236}">
                <a16:creationId xmlns:a16="http://schemas.microsoft.com/office/drawing/2014/main" id="{A16EEFDC-1ECB-495B-9941-A0E0909D6B3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文件系统用位示图表示磁盘空间的分配情况，位示图存于磁盘的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32~127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号块中，每个盘块占用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个字节，盘块和块内字节均从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开始编号。假设要释放的盘块号为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，则位示图中要修改的位所在的盘块号和块内字节序号分别是（）。（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6019" name="文本框 3">
            <a:extLst>
              <a:ext uri="{FF2B5EF4-FFF2-40B4-BE49-F238E27FC236}">
                <a16:creationId xmlns:a16="http://schemas.microsoft.com/office/drawing/2014/main" id="{E7359E37-0977-4E29-9C71-7B46F12D4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0" name="文本框 4">
            <a:extLst>
              <a:ext uri="{FF2B5EF4-FFF2-40B4-BE49-F238E27FC236}">
                <a16:creationId xmlns:a16="http://schemas.microsoft.com/office/drawing/2014/main" id="{5C8BC753-410A-4828-BCEF-A5B8A31AFFB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1" name="文本框 5">
            <a:extLst>
              <a:ext uri="{FF2B5EF4-FFF2-40B4-BE49-F238E27FC236}">
                <a16:creationId xmlns:a16="http://schemas.microsoft.com/office/drawing/2014/main" id="{89D3C7D0-333F-4140-8117-E597FB0E533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2" name="文本框 6">
            <a:extLst>
              <a:ext uri="{FF2B5EF4-FFF2-40B4-BE49-F238E27FC236}">
                <a16:creationId xmlns:a16="http://schemas.microsoft.com/office/drawing/2014/main" id="{47A5D5ED-FCC6-4AE0-9C23-657F998699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3" name="椭圆 7">
            <a:extLst>
              <a:ext uri="{FF2B5EF4-FFF2-40B4-BE49-F238E27FC236}">
                <a16:creationId xmlns:a16="http://schemas.microsoft.com/office/drawing/2014/main" id="{2B4F7B40-90AA-44F4-BC40-A64215CABE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4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5" name="椭圆 10">
            <a:extLst>
              <a:ext uri="{FF2B5EF4-FFF2-40B4-BE49-F238E27FC236}">
                <a16:creationId xmlns:a16="http://schemas.microsoft.com/office/drawing/2014/main" id="{31BC9418-EF1A-487B-AB89-8358450E1A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6" name="圆角矩形 11">
            <a:extLst>
              <a:ext uri="{FF2B5EF4-FFF2-40B4-BE49-F238E27FC236}">
                <a16:creationId xmlns:a16="http://schemas.microsoft.com/office/drawing/2014/main" id="{38AB5D11-EDFD-440A-BD81-099356D0F1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77A73CD4-0B7B-4BA3-B147-44E9BBD9B66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>
            <a:extLst>
              <a:ext uri="{FF2B5EF4-FFF2-40B4-BE49-F238E27FC236}">
                <a16:creationId xmlns:a16="http://schemas.microsoft.com/office/drawing/2014/main" id="{5DA3E5D7-CDE9-4781-B8A7-F54DC2FAEF5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6029" name="文本框 7">
            <a:extLst>
              <a:ext uri="{FF2B5EF4-FFF2-40B4-BE49-F238E27FC236}">
                <a16:creationId xmlns:a16="http://schemas.microsoft.com/office/drawing/2014/main" id="{3EB388CA-822C-40FB-B3C9-66F858403A5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=1024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8=8096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位处于第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0" name="组合 5">
            <a:extLst>
              <a:ext uri="{FF2B5EF4-FFF2-40B4-BE49-F238E27FC236}">
                <a16:creationId xmlns:a16="http://schemas.microsoft.com/office/drawing/2014/main" id="{99EA0E27-868D-403D-A418-765D9A04D0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>
              <a:extLst>
                <a:ext uri="{FF2B5EF4-FFF2-40B4-BE49-F238E27FC236}">
                  <a16:creationId xmlns:a16="http://schemas.microsoft.com/office/drawing/2014/main" id="{B2FD5FD1-DD8D-4DA3-9234-78CBC76164F3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>
              <a:extLst>
                <a:ext uri="{FF2B5EF4-FFF2-40B4-BE49-F238E27FC236}">
                  <a16:creationId xmlns:a16="http://schemas.microsoft.com/office/drawing/2014/main" id="{EFE75C0C-4AB6-48FD-8353-BD8D68E0A6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>
              <a:extLst>
                <a:ext uri="{FF2B5EF4-FFF2-40B4-BE49-F238E27FC236}">
                  <a16:creationId xmlns:a16="http://schemas.microsoft.com/office/drawing/2014/main" id="{E7AB73C4-519D-45C9-816A-9579AFDF916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86031" name="RemarkBack">
            <a:extLst>
              <a:ext uri="{FF2B5EF4-FFF2-40B4-BE49-F238E27FC236}">
                <a16:creationId xmlns:a16="http://schemas.microsoft.com/office/drawing/2014/main" id="{96F1072F-0FAF-46D5-A980-F58F6121C39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>
            <a:extLst>
              <a:ext uri="{FF2B5EF4-FFF2-40B4-BE49-F238E27FC236}">
                <a16:creationId xmlns:a16="http://schemas.microsoft.com/office/drawing/2014/main" id="{35EFF1E4-D0B3-46C3-953B-36012268008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>
            <a:extLst>
              <a:ext uri="{FF2B5EF4-FFF2-40B4-BE49-F238E27FC236}">
                <a16:creationId xmlns:a16="http://schemas.microsoft.com/office/drawing/2014/main" id="{FCFCADBD-1B6D-4A46-9D40-E3C2486C8EF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60134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5" name="组合 16">
            <a:extLst>
              <a:ext uri="{FF2B5EF4-FFF2-40B4-BE49-F238E27FC236}">
                <a16:creationId xmlns:a16="http://schemas.microsoft.com/office/drawing/2014/main" id="{B3757650-520B-473B-8443-B1FEEF44BAD6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>
              <a:extLst>
                <a:ext uri="{FF2B5EF4-FFF2-40B4-BE49-F238E27FC236}">
                  <a16:creationId xmlns:a16="http://schemas.microsoft.com/office/drawing/2014/main" id="{CB4D2323-A960-4273-98A5-68798FC84EE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>
              <a:extLst>
                <a:ext uri="{FF2B5EF4-FFF2-40B4-BE49-F238E27FC236}">
                  <a16:creationId xmlns:a16="http://schemas.microsoft.com/office/drawing/2014/main" id="{E66CFA3F-EBC4-412C-81A2-7B5320FC5D5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>
              <a:extLst>
                <a:ext uri="{FF2B5EF4-FFF2-40B4-BE49-F238E27FC236}">
                  <a16:creationId xmlns:a16="http://schemas.microsoft.com/office/drawing/2014/main" id="{162F341E-217B-42BE-ACEE-C9390696196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6041" name="TipText">
              <a:extLst>
                <a:ext uri="{FF2B5EF4-FFF2-40B4-BE49-F238E27FC236}">
                  <a16:creationId xmlns:a16="http://schemas.microsoft.com/office/drawing/2014/main" id="{6D503DD3-F640-4BEC-A267-2AE07A1AD86F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6036" name="图片 1">
            <a:extLst>
              <a:ext uri="{FF2B5EF4-FFF2-40B4-BE49-F238E27FC236}">
                <a16:creationId xmlns:a16="http://schemas.microsoft.com/office/drawing/2014/main" id="{65D29F6D-B265-48EE-9E00-CEEF20FBBA0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9DA28B-4722-48F1-BDC7-692FAFC340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425E678-0699-4326-8C35-0C6DDA87F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实现简单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空闲块的回收与分配也较为方便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</a:p>
          <a:p>
            <a:pPr>
              <a:tabLst>
                <a:tab pos="1312863" algn="l"/>
              </a:tabLst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</a:p>
          <a:p>
            <a:pPr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09216F5-61DA-4BFE-9A58-D88908CD2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7CE296E6-0F02-4C96-B806-5018D77A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EDC7C00-C311-4D67-9867-2A836A531D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BE9D9EA-DEF3-4EF0-B067-E837E565B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0" y="1573213"/>
            <a:ext cx="6219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3881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graphicFrame>
        <p:nvGraphicFramePr>
          <p:cNvPr id="92163" name="Object 6">
            <a:extLst>
              <a:ext uri="{FF2B5EF4-FFF2-40B4-BE49-F238E27FC236}">
                <a16:creationId xmlns:a16="http://schemas.microsoft.com/office/drawing/2014/main" id="{D8E578C8-B9B5-474C-95C8-AD8A8BA9D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6" name="Visio" r:id="rId3" imgW="4747260" imgH="2766060" progId="Visio.Drawing.11">
                  <p:embed/>
                </p:oleObj>
              </mc:Choice>
              <mc:Fallback>
                <p:oleObj name="Visio" r:id="rId3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5073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27F8-93AD-4791-8E04-0D90ACD4A3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6BECD7-DF21-4E4C-AB5A-D51C6B2267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&#10;4*256+2*256/4*256+256/4*256*256/4*256=1082368&#10;1082368/1024=1057&#10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每块大小为1024字节=1024*8=8096位;&#10;409612/8096=50…12，位示图的盘块号从0开始编号，则盘块409612在位示图的第50号块的第12位，即第50号块的第1号字节中（第12位处于第2个字节，因字节序号从0开始编址，故为1号字节）；&#10;位示图的起始块号为32，则为32+50=82号块物理块的第1号字节中。&#10;故 选择C&#10;&#10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1553</TotalTime>
  <Pages>0</Pages>
  <Words>10394</Words>
  <Characters>0</Characters>
  <Application>Microsoft Office PowerPoint</Application>
  <DocSecurity>0</DocSecurity>
  <PresentationFormat>全屏显示(4:3)</PresentationFormat>
  <Lines>0</Lines>
  <Paragraphs>993</Paragraphs>
  <Slides>128</Slides>
  <Notes>1</Notes>
  <HiddenSlides>45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41" baseType="lpstr">
      <vt:lpstr>Microsoft Yahei</vt:lpstr>
      <vt:lpstr>Monotype Sorts</vt:lpstr>
      <vt:lpstr>等线</vt:lpstr>
      <vt:lpstr>宋体</vt:lpstr>
      <vt:lpstr>Arial</vt:lpstr>
      <vt:lpstr>Helvetica</vt:lpstr>
      <vt:lpstr>MT Extra</vt:lpstr>
      <vt:lpstr>Symbol</vt:lpstr>
      <vt:lpstr>Times New Roman</vt:lpstr>
      <vt:lpstr>Wingdings</vt:lpstr>
      <vt:lpstr>os-w-java</vt:lpstr>
      <vt:lpstr>1_os-w-java</vt:lpstr>
      <vt:lpstr>Visio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 (Cont)</vt:lpstr>
      <vt:lpstr>FAT文件系统每个分区的布局（per partition）</vt:lpstr>
      <vt:lpstr>Ext文件系统每个分区的布局（per partition）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Contiguous Allocation (Cont)</vt:lpstr>
      <vt:lpstr>Extent-Based Systems</vt:lpstr>
      <vt:lpstr>11.4.2 Linked Allocation</vt:lpstr>
      <vt:lpstr>Linked Allocation</vt:lpstr>
      <vt:lpstr>Linked Allocation (Cont.)</vt:lpstr>
      <vt:lpstr>Linked Allocation (Cont.)</vt:lpstr>
      <vt:lpstr>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subject/>
  <dc:creator>Lucent End User</dc:creator>
  <cp:keywords/>
  <dc:description/>
  <cp:lastModifiedBy>han</cp:lastModifiedBy>
  <cp:revision>788</cp:revision>
  <dcterms:created xsi:type="dcterms:W3CDTF">2004-10-07T18:29:30Z</dcterms:created>
  <dcterms:modified xsi:type="dcterms:W3CDTF">2021-11-16T10:09:09Z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