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766" r:id="rId2"/>
  </p:sldMasterIdLst>
  <p:notesMasterIdLst>
    <p:notesMasterId r:id="rId95"/>
  </p:notesMasterIdLst>
  <p:sldIdLst>
    <p:sldId id="318" r:id="rId3"/>
    <p:sldId id="256" r:id="rId4"/>
    <p:sldId id="440" r:id="rId5"/>
    <p:sldId id="257" r:id="rId6"/>
    <p:sldId id="438" r:id="rId7"/>
    <p:sldId id="442" r:id="rId8"/>
    <p:sldId id="439" r:id="rId9"/>
    <p:sldId id="443" r:id="rId10"/>
    <p:sldId id="365" r:id="rId11"/>
    <p:sldId id="444" r:id="rId12"/>
    <p:sldId id="446" r:id="rId13"/>
    <p:sldId id="432" r:id="rId14"/>
    <p:sldId id="258" r:id="rId15"/>
    <p:sldId id="459" r:id="rId16"/>
    <p:sldId id="450" r:id="rId17"/>
    <p:sldId id="451" r:id="rId18"/>
    <p:sldId id="259" r:id="rId19"/>
    <p:sldId id="445" r:id="rId20"/>
    <p:sldId id="260" r:id="rId21"/>
    <p:sldId id="458" r:id="rId22"/>
    <p:sldId id="261" r:id="rId23"/>
    <p:sldId id="367" r:id="rId24"/>
    <p:sldId id="262" r:id="rId25"/>
    <p:sldId id="263" r:id="rId26"/>
    <p:sldId id="431" r:id="rId27"/>
    <p:sldId id="430" r:id="rId28"/>
    <p:sldId id="264" r:id="rId29"/>
    <p:sldId id="265" r:id="rId30"/>
    <p:sldId id="434" r:id="rId31"/>
    <p:sldId id="456" r:id="rId32"/>
    <p:sldId id="266" r:id="rId33"/>
    <p:sldId id="433" r:id="rId34"/>
    <p:sldId id="352" r:id="rId35"/>
    <p:sldId id="291" r:id="rId36"/>
    <p:sldId id="343" r:id="rId37"/>
    <p:sldId id="353" r:id="rId38"/>
    <p:sldId id="457" r:id="rId39"/>
    <p:sldId id="269" r:id="rId40"/>
    <p:sldId id="368" r:id="rId41"/>
    <p:sldId id="369" r:id="rId42"/>
    <p:sldId id="454" r:id="rId43"/>
    <p:sldId id="455" r:id="rId44"/>
    <p:sldId id="435" r:id="rId45"/>
    <p:sldId id="422" r:id="rId46"/>
    <p:sldId id="423" r:id="rId47"/>
    <p:sldId id="424" r:id="rId48"/>
    <p:sldId id="425" r:id="rId49"/>
    <p:sldId id="449" r:id="rId50"/>
    <p:sldId id="453" r:id="rId51"/>
    <p:sldId id="270" r:id="rId52"/>
    <p:sldId id="370" r:id="rId53"/>
    <p:sldId id="271" r:id="rId54"/>
    <p:sldId id="281" r:id="rId55"/>
    <p:sldId id="282" r:id="rId56"/>
    <p:sldId id="447" r:id="rId57"/>
    <p:sldId id="448" r:id="rId58"/>
    <p:sldId id="452" r:id="rId59"/>
    <p:sldId id="272" r:id="rId60"/>
    <p:sldId id="283" r:id="rId61"/>
    <p:sldId id="436" r:id="rId62"/>
    <p:sldId id="273" r:id="rId63"/>
    <p:sldId id="292" r:id="rId64"/>
    <p:sldId id="274" r:id="rId65"/>
    <p:sldId id="421" r:id="rId66"/>
    <p:sldId id="427" r:id="rId67"/>
    <p:sldId id="437" r:id="rId68"/>
    <p:sldId id="429" r:id="rId69"/>
    <p:sldId id="428" r:id="rId70"/>
    <p:sldId id="275" r:id="rId71"/>
    <p:sldId id="360" r:id="rId72"/>
    <p:sldId id="358" r:id="rId73"/>
    <p:sldId id="276" r:id="rId74"/>
    <p:sldId id="320" r:id="rId75"/>
    <p:sldId id="321" r:id="rId76"/>
    <p:sldId id="322" r:id="rId77"/>
    <p:sldId id="329" r:id="rId78"/>
    <p:sldId id="356" r:id="rId79"/>
    <p:sldId id="289" r:id="rId80"/>
    <p:sldId id="348" r:id="rId81"/>
    <p:sldId id="357" r:id="rId82"/>
    <p:sldId id="290" r:id="rId83"/>
    <p:sldId id="301" r:id="rId84"/>
    <p:sldId id="349" r:id="rId85"/>
    <p:sldId id="350" r:id="rId86"/>
    <p:sldId id="326" r:id="rId87"/>
    <p:sldId id="351" r:id="rId88"/>
    <p:sldId id="361" r:id="rId89"/>
    <p:sldId id="362" r:id="rId90"/>
    <p:sldId id="363" r:id="rId91"/>
    <p:sldId id="364" r:id="rId92"/>
    <p:sldId id="359" r:id="rId93"/>
    <p:sldId id="319" r:id="rId9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505CB"/>
    <a:srgbClr val="006600"/>
    <a:srgbClr val="CC6600"/>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8" d="100"/>
          <a:sy n="108" d="100"/>
        </p:scale>
        <p:origin x="1704" y="114"/>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635FB6-266B-4949-81DE-ED51F745D50C}"/>
              </a:ext>
            </a:extLst>
          </p:cNvPr>
          <p:cNvSpPr>
            <a:spLocks noGrp="1"/>
          </p:cNvSpPr>
          <p:nvPr>
            <p:ph type="hdr" sz="quarter"/>
          </p:nvPr>
        </p:nvSpPr>
        <p:spPr>
          <a:xfrm>
            <a:off x="0" y="0"/>
            <a:ext cx="3168650" cy="479425"/>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3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FC0EA0BE-FAED-4D18-9FFB-0B8EDB18730E}"/>
              </a:ext>
            </a:extLst>
          </p:cNvPr>
          <p:cNvSpPr>
            <a:spLocks noGrp="1"/>
          </p:cNvSpPr>
          <p:nvPr>
            <p:ph type="dt" idx="1"/>
          </p:nvPr>
        </p:nvSpPr>
        <p:spPr>
          <a:xfrm>
            <a:off x="4146550" y="0"/>
            <a:ext cx="3168650" cy="479425"/>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300" noProof="1">
                <a:latin typeface="Times New Roman" pitchFamily="2" charset="0"/>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10066AB1-03AB-4F6F-85E7-0C487D6931DC}"/>
              </a:ext>
            </a:extLst>
          </p:cNvPr>
          <p:cNvSpPr>
            <a:spLocks noGrp="1" noRot="1" noChangeAspect="1" noChangeArrowheads="1"/>
          </p:cNvSpPr>
          <p:nvPr>
            <p:ph type="sldImg" idx="4294967295"/>
          </p:nvPr>
        </p:nvSpPr>
        <p:spPr bwMode="auto">
          <a:xfrm>
            <a:off x="1258888"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54FA244B-5E2B-4915-83AF-738B9D9D23D5}"/>
              </a:ext>
            </a:extLst>
          </p:cNvPr>
          <p:cNvSpPr>
            <a:spLocks noGrp="1" noChangeArrowheads="1"/>
          </p:cNvSpPr>
          <p:nvPr>
            <p:ph type="body" sz="quarter" idx="4294967295"/>
          </p:nvPr>
        </p:nvSpPr>
        <p:spPr bwMode="auto">
          <a:xfrm>
            <a:off x="974725" y="4560888"/>
            <a:ext cx="5365750" cy="4319587"/>
          </a:xfrm>
          <a:prstGeom prst="rect">
            <a:avLst/>
          </a:prstGeom>
          <a:noFill/>
          <a:ln>
            <a:noFill/>
          </a:ln>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B963752-EFF9-47D3-9F2E-17796C80B9B0}"/>
              </a:ext>
            </a:extLst>
          </p:cNvPr>
          <p:cNvSpPr>
            <a:spLocks noGrp="1"/>
          </p:cNvSpPr>
          <p:nvPr>
            <p:ph type="ftr" sz="quarter" idx="4"/>
          </p:nvPr>
        </p:nvSpPr>
        <p:spPr>
          <a:xfrm>
            <a:off x="0" y="9121775"/>
            <a:ext cx="3168650" cy="479425"/>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3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0B8AC026-5A83-4AA9-8BB7-FD0A19B82C15}"/>
              </a:ext>
            </a:extLst>
          </p:cNvPr>
          <p:cNvSpPr>
            <a:spLocks noGrp="1"/>
          </p:cNvSpPr>
          <p:nvPr>
            <p:ph type="sldNum" sz="quarter" idx="5"/>
          </p:nvPr>
        </p:nvSpPr>
        <p:spPr>
          <a:xfrm>
            <a:off x="4146550" y="9121775"/>
            <a:ext cx="3168650" cy="479425"/>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300" noProof="1">
                <a:latin typeface="Times New Roman" pitchFamily="2" charset="0"/>
                <a:ea typeface="+mn-ea"/>
                <a:cs typeface="+mn-ea"/>
              </a:defRPr>
            </a:lvl1pPr>
          </a:lstStyle>
          <a:p>
            <a:pPr>
              <a:defRPr/>
            </a:pPr>
            <a:fld id="{37E8616A-574B-4D29-9BC2-C3E42997C16E}"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368779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64525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8290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430DBA58-03C1-4AE6-9FDC-8D0060ECF7D5}"/>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426C480-21E0-47B6-8CB0-CAD6185C3F0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26141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2882FC5-2CDC-4614-8642-F900063DD2BB}"/>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D55F331-41D7-487E-B116-A6556BF56FB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77855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F65795E3-FBDA-4CFA-BF79-77A43658568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C18B4EA-D21F-4D59-BAC5-0DC7C8AF3311}"/>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6628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00DD326-47D5-44D3-B863-4C07C9E6F39E}"/>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EA58042-D490-47D9-8A39-3245A5C466A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55334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568E1D6A-04DB-47B2-8B85-26AA2DF7D75A}"/>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E7F04BF7-237C-4374-9A72-19AA9BFDC03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2485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C2556D5D-B27E-4843-9FE9-16CD61930AF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FF7C9E2A-8FEA-492D-B7A6-9BF35783DF5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34781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CC041A-FA55-4CB3-BE68-B24B2BEF1D2D}"/>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C3EFED03-2F79-4C0A-B1A2-1AC18C19630C}"/>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7984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765F79B-581F-4C67-A530-BD03F3BCEA0D}"/>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EEDEF03-29C3-4102-9691-2BF86786A475}"/>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2632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02761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45399EA-DFA2-41F5-B868-059BE1389639}"/>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3FF4031-5F36-4D22-AAE1-B0D73960404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280143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0C3E1F8-C79E-468F-B152-9986C1A6AFA7}"/>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91492290-298E-4144-82E1-82045271D96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77571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DE02405-DF6A-447C-90EB-F299E199514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EB359891-68E1-45D5-BC66-B796A81DB35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98829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22362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4022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0246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57428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80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15674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48931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6966AE7-8183-4680-B007-FA3D5B7BB6BF}"/>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11E83BC6-AE7A-434F-B3AD-00FDC9B45B96}"/>
              </a:ext>
            </a:extLst>
          </p:cNvPr>
          <p:cNvSpPr txBox="1">
            <a:spLocks noChangeArrowheads="1"/>
          </p:cNvSpPr>
          <p:nvPr/>
        </p:nvSpPr>
        <p:spPr bwMode="auto">
          <a:xfrm>
            <a:off x="4244975" y="6613525"/>
            <a:ext cx="48895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5.</a:t>
            </a:r>
            <a:fld id="{FB60751A-05C3-4BC3-8646-77D5CBDD80D6}"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E6EE6107-A319-47EC-AA7F-BAC3AF4CDB6D}"/>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4B165541-BAEC-47D3-8842-201AF81BAC44}"/>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4C9E8217-DF77-4FD4-9A43-A20F974603C8}"/>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817660D1-250C-4B3E-ACD7-2AA79BBBD2CC}"/>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42B11F1F-0D5E-4A04-A9DC-8B3A7ECFC9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D31EA7E9-B97F-4499-89F2-FFB1E58C185F}"/>
              </a:ext>
            </a:extLst>
          </p:cNvPr>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2, 2005</a:t>
            </a:r>
          </a:p>
        </p:txBody>
      </p:sp>
      <p:sp>
        <p:nvSpPr>
          <p:cNvPr id="1034" name="Freeform 10">
            <a:extLst>
              <a:ext uri="{FF2B5EF4-FFF2-40B4-BE49-F238E27FC236}">
                <a16:creationId xmlns:a16="http://schemas.microsoft.com/office/drawing/2014/main" id="{E2CD9BAF-A08C-4304-8696-B091DFF194E3}"/>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D163B574-B8CF-4D92-804D-828DDB33F8C7}"/>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DABC3FAD-A608-40CB-9709-D26E1C443CC7}"/>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C91C12FB-1D1F-4EF0-88D1-51B272D97047}"/>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592AF818-0FC1-409D-8548-999DC9FACAD5}"/>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7678A22C-9AE5-49BD-8D65-7B5C703D560C}"/>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99EC9431-2702-4B35-B657-B0A507FCC1DD}"/>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9A4601E6-A6AB-4B67-97F7-542823607F7B}"/>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3B06F9BB-B980-4C06-A11E-594DC3252161}"/>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B7F53D6-49C1-467E-9A22-D17241F04D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6E3F8D8-350C-4A12-8B0B-B92B72A18C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729884DB-4E7C-41E0-9CE0-107C54F324CB}"/>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76"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C8C7CB39-F847-45D8-82F0-B08CB3D9568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4D39151C-1570-4325-93F8-8E17BFF3A49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39D085D9-656B-4EF3-B873-2FAF37E1BCB2}"/>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7E93E198-2350-402E-8D2E-DBFD53A77305}"/>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AF4A7092-4FEA-4455-95DB-8911E0F3E010}"/>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D3468AD8-F994-4CF0-B5A9-3E8125367630}"/>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8.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image" Target="../media/image8.png"/></Relationships>
</file>

<file path=ppt/slides/_rels/slide49.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tags" Target="../tags/tag142.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10" Type="http://schemas.openxmlformats.org/officeDocument/2006/relationships/tags" Target="../tags/tag123.xml"/><Relationship Id="rId19" Type="http://schemas.openxmlformats.org/officeDocument/2006/relationships/tags" Target="../tags/tag132.xml"/><Relationship Id="rId31" Type="http://schemas.openxmlformats.org/officeDocument/2006/relationships/image" Target="../media/image8.png"/><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tags" Target="../tags/tag160.xml"/><Relationship Id="rId26" Type="http://schemas.openxmlformats.org/officeDocument/2006/relationships/tags" Target="../tags/tag168.xml"/><Relationship Id="rId3" Type="http://schemas.openxmlformats.org/officeDocument/2006/relationships/tags" Target="../tags/tag145.xml"/><Relationship Id="rId21" Type="http://schemas.openxmlformats.org/officeDocument/2006/relationships/tags" Target="../tags/tag163.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tags" Target="../tags/tag159.xml"/><Relationship Id="rId25" Type="http://schemas.openxmlformats.org/officeDocument/2006/relationships/tags" Target="../tags/tag167.xml"/><Relationship Id="rId2" Type="http://schemas.openxmlformats.org/officeDocument/2006/relationships/tags" Target="../tags/tag144.xml"/><Relationship Id="rId16" Type="http://schemas.openxmlformats.org/officeDocument/2006/relationships/tags" Target="../tags/tag158.xml"/><Relationship Id="rId20" Type="http://schemas.openxmlformats.org/officeDocument/2006/relationships/tags" Target="../tags/tag162.xml"/><Relationship Id="rId29" Type="http://schemas.openxmlformats.org/officeDocument/2006/relationships/slideLayout" Target="../slideLayouts/slideLayout7.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24" Type="http://schemas.openxmlformats.org/officeDocument/2006/relationships/tags" Target="../tags/tag166.xml"/><Relationship Id="rId5" Type="http://schemas.openxmlformats.org/officeDocument/2006/relationships/tags" Target="../tags/tag147.xml"/><Relationship Id="rId15" Type="http://schemas.openxmlformats.org/officeDocument/2006/relationships/tags" Target="../tags/tag157.xml"/><Relationship Id="rId23" Type="http://schemas.openxmlformats.org/officeDocument/2006/relationships/tags" Target="../tags/tag165.xml"/><Relationship Id="rId28" Type="http://schemas.openxmlformats.org/officeDocument/2006/relationships/tags" Target="../tags/tag170.xml"/><Relationship Id="rId10" Type="http://schemas.openxmlformats.org/officeDocument/2006/relationships/tags" Target="../tags/tag152.xml"/><Relationship Id="rId19" Type="http://schemas.openxmlformats.org/officeDocument/2006/relationships/tags" Target="../tags/tag161.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tags" Target="../tags/tag164.xml"/><Relationship Id="rId27" Type="http://schemas.openxmlformats.org/officeDocument/2006/relationships/tags" Target="../tags/tag169.xml"/><Relationship Id="rId30" Type="http://schemas.openxmlformats.org/officeDocument/2006/relationships/image" Target="../media/image8.png"/></Relationships>
</file>

<file path=ppt/slides/_rels/slide56.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tags" Target="../tags/tag188.xml"/><Relationship Id="rId26" Type="http://schemas.openxmlformats.org/officeDocument/2006/relationships/tags" Target="../tags/tag196.xml"/><Relationship Id="rId3" Type="http://schemas.openxmlformats.org/officeDocument/2006/relationships/tags" Target="../tags/tag173.xml"/><Relationship Id="rId21" Type="http://schemas.openxmlformats.org/officeDocument/2006/relationships/tags" Target="../tags/tag191.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5" Type="http://schemas.openxmlformats.org/officeDocument/2006/relationships/tags" Target="../tags/tag195.xml"/><Relationship Id="rId2" Type="http://schemas.openxmlformats.org/officeDocument/2006/relationships/tags" Target="../tags/tag172.xml"/><Relationship Id="rId16" Type="http://schemas.openxmlformats.org/officeDocument/2006/relationships/tags" Target="../tags/tag186.xml"/><Relationship Id="rId20" Type="http://schemas.openxmlformats.org/officeDocument/2006/relationships/tags" Target="../tags/tag190.xml"/><Relationship Id="rId29" Type="http://schemas.openxmlformats.org/officeDocument/2006/relationships/slideLayout" Target="../slideLayouts/slideLayout7.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24" Type="http://schemas.openxmlformats.org/officeDocument/2006/relationships/tags" Target="../tags/tag194.xml"/><Relationship Id="rId5" Type="http://schemas.openxmlformats.org/officeDocument/2006/relationships/tags" Target="../tags/tag175.xml"/><Relationship Id="rId15" Type="http://schemas.openxmlformats.org/officeDocument/2006/relationships/tags" Target="../tags/tag185.xml"/><Relationship Id="rId23" Type="http://schemas.openxmlformats.org/officeDocument/2006/relationships/tags" Target="../tags/tag193.xml"/><Relationship Id="rId28" Type="http://schemas.openxmlformats.org/officeDocument/2006/relationships/tags" Target="../tags/tag198.xml"/><Relationship Id="rId10" Type="http://schemas.openxmlformats.org/officeDocument/2006/relationships/tags" Target="../tags/tag180.xml"/><Relationship Id="rId19" Type="http://schemas.openxmlformats.org/officeDocument/2006/relationships/tags" Target="../tags/tag189.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 Id="rId22" Type="http://schemas.openxmlformats.org/officeDocument/2006/relationships/tags" Target="../tags/tag192.xml"/><Relationship Id="rId27" Type="http://schemas.openxmlformats.org/officeDocument/2006/relationships/tags" Target="../tags/tag197.xml"/><Relationship Id="rId30" Type="http://schemas.openxmlformats.org/officeDocument/2006/relationships/image" Target="../media/image8.png"/></Relationships>
</file>

<file path=ppt/slides/_rels/slide57.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tags" Target="../tags/tag211.xml"/><Relationship Id="rId18" Type="http://schemas.openxmlformats.org/officeDocument/2006/relationships/tags" Target="../tags/tag216.xml"/><Relationship Id="rId26" Type="http://schemas.openxmlformats.org/officeDocument/2006/relationships/tags" Target="../tags/tag224.xml"/><Relationship Id="rId3" Type="http://schemas.openxmlformats.org/officeDocument/2006/relationships/tags" Target="../tags/tag201.xml"/><Relationship Id="rId21" Type="http://schemas.openxmlformats.org/officeDocument/2006/relationships/tags" Target="../tags/tag219.xml"/><Relationship Id="rId7" Type="http://schemas.openxmlformats.org/officeDocument/2006/relationships/tags" Target="../tags/tag205.xml"/><Relationship Id="rId12" Type="http://schemas.openxmlformats.org/officeDocument/2006/relationships/tags" Target="../tags/tag210.xml"/><Relationship Id="rId17" Type="http://schemas.openxmlformats.org/officeDocument/2006/relationships/tags" Target="../tags/tag215.xml"/><Relationship Id="rId25" Type="http://schemas.openxmlformats.org/officeDocument/2006/relationships/tags" Target="../tags/tag223.xml"/><Relationship Id="rId2" Type="http://schemas.openxmlformats.org/officeDocument/2006/relationships/tags" Target="../tags/tag200.xml"/><Relationship Id="rId16" Type="http://schemas.openxmlformats.org/officeDocument/2006/relationships/tags" Target="../tags/tag214.xml"/><Relationship Id="rId20" Type="http://schemas.openxmlformats.org/officeDocument/2006/relationships/tags" Target="../tags/tag218.xml"/><Relationship Id="rId29" Type="http://schemas.openxmlformats.org/officeDocument/2006/relationships/slideLayout" Target="../slideLayouts/slideLayout7.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24" Type="http://schemas.openxmlformats.org/officeDocument/2006/relationships/tags" Target="../tags/tag222.xml"/><Relationship Id="rId5" Type="http://schemas.openxmlformats.org/officeDocument/2006/relationships/tags" Target="../tags/tag203.xml"/><Relationship Id="rId15" Type="http://schemas.openxmlformats.org/officeDocument/2006/relationships/tags" Target="../tags/tag213.xml"/><Relationship Id="rId23" Type="http://schemas.openxmlformats.org/officeDocument/2006/relationships/tags" Target="../tags/tag221.xml"/><Relationship Id="rId28" Type="http://schemas.openxmlformats.org/officeDocument/2006/relationships/tags" Target="../tags/tag226.xml"/><Relationship Id="rId10" Type="http://schemas.openxmlformats.org/officeDocument/2006/relationships/tags" Target="../tags/tag208.xml"/><Relationship Id="rId19" Type="http://schemas.openxmlformats.org/officeDocument/2006/relationships/tags" Target="../tags/tag217.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tags" Target="../tags/tag212.xml"/><Relationship Id="rId22" Type="http://schemas.openxmlformats.org/officeDocument/2006/relationships/tags" Target="../tags/tag220.xml"/><Relationship Id="rId27" Type="http://schemas.openxmlformats.org/officeDocument/2006/relationships/tags" Target="../tags/tag225.xml"/><Relationship Id="rId30"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0BB4D8-E1DA-4F00-8795-4F68F2269CE2}"/>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4F8CDF4-8310-4BB7-8A99-90D2A8C29B64}"/>
              </a:ext>
            </a:extLst>
          </p:cNvPr>
          <p:cNvSpPr>
            <a:spLocks noGrp="1"/>
          </p:cNvSpPr>
          <p:nvPr>
            <p:ph type="title" idx="4294967295"/>
          </p:nvPr>
        </p:nvSpPr>
        <p:spPr>
          <a:ln>
            <a:miter/>
          </a:ln>
        </p:spPr>
        <p:txBody>
          <a:bodyPr/>
          <a:lstStyle/>
          <a:p>
            <a:pPr>
              <a:defRPr/>
            </a:pPr>
            <a:r>
              <a:rPr lang="en-US" altLang="zh-CN" dirty="0"/>
              <a:t>5.1.3 Preemptive Scheduling</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82F4DACC-8EEB-4215-951A-801C0CA96DAA}"/>
              </a:ext>
            </a:extLst>
          </p:cNvPr>
          <p:cNvSpPr>
            <a:spLocks noGrp="1" noChangeArrowheads="1"/>
          </p:cNvSpPr>
          <p:nvPr>
            <p:ph type="body" idx="4294967295"/>
          </p:nvPr>
        </p:nvSpPr>
        <p:spPr>
          <a:xfrm>
            <a:off x="685800" y="1108075"/>
            <a:ext cx="7805738" cy="5091113"/>
          </a:xfrm>
        </p:spPr>
        <p:txBody>
          <a:bodyPr/>
          <a:lstStyle/>
          <a:p>
            <a:pPr eaLnBrk="1" hangingPunct="1">
              <a:lnSpc>
                <a:spcPct val="90000"/>
              </a:lnSpc>
              <a:spcBef>
                <a:spcPts val="600"/>
              </a:spcBef>
              <a:defRPr/>
            </a:pPr>
            <a:r>
              <a:rPr lang="zh-CN" altLang="en-US" sz="2400" b="1" dirty="0">
                <a:solidFill>
                  <a:srgbClr val="7030A0"/>
                </a:solidFill>
              </a:rPr>
              <a:t>抢先 vs. 非抢先式调度</a:t>
            </a:r>
            <a:r>
              <a:rPr lang="en-US" altLang="zh-CN" sz="2400" b="1" dirty="0">
                <a:solidFill>
                  <a:srgbClr val="7030A0"/>
                </a:solidFill>
              </a:rPr>
              <a:t>(</a:t>
            </a:r>
            <a:r>
              <a:rPr lang="en-US" altLang="zh-CN" sz="2400" dirty="0">
                <a:effectLst>
                  <a:outerShdw blurRad="38100" dist="38100" dir="2700000">
                    <a:srgbClr val="C0C0C0"/>
                  </a:outerShdw>
                </a:effectLst>
              </a:rPr>
              <a:t>Preemptive &amp; </a:t>
            </a:r>
            <a:r>
              <a:rPr lang="en-US" altLang="zh-CN" sz="2400" dirty="0" err="1">
                <a:effectLst>
                  <a:outerShdw blurRad="38100" dist="38100" dir="2700000">
                    <a:srgbClr val="C0C0C0"/>
                  </a:outerShdw>
                </a:effectLst>
              </a:rPr>
              <a:t>nonpreemptive</a:t>
            </a:r>
            <a:r>
              <a:rPr lang="en-US" altLang="zh-CN" sz="2400" b="1" dirty="0">
                <a:solidFill>
                  <a:srgbClr val="7030A0"/>
                </a:solidFill>
              </a:rPr>
              <a:t>)</a:t>
            </a:r>
            <a:endParaRPr lang="zh-CN" altLang="en-US" sz="2400" b="1" dirty="0">
              <a:solidFill>
                <a:srgbClr val="7030A0"/>
              </a:solidFill>
            </a:endParaRPr>
          </a:p>
          <a:p>
            <a:pPr marL="687388" lvl="2" indent="-342900" eaLnBrk="1" hangingPunct="1">
              <a:lnSpc>
                <a:spcPct val="90000"/>
              </a:lnSpc>
              <a:spcBef>
                <a:spcPts val="600"/>
              </a:spcBef>
              <a:buFont typeface="Wingdings" panose="05000000000000000000" pitchFamily="2" charset="2"/>
              <a:buChar char="l"/>
              <a:defRPr/>
            </a:pPr>
            <a:endParaRPr lang="en-US" altLang="zh-CN" sz="2000" b="1" dirty="0" smtClean="0"/>
          </a:p>
          <a:p>
            <a:pPr marL="687388" lvl="2" indent="-342900" eaLnBrk="1" hangingPunct="1">
              <a:lnSpc>
                <a:spcPct val="90000"/>
              </a:lnSpc>
              <a:spcBef>
                <a:spcPts val="600"/>
              </a:spcBef>
              <a:buFont typeface="Wingdings" panose="05000000000000000000" pitchFamily="2" charset="2"/>
              <a:buChar char="l"/>
              <a:defRPr/>
            </a:pPr>
            <a:r>
              <a:rPr lang="zh-CN" altLang="en-US" sz="2000" b="1" dirty="0" smtClean="0"/>
              <a:t>非</a:t>
            </a:r>
            <a:r>
              <a:rPr lang="zh-CN" altLang="en-US" sz="2000" b="1" dirty="0"/>
              <a:t>抢先式调度（</a:t>
            </a:r>
            <a:r>
              <a:rPr lang="en-US" altLang="zh-CN" sz="2000" b="1" dirty="0">
                <a:solidFill>
                  <a:srgbClr val="CC6600"/>
                </a:solidFill>
              </a:rPr>
              <a:t> </a:t>
            </a:r>
            <a:r>
              <a:rPr lang="en-US" altLang="zh-CN" sz="2000" b="1" dirty="0" err="1">
                <a:solidFill>
                  <a:srgbClr val="CC6600"/>
                </a:solidFill>
              </a:rPr>
              <a:t>Nonpreemptive</a:t>
            </a:r>
            <a:r>
              <a:rPr lang="zh-CN" altLang="en-US" sz="2000" dirty="0"/>
              <a:t>）</a:t>
            </a:r>
            <a:endParaRPr lang="en-US" altLang="zh-CN" sz="2000" dirty="0"/>
          </a:p>
          <a:p>
            <a:pPr marL="1030288" lvl="3" indent="-342900" eaLnBrk="1" hangingPunct="1">
              <a:lnSpc>
                <a:spcPct val="90000"/>
              </a:lnSpc>
              <a:spcBef>
                <a:spcPts val="600"/>
              </a:spcBef>
              <a:buFont typeface="Wingdings" panose="05000000000000000000" pitchFamily="2" charset="2"/>
              <a:buChar char="ü"/>
              <a:defRPr/>
            </a:pPr>
            <a:r>
              <a:rPr lang="zh-CN" altLang="en-US" dirty="0"/>
              <a:t>又称为</a:t>
            </a:r>
            <a:r>
              <a:rPr lang="zh-CN" altLang="en-US" b="1" dirty="0">
                <a:solidFill>
                  <a:srgbClr val="0070C0"/>
                </a:solidFill>
              </a:rPr>
              <a:t>非剥夺式调度</a:t>
            </a:r>
            <a:endParaRPr lang="en-US" altLang="zh-CN" b="1" dirty="0">
              <a:solidFill>
                <a:srgbClr val="0070C0"/>
              </a:solidFill>
            </a:endParaRPr>
          </a:p>
          <a:p>
            <a:pPr marL="1030288" lvl="3" indent="-342900" eaLnBrk="1" hangingPunct="1">
              <a:lnSpc>
                <a:spcPct val="90000"/>
              </a:lnSpc>
              <a:spcBef>
                <a:spcPts val="600"/>
              </a:spcBef>
              <a:buFont typeface="Wingdings" panose="05000000000000000000" pitchFamily="2" charset="2"/>
              <a:buChar char="ü"/>
              <a:defRPr/>
            </a:pPr>
            <a:r>
              <a:rPr lang="zh-CN" altLang="en-US" dirty="0"/>
              <a:t>分派程序一旦把处理机分配给某进程后便让它一直运行下去，直到进程</a:t>
            </a:r>
            <a:r>
              <a:rPr lang="zh-CN" altLang="en-US" b="1" u="sng" dirty="0">
                <a:solidFill>
                  <a:srgbClr val="0505CB"/>
                </a:solidFill>
              </a:rPr>
              <a:t>执行</a:t>
            </a:r>
            <a:r>
              <a:rPr lang="zh-CN" altLang="en-US" b="1" u="sng" dirty="0" smtClean="0">
                <a:solidFill>
                  <a:srgbClr val="0505CB"/>
                </a:solidFill>
              </a:rPr>
              <a:t>结束（或错误退出）</a:t>
            </a:r>
            <a:r>
              <a:rPr lang="zh-CN" altLang="en-US" dirty="0" smtClean="0"/>
              <a:t>，</a:t>
            </a:r>
            <a:r>
              <a:rPr lang="zh-CN" altLang="en-US" dirty="0"/>
              <a:t>或者进程</a:t>
            </a:r>
            <a:r>
              <a:rPr lang="zh-CN" altLang="en-US" b="1" dirty="0">
                <a:solidFill>
                  <a:srgbClr val="7030A0"/>
                </a:solidFill>
              </a:rPr>
              <a:t>等待某事件</a:t>
            </a:r>
            <a:r>
              <a:rPr lang="zh-CN" altLang="en-US" dirty="0"/>
              <a:t>而被</a:t>
            </a:r>
            <a:r>
              <a:rPr lang="zh-CN" altLang="en-US" b="1" u="sng" dirty="0">
                <a:solidFill>
                  <a:srgbClr val="0505CB"/>
                </a:solidFill>
              </a:rPr>
              <a:t>阻塞</a:t>
            </a:r>
            <a:r>
              <a:rPr lang="zh-CN" altLang="en-US" dirty="0"/>
              <a:t>时，才把处理机分配给另一个进程</a:t>
            </a:r>
            <a:r>
              <a:rPr lang="zh-CN" altLang="en-US" dirty="0" smtClean="0"/>
              <a:t>。</a:t>
            </a:r>
            <a:endParaRPr lang="en-US" altLang="zh-CN" dirty="0" smtClean="0"/>
          </a:p>
          <a:p>
            <a:pPr marL="1030288" lvl="3" indent="-342900" eaLnBrk="1" hangingPunct="1">
              <a:lnSpc>
                <a:spcPct val="90000"/>
              </a:lnSpc>
              <a:spcBef>
                <a:spcPts val="600"/>
              </a:spcBef>
              <a:buFont typeface="Wingdings" panose="05000000000000000000" pitchFamily="2" charset="2"/>
              <a:buChar char="ü"/>
              <a:defRPr/>
            </a:pPr>
            <a:r>
              <a:rPr lang="en-US" altLang="zh-CN" dirty="0" smtClean="0">
                <a:latin typeface="Times New Roman" panose="02020603050405020304" pitchFamily="18" charset="0"/>
                <a:cs typeface="Times New Roman" panose="02020603050405020304" pitchFamily="18" charset="0"/>
              </a:rPr>
              <a:t>Once </a:t>
            </a:r>
            <a:r>
              <a:rPr lang="en-US" altLang="zh-CN" dirty="0">
                <a:latin typeface="Times New Roman" panose="02020603050405020304" pitchFamily="18" charset="0"/>
                <a:cs typeface="Times New Roman" panose="02020603050405020304" pitchFamily="18" charset="0"/>
              </a:rPr>
              <a:t>CPU given to the process it </a:t>
            </a:r>
            <a:r>
              <a:rPr lang="en-US" altLang="zh-CN" u="sng" dirty="0">
                <a:solidFill>
                  <a:srgbClr val="C00000"/>
                </a:solidFill>
                <a:latin typeface="Times New Roman" panose="02020603050405020304" pitchFamily="18" charset="0"/>
                <a:cs typeface="Times New Roman" panose="02020603050405020304" pitchFamily="18" charset="0"/>
              </a:rPr>
              <a:t>cannot be preempted </a:t>
            </a:r>
            <a:r>
              <a:rPr lang="en-US" altLang="zh-CN" dirty="0">
                <a:latin typeface="Times New Roman" panose="02020603050405020304" pitchFamily="18" charset="0"/>
                <a:cs typeface="Times New Roman" panose="02020603050405020304" pitchFamily="18" charset="0"/>
              </a:rPr>
              <a:t>until </a:t>
            </a:r>
            <a:r>
              <a:rPr lang="en-US" altLang="zh-CN" b="1" u="sng" dirty="0">
                <a:solidFill>
                  <a:srgbClr val="006600"/>
                </a:solidFill>
                <a:latin typeface="Times New Roman" panose="02020603050405020304" pitchFamily="18" charset="0"/>
                <a:cs typeface="Times New Roman" panose="02020603050405020304" pitchFamily="18" charset="0"/>
              </a:rPr>
              <a:t>completes its CPU </a:t>
            </a:r>
            <a:r>
              <a:rPr lang="en-US" altLang="zh-CN" b="1" u="sng" dirty="0" smtClean="0">
                <a:solidFill>
                  <a:srgbClr val="006600"/>
                </a:solidFill>
                <a:latin typeface="Times New Roman" panose="02020603050405020304" pitchFamily="18" charset="0"/>
                <a:cs typeface="Times New Roman" panose="02020603050405020304" pitchFamily="18" charset="0"/>
              </a:rPr>
              <a:t>burst</a:t>
            </a:r>
            <a:endParaRPr lang="en-US" altLang="zh-CN" sz="2000" dirty="0"/>
          </a:p>
          <a:p>
            <a:pPr marL="687388" lvl="2" indent="-342900" eaLnBrk="1" hangingPunct="1">
              <a:lnSpc>
                <a:spcPct val="90000"/>
              </a:lnSpc>
              <a:spcBef>
                <a:spcPts val="600"/>
              </a:spcBef>
              <a:buFont typeface="Wingdings" panose="05000000000000000000" pitchFamily="2" charset="2"/>
              <a:buChar char="l"/>
              <a:defRPr/>
            </a:pPr>
            <a:r>
              <a:rPr lang="zh-CN" altLang="en-US" sz="2000" b="1" dirty="0"/>
              <a:t>抢先式调度（</a:t>
            </a:r>
            <a:r>
              <a:rPr lang="en-US" altLang="zh-CN" sz="2000" b="1" dirty="0">
                <a:solidFill>
                  <a:srgbClr val="CC6600"/>
                </a:solidFill>
              </a:rPr>
              <a:t>preemptive</a:t>
            </a:r>
            <a:r>
              <a:rPr lang="zh-CN" altLang="en-US" sz="2000" b="1" dirty="0"/>
              <a:t>）调度</a:t>
            </a:r>
            <a:endParaRPr lang="en-US" altLang="zh-CN" sz="2000" b="1" dirty="0"/>
          </a:p>
          <a:p>
            <a:pPr marL="1030288" lvl="3" indent="-342900" eaLnBrk="1" hangingPunct="1">
              <a:lnSpc>
                <a:spcPct val="90000"/>
              </a:lnSpc>
              <a:spcBef>
                <a:spcPts val="600"/>
              </a:spcBef>
              <a:buFont typeface="Wingdings" panose="05000000000000000000" pitchFamily="2" charset="2"/>
              <a:buChar char="ü"/>
              <a:defRPr/>
            </a:pPr>
            <a:r>
              <a:rPr lang="zh-CN" altLang="en-US" dirty="0"/>
              <a:t>又称为</a:t>
            </a:r>
            <a:r>
              <a:rPr lang="zh-CN" altLang="en-US" b="1" dirty="0">
                <a:solidFill>
                  <a:srgbClr val="0070C0"/>
                </a:solidFill>
              </a:rPr>
              <a:t>剥夺式调度</a:t>
            </a:r>
            <a:endParaRPr lang="en-US" altLang="zh-CN" b="1" dirty="0">
              <a:solidFill>
                <a:srgbClr val="0070C0"/>
              </a:solidFill>
            </a:endParaRPr>
          </a:p>
          <a:p>
            <a:pPr marL="1030288" lvl="3" indent="-342900" eaLnBrk="1" hangingPunct="1">
              <a:lnSpc>
                <a:spcPct val="90000"/>
              </a:lnSpc>
              <a:spcBef>
                <a:spcPts val="600"/>
              </a:spcBef>
              <a:buFont typeface="Wingdings" panose="05000000000000000000" pitchFamily="2" charset="2"/>
              <a:buChar char="ü"/>
              <a:defRPr/>
            </a:pPr>
            <a:r>
              <a:rPr lang="zh-CN" altLang="en-US" dirty="0"/>
              <a:t>当进程</a:t>
            </a:r>
            <a:r>
              <a:rPr lang="en-US" altLang="zh-CN" dirty="0"/>
              <a:t>/</a:t>
            </a:r>
            <a:r>
              <a:rPr lang="zh-CN" altLang="en-US" dirty="0"/>
              <a:t>线程正在处理器上运行时，系统可根据</a:t>
            </a:r>
            <a:r>
              <a:rPr lang="zh-CN" altLang="en-US" b="1" dirty="0">
                <a:solidFill>
                  <a:srgbClr val="C00000"/>
                </a:solidFill>
              </a:rPr>
              <a:t>所规定的原则</a:t>
            </a:r>
            <a:r>
              <a:rPr lang="zh-CN" altLang="en-US" dirty="0" smtClean="0">
                <a:solidFill>
                  <a:srgbClr val="0505CB"/>
                </a:solidFill>
              </a:rPr>
              <a:t>剥夺（抢先）</a:t>
            </a:r>
            <a:r>
              <a:rPr lang="zh-CN" altLang="en-US" dirty="0" smtClean="0"/>
              <a:t>分</a:t>
            </a:r>
            <a:r>
              <a:rPr lang="zh-CN" altLang="en-US" dirty="0"/>
              <a:t>配给此进程</a:t>
            </a:r>
            <a:r>
              <a:rPr lang="en-US" altLang="zh-CN" dirty="0"/>
              <a:t>/</a:t>
            </a:r>
            <a:r>
              <a:rPr lang="zh-CN" altLang="en-US" dirty="0"/>
              <a:t>线程的处理器的执行权，将其移入就绪列队中</a:t>
            </a:r>
            <a:r>
              <a:rPr lang="zh-CN" altLang="en-US" dirty="0" smtClean="0"/>
              <a:t>，选择调度其它进程</a:t>
            </a:r>
            <a:r>
              <a:rPr lang="en-US" altLang="zh-CN" dirty="0"/>
              <a:t>/</a:t>
            </a:r>
            <a:r>
              <a:rPr lang="zh-CN" altLang="en-US" dirty="0"/>
              <a:t>线程运行</a:t>
            </a:r>
            <a:r>
              <a:rPr lang="zh-CN" altLang="en-US" dirty="0" smtClean="0"/>
              <a:t>。</a:t>
            </a:r>
            <a:endParaRPr lang="en-US" altLang="zh-CN" dirty="0" smtClean="0"/>
          </a:p>
          <a:p>
            <a:pPr marL="1030288" lvl="3" indent="-342900" eaLnBrk="1" hangingPunct="1">
              <a:lnSpc>
                <a:spcPct val="90000"/>
              </a:lnSpc>
              <a:spcBef>
                <a:spcPts val="600"/>
              </a:spcBef>
              <a:buFont typeface="Wingdings" panose="05000000000000000000" pitchFamily="2" charset="2"/>
              <a:buChar char="ü"/>
              <a:defRPr/>
            </a:pPr>
            <a:r>
              <a:rPr lang="zh-CN" altLang="en-US" b="1" dirty="0"/>
              <a:t>一个进程的</a:t>
            </a:r>
            <a:r>
              <a:rPr lang="en-US" altLang="zh-CN" b="1" u="sng" dirty="0" smtClean="0">
                <a:solidFill>
                  <a:srgbClr val="006600"/>
                </a:solidFill>
                <a:latin typeface="Times New Roman" panose="02020603050405020304" pitchFamily="18" charset="0"/>
                <a:cs typeface="Times New Roman" panose="02020603050405020304" pitchFamily="18" charset="0"/>
              </a:rPr>
              <a:t>CPU burst</a:t>
            </a:r>
            <a:r>
              <a:rPr lang="zh-CN" altLang="en-US" b="1" dirty="0"/>
              <a:t>被分割成多</a:t>
            </a:r>
            <a:r>
              <a:rPr lang="zh-CN" altLang="en-US" b="1" dirty="0" smtClean="0"/>
              <a:t>个执行段</a:t>
            </a:r>
            <a:endParaRPr lang="en-US" altLang="zh-CN"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AA3352E-E3FB-4F04-BB4C-88E5B73796D9}"/>
              </a:ext>
            </a:extLst>
          </p:cNvPr>
          <p:cNvSpPr>
            <a:spLocks noGrp="1"/>
          </p:cNvSpPr>
          <p:nvPr>
            <p:ph type="title" idx="4294967295"/>
          </p:nvPr>
        </p:nvSpPr>
        <p:spPr>
          <a:ln>
            <a:miter/>
          </a:ln>
        </p:spPr>
        <p:txBody>
          <a:bodyPr/>
          <a:lstStyle/>
          <a:p>
            <a:pPr>
              <a:defRPr/>
            </a:pPr>
            <a:r>
              <a:rPr lang="en-US" altLang="zh-CN" dirty="0"/>
              <a:t>Preemptive Scheduling</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93202D07-C37E-40C0-A921-128820F0A098}"/>
              </a:ext>
            </a:extLst>
          </p:cNvPr>
          <p:cNvSpPr>
            <a:spLocks noGrp="1" noChangeArrowheads="1"/>
          </p:cNvSpPr>
          <p:nvPr>
            <p:ph type="body" idx="4294967295"/>
          </p:nvPr>
        </p:nvSpPr>
        <p:spPr>
          <a:xfrm>
            <a:off x="685800" y="1108075"/>
            <a:ext cx="7805738" cy="5091113"/>
          </a:xfrm>
        </p:spPr>
        <p:txBody>
          <a:bodyPr/>
          <a:lstStyle/>
          <a:p>
            <a:pPr>
              <a:lnSpc>
                <a:spcPct val="90000"/>
              </a:lnSpc>
              <a:spcBef>
                <a:spcPts val="600"/>
              </a:spcBef>
              <a:defRPr/>
            </a:pPr>
            <a:r>
              <a:rPr lang="zh-CN" altLang="en-US" sz="2400" b="1" dirty="0">
                <a:solidFill>
                  <a:srgbClr val="7030A0"/>
                </a:solidFill>
              </a:rPr>
              <a:t>根据</a:t>
            </a:r>
            <a:r>
              <a:rPr lang="en-US" altLang="zh-CN" sz="2400" b="1" dirty="0">
                <a:solidFill>
                  <a:srgbClr val="7030A0"/>
                </a:solidFill>
              </a:rPr>
              <a:t>CPU</a:t>
            </a:r>
            <a:r>
              <a:rPr lang="zh-CN" altLang="en-US" sz="2400" b="1" dirty="0">
                <a:solidFill>
                  <a:srgbClr val="7030A0"/>
                </a:solidFill>
              </a:rPr>
              <a:t>执行</a:t>
            </a:r>
            <a:r>
              <a:rPr lang="zh-CN" altLang="en-US" sz="2400" b="1" dirty="0" smtClean="0">
                <a:solidFill>
                  <a:srgbClr val="7030A0"/>
                </a:solidFill>
              </a:rPr>
              <a:t>期，理解抢先 </a:t>
            </a:r>
            <a:r>
              <a:rPr lang="zh-CN" altLang="en-US" sz="2400" b="1" dirty="0">
                <a:solidFill>
                  <a:srgbClr val="7030A0"/>
                </a:solidFill>
              </a:rPr>
              <a:t>vs. 非抢先式</a:t>
            </a:r>
            <a:r>
              <a:rPr lang="zh-CN" altLang="en-US" sz="2400" b="1" dirty="0" smtClean="0">
                <a:solidFill>
                  <a:srgbClr val="7030A0"/>
                </a:solidFill>
              </a:rPr>
              <a:t>调度</a:t>
            </a:r>
            <a:endParaRPr lang="zh-CN" altLang="en-US" sz="2400" b="1" dirty="0">
              <a:solidFill>
                <a:srgbClr val="7030A0"/>
              </a:solidFill>
            </a:endParaRPr>
          </a:p>
          <a:p>
            <a:pPr marL="687388" lvl="2" indent="-342900">
              <a:lnSpc>
                <a:spcPct val="90000"/>
              </a:lnSpc>
              <a:spcBef>
                <a:spcPts val="600"/>
              </a:spcBef>
              <a:buFont typeface="Wingdings" panose="05000000000000000000" pitchFamily="2" charset="2"/>
              <a:buChar char="l"/>
              <a:defRPr/>
            </a:pPr>
            <a:endParaRPr lang="en-US" altLang="zh-CN" sz="2000" dirty="0" smtClean="0">
              <a:solidFill>
                <a:srgbClr val="CC6600"/>
              </a:solidFill>
            </a:endParaRPr>
          </a:p>
          <a:p>
            <a:pPr marL="687388" lvl="2" indent="-342900">
              <a:lnSpc>
                <a:spcPct val="90000"/>
              </a:lnSpc>
              <a:spcBef>
                <a:spcPts val="600"/>
              </a:spcBef>
              <a:buFont typeface="Wingdings" panose="05000000000000000000" pitchFamily="2" charset="2"/>
              <a:buChar char="l"/>
              <a:defRPr/>
            </a:pPr>
            <a:r>
              <a:rPr lang="en-US" altLang="zh-CN" sz="2000" dirty="0" err="1" smtClean="0">
                <a:solidFill>
                  <a:srgbClr val="CC6600"/>
                </a:solidFill>
              </a:rPr>
              <a:t>Nonpreemptive</a:t>
            </a:r>
            <a:r>
              <a:rPr lang="en-US" altLang="zh-CN" sz="2000" dirty="0" smtClean="0">
                <a:solidFill>
                  <a:srgbClr val="CC6600"/>
                </a:solidFill>
                <a:effectLst>
                  <a:outerShdw blurRad="38100" dist="38100" dir="2700000">
                    <a:srgbClr val="C0C0C0"/>
                  </a:outerShdw>
                </a:effectLst>
              </a:rPr>
              <a:t>-</a:t>
            </a:r>
            <a:r>
              <a:rPr lang="en-US" altLang="zh-CN" sz="2000" dirty="0">
                <a:effectLst>
                  <a:outerShdw blurRad="38100" dist="38100" dir="2700000">
                    <a:srgbClr val="C0C0C0"/>
                  </a:outerShdw>
                </a:effectLst>
              </a:rPr>
              <a:t>-</a:t>
            </a:r>
            <a:r>
              <a:rPr lang="zh-CN" altLang="en-US" sz="2000" b="1" dirty="0">
                <a:solidFill>
                  <a:srgbClr val="0505CB"/>
                </a:solidFill>
              </a:rPr>
              <a:t>如果一种CPU调度方式仅在一个进程执行完其一个CPU执行期时才引起进程调度</a:t>
            </a:r>
            <a:r>
              <a:rPr lang="zh-CN" altLang="en-US" sz="2000" dirty="0"/>
              <a:t>，则这种调度方式属于</a:t>
            </a:r>
            <a:r>
              <a:rPr lang="zh-CN" altLang="en-US" sz="2000" dirty="0">
                <a:sym typeface="Arial" panose="020B0604020202020204" pitchFamily="34" charset="0"/>
              </a:rPr>
              <a:t>非抢先式调度（非抢占、非剥夺）</a:t>
            </a:r>
            <a:endParaRPr lang="en-US" altLang="zh-CN" sz="2000" dirty="0">
              <a:sym typeface="Arial" panose="020B0604020202020204" pitchFamily="34" charset="0"/>
            </a:endParaRPr>
          </a:p>
          <a:p>
            <a:pPr lvl="2">
              <a:lnSpc>
                <a:spcPct val="90000"/>
              </a:lnSpc>
              <a:spcBef>
                <a:spcPts val="600"/>
              </a:spcBef>
              <a:defRPr/>
            </a:pPr>
            <a:r>
              <a:rPr lang="en-US" altLang="zh-CN" dirty="0"/>
              <a:t>used by Microsoft </a:t>
            </a:r>
            <a:r>
              <a:rPr lang="en-US" altLang="zh-CN" dirty="0">
                <a:solidFill>
                  <a:srgbClr val="0070C0"/>
                </a:solidFill>
              </a:rPr>
              <a:t>Windows 3.x</a:t>
            </a:r>
          </a:p>
          <a:p>
            <a:pPr lvl="2">
              <a:lnSpc>
                <a:spcPct val="90000"/>
              </a:lnSpc>
              <a:spcBef>
                <a:spcPts val="600"/>
              </a:spcBef>
              <a:defRPr/>
            </a:pPr>
            <a:r>
              <a:rPr lang="en-US" altLang="zh-CN" dirty="0">
                <a:solidFill>
                  <a:srgbClr val="0070C0"/>
                </a:solidFill>
              </a:rPr>
              <a:t>previous versions of Mac OS X </a:t>
            </a:r>
            <a:r>
              <a:rPr lang="en-US" altLang="zh-CN" dirty="0"/>
              <a:t>Macintosh operating system</a:t>
            </a:r>
            <a:endParaRPr lang="zh-CN" altLang="en-US" dirty="0"/>
          </a:p>
          <a:p>
            <a:pPr marL="687388" lvl="2" indent="-342900">
              <a:lnSpc>
                <a:spcPct val="90000"/>
              </a:lnSpc>
              <a:spcBef>
                <a:spcPts val="600"/>
              </a:spcBef>
              <a:buFont typeface="Wingdings" panose="05000000000000000000" pitchFamily="2" charset="2"/>
              <a:buChar char="l"/>
              <a:defRPr/>
            </a:pPr>
            <a:endParaRPr lang="en-US" altLang="zh-CN" dirty="0" smtClean="0">
              <a:solidFill>
                <a:srgbClr val="CC6600"/>
              </a:solidFill>
            </a:endParaRPr>
          </a:p>
          <a:p>
            <a:pPr marL="687388" lvl="2" indent="-342900">
              <a:lnSpc>
                <a:spcPct val="90000"/>
              </a:lnSpc>
              <a:spcBef>
                <a:spcPts val="600"/>
              </a:spcBef>
              <a:buFont typeface="Wingdings" panose="05000000000000000000" pitchFamily="2" charset="2"/>
              <a:buChar char="l"/>
              <a:defRPr/>
            </a:pPr>
            <a:r>
              <a:rPr lang="en-US" altLang="zh-CN" dirty="0" smtClean="0">
                <a:solidFill>
                  <a:srgbClr val="CC6600"/>
                </a:solidFill>
              </a:rPr>
              <a:t>Preemptive </a:t>
            </a:r>
            <a:r>
              <a:rPr lang="en-US" altLang="zh-CN" dirty="0">
                <a:solidFill>
                  <a:srgbClr val="CC6600"/>
                </a:solidFill>
              </a:rPr>
              <a:t>or cooperative-</a:t>
            </a:r>
            <a:r>
              <a:rPr lang="en-US" altLang="zh-CN" b="1" dirty="0"/>
              <a:t>-</a:t>
            </a:r>
            <a:r>
              <a:rPr lang="zh-CN" altLang="en-US" b="1" dirty="0">
                <a:solidFill>
                  <a:srgbClr val="0505CB"/>
                </a:solidFill>
              </a:rPr>
              <a:t>如果一种CPU调度方式将一个CPU执行期分割成多个CPU执行期</a:t>
            </a:r>
            <a:r>
              <a:rPr lang="zh-CN" altLang="en-US" dirty="0"/>
              <a:t>，那么这种调度方式就属于抢先式调度（抢占、剥夺）</a:t>
            </a:r>
            <a:r>
              <a:rPr lang="en-US" altLang="zh-CN" dirty="0"/>
              <a:t>   </a:t>
            </a:r>
          </a:p>
          <a:p>
            <a:pPr marL="1030288" lvl="3" indent="-342900">
              <a:lnSpc>
                <a:spcPct val="90000"/>
              </a:lnSpc>
              <a:spcBef>
                <a:spcPts val="600"/>
              </a:spcBef>
              <a:buFont typeface="Wingdings" panose="05000000000000000000" pitchFamily="2" charset="2"/>
              <a:buChar char="l"/>
              <a:defRPr/>
            </a:pPr>
            <a:r>
              <a:rPr lang="en-US" altLang="zh-CN" dirty="0">
                <a:solidFill>
                  <a:srgbClr val="0070C0"/>
                </a:solidFill>
              </a:rPr>
              <a:t>Windows 95 and all subsequent versions </a:t>
            </a:r>
            <a:r>
              <a:rPr lang="en-US" altLang="zh-CN" dirty="0"/>
              <a:t>of Windows operating systems</a:t>
            </a:r>
          </a:p>
          <a:p>
            <a:pPr marL="1030288" lvl="3" indent="-342900">
              <a:lnSpc>
                <a:spcPct val="90000"/>
              </a:lnSpc>
              <a:spcBef>
                <a:spcPts val="600"/>
              </a:spcBef>
              <a:buFont typeface="Wingdings" panose="05000000000000000000" pitchFamily="2" charset="2"/>
              <a:buChar char="l"/>
              <a:defRPr/>
            </a:pPr>
            <a:r>
              <a:rPr lang="en-US" altLang="zh-CN" dirty="0">
                <a:solidFill>
                  <a:srgbClr val="0070C0"/>
                </a:solidFill>
              </a:rPr>
              <a:t>Mac OS X </a:t>
            </a:r>
            <a:r>
              <a:rPr lang="en-US" altLang="zh-CN" dirty="0"/>
              <a:t>operating system for the </a:t>
            </a:r>
            <a:r>
              <a:rPr lang="en-US" altLang="zh-CN" dirty="0" smtClean="0"/>
              <a:t>Macintosh</a:t>
            </a:r>
          </a:p>
          <a:p>
            <a:pPr marL="1030288" lvl="3" indent="-342900">
              <a:lnSpc>
                <a:spcPct val="90000"/>
              </a:lnSpc>
              <a:spcBef>
                <a:spcPts val="600"/>
              </a:spcBef>
              <a:buFont typeface="Wingdings" panose="05000000000000000000" pitchFamily="2" charset="2"/>
              <a:buChar char="l"/>
              <a:defRPr/>
            </a:pPr>
            <a:r>
              <a:rPr lang="en-US" altLang="zh-CN" dirty="0" smtClean="0">
                <a:solidFill>
                  <a:srgbClr val="0070C0"/>
                </a:solidFill>
              </a:rPr>
              <a:t>UNIX</a:t>
            </a:r>
            <a:r>
              <a:rPr lang="zh-CN" altLang="en-US" dirty="0" smtClean="0">
                <a:solidFill>
                  <a:srgbClr val="0070C0"/>
                </a:solidFill>
              </a:rPr>
              <a:t>（分时系统）</a:t>
            </a:r>
            <a:endParaRPr lang="zh-CN" altLang="en-US" dirty="0">
              <a:solidFill>
                <a:srgbClr val="0070C0"/>
              </a:solidFill>
            </a:endParaRPr>
          </a:p>
          <a:p>
            <a:pPr marL="457200" lvl="1" indent="0">
              <a:lnSpc>
                <a:spcPct val="90000"/>
              </a:lnSpc>
              <a:spcBef>
                <a:spcPts val="600"/>
              </a:spcBef>
              <a:buFont typeface="Monotype Sorts" pitchFamily="2" charset="2"/>
              <a:buNone/>
              <a:defRPr/>
            </a:pP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7D6F69A-A14F-4810-8F7F-E5F906EC5AA3}"/>
              </a:ext>
            </a:extLst>
          </p:cNvPr>
          <p:cNvSpPr>
            <a:spLocks noGrp="1"/>
          </p:cNvSpPr>
          <p:nvPr>
            <p:ph type="title" idx="4294967295"/>
          </p:nvPr>
        </p:nvSpPr>
        <p:spPr>
          <a:xfrm>
            <a:off x="1204913" y="365125"/>
            <a:ext cx="6164262" cy="609600"/>
          </a:xfrm>
          <a:ln>
            <a:miter/>
          </a:ln>
        </p:spPr>
        <p:txBody>
          <a:bodyPr/>
          <a:lstStyle/>
          <a:p>
            <a:pPr>
              <a:lnSpc>
                <a:spcPct val="90000"/>
              </a:lnSpc>
              <a:defRPr/>
            </a:pPr>
            <a:r>
              <a:rPr lang="en-US" altLang="zh-CN" dirty="0">
                <a:effectLst>
                  <a:outerShdw blurRad="38100" dist="38100" dir="2700000">
                    <a:srgbClr val="C0C0C0"/>
                  </a:outerShdw>
                </a:effectLst>
              </a:rPr>
              <a:t>Preemptive &amp; </a:t>
            </a:r>
            <a:r>
              <a:rPr lang="en-US" altLang="zh-CN" dirty="0" err="1">
                <a:effectLst>
                  <a:outerShdw blurRad="38100" dist="38100" dir="2700000">
                    <a:srgbClr val="C0C0C0"/>
                  </a:outerShdw>
                </a:effectLst>
              </a:rPr>
              <a:t>nonpreemptive</a:t>
            </a:r>
            <a:endParaRPr lang="en-US" altLang="zh-CN" dirty="0">
              <a:effectLst>
                <a:outerShdw blurRad="38100" dist="38100" dir="2700000">
                  <a:srgbClr val="C0C0C0"/>
                </a:outerShdw>
              </a:effectLst>
            </a:endParaRPr>
          </a:p>
        </p:txBody>
      </p:sp>
      <p:pic>
        <p:nvPicPr>
          <p:cNvPr id="15363" name="Picture 8">
            <a:extLst>
              <a:ext uri="{FF2B5EF4-FFF2-40B4-BE49-F238E27FC236}">
                <a16:creationId xmlns:a16="http://schemas.microsoft.com/office/drawing/2014/main" id="{EFB270E1-4D90-44C3-9892-656BC0698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9" t="24142" r="690" b="24419"/>
          <a:stretch>
            <a:fillRect/>
          </a:stretch>
        </p:blipFill>
        <p:spPr bwMode="auto">
          <a:xfrm>
            <a:off x="992188" y="1473200"/>
            <a:ext cx="6829425" cy="4298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5364" name="文本框 1">
            <a:extLst>
              <a:ext uri="{FF2B5EF4-FFF2-40B4-BE49-F238E27FC236}">
                <a16:creationId xmlns:a16="http://schemas.microsoft.com/office/drawing/2014/main" id="{670D4466-62BA-435B-A4F7-8892AC057997}"/>
              </a:ext>
            </a:extLst>
          </p:cNvPr>
          <p:cNvSpPr txBox="1">
            <a:spLocks noChangeArrowheads="1"/>
          </p:cNvSpPr>
          <p:nvPr/>
        </p:nvSpPr>
        <p:spPr bwMode="auto">
          <a:xfrm>
            <a:off x="5432425" y="5991225"/>
            <a:ext cx="2838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a:t>如人在不同的环境所处的状态及状态转换</a:t>
            </a:r>
          </a:p>
        </p:txBody>
      </p:sp>
      <p:sp>
        <p:nvSpPr>
          <p:cNvPr id="3" name="椭圆形标注 2">
            <a:extLst>
              <a:ext uri="{FF2B5EF4-FFF2-40B4-BE49-F238E27FC236}">
                <a16:creationId xmlns:a16="http://schemas.microsoft.com/office/drawing/2014/main" id="{084E5876-C5F2-4BE4-9241-A3B3B50FFFFE}"/>
              </a:ext>
            </a:extLst>
          </p:cNvPr>
          <p:cNvSpPr/>
          <p:nvPr/>
        </p:nvSpPr>
        <p:spPr>
          <a:xfrm>
            <a:off x="5976938" y="3800475"/>
            <a:ext cx="465137" cy="612775"/>
          </a:xfrm>
          <a:prstGeom prst="wedgeEllipseCallout">
            <a:avLst>
              <a:gd name="adj1" fmla="val -176057"/>
              <a:gd name="adj2" fmla="val 5804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1</a:t>
            </a:r>
            <a:endParaRPr lang="zh-CN" altLang="en-US" dirty="0"/>
          </a:p>
        </p:txBody>
      </p:sp>
      <p:sp>
        <p:nvSpPr>
          <p:cNvPr id="7" name="椭圆形标注 6">
            <a:extLst>
              <a:ext uri="{FF2B5EF4-FFF2-40B4-BE49-F238E27FC236}">
                <a16:creationId xmlns:a16="http://schemas.microsoft.com/office/drawing/2014/main" id="{4983E9A5-73C8-4FB8-A103-0E6D93FECEDA}"/>
              </a:ext>
            </a:extLst>
          </p:cNvPr>
          <p:cNvSpPr/>
          <p:nvPr/>
        </p:nvSpPr>
        <p:spPr>
          <a:xfrm>
            <a:off x="6237288" y="2530475"/>
            <a:ext cx="519112" cy="612775"/>
          </a:xfrm>
          <a:prstGeom prst="wedgeEllipseCallout">
            <a:avLst>
              <a:gd name="adj1" fmla="val -150671"/>
              <a:gd name="adj2" fmla="val -4442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4</a:t>
            </a:r>
            <a:endParaRPr lang="zh-CN" altLang="en-US" dirty="0"/>
          </a:p>
        </p:txBody>
      </p:sp>
      <p:sp>
        <p:nvSpPr>
          <p:cNvPr id="10" name="椭圆形标注 9">
            <a:extLst>
              <a:ext uri="{FF2B5EF4-FFF2-40B4-BE49-F238E27FC236}">
                <a16:creationId xmlns:a16="http://schemas.microsoft.com/office/drawing/2014/main" id="{B8295BB8-2EC6-442D-ADB2-FE4C372B004D}"/>
              </a:ext>
            </a:extLst>
          </p:cNvPr>
          <p:cNvSpPr/>
          <p:nvPr/>
        </p:nvSpPr>
        <p:spPr>
          <a:xfrm>
            <a:off x="5022850" y="1473200"/>
            <a:ext cx="517525" cy="612775"/>
          </a:xfrm>
          <a:prstGeom prst="wedgeEllipseCallout">
            <a:avLst>
              <a:gd name="adj1" fmla="val -90145"/>
              <a:gd name="adj2" fmla="val 8254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2</a:t>
            </a:r>
            <a:endParaRPr lang="zh-CN" altLang="en-US" dirty="0"/>
          </a:p>
        </p:txBody>
      </p:sp>
      <p:sp>
        <p:nvSpPr>
          <p:cNvPr id="11" name="椭圆形标注 10">
            <a:extLst>
              <a:ext uri="{FF2B5EF4-FFF2-40B4-BE49-F238E27FC236}">
                <a16:creationId xmlns:a16="http://schemas.microsoft.com/office/drawing/2014/main" id="{C31DBDEA-D945-4498-9EFB-B81E0F006FCB}"/>
              </a:ext>
            </a:extLst>
          </p:cNvPr>
          <p:cNvSpPr/>
          <p:nvPr/>
        </p:nvSpPr>
        <p:spPr>
          <a:xfrm>
            <a:off x="1938338" y="3911600"/>
            <a:ext cx="517525" cy="612775"/>
          </a:xfrm>
          <a:prstGeom prst="wedgeEllipseCallout">
            <a:avLst>
              <a:gd name="adj1" fmla="val 201960"/>
              <a:gd name="adj2" fmla="val 680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
        <p:nvSpPr>
          <p:cNvPr id="12" name="椭圆形标注 11">
            <a:extLst>
              <a:ext uri="{FF2B5EF4-FFF2-40B4-BE49-F238E27FC236}">
                <a16:creationId xmlns:a16="http://schemas.microsoft.com/office/drawing/2014/main" id="{7F5EB6FD-5C09-4384-8A6E-5AD41A301891}"/>
              </a:ext>
            </a:extLst>
          </p:cNvPr>
          <p:cNvSpPr/>
          <p:nvPr/>
        </p:nvSpPr>
        <p:spPr>
          <a:xfrm>
            <a:off x="1368425" y="2681288"/>
            <a:ext cx="519113" cy="612775"/>
          </a:xfrm>
          <a:prstGeom prst="wedgeEllipseCallout">
            <a:avLst>
              <a:gd name="adj1" fmla="val 259855"/>
              <a:gd name="adj2" fmla="val -93437"/>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78BA61-283C-4BC9-8040-B9B8B6CCA9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C0EDEB6B-6249-43B9-9486-A6EA066A828C}"/>
              </a:ext>
            </a:extLst>
          </p:cNvPr>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800" b="1" noProof="1">
                <a:solidFill>
                  <a:srgbClr val="7030A0"/>
                </a:solidFill>
                <a:effectLst>
                  <a:outerShdw blurRad="38100" dist="38100" dir="2700000">
                    <a:srgbClr val="C0C0C0"/>
                  </a:outerShdw>
                </a:effectLst>
              </a:rPr>
              <a:t>CPU </a:t>
            </a:r>
            <a:r>
              <a:rPr lang="en-US" altLang="zh-CN" sz="2800" b="1" noProof="1" smtClean="0">
                <a:solidFill>
                  <a:srgbClr val="7030A0"/>
                </a:solidFill>
                <a:effectLst>
                  <a:outerShdw blurRad="38100" dist="38100" dir="2700000">
                    <a:srgbClr val="C0C0C0"/>
                  </a:outerShdw>
                </a:effectLst>
              </a:rPr>
              <a:t>Scheduler</a:t>
            </a:r>
          </a:p>
          <a:p>
            <a:pPr lvl="1">
              <a:lnSpc>
                <a:spcPct val="90000"/>
              </a:lnSpc>
              <a:defRPr/>
            </a:pPr>
            <a:r>
              <a:rPr lang="en-US" altLang="zh-CN" sz="2400" dirty="0" smtClean="0">
                <a:ea typeface="Arial Unicode MS" panose="020B0604020202020204" pitchFamily="34" charset="-122"/>
                <a:cs typeface="Arial Unicode MS" panose="020B0604020202020204" pitchFamily="34" charset="-122"/>
              </a:rPr>
              <a:t>Selects a process from </a:t>
            </a:r>
            <a:r>
              <a:rPr lang="en-US" altLang="zh-CN" sz="2400" dirty="0">
                <a:ea typeface="Arial Unicode MS" panose="020B0604020202020204" pitchFamily="34" charset="-122"/>
                <a:cs typeface="Arial Unicode MS" panose="020B0604020202020204" pitchFamily="34" charset="-122"/>
              </a:rPr>
              <a:t>among the processes </a:t>
            </a:r>
            <a:r>
              <a:rPr lang="en-US" altLang="zh-CN" sz="2400" dirty="0">
                <a:solidFill>
                  <a:srgbClr val="003399"/>
                </a:solidFill>
                <a:ea typeface="Arial Unicode MS" panose="020B0604020202020204" pitchFamily="34" charset="-122"/>
                <a:cs typeface="Arial Unicode MS" panose="020B0604020202020204" pitchFamily="34" charset="-122"/>
              </a:rPr>
              <a:t>in memory</a:t>
            </a:r>
            <a:r>
              <a:rPr lang="en-US" altLang="zh-CN" sz="2400" dirty="0">
                <a:ea typeface="Arial Unicode MS" panose="020B0604020202020204" pitchFamily="34" charset="-122"/>
                <a:cs typeface="Arial Unicode MS" panose="020B0604020202020204" pitchFamily="34" charset="-122"/>
              </a:rPr>
              <a:t> that are </a:t>
            </a:r>
            <a:r>
              <a:rPr lang="en-US" altLang="zh-CN" sz="2400" dirty="0">
                <a:solidFill>
                  <a:srgbClr val="003399"/>
                </a:solidFill>
                <a:ea typeface="Arial Unicode MS" panose="020B0604020202020204" pitchFamily="34" charset="-122"/>
                <a:cs typeface="Arial Unicode MS" panose="020B0604020202020204" pitchFamily="34" charset="-122"/>
              </a:rPr>
              <a:t>ready </a:t>
            </a:r>
            <a:r>
              <a:rPr lang="en-US" altLang="zh-CN" sz="2400" dirty="0">
                <a:ea typeface="Arial Unicode MS" panose="020B0604020202020204" pitchFamily="34" charset="-122"/>
                <a:cs typeface="Arial Unicode MS" panose="020B0604020202020204" pitchFamily="34" charset="-122"/>
              </a:rPr>
              <a:t>to </a:t>
            </a:r>
            <a:r>
              <a:rPr lang="en-US" altLang="zh-CN" sz="2400" dirty="0" smtClean="0">
                <a:ea typeface="Arial Unicode MS" panose="020B0604020202020204" pitchFamily="34" charset="-122"/>
                <a:cs typeface="Arial Unicode MS" panose="020B0604020202020204" pitchFamily="34" charset="-122"/>
              </a:rPr>
              <a:t>execute, and</a:t>
            </a:r>
          </a:p>
          <a:p>
            <a:pPr lvl="1">
              <a:lnSpc>
                <a:spcPct val="90000"/>
              </a:lnSpc>
              <a:defRPr/>
            </a:pPr>
            <a:r>
              <a:rPr lang="en-US" altLang="zh-CN" sz="2400" dirty="0" smtClean="0">
                <a:solidFill>
                  <a:srgbClr val="003399"/>
                </a:solidFill>
                <a:ea typeface="Arial Unicode MS" panose="020B0604020202020204" pitchFamily="34" charset="-122"/>
                <a:cs typeface="Arial Unicode MS" panose="020B0604020202020204" pitchFamily="34" charset="-122"/>
              </a:rPr>
              <a:t>Allocates </a:t>
            </a:r>
            <a:r>
              <a:rPr lang="en-US" altLang="zh-CN" sz="2400" dirty="0">
                <a:solidFill>
                  <a:srgbClr val="003399"/>
                </a:solidFill>
                <a:ea typeface="Arial Unicode MS" panose="020B0604020202020204" pitchFamily="34" charset="-122"/>
                <a:cs typeface="Arial Unicode MS" panose="020B0604020202020204" pitchFamily="34" charset="-122"/>
              </a:rPr>
              <a:t>the CPU</a:t>
            </a:r>
            <a:r>
              <a:rPr lang="en-US" altLang="zh-CN" sz="2400" dirty="0">
                <a:ea typeface="Arial Unicode MS" panose="020B0604020202020204" pitchFamily="34" charset="-122"/>
                <a:cs typeface="Arial Unicode MS" panose="020B0604020202020204" pitchFamily="34" charset="-122"/>
              </a:rPr>
              <a:t> to </a:t>
            </a:r>
            <a:r>
              <a:rPr lang="en-US" altLang="zh-CN" sz="2400" dirty="0" smtClean="0">
                <a:ea typeface="Arial Unicode MS" panose="020B0604020202020204" pitchFamily="34" charset="-122"/>
                <a:cs typeface="Arial Unicode MS" panose="020B0604020202020204" pitchFamily="34" charset="-122"/>
              </a:rPr>
              <a:t>the </a:t>
            </a:r>
            <a:r>
              <a:rPr lang="en-US" altLang="zh-CN" sz="2400" dirty="0">
                <a:ea typeface="Arial Unicode MS" panose="020B0604020202020204" pitchFamily="34" charset="-122"/>
                <a:cs typeface="Arial Unicode MS" panose="020B0604020202020204" pitchFamily="34" charset="-122"/>
              </a:rPr>
              <a:t>selected </a:t>
            </a:r>
            <a:r>
              <a:rPr lang="en-US" altLang="zh-CN" sz="2400" dirty="0" smtClean="0">
                <a:ea typeface="Arial Unicode MS" panose="020B0604020202020204" pitchFamily="34" charset="-122"/>
                <a:cs typeface="Arial Unicode MS" panose="020B0604020202020204" pitchFamily="34" charset="-122"/>
              </a:rPr>
              <a:t>process</a:t>
            </a:r>
          </a:p>
          <a:p>
            <a:pPr lvl="2">
              <a:lnSpc>
                <a:spcPct val="90000"/>
              </a:lnSpc>
              <a:defRPr/>
            </a:pPr>
            <a:r>
              <a:rPr lang="en-US" altLang="zh-CN" sz="2000" noProof="1">
                <a:effectLst>
                  <a:outerShdw blurRad="38100" dist="38100" dir="2700000">
                    <a:srgbClr val="C0C0C0"/>
                  </a:outerShdw>
                </a:effectLst>
              </a:rPr>
              <a:t>Dispatcher</a:t>
            </a:r>
            <a:endParaRPr lang="en-US" altLang="zh-CN" sz="2000" dirty="0" smtClean="0">
              <a:ea typeface="Arial Unicode MS" panose="020B0604020202020204" pitchFamily="34" charset="-122"/>
              <a:cs typeface="Arial Unicode MS" panose="020B0604020202020204" pitchFamily="34" charset="-122"/>
            </a:endParaRPr>
          </a:p>
          <a:p>
            <a:pPr>
              <a:lnSpc>
                <a:spcPct val="90000"/>
              </a:lnSpc>
              <a:defRPr/>
            </a:pPr>
            <a:endParaRPr lang="en-US" altLang="zh-CN" sz="2400" dirty="0">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78BA61-283C-4BC9-8040-B9B8B6CCA9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r>
              <a:rPr lang="zh-CN" altLang="en-US" noProof="1" smtClean="0">
                <a:effectLst>
                  <a:outerShdw blurRad="38100" dist="38100" dir="2700000">
                    <a:srgbClr val="C0C0C0"/>
                  </a:outerShdw>
                </a:effectLst>
              </a:rPr>
              <a:t>：</a:t>
            </a:r>
            <a:r>
              <a:rPr lang="en-US" altLang="zh-CN" noProof="1" smtClean="0">
                <a:effectLst>
                  <a:outerShdw blurRad="38100" dist="38100" dir="2700000">
                    <a:srgbClr val="C0C0C0"/>
                  </a:outerShdw>
                </a:effectLst>
              </a:rPr>
              <a:t>when</a:t>
            </a:r>
            <a:r>
              <a:rPr lang="zh-CN" altLang="en-US"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C0EDEB6B-6249-43B9-9486-A6EA066A828C}"/>
              </a:ext>
            </a:extLst>
          </p:cNvPr>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400" dirty="0" smtClean="0">
                <a:ea typeface="Arial Unicode MS" panose="020B0604020202020204" pitchFamily="34" charset="-122"/>
                <a:cs typeface="Arial Unicode MS" panose="020B0604020202020204" pitchFamily="34" charset="-122"/>
              </a:rPr>
              <a:t>CPU </a:t>
            </a:r>
            <a:r>
              <a:rPr lang="en-US" altLang="zh-CN" sz="2400" dirty="0">
                <a:ea typeface="Arial Unicode MS" panose="020B0604020202020204" pitchFamily="34" charset="-122"/>
                <a:cs typeface="Arial Unicode MS" panose="020B0604020202020204" pitchFamily="34" charset="-122"/>
              </a:rPr>
              <a:t>scheduling </a:t>
            </a:r>
            <a:r>
              <a:rPr lang="en-US" altLang="zh-CN" sz="2400" b="1" u="sng" dirty="0">
                <a:solidFill>
                  <a:schemeClr val="tx2"/>
                </a:solidFill>
                <a:ea typeface="Arial Unicode MS" panose="020B0604020202020204" pitchFamily="34" charset="-122"/>
                <a:cs typeface="Arial Unicode MS" panose="020B0604020202020204" pitchFamily="34" charset="-122"/>
              </a:rPr>
              <a:t>decisions may take place</a:t>
            </a:r>
            <a:r>
              <a:rPr lang="en-US" altLang="zh-CN" sz="2400" u="sng" dirty="0">
                <a:ea typeface="Arial Unicode MS" panose="020B0604020202020204" pitchFamily="34" charset="-122"/>
                <a:cs typeface="Arial Unicode MS" panose="020B0604020202020204" pitchFamily="34" charset="-122"/>
              </a:rPr>
              <a:t> </a:t>
            </a:r>
            <a:r>
              <a:rPr lang="en-US" altLang="zh-CN" sz="2400" dirty="0">
                <a:ea typeface="Arial Unicode MS" panose="020B0604020202020204" pitchFamily="34" charset="-122"/>
                <a:cs typeface="Arial Unicode MS" panose="020B0604020202020204" pitchFamily="34" charset="-122"/>
              </a:rPr>
              <a:t>when a process:</a:t>
            </a:r>
          </a:p>
          <a:p>
            <a:pPr lvl="1">
              <a:lnSpc>
                <a:spcPct val="90000"/>
              </a:lnSpc>
              <a:buFont typeface="Monotype Sorts" pitchFamily="2" charset="2"/>
              <a:buNone/>
              <a:defRPr/>
            </a:pPr>
            <a:r>
              <a:rPr lang="en-US" altLang="zh-CN" sz="2000" dirty="0" smtClean="0">
                <a:solidFill>
                  <a:srgbClr val="CC6600"/>
                </a:solidFill>
                <a:ea typeface="Arial Unicode MS" panose="020B0604020202020204" pitchFamily="34" charset="-122"/>
                <a:cs typeface="Arial Unicode MS" panose="020B0604020202020204" pitchFamily="34" charset="-122"/>
              </a:rPr>
              <a:t>1.</a:t>
            </a:r>
            <a:r>
              <a:rPr lang="en-US" altLang="zh-CN" sz="2000" dirty="0">
                <a:solidFill>
                  <a:srgbClr val="CC6600"/>
                </a:solidFill>
                <a:ea typeface="Arial Unicode MS" panose="020B0604020202020204" pitchFamily="34" charset="-122"/>
                <a:cs typeface="Arial Unicode MS" panose="020B0604020202020204" pitchFamily="34" charset="-122"/>
              </a:rPr>
              <a:t>	</a:t>
            </a:r>
            <a:r>
              <a:rPr lang="en-US" altLang="zh-CN" sz="2000" dirty="0">
                <a:ea typeface="Arial Unicode MS" panose="020B0604020202020204" pitchFamily="34" charset="-122"/>
                <a:cs typeface="Arial Unicode MS" panose="020B0604020202020204" pitchFamily="34" charset="-122"/>
              </a:rPr>
              <a:t>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state</a:t>
            </a:r>
          </a:p>
          <a:p>
            <a:pPr lvl="1">
              <a:lnSpc>
                <a:spcPct val="90000"/>
              </a:lnSpc>
              <a:buFont typeface="Monotype Sorts" pitchFamily="2" charset="2"/>
              <a:buNone/>
              <a:defRPr/>
            </a:pPr>
            <a:r>
              <a:rPr lang="en-US" altLang="zh-CN" sz="2000" dirty="0">
                <a:solidFill>
                  <a:srgbClr val="CC6600"/>
                </a:solidFill>
                <a:ea typeface="Arial Unicode MS" panose="020B0604020202020204" pitchFamily="34" charset="-122"/>
                <a:cs typeface="Arial Unicode MS" panose="020B0604020202020204" pitchFamily="34" charset="-122"/>
              </a:rPr>
              <a:t>2.</a:t>
            </a:r>
            <a:r>
              <a:rPr lang="en-US" altLang="zh-CN" sz="2000" dirty="0">
                <a:ea typeface="Arial Unicode MS" panose="020B0604020202020204" pitchFamily="34" charset="-122"/>
                <a:cs typeface="Arial Unicode MS" panose="020B0604020202020204" pitchFamily="34" charset="-122"/>
              </a:rPr>
              <a:t>	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ready </a:t>
            </a:r>
            <a:r>
              <a:rPr lang="en-US" altLang="zh-CN" sz="2000" dirty="0">
                <a:ea typeface="Arial Unicode MS" panose="020B0604020202020204" pitchFamily="34" charset="-122"/>
                <a:cs typeface="Arial Unicode MS" panose="020B0604020202020204" pitchFamily="34" charset="-122"/>
              </a:rPr>
              <a:t>state</a:t>
            </a: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3.</a:t>
            </a:r>
            <a:r>
              <a:rPr lang="en-US" altLang="zh-CN" sz="2000" dirty="0" smtClean="0">
                <a:ea typeface="Arial Unicode MS" panose="020B0604020202020204" pitchFamily="34" charset="-122"/>
                <a:cs typeface="Arial Unicode MS" panose="020B0604020202020204" pitchFamily="34" charset="-122"/>
              </a:rPr>
              <a:t> Switches </a:t>
            </a:r>
            <a:r>
              <a:rPr lang="en-US" altLang="zh-CN" sz="2000" dirty="0">
                <a:ea typeface="Arial Unicode MS" panose="020B0604020202020204" pitchFamily="34" charset="-122"/>
                <a:cs typeface="Arial Unicode MS" panose="020B0604020202020204" pitchFamily="34" charset="-122"/>
              </a:rPr>
              <a:t>from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to </a:t>
            </a:r>
            <a:r>
              <a:rPr lang="en-US" altLang="zh-CN" sz="2000" dirty="0" smtClean="0">
                <a:solidFill>
                  <a:srgbClr val="006600"/>
                </a:solidFill>
                <a:ea typeface="Arial Unicode MS" panose="020B0604020202020204" pitchFamily="34" charset="-122"/>
                <a:cs typeface="Arial Unicode MS" panose="020B0604020202020204" pitchFamily="34" charset="-122"/>
              </a:rPr>
              <a:t>ready</a:t>
            </a: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4.</a:t>
            </a:r>
            <a:r>
              <a:rPr lang="en-US" altLang="zh-CN" sz="2000" dirty="0" smtClean="0">
                <a:ea typeface="Arial Unicode MS" panose="020B0604020202020204" pitchFamily="34" charset="-122"/>
                <a:cs typeface="Arial Unicode MS" panose="020B0604020202020204" pitchFamily="34" charset="-122"/>
              </a:rPr>
              <a:t> </a:t>
            </a:r>
            <a:r>
              <a:rPr lang="en-US" altLang="zh-CN" sz="2000" dirty="0">
                <a:solidFill>
                  <a:srgbClr val="006600"/>
                </a:solidFill>
                <a:ea typeface="Arial Unicode MS" panose="020B0604020202020204" pitchFamily="34" charset="-122"/>
                <a:cs typeface="Arial Unicode MS" panose="020B0604020202020204" pitchFamily="34" charset="-122"/>
              </a:rPr>
              <a:t>Terminates</a:t>
            </a:r>
          </a:p>
          <a:p>
            <a:pPr marL="914400" lvl="1" indent="-457200">
              <a:lnSpc>
                <a:spcPct val="90000"/>
              </a:lnSpc>
              <a:buFont typeface="Monotype Sorts" pitchFamily="2" charset="2"/>
              <a:buAutoNum type="arabicPeriod" startAt="4"/>
              <a:defRPr/>
            </a:pPr>
            <a:endParaRPr lang="en-US" altLang="zh-CN" sz="2000" dirty="0">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Scheduling under 1 and 4 is </a:t>
            </a:r>
            <a:r>
              <a:rPr lang="en-US" altLang="zh-CN" sz="2400" b="1" i="1" dirty="0" err="1">
                <a:solidFill>
                  <a:srgbClr val="FF0000"/>
                </a:solidFill>
                <a:ea typeface="Arial Unicode MS" panose="020B0604020202020204" pitchFamily="34" charset="-122"/>
                <a:cs typeface="Arial Unicode MS" panose="020B0604020202020204" pitchFamily="34" charset="-122"/>
              </a:rPr>
              <a:t>nonpreemptive</a:t>
            </a:r>
            <a:endParaRPr lang="en-US" altLang="zh-CN" sz="2400" b="1" dirty="0">
              <a:solidFill>
                <a:srgbClr val="FF0000"/>
              </a:solidFill>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All other scheduling is </a:t>
            </a:r>
            <a:r>
              <a:rPr lang="en-US" altLang="zh-CN" sz="2400" b="1" i="1" dirty="0">
                <a:solidFill>
                  <a:srgbClr val="FF0000"/>
                </a:solidFill>
                <a:ea typeface="Arial Unicode MS" panose="020B0604020202020204" pitchFamily="34" charset="-122"/>
                <a:cs typeface="Arial Unicode MS" panose="020B0604020202020204" pitchFamily="34" charset="-122"/>
              </a:rPr>
              <a:t>preemptive</a:t>
            </a:r>
          </a:p>
          <a:p>
            <a:pPr>
              <a:lnSpc>
                <a:spcPct val="90000"/>
              </a:lnSpc>
              <a:defRPr/>
            </a:pPr>
            <a:endParaRPr lang="zh-CN" altLang="en-US" sz="1600" dirty="0">
              <a:sym typeface="Arial" panose="020B0604020202020204" pitchFamily="34" charset="0"/>
            </a:endParaRPr>
          </a:p>
          <a:p>
            <a:pPr>
              <a:lnSpc>
                <a:spcPct val="90000"/>
              </a:lnSpc>
              <a:defRPr/>
            </a:pPr>
            <a:r>
              <a:rPr lang="zh-CN" altLang="en-US" sz="1600" b="1" dirty="0">
                <a:solidFill>
                  <a:srgbClr val="7030A0"/>
                </a:solidFill>
                <a:sym typeface="Arial" panose="020B0604020202020204" pitchFamily="34" charset="0"/>
              </a:rPr>
              <a:t>结合进程状态图</a:t>
            </a:r>
          </a:p>
        </p:txBody>
      </p:sp>
    </p:spTree>
    <p:extLst>
      <p:ext uri="{BB962C8B-B14F-4D97-AF65-F5344CB8AC3E}">
        <p14:creationId xmlns:p14="http://schemas.microsoft.com/office/powerpoint/2010/main" val="3172139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3">
            <a:extLst>
              <a:ext uri="{FF2B5EF4-FFF2-40B4-BE49-F238E27FC236}">
                <a16:creationId xmlns:a16="http://schemas.microsoft.com/office/drawing/2014/main" id="{81043A19-BEDA-495D-A13C-CC23360B3AE6}"/>
              </a:ext>
            </a:extLst>
          </p:cNvPr>
          <p:cNvSpPr txBox="1">
            <a:spLocks noChangeArrowheads="1"/>
          </p:cNvSpPr>
          <p:nvPr>
            <p:custDataLst>
              <p:tags r:id="rId2"/>
            </p:custDataLst>
          </p:nvPr>
        </p:nvSpPr>
        <p:spPr bwMode="auto">
          <a:xfrm>
            <a:off x="669925" y="804863"/>
            <a:ext cx="78041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r>
              <a:rPr lang="zh-CN" altLang="en-US" sz="2000" dirty="0" smtClean="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单</a:t>
            </a:r>
            <a:r>
              <a:rPr lang="en-US" altLang="zh-CN" sz="2000" dirty="0" smtClean="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zh-CN" altLang="en-US" sz="2000" dirty="0" smtClean="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多</a:t>
            </a:r>
            <a:r>
              <a:rPr lang="zh-CN" altLang="en-US" sz="2000" dirty="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道批处理系统</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中仅有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两个作业，</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晚到</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。它们的计算和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操作顺序如下：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I/O80ms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20ms</a:t>
            </a:r>
          </a:p>
          <a:p>
            <a:pPr eaLnBrk="1">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I/O40ms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40ms</a:t>
            </a:r>
          </a:p>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若不考虑调度和切换时间，则完成两个作业需要的时间最少是（）。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1" name="文本框 4">
            <a:extLst>
              <a:ext uri="{FF2B5EF4-FFF2-40B4-BE49-F238E27FC236}">
                <a16:creationId xmlns:a16="http://schemas.microsoft.com/office/drawing/2014/main" id="{5952618B-C622-4383-8A33-D324C9C53322}"/>
              </a:ext>
            </a:extLst>
          </p:cNvPr>
          <p:cNvSpPr txBox="1">
            <a:spLocks noChangeArrowheads="1"/>
          </p:cNvSpPr>
          <p:nvPr>
            <p:custDataLst>
              <p:tags r:id="rId3"/>
            </p:custDataLst>
          </p:nvPr>
        </p:nvSpPr>
        <p:spPr bwMode="auto">
          <a:xfrm>
            <a:off x="1828800" y="2895118"/>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2" name="文本框 5">
            <a:extLst>
              <a:ext uri="{FF2B5EF4-FFF2-40B4-BE49-F238E27FC236}">
                <a16:creationId xmlns:a16="http://schemas.microsoft.com/office/drawing/2014/main" id="{D5DF147E-B730-48EA-9DC7-6D672EA09E4D}"/>
              </a:ext>
            </a:extLst>
          </p:cNvPr>
          <p:cNvSpPr txBox="1">
            <a:spLocks noChangeArrowheads="1"/>
          </p:cNvSpPr>
          <p:nvPr>
            <p:custDataLst>
              <p:tags r:id="rId4"/>
            </p:custDataLst>
          </p:nvPr>
        </p:nvSpPr>
        <p:spPr bwMode="auto">
          <a:xfrm>
            <a:off x="1828800" y="36618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260ms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3" name="文本框 6">
            <a:extLst>
              <a:ext uri="{FF2B5EF4-FFF2-40B4-BE49-F238E27FC236}">
                <a16:creationId xmlns:a16="http://schemas.microsoft.com/office/drawing/2014/main" id="{92F94FED-E8B4-4F20-B127-4142A2E1041A}"/>
              </a:ext>
            </a:extLst>
          </p:cNvPr>
          <p:cNvSpPr txBox="1">
            <a:spLocks noChangeArrowheads="1"/>
          </p:cNvSpPr>
          <p:nvPr>
            <p:custDataLst>
              <p:tags r:id="rId5"/>
            </p:custDataLst>
          </p:nvPr>
        </p:nvSpPr>
        <p:spPr bwMode="auto">
          <a:xfrm>
            <a:off x="1828800" y="43349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340ms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4" name="文本框 7">
            <a:extLst>
              <a:ext uri="{FF2B5EF4-FFF2-40B4-BE49-F238E27FC236}">
                <a16:creationId xmlns:a16="http://schemas.microsoft.com/office/drawing/2014/main" id="{289D28C5-1504-4886-A56C-E2949A1D0ED4}"/>
              </a:ext>
            </a:extLst>
          </p:cNvPr>
          <p:cNvSpPr txBox="1">
            <a:spLocks noChangeArrowheads="1"/>
          </p:cNvSpPr>
          <p:nvPr>
            <p:custDataLst>
              <p:tags r:id="rId6"/>
            </p:custDataLst>
          </p:nvPr>
        </p:nvSpPr>
        <p:spPr bwMode="auto">
          <a:xfrm>
            <a:off x="1828800" y="503189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360ms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E0EEFF6-D9A1-458F-A456-B8487032CC81}"/>
              </a:ext>
            </a:extLst>
          </p:cNvPr>
          <p:cNvSpPr>
            <a:spLocks noChangeAspect="1"/>
          </p:cNvSpPr>
          <p:nvPr>
            <p:custDataLst>
              <p:tags r:id="rId7"/>
            </p:custDataLst>
          </p:nvPr>
        </p:nvSpPr>
        <p:spPr>
          <a:xfrm>
            <a:off x="1114425" y="29586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65716DE-EECB-4D91-BC3A-62D326163849}"/>
              </a:ext>
            </a:extLst>
          </p:cNvPr>
          <p:cNvSpPr>
            <a:spLocks noChangeAspect="1"/>
          </p:cNvSpPr>
          <p:nvPr>
            <p:custDataLst>
              <p:tags r:id="rId8"/>
            </p:custDataLst>
          </p:nvPr>
        </p:nvSpPr>
        <p:spPr>
          <a:xfrm>
            <a:off x="1114425" y="372696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CE478AB-9183-4B10-B6A8-40FE94628F4C}"/>
              </a:ext>
            </a:extLst>
          </p:cNvPr>
          <p:cNvSpPr>
            <a:spLocks noChangeAspect="1"/>
          </p:cNvSpPr>
          <p:nvPr>
            <p:custDataLst>
              <p:tags r:id="rId9"/>
            </p:custDataLst>
          </p:nvPr>
        </p:nvSpPr>
        <p:spPr>
          <a:xfrm>
            <a:off x="1114425" y="43984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9AAE3FF-A12F-46DB-9A71-E6C6038AB3AE}"/>
              </a:ext>
            </a:extLst>
          </p:cNvPr>
          <p:cNvSpPr>
            <a:spLocks noChangeAspect="1"/>
          </p:cNvSpPr>
          <p:nvPr>
            <p:custDataLst>
              <p:tags r:id="rId10"/>
            </p:custDataLst>
          </p:nvPr>
        </p:nvSpPr>
        <p:spPr>
          <a:xfrm>
            <a:off x="1114425" y="50953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CEE0AAE-5E3B-4E91-9C0F-10A966147F2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260D5CF-C7EA-4867-A5E3-B6BD709E285B}"/>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21" name="文本框 24">
            <a:extLst>
              <a:ext uri="{FF2B5EF4-FFF2-40B4-BE49-F238E27FC236}">
                <a16:creationId xmlns:a16="http://schemas.microsoft.com/office/drawing/2014/main" id="{FC3D71CB-12B6-41F6-829D-54E0033055F4}"/>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7422" name="文本框 25">
            <a:extLst>
              <a:ext uri="{FF2B5EF4-FFF2-40B4-BE49-F238E27FC236}">
                <a16:creationId xmlns:a16="http://schemas.microsoft.com/office/drawing/2014/main" id="{27F6FE56-1F48-41D9-AD20-2E80C2A9B68C}"/>
              </a:ext>
            </a:extLst>
          </p:cNvPr>
          <p:cNvSpPr txBox="1">
            <a:spLocks noChangeArrowheads="1"/>
          </p:cNvSpPr>
          <p:nvPr>
            <p:custDataLst>
              <p:tags r:id="rId14"/>
            </p:custDataLst>
          </p:nvPr>
        </p:nvSpPr>
        <p:spPr bwMode="auto">
          <a:xfrm>
            <a:off x="9728200" y="635000"/>
            <a:ext cx="3332163" cy="357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a:spcBef>
                <a:spcPct val="0"/>
              </a:spcBef>
              <a:buClrTx/>
              <a:buSzTx/>
              <a:buFontTx/>
              <a:buNone/>
            </a:pP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最少时间</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=60+120+40+40=260ms</a:t>
            </a:r>
          </a:p>
          <a:p>
            <a:pPr>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423" name="组合 23">
            <a:extLst>
              <a:ext uri="{FF2B5EF4-FFF2-40B4-BE49-F238E27FC236}">
                <a16:creationId xmlns:a16="http://schemas.microsoft.com/office/drawing/2014/main" id="{8767A1D9-D18C-4116-A59C-508E4791FB0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D7814141-1B0D-4727-83BD-1DF587993DF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3001B5C6-BB41-4F3F-8EF8-C7AA491852B2}"/>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6" name="RemarkTitleText">
              <a:extLst>
                <a:ext uri="{FF2B5EF4-FFF2-40B4-BE49-F238E27FC236}">
                  <a16:creationId xmlns:a16="http://schemas.microsoft.com/office/drawing/2014/main" id="{4D2FCB48-82F1-4611-B132-7D7C7F92C68A}"/>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472872D-A3CC-49C0-8C55-775A23EADE38}"/>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87005439-5185-4583-8584-C16A392C7261}"/>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29" name="RemarkTitleText">
            <a:extLst>
              <a:ext uri="{FF2B5EF4-FFF2-40B4-BE49-F238E27FC236}">
                <a16:creationId xmlns:a16="http://schemas.microsoft.com/office/drawing/2014/main" id="{B04D4A0F-C89B-49DF-A343-C5FFDA6A073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5" name="直接连接符 4"/>
          <p:cNvCxnSpPr/>
          <p:nvPr/>
        </p:nvCxnSpPr>
        <p:spPr>
          <a:xfrm flipV="1">
            <a:off x="9769475" y="2172302"/>
            <a:ext cx="514350" cy="15445"/>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flipV="1">
            <a:off x="10425593" y="2865413"/>
            <a:ext cx="1152922" cy="2970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842679" y="1790270"/>
            <a:ext cx="441146" cy="369332"/>
          </a:xfrm>
          <a:prstGeom prst="rect">
            <a:avLst/>
          </a:prstGeom>
          <a:noFill/>
        </p:spPr>
        <p:txBody>
          <a:bodyPr wrap="none" rtlCol="0">
            <a:spAutoFit/>
          </a:bodyPr>
          <a:lstStyle/>
          <a:p>
            <a:r>
              <a:rPr lang="en-US" altLang="zh-CN" dirty="0" smtClean="0"/>
              <a:t>60</a:t>
            </a:r>
            <a:endParaRPr lang="zh-CN" altLang="en-US" dirty="0"/>
          </a:p>
        </p:txBody>
      </p:sp>
      <p:cxnSp>
        <p:nvCxnSpPr>
          <p:cNvPr id="38" name="直接连接符 37"/>
          <p:cNvCxnSpPr/>
          <p:nvPr/>
        </p:nvCxnSpPr>
        <p:spPr>
          <a:xfrm flipV="1">
            <a:off x="10371048" y="2144157"/>
            <a:ext cx="708173" cy="15446"/>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0185683" y="1773267"/>
            <a:ext cx="966931" cy="369332"/>
          </a:xfrm>
          <a:prstGeom prst="rect">
            <a:avLst/>
          </a:prstGeom>
          <a:noFill/>
        </p:spPr>
        <p:txBody>
          <a:bodyPr wrap="none" rtlCol="0">
            <a:spAutoFit/>
          </a:bodyPr>
          <a:lstStyle/>
          <a:p>
            <a:r>
              <a:rPr lang="en-US" altLang="zh-CN" dirty="0" smtClean="0"/>
              <a:t> 80(I/O)</a:t>
            </a:r>
            <a:endParaRPr lang="zh-CN" altLang="en-US" dirty="0"/>
          </a:p>
        </p:txBody>
      </p:sp>
      <p:cxnSp>
        <p:nvCxnSpPr>
          <p:cNvPr id="41" name="直接连接符 40"/>
          <p:cNvCxnSpPr/>
          <p:nvPr/>
        </p:nvCxnSpPr>
        <p:spPr>
          <a:xfrm flipV="1">
            <a:off x="11609090" y="2214949"/>
            <a:ext cx="322177" cy="944"/>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11559298" y="1830766"/>
            <a:ext cx="441146" cy="369332"/>
          </a:xfrm>
          <a:prstGeom prst="rect">
            <a:avLst/>
          </a:prstGeom>
          <a:noFill/>
        </p:spPr>
        <p:txBody>
          <a:bodyPr wrap="none" rtlCol="0">
            <a:spAutoFit/>
          </a:bodyPr>
          <a:lstStyle/>
          <a:p>
            <a:r>
              <a:rPr lang="en-US" altLang="zh-CN" dirty="0"/>
              <a:t>2</a:t>
            </a:r>
            <a:r>
              <a:rPr lang="en-US" altLang="zh-CN" dirty="0" smtClean="0"/>
              <a:t>0</a:t>
            </a:r>
            <a:endParaRPr lang="zh-CN" altLang="en-US" dirty="0"/>
          </a:p>
        </p:txBody>
      </p:sp>
      <p:sp>
        <p:nvSpPr>
          <p:cNvPr id="43" name="文本框 42"/>
          <p:cNvSpPr txBox="1"/>
          <p:nvPr/>
        </p:nvSpPr>
        <p:spPr>
          <a:xfrm>
            <a:off x="10499834" y="2466378"/>
            <a:ext cx="633507" cy="369332"/>
          </a:xfrm>
          <a:prstGeom prst="rect">
            <a:avLst/>
          </a:prstGeom>
          <a:noFill/>
        </p:spPr>
        <p:txBody>
          <a:bodyPr wrap="none" rtlCol="0">
            <a:spAutoFit/>
          </a:bodyPr>
          <a:lstStyle/>
          <a:p>
            <a:r>
              <a:rPr lang="en-US" altLang="zh-CN" dirty="0" smtClean="0"/>
              <a:t> 120</a:t>
            </a:r>
            <a:endParaRPr lang="zh-CN" altLang="en-US" dirty="0"/>
          </a:p>
        </p:txBody>
      </p:sp>
      <p:cxnSp>
        <p:nvCxnSpPr>
          <p:cNvPr id="46" name="直接连接符 45"/>
          <p:cNvCxnSpPr/>
          <p:nvPr/>
        </p:nvCxnSpPr>
        <p:spPr>
          <a:xfrm flipV="1">
            <a:off x="11672192" y="2847836"/>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11514341" y="2466024"/>
            <a:ext cx="902811" cy="369332"/>
          </a:xfrm>
          <a:prstGeom prst="rect">
            <a:avLst/>
          </a:prstGeom>
          <a:noFill/>
        </p:spPr>
        <p:txBody>
          <a:bodyPr wrap="none" rtlCol="0">
            <a:spAutoFit/>
          </a:bodyPr>
          <a:lstStyle/>
          <a:p>
            <a:r>
              <a:rPr lang="en-US" altLang="zh-CN" dirty="0" smtClean="0"/>
              <a:t>40(I/O)</a:t>
            </a:r>
            <a:endParaRPr lang="zh-CN" altLang="en-US" dirty="0"/>
          </a:p>
        </p:txBody>
      </p:sp>
      <p:cxnSp>
        <p:nvCxnSpPr>
          <p:cNvPr id="49" name="直接连接符 48"/>
          <p:cNvCxnSpPr/>
          <p:nvPr/>
        </p:nvCxnSpPr>
        <p:spPr>
          <a:xfrm flipV="1">
            <a:off x="12354637" y="2832674"/>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12427841" y="2450642"/>
            <a:ext cx="441146" cy="369332"/>
          </a:xfrm>
          <a:prstGeom prst="rect">
            <a:avLst/>
          </a:prstGeom>
          <a:noFill/>
        </p:spPr>
        <p:txBody>
          <a:bodyPr wrap="none" rtlCol="0">
            <a:spAutoFit/>
          </a:bodyPr>
          <a:lstStyle/>
          <a:p>
            <a:r>
              <a:rPr lang="en-US" altLang="zh-CN" dirty="0" smtClean="0"/>
              <a:t>40</a:t>
            </a:r>
            <a:endParaRPr lang="zh-CN" altLang="en-US" dirty="0"/>
          </a:p>
        </p:txBody>
      </p:sp>
      <p:grpSp>
        <p:nvGrpSpPr>
          <p:cNvPr id="17424" name="组合 17">
            <a:extLst>
              <a:ext uri="{FF2B5EF4-FFF2-40B4-BE49-F238E27FC236}">
                <a16:creationId xmlns:a16="http://schemas.microsoft.com/office/drawing/2014/main" id="{981A9267-18D3-4118-B754-D237519EBEFD}"/>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A4F5D9BF-005A-41D3-9193-C724C475B260}"/>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CE256E4-7B38-483F-AD6C-254840BC126A}"/>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2" name="TypeText">
              <a:extLst>
                <a:ext uri="{FF2B5EF4-FFF2-40B4-BE49-F238E27FC236}">
                  <a16:creationId xmlns:a16="http://schemas.microsoft.com/office/drawing/2014/main" id="{CE78E0C4-53D7-4CDD-A01E-3A3EB3BE892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433" name="TipText">
              <a:extLst>
                <a:ext uri="{FF2B5EF4-FFF2-40B4-BE49-F238E27FC236}">
                  <a16:creationId xmlns:a16="http://schemas.microsoft.com/office/drawing/2014/main" id="{254682D6-8A68-4C1F-BCD1-9F8F7A48750D}"/>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7425" name="图片 2">
            <a:extLst>
              <a:ext uri="{FF2B5EF4-FFF2-40B4-BE49-F238E27FC236}">
                <a16:creationId xmlns:a16="http://schemas.microsoft.com/office/drawing/2014/main" id="{B1381BFF-4B60-4A02-8C82-A7C0CA8D032D}"/>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6" name="文本框 18">
            <a:extLst>
              <a:ext uri="{FF2B5EF4-FFF2-40B4-BE49-F238E27FC236}">
                <a16:creationId xmlns:a16="http://schemas.microsoft.com/office/drawing/2014/main" id="{7DF53129-A4D4-41FD-B26C-82C3B1B53E6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a:extLst>
              <a:ext uri="{FF2B5EF4-FFF2-40B4-BE49-F238E27FC236}">
                <a16:creationId xmlns:a16="http://schemas.microsoft.com/office/drawing/2014/main" id="{799AFCBC-E9CD-441F-B5AC-3AE8AFAB1021}"/>
              </a:ext>
            </a:extLst>
          </p:cNvPr>
          <p:cNvSpPr txBox="1">
            <a:spLocks noChangeArrowheads="1"/>
          </p:cNvSpPr>
          <p:nvPr>
            <p:custDataLst>
              <p:tags r:id="rId2"/>
            </p:custDataLst>
          </p:nvPr>
        </p:nvSpPr>
        <p:spPr bwMode="auto">
          <a:xfrm>
            <a:off x="915988" y="855663"/>
            <a:ext cx="7315200" cy="161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若某</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单处理器</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多进程系统中有多个就绪态进程，则下列关于处理机调度的叙述中，</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错误</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p>
        </p:txBody>
      </p:sp>
      <p:sp>
        <p:nvSpPr>
          <p:cNvPr id="18435" name="文本框 4">
            <a:extLst>
              <a:ext uri="{FF2B5EF4-FFF2-40B4-BE49-F238E27FC236}">
                <a16:creationId xmlns:a16="http://schemas.microsoft.com/office/drawing/2014/main" id="{2F4D1B36-6B9E-44C1-94E0-A897A180F982}"/>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在进程结束时能进行处理机调度</a:t>
            </a:r>
          </a:p>
        </p:txBody>
      </p:sp>
      <p:sp>
        <p:nvSpPr>
          <p:cNvPr id="18436" name="文本框 5">
            <a:extLst>
              <a:ext uri="{FF2B5EF4-FFF2-40B4-BE49-F238E27FC236}">
                <a16:creationId xmlns:a16="http://schemas.microsoft.com/office/drawing/2014/main" id="{A0F4FDA6-5B10-4FD2-A4BE-4BFC7D36DB89}"/>
              </a:ext>
            </a:extLst>
          </p:cNvPr>
          <p:cNvSpPr txBox="1">
            <a:spLocks noChangeArrowheads="1"/>
          </p:cNvSpPr>
          <p:nvPr>
            <p:custDataLst>
              <p:tags r:id="rId4"/>
            </p:custDataLst>
          </p:nvPr>
        </p:nvSpPr>
        <p:spPr bwMode="auto">
          <a:xfrm>
            <a:off x="1828800" y="34131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创建新进程后能进行处理机调度</a:t>
            </a:r>
          </a:p>
        </p:txBody>
      </p:sp>
      <p:sp>
        <p:nvSpPr>
          <p:cNvPr id="18437" name="文本框 6">
            <a:extLst>
              <a:ext uri="{FF2B5EF4-FFF2-40B4-BE49-F238E27FC236}">
                <a16:creationId xmlns:a16="http://schemas.microsoft.com/office/drawing/2014/main" id="{356BB6F7-5921-4943-9B5D-BDB9360EA75C}"/>
              </a:ext>
            </a:extLst>
          </p:cNvPr>
          <p:cNvSpPr txBox="1">
            <a:spLocks noChangeArrowheads="1"/>
          </p:cNvSpPr>
          <p:nvPr>
            <p:custDataLst>
              <p:tags r:id="rId5"/>
            </p:custDataLst>
          </p:nvPr>
        </p:nvSpPr>
        <p:spPr bwMode="auto">
          <a:xfrm>
            <a:off x="1828800" y="407987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在进程处于临界区时不能进行处理机调度</a:t>
            </a:r>
          </a:p>
        </p:txBody>
      </p:sp>
      <p:sp>
        <p:nvSpPr>
          <p:cNvPr id="18438" name="文本框 7">
            <a:extLst>
              <a:ext uri="{FF2B5EF4-FFF2-40B4-BE49-F238E27FC236}">
                <a16:creationId xmlns:a16="http://schemas.microsoft.com/office/drawing/2014/main" id="{F67F4A20-8C13-486A-BA66-C85DB3E78717}"/>
              </a:ext>
            </a:extLst>
          </p:cNvPr>
          <p:cNvSpPr txBox="1">
            <a:spLocks noChangeArrowheads="1"/>
          </p:cNvSpPr>
          <p:nvPr>
            <p:custDataLst>
              <p:tags r:id="rId6"/>
            </p:custDataLst>
          </p:nvPr>
        </p:nvSpPr>
        <p:spPr bwMode="auto">
          <a:xfrm>
            <a:off x="1828800" y="4722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在系统调用完成并返回用户态时能</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进行处理机</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a:t>
            </a:r>
          </a:p>
        </p:txBody>
      </p:sp>
      <p:sp>
        <p:nvSpPr>
          <p:cNvPr id="9" name="椭圆 8">
            <a:extLst>
              <a:ext uri="{FF2B5EF4-FFF2-40B4-BE49-F238E27FC236}">
                <a16:creationId xmlns:a16="http://schemas.microsoft.com/office/drawing/2014/main" id="{00DC3BFA-8889-4E0A-B489-276E60C0F9DB}"/>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2B8AEAC-B330-4B09-84CF-A9A01829D4B4}"/>
              </a:ext>
            </a:extLst>
          </p:cNvPr>
          <p:cNvSpPr>
            <a:spLocks noChangeAspect="1"/>
          </p:cNvSpPr>
          <p:nvPr>
            <p:custDataLst>
              <p:tags r:id="rId8"/>
            </p:custDataLst>
          </p:nvPr>
        </p:nvSpPr>
        <p:spPr>
          <a:xfrm>
            <a:off x="1114425" y="347662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F13EF5A-55F1-4A6F-86DA-FF9393957817}"/>
              </a:ext>
            </a:extLst>
          </p:cNvPr>
          <p:cNvSpPr>
            <a:spLocks noChangeAspect="1"/>
          </p:cNvSpPr>
          <p:nvPr>
            <p:custDataLst>
              <p:tags r:id="rId9"/>
            </p:custDataLst>
          </p:nvPr>
        </p:nvSpPr>
        <p:spPr>
          <a:xfrm>
            <a:off x="1114425" y="41449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CF95AA2-FB68-4C8D-809F-27F5A947ECF9}"/>
              </a:ext>
            </a:extLst>
          </p:cNvPr>
          <p:cNvSpPr>
            <a:spLocks noChangeAspect="1"/>
          </p:cNvSpPr>
          <p:nvPr>
            <p:custDataLst>
              <p:tags r:id="rId10"/>
            </p:custDataLst>
          </p:nvPr>
        </p:nvSpPr>
        <p:spPr>
          <a:xfrm>
            <a:off x="1114425" y="478790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62CCA61-3FFA-446D-8769-AD243B64F12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08D3BCD2-4302-434B-B5E6-A744AA45A1F5}"/>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8445" name="文本框 24">
            <a:extLst>
              <a:ext uri="{FF2B5EF4-FFF2-40B4-BE49-F238E27FC236}">
                <a16:creationId xmlns:a16="http://schemas.microsoft.com/office/drawing/2014/main" id="{F7A3B958-51C1-42FA-8445-7B7BEA456A03}"/>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446" name="文本框 25">
            <a:extLst>
              <a:ext uri="{FF2B5EF4-FFF2-40B4-BE49-F238E27FC236}">
                <a16:creationId xmlns:a16="http://schemas.microsoft.com/office/drawing/2014/main" id="{7B38B257-1BA3-48D1-831F-AB381750AD07}"/>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447" name="组合 23">
            <a:extLst>
              <a:ext uri="{FF2B5EF4-FFF2-40B4-BE49-F238E27FC236}">
                <a16:creationId xmlns:a16="http://schemas.microsoft.com/office/drawing/2014/main" id="{AB103709-80FC-41C8-BC23-789F3FCB67D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35F59033-97F8-4CAD-B51E-67D11D37C8E9}"/>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F26095BE-34EC-40D6-9904-13AECDF7363C}"/>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60" name="RemarkTitleText">
              <a:extLst>
                <a:ext uri="{FF2B5EF4-FFF2-40B4-BE49-F238E27FC236}">
                  <a16:creationId xmlns:a16="http://schemas.microsoft.com/office/drawing/2014/main" id="{A86CDCF7-D868-46E9-A2CA-3CCF915C241D}"/>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402B4182-B88B-40B6-94F4-E1AF42ED0D77}"/>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99501808-8AB2-40C3-B260-164ABD3A4C1C}"/>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3" name="RemarkTitleText">
            <a:extLst>
              <a:ext uri="{FF2B5EF4-FFF2-40B4-BE49-F238E27FC236}">
                <a16:creationId xmlns:a16="http://schemas.microsoft.com/office/drawing/2014/main" id="{347F91AD-DA2D-4CE4-86CE-0AB81E500CF7}"/>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448" name="组合 17">
            <a:extLst>
              <a:ext uri="{FF2B5EF4-FFF2-40B4-BE49-F238E27FC236}">
                <a16:creationId xmlns:a16="http://schemas.microsoft.com/office/drawing/2014/main" id="{8A83C7B8-676B-46C4-82B0-4815901CA247}"/>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E131F788-B408-4CCA-9086-E37DA2D70D3C}"/>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74958983-FA92-4537-BB6C-D1F84E04686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6" name="TypeText">
              <a:extLst>
                <a:ext uri="{FF2B5EF4-FFF2-40B4-BE49-F238E27FC236}">
                  <a16:creationId xmlns:a16="http://schemas.microsoft.com/office/drawing/2014/main" id="{9434A5FA-D207-4082-99AC-4B886EF13F7C}"/>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457" name="TipText">
              <a:extLst>
                <a:ext uri="{FF2B5EF4-FFF2-40B4-BE49-F238E27FC236}">
                  <a16:creationId xmlns:a16="http://schemas.microsoft.com/office/drawing/2014/main" id="{52CC4CF3-3134-4EA1-8996-CA5624D6CAC1}"/>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8449" name="图片 2">
            <a:extLst>
              <a:ext uri="{FF2B5EF4-FFF2-40B4-BE49-F238E27FC236}">
                <a16:creationId xmlns:a16="http://schemas.microsoft.com/office/drawing/2014/main" id="{4693DD8B-EFFF-4C0E-98F6-73502500202C}"/>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文本框 18">
            <a:extLst>
              <a:ext uri="{FF2B5EF4-FFF2-40B4-BE49-F238E27FC236}">
                <a16:creationId xmlns:a16="http://schemas.microsoft.com/office/drawing/2014/main" id="{F64FFE99-4D67-497C-AD0E-C828A460A4B9}"/>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B9C7D5-7E04-484D-A058-7127A983148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5.1.4 Dispatcher</a:t>
            </a:r>
          </a:p>
        </p:txBody>
      </p:sp>
      <p:sp>
        <p:nvSpPr>
          <p:cNvPr id="19459" name="Rectangle 3">
            <a:extLst>
              <a:ext uri="{FF2B5EF4-FFF2-40B4-BE49-F238E27FC236}">
                <a16:creationId xmlns:a16="http://schemas.microsoft.com/office/drawing/2014/main" id="{513B5278-B82F-470A-8538-F510F93F8D69}"/>
              </a:ext>
            </a:extLst>
          </p:cNvPr>
          <p:cNvSpPr>
            <a:spLocks noGrp="1" noChangeArrowheads="1"/>
          </p:cNvSpPr>
          <p:nvPr>
            <p:ph type="body" idx="4294967295"/>
          </p:nvPr>
        </p:nvSpPr>
        <p:spPr>
          <a:xfrm>
            <a:off x="827088" y="1382713"/>
            <a:ext cx="7351712" cy="4984750"/>
          </a:xfrm>
        </p:spPr>
        <p:txBody>
          <a:bodyPr/>
          <a:lstStyle/>
          <a:p>
            <a:r>
              <a:rPr lang="en-US" altLang="zh-CN" sz="2400" b="1" dirty="0">
                <a:solidFill>
                  <a:srgbClr val="003399"/>
                </a:solidFill>
              </a:rPr>
              <a:t>Dispatcher module</a:t>
            </a:r>
            <a:r>
              <a:rPr lang="en-US" altLang="zh-CN" sz="2400" b="1" dirty="0"/>
              <a:t> </a:t>
            </a:r>
            <a:r>
              <a:rPr lang="en-US" altLang="zh-CN" sz="2400" b="1" dirty="0">
                <a:solidFill>
                  <a:srgbClr val="FF0000"/>
                </a:solidFill>
              </a:rPr>
              <a:t>gives control of the CPU to the process</a:t>
            </a:r>
            <a:r>
              <a:rPr lang="en-US" altLang="zh-CN" sz="2400" b="1" dirty="0"/>
              <a:t> selected by the </a:t>
            </a:r>
            <a:r>
              <a:rPr lang="en-US" altLang="zh-CN" sz="2400" b="1" dirty="0">
                <a:solidFill>
                  <a:srgbClr val="0505CB"/>
                </a:solidFill>
              </a:rPr>
              <a:t>short-term scheduler (CPU scheduler)</a:t>
            </a:r>
          </a:p>
          <a:p>
            <a:r>
              <a:rPr lang="en-US" altLang="zh-CN" sz="2400" b="1" dirty="0"/>
              <a:t> </a:t>
            </a:r>
            <a:r>
              <a:rPr lang="en-US" altLang="zh-CN" sz="2400" dirty="0"/>
              <a:t>This function involves the following: </a:t>
            </a:r>
          </a:p>
          <a:p>
            <a:pPr lvl="1"/>
            <a:r>
              <a:rPr lang="en-US" altLang="zh-CN" sz="2000" dirty="0">
                <a:solidFill>
                  <a:srgbClr val="7030A0"/>
                </a:solidFill>
              </a:rPr>
              <a:t>Switching context</a:t>
            </a:r>
            <a:r>
              <a:rPr lang="zh-CN" altLang="en-US" sz="2000" dirty="0">
                <a:solidFill>
                  <a:srgbClr val="7030A0"/>
                </a:solidFill>
              </a:rPr>
              <a:t> (</a:t>
            </a:r>
            <a:r>
              <a:rPr lang="zh-CN" altLang="en-US" sz="2000" dirty="0">
                <a:solidFill>
                  <a:srgbClr val="0070C0"/>
                </a:solidFill>
              </a:rPr>
              <a:t>in kernal mode</a:t>
            </a:r>
            <a:r>
              <a:rPr lang="zh-CN" altLang="en-US" sz="2000" dirty="0">
                <a:solidFill>
                  <a:srgbClr val="7030A0"/>
                </a:solidFill>
              </a:rPr>
              <a:t>)</a:t>
            </a:r>
            <a:endParaRPr lang="en-US" altLang="zh-CN" sz="2000" dirty="0">
              <a:solidFill>
                <a:srgbClr val="7030A0"/>
              </a:solidFill>
            </a:endParaRPr>
          </a:p>
          <a:p>
            <a:pPr lvl="1"/>
            <a:r>
              <a:rPr lang="en-US" altLang="zh-CN" sz="2000" dirty="0">
                <a:solidFill>
                  <a:srgbClr val="7030A0"/>
                </a:solidFill>
              </a:rPr>
              <a:t>Switching to user mode</a:t>
            </a:r>
          </a:p>
          <a:p>
            <a:pPr lvl="1"/>
            <a:r>
              <a:rPr lang="en-US" altLang="zh-CN" sz="2000" dirty="0">
                <a:solidFill>
                  <a:srgbClr val="006600"/>
                </a:solidFill>
              </a:rPr>
              <a:t>Jumping to the proper location </a:t>
            </a:r>
            <a:r>
              <a:rPr lang="en-US" altLang="zh-CN" sz="2000" dirty="0">
                <a:solidFill>
                  <a:srgbClr val="7030A0"/>
                </a:solidFill>
              </a:rPr>
              <a:t>in the user program to </a:t>
            </a:r>
            <a:r>
              <a:rPr lang="en-US" altLang="zh-CN" sz="2000" dirty="0">
                <a:solidFill>
                  <a:srgbClr val="006600"/>
                </a:solidFill>
              </a:rPr>
              <a:t>restart that program</a:t>
            </a:r>
          </a:p>
          <a:p>
            <a:r>
              <a:rPr lang="en-US" altLang="zh-CN" sz="2400" dirty="0"/>
              <a:t>Dispatcher</a:t>
            </a:r>
            <a:r>
              <a:rPr lang="zh-CN" altLang="en-US" sz="2400" dirty="0" smtClean="0"/>
              <a:t>由一组程序</a:t>
            </a:r>
            <a:r>
              <a:rPr lang="zh-CN" altLang="en-US" sz="2400" dirty="0"/>
              <a:t>协调完成</a:t>
            </a:r>
            <a:endParaRPr lang="en-US" altLang="zh-CN" sz="2400" dirty="0"/>
          </a:p>
          <a:p>
            <a:r>
              <a:rPr lang="en-US" altLang="zh-CN" sz="2400" b="1" i="1" dirty="0" smtClean="0"/>
              <a:t>Dispatch </a:t>
            </a:r>
            <a:r>
              <a:rPr lang="en-US" altLang="zh-CN" sz="2400" b="1" i="1" dirty="0"/>
              <a:t>latency</a:t>
            </a:r>
            <a:r>
              <a:rPr lang="en-US" altLang="zh-CN" sz="2400" dirty="0"/>
              <a:t> – time it takes for the dispatcher to stop one process and start another </a:t>
            </a:r>
            <a:r>
              <a:rPr lang="en-US" altLang="zh-CN" sz="2400" dirty="0" smtClean="0"/>
              <a:t>running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E77A14A-6E39-44D0-863F-1ECF1A923DA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Dispatcher</a:t>
            </a:r>
          </a:p>
        </p:txBody>
      </p:sp>
      <p:sp>
        <p:nvSpPr>
          <p:cNvPr id="20483" name="Rectangle 3">
            <a:extLst>
              <a:ext uri="{FF2B5EF4-FFF2-40B4-BE49-F238E27FC236}">
                <a16:creationId xmlns:a16="http://schemas.microsoft.com/office/drawing/2014/main" id="{C054A1B0-734B-490E-A10E-E838ACBD888A}"/>
              </a:ext>
            </a:extLst>
          </p:cNvPr>
          <p:cNvSpPr>
            <a:spLocks noGrp="1" noChangeArrowheads="1"/>
          </p:cNvSpPr>
          <p:nvPr>
            <p:ph type="body" idx="4294967295"/>
          </p:nvPr>
        </p:nvSpPr>
        <p:spPr>
          <a:xfrm>
            <a:off x="827088" y="1114425"/>
            <a:ext cx="7518400" cy="5099050"/>
          </a:xfrm>
        </p:spPr>
        <p:txBody>
          <a:bodyPr/>
          <a:lstStyle/>
          <a:p>
            <a:r>
              <a:rPr lang="zh-CN" altLang="zh-CN" sz="2400" noProof="1"/>
              <a:t>(</a:t>
            </a:r>
            <a:r>
              <a:rPr lang="zh-CN" altLang="en-US" sz="2400" b="1" noProof="1">
                <a:solidFill>
                  <a:srgbClr val="C00000"/>
                </a:solidFill>
              </a:rPr>
              <a:t>推荐</a:t>
            </a:r>
            <a:r>
              <a:rPr lang="zh-CN" altLang="zh-CN" sz="2400" noProof="1"/>
              <a:t>)</a:t>
            </a:r>
            <a:r>
              <a:rPr lang="zh-CN" altLang="en-US" sz="2400" noProof="1"/>
              <a:t> 更多细节请参阅</a:t>
            </a:r>
            <a:r>
              <a:rPr lang="en-US" altLang="zh-CN" sz="2400" noProof="1"/>
              <a:t>Nachos</a:t>
            </a:r>
            <a:r>
              <a:rPr lang="en-US" altLang="en-US" sz="2400" noProof="1"/>
              <a:t>：</a:t>
            </a:r>
            <a:r>
              <a:rPr lang="en-US" altLang="zh-CN" sz="2400" noProof="1"/>
              <a:t>code/threads/scheduler.cc</a:t>
            </a:r>
            <a:r>
              <a:rPr lang="zh-CN" altLang="en-US" sz="2400" noProof="1"/>
              <a:t>中的</a:t>
            </a:r>
            <a:r>
              <a:rPr lang="en-US" altLang="zh-CN" sz="2400" noProof="1"/>
              <a:t>Scheduler::Run</a:t>
            </a:r>
            <a:r>
              <a:rPr lang="zh-CN" altLang="en-US" sz="2400" noProof="1"/>
              <a:t>及其调用的方法 </a:t>
            </a:r>
            <a:endParaRPr lang="en-US" altLang="zh-CN" sz="2400" noProof="1" smtClean="0"/>
          </a:p>
          <a:p>
            <a:endParaRPr lang="zh-CN" altLang="zh-CN" sz="2400" noProof="1"/>
          </a:p>
          <a:p>
            <a:endParaRPr lang="zh-CN" altLang="zh-CN" sz="2800" noProof="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F9E781-CBCB-4B8C-95F2-66A2812F58C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5.2 Scheduling Criteria</a:t>
            </a:r>
          </a:p>
        </p:txBody>
      </p:sp>
      <p:sp>
        <p:nvSpPr>
          <p:cNvPr id="21507" name="Rectangle 3">
            <a:extLst>
              <a:ext uri="{FF2B5EF4-FFF2-40B4-BE49-F238E27FC236}">
                <a16:creationId xmlns:a16="http://schemas.microsoft.com/office/drawing/2014/main" id="{BA0E0966-26CF-42A5-982E-537C635376E3}"/>
              </a:ext>
            </a:extLst>
          </p:cNvPr>
          <p:cNvSpPr>
            <a:spLocks noGrp="1" noChangeArrowheads="1"/>
          </p:cNvSpPr>
          <p:nvPr>
            <p:ph type="body" idx="4294967295"/>
          </p:nvPr>
        </p:nvSpPr>
        <p:spPr>
          <a:xfrm>
            <a:off x="842963" y="1266825"/>
            <a:ext cx="7396162" cy="4627563"/>
          </a:xfrm>
        </p:spPr>
        <p:txBody>
          <a:bodyPr/>
          <a:lstStyle/>
          <a:p>
            <a:pPr>
              <a:spcBef>
                <a:spcPts val="600"/>
              </a:spcBef>
            </a:pPr>
            <a:r>
              <a:rPr lang="zh-CN" altLang="en-US" sz="2000" b="1" dirty="0">
                <a:solidFill>
                  <a:srgbClr val="FF3300"/>
                </a:solidFill>
                <a:ea typeface="仿宋" panose="02010609060101010101" pitchFamily="49" charset="-122"/>
              </a:rPr>
              <a:t>CPU utilization</a:t>
            </a:r>
            <a:r>
              <a:rPr lang="zh-CN" altLang="en-US" sz="2000" dirty="0">
                <a:solidFill>
                  <a:srgbClr val="FF3300"/>
                </a:solidFill>
                <a:ea typeface="仿宋" panose="02010609060101010101" pitchFamily="49" charset="-122"/>
              </a:rPr>
              <a:t> </a:t>
            </a:r>
            <a:r>
              <a:rPr lang="zh-CN" altLang="en-US" sz="2000" dirty="0">
                <a:ea typeface="仿宋" panose="02010609060101010101" pitchFamily="49" charset="-122"/>
              </a:rPr>
              <a:t>– keep the CPU as busy as </a:t>
            </a:r>
            <a:r>
              <a:rPr lang="zh-CN" altLang="en-US" sz="2000" dirty="0" smtClean="0">
                <a:ea typeface="仿宋" panose="02010609060101010101" pitchFamily="49" charset="-122"/>
              </a:rPr>
              <a:t>possible</a:t>
            </a:r>
            <a:endParaRPr lang="en-US" altLang="zh-CN" sz="2000" dirty="0" smtClean="0">
              <a:ea typeface="仿宋" panose="02010609060101010101" pitchFamily="49" charset="-122"/>
            </a:endParaRPr>
          </a:p>
          <a:p>
            <a:pPr lvl="1">
              <a:spcBef>
                <a:spcPts val="1200"/>
              </a:spcBef>
            </a:pPr>
            <a:r>
              <a:rPr lang="en-US" altLang="zh-CN" sz="2000" dirty="0"/>
              <a:t>In a real system, </a:t>
            </a:r>
            <a:r>
              <a:rPr lang="en-US" altLang="zh-CN" sz="2000" dirty="0" smtClean="0"/>
              <a:t>it should </a:t>
            </a:r>
            <a:r>
              <a:rPr lang="en-US" altLang="zh-CN" sz="2000" dirty="0"/>
              <a:t>range from </a:t>
            </a:r>
            <a:r>
              <a:rPr lang="en-US" altLang="zh-CN" sz="2000" dirty="0">
                <a:solidFill>
                  <a:srgbClr val="7030A0"/>
                </a:solidFill>
              </a:rPr>
              <a:t>40 percent</a:t>
            </a:r>
            <a:r>
              <a:rPr lang="en-US" altLang="zh-CN" sz="2000" dirty="0"/>
              <a:t> (for a lightly </a:t>
            </a:r>
            <a:r>
              <a:rPr lang="en-US" altLang="zh-CN" sz="2000" dirty="0">
                <a:ea typeface="仿宋" panose="02010609060101010101" pitchFamily="49" charset="-122"/>
              </a:rPr>
              <a:t>loaded system) to </a:t>
            </a:r>
            <a:r>
              <a:rPr lang="en-US" altLang="zh-CN" sz="2000" dirty="0">
                <a:solidFill>
                  <a:srgbClr val="7030A0"/>
                </a:solidFill>
                <a:ea typeface="仿宋" panose="02010609060101010101" pitchFamily="49" charset="-122"/>
              </a:rPr>
              <a:t>90 percent </a:t>
            </a:r>
            <a:r>
              <a:rPr lang="en-US" altLang="zh-CN" sz="2000" dirty="0">
                <a:ea typeface="仿宋" panose="02010609060101010101" pitchFamily="49" charset="-122"/>
              </a:rPr>
              <a:t>(for a heavily used system).</a:t>
            </a:r>
          </a:p>
          <a:p>
            <a:r>
              <a:rPr lang="zh-CN" altLang="en-US" sz="2000" b="1" dirty="0">
                <a:solidFill>
                  <a:srgbClr val="FF3300"/>
                </a:solidFill>
                <a:ea typeface="仿宋" panose="02010609060101010101" pitchFamily="49" charset="-122"/>
              </a:rPr>
              <a:t>Throughput</a:t>
            </a:r>
            <a:r>
              <a:rPr lang="zh-CN" altLang="en-US" sz="2000" b="1" dirty="0">
                <a:ea typeface="仿宋" panose="02010609060101010101" pitchFamily="49" charset="-122"/>
              </a:rPr>
              <a:t> </a:t>
            </a:r>
            <a:r>
              <a:rPr lang="zh-CN" altLang="en-US" sz="2000" dirty="0">
                <a:ea typeface="仿宋" panose="02010609060101010101" pitchFamily="49" charset="-122"/>
              </a:rPr>
              <a:t>– </a:t>
            </a:r>
            <a:r>
              <a:rPr lang="zh-CN" altLang="en-US" sz="2000" dirty="0">
                <a:solidFill>
                  <a:srgbClr val="006600"/>
                </a:solidFill>
                <a:ea typeface="仿宋" panose="02010609060101010101" pitchFamily="49" charset="-122"/>
              </a:rPr>
              <a:t>the number of processes </a:t>
            </a:r>
            <a:r>
              <a:rPr lang="zh-CN" altLang="en-US" sz="2000" dirty="0">
                <a:ea typeface="仿宋" panose="02010609060101010101" pitchFamily="49" charset="-122"/>
              </a:rPr>
              <a:t>that </a:t>
            </a:r>
            <a:r>
              <a:rPr lang="zh-CN" altLang="en-US" sz="2000" dirty="0">
                <a:solidFill>
                  <a:srgbClr val="0070C0"/>
                </a:solidFill>
                <a:ea typeface="仿宋" panose="02010609060101010101" pitchFamily="49" charset="-122"/>
              </a:rPr>
              <a:t>complete</a:t>
            </a:r>
            <a:r>
              <a:rPr lang="zh-CN" altLang="en-US" sz="2000" dirty="0">
                <a:ea typeface="仿宋" panose="02010609060101010101" pitchFamily="49" charset="-122"/>
              </a:rPr>
              <a:t> their execution</a:t>
            </a:r>
            <a:r>
              <a:rPr lang="zh-CN" altLang="en-US" sz="2000" dirty="0">
                <a:solidFill>
                  <a:srgbClr val="003399"/>
                </a:solidFill>
                <a:ea typeface="仿宋" panose="02010609060101010101" pitchFamily="49" charset="-122"/>
              </a:rPr>
              <a:t> per time unit</a:t>
            </a:r>
          </a:p>
          <a:p>
            <a:r>
              <a:rPr lang="zh-CN" altLang="en-US" sz="2000" b="1" dirty="0">
                <a:solidFill>
                  <a:srgbClr val="FF3300"/>
                </a:solidFill>
                <a:ea typeface="仿宋" panose="02010609060101010101" pitchFamily="49" charset="-122"/>
              </a:rPr>
              <a:t>Turnaround time</a:t>
            </a:r>
            <a:r>
              <a:rPr lang="zh-CN" altLang="en-US" sz="2000" dirty="0">
                <a:ea typeface="仿宋" panose="02010609060101010101" pitchFamily="49" charset="-122"/>
              </a:rPr>
              <a:t> – amount of time to execute a particular process</a:t>
            </a:r>
          </a:p>
          <a:p>
            <a:pPr lvl="1"/>
            <a:r>
              <a:rPr lang="zh-CN" altLang="en-US" sz="2000" dirty="0">
                <a:ea typeface="仿宋" panose="02010609060101010101" pitchFamily="49" charset="-122"/>
                <a:sym typeface="Arial" panose="020B0604020202020204" pitchFamily="34" charset="0"/>
              </a:rPr>
              <a:t>The interval from </a:t>
            </a:r>
            <a:r>
              <a:rPr lang="zh-CN" altLang="en-US" sz="2000" dirty="0">
                <a:solidFill>
                  <a:srgbClr val="006600"/>
                </a:solidFill>
                <a:ea typeface="仿宋" panose="02010609060101010101" pitchFamily="49" charset="-122"/>
                <a:sym typeface="Arial" panose="020B0604020202020204" pitchFamily="34" charset="0"/>
              </a:rPr>
              <a:t>the time of </a:t>
            </a:r>
            <a:r>
              <a:rPr lang="zh-CN" altLang="en-US" sz="2000" u="sng" dirty="0">
                <a:solidFill>
                  <a:srgbClr val="0505CB"/>
                </a:solidFill>
                <a:ea typeface="仿宋" panose="02010609060101010101" pitchFamily="49" charset="-122"/>
                <a:sym typeface="Arial" panose="020B0604020202020204" pitchFamily="34" charset="0"/>
              </a:rPr>
              <a:t>submission</a:t>
            </a:r>
            <a:r>
              <a:rPr lang="zh-CN" altLang="en-US" sz="2000" dirty="0">
                <a:solidFill>
                  <a:srgbClr val="006600"/>
                </a:solidFill>
                <a:ea typeface="仿宋" panose="02010609060101010101" pitchFamily="49" charset="-122"/>
                <a:sym typeface="Arial" panose="020B0604020202020204" pitchFamily="34" charset="0"/>
              </a:rPr>
              <a:t> </a:t>
            </a:r>
            <a:r>
              <a:rPr lang="zh-CN" altLang="en-US" sz="2000" dirty="0">
                <a:ea typeface="仿宋" panose="02010609060101010101" pitchFamily="49" charset="-122"/>
                <a:sym typeface="Arial" panose="020B0604020202020204" pitchFamily="34" charset="0"/>
              </a:rPr>
              <a:t>of a process to </a:t>
            </a:r>
            <a:r>
              <a:rPr lang="zh-CN" altLang="en-US" sz="2000" dirty="0">
                <a:solidFill>
                  <a:srgbClr val="006600"/>
                </a:solidFill>
                <a:ea typeface="仿宋" panose="02010609060101010101" pitchFamily="49" charset="-122"/>
                <a:sym typeface="Arial" panose="020B0604020202020204" pitchFamily="34" charset="0"/>
              </a:rPr>
              <a:t>the time of </a:t>
            </a:r>
            <a:r>
              <a:rPr lang="zh-CN" altLang="en-US" sz="2000" u="sng" dirty="0">
                <a:solidFill>
                  <a:srgbClr val="0505CB"/>
                </a:solidFill>
                <a:ea typeface="仿宋" panose="02010609060101010101" pitchFamily="49" charset="-122"/>
                <a:sym typeface="Arial" panose="020B0604020202020204" pitchFamily="34" charset="0"/>
              </a:rPr>
              <a:t>completion</a:t>
            </a:r>
          </a:p>
          <a:p>
            <a:pPr lvl="1"/>
            <a:r>
              <a:rPr lang="en-US" altLang="zh-CN" sz="2000" dirty="0" smtClean="0">
                <a:ea typeface="仿宋" panose="02010609060101010101" pitchFamily="49" charset="-122"/>
              </a:rPr>
              <a:t>The </a:t>
            </a:r>
            <a:r>
              <a:rPr lang="en-US" altLang="zh-CN" sz="2000" dirty="0">
                <a:ea typeface="仿宋" panose="02010609060101010101" pitchFamily="49" charset="-122"/>
              </a:rPr>
              <a:t>sum of the periods </a:t>
            </a:r>
            <a:r>
              <a:rPr lang="en-US" altLang="zh-CN" sz="2000" dirty="0">
                <a:solidFill>
                  <a:srgbClr val="0070C0"/>
                </a:solidFill>
                <a:ea typeface="仿宋" panose="02010609060101010101" pitchFamily="49" charset="-122"/>
              </a:rPr>
              <a:t>spent </a:t>
            </a:r>
            <a:r>
              <a:rPr lang="en-US" altLang="zh-CN" sz="2000" dirty="0" smtClean="0">
                <a:solidFill>
                  <a:srgbClr val="006600"/>
                </a:solidFill>
                <a:ea typeface="仿宋" panose="02010609060101010101" pitchFamily="49" charset="-122"/>
              </a:rPr>
              <a:t>waiting</a:t>
            </a:r>
            <a:r>
              <a:rPr lang="en-US" altLang="zh-CN" sz="2000" dirty="0" smtClean="0">
                <a:solidFill>
                  <a:srgbClr val="0070C0"/>
                </a:solidFill>
                <a:ea typeface="仿宋" panose="02010609060101010101" pitchFamily="49" charset="-122"/>
              </a:rPr>
              <a:t> </a:t>
            </a:r>
            <a:r>
              <a:rPr lang="en-US" altLang="zh-CN" sz="2000" dirty="0" smtClean="0">
                <a:ea typeface="仿宋" panose="02010609060101010101" pitchFamily="49" charset="-122"/>
              </a:rPr>
              <a:t>to </a:t>
            </a:r>
            <a:r>
              <a:rPr lang="en-US" altLang="zh-CN" sz="2000" u="sng" dirty="0">
                <a:solidFill>
                  <a:srgbClr val="7030A0"/>
                </a:solidFill>
                <a:ea typeface="仿宋" panose="02010609060101010101" pitchFamily="49" charset="-122"/>
              </a:rPr>
              <a:t>get into memory</a:t>
            </a:r>
            <a:r>
              <a:rPr lang="en-US" altLang="zh-CN" sz="2000" dirty="0">
                <a:ea typeface="仿宋" panose="02010609060101010101" pitchFamily="49" charset="-122"/>
              </a:rPr>
              <a:t>, </a:t>
            </a:r>
            <a:r>
              <a:rPr lang="en-US" altLang="zh-CN" sz="2000" u="sng" dirty="0">
                <a:solidFill>
                  <a:srgbClr val="0505CB"/>
                </a:solidFill>
                <a:ea typeface="仿宋" panose="02010609060101010101" pitchFamily="49" charset="-122"/>
              </a:rPr>
              <a:t>waiting in the ready queue</a:t>
            </a:r>
            <a:r>
              <a:rPr lang="en-US" altLang="zh-CN" sz="2000" dirty="0">
                <a:ea typeface="仿宋" panose="02010609060101010101" pitchFamily="49" charset="-122"/>
              </a:rPr>
              <a:t>, </a:t>
            </a:r>
            <a:r>
              <a:rPr lang="en-US" altLang="zh-CN" sz="2000" u="sng" dirty="0">
                <a:solidFill>
                  <a:srgbClr val="7030A0"/>
                </a:solidFill>
                <a:ea typeface="仿宋" panose="02010609060101010101" pitchFamily="49" charset="-122"/>
              </a:rPr>
              <a:t>executing on the CPU</a:t>
            </a:r>
            <a:r>
              <a:rPr lang="en-US" altLang="zh-CN" sz="2000" dirty="0">
                <a:ea typeface="仿宋" panose="02010609060101010101" pitchFamily="49" charset="-122"/>
              </a:rPr>
              <a:t>, </a:t>
            </a:r>
            <a:r>
              <a:rPr lang="en-US" altLang="zh-CN" sz="2000" dirty="0" smtClean="0">
                <a:ea typeface="仿宋" panose="02010609060101010101" pitchFamily="49" charset="-122"/>
              </a:rPr>
              <a:t>and </a:t>
            </a:r>
            <a:r>
              <a:rPr lang="en-US" altLang="zh-CN" sz="2000" u="sng" dirty="0" smtClean="0">
                <a:solidFill>
                  <a:srgbClr val="0505CB"/>
                </a:solidFill>
                <a:ea typeface="仿宋" panose="02010609060101010101" pitchFamily="49" charset="-122"/>
              </a:rPr>
              <a:t>doing </a:t>
            </a:r>
            <a:r>
              <a:rPr lang="en-US" altLang="zh-CN" sz="2000" u="sng" dirty="0">
                <a:solidFill>
                  <a:srgbClr val="0505CB"/>
                </a:solidFill>
                <a:ea typeface="仿宋" panose="02010609060101010101" pitchFamily="49" charset="-122"/>
              </a:rPr>
              <a:t>I/O</a:t>
            </a:r>
            <a:r>
              <a:rPr lang="en-US" altLang="zh-CN" sz="2000" dirty="0">
                <a:ea typeface="仿宋" panose="02010609060101010101" pitchFamily="49" charset="-122"/>
              </a:rPr>
              <a:t>.</a:t>
            </a:r>
            <a:endParaRPr lang="zh-CN" altLang="en-US" sz="2000" dirty="0">
              <a:ea typeface="仿宋"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64CD847-AB7F-4CDF-9D0C-2E6AC8736C0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Chapter 5:  CPU Scheduling</a:t>
            </a:r>
          </a:p>
        </p:txBody>
      </p:sp>
      <p:sp>
        <p:nvSpPr>
          <p:cNvPr id="5123" name="Rectangle 3">
            <a:extLst>
              <a:ext uri="{FF2B5EF4-FFF2-40B4-BE49-F238E27FC236}">
                <a16:creationId xmlns:a16="http://schemas.microsoft.com/office/drawing/2014/main" id="{03F9016D-C8C7-4DB5-A507-A4FD28558723}"/>
              </a:ext>
            </a:extLst>
          </p:cNvPr>
          <p:cNvSpPr>
            <a:spLocks noGrp="1" noChangeArrowheads="1"/>
          </p:cNvSpPr>
          <p:nvPr>
            <p:ph type="body" idx="4294967295"/>
          </p:nvPr>
        </p:nvSpPr>
        <p:spPr>
          <a:xfrm>
            <a:off x="841375" y="1265238"/>
            <a:ext cx="6584950" cy="4654550"/>
          </a:xfrm>
        </p:spPr>
        <p:txBody>
          <a:bodyPr/>
          <a:lstStyle/>
          <a:p>
            <a:r>
              <a:rPr lang="en-US" altLang="zh-CN" sz="2000" dirty="0"/>
              <a:t>Basic Concepts</a:t>
            </a:r>
          </a:p>
          <a:p>
            <a:r>
              <a:rPr lang="en-US" altLang="zh-CN" sz="2000" b="1" dirty="0">
                <a:solidFill>
                  <a:srgbClr val="0505CB"/>
                </a:solidFill>
              </a:rPr>
              <a:t>Scheduling Criteria </a:t>
            </a:r>
          </a:p>
          <a:p>
            <a:r>
              <a:rPr lang="en-US" altLang="zh-CN" sz="2000" b="1" dirty="0">
                <a:solidFill>
                  <a:srgbClr val="0505CB"/>
                </a:solidFill>
              </a:rPr>
              <a:t>Scheduling Algorithms</a:t>
            </a:r>
          </a:p>
          <a:p>
            <a:r>
              <a:rPr lang="en-US" altLang="zh-CN" sz="2000" dirty="0"/>
              <a:t>Multiple-Processor Scheduling</a:t>
            </a:r>
          </a:p>
          <a:p>
            <a:r>
              <a:rPr lang="en-US" altLang="zh-CN" sz="2000" dirty="0"/>
              <a:t>Real-Time Scheduling</a:t>
            </a:r>
          </a:p>
          <a:p>
            <a:r>
              <a:rPr lang="en-US" altLang="zh-CN" sz="2000" dirty="0"/>
              <a:t>Thread Scheduling</a:t>
            </a:r>
          </a:p>
          <a:p>
            <a:r>
              <a:rPr lang="en-US" altLang="zh-CN" sz="2000" dirty="0"/>
              <a:t>Operating Systems Examples</a:t>
            </a:r>
          </a:p>
          <a:p>
            <a:r>
              <a:rPr lang="en-US" altLang="zh-CN" sz="2000" dirty="0"/>
              <a:t>Java Thread Scheduling</a:t>
            </a:r>
          </a:p>
          <a:p>
            <a:r>
              <a:rPr lang="en-US" altLang="zh-CN" sz="2000"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F9E781-CBCB-4B8C-95F2-66A2812F58C6}"/>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Scheduling </a:t>
            </a:r>
            <a:r>
              <a:rPr lang="en-US" altLang="zh-CN" noProof="1">
                <a:effectLst>
                  <a:outerShdw blurRad="38100" dist="38100" dir="2700000">
                    <a:srgbClr val="C0C0C0"/>
                  </a:outerShdw>
                </a:effectLst>
              </a:rPr>
              <a:t>Criteria</a:t>
            </a:r>
          </a:p>
        </p:txBody>
      </p:sp>
      <p:sp>
        <p:nvSpPr>
          <p:cNvPr id="21507" name="Rectangle 3">
            <a:extLst>
              <a:ext uri="{FF2B5EF4-FFF2-40B4-BE49-F238E27FC236}">
                <a16:creationId xmlns:a16="http://schemas.microsoft.com/office/drawing/2014/main" id="{BA0E0966-26CF-42A5-982E-537C635376E3}"/>
              </a:ext>
            </a:extLst>
          </p:cNvPr>
          <p:cNvSpPr>
            <a:spLocks noGrp="1" noChangeArrowheads="1"/>
          </p:cNvSpPr>
          <p:nvPr>
            <p:ph type="body" idx="4294967295"/>
          </p:nvPr>
        </p:nvSpPr>
        <p:spPr>
          <a:xfrm>
            <a:off x="842962" y="1266825"/>
            <a:ext cx="7728281" cy="4627563"/>
          </a:xfrm>
        </p:spPr>
        <p:txBody>
          <a:bodyPr/>
          <a:lstStyle/>
          <a:p>
            <a:r>
              <a:rPr lang="zh-CN" altLang="en-US" sz="2000" b="1" dirty="0" smtClean="0">
                <a:solidFill>
                  <a:srgbClr val="FF3300"/>
                </a:solidFill>
                <a:ea typeface="仿宋" panose="02010609060101010101" pitchFamily="49" charset="-122"/>
              </a:rPr>
              <a:t>Waiting </a:t>
            </a:r>
            <a:r>
              <a:rPr lang="zh-CN" altLang="en-US" sz="2000" b="1" dirty="0">
                <a:solidFill>
                  <a:srgbClr val="FF3300"/>
                </a:solidFill>
                <a:ea typeface="仿宋" panose="02010609060101010101" pitchFamily="49" charset="-122"/>
              </a:rPr>
              <a:t>time</a:t>
            </a:r>
            <a:r>
              <a:rPr lang="zh-CN" altLang="en-US" sz="2000" dirty="0">
                <a:ea typeface="仿宋" panose="02010609060101010101" pitchFamily="49" charset="-122"/>
              </a:rPr>
              <a:t> – amount of time a process has been </a:t>
            </a:r>
            <a:r>
              <a:rPr lang="zh-CN" altLang="en-US" sz="2000" b="1" u="sng" dirty="0">
                <a:solidFill>
                  <a:srgbClr val="003399"/>
                </a:solidFill>
                <a:ea typeface="仿宋" panose="02010609060101010101" pitchFamily="49" charset="-122"/>
              </a:rPr>
              <a:t>waiting</a:t>
            </a:r>
            <a:r>
              <a:rPr lang="zh-CN" altLang="en-US" sz="2000" u="sng" dirty="0">
                <a:solidFill>
                  <a:srgbClr val="003399"/>
                </a:solidFill>
                <a:ea typeface="仿宋" panose="02010609060101010101" pitchFamily="49" charset="-122"/>
              </a:rPr>
              <a:t> </a:t>
            </a:r>
            <a:r>
              <a:rPr lang="zh-CN" altLang="en-US" sz="2000" b="1" u="sng" dirty="0">
                <a:solidFill>
                  <a:srgbClr val="003399"/>
                </a:solidFill>
                <a:ea typeface="仿宋" panose="02010609060101010101" pitchFamily="49" charset="-122"/>
              </a:rPr>
              <a:t>in the </a:t>
            </a:r>
            <a:r>
              <a:rPr lang="zh-CN" altLang="en-US" sz="2000" b="1" u="sng" dirty="0">
                <a:solidFill>
                  <a:srgbClr val="7030A0"/>
                </a:solidFill>
                <a:ea typeface="仿宋" panose="02010609060101010101" pitchFamily="49" charset="-122"/>
              </a:rPr>
              <a:t>ready </a:t>
            </a:r>
            <a:r>
              <a:rPr lang="zh-CN" altLang="en-US" sz="2000" b="1" u="sng" dirty="0" smtClean="0">
                <a:solidFill>
                  <a:srgbClr val="7030A0"/>
                </a:solidFill>
                <a:ea typeface="仿宋" panose="02010609060101010101" pitchFamily="49" charset="-122"/>
              </a:rPr>
              <a:t>queue</a:t>
            </a:r>
            <a:endParaRPr lang="en-US" altLang="zh-CN" sz="2000" b="1" u="sng" dirty="0" smtClean="0">
              <a:solidFill>
                <a:srgbClr val="7030A0"/>
              </a:solidFill>
              <a:ea typeface="仿宋" panose="02010609060101010101" pitchFamily="49" charset="-122"/>
            </a:endParaRPr>
          </a:p>
          <a:p>
            <a:pPr lvl="1"/>
            <a:r>
              <a:rPr lang="en-US" altLang="zh-CN" sz="2000" dirty="0">
                <a:ea typeface="仿宋" panose="02010609060101010101" pitchFamily="49" charset="-122"/>
              </a:rPr>
              <a:t>The </a:t>
            </a:r>
            <a:r>
              <a:rPr lang="en-US" altLang="zh-CN" sz="2000" dirty="0" smtClean="0">
                <a:solidFill>
                  <a:srgbClr val="7030A0"/>
                </a:solidFill>
                <a:ea typeface="仿宋" panose="02010609060101010101" pitchFamily="49" charset="-122"/>
              </a:rPr>
              <a:t>CPU </a:t>
            </a:r>
            <a:r>
              <a:rPr lang="en-US" altLang="zh-CN" sz="2000" dirty="0">
                <a:solidFill>
                  <a:srgbClr val="7030A0"/>
                </a:solidFill>
                <a:ea typeface="仿宋" panose="02010609060101010101" pitchFamily="49" charset="-122"/>
              </a:rPr>
              <a:t>scheduling algorithm </a:t>
            </a:r>
            <a:r>
              <a:rPr lang="en-US" altLang="zh-CN" sz="2000" u="sng" dirty="0">
                <a:solidFill>
                  <a:srgbClr val="C00000"/>
                </a:solidFill>
                <a:ea typeface="仿宋" panose="02010609060101010101" pitchFamily="49" charset="-122"/>
              </a:rPr>
              <a:t>does not affect </a:t>
            </a:r>
            <a:r>
              <a:rPr lang="en-US" altLang="zh-CN" sz="2000" dirty="0">
                <a:ea typeface="仿宋" panose="02010609060101010101" pitchFamily="49" charset="-122"/>
              </a:rPr>
              <a:t>the </a:t>
            </a:r>
            <a:r>
              <a:rPr lang="en-US" altLang="zh-CN" sz="2000" dirty="0" smtClean="0">
                <a:ea typeface="仿宋" panose="02010609060101010101" pitchFamily="49" charset="-122"/>
              </a:rPr>
              <a:t>amount of </a:t>
            </a:r>
            <a:r>
              <a:rPr lang="en-US" altLang="zh-CN" sz="2000" dirty="0">
                <a:ea typeface="仿宋" panose="02010609060101010101" pitchFamily="49" charset="-122"/>
              </a:rPr>
              <a:t>time during which </a:t>
            </a:r>
            <a:r>
              <a:rPr lang="en-US" altLang="zh-CN" sz="2000" dirty="0">
                <a:solidFill>
                  <a:srgbClr val="0505CB"/>
                </a:solidFill>
                <a:ea typeface="仿宋" panose="02010609060101010101" pitchFamily="49" charset="-122"/>
              </a:rPr>
              <a:t>a process executes </a:t>
            </a:r>
            <a:r>
              <a:rPr lang="en-US" altLang="zh-CN" sz="2000" dirty="0">
                <a:ea typeface="仿宋" panose="02010609060101010101" pitchFamily="49" charset="-122"/>
              </a:rPr>
              <a:t>or </a:t>
            </a:r>
            <a:r>
              <a:rPr lang="en-US" altLang="zh-CN" sz="2000" dirty="0">
                <a:solidFill>
                  <a:srgbClr val="0505CB"/>
                </a:solidFill>
                <a:ea typeface="仿宋" panose="02010609060101010101" pitchFamily="49" charset="-122"/>
              </a:rPr>
              <a:t>does </a:t>
            </a:r>
            <a:r>
              <a:rPr lang="en-US" altLang="zh-CN" sz="2000" dirty="0" smtClean="0">
                <a:solidFill>
                  <a:srgbClr val="0505CB"/>
                </a:solidFill>
                <a:ea typeface="仿宋" panose="02010609060101010101" pitchFamily="49" charset="-122"/>
              </a:rPr>
              <a:t>I/O</a:t>
            </a:r>
            <a:r>
              <a:rPr lang="en-US" altLang="zh-CN" sz="2000" dirty="0" smtClean="0">
                <a:ea typeface="仿宋" panose="02010609060101010101" pitchFamily="49" charset="-122"/>
              </a:rPr>
              <a:t>; </a:t>
            </a:r>
          </a:p>
          <a:p>
            <a:pPr lvl="1"/>
            <a:r>
              <a:rPr lang="en-US" altLang="zh-CN" sz="2000" dirty="0" smtClean="0">
                <a:ea typeface="仿宋" panose="02010609060101010101" pitchFamily="49" charset="-122"/>
              </a:rPr>
              <a:t>It </a:t>
            </a:r>
            <a:r>
              <a:rPr lang="en-US" altLang="zh-CN" sz="2000" dirty="0">
                <a:ea typeface="仿宋" panose="02010609060101010101" pitchFamily="49" charset="-122"/>
              </a:rPr>
              <a:t>affects only </a:t>
            </a:r>
            <a:r>
              <a:rPr lang="en-US" altLang="zh-CN" sz="2000" dirty="0" smtClean="0">
                <a:ea typeface="仿宋" panose="02010609060101010101" pitchFamily="49" charset="-122"/>
              </a:rPr>
              <a:t>the amount </a:t>
            </a:r>
            <a:r>
              <a:rPr lang="en-US" altLang="zh-CN" sz="2000" dirty="0">
                <a:ea typeface="仿宋" panose="02010609060101010101" pitchFamily="49" charset="-122"/>
              </a:rPr>
              <a:t>of time that </a:t>
            </a:r>
            <a:r>
              <a:rPr lang="en-US" altLang="zh-CN" sz="2000" u="sng" dirty="0">
                <a:solidFill>
                  <a:srgbClr val="0505CB"/>
                </a:solidFill>
                <a:ea typeface="仿宋" panose="02010609060101010101" pitchFamily="49" charset="-122"/>
              </a:rPr>
              <a:t>a process spends waiting </a:t>
            </a:r>
            <a:r>
              <a:rPr lang="en-US" altLang="zh-CN" sz="2000" b="1" u="sng" dirty="0">
                <a:solidFill>
                  <a:srgbClr val="7030A0"/>
                </a:solidFill>
                <a:ea typeface="仿宋" panose="02010609060101010101" pitchFamily="49" charset="-122"/>
              </a:rPr>
              <a:t>in the ready queue</a:t>
            </a:r>
            <a:endParaRPr lang="zh-CN" altLang="en-US" sz="2000" b="1" u="sng" dirty="0">
              <a:solidFill>
                <a:srgbClr val="7030A0"/>
              </a:solidFill>
              <a:ea typeface="仿宋" panose="02010609060101010101" pitchFamily="49" charset="-122"/>
            </a:endParaRPr>
          </a:p>
          <a:p>
            <a:r>
              <a:rPr lang="zh-CN" altLang="en-US" sz="2000" b="1" dirty="0">
                <a:solidFill>
                  <a:srgbClr val="FF3300"/>
                </a:solidFill>
                <a:ea typeface="仿宋" panose="02010609060101010101" pitchFamily="49" charset="-122"/>
              </a:rPr>
              <a:t>Response time</a:t>
            </a:r>
            <a:r>
              <a:rPr lang="zh-CN" altLang="en-US" sz="2000" dirty="0">
                <a:ea typeface="仿宋" panose="02010609060101010101" pitchFamily="49" charset="-122"/>
              </a:rPr>
              <a:t> – amount of time it takes from when a request was </a:t>
            </a:r>
            <a:r>
              <a:rPr lang="zh-CN" altLang="en-US" sz="2000" dirty="0">
                <a:solidFill>
                  <a:srgbClr val="003399"/>
                </a:solidFill>
                <a:ea typeface="仿宋" panose="02010609060101010101" pitchFamily="49" charset="-122"/>
              </a:rPr>
              <a:t>submitted until the first response</a:t>
            </a:r>
            <a:r>
              <a:rPr lang="zh-CN" altLang="en-US" sz="2000" dirty="0">
                <a:ea typeface="仿宋" panose="02010609060101010101" pitchFamily="49" charset="-122"/>
              </a:rPr>
              <a:t> is produced, </a:t>
            </a:r>
            <a:r>
              <a:rPr lang="en-US" altLang="zh-CN" sz="2000" dirty="0">
                <a:ea typeface="仿宋" panose="02010609060101010101" pitchFamily="49" charset="-122"/>
              </a:rPr>
              <a:t>not the time it takes to output the response</a:t>
            </a:r>
          </a:p>
          <a:p>
            <a:pPr lvl="1"/>
            <a:r>
              <a:rPr lang="en-US" altLang="zh-CN" dirty="0"/>
              <a:t>In an interactive system, turnaround time may not </a:t>
            </a:r>
            <a:r>
              <a:rPr lang="en-US" altLang="zh-CN" dirty="0" smtClean="0"/>
              <a:t>be the </a:t>
            </a:r>
            <a:r>
              <a:rPr lang="en-US" altLang="zh-CN" dirty="0"/>
              <a:t>best criterion.</a:t>
            </a:r>
          </a:p>
          <a:p>
            <a:pPr lvl="1"/>
            <a:r>
              <a:rPr lang="en-US" altLang="zh-CN" dirty="0" smtClean="0"/>
              <a:t>The </a:t>
            </a:r>
            <a:r>
              <a:rPr lang="en-US" altLang="zh-CN" dirty="0"/>
              <a:t>turnaround time is generally limited by </a:t>
            </a:r>
            <a:r>
              <a:rPr lang="en-US" altLang="zh-CN" dirty="0" smtClean="0"/>
              <a:t>the speed </a:t>
            </a:r>
            <a:r>
              <a:rPr lang="en-US" altLang="zh-CN" dirty="0"/>
              <a:t>of the output device</a:t>
            </a:r>
            <a:r>
              <a:rPr lang="en-US" altLang="zh-CN" dirty="0" smtClean="0"/>
              <a:t>. Therefor s</a:t>
            </a:r>
            <a:endParaRPr lang="zh-CN" altLang="en-US" dirty="0"/>
          </a:p>
        </p:txBody>
      </p:sp>
    </p:spTree>
    <p:extLst>
      <p:ext uri="{BB962C8B-B14F-4D97-AF65-F5344CB8AC3E}">
        <p14:creationId xmlns:p14="http://schemas.microsoft.com/office/powerpoint/2010/main" val="4005078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0ABCAD0-1B4A-4942-A9F0-0F7DFDEA5DE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Optimization Criteria</a:t>
            </a:r>
          </a:p>
        </p:txBody>
      </p:sp>
      <p:sp>
        <p:nvSpPr>
          <p:cNvPr id="22531" name="Rectangle 3">
            <a:extLst>
              <a:ext uri="{FF2B5EF4-FFF2-40B4-BE49-F238E27FC236}">
                <a16:creationId xmlns:a16="http://schemas.microsoft.com/office/drawing/2014/main" id="{7D741EDA-131E-4E67-ADAF-A70E697BF3EB}"/>
              </a:ext>
            </a:extLst>
          </p:cNvPr>
          <p:cNvSpPr>
            <a:spLocks noGrp="1" noChangeArrowheads="1"/>
          </p:cNvSpPr>
          <p:nvPr>
            <p:ph type="body" idx="4294967295"/>
          </p:nvPr>
        </p:nvSpPr>
        <p:spPr>
          <a:xfrm>
            <a:off x="827088" y="1439863"/>
            <a:ext cx="7351712" cy="4483100"/>
          </a:xfrm>
        </p:spPr>
        <p:txBody>
          <a:bodyPr/>
          <a:lstStyle/>
          <a:p>
            <a:r>
              <a:rPr lang="en-US" altLang="zh-CN" sz="2800" dirty="0">
                <a:solidFill>
                  <a:srgbClr val="003399"/>
                </a:solidFill>
              </a:rPr>
              <a:t>Max CPU utilization</a:t>
            </a:r>
          </a:p>
          <a:p>
            <a:r>
              <a:rPr lang="en-US" altLang="zh-CN" sz="2800" dirty="0">
                <a:solidFill>
                  <a:srgbClr val="003399"/>
                </a:solidFill>
              </a:rPr>
              <a:t>Max throughput</a:t>
            </a:r>
          </a:p>
          <a:p>
            <a:r>
              <a:rPr lang="en-US" altLang="zh-CN" sz="2800" dirty="0">
                <a:solidFill>
                  <a:srgbClr val="006600"/>
                </a:solidFill>
              </a:rPr>
              <a:t>Min turnaround time </a:t>
            </a:r>
          </a:p>
          <a:p>
            <a:r>
              <a:rPr lang="en-US" altLang="zh-CN" sz="2800" dirty="0">
                <a:solidFill>
                  <a:srgbClr val="006600"/>
                </a:solidFill>
              </a:rPr>
              <a:t>Min waiting time </a:t>
            </a:r>
          </a:p>
          <a:p>
            <a:r>
              <a:rPr lang="en-US" altLang="zh-CN" sz="2800" dirty="0">
                <a:solidFill>
                  <a:srgbClr val="006600"/>
                </a:solidFill>
              </a:rPr>
              <a:t>Min response time</a:t>
            </a:r>
          </a:p>
        </p:txBody>
      </p:sp>
      <p:sp>
        <p:nvSpPr>
          <p:cNvPr id="2" name="圆角矩形标注 1"/>
          <p:cNvSpPr/>
          <p:nvPr/>
        </p:nvSpPr>
        <p:spPr>
          <a:xfrm>
            <a:off x="4829452" y="2041864"/>
            <a:ext cx="2867487" cy="417250"/>
          </a:xfrm>
          <a:prstGeom prst="wedgeRoundRectCallout">
            <a:avLst>
              <a:gd name="adj1" fmla="val -61700"/>
              <a:gd name="adj2" fmla="val 15214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chemeClr val="tx1"/>
                </a:solidFill>
              </a:rPr>
              <a:t>进程的结束时间</a:t>
            </a:r>
            <a:r>
              <a:rPr lang="en-US" altLang="zh-CN" sz="1600" dirty="0" smtClean="0">
                <a:solidFill>
                  <a:schemeClr val="tx1"/>
                </a:solidFill>
              </a:rPr>
              <a:t>-</a:t>
            </a:r>
            <a:r>
              <a:rPr lang="zh-CN" altLang="en-US" sz="1600" dirty="0" smtClean="0">
                <a:solidFill>
                  <a:schemeClr val="tx1"/>
                </a:solidFill>
              </a:rPr>
              <a:t>到达时间</a:t>
            </a:r>
            <a:endParaRPr lang="zh-CN" altLang="en-US" sz="1600" dirty="0">
              <a:solidFill>
                <a:schemeClr val="tx1"/>
              </a:solidFill>
            </a:endParaRPr>
          </a:p>
        </p:txBody>
      </p:sp>
      <p:sp>
        <p:nvSpPr>
          <p:cNvPr id="5" name="圆角矩形标注 4"/>
          <p:cNvSpPr/>
          <p:nvPr/>
        </p:nvSpPr>
        <p:spPr>
          <a:xfrm>
            <a:off x="4829451" y="3060777"/>
            <a:ext cx="2867487" cy="686400"/>
          </a:xfrm>
          <a:prstGeom prst="wedgeRoundRectCallout">
            <a:avLst>
              <a:gd name="adj1" fmla="val -80586"/>
              <a:gd name="adj2" fmla="val 237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chemeClr val="tx1"/>
                </a:solidFill>
              </a:rPr>
              <a:t>进程的结束时间 </a:t>
            </a:r>
            <a:r>
              <a:rPr lang="en-US" altLang="zh-CN" sz="1600" dirty="0" smtClean="0">
                <a:solidFill>
                  <a:schemeClr val="tx1"/>
                </a:solidFill>
              </a:rPr>
              <a:t>- </a:t>
            </a:r>
            <a:r>
              <a:rPr lang="zh-CN" altLang="en-US" sz="1600" dirty="0" smtClean="0">
                <a:solidFill>
                  <a:schemeClr val="tx1"/>
                </a:solidFill>
              </a:rPr>
              <a:t>执行时间 </a:t>
            </a:r>
            <a:r>
              <a:rPr lang="en-US" altLang="zh-CN" sz="1600" dirty="0" smtClean="0">
                <a:solidFill>
                  <a:schemeClr val="tx1"/>
                </a:solidFill>
              </a:rPr>
              <a:t>-</a:t>
            </a:r>
          </a:p>
          <a:p>
            <a:pPr algn="l"/>
            <a:r>
              <a:rPr lang="zh-CN" altLang="en-US" sz="1600" dirty="0" smtClean="0">
                <a:solidFill>
                  <a:schemeClr val="tx1"/>
                </a:solidFill>
              </a:rPr>
              <a:t>到达时间</a:t>
            </a:r>
            <a:endParaRPr lang="zh-CN" alt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2E14164-D259-42B8-B014-517F9CF2BD4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 Scheduling Algorithms </a:t>
            </a:r>
          </a:p>
        </p:txBody>
      </p:sp>
      <p:sp>
        <p:nvSpPr>
          <p:cNvPr id="23555" name="内容占位符 2">
            <a:extLst>
              <a:ext uri="{FF2B5EF4-FFF2-40B4-BE49-F238E27FC236}">
                <a16:creationId xmlns:a16="http://schemas.microsoft.com/office/drawing/2014/main" id="{FEB76F6D-A856-49E3-A53E-D13BC5AFC2FA}"/>
              </a:ext>
            </a:extLst>
          </p:cNvPr>
          <p:cNvSpPr>
            <a:spLocks noGrp="1" noChangeArrowheads="1"/>
          </p:cNvSpPr>
          <p:nvPr>
            <p:ph idx="4294967295"/>
          </p:nvPr>
        </p:nvSpPr>
        <p:spPr/>
        <p:txBody>
          <a:bodyPr/>
          <a:lstStyle/>
          <a:p>
            <a:pPr>
              <a:buFont typeface="Wingdings" panose="05000000000000000000" pitchFamily="2" charset="2"/>
              <a:buChar char="l"/>
            </a:pPr>
            <a:r>
              <a:rPr lang="zh-CN" altLang="en-US" sz="2400" dirty="0"/>
              <a:t>First-Come, First-Served (FCFS) Scheduling</a:t>
            </a:r>
          </a:p>
          <a:p>
            <a:pPr>
              <a:buFont typeface="Wingdings" panose="05000000000000000000" pitchFamily="2" charset="2"/>
              <a:buChar char="l"/>
            </a:pPr>
            <a:r>
              <a:rPr lang="zh-CN" altLang="en-US" sz="2400" dirty="0"/>
              <a:t>Shortest-Job-First (SJF) Scheduling</a:t>
            </a:r>
          </a:p>
          <a:p>
            <a:pPr>
              <a:buFont typeface="Wingdings" panose="05000000000000000000" pitchFamily="2" charset="2"/>
              <a:buChar char="l"/>
            </a:pPr>
            <a:r>
              <a:rPr lang="zh-CN" altLang="en-US" sz="2400" dirty="0"/>
              <a:t>Priority Scheduling</a:t>
            </a:r>
          </a:p>
          <a:p>
            <a:pPr>
              <a:buFont typeface="Wingdings" panose="05000000000000000000" pitchFamily="2" charset="2"/>
              <a:buChar char="l"/>
            </a:pPr>
            <a:r>
              <a:rPr lang="zh-CN" altLang="en-US" sz="2400" dirty="0"/>
              <a:t>Round-Robin Scheduling </a:t>
            </a:r>
            <a:r>
              <a:rPr lang="zh-CN" altLang="en-US" sz="2400" dirty="0" smtClean="0"/>
              <a:t>（</a:t>
            </a:r>
            <a:r>
              <a:rPr lang="en-US" altLang="zh-CN" sz="2400" dirty="0" smtClean="0"/>
              <a:t>RR</a:t>
            </a:r>
            <a:r>
              <a:rPr lang="zh-CN" altLang="en-US" sz="2400" dirty="0" smtClean="0"/>
              <a:t>）</a:t>
            </a:r>
            <a:endParaRPr lang="zh-CN" altLang="en-US" sz="2400" dirty="0"/>
          </a:p>
          <a:p>
            <a:pPr>
              <a:buFont typeface="Wingdings" panose="05000000000000000000" pitchFamily="2" charset="2"/>
              <a:buChar char="l"/>
            </a:pPr>
            <a:r>
              <a:rPr lang="zh-CN" altLang="en-US" sz="2400" dirty="0"/>
              <a:t>Multilevel Queue Scheduling</a:t>
            </a:r>
          </a:p>
          <a:p>
            <a:pPr>
              <a:buFont typeface="Wingdings" panose="05000000000000000000" pitchFamily="2" charset="2"/>
              <a:buChar char="l"/>
            </a:pPr>
            <a:r>
              <a:rPr lang="zh-CN" altLang="en-US" sz="2400" dirty="0"/>
              <a:t>Multilevel Feedback-Queue Scheduling</a:t>
            </a:r>
          </a:p>
          <a:p>
            <a:endParaRPr lang="zh-CN" altLang="en-US" sz="2400" dirty="0">
              <a:latin typeface="宋体" panose="02010600030101010101" pitchFamily="2" charset="-122"/>
            </a:endParaRPr>
          </a:p>
          <a:p>
            <a:endParaRPr lang="zh-CN" altLang="en-US" dirty="0">
              <a:latin typeface="宋体" panose="02010600030101010101" pitchFamily="2" charset="-122"/>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DFDBFAA-74DD-4B60-AB2D-E8998187BA86}"/>
              </a:ext>
            </a:extLst>
          </p:cNvPr>
          <p:cNvSpPr>
            <a:spLocks noGrp="1"/>
          </p:cNvSpPr>
          <p:nvPr>
            <p:ph type="title" idx="4294967295"/>
          </p:nvPr>
        </p:nvSpPr>
        <p:spPr>
          <a:xfrm>
            <a:off x="654050" y="355600"/>
            <a:ext cx="8340725" cy="457200"/>
          </a:xfrm>
          <a:ln>
            <a:miter/>
          </a:ln>
        </p:spPr>
        <p:txBody>
          <a:bodyPr/>
          <a:lstStyle/>
          <a:p>
            <a:pPr>
              <a:defRPr/>
            </a:pPr>
            <a:r>
              <a:rPr lang="zh-CN" altLang="en-US" sz="2400" noProof="1">
                <a:effectLst>
                  <a:outerShdw blurRad="38100" dist="38100" dir="2700000">
                    <a:srgbClr val="C0C0C0"/>
                  </a:outerShdw>
                </a:effectLst>
                <a:latin typeface="+mn-lt"/>
              </a:rPr>
              <a:t>5.3.1 First-Come, First-Served (FCFS) Scheduling</a:t>
            </a:r>
          </a:p>
        </p:txBody>
      </p:sp>
      <p:sp>
        <p:nvSpPr>
          <p:cNvPr id="24579" name="Rectangle 3">
            <a:extLst>
              <a:ext uri="{FF2B5EF4-FFF2-40B4-BE49-F238E27FC236}">
                <a16:creationId xmlns:a16="http://schemas.microsoft.com/office/drawing/2014/main" id="{8F9FC08D-23D6-45D2-B795-79F1CC00BB7C}"/>
              </a:ext>
            </a:extLst>
          </p:cNvPr>
          <p:cNvSpPr>
            <a:spLocks noGrp="1" noChangeArrowheads="1"/>
          </p:cNvSpPr>
          <p:nvPr>
            <p:ph type="body" idx="4294967295"/>
          </p:nvPr>
        </p:nvSpPr>
        <p:spPr>
          <a:xfrm>
            <a:off x="654050" y="1041717"/>
            <a:ext cx="7889382" cy="5059362"/>
          </a:xfrm>
        </p:spPr>
        <p:txBody>
          <a:bodyPr/>
          <a:lstStyle/>
          <a:p>
            <a:pPr>
              <a:lnSpc>
                <a:spcPct val="90000"/>
              </a:lnSpc>
              <a:buFont typeface="Monotype Sorts" pitchFamily="2" charset="2"/>
              <a:buNone/>
              <a:tabLst>
                <a:tab pos="3032125" algn="ctr"/>
                <a:tab pos="4635500" algn="ctr"/>
              </a:tabLst>
            </a:pPr>
            <a:r>
              <a:rPr lang="zh-CN" altLang="en-US" sz="1600" dirty="0"/>
              <a:t>		</a:t>
            </a:r>
            <a:r>
              <a:rPr lang="zh-CN" altLang="en-US" u="sng" dirty="0"/>
              <a:t>Process</a:t>
            </a:r>
            <a:r>
              <a:rPr lang="zh-CN" altLang="en-US" dirty="0"/>
              <a:t>	</a:t>
            </a:r>
            <a:r>
              <a:rPr lang="zh-CN" altLang="en-US" u="sng" dirty="0"/>
              <a:t>Burst Time</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1</a:t>
            </a:r>
            <a:r>
              <a:rPr lang="zh-CN" altLang="en-US" dirty="0"/>
              <a:t>	24</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2</a:t>
            </a:r>
            <a:r>
              <a:rPr lang="zh-CN" altLang="en-US" dirty="0"/>
              <a:t>                      3</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3</a:t>
            </a:r>
            <a:r>
              <a:rPr lang="zh-CN" altLang="en-US" i="1" dirty="0"/>
              <a:t>                      </a:t>
            </a:r>
            <a:r>
              <a:rPr lang="zh-CN" altLang="en-US" dirty="0"/>
              <a:t>3</a:t>
            </a:r>
            <a:r>
              <a:rPr lang="zh-CN" altLang="en-US" i="1" baseline="-25000" dirty="0"/>
              <a:t> </a:t>
            </a:r>
          </a:p>
          <a:p>
            <a:pPr>
              <a:lnSpc>
                <a:spcPct val="90000"/>
              </a:lnSpc>
              <a:tabLst>
                <a:tab pos="3032125" algn="ctr"/>
                <a:tab pos="4635500" algn="ctr"/>
              </a:tabLst>
            </a:pPr>
            <a:r>
              <a:rPr lang="zh-CN" altLang="en-US" dirty="0"/>
              <a:t>Suppose that the processes arrive in the order: </a:t>
            </a:r>
            <a:r>
              <a:rPr lang="zh-CN" altLang="en-US" i="1" dirty="0"/>
              <a:t>P</a:t>
            </a:r>
            <a:r>
              <a:rPr lang="zh-CN" altLang="en-US" i="1" baseline="-25000" dirty="0"/>
              <a:t>1</a:t>
            </a:r>
            <a:r>
              <a:rPr lang="zh-CN" altLang="en-US" dirty="0"/>
              <a:t> , </a:t>
            </a:r>
            <a:r>
              <a:rPr lang="zh-CN" altLang="en-US" i="1" dirty="0"/>
              <a:t>P</a:t>
            </a:r>
            <a:r>
              <a:rPr lang="zh-CN" altLang="en-US" i="1" baseline="-25000" dirty="0"/>
              <a:t>2</a:t>
            </a:r>
            <a:r>
              <a:rPr lang="zh-CN" altLang="en-US" dirty="0"/>
              <a:t> , </a:t>
            </a:r>
            <a:r>
              <a:rPr lang="zh-CN" altLang="en-US" i="1" dirty="0"/>
              <a:t>P</a:t>
            </a:r>
            <a:r>
              <a:rPr lang="zh-CN" altLang="en-US" i="1" baseline="-25000" dirty="0"/>
              <a:t>3 </a:t>
            </a:r>
            <a:r>
              <a:rPr lang="en-US" altLang="zh-CN" dirty="0" smtClean="0"/>
              <a:t>, almost at the same time. </a:t>
            </a:r>
            <a:r>
              <a:rPr lang="zh-CN" altLang="en-US" dirty="0"/>
              <a:t/>
            </a:r>
            <a:br>
              <a:rPr lang="zh-CN" altLang="en-US" dirty="0"/>
            </a:br>
            <a:r>
              <a:rPr lang="zh-CN" altLang="en-US" dirty="0"/>
              <a:t>The </a:t>
            </a:r>
            <a:r>
              <a:rPr lang="zh-CN" altLang="en-US" dirty="0">
                <a:solidFill>
                  <a:srgbClr val="006600"/>
                </a:solidFill>
              </a:rPr>
              <a:t>Gantt Chart </a:t>
            </a:r>
            <a:r>
              <a:rPr lang="zh-CN" altLang="en-US" dirty="0"/>
              <a:t>for the schedule is:</a:t>
            </a:r>
            <a:br>
              <a:rPr lang="zh-CN" altLang="en-US"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endParaRPr lang="en-US" altLang="zh-CN" dirty="0" smtClean="0">
              <a:solidFill>
                <a:srgbClr val="0505CB"/>
              </a:solidFill>
            </a:endParaRPr>
          </a:p>
          <a:p>
            <a:pPr>
              <a:lnSpc>
                <a:spcPct val="90000"/>
              </a:lnSpc>
              <a:tabLst>
                <a:tab pos="3032125" algn="ctr"/>
                <a:tab pos="4635500" algn="ctr"/>
              </a:tabLst>
            </a:pPr>
            <a:r>
              <a:rPr lang="zh-CN" altLang="en-US" dirty="0" smtClean="0">
                <a:solidFill>
                  <a:srgbClr val="0505CB"/>
                </a:solidFill>
              </a:rPr>
              <a:t>Waiting </a:t>
            </a:r>
            <a:r>
              <a:rPr lang="zh-CN" altLang="en-US" dirty="0">
                <a:solidFill>
                  <a:srgbClr val="0505CB"/>
                </a:solidFill>
              </a:rPr>
              <a:t>time </a:t>
            </a:r>
            <a:r>
              <a:rPr lang="zh-CN" altLang="en-US" dirty="0"/>
              <a:t>for </a:t>
            </a:r>
            <a:r>
              <a:rPr lang="zh-CN" altLang="en-US" i="1" dirty="0"/>
              <a:t>P</a:t>
            </a:r>
            <a:r>
              <a:rPr lang="zh-CN" altLang="en-US" i="1" baseline="-25000" dirty="0"/>
              <a:t>1</a:t>
            </a:r>
            <a:r>
              <a:rPr lang="zh-CN" altLang="en-US" dirty="0"/>
              <a:t>  = 0; </a:t>
            </a:r>
            <a:r>
              <a:rPr lang="zh-CN" altLang="en-US" i="1" dirty="0"/>
              <a:t>P</a:t>
            </a:r>
            <a:r>
              <a:rPr lang="zh-CN" altLang="en-US" i="1" baseline="-25000" dirty="0"/>
              <a:t>2</a:t>
            </a:r>
            <a:r>
              <a:rPr lang="zh-CN" altLang="en-US" dirty="0"/>
              <a:t>  = 24; </a:t>
            </a:r>
            <a:r>
              <a:rPr lang="zh-CN" altLang="en-US" i="1" dirty="0"/>
              <a:t>P</a:t>
            </a:r>
            <a:r>
              <a:rPr lang="zh-CN" altLang="en-US" i="1" baseline="-25000" dirty="0"/>
              <a:t>3 </a:t>
            </a:r>
            <a:r>
              <a:rPr lang="zh-CN" altLang="en-US" dirty="0"/>
              <a:t>= 27</a:t>
            </a:r>
          </a:p>
          <a:p>
            <a:pPr>
              <a:lnSpc>
                <a:spcPct val="90000"/>
              </a:lnSpc>
              <a:tabLst>
                <a:tab pos="3032125" algn="ctr"/>
                <a:tab pos="4635500" algn="ctr"/>
              </a:tabLst>
            </a:pPr>
            <a:r>
              <a:rPr lang="zh-CN" altLang="en-US" dirty="0">
                <a:solidFill>
                  <a:srgbClr val="0505CB"/>
                </a:solidFill>
              </a:rPr>
              <a:t>Average waiting time</a:t>
            </a:r>
            <a:r>
              <a:rPr lang="zh-CN" altLang="en-US" dirty="0"/>
              <a:t>:  (0 + 24 + 27)/3 = 17</a:t>
            </a:r>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24; </a:t>
            </a:r>
            <a:r>
              <a:rPr lang="zh-CN" altLang="en-US" i="1" dirty="0"/>
              <a:t>P</a:t>
            </a:r>
            <a:r>
              <a:rPr lang="zh-CN" altLang="en-US" i="1" baseline="-25000" dirty="0"/>
              <a:t>2</a:t>
            </a:r>
            <a:r>
              <a:rPr lang="zh-CN" altLang="en-US" dirty="0"/>
              <a:t>  = 27; </a:t>
            </a:r>
            <a:r>
              <a:rPr lang="zh-CN" altLang="en-US" i="1" dirty="0"/>
              <a:t>P</a:t>
            </a:r>
            <a:r>
              <a:rPr lang="zh-CN" altLang="en-US" i="1" baseline="-25000" dirty="0"/>
              <a:t>3 </a:t>
            </a:r>
            <a:r>
              <a:rPr lang="zh-CN" altLang="en-US" dirty="0"/>
              <a:t>= 30</a:t>
            </a:r>
            <a:endParaRPr lang="en-US" altLang="zh-CN" dirty="0"/>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a:t>
            </a:r>
            <a:r>
              <a:rPr lang="en-US" altLang="zh-CN" dirty="0">
                <a:sym typeface="Arial" panose="020B0604020202020204" pitchFamily="34" charset="0"/>
              </a:rPr>
              <a:t>(24+27+30)/3=27</a:t>
            </a:r>
            <a:endParaRPr lang="en-US" altLang="zh-CN" dirty="0"/>
          </a:p>
          <a:p>
            <a:pPr>
              <a:lnSpc>
                <a:spcPct val="90000"/>
              </a:lnSpc>
              <a:tabLst>
                <a:tab pos="3032125" algn="ctr"/>
                <a:tab pos="4635500" algn="ctr"/>
              </a:tabLst>
            </a:pPr>
            <a:r>
              <a:rPr lang="en-US" altLang="zh-CN" dirty="0">
                <a:solidFill>
                  <a:srgbClr val="C00000"/>
                </a:solidFill>
              </a:rPr>
              <a:t>Notes</a:t>
            </a:r>
            <a:r>
              <a:rPr lang="zh-CN" altLang="en-US" dirty="0">
                <a:solidFill>
                  <a:srgbClr val="C00000"/>
                </a:solidFill>
              </a:rPr>
              <a:t>：</a:t>
            </a:r>
            <a:r>
              <a:rPr lang="zh-CN" altLang="en-US" b="1" dirty="0">
                <a:solidFill>
                  <a:srgbClr val="C00000"/>
                </a:solidFill>
              </a:rPr>
              <a:t>调度时从</a:t>
            </a:r>
            <a:r>
              <a:rPr lang="zh-CN" altLang="en-US" b="1" dirty="0">
                <a:solidFill>
                  <a:srgbClr val="0505CB"/>
                </a:solidFill>
              </a:rPr>
              <a:t>就绪队列</a:t>
            </a:r>
            <a:r>
              <a:rPr lang="zh-CN" altLang="en-US" b="1" dirty="0">
                <a:solidFill>
                  <a:srgbClr val="C00000"/>
                </a:solidFill>
              </a:rPr>
              <a:t>中选择符合调度规则的进程获得</a:t>
            </a:r>
            <a:r>
              <a:rPr lang="en-US" altLang="zh-CN" b="1" dirty="0">
                <a:solidFill>
                  <a:srgbClr val="C00000"/>
                </a:solidFill>
              </a:rPr>
              <a:t>CPU</a:t>
            </a:r>
            <a:r>
              <a:rPr lang="zh-CN" altLang="en-US" b="1" dirty="0">
                <a:solidFill>
                  <a:srgbClr val="C00000"/>
                </a:solidFill>
              </a:rPr>
              <a:t>执行权</a:t>
            </a:r>
          </a:p>
        </p:txBody>
      </p:sp>
      <p:grpSp>
        <p:nvGrpSpPr>
          <p:cNvPr id="24580" name="Group 18">
            <a:extLst>
              <a:ext uri="{FF2B5EF4-FFF2-40B4-BE49-F238E27FC236}">
                <a16:creationId xmlns:a16="http://schemas.microsoft.com/office/drawing/2014/main" id="{9F98F4DE-46D1-4F40-88FD-AE0007620840}"/>
              </a:ext>
            </a:extLst>
          </p:cNvPr>
          <p:cNvGrpSpPr>
            <a:grpSpLocks/>
          </p:cNvGrpSpPr>
          <p:nvPr/>
        </p:nvGrpSpPr>
        <p:grpSpPr bwMode="auto">
          <a:xfrm>
            <a:off x="1250780" y="3225169"/>
            <a:ext cx="5556250" cy="1128712"/>
            <a:chOff x="0" y="0"/>
            <a:chExt cx="3500" cy="711"/>
          </a:xfrm>
        </p:grpSpPr>
        <p:sp>
          <p:nvSpPr>
            <p:cNvPr id="24581" name="Rectangle 4">
              <a:extLst>
                <a:ext uri="{FF2B5EF4-FFF2-40B4-BE49-F238E27FC236}">
                  <a16:creationId xmlns:a16="http://schemas.microsoft.com/office/drawing/2014/main" id="{AC6C8D48-F48A-43C0-93CE-64947F24F9E8}"/>
                </a:ext>
              </a:extLst>
            </p:cNvPr>
            <p:cNvSpPr>
              <a:spLocks noChangeArrowheads="1"/>
            </p:cNvSpPr>
            <p:nvPr/>
          </p:nvSpPr>
          <p:spPr bwMode="auto">
            <a:xfrm>
              <a:off x="104"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4582" name="Text Box 5">
              <a:extLst>
                <a:ext uri="{FF2B5EF4-FFF2-40B4-BE49-F238E27FC236}">
                  <a16:creationId xmlns:a16="http://schemas.microsoft.com/office/drawing/2014/main" id="{73E822CB-78F9-4A71-8E80-F10CB8A6578E}"/>
                </a:ext>
              </a:extLst>
            </p:cNvPr>
            <p:cNvSpPr txBox="1">
              <a:spLocks noChangeArrowheads="1"/>
            </p:cNvSpPr>
            <p:nvPr/>
          </p:nvSpPr>
          <p:spPr bwMode="auto">
            <a:xfrm>
              <a:off x="92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4583" name="Text Box 6">
              <a:extLst>
                <a:ext uri="{FF2B5EF4-FFF2-40B4-BE49-F238E27FC236}">
                  <a16:creationId xmlns:a16="http://schemas.microsoft.com/office/drawing/2014/main" id="{6D6E1194-ECCE-4F82-B0BF-E2624B6E1E74}"/>
                </a:ext>
              </a:extLst>
            </p:cNvPr>
            <p:cNvSpPr txBox="1">
              <a:spLocks noChangeArrowheads="1"/>
            </p:cNvSpPr>
            <p:nvPr/>
          </p:nvSpPr>
          <p:spPr bwMode="auto">
            <a:xfrm>
              <a:off x="240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4584" name="Text Box 7">
              <a:extLst>
                <a:ext uri="{FF2B5EF4-FFF2-40B4-BE49-F238E27FC236}">
                  <a16:creationId xmlns:a16="http://schemas.microsoft.com/office/drawing/2014/main" id="{664C06BA-D4ED-461F-8966-930514CBCF6D}"/>
                </a:ext>
              </a:extLst>
            </p:cNvPr>
            <p:cNvSpPr txBox="1">
              <a:spLocks noChangeArrowheads="1"/>
            </p:cNvSpPr>
            <p:nvPr/>
          </p:nvSpPr>
          <p:spPr bwMode="auto">
            <a:xfrm>
              <a:off x="298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4585" name="Line 8">
              <a:extLst>
                <a:ext uri="{FF2B5EF4-FFF2-40B4-BE49-F238E27FC236}">
                  <a16:creationId xmlns:a16="http://schemas.microsoft.com/office/drawing/2014/main" id="{1D62AAF0-614C-4954-B2EF-3FDD4F20EA89}"/>
                </a:ext>
              </a:extLst>
            </p:cNvPr>
            <p:cNvSpPr>
              <a:spLocks noChangeShapeType="1"/>
            </p:cNvSpPr>
            <p:nvPr/>
          </p:nvSpPr>
          <p:spPr bwMode="auto">
            <a:xfrm>
              <a:off x="104"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9">
              <a:extLst>
                <a:ext uri="{FF2B5EF4-FFF2-40B4-BE49-F238E27FC236}">
                  <a16:creationId xmlns:a16="http://schemas.microsoft.com/office/drawing/2014/main" id="{0E512892-F907-4202-9B27-1906267664E4}"/>
                </a:ext>
              </a:extLst>
            </p:cNvPr>
            <p:cNvSpPr>
              <a:spLocks noChangeShapeType="1"/>
            </p:cNvSpPr>
            <p:nvPr/>
          </p:nvSpPr>
          <p:spPr bwMode="auto">
            <a:xfrm>
              <a:off x="341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10">
              <a:extLst>
                <a:ext uri="{FF2B5EF4-FFF2-40B4-BE49-F238E27FC236}">
                  <a16:creationId xmlns:a16="http://schemas.microsoft.com/office/drawing/2014/main" id="{007A842C-8E76-4004-A75C-2B68CB9A3CCC}"/>
                </a:ext>
              </a:extLst>
            </p:cNvPr>
            <p:cNvSpPr>
              <a:spLocks noChangeShapeType="1"/>
            </p:cNvSpPr>
            <p:nvPr/>
          </p:nvSpPr>
          <p:spPr bwMode="auto">
            <a:xfrm>
              <a:off x="221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1">
              <a:extLst>
                <a:ext uri="{FF2B5EF4-FFF2-40B4-BE49-F238E27FC236}">
                  <a16:creationId xmlns:a16="http://schemas.microsoft.com/office/drawing/2014/main" id="{5140C8D0-F49D-4DCA-9B4D-B2490FC8353A}"/>
                </a:ext>
              </a:extLst>
            </p:cNvPr>
            <p:cNvSpPr>
              <a:spLocks noChangeShapeType="1"/>
            </p:cNvSpPr>
            <p:nvPr/>
          </p:nvSpPr>
          <p:spPr bwMode="auto">
            <a:xfrm>
              <a:off x="27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12">
              <a:extLst>
                <a:ext uri="{FF2B5EF4-FFF2-40B4-BE49-F238E27FC236}">
                  <a16:creationId xmlns:a16="http://schemas.microsoft.com/office/drawing/2014/main" id="{6631E37A-EA8F-4DA8-BFB9-441170DB6919}"/>
                </a:ext>
              </a:extLst>
            </p:cNvPr>
            <p:cNvSpPr>
              <a:spLocks noChangeShapeType="1"/>
            </p:cNvSpPr>
            <p:nvPr/>
          </p:nvSpPr>
          <p:spPr bwMode="auto">
            <a:xfrm>
              <a:off x="221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13">
              <a:extLst>
                <a:ext uri="{FF2B5EF4-FFF2-40B4-BE49-F238E27FC236}">
                  <a16:creationId xmlns:a16="http://schemas.microsoft.com/office/drawing/2014/main" id="{90C51C77-4498-49FD-88CF-7C444838D212}"/>
                </a:ext>
              </a:extLst>
            </p:cNvPr>
            <p:cNvSpPr>
              <a:spLocks noChangeShapeType="1"/>
            </p:cNvSpPr>
            <p:nvPr/>
          </p:nvSpPr>
          <p:spPr bwMode="auto">
            <a:xfrm>
              <a:off x="27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Text Box 14">
              <a:extLst>
                <a:ext uri="{FF2B5EF4-FFF2-40B4-BE49-F238E27FC236}">
                  <a16:creationId xmlns:a16="http://schemas.microsoft.com/office/drawing/2014/main" id="{A3A6992D-FDD6-486F-ADA0-C01A484A52AB}"/>
                </a:ext>
              </a:extLst>
            </p:cNvPr>
            <p:cNvSpPr txBox="1">
              <a:spLocks noChangeArrowheads="1"/>
            </p:cNvSpPr>
            <p:nvPr/>
          </p:nvSpPr>
          <p:spPr bwMode="auto">
            <a:xfrm>
              <a:off x="2072"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24</a:t>
              </a:r>
            </a:p>
          </p:txBody>
        </p:sp>
        <p:sp>
          <p:nvSpPr>
            <p:cNvPr id="24592" name="Text Box 15">
              <a:extLst>
                <a:ext uri="{FF2B5EF4-FFF2-40B4-BE49-F238E27FC236}">
                  <a16:creationId xmlns:a16="http://schemas.microsoft.com/office/drawing/2014/main" id="{934ACFFF-203E-4119-A436-BCAED1F86005}"/>
                </a:ext>
              </a:extLst>
            </p:cNvPr>
            <p:cNvSpPr txBox="1">
              <a:spLocks noChangeArrowheads="1"/>
            </p:cNvSpPr>
            <p:nvPr/>
          </p:nvSpPr>
          <p:spPr bwMode="auto">
            <a:xfrm>
              <a:off x="26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27</a:t>
              </a:r>
            </a:p>
          </p:txBody>
        </p:sp>
        <p:sp>
          <p:nvSpPr>
            <p:cNvPr id="24593" name="Text Box 16">
              <a:extLst>
                <a:ext uri="{FF2B5EF4-FFF2-40B4-BE49-F238E27FC236}">
                  <a16:creationId xmlns:a16="http://schemas.microsoft.com/office/drawing/2014/main" id="{2D9A1DF2-3EDC-47FE-8305-B3F8D0352A39}"/>
                </a:ext>
              </a:extLst>
            </p:cNvPr>
            <p:cNvSpPr txBox="1">
              <a:spLocks noChangeArrowheads="1"/>
            </p:cNvSpPr>
            <p:nvPr/>
          </p:nvSpPr>
          <p:spPr bwMode="auto">
            <a:xfrm>
              <a:off x="3224"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p>
          </p:txBody>
        </p:sp>
        <p:sp>
          <p:nvSpPr>
            <p:cNvPr id="24594" name="Text Box 17">
              <a:extLst>
                <a:ext uri="{FF2B5EF4-FFF2-40B4-BE49-F238E27FC236}">
                  <a16:creationId xmlns:a16="http://schemas.microsoft.com/office/drawing/2014/main" id="{6B2CD3FB-94DC-4671-ADD0-0A0C890D5AE3}"/>
                </a:ext>
              </a:extLst>
            </p:cNvPr>
            <p:cNvSpPr txBox="1">
              <a:spLocks noChangeArrowheads="1"/>
            </p:cNvSpPr>
            <p:nvPr/>
          </p:nvSpPr>
          <p:spPr bwMode="auto">
            <a:xfrm>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grpSp>
      <p:sp>
        <p:nvSpPr>
          <p:cNvPr id="2" name="圆角矩形标注 1"/>
          <p:cNvSpPr/>
          <p:nvPr/>
        </p:nvSpPr>
        <p:spPr>
          <a:xfrm>
            <a:off x="6782123" y="2896858"/>
            <a:ext cx="2212652" cy="1457023"/>
          </a:xfrm>
          <a:prstGeom prst="wedgeRoundRectCallout">
            <a:avLst>
              <a:gd name="adj1" fmla="val -21100"/>
              <a:gd name="adj2" fmla="val 466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defRPr/>
            </a:pPr>
            <a:r>
              <a:rPr lang="en-US" altLang="zh-CN" sz="1600" dirty="0">
                <a:solidFill>
                  <a:srgbClr val="7030A0"/>
                </a:solidFill>
              </a:rPr>
              <a:t>W</a:t>
            </a:r>
            <a:r>
              <a:rPr lang="zh-CN" altLang="en-US" sz="1600" dirty="0">
                <a:solidFill>
                  <a:srgbClr val="7030A0"/>
                </a:solidFill>
              </a:rPr>
              <a:t>aiting </a:t>
            </a:r>
            <a:r>
              <a:rPr lang="zh-CN" altLang="en-US" sz="1600" dirty="0" smtClean="0">
                <a:solidFill>
                  <a:srgbClr val="7030A0"/>
                </a:solidFill>
              </a:rPr>
              <a:t>time </a:t>
            </a:r>
            <a:r>
              <a:rPr lang="en-US" altLang="zh-CN" sz="1600" dirty="0" smtClean="0">
                <a:solidFill>
                  <a:srgbClr val="7030A0"/>
                </a:solidFill>
              </a:rPr>
              <a:t>= </a:t>
            </a:r>
            <a:r>
              <a:rPr lang="zh-CN" altLang="en-US" sz="1600" dirty="0" smtClean="0">
                <a:solidFill>
                  <a:schemeClr val="tx1"/>
                </a:solidFill>
              </a:rPr>
              <a:t>结束时间 </a:t>
            </a:r>
            <a:r>
              <a:rPr lang="en-US" altLang="zh-CN" sz="1600" dirty="0" smtClean="0">
                <a:solidFill>
                  <a:schemeClr val="tx1"/>
                </a:solidFill>
              </a:rPr>
              <a:t>- </a:t>
            </a:r>
            <a:r>
              <a:rPr lang="zh-CN" altLang="en-US" sz="1600" dirty="0" smtClean="0">
                <a:solidFill>
                  <a:schemeClr val="tx1"/>
                </a:solidFill>
              </a:rPr>
              <a:t>执行时间 </a:t>
            </a:r>
            <a:r>
              <a:rPr lang="en-US" altLang="zh-CN" sz="1600" dirty="0" smtClean="0">
                <a:solidFill>
                  <a:schemeClr val="tx1"/>
                </a:solidFill>
              </a:rPr>
              <a:t>- </a:t>
            </a:r>
            <a:r>
              <a:rPr lang="zh-CN" altLang="en-US" sz="1600" dirty="0" smtClean="0">
                <a:solidFill>
                  <a:schemeClr val="tx1"/>
                </a:solidFill>
              </a:rPr>
              <a:t>到达时间</a:t>
            </a:r>
            <a:endParaRPr lang="en-US" altLang="zh-CN" sz="1600" dirty="0" smtClean="0">
              <a:solidFill>
                <a:schemeClr val="tx1"/>
              </a:solidFill>
            </a:endParaRPr>
          </a:p>
          <a:p>
            <a:pPr>
              <a:defRPr/>
            </a:pPr>
            <a:r>
              <a:rPr lang="zh-CN" altLang="en-US" sz="1600" dirty="0">
                <a:solidFill>
                  <a:srgbClr val="0505CB"/>
                </a:solidFill>
                <a:sym typeface="Arial" panose="020B0604020202020204" pitchFamily="34" charset="0"/>
              </a:rPr>
              <a:t>Turnaround </a:t>
            </a:r>
            <a:r>
              <a:rPr lang="zh-CN" altLang="en-US" sz="1600" dirty="0" smtClean="0">
                <a:solidFill>
                  <a:srgbClr val="0505CB"/>
                </a:solidFill>
                <a:sym typeface="Arial" panose="020B0604020202020204" pitchFamily="34" charset="0"/>
              </a:rPr>
              <a:t>time </a:t>
            </a:r>
            <a:r>
              <a:rPr lang="en-US" altLang="zh-CN" sz="1600" dirty="0">
                <a:solidFill>
                  <a:schemeClr val="tx1"/>
                </a:solidFill>
                <a:sym typeface="Arial" panose="020B0604020202020204" pitchFamily="34" charset="0"/>
              </a:rPr>
              <a:t>= </a:t>
            </a:r>
            <a:r>
              <a:rPr lang="zh-CN" altLang="en-US" sz="1600" dirty="0" smtClean="0">
                <a:solidFill>
                  <a:schemeClr val="tx1"/>
                </a:solidFill>
                <a:sym typeface="Arial" panose="020B0604020202020204" pitchFamily="34" charset="0"/>
              </a:rPr>
              <a:t>结束时间 </a:t>
            </a:r>
            <a:r>
              <a:rPr lang="en-US" altLang="zh-CN" sz="1600" dirty="0" smtClean="0">
                <a:solidFill>
                  <a:schemeClr val="tx1"/>
                </a:solidFill>
                <a:sym typeface="Arial" panose="020B0604020202020204" pitchFamily="34" charset="0"/>
              </a:rPr>
              <a:t>– </a:t>
            </a:r>
            <a:r>
              <a:rPr lang="zh-CN" altLang="en-US" sz="1600" dirty="0" smtClean="0">
                <a:solidFill>
                  <a:schemeClr val="tx1"/>
                </a:solidFill>
                <a:sym typeface="Arial" panose="020B0604020202020204" pitchFamily="34" charset="0"/>
              </a:rPr>
              <a:t>到达时间</a:t>
            </a:r>
            <a:endParaRPr lang="en-US" altLang="zh-CN"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913809-4DA8-4929-8430-46CA1006FF6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p>
        </p:txBody>
      </p:sp>
      <p:sp>
        <p:nvSpPr>
          <p:cNvPr id="25603" name="Rectangle 3">
            <a:extLst>
              <a:ext uri="{FF2B5EF4-FFF2-40B4-BE49-F238E27FC236}">
                <a16:creationId xmlns:a16="http://schemas.microsoft.com/office/drawing/2014/main" id="{9DF73C77-33EC-490F-8924-83A6D340C576}"/>
              </a:ext>
            </a:extLst>
          </p:cNvPr>
          <p:cNvSpPr>
            <a:spLocks noGrp="1" noChangeArrowheads="1"/>
          </p:cNvSpPr>
          <p:nvPr>
            <p:ph type="body" idx="4294967295"/>
          </p:nvPr>
        </p:nvSpPr>
        <p:spPr>
          <a:xfrm>
            <a:off x="795338" y="1282700"/>
            <a:ext cx="7383462" cy="5070475"/>
          </a:xfrm>
        </p:spPr>
        <p:txBody>
          <a:bodyPr/>
          <a:lstStyle/>
          <a:p>
            <a:pPr>
              <a:lnSpc>
                <a:spcPct val="80000"/>
              </a:lnSpc>
              <a:buFont typeface="Monotype Sorts" pitchFamily="2" charset="2"/>
              <a:buNone/>
              <a:tabLst>
                <a:tab pos="3651250" algn="ctr"/>
              </a:tabLst>
            </a:pPr>
            <a:r>
              <a:rPr lang="zh-CN" altLang="en-US" sz="2000" dirty="0"/>
              <a:t>Suppose that the processes </a:t>
            </a:r>
            <a:r>
              <a:rPr lang="zh-CN" altLang="en-US" sz="2000" dirty="0">
                <a:solidFill>
                  <a:srgbClr val="7030A0"/>
                </a:solidFill>
              </a:rPr>
              <a:t>arrive in the order</a:t>
            </a:r>
          </a:p>
          <a:p>
            <a:pPr>
              <a:lnSpc>
                <a:spcPct val="80000"/>
              </a:lnSpc>
              <a:buFont typeface="Monotype Sorts" pitchFamily="2" charset="2"/>
              <a:buNone/>
              <a:tabLst>
                <a:tab pos="3651250" algn="ctr"/>
              </a:tabLst>
            </a:pPr>
            <a:r>
              <a:rPr lang="zh-CN" altLang="en-US" sz="2000" dirty="0"/>
              <a:t>		 </a:t>
            </a:r>
            <a:r>
              <a:rPr lang="zh-CN" altLang="en-US" sz="2000" i="1" dirty="0"/>
              <a:t>P</a:t>
            </a:r>
            <a:r>
              <a:rPr lang="zh-CN" altLang="en-US" sz="2000" i="1" baseline="-25000" dirty="0"/>
              <a:t>2</a:t>
            </a:r>
            <a:r>
              <a:rPr lang="zh-CN" altLang="en-US" sz="2000" dirty="0"/>
              <a:t> , </a:t>
            </a:r>
            <a:r>
              <a:rPr lang="zh-CN" altLang="en-US" sz="2000" i="1" dirty="0"/>
              <a:t>P</a:t>
            </a:r>
            <a:r>
              <a:rPr lang="zh-CN" altLang="en-US" sz="2000" i="1" baseline="-25000" dirty="0"/>
              <a:t>3</a:t>
            </a:r>
            <a:r>
              <a:rPr lang="zh-CN" altLang="en-US" sz="2000" dirty="0"/>
              <a:t> , </a:t>
            </a:r>
            <a:r>
              <a:rPr lang="zh-CN" altLang="en-US" sz="2000" i="1" dirty="0"/>
              <a:t>P</a:t>
            </a:r>
            <a:r>
              <a:rPr lang="zh-CN" altLang="en-US" sz="2000" i="1" baseline="-25000" dirty="0"/>
              <a:t>1</a:t>
            </a:r>
            <a:r>
              <a:rPr lang="zh-CN" altLang="en-US" sz="2000" dirty="0"/>
              <a:t> </a:t>
            </a:r>
            <a:endParaRPr lang="en-US" altLang="zh-CN" sz="2000" dirty="0"/>
          </a:p>
          <a:p>
            <a:pPr>
              <a:lnSpc>
                <a:spcPct val="80000"/>
              </a:lnSpc>
              <a:buFont typeface="Monotype Sorts" pitchFamily="2" charset="2"/>
              <a:buNone/>
              <a:tabLst>
                <a:tab pos="3651250" algn="ctr"/>
              </a:tabLst>
            </a:pPr>
            <a:endParaRPr lang="zh-CN" altLang="en-US" sz="2000" dirty="0"/>
          </a:p>
          <a:p>
            <a:pPr>
              <a:lnSpc>
                <a:spcPct val="80000"/>
              </a:lnSpc>
              <a:tabLst>
                <a:tab pos="3651250" algn="ctr"/>
              </a:tabLst>
            </a:pPr>
            <a:r>
              <a:rPr lang="zh-CN" altLang="en-US" sz="2000" dirty="0"/>
              <a:t>The Gantt chart for the schedule is:</a:t>
            </a:r>
            <a:br>
              <a:rPr lang="zh-CN" altLang="en-US" sz="2000" dirty="0"/>
            </a:b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r>
              <a:rPr lang="zh-CN" altLang="en-US" sz="2000" dirty="0">
                <a:solidFill>
                  <a:srgbClr val="0505CB"/>
                </a:solidFill>
              </a:rPr>
              <a:t>Waiting time </a:t>
            </a:r>
            <a:r>
              <a:rPr lang="zh-CN" altLang="en-US" sz="2000" dirty="0"/>
              <a:t>for </a:t>
            </a:r>
            <a:r>
              <a:rPr lang="zh-CN" altLang="en-US" sz="2000" i="1" dirty="0"/>
              <a:t>P</a:t>
            </a:r>
            <a:r>
              <a:rPr lang="zh-CN" altLang="en-US" sz="2000" i="1" baseline="-25000" dirty="0"/>
              <a:t>1 </a:t>
            </a:r>
            <a:r>
              <a:rPr lang="zh-CN" altLang="en-US" sz="2000" i="1" dirty="0"/>
              <a:t>=</a:t>
            </a:r>
            <a:r>
              <a:rPr lang="zh-CN" altLang="en-US" sz="2000" dirty="0"/>
              <a:t> 6</a:t>
            </a:r>
            <a:r>
              <a:rPr lang="zh-CN" altLang="en-US" sz="2000" i="1" dirty="0"/>
              <a:t>;</a:t>
            </a:r>
            <a:r>
              <a:rPr lang="zh-CN" altLang="en-US" sz="2000" i="1" baseline="-25000" dirty="0"/>
              <a:t> </a:t>
            </a:r>
            <a:r>
              <a:rPr lang="zh-CN" altLang="en-US" sz="2000" i="1" dirty="0"/>
              <a:t>P</a:t>
            </a:r>
            <a:r>
              <a:rPr lang="zh-CN" altLang="en-US" sz="2000" i="1" baseline="-25000" dirty="0"/>
              <a:t>2</a:t>
            </a:r>
            <a:r>
              <a:rPr lang="zh-CN" altLang="en-US" sz="2000" dirty="0"/>
              <a:t> = 0</a:t>
            </a:r>
            <a:r>
              <a:rPr lang="zh-CN" altLang="en-US" sz="2000" i="1" baseline="-25000" dirty="0"/>
              <a:t>; </a:t>
            </a:r>
            <a:r>
              <a:rPr lang="zh-CN" altLang="en-US" sz="2000" i="1" dirty="0"/>
              <a:t>P</a:t>
            </a:r>
            <a:r>
              <a:rPr lang="zh-CN" altLang="en-US" sz="2000" i="1" baseline="-25000" dirty="0"/>
              <a:t>3 </a:t>
            </a:r>
            <a:r>
              <a:rPr lang="zh-CN" altLang="en-US" sz="2000" i="1" dirty="0"/>
              <a:t>= </a:t>
            </a:r>
            <a:r>
              <a:rPr lang="zh-CN" altLang="en-US" sz="2000" dirty="0"/>
              <a:t>3</a:t>
            </a:r>
            <a:endParaRPr lang="zh-CN" altLang="en-US" sz="2000" i="1" dirty="0"/>
          </a:p>
          <a:p>
            <a:pPr>
              <a:lnSpc>
                <a:spcPct val="80000"/>
              </a:lnSpc>
              <a:tabLst>
                <a:tab pos="3651250" algn="ctr"/>
              </a:tabLst>
            </a:pPr>
            <a:r>
              <a:rPr lang="zh-CN" altLang="en-US" sz="2000" dirty="0">
                <a:solidFill>
                  <a:srgbClr val="0505CB"/>
                </a:solidFill>
              </a:rPr>
              <a:t>Average waiting time</a:t>
            </a:r>
            <a:r>
              <a:rPr lang="zh-CN" altLang="en-US" sz="2000" dirty="0"/>
              <a:t>:   (6 + 0 + 3)/3 = 3</a:t>
            </a:r>
            <a:endParaRPr lang="en-US" altLang="zh-CN" sz="2000" dirty="0"/>
          </a:p>
          <a:p>
            <a:pPr>
              <a:lnSpc>
                <a:spcPct val="80000"/>
              </a:lnSpc>
              <a:tabLst>
                <a:tab pos="3651250" algn="ctr"/>
              </a:tabLst>
            </a:pPr>
            <a:r>
              <a:rPr lang="zh-CN" altLang="en-US" sz="2000" dirty="0">
                <a:solidFill>
                  <a:srgbClr val="0505CB"/>
                </a:solidFill>
                <a:sym typeface="Arial" panose="020B0604020202020204" pitchFamily="34" charset="0"/>
              </a:rPr>
              <a:t>Turnaround time </a:t>
            </a:r>
            <a:r>
              <a:rPr lang="zh-CN" altLang="en-US" sz="2000" dirty="0">
                <a:sym typeface="Arial" panose="020B0604020202020204" pitchFamily="34" charset="0"/>
              </a:rPr>
              <a:t>for </a:t>
            </a:r>
            <a:r>
              <a:rPr lang="zh-CN" altLang="en-US" sz="2000" i="1" dirty="0"/>
              <a:t>P</a:t>
            </a:r>
            <a:r>
              <a:rPr lang="zh-CN" altLang="en-US" sz="2000" i="1" baseline="-25000" dirty="0"/>
              <a:t>1</a:t>
            </a:r>
            <a:r>
              <a:rPr lang="zh-CN" altLang="en-US" sz="2000" dirty="0"/>
              <a:t>  = </a:t>
            </a:r>
            <a:r>
              <a:rPr lang="en-US" altLang="zh-CN" sz="2000" dirty="0"/>
              <a:t>30</a:t>
            </a:r>
            <a:r>
              <a:rPr lang="zh-CN" altLang="en-US" sz="2000" dirty="0"/>
              <a:t>; </a:t>
            </a:r>
            <a:r>
              <a:rPr lang="zh-CN" altLang="en-US" sz="2000" i="1" dirty="0"/>
              <a:t>P</a:t>
            </a:r>
            <a:r>
              <a:rPr lang="zh-CN" altLang="en-US" sz="2000" i="1" baseline="-25000" dirty="0"/>
              <a:t>2</a:t>
            </a:r>
            <a:r>
              <a:rPr lang="zh-CN" altLang="en-US" sz="2000" dirty="0"/>
              <a:t>  = </a:t>
            </a:r>
            <a:r>
              <a:rPr lang="en-US" altLang="zh-CN" sz="2000" dirty="0"/>
              <a:t>3</a:t>
            </a:r>
            <a:r>
              <a:rPr lang="zh-CN" altLang="en-US" sz="2000" dirty="0"/>
              <a:t>; </a:t>
            </a:r>
            <a:r>
              <a:rPr lang="zh-CN" altLang="en-US" sz="2000" i="1" dirty="0"/>
              <a:t>P</a:t>
            </a:r>
            <a:r>
              <a:rPr lang="zh-CN" altLang="en-US" sz="2000" i="1" baseline="-25000" dirty="0"/>
              <a:t>3 </a:t>
            </a:r>
            <a:r>
              <a:rPr lang="zh-CN" altLang="en-US" sz="2000" dirty="0"/>
              <a:t>= </a:t>
            </a:r>
            <a:r>
              <a:rPr lang="en-US" altLang="zh-CN" sz="2000" dirty="0"/>
              <a:t>6</a:t>
            </a:r>
          </a:p>
          <a:p>
            <a:pPr>
              <a:lnSpc>
                <a:spcPct val="80000"/>
              </a:lnSpc>
              <a:tabLst>
                <a:tab pos="3651250" algn="ctr"/>
              </a:tabLst>
            </a:pPr>
            <a:r>
              <a:rPr lang="zh-CN" altLang="en-US" sz="2000" dirty="0">
                <a:solidFill>
                  <a:srgbClr val="0505CB"/>
                </a:solidFill>
              </a:rPr>
              <a:t>Average </a:t>
            </a:r>
            <a:r>
              <a:rPr lang="zh-CN" altLang="en-US" sz="2000" dirty="0" smtClean="0">
                <a:solidFill>
                  <a:srgbClr val="0505CB"/>
                </a:solidFill>
                <a:sym typeface="Arial" panose="020B0604020202020204" pitchFamily="34" charset="0"/>
              </a:rPr>
              <a:t>Turnaround </a:t>
            </a:r>
            <a:r>
              <a:rPr lang="zh-CN" altLang="en-US" sz="2000" dirty="0">
                <a:solidFill>
                  <a:srgbClr val="0505CB"/>
                </a:solidFill>
                <a:sym typeface="Arial" panose="020B0604020202020204" pitchFamily="34" charset="0"/>
              </a:rPr>
              <a:t>time：</a:t>
            </a:r>
            <a:r>
              <a:rPr lang="en-US" altLang="zh-CN" sz="2000" dirty="0">
                <a:sym typeface="Arial" panose="020B0604020202020204" pitchFamily="34" charset="0"/>
              </a:rPr>
              <a:t>(30+3+6)/3=13</a:t>
            </a:r>
            <a:endParaRPr lang="en-US" altLang="zh-CN" sz="2000" dirty="0"/>
          </a:p>
          <a:p>
            <a:pPr>
              <a:lnSpc>
                <a:spcPct val="80000"/>
              </a:lnSpc>
              <a:tabLst>
                <a:tab pos="3651250" algn="ctr"/>
              </a:tabLst>
            </a:pPr>
            <a:r>
              <a:rPr lang="zh-CN" altLang="en-US" sz="2000" b="1" dirty="0">
                <a:solidFill>
                  <a:srgbClr val="7030A0"/>
                </a:solidFill>
              </a:rPr>
              <a:t>Much better than previous case</a:t>
            </a:r>
          </a:p>
        </p:txBody>
      </p:sp>
      <p:grpSp>
        <p:nvGrpSpPr>
          <p:cNvPr id="25604" name="Group 20">
            <a:extLst>
              <a:ext uri="{FF2B5EF4-FFF2-40B4-BE49-F238E27FC236}">
                <a16:creationId xmlns:a16="http://schemas.microsoft.com/office/drawing/2014/main" id="{C551B237-5307-4862-94B9-602D242D7925}"/>
              </a:ext>
            </a:extLst>
          </p:cNvPr>
          <p:cNvGrpSpPr>
            <a:grpSpLocks/>
          </p:cNvGrpSpPr>
          <p:nvPr/>
        </p:nvGrpSpPr>
        <p:grpSpPr bwMode="auto">
          <a:xfrm>
            <a:off x="1657350" y="2924175"/>
            <a:ext cx="5575300" cy="1128713"/>
            <a:chOff x="0" y="0"/>
            <a:chExt cx="3512" cy="711"/>
          </a:xfrm>
        </p:grpSpPr>
        <p:sp>
          <p:nvSpPr>
            <p:cNvPr id="25605" name="Rectangle 6">
              <a:extLst>
                <a:ext uri="{FF2B5EF4-FFF2-40B4-BE49-F238E27FC236}">
                  <a16:creationId xmlns:a16="http://schemas.microsoft.com/office/drawing/2014/main" id="{373EE908-039D-42A4-8C47-F2011685ED1B}"/>
                </a:ext>
              </a:extLst>
            </p:cNvPr>
            <p:cNvSpPr>
              <a:spLocks noChangeArrowheads="1"/>
            </p:cNvSpPr>
            <p:nvPr/>
          </p:nvSpPr>
          <p:spPr bwMode="auto">
            <a:xfrm flipH="1">
              <a:off x="96"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5606" name="Text Box 7">
              <a:extLst>
                <a:ext uri="{FF2B5EF4-FFF2-40B4-BE49-F238E27FC236}">
                  <a16:creationId xmlns:a16="http://schemas.microsoft.com/office/drawing/2014/main" id="{C1F93BFA-D5AF-4FED-A7AD-89C62EC79D96}"/>
                </a:ext>
              </a:extLst>
            </p:cNvPr>
            <p:cNvSpPr txBox="1">
              <a:spLocks noChangeArrowheads="1"/>
            </p:cNvSpPr>
            <p:nvPr/>
          </p:nvSpPr>
          <p:spPr bwMode="auto">
            <a:xfrm flipH="1">
              <a:off x="2327"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5607" name="Text Box 8">
              <a:extLst>
                <a:ext uri="{FF2B5EF4-FFF2-40B4-BE49-F238E27FC236}">
                  <a16:creationId xmlns:a16="http://schemas.microsoft.com/office/drawing/2014/main" id="{30E77C13-8C19-410F-99C9-19DD5A4626FE}"/>
                </a:ext>
              </a:extLst>
            </p:cNvPr>
            <p:cNvSpPr txBox="1">
              <a:spLocks noChangeArrowheads="1"/>
            </p:cNvSpPr>
            <p:nvPr/>
          </p:nvSpPr>
          <p:spPr bwMode="auto">
            <a:xfrm flipH="1">
              <a:off x="839"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5608" name="Text Box 9">
              <a:extLst>
                <a:ext uri="{FF2B5EF4-FFF2-40B4-BE49-F238E27FC236}">
                  <a16:creationId xmlns:a16="http://schemas.microsoft.com/office/drawing/2014/main" id="{313854B5-F695-4F0D-A95F-AF44B5B4FF16}"/>
                </a:ext>
              </a:extLst>
            </p:cNvPr>
            <p:cNvSpPr txBox="1">
              <a:spLocks noChangeArrowheads="1"/>
            </p:cNvSpPr>
            <p:nvPr/>
          </p:nvSpPr>
          <p:spPr bwMode="auto">
            <a:xfrm flipH="1">
              <a:off x="263"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5609" name="Line 10">
              <a:extLst>
                <a:ext uri="{FF2B5EF4-FFF2-40B4-BE49-F238E27FC236}">
                  <a16:creationId xmlns:a16="http://schemas.microsoft.com/office/drawing/2014/main" id="{AA993E22-77C2-4240-9FE9-355990FD84EA}"/>
                </a:ext>
              </a:extLst>
            </p:cNvPr>
            <p:cNvSpPr>
              <a:spLocks noChangeShapeType="1"/>
            </p:cNvSpPr>
            <p:nvPr/>
          </p:nvSpPr>
          <p:spPr bwMode="auto">
            <a:xfrm flipH="1">
              <a:off x="340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1">
              <a:extLst>
                <a:ext uri="{FF2B5EF4-FFF2-40B4-BE49-F238E27FC236}">
                  <a16:creationId xmlns:a16="http://schemas.microsoft.com/office/drawing/2014/main" id="{C00443D0-6D4F-4268-B7C5-9630D6ED4BBB}"/>
                </a:ext>
              </a:extLst>
            </p:cNvPr>
            <p:cNvSpPr>
              <a:spLocks noChangeShapeType="1"/>
            </p:cNvSpPr>
            <p:nvPr/>
          </p:nvSpPr>
          <p:spPr bwMode="auto">
            <a:xfrm flipH="1">
              <a:off x="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2">
              <a:extLst>
                <a:ext uri="{FF2B5EF4-FFF2-40B4-BE49-F238E27FC236}">
                  <a16:creationId xmlns:a16="http://schemas.microsoft.com/office/drawing/2014/main" id="{0094DDA9-1D45-48DA-8596-F374155F4208}"/>
                </a:ext>
              </a:extLst>
            </p:cNvPr>
            <p:cNvSpPr>
              <a:spLocks noChangeShapeType="1"/>
            </p:cNvSpPr>
            <p:nvPr/>
          </p:nvSpPr>
          <p:spPr bwMode="auto">
            <a:xfrm flipH="1">
              <a:off x="129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13">
              <a:extLst>
                <a:ext uri="{FF2B5EF4-FFF2-40B4-BE49-F238E27FC236}">
                  <a16:creationId xmlns:a16="http://schemas.microsoft.com/office/drawing/2014/main" id="{9FC59D44-3EF6-4399-BACE-4D19D053ECF5}"/>
                </a:ext>
              </a:extLst>
            </p:cNvPr>
            <p:cNvSpPr>
              <a:spLocks noChangeShapeType="1"/>
            </p:cNvSpPr>
            <p:nvPr/>
          </p:nvSpPr>
          <p:spPr bwMode="auto">
            <a:xfrm flipH="1">
              <a:off x="720"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14">
              <a:extLst>
                <a:ext uri="{FF2B5EF4-FFF2-40B4-BE49-F238E27FC236}">
                  <a16:creationId xmlns:a16="http://schemas.microsoft.com/office/drawing/2014/main" id="{637E0517-B9B0-4E0C-B893-AE31AF7ABEFA}"/>
                </a:ext>
              </a:extLst>
            </p:cNvPr>
            <p:cNvSpPr>
              <a:spLocks noChangeShapeType="1"/>
            </p:cNvSpPr>
            <p:nvPr/>
          </p:nvSpPr>
          <p:spPr bwMode="auto">
            <a:xfrm flipH="1">
              <a:off x="12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15">
              <a:extLst>
                <a:ext uri="{FF2B5EF4-FFF2-40B4-BE49-F238E27FC236}">
                  <a16:creationId xmlns:a16="http://schemas.microsoft.com/office/drawing/2014/main" id="{92F15C11-D52F-4E95-8067-BA038EAEB1BD}"/>
                </a:ext>
              </a:extLst>
            </p:cNvPr>
            <p:cNvSpPr>
              <a:spLocks noChangeShapeType="1"/>
            </p:cNvSpPr>
            <p:nvPr/>
          </p:nvSpPr>
          <p:spPr bwMode="auto">
            <a:xfrm flipH="1">
              <a:off x="720"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Text Box 16">
              <a:extLst>
                <a:ext uri="{FF2B5EF4-FFF2-40B4-BE49-F238E27FC236}">
                  <a16:creationId xmlns:a16="http://schemas.microsoft.com/office/drawing/2014/main" id="{D66BED94-DADA-409F-B4E0-8EE0090D66F4}"/>
                </a:ext>
              </a:extLst>
            </p:cNvPr>
            <p:cNvSpPr txBox="1">
              <a:spLocks noChangeArrowheads="1"/>
            </p:cNvSpPr>
            <p:nvPr/>
          </p:nvSpPr>
          <p:spPr bwMode="auto">
            <a:xfrm flipH="1">
              <a:off x="1204"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6</a:t>
              </a:r>
            </a:p>
          </p:txBody>
        </p:sp>
        <p:sp>
          <p:nvSpPr>
            <p:cNvPr id="25616" name="Text Box 17">
              <a:extLst>
                <a:ext uri="{FF2B5EF4-FFF2-40B4-BE49-F238E27FC236}">
                  <a16:creationId xmlns:a16="http://schemas.microsoft.com/office/drawing/2014/main" id="{3EB3585F-2DFC-447B-A348-ECC8DED77895}"/>
                </a:ext>
              </a:extLst>
            </p:cNvPr>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p>
          </p:txBody>
        </p:sp>
        <p:sp>
          <p:nvSpPr>
            <p:cNvPr id="25617" name="Text Box 18">
              <a:extLst>
                <a:ext uri="{FF2B5EF4-FFF2-40B4-BE49-F238E27FC236}">
                  <a16:creationId xmlns:a16="http://schemas.microsoft.com/office/drawing/2014/main" id="{03964D3B-E9C8-41A8-8CAF-6B59EB81BF61}"/>
                </a:ext>
              </a:extLst>
            </p:cNvPr>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p>
          </p:txBody>
        </p:sp>
        <p:sp>
          <p:nvSpPr>
            <p:cNvPr id="25618" name="Text Box 19">
              <a:extLst>
                <a:ext uri="{FF2B5EF4-FFF2-40B4-BE49-F238E27FC236}">
                  <a16:creationId xmlns:a16="http://schemas.microsoft.com/office/drawing/2014/main" id="{E7B9BF47-DF4B-41E6-ABF7-524950F7EE09}"/>
                </a:ext>
              </a:extLst>
            </p:cNvPr>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4A5881D-7387-4B2A-9048-FCB658847D5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p>
        </p:txBody>
      </p:sp>
      <p:sp>
        <p:nvSpPr>
          <p:cNvPr id="26627" name="Rectangle 3">
            <a:extLst>
              <a:ext uri="{FF2B5EF4-FFF2-40B4-BE49-F238E27FC236}">
                <a16:creationId xmlns:a16="http://schemas.microsoft.com/office/drawing/2014/main" id="{FF497F2E-794D-4B87-969E-A7CA0D7AECB0}"/>
              </a:ext>
            </a:extLst>
          </p:cNvPr>
          <p:cNvSpPr>
            <a:spLocks noGrp="1" noChangeArrowheads="1"/>
          </p:cNvSpPr>
          <p:nvPr>
            <p:ph type="body" idx="4294967295"/>
          </p:nvPr>
        </p:nvSpPr>
        <p:spPr>
          <a:xfrm>
            <a:off x="795338" y="1282700"/>
            <a:ext cx="7826148" cy="5070475"/>
          </a:xfrm>
        </p:spPr>
        <p:txBody>
          <a:bodyPr/>
          <a:lstStyle/>
          <a:p>
            <a:pPr>
              <a:tabLst>
                <a:tab pos="3651250" algn="ctr"/>
              </a:tabLst>
            </a:pPr>
            <a:r>
              <a:rPr lang="zh-CN" altLang="en-US" sz="2000" dirty="0" smtClean="0"/>
              <a:t>貌似“公平”</a:t>
            </a:r>
            <a:endParaRPr lang="zh-CN" altLang="en-US" sz="2000" dirty="0"/>
          </a:p>
          <a:p>
            <a:pPr>
              <a:tabLst>
                <a:tab pos="3651250" algn="ctr"/>
              </a:tabLst>
            </a:pPr>
            <a:r>
              <a:rPr lang="zh-CN" altLang="en-US" sz="2000" b="1" i="1" dirty="0">
                <a:solidFill>
                  <a:srgbClr val="006600"/>
                </a:solidFill>
              </a:rPr>
              <a:t>Convoy effect</a:t>
            </a:r>
            <a:r>
              <a:rPr lang="zh-CN" altLang="en-US" sz="2000" b="1" dirty="0">
                <a:solidFill>
                  <a:srgbClr val="FF0000"/>
                </a:solidFill>
              </a:rPr>
              <a:t> </a:t>
            </a:r>
            <a:r>
              <a:rPr lang="zh-CN" altLang="en-US" sz="2000" dirty="0">
                <a:solidFill>
                  <a:srgbClr val="FF0000"/>
                </a:solidFill>
              </a:rPr>
              <a:t>short process behind long process </a:t>
            </a:r>
            <a:endParaRPr lang="zh-CN" altLang="en-US" sz="2000" dirty="0"/>
          </a:p>
          <a:p>
            <a:pPr>
              <a:tabLst>
                <a:tab pos="3651250" algn="ctr"/>
              </a:tabLst>
            </a:pPr>
            <a:r>
              <a:rPr lang="zh-CN" altLang="en-US" sz="2000" dirty="0">
                <a:solidFill>
                  <a:srgbClr val="FF0000"/>
                </a:solidFill>
              </a:rPr>
              <a:t>有利于长作业，对短作业不利，系统吞吐量小</a:t>
            </a:r>
          </a:p>
          <a:p>
            <a:pPr>
              <a:tabLst>
                <a:tab pos="3651250" algn="ctr"/>
              </a:tabLst>
            </a:pPr>
            <a:r>
              <a:rPr lang="zh-CN" altLang="en-US" sz="2000" dirty="0"/>
              <a:t>进程的到达顺序对调度性能影响很大；</a:t>
            </a:r>
          </a:p>
          <a:p>
            <a:pPr lvl="1">
              <a:tabLst>
                <a:tab pos="3651250" algn="ctr"/>
              </a:tabLst>
            </a:pPr>
            <a:r>
              <a:rPr lang="zh-CN" altLang="en-US" dirty="0"/>
              <a:t>类似于原始数据的顺序对quiksort的复杂度的影响 O(n</a:t>
            </a:r>
            <a:r>
              <a:rPr lang="zh-CN" altLang="en-US" baseline="30000" dirty="0"/>
              <a:t>2</a:t>
            </a:r>
            <a:r>
              <a:rPr lang="zh-CN" altLang="en-US" dirty="0"/>
              <a:t>) or O(nlogn)</a:t>
            </a:r>
          </a:p>
          <a:p>
            <a:pPr>
              <a:tabLst>
                <a:tab pos="3651250" algn="ctr"/>
              </a:tabLst>
            </a:pPr>
            <a:r>
              <a:rPr lang="zh-CN" altLang="en-US" sz="2000" dirty="0">
                <a:solidFill>
                  <a:srgbClr val="0070C0"/>
                </a:solidFill>
              </a:rPr>
              <a:t>纯</a:t>
            </a:r>
            <a:r>
              <a:rPr lang="en-US" altLang="zh-CN" sz="2000" dirty="0">
                <a:solidFill>
                  <a:srgbClr val="0070C0"/>
                </a:solidFill>
              </a:rPr>
              <a:t>FCFS</a:t>
            </a:r>
            <a:r>
              <a:rPr lang="zh-CN" altLang="en-US" sz="2000" dirty="0">
                <a:solidFill>
                  <a:srgbClr val="0070C0"/>
                </a:solidFill>
              </a:rPr>
              <a:t>调度算法属于 </a:t>
            </a:r>
            <a:r>
              <a:rPr lang="en-US" altLang="zh-CN" sz="2000" dirty="0" smtClean="0">
                <a:solidFill>
                  <a:srgbClr val="0070C0"/>
                </a:solidFill>
              </a:rPr>
              <a:t>non-preemptive</a:t>
            </a:r>
            <a:r>
              <a:rPr lang="zh-CN" altLang="en-US" sz="2000" dirty="0">
                <a:solidFill>
                  <a:srgbClr val="0070C0"/>
                </a:solidFill>
              </a:rPr>
              <a:t>调度；</a:t>
            </a:r>
          </a:p>
          <a:p>
            <a:pPr>
              <a:tabLst>
                <a:tab pos="3651250" algn="ctr"/>
              </a:tabLst>
            </a:pPr>
            <a:r>
              <a:rPr lang="zh-CN" altLang="en-US" sz="2000" dirty="0" smtClean="0">
                <a:solidFill>
                  <a:srgbClr val="0070C0"/>
                </a:solidFill>
              </a:rPr>
              <a:t>该算法</a:t>
            </a:r>
            <a:r>
              <a:rPr lang="zh-CN" altLang="en-US" sz="2000" dirty="0">
                <a:solidFill>
                  <a:srgbClr val="0070C0"/>
                </a:solidFill>
              </a:rPr>
              <a:t>通常作为其它调度算法的基本算法</a:t>
            </a:r>
            <a:r>
              <a:rPr lang="zh-CN" altLang="en-US" sz="2000" dirty="0"/>
              <a:t>：如</a:t>
            </a:r>
            <a:r>
              <a:rPr lang="en-US" altLang="zh-CN" sz="2000" dirty="0">
                <a:solidFill>
                  <a:srgbClr val="006600"/>
                </a:solidFill>
              </a:rPr>
              <a:t>FCFS+</a:t>
            </a:r>
            <a:r>
              <a:rPr lang="zh-CN" altLang="en-US" sz="2000" dirty="0">
                <a:solidFill>
                  <a:srgbClr val="006600"/>
                </a:solidFill>
              </a:rPr>
              <a:t>优先级抢先用于实时系统</a:t>
            </a:r>
            <a:r>
              <a:rPr lang="zh-CN" altLang="en-US" sz="2000" dirty="0"/>
              <a:t>，以及</a:t>
            </a:r>
            <a:r>
              <a:rPr lang="en-US" altLang="zh-CN" sz="2000" dirty="0">
                <a:solidFill>
                  <a:srgbClr val="006600"/>
                </a:solidFill>
              </a:rPr>
              <a:t>RR</a:t>
            </a:r>
            <a:r>
              <a:rPr lang="zh-CN" altLang="en-US" sz="2000" dirty="0"/>
              <a:t>调度</a:t>
            </a:r>
            <a:r>
              <a:rPr lang="zh-CN" altLang="en-US" sz="2000" dirty="0" smtClean="0"/>
              <a:t>算法等</a:t>
            </a:r>
            <a:endParaRPr lang="en-US" altLang="zh-CN" sz="2000" dirty="0"/>
          </a:p>
          <a:p>
            <a:pPr>
              <a:lnSpc>
                <a:spcPct val="80000"/>
              </a:lnSpc>
              <a:tabLst>
                <a:tab pos="3651250" algn="ctr"/>
              </a:tabLst>
            </a:pPr>
            <a:endParaRPr lang="zh-CN" altLang="en-US" sz="16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a:extLst>
              <a:ext uri="{FF2B5EF4-FFF2-40B4-BE49-F238E27FC236}">
                <a16:creationId xmlns:a16="http://schemas.microsoft.com/office/drawing/2014/main" id="{F756F59A-A4D3-4FD3-B5EA-8B2375445D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7191" y="1621902"/>
            <a:ext cx="6858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A7F55B3-9F1B-4671-A74D-2C1BD210A811}"/>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FCFS Scheduling (Cont.)</a:t>
            </a:r>
          </a:p>
        </p:txBody>
      </p:sp>
      <p:sp>
        <p:nvSpPr>
          <p:cNvPr id="27652" name="矩形 3">
            <a:extLst>
              <a:ext uri="{FF2B5EF4-FFF2-40B4-BE49-F238E27FC236}">
                <a16:creationId xmlns:a16="http://schemas.microsoft.com/office/drawing/2014/main" id="{74CC5C49-B1A3-4EF8-8E04-B26D96F0D49A}"/>
              </a:ext>
            </a:extLst>
          </p:cNvPr>
          <p:cNvSpPr>
            <a:spLocks noChangeArrowheads="1"/>
          </p:cNvSpPr>
          <p:nvPr/>
        </p:nvSpPr>
        <p:spPr bwMode="auto">
          <a:xfrm>
            <a:off x="1137191" y="1099615"/>
            <a:ext cx="2643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i="1" dirty="0">
                <a:solidFill>
                  <a:srgbClr val="006600"/>
                </a:solidFill>
                <a:latin typeface="宋体" panose="02010600030101010101" pitchFamily="2" charset="-122"/>
              </a:rPr>
              <a:t>Convoy effect</a:t>
            </a:r>
            <a:r>
              <a:rPr lang="zh-CN" altLang="en-US" sz="2800" dirty="0">
                <a:solidFill>
                  <a:srgbClr val="FF0000"/>
                </a:solidFill>
                <a:latin typeface="宋体" panose="02010600030101010101" pitchFamily="2" charset="-122"/>
              </a:rPr>
              <a:t> </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46B6AED-8D7B-432C-83AA-EB12DD909318}"/>
              </a:ext>
            </a:extLst>
          </p:cNvPr>
          <p:cNvSpPr>
            <a:spLocks noGrp="1"/>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5.3.2 Shortest-Job-First (SJF) Scheduling</a:t>
            </a:r>
          </a:p>
        </p:txBody>
      </p:sp>
      <p:sp>
        <p:nvSpPr>
          <p:cNvPr id="21507" name="Rectangle 3">
            <a:extLst>
              <a:ext uri="{FF2B5EF4-FFF2-40B4-BE49-F238E27FC236}">
                <a16:creationId xmlns:a16="http://schemas.microsoft.com/office/drawing/2014/main" id="{02AE587A-669D-47E8-986F-E413E89B18E6}"/>
              </a:ext>
            </a:extLst>
          </p:cNvPr>
          <p:cNvSpPr>
            <a:spLocks noGrp="1" noChangeArrowheads="1"/>
          </p:cNvSpPr>
          <p:nvPr>
            <p:ph type="body" idx="4294967295"/>
          </p:nvPr>
        </p:nvSpPr>
        <p:spPr>
          <a:xfrm>
            <a:off x="462224" y="1282700"/>
            <a:ext cx="8300776" cy="4483100"/>
          </a:xfrm>
        </p:spPr>
        <p:txBody>
          <a:bodyPr/>
          <a:lstStyle/>
          <a:p>
            <a:pPr>
              <a:defRPr/>
            </a:pPr>
            <a:r>
              <a:rPr lang="en-US" altLang="zh-CN" sz="2400" dirty="0">
                <a:latin typeface="Times New Roman" panose="02020603050405020304" pitchFamily="18" charset="0"/>
                <a:cs typeface="Times New Roman" panose="02020603050405020304" pitchFamily="18" charset="0"/>
              </a:rPr>
              <a:t>Associate with each process </a:t>
            </a:r>
            <a:r>
              <a:rPr lang="en-US" altLang="zh-CN" sz="2400" b="1" dirty="0">
                <a:solidFill>
                  <a:srgbClr val="006600"/>
                </a:solidFill>
                <a:latin typeface="Times New Roman" panose="02020603050405020304" pitchFamily="18" charset="0"/>
                <a:cs typeface="Times New Roman" panose="02020603050405020304" pitchFamily="18" charset="0"/>
              </a:rPr>
              <a:t>the length of its </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next</a:t>
            </a:r>
            <a:r>
              <a:rPr lang="en-US" altLang="zh-CN" sz="2400" b="1" i="1" u="sng" dirty="0">
                <a:solidFill>
                  <a:srgbClr val="00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solidFill>
                  <a:srgbClr val="006600"/>
                </a:solidFill>
                <a:latin typeface="Times New Roman" panose="02020603050405020304" pitchFamily="18" charset="0"/>
                <a:cs typeface="Times New Roman" panose="02020603050405020304" pitchFamily="18" charset="0"/>
              </a:rPr>
              <a:t>CPU burst</a:t>
            </a:r>
            <a:r>
              <a:rPr lang="en-US" altLang="zh-CN" sz="2400" dirty="0" smtClean="0">
                <a:latin typeface="Times New Roman" panose="02020603050405020304" pitchFamily="18" charset="0"/>
                <a:cs typeface="Times New Roman" panose="02020603050405020304" pitchFamily="18" charset="0"/>
              </a:rPr>
              <a:t>.</a:t>
            </a:r>
          </a:p>
          <a:p>
            <a:pPr lvl="1">
              <a:defRPr/>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Use these lengths to schedule the process with the </a:t>
            </a:r>
            <a:r>
              <a:rPr lang="en-US" altLang="zh-CN" sz="2400" dirty="0">
                <a:solidFill>
                  <a:srgbClr val="FF3300"/>
                </a:solidFill>
                <a:latin typeface="Times New Roman" panose="02020603050405020304" pitchFamily="18" charset="0"/>
                <a:cs typeface="Times New Roman" panose="02020603050405020304" pitchFamily="18" charset="0"/>
              </a:rPr>
              <a:t>shortest time</a:t>
            </a:r>
          </a:p>
          <a:p>
            <a:pPr>
              <a:defRPr/>
            </a:pPr>
            <a:r>
              <a:rPr lang="en-US" altLang="zh-CN" sz="2400" dirty="0">
                <a:latin typeface="Times New Roman" panose="02020603050405020304" pitchFamily="18" charset="0"/>
                <a:cs typeface="Times New Roman" panose="02020603050405020304" pitchFamily="18" charset="0"/>
              </a:rPr>
              <a:t>Two schemes: </a:t>
            </a:r>
          </a:p>
          <a:p>
            <a:pPr lvl="1">
              <a:defRPr/>
            </a:pPr>
            <a:r>
              <a:rPr lang="en-US" altLang="zh-CN" sz="2000" b="1" dirty="0" smtClean="0">
                <a:solidFill>
                  <a:srgbClr val="FF0000"/>
                </a:solidFill>
                <a:latin typeface="Times New Roman" panose="02020603050405020304" pitchFamily="18" charset="0"/>
                <a:cs typeface="Times New Roman" panose="02020603050405020304" pitchFamily="18" charset="0"/>
              </a:rPr>
              <a:t>Non-preemptive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once CPU given to the process it cannot be preempted until </a:t>
            </a:r>
            <a:r>
              <a:rPr lang="en-US" altLang="zh-CN" sz="2000" b="1" u="sng" dirty="0">
                <a:solidFill>
                  <a:srgbClr val="006600"/>
                </a:solidFill>
                <a:latin typeface="Times New Roman" panose="02020603050405020304" pitchFamily="18" charset="0"/>
                <a:cs typeface="Times New Roman" panose="02020603050405020304" pitchFamily="18" charset="0"/>
              </a:rPr>
              <a:t>completes its CPU burst</a:t>
            </a:r>
          </a:p>
          <a:p>
            <a:pPr lvl="1">
              <a:defRPr/>
            </a:pPr>
            <a:r>
              <a:rPr lang="en-US" altLang="zh-CN" sz="2000" b="1" dirty="0" smtClean="0">
                <a:solidFill>
                  <a:srgbClr val="FF0000"/>
                </a:solidFill>
                <a:latin typeface="Times New Roman" panose="02020603050405020304" pitchFamily="18" charset="0"/>
                <a:cs typeface="Times New Roman" panose="02020603050405020304" pitchFamily="18" charset="0"/>
              </a:rPr>
              <a:t>Preemptive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if a new process arrives with </a:t>
            </a:r>
            <a:r>
              <a:rPr lang="en-US" altLang="zh-CN" sz="2000" b="1" dirty="0">
                <a:solidFill>
                  <a:srgbClr val="003399"/>
                </a:solidFill>
                <a:latin typeface="Times New Roman" panose="02020603050405020304" pitchFamily="18" charset="0"/>
                <a:cs typeface="Times New Roman" panose="02020603050405020304" pitchFamily="18" charset="0"/>
              </a:rPr>
              <a:t>CPU burst</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length less than</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3399"/>
                </a:solidFill>
                <a:latin typeface="Times New Roman" panose="02020603050405020304" pitchFamily="18" charset="0"/>
                <a:cs typeface="Times New Roman" panose="02020603050405020304" pitchFamily="18" charset="0"/>
              </a:rPr>
              <a:t>remaining time</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of current executing process</a:t>
            </a:r>
            <a:r>
              <a:rPr lang="en-US" altLang="zh-CN" sz="2000" dirty="0">
                <a:latin typeface="Times New Roman" panose="02020603050405020304" pitchFamily="18" charset="0"/>
                <a:cs typeface="Times New Roman" panose="02020603050405020304" pitchFamily="18" charset="0"/>
              </a:rPr>
              <a:t>, </a:t>
            </a:r>
            <a:r>
              <a:rPr lang="en-US" altLang="zh-CN" sz="2000" b="1" u="sng" dirty="0">
                <a:solidFill>
                  <a:srgbClr val="C00000"/>
                </a:solidFill>
                <a:latin typeface="Times New Roman" panose="02020603050405020304" pitchFamily="18" charset="0"/>
                <a:cs typeface="Times New Roman" panose="02020603050405020304" pitchFamily="18" charset="0"/>
              </a:rPr>
              <a:t>preempt</a:t>
            </a:r>
            <a:r>
              <a:rPr lang="en-US" altLang="zh-CN" sz="2000" dirty="0">
                <a:latin typeface="Times New Roman" panose="02020603050405020304" pitchFamily="18" charset="0"/>
                <a:cs typeface="Times New Roman" panose="02020603050405020304" pitchFamily="18" charset="0"/>
              </a:rPr>
              <a:t>.  This scheme is know as the </a:t>
            </a:r>
            <a:r>
              <a:rPr lang="en-US" altLang="zh-CN" sz="2000" i="1" u="sng"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Shortest-Remaining-Time-First</a:t>
            </a:r>
            <a:r>
              <a:rPr lang="en-US" altLang="zh-CN" sz="20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u="sng"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SRTF</a:t>
            </a:r>
            <a:r>
              <a:rPr lang="en-US" altLang="zh-CN"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DBEAFA52-B48B-4E2D-95C2-F5F3FFA12573}"/>
              </a:ext>
            </a:extLst>
          </p:cNvPr>
          <p:cNvSpPr>
            <a:spLocks noGrp="1" noChangeArrowheads="1"/>
          </p:cNvSpPr>
          <p:nvPr>
            <p:ph type="body" idx="4294967295"/>
          </p:nvPr>
        </p:nvSpPr>
        <p:spPr>
          <a:xfrm>
            <a:off x="836613" y="1282700"/>
            <a:ext cx="7342187" cy="4911725"/>
          </a:xfrm>
        </p:spPr>
        <p:txBody>
          <a:bodyPr/>
          <a:lstStyle/>
          <a:p>
            <a:pPr>
              <a:lnSpc>
                <a:spcPct val="80000"/>
              </a:lnSpc>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b="1" u="sng" dirty="0">
                <a:solidFill>
                  <a:srgbClr val="006600"/>
                </a:solidFill>
              </a:rPr>
              <a:t>Arrival Time</a:t>
            </a:r>
            <a:r>
              <a:rPr lang="zh-CN" altLang="en-US" dirty="0"/>
              <a:t>	</a:t>
            </a:r>
            <a:r>
              <a:rPr lang="zh-CN" altLang="en-US" b="1" u="sng" dirty="0">
                <a:solidFill>
                  <a:srgbClr val="006600"/>
                </a:solidFill>
              </a:rPr>
              <a:t>Burst Time</a:t>
            </a:r>
            <a:endParaRPr lang="zh-CN" altLang="en-US" b="1" dirty="0">
              <a:solidFill>
                <a:srgbClr val="006600"/>
              </a:solidFill>
            </a:endParaRP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p>
          <a:p>
            <a:pPr>
              <a:lnSpc>
                <a:spcPct val="80000"/>
              </a:lnSpc>
              <a:tabLst>
                <a:tab pos="1603375" algn="ctr"/>
                <a:tab pos="3254375" algn="ctr"/>
                <a:tab pos="5143500" algn="ctr"/>
              </a:tabLst>
            </a:pPr>
            <a:r>
              <a:rPr lang="zh-CN" altLang="en-US" dirty="0"/>
              <a:t>SJF (</a:t>
            </a:r>
            <a:r>
              <a:rPr lang="zh-CN" altLang="en-US" dirty="0">
                <a:solidFill>
                  <a:srgbClr val="C00000"/>
                </a:solidFill>
              </a:rPr>
              <a:t>non-preemptive</a:t>
            </a:r>
            <a:r>
              <a:rPr lang="zh-CN" altLang="en-US" dirty="0"/>
              <a:t>)</a:t>
            </a:r>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r>
              <a:rPr lang="en-US" altLang="zh-CN" dirty="0" smtClean="0">
                <a:solidFill>
                  <a:srgbClr val="006600"/>
                </a:solidFill>
              </a:rPr>
              <a:t>W</a:t>
            </a:r>
            <a:r>
              <a:rPr lang="zh-CN" altLang="en-US" dirty="0" smtClean="0">
                <a:solidFill>
                  <a:srgbClr val="006600"/>
                </a:solidFill>
              </a:rPr>
              <a:t>aiting time</a:t>
            </a:r>
            <a:r>
              <a:rPr lang="en-US" altLang="zh-CN" dirty="0">
                <a:solidFill>
                  <a:srgbClr val="006600"/>
                </a:solidFill>
              </a:rPr>
              <a:t> </a:t>
            </a:r>
            <a:r>
              <a:rPr lang="en-US" altLang="zh-CN" dirty="0" smtClean="0">
                <a:solidFill>
                  <a:srgbClr val="006600"/>
                </a:solidFill>
              </a:rPr>
              <a:t>for </a:t>
            </a:r>
            <a:r>
              <a:rPr lang="zh-CN" altLang="en-US" i="1" dirty="0" smtClean="0"/>
              <a:t>P</a:t>
            </a:r>
            <a:r>
              <a:rPr lang="zh-CN" altLang="en-US" i="1" baseline="-25000" dirty="0"/>
              <a:t>1 </a:t>
            </a:r>
            <a:r>
              <a:rPr lang="zh-CN" altLang="en-US" i="1" dirty="0"/>
              <a:t>=</a:t>
            </a:r>
            <a:r>
              <a:rPr lang="zh-CN" altLang="en-US" dirty="0"/>
              <a:t> </a:t>
            </a:r>
            <a:r>
              <a:rPr lang="en-US" altLang="zh-CN" dirty="0" smtClean="0">
                <a:solidFill>
                  <a:srgbClr val="0070C0"/>
                </a:solidFill>
              </a:rPr>
              <a:t>0</a:t>
            </a:r>
            <a:r>
              <a:rPr lang="en-US" altLang="zh-CN" i="1" dirty="0"/>
              <a:t>,</a:t>
            </a:r>
            <a:r>
              <a:rPr lang="zh-CN" altLang="en-US" i="1" baseline="-25000" dirty="0" smtClean="0"/>
              <a:t> </a:t>
            </a:r>
            <a:r>
              <a:rPr lang="zh-CN" altLang="en-US" i="1" dirty="0"/>
              <a:t>P</a:t>
            </a:r>
            <a:r>
              <a:rPr lang="zh-CN" altLang="en-US" i="1" baseline="-25000" dirty="0"/>
              <a:t>2</a:t>
            </a:r>
            <a:r>
              <a:rPr lang="zh-CN" altLang="en-US" dirty="0"/>
              <a:t> = </a:t>
            </a:r>
            <a:r>
              <a:rPr lang="en-US" altLang="zh-CN" dirty="0" smtClean="0"/>
              <a:t>8-2=</a:t>
            </a:r>
            <a:r>
              <a:rPr lang="en-US" altLang="zh-CN" dirty="0" smtClean="0">
                <a:solidFill>
                  <a:srgbClr val="0070C0"/>
                </a:solidFill>
              </a:rPr>
              <a:t>6</a:t>
            </a:r>
            <a:r>
              <a:rPr lang="en-US" altLang="zh-CN" baseline="-25000" dirty="0" smtClean="0"/>
              <a:t>,</a:t>
            </a:r>
            <a:r>
              <a:rPr lang="en-US" altLang="zh-CN" i="1" dirty="0" smtClean="0"/>
              <a:t> </a:t>
            </a:r>
            <a:r>
              <a:rPr lang="zh-CN" altLang="en-US" i="1" dirty="0" smtClean="0"/>
              <a:t>P</a:t>
            </a:r>
            <a:r>
              <a:rPr lang="zh-CN" altLang="en-US" i="1" baseline="-25000" dirty="0"/>
              <a:t>3 </a:t>
            </a:r>
            <a:r>
              <a:rPr lang="zh-CN" altLang="en-US" i="1" dirty="0"/>
              <a:t>= </a:t>
            </a:r>
            <a:r>
              <a:rPr lang="en-US" altLang="zh-CN" i="1" dirty="0" smtClean="0"/>
              <a:t>7-4=</a:t>
            </a:r>
            <a:r>
              <a:rPr lang="zh-CN" altLang="en-US" dirty="0" smtClean="0">
                <a:solidFill>
                  <a:srgbClr val="0070C0"/>
                </a:solidFill>
              </a:rPr>
              <a:t>3</a:t>
            </a:r>
            <a:r>
              <a:rPr lang="en-US" altLang="zh-CN" dirty="0" smtClean="0"/>
              <a:t>, </a:t>
            </a:r>
            <a:r>
              <a:rPr lang="zh-CN" altLang="en-US" i="1" dirty="0" smtClean="0"/>
              <a:t>P</a:t>
            </a:r>
            <a:r>
              <a:rPr lang="en-US" altLang="zh-CN" i="1" baseline="-25000" dirty="0" smtClean="0"/>
              <a:t>4</a:t>
            </a:r>
            <a:r>
              <a:rPr lang="zh-CN" altLang="en-US" i="1" baseline="-25000" dirty="0" smtClean="0"/>
              <a:t> </a:t>
            </a:r>
            <a:r>
              <a:rPr lang="zh-CN" altLang="en-US" i="1" dirty="0"/>
              <a:t>= </a:t>
            </a:r>
            <a:r>
              <a:rPr lang="en-US" altLang="zh-CN" i="1" dirty="0" smtClean="0"/>
              <a:t>12-5=</a:t>
            </a:r>
            <a:r>
              <a:rPr lang="en-US" altLang="zh-CN" dirty="0" smtClean="0">
                <a:solidFill>
                  <a:srgbClr val="0070C0"/>
                </a:solidFill>
              </a:rPr>
              <a:t>7</a:t>
            </a:r>
            <a:endParaRPr lang="zh-CN" altLang="en-US" i="1" dirty="0">
              <a:solidFill>
                <a:srgbClr val="0070C0"/>
              </a:solidFill>
            </a:endParaRPr>
          </a:p>
          <a:p>
            <a:pPr>
              <a:lnSpc>
                <a:spcPct val="80000"/>
              </a:lnSpc>
              <a:tabLst>
                <a:tab pos="1603375" algn="ctr"/>
                <a:tab pos="3254375" algn="ctr"/>
                <a:tab pos="5143500" algn="ctr"/>
              </a:tabLst>
            </a:pPr>
            <a:r>
              <a:rPr lang="zh-CN" altLang="en-US" dirty="0" smtClean="0">
                <a:solidFill>
                  <a:srgbClr val="006600"/>
                </a:solidFill>
              </a:rPr>
              <a:t>Average </a:t>
            </a:r>
            <a:r>
              <a:rPr lang="zh-CN" altLang="en-US" dirty="0">
                <a:solidFill>
                  <a:srgbClr val="006600"/>
                </a:solidFill>
              </a:rPr>
              <a:t>waiting time </a:t>
            </a:r>
            <a:r>
              <a:rPr lang="zh-CN" altLang="en-US" dirty="0"/>
              <a:t>= (0 + 6 + 3 + 7)/4  = 4</a:t>
            </a:r>
          </a:p>
          <a:p>
            <a:pPr>
              <a:lnSpc>
                <a:spcPct val="80000"/>
              </a:lnSpc>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7; </a:t>
            </a:r>
            <a:r>
              <a:rPr lang="zh-CN" altLang="en-US" i="1" dirty="0"/>
              <a:t>P</a:t>
            </a:r>
            <a:r>
              <a:rPr lang="zh-CN" altLang="en-US" i="1" baseline="-25000" dirty="0"/>
              <a:t>2</a:t>
            </a:r>
            <a:r>
              <a:rPr lang="zh-CN" altLang="en-US" dirty="0"/>
              <a:t> = 12-2; </a:t>
            </a:r>
            <a:r>
              <a:rPr lang="zh-CN" altLang="en-US" i="1" dirty="0"/>
              <a:t>P</a:t>
            </a:r>
            <a:r>
              <a:rPr lang="zh-CN" altLang="en-US" i="1" baseline="-25000" dirty="0"/>
              <a:t>3 </a:t>
            </a:r>
            <a:r>
              <a:rPr lang="zh-CN" altLang="en-US" dirty="0"/>
              <a:t>= 8-4; </a:t>
            </a:r>
            <a:r>
              <a:rPr lang="zh-CN" altLang="en-US" i="1" dirty="0"/>
              <a:t>P</a:t>
            </a:r>
            <a:r>
              <a:rPr lang="zh-CN" altLang="en-US" i="1" baseline="-25000" dirty="0">
                <a:sym typeface="Arial" panose="020B0604020202020204" pitchFamily="34" charset="0"/>
              </a:rPr>
              <a:t>4</a:t>
            </a:r>
            <a:r>
              <a:rPr lang="zh-CN" altLang="en-US" i="1" baseline="-25000" dirty="0"/>
              <a:t> </a:t>
            </a:r>
            <a:r>
              <a:rPr lang="zh-CN" altLang="en-US" dirty="0"/>
              <a:t>= 16-</a:t>
            </a:r>
            <a:r>
              <a:rPr lang="zh-CN" altLang="en-US" dirty="0" smtClean="0"/>
              <a:t>5</a:t>
            </a:r>
            <a:endParaRPr lang="en-US" altLang="zh-CN" dirty="0" smtClean="0"/>
          </a:p>
          <a:p>
            <a:pPr>
              <a:lnSpc>
                <a:spcPct val="80000"/>
              </a:lnSpc>
              <a:tabLst>
                <a:tab pos="1603375" algn="ctr"/>
                <a:tab pos="3254375" algn="ctr"/>
                <a:tab pos="5143500" algn="ctr"/>
              </a:tabLst>
            </a:pPr>
            <a:r>
              <a:rPr lang="zh-CN" altLang="en-US" dirty="0">
                <a:solidFill>
                  <a:srgbClr val="006600"/>
                </a:solidFill>
              </a:rPr>
              <a:t>Average </a:t>
            </a:r>
            <a:r>
              <a:rPr lang="zh-CN" altLang="en-US" dirty="0">
                <a:solidFill>
                  <a:srgbClr val="006600"/>
                </a:solidFill>
                <a:sym typeface="Arial" panose="020B0604020202020204" pitchFamily="34" charset="0"/>
              </a:rPr>
              <a:t>Turnaround </a:t>
            </a:r>
            <a:r>
              <a:rPr lang="zh-CN" altLang="en-US" dirty="0" smtClean="0">
                <a:solidFill>
                  <a:srgbClr val="006600"/>
                </a:solidFill>
                <a:sym typeface="Arial" panose="020B0604020202020204" pitchFamily="34" charset="0"/>
              </a:rPr>
              <a:t>time</a:t>
            </a:r>
            <a:r>
              <a:rPr lang="en-US" altLang="zh-CN" i="1" dirty="0">
                <a:sym typeface="Arial" panose="020B0604020202020204" pitchFamily="34" charset="0"/>
              </a:rPr>
              <a:t>=(7+10+4+11)/</a:t>
            </a:r>
            <a:r>
              <a:rPr lang="en-US" altLang="zh-CN" i="1" dirty="0" smtClean="0">
                <a:sym typeface="Arial" panose="020B0604020202020204" pitchFamily="34" charset="0"/>
              </a:rPr>
              <a:t>3=32/3</a:t>
            </a:r>
            <a:endParaRPr lang="zh-CN" altLang="en-US" i="1" dirty="0"/>
          </a:p>
          <a:p>
            <a:pPr>
              <a:lnSpc>
                <a:spcPct val="80000"/>
              </a:lnSpc>
              <a:tabLst>
                <a:tab pos="1603375" algn="ctr"/>
                <a:tab pos="3254375" algn="ctr"/>
                <a:tab pos="5143500" algn="ctr"/>
              </a:tabLst>
            </a:pPr>
            <a:r>
              <a:rPr lang="en-US" altLang="zh-CN" dirty="0">
                <a:solidFill>
                  <a:srgbClr val="C00000"/>
                </a:solidFill>
              </a:rPr>
              <a:t>Notes</a:t>
            </a:r>
            <a:r>
              <a:rPr lang="zh-CN" altLang="en-US" dirty="0">
                <a:solidFill>
                  <a:srgbClr val="C00000"/>
                </a:solidFill>
              </a:rPr>
              <a:t>：调度时从就绪队列中选择符合条件的进程获得</a:t>
            </a:r>
            <a:r>
              <a:rPr lang="en-US" altLang="zh-CN" dirty="0">
                <a:solidFill>
                  <a:srgbClr val="C00000"/>
                </a:solidFill>
              </a:rPr>
              <a:t>CPU</a:t>
            </a:r>
            <a:r>
              <a:rPr lang="zh-CN" altLang="en-US" dirty="0">
                <a:solidFill>
                  <a:srgbClr val="C00000"/>
                </a:solidFill>
              </a:rPr>
              <a:t>执行权</a:t>
            </a:r>
            <a:endParaRPr lang="zh-CN" altLang="en-US" dirty="0"/>
          </a:p>
          <a:p>
            <a:pPr>
              <a:lnSpc>
                <a:spcPct val="80000"/>
              </a:lnSpc>
              <a:tabLst>
                <a:tab pos="1603375" algn="ctr"/>
                <a:tab pos="3254375" algn="ctr"/>
                <a:tab pos="5143500" algn="ctr"/>
              </a:tabLst>
            </a:pPr>
            <a:endParaRPr lang="zh-CN" altLang="en-US" i="1" baseline="-25000" dirty="0">
              <a:latin typeface="宋体" panose="02010600030101010101" pitchFamily="2" charset="-122"/>
            </a:endParaRPr>
          </a:p>
        </p:txBody>
      </p:sp>
      <p:sp>
        <p:nvSpPr>
          <p:cNvPr id="18435" name="Rectangle 4">
            <a:extLst>
              <a:ext uri="{FF2B5EF4-FFF2-40B4-BE49-F238E27FC236}">
                <a16:creationId xmlns:a16="http://schemas.microsoft.com/office/drawing/2014/main" id="{FDF6398E-94DF-4087-A005-C6F68BCA4B5D}"/>
              </a:ext>
            </a:extLst>
          </p:cNvPr>
          <p:cNvSpPr>
            <a:spLocks noGrp="1"/>
          </p:cNvSpPr>
          <p:nvPr>
            <p:ph type="title" idx="4294967295"/>
          </p:nvPr>
        </p:nvSpPr>
        <p:spPr>
          <a:ln>
            <a:miter/>
          </a:ln>
        </p:spPr>
        <p:txBody>
          <a:bodyPr anchor="ctr"/>
          <a:lstStyle/>
          <a:p>
            <a:pPr>
              <a:defRPr/>
            </a:pPr>
            <a:r>
              <a:rPr lang="en-US" altLang="zh-CN" noProof="1">
                <a:effectLst>
                  <a:outerShdw blurRad="38100" dist="38100" dir="2700000">
                    <a:srgbClr val="C0C0C0"/>
                  </a:outerShdw>
                </a:effectLst>
              </a:rPr>
              <a:t>Example of </a:t>
            </a:r>
            <a:r>
              <a:rPr lang="en-US" altLang="zh-CN" u="sng"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p>
        </p:txBody>
      </p:sp>
      <p:grpSp>
        <p:nvGrpSpPr>
          <p:cNvPr id="29700" name="Group 37">
            <a:extLst>
              <a:ext uri="{FF2B5EF4-FFF2-40B4-BE49-F238E27FC236}">
                <a16:creationId xmlns:a16="http://schemas.microsoft.com/office/drawing/2014/main" id="{51D779DA-6930-41A1-8198-95E7CFC70680}"/>
              </a:ext>
            </a:extLst>
          </p:cNvPr>
          <p:cNvGrpSpPr>
            <a:grpSpLocks/>
          </p:cNvGrpSpPr>
          <p:nvPr/>
        </p:nvGrpSpPr>
        <p:grpSpPr bwMode="auto">
          <a:xfrm>
            <a:off x="2006900" y="3309796"/>
            <a:ext cx="5575300" cy="1128713"/>
            <a:chOff x="0" y="0"/>
            <a:chExt cx="3512" cy="711"/>
          </a:xfrm>
        </p:grpSpPr>
        <p:sp>
          <p:nvSpPr>
            <p:cNvPr id="29701" name="Rectangle 5">
              <a:extLst>
                <a:ext uri="{FF2B5EF4-FFF2-40B4-BE49-F238E27FC236}">
                  <a16:creationId xmlns:a16="http://schemas.microsoft.com/office/drawing/2014/main" id="{6843AFF7-B829-4D91-9051-E62BDABCFB4E}"/>
                </a:ext>
              </a:extLst>
            </p:cNvPr>
            <p:cNvSpPr>
              <a:spLocks noChangeArrowheads="1"/>
            </p:cNvSpPr>
            <p:nvPr/>
          </p:nvSpPr>
          <p:spPr bwMode="auto">
            <a:xfrm flipH="1">
              <a:off x="96"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9702" name="Text Box 6">
              <a:extLst>
                <a:ext uri="{FF2B5EF4-FFF2-40B4-BE49-F238E27FC236}">
                  <a16:creationId xmlns:a16="http://schemas.microsoft.com/office/drawing/2014/main" id="{020CBB48-E6E4-42AE-9710-FDA22FED6940}"/>
                </a:ext>
              </a:extLst>
            </p:cNvPr>
            <p:cNvSpPr txBox="1">
              <a:spLocks noChangeArrowheads="1"/>
            </p:cNvSpPr>
            <p:nvPr/>
          </p:nvSpPr>
          <p:spPr bwMode="auto">
            <a:xfrm flipH="1">
              <a:off x="52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9703" name="Text Box 7">
              <a:extLst>
                <a:ext uri="{FF2B5EF4-FFF2-40B4-BE49-F238E27FC236}">
                  <a16:creationId xmlns:a16="http://schemas.microsoft.com/office/drawing/2014/main" id="{0BAB60A8-1211-4DE6-9FC5-3E1510FA88C1}"/>
                </a:ext>
              </a:extLst>
            </p:cNvPr>
            <p:cNvSpPr txBox="1">
              <a:spLocks noChangeArrowheads="1"/>
            </p:cNvSpPr>
            <p:nvPr/>
          </p:nvSpPr>
          <p:spPr bwMode="auto">
            <a:xfrm flipH="1">
              <a:off x="153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9704" name="Text Box 8">
              <a:extLst>
                <a:ext uri="{FF2B5EF4-FFF2-40B4-BE49-F238E27FC236}">
                  <a16:creationId xmlns:a16="http://schemas.microsoft.com/office/drawing/2014/main" id="{CD3FEDBB-AC85-47CC-848F-92C49F610A38}"/>
                </a:ext>
              </a:extLst>
            </p:cNvPr>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9705" name="Line 9">
              <a:extLst>
                <a:ext uri="{FF2B5EF4-FFF2-40B4-BE49-F238E27FC236}">
                  <a16:creationId xmlns:a16="http://schemas.microsoft.com/office/drawing/2014/main" id="{606ED3EE-1A09-4E89-80C2-38A3FF37FA6B}"/>
                </a:ext>
              </a:extLst>
            </p:cNvPr>
            <p:cNvSpPr>
              <a:spLocks noChangeShapeType="1"/>
            </p:cNvSpPr>
            <p:nvPr/>
          </p:nvSpPr>
          <p:spPr bwMode="auto">
            <a:xfrm flipH="1">
              <a:off x="340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10">
              <a:extLst>
                <a:ext uri="{FF2B5EF4-FFF2-40B4-BE49-F238E27FC236}">
                  <a16:creationId xmlns:a16="http://schemas.microsoft.com/office/drawing/2014/main" id="{49C48434-9559-46B3-87CD-1485E8C0DAE9}"/>
                </a:ext>
              </a:extLst>
            </p:cNvPr>
            <p:cNvSpPr>
              <a:spLocks noChangeShapeType="1"/>
            </p:cNvSpPr>
            <p:nvPr/>
          </p:nvSpPr>
          <p:spPr bwMode="auto">
            <a:xfrm flipH="1">
              <a:off x="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11">
              <a:extLst>
                <a:ext uri="{FF2B5EF4-FFF2-40B4-BE49-F238E27FC236}">
                  <a16:creationId xmlns:a16="http://schemas.microsoft.com/office/drawing/2014/main" id="{8E79F912-101E-4CBB-A98C-88CC0FB1A7DD}"/>
                </a:ext>
              </a:extLst>
            </p:cNvPr>
            <p:cNvSpPr>
              <a:spLocks noChangeShapeType="1"/>
            </p:cNvSpPr>
            <p:nvPr/>
          </p:nvSpPr>
          <p:spPr bwMode="auto">
            <a:xfrm flipH="1">
              <a:off x="1824"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2">
              <a:extLst>
                <a:ext uri="{FF2B5EF4-FFF2-40B4-BE49-F238E27FC236}">
                  <a16:creationId xmlns:a16="http://schemas.microsoft.com/office/drawing/2014/main" id="{86AAF48C-1344-4CDD-8CF0-7C7D63A7DC85}"/>
                </a:ext>
              </a:extLst>
            </p:cNvPr>
            <p:cNvSpPr>
              <a:spLocks noChangeShapeType="1"/>
            </p:cNvSpPr>
            <p:nvPr/>
          </p:nvSpPr>
          <p:spPr bwMode="auto">
            <a:xfrm flipH="1">
              <a:off x="153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3">
              <a:extLst>
                <a:ext uri="{FF2B5EF4-FFF2-40B4-BE49-F238E27FC236}">
                  <a16:creationId xmlns:a16="http://schemas.microsoft.com/office/drawing/2014/main" id="{766C5479-1A2D-4FE3-AC86-AFD236B6B3BA}"/>
                </a:ext>
              </a:extLst>
            </p:cNvPr>
            <p:cNvSpPr>
              <a:spLocks noChangeShapeType="1"/>
            </p:cNvSpPr>
            <p:nvPr/>
          </p:nvSpPr>
          <p:spPr bwMode="auto">
            <a:xfrm flipH="1">
              <a:off x="153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14">
              <a:extLst>
                <a:ext uri="{FF2B5EF4-FFF2-40B4-BE49-F238E27FC236}">
                  <a16:creationId xmlns:a16="http://schemas.microsoft.com/office/drawing/2014/main" id="{F1575F0C-2D25-45C2-A1A0-DB03C82E272D}"/>
                </a:ext>
              </a:extLst>
            </p:cNvPr>
            <p:cNvSpPr>
              <a:spLocks noChangeShapeType="1"/>
            </p:cNvSpPr>
            <p:nvPr/>
          </p:nvSpPr>
          <p:spPr bwMode="auto">
            <a:xfrm flipH="1">
              <a:off x="52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15">
              <a:extLst>
                <a:ext uri="{FF2B5EF4-FFF2-40B4-BE49-F238E27FC236}">
                  <a16:creationId xmlns:a16="http://schemas.microsoft.com/office/drawing/2014/main" id="{E23814C1-4C3B-4E9C-BAD6-587E55A67671}"/>
                </a:ext>
              </a:extLst>
            </p:cNvPr>
            <p:cNvSpPr txBox="1">
              <a:spLocks noChangeArrowheads="1"/>
            </p:cNvSpPr>
            <p:nvPr/>
          </p:nvSpPr>
          <p:spPr bwMode="auto">
            <a:xfrm flipH="1">
              <a:off x="144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p>
          </p:txBody>
        </p:sp>
        <p:sp>
          <p:nvSpPr>
            <p:cNvPr id="29712" name="Text Box 16">
              <a:extLst>
                <a:ext uri="{FF2B5EF4-FFF2-40B4-BE49-F238E27FC236}">
                  <a16:creationId xmlns:a16="http://schemas.microsoft.com/office/drawing/2014/main" id="{9D90D6B7-DA69-4492-927F-DB1AD0CF77FD}"/>
                </a:ext>
              </a:extLst>
            </p:cNvPr>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p>
          </p:txBody>
        </p:sp>
        <p:sp>
          <p:nvSpPr>
            <p:cNvPr id="29713" name="Text Box 17">
              <a:extLst>
                <a:ext uri="{FF2B5EF4-FFF2-40B4-BE49-F238E27FC236}">
                  <a16:creationId xmlns:a16="http://schemas.microsoft.com/office/drawing/2014/main" id="{8360D211-1A66-44AF-8AA5-3EAF4C3A8A0D}"/>
                </a:ext>
              </a:extLst>
            </p:cNvPr>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sp>
          <p:nvSpPr>
            <p:cNvPr id="29714" name="Text Box 18">
              <a:extLst>
                <a:ext uri="{FF2B5EF4-FFF2-40B4-BE49-F238E27FC236}">
                  <a16:creationId xmlns:a16="http://schemas.microsoft.com/office/drawing/2014/main" id="{C3094507-DCE9-40EA-BBB9-4F478A187090}"/>
                </a:ext>
              </a:extLst>
            </p:cNvPr>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29715" name="Text Box 20">
              <a:extLst>
                <a:ext uri="{FF2B5EF4-FFF2-40B4-BE49-F238E27FC236}">
                  <a16:creationId xmlns:a16="http://schemas.microsoft.com/office/drawing/2014/main" id="{34CF6EB5-227A-48E7-A5F0-C2824D063B18}"/>
                </a:ext>
              </a:extLst>
            </p:cNvPr>
            <p:cNvSpPr txBox="1">
              <a:spLocks noChangeArrowheads="1"/>
            </p:cNvSpPr>
            <p:nvPr/>
          </p:nvSpPr>
          <p:spPr bwMode="auto">
            <a:xfrm flipH="1">
              <a:off x="283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29716" name="Line 21">
              <a:extLst>
                <a:ext uri="{FF2B5EF4-FFF2-40B4-BE49-F238E27FC236}">
                  <a16:creationId xmlns:a16="http://schemas.microsoft.com/office/drawing/2014/main" id="{57B1C17D-A2FA-4797-9D37-0FF9D1C0FA9E}"/>
                </a:ext>
              </a:extLst>
            </p:cNvPr>
            <p:cNvSpPr>
              <a:spLocks noChangeShapeType="1"/>
            </p:cNvSpPr>
            <p:nvPr/>
          </p:nvSpPr>
          <p:spPr bwMode="auto">
            <a:xfrm flipH="1">
              <a:off x="25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22">
              <a:extLst>
                <a:ext uri="{FF2B5EF4-FFF2-40B4-BE49-F238E27FC236}">
                  <a16:creationId xmlns:a16="http://schemas.microsoft.com/office/drawing/2014/main" id="{EF1F9A33-E54C-4DD5-BB2B-3B368E5A6092}"/>
                </a:ext>
              </a:extLst>
            </p:cNvPr>
            <p:cNvSpPr>
              <a:spLocks noChangeShapeType="1"/>
            </p:cNvSpPr>
            <p:nvPr/>
          </p:nvSpPr>
          <p:spPr bwMode="auto">
            <a:xfrm flipH="1">
              <a:off x="28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3">
              <a:extLst>
                <a:ext uri="{FF2B5EF4-FFF2-40B4-BE49-F238E27FC236}">
                  <a16:creationId xmlns:a16="http://schemas.microsoft.com/office/drawing/2014/main" id="{9D93696D-A4F4-48CA-99B7-269AA5B7C2B1}"/>
                </a:ext>
              </a:extLst>
            </p:cNvPr>
            <p:cNvSpPr>
              <a:spLocks noChangeShapeType="1"/>
            </p:cNvSpPr>
            <p:nvPr/>
          </p:nvSpPr>
          <p:spPr bwMode="auto">
            <a:xfrm flipH="1">
              <a:off x="76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4">
              <a:extLst>
                <a:ext uri="{FF2B5EF4-FFF2-40B4-BE49-F238E27FC236}">
                  <a16:creationId xmlns:a16="http://schemas.microsoft.com/office/drawing/2014/main" id="{1FD1F95D-2472-4B82-88EE-97384EAD0205}"/>
                </a:ext>
              </a:extLst>
            </p:cNvPr>
            <p:cNvSpPr>
              <a:spLocks noChangeShapeType="1"/>
            </p:cNvSpPr>
            <p:nvPr/>
          </p:nvSpPr>
          <p:spPr bwMode="auto">
            <a:xfrm flipH="1">
              <a:off x="100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5">
              <a:extLst>
                <a:ext uri="{FF2B5EF4-FFF2-40B4-BE49-F238E27FC236}">
                  <a16:creationId xmlns:a16="http://schemas.microsoft.com/office/drawing/2014/main" id="{CA0BF350-D12B-48C0-ABC5-7A125ACD08CF}"/>
                </a:ext>
              </a:extLst>
            </p:cNvPr>
            <p:cNvSpPr>
              <a:spLocks noChangeShapeType="1"/>
            </p:cNvSpPr>
            <p:nvPr/>
          </p:nvSpPr>
          <p:spPr bwMode="auto">
            <a:xfrm flipH="1">
              <a:off x="1200"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6">
              <a:extLst>
                <a:ext uri="{FF2B5EF4-FFF2-40B4-BE49-F238E27FC236}">
                  <a16:creationId xmlns:a16="http://schemas.microsoft.com/office/drawing/2014/main" id="{A1A323DE-CC68-4F08-94F3-3BA2D6AA616A}"/>
                </a:ext>
              </a:extLst>
            </p:cNvPr>
            <p:cNvSpPr>
              <a:spLocks noChangeShapeType="1"/>
            </p:cNvSpPr>
            <p:nvPr/>
          </p:nvSpPr>
          <p:spPr bwMode="auto">
            <a:xfrm flipH="1">
              <a:off x="1392"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27">
              <a:extLst>
                <a:ext uri="{FF2B5EF4-FFF2-40B4-BE49-F238E27FC236}">
                  <a16:creationId xmlns:a16="http://schemas.microsoft.com/office/drawing/2014/main" id="{8EB9BB7D-B447-4FFE-9213-7FEAEB38A013}"/>
                </a:ext>
              </a:extLst>
            </p:cNvPr>
            <p:cNvSpPr>
              <a:spLocks noChangeShapeType="1"/>
            </p:cNvSpPr>
            <p:nvPr/>
          </p:nvSpPr>
          <p:spPr bwMode="auto">
            <a:xfrm flipH="1">
              <a:off x="1824"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Text Box 28">
              <a:extLst>
                <a:ext uri="{FF2B5EF4-FFF2-40B4-BE49-F238E27FC236}">
                  <a16:creationId xmlns:a16="http://schemas.microsoft.com/office/drawing/2014/main" id="{06FE0A19-49FB-48D5-BEAE-24D759B4720B}"/>
                </a:ext>
              </a:extLst>
            </p:cNvPr>
            <p:cNvSpPr txBox="1">
              <a:spLocks noChangeArrowheads="1"/>
            </p:cNvSpPr>
            <p:nvPr/>
          </p:nvSpPr>
          <p:spPr bwMode="auto">
            <a:xfrm flipH="1">
              <a:off x="17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8</a:t>
              </a:r>
            </a:p>
          </p:txBody>
        </p:sp>
        <p:sp>
          <p:nvSpPr>
            <p:cNvPr id="29724" name="Line 29">
              <a:extLst>
                <a:ext uri="{FF2B5EF4-FFF2-40B4-BE49-F238E27FC236}">
                  <a16:creationId xmlns:a16="http://schemas.microsoft.com/office/drawing/2014/main" id="{295F251A-0218-4FDA-9AED-BC4AABD43924}"/>
                </a:ext>
              </a:extLst>
            </p:cNvPr>
            <p:cNvSpPr>
              <a:spLocks noChangeShapeType="1"/>
            </p:cNvSpPr>
            <p:nvPr/>
          </p:nvSpPr>
          <p:spPr bwMode="auto">
            <a:xfrm flipH="1">
              <a:off x="2064"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30">
              <a:extLst>
                <a:ext uri="{FF2B5EF4-FFF2-40B4-BE49-F238E27FC236}">
                  <a16:creationId xmlns:a16="http://schemas.microsoft.com/office/drawing/2014/main" id="{5503537B-B994-4049-B958-8F6E757B1C60}"/>
                </a:ext>
              </a:extLst>
            </p:cNvPr>
            <p:cNvSpPr>
              <a:spLocks noChangeShapeType="1"/>
            </p:cNvSpPr>
            <p:nvPr/>
          </p:nvSpPr>
          <p:spPr bwMode="auto">
            <a:xfrm flipH="1">
              <a:off x="2256"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Line 31">
              <a:extLst>
                <a:ext uri="{FF2B5EF4-FFF2-40B4-BE49-F238E27FC236}">
                  <a16:creationId xmlns:a16="http://schemas.microsoft.com/office/drawing/2014/main" id="{1ABABE82-3F63-4B75-B3AD-59FD1C676E8D}"/>
                </a:ext>
              </a:extLst>
            </p:cNvPr>
            <p:cNvSpPr>
              <a:spLocks noChangeShapeType="1"/>
            </p:cNvSpPr>
            <p:nvPr/>
          </p:nvSpPr>
          <p:spPr bwMode="auto">
            <a:xfrm flipH="1">
              <a:off x="244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32">
              <a:extLst>
                <a:ext uri="{FF2B5EF4-FFF2-40B4-BE49-F238E27FC236}">
                  <a16:creationId xmlns:a16="http://schemas.microsoft.com/office/drawing/2014/main" id="{5E41E355-33D4-4883-B63D-D8D849455C31}"/>
                </a:ext>
              </a:extLst>
            </p:cNvPr>
            <p:cNvSpPr>
              <a:spLocks noChangeShapeType="1"/>
            </p:cNvSpPr>
            <p:nvPr/>
          </p:nvSpPr>
          <p:spPr bwMode="auto">
            <a:xfrm flipH="1">
              <a:off x="25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Text Box 33">
              <a:extLst>
                <a:ext uri="{FF2B5EF4-FFF2-40B4-BE49-F238E27FC236}">
                  <a16:creationId xmlns:a16="http://schemas.microsoft.com/office/drawing/2014/main" id="{0E5C0102-D1CC-4BB2-BB2D-2E52B3431E3F}"/>
                </a:ext>
              </a:extLst>
            </p:cNvPr>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a:t>
              </a:r>
            </a:p>
          </p:txBody>
        </p:sp>
        <p:sp>
          <p:nvSpPr>
            <p:cNvPr id="29729" name="Line 34">
              <a:extLst>
                <a:ext uri="{FF2B5EF4-FFF2-40B4-BE49-F238E27FC236}">
                  <a16:creationId xmlns:a16="http://schemas.microsoft.com/office/drawing/2014/main" id="{1247D3F5-29E9-4D6A-A6C5-A04139E28FBA}"/>
                </a:ext>
              </a:extLst>
            </p:cNvPr>
            <p:cNvSpPr>
              <a:spLocks noChangeShapeType="1"/>
            </p:cNvSpPr>
            <p:nvPr/>
          </p:nvSpPr>
          <p:spPr bwMode="auto">
            <a:xfrm flipH="1">
              <a:off x="2832"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35">
              <a:extLst>
                <a:ext uri="{FF2B5EF4-FFF2-40B4-BE49-F238E27FC236}">
                  <a16:creationId xmlns:a16="http://schemas.microsoft.com/office/drawing/2014/main" id="{C499853D-6DE2-4E33-91E7-E525C7DD5F39}"/>
                </a:ext>
              </a:extLst>
            </p:cNvPr>
            <p:cNvSpPr>
              <a:spLocks noChangeShapeType="1"/>
            </p:cNvSpPr>
            <p:nvPr/>
          </p:nvSpPr>
          <p:spPr bwMode="auto">
            <a:xfrm flipH="1">
              <a:off x="3024"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Line 36">
              <a:extLst>
                <a:ext uri="{FF2B5EF4-FFF2-40B4-BE49-F238E27FC236}">
                  <a16:creationId xmlns:a16="http://schemas.microsoft.com/office/drawing/2014/main" id="{0AB5E2F4-F34D-4CEB-A3B9-EB5D0EFB1EAF}"/>
                </a:ext>
              </a:extLst>
            </p:cNvPr>
            <p:cNvSpPr>
              <a:spLocks noChangeShapeType="1"/>
            </p:cNvSpPr>
            <p:nvPr/>
          </p:nvSpPr>
          <p:spPr bwMode="auto">
            <a:xfrm flipH="1">
              <a:off x="3216"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02C78752-B492-4F1D-9C8D-FB139AE6382C}"/>
              </a:ext>
            </a:extLst>
          </p:cNvPr>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endParaRPr lang="zh-CN" altLang="en-US" noProof="1">
              <a:effectLst>
                <a:outerShdw blurRad="38100" dist="38100" dir="2700000">
                  <a:srgbClr val="C0C0C0"/>
                </a:outerShdw>
              </a:effectLst>
            </a:endParaRPr>
          </a:p>
        </p:txBody>
      </p:sp>
      <p:sp>
        <p:nvSpPr>
          <p:cNvPr id="30723" name="内容占位符 2">
            <a:extLst>
              <a:ext uri="{FF2B5EF4-FFF2-40B4-BE49-F238E27FC236}">
                <a16:creationId xmlns:a16="http://schemas.microsoft.com/office/drawing/2014/main" id="{592E453D-8831-4147-A70E-9E5646C59F39}"/>
              </a:ext>
            </a:extLst>
          </p:cNvPr>
          <p:cNvSpPr>
            <a:spLocks noGrp="1" noChangeArrowheads="1"/>
          </p:cNvSpPr>
          <p:nvPr>
            <p:ph idx="4294967295"/>
          </p:nvPr>
        </p:nvSpPr>
        <p:spPr/>
        <p:txBody>
          <a:bodyPr/>
          <a:lstStyle/>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0</a:t>
            </a:r>
            <a:r>
              <a:rPr lang="zh-CN" altLang="en-US" sz="2400" dirty="0">
                <a:latin typeface="宋体" panose="02010600030101010101" pitchFamily="2" charset="-122"/>
              </a:rPr>
              <a:t>，只有</a:t>
            </a:r>
            <a:r>
              <a:rPr lang="en-US" altLang="zh-CN" sz="2400" dirty="0">
                <a:latin typeface="宋体" panose="02010600030101010101" pitchFamily="2" charset="-122"/>
              </a:rPr>
              <a:t>P</a:t>
            </a:r>
            <a:r>
              <a:rPr lang="en-US" altLang="zh-CN" sz="2400" baseline="-25000" dirty="0">
                <a:latin typeface="宋体" panose="02010600030101010101" pitchFamily="2" charset="-122"/>
              </a:rPr>
              <a:t>1</a:t>
            </a:r>
            <a:r>
              <a:rPr lang="zh-CN" altLang="en-US" sz="2400" dirty="0">
                <a:latin typeface="宋体" panose="02010600030101010101" pitchFamily="2" charset="-122"/>
              </a:rPr>
              <a:t>在就绪队列，</a:t>
            </a:r>
            <a:r>
              <a:rPr lang="en-US" altLang="zh-CN" sz="2400" dirty="0">
                <a:latin typeface="宋体" panose="02010600030101010101" pitchFamily="2" charset="-122"/>
              </a:rPr>
              <a:t>then</a:t>
            </a:r>
            <a:r>
              <a:rPr lang="zh-CN" altLang="en-US" sz="2400" dirty="0">
                <a:latin typeface="宋体" panose="02010600030101010101" pitchFamily="2" charset="-122"/>
              </a:rPr>
              <a:t>调度</a:t>
            </a:r>
            <a:r>
              <a:rPr lang="en-US" altLang="zh-CN" sz="2400" dirty="0">
                <a:latin typeface="宋体" panose="02010600030101010101" pitchFamily="2" charset="-122"/>
              </a:rPr>
              <a:t>P</a:t>
            </a:r>
            <a:r>
              <a:rPr lang="en-US" altLang="zh-CN" sz="2400" baseline="-25000" dirty="0">
                <a:latin typeface="宋体" panose="02010600030101010101" pitchFamily="2" charset="-122"/>
              </a:rPr>
              <a:t>1</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7</a:t>
            </a:r>
            <a:r>
              <a:rPr lang="zh-CN" altLang="en-US" sz="2400" dirty="0">
                <a:latin typeface="宋体" panose="02010600030101010101" pitchFamily="2" charset="-122"/>
              </a:rPr>
              <a:t>，</a:t>
            </a:r>
            <a:r>
              <a:rPr lang="en-US" altLang="zh-CN" sz="2400" dirty="0">
                <a:latin typeface="宋体" panose="02010600030101010101" pitchFamily="2" charset="-122"/>
              </a:rPr>
              <a:t>P1</a:t>
            </a:r>
            <a:r>
              <a:rPr lang="zh-CN" altLang="en-US" sz="2400" dirty="0">
                <a:latin typeface="宋体" panose="02010600030101010101" pitchFamily="2" charset="-122"/>
              </a:rPr>
              <a:t>执行结束，就绪队列中有</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P3</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由于</a:t>
            </a:r>
            <a:r>
              <a:rPr lang="en-US" altLang="zh-CN" sz="2400" dirty="0">
                <a:latin typeface="宋体" panose="02010600030101010101" pitchFamily="2" charset="-122"/>
              </a:rPr>
              <a:t>P3</a:t>
            </a:r>
            <a:r>
              <a:rPr lang="zh-CN" altLang="en-US" sz="2400" dirty="0">
                <a:latin typeface="宋体" panose="02010600030101010101" pitchFamily="2" charset="-122"/>
              </a:rPr>
              <a:t>的</a:t>
            </a:r>
            <a:r>
              <a:rPr lang="en-US" altLang="zh-CN" sz="2400" dirty="0">
                <a:latin typeface="宋体" panose="02010600030101010101" pitchFamily="2" charset="-122"/>
              </a:rPr>
              <a:t>burst time</a:t>
            </a:r>
            <a:r>
              <a:rPr lang="zh-CN" altLang="en-US" sz="2400" dirty="0">
                <a:latin typeface="宋体" panose="02010600030101010101" pitchFamily="2" charset="-122"/>
              </a:rPr>
              <a:t>最短，</a:t>
            </a:r>
            <a:r>
              <a:rPr lang="en-US" altLang="zh-CN" sz="2400" dirty="0">
                <a:latin typeface="宋体" panose="02010600030101010101" pitchFamily="2" charset="-122"/>
              </a:rPr>
              <a:t>then</a:t>
            </a:r>
            <a:r>
              <a:rPr lang="zh-CN" altLang="en-US" sz="2400" dirty="0">
                <a:latin typeface="宋体" panose="02010600030101010101" pitchFamily="2" charset="-122"/>
              </a:rPr>
              <a:t>调度</a:t>
            </a:r>
            <a:r>
              <a:rPr lang="en-US" altLang="zh-CN" sz="2400" dirty="0">
                <a:latin typeface="宋体" panose="02010600030101010101" pitchFamily="2" charset="-122"/>
              </a:rPr>
              <a:t>P3</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8</a:t>
            </a:r>
            <a:r>
              <a:rPr lang="zh-CN" altLang="en-US" sz="2400" dirty="0">
                <a:latin typeface="宋体" panose="02010600030101010101" pitchFamily="2" charset="-122"/>
              </a:rPr>
              <a:t>，</a:t>
            </a:r>
            <a:r>
              <a:rPr lang="en-US" altLang="zh-CN" sz="2400" dirty="0">
                <a:latin typeface="宋体" panose="02010600030101010101" pitchFamily="2" charset="-122"/>
              </a:rPr>
              <a:t>P3</a:t>
            </a:r>
            <a:r>
              <a:rPr lang="zh-CN" altLang="en-US" sz="2400" dirty="0">
                <a:latin typeface="宋体" panose="02010600030101010101" pitchFamily="2" charset="-122"/>
              </a:rPr>
              <a:t>执行结束，就绪队列中有</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由于</a:t>
            </a:r>
            <a:r>
              <a:rPr lang="en-US" altLang="zh-CN" sz="2400" dirty="0">
                <a:latin typeface="宋体" panose="02010600030101010101" pitchFamily="2" charset="-122"/>
              </a:rPr>
              <a:t>P2</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的</a:t>
            </a:r>
            <a:r>
              <a:rPr lang="en-US" altLang="zh-CN" sz="2400" dirty="0">
                <a:latin typeface="宋体" panose="02010600030101010101" pitchFamily="2" charset="-122"/>
              </a:rPr>
              <a:t>burst time</a:t>
            </a:r>
            <a:r>
              <a:rPr lang="zh-CN" altLang="en-US" sz="2400" dirty="0">
                <a:latin typeface="宋体" panose="02010600030101010101" pitchFamily="2" charset="-122"/>
              </a:rPr>
              <a:t>等长，</a:t>
            </a:r>
            <a:r>
              <a:rPr lang="en-US" altLang="zh-CN" sz="2400" dirty="0">
                <a:latin typeface="宋体" panose="02010600030101010101" pitchFamily="2" charset="-122"/>
              </a:rPr>
              <a:t>then</a:t>
            </a:r>
            <a:r>
              <a:rPr lang="zh-CN" altLang="en-US" sz="2400" dirty="0">
                <a:latin typeface="宋体" panose="02010600030101010101" pitchFamily="2" charset="-122"/>
              </a:rPr>
              <a:t>先调度</a:t>
            </a:r>
            <a:r>
              <a:rPr lang="en-US" altLang="zh-CN" sz="2400" dirty="0">
                <a:latin typeface="宋体" panose="02010600030101010101" pitchFamily="2" charset="-122"/>
              </a:rPr>
              <a:t>P2</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12</a:t>
            </a:r>
            <a:r>
              <a:rPr lang="zh-CN" altLang="en-US" sz="2400" dirty="0">
                <a:latin typeface="宋体" panose="02010600030101010101" pitchFamily="2" charset="-122"/>
              </a:rPr>
              <a:t>，</a:t>
            </a:r>
            <a:r>
              <a:rPr lang="en-US" altLang="zh-CN" sz="2400" dirty="0">
                <a:latin typeface="宋体" panose="02010600030101010101" pitchFamily="2" charset="-122"/>
              </a:rPr>
              <a:t>P2</a:t>
            </a:r>
            <a:r>
              <a:rPr lang="zh-CN" altLang="en-US" sz="2400" dirty="0">
                <a:latin typeface="宋体" panose="02010600030101010101" pitchFamily="2" charset="-122"/>
              </a:rPr>
              <a:t>执行结束，就绪队列中只有</a:t>
            </a:r>
            <a:r>
              <a:rPr lang="en-US" altLang="zh-CN" sz="2400" dirty="0">
                <a:latin typeface="宋体" panose="02010600030101010101" pitchFamily="2" charset="-122"/>
              </a:rPr>
              <a:t>P4,then</a:t>
            </a:r>
            <a:r>
              <a:rPr lang="zh-CN" altLang="en-US" sz="2400" dirty="0">
                <a:latin typeface="宋体" panose="02010600030101010101" pitchFamily="2" charset="-122"/>
              </a:rPr>
              <a:t>调度</a:t>
            </a:r>
            <a:r>
              <a:rPr lang="en-US" altLang="zh-CN" sz="2400" dirty="0">
                <a:latin typeface="宋体" panose="02010600030101010101" pitchFamily="2" charset="-122"/>
              </a:rPr>
              <a:t>P4</a:t>
            </a:r>
            <a:r>
              <a:rPr lang="zh-CN" altLang="en-US" sz="2400" dirty="0">
                <a:latin typeface="宋体" panose="02010600030101010101" pitchFamily="2" charset="-122"/>
              </a:rPr>
              <a:t>执行</a:t>
            </a:r>
            <a:endParaRPr lang="en-US" altLang="zh-CN" sz="2400" dirty="0">
              <a:latin typeface="宋体" panose="02010600030101010101" pitchFamily="2" charset="-122"/>
            </a:endParaRPr>
          </a:p>
          <a:p>
            <a:pPr eaLnBrk="1" hangingPunct="1"/>
            <a:r>
              <a:rPr lang="zh-CN" altLang="en-US" sz="2400" dirty="0">
                <a:solidFill>
                  <a:srgbClr val="006600"/>
                </a:solidFill>
                <a:latin typeface="宋体" panose="02010600030101010101" pitchFamily="2" charset="-122"/>
              </a:rPr>
              <a:t>时刻</a:t>
            </a:r>
            <a:r>
              <a:rPr lang="en-US" altLang="zh-CN" sz="2400" dirty="0">
                <a:solidFill>
                  <a:srgbClr val="006600"/>
                </a:solidFill>
                <a:latin typeface="宋体" panose="02010600030101010101" pitchFamily="2" charset="-122"/>
              </a:rPr>
              <a:t>16</a:t>
            </a:r>
            <a:r>
              <a:rPr lang="zh-CN" altLang="en-US" sz="2400" dirty="0">
                <a:latin typeface="宋体" panose="02010600030101010101" pitchFamily="2" charset="-122"/>
              </a:rPr>
              <a:t>，</a:t>
            </a:r>
            <a:r>
              <a:rPr lang="en-US" altLang="zh-CN" sz="2400" dirty="0">
                <a:latin typeface="宋体" panose="02010600030101010101" pitchFamily="2" charset="-122"/>
              </a:rPr>
              <a:t>P4</a:t>
            </a:r>
            <a:r>
              <a:rPr lang="zh-CN" altLang="en-US" sz="2400" dirty="0">
                <a:latin typeface="宋体" panose="02010600030101010101" pitchFamily="2" charset="-122"/>
              </a:rPr>
              <a:t>执行结束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FF1377-8216-49AB-9892-29064EFE3D83}"/>
              </a:ext>
            </a:extLst>
          </p:cNvPr>
          <p:cNvSpPr>
            <a:spLocks noGrp="1"/>
          </p:cNvSpPr>
          <p:nvPr>
            <p:ph type="title" idx="4294967295"/>
          </p:nvPr>
        </p:nvSpPr>
        <p:spPr>
          <a:xfrm>
            <a:off x="685800" y="152400"/>
            <a:ext cx="8077200" cy="561278"/>
          </a:xfrm>
          <a:ln>
            <a:miter/>
          </a:ln>
        </p:spPr>
        <p:txBody>
          <a:bodyPr/>
          <a:lstStyle/>
          <a:p>
            <a:pPr>
              <a:defRPr/>
            </a:pPr>
            <a:r>
              <a:rPr lang="en-US" altLang="zh-CN" noProof="1">
                <a:effectLst>
                  <a:outerShdw blurRad="38100" dist="38100" dir="2700000">
                    <a:srgbClr val="C0C0C0"/>
                  </a:outerShdw>
                </a:effectLst>
              </a:rPr>
              <a:t>5.1 Basic </a:t>
            </a:r>
            <a:r>
              <a:rPr lang="en-US" altLang="zh-CN" noProof="1" smtClean="0">
                <a:effectLst>
                  <a:outerShdw blurRad="38100" dist="38100" dir="2700000">
                    <a:srgbClr val="C0C0C0"/>
                  </a:outerShdw>
                </a:effectLst>
              </a:rPr>
              <a:t>Concepts</a:t>
            </a:r>
            <a:endParaRPr lang="en-US" altLang="zh-CN" noProof="1">
              <a:effectLst>
                <a:outerShdw blurRad="38100" dist="38100" dir="2700000">
                  <a:srgbClr val="C0C0C0"/>
                </a:outerShdw>
              </a:effectLst>
            </a:endParaRPr>
          </a:p>
        </p:txBody>
      </p:sp>
      <p:sp>
        <p:nvSpPr>
          <p:cNvPr id="7171" name="Rectangle 3">
            <a:extLst>
              <a:ext uri="{FF2B5EF4-FFF2-40B4-BE49-F238E27FC236}">
                <a16:creationId xmlns:a16="http://schemas.microsoft.com/office/drawing/2014/main" id="{1026EFF4-7B96-4F04-B445-A4E9F0BA3E32}"/>
              </a:ext>
            </a:extLst>
          </p:cNvPr>
          <p:cNvSpPr>
            <a:spLocks noGrp="1" noChangeArrowheads="1"/>
          </p:cNvSpPr>
          <p:nvPr>
            <p:ph type="body" idx="4294967295"/>
          </p:nvPr>
        </p:nvSpPr>
        <p:spPr>
          <a:xfrm>
            <a:off x="506413" y="905522"/>
            <a:ext cx="8184825" cy="5291092"/>
          </a:xfrm>
        </p:spPr>
        <p:txBody>
          <a:bodyPr/>
          <a:lstStyle/>
          <a:p>
            <a:r>
              <a:rPr lang="en-US" altLang="zh-CN" sz="2400" dirty="0" smtClean="0"/>
              <a:t>With </a:t>
            </a:r>
            <a:r>
              <a:rPr lang="zh-CN" altLang="en-US" sz="2400" dirty="0">
                <a:solidFill>
                  <a:srgbClr val="7030A0"/>
                </a:solidFill>
              </a:rPr>
              <a:t>multiprogramming</a:t>
            </a:r>
            <a:endParaRPr lang="en-US" altLang="zh-CN" sz="2400" dirty="0">
              <a:solidFill>
                <a:srgbClr val="7030A0"/>
              </a:solidFill>
            </a:endParaRPr>
          </a:p>
          <a:p>
            <a:pPr lvl="1"/>
            <a:r>
              <a:rPr lang="en-US" altLang="zh-CN" sz="2000" dirty="0"/>
              <a:t>Several processes are kept in memory at one time</a:t>
            </a:r>
          </a:p>
          <a:p>
            <a:pPr lvl="1"/>
            <a:r>
              <a:rPr lang="en-US" altLang="zh-CN" sz="2000" dirty="0"/>
              <a:t>Every time one process has to wait (CPU becomes idle), </a:t>
            </a:r>
            <a:r>
              <a:rPr lang="en-US" altLang="zh-CN" sz="2000" dirty="0">
                <a:solidFill>
                  <a:srgbClr val="006600"/>
                </a:solidFill>
              </a:rPr>
              <a:t>another process can take over use of the CPU.</a:t>
            </a:r>
            <a:r>
              <a:rPr lang="en-US" altLang="zh-CN" sz="2000" dirty="0"/>
              <a:t> </a:t>
            </a:r>
          </a:p>
          <a:p>
            <a:pPr lvl="2"/>
            <a:r>
              <a:rPr lang="en-US" altLang="zh-CN" u="sng" dirty="0" smtClean="0">
                <a:solidFill>
                  <a:srgbClr val="002060"/>
                </a:solidFill>
              </a:rPr>
              <a:t>To </a:t>
            </a:r>
            <a:r>
              <a:rPr lang="en-US" altLang="zh-CN" u="sng" dirty="0">
                <a:solidFill>
                  <a:srgbClr val="002060"/>
                </a:solidFill>
              </a:rPr>
              <a:t>maximize CPU </a:t>
            </a:r>
            <a:r>
              <a:rPr lang="en-US" altLang="zh-CN" u="sng" dirty="0" smtClean="0">
                <a:solidFill>
                  <a:srgbClr val="002060"/>
                </a:solidFill>
              </a:rPr>
              <a:t>utilization</a:t>
            </a:r>
            <a:endParaRPr lang="en-US" altLang="zh-CN" u="sng" dirty="0">
              <a:solidFill>
                <a:srgbClr val="002060"/>
              </a:solidFill>
            </a:endParaRPr>
          </a:p>
          <a:p>
            <a:pPr lvl="2"/>
            <a:r>
              <a:rPr lang="en-US" altLang="zh-CN" dirty="0">
                <a:solidFill>
                  <a:srgbClr val="FF3300"/>
                </a:solidFill>
              </a:rPr>
              <a:t>Implemented by CPU scheduling</a:t>
            </a:r>
          </a:p>
          <a:p>
            <a:r>
              <a:rPr lang="en-US" altLang="zh-CN" sz="2400" dirty="0" smtClean="0"/>
              <a:t>Scheduling is </a:t>
            </a:r>
            <a:r>
              <a:rPr lang="en-US" altLang="zh-CN" sz="2400" dirty="0"/>
              <a:t>a </a:t>
            </a:r>
            <a:r>
              <a:rPr lang="en-US" altLang="zh-CN" sz="2400" dirty="0">
                <a:solidFill>
                  <a:srgbClr val="0070C0"/>
                </a:solidFill>
              </a:rPr>
              <a:t>fundamental</a:t>
            </a:r>
            <a:r>
              <a:rPr lang="en-US" altLang="zh-CN" sz="2400" dirty="0"/>
              <a:t> operating-system </a:t>
            </a:r>
            <a:r>
              <a:rPr lang="en-US" altLang="zh-CN" sz="2400" dirty="0" smtClean="0"/>
              <a:t>function</a:t>
            </a:r>
            <a:endParaRPr lang="en-US" altLang="zh-CN" sz="2400" dirty="0"/>
          </a:p>
          <a:p>
            <a:pPr lvl="1"/>
            <a:r>
              <a:rPr lang="en-US" altLang="zh-CN" sz="2000" dirty="0"/>
              <a:t>By </a:t>
            </a:r>
            <a:r>
              <a:rPr lang="en-US" altLang="zh-CN" sz="2000" dirty="0">
                <a:solidFill>
                  <a:srgbClr val="0070C0"/>
                </a:solidFill>
              </a:rPr>
              <a:t>switching the CPU </a:t>
            </a:r>
            <a:r>
              <a:rPr lang="en-US" altLang="zh-CN" sz="2000" dirty="0"/>
              <a:t>among processes, the operating system can make the computer </a:t>
            </a:r>
            <a:r>
              <a:rPr lang="en-US" altLang="zh-CN" sz="2000" dirty="0">
                <a:solidFill>
                  <a:srgbClr val="0070C0"/>
                </a:solidFill>
              </a:rPr>
              <a:t>more productive</a:t>
            </a:r>
            <a:r>
              <a:rPr lang="en-US" altLang="zh-CN" sz="2000" dirty="0"/>
              <a:t>.</a:t>
            </a:r>
            <a:endParaRPr lang="zh-CN" altLang="en-US" sz="2000" b="1" dirty="0"/>
          </a:p>
          <a:p>
            <a:pPr lvl="1"/>
            <a:r>
              <a:rPr lang="en-US" altLang="zh-CN" sz="2000" dirty="0" smtClean="0">
                <a:solidFill>
                  <a:srgbClr val="006600"/>
                </a:solidFill>
              </a:rPr>
              <a:t>CPU </a:t>
            </a:r>
            <a:r>
              <a:rPr lang="en-US" altLang="zh-CN" sz="2000" dirty="0">
                <a:solidFill>
                  <a:srgbClr val="006600"/>
                </a:solidFill>
              </a:rPr>
              <a:t>scheduling </a:t>
            </a:r>
            <a:r>
              <a:rPr lang="en-US" altLang="zh-CN" sz="2000" dirty="0"/>
              <a:t>is </a:t>
            </a:r>
            <a:r>
              <a:rPr lang="en-US" altLang="zh-CN" sz="2000" b="1" u="sng" dirty="0">
                <a:solidFill>
                  <a:srgbClr val="FF0000"/>
                </a:solidFill>
              </a:rPr>
              <a:t>central</a:t>
            </a:r>
            <a:r>
              <a:rPr lang="en-US" altLang="zh-CN" sz="2000" dirty="0"/>
              <a:t> to operating-system design</a:t>
            </a:r>
            <a:r>
              <a:rPr lang="en-US" altLang="zh-CN" sz="2000" dirty="0" smtClean="0"/>
              <a:t>.</a:t>
            </a:r>
            <a:endParaRPr lang="en-US" altLang="zh-C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1B7D34-1D0C-461E-8253-2271DE5E784D}"/>
              </a:ext>
            </a:extLst>
          </p:cNvPr>
          <p:cNvSpPr>
            <a:spLocks noGrp="1"/>
          </p:cNvSpPr>
          <p:nvPr>
            <p:ph type="title" idx="4294967295"/>
          </p:nvPr>
        </p:nvSpPr>
        <p:spPr>
          <a:xfrm>
            <a:off x="1433513" y="228600"/>
            <a:ext cx="6523037" cy="609600"/>
          </a:xfrm>
          <a:ln>
            <a:miter/>
          </a:ln>
        </p:spPr>
        <p:txBody>
          <a:bodyPr/>
          <a:lstStyle/>
          <a:p>
            <a:pPr>
              <a:defRPr/>
            </a:pPr>
            <a:r>
              <a:rPr lang="en-US" altLang="zh-CN" noProof="1" smtClean="0">
                <a:effectLst>
                  <a:outerShdw blurRad="38100" dist="38100" dir="2700000">
                    <a:srgbClr val="C0C0C0"/>
                  </a:outerShdw>
                </a:effectLst>
              </a:rPr>
              <a:t>SJF </a:t>
            </a:r>
            <a:r>
              <a:rPr lang="zh-CN" altLang="en-US" noProof="1">
                <a:effectLst>
                  <a:outerShdw blurRad="38100" dist="38100" dir="2700000">
                    <a:srgbClr val="C0C0C0"/>
                  </a:outerShdw>
                </a:effectLst>
              </a:rPr>
              <a:t>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a:extLst>
              <a:ext uri="{FF2B5EF4-FFF2-40B4-BE49-F238E27FC236}">
                <a16:creationId xmlns:a16="http://schemas.microsoft.com/office/drawing/2014/main" id="{A678E547-66CE-497B-8AA4-458869DA5AC9}"/>
              </a:ext>
            </a:extLst>
          </p:cNvPr>
          <p:cNvSpPr>
            <a:spLocks noGrp="1" noChangeArrowheads="1"/>
          </p:cNvSpPr>
          <p:nvPr>
            <p:ph type="body" idx="4294967295"/>
          </p:nvPr>
        </p:nvSpPr>
        <p:spPr>
          <a:xfrm>
            <a:off x="425513" y="1312845"/>
            <a:ext cx="8202439" cy="4735513"/>
          </a:xfrm>
        </p:spPr>
        <p:txBody>
          <a:bodyPr/>
          <a:lstStyle/>
          <a:p>
            <a:pPr eaLnBrk="1"/>
            <a:r>
              <a:rPr lang="zh-CN" altLang="en-US" sz="2400" dirty="0">
                <a:latin typeface="宋体" panose="02010600030101010101" pitchFamily="2" charset="-122"/>
                <a:sym typeface="Symbol" panose="05050102010706020507" pitchFamily="18" charset="2"/>
              </a:rPr>
              <a:t>基于</a:t>
            </a:r>
            <a:r>
              <a:rPr lang="en-US" altLang="zh-CN" sz="2400" dirty="0">
                <a:latin typeface="宋体" panose="02010600030101010101" pitchFamily="2" charset="-122"/>
                <a:sym typeface="Symbol" panose="05050102010706020507" pitchFamily="18" charset="2"/>
              </a:rPr>
              <a:t>SJF</a:t>
            </a:r>
            <a:r>
              <a:rPr lang="zh-CN" altLang="en-US" sz="2400" dirty="0">
                <a:latin typeface="宋体" panose="02010600030101010101" pitchFamily="2" charset="-122"/>
                <a:sym typeface="Symbol" panose="05050102010706020507" pitchFamily="18" charset="2"/>
              </a:rPr>
              <a:t>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smtClean="0">
                <a:latin typeface="宋体" panose="02010600030101010101" pitchFamily="2" charset="-122"/>
                <a:sym typeface="Symbol" panose="05050102010706020507" pitchFamily="18" charset="2"/>
              </a:rPr>
              <a:t>调度（</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Shortest-Remaining-Time-First</a:t>
            </a:r>
            <a:r>
              <a:rPr lang="en-US" altLang="zh-CN" sz="24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i="1" u="sng"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SRTF</a:t>
            </a:r>
            <a:r>
              <a:rPr lang="en-US" altLang="zh-CN" sz="24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eaLnBrk="1"/>
            <a:r>
              <a:rPr lang="en-US" altLang="zh-CN" sz="2000" dirty="0" smtClean="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a new process arrives with </a:t>
            </a:r>
            <a:r>
              <a:rPr lang="en-US" altLang="zh-CN" sz="2000" b="1" dirty="0">
                <a:solidFill>
                  <a:srgbClr val="003399"/>
                </a:solidFill>
                <a:latin typeface="Times New Roman" panose="02020603050405020304" pitchFamily="18" charset="0"/>
                <a:cs typeface="Times New Roman" panose="02020603050405020304" pitchFamily="18" charset="0"/>
              </a:rPr>
              <a:t>CPU burst</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length less than</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3399"/>
                </a:solidFill>
                <a:latin typeface="Times New Roman" panose="02020603050405020304" pitchFamily="18" charset="0"/>
                <a:cs typeface="Times New Roman" panose="02020603050405020304" pitchFamily="18" charset="0"/>
              </a:rPr>
              <a:t>remaining time</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of current executing process</a:t>
            </a:r>
            <a:r>
              <a:rPr lang="en-US" altLang="zh-CN" sz="2000" dirty="0">
                <a:latin typeface="Times New Roman" panose="02020603050405020304" pitchFamily="18" charset="0"/>
                <a:cs typeface="Times New Roman" panose="02020603050405020304" pitchFamily="18" charset="0"/>
              </a:rPr>
              <a:t>, </a:t>
            </a:r>
            <a:r>
              <a:rPr lang="en-US" altLang="zh-CN" sz="2000" b="1" u="sng" dirty="0">
                <a:solidFill>
                  <a:srgbClr val="C00000"/>
                </a:solidFill>
                <a:latin typeface="Times New Roman" panose="02020603050405020304" pitchFamily="18" charset="0"/>
                <a:cs typeface="Times New Roman" panose="02020603050405020304" pitchFamily="18" charset="0"/>
              </a:rPr>
              <a:t>preempt</a:t>
            </a:r>
            <a:r>
              <a:rPr lang="en-US" altLang="zh-CN" sz="2000" dirty="0">
                <a:latin typeface="Times New Roman" panose="02020603050405020304" pitchFamily="18" charset="0"/>
                <a:cs typeface="Times New Roman" panose="02020603050405020304" pitchFamily="18" charset="0"/>
              </a:rPr>
              <a:t>.</a:t>
            </a:r>
            <a:endParaRPr lang="en-US" altLang="zh-CN" sz="2000" dirty="0" smtClean="0">
              <a:latin typeface="宋体" panose="02010600030101010101" pitchFamily="2" charset="-122"/>
              <a:sym typeface="Symbol" panose="05050102010706020507" pitchFamily="18" charset="2"/>
            </a:endParaRPr>
          </a:p>
          <a:p>
            <a:pPr lvl="1" eaLnBrk="1"/>
            <a:r>
              <a:rPr lang="zh-CN" altLang="en-US" sz="2000" dirty="0" smtClean="0">
                <a:latin typeface="宋体" panose="02010600030101010101" pitchFamily="2" charset="-122"/>
                <a:sym typeface="Symbol" panose="05050102010706020507" pitchFamily="18" charset="2"/>
              </a:rPr>
              <a:t>开始的时候查看</a:t>
            </a:r>
            <a:r>
              <a:rPr lang="zh-CN" altLang="en-US" sz="2000" dirty="0">
                <a:latin typeface="宋体" panose="02010600030101010101" pitchFamily="2" charset="-122"/>
                <a:sym typeface="Symbol" panose="05050102010706020507" pitchFamily="18" charset="2"/>
              </a:rPr>
              <a:t>进程的</a:t>
            </a:r>
            <a:r>
              <a:rPr lang="zh-CN" altLang="en-US" sz="2000"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a:t>
            </a:r>
            <a:r>
              <a:rPr lang="zh-CN" altLang="en-US" sz="2000" dirty="0" smtClean="0">
                <a:latin typeface="宋体" panose="02010600030101010101" pitchFamily="2" charset="-122"/>
                <a:sym typeface="Symbol" panose="05050102010706020507" pitchFamily="18" charset="2"/>
              </a:rPr>
              <a:t>选择</a:t>
            </a:r>
            <a:r>
              <a:rPr lang="zh-CN" altLang="en-US" sz="2000" b="1" u="sng" dirty="0" smtClean="0">
                <a:solidFill>
                  <a:srgbClr val="C00000"/>
                </a:solidFill>
                <a:latin typeface="宋体" panose="02010600030101010101" pitchFamily="2" charset="-122"/>
                <a:sym typeface="Symbol" panose="05050102010706020507" pitchFamily="18" charset="2"/>
              </a:rPr>
              <a:t>时间</a:t>
            </a:r>
            <a:r>
              <a:rPr lang="zh-CN" altLang="en-US" sz="2000" b="1" u="sng" dirty="0">
                <a:solidFill>
                  <a:srgbClr val="C00000"/>
                </a:solidFill>
                <a:latin typeface="宋体" panose="02010600030101010101" pitchFamily="2" charset="-122"/>
                <a:sym typeface="Symbol" panose="05050102010706020507" pitchFamily="18" charset="2"/>
              </a:rPr>
              <a:t>最短</a:t>
            </a:r>
            <a:r>
              <a:rPr lang="zh-CN" altLang="en-US" sz="2000" dirty="0">
                <a:latin typeface="宋体" panose="02010600030101010101" pitchFamily="2" charset="-122"/>
                <a:sym typeface="Symbol" panose="05050102010706020507" pitchFamily="18" charset="2"/>
              </a:rPr>
              <a:t>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eaLnBrk="1"/>
            <a:r>
              <a:rPr lang="zh-CN" altLang="en-US" sz="2000"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，将正在运行的进程的剩余时间与该新进入就绪队列进程的</a:t>
            </a:r>
            <a:r>
              <a:rPr lang="en-US" altLang="zh-CN" sz="2000" dirty="0">
                <a:latin typeface="宋体" panose="02010600030101010101" pitchFamily="2" charset="-122"/>
                <a:sym typeface="Symbol" panose="05050102010706020507" pitchFamily="18" charset="2"/>
              </a:rPr>
              <a:t>CPU Burst Time</a:t>
            </a:r>
            <a:r>
              <a:rPr lang="zh-CN" altLang="en-US" sz="2000" dirty="0">
                <a:latin typeface="宋体" panose="02010600030101010101" pitchFamily="2" charset="-122"/>
                <a:sym typeface="Symbol" panose="05050102010706020507" pitchFamily="18" charset="2"/>
              </a:rPr>
              <a:t>进行比较，以确定是否能够抢先</a:t>
            </a:r>
            <a:endParaRPr lang="en-US" altLang="zh-CN" sz="2000" dirty="0">
              <a:latin typeface="宋体" panose="02010600030101010101" pitchFamily="2" charset="-122"/>
              <a:sym typeface="Symbol" panose="05050102010706020507" pitchFamily="18" charset="2"/>
            </a:endParaRPr>
          </a:p>
          <a:p>
            <a:pPr lvl="1" eaLnBrk="1"/>
            <a:r>
              <a:rPr lang="zh-CN" altLang="en-US" sz="2000" b="1" i="1" u="sng" dirty="0">
                <a:solidFill>
                  <a:srgbClr val="006600"/>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关键的问题是</a:t>
            </a:r>
            <a:r>
              <a:rPr lang="zh-CN" altLang="en-US" sz="2000" b="1" u="sng" dirty="0">
                <a:solidFill>
                  <a:srgbClr val="006600"/>
                </a:solidFill>
                <a:latin typeface="宋体" panose="02010600030101010101" pitchFamily="2" charset="-122"/>
                <a:sym typeface="Symbol" panose="05050102010706020507" pitchFamily="18" charset="2"/>
              </a:rPr>
              <a:t>在进行调度的时候，一定要清楚</a:t>
            </a:r>
            <a:r>
              <a:rPr lang="zh-CN" altLang="en-US" sz="2000" b="1" u="sng" dirty="0">
                <a:solidFill>
                  <a:srgbClr val="C00000"/>
                </a:solidFill>
                <a:latin typeface="宋体" panose="02010600030101010101" pitchFamily="2" charset="-122"/>
                <a:sym typeface="Symbol" panose="05050102010706020507" pitchFamily="18" charset="2"/>
              </a:rPr>
              <a:t>就绪队列</a:t>
            </a:r>
            <a:r>
              <a:rPr lang="zh-CN" altLang="en-US" sz="2000" b="1" u="sng" dirty="0">
                <a:solidFill>
                  <a:srgbClr val="006600"/>
                </a:solidFill>
                <a:latin typeface="宋体" panose="02010600030101010101" pitchFamily="2" charset="-122"/>
                <a:sym typeface="Symbol" panose="05050102010706020507" pitchFamily="18" charset="2"/>
              </a:rPr>
              <a:t>中有哪些进程，其</a:t>
            </a:r>
            <a:r>
              <a:rPr lang="zh-CN" altLang="en-US" sz="2000" b="1" u="sng" dirty="0">
                <a:solidFill>
                  <a:srgbClr val="0505CB"/>
                </a:solidFill>
                <a:latin typeface="宋体" panose="02010600030101010101" pitchFamily="2" charset="-122"/>
                <a:sym typeface="Symbol" panose="05050102010706020507" pitchFamily="18" charset="2"/>
              </a:rPr>
              <a:t>剩余时间</a:t>
            </a:r>
            <a:r>
              <a:rPr lang="zh-CN" altLang="en-US" sz="2000" b="1" u="sng" dirty="0">
                <a:solidFill>
                  <a:srgbClr val="006600"/>
                </a:solidFill>
                <a:latin typeface="宋体" panose="02010600030101010101" pitchFamily="2" charset="-122"/>
                <a:sym typeface="Symbol" panose="05050102010706020507" pitchFamily="18" charset="2"/>
              </a:rPr>
              <a:t>分别是多少</a:t>
            </a:r>
            <a:endParaRPr lang="en-US" altLang="zh-CN" sz="2000" b="1" u="sng" dirty="0">
              <a:solidFill>
                <a:srgbClr val="006600"/>
              </a:solidFill>
              <a:latin typeface="宋体" panose="02010600030101010101" pitchFamily="2" charset="-122"/>
              <a:sym typeface="Symbol" panose="05050102010706020507" pitchFamily="18" charset="2"/>
            </a:endParaRPr>
          </a:p>
          <a:p>
            <a:pPr lvl="2" eaLnBrk="1"/>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eaLnBrk="1"/>
            <a:r>
              <a:rPr lang="zh-CN" altLang="en-US" b="1" u="sng"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b="1" u="sng" dirty="0">
              <a:solidFill>
                <a:srgbClr val="C00000"/>
              </a:solidFill>
              <a:latin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409617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893C135-9C5D-4105-9A60-216ADD1EE65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p>
        </p:txBody>
      </p:sp>
      <p:sp>
        <p:nvSpPr>
          <p:cNvPr id="31747" name="Rectangle 36">
            <a:extLst>
              <a:ext uri="{FF2B5EF4-FFF2-40B4-BE49-F238E27FC236}">
                <a16:creationId xmlns:a16="http://schemas.microsoft.com/office/drawing/2014/main" id="{35AAE8C5-78DD-4EE9-A863-31B8FEDB59D0}"/>
              </a:ext>
            </a:extLst>
          </p:cNvPr>
          <p:cNvSpPr>
            <a:spLocks noGrp="1" noChangeArrowheads="1"/>
          </p:cNvSpPr>
          <p:nvPr>
            <p:ph type="body" idx="4294967295"/>
          </p:nvPr>
        </p:nvSpPr>
        <p:spPr>
          <a:xfrm>
            <a:off x="827088" y="1282700"/>
            <a:ext cx="7351712" cy="5084763"/>
          </a:xfrm>
        </p:spPr>
        <p:txBody>
          <a:bodyPr/>
          <a:lstStyle/>
          <a:p>
            <a:pPr>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t>	</a:t>
            </a:r>
            <a:r>
              <a:rPr lang="zh-CN" altLang="en-US" u="sng" dirty="0">
                <a:solidFill>
                  <a:srgbClr val="006600"/>
                </a:solidFill>
              </a:rPr>
              <a:t>Burst Time</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p>
          <a:p>
            <a:pPr>
              <a:tabLst>
                <a:tab pos="1603375" algn="ctr"/>
                <a:tab pos="3254375" algn="ctr"/>
                <a:tab pos="5143500" algn="ctr"/>
              </a:tabLst>
            </a:pPr>
            <a:r>
              <a:rPr lang="zh-CN" altLang="en-US" dirty="0" smtClean="0"/>
              <a:t>S</a:t>
            </a:r>
            <a:r>
              <a:rPr lang="en-US" altLang="zh-CN" dirty="0" smtClean="0"/>
              <a:t>RT</a:t>
            </a:r>
            <a:r>
              <a:rPr lang="zh-CN" altLang="en-US" dirty="0" smtClean="0"/>
              <a:t>F </a:t>
            </a:r>
            <a:r>
              <a:rPr lang="zh-CN" altLang="en-US" dirty="0"/>
              <a:t>(</a:t>
            </a:r>
            <a:r>
              <a:rPr lang="zh-CN" altLang="en-US" dirty="0">
                <a:solidFill>
                  <a:srgbClr val="C00000"/>
                </a:solidFill>
              </a:rPr>
              <a:t>preemptive</a:t>
            </a:r>
            <a:r>
              <a:rPr lang="zh-CN" altLang="en-US" dirty="0"/>
              <a:t>)</a:t>
            </a:r>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P1 = </a:t>
            </a:r>
            <a:r>
              <a:rPr lang="en-US" altLang="zh-CN" dirty="0"/>
              <a:t>11-2</a:t>
            </a:r>
            <a:r>
              <a:rPr lang="zh-CN" altLang="en-US" dirty="0"/>
              <a:t>; P2 = </a:t>
            </a:r>
            <a:r>
              <a:rPr lang="en-US" altLang="zh-CN" dirty="0"/>
              <a:t>5</a:t>
            </a:r>
            <a:r>
              <a:rPr lang="zh-CN" altLang="en-US" dirty="0"/>
              <a:t>-</a:t>
            </a:r>
            <a:r>
              <a:rPr lang="en-US" altLang="zh-CN" dirty="0"/>
              <a:t>4</a:t>
            </a:r>
            <a:r>
              <a:rPr lang="zh-CN" altLang="en-US" dirty="0"/>
              <a:t>; P3 = </a:t>
            </a:r>
            <a:r>
              <a:rPr lang="en-US" altLang="zh-CN" dirty="0"/>
              <a:t>0</a:t>
            </a:r>
            <a:r>
              <a:rPr lang="zh-CN" altLang="en-US" dirty="0"/>
              <a:t>; P</a:t>
            </a:r>
            <a:r>
              <a:rPr lang="zh-CN" altLang="en-US" dirty="0">
                <a:sym typeface="Arial" panose="020B0604020202020204" pitchFamily="34" charset="0"/>
              </a:rPr>
              <a:t>4</a:t>
            </a:r>
            <a:r>
              <a:rPr lang="zh-CN" altLang="en-US" dirty="0"/>
              <a:t> = </a:t>
            </a:r>
            <a:r>
              <a:rPr lang="en-US" altLang="zh-CN" dirty="0"/>
              <a:t>7</a:t>
            </a:r>
            <a:r>
              <a:rPr lang="zh-CN" altLang="en-US" dirty="0"/>
              <a:t>-5</a:t>
            </a:r>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a:t>
            </a:r>
            <a:r>
              <a:rPr lang="zh-CN" altLang="en-US" dirty="0"/>
              <a:t>; P2 = </a:t>
            </a:r>
            <a:r>
              <a:rPr lang="en-US" altLang="zh-CN" dirty="0"/>
              <a:t>7</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1</a:t>
            </a:r>
            <a:r>
              <a:rPr lang="zh-CN" altLang="en-US" dirty="0"/>
              <a:t>-5</a:t>
            </a:r>
            <a:endParaRPr lang="en-US" altLang="zh-CN" dirty="0"/>
          </a:p>
          <a:p>
            <a:pPr>
              <a:tabLst>
                <a:tab pos="1603375" algn="ctr"/>
                <a:tab pos="3254375" algn="ctr"/>
                <a:tab pos="5143500" algn="ctr"/>
              </a:tabLst>
            </a:pPr>
            <a:r>
              <a:rPr lang="zh-CN" altLang="en-US" dirty="0" smtClean="0">
                <a:solidFill>
                  <a:srgbClr val="7030A0"/>
                </a:solidFill>
                <a:sym typeface="Arial" panose="020B0604020202020204" pitchFamily="34" charset="0"/>
              </a:rPr>
              <a:t>Turnaround time：</a:t>
            </a:r>
            <a:r>
              <a:rPr lang="zh-CN" altLang="en-US" dirty="0" smtClean="0">
                <a:ea typeface="仿宋" panose="02010609060101010101" pitchFamily="49" charset="-122"/>
                <a:sym typeface="Arial" panose="020B0604020202020204" pitchFamily="34" charset="0"/>
              </a:rPr>
              <a:t>The </a:t>
            </a:r>
            <a:r>
              <a:rPr lang="zh-CN" altLang="en-US" dirty="0">
                <a:ea typeface="仿宋" panose="02010609060101010101" pitchFamily="49" charset="-122"/>
                <a:sym typeface="Arial" panose="020B0604020202020204" pitchFamily="34" charset="0"/>
              </a:rPr>
              <a:t>interval from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a:solidFill>
                  <a:srgbClr val="C00000"/>
                </a:solidFill>
                <a:ea typeface="仿宋" panose="02010609060101010101" pitchFamily="49" charset="-122"/>
                <a:sym typeface="Arial" panose="020B0604020202020204" pitchFamily="34" charset="0"/>
              </a:rPr>
              <a:t>submission</a:t>
            </a:r>
            <a:r>
              <a:rPr lang="zh-CN" altLang="en-US" dirty="0">
                <a:solidFill>
                  <a:srgbClr val="006600"/>
                </a:solidFill>
                <a:ea typeface="仿宋" panose="02010609060101010101" pitchFamily="49" charset="-122"/>
                <a:sym typeface="Arial" panose="020B0604020202020204" pitchFamily="34" charset="0"/>
              </a:rPr>
              <a:t> </a:t>
            </a:r>
            <a:r>
              <a:rPr lang="zh-CN" altLang="en-US" dirty="0">
                <a:ea typeface="仿宋" panose="02010609060101010101" pitchFamily="49" charset="-122"/>
                <a:sym typeface="Arial" panose="020B0604020202020204" pitchFamily="34" charset="0"/>
              </a:rPr>
              <a:t>of a process to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smtClean="0">
                <a:solidFill>
                  <a:srgbClr val="C00000"/>
                </a:solidFill>
                <a:ea typeface="仿宋" panose="02010609060101010101" pitchFamily="49" charset="-122"/>
                <a:sym typeface="Arial" panose="020B0604020202020204" pitchFamily="34" charset="0"/>
              </a:rPr>
              <a:t>completion</a:t>
            </a:r>
            <a:endParaRPr lang="zh-CN" altLang="en-US" dirty="0">
              <a:solidFill>
                <a:srgbClr val="C00000"/>
              </a:solidFill>
              <a:ea typeface="仿宋" panose="02010609060101010101" pitchFamily="49" charset="-122"/>
              <a:sym typeface="Arial" panose="020B0604020202020204" pitchFamily="34" charset="0"/>
            </a:endParaRPr>
          </a:p>
        </p:txBody>
      </p:sp>
      <p:grpSp>
        <p:nvGrpSpPr>
          <p:cNvPr id="31748" name="Group 74">
            <a:extLst>
              <a:ext uri="{FF2B5EF4-FFF2-40B4-BE49-F238E27FC236}">
                <a16:creationId xmlns:a16="http://schemas.microsoft.com/office/drawing/2014/main" id="{AFC1B129-0968-4095-A230-C466CC6CD8EC}"/>
              </a:ext>
            </a:extLst>
          </p:cNvPr>
          <p:cNvGrpSpPr>
            <a:grpSpLocks/>
          </p:cNvGrpSpPr>
          <p:nvPr/>
        </p:nvGrpSpPr>
        <p:grpSpPr bwMode="auto">
          <a:xfrm>
            <a:off x="1371600" y="3752850"/>
            <a:ext cx="5924550" cy="1204913"/>
            <a:chOff x="0" y="0"/>
            <a:chExt cx="3732" cy="759"/>
          </a:xfrm>
        </p:grpSpPr>
        <p:sp>
          <p:nvSpPr>
            <p:cNvPr id="31749" name="Rectangle 37">
              <a:extLst>
                <a:ext uri="{FF2B5EF4-FFF2-40B4-BE49-F238E27FC236}">
                  <a16:creationId xmlns:a16="http://schemas.microsoft.com/office/drawing/2014/main" id="{B6AC9B66-981F-412B-9104-EF48F2E2FA5F}"/>
                </a:ext>
              </a:extLst>
            </p:cNvPr>
            <p:cNvSpPr>
              <a:spLocks noChangeArrowheads="1"/>
            </p:cNvSpPr>
            <p:nvPr/>
          </p:nvSpPr>
          <p:spPr bwMode="auto">
            <a:xfrm flipH="1">
              <a:off x="96" y="9"/>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a:extLst>
                <a:ext uri="{FF2B5EF4-FFF2-40B4-BE49-F238E27FC236}">
                  <a16:creationId xmlns:a16="http://schemas.microsoft.com/office/drawing/2014/main" id="{B7C8B271-B3D3-4172-B117-DC852D7F4190}"/>
                </a:ext>
              </a:extLst>
            </p:cNvPr>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a:extLst>
                <a:ext uri="{FF2B5EF4-FFF2-40B4-BE49-F238E27FC236}">
                  <a16:creationId xmlns:a16="http://schemas.microsoft.com/office/drawing/2014/main" id="{3F04711E-76BB-4255-AD83-A22725A15F2A}"/>
                </a:ext>
              </a:extLst>
            </p:cNvPr>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a:extLst>
                <a:ext uri="{FF2B5EF4-FFF2-40B4-BE49-F238E27FC236}">
                  <a16:creationId xmlns:a16="http://schemas.microsoft.com/office/drawing/2014/main" id="{C65DF412-3253-46B6-82E4-9992F8BFC0EE}"/>
                </a:ext>
              </a:extLst>
            </p:cNvPr>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a:extLst>
                <a:ext uri="{FF2B5EF4-FFF2-40B4-BE49-F238E27FC236}">
                  <a16:creationId xmlns:a16="http://schemas.microsoft.com/office/drawing/2014/main" id="{481AC93B-3F64-46F6-B55D-13B1B919A1E2}"/>
                </a:ext>
              </a:extLst>
            </p:cNvPr>
            <p:cNvSpPr>
              <a:spLocks noChangeShapeType="1"/>
            </p:cNvSpPr>
            <p:nvPr/>
          </p:nvSpPr>
          <p:spPr bwMode="auto">
            <a:xfrm flipH="1">
              <a:off x="358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a:extLst>
                <a:ext uri="{FF2B5EF4-FFF2-40B4-BE49-F238E27FC236}">
                  <a16:creationId xmlns:a16="http://schemas.microsoft.com/office/drawing/2014/main" id="{7BCE5FD5-3A75-483D-A32D-20CC9BA5DCEE}"/>
                </a:ext>
              </a:extLst>
            </p:cNvPr>
            <p:cNvSpPr>
              <a:spLocks noChangeShapeType="1"/>
            </p:cNvSpPr>
            <p:nvPr/>
          </p:nvSpPr>
          <p:spPr bwMode="auto">
            <a:xfrm flipH="1">
              <a:off x="9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43">
              <a:extLst>
                <a:ext uri="{FF2B5EF4-FFF2-40B4-BE49-F238E27FC236}">
                  <a16:creationId xmlns:a16="http://schemas.microsoft.com/office/drawing/2014/main" id="{FC6EB830-EB3C-4659-8E5A-8F5B0384F41B}"/>
                </a:ext>
              </a:extLst>
            </p:cNvPr>
            <p:cNvSpPr>
              <a:spLocks noChangeShapeType="1"/>
            </p:cNvSpPr>
            <p:nvPr/>
          </p:nvSpPr>
          <p:spPr bwMode="auto">
            <a:xfrm flipH="1">
              <a:off x="1824"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a:extLst>
                <a:ext uri="{FF2B5EF4-FFF2-40B4-BE49-F238E27FC236}">
                  <a16:creationId xmlns:a16="http://schemas.microsoft.com/office/drawing/2014/main" id="{1341F916-B7E9-4242-B809-6A61FF0C4D5B}"/>
                </a:ext>
              </a:extLst>
            </p:cNvPr>
            <p:cNvSpPr>
              <a:spLocks noChangeShapeType="1"/>
            </p:cNvSpPr>
            <p:nvPr/>
          </p:nvSpPr>
          <p:spPr bwMode="auto">
            <a:xfrm flipH="1">
              <a:off x="48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a:extLst>
                <a:ext uri="{FF2B5EF4-FFF2-40B4-BE49-F238E27FC236}">
                  <a16:creationId xmlns:a16="http://schemas.microsoft.com/office/drawing/2014/main" id="{1F5D1887-AC2A-45B2-A0D9-FC34823B5B11}"/>
                </a:ext>
              </a:extLst>
            </p:cNvPr>
            <p:cNvSpPr>
              <a:spLocks noChangeShapeType="1"/>
            </p:cNvSpPr>
            <p:nvPr/>
          </p:nvSpPr>
          <p:spPr bwMode="auto">
            <a:xfrm flipH="1">
              <a:off x="153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a:extLst>
                <a:ext uri="{FF2B5EF4-FFF2-40B4-BE49-F238E27FC236}">
                  <a16:creationId xmlns:a16="http://schemas.microsoft.com/office/drawing/2014/main" id="{D91E5BEB-945A-4634-9528-D9A91177D38D}"/>
                </a:ext>
              </a:extLst>
            </p:cNvPr>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p>
          </p:txBody>
        </p:sp>
        <p:sp>
          <p:nvSpPr>
            <p:cNvPr id="31759" name="Text Box 48">
              <a:extLst>
                <a:ext uri="{FF2B5EF4-FFF2-40B4-BE49-F238E27FC236}">
                  <a16:creationId xmlns:a16="http://schemas.microsoft.com/office/drawing/2014/main" id="{7962B13D-1695-470A-9190-E00579EF88A7}"/>
                </a:ext>
              </a:extLst>
            </p:cNvPr>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p>
          </p:txBody>
        </p:sp>
        <p:sp>
          <p:nvSpPr>
            <p:cNvPr id="31760" name="Text Box 49">
              <a:extLst>
                <a:ext uri="{FF2B5EF4-FFF2-40B4-BE49-F238E27FC236}">
                  <a16:creationId xmlns:a16="http://schemas.microsoft.com/office/drawing/2014/main" id="{81DEB522-C4CC-4E69-8F04-D673662D0FCF}"/>
                </a:ext>
              </a:extLst>
            </p:cNvPr>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a:t>
              </a:r>
            </a:p>
          </p:txBody>
        </p:sp>
        <p:sp>
          <p:nvSpPr>
            <p:cNvPr id="31761" name="Text Box 50">
              <a:extLst>
                <a:ext uri="{FF2B5EF4-FFF2-40B4-BE49-F238E27FC236}">
                  <a16:creationId xmlns:a16="http://schemas.microsoft.com/office/drawing/2014/main" id="{98CA22E1-7618-4844-9E85-7A611E48943E}"/>
                </a:ext>
              </a:extLst>
            </p:cNvPr>
            <p:cNvSpPr txBox="1">
              <a:spLocks noChangeArrowheads="1"/>
            </p:cNvSpPr>
            <p:nvPr/>
          </p:nvSpPr>
          <p:spPr bwMode="auto">
            <a:xfrm flipH="1">
              <a:off x="0" y="4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31762" name="Text Box 51">
              <a:extLst>
                <a:ext uri="{FF2B5EF4-FFF2-40B4-BE49-F238E27FC236}">
                  <a16:creationId xmlns:a16="http://schemas.microsoft.com/office/drawing/2014/main" id="{2FE53706-789D-4E8C-9864-9F90AA8D7AB2}"/>
                </a:ext>
              </a:extLst>
            </p:cNvPr>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31763" name="Line 52">
              <a:extLst>
                <a:ext uri="{FF2B5EF4-FFF2-40B4-BE49-F238E27FC236}">
                  <a16:creationId xmlns:a16="http://schemas.microsoft.com/office/drawing/2014/main" id="{9938B7A1-CEBE-4DA1-A451-2C3CAD5546C4}"/>
                </a:ext>
              </a:extLst>
            </p:cNvPr>
            <p:cNvSpPr>
              <a:spLocks noChangeShapeType="1"/>
            </p:cNvSpPr>
            <p:nvPr/>
          </p:nvSpPr>
          <p:spPr bwMode="auto">
            <a:xfrm flipH="1">
              <a:off x="2592"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a:extLst>
                <a:ext uri="{FF2B5EF4-FFF2-40B4-BE49-F238E27FC236}">
                  <a16:creationId xmlns:a16="http://schemas.microsoft.com/office/drawing/2014/main" id="{9DAB7EBD-DF8C-4ECE-9F88-BA9A50690367}"/>
                </a:ext>
              </a:extLst>
            </p:cNvPr>
            <p:cNvSpPr>
              <a:spLocks noChangeShapeType="1"/>
            </p:cNvSpPr>
            <p:nvPr/>
          </p:nvSpPr>
          <p:spPr bwMode="auto">
            <a:xfrm flipH="1">
              <a:off x="2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a:extLst>
                <a:ext uri="{FF2B5EF4-FFF2-40B4-BE49-F238E27FC236}">
                  <a16:creationId xmlns:a16="http://schemas.microsoft.com/office/drawing/2014/main" id="{C67FF5D1-630D-4F0F-BD03-C9DCA0F9C17D}"/>
                </a:ext>
              </a:extLst>
            </p:cNvPr>
            <p:cNvSpPr>
              <a:spLocks noChangeShapeType="1"/>
            </p:cNvSpPr>
            <p:nvPr/>
          </p:nvSpPr>
          <p:spPr bwMode="auto">
            <a:xfrm flipH="1">
              <a:off x="76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a:extLst>
                <a:ext uri="{FF2B5EF4-FFF2-40B4-BE49-F238E27FC236}">
                  <a16:creationId xmlns:a16="http://schemas.microsoft.com/office/drawing/2014/main" id="{BD90A51E-A524-4975-8EC2-079146A15BAD}"/>
                </a:ext>
              </a:extLst>
            </p:cNvPr>
            <p:cNvSpPr>
              <a:spLocks noChangeShapeType="1"/>
            </p:cNvSpPr>
            <p:nvPr/>
          </p:nvSpPr>
          <p:spPr bwMode="auto">
            <a:xfrm flipH="1">
              <a:off x="1824"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a:extLst>
                <a:ext uri="{FF2B5EF4-FFF2-40B4-BE49-F238E27FC236}">
                  <a16:creationId xmlns:a16="http://schemas.microsoft.com/office/drawing/2014/main" id="{7EB7BE1C-AED9-4028-8CCA-8A21A32F4839}"/>
                </a:ext>
              </a:extLst>
            </p:cNvPr>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p>
          </p:txBody>
        </p:sp>
        <p:sp>
          <p:nvSpPr>
            <p:cNvPr id="31768" name="Line 60">
              <a:extLst>
                <a:ext uri="{FF2B5EF4-FFF2-40B4-BE49-F238E27FC236}">
                  <a16:creationId xmlns:a16="http://schemas.microsoft.com/office/drawing/2014/main" id="{6CBEB1E2-101D-4526-9C6D-524E35B941F7}"/>
                </a:ext>
              </a:extLst>
            </p:cNvPr>
            <p:cNvSpPr>
              <a:spLocks noChangeShapeType="1"/>
            </p:cNvSpPr>
            <p:nvPr/>
          </p:nvSpPr>
          <p:spPr bwMode="auto">
            <a:xfrm flipH="1">
              <a:off x="206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a:extLst>
                <a:ext uri="{FF2B5EF4-FFF2-40B4-BE49-F238E27FC236}">
                  <a16:creationId xmlns:a16="http://schemas.microsoft.com/office/drawing/2014/main" id="{2FED49A4-1745-4635-9C8A-337F944ADD7A}"/>
                </a:ext>
              </a:extLst>
            </p:cNvPr>
            <p:cNvSpPr>
              <a:spLocks noChangeShapeType="1"/>
            </p:cNvSpPr>
            <p:nvPr/>
          </p:nvSpPr>
          <p:spPr bwMode="auto">
            <a:xfrm flipH="1">
              <a:off x="225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a:extLst>
                <a:ext uri="{FF2B5EF4-FFF2-40B4-BE49-F238E27FC236}">
                  <a16:creationId xmlns:a16="http://schemas.microsoft.com/office/drawing/2014/main" id="{B567EDE0-525A-4014-A742-B904000210FB}"/>
                </a:ext>
              </a:extLst>
            </p:cNvPr>
            <p:cNvSpPr>
              <a:spLocks noChangeShapeType="1"/>
            </p:cNvSpPr>
            <p:nvPr/>
          </p:nvSpPr>
          <p:spPr bwMode="auto">
            <a:xfrm flipH="1">
              <a:off x="244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a:extLst>
                <a:ext uri="{FF2B5EF4-FFF2-40B4-BE49-F238E27FC236}">
                  <a16:creationId xmlns:a16="http://schemas.microsoft.com/office/drawing/2014/main" id="{9993B7F9-FF1A-44D2-8319-24BA4CF98FE3}"/>
                </a:ext>
              </a:extLst>
            </p:cNvPr>
            <p:cNvSpPr>
              <a:spLocks noChangeShapeType="1"/>
            </p:cNvSpPr>
            <p:nvPr/>
          </p:nvSpPr>
          <p:spPr bwMode="auto">
            <a:xfrm flipH="1">
              <a:off x="2592"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64">
              <a:extLst>
                <a:ext uri="{FF2B5EF4-FFF2-40B4-BE49-F238E27FC236}">
                  <a16:creationId xmlns:a16="http://schemas.microsoft.com/office/drawing/2014/main" id="{05CFC19E-68F6-41A9-A3AF-682312A7ED3A}"/>
                </a:ext>
              </a:extLst>
            </p:cNvPr>
            <p:cNvSpPr txBox="1">
              <a:spLocks noChangeArrowheads="1"/>
            </p:cNvSpPr>
            <p:nvPr/>
          </p:nvSpPr>
          <p:spPr bwMode="auto">
            <a:xfrm flipH="1">
              <a:off x="1728"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p>
          </p:txBody>
        </p:sp>
        <p:sp>
          <p:nvSpPr>
            <p:cNvPr id="31773" name="Line 65">
              <a:extLst>
                <a:ext uri="{FF2B5EF4-FFF2-40B4-BE49-F238E27FC236}">
                  <a16:creationId xmlns:a16="http://schemas.microsoft.com/office/drawing/2014/main" id="{2A49FFCE-E6DE-4202-9173-F96FA4D12B9A}"/>
                </a:ext>
              </a:extLst>
            </p:cNvPr>
            <p:cNvSpPr>
              <a:spLocks noChangeShapeType="1"/>
            </p:cNvSpPr>
            <p:nvPr/>
          </p:nvSpPr>
          <p:spPr bwMode="auto">
            <a:xfrm flipH="1">
              <a:off x="2832"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a:extLst>
                <a:ext uri="{FF2B5EF4-FFF2-40B4-BE49-F238E27FC236}">
                  <a16:creationId xmlns:a16="http://schemas.microsoft.com/office/drawing/2014/main" id="{D8557FF9-485F-4B31-828A-88AE64A59D38}"/>
                </a:ext>
              </a:extLst>
            </p:cNvPr>
            <p:cNvSpPr>
              <a:spLocks noChangeShapeType="1"/>
            </p:cNvSpPr>
            <p:nvPr/>
          </p:nvSpPr>
          <p:spPr bwMode="auto">
            <a:xfrm flipH="1">
              <a:off x="302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a:extLst>
                <a:ext uri="{FF2B5EF4-FFF2-40B4-BE49-F238E27FC236}">
                  <a16:creationId xmlns:a16="http://schemas.microsoft.com/office/drawing/2014/main" id="{01F8A8D1-A1FE-4428-B0C1-0BF84DE1B231}"/>
                </a:ext>
              </a:extLst>
            </p:cNvPr>
            <p:cNvSpPr>
              <a:spLocks noChangeShapeType="1"/>
            </p:cNvSpPr>
            <p:nvPr/>
          </p:nvSpPr>
          <p:spPr bwMode="auto">
            <a:xfrm flipH="1">
              <a:off x="321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a:extLst>
                <a:ext uri="{FF2B5EF4-FFF2-40B4-BE49-F238E27FC236}">
                  <a16:creationId xmlns:a16="http://schemas.microsoft.com/office/drawing/2014/main" id="{0EE1D4F6-40F7-4DA6-83B8-945511D5044F}"/>
                </a:ext>
              </a:extLst>
            </p:cNvPr>
            <p:cNvSpPr>
              <a:spLocks noChangeShapeType="1"/>
            </p:cNvSpPr>
            <p:nvPr/>
          </p:nvSpPr>
          <p:spPr bwMode="auto">
            <a:xfrm flipH="1">
              <a:off x="96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a:extLst>
                <a:ext uri="{FF2B5EF4-FFF2-40B4-BE49-F238E27FC236}">
                  <a16:creationId xmlns:a16="http://schemas.microsoft.com/office/drawing/2014/main" id="{8C5414D6-480F-43B6-8BAA-0DA13D2307A2}"/>
                </a:ext>
              </a:extLst>
            </p:cNvPr>
            <p:cNvSpPr>
              <a:spLocks noChangeShapeType="1"/>
            </p:cNvSpPr>
            <p:nvPr/>
          </p:nvSpPr>
          <p:spPr bwMode="auto">
            <a:xfrm flipH="1">
              <a:off x="1296"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a:extLst>
                <a:ext uri="{FF2B5EF4-FFF2-40B4-BE49-F238E27FC236}">
                  <a16:creationId xmlns:a16="http://schemas.microsoft.com/office/drawing/2014/main" id="{15F276E8-8F1D-4D09-9B5D-CC67CE75F749}"/>
                </a:ext>
              </a:extLst>
            </p:cNvPr>
            <p:cNvSpPr txBox="1">
              <a:spLocks noChangeArrowheads="1"/>
            </p:cNvSpPr>
            <p:nvPr/>
          </p:nvSpPr>
          <p:spPr bwMode="auto">
            <a:xfrm flipH="1">
              <a:off x="139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79" name="Text Box 71">
              <a:extLst>
                <a:ext uri="{FF2B5EF4-FFF2-40B4-BE49-F238E27FC236}">
                  <a16:creationId xmlns:a16="http://schemas.microsoft.com/office/drawing/2014/main" id="{1D5FA2C6-0286-4A54-AE62-2A46BC174BCF}"/>
                </a:ext>
              </a:extLst>
            </p:cNvPr>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a:extLst>
                <a:ext uri="{FF2B5EF4-FFF2-40B4-BE49-F238E27FC236}">
                  <a16:creationId xmlns:a16="http://schemas.microsoft.com/office/drawing/2014/main" id="{82C6D8EB-301E-4BFE-A7C9-FC463458CC54}"/>
                </a:ext>
              </a:extLst>
            </p:cNvPr>
            <p:cNvSpPr>
              <a:spLocks noChangeShapeType="1"/>
            </p:cNvSpPr>
            <p:nvPr/>
          </p:nvSpPr>
          <p:spPr bwMode="auto">
            <a:xfrm flipH="1">
              <a:off x="340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a:extLst>
                <a:ext uri="{FF2B5EF4-FFF2-40B4-BE49-F238E27FC236}">
                  <a16:creationId xmlns:a16="http://schemas.microsoft.com/office/drawing/2014/main" id="{53B5B086-5ADA-41A7-B27D-1A957AAF421C}"/>
                </a:ext>
              </a:extLst>
            </p:cNvPr>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grpSp>
      <p:sp>
        <p:nvSpPr>
          <p:cNvPr id="2" name="圆角矩形标注 1"/>
          <p:cNvSpPr/>
          <p:nvPr/>
        </p:nvSpPr>
        <p:spPr>
          <a:xfrm>
            <a:off x="6197353" y="1739900"/>
            <a:ext cx="2565647" cy="1136650"/>
          </a:xfrm>
          <a:prstGeom prst="wedgeRoundRectCallout">
            <a:avLst>
              <a:gd name="adj1" fmla="val -20833"/>
              <a:gd name="adj2" fmla="val 5078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rgbClr val="000000"/>
                </a:solidFill>
              </a:rPr>
              <a:t>思考：若</a:t>
            </a:r>
            <a:r>
              <a:rPr lang="en-US" altLang="zh-CN" sz="1600" dirty="0" smtClean="0">
                <a:solidFill>
                  <a:srgbClr val="000000"/>
                </a:solidFill>
              </a:rPr>
              <a:t>P4</a:t>
            </a:r>
            <a:r>
              <a:rPr lang="zh-CN" altLang="en-US" sz="1600" dirty="0" smtClean="0">
                <a:solidFill>
                  <a:srgbClr val="000000"/>
                </a:solidFill>
              </a:rPr>
              <a:t>的到达时间为</a:t>
            </a:r>
            <a:r>
              <a:rPr lang="en-US" altLang="zh-CN" sz="1600" dirty="0" smtClean="0">
                <a:solidFill>
                  <a:srgbClr val="000000"/>
                </a:solidFill>
              </a:rPr>
              <a:t>6.0</a:t>
            </a:r>
            <a:r>
              <a:rPr lang="zh-CN" altLang="en-US" sz="1600" dirty="0" smtClean="0">
                <a:solidFill>
                  <a:srgbClr val="000000"/>
                </a:solidFill>
              </a:rPr>
              <a:t>，调度顺序如何？</a:t>
            </a:r>
            <a:endParaRPr lang="en-US" altLang="zh-CN" sz="1600" dirty="0" smtClean="0">
              <a:solidFill>
                <a:srgbClr val="000000"/>
              </a:solidFill>
            </a:endParaRPr>
          </a:p>
          <a:p>
            <a:pPr algn="l"/>
            <a:r>
              <a:rPr lang="zh-CN" altLang="en-US" sz="1600" dirty="0" smtClean="0">
                <a:solidFill>
                  <a:srgbClr val="000000"/>
                </a:solidFill>
              </a:rPr>
              <a:t>给出相应的甘特图，并计算周转时间与等待时间。</a:t>
            </a:r>
            <a:endParaRPr lang="zh-CN" alt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87E63D2-DD20-4C68-B1FB-EA7D48FF0259}"/>
              </a:ext>
            </a:extLst>
          </p:cNvPr>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endParaRPr lang="zh-CN" altLang="en-US" noProof="1">
              <a:effectLst>
                <a:outerShdw blurRad="38100" dist="38100" dir="2700000">
                  <a:srgbClr val="C0C0C0"/>
                </a:outerShdw>
              </a:effectLst>
            </a:endParaRPr>
          </a:p>
        </p:txBody>
      </p:sp>
      <p:sp>
        <p:nvSpPr>
          <p:cNvPr id="15363" name="内容占位符 2">
            <a:extLst>
              <a:ext uri="{FF2B5EF4-FFF2-40B4-BE49-F238E27FC236}">
                <a16:creationId xmlns:a16="http://schemas.microsoft.com/office/drawing/2014/main" id="{7E226244-6A2F-4E16-BFCF-931613352637}"/>
              </a:ext>
            </a:extLst>
          </p:cNvPr>
          <p:cNvSpPr>
            <a:spLocks noGrp="1" noChangeArrowheads="1"/>
          </p:cNvSpPr>
          <p:nvPr>
            <p:ph idx="4294967295"/>
          </p:nvPr>
        </p:nvSpPr>
        <p:spPr>
          <a:xfrm>
            <a:off x="476250" y="1104900"/>
            <a:ext cx="8053388" cy="4954588"/>
          </a:xfrm>
        </p:spPr>
        <p:txBody>
          <a:bodyPr/>
          <a:lstStyle/>
          <a:p>
            <a:pPr>
              <a:defRPr/>
            </a:pPr>
            <a:r>
              <a:rPr lang="zh-CN" altLang="en-US" dirty="0">
                <a:latin typeface="宋体" panose="02010600030101010101" pitchFamily="2" charset="-122"/>
              </a:rPr>
              <a:t>时刻</a:t>
            </a:r>
            <a:r>
              <a:rPr lang="en-US" altLang="zh-CN" dirty="0">
                <a:latin typeface="宋体" panose="02010600030101010101" pitchFamily="2" charset="-122"/>
              </a:rPr>
              <a:t>0</a:t>
            </a:r>
            <a:r>
              <a:rPr lang="zh-CN" altLang="en-US" dirty="0">
                <a:latin typeface="宋体" panose="02010600030101010101" pitchFamily="2" charset="-122"/>
              </a:rPr>
              <a:t>，只有</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在就绪队列，</a:t>
            </a:r>
            <a:r>
              <a:rPr lang="en-US" altLang="zh-CN" dirty="0">
                <a:latin typeface="宋体" panose="02010600030101010101" pitchFamily="2" charset="-122"/>
              </a:rPr>
              <a:t>then</a:t>
            </a:r>
            <a:r>
              <a:rPr lang="zh-CN" altLang="en-US" dirty="0">
                <a:latin typeface="宋体" panose="02010600030101010101" pitchFamily="2" charset="-122"/>
              </a:rPr>
              <a:t>调度</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执行</a:t>
            </a:r>
            <a:endParaRPr lang="en-US" altLang="zh-CN" dirty="0">
              <a:latin typeface="宋体" panose="02010600030101010101" pitchFamily="2" charset="-122"/>
            </a:endParaRPr>
          </a:p>
          <a:p>
            <a:pPr>
              <a:defRPr/>
            </a:pPr>
            <a:r>
              <a:rPr lang="zh-CN" altLang="en-US" dirty="0">
                <a:latin typeface="宋体" panose="02010600030101010101" pitchFamily="2" charset="-122"/>
              </a:rPr>
              <a:t>时刻</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进入就绪队列，按照引起进程调度的条件</a:t>
            </a:r>
            <a:r>
              <a:rPr lang="en-US" altLang="zh-CN" dirty="0">
                <a:latin typeface="宋体" panose="02010600030101010101" pitchFamily="2" charset="-122"/>
              </a:rPr>
              <a:t>3</a:t>
            </a:r>
            <a:r>
              <a:rPr lang="zh-CN" altLang="en-US" dirty="0">
                <a:latin typeface="宋体" panose="02010600030101010101" pitchFamily="2" charset="-122"/>
              </a:rPr>
              <a:t>或</a:t>
            </a:r>
            <a:r>
              <a:rPr lang="en-US" altLang="zh-CN" dirty="0">
                <a:latin typeface="宋体" panose="02010600030101010101" pitchFamily="2" charset="-122"/>
              </a:rPr>
              <a:t>3’,</a:t>
            </a:r>
            <a:r>
              <a:rPr lang="zh-CN" altLang="en-US" dirty="0">
                <a:latin typeface="宋体" panose="02010600030101010101" pitchFamily="2" charset="-122"/>
              </a:rPr>
              <a:t>检查</a:t>
            </a:r>
            <a:r>
              <a:rPr lang="en-US" altLang="zh-CN" dirty="0">
                <a:latin typeface="宋体" panose="02010600030101010101" pitchFamily="2" charset="-122"/>
              </a:rPr>
              <a:t>P2</a:t>
            </a:r>
            <a:r>
              <a:rPr lang="zh-CN" altLang="en-US" dirty="0">
                <a:latin typeface="宋体" panose="02010600030101010101" pitchFamily="2" charset="-122"/>
              </a:rPr>
              <a:t>是否能够抢先</a:t>
            </a:r>
            <a:r>
              <a:rPr lang="en-US" altLang="zh-CN" dirty="0">
                <a:latin typeface="宋体" panose="02010600030101010101" pitchFamily="2" charset="-122"/>
              </a:rPr>
              <a:t>P1</a:t>
            </a:r>
          </a:p>
          <a:p>
            <a:pPr lvl="1">
              <a:defRPr/>
            </a:pPr>
            <a:r>
              <a:rPr lang="en-US" altLang="zh-CN" sz="1600" dirty="0">
                <a:latin typeface="宋体" panose="02010600030101010101" pitchFamily="2" charset="-122"/>
              </a:rPr>
              <a:t>P1</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7-2=5</a:t>
            </a:r>
            <a:r>
              <a:rPr lang="zh-CN" altLang="en-US" sz="1600" dirty="0">
                <a:latin typeface="宋体" panose="02010600030101010101" pitchFamily="2" charset="-122"/>
              </a:rPr>
              <a:t>，而</a:t>
            </a:r>
            <a:r>
              <a:rPr lang="en-US" altLang="zh-CN" sz="1600" dirty="0">
                <a:latin typeface="宋体" panose="02010600030101010101" pitchFamily="2" charset="-122"/>
              </a:rPr>
              <a:t>P2</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4</a:t>
            </a:r>
            <a:r>
              <a:rPr lang="zh-CN" altLang="en-US" sz="1600" dirty="0">
                <a:latin typeface="宋体" panose="02010600030101010101" pitchFamily="2" charset="-122"/>
              </a:rPr>
              <a:t>，因此</a:t>
            </a:r>
            <a:r>
              <a:rPr lang="en-US" altLang="zh-CN" sz="1600" dirty="0">
                <a:latin typeface="宋体" panose="02010600030101010101" pitchFamily="2" charset="-122"/>
              </a:rPr>
              <a:t>P2</a:t>
            </a:r>
            <a:r>
              <a:rPr lang="zh-CN" altLang="en-US" sz="1600" dirty="0">
                <a:latin typeface="宋体" panose="02010600030101010101" pitchFamily="2" charset="-122"/>
              </a:rPr>
              <a:t>抢先</a:t>
            </a:r>
            <a:r>
              <a:rPr lang="en-US" altLang="zh-CN" sz="1600" dirty="0">
                <a:latin typeface="宋体" panose="02010600030101010101" pitchFamily="2" charset="-122"/>
              </a:rPr>
              <a:t>P1</a:t>
            </a:r>
          </a:p>
          <a:p>
            <a:pPr lvl="1">
              <a:defRPr/>
            </a:pPr>
            <a:r>
              <a:rPr lang="en-US" altLang="zh-CN" sz="1600" dirty="0">
                <a:latin typeface="宋体" panose="02010600030101010101" pitchFamily="2" charset="-122"/>
              </a:rPr>
              <a:t>P1</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18" charset="0"/>
                <a:cs typeface="Times New Roman" panose="02020603050405020304" pitchFamily="18" charset="0"/>
              </a:rPr>
              <a:t>remaining time</a:t>
            </a:r>
            <a:r>
              <a:rPr lang="en-US" altLang="zh-CN" sz="1600" b="1" dirty="0">
                <a:solidFill>
                  <a:srgbClr val="00B050"/>
                </a:solidFill>
                <a:latin typeface="Times New Roman" panose="02020603050405020304" pitchFamily="18" charset="0"/>
                <a:cs typeface="Times New Roman" panose="02020603050405020304" pitchFamily="18" charset="0"/>
              </a:rPr>
              <a:t> =</a:t>
            </a:r>
            <a:r>
              <a:rPr lang="en-US" altLang="zh-CN" sz="1600" dirty="0">
                <a:latin typeface="宋体" panose="02010600030101010101" pitchFamily="2" charset="-122"/>
              </a:rPr>
              <a:t>5)</a:t>
            </a:r>
          </a:p>
          <a:p>
            <a:pPr>
              <a:defRPr/>
            </a:pPr>
            <a:r>
              <a:rPr lang="zh-CN" altLang="en-US" dirty="0">
                <a:latin typeface="宋体" panose="02010600030101010101" pitchFamily="2" charset="-122"/>
              </a:rPr>
              <a:t>时刻</a:t>
            </a:r>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P3</a:t>
            </a:r>
            <a:r>
              <a:rPr lang="zh-CN" altLang="en-US" dirty="0">
                <a:latin typeface="宋体" panose="02010600030101010101" pitchFamily="2" charset="-122"/>
              </a:rPr>
              <a:t>进入就绪队列，检查</a:t>
            </a:r>
            <a:r>
              <a:rPr lang="en-US" altLang="zh-CN" dirty="0">
                <a:latin typeface="宋体" panose="02010600030101010101" pitchFamily="2" charset="-122"/>
              </a:rPr>
              <a:t>P3</a:t>
            </a:r>
            <a:r>
              <a:rPr lang="zh-CN" altLang="en-US" dirty="0">
                <a:latin typeface="宋体" panose="02010600030101010101" pitchFamily="2" charset="-122"/>
              </a:rPr>
              <a:t>是否能够抢先</a:t>
            </a:r>
            <a:r>
              <a:rPr lang="en-US" altLang="zh-CN" dirty="0">
                <a:latin typeface="宋体" panose="02010600030101010101" pitchFamily="2" charset="-122"/>
              </a:rPr>
              <a:t>P2(</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P3)</a:t>
            </a:r>
          </a:p>
          <a:p>
            <a:pPr lvl="1">
              <a:defRPr/>
            </a:pPr>
            <a:r>
              <a:rPr lang="zh-CN" altLang="en-US" sz="1600" dirty="0">
                <a:latin typeface="宋体" panose="02010600030101010101" pitchFamily="2" charset="-122"/>
              </a:rPr>
              <a:t>由于</a:t>
            </a:r>
            <a:r>
              <a:rPr lang="en-US" altLang="zh-CN" sz="1600" dirty="0">
                <a:latin typeface="宋体" panose="02010600030101010101" pitchFamily="2" charset="-122"/>
              </a:rPr>
              <a:t>P2</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2</a:t>
            </a:r>
            <a:r>
              <a:rPr lang="zh-CN" altLang="en-US" sz="1600" dirty="0">
                <a:latin typeface="宋体" panose="02010600030101010101" pitchFamily="2" charset="-122"/>
              </a:rPr>
              <a:t>，而</a:t>
            </a:r>
            <a:r>
              <a:rPr lang="en-US" altLang="zh-CN" sz="1600" dirty="0">
                <a:latin typeface="宋体" panose="02010600030101010101" pitchFamily="2" charset="-122"/>
              </a:rPr>
              <a:t>P3</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为</a:t>
            </a:r>
            <a:r>
              <a:rPr lang="en-US" altLang="zh-CN" sz="1600" dirty="0">
                <a:latin typeface="宋体" panose="02010600030101010101" pitchFamily="2" charset="-122"/>
              </a:rPr>
              <a:t>1</a:t>
            </a:r>
            <a:r>
              <a:rPr lang="zh-CN" altLang="en-US" sz="1600" dirty="0">
                <a:latin typeface="宋体" panose="02010600030101010101" pitchFamily="2" charset="-122"/>
              </a:rPr>
              <a:t>，因此</a:t>
            </a:r>
            <a:r>
              <a:rPr lang="en-US" altLang="zh-CN" sz="1600" dirty="0">
                <a:latin typeface="宋体" panose="02010600030101010101" pitchFamily="2" charset="-122"/>
              </a:rPr>
              <a:t>P3</a:t>
            </a:r>
            <a:r>
              <a:rPr lang="zh-CN" altLang="en-US" sz="1600" dirty="0">
                <a:latin typeface="宋体" panose="02010600030101010101" pitchFamily="2" charset="-122"/>
              </a:rPr>
              <a:t>抢先</a:t>
            </a:r>
            <a:r>
              <a:rPr lang="en-US" altLang="zh-CN" sz="1600" dirty="0">
                <a:latin typeface="宋体" panose="02010600030101010101" pitchFamily="2" charset="-122"/>
              </a:rPr>
              <a:t>P2</a:t>
            </a:r>
          </a:p>
          <a:p>
            <a:pPr lvl="1">
              <a:defRPr/>
            </a:pPr>
            <a:r>
              <a:rPr lang="en-US" altLang="zh-CN" sz="1600" dirty="0">
                <a:latin typeface="宋体" panose="02010600030101010101" pitchFamily="2" charset="-122"/>
              </a:rPr>
              <a:t>P2</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18" charset="0"/>
                <a:cs typeface="Times New Roman" panose="02020603050405020304" pitchFamily="18" charset="0"/>
              </a:rPr>
              <a:t>remaining time</a:t>
            </a:r>
            <a:r>
              <a:rPr lang="en-US" altLang="zh-CN" sz="1600" b="1" dirty="0">
                <a:solidFill>
                  <a:srgbClr val="00B050"/>
                </a:solidFill>
                <a:latin typeface="Times New Roman" panose="02020603050405020304" pitchFamily="18" charset="0"/>
                <a:cs typeface="Times New Roman" panose="02020603050405020304" pitchFamily="18" charset="0"/>
              </a:rPr>
              <a:t> =</a:t>
            </a:r>
            <a:r>
              <a:rPr lang="en-US" altLang="zh-CN" sz="1600" dirty="0">
                <a:latin typeface="宋体" panose="02010600030101010101" pitchFamily="2" charset="-122"/>
              </a:rPr>
              <a:t>2)</a:t>
            </a:r>
          </a:p>
          <a:p>
            <a:pPr marL="342900" lvl="1" indent="-342900">
              <a:buClr>
                <a:srgbClr val="993300"/>
              </a:buClr>
              <a:buSzPct val="90000"/>
              <a:buFont typeface="Monotype Sorts" pitchFamily="2" charset="2"/>
              <a:buChar char="n"/>
              <a:defRPr/>
            </a:pPr>
            <a:r>
              <a:rPr lang="zh-CN" altLang="en-US" b="1" u="sng" dirty="0">
                <a:solidFill>
                  <a:srgbClr val="FF0000"/>
                </a:solidFill>
                <a:latin typeface="宋体" panose="02010600030101010101" pitchFamily="2" charset="-122"/>
              </a:rPr>
              <a:t>时刻</a:t>
            </a:r>
            <a:r>
              <a:rPr lang="en-US" altLang="zh-CN" b="1" u="sng" dirty="0">
                <a:solidFill>
                  <a:srgbClr val="FF0000"/>
                </a:solidFill>
                <a:latin typeface="宋体" panose="02010600030101010101" pitchFamily="2" charset="-122"/>
              </a:rPr>
              <a:t>5</a:t>
            </a:r>
            <a:r>
              <a:rPr lang="zh-CN" altLang="en-US" b="1" u="sng" dirty="0">
                <a:solidFill>
                  <a:srgbClr val="FF0000"/>
                </a:solidFill>
                <a:latin typeface="宋体" panose="02010600030101010101" pitchFamily="2" charset="-122"/>
              </a:rPr>
              <a:t>，</a:t>
            </a:r>
            <a:r>
              <a:rPr lang="en-US" altLang="zh-CN" b="1" u="sng" dirty="0">
                <a:solidFill>
                  <a:srgbClr val="FF0000"/>
                </a:solidFill>
                <a:latin typeface="宋体" panose="02010600030101010101" pitchFamily="2" charset="-122"/>
              </a:rPr>
              <a:t>P3</a:t>
            </a:r>
            <a:r>
              <a:rPr lang="zh-CN" altLang="en-US" b="1" u="sng" dirty="0">
                <a:solidFill>
                  <a:srgbClr val="FF0000"/>
                </a:solidFill>
                <a:latin typeface="宋体" panose="02010600030101010101" pitchFamily="2" charset="-122"/>
              </a:rPr>
              <a:t>执行结束，同时</a:t>
            </a:r>
            <a:r>
              <a:rPr lang="en-US" altLang="zh-CN" b="1" u="sng" dirty="0">
                <a:solidFill>
                  <a:srgbClr val="FF0000"/>
                </a:solidFill>
                <a:latin typeface="宋体" panose="02010600030101010101" pitchFamily="2" charset="-122"/>
              </a:rPr>
              <a:t>P4</a:t>
            </a:r>
            <a:r>
              <a:rPr lang="zh-CN" altLang="en-US" b="1" u="sng" dirty="0">
                <a:solidFill>
                  <a:srgbClr val="FF0000"/>
                </a:solidFill>
                <a:latin typeface="宋体" panose="02010600030101010101" pitchFamily="2" charset="-122"/>
              </a:rPr>
              <a:t>进入就绪队列</a:t>
            </a:r>
            <a:r>
              <a:rPr lang="en-US" altLang="zh-CN" dirty="0">
                <a:latin typeface="宋体" panose="02010600030101010101" pitchFamily="2" charset="-122"/>
              </a:rPr>
              <a:t>,</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18" charset="0"/>
                <a:cs typeface="Times New Roman" panose="02020603050405020304" pitchFamily="18" charset="0"/>
              </a:rPr>
              <a:t>remaining time</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18" charset="0"/>
                <a:cs typeface="Times New Roman" panose="02020603050405020304" pitchFamily="18" charset="0"/>
              </a:rPr>
              <a:t>5</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2</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4</a:t>
            </a:r>
            <a:r>
              <a:rPr lang="zh-CN" altLang="en-US" b="1" dirty="0">
                <a:solidFill>
                  <a:srgbClr val="006600"/>
                </a:solidFill>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优先调度</a:t>
            </a:r>
            <a:r>
              <a:rPr lang="en-US" altLang="zh-CN" b="1" dirty="0">
                <a:solidFill>
                  <a:srgbClr val="006600"/>
                </a:solidFill>
                <a:latin typeface="Times New Roman" panose="02020603050405020304" pitchFamily="18" charset="0"/>
                <a:cs typeface="Times New Roman" panose="02020603050405020304" pitchFamily="18" charset="0"/>
              </a:rPr>
              <a:t>P2</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marL="342900" lvl="1" indent="-342900">
              <a:buClr>
                <a:srgbClr val="993300"/>
              </a:buClr>
              <a:buSzPct val="90000"/>
              <a:buFont typeface="Monotype Sorts" pitchFamily="2" charset="2"/>
              <a:buChar char="n"/>
              <a:defRPr/>
            </a:pPr>
            <a:r>
              <a:rPr lang="zh-CN" altLang="en-US" b="1" u="sng" dirty="0">
                <a:solidFill>
                  <a:srgbClr val="0505CB"/>
                </a:solidFill>
                <a:latin typeface="宋体" panose="02010600030101010101" pitchFamily="2" charset="-122"/>
              </a:rPr>
              <a:t>时刻</a:t>
            </a:r>
            <a:r>
              <a:rPr lang="en-US" altLang="zh-CN" b="1" u="sng" dirty="0">
                <a:solidFill>
                  <a:srgbClr val="0505CB"/>
                </a:solidFill>
                <a:latin typeface="宋体" panose="02010600030101010101" pitchFamily="2" charset="-122"/>
              </a:rPr>
              <a:t>7</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P2</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18" charset="0"/>
                <a:cs typeface="Times New Roman" panose="02020603050405020304" pitchFamily="18" charset="0"/>
              </a:rPr>
              <a:t>remaining time</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18" charset="0"/>
                <a:cs typeface="Times New Roman" panose="02020603050405020304" pitchFamily="18" charset="0"/>
              </a:rPr>
              <a:t>5</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4</a:t>
            </a:r>
            <a:r>
              <a:rPr lang="zh-CN" altLang="en-US" b="1" dirty="0">
                <a:solidFill>
                  <a:srgbClr val="006600"/>
                </a:solidFill>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优先调度</a:t>
            </a:r>
            <a:r>
              <a:rPr lang="en-US" altLang="zh-CN" b="1" dirty="0">
                <a:solidFill>
                  <a:srgbClr val="006600"/>
                </a:solidFill>
                <a:latin typeface="Times New Roman" panose="02020603050405020304" pitchFamily="18" charset="0"/>
                <a:cs typeface="Times New Roman" panose="02020603050405020304" pitchFamily="18" charset="0"/>
              </a:rPr>
              <a:t>P4</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marL="342900" lvl="1" indent="-342900">
              <a:buClr>
                <a:srgbClr val="993300"/>
              </a:buClr>
              <a:buSzPct val="90000"/>
              <a:buFont typeface="Monotype Sorts" pitchFamily="2" charset="2"/>
              <a:buChar char="n"/>
              <a:defRPr/>
            </a:pPr>
            <a:r>
              <a:rPr lang="zh-CN" altLang="en-US" b="1" u="sng" dirty="0">
                <a:solidFill>
                  <a:srgbClr val="0505CB"/>
                </a:solidFill>
                <a:latin typeface="宋体" panose="02010600030101010101" pitchFamily="2" charset="-122"/>
              </a:rPr>
              <a:t>时刻</a:t>
            </a:r>
            <a:r>
              <a:rPr lang="en-US" altLang="zh-CN" b="1" u="sng" dirty="0">
                <a:solidFill>
                  <a:srgbClr val="0505CB"/>
                </a:solidFill>
                <a:latin typeface="宋体" panose="02010600030101010101" pitchFamily="2" charset="-122"/>
              </a:rPr>
              <a:t>11</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P4</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，此时就绪队列中只有</a:t>
            </a:r>
            <a:r>
              <a:rPr lang="en-US" altLang="zh-CN" dirty="0">
                <a:latin typeface="宋体" panose="02010600030101010101" pitchFamily="2" charset="-122"/>
              </a:rPr>
              <a:t>P1</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调度</a:t>
            </a:r>
            <a:r>
              <a:rPr lang="en-US" altLang="zh-CN" b="1" dirty="0">
                <a:solidFill>
                  <a:srgbClr val="006600"/>
                </a:solidFill>
                <a:latin typeface="Times New Roman" panose="02020603050405020304" pitchFamily="18" charset="0"/>
                <a:cs typeface="Times New Roman" panose="02020603050405020304" pitchFamily="18" charset="0"/>
              </a:rPr>
              <a:t>P1</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a:defRPr/>
            </a:pPr>
            <a:r>
              <a:rPr lang="zh-CN" altLang="en-US" dirty="0"/>
              <a:t>时刻</a:t>
            </a:r>
            <a:r>
              <a:rPr lang="en-US" altLang="zh-CN" dirty="0"/>
              <a:t>16</a:t>
            </a:r>
            <a:r>
              <a:rPr lang="zh-CN" altLang="en-US" dirty="0"/>
              <a:t>，</a:t>
            </a:r>
            <a:r>
              <a:rPr lang="en-US" altLang="zh-CN" dirty="0"/>
              <a:t>P1</a:t>
            </a:r>
            <a:r>
              <a:rPr lang="zh-CN" altLang="en-US" dirty="0"/>
              <a:t>执行结束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D605B4-CD4B-46D0-A8D0-4D7412663ADE}"/>
              </a:ext>
            </a:extLst>
          </p:cNvPr>
          <p:cNvSpPr>
            <a:spLocks noGrp="1"/>
          </p:cNvSpPr>
          <p:nvPr>
            <p:ph type="title" idx="4294967295"/>
          </p:nvPr>
        </p:nvSpPr>
        <p:spPr>
          <a:xfrm>
            <a:off x="827088" y="501650"/>
            <a:ext cx="7772400" cy="463550"/>
          </a:xfrm>
          <a:ln>
            <a:miter/>
          </a:ln>
        </p:spPr>
        <p:txBody>
          <a:bodyPr/>
          <a:lstStyle/>
          <a:p>
            <a:pPr>
              <a:defRPr/>
            </a:pPr>
            <a:r>
              <a:rPr lang="en-US" altLang="zh-CN" sz="2800" noProof="1">
                <a:effectLst>
                  <a:outerShdw blurRad="38100" dist="38100" dir="2700000">
                    <a:srgbClr val="C0C0C0"/>
                  </a:outerShdw>
                </a:effectLst>
              </a:rPr>
              <a:t>Determining Length of </a:t>
            </a:r>
            <a:r>
              <a:rPr lang="en-US" altLang="zh-CN" sz="2800" noProof="1">
                <a:solidFill>
                  <a:srgbClr val="0505CB"/>
                </a:solidFill>
                <a:effectLst>
                  <a:outerShdw blurRad="38100" dist="38100" dir="2700000">
                    <a:srgbClr val="C0C0C0"/>
                  </a:outerShdw>
                </a:effectLst>
              </a:rPr>
              <a:t>Next CPU Burst</a:t>
            </a:r>
          </a:p>
        </p:txBody>
      </p:sp>
      <p:sp>
        <p:nvSpPr>
          <p:cNvPr id="33795" name="Rectangle 3">
            <a:extLst>
              <a:ext uri="{FF2B5EF4-FFF2-40B4-BE49-F238E27FC236}">
                <a16:creationId xmlns:a16="http://schemas.microsoft.com/office/drawing/2014/main" id="{1838D47F-E105-4512-9C43-D937230DDB0F}"/>
              </a:ext>
            </a:extLst>
          </p:cNvPr>
          <p:cNvSpPr>
            <a:spLocks noGrp="1" noChangeArrowheads="1"/>
          </p:cNvSpPr>
          <p:nvPr>
            <p:ph type="body" idx="4294967295"/>
          </p:nvPr>
        </p:nvSpPr>
        <p:spPr/>
        <p:txBody>
          <a:bodyPr/>
          <a:lstStyle/>
          <a:p>
            <a:r>
              <a:rPr lang="en-US" altLang="zh-CN" sz="2400" b="1" dirty="0">
                <a:ea typeface="仿宋" panose="02010609060101010101" pitchFamily="49" charset="-122"/>
              </a:rPr>
              <a:t>Can only </a:t>
            </a:r>
            <a:r>
              <a:rPr lang="en-US" altLang="zh-CN" sz="2400" b="1" u="sng" dirty="0">
                <a:solidFill>
                  <a:srgbClr val="C00000"/>
                </a:solidFill>
                <a:ea typeface="仿宋" panose="02010609060101010101" pitchFamily="49" charset="-122"/>
              </a:rPr>
              <a:t>estimate</a:t>
            </a:r>
            <a:r>
              <a:rPr lang="en-US" altLang="zh-CN" sz="2400" b="1" dirty="0">
                <a:ea typeface="仿宋" panose="02010609060101010101" pitchFamily="49" charset="-122"/>
              </a:rPr>
              <a:t> the length</a:t>
            </a:r>
          </a:p>
          <a:p>
            <a:r>
              <a:rPr lang="en-US" altLang="zh-CN" sz="2400" dirty="0">
                <a:ea typeface="仿宋" panose="02010609060101010101" pitchFamily="49" charset="-122"/>
              </a:rPr>
              <a:t>Can be done by using </a:t>
            </a:r>
            <a:r>
              <a:rPr lang="en-US" altLang="zh-CN" sz="2400" b="1" dirty="0">
                <a:ea typeface="仿宋" panose="02010609060101010101" pitchFamily="49" charset="-122"/>
              </a:rPr>
              <a:t>the length of </a:t>
            </a:r>
            <a:r>
              <a:rPr lang="en-US" altLang="zh-CN" sz="2400" b="1" dirty="0">
                <a:solidFill>
                  <a:srgbClr val="C00000"/>
                </a:solidFill>
                <a:ea typeface="仿宋" panose="02010609060101010101" pitchFamily="49" charset="-122"/>
              </a:rPr>
              <a:t>previous CPU bursts</a:t>
            </a:r>
            <a:r>
              <a:rPr lang="en-US" altLang="zh-CN" sz="2400" dirty="0">
                <a:solidFill>
                  <a:srgbClr val="C00000"/>
                </a:solidFill>
                <a:ea typeface="仿宋" panose="02010609060101010101" pitchFamily="49" charset="-122"/>
              </a:rPr>
              <a:t>,</a:t>
            </a:r>
            <a:r>
              <a:rPr lang="en-US" altLang="zh-CN" sz="2400" dirty="0">
                <a:ea typeface="仿宋" panose="02010609060101010101" pitchFamily="49" charset="-122"/>
              </a:rPr>
              <a:t> using exponential averaging</a:t>
            </a:r>
          </a:p>
          <a:p>
            <a:pPr lvl="1">
              <a:buFont typeface="Monotype Sorts" pitchFamily="2" charset="2"/>
              <a:buNone/>
            </a:pPr>
            <a:endParaRPr lang="en-US" altLang="zh-CN" sz="2400" dirty="0">
              <a:ea typeface="仿宋" panose="02010609060101010101" pitchFamily="49" charset="-122"/>
            </a:endParaRPr>
          </a:p>
          <a:p>
            <a:pPr lvl="1">
              <a:buFont typeface="Monotype Sorts" pitchFamily="2" charset="2"/>
              <a:buNone/>
            </a:pPr>
            <a:endParaRPr lang="zh-CN" altLang="en-US" sz="2400" dirty="0"/>
          </a:p>
        </p:txBody>
      </p:sp>
      <p:graphicFrame>
        <p:nvGraphicFramePr>
          <p:cNvPr id="33796" name="对象 20483">
            <a:extLst>
              <a:ext uri="{FF2B5EF4-FFF2-40B4-BE49-F238E27FC236}">
                <a16:creationId xmlns:a16="http://schemas.microsoft.com/office/drawing/2014/main" id="{3B73A357-1537-42EE-8890-078C4ABBC10A}"/>
              </a:ext>
            </a:extLst>
          </p:cNvPr>
          <p:cNvGraphicFramePr>
            <a:graphicFrameLocks noChangeAspect="1"/>
          </p:cNvGraphicFramePr>
          <p:nvPr/>
        </p:nvGraphicFramePr>
        <p:xfrm>
          <a:off x="1563688" y="3438525"/>
          <a:ext cx="6400800" cy="1778000"/>
        </p:xfrm>
        <a:graphic>
          <a:graphicData uri="http://schemas.openxmlformats.org/presentationml/2006/ole">
            <mc:AlternateContent xmlns:mc="http://schemas.openxmlformats.org/markup-compatibility/2006">
              <mc:Choice xmlns:v="urn:schemas-microsoft-com:vml" Requires="v">
                <p:oleObj spid="_x0000_s34436" r:id="rId3" imgW="6400800" imgH="1778000" progId="Equation.3">
                  <p:embed/>
                </p:oleObj>
              </mc:Choice>
              <mc:Fallback>
                <p:oleObj r:id="rId3" imgW="6400800" imgH="1778000" progId="Equation.3">
                  <p:embed/>
                  <p:pic>
                    <p:nvPicPr>
                      <p:cNvPr id="0" name="对象 204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8" y="3438525"/>
                        <a:ext cx="6400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7" name="对象 20484">
            <a:extLst>
              <a:ext uri="{FF2B5EF4-FFF2-40B4-BE49-F238E27FC236}">
                <a16:creationId xmlns:a16="http://schemas.microsoft.com/office/drawing/2014/main" id="{50C2DB5E-1821-4B69-8993-2939982534EE}"/>
              </a:ext>
            </a:extLst>
          </p:cNvPr>
          <p:cNvGraphicFramePr>
            <a:graphicFrameLocks noChangeAspect="1"/>
          </p:cNvGraphicFramePr>
          <p:nvPr/>
        </p:nvGraphicFramePr>
        <p:xfrm>
          <a:off x="3146425" y="4891088"/>
          <a:ext cx="2222500" cy="315912"/>
        </p:xfrm>
        <a:graphic>
          <a:graphicData uri="http://schemas.openxmlformats.org/presentationml/2006/ole">
            <mc:AlternateContent xmlns:mc="http://schemas.openxmlformats.org/markup-compatibility/2006">
              <mc:Choice xmlns:v="urn:schemas-microsoft-com:vml" Requires="v">
                <p:oleObj spid="_x0000_s34437" r:id="rId5" imgW="2222500" imgH="317500" progId="Equation.3">
                  <p:embed/>
                </p:oleObj>
              </mc:Choice>
              <mc:Fallback>
                <p:oleObj r:id="rId5" imgW="2222500" imgH="317500" progId="Equation.3">
                  <p:embed/>
                  <p:pic>
                    <p:nvPicPr>
                      <p:cNvPr id="0" name="对象 204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425" y="4891088"/>
                        <a:ext cx="22225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1E60D2-CF83-4810-9B47-C87A98190DA3}"/>
              </a:ext>
            </a:extLst>
          </p:cNvPr>
          <p:cNvSpPr>
            <a:spLocks noGrp="1"/>
          </p:cNvSpPr>
          <p:nvPr>
            <p:ph type="title" idx="4294967295"/>
          </p:nvPr>
        </p:nvSpPr>
        <p:spPr>
          <a:xfrm>
            <a:off x="911225" y="0"/>
            <a:ext cx="8121650" cy="844550"/>
          </a:xfrm>
          <a:ln>
            <a:miter/>
          </a:ln>
        </p:spPr>
        <p:txBody>
          <a:bodyPr/>
          <a:lstStyle/>
          <a:p>
            <a:pPr>
              <a:defRPr/>
            </a:pPr>
            <a:r>
              <a:rPr lang="en-US" altLang="zh-CN" sz="2400" noProof="1">
                <a:effectLst>
                  <a:outerShdw blurRad="38100" dist="38100" dir="2700000">
                    <a:srgbClr val="C0C0C0"/>
                  </a:outerShdw>
                </a:effectLst>
              </a:rPr>
              <a:t>Prediction of the Length of the Next CPU Burst</a:t>
            </a:r>
          </a:p>
        </p:txBody>
      </p:sp>
      <p:pic>
        <p:nvPicPr>
          <p:cNvPr id="34819" name="Picture 4">
            <a:extLst>
              <a:ext uri="{FF2B5EF4-FFF2-40B4-BE49-F238E27FC236}">
                <a16:creationId xmlns:a16="http://schemas.microsoft.com/office/drawing/2014/main" id="{1F28A965-6138-4CE3-A7A8-868078F2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1" t="2280" r="641" b="2849"/>
          <a:stretch>
            <a:fillRect/>
          </a:stretch>
        </p:blipFill>
        <p:spPr bwMode="auto">
          <a:xfrm>
            <a:off x="1290638" y="1439863"/>
            <a:ext cx="6435725" cy="4632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54C36D8-0F87-42F6-AAED-DFA957B8546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Examples of Exponential Averaging</a:t>
            </a:r>
          </a:p>
        </p:txBody>
      </p:sp>
      <p:sp>
        <p:nvSpPr>
          <p:cNvPr id="35843" name="Rectangle 3">
            <a:extLst>
              <a:ext uri="{FF2B5EF4-FFF2-40B4-BE49-F238E27FC236}">
                <a16:creationId xmlns:a16="http://schemas.microsoft.com/office/drawing/2014/main" id="{4EE125FF-7A24-4C84-A221-164181A4BD98}"/>
              </a:ext>
            </a:extLst>
          </p:cNvPr>
          <p:cNvSpPr>
            <a:spLocks noGrp="1" noChangeArrowheads="1"/>
          </p:cNvSpPr>
          <p:nvPr>
            <p:ph type="body" idx="4294967295"/>
          </p:nvPr>
        </p:nvSpPr>
        <p:spPr/>
        <p:txBody>
          <a:bodyPr/>
          <a:lstStyle/>
          <a:p>
            <a:pPr>
              <a:lnSpc>
                <a:spcPct val="90000"/>
              </a:lnSpc>
            </a:pPr>
            <a:r>
              <a:rPr lang="zh-CN" altLang="en-US">
                <a:sym typeface="Symbol" panose="05050102010706020507" pitchFamily="18" charset="2"/>
              </a:rPr>
              <a:t> </a:t>
            </a:r>
            <a:r>
              <a:rPr lang="en-US" altLang="zh-CN">
                <a:sym typeface="Symbol" panose="05050102010706020507" pitchFamily="18" charset="2"/>
              </a:rPr>
              <a:t>=0</a:t>
            </a:r>
          </a:p>
          <a:p>
            <a:pPr lvl="1">
              <a:lnSpc>
                <a:spcPct val="90000"/>
              </a:lnSpc>
            </a:pPr>
            <a:r>
              <a:rPr lang="en-US" altLang="zh-CN">
                <a:sym typeface="Symbol" panose="05050102010706020507" pitchFamily="18" charset="2"/>
              </a:rPr>
              <a:t></a:t>
            </a:r>
            <a:r>
              <a:rPr lang="en-US" altLang="zh-CN" baseline="-25000">
                <a:sym typeface="Symbol" panose="05050102010706020507" pitchFamily="18" charset="2"/>
              </a:rPr>
              <a:t>n+1</a:t>
            </a:r>
            <a:r>
              <a:rPr lang="en-US" altLang="zh-CN">
                <a:sym typeface="Symbol" panose="05050102010706020507" pitchFamily="18" charset="2"/>
              </a:rPr>
              <a:t> = </a:t>
            </a:r>
            <a:r>
              <a:rPr lang="en-US" altLang="zh-CN" baseline="-25000">
                <a:sym typeface="Symbol" panose="05050102010706020507" pitchFamily="18" charset="2"/>
              </a:rPr>
              <a:t>n</a:t>
            </a:r>
          </a:p>
          <a:p>
            <a:pPr lvl="1">
              <a:lnSpc>
                <a:spcPct val="90000"/>
              </a:lnSpc>
            </a:pPr>
            <a:r>
              <a:rPr lang="en-US" altLang="zh-CN">
                <a:sym typeface="Symbol" panose="05050102010706020507" pitchFamily="18" charset="2"/>
              </a:rPr>
              <a:t>Recent history does not count</a:t>
            </a:r>
          </a:p>
          <a:p>
            <a:pPr>
              <a:lnSpc>
                <a:spcPct val="90000"/>
              </a:lnSpc>
            </a:pPr>
            <a:r>
              <a:rPr lang="en-US" altLang="zh-CN">
                <a:sym typeface="Symbol" panose="05050102010706020507" pitchFamily="18" charset="2"/>
              </a:rPr>
              <a:t> =1</a:t>
            </a:r>
          </a:p>
          <a:p>
            <a:pPr lvl="1">
              <a:lnSpc>
                <a:spcPct val="90000"/>
              </a:lnSpc>
            </a:pPr>
            <a:r>
              <a:rPr lang="en-US" altLang="zh-CN">
                <a:sym typeface="Symbol" panose="05050102010706020507" pitchFamily="18" charset="2"/>
              </a:rPr>
              <a:t> </a:t>
            </a:r>
            <a:r>
              <a:rPr lang="en-US" altLang="zh-CN" baseline="-25000">
                <a:sym typeface="Symbol" panose="05050102010706020507" pitchFamily="18" charset="2"/>
              </a:rPr>
              <a:t>n+1</a:t>
            </a:r>
            <a:r>
              <a:rPr lang="en-US" altLang="zh-CN">
                <a:sym typeface="Symbol" panose="05050102010706020507" pitchFamily="18" charset="2"/>
              </a:rPr>
              <a:t> =  </a:t>
            </a:r>
            <a:r>
              <a:rPr lang="en-US" altLang="zh-CN" i="1">
                <a:sym typeface="Symbol" panose="05050102010706020507" pitchFamily="18" charset="2"/>
              </a:rPr>
              <a:t>t</a:t>
            </a:r>
            <a:r>
              <a:rPr lang="en-US" altLang="zh-CN" baseline="-25000">
                <a:sym typeface="Symbol" panose="05050102010706020507" pitchFamily="18" charset="2"/>
              </a:rPr>
              <a:t>n</a:t>
            </a:r>
          </a:p>
          <a:p>
            <a:pPr lvl="1">
              <a:lnSpc>
                <a:spcPct val="90000"/>
              </a:lnSpc>
            </a:pPr>
            <a:r>
              <a:rPr lang="en-US" altLang="zh-CN">
                <a:sym typeface="Symbol" panose="05050102010706020507" pitchFamily="18" charset="2"/>
              </a:rPr>
              <a:t>Only the actual last CPU burst counts</a:t>
            </a:r>
          </a:p>
          <a:p>
            <a:pPr>
              <a:lnSpc>
                <a:spcPct val="90000"/>
              </a:lnSpc>
            </a:pPr>
            <a:r>
              <a:rPr lang="en-US" altLang="zh-CN">
                <a:sym typeface="Symbol" panose="05050102010706020507" pitchFamily="18" charset="2"/>
              </a:rPr>
              <a:t>If we expand the formula, we get:</a:t>
            </a:r>
          </a:p>
          <a:p>
            <a:pPr lvl="2">
              <a:lnSpc>
                <a:spcPct val="90000"/>
              </a:lnSpc>
              <a:buFont typeface="Monotype Sorts" pitchFamily="2" charset="2"/>
              <a:buNone/>
            </a:pPr>
            <a:r>
              <a:rPr lang="en-US" altLang="zh-CN">
                <a:sym typeface="Symbol" panose="05050102010706020507" pitchFamily="18" charset="2"/>
              </a:rPr>
              <a:t></a:t>
            </a:r>
            <a:r>
              <a:rPr lang="en-US" altLang="zh-CN" i="1" baseline="-25000">
                <a:sym typeface="Symbol" panose="05050102010706020507" pitchFamily="18" charset="2"/>
              </a:rPr>
              <a:t>n</a:t>
            </a:r>
            <a:r>
              <a:rPr lang="en-US" altLang="zh-CN" baseline="-25000">
                <a:sym typeface="Symbol" panose="05050102010706020507" pitchFamily="18" charset="2"/>
              </a:rPr>
              <a:t>+1</a:t>
            </a:r>
            <a:r>
              <a:rPr lang="en-US" altLang="zh-CN">
                <a:sym typeface="Symbol" panose="05050102010706020507" pitchFamily="18" charset="2"/>
              </a:rPr>
              <a:t> =  t</a:t>
            </a:r>
            <a:r>
              <a:rPr lang="en-US" altLang="zh-CN" i="1" baseline="-25000">
                <a:sym typeface="Symbol" panose="05050102010706020507" pitchFamily="18" charset="2"/>
              </a:rPr>
              <a:t>n</a:t>
            </a:r>
            <a:r>
              <a:rPr lang="en-US" altLang="zh-CN">
                <a:sym typeface="Symbol" panose="05050102010706020507" pitchFamily="18" charset="2"/>
              </a:rPr>
              <a:t>+(1</a:t>
            </a:r>
            <a:r>
              <a:rPr lang="en-US" altLang="zh-CN" i="1">
                <a:sym typeface="Symbol" panose="05050102010706020507" pitchFamily="18" charset="2"/>
              </a:rPr>
              <a:t> - </a:t>
            </a:r>
            <a:r>
              <a:rPr lang="en-US" altLang="zh-CN">
                <a:sym typeface="Symbol" panose="05050102010706020507" pitchFamily="18" charset="2"/>
              </a:rPr>
              <a:t></a:t>
            </a:r>
            <a:r>
              <a:rPr lang="en-US" altLang="zh-CN" i="1">
                <a:sym typeface="Symbol" panose="05050102010706020507" pitchFamily="18" charset="2"/>
              </a:rPr>
              <a:t>)</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i="1">
                <a:sym typeface="Symbol" panose="05050102010706020507" pitchFamily="18" charset="2"/>
              </a:rPr>
              <a:t> </a:t>
            </a:r>
            <a:r>
              <a:rPr lang="en-US" altLang="zh-CN">
                <a:sym typeface="Symbol" panose="05050102010706020507" pitchFamily="18" charset="2"/>
              </a:rPr>
              <a:t>-1</a:t>
            </a:r>
            <a:r>
              <a:rPr lang="en-US" altLang="zh-CN" i="1">
                <a:sym typeface="Symbol" panose="05050102010706020507" pitchFamily="18" charset="2"/>
              </a:rPr>
              <a:t> </a:t>
            </a:r>
            <a:r>
              <a:rPr lang="en-US" altLang="zh-CN">
                <a:sym typeface="Symbol" panose="05050102010706020507" pitchFamily="18" charset="2"/>
              </a:rPr>
              <a:t>+ …</a:t>
            </a: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j</a:t>
            </a:r>
            <a:r>
              <a:rPr lang="en-US" altLang="zh-CN" baseline="30000">
                <a:sym typeface="Symbol" panose="05050102010706020507" pitchFamily="18" charset="2"/>
              </a:rPr>
              <a:t> </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a:sym typeface="Symbol" panose="05050102010706020507" pitchFamily="18" charset="2"/>
              </a:rPr>
              <a:t> </a:t>
            </a:r>
            <a:r>
              <a:rPr lang="en-US" altLang="zh-CN" baseline="-25000">
                <a:sym typeface="Symbol" panose="05050102010706020507" pitchFamily="18" charset="2"/>
              </a:rPr>
              <a:t>-</a:t>
            </a:r>
            <a:r>
              <a:rPr lang="en-US" altLang="zh-CN" i="1" baseline="-25000">
                <a:sym typeface="Symbol" panose="05050102010706020507" pitchFamily="18" charset="2"/>
              </a:rPr>
              <a:t>j</a:t>
            </a:r>
            <a:r>
              <a:rPr lang="en-US" altLang="zh-CN" i="1">
                <a:sym typeface="Symbol" panose="05050102010706020507" pitchFamily="18" charset="2"/>
              </a:rPr>
              <a:t> </a:t>
            </a:r>
            <a:r>
              <a:rPr lang="en-US" altLang="zh-CN">
                <a:sym typeface="Symbol" panose="05050102010706020507" pitchFamily="18" charset="2"/>
              </a:rPr>
              <a:t>+ …</a:t>
            </a: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n</a:t>
            </a:r>
            <a:r>
              <a:rPr lang="en-US" altLang="zh-CN" baseline="30000">
                <a:sym typeface="Symbol" panose="05050102010706020507" pitchFamily="18" charset="2"/>
              </a:rPr>
              <a:t> +1 </a:t>
            </a:r>
            <a:r>
              <a:rPr lang="en-US" altLang="zh-CN">
                <a:sym typeface="Symbol" panose="05050102010706020507" pitchFamily="18" charset="2"/>
              </a:rPr>
              <a:t></a:t>
            </a:r>
            <a:r>
              <a:rPr lang="en-US" altLang="zh-CN" baseline="-25000">
                <a:sym typeface="Symbol" panose="05050102010706020507" pitchFamily="18" charset="2"/>
              </a:rPr>
              <a:t>0</a:t>
            </a:r>
            <a:br>
              <a:rPr lang="en-US" altLang="zh-CN" baseline="-25000">
                <a:sym typeface="Symbol" panose="05050102010706020507" pitchFamily="18" charset="2"/>
              </a:rPr>
            </a:br>
            <a:endParaRPr lang="en-US" altLang="zh-CN" baseline="-25000">
              <a:sym typeface="Symbol" panose="05050102010706020507" pitchFamily="18" charset="2"/>
            </a:endParaRPr>
          </a:p>
          <a:p>
            <a:pPr>
              <a:lnSpc>
                <a:spcPct val="90000"/>
              </a:lnSpc>
            </a:pPr>
            <a:r>
              <a:rPr lang="en-US" altLang="zh-CN">
                <a:sym typeface="Symbol" panose="05050102010706020507" pitchFamily="18" charset="2"/>
              </a:rPr>
              <a:t>Since both  and (1 - ) are less than or equal to 1, each successive term has less weight than its predecessor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AA56AC7-20D9-43EB-BA24-D937A4084A7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SJF</a:t>
            </a:r>
          </a:p>
        </p:txBody>
      </p:sp>
      <p:sp>
        <p:nvSpPr>
          <p:cNvPr id="36867" name="Rectangle 3">
            <a:extLst>
              <a:ext uri="{FF2B5EF4-FFF2-40B4-BE49-F238E27FC236}">
                <a16:creationId xmlns:a16="http://schemas.microsoft.com/office/drawing/2014/main" id="{17679798-E110-4656-AB2C-BF2E03544F11}"/>
              </a:ext>
            </a:extLst>
          </p:cNvPr>
          <p:cNvSpPr>
            <a:spLocks noGrp="1" noChangeArrowheads="1"/>
          </p:cNvSpPr>
          <p:nvPr>
            <p:ph type="body" idx="4294967295"/>
          </p:nvPr>
        </p:nvSpPr>
        <p:spPr/>
        <p:txBody>
          <a:bodyPr/>
          <a:lstStyle/>
          <a:p>
            <a:r>
              <a:rPr lang="en-US" altLang="zh-CN" sz="2000" b="1" dirty="0">
                <a:solidFill>
                  <a:srgbClr val="0505CB"/>
                </a:solidFill>
                <a:latin typeface="Times New Roman" panose="02020603050405020304" pitchFamily="18" charset="0"/>
                <a:cs typeface="Times New Roman" panose="02020603050405020304" pitchFamily="18" charset="0"/>
              </a:rPr>
              <a:t>SJF is optimal</a:t>
            </a:r>
            <a:r>
              <a:rPr lang="en-US" altLang="zh-CN" sz="2000" dirty="0">
                <a:solidFill>
                  <a:srgbClr val="0505CB"/>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gives </a:t>
            </a:r>
            <a:r>
              <a:rPr lang="en-US" altLang="zh-CN" sz="2000" b="1" dirty="0">
                <a:solidFill>
                  <a:srgbClr val="C00000"/>
                </a:solidFill>
                <a:latin typeface="Times New Roman" panose="02020603050405020304" pitchFamily="18" charset="0"/>
                <a:cs typeface="Times New Roman" panose="02020603050405020304" pitchFamily="18" charset="0"/>
              </a:rPr>
              <a:t>minimum</a:t>
            </a:r>
            <a:r>
              <a:rPr lang="en-US" altLang="zh-CN" sz="2000" dirty="0">
                <a:latin typeface="Times New Roman" panose="02020603050405020304" pitchFamily="18" charset="0"/>
                <a:cs typeface="Times New Roman" panose="02020603050405020304" pitchFamily="18" charset="0"/>
              </a:rPr>
              <a:t> average </a:t>
            </a:r>
            <a:r>
              <a:rPr lang="en-US" altLang="zh-CN" sz="2000" b="1" dirty="0">
                <a:solidFill>
                  <a:srgbClr val="C00000"/>
                </a:solidFill>
                <a:latin typeface="Times New Roman" panose="02020603050405020304" pitchFamily="18" charset="0"/>
                <a:cs typeface="Times New Roman" panose="02020603050405020304" pitchFamily="18" charset="0"/>
              </a:rPr>
              <a:t>waiting time</a:t>
            </a:r>
            <a:r>
              <a:rPr lang="en-US" altLang="zh-CN" sz="2000" dirty="0">
                <a:latin typeface="Times New Roman" panose="02020603050405020304" pitchFamily="18" charset="0"/>
                <a:cs typeface="Times New Roman" panose="02020603050405020304" pitchFamily="18" charset="0"/>
              </a:rPr>
              <a:t> for a given set of </a:t>
            </a:r>
            <a:r>
              <a:rPr lang="en-US" altLang="zh-CN" sz="2000" dirty="0" smtClean="0">
                <a:latin typeface="Times New Roman" panose="02020603050405020304" pitchFamily="18" charset="0"/>
                <a:cs typeface="Times New Roman" panose="02020603050405020304" pitchFamily="18" charset="0"/>
              </a:rPr>
              <a:t>processes</a:t>
            </a:r>
          </a:p>
          <a:p>
            <a:pPr lvl="1"/>
            <a:r>
              <a:rPr lang="zh-CN" altLang="en-US" dirty="0" smtClean="0">
                <a:solidFill>
                  <a:srgbClr val="7030A0"/>
                </a:solidFill>
                <a:latin typeface="Times New Roman" panose="02020603050405020304" pitchFamily="18" charset="0"/>
                <a:cs typeface="Times New Roman" panose="02020603050405020304" pitchFamily="18" charset="0"/>
              </a:rPr>
              <a:t>在所有的进程调度算法中，</a:t>
            </a:r>
            <a:r>
              <a:rPr lang="en-US" altLang="zh-CN" dirty="0" smtClean="0">
                <a:solidFill>
                  <a:srgbClr val="7030A0"/>
                </a:solidFill>
                <a:latin typeface="Times New Roman" panose="02020603050405020304" pitchFamily="18" charset="0"/>
                <a:cs typeface="Times New Roman" panose="02020603050405020304" pitchFamily="18" charset="0"/>
              </a:rPr>
              <a:t>SJF</a:t>
            </a:r>
            <a:r>
              <a:rPr lang="zh-CN" altLang="en-US" dirty="0" smtClean="0">
                <a:solidFill>
                  <a:srgbClr val="7030A0"/>
                </a:solidFill>
                <a:latin typeface="Times New Roman" panose="02020603050405020304" pitchFamily="18" charset="0"/>
                <a:cs typeface="Times New Roman" panose="02020603050405020304" pitchFamily="18" charset="0"/>
              </a:rPr>
              <a:t>调度算法平均等待时间与平均周转时间都最短</a:t>
            </a:r>
            <a:endParaRPr lang="en-US" altLang="zh-CN" dirty="0">
              <a:solidFill>
                <a:srgbClr val="7030A0"/>
              </a:solidFill>
              <a:latin typeface="Times New Roman" panose="02020603050405020304" pitchFamily="18" charset="0"/>
              <a:cs typeface="Times New Roman" panose="02020603050405020304" pitchFamily="18" charset="0"/>
            </a:endParaRPr>
          </a:p>
          <a:p>
            <a:r>
              <a:rPr lang="zh-CN" altLang="en-US" b="1" dirty="0"/>
              <a:t>系统吞吐量大，平均周转时间短</a:t>
            </a:r>
          </a:p>
          <a:p>
            <a:r>
              <a:rPr lang="zh-CN" altLang="en-US" b="1" dirty="0"/>
              <a:t>有利于短作业，不利于长作业</a:t>
            </a:r>
          </a:p>
          <a:p>
            <a:r>
              <a:rPr lang="zh-CN" altLang="en-US" b="1" dirty="0"/>
              <a:t>如果采用抢先式调度，下一个CPU周期的长度无法精确获得，只能采用预测的方法</a:t>
            </a:r>
            <a:endParaRPr lang="en-US" altLang="zh-CN" b="1" dirty="0"/>
          </a:p>
          <a:p>
            <a:endParaRPr lang="zh-CN" altLang="en-US" b="1" dirty="0"/>
          </a:p>
          <a:p>
            <a:r>
              <a:rPr lang="zh-CN" altLang="en-US" sz="2000" b="1" dirty="0">
                <a:solidFill>
                  <a:schemeClr val="tx2"/>
                </a:solidFill>
              </a:rPr>
              <a:t>Starvation</a:t>
            </a:r>
            <a:r>
              <a:rPr lang="zh-CN" altLang="en-US" sz="2000" b="1" dirty="0"/>
              <a:t> </a:t>
            </a:r>
            <a:r>
              <a:rPr lang="zh-CN" altLang="en-US" sz="2000" dirty="0">
                <a:sym typeface="Symbol" panose="05050102010706020507" pitchFamily="18" charset="2"/>
              </a:rPr>
              <a:t>–processes with long next CPU burst may never execute.</a:t>
            </a:r>
          </a:p>
        </p:txBody>
      </p:sp>
      <p:sp>
        <p:nvSpPr>
          <p:cNvPr id="4" name="新月形 3">
            <a:extLst>
              <a:ext uri="{FF2B5EF4-FFF2-40B4-BE49-F238E27FC236}">
                <a16:creationId xmlns:a16="http://schemas.microsoft.com/office/drawing/2014/main" id="{B57EABCE-F88D-4EB6-BBDF-619532629898}"/>
              </a:ext>
            </a:extLst>
          </p:cNvPr>
          <p:cNvSpPr/>
          <p:nvPr/>
        </p:nvSpPr>
        <p:spPr>
          <a:xfrm>
            <a:off x="7354888"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36869" name="文本框 1">
            <a:extLst>
              <a:ext uri="{FF2B5EF4-FFF2-40B4-BE49-F238E27FC236}">
                <a16:creationId xmlns:a16="http://schemas.microsoft.com/office/drawing/2014/main" id="{9047395B-72CA-4169-A99E-3EA5808838AD}"/>
              </a:ext>
            </a:extLst>
          </p:cNvPr>
          <p:cNvSpPr txBox="1">
            <a:spLocks noChangeArrowheads="1"/>
          </p:cNvSpPr>
          <p:nvPr/>
        </p:nvSpPr>
        <p:spPr bwMode="auto">
          <a:xfrm>
            <a:off x="5662613" y="5759450"/>
            <a:ext cx="169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a:t>+</a:t>
            </a:r>
            <a:r>
              <a:rPr lang="zh-CN" altLang="en-US"/>
              <a:t>解析 </a:t>
            </a:r>
            <a:r>
              <a:rPr lang="en-US" altLang="zh-CN"/>
              <a:t>KTZY1</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271125-4E7A-4C25-9F30-8F361A5466BE}"/>
              </a:ext>
            </a:extLst>
          </p:cNvPr>
          <p:cNvSpPr txBox="1"/>
          <p:nvPr>
            <p:custDataLst>
              <p:tags r:id="rId2"/>
            </p:custDataLst>
          </p:nvPr>
        </p:nvSpPr>
        <p:spPr>
          <a:xfrm>
            <a:off x="914400" y="1157819"/>
            <a:ext cx="7315200" cy="456721"/>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假设</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4</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个作业到达系统的时刻和运行时间如下表所示。</a:t>
            </a:r>
          </a:p>
        </p:txBody>
      </p:sp>
      <p:sp>
        <p:nvSpPr>
          <p:cNvPr id="5" name="文本框 4">
            <a:extLst>
              <a:ext uri="{FF2B5EF4-FFF2-40B4-BE49-F238E27FC236}">
                <a16:creationId xmlns:a16="http://schemas.microsoft.com/office/drawing/2014/main" id="{071CBC85-2B6A-47FD-974A-207D6B3E9DC5}"/>
              </a:ext>
            </a:extLst>
          </p:cNvPr>
          <p:cNvSpPr txBox="1"/>
          <p:nvPr>
            <p:custDataLst>
              <p:tags r:id="rId3"/>
            </p:custDataLst>
          </p:nvPr>
        </p:nvSpPr>
        <p:spPr>
          <a:xfrm>
            <a:off x="1828800" y="4450174"/>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J2,</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J3</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6" name="文本框 5">
            <a:extLst>
              <a:ext uri="{FF2B5EF4-FFF2-40B4-BE49-F238E27FC236}">
                <a16:creationId xmlns:a16="http://schemas.microsoft.com/office/drawing/2014/main" id="{F6D80601-2742-4692-9619-CAD32C27C834}"/>
              </a:ext>
            </a:extLst>
          </p:cNvPr>
          <p:cNvSpPr txBox="1"/>
          <p:nvPr>
            <p:custDataLst>
              <p:tags r:id="rId4"/>
            </p:custDataLst>
          </p:nvPr>
        </p:nvSpPr>
        <p:spPr>
          <a:xfrm>
            <a:off x="5684581" y="4418739"/>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J1, J4</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7" name="文本框 6">
            <a:extLst>
              <a:ext uri="{FF2B5EF4-FFF2-40B4-BE49-F238E27FC236}">
                <a16:creationId xmlns:a16="http://schemas.microsoft.com/office/drawing/2014/main" id="{61F49C58-170B-459A-99EB-7B0A0EBB97AC}"/>
              </a:ext>
            </a:extLst>
          </p:cNvPr>
          <p:cNvSpPr txBox="1"/>
          <p:nvPr>
            <p:custDataLst>
              <p:tags r:id="rId5"/>
            </p:custDataLst>
          </p:nvPr>
        </p:nvSpPr>
        <p:spPr>
          <a:xfrm>
            <a:off x="5684581" y="5123781"/>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J1, J3</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8" name="文本框 7">
            <a:extLst>
              <a:ext uri="{FF2B5EF4-FFF2-40B4-BE49-F238E27FC236}">
                <a16:creationId xmlns:a16="http://schemas.microsoft.com/office/drawing/2014/main" id="{79500AA4-ED73-45F7-849F-6824DEAEF346}"/>
              </a:ext>
            </a:extLst>
          </p:cNvPr>
          <p:cNvSpPr txBox="1"/>
          <p:nvPr>
            <p:custDataLst>
              <p:tags r:id="rId6"/>
            </p:custDataLst>
          </p:nvPr>
        </p:nvSpPr>
        <p:spPr>
          <a:xfrm>
            <a:off x="1828800" y="5149590"/>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J2, J4</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9" name="椭圆 8">
            <a:extLst>
              <a:ext uri="{FF2B5EF4-FFF2-40B4-BE49-F238E27FC236}">
                <a16:creationId xmlns:a16="http://schemas.microsoft.com/office/drawing/2014/main" id="{D21195AC-7A79-48A0-BB22-499859890F32}"/>
              </a:ext>
            </a:extLst>
          </p:cNvPr>
          <p:cNvSpPr>
            <a:spLocks noChangeAspect="1"/>
          </p:cNvSpPr>
          <p:nvPr>
            <p:custDataLst>
              <p:tags r:id="rId7"/>
            </p:custDataLst>
          </p:nvPr>
        </p:nvSpPr>
        <p:spPr>
          <a:xfrm>
            <a:off x="1114425" y="451446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A</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2E59AA8C-3A63-4752-9C17-846879F8A865}"/>
              </a:ext>
            </a:extLst>
          </p:cNvPr>
          <p:cNvSpPr>
            <a:spLocks noChangeAspect="1"/>
          </p:cNvSpPr>
          <p:nvPr>
            <p:custDataLst>
              <p:tags r:id="rId8"/>
            </p:custDataLst>
          </p:nvPr>
        </p:nvSpPr>
        <p:spPr>
          <a:xfrm>
            <a:off x="4970206" y="448303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B</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CD9E3FE4-5279-4406-98F3-53A9A3C93AC9}"/>
              </a:ext>
            </a:extLst>
          </p:cNvPr>
          <p:cNvSpPr>
            <a:spLocks noChangeAspect="1"/>
          </p:cNvSpPr>
          <p:nvPr>
            <p:custDataLst>
              <p:tags r:id="rId9"/>
            </p:custDataLst>
          </p:nvPr>
        </p:nvSpPr>
        <p:spPr>
          <a:xfrm>
            <a:off x="1114425" y="5213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C</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0B6583A9-DEE2-436A-A852-8C6E96261D32}"/>
              </a:ext>
            </a:extLst>
          </p:cNvPr>
          <p:cNvSpPr>
            <a:spLocks noChangeAspect="1"/>
          </p:cNvSpPr>
          <p:nvPr>
            <p:custDataLst>
              <p:tags r:id="rId10"/>
            </p:custDataLst>
          </p:nvPr>
        </p:nvSpPr>
        <p:spPr>
          <a:xfrm>
            <a:off x="4970206" y="524499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D</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3904A78C-71EC-4BEE-A57C-21593FEDEF1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20" name="表格 20">
            <a:extLst>
              <a:ext uri="{FF2B5EF4-FFF2-40B4-BE49-F238E27FC236}">
                <a16:creationId xmlns:a16="http://schemas.microsoft.com/office/drawing/2014/main" id="{CEF85955-FAB0-48CB-9CE2-3A3D55C910E1}"/>
              </a:ext>
            </a:extLst>
          </p:cNvPr>
          <p:cNvGraphicFramePr>
            <a:graphicFrameLocks noGrp="1"/>
          </p:cNvGraphicFramePr>
          <p:nvPr/>
        </p:nvGraphicFramePr>
        <p:xfrm>
          <a:off x="1371600" y="163576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19763391"/>
                    </a:ext>
                  </a:extLst>
                </a:gridCol>
                <a:gridCol w="2032000">
                  <a:extLst>
                    <a:ext uri="{9D8B030D-6E8A-4147-A177-3AD203B41FA5}">
                      <a16:colId xmlns:a16="http://schemas.microsoft.com/office/drawing/2014/main" val="3576125008"/>
                    </a:ext>
                  </a:extLst>
                </a:gridCol>
                <a:gridCol w="2032000">
                  <a:extLst>
                    <a:ext uri="{9D8B030D-6E8A-4147-A177-3AD203B41FA5}">
                      <a16:colId xmlns:a16="http://schemas.microsoft.com/office/drawing/2014/main" val="1626657557"/>
                    </a:ext>
                  </a:extLst>
                </a:gridCol>
              </a:tblGrid>
              <a:tr h="370840">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作业</a:t>
                      </a:r>
                    </a:p>
                  </a:txBody>
                  <a:tcPr/>
                </a:tc>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到达时刻</a:t>
                      </a:r>
                      <a:r>
                        <a:rPr lang="en-US" altLang="zh-CN" b="0" dirty="0">
                          <a:solidFill>
                            <a:srgbClr val="000000"/>
                          </a:solidFill>
                          <a:latin typeface="Times New Roman" panose="02020603050405020304" pitchFamily="18" charset="0"/>
                          <a:ea typeface="+mn-ea"/>
                          <a:cs typeface="Times New Roman" panose="02020603050405020304" pitchFamily="18" charset="0"/>
                        </a:rPr>
                        <a:t>t</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运行时间</a:t>
                      </a:r>
                    </a:p>
                  </a:txBody>
                  <a:tcPr/>
                </a:tc>
                <a:extLst>
                  <a:ext uri="{0D108BD9-81ED-4DB2-BD59-A6C34878D82A}">
                    <a16:rowId xmlns:a16="http://schemas.microsoft.com/office/drawing/2014/main" val="293786233"/>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0</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81920986"/>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J2</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8648810"/>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2</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88185248"/>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J4</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3491708"/>
                  </a:ext>
                </a:extLst>
              </a:tr>
            </a:tbl>
          </a:graphicData>
        </a:graphic>
      </p:graphicFrame>
      <p:sp>
        <p:nvSpPr>
          <p:cNvPr id="22" name="文本框 21">
            <a:extLst>
              <a:ext uri="{FF2B5EF4-FFF2-40B4-BE49-F238E27FC236}">
                <a16:creationId xmlns:a16="http://schemas.microsoft.com/office/drawing/2014/main" id="{613E495B-B397-4A90-92EE-2311337B05DF}"/>
              </a:ext>
            </a:extLst>
          </p:cNvPr>
          <p:cNvSpPr txBox="1"/>
          <p:nvPr>
            <p:custDataLst>
              <p:tags r:id="rId12"/>
            </p:custDataLst>
          </p:nvPr>
        </p:nvSpPr>
        <p:spPr>
          <a:xfrm>
            <a:off x="884583" y="3617457"/>
            <a:ext cx="7315200" cy="824439"/>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系统在</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t=2</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时开始调度。若分别采用</a:t>
            </a:r>
            <a:r>
              <a:rPr lang="zh-CN" altLang="en-US" sz="2000" dirty="0">
                <a:solidFill>
                  <a:srgbClr val="0505CB"/>
                </a:solidFill>
                <a:latin typeface="Times New Roman" panose="02020603050405020304" pitchFamily="18" charset="0"/>
                <a:ea typeface="+mn-ea"/>
                <a:cs typeface="Times New Roman" panose="02020603050405020304" pitchFamily="18" charset="0"/>
                <a:sym typeface="Microsoft Yahei" panose="020B0503020204020204" pitchFamily="34" charset="-122"/>
              </a:rPr>
              <a:t>先来先服务</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和</a:t>
            </a:r>
            <a:r>
              <a:rPr lang="zh-CN" altLang="en-US" sz="2000" dirty="0">
                <a:solidFill>
                  <a:srgbClr val="0505CB"/>
                </a:solidFill>
                <a:latin typeface="Times New Roman" panose="02020603050405020304" pitchFamily="18" charset="0"/>
                <a:ea typeface="+mn-ea"/>
                <a:cs typeface="Times New Roman" panose="02020603050405020304" pitchFamily="18" charset="0"/>
                <a:sym typeface="Microsoft Yahei" panose="020B0503020204020204" pitchFamily="34" charset="-122"/>
              </a:rPr>
              <a:t>短作业优先</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调度算法，则选中的作业分别是</a:t>
            </a:r>
          </a:p>
        </p:txBody>
      </p:sp>
      <p:sp>
        <p:nvSpPr>
          <p:cNvPr id="2" name="矩形 1">
            <a:extLst>
              <a:ext uri="{FF2B5EF4-FFF2-40B4-BE49-F238E27FC236}">
                <a16:creationId xmlns:a16="http://schemas.microsoft.com/office/drawing/2014/main" id="{7640D478-977C-4B25-B3D8-D1F65A9A9146}"/>
              </a:ext>
            </a:extLst>
          </p:cNvPr>
          <p:cNvSpPr/>
          <p:nvPr>
            <p:custDataLst>
              <p:tags r:id="rId13"/>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6" name="文本框 25">
            <a:extLst>
              <a:ext uri="{FF2B5EF4-FFF2-40B4-BE49-F238E27FC236}">
                <a16:creationId xmlns:a16="http://schemas.microsoft.com/office/drawing/2014/main" id="{E0061CFB-4CBA-459E-BCCE-CBECF1F6C98D}"/>
              </a:ext>
            </a:extLst>
          </p:cNvPr>
          <p:cNvSpPr txBox="1"/>
          <p:nvPr>
            <p:custDataLst>
              <p:tags r:id="rId14"/>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a:extLst>
              <a:ext uri="{FF2B5EF4-FFF2-40B4-BE49-F238E27FC236}">
                <a16:creationId xmlns:a16="http://schemas.microsoft.com/office/drawing/2014/main" id="{B4134C3B-E05A-4449-B1F7-88E7FD77F270}"/>
              </a:ext>
            </a:extLst>
          </p:cNvPr>
          <p:cNvSpPr txBox="1"/>
          <p:nvPr>
            <p:custDataLst>
              <p:tags r:id="rId15"/>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a:extLst>
              <a:ext uri="{FF2B5EF4-FFF2-40B4-BE49-F238E27FC236}">
                <a16:creationId xmlns:a16="http://schemas.microsoft.com/office/drawing/2014/main" id="{C1997F4F-9DA3-42A3-9037-15EAA37EAE40}"/>
              </a:ext>
            </a:extLst>
          </p:cNvPr>
          <p:cNvGrpSpPr/>
          <p:nvPr>
            <p:custDataLst>
              <p:tags r:id="rId16"/>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BA973829-0407-4068-A395-CC0454017A56}"/>
                </a:ext>
              </a:extLst>
            </p:cNvPr>
            <p:cNvSpPr/>
            <p:nvPr>
              <p:custDataLst>
                <p:tags r:id="rId2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3" name="RemarkBlock">
              <a:extLst>
                <a:ext uri="{FF2B5EF4-FFF2-40B4-BE49-F238E27FC236}">
                  <a16:creationId xmlns:a16="http://schemas.microsoft.com/office/drawing/2014/main" id="{28629E7D-CC21-41F0-8008-F4A4FBF2EDE2}"/>
                </a:ext>
              </a:extLst>
            </p:cNvPr>
            <p:cNvSpPr/>
            <p:nvPr>
              <p:custDataLst>
                <p:tags r:id="rId2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4" name="RemarkTitleText">
              <a:extLst>
                <a:ext uri="{FF2B5EF4-FFF2-40B4-BE49-F238E27FC236}">
                  <a16:creationId xmlns:a16="http://schemas.microsoft.com/office/drawing/2014/main" id="{A9B807D1-8534-4EA0-BFC7-03B45A1EE46F}"/>
                </a:ext>
              </a:extLst>
            </p:cNvPr>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8" name="RemarkBack">
            <a:extLst>
              <a:ext uri="{FF2B5EF4-FFF2-40B4-BE49-F238E27FC236}">
                <a16:creationId xmlns:a16="http://schemas.microsoft.com/office/drawing/2014/main" id="{A4D2ED18-F421-4295-AD90-F9C21A2B0594}"/>
              </a:ext>
            </a:extLst>
          </p:cNvPr>
          <p:cNvSpPr/>
          <p:nvPr>
            <p:custDataLst>
              <p:tags r:id="rId1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9" name="RemarkBlock">
            <a:extLst>
              <a:ext uri="{FF2B5EF4-FFF2-40B4-BE49-F238E27FC236}">
                <a16:creationId xmlns:a16="http://schemas.microsoft.com/office/drawing/2014/main" id="{16640CE6-21E5-4480-9CA7-6CE17C373B17}"/>
              </a:ext>
            </a:extLst>
          </p:cNvPr>
          <p:cNvSpPr/>
          <p:nvPr>
            <p:custDataLst>
              <p:tags r:id="rId1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30" name="RemarkTitleText">
            <a:extLst>
              <a:ext uri="{FF2B5EF4-FFF2-40B4-BE49-F238E27FC236}">
                <a16:creationId xmlns:a16="http://schemas.microsoft.com/office/drawing/2014/main" id="{F7D78C1A-8C3D-4755-B53D-143DFF4DED90}"/>
              </a:ext>
            </a:extLst>
          </p:cNvPr>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4098BEA-43D9-430F-AAA3-39C777EA5115}"/>
              </a:ext>
            </a:extLst>
          </p:cNvPr>
          <p:cNvGrpSpPr/>
          <p:nvPr>
            <p:custDataLst>
              <p:tags r:id="rId20"/>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2C27A44-F492-4F4B-AF07-66EAE369656D}"/>
                </a:ext>
              </a:extLst>
            </p:cNvPr>
            <p:cNvSpPr/>
            <p:nvPr>
              <p:custDataLst>
                <p:tags r:id="rId23"/>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5" name="ColorBlock">
              <a:extLst>
                <a:ext uri="{FF2B5EF4-FFF2-40B4-BE49-F238E27FC236}">
                  <a16:creationId xmlns:a16="http://schemas.microsoft.com/office/drawing/2014/main" id="{C419AEBB-DAF1-4133-B6D5-A96C185A99F9}"/>
                </a:ext>
              </a:extLst>
            </p:cNvPr>
            <p:cNvSpPr/>
            <p:nvPr>
              <p:custDataLst>
                <p:tags r:id="rId24"/>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6" name="TypeText">
              <a:extLst>
                <a:ext uri="{FF2B5EF4-FFF2-40B4-BE49-F238E27FC236}">
                  <a16:creationId xmlns:a16="http://schemas.microsoft.com/office/drawing/2014/main" id="{054421A1-CF6D-48A4-8B0B-0DC6765AC7CB}"/>
                </a:ext>
              </a:extLst>
            </p:cNvPr>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C4B964B-2322-470B-BD26-2241A8E27268}"/>
                </a:ext>
              </a:extLst>
            </p:cNvPr>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65A3E7D-10BA-460B-8485-0FB6EC3207B9}"/>
              </a:ext>
            </a:extLst>
          </p:cNvPr>
          <p:cNvPicPr>
            <a:picLocks/>
          </p:cNvPicPr>
          <p:nvPr>
            <p:custDataLst>
              <p:tags r:id="rId21"/>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5F134210-4780-428C-8BBF-077E22155A52}"/>
              </a:ext>
            </a:extLst>
          </p:cNvPr>
          <p:cNvSpPr txBox="1"/>
          <p:nvPr>
            <p:custDataLst>
              <p:tags r:id="rId22"/>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923897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4D5C8F9-691A-48FD-A37E-F5A952A7AFF7}"/>
              </a:ext>
            </a:extLst>
          </p:cNvPr>
          <p:cNvSpPr>
            <a:spLocks noGrp="1"/>
          </p:cNvSpPr>
          <p:nvPr>
            <p:ph type="title" idx="4294967295"/>
          </p:nvPr>
        </p:nvSpPr>
        <p:spPr>
          <a:xfrm>
            <a:off x="685800" y="117475"/>
            <a:ext cx="8077200" cy="609600"/>
          </a:xfrm>
          <a:ln>
            <a:miter/>
          </a:ln>
        </p:spPr>
        <p:txBody>
          <a:bodyPr/>
          <a:lstStyle/>
          <a:p>
            <a:pPr>
              <a:defRPr/>
            </a:pPr>
            <a:r>
              <a:rPr lang="zh-CN" altLang="en-US" noProof="1">
                <a:effectLst>
                  <a:outerShdw blurRad="38100" dist="38100" dir="2700000">
                    <a:srgbClr val="C0C0C0"/>
                  </a:outerShdw>
                </a:effectLst>
              </a:rPr>
              <a:t>5.3.3 Priority Scheduling</a:t>
            </a:r>
          </a:p>
        </p:txBody>
      </p:sp>
      <p:sp>
        <p:nvSpPr>
          <p:cNvPr id="37891" name="Rectangle 3">
            <a:extLst>
              <a:ext uri="{FF2B5EF4-FFF2-40B4-BE49-F238E27FC236}">
                <a16:creationId xmlns:a16="http://schemas.microsoft.com/office/drawing/2014/main" id="{1C59D4AE-2B5D-4FA5-9729-6F4AA97CD68C}"/>
              </a:ext>
            </a:extLst>
          </p:cNvPr>
          <p:cNvSpPr>
            <a:spLocks noGrp="1" noChangeArrowheads="1"/>
          </p:cNvSpPr>
          <p:nvPr>
            <p:ph type="body" idx="4294967295"/>
          </p:nvPr>
        </p:nvSpPr>
        <p:spPr>
          <a:xfrm>
            <a:off x="882650" y="981075"/>
            <a:ext cx="7350125" cy="5694363"/>
          </a:xfrm>
        </p:spPr>
        <p:txBody>
          <a:bodyPr/>
          <a:lstStyle/>
          <a:p>
            <a:pPr>
              <a:lnSpc>
                <a:spcPct val="90000"/>
              </a:lnSpc>
            </a:pPr>
            <a:r>
              <a:rPr lang="en-US" altLang="zh-CN" sz="2000" dirty="0"/>
              <a:t>A </a:t>
            </a:r>
            <a:r>
              <a:rPr lang="en-US" altLang="zh-CN" sz="2000" dirty="0">
                <a:solidFill>
                  <a:srgbClr val="FF3300"/>
                </a:solidFill>
              </a:rPr>
              <a:t>priority number (integer)</a:t>
            </a:r>
            <a:r>
              <a:rPr lang="en-US" altLang="zh-CN" sz="2000" dirty="0"/>
              <a:t> is associated with each process</a:t>
            </a:r>
          </a:p>
          <a:p>
            <a:pPr>
              <a:lnSpc>
                <a:spcPct val="90000"/>
              </a:lnSpc>
            </a:pPr>
            <a:r>
              <a:rPr lang="en-US" altLang="zh-CN" sz="2000" b="1" u="sng" dirty="0"/>
              <a:t>The CPU is allocated to the process with the </a:t>
            </a:r>
            <a:r>
              <a:rPr lang="en-US" altLang="zh-CN" sz="2000" b="1" u="sng" dirty="0">
                <a:solidFill>
                  <a:srgbClr val="FF3300"/>
                </a:solidFill>
              </a:rPr>
              <a:t>highest priority</a:t>
            </a:r>
            <a:r>
              <a:rPr lang="en-US" altLang="zh-CN" sz="2000" b="1" u="sng" dirty="0"/>
              <a:t> (</a:t>
            </a:r>
            <a:r>
              <a:rPr lang="en-US" altLang="zh-CN" sz="2000" b="1" u="sng" dirty="0">
                <a:solidFill>
                  <a:srgbClr val="006600"/>
                </a:solidFill>
              </a:rPr>
              <a:t>smallest integer </a:t>
            </a:r>
            <a:r>
              <a:rPr lang="en-US" altLang="zh-CN" sz="2000" b="1" u="sng" dirty="0">
                <a:solidFill>
                  <a:srgbClr val="006600"/>
                </a:solidFill>
                <a:sym typeface="Symbol" panose="05050102010706020507" pitchFamily="18" charset="2"/>
              </a:rPr>
              <a:t> highest priority</a:t>
            </a:r>
            <a:r>
              <a:rPr lang="en-US" altLang="zh-CN" sz="2000" b="1" u="sng" dirty="0">
                <a:sym typeface="Symbol" panose="05050102010706020507" pitchFamily="18" charset="2"/>
              </a:rPr>
              <a:t>)</a:t>
            </a:r>
          </a:p>
          <a:p>
            <a:pPr>
              <a:lnSpc>
                <a:spcPct val="90000"/>
              </a:lnSpc>
            </a:pPr>
            <a:r>
              <a:rPr lang="en-US" altLang="zh-CN" sz="2000" dirty="0">
                <a:sym typeface="Symbol" panose="05050102010706020507" pitchFamily="18" charset="2"/>
              </a:rPr>
              <a:t>Priorities can be defined either</a:t>
            </a:r>
          </a:p>
          <a:p>
            <a:pPr lvl="1">
              <a:lnSpc>
                <a:spcPct val="90000"/>
              </a:lnSpc>
            </a:pPr>
            <a:r>
              <a:rPr lang="en-US" altLang="zh-CN" b="1" dirty="0">
                <a:solidFill>
                  <a:srgbClr val="0505CB"/>
                </a:solidFill>
                <a:sym typeface="Symbol" panose="05050102010706020507" pitchFamily="18" charset="2"/>
              </a:rPr>
              <a:t>internally</a:t>
            </a:r>
          </a:p>
          <a:p>
            <a:pPr lvl="2">
              <a:lnSpc>
                <a:spcPct val="90000"/>
              </a:lnSpc>
            </a:pPr>
            <a:r>
              <a:rPr lang="en-US" altLang="zh-CN" sz="1600" dirty="0">
                <a:sym typeface="Symbol" panose="05050102010706020507" pitchFamily="18" charset="2"/>
              </a:rPr>
              <a:t>Use some measurable quantity or quantities to compute the priorities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time limits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memory requirements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the number of open files</a:t>
            </a:r>
            <a:r>
              <a:rPr lang="en-US" altLang="zh-CN" sz="1600" b="1" dirty="0">
                <a:sym typeface="Symbol" panose="05050102010706020507" pitchFamily="18" charset="2"/>
              </a:rPr>
              <a:t>, and </a:t>
            </a:r>
            <a:r>
              <a:rPr lang="en-US" altLang="zh-CN" sz="1600" b="1" dirty="0">
                <a:solidFill>
                  <a:srgbClr val="FF3300"/>
                </a:solidFill>
                <a:sym typeface="Symbol" panose="05050102010706020507" pitchFamily="18" charset="2"/>
              </a:rPr>
              <a:t>the ratio of </a:t>
            </a:r>
            <a:r>
              <a:rPr lang="en-US" altLang="zh-CN" sz="1600" b="1" dirty="0">
                <a:sym typeface="Symbol" panose="05050102010706020507" pitchFamily="18" charset="2"/>
              </a:rPr>
              <a:t>average </a:t>
            </a:r>
            <a:r>
              <a:rPr lang="en-US" altLang="zh-CN" sz="1600" b="1" dirty="0">
                <a:solidFill>
                  <a:srgbClr val="006600"/>
                </a:solidFill>
                <a:sym typeface="Symbol" panose="05050102010706020507" pitchFamily="18" charset="2"/>
              </a:rPr>
              <a:t>I/O burst</a:t>
            </a:r>
            <a:r>
              <a:rPr lang="en-US" altLang="zh-CN" sz="1600" b="1" dirty="0">
                <a:sym typeface="Symbol" panose="05050102010706020507" pitchFamily="18" charset="2"/>
              </a:rPr>
              <a:t> to average </a:t>
            </a:r>
            <a:r>
              <a:rPr lang="en-US" altLang="zh-CN" sz="1600" b="1" dirty="0">
                <a:solidFill>
                  <a:srgbClr val="006600"/>
                </a:solidFill>
                <a:sym typeface="Symbol" panose="05050102010706020507" pitchFamily="18" charset="2"/>
              </a:rPr>
              <a:t>CPU burst </a:t>
            </a:r>
          </a:p>
          <a:p>
            <a:pPr lvl="1">
              <a:lnSpc>
                <a:spcPct val="90000"/>
              </a:lnSpc>
            </a:pPr>
            <a:r>
              <a:rPr lang="en-US" altLang="zh-CN" b="1" dirty="0">
                <a:solidFill>
                  <a:srgbClr val="0505CB"/>
                </a:solidFill>
                <a:sym typeface="Symbol" panose="05050102010706020507" pitchFamily="18" charset="2"/>
              </a:rPr>
              <a:t>externally </a:t>
            </a:r>
          </a:p>
          <a:p>
            <a:pPr lvl="2">
              <a:lnSpc>
                <a:spcPct val="90000"/>
              </a:lnSpc>
            </a:pPr>
            <a:r>
              <a:rPr lang="en-US" altLang="zh-CN" sz="1600" dirty="0">
                <a:sym typeface="Symbol" panose="05050102010706020507" pitchFamily="18" charset="2"/>
              </a:rPr>
              <a:t>Set by criteria outside the operating system, such as the </a:t>
            </a:r>
            <a:r>
              <a:rPr lang="en-US" altLang="zh-CN" sz="1600" b="1" dirty="0">
                <a:solidFill>
                  <a:srgbClr val="FF3300"/>
                </a:solidFill>
                <a:sym typeface="Symbol" panose="05050102010706020507" pitchFamily="18" charset="2"/>
              </a:rPr>
              <a:t>importance </a:t>
            </a:r>
            <a:r>
              <a:rPr lang="en-US" altLang="zh-CN" sz="1600" dirty="0">
                <a:sym typeface="Symbol" panose="05050102010706020507" pitchFamily="18" charset="2"/>
              </a:rPr>
              <a:t>of process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type and amount of funds</a:t>
            </a:r>
            <a:r>
              <a:rPr lang="en-US" altLang="zh-CN" sz="1600" b="1" dirty="0">
                <a:sym typeface="Symbol" panose="05050102010706020507" pitchFamily="18" charset="2"/>
              </a:rPr>
              <a:t> </a:t>
            </a:r>
            <a:r>
              <a:rPr lang="en-US" altLang="zh-CN" sz="1600" dirty="0">
                <a:sym typeface="Symbol" panose="05050102010706020507" pitchFamily="18" charset="2"/>
              </a:rPr>
              <a:t>being paid for computer use, </a:t>
            </a:r>
            <a:r>
              <a:rPr lang="en-US" altLang="zh-CN" sz="1600" b="1" dirty="0">
                <a:solidFill>
                  <a:srgbClr val="FF3300"/>
                </a:solidFill>
                <a:sym typeface="Symbol" panose="05050102010706020507" pitchFamily="18" charset="2"/>
              </a:rPr>
              <a:t>department sponsoring</a:t>
            </a:r>
            <a:r>
              <a:rPr lang="en-US" altLang="zh-CN" sz="1600" b="1" dirty="0">
                <a:sym typeface="Symbol" panose="05050102010706020507" pitchFamily="18" charset="2"/>
              </a:rPr>
              <a:t> </a:t>
            </a:r>
            <a:r>
              <a:rPr lang="en-US" altLang="zh-CN" sz="1600" dirty="0">
                <a:sym typeface="Symbol" panose="05050102010706020507" pitchFamily="18" charset="2"/>
              </a:rPr>
              <a:t>the work, and other, often </a:t>
            </a:r>
            <a:r>
              <a:rPr lang="en-US" altLang="zh-CN" sz="1600" dirty="0">
                <a:solidFill>
                  <a:srgbClr val="006600"/>
                </a:solidFill>
                <a:sym typeface="Symbol" panose="05050102010706020507" pitchFamily="18" charset="2"/>
              </a:rPr>
              <a:t>political factors</a:t>
            </a:r>
            <a:r>
              <a:rPr lang="en-US" altLang="zh-CN" sz="1600" dirty="0">
                <a:sym typeface="Symbol" panose="05050102010706020507" pitchFamily="18" charset="2"/>
              </a:rPr>
              <a:t>.</a:t>
            </a:r>
          </a:p>
          <a:p>
            <a:pPr>
              <a:lnSpc>
                <a:spcPct val="90000"/>
              </a:lnSpc>
            </a:pPr>
            <a:r>
              <a:rPr lang="en-US" altLang="zh-CN" sz="2000" b="1" dirty="0">
                <a:solidFill>
                  <a:srgbClr val="0505CB"/>
                </a:solidFill>
              </a:rPr>
              <a:t>Priority Scheduling can be either</a:t>
            </a:r>
            <a:endParaRPr lang="en-US" altLang="zh-CN" sz="2000" b="1" dirty="0">
              <a:solidFill>
                <a:srgbClr val="0505CB"/>
              </a:solidFill>
              <a:sym typeface="Symbol" panose="05050102010706020507" pitchFamily="18" charset="2"/>
            </a:endParaRPr>
          </a:p>
          <a:p>
            <a:pPr lvl="1">
              <a:lnSpc>
                <a:spcPct val="90000"/>
              </a:lnSpc>
            </a:pPr>
            <a:r>
              <a:rPr lang="en-US" altLang="zh-CN" b="1" dirty="0">
                <a:solidFill>
                  <a:srgbClr val="7030A0"/>
                </a:solidFill>
              </a:rPr>
              <a:t>Preemptive</a:t>
            </a:r>
          </a:p>
          <a:p>
            <a:pPr lvl="1">
              <a:lnSpc>
                <a:spcPct val="90000"/>
              </a:lnSpc>
            </a:pPr>
            <a:r>
              <a:rPr lang="en-US" altLang="zh-CN" b="1" dirty="0">
                <a:solidFill>
                  <a:srgbClr val="7030A0"/>
                </a:solidFill>
              </a:rPr>
              <a:t>Non-preemptive</a:t>
            </a:r>
          </a:p>
          <a:p>
            <a:pPr>
              <a:lnSpc>
                <a:spcPct val="90000"/>
              </a:lnSpc>
            </a:pPr>
            <a:endParaRPr lang="en-US" altLang="zh-CN"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5A33544-2C1A-4D1C-BA12-9C58A935C1B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latin typeface="+mn-lt"/>
              </a:rPr>
              <a:t>Priority Scheduling(</a:t>
            </a:r>
            <a:r>
              <a:rPr lang="en-US" altLang="zh-CN" sz="2400" dirty="0">
                <a:solidFill>
                  <a:srgbClr val="0505CB"/>
                </a:solidFill>
                <a:latin typeface="+mn-lt"/>
              </a:rPr>
              <a:t>Non-preemptive</a:t>
            </a:r>
            <a:r>
              <a:rPr lang="zh-CN" altLang="en-US" noProof="1">
                <a:effectLst>
                  <a:outerShdw blurRad="38100" dist="38100" dir="2700000">
                    <a:srgbClr val="C0C0C0"/>
                  </a:outerShdw>
                </a:effectLst>
                <a:latin typeface="+mn-lt"/>
              </a:rPr>
              <a:t>)</a:t>
            </a:r>
          </a:p>
        </p:txBody>
      </p:sp>
      <p:sp>
        <p:nvSpPr>
          <p:cNvPr id="38915" name="内容占位符 2">
            <a:extLst>
              <a:ext uri="{FF2B5EF4-FFF2-40B4-BE49-F238E27FC236}">
                <a16:creationId xmlns:a16="http://schemas.microsoft.com/office/drawing/2014/main" id="{97E56C42-A306-4BEA-A9E3-413E096DF2EC}"/>
              </a:ext>
            </a:extLst>
          </p:cNvPr>
          <p:cNvSpPr>
            <a:spLocks noGrp="1" noChangeArrowheads="1"/>
          </p:cNvSpPr>
          <p:nvPr>
            <p:ph idx="4294967295"/>
          </p:nvPr>
        </p:nvSpPr>
        <p:spPr>
          <a:xfrm>
            <a:off x="857250" y="1362075"/>
            <a:ext cx="7905750" cy="4754563"/>
          </a:xfrm>
        </p:spPr>
        <p:txBody>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en-US" altLang="zh-CN" dirty="0" smtClean="0">
                <a:solidFill>
                  <a:srgbClr val="0505CB"/>
                </a:solidFill>
                <a:sym typeface="Arial" panose="020B0604020202020204" pitchFamily="34" charset="0"/>
              </a:rPr>
              <a:t>Waiting</a:t>
            </a:r>
            <a:r>
              <a:rPr lang="zh-CN" altLang="en-US" dirty="0" smtClean="0">
                <a:solidFill>
                  <a:srgbClr val="0505CB"/>
                </a:solidFill>
                <a:sym typeface="Arial" panose="020B0604020202020204" pitchFamily="34" charset="0"/>
              </a:rPr>
              <a:t>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6</a:t>
            </a:r>
            <a:r>
              <a:rPr lang="zh-CN" altLang="en-US" dirty="0" smtClean="0"/>
              <a:t>; </a:t>
            </a:r>
            <a:r>
              <a:rPr lang="zh-CN" altLang="en-US" dirty="0"/>
              <a:t>P2 = </a:t>
            </a:r>
            <a:r>
              <a:rPr lang="en-US" altLang="zh-CN" dirty="0"/>
              <a:t>0</a:t>
            </a:r>
            <a:r>
              <a:rPr lang="zh-CN" altLang="en-US" dirty="0" smtClean="0"/>
              <a:t>; </a:t>
            </a:r>
            <a:r>
              <a:rPr lang="zh-CN" altLang="en-US" dirty="0"/>
              <a:t>P3 = </a:t>
            </a:r>
            <a:r>
              <a:rPr lang="en-US" altLang="zh-CN" dirty="0" smtClean="0"/>
              <a:t>16</a:t>
            </a:r>
            <a:r>
              <a:rPr lang="zh-CN" altLang="en-US" dirty="0" smtClean="0"/>
              <a:t>; </a:t>
            </a:r>
            <a:r>
              <a:rPr lang="zh-CN" altLang="en-US" dirty="0"/>
              <a:t>P</a:t>
            </a:r>
            <a:r>
              <a:rPr lang="zh-CN" altLang="en-US" dirty="0">
                <a:sym typeface="Arial" panose="020B0604020202020204" pitchFamily="34" charset="0"/>
              </a:rPr>
              <a:t>4</a:t>
            </a:r>
            <a:r>
              <a:rPr lang="zh-CN" altLang="en-US" dirty="0"/>
              <a:t> = </a:t>
            </a:r>
            <a:r>
              <a:rPr lang="zh-CN" altLang="en-US" dirty="0" smtClean="0"/>
              <a:t>1</a:t>
            </a:r>
            <a:r>
              <a:rPr lang="en-US" altLang="zh-CN" dirty="0" smtClean="0"/>
              <a:t>8, P5=1</a:t>
            </a:r>
            <a:endParaRPr lang="en-US" altLang="zh-CN" dirty="0"/>
          </a:p>
          <a:p>
            <a:r>
              <a:rPr lang="zh-CN" altLang="en-US" dirty="0" smtClean="0">
                <a:solidFill>
                  <a:srgbClr val="0505CB"/>
                </a:solidFill>
                <a:sym typeface="Arial" panose="020B0604020202020204" pitchFamily="34" charset="0"/>
              </a:rPr>
              <a:t>Turnaround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16</a:t>
            </a:r>
            <a:r>
              <a:rPr lang="zh-CN" altLang="en-US" dirty="0" smtClean="0"/>
              <a:t>; </a:t>
            </a:r>
            <a:r>
              <a:rPr lang="zh-CN" altLang="en-US" dirty="0"/>
              <a:t>P2 = </a:t>
            </a:r>
            <a:r>
              <a:rPr lang="en-US" altLang="zh-CN" dirty="0"/>
              <a:t>1</a:t>
            </a:r>
            <a:r>
              <a:rPr lang="zh-CN" altLang="en-US" dirty="0"/>
              <a:t>; P3 = </a:t>
            </a:r>
            <a:r>
              <a:rPr lang="en-US" altLang="zh-CN" dirty="0"/>
              <a:t>18</a:t>
            </a:r>
            <a:r>
              <a:rPr lang="zh-CN" altLang="en-US" dirty="0"/>
              <a:t>; P</a:t>
            </a:r>
            <a:r>
              <a:rPr lang="zh-CN" altLang="en-US" dirty="0">
                <a:sym typeface="Arial" panose="020B0604020202020204" pitchFamily="34" charset="0"/>
              </a:rPr>
              <a:t>4</a:t>
            </a:r>
            <a:r>
              <a:rPr lang="zh-CN" altLang="en-US" dirty="0"/>
              <a:t> = 1</a:t>
            </a:r>
            <a:r>
              <a:rPr lang="en-US" altLang="zh-CN" dirty="0"/>
              <a:t>9, P5=6</a:t>
            </a:r>
          </a:p>
          <a:p>
            <a:r>
              <a:rPr lang="en-US" altLang="zh-CN" dirty="0">
                <a:solidFill>
                  <a:srgbClr val="0505CB"/>
                </a:solidFill>
              </a:rPr>
              <a:t>A</a:t>
            </a:r>
            <a:r>
              <a:rPr lang="zh-CN" altLang="en-US" dirty="0">
                <a:solidFill>
                  <a:srgbClr val="0505CB"/>
                </a:solidFill>
              </a:rPr>
              <a:t>verage waiting time</a:t>
            </a:r>
            <a:r>
              <a:rPr lang="zh-CN" altLang="en-US" dirty="0"/>
              <a:t>=</a:t>
            </a:r>
            <a:r>
              <a:rPr lang="en-US" altLang="zh-CN" dirty="0"/>
              <a:t>[</a:t>
            </a:r>
            <a:r>
              <a:rPr lang="zh-CN" altLang="en-US" dirty="0"/>
              <a:t>(</a:t>
            </a:r>
            <a:r>
              <a:rPr lang="en-US" altLang="zh-CN" dirty="0"/>
              <a:t>1</a:t>
            </a:r>
            <a:r>
              <a:rPr lang="zh-CN" altLang="en-US" dirty="0"/>
              <a:t>6</a:t>
            </a:r>
            <a:r>
              <a:rPr lang="en-US" altLang="zh-CN" dirty="0"/>
              <a:t>-10)</a:t>
            </a:r>
            <a:r>
              <a:rPr lang="zh-CN" altLang="en-US" dirty="0"/>
              <a:t>+</a:t>
            </a:r>
            <a:r>
              <a:rPr lang="en-US" altLang="zh-CN" dirty="0"/>
              <a:t>(1-1)</a:t>
            </a:r>
            <a:r>
              <a:rPr lang="zh-CN" altLang="en-US" dirty="0"/>
              <a:t>+</a:t>
            </a:r>
            <a:r>
              <a:rPr lang="en-US" altLang="zh-CN" dirty="0"/>
              <a:t>(</a:t>
            </a:r>
            <a:r>
              <a:rPr lang="zh-CN" altLang="en-US" dirty="0"/>
              <a:t>1</a:t>
            </a:r>
            <a:r>
              <a:rPr lang="en-US" altLang="zh-CN" dirty="0"/>
              <a:t>8-2)</a:t>
            </a:r>
            <a:r>
              <a:rPr lang="zh-CN" altLang="en-US" dirty="0"/>
              <a:t>+</a:t>
            </a:r>
            <a:r>
              <a:rPr lang="en-US" altLang="zh-CN" dirty="0"/>
              <a:t>(</a:t>
            </a:r>
            <a:r>
              <a:rPr lang="zh-CN" altLang="en-US" dirty="0"/>
              <a:t>1</a:t>
            </a:r>
            <a:r>
              <a:rPr lang="en-US" altLang="zh-CN" dirty="0"/>
              <a:t>9-1)</a:t>
            </a:r>
            <a:r>
              <a:rPr lang="zh-CN" altLang="en-US" dirty="0"/>
              <a:t>+</a:t>
            </a:r>
            <a:r>
              <a:rPr lang="en-US" altLang="zh-CN" dirty="0"/>
              <a:t>(6-5)</a:t>
            </a:r>
            <a:r>
              <a:rPr lang="zh-CN" altLang="en-US" dirty="0"/>
              <a:t>)</a:t>
            </a:r>
            <a:r>
              <a:rPr lang="en-US" altLang="zh-CN" dirty="0"/>
              <a:t>]</a:t>
            </a:r>
            <a:r>
              <a:rPr lang="zh-CN" altLang="en-US" dirty="0"/>
              <a:t>/5 =41/5=8.2 </a:t>
            </a:r>
            <a:endParaRPr lang="en-US" altLang="zh-CN" dirty="0"/>
          </a:p>
        </p:txBody>
      </p:sp>
      <p:pic>
        <p:nvPicPr>
          <p:cNvPr id="38916" name="Picture 3">
            <a:extLst>
              <a:ext uri="{FF2B5EF4-FFF2-40B4-BE49-F238E27FC236}">
                <a16:creationId xmlns:a16="http://schemas.microsoft.com/office/drawing/2014/main" id="{F7E1E7C5-3782-4811-9C2D-86FD7340C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138239"/>
            <a:ext cx="7694613" cy="336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文本框 25604">
            <a:extLst>
              <a:ext uri="{FF2B5EF4-FFF2-40B4-BE49-F238E27FC236}">
                <a16:creationId xmlns:a16="http://schemas.microsoft.com/office/drawing/2014/main" id="{22B4EA5A-D366-48F9-9CE3-A6AEB6430BAC}"/>
              </a:ext>
            </a:extLst>
          </p:cNvPr>
          <p:cNvSpPr txBox="1">
            <a:spLocks noChangeArrowheads="1"/>
          </p:cNvSpPr>
          <p:nvPr/>
        </p:nvSpPr>
        <p:spPr bwMode="auto">
          <a:xfrm>
            <a:off x="3359798" y="5868063"/>
            <a:ext cx="182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b="1" dirty="0">
                <a:solidFill>
                  <a:srgbClr val="0505CB"/>
                </a:solidFill>
                <a:latin typeface="宋体" panose="02010600030101010101" pitchFamily="2" charset="-122"/>
              </a:rPr>
              <a:t>Non-preemptive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4DF445-3E43-4C6C-8C54-58E9E3386E96}"/>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Basic </a:t>
            </a:r>
            <a:r>
              <a:rPr lang="en-US" altLang="zh-CN" noProof="1">
                <a:effectLst>
                  <a:outerShdw blurRad="38100" dist="38100" dir="2700000">
                    <a:srgbClr val="C0C0C0"/>
                  </a:outerShdw>
                </a:effectLst>
              </a:rPr>
              <a:t>Concepts</a:t>
            </a:r>
          </a:p>
        </p:txBody>
      </p:sp>
      <p:sp>
        <p:nvSpPr>
          <p:cNvPr id="6147" name="Rectangle 3">
            <a:extLst>
              <a:ext uri="{FF2B5EF4-FFF2-40B4-BE49-F238E27FC236}">
                <a16:creationId xmlns:a16="http://schemas.microsoft.com/office/drawing/2014/main" id="{E451FF88-8938-4396-A392-CF40318E53EC}"/>
              </a:ext>
            </a:extLst>
          </p:cNvPr>
          <p:cNvSpPr>
            <a:spLocks noGrp="1" noChangeArrowheads="1"/>
          </p:cNvSpPr>
          <p:nvPr>
            <p:ph type="body" idx="4294967295"/>
          </p:nvPr>
        </p:nvSpPr>
        <p:spPr>
          <a:xfrm>
            <a:off x="739775" y="1308100"/>
            <a:ext cx="7761288" cy="4460875"/>
          </a:xfrm>
        </p:spPr>
        <p:txBody>
          <a:bodyPr/>
          <a:lstStyle/>
          <a:p>
            <a:pPr>
              <a:defRPr/>
            </a:pPr>
            <a:r>
              <a:rPr lang="en-US" altLang="zh-CN" sz="2400" noProof="1">
                <a:solidFill>
                  <a:srgbClr val="0505CB"/>
                </a:solidFill>
                <a:effectLst>
                  <a:outerShdw blurRad="38100" dist="38100" dir="2700000">
                    <a:srgbClr val="C0C0C0"/>
                  </a:outerShdw>
                </a:effectLst>
              </a:rPr>
              <a:t>CPU Scheduling</a:t>
            </a:r>
            <a:r>
              <a:rPr lang="en-US" altLang="zh-CN" sz="2400" noProof="1">
                <a:effectLst>
                  <a:outerShdw blurRad="38100" dist="38100" dir="2700000">
                    <a:srgbClr val="C0C0C0"/>
                  </a:outerShdw>
                </a:effectLst>
              </a:rPr>
              <a:t>, also called </a:t>
            </a:r>
          </a:p>
          <a:p>
            <a:pPr lvl="1">
              <a:defRPr/>
            </a:pPr>
            <a:r>
              <a:rPr lang="en-US" altLang="zh-CN" sz="2000" i="1" dirty="0">
                <a:solidFill>
                  <a:srgbClr val="FF0000"/>
                </a:solidFill>
              </a:rPr>
              <a:t>Process</a:t>
            </a:r>
            <a:r>
              <a:rPr lang="en-US" altLang="zh-CN" sz="2000" dirty="0"/>
              <a:t> scheduling</a:t>
            </a:r>
          </a:p>
          <a:p>
            <a:pPr lvl="1">
              <a:defRPr/>
            </a:pPr>
            <a:r>
              <a:rPr lang="en-US" altLang="zh-CN" sz="2000" i="1" dirty="0">
                <a:solidFill>
                  <a:srgbClr val="7030A0"/>
                </a:solidFill>
              </a:rPr>
              <a:t>Thread</a:t>
            </a:r>
            <a:r>
              <a:rPr lang="en-US" altLang="zh-CN" sz="2000" dirty="0"/>
              <a:t> scheduling</a:t>
            </a:r>
          </a:p>
          <a:p>
            <a:pPr>
              <a:defRPr/>
            </a:pPr>
            <a:endParaRPr lang="en-US" altLang="zh-CN" sz="2400" i="1" dirty="0" smtClean="0">
              <a:solidFill>
                <a:srgbClr val="006600"/>
              </a:solidFill>
            </a:endParaRPr>
          </a:p>
          <a:p>
            <a:pPr>
              <a:defRPr/>
            </a:pPr>
            <a:r>
              <a:rPr lang="en-US" altLang="zh-CN" sz="2400" i="1" dirty="0" smtClean="0">
                <a:solidFill>
                  <a:srgbClr val="006600"/>
                </a:solidFill>
              </a:rPr>
              <a:t>Process </a:t>
            </a:r>
            <a:r>
              <a:rPr lang="en-US" altLang="zh-CN" sz="2400" i="1" dirty="0">
                <a:solidFill>
                  <a:srgbClr val="006600"/>
                </a:solidFill>
              </a:rPr>
              <a:t>scheduling </a:t>
            </a:r>
            <a:r>
              <a:rPr lang="en-US" altLang="zh-CN" sz="2400" dirty="0"/>
              <a:t>and </a:t>
            </a:r>
            <a:r>
              <a:rPr lang="en-US" altLang="zh-CN" sz="2400" i="1" dirty="0">
                <a:solidFill>
                  <a:srgbClr val="006600"/>
                </a:solidFill>
              </a:rPr>
              <a:t>thread scheduling </a:t>
            </a:r>
            <a:r>
              <a:rPr lang="en-US" altLang="zh-CN" sz="2400" dirty="0"/>
              <a:t>are often used </a:t>
            </a:r>
            <a:r>
              <a:rPr lang="en-US" altLang="zh-CN" sz="2400" dirty="0">
                <a:solidFill>
                  <a:srgbClr val="7030A0"/>
                </a:solidFill>
              </a:rPr>
              <a:t>interchangeably</a:t>
            </a:r>
            <a:r>
              <a:rPr lang="en-US" altLang="zh-CN" sz="2400" dirty="0"/>
              <a:t>.</a:t>
            </a:r>
          </a:p>
          <a:p>
            <a:pPr>
              <a:defRPr/>
            </a:pPr>
            <a:endParaRPr lang="en-US" altLang="zh-CN" sz="2400" dirty="0" smtClean="0"/>
          </a:p>
          <a:p>
            <a:pPr>
              <a:defRPr/>
            </a:pPr>
            <a:r>
              <a:rPr lang="en-US" altLang="zh-CN" sz="2400" dirty="0" smtClean="0"/>
              <a:t>Use </a:t>
            </a:r>
            <a:r>
              <a:rPr lang="en-US" altLang="zh-CN" sz="2400" i="1" dirty="0">
                <a:solidFill>
                  <a:srgbClr val="0505CB"/>
                </a:solidFill>
              </a:rPr>
              <a:t>process scheduling </a:t>
            </a:r>
            <a:r>
              <a:rPr lang="en-US" altLang="zh-CN" sz="2400" dirty="0"/>
              <a:t>when discussing </a:t>
            </a:r>
            <a:r>
              <a:rPr lang="en-US" altLang="zh-CN" sz="2400" dirty="0">
                <a:solidFill>
                  <a:srgbClr val="006600"/>
                </a:solidFill>
              </a:rPr>
              <a:t>general scheduling</a:t>
            </a:r>
            <a:r>
              <a:rPr lang="en-US" altLang="zh-CN" sz="2400" dirty="0"/>
              <a:t> concepts and </a:t>
            </a:r>
            <a:r>
              <a:rPr lang="en-US" altLang="zh-CN" sz="2400" i="1" dirty="0">
                <a:solidFill>
                  <a:srgbClr val="0505CB"/>
                </a:solidFill>
              </a:rPr>
              <a:t>thread scheduling </a:t>
            </a:r>
            <a:r>
              <a:rPr lang="en-US" altLang="zh-CN" sz="2400" dirty="0"/>
              <a:t>to refer to </a:t>
            </a:r>
            <a:r>
              <a:rPr lang="en-US" altLang="zh-CN" sz="2400" dirty="0">
                <a:solidFill>
                  <a:srgbClr val="006600"/>
                </a:solidFill>
              </a:rPr>
              <a:t>thread-specific ideas</a:t>
            </a:r>
            <a:r>
              <a:rPr lang="en-US" altLang="zh-CN" sz="2400" dirty="0"/>
              <a:t>.</a:t>
            </a:r>
          </a:p>
          <a:p>
            <a:pPr>
              <a:defRPr/>
            </a:pPr>
            <a:endParaRPr lang="zh-CN" altLang="en-US" sz="2000" b="1" dirty="0"/>
          </a:p>
          <a:p>
            <a:pPr>
              <a:defRPr/>
            </a:pPr>
            <a:endParaRPr lang="zh-CN" altLang="en-US" sz="20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1B7D34-1D0C-461E-8253-2271DE5E784D}"/>
              </a:ext>
            </a:extLst>
          </p:cNvPr>
          <p:cNvSpPr>
            <a:spLocks noGrp="1"/>
          </p:cNvSpPr>
          <p:nvPr>
            <p:ph type="title" idx="4294967295"/>
          </p:nvPr>
        </p:nvSpPr>
        <p:spPr>
          <a:xfrm>
            <a:off x="1433513" y="228600"/>
            <a:ext cx="6523037" cy="609600"/>
          </a:xfrm>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a:extLst>
              <a:ext uri="{FF2B5EF4-FFF2-40B4-BE49-F238E27FC236}">
                <a16:creationId xmlns:a16="http://schemas.microsoft.com/office/drawing/2014/main" id="{A678E547-66CE-497B-8AA4-458869DA5AC9}"/>
              </a:ext>
            </a:extLst>
          </p:cNvPr>
          <p:cNvSpPr>
            <a:spLocks noGrp="1" noChangeArrowheads="1"/>
          </p:cNvSpPr>
          <p:nvPr>
            <p:ph type="body" idx="4294967295"/>
          </p:nvPr>
        </p:nvSpPr>
        <p:spPr>
          <a:xfrm>
            <a:off x="827088" y="1282700"/>
            <a:ext cx="7351712" cy="4735513"/>
          </a:xfrm>
        </p:spPr>
        <p:txBody>
          <a:bodyPr/>
          <a:lstStyle/>
          <a:p>
            <a:r>
              <a:rPr lang="zh-CN" altLang="en-US" sz="2400" dirty="0">
                <a:latin typeface="宋体" panose="02010600030101010101" pitchFamily="2" charset="-122"/>
                <a:sym typeface="Symbol" panose="05050102010706020507" pitchFamily="18" charset="2"/>
              </a:rPr>
              <a:t>基于优先级的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a:latin typeface="宋体" panose="02010600030101010101" pitchFamily="2" charset="-122"/>
                <a:sym typeface="Symbol" panose="05050102010706020507" pitchFamily="18" charset="2"/>
              </a:rPr>
              <a:t>调度</a:t>
            </a:r>
            <a:endParaRPr lang="en-US" altLang="zh-CN" sz="2400" dirty="0">
              <a:latin typeface="宋体" panose="02010600030101010101" pitchFamily="2" charset="-122"/>
              <a:sym typeface="Symbol" panose="05050102010706020507" pitchFamily="18" charset="2"/>
            </a:endParaRPr>
          </a:p>
          <a:p>
            <a:pPr lvl="1"/>
            <a:r>
              <a:rPr lang="zh-CN" altLang="en-US" sz="2000" dirty="0">
                <a:latin typeface="宋体" panose="02010600030101010101" pitchFamily="2" charset="-122"/>
                <a:sym typeface="Symbol" panose="05050102010706020507" pitchFamily="18" charset="2"/>
              </a:rPr>
              <a:t>开始的时候查看进程的</a:t>
            </a:r>
            <a:r>
              <a:rPr lang="zh-CN" altLang="en-US" sz="2000"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，选择优先级高的进程获得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，将正在运行的进程的优先级与该新进入就绪队列进程的优先级进行比较，以确定是否能够抢先</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关键的问题是在进行调度的时候，一定要清楚就绪队列中有哪些进程，其优先级分别是多少</a:t>
            </a:r>
            <a:endParaRPr lang="en-US" altLang="zh-CN" sz="2000" dirty="0">
              <a:solidFill>
                <a:srgbClr val="0066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dirty="0">
              <a:solidFill>
                <a:srgbClr val="C000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893C135-9C5D-4105-9A60-216ADD1EE65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1747" name="Rectangle 36">
            <a:extLst>
              <a:ext uri="{FF2B5EF4-FFF2-40B4-BE49-F238E27FC236}">
                <a16:creationId xmlns:a16="http://schemas.microsoft.com/office/drawing/2014/main" id="{35AAE8C5-78DD-4EE9-A863-31B8FEDB59D0}"/>
              </a:ext>
            </a:extLst>
          </p:cNvPr>
          <p:cNvSpPr>
            <a:spLocks noGrp="1" noChangeArrowheads="1"/>
          </p:cNvSpPr>
          <p:nvPr>
            <p:ph type="body" idx="4294967295"/>
          </p:nvPr>
        </p:nvSpPr>
        <p:spPr>
          <a:xfrm>
            <a:off x="827088" y="1282700"/>
            <a:ext cx="7351712" cy="5084763"/>
          </a:xfrm>
        </p:spPr>
        <p:txBody>
          <a:bodyPr/>
          <a:lstStyle/>
          <a:p>
            <a:pPr>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solidFill>
                  <a:srgbClr val="006600"/>
                </a:solidFill>
              </a:rPr>
              <a:t>    </a:t>
            </a:r>
            <a:r>
              <a:rPr lang="zh-CN" altLang="en-US" dirty="0"/>
              <a:t>	</a:t>
            </a:r>
            <a:r>
              <a:rPr lang="zh-CN" altLang="en-US" u="sng" dirty="0">
                <a:solidFill>
                  <a:srgbClr val="006600"/>
                </a:solidFill>
              </a:rPr>
              <a:t>Burst Time</a:t>
            </a:r>
            <a:r>
              <a:rPr lang="zh-CN" altLang="en-US" dirty="0">
                <a:solidFill>
                  <a:srgbClr val="006600"/>
                </a:solidFill>
              </a:rPr>
              <a:t>       </a:t>
            </a:r>
            <a:r>
              <a:rPr lang="en-US" altLang="zh-CN" u="sng" dirty="0">
                <a:solidFill>
                  <a:srgbClr val="006600"/>
                </a:solidFill>
              </a:rPr>
              <a:t>Priority</a:t>
            </a:r>
            <a:r>
              <a:rPr lang="zh-CN" altLang="en-US" u="sng" dirty="0">
                <a:solidFill>
                  <a:srgbClr val="006600"/>
                </a:solidFill>
              </a:rPr>
              <a:t> </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en-US" altLang="zh-CN" i="1" baseline="-25000" dirty="0"/>
              <a:t>	                    </a:t>
            </a:r>
            <a:r>
              <a:rPr lang="zh-CN" altLang="en-US" dirty="0"/>
              <a:t>0.0	                   7                    </a:t>
            </a:r>
            <a:r>
              <a:rPr lang="en-US" altLang="zh-CN" dirty="0"/>
              <a:t>5</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                    </a:t>
            </a:r>
            <a:r>
              <a:rPr lang="en-US" altLang="zh-CN" dirty="0"/>
              <a:t>4</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                    </a:t>
            </a:r>
            <a:r>
              <a:rPr lang="en-US" altLang="zh-CN" dirty="0"/>
              <a:t>2</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a:t>
            </a:r>
            <a:r>
              <a:rPr lang="zh-CN" altLang="en-US" dirty="0">
                <a:solidFill>
                  <a:srgbClr val="0505CB"/>
                </a:solidFill>
              </a:rPr>
              <a:t>               </a:t>
            </a:r>
            <a:r>
              <a:rPr lang="en-US" altLang="zh-CN" dirty="0">
                <a:solidFill>
                  <a:srgbClr val="0505CB"/>
                </a:solidFill>
              </a:rPr>
              <a:t>6</a:t>
            </a:r>
            <a:r>
              <a:rPr lang="zh-CN" altLang="en-US" dirty="0">
                <a:solidFill>
                  <a:srgbClr val="0505CB"/>
                </a:solidFill>
              </a:rPr>
              <a:t>.0	 </a:t>
            </a:r>
            <a:r>
              <a:rPr lang="zh-CN" altLang="en-US" dirty="0"/>
              <a:t>                  4                    </a:t>
            </a:r>
            <a:r>
              <a:rPr lang="en-US" altLang="zh-CN" dirty="0"/>
              <a:t>1</a:t>
            </a:r>
            <a:endParaRPr lang="zh-CN" altLang="en-US" dirty="0"/>
          </a:p>
          <a:p>
            <a:pPr>
              <a:tabLst>
                <a:tab pos="1603375" algn="ctr"/>
                <a:tab pos="3254375" algn="ctr"/>
                <a:tab pos="5143500" algn="ctr"/>
              </a:tabLst>
            </a:pPr>
            <a:r>
              <a:rPr lang="zh-CN" altLang="en-US" noProof="1">
                <a:effectLst>
                  <a:outerShdw blurRad="38100" dist="38100" dir="2700000">
                    <a:srgbClr val="C0C0C0"/>
                  </a:outerShdw>
                </a:effectLst>
              </a:rPr>
              <a:t>Priority Scheduling</a:t>
            </a:r>
            <a:r>
              <a:rPr lang="zh-CN" altLang="en-US" dirty="0"/>
              <a:t> (</a:t>
            </a:r>
            <a:r>
              <a:rPr lang="zh-CN" altLang="en-US" dirty="0">
                <a:solidFill>
                  <a:srgbClr val="C00000"/>
                </a:solidFill>
              </a:rPr>
              <a:t>preemptive</a:t>
            </a:r>
            <a:r>
              <a:rPr lang="zh-CN" altLang="en-US" dirty="0"/>
              <a:t>)</a:t>
            </a:r>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a:t>
            </a:r>
            <a:r>
              <a:rPr lang="zh-CN" altLang="en-US" baseline="-25000" dirty="0"/>
              <a:t>1</a:t>
            </a:r>
            <a:r>
              <a:rPr lang="zh-CN" altLang="en-US" dirty="0"/>
              <a:t> = </a:t>
            </a:r>
            <a:r>
              <a:rPr lang="en-US" altLang="zh-CN" dirty="0"/>
              <a:t>11-2</a:t>
            </a:r>
            <a:r>
              <a:rPr lang="zh-CN" altLang="en-US" dirty="0"/>
              <a:t>; P</a:t>
            </a:r>
            <a:r>
              <a:rPr lang="zh-CN" altLang="en-US" baseline="-25000" dirty="0"/>
              <a:t>2</a:t>
            </a:r>
            <a:r>
              <a:rPr lang="zh-CN" altLang="en-US" dirty="0"/>
              <a:t> = </a:t>
            </a:r>
            <a:r>
              <a:rPr lang="en-US" altLang="zh-CN" dirty="0"/>
              <a:t>(5-4)+(10-6)=5</a:t>
            </a:r>
            <a:r>
              <a:rPr lang="zh-CN" altLang="en-US" dirty="0"/>
              <a:t>; P</a:t>
            </a:r>
            <a:r>
              <a:rPr lang="zh-CN" altLang="en-US" baseline="-25000" dirty="0"/>
              <a:t>3</a:t>
            </a:r>
            <a:r>
              <a:rPr lang="zh-CN" altLang="en-US" dirty="0"/>
              <a:t> = </a:t>
            </a:r>
            <a:r>
              <a:rPr lang="en-US" altLang="zh-CN" dirty="0"/>
              <a:t>0</a:t>
            </a:r>
            <a:r>
              <a:rPr lang="zh-CN" altLang="en-US" dirty="0"/>
              <a:t>; P</a:t>
            </a:r>
            <a:r>
              <a:rPr lang="zh-CN" altLang="en-US" baseline="-25000" dirty="0">
                <a:sym typeface="Arial" panose="020B0604020202020204" pitchFamily="34" charset="0"/>
              </a:rPr>
              <a:t>4</a:t>
            </a:r>
            <a:r>
              <a:rPr lang="zh-CN" altLang="en-US" dirty="0"/>
              <a:t> = </a:t>
            </a:r>
            <a:r>
              <a:rPr lang="en-US" altLang="zh-CN" dirty="0"/>
              <a:t>0</a:t>
            </a:r>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16-0</a:t>
            </a:r>
            <a:r>
              <a:rPr lang="zh-CN" altLang="en-US" dirty="0"/>
              <a:t>; P2 = </a:t>
            </a:r>
            <a:r>
              <a:rPr lang="en-US" altLang="zh-CN" dirty="0"/>
              <a:t>11</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0</a:t>
            </a:r>
            <a:r>
              <a:rPr lang="zh-CN" altLang="en-US" dirty="0"/>
              <a:t>-</a:t>
            </a:r>
            <a:r>
              <a:rPr lang="en-US" altLang="zh-CN" dirty="0"/>
              <a:t>6</a:t>
            </a:r>
          </a:p>
          <a:p>
            <a:pPr>
              <a:tabLst>
                <a:tab pos="1603375" algn="ctr"/>
                <a:tab pos="3254375" algn="ctr"/>
                <a:tab pos="5143500" algn="ctr"/>
              </a:tabLst>
            </a:pPr>
            <a:endParaRPr lang="en-US" altLang="zh-CN" dirty="0">
              <a:solidFill>
                <a:srgbClr val="7030A0"/>
              </a:solidFill>
            </a:endParaRPr>
          </a:p>
        </p:txBody>
      </p:sp>
      <p:grpSp>
        <p:nvGrpSpPr>
          <p:cNvPr id="31748" name="Group 74">
            <a:extLst>
              <a:ext uri="{FF2B5EF4-FFF2-40B4-BE49-F238E27FC236}">
                <a16:creationId xmlns:a16="http://schemas.microsoft.com/office/drawing/2014/main" id="{AFC1B129-0968-4095-A230-C466CC6CD8EC}"/>
              </a:ext>
            </a:extLst>
          </p:cNvPr>
          <p:cNvGrpSpPr>
            <a:grpSpLocks/>
          </p:cNvGrpSpPr>
          <p:nvPr/>
        </p:nvGrpSpPr>
        <p:grpSpPr bwMode="auto">
          <a:xfrm>
            <a:off x="1371600" y="3752850"/>
            <a:ext cx="6807200" cy="1204913"/>
            <a:chOff x="0" y="0"/>
            <a:chExt cx="3732" cy="759"/>
          </a:xfrm>
        </p:grpSpPr>
        <p:sp>
          <p:nvSpPr>
            <p:cNvPr id="31749" name="Rectangle 37">
              <a:extLst>
                <a:ext uri="{FF2B5EF4-FFF2-40B4-BE49-F238E27FC236}">
                  <a16:creationId xmlns:a16="http://schemas.microsoft.com/office/drawing/2014/main" id="{B6AC9B66-981F-412B-9104-EF48F2E2FA5F}"/>
                </a:ext>
              </a:extLst>
            </p:cNvPr>
            <p:cNvSpPr>
              <a:spLocks noChangeArrowheads="1"/>
            </p:cNvSpPr>
            <p:nvPr/>
          </p:nvSpPr>
          <p:spPr bwMode="auto">
            <a:xfrm flipH="1">
              <a:off x="96" y="9"/>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a:extLst>
                <a:ext uri="{FF2B5EF4-FFF2-40B4-BE49-F238E27FC236}">
                  <a16:creationId xmlns:a16="http://schemas.microsoft.com/office/drawing/2014/main" id="{B7C8B271-B3D3-4172-B117-DC852D7F4190}"/>
                </a:ext>
              </a:extLst>
            </p:cNvPr>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a:extLst>
                <a:ext uri="{FF2B5EF4-FFF2-40B4-BE49-F238E27FC236}">
                  <a16:creationId xmlns:a16="http://schemas.microsoft.com/office/drawing/2014/main" id="{3F04711E-76BB-4255-AD83-A22725A15F2A}"/>
                </a:ext>
              </a:extLst>
            </p:cNvPr>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a:extLst>
                <a:ext uri="{FF2B5EF4-FFF2-40B4-BE49-F238E27FC236}">
                  <a16:creationId xmlns:a16="http://schemas.microsoft.com/office/drawing/2014/main" id="{C65DF412-3253-46B6-82E4-9992F8BFC0EE}"/>
                </a:ext>
              </a:extLst>
            </p:cNvPr>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a:extLst>
                <a:ext uri="{FF2B5EF4-FFF2-40B4-BE49-F238E27FC236}">
                  <a16:creationId xmlns:a16="http://schemas.microsoft.com/office/drawing/2014/main" id="{481AC93B-3F64-46F6-B55D-13B1B919A1E2}"/>
                </a:ext>
              </a:extLst>
            </p:cNvPr>
            <p:cNvSpPr>
              <a:spLocks noChangeShapeType="1"/>
            </p:cNvSpPr>
            <p:nvPr/>
          </p:nvSpPr>
          <p:spPr bwMode="auto">
            <a:xfrm flipH="1">
              <a:off x="358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a:extLst>
                <a:ext uri="{FF2B5EF4-FFF2-40B4-BE49-F238E27FC236}">
                  <a16:creationId xmlns:a16="http://schemas.microsoft.com/office/drawing/2014/main" id="{7BCE5FD5-3A75-483D-A32D-20CC9BA5DCEE}"/>
                </a:ext>
              </a:extLst>
            </p:cNvPr>
            <p:cNvSpPr>
              <a:spLocks noChangeShapeType="1"/>
            </p:cNvSpPr>
            <p:nvPr/>
          </p:nvSpPr>
          <p:spPr bwMode="auto">
            <a:xfrm flipH="1">
              <a:off x="9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a:extLst>
                <a:ext uri="{FF2B5EF4-FFF2-40B4-BE49-F238E27FC236}">
                  <a16:creationId xmlns:a16="http://schemas.microsoft.com/office/drawing/2014/main" id="{1341F916-B7E9-4242-B809-6A61FF0C4D5B}"/>
                </a:ext>
              </a:extLst>
            </p:cNvPr>
            <p:cNvSpPr>
              <a:spLocks noChangeShapeType="1"/>
            </p:cNvSpPr>
            <p:nvPr/>
          </p:nvSpPr>
          <p:spPr bwMode="auto">
            <a:xfrm flipH="1">
              <a:off x="48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a:extLst>
                <a:ext uri="{FF2B5EF4-FFF2-40B4-BE49-F238E27FC236}">
                  <a16:creationId xmlns:a16="http://schemas.microsoft.com/office/drawing/2014/main" id="{1F5D1887-AC2A-45B2-A0D9-FC34823B5B11}"/>
                </a:ext>
              </a:extLst>
            </p:cNvPr>
            <p:cNvSpPr>
              <a:spLocks noChangeShapeType="1"/>
            </p:cNvSpPr>
            <p:nvPr/>
          </p:nvSpPr>
          <p:spPr bwMode="auto">
            <a:xfrm flipH="1">
              <a:off x="1571"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a:extLst>
                <a:ext uri="{FF2B5EF4-FFF2-40B4-BE49-F238E27FC236}">
                  <a16:creationId xmlns:a16="http://schemas.microsoft.com/office/drawing/2014/main" id="{D91E5BEB-945A-4634-9528-D9A91177D38D}"/>
                </a:ext>
              </a:extLst>
            </p:cNvPr>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p>
          </p:txBody>
        </p:sp>
        <p:sp>
          <p:nvSpPr>
            <p:cNvPr id="31759" name="Text Box 48">
              <a:extLst>
                <a:ext uri="{FF2B5EF4-FFF2-40B4-BE49-F238E27FC236}">
                  <a16:creationId xmlns:a16="http://schemas.microsoft.com/office/drawing/2014/main" id="{7962B13D-1695-470A-9190-E00579EF88A7}"/>
                </a:ext>
              </a:extLst>
            </p:cNvPr>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p>
          </p:txBody>
        </p:sp>
        <p:sp>
          <p:nvSpPr>
            <p:cNvPr id="31760" name="Text Box 49">
              <a:extLst>
                <a:ext uri="{FF2B5EF4-FFF2-40B4-BE49-F238E27FC236}">
                  <a16:creationId xmlns:a16="http://schemas.microsoft.com/office/drawing/2014/main" id="{81DEB522-C4CC-4E69-8F04-D673662D0FCF}"/>
                </a:ext>
              </a:extLst>
            </p:cNvPr>
            <p:cNvSpPr txBox="1">
              <a:spLocks noChangeArrowheads="1"/>
            </p:cNvSpPr>
            <p:nvPr/>
          </p:nvSpPr>
          <p:spPr bwMode="auto">
            <a:xfrm flipH="1">
              <a:off x="2270" y="497"/>
              <a:ext cx="2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10</a:t>
              </a:r>
            </a:p>
          </p:txBody>
        </p:sp>
        <p:sp>
          <p:nvSpPr>
            <p:cNvPr id="31761" name="Text Box 50">
              <a:extLst>
                <a:ext uri="{FF2B5EF4-FFF2-40B4-BE49-F238E27FC236}">
                  <a16:creationId xmlns:a16="http://schemas.microsoft.com/office/drawing/2014/main" id="{98CA22E1-7618-4844-9E85-7A611E48943E}"/>
                </a:ext>
              </a:extLst>
            </p:cNvPr>
            <p:cNvSpPr txBox="1">
              <a:spLocks noChangeArrowheads="1"/>
            </p:cNvSpPr>
            <p:nvPr/>
          </p:nvSpPr>
          <p:spPr bwMode="auto">
            <a:xfrm flipH="1">
              <a:off x="0" y="5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0</a:t>
              </a:r>
            </a:p>
          </p:txBody>
        </p:sp>
        <p:sp>
          <p:nvSpPr>
            <p:cNvPr id="31762" name="Text Box 51">
              <a:extLst>
                <a:ext uri="{FF2B5EF4-FFF2-40B4-BE49-F238E27FC236}">
                  <a16:creationId xmlns:a16="http://schemas.microsoft.com/office/drawing/2014/main" id="{2FE53706-789D-4E8C-9864-9F90AA8D7AB2}"/>
                </a:ext>
              </a:extLst>
            </p:cNvPr>
            <p:cNvSpPr txBox="1">
              <a:spLocks noChangeArrowheads="1"/>
            </p:cNvSpPr>
            <p:nvPr/>
          </p:nvSpPr>
          <p:spPr bwMode="auto">
            <a:xfrm flipH="1">
              <a:off x="185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4</a:t>
              </a:r>
              <a:endParaRPr lang="en-US" altLang="zh-CN" dirty="0">
                <a:latin typeface="Helvetica" panose="020B0604020202020204" pitchFamily="34" charset="0"/>
              </a:endParaRPr>
            </a:p>
          </p:txBody>
        </p:sp>
        <p:sp>
          <p:nvSpPr>
            <p:cNvPr id="31763" name="Line 52">
              <a:extLst>
                <a:ext uri="{FF2B5EF4-FFF2-40B4-BE49-F238E27FC236}">
                  <a16:creationId xmlns:a16="http://schemas.microsoft.com/office/drawing/2014/main" id="{9938B7A1-CEBE-4DA1-A451-2C3CAD5546C4}"/>
                </a:ext>
              </a:extLst>
            </p:cNvPr>
            <p:cNvSpPr>
              <a:spLocks noChangeShapeType="1"/>
            </p:cNvSpPr>
            <p:nvPr/>
          </p:nvSpPr>
          <p:spPr bwMode="auto">
            <a:xfrm flipH="1">
              <a:off x="2389"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a:extLst>
                <a:ext uri="{FF2B5EF4-FFF2-40B4-BE49-F238E27FC236}">
                  <a16:creationId xmlns:a16="http://schemas.microsoft.com/office/drawing/2014/main" id="{9DAB7EBD-DF8C-4ECE-9F88-BA9A50690367}"/>
                </a:ext>
              </a:extLst>
            </p:cNvPr>
            <p:cNvSpPr>
              <a:spLocks noChangeShapeType="1"/>
            </p:cNvSpPr>
            <p:nvPr/>
          </p:nvSpPr>
          <p:spPr bwMode="auto">
            <a:xfrm flipH="1">
              <a:off x="2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a:extLst>
                <a:ext uri="{FF2B5EF4-FFF2-40B4-BE49-F238E27FC236}">
                  <a16:creationId xmlns:a16="http://schemas.microsoft.com/office/drawing/2014/main" id="{C67FF5D1-630D-4F0F-BD03-C9DCA0F9C17D}"/>
                </a:ext>
              </a:extLst>
            </p:cNvPr>
            <p:cNvSpPr>
              <a:spLocks noChangeShapeType="1"/>
            </p:cNvSpPr>
            <p:nvPr/>
          </p:nvSpPr>
          <p:spPr bwMode="auto">
            <a:xfrm flipH="1">
              <a:off x="76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a:extLst>
                <a:ext uri="{FF2B5EF4-FFF2-40B4-BE49-F238E27FC236}">
                  <a16:creationId xmlns:a16="http://schemas.microsoft.com/office/drawing/2014/main" id="{BD90A51E-A524-4975-8EC2-079146A15BAD}"/>
                </a:ext>
              </a:extLst>
            </p:cNvPr>
            <p:cNvSpPr>
              <a:spLocks noChangeShapeType="1"/>
            </p:cNvSpPr>
            <p:nvPr/>
          </p:nvSpPr>
          <p:spPr bwMode="auto">
            <a:xfrm flipH="1">
              <a:off x="1799" y="33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a:extLst>
                <a:ext uri="{FF2B5EF4-FFF2-40B4-BE49-F238E27FC236}">
                  <a16:creationId xmlns:a16="http://schemas.microsoft.com/office/drawing/2014/main" id="{7EB7BE1C-AED9-4028-8CCA-8A21A32F4839}"/>
                </a:ext>
              </a:extLst>
            </p:cNvPr>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p>
          </p:txBody>
        </p:sp>
        <p:sp>
          <p:nvSpPr>
            <p:cNvPr id="31768" name="Line 60">
              <a:extLst>
                <a:ext uri="{FF2B5EF4-FFF2-40B4-BE49-F238E27FC236}">
                  <a16:creationId xmlns:a16="http://schemas.microsoft.com/office/drawing/2014/main" id="{6CBEB1E2-101D-4526-9C6D-524E35B941F7}"/>
                </a:ext>
              </a:extLst>
            </p:cNvPr>
            <p:cNvSpPr>
              <a:spLocks noChangeShapeType="1"/>
            </p:cNvSpPr>
            <p:nvPr/>
          </p:nvSpPr>
          <p:spPr bwMode="auto">
            <a:xfrm flipH="1">
              <a:off x="2019" y="321"/>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a:extLst>
                <a:ext uri="{FF2B5EF4-FFF2-40B4-BE49-F238E27FC236}">
                  <a16:creationId xmlns:a16="http://schemas.microsoft.com/office/drawing/2014/main" id="{2FED49A4-1745-4635-9C8A-337F944ADD7A}"/>
                </a:ext>
              </a:extLst>
            </p:cNvPr>
            <p:cNvSpPr>
              <a:spLocks noChangeShapeType="1"/>
            </p:cNvSpPr>
            <p:nvPr/>
          </p:nvSpPr>
          <p:spPr bwMode="auto">
            <a:xfrm flipH="1">
              <a:off x="2201"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a:extLst>
                <a:ext uri="{FF2B5EF4-FFF2-40B4-BE49-F238E27FC236}">
                  <a16:creationId xmlns:a16="http://schemas.microsoft.com/office/drawing/2014/main" id="{B567EDE0-525A-4014-A742-B904000210FB}"/>
                </a:ext>
              </a:extLst>
            </p:cNvPr>
            <p:cNvSpPr>
              <a:spLocks noChangeShapeType="1"/>
            </p:cNvSpPr>
            <p:nvPr/>
          </p:nvSpPr>
          <p:spPr bwMode="auto">
            <a:xfrm flipH="1">
              <a:off x="23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a:extLst>
                <a:ext uri="{FF2B5EF4-FFF2-40B4-BE49-F238E27FC236}">
                  <a16:creationId xmlns:a16="http://schemas.microsoft.com/office/drawing/2014/main" id="{9993B7F9-FF1A-44D2-8319-24BA4CF98FE3}"/>
                </a:ext>
              </a:extLst>
            </p:cNvPr>
            <p:cNvSpPr>
              <a:spLocks noChangeShapeType="1"/>
            </p:cNvSpPr>
            <p:nvPr/>
          </p:nvSpPr>
          <p:spPr bwMode="auto">
            <a:xfrm flipH="1">
              <a:off x="2657"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Line 65">
              <a:extLst>
                <a:ext uri="{FF2B5EF4-FFF2-40B4-BE49-F238E27FC236}">
                  <a16:creationId xmlns:a16="http://schemas.microsoft.com/office/drawing/2014/main" id="{2A49FFCE-E6DE-4202-9173-F96FA4D12B9A}"/>
                </a:ext>
              </a:extLst>
            </p:cNvPr>
            <p:cNvSpPr>
              <a:spLocks noChangeShapeType="1"/>
            </p:cNvSpPr>
            <p:nvPr/>
          </p:nvSpPr>
          <p:spPr bwMode="auto">
            <a:xfrm flipH="1">
              <a:off x="2852"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a:extLst>
                <a:ext uri="{FF2B5EF4-FFF2-40B4-BE49-F238E27FC236}">
                  <a16:creationId xmlns:a16="http://schemas.microsoft.com/office/drawing/2014/main" id="{D8557FF9-485F-4B31-828A-88AE64A59D38}"/>
                </a:ext>
              </a:extLst>
            </p:cNvPr>
            <p:cNvSpPr>
              <a:spLocks noChangeShapeType="1"/>
            </p:cNvSpPr>
            <p:nvPr/>
          </p:nvSpPr>
          <p:spPr bwMode="auto">
            <a:xfrm flipH="1">
              <a:off x="302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a:extLst>
                <a:ext uri="{FF2B5EF4-FFF2-40B4-BE49-F238E27FC236}">
                  <a16:creationId xmlns:a16="http://schemas.microsoft.com/office/drawing/2014/main" id="{01F8A8D1-A1FE-4428-B0C1-0BF84DE1B231}"/>
                </a:ext>
              </a:extLst>
            </p:cNvPr>
            <p:cNvSpPr>
              <a:spLocks noChangeShapeType="1"/>
            </p:cNvSpPr>
            <p:nvPr/>
          </p:nvSpPr>
          <p:spPr bwMode="auto">
            <a:xfrm flipH="1">
              <a:off x="321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a:extLst>
                <a:ext uri="{FF2B5EF4-FFF2-40B4-BE49-F238E27FC236}">
                  <a16:creationId xmlns:a16="http://schemas.microsoft.com/office/drawing/2014/main" id="{0EE1D4F6-40F7-4DA6-83B8-945511D5044F}"/>
                </a:ext>
              </a:extLst>
            </p:cNvPr>
            <p:cNvSpPr>
              <a:spLocks noChangeShapeType="1"/>
            </p:cNvSpPr>
            <p:nvPr/>
          </p:nvSpPr>
          <p:spPr bwMode="auto">
            <a:xfrm flipH="1">
              <a:off x="96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a:extLst>
                <a:ext uri="{FF2B5EF4-FFF2-40B4-BE49-F238E27FC236}">
                  <a16:creationId xmlns:a16="http://schemas.microsoft.com/office/drawing/2014/main" id="{8C5414D6-480F-43B6-8BAA-0DA13D2307A2}"/>
                </a:ext>
              </a:extLst>
            </p:cNvPr>
            <p:cNvSpPr>
              <a:spLocks noChangeShapeType="1"/>
            </p:cNvSpPr>
            <p:nvPr/>
          </p:nvSpPr>
          <p:spPr bwMode="auto">
            <a:xfrm flipH="1">
              <a:off x="1296"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a:extLst>
                <a:ext uri="{FF2B5EF4-FFF2-40B4-BE49-F238E27FC236}">
                  <a16:creationId xmlns:a16="http://schemas.microsoft.com/office/drawing/2014/main" id="{15F276E8-8F1D-4D09-9B5D-CC67CE75F749}"/>
                </a:ext>
              </a:extLst>
            </p:cNvPr>
            <p:cNvSpPr txBox="1">
              <a:spLocks noChangeArrowheads="1"/>
            </p:cNvSpPr>
            <p:nvPr/>
          </p:nvSpPr>
          <p:spPr bwMode="auto">
            <a:xfrm flipH="1">
              <a:off x="1289" y="6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sp>
          <p:nvSpPr>
            <p:cNvPr id="31779" name="Text Box 71">
              <a:extLst>
                <a:ext uri="{FF2B5EF4-FFF2-40B4-BE49-F238E27FC236}">
                  <a16:creationId xmlns:a16="http://schemas.microsoft.com/office/drawing/2014/main" id="{1D5FA2C6-0286-4A54-AE62-2A46BC174BCF}"/>
                </a:ext>
              </a:extLst>
            </p:cNvPr>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a:extLst>
                <a:ext uri="{FF2B5EF4-FFF2-40B4-BE49-F238E27FC236}">
                  <a16:creationId xmlns:a16="http://schemas.microsoft.com/office/drawing/2014/main" id="{82C6D8EB-301E-4BFE-A7C9-FC463458CC54}"/>
                </a:ext>
              </a:extLst>
            </p:cNvPr>
            <p:cNvSpPr>
              <a:spLocks noChangeShapeType="1"/>
            </p:cNvSpPr>
            <p:nvPr/>
          </p:nvSpPr>
          <p:spPr bwMode="auto">
            <a:xfrm flipH="1">
              <a:off x="340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a:extLst>
                <a:ext uri="{FF2B5EF4-FFF2-40B4-BE49-F238E27FC236}">
                  <a16:creationId xmlns:a16="http://schemas.microsoft.com/office/drawing/2014/main" id="{53B5B086-5ADA-41A7-B27D-1A957AAF421C}"/>
                </a:ext>
              </a:extLst>
            </p:cNvPr>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sp>
          <p:nvSpPr>
            <p:cNvPr id="38" name="Text Box 64">
              <a:extLst>
                <a:ext uri="{FF2B5EF4-FFF2-40B4-BE49-F238E27FC236}">
                  <a16:creationId xmlns:a16="http://schemas.microsoft.com/office/drawing/2014/main" id="{1E1A918D-2600-4769-AF99-835483C72102}"/>
                </a:ext>
              </a:extLst>
            </p:cNvPr>
            <p:cNvSpPr txBox="1">
              <a:spLocks noChangeArrowheads="1"/>
            </p:cNvSpPr>
            <p:nvPr/>
          </p:nvSpPr>
          <p:spPr bwMode="auto">
            <a:xfrm flipH="1">
              <a:off x="1480" y="517"/>
              <a:ext cx="1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6</a:t>
              </a:r>
            </a:p>
          </p:txBody>
        </p:sp>
        <p:sp>
          <p:nvSpPr>
            <p:cNvPr id="39" name="Line 43">
              <a:extLst>
                <a:ext uri="{FF2B5EF4-FFF2-40B4-BE49-F238E27FC236}">
                  <a16:creationId xmlns:a16="http://schemas.microsoft.com/office/drawing/2014/main" id="{05332CFE-B954-4B75-86A3-9672B59D20AE}"/>
                </a:ext>
              </a:extLst>
            </p:cNvPr>
            <p:cNvSpPr>
              <a:spLocks noChangeShapeType="1"/>
            </p:cNvSpPr>
            <p:nvPr/>
          </p:nvSpPr>
          <p:spPr bwMode="auto">
            <a:xfrm flipH="1">
              <a:off x="1570"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52">
              <a:extLst>
                <a:ext uri="{FF2B5EF4-FFF2-40B4-BE49-F238E27FC236}">
                  <a16:creationId xmlns:a16="http://schemas.microsoft.com/office/drawing/2014/main" id="{AA8E4719-A812-4925-8474-34BF579B0DEE}"/>
                </a:ext>
              </a:extLst>
            </p:cNvPr>
            <p:cNvSpPr>
              <a:spLocks noChangeShapeType="1"/>
            </p:cNvSpPr>
            <p:nvPr/>
          </p:nvSpPr>
          <p:spPr bwMode="auto">
            <a:xfrm flipH="1">
              <a:off x="2654" y="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9">
              <a:extLst>
                <a:ext uri="{FF2B5EF4-FFF2-40B4-BE49-F238E27FC236}">
                  <a16:creationId xmlns:a16="http://schemas.microsoft.com/office/drawing/2014/main" id="{CB108055-BAEF-407F-8DAF-635C9F693563}"/>
                </a:ext>
              </a:extLst>
            </p:cNvPr>
            <p:cNvSpPr txBox="1">
              <a:spLocks noChangeArrowheads="1"/>
            </p:cNvSpPr>
            <p:nvPr/>
          </p:nvSpPr>
          <p:spPr bwMode="auto">
            <a:xfrm flipH="1">
              <a:off x="2538" y="489"/>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11</a:t>
              </a:r>
            </a:p>
          </p:txBody>
        </p:sp>
        <p:sp>
          <p:nvSpPr>
            <p:cNvPr id="43" name="Text Box 70">
              <a:extLst>
                <a:ext uri="{FF2B5EF4-FFF2-40B4-BE49-F238E27FC236}">
                  <a16:creationId xmlns:a16="http://schemas.microsoft.com/office/drawing/2014/main" id="{1E91E214-1492-4B62-B6C1-6C83E5D6C3A8}"/>
                </a:ext>
              </a:extLst>
            </p:cNvPr>
            <p:cNvSpPr txBox="1">
              <a:spLocks noChangeArrowheads="1"/>
            </p:cNvSpPr>
            <p:nvPr/>
          </p:nvSpPr>
          <p:spPr bwMode="auto">
            <a:xfrm flipH="1">
              <a:off x="2383" y="81"/>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grpSp>
    </p:spTree>
    <p:extLst>
      <p:ext uri="{BB962C8B-B14F-4D97-AF65-F5344CB8AC3E}">
        <p14:creationId xmlns:p14="http://schemas.microsoft.com/office/powerpoint/2010/main" val="3061864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87E63D2-DD20-4C68-B1FB-EA7D48FF0259}"/>
              </a:ext>
            </a:extLst>
          </p:cNvPr>
          <p:cNvSpPr>
            <a:spLocks noGrp="1"/>
          </p:cNvSpPr>
          <p:nvPr>
            <p:ph type="title" idx="4294967295"/>
          </p:nvPr>
        </p:nvSpPr>
        <p:spPr>
          <a:xfrm>
            <a:off x="828675" y="255588"/>
            <a:ext cx="7348538" cy="609600"/>
          </a:xfrm>
          <a:ln>
            <a:miter/>
          </a:ln>
        </p:spPr>
        <p:txBody>
          <a:bodyPr/>
          <a:lstStyle/>
          <a:p>
            <a:pPr>
              <a:defRPr/>
            </a:pPr>
            <a:r>
              <a:rPr lang="en-US" altLang="zh-CN" sz="2400" noProof="1">
                <a:effectLst>
                  <a:outerShdw blurRad="38100" dist="38100" dir="2700000">
                    <a:srgbClr val="C0C0C0"/>
                  </a:outerShdw>
                </a:effectLst>
              </a:rPr>
              <a:t>Example of </a:t>
            </a:r>
            <a:r>
              <a:rPr lang="en-US" altLang="zh-CN" sz="2400" noProof="1">
                <a:solidFill>
                  <a:srgbClr val="003399"/>
                </a:solidFill>
                <a:effectLst>
                  <a:outerShdw blurRad="38100" dist="38100" dir="2700000">
                    <a:srgbClr val="C0C0C0"/>
                  </a:outerShdw>
                </a:effectLst>
              </a:rPr>
              <a:t>Preemptive</a:t>
            </a:r>
            <a:r>
              <a:rPr lang="en-US" altLang="zh-CN" sz="2400" noProof="1">
                <a:effectLst>
                  <a:outerShdw blurRad="38100" dist="38100" dir="2700000">
                    <a:srgbClr val="C0C0C0"/>
                  </a:outerShdw>
                </a:effectLst>
              </a:rPr>
              <a:t> </a:t>
            </a:r>
            <a:r>
              <a:rPr lang="zh-CN" altLang="en-US" sz="2400" noProof="1">
                <a:effectLst>
                  <a:outerShdw blurRad="38100" dist="38100" dir="2700000">
                    <a:srgbClr val="C0C0C0"/>
                  </a:outerShdw>
                </a:effectLst>
              </a:rPr>
              <a:t>Priority Scheduling</a:t>
            </a:r>
          </a:p>
        </p:txBody>
      </p:sp>
      <p:sp>
        <p:nvSpPr>
          <p:cNvPr id="15363" name="内容占位符 2">
            <a:extLst>
              <a:ext uri="{FF2B5EF4-FFF2-40B4-BE49-F238E27FC236}">
                <a16:creationId xmlns:a16="http://schemas.microsoft.com/office/drawing/2014/main" id="{7E226244-6A2F-4E16-BFCF-931613352637}"/>
              </a:ext>
            </a:extLst>
          </p:cNvPr>
          <p:cNvSpPr>
            <a:spLocks noGrp="1" noChangeArrowheads="1"/>
          </p:cNvSpPr>
          <p:nvPr>
            <p:ph idx="4294967295"/>
          </p:nvPr>
        </p:nvSpPr>
        <p:spPr>
          <a:xfrm>
            <a:off x="545306" y="951705"/>
            <a:ext cx="8053388" cy="5271541"/>
          </a:xfrm>
        </p:spPr>
        <p:txBody>
          <a:bodyPr/>
          <a:lstStyle/>
          <a:p>
            <a:pPr eaLnBrk="1" hangingPunct="1">
              <a:defRPr/>
            </a:pPr>
            <a:r>
              <a:rPr lang="zh-CN" altLang="en-US" sz="1600" b="1" dirty="0">
                <a:solidFill>
                  <a:srgbClr val="006600"/>
                </a:solidFill>
                <a:latin typeface="宋体" panose="02010600030101010101" pitchFamily="2" charset="-122"/>
              </a:rPr>
              <a:t>设</a:t>
            </a:r>
            <a:r>
              <a:rPr lang="en-US" altLang="zh-CN" sz="1600" b="1" dirty="0">
                <a:solidFill>
                  <a:srgbClr val="006600"/>
                </a:solidFill>
                <a:latin typeface="宋体" panose="02010600030101010101" pitchFamily="2" charset="-122"/>
              </a:rPr>
              <a:t>Pi(</a:t>
            </a:r>
            <a:r>
              <a:rPr lang="en-US" altLang="zh-CN" sz="1600" b="1" dirty="0" err="1">
                <a:solidFill>
                  <a:srgbClr val="006600"/>
                </a:solidFill>
                <a:latin typeface="宋体" panose="02010600030101010101" pitchFamily="2" charset="-122"/>
              </a:rPr>
              <a:t>x,y</a:t>
            </a:r>
            <a:r>
              <a:rPr lang="en-US" altLang="zh-CN" sz="1600" b="1" dirty="0">
                <a:solidFill>
                  <a:srgbClr val="006600"/>
                </a:solidFill>
                <a:latin typeface="宋体" panose="02010600030101010101" pitchFamily="2" charset="-122"/>
              </a:rPr>
              <a:t>)</a:t>
            </a:r>
            <a:r>
              <a:rPr lang="zh-CN" altLang="en-US" sz="1600" b="1" dirty="0">
                <a:solidFill>
                  <a:srgbClr val="006600"/>
                </a:solidFill>
                <a:latin typeface="宋体" panose="02010600030101010101" pitchFamily="2" charset="-122"/>
              </a:rPr>
              <a:t>表示进程</a:t>
            </a:r>
            <a:r>
              <a:rPr lang="en-US" altLang="zh-CN" sz="1600" b="1" dirty="0">
                <a:solidFill>
                  <a:srgbClr val="006600"/>
                </a:solidFill>
                <a:latin typeface="宋体" panose="02010600030101010101" pitchFamily="2" charset="-122"/>
              </a:rPr>
              <a:t>Pi</a:t>
            </a:r>
            <a:r>
              <a:rPr lang="zh-CN" altLang="en-US" sz="1600" b="1" dirty="0">
                <a:solidFill>
                  <a:srgbClr val="006600"/>
                </a:solidFill>
                <a:latin typeface="宋体" panose="02010600030101010101" pitchFamily="2" charset="-122"/>
              </a:rPr>
              <a:t>的</a:t>
            </a:r>
            <a:r>
              <a:rPr lang="en-US" altLang="zh-CN" sz="1600" b="1" dirty="0">
                <a:solidFill>
                  <a:srgbClr val="006600"/>
                </a:solidFill>
                <a:latin typeface="宋体" panose="02010600030101010101" pitchFamily="2" charset="-122"/>
              </a:rPr>
              <a:t>priority</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x</a:t>
            </a:r>
            <a:r>
              <a:rPr lang="zh-CN" altLang="en-US" sz="1600" b="1" dirty="0">
                <a:solidFill>
                  <a:srgbClr val="006600"/>
                </a:solidFill>
                <a:latin typeface="宋体" panose="02010600030101010101" pitchFamily="2" charset="-122"/>
              </a:rPr>
              <a:t>，剩余</a:t>
            </a:r>
            <a:r>
              <a:rPr lang="en-US" altLang="zh-CN" sz="1600" b="1" dirty="0">
                <a:solidFill>
                  <a:srgbClr val="006600"/>
                </a:solidFill>
                <a:latin typeface="宋体" panose="02010600030101010101" pitchFamily="2" charset="-122"/>
              </a:rPr>
              <a:t>Burst time</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y</a:t>
            </a:r>
            <a:r>
              <a:rPr lang="zh-CN" altLang="en-US" sz="1600" b="1" dirty="0">
                <a:solidFill>
                  <a:srgbClr val="006600"/>
                </a:solidFill>
                <a:latin typeface="宋体" panose="02010600030101010101" pitchFamily="2" charset="-122"/>
              </a:rPr>
              <a:t>；</a:t>
            </a:r>
            <a:endParaRPr lang="en-US" altLang="zh-CN" sz="1600" b="1" dirty="0">
              <a:solidFill>
                <a:srgbClr val="006600"/>
              </a:solidFill>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0</a:t>
            </a:r>
            <a:r>
              <a:rPr lang="zh-CN" altLang="en-US" sz="1600" dirty="0">
                <a:latin typeface="宋体" panose="02010600030101010101" pitchFamily="2" charset="-122"/>
              </a:rPr>
              <a:t>，</a:t>
            </a:r>
            <a:r>
              <a:rPr lang="zh-CN" altLang="en-US" sz="1600" b="1" u="sng" dirty="0">
                <a:solidFill>
                  <a:srgbClr val="FF0000"/>
                </a:solidFill>
                <a:latin typeface="宋体" panose="02010600030101010101" pitchFamily="2" charset="-122"/>
              </a:rPr>
              <a:t>只有</a:t>
            </a:r>
            <a:r>
              <a:rPr lang="en-US" altLang="zh-CN" sz="1600" b="1" u="sng" dirty="0">
                <a:solidFill>
                  <a:srgbClr val="FF0000"/>
                </a:solidFill>
                <a:latin typeface="宋体" panose="02010600030101010101" pitchFamily="2" charset="-122"/>
              </a:rPr>
              <a:t>P1(5,7)</a:t>
            </a:r>
            <a:r>
              <a:rPr lang="zh-CN" altLang="en-US" sz="1600" b="1" u="sng" dirty="0">
                <a:solidFill>
                  <a:srgbClr val="FF0000"/>
                </a:solidFill>
                <a:latin typeface="宋体" panose="02010600030101010101" pitchFamily="2" charset="-122"/>
              </a:rPr>
              <a:t>在就绪队列</a:t>
            </a:r>
            <a:r>
              <a:rPr lang="zh-CN" altLang="en-US" sz="1600" dirty="0">
                <a:latin typeface="宋体" panose="02010600030101010101" pitchFamily="2" charset="-122"/>
              </a:rPr>
              <a:t>，</a:t>
            </a:r>
            <a:r>
              <a:rPr lang="en-US" altLang="zh-CN" sz="1600" dirty="0">
                <a:latin typeface="宋体" panose="02010600030101010101" pitchFamily="2" charset="-122"/>
              </a:rPr>
              <a:t>then</a:t>
            </a:r>
            <a:r>
              <a:rPr lang="zh-CN" altLang="en-US" sz="1600" dirty="0">
                <a:latin typeface="宋体" panose="02010600030101010101" pitchFamily="2" charset="-122"/>
              </a:rPr>
              <a:t>调度</a:t>
            </a:r>
            <a:r>
              <a:rPr lang="en-US" altLang="zh-CN" sz="1600" dirty="0">
                <a:latin typeface="宋体" panose="02010600030101010101" pitchFamily="2" charset="-122"/>
              </a:rPr>
              <a:t>P</a:t>
            </a:r>
            <a:r>
              <a:rPr lang="en-US" altLang="zh-CN" sz="1600" baseline="-25000" dirty="0">
                <a:latin typeface="宋体" panose="02010600030101010101" pitchFamily="2" charset="-122"/>
              </a:rPr>
              <a:t>1</a:t>
            </a:r>
            <a:r>
              <a:rPr lang="zh-CN" altLang="en-US" sz="1600" dirty="0">
                <a:latin typeface="宋体" panose="02010600030101010101" pitchFamily="2" charset="-122"/>
              </a:rPr>
              <a:t>执行</a:t>
            </a:r>
            <a:r>
              <a:rPr lang="en-US" altLang="zh-CN" sz="1600" dirty="0">
                <a:latin typeface="宋体" panose="02010600030101010101" pitchFamily="2" charset="-122"/>
              </a:rPr>
              <a:t>;</a:t>
            </a:r>
            <a:r>
              <a:rPr lang="zh-CN" altLang="en-US" sz="1600" dirty="0">
                <a:latin typeface="宋体" panose="02010600030101010101" pitchFamily="2" charset="-122"/>
              </a:rPr>
              <a:t>就绪队列为空；</a:t>
            </a:r>
            <a:endParaRPr lang="en-US" altLang="zh-CN" sz="1600" dirty="0">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2</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P2(4,4)</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，按照引起进程调度的条件</a:t>
            </a:r>
            <a:r>
              <a:rPr lang="en-US" altLang="zh-CN" sz="1600" dirty="0">
                <a:latin typeface="宋体" panose="02010600030101010101" pitchFamily="2" charset="-122"/>
              </a:rPr>
              <a:t>3,</a:t>
            </a:r>
            <a:r>
              <a:rPr lang="zh-CN" altLang="en-US" sz="1600" dirty="0">
                <a:latin typeface="宋体" panose="02010600030101010101" pitchFamily="2" charset="-122"/>
              </a:rPr>
              <a:t>检查</a:t>
            </a:r>
            <a:r>
              <a:rPr lang="en-US" altLang="zh-CN" sz="1600" dirty="0">
                <a:latin typeface="宋体" panose="02010600030101010101" pitchFamily="2" charset="-122"/>
              </a:rPr>
              <a:t>P2</a:t>
            </a:r>
            <a:r>
              <a:rPr lang="zh-CN" altLang="en-US" sz="1600" dirty="0">
                <a:latin typeface="宋体" panose="02010600030101010101" pitchFamily="2" charset="-122"/>
              </a:rPr>
              <a:t>是否能够抢先</a:t>
            </a:r>
            <a:r>
              <a:rPr lang="en-US" altLang="zh-CN" sz="1600" dirty="0">
                <a:latin typeface="宋体" panose="02010600030101010101" pitchFamily="2" charset="-122"/>
              </a:rPr>
              <a:t>P1;</a:t>
            </a: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的</a:t>
            </a:r>
            <a:r>
              <a:rPr lang="zh-CN" altLang="en-US" sz="1400" dirty="0">
                <a:solidFill>
                  <a:srgbClr val="C00000"/>
                </a:solidFill>
                <a:latin typeface="宋体" panose="02010600030101010101" pitchFamily="2" charset="-122"/>
              </a:rPr>
              <a:t>优先级</a:t>
            </a:r>
            <a:r>
              <a:rPr lang="zh-CN" altLang="en-US" sz="1400" dirty="0">
                <a:latin typeface="宋体" panose="02010600030101010101" pitchFamily="2" charset="-122"/>
              </a:rPr>
              <a:t>是</a:t>
            </a:r>
            <a:r>
              <a:rPr lang="en-US" altLang="zh-CN" sz="1400" dirty="0">
                <a:latin typeface="宋体" panose="02010600030101010101" pitchFamily="2" charset="-122"/>
              </a:rPr>
              <a:t>5</a:t>
            </a:r>
            <a:r>
              <a:rPr lang="zh-CN" altLang="en-US" sz="1400" dirty="0">
                <a:latin typeface="宋体" panose="02010600030101010101" pitchFamily="2" charset="-122"/>
              </a:rPr>
              <a:t>，而</a:t>
            </a:r>
            <a:r>
              <a:rPr lang="en-US" altLang="zh-CN" sz="1400" dirty="0">
                <a:latin typeface="宋体" panose="02010600030101010101" pitchFamily="2" charset="-122"/>
              </a:rPr>
              <a:t>P2</a:t>
            </a:r>
            <a:r>
              <a:rPr lang="zh-CN" altLang="en-US" sz="1400" dirty="0">
                <a:latin typeface="宋体" panose="02010600030101010101" pitchFamily="2" charset="-122"/>
              </a:rPr>
              <a:t>的优先级是</a:t>
            </a:r>
            <a:r>
              <a:rPr lang="en-US" altLang="zh-CN" sz="1400" dirty="0">
                <a:latin typeface="宋体" panose="02010600030101010101" pitchFamily="2" charset="-122"/>
              </a:rPr>
              <a:t>4</a:t>
            </a:r>
            <a:r>
              <a:rPr lang="zh-CN" altLang="en-US" sz="1400" dirty="0">
                <a:latin typeface="宋体" panose="02010600030101010101" pitchFamily="2" charset="-122"/>
              </a:rPr>
              <a:t>，因此</a:t>
            </a:r>
            <a:r>
              <a:rPr lang="en-US" altLang="zh-CN" sz="1400" dirty="0">
                <a:latin typeface="宋体" panose="02010600030101010101" pitchFamily="2" charset="-122"/>
              </a:rPr>
              <a:t>P2</a:t>
            </a:r>
            <a:r>
              <a:rPr lang="zh-CN" altLang="en-US" sz="1400" dirty="0">
                <a:latin typeface="宋体" panose="02010600030101010101" pitchFamily="2" charset="-122"/>
              </a:rPr>
              <a:t>抢先</a:t>
            </a:r>
            <a:r>
              <a:rPr lang="en-US" altLang="zh-CN" sz="1400" dirty="0">
                <a:latin typeface="宋体" panose="02010600030101010101" pitchFamily="2" charset="-122"/>
              </a:rPr>
              <a:t>P1;</a:t>
            </a: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a:t>
            </a: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4</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P3(1,2)</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，检查</a:t>
            </a:r>
            <a:r>
              <a:rPr lang="en-US" altLang="zh-CN" sz="1600" dirty="0">
                <a:latin typeface="宋体" panose="02010600030101010101" pitchFamily="2" charset="-122"/>
              </a:rPr>
              <a:t>P3</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P3(2,1))</a:t>
            </a:r>
          </a:p>
          <a:p>
            <a:pPr lvl="1"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P3</a:t>
            </a:r>
            <a:r>
              <a:rPr lang="zh-CN" altLang="en-US" sz="1400" dirty="0">
                <a:latin typeface="宋体" panose="02010600030101010101" pitchFamily="2" charset="-122"/>
              </a:rPr>
              <a:t>的优先级为</a:t>
            </a:r>
            <a:r>
              <a:rPr lang="en-US" altLang="zh-CN" sz="1400" dirty="0">
                <a:latin typeface="宋体" panose="02010600030101010101" pitchFamily="2" charset="-122"/>
              </a:rPr>
              <a:t>2</a:t>
            </a:r>
            <a:r>
              <a:rPr lang="zh-CN" altLang="en-US" sz="1400" dirty="0">
                <a:latin typeface="宋体" panose="02010600030101010101" pitchFamily="2" charset="-122"/>
              </a:rPr>
              <a:t>，因此</a:t>
            </a:r>
            <a:r>
              <a:rPr lang="en-US" altLang="zh-CN" sz="1400" dirty="0">
                <a:latin typeface="宋体" panose="02010600030101010101" pitchFamily="2" charset="-122"/>
              </a:rPr>
              <a:t>P3</a:t>
            </a:r>
            <a:r>
              <a:rPr lang="zh-CN" altLang="en-US" sz="1400" dirty="0">
                <a:latin typeface="宋体" panose="02010600030101010101" pitchFamily="2" charset="-122"/>
              </a:rPr>
              <a:t>抢先</a:t>
            </a:r>
            <a:r>
              <a:rPr lang="en-US" altLang="zh-CN" sz="1400" dirty="0">
                <a:latin typeface="宋体" panose="02010600030101010101" pitchFamily="2" charset="-122"/>
              </a:rPr>
              <a:t>P2;</a:t>
            </a:r>
          </a:p>
          <a:p>
            <a:pPr lvl="1"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P1(5,5),P2(4,2);</a:t>
            </a: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5</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P3</a:t>
            </a:r>
            <a:r>
              <a:rPr lang="zh-CN" altLang="en-US" sz="1600" b="1" u="sng" dirty="0">
                <a:solidFill>
                  <a:srgbClr val="FF0000"/>
                </a:solidFill>
                <a:latin typeface="宋体" panose="02010600030101010101" pitchFamily="2" charset="-122"/>
              </a:rPr>
              <a:t>执行结束</a:t>
            </a:r>
            <a:r>
              <a:rPr lang="zh-CN" altLang="en-US" sz="1600" b="1" dirty="0">
                <a:solidFill>
                  <a:srgbClr val="FF0000"/>
                </a:solidFill>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P2(4,2),</a:t>
            </a:r>
            <a:r>
              <a:rPr lang="zh-CN" altLang="en-US" sz="1600" dirty="0">
                <a:latin typeface="宋体" panose="02010600030101010101" pitchFamily="2" charset="-122"/>
              </a:rPr>
              <a:t>优先调度</a:t>
            </a:r>
            <a:r>
              <a:rPr lang="en-US" altLang="zh-CN" sz="1600" dirty="0">
                <a:latin typeface="宋体" panose="02010600030101010101" pitchFamily="2" charset="-122"/>
              </a:rPr>
              <a:t>P2</a:t>
            </a:r>
            <a:r>
              <a:rPr lang="zh-CN" altLang="en-US" sz="1600" dirty="0">
                <a:latin typeface="宋体" panose="02010600030101010101" pitchFamily="2" charset="-122"/>
              </a:rPr>
              <a:t>；</a:t>
            </a:r>
            <a:endParaRPr lang="en-US" altLang="zh-CN" sz="1600" b="1" u="sng" dirty="0">
              <a:solidFill>
                <a:srgbClr val="FF0000"/>
              </a:solidFill>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6</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P4(4,1)</a:t>
            </a:r>
            <a:r>
              <a:rPr lang="zh-CN" altLang="en-US" sz="1600" dirty="0">
                <a:latin typeface="宋体" panose="02010600030101010101" pitchFamily="2" charset="-122"/>
              </a:rPr>
              <a:t>，检查</a:t>
            </a:r>
            <a:r>
              <a:rPr lang="en-US" altLang="zh-CN" sz="1600" dirty="0">
                <a:latin typeface="宋体" panose="02010600030101010101" pitchFamily="2" charset="-122"/>
              </a:rPr>
              <a:t>P4</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p>
          <a:p>
            <a:pPr marL="742950" lvl="2" indent="-400050"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P4</a:t>
            </a:r>
            <a:r>
              <a:rPr lang="zh-CN" altLang="en-US" sz="1400" dirty="0">
                <a:latin typeface="宋体" panose="02010600030101010101" pitchFamily="2" charset="-122"/>
              </a:rPr>
              <a:t>的优先级为</a:t>
            </a:r>
            <a:r>
              <a:rPr lang="en-US" altLang="zh-CN" sz="1400" dirty="0">
                <a:latin typeface="宋体" panose="02010600030101010101" pitchFamily="2" charset="-122"/>
              </a:rPr>
              <a:t>1</a:t>
            </a:r>
            <a:r>
              <a:rPr lang="zh-CN" altLang="en-US" sz="1400" dirty="0">
                <a:latin typeface="宋体" panose="02010600030101010101" pitchFamily="2" charset="-122"/>
              </a:rPr>
              <a:t>，因此</a:t>
            </a:r>
            <a:r>
              <a:rPr lang="en-US" altLang="zh-CN" sz="1400" dirty="0">
                <a:latin typeface="宋体" panose="02010600030101010101" pitchFamily="2" charset="-122"/>
              </a:rPr>
              <a:t>P4</a:t>
            </a:r>
            <a:r>
              <a:rPr lang="zh-CN" altLang="en-US" sz="1400" dirty="0">
                <a:latin typeface="宋体" panose="02010600030101010101" pitchFamily="2" charset="-122"/>
              </a:rPr>
              <a:t>抢先</a:t>
            </a:r>
            <a:r>
              <a:rPr lang="en-US" altLang="zh-CN" sz="1400" dirty="0">
                <a:latin typeface="宋体" panose="02010600030101010101" pitchFamily="2" charset="-122"/>
              </a:rPr>
              <a:t>P2;</a:t>
            </a:r>
          </a:p>
          <a:p>
            <a:pPr marL="742950" lvl="2" indent="-400050"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进入就绪队列，此时就绪队列：</a:t>
            </a:r>
            <a:r>
              <a:rPr lang="en-US" altLang="zh-CN" sz="1400" dirty="0">
                <a:latin typeface="宋体" panose="02010600030101010101" pitchFamily="2" charset="-122"/>
              </a:rPr>
              <a:t>P1(5,5),P2(4,1);</a:t>
            </a: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10</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P2(1,2)</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18" charset="0"/>
                <a:cs typeface="Times New Roman" panose="02020603050405020304" pitchFamily="18" charset="0"/>
              </a:rPr>
              <a:t>优先调度</a:t>
            </a:r>
            <a:r>
              <a:rPr lang="en-US" altLang="zh-CN" sz="1600" b="1" dirty="0">
                <a:solidFill>
                  <a:srgbClr val="006600"/>
                </a:solidFill>
                <a:latin typeface="Times New Roman" panose="02020603050405020304" pitchFamily="18" charset="0"/>
                <a:cs typeface="Times New Roman" panose="02020603050405020304" pitchFamily="18" charset="0"/>
              </a:rPr>
              <a:t>P2</a:t>
            </a:r>
            <a:r>
              <a:rPr lang="zh-CN" altLang="en-US" sz="1600" b="1" dirty="0">
                <a:solidFill>
                  <a:srgbClr val="006600"/>
                </a:solidFill>
                <a:latin typeface="Times New Roman" panose="02020603050405020304" pitchFamily="18" charset="0"/>
                <a:cs typeface="Times New Roman" panose="02020603050405020304" pitchFamily="18" charset="0"/>
              </a:rPr>
              <a:t>执行</a:t>
            </a:r>
            <a:endParaRPr lang="en-US" altLang="zh-CN" sz="1600" b="1" dirty="0">
              <a:solidFill>
                <a:srgbClr val="006600"/>
              </a:solidFill>
              <a:latin typeface="Times New Roman" panose="02020603050405020304" pitchFamily="18" charset="0"/>
              <a:cs typeface="Times New Roman" panose="02020603050405020304" pitchFamily="18" charset="0"/>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11</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P2</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，此时就绪队列中只有</a:t>
            </a:r>
            <a:r>
              <a:rPr lang="en-US" altLang="zh-CN" sz="1600" dirty="0">
                <a:latin typeface="宋体" panose="02010600030101010101" pitchFamily="2" charset="-122"/>
              </a:rPr>
              <a:t>P1</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18" charset="0"/>
                <a:cs typeface="Times New Roman" panose="02020603050405020304" pitchFamily="18" charset="0"/>
              </a:rPr>
              <a:t>调度</a:t>
            </a:r>
            <a:r>
              <a:rPr lang="en-US" altLang="zh-CN" sz="1600" b="1" dirty="0">
                <a:solidFill>
                  <a:srgbClr val="006600"/>
                </a:solidFill>
                <a:latin typeface="Times New Roman" panose="02020603050405020304" pitchFamily="18" charset="0"/>
                <a:cs typeface="Times New Roman" panose="02020603050405020304" pitchFamily="18" charset="0"/>
              </a:rPr>
              <a:t>P1</a:t>
            </a:r>
            <a:r>
              <a:rPr lang="zh-CN" altLang="en-US" sz="1600" b="1" dirty="0">
                <a:solidFill>
                  <a:srgbClr val="006600"/>
                </a:solidFill>
                <a:latin typeface="Times New Roman" panose="02020603050405020304" pitchFamily="18" charset="0"/>
                <a:cs typeface="Times New Roman" panose="02020603050405020304" pitchFamily="18" charset="0"/>
              </a:rPr>
              <a:t>执行</a:t>
            </a:r>
            <a:endParaRPr lang="en-US" altLang="zh-CN" sz="1600" b="1" dirty="0">
              <a:solidFill>
                <a:srgbClr val="006600"/>
              </a:solidFill>
              <a:latin typeface="Times New Roman" panose="02020603050405020304" pitchFamily="18" charset="0"/>
              <a:cs typeface="Times New Roman" panose="02020603050405020304" pitchFamily="18" charset="0"/>
            </a:endParaRPr>
          </a:p>
          <a:p>
            <a:pPr eaLnBrk="1" hangingPunct="1">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16</a:t>
            </a:r>
            <a:r>
              <a:rPr lang="zh-CN" altLang="en-US" sz="1600" b="1" dirty="0">
                <a:solidFill>
                  <a:srgbClr val="0505CB"/>
                </a:solidFill>
                <a:latin typeface="宋体" panose="02010600030101010101" pitchFamily="2" charset="-122"/>
              </a:rPr>
              <a:t>，</a:t>
            </a:r>
            <a:r>
              <a:rPr lang="en-US" altLang="zh-CN" sz="1600" dirty="0">
                <a:latin typeface="宋体" panose="02010600030101010101" pitchFamily="2" charset="-122"/>
              </a:rPr>
              <a:t>P1</a:t>
            </a:r>
            <a:r>
              <a:rPr lang="zh-CN" altLang="en-US" sz="1600" dirty="0">
                <a:latin typeface="宋体" panose="02010600030101010101" pitchFamily="2" charset="-122"/>
              </a:rPr>
              <a:t>执行结束</a:t>
            </a:r>
          </a:p>
        </p:txBody>
      </p:sp>
    </p:spTree>
    <p:extLst>
      <p:ext uri="{BB962C8B-B14F-4D97-AF65-F5344CB8AC3E}">
        <p14:creationId xmlns:p14="http://schemas.microsoft.com/office/powerpoint/2010/main" val="15468447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845D144-0AA0-499C-96B9-58452BC392F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Scheduling(Cont.)</a:t>
            </a:r>
          </a:p>
        </p:txBody>
      </p:sp>
      <p:sp>
        <p:nvSpPr>
          <p:cNvPr id="40963" name="Rectangle 3">
            <a:extLst>
              <a:ext uri="{FF2B5EF4-FFF2-40B4-BE49-F238E27FC236}">
                <a16:creationId xmlns:a16="http://schemas.microsoft.com/office/drawing/2014/main" id="{C5411B03-4096-49B0-971A-221861B9F17E}"/>
              </a:ext>
            </a:extLst>
          </p:cNvPr>
          <p:cNvSpPr>
            <a:spLocks noGrp="1" noChangeArrowheads="1"/>
          </p:cNvSpPr>
          <p:nvPr>
            <p:ph type="body" idx="4294967295"/>
          </p:nvPr>
        </p:nvSpPr>
        <p:spPr/>
        <p:txBody>
          <a:bodyPr/>
          <a:lstStyle/>
          <a:p>
            <a:r>
              <a:rPr lang="en-US" altLang="zh-CN" sz="2000" dirty="0">
                <a:solidFill>
                  <a:srgbClr val="006600"/>
                </a:solidFill>
              </a:rPr>
              <a:t>SJF</a:t>
            </a:r>
            <a:r>
              <a:rPr lang="en-US" altLang="zh-CN" sz="2000" dirty="0"/>
              <a:t> is a </a:t>
            </a:r>
            <a:r>
              <a:rPr lang="en-US" altLang="zh-CN" sz="2000" b="1" u="sng" dirty="0"/>
              <a:t>priority scheduling </a:t>
            </a:r>
            <a:r>
              <a:rPr lang="en-US" altLang="zh-CN" sz="2000" dirty="0"/>
              <a:t>where</a:t>
            </a:r>
            <a:r>
              <a:rPr lang="en-US" altLang="zh-CN" sz="2000" dirty="0">
                <a:solidFill>
                  <a:srgbClr val="003399"/>
                </a:solidFill>
              </a:rPr>
              <a:t> </a:t>
            </a:r>
            <a:r>
              <a:rPr lang="en-US" altLang="zh-CN" sz="2000" i="1" u="sng" dirty="0">
                <a:solidFill>
                  <a:srgbClr val="C00000"/>
                </a:solidFill>
              </a:rPr>
              <a:t>priority</a:t>
            </a:r>
            <a:r>
              <a:rPr lang="en-US" altLang="zh-CN" sz="2000" dirty="0">
                <a:solidFill>
                  <a:srgbClr val="003399"/>
                </a:solidFill>
              </a:rPr>
              <a:t> is the </a:t>
            </a:r>
            <a:r>
              <a:rPr lang="en-US" altLang="zh-CN" sz="2000" i="1" dirty="0">
                <a:solidFill>
                  <a:srgbClr val="7030A0"/>
                </a:solidFill>
              </a:rPr>
              <a:t>predicted next CPU burst time</a:t>
            </a:r>
          </a:p>
          <a:p>
            <a:r>
              <a:rPr lang="en-US" altLang="zh-CN" sz="2000" b="1" dirty="0">
                <a:solidFill>
                  <a:srgbClr val="FF0000"/>
                </a:solidFill>
              </a:rPr>
              <a:t>Problem </a:t>
            </a:r>
            <a:r>
              <a:rPr lang="en-US" altLang="zh-CN" sz="2000" b="1" dirty="0">
                <a:solidFill>
                  <a:srgbClr val="FF0000"/>
                </a:solidFill>
                <a:sym typeface="Symbol" panose="05050102010706020507" pitchFamily="18" charset="2"/>
              </a:rPr>
              <a:t> Starvation</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low priority processes may never execute</a:t>
            </a:r>
          </a:p>
          <a:p>
            <a:r>
              <a:rPr lang="en-US" altLang="zh-CN" sz="2000" b="1" dirty="0">
                <a:solidFill>
                  <a:srgbClr val="FF0000"/>
                </a:solidFill>
                <a:sym typeface="Symbol" panose="05050102010706020507" pitchFamily="18" charset="2"/>
              </a:rPr>
              <a:t>Solution </a:t>
            </a:r>
            <a:r>
              <a:rPr lang="en-US" altLang="zh-CN" sz="2000" dirty="0">
                <a:solidFill>
                  <a:srgbClr val="FF0000"/>
                </a:solidFill>
                <a:sym typeface="Symbol" panose="05050102010706020507" pitchFamily="18" charset="2"/>
              </a:rPr>
              <a:t> </a:t>
            </a:r>
            <a:r>
              <a:rPr lang="en-US" altLang="zh-CN" sz="2000" b="1" dirty="0">
                <a:solidFill>
                  <a:srgbClr val="FF0000"/>
                </a:solidFill>
                <a:sym typeface="Symbol" panose="05050102010706020507" pitchFamily="18" charset="2"/>
              </a:rPr>
              <a:t>Aging</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a:t>
            </a:r>
            <a:r>
              <a:rPr lang="en-US" altLang="zh-CN" sz="2000" dirty="0">
                <a:solidFill>
                  <a:srgbClr val="003399"/>
                </a:solidFill>
                <a:sym typeface="Symbol" panose="05050102010706020507" pitchFamily="18" charset="2"/>
              </a:rPr>
              <a:t>as time progresses </a:t>
            </a:r>
            <a:r>
              <a:rPr lang="en-US" altLang="zh-CN" sz="2000" b="1" u="sng" dirty="0">
                <a:solidFill>
                  <a:srgbClr val="003399"/>
                </a:solidFill>
                <a:sym typeface="Symbol" panose="05050102010706020507" pitchFamily="18" charset="2"/>
              </a:rPr>
              <a:t>increase</a:t>
            </a:r>
            <a:r>
              <a:rPr lang="en-US" altLang="zh-CN" sz="2000" dirty="0">
                <a:solidFill>
                  <a:srgbClr val="003399"/>
                </a:solidFill>
                <a:sym typeface="Symbol" panose="05050102010706020507" pitchFamily="18" charset="2"/>
              </a:rPr>
              <a:t> the priority of the process</a:t>
            </a:r>
          </a:p>
          <a:p>
            <a:endParaRPr lang="en-US" altLang="zh-CN" sz="2000" dirty="0">
              <a:solidFill>
                <a:srgbClr val="003399"/>
              </a:solidFill>
              <a:sym typeface="Symbol" panose="05050102010706020507" pitchFamily="18" charset="2"/>
            </a:endParaRPr>
          </a:p>
          <a:p>
            <a:r>
              <a:rPr lang="en-US" altLang="zh-CN" sz="2000" b="1" dirty="0">
                <a:solidFill>
                  <a:srgbClr val="003399"/>
                </a:solidFill>
                <a:sym typeface="Symbol" panose="05050102010706020507" pitchFamily="18" charset="2"/>
              </a:rPr>
              <a:t>Indefinite blocking (Starvation)</a:t>
            </a:r>
            <a:r>
              <a:rPr lang="en-US" altLang="zh-CN" sz="2000" b="1" dirty="0">
                <a:sym typeface="Symbol" panose="05050102010706020507" pitchFamily="18" charset="2"/>
              </a:rPr>
              <a:t>--</a:t>
            </a:r>
            <a:r>
              <a:rPr lang="en-US" altLang="zh-CN" sz="2000" dirty="0">
                <a:sym typeface="Symbol" panose="05050102010706020507" pitchFamily="18" charset="2"/>
              </a:rPr>
              <a:t>a process that is </a:t>
            </a:r>
            <a:r>
              <a:rPr lang="en-US" altLang="zh-CN" sz="2000" dirty="0">
                <a:solidFill>
                  <a:srgbClr val="FF3300"/>
                </a:solidFill>
                <a:sym typeface="Symbol" panose="05050102010706020507" pitchFamily="18" charset="2"/>
              </a:rPr>
              <a:t>ready to run but waiting for CPU</a:t>
            </a:r>
            <a:r>
              <a:rPr lang="en-US" altLang="zh-CN" sz="2000" dirty="0">
                <a:sym typeface="Symbol" panose="05050102010706020507" pitchFamily="18" charset="2"/>
              </a:rPr>
              <a:t> can be considered </a:t>
            </a:r>
            <a:r>
              <a:rPr lang="en-US" altLang="zh-CN" sz="2000" u="sng" dirty="0">
                <a:solidFill>
                  <a:srgbClr val="7030A0"/>
                </a:solidFill>
                <a:sym typeface="Symbol" panose="05050102010706020507" pitchFamily="18" charset="2"/>
              </a:rPr>
              <a:t>blocked</a:t>
            </a:r>
            <a:r>
              <a:rPr lang="en-US" altLang="zh-CN" sz="2000" dirty="0">
                <a:solidFill>
                  <a:srgbClr val="CC6600"/>
                </a:solidFill>
                <a:sym typeface="Symbol" panose="05050102010706020507" pitchFamily="18" charset="2"/>
              </a:rPr>
              <a:t>.</a:t>
            </a:r>
          </a:p>
          <a:p>
            <a:endParaRPr lang="en-US" altLang="zh-CN" sz="2000" dirty="0">
              <a:solidFill>
                <a:srgbClr val="CC6600"/>
              </a:solidFill>
              <a:sym typeface="Symbol" panose="05050102010706020507" pitchFamily="18" charset="2"/>
            </a:endParaRPr>
          </a:p>
          <a:p>
            <a:r>
              <a:rPr lang="en-US" altLang="zh-CN" sz="2000" b="1" dirty="0">
                <a:solidFill>
                  <a:srgbClr val="006600"/>
                </a:solidFill>
                <a:sym typeface="Symbol" panose="05050102010706020507" pitchFamily="18" charset="2"/>
              </a:rPr>
              <a:t>When the IBM 7049 at MIT was shut down in </a:t>
            </a:r>
            <a:r>
              <a:rPr lang="en-US" altLang="zh-CN" sz="2000" b="1" dirty="0">
                <a:solidFill>
                  <a:srgbClr val="FF3300"/>
                </a:solidFill>
                <a:sym typeface="Symbol" panose="05050102010706020507" pitchFamily="18" charset="2"/>
              </a:rPr>
              <a:t>1973</a:t>
            </a:r>
            <a:r>
              <a:rPr lang="en-US" altLang="zh-CN" sz="2000" b="1" dirty="0">
                <a:solidFill>
                  <a:srgbClr val="006600"/>
                </a:solidFill>
                <a:sym typeface="Symbol" panose="05050102010706020507" pitchFamily="18" charset="2"/>
              </a:rPr>
              <a:t>,a low-priority process submitted in </a:t>
            </a:r>
            <a:r>
              <a:rPr lang="en-US" altLang="zh-CN" sz="2000" b="1" dirty="0">
                <a:solidFill>
                  <a:srgbClr val="FF3300"/>
                </a:solidFill>
                <a:sym typeface="Symbol" panose="05050102010706020507" pitchFamily="18" charset="2"/>
              </a:rPr>
              <a:t>1967</a:t>
            </a:r>
            <a:r>
              <a:rPr lang="en-US" altLang="zh-CN" sz="2000" b="1" dirty="0">
                <a:solidFill>
                  <a:srgbClr val="006600"/>
                </a:solidFill>
                <a:sym typeface="Symbol" panose="05050102010706020507" pitchFamily="18" charset="2"/>
              </a:rPr>
              <a:t> had not yet been run.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8AA72B8-48A4-4589-9E9F-F627FF15B8D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38915" name="Rectangle 3">
            <a:extLst>
              <a:ext uri="{FF2B5EF4-FFF2-40B4-BE49-F238E27FC236}">
                <a16:creationId xmlns:a16="http://schemas.microsoft.com/office/drawing/2014/main" id="{42B105BB-8FFA-4902-A1E9-2FF710BBBD76}"/>
              </a:ext>
            </a:extLst>
          </p:cNvPr>
          <p:cNvSpPr>
            <a:spLocks noGrp="1" noChangeArrowheads="1"/>
          </p:cNvSpPr>
          <p:nvPr>
            <p:ph type="body" idx="4294967295"/>
          </p:nvPr>
        </p:nvSpPr>
        <p:spPr>
          <a:xfrm>
            <a:off x="827088" y="1282700"/>
            <a:ext cx="7620000" cy="4922838"/>
          </a:xfrm>
        </p:spPr>
        <p:txBody>
          <a:bodyPr/>
          <a:lstStyle/>
          <a:p>
            <a:pPr>
              <a:defRPr/>
            </a:pPr>
            <a:r>
              <a:rPr lang="zh-CN" altLang="en-US" sz="2000" dirty="0"/>
              <a:t>优先级调度算法中，</a:t>
            </a:r>
            <a:r>
              <a:rPr lang="zh-CN" altLang="en-US" sz="2000" b="1" dirty="0">
                <a:solidFill>
                  <a:srgbClr val="006600"/>
                </a:solidFill>
              </a:rPr>
              <a:t>优先级可以有很多种计算方法</a:t>
            </a:r>
            <a:r>
              <a:rPr lang="zh-CN" altLang="en-US" sz="2000" dirty="0"/>
              <a:t>，如</a:t>
            </a:r>
            <a:r>
              <a:rPr lang="zh-CN" altLang="en-US" sz="2000" b="1" dirty="0">
                <a:solidFill>
                  <a:srgbClr val="C00000"/>
                </a:solidFill>
              </a:rPr>
              <a:t>高响应比</a:t>
            </a:r>
            <a:r>
              <a:rPr lang="zh-CN" altLang="en-US" sz="2000" dirty="0"/>
              <a:t>调度算法中，定义</a:t>
            </a:r>
            <a:endParaRPr lang="en-US" altLang="zh-CN" sz="2000" dirty="0"/>
          </a:p>
          <a:p>
            <a:pPr lvl="1">
              <a:defRPr/>
            </a:pPr>
            <a:r>
              <a:rPr lang="zh-CN" altLang="en-US" b="1" dirty="0">
                <a:solidFill>
                  <a:srgbClr val="0505CB"/>
                </a:solidFill>
              </a:rPr>
              <a:t>优先级</a:t>
            </a:r>
            <a:r>
              <a:rPr lang="zh-CN" altLang="en-US" b="1" dirty="0" smtClean="0">
                <a:solidFill>
                  <a:srgbClr val="0505CB"/>
                </a:solidFill>
              </a:rPr>
              <a:t>（响应</a:t>
            </a:r>
            <a:r>
              <a:rPr lang="zh-CN" altLang="en-US" b="1" dirty="0">
                <a:solidFill>
                  <a:srgbClr val="0505CB"/>
                </a:solidFill>
              </a:rPr>
              <a:t>比）</a:t>
            </a:r>
            <a:r>
              <a:rPr lang="en-US" altLang="zh-CN" b="1" dirty="0">
                <a:solidFill>
                  <a:srgbClr val="0505CB"/>
                </a:solidFill>
              </a:rPr>
              <a:t>=</a:t>
            </a:r>
            <a:r>
              <a:rPr lang="zh-CN" altLang="en-US" b="1" dirty="0">
                <a:solidFill>
                  <a:srgbClr val="0505CB"/>
                </a:solidFill>
              </a:rPr>
              <a:t> </a:t>
            </a:r>
            <a:r>
              <a:rPr lang="en-US" altLang="zh-CN" b="1" dirty="0">
                <a:solidFill>
                  <a:srgbClr val="0505CB"/>
                </a:solidFill>
              </a:rPr>
              <a:t>(</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a:t>
            </a:r>
            <a:r>
              <a:rPr lang="zh-CN" altLang="en-US" b="1" dirty="0">
                <a:solidFill>
                  <a:srgbClr val="0505CB"/>
                </a:solidFill>
              </a:rPr>
              <a:t>要求服务时间</a:t>
            </a:r>
            <a:endParaRPr lang="en-US" altLang="zh-CN" b="1" dirty="0">
              <a:solidFill>
                <a:srgbClr val="0505CB"/>
              </a:solidFill>
            </a:endParaRPr>
          </a:p>
          <a:p>
            <a:pPr marL="457200" lvl="1" indent="0">
              <a:buFont typeface="Monotype Sorts" pitchFamily="2" charset="2"/>
              <a:buNone/>
              <a:defRPr/>
            </a:pPr>
            <a:r>
              <a:rPr lang="en-US" altLang="zh-CN" b="1" dirty="0">
                <a:solidFill>
                  <a:srgbClr val="0505CB"/>
                </a:solidFill>
              </a:rPr>
              <a:t>               =(</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)+1</a:t>
            </a:r>
          </a:p>
          <a:p>
            <a:pPr lvl="1">
              <a:defRPr/>
            </a:pPr>
            <a:r>
              <a:rPr lang="zh-CN" altLang="en-US" b="1" dirty="0"/>
              <a:t>每次调度时，</a:t>
            </a:r>
            <a:r>
              <a:rPr lang="zh-CN" altLang="en-US" b="1" dirty="0">
                <a:solidFill>
                  <a:srgbClr val="0505CB"/>
                </a:solidFill>
              </a:rPr>
              <a:t>系统重新计算</a:t>
            </a:r>
            <a:r>
              <a:rPr lang="zh-CN" altLang="en-US" b="1" dirty="0"/>
              <a:t>各作业或进程的</a:t>
            </a:r>
            <a:r>
              <a:rPr lang="zh-CN" altLang="en-US" b="1" dirty="0">
                <a:solidFill>
                  <a:srgbClr val="C00000"/>
                </a:solidFill>
              </a:rPr>
              <a:t>响应比</a:t>
            </a:r>
            <a:r>
              <a:rPr lang="zh-CN" altLang="en-US" b="1" dirty="0"/>
              <a:t>，选择</a:t>
            </a:r>
            <a:r>
              <a:rPr lang="zh-CN" altLang="en-US" b="1" dirty="0">
                <a:solidFill>
                  <a:srgbClr val="C00000"/>
                </a:solidFill>
              </a:rPr>
              <a:t>响应比</a:t>
            </a:r>
            <a:r>
              <a:rPr lang="zh-CN" altLang="en-US" b="1" dirty="0">
                <a:solidFill>
                  <a:srgbClr val="0505CB"/>
                </a:solidFill>
              </a:rPr>
              <a:t>高</a:t>
            </a:r>
            <a:r>
              <a:rPr lang="zh-CN" altLang="en-US" b="1" dirty="0"/>
              <a:t>的进程优先执行</a:t>
            </a:r>
            <a:endParaRPr lang="en-US" altLang="zh-CN" b="1" dirty="0"/>
          </a:p>
          <a:p>
            <a:pPr lvl="1">
              <a:defRPr/>
            </a:pPr>
            <a:r>
              <a:rPr lang="zh-CN" altLang="en-US" b="1" dirty="0">
                <a:solidFill>
                  <a:srgbClr val="7030A0"/>
                </a:solidFill>
              </a:rPr>
              <a:t>相应比相同的进程按</a:t>
            </a:r>
            <a:r>
              <a:rPr lang="en-US" altLang="zh-CN" b="1" dirty="0">
                <a:solidFill>
                  <a:srgbClr val="7030A0"/>
                </a:solidFill>
              </a:rPr>
              <a:t>FCFS</a:t>
            </a:r>
            <a:r>
              <a:rPr lang="zh-CN" altLang="en-US" b="1" dirty="0">
                <a:solidFill>
                  <a:srgbClr val="7030A0"/>
                </a:solidFill>
              </a:rPr>
              <a:t>调度</a:t>
            </a:r>
            <a:endParaRPr lang="en-US" altLang="zh-CN" b="1" dirty="0">
              <a:solidFill>
                <a:srgbClr val="7030A0"/>
              </a:solidFill>
            </a:endParaRPr>
          </a:p>
          <a:p>
            <a:pPr lvl="1">
              <a:defRPr/>
            </a:pPr>
            <a:r>
              <a:rPr lang="zh-CN" altLang="en-US" dirty="0"/>
              <a:t>可以采用剥夺</a:t>
            </a:r>
            <a:r>
              <a:rPr lang="en-US" altLang="zh-CN" dirty="0"/>
              <a:t>/</a:t>
            </a:r>
            <a:r>
              <a:rPr lang="zh-CN" altLang="en-US" dirty="0"/>
              <a:t>非剥夺调度</a:t>
            </a:r>
            <a:endParaRPr lang="en-US" altLang="zh-CN" dirty="0"/>
          </a:p>
          <a:p>
            <a:pPr>
              <a:defRPr/>
            </a:pPr>
            <a:r>
              <a:rPr lang="zh-CN" altLang="en-US" sz="2000" dirty="0"/>
              <a:t>当一个服务时间比较长的进程等待时一段时间后，也可以有调度的机会</a:t>
            </a:r>
            <a:endParaRPr lang="en-US" altLang="zh-CN" sz="2000" dirty="0"/>
          </a:p>
          <a:p>
            <a:pPr>
              <a:defRPr/>
            </a:pPr>
            <a:r>
              <a:rPr lang="zh-CN" altLang="en-US" sz="2000" dirty="0">
                <a:solidFill>
                  <a:srgbClr val="006600"/>
                </a:solidFill>
              </a:rPr>
              <a:t>该算法既照顾了短作业，又考虑了作业到达的先后次序，也不会使长作业长期得不到服务</a:t>
            </a:r>
            <a:endParaRPr lang="en-US" altLang="zh-CN" dirty="0"/>
          </a:p>
          <a:p>
            <a:pPr>
              <a:defRPr/>
            </a:pPr>
            <a:r>
              <a:rPr lang="zh-CN" altLang="en-US" sz="2000" dirty="0"/>
              <a:t>防止出现</a:t>
            </a:r>
            <a:r>
              <a:rPr lang="en-US" altLang="zh-CN" sz="2000" dirty="0"/>
              <a:t>SJF</a:t>
            </a:r>
            <a:r>
              <a:rPr lang="zh-CN" altLang="en-US" sz="2000" dirty="0"/>
              <a:t>中长进程出现</a:t>
            </a:r>
            <a:r>
              <a:rPr lang="en-US" altLang="zh-CN" sz="2000" dirty="0"/>
              <a:t>”</a:t>
            </a:r>
            <a:r>
              <a:rPr lang="zh-CN" altLang="en-US" sz="2000" dirty="0"/>
              <a:t>饥饿</a:t>
            </a:r>
            <a:r>
              <a:rPr lang="en-US" altLang="zh-CN" sz="2000" dirty="0"/>
              <a:t>”</a:t>
            </a:r>
            <a:r>
              <a:rPr lang="zh-CN" altLang="en-US" sz="2000" dirty="0"/>
              <a:t>现象</a:t>
            </a:r>
            <a:endParaRPr lang="en-US" altLang="zh-CN" sz="2000" dirty="0"/>
          </a:p>
          <a:p>
            <a:pPr>
              <a:defRPr/>
            </a:pP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C36F753-0A07-4349-AF0B-3BB53D78852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26AD8804-FEC7-4393-8DD9-B2EFA994D63A}"/>
              </a:ext>
            </a:extLst>
          </p:cNvPr>
          <p:cNvSpPr>
            <a:spLocks noGrp="1" noChangeArrowheads="1"/>
          </p:cNvSpPr>
          <p:nvPr>
            <p:ph type="body" idx="4294967295"/>
          </p:nvPr>
        </p:nvSpPr>
        <p:spPr/>
        <p:txBody>
          <a:bodyPr/>
          <a:lstStyle/>
          <a:p>
            <a:pPr>
              <a:defRPr/>
            </a:pPr>
            <a:r>
              <a:rPr lang="zh-CN" altLang="en-US" sz="2000" dirty="0"/>
              <a:t>某系统有</a:t>
            </a:r>
            <a:r>
              <a:rPr lang="en-US" altLang="zh-CN" sz="2000" dirty="0"/>
              <a:t>3</a:t>
            </a:r>
            <a:r>
              <a:rPr lang="zh-CN" altLang="en-US" sz="2000" dirty="0"/>
              <a:t>个作业，</a:t>
            </a:r>
            <a:r>
              <a:rPr lang="zh-CN" altLang="en-US" sz="2000" u="sng" dirty="0">
                <a:solidFill>
                  <a:srgbClr val="7030A0"/>
                </a:solidFill>
              </a:rPr>
              <a:t>系统确定它们在全部到达后</a:t>
            </a:r>
            <a:r>
              <a:rPr lang="zh-CN" altLang="en-US" sz="2000" dirty="0"/>
              <a:t>，再开始采用响应比高者优先的调度</a:t>
            </a:r>
            <a:r>
              <a:rPr lang="zh-CN" altLang="en-US" sz="2000" dirty="0" smtClean="0"/>
              <a:t>算法（非抢先），问：</a:t>
            </a:r>
            <a:endParaRPr lang="en-US" altLang="zh-CN" sz="2000" dirty="0"/>
          </a:p>
          <a:p>
            <a:pPr lvl="1">
              <a:defRPr/>
            </a:pPr>
            <a:r>
              <a:rPr lang="zh-CN" altLang="en-US" sz="2000" dirty="0"/>
              <a:t>它们的调度顺序是什么？</a:t>
            </a:r>
            <a:endParaRPr lang="en-US" altLang="zh-CN" sz="2000" dirty="0"/>
          </a:p>
          <a:p>
            <a:pPr lvl="1">
              <a:defRPr/>
            </a:pPr>
            <a:r>
              <a:rPr lang="zh-CN" altLang="en-US" sz="2000" dirty="0"/>
              <a:t>各自的周转时间是什么？</a:t>
            </a:r>
            <a:endParaRPr lang="en-US" altLang="zh-CN" sz="2000" dirty="0"/>
          </a:p>
          <a:p>
            <a:pPr>
              <a:defRPr/>
            </a:pPr>
            <a:r>
              <a:rPr lang="zh-CN" altLang="en-US" sz="2000" dirty="0"/>
              <a:t> 作业号 提交时间 运行时间 </a:t>
            </a:r>
            <a:endParaRPr lang="en-US" altLang="zh-CN" sz="2000" dirty="0"/>
          </a:p>
          <a:p>
            <a:pPr marL="0" indent="0">
              <a:buFont typeface="Monotype Sorts" pitchFamily="2" charset="2"/>
              <a:buNone/>
              <a:defRPr/>
            </a:pPr>
            <a:r>
              <a:rPr lang="en-US" altLang="zh-CN" sz="2000" dirty="0"/>
              <a:t>          1          8.8          1.5</a:t>
            </a:r>
          </a:p>
          <a:p>
            <a:pPr marL="0" indent="0">
              <a:buFont typeface="Monotype Sorts" pitchFamily="2" charset="2"/>
              <a:buNone/>
              <a:defRPr/>
            </a:pPr>
            <a:r>
              <a:rPr lang="en-US" altLang="zh-CN" sz="2000" dirty="0"/>
              <a:t>          2          9.0          0.4</a:t>
            </a:r>
          </a:p>
          <a:p>
            <a:pPr marL="0" indent="0">
              <a:buFont typeface="Monotype Sorts" pitchFamily="2" charset="2"/>
              <a:buNone/>
              <a:defRPr/>
            </a:pPr>
            <a:r>
              <a:rPr lang="en-US" altLang="zh-CN" sz="2000" dirty="0"/>
              <a:t>          3          9.5          1.0</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3FF6D2C-3F1F-4694-A858-DB387DC6039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6F32F1DF-A4B0-42E0-8B05-167EF8C6AD37}"/>
              </a:ext>
            </a:extLst>
          </p:cNvPr>
          <p:cNvSpPr>
            <a:spLocks noGrp="1" noChangeArrowheads="1"/>
          </p:cNvSpPr>
          <p:nvPr>
            <p:ph type="body" idx="4294967295"/>
          </p:nvPr>
        </p:nvSpPr>
        <p:spPr>
          <a:xfrm>
            <a:off x="827088" y="1282700"/>
            <a:ext cx="7689850" cy="4483100"/>
          </a:xfrm>
        </p:spPr>
        <p:txBody>
          <a:bodyPr/>
          <a:lstStyle/>
          <a:p>
            <a:pPr>
              <a:defRPr/>
            </a:pPr>
            <a:r>
              <a:rPr lang="zh-CN" altLang="en-US" sz="2000" dirty="0"/>
              <a:t>由于各作业都到达再调度，因此</a:t>
            </a:r>
            <a:endParaRPr lang="en-US" altLang="zh-CN" sz="2000" dirty="0"/>
          </a:p>
          <a:p>
            <a:pPr>
              <a:defRPr/>
            </a:pPr>
            <a:r>
              <a:rPr lang="zh-CN" altLang="en-US" sz="2000" dirty="0"/>
              <a:t>等待时间</a:t>
            </a:r>
            <a:r>
              <a:rPr lang="en-US" altLang="zh-CN" sz="2000" dirty="0"/>
              <a:t>=</a:t>
            </a:r>
            <a:r>
              <a:rPr lang="zh-CN" altLang="en-US" sz="2000" dirty="0"/>
              <a:t>最后一</a:t>
            </a:r>
            <a:r>
              <a:rPr lang="zh-CN" altLang="en-US" sz="2000" dirty="0" smtClean="0"/>
              <a:t>个作业的</a:t>
            </a:r>
            <a:r>
              <a:rPr lang="zh-CN" altLang="en-US" sz="2000" dirty="0"/>
              <a:t>提交时间</a:t>
            </a:r>
            <a:r>
              <a:rPr lang="en-US" altLang="zh-CN" sz="2000" dirty="0"/>
              <a:t>-</a:t>
            </a:r>
            <a:r>
              <a:rPr lang="zh-CN" altLang="en-US" sz="2000" dirty="0"/>
              <a:t>该作业到达的时刻 </a:t>
            </a:r>
            <a:r>
              <a:rPr lang="zh-CN" altLang="en-US" sz="2000" dirty="0" smtClean="0"/>
              <a:t>：</a:t>
            </a:r>
            <a:endParaRPr lang="en-US" altLang="zh-CN" sz="2000" dirty="0"/>
          </a:p>
          <a:p>
            <a:pPr marL="0" indent="0">
              <a:buFont typeface="Monotype Sorts" pitchFamily="2" charset="2"/>
              <a:buNone/>
              <a:defRPr/>
            </a:pPr>
            <a:r>
              <a:rPr lang="en-US" altLang="zh-CN" sz="2000" dirty="0"/>
              <a:t>     1: 9.5-8.8=0.7 </a:t>
            </a:r>
          </a:p>
          <a:p>
            <a:pPr marL="0" indent="0">
              <a:buFont typeface="Monotype Sorts" pitchFamily="2" charset="2"/>
              <a:buNone/>
              <a:defRPr/>
            </a:pPr>
            <a:r>
              <a:rPr lang="en-US" altLang="zh-CN" sz="2000" dirty="0"/>
              <a:t>     2: 9.5-9=0.5 </a:t>
            </a:r>
          </a:p>
          <a:p>
            <a:pPr marL="0" indent="0">
              <a:buFont typeface="Monotype Sorts" pitchFamily="2" charset="2"/>
              <a:buNone/>
              <a:defRPr/>
            </a:pPr>
            <a:r>
              <a:rPr lang="en-US" altLang="zh-CN" sz="2000" dirty="0"/>
              <a:t>     3: 0</a:t>
            </a:r>
          </a:p>
          <a:p>
            <a:pPr>
              <a:defRPr/>
            </a:pPr>
            <a:r>
              <a:rPr lang="en-US" altLang="zh-CN" sz="2000" dirty="0"/>
              <a:t> </a:t>
            </a:r>
            <a:r>
              <a:rPr lang="zh-CN" altLang="en-US" sz="2000" dirty="0" smtClean="0"/>
              <a:t>各作业的响应</a:t>
            </a:r>
            <a:r>
              <a:rPr lang="zh-CN" altLang="en-US" sz="2000" dirty="0"/>
              <a:t>比</a:t>
            </a:r>
            <a:r>
              <a:rPr lang="zh-CN" altLang="en-US" sz="2000" dirty="0" smtClean="0"/>
              <a:t>为：</a:t>
            </a:r>
            <a:endParaRPr lang="en-US" altLang="zh-CN" sz="2000" dirty="0"/>
          </a:p>
          <a:p>
            <a:pPr marL="0" indent="0">
              <a:buFont typeface="Monotype Sorts" pitchFamily="2" charset="2"/>
              <a:buNone/>
              <a:defRPr/>
            </a:pPr>
            <a:r>
              <a:rPr lang="en-US" altLang="zh-CN" sz="2000" dirty="0"/>
              <a:t>     1: 0.7/1.5+1=1.47 </a:t>
            </a:r>
          </a:p>
          <a:p>
            <a:pPr marL="0" indent="0">
              <a:buFont typeface="Monotype Sorts" pitchFamily="2" charset="2"/>
              <a:buNone/>
              <a:defRPr/>
            </a:pPr>
            <a:r>
              <a:rPr lang="en-US" altLang="zh-CN" sz="2000" dirty="0"/>
              <a:t>     2: 0.5/0.4+1=2.25</a:t>
            </a:r>
          </a:p>
          <a:p>
            <a:pPr marL="0" indent="0">
              <a:buFont typeface="Monotype Sorts" pitchFamily="2" charset="2"/>
              <a:buNone/>
              <a:defRPr/>
            </a:pPr>
            <a:r>
              <a:rPr lang="en-US" altLang="zh-CN" sz="2000" dirty="0"/>
              <a:t>     3:1 </a:t>
            </a:r>
          </a:p>
          <a:p>
            <a:pPr>
              <a:defRPr/>
            </a:pPr>
            <a:r>
              <a:rPr lang="zh-CN" altLang="en-US" sz="2000" dirty="0"/>
              <a:t>作业</a:t>
            </a:r>
            <a:r>
              <a:rPr lang="en-US" altLang="zh-CN" sz="2000" dirty="0"/>
              <a:t>2</a:t>
            </a:r>
            <a:r>
              <a:rPr lang="zh-CN" altLang="en-US" sz="2000" dirty="0"/>
              <a:t>的相应比最高，因此</a:t>
            </a:r>
            <a:r>
              <a:rPr lang="en-US" altLang="zh-CN" sz="2000" dirty="0"/>
              <a:t>2</a:t>
            </a:r>
            <a:r>
              <a:rPr lang="zh-CN" altLang="en-US" sz="2000" dirty="0"/>
              <a:t>先运行</a:t>
            </a:r>
            <a:r>
              <a:rPr lang="en-US" altLang="zh-CN" sz="2000" dirty="0"/>
              <a:t>,2</a:t>
            </a:r>
            <a:r>
              <a:rPr lang="zh-CN" altLang="en-US" sz="2000" dirty="0"/>
              <a:t>从</a:t>
            </a:r>
            <a:r>
              <a:rPr lang="en-US" altLang="zh-CN" sz="2000" dirty="0"/>
              <a:t>9.5</a:t>
            </a:r>
            <a:r>
              <a:rPr lang="zh-CN" altLang="en-US" sz="2000" dirty="0"/>
              <a:t>开始运行到</a:t>
            </a:r>
            <a:r>
              <a:rPr lang="en-US" altLang="zh-CN" sz="2000" dirty="0"/>
              <a:t>9.9</a:t>
            </a:r>
            <a:r>
              <a:rPr lang="zh-CN" altLang="en-US" sz="2000" dirty="0"/>
              <a:t>结束</a:t>
            </a:r>
            <a:r>
              <a:rPr lang="en-US" altLang="zh-CN" sz="2000" dirty="0"/>
              <a:t>; </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0FD31-7636-42F8-8043-CF4FD9C7D3D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572A2DD1-1FC1-42B8-BE69-80C70402FC3E}"/>
              </a:ext>
            </a:extLst>
          </p:cNvPr>
          <p:cNvSpPr>
            <a:spLocks noGrp="1" noChangeArrowheads="1"/>
          </p:cNvSpPr>
          <p:nvPr>
            <p:ph type="body" idx="4294967295"/>
          </p:nvPr>
        </p:nvSpPr>
        <p:spPr>
          <a:xfrm>
            <a:off x="827088" y="1133475"/>
            <a:ext cx="7351712" cy="5226050"/>
          </a:xfrm>
        </p:spPr>
        <p:txBody>
          <a:bodyPr/>
          <a:lstStyle/>
          <a:p>
            <a:pPr>
              <a:defRPr/>
            </a:pPr>
            <a:r>
              <a:rPr lang="zh-CN" altLang="en-US" sz="2000" dirty="0"/>
              <a:t>作业</a:t>
            </a:r>
            <a:r>
              <a:rPr lang="en-US" altLang="zh-CN" sz="2000" dirty="0"/>
              <a:t>2</a:t>
            </a:r>
            <a:r>
              <a:rPr lang="zh-CN" altLang="en-US" sz="2000" dirty="0"/>
              <a:t>在时刻</a:t>
            </a:r>
            <a:r>
              <a:rPr lang="en-US" altLang="zh-CN" sz="2000" dirty="0"/>
              <a:t>9.9</a:t>
            </a:r>
            <a:r>
              <a:rPr lang="zh-CN" altLang="en-US" sz="2000" dirty="0"/>
              <a:t>结束后，引起作业调度，因此以</a:t>
            </a:r>
            <a:r>
              <a:rPr lang="en-US" altLang="zh-CN" sz="2000" dirty="0"/>
              <a:t>9.9</a:t>
            </a:r>
            <a:r>
              <a:rPr lang="zh-CN" altLang="en-US" sz="2000" dirty="0" smtClean="0"/>
              <a:t>时刻计算响应</a:t>
            </a:r>
            <a:r>
              <a:rPr lang="zh-CN" altLang="en-US" sz="2000" dirty="0"/>
              <a:t>比</a:t>
            </a:r>
            <a:r>
              <a:rPr lang="en-US" altLang="zh-CN" sz="2000" dirty="0"/>
              <a:t>:</a:t>
            </a:r>
          </a:p>
          <a:p>
            <a:pPr marL="0" indent="0">
              <a:buFont typeface="Monotype Sorts" pitchFamily="2" charset="2"/>
              <a:buNone/>
              <a:defRPr/>
            </a:pPr>
            <a:r>
              <a:rPr lang="en-US" altLang="zh-CN" sz="2000" dirty="0"/>
              <a:t>      1: (9.9-8.8)/1.5+1=1.73 </a:t>
            </a:r>
          </a:p>
          <a:p>
            <a:pPr marL="0" indent="0">
              <a:buFont typeface="Monotype Sorts" pitchFamily="2" charset="2"/>
              <a:buNone/>
              <a:defRPr/>
            </a:pPr>
            <a:r>
              <a:rPr lang="en-US" altLang="zh-CN" sz="2000" dirty="0"/>
              <a:t>      3: (9.9-9.5)/1+1=1.4 </a:t>
            </a:r>
          </a:p>
          <a:p>
            <a:pPr>
              <a:defRPr/>
            </a:pPr>
            <a:r>
              <a:rPr lang="zh-CN" altLang="en-US" sz="2000" dirty="0"/>
              <a:t>作业</a:t>
            </a:r>
            <a:r>
              <a:rPr lang="en-US" altLang="zh-CN" sz="2000" dirty="0"/>
              <a:t>1</a:t>
            </a:r>
            <a:r>
              <a:rPr lang="zh-CN" altLang="en-US" sz="2000" dirty="0"/>
              <a:t>的相应比高于作业</a:t>
            </a:r>
            <a:r>
              <a:rPr lang="en-US" altLang="zh-CN" sz="2000" dirty="0"/>
              <a:t>3</a:t>
            </a:r>
            <a:r>
              <a:rPr lang="zh-CN" altLang="en-US" sz="2000" dirty="0"/>
              <a:t>的相应比，所以</a:t>
            </a:r>
            <a:r>
              <a:rPr lang="en-US" altLang="zh-CN" sz="2000" dirty="0"/>
              <a:t>2</a:t>
            </a:r>
            <a:r>
              <a:rPr lang="zh-CN" altLang="en-US" sz="2000" dirty="0"/>
              <a:t>执行完后</a:t>
            </a:r>
            <a:r>
              <a:rPr lang="en-US" altLang="zh-CN" sz="2000" dirty="0"/>
              <a:t>1</a:t>
            </a:r>
            <a:r>
              <a:rPr lang="zh-CN" altLang="en-US" sz="2000" dirty="0"/>
              <a:t>开始执行</a:t>
            </a:r>
            <a:r>
              <a:rPr lang="en-US" altLang="zh-CN" sz="2000" dirty="0"/>
              <a:t>,</a:t>
            </a:r>
            <a:r>
              <a:rPr lang="zh-CN" altLang="en-US" sz="2000" dirty="0"/>
              <a:t>从</a:t>
            </a:r>
            <a:r>
              <a:rPr lang="en-US" altLang="zh-CN" sz="2000" dirty="0"/>
              <a:t>9.9</a:t>
            </a:r>
            <a:r>
              <a:rPr lang="zh-CN" altLang="en-US" sz="2000" dirty="0"/>
              <a:t>执行到</a:t>
            </a:r>
            <a:r>
              <a:rPr lang="en-US" altLang="zh-CN" sz="2000" dirty="0"/>
              <a:t>11.4</a:t>
            </a:r>
            <a:r>
              <a:rPr lang="zh-CN" altLang="en-US" sz="2000" dirty="0"/>
              <a:t>结束</a:t>
            </a:r>
            <a:endParaRPr lang="en-US" altLang="zh-CN" sz="2000" dirty="0"/>
          </a:p>
          <a:p>
            <a:pPr>
              <a:defRPr/>
            </a:pPr>
            <a:r>
              <a:rPr lang="zh-CN" altLang="en-US" sz="2000" dirty="0"/>
              <a:t>最后一个是</a:t>
            </a:r>
            <a:r>
              <a:rPr lang="en-US" altLang="zh-CN" sz="2000" dirty="0"/>
              <a:t>3:</a:t>
            </a:r>
            <a:r>
              <a:rPr lang="zh-CN" altLang="en-US" sz="2000" dirty="0"/>
              <a:t>从</a:t>
            </a:r>
            <a:r>
              <a:rPr lang="en-US" altLang="zh-CN" sz="2000" dirty="0"/>
              <a:t>11.4</a:t>
            </a:r>
            <a:r>
              <a:rPr lang="zh-CN" altLang="en-US" sz="2000" dirty="0"/>
              <a:t>开始执行到</a:t>
            </a:r>
            <a:r>
              <a:rPr lang="en-US" altLang="zh-CN" sz="2000" dirty="0"/>
              <a:t>12.4</a:t>
            </a:r>
            <a:r>
              <a:rPr lang="zh-CN" altLang="en-US" sz="2000" dirty="0"/>
              <a:t>结束</a:t>
            </a: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a:p>
            <a:pPr>
              <a:defRPr/>
            </a:pPr>
            <a:r>
              <a:rPr lang="zh-CN" altLang="en-US" sz="2000" dirty="0">
                <a:solidFill>
                  <a:srgbClr val="006600"/>
                </a:solidFill>
                <a:latin typeface="宋体" panose="02010600030101010101" pitchFamily="2" charset="-122"/>
                <a:sym typeface="Symbol" panose="05050102010706020507" pitchFamily="18" charset="2"/>
              </a:rPr>
              <a:t>调度顺序：</a:t>
            </a:r>
            <a:r>
              <a:rPr lang="en-US" altLang="zh-CN" sz="2000" dirty="0">
                <a:solidFill>
                  <a:srgbClr val="006600"/>
                </a:solidFill>
                <a:latin typeface="宋体" panose="02010600030101010101" pitchFamily="2" charset="-122"/>
                <a:sym typeface="Symbol" panose="05050102010706020507" pitchFamily="18" charset="2"/>
              </a:rPr>
              <a:t>2,1,3</a:t>
            </a:r>
          </a:p>
          <a:p>
            <a:pPr>
              <a:defRPr/>
            </a:pPr>
            <a:r>
              <a:rPr lang="zh-CN" altLang="en-US" sz="2000" dirty="0">
                <a:solidFill>
                  <a:srgbClr val="006600"/>
                </a:solidFill>
                <a:latin typeface="宋体" panose="02010600030101010101" pitchFamily="2" charset="-122"/>
                <a:sym typeface="Symbol" panose="05050102010706020507" pitchFamily="18" charset="2"/>
              </a:rPr>
              <a:t>周转时间</a:t>
            </a:r>
            <a:endParaRPr lang="en-US" altLang="zh-CN" sz="2000" dirty="0">
              <a:solidFill>
                <a:srgbClr val="006600"/>
              </a:solidFill>
              <a:latin typeface="宋体" panose="02010600030101010101" pitchFamily="2" charset="-122"/>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1</a:t>
            </a:r>
            <a:r>
              <a:rPr lang="zh-CN" altLang="en-US" sz="2000" dirty="0">
                <a:sym typeface="Symbol" panose="05050102010706020507" pitchFamily="18" charset="2"/>
              </a:rPr>
              <a:t>：</a:t>
            </a:r>
            <a:r>
              <a:rPr lang="en-US" altLang="zh-CN" sz="2000" dirty="0">
                <a:sym typeface="Symbol" panose="05050102010706020507" pitchFamily="18" charset="2"/>
              </a:rPr>
              <a:t>11.4-8.8=2.6</a:t>
            </a:r>
          </a:p>
          <a:p>
            <a:pPr marL="400050" lvl="1" indent="0">
              <a:buFont typeface="Monotype Sorts" pitchFamily="2" charset="2"/>
              <a:buNone/>
              <a:defRPr/>
            </a:pPr>
            <a:r>
              <a:rPr lang="en-US" altLang="zh-CN" sz="2000" dirty="0">
                <a:sym typeface="Symbol" panose="05050102010706020507" pitchFamily="18" charset="2"/>
              </a:rPr>
              <a:t>2</a:t>
            </a:r>
            <a:r>
              <a:rPr lang="zh-CN" altLang="en-US" sz="2000" dirty="0">
                <a:sym typeface="Symbol" panose="05050102010706020507" pitchFamily="18" charset="2"/>
              </a:rPr>
              <a:t>：</a:t>
            </a:r>
            <a:r>
              <a:rPr lang="en-US" altLang="zh-CN" sz="2000" dirty="0">
                <a:sym typeface="Symbol" panose="05050102010706020507" pitchFamily="18" charset="2"/>
              </a:rPr>
              <a:t>9.9-9=0.9</a:t>
            </a:r>
          </a:p>
          <a:p>
            <a:pPr marL="400050" lvl="1" indent="0">
              <a:buFont typeface="Monotype Sorts" pitchFamily="2" charset="2"/>
              <a:buNone/>
              <a:defRPr/>
            </a:pPr>
            <a:r>
              <a:rPr lang="en-US" altLang="zh-CN" sz="2000" dirty="0">
                <a:sym typeface="Symbol" panose="05050102010706020507" pitchFamily="18" charset="2"/>
              </a:rPr>
              <a:t>3</a:t>
            </a:r>
            <a:r>
              <a:rPr lang="zh-CN" altLang="en-US" sz="2000" dirty="0">
                <a:sym typeface="Symbol" panose="05050102010706020507" pitchFamily="18" charset="2"/>
              </a:rPr>
              <a:t>：</a:t>
            </a:r>
            <a:r>
              <a:rPr lang="en-US" altLang="zh-CN" sz="2000" dirty="0">
                <a:sym typeface="Symbol" panose="05050102010706020507" pitchFamily="18" charset="2"/>
              </a:rPr>
              <a:t>12.4-9.5=2.9</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
            <a:extLst>
              <a:ext uri="{FF2B5EF4-FFF2-40B4-BE49-F238E27FC236}">
                <a16:creationId xmlns:a16="http://schemas.microsoft.com/office/drawing/2014/main" id="{6B42C0FB-1A8F-4345-96A9-49E51CA85C3B}"/>
              </a:ext>
            </a:extLst>
          </p:cNvPr>
          <p:cNvSpPr txBox="1">
            <a:spLocks noChangeArrowheads="1"/>
          </p:cNvSpPr>
          <p:nvPr>
            <p:custDataLst>
              <p:tags r:id="rId2"/>
            </p:custDataLst>
          </p:nvPr>
        </p:nvSpPr>
        <p:spPr bwMode="auto">
          <a:xfrm>
            <a:off x="914400" y="836613"/>
            <a:ext cx="75898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降低</a:t>
            </a:r>
            <a:r>
              <a:rPr lang="zh-CN" altLang="en-US" sz="26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进程优先级</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合理时机</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46083" name="文本框 4">
            <a:extLst>
              <a:ext uri="{FF2B5EF4-FFF2-40B4-BE49-F238E27FC236}">
                <a16:creationId xmlns:a16="http://schemas.microsoft.com/office/drawing/2014/main" id="{086BA34A-8BE7-442A-AA36-02F1893D5A51}"/>
              </a:ext>
            </a:extLst>
          </p:cNvPr>
          <p:cNvSpPr txBox="1">
            <a:spLocks noChangeArrowheads="1"/>
          </p:cNvSpPr>
          <p:nvPr>
            <p:custDataLst>
              <p:tags r:id="rId3"/>
            </p:custDataLst>
          </p:nvPr>
        </p:nvSpPr>
        <p:spPr bwMode="auto">
          <a:xfrm>
            <a:off x="1828800" y="2490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进程的时间片用完</a:t>
            </a:r>
          </a:p>
        </p:txBody>
      </p:sp>
      <p:sp>
        <p:nvSpPr>
          <p:cNvPr id="46084" name="文本框 5">
            <a:extLst>
              <a:ext uri="{FF2B5EF4-FFF2-40B4-BE49-F238E27FC236}">
                <a16:creationId xmlns:a16="http://schemas.microsoft.com/office/drawing/2014/main" id="{9354D785-5B93-49F9-877E-905B34B80A02}"/>
              </a:ext>
            </a:extLst>
          </p:cNvPr>
          <p:cNvSpPr txBox="1">
            <a:spLocks noChangeArrowheads="1"/>
          </p:cNvSpPr>
          <p:nvPr>
            <p:custDataLst>
              <p:tags r:id="rId4"/>
            </p:custDataLst>
          </p:nvPr>
        </p:nvSpPr>
        <p:spPr bwMode="auto">
          <a:xfrm>
            <a:off x="1828800" y="33480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进程刚完成</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，进入就绪队列</a:t>
            </a:r>
            <a:endPar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6085" name="文本框 6">
            <a:extLst>
              <a:ext uri="{FF2B5EF4-FFF2-40B4-BE49-F238E27FC236}">
                <a16:creationId xmlns:a16="http://schemas.microsoft.com/office/drawing/2014/main" id="{D786E421-63C7-4A4C-BEC5-BFC5785954A9}"/>
              </a:ext>
            </a:extLst>
          </p:cNvPr>
          <p:cNvSpPr txBox="1">
            <a:spLocks noChangeArrowheads="1"/>
          </p:cNvSpPr>
          <p:nvPr>
            <p:custDataLst>
              <p:tags r:id="rId5"/>
            </p:custDataLst>
          </p:nvPr>
        </p:nvSpPr>
        <p:spPr bwMode="auto">
          <a:xfrm>
            <a:off x="1828800" y="42052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进程长期处于就绪队列中</a:t>
            </a:r>
          </a:p>
        </p:txBody>
      </p:sp>
      <p:sp>
        <p:nvSpPr>
          <p:cNvPr id="46086" name="文本框 7">
            <a:extLst>
              <a:ext uri="{FF2B5EF4-FFF2-40B4-BE49-F238E27FC236}">
                <a16:creationId xmlns:a16="http://schemas.microsoft.com/office/drawing/2014/main" id="{8E80A835-A152-4043-947F-55D1C277D13E}"/>
              </a:ext>
            </a:extLst>
          </p:cNvPr>
          <p:cNvSpPr txBox="1">
            <a:spLocks noChangeArrowheads="1"/>
          </p:cNvSpPr>
          <p:nvPr>
            <p:custDataLst>
              <p:tags r:id="rId6"/>
            </p:custDataLst>
          </p:nvPr>
        </p:nvSpPr>
        <p:spPr bwMode="auto">
          <a:xfrm>
            <a:off x="1828800" y="50625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进程从就绪态转为运行态</a:t>
            </a:r>
          </a:p>
        </p:txBody>
      </p:sp>
      <p:sp>
        <p:nvSpPr>
          <p:cNvPr id="9" name="椭圆 8">
            <a:extLst>
              <a:ext uri="{FF2B5EF4-FFF2-40B4-BE49-F238E27FC236}">
                <a16:creationId xmlns:a16="http://schemas.microsoft.com/office/drawing/2014/main" id="{AD058CB9-4E64-43AE-B9C2-61B64925DFE7}"/>
              </a:ext>
            </a:extLst>
          </p:cNvPr>
          <p:cNvSpPr>
            <a:spLocks noChangeAspect="1"/>
          </p:cNvSpPr>
          <p:nvPr>
            <p:custDataLst>
              <p:tags r:id="rId7"/>
            </p:custDataLst>
          </p:nvPr>
        </p:nvSpPr>
        <p:spPr>
          <a:xfrm>
            <a:off x="1114425" y="25542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87C3726-AB62-4A3E-902A-FF6EC8F52DDB}"/>
              </a:ext>
            </a:extLst>
          </p:cNvPr>
          <p:cNvSpPr>
            <a:spLocks noChangeAspect="1"/>
          </p:cNvSpPr>
          <p:nvPr>
            <p:custDataLst>
              <p:tags r:id="rId8"/>
            </p:custDataLst>
          </p:nvPr>
        </p:nvSpPr>
        <p:spPr>
          <a:xfrm>
            <a:off x="1114425" y="34115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8A82F3A-4ACE-48C5-9F51-8559B3BEB829}"/>
              </a:ext>
            </a:extLst>
          </p:cNvPr>
          <p:cNvSpPr>
            <a:spLocks noChangeAspect="1"/>
          </p:cNvSpPr>
          <p:nvPr>
            <p:custDataLst>
              <p:tags r:id="rId9"/>
            </p:custDataLst>
          </p:nvPr>
        </p:nvSpPr>
        <p:spPr>
          <a:xfrm>
            <a:off x="1114425" y="42687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D11E6B-C3E1-43F9-BA1C-01BEBD1977AD}"/>
              </a:ext>
            </a:extLst>
          </p:cNvPr>
          <p:cNvSpPr>
            <a:spLocks noChangeAspect="1"/>
          </p:cNvSpPr>
          <p:nvPr>
            <p:custDataLst>
              <p:tags r:id="rId10"/>
            </p:custDataLst>
          </p:nvPr>
        </p:nvSpPr>
        <p:spPr>
          <a:xfrm>
            <a:off x="1114425" y="51260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1D74FCF-5EAA-4D0A-9713-49A24E51895C}"/>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F47378B-CED7-479B-9A2E-89A0FBE07FA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093" name="文本框 24">
            <a:extLst>
              <a:ext uri="{FF2B5EF4-FFF2-40B4-BE49-F238E27FC236}">
                <a16:creationId xmlns:a16="http://schemas.microsoft.com/office/drawing/2014/main" id="{59021D36-59CB-4B50-BB02-855DCA26866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6094" name="文本框 25">
            <a:extLst>
              <a:ext uri="{FF2B5EF4-FFF2-40B4-BE49-F238E27FC236}">
                <a16:creationId xmlns:a16="http://schemas.microsoft.com/office/drawing/2014/main" id="{C867ED71-0879-4FD6-AE56-4EEAF13B5817}"/>
              </a:ext>
            </a:extLst>
          </p:cNvPr>
          <p:cNvSpPr txBox="1">
            <a:spLocks noChangeArrowheads="1"/>
          </p:cNvSpPr>
          <p:nvPr>
            <p:custDataLst>
              <p:tags r:id="rId14"/>
            </p:custDataLst>
          </p:nvPr>
        </p:nvSpPr>
        <p:spPr bwMode="auto">
          <a:xfrm>
            <a:off x="9779001" y="1270000"/>
            <a:ext cx="333216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pPr eaLnBrk="1" hangingPunct="1">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，进程执行完自己的时间片，可能该进程的优先级比较高，而且此时引起进程调度，可以重新计算各进程的优先级，因此选</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r>
            <a:b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应该提升进程的优先级。</a:t>
            </a: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，进程刚被调度选中运行，不会重新引起进程调度，不是调整优先级的好时机，且进程的剩余时间等因素尚不明了。</a:t>
            </a: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6095" name="组合 23">
            <a:extLst>
              <a:ext uri="{FF2B5EF4-FFF2-40B4-BE49-F238E27FC236}">
                <a16:creationId xmlns:a16="http://schemas.microsoft.com/office/drawing/2014/main" id="{5FD81667-C205-420F-AFEE-412DD7D60F00}"/>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7FF95A4-E674-476D-BD0A-39D94D80AE6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7F0B5F79-D5C5-40D2-A39F-9521B3429AEF}"/>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8" name="RemarkTitleText">
              <a:extLst>
                <a:ext uri="{FF2B5EF4-FFF2-40B4-BE49-F238E27FC236}">
                  <a16:creationId xmlns:a16="http://schemas.microsoft.com/office/drawing/2014/main" id="{C20E8DFF-F266-401A-A4A0-A4A999C48856}"/>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3774CBC-AD72-4661-8739-0C1E1DBFAD59}"/>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DE244915-7910-4823-B747-2E3B31DE3BE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98" name="RemarkTitleText">
            <a:extLst>
              <a:ext uri="{FF2B5EF4-FFF2-40B4-BE49-F238E27FC236}">
                <a16:creationId xmlns:a16="http://schemas.microsoft.com/office/drawing/2014/main" id="{8D708994-E0DA-4D45-AE08-9A2472D2C04A}"/>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6099" name="组合 17">
            <a:extLst>
              <a:ext uri="{FF2B5EF4-FFF2-40B4-BE49-F238E27FC236}">
                <a16:creationId xmlns:a16="http://schemas.microsoft.com/office/drawing/2014/main" id="{39D4C1D0-449F-4C3E-BD96-036DB99E4F55}"/>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DA89D675-B91C-45EE-9421-2A2A13749A02}"/>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DE39825-AE40-4FE0-82DE-7C9350F1B550}"/>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4" name="TypeText">
              <a:extLst>
                <a:ext uri="{FF2B5EF4-FFF2-40B4-BE49-F238E27FC236}">
                  <a16:creationId xmlns:a16="http://schemas.microsoft.com/office/drawing/2014/main" id="{C815F4D2-7586-4244-B354-ACFED42DDABD}"/>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6105" name="TipText">
              <a:extLst>
                <a:ext uri="{FF2B5EF4-FFF2-40B4-BE49-F238E27FC236}">
                  <a16:creationId xmlns:a16="http://schemas.microsoft.com/office/drawing/2014/main" id="{9D54FBB4-C5A1-4BD9-8361-DEED1CD1710B}"/>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6100" name="图片 2">
            <a:extLst>
              <a:ext uri="{FF2B5EF4-FFF2-40B4-BE49-F238E27FC236}">
                <a16:creationId xmlns:a16="http://schemas.microsoft.com/office/drawing/2014/main" id="{3D079532-C092-4949-A3FC-D605F4B4E1BE}"/>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文本框 18">
            <a:extLst>
              <a:ext uri="{FF2B5EF4-FFF2-40B4-BE49-F238E27FC236}">
                <a16:creationId xmlns:a16="http://schemas.microsoft.com/office/drawing/2014/main" id="{0A6805A5-CD81-4296-B47B-D08972DBFFAC}"/>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a:extLst>
              <a:ext uri="{FF2B5EF4-FFF2-40B4-BE49-F238E27FC236}">
                <a16:creationId xmlns:a16="http://schemas.microsoft.com/office/drawing/2014/main" id="{DA3949BA-3F54-498E-92D5-16C0942D22D7}"/>
              </a:ext>
            </a:extLst>
          </p:cNvPr>
          <p:cNvSpPr txBox="1">
            <a:spLocks noChangeArrowheads="1"/>
          </p:cNvSpPr>
          <p:nvPr>
            <p:custDataLst>
              <p:tags r:id="rId2"/>
            </p:custDataLst>
          </p:nvPr>
        </p:nvSpPr>
        <p:spPr bwMode="auto">
          <a:xfrm>
            <a:off x="914400" y="1017588"/>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某系统正在执行三个进程</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，各进程的计算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时间比例如下表所示：</a:t>
            </a:r>
          </a:p>
        </p:txBody>
      </p:sp>
      <p:sp>
        <p:nvSpPr>
          <p:cNvPr id="47107" name="文本框 4">
            <a:extLst>
              <a:ext uri="{FF2B5EF4-FFF2-40B4-BE49-F238E27FC236}">
                <a16:creationId xmlns:a16="http://schemas.microsoft.com/office/drawing/2014/main" id="{7DE36589-8A12-4776-BDA5-AEE47C0DBB79}"/>
              </a:ext>
            </a:extLst>
          </p:cNvPr>
          <p:cNvSpPr txBox="1">
            <a:spLocks noChangeArrowheads="1"/>
          </p:cNvSpPr>
          <p:nvPr>
            <p:custDataLst>
              <p:tags r:id="rId3"/>
            </p:custDataLst>
          </p:nvPr>
        </p:nvSpPr>
        <p:spPr bwMode="auto">
          <a:xfrm>
            <a:off x="1828800" y="44370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P1&gt;P2&gt;P3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08" name="文本框 5">
            <a:extLst>
              <a:ext uri="{FF2B5EF4-FFF2-40B4-BE49-F238E27FC236}">
                <a16:creationId xmlns:a16="http://schemas.microsoft.com/office/drawing/2014/main" id="{127F3061-9006-4778-AF16-CC4F624AD37A}"/>
              </a:ext>
            </a:extLst>
          </p:cNvPr>
          <p:cNvSpPr txBox="1">
            <a:spLocks noChangeArrowheads="1"/>
          </p:cNvSpPr>
          <p:nvPr>
            <p:custDataLst>
              <p:tags r:id="rId4"/>
            </p:custDataLst>
          </p:nvPr>
        </p:nvSpPr>
        <p:spPr bwMode="auto">
          <a:xfrm>
            <a:off x="4630738" y="4437063"/>
            <a:ext cx="19827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P3&gt;P2&gt;P1</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09" name="文本框 6">
            <a:extLst>
              <a:ext uri="{FF2B5EF4-FFF2-40B4-BE49-F238E27FC236}">
                <a16:creationId xmlns:a16="http://schemas.microsoft.com/office/drawing/2014/main" id="{4B7FA975-7298-4729-9CC2-D01875B84534}"/>
              </a:ext>
            </a:extLst>
          </p:cNvPr>
          <p:cNvSpPr txBox="1">
            <a:spLocks noChangeArrowheads="1"/>
          </p:cNvSpPr>
          <p:nvPr>
            <p:custDataLst>
              <p:tags r:id="rId5"/>
            </p:custDataLst>
          </p:nvPr>
        </p:nvSpPr>
        <p:spPr bwMode="auto">
          <a:xfrm>
            <a:off x="1828800" y="51101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P2&gt;P1=P3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10" name="文本框 7">
            <a:extLst>
              <a:ext uri="{FF2B5EF4-FFF2-40B4-BE49-F238E27FC236}">
                <a16:creationId xmlns:a16="http://schemas.microsoft.com/office/drawing/2014/main" id="{D7B461DA-ABEC-4B9B-939D-0B862BAC5077}"/>
              </a:ext>
            </a:extLst>
          </p:cNvPr>
          <p:cNvSpPr txBox="1">
            <a:spLocks noChangeArrowheads="1"/>
          </p:cNvSpPr>
          <p:nvPr>
            <p:custDataLst>
              <p:tags r:id="rId6"/>
            </p:custDataLst>
          </p:nvPr>
        </p:nvSpPr>
        <p:spPr bwMode="auto">
          <a:xfrm>
            <a:off x="4630738" y="5121275"/>
            <a:ext cx="19827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P1&gt;P2=P3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D058CB9-4E64-43AE-B9C2-61B64925DFE7}"/>
              </a:ext>
            </a:extLst>
          </p:cNvPr>
          <p:cNvSpPr>
            <a:spLocks noChangeAspect="1"/>
          </p:cNvSpPr>
          <p:nvPr>
            <p:custDataLst>
              <p:tags r:id="rId7"/>
            </p:custDataLst>
          </p:nvPr>
        </p:nvSpPr>
        <p:spPr>
          <a:xfrm>
            <a:off x="1114425" y="45005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87C3726-AB62-4A3E-902A-FF6EC8F52DDB}"/>
              </a:ext>
            </a:extLst>
          </p:cNvPr>
          <p:cNvSpPr>
            <a:spLocks noChangeAspect="1"/>
          </p:cNvSpPr>
          <p:nvPr>
            <p:custDataLst>
              <p:tags r:id="rId8"/>
            </p:custDataLst>
          </p:nvPr>
        </p:nvSpPr>
        <p:spPr>
          <a:xfrm>
            <a:off x="3916363" y="4500563"/>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8A82F3A-4ACE-48C5-9F51-8559B3BEB829}"/>
              </a:ext>
            </a:extLst>
          </p:cNvPr>
          <p:cNvSpPr>
            <a:spLocks noChangeAspect="1"/>
          </p:cNvSpPr>
          <p:nvPr>
            <p:custDataLst>
              <p:tags r:id="rId9"/>
            </p:custDataLst>
          </p:nvPr>
        </p:nvSpPr>
        <p:spPr>
          <a:xfrm>
            <a:off x="1114425" y="51736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D11E6B-C3E1-43F9-BA1C-01BEBD1977AD}"/>
              </a:ext>
            </a:extLst>
          </p:cNvPr>
          <p:cNvSpPr>
            <a:spLocks noChangeAspect="1"/>
          </p:cNvSpPr>
          <p:nvPr>
            <p:custDataLst>
              <p:tags r:id="rId10"/>
            </p:custDataLst>
          </p:nvPr>
        </p:nvSpPr>
        <p:spPr>
          <a:xfrm>
            <a:off x="3916363" y="5184775"/>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1D74FCF-5EAA-4D0A-9713-49A24E51895C}"/>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F47378B-CED7-479B-9A2E-89A0FBE07FA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7117" name="文本框 24">
            <a:extLst>
              <a:ext uri="{FF2B5EF4-FFF2-40B4-BE49-F238E27FC236}">
                <a16:creationId xmlns:a16="http://schemas.microsoft.com/office/drawing/2014/main" id="{32ABC53F-7B4B-4607-82B8-9B6D39A0147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7118" name="文本框 25">
            <a:extLst>
              <a:ext uri="{FF2B5EF4-FFF2-40B4-BE49-F238E27FC236}">
                <a16:creationId xmlns:a16="http://schemas.microsoft.com/office/drawing/2014/main" id="{17046BD1-E9A8-4276-BBCE-4636BA80E52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hangingPunct="1">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时间多的进程应该优先得到被调度程序选中的机会，才可以是</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设备并行工作。</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7119" name="组合 23">
            <a:extLst>
              <a:ext uri="{FF2B5EF4-FFF2-40B4-BE49-F238E27FC236}">
                <a16:creationId xmlns:a16="http://schemas.microsoft.com/office/drawing/2014/main" id="{7627F5EA-D739-4C8E-9A6C-83A73138F4C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7FF95A4-E674-476D-BD0A-39D94D80AE67}"/>
                </a:ext>
              </a:extLst>
            </p:cNvPr>
            <p:cNvSpPr/>
            <p:nvPr>
              <p:custDataLst>
                <p:tags r:id="rId27"/>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7F0B5F79-D5C5-40D2-A39F-9521B3429AEF}"/>
                </a:ext>
              </a:extLst>
            </p:cNvPr>
            <p:cNvSpPr/>
            <p:nvPr>
              <p:custDataLst>
                <p:tags r:id="rId28"/>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4" name="RemarkTitleText">
              <a:extLst>
                <a:ext uri="{FF2B5EF4-FFF2-40B4-BE49-F238E27FC236}">
                  <a16:creationId xmlns:a16="http://schemas.microsoft.com/office/drawing/2014/main" id="{CE098AE5-0A19-442E-8CFD-730F40F3E407}"/>
                </a:ext>
              </a:extLst>
            </p:cNvPr>
            <p:cNvSpPr txBox="1">
              <a:spLocks noChangeArrowheads="1"/>
            </p:cNvSpPr>
            <p:nvPr>
              <p:custDataLst>
                <p:tags r:id="rId29"/>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3774CBC-AD72-4661-8739-0C1E1DBFAD59}"/>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DE244915-7910-4823-B747-2E3B31DE3BE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22" name="RemarkTitleText">
            <a:extLst>
              <a:ext uri="{FF2B5EF4-FFF2-40B4-BE49-F238E27FC236}">
                <a16:creationId xmlns:a16="http://schemas.microsoft.com/office/drawing/2014/main" id="{CCB6AD00-B3BE-40F2-9116-E694C2D92721}"/>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4" name="表格 4">
            <a:extLst>
              <a:ext uri="{FF2B5EF4-FFF2-40B4-BE49-F238E27FC236}">
                <a16:creationId xmlns:a16="http://schemas.microsoft.com/office/drawing/2014/main" id="{97412414-C8FB-4A3D-AC6D-2F31F16D44BB}"/>
              </a:ext>
            </a:extLst>
          </p:cNvPr>
          <p:cNvGraphicFramePr>
            <a:graphicFrameLocks noGrp="1"/>
          </p:cNvGraphicFramePr>
          <p:nvPr/>
        </p:nvGraphicFramePr>
        <p:xfrm>
          <a:off x="1114425" y="1987552"/>
          <a:ext cx="6096000" cy="148272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06853161"/>
                    </a:ext>
                  </a:extLst>
                </a:gridCol>
                <a:gridCol w="2032000">
                  <a:extLst>
                    <a:ext uri="{9D8B030D-6E8A-4147-A177-3AD203B41FA5}">
                      <a16:colId xmlns:a16="http://schemas.microsoft.com/office/drawing/2014/main" val="106428684"/>
                    </a:ext>
                  </a:extLst>
                </a:gridCol>
                <a:gridCol w="2032000">
                  <a:extLst>
                    <a:ext uri="{9D8B030D-6E8A-4147-A177-3AD203B41FA5}">
                      <a16:colId xmlns:a16="http://schemas.microsoft.com/office/drawing/2014/main" val="88636583"/>
                    </a:ext>
                  </a:extLst>
                </a:gridCol>
              </a:tblGrid>
              <a:tr h="370681">
                <a:tc>
                  <a:txBody>
                    <a:bodyPr/>
                    <a:lstStyle/>
                    <a:p>
                      <a:pPr algn="ctr"/>
                      <a:r>
                        <a:rPr lang="zh-CN" altLang="en-US" sz="1800" b="0" dirty="0">
                          <a:solidFill>
                            <a:srgbClr val="000000"/>
                          </a:solidFill>
                        </a:rPr>
                        <a:t>进程</a:t>
                      </a:r>
                    </a:p>
                  </a:txBody>
                  <a:tcPr marT="45700" marB="45700"/>
                </a:tc>
                <a:tc>
                  <a:txBody>
                    <a:bodyPr/>
                    <a:lstStyle/>
                    <a:p>
                      <a:pPr algn="ctr"/>
                      <a:r>
                        <a:rPr lang="zh-CN" altLang="en-US" sz="1800" b="0" dirty="0">
                          <a:solidFill>
                            <a:srgbClr val="000000"/>
                          </a:solidFill>
                        </a:rPr>
                        <a:t>计算时间</a:t>
                      </a:r>
                    </a:p>
                  </a:txBody>
                  <a:tcPr marT="45700" marB="45700"/>
                </a:tc>
                <a:tc>
                  <a:txBody>
                    <a:bodyPr/>
                    <a:lstStyle/>
                    <a:p>
                      <a:pPr algn="ctr"/>
                      <a:r>
                        <a:rPr lang="en-US" altLang="zh-CN" sz="1800" b="0" dirty="0">
                          <a:solidFill>
                            <a:srgbClr val="000000"/>
                          </a:solidFill>
                        </a:rPr>
                        <a:t>I/O</a:t>
                      </a:r>
                      <a:r>
                        <a:rPr lang="zh-CN" altLang="en-US" sz="1800" b="0" dirty="0">
                          <a:solidFill>
                            <a:srgbClr val="000000"/>
                          </a:solidFill>
                        </a:rPr>
                        <a:t>时间</a:t>
                      </a:r>
                    </a:p>
                  </a:txBody>
                  <a:tcPr marT="45700" marB="45700"/>
                </a:tc>
                <a:extLst>
                  <a:ext uri="{0D108BD9-81ED-4DB2-BD59-A6C34878D82A}">
                    <a16:rowId xmlns:a16="http://schemas.microsoft.com/office/drawing/2014/main" val="3995575291"/>
                  </a:ext>
                </a:extLst>
              </a:tr>
              <a:tr h="370681">
                <a:tc>
                  <a:txBody>
                    <a:bodyPr/>
                    <a:lstStyle/>
                    <a:p>
                      <a:pPr algn="ctr"/>
                      <a:r>
                        <a:rPr lang="en-US" altLang="zh-CN" sz="1800" b="0" dirty="0">
                          <a:solidFill>
                            <a:srgbClr val="000000"/>
                          </a:solidFill>
                        </a:rPr>
                        <a:t>P1</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90%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10%</a:t>
                      </a:r>
                      <a:endParaRPr lang="zh-CN" altLang="en-US" sz="1800" b="0" dirty="0">
                        <a:solidFill>
                          <a:srgbClr val="000000"/>
                        </a:solidFill>
                      </a:endParaRPr>
                    </a:p>
                  </a:txBody>
                  <a:tcPr marT="45700" marB="45700"/>
                </a:tc>
                <a:extLst>
                  <a:ext uri="{0D108BD9-81ED-4DB2-BD59-A6C34878D82A}">
                    <a16:rowId xmlns:a16="http://schemas.microsoft.com/office/drawing/2014/main" val="2572661553"/>
                  </a:ext>
                </a:extLst>
              </a:tr>
              <a:tr h="370681">
                <a:tc>
                  <a:txBody>
                    <a:bodyPr/>
                    <a:lstStyle/>
                    <a:p>
                      <a:pPr algn="ctr"/>
                      <a:r>
                        <a:rPr lang="en-US" altLang="zh-CN" sz="1800" b="0" dirty="0">
                          <a:solidFill>
                            <a:srgbClr val="000000"/>
                          </a:solidFill>
                        </a:rPr>
                        <a:t>P2</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extLst>
                  <a:ext uri="{0D108BD9-81ED-4DB2-BD59-A6C34878D82A}">
                    <a16:rowId xmlns:a16="http://schemas.microsoft.com/office/drawing/2014/main" val="768468363"/>
                  </a:ext>
                </a:extLst>
              </a:tr>
              <a:tr h="370681">
                <a:tc>
                  <a:txBody>
                    <a:bodyPr/>
                    <a:lstStyle/>
                    <a:p>
                      <a:pPr algn="ctr"/>
                      <a:r>
                        <a:rPr lang="en-US" altLang="zh-CN" sz="1800" b="0" dirty="0">
                          <a:solidFill>
                            <a:srgbClr val="000000"/>
                          </a:solidFill>
                        </a:rPr>
                        <a:t>P3</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15%</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85%</a:t>
                      </a:r>
                      <a:endParaRPr lang="zh-CN" altLang="en-US" sz="1800" b="0" dirty="0">
                        <a:solidFill>
                          <a:srgbClr val="000000"/>
                        </a:solidFill>
                      </a:endParaRPr>
                    </a:p>
                  </a:txBody>
                  <a:tcPr marT="45700" marB="45700"/>
                </a:tc>
                <a:extLst>
                  <a:ext uri="{0D108BD9-81ED-4DB2-BD59-A6C34878D82A}">
                    <a16:rowId xmlns:a16="http://schemas.microsoft.com/office/drawing/2014/main" val="4292020599"/>
                  </a:ext>
                </a:extLst>
              </a:tr>
            </a:tbl>
          </a:graphicData>
        </a:graphic>
      </p:graphicFrame>
      <p:sp>
        <p:nvSpPr>
          <p:cNvPr id="30" name="文本框 3">
            <a:extLst>
              <a:ext uri="{FF2B5EF4-FFF2-40B4-BE49-F238E27FC236}">
                <a16:creationId xmlns:a16="http://schemas.microsoft.com/office/drawing/2014/main" id="{9BAE512F-C9DA-4702-B254-0084386C2966}"/>
              </a:ext>
            </a:extLst>
          </p:cNvPr>
          <p:cNvSpPr txBox="1">
            <a:spLocks noChangeArrowheads="1"/>
          </p:cNvSpPr>
          <p:nvPr>
            <p:custDataLst>
              <p:tags r:id="rId19"/>
            </p:custDataLst>
          </p:nvPr>
        </p:nvSpPr>
        <p:spPr bwMode="auto">
          <a:xfrm>
            <a:off x="1030287" y="3478211"/>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为提高系统资源利用率，合理的</a:t>
            </a:r>
            <a:r>
              <a:rPr lang="zh-CN" altLang="en-US" sz="20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进程优先级</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设置是（）。</a:t>
            </a:r>
          </a:p>
        </p:txBody>
      </p:sp>
      <p:grpSp>
        <p:nvGrpSpPr>
          <p:cNvPr id="47145" name="组合 17">
            <a:extLst>
              <a:ext uri="{FF2B5EF4-FFF2-40B4-BE49-F238E27FC236}">
                <a16:creationId xmlns:a16="http://schemas.microsoft.com/office/drawing/2014/main" id="{D74FF2EE-E11B-4ACA-BD23-95B253EA15A8}"/>
              </a:ext>
            </a:extLst>
          </p:cNvPr>
          <p:cNvGrpSpPr>
            <a:grpSpLocks/>
          </p:cNvGrpSpPr>
          <p:nvPr>
            <p:custDataLst>
              <p:tags r:id="rId20"/>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DA89D675-B91C-45EE-9421-2A2A13749A02}"/>
                </a:ext>
              </a:extLst>
            </p:cNvPr>
            <p:cNvSpPr/>
            <p:nvPr>
              <p:custDataLst>
                <p:tags r:id="rId23"/>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DE39825-AE40-4FE0-82DE-7C9350F1B550}"/>
                </a:ext>
              </a:extLst>
            </p:cNvPr>
            <p:cNvSpPr/>
            <p:nvPr>
              <p:custDataLst>
                <p:tags r:id="rId24"/>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0" name="TypeText">
              <a:extLst>
                <a:ext uri="{FF2B5EF4-FFF2-40B4-BE49-F238E27FC236}">
                  <a16:creationId xmlns:a16="http://schemas.microsoft.com/office/drawing/2014/main" id="{6B88BADE-3FB1-4332-8641-20E70A9E61E6}"/>
                </a:ext>
              </a:extLst>
            </p:cNvPr>
            <p:cNvSpPr txBox="1">
              <a:spLocks noChangeArrowheads="1"/>
            </p:cNvSpPr>
            <p:nvPr>
              <p:custDataLst>
                <p:tags r:id="rId25"/>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7151" name="TipText">
              <a:extLst>
                <a:ext uri="{FF2B5EF4-FFF2-40B4-BE49-F238E27FC236}">
                  <a16:creationId xmlns:a16="http://schemas.microsoft.com/office/drawing/2014/main" id="{8FC53641-176E-4086-B389-3D1E0F7FF21F}"/>
                </a:ext>
              </a:extLst>
            </p:cNvPr>
            <p:cNvSpPr txBox="1">
              <a:spLocks noChangeArrowheads="1"/>
            </p:cNvSpPr>
            <p:nvPr>
              <p:custDataLst>
                <p:tags r:id="rId26"/>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7146" name="图片 2">
            <a:extLst>
              <a:ext uri="{FF2B5EF4-FFF2-40B4-BE49-F238E27FC236}">
                <a16:creationId xmlns:a16="http://schemas.microsoft.com/office/drawing/2014/main" id="{7AA6D26A-1E81-48D2-AAFC-5D998B062552}"/>
              </a:ext>
            </a:extLst>
          </p:cNvPr>
          <p:cNvPicPr>
            <a:picLocks noChangeArrowheads="1"/>
          </p:cNvPicPr>
          <p:nvPr>
            <p:custDataLst>
              <p:tags r:id="rId21"/>
            </p:custDataLst>
          </p:nvPr>
        </p:nvPicPr>
        <p:blipFill>
          <a:blip r:embed="rId31">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7" name="文本框 18">
            <a:extLst>
              <a:ext uri="{FF2B5EF4-FFF2-40B4-BE49-F238E27FC236}">
                <a16:creationId xmlns:a16="http://schemas.microsoft.com/office/drawing/2014/main" id="{52DDBA85-64ED-4F94-AD2C-2009924D8E62}"/>
              </a:ext>
            </a:extLst>
          </p:cNvPr>
          <p:cNvSpPr txBox="1">
            <a:spLocks noChangeArrowheads="1"/>
          </p:cNvSpPr>
          <p:nvPr>
            <p:custDataLst>
              <p:tags r:id="rId22"/>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89566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A9072E-1AB5-443A-9F2B-6F5EA9C02018}"/>
              </a:ext>
            </a:extLst>
          </p:cNvPr>
          <p:cNvSpPr>
            <a:spLocks noGrp="1" noChangeArrowheads="1"/>
          </p:cNvSpPr>
          <p:nvPr>
            <p:ph type="title" idx="4294967295"/>
          </p:nvPr>
        </p:nvSpPr>
        <p:spPr>
          <a:xfrm>
            <a:off x="3458423" y="5742486"/>
            <a:ext cx="5334381" cy="369254"/>
          </a:xfrm>
        </p:spPr>
        <p:txBody>
          <a:bodyPr/>
          <a:lstStyle/>
          <a:p>
            <a:r>
              <a:rPr lang="en-US" altLang="zh-CN" sz="1600" b="0" noProof="1">
                <a:solidFill>
                  <a:schemeClr val="tx1"/>
                </a:solidFill>
              </a:rPr>
              <a:t>Figure 5.1  Alternating Sequence of CPU And I/O Bursts</a:t>
            </a:r>
          </a:p>
        </p:txBody>
      </p:sp>
      <p:pic>
        <p:nvPicPr>
          <p:cNvPr id="8195" name="图片 1">
            <a:extLst>
              <a:ext uri="{FF2B5EF4-FFF2-40B4-BE49-F238E27FC236}">
                <a16:creationId xmlns:a16="http://schemas.microsoft.com/office/drawing/2014/main" id="{30371A91-8AD4-44E4-8DF5-EF177CCEE6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4989" y="1284735"/>
            <a:ext cx="3723787" cy="430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7B3C0677-7CC5-466C-BDBF-3A1928E70B85}"/>
              </a:ext>
            </a:extLst>
          </p:cNvPr>
          <p:cNvSpPr txBox="1">
            <a:spLocks/>
          </p:cNvSpPr>
          <p:nvPr/>
        </p:nvSpPr>
        <p:spPr bwMode="auto">
          <a:xfrm>
            <a:off x="1643063" y="381000"/>
            <a:ext cx="5824537" cy="468313"/>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5.1.1 </a:t>
            </a:r>
            <a:r>
              <a:rPr lang="en-US" altLang="zh-CN" dirty="0"/>
              <a:t>CPU-I/O Burst Cycle</a:t>
            </a:r>
            <a:endParaRPr lang="en-US" altLang="zh-CN" noProof="1">
              <a:effectLst>
                <a:outerShdw blurRad="38100" dist="38100" dir="2700000">
                  <a:srgbClr val="C0C0C0"/>
                </a:outerShdw>
              </a:effectLst>
            </a:endParaRPr>
          </a:p>
        </p:txBody>
      </p:sp>
      <p:sp>
        <p:nvSpPr>
          <p:cNvPr id="6" name="Rectangle 3">
            <a:extLst>
              <a:ext uri="{FF2B5EF4-FFF2-40B4-BE49-F238E27FC236}">
                <a16:creationId xmlns:a16="http://schemas.microsoft.com/office/drawing/2014/main" id="{E451FF88-8938-4396-A392-CF40318E53EC}"/>
              </a:ext>
            </a:extLst>
          </p:cNvPr>
          <p:cNvSpPr txBox="1">
            <a:spLocks noChangeArrowheads="1"/>
          </p:cNvSpPr>
          <p:nvPr/>
        </p:nvSpPr>
        <p:spPr bwMode="auto">
          <a:xfrm>
            <a:off x="739775" y="1308100"/>
            <a:ext cx="3777904"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defRPr/>
            </a:pPr>
            <a:r>
              <a:rPr lang="en-US" altLang="zh-CN" sz="2000" dirty="0" smtClean="0"/>
              <a:t>CPU</a:t>
            </a:r>
            <a:r>
              <a:rPr lang="zh-CN" altLang="en-US" sz="2000" dirty="0" smtClean="0"/>
              <a:t>调度的目的之一是为了最大化</a:t>
            </a:r>
            <a:r>
              <a:rPr lang="en-US" altLang="zh-CN" sz="2000" dirty="0" smtClean="0"/>
              <a:t>CPU</a:t>
            </a:r>
            <a:r>
              <a:rPr lang="zh-CN" altLang="en-US" sz="2000" dirty="0" smtClean="0"/>
              <a:t>的利用率</a:t>
            </a:r>
            <a:endParaRPr lang="en-US" altLang="zh-CN" sz="2000" dirty="0" smtClean="0"/>
          </a:p>
          <a:p>
            <a:pPr>
              <a:defRPr/>
            </a:pPr>
            <a:r>
              <a:rPr lang="zh-CN" altLang="en-US" sz="2000" dirty="0" smtClean="0"/>
              <a:t>为达此目的，需要设计良好的</a:t>
            </a:r>
            <a:r>
              <a:rPr lang="en-US" altLang="zh-CN" sz="2000" dirty="0" smtClean="0"/>
              <a:t>CPU</a:t>
            </a:r>
            <a:r>
              <a:rPr lang="zh-CN" altLang="en-US" sz="2000" dirty="0" smtClean="0"/>
              <a:t>调度算法</a:t>
            </a:r>
            <a:endParaRPr lang="en-US" altLang="zh-CN" sz="2000" dirty="0" smtClean="0"/>
          </a:p>
          <a:p>
            <a:pPr>
              <a:defRPr/>
            </a:pPr>
            <a:r>
              <a:rPr lang="en-US" altLang="zh-CN" sz="2000" dirty="0" smtClean="0"/>
              <a:t>CPU</a:t>
            </a:r>
            <a:r>
              <a:rPr lang="zh-CN" altLang="en-US" sz="2000" dirty="0" smtClean="0"/>
              <a:t>算法的设计，需要了解进程的行为或属性</a:t>
            </a:r>
            <a:endParaRPr lang="en-US" altLang="zh-CN" sz="2000" dirty="0" smtClean="0"/>
          </a:p>
          <a:p>
            <a:pPr lvl="1">
              <a:defRPr/>
            </a:pPr>
            <a:r>
              <a:rPr lang="zh-CN" altLang="en-US" dirty="0" smtClean="0"/>
              <a:t>大部分的进程，其</a:t>
            </a:r>
            <a:r>
              <a:rPr lang="en-US" altLang="zh-CN" b="1" dirty="0" smtClean="0">
                <a:solidFill>
                  <a:srgbClr val="006600"/>
                </a:solidFill>
              </a:rPr>
              <a:t>CPU</a:t>
            </a:r>
            <a:r>
              <a:rPr lang="zh-CN" altLang="en-US" b="1" dirty="0" smtClean="0">
                <a:solidFill>
                  <a:srgbClr val="006600"/>
                </a:solidFill>
              </a:rPr>
              <a:t>执行区间</a:t>
            </a:r>
            <a:r>
              <a:rPr lang="zh-CN" altLang="en-US" dirty="0" smtClean="0"/>
              <a:t>与</a:t>
            </a:r>
            <a:r>
              <a:rPr lang="en-US" altLang="zh-CN" b="1" dirty="0" smtClean="0">
                <a:solidFill>
                  <a:srgbClr val="006600"/>
                </a:solidFill>
              </a:rPr>
              <a:t>I/O</a:t>
            </a:r>
            <a:r>
              <a:rPr lang="zh-CN" altLang="en-US" b="1" dirty="0" smtClean="0">
                <a:solidFill>
                  <a:srgbClr val="006600"/>
                </a:solidFill>
              </a:rPr>
              <a:t>执行区间</a:t>
            </a:r>
            <a:r>
              <a:rPr lang="zh-CN" altLang="en-US" dirty="0" smtClean="0"/>
              <a:t>是交替进行的</a:t>
            </a:r>
            <a:endParaRPr lang="en-US" altLang="zh-CN" dirty="0" smtClean="0"/>
          </a:p>
          <a:p>
            <a:pPr lvl="1">
              <a:defRPr/>
            </a:pPr>
            <a:r>
              <a:rPr lang="en-US" altLang="zh-CN" dirty="0"/>
              <a:t>CPU</a:t>
            </a:r>
            <a:r>
              <a:rPr lang="zh-CN" altLang="en-US" dirty="0"/>
              <a:t>执行区间与</a:t>
            </a:r>
            <a:r>
              <a:rPr lang="en-US" altLang="zh-CN" dirty="0"/>
              <a:t>I/O</a:t>
            </a:r>
            <a:r>
              <a:rPr lang="zh-CN" altLang="en-US" dirty="0"/>
              <a:t>执行</a:t>
            </a:r>
            <a:r>
              <a:rPr lang="zh-CN" altLang="en-US" dirty="0" smtClean="0"/>
              <a:t>区间有时称为</a:t>
            </a:r>
            <a:r>
              <a:rPr lang="en-US" altLang="zh-CN" dirty="0" smtClean="0">
                <a:solidFill>
                  <a:srgbClr val="006600"/>
                </a:solidFill>
              </a:rPr>
              <a:t>CPU</a:t>
            </a:r>
            <a:r>
              <a:rPr lang="zh-CN" altLang="en-US" dirty="0" smtClean="0">
                <a:solidFill>
                  <a:srgbClr val="006600"/>
                </a:solidFill>
              </a:rPr>
              <a:t>执行期</a:t>
            </a:r>
            <a:r>
              <a:rPr lang="zh-CN" altLang="en-US" dirty="0" smtClean="0"/>
              <a:t>与</a:t>
            </a:r>
            <a:r>
              <a:rPr lang="en-US" altLang="zh-CN" dirty="0" smtClean="0">
                <a:solidFill>
                  <a:srgbClr val="006600"/>
                </a:solidFill>
              </a:rPr>
              <a:t>I/O</a:t>
            </a:r>
            <a:r>
              <a:rPr lang="zh-CN" altLang="en-US" dirty="0" smtClean="0">
                <a:solidFill>
                  <a:srgbClr val="006600"/>
                </a:solidFill>
              </a:rPr>
              <a:t>执行期</a:t>
            </a:r>
            <a:endParaRPr lang="en-US" altLang="zh-CN" dirty="0">
              <a:solidFill>
                <a:srgbClr val="006600"/>
              </a:solidFill>
            </a:endParaRPr>
          </a:p>
          <a:p>
            <a:pPr>
              <a:defRPr/>
            </a:pPr>
            <a:endParaRPr lang="en-US" altLang="zh-CN" sz="2000" dirty="0" smtClean="0"/>
          </a:p>
          <a:p>
            <a:pPr>
              <a:defRPr/>
            </a:pPr>
            <a:endParaRPr lang="zh-CN" alt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71AA5C-B2CA-4BCF-8F9A-46EC7133CF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5.3.4 Round Robin (RR)</a:t>
            </a:r>
          </a:p>
        </p:txBody>
      </p:sp>
      <p:sp>
        <p:nvSpPr>
          <p:cNvPr id="48131" name="Rectangle 3">
            <a:extLst>
              <a:ext uri="{FF2B5EF4-FFF2-40B4-BE49-F238E27FC236}">
                <a16:creationId xmlns:a16="http://schemas.microsoft.com/office/drawing/2014/main" id="{B078C797-A14A-4F9B-9028-744784361070}"/>
              </a:ext>
            </a:extLst>
          </p:cNvPr>
          <p:cNvSpPr>
            <a:spLocks noGrp="1" noChangeArrowheads="1"/>
          </p:cNvSpPr>
          <p:nvPr>
            <p:ph type="body" idx="4294967295"/>
          </p:nvPr>
        </p:nvSpPr>
        <p:spPr>
          <a:xfrm>
            <a:off x="812800" y="838200"/>
            <a:ext cx="7950200" cy="4981575"/>
          </a:xfrm>
        </p:spPr>
        <p:txBody>
          <a:bodyPr/>
          <a:lstStyle/>
          <a:p>
            <a:r>
              <a:rPr lang="en-US" altLang="zh-CN" sz="2000" dirty="0"/>
              <a:t>For </a:t>
            </a:r>
            <a:r>
              <a:rPr lang="en-US" altLang="zh-CN" sz="2000" dirty="0">
                <a:solidFill>
                  <a:srgbClr val="7030A0"/>
                </a:solidFill>
              </a:rPr>
              <a:t>time-sharing </a:t>
            </a:r>
            <a:r>
              <a:rPr lang="en-US" altLang="zh-CN" sz="2000" dirty="0" smtClean="0">
                <a:solidFill>
                  <a:srgbClr val="7030A0"/>
                </a:solidFill>
              </a:rPr>
              <a:t>system</a:t>
            </a:r>
            <a:endParaRPr lang="en-US" altLang="zh-CN" sz="2000" dirty="0"/>
          </a:p>
          <a:p>
            <a:r>
              <a:rPr lang="en-US" altLang="zh-CN" sz="2000" dirty="0">
                <a:solidFill>
                  <a:srgbClr val="FF3300"/>
                </a:solidFill>
              </a:rPr>
              <a:t>Ready queue -FCFS</a:t>
            </a:r>
          </a:p>
          <a:p>
            <a:r>
              <a:rPr lang="en-US" altLang="zh-CN" sz="2000" dirty="0"/>
              <a:t>Each process </a:t>
            </a:r>
            <a:r>
              <a:rPr lang="en-US" altLang="zh-CN" sz="2000" dirty="0">
                <a:solidFill>
                  <a:srgbClr val="003399"/>
                </a:solidFill>
              </a:rPr>
              <a:t>gets a small unit of CPU time</a:t>
            </a:r>
            <a:r>
              <a:rPr lang="en-US" altLang="zh-CN" sz="2000" dirty="0"/>
              <a:t> (</a:t>
            </a:r>
            <a:r>
              <a:rPr lang="en-US" altLang="zh-CN" sz="2000" i="1" dirty="0">
                <a:solidFill>
                  <a:srgbClr val="C00000"/>
                </a:solidFill>
              </a:rPr>
              <a:t>time quantum</a:t>
            </a:r>
            <a:r>
              <a:rPr lang="en-US" altLang="zh-CN" sz="2000" dirty="0"/>
              <a:t>), usually 10-100 milliseconds. </a:t>
            </a:r>
            <a:endParaRPr lang="en-US" altLang="zh-CN" sz="2000" dirty="0" smtClean="0"/>
          </a:p>
          <a:p>
            <a:r>
              <a:rPr lang="en-US" altLang="zh-CN" sz="2000" dirty="0" smtClean="0"/>
              <a:t>After </a:t>
            </a:r>
            <a:r>
              <a:rPr lang="en-US" altLang="zh-CN" sz="2000" dirty="0"/>
              <a:t>this time has elapsed, the process is </a:t>
            </a:r>
            <a:r>
              <a:rPr lang="en-US" altLang="zh-CN" sz="2000" dirty="0">
                <a:solidFill>
                  <a:srgbClr val="0505CB"/>
                </a:solidFill>
              </a:rPr>
              <a:t>preempted and added to the end of the ready queue</a:t>
            </a:r>
            <a:r>
              <a:rPr lang="en-US" altLang="zh-CN" sz="2000" dirty="0"/>
              <a:t>.</a:t>
            </a:r>
          </a:p>
          <a:p>
            <a:r>
              <a:rPr lang="en-US" altLang="zh-CN" sz="2000" dirty="0"/>
              <a:t>If there are </a:t>
            </a:r>
            <a:r>
              <a:rPr lang="en-US" altLang="zh-CN" sz="2000" i="1" dirty="0"/>
              <a:t>n</a:t>
            </a:r>
            <a:r>
              <a:rPr lang="en-US" altLang="zh-CN" sz="2000" dirty="0"/>
              <a:t> processes in the ready queue and the time quantum is </a:t>
            </a:r>
            <a:r>
              <a:rPr lang="en-US" altLang="zh-CN" sz="2000" i="1" dirty="0"/>
              <a:t>q</a:t>
            </a:r>
            <a:r>
              <a:rPr lang="en-US" altLang="zh-CN" sz="2000" dirty="0"/>
              <a:t>, then each process gets 1/</a:t>
            </a:r>
            <a:r>
              <a:rPr lang="en-US" altLang="zh-CN" sz="2000" i="1" dirty="0"/>
              <a:t>n</a:t>
            </a:r>
            <a:r>
              <a:rPr lang="en-US" altLang="zh-CN" sz="2000" dirty="0"/>
              <a:t> of the CPU time in chunks of at most </a:t>
            </a:r>
            <a:r>
              <a:rPr lang="en-US" altLang="zh-CN" sz="2000" i="1" dirty="0"/>
              <a:t>q</a:t>
            </a:r>
            <a:r>
              <a:rPr lang="en-US" altLang="zh-CN" sz="2000" dirty="0"/>
              <a:t> time units at once.  No process waits more than (</a:t>
            </a:r>
            <a:r>
              <a:rPr lang="en-US" altLang="zh-CN" sz="2000" i="1" dirty="0"/>
              <a:t>n</a:t>
            </a:r>
            <a:r>
              <a:rPr lang="en-US" altLang="zh-CN" sz="2000" dirty="0"/>
              <a:t>-1)</a:t>
            </a:r>
            <a:r>
              <a:rPr lang="en-US" altLang="zh-CN" sz="2000" i="1" dirty="0"/>
              <a:t>q </a:t>
            </a:r>
            <a:r>
              <a:rPr lang="en-US" altLang="zh-CN" sz="2000" dirty="0"/>
              <a:t>time units.</a:t>
            </a:r>
          </a:p>
          <a:p>
            <a:r>
              <a:rPr lang="en-US" altLang="zh-CN" sz="2000" dirty="0">
                <a:solidFill>
                  <a:srgbClr val="FF3300"/>
                </a:solidFill>
              </a:rPr>
              <a:t>Performance</a:t>
            </a:r>
          </a:p>
          <a:p>
            <a:pPr lvl="1"/>
            <a:r>
              <a:rPr lang="en-US" altLang="zh-CN" i="1" dirty="0">
                <a:solidFill>
                  <a:srgbClr val="006600"/>
                </a:solidFill>
              </a:rPr>
              <a:t>q</a:t>
            </a:r>
            <a:r>
              <a:rPr lang="en-US" altLang="zh-CN" dirty="0">
                <a:solidFill>
                  <a:srgbClr val="006600"/>
                </a:solidFill>
              </a:rPr>
              <a:t> large</a:t>
            </a:r>
            <a:r>
              <a:rPr lang="en-US" altLang="zh-CN" dirty="0"/>
              <a:t> </a:t>
            </a:r>
            <a:r>
              <a:rPr lang="en-US" altLang="zh-CN" dirty="0">
                <a:sym typeface="Symbol" panose="05050102010706020507" pitchFamily="18" charset="2"/>
              </a:rPr>
              <a:t> FIFO</a:t>
            </a:r>
          </a:p>
          <a:p>
            <a:pPr lvl="1"/>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small </a:t>
            </a:r>
            <a:r>
              <a:rPr lang="en-US" altLang="zh-CN" dirty="0">
                <a:sym typeface="Symbol" panose="05050102010706020507" pitchFamily="18" charset="2"/>
              </a:rPr>
              <a:t> </a:t>
            </a:r>
            <a:r>
              <a:rPr lang="en-US" altLang="zh-CN" i="1" dirty="0">
                <a:sym typeface="Symbol" panose="05050102010706020507" pitchFamily="18" charset="2"/>
              </a:rPr>
              <a:t>q </a:t>
            </a:r>
            <a:r>
              <a:rPr lang="en-US" altLang="zh-CN" dirty="0">
                <a:sym typeface="Symbol" panose="05050102010706020507" pitchFamily="18" charset="2"/>
              </a:rPr>
              <a:t>must be </a:t>
            </a:r>
            <a:r>
              <a:rPr lang="en-US" altLang="zh-CN" dirty="0">
                <a:solidFill>
                  <a:srgbClr val="C00000"/>
                </a:solidFill>
                <a:sym typeface="Symbol" panose="05050102010706020507" pitchFamily="18" charset="2"/>
              </a:rPr>
              <a:t>large</a:t>
            </a:r>
            <a:r>
              <a:rPr lang="en-US" altLang="zh-CN" dirty="0">
                <a:sym typeface="Symbol" panose="05050102010706020507" pitchFamily="18" charset="2"/>
              </a:rPr>
              <a:t> with respect to </a:t>
            </a:r>
            <a:r>
              <a:rPr lang="en-US" altLang="zh-CN" dirty="0">
                <a:solidFill>
                  <a:srgbClr val="7030A0"/>
                </a:solidFill>
                <a:sym typeface="Symbol" panose="05050102010706020507" pitchFamily="18" charset="2"/>
              </a:rPr>
              <a:t>context switch</a:t>
            </a:r>
            <a:r>
              <a:rPr lang="en-US" altLang="zh-CN" dirty="0">
                <a:sym typeface="Symbol" panose="05050102010706020507" pitchFamily="18" charset="2"/>
              </a:rPr>
              <a:t>, otherwise </a:t>
            </a:r>
            <a:r>
              <a:rPr lang="en-US" altLang="zh-CN" dirty="0">
                <a:solidFill>
                  <a:srgbClr val="0505CB"/>
                </a:solidFill>
                <a:sym typeface="Symbol" panose="05050102010706020507" pitchFamily="18" charset="2"/>
              </a:rPr>
              <a:t>overhead is too high</a:t>
            </a:r>
          </a:p>
          <a:p>
            <a:pPr lvl="1"/>
            <a:endParaRPr lang="en-US" altLang="zh-CN"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03AFB0FC-7BE6-42D7-9C32-E4106813B621}"/>
              </a:ext>
            </a:extLst>
          </p:cNvPr>
          <p:cNvSpPr>
            <a:spLocks noGrp="1"/>
          </p:cNvSpPr>
          <p:nvPr>
            <p:ph type="title" idx="4294967295"/>
          </p:nvPr>
        </p:nvSpPr>
        <p:spPr>
          <a:xfrm>
            <a:off x="730250" y="476250"/>
            <a:ext cx="8077200" cy="609600"/>
          </a:xfrm>
          <a:ln>
            <a:miter/>
          </a:ln>
        </p:spPr>
        <p:txBody>
          <a:bodyPr/>
          <a:lstStyle/>
          <a:p>
            <a:pPr>
              <a:defRPr/>
            </a:pPr>
            <a:r>
              <a:rPr lang="zh-CN" altLang="en-US" sz="2800" noProof="1">
                <a:effectLst>
                  <a:outerShdw blurRad="38100" dist="38100" dir="2700000">
                    <a:srgbClr val="C0C0C0"/>
                  </a:outerShdw>
                </a:effectLst>
              </a:rPr>
              <a:t>Example of RR with </a:t>
            </a:r>
            <a:r>
              <a:rPr lang="zh-CN" altLang="en-US" sz="2800" noProof="1">
                <a:solidFill>
                  <a:srgbClr val="0505CB"/>
                </a:solidFill>
                <a:effectLst>
                  <a:outerShdw blurRad="38100" dist="38100" dir="2700000">
                    <a:srgbClr val="C0C0C0"/>
                  </a:outerShdw>
                </a:effectLst>
              </a:rPr>
              <a:t>Time Quantum = 4</a:t>
            </a:r>
          </a:p>
        </p:txBody>
      </p:sp>
      <p:pic>
        <p:nvPicPr>
          <p:cNvPr id="49155" name="Picture 2">
            <a:extLst>
              <a:ext uri="{FF2B5EF4-FFF2-40B4-BE49-F238E27FC236}">
                <a16:creationId xmlns:a16="http://schemas.microsoft.com/office/drawing/2014/main" id="{5B667668-EB7D-4F7E-B719-4B247940A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49" y="1316831"/>
            <a:ext cx="48196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a:extLst>
              <a:ext uri="{FF2B5EF4-FFF2-40B4-BE49-F238E27FC236}">
                <a16:creationId xmlns:a16="http://schemas.microsoft.com/office/drawing/2014/main" id="{E0F71266-A89A-481C-AE0E-1BB0251F8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468" y="3178175"/>
            <a:ext cx="632301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28676">
            <a:extLst>
              <a:ext uri="{FF2B5EF4-FFF2-40B4-BE49-F238E27FC236}">
                <a16:creationId xmlns:a16="http://schemas.microsoft.com/office/drawing/2014/main" id="{5F9C0208-7059-407D-8F82-012B92B1E3A1}"/>
              </a:ext>
            </a:extLst>
          </p:cNvPr>
          <p:cNvSpPr txBox="1">
            <a:spLocks noChangeArrowheads="1"/>
          </p:cNvSpPr>
          <p:nvPr/>
        </p:nvSpPr>
        <p:spPr bwMode="auto">
          <a:xfrm>
            <a:off x="730250" y="4482402"/>
            <a:ext cx="7580312" cy="923330"/>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lang="en-US" altLang="zh-CN" dirty="0" smtClean="0">
                <a:solidFill>
                  <a:srgbClr val="006600"/>
                </a:solidFill>
                <a:latin typeface="+mn-lt"/>
              </a:rPr>
              <a:t>W</a:t>
            </a:r>
            <a:r>
              <a:rPr lang="zh-CN" altLang="en-US" dirty="0" smtClean="0">
                <a:solidFill>
                  <a:srgbClr val="006600"/>
                </a:solidFill>
                <a:latin typeface="+mn-lt"/>
              </a:rPr>
              <a:t>aiting time</a:t>
            </a:r>
            <a:r>
              <a:rPr lang="zh-CN" altLang="en-US" dirty="0">
                <a:latin typeface="+mn-lt"/>
              </a:rPr>
              <a:t> </a:t>
            </a:r>
            <a:r>
              <a:rPr lang="en-US" altLang="zh-CN" dirty="0" smtClean="0">
                <a:latin typeface="+mn-lt"/>
              </a:rPr>
              <a:t>for P1=</a:t>
            </a:r>
            <a:r>
              <a:rPr lang="zh-CN" altLang="en-US" dirty="0" smtClean="0">
                <a:latin typeface="+mn-lt"/>
              </a:rPr>
              <a:t>30</a:t>
            </a:r>
            <a:r>
              <a:rPr lang="zh-CN" altLang="en-US" dirty="0">
                <a:latin typeface="+mn-lt"/>
              </a:rPr>
              <a:t>-</a:t>
            </a:r>
            <a:r>
              <a:rPr lang="zh-CN" altLang="en-US" dirty="0" smtClean="0">
                <a:latin typeface="+mn-lt"/>
              </a:rPr>
              <a:t>24</a:t>
            </a:r>
            <a:r>
              <a:rPr lang="en-US" altLang="zh-CN" dirty="0" smtClean="0">
                <a:latin typeface="+mn-lt"/>
              </a:rPr>
              <a:t>,p2=</a:t>
            </a:r>
            <a:r>
              <a:rPr lang="zh-CN" altLang="en-US" dirty="0" smtClean="0">
                <a:latin typeface="+mn-lt"/>
              </a:rPr>
              <a:t>7</a:t>
            </a:r>
            <a:r>
              <a:rPr lang="zh-CN" altLang="en-US" dirty="0">
                <a:latin typeface="+mn-lt"/>
              </a:rPr>
              <a:t>-</a:t>
            </a:r>
            <a:r>
              <a:rPr lang="zh-CN" altLang="en-US" dirty="0" smtClean="0">
                <a:latin typeface="+mn-lt"/>
              </a:rPr>
              <a:t>3</a:t>
            </a:r>
            <a:r>
              <a:rPr lang="en-US" altLang="zh-CN" dirty="0" smtClean="0">
                <a:latin typeface="+mn-lt"/>
              </a:rPr>
              <a:t>,p3=</a:t>
            </a:r>
            <a:r>
              <a:rPr lang="zh-CN" altLang="en-US" dirty="0" smtClean="0">
                <a:latin typeface="+mn-lt"/>
              </a:rPr>
              <a:t>10</a:t>
            </a:r>
            <a:r>
              <a:rPr lang="zh-CN" altLang="en-US" dirty="0">
                <a:latin typeface="+mn-lt"/>
              </a:rPr>
              <a:t>-</a:t>
            </a:r>
            <a:r>
              <a:rPr lang="zh-CN" altLang="en-US" dirty="0" smtClean="0">
                <a:latin typeface="+mn-lt"/>
              </a:rPr>
              <a:t>3</a:t>
            </a:r>
            <a:endParaRPr lang="en-US" altLang="zh-CN" dirty="0" smtClean="0">
              <a:latin typeface="+mn-lt"/>
            </a:endParaRPr>
          </a:p>
          <a:p>
            <a:pPr>
              <a:spcBef>
                <a:spcPct val="0"/>
              </a:spcBef>
              <a:buClrTx/>
              <a:buSzTx/>
              <a:buNone/>
              <a:defRPr/>
            </a:pPr>
            <a:r>
              <a:rPr lang="en-US" altLang="zh-CN" dirty="0">
                <a:solidFill>
                  <a:srgbClr val="006600"/>
                </a:solidFill>
              </a:rPr>
              <a:t>A</a:t>
            </a:r>
            <a:r>
              <a:rPr lang="zh-CN" altLang="en-US" dirty="0">
                <a:solidFill>
                  <a:srgbClr val="006600"/>
                </a:solidFill>
              </a:rPr>
              <a:t>verage waiting time</a:t>
            </a:r>
            <a:r>
              <a:rPr lang="zh-CN" altLang="en-US" dirty="0"/>
              <a:t>=[(30-24)+(7-3)+(10-3))]/3=17/3=5.66</a:t>
            </a:r>
            <a:endParaRPr lang="en-US" altLang="zh-CN" dirty="0"/>
          </a:p>
          <a:p>
            <a:pPr>
              <a:spcBef>
                <a:spcPct val="0"/>
              </a:spcBef>
              <a:buClrTx/>
              <a:buSzTx/>
              <a:buFont typeface="Monotype Sorts" pitchFamily="2" charset="2"/>
              <a:buNone/>
              <a:defRPr/>
            </a:pPr>
            <a:r>
              <a:rPr lang="en-US" altLang="zh-CN" dirty="0" smtClean="0">
                <a:solidFill>
                  <a:srgbClr val="006600"/>
                </a:solidFill>
                <a:latin typeface="+mn-lt"/>
              </a:rPr>
              <a:t>Turnaround </a:t>
            </a:r>
            <a:r>
              <a:rPr lang="en-US" altLang="zh-CN" dirty="0">
                <a:solidFill>
                  <a:srgbClr val="006600"/>
                </a:solidFill>
                <a:latin typeface="+mn-lt"/>
              </a:rPr>
              <a:t>time</a:t>
            </a:r>
            <a:r>
              <a:rPr lang="en-US" altLang="zh-CN" dirty="0">
                <a:latin typeface="+mn-lt"/>
              </a:rPr>
              <a:t>: </a:t>
            </a:r>
            <a:r>
              <a:rPr lang="en-US" altLang="zh-CN" dirty="0" smtClean="0">
                <a:latin typeface="+mn-lt"/>
              </a:rPr>
              <a:t>p1=30-0,p2=7-0</a:t>
            </a:r>
            <a:r>
              <a:rPr lang="en-US" altLang="zh-CN" dirty="0">
                <a:latin typeface="+mn-lt"/>
              </a:rPr>
              <a:t>, </a:t>
            </a:r>
            <a:r>
              <a:rPr lang="en-US" altLang="zh-CN" dirty="0" smtClean="0">
                <a:latin typeface="+mn-lt"/>
              </a:rPr>
              <a:t>p3=10-0</a:t>
            </a:r>
            <a:endParaRPr lang="zh-CN" altLang="en-US" dirty="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1B1582-0E72-4575-892F-1DA70AFA3C35}"/>
              </a:ext>
            </a:extLst>
          </p:cNvPr>
          <p:cNvSpPr>
            <a:spLocks noGrp="1"/>
          </p:cNvSpPr>
          <p:nvPr>
            <p:ph type="title" idx="4294967295"/>
          </p:nvPr>
        </p:nvSpPr>
        <p:spPr>
          <a:xfrm>
            <a:off x="914400" y="0"/>
            <a:ext cx="8054975" cy="844550"/>
          </a:xfrm>
          <a:ln>
            <a:miter/>
          </a:ln>
        </p:spPr>
        <p:txBody>
          <a:bodyPr/>
          <a:lstStyle/>
          <a:p>
            <a:pPr>
              <a:defRPr/>
            </a:pPr>
            <a:r>
              <a:rPr lang="en-US" altLang="zh-CN" sz="2800" noProof="1">
                <a:effectLst>
                  <a:outerShdw blurRad="38100" dist="38100" dir="2700000">
                    <a:srgbClr val="C0C0C0"/>
                  </a:outerShdw>
                </a:effectLst>
              </a:rPr>
              <a:t>Example of RR with </a:t>
            </a:r>
            <a:r>
              <a:rPr lang="en-US" altLang="zh-CN" sz="2800" noProof="1">
                <a:solidFill>
                  <a:srgbClr val="0505CB"/>
                </a:solidFill>
                <a:effectLst>
                  <a:outerShdw blurRad="38100" dist="38100" dir="2700000">
                    <a:srgbClr val="C0C0C0"/>
                  </a:outerShdw>
                </a:effectLst>
              </a:rPr>
              <a:t>Time Quantum = 20</a:t>
            </a:r>
          </a:p>
        </p:txBody>
      </p:sp>
      <p:sp>
        <p:nvSpPr>
          <p:cNvPr id="50179" name="Rectangle 3">
            <a:extLst>
              <a:ext uri="{FF2B5EF4-FFF2-40B4-BE49-F238E27FC236}">
                <a16:creationId xmlns:a16="http://schemas.microsoft.com/office/drawing/2014/main" id="{F976DD28-74FC-48DF-B994-90E222C823D4}"/>
              </a:ext>
            </a:extLst>
          </p:cNvPr>
          <p:cNvSpPr>
            <a:spLocks noGrp="1" noChangeArrowheads="1"/>
          </p:cNvSpPr>
          <p:nvPr>
            <p:ph type="body" idx="4294967295"/>
          </p:nvPr>
        </p:nvSpPr>
        <p:spPr>
          <a:xfrm>
            <a:off x="847725" y="1219200"/>
            <a:ext cx="7351713" cy="4483100"/>
          </a:xfrm>
        </p:spPr>
        <p:txBody>
          <a:bodyPr/>
          <a:lstStyle/>
          <a:p>
            <a:pPr>
              <a:lnSpc>
                <a:spcPct val="90000"/>
              </a:lnSpc>
              <a:buFont typeface="Monotype Sorts" pitchFamily="2" charset="2"/>
              <a:buNone/>
              <a:tabLst>
                <a:tab pos="2222500" algn="ctr"/>
                <a:tab pos="3997325" algn="ctr"/>
              </a:tabLst>
            </a:pPr>
            <a:r>
              <a:rPr lang="zh-CN" altLang="en-US" sz="1600" dirty="0"/>
              <a:t>		</a:t>
            </a:r>
            <a:r>
              <a:rPr lang="zh-CN" altLang="en-US" sz="1600" u="sng" dirty="0"/>
              <a:t>Process</a:t>
            </a:r>
            <a:r>
              <a:rPr lang="zh-CN" altLang="en-US" sz="1600" dirty="0"/>
              <a:t>	</a:t>
            </a:r>
            <a:r>
              <a:rPr lang="zh-CN" altLang="en-US" sz="1600" u="sng" dirty="0"/>
              <a:t>Burst Time</a:t>
            </a:r>
          </a:p>
          <a:p>
            <a:pPr>
              <a:lnSpc>
                <a:spcPct val="90000"/>
              </a:lnSpc>
              <a:buFont typeface="Monotype Sorts" pitchFamily="2" charset="2"/>
              <a:buNone/>
              <a:tabLst>
                <a:tab pos="2222500" algn="ctr"/>
                <a:tab pos="3997325" algn="ctr"/>
              </a:tabLst>
            </a:pPr>
            <a:r>
              <a:rPr lang="zh-CN" altLang="en-US" sz="1600" i="1" dirty="0"/>
              <a:t>		P</a:t>
            </a:r>
            <a:r>
              <a:rPr lang="zh-CN" altLang="en-US" sz="1600" i="1" baseline="-25000" dirty="0"/>
              <a:t>1	</a:t>
            </a:r>
            <a:r>
              <a:rPr lang="zh-CN" altLang="en-US" sz="1600" dirty="0"/>
              <a:t>53</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2	 </a:t>
            </a:r>
            <a:r>
              <a:rPr lang="zh-CN" altLang="en-US" sz="1600" dirty="0"/>
              <a:t>17</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3	</a:t>
            </a:r>
            <a:r>
              <a:rPr lang="zh-CN" altLang="en-US" sz="1600" dirty="0"/>
              <a:t>68</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4	 </a:t>
            </a:r>
            <a:r>
              <a:rPr lang="zh-CN" altLang="en-US" sz="1600" dirty="0"/>
              <a:t>24</a:t>
            </a:r>
          </a:p>
          <a:p>
            <a:pPr>
              <a:lnSpc>
                <a:spcPct val="90000"/>
              </a:lnSpc>
              <a:tabLst>
                <a:tab pos="2222500" algn="ctr"/>
                <a:tab pos="3997325" algn="ctr"/>
              </a:tabLst>
            </a:pPr>
            <a:r>
              <a:rPr lang="zh-CN" altLang="en-US" sz="1600" dirty="0"/>
              <a:t>The Gantt chart is: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endParaRPr lang="zh-CN" altLang="en-US" sz="1600" dirty="0"/>
          </a:p>
          <a:p>
            <a:pPr>
              <a:lnSpc>
                <a:spcPct val="90000"/>
              </a:lnSpc>
              <a:tabLst>
                <a:tab pos="2222500" algn="ctr"/>
                <a:tab pos="3997325" algn="ctr"/>
              </a:tabLst>
            </a:pPr>
            <a:endParaRPr lang="zh-CN" altLang="en-US" sz="1600" dirty="0"/>
          </a:p>
          <a:p>
            <a:pPr>
              <a:lnSpc>
                <a:spcPct val="90000"/>
              </a:lnSpc>
              <a:tabLst>
                <a:tab pos="2222500" algn="ctr"/>
                <a:tab pos="3997325" algn="ctr"/>
              </a:tabLst>
            </a:pPr>
            <a:r>
              <a:rPr lang="en-US" altLang="zh-CN" dirty="0">
                <a:sym typeface="Arial" panose="020B0604020202020204" pitchFamily="34" charset="0"/>
              </a:rPr>
              <a:t>A</a:t>
            </a:r>
            <a:r>
              <a:rPr lang="zh-CN" altLang="en-US" dirty="0">
                <a:sym typeface="Arial" panose="020B0604020202020204" pitchFamily="34" charset="0"/>
              </a:rPr>
              <a:t>verage waiting time=[(134-53)+(37-17)+(162-68))+(121-24)]/5=?</a:t>
            </a:r>
          </a:p>
          <a:p>
            <a:pPr>
              <a:lnSpc>
                <a:spcPct val="90000"/>
              </a:lnSpc>
              <a:tabLst>
                <a:tab pos="2222500" algn="ctr"/>
                <a:tab pos="3997325" algn="ctr"/>
              </a:tabLst>
            </a:pPr>
            <a:r>
              <a:rPr lang="zh-CN" altLang="en-US" dirty="0"/>
              <a:t>Typically, </a:t>
            </a:r>
            <a:r>
              <a:rPr lang="zh-CN" altLang="en-US" b="1" dirty="0">
                <a:solidFill>
                  <a:schemeClr val="tx2"/>
                </a:solidFill>
              </a:rPr>
              <a:t>higher </a:t>
            </a:r>
            <a:r>
              <a:rPr lang="zh-CN" altLang="en-US" b="1" dirty="0">
                <a:solidFill>
                  <a:srgbClr val="006600"/>
                </a:solidFill>
              </a:rPr>
              <a:t>average turnaround </a:t>
            </a:r>
            <a:r>
              <a:rPr lang="zh-CN" altLang="en-US" b="1" dirty="0">
                <a:solidFill>
                  <a:schemeClr val="tx2"/>
                </a:solidFill>
              </a:rPr>
              <a:t>than SJF, but better </a:t>
            </a:r>
            <a:r>
              <a:rPr lang="zh-CN" altLang="en-US" b="1" i="1" dirty="0">
                <a:solidFill>
                  <a:srgbClr val="006600"/>
                </a:solidFill>
              </a:rPr>
              <a:t>response</a:t>
            </a:r>
          </a:p>
        </p:txBody>
      </p:sp>
      <p:grpSp>
        <p:nvGrpSpPr>
          <p:cNvPr id="50180" name="Group 27">
            <a:extLst>
              <a:ext uri="{FF2B5EF4-FFF2-40B4-BE49-F238E27FC236}">
                <a16:creationId xmlns:a16="http://schemas.microsoft.com/office/drawing/2014/main" id="{98BC9603-BF87-4BE0-A191-C730D8001F79}"/>
              </a:ext>
            </a:extLst>
          </p:cNvPr>
          <p:cNvGrpSpPr>
            <a:grpSpLocks/>
          </p:cNvGrpSpPr>
          <p:nvPr/>
        </p:nvGrpSpPr>
        <p:grpSpPr bwMode="auto">
          <a:xfrm>
            <a:off x="1609725" y="3339323"/>
            <a:ext cx="6051550" cy="976313"/>
            <a:chOff x="0" y="0"/>
            <a:chExt cx="3812" cy="615"/>
          </a:xfrm>
        </p:grpSpPr>
        <p:grpSp>
          <p:nvGrpSpPr>
            <p:cNvPr id="50181" name="Group 14">
              <a:extLst>
                <a:ext uri="{FF2B5EF4-FFF2-40B4-BE49-F238E27FC236}">
                  <a16:creationId xmlns:a16="http://schemas.microsoft.com/office/drawing/2014/main" id="{8D912E5C-D70A-4766-9411-85AB10B5644C}"/>
                </a:ext>
              </a:extLst>
            </p:cNvPr>
            <p:cNvGrpSpPr>
              <a:grpSpLocks/>
            </p:cNvGrpSpPr>
            <p:nvPr/>
          </p:nvGrpSpPr>
          <p:grpSpPr bwMode="auto">
            <a:xfrm>
              <a:off x="96" y="0"/>
              <a:ext cx="3552" cy="384"/>
              <a:chOff x="0" y="0"/>
              <a:chExt cx="2880" cy="288"/>
            </a:xfrm>
          </p:grpSpPr>
          <p:sp>
            <p:nvSpPr>
              <p:cNvPr id="50193" name="Rectangle 4">
                <a:extLst>
                  <a:ext uri="{FF2B5EF4-FFF2-40B4-BE49-F238E27FC236}">
                    <a16:creationId xmlns:a16="http://schemas.microsoft.com/office/drawing/2014/main" id="{5DA6C393-0589-49C8-B78F-3C4571A018DF}"/>
                  </a:ext>
                </a:extLst>
              </p:cNvPr>
              <p:cNvSpPr>
                <a:spLocks noChangeArrowheads="1"/>
              </p:cNvSpPr>
              <p:nvPr/>
            </p:nvSpPr>
            <p:spPr bwMode="auto">
              <a:xfrm>
                <a:off x="0"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50194" name="Rectangle 5">
                <a:extLst>
                  <a:ext uri="{FF2B5EF4-FFF2-40B4-BE49-F238E27FC236}">
                    <a16:creationId xmlns:a16="http://schemas.microsoft.com/office/drawing/2014/main" id="{BED51F60-DCDE-4578-84C9-37857815B88D}"/>
                  </a:ext>
                </a:extLst>
              </p:cNvPr>
              <p:cNvSpPr>
                <a:spLocks noChangeArrowheads="1"/>
              </p:cNvSpPr>
              <p:nvPr/>
            </p:nvSpPr>
            <p:spPr bwMode="auto">
              <a:xfrm>
                <a:off x="288"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p>
            </p:txBody>
          </p:sp>
          <p:sp>
            <p:nvSpPr>
              <p:cNvPr id="50195" name="Rectangle 6">
                <a:extLst>
                  <a:ext uri="{FF2B5EF4-FFF2-40B4-BE49-F238E27FC236}">
                    <a16:creationId xmlns:a16="http://schemas.microsoft.com/office/drawing/2014/main" id="{23C62715-3D6E-4CEB-99AE-D6364817C464}"/>
                  </a:ext>
                </a:extLst>
              </p:cNvPr>
              <p:cNvSpPr>
                <a:spLocks noChangeArrowheads="1"/>
              </p:cNvSpPr>
              <p:nvPr/>
            </p:nvSpPr>
            <p:spPr bwMode="auto">
              <a:xfrm>
                <a:off x="576"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196" name="Rectangle 7">
                <a:extLst>
                  <a:ext uri="{FF2B5EF4-FFF2-40B4-BE49-F238E27FC236}">
                    <a16:creationId xmlns:a16="http://schemas.microsoft.com/office/drawing/2014/main" id="{27FCC714-3CF1-4CA4-ABB9-5F5F31E175EF}"/>
                  </a:ext>
                </a:extLst>
              </p:cNvPr>
              <p:cNvSpPr>
                <a:spLocks noChangeArrowheads="1"/>
              </p:cNvSpPr>
              <p:nvPr/>
            </p:nvSpPr>
            <p:spPr bwMode="auto">
              <a:xfrm>
                <a:off x="864"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p>
            </p:txBody>
          </p:sp>
          <p:sp>
            <p:nvSpPr>
              <p:cNvPr id="50197" name="Rectangle 8">
                <a:extLst>
                  <a:ext uri="{FF2B5EF4-FFF2-40B4-BE49-F238E27FC236}">
                    <a16:creationId xmlns:a16="http://schemas.microsoft.com/office/drawing/2014/main" id="{C6138942-658E-40C5-8A09-2EA0DB9F6F18}"/>
                  </a:ext>
                </a:extLst>
              </p:cNvPr>
              <p:cNvSpPr>
                <a:spLocks noChangeArrowheads="1"/>
              </p:cNvSpPr>
              <p:nvPr/>
            </p:nvSpPr>
            <p:spPr bwMode="auto">
              <a:xfrm>
                <a:off x="1152"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p>
            </p:txBody>
          </p:sp>
          <p:sp>
            <p:nvSpPr>
              <p:cNvPr id="50198" name="Rectangle 9">
                <a:extLst>
                  <a:ext uri="{FF2B5EF4-FFF2-40B4-BE49-F238E27FC236}">
                    <a16:creationId xmlns:a16="http://schemas.microsoft.com/office/drawing/2014/main" id="{77CF13E9-AAE8-4C78-B31D-17A4E298D35C}"/>
                  </a:ext>
                </a:extLst>
              </p:cNvPr>
              <p:cNvSpPr>
                <a:spLocks noChangeArrowheads="1"/>
              </p:cNvSpPr>
              <p:nvPr/>
            </p:nvSpPr>
            <p:spPr bwMode="auto">
              <a:xfrm>
                <a:off x="1440"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199" name="Rectangle 10">
                <a:extLst>
                  <a:ext uri="{FF2B5EF4-FFF2-40B4-BE49-F238E27FC236}">
                    <a16:creationId xmlns:a16="http://schemas.microsoft.com/office/drawing/2014/main" id="{E2C1CCA6-189D-4DAB-8958-D3B9EF162E1C}"/>
                  </a:ext>
                </a:extLst>
              </p:cNvPr>
              <p:cNvSpPr>
                <a:spLocks noChangeArrowheads="1"/>
              </p:cNvSpPr>
              <p:nvPr/>
            </p:nvSpPr>
            <p:spPr bwMode="auto">
              <a:xfrm>
                <a:off x="1728"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p>
            </p:txBody>
          </p:sp>
          <p:sp>
            <p:nvSpPr>
              <p:cNvPr id="50200" name="Rectangle 11">
                <a:extLst>
                  <a:ext uri="{FF2B5EF4-FFF2-40B4-BE49-F238E27FC236}">
                    <a16:creationId xmlns:a16="http://schemas.microsoft.com/office/drawing/2014/main" id="{BF7960E3-0063-4F0A-9B51-EC1814F00ADB}"/>
                  </a:ext>
                </a:extLst>
              </p:cNvPr>
              <p:cNvSpPr>
                <a:spLocks noChangeArrowheads="1"/>
              </p:cNvSpPr>
              <p:nvPr/>
            </p:nvSpPr>
            <p:spPr bwMode="auto">
              <a:xfrm>
                <a:off x="2016"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p>
            </p:txBody>
          </p:sp>
          <p:sp>
            <p:nvSpPr>
              <p:cNvPr id="50201" name="Rectangle 12">
                <a:extLst>
                  <a:ext uri="{FF2B5EF4-FFF2-40B4-BE49-F238E27FC236}">
                    <a16:creationId xmlns:a16="http://schemas.microsoft.com/office/drawing/2014/main" id="{FD5BAE2A-D966-4379-A546-E154B0A3CF76}"/>
                  </a:ext>
                </a:extLst>
              </p:cNvPr>
              <p:cNvSpPr>
                <a:spLocks noChangeArrowheads="1"/>
              </p:cNvSpPr>
              <p:nvPr/>
            </p:nvSpPr>
            <p:spPr bwMode="auto">
              <a:xfrm>
                <a:off x="2304"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202" name="Rectangle 13">
                <a:extLst>
                  <a:ext uri="{FF2B5EF4-FFF2-40B4-BE49-F238E27FC236}">
                    <a16:creationId xmlns:a16="http://schemas.microsoft.com/office/drawing/2014/main" id="{2967C175-219C-4560-9130-CEF7D8241BD6}"/>
                  </a:ext>
                </a:extLst>
              </p:cNvPr>
              <p:cNvSpPr>
                <a:spLocks noChangeArrowheads="1"/>
              </p:cNvSpPr>
              <p:nvPr/>
            </p:nvSpPr>
            <p:spPr bwMode="auto">
              <a:xfrm>
                <a:off x="2592"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grpSp>
        <p:sp>
          <p:nvSpPr>
            <p:cNvPr id="50182" name="Text Box 15">
              <a:extLst>
                <a:ext uri="{FF2B5EF4-FFF2-40B4-BE49-F238E27FC236}">
                  <a16:creationId xmlns:a16="http://schemas.microsoft.com/office/drawing/2014/main" id="{BCC5C265-A32C-4AAD-80EC-83A140B51EB9}"/>
                </a:ext>
              </a:extLst>
            </p:cNvPr>
            <p:cNvSpPr txBox="1">
              <a:spLocks noChangeArrowheads="1"/>
            </p:cNvSpPr>
            <p:nvPr/>
          </p:nvSpPr>
          <p:spPr bwMode="auto">
            <a:xfrm>
              <a:off x="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50183" name="Text Box 16">
              <a:extLst>
                <a:ext uri="{FF2B5EF4-FFF2-40B4-BE49-F238E27FC236}">
                  <a16:creationId xmlns:a16="http://schemas.microsoft.com/office/drawing/2014/main" id="{2E2B623E-D14D-4C7C-AC43-78CEB3FC13FD}"/>
                </a:ext>
              </a:extLst>
            </p:cNvPr>
            <p:cNvSpPr txBox="1">
              <a:spLocks noChangeArrowheads="1"/>
            </p:cNvSpPr>
            <p:nvPr/>
          </p:nvSpPr>
          <p:spPr bwMode="auto">
            <a:xfrm>
              <a:off x="29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20</a:t>
              </a:r>
            </a:p>
          </p:txBody>
        </p:sp>
        <p:sp>
          <p:nvSpPr>
            <p:cNvPr id="50184" name="Text Box 17">
              <a:extLst>
                <a:ext uri="{FF2B5EF4-FFF2-40B4-BE49-F238E27FC236}">
                  <a16:creationId xmlns:a16="http://schemas.microsoft.com/office/drawing/2014/main" id="{2B3BC18E-BB63-44A3-95E1-FFC7EBA70699}"/>
                </a:ext>
              </a:extLst>
            </p:cNvPr>
            <p:cNvSpPr txBox="1">
              <a:spLocks noChangeArrowheads="1"/>
            </p:cNvSpPr>
            <p:nvPr/>
          </p:nvSpPr>
          <p:spPr bwMode="auto">
            <a:xfrm>
              <a:off x="63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37</a:t>
              </a:r>
            </a:p>
          </p:txBody>
        </p:sp>
        <p:sp>
          <p:nvSpPr>
            <p:cNvPr id="50185" name="Text Box 18">
              <a:extLst>
                <a:ext uri="{FF2B5EF4-FFF2-40B4-BE49-F238E27FC236}">
                  <a16:creationId xmlns:a16="http://schemas.microsoft.com/office/drawing/2014/main" id="{A05FE41F-CCD1-4ED4-8CA3-7CF67E71E399}"/>
                </a:ext>
              </a:extLst>
            </p:cNvPr>
            <p:cNvSpPr txBox="1">
              <a:spLocks noChangeArrowheads="1"/>
            </p:cNvSpPr>
            <p:nvPr/>
          </p:nvSpPr>
          <p:spPr bwMode="auto">
            <a:xfrm>
              <a:off x="101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57</a:t>
              </a:r>
            </a:p>
          </p:txBody>
        </p:sp>
        <p:sp>
          <p:nvSpPr>
            <p:cNvPr id="50186" name="Text Box 19">
              <a:extLst>
                <a:ext uri="{FF2B5EF4-FFF2-40B4-BE49-F238E27FC236}">
                  <a16:creationId xmlns:a16="http://schemas.microsoft.com/office/drawing/2014/main" id="{567A191D-E6F5-4D36-BA80-1F173A7B01EF}"/>
                </a:ext>
              </a:extLst>
            </p:cNvPr>
            <p:cNvSpPr txBox="1">
              <a:spLocks noChangeArrowheads="1"/>
            </p:cNvSpPr>
            <p:nvPr/>
          </p:nvSpPr>
          <p:spPr bwMode="auto">
            <a:xfrm>
              <a:off x="1400"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77</a:t>
              </a:r>
            </a:p>
          </p:txBody>
        </p:sp>
        <p:sp>
          <p:nvSpPr>
            <p:cNvPr id="50187" name="Text Box 20">
              <a:extLst>
                <a:ext uri="{FF2B5EF4-FFF2-40B4-BE49-F238E27FC236}">
                  <a16:creationId xmlns:a16="http://schemas.microsoft.com/office/drawing/2014/main" id="{DFE1C91B-EFF8-4034-A8F4-36F34FEB776C}"/>
                </a:ext>
              </a:extLst>
            </p:cNvPr>
            <p:cNvSpPr txBox="1">
              <a:spLocks noChangeArrowheads="1"/>
            </p:cNvSpPr>
            <p:nvPr/>
          </p:nvSpPr>
          <p:spPr bwMode="auto">
            <a:xfrm>
              <a:off x="173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97</a:t>
              </a:r>
            </a:p>
          </p:txBody>
        </p:sp>
        <p:sp>
          <p:nvSpPr>
            <p:cNvPr id="50188" name="Text Box 21">
              <a:extLst>
                <a:ext uri="{FF2B5EF4-FFF2-40B4-BE49-F238E27FC236}">
                  <a16:creationId xmlns:a16="http://schemas.microsoft.com/office/drawing/2014/main" id="{99191621-749B-4EAB-A5FF-1EFE2F3909AC}"/>
                </a:ext>
              </a:extLst>
            </p:cNvPr>
            <p:cNvSpPr txBox="1">
              <a:spLocks noChangeArrowheads="1"/>
            </p:cNvSpPr>
            <p:nvPr/>
          </p:nvSpPr>
          <p:spPr bwMode="auto">
            <a:xfrm>
              <a:off x="203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117</a:t>
              </a:r>
            </a:p>
          </p:txBody>
        </p:sp>
        <p:sp>
          <p:nvSpPr>
            <p:cNvPr id="50189" name="Text Box 22">
              <a:extLst>
                <a:ext uri="{FF2B5EF4-FFF2-40B4-BE49-F238E27FC236}">
                  <a16:creationId xmlns:a16="http://schemas.microsoft.com/office/drawing/2014/main" id="{EE44C093-8716-4B78-911C-873A26E1FF01}"/>
                </a:ext>
              </a:extLst>
            </p:cNvPr>
            <p:cNvSpPr txBox="1">
              <a:spLocks noChangeArrowheads="1"/>
            </p:cNvSpPr>
            <p:nvPr/>
          </p:nvSpPr>
          <p:spPr bwMode="auto">
            <a:xfrm>
              <a:off x="241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121</a:t>
              </a:r>
            </a:p>
          </p:txBody>
        </p:sp>
        <p:sp>
          <p:nvSpPr>
            <p:cNvPr id="50190" name="Text Box 24">
              <a:extLst>
                <a:ext uri="{FF2B5EF4-FFF2-40B4-BE49-F238E27FC236}">
                  <a16:creationId xmlns:a16="http://schemas.microsoft.com/office/drawing/2014/main" id="{84A46BDF-619B-4F9F-8A4E-C6FFEB17267E}"/>
                </a:ext>
              </a:extLst>
            </p:cNvPr>
            <p:cNvSpPr txBox="1">
              <a:spLocks noChangeArrowheads="1"/>
            </p:cNvSpPr>
            <p:nvPr/>
          </p:nvSpPr>
          <p:spPr bwMode="auto">
            <a:xfrm>
              <a:off x="275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134</a:t>
              </a:r>
            </a:p>
          </p:txBody>
        </p:sp>
        <p:sp>
          <p:nvSpPr>
            <p:cNvPr id="50191" name="Text Box 25">
              <a:extLst>
                <a:ext uri="{FF2B5EF4-FFF2-40B4-BE49-F238E27FC236}">
                  <a16:creationId xmlns:a16="http://schemas.microsoft.com/office/drawing/2014/main" id="{A9C91B95-D693-4A7A-B24F-DFFD45CE4D50}"/>
                </a:ext>
              </a:extLst>
            </p:cNvPr>
            <p:cNvSpPr txBox="1">
              <a:spLocks noChangeArrowheads="1"/>
            </p:cNvSpPr>
            <p:nvPr/>
          </p:nvSpPr>
          <p:spPr bwMode="auto">
            <a:xfrm>
              <a:off x="3120"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154</a:t>
              </a:r>
            </a:p>
          </p:txBody>
        </p:sp>
        <p:sp>
          <p:nvSpPr>
            <p:cNvPr id="50192" name="Text Box 26">
              <a:extLst>
                <a:ext uri="{FF2B5EF4-FFF2-40B4-BE49-F238E27FC236}">
                  <a16:creationId xmlns:a16="http://schemas.microsoft.com/office/drawing/2014/main" id="{3C190491-9216-45AD-B304-9135391CB11F}"/>
                </a:ext>
              </a:extLst>
            </p:cNvPr>
            <p:cNvSpPr txBox="1">
              <a:spLocks noChangeArrowheads="1"/>
            </p:cNvSpPr>
            <p:nvPr/>
          </p:nvSpPr>
          <p:spPr bwMode="auto">
            <a:xfrm>
              <a:off x="345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162</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2ED6CFB-7BB0-4B80-B20E-BFF2DFC9CD74}"/>
              </a:ext>
            </a:extLst>
          </p:cNvPr>
          <p:cNvSpPr>
            <a:spLocks noGrp="1"/>
          </p:cNvSpPr>
          <p:nvPr>
            <p:ph type="title" idx="4294967295"/>
          </p:nvPr>
        </p:nvSpPr>
        <p:spPr>
          <a:xfrm>
            <a:off x="1025525" y="385763"/>
            <a:ext cx="7829550" cy="457200"/>
          </a:xfrm>
          <a:ln>
            <a:miter/>
          </a:ln>
        </p:spPr>
        <p:txBody>
          <a:bodyPr/>
          <a:lstStyle/>
          <a:p>
            <a:pPr>
              <a:defRPr/>
            </a:pPr>
            <a:r>
              <a:rPr lang="en-US" altLang="zh-CN" sz="2800" noProof="1">
                <a:solidFill>
                  <a:srgbClr val="0505CB"/>
                </a:solidFill>
                <a:effectLst>
                  <a:outerShdw blurRad="38100" dist="38100" dir="2700000">
                    <a:srgbClr val="C0C0C0"/>
                  </a:outerShdw>
                </a:effectLst>
              </a:rPr>
              <a:t>Time Quantum </a:t>
            </a:r>
            <a:r>
              <a:rPr lang="en-US" altLang="zh-CN" sz="2800" noProof="1">
                <a:effectLst>
                  <a:outerShdw blurRad="38100" dist="38100" dir="2700000">
                    <a:srgbClr val="C0C0C0"/>
                  </a:outerShdw>
                </a:effectLst>
              </a:rPr>
              <a:t>and </a:t>
            </a:r>
            <a:r>
              <a:rPr lang="en-US" altLang="zh-CN" sz="2800" noProof="1">
                <a:solidFill>
                  <a:srgbClr val="0070C0"/>
                </a:solidFill>
                <a:effectLst>
                  <a:outerShdw blurRad="38100" dist="38100" dir="2700000">
                    <a:srgbClr val="C0C0C0"/>
                  </a:outerShdw>
                </a:effectLst>
              </a:rPr>
              <a:t>Context Switch Time</a:t>
            </a:r>
          </a:p>
        </p:txBody>
      </p:sp>
      <p:pic>
        <p:nvPicPr>
          <p:cNvPr id="51203" name="Picture 6">
            <a:extLst>
              <a:ext uri="{FF2B5EF4-FFF2-40B4-BE49-F238E27FC236}">
                <a16:creationId xmlns:a16="http://schemas.microsoft.com/office/drawing/2014/main" id="{F1F9FE2B-7F2A-48D7-8C5B-810BD2151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0" t="22278" r="569" b="22531"/>
          <a:stretch>
            <a:fillRect/>
          </a:stretch>
        </p:blipFill>
        <p:spPr bwMode="auto">
          <a:xfrm>
            <a:off x="1025525" y="1258609"/>
            <a:ext cx="7010400" cy="31892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FD97781-8238-4466-BCDD-E0972E128FCB}"/>
              </a:ext>
            </a:extLst>
          </p:cNvPr>
          <p:cNvSpPr txBox="1"/>
          <p:nvPr/>
        </p:nvSpPr>
        <p:spPr>
          <a:xfrm>
            <a:off x="972343" y="4678119"/>
            <a:ext cx="7116763" cy="1200150"/>
          </a:xfrm>
          <a:prstGeom prst="rect">
            <a:avLst/>
          </a:prstGeom>
          <a:noFill/>
        </p:spPr>
        <p:txBody>
          <a:bodyPr>
            <a:spAutoFit/>
          </a:bodyPr>
          <a:lstStyle/>
          <a:p>
            <a:pPr marL="285750" indent="-285750">
              <a:buFont typeface="Wingdings" panose="05000000000000000000" pitchFamily="2" charset="2"/>
              <a:buChar char="l"/>
              <a:defRPr/>
            </a:pPr>
            <a:r>
              <a:rPr lang="zh-CN" altLang="en-US" dirty="0">
                <a:solidFill>
                  <a:schemeClr val="accent4"/>
                </a:solidFill>
              </a:rPr>
              <a:t>时间片大小影响系统的性能及响应时间；</a:t>
            </a:r>
            <a:endParaRPr lang="en-US" altLang="zh-CN" dirty="0">
              <a:solidFill>
                <a:schemeClr val="accent4"/>
              </a:solidFill>
            </a:endParaRPr>
          </a:p>
          <a:p>
            <a:pPr marL="285750" indent="-285750">
              <a:buFont typeface="Wingdings" panose="05000000000000000000" pitchFamily="2" charset="2"/>
              <a:buChar char="l"/>
              <a:defRPr/>
            </a:pPr>
            <a:r>
              <a:rPr lang="zh-CN" altLang="en-US" dirty="0">
                <a:solidFill>
                  <a:schemeClr val="accent4"/>
                </a:solidFill>
              </a:rPr>
              <a:t>应谨慎选择时间片大小</a:t>
            </a:r>
            <a:endParaRPr lang="en-US" altLang="zh-CN" dirty="0">
              <a:solidFill>
                <a:schemeClr val="accent4"/>
              </a:solidFill>
            </a:endParaRPr>
          </a:p>
          <a:p>
            <a:pPr marL="285750" indent="-285750">
              <a:buFont typeface="Wingdings" panose="05000000000000000000" pitchFamily="2" charset="2"/>
              <a:buChar char="l"/>
              <a:defRPr/>
            </a:pPr>
            <a:endParaRPr lang="en-US" altLang="zh-CN" dirty="0">
              <a:solidFill>
                <a:schemeClr val="accent4"/>
              </a:solidFill>
            </a:endParaRPr>
          </a:p>
          <a:p>
            <a:pPr marL="285750" indent="-285750">
              <a:buFont typeface="Wingdings" panose="05000000000000000000" pitchFamily="2" charset="2"/>
              <a:buChar char="l"/>
              <a:defRPr/>
            </a:pPr>
            <a:r>
              <a:rPr lang="zh-CN" altLang="en-US" b="1" dirty="0">
                <a:solidFill>
                  <a:srgbClr val="0505CB"/>
                </a:solidFill>
              </a:rPr>
              <a:t>讨论：时间片越长，周转时间或等待时间越短？</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47A8C17-0A7E-4188-9195-6780C3205B1B}"/>
              </a:ext>
            </a:extLst>
          </p:cNvPr>
          <p:cNvSpPr>
            <a:spLocks noGrp="1"/>
          </p:cNvSpPr>
          <p:nvPr>
            <p:ph type="title" idx="4294967295"/>
          </p:nvPr>
        </p:nvSpPr>
        <p:spPr>
          <a:xfrm>
            <a:off x="676275" y="306388"/>
            <a:ext cx="8385175" cy="457200"/>
          </a:xfrm>
          <a:ln>
            <a:miter/>
          </a:ln>
        </p:spPr>
        <p:txBody>
          <a:bodyPr/>
          <a:lstStyle/>
          <a:p>
            <a:pPr>
              <a:defRPr/>
            </a:pPr>
            <a:r>
              <a:rPr lang="en-US" altLang="zh-CN" sz="2400" noProof="1">
                <a:solidFill>
                  <a:srgbClr val="0505CB"/>
                </a:solidFill>
                <a:effectLst>
                  <a:outerShdw blurRad="38100" dist="38100" dir="2700000">
                    <a:srgbClr val="C0C0C0"/>
                  </a:outerShdw>
                </a:effectLst>
              </a:rPr>
              <a:t>Turnaround Time </a:t>
            </a:r>
            <a:r>
              <a:rPr lang="en-US" altLang="zh-CN" sz="2400" noProof="1">
                <a:effectLst>
                  <a:outerShdw blurRad="38100" dist="38100" dir="2700000">
                    <a:srgbClr val="C0C0C0"/>
                  </a:outerShdw>
                </a:effectLst>
              </a:rPr>
              <a:t>Varies With </a:t>
            </a:r>
            <a:r>
              <a:rPr lang="en-US" altLang="zh-CN" sz="2400" noProof="1">
                <a:solidFill>
                  <a:srgbClr val="0070C0"/>
                </a:solidFill>
                <a:effectLst>
                  <a:outerShdw blurRad="38100" dist="38100" dir="2700000">
                    <a:srgbClr val="C0C0C0"/>
                  </a:outerShdw>
                </a:effectLst>
              </a:rPr>
              <a:t>The Time Quantum</a:t>
            </a:r>
          </a:p>
        </p:txBody>
      </p:sp>
      <p:pic>
        <p:nvPicPr>
          <p:cNvPr id="52227" name="Picture 6">
            <a:extLst>
              <a:ext uri="{FF2B5EF4-FFF2-40B4-BE49-F238E27FC236}">
                <a16:creationId xmlns:a16="http://schemas.microsoft.com/office/drawing/2014/main" id="{2F75B4C8-7CDF-416D-BF30-9A76C2F9B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71" t="768" r="5179" b="1022"/>
          <a:stretch>
            <a:fillRect/>
          </a:stretch>
        </p:blipFill>
        <p:spPr bwMode="auto">
          <a:xfrm>
            <a:off x="1027113" y="1371600"/>
            <a:ext cx="7134225" cy="4505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2228" name="文本框 1">
            <a:extLst>
              <a:ext uri="{FF2B5EF4-FFF2-40B4-BE49-F238E27FC236}">
                <a16:creationId xmlns:a16="http://schemas.microsoft.com/office/drawing/2014/main" id="{417929ED-08AD-4848-8CA5-448FF2B75F6F}"/>
              </a:ext>
            </a:extLst>
          </p:cNvPr>
          <p:cNvSpPr txBox="1">
            <a:spLocks noChangeArrowheads="1"/>
          </p:cNvSpPr>
          <p:nvPr/>
        </p:nvSpPr>
        <p:spPr bwMode="auto">
          <a:xfrm>
            <a:off x="6042025" y="3505200"/>
            <a:ext cx="1893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dirty="0"/>
              <a:t>时间片</a:t>
            </a:r>
            <a:r>
              <a:rPr lang="en-US" altLang="zh-CN" dirty="0"/>
              <a:t>=</a:t>
            </a:r>
            <a:r>
              <a:rPr lang="en-US" altLang="zh-CN" dirty="0" smtClean="0"/>
              <a:t>3</a:t>
            </a:r>
            <a:endParaRPr lang="en-US" altLang="zh-CN" dirty="0"/>
          </a:p>
          <a:p>
            <a:pPr>
              <a:spcBef>
                <a:spcPct val="0"/>
              </a:spcBef>
              <a:buClrTx/>
              <a:buSzTx/>
              <a:buFontTx/>
              <a:buNone/>
            </a:pPr>
            <a:r>
              <a:rPr lang="zh-CN" altLang="en-US" dirty="0"/>
              <a:t>时间片</a:t>
            </a:r>
            <a:r>
              <a:rPr lang="en-US" altLang="zh-CN" dirty="0"/>
              <a:t>=</a:t>
            </a:r>
            <a:r>
              <a:rPr lang="en-US" altLang="zh-CN" dirty="0" smtClean="0"/>
              <a:t>5</a:t>
            </a:r>
            <a:endParaRPr lang="en-US" altLang="zh-CN" dirty="0"/>
          </a:p>
          <a:p>
            <a:pPr>
              <a:spcBef>
                <a:spcPct val="0"/>
              </a:spcBef>
              <a:buClrTx/>
              <a:buSzTx/>
              <a:buFontTx/>
              <a:buNone/>
            </a:pPr>
            <a:r>
              <a:rPr lang="zh-CN" altLang="en-US" dirty="0"/>
              <a:t>时间片</a:t>
            </a:r>
            <a:r>
              <a:rPr lang="en-US" altLang="zh-CN" dirty="0"/>
              <a:t>&gt;=</a:t>
            </a: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
            <a:extLst>
              <a:ext uri="{FF2B5EF4-FFF2-40B4-BE49-F238E27FC236}">
                <a16:creationId xmlns:a16="http://schemas.microsoft.com/office/drawing/2014/main" id="{66A0CADC-0253-469A-ACFD-45D4DD882DE4}"/>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下列有关基于时间片的进程调度叙述中，</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错误</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3251" name="文本框 3">
            <a:extLst>
              <a:ext uri="{FF2B5EF4-FFF2-40B4-BE49-F238E27FC236}">
                <a16:creationId xmlns:a16="http://schemas.microsoft.com/office/drawing/2014/main" id="{D558EAC2-0223-44B3-BB45-CAB623F1396D}"/>
              </a:ext>
            </a:extLst>
          </p:cNvPr>
          <p:cNvSpPr txBox="1">
            <a:spLocks noChangeArrowheads="1"/>
          </p:cNvSpPr>
          <p:nvPr>
            <p:custDataLst>
              <p:tags r:id="rId3"/>
            </p:custDataLst>
          </p:nvPr>
        </p:nvSpPr>
        <p:spPr bwMode="auto">
          <a:xfrm>
            <a:off x="1828800" y="2532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时间片越短，进程切换的次数越多，系统开销也越大；</a:t>
            </a:r>
          </a:p>
        </p:txBody>
      </p:sp>
      <p:sp>
        <p:nvSpPr>
          <p:cNvPr id="53252" name="文本框 4">
            <a:extLst>
              <a:ext uri="{FF2B5EF4-FFF2-40B4-BE49-F238E27FC236}">
                <a16:creationId xmlns:a16="http://schemas.microsoft.com/office/drawing/2014/main" id="{97424D61-2828-4A79-92E7-264628D062CD}"/>
              </a:ext>
            </a:extLst>
          </p:cNvPr>
          <p:cNvSpPr txBox="1">
            <a:spLocks noChangeArrowheads="1"/>
          </p:cNvSpPr>
          <p:nvPr>
            <p:custDataLst>
              <p:tags r:id="rId4"/>
            </p:custDataLst>
          </p:nvPr>
        </p:nvSpPr>
        <p:spPr bwMode="auto">
          <a:xfrm>
            <a:off x="1828800" y="3389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当前进程的时间片用完后，该进程状态由执行态变为阻塞态；</a:t>
            </a:r>
          </a:p>
        </p:txBody>
      </p:sp>
      <p:sp>
        <p:nvSpPr>
          <p:cNvPr id="53253" name="文本框 5">
            <a:extLst>
              <a:ext uri="{FF2B5EF4-FFF2-40B4-BE49-F238E27FC236}">
                <a16:creationId xmlns:a16="http://schemas.microsoft.com/office/drawing/2014/main" id="{C97C4869-E71A-4827-960A-4AF364508919}"/>
              </a:ext>
            </a:extLst>
          </p:cNvPr>
          <p:cNvSpPr txBox="1">
            <a:spLocks noChangeArrowheads="1"/>
          </p:cNvSpPr>
          <p:nvPr>
            <p:custDataLst>
              <p:tags r:id="rId5"/>
            </p:custDataLst>
          </p:nvPr>
        </p:nvSpPr>
        <p:spPr bwMode="auto">
          <a:xfrm>
            <a:off x="1828800" y="4246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时钟中断发生后，系统会修改当前进程在时间片内的剩余时间；</a:t>
            </a:r>
          </a:p>
        </p:txBody>
      </p:sp>
      <p:sp>
        <p:nvSpPr>
          <p:cNvPr id="53254" name="文本框 6">
            <a:extLst>
              <a:ext uri="{FF2B5EF4-FFF2-40B4-BE49-F238E27FC236}">
                <a16:creationId xmlns:a16="http://schemas.microsoft.com/office/drawing/2014/main" id="{F3BC938A-A362-42C3-8B6F-3D5830B682C4}"/>
              </a:ext>
            </a:extLst>
          </p:cNvPr>
          <p:cNvSpPr txBox="1">
            <a:spLocks noChangeArrowheads="1"/>
          </p:cNvSpPr>
          <p:nvPr>
            <p:custDataLst>
              <p:tags r:id="rId6"/>
            </p:custDataLst>
          </p:nvPr>
        </p:nvSpPr>
        <p:spPr bwMode="auto">
          <a:xfrm>
            <a:off x="1828800" y="5103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影响时间片大小的因素主要包括响应时间、系统开销和进程数量等；</a:t>
            </a:r>
          </a:p>
        </p:txBody>
      </p:sp>
      <p:sp>
        <p:nvSpPr>
          <p:cNvPr id="8" name="椭圆 7">
            <a:extLst>
              <a:ext uri="{FF2B5EF4-FFF2-40B4-BE49-F238E27FC236}">
                <a16:creationId xmlns:a16="http://schemas.microsoft.com/office/drawing/2014/main" id="{4669E5E9-FCB4-45CB-99A1-7DD1EEDF936E}"/>
              </a:ext>
            </a:extLst>
          </p:cNvPr>
          <p:cNvSpPr>
            <a:spLocks noChangeAspect="1"/>
          </p:cNvSpPr>
          <p:nvPr>
            <p:custDataLst>
              <p:tags r:id="rId7"/>
            </p:custDataLst>
          </p:nvPr>
        </p:nvSpPr>
        <p:spPr>
          <a:xfrm>
            <a:off x="1114425" y="2595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83C6414-90C2-4B29-A42E-22F0B5F282CA}"/>
              </a:ext>
            </a:extLst>
          </p:cNvPr>
          <p:cNvSpPr>
            <a:spLocks noChangeAspect="1"/>
          </p:cNvSpPr>
          <p:nvPr>
            <p:custDataLst>
              <p:tags r:id="rId8"/>
            </p:custDataLst>
          </p:nvPr>
        </p:nvSpPr>
        <p:spPr>
          <a:xfrm>
            <a:off x="1114425" y="4310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D621196-F87D-413B-BEEE-C1754B41F94C}"/>
              </a:ext>
            </a:extLst>
          </p:cNvPr>
          <p:cNvSpPr>
            <a:spLocks noChangeAspect="1"/>
          </p:cNvSpPr>
          <p:nvPr>
            <p:custDataLst>
              <p:tags r:id="rId9"/>
            </p:custDataLst>
          </p:nvPr>
        </p:nvSpPr>
        <p:spPr>
          <a:xfrm>
            <a:off x="1114425" y="5167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a:extLst>
              <a:ext uri="{FF2B5EF4-FFF2-40B4-BE49-F238E27FC236}">
                <a16:creationId xmlns:a16="http://schemas.microsoft.com/office/drawing/2014/main" id="{3AF1EB6E-DDB3-4E4C-ABF0-AFDB496836D4}"/>
              </a:ext>
            </a:extLst>
          </p:cNvPr>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47403E0F-FAA3-4B1E-BFC9-F5826AE76E58}"/>
              </a:ext>
            </a:extLst>
          </p:cNvPr>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260" name="文本框 6">
            <a:extLst>
              <a:ext uri="{FF2B5EF4-FFF2-40B4-BE49-F238E27FC236}">
                <a16:creationId xmlns:a16="http://schemas.microsoft.com/office/drawing/2014/main" id="{9CAE1CB5-1197-49A9-904A-019E89638D17}"/>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3261" name="文本框 14">
            <a:extLst>
              <a:ext uri="{FF2B5EF4-FFF2-40B4-BE49-F238E27FC236}">
                <a16:creationId xmlns:a16="http://schemas.microsoft.com/office/drawing/2014/main" id="{E50632C5-6841-45B1-AEFB-AF946292C53A}"/>
              </a:ext>
            </a:extLst>
          </p:cNvPr>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25">
            <a:extLst>
              <a:ext uri="{FF2B5EF4-FFF2-40B4-BE49-F238E27FC236}">
                <a16:creationId xmlns:a16="http://schemas.microsoft.com/office/drawing/2014/main" id="{CED5BF39-5B48-410B-95F9-089534A3803B}"/>
              </a:ext>
            </a:extLst>
          </p:cNvPr>
          <p:cNvSpPr>
            <a:spLocks noChangeAspect="1"/>
          </p:cNvSpPr>
          <p:nvPr>
            <p:custDataLst>
              <p:tags r:id="rId14"/>
            </p:custDataLst>
          </p:nvPr>
        </p:nvSpPr>
        <p:spPr>
          <a:xfrm>
            <a:off x="1114425" y="33321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3263" name="组合 5">
            <a:extLst>
              <a:ext uri="{FF2B5EF4-FFF2-40B4-BE49-F238E27FC236}">
                <a16:creationId xmlns:a16="http://schemas.microsoft.com/office/drawing/2014/main" id="{2C7C03B8-B2D3-4135-B399-9C7979E66A68}"/>
              </a:ext>
            </a:extLst>
          </p:cNvPr>
          <p:cNvGrpSpPr>
            <a:grpSpLocks/>
          </p:cNvGrpSpPr>
          <p:nvPr>
            <p:custDataLst>
              <p:tags r:id="rId15"/>
            </p:custDataLst>
          </p:nvPr>
        </p:nvGrpSpPr>
        <p:grpSpPr bwMode="auto">
          <a:xfrm>
            <a:off x="9537700" y="0"/>
            <a:ext cx="3814763" cy="647700"/>
            <a:chOff x="9537700" y="0"/>
            <a:chExt cx="3815080" cy="647700"/>
          </a:xfrm>
        </p:grpSpPr>
        <p:sp>
          <p:nvSpPr>
            <p:cNvPr id="3" name="RemarkBack">
              <a:extLst>
                <a:ext uri="{FF2B5EF4-FFF2-40B4-BE49-F238E27FC236}">
                  <a16:creationId xmlns:a16="http://schemas.microsoft.com/office/drawing/2014/main" id="{370AE6AA-DE6E-446D-B5A4-251042CB87F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1E9D73EF-477B-418E-BA99-399187A91804}"/>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6" name="RemarkTitleText">
              <a:extLst>
                <a:ext uri="{FF2B5EF4-FFF2-40B4-BE49-F238E27FC236}">
                  <a16:creationId xmlns:a16="http://schemas.microsoft.com/office/drawing/2014/main" id="{54E499FB-BD2E-4B56-A8D9-6CBBC05F43EC}"/>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 name="RemarkBack">
            <a:extLst>
              <a:ext uri="{FF2B5EF4-FFF2-40B4-BE49-F238E27FC236}">
                <a16:creationId xmlns:a16="http://schemas.microsoft.com/office/drawing/2014/main" id="{B9264360-A804-409A-929D-04452480B66A}"/>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a:extLst>
              <a:ext uri="{FF2B5EF4-FFF2-40B4-BE49-F238E27FC236}">
                <a16:creationId xmlns:a16="http://schemas.microsoft.com/office/drawing/2014/main" id="{4BDCC1F5-3F3C-41CC-83FF-493237189C7B}"/>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66" name="RemarkTitleText">
            <a:extLst>
              <a:ext uri="{FF2B5EF4-FFF2-40B4-BE49-F238E27FC236}">
                <a16:creationId xmlns:a16="http://schemas.microsoft.com/office/drawing/2014/main" id="{11C349FA-DF00-4368-A9BB-C668CEC44AF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3267" name="组合 16">
            <a:extLst>
              <a:ext uri="{FF2B5EF4-FFF2-40B4-BE49-F238E27FC236}">
                <a16:creationId xmlns:a16="http://schemas.microsoft.com/office/drawing/2014/main" id="{00747F5A-93A8-45DE-BFFE-E78913979CD4}"/>
              </a:ext>
            </a:extLst>
          </p:cNvPr>
          <p:cNvGrpSpPr>
            <a:grpSpLocks/>
          </p:cNvGrpSpPr>
          <p:nvPr>
            <p:custDataLst>
              <p:tags r:id="rId19"/>
            </p:custDataLst>
          </p:nvPr>
        </p:nvGrpSpPr>
        <p:grpSpPr bwMode="auto">
          <a:xfrm>
            <a:off x="0" y="0"/>
            <a:ext cx="9144000" cy="635000"/>
            <a:chOff x="0" y="0"/>
            <a:chExt cx="9144000" cy="635000"/>
          </a:xfrm>
        </p:grpSpPr>
        <p:sp>
          <p:nvSpPr>
            <p:cNvPr id="13" name="TitleBackground">
              <a:extLst>
                <a:ext uri="{FF2B5EF4-FFF2-40B4-BE49-F238E27FC236}">
                  <a16:creationId xmlns:a16="http://schemas.microsoft.com/office/drawing/2014/main" id="{DA5950DC-00A7-4BAA-87AA-6A2C84409CEF}"/>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a:extLst>
                <a:ext uri="{FF2B5EF4-FFF2-40B4-BE49-F238E27FC236}">
                  <a16:creationId xmlns:a16="http://schemas.microsoft.com/office/drawing/2014/main" id="{B8AB1D22-2497-4817-BF1A-207B66115FE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2" name="TypeText">
              <a:extLst>
                <a:ext uri="{FF2B5EF4-FFF2-40B4-BE49-F238E27FC236}">
                  <a16:creationId xmlns:a16="http://schemas.microsoft.com/office/drawing/2014/main" id="{507C46F1-3798-4860-8BD8-7D31F8D290CF}"/>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3273" name="TipText">
              <a:extLst>
                <a:ext uri="{FF2B5EF4-FFF2-40B4-BE49-F238E27FC236}">
                  <a16:creationId xmlns:a16="http://schemas.microsoft.com/office/drawing/2014/main" id="{017AEBF5-B908-40A1-9244-235742E7CBFE}"/>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3268" name="图片 1">
            <a:extLst>
              <a:ext uri="{FF2B5EF4-FFF2-40B4-BE49-F238E27FC236}">
                <a16:creationId xmlns:a16="http://schemas.microsoft.com/office/drawing/2014/main" id="{F38467DF-623D-4B22-AA38-8B89D53A76EA}"/>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文本框 15">
            <a:extLst>
              <a:ext uri="{FF2B5EF4-FFF2-40B4-BE49-F238E27FC236}">
                <a16:creationId xmlns:a16="http://schemas.microsoft.com/office/drawing/2014/main" id="{F7B97F6C-B827-4FD1-BBB7-A19637F199E2}"/>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3">
            <a:extLst>
              <a:ext uri="{FF2B5EF4-FFF2-40B4-BE49-F238E27FC236}">
                <a16:creationId xmlns:a16="http://schemas.microsoft.com/office/drawing/2014/main" id="{45F8F9C0-3576-48F8-840D-F261ABE0098A}"/>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下列进程调度算法中，综合考虑进程</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等待时间</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执行时间</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p>
        </p:txBody>
      </p:sp>
      <p:sp>
        <p:nvSpPr>
          <p:cNvPr id="54275" name="文本框 4">
            <a:extLst>
              <a:ext uri="{FF2B5EF4-FFF2-40B4-BE49-F238E27FC236}">
                <a16:creationId xmlns:a16="http://schemas.microsoft.com/office/drawing/2014/main" id="{0A941804-C38E-46DD-A2D6-A5B33712AACF}"/>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RR</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6" name="文本框 5">
            <a:extLst>
              <a:ext uri="{FF2B5EF4-FFF2-40B4-BE49-F238E27FC236}">
                <a16:creationId xmlns:a16="http://schemas.microsoft.com/office/drawing/2014/main" id="{C98C74EF-C4EB-491A-9C80-6DF4CD25FBC6}"/>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SJF</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7" name="文本框 6">
            <a:extLst>
              <a:ext uri="{FF2B5EF4-FFF2-40B4-BE49-F238E27FC236}">
                <a16:creationId xmlns:a16="http://schemas.microsoft.com/office/drawing/2014/main" id="{B7C64E9F-5721-4DBD-B9B3-65B31E2E8E39}"/>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FCFS</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8" name="文本框 7">
            <a:extLst>
              <a:ext uri="{FF2B5EF4-FFF2-40B4-BE49-F238E27FC236}">
                <a16:creationId xmlns:a16="http://schemas.microsoft.com/office/drawing/2014/main" id="{C4BADB2B-61EE-4CAB-91B3-BAB3A91AF972}"/>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高响应比优先调度算法</a:t>
            </a:r>
          </a:p>
        </p:txBody>
      </p:sp>
      <p:sp>
        <p:nvSpPr>
          <p:cNvPr id="9" name="椭圆 8">
            <a:extLst>
              <a:ext uri="{FF2B5EF4-FFF2-40B4-BE49-F238E27FC236}">
                <a16:creationId xmlns:a16="http://schemas.microsoft.com/office/drawing/2014/main" id="{D8C119C7-C7D1-4761-B5D6-4B0F376205C7}"/>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C5C3A18-9D51-4B3B-8268-ABC7653FDEBC}"/>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C9A903C-7795-4103-B7FC-EEFA39BF035E}"/>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4569104-FA40-4812-8DDA-95D4E5AD300C}"/>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459222D-960F-4E16-9C01-393EE7676B18}"/>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rgbClr val="FFFFFF"/>
              </a:solidFill>
            </a:endParaRPr>
          </a:p>
        </p:txBody>
      </p:sp>
      <p:sp>
        <p:nvSpPr>
          <p:cNvPr id="7" name="文本框 6"/>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14"/>
            </p:custDataLst>
          </p:nvPr>
        </p:nvSpPr>
        <p:spPr>
          <a:xfrm>
            <a:off x="9779000" y="1270000"/>
            <a:ext cx="3332480" cy="400110"/>
          </a:xfrm>
          <a:prstGeom prst="rect">
            <a:avLst/>
          </a:prstGeom>
          <a:noFill/>
        </p:spPr>
        <p:txBody>
          <a:bodyPr vert="horz" rtlCol="0" anchor="t" anchorCtr="0">
            <a:sp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p:cNvGrpSpPr/>
          <p:nvPr>
            <p:custDataLst>
              <p:tags r:id="rId15"/>
            </p:custDataLst>
          </p:nvPr>
        </p:nvGrpSpPr>
        <p:grpSpPr>
          <a:xfrm>
            <a:off x="9537700" y="0"/>
            <a:ext cx="3815080" cy="647700"/>
            <a:chOff x="9537700" y="0"/>
            <a:chExt cx="3815080" cy="647700"/>
          </a:xfrm>
        </p:grpSpPr>
        <p:sp>
          <p:nvSpPr>
            <p:cNvPr id="3" name="RemarkBack"/>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4" name="RemarkBlock"/>
            <p:cNvSpPr/>
            <p:nvPr>
              <p:custDataLst>
                <p:tags r:id="rId2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5" name="RemarkTitleText"/>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6" name="RemarkBack"/>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7" name="RemarkBlock"/>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8"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4284" name="组合 17">
            <a:extLst>
              <a:ext uri="{FF2B5EF4-FFF2-40B4-BE49-F238E27FC236}">
                <a16:creationId xmlns:a16="http://schemas.microsoft.com/office/drawing/2014/main" id="{092107E5-BF0D-4241-BC2B-C70B6B5A67C3}"/>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A1E02113-45C8-405E-AC39-32C2279D382C}"/>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9C2502C0-4363-4562-B4C5-99A48F4A32D9}"/>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9" name="TypeText">
              <a:extLst>
                <a:ext uri="{FF2B5EF4-FFF2-40B4-BE49-F238E27FC236}">
                  <a16:creationId xmlns:a16="http://schemas.microsoft.com/office/drawing/2014/main" id="{24F035C1-6756-455B-AC9E-35B1422B1794}"/>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4290" name="TipText">
              <a:extLst>
                <a:ext uri="{FF2B5EF4-FFF2-40B4-BE49-F238E27FC236}">
                  <a16:creationId xmlns:a16="http://schemas.microsoft.com/office/drawing/2014/main" id="{5A89DEC7-7855-42D1-AC71-351189128465}"/>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4285" name="图片 2">
            <a:extLst>
              <a:ext uri="{FF2B5EF4-FFF2-40B4-BE49-F238E27FC236}">
                <a16:creationId xmlns:a16="http://schemas.microsoft.com/office/drawing/2014/main" id="{29DCF58A-C2F2-485C-B975-7791A842770B}"/>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6" name="文本框 18">
            <a:extLst>
              <a:ext uri="{FF2B5EF4-FFF2-40B4-BE49-F238E27FC236}">
                <a16:creationId xmlns:a16="http://schemas.microsoft.com/office/drawing/2014/main" id="{955BE2A9-902A-401C-BBBB-AF27C3F9050C}"/>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3">
            <a:extLst>
              <a:ext uri="{FF2B5EF4-FFF2-40B4-BE49-F238E27FC236}">
                <a16:creationId xmlns:a16="http://schemas.microsoft.com/office/drawing/2014/main" id="{9B38B504-F601-4803-BC99-3B982CF552F9}"/>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下列选项中，满足</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短任务优先</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不会发生饥饿</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的调度算法是（）。</a:t>
            </a:r>
          </a:p>
        </p:txBody>
      </p:sp>
      <p:sp>
        <p:nvSpPr>
          <p:cNvPr id="55299" name="文本框 4">
            <a:extLst>
              <a:ext uri="{FF2B5EF4-FFF2-40B4-BE49-F238E27FC236}">
                <a16:creationId xmlns:a16="http://schemas.microsoft.com/office/drawing/2014/main" id="{948EA020-1C99-4BCF-83F9-2A0575331E7B}"/>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先来先服务</a:t>
            </a:r>
          </a:p>
        </p:txBody>
      </p:sp>
      <p:sp>
        <p:nvSpPr>
          <p:cNvPr id="55300" name="文本框 5">
            <a:extLst>
              <a:ext uri="{FF2B5EF4-FFF2-40B4-BE49-F238E27FC236}">
                <a16:creationId xmlns:a16="http://schemas.microsoft.com/office/drawing/2014/main" id="{3EAC5026-5DEE-41C3-9CCC-F7E47653BA01}"/>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高响应比优先</a:t>
            </a:r>
          </a:p>
        </p:txBody>
      </p:sp>
      <p:sp>
        <p:nvSpPr>
          <p:cNvPr id="55301" name="文本框 6">
            <a:extLst>
              <a:ext uri="{FF2B5EF4-FFF2-40B4-BE49-F238E27FC236}">
                <a16:creationId xmlns:a16="http://schemas.microsoft.com/office/drawing/2014/main" id="{81531B8B-AE1E-49C7-8EE0-334C34388E01}"/>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时间片轮转</a:t>
            </a:r>
          </a:p>
        </p:txBody>
      </p:sp>
      <p:sp>
        <p:nvSpPr>
          <p:cNvPr id="55302" name="文本框 7">
            <a:extLst>
              <a:ext uri="{FF2B5EF4-FFF2-40B4-BE49-F238E27FC236}">
                <a16:creationId xmlns:a16="http://schemas.microsoft.com/office/drawing/2014/main" id="{B4FE2C66-745B-4717-B9AA-2B187635EB24}"/>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非抢占式短任务</a:t>
            </a:r>
          </a:p>
        </p:txBody>
      </p:sp>
      <p:sp>
        <p:nvSpPr>
          <p:cNvPr id="9" name="椭圆 8">
            <a:extLst>
              <a:ext uri="{FF2B5EF4-FFF2-40B4-BE49-F238E27FC236}">
                <a16:creationId xmlns:a16="http://schemas.microsoft.com/office/drawing/2014/main" id="{6F76D2C9-B4E1-44A7-B973-767DA53BD663}"/>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FC3582F-8C3B-450B-886D-437F47F9C2DC}"/>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E96EB31-C75D-412E-B056-62CC5BF9F0EA}"/>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817166B-CE41-45F2-A146-DA417575E84B}"/>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D447849-2EEE-4C39-A10D-5B438BAD74A3}"/>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4150D78-E593-40B1-8DA7-0A0D9ED5B259}"/>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5309" name="文本框 24">
            <a:extLst>
              <a:ext uri="{FF2B5EF4-FFF2-40B4-BE49-F238E27FC236}">
                <a16:creationId xmlns:a16="http://schemas.microsoft.com/office/drawing/2014/main" id="{B972AF25-D549-428F-A254-29B1126FC7B6}"/>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5310" name="文本框 25">
            <a:extLst>
              <a:ext uri="{FF2B5EF4-FFF2-40B4-BE49-F238E27FC236}">
                <a16:creationId xmlns:a16="http://schemas.microsoft.com/office/drawing/2014/main" id="{0A12719F-5633-4CBC-8C2C-3994E5B2ED3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5313" name="组合 23">
            <a:extLst>
              <a:ext uri="{FF2B5EF4-FFF2-40B4-BE49-F238E27FC236}">
                <a16:creationId xmlns:a16="http://schemas.microsoft.com/office/drawing/2014/main" id="{D29FD5DF-85C5-431F-A1B3-DA8DBB56677F}"/>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ACF74531-43C4-4AF2-B296-304C0A645881}"/>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6F03B265-F276-49D1-AC7B-5658BF859DF1}"/>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17" name="RemarkTitleText">
              <a:extLst>
                <a:ext uri="{FF2B5EF4-FFF2-40B4-BE49-F238E27FC236}">
                  <a16:creationId xmlns:a16="http://schemas.microsoft.com/office/drawing/2014/main" id="{ADFAF7AB-D0C7-4A8F-8DE6-C96B38A9B531}"/>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82E45DC-93DD-4199-84CE-38577A2C8A46}"/>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826158D6-AEAB-49B6-8B84-4AB448AC6CAE}"/>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a:extLst>
              <a:ext uri="{FF2B5EF4-FFF2-40B4-BE49-F238E27FC236}">
                <a16:creationId xmlns:a16="http://schemas.microsoft.com/office/drawing/2014/main" id="{1E771C2A-66D2-4C06-9FE3-239C1691A48B}"/>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5311" name="组合 17">
            <a:extLst>
              <a:ext uri="{FF2B5EF4-FFF2-40B4-BE49-F238E27FC236}">
                <a16:creationId xmlns:a16="http://schemas.microsoft.com/office/drawing/2014/main" id="{918C5104-3AA7-4491-9A57-7683348458E1}"/>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204E816C-0D1E-4D5D-83B7-60E5068749BE}"/>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5B21444E-2100-4E0B-904D-30225A776770}"/>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20" name="TypeText">
              <a:extLst>
                <a:ext uri="{FF2B5EF4-FFF2-40B4-BE49-F238E27FC236}">
                  <a16:creationId xmlns:a16="http://schemas.microsoft.com/office/drawing/2014/main" id="{FB984563-5B4C-4191-B701-98279D2B7C42}"/>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5321" name="TipText">
              <a:extLst>
                <a:ext uri="{FF2B5EF4-FFF2-40B4-BE49-F238E27FC236}">
                  <a16:creationId xmlns:a16="http://schemas.microsoft.com/office/drawing/2014/main" id="{F1E6C5CE-CCF7-4C87-8E9E-838298ED3510}"/>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5314" name="图片 2">
            <a:extLst>
              <a:ext uri="{FF2B5EF4-FFF2-40B4-BE49-F238E27FC236}">
                <a16:creationId xmlns:a16="http://schemas.microsoft.com/office/drawing/2014/main" id="{A954A738-5405-49D3-B5C3-944B074C9CD4}"/>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2" name="文本框 18">
            <a:extLst>
              <a:ext uri="{FF2B5EF4-FFF2-40B4-BE49-F238E27FC236}">
                <a16:creationId xmlns:a16="http://schemas.microsoft.com/office/drawing/2014/main" id="{51FB5AE2-0A3D-4904-A4A6-263A18EBEB75}"/>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357F8EA-6B0D-44F7-AF70-9DC5489986F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5.3.5 Multilevel Queue </a:t>
            </a:r>
          </a:p>
        </p:txBody>
      </p:sp>
      <p:sp>
        <p:nvSpPr>
          <p:cNvPr id="37891" name="Rectangle 3">
            <a:extLst>
              <a:ext uri="{FF2B5EF4-FFF2-40B4-BE49-F238E27FC236}">
                <a16:creationId xmlns:a16="http://schemas.microsoft.com/office/drawing/2014/main" id="{9D2040DD-70B1-44DD-AEB5-7FC4CFCC6BCF}"/>
              </a:ext>
            </a:extLst>
          </p:cNvPr>
          <p:cNvSpPr>
            <a:spLocks noGrp="1" noChangeArrowheads="1"/>
          </p:cNvSpPr>
          <p:nvPr>
            <p:ph type="body" idx="4294967295"/>
          </p:nvPr>
        </p:nvSpPr>
        <p:spPr>
          <a:xfrm>
            <a:off x="685800" y="1077913"/>
            <a:ext cx="7953375" cy="5418137"/>
          </a:xfrm>
        </p:spPr>
        <p:txBody>
          <a:bodyPr/>
          <a:lstStyle/>
          <a:p>
            <a:pPr>
              <a:lnSpc>
                <a:spcPct val="80000"/>
              </a:lnSpc>
              <a:defRPr/>
            </a:pPr>
            <a:r>
              <a:rPr lang="zh-CN" altLang="en-US" sz="2400" dirty="0">
                <a:solidFill>
                  <a:srgbClr val="006600"/>
                </a:solidFill>
              </a:rPr>
              <a:t>将就绪队列依照进程的类型将其分成多个队列，每个队列设置相应的优先级</a:t>
            </a:r>
            <a:endParaRPr lang="en-US" altLang="zh-CN" sz="2400" dirty="0">
              <a:solidFill>
                <a:srgbClr val="006600"/>
              </a:solidFill>
            </a:endParaRPr>
          </a:p>
          <a:p>
            <a:pPr>
              <a:lnSpc>
                <a:spcPct val="80000"/>
              </a:lnSpc>
              <a:defRPr/>
            </a:pPr>
            <a:r>
              <a:rPr lang="en-US" altLang="zh-CN" sz="2400" b="1" u="sng" dirty="0">
                <a:solidFill>
                  <a:srgbClr val="FF3300"/>
                </a:solidFill>
              </a:rPr>
              <a:t>Ready queue </a:t>
            </a:r>
            <a:r>
              <a:rPr lang="en-US" altLang="zh-CN" sz="2400" dirty="0"/>
              <a:t>is partitioned into </a:t>
            </a:r>
            <a:r>
              <a:rPr lang="en-US" altLang="zh-CN" sz="2400" dirty="0">
                <a:solidFill>
                  <a:srgbClr val="7030A0"/>
                </a:solidFill>
              </a:rPr>
              <a:t>separate queues</a:t>
            </a:r>
            <a:r>
              <a:rPr lang="en-US" altLang="zh-CN" sz="2400" dirty="0"/>
              <a:t>:</a:t>
            </a:r>
          </a:p>
          <a:p>
            <a:pPr marL="687388" lvl="2" indent="-342900">
              <a:lnSpc>
                <a:spcPct val="80000"/>
              </a:lnSpc>
              <a:buFont typeface="Wingdings" panose="05000000000000000000" pitchFamily="2" charset="2"/>
              <a:buChar char="l"/>
              <a:defRPr/>
            </a:pPr>
            <a:r>
              <a:rPr lang="en-US" altLang="zh-CN" sz="2000" b="1" dirty="0">
                <a:solidFill>
                  <a:srgbClr val="003399"/>
                </a:solidFill>
              </a:rPr>
              <a:t>foreground </a:t>
            </a:r>
            <a:r>
              <a:rPr lang="en-US" altLang="zh-CN" sz="2000" b="1" dirty="0"/>
              <a:t>(interactive)</a:t>
            </a:r>
          </a:p>
          <a:p>
            <a:pPr marL="687388" lvl="2" indent="-342900">
              <a:lnSpc>
                <a:spcPct val="80000"/>
              </a:lnSpc>
              <a:buFont typeface="Wingdings" panose="05000000000000000000" pitchFamily="2" charset="2"/>
              <a:buChar char="l"/>
              <a:defRPr/>
            </a:pPr>
            <a:r>
              <a:rPr lang="en-US" altLang="zh-CN" sz="2000" b="1" dirty="0">
                <a:solidFill>
                  <a:srgbClr val="003399"/>
                </a:solidFill>
              </a:rPr>
              <a:t>background </a:t>
            </a:r>
            <a:r>
              <a:rPr lang="en-US" altLang="zh-CN" sz="2000" b="1" dirty="0"/>
              <a:t>(batch)</a:t>
            </a:r>
          </a:p>
          <a:p>
            <a:pPr>
              <a:lnSpc>
                <a:spcPct val="80000"/>
              </a:lnSpc>
              <a:defRPr/>
            </a:pPr>
            <a:r>
              <a:rPr lang="en-US" altLang="zh-CN" sz="2400" dirty="0">
                <a:solidFill>
                  <a:srgbClr val="FF3300"/>
                </a:solidFill>
              </a:rPr>
              <a:t>Each queue</a:t>
            </a:r>
            <a:r>
              <a:rPr lang="en-US" altLang="zh-CN" sz="2400" dirty="0"/>
              <a:t> has </a:t>
            </a:r>
            <a:r>
              <a:rPr lang="en-US" altLang="zh-CN" sz="2400" b="1" dirty="0">
                <a:solidFill>
                  <a:srgbClr val="FF3300"/>
                </a:solidFill>
              </a:rPr>
              <a:t>its own scheduling algorithm</a:t>
            </a:r>
          </a:p>
          <a:p>
            <a:pPr marL="687388" lvl="2" indent="-342900">
              <a:lnSpc>
                <a:spcPct val="80000"/>
              </a:lnSpc>
              <a:buFont typeface="Wingdings" panose="05000000000000000000" pitchFamily="2" charset="2"/>
              <a:buChar char="l"/>
              <a:defRPr/>
            </a:pPr>
            <a:r>
              <a:rPr lang="en-US" altLang="zh-CN" sz="2000" b="1" dirty="0">
                <a:solidFill>
                  <a:srgbClr val="006600"/>
                </a:solidFill>
              </a:rPr>
              <a:t>foreground</a:t>
            </a:r>
            <a:r>
              <a:rPr lang="en-US" altLang="zh-CN" sz="2000" dirty="0">
                <a:solidFill>
                  <a:srgbClr val="006600"/>
                </a:solidFill>
              </a:rPr>
              <a:t> </a:t>
            </a:r>
            <a:r>
              <a:rPr lang="en-US" altLang="zh-CN" sz="2000" dirty="0"/>
              <a:t>– RR</a:t>
            </a:r>
          </a:p>
          <a:p>
            <a:pPr marL="687388" lvl="2" indent="-342900">
              <a:lnSpc>
                <a:spcPct val="80000"/>
              </a:lnSpc>
              <a:buFont typeface="Wingdings" panose="05000000000000000000" pitchFamily="2" charset="2"/>
              <a:buChar char="l"/>
              <a:defRPr/>
            </a:pPr>
            <a:r>
              <a:rPr lang="en-US" altLang="zh-CN" sz="2000" b="1" dirty="0">
                <a:solidFill>
                  <a:srgbClr val="006600"/>
                </a:solidFill>
              </a:rPr>
              <a:t>background</a:t>
            </a:r>
            <a:r>
              <a:rPr lang="en-US" altLang="zh-CN" sz="2000" dirty="0">
                <a:solidFill>
                  <a:srgbClr val="006600"/>
                </a:solidFill>
              </a:rPr>
              <a:t> </a:t>
            </a:r>
            <a:r>
              <a:rPr lang="en-US" altLang="zh-CN" sz="2000" dirty="0"/>
              <a:t>– FCFS</a:t>
            </a:r>
          </a:p>
          <a:p>
            <a:pPr>
              <a:lnSpc>
                <a:spcPct val="80000"/>
              </a:lnSpc>
              <a:defRPr/>
            </a:pPr>
            <a:r>
              <a:rPr lang="en-US" altLang="zh-CN" sz="2400" dirty="0"/>
              <a:t>Scheduling must be done between the queues</a:t>
            </a:r>
          </a:p>
          <a:p>
            <a:pPr marL="687388" lvl="2" indent="-342900">
              <a:lnSpc>
                <a:spcPct val="80000"/>
              </a:lnSpc>
              <a:buFont typeface="Wingdings" panose="05000000000000000000" pitchFamily="2" charset="2"/>
              <a:buChar char="l"/>
              <a:defRPr/>
            </a:pPr>
            <a:r>
              <a:rPr lang="en-US" altLang="zh-CN" sz="2000" b="1" dirty="0"/>
              <a:t>Fixed priority scheduling</a:t>
            </a:r>
            <a:r>
              <a:rPr lang="en-US" altLang="zh-CN" sz="2000" dirty="0"/>
              <a:t>; (i.e., serve all from foreground </a:t>
            </a:r>
            <a:r>
              <a:rPr lang="en-US" altLang="zh-CN" sz="2000" dirty="0">
                <a:solidFill>
                  <a:srgbClr val="006600"/>
                </a:solidFill>
              </a:rPr>
              <a:t>then </a:t>
            </a:r>
            <a:r>
              <a:rPr lang="en-US" altLang="zh-CN" sz="2000" dirty="0"/>
              <a:t>from background).  </a:t>
            </a:r>
            <a:r>
              <a:rPr lang="en-US" altLang="zh-CN" sz="2000" b="1" dirty="0">
                <a:solidFill>
                  <a:schemeClr val="tx2"/>
                </a:solidFill>
              </a:rPr>
              <a:t>Possibility of starvation</a:t>
            </a:r>
            <a:r>
              <a:rPr lang="en-US" altLang="zh-CN" sz="2000" b="1" dirty="0"/>
              <a:t>.</a:t>
            </a:r>
          </a:p>
          <a:p>
            <a:pPr marL="687388" lvl="2" indent="-342900">
              <a:lnSpc>
                <a:spcPct val="80000"/>
              </a:lnSpc>
              <a:buFont typeface="Wingdings" panose="05000000000000000000" pitchFamily="2" charset="2"/>
              <a:buChar char="l"/>
              <a:defRPr/>
            </a:pPr>
            <a:r>
              <a:rPr lang="en-US" altLang="zh-CN" sz="2000" b="1" dirty="0"/>
              <a:t>Time slice </a:t>
            </a:r>
            <a:r>
              <a:rPr lang="en-US" altLang="zh-CN" sz="2000" dirty="0"/>
              <a:t>– each queue gets a certain amount of CPU time which it can schedule amongst its processes; i.e., </a:t>
            </a:r>
          </a:p>
          <a:p>
            <a:pPr lvl="2">
              <a:lnSpc>
                <a:spcPct val="80000"/>
              </a:lnSpc>
              <a:defRPr/>
            </a:pPr>
            <a:r>
              <a:rPr lang="en-US" altLang="zh-CN" dirty="0"/>
              <a:t>80% to foreground in RR</a:t>
            </a:r>
          </a:p>
          <a:p>
            <a:pPr lvl="2">
              <a:lnSpc>
                <a:spcPct val="80000"/>
              </a:lnSpc>
              <a:defRPr/>
            </a:pPr>
            <a:r>
              <a:rPr lang="en-US" altLang="zh-CN" dirty="0"/>
              <a:t>20% to background in FCFS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D3A04F1-FDD8-4FFB-9750-AF6F33FFE5C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p>
        </p:txBody>
      </p:sp>
      <p:pic>
        <p:nvPicPr>
          <p:cNvPr id="57347" name="Picture 6">
            <a:extLst>
              <a:ext uri="{FF2B5EF4-FFF2-40B4-BE49-F238E27FC236}">
                <a16:creationId xmlns:a16="http://schemas.microsoft.com/office/drawing/2014/main" id="{029F42FE-B38E-4E55-93DD-C8A549AAC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2" t="6743" r="459" b="6743"/>
          <a:stretch>
            <a:fillRect/>
          </a:stretch>
        </p:blipFill>
        <p:spPr bwMode="auto">
          <a:xfrm>
            <a:off x="1011238" y="1470025"/>
            <a:ext cx="7073900" cy="4397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45833BB-9749-4EB0-9049-88751D86D01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t>CPU-I/O Burst Cycle</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4BCC9A84-BA27-4E6D-85BA-91C91E9E1ABE}"/>
              </a:ext>
            </a:extLst>
          </p:cNvPr>
          <p:cNvSpPr>
            <a:spLocks noGrp="1" noChangeArrowheads="1"/>
          </p:cNvSpPr>
          <p:nvPr>
            <p:ph type="body" idx="4294967295"/>
          </p:nvPr>
        </p:nvSpPr>
        <p:spPr>
          <a:xfrm>
            <a:off x="544513" y="1308100"/>
            <a:ext cx="8435975" cy="4460875"/>
          </a:xfrm>
        </p:spPr>
        <p:txBody>
          <a:bodyPr/>
          <a:lstStyle/>
          <a:p>
            <a:r>
              <a:rPr lang="en-US" altLang="zh-CN" sz="2400" dirty="0"/>
              <a:t>The success of CPU scheduling depends on an observed property of processes:</a:t>
            </a:r>
            <a:endParaRPr lang="en-US" altLang="zh-CN" sz="2400" b="1" dirty="0">
              <a:solidFill>
                <a:srgbClr val="0505CB"/>
              </a:solidFill>
            </a:endParaRPr>
          </a:p>
          <a:p>
            <a:pPr lvl="1"/>
            <a:r>
              <a:rPr lang="zh-CN" altLang="en-US" sz="2000" b="1" dirty="0">
                <a:solidFill>
                  <a:srgbClr val="0505CB"/>
                </a:solidFill>
              </a:rPr>
              <a:t>CPU–I/O Burst Cycle</a:t>
            </a:r>
            <a:r>
              <a:rPr lang="zh-CN" altLang="en-US" sz="2000" dirty="0">
                <a:solidFill>
                  <a:srgbClr val="0505CB"/>
                </a:solidFill>
              </a:rPr>
              <a:t> </a:t>
            </a:r>
            <a:r>
              <a:rPr lang="zh-CN" altLang="en-US" sz="2000" dirty="0"/>
              <a:t>– Process execution consists of a </a:t>
            </a:r>
            <a:r>
              <a:rPr lang="zh-CN" altLang="en-US" sz="2000" i="1" dirty="0">
                <a:solidFill>
                  <a:srgbClr val="0505CB"/>
                </a:solidFill>
              </a:rPr>
              <a:t>cycle</a:t>
            </a:r>
            <a:r>
              <a:rPr lang="zh-CN" altLang="en-US" sz="2000" dirty="0">
                <a:solidFill>
                  <a:srgbClr val="0505CB"/>
                </a:solidFill>
              </a:rPr>
              <a:t> </a:t>
            </a:r>
            <a:r>
              <a:rPr lang="zh-CN" altLang="en-US" sz="2000" dirty="0"/>
              <a:t>of </a:t>
            </a:r>
            <a:r>
              <a:rPr lang="zh-CN" altLang="en-US" sz="2000" dirty="0">
                <a:solidFill>
                  <a:srgbClr val="006600"/>
                </a:solidFill>
              </a:rPr>
              <a:t>CPU execution </a:t>
            </a:r>
            <a:r>
              <a:rPr lang="zh-CN" altLang="en-US" sz="2000" dirty="0"/>
              <a:t>and </a:t>
            </a:r>
            <a:r>
              <a:rPr lang="zh-CN" altLang="en-US" sz="2000" dirty="0">
                <a:solidFill>
                  <a:srgbClr val="006600"/>
                </a:solidFill>
              </a:rPr>
              <a:t>I/O wait</a:t>
            </a:r>
            <a:endParaRPr lang="zh-CN" altLang="en-US" sz="2000" dirty="0"/>
          </a:p>
          <a:p>
            <a:pPr lvl="2"/>
            <a:r>
              <a:rPr lang="zh-CN" altLang="en-US" dirty="0"/>
              <a:t>CPU Burst Cycle</a:t>
            </a:r>
            <a:r>
              <a:rPr lang="en-US" altLang="zh-CN" dirty="0"/>
              <a:t>--</a:t>
            </a:r>
            <a:r>
              <a:rPr lang="zh-CN" altLang="en-US" dirty="0"/>
              <a:t>CPU执行期（</a:t>
            </a:r>
            <a:r>
              <a:rPr lang="en-US" altLang="zh-CN" dirty="0"/>
              <a:t>CPU</a:t>
            </a:r>
            <a:r>
              <a:rPr lang="zh-CN" altLang="en-US" dirty="0"/>
              <a:t>区间）</a:t>
            </a:r>
          </a:p>
          <a:p>
            <a:pPr lvl="2"/>
            <a:r>
              <a:rPr lang="zh-CN" altLang="en-US" dirty="0"/>
              <a:t>I/O Burst Cycle</a:t>
            </a:r>
            <a:r>
              <a:rPr lang="en-US" altLang="zh-CN" dirty="0"/>
              <a:t>--</a:t>
            </a:r>
            <a:r>
              <a:rPr lang="zh-CN" altLang="en-US" dirty="0"/>
              <a:t>I/O执行期 （</a:t>
            </a:r>
            <a:r>
              <a:rPr lang="en-US" altLang="zh-CN" dirty="0"/>
              <a:t>I/O</a:t>
            </a:r>
            <a:r>
              <a:rPr lang="zh-CN" altLang="en-US" dirty="0"/>
              <a:t>区间）</a:t>
            </a:r>
          </a:p>
          <a:p>
            <a:pPr lvl="1"/>
            <a:r>
              <a:rPr lang="en-US" altLang="zh-CN" sz="2000" dirty="0"/>
              <a:t>Process execution </a:t>
            </a:r>
            <a:r>
              <a:rPr lang="en-US" altLang="zh-CN" sz="2000" dirty="0">
                <a:solidFill>
                  <a:srgbClr val="0505CB"/>
                </a:solidFill>
              </a:rPr>
              <a:t>begins with a CPU burst</a:t>
            </a:r>
            <a:r>
              <a:rPr lang="en-US" altLang="zh-CN" sz="2000" dirty="0"/>
              <a:t>,  </a:t>
            </a:r>
            <a:r>
              <a:rPr lang="en-US" altLang="zh-CN" sz="2000" dirty="0">
                <a:solidFill>
                  <a:srgbClr val="0070C0"/>
                </a:solidFill>
              </a:rPr>
              <a:t>followed by an I/O burst, </a:t>
            </a:r>
            <a:r>
              <a:rPr lang="en-US" altLang="zh-CN" sz="2000" dirty="0"/>
              <a:t>…,  </a:t>
            </a:r>
            <a:r>
              <a:rPr lang="en-US" altLang="zh-CN" sz="2000" dirty="0">
                <a:solidFill>
                  <a:srgbClr val="0505CB"/>
                </a:solidFill>
              </a:rPr>
              <a:t>the final CPU burst </a:t>
            </a:r>
            <a:r>
              <a:rPr lang="en-US" altLang="zh-CN" sz="2000" dirty="0"/>
              <a:t>ends with a system request to terminate </a:t>
            </a:r>
            <a:r>
              <a:rPr lang="en-US" altLang="zh-CN" sz="2000" dirty="0" smtClean="0"/>
              <a:t>execution</a:t>
            </a:r>
            <a:endParaRPr lang="en-US" altLang="zh-CN" sz="2000" dirty="0"/>
          </a:p>
          <a:p>
            <a:pPr lvl="1"/>
            <a:r>
              <a:rPr lang="en-US" altLang="zh-CN" sz="2000" dirty="0"/>
              <a:t>Every time one process has to wait (I/O burst cycle, CPU becomes idle), </a:t>
            </a:r>
            <a:r>
              <a:rPr lang="en-US" altLang="zh-CN" sz="2000" dirty="0">
                <a:solidFill>
                  <a:srgbClr val="006600"/>
                </a:solidFill>
              </a:rPr>
              <a:t>another process can take over use of the CPU.</a:t>
            </a:r>
            <a:r>
              <a:rPr lang="en-US" altLang="zh-CN" sz="2000" dirty="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E04AA46-371F-4720-B0AB-135DA0F9120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endParaRPr lang="zh-CN" altLang="en-US" noProof="1">
              <a:effectLst>
                <a:outerShdw blurRad="38100" dist="38100" dir="2700000">
                  <a:srgbClr val="C0C0C0"/>
                </a:outerShdw>
              </a:effectLst>
            </a:endParaRPr>
          </a:p>
        </p:txBody>
      </p:sp>
      <p:sp>
        <p:nvSpPr>
          <p:cNvPr id="58371" name="Rectangle 3">
            <a:extLst>
              <a:ext uri="{FF2B5EF4-FFF2-40B4-BE49-F238E27FC236}">
                <a16:creationId xmlns:a16="http://schemas.microsoft.com/office/drawing/2014/main" id="{6B132022-0ECA-42BE-9AE2-62ACBBD13B12}"/>
              </a:ext>
            </a:extLst>
          </p:cNvPr>
          <p:cNvSpPr>
            <a:spLocks noGrp="1" noChangeArrowheads="1"/>
          </p:cNvSpPr>
          <p:nvPr>
            <p:ph type="body" idx="4294967295"/>
          </p:nvPr>
        </p:nvSpPr>
        <p:spPr>
          <a:xfrm>
            <a:off x="747713" y="982663"/>
            <a:ext cx="7953375" cy="5330825"/>
          </a:xfrm>
        </p:spPr>
        <p:txBody>
          <a:bodyPr/>
          <a:lstStyle/>
          <a:p>
            <a:pPr>
              <a:lnSpc>
                <a:spcPct val="80000"/>
              </a:lnSpc>
            </a:pPr>
            <a:r>
              <a:rPr lang="en-US" altLang="zh-CN" sz="2000" b="1" u="sng" dirty="0">
                <a:solidFill>
                  <a:srgbClr val="FF3300"/>
                </a:solidFill>
              </a:rPr>
              <a:t>Ready queue </a:t>
            </a:r>
            <a:r>
              <a:rPr lang="en-US" altLang="zh-CN" sz="2000" dirty="0"/>
              <a:t>is partitioned into separate queues, e.g.</a:t>
            </a:r>
          </a:p>
          <a:p>
            <a:pPr lvl="1">
              <a:lnSpc>
                <a:spcPct val="80000"/>
              </a:lnSpc>
            </a:pPr>
            <a:r>
              <a:rPr lang="en-US" altLang="zh-CN" dirty="0"/>
              <a:t>System processes</a:t>
            </a:r>
          </a:p>
          <a:p>
            <a:pPr lvl="1">
              <a:lnSpc>
                <a:spcPct val="80000"/>
              </a:lnSpc>
            </a:pPr>
            <a:r>
              <a:rPr lang="en-US" altLang="zh-CN" dirty="0"/>
              <a:t>Interactive processes</a:t>
            </a:r>
          </a:p>
          <a:p>
            <a:pPr lvl="1">
              <a:lnSpc>
                <a:spcPct val="80000"/>
              </a:lnSpc>
            </a:pPr>
            <a:r>
              <a:rPr lang="en-US" altLang="zh-CN" dirty="0"/>
              <a:t>Interactive editing processes</a:t>
            </a:r>
          </a:p>
          <a:p>
            <a:pPr lvl="1">
              <a:lnSpc>
                <a:spcPct val="80000"/>
              </a:lnSpc>
            </a:pPr>
            <a:r>
              <a:rPr lang="en-US" altLang="zh-CN" dirty="0"/>
              <a:t>Batch processes</a:t>
            </a:r>
          </a:p>
          <a:p>
            <a:pPr lvl="1">
              <a:lnSpc>
                <a:spcPct val="80000"/>
              </a:lnSpc>
            </a:pPr>
            <a:r>
              <a:rPr lang="en-US" altLang="zh-CN" dirty="0"/>
              <a:t>Students processes</a:t>
            </a: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different priority</a:t>
            </a:r>
            <a:endParaRPr lang="en-US" altLang="zh-CN" sz="2000" u="sng" dirty="0">
              <a:solidFill>
                <a:srgbClr val="FF3300"/>
              </a:solidFill>
            </a:endParaRP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its own scheduling algorithm</a:t>
            </a:r>
            <a:r>
              <a:rPr lang="en-US" altLang="zh-CN" sz="2000" b="1" dirty="0">
                <a:solidFill>
                  <a:srgbClr val="FF3300"/>
                </a:solidFill>
              </a:rPr>
              <a:t>, e.g.</a:t>
            </a:r>
          </a:p>
          <a:p>
            <a:pPr lvl="1"/>
            <a:r>
              <a:rPr lang="en-US" altLang="zh-CN" dirty="0">
                <a:solidFill>
                  <a:srgbClr val="006600"/>
                </a:solidFill>
              </a:rPr>
              <a:t>Fixed priority scheduling</a:t>
            </a:r>
            <a:endParaRPr lang="en-US" altLang="zh-CN" b="1" dirty="0">
              <a:solidFill>
                <a:srgbClr val="006600"/>
              </a:solidFill>
            </a:endParaRPr>
          </a:p>
          <a:p>
            <a:pPr lvl="2"/>
            <a:r>
              <a:rPr lang="zh-CN" altLang="en-US" sz="1600" dirty="0"/>
              <a:t>只有当高优先级队列为空的时候，才调度低优先级队列中的进程</a:t>
            </a:r>
            <a:endParaRPr lang="en-US" altLang="zh-CN" sz="1600" dirty="0"/>
          </a:p>
          <a:p>
            <a:pPr lvl="1"/>
            <a:r>
              <a:rPr lang="en-US" altLang="zh-CN" sz="2000" b="1" dirty="0">
                <a:solidFill>
                  <a:srgbClr val="006600"/>
                </a:solidFill>
              </a:rPr>
              <a:t>Time slice </a:t>
            </a:r>
            <a:r>
              <a:rPr lang="en-US" altLang="zh-CN" sz="2000" dirty="0"/>
              <a:t>– each queue gets a certain amount of CPU time which it can schedule amongst its processes; </a:t>
            </a:r>
          </a:p>
          <a:p>
            <a:pPr lvl="2">
              <a:lnSpc>
                <a:spcPct val="80000"/>
              </a:lnSpc>
            </a:pPr>
            <a:r>
              <a:rPr lang="zh-CN" altLang="en-US" sz="1600" dirty="0"/>
              <a:t>高优先级队列中的进程获得更多的</a:t>
            </a:r>
            <a:r>
              <a:rPr lang="en-US" altLang="zh-CN" sz="1600" dirty="0"/>
              <a:t>CPU</a:t>
            </a:r>
            <a:r>
              <a:rPr lang="zh-CN" altLang="en-US" sz="1600" dirty="0"/>
              <a:t>执行时间</a:t>
            </a:r>
            <a:endParaRPr lang="en-US" altLang="zh-CN" sz="1600" dirty="0"/>
          </a:p>
          <a:p>
            <a:pPr lvl="1">
              <a:lnSpc>
                <a:spcPct val="80000"/>
              </a:lnSpc>
            </a:pPr>
            <a:endParaRPr lang="en-US" altLang="zh-CN" sz="1600" dirty="0"/>
          </a:p>
          <a:p>
            <a:pPr>
              <a:lnSpc>
                <a:spcPct val="80000"/>
              </a:lnSpc>
            </a:pPr>
            <a:r>
              <a:rPr lang="en-US" altLang="zh-CN" sz="2000" b="1" dirty="0">
                <a:solidFill>
                  <a:srgbClr val="0505CB"/>
                </a:solidFill>
              </a:rPr>
              <a:t>Problem</a:t>
            </a:r>
            <a:r>
              <a:rPr lang="zh-CN" altLang="en-US" sz="2000" b="1" dirty="0">
                <a:solidFill>
                  <a:srgbClr val="0505CB"/>
                </a:solidFill>
              </a:rPr>
              <a:t>：</a:t>
            </a:r>
            <a:r>
              <a:rPr lang="en-US" altLang="zh-CN" sz="2000" b="1" dirty="0">
                <a:solidFill>
                  <a:srgbClr val="0505CB"/>
                </a:solidFill>
              </a:rPr>
              <a:t>Possibility of starvation.</a:t>
            </a:r>
            <a:endParaRPr lang="en-US" altLang="zh-CN" sz="2000" dirty="0">
              <a:solidFill>
                <a:srgbClr val="0505CB"/>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A421E64-5C47-4358-8106-65E69335059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5.3.6 Multilevel Feedback Queue</a:t>
            </a:r>
          </a:p>
        </p:txBody>
      </p:sp>
      <p:sp>
        <p:nvSpPr>
          <p:cNvPr id="59395" name="Rectangle 3">
            <a:extLst>
              <a:ext uri="{FF2B5EF4-FFF2-40B4-BE49-F238E27FC236}">
                <a16:creationId xmlns:a16="http://schemas.microsoft.com/office/drawing/2014/main" id="{B3CA804A-D8B2-4AF5-8A2F-7C4235C93E73}"/>
              </a:ext>
            </a:extLst>
          </p:cNvPr>
          <p:cNvSpPr>
            <a:spLocks noGrp="1" noChangeArrowheads="1"/>
          </p:cNvSpPr>
          <p:nvPr>
            <p:ph type="body" idx="4294967295"/>
          </p:nvPr>
        </p:nvSpPr>
        <p:spPr>
          <a:xfrm>
            <a:off x="827088" y="1363663"/>
            <a:ext cx="7351712" cy="4805362"/>
          </a:xfrm>
        </p:spPr>
        <p:txBody>
          <a:bodyPr/>
          <a:lstStyle/>
          <a:p>
            <a:r>
              <a:rPr lang="en-US" altLang="zh-CN" sz="2400" b="1" dirty="0"/>
              <a:t>A process can</a:t>
            </a:r>
            <a:r>
              <a:rPr lang="en-US" altLang="zh-CN" sz="2400" b="1" dirty="0">
                <a:solidFill>
                  <a:srgbClr val="003399"/>
                </a:solidFill>
              </a:rPr>
              <a:t> </a:t>
            </a:r>
            <a:r>
              <a:rPr lang="en-US" altLang="zh-CN" sz="2400" b="1" u="sng" dirty="0">
                <a:solidFill>
                  <a:srgbClr val="FF3300"/>
                </a:solidFill>
              </a:rPr>
              <a:t>move between the various queues</a:t>
            </a:r>
            <a:r>
              <a:rPr lang="en-US" altLang="zh-CN" sz="2400" b="1" u="sng" dirty="0"/>
              <a:t>; </a:t>
            </a:r>
          </a:p>
          <a:p>
            <a:pPr lvl="1"/>
            <a:r>
              <a:rPr lang="en-US" altLang="zh-CN" sz="2000" b="1" i="1" u="sng" dirty="0">
                <a:solidFill>
                  <a:srgbClr val="006600"/>
                </a:solidFill>
              </a:rPr>
              <a:t>aging </a:t>
            </a:r>
            <a:r>
              <a:rPr lang="en-US" altLang="zh-CN" sz="2000" b="1" i="1" u="sng" dirty="0"/>
              <a:t>can be implemented this way</a:t>
            </a:r>
          </a:p>
          <a:p>
            <a:r>
              <a:rPr lang="en-US" altLang="zh-CN" sz="2400" dirty="0">
                <a:solidFill>
                  <a:srgbClr val="003399"/>
                </a:solidFill>
              </a:rPr>
              <a:t>Multilevel-feedback-queue </a:t>
            </a:r>
            <a:r>
              <a:rPr lang="en-US" altLang="zh-CN" sz="2400" dirty="0"/>
              <a:t>scheduler defined by the following parameters:</a:t>
            </a:r>
          </a:p>
          <a:p>
            <a:pPr lvl="1"/>
            <a:r>
              <a:rPr lang="en-US" altLang="zh-CN" sz="2000" dirty="0">
                <a:solidFill>
                  <a:srgbClr val="006600"/>
                </a:solidFill>
              </a:rPr>
              <a:t>number of queues</a:t>
            </a:r>
          </a:p>
          <a:p>
            <a:pPr lvl="1"/>
            <a:r>
              <a:rPr lang="en-US" altLang="zh-CN" sz="2000" dirty="0">
                <a:solidFill>
                  <a:srgbClr val="006600"/>
                </a:solidFill>
              </a:rPr>
              <a:t>scheduling algorithms</a:t>
            </a:r>
            <a:r>
              <a:rPr lang="en-US" altLang="zh-CN" sz="2000" dirty="0"/>
              <a:t> for</a:t>
            </a:r>
            <a:r>
              <a:rPr lang="en-US" altLang="zh-CN" sz="2000" dirty="0">
                <a:solidFill>
                  <a:srgbClr val="003399"/>
                </a:solidFill>
              </a:rPr>
              <a:t> each queue</a:t>
            </a:r>
          </a:p>
          <a:p>
            <a:pPr lvl="1"/>
            <a:r>
              <a:rPr lang="en-US" altLang="zh-CN" sz="2000" dirty="0"/>
              <a:t>method used to determine when to </a:t>
            </a:r>
            <a:r>
              <a:rPr lang="en-US" altLang="zh-CN" sz="2000" dirty="0">
                <a:solidFill>
                  <a:srgbClr val="003399"/>
                </a:solidFill>
              </a:rPr>
              <a:t>upgrade </a:t>
            </a:r>
            <a:r>
              <a:rPr lang="en-US" altLang="zh-CN" sz="2000" dirty="0"/>
              <a:t>a process</a:t>
            </a:r>
          </a:p>
          <a:p>
            <a:pPr lvl="1"/>
            <a:r>
              <a:rPr lang="en-US" altLang="zh-CN" sz="2000" dirty="0"/>
              <a:t>method used to determine when to </a:t>
            </a:r>
            <a:r>
              <a:rPr lang="en-US" altLang="zh-CN" sz="2000" dirty="0">
                <a:solidFill>
                  <a:srgbClr val="003399"/>
                </a:solidFill>
              </a:rPr>
              <a:t>demote </a:t>
            </a:r>
            <a:r>
              <a:rPr lang="en-US" altLang="zh-CN" sz="2000" dirty="0"/>
              <a:t>a process</a:t>
            </a:r>
          </a:p>
          <a:p>
            <a:pPr lvl="1"/>
            <a:r>
              <a:rPr lang="en-US" altLang="zh-CN" sz="2000" dirty="0"/>
              <a:t>method used to determine </a:t>
            </a:r>
            <a:r>
              <a:rPr lang="en-US" altLang="zh-CN" sz="2000" dirty="0">
                <a:solidFill>
                  <a:srgbClr val="006600"/>
                </a:solidFill>
              </a:rPr>
              <a:t>which queue a process will enter</a:t>
            </a:r>
            <a:r>
              <a:rPr lang="en-US" altLang="zh-CN" sz="2000" dirty="0"/>
              <a:t> when that process needs service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2230882-A820-4F96-9E28-B4F87F3B80E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Multilevel Feedback Queues (Cont.)</a:t>
            </a:r>
          </a:p>
        </p:txBody>
      </p:sp>
      <p:pic>
        <p:nvPicPr>
          <p:cNvPr id="60419" name="Picture 4">
            <a:extLst>
              <a:ext uri="{FF2B5EF4-FFF2-40B4-BE49-F238E27FC236}">
                <a16:creationId xmlns:a16="http://schemas.microsoft.com/office/drawing/2014/main" id="{35F539BE-2668-454C-A8CF-7564F8593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 t="10027" r="1016" b="9756"/>
          <a:stretch>
            <a:fillRect/>
          </a:stretch>
        </p:blipFill>
        <p:spPr bwMode="auto">
          <a:xfrm>
            <a:off x="1616075" y="1095375"/>
            <a:ext cx="5554663" cy="19319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BE5AE1-CCD3-4D2B-A9A9-57E614051BE3}"/>
              </a:ext>
            </a:extLst>
          </p:cNvPr>
          <p:cNvSpPr txBox="1">
            <a:spLocks noChangeArrowheads="1"/>
          </p:cNvSpPr>
          <p:nvPr/>
        </p:nvSpPr>
        <p:spPr bwMode="auto">
          <a:xfrm>
            <a:off x="685800" y="3284538"/>
            <a:ext cx="8212138" cy="2654535"/>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spcBef>
                <a:spcPts val="0"/>
              </a:spcBef>
              <a:defRPr/>
            </a:pPr>
            <a:r>
              <a:rPr lang="en-US" altLang="zh-CN" sz="1600" noProof="1">
                <a:solidFill>
                  <a:srgbClr val="0505CB"/>
                </a:solidFill>
                <a:effectLst>
                  <a:outerShdw blurRad="38100" dist="38100" dir="2700000">
                    <a:srgbClr val="C0C0C0"/>
                  </a:outerShdw>
                </a:effectLst>
              </a:rPr>
              <a:t>Ready queue </a:t>
            </a:r>
            <a:r>
              <a:rPr lang="en-US" altLang="zh-CN" sz="1600" dirty="0"/>
              <a:t>is partitioned into</a:t>
            </a:r>
            <a:r>
              <a:rPr lang="en-US" altLang="zh-CN" sz="1600" noProof="1">
                <a:effectLst>
                  <a:outerShdw blurRad="38100" dist="38100" dir="2700000">
                    <a:srgbClr val="C0C0C0"/>
                  </a:outerShdw>
                </a:effectLst>
              </a:rPr>
              <a:t> </a:t>
            </a:r>
            <a:r>
              <a:rPr lang="zh-CN" altLang="en-US" sz="1600" noProof="1">
                <a:solidFill>
                  <a:srgbClr val="0505CB"/>
                </a:solidFill>
                <a:effectLst>
                  <a:outerShdw blurRad="38100" dist="38100" dir="2700000">
                    <a:srgbClr val="C0C0C0"/>
                  </a:outerShdw>
                </a:effectLst>
              </a:rPr>
              <a:t>Multilevel Queue</a:t>
            </a:r>
            <a:endParaRPr lang="en-US" altLang="zh-CN" sz="1600" noProof="1">
              <a:solidFill>
                <a:srgbClr val="0505CB"/>
              </a:solidFill>
              <a:effectLst>
                <a:outerShdw blurRad="38100" dist="38100" dir="2700000">
                  <a:srgbClr val="C0C0C0"/>
                </a:outerShdw>
              </a:effectLst>
            </a:endParaRPr>
          </a:p>
          <a:p>
            <a:pPr>
              <a:spcBef>
                <a:spcPts val="0"/>
              </a:spcBef>
              <a:defRPr/>
            </a:pPr>
            <a:r>
              <a:rPr lang="en-US" altLang="zh-CN" sz="1600" b="1" u="sng" dirty="0"/>
              <a:t>A process can</a:t>
            </a:r>
            <a:r>
              <a:rPr lang="en-US" altLang="zh-CN" sz="1600" b="1" u="sng" dirty="0">
                <a:solidFill>
                  <a:srgbClr val="003399"/>
                </a:solidFill>
              </a:rPr>
              <a:t> </a:t>
            </a:r>
            <a:r>
              <a:rPr lang="en-US" altLang="zh-CN" sz="1600" b="1" u="sng" dirty="0">
                <a:solidFill>
                  <a:srgbClr val="FF3300"/>
                </a:solidFill>
              </a:rPr>
              <a:t>move between the various queues</a:t>
            </a:r>
            <a:r>
              <a:rPr lang="zh-CN" altLang="en-US" sz="1600" b="1" u="sng" dirty="0">
                <a:solidFill>
                  <a:srgbClr val="FF3300"/>
                </a:solidFill>
              </a:rPr>
              <a:t>；</a:t>
            </a:r>
            <a:endParaRPr lang="en-US" altLang="zh-CN" sz="1600" u="sng" dirty="0">
              <a:effectLst>
                <a:outerShdw blurRad="38100" dist="38100" dir="2700000">
                  <a:srgbClr val="C0C0C0"/>
                </a:outerShdw>
              </a:effectLst>
            </a:endParaRP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priority</a:t>
            </a:r>
            <a:r>
              <a:rPr lang="en-US" altLang="zh-CN" sz="1600" noProof="1">
                <a:effectLst>
                  <a:outerShdw blurRad="38100" dist="38100" dir="2700000">
                    <a:srgbClr val="C0C0C0"/>
                  </a:outerShdw>
                </a:effectLst>
              </a:rPr>
              <a:t> for each queue</a:t>
            </a: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Different</a:t>
            </a:r>
            <a:r>
              <a:rPr lang="en-US" altLang="zh-CN" sz="1600" dirty="0">
                <a:solidFill>
                  <a:srgbClr val="006600"/>
                </a:solidFill>
              </a:rPr>
              <a:t> scheduling algorithms</a:t>
            </a:r>
            <a:r>
              <a:rPr lang="en-US" altLang="zh-CN" sz="1600" dirty="0"/>
              <a:t> for</a:t>
            </a:r>
            <a:r>
              <a:rPr lang="en-US" altLang="zh-CN" sz="1600" dirty="0">
                <a:solidFill>
                  <a:srgbClr val="003399"/>
                </a:solidFill>
              </a:rPr>
              <a:t> </a:t>
            </a:r>
            <a:r>
              <a:rPr lang="en-US" altLang="zh-CN" sz="1600" dirty="0">
                <a:effectLst>
                  <a:outerShdw blurRad="38100" dist="38100" dir="2700000">
                    <a:srgbClr val="C0C0C0"/>
                  </a:outerShdw>
                </a:effectLst>
              </a:rPr>
              <a:t>each queue</a:t>
            </a: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time quantum </a:t>
            </a:r>
            <a:r>
              <a:rPr lang="en-US" altLang="zh-CN" sz="1600" noProof="1">
                <a:effectLst>
                  <a:outerShdw blurRad="38100" dist="38100" dir="2700000">
                    <a:srgbClr val="C0C0C0"/>
                  </a:outerShdw>
                </a:effectLst>
              </a:rPr>
              <a:t>(time-slice) for each queue</a:t>
            </a: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Only when the higher priority queue is </a:t>
            </a:r>
            <a:r>
              <a:rPr lang="en-US" altLang="zh-CN" sz="1600" dirty="0">
                <a:solidFill>
                  <a:srgbClr val="0505CB"/>
                </a:solidFill>
                <a:effectLst>
                  <a:outerShdw blurRad="38100" dist="38100" dir="2700000">
                    <a:srgbClr val="C0C0C0"/>
                  </a:outerShdw>
                </a:effectLst>
              </a:rPr>
              <a:t>empty</a:t>
            </a:r>
            <a:r>
              <a:rPr lang="en-US" altLang="zh-CN" sz="1600" dirty="0">
                <a:effectLst>
                  <a:outerShdw blurRad="38100" dist="38100" dir="2700000">
                    <a:srgbClr val="C0C0C0"/>
                  </a:outerShdw>
                </a:effectLst>
              </a:rPr>
              <a:t>, then schedules the process in the lower priority queue</a:t>
            </a:r>
          </a:p>
          <a:p>
            <a:pPr marL="342900" lvl="1" indent="-342900">
              <a:spcBef>
                <a:spcPts val="0"/>
              </a:spcBef>
              <a:buClr>
                <a:srgbClr val="993300"/>
              </a:buClr>
              <a:buSzPct val="90000"/>
              <a:buFont typeface="Monotype Sorts" pitchFamily="2" charset="2"/>
              <a:buChar char="n"/>
              <a:defRPr/>
            </a:pPr>
            <a:r>
              <a:rPr lang="zh-CN" altLang="en-US" sz="1600" dirty="0">
                <a:effectLst>
                  <a:outerShdw blurRad="38100" dist="38100" dir="2700000">
                    <a:srgbClr val="C0C0C0"/>
                  </a:outerShdw>
                </a:effectLst>
              </a:rPr>
              <a:t>当一个进程执行完一个时间片</a:t>
            </a:r>
            <a:r>
              <a:rPr lang="en-US" altLang="zh-CN" sz="1600" dirty="0">
                <a:effectLst>
                  <a:outerShdw blurRad="38100" dist="38100" dir="2700000">
                    <a:srgbClr val="C0C0C0"/>
                  </a:outerShdw>
                </a:effectLst>
              </a:rPr>
              <a:t>,</a:t>
            </a:r>
            <a:r>
              <a:rPr lang="zh-CN" altLang="en-US" sz="1600" dirty="0">
                <a:effectLst>
                  <a:outerShdw blurRad="38100" dist="38100" dir="2700000">
                    <a:srgbClr val="C0C0C0"/>
                  </a:outerShdw>
                </a:effectLst>
              </a:rPr>
              <a:t>但尚未结束，则降级进入低级队列</a:t>
            </a:r>
            <a:endParaRPr lang="en-US" altLang="zh-CN" sz="1600" dirty="0">
              <a:effectLst>
                <a:outerShdw blurRad="38100" dist="38100" dir="2700000">
                  <a:srgbClr val="C0C0C0"/>
                </a:outerShdw>
              </a:effectLst>
            </a:endParaRPr>
          </a:p>
          <a:p>
            <a:pPr>
              <a:spcBef>
                <a:spcPts val="0"/>
              </a:spcBef>
              <a:defRPr/>
            </a:pPr>
            <a:r>
              <a:rPr lang="zh-CN" altLang="en-US" sz="1600" dirty="0"/>
              <a:t>新创建进程进入最高优先级队列</a:t>
            </a:r>
            <a:endParaRPr lang="en-US" altLang="zh-CN" sz="1600" dirty="0"/>
          </a:p>
          <a:p>
            <a:pPr>
              <a:spcBef>
                <a:spcPts val="0"/>
              </a:spcBef>
              <a:defRPr/>
            </a:pPr>
            <a:r>
              <a:rPr lang="zh-CN" altLang="en-US" sz="1600" dirty="0"/>
              <a:t>可以防止低优先级队列中的进程出现饥饿</a:t>
            </a:r>
            <a:r>
              <a:rPr lang="en-US" altLang="zh-CN" sz="1600" dirty="0"/>
              <a:t>(starvation)</a:t>
            </a:r>
            <a:r>
              <a:rPr lang="zh-CN" altLang="en-US" sz="1600" dirty="0"/>
              <a:t>现象</a:t>
            </a:r>
            <a:r>
              <a:rPr lang="en-US" altLang="zh-CN" sz="1600" dirty="0"/>
              <a:t>--aging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032041C-E39E-44C3-ADC4-6A3AEAFDB68D}"/>
              </a:ext>
            </a:extLst>
          </p:cNvPr>
          <p:cNvSpPr>
            <a:spLocks noGrp="1"/>
          </p:cNvSpPr>
          <p:nvPr>
            <p:ph type="title" idx="4294967295"/>
          </p:nvPr>
        </p:nvSpPr>
        <p:spPr>
          <a:xfrm>
            <a:off x="1131888" y="0"/>
            <a:ext cx="7772400" cy="844550"/>
          </a:xfrm>
          <a:ln>
            <a:miter/>
          </a:ln>
        </p:spPr>
        <p:txBody>
          <a:bodyPr/>
          <a:lstStyle/>
          <a:p>
            <a:pPr>
              <a:defRPr/>
            </a:pPr>
            <a:r>
              <a:rPr lang="en-US" altLang="zh-CN" sz="2800" noProof="1">
                <a:effectLst>
                  <a:outerShdw blurRad="38100" dist="38100" dir="2700000">
                    <a:srgbClr val="C0C0C0"/>
                  </a:outerShdw>
                </a:effectLst>
              </a:rPr>
              <a:t>Example of Multilevel Feedback Queue</a:t>
            </a:r>
          </a:p>
        </p:txBody>
      </p:sp>
      <p:sp>
        <p:nvSpPr>
          <p:cNvPr id="61443" name="Rectangle 3">
            <a:extLst>
              <a:ext uri="{FF2B5EF4-FFF2-40B4-BE49-F238E27FC236}">
                <a16:creationId xmlns:a16="http://schemas.microsoft.com/office/drawing/2014/main" id="{8B92E395-DDE4-4A96-9996-75E889D363F7}"/>
              </a:ext>
            </a:extLst>
          </p:cNvPr>
          <p:cNvSpPr>
            <a:spLocks noGrp="1" noChangeArrowheads="1"/>
          </p:cNvSpPr>
          <p:nvPr>
            <p:ph type="body" idx="4294967295"/>
          </p:nvPr>
        </p:nvSpPr>
        <p:spPr/>
        <p:txBody>
          <a:bodyPr/>
          <a:lstStyle/>
          <a:p>
            <a:r>
              <a:rPr lang="en-US" altLang="zh-CN" sz="2000"/>
              <a:t>Three queues: </a:t>
            </a:r>
          </a:p>
          <a:p>
            <a:pPr lvl="1"/>
            <a:r>
              <a:rPr lang="en-US" altLang="zh-CN" sz="2000" i="1"/>
              <a:t>Q</a:t>
            </a:r>
            <a:r>
              <a:rPr lang="en-US" altLang="zh-CN" sz="2000" baseline="-25000"/>
              <a:t>0</a:t>
            </a:r>
            <a:r>
              <a:rPr lang="en-US" altLang="zh-CN" sz="2000"/>
              <a:t> – </a:t>
            </a:r>
            <a:r>
              <a:rPr lang="en-US" altLang="zh-CN" sz="2000">
                <a:solidFill>
                  <a:srgbClr val="003399"/>
                </a:solidFill>
              </a:rPr>
              <a:t>RR</a:t>
            </a:r>
            <a:r>
              <a:rPr lang="en-US" altLang="zh-CN" sz="2000"/>
              <a:t> with time quantum </a:t>
            </a:r>
            <a:r>
              <a:rPr lang="en-US" altLang="zh-CN" sz="2000" b="1">
                <a:solidFill>
                  <a:schemeClr val="tx2"/>
                </a:solidFill>
              </a:rPr>
              <a:t>8</a:t>
            </a:r>
            <a:r>
              <a:rPr lang="en-US" altLang="zh-CN" sz="2000">
                <a:solidFill>
                  <a:schemeClr val="tx2"/>
                </a:solidFill>
              </a:rPr>
              <a:t> </a:t>
            </a:r>
            <a:r>
              <a:rPr lang="en-US" altLang="zh-CN" sz="2000"/>
              <a:t>milliseconds</a:t>
            </a:r>
          </a:p>
          <a:p>
            <a:pPr lvl="1"/>
            <a:r>
              <a:rPr lang="en-US" altLang="zh-CN" sz="2000" i="1"/>
              <a:t>Q</a:t>
            </a:r>
            <a:r>
              <a:rPr lang="en-US" altLang="zh-CN" sz="2000" baseline="-25000"/>
              <a:t>1</a:t>
            </a:r>
            <a:r>
              <a:rPr lang="en-US" altLang="zh-CN" sz="2000"/>
              <a:t> – </a:t>
            </a:r>
            <a:r>
              <a:rPr lang="en-US" altLang="zh-CN" sz="2000">
                <a:solidFill>
                  <a:srgbClr val="003399"/>
                </a:solidFill>
              </a:rPr>
              <a:t>RR </a:t>
            </a:r>
            <a:r>
              <a:rPr lang="en-US" altLang="zh-CN" sz="2000"/>
              <a:t>time quantum </a:t>
            </a:r>
            <a:r>
              <a:rPr lang="en-US" altLang="zh-CN" sz="2000">
                <a:solidFill>
                  <a:schemeClr val="tx2"/>
                </a:solidFill>
              </a:rPr>
              <a:t>16 </a:t>
            </a:r>
            <a:r>
              <a:rPr lang="en-US" altLang="zh-CN" sz="2000"/>
              <a:t>milliseconds</a:t>
            </a:r>
          </a:p>
          <a:p>
            <a:pPr lvl="1"/>
            <a:r>
              <a:rPr lang="en-US" altLang="zh-CN" sz="2000" i="1"/>
              <a:t>Q</a:t>
            </a:r>
            <a:r>
              <a:rPr lang="en-US" altLang="zh-CN" sz="2000" baseline="-25000"/>
              <a:t>2</a:t>
            </a:r>
            <a:r>
              <a:rPr lang="en-US" altLang="zh-CN" sz="2000"/>
              <a:t> – </a:t>
            </a:r>
            <a:r>
              <a:rPr lang="en-US" altLang="zh-CN" sz="2000">
                <a:solidFill>
                  <a:srgbClr val="003399"/>
                </a:solidFill>
              </a:rPr>
              <a:t>FCFS</a:t>
            </a:r>
          </a:p>
          <a:p>
            <a:r>
              <a:rPr lang="en-US" altLang="zh-CN" sz="2000"/>
              <a:t>Scheduling</a:t>
            </a:r>
          </a:p>
          <a:p>
            <a:pPr lvl="1"/>
            <a:r>
              <a:rPr lang="en-US" altLang="zh-CN" sz="2000"/>
              <a:t>A new job enters queue </a:t>
            </a:r>
            <a:r>
              <a:rPr lang="en-US" altLang="zh-CN" sz="2000" i="1"/>
              <a:t>Q</a:t>
            </a:r>
            <a:r>
              <a:rPr lang="en-US" altLang="zh-CN" sz="2000" i="1" baseline="-25000"/>
              <a:t>0</a:t>
            </a:r>
            <a:r>
              <a:rPr lang="en-US" altLang="zh-CN" sz="2000" i="1"/>
              <a:t> </a:t>
            </a:r>
            <a:r>
              <a:rPr lang="en-US" altLang="zh-CN" sz="2000"/>
              <a:t>which is served</a:t>
            </a:r>
            <a:r>
              <a:rPr lang="en-US" altLang="zh-CN" sz="2000" i="1"/>
              <a:t> </a:t>
            </a:r>
            <a:r>
              <a:rPr lang="en-US" altLang="zh-CN" sz="2000"/>
              <a:t>FCFS. When it gains CPU, job receives 8 milliseconds.  If it does not finish in 8 milliseconds, job is moved to queue </a:t>
            </a:r>
            <a:r>
              <a:rPr lang="en-US" altLang="zh-CN" sz="2000" i="1"/>
              <a:t>Q</a:t>
            </a:r>
            <a:r>
              <a:rPr lang="en-US" altLang="zh-CN" sz="2000" baseline="-25000"/>
              <a:t>1</a:t>
            </a:r>
            <a:r>
              <a:rPr lang="en-US" altLang="zh-CN" sz="2000"/>
              <a:t>.</a:t>
            </a:r>
          </a:p>
          <a:p>
            <a:pPr lvl="1"/>
            <a:r>
              <a:rPr lang="en-US" altLang="zh-CN" sz="2000"/>
              <a:t>At </a:t>
            </a:r>
            <a:r>
              <a:rPr lang="en-US" altLang="zh-CN" sz="2000" i="1"/>
              <a:t>Q</a:t>
            </a:r>
            <a:r>
              <a:rPr lang="en-US" altLang="zh-CN" sz="2000" baseline="-25000"/>
              <a:t>1</a:t>
            </a:r>
            <a:r>
              <a:rPr lang="en-US" altLang="zh-CN" sz="2000"/>
              <a:t> job is again served FCFS and receives 16 additional milliseconds.  If it still does not complete, it is preempted and moved to queue </a:t>
            </a:r>
            <a:r>
              <a:rPr lang="en-US" altLang="zh-CN" sz="2000" i="1"/>
              <a:t>Q</a:t>
            </a:r>
            <a:r>
              <a:rPr lang="en-US" altLang="zh-CN" sz="2000" baseline="-25000"/>
              <a:t>2</a:t>
            </a:r>
            <a:r>
              <a:rPr lang="en-US" altLang="zh-CN" sz="200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92035BE-F9FE-491C-B3D8-2154CC3611C2}"/>
              </a:ext>
            </a:extLst>
          </p:cNvPr>
          <p:cNvSpPr>
            <a:spLocks noGrp="1"/>
          </p:cNvSpPr>
          <p:nvPr>
            <p:ph type="title" idx="4294967295"/>
          </p:nvPr>
        </p:nvSpPr>
        <p:spPr>
          <a:xfrm>
            <a:off x="730250" y="476250"/>
            <a:ext cx="8077200" cy="609600"/>
          </a:xfrm>
          <a:ln>
            <a:miter/>
          </a:ln>
        </p:spPr>
        <p:txBody>
          <a:bodyPr/>
          <a:lstStyle/>
          <a:p>
            <a:pPr>
              <a:defRPr/>
            </a:pPr>
            <a:r>
              <a:rPr lang="en-US" altLang="zh-CN" sz="2800" noProof="1">
                <a:effectLst>
                  <a:outerShdw blurRad="38100" dist="38100" dir="2700000">
                    <a:srgbClr val="C0C0C0"/>
                  </a:outerShdw>
                </a:effectLst>
              </a:rPr>
              <a:t>Example Multilevel Feedback Queues</a:t>
            </a:r>
          </a:p>
        </p:txBody>
      </p:sp>
      <p:pic>
        <p:nvPicPr>
          <p:cNvPr id="62468" name="Picture 4">
            <a:extLst>
              <a:ext uri="{FF2B5EF4-FFF2-40B4-BE49-F238E27FC236}">
                <a16:creationId xmlns:a16="http://schemas.microsoft.com/office/drawing/2014/main" id="{CCE86305-F78D-4DE7-B42B-A6C43BC68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 t="10027" r="1016" b="9756"/>
          <a:stretch>
            <a:fillRect/>
          </a:stretch>
        </p:blipFill>
        <p:spPr bwMode="auto">
          <a:xfrm>
            <a:off x="1636713" y="3238752"/>
            <a:ext cx="5554662" cy="1866900"/>
          </a:xfrm>
          <a:prstGeom prst="rect">
            <a:avLst/>
          </a:prstGeom>
          <a:noFill/>
          <a:ln w="38100" cmpd="dbl">
            <a:solidFill>
              <a:srgbClr val="CC6600"/>
            </a:solidFill>
            <a:bevel/>
            <a:headEnd/>
            <a:tailEnd/>
          </a:ln>
          <a:extLst>
            <a:ext uri="{909E8E84-426E-40DD-AFC4-6F175D3DCCD1}">
              <a14:hiddenFill xmlns:a14="http://schemas.microsoft.com/office/drawing/2010/main">
                <a:solidFill>
                  <a:srgbClr val="FFFFFF"/>
                </a:solidFill>
              </a14:hiddenFill>
            </a:ext>
          </a:extLst>
        </p:spPr>
      </p:pic>
      <p:sp>
        <p:nvSpPr>
          <p:cNvPr id="62469" name="文本框 37892">
            <a:extLst>
              <a:ext uri="{FF2B5EF4-FFF2-40B4-BE49-F238E27FC236}">
                <a16:creationId xmlns:a16="http://schemas.microsoft.com/office/drawing/2014/main" id="{6F310567-4EBF-4222-B219-9FF6E6659794}"/>
              </a:ext>
            </a:extLst>
          </p:cNvPr>
          <p:cNvSpPr txBox="1">
            <a:spLocks noChangeArrowheads="1"/>
          </p:cNvSpPr>
          <p:nvPr/>
        </p:nvSpPr>
        <p:spPr bwMode="auto">
          <a:xfrm>
            <a:off x="1336675" y="5576888"/>
            <a:ext cx="702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b="1" dirty="0">
                <a:solidFill>
                  <a:srgbClr val="0505CB"/>
                </a:solidFill>
                <a:latin typeface="Helvetica" panose="020B0604020202020204" pitchFamily="34" charset="0"/>
              </a:rPr>
              <a:t>给出甘特图，并计算各进程的等待时间及周转时间 </a:t>
            </a:r>
            <a:r>
              <a:rPr lang="en-US" altLang="zh-CN" b="1" dirty="0">
                <a:solidFill>
                  <a:srgbClr val="0505CB"/>
                </a:solidFill>
                <a:latin typeface="Helvetica" panose="020B0604020202020204" pitchFamily="34" charset="0"/>
              </a:rPr>
              <a:t>(</a:t>
            </a:r>
            <a:r>
              <a:rPr lang="zh-CN" altLang="en-US" b="1" dirty="0">
                <a:solidFill>
                  <a:srgbClr val="0505CB"/>
                </a:solidFill>
                <a:latin typeface="Helvetica" panose="020B0604020202020204" pitchFamily="34" charset="0"/>
              </a:rPr>
              <a:t>课后自己练习</a:t>
            </a:r>
            <a:r>
              <a:rPr lang="en-US" altLang="zh-CN" b="1" dirty="0">
                <a:solidFill>
                  <a:srgbClr val="0505CB"/>
                </a:solidFill>
                <a:latin typeface="Helvetica" panose="020B0604020202020204" pitchFamily="34" charset="0"/>
              </a:rPr>
              <a:t>)</a:t>
            </a:r>
            <a:endParaRPr lang="zh-CN" altLang="en-US" b="1" dirty="0">
              <a:solidFill>
                <a:srgbClr val="0505CB"/>
              </a:solidFill>
              <a:latin typeface="Helvetica" panose="020B0604020202020204" pitchFamily="34" charset="0"/>
            </a:endParaRPr>
          </a:p>
        </p:txBody>
      </p:sp>
      <p:sp>
        <p:nvSpPr>
          <p:cNvPr id="2" name="矩形 1">
            <a:extLst>
              <a:ext uri="{FF2B5EF4-FFF2-40B4-BE49-F238E27FC236}">
                <a16:creationId xmlns:a16="http://schemas.microsoft.com/office/drawing/2014/main" id="{B6E53DAA-0E4B-46F2-B2BE-8F79E54194F0}"/>
              </a:ext>
            </a:extLst>
          </p:cNvPr>
          <p:cNvSpPr/>
          <p:nvPr/>
        </p:nvSpPr>
        <p:spPr>
          <a:xfrm>
            <a:off x="2128044" y="1431371"/>
            <a:ext cx="4572000" cy="1588127"/>
          </a:xfrm>
          <a:prstGeom prst="rect">
            <a:avLst/>
          </a:prstGeom>
        </p:spPr>
        <p:txBody>
          <a:bodyPr>
            <a:spAutoFit/>
          </a:bodyPr>
          <a:lstStyle/>
          <a:p>
            <a:pPr>
              <a:lnSpc>
                <a:spcPct val="90000"/>
              </a:lnSpc>
              <a:buFont typeface="Monotype Sorts" pitchFamily="2" charset="2"/>
              <a:buNone/>
              <a:tabLst>
                <a:tab pos="2222500" algn="ctr"/>
                <a:tab pos="3997325" algn="ctr"/>
              </a:tabLst>
            </a:pPr>
            <a:r>
              <a:rPr lang="zh-CN" altLang="en-US" u="sng" dirty="0"/>
              <a:t>Process</a:t>
            </a:r>
            <a:r>
              <a:rPr lang="zh-CN" altLang="en-US" dirty="0"/>
              <a:t>	              </a:t>
            </a:r>
            <a:r>
              <a:rPr lang="zh-CN" altLang="en-US" u="sng" dirty="0"/>
              <a:t>Burst Time</a:t>
            </a:r>
          </a:p>
          <a:p>
            <a:pPr>
              <a:lnSpc>
                <a:spcPct val="90000"/>
              </a:lnSpc>
              <a:buFont typeface="Monotype Sorts" pitchFamily="2" charset="2"/>
              <a:buNone/>
              <a:tabLst>
                <a:tab pos="2222500" algn="ctr"/>
                <a:tab pos="3997325" algn="ctr"/>
              </a:tabLst>
            </a:pPr>
            <a:endParaRPr lang="en-US" altLang="zh-CN" i="1"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1	             </a:t>
            </a:r>
            <a:r>
              <a:rPr lang="zh-CN" altLang="en-US" dirty="0"/>
              <a:t>53</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2	           </a:t>
            </a:r>
            <a:r>
              <a:rPr lang="zh-CN" altLang="en-US" dirty="0"/>
              <a:t>17</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3	            </a:t>
            </a:r>
            <a:r>
              <a:rPr lang="zh-CN" altLang="en-US" dirty="0"/>
              <a:t>68</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4	            </a:t>
            </a:r>
            <a:r>
              <a:rPr lang="zh-CN" altLang="en-US" dirty="0"/>
              <a:t>24</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DFEAD2-12B8-4A50-9E18-30C6BC38D220}"/>
              </a:ext>
            </a:extLst>
          </p:cNvPr>
          <p:cNvSpPr>
            <a:spLocks noGrp="1"/>
          </p:cNvSpPr>
          <p:nvPr>
            <p:ph type="title" idx="4294967295"/>
          </p:nvPr>
        </p:nvSpPr>
        <p:spPr>
          <a:xfrm>
            <a:off x="1131888" y="261938"/>
            <a:ext cx="7772400" cy="582612"/>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3491" name="Rectangle 3">
            <a:extLst>
              <a:ext uri="{FF2B5EF4-FFF2-40B4-BE49-F238E27FC236}">
                <a16:creationId xmlns:a16="http://schemas.microsoft.com/office/drawing/2014/main" id="{13C6CF61-4B13-4085-8EC4-5A13EC003DC2}"/>
              </a:ext>
            </a:extLst>
          </p:cNvPr>
          <p:cNvSpPr>
            <a:spLocks noGrp="1" noChangeArrowheads="1"/>
          </p:cNvSpPr>
          <p:nvPr>
            <p:ph type="body" idx="4294967295"/>
          </p:nvPr>
        </p:nvSpPr>
        <p:spPr>
          <a:xfrm>
            <a:off x="631825" y="1271588"/>
            <a:ext cx="7870825" cy="4443412"/>
          </a:xfrm>
        </p:spPr>
        <p:txBody>
          <a:bodyPr/>
          <a:lstStyle/>
          <a:p>
            <a:r>
              <a:rPr lang="en-US" altLang="zh-CN" sz="2000" dirty="0">
                <a:solidFill>
                  <a:srgbClr val="0070C0"/>
                </a:solidFill>
              </a:rPr>
              <a:t>SCHED_OTHER (0)</a:t>
            </a:r>
          </a:p>
          <a:p>
            <a:pPr lvl="1"/>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a:t>
            </a:r>
            <a:r>
              <a:rPr lang="zh-CN" altLang="en-US" b="1" dirty="0">
                <a:solidFill>
                  <a:srgbClr val="7030A0"/>
                </a:solidFill>
              </a:rPr>
              <a:t>非实时</a:t>
            </a:r>
            <a:r>
              <a:rPr lang="zh-CN" altLang="en-US" dirty="0"/>
              <a:t>的</a:t>
            </a:r>
            <a:r>
              <a:rPr lang="zh-CN" altLang="en-US" dirty="0">
                <a:solidFill>
                  <a:srgbClr val="FF3300"/>
                </a:solidFill>
              </a:rPr>
              <a:t>普通</a:t>
            </a:r>
            <a:r>
              <a:rPr lang="zh-CN" altLang="en-US" dirty="0" smtClean="0">
                <a:solidFill>
                  <a:srgbClr val="FF3300"/>
                </a:solidFill>
              </a:rPr>
              <a:t>进程</a:t>
            </a:r>
            <a:endParaRPr lang="en-US" altLang="zh-CN" dirty="0" smtClean="0">
              <a:solidFill>
                <a:srgbClr val="FF3300"/>
              </a:solidFill>
            </a:endParaRPr>
          </a:p>
          <a:p>
            <a:pPr lvl="1"/>
            <a:r>
              <a:rPr lang="zh-CN" altLang="en-US" dirty="0"/>
              <a:t>基于</a:t>
            </a:r>
            <a:r>
              <a:rPr lang="zh-CN" altLang="en-US" dirty="0" smtClean="0"/>
              <a:t>优先级调度：创建时分配静态优先级，其后动态调整</a:t>
            </a:r>
            <a:endParaRPr lang="en-US" altLang="zh-CN" dirty="0"/>
          </a:p>
          <a:p>
            <a:pPr lvl="2"/>
            <a:r>
              <a:rPr lang="zh-CN" altLang="en-US" sz="1600" dirty="0" smtClean="0"/>
              <a:t>依据</a:t>
            </a:r>
            <a:r>
              <a:rPr lang="en-US" altLang="zh-CN" sz="1600" dirty="0" smtClean="0"/>
              <a:t>CPU-I/O</a:t>
            </a:r>
            <a:r>
              <a:rPr lang="zh-CN" altLang="en-US" sz="1600" dirty="0" smtClean="0"/>
              <a:t>型进程</a:t>
            </a:r>
            <a:endParaRPr lang="en-US" altLang="zh-CN" sz="1600" dirty="0" smtClean="0"/>
          </a:p>
          <a:p>
            <a:pPr lvl="2"/>
            <a:r>
              <a:rPr lang="zh-CN" altLang="en-US" sz="1600" dirty="0" smtClean="0"/>
              <a:t>系统调用</a:t>
            </a:r>
            <a:r>
              <a:rPr lang="en-US" altLang="zh-CN" sz="1600" dirty="0" smtClean="0"/>
              <a:t>nice(</a:t>
            </a:r>
            <a:r>
              <a:rPr lang="en-US" altLang="zh-CN" sz="1600" dirty="0" err="1" smtClean="0"/>
              <a:t>int</a:t>
            </a:r>
            <a:r>
              <a:rPr lang="en-US" altLang="zh-CN" sz="1600" dirty="0" smtClean="0"/>
              <a:t> </a:t>
            </a:r>
            <a:r>
              <a:rPr lang="en-US" altLang="zh-CN" sz="1600" dirty="0" err="1" smtClean="0"/>
              <a:t>increament</a:t>
            </a:r>
            <a:r>
              <a:rPr lang="en-US" altLang="zh-CN" sz="1600" dirty="0" smtClean="0"/>
              <a:t>)</a:t>
            </a:r>
            <a:r>
              <a:rPr lang="zh-CN" altLang="en-US" sz="1600" dirty="0" smtClean="0"/>
              <a:t>修改</a:t>
            </a:r>
            <a:endParaRPr lang="en-US" altLang="zh-CN" sz="1600" dirty="0" smtClean="0"/>
          </a:p>
          <a:p>
            <a:pPr lvl="1"/>
            <a:r>
              <a:rPr lang="zh-CN" altLang="en-US" dirty="0"/>
              <a:t>进程优先级对应</a:t>
            </a:r>
            <a:r>
              <a:rPr lang="en-US" altLang="zh-CN" dirty="0"/>
              <a:t>CPU</a:t>
            </a:r>
            <a:r>
              <a:rPr lang="zh-CN" altLang="en-US" dirty="0"/>
              <a:t>的时间片，优先级越高，分配的</a:t>
            </a:r>
            <a:r>
              <a:rPr lang="en-US" altLang="zh-CN" dirty="0"/>
              <a:t>CPU</a:t>
            </a:r>
            <a:r>
              <a:rPr lang="zh-CN" altLang="en-US" dirty="0"/>
              <a:t>运行时间就越长</a:t>
            </a:r>
            <a:endParaRPr lang="en-US" altLang="zh-CN" dirty="0"/>
          </a:p>
          <a:p>
            <a:r>
              <a:rPr lang="en-US" altLang="zh-CN" sz="2000" dirty="0" smtClean="0">
                <a:solidFill>
                  <a:srgbClr val="0070C0"/>
                </a:solidFill>
              </a:rPr>
              <a:t>SCHED_FIFO </a:t>
            </a:r>
            <a:r>
              <a:rPr lang="en-US" altLang="zh-CN" sz="2000" dirty="0">
                <a:solidFill>
                  <a:srgbClr val="0070C0"/>
                </a:solidFill>
              </a:rPr>
              <a:t>(1)</a:t>
            </a:r>
          </a:p>
          <a:p>
            <a:pPr lvl="1"/>
            <a:r>
              <a:rPr lang="zh-CN" altLang="en-US" dirty="0">
                <a:solidFill>
                  <a:srgbClr val="FF3300"/>
                </a:solidFill>
              </a:rPr>
              <a:t>实时调度策略</a:t>
            </a:r>
            <a:r>
              <a:rPr lang="zh-CN" altLang="en-US" dirty="0" smtClean="0"/>
              <a:t>，采用</a:t>
            </a:r>
            <a:r>
              <a:rPr lang="zh-CN" altLang="en-US" dirty="0" smtClean="0">
                <a:solidFill>
                  <a:srgbClr val="0505CB"/>
                </a:solidFill>
              </a:rPr>
              <a:t>优先级</a:t>
            </a:r>
            <a:r>
              <a:rPr lang="zh-CN" altLang="en-US" dirty="0"/>
              <a:t>的调度</a:t>
            </a:r>
            <a:r>
              <a:rPr lang="zh-CN" altLang="en-US" dirty="0" smtClean="0"/>
              <a:t>策略</a:t>
            </a:r>
            <a:endParaRPr lang="en-US" altLang="zh-CN" dirty="0" smtClean="0"/>
          </a:p>
          <a:p>
            <a:pPr lvl="1"/>
            <a:r>
              <a:rPr lang="zh-CN" altLang="en-US" dirty="0" smtClean="0"/>
              <a:t>可被</a:t>
            </a:r>
            <a:r>
              <a:rPr lang="zh-CN" altLang="en-US" dirty="0"/>
              <a:t>优先级更高的实时进程抢先</a:t>
            </a:r>
            <a:endParaRPr lang="en-US" altLang="zh-CN" dirty="0"/>
          </a:p>
          <a:p>
            <a:r>
              <a:rPr lang="en-US" altLang="zh-CN" sz="2000" dirty="0" smtClean="0">
                <a:solidFill>
                  <a:srgbClr val="0070C0"/>
                </a:solidFill>
              </a:rPr>
              <a:t>SCHED_RR </a:t>
            </a:r>
            <a:r>
              <a:rPr lang="en-US" altLang="zh-CN" sz="2000" dirty="0">
                <a:solidFill>
                  <a:srgbClr val="0070C0"/>
                </a:solidFill>
              </a:rPr>
              <a:t>(2)</a:t>
            </a:r>
          </a:p>
          <a:p>
            <a:pPr lvl="1"/>
            <a:r>
              <a:rPr lang="zh-CN" altLang="en-US" dirty="0">
                <a:solidFill>
                  <a:srgbClr val="FF3300"/>
                </a:solidFill>
              </a:rPr>
              <a:t>另一种实时调度</a:t>
            </a:r>
            <a:r>
              <a:rPr lang="zh-CN" altLang="en-US" dirty="0" smtClean="0">
                <a:solidFill>
                  <a:srgbClr val="FF3300"/>
                </a:solidFill>
              </a:rPr>
              <a:t>策略</a:t>
            </a:r>
            <a:endParaRPr lang="en-US" altLang="zh-CN" dirty="0" smtClean="0">
              <a:solidFill>
                <a:srgbClr val="FF3300"/>
              </a:solidFill>
            </a:endParaRPr>
          </a:p>
          <a:p>
            <a:pPr lvl="1"/>
            <a:r>
              <a:rPr lang="zh-CN" altLang="en-US" dirty="0"/>
              <a:t>与</a:t>
            </a:r>
            <a:r>
              <a:rPr lang="en-US" altLang="zh-CN" dirty="0"/>
              <a:t>SCHED_FIFO</a:t>
            </a:r>
            <a:r>
              <a:rPr lang="zh-CN" altLang="en-US" dirty="0"/>
              <a:t>不同的是，</a:t>
            </a:r>
            <a:r>
              <a:rPr lang="zh-CN" altLang="en-US" dirty="0" smtClean="0"/>
              <a:t>它采用时间片轮转</a:t>
            </a:r>
            <a:endParaRPr lang="en-US" altLang="zh-CN" dirty="0">
              <a:solidFill>
                <a:srgbClr val="FF3300"/>
              </a:solidFill>
            </a:endParaRPr>
          </a:p>
          <a:p>
            <a:endParaRPr lang="en-US" altLang="zh-CN" sz="2000" dirty="0">
              <a:solidFill>
                <a:srgbClr val="0070C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EE2CB7D-360C-4317-8006-37BEAC8F249E}"/>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24FF61DB-FD0E-4882-9C4E-7599DA47369D}"/>
              </a:ext>
            </a:extLst>
          </p:cNvPr>
          <p:cNvSpPr>
            <a:spLocks noGrp="1" noChangeArrowheads="1"/>
          </p:cNvSpPr>
          <p:nvPr>
            <p:ph type="body" idx="4294967295"/>
          </p:nvPr>
        </p:nvSpPr>
        <p:spPr>
          <a:xfrm>
            <a:off x="544513" y="1096963"/>
            <a:ext cx="7870825" cy="5019675"/>
          </a:xfrm>
        </p:spPr>
        <p:txBody>
          <a:bodyPr/>
          <a:lstStyle/>
          <a:p>
            <a:pPr>
              <a:defRPr/>
            </a:pPr>
            <a:r>
              <a:rPr lang="en-US" altLang="zh-CN" sz="2000" dirty="0">
                <a:solidFill>
                  <a:srgbClr val="0070C0"/>
                </a:solidFill>
              </a:rPr>
              <a:t>SCHED_OTHER (0)</a:t>
            </a:r>
          </a:p>
          <a:p>
            <a:pPr lvl="1">
              <a:defRPr/>
            </a:pPr>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适合于非实时的</a:t>
            </a:r>
            <a:r>
              <a:rPr lang="zh-CN" altLang="en-US" dirty="0">
                <a:solidFill>
                  <a:srgbClr val="FF3300"/>
                </a:solidFill>
              </a:rPr>
              <a:t>普通进程</a:t>
            </a:r>
            <a:endParaRPr lang="en-US" altLang="zh-CN" dirty="0">
              <a:solidFill>
                <a:srgbClr val="FF3300"/>
              </a:solidFill>
            </a:endParaRPr>
          </a:p>
          <a:p>
            <a:pPr lvl="1">
              <a:defRPr/>
            </a:pPr>
            <a:r>
              <a:rPr lang="zh-CN" altLang="en-US" dirty="0"/>
              <a:t>对于普通的进程，系统根据</a:t>
            </a:r>
            <a:r>
              <a:rPr lang="zh-CN" altLang="en-US" dirty="0">
                <a:solidFill>
                  <a:srgbClr val="C00000"/>
                </a:solidFill>
              </a:rPr>
              <a:t>动态优先级</a:t>
            </a:r>
            <a:r>
              <a:rPr lang="zh-CN" altLang="en-US" dirty="0"/>
              <a:t>进行调度</a:t>
            </a:r>
            <a:endParaRPr lang="en-US" altLang="zh-CN" dirty="0"/>
          </a:p>
          <a:p>
            <a:pPr lvl="2">
              <a:defRPr/>
            </a:pPr>
            <a:r>
              <a:rPr lang="zh-CN" altLang="en-US" sz="1600" dirty="0"/>
              <a:t>动态优先级是由静态优先级（</a:t>
            </a:r>
            <a:r>
              <a:rPr lang="en-US" altLang="zh-CN" sz="1600" dirty="0" err="1"/>
              <a:t>static_prio</a:t>
            </a:r>
            <a:r>
              <a:rPr lang="zh-CN" altLang="en-US" sz="1600" dirty="0"/>
              <a:t>）调整而来</a:t>
            </a:r>
            <a:endParaRPr lang="en-US" altLang="zh-CN" sz="1600" dirty="0"/>
          </a:p>
          <a:p>
            <a:pPr lvl="2">
              <a:defRPr/>
            </a:pPr>
            <a:r>
              <a:rPr lang="zh-CN" altLang="en-US" sz="1600" dirty="0"/>
              <a:t>静态优先级对用户不可见，隐藏在内核中</a:t>
            </a:r>
            <a:endParaRPr lang="en-US" altLang="zh-CN" sz="1600" dirty="0"/>
          </a:p>
          <a:p>
            <a:pPr lvl="2">
              <a:defRPr/>
            </a:pPr>
            <a:r>
              <a:rPr lang="zh-CN" altLang="en-US" sz="1600" dirty="0"/>
              <a:t>内核提供给用户一个可以影响静态优先级的接口，即</a:t>
            </a:r>
            <a:r>
              <a:rPr lang="en-US" altLang="zh-CN" sz="1600" dirty="0"/>
              <a:t>nice</a:t>
            </a:r>
            <a:r>
              <a:rPr lang="zh-CN" altLang="en-US" sz="1600" dirty="0"/>
              <a:t>值，可通过系统调用或命令修改该值</a:t>
            </a:r>
            <a:endParaRPr lang="en-US" altLang="zh-CN" sz="1600" dirty="0"/>
          </a:p>
          <a:p>
            <a:pPr lvl="3">
              <a:defRPr/>
            </a:pPr>
            <a:r>
              <a:rPr lang="en-US" altLang="zh-CN" sz="1400" dirty="0" err="1">
                <a:solidFill>
                  <a:srgbClr val="0505CB"/>
                </a:solidFill>
              </a:rPr>
              <a:t>static_prio</a:t>
            </a:r>
            <a:r>
              <a:rPr lang="en-US" altLang="zh-CN" sz="1400" dirty="0">
                <a:solidFill>
                  <a:srgbClr val="0505CB"/>
                </a:solidFill>
              </a:rPr>
              <a:t>=</a:t>
            </a:r>
            <a:r>
              <a:rPr lang="en-US" altLang="zh-CN" sz="1400" b="1" dirty="0">
                <a:solidFill>
                  <a:srgbClr val="0505CB"/>
                </a:solidFill>
              </a:rPr>
              <a:t>MAX_RT_PRIO</a:t>
            </a:r>
            <a:r>
              <a:rPr lang="en-US" altLang="zh-CN" sz="1400" dirty="0">
                <a:solidFill>
                  <a:srgbClr val="0505CB"/>
                </a:solidFill>
              </a:rPr>
              <a:t>+20+</a:t>
            </a:r>
            <a:r>
              <a:rPr lang="en-US" altLang="zh-CN" sz="1400" b="1" u="sng" dirty="0">
                <a:solidFill>
                  <a:srgbClr val="0505CB"/>
                </a:solidFill>
                <a:effectLst>
                  <a:outerShdw blurRad="38100" dist="38100" dir="2700000" algn="tl">
                    <a:srgbClr val="000000">
                      <a:alpha val="43137"/>
                    </a:srgbClr>
                  </a:outerShdw>
                </a:effectLst>
              </a:rPr>
              <a:t>nice</a:t>
            </a:r>
            <a:r>
              <a:rPr lang="zh-CN" altLang="en-US" sz="1400" dirty="0"/>
              <a:t>，其中，</a:t>
            </a:r>
            <a:r>
              <a:rPr lang="en-US" altLang="zh-CN" sz="1400" b="1" dirty="0">
                <a:solidFill>
                  <a:srgbClr val="FF3300"/>
                </a:solidFill>
              </a:rPr>
              <a:t>MAX_RT_PRIO=100</a:t>
            </a:r>
            <a:r>
              <a:rPr lang="zh-CN" altLang="en-US" sz="1400" b="1" dirty="0">
                <a:solidFill>
                  <a:srgbClr val="FF3300"/>
                </a:solidFill>
              </a:rPr>
              <a:t>，</a:t>
            </a:r>
            <a:r>
              <a:rPr lang="en-US" altLang="zh-CN" sz="1400" b="1" dirty="0">
                <a:solidFill>
                  <a:srgbClr val="FF3300"/>
                </a:solidFill>
              </a:rPr>
              <a:t>nice</a:t>
            </a:r>
            <a:r>
              <a:rPr lang="zh-CN" altLang="en-US" sz="1400" b="1" dirty="0">
                <a:solidFill>
                  <a:srgbClr val="FF3300"/>
                </a:solidFill>
              </a:rPr>
              <a:t>值的范围是</a:t>
            </a:r>
            <a:r>
              <a:rPr lang="en-US" altLang="zh-CN" sz="1400" b="1" dirty="0">
                <a:solidFill>
                  <a:srgbClr val="FF3300"/>
                </a:solidFill>
              </a:rPr>
              <a:t>-20~19   </a:t>
            </a:r>
            <a:r>
              <a:rPr lang="zh-CN" altLang="en-US" sz="1400" dirty="0"/>
              <a:t>（</a:t>
            </a:r>
            <a:r>
              <a:rPr lang="zh-CN" altLang="en-US" sz="1400" dirty="0">
                <a:solidFill>
                  <a:srgbClr val="7030A0"/>
                </a:solidFill>
              </a:rPr>
              <a:t>实时进程的优先级范围是</a:t>
            </a:r>
            <a:r>
              <a:rPr lang="en-US" altLang="zh-CN" sz="1400" dirty="0">
                <a:solidFill>
                  <a:srgbClr val="7030A0"/>
                </a:solidFill>
              </a:rPr>
              <a:t>[1-99]</a:t>
            </a:r>
            <a:r>
              <a:rPr lang="zh-CN" altLang="en-US" sz="1400" dirty="0"/>
              <a:t>）</a:t>
            </a:r>
            <a:endParaRPr lang="en-US" altLang="zh-CN" sz="1400" dirty="0"/>
          </a:p>
          <a:p>
            <a:pPr lvl="3">
              <a:defRPr/>
            </a:pPr>
            <a:r>
              <a:rPr lang="zh-CN" altLang="en-US" sz="1400" dirty="0"/>
              <a:t>静态优先级</a:t>
            </a:r>
            <a:r>
              <a:rPr lang="en-US" altLang="zh-CN" sz="1400" dirty="0" err="1"/>
              <a:t>static_prio</a:t>
            </a:r>
            <a:r>
              <a:rPr lang="zh-CN" altLang="en-US" sz="1400" dirty="0"/>
              <a:t>的取值范围就在</a:t>
            </a:r>
            <a:r>
              <a:rPr lang="en-US" altLang="zh-CN" sz="1400" dirty="0"/>
              <a:t>100~139</a:t>
            </a:r>
            <a:r>
              <a:rPr lang="zh-CN" altLang="en-US" sz="1400" dirty="0"/>
              <a:t>之间，默认一般是</a:t>
            </a:r>
            <a:r>
              <a:rPr lang="en-US" altLang="zh-CN" sz="1400" dirty="0"/>
              <a:t>120</a:t>
            </a:r>
          </a:p>
          <a:p>
            <a:pPr lvl="3">
              <a:defRPr/>
            </a:pPr>
            <a:r>
              <a:rPr lang="en-US" altLang="zh-CN" sz="1400" dirty="0"/>
              <a:t>nice</a:t>
            </a:r>
            <a:r>
              <a:rPr lang="zh-CN" altLang="en-US" sz="1400" dirty="0"/>
              <a:t>数值越大，使</a:t>
            </a:r>
            <a:r>
              <a:rPr lang="en-US" altLang="zh-CN" sz="1400" dirty="0" err="1"/>
              <a:t>static_prio</a:t>
            </a:r>
            <a:r>
              <a:rPr lang="zh-CN" altLang="en-US" sz="1400" dirty="0"/>
              <a:t>变大，进程优先级就越低</a:t>
            </a:r>
            <a:endParaRPr lang="en-US" altLang="zh-CN" sz="1400" dirty="0"/>
          </a:p>
          <a:p>
            <a:pPr lvl="3">
              <a:defRPr/>
            </a:pPr>
            <a:r>
              <a:rPr lang="zh-CN" altLang="en-US" sz="1400" dirty="0"/>
              <a:t>上述参数因不同的实现而有所差别，如</a:t>
            </a:r>
            <a:endParaRPr lang="en-US" altLang="zh-CN" sz="1400" dirty="0"/>
          </a:p>
          <a:p>
            <a:pPr lvl="4">
              <a:defRPr/>
            </a:pPr>
            <a:r>
              <a:rPr lang="en-US" altLang="zh-CN" sz="1400" dirty="0"/>
              <a:t>Ubuntu</a:t>
            </a:r>
            <a:r>
              <a:rPr lang="zh-CN" altLang="en-US" sz="1400" dirty="0"/>
              <a:t>中，实时进程优先级范围</a:t>
            </a:r>
            <a:r>
              <a:rPr lang="en-US" altLang="zh-CN" sz="1400" dirty="0">
                <a:solidFill>
                  <a:srgbClr val="C00000"/>
                </a:solidFill>
              </a:rPr>
              <a:t>[1,59]</a:t>
            </a:r>
            <a:r>
              <a:rPr lang="zh-CN" altLang="en-US" sz="1400" dirty="0"/>
              <a:t>，因此</a:t>
            </a:r>
            <a:r>
              <a:rPr lang="en-US" altLang="zh-CN" sz="1400" b="1" dirty="0">
                <a:solidFill>
                  <a:srgbClr val="FF3300"/>
                </a:solidFill>
              </a:rPr>
              <a:t>MAX_RT_PRIO=60</a:t>
            </a:r>
            <a:r>
              <a:rPr lang="zh-CN" altLang="en-US" sz="1400" b="1" dirty="0">
                <a:solidFill>
                  <a:srgbClr val="FF3300"/>
                </a:solidFill>
              </a:rPr>
              <a:t>，</a:t>
            </a:r>
            <a:r>
              <a:rPr lang="en-US" altLang="zh-CN" sz="1400" b="1" dirty="0">
                <a:solidFill>
                  <a:srgbClr val="FF3300"/>
                </a:solidFill>
              </a:rPr>
              <a:t> nice</a:t>
            </a:r>
            <a:r>
              <a:rPr lang="zh-CN" altLang="en-US" sz="1400" b="1" dirty="0">
                <a:solidFill>
                  <a:srgbClr val="FF3300"/>
                </a:solidFill>
              </a:rPr>
              <a:t>值的范围还是</a:t>
            </a:r>
            <a:r>
              <a:rPr lang="en-US" altLang="zh-CN" sz="1400" b="1" dirty="0">
                <a:solidFill>
                  <a:srgbClr val="FF3300"/>
                </a:solidFill>
              </a:rPr>
              <a:t>-20~19</a:t>
            </a:r>
            <a:r>
              <a:rPr lang="zh-CN" altLang="en-US" sz="1400" b="1" dirty="0">
                <a:solidFill>
                  <a:srgbClr val="FF3300"/>
                </a:solidFill>
              </a:rPr>
              <a:t>，</a:t>
            </a:r>
            <a:r>
              <a:rPr lang="en-US" altLang="zh-CN" sz="1400" b="1" dirty="0">
                <a:solidFill>
                  <a:srgbClr val="FF3300"/>
                </a:solidFill>
              </a:rPr>
              <a:t> </a:t>
            </a:r>
            <a:r>
              <a:rPr lang="en-US" altLang="zh-CN" sz="1400" dirty="0" err="1"/>
              <a:t>static_prio</a:t>
            </a:r>
            <a:r>
              <a:rPr lang="zh-CN" altLang="en-US" sz="1400" dirty="0"/>
              <a:t>的取值范围</a:t>
            </a:r>
            <a:r>
              <a:rPr lang="en-US" altLang="zh-CN" sz="1400" b="1" dirty="0">
                <a:solidFill>
                  <a:srgbClr val="FF3300"/>
                </a:solidFill>
              </a:rPr>
              <a:t>60~99 </a:t>
            </a:r>
            <a:r>
              <a:rPr lang="zh-CN" altLang="en-US" sz="1400" b="1" dirty="0">
                <a:solidFill>
                  <a:srgbClr val="FF3300"/>
                </a:solidFill>
              </a:rPr>
              <a:t>，</a:t>
            </a:r>
            <a:r>
              <a:rPr lang="zh-CN" altLang="en-US" sz="1400" dirty="0"/>
              <a:t>默认是</a:t>
            </a:r>
            <a:r>
              <a:rPr lang="en-US" altLang="zh-CN" sz="1400" b="1" dirty="0">
                <a:solidFill>
                  <a:srgbClr val="FF3300"/>
                </a:solidFill>
              </a:rPr>
              <a:t>80</a:t>
            </a:r>
          </a:p>
          <a:p>
            <a:pPr lvl="4">
              <a:defRPr/>
            </a:pPr>
            <a:r>
              <a:rPr lang="zh-CN" altLang="en-US" sz="1400" dirty="0"/>
              <a:t>可利用</a:t>
            </a:r>
            <a:r>
              <a:rPr lang="en-US" altLang="zh-CN" sz="1400" dirty="0" err="1"/>
              <a:t>ps</a:t>
            </a:r>
            <a:r>
              <a:rPr lang="en-US" altLang="zh-CN" sz="1400" dirty="0"/>
              <a:t> –l</a:t>
            </a:r>
            <a:r>
              <a:rPr lang="zh-CN" altLang="en-US" sz="1400" dirty="0"/>
              <a:t>或</a:t>
            </a:r>
            <a:r>
              <a:rPr lang="en-US" altLang="zh-CN" sz="1400" dirty="0" err="1"/>
              <a:t>ps</a:t>
            </a:r>
            <a:r>
              <a:rPr lang="en-US" altLang="zh-CN" sz="1400" dirty="0"/>
              <a:t> -le</a:t>
            </a:r>
            <a:r>
              <a:rPr lang="zh-CN" altLang="en-US" sz="1400" dirty="0"/>
              <a:t> 查看</a:t>
            </a:r>
            <a:endParaRPr lang="en-US" altLang="zh-CN" sz="1400" dirty="0"/>
          </a:p>
          <a:p>
            <a:pPr lvl="4">
              <a:defRPr/>
            </a:pPr>
            <a:r>
              <a:rPr lang="zh-CN" altLang="en-US" sz="1400" dirty="0"/>
              <a:t>在</a:t>
            </a:r>
            <a:r>
              <a:rPr lang="en-US" altLang="zh-CN" sz="1400" dirty="0" err="1"/>
              <a:t>ps</a:t>
            </a:r>
            <a:r>
              <a:rPr lang="en-US" altLang="zh-CN" sz="1400" dirty="0"/>
              <a:t> –l </a:t>
            </a:r>
            <a:r>
              <a:rPr lang="zh-CN" altLang="en-US" sz="1400" dirty="0"/>
              <a:t>显示的信息中，</a:t>
            </a:r>
            <a:r>
              <a:rPr lang="en-US" altLang="zh-CN" sz="1400" dirty="0">
                <a:solidFill>
                  <a:srgbClr val="FF0000"/>
                </a:solidFill>
              </a:rPr>
              <a:t>NI</a:t>
            </a:r>
            <a:r>
              <a:rPr lang="zh-CN" altLang="en-US" sz="1400" dirty="0"/>
              <a:t>列显示的每个进程的</a:t>
            </a:r>
            <a:r>
              <a:rPr lang="en-US" altLang="zh-CN" sz="1400" dirty="0"/>
              <a:t>nice</a:t>
            </a:r>
            <a:r>
              <a:rPr lang="zh-CN" altLang="en-US" sz="1400" dirty="0"/>
              <a:t>值，</a:t>
            </a:r>
            <a:r>
              <a:rPr lang="en-US" altLang="zh-CN" sz="1400" dirty="0">
                <a:solidFill>
                  <a:srgbClr val="FF0000"/>
                </a:solidFill>
              </a:rPr>
              <a:t>PRI</a:t>
            </a:r>
            <a:r>
              <a:rPr lang="zh-CN" altLang="en-US" sz="1400" dirty="0"/>
              <a:t>是进程的优先级</a:t>
            </a:r>
            <a:r>
              <a:rPr lang="en-US" altLang="zh-CN" sz="1400" dirty="0"/>
              <a:t>(</a:t>
            </a:r>
            <a:r>
              <a:rPr lang="zh-CN" altLang="en-US" sz="1400" dirty="0"/>
              <a:t>一般指的是静态优先级</a:t>
            </a:r>
            <a:r>
              <a:rPr lang="en-US" altLang="zh-CN" sz="1400" dirty="0"/>
              <a:t>)</a:t>
            </a:r>
            <a:r>
              <a:rPr lang="zh-CN" altLang="en-US" sz="1400" dirty="0"/>
              <a:t>　　</a:t>
            </a:r>
            <a:endParaRPr lang="en-US" altLang="zh-CN" sz="1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1ADD7A-AD04-4200-8A60-7DB09321E997}"/>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C140F394-B1F8-4788-96BA-01381D4811CC}"/>
              </a:ext>
            </a:extLst>
          </p:cNvPr>
          <p:cNvSpPr>
            <a:spLocks noGrp="1" noChangeArrowheads="1"/>
          </p:cNvSpPr>
          <p:nvPr>
            <p:ph type="body" idx="4294967295"/>
          </p:nvPr>
        </p:nvSpPr>
        <p:spPr>
          <a:xfrm>
            <a:off x="533400" y="1282700"/>
            <a:ext cx="8229600" cy="4432300"/>
          </a:xfrm>
        </p:spPr>
        <p:txBody>
          <a:bodyPr/>
          <a:lstStyle/>
          <a:p>
            <a:pPr>
              <a:defRPr/>
            </a:pPr>
            <a:r>
              <a:rPr lang="en-US" altLang="zh-CN" sz="2000" dirty="0">
                <a:solidFill>
                  <a:srgbClr val="0070C0"/>
                </a:solidFill>
              </a:rPr>
              <a:t>SCHED_OTHER (0)</a:t>
            </a:r>
          </a:p>
          <a:p>
            <a:pPr lvl="1">
              <a:defRPr/>
            </a:pPr>
            <a:r>
              <a:rPr lang="zh-CN" altLang="en-US" sz="1600" dirty="0"/>
              <a:t>进程优先级对应</a:t>
            </a:r>
            <a:r>
              <a:rPr lang="en-US" altLang="zh-CN" sz="1600" dirty="0"/>
              <a:t>CPU</a:t>
            </a:r>
            <a:r>
              <a:rPr lang="zh-CN" altLang="en-US" sz="1600" dirty="0"/>
              <a:t>的时间片，优先级越高，分配的</a:t>
            </a:r>
            <a:r>
              <a:rPr lang="en-US" altLang="zh-CN" sz="1600" dirty="0"/>
              <a:t>CPU</a:t>
            </a:r>
            <a:r>
              <a:rPr lang="zh-CN" altLang="en-US" sz="1600" dirty="0"/>
              <a:t>运行时间就越长</a:t>
            </a:r>
            <a:endParaRPr lang="en-US" altLang="zh-CN" sz="1600" dirty="0"/>
          </a:p>
          <a:p>
            <a:pPr lvl="2">
              <a:defRPr/>
            </a:pPr>
            <a:r>
              <a:rPr lang="zh-CN" altLang="en-US" sz="1600" dirty="0"/>
              <a:t>相邻的两个优先级，高一级的进程比低一级的进程多占用</a:t>
            </a:r>
            <a:r>
              <a:rPr lang="en-US" altLang="zh-CN" sz="1600" dirty="0"/>
              <a:t>10%</a:t>
            </a:r>
            <a:r>
              <a:rPr lang="zh-CN" altLang="en-US" sz="1600" dirty="0"/>
              <a:t>的</a:t>
            </a:r>
            <a:r>
              <a:rPr lang="en-US" altLang="zh-CN" sz="1600" dirty="0"/>
              <a:t>CPU</a:t>
            </a:r>
          </a:p>
          <a:p>
            <a:pPr lvl="2">
              <a:defRPr/>
            </a:pPr>
            <a:r>
              <a:rPr lang="zh-CN" altLang="en-US" sz="1600" dirty="0"/>
              <a:t>假定</a:t>
            </a:r>
            <a:r>
              <a:rPr lang="en-US" altLang="zh-CN" sz="1600" b="1" dirty="0">
                <a:solidFill>
                  <a:srgbClr val="FF3300"/>
                </a:solidFill>
              </a:rPr>
              <a:t>MAX_RT_PRIO=100</a:t>
            </a:r>
            <a:r>
              <a:rPr lang="zh-CN" altLang="en-US" sz="1600" b="1" dirty="0">
                <a:solidFill>
                  <a:srgbClr val="FF3300"/>
                </a:solidFill>
              </a:rPr>
              <a:t>，</a:t>
            </a:r>
            <a:r>
              <a:rPr lang="en-US" altLang="zh-CN" sz="1600" b="1" dirty="0"/>
              <a:t> </a:t>
            </a:r>
            <a:r>
              <a:rPr lang="zh-CN" altLang="en-US" sz="1600" b="1" dirty="0"/>
              <a:t>则</a:t>
            </a:r>
            <a:r>
              <a:rPr lang="en-US" altLang="zh-CN" sz="1600" b="1" dirty="0">
                <a:solidFill>
                  <a:srgbClr val="FF3300"/>
                </a:solidFill>
              </a:rPr>
              <a:t>MAX_PRIO = 140</a:t>
            </a:r>
            <a:r>
              <a:rPr lang="zh-CN" altLang="en-US" sz="1600" b="1" dirty="0">
                <a:solidFill>
                  <a:srgbClr val="FF3300"/>
                </a:solidFill>
              </a:rPr>
              <a:t>，默认</a:t>
            </a:r>
            <a:r>
              <a:rPr lang="en-US" altLang="zh-CN" sz="1600" b="1" dirty="0">
                <a:solidFill>
                  <a:srgbClr val="FF3300"/>
                </a:solidFill>
              </a:rPr>
              <a:t>120</a:t>
            </a:r>
          </a:p>
          <a:p>
            <a:pPr lvl="2">
              <a:defRPr/>
            </a:pPr>
            <a:r>
              <a:rPr lang="zh-CN" altLang="en-US" sz="1600" dirty="0"/>
              <a:t>依据</a:t>
            </a:r>
            <a:r>
              <a:rPr lang="en-US" altLang="zh-CN" sz="1600" dirty="0" err="1"/>
              <a:t>static_prio</a:t>
            </a:r>
            <a:r>
              <a:rPr lang="en-US" altLang="zh-CN" sz="1600" dirty="0"/>
              <a:t> </a:t>
            </a:r>
            <a:r>
              <a:rPr lang="zh-CN" altLang="en-US" sz="1600" dirty="0"/>
              <a:t>定制的进程的时间片如下： </a:t>
            </a:r>
            <a:r>
              <a:rPr lang="en-US" altLang="zh-CN" sz="1600" dirty="0"/>
              <a:t>(</a:t>
            </a:r>
            <a:r>
              <a:rPr lang="zh-CN" altLang="en-US" sz="1600" dirty="0"/>
              <a:t>一般在</a:t>
            </a:r>
            <a:r>
              <a:rPr lang="en-US" altLang="zh-CN" sz="1600" dirty="0"/>
              <a:t>100ms</a:t>
            </a:r>
            <a:r>
              <a:rPr lang="zh-CN" altLang="en-US" sz="1600" dirty="0"/>
              <a:t>左右</a:t>
            </a:r>
            <a:r>
              <a:rPr lang="en-US" altLang="zh-CN" sz="1600" dirty="0"/>
              <a:t>)</a:t>
            </a:r>
          </a:p>
          <a:p>
            <a:pPr lvl="2">
              <a:defRPr/>
            </a:pPr>
            <a:endParaRPr lang="en-US" altLang="zh-CN" sz="1600" dirty="0"/>
          </a:p>
          <a:p>
            <a:pPr marL="857250" lvl="2" indent="0">
              <a:buFont typeface="Monotype Sorts" pitchFamily="2" charset="2"/>
              <a:buNone/>
              <a:defRPr/>
            </a:pPr>
            <a:endParaRPr lang="en-US" altLang="zh-CN" sz="1600" dirty="0"/>
          </a:p>
          <a:p>
            <a:pPr lvl="1">
              <a:defRPr/>
            </a:pPr>
            <a:r>
              <a:rPr lang="zh-CN" altLang="en-US" sz="1600" dirty="0">
                <a:solidFill>
                  <a:srgbClr val="C00000"/>
                </a:solidFill>
              </a:rPr>
              <a:t>系统在静态优先级的基础上，综合考虑多种因素，确定一个</a:t>
            </a:r>
            <a:r>
              <a:rPr lang="en-US" altLang="zh-CN" sz="1600" dirty="0">
                <a:solidFill>
                  <a:srgbClr val="C00000"/>
                </a:solidFill>
              </a:rPr>
              <a:t>bonus</a:t>
            </a:r>
            <a:r>
              <a:rPr lang="zh-CN" altLang="en-US" sz="1600" dirty="0">
                <a:solidFill>
                  <a:srgbClr val="C00000"/>
                </a:solidFill>
              </a:rPr>
              <a:t>，然后计算出其动态优先级，根据动态优先级进行选择</a:t>
            </a:r>
            <a:endParaRPr lang="en-US" altLang="zh-CN" sz="1600" dirty="0">
              <a:solidFill>
                <a:srgbClr val="C00000"/>
              </a:solidFill>
            </a:endParaRPr>
          </a:p>
          <a:p>
            <a:pPr lvl="2">
              <a:defRPr/>
            </a:pPr>
            <a:r>
              <a:rPr lang="zh-CN" altLang="en-US" sz="1600" dirty="0"/>
              <a:t>如进程是否是交互式进程，</a:t>
            </a:r>
            <a:r>
              <a:rPr lang="en-US" altLang="zh-CN" sz="1600" dirty="0"/>
              <a:t>I/O</a:t>
            </a:r>
            <a:r>
              <a:rPr lang="zh-CN" altLang="en-US" sz="1600" dirty="0"/>
              <a:t>型进程或</a:t>
            </a:r>
            <a:r>
              <a:rPr lang="en-US" altLang="zh-CN" sz="1600" dirty="0"/>
              <a:t>CPU</a:t>
            </a:r>
            <a:r>
              <a:rPr lang="zh-CN" altLang="en-US" sz="1600" dirty="0"/>
              <a:t>型进程</a:t>
            </a:r>
            <a:r>
              <a:rPr lang="en-US" altLang="zh-CN" sz="1600" dirty="0"/>
              <a:t>(</a:t>
            </a:r>
            <a:r>
              <a:rPr lang="zh-CN" altLang="en-US" sz="1600" dirty="0">
                <a:solidFill>
                  <a:srgbClr val="7030A0"/>
                </a:solidFill>
              </a:rPr>
              <a:t>可以根据睡眠时间区分</a:t>
            </a:r>
            <a:r>
              <a:rPr lang="en-US" altLang="zh-CN" sz="1600" dirty="0"/>
              <a:t>) </a:t>
            </a:r>
          </a:p>
          <a:p>
            <a:pPr lvl="2">
              <a:defRPr/>
            </a:pPr>
            <a:r>
              <a:rPr lang="zh-CN" altLang="en-US" sz="1600" dirty="0"/>
              <a:t>对于表现为</a:t>
            </a:r>
            <a:r>
              <a:rPr lang="en-US" altLang="zh-CN" sz="1600" dirty="0"/>
              <a:t>I/O</a:t>
            </a:r>
            <a:r>
              <a:rPr lang="zh-CN" altLang="en-US" sz="1600" dirty="0"/>
              <a:t>型的进程，应该经常运行，但每次时间片</a:t>
            </a:r>
            <a:r>
              <a:rPr lang="zh-CN" altLang="en-US" sz="1600" dirty="0">
                <a:solidFill>
                  <a:srgbClr val="0505CB"/>
                </a:solidFill>
              </a:rPr>
              <a:t>不要太长</a:t>
            </a:r>
            <a:endParaRPr lang="en-US" altLang="zh-CN" sz="1600" dirty="0">
              <a:solidFill>
                <a:srgbClr val="0505CB"/>
              </a:solidFill>
            </a:endParaRPr>
          </a:p>
          <a:p>
            <a:pPr lvl="2">
              <a:defRPr/>
            </a:pPr>
            <a:r>
              <a:rPr lang="zh-CN" altLang="en-US" sz="1600" dirty="0"/>
              <a:t>对于表现为</a:t>
            </a:r>
            <a:r>
              <a:rPr lang="en-US" altLang="zh-CN" sz="1600" dirty="0"/>
              <a:t>CPU</a:t>
            </a:r>
            <a:r>
              <a:rPr lang="zh-CN" altLang="en-US" sz="1600" dirty="0"/>
              <a:t>型的进程，</a:t>
            </a:r>
            <a:r>
              <a:rPr lang="en-US" altLang="zh-CN" sz="1600" dirty="0"/>
              <a:t>CPU</a:t>
            </a:r>
            <a:r>
              <a:rPr lang="zh-CN" altLang="en-US" sz="1600" dirty="0"/>
              <a:t>不应该让其经常运行，但每次运行时间片</a:t>
            </a:r>
            <a:r>
              <a:rPr lang="zh-CN" altLang="en-US" sz="1600" dirty="0">
                <a:solidFill>
                  <a:srgbClr val="0505CB"/>
                </a:solidFill>
              </a:rPr>
              <a:t>要长</a:t>
            </a:r>
            <a:endParaRPr lang="en-US" altLang="zh-CN" sz="1600" dirty="0">
              <a:solidFill>
                <a:srgbClr val="0505CB"/>
              </a:solidFill>
            </a:endParaRPr>
          </a:p>
          <a:p>
            <a:pPr lvl="2">
              <a:defRPr/>
            </a:pPr>
            <a:r>
              <a:rPr lang="en-US" altLang="zh-CN" sz="1600" dirty="0" err="1">
                <a:solidFill>
                  <a:srgbClr val="0505CB"/>
                </a:solidFill>
              </a:rPr>
              <a:t>dynamic_prio</a:t>
            </a:r>
            <a:r>
              <a:rPr lang="en-US" altLang="zh-CN" sz="1600" dirty="0">
                <a:solidFill>
                  <a:srgbClr val="0505CB"/>
                </a:solidFill>
              </a:rPr>
              <a:t> = max (100, min (</a:t>
            </a:r>
            <a:r>
              <a:rPr lang="en-US" altLang="zh-CN" sz="1600" dirty="0" err="1">
                <a:solidFill>
                  <a:srgbClr val="0505CB"/>
                </a:solidFill>
              </a:rPr>
              <a:t>static_prio</a:t>
            </a:r>
            <a:r>
              <a:rPr lang="en-US" altLang="zh-CN" sz="1600" dirty="0">
                <a:solidFill>
                  <a:srgbClr val="0505CB"/>
                </a:solidFill>
              </a:rPr>
              <a:t> - bonus + 5, 139))</a:t>
            </a:r>
          </a:p>
        </p:txBody>
      </p:sp>
      <p:pic>
        <p:nvPicPr>
          <p:cNvPr id="65540" name="图片 1">
            <a:extLst>
              <a:ext uri="{FF2B5EF4-FFF2-40B4-BE49-F238E27FC236}">
                <a16:creationId xmlns:a16="http://schemas.microsoft.com/office/drawing/2014/main" id="{A8BFF6EC-589B-409E-996C-C607D5570B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3046413"/>
            <a:ext cx="57435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9E5F31B-D04D-4B88-8119-B57198EF7C4D}"/>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6563" name="Rectangle 3">
            <a:extLst>
              <a:ext uri="{FF2B5EF4-FFF2-40B4-BE49-F238E27FC236}">
                <a16:creationId xmlns:a16="http://schemas.microsoft.com/office/drawing/2014/main" id="{7541F322-5E53-42DE-9975-8572979797EA}"/>
              </a:ext>
            </a:extLst>
          </p:cNvPr>
          <p:cNvSpPr>
            <a:spLocks noGrp="1" noChangeArrowheads="1"/>
          </p:cNvSpPr>
          <p:nvPr>
            <p:ph type="body" idx="4294967295"/>
          </p:nvPr>
        </p:nvSpPr>
        <p:spPr>
          <a:xfrm>
            <a:off x="533400" y="1282700"/>
            <a:ext cx="8218488" cy="5019675"/>
          </a:xfrm>
        </p:spPr>
        <p:txBody>
          <a:bodyPr/>
          <a:lstStyle/>
          <a:p>
            <a:r>
              <a:rPr lang="en-US" altLang="zh-CN" sz="2000" dirty="0">
                <a:solidFill>
                  <a:srgbClr val="0070C0"/>
                </a:solidFill>
              </a:rPr>
              <a:t>SCHED_FIFO (1)</a:t>
            </a:r>
          </a:p>
          <a:p>
            <a:pPr lvl="1"/>
            <a:r>
              <a:rPr lang="zh-CN" altLang="en-US" dirty="0">
                <a:solidFill>
                  <a:srgbClr val="FF3300"/>
                </a:solidFill>
              </a:rPr>
              <a:t>实时调度策略</a:t>
            </a:r>
            <a:r>
              <a:rPr lang="zh-CN" altLang="en-US" dirty="0"/>
              <a:t>，即具有</a:t>
            </a:r>
            <a:r>
              <a:rPr lang="zh-CN" altLang="en-US" dirty="0">
                <a:solidFill>
                  <a:srgbClr val="0505CB"/>
                </a:solidFill>
              </a:rPr>
              <a:t>静态优先级</a:t>
            </a:r>
            <a:r>
              <a:rPr lang="zh-CN" altLang="en-US" dirty="0"/>
              <a:t>的调度策略</a:t>
            </a:r>
            <a:endParaRPr lang="en-US" altLang="zh-CN" dirty="0"/>
          </a:p>
          <a:p>
            <a:pPr lvl="1"/>
            <a:r>
              <a:rPr lang="en-US" altLang="zh-CN" dirty="0"/>
              <a:t>Linux</a:t>
            </a:r>
            <a:r>
              <a:rPr lang="zh-CN" altLang="en-US" dirty="0"/>
              <a:t>内核可为实时调度策略的进程指定优先级为</a:t>
            </a:r>
            <a:r>
              <a:rPr lang="en-US" altLang="zh-CN" dirty="0"/>
              <a:t>[1</a:t>
            </a:r>
            <a:r>
              <a:rPr lang="zh-CN" altLang="en-US" dirty="0"/>
              <a:t>～</a:t>
            </a:r>
            <a:r>
              <a:rPr lang="en-US" altLang="zh-CN" dirty="0"/>
              <a:t>99]</a:t>
            </a:r>
            <a:r>
              <a:rPr lang="zh-CN" altLang="en-US" dirty="0"/>
              <a:t>，</a:t>
            </a:r>
            <a:r>
              <a:rPr lang="en-US" altLang="zh-CN" dirty="0"/>
              <a:t>1</a:t>
            </a:r>
            <a:r>
              <a:rPr lang="zh-CN" altLang="en-US" dirty="0"/>
              <a:t>最低，</a:t>
            </a:r>
            <a:r>
              <a:rPr lang="en-US" altLang="zh-CN" dirty="0"/>
              <a:t>99</a:t>
            </a:r>
            <a:r>
              <a:rPr lang="zh-CN" altLang="en-US" dirty="0"/>
              <a:t>最高（</a:t>
            </a:r>
            <a:r>
              <a:rPr lang="en-US" altLang="zh-CN" dirty="0"/>
              <a:t>Ubuntu</a:t>
            </a:r>
            <a:r>
              <a:rPr lang="zh-CN" altLang="en-US" dirty="0"/>
              <a:t>中为</a:t>
            </a:r>
            <a:r>
              <a:rPr lang="en-US" altLang="zh-CN" dirty="0"/>
              <a:t>[1~59]</a:t>
            </a:r>
            <a:r>
              <a:rPr lang="zh-CN" altLang="en-US" dirty="0"/>
              <a:t>）</a:t>
            </a:r>
            <a:endParaRPr lang="en-US" altLang="zh-CN" dirty="0"/>
          </a:p>
          <a:p>
            <a:pPr lvl="2"/>
            <a:r>
              <a:rPr lang="zh-CN" altLang="en-US" sz="1600" dirty="0"/>
              <a:t>但在内核中，</a:t>
            </a:r>
            <a:r>
              <a:rPr lang="en-US" altLang="zh-CN" sz="1600" dirty="0"/>
              <a:t>[0,99]</a:t>
            </a:r>
            <a:r>
              <a:rPr lang="zh-CN" altLang="en-US" sz="1600" dirty="0"/>
              <a:t>表示的实时进程的优先级，</a:t>
            </a:r>
            <a:r>
              <a:rPr lang="en-US" altLang="zh-CN" sz="1600" dirty="0"/>
              <a:t>0</a:t>
            </a:r>
            <a:r>
              <a:rPr lang="zh-CN" altLang="en-US" sz="1600" dirty="0"/>
              <a:t>最高，</a:t>
            </a:r>
            <a:r>
              <a:rPr lang="en-US" altLang="zh-CN" sz="1600" dirty="0"/>
              <a:t>99</a:t>
            </a:r>
            <a:r>
              <a:rPr lang="zh-CN" altLang="en-US" sz="1600" dirty="0"/>
              <a:t>最低</a:t>
            </a:r>
            <a:endParaRPr lang="en-US" altLang="zh-CN" sz="1600" dirty="0"/>
          </a:p>
          <a:p>
            <a:pPr lvl="1"/>
            <a:r>
              <a:rPr lang="zh-CN" altLang="en-US" dirty="0"/>
              <a:t>使用</a:t>
            </a:r>
            <a:r>
              <a:rPr lang="en-US" altLang="zh-CN" dirty="0"/>
              <a:t>SCHED_FIFO</a:t>
            </a:r>
            <a:r>
              <a:rPr lang="zh-CN" altLang="en-US" dirty="0"/>
              <a:t>调度策略的进程，不会主动释放</a:t>
            </a:r>
            <a:r>
              <a:rPr lang="en-US" altLang="zh-CN" dirty="0"/>
              <a:t>CPU</a:t>
            </a:r>
            <a:r>
              <a:rPr lang="zh-CN" altLang="en-US" dirty="0"/>
              <a:t>执行权，除了以下三种情况：</a:t>
            </a:r>
            <a:endParaRPr lang="en-US" altLang="zh-CN" dirty="0"/>
          </a:p>
          <a:p>
            <a:pPr lvl="2"/>
            <a:r>
              <a:rPr lang="zh-CN" altLang="en-US" sz="1600" dirty="0"/>
              <a:t>进程等待</a:t>
            </a:r>
            <a:r>
              <a:rPr lang="en-US" altLang="zh-CN" sz="1600" dirty="0"/>
              <a:t>I/O</a:t>
            </a:r>
            <a:r>
              <a:rPr lang="zh-CN" altLang="en-US" sz="1600" dirty="0"/>
              <a:t>完成进入等待状态</a:t>
            </a:r>
            <a:endParaRPr lang="en-US" altLang="zh-CN" sz="1600" dirty="0"/>
          </a:p>
          <a:p>
            <a:pPr lvl="2"/>
            <a:r>
              <a:rPr lang="zh-CN" altLang="en-US" sz="1600" dirty="0"/>
              <a:t>置位</a:t>
            </a:r>
            <a:r>
              <a:rPr lang="en-US" altLang="zh-CN" sz="1600" dirty="0"/>
              <a:t>policy</a:t>
            </a:r>
            <a:r>
              <a:rPr lang="zh-CN" altLang="en-US" sz="1600" dirty="0"/>
              <a:t>中的</a:t>
            </a:r>
            <a:r>
              <a:rPr lang="en-US" altLang="zh-CN" sz="1600" dirty="0"/>
              <a:t>SCHED_YIELD</a:t>
            </a:r>
            <a:r>
              <a:rPr lang="zh-CN" altLang="en-US" sz="1600" dirty="0"/>
              <a:t>位，以主动释放</a:t>
            </a:r>
            <a:r>
              <a:rPr lang="en-US" altLang="zh-CN" sz="1600" dirty="0"/>
              <a:t>CPU</a:t>
            </a:r>
          </a:p>
          <a:p>
            <a:pPr lvl="2"/>
            <a:r>
              <a:rPr lang="zh-CN" altLang="en-US" sz="1600" dirty="0"/>
              <a:t>被优先级更高的实时进程抢先</a:t>
            </a:r>
            <a:endParaRPr lang="en-US" altLang="zh-CN" sz="1600" dirty="0"/>
          </a:p>
          <a:p>
            <a:r>
              <a:rPr lang="en-US" altLang="zh-CN" sz="2000" dirty="0">
                <a:solidFill>
                  <a:srgbClr val="0070C0"/>
                </a:solidFill>
              </a:rPr>
              <a:t>SCHED_RR (2)</a:t>
            </a:r>
          </a:p>
          <a:p>
            <a:pPr lvl="1"/>
            <a:r>
              <a:rPr lang="zh-CN" altLang="en-US" dirty="0">
                <a:solidFill>
                  <a:srgbClr val="FF3300"/>
                </a:solidFill>
              </a:rPr>
              <a:t>另一种实时调度策略</a:t>
            </a:r>
            <a:endParaRPr lang="en-US" altLang="zh-CN" dirty="0">
              <a:solidFill>
                <a:srgbClr val="FF3300"/>
              </a:solidFill>
            </a:endParaRPr>
          </a:p>
          <a:p>
            <a:pPr lvl="1"/>
            <a:r>
              <a:rPr lang="zh-CN" altLang="en-US" dirty="0"/>
              <a:t>该调度策略与</a:t>
            </a:r>
            <a:r>
              <a:rPr lang="en-US" altLang="zh-CN" dirty="0"/>
              <a:t>SCHED_FIFO</a:t>
            </a:r>
            <a:r>
              <a:rPr lang="zh-CN" altLang="en-US" dirty="0"/>
              <a:t>不同的是，它具有时间片</a:t>
            </a:r>
            <a:endParaRPr lang="en-US" altLang="zh-CN" dirty="0"/>
          </a:p>
          <a:p>
            <a:pPr lvl="1"/>
            <a:r>
              <a:rPr lang="zh-CN" altLang="en-US" dirty="0"/>
              <a:t>当前执行进程的时间片使用完时，</a:t>
            </a:r>
            <a:r>
              <a:rPr lang="en-US" altLang="zh-CN" dirty="0"/>
              <a:t>CPU</a:t>
            </a:r>
            <a:r>
              <a:rPr lang="zh-CN" altLang="en-US" dirty="0"/>
              <a:t>执行权将转移到其他进程</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94DE4E9-34DB-48F0-B1AE-5CB02F8F5ED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5.4 Multiple-Processor Scheduling</a:t>
            </a:r>
          </a:p>
        </p:txBody>
      </p:sp>
      <p:sp>
        <p:nvSpPr>
          <p:cNvPr id="67587" name="Rectangle 3">
            <a:extLst>
              <a:ext uri="{FF2B5EF4-FFF2-40B4-BE49-F238E27FC236}">
                <a16:creationId xmlns:a16="http://schemas.microsoft.com/office/drawing/2014/main" id="{F42F8DE5-60F9-4632-B0A3-B5A11A1989F7}"/>
              </a:ext>
            </a:extLst>
          </p:cNvPr>
          <p:cNvSpPr>
            <a:spLocks noGrp="1" noChangeArrowheads="1"/>
          </p:cNvSpPr>
          <p:nvPr>
            <p:ph type="body" idx="4294967295"/>
          </p:nvPr>
        </p:nvSpPr>
        <p:spPr>
          <a:xfrm>
            <a:off x="827088" y="1411288"/>
            <a:ext cx="6713537" cy="4410075"/>
          </a:xfrm>
        </p:spPr>
        <p:txBody>
          <a:bodyPr/>
          <a:lstStyle/>
          <a:p>
            <a:r>
              <a:rPr lang="en-US" altLang="zh-CN" sz="1600"/>
              <a:t>CPU scheduling </a:t>
            </a:r>
            <a:r>
              <a:rPr lang="en-US" altLang="zh-CN" sz="1600">
                <a:solidFill>
                  <a:srgbClr val="003399"/>
                </a:solidFill>
              </a:rPr>
              <a:t>more complex </a:t>
            </a:r>
            <a:r>
              <a:rPr lang="en-US" altLang="zh-CN" sz="1600"/>
              <a:t>when multiple CPUs are available</a:t>
            </a:r>
          </a:p>
          <a:p>
            <a:r>
              <a:rPr lang="en-US" altLang="zh-CN" sz="1600" i="1">
                <a:solidFill>
                  <a:srgbClr val="003399"/>
                </a:solidFill>
              </a:rPr>
              <a:t>Homogeneous processors</a:t>
            </a:r>
            <a:r>
              <a:rPr lang="en-US" altLang="zh-CN" sz="1600">
                <a:solidFill>
                  <a:srgbClr val="003399"/>
                </a:solidFill>
              </a:rPr>
              <a:t> </a:t>
            </a:r>
            <a:r>
              <a:rPr lang="en-US" altLang="zh-CN" sz="1600"/>
              <a:t>within a multiprocessor</a:t>
            </a:r>
          </a:p>
          <a:p>
            <a:r>
              <a:rPr lang="en-US" altLang="zh-CN" sz="1600" i="1">
                <a:solidFill>
                  <a:srgbClr val="003399"/>
                </a:solidFill>
              </a:rPr>
              <a:t>Load sharing</a:t>
            </a:r>
            <a:r>
              <a:rPr lang="en-US" altLang="zh-CN" sz="1600"/>
              <a:t> </a:t>
            </a:r>
          </a:p>
          <a:p>
            <a:r>
              <a:rPr lang="en-US" altLang="zh-CN" sz="1600" b="1" i="1"/>
              <a:t>Asymmetric multiprocessing</a:t>
            </a:r>
            <a:r>
              <a:rPr lang="en-US" altLang="zh-CN" sz="1600" b="1"/>
              <a:t> (</a:t>
            </a:r>
            <a:r>
              <a:rPr lang="en-US" altLang="zh-CN" sz="1600" b="1">
                <a:solidFill>
                  <a:srgbClr val="0070C0"/>
                </a:solidFill>
              </a:rPr>
              <a:t>ASMP</a:t>
            </a:r>
            <a:r>
              <a:rPr lang="en-US" altLang="zh-CN" sz="1600"/>
              <a:t>)–</a:t>
            </a:r>
            <a:r>
              <a:rPr lang="en-US" altLang="zh-CN" sz="1600" b="1">
                <a:solidFill>
                  <a:srgbClr val="FF0000"/>
                </a:solidFill>
              </a:rPr>
              <a:t>one processor</a:t>
            </a:r>
            <a:r>
              <a:rPr lang="en-US" altLang="zh-CN" sz="1600">
                <a:solidFill>
                  <a:srgbClr val="FF0000"/>
                </a:solidFill>
              </a:rPr>
              <a:t> is responsible for </a:t>
            </a:r>
            <a:r>
              <a:rPr lang="en-US" altLang="zh-CN" sz="1600"/>
              <a:t>all scheduling decisions, I/O processing, and other system activities (</a:t>
            </a:r>
            <a:r>
              <a:rPr lang="en-US" altLang="zh-CN" sz="1600" b="1">
                <a:solidFill>
                  <a:srgbClr val="FF0000"/>
                </a:solidFill>
              </a:rPr>
              <a:t>master server</a:t>
            </a:r>
            <a:r>
              <a:rPr lang="en-US" altLang="zh-CN" sz="1600"/>
              <a:t>), the others execute only use </a:t>
            </a:r>
            <a:r>
              <a:rPr lang="en-US" altLang="zh-CN" sz="1600">
                <a:solidFill>
                  <a:srgbClr val="006600"/>
                </a:solidFill>
              </a:rPr>
              <a:t>code</a:t>
            </a:r>
          </a:p>
          <a:p>
            <a:pPr lvl="1"/>
            <a:r>
              <a:rPr lang="en-US" altLang="zh-CN" sz="1600"/>
              <a:t> simple</a:t>
            </a:r>
          </a:p>
          <a:p>
            <a:pPr lvl="1"/>
            <a:r>
              <a:rPr lang="en-US" altLang="zh-CN" sz="1600"/>
              <a:t> only one processor accesses the system data structures, alleviating the need for data sharing</a:t>
            </a:r>
          </a:p>
          <a:p>
            <a:r>
              <a:rPr lang="en-US" altLang="zh-CN" sz="1600" b="1" i="1"/>
              <a:t>Symmetric multiprocessing</a:t>
            </a:r>
            <a:r>
              <a:rPr lang="en-US" altLang="zh-CN" sz="1600" b="1"/>
              <a:t> (</a:t>
            </a:r>
            <a:r>
              <a:rPr lang="en-US" altLang="zh-CN" sz="1600" b="1">
                <a:solidFill>
                  <a:srgbClr val="0070C0"/>
                </a:solidFill>
              </a:rPr>
              <a:t>SMP</a:t>
            </a:r>
            <a:r>
              <a:rPr lang="en-US" altLang="zh-CN" sz="1600" b="1"/>
              <a:t>)–</a:t>
            </a:r>
            <a:r>
              <a:rPr lang="en-US" altLang="zh-CN" sz="1600" b="1">
                <a:solidFill>
                  <a:srgbClr val="FF0000"/>
                </a:solidFill>
              </a:rPr>
              <a:t>all processor</a:t>
            </a:r>
            <a:r>
              <a:rPr lang="en-US" altLang="zh-CN" sz="1600">
                <a:solidFill>
                  <a:srgbClr val="FF0000"/>
                </a:solidFill>
              </a:rPr>
              <a:t> is responsible for</a:t>
            </a:r>
            <a:r>
              <a:rPr lang="en-US" altLang="zh-CN" sz="1600"/>
              <a:t> all scheduling decisions, I/O processing, and other system activities</a:t>
            </a:r>
          </a:p>
          <a:p>
            <a:pPr lvl="1"/>
            <a:r>
              <a:rPr lang="en-US" altLang="zh-CN" sz="1600"/>
              <a:t>  complex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099510B-FE1A-444C-A5E2-06787B9AA98E}"/>
              </a:ext>
            </a:extLst>
          </p:cNvPr>
          <p:cNvSpPr>
            <a:spLocks noGrp="1"/>
          </p:cNvSpPr>
          <p:nvPr>
            <p:ph type="title" idx="4294967295"/>
          </p:nvPr>
        </p:nvSpPr>
        <p:spPr>
          <a:xfrm>
            <a:off x="719138" y="434114"/>
            <a:ext cx="8077200" cy="609600"/>
          </a:xfrm>
          <a:ln>
            <a:miter/>
          </a:ln>
        </p:spPr>
        <p:txBody>
          <a:bodyPr/>
          <a:lstStyle/>
          <a:p>
            <a:pPr>
              <a:defRPr/>
            </a:pPr>
            <a:r>
              <a:rPr lang="en-US" altLang="zh-CN" noProof="1">
                <a:effectLst>
                  <a:outerShdw blurRad="38100" dist="38100" dir="2700000">
                    <a:srgbClr val="C0C0C0"/>
                  </a:outerShdw>
                </a:effectLst>
              </a:rPr>
              <a:t>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pic>
        <p:nvPicPr>
          <p:cNvPr id="10243" name="图片 1">
            <a:extLst>
              <a:ext uri="{FF2B5EF4-FFF2-40B4-BE49-F238E27FC236}">
                <a16:creationId xmlns:a16="http://schemas.microsoft.com/office/drawing/2014/main" id="{52BACA6F-2997-4391-8038-F47D675448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227" y="1750395"/>
            <a:ext cx="7092950" cy="412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7D004181-569F-4784-AD35-9D706D95F17E}"/>
              </a:ext>
            </a:extLst>
          </p:cNvPr>
          <p:cNvSpPr/>
          <p:nvPr/>
        </p:nvSpPr>
        <p:spPr>
          <a:xfrm>
            <a:off x="2446338" y="5878513"/>
            <a:ext cx="4418012" cy="369887"/>
          </a:xfrm>
          <a:prstGeom prst="rect">
            <a:avLst/>
          </a:prstGeom>
        </p:spPr>
        <p:txBody>
          <a:bodyPr wrap="none">
            <a:spAutoFit/>
          </a:bodyPr>
          <a:lstStyle/>
          <a:p>
            <a:pPr>
              <a:defRPr/>
            </a:pPr>
            <a:r>
              <a:rPr lang="en-US" altLang="zh-CN" noProof="1">
                <a:effectLst>
                  <a:outerShdw blurRad="38100" dist="38100" dir="2700000">
                    <a:srgbClr val="C0C0C0"/>
                  </a:outerShdw>
                </a:effectLst>
              </a:rPr>
              <a:t>Figure 5.2 Histogram of CPU-burst Times</a:t>
            </a:r>
            <a:endParaRPr lang="zh-CN" altLang="en-US" dirty="0"/>
          </a:p>
        </p:txBody>
      </p:sp>
      <p:sp>
        <p:nvSpPr>
          <p:cNvPr id="3" name="对话气泡: 圆角矩形 2">
            <a:extLst>
              <a:ext uri="{FF2B5EF4-FFF2-40B4-BE49-F238E27FC236}">
                <a16:creationId xmlns:a16="http://schemas.microsoft.com/office/drawing/2014/main" id="{F7F2BE27-5642-4BC9-941A-923EC98A89D6}"/>
              </a:ext>
            </a:extLst>
          </p:cNvPr>
          <p:cNvSpPr/>
          <p:nvPr/>
        </p:nvSpPr>
        <p:spPr>
          <a:xfrm>
            <a:off x="2372104" y="2250431"/>
            <a:ext cx="2572760" cy="1303656"/>
          </a:xfrm>
          <a:prstGeom prst="wedgeRoundRectCallout">
            <a:avLst>
              <a:gd name="adj1" fmla="val -66092"/>
              <a:gd name="adj2" fmla="val -2657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00000"/>
                </a:solidFill>
              </a:rPr>
              <a:t>根据大量的统计结果表明，</a:t>
            </a:r>
            <a:r>
              <a:rPr lang="en-US" altLang="zh-CN" b="1" dirty="0">
                <a:solidFill>
                  <a:srgbClr val="000000"/>
                </a:solidFill>
              </a:rPr>
              <a:t>The number of </a:t>
            </a:r>
            <a:r>
              <a:rPr lang="en-US" altLang="zh-CN" b="1" dirty="0">
                <a:solidFill>
                  <a:srgbClr val="FF0000"/>
                </a:solidFill>
              </a:rPr>
              <a:t>short CPU </a:t>
            </a:r>
            <a:r>
              <a:rPr lang="en-US" altLang="zh-CN" b="1" dirty="0">
                <a:solidFill>
                  <a:srgbClr val="000000"/>
                </a:solidFill>
              </a:rPr>
              <a:t>bursts is </a:t>
            </a:r>
            <a:r>
              <a:rPr lang="en-US" altLang="zh-CN" b="1" dirty="0">
                <a:solidFill>
                  <a:srgbClr val="0505CB"/>
                </a:solidFill>
              </a:rPr>
              <a:t>large</a:t>
            </a:r>
            <a:r>
              <a:rPr lang="en-US" altLang="zh-CN" b="1" dirty="0">
                <a:solidFill>
                  <a:srgbClr val="000000"/>
                </a:solidFill>
              </a:rPr>
              <a:t>;</a:t>
            </a:r>
            <a:endParaRPr lang="en-US" altLang="zh-CN" b="1" dirty="0">
              <a:solidFill>
                <a:srgbClr val="7030A0"/>
              </a:solidFill>
            </a:endParaRPr>
          </a:p>
          <a:p>
            <a:endParaRPr lang="zh-CN" altLang="en-US" dirty="0">
              <a:solidFill>
                <a:srgbClr val="000000"/>
              </a:solidFill>
            </a:endParaRPr>
          </a:p>
        </p:txBody>
      </p:sp>
      <p:sp>
        <p:nvSpPr>
          <p:cNvPr id="6" name="对话气泡: 圆角矩形 5">
            <a:extLst>
              <a:ext uri="{FF2B5EF4-FFF2-40B4-BE49-F238E27FC236}">
                <a16:creationId xmlns:a16="http://schemas.microsoft.com/office/drawing/2014/main" id="{9E7632B8-4F13-4F43-8688-43A657B85CEC}"/>
              </a:ext>
            </a:extLst>
          </p:cNvPr>
          <p:cNvSpPr/>
          <p:nvPr/>
        </p:nvSpPr>
        <p:spPr>
          <a:xfrm>
            <a:off x="2835224" y="3814454"/>
            <a:ext cx="2109640" cy="1037947"/>
          </a:xfrm>
          <a:prstGeom prst="wedgeRoundRectCallout">
            <a:avLst>
              <a:gd name="adj1" fmla="val -50522"/>
              <a:gd name="adj2" fmla="val 7349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b="1" dirty="0">
                <a:solidFill>
                  <a:srgbClr val="000000"/>
                </a:solidFill>
              </a:rPr>
              <a:t>The number of </a:t>
            </a:r>
            <a:r>
              <a:rPr lang="en-US" altLang="zh-CN" b="1" dirty="0">
                <a:solidFill>
                  <a:srgbClr val="FF0000"/>
                </a:solidFill>
              </a:rPr>
              <a:t>long CPU </a:t>
            </a:r>
            <a:r>
              <a:rPr lang="en-US" altLang="zh-CN" b="1" dirty="0">
                <a:solidFill>
                  <a:srgbClr val="000000"/>
                </a:solidFill>
              </a:rPr>
              <a:t>bursts is </a:t>
            </a:r>
            <a:r>
              <a:rPr lang="en-US" altLang="zh-CN" b="1" dirty="0">
                <a:solidFill>
                  <a:srgbClr val="0505CB"/>
                </a:solidFill>
              </a:rPr>
              <a:t>small</a:t>
            </a:r>
            <a:r>
              <a:rPr lang="en-US" altLang="zh-CN" b="1" dirty="0">
                <a:solidFill>
                  <a:srgbClr val="000000"/>
                </a:solidFill>
              </a:rPr>
              <a:t>;</a:t>
            </a:r>
            <a:endParaRPr lang="en-US" altLang="zh-CN" sz="2000" b="1" dirty="0">
              <a:solidFill>
                <a:srgbClr val="000000"/>
              </a:solidFill>
            </a:endParaRPr>
          </a:p>
          <a:p>
            <a:endParaRPr lang="en-US" altLang="zh-CN" b="1" dirty="0">
              <a:solidFill>
                <a:srgbClr val="7030A0"/>
              </a:solidFill>
            </a:endParaRPr>
          </a:p>
          <a:p>
            <a:endParaRPr lang="zh-CN" altLang="en-US" dirty="0">
              <a:solidFill>
                <a:srgbClr val="000000"/>
              </a:solidFill>
            </a:endParaRPr>
          </a:p>
        </p:txBody>
      </p:sp>
      <p:sp>
        <p:nvSpPr>
          <p:cNvPr id="7" name="对话气泡: 圆角矩形 6">
            <a:extLst>
              <a:ext uri="{FF2B5EF4-FFF2-40B4-BE49-F238E27FC236}">
                <a16:creationId xmlns:a16="http://schemas.microsoft.com/office/drawing/2014/main" id="{2EA52D3A-F74A-4A0C-8721-2F85FB4536AD}"/>
              </a:ext>
            </a:extLst>
          </p:cNvPr>
          <p:cNvSpPr/>
          <p:nvPr/>
        </p:nvSpPr>
        <p:spPr>
          <a:xfrm>
            <a:off x="5420200" y="2643024"/>
            <a:ext cx="2109640" cy="1822126"/>
          </a:xfrm>
          <a:prstGeom prst="wedgeRoundRectCallout">
            <a:avLst>
              <a:gd name="adj1" fmla="val -17698"/>
              <a:gd name="adj2" fmla="val 4913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dirty="0">
                <a:solidFill>
                  <a:srgbClr val="000000"/>
                </a:solidFill>
              </a:rPr>
              <a:t>This distribution can be important in the </a:t>
            </a:r>
            <a:r>
              <a:rPr lang="en-US" altLang="zh-CN" u="sng" dirty="0">
                <a:solidFill>
                  <a:srgbClr val="7030A0"/>
                </a:solidFill>
              </a:rPr>
              <a:t>selection of an appropriate CPU-scheduling algorithm</a:t>
            </a:r>
          </a:p>
          <a:p>
            <a:endParaRPr lang="zh-CN" alt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142CC2F8-D6E3-4D5A-BDE0-F5DB5D8342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Symmetric Multithreading(SMT)</a:t>
            </a:r>
          </a:p>
        </p:txBody>
      </p:sp>
      <p:sp>
        <p:nvSpPr>
          <p:cNvPr id="68611" name="内容占位符 2">
            <a:extLst>
              <a:ext uri="{FF2B5EF4-FFF2-40B4-BE49-F238E27FC236}">
                <a16:creationId xmlns:a16="http://schemas.microsoft.com/office/drawing/2014/main" id="{B85F0939-E051-4F65-AC90-56C23C6799D9}"/>
              </a:ext>
            </a:extLst>
          </p:cNvPr>
          <p:cNvSpPr>
            <a:spLocks noGrp="1" noChangeArrowheads="1"/>
          </p:cNvSpPr>
          <p:nvPr>
            <p:ph idx="4294967295"/>
          </p:nvPr>
        </p:nvSpPr>
        <p:spPr>
          <a:xfrm>
            <a:off x="827088" y="1519238"/>
            <a:ext cx="7351712" cy="3425825"/>
          </a:xfrm>
        </p:spPr>
        <p:txBody>
          <a:bodyPr/>
          <a:lstStyle/>
          <a:p>
            <a:r>
              <a:rPr lang="en-US" altLang="zh-CN" sz="2000"/>
              <a:t>Also called </a:t>
            </a:r>
            <a:r>
              <a:rPr lang="en-US" altLang="zh-CN" sz="2000" b="1">
                <a:solidFill>
                  <a:srgbClr val="003399"/>
                </a:solidFill>
              </a:rPr>
              <a:t>hyperthreading</a:t>
            </a:r>
            <a:r>
              <a:rPr lang="en-US" altLang="zh-CN" sz="2000">
                <a:solidFill>
                  <a:srgbClr val="003399"/>
                </a:solidFill>
              </a:rPr>
              <a:t> </a:t>
            </a:r>
            <a:r>
              <a:rPr lang="en-US" altLang="zh-CN" sz="2000"/>
              <a:t>tecnology (on Intel processor)</a:t>
            </a:r>
          </a:p>
          <a:p>
            <a:r>
              <a:rPr lang="en-US" altLang="zh-CN" sz="2000">
                <a:solidFill>
                  <a:srgbClr val="FF0000"/>
                </a:solidFill>
              </a:rPr>
              <a:t>SMP</a:t>
            </a:r>
            <a:r>
              <a:rPr lang="en-US" altLang="zh-CN" sz="2000"/>
              <a:t>-multiple </a:t>
            </a:r>
            <a:r>
              <a:rPr lang="en-US" altLang="zh-CN" sz="2000">
                <a:solidFill>
                  <a:srgbClr val="003399"/>
                </a:solidFill>
              </a:rPr>
              <a:t>physical </a:t>
            </a:r>
            <a:r>
              <a:rPr lang="en-US" altLang="zh-CN" sz="2000"/>
              <a:t>processors;</a:t>
            </a:r>
          </a:p>
          <a:p>
            <a:r>
              <a:rPr lang="en-US" altLang="zh-CN" sz="2000">
                <a:solidFill>
                  <a:srgbClr val="FF0000"/>
                </a:solidFill>
              </a:rPr>
              <a:t>SMT</a:t>
            </a:r>
            <a:r>
              <a:rPr lang="en-US" altLang="zh-CN" sz="2000"/>
              <a:t>-multiple </a:t>
            </a:r>
            <a:r>
              <a:rPr lang="en-US" altLang="zh-CN" sz="2000">
                <a:solidFill>
                  <a:srgbClr val="003399"/>
                </a:solidFill>
              </a:rPr>
              <a:t>logical </a:t>
            </a:r>
            <a:r>
              <a:rPr lang="en-US" altLang="zh-CN" sz="2000"/>
              <a:t>processors;</a:t>
            </a:r>
          </a:p>
          <a:p>
            <a:pPr lvl="1"/>
            <a:r>
              <a:rPr lang="en-US" altLang="zh-CN" sz="2000"/>
              <a:t>Presenting a view of </a:t>
            </a:r>
            <a:r>
              <a:rPr lang="en-US" altLang="zh-CN" sz="2000">
                <a:solidFill>
                  <a:srgbClr val="006600"/>
                </a:solidFill>
              </a:rPr>
              <a:t>several logical processors</a:t>
            </a:r>
            <a:r>
              <a:rPr lang="en-US" altLang="zh-CN" sz="2000"/>
              <a:t> to the  operating system.</a:t>
            </a:r>
          </a:p>
          <a:p>
            <a:pPr lvl="1"/>
            <a:r>
              <a:rPr lang="en-US" altLang="zh-CN" sz="2000"/>
              <a:t>Create </a:t>
            </a:r>
            <a:r>
              <a:rPr lang="en-US" altLang="zh-CN" sz="2000">
                <a:solidFill>
                  <a:srgbClr val="006600"/>
                </a:solidFill>
              </a:rPr>
              <a:t>multiple logic processors</a:t>
            </a:r>
            <a:r>
              <a:rPr lang="en-US" altLang="zh-CN" sz="2000"/>
              <a:t> on the </a:t>
            </a:r>
            <a:r>
              <a:rPr lang="en-US" altLang="zh-CN" sz="2000">
                <a:solidFill>
                  <a:srgbClr val="006600"/>
                </a:solidFill>
              </a:rPr>
              <a:t>same physical processors</a:t>
            </a:r>
            <a:r>
              <a:rPr lang="en-US" altLang="zh-CN" sz="2000"/>
              <a:t>;</a:t>
            </a:r>
          </a:p>
          <a:p>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78C3E9-9AAF-48EA-9174-B52195CC3385}"/>
              </a:ext>
            </a:extLst>
          </p:cNvPr>
          <p:cNvSpPr>
            <a:spLocks noGrp="1"/>
          </p:cNvSpPr>
          <p:nvPr>
            <p:ph type="title" idx="4294967295"/>
          </p:nvPr>
        </p:nvSpPr>
        <p:spPr>
          <a:xfrm>
            <a:off x="657225" y="693738"/>
            <a:ext cx="8077200" cy="609600"/>
          </a:xfrm>
          <a:ln>
            <a:miter/>
          </a:ln>
        </p:spPr>
        <p:txBody>
          <a:bodyPr/>
          <a:lstStyle/>
          <a:p>
            <a:pPr>
              <a:defRPr/>
            </a:pPr>
            <a:r>
              <a:rPr lang="en-US" altLang="zh-CN" noProof="1">
                <a:effectLst>
                  <a:outerShdw blurRad="38100" dist="38100" dir="2700000">
                    <a:srgbClr val="C0C0C0"/>
                  </a:outerShdw>
                </a:effectLst>
              </a:rPr>
              <a:t>A typical SMT architecture</a:t>
            </a:r>
          </a:p>
        </p:txBody>
      </p:sp>
      <p:pic>
        <p:nvPicPr>
          <p:cNvPr id="69635" name="Picture 3">
            <a:extLst>
              <a:ext uri="{FF2B5EF4-FFF2-40B4-BE49-F238E27FC236}">
                <a16:creationId xmlns:a16="http://schemas.microsoft.com/office/drawing/2014/main" id="{EF9B757B-28E2-4B17-92A9-F227AF99D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7" t="27397" r="978" b="27919"/>
          <a:stretch>
            <a:fillRect/>
          </a:stretch>
        </p:blipFill>
        <p:spPr bwMode="auto">
          <a:xfrm>
            <a:off x="1611313" y="2298700"/>
            <a:ext cx="6388100" cy="2174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a:extLst>
              <a:ext uri="{FF2B5EF4-FFF2-40B4-BE49-F238E27FC236}">
                <a16:creationId xmlns:a16="http://schemas.microsoft.com/office/drawing/2014/main" id="{0C46A1E1-1A77-41EB-8D6B-07A6F4FB0BB5}"/>
              </a:ext>
            </a:extLst>
          </p:cNvPr>
          <p:cNvSpPr txBox="1">
            <a:spLocks noChangeArrowheads="1"/>
          </p:cNvSpPr>
          <p:nvPr/>
        </p:nvSpPr>
        <p:spPr bwMode="auto">
          <a:xfrm>
            <a:off x="2009775" y="4989513"/>
            <a:ext cx="488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Figure 5.8 A typical SMT architecture</a:t>
            </a:r>
            <a:endParaRPr lang="zh-CN" altLang="en-US">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AE531C6-18C6-4488-9ED6-0217E9DC9AD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Real-Time Scheduling</a:t>
            </a:r>
          </a:p>
        </p:txBody>
      </p:sp>
      <p:sp>
        <p:nvSpPr>
          <p:cNvPr id="70659" name="Rectangle 3">
            <a:extLst>
              <a:ext uri="{FF2B5EF4-FFF2-40B4-BE49-F238E27FC236}">
                <a16:creationId xmlns:a16="http://schemas.microsoft.com/office/drawing/2014/main" id="{ECA77D4E-D6D1-43B9-8114-9FAF81DFC483}"/>
              </a:ext>
            </a:extLst>
          </p:cNvPr>
          <p:cNvSpPr>
            <a:spLocks noGrp="1" noChangeArrowheads="1"/>
          </p:cNvSpPr>
          <p:nvPr>
            <p:ph type="body" idx="4294967295"/>
          </p:nvPr>
        </p:nvSpPr>
        <p:spPr>
          <a:xfrm>
            <a:off x="827088" y="1468438"/>
            <a:ext cx="7334250" cy="4395787"/>
          </a:xfrm>
        </p:spPr>
        <p:txBody>
          <a:bodyPr/>
          <a:lstStyle/>
          <a:p>
            <a:r>
              <a:rPr lang="en-US" altLang="zh-CN" sz="2400" b="1" i="1">
                <a:latin typeface="宋体" panose="02010600030101010101" pitchFamily="2" charset="-122"/>
              </a:rPr>
              <a:t>Hard real-time</a:t>
            </a:r>
            <a:r>
              <a:rPr lang="en-US" altLang="zh-CN" sz="2400" b="1">
                <a:latin typeface="宋体" panose="02010600030101010101" pitchFamily="2" charset="-122"/>
              </a:rPr>
              <a:t> systems</a:t>
            </a:r>
            <a:r>
              <a:rPr lang="en-US" altLang="zh-CN" sz="2400">
                <a:latin typeface="宋体" panose="02010600030101010101" pitchFamily="2" charset="-122"/>
              </a:rPr>
              <a:t> – required to complete a critical task within </a:t>
            </a:r>
            <a:r>
              <a:rPr lang="en-US" altLang="zh-CN" sz="2400" u="sng">
                <a:solidFill>
                  <a:srgbClr val="003399"/>
                </a:solidFill>
                <a:latin typeface="宋体" panose="02010600030101010101" pitchFamily="2" charset="-122"/>
              </a:rPr>
              <a:t>a guaranteed amount of time</a:t>
            </a:r>
          </a:p>
          <a:p>
            <a:r>
              <a:rPr lang="en-US" altLang="zh-CN" sz="2400" b="1" i="1">
                <a:latin typeface="宋体" panose="02010600030101010101" pitchFamily="2" charset="-122"/>
              </a:rPr>
              <a:t>Soft real-time</a:t>
            </a:r>
            <a:r>
              <a:rPr lang="en-US" altLang="zh-CN" sz="2400" b="1">
                <a:latin typeface="宋体" panose="02010600030101010101" pitchFamily="2" charset="-122"/>
              </a:rPr>
              <a:t> computing</a:t>
            </a:r>
            <a:r>
              <a:rPr lang="en-US" altLang="zh-CN" sz="2400">
                <a:latin typeface="宋体" panose="02010600030101010101" pitchFamily="2" charset="-122"/>
              </a:rPr>
              <a:t> – requires that critical processes receive priority over less fortunate ones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F7FD555-049C-40C8-9764-FDDEC3349A3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5.5 Thread Scheduling</a:t>
            </a:r>
          </a:p>
        </p:txBody>
      </p:sp>
      <p:sp>
        <p:nvSpPr>
          <p:cNvPr id="2" name="Rectangle 3">
            <a:extLst>
              <a:ext uri="{FF2B5EF4-FFF2-40B4-BE49-F238E27FC236}">
                <a16:creationId xmlns:a16="http://schemas.microsoft.com/office/drawing/2014/main" id="{361C2038-8B2A-4465-8ED4-3E0F2FC428FE}"/>
              </a:ext>
            </a:extLst>
          </p:cNvPr>
          <p:cNvSpPr>
            <a:spLocks noGrp="1"/>
          </p:cNvSpPr>
          <p:nvPr>
            <p:ph type="body" idx="4294967295"/>
          </p:nvPr>
        </p:nvSpPr>
        <p:spPr>
          <a:xfrm>
            <a:off x="827088" y="1624013"/>
            <a:ext cx="6843712" cy="4748212"/>
          </a:xfrm>
          <a:ln>
            <a:miter/>
          </a:ln>
        </p:spPr>
        <p:txBody>
          <a:bodyPr/>
          <a:lstStyle/>
          <a:p>
            <a:pPr>
              <a:lnSpc>
                <a:spcPct val="90000"/>
              </a:lnSpc>
              <a:defRPr/>
            </a:pPr>
            <a:r>
              <a:rPr lang="en-US" altLang="x-none" sz="2000" b="1" noProof="1">
                <a:solidFill>
                  <a:srgbClr val="FF3300"/>
                </a:solidFill>
              </a:rPr>
              <a:t>Local Scheduling</a:t>
            </a:r>
            <a:r>
              <a:rPr lang="en-US" altLang="x-none" sz="2000" b="1" noProof="1">
                <a:solidFill>
                  <a:srgbClr val="0070C0"/>
                </a:solidFill>
              </a:rPr>
              <a:t> </a:t>
            </a:r>
            <a:r>
              <a:rPr lang="en-US" altLang="x-none" sz="2000" noProof="1"/>
              <a:t>– </a:t>
            </a:r>
            <a:r>
              <a:rPr lang="en-US" altLang="x-none" sz="2000" b="1" noProof="1"/>
              <a:t>How the </a:t>
            </a:r>
            <a:r>
              <a:rPr lang="en-US" altLang="x-none" sz="2000" b="1" u="sng" noProof="1">
                <a:solidFill>
                  <a:srgbClr val="006600"/>
                </a:solidFill>
              </a:rPr>
              <a:t>threads library</a:t>
            </a:r>
            <a:r>
              <a:rPr lang="en-US" altLang="x-none" sz="2000" u="sng" noProof="1">
                <a:solidFill>
                  <a:srgbClr val="006600"/>
                </a:solidFill>
              </a:rPr>
              <a:t> </a:t>
            </a:r>
            <a:r>
              <a:rPr lang="en-US" altLang="x-none" sz="2000" noProof="1"/>
              <a:t>decides </a:t>
            </a:r>
            <a:r>
              <a:rPr lang="en-US" altLang="x-none" sz="2000" noProof="1">
                <a:solidFill>
                  <a:srgbClr val="003399"/>
                </a:solidFill>
              </a:rPr>
              <a:t>which thread to put onto an available LWP</a:t>
            </a:r>
          </a:p>
          <a:p>
            <a:pPr lvl="1">
              <a:lnSpc>
                <a:spcPct val="90000"/>
              </a:lnSpc>
              <a:defRPr/>
            </a:pPr>
            <a:r>
              <a:rPr lang="en-US" altLang="x-none" noProof="1">
                <a:sym typeface="+mn-ea"/>
              </a:rPr>
              <a:t>User-level threads must ultimately be mapped to an associated kernel-level threads.</a:t>
            </a:r>
          </a:p>
          <a:p>
            <a:pPr lvl="1">
              <a:lnSpc>
                <a:spcPct val="90000"/>
              </a:lnSpc>
              <a:defRPr/>
            </a:pPr>
            <a:r>
              <a:rPr lang="zh-CN" altLang="en-US" noProof="1">
                <a:solidFill>
                  <a:srgbClr val="0505CB"/>
                </a:solidFill>
              </a:rPr>
              <a:t>选择用户线程与核心线程的映射顺序</a:t>
            </a:r>
            <a:endParaRPr lang="en-US" altLang="x-none" noProof="1">
              <a:solidFill>
                <a:srgbClr val="0505CB"/>
              </a:solidFill>
            </a:endParaRPr>
          </a:p>
          <a:p>
            <a:pPr marL="1905" lvl="1" indent="455295">
              <a:lnSpc>
                <a:spcPct val="90000"/>
              </a:lnSpc>
              <a:defRPr/>
            </a:pPr>
            <a:endParaRPr lang="en-US" altLang="x-none" sz="2000" noProof="1"/>
          </a:p>
          <a:p>
            <a:pPr>
              <a:lnSpc>
                <a:spcPct val="90000"/>
              </a:lnSpc>
              <a:defRPr/>
            </a:pPr>
            <a:r>
              <a:rPr lang="en-US" altLang="x-none" sz="2000" b="1" noProof="1">
                <a:solidFill>
                  <a:srgbClr val="FF3300"/>
                </a:solidFill>
              </a:rPr>
              <a:t>Global Scheduling</a:t>
            </a:r>
            <a:r>
              <a:rPr lang="en-US" altLang="x-none" sz="2000" noProof="1">
                <a:solidFill>
                  <a:srgbClr val="0070C0"/>
                </a:solidFill>
              </a:rPr>
              <a:t> </a:t>
            </a:r>
            <a:r>
              <a:rPr lang="en-US" altLang="x-none" sz="2000" noProof="1"/>
              <a:t>– </a:t>
            </a:r>
            <a:r>
              <a:rPr lang="en-US" altLang="x-none" sz="2000" b="1" noProof="1"/>
              <a:t>How </a:t>
            </a:r>
            <a:r>
              <a:rPr lang="en-US" altLang="x-none" sz="2000" b="1" u="sng" noProof="1">
                <a:solidFill>
                  <a:srgbClr val="006600"/>
                </a:solidFill>
              </a:rPr>
              <a:t>the kernel </a:t>
            </a:r>
            <a:r>
              <a:rPr lang="en-US" altLang="x-none" sz="2000" noProof="1"/>
              <a:t>decides which kernel thread to run next</a:t>
            </a:r>
          </a:p>
          <a:p>
            <a:pPr lvl="1">
              <a:lnSpc>
                <a:spcPct val="90000"/>
              </a:lnSpc>
              <a:defRPr/>
            </a:pPr>
            <a:r>
              <a:rPr lang="zh-CN" altLang="en-US" noProof="1">
                <a:solidFill>
                  <a:srgbClr val="0505CB"/>
                </a:solidFill>
              </a:rPr>
              <a:t>调度核心线程获得</a:t>
            </a:r>
            <a:r>
              <a:rPr lang="en-US" altLang="zh-CN" noProof="1">
                <a:solidFill>
                  <a:srgbClr val="0505CB"/>
                </a:solidFill>
              </a:rPr>
              <a:t>CPU</a:t>
            </a:r>
            <a:r>
              <a:rPr lang="zh-CN" altLang="en-US" noProof="1">
                <a:solidFill>
                  <a:srgbClr val="0505CB"/>
                </a:solidFill>
              </a:rPr>
              <a:t>的执行权</a:t>
            </a:r>
            <a:endParaRPr lang="en-US" altLang="x-none" noProof="1">
              <a:solidFill>
                <a:srgbClr val="0505CB"/>
              </a:solidFill>
            </a:endParaRPr>
          </a:p>
          <a:p>
            <a:pPr>
              <a:lnSpc>
                <a:spcPct val="90000"/>
              </a:lnSpc>
              <a:defRPr/>
            </a:pPr>
            <a:endParaRPr lang="en-US" altLang="x-none" sz="2000" noProof="1"/>
          </a:p>
          <a:p>
            <a:pPr>
              <a:lnSpc>
                <a:spcPct val="90000"/>
              </a:lnSpc>
              <a:defRPr/>
            </a:pPr>
            <a:r>
              <a:rPr lang="zh-CN" altLang="en-US" sz="2000" noProof="1"/>
              <a:t>e.g. </a:t>
            </a:r>
          </a:p>
          <a:p>
            <a:pPr lvl="1">
              <a:lnSpc>
                <a:spcPct val="90000"/>
              </a:lnSpc>
              <a:defRPr/>
            </a:pPr>
            <a:r>
              <a:rPr lang="zh-CN" altLang="en-US" noProof="1">
                <a:solidFill>
                  <a:srgbClr val="003399"/>
                </a:solidFill>
                <a:sym typeface="+mn-ea"/>
              </a:rPr>
              <a:t>客户之间如何决定谁先得到银行职员提供的服务</a:t>
            </a:r>
          </a:p>
          <a:p>
            <a:pPr lvl="1">
              <a:lnSpc>
                <a:spcPct val="90000"/>
              </a:lnSpc>
              <a:defRPr/>
            </a:pPr>
            <a:r>
              <a:rPr lang="zh-CN" altLang="en-US" noProof="1">
                <a:solidFill>
                  <a:srgbClr val="003399"/>
                </a:solidFill>
                <a:sym typeface="+mn-ea"/>
              </a:rPr>
              <a:t>银行仅提供一个服务窗口，银行职员之间如何共享该窗</a:t>
            </a:r>
            <a:endParaRPr lang="en-US" altLang="x-none" noProof="1">
              <a:solidFill>
                <a:srgbClr val="003399"/>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D1DDC1-E2D4-4D7B-BEA2-2D0DE251D26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endParaRPr lang="en-US" altLang="zh-CN" noProof="1">
              <a:effectLst>
                <a:outerShdw blurRad="38100" dist="38100" dir="2700000">
                  <a:srgbClr val="C0C0C0"/>
                </a:outerShdw>
              </a:effectLst>
              <a:latin typeface="宋体" charset="-122"/>
            </a:endParaRPr>
          </a:p>
        </p:txBody>
      </p:sp>
      <p:sp>
        <p:nvSpPr>
          <p:cNvPr id="72707" name="Rectangle 3">
            <a:extLst>
              <a:ext uri="{FF2B5EF4-FFF2-40B4-BE49-F238E27FC236}">
                <a16:creationId xmlns:a16="http://schemas.microsoft.com/office/drawing/2014/main" id="{DD2A1982-710D-42DC-8460-488031BFCB20}"/>
              </a:ext>
            </a:extLst>
          </p:cNvPr>
          <p:cNvSpPr>
            <a:spLocks noGrp="1" noChangeArrowheads="1"/>
          </p:cNvSpPr>
          <p:nvPr>
            <p:ph type="body" idx="4294967295"/>
          </p:nvPr>
        </p:nvSpPr>
        <p:spPr>
          <a:xfrm>
            <a:off x="766763" y="1244600"/>
            <a:ext cx="7589837" cy="4918075"/>
          </a:xfrm>
        </p:spPr>
        <p:txBody>
          <a:bodyPr/>
          <a:lstStyle/>
          <a:p>
            <a:pPr>
              <a:spcBef>
                <a:spcPts val="300"/>
              </a:spcBef>
              <a:buFont typeface="Monotype Sorts" pitchFamily="2" charset="2"/>
              <a:buNone/>
            </a:pPr>
            <a:r>
              <a:rPr lang="zh-CN" altLang="en-US" sz="1400" dirty="0">
                <a:solidFill>
                  <a:srgbClr val="000000"/>
                </a:solidFill>
              </a:rPr>
              <a:t>#include &lt;pthread.h&gt;</a:t>
            </a:r>
          </a:p>
          <a:p>
            <a:pPr>
              <a:spcBef>
                <a:spcPts val="300"/>
              </a:spcBef>
              <a:buFont typeface="Monotype Sorts" pitchFamily="2" charset="2"/>
              <a:buNone/>
            </a:pPr>
            <a:r>
              <a:rPr lang="zh-CN" altLang="en-US" sz="1400" dirty="0">
                <a:solidFill>
                  <a:srgbClr val="000000"/>
                </a:solidFill>
              </a:rPr>
              <a:t>#include &lt;stdio.h&gt;</a:t>
            </a:r>
          </a:p>
          <a:p>
            <a:pPr>
              <a:spcBef>
                <a:spcPts val="300"/>
              </a:spcBef>
              <a:buFont typeface="Monotype Sorts" pitchFamily="2" charset="2"/>
              <a:buNone/>
            </a:pPr>
            <a:r>
              <a:rPr lang="zh-CN" altLang="en-US" sz="1400" dirty="0">
                <a:solidFill>
                  <a:srgbClr val="000000"/>
                </a:solidFill>
              </a:rPr>
              <a:t>#define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THREADS </a:t>
            </a:r>
            <a:r>
              <a:rPr lang="zh-CN" altLang="en-US" sz="1400" dirty="0">
                <a:solidFill>
                  <a:srgbClr val="000000"/>
                </a:solidFill>
              </a:rPr>
              <a:t>5</a:t>
            </a:r>
          </a:p>
          <a:p>
            <a:pPr>
              <a:spcBef>
                <a:spcPts val="300"/>
              </a:spcBef>
              <a:buFont typeface="Monotype Sorts" pitchFamily="2" charset="2"/>
              <a:buNone/>
            </a:pPr>
            <a:r>
              <a:rPr lang="zh-CN" altLang="en-US" sz="1400" dirty="0">
                <a:solidFill>
                  <a:srgbClr val="000000"/>
                </a:solidFill>
              </a:rPr>
              <a:t>int main(int argc, char *argv[])</a:t>
            </a:r>
          </a:p>
          <a:p>
            <a:pPr>
              <a:spcBef>
                <a:spcPts val="300"/>
              </a:spcBef>
              <a:buFont typeface="Monotype Sorts" pitchFamily="2" charset="2"/>
              <a:buNone/>
            </a:pPr>
            <a:r>
              <a:rPr lang="zh-CN" altLang="en-US" sz="1400" dirty="0">
                <a:solidFill>
                  <a:srgbClr val="000000"/>
                </a:solidFill>
              </a:rPr>
              <a:t>{</a:t>
            </a:r>
          </a:p>
          <a:p>
            <a:pPr>
              <a:spcBef>
                <a:spcPts val="300"/>
              </a:spcBef>
              <a:buFont typeface="Monotype Sorts" pitchFamily="2" charset="2"/>
              <a:buNone/>
            </a:pPr>
            <a:r>
              <a:rPr lang="zh-CN" altLang="en-US" sz="1400" dirty="0">
                <a:solidFill>
                  <a:srgbClr val="000000"/>
                </a:solidFill>
              </a:rPr>
              <a:t>	int i;</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t </a:t>
            </a:r>
            <a:r>
              <a:rPr lang="zh-CN" altLang="en-US" sz="1400" dirty="0">
                <a:solidFill>
                  <a:srgbClr val="000000"/>
                </a:solidFill>
              </a:rPr>
              <a:t>tid[NUM THREADS];</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zh-CN" altLang="en-US" sz="1400" dirty="0">
                <a:solidFill>
                  <a:srgbClr val="000000"/>
                </a:solidFill>
              </a:rPr>
              <a:t>_t attr;</a:t>
            </a:r>
          </a:p>
          <a:p>
            <a:pPr>
              <a:spcBef>
                <a:spcPts val="300"/>
              </a:spcBef>
              <a:buFont typeface="Monotype Sorts" pitchFamily="2" charset="2"/>
              <a:buNone/>
            </a:pPr>
            <a:r>
              <a:rPr lang="zh-CN" altLang="en-US" sz="1400" dirty="0">
                <a:solidFill>
                  <a:srgbClr val="000000"/>
                </a:solidFill>
              </a:rPr>
              <a:t>	/* get the default attributes */</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0000"/>
                </a:solidFill>
              </a:rPr>
              <a:t>init</a:t>
            </a:r>
            <a:r>
              <a:rPr lang="zh-CN" altLang="en-US" sz="1400" dirty="0">
                <a:solidFill>
                  <a:srgbClr val="000000"/>
                </a:solidFill>
              </a:rPr>
              <a:t>(&amp;attr);</a:t>
            </a:r>
          </a:p>
          <a:p>
            <a:pPr>
              <a:spcBef>
                <a:spcPts val="300"/>
              </a:spcBef>
              <a:buFont typeface="Monotype Sorts" pitchFamily="2" charset="2"/>
              <a:buNone/>
            </a:pPr>
            <a:r>
              <a:rPr lang="zh-CN" altLang="en-US" sz="1400" dirty="0">
                <a:solidFill>
                  <a:srgbClr val="000000"/>
                </a:solidFill>
              </a:rPr>
              <a:t>	</a:t>
            </a:r>
            <a:r>
              <a:rPr lang="zh-CN" altLang="en-US" sz="1400" b="1" dirty="0">
                <a:solidFill>
                  <a:srgbClr val="FF0000"/>
                </a:solidFill>
              </a:rPr>
              <a:t>/* set the scheduling algorithm to </a:t>
            </a:r>
            <a:r>
              <a:rPr lang="zh-CN" altLang="en-US" sz="1400" b="1" dirty="0">
                <a:solidFill>
                  <a:srgbClr val="0505CB"/>
                </a:solidFill>
              </a:rPr>
              <a:t>PROCESS</a:t>
            </a:r>
            <a:r>
              <a:rPr lang="zh-CN" altLang="en-US" sz="1400" b="1" dirty="0">
                <a:solidFill>
                  <a:srgbClr val="FF0000"/>
                </a:solidFill>
              </a:rPr>
              <a:t> or </a:t>
            </a:r>
            <a:r>
              <a:rPr lang="zh-CN" altLang="en-US" sz="1400" b="1" dirty="0">
                <a:solidFill>
                  <a:srgbClr val="0505CB"/>
                </a:solidFill>
              </a:rPr>
              <a:t>SYSTEM</a:t>
            </a:r>
            <a:r>
              <a:rPr lang="zh-CN" altLang="en-US" sz="1400" b="1" dirty="0">
                <a:solidFill>
                  <a:srgbClr val="FF0000"/>
                </a:solidFill>
              </a:rPr>
              <a:t> */</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setscope</a:t>
            </a:r>
            <a:r>
              <a:rPr lang="zh-CN" altLang="en-US" sz="1400" dirty="0">
                <a:solidFill>
                  <a:srgbClr val="000000"/>
                </a:solidFill>
              </a:rPr>
              <a:t>(&amp;attr, </a:t>
            </a:r>
            <a:r>
              <a:rPr lang="zh-CN" altLang="en-US" sz="1400" dirty="0">
                <a:solidFill>
                  <a:srgbClr val="006600"/>
                </a:solidFill>
              </a:rPr>
              <a:t>PTHREAD_SCOPE_SYSTEM</a:t>
            </a:r>
            <a:r>
              <a:rPr lang="zh-CN" altLang="en-US" sz="1400" dirty="0">
                <a:solidFill>
                  <a:srgbClr val="000000"/>
                </a:solidFill>
              </a:rPr>
              <a:t>); //</a:t>
            </a:r>
            <a:r>
              <a:rPr lang="zh-CN" altLang="en-US" sz="1400" dirty="0">
                <a:solidFill>
                  <a:srgbClr val="006600"/>
                </a:solidFill>
              </a:rPr>
              <a:t>PTHREAD_SCOPE_PROCESS</a:t>
            </a:r>
          </a:p>
          <a:p>
            <a:pPr>
              <a:spcBef>
                <a:spcPts val="300"/>
              </a:spcBef>
              <a:buFont typeface="Monotype Sorts" pitchFamily="2" charset="2"/>
              <a:buNone/>
            </a:pPr>
            <a:r>
              <a:rPr lang="zh-CN" altLang="en-US" sz="1400" dirty="0">
                <a:solidFill>
                  <a:srgbClr val="0070C0"/>
                </a:solidFill>
              </a:rPr>
              <a:t>	</a:t>
            </a:r>
            <a:r>
              <a:rPr lang="zh-CN" altLang="en-US" sz="1400" b="1" dirty="0">
                <a:solidFill>
                  <a:srgbClr val="FF0000"/>
                </a:solidFill>
              </a:rPr>
              <a:t>/* set the scheduling policy </a:t>
            </a:r>
            <a:r>
              <a:rPr lang="zh-CN" altLang="en-US" sz="1400" b="1" dirty="0">
                <a:solidFill>
                  <a:srgbClr val="0505CB"/>
                </a:solidFill>
              </a:rPr>
              <a:t>- FIFO, RT, or OTHER </a:t>
            </a:r>
            <a:r>
              <a:rPr lang="zh-CN" altLang="en-US" sz="1400" b="1" dirty="0">
                <a:solidFill>
                  <a:srgbClr val="FF0000"/>
                </a:solidFill>
              </a:rPr>
              <a:t>*/ </a:t>
            </a:r>
            <a:r>
              <a:rPr lang="en-US" altLang="zh-CN" sz="1400" b="1" dirty="0">
                <a:solidFill>
                  <a:srgbClr val="FF0000"/>
                </a:solidFill>
              </a:rPr>
              <a:t>//</a:t>
            </a:r>
            <a:r>
              <a:rPr lang="zh-CN" altLang="en-US" sz="1400" b="1" dirty="0">
                <a:solidFill>
                  <a:srgbClr val="FF0000"/>
                </a:solidFill>
              </a:rPr>
              <a:t>设置线程的调度策略</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setschedpolicy</a:t>
            </a:r>
            <a:r>
              <a:rPr lang="zh-CN" altLang="en-US" sz="1400" dirty="0">
                <a:solidFill>
                  <a:srgbClr val="000000"/>
                </a:solidFill>
              </a:rPr>
              <a:t>(&amp;attr, </a:t>
            </a:r>
            <a:r>
              <a:rPr lang="zh-CN" altLang="en-US" sz="1400" dirty="0">
                <a:solidFill>
                  <a:srgbClr val="006600"/>
                </a:solidFill>
              </a:rPr>
              <a:t>SCHED_OTHER</a:t>
            </a:r>
            <a:r>
              <a:rPr lang="zh-CN" altLang="en-US" sz="1400" dirty="0">
                <a:solidFill>
                  <a:srgbClr val="000000"/>
                </a:solidFill>
              </a:rPr>
              <a:t>);</a:t>
            </a:r>
          </a:p>
          <a:p>
            <a:pPr>
              <a:spcBef>
                <a:spcPts val="300"/>
              </a:spcBef>
              <a:buFont typeface="Monotype Sorts" pitchFamily="2" charset="2"/>
              <a:buNone/>
            </a:pPr>
            <a:r>
              <a:rPr lang="zh-CN" altLang="en-US" sz="1400" dirty="0">
                <a:solidFill>
                  <a:srgbClr val="000000"/>
                </a:solidFill>
              </a:rPr>
              <a:t>	/* create the threads */</a:t>
            </a:r>
          </a:p>
          <a:p>
            <a:pPr>
              <a:spcBef>
                <a:spcPts val="300"/>
              </a:spcBef>
              <a:buFont typeface="Monotype Sorts" pitchFamily="2" charset="2"/>
              <a:buNone/>
            </a:pPr>
            <a:r>
              <a:rPr lang="zh-CN" altLang="en-US" sz="1400" dirty="0">
                <a:solidFill>
                  <a:srgbClr val="000000"/>
                </a:solidFill>
              </a:rPr>
              <a:t>	for (i = 0; i &lt;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HREADS</a:t>
            </a:r>
            <a:r>
              <a:rPr lang="zh-CN" altLang="en-US" sz="1400" dirty="0">
                <a:solidFill>
                  <a:srgbClr val="000000"/>
                </a:solidFill>
              </a:rPr>
              <a:t>; i++)</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create</a:t>
            </a:r>
            <a:r>
              <a:rPr lang="zh-CN" altLang="en-US" sz="1400" dirty="0">
                <a:solidFill>
                  <a:srgbClr val="000000"/>
                </a:solidFill>
              </a:rPr>
              <a:t>(&amp;tid[i],&amp;attr,runner,NULL);</a:t>
            </a:r>
          </a:p>
        </p:txBody>
      </p:sp>
      <p:sp>
        <p:nvSpPr>
          <p:cNvPr id="2" name="圆角矩形标注 1"/>
          <p:cNvSpPr/>
          <p:nvPr/>
        </p:nvSpPr>
        <p:spPr>
          <a:xfrm>
            <a:off x="4039340" y="1748901"/>
            <a:ext cx="4447712" cy="1251752"/>
          </a:xfrm>
          <a:prstGeom prst="wedgeRoundRectCallout">
            <a:avLst>
              <a:gd name="adj1" fmla="val -21232"/>
              <a:gd name="adj2" fmla="val 461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a:solidFill>
                  <a:srgbClr val="7030A0"/>
                </a:solidFill>
              </a:rPr>
              <a:t>PTHREAD_SCOPE</a:t>
            </a:r>
            <a:r>
              <a:rPr lang="zh-CN" altLang="en-US" sz="1600" dirty="0" smtClean="0">
                <a:solidFill>
                  <a:srgbClr val="7030A0"/>
                </a:solidFill>
              </a:rPr>
              <a:t>_</a:t>
            </a:r>
            <a:r>
              <a:rPr lang="en-US" altLang="zh-CN" sz="1600" dirty="0" smtClean="0">
                <a:solidFill>
                  <a:srgbClr val="7030A0"/>
                </a:solidFill>
              </a:rPr>
              <a:t>PROCESS</a:t>
            </a:r>
            <a:r>
              <a:rPr lang="en-US" altLang="zh-CN" sz="1600" dirty="0" smtClean="0">
                <a:solidFill>
                  <a:srgbClr val="000000"/>
                </a:solidFill>
              </a:rPr>
              <a:t>:</a:t>
            </a:r>
            <a:r>
              <a:rPr lang="zh-CN" altLang="en-US" sz="1600" dirty="0" smtClean="0">
                <a:solidFill>
                  <a:srgbClr val="000000"/>
                </a:solidFill>
              </a:rPr>
              <a:t>新建线程仅与同进程中的线程竞争</a:t>
            </a:r>
            <a:r>
              <a:rPr lang="en-US" altLang="zh-CN" sz="1600" dirty="0" smtClean="0">
                <a:solidFill>
                  <a:srgbClr val="000000"/>
                </a:solidFill>
              </a:rPr>
              <a:t>CPU</a:t>
            </a:r>
            <a:r>
              <a:rPr lang="zh-CN" altLang="en-US" sz="1600" dirty="0" smtClean="0">
                <a:solidFill>
                  <a:srgbClr val="000000"/>
                </a:solidFill>
              </a:rPr>
              <a:t>（大多尚未支持）</a:t>
            </a:r>
            <a:endParaRPr lang="en-US" altLang="zh-CN" sz="1600" dirty="0" smtClean="0">
              <a:solidFill>
                <a:srgbClr val="000000"/>
              </a:solidFill>
            </a:endParaRPr>
          </a:p>
          <a:p>
            <a:r>
              <a:rPr lang="zh-CN" altLang="en-US" sz="1600" dirty="0" smtClean="0">
                <a:solidFill>
                  <a:srgbClr val="7030A0"/>
                </a:solidFill>
              </a:rPr>
              <a:t>PTHREAD</a:t>
            </a:r>
            <a:r>
              <a:rPr lang="zh-CN" altLang="en-US" sz="1600" dirty="0">
                <a:solidFill>
                  <a:srgbClr val="7030A0"/>
                </a:solidFill>
              </a:rPr>
              <a:t>_SCOPE_</a:t>
            </a:r>
            <a:r>
              <a:rPr lang="zh-CN" altLang="en-US" sz="1600" dirty="0" smtClean="0">
                <a:solidFill>
                  <a:srgbClr val="7030A0"/>
                </a:solidFill>
              </a:rPr>
              <a:t>SYSTEM</a:t>
            </a:r>
            <a:r>
              <a:rPr lang="en-US" altLang="zh-CN" sz="1600" dirty="0" smtClean="0">
                <a:solidFill>
                  <a:srgbClr val="000000"/>
                </a:solidFill>
              </a:rPr>
              <a:t>:</a:t>
            </a:r>
            <a:r>
              <a:rPr lang="zh-CN" altLang="en-US" sz="1600" dirty="0" smtClean="0">
                <a:solidFill>
                  <a:srgbClr val="000000"/>
                </a:solidFill>
              </a:rPr>
              <a:t>新建线程与系统中的所有线程竞争</a:t>
            </a:r>
            <a:r>
              <a:rPr lang="en-US" altLang="zh-CN" sz="1600" dirty="0" smtClean="0">
                <a:solidFill>
                  <a:srgbClr val="000000"/>
                </a:solidFill>
              </a:rPr>
              <a:t>CPU</a:t>
            </a:r>
            <a:r>
              <a:rPr lang="zh-CN" altLang="en-US" sz="1600" dirty="0" smtClean="0">
                <a:solidFill>
                  <a:srgbClr val="000000"/>
                </a:solidFill>
              </a:rPr>
              <a:t>（支持）</a:t>
            </a:r>
            <a:endParaRPr lang="zh-CN" altLang="en-US" sz="1600" dirty="0">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2DF6BAC-D005-49B5-84B1-77AEE100406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p>
        </p:txBody>
      </p:sp>
      <p:sp>
        <p:nvSpPr>
          <p:cNvPr id="73731" name="Rectangle 3">
            <a:extLst>
              <a:ext uri="{FF2B5EF4-FFF2-40B4-BE49-F238E27FC236}">
                <a16:creationId xmlns:a16="http://schemas.microsoft.com/office/drawing/2014/main" id="{89FE3EA0-5EEE-45C6-8925-5CF793F1D4ED}"/>
              </a:ext>
            </a:extLst>
          </p:cNvPr>
          <p:cNvSpPr>
            <a:spLocks noGrp="1" noChangeArrowheads="1"/>
          </p:cNvSpPr>
          <p:nvPr>
            <p:ph type="body" idx="4294967295"/>
          </p:nvPr>
        </p:nvSpPr>
        <p:spPr>
          <a:xfrm>
            <a:off x="2335213" y="1624013"/>
            <a:ext cx="5448300" cy="3575050"/>
          </a:xfrm>
        </p:spPr>
        <p:txBody>
          <a:bodyPr/>
          <a:lstStyle/>
          <a:p>
            <a:pPr>
              <a:buFont typeface="Monotype Sorts" pitchFamily="2" charset="2"/>
              <a:buNone/>
            </a:pPr>
            <a:r>
              <a:rPr lang="zh-CN" altLang="en-US" sz="1600" dirty="0">
                <a:solidFill>
                  <a:srgbClr val="000000"/>
                </a:solidFill>
                <a:latin typeface="Monaco" charset="0"/>
              </a:rPr>
              <a:t>	</a:t>
            </a:r>
            <a:r>
              <a:rPr lang="zh-CN" altLang="en-US" sz="1600" dirty="0">
                <a:solidFill>
                  <a:srgbClr val="000000"/>
                </a:solidFill>
              </a:rPr>
              <a:t>/* now join on each thread */</a:t>
            </a:r>
          </a:p>
          <a:p>
            <a:pPr>
              <a:buFont typeface="Monotype Sorts" pitchFamily="2" charset="2"/>
              <a:buNone/>
            </a:pPr>
            <a:r>
              <a:rPr lang="zh-CN" altLang="en-US" sz="1600" dirty="0">
                <a:solidFill>
                  <a:srgbClr val="000000"/>
                </a:solidFill>
              </a:rPr>
              <a:t>	for (i = 0; i &lt; NUM THREADS; i++)</a:t>
            </a:r>
          </a:p>
          <a:p>
            <a:pPr>
              <a:buFont typeface="Monotype Sorts" pitchFamily="2" charset="2"/>
              <a:buNone/>
            </a:pPr>
            <a:r>
              <a:rPr lang="zh-CN" altLang="en-US" sz="1600" dirty="0">
                <a:solidFill>
                  <a:srgbClr val="000000"/>
                </a:solidFill>
              </a:rPr>
              <a:t>		</a:t>
            </a:r>
            <a:r>
              <a:rPr lang="zh-CN" altLang="en-US" sz="1600" dirty="0" smtClean="0">
                <a:solidFill>
                  <a:srgbClr val="000000"/>
                </a:solidFill>
              </a:rPr>
              <a:t>pthread</a:t>
            </a:r>
            <a:r>
              <a:rPr lang="en-US" altLang="zh-CN" sz="1600" dirty="0" smtClean="0">
                <a:solidFill>
                  <a:srgbClr val="000000"/>
                </a:solidFill>
              </a:rPr>
              <a:t>_</a:t>
            </a:r>
            <a:r>
              <a:rPr lang="zh-CN" altLang="en-US" sz="1600" dirty="0" smtClean="0">
                <a:solidFill>
                  <a:srgbClr val="000000"/>
                </a:solidFill>
              </a:rPr>
              <a:t>join</a:t>
            </a:r>
            <a:r>
              <a:rPr lang="zh-CN" altLang="en-US" sz="1600" dirty="0">
                <a:solidFill>
                  <a:srgbClr val="000000"/>
                </a:solidFill>
              </a:rPr>
              <a:t>(tid[i], NULL);</a:t>
            </a:r>
          </a:p>
          <a:p>
            <a:pPr>
              <a:buFont typeface="Monotype Sorts" pitchFamily="2" charset="2"/>
              <a:buNone/>
            </a:pPr>
            <a:r>
              <a:rPr lang="zh-CN" altLang="en-US" sz="1600" dirty="0">
                <a:solidFill>
                  <a:srgbClr val="000000"/>
                </a:solidFill>
              </a:rPr>
              <a:t>}</a:t>
            </a:r>
          </a:p>
          <a:p>
            <a:pPr>
              <a:buFont typeface="Monotype Sorts" pitchFamily="2" charset="2"/>
              <a:buNone/>
            </a:pPr>
            <a:r>
              <a:rPr lang="zh-CN" altLang="en-US" sz="1600" dirty="0">
                <a:solidFill>
                  <a:srgbClr val="000000"/>
                </a:solidFill>
              </a:rPr>
              <a:t> /* Each thread will begin control in this function */</a:t>
            </a:r>
          </a:p>
          <a:p>
            <a:pPr>
              <a:buFont typeface="Monotype Sorts" pitchFamily="2" charset="2"/>
              <a:buNone/>
            </a:pPr>
            <a:r>
              <a:rPr lang="zh-CN" altLang="en-US" sz="1600" dirty="0">
                <a:solidFill>
                  <a:srgbClr val="000000"/>
                </a:solidFill>
              </a:rPr>
              <a:t>void *runner(void *param)</a:t>
            </a:r>
          </a:p>
          <a:p>
            <a:pPr>
              <a:buFont typeface="Monotype Sorts" pitchFamily="2" charset="2"/>
              <a:buNone/>
            </a:pPr>
            <a:r>
              <a:rPr lang="zh-CN" altLang="en-US" sz="1600" dirty="0">
                <a:solidFill>
                  <a:srgbClr val="000000"/>
                </a:solidFill>
              </a:rPr>
              <a:t>{ </a:t>
            </a:r>
          </a:p>
          <a:p>
            <a:pPr>
              <a:buFont typeface="Monotype Sorts" pitchFamily="2" charset="2"/>
              <a:buNone/>
            </a:pPr>
            <a:r>
              <a:rPr lang="zh-CN" altLang="en-US" sz="1600" dirty="0">
                <a:solidFill>
                  <a:srgbClr val="000000"/>
                </a:solidFill>
              </a:rPr>
              <a:t>	printf("I am a thread\n");</a:t>
            </a:r>
          </a:p>
          <a:p>
            <a:pPr>
              <a:buFont typeface="Monotype Sorts" pitchFamily="2" charset="2"/>
              <a:buNone/>
            </a:pPr>
            <a:r>
              <a:rPr lang="zh-CN" altLang="en-US" sz="1600" dirty="0">
                <a:solidFill>
                  <a:srgbClr val="000000"/>
                </a:solidFill>
              </a:rPr>
              <a:t>	pthread exit(0);</a:t>
            </a:r>
          </a:p>
          <a:p>
            <a:pPr>
              <a:buFont typeface="Monotype Sorts" pitchFamily="2" charset="2"/>
              <a:buNone/>
            </a:pPr>
            <a:r>
              <a:rPr lang="zh-CN" altLang="en-US" sz="1600" dirty="0">
                <a:solidFill>
                  <a:srgbClr val="000000"/>
                </a:solidFill>
              </a:rPr>
              <a:t>}</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FB35098-063F-49DB-A63F-8CE50A25257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5.6 Operating System Examples</a:t>
            </a:r>
          </a:p>
        </p:txBody>
      </p:sp>
      <p:sp>
        <p:nvSpPr>
          <p:cNvPr id="74755" name="Rectangle 3">
            <a:extLst>
              <a:ext uri="{FF2B5EF4-FFF2-40B4-BE49-F238E27FC236}">
                <a16:creationId xmlns:a16="http://schemas.microsoft.com/office/drawing/2014/main" id="{43BFF490-FB1C-4D62-8288-C7D6B02CBE58}"/>
              </a:ext>
            </a:extLst>
          </p:cNvPr>
          <p:cNvSpPr>
            <a:spLocks noGrp="1" noChangeArrowheads="1"/>
          </p:cNvSpPr>
          <p:nvPr>
            <p:ph type="body" idx="4294967295"/>
          </p:nvPr>
        </p:nvSpPr>
        <p:spPr>
          <a:xfrm>
            <a:off x="755650" y="1109663"/>
            <a:ext cx="7408863" cy="4873625"/>
          </a:xfrm>
        </p:spPr>
        <p:txBody>
          <a:bodyPr/>
          <a:lstStyle/>
          <a:p>
            <a:endParaRPr lang="zh-CN" altLang="en-US" dirty="0"/>
          </a:p>
          <a:p>
            <a:r>
              <a:rPr lang="zh-CN" altLang="en-US" sz="3200" dirty="0"/>
              <a:t>Solaris scheduling</a:t>
            </a:r>
          </a:p>
          <a:p>
            <a:endParaRPr lang="zh-CN" altLang="en-US" sz="3200" dirty="0"/>
          </a:p>
          <a:p>
            <a:r>
              <a:rPr lang="zh-CN" altLang="en-US" sz="3200" dirty="0"/>
              <a:t>Windows XP scheduling</a:t>
            </a:r>
          </a:p>
          <a:p>
            <a:endParaRPr lang="zh-CN" altLang="en-US" sz="3200" dirty="0"/>
          </a:p>
          <a:p>
            <a:r>
              <a:rPr lang="zh-CN" altLang="en-US" sz="3200" dirty="0"/>
              <a:t>Linux scheduling</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E7FE354-70B2-4683-A851-DE55F1360E9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p>
        </p:txBody>
      </p:sp>
      <p:sp>
        <p:nvSpPr>
          <p:cNvPr id="75779" name="Rectangle 3">
            <a:extLst>
              <a:ext uri="{FF2B5EF4-FFF2-40B4-BE49-F238E27FC236}">
                <a16:creationId xmlns:a16="http://schemas.microsoft.com/office/drawing/2014/main" id="{D548D375-4426-4EBA-BBEC-72CCB5366283}"/>
              </a:ext>
            </a:extLst>
          </p:cNvPr>
          <p:cNvSpPr>
            <a:spLocks noGrp="1" noChangeArrowheads="1"/>
          </p:cNvSpPr>
          <p:nvPr>
            <p:ph type="body" idx="4294967295"/>
          </p:nvPr>
        </p:nvSpPr>
        <p:spPr>
          <a:xfrm>
            <a:off x="755650" y="1109663"/>
            <a:ext cx="7408863" cy="4873625"/>
          </a:xfrm>
        </p:spPr>
        <p:txBody>
          <a:bodyPr/>
          <a:lstStyle/>
          <a:p>
            <a:endParaRPr lang="zh-CN" altLang="en-US" dirty="0"/>
          </a:p>
          <a:p>
            <a:r>
              <a:rPr lang="en-US" altLang="zh-CN" sz="3600" dirty="0"/>
              <a:t>Solaris scheduling</a:t>
            </a:r>
          </a:p>
          <a:p>
            <a:pPr lvl="1"/>
            <a:r>
              <a:rPr lang="en-US" altLang="zh-CN" sz="2800" dirty="0">
                <a:solidFill>
                  <a:srgbClr val="0070C0"/>
                </a:solidFill>
              </a:rPr>
              <a:t>Multilevel feedback queue</a:t>
            </a:r>
          </a:p>
          <a:p>
            <a:pPr lvl="1"/>
            <a:r>
              <a:rPr lang="en-US" altLang="zh-CN" sz="2800" dirty="0">
                <a:solidFill>
                  <a:srgbClr val="0070C0"/>
                </a:solidFill>
              </a:rPr>
              <a:t>Priority-based, preemptive (RR) </a:t>
            </a:r>
            <a:r>
              <a:rPr lang="en-US" altLang="zh-CN" sz="2800" dirty="0"/>
              <a:t>thread scheduling algorithm</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B73B904-A41B-4624-90BB-2D7A180D9B2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2 Scheduling</a:t>
            </a:r>
          </a:p>
        </p:txBody>
      </p:sp>
      <p:pic>
        <p:nvPicPr>
          <p:cNvPr id="76803" name="Picture 4">
            <a:extLst>
              <a:ext uri="{FF2B5EF4-FFF2-40B4-BE49-F238E27FC236}">
                <a16:creationId xmlns:a16="http://schemas.microsoft.com/office/drawing/2014/main" id="{87639B22-58CE-4B70-BF15-941617062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646" t="1086" r="13646" b="815"/>
          <a:stretch>
            <a:fillRect/>
          </a:stretch>
        </p:blipFill>
        <p:spPr bwMode="auto">
          <a:xfrm>
            <a:off x="1309688" y="1604963"/>
            <a:ext cx="6726237" cy="4254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48B1CCC-FF08-4EF8-8D32-59E3DFDEAA1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Dispatch Table </a:t>
            </a:r>
          </a:p>
        </p:txBody>
      </p:sp>
      <p:pic>
        <p:nvPicPr>
          <p:cNvPr id="77827" name="Picture 3">
            <a:extLst>
              <a:ext uri="{FF2B5EF4-FFF2-40B4-BE49-F238E27FC236}">
                <a16:creationId xmlns:a16="http://schemas.microsoft.com/office/drawing/2014/main" id="{22675A2C-6F86-41ED-813C-8425E94B7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984" t="557" r="9402" b="1114"/>
          <a:stretch>
            <a:fillRect/>
          </a:stretch>
        </p:blipFill>
        <p:spPr bwMode="auto">
          <a:xfrm>
            <a:off x="1065213" y="1155700"/>
            <a:ext cx="6789737" cy="3306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7828" name="Text Box 5">
            <a:extLst>
              <a:ext uri="{FF2B5EF4-FFF2-40B4-BE49-F238E27FC236}">
                <a16:creationId xmlns:a16="http://schemas.microsoft.com/office/drawing/2014/main" id="{2E0AF9AF-8A4B-4C6A-BB80-977B7060CA0E}"/>
              </a:ext>
            </a:extLst>
          </p:cNvPr>
          <p:cNvSpPr txBox="1">
            <a:spLocks noChangeArrowheads="1"/>
          </p:cNvSpPr>
          <p:nvPr/>
        </p:nvSpPr>
        <p:spPr bwMode="auto">
          <a:xfrm>
            <a:off x="985838" y="4702175"/>
            <a:ext cx="73596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nSpc>
                <a:spcPct val="70000"/>
              </a:lnSpc>
              <a:spcBef>
                <a:spcPts val="1800"/>
              </a:spcBef>
              <a:buClrTx/>
              <a:buSzTx/>
              <a:buFont typeface="Arial" panose="020B0604020202020204" pitchFamily="34" charset="0"/>
              <a:buNone/>
            </a:pPr>
            <a:r>
              <a:rPr lang="en-US" altLang="zh-CN" sz="1400">
                <a:latin typeface="Helvetica" panose="020B0604020202020204" pitchFamily="34" charset="0"/>
              </a:rPr>
              <a:t>■</a:t>
            </a:r>
            <a:r>
              <a:rPr lang="en-US" altLang="zh-CN">
                <a:latin typeface="Helvetica" panose="020B0604020202020204" pitchFamily="34" charset="0"/>
              </a:rPr>
              <a:t> </a:t>
            </a:r>
            <a:r>
              <a:rPr lang="en-US" altLang="zh-CN" sz="1600">
                <a:latin typeface="Helvetica" panose="020B0604020202020204" pitchFamily="34" charset="0"/>
              </a:rPr>
              <a:t>A higher number indicates a higher priority;</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The higher the priority, the smaller the time slice, and vice versa;</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has used its entire time quantum without blocking (CPU intensive), its priority will be lowered;</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returns from sleeping, its priority will be boosted;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76C32DE-59EC-43EE-B15E-716D72553F9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sp>
        <p:nvSpPr>
          <p:cNvPr id="11267" name="Rectangle 3">
            <a:extLst>
              <a:ext uri="{FF2B5EF4-FFF2-40B4-BE49-F238E27FC236}">
                <a16:creationId xmlns:a16="http://schemas.microsoft.com/office/drawing/2014/main" id="{DA6374EB-66EF-400D-8995-FA0DE665BC2D}"/>
              </a:ext>
            </a:extLst>
          </p:cNvPr>
          <p:cNvSpPr>
            <a:spLocks noGrp="1" noChangeArrowheads="1"/>
          </p:cNvSpPr>
          <p:nvPr>
            <p:ph type="body" idx="4294967295"/>
          </p:nvPr>
        </p:nvSpPr>
        <p:spPr>
          <a:xfrm>
            <a:off x="544513" y="1308100"/>
            <a:ext cx="7989887" cy="4799013"/>
          </a:xfrm>
        </p:spPr>
        <p:txBody>
          <a:bodyPr/>
          <a:lstStyle/>
          <a:p>
            <a:r>
              <a:rPr lang="en-US" altLang="zh-CN" sz="2400" dirty="0">
                <a:solidFill>
                  <a:srgbClr val="006600"/>
                </a:solidFill>
              </a:rPr>
              <a:t>An I/O-bound program </a:t>
            </a:r>
            <a:r>
              <a:rPr lang="en-US" altLang="zh-CN" sz="2400" dirty="0"/>
              <a:t>typically has </a:t>
            </a:r>
            <a:r>
              <a:rPr lang="en-US" altLang="zh-CN" sz="2400" dirty="0">
                <a:solidFill>
                  <a:srgbClr val="0505CB"/>
                </a:solidFill>
              </a:rPr>
              <a:t>many short CPU bursts</a:t>
            </a:r>
            <a:r>
              <a:rPr lang="en-US" altLang="zh-CN" sz="2400" dirty="0"/>
              <a:t>. </a:t>
            </a:r>
          </a:p>
          <a:p>
            <a:r>
              <a:rPr lang="en-US" altLang="zh-CN" sz="2400" dirty="0">
                <a:solidFill>
                  <a:srgbClr val="006600"/>
                </a:solidFill>
              </a:rPr>
              <a:t>A CPU-bound program </a:t>
            </a:r>
            <a:r>
              <a:rPr lang="en-US" altLang="zh-CN" sz="2400" dirty="0"/>
              <a:t>might have </a:t>
            </a:r>
            <a:r>
              <a:rPr lang="en-US" altLang="zh-CN" sz="2400" dirty="0">
                <a:solidFill>
                  <a:srgbClr val="0505CB"/>
                </a:solidFill>
              </a:rPr>
              <a:t>a few long CPU bursts</a:t>
            </a:r>
            <a:r>
              <a:rPr lang="en-US" altLang="zh-CN" sz="2400" dirty="0"/>
              <a:t>. </a:t>
            </a:r>
          </a:p>
          <a:p>
            <a:r>
              <a:rPr lang="en-US" altLang="zh-CN" sz="2400" dirty="0"/>
              <a:t>The durations of CPU bursts have been measured extensively</a:t>
            </a:r>
          </a:p>
          <a:p>
            <a:pPr lvl="1"/>
            <a:r>
              <a:rPr lang="en-US" altLang="zh-CN" sz="2000" b="1" dirty="0"/>
              <a:t>The number of </a:t>
            </a:r>
            <a:r>
              <a:rPr lang="en-US" altLang="zh-CN" sz="2000" b="1" dirty="0">
                <a:solidFill>
                  <a:srgbClr val="7030A0"/>
                </a:solidFill>
              </a:rPr>
              <a:t>short CPU bursts </a:t>
            </a:r>
            <a:r>
              <a:rPr lang="en-US" altLang="zh-CN" sz="2000" b="1" dirty="0"/>
              <a:t>is </a:t>
            </a:r>
            <a:r>
              <a:rPr lang="en-US" altLang="zh-CN" sz="2000" b="1" dirty="0">
                <a:solidFill>
                  <a:srgbClr val="7030A0"/>
                </a:solidFill>
              </a:rPr>
              <a:t>large </a:t>
            </a:r>
          </a:p>
          <a:p>
            <a:pPr lvl="1"/>
            <a:r>
              <a:rPr lang="en-US" altLang="zh-CN" sz="2000" b="1" dirty="0"/>
              <a:t>The number of </a:t>
            </a:r>
            <a:r>
              <a:rPr lang="en-US" altLang="zh-CN" sz="2000" b="1" dirty="0">
                <a:solidFill>
                  <a:srgbClr val="7030A0"/>
                </a:solidFill>
              </a:rPr>
              <a:t>long CPU bursts </a:t>
            </a:r>
            <a:r>
              <a:rPr lang="en-US" altLang="zh-CN" sz="2000" b="1" dirty="0"/>
              <a:t>is </a:t>
            </a:r>
            <a:r>
              <a:rPr lang="en-US" altLang="zh-CN" sz="2000" b="1" dirty="0">
                <a:solidFill>
                  <a:srgbClr val="7030A0"/>
                </a:solidFill>
              </a:rPr>
              <a:t>small</a:t>
            </a:r>
            <a:endParaRPr lang="en-US" altLang="zh-CN" sz="2400" b="1" dirty="0">
              <a:solidFill>
                <a:srgbClr val="7030A0"/>
              </a:solidFill>
            </a:endParaRPr>
          </a:p>
          <a:p>
            <a:r>
              <a:rPr lang="en-US" altLang="zh-CN" sz="2400" dirty="0"/>
              <a:t>This distribution can be important in the selection of an appropriate CPU-scheduling algorithm.</a:t>
            </a:r>
          </a:p>
          <a:p>
            <a:pPr lvl="1"/>
            <a:r>
              <a:rPr lang="en-US" altLang="zh-CN" sz="2000" dirty="0"/>
              <a:t>e.g. SJF, Priority, </a:t>
            </a:r>
            <a:r>
              <a:rPr lang="en-US" altLang="en-US" sz="2000" noProof="1"/>
              <a:t>Multilevel Feedback Queues</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260EA4B-0369-456E-9EAF-8461EB14265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p>
        </p:txBody>
      </p:sp>
      <p:sp>
        <p:nvSpPr>
          <p:cNvPr id="78851" name="Rectangle 3">
            <a:extLst>
              <a:ext uri="{FF2B5EF4-FFF2-40B4-BE49-F238E27FC236}">
                <a16:creationId xmlns:a16="http://schemas.microsoft.com/office/drawing/2014/main" id="{2B9A9937-916F-471E-9E37-9637AB7B621F}"/>
              </a:ext>
            </a:extLst>
          </p:cNvPr>
          <p:cNvSpPr>
            <a:spLocks noGrp="1" noChangeArrowheads="1"/>
          </p:cNvSpPr>
          <p:nvPr>
            <p:ph type="body" idx="4294967295"/>
          </p:nvPr>
        </p:nvSpPr>
        <p:spPr>
          <a:xfrm>
            <a:off x="755650" y="1109663"/>
            <a:ext cx="7408863" cy="4873625"/>
          </a:xfrm>
        </p:spPr>
        <p:txBody>
          <a:bodyPr/>
          <a:lstStyle/>
          <a:p>
            <a:r>
              <a:rPr lang="en-US" altLang="zh-CN" sz="2400" dirty="0"/>
              <a:t>Windows XP scheduling</a:t>
            </a:r>
          </a:p>
          <a:p>
            <a:pPr lvl="1"/>
            <a:r>
              <a:rPr lang="en-US" altLang="zh-CN" sz="2000" dirty="0">
                <a:solidFill>
                  <a:srgbClr val="0070C0"/>
                </a:solidFill>
              </a:rPr>
              <a:t>Priority-based, preemptive </a:t>
            </a:r>
            <a:r>
              <a:rPr lang="en-US" altLang="zh-CN" sz="2000" dirty="0">
                <a:solidFill>
                  <a:srgbClr val="003399"/>
                </a:solidFill>
              </a:rPr>
              <a:t>thread </a:t>
            </a:r>
            <a:r>
              <a:rPr lang="en-US" altLang="zh-CN" sz="2000" dirty="0"/>
              <a:t>scheduling algorithm</a:t>
            </a:r>
          </a:p>
          <a:p>
            <a:pPr lvl="1"/>
            <a:r>
              <a:rPr lang="en-US" altLang="zh-CN" sz="2000" dirty="0">
                <a:solidFill>
                  <a:srgbClr val="0070C0"/>
                </a:solidFill>
              </a:rPr>
              <a:t>Multilevel feedback queue</a:t>
            </a:r>
          </a:p>
          <a:p>
            <a:pPr lvl="1"/>
            <a:r>
              <a:rPr lang="en-US" altLang="zh-CN" sz="2000" dirty="0"/>
              <a:t>To ensure the </a:t>
            </a:r>
            <a:r>
              <a:rPr lang="en-US" altLang="zh-CN" sz="2000" dirty="0">
                <a:solidFill>
                  <a:srgbClr val="FF3300"/>
                </a:solidFill>
              </a:rPr>
              <a:t>highest-priority thread </a:t>
            </a:r>
            <a:r>
              <a:rPr lang="en-US" altLang="zh-CN" sz="2000" dirty="0"/>
              <a:t>will always run</a:t>
            </a:r>
          </a:p>
          <a:p>
            <a:pPr lvl="1"/>
            <a:r>
              <a:rPr lang="en-US" altLang="zh-CN" sz="2000" dirty="0"/>
              <a:t>A thread selected by the dispatcher will run until</a:t>
            </a:r>
          </a:p>
          <a:p>
            <a:pPr lvl="2"/>
            <a:r>
              <a:rPr lang="en-US" altLang="zh-CN" dirty="0"/>
              <a:t>Preempted by a higher-priority thread</a:t>
            </a:r>
          </a:p>
          <a:p>
            <a:pPr lvl="2"/>
            <a:r>
              <a:rPr lang="en-US" altLang="zh-CN" dirty="0"/>
              <a:t>Terminates</a:t>
            </a:r>
          </a:p>
          <a:p>
            <a:pPr lvl="2"/>
            <a:r>
              <a:rPr lang="en-US" altLang="zh-CN" dirty="0"/>
              <a:t>Time quantum ends</a:t>
            </a:r>
          </a:p>
          <a:p>
            <a:pPr lvl="2"/>
            <a:r>
              <a:rPr lang="en-US" altLang="zh-CN" dirty="0"/>
              <a:t>Calls a blocking system call</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944E9F-E4B1-4683-B2F2-DC12C04F7EA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Windows XP Priorities</a:t>
            </a:r>
          </a:p>
        </p:txBody>
      </p:sp>
      <p:pic>
        <p:nvPicPr>
          <p:cNvPr id="79875" name="Picture 5">
            <a:extLst>
              <a:ext uri="{FF2B5EF4-FFF2-40B4-BE49-F238E27FC236}">
                <a16:creationId xmlns:a16="http://schemas.microsoft.com/office/drawing/2014/main" id="{98A8631E-ECE1-4D7F-97DF-4737DC9CF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6" t="24452" r="386" b="23166"/>
          <a:stretch>
            <a:fillRect/>
          </a:stretch>
        </p:blipFill>
        <p:spPr bwMode="auto">
          <a:xfrm>
            <a:off x="1044575" y="1509713"/>
            <a:ext cx="6515100" cy="25796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TextBox 1">
            <a:extLst>
              <a:ext uri="{FF2B5EF4-FFF2-40B4-BE49-F238E27FC236}">
                <a16:creationId xmlns:a16="http://schemas.microsoft.com/office/drawing/2014/main" id="{B39BF67A-C151-46BD-931C-5CD8AD706998}"/>
              </a:ext>
            </a:extLst>
          </p:cNvPr>
          <p:cNvSpPr txBox="1">
            <a:spLocks noChangeArrowheads="1"/>
          </p:cNvSpPr>
          <p:nvPr/>
        </p:nvSpPr>
        <p:spPr bwMode="auto">
          <a:xfrm>
            <a:off x="1716088" y="4413250"/>
            <a:ext cx="6049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The priority of each thread is based on the </a:t>
            </a:r>
            <a:r>
              <a:rPr lang="en-US" altLang="zh-CN">
                <a:solidFill>
                  <a:srgbClr val="FF3300"/>
                </a:solidFill>
                <a:latin typeface="Helvetica" panose="020B0604020202020204" pitchFamily="34" charset="0"/>
              </a:rPr>
              <a:t>priority class </a:t>
            </a:r>
            <a:r>
              <a:rPr lang="en-US" altLang="zh-CN">
                <a:latin typeface="Helvetica" panose="020B0604020202020204" pitchFamily="34" charset="0"/>
              </a:rPr>
              <a:t>it belongs to and its </a:t>
            </a:r>
            <a:r>
              <a:rPr lang="en-US" altLang="zh-CN">
                <a:solidFill>
                  <a:srgbClr val="FF3300"/>
                </a:solidFill>
                <a:latin typeface="Helvetica" panose="020B0604020202020204" pitchFamily="34" charset="0"/>
              </a:rPr>
              <a:t>relative priority within the class.</a:t>
            </a:r>
          </a:p>
          <a:p>
            <a:pPr>
              <a:spcBef>
                <a:spcPct val="0"/>
              </a:spcBef>
              <a:buClrTx/>
              <a:buSzTx/>
              <a:buFont typeface="Arial" panose="020B0604020202020204" pitchFamily="34" charset="0"/>
              <a:buNone/>
            </a:pPr>
            <a:endParaRPr lang="zh-CN" altLang="en-US">
              <a:solidFill>
                <a:srgbClr val="FF3300"/>
              </a:solidFill>
              <a:latin typeface="Helvetica" panose="020B0604020202020204" pitchFamily="34" charset="0"/>
            </a:endParaRPr>
          </a:p>
        </p:txBody>
      </p:sp>
      <p:sp>
        <p:nvSpPr>
          <p:cNvPr id="79877" name="矩形标注 2">
            <a:extLst>
              <a:ext uri="{FF2B5EF4-FFF2-40B4-BE49-F238E27FC236}">
                <a16:creationId xmlns:a16="http://schemas.microsoft.com/office/drawing/2014/main" id="{AC75480A-D2A0-45F0-8928-B1AD2E8A91BE}"/>
              </a:ext>
            </a:extLst>
          </p:cNvPr>
          <p:cNvSpPr>
            <a:spLocks noChangeArrowheads="1"/>
          </p:cNvSpPr>
          <p:nvPr/>
        </p:nvSpPr>
        <p:spPr bwMode="auto">
          <a:xfrm>
            <a:off x="417513" y="4651375"/>
            <a:ext cx="1016000" cy="612775"/>
          </a:xfrm>
          <a:prstGeom prst="wedgeRectCallout">
            <a:avLst>
              <a:gd name="adj1" fmla="val 28056"/>
              <a:gd name="adj2" fmla="val -134662"/>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Relative </a:t>
            </a:r>
          </a:p>
          <a:p>
            <a:pPr>
              <a:spcBef>
                <a:spcPct val="0"/>
              </a:spcBef>
              <a:buClrTx/>
              <a:buSzTx/>
              <a:buFont typeface="Arial" panose="020B0604020202020204" pitchFamily="34" charset="0"/>
              <a:buNone/>
            </a:pPr>
            <a:r>
              <a:rPr lang="en-US" altLang="zh-CN">
                <a:latin typeface="Helvetica" panose="020B0604020202020204" pitchFamily="34" charset="0"/>
              </a:rPr>
              <a:t>priority</a:t>
            </a:r>
            <a:endParaRPr lang="zh-CN" altLang="en-US">
              <a:latin typeface="Helvetica" panose="020B0604020202020204" pitchFamily="34" charset="0"/>
            </a:endParaRPr>
          </a:p>
        </p:txBody>
      </p:sp>
      <p:sp>
        <p:nvSpPr>
          <p:cNvPr id="79878" name="矩形标注 5">
            <a:extLst>
              <a:ext uri="{FF2B5EF4-FFF2-40B4-BE49-F238E27FC236}">
                <a16:creationId xmlns:a16="http://schemas.microsoft.com/office/drawing/2014/main" id="{F7335B6A-303A-4504-A01A-7CBD21EE0D39}"/>
              </a:ext>
            </a:extLst>
          </p:cNvPr>
          <p:cNvSpPr>
            <a:spLocks noChangeArrowheads="1"/>
          </p:cNvSpPr>
          <p:nvPr/>
        </p:nvSpPr>
        <p:spPr bwMode="auto">
          <a:xfrm>
            <a:off x="7766050" y="806450"/>
            <a:ext cx="1016000" cy="612775"/>
          </a:xfrm>
          <a:prstGeom prst="wedgeRectCallout">
            <a:avLst>
              <a:gd name="adj1" fmla="val -68611"/>
              <a:gd name="adj2" fmla="val 8829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Priority</a:t>
            </a:r>
          </a:p>
          <a:p>
            <a:pPr>
              <a:spcBef>
                <a:spcPct val="0"/>
              </a:spcBef>
              <a:buClrTx/>
              <a:buSzTx/>
              <a:buFont typeface="Arial" panose="020B0604020202020204" pitchFamily="34" charset="0"/>
              <a:buNone/>
            </a:pPr>
            <a:r>
              <a:rPr lang="en-US" altLang="zh-CN">
                <a:latin typeface="Helvetica" panose="020B0604020202020204" pitchFamily="34" charset="0"/>
              </a:rPr>
              <a:t>class</a:t>
            </a:r>
            <a:endParaRPr lang="zh-CN" altLang="en-US">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B66F67E-B9C7-440A-A616-FB8056A3AB3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Linux Scheduling</a:t>
            </a:r>
          </a:p>
        </p:txBody>
      </p:sp>
      <p:sp>
        <p:nvSpPr>
          <p:cNvPr id="80899" name="Rectangle 3">
            <a:extLst>
              <a:ext uri="{FF2B5EF4-FFF2-40B4-BE49-F238E27FC236}">
                <a16:creationId xmlns:a16="http://schemas.microsoft.com/office/drawing/2014/main" id="{CCFBB2CA-E96E-4F90-A79E-DCBF220682F6}"/>
              </a:ext>
            </a:extLst>
          </p:cNvPr>
          <p:cNvSpPr>
            <a:spLocks noGrp="1" noChangeArrowheads="1"/>
          </p:cNvSpPr>
          <p:nvPr>
            <p:ph type="body" idx="4294967295"/>
          </p:nvPr>
        </p:nvSpPr>
        <p:spPr>
          <a:xfrm>
            <a:off x="827088" y="1001713"/>
            <a:ext cx="7351712" cy="4483100"/>
          </a:xfrm>
        </p:spPr>
        <p:txBody>
          <a:bodyPr/>
          <a:lstStyle/>
          <a:p>
            <a:pPr>
              <a:lnSpc>
                <a:spcPct val="90000"/>
              </a:lnSpc>
            </a:pPr>
            <a:r>
              <a:rPr lang="en-US" altLang="zh-CN" dirty="0"/>
              <a:t>Two algorithms</a:t>
            </a:r>
            <a:r>
              <a:rPr lang="en-US" altLang="zh-CN" dirty="0">
                <a:solidFill>
                  <a:srgbClr val="C00000"/>
                </a:solidFill>
              </a:rPr>
              <a:t>: </a:t>
            </a:r>
            <a:r>
              <a:rPr lang="en-US" altLang="zh-CN" b="1" dirty="0">
                <a:solidFill>
                  <a:srgbClr val="C00000"/>
                </a:solidFill>
              </a:rPr>
              <a:t>time-sharing</a:t>
            </a:r>
            <a:r>
              <a:rPr lang="en-US" altLang="zh-CN" dirty="0">
                <a:solidFill>
                  <a:srgbClr val="C00000"/>
                </a:solidFill>
              </a:rPr>
              <a:t> </a:t>
            </a:r>
            <a:r>
              <a:rPr lang="en-US" altLang="zh-CN" dirty="0"/>
              <a:t>and</a:t>
            </a:r>
            <a:r>
              <a:rPr lang="en-US" altLang="zh-CN" dirty="0">
                <a:solidFill>
                  <a:srgbClr val="FF3300"/>
                </a:solidFill>
              </a:rPr>
              <a:t> </a:t>
            </a:r>
            <a:r>
              <a:rPr lang="en-US" altLang="zh-CN" b="1" dirty="0">
                <a:solidFill>
                  <a:srgbClr val="FF3300"/>
                </a:solidFill>
              </a:rPr>
              <a:t>real-time</a:t>
            </a:r>
          </a:p>
          <a:p>
            <a:pPr>
              <a:lnSpc>
                <a:spcPct val="90000"/>
              </a:lnSpc>
            </a:pPr>
            <a:r>
              <a:rPr lang="en-US" altLang="zh-CN" dirty="0"/>
              <a:t>Time-sharing</a:t>
            </a:r>
          </a:p>
          <a:p>
            <a:pPr lvl="1">
              <a:lnSpc>
                <a:spcPct val="90000"/>
              </a:lnSpc>
            </a:pPr>
            <a:r>
              <a:rPr lang="en-US" altLang="zh-CN" dirty="0">
                <a:solidFill>
                  <a:srgbClr val="FF3300"/>
                </a:solidFill>
              </a:rPr>
              <a:t>Prioritized credit-based</a:t>
            </a:r>
            <a:r>
              <a:rPr lang="en-US" altLang="zh-CN" dirty="0"/>
              <a:t> – process with </a:t>
            </a:r>
            <a:r>
              <a:rPr lang="en-US" altLang="zh-CN" dirty="0">
                <a:solidFill>
                  <a:srgbClr val="003399"/>
                </a:solidFill>
              </a:rPr>
              <a:t>most credits</a:t>
            </a:r>
            <a:r>
              <a:rPr lang="en-US" altLang="zh-CN" dirty="0"/>
              <a:t> is scheduled next</a:t>
            </a:r>
          </a:p>
          <a:p>
            <a:pPr lvl="1">
              <a:lnSpc>
                <a:spcPct val="90000"/>
              </a:lnSpc>
            </a:pPr>
            <a:r>
              <a:rPr lang="en-US" altLang="zh-CN" dirty="0">
                <a:solidFill>
                  <a:srgbClr val="003399"/>
                </a:solidFill>
              </a:rPr>
              <a:t>Credit subtracted</a:t>
            </a:r>
            <a:r>
              <a:rPr lang="en-US" altLang="zh-CN" dirty="0"/>
              <a:t> when </a:t>
            </a:r>
            <a:r>
              <a:rPr lang="en-US" altLang="zh-CN" dirty="0">
                <a:solidFill>
                  <a:srgbClr val="006600"/>
                </a:solidFill>
              </a:rPr>
              <a:t>timer interrupt occurs</a:t>
            </a:r>
          </a:p>
          <a:p>
            <a:pPr lvl="1">
              <a:lnSpc>
                <a:spcPct val="90000"/>
              </a:lnSpc>
            </a:pPr>
            <a:r>
              <a:rPr lang="en-US" altLang="zh-CN" dirty="0"/>
              <a:t>When </a:t>
            </a:r>
            <a:r>
              <a:rPr lang="en-US" altLang="zh-CN" dirty="0">
                <a:solidFill>
                  <a:srgbClr val="003399"/>
                </a:solidFill>
              </a:rPr>
              <a:t>credit = 0</a:t>
            </a:r>
            <a:r>
              <a:rPr lang="en-US" altLang="zh-CN" dirty="0"/>
              <a:t>, </a:t>
            </a:r>
            <a:r>
              <a:rPr lang="en-US" altLang="zh-CN" dirty="0">
                <a:solidFill>
                  <a:srgbClr val="006600"/>
                </a:solidFill>
              </a:rPr>
              <a:t>another process chosen</a:t>
            </a:r>
          </a:p>
          <a:p>
            <a:pPr lvl="1">
              <a:lnSpc>
                <a:spcPct val="90000"/>
              </a:lnSpc>
            </a:pPr>
            <a:r>
              <a:rPr lang="en-US" altLang="zh-CN" dirty="0"/>
              <a:t>When all processes have credit = 0, </a:t>
            </a:r>
            <a:r>
              <a:rPr lang="en-US" altLang="zh-CN" dirty="0" err="1">
                <a:solidFill>
                  <a:srgbClr val="006600"/>
                </a:solidFill>
              </a:rPr>
              <a:t>recrediting</a:t>
            </a:r>
            <a:r>
              <a:rPr lang="en-US" altLang="zh-CN" dirty="0">
                <a:solidFill>
                  <a:srgbClr val="006600"/>
                </a:solidFill>
              </a:rPr>
              <a:t> occurs</a:t>
            </a:r>
          </a:p>
          <a:p>
            <a:pPr lvl="2">
              <a:lnSpc>
                <a:spcPct val="90000"/>
              </a:lnSpc>
            </a:pPr>
            <a:r>
              <a:rPr lang="en-US" altLang="zh-CN" dirty="0"/>
              <a:t>Based on factors including </a:t>
            </a:r>
            <a:r>
              <a:rPr lang="en-US" altLang="zh-CN" b="1" dirty="0">
                <a:solidFill>
                  <a:srgbClr val="003399"/>
                </a:solidFill>
              </a:rPr>
              <a:t>priority and history</a:t>
            </a:r>
          </a:p>
          <a:p>
            <a:pPr>
              <a:lnSpc>
                <a:spcPct val="90000"/>
              </a:lnSpc>
            </a:pPr>
            <a:r>
              <a:rPr lang="en-US" altLang="zh-CN" dirty="0"/>
              <a:t>Real-time</a:t>
            </a:r>
          </a:p>
          <a:p>
            <a:pPr lvl="1">
              <a:lnSpc>
                <a:spcPct val="90000"/>
              </a:lnSpc>
            </a:pPr>
            <a:r>
              <a:rPr lang="en-US" altLang="zh-CN" dirty="0">
                <a:solidFill>
                  <a:srgbClr val="003399"/>
                </a:solidFill>
              </a:rPr>
              <a:t>Soft real-time</a:t>
            </a:r>
          </a:p>
          <a:p>
            <a:pPr lvl="1">
              <a:lnSpc>
                <a:spcPct val="90000"/>
              </a:lnSpc>
            </a:pPr>
            <a:r>
              <a:rPr lang="en-US" altLang="zh-CN" dirty="0"/>
              <a:t>Posix.1b compliant – two classes</a:t>
            </a:r>
          </a:p>
          <a:p>
            <a:pPr lvl="2">
              <a:lnSpc>
                <a:spcPct val="90000"/>
              </a:lnSpc>
            </a:pPr>
            <a:r>
              <a:rPr lang="en-US" altLang="zh-CN" dirty="0">
                <a:solidFill>
                  <a:srgbClr val="003399"/>
                </a:solidFill>
              </a:rPr>
              <a:t>FCFS </a:t>
            </a:r>
            <a:r>
              <a:rPr lang="en-US" altLang="zh-CN" dirty="0"/>
              <a:t>and </a:t>
            </a:r>
            <a:r>
              <a:rPr lang="en-US" altLang="zh-CN" dirty="0">
                <a:solidFill>
                  <a:srgbClr val="003399"/>
                </a:solidFill>
              </a:rPr>
              <a:t>RR</a:t>
            </a:r>
          </a:p>
          <a:p>
            <a:pPr lvl="2">
              <a:lnSpc>
                <a:spcPct val="90000"/>
              </a:lnSpc>
            </a:pPr>
            <a:r>
              <a:rPr lang="en-US" altLang="zh-CN" dirty="0">
                <a:solidFill>
                  <a:srgbClr val="003399"/>
                </a:solidFill>
              </a:rPr>
              <a:t>Highest priority </a:t>
            </a:r>
            <a:r>
              <a:rPr lang="en-US" altLang="zh-CN" dirty="0"/>
              <a:t>process always runs first</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E0311F9-5C03-490F-9F31-E33A525D6F98}"/>
              </a:ext>
            </a:extLst>
          </p:cNvPr>
          <p:cNvSpPr>
            <a:spLocks noGrp="1"/>
          </p:cNvSpPr>
          <p:nvPr>
            <p:ph type="title" idx="4294967295"/>
          </p:nvPr>
        </p:nvSpPr>
        <p:spPr>
          <a:xfrm>
            <a:off x="352425" y="552450"/>
            <a:ext cx="8791575" cy="754063"/>
          </a:xfrm>
          <a:ln>
            <a:miter/>
          </a:ln>
        </p:spPr>
        <p:txBody>
          <a:bodyPr/>
          <a:lstStyle/>
          <a:p>
            <a:pPr>
              <a:defRPr/>
            </a:pPr>
            <a:r>
              <a:rPr lang="en-US" altLang="zh-CN" sz="2000" noProof="1">
                <a:effectLst>
                  <a:outerShdw blurRad="38100" dist="38100" dir="2700000">
                    <a:srgbClr val="C0C0C0"/>
                  </a:outerShdw>
                </a:effectLst>
              </a:rPr>
              <a:t>The Relationship Between Priorities and Time-slice length</a:t>
            </a:r>
          </a:p>
        </p:txBody>
      </p:sp>
      <p:pic>
        <p:nvPicPr>
          <p:cNvPr id="81923" name="Picture 3">
            <a:extLst>
              <a:ext uri="{FF2B5EF4-FFF2-40B4-BE49-F238E27FC236}">
                <a16:creationId xmlns:a16="http://schemas.microsoft.com/office/drawing/2014/main" id="{E2D20981-A82D-4472-AD0F-8DD241E6A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1" t="12558" r="1003" b="13094"/>
          <a:stretch>
            <a:fillRect/>
          </a:stretch>
        </p:blipFill>
        <p:spPr bwMode="auto">
          <a:xfrm>
            <a:off x="1066800" y="1763713"/>
            <a:ext cx="7119938" cy="3908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BB58E60-56B4-43A3-8464-78A3C831ADDE}"/>
              </a:ext>
            </a:extLst>
          </p:cNvPr>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List of Tasks Indexed According to Prorities</a:t>
            </a:r>
          </a:p>
        </p:txBody>
      </p:sp>
      <p:pic>
        <p:nvPicPr>
          <p:cNvPr id="82947" name="Picture 3">
            <a:extLst>
              <a:ext uri="{FF2B5EF4-FFF2-40B4-BE49-F238E27FC236}">
                <a16:creationId xmlns:a16="http://schemas.microsoft.com/office/drawing/2014/main" id="{761F2A1B-EEAF-4AB6-B3C2-85BD5939A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4" t="18205" r="395" b="18469"/>
          <a:stretch>
            <a:fillRect/>
          </a:stretch>
        </p:blipFill>
        <p:spPr bwMode="auto">
          <a:xfrm>
            <a:off x="1595438" y="2081213"/>
            <a:ext cx="5759450" cy="2762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8D9414A-7C8B-46EF-B982-72869461B4F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5.7 Algorithm Evaluation</a:t>
            </a:r>
          </a:p>
        </p:txBody>
      </p:sp>
      <p:sp>
        <p:nvSpPr>
          <p:cNvPr id="83971" name="Rectangle 3">
            <a:extLst>
              <a:ext uri="{FF2B5EF4-FFF2-40B4-BE49-F238E27FC236}">
                <a16:creationId xmlns:a16="http://schemas.microsoft.com/office/drawing/2014/main" id="{C5C6DF63-7F9A-45A5-9C8F-F18E2BC6A8C0}"/>
              </a:ext>
            </a:extLst>
          </p:cNvPr>
          <p:cNvSpPr>
            <a:spLocks noGrp="1" noChangeArrowheads="1"/>
          </p:cNvSpPr>
          <p:nvPr>
            <p:ph type="body" idx="4294967295"/>
          </p:nvPr>
        </p:nvSpPr>
        <p:spPr>
          <a:xfrm>
            <a:off x="827088" y="1382713"/>
            <a:ext cx="7526337" cy="4643437"/>
          </a:xfrm>
        </p:spPr>
        <p:txBody>
          <a:bodyPr/>
          <a:lstStyle/>
          <a:p>
            <a:r>
              <a:rPr lang="en-US" altLang="zh-CN" sz="2400" b="1">
                <a:solidFill>
                  <a:srgbClr val="FF3300"/>
                </a:solidFill>
              </a:rPr>
              <a:t>Deterministic modeling</a:t>
            </a:r>
            <a:r>
              <a:rPr lang="en-US" altLang="zh-CN" sz="2400" b="1"/>
              <a:t> </a:t>
            </a:r>
            <a:r>
              <a:rPr lang="en-US" altLang="zh-CN" sz="2400"/>
              <a:t>– takes a particular predetermined workload and defines the performance of each algorithm  for that workload</a:t>
            </a:r>
          </a:p>
          <a:p>
            <a:r>
              <a:rPr lang="en-US" altLang="zh-CN" sz="2400"/>
              <a:t>Queuing models</a:t>
            </a:r>
          </a:p>
          <a:p>
            <a:r>
              <a:rPr lang="en-US" altLang="zh-CN" sz="2400"/>
              <a:t>Simulation</a:t>
            </a:r>
          </a:p>
          <a:p>
            <a:r>
              <a:rPr lang="en-US" altLang="zh-CN" sz="2400"/>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1883034-0FC3-420B-A85A-EFCB84D7707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5.15</a:t>
            </a:r>
          </a:p>
        </p:txBody>
      </p:sp>
      <p:pic>
        <p:nvPicPr>
          <p:cNvPr id="84995" name="Picture 3">
            <a:extLst>
              <a:ext uri="{FF2B5EF4-FFF2-40B4-BE49-F238E27FC236}">
                <a16:creationId xmlns:a16="http://schemas.microsoft.com/office/drawing/2014/main" id="{1385D82E-EEF5-4F4D-BAF6-2F73DF480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5" t="8588" r="624" b="9142"/>
          <a:stretch>
            <a:fillRect/>
          </a:stretch>
        </p:blipFill>
        <p:spPr bwMode="auto">
          <a:xfrm>
            <a:off x="1612900" y="1193800"/>
            <a:ext cx="6049963" cy="3771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2BA7A55-4D0E-4AD2-92D7-AED2B9867D4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a:t>
            </a:r>
          </a:p>
        </p:txBody>
      </p:sp>
      <p:sp>
        <p:nvSpPr>
          <p:cNvPr id="86019" name="Rectangle 3">
            <a:extLst>
              <a:ext uri="{FF2B5EF4-FFF2-40B4-BE49-F238E27FC236}">
                <a16:creationId xmlns:a16="http://schemas.microsoft.com/office/drawing/2014/main" id="{F7C40371-83EF-4403-84E9-5FD0988A24E3}"/>
              </a:ext>
            </a:extLst>
          </p:cNvPr>
          <p:cNvSpPr>
            <a:spLocks noGrp="1" noChangeArrowheads="1"/>
          </p:cNvSpPr>
          <p:nvPr>
            <p:ph type="body" idx="4294967295"/>
          </p:nvPr>
        </p:nvSpPr>
        <p:spPr>
          <a:xfrm>
            <a:off x="827088" y="1651000"/>
            <a:ext cx="7351712" cy="3122613"/>
          </a:xfrm>
        </p:spPr>
        <p:txBody>
          <a:bodyPr/>
          <a:lstStyle/>
          <a:p>
            <a:r>
              <a:rPr lang="en-US" altLang="zh-CN" sz="2400">
                <a:latin typeface="宋体" panose="02010600030101010101" pitchFamily="2" charset="-122"/>
              </a:rPr>
              <a:t>JVM Uses a </a:t>
            </a:r>
            <a:r>
              <a:rPr lang="en-US" altLang="zh-CN" sz="2400">
                <a:solidFill>
                  <a:srgbClr val="FF3300"/>
                </a:solidFill>
                <a:latin typeface="宋体" panose="02010600030101010101" pitchFamily="2" charset="-122"/>
              </a:rPr>
              <a:t>Preemptive, Priority-Based</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Scheduling Algorithm</a:t>
            </a:r>
            <a:br>
              <a:rPr lang="en-US" altLang="zh-CN" sz="2400">
                <a:latin typeface="宋体" panose="02010600030101010101" pitchFamily="2" charset="-122"/>
              </a:rPr>
            </a:br>
            <a:r>
              <a:rPr lang="en-US" altLang="zh-CN" sz="2400">
                <a:latin typeface="宋体" panose="02010600030101010101" pitchFamily="2" charset="-122"/>
              </a:rPr>
              <a:t/>
            </a:r>
            <a:br>
              <a:rPr lang="en-US" altLang="zh-CN" sz="2400">
                <a:latin typeface="宋体" panose="02010600030101010101" pitchFamily="2" charset="-122"/>
              </a:rPr>
            </a:br>
            <a:endParaRPr lang="en-US" altLang="zh-CN" sz="2400">
              <a:latin typeface="宋体" panose="02010600030101010101" pitchFamily="2" charset="-122"/>
            </a:endParaRPr>
          </a:p>
          <a:p>
            <a:r>
              <a:rPr lang="en-US" altLang="zh-CN" sz="2400">
                <a:solidFill>
                  <a:srgbClr val="003399"/>
                </a:solidFill>
                <a:latin typeface="宋体" panose="02010600030101010101" pitchFamily="2" charset="-122"/>
              </a:rPr>
              <a:t>FIFO queue</a:t>
            </a:r>
            <a:r>
              <a:rPr lang="en-US" altLang="zh-CN" sz="2400">
                <a:solidFill>
                  <a:srgbClr val="00B050"/>
                </a:solidFill>
                <a:latin typeface="宋体" panose="02010600030101010101" pitchFamily="2" charset="-122"/>
              </a:rPr>
              <a:t> </a:t>
            </a:r>
            <a:r>
              <a:rPr lang="en-US" altLang="zh-CN" sz="2400">
                <a:latin typeface="宋体" panose="02010600030101010101" pitchFamily="2" charset="-122"/>
              </a:rPr>
              <a:t>is used if there are multiple threads </a:t>
            </a:r>
            <a:r>
              <a:rPr lang="en-US" altLang="zh-CN" sz="2400">
                <a:solidFill>
                  <a:srgbClr val="003399"/>
                </a:solidFill>
                <a:latin typeface="宋体" panose="02010600030101010101" pitchFamily="2" charset="-122"/>
              </a:rPr>
              <a:t>with the same priority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37E3C13-F2B2-4898-BC66-3289EFDAEB4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 (cont)</a:t>
            </a:r>
          </a:p>
        </p:txBody>
      </p:sp>
      <p:sp>
        <p:nvSpPr>
          <p:cNvPr id="87043" name="Rectangle 3">
            <a:extLst>
              <a:ext uri="{FF2B5EF4-FFF2-40B4-BE49-F238E27FC236}">
                <a16:creationId xmlns:a16="http://schemas.microsoft.com/office/drawing/2014/main" id="{1419CC4E-970C-40AD-B0E0-151C0CBDE943}"/>
              </a:ext>
            </a:extLst>
          </p:cNvPr>
          <p:cNvSpPr>
            <a:spLocks noGrp="1" noChangeArrowheads="1"/>
          </p:cNvSpPr>
          <p:nvPr>
            <p:ph type="body" idx="4294967295"/>
          </p:nvPr>
        </p:nvSpPr>
        <p:spPr/>
        <p:txBody>
          <a:bodyPr/>
          <a:lstStyle/>
          <a:p>
            <a:pPr>
              <a:buFont typeface="Wingdings" panose="05000000000000000000" pitchFamily="2" charset="2"/>
              <a:buChar char="n"/>
            </a:pPr>
            <a:r>
              <a:rPr lang="en-US" altLang="zh-CN" sz="2400">
                <a:solidFill>
                  <a:srgbClr val="0505CB"/>
                </a:solidFill>
              </a:rPr>
              <a:t>JVM Schedules a Thread to Run When:</a:t>
            </a:r>
          </a:p>
          <a:p>
            <a:pPr>
              <a:buFont typeface="Monotype Sorts" pitchFamily="2" charset="2"/>
              <a:buNone/>
            </a:pPr>
            <a:endParaRPr lang="en-US" altLang="zh-CN" sz="2400"/>
          </a:p>
          <a:p>
            <a:pPr marL="800100" lvl="1" indent="-342900">
              <a:buFont typeface="Monotype Sorts" pitchFamily="2" charset="2"/>
              <a:buAutoNum type="arabicPeriod"/>
            </a:pPr>
            <a:r>
              <a:rPr lang="en-US" altLang="zh-CN" sz="2400">
                <a:solidFill>
                  <a:srgbClr val="FF3300"/>
                </a:solidFill>
              </a:rPr>
              <a:t>The Currently Running Thread</a:t>
            </a:r>
            <a:r>
              <a:rPr lang="en-US" altLang="zh-CN" sz="2400"/>
              <a:t> Exits the Runnable State</a:t>
            </a:r>
          </a:p>
          <a:p>
            <a:pPr marL="800100" lvl="1" indent="-342900">
              <a:buFont typeface="Monotype Sorts" pitchFamily="2" charset="2"/>
              <a:buAutoNum type="arabicPeriod"/>
            </a:pPr>
            <a:r>
              <a:rPr lang="en-US" altLang="zh-CN" sz="2400">
                <a:solidFill>
                  <a:srgbClr val="FF3300"/>
                </a:solidFill>
              </a:rPr>
              <a:t>A Higher Priority Thread</a:t>
            </a:r>
            <a:r>
              <a:rPr lang="en-US" altLang="zh-CN" sz="2400"/>
              <a:t> Enters the Runnable State</a:t>
            </a:r>
          </a:p>
          <a:p>
            <a:pPr>
              <a:buFont typeface="Monotype Sorts" pitchFamily="2" charset="2"/>
              <a:buNone/>
            </a:pPr>
            <a:endParaRPr lang="en-US" altLang="zh-CN" sz="2400"/>
          </a:p>
          <a:p>
            <a:pPr>
              <a:buFont typeface="Wingdings" panose="05000000000000000000" pitchFamily="2" charset="2"/>
              <a:buChar char="n"/>
            </a:pPr>
            <a:r>
              <a:rPr lang="en-US" altLang="zh-CN" sz="2400"/>
              <a:t>* </a:t>
            </a:r>
            <a:r>
              <a:rPr lang="en-US" altLang="zh-CN" sz="2400">
                <a:solidFill>
                  <a:srgbClr val="006600"/>
                </a:solidFill>
              </a:rPr>
              <a:t>Note – the JVM Does Not Specify Whether Threads are Time-Sliced or Not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069A1CB-53EF-435D-B333-B0CABEB6B6F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Time-Slicing</a:t>
            </a:r>
          </a:p>
        </p:txBody>
      </p:sp>
      <p:sp>
        <p:nvSpPr>
          <p:cNvPr id="88067" name="Rectangle 3">
            <a:extLst>
              <a:ext uri="{FF2B5EF4-FFF2-40B4-BE49-F238E27FC236}">
                <a16:creationId xmlns:a16="http://schemas.microsoft.com/office/drawing/2014/main" id="{FE9B9A37-FD34-498E-A531-B6C2407D1520}"/>
              </a:ext>
            </a:extLst>
          </p:cNvPr>
          <p:cNvSpPr>
            <a:spLocks noGrp="1" noChangeArrowheads="1"/>
          </p:cNvSpPr>
          <p:nvPr>
            <p:ph type="body" idx="4294967295"/>
          </p:nvPr>
        </p:nvSpPr>
        <p:spPr>
          <a:xfrm>
            <a:off x="838200" y="1271588"/>
            <a:ext cx="7848600" cy="4876800"/>
          </a:xfrm>
        </p:spPr>
        <p:txBody>
          <a:bodyPr/>
          <a:lstStyle/>
          <a:p>
            <a:pPr>
              <a:buFont typeface="Monotype Sorts" pitchFamily="2" charset="2"/>
              <a:buNone/>
            </a:pPr>
            <a:r>
              <a:rPr lang="en-US" altLang="zh-CN"/>
              <a:t>Since the JVM Doesn’t Ensure Time-Slicing, the yield() Method </a:t>
            </a:r>
          </a:p>
          <a:p>
            <a:pPr>
              <a:buFont typeface="Monotype Sorts" pitchFamily="2" charset="2"/>
              <a:buNone/>
            </a:pPr>
            <a:r>
              <a:rPr lang="en-US" altLang="zh-CN"/>
              <a:t>May Be Used:</a:t>
            </a:r>
          </a:p>
          <a:p>
            <a:endParaRPr lang="en-US" altLang="zh-CN"/>
          </a:p>
          <a:p>
            <a:pPr>
              <a:buFont typeface="Monotype Sorts" pitchFamily="2" charset="2"/>
              <a:buNone/>
            </a:pPr>
            <a:r>
              <a:rPr lang="en-US" altLang="zh-CN"/>
              <a:t>	while (true) {</a:t>
            </a:r>
          </a:p>
          <a:p>
            <a:pPr>
              <a:buFont typeface="Monotype Sorts" pitchFamily="2" charset="2"/>
              <a:buNone/>
            </a:pPr>
            <a:r>
              <a:rPr lang="en-US" altLang="zh-CN"/>
              <a:t>		// perform CPU-intensive task</a:t>
            </a:r>
          </a:p>
          <a:p>
            <a:pPr>
              <a:buFont typeface="Monotype Sorts" pitchFamily="2" charset="2"/>
              <a:buNone/>
            </a:pPr>
            <a:r>
              <a:rPr lang="en-US" altLang="zh-CN"/>
              <a:t>		. . .</a:t>
            </a:r>
          </a:p>
          <a:p>
            <a:pPr>
              <a:buFont typeface="Monotype Sorts" pitchFamily="2" charset="2"/>
              <a:buNone/>
            </a:pPr>
            <a:r>
              <a:rPr lang="en-US" altLang="zh-CN"/>
              <a:t>		</a:t>
            </a:r>
            <a:r>
              <a:rPr lang="en-US" altLang="zh-CN" b="1">
                <a:solidFill>
                  <a:schemeClr val="tx2"/>
                </a:solidFill>
              </a:rPr>
              <a:t>Thread.yield();</a:t>
            </a:r>
          </a:p>
          <a:p>
            <a:pPr>
              <a:buFont typeface="Monotype Sorts" pitchFamily="2" charset="2"/>
              <a:buNone/>
            </a:pPr>
            <a:r>
              <a:rPr lang="en-US" altLang="zh-CN"/>
              <a:t>	}</a:t>
            </a:r>
          </a:p>
          <a:p>
            <a:pPr>
              <a:buFont typeface="Monotype Sorts" pitchFamily="2" charset="2"/>
              <a:buNone/>
            </a:pPr>
            <a:endParaRPr lang="en-US" altLang="zh-CN"/>
          </a:p>
          <a:p>
            <a:pPr>
              <a:buFont typeface="Monotype Sorts" pitchFamily="2" charset="2"/>
              <a:buNone/>
            </a:pPr>
            <a:r>
              <a:rPr lang="en-US" altLang="zh-CN"/>
              <a:t>This Yields Control to Another Thread of Equal Priority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A4AEE3-BA4D-4BD8-ABFC-0FF48EAB6CF1}"/>
              </a:ext>
            </a:extLst>
          </p:cNvPr>
          <p:cNvSpPr>
            <a:spLocks noGrp="1"/>
          </p:cNvSpPr>
          <p:nvPr>
            <p:ph type="title" idx="4294967295"/>
          </p:nvPr>
        </p:nvSpPr>
        <p:spPr>
          <a:ln>
            <a:miter/>
          </a:ln>
        </p:spPr>
        <p:txBody>
          <a:bodyPr/>
          <a:lstStyle/>
          <a:p>
            <a:pPr>
              <a:defRPr/>
            </a:pPr>
            <a:r>
              <a:rPr lang="en-US" altLang="zh-CN" dirty="0"/>
              <a:t>5.1.2 CPU Scheduler</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E3B048BF-A1DF-45A3-AA55-1A44AF44F9D4}"/>
              </a:ext>
            </a:extLst>
          </p:cNvPr>
          <p:cNvSpPr>
            <a:spLocks noGrp="1" noChangeArrowheads="1"/>
          </p:cNvSpPr>
          <p:nvPr>
            <p:ph type="body" idx="4294967295"/>
          </p:nvPr>
        </p:nvSpPr>
        <p:spPr>
          <a:xfrm>
            <a:off x="565150" y="1108075"/>
            <a:ext cx="7953375" cy="5091113"/>
          </a:xfrm>
        </p:spPr>
        <p:txBody>
          <a:bodyPr/>
          <a:lstStyle/>
          <a:p>
            <a:r>
              <a:rPr lang="en-US" altLang="zh-CN" sz="2000" u="sng" dirty="0"/>
              <a:t>Whenever the </a:t>
            </a:r>
            <a:r>
              <a:rPr lang="en-US" altLang="zh-CN" sz="2000" u="sng" dirty="0">
                <a:solidFill>
                  <a:srgbClr val="0505CB"/>
                </a:solidFill>
              </a:rPr>
              <a:t>CPU becomes idle</a:t>
            </a:r>
            <a:r>
              <a:rPr lang="en-US" altLang="zh-CN" sz="2000" u="sng" dirty="0"/>
              <a:t>, the operating system must select one of the processes </a:t>
            </a:r>
            <a:r>
              <a:rPr lang="en-US" altLang="zh-CN" sz="2000" u="sng" dirty="0">
                <a:solidFill>
                  <a:srgbClr val="006600"/>
                </a:solidFill>
              </a:rPr>
              <a:t>in the ready queue </a:t>
            </a:r>
            <a:r>
              <a:rPr lang="en-US" altLang="zh-CN" sz="2000" u="sng" dirty="0"/>
              <a:t>to be executed.</a:t>
            </a:r>
          </a:p>
          <a:p>
            <a:r>
              <a:rPr lang="en-US" altLang="zh-CN" sz="2000" dirty="0"/>
              <a:t>The </a:t>
            </a:r>
            <a:r>
              <a:rPr lang="en-US" altLang="zh-CN" sz="2000" dirty="0">
                <a:solidFill>
                  <a:srgbClr val="0505CB"/>
                </a:solidFill>
              </a:rPr>
              <a:t>selection process </a:t>
            </a:r>
            <a:r>
              <a:rPr lang="en-US" altLang="zh-CN" sz="2000" dirty="0"/>
              <a:t>is carried out by the </a:t>
            </a:r>
            <a:r>
              <a:rPr lang="en-US" altLang="zh-CN" sz="2000" b="1" dirty="0">
                <a:solidFill>
                  <a:srgbClr val="7030A0"/>
                </a:solidFill>
              </a:rPr>
              <a:t>short-term scheduler </a:t>
            </a:r>
            <a:r>
              <a:rPr lang="en-US" altLang="zh-CN" sz="2000" dirty="0">
                <a:solidFill>
                  <a:srgbClr val="7030A0"/>
                </a:solidFill>
              </a:rPr>
              <a:t>(or CPU scheduler</a:t>
            </a:r>
            <a:r>
              <a:rPr lang="en-US" altLang="zh-CN" sz="2000" dirty="0"/>
              <a:t>). </a:t>
            </a:r>
          </a:p>
          <a:p>
            <a:r>
              <a:rPr lang="en-US" altLang="zh-CN" sz="2000" dirty="0">
                <a:solidFill>
                  <a:srgbClr val="0505CB"/>
                </a:solidFill>
              </a:rPr>
              <a:t>The scheduler </a:t>
            </a:r>
            <a:r>
              <a:rPr lang="en-US" altLang="zh-CN" sz="2000" dirty="0">
                <a:solidFill>
                  <a:srgbClr val="C00000"/>
                </a:solidFill>
              </a:rPr>
              <a:t>selects a process </a:t>
            </a:r>
            <a:r>
              <a:rPr lang="en-US" altLang="zh-CN" sz="2000" dirty="0"/>
              <a:t>from the processes in memory that are ready to execute and </a:t>
            </a:r>
            <a:r>
              <a:rPr lang="en-US" altLang="zh-CN" sz="2000" dirty="0">
                <a:solidFill>
                  <a:srgbClr val="C00000"/>
                </a:solidFill>
              </a:rPr>
              <a:t>allocates the CPU </a:t>
            </a:r>
            <a:r>
              <a:rPr lang="en-US" altLang="zh-CN" sz="2000" dirty="0"/>
              <a:t>to that process.</a:t>
            </a:r>
            <a:endParaRPr lang="en-US" altLang="zh-CN" sz="2000" b="1" dirty="0">
              <a:solidFill>
                <a:schemeClr val="tx2"/>
              </a:solidFill>
            </a:endParaRPr>
          </a:p>
          <a:p>
            <a:r>
              <a:rPr lang="en-US" altLang="zh-CN" sz="2000" u="sng" dirty="0">
                <a:solidFill>
                  <a:srgbClr val="C00000"/>
                </a:solidFill>
              </a:rPr>
              <a:t>A ready queue </a:t>
            </a:r>
            <a:r>
              <a:rPr lang="en-US" altLang="zh-CN" sz="2000" u="sng" dirty="0"/>
              <a:t>can be implemented as</a:t>
            </a:r>
          </a:p>
          <a:p>
            <a:pPr lvl="1">
              <a:spcBef>
                <a:spcPts val="600"/>
              </a:spcBef>
            </a:pPr>
            <a:r>
              <a:rPr lang="en-US" altLang="zh-CN" dirty="0"/>
              <a:t>a FIFO queue</a:t>
            </a:r>
          </a:p>
          <a:p>
            <a:pPr lvl="1">
              <a:spcBef>
                <a:spcPts val="600"/>
              </a:spcBef>
            </a:pPr>
            <a:r>
              <a:rPr lang="en-US" altLang="zh-CN" dirty="0"/>
              <a:t>a priority queue</a:t>
            </a:r>
          </a:p>
          <a:p>
            <a:pPr lvl="1">
              <a:spcBef>
                <a:spcPts val="600"/>
              </a:spcBef>
            </a:pPr>
            <a:r>
              <a:rPr lang="en-US" altLang="zh-CN" dirty="0"/>
              <a:t>a tree</a:t>
            </a:r>
          </a:p>
          <a:p>
            <a:pPr lvl="1">
              <a:spcBef>
                <a:spcPts val="600"/>
              </a:spcBef>
            </a:pPr>
            <a:r>
              <a:rPr lang="en-US" altLang="zh-CN" dirty="0"/>
              <a:t>or simply an unordered linked list</a:t>
            </a:r>
          </a:p>
          <a:p>
            <a:r>
              <a:rPr lang="en-US" altLang="zh-CN" sz="2000" b="1" dirty="0"/>
              <a:t>The records in the ready queues are generally </a:t>
            </a:r>
            <a:r>
              <a:rPr lang="en-US" altLang="zh-CN" sz="2000" b="1" dirty="0">
                <a:solidFill>
                  <a:srgbClr val="006600"/>
                </a:solidFill>
              </a:rPr>
              <a:t>process control blocks (PCBs)</a:t>
            </a:r>
            <a:r>
              <a:rPr lang="en-US" altLang="zh-CN" sz="2000" b="1" dirty="0"/>
              <a:t> of the processes.</a:t>
            </a:r>
            <a:endParaRPr lang="zh-CN" altLang="en-US" sz="2000" b="1" dirty="0">
              <a:solidFill>
                <a:schemeClr val="tx2"/>
              </a:solidFill>
            </a:endParaRPr>
          </a:p>
          <a:p>
            <a:endParaRPr lang="zh-CN" altLang="en-US" sz="1400" b="1" dirty="0">
              <a:solidFill>
                <a:schemeClr val="tx2"/>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97C2A5-8D1E-4D5F-8EA5-CEB31751B20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Thread Priorities</a:t>
            </a:r>
          </a:p>
        </p:txBody>
      </p:sp>
      <p:sp>
        <p:nvSpPr>
          <p:cNvPr id="89091" name="Rectangle 3">
            <a:extLst>
              <a:ext uri="{FF2B5EF4-FFF2-40B4-BE49-F238E27FC236}">
                <a16:creationId xmlns:a16="http://schemas.microsoft.com/office/drawing/2014/main" id="{6B31E687-2274-4387-BE01-FF9025D5B6BF}"/>
              </a:ext>
            </a:extLst>
          </p:cNvPr>
          <p:cNvSpPr>
            <a:spLocks noGrp="1" noChangeArrowheads="1"/>
          </p:cNvSpPr>
          <p:nvPr>
            <p:ph type="body" idx="4294967295"/>
          </p:nvPr>
        </p:nvSpPr>
        <p:spPr>
          <a:xfrm>
            <a:off x="1081088" y="1492250"/>
            <a:ext cx="6823075" cy="3830638"/>
          </a:xfrm>
        </p:spPr>
        <p:txBody>
          <a:bodyPr/>
          <a:lstStyle/>
          <a:p>
            <a:pPr>
              <a:buFont typeface="Monotype Sorts" pitchFamily="2" charset="2"/>
              <a:buNone/>
            </a:pPr>
            <a:r>
              <a:rPr lang="zh-CN" altLang="en-US"/>
              <a:t/>
            </a:r>
            <a:br>
              <a:rPr lang="zh-CN" altLang="en-US"/>
            </a:br>
            <a:r>
              <a:rPr lang="zh-CN" altLang="en-US" b="1" u="sng"/>
              <a:t>Priority</a:t>
            </a:r>
            <a:r>
              <a:rPr lang="zh-CN" altLang="en-US" b="1"/>
              <a:t>			</a:t>
            </a:r>
            <a:r>
              <a:rPr lang="zh-CN" altLang="en-US" b="1" u="sng"/>
              <a:t>Comment</a:t>
            </a:r>
          </a:p>
          <a:p>
            <a:pPr>
              <a:buFont typeface="Monotype Sorts" pitchFamily="2" charset="2"/>
              <a:buNone/>
            </a:pPr>
            <a:r>
              <a:rPr lang="zh-CN" altLang="en-US">
                <a:solidFill>
                  <a:srgbClr val="0505CB"/>
                </a:solidFill>
              </a:rPr>
              <a:t>Thread.MIN_PRIORITY	              Minimum Thread Priority</a:t>
            </a:r>
          </a:p>
          <a:p>
            <a:pPr>
              <a:buFont typeface="Monotype Sorts" pitchFamily="2" charset="2"/>
              <a:buNone/>
            </a:pPr>
            <a:r>
              <a:rPr lang="zh-CN" altLang="en-US">
                <a:solidFill>
                  <a:srgbClr val="0505CB"/>
                </a:solidFill>
              </a:rPr>
              <a:t>Thread.MAX_PRIORITY	              Maximum Thread Priority</a:t>
            </a:r>
          </a:p>
          <a:p>
            <a:pPr>
              <a:buFont typeface="Monotype Sorts" pitchFamily="2" charset="2"/>
              <a:buNone/>
            </a:pPr>
            <a:r>
              <a:rPr lang="zh-CN" altLang="en-US">
                <a:solidFill>
                  <a:srgbClr val="0505CB"/>
                </a:solidFill>
              </a:rPr>
              <a:t>Thread.NORM_PRIORITY	              Default Thread Priority</a:t>
            </a:r>
          </a:p>
          <a:p>
            <a:pPr>
              <a:buFont typeface="Monotype Sorts" pitchFamily="2" charset="2"/>
              <a:buNone/>
            </a:pPr>
            <a:endParaRPr lang="zh-CN" altLang="en-US"/>
          </a:p>
          <a:p>
            <a:pPr>
              <a:buFont typeface="Monotype Sorts" pitchFamily="2" charset="2"/>
              <a:buNone/>
            </a:pPr>
            <a:r>
              <a:rPr lang="zh-CN" altLang="en-US"/>
              <a:t>Priorities May Be Set Using setPriority() method:</a:t>
            </a:r>
          </a:p>
          <a:p>
            <a:pPr>
              <a:buFont typeface="Monotype Sorts" pitchFamily="2" charset="2"/>
              <a:buNone/>
            </a:pPr>
            <a:r>
              <a:rPr lang="zh-CN" altLang="en-US"/>
              <a:t>	setPriority(Thread.NORM_PRIORITY + 2);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F3A6989-F5D5-4D28-946C-5152B589559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62467" name="Rectangle 3">
            <a:extLst>
              <a:ext uri="{FF2B5EF4-FFF2-40B4-BE49-F238E27FC236}">
                <a16:creationId xmlns:a16="http://schemas.microsoft.com/office/drawing/2014/main" id="{5DC251B2-169E-4689-96A6-3555CCECCF54}"/>
              </a:ext>
            </a:extLst>
          </p:cNvPr>
          <p:cNvSpPr>
            <a:spLocks noGrp="1" noChangeArrowheads="1"/>
          </p:cNvSpPr>
          <p:nvPr>
            <p:ph type="body" idx="4294967295"/>
          </p:nvPr>
        </p:nvSpPr>
        <p:spPr>
          <a:xfrm>
            <a:off x="685800" y="1252287"/>
            <a:ext cx="7907784" cy="4544831"/>
          </a:xfrm>
        </p:spPr>
        <p:txBody>
          <a:bodyPr/>
          <a:lstStyle/>
          <a:p>
            <a:pPr>
              <a:defRPr/>
            </a:pPr>
            <a:r>
              <a:rPr lang="zh-CN" altLang="en-US" dirty="0" smtClean="0"/>
              <a:t>练习题</a:t>
            </a:r>
            <a:endParaRPr lang="en-US" altLang="zh-CN" dirty="0"/>
          </a:p>
          <a:p>
            <a:pPr lvl="1">
              <a:defRPr/>
            </a:pPr>
            <a:r>
              <a:rPr lang="en-US" altLang="zh-CN" dirty="0"/>
              <a:t>The Concept of S</a:t>
            </a:r>
            <a:r>
              <a:rPr lang="zh-CN" altLang="en-US" dirty="0"/>
              <a:t>tarvation</a:t>
            </a:r>
          </a:p>
          <a:p>
            <a:pPr lvl="1">
              <a:defRPr/>
            </a:pPr>
            <a:r>
              <a:rPr lang="zh-CN" altLang="en-US" dirty="0"/>
              <a:t>抢(先)占式调度与非抢占(先)式调度</a:t>
            </a:r>
            <a:r>
              <a:rPr lang="zh-CN" altLang="en-US" dirty="0" smtClean="0"/>
              <a:t>；</a:t>
            </a:r>
            <a:endParaRPr lang="en-US" altLang="zh-CN" dirty="0" smtClean="0"/>
          </a:p>
          <a:p>
            <a:pPr lvl="1">
              <a:defRPr/>
            </a:pPr>
            <a:r>
              <a:rPr lang="zh-CN" altLang="en-US" dirty="0" smtClean="0"/>
              <a:t>结合</a:t>
            </a:r>
            <a:r>
              <a:rPr lang="zh-CN" altLang="en-US" dirty="0"/>
              <a:t>进程状态</a:t>
            </a:r>
            <a:r>
              <a:rPr lang="zh-CN" altLang="en-US"/>
              <a:t>转换</a:t>
            </a:r>
            <a:r>
              <a:rPr lang="zh-CN" altLang="en-US" smtClean="0"/>
              <a:t>图，说明</a:t>
            </a:r>
            <a:endParaRPr lang="en-US" altLang="zh-CN" dirty="0" smtClean="0"/>
          </a:p>
          <a:p>
            <a:pPr lvl="2">
              <a:defRPr/>
            </a:pPr>
            <a:r>
              <a:rPr lang="zh-CN" altLang="en-US" sz="1600" dirty="0" smtClean="0"/>
              <a:t>系统何时发生进程调度？</a:t>
            </a:r>
            <a:endParaRPr lang="en-US" altLang="zh-CN" sz="1600" dirty="0" smtClean="0"/>
          </a:p>
          <a:p>
            <a:pPr lvl="2">
              <a:defRPr/>
            </a:pPr>
            <a:r>
              <a:rPr lang="zh-CN" altLang="en-US" sz="1600" dirty="0" smtClean="0"/>
              <a:t>哪些</a:t>
            </a:r>
            <a:r>
              <a:rPr lang="zh-CN" altLang="en-US" sz="1600" dirty="0"/>
              <a:t>状态的转换可引起非抢先式调度</a:t>
            </a:r>
            <a:r>
              <a:rPr lang="zh-CN" altLang="en-US" sz="1600" dirty="0" smtClean="0"/>
              <a:t>？</a:t>
            </a:r>
            <a:endParaRPr lang="en-US" altLang="zh-CN" sz="1600" dirty="0" smtClean="0"/>
          </a:p>
          <a:p>
            <a:pPr lvl="2">
              <a:defRPr/>
            </a:pPr>
            <a:r>
              <a:rPr lang="zh-CN" altLang="en-US" sz="1600" dirty="0" smtClean="0"/>
              <a:t>哪些</a:t>
            </a:r>
            <a:r>
              <a:rPr lang="zh-CN" altLang="en-US" sz="1600" dirty="0"/>
              <a:t>状态的转换可导致抢先式调度？</a:t>
            </a:r>
          </a:p>
          <a:p>
            <a:pPr lvl="1">
              <a:defRPr/>
            </a:pPr>
            <a:r>
              <a:rPr lang="zh-CN" altLang="en-US" dirty="0"/>
              <a:t>各调度算法的基本思想、优点及缺点；</a:t>
            </a:r>
          </a:p>
          <a:p>
            <a:pPr lvl="1">
              <a:defRPr/>
            </a:pPr>
            <a:r>
              <a:rPr lang="zh-CN" altLang="en-US" dirty="0"/>
              <a:t>调度算法中相应的计算(如平均等待时间、周转时间等)</a:t>
            </a:r>
          </a:p>
          <a:p>
            <a:pPr lvl="1">
              <a:defRPr/>
            </a:pPr>
            <a:r>
              <a:rPr lang="zh-CN" altLang="en-US" dirty="0"/>
              <a:t>各调度算法存在的主要问题，如何解决？</a:t>
            </a:r>
            <a:endParaRPr lang="en-US" altLang="zh-CN" dirty="0"/>
          </a:p>
          <a:p>
            <a:pPr>
              <a:defRPr/>
            </a:pPr>
            <a:r>
              <a:rPr lang="zh-CN" altLang="en-US" dirty="0" smtClean="0"/>
              <a:t>Page </a:t>
            </a:r>
            <a:r>
              <a:rPr lang="zh-CN" altLang="en-US" dirty="0"/>
              <a:t>186： </a:t>
            </a:r>
            <a:r>
              <a:rPr lang="en-US" altLang="zh-CN" dirty="0"/>
              <a:t>1, </a:t>
            </a:r>
            <a:r>
              <a:rPr lang="zh-CN" altLang="en-US" dirty="0"/>
              <a:t>4,  5,10</a:t>
            </a:r>
            <a:endParaRPr lang="en-US" altLang="zh-CN" dirty="0"/>
          </a:p>
          <a:p>
            <a:pPr>
              <a:defRPr/>
            </a:pPr>
            <a:r>
              <a:rPr lang="zh-CN" altLang="en-US" dirty="0"/>
              <a:t>思考： Page 186</a:t>
            </a:r>
            <a:r>
              <a:rPr lang="en-US" altLang="zh-CN" dirty="0"/>
              <a:t>:</a:t>
            </a:r>
            <a:r>
              <a:rPr lang="zh-CN" altLang="en-US" dirty="0"/>
              <a:t>  </a:t>
            </a:r>
            <a:r>
              <a:rPr lang="en-US" altLang="zh-CN" dirty="0"/>
              <a:t>2</a:t>
            </a:r>
          </a:p>
          <a:p>
            <a:pPr>
              <a:defRPr/>
            </a:pP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E10347D-22F0-4E52-A147-31EA80FD63D4}"/>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5</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最少时间=60+120+40+40=260ms&#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I/O时间多的进程应该优先得到被调度程序选中的机会，才可以是CPU与I/O设备并行工作。"/>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10;&#10;对于A，进程执行完自己的时间片，可能该进程的优先级比较高，而且此时引起进程调度，可以重新计算各进程的优先级，因此选A。对于B、C应该提升进程的优先级。&#10;对于D，进程刚被调度选中运行，不会重新引起进程调度，不是调整优先级的好时机，且进程的剩余时间等因素尚不明了。"/>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7732</Words>
  <Application>Microsoft Office PowerPoint</Application>
  <PresentationFormat>全屏显示(4:3)</PresentationFormat>
  <Paragraphs>951</Paragraphs>
  <Slides>92</Slides>
  <Notes>0</Notes>
  <HiddenSlides>15</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92</vt:i4>
      </vt:variant>
    </vt:vector>
  </HeadingPairs>
  <TitlesOfParts>
    <vt:vector size="106" baseType="lpstr">
      <vt:lpstr>Arial Unicode MS</vt:lpstr>
      <vt:lpstr>Microsoft Yahei</vt:lpstr>
      <vt:lpstr>Monaco</vt:lpstr>
      <vt:lpstr>Monotype Sorts</vt:lpstr>
      <vt:lpstr>仿宋</vt:lpstr>
      <vt:lpstr>宋体</vt:lpstr>
      <vt:lpstr>Arial</vt:lpstr>
      <vt:lpstr>Helvetica</vt:lpstr>
      <vt:lpstr>Symbol</vt:lpstr>
      <vt:lpstr>Times New Roman</vt:lpstr>
      <vt:lpstr>Wingdings</vt:lpstr>
      <vt:lpstr>os-w-java</vt:lpstr>
      <vt:lpstr>1_os-w-java</vt:lpstr>
      <vt:lpstr>Microsoft 公式 3.0</vt:lpstr>
      <vt:lpstr>Chapter 5:  CPU Scheduling</vt:lpstr>
      <vt:lpstr>Chapter 5:  CPU Scheduling</vt:lpstr>
      <vt:lpstr>5.1 Basic Concepts</vt:lpstr>
      <vt:lpstr>Basic Concepts</vt:lpstr>
      <vt:lpstr>Figure 5.1  Alternating Sequence of CPU And I/O Bursts</vt:lpstr>
      <vt:lpstr> CPU-I/O Burst Cycle</vt:lpstr>
      <vt:lpstr>CPU Burst Distribution </vt:lpstr>
      <vt:lpstr> CPU Burst Distribution </vt:lpstr>
      <vt:lpstr>5.1.2 CPU Scheduler</vt:lpstr>
      <vt:lpstr>5.1.3 Preemptive Scheduling</vt:lpstr>
      <vt:lpstr>Preemptive Scheduling</vt:lpstr>
      <vt:lpstr>Preemptive &amp; nonpreemptive</vt:lpstr>
      <vt:lpstr>CPU Scheduler</vt:lpstr>
      <vt:lpstr>CPU Scheduler：when？</vt:lpstr>
      <vt:lpstr>PowerPoint 演示文稿</vt:lpstr>
      <vt:lpstr>PowerPoint 演示文稿</vt:lpstr>
      <vt:lpstr>5.1.4 Dispatcher</vt:lpstr>
      <vt:lpstr>Dispatcher</vt:lpstr>
      <vt:lpstr>5.2 Scheduling Criteria</vt:lpstr>
      <vt:lpstr>Scheduling Criteria</vt:lpstr>
      <vt:lpstr>Optimization Criteria</vt:lpstr>
      <vt:lpstr>5.3 Scheduling Algorithms </vt:lpstr>
      <vt:lpstr>5.3.1 First-Come, First-Served (FCFS) Scheduling</vt:lpstr>
      <vt:lpstr>FCFS Scheduling (Cont.)</vt:lpstr>
      <vt:lpstr>FCFS Scheduling (Cont.)</vt:lpstr>
      <vt:lpstr>PowerPoint 演示文稿</vt:lpstr>
      <vt:lpstr>5.3.2 Shortest-Job-First (SJF) Scheduling</vt:lpstr>
      <vt:lpstr>Example of Non-Preemptive SJF</vt:lpstr>
      <vt:lpstr>Example of Non-Preemptive SJF</vt:lpstr>
      <vt:lpstr>SJF Scheduling(preemptive)</vt:lpstr>
      <vt:lpstr>Example of Preemptive SJF</vt:lpstr>
      <vt:lpstr>Example of Preemptive SJF</vt:lpstr>
      <vt:lpstr>Determining Length of Next CPU Burst</vt:lpstr>
      <vt:lpstr>Prediction of the Length of the Next CPU Burst</vt:lpstr>
      <vt:lpstr>Examples of Exponential Averaging</vt:lpstr>
      <vt:lpstr>SJF</vt:lpstr>
      <vt:lpstr>PowerPoint 演示文稿</vt:lpstr>
      <vt:lpstr>5.3.3 Priority Scheduling</vt:lpstr>
      <vt:lpstr>Priority Scheduling(Non-preemptive)</vt:lpstr>
      <vt:lpstr>Priority Scheduling(preemptive)</vt:lpstr>
      <vt:lpstr>Priority Scheduling(preemptive)</vt:lpstr>
      <vt:lpstr>Example of Preemptive Priority Scheduling</vt:lpstr>
      <vt:lpstr>Priority Scheduling(Cont.)</vt:lpstr>
      <vt:lpstr>Priority Scheduling( 高响应比调度算法)</vt:lpstr>
      <vt:lpstr>Priority Scheduling( 高响应比调度算法)</vt:lpstr>
      <vt:lpstr>Priority Scheduling( 高响应比调度算法)</vt:lpstr>
      <vt:lpstr>Priority Scheduling( 高响应比调度算法)</vt:lpstr>
      <vt:lpstr>PowerPoint 演示文稿</vt:lpstr>
      <vt:lpstr>PowerPoint 演示文稿</vt:lpstr>
      <vt:lpstr>5.3.4 Round Robin (RR)</vt:lpstr>
      <vt:lpstr>Example of RR with Time Quantum = 4</vt:lpstr>
      <vt:lpstr>Example of RR with Time Quantum = 20</vt:lpstr>
      <vt:lpstr>Time Quantum and Context Switch Time</vt:lpstr>
      <vt:lpstr>Turnaround Time Varies With The Time Quantum</vt:lpstr>
      <vt:lpstr>PowerPoint 演示文稿</vt:lpstr>
      <vt:lpstr>PowerPoint 演示文稿</vt:lpstr>
      <vt:lpstr>PowerPoint 演示文稿</vt:lpstr>
      <vt:lpstr>5.3.5 Multilevel Queue </vt:lpstr>
      <vt:lpstr>Multilevel Queue Scheduling</vt:lpstr>
      <vt:lpstr>Multilevel Queue Scheduling</vt:lpstr>
      <vt:lpstr>5.3.6 Multilevel Feedback Queue</vt:lpstr>
      <vt:lpstr>Multilevel Feedback Queues (Cont.)</vt:lpstr>
      <vt:lpstr>Example of Multilevel Feedback Queue</vt:lpstr>
      <vt:lpstr>Example Multilevel Feedback Queues</vt:lpstr>
      <vt:lpstr>linux内核提供的三种主要调度策略</vt:lpstr>
      <vt:lpstr>linux内核提供的三种主要调度策略</vt:lpstr>
      <vt:lpstr>linux内核提供的三种主要调度策略</vt:lpstr>
      <vt:lpstr>linux内核提供的三种主要调度策略</vt:lpstr>
      <vt:lpstr>5.4 Multiple-Processor Scheduling</vt:lpstr>
      <vt:lpstr>Symmetric Multithreading(SMT)</vt:lpstr>
      <vt:lpstr>A typical SMT architecture</vt:lpstr>
      <vt:lpstr>Real-Time Scheduling</vt:lpstr>
      <vt:lpstr>5.5 Thread Scheduling</vt:lpstr>
      <vt:lpstr>Pthread Scheduling API</vt:lpstr>
      <vt:lpstr>Pthread Scheduling API</vt:lpstr>
      <vt:lpstr>5.6 Operating System Examples</vt:lpstr>
      <vt:lpstr>Operating System Examples</vt:lpstr>
      <vt:lpstr>Solaris 2 Scheduling</vt:lpstr>
      <vt:lpstr>Solaris Dispatch Table </vt:lpstr>
      <vt:lpstr>Operating System Examples</vt:lpstr>
      <vt:lpstr>Windows XP Priorities</vt:lpstr>
      <vt:lpstr>Linux Scheduling</vt:lpstr>
      <vt:lpstr>The Relationship Between Priorities and Time-slice length</vt:lpstr>
      <vt:lpstr>List of Tasks Indexed According to Prorities</vt:lpstr>
      <vt:lpstr>5.7 Algorithm Evaluation</vt:lpstr>
      <vt:lpstr>5.15</vt:lpstr>
      <vt:lpstr>Java Thread Scheduling</vt:lpstr>
      <vt:lpstr>Java Thread Scheduling (cont)</vt:lpstr>
      <vt:lpstr>Time-Slicing</vt:lpstr>
      <vt:lpstr>Thread Priorities</vt:lpstr>
      <vt:lpstr>课后复习题</vt:lpstr>
      <vt:lpstr>End of Chapter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CPU Scheduling</dc:title>
  <dc:creator>han</dc:creator>
  <cp:lastModifiedBy>han</cp:lastModifiedBy>
  <cp:revision>601</cp:revision>
  <dcterms:modified xsi:type="dcterms:W3CDTF">2021-09-29T05:46:49Z</dcterms:modified>
</cp:coreProperties>
</file>