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38"/>
  </p:notesMasterIdLst>
  <p:sldIdLst>
    <p:sldId id="311" r:id="rId4"/>
    <p:sldId id="257" r:id="rId5"/>
    <p:sldId id="306" r:id="rId6"/>
    <p:sldId id="358" r:id="rId7"/>
    <p:sldId id="258" r:id="rId8"/>
    <p:sldId id="259" r:id="rId9"/>
    <p:sldId id="314" r:id="rId10"/>
    <p:sldId id="359" r:id="rId11"/>
    <p:sldId id="365" r:id="rId12"/>
    <p:sldId id="366" r:id="rId13"/>
    <p:sldId id="336" r:id="rId14"/>
    <p:sldId id="338" r:id="rId15"/>
    <p:sldId id="347" r:id="rId16"/>
    <p:sldId id="1090" r:id="rId17"/>
    <p:sldId id="357" r:id="rId18"/>
    <p:sldId id="339" r:id="rId19"/>
    <p:sldId id="341" r:id="rId20"/>
    <p:sldId id="340" r:id="rId21"/>
    <p:sldId id="342" r:id="rId22"/>
    <p:sldId id="260" r:id="rId23"/>
    <p:sldId id="353" r:id="rId24"/>
    <p:sldId id="958" r:id="rId25"/>
    <p:sldId id="959" r:id="rId26"/>
    <p:sldId id="960" r:id="rId27"/>
    <p:sldId id="961" r:id="rId28"/>
    <p:sldId id="963" r:id="rId29"/>
    <p:sldId id="964" r:id="rId30"/>
    <p:sldId id="261" r:id="rId31"/>
    <p:sldId id="348" r:id="rId32"/>
    <p:sldId id="1092" r:id="rId33"/>
    <p:sldId id="344" r:id="rId34"/>
    <p:sldId id="262" r:id="rId35"/>
    <p:sldId id="372" r:id="rId36"/>
    <p:sldId id="369" r:id="rId37"/>
    <p:sldId id="370" r:id="rId39"/>
    <p:sldId id="315" r:id="rId40"/>
    <p:sldId id="362" r:id="rId41"/>
    <p:sldId id="361" r:id="rId42"/>
    <p:sldId id="360" r:id="rId43"/>
    <p:sldId id="376" r:id="rId44"/>
    <p:sldId id="337" r:id="rId45"/>
    <p:sldId id="349" r:id="rId46"/>
    <p:sldId id="350" r:id="rId47"/>
    <p:sldId id="363" r:id="rId48"/>
    <p:sldId id="263" r:id="rId49"/>
    <p:sldId id="264" r:id="rId50"/>
    <p:sldId id="364" r:id="rId51"/>
    <p:sldId id="265" r:id="rId52"/>
    <p:sldId id="266" r:id="rId53"/>
    <p:sldId id="346" r:id="rId54"/>
    <p:sldId id="269" r:id="rId55"/>
    <p:sldId id="267" r:id="rId56"/>
    <p:sldId id="268" r:id="rId57"/>
    <p:sldId id="270" r:id="rId58"/>
    <p:sldId id="271" r:id="rId59"/>
    <p:sldId id="273" r:id="rId60"/>
    <p:sldId id="272" r:id="rId61"/>
    <p:sldId id="329" r:id="rId62"/>
    <p:sldId id="316" r:id="rId63"/>
    <p:sldId id="274" r:id="rId64"/>
    <p:sldId id="355" r:id="rId65"/>
    <p:sldId id="351" r:id="rId66"/>
    <p:sldId id="1091" r:id="rId67"/>
    <p:sldId id="332" r:id="rId68"/>
    <p:sldId id="333" r:id="rId69"/>
    <p:sldId id="421" r:id="rId70"/>
    <p:sldId id="275" r:id="rId71"/>
    <p:sldId id="276" r:id="rId72"/>
    <p:sldId id="277" r:id="rId73"/>
    <p:sldId id="330" r:id="rId74"/>
    <p:sldId id="317" r:id="rId75"/>
    <p:sldId id="278" r:id="rId76"/>
    <p:sldId id="280" r:id="rId77"/>
    <p:sldId id="279" r:id="rId78"/>
    <p:sldId id="281" r:id="rId79"/>
    <p:sldId id="422" r:id="rId80"/>
    <p:sldId id="377" r:id="rId81"/>
    <p:sldId id="379" r:id="rId82"/>
    <p:sldId id="423" r:id="rId83"/>
    <p:sldId id="424" r:id="rId84"/>
    <p:sldId id="380" r:id="rId85"/>
    <p:sldId id="354" r:id="rId86"/>
    <p:sldId id="381" r:id="rId87"/>
    <p:sldId id="356" r:id="rId88"/>
    <p:sldId id="318" r:id="rId89"/>
    <p:sldId id="282" r:id="rId90"/>
    <p:sldId id="283" r:id="rId91"/>
    <p:sldId id="334" r:id="rId92"/>
    <p:sldId id="335" r:id="rId93"/>
    <p:sldId id="374" r:id="rId94"/>
    <p:sldId id="382" r:id="rId95"/>
    <p:sldId id="319" r:id="rId96"/>
    <p:sldId id="383" r:id="rId97"/>
    <p:sldId id="286" r:id="rId98"/>
    <p:sldId id="321" r:id="rId99"/>
    <p:sldId id="352" r:id="rId100"/>
    <p:sldId id="1094" r:id="rId101"/>
    <p:sldId id="1093" r:id="rId102"/>
    <p:sldId id="368" r:id="rId103"/>
    <p:sldId id="322" r:id="rId104"/>
    <p:sldId id="323" r:id="rId105"/>
    <p:sldId id="287" r:id="rId106"/>
    <p:sldId id="325" r:id="rId107"/>
    <p:sldId id="326" r:id="rId108"/>
    <p:sldId id="327" r:id="rId109"/>
    <p:sldId id="289" r:id="rId110"/>
    <p:sldId id="290" r:id="rId111"/>
    <p:sldId id="291" r:id="rId112"/>
    <p:sldId id="292" r:id="rId113"/>
    <p:sldId id="293" r:id="rId114"/>
    <p:sldId id="294" r:id="rId115"/>
    <p:sldId id="295" r:id="rId116"/>
    <p:sldId id="296" r:id="rId117"/>
    <p:sldId id="297" r:id="rId118"/>
    <p:sldId id="298" r:id="rId119"/>
    <p:sldId id="299" r:id="rId120"/>
    <p:sldId id="300" r:id="rId121"/>
    <p:sldId id="301" r:id="rId122"/>
    <p:sldId id="302" r:id="rId123"/>
    <p:sldId id="303" r:id="rId124"/>
    <p:sldId id="304" r:id="rId125"/>
    <p:sldId id="305" r:id="rId126"/>
    <p:sldId id="308" r:id="rId127"/>
    <p:sldId id="309" r:id="rId128"/>
    <p:sldId id="310" r:id="rId129"/>
    <p:sldId id="312" r:id="rId130"/>
    <p:sldId id="328" r:id="rId131"/>
    <p:sldId id="313" r:id="rId1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1306BA"/>
    <a:srgbClr val="0033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14"/>
      </p:cViewPr>
      <p:guideLst>
        <p:guide orient="horz" pos="806"/>
        <p:guide pos="5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5.xml"/><Relationship Id="rId98" Type="http://schemas.openxmlformats.org/officeDocument/2006/relationships/slide" Target="slides/slide94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6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5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5" Type="http://schemas.openxmlformats.org/officeDocument/2006/relationships/tableStyles" Target="tableStyles.xml"/><Relationship Id="rId134" Type="http://schemas.openxmlformats.org/officeDocument/2006/relationships/viewProps" Target="viewProps.xml"/><Relationship Id="rId133" Type="http://schemas.openxmlformats.org/officeDocument/2006/relationships/presProps" Target="presProps.xml"/><Relationship Id="rId132" Type="http://schemas.openxmlformats.org/officeDocument/2006/relationships/slide" Target="slides/slide128.xml"/><Relationship Id="rId131" Type="http://schemas.openxmlformats.org/officeDocument/2006/relationships/slide" Target="slides/slide127.xml"/><Relationship Id="rId130" Type="http://schemas.openxmlformats.org/officeDocument/2006/relationships/slide" Target="slides/slide126.xml"/><Relationship Id="rId13" Type="http://schemas.openxmlformats.org/officeDocument/2006/relationships/slide" Target="slides/slide10.xml"/><Relationship Id="rId129" Type="http://schemas.openxmlformats.org/officeDocument/2006/relationships/slide" Target="slides/slide125.xml"/><Relationship Id="rId128" Type="http://schemas.openxmlformats.org/officeDocument/2006/relationships/slide" Target="slides/slide124.xml"/><Relationship Id="rId127" Type="http://schemas.openxmlformats.org/officeDocument/2006/relationships/slide" Target="slides/slide123.xml"/><Relationship Id="rId126" Type="http://schemas.openxmlformats.org/officeDocument/2006/relationships/slide" Target="slides/slide122.xml"/><Relationship Id="rId125" Type="http://schemas.openxmlformats.org/officeDocument/2006/relationships/slide" Target="slides/slide121.xml"/><Relationship Id="rId124" Type="http://schemas.openxmlformats.org/officeDocument/2006/relationships/slide" Target="slides/slide120.xml"/><Relationship Id="rId123" Type="http://schemas.openxmlformats.org/officeDocument/2006/relationships/slide" Target="slides/slide119.xml"/><Relationship Id="rId122" Type="http://schemas.openxmlformats.org/officeDocument/2006/relationships/slide" Target="slides/slide118.xml"/><Relationship Id="rId121" Type="http://schemas.openxmlformats.org/officeDocument/2006/relationships/slide" Target="slides/slide117.xml"/><Relationship Id="rId120" Type="http://schemas.openxmlformats.org/officeDocument/2006/relationships/slide" Target="slides/slide116.xml"/><Relationship Id="rId12" Type="http://schemas.openxmlformats.org/officeDocument/2006/relationships/slide" Target="slides/slide9.xml"/><Relationship Id="rId119" Type="http://schemas.openxmlformats.org/officeDocument/2006/relationships/slide" Target="slides/slide115.xml"/><Relationship Id="rId118" Type="http://schemas.openxmlformats.org/officeDocument/2006/relationships/slide" Target="slides/slide114.xml"/><Relationship Id="rId117" Type="http://schemas.openxmlformats.org/officeDocument/2006/relationships/slide" Target="slides/slide113.xml"/><Relationship Id="rId116" Type="http://schemas.openxmlformats.org/officeDocument/2006/relationships/slide" Target="slides/slide112.xml"/><Relationship Id="rId115" Type="http://schemas.openxmlformats.org/officeDocument/2006/relationships/slide" Target="slides/slide111.xml"/><Relationship Id="rId114" Type="http://schemas.openxmlformats.org/officeDocument/2006/relationships/slide" Target="slides/slide110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110" Type="http://schemas.openxmlformats.org/officeDocument/2006/relationships/slide" Target="slides/slide106.xml"/><Relationship Id="rId11" Type="http://schemas.openxmlformats.org/officeDocument/2006/relationships/slide" Target="slides/slide8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B35B4-3265-4AF5-A68F-ACBAAD3336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08440-E95A-41CA-ABAF-70342987B4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08440-E95A-41CA-ABAF-70342987B4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4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4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1375" y="1279525"/>
            <a:ext cx="3598863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2638" y="1279525"/>
            <a:ext cx="3600450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4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4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1375" y="1279525"/>
            <a:ext cx="3598863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2638" y="1279525"/>
            <a:ext cx="3600450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vmlDrawing" Target="../drawings/vmlDrawing1.vml"/><Relationship Id="rId14" Type="http://schemas.openxmlformats.org/officeDocument/2006/relationships/image" Target="../media/image4.png"/><Relationship Id="rId13" Type="http://schemas.openxmlformats.org/officeDocument/2006/relationships/image" Target="../media/image3.jpeg"/><Relationship Id="rId12" Type="http://schemas.openxmlformats.org/officeDocument/2006/relationships/oleObject" Target="../embeddings/oleObject1.bin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375" y="1279525"/>
            <a:ext cx="7351713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232275" y="6613525"/>
            <a:ext cx="5143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90204" pitchFamily="34" charset="0"/>
              <a:buNone/>
              <a:defRPr/>
            </a:pPr>
            <a:r>
              <a:rPr lang="en-US" sz="1000" b="1">
                <a:solidFill>
                  <a:srgbClr val="993300"/>
                </a:solidFill>
                <a:ea typeface="宋体" panose="02010600030101010101" pitchFamily="2" charset="-122"/>
              </a:rPr>
              <a:t>11.</a:t>
            </a:r>
            <a:fld id="{EDE467F3-0647-45E6-9174-971D817B0335}" type="slidenum">
              <a:rPr lang="en-US" sz="1000" b="1" smtClean="0">
                <a:solidFill>
                  <a:srgbClr val="993300"/>
                </a:solidFill>
                <a:ea typeface="宋体" panose="02010600030101010101" pitchFamily="2" charset="-122"/>
              </a:rPr>
            </a:fld>
            <a:endParaRPr lang="en-US" sz="1000" b="1">
              <a:solidFill>
                <a:srgbClr val="993300"/>
              </a:solidFill>
              <a:ea typeface="宋体" panose="02010600030101010101" pitchFamily="2" charset="-122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9" name="Freeform 5"/>
          <p:cNvSpPr/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2147483646 w 20"/>
              <a:gd name="T1" fmla="*/ 2147483646 h 4"/>
              <a:gd name="T2" fmla="*/ 0 w 20"/>
              <a:gd name="T3" fmla="*/ 0 h 4"/>
              <a:gd name="T4" fmla="*/ 2147483646 w 20"/>
              <a:gd name="T5" fmla="*/ 0 h 4"/>
              <a:gd name="T6" fmla="*/ 2147483646 w 20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Freeform 6"/>
          <p:cNvSpPr/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2147483646 w 12"/>
              <a:gd name="T1" fmla="*/ 2147483646 h 4"/>
              <a:gd name="T2" fmla="*/ 0 w 12"/>
              <a:gd name="T3" fmla="*/ 0 h 4"/>
              <a:gd name="T4" fmla="*/ 2147483646 w 12"/>
              <a:gd name="T5" fmla="*/ 0 h 4"/>
              <a:gd name="T6" fmla="*/ 2147483646 w 12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Freeform 7"/>
          <p:cNvSpPr/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2147483646 w 12"/>
              <a:gd name="T1" fmla="*/ 2147483646 h 12"/>
              <a:gd name="T2" fmla="*/ 0 w 12"/>
              <a:gd name="T3" fmla="*/ 2147483646 h 12"/>
              <a:gd name="T4" fmla="*/ 2147483646 w 12"/>
              <a:gd name="T5" fmla="*/ 0 h 12"/>
              <a:gd name="T6" fmla="*/ 2147483646 w 12"/>
              <a:gd name="T7" fmla="*/ 2147483646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90204" pitchFamily="34" charset="0"/>
              <a:buNone/>
              <a:defRPr/>
            </a:pPr>
            <a:r>
              <a:rPr lang="en-US" sz="1000" b="1">
                <a:solidFill>
                  <a:srgbClr val="993300"/>
                </a:solidFill>
                <a:ea typeface="宋体" panose="02010600030101010101" pitchFamily="2" charset="-122"/>
              </a:rPr>
              <a:t>Silberschatz, Galvin and Gagne ©2005</a:t>
            </a:r>
            <a:endParaRPr lang="en-US" sz="1000" b="1">
              <a:solidFill>
                <a:srgbClr val="993300"/>
              </a:solidFill>
              <a:ea typeface="宋体" panose="02010600030101010101" pitchFamily="2" charset="-122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13525"/>
            <a:ext cx="3376613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buFont typeface="Arial" panose="020B0604020202090204" pitchFamily="34" charset="0"/>
              <a:buNone/>
              <a:defRPr/>
            </a:pPr>
            <a:r>
              <a:rPr lang="en-US" sz="1000" b="1">
                <a:solidFill>
                  <a:srgbClr val="993300"/>
                </a:solidFill>
                <a:ea typeface="宋体" panose="02010600030101010101" pitchFamily="2" charset="-122"/>
              </a:rPr>
              <a:t>Operating System Concepts – 7</a:t>
            </a:r>
            <a:r>
              <a:rPr lang="en-US" sz="1000" b="1" baseline="30000">
                <a:solidFill>
                  <a:srgbClr val="993300"/>
                </a:solidFill>
                <a:ea typeface="宋体" panose="02010600030101010101" pitchFamily="2" charset="-122"/>
              </a:rPr>
              <a:t>th</a:t>
            </a:r>
            <a:r>
              <a:rPr lang="en-US" sz="1000" b="1">
                <a:solidFill>
                  <a:srgbClr val="993300"/>
                </a:solidFill>
                <a:ea typeface="宋体" panose="02010600030101010101" pitchFamily="2" charset="-122"/>
              </a:rPr>
              <a:t> Edition, Jan 1, 2005</a:t>
            </a:r>
            <a:endParaRPr lang="en-US" sz="1000" b="1">
              <a:solidFill>
                <a:srgbClr val="993300"/>
              </a:solidFill>
              <a:ea typeface="宋体" panose="02010600030101010101" pitchFamily="2" charset="-122"/>
            </a:endParaRPr>
          </a:p>
        </p:txBody>
      </p:sp>
      <p:sp>
        <p:nvSpPr>
          <p:cNvPr id="1034" name="Freeform 10"/>
          <p:cNvSpPr/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2147483646 w 13"/>
              <a:gd name="T1" fmla="*/ 0 h 1587"/>
              <a:gd name="T2" fmla="*/ 0 w 13"/>
              <a:gd name="T3" fmla="*/ 0 h 1587"/>
              <a:gd name="T4" fmla="*/ 2147483646 w 13"/>
              <a:gd name="T5" fmla="*/ 0 h 1587"/>
              <a:gd name="T6" fmla="*/ 2147483646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Freeform 11"/>
          <p:cNvSpPr/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2147483646 w 10"/>
              <a:gd name="T3" fmla="*/ 0 h 1587"/>
              <a:gd name="T4" fmla="*/ 2147483646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7" name="Freeform 13"/>
          <p:cNvSpPr/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2147483646 h 7"/>
              <a:gd name="T2" fmla="*/ 2147483646 w 18"/>
              <a:gd name="T3" fmla="*/ 0 h 7"/>
              <a:gd name="T4" fmla="*/ 2147483646 w 18"/>
              <a:gd name="T5" fmla="*/ 0 h 7"/>
              <a:gd name="T6" fmla="*/ 0 w 18"/>
              <a:gd name="T7" fmla="*/ 2147483646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Freeform 14"/>
          <p:cNvSpPr/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2147483646 h 16"/>
              <a:gd name="T2" fmla="*/ 2147483646 w 6"/>
              <a:gd name="T3" fmla="*/ 0 h 16"/>
              <a:gd name="T4" fmla="*/ 2147483646 w 6"/>
              <a:gd name="T5" fmla="*/ 2147483646 h 16"/>
              <a:gd name="T6" fmla="*/ 0 w 6"/>
              <a:gd name="T7" fmla="*/ 2147483646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Freeform 15"/>
          <p:cNvSpPr/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2147483646 w 11"/>
              <a:gd name="T1" fmla="*/ 2147483646 h 20"/>
              <a:gd name="T2" fmla="*/ 0 w 11"/>
              <a:gd name="T3" fmla="*/ 0 h 20"/>
              <a:gd name="T4" fmla="*/ 2147483646 w 11"/>
              <a:gd name="T5" fmla="*/ 2147483646 h 20"/>
              <a:gd name="T6" fmla="*/ 2147483646 w 11"/>
              <a:gd name="T7" fmla="*/ 2147483646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Freeform 16"/>
          <p:cNvSpPr/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2147483646 h 14"/>
              <a:gd name="T2" fmla="*/ 2147483646 w 7"/>
              <a:gd name="T3" fmla="*/ 0 h 14"/>
              <a:gd name="T4" fmla="*/ 2147483646 w 7"/>
              <a:gd name="T5" fmla="*/ 2147483646 h 14"/>
              <a:gd name="T6" fmla="*/ 0 w 7"/>
              <a:gd name="T7" fmla="*/ 2147483646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Freeform 17"/>
          <p:cNvSpPr/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2147483646 h 3"/>
              <a:gd name="T2" fmla="*/ 2147483646 w 30"/>
              <a:gd name="T3" fmla="*/ 0 h 3"/>
              <a:gd name="T4" fmla="*/ 2147483646 w 30"/>
              <a:gd name="T5" fmla="*/ 0 h 3"/>
              <a:gd name="T6" fmla="*/ 0 w 30"/>
              <a:gd name="T7" fmla="*/ 2147483646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Freeform 18"/>
          <p:cNvSpPr/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2147483646 h 24"/>
              <a:gd name="T2" fmla="*/ 2147483646 w 9"/>
              <a:gd name="T3" fmla="*/ 0 h 24"/>
              <a:gd name="T4" fmla="*/ 2147483646 w 9"/>
              <a:gd name="T5" fmla="*/ 2147483646 h 24"/>
              <a:gd name="T6" fmla="*/ 0 w 9"/>
              <a:gd name="T7" fmla="*/ 2147483646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43" name="Picture 19" descr="Slide_iconblue_pc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5" y="6010275"/>
            <a:ext cx="10112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 descr="Slide_iconvertical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0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99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Rectangle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" name="" r:id="rId12" imgW="0" imgH="0" progId="">
                  <p:embed/>
                </p:oleObj>
              </mc:Choice>
              <mc:Fallback>
                <p:oleObj name="" r:id="rId1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7" descr="Slide_iconblue_pc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4829175"/>
            <a:ext cx="2349500" cy="14192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8" descr="BD21332_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603625"/>
            <a:ext cx="60356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375" y="1279525"/>
            <a:ext cx="7351713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205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50000"/>
              </a:spcBef>
              <a:buFont typeface="Arial" panose="020B0604020202090204" pitchFamily="34" charset="0"/>
              <a:buNone/>
              <a:defRPr sz="1400">
                <a:solidFill>
                  <a:srgbClr val="57896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buFont typeface="Arial" panose="020B0604020202090204" pitchFamily="34" charset="0"/>
              <a:buNone/>
              <a:defRPr sz="1400">
                <a:solidFill>
                  <a:srgbClr val="57896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27.xml"/><Relationship Id="rId27" Type="http://schemas.openxmlformats.org/officeDocument/2006/relationships/image" Target="../media/image12.png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54.xml"/><Relationship Id="rId27" Type="http://schemas.openxmlformats.org/officeDocument/2006/relationships/image" Target="../media/image12.png"/><Relationship Id="rId26" Type="http://schemas.openxmlformats.org/officeDocument/2006/relationships/tags" Target="../tags/tag53.xml"/><Relationship Id="rId25" Type="http://schemas.openxmlformats.org/officeDocument/2006/relationships/tags" Target="../tags/tag52.xml"/><Relationship Id="rId24" Type="http://schemas.openxmlformats.org/officeDocument/2006/relationships/tags" Target="../tags/tag51.xml"/><Relationship Id="rId23" Type="http://schemas.openxmlformats.org/officeDocument/2006/relationships/tags" Target="../tags/tag50.xml"/><Relationship Id="rId22" Type="http://schemas.openxmlformats.org/officeDocument/2006/relationships/tags" Target="../tags/tag49.xml"/><Relationship Id="rId21" Type="http://schemas.openxmlformats.org/officeDocument/2006/relationships/tags" Target="../tags/tag48.xml"/><Relationship Id="rId20" Type="http://schemas.openxmlformats.org/officeDocument/2006/relationships/tags" Target="../tags/tag47.xml"/><Relationship Id="rId2" Type="http://schemas.openxmlformats.org/officeDocument/2006/relationships/tags" Target="../tags/tag29.xml"/><Relationship Id="rId19" Type="http://schemas.openxmlformats.org/officeDocument/2006/relationships/tags" Target="../tags/tag46.xml"/><Relationship Id="rId18" Type="http://schemas.openxmlformats.org/officeDocument/2006/relationships/tags" Target="../tags/tag45.xml"/><Relationship Id="rId17" Type="http://schemas.openxmlformats.org/officeDocument/2006/relationships/tags" Target="../tags/tag44.xml"/><Relationship Id="rId16" Type="http://schemas.openxmlformats.org/officeDocument/2006/relationships/tags" Target="../tags/tag43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tags" Target="../tags/tag2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76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81.xml"/><Relationship Id="rId27" Type="http://schemas.openxmlformats.org/officeDocument/2006/relationships/image" Target="../media/image12.png"/><Relationship Id="rId26" Type="http://schemas.openxmlformats.org/officeDocument/2006/relationships/tags" Target="../tags/tag80.xml"/><Relationship Id="rId25" Type="http://schemas.openxmlformats.org/officeDocument/2006/relationships/tags" Target="../tags/tag79.xml"/><Relationship Id="rId24" Type="http://schemas.openxmlformats.org/officeDocument/2006/relationships/tags" Target="../tags/tag78.xml"/><Relationship Id="rId23" Type="http://schemas.openxmlformats.org/officeDocument/2006/relationships/tags" Target="../tags/tag77.xml"/><Relationship Id="rId22" Type="http://schemas.openxmlformats.org/officeDocument/2006/relationships/tags" Target="../tags/tag76.xml"/><Relationship Id="rId21" Type="http://schemas.openxmlformats.org/officeDocument/2006/relationships/tags" Target="../tags/tag75.xml"/><Relationship Id="rId20" Type="http://schemas.openxmlformats.org/officeDocument/2006/relationships/tags" Target="../tags/tag74.xml"/><Relationship Id="rId2" Type="http://schemas.openxmlformats.org/officeDocument/2006/relationships/tags" Target="../tags/tag56.xml"/><Relationship Id="rId19" Type="http://schemas.openxmlformats.org/officeDocument/2006/relationships/tags" Target="../tags/tag73.xml"/><Relationship Id="rId18" Type="http://schemas.openxmlformats.org/officeDocument/2006/relationships/tags" Target="../tags/tag72.xml"/><Relationship Id="rId17" Type="http://schemas.openxmlformats.org/officeDocument/2006/relationships/tags" Target="../tags/tag71.xml"/><Relationship Id="rId16" Type="http://schemas.openxmlformats.org/officeDocument/2006/relationships/tags" Target="../tags/tag70.xml"/><Relationship Id="rId15" Type="http://schemas.openxmlformats.org/officeDocument/2006/relationships/tags" Target="../tags/tag69.xml"/><Relationship Id="rId14" Type="http://schemas.openxmlformats.org/officeDocument/2006/relationships/tags" Target="../tags/tag68.xml"/><Relationship Id="rId13" Type="http://schemas.openxmlformats.org/officeDocument/2006/relationships/tags" Target="../tags/tag67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tags" Target="../tags/tag55.xml"/></Relationships>
</file>

<file path=ppt/slides/_rels/slide77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108.xml"/><Relationship Id="rId27" Type="http://schemas.openxmlformats.org/officeDocument/2006/relationships/image" Target="../media/image12.png"/><Relationship Id="rId26" Type="http://schemas.openxmlformats.org/officeDocument/2006/relationships/tags" Target="../tags/tag107.xml"/><Relationship Id="rId25" Type="http://schemas.openxmlformats.org/officeDocument/2006/relationships/tags" Target="../tags/tag106.xml"/><Relationship Id="rId24" Type="http://schemas.openxmlformats.org/officeDocument/2006/relationships/tags" Target="../tags/tag105.xml"/><Relationship Id="rId23" Type="http://schemas.openxmlformats.org/officeDocument/2006/relationships/tags" Target="../tags/tag104.xml"/><Relationship Id="rId22" Type="http://schemas.openxmlformats.org/officeDocument/2006/relationships/tags" Target="../tags/tag103.xml"/><Relationship Id="rId21" Type="http://schemas.openxmlformats.org/officeDocument/2006/relationships/tags" Target="../tags/tag102.xml"/><Relationship Id="rId20" Type="http://schemas.openxmlformats.org/officeDocument/2006/relationships/tags" Target="../tags/tag101.xml"/><Relationship Id="rId2" Type="http://schemas.openxmlformats.org/officeDocument/2006/relationships/tags" Target="../tags/tag83.xml"/><Relationship Id="rId19" Type="http://schemas.openxmlformats.org/officeDocument/2006/relationships/tags" Target="../tags/tag100.xml"/><Relationship Id="rId18" Type="http://schemas.openxmlformats.org/officeDocument/2006/relationships/tags" Target="../tags/tag99.xml"/><Relationship Id="rId17" Type="http://schemas.openxmlformats.org/officeDocument/2006/relationships/tags" Target="../tags/tag98.xml"/><Relationship Id="rId16" Type="http://schemas.openxmlformats.org/officeDocument/2006/relationships/tags" Target="../tags/tag97.xml"/><Relationship Id="rId15" Type="http://schemas.openxmlformats.org/officeDocument/2006/relationships/tags" Target="../tags/tag96.xml"/><Relationship Id="rId14" Type="http://schemas.openxmlformats.org/officeDocument/2006/relationships/tags" Target="../tags/tag95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tags" Target="../tags/tag82.xml"/></Relationships>
</file>

<file path=ppt/slides/_rels/slide78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135.xml"/><Relationship Id="rId27" Type="http://schemas.openxmlformats.org/officeDocument/2006/relationships/image" Target="../media/image12.png"/><Relationship Id="rId26" Type="http://schemas.openxmlformats.org/officeDocument/2006/relationships/tags" Target="../tags/tag134.xml"/><Relationship Id="rId25" Type="http://schemas.openxmlformats.org/officeDocument/2006/relationships/tags" Target="../tags/tag133.xml"/><Relationship Id="rId24" Type="http://schemas.openxmlformats.org/officeDocument/2006/relationships/tags" Target="../tags/tag132.xml"/><Relationship Id="rId23" Type="http://schemas.openxmlformats.org/officeDocument/2006/relationships/tags" Target="../tags/tag131.xml"/><Relationship Id="rId22" Type="http://schemas.openxmlformats.org/officeDocument/2006/relationships/tags" Target="../tags/tag130.xml"/><Relationship Id="rId21" Type="http://schemas.openxmlformats.org/officeDocument/2006/relationships/tags" Target="../tags/tag129.xml"/><Relationship Id="rId20" Type="http://schemas.openxmlformats.org/officeDocument/2006/relationships/tags" Target="../tags/tag128.xml"/><Relationship Id="rId2" Type="http://schemas.openxmlformats.org/officeDocument/2006/relationships/tags" Target="../tags/tag110.xml"/><Relationship Id="rId19" Type="http://schemas.openxmlformats.org/officeDocument/2006/relationships/tags" Target="../tags/tag127.xml"/><Relationship Id="rId18" Type="http://schemas.openxmlformats.org/officeDocument/2006/relationships/tags" Target="../tags/tag126.xml"/><Relationship Id="rId17" Type="http://schemas.openxmlformats.org/officeDocument/2006/relationships/tags" Target="../tags/tag125.xml"/><Relationship Id="rId16" Type="http://schemas.openxmlformats.org/officeDocument/2006/relationships/tags" Target="../tags/tag124.xml"/><Relationship Id="rId15" Type="http://schemas.openxmlformats.org/officeDocument/2006/relationships/tags" Target="../tags/tag123.xml"/><Relationship Id="rId14" Type="http://schemas.openxmlformats.org/officeDocument/2006/relationships/tags" Target="../tags/tag122.xml"/><Relationship Id="rId13" Type="http://schemas.openxmlformats.org/officeDocument/2006/relationships/tags" Target="../tags/tag121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tags" Target="../tags/tag109.xml"/></Relationships>
</file>

<file path=ppt/slides/_rels/slide79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162.xml"/><Relationship Id="rId27" Type="http://schemas.openxmlformats.org/officeDocument/2006/relationships/image" Target="../media/image12.png"/><Relationship Id="rId26" Type="http://schemas.openxmlformats.org/officeDocument/2006/relationships/tags" Target="../tags/tag161.xml"/><Relationship Id="rId25" Type="http://schemas.openxmlformats.org/officeDocument/2006/relationships/tags" Target="../tags/tag160.xml"/><Relationship Id="rId24" Type="http://schemas.openxmlformats.org/officeDocument/2006/relationships/tags" Target="../tags/tag159.xml"/><Relationship Id="rId23" Type="http://schemas.openxmlformats.org/officeDocument/2006/relationships/tags" Target="../tags/tag158.xml"/><Relationship Id="rId22" Type="http://schemas.openxmlformats.org/officeDocument/2006/relationships/tags" Target="../tags/tag157.xml"/><Relationship Id="rId21" Type="http://schemas.openxmlformats.org/officeDocument/2006/relationships/tags" Target="../tags/tag156.xml"/><Relationship Id="rId20" Type="http://schemas.openxmlformats.org/officeDocument/2006/relationships/tags" Target="../tags/tag155.xml"/><Relationship Id="rId2" Type="http://schemas.openxmlformats.org/officeDocument/2006/relationships/tags" Target="../tags/tag137.xml"/><Relationship Id="rId19" Type="http://schemas.openxmlformats.org/officeDocument/2006/relationships/tags" Target="../tags/tag154.xml"/><Relationship Id="rId18" Type="http://schemas.openxmlformats.org/officeDocument/2006/relationships/tags" Target="../tags/tag153.xml"/><Relationship Id="rId17" Type="http://schemas.openxmlformats.org/officeDocument/2006/relationships/tags" Target="../tags/tag152.xml"/><Relationship Id="rId16" Type="http://schemas.openxmlformats.org/officeDocument/2006/relationships/tags" Target="../tags/tag151.xml"/><Relationship Id="rId15" Type="http://schemas.openxmlformats.org/officeDocument/2006/relationships/tags" Target="../tags/tag150.xml"/><Relationship Id="rId14" Type="http://schemas.openxmlformats.org/officeDocument/2006/relationships/tags" Target="../tags/tag149.xml"/><Relationship Id="rId13" Type="http://schemas.openxmlformats.org/officeDocument/2006/relationships/tags" Target="../tags/tag14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tags" Target="../tags/tag1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189.xml"/><Relationship Id="rId27" Type="http://schemas.openxmlformats.org/officeDocument/2006/relationships/image" Target="../media/image12.png"/><Relationship Id="rId26" Type="http://schemas.openxmlformats.org/officeDocument/2006/relationships/tags" Target="../tags/tag188.xml"/><Relationship Id="rId25" Type="http://schemas.openxmlformats.org/officeDocument/2006/relationships/tags" Target="../tags/tag187.xml"/><Relationship Id="rId24" Type="http://schemas.openxmlformats.org/officeDocument/2006/relationships/tags" Target="../tags/tag186.xml"/><Relationship Id="rId23" Type="http://schemas.openxmlformats.org/officeDocument/2006/relationships/tags" Target="../tags/tag185.xml"/><Relationship Id="rId22" Type="http://schemas.openxmlformats.org/officeDocument/2006/relationships/tags" Target="../tags/tag184.xml"/><Relationship Id="rId21" Type="http://schemas.openxmlformats.org/officeDocument/2006/relationships/tags" Target="../tags/tag183.xml"/><Relationship Id="rId20" Type="http://schemas.openxmlformats.org/officeDocument/2006/relationships/tags" Target="../tags/tag182.xml"/><Relationship Id="rId2" Type="http://schemas.openxmlformats.org/officeDocument/2006/relationships/tags" Target="../tags/tag164.xml"/><Relationship Id="rId19" Type="http://schemas.openxmlformats.org/officeDocument/2006/relationships/tags" Target="../tags/tag181.xml"/><Relationship Id="rId18" Type="http://schemas.openxmlformats.org/officeDocument/2006/relationships/tags" Target="../tags/tag180.xml"/><Relationship Id="rId17" Type="http://schemas.openxmlformats.org/officeDocument/2006/relationships/tags" Target="../tags/tag179.xml"/><Relationship Id="rId16" Type="http://schemas.openxmlformats.org/officeDocument/2006/relationships/tags" Target="../tags/tag178.xml"/><Relationship Id="rId15" Type="http://schemas.openxmlformats.org/officeDocument/2006/relationships/tags" Target="../tags/tag177.xml"/><Relationship Id="rId14" Type="http://schemas.openxmlformats.org/officeDocument/2006/relationships/tags" Target="../tags/tag176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tags" Target="../tags/tag163.xml"/></Relationships>
</file>

<file path=ppt/slides/_rels/slide8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99.xml"/><Relationship Id="rId10" Type="http://schemas.openxmlformats.org/officeDocument/2006/relationships/image" Target="../media/image12.png"/><Relationship Id="rId1" Type="http://schemas.openxmlformats.org/officeDocument/2006/relationships/tags" Target="../tags/tag19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9" Type="http://schemas.openxmlformats.org/officeDocument/2006/relationships/tags" Target="../tags/tag208.xml"/><Relationship Id="rId8" Type="http://schemas.openxmlformats.org/officeDocument/2006/relationships/tags" Target="../tags/tag207.xml"/><Relationship Id="rId7" Type="http://schemas.openxmlformats.org/officeDocument/2006/relationships/tags" Target="../tags/tag206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226.xml"/><Relationship Id="rId27" Type="http://schemas.openxmlformats.org/officeDocument/2006/relationships/image" Target="../media/image12.png"/><Relationship Id="rId26" Type="http://schemas.openxmlformats.org/officeDocument/2006/relationships/tags" Target="../tags/tag225.xml"/><Relationship Id="rId25" Type="http://schemas.openxmlformats.org/officeDocument/2006/relationships/tags" Target="../tags/tag224.xml"/><Relationship Id="rId24" Type="http://schemas.openxmlformats.org/officeDocument/2006/relationships/tags" Target="../tags/tag223.xml"/><Relationship Id="rId23" Type="http://schemas.openxmlformats.org/officeDocument/2006/relationships/tags" Target="../tags/tag222.xml"/><Relationship Id="rId22" Type="http://schemas.openxmlformats.org/officeDocument/2006/relationships/tags" Target="../tags/tag221.xml"/><Relationship Id="rId21" Type="http://schemas.openxmlformats.org/officeDocument/2006/relationships/tags" Target="../tags/tag220.xml"/><Relationship Id="rId20" Type="http://schemas.openxmlformats.org/officeDocument/2006/relationships/tags" Target="../tags/tag219.xml"/><Relationship Id="rId2" Type="http://schemas.openxmlformats.org/officeDocument/2006/relationships/tags" Target="../tags/tag201.xml"/><Relationship Id="rId19" Type="http://schemas.openxmlformats.org/officeDocument/2006/relationships/tags" Target="../tags/tag218.xml"/><Relationship Id="rId18" Type="http://schemas.openxmlformats.org/officeDocument/2006/relationships/tags" Target="../tags/tag217.xml"/><Relationship Id="rId17" Type="http://schemas.openxmlformats.org/officeDocument/2006/relationships/tags" Target="../tags/tag216.xml"/><Relationship Id="rId16" Type="http://schemas.openxmlformats.org/officeDocument/2006/relationships/tags" Target="../tags/tag215.xml"/><Relationship Id="rId15" Type="http://schemas.openxmlformats.org/officeDocument/2006/relationships/tags" Target="../tags/tag214.xml"/><Relationship Id="rId14" Type="http://schemas.openxmlformats.org/officeDocument/2006/relationships/tags" Target="../tags/tag213.xml"/><Relationship Id="rId13" Type="http://schemas.openxmlformats.org/officeDocument/2006/relationships/tags" Target="../tags/tag212.xml"/><Relationship Id="rId12" Type="http://schemas.openxmlformats.org/officeDocument/2006/relationships/tags" Target="../tags/tag211.xml"/><Relationship Id="rId11" Type="http://schemas.openxmlformats.org/officeDocument/2006/relationships/tags" Target="../tags/tag210.xml"/><Relationship Id="rId10" Type="http://schemas.openxmlformats.org/officeDocument/2006/relationships/tags" Target="../tags/tag209.xml"/><Relationship Id="rId1" Type="http://schemas.openxmlformats.org/officeDocument/2006/relationships/tags" Target="../tags/tag200.xml"/></Relationships>
</file>

<file path=ppt/slides/_rels/slide91.xml.rels><?xml version="1.0" encoding="UTF-8" standalone="yes"?>
<Relationships xmlns="http://schemas.openxmlformats.org/package/2006/relationships"><Relationship Id="rId9" Type="http://schemas.openxmlformats.org/officeDocument/2006/relationships/tags" Target="../tags/tag235.xml"/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36.xml"/><Relationship Id="rId10" Type="http://schemas.openxmlformats.org/officeDocument/2006/relationships/image" Target="../media/image12.png"/><Relationship Id="rId1" Type="http://schemas.openxmlformats.org/officeDocument/2006/relationships/tags" Target="../tags/tag22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2.bin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Chapter 11:  File System Implementation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Layered File System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6938" y="1004888"/>
            <a:ext cx="7700962" cy="535305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3399"/>
                </a:solidFill>
                <a:ea typeface="宋体" panose="02010600030101010101" pitchFamily="2" charset="-122"/>
              </a:rPr>
              <a:t>I/O control</a:t>
            </a:r>
            <a:endParaRPr lang="en-US" altLang="zh-CN" sz="2400" b="1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transfer information between the main memory and the disk system with </a:t>
            </a:r>
            <a:r>
              <a:rPr lang="en-US" altLang="zh-CN" sz="2000" dirty="0">
                <a:solidFill>
                  <a:srgbClr val="003399"/>
                </a:solidFill>
                <a:ea typeface="宋体" panose="02010600030101010101" pitchFamily="2" charset="-122"/>
              </a:rPr>
              <a:t>device drivers </a:t>
            </a:r>
            <a:r>
              <a:rPr lang="en-US" altLang="zh-CN" sz="2000" dirty="0">
                <a:ea typeface="宋体" panose="02010600030101010101" pitchFamily="2" charset="-122"/>
              </a:rPr>
              <a:t>and </a:t>
            </a:r>
            <a:r>
              <a:rPr lang="en-US" altLang="zh-CN" sz="2000" dirty="0">
                <a:solidFill>
                  <a:srgbClr val="003399"/>
                </a:solidFill>
                <a:ea typeface="宋体" panose="02010600030101010101" pitchFamily="2" charset="-122"/>
              </a:rPr>
              <a:t>interrupt handler</a:t>
            </a:r>
            <a:endParaRPr lang="en-US" altLang="zh-CN" sz="2000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Device drivers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can be thought of as a translator (Command </a:t>
            </a:r>
            <a:r>
              <a:rPr lang="en-US" altLang="zh-CN" sz="1800" dirty="0" err="1">
                <a:ea typeface="宋体" panose="02010600030101010101" pitchFamily="2" charset="-122"/>
              </a:rPr>
              <a:t>traslator</a:t>
            </a:r>
            <a:r>
              <a:rPr lang="en-US" altLang="zh-CN" sz="1800" dirty="0">
                <a:ea typeface="宋体" panose="02010600030101010101" pitchFamily="2" charset="-122"/>
              </a:rPr>
              <a:t>)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 Its input consists of high-level commands such as "</a:t>
            </a:r>
            <a:r>
              <a:rPr lang="en-US" altLang="zh-CN" sz="1800" dirty="0">
                <a:solidFill>
                  <a:srgbClr val="003399"/>
                </a:solidFill>
                <a:ea typeface="宋体" panose="02010600030101010101" pitchFamily="2" charset="-122"/>
              </a:rPr>
              <a:t>retrieve block 123</a:t>
            </a:r>
            <a:r>
              <a:rPr lang="en-US" altLang="zh-CN" sz="1800" dirty="0">
                <a:ea typeface="宋体" panose="02010600030101010101" pitchFamily="2" charset="-122"/>
              </a:rPr>
              <a:t>."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Its output consists of low-level, hardware-specific instructions that are used by the hardware controller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Interrupt handler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/>
            <a:r>
              <a:rPr lang="zh-CN" altLang="en-US" sz="1600" dirty="0">
                <a:ea typeface="宋体" panose="02010600030101010101" pitchFamily="2" charset="-122"/>
              </a:rPr>
              <a:t>对磁盘等介质进行物理读写等操作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</a:rPr>
              <a:t>fd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=open(“/home/labs/lab1/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</a:rPr>
              <a:t>ptcl.c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”, O_RDWR);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 sz="1800" b="1" dirty="0">
                <a:solidFill>
                  <a:srgbClr val="006600"/>
                </a:solidFill>
                <a:ea typeface="宋体" panose="02010600030101010101" pitchFamily="2" charset="-122"/>
              </a:rPr>
              <a:t>Device drivers</a:t>
            </a:r>
            <a:r>
              <a:rPr lang="zh-CN" altLang="en-US" sz="1800" dirty="0">
                <a:ea typeface="宋体" panose="02010600030101010101" pitchFamily="2" charset="-122"/>
              </a:rPr>
              <a:t>将上层传来的</a:t>
            </a:r>
            <a:r>
              <a:rPr lang="zh-CN" altLang="en-US" sz="1800" b="1" dirty="0">
                <a:solidFill>
                  <a:srgbClr val="1306BA"/>
                </a:solidFill>
                <a:ea typeface="宋体" panose="02010600030101010101" pitchFamily="2" charset="-122"/>
              </a:rPr>
              <a:t>读写等操作命令</a:t>
            </a:r>
            <a:r>
              <a:rPr lang="zh-CN" altLang="en-US" sz="1800" dirty="0">
                <a:ea typeface="宋体" panose="02010600030101010101" pitchFamily="2" charset="-122"/>
              </a:rPr>
              <a:t>转换成</a:t>
            </a:r>
            <a:r>
              <a:rPr lang="zh-CN" altLang="en-US" sz="1800" b="1" dirty="0">
                <a:solidFill>
                  <a:srgbClr val="7030A0"/>
                </a:solidFill>
                <a:ea typeface="宋体" panose="02010600030101010101" pitchFamily="2" charset="-122"/>
              </a:rPr>
              <a:t>具体的磁盘</a:t>
            </a:r>
            <a:r>
              <a:rPr lang="en-US" altLang="zh-CN" sz="1800" b="1" dirty="0">
                <a:solidFill>
                  <a:srgbClr val="7030A0"/>
                </a:solidFill>
                <a:ea typeface="宋体" panose="02010600030101010101" pitchFamily="2" charset="-122"/>
              </a:rPr>
              <a:t>I/O</a:t>
            </a:r>
            <a:r>
              <a:rPr lang="zh-CN" altLang="en-US" sz="1800" b="1" dirty="0">
                <a:solidFill>
                  <a:srgbClr val="7030A0"/>
                </a:solidFill>
                <a:ea typeface="宋体" panose="02010600030101010101" pitchFamily="2" charset="-122"/>
              </a:rPr>
              <a:t>指令</a:t>
            </a:r>
            <a:r>
              <a:rPr lang="zh-CN" altLang="en-US" sz="1800" dirty="0">
                <a:ea typeface="宋体" panose="02010600030101010101" pitchFamily="2" charset="-122"/>
              </a:rPr>
              <a:t>，然后由磁盘控制器的</a:t>
            </a:r>
            <a:r>
              <a:rPr lang="zh-CN" altLang="en-US" sz="1800" b="1" u="sng" dirty="0">
                <a:solidFill>
                  <a:srgbClr val="7030A0"/>
                </a:solidFill>
                <a:ea typeface="宋体" panose="02010600030101010101" pitchFamily="2" charset="-122"/>
              </a:rPr>
              <a:t>中断处理程序</a:t>
            </a:r>
            <a:r>
              <a:rPr lang="zh-CN" altLang="en-US" sz="1800" dirty="0">
                <a:ea typeface="宋体" panose="02010600030101010101" pitchFamily="2" charset="-122"/>
              </a:rPr>
              <a:t>完成该文件的具体的数据传输；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2"/>
            <a:endParaRPr lang="en-US" altLang="zh-CN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1312545" algn="l"/>
              </a:tabLst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11.5.4 Counting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57275" y="1366838"/>
            <a:ext cx="7202488" cy="4706937"/>
          </a:xfrm>
        </p:spPr>
        <p:txBody>
          <a:bodyPr/>
          <a:lstStyle/>
          <a:p>
            <a:pPr>
              <a:tabLst>
                <a:tab pos="1312545" algn="l"/>
              </a:tabLst>
            </a:pPr>
            <a:r>
              <a:rPr lang="zh-CN" altLang="en-US" sz="2400" b="1" dirty="0">
                <a:ea typeface="宋体" panose="02010600030101010101" pitchFamily="2" charset="-122"/>
              </a:rPr>
              <a:t>Counting</a:t>
            </a:r>
            <a:endParaRPr lang="zh-CN" altLang="en-US" sz="2400" b="1" dirty="0"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2000" b="1" dirty="0">
                <a:ea typeface="宋体" panose="02010600030101010101" pitchFamily="2" charset="-122"/>
              </a:rPr>
              <a:t>建立一个类似于分区内存管理中的分区表；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endParaRPr lang="zh-CN" altLang="en-US" sz="2000" b="1" dirty="0"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2000" b="1" dirty="0">
                <a:ea typeface="宋体" panose="02010600030101010101" pitchFamily="2" charset="-122"/>
              </a:rPr>
              <a:t>每个表项记录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第一块</a:t>
            </a: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的块号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和</a:t>
            </a:r>
            <a:r>
              <a:rPr lang="zh-CN" altLang="en-US" sz="2000" b="1" u="sng" dirty="0">
                <a:solidFill>
                  <a:srgbClr val="1306BA"/>
                </a:solidFill>
                <a:ea typeface="宋体" panose="02010600030101010101" pitchFamily="2" charset="-122"/>
              </a:rPr>
              <a:t>与第一块连续的空闲块的数量</a:t>
            </a:r>
            <a:r>
              <a:rPr lang="zh-CN" altLang="en-US" sz="2000" b="1" dirty="0">
                <a:ea typeface="宋体" panose="02010600030101010101" pitchFamily="2" charset="-122"/>
              </a:rPr>
              <a:t>；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endParaRPr lang="zh-CN" altLang="en-US" sz="2000" b="1" dirty="0"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容易找到连续的空间</a:t>
            </a:r>
            <a:endParaRPr lang="zh-CN" altLang="en-US" sz="20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需要额外的空间</a:t>
            </a:r>
            <a:endParaRPr lang="zh-CN" altLang="en-US" sz="2000" b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endParaRPr lang="zh-CN" altLang="en-US" sz="18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Counting 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01688" y="1366839"/>
            <a:ext cx="7621587" cy="1652586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R</a:t>
            </a: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equires extra space</a:t>
            </a:r>
            <a:r>
              <a:rPr lang="zh-CN" altLang="en-US" sz="2000" b="1" dirty="0">
                <a:ea typeface="宋体" panose="02010600030101010101" pitchFamily="2" charset="-122"/>
              </a:rPr>
              <a:t>（磁盘上有一个“空闲盘块表”）；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r>
              <a:rPr lang="zh-CN" altLang="en-US" sz="2000" b="1" dirty="0">
                <a:ea typeface="宋体" panose="02010600030101010101" pitchFamily="2" charset="-122"/>
              </a:rPr>
              <a:t>为磁盘上的每个空闲连续存储空间中的磁盘块建立一个表项 ；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r>
              <a:rPr lang="zh-CN" altLang="en-US" sz="2000" b="1" dirty="0">
                <a:ea typeface="宋体" panose="02010600030101010101" pitchFamily="2" charset="-122"/>
              </a:rPr>
              <a:t>适合连续文件空间的连续分配；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r>
              <a:rPr lang="zh-CN" altLang="en-US" sz="2000" b="1" dirty="0">
                <a:ea typeface="宋体" panose="02010600030101010101" pitchFamily="2" charset="-122"/>
              </a:rPr>
              <a:t>需要额外的空间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endParaRPr lang="zh-CN" altLang="en-US" sz="1800" b="1" dirty="0">
              <a:ea typeface="宋体" panose="02010600030101010101" pitchFamily="2" charset="-122"/>
            </a:endParaRPr>
          </a:p>
        </p:txBody>
      </p:sp>
      <p:graphicFrame>
        <p:nvGraphicFramePr>
          <p:cNvPr id="70660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1595438" y="3316228"/>
          <a:ext cx="5881687" cy="2143539"/>
        </p:xfrm>
        <a:graphic>
          <a:graphicData uri="http://schemas.openxmlformats.org/drawingml/2006/table">
            <a:tbl>
              <a:tblPr/>
              <a:tblGrid>
                <a:gridCol w="735012"/>
                <a:gridCol w="3186113"/>
                <a:gridCol w="1960562"/>
              </a:tblGrid>
              <a:tr h="55371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序号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第一空闲盘块表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空闲盘块数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907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37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37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11.6 Efficiency and Performance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279525"/>
            <a:ext cx="7515225" cy="5057775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7030A0"/>
                </a:solidFill>
                <a:ea typeface="宋体" panose="02010600030101010101" pitchFamily="2" charset="-122"/>
              </a:rPr>
              <a:t>Efficiency</a:t>
            </a:r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dependent on: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disk allocation </a:t>
            </a:r>
            <a:r>
              <a:rPr lang="en-US" altLang="zh-CN" sz="2000" dirty="0">
                <a:ea typeface="宋体" panose="02010600030101010101" pitchFamily="2" charset="-122"/>
              </a:rPr>
              <a:t>and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directory algorithms</a:t>
            </a:r>
            <a:endParaRPr lang="en-US" altLang="zh-CN" sz="2000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types of data </a:t>
            </a:r>
            <a:r>
              <a:rPr lang="en-US" altLang="zh-CN" sz="2000" dirty="0">
                <a:ea typeface="宋体" panose="02010600030101010101" pitchFamily="2" charset="-122"/>
              </a:rPr>
              <a:t>kept in file’s directory entry</a:t>
            </a:r>
            <a:br>
              <a:rPr lang="en-US" altLang="zh-CN" sz="2000" dirty="0">
                <a:ea typeface="宋体" panose="02010600030101010101" pitchFamily="2" charset="-122"/>
              </a:rPr>
            </a:b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ea typeface="宋体" panose="02010600030101010101" pitchFamily="2" charset="-122"/>
              </a:rPr>
              <a:t>Performance</a:t>
            </a:r>
            <a:endParaRPr lang="en-US" altLang="zh-CN" sz="24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disk cache</a:t>
            </a:r>
            <a:r>
              <a:rPr lang="en-US" altLang="zh-CN" sz="2000" dirty="0">
                <a:ea typeface="宋体" panose="02010600030101010101" pitchFamily="2" charset="-122"/>
              </a:rPr>
              <a:t> – separate section of main memory for frequently used blocks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free-behind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 and </a:t>
            </a:r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read-ahead</a:t>
            </a:r>
            <a:r>
              <a:rPr lang="en-US" altLang="zh-CN" sz="2000" dirty="0">
                <a:ea typeface="宋体" panose="02010600030101010101" pitchFamily="2" charset="-122"/>
              </a:rPr>
              <a:t> – techniques to optimize sequential access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improve PC performance by dedicating section of memory as 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virtual disk, or RAM disk</a:t>
            </a:r>
            <a:endParaRPr lang="en-US" altLang="zh-CN" sz="20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11.6.1 Efficiency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915988"/>
            <a:ext cx="8142287" cy="5942012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7030A0"/>
                </a:solidFill>
                <a:ea typeface="宋体" panose="02010600030101010101" pitchFamily="2" charset="-122"/>
              </a:rPr>
              <a:t>Efficiency </a:t>
            </a:r>
            <a:r>
              <a:rPr lang="en-US" altLang="zh-CN" sz="2400" b="1" dirty="0">
                <a:ea typeface="宋体" panose="02010600030101010101" pitchFamily="2" charset="-122"/>
              </a:rPr>
              <a:t>dependent on: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000" b="1" dirty="0">
                <a:ea typeface="宋体" panose="02010600030101010101" pitchFamily="2" charset="-122"/>
              </a:rPr>
              <a:t>Disk allocation algorithms 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and </a:t>
            </a:r>
            <a:r>
              <a:rPr lang="en-US" altLang="zh-CN" sz="2000" b="1" dirty="0">
                <a:ea typeface="宋体" panose="02010600030101010101" pitchFamily="2" charset="-122"/>
              </a:rPr>
              <a:t>directory algorithms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000" b="1" dirty="0">
                <a:ea typeface="宋体" panose="02010600030101010101" pitchFamily="2" charset="-122"/>
              </a:rPr>
              <a:t>Types of data kept in file’s directory entry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（如FCB</a:t>
            </a:r>
            <a:r>
              <a:rPr lang="zh-CN" altLang="en-US" sz="2000" b="1" dirty="0">
                <a:ea typeface="宋体" panose="02010600030101010101" pitchFamily="2" charset="-122"/>
              </a:rPr>
              <a:t>中项越多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，存储与访问效率</a:t>
            </a:r>
            <a:r>
              <a:rPr lang="zh-CN" altLang="en-US" sz="2000" b="1" dirty="0">
                <a:ea typeface="宋体" panose="02010600030101010101" pitchFamily="2" charset="-122"/>
              </a:rPr>
              <a:t>越低，但方便）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000" b="1" dirty="0" smtClean="0">
                <a:ea typeface="宋体" panose="02010600030101010101" pitchFamily="2" charset="-122"/>
              </a:rPr>
              <a:t>Ext</a:t>
            </a:r>
            <a:r>
              <a:rPr lang="zh-CN" altLang="en-US" sz="2000" b="1" dirty="0" smtClean="0">
                <a:ea typeface="宋体" panose="02010600030101010101" pitchFamily="2" charset="-122"/>
              </a:rPr>
              <a:t>文件系统，</a:t>
            </a:r>
            <a:r>
              <a:rPr lang="zh-CN" altLang="en-US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索引节点（</a:t>
            </a:r>
            <a:r>
              <a:rPr lang="en-US" altLang="zh-CN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FCB</a:t>
            </a:r>
            <a:r>
              <a:rPr lang="zh-CN" altLang="en-US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）</a:t>
            </a:r>
            <a:r>
              <a:rPr lang="zh-CN" altLang="en-US" sz="2000" b="1" dirty="0" smtClean="0">
                <a:ea typeface="宋体" panose="02010600030101010101" pitchFamily="2" charset="-122"/>
              </a:rPr>
              <a:t>预先创建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1800" b="1" dirty="0">
                <a:ea typeface="宋体" panose="02010600030101010101" pitchFamily="2" charset="-122"/>
              </a:rPr>
              <a:t>即使空闲也占用一定的</a:t>
            </a:r>
            <a:r>
              <a:rPr lang="zh-CN" altLang="en-US" sz="1800" b="1" dirty="0" smtClean="0">
                <a:ea typeface="宋体" panose="02010600030101010101" pitchFamily="2" charset="-122"/>
              </a:rPr>
              <a:t>空间，但分配效率高；</a:t>
            </a:r>
            <a:endParaRPr lang="zh-CN" altLang="en-US" sz="1800" b="1" dirty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1800" b="1" dirty="0">
                <a:ea typeface="宋体" panose="02010600030101010101" pitchFamily="2" charset="-122"/>
              </a:rPr>
              <a:t>如果集中分配在文件起始位置，可能与文件距离比较远，</a:t>
            </a:r>
            <a:r>
              <a:rPr lang="zh-CN" altLang="en-US" sz="1800" b="1" dirty="0" smtClean="0">
                <a:ea typeface="宋体" panose="02010600030101010101" pitchFamily="2" charset="-122"/>
              </a:rPr>
              <a:t>增大磁头的寻道时间</a:t>
            </a:r>
            <a:r>
              <a:rPr lang="zh-CN" altLang="en-US" sz="1800" b="1" dirty="0">
                <a:ea typeface="宋体" panose="02010600030101010101" pitchFamily="2" charset="-122"/>
              </a:rPr>
              <a:t>；</a:t>
            </a:r>
            <a:endParaRPr lang="zh-CN" altLang="en-US" sz="1800" b="1" dirty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1800" b="1" dirty="0">
                <a:ea typeface="宋体" panose="02010600030101010101" pitchFamily="2" charset="-122"/>
              </a:rPr>
              <a:t>如果</a:t>
            </a:r>
            <a:r>
              <a:rPr lang="zh-CN" altLang="en-US" sz="1800" b="1" dirty="0" smtClean="0">
                <a:ea typeface="宋体" panose="02010600030101010101" pitchFamily="2" charset="-122"/>
              </a:rPr>
              <a:t>预先散列分配</a:t>
            </a:r>
            <a:r>
              <a:rPr lang="zh-CN" altLang="en-US" sz="1800" b="1" dirty="0">
                <a:ea typeface="宋体" panose="02010600030101010101" pitchFamily="2" charset="-122"/>
              </a:rPr>
              <a:t>在整个磁盘空间中，可以</a:t>
            </a:r>
            <a:r>
              <a:rPr lang="zh-CN" altLang="en-US" sz="1800" b="1" dirty="0">
                <a:solidFill>
                  <a:srgbClr val="FF0000"/>
                </a:solidFill>
                <a:ea typeface="宋体" panose="02010600030101010101" pitchFamily="2" charset="-122"/>
              </a:rPr>
              <a:t>使文件数据与其对应的索引节点存放在一起</a:t>
            </a:r>
            <a:r>
              <a:rPr lang="zh-CN" altLang="en-US" sz="1800" b="1" dirty="0">
                <a:ea typeface="宋体" panose="02010600030101010101" pitchFamily="2" charset="-122"/>
              </a:rPr>
              <a:t>，降低寻道时间；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lvl="3" eaLnBrk="1" hangingPunct="1"/>
            <a:r>
              <a:rPr lang="zh-CN" altLang="en-US" sz="16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该方案不适应于磁盘块不连续的文件</a:t>
            </a:r>
            <a:endParaRPr lang="en-US" altLang="zh-CN" sz="1600" b="1" dirty="0" smtClean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3" eaLnBrk="1" hangingPunct="1"/>
            <a:r>
              <a:rPr lang="zh-CN" altLang="en-US" sz="16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应尽量将文件内容存放到连续的磁盘块中，如</a:t>
            </a:r>
            <a:r>
              <a:rPr lang="en-US" altLang="zh-CN" sz="16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NTFS</a:t>
            </a:r>
            <a:endParaRPr lang="zh-CN" altLang="en-US" sz="16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000" b="1" dirty="0">
                <a:ea typeface="宋体" panose="02010600030101010101" pitchFamily="2" charset="-122"/>
              </a:rPr>
              <a:t>为了备份的需要（增量备份） ，需要保存文件的</a:t>
            </a:r>
            <a:r>
              <a:rPr lang="zh-CN" altLang="en-US" sz="2000" b="1" dirty="0" smtClean="0">
                <a:ea typeface="宋体" panose="02010600030101010101" pitchFamily="2" charset="-122"/>
              </a:rPr>
              <a:t>“</a:t>
            </a:r>
            <a:r>
              <a:rPr lang="zh-CN" altLang="en-US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最近访问时间</a:t>
            </a:r>
            <a:r>
              <a:rPr lang="zh-CN" altLang="en-US" sz="2000" b="1" dirty="0" smtClean="0">
                <a:ea typeface="宋体" panose="02010600030101010101" pitchFamily="2" charset="-122"/>
              </a:rPr>
              <a:t>” ，</a:t>
            </a:r>
            <a:r>
              <a:rPr lang="zh-CN" altLang="en-US" sz="2000" b="1" dirty="0">
                <a:ea typeface="宋体" panose="02010600030101010101" pitchFamily="2" charset="-122"/>
              </a:rPr>
              <a:t>增加了</a:t>
            </a:r>
            <a:r>
              <a:rPr lang="zh-CN" altLang="en-US" sz="2000" b="1" dirty="0" smtClean="0">
                <a:ea typeface="宋体" panose="02010600030101010101" pitchFamily="2" charset="-122"/>
              </a:rPr>
              <a:t>文件目录与</a:t>
            </a:r>
            <a:r>
              <a:rPr lang="en-US" altLang="zh-CN" sz="2000" b="1" dirty="0" smtClean="0">
                <a:ea typeface="宋体" panose="02010600030101010101" pitchFamily="2" charset="-122"/>
              </a:rPr>
              <a:t>FCB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的</a:t>
            </a:r>
            <a:r>
              <a:rPr lang="zh-CN" altLang="en-US" sz="2000" b="1" dirty="0">
                <a:ea typeface="宋体" panose="02010600030101010101" pitchFamily="2" charset="-122"/>
              </a:rPr>
              <a:t>读写频率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；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sz="2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11.6.2 Performance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915988"/>
            <a:ext cx="8142287" cy="5942012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7030A0"/>
                </a:solidFill>
                <a:ea typeface="宋体" panose="02010600030101010101" pitchFamily="2" charset="-122"/>
              </a:rPr>
              <a:t>Performance</a:t>
            </a:r>
            <a:endParaRPr lang="en-US" altLang="zh-CN" sz="24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原则：访问文件时，尽量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减少磁盘的访问频率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Disk </a:t>
            </a:r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cache </a:t>
            </a:r>
            <a:r>
              <a:rPr lang="en-US" altLang="zh-CN" sz="2400" b="1" dirty="0">
                <a:ea typeface="宋体" panose="02010600030101010101" pitchFamily="2" charset="-122"/>
              </a:rPr>
              <a:t>– separate section of main memory for frequently used blocks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b="1" i="1" dirty="0" smtClean="0">
                <a:solidFill>
                  <a:srgbClr val="1306BA"/>
                </a:solidFill>
                <a:ea typeface="宋体" panose="02010600030101010101" pitchFamily="2" charset="-122"/>
              </a:rPr>
              <a:t>F</a:t>
            </a:r>
            <a:r>
              <a:rPr lang="zh-CN" altLang="en-US" sz="2400" b="1" i="1" dirty="0">
                <a:solidFill>
                  <a:srgbClr val="1306BA"/>
                </a:solidFill>
                <a:ea typeface="宋体" panose="02010600030101010101" pitchFamily="2" charset="-122"/>
              </a:rPr>
              <a:t>ree-behind</a:t>
            </a:r>
            <a:r>
              <a:rPr lang="zh-CN" altLang="en-US" sz="2400" b="1" dirty="0">
                <a:ea typeface="宋体" panose="02010600030101010101" pitchFamily="2" charset="-122"/>
              </a:rPr>
              <a:t> and </a:t>
            </a:r>
            <a:r>
              <a:rPr lang="zh-CN" altLang="en-US" sz="2400" b="1" i="1" dirty="0">
                <a:solidFill>
                  <a:srgbClr val="1306BA"/>
                </a:solidFill>
                <a:ea typeface="宋体" panose="02010600030101010101" pitchFamily="2" charset="-122"/>
              </a:rPr>
              <a:t>read-ahead</a:t>
            </a:r>
            <a:r>
              <a:rPr lang="zh-CN" altLang="en-US" sz="2400" b="1" dirty="0">
                <a:ea typeface="宋体" panose="02010600030101010101" pitchFamily="2" charset="-122"/>
              </a:rPr>
              <a:t> – techniques to optimize sequential access</a:t>
            </a:r>
            <a:endParaRPr lang="zh-CN" altLang="en-US" sz="2400" b="1" dirty="0">
              <a:ea typeface="宋体" panose="02010600030101010101" pitchFamily="2" charset="-122"/>
            </a:endParaRPr>
          </a:p>
          <a:p>
            <a:pPr lvl="2"/>
            <a:r>
              <a:rPr lang="zh-CN" altLang="en-US" sz="2000" b="1" dirty="0">
                <a:ea typeface="宋体" panose="02010600030101010101" pitchFamily="2" charset="-122"/>
              </a:rPr>
              <a:t>考虑到文件大部分都是顺序访问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，因此已经读入的磁盘块可能还要访问，并且可能要继续访问其后的几个磁盘块，</a:t>
            </a:r>
            <a:r>
              <a:rPr lang="zh-CN" altLang="en-US" sz="2000" b="1" dirty="0">
                <a:ea typeface="宋体" panose="02010600030101010101" pitchFamily="2" charset="-122"/>
              </a:rPr>
              <a:t>因此</a:t>
            </a:r>
            <a:r>
              <a:rPr lang="zh-CN" altLang="en-US" sz="2000" b="1" dirty="0" smtClean="0">
                <a:ea typeface="宋体" panose="02010600030101010101" pitchFamily="2" charset="-122"/>
              </a:rPr>
              <a:t>采用</a:t>
            </a: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延迟释放</a:t>
            </a:r>
            <a:r>
              <a:rPr lang="zh-CN" altLang="en-US" sz="2000" b="1" dirty="0">
                <a:ea typeface="宋体" panose="02010600030101010101" pitchFamily="2" charset="-122"/>
              </a:rPr>
              <a:t>与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提前预读</a:t>
            </a:r>
            <a:r>
              <a:rPr lang="zh-CN" altLang="en-US" sz="2000" b="1" dirty="0">
                <a:ea typeface="宋体" panose="02010600030101010101" pitchFamily="2" charset="-122"/>
              </a:rPr>
              <a:t>技术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；（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提前预</a:t>
            </a: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读</a:t>
            </a:r>
            <a:r>
              <a:rPr lang="zh-CN" altLang="en-US" sz="2000" b="1" dirty="0">
                <a:ea typeface="宋体" panose="02010600030101010101" pitchFamily="2" charset="-122"/>
              </a:rPr>
              <a:t>采用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异</a:t>
            </a: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步读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）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 lvl="2"/>
            <a:r>
              <a:rPr lang="en-US" altLang="zh-CN" sz="2000" b="1" i="1" dirty="0">
                <a:solidFill>
                  <a:srgbClr val="1306BA"/>
                </a:solidFill>
                <a:ea typeface="宋体" panose="02010600030101010101" pitchFamily="2" charset="-122"/>
              </a:rPr>
              <a:t>F</a:t>
            </a:r>
            <a:r>
              <a:rPr lang="zh-CN" altLang="en-US" sz="2000" b="1" i="1" dirty="0">
                <a:solidFill>
                  <a:srgbClr val="1306BA"/>
                </a:solidFill>
                <a:ea typeface="宋体" panose="02010600030101010101" pitchFamily="2" charset="-122"/>
              </a:rPr>
              <a:t>ree-behind</a:t>
            </a:r>
            <a:r>
              <a:rPr lang="zh-CN" altLang="en-US" sz="2000" b="1" dirty="0"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：要</a:t>
            </a:r>
            <a:r>
              <a:rPr lang="zh-CN" altLang="en-US" sz="2000" b="1" dirty="0">
                <a:ea typeface="宋体" panose="02010600030101010101" pitchFamily="2" charset="-122"/>
              </a:rPr>
              <a:t>让磁盘块在内存中驻留尽量长的时间；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b="1" dirty="0" smtClean="0">
                <a:ea typeface="宋体" panose="02010600030101010101" pitchFamily="2" charset="-122"/>
              </a:rPr>
              <a:t>I</a:t>
            </a:r>
            <a:r>
              <a:rPr lang="zh-CN" altLang="en-US" sz="2400" b="1" dirty="0" smtClean="0">
                <a:ea typeface="宋体" panose="02010600030101010101" pitchFamily="2" charset="-122"/>
              </a:rPr>
              <a:t>mprove </a:t>
            </a:r>
            <a:r>
              <a:rPr lang="zh-CN" altLang="en-US" sz="2400" b="1" dirty="0">
                <a:ea typeface="宋体" panose="02010600030101010101" pitchFamily="2" charset="-122"/>
              </a:rPr>
              <a:t>PC performance by dedicating section of memory as virtual disk, or RAM disk</a:t>
            </a:r>
            <a:r>
              <a:rPr lang="zh-CN" altLang="en-US" sz="2400" b="1" dirty="0" smtClean="0">
                <a:ea typeface="宋体" panose="02010600030101010101" pitchFamily="2" charset="-122"/>
              </a:rPr>
              <a:t>.</a:t>
            </a:r>
            <a:endParaRPr lang="zh-CN" altLang="en-US" sz="2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6223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Various Disk-Caching Locations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" t="27713" r="481" b="27913"/>
          <a:stretch>
            <a:fillRect/>
          </a:stretch>
        </p:blipFill>
        <p:spPr bwMode="auto">
          <a:xfrm>
            <a:off x="1082675" y="1928813"/>
            <a:ext cx="6985000" cy="25050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Page Cache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>
                <a:ea typeface="宋体" panose="02010600030101010101" pitchFamily="2" charset="-122"/>
              </a:rPr>
              <a:t>A </a:t>
            </a:r>
            <a:r>
              <a:rPr lang="zh-CN" altLang="en-US" sz="2400" b="1">
                <a:solidFill>
                  <a:srgbClr val="FF0000"/>
                </a:solidFill>
                <a:ea typeface="宋体" panose="02010600030101010101" pitchFamily="2" charset="-122"/>
              </a:rPr>
              <a:t>page cache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>
                <a:ea typeface="宋体" panose="02010600030101010101" pitchFamily="2" charset="-122"/>
              </a:rPr>
              <a:t>caches pages rather than disk blocks using virtual memory techniques</a:t>
            </a:r>
            <a:endParaRPr lang="zh-CN" altLang="en-US" sz="2400">
              <a:ea typeface="宋体" panose="02010600030101010101" pitchFamily="2" charset="-122"/>
            </a:endParaRPr>
          </a:p>
          <a:p>
            <a:endParaRPr lang="zh-CN" altLang="en-US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Memory-mapped I/O uses a page cache</a:t>
            </a:r>
            <a:endParaRPr lang="zh-CN" altLang="en-US" sz="2400">
              <a:ea typeface="宋体" panose="02010600030101010101" pitchFamily="2" charset="-122"/>
            </a:endParaRPr>
          </a:p>
          <a:p>
            <a:endParaRPr lang="zh-CN" altLang="en-US" sz="2400">
              <a:ea typeface="宋体" panose="02010600030101010101" pitchFamily="2" charset="-122"/>
            </a:endParaRPr>
          </a:p>
          <a:p>
            <a:r>
              <a:rPr lang="zh-CN" altLang="en-US" sz="2400" b="1">
                <a:ea typeface="宋体" panose="02010600030101010101" pitchFamily="2" charset="-122"/>
              </a:rPr>
              <a:t>Routine I/O through the file system uses the buffer (disk) cache</a:t>
            </a:r>
            <a:endParaRPr lang="zh-CN" altLang="en-US" sz="2400" b="1">
              <a:ea typeface="宋体" panose="02010600030101010101" pitchFamily="2" charset="-122"/>
            </a:endParaRPr>
          </a:p>
          <a:p>
            <a:endParaRPr lang="zh-CN" altLang="en-US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This leads to the following figure</a:t>
            </a:r>
            <a:endParaRPr lang="zh-CN" altLang="en-US" sz="2400">
              <a:ea typeface="宋体" panose="02010600030101010101" pitchFamily="2" charset="-122"/>
            </a:endParaRPr>
          </a:p>
          <a:p>
            <a:endParaRPr lang="zh-CN" altLang="en-US" sz="1800">
              <a:ea typeface="宋体" panose="02010600030101010101" pitchFamily="2" charset="-122"/>
            </a:endParaRPr>
          </a:p>
          <a:p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8500" y="3556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I/O Without a Unified Buffer Cache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0137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5" t="629" r="11905" b="958"/>
          <a:stretch>
            <a:fillRect/>
          </a:stretch>
        </p:blipFill>
        <p:spPr bwMode="auto">
          <a:xfrm>
            <a:off x="1763713" y="1536700"/>
            <a:ext cx="5386387" cy="49514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Unified Buffer Cache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A 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unified buffer cache </a:t>
            </a:r>
            <a:r>
              <a:rPr lang="en-US" altLang="zh-CN" sz="2800" dirty="0">
                <a:ea typeface="宋体" panose="02010600030101010101" pitchFamily="2" charset="-122"/>
              </a:rPr>
              <a:t>uses the same page cache to cache </a:t>
            </a:r>
            <a:r>
              <a:rPr lang="en-US" altLang="zh-CN" sz="2800" b="1" dirty="0">
                <a:ea typeface="宋体" panose="02010600030101010101" pitchFamily="2" charset="-122"/>
              </a:rPr>
              <a:t>both memory-mapped pages </a:t>
            </a:r>
            <a:r>
              <a:rPr lang="en-US" altLang="zh-CN" sz="2800" dirty="0">
                <a:ea typeface="宋体" panose="02010600030101010101" pitchFamily="2" charset="-122"/>
              </a:rPr>
              <a:t>and </a:t>
            </a:r>
            <a:r>
              <a:rPr lang="en-US" altLang="zh-CN" sz="2800" b="1" dirty="0">
                <a:ea typeface="宋体" panose="02010600030101010101" pitchFamily="2" charset="-122"/>
              </a:rPr>
              <a:t>ordinary file system I/O;</a:t>
            </a:r>
            <a:endParaRPr lang="en-US" altLang="zh-CN" sz="28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I/O Using a Unified Buffer Cache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0342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" t="4115" r="537" b="4115"/>
          <a:stretch>
            <a:fillRect/>
          </a:stretch>
        </p:blipFill>
        <p:spPr bwMode="auto">
          <a:xfrm>
            <a:off x="1522413" y="1322388"/>
            <a:ext cx="6743700" cy="46783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685800" y="228600"/>
            <a:ext cx="8077200" cy="15240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11.2 File-System Implementation</a:t>
            </a:r>
            <a:b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</a:br>
            <a:b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</a:b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11.2.1 Overview</a:t>
            </a:r>
            <a:endParaRPr lang="zh-CN" altLang="en-US" sz="28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331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790575" y="2057400"/>
            <a:ext cx="7654925" cy="3781425"/>
          </a:xfrm>
        </p:spPr>
        <p:txBody>
          <a:bodyPr/>
          <a:lstStyle/>
          <a:p>
            <a:r>
              <a:rPr lang="zh-CN" altLang="en-US" sz="2800" b="1" dirty="0">
                <a:ea typeface="宋体" panose="02010600030101010101" pitchFamily="2" charset="-122"/>
              </a:rPr>
              <a:t>Several </a:t>
            </a:r>
            <a:r>
              <a:rPr lang="zh-CN" altLang="en-US" sz="2800" b="1" u="sng" dirty="0">
                <a:solidFill>
                  <a:srgbClr val="FF0000"/>
                </a:solidFill>
                <a:ea typeface="宋体" panose="02010600030101010101" pitchFamily="2" charset="-122"/>
              </a:rPr>
              <a:t>on-disk</a:t>
            </a:r>
            <a:r>
              <a:rPr lang="zh-CN" altLang="en-US" sz="2800" b="1" u="sng" dirty="0"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ea typeface="宋体" panose="02010600030101010101" pitchFamily="2" charset="-122"/>
              </a:rPr>
              <a:t>and </a:t>
            </a:r>
            <a:r>
              <a:rPr lang="zh-CN" altLang="en-US" sz="2800" b="1" u="sng" dirty="0">
                <a:solidFill>
                  <a:srgbClr val="FF0000"/>
                </a:solidFill>
                <a:ea typeface="宋体" panose="02010600030101010101" pitchFamily="2" charset="-122"/>
              </a:rPr>
              <a:t>in-memory</a:t>
            </a:r>
            <a:r>
              <a:rPr lang="zh-CN" altLang="en-US" sz="2800" b="1" u="sng" dirty="0"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3399"/>
                </a:solidFill>
                <a:ea typeface="宋体" panose="02010600030101010101" pitchFamily="2" charset="-122"/>
              </a:rPr>
              <a:t>structures </a:t>
            </a:r>
            <a:r>
              <a:rPr lang="zh-CN" altLang="en-US" sz="2800" dirty="0">
                <a:ea typeface="宋体" panose="02010600030101010101" pitchFamily="2" charset="-122"/>
              </a:rPr>
              <a:t>are used to </a:t>
            </a:r>
            <a:r>
              <a:rPr lang="zh-CN" altLang="en-US" sz="2800" b="1" dirty="0">
                <a:solidFill>
                  <a:srgbClr val="1306BA"/>
                </a:solidFill>
                <a:ea typeface="宋体" panose="02010600030101010101" pitchFamily="2" charset="-122"/>
              </a:rPr>
              <a:t>implement a file system.</a:t>
            </a:r>
            <a:endParaRPr lang="zh-CN" altLang="en-US" sz="2800" b="1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r>
              <a:rPr lang="zh-CN" altLang="en-US" sz="2800" dirty="0">
                <a:ea typeface="宋体" panose="02010600030101010101" pitchFamily="2" charset="-122"/>
              </a:rPr>
              <a:t>These structures vary depending on the </a:t>
            </a:r>
            <a:r>
              <a:rPr lang="zh-CN" altLang="en-US" sz="2800" dirty="0">
                <a:solidFill>
                  <a:srgbClr val="1306BA"/>
                </a:solidFill>
                <a:ea typeface="宋体" panose="02010600030101010101" pitchFamily="2" charset="-122"/>
              </a:rPr>
              <a:t>operating system </a:t>
            </a:r>
            <a:r>
              <a:rPr lang="zh-CN" altLang="en-US" sz="2800" dirty="0">
                <a:ea typeface="宋体" panose="02010600030101010101" pitchFamily="2" charset="-122"/>
              </a:rPr>
              <a:t>and the </a:t>
            </a:r>
            <a:r>
              <a:rPr lang="zh-CN" altLang="en-US" sz="2800" dirty="0">
                <a:solidFill>
                  <a:srgbClr val="1306BA"/>
                </a:solidFill>
                <a:ea typeface="宋体" panose="02010600030101010101" pitchFamily="2" charset="-122"/>
              </a:rPr>
              <a:t>file system</a:t>
            </a:r>
            <a:endParaRPr lang="zh-CN" altLang="en-US" sz="2800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11.7 Recovery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Consistency checking </a:t>
            </a:r>
            <a:r>
              <a:rPr lang="en-US" altLang="zh-CN" sz="2400" dirty="0">
                <a:ea typeface="宋体" panose="02010600030101010101" pitchFamily="2" charset="-122"/>
              </a:rPr>
              <a:t>– compares data in </a:t>
            </a:r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directory structure </a:t>
            </a:r>
            <a:r>
              <a:rPr lang="en-US" altLang="zh-CN" sz="2400" dirty="0">
                <a:ea typeface="宋体" panose="02010600030101010101" pitchFamily="2" charset="-122"/>
              </a:rPr>
              <a:t>with </a:t>
            </a:r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data blocks </a:t>
            </a:r>
            <a:r>
              <a:rPr lang="en-US" altLang="zh-CN" sz="2400" dirty="0">
                <a:ea typeface="宋体" panose="02010600030101010101" pitchFamily="2" charset="-122"/>
              </a:rPr>
              <a:t>on disk, and </a:t>
            </a:r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tries to fix inconsistencies</a:t>
            </a:r>
            <a:br>
              <a:rPr lang="en-US" altLang="zh-CN" sz="2400" dirty="0">
                <a:ea typeface="宋体" panose="02010600030101010101" pitchFamily="2" charset="-122"/>
              </a:rPr>
            </a:b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Use system programs to 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back up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data from disk to another storage device (floppy disk, magnetic tape, other magnetic disk, optical)</a:t>
            </a:r>
            <a:br>
              <a:rPr lang="en-US" altLang="zh-CN" sz="2400" dirty="0">
                <a:ea typeface="宋体" panose="02010600030101010101" pitchFamily="2" charset="-122"/>
              </a:rPr>
            </a:b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Recover lost file or disk by 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restoring</a:t>
            </a:r>
            <a:r>
              <a:rPr lang="en-US" altLang="zh-CN" sz="2400" dirty="0">
                <a:ea typeface="宋体" panose="02010600030101010101" pitchFamily="2" charset="-122"/>
              </a:rPr>
              <a:t> data from backup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11.8 Log Structured File Systems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3075" y="1016000"/>
            <a:ext cx="8137525" cy="5522913"/>
          </a:xfrm>
        </p:spPr>
        <p:txBody>
          <a:bodyPr/>
          <a:lstStyle/>
          <a:p>
            <a:r>
              <a:rPr lang="en-US" altLang="zh-CN" sz="2400" b="1">
                <a:ea typeface="宋体" panose="02010600030101010101" pitchFamily="2" charset="-122"/>
              </a:rPr>
              <a:t>Log structured</a:t>
            </a:r>
            <a:r>
              <a:rPr lang="en-US" altLang="zh-CN" sz="2400">
                <a:ea typeface="宋体" panose="02010600030101010101" pitchFamily="2" charset="-122"/>
              </a:rPr>
              <a:t> (or journaling) file systems record 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each update </a:t>
            </a:r>
            <a:r>
              <a:rPr lang="en-US" altLang="zh-CN" sz="2400">
                <a:ea typeface="宋体" panose="02010600030101010101" pitchFamily="2" charset="-122"/>
              </a:rPr>
              <a:t>to the file system as a 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transaction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All transactions are written to a </a:t>
            </a:r>
            <a:r>
              <a:rPr lang="en-US" altLang="zh-CN" sz="2400" b="1">
                <a:ea typeface="宋体" panose="02010600030101010101" pitchFamily="2" charset="-122"/>
              </a:rPr>
              <a:t>log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 A transaction is considered </a:t>
            </a:r>
            <a:r>
              <a:rPr lang="en-US" altLang="zh-CN" sz="2400" b="1">
                <a:ea typeface="宋体" panose="02010600030101010101" pitchFamily="2" charset="-122"/>
              </a:rPr>
              <a:t>committed</a:t>
            </a:r>
            <a:r>
              <a:rPr lang="en-US" altLang="zh-CN" sz="2400">
                <a:ea typeface="宋体" panose="02010600030101010101" pitchFamily="2" charset="-122"/>
              </a:rPr>
              <a:t> once it is written to the log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However, the file system may not yet be updated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The transactions in the log are asynchronously written to the file system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 When the file system is modified, the transaction is removed from the log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If the file system 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crashes</a:t>
            </a:r>
            <a:r>
              <a:rPr lang="en-US" altLang="zh-CN" sz="2400">
                <a:ea typeface="宋体" panose="02010600030101010101" pitchFamily="2" charset="-122"/>
              </a:rPr>
              <a:t>, all remaining transactions in the log must still be performed</a:t>
            </a:r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 sz="1800">
              <a:ea typeface="宋体" panose="02010600030101010101" pitchFamily="2" charset="-122"/>
            </a:endParaRPr>
          </a:p>
          <a:p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0400" y="520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11.9 The Sun </a:t>
            </a:r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Network File System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(NFS)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2175" y="1812925"/>
            <a:ext cx="7351713" cy="3051175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An implementation and a specification of a software system for accessing remote files across LANs (or WANs)</a:t>
            </a:r>
            <a:br>
              <a:rPr lang="en-US" altLang="zh-CN" sz="2400">
                <a:ea typeface="宋体" panose="02010600030101010101" pitchFamily="2" charset="-122"/>
              </a:rPr>
            </a:b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The implementation is part of the Solaris and SunOS operating systems running on Sun workstations using an unreliable datagram protocol (UDP/IP protocol and Ethernet</a:t>
            </a:r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NFS (Cont.)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Interconnected workstations viewed as a set of independent machines with independent file systems, which allows sharing among these file systems in a transparent manner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A remote directory is mounted over a local file system directory</a:t>
            </a:r>
            <a:endParaRPr lang="en-US" altLang="zh-CN" sz="1800"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 The mounted directory looks like an integral  subtree of the local file system, replacing the subtree descending from the local directory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Specification of the remote directory for the mount operation is nontransparent; the host name of the remote directory has to be provided</a:t>
            </a:r>
            <a:endParaRPr lang="en-US" altLang="zh-CN" sz="1800"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  Files in the remote directory can then be accessed in a transparent manner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Subject to access-rights accreditation, potentially any file system (or directory within a file system), can be mounted remotely on top of any local directory</a:t>
            </a:r>
            <a:endParaRPr lang="en-US" altLang="zh-CN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NFS (Cont.)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NFS is designed to operate in a heterogeneous environment of different machines, operating systems, and network architectures; the NFS specifications independent of these media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This independence is achieved through the use of RPC primitives built on top of an External Data Representation (XDR) protocol used between two implementation-independent interfaces</a:t>
            </a:r>
            <a:br>
              <a:rPr lang="en-US" altLang="zh-CN" sz="2000">
                <a:ea typeface="宋体" panose="02010600030101010101" pitchFamily="2" charset="-122"/>
              </a:rPr>
            </a:b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The NFS specification distinguishes between the services provided by a mount mechanism and the actual remote-file-access services 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Three Independent File Systems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0957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" t="16484" r="795" b="16849"/>
          <a:stretch>
            <a:fillRect/>
          </a:stretch>
        </p:blipFill>
        <p:spPr bwMode="auto">
          <a:xfrm>
            <a:off x="841375" y="1279525"/>
            <a:ext cx="8048625" cy="40878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Mounting in NFS 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0595" name="Text Box 4"/>
          <p:cNvSpPr txBox="1">
            <a:spLocks noChangeArrowheads="1"/>
          </p:cNvSpPr>
          <p:nvPr/>
        </p:nvSpPr>
        <p:spPr bwMode="auto">
          <a:xfrm>
            <a:off x="3135313" y="5564188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Mounts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110596" name="Text Box 5"/>
          <p:cNvSpPr txBox="1">
            <a:spLocks noChangeArrowheads="1"/>
          </p:cNvSpPr>
          <p:nvPr/>
        </p:nvSpPr>
        <p:spPr bwMode="auto">
          <a:xfrm>
            <a:off x="5208588" y="5589588"/>
            <a:ext cx="2287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Cascading mounts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pic>
        <p:nvPicPr>
          <p:cNvPr id="110597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" t="735" r="1945" b="735"/>
          <a:stretch>
            <a:fillRect/>
          </a:stretch>
        </p:blipFill>
        <p:spPr bwMode="auto">
          <a:xfrm>
            <a:off x="2166938" y="1257300"/>
            <a:ext cx="5540375" cy="42354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11.9.2 NFS Mount Protocol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279525"/>
            <a:ext cx="7766050" cy="4884738"/>
          </a:xfrm>
        </p:spPr>
        <p:txBody>
          <a:bodyPr/>
          <a:lstStyle/>
          <a:p>
            <a:r>
              <a:rPr lang="en-US" altLang="zh-CN" sz="1800">
                <a:ea typeface="宋体" panose="02010600030101010101" pitchFamily="2" charset="-122"/>
              </a:rPr>
              <a:t>Establishes</a:t>
            </a:r>
            <a:r>
              <a:rPr lang="en-US" altLang="zh-CN" sz="1600">
                <a:ea typeface="宋体" panose="02010600030101010101" pitchFamily="2" charset="-122"/>
              </a:rPr>
              <a:t> </a:t>
            </a:r>
            <a:r>
              <a:rPr lang="en-US" altLang="zh-CN" sz="1800">
                <a:ea typeface="宋体" panose="02010600030101010101" pitchFamily="2" charset="-122"/>
              </a:rPr>
              <a:t>initial logical connection between server and client</a:t>
            </a:r>
            <a:endParaRPr lang="en-US" altLang="zh-CN" sz="1800">
              <a:ea typeface="宋体" panose="02010600030101010101" pitchFamily="2" charset="-122"/>
            </a:endParaRPr>
          </a:p>
          <a:p>
            <a:r>
              <a:rPr lang="en-US" altLang="zh-CN" sz="1800">
                <a:ea typeface="宋体" panose="02010600030101010101" pitchFamily="2" charset="-122"/>
              </a:rPr>
              <a:t>Mount operation includes name of remote directory to be mounted and name of server machine storing it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/>
            <a:r>
              <a:rPr lang="en-US" altLang="zh-CN" sz="1800">
                <a:ea typeface="宋体" panose="02010600030101010101" pitchFamily="2" charset="-122"/>
              </a:rPr>
              <a:t>Mount request is mapped to corresponding RPC and forwarded to mount server running on server machine 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/>
            <a:r>
              <a:rPr lang="en-US" altLang="zh-CN" sz="1800">
                <a:ea typeface="宋体" panose="02010600030101010101" pitchFamily="2" charset="-122"/>
              </a:rPr>
              <a:t>Export list – specifies local file systems that server exports for mounting, along with names of machines that are permitted to mount them </a:t>
            </a:r>
            <a:endParaRPr lang="en-US" altLang="zh-CN" sz="1800">
              <a:ea typeface="宋体" panose="02010600030101010101" pitchFamily="2" charset="-122"/>
            </a:endParaRPr>
          </a:p>
          <a:p>
            <a:r>
              <a:rPr lang="en-US" altLang="zh-CN" sz="1800">
                <a:ea typeface="宋体" panose="02010600030101010101" pitchFamily="2" charset="-122"/>
              </a:rPr>
              <a:t>Following a mount request that conforms to its export list, the server returns a file handle—a key for further accesses</a:t>
            </a:r>
            <a:endParaRPr lang="en-US" altLang="zh-CN" sz="1800">
              <a:ea typeface="宋体" panose="02010600030101010101" pitchFamily="2" charset="-122"/>
            </a:endParaRPr>
          </a:p>
          <a:p>
            <a:r>
              <a:rPr lang="en-US" altLang="zh-CN" sz="1800">
                <a:ea typeface="宋体" panose="02010600030101010101" pitchFamily="2" charset="-122"/>
              </a:rPr>
              <a:t>File handle – a file-system identifier, and an inode number to identify the mounted directory within the exported file system</a:t>
            </a:r>
            <a:endParaRPr lang="en-US" altLang="zh-CN" sz="1800">
              <a:ea typeface="宋体" panose="02010600030101010101" pitchFamily="2" charset="-122"/>
            </a:endParaRPr>
          </a:p>
          <a:p>
            <a:r>
              <a:rPr lang="en-US" altLang="zh-CN" sz="1800">
                <a:ea typeface="宋体" panose="02010600030101010101" pitchFamily="2" charset="-122"/>
              </a:rPr>
              <a:t>The mount operation changes only the user’s view and does not affect the server side </a:t>
            </a:r>
            <a:endParaRPr lang="en-US" altLang="zh-CN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11.9.3 The NFS Protocol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Provides a set of remote procedure calls for remote file operations.  The procedures support the following operations: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searching for a file within a directory 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reading a set of directory entries 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manipulating links and directories 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accessing file attributes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reading and writing files</a:t>
            </a:r>
            <a:endParaRPr lang="en-US" altLang="zh-CN" sz="18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NFS servers are </a:t>
            </a:r>
            <a:r>
              <a:rPr lang="en-US" altLang="zh-CN" sz="1800" b="1">
                <a:ea typeface="宋体" panose="02010600030101010101" pitchFamily="2" charset="-122"/>
              </a:rPr>
              <a:t>stateless</a:t>
            </a:r>
            <a:r>
              <a:rPr lang="en-US" altLang="zh-CN" sz="1800">
                <a:ea typeface="宋体" panose="02010600030101010101" pitchFamily="2" charset="-122"/>
              </a:rPr>
              <a:t>; each request has to provide a full set of arguments</a:t>
            </a:r>
            <a:br>
              <a:rPr lang="en-US" altLang="zh-CN" sz="1800">
                <a:ea typeface="宋体" panose="02010600030101010101" pitchFamily="2" charset="-122"/>
              </a:rPr>
            </a:br>
            <a:r>
              <a:rPr lang="en-US" altLang="zh-CN" sz="1800">
                <a:ea typeface="宋体" panose="02010600030101010101" pitchFamily="2" charset="-122"/>
              </a:rPr>
              <a:t>	(NFS V4 is just coming available – very different, stateful)</a:t>
            </a:r>
            <a:endParaRPr lang="en-US" altLang="zh-CN" sz="18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Modified data must be committed to the server’s disk before results are returned to the client (lose advantages of caching)</a:t>
            </a:r>
            <a:endParaRPr lang="en-US" altLang="zh-CN" sz="18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The NFS protocol does not provide concurrency-control mechanisms</a:t>
            </a:r>
            <a:endParaRPr lang="en-US" altLang="zh-CN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35063" y="146050"/>
            <a:ext cx="7219950" cy="457200"/>
          </a:xfrm>
        </p:spPr>
        <p:txBody>
          <a:bodyPr/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Three Major Layers of NFS Architecture </a:t>
            </a:r>
            <a:endParaRPr lang="en-US" altLang="zh-CN" sz="28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UNIX file-system interface (based on the </a:t>
            </a:r>
            <a:r>
              <a:rPr lang="en-US" altLang="zh-CN" sz="2000" b="1">
                <a:ea typeface="宋体" panose="02010600030101010101" pitchFamily="2" charset="-122"/>
              </a:rPr>
              <a:t>open, read, write</a:t>
            </a:r>
            <a:r>
              <a:rPr lang="en-US" altLang="zh-CN" sz="2000">
                <a:ea typeface="宋体" panose="02010600030101010101" pitchFamily="2" charset="-122"/>
              </a:rPr>
              <a:t>, and </a:t>
            </a:r>
            <a:r>
              <a:rPr lang="en-US" altLang="zh-CN" sz="2000" b="1">
                <a:ea typeface="宋体" panose="02010600030101010101" pitchFamily="2" charset="-122"/>
              </a:rPr>
              <a:t>close</a:t>
            </a:r>
            <a:r>
              <a:rPr lang="en-US" altLang="zh-CN" sz="2000">
                <a:ea typeface="宋体" panose="02010600030101010101" pitchFamily="2" charset="-122"/>
              </a:rPr>
              <a:t> calls, and </a:t>
            </a:r>
            <a:r>
              <a:rPr lang="en-US" altLang="zh-CN" sz="2000" b="1">
                <a:ea typeface="宋体" panose="02010600030101010101" pitchFamily="2" charset="-122"/>
              </a:rPr>
              <a:t>file descriptors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  <a:br>
              <a:rPr lang="en-US" altLang="zh-CN" sz="2000">
                <a:ea typeface="宋体" panose="02010600030101010101" pitchFamily="2" charset="-122"/>
              </a:rPr>
            </a:b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 i="1">
                <a:ea typeface="宋体" panose="02010600030101010101" pitchFamily="2" charset="-122"/>
              </a:rPr>
              <a:t>Virtual File System</a:t>
            </a:r>
            <a:r>
              <a:rPr lang="en-US" altLang="zh-CN" sz="2000">
                <a:ea typeface="宋体" panose="02010600030101010101" pitchFamily="2" charset="-122"/>
              </a:rPr>
              <a:t> (VFS) layer – distinguishes local files from remote ones, and local files are further distinguished according to their file-system types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The VFS activates file-system-specific operations to handle local requests according to their file-system types 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Calls the NFS protocol procedures for remote requests</a:t>
            </a:r>
            <a:br>
              <a:rPr lang="en-US" altLang="zh-CN" sz="2000">
                <a:ea typeface="宋体" panose="02010600030101010101" pitchFamily="2" charset="-122"/>
              </a:rPr>
            </a:b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NFS service layer – bottom layer of the architecture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Implements the NFS protocol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On-Disk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C00000"/>
                </a:solidFill>
                <a:ea typeface="宋体" panose="02010600030101010101" pitchFamily="2" charset="-122"/>
              </a:rPr>
              <a:t>On disk</a:t>
            </a:r>
            <a:r>
              <a:rPr lang="en-US" altLang="zh-CN" sz="2800" dirty="0">
                <a:ea typeface="宋体" panose="02010600030101010101" pitchFamily="2" charset="-122"/>
              </a:rPr>
              <a:t>, the </a:t>
            </a:r>
            <a:r>
              <a:rPr lang="en-US" altLang="zh-CN" sz="2800" dirty="0">
                <a:solidFill>
                  <a:srgbClr val="1306BA"/>
                </a:solidFill>
                <a:ea typeface="宋体" panose="02010600030101010101" pitchFamily="2" charset="-122"/>
              </a:rPr>
              <a:t>file system </a:t>
            </a:r>
            <a:r>
              <a:rPr lang="en-US" altLang="zh-CN" sz="2800" dirty="0">
                <a:ea typeface="宋体" panose="02010600030101010101" pitchFamily="2" charset="-122"/>
              </a:rPr>
              <a:t>may </a:t>
            </a:r>
            <a:r>
              <a:rPr lang="en-US" altLang="zh-CN" sz="2800" dirty="0">
                <a:solidFill>
                  <a:srgbClr val="7030A0"/>
                </a:solidFill>
                <a:ea typeface="宋体" panose="02010600030101010101" pitchFamily="2" charset="-122"/>
              </a:rPr>
              <a:t>contain  information </a:t>
            </a:r>
            <a:r>
              <a:rPr lang="en-US" altLang="zh-CN" sz="2800" dirty="0">
                <a:ea typeface="宋体" panose="02010600030101010101" pitchFamily="2" charset="-122"/>
              </a:rPr>
              <a:t>about 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How to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boot </a:t>
            </a:r>
            <a:r>
              <a:rPr lang="en-US" altLang="zh-CN" sz="2400" dirty="0">
                <a:ea typeface="宋体" panose="02010600030101010101" pitchFamily="2" charset="-122"/>
              </a:rPr>
              <a:t>an operating system stored there</a:t>
            </a:r>
            <a:r>
              <a:rPr lang="zh-CN" altLang="en-US" sz="2400" dirty="0">
                <a:ea typeface="宋体" panose="02010600030101010101" pitchFamily="2" charset="-122"/>
              </a:rPr>
              <a:t>；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The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total number of blocks</a:t>
            </a:r>
            <a:r>
              <a:rPr lang="zh-CN" altLang="en-US" sz="2400" dirty="0">
                <a:solidFill>
                  <a:srgbClr val="006600"/>
                </a:solidFill>
                <a:ea typeface="宋体" panose="02010600030101010101" pitchFamily="2" charset="-122"/>
              </a:rPr>
              <a:t>；</a:t>
            </a:r>
            <a:endParaRPr lang="en-US" altLang="zh-CN" sz="2400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The </a:t>
            </a:r>
            <a:r>
              <a:rPr lang="en-US" altLang="zh-CN" sz="2400" dirty="0">
                <a:solidFill>
                  <a:srgbClr val="003399"/>
                </a:solidFill>
                <a:ea typeface="宋体" panose="02010600030101010101" pitchFamily="2" charset="-122"/>
              </a:rPr>
              <a:t>number</a:t>
            </a:r>
            <a:r>
              <a:rPr lang="en-US" altLang="zh-CN" sz="2400" dirty="0">
                <a:ea typeface="宋体" panose="02010600030101010101" pitchFamily="2" charset="-122"/>
              </a:rPr>
              <a:t> and </a:t>
            </a:r>
            <a:r>
              <a:rPr lang="en-US" altLang="zh-CN" sz="2400" dirty="0">
                <a:solidFill>
                  <a:srgbClr val="003399"/>
                </a:solidFill>
                <a:ea typeface="宋体" panose="02010600030101010101" pitchFamily="2" charset="-122"/>
              </a:rPr>
              <a:t>location</a:t>
            </a:r>
            <a:r>
              <a:rPr lang="en-US" altLang="zh-CN" sz="2400" dirty="0">
                <a:ea typeface="宋体" panose="02010600030101010101" pitchFamily="2" charset="-122"/>
              </a:rPr>
              <a:t> of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free blocks</a:t>
            </a:r>
            <a:r>
              <a:rPr lang="zh-CN" altLang="en-US" sz="2400" dirty="0">
                <a:solidFill>
                  <a:srgbClr val="006600"/>
                </a:solidFill>
                <a:ea typeface="宋体" panose="02010600030101010101" pitchFamily="2" charset="-122"/>
              </a:rPr>
              <a:t>；</a:t>
            </a:r>
            <a:endParaRPr lang="en-US" altLang="zh-CN" sz="2400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The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directory structure </a:t>
            </a:r>
            <a:r>
              <a:rPr lang="en-US" altLang="zh-CN" sz="2400" dirty="0">
                <a:ea typeface="宋体" panose="02010600030101010101" pitchFamily="2" charset="-122"/>
              </a:rPr>
              <a:t>and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individual files</a:t>
            </a:r>
            <a:r>
              <a:rPr lang="zh-CN" altLang="en-US" sz="2400" dirty="0">
                <a:solidFill>
                  <a:srgbClr val="006600"/>
                </a:solidFill>
                <a:ea typeface="宋体" panose="02010600030101010101" pitchFamily="2" charset="-122"/>
              </a:rPr>
              <a:t>；</a:t>
            </a:r>
            <a:endParaRPr lang="en-US" altLang="zh-CN" sz="2400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……</a:t>
            </a:r>
            <a:endParaRPr lang="en-US" altLang="zh-CN" sz="2400" dirty="0">
              <a:solidFill>
                <a:srgbClr val="0066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Schematic View of NFS Architecture 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1469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" t="5208" r="1151" b="5527"/>
          <a:stretch>
            <a:fillRect/>
          </a:stretch>
        </p:blipFill>
        <p:spPr bwMode="auto">
          <a:xfrm>
            <a:off x="841375" y="1293813"/>
            <a:ext cx="7431088" cy="50577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11.9.4 NFS Path-Name Translation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Performed by breaking the path into component names and performing a separate NFS lookup call for every pair of component name and directory vnode</a:t>
            </a:r>
            <a:br>
              <a:rPr lang="en-US" altLang="zh-CN" sz="2400">
                <a:ea typeface="宋体" panose="02010600030101010101" pitchFamily="2" charset="-122"/>
              </a:rPr>
            </a:b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To make lookup faster, a directory name lookup cache on the client’s side holds the vnodes for remote directory names</a:t>
            </a:r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11.9.5 NFS Remote Operations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1800">
                <a:ea typeface="宋体" panose="02010600030101010101" pitchFamily="2" charset="-122"/>
              </a:rPr>
              <a:t>Nearly one-to-one correspondence between regular UNIX  system calls and the NFS protocol RPCs (except opening and closing files)</a:t>
            </a:r>
            <a:endParaRPr lang="en-US" altLang="zh-CN" sz="1800">
              <a:ea typeface="宋体" panose="02010600030101010101" pitchFamily="2" charset="-122"/>
            </a:endParaRPr>
          </a:p>
          <a:p>
            <a:r>
              <a:rPr lang="en-US" altLang="zh-CN" sz="1800">
                <a:ea typeface="宋体" panose="02010600030101010101" pitchFamily="2" charset="-122"/>
              </a:rPr>
              <a:t>NFS adheres to the remote-service paradigm, but employs buffering and caching techniques for the sake of performance </a:t>
            </a:r>
            <a:endParaRPr lang="en-US" altLang="zh-CN" sz="1800">
              <a:ea typeface="宋体" panose="02010600030101010101" pitchFamily="2" charset="-122"/>
            </a:endParaRPr>
          </a:p>
          <a:p>
            <a:r>
              <a:rPr lang="en-US" altLang="zh-CN" sz="1800">
                <a:ea typeface="宋体" panose="02010600030101010101" pitchFamily="2" charset="-122"/>
              </a:rPr>
              <a:t>File-blocks cache – when a file is opened, the kernel checks with the remote server whether to fetch or revalidate the cached attributes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/>
            <a:r>
              <a:rPr lang="en-US" altLang="zh-CN" sz="1800">
                <a:ea typeface="宋体" panose="02010600030101010101" pitchFamily="2" charset="-122"/>
              </a:rPr>
              <a:t>Cached file blocks are used only if the corresponding cached attributes are up to date</a:t>
            </a:r>
            <a:endParaRPr lang="en-US" altLang="zh-CN" sz="1800">
              <a:ea typeface="宋体" panose="02010600030101010101" pitchFamily="2" charset="-122"/>
            </a:endParaRPr>
          </a:p>
          <a:p>
            <a:r>
              <a:rPr lang="en-US" altLang="zh-CN" sz="1800">
                <a:ea typeface="宋体" panose="02010600030101010101" pitchFamily="2" charset="-122"/>
              </a:rPr>
              <a:t>File-attribute cache – the attribute cache is updated whenever new attributes arrive from the server</a:t>
            </a:r>
            <a:endParaRPr lang="en-US" altLang="zh-CN" sz="1800">
              <a:ea typeface="宋体" panose="02010600030101010101" pitchFamily="2" charset="-122"/>
            </a:endParaRPr>
          </a:p>
          <a:p>
            <a:r>
              <a:rPr lang="en-US" altLang="zh-CN" sz="1800">
                <a:ea typeface="宋体" panose="02010600030101010101" pitchFamily="2" charset="-122"/>
              </a:rPr>
              <a:t>Clients do not free delayed-write blocks until the server confirms that the data have been written to disk</a:t>
            </a:r>
            <a:endParaRPr lang="en-US" altLang="zh-CN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11.10 Example: WAFL File System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Used on Network Appliance “Filers” – distributed file system appliances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“Write-anywhere file layout”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Serves up NFS, CIFS, http, ftp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Random I/O optimized, write optimized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NVRAM for write caching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Similar to Berkeley Fast File System, with extensive modifications</a:t>
            </a:r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The WAFL File Layout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1878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" t="27089" r="542" b="27776"/>
          <a:stretch>
            <a:fillRect/>
          </a:stretch>
        </p:blipFill>
        <p:spPr bwMode="auto">
          <a:xfrm>
            <a:off x="841375" y="1279525"/>
            <a:ext cx="7966075" cy="27257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285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Snapshots in WAFL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1981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1" t="581" r="26930" b="888"/>
          <a:stretch>
            <a:fillRect/>
          </a:stretch>
        </p:blipFill>
        <p:spPr bwMode="auto">
          <a:xfrm>
            <a:off x="2838450" y="1279525"/>
            <a:ext cx="3354388" cy="53181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11.02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" t="7463" r="706" b="7787"/>
          <a:stretch>
            <a:fillRect/>
          </a:stretch>
        </p:blipFill>
        <p:spPr bwMode="auto">
          <a:xfrm>
            <a:off x="1233488" y="1416050"/>
            <a:ext cx="6430962" cy="41465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课后复习题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32157" y="1119726"/>
            <a:ext cx="7679686" cy="4846067"/>
          </a:xfrm>
        </p:spPr>
        <p:txBody>
          <a:bodyPr/>
          <a:lstStyle/>
          <a:p>
            <a:pPr eaLnBrk="1" hangingPunct="1"/>
            <a:r>
              <a:rPr lang="zh-CN" altLang="en-US" sz="2000" dirty="0">
                <a:ea typeface="宋体" panose="02010600030101010101" pitchFamily="2" charset="-122"/>
              </a:rPr>
              <a:t>思考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1800" dirty="0">
                <a:ea typeface="宋体" panose="02010600030101010101" pitchFamily="2" charset="-122"/>
              </a:rPr>
              <a:t>文件目录的作用，实现方法。说明其思想、特点。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1800" dirty="0">
                <a:ea typeface="宋体" panose="02010600030101010101" pitchFamily="2" charset="-122"/>
              </a:rPr>
              <a:t>内核对</a:t>
            </a:r>
            <a:r>
              <a:rPr lang="en-US" altLang="zh-CN" sz="1800" dirty="0">
                <a:ea typeface="宋体" panose="02010600030101010101" pitchFamily="2" charset="-122"/>
              </a:rPr>
              <a:t>open()</a:t>
            </a:r>
            <a:r>
              <a:rPr lang="zh-CN" altLang="en-US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a typeface="宋体" panose="02010600030101010101" pitchFamily="2" charset="-122"/>
              </a:rPr>
              <a:t>write()</a:t>
            </a:r>
            <a:r>
              <a:rPr lang="zh-CN" altLang="en-US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a typeface="宋体" panose="02010600030101010101" pitchFamily="2" charset="-122"/>
              </a:rPr>
              <a:t>read()</a:t>
            </a:r>
            <a:r>
              <a:rPr lang="zh-CN" altLang="en-US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a typeface="宋体" panose="02010600030101010101" pitchFamily="2" charset="-122"/>
              </a:rPr>
              <a:t>close()</a:t>
            </a:r>
            <a:r>
              <a:rPr lang="zh-CN" altLang="en-US" sz="1800" dirty="0">
                <a:ea typeface="宋体" panose="02010600030101010101" pitchFamily="2" charset="-122"/>
              </a:rPr>
              <a:t>等系统调用的处理过程；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1800" dirty="0">
                <a:ea typeface="宋体" panose="02010600030101010101" pitchFamily="2" charset="-122"/>
              </a:rPr>
              <a:t>VFS</a:t>
            </a:r>
            <a:r>
              <a:rPr lang="zh-CN" altLang="en-US" sz="1800" dirty="0">
                <a:ea typeface="宋体" panose="02010600030101010101" pitchFamily="2" charset="-122"/>
              </a:rPr>
              <a:t>的概念、原理及作用；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1800" dirty="0">
                <a:ea typeface="宋体" panose="02010600030101010101" pitchFamily="2" charset="-122"/>
              </a:rPr>
              <a:t>说明几种文件分配方式的思想、特点，并掌握相关的计算。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1600" dirty="0">
                <a:ea typeface="宋体" panose="02010600030101010101" pitchFamily="2" charset="-122"/>
              </a:rPr>
              <a:t>如逻辑地址到物理地址的映射；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1600" dirty="0">
                <a:ea typeface="宋体" panose="02010600030101010101" pitchFamily="2" charset="-122"/>
              </a:rPr>
              <a:t>所需FAT表、索引块等所占磁盘块数的计算等；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1800" dirty="0">
                <a:ea typeface="宋体" panose="02010600030101010101" pitchFamily="2" charset="-122"/>
              </a:rPr>
              <a:t>说明几种磁盘空闲空间的管理方法的思想及特点(优点及缺点)，并掌握相关的计算。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1600" dirty="0">
                <a:ea typeface="宋体" panose="02010600030101010101" pitchFamily="2" charset="-122"/>
              </a:rPr>
              <a:t>如几种文件分配方法所涉及的文件目录表结构、</a:t>
            </a:r>
            <a:r>
              <a:rPr lang="en-US" altLang="zh-CN" sz="1600" dirty="0">
                <a:ea typeface="宋体" panose="02010600030101010101" pitchFamily="2" charset="-122"/>
              </a:rPr>
              <a:t>FCB</a:t>
            </a:r>
            <a:r>
              <a:rPr lang="zh-CN" altLang="en-US" sz="1600" dirty="0">
                <a:ea typeface="宋体" panose="02010600030101010101" pitchFamily="2" charset="-122"/>
              </a:rPr>
              <a:t>结构等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sz="1600" dirty="0">
                <a:ea typeface="宋体" panose="02010600030101010101" pitchFamily="2" charset="-122"/>
              </a:rPr>
              <a:t>如位视图所需磁盘块的计算等；</a:t>
            </a:r>
            <a:r>
              <a:rPr lang="zh-CN" altLang="en-US" sz="1800" dirty="0" smtClean="0">
                <a:ea typeface="宋体" panose="02010600030101010101" pitchFamily="2" charset="-122"/>
              </a:rPr>
              <a:t>P</a:t>
            </a:r>
            <a:r>
              <a:rPr lang="zh-CN" altLang="en-US" sz="1800" dirty="0">
                <a:ea typeface="宋体" panose="02010600030101010101" pitchFamily="2" charset="-122"/>
              </a:rPr>
              <a:t>447: 2,</a:t>
            </a:r>
            <a:r>
              <a:rPr lang="en-US" altLang="zh-CN" sz="1800" dirty="0">
                <a:ea typeface="宋体" panose="02010600030101010101" pitchFamily="2" charset="-122"/>
              </a:rPr>
              <a:t>6,</a:t>
            </a:r>
            <a:r>
              <a:rPr lang="zh-CN" altLang="en-US" sz="1800" dirty="0">
                <a:ea typeface="宋体" panose="02010600030101010101" pitchFamily="2" charset="-122"/>
              </a:rPr>
              <a:t>10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sz="16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1800" dirty="0">
                <a:ea typeface="宋体" panose="02010600030101010101" pitchFamily="2" charset="-122"/>
              </a:rPr>
              <a:t>为提高文件系统的性能，可采用哪些措施？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End of Chapter 11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On-Disk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 (Cont)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363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841375" y="1279525"/>
            <a:ext cx="7477125" cy="4483100"/>
          </a:xfrm>
        </p:spPr>
        <p:txBody>
          <a:bodyPr/>
          <a:lstStyle/>
          <a:p>
            <a:r>
              <a:rPr lang="zh-CN" altLang="en-US" sz="2800" dirty="0">
                <a:solidFill>
                  <a:srgbClr val="1306BA"/>
                </a:solidFill>
                <a:ea typeface="宋体" panose="02010600030101010101" pitchFamily="2" charset="-122"/>
              </a:rPr>
              <a:t>因此，文件系统需要在硬盘上设置</a:t>
            </a:r>
            <a:r>
              <a:rPr lang="en-US" altLang="zh-CN" sz="2800" dirty="0">
                <a:solidFill>
                  <a:srgbClr val="1306BA"/>
                </a:solidFill>
                <a:ea typeface="宋体" panose="02010600030101010101" pitchFamily="2" charset="-122"/>
              </a:rPr>
              <a:t> </a:t>
            </a:r>
            <a:endParaRPr lang="en-US" altLang="zh-CN" sz="2800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b="1" u="sng" dirty="0">
                <a:solidFill>
                  <a:srgbClr val="C00000"/>
                </a:solidFill>
                <a:ea typeface="宋体" panose="02010600030101010101" pitchFamily="2" charset="-122"/>
              </a:rPr>
              <a:t>A boot control block </a:t>
            </a:r>
            <a:r>
              <a:rPr lang="en-US" altLang="zh-CN" sz="2400" dirty="0">
                <a:solidFill>
                  <a:srgbClr val="003300"/>
                </a:solidFill>
                <a:ea typeface="宋体" panose="02010600030101010101" pitchFamily="2" charset="-122"/>
              </a:rPr>
              <a:t>(per volume) </a:t>
            </a:r>
            <a:endParaRPr lang="en-US" altLang="zh-CN" sz="2400" dirty="0">
              <a:solidFill>
                <a:srgbClr val="0033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A volume control block </a:t>
            </a:r>
            <a:r>
              <a:rPr lang="en-US" altLang="zh-CN" sz="2400" dirty="0">
                <a:solidFill>
                  <a:srgbClr val="003300"/>
                </a:solidFill>
                <a:ea typeface="宋体" panose="02010600030101010101" pitchFamily="2" charset="-122"/>
              </a:rPr>
              <a:t>(per volume</a:t>
            </a:r>
            <a:r>
              <a:rPr lang="en-US" altLang="zh-CN" sz="2400" dirty="0" smtClean="0">
                <a:solidFill>
                  <a:srgbClr val="003300"/>
                </a:solidFill>
                <a:ea typeface="宋体" panose="02010600030101010101" pitchFamily="2" charset="-122"/>
              </a:rPr>
              <a:t>) </a:t>
            </a:r>
            <a:endParaRPr lang="en-US" altLang="zh-CN" sz="2400" dirty="0">
              <a:solidFill>
                <a:srgbClr val="003300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Superblock (UNIX)</a:t>
            </a:r>
            <a:endParaRPr lang="en-US" altLang="zh-CN" sz="2000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Master file table (Windows)</a:t>
            </a:r>
            <a:endParaRPr lang="en-US" altLang="zh-CN" sz="2000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solidFill>
                  <a:srgbClr val="003300"/>
                </a:solidFill>
                <a:ea typeface="宋体" panose="02010600030101010101" pitchFamily="2" charset="-122"/>
              </a:rPr>
              <a:t>A directory structure (per file system)</a:t>
            </a:r>
            <a:endParaRPr lang="en-US" altLang="zh-CN" sz="2400" dirty="0">
              <a:solidFill>
                <a:srgbClr val="0033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solidFill>
                  <a:srgbClr val="003300"/>
                </a:solidFill>
                <a:ea typeface="宋体" panose="02010600030101010101" pitchFamily="2" charset="-122"/>
              </a:rPr>
              <a:t>A per-file FCB </a:t>
            </a:r>
            <a:endParaRPr lang="en-US" altLang="zh-CN" sz="2400" dirty="0">
              <a:solidFill>
                <a:srgbClr val="003300"/>
              </a:solidFill>
              <a:ea typeface="宋体" panose="02010600030101010101" pitchFamily="2" charset="-122"/>
            </a:endParaRPr>
          </a:p>
          <a:p>
            <a:r>
              <a:rPr lang="en-US" altLang="zh-CN" sz="2800" dirty="0" smtClean="0">
                <a:solidFill>
                  <a:srgbClr val="1306BA"/>
                </a:solidFill>
                <a:ea typeface="宋体" panose="02010600030101010101" pitchFamily="2" charset="-122"/>
              </a:rPr>
              <a:t>Notes: Volume</a:t>
            </a:r>
            <a:r>
              <a:rPr lang="zh-CN" altLang="en-US" sz="2800" dirty="0" smtClean="0">
                <a:solidFill>
                  <a:srgbClr val="1306BA"/>
                </a:solidFill>
                <a:ea typeface="宋体" panose="02010600030101010101" pitchFamily="2" charset="-122"/>
              </a:rPr>
              <a:t>，即</a:t>
            </a:r>
            <a:r>
              <a:rPr lang="en-US" altLang="zh-CN" sz="2800" dirty="0" smtClean="0">
                <a:solidFill>
                  <a:srgbClr val="1306BA"/>
                </a:solidFill>
                <a:ea typeface="宋体" panose="02010600030101010101" pitchFamily="2" charset="-122"/>
              </a:rPr>
              <a:t>partition</a:t>
            </a:r>
            <a:endParaRPr lang="en-US" altLang="zh-CN" sz="2800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FAT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文件系统每个分区的布局（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per partition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）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9" t="1598" r="16766" b="2631"/>
          <a:stretch>
            <a:fillRect/>
          </a:stretch>
        </p:blipFill>
        <p:spPr bwMode="auto">
          <a:xfrm>
            <a:off x="1684338" y="1230313"/>
            <a:ext cx="6080125" cy="4475162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4" name="文本框 1"/>
          <p:cNvSpPr txBox="1">
            <a:spLocks noChangeArrowheads="1"/>
          </p:cNvSpPr>
          <p:nvPr/>
        </p:nvSpPr>
        <p:spPr bwMode="auto">
          <a:xfrm>
            <a:off x="2170113" y="5922963"/>
            <a:ext cx="434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FAT</a:t>
            </a:r>
            <a:r>
              <a:rPr lang="zh-CN" altLang="en-US" sz="1800">
                <a:ea typeface="宋体" panose="02010600030101010101" pitchFamily="2" charset="-122"/>
              </a:rPr>
              <a:t>文件系统的磁盘布局及数据结构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Ext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文件系统每个分区的布局（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per partition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）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4438" y="900113"/>
            <a:ext cx="7029450" cy="5464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1600" b="1">
                <a:solidFill>
                  <a:srgbClr val="C00000"/>
                </a:solidFill>
                <a:ea typeface="宋体" panose="02010600030101010101" pitchFamily="2" charset="-122"/>
              </a:rPr>
              <a:t>引导块（boot block）</a:t>
            </a:r>
            <a:endParaRPr lang="zh-CN" altLang="en-US" sz="1600" b="1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 b="1">
                <a:ea typeface="宋体" panose="02010600030101010101" pitchFamily="2" charset="-122"/>
              </a:rPr>
              <a:t>占据文件系统的开始，一般是一个扇区</a:t>
            </a:r>
            <a:endParaRPr lang="zh-CN" altLang="en-US" sz="1600" b="1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 b="1">
                <a:ea typeface="宋体" panose="02010600030101010101" pitchFamily="2" charset="-122"/>
              </a:rPr>
              <a:t>含有被读入机器中起引导或初启OS的引导代码</a:t>
            </a:r>
            <a:endParaRPr lang="zh-CN" altLang="en-US" sz="1600" b="1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 b="1">
                <a:ea typeface="宋体" panose="02010600030101010101" pitchFamily="2" charset="-122"/>
              </a:rPr>
              <a:t>每个文件系统都有一个引导块（可能是空的）</a:t>
            </a:r>
            <a:endParaRPr lang="zh-CN" altLang="en-US" sz="1600" b="1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600" b="1">
                <a:solidFill>
                  <a:srgbClr val="C00000"/>
                </a:solidFill>
                <a:ea typeface="宋体" panose="02010600030101010101" pitchFamily="2" charset="-122"/>
              </a:rPr>
              <a:t>超级块 ( </a:t>
            </a:r>
            <a:r>
              <a:rPr lang="zh-CN" altLang="en-US" sz="1600">
                <a:solidFill>
                  <a:srgbClr val="FF0000"/>
                </a:solidFill>
                <a:ea typeface="宋体" panose="02010600030101010101" pitchFamily="2" charset="-122"/>
              </a:rPr>
              <a:t>volume control block, directory structure )</a:t>
            </a:r>
            <a:endParaRPr lang="en-US" altLang="zh-CN" sz="16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200">
                <a:solidFill>
                  <a:srgbClr val="1306BA"/>
                </a:solidFill>
                <a:ea typeface="宋体" panose="02010600030101010101" pitchFamily="2" charset="-122"/>
              </a:rPr>
              <a:t>//</a:t>
            </a:r>
            <a:r>
              <a:rPr lang="zh-CN" altLang="en-US" sz="1200">
                <a:solidFill>
                  <a:srgbClr val="1306BA"/>
                </a:solidFill>
                <a:ea typeface="宋体" panose="02010600030101010101" pitchFamily="2" charset="-122"/>
              </a:rPr>
              <a:t>存放文件系统的基本参数 </a:t>
            </a:r>
            <a:endParaRPr lang="zh-CN" altLang="en-US" sz="1200" b="1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 b="1">
                <a:ea typeface="宋体" panose="02010600030101010101" pitchFamily="2" charset="-122"/>
              </a:rPr>
              <a:t>文件系统的规模（多大空间）</a:t>
            </a:r>
            <a:endParaRPr lang="zh-CN" altLang="en-US" sz="1600" b="1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 b="1">
                <a:solidFill>
                  <a:srgbClr val="006600"/>
                </a:solidFill>
                <a:ea typeface="宋体" panose="02010600030101010101" pitchFamily="2" charset="-122"/>
              </a:rPr>
              <a:t>文件系统空闲块的数目</a:t>
            </a:r>
            <a:endParaRPr lang="zh-CN" altLang="en-US" sz="1600" b="1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 b="1">
                <a:solidFill>
                  <a:srgbClr val="006600"/>
                </a:solidFill>
                <a:ea typeface="宋体" panose="02010600030101010101" pitchFamily="2" charset="-122"/>
              </a:rPr>
              <a:t>文件系统中可用的空闲块表（链表的表头）</a:t>
            </a:r>
            <a:endParaRPr lang="zh-CN" altLang="en-US" sz="1600" b="1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 b="1">
                <a:solidFill>
                  <a:srgbClr val="006600"/>
                </a:solidFill>
                <a:ea typeface="宋体" panose="02010600030101010101" pitchFamily="2" charset="-122"/>
              </a:rPr>
              <a:t>文件系统中下一个空闲块的下标</a:t>
            </a:r>
            <a:endParaRPr lang="zh-CN" altLang="en-US" sz="1600" b="1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 b="1">
                <a:ea typeface="宋体" panose="02010600030101010101" pitchFamily="2" charset="-122"/>
              </a:rPr>
              <a:t>索引节点表的大小（</a:t>
            </a:r>
            <a:r>
              <a:rPr lang="zh-CN" altLang="en-US" sz="1600" b="1">
                <a:solidFill>
                  <a:srgbClr val="1306BA"/>
                </a:solidFill>
                <a:ea typeface="宋体" panose="02010600030101010101" pitchFamily="2" charset="-122"/>
              </a:rPr>
              <a:t>决定改文件系统能创建的文件数</a:t>
            </a:r>
            <a:r>
              <a:rPr lang="zh-CN" altLang="en-US" sz="1600" b="1">
                <a:ea typeface="宋体" panose="02010600030101010101" pitchFamily="2" charset="-122"/>
              </a:rPr>
              <a:t>）</a:t>
            </a:r>
            <a:endParaRPr lang="zh-CN" altLang="en-US" sz="1600" b="1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 b="1">
                <a:ea typeface="宋体" panose="02010600030101010101" pitchFamily="2" charset="-122"/>
              </a:rPr>
              <a:t>文件系统中空闲索引节点的数目</a:t>
            </a:r>
            <a:endParaRPr lang="zh-CN" altLang="en-US" sz="1600" b="1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 b="1">
                <a:ea typeface="宋体" panose="02010600030101010101" pitchFamily="2" charset="-122"/>
              </a:rPr>
              <a:t>文件系统中空闲索引节点表</a:t>
            </a:r>
            <a:endParaRPr lang="zh-CN" altLang="en-US" sz="1600" b="1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 b="1">
                <a:ea typeface="宋体" panose="02010600030101010101" pitchFamily="2" charset="-122"/>
              </a:rPr>
              <a:t>空闲索引节点表中下一个空闲索引节点的下标</a:t>
            </a:r>
            <a:endParaRPr lang="zh-CN" altLang="en-US" sz="1600" b="1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 b="1">
                <a:solidFill>
                  <a:srgbClr val="0070C0"/>
                </a:solidFill>
                <a:ea typeface="宋体" panose="02010600030101010101" pitchFamily="2" charset="-122"/>
              </a:rPr>
              <a:t>空闲块表的锁字段和空闲索引节点表锁字段</a:t>
            </a:r>
            <a:endParaRPr lang="zh-CN" altLang="en-US" sz="16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 b="1">
                <a:solidFill>
                  <a:srgbClr val="7030A0"/>
                </a:solidFill>
                <a:ea typeface="宋体" panose="02010600030101010101" pitchFamily="2" charset="-122"/>
              </a:rPr>
              <a:t>指明超级块被修改过的标记</a:t>
            </a:r>
            <a:endParaRPr lang="zh-CN" altLang="en-US" sz="1600" b="1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600" b="1">
                <a:solidFill>
                  <a:srgbClr val="C00000"/>
                </a:solidFill>
                <a:ea typeface="宋体" panose="02010600030101010101" pitchFamily="2" charset="-122"/>
              </a:rPr>
              <a:t>索引节点表 (</a:t>
            </a:r>
            <a:r>
              <a:rPr lang="zh-CN" altLang="en-US" sz="1600">
                <a:solidFill>
                  <a:srgbClr val="FF0000"/>
                </a:solidFill>
                <a:ea typeface="宋体" panose="02010600030101010101" pitchFamily="2" charset="-122"/>
              </a:rPr>
              <a:t>per-file FCB </a:t>
            </a:r>
            <a:r>
              <a:rPr lang="zh-CN" altLang="en-US" sz="1600" b="1">
                <a:solidFill>
                  <a:srgbClr val="C00000"/>
                </a:solidFill>
                <a:ea typeface="宋体" panose="02010600030101010101" pitchFamily="2" charset="-122"/>
              </a:rPr>
              <a:t>)（</a:t>
            </a:r>
            <a:r>
              <a:rPr lang="zh-CN" altLang="en-US" sz="1600" b="1">
                <a:solidFill>
                  <a:srgbClr val="1306BA"/>
                </a:solidFill>
                <a:ea typeface="宋体" panose="02010600030101010101" pitchFamily="2" charset="-122"/>
              </a:rPr>
              <a:t>有一个特殊的结点</a:t>
            </a:r>
            <a:r>
              <a:rPr lang="en-US" altLang="zh-CN" sz="1600" b="1">
                <a:solidFill>
                  <a:srgbClr val="1306BA"/>
                </a:solidFill>
                <a:ea typeface="宋体" panose="02010600030101010101" pitchFamily="2" charset="-122"/>
              </a:rPr>
              <a:t>---</a:t>
            </a:r>
            <a:r>
              <a:rPr lang="zh-CN" altLang="en-US" sz="1600" b="1">
                <a:solidFill>
                  <a:srgbClr val="1306BA"/>
                </a:solidFill>
                <a:ea typeface="宋体" panose="02010600030101010101" pitchFamily="2" charset="-122"/>
              </a:rPr>
              <a:t>根索引结点</a:t>
            </a:r>
            <a:r>
              <a:rPr lang="zh-CN" altLang="en-US" sz="1600" b="1">
                <a:solidFill>
                  <a:srgbClr val="C00000"/>
                </a:solidFill>
                <a:ea typeface="宋体" panose="02010600030101010101" pitchFamily="2" charset="-122"/>
              </a:rPr>
              <a:t>）</a:t>
            </a:r>
            <a:endParaRPr lang="zh-CN" altLang="en-US" sz="1600" b="1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600" b="1">
                <a:solidFill>
                  <a:srgbClr val="C00000"/>
                </a:solidFill>
                <a:ea typeface="宋体" panose="02010600030101010101" pitchFamily="2" charset="-122"/>
              </a:rPr>
              <a:t>数据块</a:t>
            </a:r>
            <a:endParaRPr lang="zh-CN" altLang="en-US" sz="1600" b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3316" name="Group 4"/>
          <p:cNvGraphicFramePr>
            <a:graphicFrameLocks noGrp="1"/>
          </p:cNvGraphicFramePr>
          <p:nvPr/>
        </p:nvGraphicFramePr>
        <p:xfrm>
          <a:off x="6935788" y="1892300"/>
          <a:ext cx="1490662" cy="2570162"/>
        </p:xfrm>
        <a:graphic>
          <a:graphicData uri="http://schemas.openxmlformats.org/drawingml/2006/table">
            <a:tbl>
              <a:tblPr/>
              <a:tblGrid>
                <a:gridCol w="1490662"/>
              </a:tblGrid>
              <a:tr h="41589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引导块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Helvetica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3500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超级块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48827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索引节点表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123099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 marL="1143000" indent="-28575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 marL="1600200" indent="-40005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 marL="2057400" indent="-51435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marL="25146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marL="29718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marL="34290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marL="3886200" indent="-5143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宋体" panose="02010600030101010101" pitchFamily="2" charset="-122"/>
                        </a:rPr>
                        <a:t>数据块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>
          <a:xfrm>
            <a:off x="850900" y="355600"/>
            <a:ext cx="75819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On-Disk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 (Cont)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7411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A boot control block (per volume) </a:t>
            </a:r>
            <a:endParaRPr lang="en-US" altLang="zh-CN" sz="28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Contain information needed by the system to boot an operating system from that volume.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If the disk does not contain an operating system, this block can be empty.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It is typically the first block of a volume.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In UFS, it is called the </a:t>
            </a:r>
            <a:r>
              <a:rPr lang="en-US" altLang="zh-CN" sz="2400" b="1" dirty="0">
                <a:solidFill>
                  <a:srgbClr val="003399"/>
                </a:solidFill>
                <a:ea typeface="宋体" panose="02010600030101010101" pitchFamily="2" charset="-122"/>
              </a:rPr>
              <a:t>boot block</a:t>
            </a:r>
            <a:r>
              <a:rPr lang="en-US" altLang="zh-CN" sz="2400" dirty="0">
                <a:ea typeface="宋体" panose="02010600030101010101" pitchFamily="2" charset="-122"/>
              </a:rPr>
              <a:t>;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in NTFS, it is the </a:t>
            </a:r>
            <a:r>
              <a:rPr lang="en-US" altLang="zh-CN" sz="2400" b="1" dirty="0">
                <a:solidFill>
                  <a:srgbClr val="003399"/>
                </a:solidFill>
                <a:ea typeface="宋体" panose="02010600030101010101" pitchFamily="2" charset="-122"/>
              </a:rPr>
              <a:t>partition boot sector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 idx="4294967295"/>
          </p:nvPr>
        </p:nvSpPr>
        <p:spPr>
          <a:xfrm>
            <a:off x="850900" y="355600"/>
            <a:ext cx="75819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On-Disk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 (Cont)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841375" y="1279525"/>
            <a:ext cx="7725576" cy="4483100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A volume control block (per volume) </a:t>
            </a:r>
            <a:endParaRPr lang="en-US" altLang="zh-CN" sz="28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Contains </a:t>
            </a:r>
            <a:r>
              <a:rPr lang="en-US" altLang="zh-CN" sz="2400" b="1" dirty="0">
                <a:solidFill>
                  <a:srgbClr val="006600"/>
                </a:solidFill>
                <a:ea typeface="宋体" panose="02010600030101010101" pitchFamily="2" charset="-122"/>
              </a:rPr>
              <a:t>volume (or partition) </a:t>
            </a:r>
            <a:r>
              <a:rPr lang="en-US" altLang="zh-CN" sz="2400" dirty="0">
                <a:ea typeface="宋体" panose="02010600030101010101" pitchFamily="2" charset="-122"/>
              </a:rPr>
              <a:t>details, such as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the number of blocks in the partition,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size of the blocks,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free-block count and free-block pointers,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free FCB count and FCB pointers.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In UFS (Ext2,3</a:t>
            </a:r>
            <a:r>
              <a:rPr lang="zh-CN" altLang="en-US" sz="2400" dirty="0">
                <a:ea typeface="宋体" panose="02010600030101010101" pitchFamily="2" charset="-122"/>
              </a:rPr>
              <a:t>等</a:t>
            </a:r>
            <a:r>
              <a:rPr lang="en-US" altLang="zh-CN" sz="2400" dirty="0">
                <a:ea typeface="宋体" panose="02010600030101010101" pitchFamily="2" charset="-122"/>
              </a:rPr>
              <a:t>), this is called a </a:t>
            </a:r>
            <a:r>
              <a:rPr lang="en-US" altLang="zh-CN" sz="2400" b="1" dirty="0">
                <a:solidFill>
                  <a:srgbClr val="003399"/>
                </a:solidFill>
                <a:ea typeface="宋体" panose="02010600030101010101" pitchFamily="2" charset="-122"/>
              </a:rPr>
              <a:t>superblock; </a:t>
            </a:r>
            <a:endParaRPr lang="en-US" altLang="zh-CN" sz="2400" b="1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In NTFS, it is stored in the </a:t>
            </a:r>
            <a:r>
              <a:rPr lang="en-US" altLang="zh-CN" sz="2400" b="1" dirty="0">
                <a:solidFill>
                  <a:srgbClr val="003399"/>
                </a:solidFill>
                <a:ea typeface="宋体" panose="02010600030101010101" pitchFamily="2" charset="-122"/>
              </a:rPr>
              <a:t>master file table</a:t>
            </a:r>
            <a:r>
              <a:rPr lang="en-US" altLang="zh-CN" sz="2400" b="1" dirty="0">
                <a:ea typeface="宋体" panose="02010600030101010101" pitchFamily="2" charset="-122"/>
              </a:rPr>
              <a:t>.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 idx="4294967295"/>
          </p:nvPr>
        </p:nvSpPr>
        <p:spPr>
          <a:xfrm>
            <a:off x="850900" y="355600"/>
            <a:ext cx="75819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On-Disk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 (Cont)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9459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866775" y="1558925"/>
            <a:ext cx="7351713" cy="4483100"/>
          </a:xfrm>
        </p:spPr>
        <p:txBody>
          <a:bodyPr/>
          <a:lstStyle/>
          <a:p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A directory structure (per file system)</a:t>
            </a:r>
            <a:endParaRPr lang="en-US" altLang="zh-CN" sz="28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Used to organize the files. 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In UFS, this includes </a:t>
            </a:r>
            <a:r>
              <a:rPr lang="en-US" altLang="zh-CN" sz="2400" b="1">
                <a:ea typeface="宋体" panose="02010600030101010101" pitchFamily="2" charset="-122"/>
              </a:rPr>
              <a:t>file names </a:t>
            </a:r>
            <a:r>
              <a:rPr lang="en-US" altLang="zh-CN" sz="2400">
                <a:ea typeface="宋体" panose="02010600030101010101" pitchFamily="2" charset="-122"/>
              </a:rPr>
              <a:t>associated </a:t>
            </a:r>
            <a:r>
              <a:rPr lang="en-US" altLang="zh-CN" sz="2400" b="1">
                <a:ea typeface="宋体" panose="02010600030101010101" pitchFamily="2" charset="-122"/>
              </a:rPr>
              <a:t>inode numbers</a:t>
            </a:r>
            <a:r>
              <a:rPr lang="en-US" altLang="zh-CN" sz="2400">
                <a:ea typeface="宋体" panose="02010600030101010101" pitchFamily="2" charset="-122"/>
              </a:rPr>
              <a:t>. 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In NTFS it is stored in the </a:t>
            </a:r>
            <a:r>
              <a:rPr lang="en-US" altLang="zh-CN" sz="2400" b="1">
                <a:ea typeface="宋体" panose="02010600030101010101" pitchFamily="2" charset="-122"/>
              </a:rPr>
              <a:t>master file table.</a:t>
            </a:r>
            <a:endParaRPr lang="en-US" altLang="zh-CN" sz="24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 idx="4294967295"/>
          </p:nvPr>
        </p:nvSpPr>
        <p:spPr>
          <a:xfrm>
            <a:off x="850900" y="355600"/>
            <a:ext cx="75819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On-Disk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 (Cont)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0483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841375" y="1279525"/>
            <a:ext cx="7351713" cy="4879975"/>
          </a:xfrm>
        </p:spPr>
        <p:txBody>
          <a:bodyPr/>
          <a:lstStyle/>
          <a:p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A per-file FCB </a:t>
            </a:r>
            <a:endParaRPr lang="en-US" altLang="zh-CN" sz="28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contains many details about the file, including </a:t>
            </a:r>
            <a:endParaRPr lang="en-US" altLang="zh-CN" sz="2400">
              <a:ea typeface="宋体" panose="02010600030101010101" pitchFamily="2" charset="-122"/>
            </a:endParaRPr>
          </a:p>
          <a:p>
            <a:pPr lvl="2"/>
            <a:r>
              <a:rPr lang="en-US" altLang="zh-CN" sz="2000">
                <a:ea typeface="宋体" panose="02010600030101010101" pitchFamily="2" charset="-122"/>
              </a:rPr>
              <a:t>file permissions</a:t>
            </a:r>
            <a:endParaRPr lang="en-US" altLang="zh-CN" sz="2000">
              <a:ea typeface="宋体" panose="02010600030101010101" pitchFamily="2" charset="-122"/>
            </a:endParaRPr>
          </a:p>
          <a:p>
            <a:pPr lvl="2"/>
            <a:r>
              <a:rPr lang="en-US" altLang="zh-CN" sz="2000">
                <a:ea typeface="宋体" panose="02010600030101010101" pitchFamily="2" charset="-122"/>
              </a:rPr>
              <a:t>Ownership</a:t>
            </a:r>
            <a:endParaRPr lang="en-US" altLang="zh-CN" sz="2000">
              <a:ea typeface="宋体" panose="02010600030101010101" pitchFamily="2" charset="-122"/>
            </a:endParaRPr>
          </a:p>
          <a:p>
            <a:pPr lvl="2"/>
            <a:r>
              <a:rPr lang="en-US" altLang="zh-CN" sz="2000">
                <a:ea typeface="宋体" panose="02010600030101010101" pitchFamily="2" charset="-122"/>
              </a:rPr>
              <a:t>Size</a:t>
            </a:r>
            <a:endParaRPr lang="en-US" altLang="zh-CN" sz="2000">
              <a:ea typeface="宋体" panose="02010600030101010101" pitchFamily="2" charset="-122"/>
            </a:endParaRPr>
          </a:p>
          <a:p>
            <a:pPr lvl="2"/>
            <a:r>
              <a:rPr lang="en-US" altLang="zh-CN" sz="2000">
                <a:ea typeface="宋体" panose="02010600030101010101" pitchFamily="2" charset="-122"/>
              </a:rPr>
              <a:t>location of the data blocks.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In UFS, this is called the </a:t>
            </a:r>
            <a:r>
              <a:rPr lang="en-US" altLang="zh-CN" sz="2400" b="1">
                <a:solidFill>
                  <a:srgbClr val="003399"/>
                </a:solidFill>
                <a:ea typeface="宋体" panose="02010600030101010101" pitchFamily="2" charset="-122"/>
              </a:rPr>
              <a:t>inode</a:t>
            </a:r>
            <a:r>
              <a:rPr lang="en-US" altLang="zh-CN" sz="2400">
                <a:ea typeface="宋体" panose="02010600030101010101" pitchFamily="2" charset="-122"/>
              </a:rPr>
              <a:t>. 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In NTFS, this information is actually stored within the </a:t>
            </a:r>
            <a:r>
              <a:rPr lang="en-US" altLang="zh-CN" sz="2400" b="1">
                <a:solidFill>
                  <a:srgbClr val="003399"/>
                </a:solidFill>
                <a:ea typeface="宋体" panose="02010600030101010101" pitchFamily="2" charset="-122"/>
              </a:rPr>
              <a:t>master file table</a:t>
            </a:r>
            <a:r>
              <a:rPr lang="en-US" altLang="zh-CN" sz="2400">
                <a:ea typeface="宋体" panose="02010600030101010101" pitchFamily="2" charset="-122"/>
              </a:rPr>
              <a:t>, which uses a </a:t>
            </a:r>
            <a:r>
              <a:rPr lang="en-US" altLang="zh-CN" sz="2400">
                <a:solidFill>
                  <a:srgbClr val="003399"/>
                </a:solidFill>
                <a:ea typeface="宋体" panose="02010600030101010101" pitchFamily="2" charset="-122"/>
              </a:rPr>
              <a:t>relational database structure</a:t>
            </a:r>
            <a:r>
              <a:rPr lang="en-US" altLang="zh-CN" sz="2400">
                <a:ea typeface="宋体" panose="02010600030101010101" pitchFamily="2" charset="-122"/>
              </a:rPr>
              <a:t>, with a row per file.</a:t>
            </a:r>
            <a:endParaRPr lang="en-US" altLang="zh-CN" sz="2400">
              <a:ea typeface="宋体" panose="02010600030101010101" pitchFamily="2" charset="-122"/>
            </a:endParaRPr>
          </a:p>
          <a:p>
            <a:endParaRPr lang="zh-CN" altLang="en-US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Chapter 11: File System Implementation</a:t>
            </a:r>
            <a:endParaRPr lang="zh-CN" altLang="en-US" sz="28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File-System Structure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File-System Implementation 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Directory Implementation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 b="1">
                <a:ea typeface="宋体" panose="02010600030101010101" pitchFamily="2" charset="-122"/>
              </a:rPr>
              <a:t>Allocation Methods</a:t>
            </a:r>
            <a:endParaRPr lang="en-US" altLang="zh-CN" sz="2000" b="1">
              <a:ea typeface="宋体" panose="02010600030101010101" pitchFamily="2" charset="-122"/>
            </a:endParaRPr>
          </a:p>
          <a:p>
            <a:r>
              <a:rPr lang="en-US" altLang="zh-CN" sz="2000" b="1">
                <a:ea typeface="宋体" panose="02010600030101010101" pitchFamily="2" charset="-122"/>
              </a:rPr>
              <a:t>Free-Space Management </a:t>
            </a:r>
            <a:endParaRPr lang="en-US" altLang="zh-CN" sz="2000" b="1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Efficiency and Performance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Recovery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Log-Structured File Systems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NFS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Example: WAFL File System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974725" y="1531938"/>
            <a:ext cx="70294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 Typical File Control Block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" t="7463" r="706" b="7787"/>
          <a:stretch>
            <a:fillRect/>
          </a:stretch>
        </p:blipFill>
        <p:spPr bwMode="auto">
          <a:xfrm>
            <a:off x="1233488" y="1416050"/>
            <a:ext cx="6430962" cy="41465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457200"/>
            <a:ext cx="8229600" cy="469900"/>
          </a:xfrm>
        </p:spPr>
        <p:txBody>
          <a:bodyPr/>
          <a:lstStyle/>
          <a:p>
            <a:pPr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Inode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in UNIX   (ext3)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948" r="4706" b="948"/>
          <a:stretch>
            <a:fillRect/>
          </a:stretch>
        </p:blipFill>
        <p:spPr bwMode="auto">
          <a:xfrm>
            <a:off x="1566863" y="1290638"/>
            <a:ext cx="6278562" cy="50879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228600"/>
            <a:ext cx="792554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回顾：</a:t>
            </a: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OS</a:t>
            </a:r>
            <a:r>
              <a:rPr lang="zh-CN" altLang="en-US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的引导过程：</a:t>
            </a: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Computer Startup--</a:t>
            </a:r>
            <a:r>
              <a:rPr lang="zh-CN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加电</a:t>
            </a:r>
            <a:endParaRPr lang="zh-CN" altLang="zh-CN" sz="2800" noProof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9458" name="Rectangle 3"/>
          <p:cNvSpPr>
            <a:spLocks noGrp="1"/>
          </p:cNvSpPr>
          <p:nvPr>
            <p:ph type="body" idx="4294967295"/>
          </p:nvPr>
        </p:nvSpPr>
        <p:spPr>
          <a:xfrm>
            <a:off x="685800" y="1308100"/>
            <a:ext cx="7750175" cy="4397375"/>
          </a:xfrm>
          <a:ln>
            <a:miter/>
          </a:ln>
        </p:spPr>
        <p:txBody>
          <a:bodyPr/>
          <a:lstStyle/>
          <a:p>
            <a:pPr indent="-285750">
              <a:defRPr/>
            </a:pP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电源开关打开</a:t>
            </a:r>
            <a:r>
              <a:rPr lang="en-US" altLang="zh-CN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机器开始供电</a:t>
            </a:r>
            <a:r>
              <a:rPr lang="en-US" altLang="zh-CN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主板的控制芯片组会</a:t>
            </a:r>
            <a:r>
              <a:rPr lang="zh-CN" altLang="en-US" sz="2000" noProof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向CPU发出并保持一个RESET （重置）信号，让CPU 恢复到初始状态。</a:t>
            </a:r>
            <a:endParaRPr lang="zh-CN" altLang="en-US" sz="2000" noProof="1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-285750">
              <a:defRPr/>
            </a:pP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当芯片组检测到电源已经开始稳定供电时，就会撤去RESET 信号（相当于松开台式机的重启键，早期台式机提供</a:t>
            </a:r>
            <a:r>
              <a:rPr lang="en-US" altLang="zh-CN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RESET</a:t>
            </a: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按钮）</a:t>
            </a:r>
            <a:endParaRPr lang="zh-CN" altLang="en-US" sz="2000" noProof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-285750">
              <a:defRPr/>
            </a:pPr>
            <a:r>
              <a:rPr lang="zh-CN" altLang="en-US" sz="2000" b="1" u="sng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 就从</a:t>
            </a:r>
            <a:r>
              <a:rPr lang="zh-CN" altLang="en-US" sz="2000" b="1" u="sng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0xffff0 </a:t>
            </a:r>
            <a:r>
              <a:rPr lang="zh-CN" altLang="en-US" sz="2000" b="1" u="sng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处开始执行指令。</a:t>
            </a:r>
            <a:endParaRPr lang="zh-CN" altLang="en-US" sz="2000" b="1" u="sng" noProof="1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-285750">
              <a:defRPr/>
            </a:pP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该地址在系统BIOS （Basic Input/Output System，基本输入输出系统）的地址范围内，大部分系统BIOS 厂商放在这里的都</a:t>
            </a:r>
            <a:r>
              <a:rPr lang="zh-CN" altLang="en-US" sz="2000" noProof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只是一条跳转指令</a:t>
            </a:r>
            <a:r>
              <a:rPr lang="zh-CN" altLang="en-US" sz="20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，跳到系统BIOS 真正的启动代码处。</a:t>
            </a:r>
            <a:endParaRPr lang="zh-CN" altLang="en-US" sz="2000" noProof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sz="2000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Computer Startup--</a:t>
            </a:r>
            <a:r>
              <a:rPr lang="zh-CN" altLang="en-US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+mn-ea"/>
              </a:rPr>
              <a:t>自检</a:t>
            </a:r>
            <a:endParaRPr lang="zh-CN" altLang="zh-CN" sz="2800" noProof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系统BIOS 的启动代码首先要做的事情是进行POST（Power-On Self Test，加电后自检）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POST 的主要任务是检测系统中一些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关键设备是否存在和能否正常工作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，例如内存、显卡、键盘等设备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由于POST 是最早进行的检测过程，此时尚未初始化显卡，如果系统BIOS 在POST 的过程中发现了一些致命错误，有时不会将错误信息在屏幕上显示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/>
            <a:r>
              <a:rPr lang="zh-CN" altLang="en-US" sz="2000" dirty="0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例如没有找到内存或者内存有问题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（此时只会检查640K 常规内存），或其它关键设备，系统BIOS 就会直接控制喇叭发声来报告错误，声音的长短和次数代表了错误的类型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Computer Startup--</a:t>
            </a:r>
            <a:r>
              <a:rPr lang="zh-CN" altLang="en-US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+mn-ea"/>
              </a:rPr>
              <a:t>初始化设备</a:t>
            </a:r>
            <a:endParaRPr lang="zh-CN" altLang="zh-CN" sz="2800" noProof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4214813"/>
          </a:xfrm>
        </p:spPr>
        <p:txBody>
          <a:bodyPr/>
          <a:lstStyle/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接下来系统BIOS 将查找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显卡的BIOS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，显卡BIOS在ROM 芯片的起始地址通常设在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0xC0000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处，系统BIOS 在该地址处找到显卡BIOS 之后就调用它的初始化代码，由显卡BIOS 来初始化显卡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此时多数显卡都会在屏幕上显示出一些初始化信息，介绍生产厂商、图形芯片类型等内容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系统BIOS 接着会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查找其它设备的BIOS 程序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，找到之后同样要调用这些BIOS内部的初始化代码来初始化相关的设备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Computer Startup--</a:t>
            </a:r>
            <a:r>
              <a:rPr lang="zh-CN" altLang="en-US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+mn-ea"/>
              </a:rPr>
              <a:t>测试设备</a:t>
            </a:r>
            <a:endParaRPr lang="zh-CN" altLang="en-US" sz="2800" noProof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+mn-ea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8150" y="1282700"/>
            <a:ext cx="8324850" cy="5014913"/>
          </a:xfrm>
        </p:spPr>
        <p:txBody>
          <a:bodyPr/>
          <a:lstStyle/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查找完所有其它设备的BIOS 之后，系统BIOS 将显示出它自己的启动画面，其中包括有系统BIOS 的类型、序列号和版本号等内容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接着系统BIOS 将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检测和显示CPU 的类型和工作频率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，然后开始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测试所有的RAM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（Random Access Memory），并同时在屏幕上显示内存测试的进度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内存测试通过之后，系统BIOS 将开始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检测系统中安装的一些标准硬件设备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，包括硬盘、光驱、串口、并口、软驱等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另外绝大多数较新版本的系统BIOS 在这一过程中还要自动检测和设置内存的定时参数、硬盘参数和访问模式等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标准设备检测完毕后，系统BIOS 内部的支持即插即用的代码将开始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检测和配置系统中安装的即插即用设备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，每找到一个设备之后，系统BIOS 都会在屏幕上显示出设备的名称和型号等信息，同时为该设备分配中断（INT）、DMA （Direct Memory Access，直接存储器存取）通道和I/O （Input/Output，输入输出）端口等资源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Computer Startup--</a:t>
            </a:r>
            <a:r>
              <a:rPr lang="zh-CN" altLang="en-US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+mn-ea"/>
              </a:rPr>
              <a:t>更新SECD</a:t>
            </a:r>
            <a:endParaRPr lang="zh-CN" altLang="en-US" sz="2800" noProof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+mn-ea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5938" y="1282700"/>
            <a:ext cx="8247062" cy="4483100"/>
          </a:xfrm>
        </p:spPr>
        <p:txBody>
          <a:bodyPr/>
          <a:lstStyle/>
          <a:p>
            <a:pPr eaLnBrk="1">
              <a:defRPr/>
            </a:pP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所有硬件都检测配置完毕后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，多数系统BIOS 会重新清屏并在屏幕上方显示出一个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表格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，其中概略地列出了系统中安装的各种标准硬件设备，以及它们使用的资源和一些相关工作参数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接下来系统BIOS 将更新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ESCD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（Extended System Con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guration Data，扩展系统配置数据）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>
              <a:defRPr/>
            </a:pPr>
            <a:r>
              <a:rPr lang="zh-CN" altLang="en-US" sz="2000" dirty="0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ESCD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（Extended System Con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guration Data，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扩展系统配置数据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）是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BIOS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用来与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操作系统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交换硬件配置信息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的一种手段，这些数据被存放在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CMOS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（Complementary Metal Oxide Semiconductor，互补金属氧化物半导体）中；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操作系统将根据这些信息配置与使用设备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有些设备安装后需要重启机器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eaLnBrk="1">
              <a:buFont typeface="Monotype Sorts" pitchFamily="2" charset="2"/>
              <a:buNone/>
              <a:defRPr/>
            </a:pP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Computer Startup--启动操作系统</a:t>
            </a:r>
            <a:endParaRPr lang="en-US" altLang="zh-CN" sz="2800" noProof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9458" name="Rectangle 3"/>
          <p:cNvSpPr>
            <a:spLocks noGrp="1"/>
          </p:cNvSpPr>
          <p:nvPr>
            <p:ph type="body" idx="4294967295"/>
          </p:nvPr>
        </p:nvSpPr>
        <p:spPr>
          <a:xfrm>
            <a:off x="598488" y="1101725"/>
            <a:ext cx="7947025" cy="5233988"/>
          </a:xfrm>
          <a:ln>
            <a:miter/>
          </a:ln>
        </p:spPr>
        <p:txBody>
          <a:bodyPr/>
          <a:lstStyle/>
          <a:p>
            <a:pPr eaLnBrk="1">
              <a:defRPr/>
            </a:pPr>
            <a:r>
              <a:rPr lang="zh-CN" altLang="en-US" sz="1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ESCD 更新完毕后，</a:t>
            </a:r>
            <a:r>
              <a:rPr lang="zh-CN" altLang="en-US" sz="1800" noProof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系统BIOS</a:t>
            </a:r>
            <a:r>
              <a:rPr lang="zh-CN" altLang="en-US" sz="1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的启动代码将进行它的最后一项工作，即根据用户指定的启动顺序从软盘、硬盘及光驱等</a:t>
            </a:r>
            <a:r>
              <a:rPr lang="zh-CN" altLang="en-US" sz="1800" noProof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启动操作系统</a:t>
            </a:r>
            <a:endParaRPr lang="zh-CN" altLang="en-US" sz="1800" noProof="1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>
              <a:defRPr/>
            </a:pPr>
            <a:r>
              <a:rPr lang="zh-CN" altLang="en-US" sz="18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以Windows为例</a:t>
            </a:r>
            <a:endParaRPr lang="zh-CN" altLang="en-US" sz="1800" noProof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>
              <a:defRPr/>
            </a:pP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系统BIOS将启动盘（一般是主硬盘）的</a:t>
            </a:r>
            <a:r>
              <a:rPr lang="zh-CN" altLang="en-US" sz="16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主引导扇区（</a:t>
            </a:r>
            <a:r>
              <a:rPr lang="en-US" altLang="zh-CN" sz="16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MBR, </a:t>
            </a:r>
            <a:r>
              <a:rPr lang="zh-CN" altLang="en-US" sz="16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主引导记录）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读入到内存的</a:t>
            </a:r>
            <a:r>
              <a:rPr lang="zh-CN" altLang="en-US" sz="16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0x7c00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处；</a:t>
            </a:r>
            <a:endParaRPr lang="en-US" altLang="zh-CN" sz="1600" noProof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>
              <a:defRPr/>
            </a:pP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检查</a:t>
            </a:r>
            <a:r>
              <a:rPr lang="zh-CN" altLang="en-US" sz="16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0x7dfe 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地址的内存，如果其内容是</a:t>
            </a:r>
            <a:r>
              <a:rPr lang="zh-CN" altLang="en-US" sz="1600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</a:t>
            </a:r>
            <a:r>
              <a:rPr lang="en-US" altLang="zh-CN" sz="1600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AA</a:t>
            </a:r>
            <a:r>
              <a:rPr lang="zh-CN" altLang="en-US" sz="1600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55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，就跳转到</a:t>
            </a:r>
            <a:r>
              <a:rPr lang="zh-CN" altLang="en-US" sz="160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0x7c00 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处执行MBR （Master Boot Record，主引导记录，</a:t>
            </a:r>
            <a:r>
              <a:rPr lang="en-US" altLang="zh-CN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512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字节）；</a:t>
            </a:r>
            <a:endParaRPr lang="zh-CN" altLang="en-US" sz="1600" noProof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>
              <a:defRPr/>
            </a:pP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MBR 从分区表（Partition Table）中找到</a:t>
            </a:r>
            <a:r>
              <a:rPr lang="zh-CN" altLang="en-US" sz="1600" b="1" noProof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第一个活动分区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（Active Partition，一般是C 盘第一个分区），然后按照类似方式读取并执行这个</a:t>
            </a:r>
            <a:r>
              <a:rPr lang="zh-CN" altLang="en-US" sz="16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活动分区的引导扇区（Partition Boot Sector），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引导扇区负责</a:t>
            </a:r>
            <a:r>
              <a:rPr lang="zh-CN" altLang="en-US" sz="1600" noProof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读取并执行NTLDR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（NT Loa</a:t>
            </a:r>
            <a:r>
              <a:rPr lang="en-US" altLang="zh-CN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16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，Windows NT的加载程序），完成Windows的启动 ；</a:t>
            </a:r>
            <a:endParaRPr lang="en-US" altLang="zh-CN" sz="1600" noProof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>
              <a:defRPr/>
            </a:pPr>
            <a:r>
              <a:rPr lang="zh-CN" altLang="en-US" sz="18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如果你自己写一个操作系统，一般是从</a:t>
            </a:r>
            <a:r>
              <a:rPr lang="zh-CN" altLang="en-US" sz="18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修改主引导扇区</a:t>
            </a:r>
            <a:r>
              <a:rPr lang="zh-CN" altLang="en-US" sz="18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开始（汇编）</a:t>
            </a:r>
            <a:endParaRPr lang="en-US" altLang="zh-CN" sz="1800" noProof="1">
              <a:solidFill>
                <a:srgbClr val="0409E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>
              <a:defRPr/>
            </a:pPr>
            <a:r>
              <a:rPr lang="zh-CN" altLang="en-US" sz="16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因为</a:t>
            </a:r>
            <a:r>
              <a:rPr lang="en-US" altLang="zh-CN" sz="16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BIOS</a:t>
            </a:r>
            <a:r>
              <a:rPr lang="zh-CN" altLang="en-US" sz="16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sz="16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主引导扇区</a:t>
            </a:r>
            <a:r>
              <a:rPr lang="zh-CN" altLang="en-US" sz="16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装入到内存的</a:t>
            </a:r>
            <a:r>
              <a:rPr lang="en-US" altLang="zh-CN" sz="1600" b="1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0x7c00</a:t>
            </a:r>
            <a:r>
              <a:rPr lang="zh-CN" altLang="en-US" sz="16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处并执行之；</a:t>
            </a:r>
            <a:endParaRPr lang="en-US" altLang="zh-CN" sz="1600" noProof="1">
              <a:solidFill>
                <a:srgbClr val="0409E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>
              <a:defRPr/>
            </a:pPr>
            <a:r>
              <a:rPr lang="zh-CN" altLang="en-US" sz="1800" noProof="1">
                <a:solidFill>
                  <a:srgbClr val="0409E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需要对所用文件系统在磁盘上的布局相当熟悉；</a:t>
            </a:r>
            <a:endParaRPr lang="zh-CN" altLang="en-US" sz="1800" noProof="1">
              <a:solidFill>
                <a:srgbClr val="0409E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393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In-Memory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File System Structures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70000"/>
            <a:ext cx="7785100" cy="5067300"/>
          </a:xfrm>
        </p:spPr>
        <p:txBody>
          <a:bodyPr/>
          <a:lstStyle/>
          <a:p>
            <a:r>
              <a:rPr lang="en-US" altLang="zh-CN" sz="2000" dirty="0">
                <a:ea typeface="宋体" panose="02010600030101010101" pitchFamily="2" charset="-122"/>
              </a:rPr>
              <a:t>The in-memory information is used for both file-system management and performance improvement via caching.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The data are loaded at mount time and discarded at dismount.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In-memory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 mount table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In-memory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 directory-structure</a:t>
            </a:r>
            <a:endParaRPr lang="en-US" altLang="zh-CN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System-wide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open-file table (</a:t>
            </a:r>
            <a:r>
              <a:rPr lang="en-US" altLang="zh-CN" sz="2000" b="1" dirty="0">
                <a:solidFill>
                  <a:srgbClr val="003399"/>
                </a:solidFill>
                <a:ea typeface="宋体" panose="02010600030101010101" pitchFamily="2" charset="-122"/>
              </a:rPr>
              <a:t>UNIX</a:t>
            </a:r>
            <a:r>
              <a:rPr lang="zh-CN" altLang="en-US" sz="2000" b="1" dirty="0">
                <a:solidFill>
                  <a:srgbClr val="003399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000" b="1" dirty="0">
                <a:solidFill>
                  <a:srgbClr val="003399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solidFill>
                  <a:srgbClr val="003399"/>
                </a:solidFill>
                <a:ea typeface="宋体" panose="02010600030101010101" pitchFamily="2" charset="-122"/>
              </a:rPr>
              <a:t>索引结点表</a:t>
            </a:r>
            <a:r>
              <a:rPr lang="en-US" altLang="zh-CN" sz="2000" b="1" dirty="0" smtClean="0">
                <a:solidFill>
                  <a:srgbClr val="003399"/>
                </a:solidFill>
                <a:ea typeface="宋体" panose="02010600030101010101" pitchFamily="2" charset="-122"/>
              </a:rPr>
              <a:t>+</a:t>
            </a:r>
            <a:r>
              <a:rPr lang="zh-CN" altLang="en-US" sz="2000" b="1" dirty="0" smtClean="0">
                <a:solidFill>
                  <a:srgbClr val="003399"/>
                </a:solidFill>
                <a:ea typeface="宋体" panose="02010600030101010101" pitchFamily="2" charset="-122"/>
              </a:rPr>
              <a:t>文件表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Per-process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 open-file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table (</a:t>
            </a:r>
            <a:r>
              <a:rPr lang="en-US" altLang="zh-CN" sz="2000" dirty="0">
                <a:solidFill>
                  <a:srgbClr val="003399"/>
                </a:solidFill>
                <a:ea typeface="宋体" panose="02010600030101010101" pitchFamily="2" charset="-122"/>
              </a:rPr>
              <a:t>UNIX,</a:t>
            </a:r>
            <a:r>
              <a:rPr lang="zh-CN" altLang="en-US" sz="2000" dirty="0">
                <a:solidFill>
                  <a:srgbClr val="003399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solidFill>
                  <a:srgbClr val="003399"/>
                </a:solidFill>
                <a:ea typeface="宋体" panose="02010600030101010101" pitchFamily="2" charset="-122"/>
              </a:rPr>
              <a:t>PCB</a:t>
            </a:r>
            <a:r>
              <a:rPr lang="zh-CN" altLang="en-US" sz="2000" dirty="0">
                <a:solidFill>
                  <a:srgbClr val="003399"/>
                </a:solidFill>
                <a:ea typeface="宋体" panose="02010600030101010101" pitchFamily="2" charset="-122"/>
              </a:rPr>
              <a:t>中的</a:t>
            </a:r>
            <a:r>
              <a:rPr lang="en-US" altLang="zh-CN" sz="2000" dirty="0">
                <a:solidFill>
                  <a:srgbClr val="003399"/>
                </a:solidFill>
                <a:ea typeface="宋体" panose="02010600030101010101" pitchFamily="2" charset="-122"/>
              </a:rPr>
              <a:t>U</a:t>
            </a:r>
            <a:r>
              <a:rPr lang="zh-CN" altLang="en-US" sz="2000" dirty="0">
                <a:solidFill>
                  <a:srgbClr val="003399"/>
                </a:solidFill>
                <a:ea typeface="宋体" panose="02010600030101010101" pitchFamily="2" charset="-122"/>
              </a:rPr>
              <a:t>区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393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In-Memory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Structures(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0100" y="1143000"/>
            <a:ext cx="7607300" cy="55372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In-memory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mount table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b="1" dirty="0">
                <a:ea typeface="宋体" panose="02010600030101010101" pitchFamily="2" charset="-122"/>
              </a:rPr>
              <a:t>or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partition table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 smtClean="0">
                <a:ea typeface="宋体" panose="02010600030101010101" pitchFamily="2" charset="-122"/>
              </a:rPr>
              <a:t>Contains </a:t>
            </a:r>
            <a:r>
              <a:rPr lang="en-US" altLang="zh-CN" sz="2000" dirty="0">
                <a:ea typeface="宋体" panose="02010600030101010101" pitchFamily="2" charset="-122"/>
              </a:rPr>
              <a:t>information about each mounted volume (or mounted </a:t>
            </a:r>
            <a:r>
              <a:rPr lang="en-US" altLang="zh-CN" sz="2000" dirty="0" smtClean="0">
                <a:ea typeface="宋体" panose="02010600030101010101" pitchFamily="2" charset="-122"/>
              </a:rPr>
              <a:t>partition).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In-memory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directory-structure 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 smtClean="0">
                <a:ea typeface="宋体" panose="02010600030101010101" pitchFamily="2" charset="-122"/>
              </a:rPr>
              <a:t>Cache </a:t>
            </a:r>
            <a:r>
              <a:rPr lang="en-US" altLang="zh-CN" sz="2000" dirty="0">
                <a:ea typeface="宋体" panose="02010600030101010101" pitchFamily="2" charset="-122"/>
              </a:rPr>
              <a:t>holds the directory information of recently accessed directories. 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 smtClean="0">
                <a:ea typeface="宋体" panose="02010600030101010101" pitchFamily="2" charset="-122"/>
              </a:rPr>
              <a:t>For </a:t>
            </a:r>
            <a:r>
              <a:rPr lang="en-US" altLang="zh-CN" sz="2000" dirty="0">
                <a:ea typeface="宋体" panose="02010600030101010101" pitchFamily="2" charset="-122"/>
              </a:rPr>
              <a:t>directories at which volumes are mounted, it can contain a pointer to the volume table.)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endParaRPr lang="en-US" altLang="zh-CN" sz="20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Objectives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800">
                <a:ea typeface="宋体" panose="02010600030101010101" pitchFamily="2" charset="-122"/>
              </a:rPr>
              <a:t>To describe the details of implementing local file systems and directory structures</a:t>
            </a:r>
            <a:endParaRPr lang="zh-CN" altLang="en-US" sz="2800">
              <a:ea typeface="宋体" panose="02010600030101010101" pitchFamily="2" charset="-122"/>
            </a:endParaRPr>
          </a:p>
          <a:p>
            <a:r>
              <a:rPr lang="zh-CN" altLang="en-US" sz="2800">
                <a:ea typeface="宋体" panose="02010600030101010101" pitchFamily="2" charset="-122"/>
              </a:rPr>
              <a:t>To describe the implementation of remote file systems</a:t>
            </a:r>
            <a:endParaRPr lang="zh-CN" altLang="en-US" sz="2800">
              <a:ea typeface="宋体" panose="02010600030101010101" pitchFamily="2" charset="-122"/>
            </a:endParaRPr>
          </a:p>
          <a:p>
            <a:r>
              <a:rPr lang="zh-CN" altLang="en-US" sz="2800">
                <a:ea typeface="宋体" panose="02010600030101010101" pitchFamily="2" charset="-122"/>
              </a:rPr>
              <a:t>To discuss block allocation and free-block algorithms and trade-offs</a:t>
            </a:r>
            <a:endParaRPr lang="zh-CN" altLang="en-US" sz="2800">
              <a:ea typeface="宋体" panose="02010600030101010101" pitchFamily="2" charset="-122"/>
            </a:endParaRPr>
          </a:p>
          <a:p>
            <a:endParaRPr lang="zh-CN" altLang="en-US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393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In-Memory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Structures(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0100" y="1143000"/>
            <a:ext cx="7607300" cy="5537200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System-wide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open-file table 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 smtClean="0">
                <a:ea typeface="宋体" panose="02010600030101010101" pitchFamily="2" charset="-122"/>
              </a:rPr>
              <a:t>Contains </a:t>
            </a:r>
            <a:r>
              <a:rPr lang="en-US" altLang="zh-CN" sz="2000" dirty="0">
                <a:ea typeface="宋体" panose="02010600030101010101" pitchFamily="2" charset="-122"/>
              </a:rPr>
              <a:t>a copy of the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FCB</a:t>
            </a:r>
            <a:r>
              <a:rPr lang="en-US" altLang="zh-CN" sz="2000" dirty="0">
                <a:ea typeface="宋体" panose="02010600030101010101" pitchFamily="2" charset="-122"/>
              </a:rPr>
              <a:t> of each open </a:t>
            </a:r>
            <a:r>
              <a:rPr lang="en-US" altLang="zh-CN" sz="2000" dirty="0" smtClean="0">
                <a:ea typeface="宋体" panose="02010600030101010101" pitchFamily="2" charset="-122"/>
              </a:rPr>
              <a:t>file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 smtClean="0">
                <a:ea typeface="宋体" panose="02010600030101010101" pitchFamily="2" charset="-122"/>
              </a:rPr>
              <a:t>As </a:t>
            </a:r>
            <a:r>
              <a:rPr lang="en-US" altLang="zh-CN" sz="2000" dirty="0">
                <a:ea typeface="宋体" panose="02010600030101010101" pitchFamily="2" charset="-122"/>
              </a:rPr>
              <a:t>well as other information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  <a:r>
              <a:rPr lang="zh-CN" altLang="en-US" sz="2400" dirty="0" smtClean="0"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ea typeface="宋体" panose="02010600030101010101" pitchFamily="2" charset="-122"/>
              </a:rPr>
              <a:t>e.g. file </a:t>
            </a:r>
            <a:r>
              <a:rPr lang="en-US" altLang="zh-CN" sz="2400" dirty="0">
                <a:ea typeface="宋体" panose="02010600030101010101" pitchFamily="2" charset="-122"/>
              </a:rPr>
              <a:t>table</a:t>
            </a:r>
            <a:r>
              <a:rPr lang="zh-CN" altLang="en-US" sz="2400" dirty="0">
                <a:ea typeface="宋体" panose="02010600030101010101" pitchFamily="2" charset="-122"/>
              </a:rPr>
              <a:t>）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Per-process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open-file table 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C</a:t>
            </a:r>
            <a:r>
              <a:rPr lang="en-US" altLang="zh-CN" sz="2000" dirty="0" smtClean="0">
                <a:ea typeface="宋体" panose="02010600030101010101" pitchFamily="2" charset="-122"/>
              </a:rPr>
              <a:t>ontains </a:t>
            </a:r>
            <a:r>
              <a:rPr lang="en-US" altLang="zh-CN" sz="2000" dirty="0">
                <a:ea typeface="宋体" panose="02010600030101010101" pitchFamily="2" charset="-122"/>
              </a:rPr>
              <a:t>a pointer to the appropriate entry in the system-wide open-file table, as well as other information.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endParaRPr lang="en-US" altLang="zh-CN" sz="20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393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In-Memory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 System Structures(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511300"/>
            <a:ext cx="7351713" cy="4251325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The following figure illustrates the necessary file system structures provided by the operating systems.</a:t>
            </a:r>
            <a:endParaRPr lang="en-US" altLang="zh-CN" sz="2800">
              <a:ea typeface="宋体" panose="02010600030101010101" pitchFamily="2" charset="-122"/>
            </a:endParaRPr>
          </a:p>
          <a:p>
            <a:endParaRPr lang="en-US" altLang="zh-CN"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Figure 12-3(a) refers to </a:t>
            </a:r>
            <a:r>
              <a:rPr lang="en-US" altLang="zh-CN" sz="2800">
                <a:solidFill>
                  <a:srgbClr val="006600"/>
                </a:solidFill>
                <a:ea typeface="宋体" panose="02010600030101010101" pitchFamily="2" charset="-122"/>
              </a:rPr>
              <a:t>opening a file.</a:t>
            </a:r>
            <a:endParaRPr lang="en-US" altLang="zh-CN" sz="280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endParaRPr lang="en-US" altLang="zh-CN"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Figure 12-3(b) refers to </a:t>
            </a:r>
            <a:r>
              <a:rPr lang="en-US" altLang="zh-CN" sz="2800">
                <a:solidFill>
                  <a:srgbClr val="006600"/>
                </a:solidFill>
                <a:ea typeface="宋体" panose="02010600030101010101" pitchFamily="2" charset="-122"/>
              </a:rPr>
              <a:t>reading a file</a:t>
            </a:r>
            <a:r>
              <a:rPr lang="en-US" altLang="zh-CN" sz="2800">
                <a:ea typeface="宋体" panose="02010600030101010101" pitchFamily="2" charset="-122"/>
              </a:rPr>
              <a:t>.</a:t>
            </a:r>
            <a:endParaRPr lang="en-US" altLang="zh-CN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In-Memory File System Structures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2" t="1373" r="3906" b="687"/>
          <a:stretch>
            <a:fillRect/>
          </a:stretch>
        </p:blipFill>
        <p:spPr bwMode="auto">
          <a:xfrm>
            <a:off x="1019175" y="1244600"/>
            <a:ext cx="6386513" cy="51149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6" name="文本框 1"/>
          <p:cNvSpPr txBox="1">
            <a:spLocks noChangeArrowheads="1"/>
          </p:cNvSpPr>
          <p:nvPr/>
        </p:nvSpPr>
        <p:spPr bwMode="auto">
          <a:xfrm>
            <a:off x="7751763" y="1855788"/>
            <a:ext cx="1146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open()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28677" name="文本框 4"/>
          <p:cNvSpPr txBox="1">
            <a:spLocks noChangeArrowheads="1"/>
          </p:cNvSpPr>
          <p:nvPr/>
        </p:nvSpPr>
        <p:spPr bwMode="auto">
          <a:xfrm>
            <a:off x="7751763" y="4708525"/>
            <a:ext cx="11461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read()</a:t>
            </a:r>
            <a:r>
              <a:rPr lang="zh-CN" altLang="en-US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a typeface="宋体" panose="02010600030101010101" pitchFamily="2" charset="-122"/>
              </a:rPr>
              <a:t>write</a:t>
            </a:r>
            <a:r>
              <a:rPr lang="zh-CN" altLang="en-US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a typeface="宋体" panose="02010600030101010101" pitchFamily="2" charset="-122"/>
              </a:rPr>
              <a:t>close</a:t>
            </a:r>
            <a:r>
              <a:rPr lang="zh-CN" altLang="en-US" sz="1800" dirty="0">
                <a:ea typeface="宋体" panose="02010600030101010101" pitchFamily="2" charset="-122"/>
              </a:rPr>
              <a:t>等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393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Open()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的过程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0100" y="1355725"/>
            <a:ext cx="7607300" cy="5324475"/>
          </a:xfrm>
        </p:spPr>
        <p:txBody>
          <a:bodyPr/>
          <a:lstStyle/>
          <a:p>
            <a:r>
              <a:rPr lang="zh-CN" altLang="en-US" sz="2000" dirty="0">
                <a:ea typeface="宋体" panose="02010600030101010101" pitchFamily="2" charset="-122"/>
              </a:rPr>
              <a:t>结合上页与下页图表。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1. 根据要打开的文件名</a:t>
            </a:r>
            <a:r>
              <a:rPr lang="zh-CN" altLang="en-US" sz="2000" b="1" dirty="0">
                <a:ea typeface="宋体" panose="02010600030101010101" pitchFamily="2" charset="-122"/>
              </a:rPr>
              <a:t>查找目录项</a:t>
            </a:r>
            <a:r>
              <a:rPr lang="zh-CN" altLang="en-US" sz="2000" dirty="0">
                <a:ea typeface="宋体" panose="02010600030101010101" pitchFamily="2" charset="-122"/>
              </a:rPr>
              <a:t>。如果目录项不在内存中，则从硬盘上读取该目录项到内存中</a:t>
            </a:r>
            <a:r>
              <a:rPr lang="en-US" altLang="zh-CN" sz="2000" dirty="0">
                <a:ea typeface="宋体" panose="02010600030101010101" pitchFamily="2" charset="-122"/>
              </a:rPr>
              <a:t>;</a:t>
            </a:r>
            <a:endParaRPr lang="zh-CN" altLang="en-US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2. 根据目录项找到要打开文件的</a:t>
            </a:r>
            <a:r>
              <a:rPr lang="zh-CN" altLang="en-US" sz="2000" b="1" dirty="0">
                <a:ea typeface="宋体" panose="02010600030101010101" pitchFamily="2" charset="-122"/>
              </a:rPr>
              <a:t>FCB</a:t>
            </a:r>
            <a:r>
              <a:rPr lang="zh-CN" altLang="en-US" sz="2000" dirty="0">
                <a:ea typeface="宋体" panose="02010600030101010101" pitchFamily="2" charset="-122"/>
              </a:rPr>
              <a:t>，读入</a:t>
            </a:r>
            <a:r>
              <a:rPr lang="zh-CN" altLang="en-US" sz="2000" b="1" dirty="0">
                <a:solidFill>
                  <a:srgbClr val="0070C0"/>
                </a:solidFill>
                <a:ea typeface="宋体" panose="02010600030101010101" pitchFamily="2" charset="-122"/>
              </a:rPr>
              <a:t>全局</a:t>
            </a:r>
            <a:r>
              <a:rPr lang="zh-CN" altLang="en-US" sz="2000" b="1" dirty="0">
                <a:ea typeface="宋体" panose="02010600030101010101" pitchFamily="2" charset="-122"/>
              </a:rPr>
              <a:t>打开文件表</a:t>
            </a:r>
            <a:r>
              <a:rPr lang="en-US" altLang="zh-CN" sz="2000" b="1" dirty="0">
                <a:ea typeface="宋体" panose="02010600030101010101" pitchFamily="2" charset="-122"/>
              </a:rPr>
              <a:t>;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3. 在进程的</a:t>
            </a:r>
            <a:r>
              <a:rPr lang="zh-CN" altLang="en-US" sz="2000" b="1" dirty="0">
                <a:solidFill>
                  <a:srgbClr val="0070C0"/>
                </a:solidFill>
                <a:ea typeface="宋体" panose="02010600030101010101" pitchFamily="2" charset="-122"/>
              </a:rPr>
              <a:t>局部</a:t>
            </a:r>
            <a:r>
              <a:rPr lang="zh-CN" altLang="en-US" sz="2000" b="1" dirty="0">
                <a:ea typeface="宋体" panose="02010600030101010101" pitchFamily="2" charset="-122"/>
              </a:rPr>
              <a:t>打开文件表中</a:t>
            </a:r>
            <a:r>
              <a:rPr lang="zh-CN" altLang="en-US" sz="2000" dirty="0">
                <a:ea typeface="宋体" panose="02010600030101010101" pitchFamily="2" charset="-122"/>
              </a:rPr>
              <a:t>建立指向</a:t>
            </a:r>
            <a:r>
              <a:rPr lang="zh-CN" altLang="en-US" sz="2000" b="1" dirty="0">
                <a:ea typeface="宋体" panose="02010600030101010101" pitchFamily="2" charset="-122"/>
              </a:rPr>
              <a:t>全局打开文件表</a:t>
            </a:r>
            <a:r>
              <a:rPr lang="zh-CN" altLang="en-US" sz="2000" dirty="0">
                <a:ea typeface="宋体" panose="02010600030101010101" pitchFamily="2" charset="-122"/>
              </a:rPr>
              <a:t>中的相应项的</a:t>
            </a:r>
            <a:r>
              <a:rPr lang="zh-CN" altLang="en-US" sz="2000" b="1" dirty="0">
                <a:ea typeface="宋体" panose="02010600030101010101" pitchFamily="2" charset="-122"/>
              </a:rPr>
              <a:t>指针</a:t>
            </a:r>
            <a:r>
              <a:rPr lang="en-US" altLang="zh-CN" sz="2000" b="1" dirty="0">
                <a:ea typeface="宋体" panose="02010600030101010101" pitchFamily="2" charset="-122"/>
              </a:rPr>
              <a:t>;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4.  Open() 返回该文件在</a:t>
            </a:r>
            <a:r>
              <a:rPr lang="zh-CN" altLang="en-US" sz="2000" b="1" dirty="0">
                <a:ea typeface="宋体" panose="02010600030101010101" pitchFamily="2" charset="-122"/>
              </a:rPr>
              <a:t>局部打开文件表</a:t>
            </a:r>
            <a:r>
              <a:rPr lang="zh-CN" altLang="en-US" sz="2000" dirty="0">
                <a:ea typeface="宋体" panose="02010600030101010101" pitchFamily="2" charset="-122"/>
              </a:rPr>
              <a:t>中的</a:t>
            </a:r>
            <a:r>
              <a:rPr lang="zh-CN" altLang="en-US" sz="2000" b="1" dirty="0">
                <a:ea typeface="宋体" panose="02010600030101010101" pitchFamily="2" charset="-122"/>
              </a:rPr>
              <a:t>偏移</a:t>
            </a:r>
            <a:r>
              <a:rPr lang="en-US" altLang="zh-CN" sz="2000" b="1" dirty="0">
                <a:ea typeface="宋体" panose="02010600030101010101" pitchFamily="2" charset="-122"/>
              </a:rPr>
              <a:t>;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endParaRPr lang="zh-CN" altLang="en-US" sz="2400" b="1" dirty="0">
              <a:ea typeface="宋体" panose="02010600030101010101" pitchFamily="2" charset="-122"/>
            </a:endParaRPr>
          </a:p>
          <a:p>
            <a:r>
              <a:rPr lang="zh-CN" altLang="en-US" sz="2000" b="1" dirty="0">
                <a:ea typeface="宋体" panose="02010600030101010101" pitchFamily="2" charset="-122"/>
              </a:rPr>
              <a:t>关闭文件的基本过程或基本思想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lvl="1"/>
            <a:r>
              <a:rPr lang="en-US" altLang="zh-CN" sz="1600" b="1" dirty="0">
                <a:ea typeface="宋体" panose="02010600030101010101" pitchFamily="2" charset="-122"/>
              </a:rPr>
              <a:t>Open()</a:t>
            </a:r>
            <a:r>
              <a:rPr lang="zh-CN" altLang="en-US" sz="1600" b="1" dirty="0">
                <a:ea typeface="宋体" panose="02010600030101010101" pitchFamily="2" charset="-122"/>
              </a:rPr>
              <a:t>操作的逆过程</a:t>
            </a:r>
            <a:r>
              <a:rPr lang="en-US" altLang="zh-CN" sz="1600" b="1" dirty="0">
                <a:ea typeface="宋体" panose="02010600030101010101" pitchFamily="2" charset="-122"/>
              </a:rPr>
              <a:t>;</a:t>
            </a:r>
            <a:endParaRPr lang="zh-CN" altLang="en-US" sz="1600" b="1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549275" y="119063"/>
            <a:ext cx="8077200" cy="609600"/>
          </a:xfrm>
          <a:prstGeom prst="rect">
            <a:avLst/>
          </a:prstGeom>
          <a:noFill/>
          <a:ln>
            <a:noFill/>
            <a:miter/>
          </a:ln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回顾：</a:t>
            </a:r>
            <a:r>
              <a:rPr lang="zh-CN" altLang="en-US" noProof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系统调用</a:t>
            </a:r>
            <a:r>
              <a:rPr lang="en-US" altLang="zh-CN" noProof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open</a:t>
            </a:r>
            <a:r>
              <a:rPr lang="en-US" altLang="zh-CN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() </a:t>
            </a:r>
            <a:r>
              <a:rPr lang="zh-CN" altLang="en-US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en-US" altLang="zh-CN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creat()</a:t>
            </a: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20767" y="1108279"/>
            <a:ext cx="7226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" indent="-344805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fdrd=open(“source”,O_RDONLY)</a:t>
            </a:r>
            <a:r>
              <a:rPr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000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05" indent="-344805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fdwt=creat(“dest”,0666)</a:t>
            </a:r>
            <a:r>
              <a:rPr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000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275" y="1983927"/>
            <a:ext cx="7886700" cy="399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533400" y="150813"/>
            <a:ext cx="8077200" cy="609600"/>
          </a:xfrm>
          <a:prstGeom prst="rect">
            <a:avLst/>
          </a:prstGeom>
          <a:noFill/>
          <a:ln>
            <a:noFill/>
            <a:miter/>
          </a:ln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回顾：</a:t>
            </a:r>
            <a:r>
              <a:rPr lang="zh-CN" altLang="en-US" noProof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系统调用</a:t>
            </a:r>
            <a:r>
              <a:rPr lang="en-US" altLang="zh-CN" noProof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open</a:t>
            </a:r>
            <a:r>
              <a:rPr lang="en-US" altLang="zh-CN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()</a:t>
            </a:r>
            <a:r>
              <a:rPr lang="zh-CN" altLang="en-US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en-US" altLang="zh-CN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read()</a:t>
            </a:r>
            <a:r>
              <a:rPr lang="zh-CN" altLang="en-US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en-US" altLang="zh-CN" noProof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write()</a:t>
            </a: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31747" name="文本框 3"/>
          <p:cNvSpPr txBox="1">
            <a:spLocks noChangeArrowheads="1"/>
          </p:cNvSpPr>
          <p:nvPr/>
        </p:nvSpPr>
        <p:spPr bwMode="auto">
          <a:xfrm>
            <a:off x="1003300" y="5916613"/>
            <a:ext cx="6300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7030A0"/>
                </a:solidFill>
                <a:latin typeface="Arial" panose="020B0604020202090204" pitchFamily="34" charset="0"/>
                <a:ea typeface="宋体" panose="02010600030101010101" pitchFamily="2" charset="-122"/>
              </a:rPr>
              <a:t>请参见“</a:t>
            </a:r>
            <a:r>
              <a:rPr lang="en-US" altLang="zh-CN" sz="1800" dirty="0">
                <a:solidFill>
                  <a:srgbClr val="7030A0"/>
                </a:solidFill>
                <a:latin typeface="Arial" panose="020B0604020202090204" pitchFamily="34" charset="0"/>
                <a:ea typeface="宋体" panose="02010600030101010101" pitchFamily="2" charset="-122"/>
              </a:rPr>
              <a:t>UNIX</a:t>
            </a:r>
            <a:r>
              <a:rPr lang="zh-CN" altLang="en-US" sz="1800" dirty="0">
                <a:solidFill>
                  <a:srgbClr val="7030A0"/>
                </a:solidFill>
                <a:latin typeface="Arial" panose="020B0604020202090204" pitchFamily="34" charset="0"/>
                <a:ea typeface="宋体" panose="02010600030101010101" pitchFamily="2" charset="-122"/>
              </a:rPr>
              <a:t>操作系统设计”，第</a:t>
            </a:r>
            <a:r>
              <a:rPr lang="en-US" altLang="zh-CN" sz="1800" dirty="0">
                <a:solidFill>
                  <a:srgbClr val="7030A0"/>
                </a:solidFill>
                <a:latin typeface="Arial" panose="020B0604020202090204" pitchFamily="34" charset="0"/>
                <a:ea typeface="宋体" panose="02010600030101010101" pitchFamily="2" charset="-122"/>
              </a:rPr>
              <a:t>80</a:t>
            </a:r>
            <a:r>
              <a:rPr lang="zh-CN" altLang="en-US" sz="1800" dirty="0">
                <a:solidFill>
                  <a:srgbClr val="7030A0"/>
                </a:solidFill>
                <a:latin typeface="Arial" panose="020B0604020202090204" pitchFamily="34" charset="0"/>
                <a:ea typeface="宋体" panose="02010600030101010101" pitchFamily="2" charset="-122"/>
              </a:rPr>
              <a:t>页</a:t>
            </a:r>
            <a:endParaRPr lang="zh-CN" altLang="en-US" sz="1800" dirty="0">
              <a:solidFill>
                <a:srgbClr val="7030A0"/>
              </a:solidFill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pic>
        <p:nvPicPr>
          <p:cNvPr id="133124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93838" y="1035050"/>
            <a:ext cx="6156325" cy="47259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Create a new file 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>
                <a:solidFill>
                  <a:srgbClr val="0070C0"/>
                </a:solidFill>
                <a:ea typeface="宋体" panose="02010600030101010101" pitchFamily="2" charset="-122"/>
              </a:rPr>
              <a:t>The process: </a:t>
            </a:r>
            <a:r>
              <a:rPr lang="en-US" altLang="zh-CN" sz="2400">
                <a:ea typeface="宋体" panose="02010600030101010101" pitchFamily="2" charset="-122"/>
              </a:rPr>
              <a:t>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An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application program </a:t>
            </a:r>
            <a:r>
              <a:rPr lang="en-US" altLang="zh-CN" sz="2000">
                <a:ea typeface="宋体" panose="02010600030101010101" pitchFamily="2" charset="-122"/>
              </a:rPr>
              <a:t>calls the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logical file system</a:t>
            </a:r>
            <a:r>
              <a:rPr lang="en-US" altLang="zh-CN" sz="2000">
                <a:ea typeface="宋体" panose="02010600030101010101" pitchFamily="2" charset="-122"/>
              </a:rPr>
              <a:t>.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Logical file system </a:t>
            </a:r>
            <a:r>
              <a:rPr lang="en-US" altLang="zh-CN" sz="2000">
                <a:ea typeface="宋体" panose="02010600030101010101" pitchFamily="2" charset="-122"/>
              </a:rPr>
              <a:t>allocates a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new FCB.</a:t>
            </a:r>
            <a:endParaRPr lang="en-US" altLang="zh-CN" sz="200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Read the appropriate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directory</a:t>
            </a:r>
            <a:r>
              <a:rPr lang="en-US" altLang="zh-CN" sz="2000">
                <a:ea typeface="宋体" panose="02010600030101010101" pitchFamily="2" charset="-122"/>
              </a:rPr>
              <a:t> into memory,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updates</a:t>
            </a:r>
            <a:r>
              <a:rPr lang="en-US" altLang="zh-CN" sz="2000">
                <a:ea typeface="宋体" panose="02010600030101010101" pitchFamily="2" charset="-122"/>
              </a:rPr>
              <a:t> it with the new file name and FCB, and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writes it back </a:t>
            </a:r>
            <a:r>
              <a:rPr lang="en-US" altLang="zh-CN" sz="2000">
                <a:ea typeface="宋体" panose="02010600030101010101" pitchFamily="2" charset="-122"/>
              </a:rPr>
              <a:t>to the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disk</a:t>
            </a:r>
            <a:r>
              <a:rPr lang="en-US" altLang="zh-CN" sz="2000">
                <a:ea typeface="宋体" panose="02010600030101010101" pitchFamily="2" charset="-122"/>
              </a:rPr>
              <a:t>. 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About directory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Some operating systems (including UNIX)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treat a directory as a file. </a:t>
            </a:r>
            <a:endParaRPr lang="en-US" altLang="zh-CN" sz="200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Some operating systems (including Windows NT)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treat a directories as entities separate from files</a:t>
            </a:r>
            <a:r>
              <a:rPr lang="en-US" altLang="zh-CN" sz="2000">
                <a:ea typeface="宋体" panose="02010600030101010101" pitchFamily="2" charset="-122"/>
              </a:rPr>
              <a:t>. (separate system calls for files and directories.) 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Open a file 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69988"/>
            <a:ext cx="7351713" cy="4483100"/>
          </a:xfrm>
        </p:spPr>
        <p:txBody>
          <a:bodyPr/>
          <a:lstStyle/>
          <a:p>
            <a:r>
              <a:rPr lang="en-US" altLang="zh-CN" sz="2000">
                <a:solidFill>
                  <a:srgbClr val="0070C0"/>
                </a:solidFill>
                <a:ea typeface="宋体" panose="02010600030101010101" pitchFamily="2" charset="-122"/>
              </a:rPr>
              <a:t>The process: </a:t>
            </a:r>
            <a:r>
              <a:rPr lang="en-US" altLang="zh-CN" sz="2000">
                <a:ea typeface="宋体" panose="02010600030101010101" pitchFamily="2" charset="-122"/>
              </a:rPr>
              <a:t>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en-US" altLang="zh-CN" sz="1600">
                <a:ea typeface="宋体" panose="02010600030101010101" pitchFamily="2" charset="-122"/>
              </a:rPr>
              <a:t>The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directory structures is searched </a:t>
            </a:r>
            <a:r>
              <a:rPr lang="en-US" altLang="zh-CN" sz="1600">
                <a:ea typeface="宋体" panose="02010600030101010101" pitchFamily="2" charset="-122"/>
              </a:rPr>
              <a:t>for the given file name. (Parts of the directory  structure are usually cached in memory to speed directory operations.) </a:t>
            </a:r>
            <a:endParaRPr lang="en-US" altLang="zh-CN" sz="1600">
              <a:ea typeface="宋体" panose="02010600030101010101" pitchFamily="2" charset="-122"/>
            </a:endParaRPr>
          </a:p>
          <a:p>
            <a:pPr lvl="1"/>
            <a:r>
              <a:rPr lang="en-US" altLang="zh-CN" sz="1600">
                <a:ea typeface="宋体" panose="02010600030101010101" pitchFamily="2" charset="-122"/>
              </a:rPr>
              <a:t>The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FCB</a:t>
            </a:r>
            <a:r>
              <a:rPr lang="en-US" altLang="zh-CN" sz="1600">
                <a:ea typeface="宋体" panose="02010600030101010101" pitchFamily="2" charset="-122"/>
              </a:rPr>
              <a:t> is copied into a 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system-wide open-file table </a:t>
            </a:r>
            <a:r>
              <a:rPr lang="en-US" altLang="zh-CN" sz="1600">
                <a:ea typeface="宋体" panose="02010600030101010101" pitchFamily="2" charset="-122"/>
              </a:rPr>
              <a:t>in memory. </a:t>
            </a:r>
            <a:endParaRPr lang="en-US" altLang="zh-CN" sz="1600">
              <a:ea typeface="宋体" panose="02010600030101010101" pitchFamily="2" charset="-122"/>
            </a:endParaRPr>
          </a:p>
          <a:p>
            <a:pPr lvl="1"/>
            <a:r>
              <a:rPr lang="en-US" altLang="zh-CN" sz="1600">
                <a:ea typeface="宋体" panose="02010600030101010101" pitchFamily="2" charset="-122"/>
              </a:rPr>
              <a:t>An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entry</a:t>
            </a:r>
            <a:r>
              <a:rPr lang="en-US" altLang="zh-CN" sz="1600">
                <a:ea typeface="宋体" panose="02010600030101010101" pitchFamily="2" charset="-122"/>
              </a:rPr>
              <a:t> is made in the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per-process open-file </a:t>
            </a:r>
            <a:r>
              <a:rPr lang="en-US" altLang="zh-CN" sz="1600">
                <a:ea typeface="宋体" panose="02010600030101010101" pitchFamily="2" charset="-122"/>
              </a:rPr>
              <a:t>(with a pointer to the entry in the system-wide open-file table, a pointer to the current location in the file, the access mode in which the file is open, ……) </a:t>
            </a:r>
            <a:endParaRPr lang="en-US" altLang="zh-CN" sz="1600">
              <a:ea typeface="宋体" panose="02010600030101010101" pitchFamily="2" charset="-122"/>
            </a:endParaRPr>
          </a:p>
          <a:p>
            <a:pPr lvl="1"/>
            <a:r>
              <a:rPr lang="en-US" altLang="zh-CN" sz="1600">
                <a:ea typeface="宋体" panose="02010600030101010101" pitchFamily="2" charset="-122"/>
              </a:rPr>
              <a:t>The open call returns a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pointer</a:t>
            </a:r>
            <a:r>
              <a:rPr lang="en-US" altLang="zh-CN" sz="1600">
                <a:ea typeface="宋体" panose="02010600030101010101" pitchFamily="2" charset="-122"/>
              </a:rPr>
              <a:t> to the appropriate entry in the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per-process open-file</a:t>
            </a:r>
            <a:r>
              <a:rPr lang="en-US" altLang="zh-CN" sz="1600">
                <a:ea typeface="宋体" panose="02010600030101010101" pitchFamily="2" charset="-122"/>
              </a:rPr>
              <a:t>. All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file operations </a:t>
            </a:r>
            <a:r>
              <a:rPr lang="en-US" altLang="zh-CN" sz="1600">
                <a:ea typeface="宋体" panose="02010600030101010101" pitchFamily="2" charset="-122"/>
              </a:rPr>
              <a:t>are then  performed via this pointer. </a:t>
            </a:r>
            <a:endParaRPr lang="en-US" altLang="zh-CN" sz="16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About the pointer returned by the open call 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en-US" altLang="zh-CN" sz="1600">
                <a:ea typeface="宋体" panose="02010600030101010101" pitchFamily="2" charset="-122"/>
              </a:rPr>
              <a:t>Unix systems refer to it as a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file descriptor</a:t>
            </a:r>
            <a:r>
              <a:rPr lang="en-US" altLang="zh-CN" sz="1600">
                <a:ea typeface="宋体" panose="02010600030101010101" pitchFamily="2" charset="-122"/>
              </a:rPr>
              <a:t>.</a:t>
            </a:r>
            <a:endParaRPr lang="en-US" altLang="zh-CN" sz="1600">
              <a:ea typeface="宋体" panose="02010600030101010101" pitchFamily="2" charset="-122"/>
            </a:endParaRPr>
          </a:p>
          <a:p>
            <a:pPr lvl="1"/>
            <a:r>
              <a:rPr lang="en-US" altLang="zh-CN" sz="1600">
                <a:ea typeface="宋体" panose="02010600030101010101" pitchFamily="2" charset="-122"/>
              </a:rPr>
              <a:t>Windows 2000 refers to it as a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file handle</a:t>
            </a:r>
            <a:r>
              <a:rPr lang="en-US" altLang="zh-CN" sz="1600">
                <a:ea typeface="宋体" panose="02010600030101010101" pitchFamily="2" charset="-122"/>
              </a:rPr>
              <a:t>. </a:t>
            </a:r>
            <a:endParaRPr lang="en-US" altLang="zh-CN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Close a file 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>
                <a:solidFill>
                  <a:srgbClr val="0070C0"/>
                </a:solidFill>
                <a:ea typeface="宋体" panose="02010600030101010101" pitchFamily="2" charset="-122"/>
              </a:rPr>
              <a:t>The process: </a:t>
            </a:r>
            <a:r>
              <a:rPr lang="en-US" altLang="zh-CN" sz="2400">
                <a:ea typeface="宋体" panose="02010600030101010101" pitchFamily="2" charset="-122"/>
              </a:rPr>
              <a:t>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The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per-process table</a:t>
            </a:r>
            <a:r>
              <a:rPr lang="en-US" altLang="zh-CN" sz="2000">
                <a:ea typeface="宋体" panose="02010600030101010101" pitchFamily="2" charset="-122"/>
              </a:rPr>
              <a:t> entry is removed, and the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system-wide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entry’s open count </a:t>
            </a:r>
            <a:r>
              <a:rPr lang="en-US" altLang="zh-CN" sz="2000">
                <a:ea typeface="宋体" panose="02010600030101010101" pitchFamily="2" charset="-122"/>
              </a:rPr>
              <a:t>is </a:t>
            </a:r>
            <a:r>
              <a:rPr lang="en-US" altLang="zh-CN" sz="2000">
                <a:solidFill>
                  <a:srgbClr val="006600"/>
                </a:solidFill>
                <a:ea typeface="宋体" panose="02010600030101010101" pitchFamily="2" charset="-122"/>
              </a:rPr>
              <a:t>decremented</a:t>
            </a:r>
            <a:r>
              <a:rPr lang="en-US" altLang="zh-CN" sz="2000">
                <a:ea typeface="宋体" panose="02010600030101010101" pitchFamily="2" charset="-122"/>
              </a:rPr>
              <a:t>. 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When all users that have opened the file close it, the updated file information is copied back to the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disk-based directory structure</a:t>
            </a:r>
            <a:r>
              <a:rPr lang="en-US" altLang="zh-CN" sz="2000">
                <a:ea typeface="宋体" panose="02010600030101010101" pitchFamily="2" charset="-122"/>
              </a:rPr>
              <a:t> and the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system-wide open-file table </a:t>
            </a:r>
            <a:r>
              <a:rPr lang="en-US" altLang="zh-CN" sz="2000">
                <a:ea typeface="宋体" panose="02010600030101010101" pitchFamily="2" charset="-122"/>
              </a:rPr>
              <a:t>entry is removed.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UNIX实例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dirty="0">
                <a:ea typeface="宋体" panose="02010600030101010101" pitchFamily="2" charset="-122"/>
              </a:rPr>
              <a:t>Per-process </a:t>
            </a:r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</a:rPr>
              <a:t>open-file table</a:t>
            </a:r>
            <a:endParaRPr lang="zh-CN" altLang="en-US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</a:rPr>
              <a:t>File table </a:t>
            </a:r>
            <a:r>
              <a:rPr lang="zh-CN" altLang="en-US" sz="2000" dirty="0">
                <a:ea typeface="宋体" panose="02010600030101010101" pitchFamily="2" charset="-122"/>
              </a:rPr>
              <a:t>(System-wide)</a:t>
            </a:r>
            <a:endParaRPr lang="zh-CN" altLang="en-US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</a:rPr>
              <a:t>Index-nodes table</a:t>
            </a:r>
            <a:r>
              <a:rPr lang="zh-CN" altLang="en-US" sz="2000" dirty="0">
                <a:ea typeface="宋体" panose="02010600030101010101" pitchFamily="2" charset="-122"/>
              </a:rPr>
              <a:t>（FCB）</a:t>
            </a:r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fd=open(filename)</a:t>
            </a:r>
            <a:endParaRPr lang="zh-CN" altLang="en-US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num=read(fd, buf,num)</a:t>
            </a:r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11.1 File-System Structure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5000" y="1279525"/>
            <a:ext cx="7810500" cy="4854945"/>
          </a:xfrm>
        </p:spPr>
        <p:txBody>
          <a:bodyPr/>
          <a:lstStyle/>
          <a:p>
            <a:r>
              <a:rPr lang="en-US" altLang="zh-CN" sz="2000" b="1" dirty="0">
                <a:ea typeface="宋体" panose="02010600030101010101" pitchFamily="2" charset="-122"/>
              </a:rPr>
              <a:t>To provide 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efficient and convenient access</a:t>
            </a:r>
            <a:r>
              <a:rPr lang="en-US" altLang="zh-CN" sz="2000" b="1" dirty="0">
                <a:ea typeface="宋体" panose="02010600030101010101" pitchFamily="2" charset="-122"/>
              </a:rPr>
              <a:t> to the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disk</a:t>
            </a:r>
            <a:r>
              <a:rPr lang="en-US" altLang="zh-CN" sz="2000" b="1" dirty="0">
                <a:ea typeface="宋体" panose="02010600030101010101" pitchFamily="2" charset="-122"/>
              </a:rPr>
              <a:t>, the operating system imposes 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one or more 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file systems </a:t>
            </a:r>
            <a:r>
              <a:rPr lang="en-US" altLang="zh-CN" sz="2000" b="1" dirty="0">
                <a:ea typeface="宋体" panose="02010600030101010101" pitchFamily="2" charset="-122"/>
              </a:rPr>
              <a:t>to allow the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data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a typeface="宋体" panose="02010600030101010101" pitchFamily="2" charset="-122"/>
              </a:rPr>
              <a:t>to be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stored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located, and retrieved easily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</a:rPr>
              <a:t>.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endParaRPr lang="en-US" altLang="zh-CN" sz="2000" b="1" u="sng" dirty="0" smtClean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r>
              <a:rPr lang="en-US" altLang="zh-CN" sz="2000" b="1" u="sng" dirty="0" smtClean="0">
                <a:solidFill>
                  <a:srgbClr val="1306BA"/>
                </a:solidFill>
                <a:ea typeface="宋体" panose="02010600030101010101" pitchFamily="2" charset="-122"/>
              </a:rPr>
              <a:t>A </a:t>
            </a:r>
            <a:r>
              <a:rPr lang="en-US" altLang="zh-CN" sz="2000" b="1" u="sng" dirty="0">
                <a:solidFill>
                  <a:srgbClr val="1306BA"/>
                </a:solidFill>
                <a:ea typeface="宋体" panose="02010600030101010101" pitchFamily="2" charset="-122"/>
              </a:rPr>
              <a:t>file system </a:t>
            </a:r>
            <a:r>
              <a:rPr lang="en-US" altLang="zh-CN" sz="2000" b="1" u="sng" dirty="0">
                <a:ea typeface="宋体" panose="02010600030101010101" pitchFamily="2" charset="-122"/>
              </a:rPr>
              <a:t>poses two quite different design problems</a:t>
            </a:r>
            <a:endParaRPr lang="en-US" altLang="zh-CN" sz="2000" b="1" u="sng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b="1" u="sng" dirty="0">
                <a:solidFill>
                  <a:srgbClr val="FF0000"/>
                </a:solidFill>
                <a:ea typeface="宋体" panose="02010600030101010101" pitchFamily="2" charset="-122"/>
              </a:rPr>
              <a:t>The first problem</a:t>
            </a:r>
            <a:r>
              <a:rPr lang="en-US" altLang="zh-CN" sz="2000" b="1" u="sng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is defining </a:t>
            </a:r>
            <a:r>
              <a:rPr lang="en-US" altLang="zh-CN" sz="2000" b="1" dirty="0">
                <a:solidFill>
                  <a:srgbClr val="0070C0"/>
                </a:solidFill>
                <a:ea typeface="宋体" panose="02010600030101010101" pitchFamily="2" charset="-122"/>
              </a:rPr>
              <a:t>how the file system should look to the user</a:t>
            </a:r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This task involves defining 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a file </a:t>
            </a:r>
            <a:r>
              <a:rPr lang="en-US" altLang="zh-CN" sz="1800" dirty="0">
                <a:ea typeface="宋体" panose="02010600030101010101" pitchFamily="2" charset="-122"/>
              </a:rPr>
              <a:t>and its 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attributes</a:t>
            </a:r>
            <a:r>
              <a:rPr lang="en-US" altLang="zh-CN" sz="1800" dirty="0">
                <a:ea typeface="宋体" panose="02010600030101010101" pitchFamily="2" charset="-122"/>
              </a:rPr>
              <a:t>, the 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operations</a:t>
            </a:r>
            <a:r>
              <a:rPr lang="en-US" altLang="zh-CN" sz="1800" dirty="0">
                <a:ea typeface="宋体" panose="02010600030101010101" pitchFamily="2" charset="-122"/>
              </a:rPr>
              <a:t> allowed on a file, and the 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directory structure </a:t>
            </a:r>
            <a:r>
              <a:rPr lang="en-US" altLang="zh-CN" sz="1800" dirty="0">
                <a:ea typeface="宋体" panose="02010600030101010101" pitchFamily="2" charset="-122"/>
              </a:rPr>
              <a:t>for </a:t>
            </a:r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organizing</a:t>
            </a:r>
            <a:r>
              <a:rPr lang="en-US" altLang="zh-CN" sz="1800" dirty="0">
                <a:ea typeface="宋体" panose="02010600030101010101" pitchFamily="2" charset="-122"/>
              </a:rPr>
              <a:t> files.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b="1" u="sng" dirty="0">
                <a:solidFill>
                  <a:srgbClr val="FF0000"/>
                </a:solidFill>
                <a:ea typeface="宋体" panose="02010600030101010101" pitchFamily="2" charset="-122"/>
              </a:rPr>
              <a:t>The second problem </a:t>
            </a:r>
            <a:r>
              <a:rPr lang="en-US" altLang="zh-CN" sz="2000" dirty="0">
                <a:ea typeface="宋体" panose="02010600030101010101" pitchFamily="2" charset="-122"/>
              </a:rPr>
              <a:t>is creating </a:t>
            </a:r>
            <a:r>
              <a:rPr lang="en-US" altLang="zh-CN" sz="2000" b="1" u="sng" dirty="0">
                <a:solidFill>
                  <a:srgbClr val="006600"/>
                </a:solidFill>
                <a:ea typeface="宋体" panose="02010600030101010101" pitchFamily="2" charset="-122"/>
              </a:rPr>
              <a:t>algorithms</a:t>
            </a:r>
            <a:r>
              <a:rPr lang="en-US" altLang="zh-CN" sz="2000" b="1" dirty="0">
                <a:solidFill>
                  <a:srgbClr val="003300"/>
                </a:solidFill>
                <a:ea typeface="宋体" panose="02010600030101010101" pitchFamily="2" charset="-122"/>
              </a:rPr>
              <a:t> and </a:t>
            </a:r>
            <a:r>
              <a:rPr lang="en-US" altLang="zh-CN" sz="2000" b="1" u="sng" dirty="0">
                <a:solidFill>
                  <a:srgbClr val="006600"/>
                </a:solidFill>
                <a:ea typeface="宋体" panose="02010600030101010101" pitchFamily="2" charset="-122"/>
              </a:rPr>
              <a:t>data structures</a:t>
            </a:r>
            <a:r>
              <a:rPr lang="en-US" altLang="zh-CN" sz="2000" b="1" u="sng" dirty="0">
                <a:solidFill>
                  <a:srgbClr val="0033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to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map the </a:t>
            </a:r>
            <a:r>
              <a:rPr lang="en-US" altLang="zh-CN" sz="2000" b="1" dirty="0">
                <a:solidFill>
                  <a:srgbClr val="0070C0"/>
                </a:solidFill>
                <a:ea typeface="宋体" panose="02010600030101010101" pitchFamily="2" charset="-122"/>
              </a:rPr>
              <a:t>logical file system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onto 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the physical secondary-storage devices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.</a:t>
            </a:r>
            <a:endParaRPr lang="en-US" altLang="zh-CN" sz="2000" b="1" dirty="0">
              <a:solidFill>
                <a:srgbClr val="1306BA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14400" y="896938"/>
            <a:ext cx="7785980" cy="2143125"/>
          </a:xfrm>
          <a:prstGeom prst="rect">
            <a:avLst/>
          </a:prstGeom>
          <a:noFill/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若文件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的硬链接为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，两个进程分别打开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，获取对应的文件描述符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fd1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fd2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，则下列叙述中，正确的是（）。（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2017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571500" indent="-571500" eaLnBrk="1" hangingPunct="1">
              <a:buFontTx/>
              <a:buAutoNum type="romanUcPeriod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的读写指针位置保持相同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571500" indent="-571500" eaLnBrk="1" hangingPunct="1">
              <a:buFontTx/>
              <a:buAutoNum type="romanUcPeriod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共享同一个内存索引结点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571500" indent="-571500" eaLnBrk="1" hangingPunct="1">
              <a:buFontTx/>
              <a:buAutoNum type="romanUcPeriod"/>
              <a:defRPr/>
            </a:pPr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fd1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fd2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分别指向各自的用户打开文件表中的一项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67" name="文本框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8800" y="3222625"/>
            <a:ext cx="3097213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仅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III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68" name="文本框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3975100"/>
            <a:ext cx="3097213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仅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III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69" name="文本框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4618038"/>
            <a:ext cx="3097213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仅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70" name="文本框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5412581"/>
            <a:ext cx="3097213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 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 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III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71" name="矩形 7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3286125"/>
            <a:ext cx="514350" cy="514350"/>
          </a:xfrm>
          <a:prstGeom prst="rect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72" name="矩形 9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4683125"/>
            <a:ext cx="514350" cy="514350"/>
          </a:xfrm>
          <a:prstGeom prst="rect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73" name="矩形 10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5476875"/>
            <a:ext cx="514350" cy="514350"/>
          </a:xfrm>
          <a:prstGeom prst="rect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74" name="圆角矩形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75" name="矩形 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6876" name="文本框 7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77" name="文本框 8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6878" name="矩形 7"/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>
            <a:off x="1114425" y="3924300"/>
            <a:ext cx="514350" cy="514350"/>
          </a:xfrm>
          <a:prstGeom prst="rect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36879" name="组合 6"/>
          <p:cNvGrpSpPr/>
          <p:nvPr>
            <p:custDataLst>
              <p:tags r:id="rId14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36890" name="RemarkBack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6891" name="RemarkBlock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6892" name="RemarkTitleText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36883" name="RemarkBack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36884" name="RemarkBlock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36885" name="RemarkTitleText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36880" name="组合 16"/>
          <p:cNvGrpSpPr/>
          <p:nvPr>
            <p:custDataLst>
              <p:tags r:id="rId21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36886" name="TitleBackground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6887" name="ColorBlock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6888" name="TypeText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36889" name="TipText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6881" name="图片 1"/>
          <p:cNvPicPr/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8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 idx="4294967295"/>
          </p:nvPr>
        </p:nvSpPr>
        <p:spPr>
          <a:xfrm>
            <a:off x="698500" y="3302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11.2.2 Partition and Mounting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7891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841375" y="1165225"/>
            <a:ext cx="7756525" cy="4994275"/>
          </a:xfrm>
        </p:spPr>
        <p:txBody>
          <a:bodyPr/>
          <a:lstStyle/>
          <a:p>
            <a:r>
              <a:rPr lang="zh-CN" altLang="en-US" sz="2400">
                <a:solidFill>
                  <a:srgbClr val="006600"/>
                </a:solidFill>
                <a:ea typeface="宋体" panose="02010600030101010101" pitchFamily="2" charset="-122"/>
              </a:rPr>
              <a:t>A disk can be sliced into multiple partitions</a:t>
            </a:r>
            <a:endParaRPr lang="zh-CN" altLang="en-US" sz="240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A volume can span </a:t>
            </a:r>
            <a:r>
              <a:rPr lang="fr-FR" altLang="en-US" sz="2400">
                <a:ea typeface="宋体" panose="02010600030101010101" pitchFamily="2" charset="-122"/>
              </a:rPr>
              <a:t>multiple partitions on multiple disks (e.g RAID)</a:t>
            </a:r>
            <a:endParaRPr lang="fr-FR" altLang="en-US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Each partition can be either :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"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raw</a:t>
            </a:r>
            <a:r>
              <a:rPr lang="en-US" altLang="zh-CN" sz="2000">
                <a:ea typeface="宋体" panose="02010600030101010101" pitchFamily="2" charset="-122"/>
              </a:rPr>
              <a:t>“-- containing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no file system</a:t>
            </a:r>
            <a:r>
              <a:rPr lang="en-US" altLang="zh-CN" sz="2000">
                <a:ea typeface="宋体" panose="02010600030101010101" pitchFamily="2" charset="-122"/>
              </a:rPr>
              <a:t>, disk is used where no file system is appropriate.</a:t>
            </a:r>
            <a:endParaRPr lang="en-US" altLang="zh-CN" sz="2000">
              <a:ea typeface="宋体" panose="02010600030101010101" pitchFamily="2" charset="-122"/>
            </a:endParaRPr>
          </a:p>
          <a:p>
            <a:pPr lvl="2"/>
            <a:r>
              <a:rPr lang="en-US" altLang="zh-CN" sz="1800">
                <a:solidFill>
                  <a:srgbClr val="006600"/>
                </a:solidFill>
                <a:ea typeface="宋体" panose="02010600030101010101" pitchFamily="2" charset="-122"/>
              </a:rPr>
              <a:t>UNIX swap space </a:t>
            </a:r>
            <a:r>
              <a:rPr lang="en-US" altLang="zh-CN" sz="1800">
                <a:ea typeface="宋体" panose="02010600030101010101" pitchFamily="2" charset="-122"/>
              </a:rPr>
              <a:t>can use a raw partition, as it uses its own format</a:t>
            </a:r>
            <a:endParaRPr lang="en-US" altLang="zh-CN" sz="1800">
              <a:ea typeface="宋体" panose="02010600030101010101" pitchFamily="2" charset="-122"/>
            </a:endParaRPr>
          </a:p>
          <a:p>
            <a:pPr lvl="2"/>
            <a:r>
              <a:rPr lang="en-US" altLang="zh-CN" sz="1800">
                <a:solidFill>
                  <a:srgbClr val="006600"/>
                </a:solidFill>
                <a:ea typeface="宋体" panose="02010600030101010101" pitchFamily="2" charset="-122"/>
              </a:rPr>
              <a:t>some databases </a:t>
            </a:r>
            <a:r>
              <a:rPr lang="en-US" altLang="zh-CN" sz="1800">
                <a:ea typeface="宋体" panose="02010600030101010101" pitchFamily="2" charset="-122"/>
              </a:rPr>
              <a:t>use raw disk and format the data to suit their needs.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"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cooked</a:t>
            </a:r>
            <a:r>
              <a:rPr lang="en-US" altLang="zh-CN" sz="2000">
                <a:ea typeface="宋体" panose="02010600030101010101" pitchFamily="2" charset="-122"/>
              </a:rPr>
              <a:t>“ --containing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a file system</a:t>
            </a:r>
            <a:endParaRPr lang="zh-CN" altLang="en-US" sz="20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sz="280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 idx="4294967295"/>
          </p:nvPr>
        </p:nvSpPr>
        <p:spPr>
          <a:xfrm>
            <a:off x="698500" y="3302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Partition and Mounting (Cont.)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891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841375" y="1165225"/>
            <a:ext cx="7756525" cy="4994275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Boot information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Can be stored in a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separate partition</a:t>
            </a:r>
            <a:r>
              <a:rPr lang="en-US" altLang="zh-CN" sz="2000" dirty="0">
                <a:ea typeface="宋体" panose="02010600030101010101" pitchFamily="2" charset="-122"/>
              </a:rPr>
              <a:t>. It has its own format, since at boot time the system does not have file-system device drivers loaded and therefore cannot interpret the file-system format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Usually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a sequence series of blocks</a:t>
            </a:r>
            <a:r>
              <a:rPr lang="en-US" altLang="zh-CN" sz="2000" dirty="0">
                <a:ea typeface="宋体" panose="02010600030101010101" pitchFamily="2" charset="-122"/>
              </a:rPr>
              <a:t>, loaded as an image into memory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06600"/>
                </a:solidFill>
                <a:ea typeface="宋体" panose="02010600030101010101" pitchFamily="2" charset="-122"/>
              </a:rPr>
              <a:t>Dual-booted system</a:t>
            </a:r>
            <a:r>
              <a:rPr lang="en-US" altLang="zh-CN" sz="2400" dirty="0">
                <a:ea typeface="宋体" panose="02010600030101010101" pitchFamily="2" charset="-122"/>
              </a:rPr>
              <a:t>– </a:t>
            </a:r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Multiple operating systems can be installed on such a system</a:t>
            </a:r>
            <a:endParaRPr lang="en-US" altLang="zh-CN" sz="2400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boot loader: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understands multiple operating systems and multiple file systems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occupy the boot space.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 idx="4294967295"/>
          </p:nvPr>
        </p:nvSpPr>
        <p:spPr>
          <a:xfrm>
            <a:off x="698500" y="2540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Partition and Mounting (Cont)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9939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673100" y="1063625"/>
            <a:ext cx="8064500" cy="5273675"/>
          </a:xfrm>
        </p:spPr>
        <p:txBody>
          <a:bodyPr/>
          <a:lstStyle/>
          <a:p>
            <a:r>
              <a:rPr lang="zh-CN" altLang="en-US" sz="2400">
                <a:solidFill>
                  <a:srgbClr val="0070C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400">
                <a:solidFill>
                  <a:srgbClr val="0070C0"/>
                </a:solidFill>
                <a:ea typeface="宋体" panose="02010600030101010101" pitchFamily="2" charset="-122"/>
              </a:rPr>
              <a:t>oot partition</a:t>
            </a:r>
            <a:endParaRPr lang="en-US" altLang="zh-CN" sz="240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Contains </a:t>
            </a:r>
            <a:r>
              <a:rPr lang="zh-CN" altLang="en-US" sz="2000">
                <a:ea typeface="宋体" panose="02010600030101010101" pitchFamily="2" charset="-122"/>
              </a:rPr>
              <a:t>the operating-system kernel and sometimes other system files</a:t>
            </a:r>
            <a:endParaRPr lang="zh-CN" altLang="en-US" sz="2000">
              <a:ea typeface="宋体" panose="02010600030101010101" pitchFamily="2" charset="-122"/>
            </a:endParaRPr>
          </a:p>
          <a:p>
            <a:pPr lvl="1"/>
            <a:r>
              <a:rPr lang="zh-CN" altLang="en-US" sz="2000">
                <a:solidFill>
                  <a:srgbClr val="00B050"/>
                </a:solidFill>
                <a:ea typeface="宋体" panose="02010600030101010101" pitchFamily="2" charset="-122"/>
              </a:rPr>
              <a:t>Mounted at boot time</a:t>
            </a:r>
            <a:endParaRPr lang="zh-CN" altLang="en-US" sz="200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2000">
                <a:solidFill>
                  <a:srgbClr val="00B050"/>
                </a:solidFill>
                <a:ea typeface="宋体" panose="02010600030101010101" pitchFamily="2" charset="-122"/>
              </a:rPr>
              <a:t>Other volumes </a:t>
            </a:r>
            <a:r>
              <a:rPr lang="zh-CN" altLang="en-US" sz="2000">
                <a:ea typeface="宋体" panose="02010600030101010101" pitchFamily="2" charset="-122"/>
              </a:rPr>
              <a:t>can be automatically mounted </a:t>
            </a:r>
            <a:r>
              <a:rPr lang="zh-CN" altLang="en-US" sz="2000">
                <a:solidFill>
                  <a:srgbClr val="00B050"/>
                </a:solidFill>
                <a:ea typeface="宋体" panose="02010600030101010101" pitchFamily="2" charset="-122"/>
              </a:rPr>
              <a:t>at boot or Manually mounted later</a:t>
            </a:r>
            <a:endParaRPr lang="zh-CN" altLang="en-US" sz="200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r>
              <a:rPr lang="zh-CN" altLang="en-US" sz="2400">
                <a:solidFill>
                  <a:srgbClr val="0070C0"/>
                </a:solidFill>
                <a:ea typeface="宋体" panose="02010600030101010101" pitchFamily="2" charset="-122"/>
              </a:rPr>
              <a:t>In-memory mount </a:t>
            </a:r>
            <a:r>
              <a:rPr lang="zh-CN" altLang="en-US" sz="2400" b="1">
                <a:solidFill>
                  <a:srgbClr val="0070C0"/>
                </a:solidFill>
                <a:ea typeface="宋体" panose="02010600030101010101" pitchFamily="2" charset="-122"/>
              </a:rPr>
              <a:t>table </a:t>
            </a:r>
            <a:r>
              <a:rPr lang="zh-CN" altLang="en-US" sz="2400">
                <a:solidFill>
                  <a:srgbClr val="0070C0"/>
                </a:solidFill>
                <a:ea typeface="宋体" panose="02010600030101010101" pitchFamily="2" charset="-122"/>
              </a:rPr>
              <a:t>structure</a:t>
            </a:r>
            <a:endParaRPr lang="zh-CN" altLang="en-US" sz="240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685800" lvl="2" indent="-342900">
              <a:buClr>
                <a:srgbClr val="99330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2000">
                <a:ea typeface="宋体" panose="02010600030101010101" pitchFamily="2" charset="-122"/>
              </a:rPr>
              <a:t>contains information about each mounted  volume.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rgbClr val="0070C0"/>
                </a:solidFill>
                <a:ea typeface="宋体" panose="02010600030101010101" pitchFamily="2" charset="-122"/>
              </a:rPr>
              <a:t>Microsoft </a:t>
            </a:r>
            <a:r>
              <a:rPr lang="zh-CN" altLang="en-US" sz="2400">
                <a:solidFill>
                  <a:srgbClr val="0070C0"/>
                </a:solidFill>
                <a:ea typeface="宋体" panose="02010600030101010101" pitchFamily="2" charset="-122"/>
              </a:rPr>
              <a:t>Windows-based systems mount each volume in a separate name space, denoted by a letter and a colon.</a:t>
            </a:r>
            <a:endParaRPr lang="zh-CN" altLang="en-US" sz="240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 sz="2400">
                <a:solidFill>
                  <a:srgbClr val="0070C0"/>
                </a:solidFill>
                <a:ea typeface="宋体" panose="02010600030101010101" pitchFamily="2" charset="-122"/>
              </a:rPr>
              <a:t>On UNIX, file systems can be mounted at any directory--mount point</a:t>
            </a:r>
            <a:endParaRPr lang="zh-CN" altLang="en-US" sz="240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 idx="4294967295"/>
          </p:nvPr>
        </p:nvSpPr>
        <p:spPr>
          <a:xfrm>
            <a:off x="698500" y="2540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Partition and Mounting (Cont)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0963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673100" y="1063625"/>
            <a:ext cx="8064500" cy="5273675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As part of a successful </a:t>
            </a:r>
            <a:r>
              <a:rPr lang="en-US" altLang="zh-CN" sz="2400">
                <a:solidFill>
                  <a:srgbClr val="1306BA"/>
                </a:solidFill>
                <a:ea typeface="宋体" panose="02010600030101010101" pitchFamily="2" charset="-122"/>
              </a:rPr>
              <a:t>mount operation</a:t>
            </a:r>
            <a:r>
              <a:rPr lang="en-US" altLang="zh-CN" sz="2400">
                <a:ea typeface="宋体" panose="02010600030101010101" pitchFamily="2" charset="-122"/>
              </a:rPr>
              <a:t>, the operating system </a:t>
            </a:r>
            <a:r>
              <a:rPr lang="en-US" altLang="zh-CN" sz="2400">
                <a:solidFill>
                  <a:srgbClr val="1306BA"/>
                </a:solidFill>
                <a:ea typeface="宋体" panose="02010600030101010101" pitchFamily="2" charset="-122"/>
              </a:rPr>
              <a:t>verifies</a:t>
            </a:r>
            <a:r>
              <a:rPr lang="en-US" altLang="zh-CN" sz="2400">
                <a:ea typeface="宋体" panose="02010600030101010101" pitchFamily="2" charset="-122"/>
              </a:rPr>
              <a:t> that the device contains a valid file system.  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It does so by asking the device driver to read the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device directory</a:t>
            </a:r>
            <a:r>
              <a:rPr lang="en-US" altLang="zh-CN" sz="2000">
                <a:ea typeface="宋体" panose="02010600030101010101" pitchFamily="2" charset="-122"/>
              </a:rPr>
              <a:t> and verifying that the directory has the expected format.</a:t>
            </a:r>
            <a:endParaRPr lang="en-US" altLang="zh-CN" sz="2000">
              <a:ea typeface="宋体" panose="02010600030101010101" pitchFamily="2" charset="-122"/>
            </a:endParaRPr>
          </a:p>
          <a:p>
            <a:pPr lvl="2"/>
            <a:r>
              <a:rPr lang="en-US" altLang="zh-CN" sz="1800">
                <a:ea typeface="宋体" panose="02010600030101010101" pitchFamily="2" charset="-122"/>
              </a:rPr>
              <a:t>If the format is invalid, the partition must have its consistency checked and possibly correct, either with or without user intervention. </a:t>
            </a:r>
            <a:endParaRPr lang="en-US" altLang="zh-CN" sz="18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Finally, the operating system notes in its </a:t>
            </a:r>
            <a:r>
              <a:rPr lang="en-US" altLang="zh-CN" sz="2400">
                <a:solidFill>
                  <a:srgbClr val="1306BA"/>
                </a:solidFill>
                <a:ea typeface="宋体" panose="02010600030101010101" pitchFamily="2" charset="-122"/>
              </a:rPr>
              <a:t>in-memory table structure </a:t>
            </a:r>
            <a:r>
              <a:rPr lang="en-US" altLang="zh-CN" sz="2400">
                <a:ea typeface="宋体" panose="02010600030101010101" pitchFamily="2" charset="-122"/>
              </a:rPr>
              <a:t>that a file system is mounted, and the type of the file system. </a:t>
            </a: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267575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11.2.3 Virtual File Systems (VFS)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How can </a:t>
            </a:r>
            <a:r>
              <a:rPr lang="en-US" altLang="zh-CN" sz="2400" dirty="0">
                <a:solidFill>
                  <a:srgbClr val="003399"/>
                </a:solidFill>
                <a:ea typeface="宋体" panose="02010600030101010101" pitchFamily="2" charset="-122"/>
              </a:rPr>
              <a:t>users</a:t>
            </a:r>
            <a:r>
              <a:rPr lang="en-US" altLang="zh-CN" sz="2400" dirty="0">
                <a:ea typeface="宋体" panose="02010600030101010101" pitchFamily="2" charset="-122"/>
              </a:rPr>
              <a:t> seamlessly move between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file-system types</a:t>
            </a:r>
            <a:r>
              <a:rPr lang="en-US" altLang="zh-CN" sz="2400" dirty="0">
                <a:ea typeface="宋体" panose="02010600030101010101" pitchFamily="2" charset="-122"/>
              </a:rPr>
              <a:t> as they navigate the file-system space?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How </a:t>
            </a:r>
            <a:r>
              <a:rPr lang="en-US" altLang="zh-CN" sz="2400" dirty="0">
                <a:ea typeface="宋体" panose="02010600030101010101" pitchFamily="2" charset="-122"/>
              </a:rPr>
              <a:t>does </a:t>
            </a:r>
            <a:r>
              <a:rPr lang="en-US" altLang="zh-CN" sz="2400" dirty="0">
                <a:solidFill>
                  <a:srgbClr val="003399"/>
                </a:solidFill>
                <a:ea typeface="宋体" panose="02010600030101010101" pitchFamily="2" charset="-122"/>
              </a:rPr>
              <a:t>an operating system </a:t>
            </a:r>
            <a:r>
              <a:rPr lang="en-US" altLang="zh-CN" sz="2400" dirty="0">
                <a:ea typeface="宋体" panose="02010600030101010101" pitchFamily="2" charset="-122"/>
              </a:rPr>
              <a:t>allow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multiple types of file systems</a:t>
            </a:r>
            <a:r>
              <a:rPr lang="en-US" altLang="zh-CN" sz="2400" dirty="0">
                <a:ea typeface="宋体" panose="02010600030101010101" pitchFamily="2" charset="-122"/>
              </a:rPr>
              <a:t> to be 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integrated into a directory structure</a:t>
            </a:r>
            <a:r>
              <a:rPr lang="en-US" altLang="zh-CN" sz="2400" dirty="0">
                <a:ea typeface="宋体" panose="02010600030101010101" pitchFamily="2" charset="-122"/>
              </a:rPr>
              <a:t>? 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Schematic View of </a:t>
            </a:r>
            <a:r>
              <a:rPr lang="en-US" altLang="zh-CN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Virtual File System</a:t>
            </a:r>
            <a:endParaRPr lang="en-US" altLang="zh-CN" sz="2400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4403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" t="636" r="1935" b="970"/>
          <a:stretch>
            <a:fillRect/>
          </a:stretch>
        </p:blipFill>
        <p:spPr bwMode="auto">
          <a:xfrm>
            <a:off x="1568450" y="1270000"/>
            <a:ext cx="6354763" cy="4580384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267575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Virtual File Systems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69988"/>
            <a:ext cx="7351713" cy="499110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Virtual File Systems (VFS) </a:t>
            </a:r>
            <a:r>
              <a:rPr lang="en-US" altLang="zh-CN" sz="2000" dirty="0">
                <a:ea typeface="宋体" panose="02010600030101010101" pitchFamily="2" charset="-122"/>
              </a:rPr>
              <a:t>provide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an object-oriented </a:t>
            </a:r>
            <a:r>
              <a:rPr lang="en-US" altLang="zh-CN" sz="2000" dirty="0">
                <a:ea typeface="宋体" panose="02010600030101010101" pitchFamily="2" charset="-122"/>
              </a:rPr>
              <a:t>way of implementing file systems.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VFS allows the </a:t>
            </a:r>
            <a:r>
              <a:rPr lang="en-US" altLang="zh-CN" sz="2000" b="1" i="1" u="sng" dirty="0">
                <a:solidFill>
                  <a:srgbClr val="FF0000"/>
                </a:solidFill>
                <a:ea typeface="宋体" panose="02010600030101010101" pitchFamily="2" charset="-122"/>
              </a:rPr>
              <a:t>same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system call interface </a:t>
            </a:r>
            <a:r>
              <a:rPr lang="en-US" altLang="zh-CN" sz="2000" dirty="0">
                <a:ea typeface="宋体" panose="02010600030101010101" pitchFamily="2" charset="-122"/>
              </a:rPr>
              <a:t>(the API) to be used for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different types of file systems</a:t>
            </a:r>
            <a:r>
              <a:rPr lang="en-US" altLang="zh-CN" sz="2000" dirty="0">
                <a:ea typeface="宋体" panose="02010600030101010101" pitchFamily="2" charset="-122"/>
              </a:rPr>
              <a:t>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The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API is to the VFS interface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rather than any specific type of file system.</a:t>
            </a:r>
            <a:endParaRPr lang="en-US" altLang="zh-CN" sz="2000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虚拟文件系统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(VFS)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是物理文件系统与文件系统服务之间的一个接口层（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VFS Interface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），它对每个物理文件系统的所有细节进行抽象，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并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为这些不同的文件系统提供了一个统一的系统调用接口。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VFS</a:t>
            </a:r>
            <a:endParaRPr lang="en-US" altLang="zh-CN" sz="2000" b="1" dirty="0" smtClean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并不是</a:t>
            </a:r>
            <a:r>
              <a:rPr lang="zh-CN" altLang="en-US" sz="1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一种实际的</a:t>
            </a:r>
            <a:r>
              <a:rPr lang="zh-CN" altLang="en-US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文件系统</a:t>
            </a:r>
            <a:r>
              <a:rPr lang="en-US" altLang="zh-CN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只是</a:t>
            </a:r>
            <a:r>
              <a:rPr lang="zh-CN" altLang="en-US" sz="1800" b="1" dirty="0" smtClean="0">
                <a:solidFill>
                  <a:srgbClr val="1306B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系统核心的一个管理模块</a:t>
            </a:r>
            <a:r>
              <a:rPr lang="zh-CN" altLang="en-US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800" b="1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它</a:t>
            </a:r>
            <a:r>
              <a:rPr lang="zh-CN" altLang="en-US" sz="1800" b="1" dirty="0">
                <a:solidFill>
                  <a:srgbClr val="1306B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只存在于内存</a:t>
            </a:r>
            <a:r>
              <a:rPr lang="zh-CN" altLang="en-US" sz="1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中，不存在于任何外存</a:t>
            </a:r>
            <a:r>
              <a:rPr lang="zh-CN" altLang="en-US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</a:t>
            </a:r>
            <a:r>
              <a:rPr lang="en-US" altLang="zh-CN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1800" b="1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1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VFS</a:t>
            </a:r>
            <a:r>
              <a:rPr lang="zh-CN" altLang="en-US" sz="1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在系统启动时建立，在系统关闭时消亡。</a:t>
            </a:r>
            <a:endParaRPr lang="en-US" altLang="zh-CN" sz="1800" b="1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11.3 Directory Implementation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0517" y="990600"/>
            <a:ext cx="8185211" cy="55245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The selection of 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directory-allocation</a:t>
            </a:r>
            <a:r>
              <a:rPr lang="en-US" altLang="zh-CN" sz="2000" dirty="0">
                <a:ea typeface="宋体" panose="02010600030101010101" pitchFamily="2" charset="-122"/>
              </a:rPr>
              <a:t> and  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directory-management</a:t>
            </a:r>
            <a:r>
              <a:rPr lang="en-US" altLang="zh-CN" sz="2000" dirty="0">
                <a:solidFill>
                  <a:srgbClr val="00B05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algorithms significantly affects the efficiency, performance, and reliability of the file system</a:t>
            </a:r>
            <a:endParaRPr lang="en-US" altLang="zh-CN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Linear list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of file names with pointer to the data blocks.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simple to program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time-consuming to execute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>
              <a:spcBef>
                <a:spcPts val="6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finding a file requires a linear search.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Hash Table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– linear list with hash data structure.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decreases directory search time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collisions – situations where two or more file names hash to the same location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fixed size, and the dependence of the hash function on that </a:t>
            </a:r>
            <a:r>
              <a:rPr lang="en-US" altLang="zh-CN" sz="2000" dirty="0" smtClean="0">
                <a:ea typeface="宋体" panose="02010600030101010101" pitchFamily="2" charset="-122"/>
              </a:rPr>
              <a:t>size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000" dirty="0" smtClean="0">
                <a:ea typeface="宋体" panose="02010600030101010101" pitchFamily="2" charset="-122"/>
              </a:rPr>
              <a:t>数据结构中的各种树</a:t>
            </a:r>
            <a:r>
              <a:rPr lang="en-US" altLang="zh-CN" sz="2000" dirty="0" smtClean="0">
                <a:ea typeface="宋体" panose="02010600030101010101" pitchFamily="2" charset="-122"/>
              </a:rPr>
              <a:t>,</a:t>
            </a:r>
            <a:r>
              <a:rPr lang="zh-CN" altLang="en-US" sz="2000" dirty="0" smtClean="0">
                <a:ea typeface="宋体" panose="02010600030101010101" pitchFamily="2" charset="-122"/>
              </a:rPr>
              <a:t>例如</a:t>
            </a:r>
            <a:r>
              <a:rPr lang="en-US" altLang="zh-CN" sz="2000" dirty="0" smtClean="0">
                <a:ea typeface="宋体" panose="02010600030101010101" pitchFamily="2" charset="-122"/>
              </a:rPr>
              <a:t>B+</a:t>
            </a:r>
            <a:r>
              <a:rPr lang="zh-CN" altLang="en-US" sz="2000" dirty="0" smtClean="0">
                <a:ea typeface="宋体" panose="02010600030101010101" pitchFamily="2" charset="-122"/>
              </a:rPr>
              <a:t>树，</a:t>
            </a:r>
            <a:r>
              <a:rPr lang="en-US" altLang="zh-CN" sz="2000" dirty="0" smtClean="0">
                <a:ea typeface="宋体" panose="02010600030101010101" pitchFamily="2" charset="-122"/>
              </a:rPr>
              <a:t>AVL</a:t>
            </a:r>
            <a:r>
              <a:rPr lang="zh-CN" altLang="en-US" sz="2000" dirty="0" smtClean="0">
                <a:ea typeface="宋体" panose="02010600030101010101" pitchFamily="2" charset="-122"/>
              </a:rPr>
              <a:t>树等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11.4 Allocation Methods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8500" y="1050925"/>
            <a:ext cx="7772400" cy="5413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6600"/>
                </a:solidFill>
                <a:ea typeface="宋体" panose="02010600030101010101" pitchFamily="2" charset="-122"/>
              </a:rPr>
              <a:t>An allocation method </a:t>
            </a:r>
            <a:r>
              <a:rPr lang="zh-CN" altLang="en-US" sz="2400" dirty="0">
                <a:ea typeface="宋体" panose="02010600030101010101" pitchFamily="2" charset="-122"/>
              </a:rPr>
              <a:t>refers to </a:t>
            </a:r>
            <a:r>
              <a:rPr lang="zh-CN" altLang="en-US" sz="2400" dirty="0">
                <a:solidFill>
                  <a:srgbClr val="0070C0"/>
                </a:solidFill>
                <a:ea typeface="宋体" panose="02010600030101010101" pitchFamily="2" charset="-122"/>
              </a:rPr>
              <a:t>how disk blocks are allocated for files</a:t>
            </a:r>
            <a:endParaRPr lang="zh-CN" altLang="en-US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物理文件的结构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Objective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有效地利用外存空间（额外的磁盘空间、碎片）</a:t>
            </a:r>
            <a:endParaRPr lang="zh-CN" altLang="en-US" sz="2000" b="1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提高对文件的访问速度（随机存取）</a:t>
            </a:r>
            <a:endParaRPr lang="zh-CN" altLang="en-US" sz="2000" b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保证可靠性（是否容易导致文件的损坏</a:t>
            </a:r>
            <a:r>
              <a:rPr lang="zh-CN" altLang="en-US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）</a:t>
            </a:r>
            <a:endParaRPr lang="en-US" altLang="zh-CN" sz="2000" b="1" dirty="0" smtClean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易于文件扩展</a:t>
            </a:r>
            <a:endParaRPr lang="zh-CN" altLang="en-US" sz="20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实现难度</a:t>
            </a:r>
            <a:endParaRPr lang="zh-CN" altLang="en-US" sz="2400" b="1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Methods：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Contiguous allocation</a:t>
            </a:r>
            <a:endParaRPr lang="en-US" altLang="zh-CN" sz="20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Linked allocation</a:t>
            </a:r>
            <a:endParaRPr lang="en-US" altLang="zh-CN" sz="20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Indexed allocation</a:t>
            </a:r>
            <a:endParaRPr lang="zh-CN" altLang="en-US" sz="2000" b="1" dirty="0">
              <a:solidFill>
                <a:srgbClr val="7030A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File-System Structure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5000" y="1279525"/>
            <a:ext cx="7810500" cy="4676775"/>
          </a:xfrm>
        </p:spPr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I/O transfers </a:t>
            </a:r>
            <a:r>
              <a:rPr lang="en-US" altLang="zh-CN" sz="2400" dirty="0">
                <a:ea typeface="宋体" panose="02010600030101010101" pitchFamily="2" charset="-122"/>
              </a:rPr>
              <a:t>between </a:t>
            </a:r>
            <a:r>
              <a:rPr lang="en-US" altLang="zh-CN" sz="2400" dirty="0">
                <a:solidFill>
                  <a:srgbClr val="003300"/>
                </a:solidFill>
                <a:ea typeface="宋体" panose="02010600030101010101" pitchFamily="2" charset="-122"/>
              </a:rPr>
              <a:t>memory</a:t>
            </a:r>
            <a:r>
              <a:rPr lang="en-US" altLang="zh-CN" sz="2400" dirty="0">
                <a:ea typeface="宋体" panose="02010600030101010101" pitchFamily="2" charset="-122"/>
              </a:rPr>
              <a:t> and </a:t>
            </a:r>
            <a:r>
              <a:rPr lang="en-US" altLang="zh-CN" sz="2400" dirty="0">
                <a:solidFill>
                  <a:srgbClr val="003300"/>
                </a:solidFill>
                <a:ea typeface="宋体" panose="02010600030101010101" pitchFamily="2" charset="-122"/>
              </a:rPr>
              <a:t>disk</a:t>
            </a:r>
            <a:r>
              <a:rPr lang="en-US" altLang="zh-CN" sz="2400" dirty="0">
                <a:ea typeface="宋体" panose="02010600030101010101" pitchFamily="2" charset="-122"/>
              </a:rPr>
              <a:t> are performed in </a:t>
            </a:r>
            <a:r>
              <a:rPr lang="en-US" altLang="zh-CN" sz="2400" dirty="0">
                <a:solidFill>
                  <a:srgbClr val="1306BA"/>
                </a:solidFill>
                <a:ea typeface="宋体" panose="02010600030101010101" pitchFamily="2" charset="-122"/>
              </a:rPr>
              <a:t>units of blocks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Each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block</a:t>
            </a:r>
            <a:r>
              <a:rPr lang="en-US" altLang="zh-CN" sz="2000" dirty="0">
                <a:ea typeface="宋体" panose="02010600030101010101" pitchFamily="2" charset="-122"/>
              </a:rPr>
              <a:t> has one or more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sectors</a:t>
            </a:r>
            <a:endParaRPr lang="en-US" altLang="zh-CN" sz="2000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File structure</a:t>
            </a:r>
            <a:endParaRPr lang="en-US" altLang="zh-CN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Logical storage unit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Collection of related information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1306BA"/>
                </a:solidFill>
                <a:ea typeface="宋体" panose="02010600030101010101" pitchFamily="2" charset="-122"/>
              </a:rPr>
              <a:t>File system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resides on secondary storage (disks)</a:t>
            </a:r>
            <a:endParaRPr lang="en-US" altLang="zh-CN" sz="24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File system organized into </a:t>
            </a:r>
            <a:r>
              <a:rPr lang="en-US" altLang="zh-CN" sz="2400" dirty="0">
                <a:solidFill>
                  <a:srgbClr val="1306BA"/>
                </a:solidFill>
                <a:ea typeface="宋体" panose="02010600030101010101" pitchFamily="2" charset="-122"/>
              </a:rPr>
              <a:t>layers</a:t>
            </a:r>
            <a:endParaRPr lang="en-US" altLang="zh-CN" sz="2400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File control block(FCB)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– storage structure consisting of information about a file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715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11.4.1 Contiguous Allocation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03300" y="1612900"/>
            <a:ext cx="7150100" cy="4635500"/>
          </a:xfrm>
          <a:noFill/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Each file occupies a set of </a:t>
            </a:r>
            <a:r>
              <a:rPr lang="en-US" altLang="zh-CN" sz="2800" b="1">
                <a:solidFill>
                  <a:srgbClr val="1306BA"/>
                </a:solidFill>
                <a:ea typeface="宋体" panose="02010600030101010101" pitchFamily="2" charset="-122"/>
              </a:rPr>
              <a:t>contiguous blocks</a:t>
            </a:r>
            <a:r>
              <a:rPr lang="en-US" altLang="zh-CN" sz="2800" b="1">
                <a:ea typeface="宋体" panose="02010600030101010101" pitchFamily="2" charset="-122"/>
              </a:rPr>
              <a:t> </a:t>
            </a:r>
            <a:r>
              <a:rPr lang="en-US" altLang="zh-CN" sz="2800">
                <a:ea typeface="宋体" panose="02010600030101010101" pitchFamily="2" charset="-122"/>
              </a:rPr>
              <a:t>on the disk</a:t>
            </a:r>
            <a:endParaRPr lang="en-US" altLang="zh-CN" sz="2800">
              <a:ea typeface="宋体" panose="02010600030101010101" pitchFamily="2" charset="-122"/>
            </a:endParaRPr>
          </a:p>
          <a:p>
            <a:endParaRPr lang="en-US" altLang="zh-CN" sz="2800">
              <a:ea typeface="宋体" panose="02010600030101010101" pitchFamily="2" charset="-122"/>
            </a:endParaRPr>
          </a:p>
          <a:p>
            <a:r>
              <a:rPr lang="zh-CN" altLang="en-US" sz="2800">
                <a:ea typeface="宋体" panose="02010600030101010101" pitchFamily="2" charset="-122"/>
              </a:rPr>
              <a:t>类似于内存的动态分区管理</a:t>
            </a:r>
            <a:endParaRPr lang="en-US" altLang="zh-CN" sz="2800">
              <a:ea typeface="宋体" panose="02010600030101010101" pitchFamily="2" charset="-122"/>
            </a:endParaRPr>
          </a:p>
          <a:p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882650" y="5399088"/>
            <a:ext cx="70294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Contiguous Allocation of Disk Space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6" t="580" r="12967" b="887"/>
          <a:stretch>
            <a:fillRect/>
          </a:stretch>
        </p:blipFill>
        <p:spPr bwMode="auto">
          <a:xfrm>
            <a:off x="923596" y="1174421"/>
            <a:ext cx="7442200" cy="51816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标注 1"/>
          <p:cNvSpPr/>
          <p:nvPr/>
        </p:nvSpPr>
        <p:spPr bwMode="auto">
          <a:xfrm>
            <a:off x="4624552" y="4162096"/>
            <a:ext cx="3594538" cy="1681655"/>
          </a:xfrm>
          <a:prstGeom prst="wedgeRoundRectCallout">
            <a:avLst>
              <a:gd name="adj1" fmla="val -20833"/>
              <a:gd name="adj2" fmla="val 410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理解：如何通过文件名，访问文件内容。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文件名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  <a:sym typeface="Wingdings" panose="05000000000000000000" pitchFamily="2" charset="2"/>
              </a:rPr>
              <a:t>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文件目录表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  <a:sym typeface="Wingdings" panose="05000000000000000000" pitchFamily="2" charset="2"/>
              </a:rPr>
              <a:t>FCB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  <a:sym typeface="Wingdings" panose="05000000000000000000" pitchFamily="2" charset="2"/>
              </a:rPr>
              <a:t>存储文件内容的磁盘块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Contiguous Allocation (Cont)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917575"/>
            <a:ext cx="8083550" cy="5449888"/>
          </a:xfrm>
          <a:noFill/>
        </p:spPr>
        <p:txBody>
          <a:bodyPr/>
          <a:lstStyle/>
          <a:p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Each file </a:t>
            </a:r>
            <a:r>
              <a:rPr lang="en-US" altLang="zh-CN" sz="2000" dirty="0">
                <a:ea typeface="宋体" panose="02010600030101010101" pitchFamily="2" charset="-122"/>
              </a:rPr>
              <a:t>occupies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a set of contiguous blocks </a:t>
            </a:r>
            <a:r>
              <a:rPr lang="en-US" altLang="zh-CN" sz="2000" dirty="0">
                <a:ea typeface="宋体" panose="02010600030101010101" pitchFamily="2" charset="-122"/>
              </a:rPr>
              <a:t>on the disk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b="1" dirty="0">
                <a:ea typeface="宋体" panose="02010600030101010101" pitchFamily="2" charset="-122"/>
              </a:rPr>
              <a:t>Simple</a:t>
            </a:r>
            <a:r>
              <a:rPr lang="en-US" altLang="zh-CN" sz="2000" dirty="0">
                <a:ea typeface="宋体" panose="02010600030101010101" pitchFamily="2" charset="-122"/>
              </a:rPr>
              <a:t> – only 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starting location </a:t>
            </a:r>
            <a:r>
              <a:rPr lang="en-US" altLang="zh-CN" sz="2000" dirty="0">
                <a:ea typeface="宋体" panose="02010600030101010101" pitchFamily="2" charset="-122"/>
              </a:rPr>
              <a:t>(block #) and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length</a:t>
            </a:r>
            <a:r>
              <a:rPr lang="en-US" altLang="zh-CN" sz="2000" dirty="0">
                <a:ea typeface="宋体" panose="02010600030101010101" pitchFamily="2" charset="-122"/>
              </a:rPr>
              <a:t> (number of blocks) are required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b="1" dirty="0">
                <a:ea typeface="宋体" panose="02010600030101010101" pitchFamily="2" charset="-122"/>
              </a:rPr>
              <a:t>Random access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存取速度快，效率高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b="1" dirty="0">
                <a:solidFill>
                  <a:srgbClr val="003399"/>
                </a:solidFill>
                <a:ea typeface="宋体" panose="02010600030101010101" pitchFamily="2" charset="-122"/>
              </a:rPr>
              <a:t>适合于文件内容不进行变动的情况  </a:t>
            </a:r>
            <a:r>
              <a:rPr lang="en-US" altLang="zh-CN" sz="2000" b="1" dirty="0" err="1">
                <a:solidFill>
                  <a:srgbClr val="003399"/>
                </a:solidFill>
                <a:ea typeface="宋体" panose="02010600030101010101" pitchFamily="2" charset="-122"/>
              </a:rPr>
              <a:t>eg</a:t>
            </a:r>
            <a:r>
              <a:rPr lang="en-US" altLang="zh-CN" sz="2000" b="1" dirty="0">
                <a:solidFill>
                  <a:srgbClr val="003399"/>
                </a:solidFill>
                <a:ea typeface="宋体" panose="02010600030101010101" pitchFamily="2" charset="-122"/>
              </a:rPr>
              <a:t>. </a:t>
            </a:r>
            <a:r>
              <a:rPr lang="zh-CN" altLang="en-US" sz="2000" b="1" dirty="0">
                <a:solidFill>
                  <a:srgbClr val="003399"/>
                </a:solidFill>
                <a:ea typeface="宋体" panose="02010600030101010101" pitchFamily="2" charset="-122"/>
              </a:rPr>
              <a:t>虚存的对换区</a:t>
            </a:r>
            <a:endParaRPr lang="en-US" altLang="zh-CN" sz="2000" b="1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NTFS</a:t>
            </a:r>
            <a:r>
              <a:rPr lang="zh-CN" altLang="en-US" sz="2000" dirty="0">
                <a:ea typeface="宋体" panose="02010600030101010101" pitchFamily="2" charset="-122"/>
              </a:rPr>
              <a:t>：尽量地把一个文件存放到一些连续的磁盘块中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70C0"/>
                </a:solidFill>
                <a:ea typeface="宋体" panose="02010600030101010101" pitchFamily="2" charset="-122"/>
              </a:rPr>
              <a:t>Wasteful of space </a:t>
            </a:r>
            <a:r>
              <a:rPr lang="en-US" altLang="zh-CN" sz="2000" dirty="0">
                <a:ea typeface="宋体" panose="02010600030101010101" pitchFamily="2" charset="-122"/>
              </a:rPr>
              <a:t>(dynamic storage-allocation problem)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1800" b="1" dirty="0">
                <a:solidFill>
                  <a:srgbClr val="FF0000"/>
                </a:solidFill>
                <a:ea typeface="宋体" panose="02010600030101010101" pitchFamily="2" charset="-122"/>
              </a:rPr>
              <a:t>External fragmentation </a:t>
            </a:r>
            <a:endParaRPr lang="en-US" altLang="zh-CN" sz="18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Compact</a:t>
            </a:r>
            <a:r>
              <a:rPr lang="en-US" altLang="zh-CN" sz="1800" dirty="0">
                <a:ea typeface="宋体" panose="02010600030101010101" pitchFamily="2" charset="-122"/>
              </a:rPr>
              <a:t>---compacts all free space into one contiguous space</a:t>
            </a:r>
            <a:endParaRPr lang="en-US" altLang="zh-CN" sz="1800" dirty="0">
              <a:ea typeface="宋体" panose="02010600030101010101" pitchFamily="2" charset="-122"/>
            </a:endParaRPr>
          </a:p>
          <a:p>
            <a:r>
              <a:rPr lang="en-US" altLang="zh-CN" sz="2000" b="1" dirty="0">
                <a:ea typeface="宋体" panose="02010600030101010101" pitchFamily="2" charset="-122"/>
              </a:rPr>
              <a:t>To determine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how much space is needed </a:t>
            </a:r>
            <a:r>
              <a:rPr lang="en-US" altLang="zh-CN" sz="2000" b="1" dirty="0">
                <a:ea typeface="宋体" panose="02010600030101010101" pitchFamily="2" charset="-122"/>
              </a:rPr>
              <a:t>for a file before it is created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0070C0"/>
                </a:solidFill>
                <a:ea typeface="宋体" panose="02010600030101010101" pitchFamily="2" charset="-122"/>
              </a:rPr>
              <a:t>Files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cannot</a:t>
            </a:r>
            <a:r>
              <a:rPr lang="en-US" altLang="zh-CN" sz="2000" b="1" dirty="0">
                <a:solidFill>
                  <a:srgbClr val="0070C0"/>
                </a:solidFill>
                <a:ea typeface="宋体" panose="02010600030101010101" pitchFamily="2" charset="-122"/>
              </a:rPr>
              <a:t> grow</a:t>
            </a:r>
            <a:endParaRPr lang="en-US" altLang="zh-CN" sz="20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分配方法：best fit， first fit， worst fit， next fit 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882650" y="5399088"/>
            <a:ext cx="70294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Contiguous Allocation (Cont)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7765" y="990600"/>
            <a:ext cx="7756635" cy="4991100"/>
          </a:xfrm>
        </p:spPr>
        <p:txBody>
          <a:bodyPr/>
          <a:lstStyle/>
          <a:p>
            <a:r>
              <a:rPr lang="zh-CN" altLang="en-US" sz="2000" dirty="0">
                <a:ea typeface="宋体" panose="02010600030101010101" pitchFamily="2" charset="-122"/>
              </a:rPr>
              <a:t>Mapping from 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logical </a:t>
            </a:r>
            <a:r>
              <a:rPr lang="zh-CN" altLang="en-US" sz="2000" dirty="0">
                <a:ea typeface="宋体" panose="02010600030101010101" pitchFamily="2" charset="-122"/>
              </a:rPr>
              <a:t>to 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physical address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假设每个磁盘块的大小(block size)为512 bytes</a:t>
            </a:r>
            <a:endParaRPr lang="zh-CN" altLang="en-US" sz="2000" b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给定要访问文件的</a:t>
            </a: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逻辑地址LA</a:t>
            </a:r>
            <a:r>
              <a:rPr lang="zh-CN" altLang="en-US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（即文件指针，或偏移量，要访问的文件中的位置）</a:t>
            </a:r>
            <a:r>
              <a:rPr lang="zh-CN" altLang="en-US" sz="2000" dirty="0" smtClean="0">
                <a:ea typeface="宋体" panose="02010600030101010101" pitchFamily="2" charset="-122"/>
              </a:rPr>
              <a:t>，</a:t>
            </a:r>
            <a:r>
              <a:rPr lang="zh-CN" altLang="en-US" sz="2000" dirty="0">
                <a:ea typeface="宋体" panose="02010600030101010101" pitchFamily="2" charset="-122"/>
              </a:rPr>
              <a:t>则</a:t>
            </a:r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2655888" y="2713038"/>
            <a:ext cx="1265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LA/512</a:t>
            </a:r>
            <a:endParaRPr lang="en-US" altLang="zh-CN" sz="1800" dirty="0">
              <a:solidFill>
                <a:srgbClr val="006600"/>
              </a:solidFill>
              <a:ea typeface="宋体" panose="02010600030101010101" pitchFamily="2" charset="-122"/>
            </a:endParaRP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768725" y="2281238"/>
            <a:ext cx="804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Q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3825875" y="329723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R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 flipV="1">
            <a:off x="3760788" y="2452688"/>
            <a:ext cx="258762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11575" y="3079750"/>
            <a:ext cx="273050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882650" y="5399088"/>
            <a:ext cx="70294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889391" y="3663950"/>
            <a:ext cx="7533381" cy="281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LA</a:t>
            </a:r>
            <a:r>
              <a:rPr lang="zh-CN" altLang="en-US" sz="2000" dirty="0">
                <a:ea typeface="宋体" panose="02010600030101010101" pitchFamily="2" charset="-122"/>
              </a:rPr>
              <a:t>除以</a:t>
            </a:r>
            <a:r>
              <a:rPr lang="en-US" altLang="zh-CN" sz="2000" dirty="0">
                <a:ea typeface="宋体" panose="02010600030101010101" pitchFamily="2" charset="-122"/>
              </a:rPr>
              <a:t>512</a:t>
            </a:r>
            <a:r>
              <a:rPr lang="zh-CN" altLang="en-US" sz="2000" dirty="0"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ea typeface="宋体" panose="02010600030101010101" pitchFamily="2" charset="-122"/>
              </a:rPr>
              <a:t>block size</a:t>
            </a:r>
            <a:r>
              <a:rPr lang="zh-CN" altLang="en-US" sz="2000" dirty="0">
                <a:ea typeface="宋体" panose="02010600030101010101" pitchFamily="2" charset="-122"/>
              </a:rPr>
              <a:t>），商为</a:t>
            </a:r>
            <a:r>
              <a:rPr lang="en-US" altLang="zh-CN" sz="2000" dirty="0">
                <a:ea typeface="宋体" panose="02010600030101010101" pitchFamily="2" charset="-122"/>
              </a:rPr>
              <a:t>Q</a:t>
            </a:r>
            <a:r>
              <a:rPr lang="zh-CN" altLang="en-US" sz="2000" dirty="0">
                <a:ea typeface="宋体" panose="02010600030101010101" pitchFamily="2" charset="-122"/>
              </a:rPr>
              <a:t>，余数为</a:t>
            </a:r>
            <a:r>
              <a:rPr lang="en-US" altLang="zh-CN" sz="2000" dirty="0">
                <a:ea typeface="宋体" panose="02010600030101010101" pitchFamily="2" charset="-122"/>
              </a:rPr>
              <a:t>R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(LA, Q, R</a:t>
            </a:r>
            <a:r>
              <a:rPr lang="zh-CN" altLang="en-US" sz="2000" dirty="0">
                <a:solidFill>
                  <a:srgbClr val="1306BA"/>
                </a:solidFill>
                <a:ea typeface="宋体" panose="02010600030101010101" pitchFamily="2" charset="-122"/>
              </a:rPr>
              <a:t>的含义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)</a:t>
            </a:r>
            <a:endParaRPr lang="en-US" altLang="zh-CN" sz="2000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en-US" altLang="zh-CN" sz="2000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FCB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中给出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starting address=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文件的第一个磁盘块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号</a:t>
            </a: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zh-CN" altLang="en-US" sz="2000" b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Block </a:t>
            </a:r>
            <a:r>
              <a:rPr lang="en-US" altLang="zh-CN" sz="2400" b="1" dirty="0">
                <a:solidFill>
                  <a:srgbClr val="1306B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 be accessed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starting address +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Q 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Displacement</a:t>
            </a:r>
            <a:r>
              <a:rPr lang="en-US" altLang="zh-CN" sz="2400" dirty="0">
                <a:ea typeface="宋体" panose="02010600030101010101" pitchFamily="2" charset="-122"/>
              </a:rPr>
              <a:t> into block = R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Extent-Based Systems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0575" y="1165225"/>
            <a:ext cx="7847398" cy="5083175"/>
          </a:xfrm>
        </p:spPr>
        <p:txBody>
          <a:bodyPr/>
          <a:lstStyle/>
          <a:p>
            <a:r>
              <a:rPr lang="en-US" altLang="zh-CN" sz="2000" dirty="0">
                <a:ea typeface="宋体" panose="02010600030101010101" pitchFamily="2" charset="-122"/>
              </a:rPr>
              <a:t>Many newer file systems (i.e. </a:t>
            </a:r>
            <a:r>
              <a:rPr lang="en-US" altLang="zh-CN" sz="2000" dirty="0" smtClean="0">
                <a:ea typeface="宋体" panose="02010600030101010101" pitchFamily="2" charset="-122"/>
              </a:rPr>
              <a:t>Veritas </a:t>
            </a:r>
            <a:r>
              <a:rPr lang="en-US" altLang="zh-CN" sz="2000" dirty="0">
                <a:ea typeface="宋体" panose="02010600030101010101" pitchFamily="2" charset="-122"/>
              </a:rPr>
              <a:t>file </a:t>
            </a:r>
            <a:r>
              <a:rPr lang="en-US" altLang="zh-CN" sz="2000" dirty="0" smtClean="0">
                <a:ea typeface="宋体" panose="02010600030101010101" pitchFamily="2" charset="-122"/>
              </a:rPr>
              <a:t>system</a:t>
            </a:r>
            <a:r>
              <a:rPr lang="zh-CN" altLang="en-US" sz="2000" dirty="0" smtClean="0">
                <a:ea typeface="宋体" panose="02010600030101010101" pitchFamily="2" charset="-122"/>
              </a:rPr>
              <a:t>，</a:t>
            </a:r>
            <a:r>
              <a:rPr lang="en-US" altLang="zh-CN" sz="2000" dirty="0" smtClean="0">
                <a:ea typeface="宋体" panose="02010600030101010101" pitchFamily="2" charset="-122"/>
              </a:rPr>
              <a:t>Ext3) </a:t>
            </a:r>
            <a:r>
              <a:rPr lang="en-US" altLang="zh-CN" sz="2000" dirty="0">
                <a:ea typeface="宋体" panose="02010600030101010101" pitchFamily="2" charset="-122"/>
              </a:rPr>
              <a:t>use a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modified contiguous allocation scheme</a:t>
            </a:r>
            <a:endParaRPr lang="en-US" altLang="zh-CN" sz="2000" b="1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r>
              <a:rPr lang="en-US" altLang="zh-CN" sz="2000" dirty="0" smtClean="0">
                <a:ea typeface="宋体" panose="02010600030101010101" pitchFamily="2" charset="-122"/>
              </a:rPr>
              <a:t>Extent-based </a:t>
            </a:r>
            <a:r>
              <a:rPr lang="en-US" altLang="zh-CN" sz="2000" dirty="0">
                <a:ea typeface="宋体" panose="02010600030101010101" pitchFamily="2" charset="-122"/>
              </a:rPr>
              <a:t>file systems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allocate disk blocks </a:t>
            </a:r>
            <a:r>
              <a:rPr lang="en-US" altLang="zh-CN" sz="2000" dirty="0">
                <a:ea typeface="宋体" panose="02010600030101010101" pitchFamily="2" charset="-122"/>
              </a:rPr>
              <a:t>in </a:t>
            </a:r>
            <a:r>
              <a:rPr lang="en-US" altLang="zh-CN" sz="2000" b="1" dirty="0">
                <a:ea typeface="宋体" panose="02010600030101010101" pitchFamily="2" charset="-122"/>
              </a:rPr>
              <a:t>extents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An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extent </a:t>
            </a:r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is a contiguous block of disks</a:t>
            </a:r>
            <a:endParaRPr lang="en-US" altLang="zh-CN" sz="2000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>
                <a:ea typeface="宋体" panose="02010600030101010101" pitchFamily="2" charset="-122"/>
              </a:rPr>
              <a:t>Extents are allocated for file allocation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>
                <a:solidFill>
                  <a:srgbClr val="7030A0"/>
                </a:solidFill>
                <a:ea typeface="宋体" panose="02010600030101010101" pitchFamily="2" charset="-122"/>
              </a:rPr>
              <a:t>A file consists of </a:t>
            </a:r>
            <a:r>
              <a:rPr lang="en-US" altLang="zh-CN" sz="1800" b="1" dirty="0">
                <a:solidFill>
                  <a:srgbClr val="C00000"/>
                </a:solidFill>
                <a:ea typeface="宋体" panose="02010600030101010101" pitchFamily="2" charset="-122"/>
              </a:rPr>
              <a:t>one or more extents.</a:t>
            </a:r>
            <a:endParaRPr lang="en-US" altLang="zh-CN" sz="18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External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fragmentation </a:t>
            </a:r>
            <a:endParaRPr lang="en-US" altLang="zh-CN" sz="2000" b="1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r>
              <a:rPr lang="en-US" altLang="zh-CN" sz="2000" dirty="0" smtClean="0">
                <a:ea typeface="宋体" panose="02010600030101010101" pitchFamily="2" charset="-122"/>
              </a:rPr>
              <a:t>Ext3</a:t>
            </a:r>
            <a:r>
              <a:rPr lang="zh-CN" altLang="en-US" sz="2000" dirty="0" smtClean="0">
                <a:ea typeface="宋体" panose="02010600030101010101" pitchFamily="2" charset="-122"/>
              </a:rPr>
              <a:t>：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以</a:t>
            </a:r>
            <a:r>
              <a:rPr lang="zh-CN" altLang="en-US" sz="1800" dirty="0">
                <a:ea typeface="宋体" panose="02010600030101010101" pitchFamily="2" charset="-122"/>
              </a:rPr>
              <a:t>一个</a:t>
            </a:r>
            <a:r>
              <a:rPr lang="zh-CN" altLang="en-US" sz="1800" b="1" dirty="0">
                <a:solidFill>
                  <a:srgbClr val="C00000"/>
                </a:solidFill>
                <a:ea typeface="宋体" panose="02010600030101010101" pitchFamily="2" charset="-122"/>
              </a:rPr>
              <a:t>扩展为</a:t>
            </a:r>
            <a:r>
              <a:rPr lang="zh-CN" altLang="en-US" sz="18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单位</a:t>
            </a:r>
            <a:r>
              <a:rPr lang="zh-CN" altLang="en-US" sz="1800" dirty="0" smtClean="0">
                <a:ea typeface="宋体" panose="02010600030101010101" pitchFamily="2" charset="-122"/>
              </a:rPr>
              <a:t>分配磁盘空间，而不是以磁盘块为分配单位；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基于该思想，已经不是连续分配，宏观上还是基于索引或链接分配方式；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11.4.2 Linked Allocation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279525"/>
            <a:ext cx="7351713" cy="741363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Each file is a linked list of disk blocks: blocks may be scattered anywhere on the disk.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grpSp>
        <p:nvGrpSpPr>
          <p:cNvPr id="52228" name="Group 4"/>
          <p:cNvGrpSpPr/>
          <p:nvPr/>
        </p:nvGrpSpPr>
        <p:grpSpPr bwMode="auto">
          <a:xfrm>
            <a:off x="2678113" y="3468688"/>
            <a:ext cx="2760662" cy="1500187"/>
            <a:chOff x="0" y="0"/>
            <a:chExt cx="1739" cy="945"/>
          </a:xfrm>
        </p:grpSpPr>
        <p:sp>
          <p:nvSpPr>
            <p:cNvPr id="52229" name="Rectangle 5"/>
            <p:cNvSpPr>
              <a:spLocks noChangeArrowheads="1"/>
            </p:cNvSpPr>
            <p:nvPr/>
          </p:nvSpPr>
          <p:spPr bwMode="auto">
            <a:xfrm>
              <a:off x="794" y="0"/>
              <a:ext cx="945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pointer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794" y="272"/>
              <a:ext cx="945" cy="6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52231" name="Text Box 7"/>
            <p:cNvSpPr txBox="1">
              <a:spLocks noChangeArrowheads="1"/>
            </p:cNvSpPr>
            <p:nvPr/>
          </p:nvSpPr>
          <p:spPr bwMode="auto">
            <a:xfrm>
              <a:off x="0" y="21"/>
              <a:ext cx="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9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block      =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Linked Allocation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5325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6" t="638" r="14516" b="975"/>
          <a:stretch>
            <a:fillRect/>
          </a:stretch>
        </p:blipFill>
        <p:spPr bwMode="auto">
          <a:xfrm>
            <a:off x="911005" y="1269015"/>
            <a:ext cx="4992688" cy="4908211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52" name="Text Box 5"/>
          <p:cNvSpPr txBox="1">
            <a:spLocks noChangeArrowheads="1"/>
          </p:cNvSpPr>
          <p:nvPr/>
        </p:nvSpPr>
        <p:spPr bwMode="auto">
          <a:xfrm>
            <a:off x="6082369" y="1269015"/>
            <a:ext cx="1417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90204" pitchFamily="34" charset="0"/>
              <a:buNone/>
            </a:pPr>
            <a:r>
              <a:rPr lang="zh-CN" altLang="en-US" sz="1800" b="1" dirty="0">
                <a:ea typeface="宋体" panose="02010600030101010101" pitchFamily="2" charset="-122"/>
              </a:rPr>
              <a:t>隐式链接</a:t>
            </a:r>
            <a:endParaRPr lang="zh-CN" altLang="en-US" sz="1800" b="1" dirty="0">
              <a:ea typeface="宋体" panose="02010600030101010101" pitchFamily="2" charset="-122"/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6082369" y="1818290"/>
            <a:ext cx="2399479" cy="2879833"/>
          </a:xfrm>
          <a:prstGeom prst="wedgeRoundRectCallout">
            <a:avLst>
              <a:gd name="adj1" fmla="val -20833"/>
              <a:gd name="adj2" fmla="val 4107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理解：如何通过文件名，访问文件内容。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文件名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  <a:sym typeface="Wingdings" panose="05000000000000000000" pitchFamily="2" charset="2"/>
              </a:rPr>
              <a:t>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文件目录表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  <a:sym typeface="Wingdings" panose="05000000000000000000" pitchFamily="2" charset="2"/>
              </a:rPr>
              <a:t>FCB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  <a:sym typeface="Wingdings" panose="05000000000000000000" pitchFamily="2" charset="2"/>
              </a:rPr>
              <a:t>存储文件内容的磁盘块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699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Linked Allocation (Cont.)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4075" y="1536700"/>
            <a:ext cx="7324725" cy="45593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Simple</a:t>
            </a:r>
            <a:r>
              <a:rPr lang="en-US" altLang="zh-CN" sz="2400" dirty="0">
                <a:ea typeface="宋体" panose="02010600030101010101" pitchFamily="2" charset="-122"/>
              </a:rPr>
              <a:t> – need only starting address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No external fragmentation</a:t>
            </a:r>
            <a:endParaRPr lang="en-US" altLang="zh-CN" sz="2400" b="1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The size of a file </a:t>
            </a:r>
            <a:r>
              <a:rPr lang="en-US" altLang="zh-CN" sz="2400" b="1" dirty="0">
                <a:solidFill>
                  <a:srgbClr val="1306BA"/>
                </a:solidFill>
                <a:ea typeface="宋体" panose="02010600030101010101" pitchFamily="2" charset="-122"/>
              </a:rPr>
              <a:t>need not </a:t>
            </a:r>
            <a:r>
              <a:rPr lang="en-US" altLang="zh-CN" sz="2400" dirty="0">
                <a:ea typeface="宋体" panose="02010600030101010101" pitchFamily="2" charset="-122"/>
              </a:rPr>
              <a:t>be declared when that file is created</a:t>
            </a:r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Need space to stored pointers</a:t>
            </a:r>
            <a:endParaRPr lang="en-US" altLang="zh-CN" sz="2400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No random access</a:t>
            </a:r>
            <a:endParaRPr lang="en-US" altLang="zh-CN" sz="2400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Lower reliability-</a:t>
            </a:r>
            <a:r>
              <a:rPr lang="en-US" altLang="zh-CN" sz="2400" dirty="0">
                <a:ea typeface="宋体" panose="02010600030101010101" pitchFamily="2" charset="-122"/>
              </a:rPr>
              <a:t>--the pointers scatter all over the disk, they will be ease to lose or be damaged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Linked Allocation (Cont.)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244600"/>
            <a:ext cx="7324725" cy="1473200"/>
          </a:xfrm>
        </p:spPr>
        <p:txBody>
          <a:bodyPr/>
          <a:lstStyle/>
          <a:p>
            <a:r>
              <a:rPr lang="zh-CN" altLang="en-US" sz="2000" dirty="0">
                <a:ea typeface="宋体" panose="02010600030101010101" pitchFamily="2" charset="-122"/>
              </a:rPr>
              <a:t>Mapping from </a:t>
            </a:r>
            <a:r>
              <a:rPr lang="zh-CN" altLang="en-US" sz="2000" b="1" dirty="0">
                <a:ea typeface="宋体" panose="02010600030101010101" pitchFamily="2" charset="-122"/>
              </a:rPr>
              <a:t>logical to physical address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假设每个</a:t>
            </a:r>
            <a:r>
              <a:rPr lang="zh-CN" altLang="en-US" sz="2000" dirty="0">
                <a:solidFill>
                  <a:srgbClr val="1306BA"/>
                </a:solidFill>
                <a:ea typeface="宋体" panose="02010600030101010101" pitchFamily="2" charset="-122"/>
              </a:rPr>
              <a:t>磁盘块的大小</a:t>
            </a:r>
            <a:r>
              <a:rPr lang="zh-CN" altLang="en-US" sz="2000" dirty="0">
                <a:ea typeface="宋体" panose="02010600030101010101" pitchFamily="2" charset="-122"/>
              </a:rPr>
              <a:t>(block size)为512 bytes ，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其中1个字节作为地址</a:t>
            </a:r>
            <a:r>
              <a:rPr lang="zh-CN" altLang="en-US" sz="2000" dirty="0">
                <a:ea typeface="宋体" panose="02010600030101010101" pitchFamily="2" charset="-122"/>
              </a:rPr>
              <a:t>，其余</a:t>
            </a:r>
            <a:r>
              <a:rPr lang="zh-CN" altLang="en-US" sz="2000" dirty="0">
                <a:solidFill>
                  <a:srgbClr val="006600"/>
                </a:solidFill>
                <a:ea typeface="宋体" panose="02010600030101010101" pitchFamily="2" charset="-122"/>
              </a:rPr>
              <a:t>511</a:t>
            </a:r>
            <a:r>
              <a:rPr lang="zh-CN" altLang="en-US" sz="2000" dirty="0">
                <a:ea typeface="宋体" panose="02010600030101010101" pitchFamily="2" charset="-122"/>
              </a:rPr>
              <a:t>字节存储数据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685800" y="3624364"/>
            <a:ext cx="7836763" cy="2385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文件偏移量</a:t>
            </a:r>
            <a:r>
              <a:rPr lang="en-US" altLang="zh-CN" sz="2000" dirty="0">
                <a:ea typeface="宋体" panose="02010600030101010101" pitchFamily="2" charset="-122"/>
              </a:rPr>
              <a:t>LA</a:t>
            </a:r>
            <a:r>
              <a:rPr lang="zh-CN" altLang="en-US" sz="2000" dirty="0">
                <a:ea typeface="宋体" panose="02010600030101010101" pitchFamily="2" charset="-122"/>
              </a:rPr>
              <a:t>除以</a:t>
            </a:r>
            <a:r>
              <a:rPr lang="en-US" altLang="zh-CN" sz="2000" dirty="0">
                <a:ea typeface="宋体" panose="02010600030101010101" pitchFamily="2" charset="-122"/>
              </a:rPr>
              <a:t>511</a:t>
            </a:r>
            <a:r>
              <a:rPr lang="zh-CN" altLang="en-US" sz="2000" dirty="0"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ea typeface="宋体" panose="02010600030101010101" pitchFamily="2" charset="-122"/>
              </a:rPr>
              <a:t>block size</a:t>
            </a:r>
            <a:r>
              <a:rPr lang="zh-CN" altLang="en-US" sz="2000" dirty="0">
                <a:ea typeface="宋体" panose="02010600030101010101" pitchFamily="2" charset="-122"/>
              </a:rPr>
              <a:t>），商为</a:t>
            </a:r>
            <a:r>
              <a:rPr lang="en-US" altLang="zh-CN" sz="2000" dirty="0">
                <a:ea typeface="宋体" panose="02010600030101010101" pitchFamily="2" charset="-122"/>
              </a:rPr>
              <a:t>Q</a:t>
            </a:r>
            <a:r>
              <a:rPr lang="zh-CN" altLang="en-US" sz="2000" dirty="0">
                <a:ea typeface="宋体" panose="02010600030101010101" pitchFamily="2" charset="-122"/>
              </a:rPr>
              <a:t>，余数为</a:t>
            </a:r>
            <a:r>
              <a:rPr lang="en-US" altLang="zh-CN" sz="2000" dirty="0">
                <a:ea typeface="宋体" panose="02010600030101010101" pitchFamily="2" charset="-122"/>
              </a:rPr>
              <a:t>R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FCB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中给出：文件的第一个磁盘逻辑块的块号；</a:t>
            </a:r>
            <a:endParaRPr lang="en-US" altLang="zh-CN" sz="20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Block to be accessed </a:t>
            </a:r>
            <a:r>
              <a:rPr lang="en-US" altLang="zh-CN" sz="2000" dirty="0">
                <a:ea typeface="宋体" panose="02010600030101010101" pitchFamily="2" charset="-122"/>
              </a:rPr>
              <a:t>is the </a:t>
            </a:r>
            <a:r>
              <a:rPr lang="en-US" altLang="zh-CN" sz="2000" dirty="0" err="1">
                <a:ea typeface="宋体" panose="02010600030101010101" pitchFamily="2" charset="-122"/>
              </a:rPr>
              <a:t>Qth</a:t>
            </a:r>
            <a:r>
              <a:rPr lang="en-US" altLang="zh-CN" sz="2000" dirty="0">
                <a:ea typeface="宋体" panose="02010600030101010101" pitchFamily="2" charset="-122"/>
              </a:rPr>
              <a:t> block in the linked chain of blocks representing the file.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 typeface="Monotype Sorts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Displacement into block </a:t>
            </a:r>
            <a:r>
              <a:rPr lang="en-US" altLang="zh-CN" sz="2000" dirty="0">
                <a:ea typeface="宋体" panose="02010600030101010101" pitchFamily="2" charset="-122"/>
              </a:rPr>
              <a:t>= R 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3227388" y="2672210"/>
            <a:ext cx="90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1800">
                <a:solidFill>
                  <a:srgbClr val="006600"/>
                </a:solidFill>
                <a:ea typeface="宋体" panose="02010600030101010101" pitchFamily="2" charset="-122"/>
              </a:rPr>
              <a:t>LA/511</a:t>
            </a:r>
            <a:endParaRPr lang="en-US" altLang="zh-CN" sz="1800">
              <a:solidFill>
                <a:srgbClr val="006600"/>
              </a:solidFill>
              <a:ea typeface="宋体" panose="02010600030101010101" pitchFamily="2" charset="-122"/>
            </a:endParaRP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4243388" y="2356298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Q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4243388" y="297224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R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 flipV="1">
            <a:off x="4049713" y="2597598"/>
            <a:ext cx="258762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4057650" y="2908748"/>
            <a:ext cx="258763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Linked Allocation (Cont.)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4088" y="1739900"/>
            <a:ext cx="7590822" cy="4346575"/>
          </a:xfrm>
        </p:spPr>
        <p:txBody>
          <a:bodyPr/>
          <a:lstStyle/>
          <a:p>
            <a:r>
              <a:rPr lang="zh-CN" altLang="en-US" sz="2400" b="1" i="1" dirty="0">
                <a:solidFill>
                  <a:srgbClr val="C00000"/>
                </a:solidFill>
                <a:ea typeface="宋体" panose="02010600030101010101" pitchFamily="2" charset="-122"/>
              </a:rPr>
              <a:t>File-allocation table (FAT)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– disk-space allocation used by MS-DOS、Windows and OS/2.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zh-CN" altLang="en-US" sz="2400" b="1" dirty="0">
                <a:ea typeface="宋体" panose="02010600030101010101" pitchFamily="2" charset="-122"/>
              </a:rPr>
              <a:t>实质上就是将前面介绍的隐式链接中的</a:t>
            </a:r>
            <a:r>
              <a:rPr lang="zh-CN" altLang="en-US" sz="2400" b="1" dirty="0">
                <a:solidFill>
                  <a:srgbClr val="1306BA"/>
                </a:solidFill>
                <a:ea typeface="宋体" panose="02010600030101010101" pitchFamily="2" charset="-122"/>
              </a:rPr>
              <a:t>Linked域独立出来</a:t>
            </a:r>
            <a:r>
              <a:rPr lang="zh-CN" altLang="en-US" sz="2400" b="1" dirty="0">
                <a:ea typeface="宋体" panose="02010600030101010101" pitchFamily="2" charset="-122"/>
              </a:rPr>
              <a:t>，构成一个FAT表，</a:t>
            </a:r>
            <a:r>
              <a:rPr lang="zh-CN" altLang="en-US" sz="2400" b="1" dirty="0">
                <a:solidFill>
                  <a:srgbClr val="1306BA"/>
                </a:solidFill>
                <a:ea typeface="宋体" panose="02010600030101010101" pitchFamily="2" charset="-122"/>
              </a:rPr>
              <a:t>专门用于实现磁盘块之间的链接</a:t>
            </a:r>
            <a:r>
              <a:rPr lang="zh-CN" altLang="en-US" sz="2400" b="1" dirty="0">
                <a:ea typeface="宋体" panose="02010600030101010101" pitchFamily="2" charset="-122"/>
              </a:rPr>
              <a:t>。</a:t>
            </a:r>
            <a:endParaRPr lang="zh-CN" altLang="en-US" sz="2400" b="1" dirty="0">
              <a:ea typeface="宋体" panose="02010600030101010101" pitchFamily="2" charset="-122"/>
            </a:endParaRPr>
          </a:p>
          <a:p>
            <a:r>
              <a:rPr lang="zh-CN" altLang="en-US" sz="2400" b="1" dirty="0">
                <a:ea typeface="宋体" panose="02010600030101010101" pitchFamily="2" charset="-122"/>
              </a:rPr>
              <a:t>又</a:t>
            </a:r>
            <a:r>
              <a:rPr lang="zh-CN" altLang="en-US" sz="2400" b="1" dirty="0" smtClean="0">
                <a:ea typeface="宋体" panose="02010600030101010101" pitchFamily="2" charset="-122"/>
              </a:rPr>
              <a:t>称为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显式链接</a:t>
            </a:r>
            <a:r>
              <a:rPr lang="zh-CN" altLang="en-US" sz="2400" b="1" dirty="0" smtClean="0">
                <a:ea typeface="宋体" panose="02010600030101010101" pitchFamily="2" charset="-122"/>
              </a:rPr>
              <a:t>；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ea typeface="宋体" panose="02010600030101010101" pitchFamily="2" charset="-122"/>
              </a:rPr>
              <a:t>支持文件的</a:t>
            </a:r>
            <a:r>
              <a:rPr lang="zh-CN" altLang="en-US" sz="24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随机存取</a:t>
            </a:r>
            <a:endParaRPr lang="en-US" altLang="zh-CN" sz="24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r>
              <a:rPr lang="en-US" altLang="zh-CN" sz="2400" b="1" dirty="0">
                <a:ea typeface="宋体" panose="02010600030101010101" pitchFamily="2" charset="-122"/>
              </a:rPr>
              <a:t>1977</a:t>
            </a:r>
            <a:r>
              <a:rPr lang="zh-CN" altLang="en-US" sz="2400" b="1" dirty="0">
                <a:ea typeface="宋体" panose="02010600030101010101" pitchFamily="2" charset="-122"/>
              </a:rPr>
              <a:t>年由</a:t>
            </a:r>
            <a:r>
              <a:rPr lang="zh-CN" altLang="en-US" sz="2400" b="1" dirty="0">
                <a:solidFill>
                  <a:srgbClr val="0070C0"/>
                </a:solidFill>
                <a:ea typeface="宋体" panose="02010600030101010101" pitchFamily="2" charset="-122"/>
              </a:rPr>
              <a:t>比尔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·</a:t>
            </a:r>
            <a:r>
              <a:rPr lang="zh-CN" altLang="en-US" sz="2400" b="1" dirty="0">
                <a:solidFill>
                  <a:srgbClr val="0070C0"/>
                </a:solidFill>
                <a:ea typeface="宋体" panose="02010600030101010101" pitchFamily="2" charset="-122"/>
              </a:rPr>
              <a:t>盖茨</a:t>
            </a:r>
            <a:r>
              <a:rPr lang="zh-CN" altLang="en-US" sz="2400" b="1" dirty="0">
                <a:ea typeface="宋体" panose="02010600030101010101" pitchFamily="2" charset="-122"/>
              </a:rPr>
              <a:t>和</a:t>
            </a:r>
            <a:r>
              <a:rPr lang="zh-CN" altLang="en-US" sz="2400" b="1" dirty="0">
                <a:solidFill>
                  <a:srgbClr val="0070C0"/>
                </a:solidFill>
                <a:ea typeface="宋体" panose="02010600030101010101" pitchFamily="2" charset="-122"/>
              </a:rPr>
              <a:t>马斯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·</a:t>
            </a:r>
            <a:r>
              <a:rPr lang="zh-CN" altLang="en-US" sz="2400" b="1" dirty="0">
                <a:solidFill>
                  <a:srgbClr val="0070C0"/>
                </a:solidFill>
                <a:ea typeface="宋体" panose="02010600030101010101" pitchFamily="2" charset="-122"/>
              </a:rPr>
              <a:t>麦当劳</a:t>
            </a:r>
            <a:r>
              <a:rPr lang="zh-CN" altLang="en-US" sz="2400" b="1" dirty="0">
                <a:ea typeface="宋体" panose="02010600030101010101" pitchFamily="2" charset="-122"/>
              </a:rPr>
              <a:t>发明；</a:t>
            </a:r>
            <a:endParaRPr lang="zh-CN" altLang="en-US" sz="2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Layered File System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1" t="1004" r="31880" b="1004"/>
          <a:stretch>
            <a:fillRect/>
          </a:stretch>
        </p:blipFill>
        <p:spPr bwMode="auto">
          <a:xfrm>
            <a:off x="613299" y="1296140"/>
            <a:ext cx="2552700" cy="461571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6" name="Rectangle 3"/>
          <p:cNvSpPr txBox="1">
            <a:spLocks noChangeArrowheads="1"/>
          </p:cNvSpPr>
          <p:nvPr/>
        </p:nvSpPr>
        <p:spPr bwMode="auto">
          <a:xfrm>
            <a:off x="3327400" y="1019175"/>
            <a:ext cx="5321300" cy="531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zh-CN" sz="1400" dirty="0">
              <a:ea typeface="宋体" panose="02010600030101010101" pitchFamily="2" charset="-122"/>
            </a:endParaRPr>
          </a:p>
          <a:p>
            <a:r>
              <a:rPr lang="zh-CN" altLang="en-US" sz="1400" dirty="0">
                <a:ea typeface="宋体" panose="02010600030101010101" pitchFamily="2" charset="-122"/>
              </a:rPr>
              <a:t>利用系统调用请求文件操作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lvl="1"/>
            <a:r>
              <a:rPr lang="en-US" altLang="zh-CN" sz="1400" dirty="0">
                <a:ea typeface="宋体" panose="02010600030101010101" pitchFamily="2" charset="-122"/>
              </a:rPr>
              <a:t>Such as Open(), read(</a:t>
            </a:r>
            <a:r>
              <a:rPr lang="zh-CN" altLang="en-US" sz="1400" dirty="0">
                <a:ea typeface="宋体" panose="02010600030101010101" pitchFamily="2" charset="-122"/>
              </a:rPr>
              <a:t>）</a:t>
            </a:r>
            <a:endParaRPr lang="en-US" altLang="zh-CN" sz="1400" dirty="0">
              <a:ea typeface="宋体" panose="02010600030101010101" pitchFamily="2" charset="-122"/>
            </a:endParaRPr>
          </a:p>
          <a:p>
            <a:r>
              <a:rPr lang="en-US" altLang="zh-CN" sz="1400" dirty="0">
                <a:ea typeface="宋体" panose="02010600030101010101" pitchFamily="2" charset="-122"/>
              </a:rPr>
              <a:t>Logical file system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lvl="1"/>
            <a:r>
              <a:rPr lang="en-US" altLang="zh-CN" sz="1400" dirty="0">
                <a:ea typeface="宋体" panose="02010600030101010101" pitchFamily="2" charset="-122"/>
              </a:rPr>
              <a:t>Manage metadata information(</a:t>
            </a:r>
            <a:r>
              <a:rPr lang="en-US" altLang="zh-CN" sz="1400" dirty="0">
                <a:solidFill>
                  <a:srgbClr val="00B050"/>
                </a:solidFill>
                <a:ea typeface="宋体" panose="02010600030101010101" pitchFamily="2" charset="-122"/>
              </a:rPr>
              <a:t>File-system  structure</a:t>
            </a:r>
            <a:r>
              <a:rPr lang="en-US" altLang="zh-CN" sz="1400" dirty="0">
                <a:ea typeface="宋体" panose="02010600030101010101" pitchFamily="2" charset="-122"/>
              </a:rPr>
              <a:t>)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lvl="1"/>
            <a:r>
              <a:rPr lang="en-US" altLang="zh-CN" sz="1400" dirty="0">
                <a:ea typeface="宋体" panose="02010600030101010101" pitchFamily="2" charset="-122"/>
              </a:rPr>
              <a:t>Manage directory structure (</a:t>
            </a:r>
            <a:r>
              <a:rPr lang="en-US" altLang="zh-CN" sz="1400" b="1" dirty="0">
                <a:solidFill>
                  <a:srgbClr val="00B050"/>
                </a:solidFill>
                <a:ea typeface="宋体" panose="02010600030101010101" pitchFamily="2" charset="-122"/>
              </a:rPr>
              <a:t>symbolic file name, FCB</a:t>
            </a:r>
            <a:r>
              <a:rPr lang="en-US" altLang="zh-CN" sz="1400" dirty="0">
                <a:ea typeface="宋体" panose="02010600030101010101" pitchFamily="2" charset="-122"/>
              </a:rPr>
              <a:t>)</a:t>
            </a:r>
            <a:endParaRPr lang="en-US" altLang="zh-CN" sz="1400" dirty="0">
              <a:ea typeface="宋体" panose="02010600030101010101" pitchFamily="2" charset="-122"/>
            </a:endParaRPr>
          </a:p>
          <a:p>
            <a:r>
              <a:rPr lang="en-US" altLang="zh-CN" sz="1400" b="1" dirty="0">
                <a:solidFill>
                  <a:srgbClr val="FF0000"/>
                </a:solidFill>
                <a:ea typeface="宋体" panose="02010600030101010101" pitchFamily="2" charset="-122"/>
              </a:rPr>
              <a:t>File-organization module</a:t>
            </a:r>
            <a:endParaRPr lang="en-US" altLang="zh-CN" sz="14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1400" dirty="0">
                <a:ea typeface="宋体" panose="02010600030101010101" pitchFamily="2" charset="-122"/>
              </a:rPr>
              <a:t>Concern </a:t>
            </a:r>
            <a:r>
              <a:rPr lang="en-US" altLang="zh-CN" sz="1400" b="1" u="sng" dirty="0">
                <a:solidFill>
                  <a:srgbClr val="00B050"/>
                </a:solidFill>
                <a:ea typeface="宋体" panose="02010600030101010101" pitchFamily="2" charset="-122"/>
              </a:rPr>
              <a:t>files</a:t>
            </a:r>
            <a:r>
              <a:rPr lang="en-US" altLang="zh-CN" sz="1400" dirty="0">
                <a:solidFill>
                  <a:srgbClr val="00B05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ea typeface="宋体" panose="02010600030101010101" pitchFamily="2" charset="-122"/>
              </a:rPr>
              <a:t>and </a:t>
            </a:r>
            <a:r>
              <a:rPr lang="en-US" altLang="zh-CN" sz="1400" b="1" dirty="0">
                <a:ea typeface="宋体" panose="02010600030101010101" pitchFamily="2" charset="-122"/>
              </a:rPr>
              <a:t>their </a:t>
            </a:r>
            <a:r>
              <a:rPr lang="en-US" altLang="zh-CN" sz="1400" b="1" u="sng" dirty="0">
                <a:solidFill>
                  <a:srgbClr val="00B050"/>
                </a:solidFill>
                <a:ea typeface="宋体" panose="02010600030101010101" pitchFamily="2" charset="-122"/>
              </a:rPr>
              <a:t>logical blocks</a:t>
            </a:r>
            <a:endParaRPr lang="en-US" altLang="zh-CN" sz="1400" b="1" u="sng" dirty="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1400" b="1" dirty="0">
                <a:solidFill>
                  <a:srgbClr val="FF0000"/>
                </a:solidFill>
                <a:ea typeface="宋体" panose="02010600030101010101" pitchFamily="2" charset="-122"/>
              </a:rPr>
              <a:t>Translate</a:t>
            </a: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solidFill>
                  <a:srgbClr val="1306BA"/>
                </a:solidFill>
                <a:ea typeface="宋体" panose="02010600030101010101" pitchFamily="2" charset="-122"/>
              </a:rPr>
              <a:t>logical block addresses </a:t>
            </a:r>
            <a:r>
              <a:rPr lang="en-US" altLang="zh-CN" sz="1400" dirty="0">
                <a:ea typeface="宋体" panose="02010600030101010101" pitchFamily="2" charset="-122"/>
              </a:rPr>
              <a:t>to </a:t>
            </a:r>
            <a:r>
              <a:rPr lang="en-US" altLang="zh-CN" sz="1400" b="1" dirty="0">
                <a:solidFill>
                  <a:srgbClr val="1306BA"/>
                </a:solidFill>
                <a:ea typeface="宋体" panose="02010600030101010101" pitchFamily="2" charset="-122"/>
              </a:rPr>
              <a:t>physical block addresses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ea typeface="宋体" panose="02010600030101010101" pitchFamily="2" charset="-122"/>
              </a:rPr>
              <a:t>for the basic file system to transfer</a:t>
            </a:r>
            <a:endParaRPr lang="en-US" altLang="zh-CN" sz="1400" dirty="0">
              <a:ea typeface="宋体" panose="02010600030101010101" pitchFamily="2" charset="-122"/>
            </a:endParaRPr>
          </a:p>
          <a:p>
            <a:r>
              <a:rPr lang="en-US" altLang="zh-CN" sz="1400" dirty="0">
                <a:ea typeface="宋体" panose="02010600030101010101" pitchFamily="2" charset="-122"/>
              </a:rPr>
              <a:t>Basic file system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lvl="1"/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Generic </a:t>
            </a:r>
            <a:r>
              <a:rPr lang="en-US" altLang="zh-CN" sz="1400" b="1" i="1" dirty="0">
                <a:solidFill>
                  <a:srgbClr val="FF0000"/>
                </a:solidFill>
                <a:ea typeface="宋体" panose="02010600030101010101" pitchFamily="2" charset="-122"/>
              </a:rPr>
              <a:t>commands</a:t>
            </a: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ea typeface="宋体" panose="02010600030101010101" pitchFamily="2" charset="-122"/>
              </a:rPr>
              <a:t>to the appropriate </a:t>
            </a:r>
            <a:r>
              <a:rPr lang="en-US" altLang="zh-CN" sz="1400" dirty="0">
                <a:solidFill>
                  <a:schemeClr val="tx2"/>
                </a:solidFill>
                <a:ea typeface="宋体" panose="02010600030101010101" pitchFamily="2" charset="-122"/>
              </a:rPr>
              <a:t>device driver</a:t>
            </a:r>
            <a:r>
              <a:rPr lang="en-US" altLang="zh-CN" sz="1400" dirty="0">
                <a:ea typeface="宋体" panose="02010600030101010101" pitchFamily="2" charset="-122"/>
              </a:rPr>
              <a:t> to </a:t>
            </a:r>
            <a:r>
              <a:rPr lang="en-US" altLang="zh-CN" sz="1400" b="1" dirty="0">
                <a:ea typeface="宋体" panose="02010600030101010101" pitchFamily="2" charset="-122"/>
              </a:rPr>
              <a:t>read and write</a:t>
            </a:r>
            <a:r>
              <a:rPr lang="en-US" altLang="zh-CN" sz="1400" dirty="0"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1306BA"/>
                </a:solidFill>
                <a:ea typeface="宋体" panose="02010600030101010101" pitchFamily="2" charset="-122"/>
              </a:rPr>
              <a:t>physical blocks </a:t>
            </a:r>
            <a:r>
              <a:rPr lang="en-US" altLang="zh-CN" sz="1400" dirty="0">
                <a:ea typeface="宋体" panose="02010600030101010101" pitchFamily="2" charset="-122"/>
              </a:rPr>
              <a:t>on the disk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lvl="1"/>
            <a:r>
              <a:rPr lang="en-US" altLang="zh-CN" sz="1400" dirty="0">
                <a:ea typeface="宋体" panose="02010600030101010101" pitchFamily="2" charset="-122"/>
              </a:rPr>
              <a:t>Each </a:t>
            </a:r>
            <a:r>
              <a:rPr lang="en-US" altLang="zh-CN" sz="1400" b="1" i="1" dirty="0">
                <a:ea typeface="宋体" panose="02010600030101010101" pitchFamily="2" charset="-122"/>
              </a:rPr>
              <a:t>physical block</a:t>
            </a:r>
            <a:r>
              <a:rPr lang="en-US" altLang="zh-CN" sz="1400" dirty="0">
                <a:ea typeface="宋体" panose="02010600030101010101" pitchFamily="2" charset="-122"/>
              </a:rPr>
              <a:t> is identified by </a:t>
            </a:r>
            <a:r>
              <a:rPr lang="en-US" altLang="zh-CN" sz="1400" b="1" dirty="0">
                <a:ea typeface="宋体" panose="02010600030101010101" pitchFamily="2" charset="-122"/>
              </a:rPr>
              <a:t>its numeric disk address </a:t>
            </a:r>
            <a:r>
              <a:rPr lang="en-US" altLang="zh-CN" sz="1400" dirty="0">
                <a:ea typeface="宋体" panose="02010600030101010101" pitchFamily="2" charset="-122"/>
              </a:rPr>
              <a:t>(e.g. drive 1, cylinder 73,track 2, sector 10)</a:t>
            </a:r>
            <a:endParaRPr lang="en-US" altLang="zh-CN" sz="1400" dirty="0">
              <a:ea typeface="宋体" panose="02010600030101010101" pitchFamily="2" charset="-122"/>
            </a:endParaRPr>
          </a:p>
          <a:p>
            <a:r>
              <a:rPr lang="en-US" altLang="zh-CN" sz="1400" dirty="0">
                <a:ea typeface="宋体" panose="02010600030101010101" pitchFamily="2" charset="-122"/>
              </a:rPr>
              <a:t>I/O control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lvl="1"/>
            <a:r>
              <a:rPr lang="en-US" altLang="zh-CN" sz="1400" dirty="0">
                <a:ea typeface="宋体" panose="02010600030101010101" pitchFamily="2" charset="-122"/>
              </a:rPr>
              <a:t>Device drivers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lvl="1"/>
            <a:r>
              <a:rPr lang="en-US" altLang="zh-CN" sz="1400" dirty="0">
                <a:ea typeface="宋体" panose="02010600030101010101" pitchFamily="2" charset="-122"/>
              </a:rPr>
              <a:t>Interrupt handler</a:t>
            </a:r>
            <a:endParaRPr lang="en-US" altLang="zh-CN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1306B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FAT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：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File-Allocation Table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5734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7" t="587" r="7326" b="896"/>
          <a:stretch>
            <a:fillRect/>
          </a:stretch>
        </p:blipFill>
        <p:spPr bwMode="auto">
          <a:xfrm>
            <a:off x="400050" y="1219200"/>
            <a:ext cx="4076283" cy="49752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4909351" y="1060450"/>
            <a:ext cx="3853649" cy="554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b="1" dirty="0">
                <a:ea typeface="宋体" panose="02010600030101010101" pitchFamily="2" charset="-122"/>
              </a:rPr>
              <a:t>  </a:t>
            </a:r>
            <a:r>
              <a:rPr lang="en-US" altLang="zh-CN" sz="1600" b="1" dirty="0">
                <a:ea typeface="宋体" panose="02010600030101010101" pitchFamily="2" charset="-122"/>
              </a:rPr>
              <a:t>FAT</a:t>
            </a:r>
            <a:r>
              <a:rPr lang="zh-CN" altLang="en-US" sz="1600" b="1" dirty="0">
                <a:ea typeface="宋体" panose="02010600030101010101" pitchFamily="2" charset="-122"/>
              </a:rPr>
              <a:t>有关的文件系统</a:t>
            </a:r>
            <a:endParaRPr lang="zh-CN" altLang="en-US" sz="1600" b="1" dirty="0"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1600" b="1" dirty="0">
                <a:ea typeface="宋体" panose="02010600030101010101" pitchFamily="2" charset="-122"/>
              </a:rPr>
              <a:t>FAT 12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1600" b="1" dirty="0">
                <a:ea typeface="宋体" panose="02010600030101010101" pitchFamily="2" charset="-122"/>
              </a:rPr>
              <a:t>FAT 16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1600" b="1" dirty="0">
                <a:ea typeface="宋体" panose="02010600030101010101" pitchFamily="2" charset="-122"/>
              </a:rPr>
              <a:t>FAT 32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1600" dirty="0">
                <a:ea typeface="宋体" panose="02010600030101010101" pitchFamily="2" charset="-122"/>
              </a:rPr>
              <a:t>  </a:t>
            </a:r>
            <a:r>
              <a:rPr lang="en-US" altLang="zh-CN" sz="1600" b="1" dirty="0">
                <a:ea typeface="宋体" panose="02010600030101010101" pitchFamily="2" charset="-122"/>
              </a:rPr>
              <a:t>FAT</a:t>
            </a:r>
            <a:r>
              <a:rPr lang="zh-CN" altLang="en-US" sz="1600" b="1" dirty="0">
                <a:ea typeface="宋体" panose="02010600030101010101" pitchFamily="2" charset="-122"/>
              </a:rPr>
              <a:t>表的大小</a:t>
            </a:r>
            <a:endParaRPr lang="zh-CN" altLang="en-US" sz="1600" b="1" dirty="0">
              <a:ea typeface="宋体" panose="02010600030101010101" pitchFamily="2" charset="-122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600" b="1" dirty="0">
                <a:ea typeface="宋体" panose="02010600030101010101" pitchFamily="2" charset="-122"/>
              </a:rPr>
              <a:t>  块大小的影响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endParaRPr lang="en-US" altLang="zh-CN" sz="1600" b="1" dirty="0">
              <a:ea typeface="宋体" panose="02010600030101010101" pitchFamily="2" charset="-122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600" b="1" dirty="0">
                <a:ea typeface="宋体" panose="02010600030101010101" pitchFamily="2" charset="-122"/>
              </a:rPr>
              <a:t>为磁盘的每一个磁盘块建立一个表项，称为</a:t>
            </a:r>
            <a:r>
              <a:rPr lang="en-US" altLang="zh-CN" sz="1600" b="1" dirty="0">
                <a:ea typeface="宋体" panose="02010600030101010101" pitchFamily="2" charset="-122"/>
              </a:rPr>
              <a:t>FAT</a:t>
            </a:r>
            <a:r>
              <a:rPr lang="zh-CN" altLang="en-US" sz="1600" b="1" dirty="0">
                <a:ea typeface="宋体" panose="02010600030101010101" pitchFamily="2" charset="-122"/>
              </a:rPr>
              <a:t>表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endParaRPr lang="en-US" altLang="zh-CN" sz="1600" b="1" dirty="0">
              <a:ea typeface="宋体" panose="02010600030101010101" pitchFamily="2" charset="-122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600" b="1" dirty="0">
                <a:ea typeface="宋体" panose="02010600030101010101" pitchFamily="2" charset="-122"/>
              </a:rPr>
              <a:t>对于一个文件，其</a:t>
            </a:r>
            <a:r>
              <a:rPr lang="en-US" altLang="zh-CN" sz="1600" b="1" dirty="0">
                <a:ea typeface="宋体" panose="02010600030101010101" pitchFamily="2" charset="-122"/>
              </a:rPr>
              <a:t>FCB</a:t>
            </a:r>
            <a:r>
              <a:rPr lang="zh-CN" altLang="en-US" sz="1600" b="1" dirty="0">
                <a:ea typeface="宋体" panose="02010600030101010101" pitchFamily="2" charset="-122"/>
              </a:rPr>
              <a:t>中存储该文件的第一个磁盘块的块号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600" b="1" dirty="0">
                <a:ea typeface="宋体" panose="02010600030101010101" pitchFamily="2" charset="-122"/>
              </a:rPr>
              <a:t>每个</a:t>
            </a:r>
            <a:r>
              <a:rPr lang="en-US" altLang="zh-CN" sz="1600" b="1" dirty="0">
                <a:ea typeface="宋体" panose="02010600030101010101" pitchFamily="2" charset="-122"/>
              </a:rPr>
              <a:t>FAT</a:t>
            </a:r>
            <a:r>
              <a:rPr lang="zh-CN" altLang="en-US" sz="1600" b="1" dirty="0">
                <a:ea typeface="宋体" panose="02010600030101010101" pitchFamily="2" charset="-122"/>
              </a:rPr>
              <a:t>表项存储该文件的下一个磁盘块的块号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1600" b="1" dirty="0">
                <a:ea typeface="宋体" panose="02010600030101010101" pitchFamily="2" charset="-122"/>
              </a:rPr>
              <a:t>每个文件的最后一个磁盘块的</a:t>
            </a:r>
            <a:r>
              <a:rPr lang="en-US" altLang="zh-CN" sz="1600" b="1" dirty="0">
                <a:ea typeface="宋体" panose="02010600030101010101" pitchFamily="2" charset="-122"/>
              </a:rPr>
              <a:t>FAT</a:t>
            </a:r>
            <a:r>
              <a:rPr lang="zh-CN" altLang="en-US" sz="1600" b="1" dirty="0">
                <a:ea typeface="宋体" panose="02010600030101010101" pitchFamily="2" charset="-122"/>
              </a:rPr>
              <a:t>表项中存储一个特殊的结尾符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注：</a:t>
            </a:r>
            <a:r>
              <a:rPr lang="en-US" altLang="zh-CN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FAT</a:t>
            </a:r>
            <a:r>
              <a:rPr lang="zh-CN" altLang="en-US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中通常称一个磁盘称为一个</a:t>
            </a:r>
            <a:r>
              <a:rPr lang="en-US" altLang="zh-CN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cluster</a:t>
            </a:r>
            <a:r>
              <a:rPr lang="zh-CN" altLang="en-US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（簇）</a:t>
            </a:r>
            <a:endParaRPr lang="zh-CN" altLang="en-US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endParaRPr lang="en-US" altLang="zh-CN" b="1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03" y="3881500"/>
            <a:ext cx="333375" cy="1905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MS-DOS Disk Layout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FAT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）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9" t="1598" r="16766" b="2631"/>
          <a:stretch>
            <a:fillRect/>
          </a:stretch>
        </p:blipFill>
        <p:spPr bwMode="auto">
          <a:xfrm>
            <a:off x="1700213" y="1079500"/>
            <a:ext cx="4330700" cy="47148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 idx="4294967295"/>
          </p:nvPr>
        </p:nvSpPr>
        <p:spPr>
          <a:xfrm>
            <a:off x="628650" y="5445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在分区上创建的FAT32文件系统结构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1416050"/>
            <a:ext cx="8704262" cy="262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396" name="椭圆形标注 2"/>
          <p:cNvSpPr>
            <a:spLocks noChangeArrowheads="1"/>
          </p:cNvSpPr>
          <p:nvPr/>
        </p:nvSpPr>
        <p:spPr bwMode="auto">
          <a:xfrm>
            <a:off x="4667250" y="4560888"/>
            <a:ext cx="2320925" cy="612775"/>
          </a:xfrm>
          <a:prstGeom prst="wedgeEllipseCallout">
            <a:avLst>
              <a:gd name="adj1" fmla="val -34556"/>
              <a:gd name="adj2" fmla="val -30530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Root directory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59397" name="椭圆形标注 2"/>
          <p:cNvSpPr>
            <a:spLocks noChangeArrowheads="1"/>
          </p:cNvSpPr>
          <p:nvPr/>
        </p:nvSpPr>
        <p:spPr bwMode="auto">
          <a:xfrm>
            <a:off x="1433513" y="4560888"/>
            <a:ext cx="1009650" cy="612775"/>
          </a:xfrm>
          <a:prstGeom prst="wedgeEllipseCallout">
            <a:avLst>
              <a:gd name="adj1" fmla="val 36009"/>
              <a:gd name="adj2" fmla="val -31867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FAT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59398" name="椭圆形标注 2"/>
          <p:cNvSpPr>
            <a:spLocks noChangeArrowheads="1"/>
          </p:cNvSpPr>
          <p:nvPr/>
        </p:nvSpPr>
        <p:spPr bwMode="auto">
          <a:xfrm>
            <a:off x="2674938" y="4560888"/>
            <a:ext cx="1760537" cy="612775"/>
          </a:xfrm>
          <a:prstGeom prst="wedgeEllipseCallout">
            <a:avLst>
              <a:gd name="adj1" fmla="val 5079"/>
              <a:gd name="adj2" fmla="val -32089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Copy of FAT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FAT—logical to physical address 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3763" y="1052513"/>
            <a:ext cx="7337425" cy="1761708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Mapping from logical to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physical address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Helvetica" pitchFamily="34" charset="0"/>
                <a:ea typeface="宋体" panose="02010600030101010101" pitchFamily="2" charset="-122"/>
              </a:rPr>
              <a:t>欲访问的文件偏移量为</a:t>
            </a:r>
            <a:r>
              <a:rPr lang="en-US" altLang="zh-CN" sz="2000" dirty="0">
                <a:latin typeface="Helvetica" pitchFamily="34" charset="0"/>
                <a:ea typeface="宋体" panose="02010600030101010101" pitchFamily="2" charset="-122"/>
              </a:rPr>
              <a:t>LA</a:t>
            </a:r>
            <a:r>
              <a:rPr lang="zh-CN" altLang="en-US" sz="2000" dirty="0">
                <a:latin typeface="Helvetica" pitchFamily="34" charset="0"/>
                <a:ea typeface="宋体" panose="02010600030101010101" pitchFamily="2" charset="-122"/>
              </a:rPr>
              <a:t>，每个磁盘块大小为</a:t>
            </a:r>
            <a:r>
              <a:rPr lang="en-US" altLang="zh-CN" sz="2000" dirty="0">
                <a:latin typeface="Helvetica" pitchFamily="34" charset="0"/>
                <a:ea typeface="宋体" panose="02010600030101010101" pitchFamily="2" charset="-122"/>
              </a:rPr>
              <a:t>512B</a:t>
            </a:r>
            <a:endParaRPr lang="en-US" altLang="zh-CN" sz="2000" dirty="0">
              <a:latin typeface="Helvetica" pitchFamily="34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LA</a:t>
            </a:r>
            <a:r>
              <a:rPr lang="zh-CN" altLang="en-US" sz="2000" dirty="0">
                <a:ea typeface="宋体" panose="02010600030101010101" pitchFamily="2" charset="-122"/>
              </a:rPr>
              <a:t>除以</a:t>
            </a:r>
            <a:r>
              <a:rPr lang="en-US" altLang="zh-CN" sz="2000" dirty="0">
                <a:ea typeface="宋体" panose="02010600030101010101" pitchFamily="2" charset="-122"/>
              </a:rPr>
              <a:t>512</a:t>
            </a:r>
            <a:r>
              <a:rPr lang="zh-CN" altLang="en-US" sz="2000" dirty="0"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ea typeface="宋体" panose="02010600030101010101" pitchFamily="2" charset="-122"/>
              </a:rPr>
              <a:t>block size</a:t>
            </a:r>
            <a:r>
              <a:rPr lang="zh-CN" altLang="en-US" sz="2000" dirty="0">
                <a:ea typeface="宋体" panose="02010600030101010101" pitchFamily="2" charset="-122"/>
              </a:rPr>
              <a:t>），商为</a:t>
            </a:r>
            <a:r>
              <a:rPr lang="en-US" altLang="zh-CN" sz="2000" dirty="0">
                <a:ea typeface="宋体" panose="02010600030101010101" pitchFamily="2" charset="-122"/>
              </a:rPr>
              <a:t>Q</a:t>
            </a:r>
            <a:r>
              <a:rPr lang="zh-CN" altLang="en-US" sz="2000" dirty="0">
                <a:ea typeface="宋体" panose="02010600030101010101" pitchFamily="2" charset="-122"/>
              </a:rPr>
              <a:t>，余数为</a:t>
            </a:r>
            <a:r>
              <a:rPr lang="en-US" altLang="zh-CN" sz="2000" dirty="0">
                <a:ea typeface="宋体" panose="02010600030101010101" pitchFamily="2" charset="-122"/>
              </a:rPr>
              <a:t>R</a:t>
            </a:r>
            <a:endParaRPr lang="en-US" altLang="zh-CN" sz="2000" dirty="0">
              <a:ea typeface="宋体" panose="02010600030101010101" pitchFamily="2" charset="-122"/>
            </a:endParaRPr>
          </a:p>
          <a:p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2987675" y="3131901"/>
            <a:ext cx="90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LA/512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4003675" y="2815989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Q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4003675" y="3431939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R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 flipV="1">
            <a:off x="3810000" y="3057289"/>
            <a:ext cx="258763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3817938" y="3368439"/>
            <a:ext cx="258762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685800" y="3986065"/>
            <a:ext cx="7801252" cy="1891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228600" indent="-22860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buClr>
                <a:schemeClr val="accent2"/>
              </a:buClr>
              <a:buFont typeface="Monotype Sorts" pitchFamily="2" charset="2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FCB</a:t>
            </a:r>
            <a:r>
              <a:rPr lang="zh-CN" altLang="en-US" sz="2000" b="1" dirty="0">
                <a:ea typeface="宋体" panose="02010600030101010101" pitchFamily="2" charset="-122"/>
              </a:rPr>
              <a:t>中给出：文件第一个磁盘块的块号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；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Q = </a:t>
            </a:r>
            <a:r>
              <a:rPr lang="zh-CN" altLang="en-US" sz="2000" dirty="0">
                <a:ea typeface="宋体" panose="02010600030101010101" pitchFamily="2" charset="-122"/>
              </a:rPr>
              <a:t>在</a:t>
            </a:r>
            <a:r>
              <a:rPr lang="en-US" altLang="zh-CN" sz="2000" dirty="0">
                <a:ea typeface="宋体" panose="02010600030101010101" pitchFamily="2" charset="-122"/>
              </a:rPr>
              <a:t>FAT</a:t>
            </a:r>
            <a:r>
              <a:rPr lang="zh-CN" altLang="en-US" sz="2000" dirty="0">
                <a:ea typeface="宋体" panose="02010600030101010101" pitchFamily="2" charset="-122"/>
              </a:rPr>
              <a:t>表中间址</a:t>
            </a:r>
            <a:r>
              <a:rPr lang="en-US" altLang="zh-CN" sz="2000" dirty="0">
                <a:ea typeface="宋体" panose="02010600030101010101" pitchFamily="2" charset="-122"/>
              </a:rPr>
              <a:t>Q</a:t>
            </a:r>
            <a:r>
              <a:rPr lang="zh-CN" altLang="en-US" sz="2000">
                <a:ea typeface="宋体" panose="02010600030101010101" pitchFamily="2" charset="-122"/>
              </a:rPr>
              <a:t>次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R =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displacement into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block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9167" y="45942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FAT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有关计算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9300" y="1384300"/>
            <a:ext cx="7556500" cy="4702175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某磁盘文件区256GB ，回答下列问题：（列出解题步骤）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1、如果采用FAT32文件系统，假定每个磁盘块大小为1KB，问FAT表需要占用几个磁盘块？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2、如果采用FAT32文件系统，每个磁盘块最小可以是多少字节？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3、如果采用FAT16系统，在磁盘空间不变的情况下，每个磁盘块最小可以是多少字节？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sz="18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57200" y="1050925"/>
            <a:ext cx="8153400" cy="5260975"/>
          </a:xfrm>
        </p:spPr>
        <p:txBody>
          <a:bodyPr/>
          <a:lstStyle/>
          <a:p>
            <a:r>
              <a:rPr lang="zh-CN" altLang="en-US" sz="18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>
                <a:ea typeface="宋体" panose="02010600030101010101" pitchFamily="2" charset="-122"/>
              </a:rPr>
              <a:t>、</a:t>
            </a:r>
            <a:endParaRPr lang="zh-CN" altLang="en-US" sz="1800">
              <a:ea typeface="宋体" panose="02010600030101010101" pitchFamily="2" charset="-122"/>
            </a:endParaRPr>
          </a:p>
          <a:p>
            <a:r>
              <a:rPr lang="zh-CN" altLang="en-US" sz="1800">
                <a:ea typeface="宋体" panose="02010600030101010101" pitchFamily="2" charset="-122"/>
              </a:rPr>
              <a:t>磁盘总字节数：2</a:t>
            </a:r>
            <a:r>
              <a:rPr lang="en-US" altLang="zh-CN" sz="1800" baseline="30000">
                <a:ea typeface="宋体" panose="02010600030101010101" pitchFamily="2" charset="-122"/>
              </a:rPr>
              <a:t>30</a:t>
            </a:r>
            <a:r>
              <a:rPr lang="zh-CN" altLang="en-US" sz="1800">
                <a:ea typeface="宋体" panose="02010600030101010101" pitchFamily="2" charset="-122"/>
              </a:rPr>
              <a:t>*2</a:t>
            </a:r>
            <a:r>
              <a:rPr lang="en-US" altLang="zh-CN" sz="1800" baseline="30000">
                <a:ea typeface="宋体" panose="02010600030101010101" pitchFamily="2" charset="-122"/>
              </a:rPr>
              <a:t>8</a:t>
            </a:r>
            <a:r>
              <a:rPr lang="zh-CN" altLang="en-US" sz="1800">
                <a:ea typeface="宋体" panose="02010600030101010101" pitchFamily="2" charset="-122"/>
              </a:rPr>
              <a:t> = 2</a:t>
            </a:r>
            <a:r>
              <a:rPr lang="zh-CN" altLang="en-US" sz="1800" baseline="30000">
                <a:ea typeface="宋体" panose="02010600030101010101" pitchFamily="2" charset="-122"/>
              </a:rPr>
              <a:t>38</a:t>
            </a:r>
            <a:r>
              <a:rPr lang="zh-CN" altLang="en-US" sz="1800">
                <a:ea typeface="宋体" panose="02010600030101010101" pitchFamily="2" charset="-122"/>
              </a:rPr>
              <a:t>字节</a:t>
            </a:r>
            <a:endParaRPr lang="zh-CN" altLang="en-US" sz="1800">
              <a:ea typeface="宋体" panose="02010600030101010101" pitchFamily="2" charset="-122"/>
            </a:endParaRPr>
          </a:p>
          <a:p>
            <a:r>
              <a:rPr lang="zh-CN" altLang="en-US" sz="1800">
                <a:ea typeface="宋体" panose="02010600030101010101" pitchFamily="2" charset="-122"/>
              </a:rPr>
              <a:t>磁盘总块数：2</a:t>
            </a:r>
            <a:r>
              <a:rPr lang="zh-CN" altLang="en-US" sz="1800" baseline="30000">
                <a:ea typeface="宋体" panose="02010600030101010101" pitchFamily="2" charset="-122"/>
              </a:rPr>
              <a:t>38</a:t>
            </a:r>
            <a:r>
              <a:rPr lang="zh-CN" altLang="en-US" sz="1800">
                <a:ea typeface="宋体" panose="02010600030101010101" pitchFamily="2" charset="-122"/>
              </a:rPr>
              <a:t>/2</a:t>
            </a:r>
            <a:r>
              <a:rPr lang="zh-CN" altLang="en-US" sz="1800" baseline="30000">
                <a:ea typeface="宋体" panose="02010600030101010101" pitchFamily="2" charset="-122"/>
              </a:rPr>
              <a:t>10</a:t>
            </a:r>
            <a:r>
              <a:rPr lang="zh-CN" altLang="en-US" sz="1800">
                <a:ea typeface="宋体" panose="02010600030101010101" pitchFamily="2" charset="-122"/>
              </a:rPr>
              <a:t>  = 2</a:t>
            </a:r>
            <a:r>
              <a:rPr lang="zh-CN" altLang="en-US" sz="1800" baseline="30000">
                <a:ea typeface="宋体" panose="02010600030101010101" pitchFamily="2" charset="-122"/>
              </a:rPr>
              <a:t>28 </a:t>
            </a:r>
            <a:r>
              <a:rPr lang="zh-CN" altLang="en-US" sz="1800">
                <a:ea typeface="宋体" panose="02010600030101010101" pitchFamily="2" charset="-122"/>
              </a:rPr>
              <a:t>块</a:t>
            </a:r>
            <a:endParaRPr lang="zh-CN" altLang="en-US" sz="1800">
              <a:ea typeface="宋体" panose="02010600030101010101" pitchFamily="2" charset="-122"/>
            </a:endParaRPr>
          </a:p>
          <a:p>
            <a:r>
              <a:rPr lang="zh-CN" altLang="en-US" sz="1800">
                <a:ea typeface="宋体" panose="02010600030101010101" pitchFamily="2" charset="-122"/>
              </a:rPr>
              <a:t>FAT表所占空间（字节数）： 由于每个</a:t>
            </a:r>
            <a:r>
              <a:rPr lang="en-US" altLang="zh-CN" sz="1800">
                <a:ea typeface="宋体" panose="02010600030101010101" pitchFamily="2" charset="-122"/>
              </a:rPr>
              <a:t>FAT</a:t>
            </a:r>
            <a:r>
              <a:rPr lang="zh-CN" altLang="en-US" sz="1800">
                <a:ea typeface="宋体" panose="02010600030101010101" pitchFamily="2" charset="-122"/>
              </a:rPr>
              <a:t>表项占用</a:t>
            </a:r>
            <a:r>
              <a:rPr lang="en-US" altLang="zh-CN" sz="1800">
                <a:ea typeface="宋体" panose="02010600030101010101" pitchFamily="2" charset="-122"/>
              </a:rPr>
              <a:t>32</a:t>
            </a:r>
            <a:r>
              <a:rPr lang="zh-CN" altLang="en-US" sz="1800">
                <a:ea typeface="宋体" panose="02010600030101010101" pitchFamily="2" charset="-122"/>
              </a:rPr>
              <a:t>位，因此</a:t>
            </a:r>
            <a:r>
              <a:rPr lang="en-US" altLang="zh-CN" sz="1800">
                <a:ea typeface="宋体" panose="02010600030101010101" pitchFamily="2" charset="-122"/>
              </a:rPr>
              <a:t>FAT</a:t>
            </a:r>
            <a:r>
              <a:rPr lang="zh-CN" altLang="en-US" sz="1800">
                <a:ea typeface="宋体" panose="02010600030101010101" pitchFamily="2" charset="-122"/>
              </a:rPr>
              <a:t>所需字节数为：2</a:t>
            </a:r>
            <a:r>
              <a:rPr lang="zh-CN" altLang="en-US" sz="1800" baseline="30000">
                <a:ea typeface="宋体" panose="02010600030101010101" pitchFamily="2" charset="-122"/>
              </a:rPr>
              <a:t>28</a:t>
            </a:r>
            <a:r>
              <a:rPr lang="zh-CN" altLang="en-US" sz="1800">
                <a:ea typeface="宋体" panose="02010600030101010101" pitchFamily="2" charset="-122"/>
              </a:rPr>
              <a:t> *4 字节=2</a:t>
            </a:r>
            <a:r>
              <a:rPr lang="zh-CN" altLang="en-US" sz="1800" baseline="30000">
                <a:ea typeface="宋体" panose="02010600030101010101" pitchFamily="2" charset="-122"/>
              </a:rPr>
              <a:t>30 </a:t>
            </a:r>
            <a:r>
              <a:rPr lang="zh-CN" altLang="en-US" sz="1800">
                <a:ea typeface="宋体" panose="02010600030101010101" pitchFamily="2" charset="-122"/>
              </a:rPr>
              <a:t>字节</a:t>
            </a:r>
            <a:endParaRPr lang="zh-CN" altLang="en-US" sz="1800" baseline="30000">
              <a:ea typeface="宋体" panose="02010600030101010101" pitchFamily="2" charset="-122"/>
            </a:endParaRPr>
          </a:p>
          <a:p>
            <a:r>
              <a:rPr lang="zh-CN" altLang="en-US" sz="1800">
                <a:ea typeface="宋体" panose="02010600030101010101" pitchFamily="2" charset="-122"/>
              </a:rPr>
              <a:t>采用FAT所占盘块数为：  2</a:t>
            </a:r>
            <a:r>
              <a:rPr lang="zh-CN" altLang="en-US" sz="1800" baseline="30000">
                <a:ea typeface="宋体" panose="02010600030101010101" pitchFamily="2" charset="-122"/>
              </a:rPr>
              <a:t>30</a:t>
            </a:r>
            <a:r>
              <a:rPr lang="zh-CN" altLang="en-US" sz="1800">
                <a:ea typeface="宋体" panose="02010600030101010101" pitchFamily="2" charset="-122"/>
              </a:rPr>
              <a:t> / 2</a:t>
            </a:r>
            <a:r>
              <a:rPr lang="zh-CN" altLang="en-US" sz="1800" baseline="30000">
                <a:ea typeface="宋体" panose="02010600030101010101" pitchFamily="2" charset="-122"/>
              </a:rPr>
              <a:t>10</a:t>
            </a:r>
            <a:r>
              <a:rPr lang="zh-CN" altLang="en-US" sz="1800">
                <a:ea typeface="宋体" panose="02010600030101010101" pitchFamily="2" charset="-122"/>
              </a:rPr>
              <a:t> 块=2</a:t>
            </a:r>
            <a:r>
              <a:rPr lang="zh-CN" altLang="en-US" sz="1800" baseline="30000">
                <a:ea typeface="宋体" panose="02010600030101010101" pitchFamily="2" charset="-122"/>
              </a:rPr>
              <a:t>20</a:t>
            </a:r>
            <a:r>
              <a:rPr lang="zh-CN" altLang="en-US" sz="1800">
                <a:ea typeface="宋体" panose="02010600030101010101" pitchFamily="2" charset="-122"/>
              </a:rPr>
              <a:t>块</a:t>
            </a:r>
            <a:endParaRPr lang="zh-CN" altLang="en-US" sz="1800">
              <a:ea typeface="宋体" panose="02010600030101010101" pitchFamily="2" charset="-122"/>
            </a:endParaRPr>
          </a:p>
          <a:p>
            <a:r>
              <a:rPr lang="zh-CN" altLang="en-US" sz="180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800">
                <a:ea typeface="宋体" panose="02010600030101010101" pitchFamily="2" charset="-122"/>
              </a:rPr>
              <a:t>、磁盘总盘字节数： 2</a:t>
            </a:r>
            <a:r>
              <a:rPr lang="zh-CN" altLang="en-US" sz="1800" baseline="30000">
                <a:ea typeface="宋体" panose="02010600030101010101" pitchFamily="2" charset="-122"/>
              </a:rPr>
              <a:t>38</a:t>
            </a:r>
            <a:r>
              <a:rPr lang="zh-CN" altLang="en-US" sz="1800">
                <a:ea typeface="宋体" panose="02010600030101010101" pitchFamily="2" charset="-122"/>
              </a:rPr>
              <a:t>字节</a:t>
            </a:r>
            <a:endParaRPr lang="en-US" altLang="zh-CN" sz="1800">
              <a:ea typeface="宋体" panose="02010600030101010101" pitchFamily="2" charset="-122"/>
            </a:endParaRPr>
          </a:p>
          <a:p>
            <a:r>
              <a:rPr lang="zh-CN" altLang="en-US" sz="1800">
                <a:ea typeface="宋体" panose="02010600030101010101" pitchFamily="2" charset="-122"/>
              </a:rPr>
              <a:t>磁盘的总块数上限： 2</a:t>
            </a:r>
            <a:r>
              <a:rPr lang="zh-CN" altLang="en-US" sz="1800" baseline="30000">
                <a:ea typeface="宋体" panose="02010600030101010101" pitchFamily="2" charset="-122"/>
              </a:rPr>
              <a:t>32</a:t>
            </a:r>
            <a:r>
              <a:rPr lang="zh-CN" altLang="en-US" sz="1800">
                <a:ea typeface="宋体" panose="02010600030101010101" pitchFamily="2" charset="-122"/>
              </a:rPr>
              <a:t>块 </a:t>
            </a:r>
            <a:r>
              <a:rPr lang="en-US" altLang="zh-CN" sz="1800">
                <a:ea typeface="宋体" panose="02010600030101010101" pitchFamily="2" charset="-122"/>
              </a:rPr>
              <a:t>(</a:t>
            </a:r>
            <a:r>
              <a:rPr lang="zh-CN" altLang="en-US" sz="1800">
                <a:ea typeface="宋体" panose="02010600030101010101" pitchFamily="2" charset="-122"/>
              </a:rPr>
              <a:t>由于每个</a:t>
            </a:r>
            <a:r>
              <a:rPr lang="en-US" altLang="zh-CN" sz="1800">
                <a:ea typeface="宋体" panose="02010600030101010101" pitchFamily="2" charset="-122"/>
              </a:rPr>
              <a:t>FAT</a:t>
            </a:r>
            <a:r>
              <a:rPr lang="zh-CN" altLang="en-US" sz="1800">
                <a:ea typeface="宋体" panose="02010600030101010101" pitchFamily="2" charset="-122"/>
              </a:rPr>
              <a:t>表项占用</a:t>
            </a:r>
            <a:r>
              <a:rPr lang="en-US" altLang="zh-CN" sz="1800">
                <a:ea typeface="宋体" panose="02010600030101010101" pitchFamily="2" charset="-122"/>
              </a:rPr>
              <a:t>32</a:t>
            </a:r>
            <a:r>
              <a:rPr lang="zh-CN" altLang="en-US" sz="1800">
                <a:ea typeface="宋体" panose="02010600030101010101" pitchFamily="2" charset="-122"/>
              </a:rPr>
              <a:t>位，因此可以</a:t>
            </a:r>
            <a:r>
              <a:rPr lang="zh-CN" altLang="en-US" sz="1800" b="1">
                <a:solidFill>
                  <a:srgbClr val="003399"/>
                </a:solidFill>
                <a:ea typeface="宋体" panose="02010600030101010101" pitchFamily="2" charset="-122"/>
              </a:rPr>
              <a:t>采用</a:t>
            </a:r>
            <a:r>
              <a:rPr lang="en-US" altLang="zh-CN" sz="1800" b="1">
                <a:solidFill>
                  <a:srgbClr val="003399"/>
                </a:solidFill>
                <a:ea typeface="宋体" panose="02010600030101010101" pitchFamily="2" charset="-122"/>
              </a:rPr>
              <a:t>32</a:t>
            </a:r>
            <a:r>
              <a:rPr lang="zh-CN" altLang="en-US" sz="1800" b="1">
                <a:solidFill>
                  <a:srgbClr val="003399"/>
                </a:solidFill>
                <a:ea typeface="宋体" panose="02010600030101010101" pitchFamily="2" charset="-122"/>
              </a:rPr>
              <a:t>位对磁盘块进行编址</a:t>
            </a:r>
            <a:r>
              <a:rPr lang="en-US" altLang="zh-CN" sz="1800">
                <a:ea typeface="宋体" panose="02010600030101010101" pitchFamily="2" charset="-122"/>
              </a:rPr>
              <a:t>)</a:t>
            </a:r>
            <a:endParaRPr lang="zh-CN" altLang="en-US" sz="1800">
              <a:ea typeface="宋体" panose="02010600030101010101" pitchFamily="2" charset="-122"/>
            </a:endParaRPr>
          </a:p>
          <a:p>
            <a:r>
              <a:rPr lang="zh-CN" altLang="en-US" sz="1800">
                <a:ea typeface="宋体" panose="02010600030101010101" pitchFamily="2" charset="-122"/>
              </a:rPr>
              <a:t>每个磁盘块最小可以为： 2</a:t>
            </a:r>
            <a:r>
              <a:rPr lang="zh-CN" altLang="en-US" sz="1800" baseline="30000">
                <a:ea typeface="宋体" panose="02010600030101010101" pitchFamily="2" charset="-122"/>
              </a:rPr>
              <a:t>38</a:t>
            </a:r>
            <a:r>
              <a:rPr lang="zh-CN" altLang="en-US" sz="1800">
                <a:ea typeface="宋体" panose="02010600030101010101" pitchFamily="2" charset="-122"/>
              </a:rPr>
              <a:t>/ 2</a:t>
            </a:r>
            <a:r>
              <a:rPr lang="zh-CN" altLang="en-US" sz="1800" baseline="30000">
                <a:ea typeface="宋体" panose="02010600030101010101" pitchFamily="2" charset="-122"/>
              </a:rPr>
              <a:t>32</a:t>
            </a:r>
            <a:r>
              <a:rPr lang="zh-CN" altLang="en-US" sz="1800">
                <a:ea typeface="宋体" panose="02010600030101010101" pitchFamily="2" charset="-122"/>
              </a:rPr>
              <a:t>=2</a:t>
            </a:r>
            <a:r>
              <a:rPr lang="zh-CN" altLang="en-US" sz="1800" baseline="30000">
                <a:ea typeface="宋体" panose="02010600030101010101" pitchFamily="2" charset="-122"/>
              </a:rPr>
              <a:t>6</a:t>
            </a:r>
            <a:r>
              <a:rPr lang="zh-CN" altLang="en-US" sz="1800">
                <a:ea typeface="宋体" panose="02010600030101010101" pitchFamily="2" charset="-122"/>
              </a:rPr>
              <a:t>字节，即64bytes</a:t>
            </a:r>
            <a:endParaRPr lang="zh-CN" altLang="en-US" sz="1800">
              <a:ea typeface="宋体" panose="02010600030101010101" pitchFamily="2" charset="-122"/>
            </a:endParaRPr>
          </a:p>
          <a:p>
            <a:r>
              <a:rPr lang="zh-CN" altLang="en-US" sz="180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1800">
                <a:ea typeface="宋体" panose="02010600030101010101" pitchFamily="2" charset="-122"/>
              </a:rPr>
              <a:t>、</a:t>
            </a:r>
            <a:endParaRPr lang="zh-CN" altLang="en-US" sz="1800">
              <a:ea typeface="宋体" panose="02010600030101010101" pitchFamily="2" charset="-122"/>
            </a:endParaRPr>
          </a:p>
          <a:p>
            <a:r>
              <a:rPr lang="zh-CN" altLang="en-US" sz="1800">
                <a:ea typeface="宋体" panose="02010600030101010101" pitchFamily="2" charset="-122"/>
              </a:rPr>
              <a:t>磁盘总盘字节数： 2</a:t>
            </a:r>
            <a:r>
              <a:rPr lang="zh-CN" altLang="en-US" sz="1800" baseline="30000">
                <a:ea typeface="宋体" panose="02010600030101010101" pitchFamily="2" charset="-122"/>
              </a:rPr>
              <a:t>38</a:t>
            </a:r>
            <a:r>
              <a:rPr lang="zh-CN" altLang="en-US" sz="1800">
                <a:ea typeface="宋体" panose="02010600030101010101" pitchFamily="2" charset="-122"/>
              </a:rPr>
              <a:t>字节</a:t>
            </a:r>
            <a:endParaRPr lang="zh-CN" altLang="en-US" sz="1800">
              <a:ea typeface="宋体" panose="02010600030101010101" pitchFamily="2" charset="-122"/>
            </a:endParaRPr>
          </a:p>
          <a:p>
            <a:r>
              <a:rPr lang="zh-CN" altLang="en-US" sz="1800">
                <a:ea typeface="宋体" panose="02010600030101010101" pitchFamily="2" charset="-122"/>
              </a:rPr>
              <a:t>磁盘的总块数上限： 2</a:t>
            </a:r>
            <a:r>
              <a:rPr lang="zh-CN" altLang="en-US" sz="1800" baseline="30000">
                <a:ea typeface="宋体" panose="02010600030101010101" pitchFamily="2" charset="-122"/>
              </a:rPr>
              <a:t>16</a:t>
            </a:r>
            <a:r>
              <a:rPr lang="zh-CN" altLang="en-US" sz="1800">
                <a:ea typeface="宋体" panose="02010600030101010101" pitchFamily="2" charset="-122"/>
              </a:rPr>
              <a:t>块 （</a:t>
            </a:r>
            <a:r>
              <a:rPr lang="zh-CN" altLang="en-US" sz="1800" b="1">
                <a:ea typeface="宋体" panose="02010600030101010101" pitchFamily="2" charset="-122"/>
              </a:rPr>
              <a:t>采用</a:t>
            </a:r>
            <a:r>
              <a:rPr lang="en-US" altLang="zh-CN" sz="1800" b="1">
                <a:ea typeface="宋体" panose="02010600030101010101" pitchFamily="2" charset="-122"/>
              </a:rPr>
              <a:t>16</a:t>
            </a:r>
            <a:r>
              <a:rPr lang="zh-CN" altLang="en-US" sz="1800" b="1">
                <a:ea typeface="宋体" panose="02010600030101010101" pitchFamily="2" charset="-122"/>
              </a:rPr>
              <a:t>位对磁盘块进行编址</a:t>
            </a:r>
            <a:r>
              <a:rPr lang="zh-CN" altLang="en-US" sz="1800">
                <a:ea typeface="宋体" panose="02010600030101010101" pitchFamily="2" charset="-122"/>
              </a:rPr>
              <a:t>）</a:t>
            </a:r>
            <a:endParaRPr lang="zh-CN" altLang="en-US" sz="1800">
              <a:ea typeface="宋体" panose="02010600030101010101" pitchFamily="2" charset="-122"/>
            </a:endParaRPr>
          </a:p>
          <a:p>
            <a:r>
              <a:rPr lang="zh-CN" altLang="en-US" sz="1800">
                <a:ea typeface="宋体" panose="02010600030101010101" pitchFamily="2" charset="-122"/>
              </a:rPr>
              <a:t>每个磁盘块的大小最小可以为： 2</a:t>
            </a:r>
            <a:r>
              <a:rPr lang="zh-CN" altLang="en-US" sz="1800" baseline="30000">
                <a:ea typeface="宋体" panose="02010600030101010101" pitchFamily="2" charset="-122"/>
              </a:rPr>
              <a:t>38</a:t>
            </a:r>
            <a:r>
              <a:rPr lang="zh-CN" altLang="en-US" sz="1800">
                <a:ea typeface="宋体" panose="02010600030101010101" pitchFamily="2" charset="-122"/>
              </a:rPr>
              <a:t>/ 2</a:t>
            </a:r>
            <a:r>
              <a:rPr lang="zh-CN" altLang="en-US" sz="1800" baseline="30000">
                <a:ea typeface="宋体" panose="02010600030101010101" pitchFamily="2" charset="-122"/>
              </a:rPr>
              <a:t>16</a:t>
            </a:r>
            <a:r>
              <a:rPr lang="zh-CN" altLang="en-US" sz="1800">
                <a:ea typeface="宋体" panose="02010600030101010101" pitchFamily="2" charset="-122"/>
              </a:rPr>
              <a:t>=2</a:t>
            </a:r>
            <a:r>
              <a:rPr lang="zh-CN" altLang="en-US" sz="1800" baseline="30000">
                <a:ea typeface="宋体" panose="02010600030101010101" pitchFamily="2" charset="-122"/>
              </a:rPr>
              <a:t>22 </a:t>
            </a:r>
            <a:r>
              <a:rPr lang="zh-CN" altLang="en-US" sz="1800">
                <a:ea typeface="宋体" panose="02010600030101010101" pitchFamily="2" charset="-122"/>
              </a:rPr>
              <a:t>字节= 2</a:t>
            </a:r>
            <a:r>
              <a:rPr lang="zh-CN" altLang="en-US" sz="1800" baseline="30000">
                <a:ea typeface="宋体" panose="02010600030101010101" pitchFamily="2" charset="-122"/>
              </a:rPr>
              <a:t>2 </a:t>
            </a:r>
            <a:r>
              <a:rPr lang="zh-CN" altLang="en-US" sz="1800">
                <a:ea typeface="宋体" panose="02010600030101010101" pitchFamily="2" charset="-122"/>
              </a:rPr>
              <a:t>* 2</a:t>
            </a:r>
            <a:r>
              <a:rPr lang="zh-CN" altLang="en-US" sz="1800" baseline="30000">
                <a:ea typeface="宋体" panose="02010600030101010101" pitchFamily="2" charset="-122"/>
              </a:rPr>
              <a:t>20 </a:t>
            </a:r>
            <a:r>
              <a:rPr lang="zh-CN" altLang="en-US" sz="1800">
                <a:ea typeface="宋体" panose="02010600030101010101" pitchFamily="2" charset="-122"/>
              </a:rPr>
              <a:t>字节，即4MB</a:t>
            </a:r>
            <a:endParaRPr lang="zh-CN" altLang="en-US" sz="1800">
              <a:ea typeface="宋体" panose="02010600030101010101" pitchFamily="2" charset="-122"/>
            </a:endParaRPr>
          </a:p>
          <a:p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8500" y="3048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FAT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有关计算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635000"/>
            <a:ext cx="77724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某文件系统的</a:t>
            </a:r>
            <a:r>
              <a:rPr lang="zh-CN" altLang="en-US" sz="26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簇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zh-CN" altLang="en-US" sz="26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磁盘扇区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大小分别是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1KB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512B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。若一个文件的大小为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1026B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，则系统分配给该文件的磁盘空间大小是（）。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(2017)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2467" name="文本框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1026B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2468" name="文本框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1536B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2469" name="文本框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1538B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2470" name="文本框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2048B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2471" name="椭圆 7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2472" name="椭圆 8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2473" name="椭圆 9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2474" name="圆角矩形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2475" name="矩形 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2476" name="文本框 6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2477" name="文本框 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en-US" altLang="zh-CN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每个簇大小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1KB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，分配时以簇为单位，文件大小为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1026B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，需要分配给该文件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个簇，即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2048B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2478" name="椭圆 9"/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>
            <a:off x="1123950" y="535781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62479" name="组合 5"/>
          <p:cNvGrpSpPr/>
          <p:nvPr>
            <p:custDataLst>
              <p:tags r:id="rId14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62490" name="RemarkBack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2491" name="RemarkBlock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2492" name="RemarkTitleText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62480" name="RemarkBack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2481" name="RemarkBlock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2482" name="RemarkTitleText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62483" name="组合 16"/>
          <p:cNvGrpSpPr/>
          <p:nvPr>
            <p:custDataLst>
              <p:tags r:id="rId21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2486" name="TitleBackground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2487" name="ColorBlock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2488" name="TypeText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62489" name="TipText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62484" name="图片 1"/>
          <p:cNvPicPr/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8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11.4.3 Indexed Allocation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279525"/>
            <a:ext cx="7351713" cy="930275"/>
          </a:xfrm>
        </p:spPr>
        <p:txBody>
          <a:bodyPr/>
          <a:lstStyle/>
          <a:p>
            <a:r>
              <a:rPr lang="en-US" altLang="zh-CN" sz="1800">
                <a:ea typeface="宋体" panose="02010600030101010101" pitchFamily="2" charset="-122"/>
              </a:rPr>
              <a:t>Brings all pointers together into the </a:t>
            </a:r>
            <a:r>
              <a:rPr lang="en-US" altLang="zh-CN" sz="1800" i="1">
                <a:ea typeface="宋体" panose="02010600030101010101" pitchFamily="2" charset="-122"/>
              </a:rPr>
              <a:t>index block.</a:t>
            </a:r>
            <a:endParaRPr lang="en-US" altLang="zh-CN" sz="1800">
              <a:ea typeface="宋体" panose="02010600030101010101" pitchFamily="2" charset="-122"/>
            </a:endParaRPr>
          </a:p>
          <a:p>
            <a:r>
              <a:rPr lang="en-US" altLang="zh-CN" sz="1800">
                <a:ea typeface="宋体" panose="02010600030101010101" pitchFamily="2" charset="-122"/>
              </a:rPr>
              <a:t>Logical view.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3044825" y="2338388"/>
            <a:ext cx="60642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3044825" y="2663825"/>
            <a:ext cx="6064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3044825" y="2989263"/>
            <a:ext cx="60642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3044825" y="3314700"/>
            <a:ext cx="6064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3044825" y="3640138"/>
            <a:ext cx="60642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4603750" y="23526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4603750" y="27209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4603750" y="30892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4603750" y="34575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4603750" y="38258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>
            <a:off x="3679825" y="2439988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>
            <a:off x="3644900" y="2779713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>
            <a:off x="3652838" y="3190875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>
            <a:off x="3617913" y="3544888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>
            <a:off x="3640138" y="3898900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3179763" y="4075113"/>
            <a:ext cx="1289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index table</a:t>
            </a:r>
            <a:endParaRPr lang="en-US" altLang="zh-CN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Example of Indexed Allocation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6451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9" t="682" r="8002" b="1366"/>
          <a:stretch>
            <a:fillRect/>
          </a:stretch>
        </p:blipFill>
        <p:spPr bwMode="auto">
          <a:xfrm>
            <a:off x="1250731" y="1282700"/>
            <a:ext cx="6488332" cy="51546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Indexed Allocation (Cont.)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279525"/>
            <a:ext cx="7397750" cy="3914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3399"/>
                </a:solidFill>
                <a:ea typeface="宋体" panose="02010600030101010101" pitchFamily="2" charset="-122"/>
              </a:rPr>
              <a:t>Random access</a:t>
            </a:r>
            <a:endParaRPr lang="en-US" altLang="zh-CN" sz="2400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The size of a file </a:t>
            </a:r>
            <a:r>
              <a:rPr lang="en-US" altLang="zh-CN" sz="2400" b="1" dirty="0">
                <a:solidFill>
                  <a:srgbClr val="006600"/>
                </a:solidFill>
                <a:ea typeface="宋体" panose="02010600030101010101" pitchFamily="2" charset="-122"/>
              </a:rPr>
              <a:t>need not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be declared when that file is created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3399"/>
                </a:solidFill>
                <a:ea typeface="宋体" panose="02010600030101010101" pitchFamily="2" charset="-122"/>
              </a:rPr>
              <a:t>No external fragmentation</a:t>
            </a:r>
            <a:endParaRPr lang="en-US" altLang="zh-CN" sz="2400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7030A0"/>
                </a:solidFill>
                <a:ea typeface="宋体" panose="02010600030101010101" pitchFamily="2" charset="-122"/>
              </a:rPr>
              <a:t>waste space</a:t>
            </a:r>
            <a:endParaRPr lang="en-US" altLang="zh-CN" sz="24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dynamic access without external fragmentation</a:t>
            </a:r>
            <a:r>
              <a:rPr lang="en-US" altLang="zh-CN" sz="2000" b="1" dirty="0">
                <a:ea typeface="宋体" panose="02010600030101010101" pitchFamily="2" charset="-122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but have overhead of index block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The pointer overhead of the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index block </a:t>
            </a:r>
            <a:r>
              <a:rPr lang="en-US" altLang="zh-CN" sz="2000" dirty="0">
                <a:ea typeface="宋体" panose="02010600030101010101" pitchFamily="2" charset="-122"/>
              </a:rPr>
              <a:t>is generally </a:t>
            </a:r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</a:rPr>
              <a:t>greater than </a:t>
            </a:r>
            <a:r>
              <a:rPr lang="en-US" altLang="zh-CN" sz="2000" dirty="0">
                <a:ea typeface="宋体" panose="02010600030101010101" pitchFamily="2" charset="-122"/>
              </a:rPr>
              <a:t>that of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linked allocation</a:t>
            </a:r>
            <a:endParaRPr lang="en-US" altLang="zh-CN" sz="2000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16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Layered File System</a:t>
            </a:r>
            <a:endParaRPr lang="zh-CN" altLang="en-US" dirty="0">
              <a:solidFill>
                <a:srgbClr val="1306BA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0416" y="1004888"/>
            <a:ext cx="8105312" cy="5624512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Application  programs</a:t>
            </a:r>
            <a:endParaRPr lang="en-US" altLang="zh-CN" sz="2000" b="1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1800" b="1" dirty="0">
                <a:solidFill>
                  <a:srgbClr val="FF0000"/>
                </a:solidFill>
                <a:ea typeface="宋体" panose="02010600030101010101" pitchFamily="2" charset="-122"/>
              </a:rPr>
              <a:t>e.g. </a:t>
            </a:r>
            <a:r>
              <a:rPr lang="en-US" altLang="zh-CN" sz="1800" b="1" dirty="0" err="1">
                <a:solidFill>
                  <a:srgbClr val="FF0000"/>
                </a:solidFill>
                <a:ea typeface="宋体" panose="02010600030101010101" pitchFamily="2" charset="-122"/>
              </a:rPr>
              <a:t>fd</a:t>
            </a:r>
            <a:r>
              <a:rPr lang="en-US" altLang="zh-CN" sz="1800" b="1" dirty="0">
                <a:solidFill>
                  <a:srgbClr val="FF0000"/>
                </a:solidFill>
                <a:ea typeface="宋体" panose="02010600030101010101" pitchFamily="2" charset="-122"/>
              </a:rPr>
              <a:t>=open(“/home/labs/lab1/</a:t>
            </a:r>
            <a:r>
              <a:rPr lang="en-US" altLang="zh-CN" sz="1800" b="1" dirty="0" err="1">
                <a:solidFill>
                  <a:srgbClr val="FF0000"/>
                </a:solidFill>
                <a:ea typeface="宋体" panose="02010600030101010101" pitchFamily="2" charset="-122"/>
              </a:rPr>
              <a:t>ptcl.c</a:t>
            </a:r>
            <a:r>
              <a:rPr lang="en-US" altLang="zh-CN" sz="1800" b="1" dirty="0">
                <a:solidFill>
                  <a:srgbClr val="FF0000"/>
                </a:solidFill>
                <a:ea typeface="宋体" panose="02010600030101010101" pitchFamily="2" charset="-122"/>
              </a:rPr>
              <a:t>”, O_RDWR);</a:t>
            </a:r>
            <a:endParaRPr lang="en-US" altLang="zh-CN" sz="18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Logical file system</a:t>
            </a:r>
            <a:endParaRPr lang="en-US" altLang="zh-CN" sz="2000" b="1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>
                <a:ea typeface="宋体" panose="02010600030101010101" pitchFamily="2" charset="-122"/>
              </a:rPr>
              <a:t>Manage </a:t>
            </a:r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metadata information</a:t>
            </a:r>
            <a:endParaRPr lang="en-US" altLang="zh-CN" sz="1800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en-US" altLang="zh-CN" sz="1600" b="1" u="sng" dirty="0">
                <a:solidFill>
                  <a:srgbClr val="FF0000"/>
                </a:solidFill>
                <a:ea typeface="宋体" panose="02010600030101010101" pitchFamily="2" charset="-122"/>
              </a:rPr>
              <a:t>metadata</a:t>
            </a:r>
            <a:r>
              <a:rPr lang="en-US" altLang="zh-CN" sz="1600" dirty="0">
                <a:ea typeface="宋体" panose="02010600030101010101" pitchFamily="2" charset="-122"/>
              </a:rPr>
              <a:t>: </a:t>
            </a:r>
            <a:r>
              <a:rPr lang="en-US" altLang="zh-CN" sz="1600" dirty="0">
                <a:solidFill>
                  <a:srgbClr val="003300"/>
                </a:solidFill>
                <a:ea typeface="宋体" panose="02010600030101010101" pitchFamily="2" charset="-122"/>
              </a:rPr>
              <a:t>file-system structure</a:t>
            </a:r>
            <a:r>
              <a:rPr lang="en-US" altLang="zh-CN" sz="1600" dirty="0">
                <a:ea typeface="宋体" panose="02010600030101010101" pitchFamily="2" charset="-122"/>
              </a:rPr>
              <a:t>, except the </a:t>
            </a:r>
            <a:r>
              <a:rPr lang="en-US" altLang="zh-CN" sz="1600" dirty="0">
                <a:solidFill>
                  <a:srgbClr val="1306BA"/>
                </a:solidFill>
                <a:ea typeface="宋体" panose="02010600030101010101" pitchFamily="2" charset="-122"/>
              </a:rPr>
              <a:t>actual data</a:t>
            </a:r>
            <a:endParaRPr lang="en-US" altLang="zh-CN" sz="1600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>
                <a:ea typeface="宋体" panose="02010600030101010101" pitchFamily="2" charset="-122"/>
              </a:rPr>
              <a:t>Manage </a:t>
            </a:r>
            <a:r>
              <a:rPr lang="en-US" altLang="zh-CN" sz="1800" dirty="0">
                <a:solidFill>
                  <a:srgbClr val="006600"/>
                </a:solidFill>
                <a:ea typeface="宋体" panose="02010600030101010101" pitchFamily="2" charset="-122"/>
              </a:rPr>
              <a:t>directory structure </a:t>
            </a:r>
            <a:r>
              <a:rPr lang="en-US" altLang="zh-CN" sz="1800" dirty="0">
                <a:ea typeface="宋体" panose="02010600030101010101" pitchFamily="2" charset="-122"/>
              </a:rPr>
              <a:t>provide information for the file organization module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2"/>
            <a:r>
              <a:rPr lang="en-US" altLang="zh-CN" sz="1600" dirty="0">
                <a:ea typeface="宋体" panose="02010600030101010101" pitchFamily="2" charset="-122"/>
              </a:rPr>
              <a:t>given a </a:t>
            </a:r>
            <a:r>
              <a:rPr lang="en-US" altLang="zh-CN" sz="1600" dirty="0">
                <a:solidFill>
                  <a:srgbClr val="003300"/>
                </a:solidFill>
                <a:ea typeface="宋体" panose="02010600030101010101" pitchFamily="2" charset="-122"/>
              </a:rPr>
              <a:t>symbolic file name</a:t>
            </a:r>
            <a:endParaRPr lang="en-US" altLang="zh-CN" sz="1600" dirty="0">
              <a:solidFill>
                <a:srgbClr val="003300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 sz="1600" dirty="0">
                <a:ea typeface="宋体" panose="02010600030101010101" pitchFamily="2" charset="-122"/>
              </a:rPr>
              <a:t>maintains file structure via </a:t>
            </a:r>
            <a:r>
              <a:rPr lang="en-US" altLang="zh-CN" sz="1600" dirty="0">
                <a:solidFill>
                  <a:srgbClr val="003300"/>
                </a:solidFill>
                <a:ea typeface="宋体" panose="02010600030101010101" pitchFamily="2" charset="-122"/>
              </a:rPr>
              <a:t>file control block(FCB</a:t>
            </a:r>
            <a:r>
              <a:rPr lang="en-US" altLang="zh-CN" sz="1600" dirty="0">
                <a:ea typeface="宋体" panose="02010600030101010101" pitchFamily="2" charset="-122"/>
              </a:rPr>
              <a:t>); 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2"/>
            <a:r>
              <a:rPr lang="en-US" altLang="zh-CN" sz="1600" dirty="0">
                <a:ea typeface="宋体" panose="02010600030101010101" pitchFamily="2" charset="-122"/>
              </a:rPr>
              <a:t>responsible for </a:t>
            </a:r>
            <a:r>
              <a:rPr lang="en-US" altLang="zh-CN" sz="1600" dirty="0">
                <a:solidFill>
                  <a:srgbClr val="003300"/>
                </a:solidFill>
                <a:ea typeface="宋体" panose="02010600030101010101" pitchFamily="2" charset="-122"/>
              </a:rPr>
              <a:t>protection and security</a:t>
            </a:r>
            <a:r>
              <a:rPr lang="en-US" altLang="zh-CN" sz="1600" dirty="0">
                <a:ea typeface="宋体" panose="02010600030101010101" pitchFamily="2" charset="-122"/>
              </a:rPr>
              <a:t>,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1"/>
            <a:r>
              <a:rPr lang="en-US" altLang="zh-CN" sz="1800" b="1" dirty="0" err="1">
                <a:solidFill>
                  <a:srgbClr val="C00000"/>
                </a:solidFill>
                <a:ea typeface="宋体" panose="02010600030101010101" pitchFamily="2" charset="-122"/>
              </a:rPr>
              <a:t>fd</a:t>
            </a:r>
            <a:r>
              <a:rPr lang="en-US" altLang="zh-CN" sz="1800" b="1" dirty="0">
                <a:solidFill>
                  <a:srgbClr val="C00000"/>
                </a:solidFill>
                <a:ea typeface="宋体" panose="02010600030101010101" pitchFamily="2" charset="-122"/>
              </a:rPr>
              <a:t>=open(“/home/labs/lab1/</a:t>
            </a:r>
            <a:r>
              <a:rPr lang="en-US" altLang="zh-CN" sz="1800" b="1" dirty="0" err="1">
                <a:solidFill>
                  <a:srgbClr val="C00000"/>
                </a:solidFill>
                <a:ea typeface="宋体" panose="02010600030101010101" pitchFamily="2" charset="-122"/>
              </a:rPr>
              <a:t>ptcl.c</a:t>
            </a:r>
            <a:r>
              <a:rPr lang="en-US" altLang="zh-CN" sz="1800" b="1" dirty="0">
                <a:solidFill>
                  <a:srgbClr val="C00000"/>
                </a:solidFill>
                <a:ea typeface="宋体" panose="02010600030101010101" pitchFamily="2" charset="-122"/>
              </a:rPr>
              <a:t>”, O_RDWR);</a:t>
            </a:r>
            <a:endParaRPr lang="en-US" altLang="zh-CN" sz="18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2"/>
            <a:r>
              <a:rPr lang="zh-CN" altLang="en-US" sz="1600" b="1" dirty="0">
                <a:ea typeface="宋体" panose="02010600030101010101" pitchFamily="2" charset="-122"/>
              </a:rPr>
              <a:t>在</a:t>
            </a:r>
            <a:r>
              <a:rPr lang="zh-CN" altLang="en-US" sz="1600" b="1" dirty="0" smtClean="0">
                <a:ea typeface="宋体" panose="02010600030101010101" pitchFamily="2" charset="-122"/>
              </a:rPr>
              <a:t>内存</a:t>
            </a:r>
            <a:r>
              <a:rPr lang="en-US" altLang="zh-CN" sz="16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1600" b="1" dirty="0" smtClean="0">
                <a:ea typeface="宋体" panose="02010600030101010101" pitchFamily="2" charset="-122"/>
              </a:rPr>
              <a:t>的</a:t>
            </a:r>
            <a:r>
              <a:rPr lang="zh-CN" altLang="en-US" sz="1600" b="1" u="sng" dirty="0">
                <a:solidFill>
                  <a:srgbClr val="7030A0"/>
                </a:solidFill>
                <a:ea typeface="宋体" panose="02010600030101010101" pitchFamily="2" charset="-122"/>
              </a:rPr>
              <a:t>文件系统目录表</a:t>
            </a:r>
            <a:r>
              <a:rPr lang="zh-CN" altLang="en-US" sz="1600" b="1" dirty="0">
                <a:solidFill>
                  <a:srgbClr val="006600"/>
                </a:solidFill>
                <a:ea typeface="宋体" panose="02010600030101010101" pitchFamily="2" charset="-122"/>
              </a:rPr>
              <a:t>中依据</a:t>
            </a:r>
            <a:r>
              <a:rPr lang="zh-CN" altLang="en-US" sz="1600" b="1" dirty="0">
                <a:solidFill>
                  <a:srgbClr val="1306BA"/>
                </a:solidFill>
                <a:ea typeface="宋体" panose="02010600030101010101" pitchFamily="2" charset="-122"/>
              </a:rPr>
              <a:t>符号文件名</a:t>
            </a:r>
            <a:r>
              <a:rPr lang="zh-CN" altLang="en-US" sz="1600" b="1" dirty="0">
                <a:solidFill>
                  <a:srgbClr val="006600"/>
                </a:solidFill>
                <a:ea typeface="宋体" panose="02010600030101010101" pitchFamily="2" charset="-122"/>
              </a:rPr>
              <a:t>查找该文件；</a:t>
            </a:r>
            <a:endParaRPr lang="en-US" altLang="zh-CN" sz="1600" b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3">
              <a:buFont typeface="Wingdings" panose="05000000000000000000" pitchFamily="2" charset="2"/>
              <a:buChar char="ü"/>
            </a:pPr>
            <a:r>
              <a:rPr lang="zh-CN" altLang="en-US" sz="1400" b="1" dirty="0">
                <a:solidFill>
                  <a:srgbClr val="0070C0"/>
                </a:solidFill>
                <a:ea typeface="宋体" panose="02010600030101010101" pitchFamily="2" charset="-122"/>
              </a:rPr>
              <a:t>无该文件</a:t>
            </a:r>
            <a:r>
              <a:rPr lang="zh-CN" altLang="en-US" sz="1400" b="1" dirty="0">
                <a:ea typeface="宋体" panose="02010600030101010101" pitchFamily="2" charset="-122"/>
              </a:rPr>
              <a:t>：若没有搜索到该文件，返回</a:t>
            </a:r>
            <a:r>
              <a:rPr lang="en-US" altLang="zh-CN" sz="1400" b="1" dirty="0">
                <a:ea typeface="宋体" panose="02010600030101010101" pitchFamily="2" charset="-122"/>
              </a:rPr>
              <a:t>-1</a:t>
            </a:r>
            <a:r>
              <a:rPr lang="zh-CN" altLang="en-US" sz="1400" b="1" dirty="0">
                <a:ea typeface="宋体" panose="02010600030101010101" pitchFamily="2" charset="-122"/>
              </a:rPr>
              <a:t>；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zh-CN" sz="1400" b="1" dirty="0">
                <a:solidFill>
                  <a:srgbClr val="0070C0"/>
                </a:solidFill>
                <a:ea typeface="宋体" panose="02010600030101010101" pitchFamily="2" charset="-122"/>
              </a:rPr>
              <a:t>Cache FCB</a:t>
            </a:r>
            <a:r>
              <a:rPr lang="zh-CN" altLang="en-US" sz="1400" b="1" dirty="0">
                <a:ea typeface="宋体" panose="02010600030101010101" pitchFamily="2" charset="-122"/>
              </a:rPr>
              <a:t>：若搜索到该文件，将其对应的</a:t>
            </a:r>
            <a:r>
              <a:rPr lang="en-US" altLang="zh-CN" sz="1400" b="1" dirty="0">
                <a:ea typeface="宋体" panose="02010600030101010101" pitchFamily="2" charset="-122"/>
              </a:rPr>
              <a:t>FCB</a:t>
            </a:r>
            <a:r>
              <a:rPr lang="zh-CN" altLang="en-US" sz="1400" b="1" dirty="0">
                <a:ea typeface="宋体" panose="02010600030101010101" pitchFamily="2" charset="-122"/>
              </a:rPr>
              <a:t> 装入主存中一个</a:t>
            </a:r>
            <a:r>
              <a:rPr lang="zh-CN" altLang="en-US" sz="1400" b="1" dirty="0">
                <a:solidFill>
                  <a:srgbClr val="7030A0"/>
                </a:solidFill>
                <a:ea typeface="宋体" panose="02010600030101010101" pitchFamily="2" charset="-122"/>
              </a:rPr>
              <a:t>全局的打开文件的</a:t>
            </a:r>
            <a:r>
              <a:rPr lang="en-US" altLang="zh-CN" sz="1400" b="1" dirty="0">
                <a:solidFill>
                  <a:srgbClr val="7030A0"/>
                </a:solidFill>
                <a:ea typeface="宋体" panose="02010600030101010101" pitchFamily="2" charset="-122"/>
              </a:rPr>
              <a:t>FCB</a:t>
            </a:r>
            <a:r>
              <a:rPr lang="zh-CN" altLang="en-US" sz="1400" b="1" dirty="0">
                <a:solidFill>
                  <a:srgbClr val="7030A0"/>
                </a:solidFill>
                <a:ea typeface="宋体" panose="02010600030101010101" pitchFamily="2" charset="-122"/>
              </a:rPr>
              <a:t>表中</a:t>
            </a:r>
            <a:r>
              <a:rPr lang="zh-CN" altLang="en-US" sz="1400" b="1" dirty="0">
                <a:ea typeface="宋体" panose="02010600030101010101" pitchFamily="2" charset="-122"/>
              </a:rPr>
              <a:t>（</a:t>
            </a:r>
            <a:r>
              <a:rPr lang="en-US" altLang="zh-CN" sz="1400" b="1" dirty="0">
                <a:ea typeface="宋体" panose="02010600030101010101" pitchFamily="2" charset="-122"/>
              </a:rPr>
              <a:t>AFCB</a:t>
            </a:r>
            <a:r>
              <a:rPr lang="zh-CN" altLang="en-US" sz="1400" b="1" dirty="0">
                <a:ea typeface="宋体" panose="02010600030101010101" pitchFamily="2" charset="-122"/>
              </a:rPr>
              <a:t>，全局的</a:t>
            </a:r>
            <a:r>
              <a:rPr lang="en-US" altLang="zh-CN" sz="1400" b="1" dirty="0" err="1">
                <a:ea typeface="宋体" panose="02010600030101010101" pitchFamily="2" charset="-122"/>
              </a:rPr>
              <a:t>inode</a:t>
            </a:r>
            <a:r>
              <a:rPr lang="zh-CN" altLang="en-US" sz="1400" b="1" dirty="0">
                <a:ea typeface="宋体" panose="02010600030101010101" pitchFamily="2" charset="-122"/>
              </a:rPr>
              <a:t>表）；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 lvl="3">
              <a:buFont typeface="Wingdings" panose="05000000000000000000" pitchFamily="2" charset="2"/>
              <a:buChar char="ü"/>
            </a:pPr>
            <a:r>
              <a:rPr lang="zh-CN" altLang="en-US" sz="1400" b="1" dirty="0">
                <a:solidFill>
                  <a:srgbClr val="0070C0"/>
                </a:solidFill>
                <a:ea typeface="宋体" panose="02010600030101010101" pitchFamily="2" charset="-122"/>
              </a:rPr>
              <a:t>访问权限检查</a:t>
            </a:r>
            <a:r>
              <a:rPr lang="zh-CN" altLang="en-US" sz="1400" b="1" dirty="0">
                <a:ea typeface="宋体" panose="02010600030101010101" pitchFamily="2" charset="-122"/>
              </a:rPr>
              <a:t>：在</a:t>
            </a:r>
            <a:r>
              <a:rPr lang="en-US" altLang="zh-CN" sz="1400" b="1" dirty="0">
                <a:ea typeface="宋体" panose="02010600030101010101" pitchFamily="2" charset="-122"/>
              </a:rPr>
              <a:t>FCB</a:t>
            </a:r>
            <a:r>
              <a:rPr lang="zh-CN" altLang="en-US" sz="1400" b="1" dirty="0">
                <a:ea typeface="宋体" panose="02010600030101010101" pitchFamily="2" charset="-122"/>
              </a:rPr>
              <a:t>中检查文件的</a:t>
            </a:r>
            <a:r>
              <a:rPr lang="zh-CN" altLang="en-US" sz="1400" b="1" dirty="0">
                <a:solidFill>
                  <a:srgbClr val="1306BA"/>
                </a:solidFill>
                <a:ea typeface="宋体" panose="02010600030101010101" pitchFamily="2" charset="-122"/>
              </a:rPr>
              <a:t>访问权限</a:t>
            </a:r>
            <a:r>
              <a:rPr lang="zh-CN" altLang="en-US" sz="1400" b="1" dirty="0">
                <a:ea typeface="宋体" panose="02010600030101010101" pitchFamily="2" charset="-122"/>
              </a:rPr>
              <a:t>，如果无相应权限，返回</a:t>
            </a:r>
            <a:r>
              <a:rPr lang="en-US" altLang="zh-CN" sz="1400" b="1" dirty="0">
                <a:ea typeface="宋体" panose="02010600030101010101" pitchFamily="2" charset="-122"/>
              </a:rPr>
              <a:t>-1</a:t>
            </a:r>
            <a:r>
              <a:rPr lang="zh-CN" altLang="en-US" sz="1400" b="1" dirty="0">
                <a:ea typeface="宋体" panose="02010600030101010101" pitchFamily="2" charset="-122"/>
              </a:rPr>
              <a:t>；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 lvl="3">
              <a:buFont typeface="Wingdings" panose="05000000000000000000" pitchFamily="2" charset="2"/>
              <a:buChar char="ü"/>
            </a:pPr>
            <a:r>
              <a:rPr lang="zh-CN" altLang="en-US" sz="1400" b="1" u="sng" dirty="0">
                <a:solidFill>
                  <a:srgbClr val="FF0000"/>
                </a:solidFill>
                <a:ea typeface="宋体" panose="02010600030101010101" pitchFamily="2" charset="-122"/>
              </a:rPr>
              <a:t>获取文件在磁盘上的逻辑块号；</a:t>
            </a:r>
            <a:endParaRPr lang="en-US" altLang="zh-CN" sz="1400" b="1" u="sng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Indexed Allocation (Cont.)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3763" y="1052513"/>
            <a:ext cx="7337425" cy="2411412"/>
          </a:xfrm>
        </p:spPr>
        <p:txBody>
          <a:bodyPr/>
          <a:lstStyle/>
          <a:p>
            <a:r>
              <a:rPr lang="en-US" altLang="zh-CN" sz="2000" b="1">
                <a:ea typeface="宋体" panose="02010600030101010101" pitchFamily="2" charset="-122"/>
              </a:rPr>
              <a:t>Mapping from logical to physical </a:t>
            </a:r>
            <a:endParaRPr lang="en-US" altLang="zh-CN" sz="2000" b="1">
              <a:ea typeface="宋体" panose="02010600030101010101" pitchFamily="2" charset="-122"/>
            </a:endParaRPr>
          </a:p>
          <a:p>
            <a:pPr lvl="1"/>
            <a:r>
              <a:rPr lang="en-US" altLang="zh-CN" sz="1800">
                <a:ea typeface="宋体" panose="02010600030101010101" pitchFamily="2" charset="-122"/>
              </a:rPr>
              <a:t>In </a:t>
            </a:r>
            <a:r>
              <a:rPr lang="en-US" altLang="zh-CN" sz="1800">
                <a:solidFill>
                  <a:srgbClr val="006600"/>
                </a:solidFill>
                <a:ea typeface="宋体" panose="02010600030101010101" pitchFamily="2" charset="-122"/>
              </a:rPr>
              <a:t>a file of maximum size </a:t>
            </a:r>
            <a:r>
              <a:rPr lang="en-US" altLang="zh-CN" sz="1800">
                <a:ea typeface="宋体" panose="02010600030101010101" pitchFamily="2" charset="-122"/>
              </a:rPr>
              <a:t>of </a:t>
            </a:r>
            <a:r>
              <a:rPr lang="en-US" altLang="zh-CN" sz="1800">
                <a:solidFill>
                  <a:srgbClr val="1306BA"/>
                </a:solidFill>
                <a:ea typeface="宋体" panose="02010600030101010101" pitchFamily="2" charset="-122"/>
              </a:rPr>
              <a:t>128K bytes</a:t>
            </a:r>
            <a:r>
              <a:rPr lang="en-US" altLang="zh-CN" sz="1800">
                <a:ea typeface="宋体" panose="02010600030101010101" pitchFamily="2" charset="-122"/>
              </a:rPr>
              <a:t>, and block size of </a:t>
            </a:r>
            <a:r>
              <a:rPr lang="en-US" altLang="zh-CN" sz="1800">
                <a:solidFill>
                  <a:srgbClr val="1306BA"/>
                </a:solidFill>
                <a:ea typeface="宋体" panose="02010600030101010101" pitchFamily="2" charset="-122"/>
              </a:rPr>
              <a:t>512 bytes</a:t>
            </a:r>
            <a:r>
              <a:rPr lang="en-US" altLang="zh-CN" sz="1800">
                <a:ea typeface="宋体" panose="02010600030101010101" pitchFamily="2" charset="-122"/>
              </a:rPr>
              <a:t>.  We </a:t>
            </a:r>
            <a:r>
              <a:rPr lang="en-US" altLang="zh-CN" sz="1800" b="1">
                <a:solidFill>
                  <a:srgbClr val="FF0000"/>
                </a:solidFill>
                <a:ea typeface="宋体" panose="02010600030101010101" pitchFamily="2" charset="-122"/>
              </a:rPr>
              <a:t>need only 1 block</a:t>
            </a:r>
            <a:r>
              <a:rPr lang="en-US" altLang="zh-CN" sz="1800">
                <a:ea typeface="宋体" panose="02010600030101010101" pitchFamily="2" charset="-122"/>
              </a:rPr>
              <a:t> for index table. 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/>
            <a:r>
              <a:rPr lang="en-US" altLang="zh-CN" sz="1800">
                <a:ea typeface="宋体" panose="02010600030101010101" pitchFamily="2" charset="-122"/>
              </a:rPr>
              <a:t> </a:t>
            </a:r>
            <a:r>
              <a:rPr lang="zh-CN" altLang="en-US" sz="1800">
                <a:ea typeface="宋体" panose="02010600030101010101" pitchFamily="2" charset="-122"/>
              </a:rPr>
              <a:t>文件大小</a:t>
            </a:r>
            <a:r>
              <a:rPr lang="en-US" altLang="zh-CN" sz="1800">
                <a:ea typeface="宋体" panose="02010600030101010101" pitchFamily="2" charset="-122"/>
              </a:rPr>
              <a:t>128</a:t>
            </a:r>
            <a:r>
              <a:rPr lang="zh-CN" altLang="en-US" sz="1800">
                <a:ea typeface="宋体" panose="02010600030101010101" pitchFamily="2" charset="-122"/>
              </a:rPr>
              <a:t>K bytes (2</a:t>
            </a:r>
            <a:r>
              <a:rPr lang="zh-CN" altLang="en-US" sz="1800" baseline="30000">
                <a:ea typeface="宋体" panose="02010600030101010101" pitchFamily="2" charset="-122"/>
              </a:rPr>
              <a:t>1</a:t>
            </a:r>
            <a:r>
              <a:rPr lang="en-US" altLang="zh-CN" sz="1800" baseline="30000">
                <a:ea typeface="宋体" panose="02010600030101010101" pitchFamily="2" charset="-122"/>
              </a:rPr>
              <a:t>7</a:t>
            </a:r>
            <a:r>
              <a:rPr lang="zh-CN" altLang="en-US" sz="1800" baseline="30000">
                <a:ea typeface="宋体" panose="02010600030101010101" pitchFamily="2" charset="-122"/>
              </a:rPr>
              <a:t> </a:t>
            </a:r>
            <a:r>
              <a:rPr lang="zh-CN" altLang="en-US" sz="1800">
                <a:ea typeface="宋体" panose="02010600030101010101" pitchFamily="2" charset="-122"/>
              </a:rPr>
              <a:t> bytes)，一个磁盘块可存储512 bytes (2</a:t>
            </a:r>
            <a:r>
              <a:rPr lang="zh-CN" altLang="en-US" sz="1800" baseline="30000">
                <a:ea typeface="宋体" panose="02010600030101010101" pitchFamily="2" charset="-122"/>
              </a:rPr>
              <a:t>9 </a:t>
            </a:r>
            <a:r>
              <a:rPr lang="zh-CN" altLang="en-US" sz="1800">
                <a:ea typeface="宋体" panose="02010600030101010101" pitchFamily="2" charset="-122"/>
              </a:rPr>
              <a:t> bytes)，因此该文件需要</a:t>
            </a:r>
            <a:r>
              <a:rPr lang="en-US" altLang="zh-CN" sz="1800">
                <a:ea typeface="宋体" panose="02010600030101010101" pitchFamily="2" charset="-122"/>
              </a:rPr>
              <a:t>256</a:t>
            </a:r>
            <a:r>
              <a:rPr lang="zh-CN" altLang="en-US" sz="1800">
                <a:ea typeface="宋体" panose="02010600030101010101" pitchFamily="2" charset="-122"/>
              </a:rPr>
              <a:t>个磁盘块存储其文件内容</a:t>
            </a:r>
            <a:r>
              <a:rPr lang="en-US" altLang="zh-CN" sz="1800">
                <a:ea typeface="宋体" panose="02010600030101010101" pitchFamily="2" charset="-122"/>
              </a:rPr>
              <a:t>(2</a:t>
            </a:r>
            <a:r>
              <a:rPr lang="en-US" altLang="zh-CN" sz="1800" baseline="30000">
                <a:ea typeface="宋体" panose="02010600030101010101" pitchFamily="2" charset="-122"/>
              </a:rPr>
              <a:t>17</a:t>
            </a:r>
            <a:r>
              <a:rPr lang="en-US" altLang="zh-CN" sz="1800">
                <a:ea typeface="宋体" panose="02010600030101010101" pitchFamily="2" charset="-122"/>
              </a:rPr>
              <a:t>/2</a:t>
            </a:r>
            <a:r>
              <a:rPr lang="en-US" altLang="zh-CN" sz="1800" baseline="30000">
                <a:ea typeface="宋体" panose="02010600030101010101" pitchFamily="2" charset="-122"/>
              </a:rPr>
              <a:t>9</a:t>
            </a:r>
            <a:r>
              <a:rPr lang="en-US" altLang="zh-CN" sz="1800">
                <a:ea typeface="宋体" panose="02010600030101010101" pitchFamily="2" charset="-122"/>
              </a:rPr>
              <a:t>=256)</a:t>
            </a:r>
            <a:r>
              <a:rPr lang="zh-CN" altLang="en-US" sz="1800">
                <a:ea typeface="宋体" panose="02010600030101010101" pitchFamily="2" charset="-122"/>
              </a:rPr>
              <a:t>。如果每个索引项占用一个字节，作为索引块的一个磁盘块可以有512个索引项)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2987675" y="3655683"/>
            <a:ext cx="90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LA/512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4003675" y="3339771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Q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4003675" y="3955721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R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 flipV="1">
            <a:off x="3810000" y="3581071"/>
            <a:ext cx="258763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3817938" y="3892221"/>
            <a:ext cx="258762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754602" y="4322433"/>
            <a:ext cx="8008397" cy="1891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228600" indent="-22860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lvl="1">
              <a:buClr>
                <a:schemeClr val="accent2"/>
              </a:buClr>
              <a:buFont typeface="Arial" panose="020B0604020202090204" pitchFamily="34" charset="0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文件偏移量</a:t>
            </a:r>
            <a:r>
              <a:rPr lang="en-US" altLang="zh-CN" sz="2000" dirty="0">
                <a:ea typeface="宋体" panose="02010600030101010101" pitchFamily="2" charset="-122"/>
              </a:rPr>
              <a:t>LA</a:t>
            </a:r>
            <a:r>
              <a:rPr lang="zh-CN" altLang="en-US" sz="2000" dirty="0">
                <a:ea typeface="宋体" panose="02010600030101010101" pitchFamily="2" charset="-122"/>
              </a:rPr>
              <a:t>除以</a:t>
            </a:r>
            <a:r>
              <a:rPr lang="en-US" altLang="zh-CN" sz="2000" dirty="0">
                <a:ea typeface="宋体" panose="02010600030101010101" pitchFamily="2" charset="-122"/>
              </a:rPr>
              <a:t>512</a:t>
            </a:r>
            <a:r>
              <a:rPr lang="zh-CN" altLang="en-US" sz="2000" dirty="0"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ea typeface="宋体" panose="02010600030101010101" pitchFamily="2" charset="-122"/>
              </a:rPr>
              <a:t>block size</a:t>
            </a:r>
            <a:r>
              <a:rPr lang="zh-CN" altLang="en-US" sz="2000" dirty="0">
                <a:ea typeface="宋体" panose="02010600030101010101" pitchFamily="2" charset="-122"/>
              </a:rPr>
              <a:t>），商为</a:t>
            </a:r>
            <a:r>
              <a:rPr lang="en-US" altLang="zh-CN" sz="2000" dirty="0">
                <a:ea typeface="宋体" panose="02010600030101010101" pitchFamily="2" charset="-122"/>
              </a:rPr>
              <a:t>Q</a:t>
            </a:r>
            <a:r>
              <a:rPr lang="zh-CN" altLang="en-US" sz="2000" dirty="0">
                <a:ea typeface="宋体" panose="02010600030101010101" pitchFamily="2" charset="-122"/>
              </a:rPr>
              <a:t>，余数为</a:t>
            </a:r>
            <a:r>
              <a:rPr lang="en-US" altLang="zh-CN" sz="2000" dirty="0">
                <a:ea typeface="宋体" panose="02010600030101010101" pitchFamily="2" charset="-122"/>
              </a:rPr>
              <a:t>R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FCB</a:t>
            </a:r>
            <a:r>
              <a:rPr lang="zh-CN" altLang="en-US" sz="2000" b="1" dirty="0">
                <a:ea typeface="宋体" panose="02010600030101010101" pitchFamily="2" charset="-122"/>
              </a:rPr>
              <a:t>中给出：索引块的块号，其内容是索引表（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index table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）；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Q =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displacement into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index table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R =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displacement into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block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Indexed Allocation – Mapping (Cont.)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9788" y="1158875"/>
            <a:ext cx="7240587" cy="4916488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C00000"/>
                </a:solidFill>
                <a:ea typeface="宋体" panose="02010600030101010101" pitchFamily="2" charset="-122"/>
              </a:rPr>
              <a:t>Index block </a:t>
            </a:r>
            <a:r>
              <a:rPr lang="en-US" altLang="zh-CN" sz="2800" b="1" dirty="0">
                <a:solidFill>
                  <a:srgbClr val="7030A0"/>
                </a:solidFill>
                <a:ea typeface="宋体" panose="02010600030101010101" pitchFamily="2" charset="-122"/>
              </a:rPr>
              <a:t>management</a:t>
            </a:r>
            <a:endParaRPr lang="en-US" altLang="zh-CN" sz="28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Linked </a:t>
            </a:r>
            <a:r>
              <a:rPr lang="en-US" altLang="zh-CN" sz="2400" b="1" dirty="0">
                <a:solidFill>
                  <a:srgbClr val="006600"/>
                </a:solidFill>
                <a:ea typeface="宋体" panose="02010600030101010101" pitchFamily="2" charset="-122"/>
              </a:rPr>
              <a:t>scheme </a:t>
            </a:r>
            <a:r>
              <a:rPr lang="en-US" altLang="zh-CN" sz="2400" dirty="0">
                <a:ea typeface="宋体" panose="02010600030101010101" pitchFamily="2" charset="-122"/>
              </a:rPr>
              <a:t>– Link blocks of index table (no limit on size).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b="1" dirty="0">
                <a:solidFill>
                  <a:srgbClr val="006600"/>
                </a:solidFill>
                <a:ea typeface="宋体" panose="02010600030101010101" pitchFamily="2" charset="-122"/>
              </a:rPr>
              <a:t>Multilevel index</a:t>
            </a:r>
            <a:endParaRPr lang="en-US" altLang="zh-CN" sz="2400" b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e.g. Two-level index (maximum file size is 512</a:t>
            </a:r>
            <a:r>
              <a:rPr lang="en-US" altLang="zh-CN" sz="2000" baseline="30000" dirty="0"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b="1" dirty="0">
                <a:solidFill>
                  <a:srgbClr val="006600"/>
                </a:solidFill>
                <a:ea typeface="宋体" panose="02010600030101010101" pitchFamily="2" charset="-122"/>
              </a:rPr>
              <a:t>Combined scheme</a:t>
            </a:r>
            <a:endParaRPr lang="en-US" altLang="zh-CN" sz="2400" b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UNIX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3"/>
            <a:r>
              <a:rPr lang="en-US" altLang="zh-CN" dirty="0">
                <a:ea typeface="宋体" panose="02010600030101010101" pitchFamily="2" charset="-122"/>
              </a:rPr>
              <a:t>Direct blocks, single indirect, double indirect, triple indirect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solidFill>
                  <a:srgbClr val="1306BA"/>
                </a:solidFill>
                <a:ea typeface="宋体" panose="02010600030101010101" pitchFamily="2" charset="-122"/>
              </a:rPr>
              <a:t>Index block management</a:t>
            </a:r>
            <a:endParaRPr lang="en-US" altLang="zh-CN">
              <a:solidFill>
                <a:srgbClr val="1306BA"/>
              </a:solidFill>
              <a:ea typeface="宋体" panose="02010600030101010101" pitchFamily="2" charset="-122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092200"/>
            <a:ext cx="6372225" cy="16748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6600"/>
                </a:solidFill>
                <a:ea typeface="宋体" panose="02010600030101010101" pitchFamily="2" charset="-122"/>
              </a:rPr>
              <a:t>Linked scheme </a:t>
            </a:r>
            <a:r>
              <a:rPr lang="zh-CN" altLang="en-US" sz="2400" dirty="0">
                <a:ea typeface="宋体" panose="02010600030101010101" pitchFamily="2" charset="-122"/>
              </a:rPr>
              <a:t>– Link blocks of index table (no limit on size).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假设每个磁盘块的大小(block size)为</a:t>
            </a:r>
            <a:r>
              <a:rPr lang="zh-CN" altLang="en-US" sz="1800" b="1" dirty="0">
                <a:solidFill>
                  <a:srgbClr val="C00000"/>
                </a:solidFill>
                <a:ea typeface="宋体" panose="02010600030101010101" pitchFamily="2" charset="-122"/>
              </a:rPr>
              <a:t>512</a:t>
            </a:r>
            <a:r>
              <a:rPr lang="zh-CN" altLang="en-US" sz="1800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bytes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索引块中</a:t>
            </a:r>
            <a:r>
              <a:rPr lang="zh-CN" altLang="en-US" sz="1800" b="1" dirty="0">
                <a:solidFill>
                  <a:srgbClr val="1306BA"/>
                </a:solidFill>
                <a:ea typeface="宋体" panose="02010600030101010101" pitchFamily="2" charset="-122"/>
              </a:rPr>
              <a:t>一个字节(项)作为索引块之间的链接地址</a:t>
            </a:r>
            <a:r>
              <a:rPr lang="zh-CN" altLang="en-US" sz="1800" dirty="0">
                <a:ea typeface="宋体" panose="02010600030101010101" pitchFamily="2" charset="-122"/>
              </a:rPr>
              <a:t>，其余</a:t>
            </a:r>
            <a:r>
              <a:rPr lang="zh-CN" altLang="en-US" sz="1800" b="1" dirty="0">
                <a:solidFill>
                  <a:srgbClr val="C00000"/>
                </a:solidFill>
                <a:ea typeface="宋体" panose="02010600030101010101" pitchFamily="2" charset="-122"/>
              </a:rPr>
              <a:t>511</a:t>
            </a:r>
            <a:r>
              <a:rPr lang="zh-CN" altLang="en-US" sz="1800" dirty="0">
                <a:ea typeface="宋体" panose="02010600030101010101" pitchFamily="2" charset="-122"/>
              </a:rPr>
              <a:t>项存放数据块号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3224213" y="3019425"/>
            <a:ext cx="1631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LA / (512 x 511)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5178425" y="2767013"/>
            <a:ext cx="420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ea typeface="宋体" panose="02010600030101010101" pitchFamily="2" charset="-122"/>
              </a:rPr>
              <a:t>1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5178425" y="3279775"/>
            <a:ext cx="407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R</a:t>
            </a:r>
            <a:r>
              <a:rPr lang="en-US" altLang="zh-CN" sz="1600" baseline="-25000">
                <a:ea typeface="宋体" panose="02010600030101010101" pitchFamily="2" charset="-122"/>
              </a:rPr>
              <a:t>1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 flipV="1">
            <a:off x="4791075" y="2957513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>
            <a:off x="4783138" y="3198813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992188" y="3581400"/>
            <a:ext cx="70294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6286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1800" i="1">
                <a:ea typeface="宋体" panose="02010600030101010101" pitchFamily="2" charset="-122"/>
              </a:rPr>
              <a:t>Q</a:t>
            </a:r>
            <a:r>
              <a:rPr lang="en-US" altLang="zh-CN" sz="1800" i="1" baseline="-25000">
                <a:ea typeface="宋体" panose="02010600030101010101" pitchFamily="2" charset="-122"/>
              </a:rPr>
              <a:t>1</a:t>
            </a:r>
            <a:r>
              <a:rPr lang="en-US" altLang="zh-CN" sz="1800" i="1">
                <a:ea typeface="宋体" panose="02010600030101010101" pitchFamily="2" charset="-122"/>
              </a:rPr>
              <a:t> </a:t>
            </a:r>
            <a:r>
              <a:rPr lang="en-US" altLang="zh-CN" sz="1800">
                <a:ea typeface="宋体" panose="02010600030101010101" pitchFamily="2" charset="-122"/>
              </a:rPr>
              <a:t>= </a:t>
            </a:r>
            <a:r>
              <a:rPr lang="en-US" altLang="zh-CN" sz="1800">
                <a:solidFill>
                  <a:srgbClr val="1306BA"/>
                </a:solidFill>
                <a:ea typeface="宋体" panose="02010600030101010101" pitchFamily="2" charset="-122"/>
              </a:rPr>
              <a:t>block of index table</a:t>
            </a:r>
            <a:endParaRPr lang="en-US" altLang="zh-CN" sz="180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1800" i="1">
                <a:ea typeface="宋体" panose="02010600030101010101" pitchFamily="2" charset="-122"/>
              </a:rPr>
              <a:t>R</a:t>
            </a:r>
            <a:r>
              <a:rPr lang="en-US" altLang="zh-CN" sz="1800" i="1" baseline="-25000">
                <a:ea typeface="宋体" panose="02010600030101010101" pitchFamily="2" charset="-122"/>
              </a:rPr>
              <a:t>1</a:t>
            </a:r>
            <a:r>
              <a:rPr lang="en-US" altLang="zh-CN" sz="1800" i="1">
                <a:ea typeface="宋体" panose="02010600030101010101" pitchFamily="2" charset="-122"/>
              </a:rPr>
              <a:t> </a:t>
            </a:r>
            <a:r>
              <a:rPr lang="en-US" altLang="zh-CN" sz="1800">
                <a:ea typeface="宋体" panose="02010600030101010101" pitchFamily="2" charset="-122"/>
              </a:rPr>
              <a:t>is used as follows: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3663950" y="4384675"/>
            <a:ext cx="917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R</a:t>
            </a:r>
            <a:r>
              <a:rPr lang="en-US" altLang="zh-CN" sz="1600" baseline="-25000">
                <a:ea typeface="宋体" panose="02010600030101010101" pitchFamily="2" charset="-122"/>
              </a:rPr>
              <a:t>1</a:t>
            </a:r>
            <a:r>
              <a:rPr lang="en-US" altLang="zh-CN" sz="1600">
                <a:ea typeface="宋体" panose="02010600030101010101" pitchFamily="2" charset="-122"/>
              </a:rPr>
              <a:t> / 512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4883150" y="4117975"/>
            <a:ext cx="420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ea typeface="宋体" panose="02010600030101010101" pitchFamily="2" charset="-122"/>
              </a:rPr>
              <a:t>2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4883150" y="4630738"/>
            <a:ext cx="407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R</a:t>
            </a:r>
            <a:r>
              <a:rPr lang="en-US" altLang="zh-CN" sz="1600" baseline="-25000">
                <a:ea typeface="宋体" panose="02010600030101010101" pitchFamily="2" charset="-122"/>
              </a:rPr>
              <a:t>2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 flipV="1">
            <a:off x="4495800" y="4308475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2" name="Line 14"/>
          <p:cNvSpPr>
            <a:spLocks noChangeShapeType="1"/>
          </p:cNvSpPr>
          <p:nvPr/>
        </p:nvSpPr>
        <p:spPr bwMode="auto">
          <a:xfrm>
            <a:off x="4487863" y="4549775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3" name="Rectangle 15"/>
          <p:cNvSpPr>
            <a:spLocks noChangeArrowheads="1"/>
          </p:cNvSpPr>
          <p:nvPr/>
        </p:nvSpPr>
        <p:spPr bwMode="auto">
          <a:xfrm>
            <a:off x="992188" y="4967288"/>
            <a:ext cx="7029450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6286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1800" i="1" dirty="0">
                <a:ea typeface="宋体" panose="02010600030101010101" pitchFamily="2" charset="-122"/>
              </a:rPr>
              <a:t>Q</a:t>
            </a:r>
            <a:r>
              <a:rPr lang="en-US" altLang="zh-CN" sz="1800" baseline="-25000" dirty="0">
                <a:ea typeface="宋体" panose="02010600030101010101" pitchFamily="2" charset="-122"/>
              </a:rPr>
              <a:t>2</a:t>
            </a:r>
            <a:r>
              <a:rPr lang="en-US" altLang="zh-CN" sz="1800" dirty="0">
                <a:ea typeface="宋体" panose="02010600030101010101" pitchFamily="2" charset="-122"/>
              </a:rPr>
              <a:t> = 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displacement</a:t>
            </a:r>
            <a:r>
              <a:rPr lang="en-US" altLang="zh-CN" sz="1800" dirty="0">
                <a:ea typeface="宋体" panose="02010600030101010101" pitchFamily="2" charset="-122"/>
              </a:rPr>
              <a:t> into 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block of index table</a:t>
            </a:r>
            <a:endParaRPr lang="en-US" altLang="zh-CN" sz="18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1800" i="1" dirty="0">
                <a:ea typeface="宋体" panose="02010600030101010101" pitchFamily="2" charset="-122"/>
              </a:rPr>
              <a:t>R</a:t>
            </a:r>
            <a:r>
              <a:rPr lang="en-US" altLang="zh-CN" sz="1800" baseline="-25000" dirty="0">
                <a:ea typeface="宋体" panose="02010600030101010101" pitchFamily="2" charset="-122"/>
              </a:rPr>
              <a:t>2</a:t>
            </a:r>
            <a:r>
              <a:rPr lang="en-US" altLang="zh-CN" sz="1800" dirty="0">
                <a:ea typeface="宋体" panose="02010600030101010101" pitchFamily="2" charset="-122"/>
              </a:rPr>
              <a:t> = </a:t>
            </a:r>
            <a:r>
              <a:rPr lang="en-US" altLang="zh-CN" sz="1800" dirty="0">
                <a:solidFill>
                  <a:srgbClr val="1306BA"/>
                </a:solidFill>
                <a:ea typeface="宋体" panose="02010600030101010101" pitchFamily="2" charset="-122"/>
              </a:rPr>
              <a:t>displacement</a:t>
            </a:r>
            <a:r>
              <a:rPr lang="en-US" altLang="zh-CN" sz="1800" dirty="0">
                <a:ea typeface="宋体" panose="02010600030101010101" pitchFamily="2" charset="-122"/>
              </a:rPr>
              <a:t> into 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block of file</a:t>
            </a:r>
            <a:endParaRPr lang="en-US" altLang="zh-CN" sz="18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zh-CN" altLang="en-US" sz="1800" b="1" dirty="0">
                <a:solidFill>
                  <a:srgbClr val="7030A0"/>
                </a:solidFill>
                <a:ea typeface="宋体" panose="02010600030101010101" pitchFamily="2" charset="-122"/>
              </a:rPr>
              <a:t>注：如果索引块中一项为一个字节时寻址范围太小，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可以采用</a:t>
            </a:r>
            <a:r>
              <a:rPr lang="zh-CN" altLang="en-US" sz="1800" b="1" dirty="0">
                <a:solidFill>
                  <a:srgbClr val="7030A0"/>
                </a:solidFill>
                <a:ea typeface="宋体" panose="02010600030101010101" pitchFamily="2" charset="-122"/>
              </a:rPr>
              <a:t>多个字节，或者增大磁盘块的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大小，以减少磁盘块的数量</a:t>
            </a:r>
            <a:endParaRPr lang="zh-CN" altLang="en-US" sz="18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endParaRPr lang="en-US" altLang="zh-CN" sz="1800" dirty="0">
              <a:solidFill>
                <a:srgbClr val="1306BA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solidFill>
                  <a:srgbClr val="1306BA"/>
                </a:solidFill>
                <a:ea typeface="宋体" panose="02010600030101010101" pitchFamily="2" charset="-122"/>
              </a:rPr>
              <a:t>Index block management</a:t>
            </a:r>
            <a:endParaRPr lang="en-US" altLang="zh-CN">
              <a:solidFill>
                <a:srgbClr val="1306BA"/>
              </a:solidFill>
              <a:ea typeface="宋体" panose="02010600030101010101" pitchFamily="2" charset="-122"/>
            </a:endParaRPr>
          </a:p>
        </p:txBody>
      </p:sp>
      <p:grpSp>
        <p:nvGrpSpPr>
          <p:cNvPr id="69635" name="组合 29"/>
          <p:cNvGrpSpPr/>
          <p:nvPr/>
        </p:nvGrpSpPr>
        <p:grpSpPr bwMode="auto">
          <a:xfrm>
            <a:off x="1028700" y="2095500"/>
            <a:ext cx="6896100" cy="3616325"/>
            <a:chOff x="0" y="0"/>
            <a:chExt cx="6896100" cy="4492625"/>
          </a:xfrm>
        </p:grpSpPr>
        <p:sp>
          <p:nvSpPr>
            <p:cNvPr id="69637" name="Rectangle 3"/>
            <p:cNvSpPr>
              <a:spLocks noChangeArrowheads="1"/>
            </p:cNvSpPr>
            <p:nvPr/>
          </p:nvSpPr>
          <p:spPr bwMode="auto">
            <a:xfrm>
              <a:off x="3328988" y="180975"/>
              <a:ext cx="1674812" cy="3824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38" name="Rectangle 4"/>
            <p:cNvSpPr>
              <a:spLocks noChangeArrowheads="1"/>
            </p:cNvSpPr>
            <p:nvPr/>
          </p:nvSpPr>
          <p:spPr bwMode="auto">
            <a:xfrm>
              <a:off x="3617913" y="484188"/>
              <a:ext cx="1096962" cy="274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39" name="Rectangle 5"/>
            <p:cNvSpPr>
              <a:spLocks noChangeArrowheads="1"/>
            </p:cNvSpPr>
            <p:nvPr/>
          </p:nvSpPr>
          <p:spPr bwMode="auto">
            <a:xfrm>
              <a:off x="3619500" y="762000"/>
              <a:ext cx="1096963" cy="2746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0" name="Rectangle 6"/>
            <p:cNvSpPr>
              <a:spLocks noChangeArrowheads="1"/>
            </p:cNvSpPr>
            <p:nvPr/>
          </p:nvSpPr>
          <p:spPr bwMode="auto">
            <a:xfrm>
              <a:off x="3621088" y="990600"/>
              <a:ext cx="1096962" cy="2746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1" name="Rectangle 7"/>
            <p:cNvSpPr>
              <a:spLocks noChangeArrowheads="1"/>
            </p:cNvSpPr>
            <p:nvPr/>
          </p:nvSpPr>
          <p:spPr bwMode="auto">
            <a:xfrm>
              <a:off x="3617913" y="1627188"/>
              <a:ext cx="1096962" cy="274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2" name="Rectangle 8"/>
            <p:cNvSpPr>
              <a:spLocks noChangeArrowheads="1"/>
            </p:cNvSpPr>
            <p:nvPr/>
          </p:nvSpPr>
          <p:spPr bwMode="auto">
            <a:xfrm>
              <a:off x="3619500" y="1905000"/>
              <a:ext cx="1096963" cy="2746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3" name="Rectangle 9"/>
            <p:cNvSpPr>
              <a:spLocks noChangeArrowheads="1"/>
            </p:cNvSpPr>
            <p:nvPr/>
          </p:nvSpPr>
          <p:spPr bwMode="auto">
            <a:xfrm>
              <a:off x="3619500" y="2819400"/>
              <a:ext cx="1066800" cy="838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4" name="Rectangle 10"/>
            <p:cNvSpPr>
              <a:spLocks noChangeArrowheads="1"/>
            </p:cNvSpPr>
            <p:nvPr/>
          </p:nvSpPr>
          <p:spPr bwMode="auto">
            <a:xfrm>
              <a:off x="5829300" y="0"/>
              <a:ext cx="1066800" cy="403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5" name="Rectangle 11"/>
            <p:cNvSpPr>
              <a:spLocks noChangeArrowheads="1"/>
            </p:cNvSpPr>
            <p:nvPr/>
          </p:nvSpPr>
          <p:spPr bwMode="auto">
            <a:xfrm>
              <a:off x="6010275" y="228600"/>
              <a:ext cx="733425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6" name="Rectangle 12"/>
            <p:cNvSpPr>
              <a:spLocks noChangeArrowheads="1"/>
            </p:cNvSpPr>
            <p:nvPr/>
          </p:nvSpPr>
          <p:spPr bwMode="auto">
            <a:xfrm>
              <a:off x="6010275" y="1143000"/>
              <a:ext cx="733425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7" name="Rectangle 13"/>
            <p:cNvSpPr>
              <a:spLocks noChangeArrowheads="1"/>
            </p:cNvSpPr>
            <p:nvPr/>
          </p:nvSpPr>
          <p:spPr bwMode="auto">
            <a:xfrm>
              <a:off x="6010275" y="2057400"/>
              <a:ext cx="733425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8" name="Rectangle 14"/>
            <p:cNvSpPr>
              <a:spLocks noChangeArrowheads="1"/>
            </p:cNvSpPr>
            <p:nvPr/>
          </p:nvSpPr>
          <p:spPr bwMode="auto">
            <a:xfrm>
              <a:off x="1636713" y="712788"/>
              <a:ext cx="1096962" cy="274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49" name="Rectangle 15"/>
            <p:cNvSpPr>
              <a:spLocks noChangeArrowheads="1"/>
            </p:cNvSpPr>
            <p:nvPr/>
          </p:nvSpPr>
          <p:spPr bwMode="auto">
            <a:xfrm>
              <a:off x="1638300" y="942975"/>
              <a:ext cx="1096963" cy="2746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50" name="Rectangle 16"/>
            <p:cNvSpPr>
              <a:spLocks noChangeArrowheads="1"/>
            </p:cNvSpPr>
            <p:nvPr/>
          </p:nvSpPr>
          <p:spPr bwMode="auto">
            <a:xfrm>
              <a:off x="1638300" y="1219200"/>
              <a:ext cx="1096963" cy="1752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51" name="Rectangle 17"/>
            <p:cNvSpPr>
              <a:spLocks noChangeArrowheads="1"/>
            </p:cNvSpPr>
            <p:nvPr/>
          </p:nvSpPr>
          <p:spPr bwMode="auto">
            <a:xfrm>
              <a:off x="1638300" y="2971800"/>
              <a:ext cx="1096963" cy="2746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52" name="Rectangle 18"/>
            <p:cNvSpPr>
              <a:spLocks noChangeArrowheads="1"/>
            </p:cNvSpPr>
            <p:nvPr/>
          </p:nvSpPr>
          <p:spPr bwMode="auto">
            <a:xfrm>
              <a:off x="0" y="685800"/>
              <a:ext cx="1096963" cy="2746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53" name="Line 19"/>
            <p:cNvSpPr>
              <a:spLocks noChangeShapeType="1"/>
            </p:cNvSpPr>
            <p:nvPr/>
          </p:nvSpPr>
          <p:spPr bwMode="auto">
            <a:xfrm>
              <a:off x="1104900" y="80962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4" name="Line 20"/>
            <p:cNvSpPr>
              <a:spLocks noChangeShapeType="1"/>
            </p:cNvSpPr>
            <p:nvPr/>
          </p:nvSpPr>
          <p:spPr bwMode="auto">
            <a:xfrm flipV="1">
              <a:off x="2728913" y="609600"/>
              <a:ext cx="890587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5" name="Line 21"/>
            <p:cNvSpPr>
              <a:spLocks noChangeShapeType="1"/>
            </p:cNvSpPr>
            <p:nvPr/>
          </p:nvSpPr>
          <p:spPr bwMode="auto">
            <a:xfrm>
              <a:off x="2728913" y="1062038"/>
              <a:ext cx="8858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6" name="Line 22"/>
            <p:cNvSpPr>
              <a:spLocks noChangeShapeType="1"/>
            </p:cNvSpPr>
            <p:nvPr/>
          </p:nvSpPr>
          <p:spPr bwMode="auto">
            <a:xfrm>
              <a:off x="2738438" y="3081338"/>
              <a:ext cx="885825" cy="266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7" name="Text Box 23"/>
            <p:cNvSpPr txBox="1">
              <a:spLocks noChangeArrowheads="1"/>
            </p:cNvSpPr>
            <p:nvPr/>
          </p:nvSpPr>
          <p:spPr bwMode="auto">
            <a:xfrm>
              <a:off x="2065338" y="1790700"/>
              <a:ext cx="260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90204" pitchFamily="34" charset="0"/>
                <a:buNone/>
              </a:pPr>
              <a:r>
                <a:rPr lang="zh-CN" altLang="en-US" sz="1800">
                  <a:ea typeface="宋体" panose="02010600030101010101" pitchFamily="2" charset="-122"/>
                  <a:sym typeface="MT Extra" panose="05050102010205020202" pitchFamily="18" charset="2"/>
                </a:rPr>
                <a:t></a:t>
              </a: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69658" name="Line 24"/>
            <p:cNvSpPr>
              <a:spLocks noChangeShapeType="1"/>
            </p:cNvSpPr>
            <p:nvPr/>
          </p:nvSpPr>
          <p:spPr bwMode="auto">
            <a:xfrm flipH="1" flipV="1">
              <a:off x="4705350" y="1766888"/>
              <a:ext cx="1309688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9" name="Line 25"/>
            <p:cNvSpPr>
              <a:spLocks noChangeShapeType="1"/>
            </p:cNvSpPr>
            <p:nvPr/>
          </p:nvSpPr>
          <p:spPr bwMode="auto">
            <a:xfrm flipH="1" flipV="1">
              <a:off x="4710113" y="838200"/>
              <a:ext cx="1295400" cy="623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0" name="Line 26"/>
            <p:cNvSpPr>
              <a:spLocks noChangeShapeType="1"/>
            </p:cNvSpPr>
            <p:nvPr/>
          </p:nvSpPr>
          <p:spPr bwMode="auto">
            <a:xfrm flipH="1">
              <a:off x="4700588" y="466725"/>
              <a:ext cx="1309687" cy="161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1" name="Text Box 27"/>
            <p:cNvSpPr txBox="1">
              <a:spLocks noChangeArrowheads="1"/>
            </p:cNvSpPr>
            <p:nvPr/>
          </p:nvSpPr>
          <p:spPr bwMode="auto">
            <a:xfrm>
              <a:off x="1554163" y="3309938"/>
              <a:ext cx="1327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9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outer-index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69662" name="Text Box 28"/>
            <p:cNvSpPr txBox="1">
              <a:spLocks noChangeArrowheads="1"/>
            </p:cNvSpPr>
            <p:nvPr/>
          </p:nvSpPr>
          <p:spPr bwMode="auto">
            <a:xfrm>
              <a:off x="3500438" y="4125913"/>
              <a:ext cx="1289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9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index table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69663" name="Text Box 29"/>
            <p:cNvSpPr txBox="1">
              <a:spLocks noChangeArrowheads="1"/>
            </p:cNvSpPr>
            <p:nvPr/>
          </p:nvSpPr>
          <p:spPr bwMode="auto">
            <a:xfrm>
              <a:off x="6210300" y="4105275"/>
              <a:ext cx="476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9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file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</p:grpSp>
      <p:sp>
        <p:nvSpPr>
          <p:cNvPr id="69636" name="Rectangle 3"/>
          <p:cNvSpPr txBox="1">
            <a:spLocks noChangeArrowheads="1"/>
          </p:cNvSpPr>
          <p:nvPr/>
        </p:nvSpPr>
        <p:spPr bwMode="auto">
          <a:xfrm>
            <a:off x="841375" y="1279525"/>
            <a:ext cx="658495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7030A0"/>
                </a:solidFill>
                <a:ea typeface="宋体" panose="02010600030101010101" pitchFamily="2" charset="-122"/>
              </a:rPr>
              <a:t>Multilevel index</a:t>
            </a:r>
            <a:endParaRPr lang="en-US" altLang="zh-CN" sz="2400" b="1" dirty="0">
              <a:solidFill>
                <a:srgbClr val="7030A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solidFill>
                  <a:srgbClr val="1306BA"/>
                </a:solidFill>
                <a:ea typeface="宋体" panose="02010600030101010101" pitchFamily="2" charset="-122"/>
              </a:rPr>
              <a:t>Index block management</a:t>
            </a:r>
            <a:endParaRPr lang="en-US" altLang="zh-CN">
              <a:solidFill>
                <a:srgbClr val="1306BA"/>
              </a:solidFill>
              <a:ea typeface="宋体" panose="02010600030101010101" pitchFamily="2" charset="-122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279525"/>
            <a:ext cx="7351713" cy="823913"/>
          </a:xfrm>
        </p:spPr>
        <p:txBody>
          <a:bodyPr/>
          <a:lstStyle/>
          <a:p>
            <a:r>
              <a:rPr lang="zh-CN" altLang="en-US" sz="2000">
                <a:ea typeface="宋体" panose="02010600030101010101" pitchFamily="2" charset="-122"/>
              </a:rPr>
              <a:t>假设每个磁盘块的大小(block size)为</a:t>
            </a:r>
            <a:r>
              <a:rPr lang="zh-CN" altLang="en-US" sz="2000" b="1">
                <a:solidFill>
                  <a:srgbClr val="C00000"/>
                </a:solidFill>
                <a:ea typeface="宋体" panose="02010600030101010101" pitchFamily="2" charset="-122"/>
              </a:rPr>
              <a:t>512</a:t>
            </a:r>
            <a:r>
              <a:rPr lang="zh-CN" altLang="en-US" sz="200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000">
                <a:ea typeface="宋体" panose="02010600030101010101" pitchFamily="2" charset="-122"/>
              </a:rPr>
              <a:t>bytes</a:t>
            </a:r>
            <a:endParaRPr lang="zh-CN" altLang="en-US" sz="2000"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rgbClr val="1306BA"/>
                </a:solidFill>
                <a:ea typeface="宋体" panose="02010600030101010101" pitchFamily="2" charset="-122"/>
              </a:rPr>
              <a:t>Two-level index </a:t>
            </a:r>
            <a:r>
              <a:rPr lang="zh-CN" altLang="en-US" sz="2000">
                <a:ea typeface="宋体" panose="02010600030101010101" pitchFamily="2" charset="-122"/>
              </a:rPr>
              <a:t>(maximum file size is 512</a:t>
            </a:r>
            <a:r>
              <a:rPr lang="zh-CN" altLang="en-US" sz="2000" baseline="30000">
                <a:ea typeface="宋体" panose="02010600030101010101" pitchFamily="2" charset="-122"/>
              </a:rPr>
              <a:t>3</a:t>
            </a:r>
            <a:r>
              <a:rPr lang="zh-CN" altLang="en-US" sz="2000">
                <a:ea typeface="宋体" panose="02010600030101010101" pitchFamily="2" charset="-122"/>
              </a:rPr>
              <a:t>)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3295650" y="2355850"/>
            <a:ext cx="1631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LA / (512 x 512)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5249863" y="2103438"/>
            <a:ext cx="420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ea typeface="宋体" panose="02010600030101010101" pitchFamily="2" charset="-122"/>
              </a:rPr>
              <a:t>1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5249863" y="2616200"/>
            <a:ext cx="407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R</a:t>
            </a:r>
            <a:r>
              <a:rPr lang="en-US" altLang="zh-CN" sz="1600" baseline="-25000">
                <a:ea typeface="宋体" panose="02010600030101010101" pitchFamily="2" charset="-122"/>
              </a:rPr>
              <a:t>1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 flipV="1">
            <a:off x="4862513" y="2293938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>
            <a:off x="4854575" y="2535238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841375" y="3211513"/>
            <a:ext cx="702945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6286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2000" i="1">
                <a:ea typeface="宋体" panose="02010600030101010101" pitchFamily="2" charset="-122"/>
              </a:rPr>
              <a:t>Q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displacement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into outer-index</a:t>
            </a:r>
            <a:endParaRPr lang="en-US" altLang="zh-CN" sz="20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 is used as follows: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3663950" y="4384675"/>
            <a:ext cx="917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R</a:t>
            </a:r>
            <a:r>
              <a:rPr lang="en-US" altLang="zh-CN" sz="1600" baseline="-25000">
                <a:ea typeface="宋体" panose="02010600030101010101" pitchFamily="2" charset="-122"/>
              </a:rPr>
              <a:t>1</a:t>
            </a:r>
            <a:r>
              <a:rPr lang="en-US" altLang="zh-CN" sz="1600">
                <a:ea typeface="宋体" panose="02010600030101010101" pitchFamily="2" charset="-122"/>
              </a:rPr>
              <a:t> / 512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4883150" y="4117975"/>
            <a:ext cx="420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Q</a:t>
            </a:r>
            <a:r>
              <a:rPr lang="en-US" altLang="zh-CN" sz="1600" baseline="-25000">
                <a:ea typeface="宋体" panose="02010600030101010101" pitchFamily="2" charset="-122"/>
              </a:rPr>
              <a:t>2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4883150" y="4630738"/>
            <a:ext cx="407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1600">
                <a:ea typeface="宋体" panose="02010600030101010101" pitchFamily="2" charset="-122"/>
              </a:rPr>
              <a:t>R</a:t>
            </a:r>
            <a:r>
              <a:rPr lang="en-US" altLang="zh-CN" sz="1600" baseline="-25000">
                <a:ea typeface="宋体" panose="02010600030101010101" pitchFamily="2" charset="-122"/>
              </a:rPr>
              <a:t>2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70669" name="Line 13"/>
          <p:cNvSpPr>
            <a:spLocks noChangeShapeType="1"/>
          </p:cNvSpPr>
          <p:nvPr/>
        </p:nvSpPr>
        <p:spPr bwMode="auto">
          <a:xfrm flipV="1">
            <a:off x="4495800" y="4308475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0" name="Line 14"/>
          <p:cNvSpPr>
            <a:spLocks noChangeShapeType="1"/>
          </p:cNvSpPr>
          <p:nvPr/>
        </p:nvSpPr>
        <p:spPr bwMode="auto">
          <a:xfrm>
            <a:off x="4487863" y="4549775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>
            <a:off x="841375" y="5075238"/>
            <a:ext cx="70294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6286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2000" i="1">
                <a:ea typeface="宋体" panose="02010600030101010101" pitchFamily="2" charset="-122"/>
              </a:rPr>
              <a:t>Q</a:t>
            </a:r>
            <a:r>
              <a:rPr lang="en-US" altLang="zh-CN" sz="2000" baseline="-25000">
                <a:ea typeface="宋体" panose="02010600030101010101" pitchFamily="2" charset="-122"/>
              </a:rPr>
              <a:t>2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displacement</a:t>
            </a:r>
            <a:r>
              <a:rPr lang="en-US" altLang="zh-CN" sz="2000">
                <a:ea typeface="宋体" panose="02010600030101010101" pitchFamily="2" charset="-122"/>
              </a:rPr>
              <a:t> into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block of index table</a:t>
            </a:r>
            <a:endParaRPr lang="en-US" altLang="zh-CN" sz="20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baseline="-25000">
                <a:ea typeface="宋体" panose="02010600030101010101" pitchFamily="2" charset="-122"/>
              </a:rPr>
              <a:t>2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</a:rPr>
              <a:t>displacement</a:t>
            </a:r>
            <a:r>
              <a:rPr lang="en-US" altLang="zh-CN" sz="2000">
                <a:ea typeface="宋体" panose="02010600030101010101" pitchFamily="2" charset="-122"/>
              </a:rPr>
              <a:t> into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block of file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9400"/>
            <a:ext cx="8229600" cy="45720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Combined Scheme:  UNIX (4K bytes per block)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71683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948" r="4706" b="948"/>
          <a:stretch>
            <a:fillRect/>
          </a:stretch>
        </p:blipFill>
        <p:spPr bwMode="auto">
          <a:xfrm>
            <a:off x="1566863" y="1290638"/>
            <a:ext cx="6278562" cy="50879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文本框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63500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为支持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CD-ROM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中视频文件的</a:t>
            </a:r>
            <a:r>
              <a:rPr lang="zh-CN" altLang="en-US" sz="2600" dirty="0">
                <a:solidFill>
                  <a:srgbClr val="1306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快速随机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播放，播放性能最好的文件数据块组织方式是（）。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2707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连续结构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2708" name="文本框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链式结构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2709" name="文本框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直接索引结构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2710" name="文本框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多级索引结构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2711" name="椭圆 8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2712" name="椭圆 9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2713" name="椭圆 10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2714" name="椭圆 11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2715" name="矩形: 圆角 1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2716" name="矩形 19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72717" name="文本框 2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2718" name="文本框 2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2719" name="组合 23"/>
          <p:cNvGrpSpPr/>
          <p:nvPr>
            <p:custDataLst>
              <p:tags r:id="rId14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72730" name="RemarkBack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2731" name="RemarkBlock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2732" name="RemarkTitleText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72720" name="RemarkBack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2721" name="RemarkBlock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2722" name="RemarkTitleText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2723" name="组合 17"/>
          <p:cNvGrpSpPr/>
          <p:nvPr>
            <p:custDataLst>
              <p:tags r:id="rId21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2726" name="TitleBackground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2727" name="ColorBlock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2728" name="TypeText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72729" name="TipText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72724" name="图片 2"/>
          <p:cNvPicPr>
            <a:picLocks noChangeArrowheads="1"/>
          </p:cNvPicPr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8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文本框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63500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下列文件结构中，适合</a:t>
            </a:r>
            <a:r>
              <a:rPr lang="zh-CN" altLang="en-US" sz="2600" dirty="0">
                <a:solidFill>
                  <a:srgbClr val="1306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随机访问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且易于</a:t>
            </a:r>
            <a:r>
              <a:rPr lang="zh-CN" altLang="en-US" sz="2600" dirty="0">
                <a:solidFill>
                  <a:srgbClr val="1306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文件扩展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的是（）。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4755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连续结构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4756" name="文本框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索引结构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4757" name="文本框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链式结构且磁盘块定长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4758" name="文本框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链式结构且磁盘块变长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4759" name="椭圆 8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4760" name="椭圆 9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4761" name="椭圆 10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4762" name="椭圆 11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4763" name="矩形: 圆角 1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4764" name="矩形 19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74765" name="文本框 2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4766" name="文本框 2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4767" name="组合 23"/>
          <p:cNvGrpSpPr/>
          <p:nvPr>
            <p:custDataLst>
              <p:tags r:id="rId14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74778" name="RemarkBack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4779" name="RemarkBlock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4780" name="RemarkTitleText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74768" name="RemarkBack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4769" name="RemarkBlock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4770" name="RemarkTitleText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4771" name="组合 17"/>
          <p:cNvGrpSpPr/>
          <p:nvPr>
            <p:custDataLst>
              <p:tags r:id="rId21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4774" name="TitleBackground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4775" name="ColorBlock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4776" name="TypeText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74777" name="TipText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74772" name="图片 2"/>
          <p:cNvPicPr>
            <a:picLocks noChangeArrowheads="1"/>
          </p:cNvPicPr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8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文本框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727075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设文件索引节点中有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7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个地址项，其中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个地址项为直接地址索引，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个地址项是一级间接地址索引，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个地址项是二级间接地址索引，每个地址项大小为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字节，若磁盘索引块和磁盘数据块大小均为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256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字节，则可表示的单个文件的最大长度是（）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KB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5779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33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5780" name="文本框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34718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519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5781" name="文本框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41576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1057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5782" name="文本框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8434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16513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5783" name="椭圆 8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5784" name="椭圆 9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5353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5785" name="椭圆 10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22116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5786" name="椭圆 11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9069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5787" name="矩形: 圆角 1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5788" name="矩形 2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75789" name="文本框 2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5790" name="文本框 27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en-US" altLang="zh-CN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直接：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4*256</a:t>
            </a:r>
            <a:endParaRPr lang="en-US" altLang="zh-CN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一级：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2*(256/4)*256</a:t>
            </a:r>
            <a:endParaRPr lang="en-US" altLang="zh-CN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二级：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(256/4)*(256/4)*256</a:t>
            </a:r>
            <a:endParaRPr lang="en-US" altLang="zh-CN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单位是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，换算成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KB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即可。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5791" name="组合 25"/>
          <p:cNvGrpSpPr/>
          <p:nvPr>
            <p:custDataLst>
              <p:tags r:id="rId14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75802" name="RemarkBack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5803" name="RemarkBlock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5804" name="RemarkTitleText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75792" name="RemarkBack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5793" name="RemarkBlock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5794" name="RemarkTitleText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5795" name="组合 17"/>
          <p:cNvGrpSpPr/>
          <p:nvPr>
            <p:custDataLst>
              <p:tags r:id="rId21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5798" name="TitleBackground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5799" name="ColorBlock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5800" name="TypeText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75801" name="TipText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75796" name="图片 2"/>
          <p:cNvPicPr>
            <a:picLocks noChangeArrowheads="1"/>
          </p:cNvPicPr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8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63500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某文件系统的索引节点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inode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中有直接地址项和间接地址项，则下列选项中，与单个文件长度无关的因素是（）。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555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8800" y="2496359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索引节点的总数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556" name="文本框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3353609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间接地址索引的级数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557" name="文本框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4210859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地址项的个数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558" name="文本框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5068109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文件块大小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559" name="椭圆 8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2559859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560" name="椭圆 9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417109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561" name="椭圆 10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274359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562" name="椭圆 11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5131609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563" name="矩形: 圆角 1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564" name="矩形 19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3565" name="文本框 2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566" name="文本框 2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70000"/>
            <a:ext cx="33321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3567" name="组合 23"/>
          <p:cNvGrpSpPr/>
          <p:nvPr>
            <p:custDataLst>
              <p:tags r:id="rId14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23578" name="RemarkBack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3579" name="RemarkBlock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3580" name="RemarkTitleText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23568" name="RemarkBack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buFont typeface="Arial" panose="020B0604020202090204" pitchFamily="34" charset="0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69" name="RemarkBlock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buFont typeface="Arial" panose="020B0604020202090204" pitchFamily="34" charset="0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70" name="RemarkTitleText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3571" name="组合 17"/>
          <p:cNvGrpSpPr/>
          <p:nvPr>
            <p:custDataLst>
              <p:tags r:id="rId21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3574" name="TitleBackground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3575" name="ColorBlock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3576" name="TypeText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3577" name="TipText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3572" name="图片 2"/>
          <p:cNvPicPr>
            <a:picLocks noChangeArrowheads="1"/>
          </p:cNvPicPr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8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Layered File System</a:t>
            </a:r>
            <a:endParaRPr lang="zh-CN" altLang="en-US" sz="2800" dirty="0">
              <a:solidFill>
                <a:srgbClr val="1306BA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6938" y="1004888"/>
            <a:ext cx="7700962" cy="535305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003399"/>
                </a:solidFill>
                <a:ea typeface="宋体" panose="02010600030101010101" pitchFamily="2" charset="-122"/>
              </a:rPr>
              <a:t>File-organization module</a:t>
            </a:r>
            <a:endParaRPr lang="en-US" altLang="zh-CN" sz="2000" b="1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Concern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files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and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their logical blocks</a:t>
            </a:r>
            <a:r>
              <a:rPr lang="en-US" altLang="zh-CN" sz="2000" b="1" dirty="0">
                <a:ea typeface="宋体" panose="02010600030101010101" pitchFamily="2" charset="-122"/>
              </a:rPr>
              <a:t>,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Translate 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logical block addresses </a:t>
            </a:r>
            <a:r>
              <a:rPr lang="en-US" altLang="zh-CN" sz="2000" dirty="0">
                <a:ea typeface="宋体" panose="02010600030101010101" pitchFamily="2" charset="-122"/>
              </a:rPr>
              <a:t>to 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physical block addresses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for the basic file system to transfer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FCB, concerned by he logical file system module, only know the logical blocks of the files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Basic file system needs the physical blocks of the files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The physical blocks containing the data usually do not match the logical numbers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</a:rPr>
              <a:t>fd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=open(“/home/labs/lab1/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</a:rPr>
              <a:t>ptcl.c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”, O_RDWR);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2"/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将在上层</a:t>
            </a:r>
            <a:r>
              <a:rPr lang="en-US" altLang="zh-CN" sz="1800" b="1" dirty="0">
                <a:solidFill>
                  <a:srgbClr val="006600"/>
                </a:solidFill>
                <a:ea typeface="宋体" panose="02010600030101010101" pitchFamily="2" charset="-122"/>
              </a:rPr>
              <a:t>FCB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中获取的</a:t>
            </a:r>
            <a:r>
              <a:rPr lang="zh-CN" altLang="en-US" sz="1800" b="1" dirty="0">
                <a:solidFill>
                  <a:srgbClr val="1306BA"/>
                </a:solidFill>
                <a:ea typeface="宋体" panose="02010600030101010101" pitchFamily="2" charset="-122"/>
              </a:rPr>
              <a:t>文件的逻辑块号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转换为</a:t>
            </a:r>
            <a:r>
              <a:rPr lang="zh-CN" altLang="en-US" sz="1800" b="1" dirty="0">
                <a:solidFill>
                  <a:srgbClr val="1306BA"/>
                </a:solidFill>
                <a:ea typeface="宋体" panose="02010600030101010101" pitchFamily="2" charset="-122"/>
              </a:rPr>
              <a:t>文件在磁盘上的</a:t>
            </a:r>
            <a:r>
              <a:rPr lang="zh-CN" altLang="en-US" sz="1800" b="1" u="sng" dirty="0">
                <a:solidFill>
                  <a:srgbClr val="C00000"/>
                </a:solidFill>
                <a:ea typeface="宋体" panose="02010600030101010101" pitchFamily="2" charset="-122"/>
              </a:rPr>
              <a:t>物理块地址</a:t>
            </a:r>
            <a:r>
              <a:rPr lang="zh-CN" altLang="en-US" sz="1800" b="1" dirty="0">
                <a:solidFill>
                  <a:srgbClr val="1306BA"/>
                </a:solidFill>
                <a:ea typeface="宋体" panose="02010600030101010101" pitchFamily="2" charset="-122"/>
              </a:rPr>
              <a:t>；（</a:t>
            </a:r>
            <a:r>
              <a:rPr lang="zh-CN" altLang="en-US" sz="1800" b="1" dirty="0">
                <a:solidFill>
                  <a:srgbClr val="7030A0"/>
                </a:solidFill>
                <a:ea typeface="宋体" panose="02010600030101010101" pitchFamily="2" charset="-122"/>
              </a:rPr>
              <a:t>驱动器号</a:t>
            </a:r>
            <a:r>
              <a:rPr lang="en-US" altLang="zh-CN" sz="1800" b="1" dirty="0">
                <a:solidFill>
                  <a:srgbClr val="7030A0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800" b="1" dirty="0">
                <a:solidFill>
                  <a:srgbClr val="7030A0"/>
                </a:solidFill>
                <a:ea typeface="宋体" panose="02010600030101010101" pitchFamily="2" charset="-122"/>
              </a:rPr>
              <a:t>圆柱面号</a:t>
            </a:r>
            <a:r>
              <a:rPr lang="en-US" altLang="zh-CN" sz="1800" b="1" dirty="0">
                <a:solidFill>
                  <a:srgbClr val="7030A0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800" b="1" dirty="0">
                <a:solidFill>
                  <a:srgbClr val="7030A0"/>
                </a:solidFill>
                <a:ea typeface="宋体" panose="02010600030101010101" pitchFamily="2" charset="-122"/>
              </a:rPr>
              <a:t>盘面号</a:t>
            </a:r>
            <a:r>
              <a:rPr lang="en-US" altLang="zh-CN" sz="1800" b="1" dirty="0">
                <a:solidFill>
                  <a:srgbClr val="7030A0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800" b="1" dirty="0">
                <a:solidFill>
                  <a:srgbClr val="7030A0"/>
                </a:solidFill>
                <a:ea typeface="宋体" panose="02010600030101010101" pitchFamily="2" charset="-122"/>
              </a:rPr>
              <a:t>扇区号</a:t>
            </a:r>
            <a:r>
              <a:rPr lang="zh-CN" altLang="en-US" sz="1800" b="1" dirty="0">
                <a:solidFill>
                  <a:srgbClr val="1306BA"/>
                </a:solidFill>
                <a:ea typeface="宋体" panose="02010600030101010101" pitchFamily="2" charset="-122"/>
              </a:rPr>
              <a:t>）</a:t>
            </a:r>
            <a:endParaRPr lang="en-US" altLang="zh-CN" sz="1800" b="1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free space manager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 sz="1800" b="1" dirty="0">
                <a:ea typeface="宋体" panose="02010600030101010101" pitchFamily="2" charset="-122"/>
              </a:rPr>
              <a:t>tracks </a:t>
            </a:r>
            <a:r>
              <a:rPr lang="en-US" altLang="zh-CN" sz="1800" b="1" dirty="0">
                <a:solidFill>
                  <a:srgbClr val="003300"/>
                </a:solidFill>
                <a:ea typeface="宋体" panose="02010600030101010101" pitchFamily="2" charset="-122"/>
              </a:rPr>
              <a:t>unallocated blocks </a:t>
            </a:r>
            <a:r>
              <a:rPr lang="en-US" altLang="zh-CN" sz="1800" b="1" dirty="0">
                <a:ea typeface="宋体" panose="02010600030101010101" pitchFamily="2" charset="-122"/>
              </a:rPr>
              <a:t>and provides these blocks to the file-organization module when requested</a:t>
            </a:r>
            <a:r>
              <a:rPr lang="zh-CN" altLang="en-US" sz="1800" b="1" dirty="0">
                <a:ea typeface="宋体" panose="02010600030101010101" pitchFamily="2" charset="-122"/>
              </a:rPr>
              <a:t>；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lvl="1"/>
            <a:endParaRPr lang="en-US" altLang="zh-CN" sz="2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16348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在文件的索引节点中存放直接索引指针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个，一级和二级索引指针各一个。磁盘块大小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1KB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，每个索引指针占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字节。若某文件的索引节点已在内存中，则把该文件偏移量（按字节编址）为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1234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307400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处所在的磁盘块读入内存，需访问的磁盘块个数分别是（）。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579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8894" y="3813176"/>
            <a:ext cx="1095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1,2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580" name="文本框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97513" y="3883343"/>
            <a:ext cx="1095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1,3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581" name="文本框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4564063"/>
            <a:ext cx="1095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2,3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582" name="文本框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997513" y="4564063"/>
            <a:ext cx="1095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2,4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583" name="椭圆 8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519" y="3813176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buFont typeface="Arial" panose="020B060402020209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584" name="椭圆 9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4283138" y="388334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buFont typeface="Arial" panose="020B060402020209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585" name="椭圆 10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buFont typeface="Arial" panose="020B060402020209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586" name="椭圆 11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4283138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buFont typeface="Arial" panose="020B060402020209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587" name="矩形: 圆角 1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buFont typeface="Arial" panose="020B060402020209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588" name="矩形 19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buFont typeface="Arial" panose="020B0604020202090204" pitchFamily="34" charset="0"/>
              <a:buNone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4589" name="文本框 2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590" name="文本框 2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70000"/>
            <a:ext cx="3332163" cy="456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文件偏移量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1234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在文件的第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号数据块中，从索引节点的直接块直接访问，故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次。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文件偏移量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307400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在第文件的第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300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号块中，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直接块有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个，一级索引块有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254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块（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1KB/4=256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），因此访问该偏移量处的文件内容需要通过二级索引块访问，故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次。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故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/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文件偏移量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0~1024*10-1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，即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0~10239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所对应的磁盘块号放在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个直接索引指针中；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/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每个索引占用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字节，一个磁盘块中可保存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1024/4=256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个索引指针，则文件偏移量为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10240~10240+256*1024-1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，即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10240~272383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所对应的磁盘块号对应一级索引大于等于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10240+256*1024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272384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）的磁盘块号对应二级索引。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/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故（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1,3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），选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/>
            <a:endParaRPr lang="zh-CN" altLang="en-US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593" name="组合 23"/>
          <p:cNvGrpSpPr/>
          <p:nvPr>
            <p:custDataLst>
              <p:tags r:id="rId14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24595" name="RemarkBack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buFont typeface="Arial" panose="020B0604020202090204" pitchFamily="34" charset="0"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4596" name="RemarkBlock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buFont typeface="Arial" panose="020B0604020202090204" pitchFamily="34" charset="0"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4597" name="RemarkTitleText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2" name="RemarkBack"/>
          <p:cNvSpPr/>
          <p:nvPr>
            <p:custDataLst>
              <p:tags r:id="rId18"/>
            </p:custDataLst>
          </p:nvPr>
        </p:nvSpPr>
        <p:spPr bwMode="auto"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" name="RemarkBlock"/>
          <p:cNvSpPr/>
          <p:nvPr>
            <p:custDataLst>
              <p:tags r:id="rId19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" name="RemarkTitleText"/>
          <p:cNvSpPr txBox="1"/>
          <p:nvPr>
            <p:custDataLst>
              <p:tags r:id="rId20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591" name="组合 17"/>
          <p:cNvGrpSpPr/>
          <p:nvPr>
            <p:custDataLst>
              <p:tags r:id="rId21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4598" name="TitleBackground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buFont typeface="Arial" panose="020B0604020202090204" pitchFamily="34" charset="0"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4599" name="ColorBlock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buFont typeface="Arial" panose="020B0604020202090204" pitchFamily="34" charset="0"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4600" name="TypeText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4601" name="TipText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4594" name="图片 2"/>
          <p:cNvPicPr>
            <a:picLocks noChangeArrowheads="1"/>
          </p:cNvPicPr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8"/>
    </p:custData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文本框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9938" y="1065213"/>
            <a:ext cx="731520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某文件系统为一级根目录结构，文件的数据一次性写入磁盘，已写入的文件不可修改，但可多次创建新文件。请回答如下问题：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）在连续、链式、索引三种文件的数据块组织方式中，哪种更合适？说明理由。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为定位文件数据块，需要在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FCB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中设置哪些相关描述字段？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）为快速找到文件，对于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FCB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icrosoft Yahei" panose="020B0503020204020204" pitchFamily="34" charset="-122"/>
              </a:rPr>
              <a:t>，是集中存储好，还是与对应的文件数据块连续存储好？说明理由。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Microsoft Yahei" panose="020B0503020204020204" pitchFamily="34" charset="-122"/>
            </a:endParaRPr>
          </a:p>
        </p:txBody>
      </p:sp>
      <p:sp>
        <p:nvSpPr>
          <p:cNvPr id="76803" name="矩形: 圆角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6804" name="矩形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5849938"/>
            <a:ext cx="9144000" cy="365125"/>
          </a:xfrm>
          <a:prstGeom prst="rect">
            <a:avLst/>
          </a:prstGeom>
          <a:solidFill>
            <a:srgbClr val="FBFA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6805" name="组合 9"/>
          <p:cNvGrpSpPr/>
          <p:nvPr>
            <p:custDataLst>
              <p:tags r:id="rId4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6807" name="TitleBackground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6808" name="ColorBlock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76809" name="TypeText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76810" name="TipText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76806" name="图片 2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1"/>
    </p:custData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1863" y="419100"/>
            <a:ext cx="7043737" cy="5461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续上页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7100" y="1435100"/>
            <a:ext cx="7632700" cy="44577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ea typeface="宋体" panose="02010600030101010101" pitchFamily="2" charset="-122"/>
              </a:rPr>
              <a:t>）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连续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数据块组织方式更</a:t>
            </a: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合适</a:t>
            </a:r>
            <a:endParaRPr lang="en-US" altLang="zh-CN" sz="2000" dirty="0" smtClean="0"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文件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的数据一次性写入磁盘，已写入的文件不可修改，因此不存在文件的插入、扩展等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问题；</a:t>
            </a:r>
            <a:endParaRPr lang="en-US" altLang="zh-CN" sz="1800" dirty="0" smtClean="0"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使用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连续方式不仅可以省去链式、索引中的额外磁盘块的开销，而且支持随机访问，查找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速度及访问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速度更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快，实现简单。</a:t>
            </a:r>
            <a:endParaRPr lang="en-US" altLang="zh-CN" sz="1800" dirty="0"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在连续方式中，为定位文件数据块，需要在</a:t>
            </a:r>
            <a:r>
              <a:rPr lang="en-US" altLang="zh-CN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FCB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中设置文件在外存中的首个磁盘块号，以及文件所占的磁盘块数。</a:t>
            </a:r>
            <a:endParaRPr lang="en-US" altLang="zh-CN" sz="1800" dirty="0"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anose="02010600030101010101" pitchFamily="2" charset="-122"/>
                <a:sym typeface="Microsoft Yahei" panose="020B0503020204020204" pitchFamily="34" charset="-122"/>
              </a:rPr>
              <a:t>（</a:t>
            </a:r>
            <a:r>
              <a:rPr lang="en-US" altLang="zh-CN" sz="2000" dirty="0">
                <a:ea typeface="宋体" panose="02010600030101010101" pitchFamily="2" charset="-122"/>
                <a:sym typeface="Microsoft Yahei" panose="020B0503020204020204" pitchFamily="34" charset="-122"/>
              </a:rPr>
              <a:t>2</a:t>
            </a:r>
            <a:r>
              <a:rPr lang="zh-CN" altLang="en-US" sz="2000" dirty="0">
                <a:ea typeface="宋体" panose="02010600030101010101" pitchFamily="2" charset="-122"/>
                <a:sym typeface="Microsoft Yahei" panose="020B0503020204020204" pitchFamily="34" charset="-122"/>
              </a:rPr>
              <a:t>）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FCB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  <a:sym typeface="Microsoft Yahei" panose="020B0503020204020204" pitchFamily="34" charset="-122"/>
              </a:rPr>
              <a:t>集中存储较好</a:t>
            </a:r>
            <a:endParaRPr lang="en-US" altLang="zh-CN" sz="2000" b="1" dirty="0">
              <a:solidFill>
                <a:srgbClr val="7030A0"/>
              </a:solidFill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FCB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存储了文件的详细信息，查找文件需要访问</a:t>
            </a:r>
            <a:r>
              <a:rPr lang="en-US" altLang="zh-CN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FCB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。</a:t>
            </a:r>
            <a:endParaRPr lang="en-US" altLang="zh-CN" sz="1800" dirty="0" smtClean="0"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由于是采用连续文件分配方式，集中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存储可减少检索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文件时访问</a:t>
            </a:r>
            <a:r>
              <a:rPr lang="zh-CN" altLang="en-US" sz="1800" dirty="0">
                <a:ea typeface="宋体" panose="02010600030101010101" pitchFamily="2" charset="-122"/>
                <a:sym typeface="Microsoft Yahei" panose="020B0503020204020204" pitchFamily="34" charset="-122"/>
              </a:rPr>
              <a:t>磁盘的次数，提高检索和访问速度</a:t>
            </a:r>
            <a:r>
              <a:rPr lang="zh-CN" altLang="en-US" sz="1800" dirty="0" smtClean="0">
                <a:ea typeface="宋体" panose="02010600030101010101" pitchFamily="2" charset="-122"/>
                <a:sym typeface="Microsoft Yahei" panose="020B0503020204020204" pitchFamily="34" charset="-122"/>
              </a:rPr>
              <a:t>。</a:t>
            </a:r>
            <a:endParaRPr lang="en-US" altLang="zh-CN" sz="1800" dirty="0" smtClean="0"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1863" y="419100"/>
            <a:ext cx="7043737" cy="5461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习题 P448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7100" y="1435100"/>
            <a:ext cx="7632700" cy="4457700"/>
          </a:xfrm>
        </p:spPr>
        <p:txBody>
          <a:bodyPr/>
          <a:lstStyle/>
          <a:p>
            <a:r>
              <a:rPr lang="zh-CN" altLang="en-US" sz="2000" b="1">
                <a:solidFill>
                  <a:srgbClr val="1306BA"/>
                </a:solidFill>
                <a:ea typeface="宋体" panose="02010600030101010101" pitchFamily="2" charset="-122"/>
              </a:rPr>
              <a:t>11.6 </a:t>
            </a:r>
            <a:r>
              <a:rPr lang="zh-CN" altLang="en-US" sz="2000" b="1">
                <a:ea typeface="宋体" panose="02010600030101010101" pitchFamily="2" charset="-122"/>
              </a:rPr>
              <a:t> </a:t>
            </a:r>
            <a:r>
              <a:rPr lang="zh-CN" altLang="en-US" sz="2000">
                <a:ea typeface="宋体" panose="02010600030101010101" pitchFamily="2" charset="-122"/>
              </a:rPr>
              <a:t>Consider a file system on a disk that has </a:t>
            </a:r>
            <a:r>
              <a:rPr lang="zh-CN" altLang="en-US" sz="2000">
                <a:solidFill>
                  <a:srgbClr val="0070C0"/>
                </a:solidFill>
                <a:ea typeface="宋体" panose="02010600030101010101" pitchFamily="2" charset="-122"/>
              </a:rPr>
              <a:t>both logical and physical block sizes of 512 bytes.</a:t>
            </a:r>
            <a:r>
              <a:rPr lang="zh-CN" altLang="en-US" sz="2000">
                <a:ea typeface="宋体" panose="02010600030101010101" pitchFamily="2" charset="-122"/>
              </a:rPr>
              <a:t> </a:t>
            </a:r>
            <a:endParaRPr lang="zh-CN" altLang="en-US" sz="2000">
              <a:ea typeface="宋体" panose="02010600030101010101" pitchFamily="2" charset="-122"/>
            </a:endParaRPr>
          </a:p>
          <a:p>
            <a:r>
              <a:rPr lang="zh-CN" altLang="en-US" sz="2000" u="sng">
                <a:ea typeface="宋体" panose="02010600030101010101" pitchFamily="2" charset="-122"/>
              </a:rPr>
              <a:t>Assume that </a:t>
            </a:r>
            <a:r>
              <a:rPr lang="zh-CN" altLang="en-US" sz="2000" u="sng">
                <a:solidFill>
                  <a:srgbClr val="006600"/>
                </a:solidFill>
                <a:ea typeface="宋体" panose="02010600030101010101" pitchFamily="2" charset="-122"/>
              </a:rPr>
              <a:t>the information about each file </a:t>
            </a:r>
            <a:r>
              <a:rPr lang="zh-CN" altLang="en-US" sz="2000" u="sng">
                <a:ea typeface="宋体" panose="02010600030101010101" pitchFamily="2" charset="-122"/>
              </a:rPr>
              <a:t>is already in memory. </a:t>
            </a:r>
            <a:endParaRPr lang="zh-CN" altLang="en-US" sz="2000" u="sng">
              <a:ea typeface="宋体" panose="02010600030101010101" pitchFamily="2" charset="-122"/>
            </a:endParaRPr>
          </a:p>
          <a:p>
            <a:r>
              <a:rPr lang="zh-CN" altLang="en-US" sz="2000">
                <a:ea typeface="宋体" panose="02010600030101010101" pitchFamily="2" charset="-122"/>
              </a:rPr>
              <a:t>For each of the three allocation strategies (</a:t>
            </a:r>
            <a:r>
              <a:rPr lang="zh-CN" altLang="en-US" sz="2000" u="sng">
                <a:solidFill>
                  <a:srgbClr val="7030A0"/>
                </a:solidFill>
                <a:ea typeface="宋体" panose="02010600030101010101" pitchFamily="2" charset="-122"/>
              </a:rPr>
              <a:t>contiguous, linked, and indexed</a:t>
            </a:r>
            <a:r>
              <a:rPr lang="zh-CN" altLang="en-US" sz="2000">
                <a:ea typeface="宋体" panose="02010600030101010101" pitchFamily="2" charset="-122"/>
              </a:rPr>
              <a:t>), answer these questions:</a:t>
            </a:r>
            <a:endParaRPr lang="zh-CN" altLang="en-US" sz="2000">
              <a:ea typeface="宋体" panose="02010600030101010101" pitchFamily="2" charset="-122"/>
            </a:endParaRPr>
          </a:p>
          <a:p>
            <a:r>
              <a:rPr lang="zh-CN" altLang="en-US" sz="2000">
                <a:ea typeface="宋体" panose="02010600030101010101" pitchFamily="2" charset="-122"/>
              </a:rPr>
              <a:t>a. How is the </a:t>
            </a:r>
            <a:r>
              <a:rPr lang="zh-CN" altLang="en-US" sz="2000">
                <a:solidFill>
                  <a:srgbClr val="006600"/>
                </a:solidFill>
                <a:ea typeface="宋体" panose="02010600030101010101" pitchFamily="2" charset="-122"/>
              </a:rPr>
              <a:t>logical-to-physical address </a:t>
            </a:r>
            <a:r>
              <a:rPr lang="zh-CN" altLang="en-US" sz="2000">
                <a:ea typeface="宋体" panose="02010600030101010101" pitchFamily="2" charset="-122"/>
              </a:rPr>
              <a:t>mapping accomplished in this system? (For the indexed allocation, assume that a </a:t>
            </a:r>
            <a:r>
              <a:rPr lang="zh-CN" altLang="en-US" sz="2000">
                <a:solidFill>
                  <a:srgbClr val="006600"/>
                </a:solidFill>
                <a:ea typeface="宋体" panose="02010600030101010101" pitchFamily="2" charset="-122"/>
              </a:rPr>
              <a:t>file is always less than 512 blocks long</a:t>
            </a:r>
            <a:r>
              <a:rPr lang="zh-CN" altLang="en-US" sz="2000">
                <a:ea typeface="宋体" panose="02010600030101010101" pitchFamily="2" charset="-122"/>
              </a:rPr>
              <a:t>.)</a:t>
            </a:r>
            <a:endParaRPr lang="zh-CN" altLang="en-US" sz="2000">
              <a:ea typeface="宋体" panose="02010600030101010101" pitchFamily="2" charset="-122"/>
            </a:endParaRPr>
          </a:p>
          <a:p>
            <a:r>
              <a:rPr lang="zh-CN" altLang="en-US" sz="2000">
                <a:ea typeface="宋体" panose="02010600030101010101" pitchFamily="2" charset="-122"/>
              </a:rPr>
              <a:t>b. If we are currently at logical block 10 (the last block accessed was block 10) and want to access logical block </a:t>
            </a:r>
            <a:r>
              <a:rPr lang="zh-CN" altLang="en-US" sz="2000">
                <a:solidFill>
                  <a:srgbClr val="0066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000">
                <a:ea typeface="宋体" panose="02010600030101010101" pitchFamily="2" charset="-122"/>
              </a:rPr>
              <a:t>, how many physical blocks must be read from the disk?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习题 P448参考答案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987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841375" y="1028700"/>
            <a:ext cx="7351713" cy="5143500"/>
          </a:xfrm>
        </p:spPr>
        <p:txBody>
          <a:bodyPr/>
          <a:lstStyle/>
          <a:p>
            <a:r>
              <a:rPr lang="en-US" altLang="zh-CN" sz="1600" b="1">
                <a:ea typeface="宋体" panose="02010600030101010101" pitchFamily="2" charset="-122"/>
              </a:rPr>
              <a:t>Answer: </a:t>
            </a:r>
            <a:r>
              <a:rPr lang="en-US" altLang="zh-CN" sz="1600">
                <a:ea typeface="宋体" panose="02010600030101010101" pitchFamily="2" charset="-122"/>
              </a:rPr>
              <a:t>Let </a:t>
            </a:r>
            <a:r>
              <a:rPr lang="en-US" altLang="zh-CN" sz="1600" i="1">
                <a:solidFill>
                  <a:srgbClr val="1306BA"/>
                </a:solidFill>
                <a:ea typeface="宋体" panose="02010600030101010101" pitchFamily="2" charset="-122"/>
              </a:rPr>
              <a:t>S </a:t>
            </a:r>
            <a:r>
              <a:rPr lang="en-US" altLang="zh-CN" sz="1600">
                <a:ea typeface="宋体" panose="02010600030101010101" pitchFamily="2" charset="-122"/>
              </a:rPr>
              <a:t>be the starting file address (block number).</a:t>
            </a:r>
            <a:endParaRPr lang="en-US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a. </a:t>
            </a:r>
            <a:r>
              <a:rPr lang="en-US" altLang="zh-CN" sz="1600">
                <a:solidFill>
                  <a:srgbClr val="006600"/>
                </a:solidFill>
                <a:ea typeface="宋体" panose="02010600030101010101" pitchFamily="2" charset="-122"/>
              </a:rPr>
              <a:t>Contiguous</a:t>
            </a:r>
            <a:r>
              <a:rPr lang="en-US" altLang="zh-CN" sz="1600">
                <a:ea typeface="宋体" panose="02010600030101010101" pitchFamily="2" charset="-122"/>
              </a:rPr>
              <a:t>. Divide the logical address by 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512</a:t>
            </a:r>
            <a:r>
              <a:rPr lang="en-US" altLang="zh-CN" sz="1600">
                <a:ea typeface="宋体" panose="02010600030101010101" pitchFamily="2" charset="-122"/>
              </a:rPr>
              <a:t> with </a:t>
            </a:r>
            <a:r>
              <a:rPr lang="en-US" altLang="zh-CN" sz="1600" i="1">
                <a:solidFill>
                  <a:srgbClr val="1306BA"/>
                </a:solidFill>
                <a:ea typeface="宋体" panose="02010600030101010101" pitchFamily="2" charset="-122"/>
              </a:rPr>
              <a:t>Q </a:t>
            </a:r>
            <a:r>
              <a:rPr lang="en-US" altLang="zh-CN" sz="1600">
                <a:ea typeface="宋体" panose="02010600030101010101" pitchFamily="2" charset="-122"/>
              </a:rPr>
              <a:t>and </a:t>
            </a:r>
            <a:r>
              <a:rPr lang="en-US" altLang="zh-CN" sz="1600" i="1">
                <a:solidFill>
                  <a:srgbClr val="1306BA"/>
                </a:solidFill>
                <a:ea typeface="宋体" panose="02010600030101010101" pitchFamily="2" charset="-122"/>
              </a:rPr>
              <a:t>R </a:t>
            </a:r>
            <a:r>
              <a:rPr lang="en-US" altLang="zh-CN" sz="1600">
                <a:ea typeface="宋体" panose="02010600030101010101" pitchFamily="2" charset="-122"/>
              </a:rPr>
              <a:t>the resulting quotient and remainder respectively.</a:t>
            </a:r>
            <a:endParaRPr lang="en-US" altLang="zh-CN" sz="1600">
              <a:ea typeface="宋体" panose="02010600030101010101" pitchFamily="2" charset="-122"/>
            </a:endParaRPr>
          </a:p>
          <a:p>
            <a:pPr marL="400050" lvl="1" indent="0"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1. Add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600">
                <a:ea typeface="宋体" panose="02010600030101010101" pitchFamily="2" charset="-122"/>
              </a:rPr>
              <a:t> to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S</a:t>
            </a:r>
            <a:r>
              <a:rPr lang="en-US" altLang="zh-CN" sz="1600">
                <a:ea typeface="宋体" panose="02010600030101010101" pitchFamily="2" charset="-122"/>
              </a:rPr>
              <a:t> to obtain the physical block number. </a:t>
            </a:r>
            <a:r>
              <a:rPr lang="en-US" altLang="zh-CN" sz="1600">
                <a:solidFill>
                  <a:srgbClr val="1306BA"/>
                </a:solidFill>
                <a:ea typeface="宋体" panose="02010600030101010101" pitchFamily="2" charset="-122"/>
              </a:rPr>
              <a:t>R</a:t>
            </a:r>
            <a:r>
              <a:rPr lang="en-US" altLang="zh-CN" sz="1600">
                <a:ea typeface="宋体" panose="02010600030101010101" pitchFamily="2" charset="-122"/>
              </a:rPr>
              <a:t> is the displacement into that block.</a:t>
            </a:r>
            <a:endParaRPr lang="en-US" altLang="zh-CN" sz="1600">
              <a:ea typeface="宋体" panose="02010600030101010101" pitchFamily="2" charset="-122"/>
            </a:endParaRPr>
          </a:p>
          <a:p>
            <a:pPr marL="400050" lvl="1" indent="0"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2. 1</a:t>
            </a:r>
            <a:endParaRPr lang="en-US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b. </a:t>
            </a:r>
            <a:r>
              <a:rPr lang="en-US" altLang="zh-CN" sz="1600">
                <a:solidFill>
                  <a:srgbClr val="006600"/>
                </a:solidFill>
                <a:ea typeface="宋体" panose="02010600030101010101" pitchFamily="2" charset="-122"/>
              </a:rPr>
              <a:t>Linked</a:t>
            </a:r>
            <a:r>
              <a:rPr lang="en-US" altLang="zh-CN" sz="1600">
                <a:ea typeface="宋体" panose="02010600030101010101" pitchFamily="2" charset="-122"/>
              </a:rPr>
              <a:t>. Divide the logical physical address by 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511</a:t>
            </a:r>
            <a:r>
              <a:rPr lang="en-US" altLang="zh-CN" sz="1600">
                <a:ea typeface="宋体" panose="02010600030101010101" pitchFamily="2" charset="-122"/>
              </a:rPr>
              <a:t> with </a:t>
            </a:r>
            <a:r>
              <a:rPr lang="en-US" altLang="zh-CN" sz="1600" i="1">
                <a:solidFill>
                  <a:srgbClr val="1306BA"/>
                </a:solidFill>
                <a:ea typeface="宋体" panose="02010600030101010101" pitchFamily="2" charset="-122"/>
              </a:rPr>
              <a:t>Q </a:t>
            </a:r>
            <a:r>
              <a:rPr lang="en-US" altLang="zh-CN" sz="1600">
                <a:ea typeface="宋体" panose="02010600030101010101" pitchFamily="2" charset="-122"/>
              </a:rPr>
              <a:t>and </a:t>
            </a:r>
            <a:r>
              <a:rPr lang="en-US" altLang="zh-CN" sz="1600" i="1">
                <a:solidFill>
                  <a:srgbClr val="1306BA"/>
                </a:solidFill>
                <a:ea typeface="宋体" panose="02010600030101010101" pitchFamily="2" charset="-122"/>
              </a:rPr>
              <a:t>R </a:t>
            </a:r>
            <a:r>
              <a:rPr lang="en-US" altLang="zh-CN" sz="1600">
                <a:ea typeface="宋体" panose="02010600030101010101" pitchFamily="2" charset="-122"/>
              </a:rPr>
              <a:t>the resulting quotient and remainder respectively.</a:t>
            </a:r>
            <a:endParaRPr lang="en-US" altLang="zh-CN" sz="1600">
              <a:ea typeface="宋体" panose="02010600030101010101" pitchFamily="2" charset="-122"/>
            </a:endParaRPr>
          </a:p>
          <a:p>
            <a:pPr marL="400050" lvl="1" indent="0"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1. Chase down the linked list (getting </a:t>
            </a:r>
            <a:r>
              <a:rPr lang="en-US" altLang="zh-CN" sz="1600" i="1">
                <a:ea typeface="宋体" panose="02010600030101010101" pitchFamily="2" charset="-122"/>
              </a:rPr>
              <a:t>Q </a:t>
            </a:r>
            <a:r>
              <a:rPr lang="en-US" altLang="zh-CN" sz="1600">
                <a:ea typeface="宋体" panose="02010600030101010101" pitchFamily="2" charset="-122"/>
              </a:rPr>
              <a:t>+ 1 blocks). </a:t>
            </a:r>
            <a:r>
              <a:rPr lang="en-US" altLang="zh-CN" sz="1600" i="1">
                <a:ea typeface="宋体" panose="02010600030101010101" pitchFamily="2" charset="-122"/>
              </a:rPr>
              <a:t>R </a:t>
            </a:r>
            <a:r>
              <a:rPr lang="en-US" altLang="zh-CN" sz="1600">
                <a:ea typeface="宋体" panose="02010600030101010101" pitchFamily="2" charset="-122"/>
              </a:rPr>
              <a:t> is the displacement into the last physical block.</a:t>
            </a:r>
            <a:endParaRPr lang="en-US" altLang="zh-CN" sz="1600">
              <a:ea typeface="宋体" panose="02010600030101010101" pitchFamily="2" charset="-122"/>
            </a:endParaRPr>
          </a:p>
          <a:p>
            <a:pPr marL="400050" lvl="1" indent="0"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2. 4? (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5?</a:t>
            </a:r>
            <a:r>
              <a:rPr lang="en-US" altLang="zh-CN" sz="1600">
                <a:ea typeface="宋体" panose="02010600030101010101" pitchFamily="2" charset="-122"/>
              </a:rPr>
              <a:t>) (0</a:t>
            </a:r>
            <a:r>
              <a:rPr lang="en-US" altLang="zh-CN" sz="1600">
                <a:ea typeface="宋体" panose="02010600030101010101" pitchFamily="2" charset="-122"/>
                <a:sym typeface="Wingdings" panose="05000000000000000000" pitchFamily="2" charset="2"/>
              </a:rPr>
              <a:t>4</a:t>
            </a:r>
            <a:r>
              <a:rPr lang="en-US" altLang="zh-CN" sz="1600" baseline="30000">
                <a:ea typeface="宋体" panose="02010600030101010101" pitchFamily="2" charset="-122"/>
                <a:sym typeface="Wingdings" panose="05000000000000000000" pitchFamily="2" charset="2"/>
              </a:rPr>
              <a:t>th</a:t>
            </a:r>
            <a:r>
              <a:rPr lang="en-US" altLang="zh-CN" sz="1600">
                <a:ea typeface="宋体" panose="02010600030101010101" pitchFamily="2" charset="-122"/>
                <a:sym typeface="Wingdings" panose="05000000000000000000" pitchFamily="2" charset="2"/>
              </a:rPr>
              <a:t> block</a:t>
            </a:r>
            <a:r>
              <a:rPr lang="en-US" altLang="zh-CN" sz="1600">
                <a:ea typeface="宋体" panose="02010600030101010101" pitchFamily="2" charset="-122"/>
              </a:rPr>
              <a:t>)</a:t>
            </a:r>
            <a:endParaRPr lang="en-US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c. </a:t>
            </a:r>
            <a:r>
              <a:rPr lang="en-US" altLang="zh-CN" sz="1600">
                <a:solidFill>
                  <a:srgbClr val="006600"/>
                </a:solidFill>
                <a:ea typeface="宋体" panose="02010600030101010101" pitchFamily="2" charset="-122"/>
              </a:rPr>
              <a:t>Indexed</a:t>
            </a:r>
            <a:r>
              <a:rPr lang="en-US" altLang="zh-CN" sz="1600">
                <a:ea typeface="宋体" panose="02010600030101010101" pitchFamily="2" charset="-122"/>
              </a:rPr>
              <a:t>. Divide the logical address by 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512</a:t>
            </a:r>
            <a:r>
              <a:rPr lang="en-US" altLang="zh-CN" sz="1600">
                <a:ea typeface="宋体" panose="02010600030101010101" pitchFamily="2" charset="-122"/>
              </a:rPr>
              <a:t> with </a:t>
            </a:r>
            <a:r>
              <a:rPr lang="en-US" altLang="zh-CN" sz="1600" i="1">
                <a:ea typeface="宋体" panose="02010600030101010101" pitchFamily="2" charset="-122"/>
              </a:rPr>
              <a:t>Q </a:t>
            </a:r>
            <a:r>
              <a:rPr lang="en-US" altLang="zh-CN" sz="1600">
                <a:ea typeface="宋体" panose="02010600030101010101" pitchFamily="2" charset="-122"/>
              </a:rPr>
              <a:t>and </a:t>
            </a:r>
            <a:r>
              <a:rPr lang="en-US" altLang="zh-CN" sz="1600" i="1">
                <a:ea typeface="宋体" panose="02010600030101010101" pitchFamily="2" charset="-122"/>
              </a:rPr>
              <a:t>R </a:t>
            </a:r>
            <a:r>
              <a:rPr lang="en-US" altLang="zh-CN" sz="1600">
                <a:ea typeface="宋体" panose="02010600030101010101" pitchFamily="2" charset="-122"/>
              </a:rPr>
              <a:t>the resulting quotient and remainder respectively.</a:t>
            </a:r>
            <a:endParaRPr lang="en-US" altLang="zh-CN" sz="1600">
              <a:ea typeface="宋体" panose="02010600030101010101" pitchFamily="2" charset="-122"/>
            </a:endParaRPr>
          </a:p>
          <a:p>
            <a:pPr marL="400050" lvl="1" indent="0"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1. </a:t>
            </a:r>
            <a:r>
              <a:rPr lang="en-US" altLang="zh-CN" sz="1600">
                <a:solidFill>
                  <a:srgbClr val="003399"/>
                </a:solidFill>
                <a:ea typeface="宋体" panose="02010600030101010101" pitchFamily="2" charset="-122"/>
              </a:rPr>
              <a:t>Get the index block into memory</a:t>
            </a:r>
            <a:r>
              <a:rPr lang="en-US" altLang="zh-CN" sz="1600">
                <a:ea typeface="宋体" panose="02010600030101010101" pitchFamily="2" charset="-122"/>
              </a:rPr>
              <a:t>. Physical block address is contained in the index block at location </a:t>
            </a:r>
            <a:r>
              <a:rPr lang="en-US" altLang="zh-CN" sz="1600" i="1">
                <a:ea typeface="宋体" panose="02010600030101010101" pitchFamily="2" charset="-122"/>
              </a:rPr>
              <a:t>Q</a:t>
            </a:r>
            <a:r>
              <a:rPr lang="en-US" altLang="zh-CN" sz="1600">
                <a:ea typeface="宋体" panose="02010600030101010101" pitchFamily="2" charset="-122"/>
              </a:rPr>
              <a:t>. </a:t>
            </a:r>
            <a:r>
              <a:rPr lang="en-US" altLang="zh-CN" sz="1600" i="1">
                <a:ea typeface="宋体" panose="02010600030101010101" pitchFamily="2" charset="-122"/>
              </a:rPr>
              <a:t>R </a:t>
            </a:r>
            <a:r>
              <a:rPr lang="en-US" altLang="zh-CN" sz="1600">
                <a:ea typeface="宋体" panose="02010600030101010101" pitchFamily="2" charset="-122"/>
              </a:rPr>
              <a:t>is the displacement into the desired physical block.</a:t>
            </a:r>
            <a:endParaRPr lang="en-US" altLang="zh-CN" sz="1600">
              <a:ea typeface="宋体" panose="02010600030101010101" pitchFamily="2" charset="-122"/>
            </a:endParaRPr>
          </a:p>
          <a:p>
            <a:pPr marL="400050" lvl="1" indent="0"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2. 2 </a:t>
            </a:r>
            <a:r>
              <a:rPr lang="zh-CN" altLang="en-US" sz="1600">
                <a:ea typeface="宋体" panose="02010600030101010101" pitchFamily="2" charset="-122"/>
              </a:rPr>
              <a:t>（</a:t>
            </a:r>
            <a:r>
              <a:rPr lang="en-US" altLang="zh-CN" sz="1600">
                <a:ea typeface="宋体" panose="02010600030101010101" pitchFamily="2" charset="-122"/>
              </a:rPr>
              <a:t>one for the index block, another for the data block </a:t>
            </a:r>
            <a:r>
              <a:rPr lang="zh-CN" altLang="en-US" sz="1600">
                <a:ea typeface="宋体" panose="02010600030101010101" pitchFamily="2" charset="-122"/>
              </a:rPr>
              <a:t>）</a:t>
            </a:r>
            <a:endParaRPr lang="zh-CN" altLang="en-US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108" y="277058"/>
            <a:ext cx="7772400" cy="84455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11.5 Free-Space Management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6949" y="1478209"/>
            <a:ext cx="8149700" cy="5064633"/>
          </a:xfrm>
        </p:spPr>
        <p:txBody>
          <a:bodyPr/>
          <a:lstStyle/>
          <a:p>
            <a:r>
              <a:rPr lang="zh-CN" altLang="en-US" sz="2400" dirty="0">
                <a:ea typeface="宋体" panose="02010600030101010101" pitchFamily="2" charset="-122"/>
              </a:rPr>
              <a:t>Bit vector (Bit Map)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Linked list (free list)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Grouping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Counting</a:t>
            </a:r>
            <a:endParaRPr lang="zh-CN" altLang="en-US" sz="2400" dirty="0"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每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种方法的评价指标：</a:t>
            </a:r>
            <a:endParaRPr lang="zh-CN" altLang="en-US" sz="24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是否需要额外的磁盘空间？需要多少？</a:t>
            </a:r>
            <a:endParaRPr lang="zh-CN" altLang="en-US" sz="20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是否容易找到连续块</a:t>
            </a:r>
            <a:r>
              <a:rPr lang="zh-CN" altLang="en-US" sz="20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？</a:t>
            </a:r>
            <a:endParaRPr lang="zh-CN" altLang="en-US" sz="2000" b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效率：空间分配与回收的</a:t>
            </a: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效率</a:t>
            </a:r>
            <a:endParaRPr lang="en-US" altLang="zh-CN" sz="2000" b="1" dirty="0" smtClean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不管采用哪种文件分配方式，操作系统总是尽量为文件分配连续的磁盘块；</a:t>
            </a:r>
            <a:endParaRPr lang="zh-CN" altLang="en-US" sz="2400" b="1" dirty="0">
              <a:solidFill>
                <a:srgbClr val="1306BA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3429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11.5.1 Bit vector (Bit Map)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2488" y="1285875"/>
            <a:ext cx="7329487" cy="496888"/>
          </a:xfrm>
        </p:spPr>
        <p:txBody>
          <a:bodyPr/>
          <a:lstStyle/>
          <a:p>
            <a:r>
              <a:rPr lang="en-US" altLang="zh-CN" sz="2400">
                <a:solidFill>
                  <a:srgbClr val="C00000"/>
                </a:solidFill>
                <a:ea typeface="宋体" panose="02010600030101010101" pitchFamily="2" charset="-122"/>
              </a:rPr>
              <a:t>Bit vector   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en-US" altLang="zh-CN" sz="2400" i="1">
                <a:ea typeface="宋体" panose="02010600030101010101" pitchFamily="2" charset="-122"/>
              </a:rPr>
              <a:t>n</a:t>
            </a:r>
            <a:r>
              <a:rPr lang="en-US" altLang="zh-CN" sz="2400">
                <a:ea typeface="宋体" panose="02010600030101010101" pitchFamily="2" charset="-122"/>
              </a:rPr>
              <a:t> blocks)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Each block is represented by 1 bit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2770188" y="2670175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098800" y="2670175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3427413" y="2670175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3756025" y="2670175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4084638" y="2670175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4413250" y="2670175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4775200" y="2670175"/>
            <a:ext cx="1219200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…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5994400" y="2670175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2786063" y="2332038"/>
            <a:ext cx="3270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0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81933" name="Text Box 13"/>
          <p:cNvSpPr txBox="1">
            <a:spLocks noChangeArrowheads="1"/>
          </p:cNvSpPr>
          <p:nvPr/>
        </p:nvSpPr>
        <p:spPr bwMode="auto">
          <a:xfrm>
            <a:off x="3065463" y="2332038"/>
            <a:ext cx="3270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1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3408363" y="2332038"/>
            <a:ext cx="3270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2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5910263" y="2332038"/>
            <a:ext cx="5556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n-1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2509838" y="3506788"/>
            <a:ext cx="8731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bit[</a:t>
            </a:r>
            <a:r>
              <a:rPr lang="en-US" altLang="zh-CN" sz="2000" i="1"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] =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81937" name="Text Box 17"/>
          <p:cNvSpPr txBox="1">
            <a:spLocks noChangeArrowheads="1"/>
          </p:cNvSpPr>
          <p:nvPr/>
        </p:nvSpPr>
        <p:spPr bwMode="auto">
          <a:xfrm rot="-5400000">
            <a:off x="3000375" y="3527425"/>
            <a:ext cx="949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90204" pitchFamily="34" charset="0"/>
              <a:buNone/>
            </a:pPr>
            <a:r>
              <a:rPr lang="zh-CN" altLang="en-US" sz="2000">
                <a:ea typeface="宋体" panose="02010600030101010101" pitchFamily="2" charset="-122"/>
                <a:sym typeface="MT Extra" panose="05050102010205020202" pitchFamily="18" charset="2"/>
              </a:rPr>
              <a:t></a:t>
            </a:r>
            <a:endParaRPr lang="zh-CN" altLang="en-US" sz="2000">
              <a:ea typeface="宋体" panose="02010600030101010101" pitchFamily="2" charset="-122"/>
              <a:sym typeface="Monotype Sorts" pitchFamily="2" charset="2"/>
            </a:endParaRP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3632200" y="3286125"/>
            <a:ext cx="44704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0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 block[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]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occupied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(allocated)</a:t>
            </a:r>
            <a:endParaRPr lang="en-US" altLang="zh-CN" sz="20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1 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block[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] </a:t>
            </a:r>
            <a:r>
              <a:rPr lang="en-US" altLang="zh-CN" sz="2000">
                <a:solidFill>
                  <a:srgbClr val="1306BA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free</a:t>
            </a:r>
            <a:endParaRPr lang="en-US" altLang="zh-CN" sz="2000">
              <a:solidFill>
                <a:srgbClr val="1306BA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81939" name="Rectangle 19"/>
          <p:cNvSpPr>
            <a:spLocks noChangeArrowheads="1"/>
          </p:cNvSpPr>
          <p:nvPr/>
        </p:nvSpPr>
        <p:spPr bwMode="auto">
          <a:xfrm>
            <a:off x="990600" y="4279900"/>
            <a:ext cx="702945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Tx/>
              <a:buFont typeface="Monotype Sorts" pitchFamily="2" charset="2"/>
              <a:buNone/>
            </a:pPr>
            <a:r>
              <a:rPr lang="en-US" altLang="zh-CN" sz="2000" b="1">
                <a:solidFill>
                  <a:srgbClr val="1306BA"/>
                </a:solidFill>
                <a:ea typeface="宋体" panose="02010600030101010101" pitchFamily="2" charset="-122"/>
              </a:rPr>
              <a:t>Block number calculation</a:t>
            </a:r>
            <a:r>
              <a:rPr lang="zh-CN" altLang="en-US" sz="2000" b="1">
                <a:solidFill>
                  <a:srgbClr val="1306BA"/>
                </a:solidFill>
                <a:ea typeface="宋体" panose="02010600030101010101" pitchFamily="2" charset="-122"/>
              </a:rPr>
              <a:t>：</a:t>
            </a:r>
            <a:endParaRPr lang="zh-CN" altLang="en-US" sz="2000" b="1">
              <a:solidFill>
                <a:srgbClr val="1306BA"/>
              </a:solidFill>
              <a:ea typeface="宋体" panose="02010600030101010101" pitchFamily="2" charset="-122"/>
            </a:endParaRPr>
          </a:p>
        </p:txBody>
      </p:sp>
      <p:sp>
        <p:nvSpPr>
          <p:cNvPr id="81940" name="Text Box 20"/>
          <p:cNvSpPr txBox="1">
            <a:spLocks noChangeArrowheads="1"/>
          </p:cNvSpPr>
          <p:nvPr/>
        </p:nvSpPr>
        <p:spPr bwMode="auto">
          <a:xfrm>
            <a:off x="2667000" y="4764088"/>
            <a:ext cx="339407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(number of bits per word) *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(number of 0-value words) +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offset of first 1 bit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Free-Space Management (Cont.)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987425"/>
            <a:ext cx="7683500" cy="5514975"/>
          </a:xfrm>
        </p:spPr>
        <p:txBody>
          <a:bodyPr/>
          <a:lstStyle/>
          <a:p>
            <a:pPr>
              <a:tabLst>
                <a:tab pos="1312545" algn="l"/>
              </a:tabLst>
            </a:pP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Bit map requires extra space</a:t>
            </a:r>
            <a:endParaRPr lang="en-US" altLang="zh-CN" sz="2000" b="1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en-US" altLang="zh-CN" sz="2000" dirty="0">
                <a:ea typeface="宋体" panose="02010600030101010101" pitchFamily="2" charset="-122"/>
              </a:rPr>
              <a:t>Example: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1312545" algn="l"/>
              </a:tabLst>
            </a:pPr>
            <a:r>
              <a:rPr lang="en-US" altLang="zh-CN" sz="2000" dirty="0">
                <a:ea typeface="宋体" panose="02010600030101010101" pitchFamily="2" charset="-122"/>
              </a:rPr>
              <a:t>		</a:t>
            </a:r>
            <a:r>
              <a:rPr lang="en-US" altLang="zh-CN" sz="1800" dirty="0">
                <a:ea typeface="宋体" panose="02010600030101010101" pitchFamily="2" charset="-122"/>
              </a:rPr>
              <a:t>block size = 2</a:t>
            </a:r>
            <a:r>
              <a:rPr lang="en-US" altLang="zh-CN" sz="1800" baseline="30000" dirty="0">
                <a:ea typeface="宋体" panose="02010600030101010101" pitchFamily="2" charset="-122"/>
              </a:rPr>
              <a:t>12</a:t>
            </a:r>
            <a:r>
              <a:rPr lang="en-US" altLang="zh-CN" sz="1800" dirty="0">
                <a:ea typeface="宋体" panose="02010600030101010101" pitchFamily="2" charset="-122"/>
              </a:rPr>
              <a:t> bytes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1312545" algn="l"/>
              </a:tabLst>
            </a:pPr>
            <a:r>
              <a:rPr lang="en-US" altLang="zh-CN" sz="1800" dirty="0">
                <a:ea typeface="宋体" panose="02010600030101010101" pitchFamily="2" charset="-122"/>
              </a:rPr>
              <a:t>		disk size = 2</a:t>
            </a:r>
            <a:r>
              <a:rPr lang="en-US" altLang="zh-CN" sz="1800" baseline="30000" dirty="0">
                <a:ea typeface="宋体" panose="02010600030101010101" pitchFamily="2" charset="-122"/>
              </a:rPr>
              <a:t>30</a:t>
            </a:r>
            <a:r>
              <a:rPr lang="en-US" altLang="zh-CN" sz="1800" dirty="0">
                <a:ea typeface="宋体" panose="02010600030101010101" pitchFamily="2" charset="-122"/>
              </a:rPr>
              <a:t> bytes (1 gigabyte)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1312545" algn="l"/>
              </a:tabLst>
            </a:pPr>
            <a:r>
              <a:rPr lang="en-US" altLang="zh-CN" sz="1800" dirty="0">
                <a:ea typeface="宋体" panose="02010600030101010101" pitchFamily="2" charset="-122"/>
              </a:rPr>
              <a:t>		</a:t>
            </a:r>
            <a:r>
              <a:rPr lang="en-US" altLang="zh-CN" sz="1800" i="1" dirty="0">
                <a:ea typeface="宋体" panose="02010600030101010101" pitchFamily="2" charset="-122"/>
              </a:rPr>
              <a:t>n</a:t>
            </a:r>
            <a:r>
              <a:rPr lang="en-US" altLang="zh-CN" sz="1800" dirty="0">
                <a:ea typeface="宋体" panose="02010600030101010101" pitchFamily="2" charset="-122"/>
              </a:rPr>
              <a:t> = 2</a:t>
            </a:r>
            <a:r>
              <a:rPr lang="en-US" altLang="zh-CN" sz="1800" baseline="30000" dirty="0">
                <a:ea typeface="宋体" panose="02010600030101010101" pitchFamily="2" charset="-122"/>
              </a:rPr>
              <a:t>30</a:t>
            </a:r>
            <a:r>
              <a:rPr lang="en-US" altLang="zh-CN" sz="1800" dirty="0">
                <a:ea typeface="宋体" panose="02010600030101010101" pitchFamily="2" charset="-122"/>
              </a:rPr>
              <a:t>/2</a:t>
            </a:r>
            <a:r>
              <a:rPr lang="en-US" altLang="zh-CN" sz="1800" baseline="30000" dirty="0">
                <a:ea typeface="宋体" panose="02010600030101010101" pitchFamily="2" charset="-122"/>
              </a:rPr>
              <a:t>12</a:t>
            </a:r>
            <a:r>
              <a:rPr lang="en-US" altLang="zh-CN" sz="1800" dirty="0">
                <a:ea typeface="宋体" panose="02010600030101010101" pitchFamily="2" charset="-122"/>
              </a:rPr>
              <a:t> = 2</a:t>
            </a:r>
            <a:r>
              <a:rPr lang="en-US" altLang="zh-CN" sz="1800" baseline="30000" dirty="0">
                <a:ea typeface="宋体" panose="02010600030101010101" pitchFamily="2" charset="-122"/>
              </a:rPr>
              <a:t>18</a:t>
            </a:r>
            <a:r>
              <a:rPr lang="en-US" altLang="zh-CN" sz="1800" dirty="0">
                <a:ea typeface="宋体" panose="02010600030101010101" pitchFamily="2" charset="-122"/>
              </a:rPr>
              <a:t> bits = 2</a:t>
            </a:r>
            <a:r>
              <a:rPr lang="en-US" altLang="zh-CN" sz="1800" baseline="30000" dirty="0">
                <a:ea typeface="宋体" panose="02010600030101010101" pitchFamily="2" charset="-122"/>
              </a:rPr>
              <a:t>18</a:t>
            </a:r>
            <a:r>
              <a:rPr lang="en-US" altLang="zh-CN" sz="1800" dirty="0">
                <a:ea typeface="宋体" panose="02010600030101010101" pitchFamily="2" charset="-122"/>
              </a:rPr>
              <a:t>/2</a:t>
            </a:r>
            <a:r>
              <a:rPr lang="en-US" altLang="zh-CN" sz="1800" baseline="30000" dirty="0">
                <a:ea typeface="宋体" panose="02010600030101010101" pitchFamily="2" charset="-122"/>
              </a:rPr>
              <a:t>3</a:t>
            </a:r>
            <a:r>
              <a:rPr lang="en-US" altLang="zh-CN" sz="1800" dirty="0">
                <a:ea typeface="宋体" panose="02010600030101010101" pitchFamily="2" charset="-122"/>
              </a:rPr>
              <a:t> bytes=2</a:t>
            </a:r>
            <a:r>
              <a:rPr lang="en-US" altLang="zh-CN" sz="1800" baseline="30000" dirty="0">
                <a:ea typeface="宋体" panose="02010600030101010101" pitchFamily="2" charset="-122"/>
              </a:rPr>
              <a:t>15</a:t>
            </a:r>
            <a:r>
              <a:rPr lang="en-US" altLang="zh-CN" sz="1800" dirty="0">
                <a:ea typeface="宋体" panose="02010600030101010101" pitchFamily="2" charset="-122"/>
              </a:rPr>
              <a:t>bytes(or 32K bytes)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tabLst>
                <a:tab pos="1312545" algn="l"/>
              </a:tabLst>
            </a:pP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Relative simplicity</a:t>
            </a:r>
            <a:endParaRPr lang="en-US" altLang="zh-CN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tabLst>
                <a:tab pos="1312545" algn="l"/>
              </a:tabLst>
            </a:pP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Easy to get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contiguous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 files </a:t>
            </a:r>
            <a:endParaRPr lang="en-US" altLang="zh-CN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tabLst>
                <a:tab pos="1312545" algn="l"/>
              </a:tabLst>
            </a:pP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Bit vectors are inefficient </a:t>
            </a:r>
            <a:r>
              <a:rPr lang="en-US" altLang="zh-CN" sz="2000" dirty="0">
                <a:ea typeface="宋体" panose="02010600030101010101" pitchFamily="2" charset="-122"/>
              </a:rPr>
              <a:t>unless the entire vector is kept in main memory (and is written to disk occasionally for recovery needs).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tabLst>
                <a:tab pos="1312545" algn="l"/>
              </a:tabLst>
            </a:pPr>
            <a:r>
              <a:rPr lang="en-US" altLang="zh-CN" sz="2000" dirty="0">
                <a:ea typeface="宋体" panose="02010600030101010101" pitchFamily="2" charset="-122"/>
              </a:rPr>
              <a:t>Keeping it </a:t>
            </a:r>
            <a:r>
              <a:rPr lang="en-US" altLang="zh-CN" sz="2000" b="1" dirty="0">
                <a:solidFill>
                  <a:srgbClr val="7030A0"/>
                </a:solidFill>
                <a:ea typeface="宋体" panose="02010600030101010101" pitchFamily="2" charset="-122"/>
              </a:rPr>
              <a:t>in main memory </a:t>
            </a:r>
            <a:r>
              <a:rPr lang="en-US" altLang="zh-CN" sz="2000" dirty="0">
                <a:ea typeface="宋体" panose="02010600030101010101" pitchFamily="2" charset="-122"/>
              </a:rPr>
              <a:t>is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possible for smaller disks </a:t>
            </a:r>
            <a:r>
              <a:rPr lang="en-US" altLang="zh-CN" sz="2000" dirty="0">
                <a:ea typeface="宋体" panose="02010600030101010101" pitchFamily="2" charset="-122"/>
              </a:rPr>
              <a:t>but not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necessarily for larger ones</a:t>
            </a:r>
            <a:r>
              <a:rPr lang="en-US" altLang="zh-CN" sz="2000" dirty="0">
                <a:ea typeface="宋体" panose="02010600030101010101" pitchFamily="2" charset="-122"/>
              </a:rPr>
              <a:t>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tabLst>
                <a:tab pos="1312545" algn="l"/>
              </a:tabLst>
            </a:pP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实现：</a:t>
            </a:r>
            <a:r>
              <a:rPr lang="zh-CN" altLang="en-US" sz="2000" dirty="0">
                <a:ea typeface="宋体" panose="02010600030101010101" pitchFamily="2" charset="-122"/>
              </a:rPr>
              <a:t>位示图存储在磁盘上，检索时装入主存；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1312545" algn="l"/>
              </a:tabLst>
            </a:pPr>
            <a:r>
              <a:rPr lang="zh-CN" altLang="en-US" sz="2000" dirty="0">
                <a:ea typeface="宋体" panose="02010600030101010101" pitchFamily="2" charset="-122"/>
              </a:rPr>
              <a:t>                 位示图在磁盘上的位置放在超级块中；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1312545" algn="l"/>
              </a:tabLst>
            </a:pPr>
            <a:endParaRPr lang="zh-CN" altLang="en-US" sz="18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1312545" algn="l"/>
              </a:tabLst>
            </a:pPr>
            <a:endParaRPr lang="zh-CN" altLang="en-US" sz="18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1312545" algn="l"/>
              </a:tabLst>
            </a:pPr>
            <a:endParaRPr lang="zh-CN" altLang="en-US" sz="1800" dirty="0">
              <a:ea typeface="宋体" panose="02010600030101010101" pitchFamily="2" charset="-122"/>
            </a:endParaRPr>
          </a:p>
          <a:p>
            <a:pPr>
              <a:tabLst>
                <a:tab pos="1312545" algn="l"/>
              </a:tabLst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例题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3971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z="2400">
                <a:ea typeface="宋体" panose="02010600030101010101" pitchFamily="2" charset="-122"/>
              </a:rPr>
              <a:t>某磁盘文件区16GB ,每个磁盘块大小为1KB，回答下列问题：（列出解题步骤）</a:t>
            </a:r>
            <a:endParaRPr lang="zh-CN" altLang="en-US" sz="240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zh-CN" altLang="en-US" sz="2400">
                <a:ea typeface="宋体" panose="02010600030101010101" pitchFamily="2" charset="-122"/>
              </a:rPr>
              <a:t>       如果空闲存储空间采用位示图（位向量）管理方法，那么位示图需要占用多少个盘块？</a:t>
            </a:r>
            <a:endParaRPr lang="zh-CN" altLang="en-US" sz="2400">
              <a:ea typeface="宋体" panose="02010600030101010101" pitchFamily="2" charset="-122"/>
            </a:endParaRPr>
          </a:p>
          <a:p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例题—参考答案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499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763588" y="1279525"/>
            <a:ext cx="7921625" cy="4483100"/>
          </a:xfrm>
        </p:spPr>
        <p:txBody>
          <a:bodyPr/>
          <a:lstStyle/>
          <a:p>
            <a:r>
              <a:rPr lang="zh-CN" altLang="en-US" sz="2400">
                <a:ea typeface="宋体" panose="02010600030101010101" pitchFamily="2" charset="-122"/>
              </a:rPr>
              <a:t>磁盘总盘字节数 (16GB) ：16* 2</a:t>
            </a:r>
            <a:r>
              <a:rPr lang="zh-CN" altLang="en-US" sz="2400" baseline="30000">
                <a:ea typeface="宋体" panose="02010600030101010101" pitchFamily="2" charset="-122"/>
              </a:rPr>
              <a:t>30 </a:t>
            </a:r>
            <a:r>
              <a:rPr lang="zh-CN" altLang="en-US" sz="2400">
                <a:ea typeface="宋体" panose="02010600030101010101" pitchFamily="2" charset="-122"/>
              </a:rPr>
              <a:t>=2</a:t>
            </a:r>
            <a:r>
              <a:rPr lang="zh-CN" altLang="en-US" sz="2400" baseline="30000">
                <a:ea typeface="宋体" panose="02010600030101010101" pitchFamily="2" charset="-122"/>
              </a:rPr>
              <a:t>34</a:t>
            </a:r>
            <a:r>
              <a:rPr lang="zh-CN" altLang="en-US" sz="2400">
                <a:ea typeface="宋体" panose="02010600030101010101" pitchFamily="2" charset="-122"/>
              </a:rPr>
              <a:t>字节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磁盘总块数： 2</a:t>
            </a:r>
            <a:r>
              <a:rPr lang="zh-CN" altLang="en-US" sz="2400" baseline="30000">
                <a:ea typeface="宋体" panose="02010600030101010101" pitchFamily="2" charset="-122"/>
              </a:rPr>
              <a:t>34 </a:t>
            </a:r>
            <a:r>
              <a:rPr lang="zh-CN" altLang="en-US" sz="2400">
                <a:ea typeface="宋体" panose="02010600030101010101" pitchFamily="2" charset="-122"/>
              </a:rPr>
              <a:t>字节/2</a:t>
            </a:r>
            <a:r>
              <a:rPr lang="zh-CN" altLang="en-US" sz="2400" baseline="30000">
                <a:ea typeface="宋体" panose="02010600030101010101" pitchFamily="2" charset="-122"/>
              </a:rPr>
              <a:t>10</a:t>
            </a:r>
            <a:r>
              <a:rPr lang="zh-CN" altLang="en-US" sz="2400">
                <a:ea typeface="宋体" panose="02010600030101010101" pitchFamily="2" charset="-122"/>
              </a:rPr>
              <a:t> (字节/块)= 2</a:t>
            </a:r>
            <a:r>
              <a:rPr lang="zh-CN" altLang="en-US" sz="2400" baseline="30000">
                <a:ea typeface="宋体" panose="02010600030101010101" pitchFamily="2" charset="-122"/>
              </a:rPr>
              <a:t>24</a:t>
            </a:r>
            <a:r>
              <a:rPr lang="zh-CN" altLang="en-US" sz="2400">
                <a:ea typeface="宋体" panose="02010600030101010101" pitchFamily="2" charset="-122"/>
              </a:rPr>
              <a:t> 块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存储位示图需要的位数： 2</a:t>
            </a:r>
            <a:r>
              <a:rPr lang="zh-CN" altLang="en-US" sz="2400" baseline="30000">
                <a:ea typeface="宋体" panose="02010600030101010101" pitchFamily="2" charset="-122"/>
              </a:rPr>
              <a:t>24</a:t>
            </a:r>
            <a:r>
              <a:rPr lang="zh-CN" altLang="en-US" sz="2400">
                <a:ea typeface="宋体" panose="02010600030101010101" pitchFamily="2" charset="-122"/>
              </a:rPr>
              <a:t> 位  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zh-CN" altLang="en-US" sz="2400">
                <a:ea typeface="宋体" panose="02010600030101010101" pitchFamily="2" charset="-122"/>
              </a:rPr>
              <a:t>每块对应</a:t>
            </a:r>
            <a:r>
              <a:rPr lang="en-US" altLang="zh-CN" sz="2400">
                <a:ea typeface="宋体" panose="02010600030101010101" pitchFamily="2" charset="-122"/>
              </a:rPr>
              <a:t>1</a:t>
            </a:r>
            <a:r>
              <a:rPr lang="zh-CN" altLang="en-US" sz="2400">
                <a:ea typeface="宋体" panose="02010600030101010101" pitchFamily="2" charset="-122"/>
              </a:rPr>
              <a:t>位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存储位示图需要的字节数：2</a:t>
            </a:r>
            <a:r>
              <a:rPr lang="zh-CN" altLang="en-US" sz="2400" baseline="30000">
                <a:ea typeface="宋体" panose="02010600030101010101" pitchFamily="2" charset="-122"/>
              </a:rPr>
              <a:t>24</a:t>
            </a:r>
            <a:r>
              <a:rPr lang="zh-CN" altLang="en-US" sz="2400">
                <a:ea typeface="宋体" panose="02010600030101010101" pitchFamily="2" charset="-122"/>
              </a:rPr>
              <a:t>位</a:t>
            </a:r>
            <a:r>
              <a:rPr lang="zh-CN" altLang="en-US" sz="2400" baseline="30000">
                <a:ea typeface="宋体" panose="02010600030101010101" pitchFamily="2" charset="-122"/>
              </a:rPr>
              <a:t> </a:t>
            </a:r>
            <a:r>
              <a:rPr lang="zh-CN" altLang="en-US" sz="2400">
                <a:ea typeface="宋体" panose="02010600030101010101" pitchFamily="2" charset="-122"/>
              </a:rPr>
              <a:t>/8(位/字节)=2</a:t>
            </a:r>
            <a:r>
              <a:rPr lang="zh-CN" altLang="en-US" sz="2400" baseline="30000">
                <a:ea typeface="宋体" panose="02010600030101010101" pitchFamily="2" charset="-122"/>
              </a:rPr>
              <a:t>21</a:t>
            </a:r>
            <a:r>
              <a:rPr lang="zh-CN" altLang="en-US" sz="2400">
                <a:ea typeface="宋体" panose="02010600030101010101" pitchFamily="2" charset="-122"/>
              </a:rPr>
              <a:t>字节</a:t>
            </a:r>
            <a:endParaRPr lang="zh-CN" altLang="en-US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位示图所占盘块数： 2</a:t>
            </a:r>
            <a:r>
              <a:rPr lang="zh-CN" altLang="en-US" sz="2400" baseline="30000">
                <a:ea typeface="宋体" panose="02010600030101010101" pitchFamily="2" charset="-122"/>
              </a:rPr>
              <a:t>21</a:t>
            </a:r>
            <a:r>
              <a:rPr lang="zh-CN" altLang="en-US" sz="2400">
                <a:ea typeface="宋体" panose="02010600030101010101" pitchFamily="2" charset="-122"/>
              </a:rPr>
              <a:t>字节/2</a:t>
            </a:r>
            <a:r>
              <a:rPr lang="zh-CN" altLang="en-US" sz="2400" baseline="30000">
                <a:ea typeface="宋体" panose="02010600030101010101" pitchFamily="2" charset="-122"/>
              </a:rPr>
              <a:t>10</a:t>
            </a:r>
            <a:r>
              <a:rPr lang="zh-CN" altLang="en-US" sz="2400">
                <a:ea typeface="宋体" panose="02010600030101010101" pitchFamily="2" charset="-122"/>
              </a:rPr>
              <a:t> (字节/块)=2</a:t>
            </a:r>
            <a:r>
              <a:rPr lang="zh-CN" altLang="en-US" sz="2400" baseline="30000">
                <a:ea typeface="宋体" panose="02010600030101010101" pitchFamily="2" charset="-122"/>
              </a:rPr>
              <a:t>11</a:t>
            </a:r>
            <a:r>
              <a:rPr lang="zh-CN" altLang="en-US" sz="2400">
                <a:ea typeface="宋体" panose="02010600030101010101" pitchFamily="2" charset="-122"/>
              </a:rPr>
              <a:t>块 </a:t>
            </a:r>
            <a:r>
              <a:rPr lang="en-US" altLang="zh-CN" sz="2400">
                <a:ea typeface="宋体" panose="02010600030101010101" pitchFamily="2" charset="-122"/>
              </a:rPr>
              <a:t>(2k</a:t>
            </a:r>
            <a:r>
              <a:rPr lang="zh-CN" altLang="en-US" sz="2400">
                <a:ea typeface="宋体" panose="02010600030101010101" pitchFamily="2" charset="-122"/>
              </a:rPr>
              <a:t>块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  <a:endParaRPr lang="zh-CN" altLang="en-US" sz="2400">
              <a:ea typeface="宋体" panose="02010600030101010101" pitchFamily="2" charset="-122"/>
            </a:endParaRPr>
          </a:p>
          <a:p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Layered File System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6938" y="1004888"/>
            <a:ext cx="7700962" cy="535305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3399"/>
                </a:solidFill>
                <a:ea typeface="宋体" panose="02010600030101010101" pitchFamily="2" charset="-122"/>
              </a:rPr>
              <a:t>Basic file system</a:t>
            </a:r>
            <a:endParaRPr lang="en-US" altLang="zh-CN" sz="2400" b="1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Each </a:t>
            </a:r>
            <a:r>
              <a:rPr lang="en-US" altLang="zh-CN" sz="2000" b="1" i="1" dirty="0">
                <a:solidFill>
                  <a:srgbClr val="1306BA"/>
                </a:solidFill>
                <a:ea typeface="宋体" panose="02010600030101010101" pitchFamily="2" charset="-122"/>
              </a:rPr>
              <a:t>physical block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is identified by </a:t>
            </a:r>
            <a:r>
              <a:rPr lang="en-US" altLang="zh-CN" sz="2000" b="1" dirty="0">
                <a:ea typeface="宋体" panose="02010600030101010101" pitchFamily="2" charset="-122"/>
              </a:rPr>
              <a:t>its </a:t>
            </a:r>
            <a:r>
              <a:rPr lang="en-US" altLang="zh-CN" sz="2000" b="1" dirty="0">
                <a:solidFill>
                  <a:srgbClr val="1306BA"/>
                </a:solidFill>
                <a:ea typeface="宋体" panose="02010600030101010101" pitchFamily="2" charset="-122"/>
              </a:rPr>
              <a:t>numeric disk address</a:t>
            </a:r>
            <a:r>
              <a:rPr lang="en-US" altLang="zh-CN" sz="2000" b="1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e.g. drive 1, cylinder 73</a:t>
            </a:r>
            <a:r>
              <a:rPr lang="zh-CN" altLang="en-US" sz="2000" dirty="0">
                <a:solidFill>
                  <a:srgbClr val="7030A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7030A0"/>
                </a:solidFill>
                <a:ea typeface="宋体" panose="02010600030101010101" pitchFamily="2" charset="-122"/>
              </a:rPr>
              <a:t>track 2, sector 10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Generic </a:t>
            </a:r>
            <a:r>
              <a:rPr lang="en-US" altLang="zh-CN" sz="2000" b="1" i="1" dirty="0">
                <a:solidFill>
                  <a:srgbClr val="FF0000"/>
                </a:solidFill>
                <a:ea typeface="宋体" panose="02010600030101010101" pitchFamily="2" charset="-122"/>
              </a:rPr>
              <a:t>commands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to the appropriate 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device driver</a:t>
            </a:r>
            <a:r>
              <a:rPr lang="en-US" altLang="zh-CN" sz="2000" dirty="0">
                <a:ea typeface="宋体" panose="02010600030101010101" pitchFamily="2" charset="-122"/>
              </a:rPr>
              <a:t> to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read</a:t>
            </a:r>
            <a:r>
              <a:rPr lang="en-US" altLang="zh-CN" sz="2000" b="1" dirty="0">
                <a:ea typeface="宋体" panose="02010600030101010101" pitchFamily="2" charset="-122"/>
              </a:rPr>
              <a:t> and </a:t>
            </a:r>
            <a:r>
              <a:rPr lang="en-US" altLang="zh-CN" sz="2000" b="1" dirty="0">
                <a:solidFill>
                  <a:srgbClr val="006600"/>
                </a:solidFill>
                <a:ea typeface="宋体" panose="02010600030101010101" pitchFamily="2" charset="-122"/>
              </a:rPr>
              <a:t>write</a:t>
            </a:r>
            <a:r>
              <a:rPr lang="en-US" altLang="zh-CN" sz="2000" dirty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1306BA"/>
                </a:solidFill>
                <a:ea typeface="宋体" panose="02010600030101010101" pitchFamily="2" charset="-122"/>
              </a:rPr>
              <a:t>physical blocks </a:t>
            </a:r>
            <a:r>
              <a:rPr lang="en-US" altLang="zh-CN" sz="2000" dirty="0">
                <a:ea typeface="宋体" panose="02010600030101010101" pitchFamily="2" charset="-122"/>
              </a:rPr>
              <a:t>on the disk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/>
            <a:r>
              <a:rPr lang="en-US" altLang="zh-CN" sz="1800" dirty="0">
                <a:ea typeface="宋体" panose="02010600030101010101" pitchFamily="2" charset="-122"/>
              </a:rPr>
              <a:t>such as "retrieve block 123”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fd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=open(“/home/labs/lab1/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ptcl.c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”, O_RDWR);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2"/>
            <a:r>
              <a:rPr lang="zh-CN" altLang="en-US" sz="1800" dirty="0">
                <a:ea typeface="宋体" panose="02010600030101010101" pitchFamily="2" charset="-122"/>
              </a:rPr>
              <a:t>根据在上层</a:t>
            </a:r>
            <a:r>
              <a:rPr lang="en-US" altLang="zh-CN" sz="1800" dirty="0">
                <a:solidFill>
                  <a:srgbClr val="003399"/>
                </a:solidFill>
                <a:ea typeface="宋体" panose="02010600030101010101" pitchFamily="2" charset="-122"/>
              </a:rPr>
              <a:t>File-organization module</a:t>
            </a:r>
            <a:r>
              <a:rPr lang="zh-CN" altLang="en-US" sz="1800" dirty="0">
                <a:ea typeface="宋体" panose="02010600030101010101" pitchFamily="2" charset="-122"/>
              </a:rPr>
              <a:t>获取的文件在</a:t>
            </a:r>
            <a:r>
              <a:rPr lang="zh-CN" altLang="en-US" sz="1800" b="1" dirty="0">
                <a:solidFill>
                  <a:srgbClr val="003300"/>
                </a:solidFill>
                <a:ea typeface="宋体" panose="02010600030101010101" pitchFamily="2" charset="-122"/>
              </a:rPr>
              <a:t>磁盘上的物理块地址</a:t>
            </a:r>
            <a:r>
              <a:rPr lang="zh-CN" altLang="en-US" sz="1800" dirty="0">
                <a:ea typeface="宋体" panose="02010600030101010101" pitchFamily="2" charset="-122"/>
              </a:rPr>
              <a:t>，给下层</a:t>
            </a:r>
            <a:r>
              <a:rPr lang="en-US" altLang="zh-CN" sz="1800" dirty="0">
                <a:ea typeface="宋体" panose="02010600030101010101" pitchFamily="2" charset="-122"/>
              </a:rPr>
              <a:t>(I/O control)</a:t>
            </a:r>
            <a:r>
              <a:rPr lang="zh-CN" altLang="en-US" sz="1800" b="1" dirty="0">
                <a:solidFill>
                  <a:srgbClr val="1306BA"/>
                </a:solidFill>
                <a:ea typeface="宋体" panose="02010600030101010101" pitchFamily="2" charset="-122"/>
              </a:rPr>
              <a:t>发送磁盘读写命令</a:t>
            </a:r>
            <a:endParaRPr lang="en-US" altLang="zh-CN" sz="1800" b="1" dirty="0">
              <a:solidFill>
                <a:srgbClr val="1306BA"/>
              </a:solidFill>
              <a:ea typeface="宋体" panose="02010600030101010101" pitchFamily="2" charset="-122"/>
            </a:endParaRPr>
          </a:p>
          <a:p>
            <a:pPr lvl="2"/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8163" y="635000"/>
            <a:ext cx="82835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文件系统用位示图表示磁盘空间的分配情况，位示图存于磁盘的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32~127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号块中，每个盘块占用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1024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个字节，盘块和块内字节均从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开始编号。假设要释放的盘块号为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409612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，则位示图中要修改的位所在的盘块号和块内字节序号分别是（）。（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2015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6019" name="文本框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81,1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6020" name="文本框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81,2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6021" name="文本框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82,1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6022" name="文本框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82,2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6023" name="椭圆 7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6024" name="椭圆 8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6025" name="椭圆 10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6026" name="圆角矩形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6027" name="矩形 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86028" name="文本框 6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6029" name="文本框 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779001" y="1270000"/>
            <a:ext cx="3332163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每块大小为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1024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字节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=8096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位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409612/8096=50…12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，位示图的盘块号从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开始编号，则盘块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409612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在位示图的第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50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号块的第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位，即第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50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号块的第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号字节中（第二个字节，因字节序号从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开始编址，故为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号字节）；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位示图的起始块号为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，则为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32+50=82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号块物理块的第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号字节中。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故 选择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86030" name="组合 5"/>
          <p:cNvGrpSpPr/>
          <p:nvPr>
            <p:custDataLst>
              <p:tags r:id="rId13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86042" name="RemarkBack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86043" name="RemarkBlock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86044" name="RemarkTitleText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86031" name="RemarkBack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86032" name="RemarkBlock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86033" name="RemarkTitleText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6034" name="椭圆 8"/>
          <p:cNvSpPr>
            <a:spLocks noChangeAspect="1"/>
          </p:cNvSpPr>
          <p:nvPr>
            <p:custDataLst>
              <p:tags r:id="rId20"/>
            </p:custDataLst>
          </p:nvPr>
        </p:nvSpPr>
        <p:spPr bwMode="auto">
          <a:xfrm>
            <a:off x="1060450" y="450056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86035" name="组合 16"/>
          <p:cNvGrpSpPr/>
          <p:nvPr>
            <p:custDataLst>
              <p:tags r:id="rId21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6038" name="TitleBackground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86039" name="ColorBlock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86040" name="TypeText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6041" name="TipText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86036" name="图片 1"/>
          <p:cNvPicPr/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8"/>
    </p:custData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文本框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74688" y="1087438"/>
            <a:ext cx="7794625" cy="423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某文件系统空间的最大容量为</a:t>
            </a:r>
            <a:r>
              <a:rPr lang="en-US" altLang="zh-CN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4TB</a:t>
            </a:r>
            <a:r>
              <a:rPr lang="zh-CN" altLang="en-US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1TB=2</a:t>
            </a:r>
            <a:r>
              <a:rPr lang="en-US" altLang="zh-CN" sz="1800" baseline="30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40</a:t>
            </a:r>
            <a:r>
              <a:rPr lang="en-US" altLang="zh-CN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r>
              <a:rPr lang="zh-CN" altLang="en-US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），以磁盘块为基本分配单位，磁盘块大小为</a:t>
            </a:r>
            <a:r>
              <a:rPr lang="en-US" altLang="zh-CN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1KB</a:t>
            </a:r>
            <a:r>
              <a:rPr lang="zh-CN" altLang="en-US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r>
              <a:rPr lang="en-US" altLang="zh-CN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FCB</a:t>
            </a:r>
            <a:r>
              <a:rPr lang="zh-CN" altLang="en-US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包含一个</a:t>
            </a:r>
            <a:r>
              <a:rPr lang="en-US" altLang="zh-CN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512B</a:t>
            </a:r>
            <a:r>
              <a:rPr lang="zh-CN" altLang="en-US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的索引表区。请回答：</a:t>
            </a:r>
            <a:endParaRPr lang="en-US" altLang="zh-CN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）假设索引表区仅采用直接索引结构，索引区存放文件占用的磁盘块号。索引表项中块号最少占用多少字节？可支持的单个文件最大长度是多少字节？</a:t>
            </a:r>
            <a:endParaRPr lang="en-US" altLang="zh-CN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）假设索引表区采用如下结构：第</a:t>
            </a:r>
            <a:r>
              <a:rPr lang="en-US" altLang="zh-CN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0~7</a:t>
            </a:r>
            <a:r>
              <a:rPr lang="zh-CN" altLang="en-US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字节采用</a:t>
            </a:r>
            <a:r>
              <a:rPr lang="en-US" altLang="zh-CN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&lt;</a:t>
            </a:r>
            <a:r>
              <a:rPr lang="zh-CN" altLang="en-US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起始块号，块数</a:t>
            </a:r>
            <a:r>
              <a:rPr lang="en-US" altLang="zh-CN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&gt;</a:t>
            </a:r>
            <a:r>
              <a:rPr lang="zh-CN" altLang="en-US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格式表示文件创建时预分配的连续存储空间，其中起始块号占</a:t>
            </a:r>
            <a:r>
              <a:rPr lang="en-US" altLang="zh-CN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6B</a:t>
            </a:r>
            <a:r>
              <a:rPr lang="zh-CN" altLang="en-US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，块数占</a:t>
            </a:r>
            <a:r>
              <a:rPr lang="en-US" altLang="zh-CN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2B</a:t>
            </a:r>
            <a:r>
              <a:rPr lang="zh-CN" altLang="en-US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；剩余</a:t>
            </a:r>
            <a:r>
              <a:rPr lang="en-US" altLang="zh-CN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504</a:t>
            </a:r>
            <a:r>
              <a:rPr lang="zh-CN" altLang="en-US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字节采用直接索引结构，一个索引项占</a:t>
            </a:r>
            <a:r>
              <a:rPr lang="en-US" altLang="zh-CN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6B</a:t>
            </a:r>
            <a:r>
              <a:rPr lang="zh-CN" altLang="en-US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，则可支持的单个文件最大长度是多少字节？</a:t>
            </a:r>
            <a:endParaRPr lang="en-US" altLang="zh-CN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</a:t>
            </a:r>
            <a:r>
              <a:rPr lang="zh-CN" altLang="en-US" sz="18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为了使单个文件的长度达到最大，请指出起始块号和块数分别所占字节数的合理值，并说明理由。</a:t>
            </a:r>
            <a:endParaRPr lang="zh-CN" altLang="en-US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7043" name="矩形: 圆角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7044" name="矩形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5849938"/>
            <a:ext cx="9144000" cy="365125"/>
          </a:xfrm>
          <a:prstGeom prst="rect">
            <a:avLst/>
          </a:prstGeom>
          <a:solidFill>
            <a:srgbClr val="FBFA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87045" name="组合 9"/>
          <p:cNvGrpSpPr/>
          <p:nvPr>
            <p:custDataLst>
              <p:tags r:id="rId4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7047" name="TitleBackground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87048" name="ColorBlock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90204" pitchFamily="34" charset="0"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87049" name="TypeText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7050" name="TipText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87046" name="图片 2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1"/>
    </p:custData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604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续上页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57275" y="1366838"/>
            <a:ext cx="7254875" cy="4706937"/>
          </a:xfrm>
        </p:spPr>
        <p:txBody>
          <a:bodyPr/>
          <a:lstStyle/>
          <a:p>
            <a:pPr marL="0" indent="0" eaLnBrk="1">
              <a:buFont typeface="Monotype Sorts" pitchFamily="2" charset="2"/>
              <a:buNone/>
              <a:tabLst>
                <a:tab pos="1312545" algn="l"/>
              </a:tabLst>
            </a:pPr>
            <a:r>
              <a:rPr lang="zh-CN" altLang="en-US" sz="1800">
                <a:ea typeface="宋体" panose="02010600030101010101" pitchFamily="2" charset="-122"/>
              </a:rPr>
              <a:t>（</a:t>
            </a:r>
            <a:r>
              <a:rPr lang="en-US" altLang="zh-CN" sz="1800">
                <a:ea typeface="宋体" panose="02010600030101010101" pitchFamily="2" charset="-122"/>
              </a:rPr>
              <a:t>1</a:t>
            </a:r>
            <a:r>
              <a:rPr lang="zh-CN" altLang="en-US" sz="1800">
                <a:ea typeface="宋体" panose="02010600030101010101" pitchFamily="2" charset="-122"/>
              </a:rPr>
              <a:t>）该文件系统空间总的盘块数为</a:t>
            </a:r>
            <a:r>
              <a:rPr lang="en-US" altLang="zh-CN" sz="1800">
                <a:ea typeface="宋体" panose="02010600030101010101" pitchFamily="2" charset="-122"/>
              </a:rPr>
              <a:t>4TB/1KB=4G=2</a:t>
            </a:r>
            <a:r>
              <a:rPr lang="en-US" altLang="zh-CN" sz="1800" baseline="30000">
                <a:ea typeface="宋体" panose="02010600030101010101" pitchFamily="2" charset="-122"/>
              </a:rPr>
              <a:t>32</a:t>
            </a:r>
            <a:r>
              <a:rPr lang="zh-CN" altLang="en-US" sz="1800">
                <a:ea typeface="宋体" panose="02010600030101010101" pitchFamily="2" charset="-122"/>
              </a:rPr>
              <a:t>个，则索引表项中块号最少需要</a:t>
            </a:r>
            <a:r>
              <a:rPr lang="en-US" altLang="zh-CN" sz="1800">
                <a:ea typeface="宋体" panose="02010600030101010101" pitchFamily="2" charset="-122"/>
              </a:rPr>
              <a:t>32/8=4</a:t>
            </a:r>
            <a:r>
              <a:rPr lang="zh-CN" altLang="en-US" sz="1800">
                <a:ea typeface="宋体" panose="02010600030101010101" pitchFamily="2" charset="-122"/>
              </a:rPr>
              <a:t>字节，每个文件的</a:t>
            </a:r>
            <a:r>
              <a:rPr lang="en-US" altLang="zh-CN" sz="1800">
                <a:ea typeface="宋体" panose="02010600030101010101" pitchFamily="2" charset="-122"/>
              </a:rPr>
              <a:t>FCB</a:t>
            </a:r>
            <a:r>
              <a:rPr lang="zh-CN" altLang="en-US" sz="1800">
                <a:ea typeface="宋体" panose="02010600030101010101" pitchFamily="2" charset="-122"/>
              </a:rPr>
              <a:t>中索引表区空间为</a:t>
            </a:r>
            <a:r>
              <a:rPr lang="en-US" altLang="zh-CN" sz="1800">
                <a:ea typeface="宋体" panose="02010600030101010101" pitchFamily="2" charset="-122"/>
              </a:rPr>
              <a:t>512B</a:t>
            </a:r>
            <a:r>
              <a:rPr lang="zh-CN" altLang="en-US" sz="1800">
                <a:ea typeface="宋体" panose="02010600030101010101" pitchFamily="2" charset="-122"/>
              </a:rPr>
              <a:t>，最多可有的表项数为</a:t>
            </a:r>
            <a:r>
              <a:rPr lang="en-US" altLang="zh-CN" sz="1800">
                <a:ea typeface="宋体" panose="02010600030101010101" pitchFamily="2" charset="-122"/>
              </a:rPr>
              <a:t>512B/4B=128</a:t>
            </a:r>
            <a:r>
              <a:rPr lang="zh-CN" altLang="en-US" sz="1800">
                <a:ea typeface="宋体" panose="02010600030101010101" pitchFamily="2" charset="-122"/>
              </a:rPr>
              <a:t>个。因此每个文件最多可分配</a:t>
            </a:r>
            <a:r>
              <a:rPr lang="en-US" altLang="zh-CN" sz="1800">
                <a:ea typeface="宋体" panose="02010600030101010101" pitchFamily="2" charset="-122"/>
              </a:rPr>
              <a:t>128</a:t>
            </a:r>
            <a:r>
              <a:rPr lang="zh-CN" altLang="en-US" sz="1800">
                <a:ea typeface="宋体" panose="02010600030101010101" pitchFamily="2" charset="-122"/>
              </a:rPr>
              <a:t>个磁盘块，可支持的单个文件最大长度为</a:t>
            </a:r>
            <a:r>
              <a:rPr lang="en-US" altLang="zh-CN" sz="1800">
                <a:ea typeface="宋体" panose="02010600030101010101" pitchFamily="2" charset="-122"/>
              </a:rPr>
              <a:t>128*1KB=128KB</a:t>
            </a:r>
            <a:r>
              <a:rPr lang="zh-CN" altLang="en-US" sz="1800">
                <a:ea typeface="宋体" panose="02010600030101010101" pitchFamily="2" charset="-122"/>
              </a:rPr>
              <a:t>。</a:t>
            </a:r>
            <a:endParaRPr lang="en-US" altLang="zh-CN" sz="1800">
              <a:ea typeface="宋体" panose="02010600030101010101" pitchFamily="2" charset="-122"/>
            </a:endParaRPr>
          </a:p>
          <a:p>
            <a:pPr marL="0" indent="0" eaLnBrk="1">
              <a:buFont typeface="Monotype Sorts" pitchFamily="2" charset="2"/>
              <a:buNone/>
              <a:tabLst>
                <a:tab pos="1312545" algn="l"/>
              </a:tabLst>
            </a:pPr>
            <a:r>
              <a:rPr lang="zh-CN" altLang="en-US" sz="1800">
                <a:ea typeface="宋体" panose="02010600030101010101" pitchFamily="2" charset="-122"/>
              </a:rPr>
              <a:t>（</a:t>
            </a:r>
            <a:r>
              <a:rPr lang="en-US" altLang="zh-CN" sz="1800">
                <a:ea typeface="宋体" panose="02010600030101010101" pitchFamily="2" charset="-122"/>
              </a:rPr>
              <a:t>2</a:t>
            </a:r>
            <a:r>
              <a:rPr lang="zh-CN" altLang="en-US" sz="1800">
                <a:ea typeface="宋体" panose="02010600030101010101" pitchFamily="2" charset="-122"/>
              </a:rPr>
              <a:t>）在</a:t>
            </a:r>
            <a:r>
              <a:rPr lang="en-US" altLang="zh-CN" sz="1800">
                <a:ea typeface="宋体" panose="02010600030101010101" pitchFamily="2" charset="-122"/>
              </a:rPr>
              <a:t>&lt;</a:t>
            </a:r>
            <a:r>
              <a:rPr lang="zh-CN" altLang="en-US" sz="1800">
                <a:ea typeface="宋体" panose="02010600030101010101" pitchFamily="2" charset="-122"/>
              </a:rPr>
              <a:t>起始块号，块数</a:t>
            </a:r>
            <a:r>
              <a:rPr lang="en-US" altLang="zh-CN" sz="1800">
                <a:ea typeface="宋体" panose="02010600030101010101" pitchFamily="2" charset="-122"/>
              </a:rPr>
              <a:t>&gt;</a:t>
            </a:r>
            <a:r>
              <a:rPr lang="zh-CN" altLang="en-US" sz="1800">
                <a:ea typeface="宋体" panose="02010600030101010101" pitchFamily="2" charset="-122"/>
              </a:rPr>
              <a:t>格式中，块数占</a:t>
            </a:r>
            <a:r>
              <a:rPr lang="en-US" altLang="zh-CN" sz="1800">
                <a:ea typeface="宋体" panose="02010600030101010101" pitchFamily="2" charset="-122"/>
              </a:rPr>
              <a:t>2B</a:t>
            </a:r>
            <a:r>
              <a:rPr lang="zh-CN" altLang="en-US" sz="1800">
                <a:ea typeface="宋体" panose="02010600030101010101" pitchFamily="2" charset="-122"/>
              </a:rPr>
              <a:t>，为文件预分配的磁盘数最多为</a:t>
            </a:r>
            <a:r>
              <a:rPr lang="en-US" altLang="zh-CN" sz="1800">
                <a:ea typeface="宋体" panose="02010600030101010101" pitchFamily="2" charset="-122"/>
              </a:rPr>
              <a:t>2</a:t>
            </a:r>
            <a:r>
              <a:rPr lang="en-US" altLang="zh-CN" sz="1800" baseline="30000">
                <a:ea typeface="宋体" panose="02010600030101010101" pitchFamily="2" charset="-122"/>
              </a:rPr>
              <a:t>16</a:t>
            </a:r>
            <a:r>
              <a:rPr lang="zh-CN" altLang="en-US" sz="1800">
                <a:ea typeface="宋体" panose="02010600030101010101" pitchFamily="2" charset="-122"/>
              </a:rPr>
              <a:t>块，因此预分配的连续空间最大为</a:t>
            </a:r>
            <a:r>
              <a:rPr lang="en-US" altLang="zh-CN" sz="1800">
                <a:ea typeface="宋体" panose="02010600030101010101" pitchFamily="2" charset="-122"/>
              </a:rPr>
              <a:t>1KB*2</a:t>
            </a:r>
            <a:r>
              <a:rPr lang="en-US" altLang="zh-CN" sz="1800" baseline="30000">
                <a:ea typeface="宋体" panose="02010600030101010101" pitchFamily="2" charset="-122"/>
              </a:rPr>
              <a:t>16</a:t>
            </a:r>
            <a:r>
              <a:rPr lang="en-US" altLang="zh-CN" sz="1800">
                <a:ea typeface="宋体" panose="02010600030101010101" pitchFamily="2" charset="-122"/>
              </a:rPr>
              <a:t>=64MB</a:t>
            </a:r>
            <a:r>
              <a:rPr lang="zh-CN" altLang="en-US" sz="1800">
                <a:ea typeface="宋体" panose="02010600030101010101" pitchFamily="2" charset="-122"/>
              </a:rPr>
              <a:t>。直接索引结构部分空间为</a:t>
            </a:r>
            <a:r>
              <a:rPr lang="en-US" altLang="zh-CN" sz="1800">
                <a:ea typeface="宋体" panose="02010600030101010101" pitchFamily="2" charset="-122"/>
              </a:rPr>
              <a:t>504B</a:t>
            </a:r>
            <a:r>
              <a:rPr lang="zh-CN" altLang="en-US" sz="1800">
                <a:ea typeface="宋体" panose="02010600030101010101" pitchFamily="2" charset="-122"/>
              </a:rPr>
              <a:t>，</a:t>
            </a:r>
            <a:r>
              <a:rPr lang="zh-CN" altLang="en-US" sz="1800">
                <a:ea typeface="宋体" panose="02010600030101010101" pitchFamily="2" charset="-122"/>
                <a:sym typeface="Microsoft Yahei" panose="020B0503020204020204" pitchFamily="34" charset="-122"/>
              </a:rPr>
              <a:t>每个索引项占</a:t>
            </a:r>
            <a:r>
              <a:rPr lang="en-US" altLang="zh-CN" sz="1800">
                <a:ea typeface="宋体" panose="02010600030101010101" pitchFamily="2" charset="-122"/>
                <a:sym typeface="Microsoft Yahei" panose="020B0503020204020204" pitchFamily="34" charset="-122"/>
              </a:rPr>
              <a:t>6B</a:t>
            </a:r>
            <a:r>
              <a:rPr lang="zh-CN" altLang="en-US" sz="1800">
                <a:ea typeface="宋体" panose="02010600030101010101" pitchFamily="2" charset="-122"/>
                <a:sym typeface="Microsoft Yahei" panose="020B0503020204020204" pitchFamily="34" charset="-122"/>
              </a:rPr>
              <a:t>，则直接索引结构最多可表示的磁盘块数为</a:t>
            </a:r>
            <a:r>
              <a:rPr lang="en-US" altLang="zh-CN" sz="1800">
                <a:ea typeface="宋体" panose="02010600030101010101" pitchFamily="2" charset="-122"/>
                <a:sym typeface="Microsoft Yahei" panose="020B0503020204020204" pitchFamily="34" charset="-122"/>
              </a:rPr>
              <a:t>504B/6B=84</a:t>
            </a:r>
            <a:r>
              <a:rPr lang="zh-CN" altLang="en-US" sz="1800">
                <a:ea typeface="宋体" panose="02010600030101010101" pitchFamily="2" charset="-122"/>
                <a:sym typeface="Microsoft Yahei" panose="020B0503020204020204" pitchFamily="34" charset="-122"/>
              </a:rPr>
              <a:t>块，可支持的文件最大长度为</a:t>
            </a:r>
            <a:r>
              <a:rPr lang="en-US" altLang="zh-CN" sz="1800">
                <a:ea typeface="宋体" panose="02010600030101010101" pitchFamily="2" charset="-122"/>
                <a:sym typeface="Microsoft Yahei" panose="020B0503020204020204" pitchFamily="34" charset="-122"/>
              </a:rPr>
              <a:t>1KB*84=84KB</a:t>
            </a:r>
            <a:r>
              <a:rPr lang="zh-CN" altLang="en-US" sz="1800">
                <a:ea typeface="宋体" panose="02010600030101010101" pitchFamily="2" charset="-122"/>
                <a:sym typeface="Microsoft Yahei" panose="020B0503020204020204" pitchFamily="34" charset="-122"/>
              </a:rPr>
              <a:t>。综上所述，该地址结构可支持的单个文件的最大长度为</a:t>
            </a:r>
            <a:r>
              <a:rPr lang="en-US" altLang="zh-CN" sz="1800">
                <a:ea typeface="宋体" panose="02010600030101010101" pitchFamily="2" charset="-122"/>
                <a:sym typeface="Microsoft Yahei" panose="020B0503020204020204" pitchFamily="34" charset="-122"/>
              </a:rPr>
              <a:t>64MB+84KB=65620KB</a:t>
            </a:r>
            <a:r>
              <a:rPr lang="zh-CN" altLang="en-US" sz="1800">
                <a:ea typeface="宋体" panose="02010600030101010101" pitchFamily="2" charset="-122"/>
                <a:sym typeface="Microsoft Yahei" panose="020B0503020204020204" pitchFamily="34" charset="-122"/>
              </a:rPr>
              <a:t>。</a:t>
            </a:r>
            <a:endParaRPr lang="en-US" altLang="zh-CN" sz="1800">
              <a:ea typeface="宋体" panose="02010600030101010101" pitchFamily="2" charset="-122"/>
              <a:sym typeface="Microsoft Yahei" panose="020B0503020204020204" pitchFamily="34" charset="-122"/>
            </a:endParaRPr>
          </a:p>
          <a:p>
            <a:pPr marL="0" indent="0" eaLnBrk="1">
              <a:buFont typeface="Monotype Sorts" pitchFamily="2" charset="2"/>
              <a:buNone/>
              <a:tabLst>
                <a:tab pos="1312545" algn="l"/>
              </a:tabLst>
            </a:pPr>
            <a:r>
              <a:rPr lang="zh-CN" altLang="en-US" sz="1800">
                <a:ea typeface="宋体" panose="02010600030101010101" pitchFamily="2" charset="-122"/>
              </a:rPr>
              <a:t>   该文件系统空间总的盘块数为</a:t>
            </a:r>
            <a:r>
              <a:rPr lang="en-US" altLang="zh-CN" sz="1800">
                <a:ea typeface="宋体" panose="02010600030101010101" pitchFamily="2" charset="-122"/>
              </a:rPr>
              <a:t>4TB/1KB=4G=2</a:t>
            </a:r>
            <a:r>
              <a:rPr lang="en-US" altLang="zh-CN" sz="1800" baseline="30000">
                <a:ea typeface="宋体" panose="02010600030101010101" pitchFamily="2" charset="-122"/>
              </a:rPr>
              <a:t>32</a:t>
            </a:r>
            <a:r>
              <a:rPr lang="zh-CN" altLang="en-US" sz="1800">
                <a:ea typeface="宋体" panose="02010600030101010101" pitchFamily="2" charset="-122"/>
              </a:rPr>
              <a:t>个，盘块数与盘块号均可采用</a:t>
            </a:r>
            <a:r>
              <a:rPr lang="en-US" altLang="zh-CN" sz="1800">
                <a:ea typeface="宋体" panose="02010600030101010101" pitchFamily="2" charset="-122"/>
              </a:rPr>
              <a:t>4</a:t>
            </a:r>
            <a:r>
              <a:rPr lang="zh-CN" altLang="en-US" sz="1800">
                <a:ea typeface="宋体" panose="02010600030101010101" pitchFamily="2" charset="-122"/>
              </a:rPr>
              <a:t>个字节表示，因此</a:t>
            </a:r>
            <a:r>
              <a:rPr lang="zh-CN" altLang="en-US" sz="1800">
                <a:ea typeface="宋体" panose="02010600030101010101" pitchFamily="2" charset="-122"/>
                <a:sym typeface="Microsoft Yahei" panose="020B0503020204020204" pitchFamily="34" charset="-122"/>
              </a:rPr>
              <a:t>为了使单个文件的长度达到最大，起始块号和块数所占字节数均为</a:t>
            </a:r>
            <a:r>
              <a:rPr lang="en-US" altLang="zh-CN" sz="1800">
                <a:ea typeface="宋体" panose="02010600030101010101" pitchFamily="2" charset="-122"/>
                <a:sym typeface="Microsoft Yahei" panose="020B0503020204020204" pitchFamily="34" charset="-122"/>
              </a:rPr>
              <a:t>4</a:t>
            </a:r>
            <a:r>
              <a:rPr lang="zh-CN" altLang="en-US" sz="1800">
                <a:ea typeface="宋体" panose="02010600030101010101" pitchFamily="2" charset="-122"/>
                <a:sym typeface="Microsoft Yahei" panose="020B0503020204020204" pitchFamily="34" charset="-122"/>
              </a:rPr>
              <a:t>，即采用</a:t>
            </a:r>
            <a:r>
              <a:rPr lang="en-US" altLang="zh-CN" sz="1800">
                <a:ea typeface="宋体" panose="02010600030101010101" pitchFamily="2" charset="-122"/>
                <a:sym typeface="Microsoft Yahei" panose="020B0503020204020204" pitchFamily="34" charset="-122"/>
              </a:rPr>
              <a:t>&lt;4,4&gt;</a:t>
            </a:r>
            <a:r>
              <a:rPr lang="zh-CN" altLang="en-US" sz="1800">
                <a:ea typeface="宋体" panose="02010600030101010101" pitchFamily="2" charset="-122"/>
                <a:sym typeface="Microsoft Yahei" panose="020B0503020204020204" pitchFamily="34" charset="-122"/>
              </a:rPr>
              <a:t>格式。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604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11.5.2 Linked list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7049" y="1366838"/>
            <a:ext cx="8114190" cy="4962941"/>
          </a:xfrm>
        </p:spPr>
        <p:txBody>
          <a:bodyPr/>
          <a:lstStyle/>
          <a:p>
            <a:pPr>
              <a:tabLst>
                <a:tab pos="1312545" algn="l"/>
              </a:tabLst>
            </a:pPr>
            <a:r>
              <a:rPr lang="zh-CN" altLang="en-US" sz="2400" b="1" dirty="0">
                <a:solidFill>
                  <a:srgbClr val="7030A0"/>
                </a:solidFill>
                <a:ea typeface="宋体" panose="02010600030101010101" pitchFamily="2" charset="-122"/>
              </a:rPr>
              <a:t>Linked list (free list)</a:t>
            </a:r>
            <a:endParaRPr lang="zh-CN" altLang="en-US" sz="24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2000" dirty="0">
                <a:solidFill>
                  <a:srgbClr val="006600"/>
                </a:solidFill>
                <a:ea typeface="宋体" panose="02010600030101010101" pitchFamily="2" charset="-122"/>
              </a:rPr>
              <a:t>将所有空闲磁盘块用链表链接</a:t>
            </a:r>
            <a:r>
              <a:rPr lang="zh-CN" altLang="en-US" sz="2000" dirty="0" smtClean="0">
                <a:solidFill>
                  <a:srgbClr val="006600"/>
                </a:solidFill>
                <a:ea typeface="宋体" panose="02010600030101010101" pitchFamily="2" charset="-122"/>
              </a:rPr>
              <a:t>起来；</a:t>
            </a:r>
            <a:endParaRPr lang="en-US" altLang="zh-CN" sz="2000" dirty="0" smtClean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2000" dirty="0" smtClean="0">
                <a:ea typeface="宋体" panose="02010600030101010101" pitchFamily="2" charset="-122"/>
              </a:rPr>
              <a:t>并</a:t>
            </a:r>
            <a:r>
              <a:rPr lang="zh-CN" altLang="en-US" sz="2000" dirty="0">
                <a:ea typeface="宋体" panose="02010600030101010101" pitchFamily="2" charset="-122"/>
              </a:rPr>
              <a:t>将指向第一个空闲块的头指针保存在磁盘的特殊位置</a:t>
            </a:r>
            <a:r>
              <a:rPr lang="zh-CN" altLang="en-US" sz="2000" dirty="0" smtClean="0">
                <a:ea typeface="宋体" panose="02010600030101010101" pitchFamily="2" charset="-122"/>
              </a:rPr>
              <a:t>（如Super </a:t>
            </a:r>
            <a:r>
              <a:rPr lang="zh-CN" altLang="en-US" sz="2000" dirty="0">
                <a:ea typeface="宋体" panose="02010600030101010101" pitchFamily="2" charset="-122"/>
              </a:rPr>
              <a:t>block），同时也缓存在内存中；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ea typeface="宋体" panose="02010600030101010101" pitchFamily="2" charset="-122"/>
              </a:rPr>
              <a:t>类似于页式管理中的空闲帧列表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endParaRPr lang="zh-CN" altLang="en-US" sz="2000" dirty="0"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2000" dirty="0">
                <a:solidFill>
                  <a:srgbClr val="7030A0"/>
                </a:solidFill>
                <a:ea typeface="宋体" panose="02010600030101010101" pitchFamily="2" charset="-122"/>
              </a:rPr>
              <a:t>Cannot get contiguous space easily</a:t>
            </a:r>
            <a:endParaRPr lang="zh-CN" altLang="en-US" sz="2000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2000" dirty="0">
                <a:solidFill>
                  <a:srgbClr val="1306BA"/>
                </a:solidFill>
                <a:ea typeface="宋体" panose="02010600030101010101" pitchFamily="2" charset="-122"/>
              </a:rPr>
              <a:t>No waste of space</a:t>
            </a:r>
            <a:r>
              <a:rPr lang="zh-CN" altLang="en-US" sz="2000" dirty="0">
                <a:ea typeface="宋体" panose="02010600030101010101" pitchFamily="2" charset="-122"/>
              </a:rPr>
              <a:t>（不占用额外的磁盘空间）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endParaRPr lang="zh-CN" altLang="en-US" sz="2400" b="1" dirty="0">
              <a:ea typeface="宋体" panose="02010600030101010101" pitchFamily="2" charset="-122"/>
            </a:endParaRPr>
          </a:p>
          <a:p>
            <a:pPr>
              <a:tabLst>
                <a:tab pos="1312545" algn="l"/>
              </a:tabLst>
            </a:pP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实现：</a:t>
            </a:r>
            <a:r>
              <a:rPr lang="zh-CN" altLang="en-US" sz="2400" b="1" dirty="0">
                <a:ea typeface="宋体" panose="02010600030101010101" pitchFamily="2" charset="-122"/>
              </a:rPr>
              <a:t>链表的头部放在超级块中；</a:t>
            </a:r>
            <a:endParaRPr lang="zh-CN" altLang="en-US" sz="2400" b="1" dirty="0">
              <a:ea typeface="宋体" panose="02010600030101010101" pitchFamily="2" charset="-122"/>
            </a:endParaRPr>
          </a:p>
          <a:p>
            <a:pPr>
              <a:tabLst>
                <a:tab pos="1312545" algn="l"/>
              </a:tabLst>
            </a:pPr>
            <a:endParaRPr lang="zh-CN" altLang="en-US" sz="20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Linked Free Space List on Disk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9011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3" t="648" r="18672" b="1299"/>
          <a:stretch>
            <a:fillRect/>
          </a:stretch>
        </p:blipFill>
        <p:spPr bwMode="auto">
          <a:xfrm>
            <a:off x="2678113" y="1279525"/>
            <a:ext cx="4386262" cy="51308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11.5.3 Grouping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977900"/>
            <a:ext cx="7793038" cy="5749925"/>
          </a:xfrm>
        </p:spPr>
        <p:txBody>
          <a:bodyPr/>
          <a:lstStyle/>
          <a:p>
            <a:pPr>
              <a:tabLst>
                <a:tab pos="1312545" algn="l"/>
              </a:tabLst>
            </a:pPr>
            <a:r>
              <a:rPr lang="zh-CN" altLang="en-US" sz="2000" b="1" u="sng" dirty="0" smtClean="0">
                <a:solidFill>
                  <a:srgbClr val="C00000"/>
                </a:solidFill>
                <a:ea typeface="宋体" panose="02010600030101010101" pitchFamily="2" charset="-122"/>
              </a:rPr>
              <a:t>对于链接分配的</a:t>
            </a:r>
            <a:r>
              <a:rPr lang="zh-CN" altLang="en-US" sz="2000" b="1" u="sng" dirty="0">
                <a:solidFill>
                  <a:srgbClr val="C00000"/>
                </a:solidFill>
                <a:ea typeface="宋体" panose="02010600030101010101" pitchFamily="2" charset="-122"/>
              </a:rPr>
              <a:t>一种</a:t>
            </a:r>
            <a:r>
              <a:rPr lang="zh-CN" altLang="en-US" sz="2000" b="1" u="sng" dirty="0" smtClean="0">
                <a:solidFill>
                  <a:srgbClr val="C00000"/>
                </a:solidFill>
                <a:ea typeface="宋体" panose="02010600030101010101" pitchFamily="2" charset="-122"/>
              </a:rPr>
              <a:t>改进</a:t>
            </a:r>
            <a:endParaRPr lang="en-US" altLang="zh-CN" sz="2000" b="1" u="sng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专门设置一些磁盘块</a:t>
            </a:r>
            <a:r>
              <a:rPr lang="zh-CN" altLang="en-US" sz="18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临时存储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多个空闲磁盘块的块号；</a:t>
            </a:r>
            <a:endParaRPr lang="en-US" altLang="zh-CN" sz="1800" b="1" dirty="0" smtClean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磁盘块号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保存在同一个磁盘块中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的那些空闲磁盘块，构成一组。</a:t>
            </a:r>
            <a:endParaRPr lang="en-US" altLang="zh-CN" sz="1800" b="1" dirty="0" smtClean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是为</a:t>
            </a:r>
            <a:r>
              <a:rPr lang="zh-CN" altLang="en-US" sz="1800" b="1" u="sng" dirty="0" smtClean="0">
                <a:solidFill>
                  <a:srgbClr val="1306BA"/>
                </a:solidFill>
                <a:ea typeface="宋体" panose="02010600030101010101" pitchFamily="2" charset="-122"/>
              </a:rPr>
              <a:t>成组链接法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；</a:t>
            </a:r>
            <a:endParaRPr lang="en-US" altLang="zh-CN" sz="18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>
              <a:tabLst>
                <a:tab pos="1312545" algn="l"/>
              </a:tabLst>
            </a:pPr>
            <a:r>
              <a:rPr lang="zh-CN" altLang="en-US" sz="2000" b="1" dirty="0">
                <a:solidFill>
                  <a:srgbClr val="006600"/>
                </a:solidFill>
                <a:ea typeface="宋体" panose="02010600030101010101" pitchFamily="2" charset="-122"/>
              </a:rPr>
              <a:t>Grouping （</a:t>
            </a:r>
            <a:r>
              <a:rPr lang="zh-CN" altLang="en-US" sz="2000" b="1" dirty="0">
                <a:ea typeface="宋体" panose="02010600030101010101" pitchFamily="2" charset="-122"/>
              </a:rPr>
              <a:t>UNIX使用的 “成组链接法”）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1800" b="1" dirty="0" smtClean="0">
                <a:ea typeface="宋体" panose="02010600030101010101" pitchFamily="2" charset="-122"/>
              </a:rPr>
              <a:t>将</a:t>
            </a:r>
            <a:r>
              <a:rPr lang="zh-CN" altLang="en-US" sz="1800" b="1" dirty="0">
                <a:ea typeface="宋体" panose="02010600030101010101" pitchFamily="2" charset="-122"/>
              </a:rPr>
              <a:t>n个空闲块分成一组，每组中的</a:t>
            </a:r>
            <a:r>
              <a:rPr lang="zh-CN" altLang="en-US" sz="1800" b="1" dirty="0">
                <a:solidFill>
                  <a:srgbClr val="1306BA"/>
                </a:solidFill>
                <a:ea typeface="宋体" panose="02010600030101010101" pitchFamily="2" charset="-122"/>
              </a:rPr>
              <a:t>第一块</a:t>
            </a:r>
            <a:r>
              <a:rPr lang="zh-CN" altLang="en-US" sz="1800" b="1" dirty="0">
                <a:ea typeface="宋体" panose="02010600030101010101" pitchFamily="2" charset="-122"/>
              </a:rPr>
              <a:t>或</a:t>
            </a:r>
            <a:r>
              <a:rPr lang="zh-CN" altLang="en-US" sz="1800" b="1" dirty="0">
                <a:solidFill>
                  <a:srgbClr val="1306BA"/>
                </a:solidFill>
                <a:ea typeface="宋体" panose="02010600030101010101" pitchFamily="2" charset="-122"/>
              </a:rPr>
              <a:t>最后一块</a:t>
            </a:r>
            <a:r>
              <a:rPr lang="zh-CN" altLang="en-US" sz="1800" b="1" dirty="0">
                <a:ea typeface="宋体" panose="02010600030101010101" pitchFamily="2" charset="-122"/>
              </a:rPr>
              <a:t>保存下一组的空闲块地址，依次类推；</a:t>
            </a:r>
            <a:endParaRPr lang="zh-CN" altLang="en-US" sz="1800" b="1" dirty="0"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1800" b="1" dirty="0">
                <a:ea typeface="宋体" panose="02010600030101010101" pitchFamily="2" charset="-122"/>
              </a:rPr>
              <a:t>第一组的块地址保存在一个特殊空闲块中；</a:t>
            </a:r>
            <a:endParaRPr lang="zh-CN" altLang="en-US" sz="1800" b="1" dirty="0"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1800" b="1" dirty="0">
                <a:solidFill>
                  <a:srgbClr val="002060"/>
                </a:solidFill>
                <a:ea typeface="宋体" panose="02010600030101010101" pitchFamily="2" charset="-122"/>
              </a:rPr>
              <a:t>No waste of space（不占用额外的磁盘空间）</a:t>
            </a:r>
            <a:endParaRPr lang="zh-CN" altLang="en-US" sz="1800" b="1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1800" b="1" dirty="0">
                <a:solidFill>
                  <a:srgbClr val="7030A0"/>
                </a:solidFill>
                <a:ea typeface="宋体" panose="02010600030101010101" pitchFamily="2" charset="-122"/>
              </a:rPr>
              <a:t>当前可分配的物理块号存放在空闲盘块栈，因此绝大部分的分配和回收工作是在主存中进行，可以节省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时间，与</a:t>
            </a:r>
            <a:r>
              <a:rPr lang="en-US" altLang="zh-CN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bit vector</a:t>
            </a:r>
            <a:r>
              <a:rPr lang="zh-CN" altLang="en-US" sz="18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相比，占用内存较少；</a:t>
            </a:r>
            <a:endParaRPr lang="en-US" altLang="zh-CN" sz="18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1800" b="1" dirty="0" smtClean="0">
                <a:solidFill>
                  <a:srgbClr val="002060"/>
                </a:solidFill>
                <a:ea typeface="宋体" panose="02010600030101010101" pitchFamily="2" charset="-122"/>
              </a:rPr>
              <a:t>Cannot </a:t>
            </a:r>
            <a:r>
              <a:rPr lang="zh-CN" altLang="en-US" sz="1800" b="1" dirty="0">
                <a:solidFill>
                  <a:srgbClr val="002060"/>
                </a:solidFill>
                <a:ea typeface="宋体" panose="02010600030101010101" pitchFamily="2" charset="-122"/>
              </a:rPr>
              <a:t>get contiguous space easily</a:t>
            </a:r>
            <a:endParaRPr lang="zh-CN" altLang="en-US" sz="1800" b="1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18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与链接法不同，该方法容易找到大量的空闲块；</a:t>
            </a:r>
            <a:endParaRPr lang="en-US" altLang="zh-CN" sz="1800" b="1" dirty="0" smtClean="0">
              <a:solidFill>
                <a:srgbClr val="1306BA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5"/>
          <p:cNvSpPr txBox="1">
            <a:spLocks noChangeArrowheads="1"/>
          </p:cNvSpPr>
          <p:nvPr/>
        </p:nvSpPr>
        <p:spPr bwMode="auto">
          <a:xfrm>
            <a:off x="1077913" y="1203325"/>
            <a:ext cx="72739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zh-CN" altLang="en-US" sz="1800" b="1" dirty="0"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                       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第一组            第二组             第三组              </a:t>
            </a:r>
            <a:r>
              <a:rPr lang="en-US" altLang="zh-CN" sz="1800" b="1" dirty="0">
                <a:solidFill>
                  <a:srgbClr val="006600"/>
                </a:solidFill>
                <a:ea typeface="宋体" panose="02010600030101010101" pitchFamily="2" charset="-122"/>
              </a:rPr>
              <a:t>……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 </a:t>
            </a:r>
            <a:endParaRPr lang="zh-CN" altLang="en-US" sz="1800" b="1" dirty="0">
              <a:solidFill>
                <a:srgbClr val="0066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92163" name="Object 6"/>
          <p:cNvGraphicFramePr>
            <a:graphicFrameLocks noChangeAspect="1"/>
          </p:cNvGraphicFramePr>
          <p:nvPr/>
        </p:nvGraphicFramePr>
        <p:xfrm>
          <a:off x="508000" y="1651000"/>
          <a:ext cx="8115300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4" name="Visio" r:id="rId1" imgW="4747260" imgH="2766060" progId="Visio.Drawing.11">
                  <p:embed/>
                </p:oleObj>
              </mc:Choice>
              <mc:Fallback>
                <p:oleObj name="Visio" r:id="rId1" imgW="4747260" imgH="276606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1651000"/>
                        <a:ext cx="8115300" cy="438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Rectangle 2"/>
          <p:cNvSpPr txBox="1">
            <a:spLocks noChangeArrowheads="1"/>
          </p:cNvSpPr>
          <p:nvPr/>
        </p:nvSpPr>
        <p:spPr bwMode="auto">
          <a:xfrm>
            <a:off x="685800" y="4572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Font typeface="Arial" panose="020B0604020202090204" pitchFamily="34" charset="0"/>
              <a:buNone/>
              <a:defRPr/>
            </a:pPr>
            <a:r>
              <a:rPr lang="en-US"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Grouping (Cont.)</a:t>
            </a:r>
            <a:endParaRPr lang="en-US" sz="3200" b="1"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2165" name="矩形 1"/>
          <p:cNvSpPr>
            <a:spLocks noChangeArrowheads="1"/>
          </p:cNvSpPr>
          <p:nvPr/>
        </p:nvSpPr>
        <p:spPr bwMode="auto">
          <a:xfrm>
            <a:off x="3333750" y="6110288"/>
            <a:ext cx="30380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 smtClean="0">
                <a:ea typeface="宋体" panose="02010600030101010101" pitchFamily="2" charset="-122"/>
              </a:rPr>
              <a:t>成组链接法空闲</a:t>
            </a:r>
            <a:r>
              <a:rPr lang="zh-CN" altLang="en-US" sz="1800" b="1" dirty="0">
                <a:ea typeface="宋体" panose="02010600030101010101" pitchFamily="2" charset="-122"/>
              </a:rPr>
              <a:t>盘块的组织 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5"/>
          <p:cNvSpPr txBox="1">
            <a:spLocks noChangeArrowheads="1"/>
          </p:cNvSpPr>
          <p:nvPr/>
        </p:nvSpPr>
        <p:spPr bwMode="auto">
          <a:xfrm>
            <a:off x="1077913" y="1203325"/>
            <a:ext cx="72739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zh-CN" altLang="en-US" sz="1800" b="1" dirty="0"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                   第一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组        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第二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组        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第三组              </a:t>
            </a:r>
            <a:r>
              <a:rPr lang="en-US" altLang="zh-CN" sz="1800" b="1" dirty="0">
                <a:solidFill>
                  <a:srgbClr val="006600"/>
                </a:solidFill>
                <a:ea typeface="宋体" panose="02010600030101010101" pitchFamily="2" charset="-122"/>
              </a:rPr>
              <a:t>……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 </a:t>
            </a:r>
            <a:endParaRPr lang="zh-CN" altLang="en-US" sz="1800" b="1" dirty="0">
              <a:solidFill>
                <a:srgbClr val="006600"/>
              </a:solidFill>
              <a:ea typeface="宋体" panose="02010600030101010101" pitchFamily="2" charset="-122"/>
            </a:endParaRPr>
          </a:p>
        </p:txBody>
      </p:sp>
      <p:sp>
        <p:nvSpPr>
          <p:cNvPr id="68612" name="Rectangle 2"/>
          <p:cNvSpPr txBox="1">
            <a:spLocks noChangeArrowheads="1"/>
          </p:cNvSpPr>
          <p:nvPr/>
        </p:nvSpPr>
        <p:spPr bwMode="auto">
          <a:xfrm>
            <a:off x="685800" y="4572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Font typeface="Arial" panose="020B0604020202090204" pitchFamily="34" charset="0"/>
              <a:buNone/>
              <a:defRPr/>
            </a:pPr>
            <a:r>
              <a:rPr lang="en-US"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Grouping (Cont.)</a:t>
            </a:r>
            <a:endParaRPr lang="en-US" sz="3200" b="1"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2165" name="矩形 1"/>
          <p:cNvSpPr>
            <a:spLocks noChangeArrowheads="1"/>
          </p:cNvSpPr>
          <p:nvPr/>
        </p:nvSpPr>
        <p:spPr bwMode="auto">
          <a:xfrm>
            <a:off x="3333750" y="6110288"/>
            <a:ext cx="30380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 smtClean="0">
                <a:ea typeface="宋体" panose="02010600030101010101" pitchFamily="2" charset="-122"/>
              </a:rPr>
              <a:t>成组链接法空闲</a:t>
            </a:r>
            <a:r>
              <a:rPr lang="zh-CN" altLang="en-US" sz="1800" b="1" dirty="0">
                <a:ea typeface="宋体" panose="02010600030101010101" pitchFamily="2" charset="-122"/>
              </a:rPr>
              <a:t>盘块的组织 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pic>
        <p:nvPicPr>
          <p:cNvPr id="94210" name="Picture 2" descr="https://img-blog.csdn.net/20160618112740418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26" y="1638717"/>
            <a:ext cx="7666038" cy="415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5"/>
          <p:cNvSpPr txBox="1">
            <a:spLocks noChangeArrowheads="1"/>
          </p:cNvSpPr>
          <p:nvPr/>
        </p:nvSpPr>
        <p:spPr bwMode="auto">
          <a:xfrm>
            <a:off x="1077913" y="1203325"/>
            <a:ext cx="72739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zh-CN" altLang="en-US" sz="1800" b="1" dirty="0"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                  第一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组         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第二组         </a:t>
            </a:r>
            <a:r>
              <a:rPr lang="zh-CN" altLang="en-US" sz="1800" b="1" dirty="0" smtClean="0">
                <a:solidFill>
                  <a:srgbClr val="006600"/>
                </a:solidFill>
                <a:ea typeface="宋体" panose="02010600030101010101" pitchFamily="2" charset="-122"/>
              </a:rPr>
              <a:t>第三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组              </a:t>
            </a:r>
            <a:r>
              <a:rPr lang="en-US" altLang="zh-CN" sz="1800" b="1" dirty="0">
                <a:solidFill>
                  <a:srgbClr val="006600"/>
                </a:solidFill>
                <a:ea typeface="宋体" panose="02010600030101010101" pitchFamily="2" charset="-122"/>
              </a:rPr>
              <a:t>……</a:t>
            </a:r>
            <a:r>
              <a:rPr lang="zh-CN" altLang="en-US" sz="1800" b="1" dirty="0">
                <a:solidFill>
                  <a:srgbClr val="006600"/>
                </a:solidFill>
                <a:ea typeface="宋体" panose="02010600030101010101" pitchFamily="2" charset="-122"/>
              </a:rPr>
              <a:t> </a:t>
            </a:r>
            <a:endParaRPr lang="zh-CN" altLang="en-US" sz="1800" b="1" dirty="0">
              <a:solidFill>
                <a:srgbClr val="006600"/>
              </a:solidFill>
              <a:ea typeface="宋体" panose="02010600030101010101" pitchFamily="2" charset="-122"/>
            </a:endParaRPr>
          </a:p>
        </p:txBody>
      </p:sp>
      <p:sp>
        <p:nvSpPr>
          <p:cNvPr id="68612" name="Rectangle 2"/>
          <p:cNvSpPr txBox="1">
            <a:spLocks noChangeArrowheads="1"/>
          </p:cNvSpPr>
          <p:nvPr/>
        </p:nvSpPr>
        <p:spPr bwMode="auto">
          <a:xfrm>
            <a:off x="685800" y="4572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Font typeface="Arial" panose="020B0604020202090204" pitchFamily="34" charset="0"/>
              <a:buNone/>
              <a:defRPr/>
            </a:pPr>
            <a:r>
              <a:rPr lang="en-US"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Grouping (Cont.)</a:t>
            </a:r>
            <a:endParaRPr lang="en-US" sz="3200" b="1"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93190" name="Picture 6" descr="https://img-blog.csdn.net/201604031836575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1573213"/>
            <a:ext cx="7273925" cy="455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Grouping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977900"/>
            <a:ext cx="7793038" cy="5749925"/>
          </a:xfrm>
        </p:spPr>
        <p:txBody>
          <a:bodyPr/>
          <a:lstStyle/>
          <a:p>
            <a:pPr>
              <a:tabLst>
                <a:tab pos="1312545" algn="l"/>
              </a:tabLst>
            </a:pPr>
            <a:r>
              <a:rPr lang="zh-CN" altLang="en-US" sz="2000" b="1" dirty="0">
                <a:ea typeface="宋体" panose="02010600030101010101" pitchFamily="2" charset="-122"/>
              </a:rPr>
              <a:t>空闲磁盘块的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回收</a:t>
            </a:r>
            <a:r>
              <a:rPr lang="zh-CN" altLang="en-US" sz="2000" b="1" dirty="0"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（</a:t>
            </a:r>
            <a:r>
              <a:rPr lang="zh-CN" altLang="en-US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从</a:t>
            </a: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上</a:t>
            </a:r>
            <a:r>
              <a:rPr lang="zh-CN" altLang="en-US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往下，从右向左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）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</a:t>
            </a:r>
            <a:r>
              <a:rPr lang="zh-CN" altLang="en-US" sz="1800" dirty="0">
                <a:ea typeface="宋体" panose="02010600030101010101" pitchFamily="2" charset="-122"/>
              </a:rPr>
              <a:t>在超级块中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假定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</a:t>
            </a:r>
            <a:r>
              <a:rPr lang="zh-CN" altLang="en-US" sz="1800" dirty="0">
                <a:ea typeface="宋体" panose="02010600030101010101" pitchFamily="2" charset="-122"/>
              </a:rPr>
              <a:t>是向下生长的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当最左边的组空闲块数未达到规定数，如</a:t>
            </a:r>
            <a:r>
              <a:rPr lang="en-US" altLang="zh-CN" sz="1800" dirty="0">
                <a:ea typeface="宋体" panose="02010600030101010101" pitchFamily="2" charset="-122"/>
              </a:rPr>
              <a:t>100</a:t>
            </a:r>
            <a:r>
              <a:rPr lang="zh-CN" altLang="en-US" sz="1800" dirty="0">
                <a:ea typeface="宋体" panose="02010600030101010101" pitchFamily="2" charset="-122"/>
              </a:rPr>
              <a:t>，则新回收的空闲块的块号入栈（放到空闲盘块号栈的栈顶）（从上往下）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当最左边的组空闲磁盘块数达到规定次数后，如</a:t>
            </a:r>
            <a:r>
              <a:rPr lang="en-US" altLang="zh-CN" sz="1800" dirty="0">
                <a:ea typeface="宋体" panose="02010600030101010101" pitchFamily="2" charset="-122"/>
              </a:rPr>
              <a:t>100,</a:t>
            </a:r>
            <a:r>
              <a:rPr lang="zh-CN" altLang="en-US" sz="1800" dirty="0">
                <a:ea typeface="宋体" panose="02010600030101010101" pitchFamily="2" charset="-122"/>
              </a:rPr>
              <a:t>；再回收一块空闲块后，先将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空闲盘块号栈的空闲块号信息</a:t>
            </a:r>
            <a:r>
              <a:rPr lang="zh-CN" altLang="en-US" sz="1800" dirty="0">
                <a:ea typeface="宋体" panose="02010600030101010101" pitchFamily="2" charset="-122"/>
              </a:rPr>
              <a:t>复制到该块中，同时将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空闲盘块号栈清空</a:t>
            </a:r>
            <a:r>
              <a:rPr lang="zh-CN" altLang="en-US" sz="1800" dirty="0">
                <a:ea typeface="宋体" panose="02010600030101010101" pitchFamily="2" charset="-122"/>
              </a:rPr>
              <a:t>；然后该块作为新的一组空闲块的第一块，并将该块号入栈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以此类推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tabLst>
                <a:tab pos="1312545" algn="l"/>
              </a:tabLst>
            </a:pPr>
            <a:r>
              <a:rPr lang="zh-CN" altLang="en-US" sz="2000" b="1" dirty="0">
                <a:ea typeface="宋体" panose="02010600030101010101" pitchFamily="2" charset="-122"/>
              </a:rPr>
              <a:t>空闲磁盘块的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分配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（</a:t>
            </a:r>
            <a:r>
              <a:rPr lang="zh-CN" altLang="en-US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从</a:t>
            </a:r>
            <a:r>
              <a:rPr lang="zh-CN" altLang="en-US" sz="2000" b="1" dirty="0">
                <a:solidFill>
                  <a:srgbClr val="1306BA"/>
                </a:solidFill>
                <a:ea typeface="宋体" panose="02010600030101010101" pitchFamily="2" charset="-122"/>
              </a:rPr>
              <a:t>下往上</a:t>
            </a:r>
            <a:r>
              <a:rPr lang="zh-CN" altLang="en-US" sz="2000" b="1" dirty="0" smtClean="0">
                <a:solidFill>
                  <a:srgbClr val="1306BA"/>
                </a:solidFill>
                <a:ea typeface="宋体" panose="02010600030101010101" pitchFamily="2" charset="-122"/>
              </a:rPr>
              <a:t>，从左向右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）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依次分配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</a:t>
            </a:r>
            <a:r>
              <a:rPr lang="zh-CN" altLang="en-US" sz="1800" dirty="0">
                <a:ea typeface="宋体" panose="02010600030101010101" pitchFamily="2" charset="-122"/>
              </a:rPr>
              <a:t>栈顶的空闲块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tabLst>
                <a:tab pos="1312545" algn="l"/>
              </a:tabLst>
            </a:pPr>
            <a:r>
              <a:rPr lang="zh-CN" altLang="en-US" sz="1800" dirty="0">
                <a:ea typeface="宋体" panose="02010600030101010101" pitchFamily="2" charset="-122"/>
              </a:rPr>
              <a:t>当要分配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</a:t>
            </a:r>
            <a:r>
              <a:rPr lang="zh-CN" altLang="en-US" sz="1800" dirty="0">
                <a:ea typeface="宋体" panose="02010600030101010101" pitchFamily="2" charset="-122"/>
              </a:rPr>
              <a:t>栈底所示的块号时，先把该块所保存的其下一组的空闲磁盘块号信息写入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</a:t>
            </a:r>
            <a:r>
              <a:rPr lang="zh-CN" altLang="en-US" sz="1800" dirty="0">
                <a:ea typeface="宋体" panose="02010600030101010101" pitchFamily="2" charset="-122"/>
              </a:rPr>
              <a:t>中，然后再将该空闲块分配出去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tabLst>
                <a:tab pos="1312545" algn="l"/>
              </a:tabLst>
            </a:pPr>
            <a:r>
              <a:rPr lang="zh-CN" altLang="en-US" sz="1800" b="1" dirty="0">
                <a:ea typeface="宋体" panose="02010600030101010101" pitchFamily="2" charset="-122"/>
              </a:rPr>
              <a:t>注：分配与回收过程所涉及的块信息操作均在</a:t>
            </a:r>
            <a:r>
              <a:rPr lang="zh-CN" altLang="en-US" sz="1800" dirty="0">
                <a:solidFill>
                  <a:srgbClr val="006600"/>
                </a:solidFill>
                <a:ea typeface="宋体" panose="02010600030101010101" pitchFamily="2" charset="-122"/>
              </a:rPr>
              <a:t>空闲盘块号栈</a:t>
            </a:r>
            <a:r>
              <a:rPr lang="zh-CN" altLang="en-US" sz="1800" b="1" dirty="0">
                <a:ea typeface="宋体" panose="02010600030101010101" pitchFamily="2" charset="-122"/>
              </a:rPr>
              <a:t>中进行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tabLst>
                <a:tab pos="1312545" algn="l"/>
              </a:tabLst>
            </a:pP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tabLst>
                <a:tab pos="1312545" algn="l"/>
              </a:tabLst>
            </a:pP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tabLst>
                <a:tab pos="1312545" algn="l"/>
              </a:tabLst>
            </a:pP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tabLst>
                <a:tab pos="1312545" algn="l"/>
              </a:tabLst>
            </a:pPr>
            <a:endParaRPr lang="en-US" altLang="zh-CN" sz="2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RemarkBoard"/>
</p:tagLst>
</file>

<file path=ppt/tags/tag100.xml><?xml version="1.0" encoding="utf-8"?>
<p:tagLst xmlns:p="http://schemas.openxmlformats.org/presentationml/2006/main">
  <p:tag name="PROBLEMREMARKTITLE" val="ProblemRemarkBoardTitle"/>
</p:tagLst>
</file>

<file path=ppt/tags/tag101.xml><?xml version="1.0" encoding="utf-8"?>
<p:tagLst xmlns:p="http://schemas.openxmlformats.org/presentationml/2006/main">
  <p:tag name="PROBLEMREMARKTITLE" val="ProblemRemarkBoardTitle"/>
</p:tagLst>
</file>

<file path=ppt/tags/tag102.xml><?xml version="1.0" encoding="utf-8"?>
<p:tagLst xmlns:p="http://schemas.openxmlformats.org/presentationml/2006/main">
  <p:tag name="RAINPROBLEMTYPE" val="ProblemTypeMarker"/>
</p:tagLst>
</file>

<file path=ppt/tags/tag103.xml><?xml version="1.0" encoding="utf-8"?>
<p:tagLst xmlns:p="http://schemas.openxmlformats.org/presentationml/2006/main">
  <p:tag name="RAINPROBLEMTYPE" val="ProblemTypeMarker"/>
</p:tagLst>
</file>

<file path=ppt/tags/tag104.xml><?xml version="1.0" encoding="utf-8"?>
<p:tagLst xmlns:p="http://schemas.openxmlformats.org/presentationml/2006/main">
  <p:tag name="RAINPROBLEMTYPE" val="ProblemTypeMarker"/>
</p:tagLst>
</file>

<file path=ppt/tags/tag105.xml><?xml version="1.0" encoding="utf-8"?>
<p:tagLst xmlns:p="http://schemas.openxmlformats.org/presentationml/2006/main">
  <p:tag name="RAINPROBLEMTYPE" val="ProblemTypeMarker"/>
</p:tagLst>
</file>

<file path=ppt/tags/tag106.xml><?xml version="1.0" encoding="utf-8"?>
<p:tagLst xmlns:p="http://schemas.openxmlformats.org/presentationml/2006/main">
  <p:tag name="RAINPROBLEMTYPE" val="ProblemTypeMarker"/>
</p:tagLst>
</file>

<file path=ppt/tags/tag107.xml><?xml version="1.0" encoding="utf-8"?>
<p:tagLst xmlns:p="http://schemas.openxmlformats.org/presentationml/2006/main">
  <p:tag name="RAINPROBLEM" val="ProblemSetting"/>
  <p:tag name="RAINPROBLEMTYPE" val="MultipleChoice"/>
</p:tagLst>
</file>

<file path=ppt/tags/tag108.xml><?xml version="1.0" encoding="utf-8"?>
<p:tagLst xmlns:p="http://schemas.openxmlformats.org/presentationml/2006/main">
  <p:tag name="RAINPROBLEM" val="MultipleChoice"/>
  <p:tag name="PROBLEMSCORE" val="1.0"/>
  <p:tag name="PROBLEMHASREMARK" val="True"/>
  <p:tag name="PROBLEMREMARK" val="B"/>
</p:tagLst>
</file>

<file path=ppt/tags/tag109.xml><?xml version="1.0" encoding="utf-8"?>
<p:tagLst xmlns:p="http://schemas.openxmlformats.org/presentationml/2006/main">
  <p:tag name="RAINPROBLEM" val="ProblemBody"/>
</p:tagLst>
</file>

<file path=ppt/tags/tag11.xml><?xml version="1.0" encoding="utf-8"?>
<p:tagLst xmlns:p="http://schemas.openxmlformats.org/presentationml/2006/main">
  <p:tag name="PROBLEMREMARKTITLE" val="ProblemRemarkBoardTip"/>
</p:tagLst>
</file>

<file path=ppt/tags/tag110.xml><?xml version="1.0" encoding="utf-8"?>
<p:tagLst xmlns:p="http://schemas.openxmlformats.org/presentationml/2006/main">
  <p:tag name="RAINPROBLEM" val="ProblemItem"/>
</p:tagLst>
</file>

<file path=ppt/tags/tag111.xml><?xml version="1.0" encoding="utf-8"?>
<p:tagLst xmlns:p="http://schemas.openxmlformats.org/presentationml/2006/main">
  <p:tag name="RAINPROBLEM" val="ProblemItem"/>
</p:tagLst>
</file>

<file path=ppt/tags/tag112.xml><?xml version="1.0" encoding="utf-8"?>
<p:tagLst xmlns:p="http://schemas.openxmlformats.org/presentationml/2006/main">
  <p:tag name="RAINPROBLEM" val="ProblemItem"/>
</p:tagLst>
</file>

<file path=ppt/tags/tag113.xml><?xml version="1.0" encoding="utf-8"?>
<p:tagLst xmlns:p="http://schemas.openxmlformats.org/presentationml/2006/main">
  <p:tag name="RAINPROBLEM" val="ProblemItem"/>
</p:tagLst>
</file>

<file path=ppt/tags/tag11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1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1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1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18.xml><?xml version="1.0" encoding="utf-8"?>
<p:tagLst xmlns:p="http://schemas.openxmlformats.org/presentationml/2006/main">
  <p:tag name="RAINPROBLEM" val="ProblemSubmit"/>
  <p:tag name="RAINPROBLEMTYPE" val="MultipleChoice"/>
</p:tagLst>
</file>

<file path=ppt/tags/tag119.xml><?xml version="1.0" encoding="utf-8"?>
<p:tagLst xmlns:p="http://schemas.openxmlformats.org/presentationml/2006/main">
  <p:tag name="RAINPROBLEM" val="ProblemRemarkBoard"/>
</p:tagLst>
</file>

<file path=ppt/tags/tag12.xml><?xml version="1.0" encoding="utf-8"?>
<p:tagLst xmlns:p="http://schemas.openxmlformats.org/presentationml/2006/main">
  <p:tag name="RAINPROBLEM" val="ProblemRemark"/>
</p:tagLst>
</file>

<file path=ppt/tags/tag120.xml><?xml version="1.0" encoding="utf-8"?>
<p:tagLst xmlns:p="http://schemas.openxmlformats.org/presentationml/2006/main">
  <p:tag name="PROBLEMREMARKTITLE" val="ProblemRemarkBoardTip"/>
</p:tagLst>
</file>

<file path=ppt/tags/tag121.xml><?xml version="1.0" encoding="utf-8"?>
<p:tagLst xmlns:p="http://schemas.openxmlformats.org/presentationml/2006/main">
  <p:tag name="RAINPROBLEM" val="ProblemRemark"/>
</p:tagLst>
</file>

<file path=ppt/tags/tag122.xml><?xml version="1.0" encoding="utf-8"?>
<p:tagLst xmlns:p="http://schemas.openxmlformats.org/presentationml/2006/main">
  <p:tag name="PROBLEMREMARKTITLE" val="ProblemRemarkBoardTitle"/>
</p:tagLst>
</file>

<file path=ppt/tags/tag123.xml><?xml version="1.0" encoding="utf-8"?>
<p:tagLst xmlns:p="http://schemas.openxmlformats.org/presentationml/2006/main">
  <p:tag name="PROBLEMREMARKTITLE" val="ProblemRemarkBoardTitle"/>
</p:tagLst>
</file>

<file path=ppt/tags/tag124.xml><?xml version="1.0" encoding="utf-8"?>
<p:tagLst xmlns:p="http://schemas.openxmlformats.org/presentationml/2006/main">
  <p:tag name="PROBLEMREMARKTITLE" val="ProblemRemarkBoardTitle"/>
</p:tagLst>
</file>

<file path=ppt/tags/tag125.xml><?xml version="1.0" encoding="utf-8"?>
<p:tagLst xmlns:p="http://schemas.openxmlformats.org/presentationml/2006/main">
  <p:tag name="PROBLEMREMARKTITLE" val="ProblemRemarkBoardTitle"/>
</p:tagLst>
</file>

<file path=ppt/tags/tag126.xml><?xml version="1.0" encoding="utf-8"?>
<p:tagLst xmlns:p="http://schemas.openxmlformats.org/presentationml/2006/main">
  <p:tag name="PROBLEMREMARKTITLE" val="ProblemRemarkBoardTitle"/>
</p:tagLst>
</file>

<file path=ppt/tags/tag127.xml><?xml version="1.0" encoding="utf-8"?>
<p:tagLst xmlns:p="http://schemas.openxmlformats.org/presentationml/2006/main">
  <p:tag name="PROBLEMREMARKTITLE" val="ProblemRemarkBoardTitle"/>
</p:tagLst>
</file>

<file path=ppt/tags/tag128.xml><?xml version="1.0" encoding="utf-8"?>
<p:tagLst xmlns:p="http://schemas.openxmlformats.org/presentationml/2006/main">
  <p:tag name="PROBLEMREMARKTITLE" val="ProblemRemarkBoardTitle"/>
</p:tagLst>
</file>

<file path=ppt/tags/tag129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30.xml><?xml version="1.0" encoding="utf-8"?>
<p:tagLst xmlns:p="http://schemas.openxmlformats.org/presentationml/2006/main">
  <p:tag name="RAINPROBLEMTYPE" val="ProblemTypeMarker"/>
</p:tagLst>
</file>

<file path=ppt/tags/tag131.xml><?xml version="1.0" encoding="utf-8"?>
<p:tagLst xmlns:p="http://schemas.openxmlformats.org/presentationml/2006/main">
  <p:tag name="RAINPROBLEMTYPE" val="ProblemTypeMarker"/>
</p:tagLst>
</file>

<file path=ppt/tags/tag132.xml><?xml version="1.0" encoding="utf-8"?>
<p:tagLst xmlns:p="http://schemas.openxmlformats.org/presentationml/2006/main">
  <p:tag name="RAINPROBLEMTYPE" val="ProblemTypeMarker"/>
</p:tagLst>
</file>

<file path=ppt/tags/tag133.xml><?xml version="1.0" encoding="utf-8"?>
<p:tagLst xmlns:p="http://schemas.openxmlformats.org/presentationml/2006/main">
  <p:tag name="RAINPROBLEMTYPE" val="ProblemTypeMarker"/>
</p:tagLst>
</file>

<file path=ppt/tags/tag134.xml><?xml version="1.0" encoding="utf-8"?>
<p:tagLst xmlns:p="http://schemas.openxmlformats.org/presentationml/2006/main">
  <p:tag name="RAINPROBLEM" val="ProblemSetting"/>
  <p:tag name="RAINPROBLEMTYPE" val="MultipleChoice"/>
</p:tagLst>
</file>

<file path=ppt/tags/tag135.xml><?xml version="1.0" encoding="utf-8"?>
<p:tagLst xmlns:p="http://schemas.openxmlformats.org/presentationml/2006/main">
  <p:tag name="RAINPROBLEM" val="MultipleChoice"/>
  <p:tag name="PROBLEMSCORE" val="1.0"/>
  <p:tag name="PROBLEMHASREMARK" val="True"/>
  <p:tag name="PROBLEMREMARK" val="C"/>
</p:tagLst>
</file>

<file path=ppt/tags/tag136.xml><?xml version="1.0" encoding="utf-8"?>
<p:tagLst xmlns:p="http://schemas.openxmlformats.org/presentationml/2006/main">
  <p:tag name="RAINPROBLEM" val="ProblemBody"/>
</p:tagLst>
</file>

<file path=ppt/tags/tag137.xml><?xml version="1.0" encoding="utf-8"?>
<p:tagLst xmlns:p="http://schemas.openxmlformats.org/presentationml/2006/main">
  <p:tag name="RAINPROBLEM" val="ProblemItem"/>
</p:tagLst>
</file>

<file path=ppt/tags/tag138.xml><?xml version="1.0" encoding="utf-8"?>
<p:tagLst xmlns:p="http://schemas.openxmlformats.org/presentationml/2006/main">
  <p:tag name="RAINPROBLEM" val="ProblemItem"/>
</p:tagLst>
</file>

<file path=ppt/tags/tag139.xml><?xml version="1.0" encoding="utf-8"?>
<p:tagLst xmlns:p="http://schemas.openxmlformats.org/presentationml/2006/main">
  <p:tag name="RAINPROBLEM" val="ProblemItem"/>
</p:tagLst>
</file>

<file path=ppt/tags/tag14.xml><?xml version="1.0" encoding="utf-8"?>
<p:tagLst xmlns:p="http://schemas.openxmlformats.org/presentationml/2006/main">
  <p:tag name="PROBLEMREMARKTITLE" val="ProblemRemarkBoardTitle"/>
</p:tagLst>
</file>

<file path=ppt/tags/tag140.xml><?xml version="1.0" encoding="utf-8"?>
<p:tagLst xmlns:p="http://schemas.openxmlformats.org/presentationml/2006/main">
  <p:tag name="RAINPROBLEM" val="ProblemItem"/>
</p:tagLst>
</file>

<file path=ppt/tags/tag141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4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4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4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45.xml><?xml version="1.0" encoding="utf-8"?>
<p:tagLst xmlns:p="http://schemas.openxmlformats.org/presentationml/2006/main">
  <p:tag name="RAINPROBLEM" val="ProblemSubmit"/>
  <p:tag name="RAINPROBLEMTYPE" val="MultipleChoice"/>
</p:tagLst>
</file>

<file path=ppt/tags/tag146.xml><?xml version="1.0" encoding="utf-8"?>
<p:tagLst xmlns:p="http://schemas.openxmlformats.org/presentationml/2006/main">
  <p:tag name="RAINPROBLEM" val="ProblemRemarkBoard"/>
</p:tagLst>
</file>

<file path=ppt/tags/tag147.xml><?xml version="1.0" encoding="utf-8"?>
<p:tagLst xmlns:p="http://schemas.openxmlformats.org/presentationml/2006/main">
  <p:tag name="PROBLEMREMARKTITLE" val="ProblemRemarkBoardTip"/>
</p:tagLst>
</file>

<file path=ppt/tags/tag148.xml><?xml version="1.0" encoding="utf-8"?>
<p:tagLst xmlns:p="http://schemas.openxmlformats.org/presentationml/2006/main">
  <p:tag name="RAINPROBLEM" val="ProblemRemark"/>
</p:tagLst>
</file>

<file path=ppt/tags/tag149.xml><?xml version="1.0" encoding="utf-8"?>
<p:tagLst xmlns:p="http://schemas.openxmlformats.org/presentationml/2006/main">
  <p:tag name="PROBLEMREMARKTITLE" val="ProblemRemarkBoardTitle"/>
</p:tagLst>
</file>

<file path=ppt/tags/tag15.xml><?xml version="1.0" encoding="utf-8"?>
<p:tagLst xmlns:p="http://schemas.openxmlformats.org/presentationml/2006/main">
  <p:tag name="PROBLEMREMARKTITLE" val="ProblemRemarkBoardTitle"/>
</p:tagLst>
</file>

<file path=ppt/tags/tag150.xml><?xml version="1.0" encoding="utf-8"?>
<p:tagLst xmlns:p="http://schemas.openxmlformats.org/presentationml/2006/main">
  <p:tag name="PROBLEMREMARKTITLE" val="ProblemRemarkBoardTitle"/>
</p:tagLst>
</file>

<file path=ppt/tags/tag151.xml><?xml version="1.0" encoding="utf-8"?>
<p:tagLst xmlns:p="http://schemas.openxmlformats.org/presentationml/2006/main">
  <p:tag name="PROBLEMREMARKTITLE" val="ProblemRemarkBoardTitle"/>
</p:tagLst>
</file>

<file path=ppt/tags/tag152.xml><?xml version="1.0" encoding="utf-8"?>
<p:tagLst xmlns:p="http://schemas.openxmlformats.org/presentationml/2006/main">
  <p:tag name="PROBLEMREMARKTITLE" val="ProblemRemarkBoardTitle"/>
</p:tagLst>
</file>

<file path=ppt/tags/tag153.xml><?xml version="1.0" encoding="utf-8"?>
<p:tagLst xmlns:p="http://schemas.openxmlformats.org/presentationml/2006/main">
  <p:tag name="PROBLEMREMARKTITLE" val="ProblemRemarkBoardTitle"/>
</p:tagLst>
</file>

<file path=ppt/tags/tag154.xml><?xml version="1.0" encoding="utf-8"?>
<p:tagLst xmlns:p="http://schemas.openxmlformats.org/presentationml/2006/main">
  <p:tag name="PROBLEMREMARKTITLE" val="ProblemRemarkBoardTitle"/>
</p:tagLst>
</file>

<file path=ppt/tags/tag155.xml><?xml version="1.0" encoding="utf-8"?>
<p:tagLst xmlns:p="http://schemas.openxmlformats.org/presentationml/2006/main">
  <p:tag name="PROBLEMREMARKTITLE" val="ProblemRemarkBoardTitle"/>
</p:tagLst>
</file>

<file path=ppt/tags/tag156.xml><?xml version="1.0" encoding="utf-8"?>
<p:tagLst xmlns:p="http://schemas.openxmlformats.org/presentationml/2006/main">
  <p:tag name="RAINPROBLEMTYPE" val="ProblemTypeMarker"/>
</p:tagLst>
</file>

<file path=ppt/tags/tag157.xml><?xml version="1.0" encoding="utf-8"?>
<p:tagLst xmlns:p="http://schemas.openxmlformats.org/presentationml/2006/main">
  <p:tag name="RAINPROBLEMTYPE" val="ProblemTypeMarker"/>
</p:tagLst>
</file>

<file path=ppt/tags/tag158.xml><?xml version="1.0" encoding="utf-8"?>
<p:tagLst xmlns:p="http://schemas.openxmlformats.org/presentationml/2006/main">
  <p:tag name="RAINPROBLEMTYPE" val="ProblemTypeMarker"/>
</p:tagLst>
</file>

<file path=ppt/tags/tag159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PROBLEMREMARKTITLE" val="ProblemRemarkBoardTitle"/>
</p:tagLst>
</file>

<file path=ppt/tags/tag160.xml><?xml version="1.0" encoding="utf-8"?>
<p:tagLst xmlns:p="http://schemas.openxmlformats.org/presentationml/2006/main">
  <p:tag name="RAINPROBLEMTYPE" val="ProblemTypeMarker"/>
</p:tagLst>
</file>

<file path=ppt/tags/tag161.xml><?xml version="1.0" encoding="utf-8"?>
<p:tagLst xmlns:p="http://schemas.openxmlformats.org/presentationml/2006/main">
  <p:tag name="RAINPROBLEM" val="ProblemSetting"/>
  <p:tag name="RAINPROBLEMTYPE" val="MultipleChoice"/>
</p:tagLst>
</file>

<file path=ppt/tags/tag162.xml><?xml version="1.0" encoding="utf-8"?>
<p:tagLst xmlns:p="http://schemas.openxmlformats.org/presentationml/2006/main">
  <p:tag name="RAINPROBLEM" val="MultipleChoice"/>
  <p:tag name="PROBLEMSCORE" val="1.0"/>
  <p:tag name="PROBLEMHASREMARK" val="True"/>
  <p:tag name="PROBLEMREMARK" val="A"/>
</p:tagLst>
</file>

<file path=ppt/tags/tag163.xml><?xml version="1.0" encoding="utf-8"?>
<p:tagLst xmlns:p="http://schemas.openxmlformats.org/presentationml/2006/main">
  <p:tag name="RAINPROBLEM" val="ProblemBody"/>
</p:tagLst>
</file>

<file path=ppt/tags/tag164.xml><?xml version="1.0" encoding="utf-8"?>
<p:tagLst xmlns:p="http://schemas.openxmlformats.org/presentationml/2006/main">
  <p:tag name="RAINPROBLEM" val="ProblemItem"/>
</p:tagLst>
</file>

<file path=ppt/tags/tag165.xml><?xml version="1.0" encoding="utf-8"?>
<p:tagLst xmlns:p="http://schemas.openxmlformats.org/presentationml/2006/main">
  <p:tag name="RAINPROBLEM" val="ProblemItem"/>
</p:tagLst>
</file>

<file path=ppt/tags/tag166.xml><?xml version="1.0" encoding="utf-8"?>
<p:tagLst xmlns:p="http://schemas.openxmlformats.org/presentationml/2006/main">
  <p:tag name="RAINPROBLEM" val="ProblemItem"/>
</p:tagLst>
</file>

<file path=ppt/tags/tag167.xml><?xml version="1.0" encoding="utf-8"?>
<p:tagLst xmlns:p="http://schemas.openxmlformats.org/presentationml/2006/main">
  <p:tag name="RAINPROBLEM" val="ProblemItem"/>
</p:tagLst>
</file>

<file path=ppt/tags/tag16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69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7.xml><?xml version="1.0" encoding="utf-8"?>
<p:tagLst xmlns:p="http://schemas.openxmlformats.org/presentationml/2006/main">
  <p:tag name="PROBLEMREMARKTITLE" val="ProblemRemarkBoardTitle"/>
</p:tagLst>
</file>

<file path=ppt/tags/tag17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7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72.xml><?xml version="1.0" encoding="utf-8"?>
<p:tagLst xmlns:p="http://schemas.openxmlformats.org/presentationml/2006/main">
  <p:tag name="RAINPROBLEM" val="ProblemSubmit"/>
  <p:tag name="RAINPROBLEMTYPE" val="MultipleChoice"/>
</p:tagLst>
</file>

<file path=ppt/tags/tag173.xml><?xml version="1.0" encoding="utf-8"?>
<p:tagLst xmlns:p="http://schemas.openxmlformats.org/presentationml/2006/main">
  <p:tag name="RAINPROBLEM" val="ProblemRemarkBoard"/>
</p:tagLst>
</file>

<file path=ppt/tags/tag174.xml><?xml version="1.0" encoding="utf-8"?>
<p:tagLst xmlns:p="http://schemas.openxmlformats.org/presentationml/2006/main">
  <p:tag name="PROBLEMREMARKTITLE" val="ProblemRemarkBoardTip"/>
</p:tagLst>
</file>

<file path=ppt/tags/tag175.xml><?xml version="1.0" encoding="utf-8"?>
<p:tagLst xmlns:p="http://schemas.openxmlformats.org/presentationml/2006/main">
  <p:tag name="RAINPROBLEM" val="ProblemRemark"/>
</p:tagLst>
</file>

<file path=ppt/tags/tag176.xml><?xml version="1.0" encoding="utf-8"?>
<p:tagLst xmlns:p="http://schemas.openxmlformats.org/presentationml/2006/main">
  <p:tag name="PROBLEMREMARKTITLE" val="ProblemRemarkBoardTitle"/>
</p:tagLst>
</file>

<file path=ppt/tags/tag177.xml><?xml version="1.0" encoding="utf-8"?>
<p:tagLst xmlns:p="http://schemas.openxmlformats.org/presentationml/2006/main">
  <p:tag name="PROBLEMREMARKTITLE" val="ProblemRemarkBoardTitle"/>
</p:tagLst>
</file>

<file path=ppt/tags/tag178.xml><?xml version="1.0" encoding="utf-8"?>
<p:tagLst xmlns:p="http://schemas.openxmlformats.org/presentationml/2006/main">
  <p:tag name="PROBLEMREMARKTITLE" val="ProblemRemarkBoardTitle"/>
</p:tagLst>
</file>

<file path=ppt/tags/tag179.xml><?xml version="1.0" encoding="utf-8"?>
<p:tagLst xmlns:p="http://schemas.openxmlformats.org/presentationml/2006/main">
  <p:tag name="PROBLEMREMARKTITLE" val="ProblemRemarkBoardTitle"/>
</p:tagLst>
</file>

<file path=ppt/tags/tag18.xml><?xml version="1.0" encoding="utf-8"?>
<p:tagLst xmlns:p="http://schemas.openxmlformats.org/presentationml/2006/main">
  <p:tag name="PROBLEMREMARKTITLE" val="ProblemRemarkBoardTitle"/>
</p:tagLst>
</file>

<file path=ppt/tags/tag180.xml><?xml version="1.0" encoding="utf-8"?>
<p:tagLst xmlns:p="http://schemas.openxmlformats.org/presentationml/2006/main">
  <p:tag name="PROBLEMREMARKTITLE" val="ProblemRemarkBoardTitle"/>
</p:tagLst>
</file>

<file path=ppt/tags/tag181.xml><?xml version="1.0" encoding="utf-8"?>
<p:tagLst xmlns:p="http://schemas.openxmlformats.org/presentationml/2006/main">
  <p:tag name="PROBLEMREMARKTITLE" val="ProblemRemarkBoardTitle"/>
</p:tagLst>
</file>

<file path=ppt/tags/tag182.xml><?xml version="1.0" encoding="utf-8"?>
<p:tagLst xmlns:p="http://schemas.openxmlformats.org/presentationml/2006/main">
  <p:tag name="PROBLEMREMARKTITLE" val="ProblemRemarkBoardTitle"/>
</p:tagLst>
</file>

<file path=ppt/tags/tag183.xml><?xml version="1.0" encoding="utf-8"?>
<p:tagLst xmlns:p="http://schemas.openxmlformats.org/presentationml/2006/main">
  <p:tag name="RAINPROBLEMTYPE" val="ProblemTypeMarker"/>
</p:tagLst>
</file>

<file path=ppt/tags/tag184.xml><?xml version="1.0" encoding="utf-8"?>
<p:tagLst xmlns:p="http://schemas.openxmlformats.org/presentationml/2006/main">
  <p:tag name="RAINPROBLEMTYPE" val="ProblemTypeMarker"/>
</p:tagLst>
</file>

<file path=ppt/tags/tag185.xml><?xml version="1.0" encoding="utf-8"?>
<p:tagLst xmlns:p="http://schemas.openxmlformats.org/presentationml/2006/main">
  <p:tag name="RAINPROBLEMTYPE" val="ProblemTypeMarker"/>
</p:tagLst>
</file>

<file path=ppt/tags/tag186.xml><?xml version="1.0" encoding="utf-8"?>
<p:tagLst xmlns:p="http://schemas.openxmlformats.org/presentationml/2006/main">
  <p:tag name="RAINPROBLEMTYPE" val="ProblemTypeMarker"/>
</p:tagLst>
</file>

<file path=ppt/tags/tag187.xml><?xml version="1.0" encoding="utf-8"?>
<p:tagLst xmlns:p="http://schemas.openxmlformats.org/presentationml/2006/main">
  <p:tag name="RAINPROBLEMTYPE" val="ProblemTypeMarker"/>
</p:tagLst>
</file>

<file path=ppt/tags/tag188.xml><?xml version="1.0" encoding="utf-8"?>
<p:tagLst xmlns:p="http://schemas.openxmlformats.org/presentationml/2006/main">
  <p:tag name="RAINPROBLEM" val="ProblemSetting"/>
  <p:tag name="RAINPROBLEMTYPE" val="MultipleChoice"/>
</p:tagLst>
</file>

<file path=ppt/tags/tag189.xml><?xml version="1.0" encoding="utf-8"?>
<p:tagLst xmlns:p="http://schemas.openxmlformats.org/presentationml/2006/main">
  <p:tag name="RAINPROBLEM" val="MultipleChoice"/>
  <p:tag name="PROBLEMSCORE" val="1.0"/>
  <p:tag name="PROBLEMHASREMARK" val="True"/>
  <p:tag name="PROBLEMREMARK" val="文件偏移量1234在文件的第1号数据块中，从索引节点的直接块直接访问，故1次。&#10;文件偏移量307400在第文件的第300号块中，1直接块有10个，一级索引块有254块（1KB/4=256），因此访问该偏移量处的文件内容需要通过二级索引块访问，故3次。&#10;故B。&#10;文件偏移量0~1024*10-1，即0~10239所对应的磁盘块号放在10个直接索引指针中；&#10;每个索引占用4字节，一个磁盘块中可保存1024/4=256个索引指针，则文件偏移量为10240~10240+256*1024-1，即10240~272383所对应的磁盘块号对应一级索引大于等于10240+256*1024（272384）的磁盘块号对应二级索引。&#10;故（1,3），选B&#10;"/>
</p:tagLst>
</file>

<file path=ppt/tags/tag19.xml><?xml version="1.0" encoding="utf-8"?>
<p:tagLst xmlns:p="http://schemas.openxmlformats.org/presentationml/2006/main">
  <p:tag name="PROBLEMREMARKTITLE" val="ProblemRemarkBoardTitle"/>
</p:tagLst>
</file>

<file path=ppt/tags/tag190.xml><?xml version="1.0" encoding="utf-8"?>
<p:tagLst xmlns:p="http://schemas.openxmlformats.org/presentationml/2006/main">
  <p:tag name="RAINPROBLEM" val="ProblemBody"/>
</p:tagLst>
</file>

<file path=ppt/tags/tag191.xml><?xml version="1.0" encoding="utf-8"?>
<p:tagLst xmlns:p="http://schemas.openxmlformats.org/presentationml/2006/main">
  <p:tag name="RAINPROBLEM" val="ProblemSubmit"/>
  <p:tag name="RAINPROBLEMTYPE" val="ShortAnswer"/>
</p:tagLst>
</file>

<file path=ppt/tags/tag192.xml><?xml version="1.0" encoding="utf-8"?>
<p:tagLst xmlns:p="http://schemas.openxmlformats.org/presentationml/2006/main">
  <p:tag name="PRODUCTVERSIONTIP" val="PRODUCTVERSIONTIP"/>
</p:tagLst>
</file>

<file path=ppt/tags/tag193.xml><?xml version="1.0" encoding="utf-8"?>
<p:tagLst xmlns:p="http://schemas.openxmlformats.org/presentationml/2006/main">
  <p:tag name="RAINPROBLEMTYPE" val="ProblemTypeMarker"/>
</p:tagLst>
</file>

<file path=ppt/tags/tag194.xml><?xml version="1.0" encoding="utf-8"?>
<p:tagLst xmlns:p="http://schemas.openxmlformats.org/presentationml/2006/main">
  <p:tag name="RAINPROBLEMTYPE" val="ProblemTypeMarker"/>
</p:tagLst>
</file>

<file path=ppt/tags/tag195.xml><?xml version="1.0" encoding="utf-8"?>
<p:tagLst xmlns:p="http://schemas.openxmlformats.org/presentationml/2006/main">
  <p:tag name="RAINPROBLEMTYPE" val="ProblemTypeMarker"/>
</p:tagLst>
</file>

<file path=ppt/tags/tag196.xml><?xml version="1.0" encoding="utf-8"?>
<p:tagLst xmlns:p="http://schemas.openxmlformats.org/presentationml/2006/main">
  <p:tag name="RAINPROBLEMTYPE" val="ProblemTypeMarker"/>
</p:tagLst>
</file>

<file path=ppt/tags/tag197.xml><?xml version="1.0" encoding="utf-8"?>
<p:tagLst xmlns:p="http://schemas.openxmlformats.org/presentationml/2006/main">
  <p:tag name="RAINPROBLEMTYPE" val="ProblemTypeMarker"/>
</p:tagLst>
</file>

<file path=ppt/tags/tag198.xml><?xml version="1.0" encoding="utf-8"?>
<p:tagLst xmlns:p="http://schemas.openxmlformats.org/presentationml/2006/main">
  <p:tag name="RAINPROBLEM" val="ProblemSetting"/>
  <p:tag name="RAINPROBLEMTYPE" val="ShortAnswer"/>
</p:tagLst>
</file>

<file path=ppt/tags/tag199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PROBLEMREMARKTITLE" val="ProblemRemarkBoardTitle"/>
</p:tagLst>
</file>

<file path=ppt/tags/tag200.xml><?xml version="1.0" encoding="utf-8"?>
<p:tagLst xmlns:p="http://schemas.openxmlformats.org/presentationml/2006/main">
  <p:tag name="RAINPROBLEM" val="ProblemBody"/>
</p:tagLst>
</file>

<file path=ppt/tags/tag201.xml><?xml version="1.0" encoding="utf-8"?>
<p:tagLst xmlns:p="http://schemas.openxmlformats.org/presentationml/2006/main">
  <p:tag name="RAINPROBLEM" val="ProblemItem"/>
</p:tagLst>
</file>

<file path=ppt/tags/tag202.xml><?xml version="1.0" encoding="utf-8"?>
<p:tagLst xmlns:p="http://schemas.openxmlformats.org/presentationml/2006/main">
  <p:tag name="RAINPROBLEM" val="ProblemItem"/>
</p:tagLst>
</file>

<file path=ppt/tags/tag203.xml><?xml version="1.0" encoding="utf-8"?>
<p:tagLst xmlns:p="http://schemas.openxmlformats.org/presentationml/2006/main">
  <p:tag name="RAINPROBLEM" val="ProblemItem"/>
</p:tagLst>
</file>

<file path=ppt/tags/tag204.xml><?xml version="1.0" encoding="utf-8"?>
<p:tagLst xmlns:p="http://schemas.openxmlformats.org/presentationml/2006/main">
  <p:tag name="RAINPROBLEM" val="ProblemItem"/>
</p:tagLst>
</file>

<file path=ppt/tags/tag20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0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0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08.xml><?xml version="1.0" encoding="utf-8"?>
<p:tagLst xmlns:p="http://schemas.openxmlformats.org/presentationml/2006/main">
  <p:tag name="RAINPROBLEM" val="ProblemSubmit"/>
  <p:tag name="RAINPROBLEMTYPE" val="MultipleChoice"/>
</p:tagLst>
</file>

<file path=ppt/tags/tag209.xml><?xml version="1.0" encoding="utf-8"?>
<p:tagLst xmlns:p="http://schemas.openxmlformats.org/presentationml/2006/main">
  <p:tag name="RAINPROBLEM" val="ProblemRemarkBoard"/>
</p:tagLst>
</file>

<file path=ppt/tags/tag21.xml><?xml version="1.0" encoding="utf-8"?>
<p:tagLst xmlns:p="http://schemas.openxmlformats.org/presentationml/2006/main">
  <p:tag name="RAINPROBLEMTYPE" val="ProblemTypeMarker"/>
</p:tagLst>
</file>

<file path=ppt/tags/tag210.xml><?xml version="1.0" encoding="utf-8"?>
<p:tagLst xmlns:p="http://schemas.openxmlformats.org/presentationml/2006/main">
  <p:tag name="PROBLEMREMARKTITLE" val="ProblemRemarkBoardTip"/>
</p:tagLst>
</file>

<file path=ppt/tags/tag211.xml><?xml version="1.0" encoding="utf-8"?>
<p:tagLst xmlns:p="http://schemas.openxmlformats.org/presentationml/2006/main">
  <p:tag name="RAINPROBLEM" val="ProblemRemark"/>
</p:tagLst>
</file>

<file path=ppt/tags/tag212.xml><?xml version="1.0" encoding="utf-8"?>
<p:tagLst xmlns:p="http://schemas.openxmlformats.org/presentationml/2006/main">
  <p:tag name="PROBLEMREMARKTITLE" val="ProblemRemarkBoardTitle"/>
</p:tagLst>
</file>

<file path=ppt/tags/tag213.xml><?xml version="1.0" encoding="utf-8"?>
<p:tagLst xmlns:p="http://schemas.openxmlformats.org/presentationml/2006/main">
  <p:tag name="PROBLEMREMARKTITLE" val="ProblemRemarkBoardTitle"/>
</p:tagLst>
</file>

<file path=ppt/tags/tag214.xml><?xml version="1.0" encoding="utf-8"?>
<p:tagLst xmlns:p="http://schemas.openxmlformats.org/presentationml/2006/main">
  <p:tag name="PROBLEMREMARKTITLE" val="ProblemRemarkBoardTitle"/>
</p:tagLst>
</file>

<file path=ppt/tags/tag215.xml><?xml version="1.0" encoding="utf-8"?>
<p:tagLst xmlns:p="http://schemas.openxmlformats.org/presentationml/2006/main">
  <p:tag name="PROBLEMREMARKTITLE" val="ProblemRemarkBoardTitle"/>
</p:tagLst>
</file>

<file path=ppt/tags/tag216.xml><?xml version="1.0" encoding="utf-8"?>
<p:tagLst xmlns:p="http://schemas.openxmlformats.org/presentationml/2006/main">
  <p:tag name="PROBLEMREMARKTITLE" val="ProblemRemarkBoardTitle"/>
</p:tagLst>
</file>

<file path=ppt/tags/tag217.xml><?xml version="1.0" encoding="utf-8"?>
<p:tagLst xmlns:p="http://schemas.openxmlformats.org/presentationml/2006/main">
  <p:tag name="PROBLEMREMARKTITLE" val="ProblemRemarkBoardTitle"/>
</p:tagLst>
</file>

<file path=ppt/tags/tag218.xml><?xml version="1.0" encoding="utf-8"?>
<p:tagLst xmlns:p="http://schemas.openxmlformats.org/presentationml/2006/main">
  <p:tag name="PROBLEMREMARKTITLE" val="ProblemRemarkBoardTitle"/>
</p:tagLst>
</file>

<file path=ppt/tags/tag219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2.xml><?xml version="1.0" encoding="utf-8"?>
<p:tagLst xmlns:p="http://schemas.openxmlformats.org/presentationml/2006/main">
  <p:tag name="RAINPROBLEMTYPE" val="ProblemTypeMarker"/>
</p:tagLst>
</file>

<file path=ppt/tags/tag220.xml><?xml version="1.0" encoding="utf-8"?>
<p:tagLst xmlns:p="http://schemas.openxmlformats.org/presentationml/2006/main">
  <p:tag name="RAINPROBLEMTYPE" val="ProblemTypeMarker"/>
</p:tagLst>
</file>

<file path=ppt/tags/tag221.xml><?xml version="1.0" encoding="utf-8"?>
<p:tagLst xmlns:p="http://schemas.openxmlformats.org/presentationml/2006/main">
  <p:tag name="RAINPROBLEMTYPE" val="ProblemTypeMarker"/>
</p:tagLst>
</file>

<file path=ppt/tags/tag222.xml><?xml version="1.0" encoding="utf-8"?>
<p:tagLst xmlns:p="http://schemas.openxmlformats.org/presentationml/2006/main">
  <p:tag name="RAINPROBLEMTYPE" val="ProblemTypeMarker"/>
</p:tagLst>
</file>

<file path=ppt/tags/tag223.xml><?xml version="1.0" encoding="utf-8"?>
<p:tagLst xmlns:p="http://schemas.openxmlformats.org/presentationml/2006/main">
  <p:tag name="RAINPROBLEMTYPE" val="ProblemTypeMarker"/>
</p:tagLst>
</file>

<file path=ppt/tags/tag224.xml><?xml version="1.0" encoding="utf-8"?>
<p:tagLst xmlns:p="http://schemas.openxmlformats.org/presentationml/2006/main">
  <p:tag name="RAINPROBLEMTYPE" val="ProblemTypeMarker"/>
</p:tagLst>
</file>

<file path=ppt/tags/tag225.xml><?xml version="1.0" encoding="utf-8"?>
<p:tagLst xmlns:p="http://schemas.openxmlformats.org/presentationml/2006/main">
  <p:tag name="RAINPROBLEM" val="ProblemSetting"/>
  <p:tag name="RAINPROBLEMTYPE" val="MultipleChoice"/>
</p:tagLst>
</file>

<file path=ppt/tags/tag226.xml><?xml version="1.0" encoding="utf-8"?>
<p:tagLst xmlns:p="http://schemas.openxmlformats.org/presentationml/2006/main">
  <p:tag name="RAINPROBLEM" val="MultipleChoice"/>
  <p:tag name="PROBLEMSCORE" val="1.0"/>
  <p:tag name="PROBLEMHASREMARK" val="True"/>
  <p:tag name="PROBLEMREMARK" val="每块大小为1024字节=8096位;&#10;409612/8096=50…12，位示图的盘块号从0开始编号，则盘块409612在位示图的第50号块的第12位，即第50号块的第1号字节中（第二个字节，因字节序号从0开始编址，故为1号字节）；&#10;位示图的起始块号为32，则为32+50=82号块物理块的第1号字节中。&#10;故 选择C&#10;&#10;"/>
</p:tagLst>
</file>

<file path=ppt/tags/tag227.xml><?xml version="1.0" encoding="utf-8"?>
<p:tagLst xmlns:p="http://schemas.openxmlformats.org/presentationml/2006/main">
  <p:tag name="RAINPROBLEM" val="ProblemBody"/>
</p:tagLst>
</file>

<file path=ppt/tags/tag228.xml><?xml version="1.0" encoding="utf-8"?>
<p:tagLst xmlns:p="http://schemas.openxmlformats.org/presentationml/2006/main">
  <p:tag name="RAINPROBLEM" val="ProblemSubmit"/>
  <p:tag name="RAINPROBLEMTYPE" val="ShortAnswer"/>
</p:tagLst>
</file>

<file path=ppt/tags/tag229.xml><?xml version="1.0" encoding="utf-8"?>
<p:tagLst xmlns:p="http://schemas.openxmlformats.org/presentationml/2006/main">
  <p:tag name="PRODUCTVERSIONTIP" val="PRODUCTVERSIONTIP"/>
</p:tagLst>
</file>

<file path=ppt/tags/tag23.xml><?xml version="1.0" encoding="utf-8"?>
<p:tagLst xmlns:p="http://schemas.openxmlformats.org/presentationml/2006/main">
  <p:tag name="RAINPROBLEMTYPE" val="ProblemTypeMarker"/>
</p:tagLst>
</file>

<file path=ppt/tags/tag230.xml><?xml version="1.0" encoding="utf-8"?>
<p:tagLst xmlns:p="http://schemas.openxmlformats.org/presentationml/2006/main">
  <p:tag name="RAINPROBLEMTYPE" val="ProblemTypeMarker"/>
</p:tagLst>
</file>

<file path=ppt/tags/tag231.xml><?xml version="1.0" encoding="utf-8"?>
<p:tagLst xmlns:p="http://schemas.openxmlformats.org/presentationml/2006/main">
  <p:tag name="RAINPROBLEMTYPE" val="ProblemTypeMarker"/>
</p:tagLst>
</file>

<file path=ppt/tags/tag232.xml><?xml version="1.0" encoding="utf-8"?>
<p:tagLst xmlns:p="http://schemas.openxmlformats.org/presentationml/2006/main">
  <p:tag name="RAINPROBLEMTYPE" val="ProblemTypeMarker"/>
</p:tagLst>
</file>

<file path=ppt/tags/tag233.xml><?xml version="1.0" encoding="utf-8"?>
<p:tagLst xmlns:p="http://schemas.openxmlformats.org/presentationml/2006/main">
  <p:tag name="RAINPROBLEMTYPE" val="ProblemTypeMarker"/>
</p:tagLst>
</file>

<file path=ppt/tags/tag234.xml><?xml version="1.0" encoding="utf-8"?>
<p:tagLst xmlns:p="http://schemas.openxmlformats.org/presentationml/2006/main">
  <p:tag name="RAINPROBLEMTYPE" val="ProblemTypeMarker"/>
</p:tagLst>
</file>

<file path=ppt/tags/tag235.xml><?xml version="1.0" encoding="utf-8"?>
<p:tagLst xmlns:p="http://schemas.openxmlformats.org/presentationml/2006/main">
  <p:tag name="RAINPROBLEM" val="ProblemSetting"/>
  <p:tag name="RAINPROBLEMTYPE" val="ShortAnswer"/>
</p:tagLst>
</file>

<file path=ppt/tags/tag236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24.xml><?xml version="1.0" encoding="utf-8"?>
<p:tagLst xmlns:p="http://schemas.openxmlformats.org/presentationml/2006/main">
  <p:tag name="RAINPROBLEMTYPE" val="ProblemTypeMarker"/>
</p:tagLst>
</file>

<file path=ppt/tags/tag25.xml><?xml version="1.0" encoding="utf-8"?>
<p:tagLst xmlns:p="http://schemas.openxmlformats.org/presentationml/2006/main">
  <p:tag name="RAINPROBLEMTYPE" val="ProblemTypeMarker"/>
</p:tagLst>
</file>

<file path=ppt/tags/tag26.xml><?xml version="1.0" encoding="utf-8"?>
<p:tagLst xmlns:p="http://schemas.openxmlformats.org/presentationml/2006/main">
  <p:tag name="RAINPROBLEM" val="ProblemSetting"/>
  <p:tag name="RAINPROBLEMTYPE" val="MultipleChoiceMA"/>
</p:tagLst>
</file>

<file path=ppt/tags/tag27.xml><?xml version="1.0" encoding="utf-8"?>
<p:tagLst xmlns:p="http://schemas.openxmlformats.org/presentationml/2006/main">
  <p:tag name="RAINPROBLEM" val="MultipleChoiceMA"/>
  <p:tag name="PROBLEMSCORE" val="1.0"/>
  <p:tag name="PROBLEMSCORE_HALF" val="0.0"/>
  <p:tag name="PROBLEMHASREMARK" val="True"/>
  <p:tag name="PROBLEMREMARK" val="B"/>
</p:tagLst>
</file>

<file path=ppt/tags/tag28.xml><?xml version="1.0" encoding="utf-8"?>
<p:tagLst xmlns:p="http://schemas.openxmlformats.org/presentationml/2006/main">
  <p:tag name="RAINPROBLEM" val="ProblemBody"/>
</p:tagLst>
</file>

<file path=ppt/tags/tag29.xml><?xml version="1.0" encoding="utf-8"?>
<p:tagLst xmlns:p="http://schemas.openxmlformats.org/presentationml/2006/main">
  <p:tag name="RAINPROBLEM" val="ProblemItem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RAINPROBLEM" val="ProblemItem"/>
</p:tagLst>
</file>

<file path=ppt/tags/tag31.xml><?xml version="1.0" encoding="utf-8"?>
<p:tagLst xmlns:p="http://schemas.openxmlformats.org/presentationml/2006/main">
  <p:tag name="RAINPROBLEM" val="ProblemItem"/>
</p:tagLst>
</file>

<file path=ppt/tags/tag32.xml><?xml version="1.0" encoding="utf-8"?>
<p:tagLst xmlns:p="http://schemas.openxmlformats.org/presentationml/2006/main">
  <p:tag name="RAINPROBLEM" val="ProblemItem"/>
</p:tagLst>
</file>

<file path=ppt/tags/tag3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p="http://schemas.openxmlformats.org/presentationml/2006/main">
  <p:tag name="RAINPROBLEM" val="ProblemSubmit"/>
  <p:tag name="RAINPROBLEMTYPE" val="MultipleChoice"/>
</p:tagLst>
</file>

<file path=ppt/tags/tag37.xml><?xml version="1.0" encoding="utf-8"?>
<p:tagLst xmlns:p="http://schemas.openxmlformats.org/presentationml/2006/main">
  <p:tag name="RAINPROBLEM" val="ProblemRemarkBoard"/>
</p:tagLst>
</file>

<file path=ppt/tags/tag38.xml><?xml version="1.0" encoding="utf-8"?>
<p:tagLst xmlns:p="http://schemas.openxmlformats.org/presentationml/2006/main">
  <p:tag name="PROBLEMREMARKTITLE" val="ProblemRemarkBoardTip"/>
</p:tagLst>
</file>

<file path=ppt/tags/tag39.xml><?xml version="1.0" encoding="utf-8"?>
<p:tagLst xmlns:p="http://schemas.openxmlformats.org/presentationml/2006/main">
  <p:tag name="RAINPROBLEM" val="ProblemRemark"/>
</p:tagLst>
</file>

<file path=ppt/tags/tag4.xml><?xml version="1.0" encoding="utf-8"?>
<p:tagLst xmlns:p="http://schemas.openxmlformats.org/presentationml/2006/main">
  <p:tag name="RAINPROBLEM" val="ProblemItem"/>
</p:tagLst>
</file>

<file path=ppt/tags/tag40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1.xml><?xml version="1.0" encoding="utf-8"?>
<p:tagLst xmlns:p="http://schemas.openxmlformats.org/presentationml/2006/main">
  <p:tag name="PROBLEMREMARKTITLE" val="ProblemRemarkBoardTitle"/>
</p:tagLst>
</file>

<file path=ppt/tags/tag42.xml><?xml version="1.0" encoding="utf-8"?>
<p:tagLst xmlns:p="http://schemas.openxmlformats.org/presentationml/2006/main">
  <p:tag name="PROBLEMREMARKTITLE" val="ProblemRemarkBoardTitle"/>
</p:tagLst>
</file>

<file path=ppt/tags/tag43.xml><?xml version="1.0" encoding="utf-8"?>
<p:tagLst xmlns:p="http://schemas.openxmlformats.org/presentationml/2006/main">
  <p:tag name="PROBLEMREMARKTITLE" val="ProblemRemarkBoardTitle"/>
</p:tagLst>
</file>

<file path=ppt/tags/tag44.xml><?xml version="1.0" encoding="utf-8"?>
<p:tagLst xmlns:p="http://schemas.openxmlformats.org/presentationml/2006/main">
  <p:tag name="PROBLEMREMARKTITLE" val="ProblemRemarkBoardTitle"/>
</p:tagLst>
</file>

<file path=ppt/tags/tag45.xml><?xml version="1.0" encoding="utf-8"?>
<p:tagLst xmlns:p="http://schemas.openxmlformats.org/presentationml/2006/main">
  <p:tag name="PROBLEMREMARKTITLE" val="ProblemRemarkBoardTitle"/>
</p:tagLst>
</file>

<file path=ppt/tags/tag46.xml><?xml version="1.0" encoding="utf-8"?>
<p:tagLst xmlns:p="http://schemas.openxmlformats.org/presentationml/2006/main">
  <p:tag name="PROBLEMREMARKTITLE" val="ProblemRemarkBoardTitle"/>
</p:tagLst>
</file>

<file path=ppt/tags/tag47.xml><?xml version="1.0" encoding="utf-8"?>
<p:tagLst xmlns:p="http://schemas.openxmlformats.org/presentationml/2006/main">
  <p:tag name="PROBLEMREMARKTITLE" val="ProblemRemarkBoardTitle"/>
</p:tagLst>
</file>

<file path=ppt/tags/tag48.xml><?xml version="1.0" encoding="utf-8"?>
<p:tagLst xmlns:p="http://schemas.openxmlformats.org/presentationml/2006/main">
  <p:tag name="RAINPROBLEMTYPE" val="ProblemTypeMarker"/>
</p:tagLst>
</file>

<file path=ppt/tags/tag49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" val="ProblemItem"/>
</p:tagLst>
</file>

<file path=ppt/tags/tag50.xml><?xml version="1.0" encoding="utf-8"?>
<p:tagLst xmlns:p="http://schemas.openxmlformats.org/presentationml/2006/main">
  <p:tag name="RAINPROBLEMTYPE" val="ProblemTypeMarker"/>
</p:tagLst>
</file>

<file path=ppt/tags/tag51.xml><?xml version="1.0" encoding="utf-8"?>
<p:tagLst xmlns:p="http://schemas.openxmlformats.org/presentationml/2006/main">
  <p:tag name="RAINPROBLEMTYPE" val="ProblemTypeMarker"/>
</p:tagLst>
</file>

<file path=ppt/tags/tag52.xml><?xml version="1.0" encoding="utf-8"?>
<p:tagLst xmlns:p="http://schemas.openxmlformats.org/presentationml/2006/main">
  <p:tag name="RAINPROBLEMTYPE" val="ProblemTypeMarker"/>
</p:tagLst>
</file>

<file path=ppt/tags/tag53.xml><?xml version="1.0" encoding="utf-8"?>
<p:tagLst xmlns:p="http://schemas.openxmlformats.org/presentationml/2006/main">
  <p:tag name="RAINPROBLEM" val="ProblemSetting"/>
  <p:tag name="RAINPROBLEMTYPE" val="MultipleChoice"/>
</p:tagLst>
</file>

<file path=ppt/tags/tag54.xml><?xml version="1.0" encoding="utf-8"?>
<p:tagLst xmlns:p="http://schemas.openxmlformats.org/presentationml/2006/main">
  <p:tag name="RAINPROBLEM" val="MultipleChoice"/>
  <p:tag name="PROBLEMSCORE" val="1.0"/>
  <p:tag name="PROBLEMHASREMARK" val="True"/>
  <p:tag name="PROBLEMREMARK" val="D&#10;每个簇大小1KB，分配时以簇为单位，文件大小为1026B，需要分配给该文件2个簇，即2048B。"/>
</p:tagLst>
</file>

<file path=ppt/tags/tag55.xml><?xml version="1.0" encoding="utf-8"?>
<p:tagLst xmlns:p="http://schemas.openxmlformats.org/presentationml/2006/main">
  <p:tag name="RAINPROBLEM" val="ProblemBody"/>
</p:tagLst>
</file>

<file path=ppt/tags/tag56.xml><?xml version="1.0" encoding="utf-8"?>
<p:tagLst xmlns:p="http://schemas.openxmlformats.org/presentationml/2006/main">
  <p:tag name="RAINPROBLEM" val="ProblemItem"/>
</p:tagLst>
</file>

<file path=ppt/tags/tag57.xml><?xml version="1.0" encoding="utf-8"?>
<p:tagLst xmlns:p="http://schemas.openxmlformats.org/presentationml/2006/main">
  <p:tag name="RAINPROBLEM" val="ProblemItem"/>
</p:tagLst>
</file>

<file path=ppt/tags/tag58.xml><?xml version="1.0" encoding="utf-8"?>
<p:tagLst xmlns:p="http://schemas.openxmlformats.org/presentationml/2006/main">
  <p:tag name="RAINPROBLEM" val="ProblemItem"/>
</p:tagLst>
</file>

<file path=ppt/tags/tag59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60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6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4.xml><?xml version="1.0" encoding="utf-8"?>
<p:tagLst xmlns:p="http://schemas.openxmlformats.org/presentationml/2006/main">
  <p:tag name="RAINPROBLEM" val="ProblemSubmit"/>
  <p:tag name="RAINPROBLEMTYPE" val="MultipleChoice"/>
</p:tagLst>
</file>

<file path=ppt/tags/tag65.xml><?xml version="1.0" encoding="utf-8"?>
<p:tagLst xmlns:p="http://schemas.openxmlformats.org/presentationml/2006/main">
  <p:tag name="RAINPROBLEM" val="ProblemRemarkBoard"/>
</p:tagLst>
</file>

<file path=ppt/tags/tag66.xml><?xml version="1.0" encoding="utf-8"?>
<p:tagLst xmlns:p="http://schemas.openxmlformats.org/presentationml/2006/main">
  <p:tag name="PROBLEMREMARKTITLE" val="ProblemRemarkBoardTip"/>
</p:tagLst>
</file>

<file path=ppt/tags/tag67.xml><?xml version="1.0" encoding="utf-8"?>
<p:tagLst xmlns:p="http://schemas.openxmlformats.org/presentationml/2006/main">
  <p:tag name="RAINPROBLEM" val="ProblemRemark"/>
</p:tagLst>
</file>

<file path=ppt/tags/tag68.xml><?xml version="1.0" encoding="utf-8"?>
<p:tagLst xmlns:p="http://schemas.openxmlformats.org/presentationml/2006/main">
  <p:tag name="PROBLEMREMARKTITLE" val="ProblemRemarkBoardTitle"/>
</p:tagLst>
</file>

<file path=ppt/tags/tag69.xml><?xml version="1.0" encoding="utf-8"?>
<p:tagLst xmlns:p="http://schemas.openxmlformats.org/presentationml/2006/main">
  <p:tag name="PROBLEMREMARKTITLE" val="ProblemRemarkBoardTitle"/>
</p:tagLst>
</file>

<file path=ppt/tags/tag7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70.xml><?xml version="1.0" encoding="utf-8"?>
<p:tagLst xmlns:p="http://schemas.openxmlformats.org/presentationml/2006/main">
  <p:tag name="PROBLEMREMARKTITLE" val="ProblemRemarkBoardTitle"/>
</p:tagLst>
</file>

<file path=ppt/tags/tag71.xml><?xml version="1.0" encoding="utf-8"?>
<p:tagLst xmlns:p="http://schemas.openxmlformats.org/presentationml/2006/main">
  <p:tag name="PROBLEMREMARKTITLE" val="ProblemRemarkBoardTitle"/>
</p:tagLst>
</file>

<file path=ppt/tags/tag72.xml><?xml version="1.0" encoding="utf-8"?>
<p:tagLst xmlns:p="http://schemas.openxmlformats.org/presentationml/2006/main">
  <p:tag name="PROBLEMREMARKTITLE" val="ProblemRemarkBoardTitle"/>
</p:tagLst>
</file>

<file path=ppt/tags/tag73.xml><?xml version="1.0" encoding="utf-8"?>
<p:tagLst xmlns:p="http://schemas.openxmlformats.org/presentationml/2006/main">
  <p:tag name="PROBLEMREMARKTITLE" val="ProblemRemarkBoardTitle"/>
</p:tagLst>
</file>

<file path=ppt/tags/tag74.xml><?xml version="1.0" encoding="utf-8"?>
<p:tagLst xmlns:p="http://schemas.openxmlformats.org/presentationml/2006/main">
  <p:tag name="PROBLEMREMARKTITLE" val="ProblemRemarkBoardTitle"/>
</p:tagLst>
</file>

<file path=ppt/tags/tag75.xml><?xml version="1.0" encoding="utf-8"?>
<p:tagLst xmlns:p="http://schemas.openxmlformats.org/presentationml/2006/main">
  <p:tag name="RAINPROBLEMTYPE" val="ProblemTypeMarker"/>
</p:tagLst>
</file>

<file path=ppt/tags/tag76.xml><?xml version="1.0" encoding="utf-8"?>
<p:tagLst xmlns:p="http://schemas.openxmlformats.org/presentationml/2006/main">
  <p:tag name="RAINPROBLEMTYPE" val="ProblemTypeMarker"/>
</p:tagLst>
</file>

<file path=ppt/tags/tag77.xml><?xml version="1.0" encoding="utf-8"?>
<p:tagLst xmlns:p="http://schemas.openxmlformats.org/presentationml/2006/main">
  <p:tag name="RAINPROBLEMTYPE" val="ProblemTypeMarker"/>
</p:tagLst>
</file>

<file path=ppt/tags/tag78.xml><?xml version="1.0" encoding="utf-8"?>
<p:tagLst xmlns:p="http://schemas.openxmlformats.org/presentationml/2006/main">
  <p:tag name="RAINPROBLEMTYPE" val="ProblemTypeMarker"/>
</p:tagLst>
</file>

<file path=ppt/tags/tag79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80.xml><?xml version="1.0" encoding="utf-8"?>
<p:tagLst xmlns:p="http://schemas.openxmlformats.org/presentationml/2006/main">
  <p:tag name="RAINPROBLEM" val="ProblemSetting"/>
  <p:tag name="RAINPROBLEMTYPE" val="MultipleChoice"/>
</p:tagLst>
</file>

<file path=ppt/tags/tag81.xml><?xml version="1.0" encoding="utf-8"?>
<p:tagLst xmlns:p="http://schemas.openxmlformats.org/presentationml/2006/main">
  <p:tag name="RAINPROBLEM" val="MultipleChoice"/>
  <p:tag name="PROBLEMSCORE" val="1.0"/>
  <p:tag name="PROBLEMHASREMARK" val="True"/>
  <p:tag name="PROBLEMREMARK" val="A"/>
</p:tagLst>
</file>

<file path=ppt/tags/tag82.xml><?xml version="1.0" encoding="utf-8"?>
<p:tagLst xmlns:p="http://schemas.openxmlformats.org/presentationml/2006/main">
  <p:tag name="RAINPROBLEM" val="ProblemBody"/>
</p:tagLst>
</file>

<file path=ppt/tags/tag83.xml><?xml version="1.0" encoding="utf-8"?>
<p:tagLst xmlns:p="http://schemas.openxmlformats.org/presentationml/2006/main">
  <p:tag name="RAINPROBLEM" val="ProblemItem"/>
</p:tagLst>
</file>

<file path=ppt/tags/tag84.xml><?xml version="1.0" encoding="utf-8"?>
<p:tagLst xmlns:p="http://schemas.openxmlformats.org/presentationml/2006/main">
  <p:tag name="RAINPROBLEM" val="ProblemItem"/>
</p:tagLst>
</file>

<file path=ppt/tags/tag85.xml><?xml version="1.0" encoding="utf-8"?>
<p:tagLst xmlns:p="http://schemas.openxmlformats.org/presentationml/2006/main">
  <p:tag name="RAINPROBLEM" val="ProblemItem"/>
</p:tagLst>
</file>

<file path=ppt/tags/tag86.xml><?xml version="1.0" encoding="utf-8"?>
<p:tagLst xmlns:p="http://schemas.openxmlformats.org/presentationml/2006/main">
  <p:tag name="RAINPROBLEM" val="ProblemItem"/>
</p:tagLst>
</file>

<file path=ppt/tags/tag8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8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p="http://schemas.openxmlformats.org/presentationml/2006/main">
  <p:tag name="RAINPROBLEM" val="ProblemSubmit"/>
  <p:tag name="RAINPROBLEMTYPE" val="MultipleChoiceMA"/>
</p:tagLst>
</file>

<file path=ppt/tags/tag9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1.xml><?xml version="1.0" encoding="utf-8"?>
<p:tagLst xmlns:p="http://schemas.openxmlformats.org/presentationml/2006/main">
  <p:tag name="RAINPROBLEM" val="ProblemSubmit"/>
  <p:tag name="RAINPROBLEMTYPE" val="MultipleChoice"/>
</p:tagLst>
</file>

<file path=ppt/tags/tag92.xml><?xml version="1.0" encoding="utf-8"?>
<p:tagLst xmlns:p="http://schemas.openxmlformats.org/presentationml/2006/main">
  <p:tag name="RAINPROBLEM" val="ProblemRemarkBoard"/>
</p:tagLst>
</file>

<file path=ppt/tags/tag93.xml><?xml version="1.0" encoding="utf-8"?>
<p:tagLst xmlns:p="http://schemas.openxmlformats.org/presentationml/2006/main">
  <p:tag name="PROBLEMREMARKTITLE" val="ProblemRemarkBoardTip"/>
</p:tagLst>
</file>

<file path=ppt/tags/tag94.xml><?xml version="1.0" encoding="utf-8"?>
<p:tagLst xmlns:p="http://schemas.openxmlformats.org/presentationml/2006/main">
  <p:tag name="RAINPROBLEM" val="ProblemRemark"/>
</p:tagLst>
</file>

<file path=ppt/tags/tag95.xml><?xml version="1.0" encoding="utf-8"?>
<p:tagLst xmlns:p="http://schemas.openxmlformats.org/presentationml/2006/main">
  <p:tag name="PROBLEMREMARKTITLE" val="ProblemRemarkBoardTitle"/>
</p:tagLst>
</file>

<file path=ppt/tags/tag96.xml><?xml version="1.0" encoding="utf-8"?>
<p:tagLst xmlns:p="http://schemas.openxmlformats.org/presentationml/2006/main">
  <p:tag name="PROBLEMREMARKTITLE" val="ProblemRemarkBoardTitle"/>
</p:tagLst>
</file>

<file path=ppt/tags/tag97.xml><?xml version="1.0" encoding="utf-8"?>
<p:tagLst xmlns:p="http://schemas.openxmlformats.org/presentationml/2006/main">
  <p:tag name="PROBLEMREMARKTITLE" val="ProblemRemarkBoardTitle"/>
</p:tagLst>
</file>

<file path=ppt/tags/tag98.xml><?xml version="1.0" encoding="utf-8"?>
<p:tagLst xmlns:p="http://schemas.openxmlformats.org/presentationml/2006/main">
  <p:tag name="PROBLEMREMARKTITLE" val="ProblemRemarkBoardTitle"/>
</p:tagLst>
</file>

<file path=ppt/tags/tag99.xml><?xml version="1.0" encoding="utf-8"?>
<p:tagLst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os-w-jav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1_os-w-jav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1_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Data\Microsoft\Templates\os-w-java.pot</Template>
  <TotalTime>0</TotalTime>
  <Words>35146</Words>
  <Application>WPS 文字</Application>
  <PresentationFormat>全屏显示(4:3)</PresentationFormat>
  <Paragraphs>1464</Paragraphs>
  <Slides>128</Slides>
  <Notes>1</Notes>
  <HiddenSlides>44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128</vt:i4>
      </vt:variant>
    </vt:vector>
  </HeadingPairs>
  <TitlesOfParts>
    <vt:vector size="152" baseType="lpstr">
      <vt:lpstr>Arial</vt:lpstr>
      <vt:lpstr>方正书宋_GBK</vt:lpstr>
      <vt:lpstr>Wingdings</vt:lpstr>
      <vt:lpstr>Helvetica</vt:lpstr>
      <vt:lpstr>宋体</vt:lpstr>
      <vt:lpstr>汉仪书宋二KW</vt:lpstr>
      <vt:lpstr>Monotype Sorts</vt:lpstr>
      <vt:lpstr>Times New Roman</vt:lpstr>
      <vt:lpstr>Thonburi</vt:lpstr>
      <vt:lpstr>Microsoft Yahei</vt:lpstr>
      <vt:lpstr>苹方-简</vt:lpstr>
      <vt:lpstr>MT Extra</vt:lpstr>
      <vt:lpstr>Symbol</vt:lpstr>
      <vt:lpstr>微软雅黑</vt:lpstr>
      <vt:lpstr>汉仪旗黑</vt:lpstr>
      <vt:lpstr>宋体</vt:lpstr>
      <vt:lpstr>Arial Unicode MS</vt:lpstr>
      <vt:lpstr>等线</vt:lpstr>
      <vt:lpstr>汉仪中等线KW</vt:lpstr>
      <vt:lpstr>Kingsoft Extra</vt:lpstr>
      <vt:lpstr>Kingsoft Sign</vt:lpstr>
      <vt:lpstr>os-w-java</vt:lpstr>
      <vt:lpstr>1_os-w-java</vt:lpstr>
      <vt:lpstr>Visio.Drawing.11</vt:lpstr>
      <vt:lpstr>Chapter 11:  File System Implementation</vt:lpstr>
      <vt:lpstr> Chapter 11: File System Implementation</vt:lpstr>
      <vt:lpstr>Objectives</vt:lpstr>
      <vt:lpstr>11.1 File-System Structure</vt:lpstr>
      <vt:lpstr>File-System Structure</vt:lpstr>
      <vt:lpstr>Layered File System</vt:lpstr>
      <vt:lpstr>Layered File System</vt:lpstr>
      <vt:lpstr>Layered File System</vt:lpstr>
      <vt:lpstr>Layered File System</vt:lpstr>
      <vt:lpstr>Layered File System</vt:lpstr>
      <vt:lpstr>11.2 File-System Implementation  11.2.1 Overview</vt:lpstr>
      <vt:lpstr>On-Disk File System Structures</vt:lpstr>
      <vt:lpstr>On-Disk File System Structures (Cont)</vt:lpstr>
      <vt:lpstr>FAT文件系统每个分区的布局（per partition）</vt:lpstr>
      <vt:lpstr>Ext文件系统每个分区的布局（per partition）</vt:lpstr>
      <vt:lpstr>On-Disk File System Structures (Cont)</vt:lpstr>
      <vt:lpstr>On-Disk File System Structures (Cont)</vt:lpstr>
      <vt:lpstr>On-Disk File System Structures (Cont)</vt:lpstr>
      <vt:lpstr>On-Disk File System Structures (Cont)</vt:lpstr>
      <vt:lpstr>A Typical File Control Block</vt:lpstr>
      <vt:lpstr>Inode in UNIX   (ext3)</vt:lpstr>
      <vt:lpstr>回顾：OS的引导过程：Computer Startup--加电</vt:lpstr>
      <vt:lpstr>Computer Startup--自检</vt:lpstr>
      <vt:lpstr>Computer Startup--初始化设备</vt:lpstr>
      <vt:lpstr>Computer Startup--测试设备</vt:lpstr>
      <vt:lpstr>Computer Startup--更新SECD</vt:lpstr>
      <vt:lpstr>Computer Startup--启动操作系统</vt:lpstr>
      <vt:lpstr>In-Memory File System Structures</vt:lpstr>
      <vt:lpstr>In-Memory File System Structures(Cont)</vt:lpstr>
      <vt:lpstr>In-Memory File System Structures(Cont)</vt:lpstr>
      <vt:lpstr>In-Memory File System Structures(Cont)</vt:lpstr>
      <vt:lpstr>In-Memory File System Structures</vt:lpstr>
      <vt:lpstr>Open()的过程</vt:lpstr>
      <vt:lpstr>PowerPoint 演示文稿</vt:lpstr>
      <vt:lpstr>PowerPoint 演示文稿</vt:lpstr>
      <vt:lpstr>Create a new file </vt:lpstr>
      <vt:lpstr>Open a file </vt:lpstr>
      <vt:lpstr>Close a file </vt:lpstr>
      <vt:lpstr>UNIX实例</vt:lpstr>
      <vt:lpstr>PowerPoint 演示文稿</vt:lpstr>
      <vt:lpstr>11.2.2 Partition and Mounting</vt:lpstr>
      <vt:lpstr>Partition and Mounting (Cont.)</vt:lpstr>
      <vt:lpstr>Partition and Mounting (Cont)</vt:lpstr>
      <vt:lpstr>Partition and Mounting (Cont)</vt:lpstr>
      <vt:lpstr>11.2.3 Virtual File Systems (VFS)</vt:lpstr>
      <vt:lpstr>Schematic View of Virtual File System</vt:lpstr>
      <vt:lpstr>Virtual File Systems</vt:lpstr>
      <vt:lpstr>11.3 Directory Implementation</vt:lpstr>
      <vt:lpstr>11.4 Allocation Methods</vt:lpstr>
      <vt:lpstr>11.4.1 Contiguous Allocation</vt:lpstr>
      <vt:lpstr>Contiguous Allocation of Disk Space</vt:lpstr>
      <vt:lpstr>Contiguous Allocation (Cont)</vt:lpstr>
      <vt:lpstr>Contiguous Allocation (Cont)</vt:lpstr>
      <vt:lpstr>Extent-Based Systems</vt:lpstr>
      <vt:lpstr>11.4.2 Linked Allocation</vt:lpstr>
      <vt:lpstr>Linked Allocation</vt:lpstr>
      <vt:lpstr>Linked Allocation (Cont.)</vt:lpstr>
      <vt:lpstr>Linked Allocation (Cont.)</vt:lpstr>
      <vt:lpstr>Linked Allocation (Cont.)</vt:lpstr>
      <vt:lpstr>FAT：File-Allocation Table</vt:lpstr>
      <vt:lpstr>MS-DOS Disk Layout（FAT）</vt:lpstr>
      <vt:lpstr>在分区上创建的FAT32文件系统结构</vt:lpstr>
      <vt:lpstr>FAT—logical to physical address </vt:lpstr>
      <vt:lpstr>FAT有关计算</vt:lpstr>
      <vt:lpstr>FAT有关计算</vt:lpstr>
      <vt:lpstr>PowerPoint 演示文稿</vt:lpstr>
      <vt:lpstr>11.4.3 Indexed Allocation</vt:lpstr>
      <vt:lpstr>Example of Indexed Allocation</vt:lpstr>
      <vt:lpstr>Indexed Allocation (Cont.)</vt:lpstr>
      <vt:lpstr>Indexed Allocation (Cont.)</vt:lpstr>
      <vt:lpstr>Indexed Allocation – Mapping (Cont.)</vt:lpstr>
      <vt:lpstr>Index block management</vt:lpstr>
      <vt:lpstr>Index block management</vt:lpstr>
      <vt:lpstr>Index block management</vt:lpstr>
      <vt:lpstr>Combined Scheme:  UNIX (4K bytes per block)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续上页</vt:lpstr>
      <vt:lpstr>习题 P448</vt:lpstr>
      <vt:lpstr>习题 P448参考答案</vt:lpstr>
      <vt:lpstr>11.5 Free-Space Management</vt:lpstr>
      <vt:lpstr>11.5.1 Bit vector (Bit Map)</vt:lpstr>
      <vt:lpstr>Free-Space Management (Cont.)</vt:lpstr>
      <vt:lpstr>例题</vt:lpstr>
      <vt:lpstr>例题—参考答案</vt:lpstr>
      <vt:lpstr>PowerPoint 演示文稿</vt:lpstr>
      <vt:lpstr>PowerPoint 演示文稿</vt:lpstr>
      <vt:lpstr>续上页</vt:lpstr>
      <vt:lpstr>11.5.2 Linked list</vt:lpstr>
      <vt:lpstr>Linked Free Space List on Disk</vt:lpstr>
      <vt:lpstr>11.5.3 Grouping</vt:lpstr>
      <vt:lpstr>PowerPoint 演示文稿</vt:lpstr>
      <vt:lpstr>PowerPoint 演示文稿</vt:lpstr>
      <vt:lpstr>PowerPoint 演示文稿</vt:lpstr>
      <vt:lpstr>Grouping</vt:lpstr>
      <vt:lpstr>11.5.4 Counting</vt:lpstr>
      <vt:lpstr>Counting </vt:lpstr>
      <vt:lpstr>11.6 Efficiency and Performance</vt:lpstr>
      <vt:lpstr>11.6.1 Efficiency</vt:lpstr>
      <vt:lpstr>11.6.2 Performance</vt:lpstr>
      <vt:lpstr>Various Disk-Caching Locations</vt:lpstr>
      <vt:lpstr>Page Cache</vt:lpstr>
      <vt:lpstr>I/O Without a Unified Buffer Cache</vt:lpstr>
      <vt:lpstr>Unified Buffer Cache</vt:lpstr>
      <vt:lpstr>I/O Using a Unified Buffer Cache</vt:lpstr>
      <vt:lpstr>11.7 Recovery</vt:lpstr>
      <vt:lpstr>11.8 Log Structured File Systems</vt:lpstr>
      <vt:lpstr>11.9 The Sun Network File System (NFS)</vt:lpstr>
      <vt:lpstr>NFS (Cont.)</vt:lpstr>
      <vt:lpstr>NFS (Cont.)</vt:lpstr>
      <vt:lpstr>Three Independent File Systems</vt:lpstr>
      <vt:lpstr>Mounting in NFS </vt:lpstr>
      <vt:lpstr>11.9.2 NFS Mount Protocol</vt:lpstr>
      <vt:lpstr>11.9.3 The NFS Protocol</vt:lpstr>
      <vt:lpstr>Three Major Layers of NFS Architecture </vt:lpstr>
      <vt:lpstr>Schematic View of NFS Architecture </vt:lpstr>
      <vt:lpstr>11.9.4 NFS Path-Name Translation</vt:lpstr>
      <vt:lpstr>11.9.5 NFS Remote Operations</vt:lpstr>
      <vt:lpstr>11.10 Example: WAFL File System</vt:lpstr>
      <vt:lpstr>The WAFL File Layout</vt:lpstr>
      <vt:lpstr>Snapshots in WAFL</vt:lpstr>
      <vt:lpstr>11.02</vt:lpstr>
      <vt:lpstr>课后复习题</vt:lpstr>
      <vt:lpstr>End of Chapter 11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shaojiaming</cp:lastModifiedBy>
  <cp:revision>763</cp:revision>
  <dcterms:created xsi:type="dcterms:W3CDTF">2021-11-04T03:37:15Z</dcterms:created>
  <dcterms:modified xsi:type="dcterms:W3CDTF">2021-11-04T03:37:15Z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