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850" r:id="rId2"/>
  </p:sldMasterIdLst>
  <p:notesMasterIdLst>
    <p:notesMasterId r:id="rId85"/>
  </p:notesMasterIdLst>
  <p:sldIdLst>
    <p:sldId id="307" r:id="rId3"/>
    <p:sldId id="268" r:id="rId4"/>
    <p:sldId id="313" r:id="rId5"/>
    <p:sldId id="339" r:id="rId6"/>
    <p:sldId id="348" r:id="rId7"/>
    <p:sldId id="323" r:id="rId8"/>
    <p:sldId id="324" r:id="rId9"/>
    <p:sldId id="349" r:id="rId10"/>
    <p:sldId id="340" r:id="rId11"/>
    <p:sldId id="341" r:id="rId12"/>
    <p:sldId id="343" r:id="rId13"/>
    <p:sldId id="269" r:id="rId14"/>
    <p:sldId id="298" r:id="rId15"/>
    <p:sldId id="299" r:id="rId16"/>
    <p:sldId id="322" r:id="rId17"/>
    <p:sldId id="270" r:id="rId18"/>
    <p:sldId id="331" r:id="rId19"/>
    <p:sldId id="271" r:id="rId20"/>
    <p:sldId id="272" r:id="rId21"/>
    <p:sldId id="300" r:id="rId22"/>
    <p:sldId id="273" r:id="rId23"/>
    <p:sldId id="274" r:id="rId24"/>
    <p:sldId id="275" r:id="rId25"/>
    <p:sldId id="301" r:id="rId26"/>
    <p:sldId id="326" r:id="rId27"/>
    <p:sldId id="359" r:id="rId28"/>
    <p:sldId id="353" r:id="rId29"/>
    <p:sldId id="276" r:id="rId30"/>
    <p:sldId id="355" r:id="rId31"/>
    <p:sldId id="325" r:id="rId32"/>
    <p:sldId id="327" r:id="rId33"/>
    <p:sldId id="302" r:id="rId34"/>
    <p:sldId id="354" r:id="rId35"/>
    <p:sldId id="277" r:id="rId36"/>
    <p:sldId id="278" r:id="rId37"/>
    <p:sldId id="344" r:id="rId38"/>
    <p:sldId id="345" r:id="rId39"/>
    <p:sldId id="346" r:id="rId40"/>
    <p:sldId id="309" r:id="rId41"/>
    <p:sldId id="329" r:id="rId42"/>
    <p:sldId id="280" r:id="rId43"/>
    <p:sldId id="310" r:id="rId44"/>
    <p:sldId id="330" r:id="rId45"/>
    <p:sldId id="334" r:id="rId46"/>
    <p:sldId id="332" r:id="rId47"/>
    <p:sldId id="336" r:id="rId48"/>
    <p:sldId id="333" r:id="rId49"/>
    <p:sldId id="337" r:id="rId50"/>
    <p:sldId id="360" r:id="rId51"/>
    <p:sldId id="303" r:id="rId52"/>
    <p:sldId id="350" r:id="rId53"/>
    <p:sldId id="356" r:id="rId54"/>
    <p:sldId id="352" r:id="rId55"/>
    <p:sldId id="281" r:id="rId56"/>
    <p:sldId id="335" r:id="rId57"/>
    <p:sldId id="347" r:id="rId58"/>
    <p:sldId id="316" r:id="rId59"/>
    <p:sldId id="361" r:id="rId60"/>
    <p:sldId id="317" r:id="rId61"/>
    <p:sldId id="363" r:id="rId62"/>
    <p:sldId id="318" r:id="rId63"/>
    <p:sldId id="319" r:id="rId64"/>
    <p:sldId id="320" r:id="rId65"/>
    <p:sldId id="338" r:id="rId66"/>
    <p:sldId id="282" r:id="rId67"/>
    <p:sldId id="314" r:id="rId68"/>
    <p:sldId id="311" r:id="rId69"/>
    <p:sldId id="283" r:id="rId70"/>
    <p:sldId id="304" r:id="rId71"/>
    <p:sldId id="284" r:id="rId72"/>
    <p:sldId id="285" r:id="rId73"/>
    <p:sldId id="305" r:id="rId74"/>
    <p:sldId id="306" r:id="rId75"/>
    <p:sldId id="286" r:id="rId76"/>
    <p:sldId id="287" r:id="rId77"/>
    <p:sldId id="288" r:id="rId78"/>
    <p:sldId id="297" r:id="rId79"/>
    <p:sldId id="364" r:id="rId80"/>
    <p:sldId id="351" r:id="rId81"/>
    <p:sldId id="321" r:id="rId82"/>
    <p:sldId id="358" r:id="rId83"/>
    <p:sldId id="308" r:id="rId8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9">
          <p15:clr>
            <a:srgbClr val="A4A3A4"/>
          </p15:clr>
        </p15:guide>
        <p15:guide id="2" pos="5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7D45"/>
    <a:srgbClr val="000000"/>
    <a:srgbClr val="0033CC"/>
    <a:srgbClr val="0E015F"/>
    <a:srgbClr val="3E7248"/>
    <a:srgbClr val="EEF5FD"/>
    <a:srgbClr val="FF66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474" y="114"/>
      </p:cViewPr>
      <p:guideLst>
        <p:guide orient="horz" pos="819"/>
        <p:guide pos="51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04FAD33-A87D-4E1F-9081-D048EF700B29}"/>
              </a:ext>
            </a:extLst>
          </p:cNvPr>
          <p:cNvSpPr>
            <a:spLocks noGrp="1" noChangeArrowheads="1"/>
          </p:cNvSpPr>
          <p:nvPr>
            <p:ph type="hdr" sz="quarter"/>
          </p:nvPr>
        </p:nvSpPr>
        <p:spPr bwMode="auto">
          <a:xfrm>
            <a:off x="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5" name="Rectangle 3">
            <a:extLst>
              <a:ext uri="{FF2B5EF4-FFF2-40B4-BE49-F238E27FC236}">
                <a16:creationId xmlns:a16="http://schemas.microsoft.com/office/drawing/2014/main" id="{74718902-E3EE-4752-9B71-75ACBE6A09E9}"/>
              </a:ext>
            </a:extLst>
          </p:cNvPr>
          <p:cNvSpPr>
            <a:spLocks noGrp="1" noChangeArrowheads="1"/>
          </p:cNvSpPr>
          <p:nvPr>
            <p:ph type="dt" idx="1"/>
          </p:nvPr>
        </p:nvSpPr>
        <p:spPr bwMode="auto">
          <a:xfrm>
            <a:off x="414655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80BDD80D-6423-4644-8927-E21BD290498A}"/>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87B45891-3C5A-461F-A85F-F8F541F747A9}"/>
              </a:ext>
            </a:extLst>
          </p:cNvPr>
          <p:cNvSpPr>
            <a:spLocks noGrp="1" noChangeArrowheads="1"/>
          </p:cNvSpPr>
          <p:nvPr>
            <p:ph type="body" sz="quarter" idx="3"/>
          </p:nvPr>
        </p:nvSpPr>
        <p:spPr bwMode="auto">
          <a:xfrm>
            <a:off x="974725" y="4560888"/>
            <a:ext cx="5365750" cy="4319587"/>
          </a:xfrm>
          <a:prstGeom prst="rect">
            <a:avLst/>
          </a:prstGeom>
          <a:noFill/>
          <a:ln>
            <a:noFill/>
          </a:ln>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980A0A7-25A7-4AD7-979F-290F6246A1DF}"/>
              </a:ext>
            </a:extLst>
          </p:cNvPr>
          <p:cNvSpPr>
            <a:spLocks noGrp="1" noChangeArrowheads="1"/>
          </p:cNvSpPr>
          <p:nvPr>
            <p:ph type="ftr" sz="quarter" idx="4"/>
          </p:nvPr>
        </p:nvSpPr>
        <p:spPr bwMode="auto">
          <a:xfrm>
            <a:off x="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D1B63627-2B22-4667-ACBF-0FCB59C9E3C6}"/>
              </a:ext>
            </a:extLst>
          </p:cNvPr>
          <p:cNvSpPr>
            <a:spLocks noGrp="1" noChangeArrowheads="1"/>
          </p:cNvSpPr>
          <p:nvPr>
            <p:ph type="sldNum" sz="quarter" idx="5"/>
          </p:nvPr>
        </p:nvSpPr>
        <p:spPr bwMode="auto">
          <a:xfrm>
            <a:off x="414655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fld id="{D927A098-67FF-4B87-B729-CECEC395A6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9F585E1-0BC4-437E-9AE7-B13A4B569E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DA6E5E8D-CC7A-43C3-AAFB-FCB06F287ABC}" type="slidenum">
              <a:rPr lang="en-US" altLang="en-US" smtClean="0">
                <a:ea typeface="MS PGothic" panose="020B0600070205080204" pitchFamily="34" charset="-128"/>
              </a:rPr>
              <a:pPr/>
              <a:t>9</a:t>
            </a:fld>
            <a:endParaRPr lang="en-US" altLang="en-US">
              <a:ea typeface="MS PGothic" panose="020B0600070205080204" pitchFamily="34" charset="-128"/>
            </a:endParaRPr>
          </a:p>
        </p:txBody>
      </p:sp>
      <p:sp>
        <p:nvSpPr>
          <p:cNvPr id="13315" name="Rectangle 2">
            <a:extLst>
              <a:ext uri="{FF2B5EF4-FFF2-40B4-BE49-F238E27FC236}">
                <a16:creationId xmlns:a16="http://schemas.microsoft.com/office/drawing/2014/main" id="{ACEC1D81-E840-4D6C-B395-EDB477C6E62B}"/>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60186284-CC98-49D0-86A6-D1BCA551E5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1007798-0AB0-4CF9-824A-B1B02FAFFC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85151121-BEB1-4CEF-B208-BF3500467678}" type="slidenum">
              <a:rPr lang="en-US" altLang="en-US" smtClean="0">
                <a:ea typeface="MS PGothic" panose="020B0600070205080204" pitchFamily="34" charset="-128"/>
              </a:rPr>
              <a:pPr/>
              <a:t>10</a:t>
            </a:fld>
            <a:endParaRPr lang="en-US" altLang="en-US">
              <a:ea typeface="MS PGothic" panose="020B0600070205080204" pitchFamily="34" charset="-128"/>
            </a:endParaRPr>
          </a:p>
        </p:txBody>
      </p:sp>
      <p:sp>
        <p:nvSpPr>
          <p:cNvPr id="15363" name="Rectangle 2">
            <a:extLst>
              <a:ext uri="{FF2B5EF4-FFF2-40B4-BE49-F238E27FC236}">
                <a16:creationId xmlns:a16="http://schemas.microsoft.com/office/drawing/2014/main" id="{54274AC2-E21C-4628-8B17-58CBF8C8989A}"/>
              </a:ext>
            </a:extLst>
          </p:cNvPr>
          <p:cNvSpPr>
            <a:spLocks noGrp="1" noRot="1" noChangeAspect="1" noChangeArrowheads="1" noTextEdit="1"/>
          </p:cNvSpPr>
          <p:nvPr>
            <p:ph type="sldImg"/>
          </p:nvPr>
        </p:nvSpPr>
        <p:spPr/>
      </p:sp>
      <p:sp>
        <p:nvSpPr>
          <p:cNvPr id="15364" name="Rectangle 3">
            <a:extLst>
              <a:ext uri="{FF2B5EF4-FFF2-40B4-BE49-F238E27FC236}">
                <a16:creationId xmlns:a16="http://schemas.microsoft.com/office/drawing/2014/main" id="{C724BE82-21DD-47DC-9FE4-8E9A3A9AE4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9069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70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515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2548337D-2D11-4A17-86AF-45125D51AE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729F05-AC5D-4DF2-9472-D081DEA7B9E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19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E0F9F5-3D25-45FA-A0B0-DCD9BBB3E80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B9EC95-697A-40CD-BB0E-5A0BADBF1C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468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E7A292E-7674-47AF-8C97-FDB0620159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4EFD95-3749-4E32-B309-545112C65388}"/>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57574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C1632F2-5B29-420E-81A3-B45018C27C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A2BEE3-376B-4FD5-8B20-9404AF7A1E6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876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75D3176-84DC-420D-A0EE-6F5ED6BF5E4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B8213F6-F06F-4763-A558-A04F18B1F69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47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0E2DAFA-2D29-432A-8C0E-5C95B901503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A31BFFE-E107-48FB-BDA5-1A1D4BC0B68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434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7AC839-775D-4077-B3DB-65D587DCA3B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2391901-316A-4F42-8F53-55C91DBF0D2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1075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49191FB-224C-4740-9BA8-696AB65A37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47B7686-EA60-4B46-BE56-8F2649E1FB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312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9406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31AC135-9849-431D-A98A-4799A559CC4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261BFBD-A27C-4BD4-BBCC-573617D7B46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1418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415CB67-53DC-4607-8C68-9099EE9816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662457-3B6F-4606-8505-23E780B90E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64459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970B134-EA61-48B9-8AE7-4C5900108B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0CAEB6-FF06-435B-88EE-6F5C99DFB11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71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54428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752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017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9620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586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0757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8F4877-2BF8-439E-9FA7-A9A2B09514AB}"/>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2DB89E5-A503-4963-AA84-5E80AE698DC1}"/>
              </a:ext>
            </a:extLst>
          </p:cNvPr>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13.</a:t>
            </a:r>
            <a:fld id="{EFC28AE7-AA24-49FD-9E67-640D9AC831E1}"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FB10F47C-946E-43BC-860B-5DB0B752AEE0}"/>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6F848417-333A-432F-B00B-301BA215ECAC}"/>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88036C4A-2B7B-4DED-958A-0EDFE433E5A0}"/>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D2CE0251-7170-4089-8646-5BFB699806A8}"/>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A5832F-A077-438B-B808-4B47CDCA0A6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C2D13FF0-2131-4CE0-B65C-A6FE41A2AC9B}"/>
              </a:ext>
            </a:extLst>
          </p:cNvPr>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Jan 2, 2005</a:t>
            </a:r>
          </a:p>
        </p:txBody>
      </p:sp>
      <p:sp>
        <p:nvSpPr>
          <p:cNvPr id="1034" name="Freeform 10">
            <a:extLst>
              <a:ext uri="{FF2B5EF4-FFF2-40B4-BE49-F238E27FC236}">
                <a16:creationId xmlns:a16="http://schemas.microsoft.com/office/drawing/2014/main" id="{68C72D98-D5E9-46E7-B3F7-2F0513ADB739}"/>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C7CF9465-B0AF-4040-A0A0-8038D6916D05}"/>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51BEE86-2029-4B35-B95F-09EF7F8E07F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F0E44EC0-2ABB-491B-9649-B9D2885BB2B6}"/>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EC557D93-6E11-46CB-A8EF-BD41D5FBB5EF}"/>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9A3ABAC-12E8-40E1-A341-D44C8EE29ABF}"/>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6C785387-11E6-4893-B97A-533BCD4B06D5}"/>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4A9DD0CC-9CDE-4B76-83CF-DBE1D71EFFAC}"/>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D0A31756-02AA-4749-A2D3-337CDDC3651A}"/>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146854C-EB81-4483-90DF-8AFC1D429E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84492D3-2713-4D43-9F6F-8652CB224A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6905DF8-60C5-4F57-9DEB-40FA52AB18C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23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6F8BE09-7C86-4F77-8E05-77996B0E135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E3B9E5CC-1F34-411C-A655-A9F831B906B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656EBE7D-3443-4CA5-878E-29DC4B938005}"/>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F9BD23F1-FB1D-4DA0-B747-95BC68CE8B9E}"/>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F2B8BEC-B9E2-4F39-935E-55B996AF19F9}"/>
              </a:ext>
            </a:extLst>
          </p:cNvPr>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EB19C7D0-DA04-4B3F-9681-594A68EF1A5F}"/>
              </a:ext>
            </a:extLst>
          </p:cNvPr>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3.tm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3.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3.tmp"/></Relationships>
</file>

<file path=ppt/slides/_rels/slide5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13.tmp"/></Relationships>
</file>

<file path=ppt/slides/_rels/slide53.xml.rels><?xml version="1.0" encoding="UTF-8" standalone="yes"?>
<Relationships xmlns="http://schemas.openxmlformats.org/package/2006/relationships"><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9" Type="http://schemas.openxmlformats.org/officeDocument/2006/relationships/image" Target="../media/image21.png"/><Relationship Id="rId21" Type="http://schemas.openxmlformats.org/officeDocument/2006/relationships/tags" Target="../tags/tag133.xml"/><Relationship Id="rId34" Type="http://schemas.openxmlformats.org/officeDocument/2006/relationships/tags" Target="../tags/tag116.xml"/><Relationship Id="rId42" Type="http://schemas.openxmlformats.org/officeDocument/2006/relationships/image" Target="../media/image13.tmp"/><Relationship Id="rId7" Type="http://schemas.openxmlformats.org/officeDocument/2006/relationships/tags" Target="../tags/tag11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41" Type="http://schemas.openxmlformats.org/officeDocument/2006/relationships/image" Target="../media/image22.png"/><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tags" Target="../tags/tag115.xml"/><Relationship Id="rId37" Type="http://schemas.openxmlformats.org/officeDocument/2006/relationships/image" Target="../media/image20.png"/><Relationship Id="rId40" Type="http://schemas.openxmlformats.org/officeDocument/2006/relationships/tags" Target="../tags/tag12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tags" Target="../tags/tag117.xml"/><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image" Target="../media/image170.png"/><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14.xml"/><Relationship Id="rId35" Type="http://schemas.openxmlformats.org/officeDocument/2006/relationships/image" Target="../media/image19.png"/><Relationship Id="rId8" Type="http://schemas.openxmlformats.org/officeDocument/2006/relationships/tags" Target="../tags/tag120.xml"/><Relationship Id="rId3" Type="http://schemas.openxmlformats.org/officeDocument/2006/relationships/tags" Target="../tags/tag115.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image" Target="../media/image18.png"/><Relationship Id="rId38" Type="http://schemas.openxmlformats.org/officeDocument/2006/relationships/tags" Target="../tags/tag1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26" Type="http://schemas.openxmlformats.org/officeDocument/2006/relationships/tags" Target="../tags/tag166.xml"/><Relationship Id="rId3" Type="http://schemas.openxmlformats.org/officeDocument/2006/relationships/tags" Target="../tags/tag143.xml"/><Relationship Id="rId21" Type="http://schemas.openxmlformats.org/officeDocument/2006/relationships/tags" Target="../tags/tag16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29" Type="http://schemas.openxmlformats.org/officeDocument/2006/relationships/slideLayout" Target="../slideLayouts/slideLayout7.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tags" Target="../tags/tag164.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tags" Target="../tags/tag168.xml"/><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tags" Target="../tags/tag167.xml"/><Relationship Id="rId30" Type="http://schemas.openxmlformats.org/officeDocument/2006/relationships/image" Target="../media/image13.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42F4E51-918C-409E-BF49-5E4014F8C58D}"/>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59E5412-8809-4F8E-A7C4-F6044797632A}"/>
              </a:ext>
            </a:extLst>
          </p:cNvPr>
          <p:cNvSpPr>
            <a:spLocks noGrp="1" noChangeArrowheads="1"/>
          </p:cNvSpPr>
          <p:nvPr>
            <p:ph type="title"/>
          </p:nvPr>
        </p:nvSpPr>
        <p:spPr>
          <a:xfrm>
            <a:off x="701675" y="114300"/>
            <a:ext cx="7985125" cy="576263"/>
          </a:xfrm>
        </p:spPr>
        <p:txBody>
          <a:bodyPr/>
          <a:lstStyle/>
          <a:p>
            <a:pPr eaLnBrk="1" hangingPunct="1"/>
            <a:r>
              <a:rPr lang="en-US" altLang="en-US"/>
              <a:t>I/O Hardware (Cont.)</a:t>
            </a:r>
          </a:p>
        </p:txBody>
      </p:sp>
      <p:sp>
        <p:nvSpPr>
          <p:cNvPr id="14339" name="Rectangle 3">
            <a:extLst>
              <a:ext uri="{FF2B5EF4-FFF2-40B4-BE49-F238E27FC236}">
                <a16:creationId xmlns:a16="http://schemas.microsoft.com/office/drawing/2014/main" id="{4C4D8EA6-6A3F-421F-ADDE-2DC7BF9BF7EF}"/>
              </a:ext>
            </a:extLst>
          </p:cNvPr>
          <p:cNvSpPr>
            <a:spLocks noGrp="1" noChangeArrowheads="1"/>
          </p:cNvSpPr>
          <p:nvPr>
            <p:ph type="body" idx="1"/>
          </p:nvPr>
        </p:nvSpPr>
        <p:spPr>
          <a:xfrm>
            <a:off x="576263" y="1023938"/>
            <a:ext cx="8023225" cy="5060950"/>
          </a:xfrm>
        </p:spPr>
        <p:txBody>
          <a:bodyPr/>
          <a:lstStyle/>
          <a:p>
            <a:r>
              <a:rPr lang="en-US" altLang="en-US" sz="2400">
                <a:solidFill>
                  <a:srgbClr val="0033CC"/>
                </a:solidFill>
              </a:rPr>
              <a:t>Common concepts </a:t>
            </a:r>
            <a:r>
              <a:rPr lang="en-US" altLang="en-US" sz="2400"/>
              <a:t>– signals from I/O devices interface with computer</a:t>
            </a:r>
          </a:p>
          <a:p>
            <a:pPr lvl="1"/>
            <a:r>
              <a:rPr lang="en-US" altLang="en-US" sz="2000" b="1">
                <a:solidFill>
                  <a:srgbClr val="3366FF"/>
                </a:solidFill>
              </a:rPr>
              <a:t>Port </a:t>
            </a:r>
            <a:r>
              <a:rPr lang="en-US" altLang="en-US" sz="2000"/>
              <a:t>– connection point for device (</a:t>
            </a:r>
            <a:r>
              <a:rPr lang="en-US" altLang="en-US" sz="2000">
                <a:solidFill>
                  <a:srgbClr val="00B050"/>
                </a:solidFill>
              </a:rPr>
              <a:t>Status, Control, Data(I/O))</a:t>
            </a:r>
          </a:p>
          <a:p>
            <a:pPr lvl="1"/>
            <a:r>
              <a:rPr lang="en-US" altLang="en-US" sz="2000" b="1">
                <a:solidFill>
                  <a:srgbClr val="3366FF"/>
                </a:solidFill>
              </a:rPr>
              <a:t>Bus</a:t>
            </a:r>
            <a:r>
              <a:rPr lang="en-US" altLang="en-US" sz="2000"/>
              <a:t> - </a:t>
            </a:r>
            <a:r>
              <a:rPr lang="en-US" altLang="en-US" sz="2000" b="1">
                <a:solidFill>
                  <a:srgbClr val="3366FF"/>
                </a:solidFill>
              </a:rPr>
              <a:t>daisy chain</a:t>
            </a:r>
            <a:r>
              <a:rPr lang="en-US" altLang="en-US" sz="2000">
                <a:solidFill>
                  <a:srgbClr val="3366FF"/>
                </a:solidFill>
              </a:rPr>
              <a:t> </a:t>
            </a:r>
            <a:r>
              <a:rPr lang="en-US" altLang="en-US" sz="2000"/>
              <a:t>or shared direct access</a:t>
            </a:r>
          </a:p>
          <a:p>
            <a:pPr lvl="2"/>
            <a:r>
              <a:rPr lang="en-US" altLang="en-US" sz="1800" b="1">
                <a:solidFill>
                  <a:srgbClr val="3366FF"/>
                </a:solidFill>
              </a:rPr>
              <a:t>PCI</a:t>
            </a:r>
            <a:r>
              <a:rPr lang="en-US" altLang="en-US" sz="1800"/>
              <a:t> bus common in PCs and servers, PCI Express (</a:t>
            </a:r>
            <a:r>
              <a:rPr lang="en-US" altLang="en-US" sz="1800" b="1">
                <a:solidFill>
                  <a:srgbClr val="3366FF"/>
                </a:solidFill>
              </a:rPr>
              <a:t>PCIe</a:t>
            </a:r>
            <a:r>
              <a:rPr lang="en-US" altLang="en-US" sz="1800"/>
              <a:t>) </a:t>
            </a:r>
          </a:p>
          <a:p>
            <a:pPr lvl="2"/>
            <a:r>
              <a:rPr lang="en-US" altLang="en-US" sz="1800" b="1">
                <a:solidFill>
                  <a:srgbClr val="3366FF"/>
                </a:solidFill>
              </a:rPr>
              <a:t>expansion</a:t>
            </a:r>
            <a:r>
              <a:rPr lang="en-US" altLang="en-US" sz="1800"/>
              <a:t> </a:t>
            </a:r>
            <a:r>
              <a:rPr lang="en-US" altLang="en-US" sz="1800" b="1">
                <a:solidFill>
                  <a:srgbClr val="3366FF"/>
                </a:solidFill>
              </a:rPr>
              <a:t>bus</a:t>
            </a:r>
            <a:r>
              <a:rPr lang="en-US" altLang="en-US" sz="1800"/>
              <a:t> connects relatively slow devices</a:t>
            </a:r>
          </a:p>
          <a:p>
            <a:pPr lvl="1"/>
            <a:r>
              <a:rPr lang="en-US" altLang="en-US" sz="2000" b="1">
                <a:solidFill>
                  <a:srgbClr val="3366FF"/>
                </a:solidFill>
              </a:rPr>
              <a:t>Controller</a:t>
            </a:r>
            <a:r>
              <a:rPr lang="en-US" altLang="en-US" sz="2000"/>
              <a:t> (</a:t>
            </a:r>
            <a:r>
              <a:rPr lang="en-US" altLang="en-US" sz="2000" b="1">
                <a:solidFill>
                  <a:srgbClr val="3366FF"/>
                </a:solidFill>
              </a:rPr>
              <a:t>host adapter</a:t>
            </a:r>
            <a:r>
              <a:rPr lang="en-US" altLang="en-US" sz="2000"/>
              <a:t>) – </a:t>
            </a:r>
            <a:r>
              <a:rPr lang="en-US" altLang="zh-CN" sz="2000">
                <a:ea typeface="宋体" panose="02010600030101010101" pitchFamily="2" charset="-122"/>
              </a:rPr>
              <a:t>a collection of </a:t>
            </a:r>
            <a:r>
              <a:rPr lang="en-US" altLang="en-US" sz="2000"/>
              <a:t>electronics that operate port, bus, device</a:t>
            </a:r>
          </a:p>
          <a:p>
            <a:pPr lvl="2"/>
            <a:r>
              <a:rPr lang="en-US" altLang="en-US" sz="1800"/>
              <a:t>Sometimes integrated</a:t>
            </a:r>
          </a:p>
          <a:p>
            <a:pPr lvl="2"/>
            <a:r>
              <a:rPr lang="en-US" altLang="en-US" sz="1800"/>
              <a:t>Sometimes separate circuit board (host adapter)</a:t>
            </a:r>
          </a:p>
          <a:p>
            <a:pPr lvl="2"/>
            <a:r>
              <a:rPr lang="en-US" altLang="en-US" sz="1800"/>
              <a:t>Contains processor, microcode, private memory, bus controller, etc</a:t>
            </a:r>
          </a:p>
          <a:p>
            <a:pPr lvl="3"/>
            <a:r>
              <a:rPr lang="en-US" altLang="en-US" sz="1600"/>
              <a:t>Some talk to per-device controller with bus controller, microcode, memory,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BAF70E30-70ED-438E-A880-5A4E23057607}"/>
              </a:ext>
            </a:extLst>
          </p:cNvPr>
          <p:cNvSpPr>
            <a:spLocks noGrp="1" noChangeArrowheads="1"/>
          </p:cNvSpPr>
          <p:nvPr>
            <p:ph type="title"/>
          </p:nvPr>
        </p:nvSpPr>
        <p:spPr/>
        <p:txBody>
          <a:bodyPr/>
          <a:lstStyle/>
          <a:p>
            <a:r>
              <a:rPr lang="en-US" altLang="zh-CN">
                <a:ea typeface="宋体" panose="02010600030101010101" pitchFamily="2" charset="-122"/>
              </a:rPr>
              <a:t>E.g. Disk drive</a:t>
            </a:r>
            <a:endParaRPr lang="zh-CN" altLang="en-US">
              <a:ea typeface="宋体" panose="02010600030101010101" pitchFamily="2" charset="-122"/>
            </a:endParaRPr>
          </a:p>
        </p:txBody>
      </p:sp>
      <p:pic>
        <p:nvPicPr>
          <p:cNvPr id="16387" name="Picture 2">
            <a:extLst>
              <a:ext uri="{FF2B5EF4-FFF2-40B4-BE49-F238E27FC236}">
                <a16:creationId xmlns:a16="http://schemas.microsoft.com/office/drawing/2014/main" id="{58E9DCCB-9DDC-453A-A486-99A4A6EFF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1713" y="1190625"/>
            <a:ext cx="6986587" cy="4483100"/>
          </a:xfrm>
          <a:noFill/>
        </p:spPr>
      </p:pic>
      <p:sp>
        <p:nvSpPr>
          <p:cNvPr id="16388" name="文本框 1">
            <a:extLst>
              <a:ext uri="{FF2B5EF4-FFF2-40B4-BE49-F238E27FC236}">
                <a16:creationId xmlns:a16="http://schemas.microsoft.com/office/drawing/2014/main" id="{5C1EFDD1-88C2-4C8B-BD70-39BF7E2B7843}"/>
              </a:ext>
            </a:extLst>
          </p:cNvPr>
          <p:cNvSpPr txBox="1">
            <a:spLocks noChangeArrowheads="1"/>
          </p:cNvSpPr>
          <p:nvPr/>
        </p:nvSpPr>
        <p:spPr bwMode="auto">
          <a:xfrm>
            <a:off x="1677988" y="5842000"/>
            <a:ext cx="234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Disk controller</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AF8E150-CFBE-4C92-BCCD-474B246512F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I/O Hardware (Cont.)</a:t>
            </a:r>
          </a:p>
        </p:txBody>
      </p:sp>
      <p:sp>
        <p:nvSpPr>
          <p:cNvPr id="17411" name="Rectangle 3">
            <a:extLst>
              <a:ext uri="{FF2B5EF4-FFF2-40B4-BE49-F238E27FC236}">
                <a16:creationId xmlns:a16="http://schemas.microsoft.com/office/drawing/2014/main" id="{348ACA21-D2D0-4E99-B32B-256874F5F596}"/>
              </a:ext>
            </a:extLst>
          </p:cNvPr>
          <p:cNvSpPr>
            <a:spLocks noGrp="1" noChangeArrowheads="1"/>
          </p:cNvSpPr>
          <p:nvPr>
            <p:ph type="body" idx="4294967295"/>
          </p:nvPr>
        </p:nvSpPr>
        <p:spPr>
          <a:xfrm>
            <a:off x="1252538" y="1300163"/>
            <a:ext cx="7123112" cy="4483100"/>
          </a:xfrm>
        </p:spPr>
        <p:txBody>
          <a:bodyPr/>
          <a:lstStyle/>
          <a:p>
            <a:r>
              <a:rPr lang="en-US" altLang="zh-CN" sz="2400">
                <a:solidFill>
                  <a:srgbClr val="C00000"/>
                </a:solidFill>
                <a:ea typeface="宋体" panose="02010600030101010101" pitchFamily="2" charset="-122"/>
              </a:rPr>
              <a:t>I/O instructions </a:t>
            </a:r>
            <a:r>
              <a:rPr lang="en-US" altLang="zh-CN" sz="2400">
                <a:ea typeface="宋体" panose="02010600030101010101" pitchFamily="2" charset="-122"/>
              </a:rPr>
              <a:t>control devices</a:t>
            </a:r>
          </a:p>
          <a:p>
            <a:r>
              <a:rPr lang="en-US" altLang="zh-CN" sz="2400">
                <a:ea typeface="宋体" panose="02010600030101010101" pitchFamily="2" charset="-122"/>
              </a:rPr>
              <a:t>Devices have addresses, used by </a:t>
            </a:r>
          </a:p>
          <a:p>
            <a:pPr lvl="1"/>
            <a:r>
              <a:rPr lang="en-US" altLang="zh-CN" sz="2000" b="1">
                <a:ea typeface="宋体" panose="02010600030101010101" pitchFamily="2" charset="-122"/>
              </a:rPr>
              <a:t>Direct I/O instructions</a:t>
            </a:r>
          </a:p>
          <a:p>
            <a:pPr lvl="1"/>
            <a:r>
              <a:rPr lang="en-US" altLang="zh-CN" sz="2000" b="1">
                <a:ea typeface="宋体" panose="02010600030101010101" pitchFamily="2" charset="-122"/>
              </a:rPr>
              <a:t>Memory-mapped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A3C2EDD5-FD0B-4E6A-BBAA-E3BB46F9B8C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Typical PC Bus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18435" name="Picture 1028">
            <a:extLst>
              <a:ext uri="{FF2B5EF4-FFF2-40B4-BE49-F238E27FC236}">
                <a16:creationId xmlns:a16="http://schemas.microsoft.com/office/drawing/2014/main" id="{03B7AD98-628C-4A8A-ABAA-58EC260BE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3" t="636" r="1935" b="636"/>
          <a:stretch>
            <a:fillRect/>
          </a:stretch>
        </p:blipFill>
        <p:spPr bwMode="auto">
          <a:xfrm>
            <a:off x="1509713" y="1300163"/>
            <a:ext cx="6091237" cy="4679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D8B73C-2E98-4DE3-A7E6-A349F35C0C3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 I/O Port Locations on PCs (partial)</a:t>
            </a:r>
            <a:endParaRPr lang="en-US" altLang="zh-CN" sz="2400">
              <a:effectLst>
                <a:outerShdw blurRad="38100" dist="38100" dir="2700000" algn="tl">
                  <a:srgbClr val="C0C0C0"/>
                </a:outerShdw>
              </a:effectLst>
              <a:ea typeface="宋体" panose="02010600030101010101" pitchFamily="2" charset="-122"/>
            </a:endParaRPr>
          </a:p>
        </p:txBody>
      </p:sp>
      <p:pic>
        <p:nvPicPr>
          <p:cNvPr id="19459" name="Picture 4">
            <a:extLst>
              <a:ext uri="{FF2B5EF4-FFF2-40B4-BE49-F238E27FC236}">
                <a16:creationId xmlns:a16="http://schemas.microsoft.com/office/drawing/2014/main" id="{E1E57846-5A2B-4021-8B2D-242F7585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3" t="12469" r="656" b="12469"/>
          <a:stretch>
            <a:fillRect/>
          </a:stretch>
        </p:blipFill>
        <p:spPr bwMode="auto">
          <a:xfrm>
            <a:off x="1268413" y="1300163"/>
            <a:ext cx="6902450" cy="3946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7F019EED-1E64-426C-AE28-72FD966D33CF}"/>
              </a:ext>
            </a:extLst>
          </p:cNvPr>
          <p:cNvSpPr>
            <a:spLocks noGrp="1"/>
          </p:cNvSpPr>
          <p:nvPr>
            <p:ph type="title" idx="4294967295"/>
          </p:nvPr>
        </p:nvSpPr>
        <p:spPr>
          <a:xfrm>
            <a:off x="685800" y="541338"/>
            <a:ext cx="8077200" cy="633412"/>
          </a:xfrm>
        </p:spPr>
        <p:txBody>
          <a:bodyPr/>
          <a:lstStyle/>
          <a:p>
            <a:pPr>
              <a:defRPr/>
            </a:pPr>
            <a:r>
              <a:rPr lang="zh-CN" altLang="en-US" sz="2800">
                <a:effectLst>
                  <a:outerShdw blurRad="38100" dist="38100" dir="2700000" algn="tl">
                    <a:srgbClr val="C0C0C0"/>
                  </a:outerShdw>
                </a:effectLst>
                <a:ea typeface="宋体" panose="02010600030101010101" pitchFamily="2" charset="-122"/>
              </a:rPr>
              <a:t>I/O控制方式</a:t>
            </a:r>
          </a:p>
        </p:txBody>
      </p:sp>
      <p:sp>
        <p:nvSpPr>
          <p:cNvPr id="20483" name="内容占位符 2">
            <a:extLst>
              <a:ext uri="{FF2B5EF4-FFF2-40B4-BE49-F238E27FC236}">
                <a16:creationId xmlns:a16="http://schemas.microsoft.com/office/drawing/2014/main" id="{8CB24473-522E-43B2-830B-E518495D16D1}"/>
              </a:ext>
            </a:extLst>
          </p:cNvPr>
          <p:cNvSpPr>
            <a:spLocks noGrp="1" noChangeArrowheads="1"/>
          </p:cNvSpPr>
          <p:nvPr>
            <p:ph idx="4294967295"/>
          </p:nvPr>
        </p:nvSpPr>
        <p:spPr>
          <a:xfrm>
            <a:off x="819150" y="1479550"/>
            <a:ext cx="7218363" cy="3611563"/>
          </a:xfrm>
        </p:spPr>
        <p:txBody>
          <a:bodyPr/>
          <a:lstStyle/>
          <a:p>
            <a:r>
              <a:rPr lang="zh-CN" altLang="en-US" sz="2400">
                <a:ea typeface="宋体" panose="02010600030101010101" pitchFamily="2" charset="-122"/>
              </a:rPr>
              <a:t>所谓I/O操作的控制方式也就是外围设备和内存之间的数据传送控制方式，分为以下几种方式：</a:t>
            </a:r>
          </a:p>
          <a:p>
            <a:pPr lvl="1"/>
            <a:r>
              <a:rPr lang="zh-CN" altLang="en-US" sz="2000" b="1">
                <a:ea typeface="宋体" panose="02010600030101010101" pitchFamily="2" charset="-122"/>
              </a:rPr>
              <a:t>程序直接控制方式(</a:t>
            </a:r>
            <a:r>
              <a:rPr lang="zh-CN" altLang="en-US" sz="2000" b="1">
                <a:solidFill>
                  <a:srgbClr val="0033CC"/>
                </a:solidFill>
                <a:ea typeface="宋体" panose="02010600030101010101" pitchFamily="2" charset="-122"/>
              </a:rPr>
              <a:t>Polling</a:t>
            </a:r>
            <a:r>
              <a:rPr lang="zh-CN" altLang="en-US" sz="2000" b="1">
                <a:ea typeface="宋体" panose="02010600030101010101" pitchFamily="2" charset="-122"/>
              </a:rPr>
              <a:t>)</a:t>
            </a:r>
          </a:p>
          <a:p>
            <a:pPr lvl="1"/>
            <a:r>
              <a:rPr lang="zh-CN" altLang="en-US" sz="2000" b="1">
                <a:ea typeface="宋体" panose="02010600030101010101" pitchFamily="2" charset="-122"/>
              </a:rPr>
              <a:t>中断控制方式(</a:t>
            </a:r>
            <a:r>
              <a:rPr lang="zh-CN" altLang="en-US" sz="2000" b="1">
                <a:solidFill>
                  <a:srgbClr val="0033CC"/>
                </a:solidFill>
                <a:ea typeface="宋体" panose="02010600030101010101" pitchFamily="2" charset="-122"/>
              </a:rPr>
              <a:t>Interrupts</a:t>
            </a:r>
            <a:r>
              <a:rPr lang="zh-CN" altLang="en-US" sz="2000" b="1">
                <a:ea typeface="宋体" panose="02010600030101010101" pitchFamily="2" charset="-122"/>
              </a:rPr>
              <a:t>)</a:t>
            </a:r>
          </a:p>
          <a:p>
            <a:pPr lvl="1"/>
            <a:r>
              <a:rPr lang="zh-CN" altLang="en-US" sz="2000" b="1">
                <a:ea typeface="宋体" panose="02010600030101010101" pitchFamily="2" charset="-122"/>
              </a:rPr>
              <a:t>DMA方式(</a:t>
            </a:r>
            <a:r>
              <a:rPr lang="zh-CN" altLang="en-US" sz="2000" b="1">
                <a:solidFill>
                  <a:srgbClr val="0033CC"/>
                </a:solidFill>
                <a:ea typeface="宋体" panose="02010600030101010101" pitchFamily="2" charset="-122"/>
              </a:rPr>
              <a:t>Direct Memory Access</a:t>
            </a:r>
            <a:r>
              <a:rPr lang="zh-CN" altLang="en-US" sz="2000" b="1">
                <a:ea typeface="宋体" panose="02010600030101010101" pitchFamily="2" charset="-122"/>
              </a:rPr>
              <a:t>)</a:t>
            </a:r>
          </a:p>
          <a:p>
            <a:pPr lvl="1"/>
            <a:r>
              <a:rPr lang="zh-CN" altLang="en-US" sz="2000" b="1">
                <a:ea typeface="宋体" panose="02010600030101010101" pitchFamily="2" charset="-122"/>
              </a:rPr>
              <a:t>通道方式(</a:t>
            </a:r>
            <a:r>
              <a:rPr lang="zh-CN" altLang="en-US" sz="2000" b="1">
                <a:solidFill>
                  <a:srgbClr val="0033CC"/>
                </a:solidFill>
                <a:ea typeface="宋体" panose="02010600030101010101" pitchFamily="2" charset="-122"/>
              </a:rPr>
              <a:t>Channel</a:t>
            </a:r>
            <a:r>
              <a:rPr lang="zh-CN" altLang="en-US" sz="20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C18C31-76EC-41F2-84E9-86D3DB2FB15B}"/>
              </a:ext>
            </a:extLst>
          </p:cNvPr>
          <p:cNvSpPr>
            <a:spLocks noGrp="1" noChangeArrowheads="1"/>
          </p:cNvSpPr>
          <p:nvPr>
            <p:ph type="title" idx="4294967295"/>
          </p:nvPr>
        </p:nvSpPr>
        <p:spPr>
          <a:xfrm>
            <a:off x="1479550" y="387350"/>
            <a:ext cx="5791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13.2.1 Polling</a:t>
            </a:r>
          </a:p>
        </p:txBody>
      </p:sp>
      <p:sp>
        <p:nvSpPr>
          <p:cNvPr id="21507" name="Rectangle 3">
            <a:extLst>
              <a:ext uri="{FF2B5EF4-FFF2-40B4-BE49-F238E27FC236}">
                <a16:creationId xmlns:a16="http://schemas.microsoft.com/office/drawing/2014/main" id="{894A6C21-364E-49DF-93EC-76D6B6BCC6C3}"/>
              </a:ext>
            </a:extLst>
          </p:cNvPr>
          <p:cNvSpPr>
            <a:spLocks noGrp="1" noChangeArrowheads="1"/>
          </p:cNvSpPr>
          <p:nvPr>
            <p:ph type="body" idx="4294967295"/>
          </p:nvPr>
        </p:nvSpPr>
        <p:spPr>
          <a:xfrm>
            <a:off x="819150" y="1466850"/>
            <a:ext cx="7351713" cy="3748088"/>
          </a:xfrm>
        </p:spPr>
        <p:txBody>
          <a:bodyPr/>
          <a:lstStyle/>
          <a:p>
            <a:r>
              <a:rPr lang="en-US" altLang="zh-CN" sz="2400">
                <a:ea typeface="宋体" panose="02010600030101010101" pitchFamily="2" charset="-122"/>
              </a:rPr>
              <a:t>Polling or busy-waiting</a:t>
            </a:r>
            <a:endParaRPr lang="en-US" altLang="zh-CN" sz="2400">
              <a:solidFill>
                <a:srgbClr val="FF6600"/>
              </a:solidFill>
              <a:ea typeface="宋体" panose="02010600030101010101" pitchFamily="2" charset="-122"/>
            </a:endParaRPr>
          </a:p>
          <a:p>
            <a:r>
              <a:rPr lang="en-US" altLang="zh-CN" sz="2400">
                <a:ea typeface="宋体" panose="02010600030101010101" pitchFamily="2" charset="-122"/>
              </a:rPr>
              <a:t>Determines state of device </a:t>
            </a:r>
          </a:p>
          <a:p>
            <a:pPr lvl="1"/>
            <a:r>
              <a:rPr lang="en-US" altLang="zh-CN" sz="2000">
                <a:ea typeface="宋体" panose="02010600030101010101" pitchFamily="2" charset="-122"/>
              </a:rPr>
              <a:t>command-ready</a:t>
            </a:r>
          </a:p>
          <a:p>
            <a:pPr lvl="1"/>
            <a:r>
              <a:rPr lang="en-US" altLang="zh-CN" sz="2000">
                <a:ea typeface="宋体" panose="02010600030101010101" pitchFamily="2" charset="-122"/>
              </a:rPr>
              <a:t>busy</a:t>
            </a:r>
          </a:p>
          <a:p>
            <a:pPr lvl="1"/>
            <a:r>
              <a:rPr lang="en-US" altLang="zh-CN" sz="2000">
                <a:ea typeface="宋体" panose="02010600030101010101" pitchFamily="2" charset="-122"/>
              </a:rPr>
              <a:t>Error</a:t>
            </a:r>
            <a:endParaRPr lang="en-US" altLang="zh-CN" sz="2000">
              <a:latin typeface="Courier New" panose="02070309020205020404" pitchFamily="49" charset="0"/>
              <a:ea typeface="宋体" panose="02010600030101010101" pitchFamily="2" charset="-122"/>
            </a:endParaRPr>
          </a:p>
          <a:p>
            <a:r>
              <a:rPr lang="en-US" altLang="zh-CN" sz="2400">
                <a:ea typeface="宋体" panose="02010600030101010101" pitchFamily="2" charset="-122"/>
              </a:rPr>
              <a:t>Reading the status register over and over until the busy bit becomes clear.</a:t>
            </a:r>
            <a:r>
              <a:rPr lang="en-US" altLang="zh-CN" sz="2400" b="1">
                <a:solidFill>
                  <a:srgbClr val="FF6600"/>
                </a:solidFill>
                <a:ea typeface="宋体" panose="02010600030101010101" pitchFamily="2" charset="-122"/>
              </a:rPr>
              <a:t> </a:t>
            </a:r>
          </a:p>
          <a:p>
            <a:r>
              <a:rPr lang="en-US" altLang="zh-CN" sz="2400" b="1">
                <a:solidFill>
                  <a:srgbClr val="FF6600"/>
                </a:solidFill>
                <a:ea typeface="宋体" panose="02010600030101010101" pitchFamily="2" charset="-122"/>
              </a:rPr>
              <a:t>Busy-waiting</a:t>
            </a:r>
            <a:r>
              <a:rPr lang="en-US" altLang="zh-CN" sz="2400">
                <a:solidFill>
                  <a:srgbClr val="FF6600"/>
                </a:solidFill>
                <a:ea typeface="宋体" panose="02010600030101010101" pitchFamily="2" charset="-122"/>
              </a:rPr>
              <a:t> cycle to wait for I/O from device</a:t>
            </a:r>
          </a:p>
          <a:p>
            <a:endParaRPr lang="en-US" altLang="zh-CN"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8A9F22F-71CA-497E-922F-F9342B681CD3}"/>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Polling (Cont.)</a:t>
            </a:r>
          </a:p>
        </p:txBody>
      </p:sp>
      <p:sp>
        <p:nvSpPr>
          <p:cNvPr id="22531" name="内容占位符 2">
            <a:extLst>
              <a:ext uri="{FF2B5EF4-FFF2-40B4-BE49-F238E27FC236}">
                <a16:creationId xmlns:a16="http://schemas.microsoft.com/office/drawing/2014/main" id="{FAD43008-AF39-49D1-804F-F9ED968BE965}"/>
              </a:ext>
            </a:extLst>
          </p:cNvPr>
          <p:cNvSpPr>
            <a:spLocks noGrp="1" noChangeArrowheads="1"/>
          </p:cNvSpPr>
          <p:nvPr>
            <p:ph idx="4294967295"/>
          </p:nvPr>
        </p:nvSpPr>
        <p:spPr/>
        <p:txBody>
          <a:bodyPr/>
          <a:lstStyle/>
          <a:p>
            <a:r>
              <a:rPr lang="zh-CN" altLang="en-US" sz="2800">
                <a:ea typeface="宋体" panose="02010600030101010101" pitchFamily="2" charset="-122"/>
              </a:rPr>
              <a:t>The basic polling operation is efficient, and  provides a quick response for the I/O requests. </a:t>
            </a:r>
          </a:p>
          <a:p>
            <a:r>
              <a:rPr lang="zh-CN" altLang="en-US" sz="2800">
                <a:ea typeface="宋体" panose="02010600030101010101" pitchFamily="2" charset="-122"/>
              </a:rPr>
              <a:t>But polling becomes inefficient when it is attempted repeatedly yet rarely finds a device to be ready for service, while other useful CPU processing remains undone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5656EB-BAC3-45FD-8979-68DBF187FB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13.2.2 Interrupts</a:t>
            </a:r>
          </a:p>
        </p:txBody>
      </p:sp>
      <p:sp>
        <p:nvSpPr>
          <p:cNvPr id="23555" name="Rectangle 3">
            <a:extLst>
              <a:ext uri="{FF2B5EF4-FFF2-40B4-BE49-F238E27FC236}">
                <a16:creationId xmlns:a16="http://schemas.microsoft.com/office/drawing/2014/main" id="{87A4A3EB-CF0C-4CE1-8BB1-152B3DEF0BBE}"/>
              </a:ext>
            </a:extLst>
          </p:cNvPr>
          <p:cNvSpPr>
            <a:spLocks noGrp="1" noChangeArrowheads="1"/>
          </p:cNvSpPr>
          <p:nvPr>
            <p:ph type="body" idx="4294967295"/>
          </p:nvPr>
        </p:nvSpPr>
        <p:spPr/>
        <p:txBody>
          <a:bodyPr/>
          <a:lstStyle/>
          <a:p>
            <a:r>
              <a:rPr lang="en-US" altLang="zh-CN" sz="2400">
                <a:ea typeface="宋体" panose="02010600030101010101" pitchFamily="2" charset="-122"/>
              </a:rPr>
              <a:t>CPU </a:t>
            </a:r>
            <a:r>
              <a:rPr lang="en-US" altLang="zh-CN" sz="2400" b="1">
                <a:ea typeface="宋体" panose="02010600030101010101" pitchFamily="2" charset="-122"/>
              </a:rPr>
              <a:t>Interrupt-request line</a:t>
            </a:r>
            <a:r>
              <a:rPr lang="en-US" altLang="zh-CN" sz="2400">
                <a:ea typeface="宋体" panose="02010600030101010101" pitchFamily="2" charset="-122"/>
              </a:rPr>
              <a:t> triggered by I/O device</a:t>
            </a:r>
          </a:p>
          <a:p>
            <a:r>
              <a:rPr lang="en-US" altLang="zh-CN" sz="2400" b="1">
                <a:ea typeface="宋体" panose="02010600030101010101" pitchFamily="2" charset="-122"/>
              </a:rPr>
              <a:t>Interrupt handler</a:t>
            </a:r>
            <a:r>
              <a:rPr lang="en-US" altLang="zh-CN" sz="2400">
                <a:ea typeface="宋体" panose="02010600030101010101" pitchFamily="2" charset="-122"/>
              </a:rPr>
              <a:t> receives interrupts</a:t>
            </a:r>
          </a:p>
          <a:p>
            <a:r>
              <a:rPr lang="en-US" altLang="zh-CN" sz="2400" b="1">
                <a:ea typeface="宋体" panose="02010600030101010101" pitchFamily="2" charset="-122"/>
              </a:rPr>
              <a:t>Maskable</a:t>
            </a:r>
            <a:r>
              <a:rPr lang="en-US" altLang="zh-CN" sz="2400">
                <a:ea typeface="宋体" panose="02010600030101010101" pitchFamily="2" charset="-122"/>
              </a:rPr>
              <a:t> to ignore or delay some interrupts</a:t>
            </a:r>
          </a:p>
          <a:p>
            <a:r>
              <a:rPr lang="en-US" altLang="zh-CN" sz="2400">
                <a:ea typeface="宋体" panose="02010600030101010101" pitchFamily="2" charset="-122"/>
              </a:rPr>
              <a:t>Interrupt vector to dispatch interrupt to correct handler</a:t>
            </a:r>
          </a:p>
          <a:p>
            <a:pPr lvl="1"/>
            <a:r>
              <a:rPr lang="en-US" altLang="zh-CN" sz="2000">
                <a:ea typeface="宋体" panose="02010600030101010101" pitchFamily="2" charset="-122"/>
              </a:rPr>
              <a:t>Based on priority</a:t>
            </a:r>
          </a:p>
          <a:p>
            <a:pPr lvl="1"/>
            <a:r>
              <a:rPr lang="en-US" altLang="zh-CN" sz="2000">
                <a:ea typeface="宋体" panose="02010600030101010101" pitchFamily="2" charset="-122"/>
              </a:rPr>
              <a:t>Some </a:t>
            </a:r>
            <a:r>
              <a:rPr lang="en-US" altLang="zh-CN" sz="2000" b="1">
                <a:ea typeface="宋体" panose="02010600030101010101" pitchFamily="2" charset="-122"/>
              </a:rPr>
              <a:t>nonmaskable</a:t>
            </a:r>
            <a:endParaRPr lang="en-US" altLang="zh-CN" sz="2000">
              <a:ea typeface="宋体" panose="02010600030101010101" pitchFamily="2" charset="-122"/>
            </a:endParaRPr>
          </a:p>
          <a:p>
            <a:r>
              <a:rPr lang="en-US" altLang="zh-CN" sz="2400">
                <a:ea typeface="宋体" panose="02010600030101010101" pitchFamily="2" charset="-122"/>
              </a:rPr>
              <a:t>Interrupt mechanism also used for exceptions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0490C4-476F-4E0B-93E9-CBDB3D553D8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Interrupt-Driven I/O Cycle</a:t>
            </a:r>
            <a:endParaRPr lang="en-US" altLang="zh-CN" sz="2400">
              <a:effectLst>
                <a:outerShdw blurRad="38100" dist="38100" dir="2700000" algn="tl">
                  <a:srgbClr val="C0C0C0"/>
                </a:outerShdw>
              </a:effectLst>
              <a:ea typeface="宋体" panose="02010600030101010101" pitchFamily="2" charset="-122"/>
            </a:endParaRPr>
          </a:p>
        </p:txBody>
      </p:sp>
      <p:pic>
        <p:nvPicPr>
          <p:cNvPr id="24579" name="Picture 6">
            <a:extLst>
              <a:ext uri="{FF2B5EF4-FFF2-40B4-BE49-F238E27FC236}">
                <a16:creationId xmlns:a16="http://schemas.microsoft.com/office/drawing/2014/main" id="{9E4E26AA-B6B3-4D06-B46C-89679ABF1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607" t="861" r="12607" b="891"/>
          <a:stretch>
            <a:fillRect/>
          </a:stretch>
        </p:blipFill>
        <p:spPr bwMode="auto">
          <a:xfrm>
            <a:off x="1130300" y="1382713"/>
            <a:ext cx="6883400" cy="4756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59939C-9A5E-4451-961D-EC5D1510C6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
        <p:nvSpPr>
          <p:cNvPr id="5123" name="Rectangle 3">
            <a:extLst>
              <a:ext uri="{FF2B5EF4-FFF2-40B4-BE49-F238E27FC236}">
                <a16:creationId xmlns:a16="http://schemas.microsoft.com/office/drawing/2014/main" id="{10884B2C-8273-41D8-8644-FA1D49DB349E}"/>
              </a:ext>
            </a:extLst>
          </p:cNvPr>
          <p:cNvSpPr>
            <a:spLocks noGrp="1" noChangeArrowheads="1"/>
          </p:cNvSpPr>
          <p:nvPr>
            <p:ph type="body" idx="4294967295"/>
          </p:nvPr>
        </p:nvSpPr>
        <p:spPr>
          <a:xfrm>
            <a:off x="819150" y="1300163"/>
            <a:ext cx="7351713" cy="3870325"/>
          </a:xfrm>
        </p:spPr>
        <p:txBody>
          <a:bodyPr/>
          <a:lstStyle/>
          <a:p>
            <a:r>
              <a:rPr lang="en-US" altLang="zh-CN" sz="2400">
                <a:ea typeface="宋体" panose="02010600030101010101" pitchFamily="2" charset="-122"/>
              </a:rPr>
              <a:t>I/O Hardware</a:t>
            </a:r>
          </a:p>
          <a:p>
            <a:r>
              <a:rPr lang="en-US" altLang="zh-CN" sz="2400">
                <a:ea typeface="宋体" panose="02010600030101010101" pitchFamily="2" charset="-122"/>
              </a:rPr>
              <a:t>Application I/O Interface</a:t>
            </a:r>
          </a:p>
          <a:p>
            <a:r>
              <a:rPr lang="en-US" altLang="zh-CN" sz="2400">
                <a:ea typeface="宋体" panose="02010600030101010101" pitchFamily="2" charset="-122"/>
              </a:rPr>
              <a:t>Kernel I/O Subsystem</a:t>
            </a:r>
          </a:p>
          <a:p>
            <a:r>
              <a:rPr lang="en-US" altLang="zh-CN" sz="2400">
                <a:ea typeface="宋体" panose="02010600030101010101" pitchFamily="2" charset="-122"/>
              </a:rPr>
              <a:t>Transforming I/O Requests to Hardware Operations</a:t>
            </a:r>
          </a:p>
          <a:p>
            <a:r>
              <a:rPr lang="en-US" altLang="zh-CN" sz="2400">
                <a:ea typeface="宋体" panose="02010600030101010101" pitchFamily="2" charset="-122"/>
              </a:rPr>
              <a:t>Streams</a:t>
            </a:r>
          </a:p>
          <a:p>
            <a:r>
              <a:rPr lang="en-US" altLang="zh-CN" sz="2400">
                <a:ea typeface="宋体" panose="02010600030101010101" pitchFamily="2" charset="-122"/>
              </a:rPr>
              <a:t>Performance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5D5ACE-E01F-47DA-AA40-B3A10200275E}"/>
              </a:ext>
            </a:extLst>
          </p:cNvPr>
          <p:cNvSpPr>
            <a:spLocks noGrp="1" noChangeArrowheads="1"/>
          </p:cNvSpPr>
          <p:nvPr>
            <p:ph type="title" idx="4294967295"/>
          </p:nvPr>
        </p:nvSpPr>
        <p:spPr>
          <a:xfrm>
            <a:off x="1076325" y="165100"/>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Intel Pentium Processor Event-Vector Table</a:t>
            </a:r>
            <a:endParaRPr lang="en-US" altLang="zh-CN" sz="2400">
              <a:effectLst>
                <a:outerShdw blurRad="38100" dist="38100" dir="2700000" algn="tl">
                  <a:srgbClr val="C0C0C0"/>
                </a:outerShdw>
              </a:effectLst>
              <a:ea typeface="宋体" panose="02010600030101010101" pitchFamily="2" charset="-122"/>
            </a:endParaRPr>
          </a:p>
        </p:txBody>
      </p:sp>
      <p:pic>
        <p:nvPicPr>
          <p:cNvPr id="25603" name="Picture 4">
            <a:extLst>
              <a:ext uri="{FF2B5EF4-FFF2-40B4-BE49-F238E27FC236}">
                <a16:creationId xmlns:a16="http://schemas.microsoft.com/office/drawing/2014/main" id="{A8B6C440-9771-4476-B7F5-1B6CA85C7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8" t="626" r="7109" b="626"/>
          <a:stretch>
            <a:fillRect/>
          </a:stretch>
        </p:blipFill>
        <p:spPr bwMode="auto">
          <a:xfrm>
            <a:off x="1008063" y="1300163"/>
            <a:ext cx="7369175" cy="5033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2FCE1F-B2CE-4D99-8702-6A59456CB4B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12.2.3 Direct Memory Access(DMA)</a:t>
            </a:r>
          </a:p>
        </p:txBody>
      </p:sp>
      <p:sp>
        <p:nvSpPr>
          <p:cNvPr id="26627" name="Rectangle 3">
            <a:extLst>
              <a:ext uri="{FF2B5EF4-FFF2-40B4-BE49-F238E27FC236}">
                <a16:creationId xmlns:a16="http://schemas.microsoft.com/office/drawing/2014/main" id="{42ABE271-FBC1-4528-9AA2-6A53B08C9FD9}"/>
              </a:ext>
            </a:extLst>
          </p:cNvPr>
          <p:cNvSpPr>
            <a:spLocks noGrp="1" noChangeArrowheads="1"/>
          </p:cNvSpPr>
          <p:nvPr>
            <p:ph type="body" idx="4294967295"/>
          </p:nvPr>
        </p:nvSpPr>
        <p:spPr>
          <a:xfrm>
            <a:off x="838200" y="1479550"/>
            <a:ext cx="7848600" cy="4267200"/>
          </a:xfrm>
        </p:spPr>
        <p:txBody>
          <a:bodyPr/>
          <a:lstStyle/>
          <a:p>
            <a:r>
              <a:rPr lang="en-US" altLang="zh-CN" sz="2800">
                <a:ea typeface="宋体" panose="02010600030101010101" pitchFamily="2" charset="-122"/>
              </a:rPr>
              <a:t>Used to avoid </a:t>
            </a:r>
            <a:r>
              <a:rPr lang="en-US" altLang="zh-CN" sz="2800" b="1">
                <a:ea typeface="宋体" panose="02010600030101010101" pitchFamily="2" charset="-122"/>
              </a:rPr>
              <a:t>programmed I/O</a:t>
            </a:r>
            <a:r>
              <a:rPr lang="en-US" altLang="zh-CN" sz="2800">
                <a:ea typeface="宋体" panose="02010600030101010101" pitchFamily="2" charset="-122"/>
              </a:rPr>
              <a:t> for large data movement </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Requires </a:t>
            </a:r>
            <a:r>
              <a:rPr lang="en-US" altLang="zh-CN" sz="2800" b="1">
                <a:ea typeface="宋体" panose="02010600030101010101" pitchFamily="2" charset="-122"/>
              </a:rPr>
              <a:t>DMA</a:t>
            </a:r>
            <a:r>
              <a:rPr lang="en-US" altLang="zh-CN" sz="2800">
                <a:ea typeface="宋体" panose="02010600030101010101" pitchFamily="2" charset="-122"/>
              </a:rPr>
              <a:t> controller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Bypasses CPU to transfer data directly between I/O device and memory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D93411-F22D-4F89-9A5A-CAEF106FD324}"/>
              </a:ext>
            </a:extLst>
          </p:cNvPr>
          <p:cNvSpPr>
            <a:spLocks noGrp="1" noChangeArrowheads="1"/>
          </p:cNvSpPr>
          <p:nvPr>
            <p:ph type="title" idx="4294967295"/>
          </p:nvPr>
        </p:nvSpPr>
        <p:spPr>
          <a:xfrm>
            <a:off x="1012825" y="242888"/>
            <a:ext cx="7950200" cy="4572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Six Step Process to Perform DMA Transfer</a:t>
            </a:r>
            <a:endParaRPr lang="en-US" altLang="zh-CN" sz="2400">
              <a:effectLst>
                <a:outerShdw blurRad="38100" dist="38100" dir="2700000" algn="tl">
                  <a:srgbClr val="C0C0C0"/>
                </a:outerShdw>
              </a:effectLst>
              <a:ea typeface="宋体" panose="02010600030101010101" pitchFamily="2" charset="-122"/>
            </a:endParaRPr>
          </a:p>
        </p:txBody>
      </p:sp>
      <p:pic>
        <p:nvPicPr>
          <p:cNvPr id="27651" name="Picture 4">
            <a:extLst>
              <a:ext uri="{FF2B5EF4-FFF2-40B4-BE49-F238E27FC236}">
                <a16:creationId xmlns:a16="http://schemas.microsoft.com/office/drawing/2014/main" id="{8DDBC910-712F-4174-BC62-8AD10AAD4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4" t="5923" r="464" b="5925"/>
          <a:stretch>
            <a:fillRect/>
          </a:stretch>
        </p:blipFill>
        <p:spPr bwMode="auto">
          <a:xfrm>
            <a:off x="1122363" y="1300163"/>
            <a:ext cx="7081837" cy="4725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6D4092E-CD9B-457F-8745-961CA350827C}"/>
              </a:ext>
            </a:extLst>
          </p:cNvPr>
          <p:cNvSpPr>
            <a:spLocks noGrp="1" noChangeArrowheads="1"/>
          </p:cNvSpPr>
          <p:nvPr>
            <p:ph type="title" idx="4294967295"/>
          </p:nvPr>
        </p:nvSpPr>
        <p:spPr>
          <a:xfrm>
            <a:off x="674688" y="2968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12.3 Application I/O Interface</a:t>
            </a:r>
          </a:p>
        </p:txBody>
      </p:sp>
      <p:sp>
        <p:nvSpPr>
          <p:cNvPr id="28675" name="Rectangle 3">
            <a:extLst>
              <a:ext uri="{FF2B5EF4-FFF2-40B4-BE49-F238E27FC236}">
                <a16:creationId xmlns:a16="http://schemas.microsoft.com/office/drawing/2014/main" id="{44E1623E-AED6-4786-A211-F0366AB92AD9}"/>
              </a:ext>
            </a:extLst>
          </p:cNvPr>
          <p:cNvSpPr>
            <a:spLocks noGrp="1" noChangeArrowheads="1"/>
          </p:cNvSpPr>
          <p:nvPr>
            <p:ph type="body" idx="4294967295"/>
          </p:nvPr>
        </p:nvSpPr>
        <p:spPr>
          <a:xfrm>
            <a:off x="688975" y="1423988"/>
            <a:ext cx="7969250" cy="4852987"/>
          </a:xfrm>
        </p:spPr>
        <p:txBody>
          <a:bodyPr/>
          <a:lstStyle/>
          <a:p>
            <a:r>
              <a:rPr lang="en-US" altLang="zh-CN" sz="2400" dirty="0">
                <a:ea typeface="宋体" panose="02010600030101010101" pitchFamily="2" charset="-122"/>
              </a:rPr>
              <a:t>Like other complex software-engineering problems, the approach here involves </a:t>
            </a:r>
            <a:r>
              <a:rPr lang="en-US" altLang="zh-CN" sz="2400" b="1" dirty="0">
                <a:solidFill>
                  <a:srgbClr val="FF0000"/>
                </a:solidFill>
                <a:ea typeface="宋体" panose="02010600030101010101" pitchFamily="2" charset="-122"/>
              </a:rPr>
              <a:t>abstraction</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encapsulation</a:t>
            </a:r>
            <a:r>
              <a:rPr lang="en-US" altLang="zh-CN" sz="2400" b="1" dirty="0">
                <a:solidFill>
                  <a:srgbClr val="00B05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B050"/>
                </a:solidFill>
                <a:ea typeface="宋体" panose="02010600030101010101" pitchFamily="2" charset="-122"/>
              </a:rPr>
              <a:t> </a:t>
            </a:r>
            <a:r>
              <a:rPr lang="en-US" altLang="zh-CN" sz="2400" b="1" dirty="0">
                <a:solidFill>
                  <a:srgbClr val="FF0000"/>
                </a:solidFill>
                <a:ea typeface="宋体" panose="02010600030101010101" pitchFamily="2" charset="-122"/>
              </a:rPr>
              <a:t>software layering </a:t>
            </a:r>
          </a:p>
          <a:p>
            <a:r>
              <a:rPr lang="en-US" altLang="zh-CN" sz="2400" b="1" dirty="0" smtClean="0">
                <a:solidFill>
                  <a:srgbClr val="C00000"/>
                </a:solidFill>
                <a:ea typeface="宋体" panose="02010600030101010101" pitchFamily="2" charset="-122"/>
              </a:rPr>
              <a:t>Abstract</a:t>
            </a:r>
            <a:r>
              <a:rPr lang="en-US" altLang="zh-CN" sz="2400" b="1" dirty="0" smtClean="0">
                <a:solidFill>
                  <a:srgbClr val="00B050"/>
                </a:solidFill>
                <a:ea typeface="宋体" panose="02010600030101010101" pitchFamily="2" charset="-122"/>
              </a:rPr>
              <a:t> </a:t>
            </a:r>
            <a:r>
              <a:rPr lang="en-US" altLang="zh-CN" sz="2400" dirty="0">
                <a:ea typeface="宋体" panose="02010600030101010101" pitchFamily="2" charset="-122"/>
              </a:rPr>
              <a:t>away the </a:t>
            </a:r>
            <a:r>
              <a:rPr lang="en-US" altLang="zh-CN" sz="2400" dirty="0">
                <a:solidFill>
                  <a:srgbClr val="00B050"/>
                </a:solidFill>
                <a:ea typeface="宋体" panose="02010600030101010101" pitchFamily="2" charset="-122"/>
              </a:rPr>
              <a:t>detailed differences in I/O devices </a:t>
            </a:r>
            <a:r>
              <a:rPr lang="en-US" altLang="zh-CN" sz="2400" dirty="0">
                <a:ea typeface="宋体" panose="02010600030101010101" pitchFamily="2" charset="-122"/>
              </a:rPr>
              <a:t>by identifying a few general kinds. Each general kind is accessed through </a:t>
            </a:r>
            <a:r>
              <a:rPr lang="en-US" altLang="zh-CN" sz="2400" dirty="0">
                <a:solidFill>
                  <a:srgbClr val="00B050"/>
                </a:solidFill>
                <a:ea typeface="宋体" panose="02010600030101010101" pitchFamily="2" charset="-122"/>
              </a:rPr>
              <a:t>a standardized set of functions---an interface.</a:t>
            </a:r>
          </a:p>
          <a:p>
            <a:r>
              <a:rPr lang="en-US" altLang="zh-CN" sz="2400" dirty="0">
                <a:ea typeface="宋体" panose="02010600030101010101" pitchFamily="2" charset="-122"/>
              </a:rPr>
              <a:t>The differences are </a:t>
            </a:r>
            <a:r>
              <a:rPr lang="en-US" altLang="zh-CN" sz="2400" b="1" dirty="0">
                <a:solidFill>
                  <a:srgbClr val="C00000"/>
                </a:solidFill>
                <a:ea typeface="宋体" panose="02010600030101010101" pitchFamily="2" charset="-122"/>
              </a:rPr>
              <a:t>encapsulated</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in kernel modules called </a:t>
            </a:r>
            <a:r>
              <a:rPr lang="en-US" altLang="zh-CN" sz="2400" b="1" u="sng" dirty="0">
                <a:solidFill>
                  <a:srgbClr val="0070C0"/>
                </a:solidFill>
                <a:ea typeface="宋体" panose="02010600030101010101" pitchFamily="2" charset="-122"/>
              </a:rPr>
              <a:t>device drivers </a:t>
            </a:r>
            <a:r>
              <a:rPr lang="en-US" altLang="zh-CN" sz="2400" dirty="0">
                <a:ea typeface="宋体" panose="02010600030101010101" pitchFamily="2" charset="-122"/>
              </a:rPr>
              <a:t>that </a:t>
            </a:r>
            <a:r>
              <a:rPr lang="en-US" altLang="zh-CN" sz="2400" dirty="0">
                <a:solidFill>
                  <a:srgbClr val="00B050"/>
                </a:solidFill>
                <a:ea typeface="宋体" panose="02010600030101010101" pitchFamily="2" charset="-122"/>
              </a:rPr>
              <a:t>internally are custom-tailored to each device </a:t>
            </a:r>
            <a:r>
              <a:rPr lang="en-US" altLang="zh-CN" sz="2400" dirty="0">
                <a:ea typeface="宋体" panose="02010600030101010101" pitchFamily="2" charset="-122"/>
              </a:rPr>
              <a:t>but that </a:t>
            </a:r>
            <a:r>
              <a:rPr lang="en-US" altLang="zh-CN" sz="2400" dirty="0">
                <a:solidFill>
                  <a:srgbClr val="0070C0"/>
                </a:solidFill>
                <a:ea typeface="宋体" panose="02010600030101010101" pitchFamily="2" charset="-122"/>
              </a:rPr>
              <a:t>export one of the standard interfaces</a:t>
            </a:r>
            <a:r>
              <a:rPr lang="en-US" altLang="zh-CN" sz="2400" dirty="0" smtClean="0">
                <a:solidFill>
                  <a:srgbClr val="0070C0"/>
                </a:solidFill>
                <a:ea typeface="宋体" panose="02010600030101010101" pitchFamily="2" charset="-122"/>
              </a:rPr>
              <a:t>.</a:t>
            </a:r>
          </a:p>
          <a:p>
            <a:pPr lvl="1"/>
            <a:r>
              <a:rPr lang="en-US" altLang="zh-CN" sz="2000" dirty="0">
                <a:ea typeface="宋体" panose="02010600030101010101" pitchFamily="2" charset="-122"/>
              </a:rPr>
              <a:t>See next page -A Kernel I/O </a:t>
            </a:r>
            <a:r>
              <a:rPr lang="en-US" altLang="zh-CN" sz="2000" dirty="0" smtClean="0">
                <a:ea typeface="宋体" panose="02010600030101010101" pitchFamily="2" charset="-122"/>
              </a:rPr>
              <a:t>Structure</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A6C6018-B42D-4EEB-8E38-9622B31C6E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29699" name="Picture 4">
            <a:extLst>
              <a:ext uri="{FF2B5EF4-FFF2-40B4-BE49-F238E27FC236}">
                <a16:creationId xmlns:a16="http://schemas.microsoft.com/office/drawing/2014/main" id="{B6BBC87E-CCF3-4B5B-96E2-CF81B75F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597025" y="1891654"/>
            <a:ext cx="5635100" cy="41717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85800" y="1134094"/>
            <a:ext cx="7958831" cy="461665"/>
          </a:xfrm>
          <a:prstGeom prst="rect">
            <a:avLst/>
          </a:prstGeom>
        </p:spPr>
        <p:txBody>
          <a:bodyPr wrap="square">
            <a:spAutoFit/>
          </a:bodyPr>
          <a:lstStyle/>
          <a:p>
            <a:pPr marL="285750" indent="-285750">
              <a:buFont typeface="Wingdings" panose="05000000000000000000" pitchFamily="2" charset="2"/>
              <a:buChar char="l"/>
            </a:pPr>
            <a:r>
              <a:rPr lang="en-US" altLang="zh-CN" sz="2400" dirty="0" smtClean="0">
                <a:solidFill>
                  <a:srgbClr val="7030A0"/>
                </a:solidFill>
                <a:latin typeface="+mn-lt"/>
                <a:ea typeface="宋体" panose="02010600030101010101" pitchFamily="2" charset="-122"/>
              </a:rPr>
              <a:t>Abstraction</a:t>
            </a:r>
            <a:r>
              <a:rPr lang="en-US" altLang="zh-CN" sz="2400" dirty="0">
                <a:latin typeface="+mn-lt"/>
                <a:ea typeface="宋体" panose="02010600030101010101" pitchFamily="2" charset="-122"/>
              </a:rPr>
              <a:t>,  </a:t>
            </a:r>
            <a:r>
              <a:rPr lang="en-US" altLang="zh-CN" sz="2400" dirty="0">
                <a:solidFill>
                  <a:srgbClr val="7030A0"/>
                </a:solidFill>
                <a:latin typeface="+mn-lt"/>
                <a:ea typeface="宋体" panose="02010600030101010101" pitchFamily="2" charset="-122"/>
              </a:rPr>
              <a:t>encapsulation</a:t>
            </a:r>
            <a:r>
              <a:rPr lang="en-US" altLang="zh-CN" sz="2400" dirty="0">
                <a:latin typeface="+mn-lt"/>
                <a:ea typeface="宋体" panose="02010600030101010101" pitchFamily="2" charset="-122"/>
              </a:rPr>
              <a:t>, and </a:t>
            </a:r>
            <a:r>
              <a:rPr lang="en-US" altLang="zh-CN" sz="2400" dirty="0">
                <a:solidFill>
                  <a:srgbClr val="7030A0"/>
                </a:solidFill>
                <a:latin typeface="+mn-lt"/>
                <a:ea typeface="宋体" panose="02010600030101010101" pitchFamily="2" charset="-122"/>
              </a:rPr>
              <a:t>software layering </a:t>
            </a:r>
            <a:endParaRPr lang="zh-CN" altLang="en-US" sz="2400" dirty="0">
              <a:solidFill>
                <a:srgbClr val="7030A0"/>
              </a:solidFill>
              <a:latin typeface="+mn-lt"/>
              <a:ea typeface="宋体" panose="02010600030101010101" pitchFamily="2" charset="-122"/>
            </a:endParaRPr>
          </a:p>
        </p:txBody>
      </p:sp>
      <p:sp>
        <p:nvSpPr>
          <p:cNvPr id="3" name="圆角矩形标注 2"/>
          <p:cNvSpPr/>
          <p:nvPr/>
        </p:nvSpPr>
        <p:spPr bwMode="auto">
          <a:xfrm>
            <a:off x="6533965" y="3417902"/>
            <a:ext cx="2396971" cy="1340529"/>
          </a:xfrm>
          <a:prstGeom prst="wedgeRoundRectCallout">
            <a:avLst>
              <a:gd name="adj1" fmla="val -61824"/>
              <a:gd name="adj2" fmla="val -2626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smtClean="0">
                <a:solidFill>
                  <a:srgbClr val="7030A0"/>
                </a:solidFill>
                <a:ea typeface="宋体" panose="02010600030101010101" pitchFamily="2" charset="-122"/>
              </a:rPr>
              <a:t>Encapsulation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r>
              <a:rPr kumimoji="0" lang="zh-CN" altLang="en-US" sz="1800" b="0" i="0" u="none" strike="noStrike" cap="none" normalizeH="0" baseline="0" dirty="0" smtClean="0">
                <a:ln>
                  <a:noFill/>
                </a:ln>
                <a:solidFill>
                  <a:schemeClr val="tx1"/>
                </a:solidFill>
                <a:effectLst/>
                <a:latin typeface="Helvetica" panose="020B0604020202020204" pitchFamily="34" charset="0"/>
              </a:rPr>
              <a:t>屏蔽</a:t>
            </a:r>
            <a:r>
              <a:rPr kumimoji="0" lang="en-US" altLang="zh-CN" sz="1800" b="0" i="0" u="none" strike="noStrike" cap="none" normalizeH="0" baseline="0" dirty="0" smtClean="0">
                <a:ln>
                  <a:noFill/>
                </a:ln>
                <a:solidFill>
                  <a:schemeClr val="tx1"/>
                </a:solidFill>
                <a:effectLst/>
                <a:latin typeface="Helvetica" panose="020B0604020202020204" pitchFamily="34" charset="0"/>
              </a:rPr>
              <a:t>I/O</a:t>
            </a:r>
            <a:r>
              <a:rPr kumimoji="0" lang="zh-CN" altLang="en-US" sz="1800" b="0" i="0" u="none" strike="noStrike" cap="none" normalizeH="0" baseline="0" dirty="0" smtClean="0">
                <a:ln>
                  <a:noFill/>
                </a:ln>
                <a:solidFill>
                  <a:schemeClr val="tx1"/>
                </a:solidFill>
                <a:effectLst/>
                <a:latin typeface="Helvetica" panose="020B0604020202020204" pitchFamily="34" charset="0"/>
              </a:rPr>
              <a:t>设备的实现细节，为</a:t>
            </a:r>
            <a:r>
              <a:rPr kumimoji="0" lang="en-US" altLang="zh-CN" sz="1800" b="0" i="0" u="none" strike="noStrike" cap="none" normalizeH="0" baseline="0" dirty="0" smtClean="0">
                <a:ln>
                  <a:noFill/>
                </a:ln>
                <a:solidFill>
                  <a:schemeClr val="tx1"/>
                </a:solidFill>
                <a:effectLst/>
                <a:latin typeface="Helvetica" panose="020B0604020202020204" pitchFamily="34" charset="0"/>
              </a:rPr>
              <a:t>I/O</a:t>
            </a:r>
            <a:r>
              <a:rPr kumimoji="0" lang="zh-CN" altLang="en-US" sz="1800" b="0" i="0" u="none" strike="noStrike" cap="none" normalizeH="0" baseline="0" dirty="0" smtClean="0">
                <a:ln>
                  <a:noFill/>
                </a:ln>
                <a:solidFill>
                  <a:schemeClr val="tx1"/>
                </a:solidFill>
                <a:effectLst/>
                <a:latin typeface="Helvetica" panose="020B0604020202020204" pitchFamily="34" charset="0"/>
              </a:rPr>
              <a:t>子系统提供统一的接口</a:t>
            </a:r>
          </a:p>
        </p:txBody>
      </p:sp>
      <p:sp>
        <p:nvSpPr>
          <p:cNvPr id="6" name="圆角矩形标注 5"/>
          <p:cNvSpPr/>
          <p:nvPr/>
        </p:nvSpPr>
        <p:spPr bwMode="auto">
          <a:xfrm>
            <a:off x="6533965" y="1757779"/>
            <a:ext cx="2388093" cy="1553592"/>
          </a:xfrm>
          <a:prstGeom prst="wedgeRoundRectCallout">
            <a:avLst>
              <a:gd name="adj1" fmla="val -63647"/>
              <a:gd name="adj2" fmla="val 278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dirty="0" smtClean="0">
                <a:solidFill>
                  <a:srgbClr val="7030A0"/>
                </a:solidFill>
                <a:ea typeface="宋体" panose="02010600030101010101" pitchFamily="2" charset="-122"/>
              </a:rPr>
              <a:t>Abstraction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pPr eaLnBrk="1" hangingPunct="1"/>
            <a:r>
              <a:rPr kumimoji="0" lang="zh-CN" altLang="en-US" sz="1800" b="0" i="0" u="none" strike="noStrike" cap="none" normalizeH="0" baseline="0" dirty="0" smtClean="0">
                <a:ln>
                  <a:noFill/>
                </a:ln>
                <a:solidFill>
                  <a:schemeClr val="tx1"/>
                </a:solidFill>
                <a:effectLst/>
                <a:latin typeface="Helvetica" panose="020B0604020202020204" pitchFamily="34" charset="0"/>
              </a:rPr>
              <a:t>不区分</a:t>
            </a:r>
            <a:r>
              <a:rPr kumimoji="0" lang="en-US" altLang="zh-CN" sz="1800" b="0" i="0" u="none" strike="noStrike" cap="none" normalizeH="0" baseline="0" dirty="0" smtClean="0">
                <a:ln>
                  <a:noFill/>
                </a:ln>
                <a:solidFill>
                  <a:schemeClr val="tx1"/>
                </a:solidFill>
                <a:effectLst/>
                <a:latin typeface="Helvetica" panose="020B0604020202020204" pitchFamily="34" charset="0"/>
              </a:rPr>
              <a:t>I</a:t>
            </a:r>
            <a:r>
              <a:rPr lang="en-US" altLang="zh-CN" dirty="0" smtClean="0"/>
              <a:t>/O</a:t>
            </a:r>
            <a:r>
              <a:rPr lang="zh-CN" altLang="en-US" dirty="0" smtClean="0"/>
              <a:t>设备的类型，为所有设备提供相同的访问方法和访问接口</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BF3C293-827D-4717-A5F1-97EC829FE764}"/>
              </a:ext>
            </a:extLst>
          </p:cNvPr>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Application I/O Interface (Cont.)</a:t>
            </a:r>
          </a:p>
        </p:txBody>
      </p:sp>
      <p:sp>
        <p:nvSpPr>
          <p:cNvPr id="30723" name="Rectangle 3">
            <a:extLst>
              <a:ext uri="{FF2B5EF4-FFF2-40B4-BE49-F238E27FC236}">
                <a16:creationId xmlns:a16="http://schemas.microsoft.com/office/drawing/2014/main" id="{EA3504F5-78AE-4403-8BFD-6446B897A33C}"/>
              </a:ext>
            </a:extLst>
          </p:cNvPr>
          <p:cNvSpPr>
            <a:spLocks noGrp="1" noChangeArrowheads="1"/>
          </p:cNvSpPr>
          <p:nvPr>
            <p:ph type="body" idx="4294967295"/>
          </p:nvPr>
        </p:nvSpPr>
        <p:spPr>
          <a:xfrm>
            <a:off x="835024" y="1423988"/>
            <a:ext cx="7758559" cy="4567237"/>
          </a:xfrm>
        </p:spPr>
        <p:txBody>
          <a:bodyPr/>
          <a:lstStyle/>
          <a:p>
            <a:r>
              <a:rPr lang="en-US" altLang="zh-CN" sz="2400" b="1" dirty="0">
                <a:solidFill>
                  <a:srgbClr val="FF0000"/>
                </a:solidFill>
                <a:ea typeface="宋体" panose="02010600030101010101" pitchFamily="2" charset="-122"/>
              </a:rPr>
              <a:t>I/O system calls </a:t>
            </a:r>
            <a:r>
              <a:rPr lang="en-US" altLang="zh-CN" sz="2400" dirty="0">
                <a:ea typeface="宋体" panose="02010600030101010101" pitchFamily="2" charset="-122"/>
              </a:rPr>
              <a:t>encapsulate device behaviors in a few </a:t>
            </a:r>
            <a:r>
              <a:rPr lang="en-US" altLang="zh-CN" sz="2400" dirty="0">
                <a:solidFill>
                  <a:srgbClr val="0033CC"/>
                </a:solidFill>
                <a:ea typeface="宋体" panose="02010600030101010101" pitchFamily="2" charset="-122"/>
              </a:rPr>
              <a:t>generic classes </a:t>
            </a:r>
            <a:r>
              <a:rPr lang="en-US" altLang="zh-CN" sz="2400" dirty="0">
                <a:ea typeface="宋体" panose="02010600030101010101" pitchFamily="2" charset="-122"/>
              </a:rPr>
              <a:t>that </a:t>
            </a:r>
            <a:r>
              <a:rPr lang="en-US" altLang="zh-CN" sz="2400" b="1" dirty="0">
                <a:solidFill>
                  <a:srgbClr val="7030A0"/>
                </a:solidFill>
                <a:ea typeface="宋体" panose="02010600030101010101" pitchFamily="2" charset="-122"/>
              </a:rPr>
              <a:t>hide hardware differences </a:t>
            </a:r>
            <a:r>
              <a:rPr lang="en-US" altLang="zh-CN" sz="2400" dirty="0">
                <a:ea typeface="宋体" panose="02010600030101010101" pitchFamily="2" charset="-122"/>
              </a:rPr>
              <a:t>from </a:t>
            </a:r>
            <a:r>
              <a:rPr lang="en-US" altLang="zh-CN" sz="2400" b="1" dirty="0">
                <a:solidFill>
                  <a:srgbClr val="0070C0"/>
                </a:solidFill>
                <a:ea typeface="宋体" panose="02010600030101010101" pitchFamily="2" charset="-122"/>
              </a:rPr>
              <a:t>applications</a:t>
            </a:r>
            <a:r>
              <a:rPr lang="en-US" altLang="zh-CN" sz="2400" dirty="0">
                <a:ea typeface="宋体" panose="02010600030101010101" pitchFamily="2" charset="-122"/>
              </a:rPr>
              <a:t>.</a:t>
            </a:r>
          </a:p>
          <a:p>
            <a:pPr lvl="1"/>
            <a:r>
              <a:rPr lang="en-US" altLang="zh-CN" sz="2000" b="1" dirty="0">
                <a:solidFill>
                  <a:srgbClr val="7030A0"/>
                </a:solidFill>
                <a:ea typeface="宋体" panose="02010600030101010101" pitchFamily="2" charset="-122"/>
              </a:rPr>
              <a:t>I/O</a:t>
            </a:r>
            <a:r>
              <a:rPr lang="zh-CN" altLang="en-US" sz="2000" b="1" dirty="0">
                <a:solidFill>
                  <a:srgbClr val="7030A0"/>
                </a:solidFill>
                <a:ea typeface="宋体" panose="02010600030101010101" pitchFamily="2" charset="-122"/>
              </a:rPr>
              <a:t>系统调用</a:t>
            </a:r>
            <a:r>
              <a:rPr lang="zh-CN" altLang="en-US" sz="2000" b="1" dirty="0">
                <a:ea typeface="宋体" panose="02010600030101010101" pitchFamily="2" charset="-122"/>
              </a:rPr>
              <a:t>为</a:t>
            </a:r>
            <a:r>
              <a:rPr lang="zh-CN" altLang="en-US" sz="2000" b="1" dirty="0">
                <a:solidFill>
                  <a:srgbClr val="7030A0"/>
                </a:solidFill>
                <a:ea typeface="宋体" panose="02010600030101010101" pitchFamily="2" charset="-122"/>
              </a:rPr>
              <a:t>应用程序</a:t>
            </a:r>
            <a:r>
              <a:rPr lang="zh-CN" altLang="en-US" sz="2000" b="1" dirty="0">
                <a:ea typeface="宋体" panose="02010600030101010101" pitchFamily="2" charset="-122"/>
              </a:rPr>
              <a:t>提供了统一的调用接口，隐含了硬件设备的不同（由</a:t>
            </a:r>
            <a:r>
              <a:rPr lang="en-US" altLang="zh-CN" sz="2000" b="1" dirty="0">
                <a:ea typeface="宋体" panose="02010600030101010101" pitchFamily="2" charset="-122"/>
              </a:rPr>
              <a:t>I/O</a:t>
            </a:r>
            <a:r>
              <a:rPr lang="zh-CN" altLang="en-US" sz="2000" b="1" dirty="0">
                <a:ea typeface="宋体" panose="02010600030101010101" pitchFamily="2" charset="-122"/>
              </a:rPr>
              <a:t>子系统负责处理对不同设备的访问）</a:t>
            </a:r>
            <a:endParaRPr lang="en-US" altLang="zh-CN" sz="2000" b="1" dirty="0">
              <a:ea typeface="宋体" panose="02010600030101010101" pitchFamily="2" charset="-122"/>
            </a:endParaRPr>
          </a:p>
          <a:p>
            <a:r>
              <a:rPr lang="en-US" altLang="zh-CN" sz="2400" b="1" dirty="0">
                <a:solidFill>
                  <a:srgbClr val="FF0000"/>
                </a:solidFill>
                <a:ea typeface="宋体" panose="02010600030101010101" pitchFamily="2" charset="-122"/>
              </a:rPr>
              <a:t>Device-driver layer </a:t>
            </a:r>
            <a:r>
              <a:rPr lang="en-US" altLang="zh-CN" sz="2400" dirty="0">
                <a:ea typeface="宋体" panose="02010600030101010101" pitchFamily="2" charset="-122"/>
              </a:rPr>
              <a:t>hides differences</a:t>
            </a:r>
            <a:r>
              <a:rPr lang="en-US" altLang="zh-CN" sz="2400" dirty="0">
                <a:solidFill>
                  <a:srgbClr val="0070C0"/>
                </a:solidFill>
                <a:ea typeface="宋体" panose="02010600030101010101" pitchFamily="2" charset="-122"/>
              </a:rPr>
              <a:t> among I/O controllers </a:t>
            </a:r>
            <a:r>
              <a:rPr lang="en-US" altLang="zh-CN" sz="2400" dirty="0">
                <a:ea typeface="宋体" panose="02010600030101010101" pitchFamily="2" charset="-122"/>
              </a:rPr>
              <a:t>from </a:t>
            </a:r>
            <a:r>
              <a:rPr lang="en-US" altLang="zh-CN" sz="2400" dirty="0">
                <a:solidFill>
                  <a:srgbClr val="00B050"/>
                </a:solidFill>
                <a:ea typeface="宋体" panose="02010600030101010101" pitchFamily="2" charset="-122"/>
              </a:rPr>
              <a:t>the I/O subsystem of the kernel</a:t>
            </a:r>
          </a:p>
          <a:p>
            <a:pPr lvl="1"/>
            <a:r>
              <a:rPr lang="zh-CN" altLang="en-US" sz="2000" b="1" dirty="0">
                <a:solidFill>
                  <a:srgbClr val="7030A0"/>
                </a:solidFill>
                <a:ea typeface="宋体" panose="02010600030101010101" pitchFamily="2" charset="-122"/>
              </a:rPr>
              <a:t>设备驱动程序层</a:t>
            </a:r>
            <a:r>
              <a:rPr lang="zh-CN" altLang="en-US" sz="2000" b="1" dirty="0">
                <a:ea typeface="宋体" panose="02010600030101010101" pitchFamily="2" charset="-122"/>
              </a:rPr>
              <a:t>为</a:t>
            </a:r>
            <a:r>
              <a:rPr lang="en-US" altLang="zh-CN" sz="2000" b="1" dirty="0">
                <a:solidFill>
                  <a:srgbClr val="7030A0"/>
                </a:solidFill>
                <a:ea typeface="宋体" panose="02010600030101010101" pitchFamily="2" charset="-122"/>
              </a:rPr>
              <a:t>I/O</a:t>
            </a:r>
            <a:r>
              <a:rPr lang="zh-CN" altLang="en-US" sz="2000" b="1" dirty="0">
                <a:solidFill>
                  <a:srgbClr val="7030A0"/>
                </a:solidFill>
                <a:ea typeface="宋体" panose="02010600030101010101" pitchFamily="2" charset="-122"/>
              </a:rPr>
              <a:t>子系统</a:t>
            </a:r>
            <a:r>
              <a:rPr lang="zh-CN" altLang="en-US" sz="2000" b="1" dirty="0">
                <a:ea typeface="宋体" panose="02010600030101010101" pitchFamily="2" charset="-122"/>
              </a:rPr>
              <a:t>提供统一的访问接口，隐含了</a:t>
            </a:r>
            <a:r>
              <a:rPr lang="en-US" altLang="zh-CN" sz="2000" b="1" dirty="0">
                <a:ea typeface="宋体" panose="02010600030101010101" pitchFamily="2" charset="-122"/>
              </a:rPr>
              <a:t>I/O</a:t>
            </a:r>
            <a:r>
              <a:rPr lang="zh-CN" altLang="en-US" sz="2000" b="1" dirty="0">
                <a:ea typeface="宋体" panose="02010600030101010101" pitchFamily="2" charset="-122"/>
              </a:rPr>
              <a:t>控制器的不同</a:t>
            </a:r>
            <a:endParaRPr lang="en-US" altLang="zh-CN" sz="2000" b="1" dirty="0">
              <a:ea typeface="宋体" panose="02010600030101010101" pitchFamily="2" charset="-122"/>
            </a:endParaRPr>
          </a:p>
          <a:p>
            <a:r>
              <a:rPr lang="en-US" altLang="zh-CN" sz="2400" dirty="0">
                <a:ea typeface="宋体" panose="02010600030101010101" pitchFamily="2" charset="-122"/>
              </a:rPr>
              <a:t>Making the I/O subsystem </a:t>
            </a:r>
            <a:r>
              <a:rPr lang="en-US" altLang="zh-CN" sz="2400" b="1" dirty="0">
                <a:solidFill>
                  <a:srgbClr val="0070C0"/>
                </a:solidFill>
                <a:ea typeface="宋体" panose="02010600030101010101" pitchFamily="2" charset="-122"/>
              </a:rPr>
              <a:t>independent of </a:t>
            </a:r>
            <a:r>
              <a:rPr lang="en-US" altLang="zh-CN" sz="2400" dirty="0">
                <a:ea typeface="宋体" panose="02010600030101010101" pitchFamily="2" charset="-122"/>
              </a:rPr>
              <a:t>the hardware simplifies the job of the operating-system developer.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anose="02010600030101010101" pitchFamily="2" charset="-122"/>
              </a:rPr>
              <a:t>Application I/O Interface (Cont.)</a:t>
            </a:r>
            <a:endParaRPr lang="zh-CN" altLang="en-US" dirty="0"/>
          </a:p>
        </p:txBody>
      </p:sp>
      <p:sp>
        <p:nvSpPr>
          <p:cNvPr id="3" name="内容占位符 2"/>
          <p:cNvSpPr>
            <a:spLocks noGrp="1"/>
          </p:cNvSpPr>
          <p:nvPr>
            <p:ph idx="1"/>
          </p:nvPr>
        </p:nvSpPr>
        <p:spPr>
          <a:xfrm>
            <a:off x="285908" y="1169195"/>
            <a:ext cx="8858092" cy="473174"/>
          </a:xfrm>
        </p:spPr>
        <p:txBody>
          <a:bodyPr>
            <a:normAutofit fontScale="97500"/>
          </a:bodyPr>
          <a:lstStyle/>
          <a:p>
            <a:pPr marL="0" indent="0">
              <a:buNone/>
            </a:pPr>
            <a:r>
              <a:rPr lang="en-US" altLang="zh-CN" sz="2400" dirty="0" smtClean="0">
                <a:ea typeface="宋体" panose="02010600030101010101" pitchFamily="2" charset="-122"/>
              </a:rPr>
              <a:t>I/O</a:t>
            </a:r>
            <a:r>
              <a:rPr lang="zh-CN" altLang="en-US" sz="2400" dirty="0">
                <a:ea typeface="宋体" panose="02010600030101010101" pitchFamily="2" charset="-122"/>
              </a:rPr>
              <a:t> </a:t>
            </a:r>
            <a:r>
              <a:rPr lang="en-US" altLang="zh-CN" sz="2400" dirty="0" smtClean="0">
                <a:ea typeface="宋体" panose="02010600030101010101" pitchFamily="2" charset="-122"/>
              </a:rPr>
              <a:t>system call </a:t>
            </a:r>
            <a:r>
              <a:rPr lang="zh-CN" altLang="en-US" sz="2400" dirty="0" smtClean="0">
                <a:ea typeface="宋体" panose="02010600030101010101" pitchFamily="2" charset="-122"/>
              </a:rPr>
              <a:t>处理过程：</a:t>
            </a:r>
            <a:endParaRPr lang="en-US" altLang="zh-CN" sz="2400" dirty="0">
              <a:ea typeface="宋体" panose="02010600030101010101" pitchFamily="2" charset="-122"/>
            </a:endParaRPr>
          </a:p>
        </p:txBody>
      </p:sp>
      <p:sp>
        <p:nvSpPr>
          <p:cNvPr id="4" name="左中括号 3"/>
          <p:cNvSpPr/>
          <p:nvPr/>
        </p:nvSpPr>
        <p:spPr>
          <a:xfrm>
            <a:off x="848678" y="3515202"/>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中括号 4"/>
          <p:cNvSpPr/>
          <p:nvPr/>
        </p:nvSpPr>
        <p:spPr>
          <a:xfrm>
            <a:off x="848678" y="2028825"/>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848678" y="4671537"/>
            <a:ext cx="97631" cy="2862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848678" y="1864311"/>
            <a:ext cx="7567353" cy="4065972"/>
          </a:xfrm>
          <a:prstGeom prst="rect">
            <a:avLst/>
          </a:prstGeom>
        </p:spPr>
      </p:pic>
    </p:spTree>
    <p:extLst>
      <p:ext uri="{BB962C8B-B14F-4D97-AF65-F5344CB8AC3E}">
        <p14:creationId xmlns:p14="http://schemas.microsoft.com/office/powerpoint/2010/main" val="1523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157AA8-70BB-47B1-B840-1873252E4CA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操作系统中的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子系统通常由四个层次组成，每一层明确定义了与邻近层次的接口。其合理的层次组织顺序是（）。</a:t>
            </a:r>
          </a:p>
        </p:txBody>
      </p:sp>
      <p:sp>
        <p:nvSpPr>
          <p:cNvPr id="5" name="文本框 4">
            <a:extLst>
              <a:ext uri="{FF2B5EF4-FFF2-40B4-BE49-F238E27FC236}">
                <a16:creationId xmlns:a16="http://schemas.microsoft.com/office/drawing/2014/main" id="{393BC015-03CA-46AA-82F8-EA2ECD5B7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软件、设备无关性软件、设备驱动程序、中断处理程序</a:t>
            </a:r>
          </a:p>
        </p:txBody>
      </p:sp>
      <p:sp>
        <p:nvSpPr>
          <p:cNvPr id="6" name="文本框 5">
            <a:extLst>
              <a:ext uri="{FF2B5EF4-FFF2-40B4-BE49-F238E27FC236}">
                <a16:creationId xmlns:a16="http://schemas.microsoft.com/office/drawing/2014/main" id="{6AD2F7C5-864E-47E6-B8C2-F7E88CFEDB4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软件、设备无关性软件、中断处理程序、设备驱动程序</a:t>
            </a:r>
          </a:p>
        </p:txBody>
      </p:sp>
      <p:sp>
        <p:nvSpPr>
          <p:cNvPr id="7" name="文本框 6">
            <a:extLst>
              <a:ext uri="{FF2B5EF4-FFF2-40B4-BE49-F238E27FC236}">
                <a16:creationId xmlns:a16="http://schemas.microsoft.com/office/drawing/2014/main" id="{B5A1BD6A-DD6C-413E-A418-6643712AAC0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软件、设备驱动程序、设备无关性软件、中断处理程序</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414157-54A6-4CF0-BBD1-5CE3740FC17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 中断处理程序、 设备无关性软件、设备驱动程序</a:t>
            </a:r>
          </a:p>
        </p:txBody>
      </p:sp>
      <p:sp>
        <p:nvSpPr>
          <p:cNvPr id="9" name="椭圆 8">
            <a:extLst>
              <a:ext uri="{FF2B5EF4-FFF2-40B4-BE49-F238E27FC236}">
                <a16:creationId xmlns:a16="http://schemas.microsoft.com/office/drawing/2014/main" id="{8BEC4BEC-32D0-42DB-9F4F-7A5DED44A365}"/>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9962A63-EB0E-4AC0-9DD9-D2DF09AE1C04}"/>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EFEB2B0-B1EE-4C10-857A-BA16DB63FC3F}"/>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374FDE-8A59-4E27-8ABD-46D60AB9D2B1}"/>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2E34710-AC27-4F70-AE22-5FCB7080BA6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E53A845-6892-436E-8D4F-76C25A6512E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ECF87105-418A-4B12-8C67-78FDDF8F7ADA}"/>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7CF4832B-201F-491C-847E-AA0FD1E7F896}"/>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86B179F5-A746-4856-92F4-249CF9965B80}"/>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0BF7C88A-5817-4708-B545-870241B2033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00646419-623C-422D-9ADA-35ED8EF535C8}"/>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4579B05-A00E-45D9-9843-6DEEF9A3C03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B2FF2142-69FD-4835-B390-41E4B9B9BFA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D53419D6-FF23-4339-AA87-17D9490C070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316CE89B-258E-470D-AEDE-4DF2CC3CD4F3}"/>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FE144F6-CE61-476E-B8C3-060B61039F6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9E82DDE-A2E3-4A46-9366-22C2637F9FD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968096FC-906C-4FDB-A14C-565B41A0C84D}"/>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6F4BD1E4-5A4C-42E6-B61B-41858BC43A8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B74660E-90DA-4F66-9989-5728A60745A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0C7862B-1CCF-45DC-A993-AF2730A102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C3F1EE06-9AE6-4C75-B37C-75928E41004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587894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a:xfrm>
            <a:off x="3810984" y="1430993"/>
            <a:ext cx="4738212" cy="809464"/>
          </a:xfrm>
          <a:ln>
            <a:solidFill>
              <a:schemeClr val="tx1"/>
            </a:solidFill>
          </a:ln>
        </p:spPr>
        <p:txBody>
          <a:bodyPr/>
          <a:lstStyle/>
          <a:p>
            <a:pPr marL="0" indent="0">
              <a:buNone/>
            </a:pPr>
            <a:r>
              <a:rPr lang="zh-CN" altLang="en-US" sz="1400" dirty="0">
                <a:ea typeface="宋体" panose="02010600030101010101" pitchFamily="2" charset="-122"/>
              </a:rPr>
              <a:t>产生</a:t>
            </a:r>
            <a:r>
              <a:rPr lang="en-US" altLang="zh-CN" sz="1400" dirty="0">
                <a:ea typeface="宋体" panose="02010600030101010101" pitchFamily="2" charset="-122"/>
              </a:rPr>
              <a:t>I/O</a:t>
            </a:r>
            <a:r>
              <a:rPr lang="zh-CN" altLang="en-US" sz="1400" dirty="0">
                <a:ea typeface="宋体" panose="02010600030101010101" pitchFamily="2" charset="-122"/>
              </a:rPr>
              <a:t>请求、格式化</a:t>
            </a:r>
            <a:r>
              <a:rPr lang="en-US" altLang="zh-CN" sz="1400" dirty="0">
                <a:ea typeface="宋体" panose="02010600030101010101" pitchFamily="2" charset="-122"/>
              </a:rPr>
              <a:t>I/O</a:t>
            </a:r>
            <a:r>
              <a:rPr lang="zh-CN" altLang="en-US" sz="1400" dirty="0">
                <a:ea typeface="宋体" panose="02010600030101010101" pitchFamily="2" charset="-122"/>
              </a:rPr>
              <a:t>、</a:t>
            </a:r>
            <a:r>
              <a:rPr lang="en-US" altLang="zh-CN" sz="1400" dirty="0" err="1">
                <a:ea typeface="宋体" panose="02010600030101010101" pitchFamily="2" charset="-122"/>
              </a:rPr>
              <a:t>SPOOLing</a:t>
            </a:r>
            <a:endParaRPr lang="en-US" altLang="zh-CN" sz="1400" dirty="0">
              <a:ea typeface="宋体" panose="02010600030101010101" pitchFamily="2" charset="-122"/>
            </a:endParaRPr>
          </a:p>
          <a:p>
            <a:pPr marL="0" indent="0">
              <a:buNone/>
            </a:pPr>
            <a:r>
              <a:rPr lang="zh-CN" altLang="en-US" sz="1400" dirty="0">
                <a:ea typeface="宋体" panose="02010600030101010101" pitchFamily="2" charset="-122"/>
              </a:rPr>
              <a:t>实现与用户交互的接口，用户直接调用在用户层提供的与</a:t>
            </a:r>
            <a:r>
              <a:rPr lang="en-US" altLang="zh-CN" sz="1400" dirty="0">
                <a:ea typeface="宋体" panose="02010600030101010101" pitchFamily="2" charset="-122"/>
              </a:rPr>
              <a:t>I/O</a:t>
            </a:r>
            <a:r>
              <a:rPr lang="zh-CN" altLang="en-US" sz="1400" dirty="0">
                <a:ea typeface="宋体" panose="02010600030101010101" pitchFamily="2" charset="-122"/>
              </a:rPr>
              <a:t>操作有关的库函数，操作</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graphicFrame>
        <p:nvGraphicFramePr>
          <p:cNvPr id="2" name="表格 2">
            <a:extLst>
              <a:ext uri="{FF2B5EF4-FFF2-40B4-BE49-F238E27FC236}">
                <a16:creationId xmlns:a16="http://schemas.microsoft.com/office/drawing/2014/main" id="{90F940B6-49D3-431A-8AA5-3E910AA116A5}"/>
              </a:ext>
            </a:extLst>
          </p:cNvPr>
          <p:cNvGraphicFramePr>
            <a:graphicFrameLocks noGrp="1"/>
          </p:cNvGraphicFramePr>
          <p:nvPr/>
        </p:nvGraphicFramePr>
        <p:xfrm>
          <a:off x="973585" y="1574784"/>
          <a:ext cx="2666260" cy="3884985"/>
        </p:xfrm>
        <a:graphic>
          <a:graphicData uri="http://schemas.openxmlformats.org/drawingml/2006/table">
            <a:tbl>
              <a:tblPr firstRow="1" bandRow="1">
                <a:tableStyleId>{5C22544A-7EE6-4342-B048-85BDC9FD1C3A}</a:tableStyleId>
              </a:tblPr>
              <a:tblGrid>
                <a:gridCol w="2666260">
                  <a:extLst>
                    <a:ext uri="{9D8B030D-6E8A-4147-A177-3AD203B41FA5}">
                      <a16:colId xmlns:a16="http://schemas.microsoft.com/office/drawing/2014/main" val="576245934"/>
                    </a:ext>
                  </a:extLst>
                </a:gridCol>
              </a:tblGrid>
              <a:tr h="776997">
                <a:tc>
                  <a:txBody>
                    <a:bodyPr/>
                    <a:lstStyle/>
                    <a:p>
                      <a:pPr algn="ctr"/>
                      <a:r>
                        <a:rPr lang="zh-CN" altLang="en-US" b="0" dirty="0">
                          <a:solidFill>
                            <a:srgbClr val="000000"/>
                          </a:solidFill>
                        </a:rPr>
                        <a:t>用户层软件</a:t>
                      </a:r>
                    </a:p>
                  </a:txBody>
                  <a:tcPr/>
                </a:tc>
                <a:extLst>
                  <a:ext uri="{0D108BD9-81ED-4DB2-BD59-A6C34878D82A}">
                    <a16:rowId xmlns:a16="http://schemas.microsoft.com/office/drawing/2014/main" val="2548008931"/>
                  </a:ext>
                </a:extLst>
              </a:tr>
              <a:tr h="776997">
                <a:tc>
                  <a:txBody>
                    <a:bodyPr/>
                    <a:lstStyle/>
                    <a:p>
                      <a:pPr algn="ctr"/>
                      <a:r>
                        <a:rPr lang="zh-CN" altLang="en-US" dirty="0">
                          <a:solidFill>
                            <a:srgbClr val="000000"/>
                          </a:solidFill>
                        </a:rPr>
                        <a:t>设备独立性软件</a:t>
                      </a:r>
                    </a:p>
                  </a:txBody>
                  <a:tcPr/>
                </a:tc>
                <a:extLst>
                  <a:ext uri="{0D108BD9-81ED-4DB2-BD59-A6C34878D82A}">
                    <a16:rowId xmlns:a16="http://schemas.microsoft.com/office/drawing/2014/main" val="1994248324"/>
                  </a:ext>
                </a:extLst>
              </a:tr>
              <a:tr h="776997">
                <a:tc>
                  <a:txBody>
                    <a:bodyPr/>
                    <a:lstStyle/>
                    <a:p>
                      <a:pPr algn="ctr"/>
                      <a:r>
                        <a:rPr lang="zh-CN" altLang="en-US" dirty="0">
                          <a:solidFill>
                            <a:srgbClr val="000000"/>
                          </a:solidFill>
                        </a:rPr>
                        <a:t>设备驱动程序</a:t>
                      </a:r>
                    </a:p>
                  </a:txBody>
                  <a:tcPr/>
                </a:tc>
                <a:extLst>
                  <a:ext uri="{0D108BD9-81ED-4DB2-BD59-A6C34878D82A}">
                    <a16:rowId xmlns:a16="http://schemas.microsoft.com/office/drawing/2014/main" val="445437663"/>
                  </a:ext>
                </a:extLst>
              </a:tr>
              <a:tr h="776997">
                <a:tc>
                  <a:txBody>
                    <a:bodyPr/>
                    <a:lstStyle/>
                    <a:p>
                      <a:pPr algn="ctr"/>
                      <a:r>
                        <a:rPr lang="zh-CN" altLang="en-US" dirty="0">
                          <a:solidFill>
                            <a:srgbClr val="000000"/>
                          </a:solidFill>
                        </a:rPr>
                        <a:t>中断处理程序</a:t>
                      </a:r>
                    </a:p>
                  </a:txBody>
                  <a:tcPr/>
                </a:tc>
                <a:extLst>
                  <a:ext uri="{0D108BD9-81ED-4DB2-BD59-A6C34878D82A}">
                    <a16:rowId xmlns:a16="http://schemas.microsoft.com/office/drawing/2014/main" val="2647669366"/>
                  </a:ext>
                </a:extLst>
              </a:tr>
              <a:tr h="776997">
                <a:tc>
                  <a:txBody>
                    <a:bodyPr/>
                    <a:lstStyle/>
                    <a:p>
                      <a:pPr algn="ctr"/>
                      <a:r>
                        <a:rPr lang="zh-CN" altLang="en-US" dirty="0">
                          <a:solidFill>
                            <a:srgbClr val="000000"/>
                          </a:solidFill>
                        </a:rPr>
                        <a:t>硬件</a:t>
                      </a:r>
                    </a:p>
                  </a:txBody>
                  <a:tcPr/>
                </a:tc>
                <a:extLst>
                  <a:ext uri="{0D108BD9-81ED-4DB2-BD59-A6C34878D82A}">
                    <a16:rowId xmlns:a16="http://schemas.microsoft.com/office/drawing/2014/main" val="2701777289"/>
                  </a:ext>
                </a:extLst>
              </a:tr>
            </a:tbl>
          </a:graphicData>
        </a:graphic>
      </p:graphicFrame>
      <p:sp>
        <p:nvSpPr>
          <p:cNvPr id="6" name="Rectangle 3">
            <a:extLst>
              <a:ext uri="{FF2B5EF4-FFF2-40B4-BE49-F238E27FC236}">
                <a16:creationId xmlns:a16="http://schemas.microsoft.com/office/drawing/2014/main" id="{5F5F70AE-2FDB-4357-9104-998ED5A23BF2}"/>
              </a:ext>
            </a:extLst>
          </p:cNvPr>
          <p:cNvSpPr txBox="1">
            <a:spLocks noChangeArrowheads="1"/>
          </p:cNvSpPr>
          <p:nvPr/>
        </p:nvSpPr>
        <p:spPr bwMode="auto">
          <a:xfrm>
            <a:off x="896647" y="5670186"/>
            <a:ext cx="2583401" cy="4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2000" dirty="0">
                <a:ea typeface="宋体" panose="02010600030101010101" pitchFamily="2" charset="-122"/>
              </a:rPr>
              <a:t>I/O</a:t>
            </a:r>
            <a:r>
              <a:rPr lang="zh-CN" altLang="en-US" sz="2000" dirty="0">
                <a:ea typeface="宋体" panose="02010600030101010101" pitchFamily="2" charset="-122"/>
              </a:rPr>
              <a:t>系统的层次及功能</a:t>
            </a:r>
            <a:endParaRPr lang="en-US" altLang="zh-CN" sz="2000" dirty="0">
              <a:ea typeface="宋体" panose="02010600030101010101" pitchFamily="2" charset="-122"/>
            </a:endParaRPr>
          </a:p>
        </p:txBody>
      </p:sp>
      <p:sp>
        <p:nvSpPr>
          <p:cNvPr id="7" name="Rectangle 3">
            <a:extLst>
              <a:ext uri="{FF2B5EF4-FFF2-40B4-BE49-F238E27FC236}">
                <a16:creationId xmlns:a16="http://schemas.microsoft.com/office/drawing/2014/main" id="{4E54CB70-6B4D-42DA-9452-33297A26D84B}"/>
              </a:ext>
            </a:extLst>
          </p:cNvPr>
          <p:cNvSpPr txBox="1">
            <a:spLocks noChangeArrowheads="1"/>
          </p:cNvSpPr>
          <p:nvPr/>
        </p:nvSpPr>
        <p:spPr bwMode="auto">
          <a:xfrm>
            <a:off x="3810983" y="2320697"/>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映射、保护、分块、缓冲、分配</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实现与设备驱动器的统一接口、设备命名、设备保护以及设备的分配与释放等，为数据传送提供必要的存储空间</a:t>
            </a:r>
            <a:endParaRPr lang="en-US" altLang="zh-CN" sz="1400" dirty="0">
              <a:ea typeface="宋体" panose="02010600030101010101" pitchFamily="2" charset="-122"/>
            </a:endParaRPr>
          </a:p>
        </p:txBody>
      </p:sp>
      <p:sp>
        <p:nvSpPr>
          <p:cNvPr id="8" name="Rectangle 3">
            <a:extLst>
              <a:ext uri="{FF2B5EF4-FFF2-40B4-BE49-F238E27FC236}">
                <a16:creationId xmlns:a16="http://schemas.microsoft.com/office/drawing/2014/main" id="{87A058EB-77FB-4837-9868-B3DC9D24EF0B}"/>
              </a:ext>
            </a:extLst>
          </p:cNvPr>
          <p:cNvSpPr txBox="1">
            <a:spLocks noChangeArrowheads="1"/>
          </p:cNvSpPr>
          <p:nvPr/>
        </p:nvSpPr>
        <p:spPr bwMode="auto">
          <a:xfrm>
            <a:off x="3810983" y="3210401"/>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设置设备寄存器，检查寄存器内容</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与硬件直接相关，负责具体实现系统对设备发出的操作指令，驱动</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cxnSp>
        <p:nvCxnSpPr>
          <p:cNvPr id="5" name="直接箭头连接符 4">
            <a:extLst>
              <a:ext uri="{FF2B5EF4-FFF2-40B4-BE49-F238E27FC236}">
                <a16:creationId xmlns:a16="http://schemas.microsoft.com/office/drawing/2014/main" id="{1D94E150-E13D-4343-BF7E-63252F262109}"/>
              </a:ext>
            </a:extLst>
          </p:cNvPr>
          <p:cNvCxnSpPr/>
          <p:nvPr/>
        </p:nvCxnSpPr>
        <p:spPr bwMode="auto">
          <a:xfrm>
            <a:off x="1074199" y="1313843"/>
            <a:ext cx="0" cy="52188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97311F69-5B91-4552-9515-1AA9BC6DF5B5}"/>
              </a:ext>
            </a:extLst>
          </p:cNvPr>
          <p:cNvCxnSpPr/>
          <p:nvPr/>
        </p:nvCxnSpPr>
        <p:spPr bwMode="auto">
          <a:xfrm>
            <a:off x="1074199" y="2083478"/>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1E697E56-C879-46B4-89A3-EA4D42276A99}"/>
              </a:ext>
            </a:extLst>
          </p:cNvPr>
          <p:cNvCxnSpPr/>
          <p:nvPr/>
        </p:nvCxnSpPr>
        <p:spPr bwMode="auto">
          <a:xfrm>
            <a:off x="1083075" y="2927917"/>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1AE50125-019D-443C-A47B-23E9D592F39E}"/>
              </a:ext>
            </a:extLst>
          </p:cNvPr>
          <p:cNvCxnSpPr/>
          <p:nvPr/>
        </p:nvCxnSpPr>
        <p:spPr bwMode="auto">
          <a:xfrm>
            <a:off x="1100831" y="3702540"/>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3663F52A-7700-4D7E-855A-2AFCD5D8E616}"/>
              </a:ext>
            </a:extLst>
          </p:cNvPr>
          <p:cNvCxnSpPr/>
          <p:nvPr/>
        </p:nvCxnSpPr>
        <p:spPr bwMode="auto">
          <a:xfrm>
            <a:off x="1100831" y="4406101"/>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C181270-DA90-43FA-837E-1776657B12EA}"/>
              </a:ext>
            </a:extLst>
          </p:cNvPr>
          <p:cNvCxnSpPr>
            <a:cxnSpLocks/>
          </p:cNvCxnSpPr>
          <p:nvPr/>
        </p:nvCxnSpPr>
        <p:spPr bwMode="auto">
          <a:xfrm flipV="1">
            <a:off x="3453414" y="3686457"/>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1C06E35-79A8-4B20-977D-34B118E46A8D}"/>
              </a:ext>
            </a:extLst>
          </p:cNvPr>
          <p:cNvCxnSpPr>
            <a:cxnSpLocks/>
          </p:cNvCxnSpPr>
          <p:nvPr/>
        </p:nvCxnSpPr>
        <p:spPr bwMode="auto">
          <a:xfrm flipV="1">
            <a:off x="3453414" y="4403400"/>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750348F8-9B9F-48EB-8C37-DF479742387B}"/>
              </a:ext>
            </a:extLst>
          </p:cNvPr>
          <p:cNvCxnSpPr>
            <a:cxnSpLocks/>
          </p:cNvCxnSpPr>
          <p:nvPr/>
        </p:nvCxnSpPr>
        <p:spPr bwMode="auto">
          <a:xfrm flipV="1">
            <a:off x="3453414" y="2976776"/>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35A1B3C-55BA-427D-9062-933A242C00A7}"/>
              </a:ext>
            </a:extLst>
          </p:cNvPr>
          <p:cNvCxnSpPr>
            <a:cxnSpLocks/>
          </p:cNvCxnSpPr>
          <p:nvPr/>
        </p:nvCxnSpPr>
        <p:spPr bwMode="auto">
          <a:xfrm flipV="1">
            <a:off x="3453414" y="2109485"/>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D83C563C-C5F2-448C-B13B-BEA571FB825F}"/>
              </a:ext>
            </a:extLst>
          </p:cNvPr>
          <p:cNvCxnSpPr>
            <a:cxnSpLocks/>
          </p:cNvCxnSpPr>
          <p:nvPr/>
        </p:nvCxnSpPr>
        <p:spPr bwMode="auto">
          <a:xfrm flipV="1">
            <a:off x="3453414" y="1336214"/>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2" name="Rectangle 3">
            <a:extLst>
              <a:ext uri="{FF2B5EF4-FFF2-40B4-BE49-F238E27FC236}">
                <a16:creationId xmlns:a16="http://schemas.microsoft.com/office/drawing/2014/main" id="{8F5AD463-C9E3-490D-99E6-BFD3BC556BE3}"/>
              </a:ext>
            </a:extLst>
          </p:cNvPr>
          <p:cNvSpPr txBox="1">
            <a:spLocks noChangeArrowheads="1"/>
          </p:cNvSpPr>
          <p:nvPr/>
        </p:nvSpPr>
        <p:spPr bwMode="auto">
          <a:xfrm>
            <a:off x="2991777" y="983669"/>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应答</a:t>
            </a:r>
            <a:endParaRPr lang="en-US" altLang="zh-CN" sz="1800" dirty="0">
              <a:ea typeface="宋体" panose="02010600030101010101" pitchFamily="2" charset="-122"/>
            </a:endParaRPr>
          </a:p>
        </p:txBody>
      </p:sp>
      <p:sp>
        <p:nvSpPr>
          <p:cNvPr id="23" name="Rectangle 3">
            <a:extLst>
              <a:ext uri="{FF2B5EF4-FFF2-40B4-BE49-F238E27FC236}">
                <a16:creationId xmlns:a16="http://schemas.microsoft.com/office/drawing/2014/main" id="{BF373DF4-00AC-4F70-8953-42030EB33179}"/>
              </a:ext>
            </a:extLst>
          </p:cNvPr>
          <p:cNvSpPr txBox="1">
            <a:spLocks noChangeArrowheads="1"/>
          </p:cNvSpPr>
          <p:nvPr/>
        </p:nvSpPr>
        <p:spPr bwMode="auto">
          <a:xfrm>
            <a:off x="612560" y="860530"/>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请求</a:t>
            </a:r>
            <a:r>
              <a:rPr lang="en-US" altLang="zh-CN" sz="1800" dirty="0">
                <a:ea typeface="宋体" panose="02010600030101010101" pitchFamily="2" charset="-122"/>
              </a:rPr>
              <a:t>		</a:t>
            </a:r>
          </a:p>
        </p:txBody>
      </p:sp>
      <p:sp>
        <p:nvSpPr>
          <p:cNvPr id="24" name="Rectangle 3">
            <a:extLst>
              <a:ext uri="{FF2B5EF4-FFF2-40B4-BE49-F238E27FC236}">
                <a16:creationId xmlns:a16="http://schemas.microsoft.com/office/drawing/2014/main" id="{4FBEB045-E559-48FB-A16E-385E78BBB3F7}"/>
              </a:ext>
            </a:extLst>
          </p:cNvPr>
          <p:cNvSpPr txBox="1">
            <a:spLocks noChangeArrowheads="1"/>
          </p:cNvSpPr>
          <p:nvPr/>
        </p:nvSpPr>
        <p:spPr bwMode="auto">
          <a:xfrm>
            <a:off x="3767091" y="4163596"/>
            <a:ext cx="4738212"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用于保护被中断进程的</a:t>
            </a:r>
            <a:r>
              <a:rPr lang="en-US" altLang="zh-CN" sz="1400" dirty="0">
                <a:ea typeface="宋体" panose="02010600030101010101" pitchFamily="2" charset="-122"/>
              </a:rPr>
              <a:t>CPU</a:t>
            </a:r>
            <a:r>
              <a:rPr lang="zh-CN" altLang="en-US" sz="1400" dirty="0">
                <a:ea typeface="宋体" panose="02010600030101010101" pitchFamily="2" charset="-122"/>
              </a:rPr>
              <a:t>环境，转入相应的中断处理程序进行处理，处理完成后再恢复到被中断进程的现场后返回到被中断的进程</a:t>
            </a:r>
            <a:endParaRPr lang="en-US" altLang="zh-CN" sz="1400" dirty="0">
              <a:ea typeface="宋体" panose="02010600030101010101" pitchFamily="2" charset="-122"/>
            </a:endParaRPr>
          </a:p>
        </p:txBody>
      </p:sp>
    </p:spTree>
    <p:extLst>
      <p:ext uri="{BB962C8B-B14F-4D97-AF65-F5344CB8AC3E}">
        <p14:creationId xmlns:p14="http://schemas.microsoft.com/office/powerpoint/2010/main" val="190843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1"/>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用户发出磁盘</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请求后，系统的处理流程是：用户程序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4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中断处理程序。其中，计算数据所在磁盘的柱面号、磁头号、扇区号的程序是（）。</a:t>
            </a:r>
          </a:p>
        </p:txBody>
      </p:sp>
      <p:sp>
        <p:nvSpPr>
          <p:cNvPr id="5" name="文本框 4">
            <a:extLst>
              <a:ext uri="{FF2B5EF4-FFF2-40B4-BE49-F238E27FC236}">
                <a16:creationId xmlns:a16="http://schemas.microsoft.com/office/drawing/2014/main" id="{993E5264-1695-4D87-B0FC-DCC16D8B52E3}"/>
              </a:ext>
            </a:extLst>
          </p:cNvPr>
          <p:cNvSpPr txBox="1"/>
          <p:nvPr>
            <p:custDataLst>
              <p:tags r:id="rId3"/>
            </p:custDataLst>
          </p:nvPr>
        </p:nvSpPr>
        <p:spPr>
          <a:xfrm>
            <a:off x="1828800" y="3327601"/>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p>
        </p:txBody>
      </p:sp>
      <p:sp>
        <p:nvSpPr>
          <p:cNvPr id="6" name="文本框 5">
            <a:extLst>
              <a:ext uri="{FF2B5EF4-FFF2-40B4-BE49-F238E27FC236}">
                <a16:creationId xmlns:a16="http://schemas.microsoft.com/office/drawing/2014/main" id="{FE552610-7C31-4EF8-ABA0-5B7D15247379}"/>
              </a:ext>
            </a:extLst>
          </p:cNvPr>
          <p:cNvSpPr txBox="1"/>
          <p:nvPr>
            <p:custDataLst>
              <p:tags r:id="rId4"/>
            </p:custDataLst>
          </p:nvPr>
        </p:nvSpPr>
        <p:spPr>
          <a:xfrm>
            <a:off x="1828800" y="3864059"/>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系统调用处理程序</a:t>
            </a:r>
          </a:p>
        </p:txBody>
      </p:sp>
      <p:sp>
        <p:nvSpPr>
          <p:cNvPr id="7" name="文本框 6">
            <a:extLst>
              <a:ext uri="{FF2B5EF4-FFF2-40B4-BE49-F238E27FC236}">
                <a16:creationId xmlns:a16="http://schemas.microsoft.com/office/drawing/2014/main" id="{7691E503-5BFE-4771-A3E7-AF19482CA19D}"/>
              </a:ext>
            </a:extLst>
          </p:cNvPr>
          <p:cNvSpPr txBox="1"/>
          <p:nvPr>
            <p:custDataLst>
              <p:tags r:id="rId5"/>
            </p:custDataLst>
          </p:nvPr>
        </p:nvSpPr>
        <p:spPr>
          <a:xfrm>
            <a:off x="1828800" y="4400517"/>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p>
        </p:txBody>
      </p:sp>
      <p:sp>
        <p:nvSpPr>
          <p:cNvPr id="8" name="文本框 7">
            <a:extLst>
              <a:ext uri="{FF2B5EF4-FFF2-40B4-BE49-F238E27FC236}">
                <a16:creationId xmlns:a16="http://schemas.microsoft.com/office/drawing/2014/main" id="{B82C9671-BCA8-4018-8619-B447EF817EF6}"/>
              </a:ext>
            </a:extLst>
          </p:cNvPr>
          <p:cNvSpPr txBox="1"/>
          <p:nvPr>
            <p:custDataLst>
              <p:tags r:id="rId6"/>
            </p:custDataLst>
          </p:nvPr>
        </p:nvSpPr>
        <p:spPr>
          <a:xfrm>
            <a:off x="1828800" y="4980307"/>
            <a:ext cx="6400800" cy="48369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a:t>
            </a: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7"/>
            </p:custDataLst>
          </p:nvPr>
        </p:nvSpPr>
        <p:spPr bwMode="auto">
          <a:xfrm>
            <a:off x="1114425" y="3391894"/>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8"/>
            </p:custDataLst>
          </p:nvPr>
        </p:nvSpPr>
        <p:spPr bwMode="auto">
          <a:xfrm>
            <a:off x="1114425" y="3928352"/>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9"/>
            </p:custDataLst>
          </p:nvPr>
        </p:nvSpPr>
        <p:spPr bwMode="auto">
          <a:xfrm>
            <a:off x="1114425" y="4464810"/>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10"/>
            </p:custDataLst>
          </p:nvPr>
        </p:nvSpPr>
        <p:spPr bwMode="auto">
          <a:xfrm>
            <a:off x="1114425" y="5044600"/>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48342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E85FEF-E817-4796-8869-5DA148AB61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a:extLst>
              <a:ext uri="{FF2B5EF4-FFF2-40B4-BE49-F238E27FC236}">
                <a16:creationId xmlns:a16="http://schemas.microsoft.com/office/drawing/2014/main" id="{0B6E36C5-52A0-40DE-B16E-DB9DA66C2FD7}"/>
              </a:ext>
            </a:extLst>
          </p:cNvPr>
          <p:cNvSpPr>
            <a:spLocks noGrp="1" noChangeArrowheads="1"/>
          </p:cNvSpPr>
          <p:nvPr>
            <p:ph type="body" idx="4294967295"/>
          </p:nvPr>
        </p:nvSpPr>
        <p:spPr/>
        <p:txBody>
          <a:bodyPr/>
          <a:lstStyle/>
          <a:p>
            <a:r>
              <a:rPr lang="zh-CN" altLang="en-US" sz="2400">
                <a:ea typeface="宋体" panose="02010600030101010101" pitchFamily="2" charset="-122"/>
              </a:rPr>
              <a:t>Explore the structure of an operating system’s I/O subsystem</a:t>
            </a:r>
          </a:p>
          <a:p>
            <a:r>
              <a:rPr lang="zh-CN" altLang="en-US" sz="2400">
                <a:ea typeface="宋体" panose="02010600030101010101" pitchFamily="2" charset="-122"/>
              </a:rPr>
              <a:t>Discuss the principles of I/O hardware and its complexity</a:t>
            </a:r>
          </a:p>
          <a:p>
            <a:r>
              <a:rPr lang="zh-CN" altLang="en-US" sz="2400">
                <a:ea typeface="宋体" panose="02010600030101010101" pitchFamily="2" charset="-122"/>
              </a:rPr>
              <a:t>Provide details of the performance aspects of I/O hardware and software</a:t>
            </a:r>
          </a:p>
          <a:p>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E86820-3B7E-427F-A28A-433F10B7DF2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Devices vary in many dimensions(page 507)</a:t>
            </a:r>
          </a:p>
        </p:txBody>
      </p:sp>
      <p:sp>
        <p:nvSpPr>
          <p:cNvPr id="31747" name="Rectangle 3">
            <a:extLst>
              <a:ext uri="{FF2B5EF4-FFF2-40B4-BE49-F238E27FC236}">
                <a16:creationId xmlns:a16="http://schemas.microsoft.com/office/drawing/2014/main" id="{EF62A698-5691-4118-9EA3-AC9B84DD89C3}"/>
              </a:ext>
            </a:extLst>
          </p:cNvPr>
          <p:cNvSpPr>
            <a:spLocks noGrp="1" noChangeArrowheads="1"/>
          </p:cNvSpPr>
          <p:nvPr>
            <p:ph type="body" idx="4294967295"/>
          </p:nvPr>
        </p:nvSpPr>
        <p:spPr>
          <a:xfrm>
            <a:off x="835025" y="1252538"/>
            <a:ext cx="7416800" cy="4741862"/>
          </a:xfrm>
        </p:spPr>
        <p:txBody>
          <a:bodyPr/>
          <a:lstStyle/>
          <a:p>
            <a:r>
              <a:rPr lang="zh-CN" altLang="en-US" sz="2000" b="1">
                <a:solidFill>
                  <a:srgbClr val="FF0000"/>
                </a:solidFill>
                <a:ea typeface="宋体" panose="02010600030101010101" pitchFamily="2" charset="-122"/>
              </a:rPr>
              <a:t>Character-stream or block</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character-stream </a:t>
            </a:r>
            <a:r>
              <a:rPr lang="zh-CN" altLang="en-US" sz="1800">
                <a:ea typeface="宋体" panose="02010600030101010101" pitchFamily="2" charset="-122"/>
              </a:rPr>
              <a:t>device transfers bytes one by one,</a:t>
            </a:r>
          </a:p>
          <a:p>
            <a:pPr lvl="1"/>
            <a:r>
              <a:rPr lang="zh-CN" altLang="en-US" sz="1800">
                <a:ea typeface="宋体" panose="02010600030101010101" pitchFamily="2" charset="-122"/>
              </a:rPr>
              <a:t>A </a:t>
            </a:r>
            <a:r>
              <a:rPr lang="en-US" altLang="zh-CN" sz="1800">
                <a:ea typeface="宋体" panose="02010600030101010101" pitchFamily="2" charset="-122"/>
              </a:rPr>
              <a:t>block device transfers a block of bytes as a unit.</a:t>
            </a:r>
          </a:p>
          <a:p>
            <a:r>
              <a:rPr lang="en-US" altLang="zh-CN" sz="2000" b="1">
                <a:solidFill>
                  <a:srgbClr val="FF0000"/>
                </a:solidFill>
                <a:ea typeface="宋体" panose="02010600030101010101" pitchFamily="2" charset="-122"/>
              </a:rPr>
              <a:t>Sequential or random-access</a:t>
            </a:r>
          </a:p>
          <a:p>
            <a:pPr lvl="1"/>
            <a:r>
              <a:rPr lang="en-US" altLang="zh-CN" sz="1800">
                <a:ea typeface="宋体" panose="02010600030101010101" pitchFamily="2" charset="-122"/>
              </a:rPr>
              <a:t>A </a:t>
            </a:r>
            <a:r>
              <a:rPr lang="zh-CN" altLang="en-US" sz="1800">
                <a:ea typeface="宋体" panose="02010600030101010101" pitchFamily="2" charset="-122"/>
              </a:rPr>
              <a:t>sequential device transfers data in a fixed order determined by the device</a:t>
            </a:r>
          </a:p>
          <a:p>
            <a:pPr lvl="1"/>
            <a:r>
              <a:rPr lang="zh-CN" altLang="en-US" sz="1800">
                <a:ea typeface="宋体" panose="02010600030101010101" pitchFamily="2" charset="-122"/>
              </a:rPr>
              <a:t>The user of a random-access device can instruct the device to seek to any of the available data storage locations</a:t>
            </a:r>
            <a:endParaRPr lang="en-US" altLang="zh-CN" sz="1800">
              <a:ea typeface="宋体" panose="02010600030101010101" pitchFamily="2" charset="-122"/>
            </a:endParaRPr>
          </a:p>
          <a:p>
            <a:r>
              <a:rPr lang="en-US" altLang="zh-CN" sz="2000" b="1">
                <a:solidFill>
                  <a:srgbClr val="FF0000"/>
                </a:solidFill>
                <a:ea typeface="宋体" panose="02010600030101010101" pitchFamily="2" charset="-122"/>
              </a:rPr>
              <a:t>Synchronous or asynchronous</a:t>
            </a:r>
          </a:p>
          <a:p>
            <a:pPr lvl="1"/>
            <a:r>
              <a:rPr lang="en-US" altLang="zh-CN" sz="1800">
                <a:ea typeface="宋体" panose="02010600030101010101" pitchFamily="2" charset="-122"/>
              </a:rPr>
              <a:t>A </a:t>
            </a:r>
            <a:r>
              <a:rPr lang="zh-CN" altLang="en-US" sz="1800">
                <a:ea typeface="宋体" panose="02010600030101010101" pitchFamily="2" charset="-122"/>
              </a:rPr>
              <a:t>synchronous device performs data transfers with predictable response times. </a:t>
            </a:r>
          </a:p>
          <a:p>
            <a:pPr lvl="1"/>
            <a:r>
              <a:rPr lang="zh-CN" altLang="en-US" sz="1800">
                <a:ea typeface="宋体" panose="02010600030101010101" pitchFamily="2" charset="-122"/>
              </a:rPr>
              <a:t>An asynchronous device exhibits irregular or unpredictable response times.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877AE0-F48A-486E-88CC-855E8E1B804C}"/>
              </a:ext>
            </a:extLst>
          </p:cNvPr>
          <p:cNvSpPr>
            <a:spLocks noGrp="1" noChangeArrowheads="1"/>
          </p:cNvSpPr>
          <p:nvPr>
            <p:ph type="title" idx="4294967295"/>
          </p:nvPr>
        </p:nvSpPr>
        <p:spPr/>
        <p:txBody>
          <a:bodyPr/>
          <a:lstStyle/>
          <a:p>
            <a:pPr>
              <a:defRPr/>
            </a:pPr>
            <a:r>
              <a:rPr lang="zh-CN" altLang="en-US" sz="2400">
                <a:effectLst>
                  <a:outerShdw blurRad="38100" dist="38100" dir="2700000" algn="tl">
                    <a:srgbClr val="C0C0C0"/>
                  </a:outerShdw>
                </a:effectLst>
                <a:ea typeface="宋体" panose="02010600030101010101" pitchFamily="2" charset="-122"/>
              </a:rPr>
              <a:t>Devices vary in many dimensions（page 507）</a:t>
            </a:r>
          </a:p>
        </p:txBody>
      </p:sp>
      <p:sp>
        <p:nvSpPr>
          <p:cNvPr id="32771" name="Rectangle 3">
            <a:extLst>
              <a:ext uri="{FF2B5EF4-FFF2-40B4-BE49-F238E27FC236}">
                <a16:creationId xmlns:a16="http://schemas.microsoft.com/office/drawing/2014/main" id="{14C31DAA-497A-4C41-AC7B-A27D86586FCB}"/>
              </a:ext>
            </a:extLst>
          </p:cNvPr>
          <p:cNvSpPr>
            <a:spLocks noGrp="1" noChangeArrowheads="1"/>
          </p:cNvSpPr>
          <p:nvPr>
            <p:ph type="body" idx="4294967295"/>
          </p:nvPr>
        </p:nvSpPr>
        <p:spPr>
          <a:xfrm>
            <a:off x="1131888" y="1073150"/>
            <a:ext cx="7097712" cy="5367338"/>
          </a:xfrm>
        </p:spPr>
        <p:txBody>
          <a:bodyPr/>
          <a:lstStyle/>
          <a:p>
            <a:r>
              <a:rPr lang="zh-CN" altLang="en-US" sz="2400" b="1">
                <a:solidFill>
                  <a:srgbClr val="FF0000"/>
                </a:solidFill>
                <a:ea typeface="宋体" panose="02010600030101010101" pitchFamily="2" charset="-122"/>
              </a:rPr>
              <a:t>Sharable or </a:t>
            </a:r>
            <a:r>
              <a:rPr lang="en-US" altLang="zh-CN" sz="2400" b="1">
                <a:solidFill>
                  <a:srgbClr val="FF0000"/>
                </a:solidFill>
                <a:ea typeface="宋体" panose="02010600030101010101" pitchFamily="2" charset="-122"/>
              </a:rPr>
              <a:t>dedicated</a:t>
            </a:r>
          </a:p>
          <a:p>
            <a:pPr lvl="1"/>
            <a:r>
              <a:rPr lang="en-US" altLang="zh-CN" sz="2000">
                <a:ea typeface="宋体" panose="02010600030101010101" pitchFamily="2" charset="-122"/>
              </a:rPr>
              <a:t>A sharable </a:t>
            </a:r>
            <a:r>
              <a:rPr lang="zh-CN" altLang="en-US" sz="2000">
                <a:ea typeface="宋体" panose="02010600030101010101" pitchFamily="2" charset="-122"/>
              </a:rPr>
              <a:t>device can be used concurrently by several processes or threads; a dedicated device cannot.</a:t>
            </a:r>
            <a:endParaRPr lang="en-US" altLang="zh-CN" sz="2000">
              <a:ea typeface="宋体" panose="02010600030101010101" pitchFamily="2" charset="-122"/>
            </a:endParaRPr>
          </a:p>
          <a:p>
            <a:r>
              <a:rPr lang="en-US" altLang="zh-CN" sz="2400" b="1">
                <a:solidFill>
                  <a:srgbClr val="FF0000"/>
                </a:solidFill>
                <a:ea typeface="宋体" panose="02010600030101010101" pitchFamily="2" charset="-122"/>
              </a:rPr>
              <a:t>Speed of operation</a:t>
            </a:r>
          </a:p>
          <a:p>
            <a:pPr lvl="1"/>
            <a:r>
              <a:rPr lang="en-US" altLang="zh-CN" sz="2000">
                <a:ea typeface="宋体" panose="02010600030101010101" pitchFamily="2" charset="-122"/>
              </a:rPr>
              <a:t>Device </a:t>
            </a:r>
            <a:r>
              <a:rPr lang="zh-CN" altLang="en-US" sz="2000">
                <a:ea typeface="宋体" panose="02010600030101010101" pitchFamily="2" charset="-122"/>
              </a:rPr>
              <a:t>speeds range from a few bytes per second to a </a:t>
            </a:r>
            <a:r>
              <a:rPr lang="en-US" altLang="zh-CN" sz="2000">
                <a:ea typeface="宋体" panose="02010600030101010101" pitchFamily="2" charset="-122"/>
              </a:rPr>
              <a:t>few gigabytes per second.</a:t>
            </a:r>
          </a:p>
          <a:p>
            <a:r>
              <a:rPr lang="en-US" altLang="zh-CN" sz="2400" b="1">
                <a:solidFill>
                  <a:srgbClr val="FF0000"/>
                </a:solidFill>
                <a:ea typeface="宋体" panose="02010600030101010101" pitchFamily="2" charset="-122"/>
              </a:rPr>
              <a:t>Read-write, read only, or write only</a:t>
            </a:r>
          </a:p>
          <a:p>
            <a:pPr lvl="1"/>
            <a:r>
              <a:rPr lang="en-US" altLang="zh-CN" sz="2000">
                <a:ea typeface="宋体" panose="02010600030101010101" pitchFamily="2" charset="-122"/>
              </a:rPr>
              <a:t>Some </a:t>
            </a:r>
            <a:r>
              <a:rPr lang="zh-CN" altLang="en-US" sz="2000">
                <a:ea typeface="宋体" panose="02010600030101010101" pitchFamily="2" charset="-122"/>
              </a:rPr>
              <a:t>devices perform both input and output, but others support only one data direction.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5451B9-CE24-4D92-8277-152781451903}"/>
              </a:ext>
            </a:extLst>
          </p:cNvPr>
          <p:cNvSpPr>
            <a:spLocks noGrp="1" noChangeArrowheads="1"/>
          </p:cNvSpPr>
          <p:nvPr>
            <p:ph type="title" idx="4294967295"/>
          </p:nvPr>
        </p:nvSpPr>
        <p:spPr>
          <a:xfrm>
            <a:off x="10763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Characteristics of I/O Devices</a:t>
            </a:r>
            <a:endParaRPr lang="en-US" altLang="zh-CN" sz="2400">
              <a:effectLst>
                <a:outerShdw blurRad="38100" dist="38100" dir="2700000" algn="tl">
                  <a:srgbClr val="C0C0C0"/>
                </a:outerShdw>
              </a:effectLst>
              <a:ea typeface="宋体" panose="02010600030101010101" pitchFamily="2" charset="-122"/>
            </a:endParaRPr>
          </a:p>
        </p:txBody>
      </p:sp>
      <p:pic>
        <p:nvPicPr>
          <p:cNvPr id="33795" name="Picture 4">
            <a:extLst>
              <a:ext uri="{FF2B5EF4-FFF2-40B4-BE49-F238E27FC236}">
                <a16:creationId xmlns:a16="http://schemas.microsoft.com/office/drawing/2014/main" id="{714CF276-5424-41AF-8959-D6A0EA22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1" t="8743" r="1311" b="9436"/>
          <a:stretch>
            <a:fillRect/>
          </a:stretch>
        </p:blipFill>
        <p:spPr bwMode="auto">
          <a:xfrm>
            <a:off x="577850" y="1035050"/>
            <a:ext cx="8108950" cy="5338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13.3.1 Block and Character Devices</a:t>
            </a: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p:txBody>
          <a:bodyPr/>
          <a:lstStyle/>
          <a:p>
            <a:r>
              <a:rPr lang="en-US" altLang="zh-CN" sz="2400" dirty="0">
                <a:solidFill>
                  <a:srgbClr val="7030A0"/>
                </a:solidFill>
                <a:ea typeface="宋体" panose="02010600030101010101" pitchFamily="2" charset="-122"/>
              </a:rPr>
              <a:t>Block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disk drives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read, write, seek </a:t>
            </a:r>
          </a:p>
          <a:p>
            <a:pPr lvl="1"/>
            <a:r>
              <a:rPr lang="en-US" altLang="zh-CN" sz="2000" dirty="0">
                <a:solidFill>
                  <a:srgbClr val="00B050"/>
                </a:solidFill>
                <a:ea typeface="宋体" panose="02010600030101010101" pitchFamily="2" charset="-122"/>
              </a:rPr>
              <a:t>Raw I/O </a:t>
            </a:r>
            <a:r>
              <a:rPr lang="en-US" altLang="zh-CN" sz="2000" dirty="0">
                <a:ea typeface="宋体" panose="02010600030101010101" pitchFamily="2" charset="-122"/>
              </a:rPr>
              <a:t>or </a:t>
            </a:r>
            <a:r>
              <a:rPr lang="en-US" altLang="zh-CN" sz="2000" dirty="0">
                <a:solidFill>
                  <a:srgbClr val="00B050"/>
                </a:solidFill>
                <a:ea typeface="宋体" panose="02010600030101010101" pitchFamily="2" charset="-122"/>
              </a:rPr>
              <a:t>file-system access</a:t>
            </a:r>
          </a:p>
          <a:p>
            <a:pPr lvl="1"/>
            <a:r>
              <a:rPr lang="en-US" altLang="zh-CN" sz="2000" dirty="0">
                <a:solidFill>
                  <a:srgbClr val="00B050"/>
                </a:solidFill>
                <a:ea typeface="宋体" panose="02010600030101010101" pitchFamily="2" charset="-122"/>
              </a:rPr>
              <a:t>Memory-mapped file </a:t>
            </a:r>
            <a:r>
              <a:rPr lang="en-US" altLang="zh-CN" sz="2000" dirty="0">
                <a:ea typeface="宋体" panose="02010600030101010101" pitchFamily="2" charset="-122"/>
              </a:rPr>
              <a:t>access possible</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solidFill>
                  <a:srgbClr val="7030A0"/>
                </a:solidFill>
                <a:ea typeface="宋体" panose="02010600030101010101" pitchFamily="2" charset="-122"/>
              </a:rPr>
              <a:t>Character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keyboards</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mice</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serial</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ports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get, put</a:t>
            </a:r>
          </a:p>
          <a:p>
            <a:pPr lvl="1"/>
            <a:r>
              <a:rPr lang="en-US" altLang="zh-CN" sz="2000" dirty="0">
                <a:ea typeface="宋体" panose="02010600030101010101" pitchFamily="2" charset="-122"/>
              </a:rPr>
              <a:t>Libraries layered on top allow line editing</a:t>
            </a:r>
          </a:p>
        </p:txBody>
      </p:sp>
    </p:spTree>
    <p:extLst>
      <p:ext uri="{BB962C8B-B14F-4D97-AF65-F5344CB8AC3E}">
        <p14:creationId xmlns:p14="http://schemas.microsoft.com/office/powerpoint/2010/main" val="360872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717F2BA-8994-474B-B9FB-CC7FB9DDB2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13.3.2 Network Devices</a:t>
            </a:r>
          </a:p>
        </p:txBody>
      </p:sp>
      <p:sp>
        <p:nvSpPr>
          <p:cNvPr id="35843" name="Rectangle 3">
            <a:extLst>
              <a:ext uri="{FF2B5EF4-FFF2-40B4-BE49-F238E27FC236}">
                <a16:creationId xmlns:a16="http://schemas.microsoft.com/office/drawing/2014/main" id="{883C46EA-C950-426F-A73F-28D097D35673}"/>
              </a:ext>
            </a:extLst>
          </p:cNvPr>
          <p:cNvSpPr>
            <a:spLocks noGrp="1" noChangeArrowheads="1"/>
          </p:cNvSpPr>
          <p:nvPr>
            <p:ph type="body" idx="4294967295"/>
          </p:nvPr>
        </p:nvSpPr>
        <p:spPr/>
        <p:txBody>
          <a:bodyPr/>
          <a:lstStyle/>
          <a:p>
            <a:r>
              <a:rPr lang="en-US" altLang="zh-CN" sz="2400">
                <a:ea typeface="宋体" panose="02010600030101010101" pitchFamily="2" charset="-122"/>
              </a:rPr>
              <a:t>Varying enough from block and character to have </a:t>
            </a:r>
            <a:r>
              <a:rPr lang="en-US" altLang="zh-CN" sz="2400">
                <a:solidFill>
                  <a:srgbClr val="002060"/>
                </a:solidFill>
                <a:ea typeface="宋体" panose="02010600030101010101" pitchFamily="2" charset="-122"/>
              </a:rPr>
              <a:t>own interface</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Unix and Windows NT/9</a:t>
            </a:r>
            <a:r>
              <a:rPr lang="en-US" altLang="zh-CN" sz="2400" i="1">
                <a:ea typeface="宋体" panose="02010600030101010101" pitchFamily="2" charset="-122"/>
              </a:rPr>
              <a:t>x</a:t>
            </a:r>
            <a:r>
              <a:rPr lang="en-US" altLang="zh-CN" sz="2400">
                <a:ea typeface="宋体" panose="02010600030101010101" pitchFamily="2" charset="-122"/>
              </a:rPr>
              <a:t>/2000/xp include </a:t>
            </a:r>
            <a:r>
              <a:rPr lang="en-US" altLang="zh-CN" sz="2400" b="1">
                <a:ea typeface="宋体" panose="02010600030101010101" pitchFamily="2" charset="-122"/>
              </a:rPr>
              <a:t>socket interface</a:t>
            </a:r>
          </a:p>
          <a:p>
            <a:pPr lvl="1"/>
            <a:r>
              <a:rPr lang="en-US" altLang="zh-CN" sz="2000">
                <a:ea typeface="宋体" panose="02010600030101010101" pitchFamily="2" charset="-122"/>
              </a:rPr>
              <a:t>Separates network protocol from network operation</a:t>
            </a:r>
          </a:p>
          <a:p>
            <a:pPr lvl="1"/>
            <a:r>
              <a:rPr lang="en-US" altLang="zh-CN" sz="2000">
                <a:ea typeface="宋体" panose="02010600030101010101" pitchFamily="2" charset="-122"/>
              </a:rPr>
              <a:t>Includes </a:t>
            </a:r>
            <a:r>
              <a:rPr lang="en-US" altLang="zh-CN" sz="2000">
                <a:latin typeface="Courier New" panose="02070309020205020404" pitchFamily="49" charset="0"/>
                <a:ea typeface="宋体" panose="02010600030101010101" pitchFamily="2" charset="-122"/>
              </a:rPr>
              <a:t>select</a:t>
            </a:r>
            <a:r>
              <a:rPr lang="en-US" altLang="zh-CN" sz="2000">
                <a:ea typeface="宋体" panose="02010600030101010101" pitchFamily="2" charset="-122"/>
              </a:rPr>
              <a:t> functionality</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Approaches vary widely (</a:t>
            </a:r>
            <a:r>
              <a:rPr lang="en-US" altLang="zh-CN" sz="2400">
                <a:solidFill>
                  <a:srgbClr val="0070C0"/>
                </a:solidFill>
                <a:ea typeface="宋体" panose="02010600030101010101" pitchFamily="2" charset="-122"/>
              </a:rPr>
              <a:t>pipes, FIFOs, streams, queues, mailboxes</a:t>
            </a:r>
            <a:r>
              <a:rPr lang="en-US" altLang="zh-CN"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48E4BC-2D81-4867-9847-2C4F71F1A00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13.3.3 Clocks and Timers</a:t>
            </a:r>
          </a:p>
        </p:txBody>
      </p:sp>
      <p:sp>
        <p:nvSpPr>
          <p:cNvPr id="36867" name="Rectangle 3">
            <a:extLst>
              <a:ext uri="{FF2B5EF4-FFF2-40B4-BE49-F238E27FC236}">
                <a16:creationId xmlns:a16="http://schemas.microsoft.com/office/drawing/2014/main" id="{515A47E0-B470-499F-A71D-9673C2470206}"/>
              </a:ext>
            </a:extLst>
          </p:cNvPr>
          <p:cNvSpPr>
            <a:spLocks noGrp="1" noChangeArrowheads="1"/>
          </p:cNvSpPr>
          <p:nvPr>
            <p:ph type="body" idx="4294967295"/>
          </p:nvPr>
        </p:nvSpPr>
        <p:spPr>
          <a:xfrm>
            <a:off x="819150" y="1300163"/>
            <a:ext cx="7351713" cy="5210175"/>
          </a:xfrm>
        </p:spPr>
        <p:txBody>
          <a:bodyPr/>
          <a:lstStyle/>
          <a:p>
            <a:r>
              <a:rPr lang="en-US" altLang="zh-CN" sz="2400">
                <a:ea typeface="宋体" panose="02010600030101010101" pitchFamily="2" charset="-122"/>
              </a:rPr>
              <a:t>Provide current time, elapsed time, timer</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b="1">
                <a:ea typeface="宋体" panose="02010600030101010101" pitchFamily="2" charset="-122"/>
              </a:rPr>
              <a:t>Programmable interval timer</a:t>
            </a:r>
            <a:r>
              <a:rPr lang="en-US" altLang="zh-CN" sz="2400">
                <a:ea typeface="宋体" panose="02010600030101010101" pitchFamily="2" charset="-122"/>
              </a:rPr>
              <a:t> used for timings, periodic interrupts</a:t>
            </a:r>
          </a:p>
          <a:p>
            <a:r>
              <a:rPr lang="en-US" altLang="zh-CN" sz="2400">
                <a:ea typeface="宋体" panose="02010600030101010101" pitchFamily="2" charset="-122"/>
              </a:rPr>
              <a:t>ioctl (on UNIX) covers odd aspects of I/O such as clocks and timers</a:t>
            </a:r>
          </a:p>
          <a:p>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pPr lvl="1"/>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8491D67-3D3B-4417-B126-90F6A08AD53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13.3.4 Blocking and Nonblocking I/O</a:t>
            </a:r>
          </a:p>
        </p:txBody>
      </p:sp>
      <p:sp>
        <p:nvSpPr>
          <p:cNvPr id="37891" name="Rectangle 3">
            <a:extLst>
              <a:ext uri="{FF2B5EF4-FFF2-40B4-BE49-F238E27FC236}">
                <a16:creationId xmlns:a16="http://schemas.microsoft.com/office/drawing/2014/main" id="{CCAA5759-99F5-499E-A1C5-46FA22C7B627}"/>
              </a:ext>
            </a:extLst>
          </p:cNvPr>
          <p:cNvSpPr>
            <a:spLocks noGrp="1" noChangeArrowheads="1"/>
          </p:cNvSpPr>
          <p:nvPr>
            <p:ph type="body" idx="4294967295"/>
          </p:nvPr>
        </p:nvSpPr>
        <p:spPr>
          <a:xfrm>
            <a:off x="499554" y="1158120"/>
            <a:ext cx="7951988" cy="5024437"/>
          </a:xfrm>
        </p:spPr>
        <p:txBody>
          <a:bodyPr/>
          <a:lstStyle/>
          <a:p>
            <a:r>
              <a:rPr lang="en-US" altLang="zh-CN" sz="1800" b="1" dirty="0">
                <a:solidFill>
                  <a:srgbClr val="FF0000"/>
                </a:solidFill>
                <a:ea typeface="宋体" panose="02010600030101010101" pitchFamily="2" charset="-122"/>
              </a:rPr>
              <a:t>Blocking</a:t>
            </a:r>
            <a:r>
              <a:rPr lang="en-US" altLang="zh-CN" sz="1800" dirty="0">
                <a:solidFill>
                  <a:srgbClr val="FF0000"/>
                </a:solidFill>
                <a:ea typeface="宋体" panose="02010600030101010101" pitchFamily="2" charset="-122"/>
              </a:rPr>
              <a:t> </a:t>
            </a:r>
            <a:r>
              <a:rPr lang="en-US" altLang="zh-CN" sz="1800" b="1" dirty="0">
                <a:ea typeface="宋体" panose="02010600030101010101" pitchFamily="2" charset="-122"/>
              </a:rPr>
              <a:t>- process suspended (blocked) until I/O completed</a:t>
            </a:r>
          </a:p>
          <a:p>
            <a:pPr lvl="1"/>
            <a:r>
              <a:rPr lang="en-US" altLang="zh-CN" sz="1600" dirty="0">
                <a:solidFill>
                  <a:srgbClr val="7030A0"/>
                </a:solidFill>
                <a:ea typeface="宋体" panose="02010600030101010101" pitchFamily="2" charset="-122"/>
              </a:rPr>
              <a:t>Easy</a:t>
            </a:r>
            <a:r>
              <a:rPr lang="en-US" altLang="zh-CN" sz="1600" dirty="0">
                <a:ea typeface="宋体" panose="02010600030101010101" pitchFamily="2" charset="-122"/>
              </a:rPr>
              <a:t> to </a:t>
            </a:r>
            <a:r>
              <a:rPr lang="en-US" altLang="zh-CN" sz="1600" dirty="0">
                <a:solidFill>
                  <a:srgbClr val="7030A0"/>
                </a:solidFill>
                <a:ea typeface="宋体" panose="02010600030101010101" pitchFamily="2" charset="-122"/>
              </a:rPr>
              <a:t>use</a:t>
            </a:r>
            <a:r>
              <a:rPr lang="en-US" altLang="zh-CN" sz="1600" dirty="0">
                <a:ea typeface="宋体" panose="02010600030101010101" pitchFamily="2" charset="-122"/>
              </a:rPr>
              <a:t> and </a:t>
            </a:r>
            <a:r>
              <a:rPr lang="en-US" altLang="zh-CN" sz="1600" dirty="0">
                <a:solidFill>
                  <a:srgbClr val="7030A0"/>
                </a:solidFill>
                <a:ea typeface="宋体" panose="02010600030101010101" pitchFamily="2" charset="-122"/>
              </a:rPr>
              <a:t>understand</a:t>
            </a:r>
          </a:p>
          <a:p>
            <a:pPr lvl="1"/>
            <a:r>
              <a:rPr lang="en-US" altLang="zh-CN" sz="1600" dirty="0">
                <a:solidFill>
                  <a:srgbClr val="0033CC"/>
                </a:solidFill>
                <a:ea typeface="宋体" panose="02010600030101010101" pitchFamily="2" charset="-122"/>
              </a:rPr>
              <a:t>Insufficient for some needs</a:t>
            </a:r>
          </a:p>
          <a:p>
            <a:r>
              <a:rPr lang="en-US" altLang="zh-CN" sz="1800" b="1" dirty="0">
                <a:solidFill>
                  <a:srgbClr val="FF0000"/>
                </a:solidFill>
                <a:ea typeface="宋体" panose="02010600030101010101" pitchFamily="2" charset="-122"/>
              </a:rPr>
              <a:t>Nonblocking</a:t>
            </a:r>
            <a:r>
              <a:rPr lang="en-US" altLang="zh-CN" sz="1800" dirty="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I/O call returns as much as available</a:t>
            </a:r>
          </a:p>
          <a:p>
            <a:pPr lvl="1"/>
            <a:r>
              <a:rPr lang="en-US" altLang="zh-CN" sz="1600" dirty="0">
                <a:ea typeface="宋体" panose="02010600030101010101" pitchFamily="2" charset="-122"/>
              </a:rPr>
              <a:t>User interface, data copy (buffered I/O) (between two devices)</a:t>
            </a:r>
          </a:p>
          <a:p>
            <a:pPr lvl="1"/>
            <a:r>
              <a:rPr lang="en-US" altLang="zh-CN" sz="1600" dirty="0">
                <a:ea typeface="宋体" panose="02010600030101010101" pitchFamily="2" charset="-122"/>
              </a:rPr>
              <a:t>Implemented via multi-threading</a:t>
            </a:r>
          </a:p>
          <a:p>
            <a:pPr lvl="1"/>
            <a:r>
              <a:rPr lang="en-US" altLang="zh-CN" sz="1600" dirty="0">
                <a:ea typeface="宋体" panose="02010600030101010101" pitchFamily="2" charset="-122"/>
              </a:rPr>
              <a:t>Returns quickly with count of bytes read or written</a:t>
            </a:r>
          </a:p>
          <a:p>
            <a:pPr lvl="1"/>
            <a:r>
              <a:rPr lang="en-US" altLang="zh-CN" sz="1600" dirty="0">
                <a:solidFill>
                  <a:srgbClr val="0033CC"/>
                </a:solidFill>
                <a:ea typeface="宋体" panose="02010600030101010101" pitchFamily="2" charset="-122"/>
              </a:rPr>
              <a:t>A nonblocking read() return immediately</a:t>
            </a:r>
            <a:r>
              <a:rPr lang="en-US" altLang="zh-CN" sz="1600" dirty="0">
                <a:solidFill>
                  <a:srgbClr val="7030A0"/>
                </a:solidFill>
                <a:ea typeface="宋体" panose="02010600030101010101" pitchFamily="2" charset="-122"/>
              </a:rPr>
              <a:t> </a:t>
            </a:r>
            <a:r>
              <a:rPr lang="en-US" altLang="zh-CN" sz="1600" b="1" dirty="0">
                <a:solidFill>
                  <a:srgbClr val="7030A0"/>
                </a:solidFill>
                <a:ea typeface="宋体" panose="02010600030101010101" pitchFamily="2" charset="-122"/>
              </a:rPr>
              <a:t>with whatever data are available</a:t>
            </a:r>
            <a:r>
              <a:rPr lang="en-US" altLang="zh-CN" sz="1600" dirty="0">
                <a:solidFill>
                  <a:srgbClr val="0033CC"/>
                </a:solidFill>
                <a:ea typeface="宋体" panose="02010600030101010101" pitchFamily="2" charset="-122"/>
              </a:rPr>
              <a:t>– </a:t>
            </a:r>
            <a:r>
              <a:rPr lang="en-US" altLang="zh-CN" sz="1600" dirty="0">
                <a:solidFill>
                  <a:srgbClr val="337D45"/>
                </a:solidFill>
                <a:ea typeface="宋体" panose="02010600030101010101" pitchFamily="2" charset="-122"/>
              </a:rPr>
              <a:t>the full number of bytes requested, fewer, or none at all. </a:t>
            </a:r>
          </a:p>
          <a:p>
            <a:r>
              <a:rPr lang="en-US" altLang="zh-CN" sz="1800" b="1" dirty="0">
                <a:solidFill>
                  <a:srgbClr val="FF0000"/>
                </a:solidFill>
                <a:ea typeface="宋体" panose="02010600030101010101" pitchFamily="2" charset="-122"/>
              </a:rPr>
              <a:t>Asynchronous</a:t>
            </a:r>
            <a:r>
              <a:rPr lang="en-US" altLang="zh-CN" sz="1800" dirty="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process runs while I/O executes</a:t>
            </a:r>
          </a:p>
          <a:p>
            <a:pPr lvl="1"/>
            <a:r>
              <a:rPr lang="en-US" altLang="zh-CN" sz="1600" dirty="0">
                <a:solidFill>
                  <a:srgbClr val="7030A0"/>
                </a:solidFill>
                <a:ea typeface="宋体" panose="02010600030101010101" pitchFamily="2" charset="-122"/>
              </a:rPr>
              <a:t>An alternative nonblocking I/O;</a:t>
            </a:r>
          </a:p>
          <a:p>
            <a:pPr lvl="1"/>
            <a:r>
              <a:rPr lang="en-US" altLang="zh-CN" sz="1600" dirty="0">
                <a:solidFill>
                  <a:srgbClr val="0033CC"/>
                </a:solidFill>
                <a:ea typeface="宋体" panose="02010600030101010101" pitchFamily="2" charset="-122"/>
              </a:rPr>
              <a:t>An asynchronous </a:t>
            </a:r>
            <a:r>
              <a:rPr lang="en-US" altLang="zh-CN" sz="1600" dirty="0" smtClean="0">
                <a:solidFill>
                  <a:srgbClr val="0033CC"/>
                </a:solidFill>
                <a:ea typeface="宋体" panose="02010600030101010101" pitchFamily="2" charset="-122"/>
              </a:rPr>
              <a:t>read </a:t>
            </a:r>
            <a:r>
              <a:rPr lang="en-US" altLang="zh-CN" sz="1600" dirty="0">
                <a:solidFill>
                  <a:srgbClr val="0033CC"/>
                </a:solidFill>
                <a:ea typeface="宋体" panose="02010600030101010101" pitchFamily="2" charset="-122"/>
              </a:rPr>
              <a:t>call requests a transfer that will be performed </a:t>
            </a:r>
            <a:r>
              <a:rPr lang="en-US" altLang="zh-CN" sz="1600" dirty="0">
                <a:solidFill>
                  <a:srgbClr val="C00000"/>
                </a:solidFill>
                <a:ea typeface="宋体" panose="02010600030101010101" pitchFamily="2" charset="-122"/>
              </a:rPr>
              <a:t>in its entirety </a:t>
            </a:r>
            <a:r>
              <a:rPr lang="en-US" altLang="zh-CN" sz="1600" dirty="0">
                <a:solidFill>
                  <a:srgbClr val="0033CC"/>
                </a:solidFill>
                <a:ea typeface="宋体" panose="02010600030101010101" pitchFamily="2" charset="-122"/>
              </a:rPr>
              <a:t>but that </a:t>
            </a:r>
            <a:r>
              <a:rPr lang="en-US" altLang="zh-CN" sz="1600" b="1" dirty="0">
                <a:solidFill>
                  <a:srgbClr val="C00000"/>
                </a:solidFill>
                <a:ea typeface="宋体" panose="02010600030101010101" pitchFamily="2" charset="-122"/>
              </a:rPr>
              <a:t>will complete at some future time.</a:t>
            </a:r>
          </a:p>
          <a:p>
            <a:pPr lvl="1"/>
            <a:r>
              <a:rPr lang="en-US" altLang="zh-CN" sz="1600" b="1" u="sng" dirty="0">
                <a:solidFill>
                  <a:srgbClr val="C00000"/>
                </a:solidFill>
                <a:ea typeface="宋体" panose="02010600030101010101" pitchFamily="2" charset="-122"/>
              </a:rPr>
              <a:t>I/O subsystem signals process when I/O completed;</a:t>
            </a:r>
          </a:p>
          <a:p>
            <a:pPr lvl="1"/>
            <a:r>
              <a:rPr lang="en-US" altLang="zh-CN" sz="1600" dirty="0">
                <a:ea typeface="宋体" panose="02010600030101010101" pitchFamily="2" charset="-122"/>
              </a:rPr>
              <a:t>Difficult to use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26985D3-D502-4F7A-9E95-93353D4F30E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and </a:t>
            </a:r>
            <a:r>
              <a:rPr lang="en-US" altLang="zh-CN" dirty="0" err="1">
                <a:effectLst>
                  <a:outerShdw blurRad="38100" dist="38100" dir="2700000" algn="tl">
                    <a:srgbClr val="C0C0C0"/>
                  </a:outerShdw>
                </a:effectLst>
                <a:ea typeface="宋体" panose="02010600030101010101" pitchFamily="2" charset="-122"/>
              </a:rPr>
              <a:t>Nonblocking</a:t>
            </a:r>
            <a:r>
              <a:rPr lang="en-US" altLang="zh-CN" dirty="0">
                <a:effectLst>
                  <a:outerShdw blurRad="38100" dist="38100" dir="2700000" algn="tl">
                    <a:srgbClr val="C0C0C0"/>
                  </a:outerShdw>
                </a:effectLst>
                <a:ea typeface="宋体" panose="02010600030101010101" pitchFamily="2" charset="-122"/>
              </a:rPr>
              <a:t> I/O</a:t>
            </a:r>
          </a:p>
        </p:txBody>
      </p:sp>
      <p:sp>
        <p:nvSpPr>
          <p:cNvPr id="38915" name="Rectangle 3">
            <a:extLst>
              <a:ext uri="{FF2B5EF4-FFF2-40B4-BE49-F238E27FC236}">
                <a16:creationId xmlns:a16="http://schemas.microsoft.com/office/drawing/2014/main" id="{E4E5D40C-1AE0-4043-B1A6-75CF1156027B}"/>
              </a:ext>
            </a:extLst>
          </p:cNvPr>
          <p:cNvSpPr>
            <a:spLocks noGrp="1" noChangeArrowheads="1"/>
          </p:cNvSpPr>
          <p:nvPr>
            <p:ph type="body" idx="4294967295"/>
          </p:nvPr>
        </p:nvSpPr>
        <p:spPr>
          <a:xfrm>
            <a:off x="839788" y="1201738"/>
            <a:ext cx="7351712" cy="4784725"/>
          </a:xfrm>
        </p:spPr>
        <p:txBody>
          <a:bodyPr/>
          <a:lstStyle/>
          <a:p>
            <a:r>
              <a:rPr lang="en-US" altLang="zh-CN" sz="2000" b="1" dirty="0">
                <a:solidFill>
                  <a:srgbClr val="FF0000"/>
                </a:solidFill>
                <a:ea typeface="宋体" panose="02010600030101010101" pitchFamily="2" charset="-122"/>
              </a:rPr>
              <a:t>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process suspended (blocked) until I/O completed</a:t>
            </a:r>
          </a:p>
          <a:p>
            <a:pPr lvl="1"/>
            <a:r>
              <a:rPr lang="en-US" altLang="zh-CN" sz="1800" dirty="0">
                <a:ea typeface="宋体" panose="02010600030101010101" pitchFamily="2" charset="-122"/>
              </a:rPr>
              <a:t>When the process will only be waiting for one specific event. </a:t>
            </a:r>
          </a:p>
          <a:p>
            <a:pPr lvl="1"/>
            <a:r>
              <a:rPr lang="en-US" altLang="zh-CN" sz="1800" dirty="0">
                <a:ea typeface="宋体" panose="02010600030101010101" pitchFamily="2" charset="-122"/>
              </a:rPr>
              <a:t>Such as  a disk, tape, or keyboard </a:t>
            </a:r>
            <a:r>
              <a:rPr lang="en-US" altLang="zh-CN" sz="1800" dirty="0">
                <a:solidFill>
                  <a:srgbClr val="0033CC"/>
                </a:solidFill>
                <a:ea typeface="宋体" panose="02010600030101010101" pitchFamily="2" charset="-122"/>
              </a:rPr>
              <a:t>read</a:t>
            </a:r>
            <a:r>
              <a:rPr lang="en-US" altLang="zh-CN" sz="1800" dirty="0">
                <a:ea typeface="宋体" panose="02010600030101010101" pitchFamily="2" charset="-122"/>
              </a:rPr>
              <a:t> by an application program.</a:t>
            </a:r>
          </a:p>
          <a:p>
            <a:pPr lvl="1"/>
            <a:endParaRPr lang="en-US" altLang="zh-CN" sz="1800" dirty="0">
              <a:ea typeface="宋体" panose="02010600030101010101" pitchFamily="2" charset="-122"/>
            </a:endParaRPr>
          </a:p>
          <a:p>
            <a:pPr lvl="1"/>
            <a:r>
              <a:rPr lang="en-US" altLang="zh-CN" sz="1800" b="1" u="sng" dirty="0">
                <a:ea typeface="宋体" panose="02010600030101010101" pitchFamily="2" charset="-122"/>
              </a:rPr>
              <a:t>In Unix, when read  file data using algorithm </a:t>
            </a:r>
            <a:r>
              <a:rPr lang="en-US" altLang="zh-CN" sz="1800" b="1" u="sng" dirty="0">
                <a:solidFill>
                  <a:srgbClr val="0033CC"/>
                </a:solidFill>
                <a:ea typeface="宋体" panose="02010600030101010101" pitchFamily="2" charset="-122"/>
              </a:rPr>
              <a:t>read()</a:t>
            </a:r>
            <a:r>
              <a:rPr lang="zh-CN" altLang="en-US" sz="1800" b="1" u="sng" dirty="0">
                <a:ea typeface="宋体" panose="02010600030101010101" pitchFamily="2" charset="-122"/>
              </a:rPr>
              <a:t>，采用</a:t>
            </a:r>
            <a:r>
              <a:rPr lang="en-US" altLang="zh-CN" sz="1800" b="1" dirty="0">
                <a:solidFill>
                  <a:srgbClr val="FF0000"/>
                </a:solidFill>
                <a:ea typeface="宋体" panose="02010600030101010101" pitchFamily="2" charset="-122"/>
              </a:rPr>
              <a:t>Blocking</a:t>
            </a:r>
            <a:r>
              <a:rPr lang="en-US" altLang="zh-CN" sz="1800" b="1" u="sng" dirty="0">
                <a:ea typeface="宋体" panose="02010600030101010101" pitchFamily="2" charset="-122"/>
              </a:rPr>
              <a:t> </a:t>
            </a:r>
            <a:r>
              <a:rPr lang="zh-CN" altLang="en-US" sz="1800" b="1" u="sng" dirty="0">
                <a:ea typeface="宋体" panose="02010600030101010101" pitchFamily="2" charset="-122"/>
              </a:rPr>
              <a:t>方式</a:t>
            </a:r>
            <a:r>
              <a:rPr lang="zh-CN" altLang="en-US" sz="1800" b="1" dirty="0">
                <a:solidFill>
                  <a:srgbClr val="FF0000"/>
                </a:solidFill>
                <a:ea typeface="宋体" panose="02010600030101010101" pitchFamily="2" charset="-122"/>
              </a:rPr>
              <a:t>。</a:t>
            </a:r>
            <a:endParaRPr lang="en-US" altLang="zh-CN" sz="1800" b="1" u="sng" dirty="0">
              <a:solidFill>
                <a:srgbClr val="0033CC"/>
              </a:solidFill>
              <a:ea typeface="宋体" panose="02010600030101010101" pitchFamily="2" charset="-122"/>
            </a:endParaRPr>
          </a:p>
          <a:p>
            <a:pPr lvl="1"/>
            <a:endParaRPr lang="en-US" altLang="zh-CN" sz="1800" dirty="0">
              <a:ea typeface="宋体" panose="02010600030101010101" pitchFamily="2" charset="-122"/>
            </a:endParaRPr>
          </a:p>
          <a:p>
            <a:pPr lvl="1"/>
            <a:r>
              <a:rPr lang="zh-CN" altLang="en-US" sz="1800" dirty="0">
                <a:ea typeface="宋体" panose="02010600030101010101" pitchFamily="2" charset="-122"/>
              </a:rPr>
              <a:t>进程必须等待某一个时间发生后才能继续执行；</a:t>
            </a:r>
            <a:endParaRPr lang="en-US" altLang="zh-CN" sz="1800" dirty="0">
              <a:ea typeface="宋体" panose="02010600030101010101" pitchFamily="2" charset="-122"/>
            </a:endParaRPr>
          </a:p>
          <a:p>
            <a:pPr lvl="1"/>
            <a:r>
              <a:rPr lang="zh-CN" altLang="en-US" sz="1800" dirty="0">
                <a:ea typeface="宋体" panose="02010600030101010101" pitchFamily="2" charset="-122"/>
              </a:rPr>
              <a:t>如登录某个系统，系统需要等待用户输入用户名、密码等信息才能继续执行；</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5E3A843-8E6E-4204-800D-24F2DCDAB07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and </a:t>
            </a:r>
            <a:r>
              <a:rPr lang="en-US" altLang="zh-CN" dirty="0" err="1">
                <a:effectLst>
                  <a:outerShdw blurRad="38100" dist="38100" dir="2700000" algn="tl">
                    <a:srgbClr val="C0C0C0"/>
                  </a:outerShdw>
                </a:effectLst>
                <a:ea typeface="宋体" panose="02010600030101010101" pitchFamily="2" charset="-122"/>
              </a:rPr>
              <a:t>Nonblocking</a:t>
            </a:r>
            <a:r>
              <a:rPr lang="en-US" altLang="zh-CN" dirty="0">
                <a:effectLst>
                  <a:outerShdw blurRad="38100" dist="38100" dir="2700000" algn="tl">
                    <a:srgbClr val="C0C0C0"/>
                  </a:outerShdw>
                </a:effectLst>
                <a:ea typeface="宋体" panose="02010600030101010101" pitchFamily="2" charset="-122"/>
              </a:rPr>
              <a:t> I/O</a:t>
            </a:r>
          </a:p>
        </p:txBody>
      </p:sp>
      <p:sp>
        <p:nvSpPr>
          <p:cNvPr id="39939" name="Rectangle 3">
            <a:extLst>
              <a:ext uri="{FF2B5EF4-FFF2-40B4-BE49-F238E27FC236}">
                <a16:creationId xmlns:a16="http://schemas.microsoft.com/office/drawing/2014/main" id="{45E4E182-DFC0-4C59-9B94-051AB3775FFF}"/>
              </a:ext>
            </a:extLst>
          </p:cNvPr>
          <p:cNvSpPr>
            <a:spLocks noGrp="1" noChangeArrowheads="1"/>
          </p:cNvSpPr>
          <p:nvPr>
            <p:ph type="body" idx="4294967295"/>
          </p:nvPr>
        </p:nvSpPr>
        <p:spPr>
          <a:xfrm>
            <a:off x="685800" y="1114425"/>
            <a:ext cx="7770813" cy="5514975"/>
          </a:xfrm>
        </p:spPr>
        <p:txBody>
          <a:bodyPr/>
          <a:lstStyle/>
          <a:p>
            <a:pPr eaLnBrk="1" hangingPunct="1"/>
            <a:r>
              <a:rPr lang="en-US" altLang="zh-CN" sz="2000" b="1" dirty="0">
                <a:solidFill>
                  <a:srgbClr val="FF0000"/>
                </a:solidFill>
                <a:ea typeface="宋体" panose="02010600030101010101" pitchFamily="2" charset="-122"/>
              </a:rPr>
              <a:t>Nonblocking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I/O call returns as much as available</a:t>
            </a:r>
            <a:endParaRPr lang="en-US" altLang="zh-CN" sz="2200" dirty="0">
              <a:solidFill>
                <a:srgbClr val="0033CC"/>
              </a:solidFill>
              <a:ea typeface="宋体" panose="02010600030101010101" pitchFamily="2" charset="-122"/>
            </a:endParaRPr>
          </a:p>
          <a:p>
            <a:pPr lvl="1" eaLnBrk="1" hangingPunct="1"/>
            <a:r>
              <a:rPr lang="en-US" altLang="zh-CN" sz="1800" b="1" dirty="0">
                <a:solidFill>
                  <a:srgbClr val="7030A0"/>
                </a:solidFill>
                <a:ea typeface="宋体" panose="02010600030101010101" pitchFamily="2" charset="-122"/>
              </a:rPr>
              <a:t>non-blocking I/O is useful </a:t>
            </a:r>
            <a:r>
              <a:rPr lang="en-US" altLang="zh-CN" sz="1800" dirty="0">
                <a:solidFill>
                  <a:srgbClr val="337D45"/>
                </a:solidFill>
                <a:ea typeface="宋体" panose="02010600030101010101" pitchFamily="2" charset="-122"/>
              </a:rPr>
              <a:t>when I/O may come from more than one source and the order of the I/O arrival is not predetermined</a:t>
            </a:r>
            <a:r>
              <a:rPr lang="zh-CN" altLang="en-US" sz="1800" dirty="0">
                <a:solidFill>
                  <a:srgbClr val="337D45"/>
                </a:solidFill>
                <a:ea typeface="宋体" panose="02010600030101010101" pitchFamily="2" charset="-122"/>
              </a:rPr>
              <a:t>；</a:t>
            </a:r>
            <a:endParaRPr lang="en-US" altLang="zh-CN" sz="1800" dirty="0">
              <a:solidFill>
                <a:srgbClr val="337D45"/>
              </a:solidFill>
              <a:ea typeface="宋体" panose="02010600030101010101" pitchFamily="2" charset="-122"/>
            </a:endParaRPr>
          </a:p>
          <a:p>
            <a:pPr lvl="1" eaLnBrk="1" hangingPunct="1"/>
            <a:r>
              <a:rPr lang="zh-CN" altLang="en-US" sz="1800" b="1" dirty="0">
                <a:solidFill>
                  <a:srgbClr val="7030A0"/>
                </a:solidFill>
                <a:ea typeface="宋体" panose="02010600030101010101" pitchFamily="2" charset="-122"/>
              </a:rPr>
              <a:t>当进程或线程同时处理多个</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时，有些</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可以不需要等待其完成即可继续执行</a:t>
            </a:r>
            <a:r>
              <a:rPr lang="zh-CN" altLang="en-US" sz="1800" dirty="0">
                <a:solidFill>
                  <a:srgbClr val="000000"/>
                </a:solidFill>
                <a:ea typeface="宋体" panose="02010600030101010101" pitchFamily="2" charset="-122"/>
              </a:rPr>
              <a:t>，</a:t>
            </a:r>
            <a:r>
              <a:rPr lang="en-US" altLang="zh-CN" sz="1800" dirty="0">
                <a:ea typeface="宋体" panose="02010600030101010101" pitchFamily="2" charset="-122"/>
              </a:rPr>
              <a:t> </a:t>
            </a:r>
            <a:r>
              <a:rPr lang="zh-CN" altLang="en-US" sz="1800" dirty="0">
                <a:ea typeface="宋体" panose="02010600030101010101" pitchFamily="2" charset="-122"/>
              </a:rPr>
              <a:t>例如：</a:t>
            </a:r>
            <a:endParaRPr lang="en-US" altLang="zh-CN" sz="1800" dirty="0">
              <a:ea typeface="宋体" panose="02010600030101010101" pitchFamily="2" charset="-122"/>
            </a:endParaRPr>
          </a:p>
          <a:p>
            <a:pPr lvl="2" eaLnBrk="1" hangingPunct="1"/>
            <a:r>
              <a:rPr lang="en-US" altLang="zh-CN" sz="1600" dirty="0">
                <a:ea typeface="宋体" panose="02010600030101010101" pitchFamily="2" charset="-122"/>
              </a:rPr>
              <a:t>A user interface that receives keyboard and mouse input while processing and displaying data on the screen.</a:t>
            </a:r>
          </a:p>
          <a:p>
            <a:pPr lvl="2" eaLnBrk="1" hangingPunct="1"/>
            <a:r>
              <a:rPr lang="en-US" altLang="zh-CN" sz="1600" dirty="0">
                <a:ea typeface="宋体" panose="02010600030101010101" pitchFamily="2" charset="-122"/>
              </a:rPr>
              <a:t> A video application that reads frames from a file on disk while simultaneously decompressing and displaying the output on the display.</a:t>
            </a:r>
          </a:p>
          <a:p>
            <a:pPr lvl="2" eaLnBrk="1" hangingPunct="1"/>
            <a:r>
              <a:rPr lang="en-US" altLang="zh-CN" sz="1600" dirty="0">
                <a:ea typeface="宋体" panose="02010600030101010101" pitchFamily="2" charset="-122"/>
              </a:rPr>
              <a:t>I/O-management programs, such as a copy command that copies data between I/O devices.</a:t>
            </a:r>
          </a:p>
          <a:p>
            <a:pPr lvl="1" eaLnBrk="1" hangingPunct="1"/>
            <a:r>
              <a:rPr lang="en-US" altLang="zh-CN" sz="1800" dirty="0">
                <a:ea typeface="宋体" panose="02010600030101010101" pitchFamily="2" charset="-122"/>
              </a:rPr>
              <a:t>One way an application writer can overlap execution with I/O is to write a multithreaded application. Some threads can perform blocking system calls, while others continue executing</a:t>
            </a:r>
            <a:r>
              <a:rPr lang="en-US" altLang="zh-CN" sz="1600" dirty="0">
                <a:ea typeface="宋体" panose="02010600030101010101" pitchFamily="2" charset="-122"/>
              </a:rPr>
              <a:t>.(</a:t>
            </a:r>
            <a:r>
              <a:rPr lang="zh-CN" altLang="en-US" sz="1600" b="1" dirty="0">
                <a:solidFill>
                  <a:srgbClr val="7030A0"/>
                </a:solidFill>
                <a:ea typeface="宋体" panose="02010600030101010101" pitchFamily="2" charset="-122"/>
              </a:rPr>
              <a:t>多线程环境下，有的线程采用</a:t>
            </a:r>
            <a:r>
              <a:rPr lang="en-US" altLang="zh-CN" sz="1600" b="1" dirty="0">
                <a:solidFill>
                  <a:srgbClr val="7030A0"/>
                </a:solidFill>
                <a:ea typeface="宋体" panose="02010600030101010101" pitchFamily="2" charset="-122"/>
              </a:rPr>
              <a:t>blocking I/O</a:t>
            </a:r>
            <a:r>
              <a:rPr lang="zh-CN" altLang="en-US" sz="1600" b="1" dirty="0">
                <a:solidFill>
                  <a:srgbClr val="7030A0"/>
                </a:solidFill>
                <a:ea typeface="宋体" panose="02010600030101010101" pitchFamily="2" charset="-122"/>
              </a:rPr>
              <a:t>，其它线程可继续执行，</a:t>
            </a:r>
            <a:r>
              <a:rPr lang="zh-CN" altLang="en-US" sz="1600" b="1" dirty="0">
                <a:solidFill>
                  <a:srgbClr val="337D45"/>
                </a:solidFill>
                <a:ea typeface="宋体" panose="02010600030101010101" pitchFamily="2" charset="-122"/>
              </a:rPr>
              <a:t>整体上看是非阻塞方式</a:t>
            </a:r>
            <a:r>
              <a:rPr lang="en-US" altLang="zh-CN" sz="1600" dirty="0">
                <a:ea typeface="宋体" panose="02010600030101010101" pitchFamily="2" charset="-122"/>
              </a:rPr>
              <a:t>)</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800" b="1" u="sng" dirty="0">
                <a:ea typeface="宋体" panose="02010600030101010101" pitchFamily="2" charset="-122"/>
              </a:rPr>
              <a:t>In Unix, when pre-read  file data using algorithm </a:t>
            </a:r>
            <a:r>
              <a:rPr lang="en-US" altLang="zh-CN" sz="1800" b="1" u="sng" dirty="0" err="1">
                <a:solidFill>
                  <a:srgbClr val="0033CC"/>
                </a:solidFill>
                <a:ea typeface="宋体" panose="02010600030101010101" pitchFamily="2" charset="-122"/>
              </a:rPr>
              <a:t>reada</a:t>
            </a:r>
            <a:r>
              <a:rPr lang="en-US" altLang="zh-CN" sz="1800" b="1" u="sng" dirty="0">
                <a:solidFill>
                  <a:srgbClr val="0033CC"/>
                </a:solidFill>
                <a:ea typeface="宋体" panose="02010600030101010101" pitchFamily="2" charset="-122"/>
              </a:rPr>
              <a:t>() </a:t>
            </a:r>
            <a:r>
              <a:rPr lang="en-US" altLang="zh-CN" sz="1800" b="1" u="sng" dirty="0">
                <a:ea typeface="宋体" panose="02010600030101010101" pitchFamily="2" charset="-122"/>
              </a:rPr>
              <a:t>(readahead)</a:t>
            </a:r>
            <a:r>
              <a:rPr lang="zh-CN" altLang="en-US" sz="1800" b="1" u="sng" dirty="0">
                <a:ea typeface="宋体" panose="02010600030101010101" pitchFamily="2" charset="-122"/>
              </a:rPr>
              <a:t>，采用</a:t>
            </a:r>
            <a:r>
              <a:rPr lang="en-US" altLang="zh-CN" sz="1800" b="1" u="sng" dirty="0">
                <a:solidFill>
                  <a:srgbClr val="FF0000"/>
                </a:solidFill>
                <a:ea typeface="宋体" panose="02010600030101010101" pitchFamily="2" charset="-122"/>
              </a:rPr>
              <a:t>Nonblocking</a:t>
            </a:r>
            <a:r>
              <a:rPr lang="zh-CN" altLang="en-US" sz="1800" b="1" u="sng" dirty="0">
                <a:ea typeface="宋体" panose="02010600030101010101" pitchFamily="2" charset="-122"/>
              </a:rPr>
              <a:t>方式。</a:t>
            </a:r>
            <a:endParaRPr lang="en-US" altLang="zh-CN" sz="1800" b="1" u="sng" dirty="0">
              <a:ea typeface="宋体" panose="02010600030101010101" pitchFamily="2" charset="-122"/>
            </a:endParaRPr>
          </a:p>
          <a:p>
            <a:pPr lvl="1" eaLnBrk="1" hangingPunct="1"/>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0BFB7D5-4ADE-4D88-8A99-3FF9FA304E7C}"/>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anose="02010600030101010101" pitchFamily="2" charset="-122"/>
              </a:rPr>
              <a:t>Two I/O Methods—</a:t>
            </a:r>
            <a:r>
              <a:rPr lang="en-US" altLang="zh-CN" sz="2400" dirty="0">
                <a:ea typeface="宋体" panose="02010600030101010101" pitchFamily="2" charset="-122"/>
              </a:rPr>
              <a:t>Synchronous  vs. Asynchronous</a:t>
            </a:r>
            <a:endParaRPr lang="en-US" altLang="zh-CN" sz="2400" dirty="0">
              <a:effectLst>
                <a:outerShdw blurRad="38100" dist="38100" dir="2700000" algn="tl">
                  <a:srgbClr val="C0C0C0"/>
                </a:outerShdw>
              </a:effectLst>
              <a:ea typeface="宋体" panose="02010600030101010101" pitchFamily="2" charset="-122"/>
            </a:endParaRPr>
          </a:p>
        </p:txBody>
      </p:sp>
      <p:pic>
        <p:nvPicPr>
          <p:cNvPr id="40963" name="Picture 3">
            <a:extLst>
              <a:ext uri="{FF2B5EF4-FFF2-40B4-BE49-F238E27FC236}">
                <a16:creationId xmlns:a16="http://schemas.microsoft.com/office/drawing/2014/main" id="{39E07491-0D04-437F-9F67-38E02AE20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5" t="21974" r="623" b="21974"/>
          <a:stretch>
            <a:fillRect/>
          </a:stretch>
        </p:blipFill>
        <p:spPr bwMode="auto">
          <a:xfrm>
            <a:off x="731838" y="1385888"/>
            <a:ext cx="8113712" cy="3460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 Box 4">
            <a:extLst>
              <a:ext uri="{FF2B5EF4-FFF2-40B4-BE49-F238E27FC236}">
                <a16:creationId xmlns:a16="http://schemas.microsoft.com/office/drawing/2014/main" id="{421631B3-0456-4EE5-B4C9-E26EBC502C15}"/>
              </a:ext>
            </a:extLst>
          </p:cNvPr>
          <p:cNvSpPr txBox="1">
            <a:spLocks noChangeArrowheads="1"/>
          </p:cNvSpPr>
          <p:nvPr/>
        </p:nvSpPr>
        <p:spPr bwMode="auto">
          <a:xfrm>
            <a:off x="2111375" y="4981575"/>
            <a:ext cx="23129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800" dirty="0">
                <a:ea typeface="宋体" panose="02010600030101010101" pitchFamily="2" charset="-122"/>
              </a:rPr>
              <a:t>Synchronous</a:t>
            </a:r>
          </a:p>
          <a:p>
            <a:pPr>
              <a:spcBef>
                <a:spcPct val="50000"/>
              </a:spcBef>
              <a:buClrTx/>
              <a:buSzTx/>
              <a:buFont typeface="Arial" panose="020B0604020202020204" pitchFamily="34" charset="0"/>
              <a:buNone/>
            </a:pPr>
            <a:r>
              <a:rPr lang="en-US" altLang="zh-CN" sz="2400" dirty="0">
                <a:solidFill>
                  <a:srgbClr val="C00000"/>
                </a:solidFill>
                <a:ea typeface="宋体" panose="02010600030101010101" pitchFamily="2" charset="-122"/>
              </a:rPr>
              <a:t>Blocking I/O</a:t>
            </a:r>
          </a:p>
        </p:txBody>
      </p:sp>
      <p:sp>
        <p:nvSpPr>
          <p:cNvPr id="40965" name="Text Box 5">
            <a:extLst>
              <a:ext uri="{FF2B5EF4-FFF2-40B4-BE49-F238E27FC236}">
                <a16:creationId xmlns:a16="http://schemas.microsoft.com/office/drawing/2014/main" id="{C798B603-230B-4B92-B048-4F24F4525537}"/>
              </a:ext>
            </a:extLst>
          </p:cNvPr>
          <p:cNvSpPr txBox="1">
            <a:spLocks noChangeArrowheads="1"/>
          </p:cNvSpPr>
          <p:nvPr/>
        </p:nvSpPr>
        <p:spPr bwMode="auto">
          <a:xfrm>
            <a:off x="5410200" y="5000625"/>
            <a:ext cx="30241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800" dirty="0">
                <a:ea typeface="宋体" panose="02010600030101010101" pitchFamily="2" charset="-122"/>
              </a:rPr>
              <a:t>Asynchronous</a:t>
            </a:r>
          </a:p>
          <a:p>
            <a:pPr>
              <a:spcBef>
                <a:spcPct val="50000"/>
              </a:spcBef>
              <a:buClrTx/>
              <a:buSzTx/>
              <a:buFont typeface="Arial" panose="020B0604020202020204" pitchFamily="34" charset="0"/>
              <a:buNone/>
            </a:pPr>
            <a:r>
              <a:rPr lang="en-US" altLang="zh-CN" sz="2400" dirty="0">
                <a:solidFill>
                  <a:srgbClr val="C00000"/>
                </a:solidFill>
                <a:ea typeface="宋体" panose="02010600030101010101" pitchFamily="2" charset="-122"/>
              </a:rPr>
              <a:t>Nonblocking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4207F88-73F2-4618-A52A-A0680B7186BA}"/>
              </a:ext>
            </a:extLst>
          </p:cNvPr>
          <p:cNvSpPr>
            <a:spLocks noGrp="1"/>
          </p:cNvSpPr>
          <p:nvPr>
            <p:ph type="title"/>
          </p:nvPr>
        </p:nvSpPr>
        <p:spPr>
          <a:xfrm>
            <a:off x="457200" y="127000"/>
            <a:ext cx="8229600" cy="576263"/>
          </a:xfrm>
        </p:spPr>
        <p:txBody>
          <a:bodyPr/>
          <a:lstStyle/>
          <a:p>
            <a:pPr>
              <a:defRPr/>
            </a:pPr>
            <a:r>
              <a:rPr lang="zh-CN" altLang="en-US" dirty="0">
                <a:effectLst>
                  <a:outerShdw blurRad="38100" dist="38100" dir="2700000" algn="tl">
                    <a:srgbClr val="C0C0C0"/>
                  </a:outerShdw>
                </a:effectLst>
                <a:ea typeface="宋体" panose="02010600030101010101" pitchFamily="2" charset="-122"/>
              </a:rPr>
              <a:t>13.1 </a:t>
            </a:r>
            <a:r>
              <a:rPr lang="en-US" altLang="en-US" dirty="0"/>
              <a:t>Overview</a:t>
            </a:r>
          </a:p>
        </p:txBody>
      </p:sp>
      <p:sp>
        <p:nvSpPr>
          <p:cNvPr id="7171" name="Content Placeholder 2">
            <a:extLst>
              <a:ext uri="{FF2B5EF4-FFF2-40B4-BE49-F238E27FC236}">
                <a16:creationId xmlns:a16="http://schemas.microsoft.com/office/drawing/2014/main" id="{3F8C926A-458A-427A-BBB0-6AD0C55318A8}"/>
              </a:ext>
            </a:extLst>
          </p:cNvPr>
          <p:cNvSpPr>
            <a:spLocks noGrp="1" noChangeArrowheads="1"/>
          </p:cNvSpPr>
          <p:nvPr>
            <p:ph idx="1"/>
          </p:nvPr>
        </p:nvSpPr>
        <p:spPr>
          <a:xfrm>
            <a:off x="674688" y="1165225"/>
            <a:ext cx="7794625" cy="4854575"/>
          </a:xfrm>
        </p:spPr>
        <p:txBody>
          <a:bodyPr/>
          <a:lstStyle/>
          <a:p>
            <a:r>
              <a:rPr lang="en-US" altLang="en-US" sz="2400" dirty="0"/>
              <a:t>I/O management is a major component of operating system design and operation</a:t>
            </a:r>
          </a:p>
          <a:p>
            <a:pPr lvl="1"/>
            <a:r>
              <a:rPr lang="en-US" altLang="en-US" sz="2000" dirty="0"/>
              <a:t>Important aspect of computer operation</a:t>
            </a:r>
          </a:p>
          <a:p>
            <a:pPr lvl="1"/>
            <a:r>
              <a:rPr lang="en-US" altLang="en-US" sz="2000" dirty="0"/>
              <a:t>I/O devices vary greatly</a:t>
            </a:r>
          </a:p>
          <a:p>
            <a:pPr lvl="1"/>
            <a:r>
              <a:rPr lang="en-US" altLang="en-US" sz="2000" dirty="0"/>
              <a:t>Various methods to control them</a:t>
            </a:r>
          </a:p>
          <a:p>
            <a:pPr lvl="1"/>
            <a:r>
              <a:rPr lang="en-US" altLang="en-US" sz="2000" dirty="0"/>
              <a:t>Performance management </a:t>
            </a:r>
          </a:p>
          <a:p>
            <a:pPr lvl="1"/>
            <a:r>
              <a:rPr lang="en-US" altLang="en-US" sz="2000" dirty="0"/>
              <a:t>New types of devices frequent</a:t>
            </a:r>
          </a:p>
          <a:p>
            <a:r>
              <a:rPr lang="en-US" altLang="en-US" sz="2400" dirty="0"/>
              <a:t>Ports, busses, device controllers connect to various devices</a:t>
            </a:r>
          </a:p>
          <a:p>
            <a:r>
              <a:rPr lang="en-US" altLang="en-US" sz="2400" b="1" dirty="0">
                <a:solidFill>
                  <a:srgbClr val="3366FF"/>
                </a:solidFill>
              </a:rPr>
              <a:t>Device drivers </a:t>
            </a:r>
            <a:r>
              <a:rPr lang="en-US" altLang="en-US" sz="2400" dirty="0">
                <a:solidFill>
                  <a:srgbClr val="337D45"/>
                </a:solidFill>
              </a:rPr>
              <a:t>encapsulate device details</a:t>
            </a:r>
          </a:p>
          <a:p>
            <a:pPr lvl="1"/>
            <a:r>
              <a:rPr lang="en-US" altLang="en-US" sz="2000" dirty="0">
                <a:solidFill>
                  <a:srgbClr val="7030A0"/>
                </a:solidFill>
              </a:rPr>
              <a:t>Present uniform device-access interface to I/O subsystem</a:t>
            </a:r>
          </a:p>
          <a:p>
            <a:pPr lvl="1"/>
            <a:endParaRPr lang="en-US" altLang="en-US" sz="2000" dirty="0"/>
          </a:p>
          <a:p>
            <a:pPr lvl="1"/>
            <a:endParaRPr lang="en-US" altLang="en-US" dirty="0"/>
          </a:p>
          <a:p>
            <a:pPr lvl="1">
              <a:buFont typeface="Monotype Sorts" pitchFamily="2" charset="2"/>
              <a:buNone/>
            </a:pPr>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2D0ED1-5F82-4302-9E7C-3D228BE36CA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 Kernel I/O Subsystem</a:t>
            </a:r>
          </a:p>
        </p:txBody>
      </p:sp>
      <p:sp>
        <p:nvSpPr>
          <p:cNvPr id="41987" name="Rectangle 3">
            <a:extLst>
              <a:ext uri="{FF2B5EF4-FFF2-40B4-BE49-F238E27FC236}">
                <a16:creationId xmlns:a16="http://schemas.microsoft.com/office/drawing/2014/main" id="{F0B9778A-9574-4836-BE7D-EEDFCD45DE4C}"/>
              </a:ext>
            </a:extLst>
          </p:cNvPr>
          <p:cNvSpPr>
            <a:spLocks noGrp="1" noChangeArrowheads="1"/>
          </p:cNvSpPr>
          <p:nvPr>
            <p:ph type="body" idx="4294967295"/>
          </p:nvPr>
        </p:nvSpPr>
        <p:spPr>
          <a:xfrm>
            <a:off x="777875" y="1289050"/>
            <a:ext cx="7643813" cy="4965700"/>
          </a:xfrm>
        </p:spPr>
        <p:txBody>
          <a:bodyPr/>
          <a:lstStyle/>
          <a:p>
            <a:r>
              <a:rPr lang="en-US" altLang="zh-CN" sz="2800">
                <a:ea typeface="宋体" panose="02010600030101010101" pitchFamily="2" charset="-122"/>
              </a:rPr>
              <a:t>Kernels provide many services related to I/O</a:t>
            </a:r>
          </a:p>
          <a:p>
            <a:pPr lvl="1"/>
            <a:r>
              <a:rPr lang="en-US" altLang="zh-CN" sz="2400" b="1">
                <a:ea typeface="宋体" panose="02010600030101010101" pitchFamily="2" charset="-122"/>
              </a:rPr>
              <a:t>Scheduling</a:t>
            </a:r>
          </a:p>
          <a:p>
            <a:pPr lvl="1"/>
            <a:r>
              <a:rPr lang="en-US" altLang="zh-CN" sz="2400" b="1">
                <a:ea typeface="宋体" panose="02010600030101010101" pitchFamily="2" charset="-122"/>
              </a:rPr>
              <a:t>Buffering</a:t>
            </a:r>
          </a:p>
          <a:p>
            <a:pPr lvl="1"/>
            <a:r>
              <a:rPr lang="en-US" altLang="zh-CN" sz="2400" b="1">
                <a:ea typeface="宋体" panose="02010600030101010101" pitchFamily="2" charset="-122"/>
              </a:rPr>
              <a:t>Caching</a:t>
            </a:r>
          </a:p>
          <a:p>
            <a:pPr lvl="1"/>
            <a:r>
              <a:rPr lang="en-US" altLang="zh-CN" sz="2400" b="1">
                <a:ea typeface="宋体" panose="02010600030101010101" pitchFamily="2" charset="-122"/>
              </a:rPr>
              <a:t>Spooling and Device Reservation</a:t>
            </a:r>
          </a:p>
          <a:p>
            <a:pPr lvl="1"/>
            <a:r>
              <a:rPr lang="en-US" altLang="zh-CN" sz="2400" b="1">
                <a:ea typeface="宋体" panose="02010600030101010101" pitchFamily="2" charset="-122"/>
              </a:rPr>
              <a:t>Error Handling</a:t>
            </a:r>
          </a:p>
          <a:p>
            <a:pPr lvl="1"/>
            <a:r>
              <a:rPr lang="en-US" altLang="zh-CN" sz="2400" b="1">
                <a:ea typeface="宋体" panose="02010600030101010101" pitchFamily="2" charset="-122"/>
              </a:rPr>
              <a:t>I/O Protection</a:t>
            </a:r>
          </a:p>
          <a:p>
            <a:endParaRPr lang="en-US" altLang="zh-CN" sz="2400">
              <a:ea typeface="宋体" panose="02010600030101010101" pitchFamily="2" charset="-122"/>
            </a:endParaRPr>
          </a:p>
          <a:p>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4A4C043-1862-432C-BA22-2D85385D0C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13.4.1 I/O Scheduling</a:t>
            </a:r>
          </a:p>
        </p:txBody>
      </p:sp>
      <p:sp>
        <p:nvSpPr>
          <p:cNvPr id="43011" name="Rectangle 3">
            <a:extLst>
              <a:ext uri="{FF2B5EF4-FFF2-40B4-BE49-F238E27FC236}">
                <a16:creationId xmlns:a16="http://schemas.microsoft.com/office/drawing/2014/main" id="{95B5FDE1-F5B7-41F8-A7C1-9E1D5B9E77AE}"/>
              </a:ext>
            </a:extLst>
          </p:cNvPr>
          <p:cNvSpPr>
            <a:spLocks noGrp="1" noChangeArrowheads="1"/>
          </p:cNvSpPr>
          <p:nvPr>
            <p:ph type="body" idx="4294967295"/>
          </p:nvPr>
        </p:nvSpPr>
        <p:spPr>
          <a:xfrm>
            <a:off x="685800" y="1074737"/>
            <a:ext cx="8077200" cy="5308307"/>
          </a:xfrm>
        </p:spPr>
        <p:txBody>
          <a:bodyPr/>
          <a:lstStyle/>
          <a:p>
            <a:r>
              <a:rPr lang="zh-CN" altLang="en-US" sz="2800" b="1" dirty="0">
                <a:solidFill>
                  <a:srgbClr val="FF0000"/>
                </a:solidFill>
                <a:ea typeface="宋体" panose="02010600030101010101" pitchFamily="2" charset="-122"/>
              </a:rPr>
              <a:t>Scheduling </a:t>
            </a:r>
            <a:endParaRPr lang="en-US" altLang="zh-CN" sz="2800" b="1" dirty="0">
              <a:solidFill>
                <a:srgbClr val="FF0000"/>
              </a:solidFill>
              <a:ea typeface="宋体" panose="02010600030101010101" pitchFamily="2" charset="-122"/>
            </a:endParaRPr>
          </a:p>
          <a:p>
            <a:pPr lvl="1"/>
            <a:r>
              <a:rPr lang="en-US" altLang="zh-CN" sz="2000" dirty="0">
                <a:ea typeface="宋体" panose="02010600030101010101" pitchFamily="2" charset="-122"/>
              </a:rPr>
              <a:t>To schedule a set of I/O requests means to determine a good order in which to execute them</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Scheduling can improve overall system performance, share device access fairly among processes, and can reduce the average waiting time for I/O to complete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smtClean="0">
                <a:ea typeface="宋体" panose="02010600030101010101" pitchFamily="2" charset="-122"/>
              </a:rPr>
              <a:t>Some </a:t>
            </a:r>
            <a:r>
              <a:rPr lang="en-US" altLang="zh-CN" sz="2000" dirty="0">
                <a:ea typeface="宋体" panose="02010600030101010101" pitchFamily="2" charset="-122"/>
              </a:rPr>
              <a:t>I/O request ordering via per-device queue</a:t>
            </a:r>
          </a:p>
          <a:p>
            <a:pPr lvl="1"/>
            <a:r>
              <a:rPr lang="en-US" altLang="zh-CN" sz="2000" dirty="0">
                <a:ea typeface="宋体" panose="02010600030101010101" pitchFamily="2" charset="-122"/>
              </a:rPr>
              <a:t>Generally, </a:t>
            </a:r>
            <a:r>
              <a:rPr lang="en-US" altLang="zh-CN" sz="2000" dirty="0">
                <a:solidFill>
                  <a:srgbClr val="3E7248"/>
                </a:solidFill>
                <a:ea typeface="宋体" panose="02010600030101010101" pitchFamily="2" charset="-122"/>
              </a:rPr>
              <a:t>scheduling</a:t>
            </a:r>
            <a:r>
              <a:rPr lang="en-US" altLang="zh-CN" sz="2000" dirty="0">
                <a:ea typeface="宋体" panose="02010600030101010101" pitchFamily="2" charset="-122"/>
              </a:rPr>
              <a:t> is to </a:t>
            </a:r>
            <a:r>
              <a:rPr lang="en-US" altLang="zh-CN" sz="2000" dirty="0">
                <a:solidFill>
                  <a:srgbClr val="0033CC"/>
                </a:solidFill>
                <a:ea typeface="宋体" panose="02010600030101010101" pitchFamily="2" charset="-122"/>
              </a:rPr>
              <a:t>improve the overall system efficiency</a:t>
            </a:r>
            <a:r>
              <a:rPr lang="en-US" altLang="zh-CN" sz="2000" dirty="0">
                <a:ea typeface="宋体" panose="02010600030101010101" pitchFamily="2" charset="-122"/>
              </a:rPr>
              <a:t> and </a:t>
            </a:r>
            <a:r>
              <a:rPr lang="en-US" altLang="zh-CN" sz="2000" dirty="0">
                <a:solidFill>
                  <a:srgbClr val="0033CC"/>
                </a:solidFill>
                <a:ea typeface="宋体" panose="02010600030101010101" pitchFamily="2" charset="-122"/>
              </a:rPr>
              <a:t>the average response time</a:t>
            </a:r>
          </a:p>
          <a:p>
            <a:pPr lvl="1"/>
            <a:r>
              <a:rPr lang="en-US" altLang="zh-CN" sz="2000" b="1" dirty="0">
                <a:ea typeface="宋体" panose="02010600030101010101" pitchFamily="2" charset="-122"/>
              </a:rPr>
              <a:t>Some OSs try </a:t>
            </a:r>
            <a:r>
              <a:rPr lang="en-US" altLang="zh-CN" sz="2000" b="1" dirty="0">
                <a:solidFill>
                  <a:srgbClr val="C00000"/>
                </a:solidFill>
                <a:ea typeface="宋体" panose="02010600030101010101" pitchFamily="2" charset="-122"/>
              </a:rPr>
              <a:t>fairness</a:t>
            </a:r>
          </a:p>
          <a:p>
            <a:pPr lvl="1"/>
            <a:r>
              <a:rPr lang="zh-CN" altLang="en-US" sz="2000" b="1" dirty="0">
                <a:solidFill>
                  <a:srgbClr val="7030A0"/>
                </a:solidFill>
                <a:ea typeface="宋体" panose="02010600030101010101" pitchFamily="2" charset="-122"/>
              </a:rPr>
              <a:t>对于大部分的设备独占设备，一般采用Non-preemptive</a:t>
            </a:r>
            <a:r>
              <a:rPr lang="en-US" altLang="zh-CN" sz="2000" b="1" dirty="0">
                <a:solidFill>
                  <a:srgbClr val="7030A0"/>
                </a:solidFill>
                <a:ea typeface="宋体" panose="02010600030101010101" pitchFamily="2" charset="-122"/>
              </a:rPr>
              <a:t>+FCFS</a:t>
            </a:r>
            <a:r>
              <a:rPr lang="zh-CN" altLang="en-US" sz="2000" b="1" dirty="0">
                <a:solidFill>
                  <a:srgbClr val="7030A0"/>
                </a:solidFill>
                <a:ea typeface="宋体" panose="02010600030101010101" pitchFamily="2" charset="-122"/>
              </a:rPr>
              <a:t>调度算法</a:t>
            </a:r>
            <a:endParaRPr lang="en-US" altLang="zh-CN" sz="2000" b="1" dirty="0">
              <a:solidFill>
                <a:srgbClr val="7030A0"/>
              </a:solidFill>
              <a:ea typeface="宋体" panose="02010600030101010101" pitchFamily="2" charset="-122"/>
            </a:endParaRPr>
          </a:p>
          <a:p>
            <a:pPr lvl="1"/>
            <a:r>
              <a:rPr lang="en-US" altLang="zh-CN" sz="2000" dirty="0">
                <a:solidFill>
                  <a:srgbClr val="337D45"/>
                </a:solidFill>
                <a:ea typeface="宋体" panose="02010600030101010101" pitchFamily="2" charset="-122"/>
              </a:rPr>
              <a:t>Disk scheduling  </a:t>
            </a:r>
            <a:r>
              <a:rPr lang="en-US" altLang="zh-CN" sz="2000" dirty="0">
                <a:ea typeface="宋体" panose="02010600030101010101" pitchFamily="2" charset="-122"/>
              </a:rPr>
              <a:t>(FCFS,SSTF,SCAN,CSCAN,LOOK,CLOOK)</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37A26A3-6F1A-4FC8-A69B-128EE8D832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Device-status Table</a:t>
            </a:r>
          </a:p>
        </p:txBody>
      </p:sp>
      <p:pic>
        <p:nvPicPr>
          <p:cNvPr id="44035" name="Picture 3">
            <a:extLst>
              <a:ext uri="{FF2B5EF4-FFF2-40B4-BE49-F238E27FC236}">
                <a16:creationId xmlns:a16="http://schemas.microsoft.com/office/drawing/2014/main" id="{61ECA54A-6731-46FF-BDAD-63420DB26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2" t="13696" r="1141" b="13696"/>
          <a:stretch>
            <a:fillRect/>
          </a:stretch>
        </p:blipFill>
        <p:spPr bwMode="auto">
          <a:xfrm>
            <a:off x="685800" y="1150938"/>
            <a:ext cx="7931150" cy="49228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331DB9F-239B-41CC-8532-5C54A789C281}"/>
              </a:ext>
            </a:extLst>
          </p:cNvPr>
          <p:cNvSpPr>
            <a:spLocks noGrp="1" noChangeArrowheads="1"/>
          </p:cNvSpPr>
          <p:nvPr>
            <p:ph type="title" idx="4294967295"/>
          </p:nvPr>
        </p:nvSpPr>
        <p:spPr>
          <a:xfrm>
            <a:off x="708025" y="59055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13.4.2  Buffering</a:t>
            </a:r>
          </a:p>
        </p:txBody>
      </p:sp>
      <p:sp>
        <p:nvSpPr>
          <p:cNvPr id="45059" name="Rectangle 3">
            <a:extLst>
              <a:ext uri="{FF2B5EF4-FFF2-40B4-BE49-F238E27FC236}">
                <a16:creationId xmlns:a16="http://schemas.microsoft.com/office/drawing/2014/main" id="{06E5337F-1DB7-4B94-8713-C5D1D334E864}"/>
              </a:ext>
            </a:extLst>
          </p:cNvPr>
          <p:cNvSpPr>
            <a:spLocks noGrp="1" noChangeArrowheads="1"/>
          </p:cNvSpPr>
          <p:nvPr>
            <p:ph type="body" idx="4294967295"/>
          </p:nvPr>
        </p:nvSpPr>
        <p:spPr>
          <a:xfrm>
            <a:off x="1082675" y="1514475"/>
            <a:ext cx="6965950" cy="3983038"/>
          </a:xfrm>
        </p:spPr>
        <p:txBody>
          <a:bodyPr/>
          <a:lstStyle/>
          <a:p>
            <a:r>
              <a:rPr lang="en-US" altLang="zh-CN" sz="2800">
                <a:ea typeface="宋体" panose="02010600030101010101" pitchFamily="2" charset="-122"/>
              </a:rPr>
              <a:t>A </a:t>
            </a:r>
            <a:r>
              <a:rPr lang="en-US" altLang="zh-CN" sz="2800" b="1">
                <a:solidFill>
                  <a:srgbClr val="FF0000"/>
                </a:solidFill>
                <a:ea typeface="宋体" panose="02010600030101010101" pitchFamily="2" charset="-122"/>
              </a:rPr>
              <a:t>buffer</a:t>
            </a:r>
            <a:r>
              <a:rPr lang="en-US" altLang="zh-CN" sz="2800">
                <a:ea typeface="宋体" panose="02010600030101010101" pitchFamily="2" charset="-122"/>
              </a:rPr>
              <a:t> is </a:t>
            </a:r>
            <a:r>
              <a:rPr lang="en-US" altLang="zh-CN" sz="2800">
                <a:solidFill>
                  <a:srgbClr val="0033CC"/>
                </a:solidFill>
                <a:ea typeface="宋体" panose="02010600030101010101" pitchFamily="2" charset="-122"/>
              </a:rPr>
              <a:t>a memory area </a:t>
            </a:r>
            <a:r>
              <a:rPr lang="en-US" altLang="zh-CN" sz="2800">
                <a:ea typeface="宋体" panose="02010600030101010101" pitchFamily="2" charset="-122"/>
              </a:rPr>
              <a:t>that stores data while they are transferred between </a:t>
            </a:r>
            <a:r>
              <a:rPr lang="en-US" altLang="zh-CN" sz="2800">
                <a:solidFill>
                  <a:srgbClr val="0033CC"/>
                </a:solidFill>
                <a:ea typeface="宋体" panose="02010600030101010101" pitchFamily="2" charset="-122"/>
              </a:rPr>
              <a:t>two devices </a:t>
            </a:r>
            <a:r>
              <a:rPr lang="en-US" altLang="zh-CN" sz="2800">
                <a:ea typeface="宋体" panose="02010600030101010101" pitchFamily="2" charset="-122"/>
              </a:rPr>
              <a:t>or between </a:t>
            </a:r>
            <a:r>
              <a:rPr lang="en-US" altLang="zh-CN" sz="2800">
                <a:solidFill>
                  <a:srgbClr val="0033CC"/>
                </a:solidFill>
                <a:ea typeface="宋体" panose="02010600030101010101" pitchFamily="2" charset="-122"/>
              </a:rPr>
              <a:t>a device and an application</a:t>
            </a:r>
            <a:r>
              <a:rPr lang="en-US" altLang="zh-CN" sz="2800">
                <a:ea typeface="宋体" panose="02010600030101010101" pitchFamily="2" charset="-122"/>
              </a:rPr>
              <a:t>.</a:t>
            </a:r>
            <a:endParaRPr lang="en-US" altLang="zh-CN" sz="2800" b="1">
              <a:solidFill>
                <a:srgbClr val="FF0000"/>
              </a:solidFill>
              <a:ea typeface="宋体" panose="02010600030101010101" pitchFamily="2" charset="-122"/>
            </a:endParaRPr>
          </a:p>
          <a:p>
            <a:r>
              <a:rPr lang="en-US" altLang="zh-CN" sz="2800" b="1">
                <a:solidFill>
                  <a:srgbClr val="FF0000"/>
                </a:solidFill>
                <a:ea typeface="宋体" panose="02010600030101010101" pitchFamily="2" charset="-122"/>
              </a:rPr>
              <a:t>Buffering</a:t>
            </a:r>
            <a:r>
              <a:rPr lang="en-US" altLang="zh-CN" sz="2800">
                <a:ea typeface="宋体" panose="02010600030101010101" pitchFamily="2" charset="-122"/>
              </a:rPr>
              <a:t> - store data in memory while transferring between devices</a:t>
            </a:r>
          </a:p>
          <a:p>
            <a:endParaRPr lang="en-US" altLang="zh-CN" sz="2800">
              <a:ea typeface="宋体" panose="02010600030101010101" pitchFamily="2" charset="-122"/>
            </a:endParaRPr>
          </a:p>
          <a:p>
            <a:r>
              <a:rPr lang="en-US" altLang="zh-CN" sz="2800">
                <a:ea typeface="宋体" panose="02010600030101010101" pitchFamily="2" charset="-122"/>
              </a:rPr>
              <a:t>Why buffering?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8ABD0D3-B620-47D6-A961-C599BFF78BFD}"/>
              </a:ext>
            </a:extLst>
          </p:cNvPr>
          <p:cNvSpPr>
            <a:spLocks noGrp="1" noChangeArrowheads="1"/>
          </p:cNvSpPr>
          <p:nvPr>
            <p:ph type="title" idx="4294967295"/>
          </p:nvPr>
        </p:nvSpPr>
        <p:spPr>
          <a:xfrm>
            <a:off x="685800" y="49053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a:t>
            </a:r>
          </a:p>
        </p:txBody>
      </p:sp>
      <p:sp>
        <p:nvSpPr>
          <p:cNvPr id="46083" name="Rectangle 3">
            <a:extLst>
              <a:ext uri="{FF2B5EF4-FFF2-40B4-BE49-F238E27FC236}">
                <a16:creationId xmlns:a16="http://schemas.microsoft.com/office/drawing/2014/main" id="{D7972CF3-50B7-4870-985C-86EBE504E8E0}"/>
              </a:ext>
            </a:extLst>
          </p:cNvPr>
          <p:cNvSpPr>
            <a:spLocks noGrp="1" noChangeArrowheads="1"/>
          </p:cNvSpPr>
          <p:nvPr>
            <p:ph type="body" idx="4294967295"/>
          </p:nvPr>
        </p:nvSpPr>
        <p:spPr>
          <a:xfrm>
            <a:off x="349250" y="1300163"/>
            <a:ext cx="8108950" cy="4965700"/>
          </a:xfrm>
        </p:spPr>
        <p:txBody>
          <a:bodyPr/>
          <a:lstStyle/>
          <a:p>
            <a:r>
              <a:rPr lang="zh-CN" altLang="en-US"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zh-CN" altLang="en-US"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speed mismatch </a:t>
            </a:r>
          </a:p>
          <a:p>
            <a:pPr>
              <a:buFont typeface="Monotype Sorts" pitchFamily="2" charset="2"/>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(between the producer and consumer of a data stream)</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size mismatch</a:t>
            </a:r>
          </a:p>
          <a:p>
            <a:endParaRPr lang="en-US" altLang="zh-CN" sz="2400"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maintain “copy semantics”</a:t>
            </a:r>
          </a:p>
          <a:p>
            <a:pPr lvl="1"/>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application buffer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&amp; </a:t>
            </a:r>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kernel buffer</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write system call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B5F04B-CE72-463D-BA4C-C72F5CD1EA7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7107" name="Rectangle 3">
            <a:extLst>
              <a:ext uri="{FF2B5EF4-FFF2-40B4-BE49-F238E27FC236}">
                <a16:creationId xmlns:a16="http://schemas.microsoft.com/office/drawing/2014/main" id="{4F65489E-A33C-438F-92D1-BCAFF3320E21}"/>
              </a:ext>
            </a:extLst>
          </p:cNvPr>
          <p:cNvSpPr>
            <a:spLocks noGrp="1" noChangeArrowheads="1"/>
          </p:cNvSpPr>
          <p:nvPr>
            <p:ph type="body" idx="4294967295"/>
          </p:nvPr>
        </p:nvSpPr>
        <p:spPr>
          <a:xfrm>
            <a:off x="631825" y="1262063"/>
            <a:ext cx="7693025" cy="4964112"/>
          </a:xfrm>
        </p:spPr>
        <p:txBody>
          <a:bodyPr/>
          <a:lstStyle/>
          <a:p>
            <a:pPr eaLnBrk="1" hangingPunct="1"/>
            <a:r>
              <a:rPr lang="en-US" altLang="zh-CN" sz="2400" b="1">
                <a:ea typeface="宋体" panose="02010600030101010101" pitchFamily="2" charset="-122"/>
              </a:rPr>
              <a:t>To cope with device </a:t>
            </a:r>
            <a:r>
              <a:rPr lang="en-US" altLang="zh-CN" sz="2400" b="1">
                <a:solidFill>
                  <a:srgbClr val="FF0000"/>
                </a:solidFill>
                <a:ea typeface="宋体" panose="02010600030101010101" pitchFamily="2" charset="-122"/>
              </a:rPr>
              <a:t>speed mismatch </a:t>
            </a:r>
            <a:r>
              <a:rPr lang="en-US" altLang="zh-CN" sz="2400">
                <a:ea typeface="宋体" panose="02010600030101010101" pitchFamily="2" charset="-122"/>
              </a:rPr>
              <a:t>(between the producer and consumer of a data stream)</a:t>
            </a:r>
          </a:p>
          <a:p>
            <a:pPr lvl="1" eaLnBrk="1" hangingPunct="1"/>
            <a:r>
              <a:rPr lang="en-US" altLang="zh-CN" sz="2400">
                <a:ea typeface="宋体" panose="02010600030101010101" pitchFamily="2" charset="-122"/>
              </a:rPr>
              <a:t>for example,</a:t>
            </a:r>
            <a:r>
              <a:rPr lang="zh-CN" altLang="en-US" sz="2400">
                <a:ea typeface="宋体" panose="02010600030101010101" pitchFamily="2" charset="-122"/>
              </a:rPr>
              <a:t> a file is being </a:t>
            </a:r>
            <a:r>
              <a:rPr lang="zh-CN" altLang="en-US" sz="2400">
                <a:solidFill>
                  <a:srgbClr val="00B0F0"/>
                </a:solidFill>
                <a:ea typeface="宋体" panose="02010600030101010101" pitchFamily="2" charset="-122"/>
              </a:rPr>
              <a:t>received</a:t>
            </a:r>
            <a:r>
              <a:rPr lang="zh-CN" altLang="en-US" sz="2400">
                <a:ea typeface="宋体" panose="02010600030101010101" pitchFamily="2" charset="-122"/>
              </a:rPr>
              <a:t>  via </a:t>
            </a:r>
            <a:r>
              <a:rPr lang="zh-CN" altLang="en-US" sz="2400">
                <a:solidFill>
                  <a:srgbClr val="0033CC"/>
                </a:solidFill>
                <a:ea typeface="宋体" panose="02010600030101010101" pitchFamily="2" charset="-122"/>
              </a:rPr>
              <a:t>modern</a:t>
            </a:r>
            <a:r>
              <a:rPr lang="zh-CN" altLang="en-US" sz="2400">
                <a:ea typeface="宋体" panose="02010600030101010101" pitchFamily="2" charset="-122"/>
              </a:rPr>
              <a:t> for </a:t>
            </a:r>
            <a:r>
              <a:rPr lang="zh-CN" altLang="en-US" sz="2400">
                <a:solidFill>
                  <a:srgbClr val="00B0F0"/>
                </a:solidFill>
                <a:ea typeface="宋体" panose="02010600030101010101" pitchFamily="2" charset="-122"/>
              </a:rPr>
              <a:t>storage</a:t>
            </a:r>
            <a:r>
              <a:rPr lang="zh-CN" altLang="en-US" sz="2400">
                <a:ea typeface="宋体" panose="02010600030101010101" pitchFamily="2" charset="-122"/>
              </a:rPr>
              <a:t> on the </a:t>
            </a:r>
            <a:r>
              <a:rPr lang="zh-CN" altLang="en-US" sz="2400">
                <a:solidFill>
                  <a:srgbClr val="0033CC"/>
                </a:solidFill>
                <a:ea typeface="宋体" panose="02010600030101010101" pitchFamily="2" charset="-122"/>
              </a:rPr>
              <a:t>hard disk</a:t>
            </a:r>
            <a:r>
              <a:rPr lang="zh-CN" altLang="en-US" sz="2400">
                <a:ea typeface="宋体" panose="02010600030101010101" pitchFamily="2" charset="-122"/>
              </a:rPr>
              <a:t>.</a:t>
            </a:r>
          </a:p>
          <a:p>
            <a:pPr lvl="1" eaLnBrk="1" hangingPunct="1"/>
            <a:r>
              <a:rPr lang="zh-CN" altLang="en-US" sz="2400">
                <a:ea typeface="宋体" panose="02010600030101010101" pitchFamily="2" charset="-122"/>
              </a:rPr>
              <a:t>a buffer is  created in main memory to </a:t>
            </a:r>
            <a:r>
              <a:rPr lang="zh-CN" altLang="en-US" sz="2400">
                <a:solidFill>
                  <a:srgbClr val="0033CC"/>
                </a:solidFill>
                <a:ea typeface="宋体" panose="02010600030101010101" pitchFamily="2" charset="-122"/>
              </a:rPr>
              <a:t>accumulate</a:t>
            </a:r>
            <a:r>
              <a:rPr lang="zh-CN" altLang="en-US" sz="2400">
                <a:ea typeface="宋体" panose="02010600030101010101" pitchFamily="2" charset="-122"/>
              </a:rPr>
              <a:t> the bytes received from the modem. </a:t>
            </a:r>
          </a:p>
          <a:p>
            <a:pPr lvl="1" eaLnBrk="1" hangingPunct="1"/>
            <a:r>
              <a:rPr lang="zh-CN" altLang="en-US" sz="2400">
                <a:ea typeface="宋体" panose="02010600030101010101" pitchFamily="2" charset="-122"/>
              </a:rPr>
              <a:t>When all entire buffer of data has arrived, the buffer can be written to disk </a:t>
            </a:r>
            <a:r>
              <a:rPr lang="zh-CN" altLang="en-US" sz="2400">
                <a:solidFill>
                  <a:srgbClr val="00B0F0"/>
                </a:solidFill>
                <a:ea typeface="宋体" panose="02010600030101010101" pitchFamily="2" charset="-122"/>
              </a:rPr>
              <a:t>in a single operation.</a:t>
            </a:r>
            <a:endParaRPr lang="en-US" altLang="zh-CN" sz="2400">
              <a:solidFill>
                <a:srgbClr val="00B0F0"/>
              </a:solidFill>
              <a:ea typeface="宋体" panose="02010600030101010101" pitchFamily="2" charset="-122"/>
            </a:endParaRPr>
          </a:p>
          <a:p>
            <a:pPr lvl="1" eaLnBrk="1" hangingPunct="1"/>
            <a:r>
              <a:rPr lang="zh-CN" altLang="en-US" sz="2000">
                <a:ea typeface="宋体" panose="02010600030101010101" pitchFamily="2" charset="-122"/>
              </a:rPr>
              <a:t>例如对磁盘的读写（协调进程与读写磁盘之间的速度差异）、打印机输出（协调输出进程与打印机之间的速度差异）</a:t>
            </a:r>
            <a:endParaRPr lang="en-US" altLang="zh-CN" sz="2000">
              <a:ea typeface="宋体" panose="02010600030101010101" pitchFamily="2" charset="-122"/>
            </a:endParaRPr>
          </a:p>
          <a:p>
            <a:pPr lvl="1" eaLnBrk="1" hangingPunct="1"/>
            <a:endParaRPr lang="en-US" altLang="zh-CN" sz="2000">
              <a:ea typeface="宋体" panose="02010600030101010101" pitchFamily="2" charset="-122"/>
            </a:endParaRPr>
          </a:p>
          <a:p>
            <a:pPr lvl="1" eaLnBrk="1" hangingPunct="1"/>
            <a:r>
              <a:rPr lang="zh-CN" altLang="en-US" sz="2000">
                <a:ea typeface="宋体" panose="02010600030101010101" pitchFamily="2" charset="-122"/>
              </a:rPr>
              <a:t>编写</a:t>
            </a:r>
            <a:r>
              <a:rPr lang="en-US" altLang="zh-CN" sz="2000">
                <a:ea typeface="宋体" panose="02010600030101010101" pitchFamily="2" charset="-122"/>
              </a:rPr>
              <a:t>C</a:t>
            </a:r>
            <a:r>
              <a:rPr lang="zh-CN" altLang="en-US" sz="2000">
                <a:ea typeface="宋体" panose="02010600030101010101" pitchFamily="2" charset="-122"/>
              </a:rPr>
              <a:t>程序测试</a:t>
            </a:r>
            <a:r>
              <a:rPr lang="en-US" altLang="zh-CN" sz="2000">
                <a:ea typeface="宋体" panose="02010600030101010101" pitchFamily="2" charset="-122"/>
              </a:rPr>
              <a:t>printf()</a:t>
            </a:r>
            <a:r>
              <a:rPr lang="zh-CN" altLang="en-US" sz="2000">
                <a:ea typeface="宋体" panose="02010600030101010101" pitchFamily="2" charset="-122"/>
              </a:rPr>
              <a:t>所使用缓存的大小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B375F1B-F301-483E-A489-DAA12D64ACE9}"/>
              </a:ext>
            </a:extLst>
          </p:cNvPr>
          <p:cNvSpPr>
            <a:spLocks noGrp="1" noChangeArrowheads="1"/>
          </p:cNvSpPr>
          <p:nvPr>
            <p:ph type="title" idx="4294967295"/>
          </p:nvPr>
        </p:nvSpPr>
        <p:spPr>
          <a:xfrm>
            <a:off x="685800" y="39211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8131" name="Rectangle 3">
            <a:extLst>
              <a:ext uri="{FF2B5EF4-FFF2-40B4-BE49-F238E27FC236}">
                <a16:creationId xmlns:a16="http://schemas.microsoft.com/office/drawing/2014/main" id="{4A2D80FE-349B-47F8-93CC-07E9750CB1FC}"/>
              </a:ext>
            </a:extLst>
          </p:cNvPr>
          <p:cNvSpPr>
            <a:spLocks noGrp="1" noChangeArrowheads="1"/>
          </p:cNvSpPr>
          <p:nvPr>
            <p:ph type="body" idx="4294967295"/>
          </p:nvPr>
        </p:nvSpPr>
        <p:spPr>
          <a:xfrm>
            <a:off x="349250" y="1393825"/>
            <a:ext cx="8108950" cy="4872038"/>
          </a:xfrm>
        </p:spPr>
        <p:txBody>
          <a:bodyPr/>
          <a:lstStyle/>
          <a:p>
            <a:r>
              <a:rPr lang="en-US" altLang="zh-CN" sz="2800" b="1" dirty="0">
                <a:ea typeface="宋体" panose="02010600030101010101" pitchFamily="2" charset="-122"/>
              </a:rPr>
              <a:t>To cope with device </a:t>
            </a:r>
            <a:r>
              <a:rPr lang="en-US" altLang="zh-CN" sz="2800" b="1" dirty="0">
                <a:solidFill>
                  <a:srgbClr val="FF0000"/>
                </a:solidFill>
                <a:ea typeface="宋体" panose="02010600030101010101" pitchFamily="2" charset="-122"/>
              </a:rPr>
              <a:t>transfer size mismatch</a:t>
            </a:r>
          </a:p>
          <a:p>
            <a:pPr lvl="1"/>
            <a:r>
              <a:rPr lang="en-US" altLang="zh-CN" sz="2400" dirty="0">
                <a:ea typeface="宋体" panose="02010600030101010101" pitchFamily="2" charset="-122"/>
              </a:rPr>
              <a:t>Buffers are used widely for fragmentation and reassembly of messages in </a:t>
            </a:r>
            <a:r>
              <a:rPr lang="en-US" altLang="zh-CN" sz="2400" dirty="0">
                <a:solidFill>
                  <a:srgbClr val="0033CC"/>
                </a:solidFill>
                <a:ea typeface="宋体" panose="02010600030101010101" pitchFamily="2" charset="-122"/>
              </a:rPr>
              <a:t>computer networking.</a:t>
            </a:r>
          </a:p>
          <a:p>
            <a:pPr lvl="1"/>
            <a:r>
              <a:rPr lang="en-US" altLang="zh-CN" sz="2400" dirty="0">
                <a:ea typeface="宋体" panose="02010600030101010101" pitchFamily="2" charset="-122"/>
              </a:rPr>
              <a:t>At the </a:t>
            </a:r>
            <a:r>
              <a:rPr lang="en-US" altLang="zh-CN" sz="2400" dirty="0">
                <a:solidFill>
                  <a:srgbClr val="FF6600"/>
                </a:solidFill>
                <a:ea typeface="宋体" panose="02010600030101010101" pitchFamily="2" charset="-122"/>
              </a:rPr>
              <a:t>sending side</a:t>
            </a:r>
            <a:r>
              <a:rPr lang="en-US" altLang="zh-CN" sz="2400" dirty="0">
                <a:solidFill>
                  <a:srgbClr val="0033CC"/>
                </a:solidFill>
                <a:ea typeface="宋体" panose="02010600030101010101" pitchFamily="2" charset="-122"/>
              </a:rPr>
              <a:t>, a large message is fragmented into small network packets</a:t>
            </a:r>
            <a:r>
              <a:rPr lang="en-US" altLang="zh-CN" sz="2400" dirty="0">
                <a:ea typeface="宋体" panose="02010600030101010101" pitchFamily="2" charset="-122"/>
              </a:rPr>
              <a:t>. The packets are sent over the network.</a:t>
            </a:r>
          </a:p>
          <a:p>
            <a:pPr lvl="1"/>
            <a:r>
              <a:rPr lang="en-US" altLang="zh-CN" sz="2400" dirty="0">
                <a:ea typeface="宋体" panose="02010600030101010101" pitchFamily="2" charset="-122"/>
              </a:rPr>
              <a:t>The </a:t>
            </a:r>
            <a:r>
              <a:rPr lang="en-US" altLang="zh-CN" sz="2400" dirty="0">
                <a:solidFill>
                  <a:srgbClr val="FF6600"/>
                </a:solidFill>
                <a:ea typeface="宋体" panose="02010600030101010101" pitchFamily="2" charset="-122"/>
              </a:rPr>
              <a:t>receiving side </a:t>
            </a:r>
            <a:r>
              <a:rPr lang="en-US" altLang="zh-CN" sz="2400" dirty="0">
                <a:ea typeface="宋体" panose="02010600030101010101" pitchFamily="2" charset="-122"/>
              </a:rPr>
              <a:t>places them in </a:t>
            </a:r>
            <a:r>
              <a:rPr lang="en-US" altLang="zh-CN" sz="2400" dirty="0">
                <a:solidFill>
                  <a:srgbClr val="0033CC"/>
                </a:solidFill>
                <a:ea typeface="宋体" panose="02010600030101010101" pitchFamily="2" charset="-122"/>
              </a:rPr>
              <a:t>a reassembly buffer</a:t>
            </a:r>
            <a:r>
              <a:rPr lang="en-US" altLang="zh-CN" sz="2400" dirty="0">
                <a:ea typeface="宋体" panose="02010600030101010101" pitchFamily="2" charset="-122"/>
              </a:rPr>
              <a:t> to form an image of the source data</a:t>
            </a:r>
          </a:p>
          <a:p>
            <a:pPr lvl="1"/>
            <a:endParaRPr lang="en-US" altLang="zh-CN" sz="2400" dirty="0">
              <a:ea typeface="宋体" panose="02010600030101010101" pitchFamily="2" charset="-122"/>
            </a:endParaRPr>
          </a:p>
          <a:p>
            <a:pPr lvl="1"/>
            <a:r>
              <a:rPr lang="en-US" altLang="zh-CN" sz="2400" dirty="0">
                <a:ea typeface="宋体" panose="02010600030101010101" pitchFamily="2" charset="-122"/>
              </a:rPr>
              <a:t>Store and forward (</a:t>
            </a:r>
            <a:r>
              <a:rPr lang="zh-CN" altLang="en-US" sz="2400" dirty="0">
                <a:ea typeface="宋体" panose="02010600030101010101" pitchFamily="2" charset="-122"/>
              </a:rPr>
              <a:t>存储转发</a:t>
            </a:r>
            <a:r>
              <a:rPr lang="en-US" altLang="zh-CN" sz="2400" dirty="0">
                <a:ea typeface="宋体" panose="02010600030101010101" pitchFamily="2" charset="-122"/>
              </a:rPr>
              <a:t>--</a:t>
            </a:r>
            <a:r>
              <a:rPr lang="zh-CN" altLang="en-US" sz="2400" dirty="0">
                <a:ea typeface="宋体" panose="02010600030101010101" pitchFamily="2" charset="-122"/>
              </a:rPr>
              <a:t>路由器、交换机</a:t>
            </a:r>
            <a:r>
              <a:rPr lang="en-US" altLang="zh-CN" sz="24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04F5E3-A2B4-42C9-875A-495087C0FFA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Why buffering (Cont.)</a:t>
            </a:r>
          </a:p>
        </p:txBody>
      </p:sp>
      <p:sp>
        <p:nvSpPr>
          <p:cNvPr id="49155" name="Rectangle 3">
            <a:extLst>
              <a:ext uri="{FF2B5EF4-FFF2-40B4-BE49-F238E27FC236}">
                <a16:creationId xmlns:a16="http://schemas.microsoft.com/office/drawing/2014/main" id="{9AE0488E-59B6-4026-A0E2-69841A7F4C2F}"/>
              </a:ext>
            </a:extLst>
          </p:cNvPr>
          <p:cNvSpPr>
            <a:spLocks noGrp="1" noChangeArrowheads="1"/>
          </p:cNvSpPr>
          <p:nvPr>
            <p:ph type="body" idx="4294967295"/>
          </p:nvPr>
        </p:nvSpPr>
        <p:spPr>
          <a:xfrm>
            <a:off x="338138" y="931863"/>
            <a:ext cx="8108950" cy="5468937"/>
          </a:xfrm>
        </p:spPr>
        <p:txBody>
          <a:bodyPr/>
          <a:lstStyle/>
          <a:p>
            <a:r>
              <a:rPr lang="en-US" altLang="zh-CN" sz="2400" b="1" dirty="0">
                <a:ea typeface="宋体" panose="02010600030101010101" pitchFamily="2" charset="-122"/>
              </a:rPr>
              <a:t>To maintain “copy semantics” for application I/O</a:t>
            </a:r>
          </a:p>
          <a:p>
            <a:pPr lvl="1"/>
            <a:r>
              <a:rPr lang="en-US" altLang="zh-CN" sz="2000" dirty="0">
                <a:ea typeface="宋体" panose="02010600030101010101" pitchFamily="2" charset="-122"/>
              </a:rPr>
              <a:t>e.g. write() system call</a:t>
            </a:r>
          </a:p>
          <a:p>
            <a:pPr lvl="2"/>
            <a:r>
              <a:rPr lang="zh-CN" altLang="en-US" sz="1800" b="1" dirty="0">
                <a:solidFill>
                  <a:srgbClr val="0033CC"/>
                </a:solidFill>
                <a:ea typeface="宋体" panose="02010600030101010101" pitchFamily="2" charset="-122"/>
              </a:rPr>
              <a:t>当一个进程调用</a:t>
            </a:r>
            <a:r>
              <a:rPr lang="en-US" altLang="zh-CN" sz="1800" b="1" dirty="0">
                <a:solidFill>
                  <a:srgbClr val="0033CC"/>
                </a:solidFill>
                <a:ea typeface="宋体" panose="02010600030101010101" pitchFamily="2" charset="-122"/>
              </a:rPr>
              <a:t>write()</a:t>
            </a:r>
            <a:r>
              <a:rPr lang="zh-CN" altLang="en-US" sz="1800" b="1" dirty="0">
                <a:solidFill>
                  <a:srgbClr val="0033CC"/>
                </a:solidFill>
                <a:ea typeface="宋体" panose="02010600030101010101" pitchFamily="2" charset="-122"/>
              </a:rPr>
              <a:t>将</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中的数据写入磁盘，在核心将</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中的数据写磁盘的过程中，进程对</a:t>
            </a:r>
            <a:r>
              <a:rPr lang="en-US" altLang="zh-CN" sz="1800" b="1" dirty="0">
                <a:solidFill>
                  <a:srgbClr val="0033CC"/>
                </a:solidFill>
                <a:ea typeface="宋体" panose="02010600030101010101" pitchFamily="2" charset="-122"/>
              </a:rPr>
              <a:t>buffer</a:t>
            </a:r>
            <a:r>
              <a:rPr lang="zh-CN" altLang="en-US" sz="1800" b="1" dirty="0">
                <a:solidFill>
                  <a:srgbClr val="0033CC"/>
                </a:solidFill>
                <a:ea typeface="宋体" panose="02010600030101010101" pitchFamily="2" charset="-122"/>
              </a:rPr>
              <a:t>中的数据进行了修改。</a:t>
            </a:r>
            <a:endParaRPr lang="en-US" altLang="zh-CN" sz="1800" b="1" dirty="0">
              <a:solidFill>
                <a:srgbClr val="0033CC"/>
              </a:solidFill>
              <a:ea typeface="宋体" panose="02010600030101010101" pitchFamily="2" charset="-122"/>
            </a:endParaRPr>
          </a:p>
          <a:p>
            <a:pPr lvl="2"/>
            <a:r>
              <a:rPr lang="zh-CN" altLang="en-US" sz="1800" b="1" dirty="0">
                <a:solidFill>
                  <a:srgbClr val="7030A0"/>
                </a:solidFill>
                <a:ea typeface="宋体" panose="02010600030101010101" pitchFamily="2" charset="-122"/>
              </a:rPr>
              <a:t>根据</a:t>
            </a:r>
            <a:r>
              <a:rPr lang="en-US" altLang="zh-CN" sz="1800" b="1" dirty="0">
                <a:solidFill>
                  <a:srgbClr val="7030A0"/>
                </a:solidFill>
                <a:ea typeface="宋体" panose="02010600030101010101" pitchFamily="2" charset="-122"/>
              </a:rPr>
              <a:t>“</a:t>
            </a:r>
            <a:r>
              <a:rPr lang="zh-CN" altLang="en-US" sz="1800" b="1" dirty="0">
                <a:solidFill>
                  <a:srgbClr val="7030A0"/>
                </a:solidFill>
                <a:ea typeface="宋体" panose="02010600030101010101" pitchFamily="2" charset="-122"/>
              </a:rPr>
              <a:t>复制语义</a:t>
            </a:r>
            <a:r>
              <a:rPr lang="en-US" altLang="zh-CN" sz="1800" b="1" dirty="0">
                <a:solidFill>
                  <a:srgbClr val="7030A0"/>
                </a:solidFill>
                <a:ea typeface="宋体" panose="02010600030101010101" pitchFamily="2" charset="-122"/>
              </a:rPr>
              <a:t>”</a:t>
            </a:r>
            <a:r>
              <a:rPr lang="zh-CN" altLang="en-US" sz="1800" b="1" dirty="0">
                <a:solidFill>
                  <a:srgbClr val="7030A0"/>
                </a:solidFill>
                <a:ea typeface="宋体" panose="02010600030101010101" pitchFamily="2" charset="-122"/>
              </a:rPr>
              <a:t>的要求，本次写入磁盘的数据应该是在发出系统调用</a:t>
            </a:r>
            <a:r>
              <a:rPr lang="en-US" altLang="zh-CN" sz="1800" b="1" dirty="0">
                <a:solidFill>
                  <a:srgbClr val="7030A0"/>
                </a:solidFill>
                <a:ea typeface="宋体" panose="02010600030101010101" pitchFamily="2" charset="-122"/>
              </a:rPr>
              <a:t>write()</a:t>
            </a:r>
            <a:r>
              <a:rPr lang="zh-CN" altLang="en-US" sz="1800" b="1" dirty="0">
                <a:solidFill>
                  <a:srgbClr val="7030A0"/>
                </a:solidFill>
                <a:ea typeface="宋体" panose="02010600030101010101" pitchFamily="2" charset="-122"/>
              </a:rPr>
              <a:t>时</a:t>
            </a:r>
            <a:r>
              <a:rPr lang="en-US" altLang="zh-CN" sz="1800" b="1" dirty="0">
                <a:solidFill>
                  <a:srgbClr val="7030A0"/>
                </a:solidFill>
                <a:ea typeface="宋体" panose="02010600030101010101" pitchFamily="2" charset="-122"/>
              </a:rPr>
              <a:t>buffer</a:t>
            </a:r>
            <a:r>
              <a:rPr lang="zh-CN" altLang="en-US" sz="1800" b="1" dirty="0">
                <a:solidFill>
                  <a:srgbClr val="7030A0"/>
                </a:solidFill>
                <a:ea typeface="宋体" panose="02010600030101010101" pitchFamily="2" charset="-122"/>
              </a:rPr>
              <a:t>中的数据，其后的修改与本次</a:t>
            </a:r>
            <a:r>
              <a:rPr lang="en-US" altLang="zh-CN" sz="1800" b="1" dirty="0">
                <a:solidFill>
                  <a:srgbClr val="7030A0"/>
                </a:solidFill>
                <a:ea typeface="宋体" panose="02010600030101010101" pitchFamily="2" charset="-122"/>
              </a:rPr>
              <a:t>write()</a:t>
            </a:r>
            <a:r>
              <a:rPr lang="zh-CN" altLang="en-US" sz="1800" b="1" dirty="0">
                <a:solidFill>
                  <a:srgbClr val="7030A0"/>
                </a:solidFill>
                <a:ea typeface="宋体" panose="02010600030101010101" pitchFamily="2" charset="-122"/>
              </a:rPr>
              <a:t>调用无关。</a:t>
            </a:r>
            <a:endParaRPr lang="en-US" altLang="zh-CN" sz="1800" b="1" dirty="0">
              <a:solidFill>
                <a:srgbClr val="7030A0"/>
              </a:solidFill>
              <a:ea typeface="宋体" panose="02010600030101010101" pitchFamily="2" charset="-122"/>
            </a:endParaRPr>
          </a:p>
          <a:p>
            <a:pPr lvl="2"/>
            <a:r>
              <a:rPr lang="zh-CN" altLang="en-US" sz="1800" b="1" dirty="0">
                <a:solidFill>
                  <a:srgbClr val="C00000"/>
                </a:solidFill>
                <a:ea typeface="宋体" panose="02010600030101010101" pitchFamily="2" charset="-122"/>
              </a:rPr>
              <a:t>如果采用互斥</a:t>
            </a:r>
            <a:r>
              <a:rPr lang="zh-CN" altLang="en-US" sz="1800" b="1" dirty="0" smtClean="0">
                <a:solidFill>
                  <a:srgbClr val="C00000"/>
                </a:solidFill>
                <a:ea typeface="宋体" panose="02010600030101010101" pitchFamily="2" charset="-122"/>
              </a:rPr>
              <a:t>，对</a:t>
            </a:r>
            <a:r>
              <a:rPr lang="en-US" altLang="zh-CN" sz="1800" b="1" dirty="0" smtClean="0">
                <a:solidFill>
                  <a:srgbClr val="C00000"/>
                </a:solidFill>
                <a:ea typeface="宋体" panose="02010600030101010101" pitchFamily="2" charset="-122"/>
              </a:rPr>
              <a:t>buffer</a:t>
            </a:r>
            <a:r>
              <a:rPr lang="zh-CN" altLang="en-US" sz="1800" b="1" dirty="0" smtClean="0">
                <a:solidFill>
                  <a:srgbClr val="C00000"/>
                </a:solidFill>
                <a:ea typeface="宋体" panose="02010600030101010101" pitchFamily="2" charset="-122"/>
              </a:rPr>
              <a:t>加锁，会</a:t>
            </a:r>
            <a:r>
              <a:rPr lang="zh-CN" altLang="en-US" sz="1800" b="1" dirty="0">
                <a:solidFill>
                  <a:srgbClr val="C00000"/>
                </a:solidFill>
                <a:ea typeface="宋体" panose="02010600030101010101" pitchFamily="2" charset="-122"/>
              </a:rPr>
              <a:t>降低系统的性能。</a:t>
            </a:r>
            <a:endParaRPr lang="en-US" altLang="zh-CN" sz="1800" b="1" dirty="0">
              <a:solidFill>
                <a:srgbClr val="C00000"/>
              </a:solidFill>
              <a:ea typeface="宋体" panose="02010600030101010101" pitchFamily="2" charset="-122"/>
            </a:endParaRPr>
          </a:p>
          <a:p>
            <a:pPr lvl="2"/>
            <a:endParaRPr lang="en-US" altLang="zh-CN" sz="1800" b="1" dirty="0">
              <a:solidFill>
                <a:srgbClr val="0033CC"/>
              </a:solidFill>
              <a:ea typeface="宋体" panose="02010600030101010101" pitchFamily="2" charset="-122"/>
            </a:endParaRPr>
          </a:p>
          <a:p>
            <a:pPr lvl="2"/>
            <a:r>
              <a:rPr lang="zh-CN" altLang="en-US" sz="1800" dirty="0">
                <a:ea typeface="宋体" panose="02010600030101010101" pitchFamily="2" charset="-122"/>
              </a:rPr>
              <a:t>Suppose that an application has a buffer of data that it wishes to write to disk，It calls the write () system call</a:t>
            </a:r>
          </a:p>
          <a:p>
            <a:pPr lvl="2"/>
            <a:r>
              <a:rPr lang="zh-CN" altLang="en-US" sz="1800" u="sng" dirty="0">
                <a:solidFill>
                  <a:srgbClr val="0070C0"/>
                </a:solidFill>
                <a:ea typeface="宋体" panose="02010600030101010101" pitchFamily="2" charset="-122"/>
              </a:rPr>
              <a:t>After the system call returns, what happens if the application changes the contents of the buffer?</a:t>
            </a:r>
            <a:endParaRPr lang="zh-CN" altLang="en-US" sz="1800" dirty="0">
              <a:ea typeface="宋体" panose="02010600030101010101" pitchFamily="2" charset="-122"/>
            </a:endParaRPr>
          </a:p>
          <a:p>
            <a:pPr lvl="2"/>
            <a:r>
              <a:rPr lang="zh-CN" altLang="en-US" sz="1800" b="1" dirty="0">
                <a:ea typeface="宋体" panose="02010600030101010101" pitchFamily="2" charset="-122"/>
              </a:rPr>
              <a:t>With </a:t>
            </a:r>
            <a:r>
              <a:rPr lang="zh-CN" altLang="en-US" sz="1800" b="1" dirty="0">
                <a:solidFill>
                  <a:srgbClr val="FF0000"/>
                </a:solidFill>
                <a:ea typeface="宋体" panose="02010600030101010101" pitchFamily="2" charset="-122"/>
              </a:rPr>
              <a:t>copy semantics</a:t>
            </a:r>
            <a:r>
              <a:rPr lang="zh-CN" altLang="en-US" sz="1800" b="1" dirty="0">
                <a:ea typeface="宋体" panose="02010600030101010101" pitchFamily="2" charset="-122"/>
              </a:rPr>
              <a:t>, the version of the data written to disk is guaranteed to be </a:t>
            </a:r>
            <a:r>
              <a:rPr lang="zh-CN" altLang="en-US" sz="1800" b="1" dirty="0">
                <a:solidFill>
                  <a:srgbClr val="0033CC"/>
                </a:solidFill>
                <a:ea typeface="宋体" panose="02010600030101010101" pitchFamily="2" charset="-122"/>
              </a:rPr>
              <a:t>the version at the time of the application system cal</a:t>
            </a:r>
            <a:r>
              <a:rPr lang="zh-CN" altLang="en-US" sz="1800" b="1" dirty="0">
                <a:ea typeface="宋体" panose="02010600030101010101" pitchFamily="2" charset="-122"/>
              </a:rPr>
              <a:t>l, independent of any subsequent changes in the application's buffer.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4EE7DA-EF21-4AC5-BBF2-85B61EC3713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50179" name="Rectangle 3">
            <a:extLst>
              <a:ext uri="{FF2B5EF4-FFF2-40B4-BE49-F238E27FC236}">
                <a16:creationId xmlns:a16="http://schemas.microsoft.com/office/drawing/2014/main" id="{099EFEF2-66A7-4210-894A-755E30EBEFA9}"/>
              </a:ext>
            </a:extLst>
          </p:cNvPr>
          <p:cNvSpPr>
            <a:spLocks noGrp="1" noChangeArrowheads="1"/>
          </p:cNvSpPr>
          <p:nvPr>
            <p:ph type="body" idx="4294967295"/>
          </p:nvPr>
        </p:nvSpPr>
        <p:spPr>
          <a:xfrm>
            <a:off x="349249" y="1073150"/>
            <a:ext cx="8333111" cy="5192713"/>
          </a:xfrm>
        </p:spPr>
        <p:txBody>
          <a:bodyPr/>
          <a:lstStyle/>
          <a:p>
            <a:r>
              <a:rPr lang="en-US" altLang="zh-CN" sz="2400" b="1" dirty="0">
                <a:ea typeface="宋体" panose="02010600030101010101" pitchFamily="2" charset="-122"/>
              </a:rPr>
              <a:t>To maintain “copy semantics” for application I/O</a:t>
            </a:r>
          </a:p>
          <a:p>
            <a:pPr lvl="1"/>
            <a:r>
              <a:rPr lang="en-US" altLang="zh-CN" sz="2400" b="1" dirty="0">
                <a:solidFill>
                  <a:srgbClr val="C00000"/>
                </a:solidFill>
                <a:ea typeface="宋体" panose="02010600030101010101" pitchFamily="2" charset="-122"/>
              </a:rPr>
              <a:t>Several ways for the operating system to guarantee copy semantics</a:t>
            </a:r>
          </a:p>
          <a:p>
            <a:pPr lvl="2"/>
            <a:r>
              <a:rPr lang="en-US" altLang="zh-CN" sz="2000" b="1" dirty="0">
                <a:solidFill>
                  <a:srgbClr val="0033CC"/>
                </a:solidFill>
                <a:ea typeface="宋体" panose="02010600030101010101" pitchFamily="2" charset="-122"/>
              </a:rPr>
              <a:t>Application buffer </a:t>
            </a:r>
            <a:r>
              <a:rPr lang="en-US" altLang="zh-CN" sz="2000" b="1" dirty="0">
                <a:ea typeface="宋体" panose="02010600030101010101" pitchFamily="2" charset="-122"/>
              </a:rPr>
              <a:t>&amp; </a:t>
            </a:r>
            <a:r>
              <a:rPr lang="en-US" altLang="zh-CN" sz="2000" b="1" dirty="0">
                <a:solidFill>
                  <a:srgbClr val="0033CC"/>
                </a:solidFill>
                <a:ea typeface="宋体" panose="02010600030101010101" pitchFamily="2" charset="-122"/>
              </a:rPr>
              <a:t>kernel buffer</a:t>
            </a:r>
          </a:p>
          <a:p>
            <a:pPr lvl="3"/>
            <a:r>
              <a:rPr lang="en-US" altLang="zh-CN" dirty="0">
                <a:ea typeface="宋体" panose="02010600030101010101" pitchFamily="2" charset="-122"/>
              </a:rPr>
              <a:t>The write() system call  </a:t>
            </a:r>
            <a:r>
              <a:rPr lang="en-US" altLang="zh-CN" b="1" dirty="0">
                <a:solidFill>
                  <a:srgbClr val="00B050"/>
                </a:solidFill>
                <a:ea typeface="宋体" panose="02010600030101010101" pitchFamily="2" charset="-122"/>
              </a:rPr>
              <a:t>copy the application data </a:t>
            </a:r>
            <a:r>
              <a:rPr lang="en-US" altLang="zh-CN" dirty="0">
                <a:ea typeface="宋体" panose="02010600030101010101" pitchFamily="2" charset="-122"/>
              </a:rPr>
              <a:t>into a </a:t>
            </a:r>
            <a:r>
              <a:rPr lang="en-US" altLang="zh-CN" b="1" dirty="0">
                <a:solidFill>
                  <a:srgbClr val="0070C0"/>
                </a:solidFill>
                <a:ea typeface="宋体" panose="02010600030101010101" pitchFamily="2" charset="-122"/>
              </a:rPr>
              <a:t>kernel buffer</a:t>
            </a:r>
            <a:r>
              <a:rPr lang="en-US" altLang="zh-CN" dirty="0">
                <a:ea typeface="宋体" panose="02010600030101010101" pitchFamily="2" charset="-122"/>
              </a:rPr>
              <a:t> before returning control to the application. </a:t>
            </a:r>
          </a:p>
          <a:p>
            <a:pPr lvl="3"/>
            <a:r>
              <a:rPr lang="en-US" altLang="zh-CN" dirty="0">
                <a:ea typeface="宋体" panose="02010600030101010101" pitchFamily="2" charset="-122"/>
              </a:rPr>
              <a:t>The disk write is performed from the </a:t>
            </a:r>
            <a:r>
              <a:rPr lang="en-US" altLang="zh-CN" dirty="0">
                <a:solidFill>
                  <a:srgbClr val="0070C0"/>
                </a:solidFill>
                <a:ea typeface="宋体" panose="02010600030101010101" pitchFamily="2" charset="-122"/>
              </a:rPr>
              <a:t>kernel buffer</a:t>
            </a:r>
            <a:r>
              <a:rPr lang="en-US" altLang="zh-CN" dirty="0">
                <a:ea typeface="宋体" panose="02010600030101010101" pitchFamily="2" charset="-122"/>
              </a:rPr>
              <a:t>, so that subsequent changes to the application buffer has</a:t>
            </a:r>
            <a:r>
              <a:rPr lang="en-US" altLang="zh-CN" i="1" dirty="0">
                <a:ea typeface="宋体" panose="02010600030101010101" pitchFamily="2" charset="-122"/>
              </a:rPr>
              <a:t> </a:t>
            </a:r>
            <a:r>
              <a:rPr lang="en-US" altLang="zh-CN" dirty="0">
                <a:ea typeface="宋体" panose="02010600030101010101" pitchFamily="2" charset="-122"/>
              </a:rPr>
              <a:t>no effect.</a:t>
            </a:r>
          </a:p>
          <a:p>
            <a:pPr lvl="2"/>
            <a:r>
              <a:rPr lang="en-US" altLang="zh-CN" sz="2000" dirty="0">
                <a:ea typeface="宋体" panose="02010600030101010101" pitchFamily="2" charset="-122"/>
              </a:rPr>
              <a:t>The same effect can be obtained more efficiently </a:t>
            </a:r>
            <a:r>
              <a:rPr lang="en-US" altLang="zh-CN" sz="2000" b="1" dirty="0">
                <a:ea typeface="宋体" panose="02010600030101010101" pitchFamily="2" charset="-122"/>
              </a:rPr>
              <a:t>by clever use of </a:t>
            </a:r>
            <a:r>
              <a:rPr lang="en-US" altLang="zh-CN" sz="2000" b="1" dirty="0">
                <a:solidFill>
                  <a:srgbClr val="0033CC"/>
                </a:solidFill>
                <a:ea typeface="宋体" panose="02010600030101010101" pitchFamily="2" charset="-122"/>
              </a:rPr>
              <a:t>virtual memory mapping </a:t>
            </a:r>
            <a:r>
              <a:rPr lang="en-US" altLang="zh-CN" sz="2000" b="1" dirty="0">
                <a:ea typeface="宋体" panose="02010600030101010101" pitchFamily="2" charset="-122"/>
              </a:rPr>
              <a:t>and </a:t>
            </a:r>
            <a:r>
              <a:rPr lang="en-US" altLang="zh-CN" sz="2000" b="1" dirty="0">
                <a:solidFill>
                  <a:srgbClr val="0033CC"/>
                </a:solidFill>
                <a:ea typeface="宋体" panose="02010600030101010101" pitchFamily="2" charset="-122"/>
              </a:rPr>
              <a:t>copy-on-write</a:t>
            </a:r>
            <a:r>
              <a:rPr lang="en-US" altLang="zh-CN" sz="2000" b="1" dirty="0">
                <a:ea typeface="宋体" panose="02010600030101010101" pitchFamily="2" charset="-122"/>
              </a:rPr>
              <a:t> (COW) page protection</a:t>
            </a:r>
            <a:r>
              <a:rPr lang="en-US" altLang="zh-CN" sz="2000" dirty="0">
                <a:ea typeface="宋体" panose="02010600030101010101" pitchFamily="2" charset="-122"/>
              </a:rPr>
              <a:t>.</a:t>
            </a:r>
            <a:r>
              <a:rPr lang="zh-CN" altLang="en-US" sz="2000" dirty="0">
                <a:ea typeface="宋体" panose="02010600030101010101" pitchFamily="2" charset="-122"/>
              </a:rPr>
              <a:t>（当用作</a:t>
            </a:r>
            <a:r>
              <a:rPr lang="en-US" altLang="zh-CN" sz="2000" dirty="0">
                <a:ea typeface="宋体" panose="02010600030101010101" pitchFamily="2" charset="-122"/>
              </a:rPr>
              <a:t>buffer</a:t>
            </a:r>
            <a:r>
              <a:rPr lang="zh-CN" altLang="en-US" sz="2000" dirty="0">
                <a:ea typeface="宋体" panose="02010600030101010101" pitchFamily="2" charset="-122"/>
              </a:rPr>
              <a:t>的页面被修改后，复制出一个新的页面，原来的页面用于</a:t>
            </a:r>
            <a:r>
              <a:rPr lang="en-US" altLang="zh-CN" sz="2000" dirty="0">
                <a:ea typeface="宋体" panose="02010600030101010101" pitchFamily="2" charset="-122"/>
              </a:rPr>
              <a:t>write()</a:t>
            </a:r>
            <a:r>
              <a:rPr lang="zh-CN" altLang="en-US" sz="2000" dirty="0">
                <a:ea typeface="宋体" panose="02010600030101010101" pitchFamily="2" charset="-122"/>
              </a:rPr>
              <a:t>，新的页面</a:t>
            </a:r>
            <a:r>
              <a:rPr lang="zh-CN" altLang="en-US" sz="2000" dirty="0" smtClean="0">
                <a:ea typeface="宋体" panose="02010600030101010101" pitchFamily="2" charset="-122"/>
              </a:rPr>
              <a:t>用于继续修改</a:t>
            </a:r>
            <a:r>
              <a:rPr lang="zh-CN" altLang="en-US"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r>
              <a:rPr lang="zh-CN" altLang="en-US" sz="2800" b="1" dirty="0">
                <a:ea typeface="宋体" panose="02010600030101010101" pitchFamily="2" charset="-122"/>
              </a:rPr>
              <a:t>单缓冲</a:t>
            </a:r>
            <a:r>
              <a:rPr lang="zh-CN" altLang="en-US" sz="2800" b="1" dirty="0">
                <a:ea typeface="宋体" panose="02010600030101010101" pitchFamily="2" charset="-122"/>
                <a:sym typeface="+mn-ea"/>
              </a:rPr>
              <a:t>(single buffer)</a:t>
            </a:r>
            <a:endParaRPr lang="zh-CN" altLang="en-US" sz="2800" b="1" dirty="0">
              <a:ea typeface="宋体" panose="02010600030101010101" pitchFamily="2" charset="-122"/>
            </a:endParaRPr>
          </a:p>
          <a:p>
            <a:r>
              <a:rPr lang="zh-CN" altLang="en-US" sz="2800" b="1" dirty="0">
                <a:ea typeface="宋体" panose="02010600030101010101" pitchFamily="2" charset="-122"/>
              </a:rPr>
              <a:t>双缓冲</a:t>
            </a:r>
            <a:r>
              <a:rPr lang="zh-CN" altLang="en-US" sz="2800" b="1" dirty="0">
                <a:ea typeface="宋体" panose="02010600030101010101" pitchFamily="2" charset="-122"/>
                <a:sym typeface="+mn-ea"/>
              </a:rPr>
              <a:t>(double buffer)</a:t>
            </a:r>
            <a:endParaRPr lang="zh-CN" altLang="en-US" sz="2800" b="1" dirty="0">
              <a:ea typeface="宋体" panose="02010600030101010101" pitchFamily="2" charset="-122"/>
            </a:endParaRPr>
          </a:p>
          <a:p>
            <a:r>
              <a:rPr lang="zh-CN" altLang="en-US" sz="2800" b="1" dirty="0">
                <a:ea typeface="宋体" panose="02010600030101010101" pitchFamily="2" charset="-122"/>
              </a:rPr>
              <a:t>环形缓冲区</a:t>
            </a:r>
            <a:r>
              <a:rPr lang="en-US" altLang="zh-CN" sz="2800" b="1" dirty="0">
                <a:ea typeface="宋体" panose="02010600030101010101" pitchFamily="2" charset="-122"/>
              </a:rPr>
              <a:t>(ring buffer </a:t>
            </a:r>
            <a:r>
              <a:rPr lang="zh-CN" altLang="en-US" sz="2800" b="1" dirty="0">
                <a:ea typeface="宋体" panose="02010600030101010101" pitchFamily="2" charset="-122"/>
              </a:rPr>
              <a:t>或 </a:t>
            </a:r>
            <a:r>
              <a:rPr lang="en-US" altLang="zh-CN" sz="2800" b="1" dirty="0">
                <a:ea typeface="宋体" panose="02010600030101010101" pitchFamily="2" charset="-122"/>
              </a:rPr>
              <a:t>circle buffer)</a:t>
            </a:r>
          </a:p>
          <a:p>
            <a:r>
              <a:rPr lang="zh-CN" altLang="en-US" sz="2800" b="1" dirty="0">
                <a:ea typeface="宋体" panose="02010600030101010101" pitchFamily="2" charset="-122"/>
              </a:rPr>
              <a:t>公共</a:t>
            </a:r>
            <a:r>
              <a:rPr lang="zh-CN" altLang="en-US" sz="2800" b="1" dirty="0" smtClean="0">
                <a:ea typeface="宋体" panose="02010600030101010101" pitchFamily="2" charset="-122"/>
              </a:rPr>
              <a:t>缓冲池</a:t>
            </a:r>
            <a:endParaRPr lang="en-US" altLang="zh-CN" sz="2800" b="1" dirty="0" smtClean="0">
              <a:ea typeface="宋体" panose="02010600030101010101" pitchFamily="2" charset="-122"/>
            </a:endParaRPr>
          </a:p>
          <a:p>
            <a:endParaRPr lang="en-US" altLang="zh-CN" sz="2800" b="1" dirty="0">
              <a:ea typeface="宋体" panose="02010600030101010101" pitchFamily="2" charset="-122"/>
            </a:endParaRPr>
          </a:p>
          <a:p>
            <a:r>
              <a:rPr lang="zh-CN" altLang="en-US" sz="2800" b="1" dirty="0" smtClean="0">
                <a:ea typeface="宋体" panose="02010600030101010101" pitchFamily="2" charset="-122"/>
              </a:rPr>
              <a:t>请参见汤子赢版教材：设备管理</a:t>
            </a:r>
            <a:endParaRPr lang="zh-CN" altLang="en-US" sz="28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缓冲区的类型</a:t>
            </a:r>
            <a:endParaRPr lang="en-US" altLang="zh-CN"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414032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9219"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685800" y="1089025"/>
            <a:ext cx="7685088" cy="48656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EAEB232-0426-4C32-A91F-25936C9F03A3}"/>
              </a:ext>
            </a:extLst>
          </p:cNvPr>
          <p:cNvSpPr>
            <a:spLocks noGrp="1" noChangeArrowheads="1"/>
          </p:cNvSpPr>
          <p:nvPr>
            <p:ph type="title" idx="4294967295"/>
          </p:nvPr>
        </p:nvSpPr>
        <p:spPr>
          <a:xfrm>
            <a:off x="1171575" y="0"/>
            <a:ext cx="7972425"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Sun Enterprise 6000 Device-Transfer Rates</a:t>
            </a:r>
            <a:endParaRPr lang="en-US" altLang="zh-CN" sz="2400">
              <a:effectLst>
                <a:outerShdw blurRad="38100" dist="38100" dir="2700000" algn="tl">
                  <a:srgbClr val="C0C0C0"/>
                </a:outerShdw>
              </a:effectLst>
              <a:ea typeface="宋体" panose="02010600030101010101" pitchFamily="2" charset="-122"/>
            </a:endParaRPr>
          </a:p>
        </p:txBody>
      </p:sp>
      <p:pic>
        <p:nvPicPr>
          <p:cNvPr id="52227" name="Picture 4">
            <a:extLst>
              <a:ext uri="{FF2B5EF4-FFF2-40B4-BE49-F238E27FC236}">
                <a16:creationId xmlns:a16="http://schemas.microsoft.com/office/drawing/2014/main" id="{357409AB-85A0-4535-BBBF-A906849F3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27" t="577" r="7658" b="882"/>
          <a:stretch>
            <a:fillRect/>
          </a:stretch>
        </p:blipFill>
        <p:spPr bwMode="auto">
          <a:xfrm>
            <a:off x="1417638" y="1300163"/>
            <a:ext cx="5927725" cy="51466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a:extLst>
              <a:ext uri="{FF2B5EF4-FFF2-40B4-BE49-F238E27FC236}">
                <a16:creationId xmlns:a16="http://schemas.microsoft.com/office/drawing/2014/main" id="{1EA269EF-DD74-4504-B9EF-DE7E53B1575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在系统内存中设置磁盘缓冲区的主要目的是（）。</a:t>
            </a:r>
          </a:p>
        </p:txBody>
      </p:sp>
      <p:sp>
        <p:nvSpPr>
          <p:cNvPr id="51203" name="文本框 3">
            <a:extLst>
              <a:ext uri="{FF2B5EF4-FFF2-40B4-BE49-F238E27FC236}">
                <a16:creationId xmlns:a16="http://schemas.microsoft.com/office/drawing/2014/main" id="{DEB3A943-1243-4A44-8214-3277C1577277}"/>
              </a:ext>
            </a:extLst>
          </p:cNvPr>
          <p:cNvSpPr txBox="1">
            <a:spLocks noChangeArrowheads="1"/>
          </p:cNvSpPr>
          <p:nvPr>
            <p:custDataLst>
              <p:tags r:id="rId3"/>
            </p:custDataLst>
          </p:nvPr>
        </p:nvSpPr>
        <p:spPr bwMode="auto">
          <a:xfrm>
            <a:off x="1828800" y="23865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减少磁盘</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的次数</a:t>
            </a:r>
          </a:p>
        </p:txBody>
      </p:sp>
      <p:sp>
        <p:nvSpPr>
          <p:cNvPr id="51204" name="文本框 4">
            <a:extLst>
              <a:ext uri="{FF2B5EF4-FFF2-40B4-BE49-F238E27FC236}">
                <a16:creationId xmlns:a16="http://schemas.microsoft.com/office/drawing/2014/main" id="{638D8978-27FB-4C46-928A-6C053C5531D7}"/>
              </a:ext>
            </a:extLst>
          </p:cNvPr>
          <p:cNvSpPr txBox="1">
            <a:spLocks noChangeArrowheads="1"/>
          </p:cNvSpPr>
          <p:nvPr>
            <p:custDataLst>
              <p:tags r:id="rId4"/>
            </p:custDataLst>
          </p:nvPr>
        </p:nvSpPr>
        <p:spPr bwMode="auto">
          <a:xfrm>
            <a:off x="1828800" y="32438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减少平均寻道时间</a:t>
            </a:r>
          </a:p>
        </p:txBody>
      </p:sp>
      <p:sp>
        <p:nvSpPr>
          <p:cNvPr id="51205" name="文本框 5">
            <a:extLst>
              <a:ext uri="{FF2B5EF4-FFF2-40B4-BE49-F238E27FC236}">
                <a16:creationId xmlns:a16="http://schemas.microsoft.com/office/drawing/2014/main" id="{A0FFD7F1-6CF1-44F1-B850-54A4B23C52EE}"/>
              </a:ext>
            </a:extLst>
          </p:cNvPr>
          <p:cNvSpPr txBox="1">
            <a:spLocks noChangeArrowheads="1"/>
          </p:cNvSpPr>
          <p:nvPr>
            <p:custDataLst>
              <p:tags r:id="rId5"/>
            </p:custDataLst>
          </p:nvPr>
        </p:nvSpPr>
        <p:spPr bwMode="auto">
          <a:xfrm>
            <a:off x="1828800" y="41010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提高磁盘数据可靠性</a:t>
            </a:r>
          </a:p>
        </p:txBody>
      </p:sp>
      <p:sp>
        <p:nvSpPr>
          <p:cNvPr id="51206" name="文本框 6">
            <a:extLst>
              <a:ext uri="{FF2B5EF4-FFF2-40B4-BE49-F238E27FC236}">
                <a16:creationId xmlns:a16="http://schemas.microsoft.com/office/drawing/2014/main" id="{8AAF892B-FA87-446A-9EEC-FFBEFFDD47D5}"/>
              </a:ext>
            </a:extLst>
          </p:cNvPr>
          <p:cNvSpPr txBox="1">
            <a:spLocks noChangeArrowheads="1"/>
          </p:cNvSpPr>
          <p:nvPr>
            <p:custDataLst>
              <p:tags r:id="rId6"/>
            </p:custDataLst>
          </p:nvPr>
        </p:nvSpPr>
        <p:spPr bwMode="auto">
          <a:xfrm>
            <a:off x="1828800" y="49583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实现设备无关性</a:t>
            </a:r>
          </a:p>
        </p:txBody>
      </p:sp>
      <p:sp>
        <p:nvSpPr>
          <p:cNvPr id="51208" name="椭圆 8">
            <a:extLst>
              <a:ext uri="{FF2B5EF4-FFF2-40B4-BE49-F238E27FC236}">
                <a16:creationId xmlns:a16="http://schemas.microsoft.com/office/drawing/2014/main" id="{3EE275C6-71FD-42C5-A37B-CB87B48AD171}"/>
              </a:ext>
            </a:extLst>
          </p:cNvPr>
          <p:cNvSpPr>
            <a:spLocks noChangeAspect="1"/>
          </p:cNvSpPr>
          <p:nvPr>
            <p:custDataLst>
              <p:tags r:id="rId7"/>
            </p:custDataLst>
          </p:nvPr>
        </p:nvSpPr>
        <p:spPr bwMode="auto">
          <a:xfrm>
            <a:off x="1114425" y="33073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9" name="椭圆 9">
            <a:extLst>
              <a:ext uri="{FF2B5EF4-FFF2-40B4-BE49-F238E27FC236}">
                <a16:creationId xmlns:a16="http://schemas.microsoft.com/office/drawing/2014/main" id="{5C2724AD-5256-4B7B-8B3E-26170C20659E}"/>
              </a:ext>
            </a:extLst>
          </p:cNvPr>
          <p:cNvSpPr>
            <a:spLocks noChangeAspect="1"/>
          </p:cNvSpPr>
          <p:nvPr>
            <p:custDataLst>
              <p:tags r:id="rId8"/>
            </p:custDataLst>
          </p:nvPr>
        </p:nvSpPr>
        <p:spPr bwMode="auto">
          <a:xfrm>
            <a:off x="1114425" y="416456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0" name="椭圆 10">
            <a:extLst>
              <a:ext uri="{FF2B5EF4-FFF2-40B4-BE49-F238E27FC236}">
                <a16:creationId xmlns:a16="http://schemas.microsoft.com/office/drawing/2014/main" id="{C9D6DC5D-4D5E-4FF4-8D62-42596DE0D08B}"/>
              </a:ext>
            </a:extLst>
          </p:cNvPr>
          <p:cNvSpPr>
            <a:spLocks noChangeAspect="1"/>
          </p:cNvSpPr>
          <p:nvPr>
            <p:custDataLst>
              <p:tags r:id="rId9"/>
            </p:custDataLst>
          </p:nvPr>
        </p:nvSpPr>
        <p:spPr bwMode="auto">
          <a:xfrm>
            <a:off x="1114425" y="50218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1" name="圆角矩形 11">
            <a:extLst>
              <a:ext uri="{FF2B5EF4-FFF2-40B4-BE49-F238E27FC236}">
                <a16:creationId xmlns:a16="http://schemas.microsoft.com/office/drawing/2014/main" id="{869C13A4-BC8F-4F2D-8B09-9051BECB9639}"/>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D8B69DD-437E-4629-AFC2-B019663F1E56}"/>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1157081-DDA6-44F5-BECC-414C5315CCF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B91FCA37-B3D6-4713-8A37-C4B85E03F624}"/>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937C360-2707-4642-8E41-E11CB379A62F}"/>
              </a:ext>
            </a:extLst>
          </p:cNvPr>
          <p:cNvSpPr>
            <a:spLocks noChangeAspect="1"/>
          </p:cNvSpPr>
          <p:nvPr>
            <p:custDataLst>
              <p:tags r:id="rId14"/>
            </p:custDataLst>
          </p:nvPr>
        </p:nvSpPr>
        <p:spPr bwMode="auto">
          <a:xfrm>
            <a:off x="1145515" y="243522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A25A7E90-2955-4216-945F-B71460DF3D17}"/>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4F5F5586-34C0-4E30-A3CF-7A3C24860FF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861CA87C-EFCB-4BA9-A13F-334E8B8E6EE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F566195C-A68D-48E8-9550-34F5FA1A8F2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6C561D2A-054A-447F-A00E-1EADC5343B28}"/>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CCC15E3D-469C-4EF0-ADCC-05E3560E356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A29C2303-52FD-42B3-85B9-8189E21BBBB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1212" name="组合 16">
            <a:extLst>
              <a:ext uri="{FF2B5EF4-FFF2-40B4-BE49-F238E27FC236}">
                <a16:creationId xmlns:a16="http://schemas.microsoft.com/office/drawing/2014/main" id="{C62E6037-E061-4EF0-B443-2DA88B2AE7E6}"/>
              </a:ext>
            </a:extLst>
          </p:cNvPr>
          <p:cNvGrpSpPr>
            <a:grpSpLocks/>
          </p:cNvGrpSpPr>
          <p:nvPr>
            <p:custDataLst>
              <p:tags r:id="rId19"/>
            </p:custDataLst>
          </p:nvPr>
        </p:nvGrpSpPr>
        <p:grpSpPr bwMode="auto">
          <a:xfrm>
            <a:off x="0" y="0"/>
            <a:ext cx="9144000" cy="635000"/>
            <a:chOff x="0" y="0"/>
            <a:chExt cx="9144000" cy="635000"/>
          </a:xfrm>
        </p:grpSpPr>
        <p:sp>
          <p:nvSpPr>
            <p:cNvPr id="51214" name="TitleBackground">
              <a:extLst>
                <a:ext uri="{FF2B5EF4-FFF2-40B4-BE49-F238E27FC236}">
                  <a16:creationId xmlns:a16="http://schemas.microsoft.com/office/drawing/2014/main" id="{DAE46135-376B-4DA8-B1EB-AFCA213BE59C}"/>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5" name="ColorBlock">
              <a:extLst>
                <a:ext uri="{FF2B5EF4-FFF2-40B4-BE49-F238E27FC236}">
                  <a16:creationId xmlns:a16="http://schemas.microsoft.com/office/drawing/2014/main" id="{279B0A53-3854-4D03-954F-C0293E5E5E12}"/>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6" name="TypeText">
              <a:extLst>
                <a:ext uri="{FF2B5EF4-FFF2-40B4-BE49-F238E27FC236}">
                  <a16:creationId xmlns:a16="http://schemas.microsoft.com/office/drawing/2014/main" id="{1FC73521-899C-46C3-BAB4-EF0F0B35B9B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1217" name="TipText">
              <a:extLst>
                <a:ext uri="{FF2B5EF4-FFF2-40B4-BE49-F238E27FC236}">
                  <a16:creationId xmlns:a16="http://schemas.microsoft.com/office/drawing/2014/main" id="{18C36CEC-1079-40CD-9095-B96E8D3102E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1213" name="图片 1">
            <a:extLst>
              <a:ext uri="{FF2B5EF4-FFF2-40B4-BE49-F238E27FC236}">
                <a16:creationId xmlns:a16="http://schemas.microsoft.com/office/drawing/2014/main" id="{F84604E4-C914-4AB1-96E9-177418CDDB95}"/>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92FE2DD-6E89-4E7F-91EE-860505B38E47}"/>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8E056D-0319-44B5-829C-85A4BC775E30}"/>
              </a:ext>
            </a:extLst>
          </p:cNvPr>
          <p:cNvSpPr txBox="1"/>
          <p:nvPr>
            <p:custDataLst>
              <p:tags r:id="rId2"/>
            </p:custDataLst>
          </p:nvPr>
        </p:nvSpPr>
        <p:spPr>
          <a:xfrm>
            <a:off x="914400" y="1042828"/>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设系统缓冲区和用户缓冲区均采用单缓冲区。从外设读入一个数据块到系统缓冲区的时间是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，从系统缓冲区读入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个数据块大用户工作区的时间为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，对用户工作区中的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个数据块进行分析的时间为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。进程从外设读入并分析两个数据块的最短时间是（）。</a:t>
            </a:r>
          </a:p>
        </p:txBody>
      </p:sp>
      <p:sp>
        <p:nvSpPr>
          <p:cNvPr id="5" name="文本框 4">
            <a:extLst>
              <a:ext uri="{FF2B5EF4-FFF2-40B4-BE49-F238E27FC236}">
                <a16:creationId xmlns:a16="http://schemas.microsoft.com/office/drawing/2014/main" id="{5739BD02-4EF1-44CF-A7AC-CED7DC2C45A5}"/>
              </a:ext>
            </a:extLst>
          </p:cNvPr>
          <p:cNvSpPr txBox="1"/>
          <p:nvPr>
            <p:custDataLst>
              <p:tags r:id="rId3"/>
            </p:custDataLst>
          </p:nvPr>
        </p:nvSpPr>
        <p:spPr>
          <a:xfrm>
            <a:off x="1828800" y="3421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DF2D16C-2B06-4140-A58C-4C1464288261}"/>
              </a:ext>
            </a:extLst>
          </p:cNvPr>
          <p:cNvSpPr txBox="1"/>
          <p:nvPr>
            <p:custDataLst>
              <p:tags r:id="rId4"/>
            </p:custDataLst>
          </p:nvPr>
        </p:nvSpPr>
        <p:spPr>
          <a:xfrm>
            <a:off x="1828800" y="4086542"/>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8CA6F43-F0E7-402D-B756-21DB627EE658}"/>
              </a:ext>
            </a:extLst>
          </p:cNvPr>
          <p:cNvSpPr txBox="1"/>
          <p:nvPr>
            <p:custDataLst>
              <p:tags r:id="rId5"/>
            </p:custDataLst>
          </p:nvPr>
        </p:nvSpPr>
        <p:spPr>
          <a:xfrm>
            <a:off x="1828800" y="4729480"/>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AB728E4-FF24-47E5-BF7C-2DECA229502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390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5B5B7710-0947-4250-8541-50E74D6CCCD4}"/>
              </a:ext>
            </a:extLst>
          </p:cNvPr>
          <p:cNvSpPr>
            <a:spLocks noChangeAspect="1"/>
          </p:cNvSpPr>
          <p:nvPr>
            <p:custDataLst>
              <p:tags r:id="rId7"/>
            </p:custDataLst>
          </p:nvPr>
        </p:nvSpPr>
        <p:spPr bwMode="auto">
          <a:xfrm>
            <a:off x="1114425" y="3485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FEDAA1A-784A-48D6-B5C8-54EE678BDAF4}"/>
              </a:ext>
            </a:extLst>
          </p:cNvPr>
          <p:cNvSpPr>
            <a:spLocks noChangeAspect="1"/>
          </p:cNvSpPr>
          <p:nvPr>
            <p:custDataLst>
              <p:tags r:id="rId8"/>
            </p:custDataLst>
          </p:nvPr>
        </p:nvSpPr>
        <p:spPr bwMode="auto">
          <a:xfrm>
            <a:off x="1114425" y="415083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AF5E14D-9F04-4A13-BE04-AED5E084BA47}"/>
              </a:ext>
            </a:extLst>
          </p:cNvPr>
          <p:cNvSpPr>
            <a:spLocks noChangeAspect="1"/>
          </p:cNvSpPr>
          <p:nvPr>
            <p:custDataLst>
              <p:tags r:id="rId9"/>
            </p:custDataLst>
          </p:nvPr>
        </p:nvSpPr>
        <p:spPr bwMode="auto">
          <a:xfrm>
            <a:off x="1114425" y="479377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F03599C-70E4-42EF-A587-ECF11A907829}"/>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59D8E1F-BE5A-4D3A-A3A6-3462C46017CD}"/>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F611527E-3553-4DB1-A0B7-27CE955EED6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D5A247C-D9A7-419F-AEC0-C3CCC9C8B6BF}"/>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9A9EFC12-E23D-4EDA-A79E-D9F14BC0F179}"/>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2B48D97-9B04-4DC2-BE4C-92551A50D8C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158C29C-56C8-4095-A00F-74F95B6EC7CB}"/>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EEF0947-1210-4E4D-8010-D5781E974C9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AA98FB7-BD02-47B8-9906-83123AAE09AA}"/>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52F79734-C8C9-42BB-96D0-198C301D81C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0A2E2BFF-EAA7-48F8-900E-D7DCAE5407C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3EF41AE-6CAE-40CA-8D9E-2A60CB5A5A0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A7686B9F-47BA-412B-BE50-7354B145FDD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93976A4-CC0C-4707-8024-A3607A904F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6E55D360-1B6B-4180-8639-59622C4ACC0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4345C961-BAF3-44BD-9736-C13F67EDAB1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2353A60-5561-4DAD-BDDB-E0EC29DAB24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D5C821-ED4E-4DDE-B48A-49FA6947A9DD}"/>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E121FCD-78B4-49A7-B550-A21E1C22EBC0}"/>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3617266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8631D8-A6A6-4235-8104-8817F2B1EF76}"/>
                  </a:ext>
                </a:extLst>
              </p:cNvPr>
              <p:cNvSpPr txBox="1"/>
              <p:nvPr>
                <p:custDataLst>
                  <p:tags r:id="rId2"/>
                </p:custDataLst>
              </p:nvPr>
            </p:nvSpPr>
            <p:spPr>
              <a:xfrm>
                <a:off x="914400" y="1144984"/>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某文件占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个磁盘块，现要把该文件磁盘块逐个读入主存缓冲区，并送用户区进行分析。假设一个缓冲区与一个磁盘块大小相同，把一个磁盘块读入缓冲区的时间为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将缓冲区的数据传送到用户区的时间是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对一块数据进行分析的时间是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在单缓冲区和双缓冲区结构下，读入并分析该文件的时间分别是（）。</a:t>
                </a:r>
              </a:p>
            </p:txBody>
          </p:sp>
        </mc:Choice>
        <mc:Fallback xmlns="">
          <p:sp>
            <p:nvSpPr>
              <p:cNvPr id="4" name="文本框 3">
                <a:extLst>
                  <a:ext uri="{FF2B5EF4-FFF2-40B4-BE49-F238E27FC236}">
                    <a16:creationId xmlns:a16="http://schemas.microsoft.com/office/drawing/2014/main" id="{5B8631D8-A6A6-4235-8104-8817F2B1EF76}"/>
                  </a:ext>
                </a:extLst>
              </p:cNvPr>
              <p:cNvSpPr txBox="1">
                <a:spLocks noRot="1" noChangeAspect="1" noMove="1" noResize="1" noEditPoints="1" noAdjustHandles="1" noChangeArrowheads="1" noChangeShapeType="1" noTextEdit="1"/>
              </p:cNvSpPr>
              <p:nvPr>
                <p:custDataLst>
                  <p:tags r:id="rId30"/>
                </p:custDataLst>
              </p:nvPr>
            </p:nvSpPr>
            <p:spPr>
              <a:xfrm>
                <a:off x="914400" y="1144984"/>
                <a:ext cx="7315200" cy="2143125"/>
              </a:xfrm>
              <a:prstGeom prst="rect">
                <a:avLst/>
              </a:prstGeom>
              <a:blipFill>
                <a:blip r:embed="rId31"/>
                <a:stretch>
                  <a:fillRect l="-833" r="-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99D0CD-3DE4-4EEC-9F04-403A6823D7E9}"/>
                  </a:ext>
                </a:extLst>
              </p:cNvPr>
              <p:cNvSpPr txBox="1"/>
              <p:nvPr>
                <p:custDataLst>
                  <p:tags r:id="rId3"/>
                </p:custDataLst>
              </p:nvPr>
            </p:nvSpPr>
            <p:spPr>
              <a:xfrm>
                <a:off x="1828800" y="3583781"/>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5" name="文本框 4">
                <a:extLst>
                  <a:ext uri="{FF2B5EF4-FFF2-40B4-BE49-F238E27FC236}">
                    <a16:creationId xmlns:a16="http://schemas.microsoft.com/office/drawing/2014/main" id="{E799D0CD-3DE4-4EEC-9F04-403A6823D7E9}"/>
                  </a:ext>
                </a:extLst>
              </p:cNvPr>
              <p:cNvSpPr txBox="1">
                <a:spLocks noRot="1" noChangeAspect="1" noMove="1" noResize="1" noEditPoints="1" noAdjustHandles="1" noChangeArrowheads="1" noChangeShapeType="1" noTextEdit="1"/>
              </p:cNvSpPr>
              <p:nvPr>
                <p:custDataLst>
                  <p:tags r:id="rId32"/>
                </p:custDataLst>
              </p:nvPr>
            </p:nvSpPr>
            <p:spPr>
              <a:xfrm>
                <a:off x="1828800" y="3583781"/>
                <a:ext cx="6400800" cy="642938"/>
              </a:xfrm>
              <a:prstGeom prst="rect">
                <a:avLst/>
              </a:prstGeom>
              <a:blipFill>
                <a:blip r:embed="rId33"/>
                <a:stretch>
                  <a:fillRect l="-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DB51208-1AF6-44AA-9F43-8B2DF6EF76DE}"/>
                  </a:ext>
                </a:extLst>
              </p:cNvPr>
              <p:cNvSpPr txBox="1"/>
              <p:nvPr>
                <p:custDataLst>
                  <p:tags r:id="rId4"/>
                </p:custDataLst>
              </p:nvPr>
            </p:nvSpPr>
            <p:spPr>
              <a:xfrm>
                <a:off x="1828800" y="4175125"/>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EDB51208-1AF6-44AA-9F43-8B2DF6EF76DE}"/>
                  </a:ext>
                </a:extLst>
              </p:cNvPr>
              <p:cNvSpPr txBox="1">
                <a:spLocks noRot="1" noChangeAspect="1" noMove="1" noResize="1" noEditPoints="1" noAdjustHandles="1" noChangeArrowheads="1" noChangeShapeType="1" noTextEdit="1"/>
              </p:cNvSpPr>
              <p:nvPr>
                <p:custDataLst>
                  <p:tags r:id="rId34"/>
                </p:custDataLst>
              </p:nvPr>
            </p:nvSpPr>
            <p:spPr>
              <a:xfrm>
                <a:off x="1828800" y="4175125"/>
                <a:ext cx="6400800" cy="642938"/>
              </a:xfrm>
              <a:prstGeom prst="rect">
                <a:avLst/>
              </a:prstGeom>
              <a:blipFill>
                <a:blip r:embed="rId35"/>
                <a:stretch>
                  <a:fillRect l="-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D8A3BDB-58F4-4AAE-834C-FB68577E061C}"/>
                  </a:ext>
                </a:extLst>
              </p:cNvPr>
              <p:cNvSpPr txBox="1"/>
              <p:nvPr>
                <p:custDataLst>
                  <p:tags r:id="rId5"/>
                </p:custDataLst>
              </p:nvPr>
            </p:nvSpPr>
            <p:spPr>
              <a:xfrm>
                <a:off x="1828800" y="4775772"/>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FD8A3BDB-58F4-4AAE-834C-FB68577E061C}"/>
                  </a:ext>
                </a:extLst>
              </p:cNvPr>
              <p:cNvSpPr txBox="1">
                <a:spLocks noRot="1" noChangeAspect="1" noMove="1" noResize="1" noEditPoints="1" noAdjustHandles="1" noChangeArrowheads="1" noChangeShapeType="1" noTextEdit="1"/>
              </p:cNvSpPr>
              <p:nvPr>
                <p:custDataLst>
                  <p:tags r:id="rId36"/>
                </p:custDataLst>
              </p:nvPr>
            </p:nvSpPr>
            <p:spPr>
              <a:xfrm>
                <a:off x="1828800" y="4775772"/>
                <a:ext cx="6400800" cy="642938"/>
              </a:xfrm>
              <a:prstGeom prst="rect">
                <a:avLst/>
              </a:prstGeom>
              <a:blipFill>
                <a:blip r:embed="rId37"/>
                <a:stretch>
                  <a:fillRect l="-9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992A585-B9C2-4F45-BECF-38251B54D1CD}"/>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1992A585-B9C2-4F45-BECF-38251B54D1CD}"/>
                  </a:ext>
                </a:extLst>
              </p:cNvPr>
              <p:cNvSpPr txBox="1">
                <a:spLocks noRot="1" noChangeAspect="1" noMove="1" noResize="1" noEditPoints="1" noAdjustHandles="1" noChangeArrowheads="1" noChangeShapeType="1" noTextEdit="1"/>
              </p:cNvSpPr>
              <p:nvPr>
                <p:custDataLst>
                  <p:tags r:id="rId38"/>
                </p:custDataLst>
              </p:nvPr>
            </p:nvSpPr>
            <p:spPr>
              <a:xfrm>
                <a:off x="1828800" y="5357813"/>
                <a:ext cx="6400800" cy="642938"/>
              </a:xfrm>
              <a:prstGeom prst="rect">
                <a:avLst/>
              </a:prstGeom>
              <a:blipFill>
                <a:blip r:embed="rId39"/>
                <a:stretch>
                  <a:fillRect l="-952"/>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F1119B59-75BA-4260-8869-2327E9C72E35}"/>
              </a:ext>
            </a:extLst>
          </p:cNvPr>
          <p:cNvSpPr>
            <a:spLocks noChangeAspect="1"/>
          </p:cNvSpPr>
          <p:nvPr>
            <p:custDataLst>
              <p:tags r:id="rId7"/>
            </p:custDataLst>
          </p:nvPr>
        </p:nvSpPr>
        <p:spPr bwMode="auto">
          <a:xfrm>
            <a:off x="1114425" y="36480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73D93DB-A68D-4E9A-99F3-709B094AD6DE}"/>
              </a:ext>
            </a:extLst>
          </p:cNvPr>
          <p:cNvSpPr>
            <a:spLocks noChangeAspect="1"/>
          </p:cNvSpPr>
          <p:nvPr>
            <p:custDataLst>
              <p:tags r:id="rId8"/>
            </p:custDataLst>
          </p:nvPr>
        </p:nvSpPr>
        <p:spPr bwMode="auto">
          <a:xfrm>
            <a:off x="1114425" y="423941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6B59816-0B19-461D-A8F1-63232260F5DA}"/>
              </a:ext>
            </a:extLst>
          </p:cNvPr>
          <p:cNvSpPr>
            <a:spLocks noChangeAspect="1"/>
          </p:cNvSpPr>
          <p:nvPr>
            <p:custDataLst>
              <p:tags r:id="rId9"/>
            </p:custDataLst>
          </p:nvPr>
        </p:nvSpPr>
        <p:spPr bwMode="auto">
          <a:xfrm>
            <a:off x="1114425" y="484006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96F654F-BE36-4FB4-B814-8DA2DE72210D}"/>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09E1143-0F82-4E1F-B590-DFAFFE2BD94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3315590-5E86-4658-BB33-A2E851CC5C2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CABEEBA1-422D-4A3D-A56C-3C1DDBDD7F38}"/>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177EF58-3788-47D8-B8FC-B59DAEB88989}"/>
                  </a:ext>
                </a:extLst>
              </p:cNvPr>
              <p:cNvSpPr txBox="1"/>
              <p:nvPr>
                <p:custDataLst>
                  <p:tags r:id="rId14"/>
                </p:custDataLst>
              </p:nvPr>
            </p:nvSpPr>
            <p:spPr>
              <a:xfrm>
                <a:off x="9779000" y="635000"/>
                <a:ext cx="3332480" cy="5580063"/>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单缓冲：将</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个磁盘块数据从磁盘读入缓冲区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，然后从磁盘缓冲区装入到用户缓冲区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，磁盘缓冲区之间以及用户缓冲区之间需要互斥访问，需要花费的时间为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*10=1500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分析用户缓冲区的数据</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可以与上述传送操作并行执行（分析最后一块除外）。</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从磁盘缓冲区传送到用户缓冲区需要等待</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双缓冲：数据从磁盘读入时采用两块缓冲区，用户缓冲区采用一块，从磁盘缓冲区转到用户缓冲区的过程可以从两块磁盘缓冲区中轮流传送，不需要等待；但用户缓冲区的数据需要等待分析结束后才能传送下一块。</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从磁盘读入数据与传送并分析数据的过程可以并行执行（除去最后一块的读入与分析时间）。</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传送到用户缓冲区并分析最后一块的时间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B177EF58-3788-47D8-B8FC-B59DAEB88989}"/>
                  </a:ext>
                </a:extLst>
              </p:cNvPr>
              <p:cNvSpPr txBox="1">
                <a:spLocks noRot="1" noChangeAspect="1" noMove="1" noResize="1" noEditPoints="1" noAdjustHandles="1" noChangeArrowheads="1" noChangeShapeType="1" noTextEdit="1"/>
              </p:cNvSpPr>
              <p:nvPr>
                <p:custDataLst>
                  <p:tags r:id="rId40"/>
                </p:custDataLst>
              </p:nvPr>
            </p:nvSpPr>
            <p:spPr>
              <a:xfrm>
                <a:off x="9779000" y="635000"/>
                <a:ext cx="3332480" cy="5580063"/>
              </a:xfrm>
              <a:prstGeom prst="rect">
                <a:avLst/>
              </a:prstGeom>
              <a:blipFill>
                <a:blip r:embed="rId41"/>
                <a:stretch>
                  <a:fillRect l="-1828" t="-54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9D0B1D55-B588-4477-8284-B8B1D6B81C4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F6748D6-A582-4489-B76A-76336BDD6DE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615B4D2-83B9-4522-9668-A9528CB32BC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C9A7A090-3D7D-46CF-B140-4C6A4A4042D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33750C7-30BF-4651-B197-A81339EE8C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BE3AB006-154C-49D8-BA0A-E3A2979E884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B72D7923-23CC-430A-8048-60EFD6976E6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A34AB08-AA4A-4B35-866E-F95B2822D6F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E517E5C-AF49-402E-91CD-3C1D3A7CF1F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FE6853C4-A0A4-4B42-92DF-6942D9C6D05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8D6D3544-8B5C-45CB-968B-D83DCBC156C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53C600-DA62-4E60-995A-E2A3A03B575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6F406B7-804A-4E9E-9228-4CD4D02A4928}"/>
              </a:ext>
            </a:extLst>
          </p:cNvPr>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BDF7C37D-6996-435D-8C7F-91578C5C70CD}"/>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3740844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DB95143-1E36-4D6A-93BC-5C445A0A15C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13.4.3 Caching </a:t>
            </a:r>
          </a:p>
        </p:txBody>
      </p:sp>
      <p:sp>
        <p:nvSpPr>
          <p:cNvPr id="53251" name="Rectangle 3">
            <a:extLst>
              <a:ext uri="{FF2B5EF4-FFF2-40B4-BE49-F238E27FC236}">
                <a16:creationId xmlns:a16="http://schemas.microsoft.com/office/drawing/2014/main" id="{7DCE5B5E-0017-46BE-BCA5-DCD5E8423D3E}"/>
              </a:ext>
            </a:extLst>
          </p:cNvPr>
          <p:cNvSpPr>
            <a:spLocks noGrp="1" noChangeArrowheads="1"/>
          </p:cNvSpPr>
          <p:nvPr>
            <p:ph type="body" idx="4294967295"/>
          </p:nvPr>
        </p:nvSpPr>
        <p:spPr>
          <a:xfrm>
            <a:off x="819150" y="1044575"/>
            <a:ext cx="7351713" cy="5345113"/>
          </a:xfrm>
        </p:spPr>
        <p:txBody>
          <a:bodyPr/>
          <a:lstStyle/>
          <a:p>
            <a:r>
              <a:rPr lang="en-US" altLang="zh-CN" sz="2000" b="1" dirty="0">
                <a:solidFill>
                  <a:srgbClr val="FF0000"/>
                </a:solidFill>
                <a:ea typeface="宋体" panose="02010600030101010101" pitchFamily="2" charset="-122"/>
              </a:rPr>
              <a:t>Caching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fast memory </a:t>
            </a:r>
            <a:r>
              <a:rPr lang="en-US" altLang="zh-CN" sz="2000" dirty="0">
                <a:ea typeface="宋体" panose="02010600030101010101" pitchFamily="2" charset="-122"/>
              </a:rPr>
              <a:t>holding copy of data, access to the </a:t>
            </a:r>
            <a:r>
              <a:rPr lang="en-US" altLang="zh-CN" sz="2000" dirty="0">
                <a:solidFill>
                  <a:srgbClr val="00B0F0"/>
                </a:solidFill>
                <a:ea typeface="宋体" panose="02010600030101010101" pitchFamily="2" charset="-122"/>
              </a:rPr>
              <a:t>cached copy </a:t>
            </a:r>
            <a:r>
              <a:rPr lang="en-US" altLang="zh-CN" sz="2000" dirty="0">
                <a:ea typeface="宋体" panose="02010600030101010101" pitchFamily="2" charset="-122"/>
              </a:rPr>
              <a:t>is more efficient than access to the original one.</a:t>
            </a:r>
          </a:p>
          <a:p>
            <a:pPr lvl="1"/>
            <a:r>
              <a:rPr lang="en-US" altLang="zh-CN" sz="1800" dirty="0">
                <a:ea typeface="宋体" panose="02010600030101010101" pitchFamily="2" charset="-122"/>
              </a:rPr>
              <a:t>Always just a copy</a:t>
            </a:r>
          </a:p>
          <a:p>
            <a:pPr lvl="1"/>
            <a:r>
              <a:rPr lang="en-US" altLang="zh-CN" sz="1800" dirty="0">
                <a:ea typeface="宋体" panose="02010600030101010101" pitchFamily="2" charset="-122"/>
              </a:rPr>
              <a:t>Key to performance</a:t>
            </a:r>
          </a:p>
          <a:p>
            <a:r>
              <a:rPr lang="en-US" altLang="zh-CN" sz="2000" dirty="0">
                <a:ea typeface="宋体" panose="02010600030101010101" pitchFamily="2" charset="-122"/>
              </a:rPr>
              <a:t>The difference between a </a:t>
            </a:r>
            <a:r>
              <a:rPr lang="en-US" altLang="zh-CN" sz="2000" b="1" dirty="0">
                <a:solidFill>
                  <a:srgbClr val="0033CC"/>
                </a:solidFill>
                <a:ea typeface="宋体" panose="02010600030101010101" pitchFamily="2" charset="-122"/>
              </a:rPr>
              <a:t>buffer</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and a </a:t>
            </a:r>
            <a:r>
              <a:rPr lang="en-US" altLang="zh-CN" sz="2000" b="1" dirty="0">
                <a:solidFill>
                  <a:srgbClr val="0033CC"/>
                </a:solidFill>
                <a:ea typeface="宋体" panose="02010600030101010101" pitchFamily="2" charset="-122"/>
              </a:rPr>
              <a:t>cache</a:t>
            </a:r>
          </a:p>
          <a:p>
            <a:pPr lvl="1"/>
            <a:r>
              <a:rPr lang="en-US" altLang="zh-CN" sz="1800" b="1" dirty="0">
                <a:ea typeface="宋体" panose="02010600030101010101" pitchFamily="2" charset="-122"/>
              </a:rPr>
              <a:t>A </a:t>
            </a:r>
            <a:r>
              <a:rPr lang="en-US" altLang="zh-CN" sz="1800" b="1" dirty="0">
                <a:solidFill>
                  <a:srgbClr val="00B0F0"/>
                </a:solidFill>
                <a:ea typeface="宋体" panose="02010600030101010101" pitchFamily="2" charset="-122"/>
              </a:rPr>
              <a:t>buffer</a:t>
            </a:r>
            <a:r>
              <a:rPr lang="en-US" altLang="zh-CN" sz="1800" b="1" dirty="0">
                <a:ea typeface="宋体" panose="02010600030101010101" pitchFamily="2" charset="-122"/>
              </a:rPr>
              <a:t> may hold the only existing copy of a data item,</a:t>
            </a:r>
          </a:p>
          <a:p>
            <a:pPr lvl="1"/>
            <a:r>
              <a:rPr lang="en-US" altLang="zh-CN" sz="1800" b="1" dirty="0">
                <a:ea typeface="宋体" panose="02010600030101010101" pitchFamily="2" charset="-122"/>
              </a:rPr>
              <a:t>Whereas a </a:t>
            </a:r>
            <a:r>
              <a:rPr lang="en-US" altLang="zh-CN" sz="1800" b="1" dirty="0">
                <a:solidFill>
                  <a:srgbClr val="00B0F0"/>
                </a:solidFill>
                <a:ea typeface="宋体" panose="02010600030101010101" pitchFamily="2" charset="-122"/>
              </a:rPr>
              <a:t>cache</a:t>
            </a:r>
            <a:r>
              <a:rPr lang="en-US" altLang="zh-CN" sz="1800" b="1" dirty="0">
                <a:ea typeface="宋体" panose="02010600030101010101" pitchFamily="2" charset="-122"/>
              </a:rPr>
              <a:t>, by definition, just holds a copy on faster storage of an item that resides elsewhere.</a:t>
            </a:r>
          </a:p>
          <a:p>
            <a:r>
              <a:rPr lang="en-US" altLang="zh-CN" sz="2000" dirty="0">
                <a:ea typeface="宋体" panose="02010600030101010101" pitchFamily="2" charset="-122"/>
              </a:rPr>
              <a:t>Caching and buffering are distinct functions, but some times a region of memory can be used </a:t>
            </a:r>
            <a:r>
              <a:rPr lang="en-US" altLang="zh-CN" sz="2000" dirty="0">
                <a:solidFill>
                  <a:srgbClr val="0033CC"/>
                </a:solidFill>
                <a:ea typeface="宋体" panose="02010600030101010101" pitchFamily="2" charset="-122"/>
              </a:rPr>
              <a:t>for both purposes</a:t>
            </a:r>
            <a:r>
              <a:rPr lang="en-US" altLang="zh-CN" sz="2000" dirty="0">
                <a:ea typeface="宋体" panose="02010600030101010101" pitchFamily="2" charset="-122"/>
              </a:rPr>
              <a:t>.</a:t>
            </a:r>
          </a:p>
          <a:p>
            <a:pPr lvl="1"/>
            <a:r>
              <a:rPr lang="en-US" altLang="zh-CN" sz="1800" dirty="0">
                <a:ea typeface="宋体" panose="02010600030101010101" pitchFamily="2" charset="-122"/>
              </a:rPr>
              <a:t>(</a:t>
            </a:r>
            <a:r>
              <a:rPr lang="en-US" altLang="zh-CN" sz="1800" dirty="0">
                <a:solidFill>
                  <a:srgbClr val="0033CC"/>
                </a:solidFill>
                <a:ea typeface="宋体" panose="02010600030101010101" pitchFamily="2" charset="-122"/>
              </a:rPr>
              <a:t>Disk Cache in Unix</a:t>
            </a:r>
            <a:r>
              <a:rPr lang="en-US" altLang="zh-CN" sz="1800" dirty="0">
                <a:ea typeface="宋体" panose="02010600030101010101" pitchFamily="2" charset="-122"/>
              </a:rPr>
              <a:t>) The operating system uses buffers in main memory to hold disk data. </a:t>
            </a:r>
          </a:p>
          <a:p>
            <a:pPr lvl="1"/>
            <a:r>
              <a:rPr lang="en-US" altLang="zh-CN" sz="1800" dirty="0">
                <a:ea typeface="宋体" panose="02010600030101010101" pitchFamily="2" charset="-122"/>
              </a:rPr>
              <a:t>These </a:t>
            </a:r>
            <a:r>
              <a:rPr lang="en-US" altLang="zh-CN" sz="1800" dirty="0">
                <a:solidFill>
                  <a:srgbClr val="0033CC"/>
                </a:solidFill>
                <a:ea typeface="宋体" panose="02010600030101010101" pitchFamily="2" charset="-122"/>
              </a:rPr>
              <a:t>buffers</a:t>
            </a:r>
            <a:r>
              <a:rPr lang="en-US" altLang="zh-CN" sz="1800" dirty="0">
                <a:ea typeface="宋体" panose="02010600030101010101" pitchFamily="2" charset="-122"/>
              </a:rPr>
              <a:t> are also used as a </a:t>
            </a:r>
            <a:r>
              <a:rPr lang="en-US" altLang="zh-CN" sz="1800" dirty="0">
                <a:solidFill>
                  <a:srgbClr val="0033CC"/>
                </a:solidFill>
                <a:ea typeface="宋体" panose="02010600030101010101" pitchFamily="2" charset="-122"/>
              </a:rPr>
              <a:t>cache</a:t>
            </a:r>
            <a:r>
              <a:rPr lang="en-US" altLang="zh-CN" sz="1800" dirty="0">
                <a:ea typeface="宋体" panose="02010600030101010101" pitchFamily="2" charset="-122"/>
              </a:rPr>
              <a:t>, to improve file I/O efficiency for files that are shared by applications or that are being written and reread rapidly.</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F428481-3179-4CB3-9457-ABCE283BE2E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13.4.4 Spooling </a:t>
            </a:r>
            <a:r>
              <a:rPr lang="en-US" altLang="zh-CN" b="0">
                <a:effectLst>
                  <a:outerShdw blurRad="38100" dist="38100" dir="2700000" algn="tl">
                    <a:srgbClr val="C0C0C0"/>
                  </a:outerShdw>
                </a:effectLst>
                <a:ea typeface="宋体" panose="02010600030101010101" pitchFamily="2" charset="-122"/>
              </a:rPr>
              <a:t>and </a:t>
            </a:r>
            <a:r>
              <a:rPr lang="en-US" altLang="zh-CN">
                <a:effectLst>
                  <a:outerShdw blurRad="38100" dist="38100" dir="2700000" algn="tl">
                    <a:srgbClr val="C0C0C0"/>
                  </a:outerShdw>
                </a:effectLst>
                <a:ea typeface="宋体" panose="02010600030101010101" pitchFamily="2" charset="-122"/>
              </a:rPr>
              <a:t>Device Reservation</a:t>
            </a:r>
          </a:p>
        </p:txBody>
      </p:sp>
      <p:sp>
        <p:nvSpPr>
          <p:cNvPr id="54275" name="Rectangle 3">
            <a:extLst>
              <a:ext uri="{FF2B5EF4-FFF2-40B4-BE49-F238E27FC236}">
                <a16:creationId xmlns:a16="http://schemas.microsoft.com/office/drawing/2014/main" id="{13AB7C7D-80C4-440F-B90D-B82CF75FE51E}"/>
              </a:ext>
            </a:extLst>
          </p:cNvPr>
          <p:cNvSpPr>
            <a:spLocks noGrp="1" noChangeArrowheads="1"/>
          </p:cNvSpPr>
          <p:nvPr>
            <p:ph type="body" idx="4294967295"/>
          </p:nvPr>
        </p:nvSpPr>
        <p:spPr>
          <a:xfrm>
            <a:off x="666750" y="1085850"/>
            <a:ext cx="7653338" cy="5199540"/>
          </a:xfrm>
        </p:spPr>
        <p:txBody>
          <a:bodyPr/>
          <a:lstStyle/>
          <a:p>
            <a:pPr eaLnBrk="1" hangingPunct="1"/>
            <a:r>
              <a:rPr lang="zh-CN" altLang="en-US" sz="2400" dirty="0">
                <a:ea typeface="宋体" panose="02010600030101010101" pitchFamily="2" charset="-122"/>
              </a:rPr>
              <a:t>这两种技术的目的：</a:t>
            </a:r>
            <a:endParaRPr lang="en-US" altLang="zh-CN" sz="2400" dirty="0">
              <a:ea typeface="宋体" panose="02010600030101010101" pitchFamily="2" charset="-122"/>
            </a:endParaRPr>
          </a:p>
          <a:p>
            <a:pPr lvl="1" eaLnBrk="1" hangingPunct="1"/>
            <a:r>
              <a:rPr lang="zh-CN" altLang="en-US" sz="2000" b="1" u="sng" dirty="0">
                <a:solidFill>
                  <a:srgbClr val="0070C0"/>
                </a:solidFill>
                <a:ea typeface="宋体" panose="02010600030101010101" pitchFamily="2" charset="-122"/>
              </a:rPr>
              <a:t>解决</a:t>
            </a:r>
            <a:r>
              <a:rPr lang="zh-CN" altLang="en-US" sz="2000" b="1" u="sng" dirty="0">
                <a:solidFill>
                  <a:srgbClr val="7030A0"/>
                </a:solidFill>
                <a:ea typeface="宋体" panose="02010600030101010101" pitchFamily="2" charset="-122"/>
              </a:rPr>
              <a:t>独占设备</a:t>
            </a:r>
            <a:r>
              <a:rPr lang="zh-CN" altLang="en-US" sz="2000" b="1" u="sng" dirty="0">
                <a:solidFill>
                  <a:srgbClr val="0070C0"/>
                </a:solidFill>
                <a:ea typeface="宋体" panose="02010600030101010101" pitchFamily="2" charset="-122"/>
              </a:rPr>
              <a:t>的</a:t>
            </a:r>
            <a:r>
              <a:rPr lang="zh-CN" altLang="en-US" sz="2000" b="1" u="sng" dirty="0">
                <a:solidFill>
                  <a:srgbClr val="7030A0"/>
                </a:solidFill>
                <a:ea typeface="宋体" panose="02010600030101010101" pitchFamily="2" charset="-122"/>
              </a:rPr>
              <a:t>并发访问</a:t>
            </a:r>
            <a:r>
              <a:rPr lang="zh-CN" altLang="en-US" sz="2000" b="1" u="sng" dirty="0">
                <a:solidFill>
                  <a:srgbClr val="0070C0"/>
                </a:solidFill>
                <a:ea typeface="宋体" panose="02010600030101010101" pitchFamily="2" charset="-122"/>
              </a:rPr>
              <a:t>问题，以提高设备的利用率</a:t>
            </a:r>
            <a:endParaRPr lang="en-US" altLang="zh-CN" sz="2000" b="1" u="sng" dirty="0">
              <a:solidFill>
                <a:srgbClr val="0070C0"/>
              </a:solidFill>
              <a:ea typeface="宋体" panose="02010600030101010101" pitchFamily="2" charset="-122"/>
            </a:endParaRPr>
          </a:p>
          <a:p>
            <a:pPr lvl="1" eaLnBrk="1" hangingPunct="1"/>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BDC881-AE96-403E-902A-257251B2FB8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1203" name="Rectangle 3">
            <a:extLst>
              <a:ext uri="{FF2B5EF4-FFF2-40B4-BE49-F238E27FC236}">
                <a16:creationId xmlns:a16="http://schemas.microsoft.com/office/drawing/2014/main" id="{91889FBF-597B-4851-8C8F-9958ABCC0A7D}"/>
              </a:ext>
            </a:extLst>
          </p:cNvPr>
          <p:cNvSpPr>
            <a:spLocks noGrp="1" noChangeArrowheads="1"/>
          </p:cNvSpPr>
          <p:nvPr>
            <p:ph type="body" idx="4294967295"/>
          </p:nvPr>
        </p:nvSpPr>
        <p:spPr>
          <a:xfrm>
            <a:off x="666750" y="1085850"/>
            <a:ext cx="7653338" cy="5021263"/>
          </a:xfrm>
        </p:spPr>
        <p:txBody>
          <a:bodyPr/>
          <a:lstStyle/>
          <a:p>
            <a:pPr>
              <a:defRPr/>
            </a:pPr>
            <a:r>
              <a:rPr lang="en-US" altLang="zh-CN" sz="2000" b="1" dirty="0" err="1">
                <a:solidFill>
                  <a:srgbClr val="FF0000"/>
                </a:solidFill>
                <a:ea typeface="宋体" panose="02010600030101010101" pitchFamily="2" charset="-122"/>
              </a:rPr>
              <a:t>SPOOLing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hold output for a device</a:t>
            </a:r>
          </a:p>
          <a:p>
            <a:pPr lvl="1">
              <a:defRPr/>
            </a:pPr>
            <a:r>
              <a:rPr lang="en-US" altLang="zh-CN" sz="2000" dirty="0">
                <a:ea typeface="宋体" panose="02010600030101010101" pitchFamily="2" charset="-122"/>
              </a:rPr>
              <a:t>A </a:t>
            </a:r>
            <a:r>
              <a:rPr lang="en-US" altLang="zh-CN" sz="2000" dirty="0">
                <a:solidFill>
                  <a:srgbClr val="0033CC"/>
                </a:solidFill>
                <a:ea typeface="宋体" panose="02010600030101010101" pitchFamily="2" charset="-122"/>
              </a:rPr>
              <a:t>spool</a:t>
            </a:r>
            <a:r>
              <a:rPr lang="en-US" altLang="zh-CN" sz="2000" dirty="0">
                <a:ea typeface="宋体" panose="02010600030101010101" pitchFamily="2" charset="-122"/>
              </a:rPr>
              <a:t> is a </a:t>
            </a:r>
            <a:r>
              <a:rPr lang="en-US" altLang="zh-CN" sz="2000" dirty="0">
                <a:solidFill>
                  <a:srgbClr val="0070C0"/>
                </a:solidFill>
                <a:ea typeface="宋体" panose="02010600030101010101" pitchFamily="2" charset="-122"/>
              </a:rPr>
              <a:t>buffer </a:t>
            </a:r>
            <a:r>
              <a:rPr lang="en-US" altLang="zh-CN" sz="2000" dirty="0">
                <a:ea typeface="宋体" panose="02010600030101010101" pitchFamily="2" charset="-122"/>
              </a:rPr>
              <a:t>that </a:t>
            </a:r>
            <a:r>
              <a:rPr lang="en-US" altLang="zh-CN" sz="2000" dirty="0">
                <a:solidFill>
                  <a:srgbClr val="337D45"/>
                </a:solidFill>
                <a:ea typeface="宋体" panose="02010600030101010101" pitchFamily="2" charset="-122"/>
              </a:rPr>
              <a:t>holds output for a device</a:t>
            </a:r>
            <a:r>
              <a:rPr lang="en-US" altLang="zh-CN" sz="2000" dirty="0">
                <a:ea typeface="宋体" panose="02010600030101010101" pitchFamily="2" charset="-122"/>
              </a:rPr>
              <a:t>, such as a printer, that cannot accept interleaved data streams</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2000" dirty="0">
                <a:ea typeface="宋体" panose="02010600030101010101" pitchFamily="2" charset="-122"/>
              </a:rPr>
              <a:t>Although a printer can serve only one job at a time, several applications may wish to print their </a:t>
            </a:r>
            <a:r>
              <a:rPr lang="zh-CN" altLang="en-US" sz="2000" dirty="0">
                <a:solidFill>
                  <a:srgbClr val="0033CC"/>
                </a:solidFill>
                <a:ea typeface="宋体" panose="02010600030101010101" pitchFamily="2" charset="-122"/>
              </a:rPr>
              <a:t>output concurrently, without having their output mixed together.</a:t>
            </a:r>
          </a:p>
          <a:p>
            <a:pPr lvl="1">
              <a:defRPr/>
            </a:pPr>
            <a:r>
              <a:rPr lang="zh-CN" altLang="en-US" sz="2000" b="1" u="sng" dirty="0">
                <a:ea typeface="宋体" panose="02010600030101010101" pitchFamily="2" charset="-122"/>
              </a:rPr>
              <a:t>The operating system solves this problem by </a:t>
            </a:r>
            <a:r>
              <a:rPr lang="zh-CN" altLang="en-US" sz="2400" b="1" i="1" u="sng" dirty="0">
                <a:solidFill>
                  <a:srgbClr val="C00000"/>
                </a:solidFill>
                <a:effectLst>
                  <a:outerShdw blurRad="38100" dist="38100" dir="2700000" algn="tl">
                    <a:srgbClr val="000000">
                      <a:alpha val="43137"/>
                    </a:srgbClr>
                  </a:outerShdw>
                </a:effectLst>
                <a:ea typeface="宋体" panose="02010600030101010101" pitchFamily="2" charset="-122"/>
              </a:rPr>
              <a:t>intercepting</a:t>
            </a:r>
            <a:r>
              <a:rPr lang="zh-CN" altLang="en-US" sz="2000" b="1" u="sng" dirty="0">
                <a:solidFill>
                  <a:srgbClr val="C00000"/>
                </a:solidFill>
                <a:ea typeface="宋体" panose="02010600030101010101" pitchFamily="2" charset="-122"/>
              </a:rPr>
              <a:t> all output to the printer. </a:t>
            </a:r>
          </a:p>
          <a:p>
            <a:pPr lvl="1">
              <a:defRPr/>
            </a:pPr>
            <a:r>
              <a:rPr lang="zh-CN" altLang="en-US" sz="2000" dirty="0">
                <a:solidFill>
                  <a:srgbClr val="3E7248"/>
                </a:solidFill>
                <a:ea typeface="宋体" panose="02010600030101010101" pitchFamily="2" charset="-122"/>
              </a:rPr>
              <a:t>Each application's output </a:t>
            </a:r>
            <a:r>
              <a:rPr lang="zh-CN" altLang="en-US" sz="2000" dirty="0">
                <a:ea typeface="宋体" panose="02010600030101010101" pitchFamily="2" charset="-122"/>
              </a:rPr>
              <a:t>is spooled to </a:t>
            </a:r>
            <a:r>
              <a:rPr lang="zh-CN" altLang="en-US" sz="2000" dirty="0">
                <a:solidFill>
                  <a:srgbClr val="3E7248"/>
                </a:solidFill>
                <a:ea typeface="宋体" panose="02010600030101010101" pitchFamily="2" charset="-122"/>
              </a:rPr>
              <a:t>a separate </a:t>
            </a:r>
            <a:r>
              <a:rPr lang="zh-CN" altLang="en-US" sz="2000" b="1" i="1" u="sng" dirty="0">
                <a:solidFill>
                  <a:srgbClr val="C00000"/>
                </a:solidFill>
                <a:effectLst>
                  <a:outerShdw blurRad="38100" dist="38100" dir="2700000" algn="tl">
                    <a:srgbClr val="000000">
                      <a:alpha val="43137"/>
                    </a:srgbClr>
                  </a:outerShdw>
                </a:effectLst>
                <a:ea typeface="宋体" panose="02010600030101010101" pitchFamily="2" charset="-122"/>
              </a:rPr>
              <a:t>disk file</a:t>
            </a:r>
            <a:r>
              <a:rPr lang="zh-CN" altLang="en-US" sz="2000" dirty="0">
                <a:solidFill>
                  <a:srgbClr val="3E7248"/>
                </a:solidFill>
                <a:ea typeface="宋体" panose="02010600030101010101" pitchFamily="2" charset="-122"/>
              </a:rPr>
              <a:t>. </a:t>
            </a:r>
          </a:p>
          <a:p>
            <a:pPr lvl="1">
              <a:defRPr/>
            </a:pPr>
            <a:r>
              <a:rPr lang="zh-CN" altLang="en-US" sz="2000" dirty="0">
                <a:ea typeface="宋体" panose="02010600030101010101" pitchFamily="2" charset="-122"/>
              </a:rPr>
              <a:t>When an application finishes printing, the </a:t>
            </a:r>
            <a:r>
              <a:rPr lang="zh-CN" altLang="en-US" sz="2000" dirty="0">
                <a:solidFill>
                  <a:srgbClr val="0033CC"/>
                </a:solidFill>
                <a:ea typeface="宋体" panose="02010600030101010101" pitchFamily="2" charset="-122"/>
              </a:rPr>
              <a:t>spooling system queues the corresponding spool file for output to the printer</a:t>
            </a:r>
            <a:r>
              <a:rPr lang="zh-CN" altLang="en-US" sz="2000" dirty="0">
                <a:ea typeface="宋体" panose="02010600030101010101" pitchFamily="2" charset="-122"/>
              </a:rPr>
              <a:t>.</a:t>
            </a:r>
          </a:p>
          <a:p>
            <a:pPr lvl="1">
              <a:defRPr/>
            </a:pPr>
            <a:r>
              <a:rPr lang="zh-CN" altLang="en-US" sz="2000" dirty="0">
                <a:ea typeface="宋体" panose="02010600030101010101" pitchFamily="2" charset="-122"/>
              </a:rPr>
              <a:t>The </a:t>
            </a:r>
            <a:r>
              <a:rPr lang="zh-CN" altLang="en-US" sz="2000" dirty="0">
                <a:solidFill>
                  <a:srgbClr val="0033CC"/>
                </a:solidFill>
                <a:ea typeface="宋体" panose="02010600030101010101" pitchFamily="2" charset="-122"/>
              </a:rPr>
              <a:t>spooling system </a:t>
            </a:r>
            <a:r>
              <a:rPr lang="zh-CN" altLang="en-US" sz="2000" dirty="0">
                <a:solidFill>
                  <a:srgbClr val="C00000"/>
                </a:solidFill>
                <a:ea typeface="宋体" panose="02010600030101010101" pitchFamily="2" charset="-122"/>
              </a:rPr>
              <a:t>copies</a:t>
            </a:r>
            <a:r>
              <a:rPr lang="zh-CN" altLang="en-US" sz="2000" dirty="0">
                <a:ea typeface="宋体" panose="02010600030101010101" pitchFamily="2" charset="-122"/>
              </a:rPr>
              <a:t> the queued spool files to the printer one at a time.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993185-950E-4A31-A8B1-98DCD9D7A378}"/>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SPOOLing技术</a:t>
            </a:r>
          </a:p>
        </p:txBody>
      </p:sp>
      <p:sp>
        <p:nvSpPr>
          <p:cNvPr id="72707" name="Rectangle 3">
            <a:extLst>
              <a:ext uri="{FF2B5EF4-FFF2-40B4-BE49-F238E27FC236}">
                <a16:creationId xmlns:a16="http://schemas.microsoft.com/office/drawing/2014/main" id="{70E35E5D-5777-402C-9D25-467CD52A7FCF}"/>
              </a:ext>
            </a:extLst>
          </p:cNvPr>
          <p:cNvSpPr>
            <a:spLocks noGrp="1" noChangeArrowheads="1"/>
          </p:cNvSpPr>
          <p:nvPr>
            <p:ph type="body" idx="4294967295"/>
          </p:nvPr>
        </p:nvSpPr>
        <p:spPr>
          <a:xfrm>
            <a:off x="663575" y="1023938"/>
            <a:ext cx="8120063" cy="5424487"/>
          </a:xfrm>
        </p:spPr>
        <p:txBody>
          <a:bodyPr/>
          <a:lstStyle/>
          <a:p>
            <a:pPr>
              <a:lnSpc>
                <a:spcPct val="90000"/>
              </a:lnSpc>
            </a:pPr>
            <a:r>
              <a:rPr lang="en-US" altLang="zh-CN" sz="1800" b="1">
                <a:ea typeface="宋体" panose="02010600030101010101" pitchFamily="2" charset="-122"/>
              </a:rPr>
              <a:t>SPOOling</a:t>
            </a:r>
          </a:p>
          <a:p>
            <a:pPr lvl="1">
              <a:lnSpc>
                <a:spcPct val="90000"/>
              </a:lnSpc>
            </a:pPr>
            <a:r>
              <a:rPr lang="en-US" altLang="zh-CN" sz="1800" b="1" u="sng">
                <a:ea typeface="宋体" panose="02010600030101010101" pitchFamily="2" charset="-122"/>
              </a:rPr>
              <a:t>S</a:t>
            </a:r>
            <a:r>
              <a:rPr lang="en-US" altLang="zh-CN" sz="1800" b="1">
                <a:ea typeface="宋体" panose="02010600030101010101" pitchFamily="2" charset="-122"/>
              </a:rPr>
              <a:t>imultaneous </a:t>
            </a:r>
            <a:r>
              <a:rPr lang="en-US" altLang="zh-CN" sz="1800" b="1" u="sng">
                <a:ea typeface="宋体" panose="02010600030101010101" pitchFamily="2" charset="-122"/>
              </a:rPr>
              <a:t>P</a:t>
            </a:r>
            <a:r>
              <a:rPr lang="en-US" altLang="zh-CN" sz="1800" b="1">
                <a:ea typeface="宋体" panose="02010600030101010101" pitchFamily="2" charset="-122"/>
              </a:rPr>
              <a:t>eripheral </a:t>
            </a:r>
            <a:r>
              <a:rPr lang="en-US" altLang="zh-CN" sz="1800" b="1" u="sng">
                <a:ea typeface="宋体" panose="02010600030101010101" pitchFamily="2" charset="-122"/>
              </a:rPr>
              <a:t>O</a:t>
            </a:r>
            <a:r>
              <a:rPr lang="en-US" altLang="zh-CN" sz="1800" b="1">
                <a:ea typeface="宋体" panose="02010600030101010101" pitchFamily="2" charset="-122"/>
              </a:rPr>
              <a:t>perations </a:t>
            </a:r>
            <a:r>
              <a:rPr lang="en-US" altLang="zh-CN" sz="1800" b="1" u="sng">
                <a:ea typeface="宋体" panose="02010600030101010101" pitchFamily="2" charset="-122"/>
              </a:rPr>
              <a:t>O</a:t>
            </a:r>
            <a:r>
              <a:rPr lang="en-US" altLang="zh-CN" sz="1800" b="1">
                <a:ea typeface="宋体" panose="02010600030101010101" pitchFamily="2" charset="-122"/>
              </a:rPr>
              <a:t>n L</a:t>
            </a:r>
            <a:r>
              <a:rPr lang="en-US" altLang="zh-CN" sz="1800" b="1" u="sng">
                <a:ea typeface="宋体" panose="02010600030101010101" pitchFamily="2" charset="-122"/>
              </a:rPr>
              <a:t>ine</a:t>
            </a:r>
          </a:p>
          <a:p>
            <a:pPr lvl="1">
              <a:lnSpc>
                <a:spcPct val="90000"/>
              </a:lnSpc>
            </a:pPr>
            <a:r>
              <a:rPr lang="zh-CN" altLang="en-US" sz="1800" b="1">
                <a:ea typeface="宋体" panose="02010600030101010101" pitchFamily="2" charset="-122"/>
              </a:rPr>
              <a:t>外部设备联机并行操作</a:t>
            </a:r>
          </a:p>
          <a:p>
            <a:pPr lvl="1">
              <a:lnSpc>
                <a:spcPct val="90000"/>
              </a:lnSpc>
            </a:pPr>
            <a:r>
              <a:rPr lang="zh-CN" altLang="en-US" sz="1800" b="1">
                <a:ea typeface="宋体" panose="02010600030101010101" pitchFamily="2" charset="-122"/>
              </a:rPr>
              <a:t>又称为假脱机</a:t>
            </a:r>
          </a:p>
          <a:p>
            <a:pPr>
              <a:lnSpc>
                <a:spcPct val="90000"/>
              </a:lnSpc>
            </a:pPr>
            <a:endParaRPr lang="zh-CN" altLang="en-US" sz="1800" b="1">
              <a:ea typeface="宋体" panose="02010600030101010101" pitchFamily="2" charset="-122"/>
            </a:endParaRPr>
          </a:p>
          <a:p>
            <a:pPr>
              <a:lnSpc>
                <a:spcPct val="90000"/>
              </a:lnSpc>
            </a:pPr>
            <a:r>
              <a:rPr lang="zh-CN" altLang="en-US" sz="1800" b="1" i="1" u="sng">
                <a:ea typeface="宋体" panose="02010600030101010101" pitchFamily="2" charset="-122"/>
              </a:rPr>
              <a:t>脱机输入</a:t>
            </a:r>
            <a:r>
              <a:rPr lang="zh-CN" altLang="en-US" sz="1800" b="1">
                <a:ea typeface="宋体" panose="02010600030101010101" pitchFamily="2" charset="-122"/>
              </a:rPr>
              <a:t>是利用专门的外围控制机将低速I/O设备上的数据预先输入到磁盘上，然后主机从磁盘上直接读取输入数据；</a:t>
            </a:r>
          </a:p>
          <a:p>
            <a:pPr>
              <a:lnSpc>
                <a:spcPct val="90000"/>
              </a:lnSpc>
            </a:pPr>
            <a:r>
              <a:rPr lang="zh-CN" altLang="en-US" sz="1800" b="1" i="1" u="sng">
                <a:ea typeface="宋体" panose="02010600030101010101" pitchFamily="2" charset="-122"/>
              </a:rPr>
              <a:t>脱机输出</a:t>
            </a:r>
            <a:r>
              <a:rPr lang="zh-CN" altLang="en-US" sz="1800" b="1">
                <a:ea typeface="宋体" panose="02010600030101010101" pitchFamily="2" charset="-122"/>
              </a:rPr>
              <a:t>是主机先将输出数据写入到磁盘上，然后利用专门的外围控制机将磁盘上的数据在低速I/O设备上输出；</a:t>
            </a:r>
          </a:p>
          <a:p>
            <a:pPr>
              <a:lnSpc>
                <a:spcPct val="90000"/>
              </a:lnSpc>
            </a:pPr>
            <a:r>
              <a:rPr lang="zh-CN" altLang="en-US" sz="1800" b="1">
                <a:ea typeface="宋体" panose="02010600030101010101" pitchFamily="2" charset="-122"/>
              </a:rPr>
              <a:t>脱机I/O的采用提高了主机的输入输出速度；</a:t>
            </a:r>
          </a:p>
          <a:p>
            <a:pPr>
              <a:lnSpc>
                <a:spcPct val="90000"/>
              </a:lnSpc>
            </a:pPr>
            <a:endParaRPr lang="zh-CN" altLang="en-US" sz="1800" b="1">
              <a:ea typeface="宋体" panose="02010600030101010101" pitchFamily="2" charset="-122"/>
            </a:endParaRPr>
          </a:p>
          <a:p>
            <a:pPr>
              <a:lnSpc>
                <a:spcPct val="90000"/>
              </a:lnSpc>
            </a:pPr>
            <a:r>
              <a:rPr lang="zh-CN" altLang="en-US" sz="1800" b="1" i="1" u="sng">
                <a:solidFill>
                  <a:srgbClr val="C00000"/>
                </a:solidFill>
                <a:ea typeface="宋体" panose="02010600030101010101" pitchFamily="2" charset="-122"/>
              </a:rPr>
              <a:t>SPOOLing技术</a:t>
            </a:r>
            <a:r>
              <a:rPr lang="zh-CN" altLang="en-US" sz="1800" b="1">
                <a:ea typeface="宋体" panose="02010600030101010101" pitchFamily="2" charset="-122"/>
              </a:rPr>
              <a:t>利用一台可共享的、高速大容量的块设备（通常是硬盘）来模拟独享设备的操作，使一台独享设备变为多台可并行使用的虚拟设备，即把独享设备变为逻辑上的共享设备；</a:t>
            </a:r>
          </a:p>
          <a:p>
            <a:pPr lvl="1">
              <a:lnSpc>
                <a:spcPct val="90000"/>
              </a:lnSpc>
            </a:pPr>
            <a:r>
              <a:rPr lang="zh-CN" altLang="en-US" sz="1600" b="1">
                <a:ea typeface="宋体" panose="02010600030101010101" pitchFamily="2" charset="-122"/>
              </a:rPr>
              <a:t>类似于分时技术将一个CPU映射为多个CPU</a:t>
            </a:r>
          </a:p>
          <a:p>
            <a:pPr>
              <a:lnSpc>
                <a:spcPct val="90000"/>
              </a:lnSpc>
            </a:pPr>
            <a:r>
              <a:rPr lang="zh-CN" altLang="en-US" sz="1800" b="1">
                <a:ea typeface="宋体" panose="02010600030101010101" pitchFamily="2" charset="-122"/>
              </a:rPr>
              <a:t>给人的感觉就像是系统具有速度非常高的I/O设备；（如Printer）</a:t>
            </a:r>
          </a:p>
        </p:txBody>
      </p:sp>
    </p:spTree>
    <p:extLst>
      <p:ext uri="{BB962C8B-B14F-4D97-AF65-F5344CB8AC3E}">
        <p14:creationId xmlns:p14="http://schemas.microsoft.com/office/powerpoint/2010/main" val="756323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660" y="220088"/>
            <a:ext cx="7574582" cy="681038"/>
          </a:xfrm>
        </p:spPr>
        <p:txBody>
          <a:bodyPr/>
          <a:lstStyle/>
          <a:p>
            <a:r>
              <a:rPr lang="zh-CN" altLang="en-US" b="0" dirty="0">
                <a:effectLst>
                  <a:outerShdw blurRad="38100" dist="38100" dir="2700000" algn="tl">
                    <a:srgbClr val="C0C0C0"/>
                  </a:outerShdw>
                </a:effectLst>
                <a:ea typeface="宋体" panose="02010600030101010101" pitchFamily="2" charset="-122"/>
              </a:rPr>
              <a:t>脱机</a:t>
            </a:r>
            <a:r>
              <a:rPr lang="en-US" altLang="zh-CN" b="0" dirty="0">
                <a:effectLst>
                  <a:outerShdw blurRad="38100" dist="38100" dir="2700000" algn="tl">
                    <a:srgbClr val="C0C0C0"/>
                  </a:outerShdw>
                </a:effectLst>
                <a:ea typeface="宋体" panose="02010600030101010101" pitchFamily="2" charset="-122"/>
              </a:rPr>
              <a:t>I/O</a:t>
            </a:r>
            <a:r>
              <a:rPr lang="zh-CN" altLang="en-US" b="0" dirty="0">
                <a:effectLst>
                  <a:outerShdw blurRad="38100" dist="38100" dir="2700000" algn="tl">
                    <a:srgbClr val="C0C0C0"/>
                  </a:outerShdw>
                </a:effectLst>
                <a:ea typeface="宋体" panose="02010600030101010101" pitchFamily="2" charset="-122"/>
              </a:rPr>
              <a:t>与</a:t>
            </a:r>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技术</a:t>
            </a:r>
          </a:p>
        </p:txBody>
      </p:sp>
      <p:sp>
        <p:nvSpPr>
          <p:cNvPr id="4" name="文本框 1"/>
          <p:cNvSpPr txBox="1"/>
          <p:nvPr/>
        </p:nvSpPr>
        <p:spPr>
          <a:xfrm>
            <a:off x="1145381" y="2303621"/>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5" name="文本框 2"/>
          <p:cNvSpPr txBox="1"/>
          <p:nvPr/>
        </p:nvSpPr>
        <p:spPr>
          <a:xfrm>
            <a:off x="1733074" y="332374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6" name="任意多边形 3"/>
          <p:cNvSpPr/>
          <p:nvPr/>
        </p:nvSpPr>
        <p:spPr>
          <a:xfrm>
            <a:off x="1723549" y="329136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 name="任意多边形 4"/>
          <p:cNvSpPr/>
          <p:nvPr/>
        </p:nvSpPr>
        <p:spPr>
          <a:xfrm>
            <a:off x="1723549" y="372570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任意多边形 5"/>
          <p:cNvSpPr/>
          <p:nvPr/>
        </p:nvSpPr>
        <p:spPr>
          <a:xfrm>
            <a:off x="457200" y="325183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文本框 6"/>
          <p:cNvSpPr txBox="1"/>
          <p:nvPr/>
        </p:nvSpPr>
        <p:spPr>
          <a:xfrm>
            <a:off x="470535"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10" name="文本框 7"/>
          <p:cNvSpPr txBox="1"/>
          <p:nvPr/>
        </p:nvSpPr>
        <p:spPr>
          <a:xfrm>
            <a:off x="2800350" y="2255520"/>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11" name="文本框 8"/>
          <p:cNvSpPr txBox="1"/>
          <p:nvPr/>
        </p:nvSpPr>
        <p:spPr>
          <a:xfrm>
            <a:off x="4357211" y="2351723"/>
            <a:ext cx="461963" cy="40433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satellite</a:t>
            </a:r>
          </a:p>
        </p:txBody>
      </p:sp>
      <p:cxnSp>
        <p:nvCxnSpPr>
          <p:cNvPr id="12" name="直接连接符 9"/>
          <p:cNvCxnSpPr/>
          <p:nvPr/>
        </p:nvCxnSpPr>
        <p:spPr>
          <a:xfrm>
            <a:off x="2895600" y="329136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0"/>
          <p:cNvSpPr/>
          <p:nvPr/>
        </p:nvSpPr>
        <p:spPr>
          <a:xfrm>
            <a:off x="2841784" y="329279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4" name="椭圆 11"/>
          <p:cNvSpPr/>
          <p:nvPr/>
        </p:nvSpPr>
        <p:spPr>
          <a:xfrm>
            <a:off x="3101817" y="330279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5" name="文本框 12"/>
          <p:cNvSpPr txBox="1"/>
          <p:nvPr/>
        </p:nvSpPr>
        <p:spPr>
          <a:xfrm>
            <a:off x="2813685" y="348900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6" name="直接连接符 14"/>
          <p:cNvCxnSpPr/>
          <p:nvPr/>
        </p:nvCxnSpPr>
        <p:spPr>
          <a:xfrm>
            <a:off x="4045267" y="328755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990976" y="328898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8" name="椭圆 13"/>
          <p:cNvSpPr/>
          <p:nvPr/>
        </p:nvSpPr>
        <p:spPr>
          <a:xfrm>
            <a:off x="4251484" y="329898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9" name="文本框 15"/>
          <p:cNvSpPr txBox="1"/>
          <p:nvPr/>
        </p:nvSpPr>
        <p:spPr>
          <a:xfrm>
            <a:off x="3962876" y="348519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任意多边形 17"/>
          <p:cNvSpPr/>
          <p:nvPr/>
        </p:nvSpPr>
        <p:spPr>
          <a:xfrm>
            <a:off x="4650581" y="3154680"/>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1" name="文本框 18"/>
          <p:cNvSpPr txBox="1"/>
          <p:nvPr/>
        </p:nvSpPr>
        <p:spPr>
          <a:xfrm>
            <a:off x="4663916" y="322230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22" name="文本框 19"/>
          <p:cNvSpPr txBox="1"/>
          <p:nvPr/>
        </p:nvSpPr>
        <p:spPr>
          <a:xfrm>
            <a:off x="5413534" y="317658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23" name="任意多边形 20"/>
          <p:cNvSpPr/>
          <p:nvPr/>
        </p:nvSpPr>
        <p:spPr>
          <a:xfrm>
            <a:off x="5403533" y="3144679"/>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4" name="任意多边形 21"/>
          <p:cNvSpPr/>
          <p:nvPr/>
        </p:nvSpPr>
        <p:spPr>
          <a:xfrm>
            <a:off x="5403533" y="3579019"/>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22"/>
          <p:cNvCxnSpPr>
            <a:endCxn id="4" idx="2"/>
          </p:cNvCxnSpPr>
          <p:nvPr/>
        </p:nvCxnSpPr>
        <p:spPr>
          <a:xfrm flipV="1">
            <a:off x="743902" y="2797969"/>
            <a:ext cx="656273" cy="44624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3"/>
          <p:cNvCxnSpPr>
            <a:endCxn id="4" idx="2"/>
          </p:cNvCxnSpPr>
          <p:nvPr/>
        </p:nvCxnSpPr>
        <p:spPr>
          <a:xfrm flipH="1" flipV="1">
            <a:off x="1400175" y="2797969"/>
            <a:ext cx="595789" cy="50339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4"/>
          <p:cNvCxnSpPr>
            <a:endCxn id="10" idx="2"/>
          </p:cNvCxnSpPr>
          <p:nvPr/>
        </p:nvCxnSpPr>
        <p:spPr>
          <a:xfrm flipV="1">
            <a:off x="3052287" y="2749867"/>
            <a:ext cx="9049" cy="46005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5"/>
          <p:cNvCxnSpPr>
            <a:endCxn id="11" idx="2"/>
          </p:cNvCxnSpPr>
          <p:nvPr/>
        </p:nvCxnSpPr>
        <p:spPr>
          <a:xfrm flipV="1">
            <a:off x="4205764" y="2756059"/>
            <a:ext cx="382905" cy="49434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6"/>
          <p:cNvCxnSpPr>
            <a:endCxn id="11" idx="2"/>
          </p:cNvCxnSpPr>
          <p:nvPr/>
        </p:nvCxnSpPr>
        <p:spPr>
          <a:xfrm flipH="1" flipV="1">
            <a:off x="4588669" y="2756059"/>
            <a:ext cx="338614" cy="391954"/>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7"/>
          <p:cNvCxnSpPr>
            <a:endCxn id="11" idx="2"/>
          </p:cNvCxnSpPr>
          <p:nvPr/>
        </p:nvCxnSpPr>
        <p:spPr>
          <a:xfrm flipH="1" flipV="1">
            <a:off x="4588669" y="2756059"/>
            <a:ext cx="1076801" cy="378619"/>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左右箭头 28"/>
          <p:cNvSpPr/>
          <p:nvPr/>
        </p:nvSpPr>
        <p:spPr>
          <a:xfrm>
            <a:off x="3374707" y="3350895"/>
            <a:ext cx="507683" cy="146685"/>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2" name="文本框 29"/>
          <p:cNvSpPr txBox="1"/>
          <p:nvPr/>
        </p:nvSpPr>
        <p:spPr>
          <a:xfrm>
            <a:off x="578644" y="403907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联机输入输出</a:t>
            </a:r>
          </a:p>
        </p:txBody>
      </p:sp>
      <p:sp>
        <p:nvSpPr>
          <p:cNvPr id="33" name="文本框 30"/>
          <p:cNvSpPr txBox="1"/>
          <p:nvPr/>
        </p:nvSpPr>
        <p:spPr>
          <a:xfrm>
            <a:off x="3491389" y="4071938"/>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脱机输入输出</a:t>
            </a:r>
          </a:p>
        </p:txBody>
      </p:sp>
      <p:grpSp>
        <p:nvGrpSpPr>
          <p:cNvPr id="51" name="组合 51"/>
          <p:cNvGrpSpPr/>
          <p:nvPr/>
        </p:nvGrpSpPr>
        <p:grpSpPr>
          <a:xfrm>
            <a:off x="3470910" y="2848928"/>
            <a:ext cx="308134" cy="391954"/>
            <a:chOff x="1428" y="5163"/>
            <a:chExt cx="417" cy="318"/>
          </a:xfrm>
          <a:noFill/>
        </p:grpSpPr>
        <p:sp>
          <p:nvSpPr>
            <p:cNvPr id="34" name="椭圆 31"/>
            <p:cNvSpPr/>
            <p:nvPr/>
          </p:nvSpPr>
          <p:spPr>
            <a:xfrm>
              <a:off x="1448" y="5163"/>
              <a:ext cx="119" cy="119"/>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sp>
        <p:cxnSp>
          <p:nvCxnSpPr>
            <p:cNvPr id="35" name="直接连接符 33"/>
            <p:cNvCxnSpPr>
              <a:stCxn id="34" idx="4"/>
            </p:cNvCxnSpPr>
            <p:nvPr/>
          </p:nvCxnSpPr>
          <p:spPr>
            <a:xfrm>
              <a:off x="1508" y="5282"/>
              <a:ext cx="0" cy="11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4"/>
            <p:cNvCxnSpPr/>
            <p:nvPr/>
          </p:nvCxnSpPr>
          <p:spPr>
            <a:xfrm flipH="1">
              <a:off x="1428" y="5277"/>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5"/>
            <p:cNvCxnSpPr>
              <a:stCxn id="34" idx="4"/>
            </p:cNvCxnSpPr>
            <p:nvPr/>
          </p:nvCxnSpPr>
          <p:spPr>
            <a:xfrm>
              <a:off x="1508" y="5282"/>
              <a:ext cx="81" cy="6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p:nvPr/>
          </p:nvCxnSpPr>
          <p:spPr>
            <a:xfrm flipH="1">
              <a:off x="1439" y="5399"/>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7"/>
            <p:cNvCxnSpPr/>
            <p:nvPr/>
          </p:nvCxnSpPr>
          <p:spPr>
            <a:xfrm flipH="1" flipV="1">
              <a:off x="1517" y="5402"/>
              <a:ext cx="59" cy="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50"/>
            <p:cNvGrpSpPr/>
            <p:nvPr/>
          </p:nvGrpSpPr>
          <p:grpSpPr>
            <a:xfrm>
              <a:off x="1577" y="5343"/>
              <a:ext cx="269" cy="120"/>
              <a:chOff x="6376" y="6634"/>
              <a:chExt cx="538" cy="195"/>
            </a:xfrm>
            <a:grpFill/>
          </p:grpSpPr>
          <p:cxnSp>
            <p:nvCxnSpPr>
              <p:cNvPr id="49" name="直接连接符 49"/>
              <p:cNvCxnSpPr/>
              <p:nvPr/>
            </p:nvCxnSpPr>
            <p:spPr>
              <a:xfrm>
                <a:off x="6449" y="6634"/>
                <a:ext cx="38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椭圆 48"/>
              <p:cNvSpPr/>
              <p:nvPr/>
            </p:nvSpPr>
            <p:spPr>
              <a:xfrm>
                <a:off x="6376" y="6635"/>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7" name="椭圆 47"/>
              <p:cNvSpPr/>
              <p:nvPr/>
            </p:nvSpPr>
            <p:spPr>
              <a:xfrm>
                <a:off x="6728" y="6643"/>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40" name="文本框 1"/>
          <p:cNvSpPr txBox="1"/>
          <p:nvPr/>
        </p:nvSpPr>
        <p:spPr>
          <a:xfrm>
            <a:off x="7273766" y="2149792"/>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41" name="文本框 2"/>
          <p:cNvSpPr txBox="1"/>
          <p:nvPr/>
        </p:nvSpPr>
        <p:spPr>
          <a:xfrm>
            <a:off x="8118634"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42" name="任意多边形 3"/>
          <p:cNvSpPr/>
          <p:nvPr/>
        </p:nvSpPr>
        <p:spPr>
          <a:xfrm>
            <a:off x="8109109" y="328755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3" name="任意多边形 4"/>
          <p:cNvSpPr/>
          <p:nvPr/>
        </p:nvSpPr>
        <p:spPr>
          <a:xfrm>
            <a:off x="8109109" y="372189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4" name="任意多边形 5"/>
          <p:cNvSpPr/>
          <p:nvPr/>
        </p:nvSpPr>
        <p:spPr>
          <a:xfrm>
            <a:off x="6508433" y="324802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5" name="文本框 6"/>
          <p:cNvSpPr txBox="1"/>
          <p:nvPr/>
        </p:nvSpPr>
        <p:spPr>
          <a:xfrm>
            <a:off x="6540341" y="331612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cxnSp>
        <p:nvCxnSpPr>
          <p:cNvPr id="46" name="直接连接符 22"/>
          <p:cNvCxnSpPr>
            <a:endCxn id="40" idx="2"/>
          </p:cNvCxnSpPr>
          <p:nvPr/>
        </p:nvCxnSpPr>
        <p:spPr>
          <a:xfrm flipV="1">
            <a:off x="6792754" y="2644140"/>
            <a:ext cx="741521" cy="60579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23"/>
          <p:cNvCxnSpPr>
            <a:endCxn id="40" idx="2"/>
          </p:cNvCxnSpPr>
          <p:nvPr/>
        </p:nvCxnSpPr>
        <p:spPr>
          <a:xfrm flipH="1" flipV="1">
            <a:off x="7534275" y="2644140"/>
            <a:ext cx="856298" cy="651034"/>
          </a:xfrm>
          <a:prstGeom prst="line">
            <a:avLst/>
          </a:prstGeom>
          <a:noFill/>
          <a:ln w="28575" cmpd="dbl">
            <a:solidFill>
              <a:schemeClr val="accent1">
                <a:shade val="50000"/>
              </a:schemeClr>
            </a:solidFill>
            <a:prstDash val="sysDash"/>
            <a:headEnd type="arrow"/>
          </a:ln>
        </p:spPr>
        <p:style>
          <a:lnRef idx="1">
            <a:schemeClr val="accent1"/>
          </a:lnRef>
          <a:fillRef idx="0">
            <a:schemeClr val="accent1"/>
          </a:fillRef>
          <a:effectRef idx="0">
            <a:schemeClr val="accent1"/>
          </a:effectRef>
          <a:fontRef idx="minor">
            <a:schemeClr val="tx1"/>
          </a:fontRef>
        </p:style>
      </p:cxnSp>
      <p:sp>
        <p:nvSpPr>
          <p:cNvPr id="54" name="文本框 29"/>
          <p:cNvSpPr txBox="1"/>
          <p:nvPr/>
        </p:nvSpPr>
        <p:spPr>
          <a:xfrm>
            <a:off x="6964204" y="403526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spooling</a:t>
            </a:r>
          </a:p>
        </p:txBody>
      </p:sp>
      <p:sp>
        <p:nvSpPr>
          <p:cNvPr id="55" name="圆柱形 54"/>
          <p:cNvSpPr/>
          <p:nvPr/>
        </p:nvSpPr>
        <p:spPr>
          <a:xfrm>
            <a:off x="7289959" y="3239453"/>
            <a:ext cx="581025" cy="558165"/>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6"/>
          <p:cNvSpPr txBox="1"/>
          <p:nvPr/>
        </p:nvSpPr>
        <p:spPr>
          <a:xfrm>
            <a:off x="7330916" y="3395187"/>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sz="1200" kern="100">
                <a:latin typeface="Calibri" panose="020F0502020204030204"/>
                <a:ea typeface="宋体" panose="02010600030101010101" pitchFamily="2" charset="-122"/>
                <a:cs typeface="Times New Roman" panose="02020603050405020304"/>
                <a:sym typeface="Times New Roman" panose="02020603050405020304"/>
              </a:rPr>
              <a:t>磁盘</a:t>
            </a:r>
          </a:p>
        </p:txBody>
      </p:sp>
      <p:sp>
        <p:nvSpPr>
          <p:cNvPr id="57" name="矩形 56"/>
          <p:cNvSpPr/>
          <p:nvPr/>
        </p:nvSpPr>
        <p:spPr>
          <a:xfrm>
            <a:off x="7560945" y="3401854"/>
            <a:ext cx="9906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57" idx="0"/>
          </p:cNvCxnSpPr>
          <p:nvPr/>
        </p:nvCxnSpPr>
        <p:spPr>
          <a:xfrm>
            <a:off x="7515702" y="2626043"/>
            <a:ext cx="94774" cy="775811"/>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7" idx="3"/>
          </p:cNvCxnSpPr>
          <p:nvPr/>
        </p:nvCxnSpPr>
        <p:spPr>
          <a:xfrm flipV="1">
            <a:off x="7660005" y="3424714"/>
            <a:ext cx="449104" cy="152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8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5B14226-4B29-41EC-97E5-3A1E1E3EBD42}"/>
              </a:ext>
            </a:extLst>
          </p:cNvPr>
          <p:cNvSpPr>
            <a:spLocks noGrp="1" noChangeArrowheads="1"/>
          </p:cNvSpPr>
          <p:nvPr>
            <p:ph type="title" idx="4294967295"/>
          </p:nvPr>
        </p:nvSpPr>
        <p:spPr>
          <a:xfrm>
            <a:off x="663575" y="406153"/>
            <a:ext cx="8077200" cy="609600"/>
          </a:xfrm>
        </p:spPr>
        <p:txBody>
          <a:bodyPr/>
          <a:lstStyle/>
          <a:p>
            <a:pPr>
              <a:defRPr/>
            </a:pPr>
            <a:r>
              <a:rPr lang="zh-CN" altLang="en-US" b="0" dirty="0">
                <a:effectLst>
                  <a:outerShdw blurRad="38100" dist="38100" dir="2700000" algn="tl">
                    <a:srgbClr val="C0C0C0"/>
                  </a:outerShdw>
                </a:effectLst>
                <a:ea typeface="宋体" panose="02010600030101010101" pitchFamily="2" charset="-122"/>
              </a:rPr>
              <a:t>SPOOLing技术</a:t>
            </a:r>
          </a:p>
        </p:txBody>
      </p:sp>
      <p:sp>
        <p:nvSpPr>
          <p:cNvPr id="73731" name="Rectangle 3">
            <a:extLst>
              <a:ext uri="{FF2B5EF4-FFF2-40B4-BE49-F238E27FC236}">
                <a16:creationId xmlns:a16="http://schemas.microsoft.com/office/drawing/2014/main" id="{82C3E8E7-490E-4349-A12D-76CAC75A18C3}"/>
              </a:ext>
            </a:extLst>
          </p:cNvPr>
          <p:cNvSpPr>
            <a:spLocks noGrp="1" noChangeArrowheads="1"/>
          </p:cNvSpPr>
          <p:nvPr>
            <p:ph type="body" idx="4294967295"/>
          </p:nvPr>
        </p:nvSpPr>
        <p:spPr>
          <a:xfrm>
            <a:off x="663575" y="1433513"/>
            <a:ext cx="7493000" cy="4662487"/>
          </a:xfrm>
        </p:spPr>
        <p:txBody>
          <a:bodyPr/>
          <a:lstStyle/>
          <a:p>
            <a:pPr>
              <a:lnSpc>
                <a:spcPct val="90000"/>
              </a:lnSpc>
            </a:pPr>
            <a:endParaRPr lang="zh-CN" altLang="en-US" sz="1800" b="1" dirty="0">
              <a:ea typeface="宋体" panose="02010600030101010101" pitchFamily="2" charset="-122"/>
            </a:endParaRPr>
          </a:p>
          <a:p>
            <a:pPr>
              <a:lnSpc>
                <a:spcPct val="90000"/>
              </a:lnSpc>
            </a:pPr>
            <a:r>
              <a:rPr lang="zh-CN" altLang="en-US" sz="2000" b="1" dirty="0">
                <a:ea typeface="宋体" panose="02010600030101010101" pitchFamily="2" charset="-122"/>
              </a:rPr>
              <a:t>SPOOLing技术利用</a:t>
            </a:r>
            <a:r>
              <a:rPr lang="zh-CN" altLang="en-US" sz="2000" b="1" dirty="0">
                <a:solidFill>
                  <a:srgbClr val="0000FF"/>
                </a:solidFill>
                <a:ea typeface="宋体" panose="02010600030101010101" pitchFamily="2" charset="-122"/>
              </a:rPr>
              <a:t>输入进程</a:t>
            </a:r>
            <a:r>
              <a:rPr lang="zh-CN" altLang="en-US" sz="2000" b="1" dirty="0">
                <a:ea typeface="宋体" panose="02010600030101010101" pitchFamily="2" charset="-122"/>
              </a:rPr>
              <a:t>与</a:t>
            </a:r>
            <a:r>
              <a:rPr lang="zh-CN" altLang="en-US" sz="2000" b="1" dirty="0">
                <a:solidFill>
                  <a:srgbClr val="0000FF"/>
                </a:solidFill>
                <a:ea typeface="宋体" panose="02010600030101010101" pitchFamily="2" charset="-122"/>
              </a:rPr>
              <a:t>输出进程</a:t>
            </a:r>
            <a:r>
              <a:rPr lang="zh-CN" altLang="en-US" sz="2000" b="1" dirty="0">
                <a:ea typeface="宋体" panose="02010600030101010101" pitchFamily="2" charset="-122"/>
              </a:rPr>
              <a:t>模拟脱机I/O中的专用的I/O控制机；</a:t>
            </a:r>
          </a:p>
          <a:p>
            <a:pPr>
              <a:lnSpc>
                <a:spcPct val="90000"/>
              </a:lnSpc>
            </a:pPr>
            <a:r>
              <a:rPr lang="zh-CN" altLang="en-US" sz="2000" b="1" dirty="0">
                <a:ea typeface="宋体" panose="02010600030101010101" pitchFamily="2" charset="-122"/>
              </a:rPr>
              <a:t>因此将SPOOLing称为联机情况下实现的外围操作；也称为假脱机操作；</a:t>
            </a:r>
          </a:p>
          <a:p>
            <a:pPr>
              <a:lnSpc>
                <a:spcPct val="90000"/>
              </a:lnSpc>
            </a:pPr>
            <a:r>
              <a:rPr lang="zh-CN" altLang="en-US" sz="2000" b="1" dirty="0">
                <a:solidFill>
                  <a:srgbClr val="00B050"/>
                </a:solidFill>
                <a:ea typeface="宋体" panose="02010600030101010101" pitchFamily="2" charset="-122"/>
              </a:rPr>
              <a:t>采用SPOOLing技术，</a:t>
            </a:r>
          </a:p>
          <a:p>
            <a:pPr lvl="1">
              <a:lnSpc>
                <a:spcPct val="90000"/>
              </a:lnSpc>
            </a:pPr>
            <a:r>
              <a:rPr lang="zh-CN" altLang="en-US" sz="1800" b="1" dirty="0">
                <a:solidFill>
                  <a:srgbClr val="0070C0"/>
                </a:solidFill>
                <a:ea typeface="宋体" panose="02010600030101010101" pitchFamily="2" charset="-122"/>
              </a:rPr>
              <a:t>当用户提交一个文档给打印机时，系统为该打印请求在磁盘上创建了一个文件，然后将欲打印的文档内容写入该文件中；</a:t>
            </a:r>
          </a:p>
          <a:p>
            <a:pPr lvl="1">
              <a:lnSpc>
                <a:spcPct val="90000"/>
              </a:lnSpc>
            </a:pPr>
            <a:r>
              <a:rPr lang="zh-CN" altLang="en-US" sz="1800" b="1" dirty="0">
                <a:solidFill>
                  <a:srgbClr val="0070C0"/>
                </a:solidFill>
                <a:ea typeface="宋体" panose="02010600030101010101" pitchFamily="2" charset="-122"/>
              </a:rPr>
              <a:t>同时在系统的打印队列中建立一张打印表；</a:t>
            </a:r>
          </a:p>
          <a:p>
            <a:pPr lvl="1">
              <a:lnSpc>
                <a:spcPct val="90000"/>
              </a:lnSpc>
            </a:pPr>
            <a:r>
              <a:rPr lang="zh-CN" altLang="en-US" sz="1800" b="1" dirty="0">
                <a:solidFill>
                  <a:srgbClr val="0070C0"/>
                </a:solidFill>
                <a:ea typeface="宋体" panose="02010600030101010101" pitchFamily="2" charset="-122"/>
              </a:rPr>
              <a:t>系统依次将打印对列中的打印请求提交打印机打印；</a:t>
            </a:r>
          </a:p>
          <a:p>
            <a:pPr lvl="1">
              <a:lnSpc>
                <a:spcPct val="90000"/>
              </a:lnSpc>
            </a:pPr>
            <a:r>
              <a:rPr lang="zh-CN" altLang="en-US" sz="1800" b="1" dirty="0">
                <a:solidFill>
                  <a:srgbClr val="FF0000"/>
                </a:solidFill>
                <a:ea typeface="宋体" panose="02010600030101010101" pitchFamily="2" charset="-122"/>
              </a:rPr>
              <a:t>可以理解为：基于SPOOLing技术，OS将物理打印机虚拟为磁盘上的一个文件；</a:t>
            </a:r>
          </a:p>
        </p:txBody>
      </p:sp>
    </p:spTree>
    <p:extLst>
      <p:ext uri="{BB962C8B-B14F-4D97-AF65-F5344CB8AC3E}">
        <p14:creationId xmlns:p14="http://schemas.microsoft.com/office/powerpoint/2010/main" val="400372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DBE6F52C-D4A6-4C78-A24F-459DE4F0CD54}"/>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Overview</a:t>
            </a:r>
          </a:p>
        </p:txBody>
      </p:sp>
      <p:sp>
        <p:nvSpPr>
          <p:cNvPr id="8195" name="内容占位符 2">
            <a:extLst>
              <a:ext uri="{FF2B5EF4-FFF2-40B4-BE49-F238E27FC236}">
                <a16:creationId xmlns:a16="http://schemas.microsoft.com/office/drawing/2014/main" id="{C8D0E376-B04C-4FCF-88D6-EBA7F485F1B3}"/>
              </a:ext>
            </a:extLst>
          </p:cNvPr>
          <p:cNvSpPr>
            <a:spLocks noGrp="1" noChangeArrowheads="1"/>
          </p:cNvSpPr>
          <p:nvPr>
            <p:ph idx="4294967295"/>
          </p:nvPr>
        </p:nvSpPr>
        <p:spPr>
          <a:xfrm>
            <a:off x="819150" y="1300163"/>
            <a:ext cx="7351713" cy="4230687"/>
          </a:xfrm>
        </p:spPr>
        <p:txBody>
          <a:bodyPr/>
          <a:lstStyle/>
          <a:p>
            <a:r>
              <a:rPr lang="zh-CN" altLang="en-US" sz="2400" dirty="0">
                <a:solidFill>
                  <a:srgbClr val="FF0000"/>
                </a:solidFill>
                <a:ea typeface="宋体" panose="02010600030101010101" pitchFamily="2" charset="-122"/>
              </a:rPr>
              <a:t>Varied methods </a:t>
            </a:r>
            <a:r>
              <a:rPr lang="zh-CN" altLang="en-US" sz="2400" dirty="0">
                <a:ea typeface="宋体" panose="02010600030101010101" pitchFamily="2" charset="-122"/>
              </a:rPr>
              <a:t>needed</a:t>
            </a:r>
            <a:r>
              <a:rPr lang="zh-CN" altLang="en-US" sz="2400" dirty="0">
                <a:solidFill>
                  <a:srgbClr val="FF0000"/>
                </a:solidFill>
                <a:ea typeface="宋体" panose="02010600030101010101" pitchFamily="2" charset="-122"/>
              </a:rPr>
              <a:t> </a:t>
            </a:r>
            <a:r>
              <a:rPr lang="zh-CN" altLang="en-US" sz="2400" dirty="0">
                <a:solidFill>
                  <a:srgbClr val="0033CC"/>
                </a:solidFill>
                <a:ea typeface="宋体" panose="02010600030101010101" pitchFamily="2" charset="-122"/>
              </a:rPr>
              <a:t>to control I/O devices</a:t>
            </a:r>
            <a:r>
              <a:rPr lang="zh-CN" altLang="en-US" sz="2400" dirty="0">
                <a:ea typeface="宋体" panose="02010600030101010101" pitchFamily="2" charset="-122"/>
              </a:rPr>
              <a:t>， </a:t>
            </a:r>
            <a:r>
              <a:rPr lang="en-US" altLang="zh-CN" sz="2400" dirty="0">
                <a:ea typeface="宋体" panose="02010600030101010101" pitchFamily="2" charset="-122"/>
              </a:rPr>
              <a:t>because they vary so widely in their </a:t>
            </a:r>
            <a:r>
              <a:rPr lang="en-US" altLang="zh-CN" sz="2400" dirty="0">
                <a:solidFill>
                  <a:srgbClr val="0033CC"/>
                </a:solidFill>
                <a:ea typeface="宋体" panose="02010600030101010101" pitchFamily="2" charset="-122"/>
              </a:rPr>
              <a:t>function and speed</a:t>
            </a:r>
            <a:r>
              <a:rPr lang="en-US" altLang="zh-CN" sz="2400" dirty="0">
                <a:ea typeface="宋体" panose="02010600030101010101" pitchFamily="2" charset="-122"/>
              </a:rPr>
              <a:t>. </a:t>
            </a:r>
          </a:p>
          <a:p>
            <a:r>
              <a:rPr lang="en-US" altLang="zh-CN" sz="2400" dirty="0">
                <a:ea typeface="宋体" panose="02010600030101010101" pitchFamily="2" charset="-122"/>
              </a:rPr>
              <a:t>These </a:t>
            </a:r>
            <a:r>
              <a:rPr lang="en-US" altLang="zh-CN" sz="2400" dirty="0">
                <a:solidFill>
                  <a:srgbClr val="FF0000"/>
                </a:solidFill>
                <a:ea typeface="宋体" panose="02010600030101010101" pitchFamily="2" charset="-122"/>
              </a:rPr>
              <a:t>methods</a:t>
            </a:r>
            <a:r>
              <a:rPr lang="en-US" altLang="zh-CN" sz="2400" dirty="0">
                <a:ea typeface="宋体" panose="02010600030101010101" pitchFamily="2" charset="-122"/>
              </a:rPr>
              <a:t> form the</a:t>
            </a:r>
            <a:r>
              <a:rPr lang="en-US" altLang="zh-CN" sz="2400" dirty="0">
                <a:solidFill>
                  <a:srgbClr val="0033CC"/>
                </a:solidFill>
                <a:ea typeface="宋体" panose="02010600030101010101" pitchFamily="2" charset="-122"/>
              </a:rPr>
              <a:t> I/O subsystem of the kernel</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which </a:t>
            </a:r>
            <a:r>
              <a:rPr lang="en-US" altLang="zh-CN" sz="2400" b="1" dirty="0">
                <a:solidFill>
                  <a:srgbClr val="337D45"/>
                </a:solidFill>
                <a:ea typeface="宋体" panose="02010600030101010101" pitchFamily="2" charset="-122"/>
              </a:rPr>
              <a:t>separates the rest of the kernel from </a:t>
            </a:r>
            <a:r>
              <a:rPr lang="en-US" altLang="zh-CN" sz="2400" dirty="0">
                <a:solidFill>
                  <a:srgbClr val="7030A0"/>
                </a:solidFill>
                <a:ea typeface="宋体" panose="02010600030101010101" pitchFamily="2" charset="-122"/>
              </a:rPr>
              <a:t>the </a:t>
            </a:r>
            <a:r>
              <a:rPr lang="en-US" altLang="zh-CN" sz="2400" b="1" dirty="0">
                <a:solidFill>
                  <a:srgbClr val="7030A0"/>
                </a:solidFill>
                <a:ea typeface="宋体" panose="02010600030101010101" pitchFamily="2" charset="-122"/>
              </a:rPr>
              <a:t>complexities of I/O devices</a:t>
            </a:r>
            <a:r>
              <a:rPr lang="en-US" altLang="zh-CN" sz="2400" dirty="0">
                <a:solidFill>
                  <a:srgbClr val="7030A0"/>
                </a:solidFill>
                <a:ea typeface="宋体" panose="02010600030101010101" pitchFamily="2" charset="-122"/>
              </a:rPr>
              <a:t>.</a:t>
            </a:r>
          </a:p>
          <a:p>
            <a:r>
              <a:rPr lang="en-US" altLang="zh-CN" sz="2400" dirty="0">
                <a:solidFill>
                  <a:srgbClr val="0033CC"/>
                </a:solidFill>
                <a:ea typeface="宋体" panose="02010600030101010101" pitchFamily="2" charset="-122"/>
              </a:rPr>
              <a:t>I/O-device technology exhibits two conflicting trends</a:t>
            </a:r>
          </a:p>
          <a:p>
            <a:pPr lvl="1"/>
            <a:r>
              <a:rPr lang="en-US" altLang="zh-CN" sz="2000" dirty="0">
                <a:solidFill>
                  <a:srgbClr val="C00000"/>
                </a:solidFill>
                <a:ea typeface="宋体" panose="02010600030101010101" pitchFamily="2" charset="-122"/>
              </a:rPr>
              <a:t>Standardization</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of software and hardware </a:t>
            </a:r>
            <a:r>
              <a:rPr lang="en-US" altLang="zh-CN" sz="2000" dirty="0">
                <a:solidFill>
                  <a:srgbClr val="0033CC"/>
                </a:solidFill>
                <a:ea typeface="宋体" panose="02010600030101010101" pitchFamily="2" charset="-122"/>
              </a:rPr>
              <a:t>interfaces</a:t>
            </a:r>
            <a:r>
              <a:rPr lang="zh-CN" altLang="en-US" sz="2000" dirty="0">
                <a:solidFill>
                  <a:srgbClr val="0033CC"/>
                </a:solidFill>
                <a:ea typeface="宋体" panose="02010600030101010101" pitchFamily="2" charset="-122"/>
              </a:rPr>
              <a:t>；</a:t>
            </a:r>
            <a:endParaRPr lang="en-US" altLang="zh-CN" sz="2000" dirty="0">
              <a:solidFill>
                <a:srgbClr val="0033CC"/>
              </a:solidFill>
              <a:ea typeface="宋体" panose="02010600030101010101" pitchFamily="2" charset="-122"/>
            </a:endParaRPr>
          </a:p>
          <a:p>
            <a:pPr lvl="1"/>
            <a:r>
              <a:rPr lang="en-US" altLang="zh-CN" sz="2000" dirty="0">
                <a:solidFill>
                  <a:srgbClr val="C00000"/>
                </a:solidFill>
                <a:ea typeface="宋体" panose="02010600030101010101" pitchFamily="2" charset="-122"/>
              </a:rPr>
              <a:t>Broad variety of  I/O devices</a:t>
            </a:r>
            <a:r>
              <a:rPr lang="zh-CN" altLang="en-US" sz="2000" dirty="0">
                <a:solidFill>
                  <a:srgbClr val="C00000"/>
                </a:solidFill>
                <a:ea typeface="宋体" panose="02010600030101010101" pitchFamily="2" charset="-122"/>
              </a:rPr>
              <a:t>；</a:t>
            </a:r>
            <a:endParaRPr lang="en-US" altLang="zh-CN" sz="2000"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5978" y="539683"/>
            <a:ext cx="4380548" cy="681038"/>
          </a:xfrm>
        </p:spPr>
        <p:txBody>
          <a:bodyPr/>
          <a:lstStyle/>
          <a:p>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系统的构成</a:t>
            </a:r>
          </a:p>
        </p:txBody>
      </p:sp>
      <p:sp>
        <p:nvSpPr>
          <p:cNvPr id="3" name="AutoShape 2" descr="https://img-blog.csdnimg.cn/20181125090220226.png?x-oss-process=image/watermark,type_ZmFuZ3poZW5naGVpdGk,shadow_10,text_aHR0cHM6Ly9ibG9nLmNzZG4ubmV0L3dlaXhpbl80MzIxNDAwNQ==,size_16,color_FFFFFF,t_7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143952" y="1498523"/>
            <a:ext cx="6324600" cy="4429125"/>
          </a:xfrm>
          <a:prstGeom prst="rect">
            <a:avLst/>
          </a:prstGeom>
        </p:spPr>
      </p:pic>
    </p:spTree>
    <p:extLst>
      <p:ext uri="{BB962C8B-B14F-4D97-AF65-F5344CB8AC3E}">
        <p14:creationId xmlns:p14="http://schemas.microsoft.com/office/powerpoint/2010/main" val="43735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2C222BA-52EB-4A46-92D6-28C1B7EAAA7A}"/>
              </a:ext>
            </a:extLst>
          </p:cNvPr>
          <p:cNvSpPr>
            <a:spLocks noGrp="1" noChangeArrowheads="1"/>
          </p:cNvSpPr>
          <p:nvPr>
            <p:ph type="title" idx="4294967295"/>
          </p:nvPr>
        </p:nvSpPr>
        <p:spPr>
          <a:xfrm>
            <a:off x="685800" y="276225"/>
            <a:ext cx="7772400" cy="533400"/>
          </a:xfrm>
        </p:spPr>
        <p:txBody>
          <a:bodyPr/>
          <a:lstStyle/>
          <a:p>
            <a:pPr>
              <a:defRPr/>
            </a:pPr>
            <a:r>
              <a:rPr lang="zh-CN" altLang="en-US" sz="2400" b="0" dirty="0">
                <a:effectLst>
                  <a:outerShdw blurRad="38100" dist="38100" dir="2700000" algn="tl">
                    <a:srgbClr val="C0C0C0"/>
                  </a:outerShdw>
                </a:effectLst>
                <a:ea typeface="宋体" panose="02010600030101010101" pitchFamily="2" charset="-122"/>
              </a:rPr>
              <a:t>SPOOLing系统</a:t>
            </a:r>
            <a:r>
              <a:rPr lang="zh-CN" altLang="en-US" sz="2400" b="0" dirty="0" smtClean="0">
                <a:effectLst>
                  <a:outerShdw blurRad="38100" dist="38100" dir="2700000" algn="tl">
                    <a:srgbClr val="C0C0C0"/>
                  </a:outerShdw>
                </a:effectLst>
                <a:ea typeface="宋体" panose="02010600030101010101" pitchFamily="2" charset="-122"/>
              </a:rPr>
              <a:t>的构成</a:t>
            </a:r>
            <a:endParaRPr lang="zh-CN" altLang="en-US" sz="1800" dirty="0">
              <a:solidFill>
                <a:schemeClr val="tx1"/>
              </a:solidFill>
              <a:effectLst>
                <a:outerShdw blurRad="38100" dist="38100" dir="2700000" algn="tl">
                  <a:srgbClr val="C0C0C0"/>
                </a:outerShdw>
              </a:effectLst>
              <a:ea typeface="宋体" panose="02010600030101010101" pitchFamily="2" charset="-122"/>
            </a:endParaRPr>
          </a:p>
        </p:txBody>
      </p:sp>
      <p:sp>
        <p:nvSpPr>
          <p:cNvPr id="74755" name="Rectangle 3">
            <a:extLst>
              <a:ext uri="{FF2B5EF4-FFF2-40B4-BE49-F238E27FC236}">
                <a16:creationId xmlns:a16="http://schemas.microsoft.com/office/drawing/2014/main" id="{9A57A88F-CBBC-43AD-AE2C-A184C8B7BD98}"/>
              </a:ext>
            </a:extLst>
          </p:cNvPr>
          <p:cNvSpPr>
            <a:spLocks noGrp="1" noChangeArrowheads="1"/>
          </p:cNvSpPr>
          <p:nvPr>
            <p:ph type="body" idx="4294967295"/>
          </p:nvPr>
        </p:nvSpPr>
        <p:spPr>
          <a:xfrm>
            <a:off x="925513" y="958850"/>
            <a:ext cx="7518400" cy="5068888"/>
          </a:xfrm>
        </p:spPr>
        <p:txBody>
          <a:bodyPr/>
          <a:lstStyle/>
          <a:p>
            <a:r>
              <a:rPr lang="zh-CN" altLang="en-US" sz="1800" b="1">
                <a:solidFill>
                  <a:srgbClr val="0000FF"/>
                </a:solidFill>
                <a:ea typeface="宋体" panose="02010600030101010101" pitchFamily="2" charset="-122"/>
              </a:rPr>
              <a:t>输入井与输出井</a:t>
            </a:r>
          </a:p>
          <a:p>
            <a:pPr>
              <a:buFont typeface="Monotype Sorts" pitchFamily="2" charset="2"/>
              <a:buNone/>
            </a:pPr>
            <a:r>
              <a:rPr lang="zh-CN" altLang="en-US" sz="1800" b="1">
                <a:ea typeface="宋体" panose="02010600030101010101" pitchFamily="2" charset="-122"/>
              </a:rPr>
              <a:t>      </a:t>
            </a:r>
            <a:r>
              <a:rPr lang="zh-CN" altLang="en-US" sz="1600" b="1">
                <a:ea typeface="宋体" panose="02010600030101010101" pitchFamily="2" charset="-122"/>
              </a:rPr>
              <a:t>￭ </a:t>
            </a:r>
            <a:r>
              <a:rPr lang="zh-CN" altLang="en-US" sz="1400" b="1">
                <a:ea typeface="宋体" panose="02010600030101010101" pitchFamily="2" charset="-122"/>
              </a:rPr>
              <a:t>在磁盘上开辟的两块存储空间；</a:t>
            </a:r>
          </a:p>
          <a:p>
            <a:pPr>
              <a:buFont typeface="Monotype Sorts" pitchFamily="2" charset="2"/>
              <a:buNone/>
            </a:pPr>
            <a:r>
              <a:rPr lang="zh-CN" altLang="en-US" sz="1400" b="1">
                <a:ea typeface="宋体" panose="02010600030101010101" pitchFamily="2" charset="-122"/>
              </a:rPr>
              <a:t>       ￭ 输入井模拟脱机输入时的磁盘，收容输入数据；</a:t>
            </a:r>
          </a:p>
          <a:p>
            <a:pPr>
              <a:buFont typeface="Monotype Sorts" pitchFamily="2" charset="2"/>
              <a:buNone/>
            </a:pPr>
            <a:r>
              <a:rPr lang="zh-CN" altLang="en-US" sz="1400" b="1">
                <a:ea typeface="宋体" panose="02010600030101010101" pitchFamily="2" charset="-122"/>
              </a:rPr>
              <a:t>       ￭ 输出井模拟脱机输出时的磁盘，收容输出数据；</a:t>
            </a:r>
          </a:p>
          <a:p>
            <a:r>
              <a:rPr lang="zh-CN" altLang="en-US" sz="1800" b="1">
                <a:solidFill>
                  <a:srgbClr val="0000FF"/>
                </a:solidFill>
                <a:ea typeface="宋体" panose="02010600030101010101" pitchFamily="2" charset="-122"/>
              </a:rPr>
              <a:t>输入缓冲区与输出缓冲区（buffer）</a:t>
            </a:r>
          </a:p>
          <a:p>
            <a:pPr>
              <a:buFont typeface="Monotype Sorts" pitchFamily="2" charset="2"/>
              <a:buNone/>
            </a:pPr>
            <a:r>
              <a:rPr lang="zh-CN" altLang="en-US" sz="1800" b="1">
                <a:ea typeface="宋体" panose="02010600030101010101" pitchFamily="2" charset="-122"/>
              </a:rPr>
              <a:t>      </a:t>
            </a:r>
            <a:r>
              <a:rPr lang="zh-CN" altLang="en-US" sz="1400" b="1">
                <a:ea typeface="宋体" panose="02010600030101010101" pitchFamily="2" charset="-122"/>
              </a:rPr>
              <a:t>￭ 在内存中开辟的两个缓冲区</a:t>
            </a:r>
          </a:p>
          <a:p>
            <a:pPr>
              <a:buFont typeface="Monotype Sorts" pitchFamily="2" charset="2"/>
              <a:buNone/>
            </a:pPr>
            <a:r>
              <a:rPr lang="zh-CN" altLang="en-US" sz="1400" b="1">
                <a:ea typeface="宋体" panose="02010600030101010101" pitchFamily="2" charset="-122"/>
              </a:rPr>
              <a:t>        ￭ 输入缓冲区用于暂存输入设备输入的数据，然后传送到输入井；</a:t>
            </a:r>
          </a:p>
          <a:p>
            <a:pPr>
              <a:buFont typeface="Monotype Sorts" pitchFamily="2" charset="2"/>
              <a:buNone/>
            </a:pPr>
            <a:r>
              <a:rPr lang="zh-CN" altLang="en-US" sz="1400" b="1">
                <a:ea typeface="宋体" panose="02010600030101010101" pitchFamily="2" charset="-122"/>
              </a:rPr>
              <a:t>        ￭ 输出缓冲区用于暂存从输出井来的数据，然后传送给输出设备；</a:t>
            </a:r>
          </a:p>
          <a:p>
            <a:r>
              <a:rPr lang="zh-CN" altLang="en-US" sz="1800" b="1">
                <a:solidFill>
                  <a:srgbClr val="0000FF"/>
                </a:solidFill>
                <a:ea typeface="宋体" panose="02010600030101010101" pitchFamily="2" charset="-122"/>
              </a:rPr>
              <a:t>输入进程与输出进程</a:t>
            </a:r>
          </a:p>
          <a:p>
            <a:pPr>
              <a:buFont typeface="Monotype Sorts" pitchFamily="2" charset="2"/>
              <a:buNone/>
            </a:pPr>
            <a:r>
              <a:rPr lang="zh-CN" altLang="en-US" sz="1600" b="1">
                <a:ea typeface="宋体" panose="02010600030101010101" pitchFamily="2" charset="-122"/>
              </a:rPr>
              <a:t>       </a:t>
            </a:r>
            <a:r>
              <a:rPr lang="zh-CN" altLang="en-US" sz="1400" b="1">
                <a:ea typeface="宋体" panose="02010600030101010101" pitchFamily="2" charset="-122"/>
              </a:rPr>
              <a:t>￭ 输入进程将用户要求的数据从输入设备通过输入缓冲区送到输入井；当CPU需要输入数据时，直接从输入井中读入；</a:t>
            </a:r>
          </a:p>
          <a:p>
            <a:pPr>
              <a:buFont typeface="Monotype Sorts" pitchFamily="2" charset="2"/>
              <a:buNone/>
            </a:pPr>
            <a:r>
              <a:rPr lang="zh-CN" altLang="en-US" sz="1400" b="1">
                <a:ea typeface="宋体" panose="02010600030101010101" pitchFamily="2" charset="-122"/>
              </a:rPr>
              <a:t>      ￭ 输出进程将用户需要输出的数据送入输出井；当输出设备空闲时，从输出井读出数据，通过输出缓冲区送入输出设备上；</a:t>
            </a:r>
          </a:p>
          <a:p>
            <a:r>
              <a:rPr lang="zh-CN" altLang="en-US" sz="1800" b="1">
                <a:solidFill>
                  <a:srgbClr val="0000FF"/>
                </a:solidFill>
                <a:ea typeface="宋体" panose="02010600030101010101" pitchFamily="2" charset="-122"/>
              </a:rPr>
              <a:t>请求输出队列</a:t>
            </a:r>
          </a:p>
          <a:p>
            <a:pPr>
              <a:buFont typeface="Monotype Sorts" pitchFamily="2" charset="2"/>
              <a:buNone/>
            </a:pPr>
            <a:r>
              <a:rPr lang="zh-CN" altLang="en-US" sz="1600" b="1">
                <a:ea typeface="宋体" panose="02010600030101010101" pitchFamily="2" charset="-122"/>
              </a:rPr>
              <a:t>      </a:t>
            </a:r>
            <a:r>
              <a:rPr lang="zh-CN" altLang="en-US" sz="1400" b="1">
                <a:ea typeface="宋体" panose="02010600030101010101" pitchFamily="2" charset="-122"/>
              </a:rPr>
              <a:t>￭ 系统为每个请求输出的进程建立一张请求输出表；若干张请求输出表形成一个请求输出队列；当输出设备空闲时，按该队列的顺序依次输出； </a:t>
            </a:r>
          </a:p>
        </p:txBody>
      </p:sp>
    </p:spTree>
    <p:extLst>
      <p:ext uri="{BB962C8B-B14F-4D97-AF65-F5344CB8AC3E}">
        <p14:creationId xmlns:p14="http://schemas.microsoft.com/office/powerpoint/2010/main" val="18393859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F8C7E43-D02B-4C9F-9607-0E1DC5C1514B}"/>
              </a:ext>
            </a:extLst>
          </p:cNvPr>
          <p:cNvSpPr>
            <a:spLocks noGrp="1" noChangeArrowheads="1"/>
          </p:cNvSpPr>
          <p:nvPr>
            <p:ph type="title" idx="4294967295"/>
          </p:nvPr>
        </p:nvSpPr>
        <p:spPr>
          <a:xfrm>
            <a:off x="990600" y="533400"/>
            <a:ext cx="7467600" cy="990600"/>
          </a:xfrm>
        </p:spPr>
        <p:txBody>
          <a:bodyPr/>
          <a:lstStyle/>
          <a:p>
            <a:r>
              <a:rPr lang="zh-CN" altLang="en-US" sz="2400">
                <a:ea typeface="宋体" panose="02010600030101010101" pitchFamily="2" charset="-122"/>
              </a:rPr>
              <a:t>SPOOLing工作过程举例</a:t>
            </a:r>
            <a:br>
              <a:rPr lang="zh-CN" altLang="en-US" sz="2400">
                <a:ea typeface="宋体" panose="02010600030101010101" pitchFamily="2" charset="-122"/>
              </a:rPr>
            </a:br>
            <a:r>
              <a:rPr lang="zh-CN" altLang="en-US" sz="2400" u="sng">
                <a:solidFill>
                  <a:srgbClr val="0000FF"/>
                </a:solidFill>
                <a:ea typeface="宋体" panose="02010600030101010101" pitchFamily="2" charset="-122"/>
              </a:rPr>
              <a:t>以共享打印机为例</a:t>
            </a:r>
          </a:p>
        </p:txBody>
      </p:sp>
      <p:sp>
        <p:nvSpPr>
          <p:cNvPr id="75779" name="Rectangle 3">
            <a:extLst>
              <a:ext uri="{FF2B5EF4-FFF2-40B4-BE49-F238E27FC236}">
                <a16:creationId xmlns:a16="http://schemas.microsoft.com/office/drawing/2014/main" id="{984EE884-5FC9-47E3-811B-91850533A505}"/>
              </a:ext>
            </a:extLst>
          </p:cNvPr>
          <p:cNvSpPr>
            <a:spLocks noGrp="1" noChangeArrowheads="1"/>
          </p:cNvSpPr>
          <p:nvPr>
            <p:ph type="body" idx="4294967295"/>
          </p:nvPr>
        </p:nvSpPr>
        <p:spPr>
          <a:xfrm>
            <a:off x="685800" y="1752600"/>
            <a:ext cx="7772400" cy="4343400"/>
          </a:xfrm>
        </p:spPr>
        <p:txBody>
          <a:bodyPr/>
          <a:lstStyle/>
          <a:p>
            <a:pPr eaLnBrk="1" hangingPunct="1">
              <a:lnSpc>
                <a:spcPct val="90000"/>
              </a:lnSpc>
            </a:pPr>
            <a:r>
              <a:rPr lang="zh-CN" altLang="en-US" sz="1800" b="1" dirty="0">
                <a:ea typeface="宋体" panose="02010600030101010101" pitchFamily="2" charset="-122"/>
              </a:rPr>
              <a:t>当用户请求输出时，SPOOLing系统截获该请求，然后并不将真正的打印机分配给该用户进程，而只是为它做了两件事：</a:t>
            </a:r>
          </a:p>
          <a:p>
            <a:pPr eaLnBrk="1" hangingPunct="1">
              <a:lnSpc>
                <a:spcPct val="90000"/>
              </a:lnSpc>
              <a:buFont typeface="Monotype Sorts" pitchFamily="2" charset="2"/>
              <a:buNone/>
            </a:pPr>
            <a:r>
              <a:rPr lang="zh-CN" altLang="en-US" sz="1800" b="1" dirty="0">
                <a:ea typeface="宋体" panose="02010600030101010101" pitchFamily="2" charset="-122"/>
              </a:rPr>
              <a:t>    (1) 由输出进程在输出井中为之申请一空闲存储空间，并将打印的数据写入其中；</a:t>
            </a:r>
          </a:p>
          <a:p>
            <a:pPr eaLnBrk="1" hangingPunct="1">
              <a:lnSpc>
                <a:spcPct val="90000"/>
              </a:lnSpc>
              <a:buFont typeface="Monotype Sorts" pitchFamily="2" charset="2"/>
              <a:buNone/>
            </a:pPr>
            <a:r>
              <a:rPr lang="zh-CN" altLang="en-US" sz="1800" b="1" dirty="0">
                <a:ea typeface="宋体" panose="02010600030101010101" pitchFamily="2" charset="-122"/>
              </a:rPr>
              <a:t>    (2) 输出进程再为用户申请一张空白的用户请求打印表，并将用户的打印要求填入其中，再将该表挂接到请求打印队列中；</a:t>
            </a:r>
          </a:p>
          <a:p>
            <a:pPr eaLnBrk="1" hangingPunct="1">
              <a:lnSpc>
                <a:spcPct val="90000"/>
              </a:lnSpc>
            </a:pPr>
            <a:r>
              <a:rPr lang="zh-CN" altLang="en-US" sz="1800" b="1" dirty="0">
                <a:ea typeface="宋体" panose="02010600030101010101" pitchFamily="2" charset="-122"/>
              </a:rPr>
              <a:t>如果还有打印请求，SPOOLing系统仍然截获该请求，同样为它做上述两件事；</a:t>
            </a:r>
          </a:p>
          <a:p>
            <a:pPr eaLnBrk="1" hangingPunct="1">
              <a:lnSpc>
                <a:spcPct val="90000"/>
              </a:lnSpc>
            </a:pPr>
            <a:endParaRPr lang="zh-CN" altLang="en-US" sz="18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当打印机空闲时，输出进程将从打印队列中取出队首的一张请求打印表，根据表中的要求，将要打印的数据从输出井中传送到输出缓冲区，再由打印机打印；</a:t>
            </a:r>
          </a:p>
          <a:p>
            <a:pPr eaLnBrk="1" hangingPunct="1">
              <a:lnSpc>
                <a:spcPct val="90000"/>
              </a:lnSpc>
              <a:buFont typeface="Monotype Sorts" pitchFamily="2" charset="2"/>
              <a:buNone/>
            </a:pPr>
            <a:r>
              <a:rPr lang="zh-CN" altLang="en-US" sz="1800" b="1" dirty="0">
                <a:ea typeface="宋体" panose="02010600030101010101" pitchFamily="2" charset="-122"/>
              </a:rPr>
              <a:t>     重复该过程，直至打印队列为空；输出进程将自己阻塞，直至新的打印请求将其唤醒；</a:t>
            </a:r>
          </a:p>
        </p:txBody>
      </p:sp>
    </p:spTree>
    <p:extLst>
      <p:ext uri="{BB962C8B-B14F-4D97-AF65-F5344CB8AC3E}">
        <p14:creationId xmlns:p14="http://schemas.microsoft.com/office/powerpoint/2010/main" val="2742790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12D4337-47D3-49D6-BD7F-B91DB9E92B1A}"/>
              </a:ext>
            </a:extLst>
          </p:cNvPr>
          <p:cNvSpPr>
            <a:spLocks noGrp="1" noChangeArrowheads="1"/>
          </p:cNvSpPr>
          <p:nvPr>
            <p:ph type="title" idx="4294967295"/>
          </p:nvPr>
        </p:nvSpPr>
        <p:spPr/>
        <p:txBody>
          <a:bodyPr/>
          <a:lstStyle/>
          <a:p>
            <a:pPr>
              <a:defRPr/>
            </a:pPr>
            <a:r>
              <a:rPr lang="zh-CN" altLang="en-US" b="0">
                <a:effectLst>
                  <a:outerShdw blurRad="38100" dist="38100" dir="2700000" algn="tl">
                    <a:srgbClr val="C0C0C0"/>
                  </a:outerShdw>
                </a:effectLst>
                <a:ea typeface="宋体" panose="02010600030101010101" pitchFamily="2" charset="-122"/>
              </a:rPr>
              <a:t>SPOOLing系统的特点</a:t>
            </a:r>
          </a:p>
        </p:txBody>
      </p:sp>
      <p:sp>
        <p:nvSpPr>
          <p:cNvPr id="76803" name="Rectangle 3">
            <a:extLst>
              <a:ext uri="{FF2B5EF4-FFF2-40B4-BE49-F238E27FC236}">
                <a16:creationId xmlns:a16="http://schemas.microsoft.com/office/drawing/2014/main" id="{5D30E5A5-DF0B-44A1-A12D-36DE8F806F93}"/>
              </a:ext>
            </a:extLst>
          </p:cNvPr>
          <p:cNvSpPr>
            <a:spLocks noGrp="1" noChangeArrowheads="1"/>
          </p:cNvSpPr>
          <p:nvPr>
            <p:ph type="body" idx="4294967295"/>
          </p:nvPr>
        </p:nvSpPr>
        <p:spPr/>
        <p:txBody>
          <a:bodyPr/>
          <a:lstStyle/>
          <a:p>
            <a:pPr>
              <a:lnSpc>
                <a:spcPct val="90000"/>
              </a:lnSpc>
            </a:pPr>
            <a:r>
              <a:rPr lang="zh-CN" altLang="en-US" sz="2000" b="1">
                <a:ea typeface="宋体" panose="02010600030101010101" pitchFamily="2" charset="-122"/>
              </a:rPr>
              <a:t>采用SPOOLing技术管理打印机，给用户的感觉就像是每个用户独占了一台速度很高的打印机－虚拟打印机；否则用户进程将依次等待低速的打印机打印数据，降低了进程的推进速度；</a:t>
            </a:r>
          </a:p>
          <a:p>
            <a:pPr>
              <a:lnSpc>
                <a:spcPct val="90000"/>
              </a:lnSpc>
            </a:pPr>
            <a:r>
              <a:rPr lang="zh-CN" altLang="en-US" sz="2000" b="1">
                <a:ea typeface="宋体" panose="02010600030101010101" pitchFamily="2" charset="-122"/>
              </a:rPr>
              <a:t>因此我们说利用SPOOLing技术将一台物理设备改造成多台虚拟设备；</a:t>
            </a:r>
          </a:p>
          <a:p>
            <a:pPr>
              <a:lnSpc>
                <a:spcPct val="90000"/>
              </a:lnSpc>
            </a:pPr>
            <a:endParaRPr lang="zh-CN" altLang="en-US" sz="2000" b="1">
              <a:ea typeface="宋体" panose="02010600030101010101" pitchFamily="2" charset="-122"/>
            </a:endParaRPr>
          </a:p>
          <a:p>
            <a:pPr>
              <a:lnSpc>
                <a:spcPct val="90000"/>
              </a:lnSpc>
            </a:pPr>
            <a:r>
              <a:rPr lang="zh-CN" altLang="en-US" sz="2000" b="1">
                <a:ea typeface="宋体" panose="02010600030101010101" pitchFamily="2" charset="-122"/>
              </a:rPr>
              <a:t>特点</a:t>
            </a:r>
          </a:p>
          <a:p>
            <a:pPr>
              <a:lnSpc>
                <a:spcPct val="90000"/>
              </a:lnSpc>
              <a:buFont typeface="Monotype Sorts" pitchFamily="2" charset="2"/>
              <a:buNone/>
            </a:pPr>
            <a:r>
              <a:rPr lang="zh-CN" altLang="en-US" sz="2000" b="1">
                <a:ea typeface="宋体" panose="02010600030101010101" pitchFamily="2" charset="-122"/>
              </a:rPr>
              <a:t>   ￭ </a:t>
            </a:r>
            <a:r>
              <a:rPr lang="zh-CN" altLang="en-US" sz="1800" b="1">
                <a:ea typeface="宋体" panose="02010600030101010101" pitchFamily="2" charset="-122"/>
              </a:rPr>
              <a:t>提高了I/O的速度；</a:t>
            </a:r>
          </a:p>
          <a:p>
            <a:pPr>
              <a:lnSpc>
                <a:spcPct val="90000"/>
              </a:lnSpc>
              <a:buFont typeface="Monotype Sorts" pitchFamily="2" charset="2"/>
              <a:buNone/>
            </a:pPr>
            <a:r>
              <a:rPr lang="zh-CN" altLang="en-US" sz="1800" b="1">
                <a:ea typeface="宋体" panose="02010600030101010101" pitchFamily="2" charset="-122"/>
              </a:rPr>
              <a:t>    ￭ 将独占设备改造成共享设备；</a:t>
            </a:r>
          </a:p>
          <a:p>
            <a:pPr>
              <a:lnSpc>
                <a:spcPct val="90000"/>
              </a:lnSpc>
              <a:buFont typeface="Monotype Sorts" pitchFamily="2" charset="2"/>
              <a:buNone/>
            </a:pPr>
            <a:r>
              <a:rPr lang="zh-CN" altLang="en-US" sz="1800" b="1">
                <a:ea typeface="宋体" panose="02010600030101010101" pitchFamily="2" charset="-122"/>
              </a:rPr>
              <a:t>    ￭ 实现了虚拟设备；</a:t>
            </a:r>
          </a:p>
        </p:txBody>
      </p:sp>
    </p:spTree>
    <p:extLst>
      <p:ext uri="{BB962C8B-B14F-4D97-AF65-F5344CB8AC3E}">
        <p14:creationId xmlns:p14="http://schemas.microsoft.com/office/powerpoint/2010/main" val="26087723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22B1962-55DF-4281-8B7A-60A654970CF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6323" name="Rectangle 3">
            <a:extLst>
              <a:ext uri="{FF2B5EF4-FFF2-40B4-BE49-F238E27FC236}">
                <a16:creationId xmlns:a16="http://schemas.microsoft.com/office/drawing/2014/main" id="{C62A540F-1D4F-4EC9-9045-0F12BB86FFED}"/>
              </a:ext>
            </a:extLst>
          </p:cNvPr>
          <p:cNvSpPr>
            <a:spLocks noGrp="1" noChangeArrowheads="1"/>
          </p:cNvSpPr>
          <p:nvPr>
            <p:ph type="body" idx="4294967295"/>
          </p:nvPr>
        </p:nvSpPr>
        <p:spPr>
          <a:xfrm>
            <a:off x="819150" y="1300162"/>
            <a:ext cx="7351713" cy="4825429"/>
          </a:xfrm>
        </p:spPr>
        <p:txBody>
          <a:bodyPr/>
          <a:lstStyle/>
          <a:p>
            <a:r>
              <a:rPr lang="en-US" altLang="zh-CN" sz="2400" b="1" dirty="0">
                <a:solidFill>
                  <a:srgbClr val="C00000"/>
                </a:solidFill>
                <a:ea typeface="宋体" panose="02010600030101010101" pitchFamily="2" charset="-122"/>
              </a:rPr>
              <a:t>Spooling</a:t>
            </a:r>
            <a:r>
              <a:rPr lang="en-US" altLang="zh-CN" sz="2400" dirty="0">
                <a:ea typeface="宋体" panose="02010600030101010101" pitchFamily="2" charset="-122"/>
              </a:rPr>
              <a:t> is </a:t>
            </a:r>
            <a:r>
              <a:rPr lang="en-US" altLang="zh-CN" sz="2400" b="1" dirty="0">
                <a:solidFill>
                  <a:srgbClr val="7030A0"/>
                </a:solidFill>
                <a:ea typeface="宋体" panose="02010600030101010101" pitchFamily="2" charset="-122"/>
              </a:rPr>
              <a:t>one </a:t>
            </a:r>
            <a:r>
              <a:rPr lang="zh-CN" altLang="en-US" sz="2400" b="1" dirty="0">
                <a:solidFill>
                  <a:srgbClr val="7030A0"/>
                </a:solidFill>
                <a:ea typeface="宋体" panose="02010600030101010101" pitchFamily="2" charset="-122"/>
              </a:rPr>
              <a:t>way </a:t>
            </a:r>
            <a:r>
              <a:rPr lang="zh-CN" altLang="en-US" sz="2400" dirty="0">
                <a:ea typeface="宋体" panose="02010600030101010101" pitchFamily="2" charset="-122"/>
              </a:rPr>
              <a:t>operating systems can coordinate concurrent output. </a:t>
            </a:r>
            <a:endParaRPr lang="en-US" altLang="zh-CN" sz="2400" dirty="0">
              <a:ea typeface="宋体" panose="02010600030101010101" pitchFamily="2" charset="-122"/>
            </a:endParaRPr>
          </a:p>
          <a:p>
            <a:r>
              <a:rPr lang="zh-CN" altLang="en-US" sz="2400" b="1" dirty="0">
                <a:solidFill>
                  <a:srgbClr val="C00000"/>
                </a:solidFill>
                <a:ea typeface="宋体" panose="02010600030101010101" pitchFamily="2" charset="-122"/>
              </a:rPr>
              <a:t>Device </a:t>
            </a:r>
            <a:r>
              <a:rPr lang="en-US" altLang="zh-CN" sz="2400" b="1" dirty="0">
                <a:solidFill>
                  <a:srgbClr val="C00000"/>
                </a:solidFill>
                <a:ea typeface="宋体" panose="02010600030101010101" pitchFamily="2" charset="-122"/>
              </a:rPr>
              <a:t>reservation </a:t>
            </a:r>
            <a:r>
              <a:rPr lang="en-US" altLang="zh-CN" sz="2400" dirty="0">
                <a:ea typeface="宋体" panose="02010600030101010101" pitchFamily="2" charset="-122"/>
              </a:rPr>
              <a:t>is </a:t>
            </a:r>
            <a:r>
              <a:rPr lang="en-US" altLang="zh-CN" sz="2400" b="1" dirty="0">
                <a:solidFill>
                  <a:srgbClr val="7030A0"/>
                </a:solidFill>
                <a:ea typeface="宋体" panose="02010600030101010101" pitchFamily="2" charset="-122"/>
              </a:rPr>
              <a:t>a</a:t>
            </a:r>
            <a:r>
              <a:rPr lang="zh-CN" altLang="en-US" sz="2400" b="1" dirty="0">
                <a:solidFill>
                  <a:srgbClr val="7030A0"/>
                </a:solidFill>
                <a:ea typeface="宋体" panose="02010600030101010101" pitchFamily="2" charset="-122"/>
              </a:rPr>
              <a:t>nother way </a:t>
            </a:r>
            <a:r>
              <a:rPr lang="zh-CN" altLang="en-US" sz="2400" dirty="0">
                <a:ea typeface="宋体" panose="02010600030101010101" pitchFamily="2" charset="-122"/>
              </a:rPr>
              <a:t>to deal with concurrent device access</a:t>
            </a:r>
            <a:r>
              <a:rPr lang="zh-CN" altLang="en-US" sz="2400" b="1" dirty="0">
                <a:solidFill>
                  <a:srgbClr val="C00000"/>
                </a:solidFill>
                <a:ea typeface="宋体" panose="02010600030101010101" pitchFamily="2" charset="-122"/>
              </a:rPr>
              <a:t>；</a:t>
            </a:r>
            <a:endParaRPr lang="en-US" altLang="zh-CN" sz="2400" b="1" dirty="0">
              <a:solidFill>
                <a:srgbClr val="C00000"/>
              </a:solidFill>
              <a:ea typeface="宋体" panose="02010600030101010101" pitchFamily="2" charset="-122"/>
            </a:endParaRPr>
          </a:p>
          <a:p>
            <a:r>
              <a:rPr lang="zh-CN" altLang="en-US" sz="2400" b="1" dirty="0">
                <a:solidFill>
                  <a:srgbClr val="FF0000"/>
                </a:solidFill>
                <a:ea typeface="宋体" panose="02010600030101010101" pitchFamily="2" charset="-122"/>
              </a:rPr>
              <a:t>Device </a:t>
            </a:r>
            <a:r>
              <a:rPr lang="en-US" altLang="zh-CN" sz="2400" b="1" dirty="0">
                <a:solidFill>
                  <a:srgbClr val="FF0000"/>
                </a:solidFill>
                <a:ea typeface="宋体" panose="02010600030101010101" pitchFamily="2" charset="-122"/>
              </a:rPr>
              <a:t>reservation </a:t>
            </a:r>
            <a:r>
              <a:rPr lang="en-US" altLang="zh-CN" sz="2400" dirty="0">
                <a:ea typeface="宋体" panose="02010600030101010101" pitchFamily="2" charset="-122"/>
              </a:rPr>
              <a:t>- provides </a:t>
            </a:r>
            <a:r>
              <a:rPr lang="en-US" altLang="zh-CN" sz="2400" dirty="0">
                <a:solidFill>
                  <a:srgbClr val="0033CC"/>
                </a:solidFill>
                <a:ea typeface="宋体" panose="02010600030101010101" pitchFamily="2" charset="-122"/>
              </a:rPr>
              <a:t>exclusive access </a:t>
            </a:r>
            <a:r>
              <a:rPr lang="en-US" altLang="zh-CN" sz="2400" dirty="0">
                <a:ea typeface="宋体" panose="02010600030101010101" pitchFamily="2" charset="-122"/>
              </a:rPr>
              <a:t>to a device </a:t>
            </a:r>
            <a:r>
              <a:rPr lang="zh-CN" altLang="en-US" sz="2400" dirty="0">
                <a:ea typeface="宋体" panose="02010600030101010101" pitchFamily="2" charset="-122"/>
              </a:rPr>
              <a:t>by enabling a process </a:t>
            </a:r>
            <a:r>
              <a:rPr lang="zh-CN" altLang="en-US" sz="2400" b="1" dirty="0">
                <a:solidFill>
                  <a:srgbClr val="3E7248"/>
                </a:solidFill>
                <a:ea typeface="宋体" panose="02010600030101010101" pitchFamily="2" charset="-122"/>
              </a:rPr>
              <a:t>to allocate an idle device </a:t>
            </a:r>
            <a:r>
              <a:rPr lang="zh-CN" altLang="en-US" sz="2400" dirty="0">
                <a:ea typeface="宋体" panose="02010600030101010101" pitchFamily="2" charset="-122"/>
              </a:rPr>
              <a:t>and to </a:t>
            </a:r>
            <a:r>
              <a:rPr lang="zh-CN" altLang="en-US" sz="2400" b="1" dirty="0">
                <a:solidFill>
                  <a:srgbClr val="3E7248"/>
                </a:solidFill>
                <a:ea typeface="宋体" panose="02010600030101010101" pitchFamily="2" charset="-122"/>
              </a:rPr>
              <a:t>deallocate that device when it is no longer needed.</a:t>
            </a:r>
          </a:p>
          <a:p>
            <a:pPr lvl="1">
              <a:spcBef>
                <a:spcPts val="600"/>
              </a:spcBef>
            </a:pPr>
            <a:r>
              <a:rPr lang="zh-CN" altLang="en-US" sz="2200" dirty="0">
                <a:solidFill>
                  <a:srgbClr val="C00000"/>
                </a:solidFill>
                <a:ea typeface="宋体" panose="02010600030101010101" pitchFamily="2" charset="-122"/>
              </a:rPr>
              <a:t>System calls for allocation and deallocation devices</a:t>
            </a:r>
          </a:p>
          <a:p>
            <a:pPr lvl="1">
              <a:spcBef>
                <a:spcPts val="600"/>
              </a:spcBef>
            </a:pPr>
            <a:r>
              <a:rPr lang="zh-CN" altLang="en-US" sz="2200" dirty="0">
                <a:solidFill>
                  <a:srgbClr val="0033CC"/>
                </a:solidFill>
                <a:ea typeface="宋体" panose="02010600030101010101" pitchFamily="2" charset="-122"/>
              </a:rPr>
              <a:t>Watch out for deadlock</a:t>
            </a:r>
          </a:p>
          <a:p>
            <a:pPr lvl="1">
              <a:spcBef>
                <a:spcPts val="600"/>
              </a:spcBef>
            </a:pPr>
            <a:r>
              <a:rPr lang="en-US" altLang="zh-CN" sz="2200" dirty="0">
                <a:ea typeface="宋体" panose="02010600030101010101" pitchFamily="2" charset="-122"/>
              </a:rPr>
              <a:t>e</a:t>
            </a:r>
            <a:r>
              <a:rPr lang="zh-CN" altLang="en-US" sz="2200" dirty="0">
                <a:ea typeface="宋体" panose="02010600030101010101" pitchFamily="2" charset="-122"/>
              </a:rPr>
              <a:t>.g. tapes, printers. </a:t>
            </a:r>
            <a:endParaRPr lang="en-US" altLang="zh-CN" sz="2200" dirty="0">
              <a:ea typeface="宋体" panose="02010600030101010101" pitchFamily="2" charset="-122"/>
            </a:endParaRPr>
          </a:p>
          <a:p>
            <a:pPr lvl="1"/>
            <a:endParaRPr lang="zh-CN" altLang="en-US"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8A3699-F9CD-428A-9F41-A327222E719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13.4.5 Error Handling</a:t>
            </a:r>
          </a:p>
        </p:txBody>
      </p:sp>
      <p:sp>
        <p:nvSpPr>
          <p:cNvPr id="57347" name="Rectangle 3">
            <a:extLst>
              <a:ext uri="{FF2B5EF4-FFF2-40B4-BE49-F238E27FC236}">
                <a16:creationId xmlns:a16="http://schemas.microsoft.com/office/drawing/2014/main" id="{A177B505-C081-4C83-A6DD-7112ABD34FD5}"/>
              </a:ext>
            </a:extLst>
          </p:cNvPr>
          <p:cNvSpPr>
            <a:spLocks noGrp="1" noChangeArrowheads="1"/>
          </p:cNvSpPr>
          <p:nvPr>
            <p:ph type="body" idx="4294967295"/>
          </p:nvPr>
        </p:nvSpPr>
        <p:spPr>
          <a:xfrm>
            <a:off x="819150" y="1300163"/>
            <a:ext cx="7650147" cy="4483100"/>
          </a:xfrm>
        </p:spPr>
        <p:txBody>
          <a:bodyPr/>
          <a:lstStyle/>
          <a:p>
            <a:r>
              <a:rPr lang="en-US" altLang="zh-CN" sz="2400" dirty="0">
                <a:ea typeface="宋体" panose="02010600030101010101" pitchFamily="2" charset="-122"/>
              </a:rPr>
              <a:t>OS can </a:t>
            </a:r>
            <a:r>
              <a:rPr lang="en-US" altLang="zh-CN" sz="2400" dirty="0">
                <a:solidFill>
                  <a:srgbClr val="0033CC"/>
                </a:solidFill>
                <a:ea typeface="宋体" panose="02010600030101010101" pitchFamily="2" charset="-122"/>
              </a:rPr>
              <a:t>recover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from disk read, device unavailable, transient write failures;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Most </a:t>
            </a:r>
            <a:r>
              <a:rPr lang="en-US" altLang="zh-CN" sz="2400" dirty="0">
                <a:solidFill>
                  <a:srgbClr val="0033CC"/>
                </a:solidFill>
                <a:ea typeface="宋体" panose="02010600030101010101" pitchFamily="2" charset="-122"/>
              </a:rPr>
              <a:t>return an error number or code </a:t>
            </a:r>
            <a:r>
              <a:rPr lang="en-US" altLang="zh-CN" sz="2400" dirty="0">
                <a:ea typeface="宋体" panose="02010600030101010101" pitchFamily="2" charset="-122"/>
              </a:rPr>
              <a:t>when I/O request fails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System </a:t>
            </a:r>
            <a:r>
              <a:rPr lang="en-US" altLang="zh-CN" sz="2400" dirty="0">
                <a:solidFill>
                  <a:srgbClr val="0033CC"/>
                </a:solidFill>
                <a:ea typeface="宋体" panose="02010600030101010101" pitchFamily="2" charset="-122"/>
              </a:rPr>
              <a:t>error logs </a:t>
            </a:r>
            <a:r>
              <a:rPr lang="en-US" altLang="zh-CN" sz="2400" dirty="0">
                <a:ea typeface="宋体" panose="02010600030101010101" pitchFamily="2" charset="-122"/>
              </a:rPr>
              <a:t>hold problem reports;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3C1B47D-CF61-422E-9D4B-B643C831D5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13.4.6 I/O Protection</a:t>
            </a:r>
          </a:p>
        </p:txBody>
      </p:sp>
      <p:sp>
        <p:nvSpPr>
          <p:cNvPr id="58371" name="Rectangle 3">
            <a:extLst>
              <a:ext uri="{FF2B5EF4-FFF2-40B4-BE49-F238E27FC236}">
                <a16:creationId xmlns:a16="http://schemas.microsoft.com/office/drawing/2014/main" id="{7881A3D5-CCCC-4C99-B9AA-F0773DEF4374}"/>
              </a:ext>
            </a:extLst>
          </p:cNvPr>
          <p:cNvSpPr>
            <a:spLocks noGrp="1" noChangeArrowheads="1"/>
          </p:cNvSpPr>
          <p:nvPr>
            <p:ph type="body" idx="4294967295"/>
          </p:nvPr>
        </p:nvSpPr>
        <p:spPr>
          <a:xfrm>
            <a:off x="658813" y="1300163"/>
            <a:ext cx="7974012" cy="4483100"/>
          </a:xfrm>
        </p:spPr>
        <p:txBody>
          <a:bodyPr/>
          <a:lstStyle/>
          <a:p>
            <a:r>
              <a:rPr lang="en-US" altLang="zh-CN" sz="2800">
                <a:ea typeface="宋体" panose="02010600030101010101" pitchFamily="2" charset="-122"/>
              </a:rPr>
              <a:t>User process may accidentally or purposefully attempt to </a:t>
            </a:r>
            <a:r>
              <a:rPr lang="en-US" altLang="zh-CN" sz="2800">
                <a:solidFill>
                  <a:srgbClr val="0033CC"/>
                </a:solidFill>
                <a:ea typeface="宋体" panose="02010600030101010101" pitchFamily="2" charset="-122"/>
              </a:rPr>
              <a:t>disrupt normal operation </a:t>
            </a:r>
            <a:r>
              <a:rPr lang="en-US" altLang="zh-CN" sz="2800">
                <a:solidFill>
                  <a:srgbClr val="0E015F"/>
                </a:solidFill>
                <a:ea typeface="宋体" panose="02010600030101010101" pitchFamily="2" charset="-122"/>
              </a:rPr>
              <a:t>via illegal I/O instructions</a:t>
            </a:r>
          </a:p>
          <a:p>
            <a:pPr lvl="1"/>
            <a:r>
              <a:rPr lang="en-US" altLang="zh-CN" sz="2400" b="1">
                <a:solidFill>
                  <a:srgbClr val="FF0000"/>
                </a:solidFill>
                <a:ea typeface="宋体" panose="02010600030101010101" pitchFamily="2" charset="-122"/>
              </a:rPr>
              <a:t>All I/O instructions defined to be privileged</a:t>
            </a:r>
          </a:p>
          <a:p>
            <a:pPr lvl="1"/>
            <a:r>
              <a:rPr lang="en-US" altLang="zh-CN" sz="2400" b="1" i="1" u="sng">
                <a:solidFill>
                  <a:srgbClr val="FF0000"/>
                </a:solidFill>
                <a:ea typeface="宋体" panose="02010600030101010101" pitchFamily="2" charset="-122"/>
              </a:rPr>
              <a:t>I/O must be performed via system calls</a:t>
            </a:r>
          </a:p>
          <a:p>
            <a:pPr lvl="2"/>
            <a:r>
              <a:rPr lang="en-US" altLang="zh-CN">
                <a:ea typeface="宋体" panose="02010600030101010101" pitchFamily="2" charset="-122"/>
              </a:rPr>
              <a:t>Memory-mapped and I/O port memory locations must be protected too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F4B812-390F-44ED-97BE-2F966597D5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Use of a System Call to Perform I/O</a:t>
            </a:r>
          </a:p>
        </p:txBody>
      </p:sp>
      <p:pic>
        <p:nvPicPr>
          <p:cNvPr id="59395" name="Picture 3">
            <a:extLst>
              <a:ext uri="{FF2B5EF4-FFF2-40B4-BE49-F238E27FC236}">
                <a16:creationId xmlns:a16="http://schemas.microsoft.com/office/drawing/2014/main" id="{4F5AD639-5950-4740-876A-558FC7AF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48" t="826" r="18848" b="826"/>
          <a:stretch>
            <a:fillRect/>
          </a:stretch>
        </p:blipFill>
        <p:spPr bwMode="auto">
          <a:xfrm>
            <a:off x="1995488" y="912813"/>
            <a:ext cx="4633912" cy="5486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60BCAB6-1723-4D3C-96F4-5E062DB0A2E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13.4.7 Kernel Data Structures</a:t>
            </a:r>
          </a:p>
        </p:txBody>
      </p:sp>
      <p:sp>
        <p:nvSpPr>
          <p:cNvPr id="60419" name="Rectangle 3">
            <a:extLst>
              <a:ext uri="{FF2B5EF4-FFF2-40B4-BE49-F238E27FC236}">
                <a16:creationId xmlns:a16="http://schemas.microsoft.com/office/drawing/2014/main" id="{D59AE6F6-5880-432C-AEFE-AEC5B3D642C5}"/>
              </a:ext>
            </a:extLst>
          </p:cNvPr>
          <p:cNvSpPr>
            <a:spLocks noGrp="1" noChangeArrowheads="1"/>
          </p:cNvSpPr>
          <p:nvPr>
            <p:ph type="body" idx="4294967295"/>
          </p:nvPr>
        </p:nvSpPr>
        <p:spPr/>
        <p:txBody>
          <a:bodyPr/>
          <a:lstStyle/>
          <a:p>
            <a:r>
              <a:rPr lang="en-US" altLang="zh-CN" sz="2400" dirty="0">
                <a:ea typeface="宋体" panose="02010600030101010101" pitchFamily="2" charset="-122"/>
              </a:rPr>
              <a:t>Kernel keeps </a:t>
            </a:r>
            <a:r>
              <a:rPr lang="en-US" altLang="zh-CN" sz="2400" dirty="0">
                <a:solidFill>
                  <a:srgbClr val="FF6600"/>
                </a:solidFill>
                <a:ea typeface="宋体" panose="02010600030101010101" pitchFamily="2" charset="-122"/>
              </a:rPr>
              <a:t>state information </a:t>
            </a:r>
            <a:r>
              <a:rPr lang="en-US" altLang="zh-CN" sz="2400" dirty="0">
                <a:ea typeface="宋体" panose="02010600030101010101" pitchFamily="2" charset="-122"/>
              </a:rPr>
              <a:t>for I/O components, including </a:t>
            </a:r>
            <a:r>
              <a:rPr lang="en-US" altLang="zh-CN" sz="2400" dirty="0">
                <a:solidFill>
                  <a:srgbClr val="0033CC"/>
                </a:solidFill>
                <a:ea typeface="宋体" panose="02010600030101010101" pitchFamily="2" charset="-122"/>
              </a:rPr>
              <a:t>open file tables, </a:t>
            </a:r>
            <a:r>
              <a:rPr lang="en-US" altLang="zh-CN" sz="2400" dirty="0">
                <a:solidFill>
                  <a:srgbClr val="3E7248"/>
                </a:solidFill>
                <a:ea typeface="宋体" panose="02010600030101010101" pitchFamily="2" charset="-122"/>
              </a:rPr>
              <a:t>network connections</a:t>
            </a:r>
            <a:r>
              <a:rPr lang="en-US" altLang="zh-CN" sz="2400" dirty="0">
                <a:solidFill>
                  <a:srgbClr val="0033CC"/>
                </a:solidFill>
                <a:ea typeface="宋体" panose="02010600030101010101" pitchFamily="2" charset="-122"/>
              </a:rPr>
              <a:t>, character device state</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Many, many </a:t>
            </a:r>
            <a:r>
              <a:rPr lang="en-US" altLang="zh-CN" sz="2400" dirty="0">
                <a:solidFill>
                  <a:srgbClr val="3E7248"/>
                </a:solidFill>
                <a:ea typeface="宋体" panose="02010600030101010101" pitchFamily="2" charset="-122"/>
              </a:rPr>
              <a:t>complex data structures </a:t>
            </a:r>
            <a:r>
              <a:rPr lang="en-US" altLang="zh-CN" sz="2400" dirty="0">
                <a:ea typeface="宋体" panose="02010600030101010101" pitchFamily="2" charset="-122"/>
              </a:rPr>
              <a:t>to </a:t>
            </a:r>
            <a:r>
              <a:rPr lang="en-US" altLang="zh-CN" sz="2400" dirty="0">
                <a:solidFill>
                  <a:srgbClr val="FF6600"/>
                </a:solidFill>
                <a:ea typeface="宋体" panose="02010600030101010101" pitchFamily="2" charset="-122"/>
              </a:rPr>
              <a:t>track</a:t>
            </a:r>
            <a:r>
              <a:rPr lang="en-US" altLang="zh-CN" sz="2400" dirty="0">
                <a:ea typeface="宋体" panose="02010600030101010101" pitchFamily="2" charset="-122"/>
              </a:rPr>
              <a:t> </a:t>
            </a:r>
            <a:r>
              <a:rPr lang="en-US" altLang="zh-CN" sz="2400" dirty="0">
                <a:solidFill>
                  <a:srgbClr val="0033CC"/>
                </a:solidFill>
                <a:ea typeface="宋体" panose="02010600030101010101" pitchFamily="2" charset="-122"/>
              </a:rPr>
              <a:t>buffers, memory allocation, “dirty” blocks</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Some use </a:t>
            </a:r>
            <a:r>
              <a:rPr lang="en-US" altLang="zh-CN" sz="2400" dirty="0">
                <a:solidFill>
                  <a:srgbClr val="FF6600"/>
                </a:solidFill>
                <a:ea typeface="宋体" panose="02010600030101010101" pitchFamily="2" charset="-122"/>
              </a:rPr>
              <a:t>object-oriented methods </a:t>
            </a:r>
            <a:r>
              <a:rPr lang="en-US" altLang="zh-CN" sz="2400" dirty="0">
                <a:ea typeface="宋体" panose="02010600030101010101" pitchFamily="2" charset="-122"/>
              </a:rPr>
              <a:t>and </a:t>
            </a:r>
            <a:r>
              <a:rPr lang="en-US" altLang="zh-CN" sz="2400" dirty="0">
                <a:solidFill>
                  <a:srgbClr val="FF6600"/>
                </a:solidFill>
                <a:ea typeface="宋体" panose="02010600030101010101" pitchFamily="2" charset="-122"/>
              </a:rPr>
              <a:t>message passing</a:t>
            </a:r>
            <a:r>
              <a:rPr lang="en-US" altLang="zh-CN" sz="2400" dirty="0">
                <a:ea typeface="宋体" panose="02010600030101010101" pitchFamily="2" charset="-122"/>
              </a:rPr>
              <a:t> to implement I/O</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UNIX I/O Kernel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1443" name="Picture 4">
            <a:extLst>
              <a:ext uri="{FF2B5EF4-FFF2-40B4-BE49-F238E27FC236}">
                <a16:creationId xmlns:a16="http://schemas.microsoft.com/office/drawing/2014/main" id="{04C71DCC-640E-4190-A451-5B54961AE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9" t="558" r="1700" b="1118"/>
          <a:stretch>
            <a:fillRect/>
          </a:stretch>
        </p:blipFill>
        <p:spPr bwMode="auto">
          <a:xfrm>
            <a:off x="619125" y="1855433"/>
            <a:ext cx="8027988" cy="445329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19125" y="949333"/>
            <a:ext cx="7351713" cy="79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0099"/>
                </a:solidFill>
                <a:ea typeface="宋体" panose="02010600030101010101" pitchFamily="2" charset="-122"/>
              </a:rPr>
              <a:t>OS</a:t>
            </a:r>
            <a:r>
              <a:rPr lang="zh-CN" altLang="en-US" sz="2000" dirty="0">
                <a:solidFill>
                  <a:srgbClr val="000099"/>
                </a:solidFill>
                <a:ea typeface="宋体" panose="02010600030101010101" pitchFamily="2" charset="-122"/>
              </a:rPr>
              <a:t>将设备当做文件来看待</a:t>
            </a:r>
            <a:r>
              <a:rPr lang="zh-CN" altLang="en-US" sz="2000" dirty="0" smtClean="0">
                <a:ea typeface="宋体" panose="02010600030101010101" pitchFamily="2" charset="-122"/>
              </a:rPr>
              <a:t>；（</a:t>
            </a:r>
            <a:r>
              <a:rPr lang="zh-CN" altLang="en-US" sz="2000" b="1" dirty="0" smtClean="0">
                <a:solidFill>
                  <a:srgbClr val="C00000"/>
                </a:solidFill>
                <a:ea typeface="宋体" panose="02010600030101010101" pitchFamily="2" charset="-122"/>
              </a:rPr>
              <a:t>一切皆文件</a:t>
            </a:r>
            <a:r>
              <a:rPr lang="zh-CN" altLang="en-US" sz="2000" dirty="0" smtClean="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因此系统对</a:t>
            </a:r>
            <a:r>
              <a:rPr lang="en-US" altLang="zh-CN" sz="2000" dirty="0">
                <a:ea typeface="宋体" panose="02010600030101010101" pitchFamily="2" charset="-122"/>
              </a:rPr>
              <a:t>I/O</a:t>
            </a:r>
            <a:r>
              <a:rPr lang="zh-CN" altLang="en-US" sz="2000" dirty="0">
                <a:ea typeface="宋体" panose="02010600030101010101" pitchFamily="2" charset="-122"/>
              </a:rPr>
              <a:t>设备的处理方式同文件的处理方式；</a:t>
            </a:r>
            <a:endParaRPr lang="en-US" altLang="zh-CN" sz="20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553BF25-9483-4A2A-8CD4-1D7138181745}"/>
              </a:ext>
            </a:extLst>
          </p:cNvPr>
          <p:cNvSpPr>
            <a:spLocks noGrp="1"/>
          </p:cNvSpPr>
          <p:nvPr>
            <p:ph type="title" idx="4294967295"/>
          </p:nvPr>
        </p:nvSpPr>
        <p:spPr>
          <a:xfrm>
            <a:off x="1419225" y="209550"/>
            <a:ext cx="6040438"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Overview</a:t>
            </a:r>
            <a:r>
              <a:rPr lang="en-US" altLang="zh-CN" dirty="0">
                <a:effectLst>
                  <a:outerShdw blurRad="38100" dist="38100" dir="2700000" algn="tl">
                    <a:srgbClr val="C0C0C0"/>
                  </a:outerShdw>
                </a:effectLst>
                <a:ea typeface="宋体" panose="02010600030101010101" pitchFamily="2" charset="-122"/>
              </a:rPr>
              <a:t>—device driver</a:t>
            </a:r>
            <a:endParaRPr lang="zh-CN" altLang="en-US" dirty="0">
              <a:effectLst>
                <a:outerShdw blurRad="38100" dist="38100" dir="2700000" algn="tl">
                  <a:srgbClr val="C0C0C0"/>
                </a:outerShdw>
              </a:effectLst>
              <a:ea typeface="宋体" panose="02010600030101010101" pitchFamily="2" charset="-122"/>
            </a:endParaRPr>
          </a:p>
        </p:txBody>
      </p:sp>
      <p:sp>
        <p:nvSpPr>
          <p:cNvPr id="10243" name="内容占位符 2">
            <a:extLst>
              <a:ext uri="{FF2B5EF4-FFF2-40B4-BE49-F238E27FC236}">
                <a16:creationId xmlns:a16="http://schemas.microsoft.com/office/drawing/2014/main" id="{6441193B-9B09-476D-9ABB-82CBDD80435C}"/>
              </a:ext>
            </a:extLst>
          </p:cNvPr>
          <p:cNvSpPr>
            <a:spLocks noGrp="1" noChangeArrowheads="1"/>
          </p:cNvSpPr>
          <p:nvPr>
            <p:ph idx="4294967295"/>
          </p:nvPr>
        </p:nvSpPr>
        <p:spPr>
          <a:xfrm>
            <a:off x="785813" y="979488"/>
            <a:ext cx="7553325" cy="5407025"/>
          </a:xfrm>
        </p:spPr>
        <p:txBody>
          <a:bodyPr/>
          <a:lstStyle/>
          <a:p>
            <a:r>
              <a:rPr lang="en-US" altLang="zh-CN" sz="2000" dirty="0">
                <a:ea typeface="宋体" panose="02010600030101010101" pitchFamily="2" charset="-122"/>
              </a:rPr>
              <a:t>To encapsulate the </a:t>
            </a:r>
            <a:r>
              <a:rPr lang="en-US" altLang="zh-CN" sz="2000" dirty="0">
                <a:solidFill>
                  <a:srgbClr val="0033CC"/>
                </a:solidFill>
                <a:ea typeface="宋体" panose="02010600030101010101" pitchFamily="2" charset="-122"/>
              </a:rPr>
              <a:t>details and oddities</a:t>
            </a:r>
            <a:r>
              <a:rPr lang="en-US" altLang="zh-CN" sz="2000" dirty="0">
                <a:ea typeface="宋体" panose="02010600030101010101" pitchFamily="2" charset="-122"/>
              </a:rPr>
              <a:t> of different devices, the kernel of an operating system is structured to use </a:t>
            </a:r>
            <a:r>
              <a:rPr lang="en-US" altLang="zh-CN" sz="2000" b="1" dirty="0">
                <a:solidFill>
                  <a:srgbClr val="0070C0"/>
                </a:solidFill>
                <a:ea typeface="宋体" panose="02010600030101010101" pitchFamily="2" charset="-122"/>
              </a:rPr>
              <a:t>device-driver modules</a:t>
            </a:r>
            <a:r>
              <a:rPr lang="en-US" altLang="zh-CN" sz="2000"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r>
              <a:rPr lang="en-US" altLang="zh-CN" sz="2400" b="1" u="sng" dirty="0">
                <a:solidFill>
                  <a:srgbClr val="FF0000"/>
                </a:solidFill>
                <a:ea typeface="宋体" panose="02010600030101010101" pitchFamily="2" charset="-122"/>
              </a:rPr>
              <a:t>Device drivers </a:t>
            </a:r>
          </a:p>
          <a:p>
            <a:pPr lvl="1"/>
            <a:r>
              <a:rPr lang="en-US" altLang="zh-CN" sz="2000" dirty="0">
                <a:ea typeface="宋体" panose="02010600030101010101" pitchFamily="2" charset="-122"/>
              </a:rPr>
              <a:t>Present a </a:t>
            </a:r>
            <a:r>
              <a:rPr lang="en-US" altLang="zh-CN" sz="2000" dirty="0">
                <a:solidFill>
                  <a:srgbClr val="FF0000"/>
                </a:solidFill>
                <a:ea typeface="宋体" panose="02010600030101010101" pitchFamily="2" charset="-122"/>
              </a:rPr>
              <a:t>uniform </a:t>
            </a:r>
            <a:r>
              <a:rPr lang="en-US" altLang="zh-CN" sz="2000" dirty="0">
                <a:solidFill>
                  <a:srgbClr val="0070C0"/>
                </a:solidFill>
                <a:ea typeface="宋体" panose="02010600030101010101" pitchFamily="2" charset="-122"/>
              </a:rPr>
              <a:t>device access </a:t>
            </a:r>
            <a:r>
              <a:rPr lang="en-US" altLang="zh-CN" sz="2000" dirty="0">
                <a:solidFill>
                  <a:srgbClr val="C00000"/>
                </a:solidFill>
                <a:ea typeface="宋体" panose="02010600030101010101" pitchFamily="2" charset="-122"/>
              </a:rPr>
              <a:t>interface</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to the </a:t>
            </a:r>
            <a:r>
              <a:rPr lang="en-US" altLang="zh-CN" sz="2000" dirty="0">
                <a:solidFill>
                  <a:srgbClr val="7030A0"/>
                </a:solidFill>
                <a:ea typeface="宋体" panose="02010600030101010101" pitchFamily="2" charset="-122"/>
              </a:rPr>
              <a:t>I/O subsystem</a:t>
            </a:r>
            <a:r>
              <a:rPr lang="en-US" altLang="zh-CN" sz="2000" dirty="0">
                <a:ea typeface="宋体" panose="02010600030101010101" pitchFamily="2" charset="-122"/>
              </a:rPr>
              <a:t>  for all kinds of different I/O devices. </a:t>
            </a:r>
          </a:p>
          <a:p>
            <a:pPr lvl="1"/>
            <a:r>
              <a:rPr lang="zh-CN" altLang="en-US" sz="1800" dirty="0">
                <a:solidFill>
                  <a:srgbClr val="7030A0"/>
                </a:solidFill>
                <a:ea typeface="宋体" panose="02010600030101010101" pitchFamily="2" charset="-122"/>
              </a:rPr>
              <a:t>系统为不同的设备设计了不同的设备驱动程序</a:t>
            </a:r>
            <a:endParaRPr lang="en-US" altLang="zh-CN" sz="1800" dirty="0">
              <a:solidFill>
                <a:srgbClr val="7030A0"/>
              </a:solidFill>
              <a:ea typeface="宋体" panose="02010600030101010101" pitchFamily="2" charset="-122"/>
            </a:endParaRPr>
          </a:p>
          <a:p>
            <a:pPr lvl="2"/>
            <a:r>
              <a:rPr lang="zh-CN" altLang="en-US" sz="1600" dirty="0">
                <a:ea typeface="宋体" panose="02010600030101010101" pitchFamily="2" charset="-122"/>
              </a:rPr>
              <a:t>对于不同硬件设备，为</a:t>
            </a:r>
            <a:r>
              <a:rPr lang="en-US" altLang="zh-CN" sz="1600" dirty="0">
                <a:ea typeface="宋体" panose="02010600030101010101" pitchFamily="2" charset="-122"/>
              </a:rPr>
              <a:t>I/O</a:t>
            </a:r>
            <a:r>
              <a:rPr lang="zh-CN" altLang="en-US" sz="1600" dirty="0">
                <a:ea typeface="宋体" panose="02010600030101010101" pitchFamily="2" charset="-122"/>
              </a:rPr>
              <a:t>子系统提供了统一的设备访问接口</a:t>
            </a:r>
            <a:endParaRPr lang="en-US" altLang="zh-CN" sz="1600" dirty="0">
              <a:ea typeface="宋体" panose="02010600030101010101" pitchFamily="2" charset="-122"/>
            </a:endParaRPr>
          </a:p>
          <a:p>
            <a:pPr lvl="2"/>
            <a:r>
              <a:rPr lang="zh-CN" altLang="en-US" sz="1600" dirty="0">
                <a:ea typeface="宋体" panose="02010600030101010101" pitchFamily="2" charset="-122"/>
              </a:rPr>
              <a:t>根据</a:t>
            </a:r>
            <a:r>
              <a:rPr lang="en-US" altLang="zh-CN" sz="1600" dirty="0">
                <a:ea typeface="宋体" panose="02010600030101010101" pitchFamily="2" charset="-122"/>
              </a:rPr>
              <a:t>I/O</a:t>
            </a:r>
            <a:r>
              <a:rPr lang="zh-CN" altLang="en-US" sz="1600" dirty="0">
                <a:ea typeface="宋体" panose="02010600030101010101" pitchFamily="2" charset="-122"/>
              </a:rPr>
              <a:t>子系统的要求完成对硬件设备的具体访问</a:t>
            </a:r>
            <a:endParaRPr lang="en-US" altLang="zh-CN" sz="1600" dirty="0">
              <a:ea typeface="宋体" panose="02010600030101010101" pitchFamily="2" charset="-122"/>
            </a:endParaRPr>
          </a:p>
          <a:p>
            <a:pPr lvl="2"/>
            <a:r>
              <a:rPr lang="zh-CN" altLang="en-US" sz="1600" dirty="0">
                <a:ea typeface="宋体" panose="02010600030101010101" pitchFamily="2" charset="-122"/>
              </a:rPr>
              <a:t>是硬件设备和系统之间的桥梁</a:t>
            </a:r>
            <a:endParaRPr lang="en-US" altLang="zh-CN" sz="1600" dirty="0">
              <a:ea typeface="宋体" panose="02010600030101010101" pitchFamily="2" charset="-122"/>
            </a:endParaRPr>
          </a:p>
          <a:p>
            <a:pPr lvl="2"/>
            <a:r>
              <a:rPr lang="zh-CN" altLang="en-US" sz="1600" dirty="0">
                <a:ea typeface="宋体" panose="02010600030101010101" pitchFamily="2" charset="-122"/>
              </a:rPr>
              <a:t>简化了</a:t>
            </a:r>
            <a:r>
              <a:rPr lang="en-US" altLang="zh-CN" sz="1600" dirty="0">
                <a:ea typeface="宋体" panose="02010600030101010101" pitchFamily="2" charset="-122"/>
              </a:rPr>
              <a:t>I/O</a:t>
            </a:r>
            <a:r>
              <a:rPr lang="zh-CN" altLang="en-US" sz="1600" dirty="0">
                <a:ea typeface="宋体" panose="02010600030101010101" pitchFamily="2" charset="-122"/>
              </a:rPr>
              <a:t>子系统的设计</a:t>
            </a:r>
            <a:endParaRPr lang="en-US" altLang="zh-CN" sz="1600" dirty="0">
              <a:ea typeface="宋体" panose="02010600030101010101" pitchFamily="2" charset="-122"/>
            </a:endParaRPr>
          </a:p>
          <a:p>
            <a:pPr lvl="1"/>
            <a:r>
              <a:rPr lang="zh-CN" altLang="en-US" sz="1800" dirty="0">
                <a:ea typeface="宋体" panose="02010600030101010101" pitchFamily="2" charset="-122"/>
              </a:rPr>
              <a:t>类似于</a:t>
            </a:r>
            <a:r>
              <a:rPr lang="en-US" altLang="zh-CN" sz="1800" dirty="0">
                <a:solidFill>
                  <a:srgbClr val="C00000"/>
                </a:solidFill>
                <a:ea typeface="宋体" panose="02010600030101010101" pitchFamily="2" charset="-122"/>
              </a:rPr>
              <a:t>VFS</a:t>
            </a:r>
            <a:r>
              <a:rPr lang="zh-CN" altLang="en-US" sz="1800" dirty="0">
                <a:ea typeface="宋体" panose="02010600030101010101" pitchFamily="2" charset="-122"/>
              </a:rPr>
              <a:t>中的虚拟文件接口层</a:t>
            </a:r>
            <a:r>
              <a:rPr lang="en-US" altLang="zh-CN" sz="1800" dirty="0">
                <a:ea typeface="宋体" panose="02010600030101010101" pitchFamily="2" charset="-122"/>
              </a:rPr>
              <a:t>(</a:t>
            </a:r>
            <a:r>
              <a:rPr lang="en-US" altLang="zh-CN" sz="1800" dirty="0">
                <a:solidFill>
                  <a:srgbClr val="C00000"/>
                </a:solidFill>
                <a:ea typeface="宋体" panose="02010600030101010101" pitchFamily="2" charset="-122"/>
              </a:rPr>
              <a:t>VFS Interface)</a:t>
            </a:r>
            <a:r>
              <a:rPr lang="zh-CN" altLang="en-US" sz="1800" dirty="0">
                <a:ea typeface="宋体" panose="02010600030101010101" pitchFamily="2" charset="-122"/>
              </a:rPr>
              <a:t>，为不同的文件系统提供了统一的文件系统调用接口</a:t>
            </a:r>
          </a:p>
          <a:p>
            <a:pPr lvl="1"/>
            <a:r>
              <a:rPr lang="en-US" altLang="zh-CN" sz="2000" dirty="0" smtClean="0">
                <a:ea typeface="宋体" panose="02010600030101010101" pitchFamily="2" charset="-122"/>
              </a:rPr>
              <a:t>Such </a:t>
            </a:r>
            <a:r>
              <a:rPr lang="en-US" altLang="zh-CN" sz="2000" dirty="0">
                <a:ea typeface="宋体" panose="02010600030101010101" pitchFamily="2" charset="-122"/>
              </a:rPr>
              <a:t>as </a:t>
            </a:r>
            <a:r>
              <a:rPr lang="en-US" altLang="zh-CN" sz="2000" dirty="0">
                <a:solidFill>
                  <a:srgbClr val="FF0000"/>
                </a:solidFill>
                <a:ea typeface="宋体" panose="02010600030101010101" pitchFamily="2" charset="-122"/>
              </a:rPr>
              <a:t>system calls </a:t>
            </a:r>
            <a:r>
              <a:rPr lang="en-US" altLang="zh-CN" sz="2000" dirty="0">
                <a:solidFill>
                  <a:srgbClr val="0033CC"/>
                </a:solidFill>
                <a:ea typeface="宋体" panose="02010600030101010101" pitchFamily="2" charset="-122"/>
              </a:rPr>
              <a:t>provide a standard interface</a:t>
            </a:r>
            <a:r>
              <a:rPr lang="en-US" altLang="zh-CN" sz="2000" dirty="0">
                <a:ea typeface="宋体" panose="02010600030101010101" pitchFamily="2" charset="-122"/>
              </a:rPr>
              <a:t> between </a:t>
            </a:r>
            <a:r>
              <a:rPr lang="en-US" altLang="zh-CN" sz="2000" dirty="0">
                <a:solidFill>
                  <a:srgbClr val="7030A0"/>
                </a:solidFill>
                <a:ea typeface="宋体" panose="02010600030101010101" pitchFamily="2" charset="-122"/>
              </a:rPr>
              <a:t>the application </a:t>
            </a:r>
            <a:r>
              <a:rPr lang="en-US" altLang="zh-CN" sz="2000" dirty="0">
                <a:ea typeface="宋体" panose="02010600030101010101" pitchFamily="2" charset="-122"/>
              </a:rPr>
              <a:t>and the </a:t>
            </a:r>
            <a:r>
              <a:rPr lang="en-US" altLang="zh-CN" sz="2000" dirty="0">
                <a:solidFill>
                  <a:srgbClr val="7030A0"/>
                </a:solidFill>
                <a:ea typeface="宋体" panose="02010600030101010101" pitchFamily="2" charset="-122"/>
              </a:rPr>
              <a:t>operating system</a:t>
            </a:r>
            <a:r>
              <a:rPr lang="en-US" altLang="zh-CN"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70A91A1-C391-4866-8522-31359536DBE8}"/>
              </a:ext>
            </a:extLst>
          </p:cNvPr>
          <p:cNvSpPr>
            <a:spLocks noGrp="1" noChangeArrowheads="1"/>
          </p:cNvSpPr>
          <p:nvPr>
            <p:ph type="title" idx="4294967295"/>
          </p:nvPr>
        </p:nvSpPr>
        <p:spPr>
          <a:xfrm>
            <a:off x="652463" y="206375"/>
            <a:ext cx="8077200" cy="979488"/>
          </a:xfrm>
        </p:spPr>
        <p:txBody>
          <a:bodyPr/>
          <a:lstStyle/>
          <a:p>
            <a:r>
              <a:rPr lang="en-US" altLang="zh-CN" sz="2400">
                <a:ea typeface="宋体" panose="02010600030101010101" pitchFamily="2" charset="-122"/>
              </a:rPr>
              <a:t>13.5 Transforming I/O Requests</a:t>
            </a:r>
            <a:br>
              <a:rPr lang="en-US" altLang="zh-CN" sz="2400">
                <a:ea typeface="宋体" panose="02010600030101010101" pitchFamily="2" charset="-122"/>
              </a:rPr>
            </a:br>
            <a:r>
              <a:rPr lang="en-US" altLang="zh-CN" sz="2400">
                <a:ea typeface="宋体" panose="02010600030101010101" pitchFamily="2" charset="-122"/>
              </a:rPr>
              <a:t> to Hardware Operations</a:t>
            </a:r>
          </a:p>
        </p:txBody>
      </p:sp>
      <p:sp>
        <p:nvSpPr>
          <p:cNvPr id="62467" name="Rectangle 3">
            <a:extLst>
              <a:ext uri="{FF2B5EF4-FFF2-40B4-BE49-F238E27FC236}">
                <a16:creationId xmlns:a16="http://schemas.microsoft.com/office/drawing/2014/main" id="{D388FD19-50AF-43ED-9E2D-07BDE84E266D}"/>
              </a:ext>
            </a:extLst>
          </p:cNvPr>
          <p:cNvSpPr>
            <a:spLocks noGrp="1" noChangeArrowheads="1"/>
          </p:cNvSpPr>
          <p:nvPr>
            <p:ph type="body" idx="4294967295"/>
          </p:nvPr>
        </p:nvSpPr>
        <p:spPr>
          <a:xfrm>
            <a:off x="819150" y="1479550"/>
            <a:ext cx="7351713" cy="4303713"/>
          </a:xfrm>
        </p:spPr>
        <p:txBody>
          <a:bodyPr/>
          <a:lstStyle/>
          <a:p>
            <a:r>
              <a:rPr lang="en-US" altLang="zh-CN" sz="2800">
                <a:solidFill>
                  <a:srgbClr val="FF0000"/>
                </a:solidFill>
                <a:ea typeface="宋体" panose="02010600030101010101" pitchFamily="2" charset="-122"/>
              </a:rPr>
              <a:t>Consider reading a file from disk for a process: </a:t>
            </a:r>
          </a:p>
          <a:p>
            <a:pPr lvl="1"/>
            <a:r>
              <a:rPr lang="en-US" altLang="zh-CN" sz="2400">
                <a:ea typeface="宋体" panose="02010600030101010101" pitchFamily="2" charset="-122"/>
              </a:rPr>
              <a:t>Determine </a:t>
            </a:r>
            <a:r>
              <a:rPr lang="en-US" altLang="zh-CN" sz="2400">
                <a:solidFill>
                  <a:srgbClr val="0033CC"/>
                </a:solidFill>
                <a:ea typeface="宋体" panose="02010600030101010101" pitchFamily="2" charset="-122"/>
              </a:rPr>
              <a:t>device </a:t>
            </a:r>
            <a:r>
              <a:rPr lang="en-US" altLang="zh-CN" sz="2400">
                <a:ea typeface="宋体" panose="02010600030101010101" pitchFamily="2" charset="-122"/>
              </a:rPr>
              <a:t>holding file </a:t>
            </a:r>
          </a:p>
          <a:p>
            <a:pPr lvl="1"/>
            <a:r>
              <a:rPr lang="en-US" altLang="zh-CN" sz="2400">
                <a:ea typeface="宋体" panose="02010600030101010101" pitchFamily="2" charset="-122"/>
              </a:rPr>
              <a:t>Translate </a:t>
            </a:r>
            <a:r>
              <a:rPr lang="en-US" altLang="zh-CN" sz="2400">
                <a:solidFill>
                  <a:srgbClr val="0033CC"/>
                </a:solidFill>
                <a:ea typeface="宋体" panose="02010600030101010101" pitchFamily="2" charset="-122"/>
              </a:rPr>
              <a:t>name </a:t>
            </a:r>
            <a:r>
              <a:rPr lang="en-US" altLang="zh-CN" sz="2400">
                <a:ea typeface="宋体" panose="02010600030101010101" pitchFamily="2" charset="-122"/>
              </a:rPr>
              <a:t>to device representation</a:t>
            </a:r>
          </a:p>
          <a:p>
            <a:pPr lvl="1"/>
            <a:r>
              <a:rPr lang="en-US" altLang="zh-CN" sz="2400">
                <a:solidFill>
                  <a:srgbClr val="0033CC"/>
                </a:solidFill>
                <a:ea typeface="宋体" panose="02010600030101010101" pitchFamily="2" charset="-122"/>
              </a:rPr>
              <a:t>Physically read </a:t>
            </a:r>
            <a:r>
              <a:rPr lang="en-US" altLang="zh-CN" sz="2400">
                <a:ea typeface="宋体" panose="02010600030101010101" pitchFamily="2" charset="-122"/>
              </a:rPr>
              <a:t>data </a:t>
            </a:r>
            <a:r>
              <a:rPr lang="en-US" altLang="zh-CN" sz="2400">
                <a:solidFill>
                  <a:srgbClr val="3E7248"/>
                </a:solidFill>
                <a:ea typeface="宋体" panose="02010600030101010101" pitchFamily="2" charset="-122"/>
              </a:rPr>
              <a:t>from disk </a:t>
            </a:r>
            <a:r>
              <a:rPr lang="en-US" altLang="zh-CN" sz="2400">
                <a:ea typeface="宋体" panose="02010600030101010101" pitchFamily="2" charset="-122"/>
              </a:rPr>
              <a:t>into </a:t>
            </a:r>
            <a:r>
              <a:rPr lang="en-US" altLang="zh-CN" sz="2400">
                <a:solidFill>
                  <a:srgbClr val="0033CC"/>
                </a:solidFill>
                <a:ea typeface="宋体" panose="02010600030101010101" pitchFamily="2" charset="-122"/>
              </a:rPr>
              <a:t>buffer</a:t>
            </a:r>
          </a:p>
          <a:p>
            <a:pPr lvl="1"/>
            <a:r>
              <a:rPr lang="en-US" altLang="zh-CN" sz="2400">
                <a:ea typeface="宋体" panose="02010600030101010101" pitchFamily="2" charset="-122"/>
              </a:rPr>
              <a:t>Make data available to </a:t>
            </a:r>
            <a:r>
              <a:rPr lang="en-US" altLang="zh-CN" sz="2400">
                <a:solidFill>
                  <a:srgbClr val="0033CC"/>
                </a:solidFill>
                <a:ea typeface="宋体" panose="02010600030101010101" pitchFamily="2" charset="-122"/>
              </a:rPr>
              <a:t>requesting process</a:t>
            </a:r>
          </a:p>
          <a:p>
            <a:pPr lvl="1"/>
            <a:r>
              <a:rPr lang="en-US" altLang="zh-CN" sz="2400">
                <a:ea typeface="宋体" panose="02010600030101010101" pitchFamily="2" charset="-122"/>
              </a:rPr>
              <a:t>Return control to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5826733-2188-4B43-861B-1EBD90CA89B5}"/>
              </a:ext>
            </a:extLst>
          </p:cNvPr>
          <p:cNvSpPr>
            <a:spLocks noGrp="1" noChangeArrowheads="1"/>
          </p:cNvSpPr>
          <p:nvPr>
            <p:ph type="title" idx="4294967295"/>
          </p:nvPr>
        </p:nvSpPr>
        <p:spPr/>
        <p:txBody>
          <a:bodyPr/>
          <a:lstStyle/>
          <a:p>
            <a:r>
              <a:rPr lang="en-US" altLang="zh-CN">
                <a:ea typeface="宋体" panose="02010600030101010101" pitchFamily="2" charset="-122"/>
              </a:rPr>
              <a:t>Life Cycle of An I/O Request</a:t>
            </a:r>
            <a:endParaRPr lang="en-US" altLang="zh-CN" sz="2400">
              <a:ea typeface="宋体" panose="02010600030101010101" pitchFamily="2" charset="-122"/>
            </a:endParaRPr>
          </a:p>
        </p:txBody>
      </p:sp>
      <p:pic>
        <p:nvPicPr>
          <p:cNvPr id="63491" name="Picture 5">
            <a:extLst>
              <a:ext uri="{FF2B5EF4-FFF2-40B4-BE49-F238E27FC236}">
                <a16:creationId xmlns:a16="http://schemas.microsoft.com/office/drawing/2014/main" id="{C99A6755-9F56-4F38-B0C0-9E404A789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42" t="562" r="24442" b="562"/>
          <a:stretch>
            <a:fillRect/>
          </a:stretch>
        </p:blipFill>
        <p:spPr bwMode="auto">
          <a:xfrm>
            <a:off x="1851025" y="995363"/>
            <a:ext cx="5599113" cy="55895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13.6 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en-US" altLang="zh-CN" sz="2400" b="1">
                <a:ea typeface="宋体" panose="02010600030101010101" pitchFamily="2" charset="-122"/>
              </a:rPr>
              <a:t>STREAM</a:t>
            </a:r>
            <a:r>
              <a:rPr lang="en-US" altLang="zh-CN" sz="2400">
                <a:ea typeface="宋体" panose="02010600030101010101" pitchFamily="2" charset="-122"/>
              </a:rPr>
              <a:t> – a full-duplex communication channel between a </a:t>
            </a:r>
            <a:r>
              <a:rPr lang="en-US" altLang="zh-CN" sz="2400" b="1">
                <a:ea typeface="宋体" panose="02010600030101010101" pitchFamily="2" charset="-122"/>
              </a:rPr>
              <a:t>user-level process </a:t>
            </a:r>
            <a:r>
              <a:rPr lang="en-US" altLang="zh-CN" sz="2400">
                <a:ea typeface="宋体" panose="02010600030101010101" pitchFamily="2" charset="-122"/>
              </a:rPr>
              <a:t>and a </a:t>
            </a:r>
            <a:r>
              <a:rPr lang="en-US" altLang="zh-CN" sz="2400" b="1">
                <a:ea typeface="宋体" panose="02010600030101010101" pitchFamily="2" charset="-122"/>
              </a:rPr>
              <a:t>device</a:t>
            </a:r>
            <a:r>
              <a:rPr lang="en-US" altLang="zh-CN" sz="2400">
                <a:ea typeface="宋体" panose="02010600030101010101" pitchFamily="2" charset="-122"/>
              </a:rPr>
              <a:t> in Unix System V and beyond</a:t>
            </a:r>
          </a:p>
          <a:p>
            <a:r>
              <a:rPr lang="en-US" altLang="zh-CN" sz="2400">
                <a:ea typeface="宋体" panose="02010600030101010101" pitchFamily="2" charset="-122"/>
              </a:rPr>
              <a:t>A STREAM consists of:</a:t>
            </a:r>
          </a:p>
          <a:p>
            <a:pPr>
              <a:buFont typeface="Monotype Sorts" pitchFamily="2" charset="2"/>
              <a:buNone/>
            </a:pPr>
            <a:r>
              <a:rPr lang="en-US" altLang="zh-CN" sz="2400">
                <a:ea typeface="宋体" panose="02010600030101010101" pitchFamily="2" charset="-122"/>
              </a:rPr>
              <a:t>	</a:t>
            </a:r>
            <a:r>
              <a:rPr lang="en-US" altLang="zh-CN" sz="2000">
                <a:ea typeface="宋体" panose="02010600030101010101" pitchFamily="2" charset="-122"/>
              </a:rPr>
              <a:t>- STREAM head interfaces with the user process</a:t>
            </a:r>
          </a:p>
          <a:p>
            <a:pPr>
              <a:buFont typeface="Monotype Sorts" pitchFamily="2" charset="2"/>
              <a:buNone/>
            </a:pPr>
            <a:r>
              <a:rPr lang="en-US" altLang="zh-CN" sz="2000">
                <a:ea typeface="宋体" panose="02010600030101010101" pitchFamily="2" charset="-122"/>
              </a:rPr>
              <a:t>	- driver end interfaces with the device</a:t>
            </a:r>
            <a:br>
              <a:rPr lang="en-US" altLang="zh-CN" sz="2000">
                <a:ea typeface="宋体" panose="02010600030101010101" pitchFamily="2" charset="-122"/>
              </a:rPr>
            </a:br>
            <a:r>
              <a:rPr lang="en-US" altLang="zh-CN" sz="2000">
                <a:ea typeface="宋体" panose="02010600030101010101" pitchFamily="2" charset="-122"/>
              </a:rPr>
              <a:t>- zero or more STREAM modules between them.</a:t>
            </a:r>
            <a:endParaRPr lang="en-US" altLang="zh-CN" sz="2400">
              <a:ea typeface="宋体" panose="02010600030101010101" pitchFamily="2" charset="-122"/>
            </a:endParaRPr>
          </a:p>
          <a:p>
            <a:r>
              <a:rPr lang="en-US" altLang="zh-CN" sz="2400">
                <a:ea typeface="宋体" panose="02010600030101010101" pitchFamily="2" charset="-122"/>
              </a:rPr>
              <a:t>Each module contains a </a:t>
            </a:r>
            <a:r>
              <a:rPr lang="en-US" altLang="zh-CN" sz="2400" b="1">
                <a:ea typeface="宋体" panose="02010600030101010101" pitchFamily="2" charset="-122"/>
              </a:rPr>
              <a:t>read  queue</a:t>
            </a:r>
            <a:r>
              <a:rPr lang="en-US" altLang="zh-CN" sz="2400">
                <a:ea typeface="宋体" panose="02010600030101010101" pitchFamily="2" charset="-122"/>
              </a:rPr>
              <a:t> and a </a:t>
            </a:r>
            <a:r>
              <a:rPr lang="en-US" altLang="zh-CN" sz="2400" b="1">
                <a:ea typeface="宋体" panose="02010600030101010101" pitchFamily="2" charset="-122"/>
              </a:rPr>
              <a:t>write queue</a:t>
            </a:r>
            <a:endParaRPr lang="en-US" altLang="zh-CN" sz="2400">
              <a:ea typeface="宋体" panose="02010600030101010101" pitchFamily="2" charset="-122"/>
            </a:endParaRPr>
          </a:p>
          <a:p>
            <a:r>
              <a:rPr lang="en-US" altLang="zh-CN" sz="2400" b="1">
                <a:ea typeface="宋体" panose="02010600030101010101" pitchFamily="2" charset="-122"/>
              </a:rPr>
              <a:t>Message passing </a:t>
            </a:r>
            <a:r>
              <a:rPr lang="en-US" altLang="zh-CN" sz="2400">
                <a:ea typeface="宋体" panose="02010600030101010101" pitchFamily="2" charset="-122"/>
              </a:rPr>
              <a:t>is used to communicate between queues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9C75303-037A-479D-A8E0-56D8C3E1782F}"/>
              </a:ext>
            </a:extLst>
          </p:cNvPr>
          <p:cNvSpPr>
            <a:spLocks noGrp="1" noChangeArrowheads="1"/>
          </p:cNvSpPr>
          <p:nvPr>
            <p:ph type="title" idx="4294967295"/>
          </p:nvPr>
        </p:nvSpPr>
        <p:spPr>
          <a:xfrm>
            <a:off x="11271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STREAMS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5539" name="Picture 4">
            <a:extLst>
              <a:ext uri="{FF2B5EF4-FFF2-40B4-BE49-F238E27FC236}">
                <a16:creationId xmlns:a16="http://schemas.microsoft.com/office/drawing/2014/main" id="{25A36A50-D2EF-4947-9D98-45EDF94AE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85" t="545" r="15494" b="832"/>
          <a:stretch>
            <a:fillRect/>
          </a:stretch>
        </p:blipFill>
        <p:spPr bwMode="auto">
          <a:xfrm>
            <a:off x="2419350" y="1300163"/>
            <a:ext cx="4835525" cy="51514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C45B5F7-E7C8-4D21-B354-8622AE56F4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13.7 Performance</a:t>
            </a:r>
          </a:p>
        </p:txBody>
      </p:sp>
      <p:sp>
        <p:nvSpPr>
          <p:cNvPr id="66563" name="Rectangle 3">
            <a:extLst>
              <a:ext uri="{FF2B5EF4-FFF2-40B4-BE49-F238E27FC236}">
                <a16:creationId xmlns:a16="http://schemas.microsoft.com/office/drawing/2014/main" id="{924432FF-6DA4-4D78-99AE-8F0C60BC88A3}"/>
              </a:ext>
            </a:extLst>
          </p:cNvPr>
          <p:cNvSpPr>
            <a:spLocks noGrp="1" noChangeArrowheads="1"/>
          </p:cNvSpPr>
          <p:nvPr>
            <p:ph type="body" idx="4294967295"/>
          </p:nvPr>
        </p:nvSpPr>
        <p:spPr>
          <a:xfrm>
            <a:off x="810272" y="1122609"/>
            <a:ext cx="7792190" cy="5313701"/>
          </a:xfrm>
        </p:spPr>
        <p:txBody>
          <a:bodyPr/>
          <a:lstStyle/>
          <a:p>
            <a:r>
              <a:rPr lang="en-US" altLang="zh-CN" sz="2400" b="1" dirty="0">
                <a:ea typeface="宋体" panose="02010600030101010101" pitchFamily="2" charset="-122"/>
              </a:rPr>
              <a:t>I/O is </a:t>
            </a:r>
            <a:r>
              <a:rPr lang="en-US" altLang="zh-CN" sz="2400" b="1" dirty="0">
                <a:solidFill>
                  <a:srgbClr val="0033CC"/>
                </a:solidFill>
                <a:ea typeface="宋体" panose="02010600030101010101" pitchFamily="2" charset="-122"/>
              </a:rPr>
              <a:t>a major factor </a:t>
            </a:r>
            <a:r>
              <a:rPr lang="en-US" altLang="zh-CN" sz="2400" b="1" dirty="0">
                <a:ea typeface="宋体" panose="02010600030101010101" pitchFamily="2" charset="-122"/>
              </a:rPr>
              <a:t>in system performance</a:t>
            </a:r>
            <a:r>
              <a:rPr lang="en-US" altLang="zh-CN" sz="2400" dirty="0">
                <a:ea typeface="宋体" panose="02010600030101010101" pitchFamily="2" charset="-122"/>
              </a:rPr>
              <a:t>:</a:t>
            </a:r>
          </a:p>
          <a:p>
            <a:pPr lvl="1"/>
            <a:r>
              <a:rPr lang="en-US" altLang="zh-CN" sz="2000" dirty="0">
                <a:ea typeface="宋体" panose="02010600030101010101" pitchFamily="2" charset="-122"/>
              </a:rPr>
              <a:t>Heavy demands on </a:t>
            </a:r>
            <a:r>
              <a:rPr lang="en-US" altLang="zh-CN" sz="2000" dirty="0">
                <a:solidFill>
                  <a:srgbClr val="C00000"/>
                </a:solidFill>
                <a:ea typeface="宋体" panose="02010600030101010101" pitchFamily="2" charset="-122"/>
              </a:rPr>
              <a:t>CPU </a:t>
            </a:r>
            <a:r>
              <a:rPr lang="en-US" altLang="zh-CN" sz="2000" dirty="0">
                <a:ea typeface="宋体" panose="02010600030101010101" pitchFamily="2" charset="-122"/>
              </a:rPr>
              <a:t>to execute </a:t>
            </a:r>
            <a:r>
              <a:rPr lang="en-US" altLang="zh-CN" sz="2000" dirty="0">
                <a:solidFill>
                  <a:srgbClr val="C00000"/>
                </a:solidFill>
                <a:ea typeface="宋体" panose="02010600030101010101" pitchFamily="2" charset="-122"/>
              </a:rPr>
              <a:t>device driver</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kernel I/O code</a:t>
            </a:r>
            <a:r>
              <a:rPr lang="zh-CN" altLang="en-US" sz="2000" dirty="0">
                <a:solidFill>
                  <a:srgbClr val="C00000"/>
                </a:solidFill>
                <a:ea typeface="宋体" panose="02010600030101010101" pitchFamily="2" charset="-122"/>
              </a:rPr>
              <a:t>；</a:t>
            </a:r>
            <a:endParaRPr lang="en-US" altLang="zh-CN" sz="2000" dirty="0">
              <a:ea typeface="宋体" panose="02010600030101010101" pitchFamily="2" charset="-122"/>
            </a:endParaRPr>
          </a:p>
          <a:p>
            <a:pPr lvl="1"/>
            <a:r>
              <a:rPr lang="en-US" altLang="zh-CN" sz="2000" dirty="0">
                <a:solidFill>
                  <a:srgbClr val="C00000"/>
                </a:solidFill>
                <a:ea typeface="宋体" panose="02010600030101010101" pitchFamily="2" charset="-122"/>
              </a:rPr>
              <a:t>Context switches </a:t>
            </a:r>
            <a:r>
              <a:rPr lang="en-US" altLang="zh-CN" sz="2000" dirty="0">
                <a:ea typeface="宋体" panose="02010600030101010101" pitchFamily="2" charset="-122"/>
              </a:rPr>
              <a:t>due to interrupts (schedule processes fairly and efficiently as processes block and unblock)</a:t>
            </a:r>
          </a:p>
          <a:p>
            <a:pPr lvl="2"/>
            <a:r>
              <a:rPr lang="zh-CN" altLang="en-US" sz="1600" dirty="0">
                <a:ea typeface="宋体" panose="02010600030101010101" pitchFamily="2" charset="-122"/>
              </a:rPr>
              <a:t>进程访问</a:t>
            </a:r>
            <a:r>
              <a:rPr lang="en-US" altLang="zh-CN" sz="1600" dirty="0">
                <a:ea typeface="宋体" panose="02010600030101010101" pitchFamily="2" charset="-122"/>
              </a:rPr>
              <a:t>I/O</a:t>
            </a:r>
            <a:r>
              <a:rPr lang="zh-CN" altLang="en-US" sz="1600" dirty="0">
                <a:ea typeface="宋体" panose="02010600030101010101" pitchFamily="2" charset="-122"/>
              </a:rPr>
              <a:t>设备时，致使进程频繁由执行进入阻塞状态，以及由阻塞进入就绪；</a:t>
            </a:r>
            <a:endParaRPr lang="en-US" altLang="zh-CN" sz="1600" dirty="0">
              <a:ea typeface="宋体" panose="02010600030101010101" pitchFamily="2" charset="-122"/>
            </a:endParaRPr>
          </a:p>
          <a:p>
            <a:pPr lvl="2"/>
            <a:r>
              <a:rPr lang="zh-CN" altLang="en-US" sz="1600" dirty="0">
                <a:ea typeface="宋体" panose="02010600030101010101" pitchFamily="2" charset="-122"/>
              </a:rPr>
              <a:t>进程访问</a:t>
            </a:r>
            <a:r>
              <a:rPr lang="en-US" altLang="zh-CN" sz="1600" dirty="0">
                <a:ea typeface="宋体" panose="02010600030101010101" pitchFamily="2" charset="-122"/>
              </a:rPr>
              <a:t>I/O</a:t>
            </a:r>
            <a:r>
              <a:rPr lang="zh-CN" altLang="en-US" sz="1600" dirty="0">
                <a:ea typeface="宋体" panose="02010600030101010101" pitchFamily="2" charset="-122"/>
              </a:rPr>
              <a:t>设备时，核心频繁响应中断并处理中断；</a:t>
            </a:r>
            <a:endParaRPr lang="en-US" altLang="zh-CN" sz="1600" dirty="0">
              <a:ea typeface="宋体" panose="02010600030101010101" pitchFamily="2" charset="-122"/>
            </a:endParaRPr>
          </a:p>
          <a:p>
            <a:pPr lvl="2"/>
            <a:r>
              <a:rPr lang="zh-CN" altLang="en-US" sz="1600" dirty="0">
                <a:ea typeface="宋体" panose="02010600030101010101" pitchFamily="2" charset="-122"/>
              </a:rPr>
              <a:t>导致上下文切换比较频繁；</a:t>
            </a:r>
            <a:endParaRPr lang="en-US" altLang="zh-CN" sz="1600" dirty="0">
              <a:ea typeface="宋体" panose="02010600030101010101" pitchFamily="2" charset="-122"/>
            </a:endParaRPr>
          </a:p>
          <a:p>
            <a:pPr lvl="1"/>
            <a:r>
              <a:rPr lang="en-US" altLang="zh-CN" sz="2000" dirty="0">
                <a:solidFill>
                  <a:srgbClr val="C00000"/>
                </a:solidFill>
                <a:ea typeface="宋体" panose="02010600030101010101" pitchFamily="2" charset="-122"/>
              </a:rPr>
              <a:t>Data copying </a:t>
            </a:r>
            <a:r>
              <a:rPr lang="en-US" altLang="zh-CN" sz="2000" dirty="0">
                <a:ea typeface="宋体" panose="02010600030101010101" pitchFamily="2" charset="-122"/>
              </a:rPr>
              <a:t>(between </a:t>
            </a:r>
            <a:r>
              <a:rPr lang="en-US" altLang="zh-CN" sz="2000" dirty="0">
                <a:solidFill>
                  <a:srgbClr val="7030A0"/>
                </a:solidFill>
                <a:ea typeface="宋体" panose="02010600030101010101" pitchFamily="2" charset="-122"/>
              </a:rPr>
              <a:t>controller and physical memory</a:t>
            </a:r>
            <a:r>
              <a:rPr lang="en-US" altLang="zh-CN" sz="2000" dirty="0">
                <a:ea typeface="宋体" panose="02010600030101010101" pitchFamily="2" charset="-122"/>
              </a:rPr>
              <a:t>, and between </a:t>
            </a:r>
            <a:r>
              <a:rPr lang="en-US" altLang="zh-CN" sz="2000" dirty="0">
                <a:solidFill>
                  <a:srgbClr val="7030A0"/>
                </a:solidFill>
                <a:ea typeface="宋体" panose="02010600030101010101" pitchFamily="2" charset="-122"/>
              </a:rPr>
              <a:t>kernel buffers and application data space</a:t>
            </a:r>
            <a:r>
              <a:rPr lang="en-US" altLang="zh-CN" sz="2000" dirty="0">
                <a:ea typeface="宋体" panose="02010600030101010101" pitchFamily="2" charset="-122"/>
              </a:rPr>
              <a:t>, can </a:t>
            </a:r>
            <a:r>
              <a:rPr lang="en-US" altLang="zh-CN" sz="2000" b="1" dirty="0">
                <a:solidFill>
                  <a:srgbClr val="0033CC"/>
                </a:solidFill>
                <a:ea typeface="宋体" panose="02010600030101010101" pitchFamily="2" charset="-122"/>
              </a:rPr>
              <a:t>loads down </a:t>
            </a:r>
            <a:r>
              <a:rPr lang="en-US" altLang="zh-CN" sz="2000" dirty="0">
                <a:solidFill>
                  <a:srgbClr val="0033CC"/>
                </a:solidFill>
                <a:ea typeface="宋体" panose="02010600030101010101" pitchFamily="2" charset="-122"/>
              </a:rPr>
              <a:t>the memory bus</a:t>
            </a:r>
            <a:r>
              <a:rPr lang="en-US" altLang="zh-CN" sz="2000" dirty="0">
                <a:ea typeface="宋体" panose="02010600030101010101" pitchFamily="2" charset="-122"/>
              </a:rPr>
              <a:t>)</a:t>
            </a:r>
          </a:p>
          <a:p>
            <a:pPr lvl="1"/>
            <a:r>
              <a:rPr lang="en-US" altLang="zh-CN" sz="2000" dirty="0">
                <a:solidFill>
                  <a:srgbClr val="C00000"/>
                </a:solidFill>
                <a:ea typeface="宋体" panose="02010600030101010101" pitchFamily="2" charset="-122"/>
              </a:rPr>
              <a:t>Network traffic </a:t>
            </a:r>
            <a:r>
              <a:rPr lang="en-US" altLang="zh-CN" sz="2000" dirty="0">
                <a:ea typeface="宋体" panose="02010600030101010101" pitchFamily="2" charset="-122"/>
              </a:rPr>
              <a:t>especially stressful (</a:t>
            </a:r>
            <a:r>
              <a:rPr lang="en-US" altLang="zh-CN" sz="2000" dirty="0">
                <a:solidFill>
                  <a:srgbClr val="0033CC"/>
                </a:solidFill>
                <a:ea typeface="宋体" panose="02010600030101010101" pitchFamily="2" charset="-122"/>
              </a:rPr>
              <a:t>causes a high context-switch rate</a:t>
            </a:r>
            <a:r>
              <a:rPr lang="en-US" altLang="zh-CN" sz="2000" dirty="0" smtClean="0">
                <a:ea typeface="宋体" panose="02010600030101010101" pitchFamily="2" charset="-122"/>
              </a:rPr>
              <a:t>)</a:t>
            </a:r>
          </a:p>
          <a:p>
            <a:r>
              <a:rPr lang="en-US" altLang="zh-CN" sz="2400" dirty="0" smtClean="0">
                <a:ea typeface="宋体" panose="02010600030101010101" pitchFamily="2" charset="-122"/>
              </a:rPr>
              <a:t>For example,  </a:t>
            </a:r>
            <a:r>
              <a:rPr lang="zh-CN" altLang="en-US" sz="2400" dirty="0" smtClean="0">
                <a:ea typeface="宋体" panose="02010600030101010101" pitchFamily="2" charset="-122"/>
              </a:rPr>
              <a:t>在循环结构中利用</a:t>
            </a:r>
            <a:r>
              <a:rPr lang="en-US" altLang="zh-CN" sz="2400" dirty="0" err="1" smtClean="0">
                <a:ea typeface="宋体" panose="02010600030101010101" pitchFamily="2" charset="-122"/>
              </a:rPr>
              <a:t>printf</a:t>
            </a:r>
            <a:r>
              <a:rPr lang="en-US" altLang="zh-CN" sz="2400" dirty="0" smtClean="0">
                <a:ea typeface="宋体" panose="02010600030101010101" pitchFamily="2" charset="-122"/>
              </a:rPr>
              <a:t>()</a:t>
            </a:r>
            <a:r>
              <a:rPr lang="zh-CN" altLang="en-US" sz="2400" dirty="0" smtClean="0">
                <a:ea typeface="宋体" panose="02010600030101010101" pitchFamily="2" charset="-122"/>
              </a:rPr>
              <a:t>跟踪结果</a:t>
            </a:r>
            <a:endParaRPr lang="en-US" altLang="zh-CN"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EC7DF4F-EEC6-4AF4-B09D-31F786B1E3F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Intercomputer Communications</a:t>
            </a:r>
            <a:endParaRPr lang="en-US" altLang="zh-CN" sz="2400">
              <a:effectLst>
                <a:outerShdw blurRad="38100" dist="38100" dir="2700000" algn="tl">
                  <a:srgbClr val="C0C0C0"/>
                </a:outerShdw>
              </a:effectLst>
              <a:ea typeface="宋体" panose="02010600030101010101" pitchFamily="2" charset="-122"/>
            </a:endParaRPr>
          </a:p>
        </p:txBody>
      </p:sp>
      <p:pic>
        <p:nvPicPr>
          <p:cNvPr id="67587" name="Picture 4">
            <a:extLst>
              <a:ext uri="{FF2B5EF4-FFF2-40B4-BE49-F238E27FC236}">
                <a16:creationId xmlns:a16="http://schemas.microsoft.com/office/drawing/2014/main" id="{F3C1920D-D595-4D8F-8579-26ECA9981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526" t="545" r="18149" b="545"/>
          <a:stretch>
            <a:fillRect/>
          </a:stretch>
        </p:blipFill>
        <p:spPr bwMode="auto">
          <a:xfrm>
            <a:off x="2065338" y="1219200"/>
            <a:ext cx="4987925" cy="50911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08E6A1-CBF1-48EC-ADDB-6C794F08E1C1}"/>
              </a:ext>
            </a:extLst>
          </p:cNvPr>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p>
        </p:txBody>
      </p:sp>
      <p:sp>
        <p:nvSpPr>
          <p:cNvPr id="68611" name="Rectangle 3">
            <a:extLst>
              <a:ext uri="{FF2B5EF4-FFF2-40B4-BE49-F238E27FC236}">
                <a16:creationId xmlns:a16="http://schemas.microsoft.com/office/drawing/2014/main" id="{62B05D02-341E-4613-B9EF-FAD0FCA90ABE}"/>
              </a:ext>
            </a:extLst>
          </p:cNvPr>
          <p:cNvSpPr>
            <a:spLocks noGrp="1" noChangeArrowheads="1"/>
          </p:cNvSpPr>
          <p:nvPr>
            <p:ph type="body" idx="4294967295"/>
          </p:nvPr>
        </p:nvSpPr>
        <p:spPr>
          <a:xfrm>
            <a:off x="819150" y="1300163"/>
            <a:ext cx="7943850" cy="4483100"/>
          </a:xfrm>
        </p:spPr>
        <p:txBody>
          <a:bodyPr/>
          <a:lstStyle/>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a:t>
            </a:r>
            <a:r>
              <a:rPr lang="en-US" altLang="zh-CN" sz="2000" dirty="0">
                <a:solidFill>
                  <a:srgbClr val="7030A0"/>
                </a:solidFill>
                <a:ea typeface="宋体" panose="02010600030101010101" pitchFamily="2" charset="-122"/>
              </a:rPr>
              <a:t>context switches.</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times </a:t>
            </a:r>
            <a:r>
              <a:rPr lang="en-US" altLang="zh-CN" sz="2000" dirty="0">
                <a:ea typeface="宋体" panose="02010600030101010101" pitchFamily="2" charset="-122"/>
              </a:rPr>
              <a:t>that </a:t>
            </a:r>
            <a:r>
              <a:rPr lang="en-US" altLang="zh-CN" sz="2000" dirty="0">
                <a:solidFill>
                  <a:srgbClr val="7030A0"/>
                </a:solidFill>
                <a:ea typeface="宋体" panose="02010600030101010101" pitchFamily="2" charset="-122"/>
              </a:rPr>
              <a:t>data must be copied in memory </a:t>
            </a:r>
            <a:r>
              <a:rPr lang="en-US" altLang="zh-CN" sz="2000" dirty="0">
                <a:ea typeface="宋体" panose="02010600030101010101" pitchFamily="2" charset="-122"/>
              </a:rPr>
              <a:t>while passing between device and application.</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frequency of interrupts </a:t>
            </a:r>
            <a:r>
              <a:rPr lang="en-US" altLang="zh-CN" sz="2000" dirty="0">
                <a:ea typeface="宋体" panose="02010600030101010101" pitchFamily="2" charset="-122"/>
              </a:rPr>
              <a:t>by using large transfers, smart controllers, and polling (if busy waiting can be minimized).</a:t>
            </a:r>
          </a:p>
          <a:p>
            <a:r>
              <a:rPr lang="en-US" altLang="zh-CN" sz="2000" dirty="0">
                <a:solidFill>
                  <a:srgbClr val="C00000"/>
                </a:solidFill>
                <a:ea typeface="宋体" panose="02010600030101010101" pitchFamily="2" charset="-122"/>
              </a:rPr>
              <a:t>Increase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concurrency</a:t>
            </a:r>
            <a:r>
              <a:rPr lang="en-US" altLang="zh-CN" sz="2000" dirty="0">
                <a:ea typeface="宋体" panose="02010600030101010101" pitchFamily="2" charset="-122"/>
              </a:rPr>
              <a:t> by </a:t>
            </a:r>
            <a:r>
              <a:rPr lang="en-US" altLang="zh-CN" sz="2000" dirty="0">
                <a:solidFill>
                  <a:srgbClr val="7030A0"/>
                </a:solidFill>
                <a:ea typeface="宋体" panose="02010600030101010101" pitchFamily="2" charset="-122"/>
              </a:rPr>
              <a:t>using DMA-knowledgeable controllers </a:t>
            </a:r>
            <a:r>
              <a:rPr lang="en-US" altLang="zh-CN" sz="2000" dirty="0">
                <a:ea typeface="宋体" panose="02010600030101010101" pitchFamily="2" charset="-122"/>
              </a:rPr>
              <a:t>or channels to </a:t>
            </a:r>
            <a:r>
              <a:rPr lang="en-US" altLang="zh-CN" sz="2000" dirty="0">
                <a:solidFill>
                  <a:srgbClr val="0033CC"/>
                </a:solidFill>
                <a:ea typeface="宋体" panose="02010600030101010101" pitchFamily="2" charset="-122"/>
              </a:rPr>
              <a:t>offload simple data copying from the CPU.</a:t>
            </a:r>
          </a:p>
          <a:p>
            <a:r>
              <a:rPr lang="en-US" altLang="zh-CN" sz="2000" dirty="0">
                <a:solidFill>
                  <a:srgbClr val="C00000"/>
                </a:solidFill>
                <a:ea typeface="宋体" panose="02010600030101010101" pitchFamily="2" charset="-122"/>
              </a:rPr>
              <a:t>Move processing primitives </a:t>
            </a:r>
            <a:r>
              <a:rPr lang="en-US" altLang="zh-CN" sz="2000" dirty="0">
                <a:ea typeface="宋体" panose="02010600030101010101" pitchFamily="2" charset="-122"/>
              </a:rPr>
              <a:t>into </a:t>
            </a:r>
            <a:r>
              <a:rPr lang="en-US" altLang="zh-CN" sz="2000" dirty="0">
                <a:solidFill>
                  <a:srgbClr val="337D45"/>
                </a:solidFill>
                <a:ea typeface="宋体" panose="02010600030101010101" pitchFamily="2" charset="-122"/>
              </a:rPr>
              <a:t>hardware</a:t>
            </a:r>
            <a:r>
              <a:rPr lang="en-US" altLang="zh-CN" sz="2000" dirty="0">
                <a:ea typeface="宋体" panose="02010600030101010101" pitchFamily="2" charset="-122"/>
              </a:rPr>
              <a:t>, to allow their operation in </a:t>
            </a:r>
            <a:r>
              <a:rPr lang="en-US" altLang="zh-CN" sz="2000" dirty="0">
                <a:solidFill>
                  <a:srgbClr val="7030A0"/>
                </a:solidFill>
                <a:ea typeface="宋体" panose="02010600030101010101" pitchFamily="2" charset="-122"/>
              </a:rPr>
              <a:t>device controllers to be concurrent with CPU and bus operation</a:t>
            </a:r>
            <a:r>
              <a:rPr lang="en-US" altLang="zh-CN" sz="2000" dirty="0">
                <a:ea typeface="宋体" panose="02010600030101010101" pitchFamily="2" charset="-122"/>
              </a:rPr>
              <a:t>.</a:t>
            </a:r>
          </a:p>
          <a:p>
            <a:r>
              <a:rPr lang="en-US" altLang="zh-CN" sz="2000" dirty="0">
                <a:solidFill>
                  <a:srgbClr val="C00000"/>
                </a:solidFill>
                <a:ea typeface="宋体" panose="02010600030101010101" pitchFamily="2" charset="-122"/>
              </a:rPr>
              <a:t>Balance</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CPU, memory subsystem, bus, and I/O performance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because an overload in any one area will cause idleness in others.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B0AE004-4230-4B4E-A995-7877335019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Device-Functionality Progression</a:t>
            </a:r>
            <a:endParaRPr lang="en-US" altLang="zh-CN" sz="2400">
              <a:effectLst>
                <a:outerShdw blurRad="38100" dist="38100" dir="2700000" algn="tl">
                  <a:srgbClr val="C0C0C0"/>
                </a:outerShdw>
              </a:effectLst>
              <a:ea typeface="宋体" panose="02010600030101010101" pitchFamily="2" charset="-122"/>
            </a:endParaRPr>
          </a:p>
        </p:txBody>
      </p:sp>
      <p:pic>
        <p:nvPicPr>
          <p:cNvPr id="69635" name="Picture 7">
            <a:extLst>
              <a:ext uri="{FF2B5EF4-FFF2-40B4-BE49-F238E27FC236}">
                <a16:creationId xmlns:a16="http://schemas.microsoft.com/office/drawing/2014/main" id="{5D7001F7-4CEF-40CC-B68A-7B4A02F4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5" t="27809" r="555" b="28029"/>
          <a:stretch>
            <a:fillRect/>
          </a:stretch>
        </p:blipFill>
        <p:spPr bwMode="auto">
          <a:xfrm>
            <a:off x="1128713" y="1133475"/>
            <a:ext cx="7469187" cy="4448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26745629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a:extLst>
              <a:ext uri="{FF2B5EF4-FFF2-40B4-BE49-F238E27FC236}">
                <a16:creationId xmlns:a16="http://schemas.microsoft.com/office/drawing/2014/main" id="{80C04DBF-2DA5-4679-9B54-451DD7C3AF07}"/>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程序员利用系统调用打开</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设备时，通常使用的设备标识是（）。</a:t>
            </a:r>
          </a:p>
        </p:txBody>
      </p:sp>
      <p:sp>
        <p:nvSpPr>
          <p:cNvPr id="71683" name="文本框 4">
            <a:extLst>
              <a:ext uri="{FF2B5EF4-FFF2-40B4-BE49-F238E27FC236}">
                <a16:creationId xmlns:a16="http://schemas.microsoft.com/office/drawing/2014/main" id="{A8CC96F8-DD3F-4AD2-84ED-0AE55A853542}"/>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逻辑设备名</a:t>
            </a:r>
          </a:p>
        </p:txBody>
      </p:sp>
      <p:sp>
        <p:nvSpPr>
          <p:cNvPr id="71684" name="文本框 5">
            <a:extLst>
              <a:ext uri="{FF2B5EF4-FFF2-40B4-BE49-F238E27FC236}">
                <a16:creationId xmlns:a16="http://schemas.microsoft.com/office/drawing/2014/main" id="{09903DDF-C2E1-4C9E-BD1B-AAF34F40F02A}"/>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物理设备名</a:t>
            </a:r>
          </a:p>
        </p:txBody>
      </p:sp>
      <p:sp>
        <p:nvSpPr>
          <p:cNvPr id="71685" name="文本框 6">
            <a:extLst>
              <a:ext uri="{FF2B5EF4-FFF2-40B4-BE49-F238E27FC236}">
                <a16:creationId xmlns:a16="http://schemas.microsoft.com/office/drawing/2014/main" id="{A9B8312B-5F7F-4637-8FE1-40F4B98E5DF8}"/>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主设备号</a:t>
            </a:r>
          </a:p>
        </p:txBody>
      </p:sp>
      <p:sp>
        <p:nvSpPr>
          <p:cNvPr id="71686" name="文本框 7">
            <a:extLst>
              <a:ext uri="{FF2B5EF4-FFF2-40B4-BE49-F238E27FC236}">
                <a16:creationId xmlns:a16="http://schemas.microsoft.com/office/drawing/2014/main" id="{6D020B6E-661F-4B6A-A0BD-61CDEE920672}"/>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从设备号</a:t>
            </a:r>
          </a:p>
        </p:txBody>
      </p:sp>
      <p:sp>
        <p:nvSpPr>
          <p:cNvPr id="71687" name="椭圆 8">
            <a:extLst>
              <a:ext uri="{FF2B5EF4-FFF2-40B4-BE49-F238E27FC236}">
                <a16:creationId xmlns:a16="http://schemas.microsoft.com/office/drawing/2014/main" id="{A6DB0F89-3F9B-47AC-B0EB-A2F5BB608D99}"/>
              </a:ext>
            </a:extLst>
          </p:cNvPr>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8" name="椭圆 9">
            <a:extLst>
              <a:ext uri="{FF2B5EF4-FFF2-40B4-BE49-F238E27FC236}">
                <a16:creationId xmlns:a16="http://schemas.microsoft.com/office/drawing/2014/main" id="{58C547AE-7EB5-4FB0-B163-DE841B5BB631}"/>
              </a:ext>
            </a:extLst>
          </p:cNvPr>
          <p:cNvSpPr>
            <a:spLocks noChangeAspect="1"/>
          </p:cNvSpPr>
          <p:nvPr>
            <p:custDataLst>
              <p:tags r:id="rId8"/>
            </p:custDataLst>
          </p:nvPr>
        </p:nvSpPr>
        <p:spPr bwMode="auto">
          <a:xfrm>
            <a:off x="1114425" y="37068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9" name="椭圆 10">
            <a:extLst>
              <a:ext uri="{FF2B5EF4-FFF2-40B4-BE49-F238E27FC236}">
                <a16:creationId xmlns:a16="http://schemas.microsoft.com/office/drawing/2014/main" id="{39C79C6F-B426-4D96-A44D-B26C9C5E922E}"/>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0" name="椭圆 11">
            <a:extLst>
              <a:ext uri="{FF2B5EF4-FFF2-40B4-BE49-F238E27FC236}">
                <a16:creationId xmlns:a16="http://schemas.microsoft.com/office/drawing/2014/main" id="{0FEB9088-4A37-42EE-BDB9-F3A66C69A8E4}"/>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1" name="矩形: 圆角 12">
            <a:extLst>
              <a:ext uri="{FF2B5EF4-FFF2-40B4-BE49-F238E27FC236}">
                <a16:creationId xmlns:a16="http://schemas.microsoft.com/office/drawing/2014/main" id="{BEBF60E4-258F-4627-8F93-FDF142BC7A67}"/>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71692" name="矩形 19">
            <a:extLst>
              <a:ext uri="{FF2B5EF4-FFF2-40B4-BE49-F238E27FC236}">
                <a16:creationId xmlns:a16="http://schemas.microsoft.com/office/drawing/2014/main" id="{9B0924AD-2D6F-452D-A83B-DF2922F51E53}"/>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solidFill>
                <a:srgbClr val="FFFFFF"/>
              </a:solidFill>
              <a:ea typeface="宋体" panose="02010600030101010101" pitchFamily="2" charset="-122"/>
            </a:endParaRPr>
          </a:p>
        </p:txBody>
      </p:sp>
      <p:sp>
        <p:nvSpPr>
          <p:cNvPr id="71693" name="文本框 24">
            <a:extLst>
              <a:ext uri="{FF2B5EF4-FFF2-40B4-BE49-F238E27FC236}">
                <a16:creationId xmlns:a16="http://schemas.microsoft.com/office/drawing/2014/main" id="{461113F4-A90C-44D5-8706-60E77E1E784B}"/>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71694" name="文本框 25">
            <a:extLst>
              <a:ext uri="{FF2B5EF4-FFF2-40B4-BE49-F238E27FC236}">
                <a16:creationId xmlns:a16="http://schemas.microsoft.com/office/drawing/2014/main" id="{26EDE20B-ACD4-48F5-83A4-DCE60290EF34}"/>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7" name="组合 23">
            <a:extLst>
              <a:ext uri="{FF2B5EF4-FFF2-40B4-BE49-F238E27FC236}">
                <a16:creationId xmlns:a16="http://schemas.microsoft.com/office/drawing/2014/main" id="{ECA71436-AF2B-4AAD-8403-64317CDA7C12}"/>
              </a:ext>
            </a:extLst>
          </p:cNvPr>
          <p:cNvGrpSpPr>
            <a:grpSpLocks/>
          </p:cNvGrpSpPr>
          <p:nvPr>
            <p:custDataLst>
              <p:tags r:id="rId15"/>
            </p:custDataLst>
          </p:nvPr>
        </p:nvGrpSpPr>
        <p:grpSpPr bwMode="auto">
          <a:xfrm>
            <a:off x="9537700" y="0"/>
            <a:ext cx="3814763" cy="647700"/>
            <a:chOff x="9537700" y="0"/>
            <a:chExt cx="3815080" cy="647700"/>
          </a:xfrm>
        </p:grpSpPr>
        <p:sp>
          <p:nvSpPr>
            <p:cNvPr id="71699" name="RemarkBack">
              <a:extLst>
                <a:ext uri="{FF2B5EF4-FFF2-40B4-BE49-F238E27FC236}">
                  <a16:creationId xmlns:a16="http://schemas.microsoft.com/office/drawing/2014/main" id="{C17C68E8-97C3-4C3C-8A2C-4E29C53AB9A4}"/>
                </a:ext>
              </a:extLst>
            </p:cNvPr>
            <p:cNvSpPr>
              <a:spLocks noChangeArrowheads="1"/>
            </p:cNvSpPr>
            <p:nvPr>
              <p:custDataLst>
                <p:tags r:id="rId26"/>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0" name="RemarkBlock">
              <a:extLst>
                <a:ext uri="{FF2B5EF4-FFF2-40B4-BE49-F238E27FC236}">
                  <a16:creationId xmlns:a16="http://schemas.microsoft.com/office/drawing/2014/main" id="{81999AFA-AE1A-4EDF-AACF-B4E90AFB8E9C}"/>
                </a:ext>
              </a:extLst>
            </p:cNvPr>
            <p:cNvSpPr>
              <a:spLocks noChangeArrowheads="1"/>
            </p:cNvSpPr>
            <p:nvPr>
              <p:custDataLst>
                <p:tags r:id="rId2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1" name="RemarkTitleText">
              <a:extLst>
                <a:ext uri="{FF2B5EF4-FFF2-40B4-BE49-F238E27FC236}">
                  <a16:creationId xmlns:a16="http://schemas.microsoft.com/office/drawing/2014/main" id="{EE1EF9B3-3FCF-4E45-A6C0-2382BA9D6E5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A180F9D-D72C-4BEC-8080-90AAA09AD10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CD66E286-71E2-4E7E-B4FE-E6B588EF0ECE}"/>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DA192CDF-DA95-49CD-BD58-71DF23DEBB12}"/>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5" name="组合 17">
            <a:extLst>
              <a:ext uri="{FF2B5EF4-FFF2-40B4-BE49-F238E27FC236}">
                <a16:creationId xmlns:a16="http://schemas.microsoft.com/office/drawing/2014/main" id="{CB77888D-5485-4BA4-9B26-06FE5115D10A}"/>
              </a:ext>
            </a:extLst>
          </p:cNvPr>
          <p:cNvGrpSpPr>
            <a:grpSpLocks/>
          </p:cNvGrpSpPr>
          <p:nvPr>
            <p:custDataLst>
              <p:tags r:id="rId19"/>
            </p:custDataLst>
          </p:nvPr>
        </p:nvGrpSpPr>
        <p:grpSpPr bwMode="auto">
          <a:xfrm>
            <a:off x="0" y="0"/>
            <a:ext cx="9144000" cy="635000"/>
            <a:chOff x="0" y="0"/>
            <a:chExt cx="9144000" cy="635000"/>
          </a:xfrm>
        </p:grpSpPr>
        <p:sp>
          <p:nvSpPr>
            <p:cNvPr id="71702" name="TitleBackground">
              <a:extLst>
                <a:ext uri="{FF2B5EF4-FFF2-40B4-BE49-F238E27FC236}">
                  <a16:creationId xmlns:a16="http://schemas.microsoft.com/office/drawing/2014/main" id="{9A1CB7F6-3DBF-4EBA-94C9-DCD5C838BA7D}"/>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3" name="ColorBlock">
              <a:extLst>
                <a:ext uri="{FF2B5EF4-FFF2-40B4-BE49-F238E27FC236}">
                  <a16:creationId xmlns:a16="http://schemas.microsoft.com/office/drawing/2014/main" id="{211F92A4-2F17-4807-906C-5D1C51645237}"/>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4" name="TypeText">
              <a:extLst>
                <a:ext uri="{FF2B5EF4-FFF2-40B4-BE49-F238E27FC236}">
                  <a16:creationId xmlns:a16="http://schemas.microsoft.com/office/drawing/2014/main" id="{115D7CF7-0BBE-4B58-B8C8-217A6AD74850}"/>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1705" name="TipText">
              <a:extLst>
                <a:ext uri="{FF2B5EF4-FFF2-40B4-BE49-F238E27FC236}">
                  <a16:creationId xmlns:a16="http://schemas.microsoft.com/office/drawing/2014/main" id="{905FA940-2E7A-4A35-8E61-9D0F87DC4F8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1698" name="图片 2">
            <a:extLst>
              <a:ext uri="{FF2B5EF4-FFF2-40B4-BE49-F238E27FC236}">
                <a16:creationId xmlns:a16="http://schemas.microsoft.com/office/drawing/2014/main" id="{B21033A3-4B6C-4E58-A4B3-7736C67F31D2}"/>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文本框 18">
            <a:extLst>
              <a:ext uri="{FF2B5EF4-FFF2-40B4-BE49-F238E27FC236}">
                <a16:creationId xmlns:a16="http://schemas.microsoft.com/office/drawing/2014/main" id="{AF4A1CEC-2377-4219-9035-FA49AD61967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FC777985-F882-463C-BB72-26829BE0DF3F}"/>
              </a:ext>
            </a:extLst>
          </p:cNvPr>
          <p:cNvSpPr>
            <a:spLocks noGrp="1"/>
          </p:cNvSpPr>
          <p:nvPr>
            <p:ph type="title" idx="4294967295"/>
          </p:nvPr>
        </p:nvSpPr>
        <p:spPr>
          <a:xfrm>
            <a:off x="1419225" y="209550"/>
            <a:ext cx="6040438"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Overview</a:t>
            </a:r>
            <a:r>
              <a:rPr lang="en-US" altLang="zh-CN" dirty="0" smtClean="0">
                <a:effectLst>
                  <a:outerShdw blurRad="38100" dist="38100" dir="2700000" algn="tl">
                    <a:srgbClr val="C0C0C0"/>
                  </a:outerShdw>
                </a:effectLst>
                <a:ea typeface="宋体" panose="02010600030101010101" pitchFamily="2" charset="-122"/>
              </a:rPr>
              <a:t>—</a:t>
            </a:r>
            <a:r>
              <a:rPr lang="en-US" altLang="zh-CN" dirty="0" err="1" smtClean="0">
                <a:solidFill>
                  <a:srgbClr val="7030A0"/>
                </a:solidFill>
                <a:effectLst>
                  <a:outerShdw blurRad="38100" dist="38100" dir="2700000" algn="tl">
                    <a:srgbClr val="C0C0C0"/>
                  </a:outerShdw>
                </a:effectLst>
                <a:ea typeface="宋体" panose="02010600030101010101" pitchFamily="2" charset="-122"/>
              </a:rPr>
              <a:t>ioctl</a:t>
            </a:r>
            <a:r>
              <a:rPr lang="en-US" altLang="zh-CN" dirty="0" smtClean="0">
                <a:solidFill>
                  <a:srgbClr val="7030A0"/>
                </a:solidFill>
                <a:effectLst>
                  <a:outerShdw blurRad="38100" dist="38100" dir="2700000" algn="tl">
                    <a:srgbClr val="C0C0C0"/>
                  </a:outerShdw>
                </a:effectLst>
                <a:ea typeface="宋体" panose="02010600030101010101" pitchFamily="2" charset="-122"/>
              </a:rPr>
              <a:t>()</a:t>
            </a:r>
            <a:endParaRPr lang="zh-CN" altLang="en-US" dirty="0">
              <a:solidFill>
                <a:srgbClr val="7030A0"/>
              </a:solidFill>
              <a:effectLst>
                <a:outerShdw blurRad="38100" dist="38100" dir="2700000" algn="tl">
                  <a:srgbClr val="C0C0C0"/>
                </a:outerShdw>
              </a:effectLst>
              <a:ea typeface="宋体" panose="02010600030101010101" pitchFamily="2" charset="-122"/>
            </a:endParaRPr>
          </a:p>
        </p:txBody>
      </p:sp>
      <p:sp>
        <p:nvSpPr>
          <p:cNvPr id="11267" name="内容占位符 2">
            <a:extLst>
              <a:ext uri="{FF2B5EF4-FFF2-40B4-BE49-F238E27FC236}">
                <a16:creationId xmlns:a16="http://schemas.microsoft.com/office/drawing/2014/main" id="{61AE71E9-C62C-482D-B0AF-B92AF84D135B}"/>
              </a:ext>
            </a:extLst>
          </p:cNvPr>
          <p:cNvSpPr>
            <a:spLocks noGrp="1" noChangeArrowheads="1"/>
          </p:cNvSpPr>
          <p:nvPr>
            <p:ph idx="4294967295"/>
          </p:nvPr>
        </p:nvSpPr>
        <p:spPr>
          <a:xfrm>
            <a:off x="785813" y="1185863"/>
            <a:ext cx="7553325" cy="5200650"/>
          </a:xfrm>
        </p:spPr>
        <p:txBody>
          <a:bodyPr/>
          <a:lstStyle/>
          <a:p>
            <a:r>
              <a:rPr lang="zh-CN" altLang="en-US" sz="2000" dirty="0" smtClean="0">
                <a:ea typeface="宋体" panose="02010600030101010101" pitchFamily="2" charset="-122"/>
              </a:rPr>
              <a:t>为方便用户对设备的访问，应用程序</a:t>
            </a:r>
            <a:r>
              <a:rPr lang="zh-CN" altLang="en-US" sz="2000" dirty="0">
                <a:ea typeface="宋体" panose="02010600030101010101" pitchFamily="2" charset="-122"/>
              </a:rPr>
              <a:t>可以使用内核提供的</a:t>
            </a:r>
            <a:r>
              <a:rPr lang="zh-CN" altLang="en-US" sz="2000" dirty="0">
                <a:solidFill>
                  <a:srgbClr val="7030A0"/>
                </a:solidFill>
                <a:ea typeface="宋体" panose="02010600030101010101" pitchFamily="2" charset="-122"/>
              </a:rPr>
              <a:t>统一接口</a:t>
            </a:r>
            <a:r>
              <a:rPr lang="zh-CN" altLang="en-US" sz="2000" dirty="0">
                <a:ea typeface="宋体" panose="02010600030101010101" pitchFamily="2" charset="-122"/>
              </a:rPr>
              <a:t>访问</a:t>
            </a:r>
            <a:r>
              <a:rPr lang="en-US" altLang="zh-CN" sz="2000" dirty="0">
                <a:ea typeface="宋体" panose="02010600030101010101" pitchFamily="2" charset="-122"/>
              </a:rPr>
              <a:t>I/O</a:t>
            </a:r>
            <a:r>
              <a:rPr lang="zh-CN" altLang="en-US" sz="2000" dirty="0">
                <a:ea typeface="宋体" panose="02010600030101010101" pitchFamily="2" charset="-122"/>
              </a:rPr>
              <a:t>设备；</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统一访问接口</a:t>
            </a:r>
            <a:r>
              <a:rPr lang="zh-CN" altLang="en-US" sz="2000" b="1" dirty="0">
                <a:ea typeface="宋体" panose="02010600030101010101" pitchFamily="2" charset="-122"/>
              </a:rPr>
              <a:t>的使用，方便了内核及应用程序的设计与编码，但也导致应用程序</a:t>
            </a:r>
            <a:r>
              <a:rPr lang="zh-CN" altLang="en-US" sz="2000" b="1" dirty="0">
                <a:solidFill>
                  <a:srgbClr val="7030A0"/>
                </a:solidFill>
                <a:ea typeface="宋体" panose="02010600030101010101" pitchFamily="2" charset="-122"/>
              </a:rPr>
              <a:t>无法使用设备的具体特性</a:t>
            </a:r>
            <a:r>
              <a:rPr lang="zh-CN" altLang="en-US" sz="2000" b="1" dirty="0">
                <a:ea typeface="宋体" panose="02010600030101010101" pitchFamily="2" charset="-122"/>
              </a:rPr>
              <a:t>，降低了设备的性能；</a:t>
            </a:r>
            <a:endParaRPr lang="en-US" altLang="zh-CN" sz="2000" b="1" dirty="0">
              <a:ea typeface="宋体" panose="02010600030101010101" pitchFamily="2" charset="-122"/>
            </a:endParaRPr>
          </a:p>
          <a:p>
            <a:r>
              <a:rPr lang="en-US" altLang="zh-CN" sz="2000" b="1" dirty="0" smtClean="0">
                <a:solidFill>
                  <a:srgbClr val="3E7248"/>
                </a:solidFill>
                <a:ea typeface="宋体" panose="02010600030101010101" pitchFamily="2" charset="-122"/>
              </a:rPr>
              <a:t>UNIX</a:t>
            </a:r>
            <a:r>
              <a:rPr lang="zh-CN" altLang="en-US" sz="2000" b="1" dirty="0" smtClean="0">
                <a:solidFill>
                  <a:srgbClr val="3E7248"/>
                </a:solidFill>
                <a:ea typeface="宋体" panose="02010600030101010101" pitchFamily="2" charset="-122"/>
              </a:rPr>
              <a:t>为此提供</a:t>
            </a:r>
            <a:r>
              <a:rPr lang="zh-CN" altLang="en-US" sz="2000" b="1" dirty="0">
                <a:solidFill>
                  <a:srgbClr val="3E7248"/>
                </a:solidFill>
                <a:ea typeface="宋体" panose="02010600030101010101" pitchFamily="2" charset="-122"/>
              </a:rPr>
              <a:t>了一个系统调用</a:t>
            </a:r>
            <a:r>
              <a:rPr lang="en-US" altLang="zh-CN" sz="2000" b="1" dirty="0" err="1">
                <a:solidFill>
                  <a:srgbClr val="3E7248"/>
                </a:solidFill>
                <a:ea typeface="宋体" panose="02010600030101010101" pitchFamily="2" charset="-122"/>
              </a:rPr>
              <a:t>Ioctl</a:t>
            </a:r>
            <a:r>
              <a:rPr lang="en-US" altLang="zh-CN" sz="2000" b="1" dirty="0">
                <a:solidFill>
                  <a:srgbClr val="3E7248"/>
                </a:solidFill>
                <a:ea typeface="宋体" panose="02010600030101010101" pitchFamily="2" charset="-122"/>
              </a:rPr>
              <a:t>()</a:t>
            </a:r>
            <a:r>
              <a:rPr lang="zh-CN" altLang="en-US" sz="2000" b="1" dirty="0">
                <a:solidFill>
                  <a:srgbClr val="3E7248"/>
                </a:solidFill>
                <a:ea typeface="宋体" panose="02010600030101010101" pitchFamily="2" charset="-122"/>
              </a:rPr>
              <a:t>，</a:t>
            </a:r>
            <a:r>
              <a:rPr lang="en-US" altLang="zh-CN" sz="2000" b="1" dirty="0">
                <a:solidFill>
                  <a:srgbClr val="3E7248"/>
                </a:solidFill>
                <a:ea typeface="宋体" panose="02010600030101010101" pitchFamily="2" charset="-122"/>
              </a:rPr>
              <a:t> </a:t>
            </a:r>
            <a:r>
              <a:rPr lang="zh-CN" altLang="en-US" sz="2000" b="1" dirty="0">
                <a:solidFill>
                  <a:srgbClr val="0033CC"/>
                </a:solidFill>
                <a:ea typeface="宋体" panose="02010600030101010101" pitchFamily="2" charset="-122"/>
              </a:rPr>
              <a:t>用户可以通过该系统调用</a:t>
            </a:r>
            <a:r>
              <a:rPr lang="zh-CN" altLang="en-US" sz="2000" b="1" dirty="0">
                <a:solidFill>
                  <a:srgbClr val="7030A0"/>
                </a:solidFill>
                <a:ea typeface="宋体" panose="02010600030101010101" pitchFamily="2" charset="-122"/>
              </a:rPr>
              <a:t>直接通过设备驱动程序</a:t>
            </a:r>
            <a:r>
              <a:rPr lang="zh-CN" altLang="en-US" sz="2000" b="1" dirty="0">
                <a:solidFill>
                  <a:srgbClr val="0033CC"/>
                </a:solidFill>
                <a:ea typeface="宋体" panose="02010600030101010101" pitchFamily="2" charset="-122"/>
              </a:rPr>
              <a:t>操纵</a:t>
            </a:r>
            <a:r>
              <a:rPr lang="en-US" altLang="zh-CN" sz="2000" b="1" dirty="0">
                <a:solidFill>
                  <a:srgbClr val="0033CC"/>
                </a:solidFill>
                <a:ea typeface="宋体" panose="02010600030101010101" pitchFamily="2" charset="-122"/>
              </a:rPr>
              <a:t>I/O</a:t>
            </a:r>
            <a:r>
              <a:rPr lang="zh-CN" altLang="en-US" sz="2000" b="1" dirty="0">
                <a:solidFill>
                  <a:srgbClr val="0033CC"/>
                </a:solidFill>
                <a:ea typeface="宋体" panose="02010600030101010101" pitchFamily="2" charset="-122"/>
              </a:rPr>
              <a:t>设备；</a:t>
            </a:r>
            <a:endParaRPr lang="en-US" altLang="zh-CN" sz="2000" b="1" dirty="0">
              <a:solidFill>
                <a:srgbClr val="0033CC"/>
              </a:solidFill>
              <a:ea typeface="宋体" panose="02010600030101010101" pitchFamily="2" charset="-122"/>
            </a:endParaRPr>
          </a:p>
          <a:p>
            <a:r>
              <a:rPr lang="en-US" altLang="zh-CN" sz="2000" b="1" u="sng" dirty="0" err="1">
                <a:solidFill>
                  <a:srgbClr val="FF0000"/>
                </a:solidFill>
                <a:latin typeface="Courier New" panose="02070309020205020404" pitchFamily="49" charset="0"/>
                <a:ea typeface="宋体" panose="02010600030101010101" pitchFamily="2" charset="-122"/>
              </a:rPr>
              <a:t>ioctl</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(on UNIX</a:t>
            </a:r>
            <a:r>
              <a:rPr lang="en-US" altLang="zh-CN" sz="2000" dirty="0">
                <a:solidFill>
                  <a:srgbClr val="FF0000"/>
                </a:solidFill>
                <a:ea typeface="宋体" panose="02010600030101010101" pitchFamily="2" charset="-122"/>
              </a:rPr>
              <a:t>) covers odd aspects of I/O </a:t>
            </a:r>
          </a:p>
          <a:p>
            <a:pPr lvl="1"/>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  I/O Control</a:t>
            </a:r>
          </a:p>
          <a:p>
            <a:pPr lvl="1"/>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can transparently passes </a:t>
            </a:r>
            <a:r>
              <a:rPr lang="en-US" altLang="zh-CN" sz="1800" dirty="0">
                <a:solidFill>
                  <a:srgbClr val="0033CC"/>
                </a:solidFill>
                <a:ea typeface="宋体" panose="02010600030101010101" pitchFamily="2" charset="-122"/>
              </a:rPr>
              <a:t>arbitrary commands</a:t>
            </a:r>
            <a:r>
              <a:rPr lang="en-US" altLang="zh-CN" sz="1800" dirty="0">
                <a:ea typeface="宋体" panose="02010600030101010101" pitchFamily="2" charset="-122"/>
              </a:rPr>
              <a:t> from an </a:t>
            </a:r>
            <a:r>
              <a:rPr lang="en-US" altLang="zh-CN" sz="1800" dirty="0">
                <a:solidFill>
                  <a:srgbClr val="0033CC"/>
                </a:solidFill>
                <a:ea typeface="宋体" panose="02010600030101010101" pitchFamily="2" charset="-122"/>
              </a:rPr>
              <a:t>application</a:t>
            </a:r>
            <a:r>
              <a:rPr lang="en-US" altLang="zh-CN" sz="1800" dirty="0">
                <a:ea typeface="宋体" panose="02010600030101010101" pitchFamily="2" charset="-122"/>
              </a:rPr>
              <a:t> to a </a:t>
            </a:r>
            <a:r>
              <a:rPr lang="en-US" altLang="zh-CN" sz="1800" dirty="0">
                <a:solidFill>
                  <a:srgbClr val="0033CC"/>
                </a:solidFill>
                <a:ea typeface="宋体" panose="02010600030101010101" pitchFamily="2" charset="-122"/>
              </a:rPr>
              <a:t>device drive</a:t>
            </a:r>
          </a:p>
          <a:p>
            <a:pPr lvl="1"/>
            <a:r>
              <a:rPr lang="en-US" altLang="zh-CN" sz="1800" dirty="0">
                <a:ea typeface="宋体" panose="02010600030101010101" pitchFamily="2" charset="-122"/>
              </a:rPr>
              <a:t>The</a:t>
            </a:r>
            <a:r>
              <a:rPr lang="en-US" altLang="zh-CN" sz="1800" dirty="0">
                <a:solidFill>
                  <a:srgbClr val="337D45"/>
                </a:solidFill>
                <a:ea typeface="宋体" panose="02010600030101010101" pitchFamily="2" charset="-122"/>
              </a:rPr>
              <a:t> </a:t>
            </a:r>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system call enables an application to access any functionality that can be implemented by any device driver, without the need to invent a new system call</a:t>
            </a:r>
          </a:p>
          <a:p>
            <a:pPr lvl="1"/>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3EB5F-19DE-4FB1-9031-D256C7183A64}"/>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a:extLst>
              <a:ext uri="{FF2B5EF4-FFF2-40B4-BE49-F238E27FC236}">
                <a16:creationId xmlns:a16="http://schemas.microsoft.com/office/drawing/2014/main" id="{CEC3FA7B-D3B9-4341-8F16-33796C959FD4}"/>
              </a:ext>
            </a:extLst>
          </p:cNvPr>
          <p:cNvSpPr>
            <a:spLocks noGrp="1" noChangeArrowheads="1"/>
          </p:cNvSpPr>
          <p:nvPr>
            <p:ph type="body" idx="4294967295"/>
          </p:nvPr>
        </p:nvSpPr>
        <p:spPr/>
        <p:txBody>
          <a:bodyPr/>
          <a:lstStyle/>
          <a:p>
            <a:r>
              <a:rPr lang="zh-CN" altLang="en-US" sz="2000" dirty="0">
                <a:ea typeface="宋体" panose="02010600030101010101" pitchFamily="2" charset="-122"/>
              </a:rPr>
              <a:t>Discussion</a:t>
            </a:r>
          </a:p>
          <a:p>
            <a:pPr lvl="1">
              <a:buNone/>
            </a:pPr>
            <a:r>
              <a:rPr lang="zh-CN" altLang="en-US" sz="1800" dirty="0">
                <a:ea typeface="宋体" panose="02010600030101010101" pitchFamily="2" charset="-122"/>
              </a:rPr>
              <a:t>     1、设备驱动程序（device driver）</a:t>
            </a:r>
            <a:endParaRPr lang="en-US" altLang="zh-CN" sz="1800" dirty="0">
              <a:ea typeface="宋体" panose="02010600030101010101" pitchFamily="2" charset="-122"/>
            </a:endParaRPr>
          </a:p>
          <a:p>
            <a:pPr lvl="1">
              <a:buNone/>
            </a:pPr>
            <a:r>
              <a:rPr lang="zh-CN" altLang="en-US" sz="1800" dirty="0">
                <a:ea typeface="宋体" panose="02010600030101010101" pitchFamily="2" charset="-122"/>
              </a:rPr>
              <a:t>     </a:t>
            </a:r>
            <a:r>
              <a:rPr lang="en-US" altLang="zh-CN" sz="1800" dirty="0">
                <a:ea typeface="宋体" panose="02010600030101010101" pitchFamily="2" charset="-122"/>
              </a:rPr>
              <a:t>2</a:t>
            </a:r>
            <a:r>
              <a:rPr lang="zh-CN" altLang="en-US" sz="1800" dirty="0">
                <a:ea typeface="宋体" panose="02010600030101010101" pitchFamily="2" charset="-122"/>
              </a:rPr>
              <a:t>.  Buffer、cache之概念以及引入它们的原因</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3</a:t>
            </a:r>
            <a:r>
              <a:rPr lang="zh-CN" altLang="en-US" sz="1800" dirty="0">
                <a:ea typeface="宋体" panose="02010600030101010101" pitchFamily="2" charset="-122"/>
              </a:rPr>
              <a:t>、I/O is a major factor in system performance，why?</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4</a:t>
            </a:r>
            <a:r>
              <a:rPr lang="zh-CN" altLang="en-US" sz="1800" dirty="0">
                <a:ea typeface="宋体" panose="02010600030101010101" pitchFamily="2" charset="-122"/>
              </a:rPr>
              <a:t>、How to improve I/O subsystem performance?</a:t>
            </a:r>
          </a:p>
          <a:p>
            <a:pPr lvl="1">
              <a:buNone/>
            </a:pPr>
            <a:r>
              <a:rPr lang="zh-CN" altLang="en-US" sz="1800" dirty="0">
                <a:ea typeface="宋体" panose="02010600030101010101" pitchFamily="2" charset="-122"/>
              </a:rPr>
              <a:t>     5、I/O设备的保护</a:t>
            </a:r>
          </a:p>
          <a:p>
            <a:pPr lvl="1">
              <a:buNone/>
            </a:pPr>
            <a:r>
              <a:rPr lang="zh-CN" altLang="en-US" sz="1800" dirty="0">
                <a:ea typeface="宋体" panose="02010600030101010101" pitchFamily="2" charset="-122"/>
              </a:rPr>
              <a:t>     </a:t>
            </a:r>
            <a:r>
              <a:rPr lang="en-US" altLang="zh-CN" sz="1800" dirty="0">
                <a:ea typeface="宋体" panose="02010600030101010101" pitchFamily="2" charset="-122"/>
              </a:rPr>
              <a:t>6</a:t>
            </a:r>
            <a:r>
              <a:rPr lang="zh-CN" altLang="en-US" sz="1800" dirty="0">
                <a:ea typeface="宋体" panose="02010600030101010101" pitchFamily="2" charset="-122"/>
              </a:rPr>
              <a:t>、SPOOLing的概念、组成、思想；</a:t>
            </a:r>
          </a:p>
          <a:p>
            <a:r>
              <a:rPr lang="zh-CN" altLang="en-US" sz="1800" dirty="0" smtClean="0">
                <a:ea typeface="宋体" panose="02010600030101010101" pitchFamily="2" charset="-122"/>
              </a:rPr>
              <a:t>P</a:t>
            </a:r>
            <a:r>
              <a:rPr lang="zh-CN" altLang="en-US" sz="1800" dirty="0">
                <a:ea typeface="宋体" panose="02010600030101010101" pitchFamily="2" charset="-122"/>
              </a:rPr>
              <a:t>526: </a:t>
            </a:r>
            <a:r>
              <a:rPr lang="en-US" altLang="zh-CN" sz="1800" dirty="0">
                <a:ea typeface="宋体" panose="02010600030101010101" pitchFamily="2" charset="-122"/>
              </a:rPr>
              <a:t>3,</a:t>
            </a:r>
            <a:r>
              <a:rPr lang="zh-CN" altLang="en-US" sz="1800" dirty="0">
                <a:ea typeface="宋体" panose="02010600030101010101" pitchFamily="2" charset="-122"/>
              </a:rPr>
              <a:t>6</a:t>
            </a:r>
          </a:p>
          <a:p>
            <a:r>
              <a:rPr lang="zh-CN" altLang="en-US" sz="1800" dirty="0">
                <a:ea typeface="宋体" panose="02010600030101010101" pitchFamily="2" charset="-122"/>
              </a:rPr>
              <a:t>进一步了解 P526：</a:t>
            </a:r>
            <a:r>
              <a:rPr lang="en-US" altLang="zh-CN" sz="1800" dirty="0">
                <a:ea typeface="宋体" panose="02010600030101010101" pitchFamily="2" charset="-122"/>
              </a:rPr>
              <a:t>4</a:t>
            </a:r>
            <a:r>
              <a:rPr lang="zh-CN" altLang="en-US" sz="1800" dirty="0">
                <a:ea typeface="宋体" panose="02010600030101010101" pitchFamily="2" charset="-122"/>
              </a:rPr>
              <a:t>，</a:t>
            </a:r>
            <a:r>
              <a:rPr lang="en-US" altLang="zh-CN" sz="1800" dirty="0">
                <a:ea typeface="宋体" panose="02010600030101010101" pitchFamily="2" charset="-122"/>
              </a:rPr>
              <a:t>9</a:t>
            </a:r>
            <a:r>
              <a:rPr lang="zh-CN" altLang="en-US" sz="1800" dirty="0">
                <a:ea typeface="宋体" panose="02010600030101010101" pitchFamily="2" charset="-122"/>
              </a:rPr>
              <a:t>，</a:t>
            </a:r>
            <a:r>
              <a:rPr lang="en-US" altLang="zh-CN" sz="1800" dirty="0" smtClean="0">
                <a:ea typeface="宋体" panose="02010600030101010101" pitchFamily="2" charset="-122"/>
              </a:rPr>
              <a:t>11</a:t>
            </a:r>
            <a:endParaRPr lang="zh-CN" altLang="en-US" sz="1800" dirty="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3EB5F-19DE-4FB1-9031-D256C7183A64}"/>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a:extLst>
              <a:ext uri="{FF2B5EF4-FFF2-40B4-BE49-F238E27FC236}">
                <a16:creationId xmlns:a16="http://schemas.microsoft.com/office/drawing/2014/main" id="{CEC3FA7B-D3B9-4341-8F16-33796C959FD4}"/>
              </a:ext>
            </a:extLst>
          </p:cNvPr>
          <p:cNvSpPr>
            <a:spLocks noGrp="1" noChangeArrowheads="1"/>
          </p:cNvSpPr>
          <p:nvPr>
            <p:ph type="body" idx="4294967295"/>
          </p:nvPr>
        </p:nvSpPr>
        <p:spPr/>
        <p:txBody>
          <a:bodyPr/>
          <a:lstStyle/>
          <a:p>
            <a:pPr>
              <a:buFont typeface="Wingdings" panose="05000000000000000000" pitchFamily="2" charset="2"/>
              <a:buChar char="n"/>
            </a:pPr>
            <a:r>
              <a:rPr lang="zh-CN" altLang="en-US" sz="2000" dirty="0" smtClean="0">
                <a:solidFill>
                  <a:srgbClr val="7030A0"/>
                </a:solidFill>
                <a:ea typeface="宋体" panose="02010600030101010101" pitchFamily="2" charset="-122"/>
              </a:rPr>
              <a:t>学完操作系统的全部内容，讨论：</a:t>
            </a:r>
            <a:endParaRPr lang="en-US" altLang="zh-CN" sz="2000" dirty="0" smtClean="0">
              <a:solidFill>
                <a:srgbClr val="7030A0"/>
              </a:solidFill>
              <a:ea typeface="宋体" panose="02010600030101010101" pitchFamily="2" charset="-122"/>
            </a:endParaRPr>
          </a:p>
          <a:p>
            <a:pPr marL="685800" lvl="1">
              <a:buFont typeface="Wingdings" panose="05000000000000000000" pitchFamily="2" charset="2"/>
              <a:buChar char="l"/>
            </a:pPr>
            <a:endParaRPr lang="en-US" altLang="zh-CN" sz="2000" dirty="0">
              <a:ea typeface="宋体" panose="02010600030101010101" pitchFamily="2" charset="-122"/>
            </a:endParaRPr>
          </a:p>
          <a:p>
            <a:pPr marL="400050" lvl="1" indent="0">
              <a:buNone/>
            </a:pPr>
            <a:r>
              <a:rPr lang="zh-CN" altLang="zh-CN" sz="2000" dirty="0" smtClean="0">
                <a:ea typeface="宋体" panose="02010600030101010101" pitchFamily="2" charset="-122"/>
              </a:rPr>
              <a:t>编译</a:t>
            </a:r>
            <a:r>
              <a:rPr lang="zh-CN" altLang="zh-CN" sz="2000" dirty="0">
                <a:ea typeface="宋体" panose="02010600030101010101" pitchFamily="2" charset="-122"/>
              </a:rPr>
              <a:t>链接下述</a:t>
            </a:r>
            <a:r>
              <a:rPr lang="en-US" altLang="zh-CN" sz="2000" dirty="0">
                <a:ea typeface="宋体" panose="02010600030101010101" pitchFamily="2" charset="-122"/>
              </a:rPr>
              <a:t>C</a:t>
            </a:r>
            <a:r>
              <a:rPr lang="zh-CN" altLang="zh-CN" sz="2000" dirty="0">
                <a:ea typeface="宋体" panose="02010600030101010101" pitchFamily="2" charset="-122"/>
              </a:rPr>
              <a:t>程序生成可执行程序</a:t>
            </a:r>
            <a:r>
              <a:rPr lang="en-US" altLang="zh-CN" sz="2000" dirty="0" err="1">
                <a:ea typeface="宋体" panose="02010600030101010101" pitchFamily="2" charset="-122"/>
              </a:rPr>
              <a:t>a.out</a:t>
            </a:r>
            <a:r>
              <a:rPr lang="zh-CN" altLang="zh-CN" sz="2000" dirty="0">
                <a:ea typeface="宋体" panose="02010600030101010101" pitchFamily="2" charset="-122"/>
              </a:rPr>
              <a:t>。</a:t>
            </a:r>
          </a:p>
          <a:p>
            <a:pPr marL="400050" lvl="1" indent="0">
              <a:buNone/>
            </a:pPr>
            <a:r>
              <a:rPr lang="en-US" altLang="zh-CN" sz="2000" dirty="0" err="1">
                <a:ea typeface="宋体" panose="02010600030101010101" pitchFamily="2" charset="-122"/>
              </a:rPr>
              <a:t>int</a:t>
            </a:r>
            <a:r>
              <a:rPr lang="en-US" altLang="zh-CN" sz="2000" dirty="0">
                <a:ea typeface="宋体" panose="02010600030101010101" pitchFamily="2" charset="-122"/>
              </a:rPr>
              <a:t> main()</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   </a:t>
            </a:r>
            <a:r>
              <a:rPr lang="en-US" altLang="zh-CN" sz="2000" dirty="0" err="1">
                <a:ea typeface="宋体" panose="02010600030101010101" pitchFamily="2" charset="-122"/>
              </a:rPr>
              <a:t>printf</a:t>
            </a:r>
            <a:r>
              <a:rPr lang="en-US" altLang="zh-CN" sz="2000" dirty="0">
                <a:ea typeface="宋体" panose="02010600030101010101" pitchFamily="2" charset="-122"/>
              </a:rPr>
              <a:t>(“Hello World\n”);</a:t>
            </a:r>
            <a:endParaRPr lang="zh-CN" altLang="zh-CN" sz="2000" dirty="0">
              <a:ea typeface="宋体" panose="02010600030101010101" pitchFamily="2" charset="-122"/>
            </a:endParaRPr>
          </a:p>
          <a:p>
            <a:pPr marL="400050" lvl="1" indent="0">
              <a:buNone/>
            </a:pPr>
            <a:r>
              <a:rPr lang="en-US" altLang="zh-CN" sz="2000" dirty="0">
                <a:ea typeface="宋体" panose="02010600030101010101" pitchFamily="2" charset="-122"/>
              </a:rPr>
              <a:t>}</a:t>
            </a:r>
            <a:endParaRPr lang="zh-CN" altLang="zh-CN" sz="2000" dirty="0">
              <a:ea typeface="宋体" panose="02010600030101010101" pitchFamily="2" charset="-122"/>
            </a:endParaRPr>
          </a:p>
          <a:p>
            <a:pPr marL="400050" lvl="1" indent="0">
              <a:buNone/>
            </a:pPr>
            <a:r>
              <a:rPr lang="zh-CN" altLang="zh-CN" sz="2000" dirty="0">
                <a:ea typeface="宋体" panose="02010600030101010101" pitchFamily="2" charset="-122"/>
              </a:rPr>
              <a:t>请结合进程管理、存储管理、文件管理和</a:t>
            </a:r>
            <a:r>
              <a:rPr lang="en-US" altLang="zh-CN" sz="2000" dirty="0">
                <a:ea typeface="宋体" panose="02010600030101010101" pitchFamily="2" charset="-122"/>
              </a:rPr>
              <a:t>I/O</a:t>
            </a:r>
            <a:r>
              <a:rPr lang="zh-CN" altLang="zh-CN" sz="2000" dirty="0">
                <a:ea typeface="宋体" panose="02010600030101010101" pitchFamily="2" charset="-122"/>
              </a:rPr>
              <a:t>管理，说明在命令窗口中输入</a:t>
            </a:r>
            <a:r>
              <a:rPr lang="en-US" altLang="zh-CN" sz="2000" dirty="0" err="1">
                <a:ea typeface="宋体" panose="02010600030101010101" pitchFamily="2" charset="-122"/>
              </a:rPr>
              <a:t>a.out</a:t>
            </a:r>
            <a:r>
              <a:rPr lang="zh-CN" altLang="zh-CN" sz="2000" dirty="0">
                <a:ea typeface="宋体" panose="02010600030101010101" pitchFamily="2" charset="-122"/>
              </a:rPr>
              <a:t>及回车后，到屏幕输出“</a:t>
            </a:r>
            <a:r>
              <a:rPr lang="en-US" altLang="zh-CN" sz="2000" dirty="0">
                <a:ea typeface="宋体" panose="02010600030101010101" pitchFamily="2" charset="-122"/>
              </a:rPr>
              <a:t>Hello World\n</a:t>
            </a:r>
            <a:r>
              <a:rPr lang="zh-CN" altLang="zh-CN" sz="2000" dirty="0">
                <a:ea typeface="宋体" panose="02010600030101010101" pitchFamily="2" charset="-122"/>
              </a:rPr>
              <a:t>”为止，操作系统对程序</a:t>
            </a:r>
            <a:r>
              <a:rPr lang="en-US" altLang="zh-CN" sz="2000" dirty="0" err="1">
                <a:ea typeface="宋体" panose="02010600030101010101" pitchFamily="2" charset="-122"/>
              </a:rPr>
              <a:t>a.out</a:t>
            </a:r>
            <a:r>
              <a:rPr lang="zh-CN" altLang="zh-CN" sz="2000" dirty="0">
                <a:ea typeface="宋体" panose="02010600030101010101" pitchFamily="2" charset="-122"/>
              </a:rPr>
              <a:t>的处理与执行过程。</a:t>
            </a:r>
          </a:p>
          <a:p>
            <a:pPr>
              <a:buFont typeface="Wingdings" panose="05000000000000000000" pitchFamily="2" charset="2"/>
              <a:buChar char="n"/>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3933397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0396D6A-FF2D-4A1C-8416-7048BECFF909}"/>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C13F64-B3EE-4D52-B526-393D6946B4CF}"/>
              </a:ext>
            </a:extLst>
          </p:cNvPr>
          <p:cNvSpPr>
            <a:spLocks noGrp="1" noChangeArrowheads="1"/>
          </p:cNvSpPr>
          <p:nvPr>
            <p:ph type="title"/>
          </p:nvPr>
        </p:nvSpPr>
        <p:spPr>
          <a:xfrm>
            <a:off x="710406" y="513795"/>
            <a:ext cx="7985125" cy="576263"/>
          </a:xfrm>
        </p:spPr>
        <p:txBody>
          <a:bodyPr/>
          <a:lstStyle/>
          <a:p>
            <a:pPr eaLnBrk="1" hangingPunct="1">
              <a:defRPr/>
            </a:pPr>
            <a:r>
              <a:rPr lang="en-US" altLang="zh-CN" dirty="0">
                <a:effectLst>
                  <a:outerShdw blurRad="38100" dist="38100" dir="2700000" algn="tl">
                    <a:srgbClr val="C0C0C0"/>
                  </a:outerShdw>
                </a:effectLst>
                <a:ea typeface="宋体" panose="02010600030101010101" pitchFamily="2" charset="-122"/>
              </a:rPr>
              <a:t>13.2  </a:t>
            </a:r>
            <a:r>
              <a:rPr lang="en-US" altLang="en-US" dirty="0"/>
              <a:t>I/O Hardware</a:t>
            </a:r>
          </a:p>
        </p:txBody>
      </p:sp>
      <p:sp>
        <p:nvSpPr>
          <p:cNvPr id="12291" name="Rectangle 3">
            <a:extLst>
              <a:ext uri="{FF2B5EF4-FFF2-40B4-BE49-F238E27FC236}">
                <a16:creationId xmlns:a16="http://schemas.microsoft.com/office/drawing/2014/main" id="{E81CE325-3D9B-4731-AAEB-CD45BE879037}"/>
              </a:ext>
            </a:extLst>
          </p:cNvPr>
          <p:cNvSpPr>
            <a:spLocks noGrp="1" noChangeArrowheads="1"/>
          </p:cNvSpPr>
          <p:nvPr>
            <p:ph type="body" idx="1"/>
          </p:nvPr>
        </p:nvSpPr>
        <p:spPr>
          <a:xfrm>
            <a:off x="1230313" y="1425575"/>
            <a:ext cx="6945312" cy="3941763"/>
          </a:xfrm>
        </p:spPr>
        <p:txBody>
          <a:bodyPr/>
          <a:lstStyle/>
          <a:p>
            <a:r>
              <a:rPr lang="en-US" altLang="en-US" sz="2800" dirty="0"/>
              <a:t>Incredible variety of I/O devices</a:t>
            </a:r>
          </a:p>
          <a:p>
            <a:pPr lvl="1"/>
            <a:r>
              <a:rPr lang="en-US" altLang="en-US" sz="2400" dirty="0"/>
              <a:t>Storage</a:t>
            </a:r>
          </a:p>
          <a:p>
            <a:pPr lvl="1"/>
            <a:r>
              <a:rPr lang="en-US" altLang="en-US" sz="2400" dirty="0"/>
              <a:t>Transmission</a:t>
            </a:r>
          </a:p>
          <a:p>
            <a:pPr lvl="1"/>
            <a:r>
              <a:rPr lang="en-US" altLang="en-US" sz="2400" dirty="0" smtClean="0"/>
              <a:t>Human-interface</a:t>
            </a:r>
          </a:p>
          <a:p>
            <a:pPr lvl="1"/>
            <a:r>
              <a:rPr lang="en-US" altLang="zh-CN" sz="2400" dirty="0" smtClean="0"/>
              <a:t>Timer</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单缓冲：将10个磁盘块数据从磁盘读入缓冲区(100𝜇s)，然后从磁盘缓冲区装入到用户缓冲区(50𝜇s)，磁盘缓冲区之间以及用户缓冲区之间需要互斥访问，需要花费的时间为(100+50)𝜇s *10=1500𝜇s ；&#10;分析用户缓冲区的数据(50𝜇s)可以与上述传送操作并行执行（分析最后一块除外）。&#10;从磁盘缓冲区传送到用户缓冲区需要等待(100-50)𝜇s =50𝜇s。&#10;因此需要的时间为：(读入磁盘缓冲区时间+传送到用户缓冲区时间)*10+分析最后一块的时间=(100+50)𝜇s *10+50𝜇s =1550𝜇s；&#10;&#10;双缓冲：数据从磁盘读入时采用两块缓冲区，用户缓冲区采用一块，从磁盘缓冲区转到用户缓冲区的过程可以从两块磁盘缓冲区中轮流传送，不需要等待；但用户缓冲区的数据需要等待分析结束后才能传送下一块。&#10;从磁盘读入数据与传送并分析数据的过程可以并行执行（除去最后一块的读入与分析时间）。&#10;因此需要的时间为：读入磁盘缓冲区时间*10+传送到用户缓冲区并分析最后一块的时间=100𝜇s *10+(50+50)𝜇s =1100𝜇s；&#10;&#10;"/>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1451</TotalTime>
  <Pages>0</Pages>
  <Words>5852</Words>
  <Characters>0</Characters>
  <Application>Microsoft Office PowerPoint</Application>
  <DocSecurity>0</DocSecurity>
  <PresentationFormat>全屏显示(4:3)</PresentationFormat>
  <Lines>0</Lines>
  <Paragraphs>583</Paragraphs>
  <Slides>82</Slides>
  <Notes>2</Notes>
  <HiddenSlides>30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82</vt:i4>
      </vt:variant>
    </vt:vector>
  </HeadingPairs>
  <TitlesOfParts>
    <vt:vector size="95" baseType="lpstr">
      <vt:lpstr>Microsoft Yahei</vt:lpstr>
      <vt:lpstr>Monotype Sorts</vt:lpstr>
      <vt:lpstr>MS PGothic</vt:lpstr>
      <vt:lpstr>宋体</vt:lpstr>
      <vt:lpstr>Arial</vt:lpstr>
      <vt:lpstr>Calibri</vt:lpstr>
      <vt:lpstr>Cambria Math</vt:lpstr>
      <vt:lpstr>Courier New</vt:lpstr>
      <vt:lpstr>Helvetica</vt:lpstr>
      <vt:lpstr>Times New Roman</vt:lpstr>
      <vt:lpstr>Wingdings</vt:lpstr>
      <vt:lpstr>os-w-java</vt:lpstr>
      <vt:lpstr>1_os-w-java</vt:lpstr>
      <vt:lpstr>Chapter 13:  I/O Systems</vt:lpstr>
      <vt:lpstr>Chapter 13:  I/O Systems</vt:lpstr>
      <vt:lpstr>Objectives</vt:lpstr>
      <vt:lpstr>13.1 Overview</vt:lpstr>
      <vt:lpstr>A Kernel I/O Structure</vt:lpstr>
      <vt:lpstr>Overview</vt:lpstr>
      <vt:lpstr>Overview—device driver</vt:lpstr>
      <vt:lpstr>Overview—ioctl()</vt:lpstr>
      <vt:lpstr>13.2  I/O Hardware</vt:lpstr>
      <vt:lpstr>I/O Hardware (Cont.)</vt:lpstr>
      <vt:lpstr>E.g. Disk drive</vt:lpstr>
      <vt:lpstr>I/O Hardware (Cont.)</vt:lpstr>
      <vt:lpstr>A Typical PC Bus Structure</vt:lpstr>
      <vt:lpstr>Device I/O Port Locations on PCs (partial)</vt:lpstr>
      <vt:lpstr>I/O控制方式</vt:lpstr>
      <vt:lpstr>13.2.1 Polling</vt:lpstr>
      <vt:lpstr>Polling (Cont.)</vt:lpstr>
      <vt:lpstr>13.2.2 Interrupts</vt:lpstr>
      <vt:lpstr>Interrupt-Driven I/O Cycle</vt:lpstr>
      <vt:lpstr>Intel Pentium Processor Event-Vector Table</vt:lpstr>
      <vt:lpstr>12.2.3 Direct Memory Access(DMA)</vt:lpstr>
      <vt:lpstr>Six Step Process to Perform DMA Transfer</vt:lpstr>
      <vt:lpstr>12.3 Application I/O Interface</vt:lpstr>
      <vt:lpstr>A Kernel I/O Structure</vt:lpstr>
      <vt:lpstr>Application I/O Interface (Cont.)</vt:lpstr>
      <vt:lpstr>Application I/O Interface (Cont.)</vt:lpstr>
      <vt:lpstr>PowerPoint 演示文稿</vt:lpstr>
      <vt:lpstr>续上页</vt:lpstr>
      <vt:lpstr>PowerPoint 演示文稿</vt:lpstr>
      <vt:lpstr>Devices vary in many dimensions(page 507)</vt:lpstr>
      <vt:lpstr>Devices vary in many dimensions（page 507）</vt:lpstr>
      <vt:lpstr>Characteristics of I/O Devices</vt:lpstr>
      <vt:lpstr>13.3.1 Block and Character Devices</vt:lpstr>
      <vt:lpstr>13.3.2 Network Devices</vt:lpstr>
      <vt:lpstr>13.3.3 Clocks and Timers</vt:lpstr>
      <vt:lpstr>13.3.4 Blocking and Nonblocking I/O</vt:lpstr>
      <vt:lpstr> Blocking and Nonblocking I/O</vt:lpstr>
      <vt:lpstr> Blocking and Nonblocking I/O</vt:lpstr>
      <vt:lpstr>Two I/O Methods—Synchronous  vs. Asynchronous</vt:lpstr>
      <vt:lpstr>13.4 Kernel I/O Subsystem</vt:lpstr>
      <vt:lpstr>13.4.1 I/O Scheduling</vt:lpstr>
      <vt:lpstr>Device-status Table</vt:lpstr>
      <vt:lpstr>13.4.2  Buffering</vt:lpstr>
      <vt:lpstr>Why buffering</vt:lpstr>
      <vt:lpstr>Why buffering (Cont.)</vt:lpstr>
      <vt:lpstr>Why buffering (Cont.)</vt:lpstr>
      <vt:lpstr>Why buffering (Cont.)</vt:lpstr>
      <vt:lpstr>Why buffering (Cont.)</vt:lpstr>
      <vt:lpstr>PowerPoint 演示文稿</vt:lpstr>
      <vt:lpstr>Sun Enterprise 6000 Device-Transfer Rates</vt:lpstr>
      <vt:lpstr>PowerPoint 演示文稿</vt:lpstr>
      <vt:lpstr>PowerPoint 演示文稿</vt:lpstr>
      <vt:lpstr>PowerPoint 演示文稿</vt:lpstr>
      <vt:lpstr>13.4.3 Caching </vt:lpstr>
      <vt:lpstr>13.4.4 Spooling and Device Reservation</vt:lpstr>
      <vt:lpstr>Spooling and Device Reservation</vt:lpstr>
      <vt:lpstr>SPOOLing技术</vt:lpstr>
      <vt:lpstr>脱机I/O与Spooling技术</vt:lpstr>
      <vt:lpstr>SPOOLing技术</vt:lpstr>
      <vt:lpstr>Spooling系统的构成</vt:lpstr>
      <vt:lpstr>SPOOLing系统的构成</vt:lpstr>
      <vt:lpstr>SPOOLing工作过程举例 以共享打印机为例</vt:lpstr>
      <vt:lpstr>SPOOLing系统的特点</vt:lpstr>
      <vt:lpstr>Spooling and Device Reservation</vt:lpstr>
      <vt:lpstr>13.4.5 Error Handling</vt:lpstr>
      <vt:lpstr>13.4.6 I/O Protection</vt:lpstr>
      <vt:lpstr>Use of a System Call to Perform I/O</vt:lpstr>
      <vt:lpstr>13.4.7 Kernel Data Structures</vt:lpstr>
      <vt:lpstr>UNIX I/O Kernel Structure</vt:lpstr>
      <vt:lpstr>13.5 Transforming I/O Requests  to Hardware Operations</vt:lpstr>
      <vt:lpstr>Life Cycle of An I/O Request</vt:lpstr>
      <vt:lpstr>13.6 STREAMS</vt:lpstr>
      <vt:lpstr>The STREAMS Structure</vt:lpstr>
      <vt:lpstr>13.7 Performance</vt:lpstr>
      <vt:lpstr>Intercomputer Communications</vt:lpstr>
      <vt:lpstr>Improving Performance</vt:lpstr>
      <vt:lpstr>Device-Functionality Progression</vt:lpstr>
      <vt:lpstr>设备独立性</vt:lpstr>
      <vt:lpstr>PowerPoint 演示文稿</vt:lpstr>
      <vt:lpstr>课后复习题</vt:lpstr>
      <vt:lpstr>课后复习题</vt:lpstr>
      <vt:lpstr>End of Chapter 13</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569</cp:revision>
  <cp:lastPrinted>1999-06-28T19:27:31Z</cp:lastPrinted>
  <dcterms:created xsi:type="dcterms:W3CDTF">1999-08-24T14:03:58Z</dcterms:created>
  <dcterms:modified xsi:type="dcterms:W3CDTF">2021-10-13T11:17:15Z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