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4083" r:id="rId2"/>
  </p:sldMasterIdLst>
  <p:notesMasterIdLst>
    <p:notesMasterId r:id="rId210"/>
  </p:notesMasterIdLst>
  <p:sldIdLst>
    <p:sldId id="421" r:id="rId3"/>
    <p:sldId id="256" r:id="rId4"/>
    <p:sldId id="257" r:id="rId5"/>
    <p:sldId id="1219" r:id="rId6"/>
    <p:sldId id="503" r:id="rId7"/>
    <p:sldId id="1220" r:id="rId8"/>
    <p:sldId id="504" r:id="rId9"/>
    <p:sldId id="505" r:id="rId10"/>
    <p:sldId id="713" r:id="rId11"/>
    <p:sldId id="714" r:id="rId12"/>
    <p:sldId id="1254" r:id="rId13"/>
    <p:sldId id="506" r:id="rId14"/>
    <p:sldId id="393" r:id="rId15"/>
    <p:sldId id="394" r:id="rId16"/>
    <p:sldId id="507" r:id="rId17"/>
    <p:sldId id="392" r:id="rId18"/>
    <p:sldId id="717" r:id="rId19"/>
    <p:sldId id="508" r:id="rId20"/>
    <p:sldId id="718" r:id="rId21"/>
    <p:sldId id="509" r:id="rId22"/>
    <p:sldId id="681" r:id="rId23"/>
    <p:sldId id="512" r:id="rId24"/>
    <p:sldId id="513" r:id="rId25"/>
    <p:sldId id="862" r:id="rId26"/>
    <p:sldId id="1228" r:id="rId27"/>
    <p:sldId id="1200" r:id="rId28"/>
    <p:sldId id="715" r:id="rId29"/>
    <p:sldId id="261" r:id="rId30"/>
    <p:sldId id="1000" r:id="rId31"/>
    <p:sldId id="1229" r:id="rId32"/>
    <p:sldId id="515" r:id="rId33"/>
    <p:sldId id="517" r:id="rId34"/>
    <p:sldId id="518" r:id="rId35"/>
    <p:sldId id="519" r:id="rId36"/>
    <p:sldId id="520" r:id="rId37"/>
    <p:sldId id="521" r:id="rId38"/>
    <p:sldId id="522" r:id="rId39"/>
    <p:sldId id="436" r:id="rId40"/>
    <p:sldId id="382" r:id="rId41"/>
    <p:sldId id="523" r:id="rId42"/>
    <p:sldId id="524" r:id="rId43"/>
    <p:sldId id="1253" r:id="rId44"/>
    <p:sldId id="525" r:id="rId45"/>
    <p:sldId id="1230" r:id="rId46"/>
    <p:sldId id="1238" r:id="rId47"/>
    <p:sldId id="1234" r:id="rId48"/>
    <p:sldId id="280" r:id="rId49"/>
    <p:sldId id="1236" r:id="rId50"/>
    <p:sldId id="1237" r:id="rId51"/>
    <p:sldId id="1232" r:id="rId52"/>
    <p:sldId id="440" r:id="rId53"/>
    <p:sldId id="442" r:id="rId54"/>
    <p:sldId id="441" r:id="rId55"/>
    <p:sldId id="444" r:id="rId56"/>
    <p:sldId id="1231" r:id="rId57"/>
    <p:sldId id="282" r:id="rId58"/>
    <p:sldId id="864" r:id="rId59"/>
    <p:sldId id="286" r:id="rId60"/>
    <p:sldId id="1201" r:id="rId61"/>
    <p:sldId id="1202" r:id="rId62"/>
    <p:sldId id="450" r:id="rId63"/>
    <p:sldId id="1203" r:id="rId64"/>
    <p:sldId id="710" r:id="rId65"/>
    <p:sldId id="451" r:id="rId66"/>
    <p:sldId id="526" r:id="rId67"/>
    <p:sldId id="452" r:id="rId68"/>
    <p:sldId id="527" r:id="rId69"/>
    <p:sldId id="528" r:id="rId70"/>
    <p:sldId id="529" r:id="rId71"/>
    <p:sldId id="530" r:id="rId72"/>
    <p:sldId id="531" r:id="rId73"/>
    <p:sldId id="532" r:id="rId74"/>
    <p:sldId id="1252" r:id="rId75"/>
    <p:sldId id="682" r:id="rId76"/>
    <p:sldId id="533" r:id="rId77"/>
    <p:sldId id="534" r:id="rId78"/>
    <p:sldId id="535" r:id="rId79"/>
    <p:sldId id="536" r:id="rId80"/>
    <p:sldId id="1196" r:id="rId81"/>
    <p:sldId id="539" r:id="rId82"/>
    <p:sldId id="540" r:id="rId83"/>
    <p:sldId id="541" r:id="rId84"/>
    <p:sldId id="542" r:id="rId85"/>
    <p:sldId id="543" r:id="rId86"/>
    <p:sldId id="544" r:id="rId87"/>
    <p:sldId id="292" r:id="rId88"/>
    <p:sldId id="545" r:id="rId89"/>
    <p:sldId id="546" r:id="rId90"/>
    <p:sldId id="547" r:id="rId91"/>
    <p:sldId id="548" r:id="rId92"/>
    <p:sldId id="549" r:id="rId93"/>
    <p:sldId id="550" r:id="rId94"/>
    <p:sldId id="552" r:id="rId95"/>
    <p:sldId id="1274" r:id="rId96"/>
    <p:sldId id="694" r:id="rId97"/>
    <p:sldId id="695" r:id="rId98"/>
    <p:sldId id="1260" r:id="rId99"/>
    <p:sldId id="1261" r:id="rId100"/>
    <p:sldId id="1264" r:id="rId101"/>
    <p:sldId id="1265" r:id="rId102"/>
    <p:sldId id="553" r:id="rId103"/>
    <p:sldId id="1267" r:id="rId104"/>
    <p:sldId id="293" r:id="rId105"/>
    <p:sldId id="453" r:id="rId106"/>
    <p:sldId id="554" r:id="rId107"/>
    <p:sldId id="1258" r:id="rId108"/>
    <p:sldId id="657" r:id="rId109"/>
    <p:sldId id="1271" r:id="rId110"/>
    <p:sldId id="581" r:id="rId111"/>
    <p:sldId id="582" r:id="rId112"/>
    <p:sldId id="583" r:id="rId113"/>
    <p:sldId id="584" r:id="rId114"/>
    <p:sldId id="454" r:id="rId115"/>
    <p:sldId id="455" r:id="rId116"/>
    <p:sldId id="1278" r:id="rId117"/>
    <p:sldId id="1204" r:id="rId118"/>
    <p:sldId id="1272" r:id="rId119"/>
    <p:sldId id="1273" r:id="rId120"/>
    <p:sldId id="299" r:id="rId121"/>
    <p:sldId id="589" r:id="rId122"/>
    <p:sldId id="590" r:id="rId123"/>
    <p:sldId id="591" r:id="rId124"/>
    <p:sldId id="592" r:id="rId125"/>
    <p:sldId id="593" r:id="rId126"/>
    <p:sldId id="1275" r:id="rId127"/>
    <p:sldId id="1276" r:id="rId128"/>
    <p:sldId id="1277" r:id="rId129"/>
    <p:sldId id="683" r:id="rId130"/>
    <p:sldId id="711" r:id="rId131"/>
    <p:sldId id="1206" r:id="rId132"/>
    <p:sldId id="1197" r:id="rId133"/>
    <p:sldId id="1239" r:id="rId134"/>
    <p:sldId id="1240" r:id="rId135"/>
    <p:sldId id="685" r:id="rId136"/>
    <p:sldId id="686" r:id="rId137"/>
    <p:sldId id="687" r:id="rId138"/>
    <p:sldId id="1137" r:id="rId139"/>
    <p:sldId id="1135" r:id="rId140"/>
    <p:sldId id="1136" r:id="rId141"/>
    <p:sldId id="642" r:id="rId142"/>
    <p:sldId id="643" r:id="rId143"/>
    <p:sldId id="644" r:id="rId144"/>
    <p:sldId id="645" r:id="rId145"/>
    <p:sldId id="647" r:id="rId146"/>
    <p:sldId id="649" r:id="rId147"/>
    <p:sldId id="650" r:id="rId148"/>
    <p:sldId id="651" r:id="rId149"/>
    <p:sldId id="652" r:id="rId150"/>
    <p:sldId id="653" r:id="rId151"/>
    <p:sldId id="1207" r:id="rId152"/>
    <p:sldId id="656" r:id="rId153"/>
    <p:sldId id="654" r:id="rId154"/>
    <p:sldId id="1268" r:id="rId155"/>
    <p:sldId id="1279" r:id="rId156"/>
    <p:sldId id="1269" r:id="rId157"/>
    <p:sldId id="1259" r:id="rId158"/>
    <p:sldId id="658" r:id="rId159"/>
    <p:sldId id="661" r:id="rId160"/>
    <p:sldId id="702" r:id="rId161"/>
    <p:sldId id="662" r:id="rId162"/>
    <p:sldId id="663" r:id="rId163"/>
    <p:sldId id="664" r:id="rId164"/>
    <p:sldId id="703" r:id="rId165"/>
    <p:sldId id="665" r:id="rId166"/>
    <p:sldId id="666" r:id="rId167"/>
    <p:sldId id="667" r:id="rId168"/>
    <p:sldId id="1241" r:id="rId169"/>
    <p:sldId id="669" r:id="rId170"/>
    <p:sldId id="1243" r:id="rId171"/>
    <p:sldId id="1244" r:id="rId172"/>
    <p:sldId id="1245" r:id="rId173"/>
    <p:sldId id="1246" r:id="rId174"/>
    <p:sldId id="1248" r:id="rId175"/>
    <p:sldId id="1249" r:id="rId176"/>
    <p:sldId id="1250" r:id="rId177"/>
    <p:sldId id="1251" r:id="rId178"/>
    <p:sldId id="1242" r:id="rId179"/>
    <p:sldId id="670" r:id="rId180"/>
    <p:sldId id="1211" r:id="rId181"/>
    <p:sldId id="1270" r:id="rId182"/>
    <p:sldId id="675" r:id="rId183"/>
    <p:sldId id="677" r:id="rId184"/>
    <p:sldId id="678" r:id="rId185"/>
    <p:sldId id="708" r:id="rId186"/>
    <p:sldId id="706" r:id="rId187"/>
    <p:sldId id="707" r:id="rId188"/>
    <p:sldId id="1209" r:id="rId189"/>
    <p:sldId id="1208" r:id="rId190"/>
    <p:sldId id="1210" r:id="rId191"/>
    <p:sldId id="1256" r:id="rId192"/>
    <p:sldId id="1216" r:id="rId193"/>
    <p:sldId id="1217" r:id="rId194"/>
    <p:sldId id="1218" r:id="rId195"/>
    <p:sldId id="688" r:id="rId196"/>
    <p:sldId id="689" r:id="rId197"/>
    <p:sldId id="679" r:id="rId198"/>
    <p:sldId id="690" r:id="rId199"/>
    <p:sldId id="693" r:id="rId200"/>
    <p:sldId id="691" r:id="rId201"/>
    <p:sldId id="697" r:id="rId202"/>
    <p:sldId id="696" r:id="rId203"/>
    <p:sldId id="1198" r:id="rId204"/>
    <p:sldId id="1199" r:id="rId205"/>
    <p:sldId id="1224" r:id="rId206"/>
    <p:sldId id="1225" r:id="rId207"/>
    <p:sldId id="1226" r:id="rId208"/>
    <p:sldId id="1227" r:id="rId209"/>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08">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03DF"/>
    <a:srgbClr val="006600"/>
    <a:srgbClr val="9933FF"/>
    <a:srgbClr val="000000"/>
    <a:srgbClr val="0505CB"/>
    <a:srgbClr val="0033CC"/>
    <a:srgbClr val="CC6600"/>
    <a:srgbClr val="0000FF"/>
    <a:srgbClr val="F0F6FC"/>
    <a:srgbClr val="EFF6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108" d="100"/>
          <a:sy n="108" d="100"/>
        </p:scale>
        <p:origin x="1704" y="114"/>
      </p:cViewPr>
      <p:guideLst>
        <p:guide orient="horz" pos="808"/>
        <p:guide pos="521"/>
      </p:guideLst>
    </p:cSldViewPr>
  </p:slideViewPr>
  <p:notesTextViewPr>
    <p:cViewPr>
      <p:scale>
        <a:sx n="1" d="1"/>
        <a:sy n="1" d="1"/>
      </p:scale>
      <p:origin x="0" y="0"/>
    </p:cViewPr>
  </p:notesTextViewPr>
  <p:sorterViewPr>
    <p:cViewPr>
      <p:scale>
        <a:sx n="100" d="100"/>
        <a:sy n="100" d="100"/>
      </p:scale>
      <p:origin x="0" y="-1590"/>
    </p:cViewPr>
  </p:sorterViewPr>
  <p:gridSpacing cx="76198" cy="7619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205" Type="http://schemas.openxmlformats.org/officeDocument/2006/relationships/slide" Target="slides/slide203.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206" Type="http://schemas.openxmlformats.org/officeDocument/2006/relationships/slide" Target="slides/slide204.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13" Type="http://schemas.openxmlformats.org/officeDocument/2006/relationships/slide" Target="slides/slide11.xml"/><Relationship Id="rId109" Type="http://schemas.openxmlformats.org/officeDocument/2006/relationships/slide" Target="slides/slide107.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tableStyles" Target="tableStyles.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slide" Target="slides/slide193.xml"/><Relationship Id="rId209" Type="http://schemas.openxmlformats.org/officeDocument/2006/relationships/slide" Target="slides/slide207.xml"/><Relationship Id="rId190" Type="http://schemas.openxmlformats.org/officeDocument/2006/relationships/slide" Target="slides/slide188.xml"/><Relationship Id="rId204" Type="http://schemas.openxmlformats.org/officeDocument/2006/relationships/slide" Target="slides/slide202.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10" Type="http://schemas.openxmlformats.org/officeDocument/2006/relationships/notesMaster" Target="notesMasters/notesMaster1.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presProps" Target="presProps.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viewProps" Target="viewProps.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18" Type="http://schemas.openxmlformats.org/officeDocument/2006/relationships/slide" Target="slides/slide16.xml"/><Relationship Id="rId39" Type="http://schemas.openxmlformats.org/officeDocument/2006/relationships/slide" Target="slides/slide37.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7.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AE2E675-FF49-47B1-B267-75BCE46B523C}"/>
              </a:ext>
            </a:extLst>
          </p:cNvPr>
          <p:cNvSpPr>
            <a:spLocks noGrp="1"/>
          </p:cNvSpPr>
          <p:nvPr>
            <p:ph type="hdr" sz="quarter"/>
          </p:nvPr>
        </p:nvSpPr>
        <p:spPr>
          <a:xfrm>
            <a:off x="0" y="0"/>
            <a:ext cx="3038475" cy="463550"/>
          </a:xfrm>
          <a:prstGeom prst="rect">
            <a:avLst/>
          </a:prstGeom>
          <a:noFill/>
          <a:ln w="9525">
            <a:noFill/>
            <a:miter/>
          </a:ln>
        </p:spPr>
        <p:txBody>
          <a:bodyPr wrap="none" lIns="96651" tIns="48326" rIns="96651" bIns="48326" anchor="ctr"/>
          <a:lstStyle>
            <a:lvl1pPr defTabSz="967105" eaLnBrk="1" hangingPunct="1">
              <a:buFont typeface="Arial" panose="020B0604020202020204" pitchFamily="34" charset="0"/>
              <a:buNone/>
              <a:defRPr sz="1400" noProof="1">
                <a:latin typeface="Times New Roman" pitchFamily="2" charset="0"/>
                <a:ea typeface="+mn-ea"/>
              </a:defRPr>
            </a:lvl1pPr>
          </a:lstStyle>
          <a:p>
            <a:pPr>
              <a:defRPr/>
            </a:pPr>
            <a:endParaRPr lang="zh-CN" altLang="en-US"/>
          </a:p>
        </p:txBody>
      </p:sp>
      <p:sp>
        <p:nvSpPr>
          <p:cNvPr id="3075" name="Rectangle 3">
            <a:extLst>
              <a:ext uri="{FF2B5EF4-FFF2-40B4-BE49-F238E27FC236}">
                <a16:creationId xmlns:a16="http://schemas.microsoft.com/office/drawing/2014/main" id="{1B3EE4FF-E146-4858-8BF5-1ED0561323AE}"/>
              </a:ext>
            </a:extLst>
          </p:cNvPr>
          <p:cNvSpPr>
            <a:spLocks noGrp="1"/>
          </p:cNvSpPr>
          <p:nvPr>
            <p:ph type="dt" idx="1"/>
          </p:nvPr>
        </p:nvSpPr>
        <p:spPr>
          <a:xfrm>
            <a:off x="3971925" y="0"/>
            <a:ext cx="3038475" cy="463550"/>
          </a:xfrm>
          <a:prstGeom prst="rect">
            <a:avLst/>
          </a:prstGeom>
          <a:noFill/>
          <a:ln w="9525">
            <a:noFill/>
            <a:miter/>
          </a:ln>
        </p:spPr>
        <p:txBody>
          <a:bodyPr wrap="none" lIns="96651" tIns="48326" rIns="96651" bIns="48326" anchor="ctr"/>
          <a:lstStyle>
            <a:lvl1pPr algn="r" defTabSz="967105" eaLnBrk="1" hangingPunct="1">
              <a:buFont typeface="Arial" panose="020B0604020202020204" pitchFamily="34" charset="0"/>
              <a:buNone/>
              <a:defRPr sz="1400" noProof="1">
                <a:latin typeface="Times New Roman" pitchFamily="2" charset="0"/>
                <a:ea typeface="宋体" charset="-122"/>
              </a:defRPr>
            </a:lvl1pPr>
          </a:lstStyle>
          <a:p>
            <a:pPr>
              <a:defRPr/>
            </a:pPr>
            <a:endParaRPr lang="en-US" altLang="x-none"/>
          </a:p>
        </p:txBody>
      </p:sp>
      <p:sp>
        <p:nvSpPr>
          <p:cNvPr id="3076" name="Rectangle 4">
            <a:extLst>
              <a:ext uri="{FF2B5EF4-FFF2-40B4-BE49-F238E27FC236}">
                <a16:creationId xmlns:a16="http://schemas.microsoft.com/office/drawing/2014/main" id="{63E1F370-2217-4490-8387-829A068C4B78}"/>
              </a:ext>
            </a:extLst>
          </p:cNvPr>
          <p:cNvSpPr>
            <a:spLocks noGrp="1" noRot="1" noChangeAspect="1" noChangeArrowheads="1"/>
          </p:cNvSpPr>
          <p:nvPr>
            <p:ph type="sldImg" idx="4294967295"/>
          </p:nvPr>
        </p:nvSpPr>
        <p:spPr bwMode="auto">
          <a:xfrm>
            <a:off x="1204913" y="696913"/>
            <a:ext cx="4598987"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E88C3669-5916-4B7C-B4BB-D7B7E2924E55}"/>
              </a:ext>
            </a:extLst>
          </p:cNvPr>
          <p:cNvSpPr>
            <a:spLocks noGrp="1" noChangeArrowheads="1"/>
          </p:cNvSpPr>
          <p:nvPr>
            <p:ph type="body" sz="quarter" idx="4294967295"/>
          </p:nvPr>
        </p:nvSpPr>
        <p:spPr bwMode="auto">
          <a:xfrm>
            <a:off x="935038" y="4416425"/>
            <a:ext cx="5138737" cy="4181475"/>
          </a:xfrm>
          <a:prstGeom prst="rect">
            <a:avLst/>
          </a:prstGeom>
          <a:noFill/>
          <a:ln>
            <a:noFill/>
          </a:ln>
        </p:spPr>
        <p:txBody>
          <a:bodyPr vert="horz" wrap="none" lIns="96651" tIns="48326" rIns="96651" bIns="48326"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A3ADB0A7-02C4-4F3B-9486-086E41E36F93}"/>
              </a:ext>
            </a:extLst>
          </p:cNvPr>
          <p:cNvSpPr>
            <a:spLocks noGrp="1"/>
          </p:cNvSpPr>
          <p:nvPr>
            <p:ph type="ftr" sz="quarter" idx="4"/>
          </p:nvPr>
        </p:nvSpPr>
        <p:spPr>
          <a:xfrm>
            <a:off x="0" y="8831263"/>
            <a:ext cx="3038475" cy="465137"/>
          </a:xfrm>
          <a:prstGeom prst="rect">
            <a:avLst/>
          </a:prstGeom>
          <a:noFill/>
          <a:ln w="9525">
            <a:noFill/>
            <a:miter/>
          </a:ln>
        </p:spPr>
        <p:txBody>
          <a:bodyPr wrap="none" lIns="96651" tIns="48326" rIns="96651" bIns="48326" anchor="b"/>
          <a:lstStyle>
            <a:lvl1pPr defTabSz="967105" eaLnBrk="1" hangingPunct="1">
              <a:buFont typeface="Arial" panose="020B0604020202020204" pitchFamily="34" charset="0"/>
              <a:buNone/>
              <a:defRPr sz="1400" noProof="1">
                <a:latin typeface="Times New Roman" pitchFamily="2" charset="0"/>
                <a:ea typeface="宋体" charset="-122"/>
              </a:defRPr>
            </a:lvl1pPr>
          </a:lstStyle>
          <a:p>
            <a:pPr>
              <a:defRPr/>
            </a:pPr>
            <a:endParaRPr lang="en-US" altLang="x-none"/>
          </a:p>
        </p:txBody>
      </p:sp>
      <p:sp>
        <p:nvSpPr>
          <p:cNvPr id="3079" name="Rectangle 7">
            <a:extLst>
              <a:ext uri="{FF2B5EF4-FFF2-40B4-BE49-F238E27FC236}">
                <a16:creationId xmlns:a16="http://schemas.microsoft.com/office/drawing/2014/main" id="{6D5EF12A-2850-4045-B94E-4F512FF0C7F6}"/>
              </a:ext>
            </a:extLst>
          </p:cNvPr>
          <p:cNvSpPr>
            <a:spLocks noGrp="1"/>
          </p:cNvSpPr>
          <p:nvPr>
            <p:ph type="sldNum" sz="quarter" idx="5"/>
          </p:nvPr>
        </p:nvSpPr>
        <p:spPr>
          <a:xfrm>
            <a:off x="3971925" y="8831263"/>
            <a:ext cx="3038475" cy="465137"/>
          </a:xfrm>
          <a:prstGeom prst="rect">
            <a:avLst/>
          </a:prstGeom>
          <a:noFill/>
          <a:ln w="9525">
            <a:noFill/>
            <a:miter/>
          </a:ln>
        </p:spPr>
        <p:txBody>
          <a:bodyPr wrap="none" lIns="96651" tIns="48326" rIns="96651" bIns="48326" anchor="b"/>
          <a:lstStyle>
            <a:lvl1pPr algn="r" defTabSz="967105" eaLnBrk="1" hangingPunct="1">
              <a:buFont typeface="Arial" panose="020B0604020202020204" pitchFamily="34" charset="0"/>
              <a:buNone/>
              <a:defRPr sz="1400" noProof="1">
                <a:latin typeface="Times New Roman" pitchFamily="2" charset="0"/>
                <a:ea typeface="+mn-ea"/>
                <a:cs typeface="+mn-ea"/>
              </a:defRPr>
            </a:lvl1pPr>
          </a:lstStyle>
          <a:p>
            <a:pPr>
              <a:defRPr/>
            </a:pPr>
            <a:fld id="{39CF161F-30FB-464D-8901-CE027BC1AADA}" type="slidenum">
              <a:rPr lang="zh-CN" altLang="en-US"/>
              <a:pPr>
                <a:defRPr/>
              </a:pPr>
              <a:t>‹#›</a:t>
            </a:fld>
            <a:endParaRPr lang="en-US" altLang="x-none">
              <a:ea typeface="宋体" charset="-122"/>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2034920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571068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40839"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996984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3B7D3BB9-996C-43EB-A95A-C4B64DB95D43}"/>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29689FDF-C43E-45E0-BFA1-3EBCAC0D3277}"/>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01875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5C93A952-603D-4632-AAEB-377ECEE10B70}"/>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02BB040F-4778-4286-B75F-6F8A4F2B4B02}"/>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428799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F6AEEBDD-E698-41B8-8A61-B8FE9A52C65F}"/>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652224AE-0397-4D46-A43F-6CF4D994AE25}"/>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63444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6461"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DB3C3C6D-7B46-4FF2-BDB3-C0DDE9C9C642}"/>
              </a:ext>
            </a:extLst>
          </p:cNvPr>
          <p:cNvSpPr>
            <a:spLocks noGrp="1"/>
          </p:cNvSpPr>
          <p:nvPr>
            <p:ph type="dt" sz="half" idx="10"/>
          </p:nvPr>
        </p:nvSpPr>
        <p:spPr>
          <a:ln/>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A61BAFA7-A241-455D-B080-4CCA606D6E83}"/>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102179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0CBF7B53-8EA1-4FB8-A84C-CBF060D1A598}"/>
              </a:ext>
            </a:extLst>
          </p:cNvPr>
          <p:cNvSpPr>
            <a:spLocks noGrp="1"/>
          </p:cNvSpPr>
          <p:nvPr>
            <p:ph type="dt" sz="half" idx="10"/>
          </p:nvPr>
        </p:nvSpPr>
        <p:spPr>
          <a:ln/>
        </p:spPr>
        <p:txBody>
          <a:bodyPr/>
          <a:lstStyle>
            <a:lvl1pPr>
              <a:defRPr/>
            </a:lvl1pPr>
          </a:lstStyle>
          <a:p>
            <a:pPr>
              <a:defRPr/>
            </a:pPr>
            <a:endParaRPr lang="en-US" altLang="x-none"/>
          </a:p>
        </p:txBody>
      </p:sp>
      <p:sp>
        <p:nvSpPr>
          <p:cNvPr id="8" name="Rectangle 5">
            <a:extLst>
              <a:ext uri="{FF2B5EF4-FFF2-40B4-BE49-F238E27FC236}">
                <a16:creationId xmlns:a16="http://schemas.microsoft.com/office/drawing/2014/main" id="{CBEFF5C8-B6E4-4A43-AD53-FC9178004EF0}"/>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605458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89299A84-BCB3-4A4C-8088-01236C31ED65}"/>
              </a:ext>
            </a:extLst>
          </p:cNvPr>
          <p:cNvSpPr>
            <a:spLocks noGrp="1"/>
          </p:cNvSpPr>
          <p:nvPr>
            <p:ph type="dt" sz="half" idx="10"/>
          </p:nvPr>
        </p:nvSpPr>
        <p:spPr>
          <a:ln/>
        </p:spPr>
        <p:txBody>
          <a:bodyPr/>
          <a:lstStyle>
            <a:lvl1pPr>
              <a:defRPr/>
            </a:lvl1pPr>
          </a:lstStyle>
          <a:p>
            <a:pPr>
              <a:defRPr/>
            </a:pPr>
            <a:endParaRPr lang="en-US" altLang="x-none"/>
          </a:p>
        </p:txBody>
      </p:sp>
      <p:sp>
        <p:nvSpPr>
          <p:cNvPr id="4" name="Rectangle 5">
            <a:extLst>
              <a:ext uri="{FF2B5EF4-FFF2-40B4-BE49-F238E27FC236}">
                <a16:creationId xmlns:a16="http://schemas.microsoft.com/office/drawing/2014/main" id="{E7AAAE76-7742-4D7A-B806-05388982B744}"/>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9930702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866C722-E995-4435-AE95-FF0E4E8D16D4}"/>
              </a:ext>
            </a:extLst>
          </p:cNvPr>
          <p:cNvSpPr>
            <a:spLocks noGrp="1"/>
          </p:cNvSpPr>
          <p:nvPr>
            <p:ph type="dt" sz="half" idx="10"/>
          </p:nvPr>
        </p:nvSpPr>
        <p:spPr>
          <a:ln/>
        </p:spPr>
        <p:txBody>
          <a:bodyPr/>
          <a:lstStyle>
            <a:lvl1pPr>
              <a:defRPr/>
            </a:lvl1pPr>
          </a:lstStyle>
          <a:p>
            <a:pPr>
              <a:defRPr/>
            </a:pPr>
            <a:endParaRPr lang="en-US" altLang="x-none"/>
          </a:p>
        </p:txBody>
      </p:sp>
      <p:sp>
        <p:nvSpPr>
          <p:cNvPr id="3" name="Rectangle 5">
            <a:extLst>
              <a:ext uri="{FF2B5EF4-FFF2-40B4-BE49-F238E27FC236}">
                <a16:creationId xmlns:a16="http://schemas.microsoft.com/office/drawing/2014/main" id="{28769E49-0959-4FF5-BD63-3C30004077B9}"/>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4620169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3C2C08E6-15E5-4E87-8B8F-527F0FFF0D92}"/>
              </a:ext>
            </a:extLst>
          </p:cNvPr>
          <p:cNvSpPr>
            <a:spLocks noGrp="1"/>
          </p:cNvSpPr>
          <p:nvPr>
            <p:ph type="dt" sz="half" idx="10"/>
          </p:nvPr>
        </p:nvSpPr>
        <p:spPr>
          <a:ln/>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DB9CF740-5742-4F2D-A1E6-5A36F5EC842D}"/>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826040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4168542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45B20187-F196-44CF-B18E-A65829D49A8D}"/>
              </a:ext>
            </a:extLst>
          </p:cNvPr>
          <p:cNvSpPr>
            <a:spLocks noGrp="1"/>
          </p:cNvSpPr>
          <p:nvPr>
            <p:ph type="dt" sz="half" idx="10"/>
          </p:nvPr>
        </p:nvSpPr>
        <p:spPr>
          <a:ln/>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DC3B0815-B06C-474E-95E4-9450C073CCFC}"/>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16799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08901827-18D1-41A5-8BD1-7940FE3882BA}"/>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5A6FE598-EC59-4540-840A-7440505E98AE}"/>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24762227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5940839" cy="5537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7E31DAD4-2949-4076-9DC6-6170B9A995DC}"/>
              </a:ext>
            </a:extLst>
          </p:cNvPr>
          <p:cNvSpPr>
            <a:spLocks noGrp="1"/>
          </p:cNvSpPr>
          <p:nvPr>
            <p:ph type="dt" sz="half" idx="10"/>
          </p:nvPr>
        </p:nvSpPr>
        <p:spPr>
          <a:ln/>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C4B756A0-C0EB-4A94-8CFE-618AF915E80B}"/>
              </a:ext>
            </a:extLst>
          </p:cNvPr>
          <p:cNvSpPr>
            <a:spLocks noGrp="1"/>
          </p:cNvSpPr>
          <p:nvPr>
            <p:ph type="ftr" sz="quarter" idx="11"/>
          </p:nvPr>
        </p:nvSpPr>
        <p:spPr>
          <a:ln/>
        </p:spPr>
        <p:txBody>
          <a:bodyPr/>
          <a:lstStyle>
            <a:lvl1pPr>
              <a:defRPr/>
            </a:lvl1pPr>
          </a:lstStyle>
          <a:p>
            <a:pPr>
              <a:defRPr/>
            </a:pPr>
            <a:endParaRPr lang="en-US" altLang="x-none"/>
          </a:p>
        </p:txBody>
      </p:sp>
    </p:spTree>
    <p:extLst>
      <p:ext uri="{BB962C8B-B14F-4D97-AF65-F5344CB8AC3E}">
        <p14:creationId xmlns:p14="http://schemas.microsoft.com/office/powerpoint/2010/main" val="307996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14317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827088"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6461" y="1282700"/>
            <a:ext cx="3602339" cy="44831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875378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77814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2324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89598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1686521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Tree>
    <p:extLst>
      <p:ext uri="{BB962C8B-B14F-4D97-AF65-F5344CB8AC3E}">
        <p14:creationId xmlns:p14="http://schemas.microsoft.com/office/powerpoint/2010/main" val="2139302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328FA84-C6B3-4BDB-A6A7-85EF46F988DA}"/>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a:extLst>
              <a:ext uri="{FF2B5EF4-FFF2-40B4-BE49-F238E27FC236}">
                <a16:creationId xmlns:a16="http://schemas.microsoft.com/office/drawing/2014/main" id="{F0FFAF40-E7A8-4A67-AD56-A5F4A67B78B8}"/>
              </a:ext>
            </a:extLst>
          </p:cNvPr>
          <p:cNvSpPr txBox="1">
            <a:spLocks noChangeArrowheads="1"/>
          </p:cNvSpPr>
          <p:nvPr/>
        </p:nvSpPr>
        <p:spPr bwMode="auto">
          <a:xfrm>
            <a:off x="4197350" y="6613525"/>
            <a:ext cx="584200" cy="244475"/>
          </a:xfrm>
          <a:prstGeom prst="rect">
            <a:avLst/>
          </a:prstGeom>
          <a:noFill/>
          <a:ln>
            <a:noFill/>
          </a:ln>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anose="020B0604020202020204" pitchFamily="34" charset="0"/>
              </a:rPr>
              <a:t>6.</a:t>
            </a:r>
            <a:fld id="{4A2E47FB-A95C-4645-A52A-BF578AB265B9}" type="slidenum">
              <a:rPr lang="en-US" altLang="zh-CN" sz="1000" b="1" smtClean="0">
                <a:solidFill>
                  <a:srgbClr val="993300"/>
                </a:solidFill>
                <a:latin typeface="Helvetica" panose="020B0604020202020204" pitchFamily="34" charset="0"/>
              </a:rPr>
              <a:pPr algn="ctr">
                <a:spcBef>
                  <a:spcPct val="50000"/>
                </a:spcBef>
                <a:defRPr/>
              </a:pPr>
              <a:t>‹#›</a:t>
            </a:fld>
            <a:endParaRPr lang="en-US" altLang="zh-CN" sz="1000" b="1">
              <a:solidFill>
                <a:srgbClr val="993300"/>
              </a:solidFill>
              <a:latin typeface="Helvetica" panose="020B0604020202020204" pitchFamily="34" charset="0"/>
            </a:endParaRPr>
          </a:p>
        </p:txBody>
      </p:sp>
      <p:sp>
        <p:nvSpPr>
          <p:cNvPr id="1028" name="Rectangle 4">
            <a:extLst>
              <a:ext uri="{FF2B5EF4-FFF2-40B4-BE49-F238E27FC236}">
                <a16:creationId xmlns:a16="http://schemas.microsoft.com/office/drawing/2014/main" id="{9F6FE02D-CF95-4D0B-849B-673F80374EF2}"/>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a:extLst>
              <a:ext uri="{FF2B5EF4-FFF2-40B4-BE49-F238E27FC236}">
                <a16:creationId xmlns:a16="http://schemas.microsoft.com/office/drawing/2014/main" id="{2AF7F730-BA75-465A-8546-5B6A3BF70FB9}"/>
              </a:ext>
            </a:extLst>
          </p:cNvPr>
          <p:cNvSpPr>
            <a:spLocks noChangeArrowheads="1"/>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a:extLst>
              <a:ext uri="{FF2B5EF4-FFF2-40B4-BE49-F238E27FC236}">
                <a16:creationId xmlns:a16="http://schemas.microsoft.com/office/drawing/2014/main" id="{B6BDCAAF-DC46-45C6-A1FC-8DE73E0E4F57}"/>
              </a:ext>
            </a:extLst>
          </p:cNvPr>
          <p:cNvSpPr>
            <a:spLocks noChangeArrowheads="1"/>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a:extLst>
              <a:ext uri="{FF2B5EF4-FFF2-40B4-BE49-F238E27FC236}">
                <a16:creationId xmlns:a16="http://schemas.microsoft.com/office/drawing/2014/main" id="{1DFF8626-0CB1-41BE-B511-EE69EF2BF642}"/>
              </a:ext>
            </a:extLst>
          </p:cNvPr>
          <p:cNvSpPr>
            <a:spLocks noChangeArrowheads="1"/>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a:extLst>
              <a:ext uri="{FF2B5EF4-FFF2-40B4-BE49-F238E27FC236}">
                <a16:creationId xmlns:a16="http://schemas.microsoft.com/office/drawing/2014/main" id="{24CE5239-D025-4A90-923E-787A77DA95E8}"/>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000" b="1">
                <a:solidFill>
                  <a:srgbClr val="993300"/>
                </a:solidFill>
                <a:latin typeface="Helvetica" panose="020B0604020202020204" pitchFamily="34" charset="0"/>
              </a:rPr>
              <a:t>Silberschatz, Galvin and Gagne ©2005</a:t>
            </a:r>
          </a:p>
        </p:txBody>
      </p:sp>
      <p:sp>
        <p:nvSpPr>
          <p:cNvPr id="1033" name="Text Box 9">
            <a:extLst>
              <a:ext uri="{FF2B5EF4-FFF2-40B4-BE49-F238E27FC236}">
                <a16:creationId xmlns:a16="http://schemas.microsoft.com/office/drawing/2014/main" id="{7E91F70F-6795-43FF-975D-3E260067B424}"/>
              </a:ext>
            </a:extLst>
          </p:cNvPr>
          <p:cNvSpPr txBox="1">
            <a:spLocks noChangeArrowheads="1"/>
          </p:cNvSpPr>
          <p:nvPr/>
        </p:nvSpPr>
        <p:spPr bwMode="auto">
          <a:xfrm>
            <a:off x="0" y="6613525"/>
            <a:ext cx="3759200" cy="244475"/>
          </a:xfrm>
          <a:prstGeom prst="rect">
            <a:avLst/>
          </a:prstGeom>
          <a:noFill/>
          <a:ln>
            <a:noFill/>
          </a:ln>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defRPr/>
            </a:pPr>
            <a:r>
              <a:rPr lang="en-US" altLang="zh-CN" sz="1000" b="1">
                <a:solidFill>
                  <a:srgbClr val="993300"/>
                </a:solidFill>
                <a:latin typeface="Helvetica" panose="020B0604020202020204" pitchFamily="34" charset="0"/>
              </a:rPr>
              <a:t>Operating System Concepts – 7</a:t>
            </a:r>
            <a:r>
              <a:rPr lang="en-US" altLang="zh-CN" sz="1000" b="1" baseline="30000">
                <a:solidFill>
                  <a:srgbClr val="993300"/>
                </a:solidFill>
                <a:latin typeface="Helvetica" panose="020B0604020202020204" pitchFamily="34" charset="0"/>
              </a:rPr>
              <a:t>th</a:t>
            </a:r>
            <a:r>
              <a:rPr lang="en-US" altLang="zh-CN" sz="1000" b="1">
                <a:solidFill>
                  <a:srgbClr val="993300"/>
                </a:solidFill>
                <a:latin typeface="Helvetica" panose="020B0604020202020204" pitchFamily="34" charset="0"/>
              </a:rPr>
              <a:t> Edition, Feb 8, 2005</a:t>
            </a:r>
          </a:p>
        </p:txBody>
      </p:sp>
      <p:sp>
        <p:nvSpPr>
          <p:cNvPr id="1034" name="Freeform 10">
            <a:extLst>
              <a:ext uri="{FF2B5EF4-FFF2-40B4-BE49-F238E27FC236}">
                <a16:creationId xmlns:a16="http://schemas.microsoft.com/office/drawing/2014/main" id="{427E6ECE-8D22-44A1-BBC9-1F1944B6A7E2}"/>
              </a:ext>
            </a:extLst>
          </p:cNvPr>
          <p:cNvSpPr>
            <a:spLocks noChangeArrowheads="1"/>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a:extLst>
              <a:ext uri="{FF2B5EF4-FFF2-40B4-BE49-F238E27FC236}">
                <a16:creationId xmlns:a16="http://schemas.microsoft.com/office/drawing/2014/main" id="{E5E7200B-0EF2-4276-8C1D-B7A2FFFE556E}"/>
              </a:ext>
            </a:extLst>
          </p:cNvPr>
          <p:cNvSpPr>
            <a:spLocks noChangeArrowheads="1"/>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a:extLst>
              <a:ext uri="{FF2B5EF4-FFF2-40B4-BE49-F238E27FC236}">
                <a16:creationId xmlns:a16="http://schemas.microsoft.com/office/drawing/2014/main" id="{1459A0AD-63C2-428E-9372-4A2055719AB2}"/>
              </a:ext>
            </a:extLst>
          </p:cNvPr>
          <p:cNvSpPr>
            <a:spLocks noChangeArrowheads="1"/>
          </p:cNvSpPr>
          <p:nvPr/>
        </p:nvSpPr>
        <p:spPr bwMode="auto">
          <a:xfrm>
            <a:off x="-1479550" y="423863"/>
            <a:ext cx="1587" cy="1587"/>
          </a:xfrm>
          <a:prstGeom prst="rect">
            <a:avLst/>
          </a:prstGeom>
          <a:solidFill>
            <a:srgbClr val="FFFFFF"/>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latin typeface="Helvetica" panose="020B0604020202020204" pitchFamily="34" charset="0"/>
            </a:endParaRPr>
          </a:p>
        </p:txBody>
      </p:sp>
      <p:sp>
        <p:nvSpPr>
          <p:cNvPr id="1037" name="Freeform 13">
            <a:extLst>
              <a:ext uri="{FF2B5EF4-FFF2-40B4-BE49-F238E27FC236}">
                <a16:creationId xmlns:a16="http://schemas.microsoft.com/office/drawing/2014/main" id="{F1390DDC-EEEB-4550-AE67-AC012C4F3F86}"/>
              </a:ext>
            </a:extLst>
          </p:cNvPr>
          <p:cNvSpPr>
            <a:spLocks noChangeArrowheads="1"/>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a:extLst>
              <a:ext uri="{FF2B5EF4-FFF2-40B4-BE49-F238E27FC236}">
                <a16:creationId xmlns:a16="http://schemas.microsoft.com/office/drawing/2014/main" id="{43EE31D4-AB0C-4DCA-9899-EB562DCA06C1}"/>
              </a:ext>
            </a:extLst>
          </p:cNvPr>
          <p:cNvSpPr>
            <a:spLocks noChangeArrowheads="1"/>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a:extLst>
              <a:ext uri="{FF2B5EF4-FFF2-40B4-BE49-F238E27FC236}">
                <a16:creationId xmlns:a16="http://schemas.microsoft.com/office/drawing/2014/main" id="{5B99078F-4064-4121-9636-7FDA05C0BAB8}"/>
              </a:ext>
            </a:extLst>
          </p:cNvPr>
          <p:cNvSpPr>
            <a:spLocks noChangeArrowheads="1"/>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a:extLst>
              <a:ext uri="{FF2B5EF4-FFF2-40B4-BE49-F238E27FC236}">
                <a16:creationId xmlns:a16="http://schemas.microsoft.com/office/drawing/2014/main" id="{803F0CCB-5F42-4A8E-9946-EAB9E1FC92C3}"/>
              </a:ext>
            </a:extLst>
          </p:cNvPr>
          <p:cNvSpPr>
            <a:spLocks noChangeArrowheads="1"/>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a:extLst>
              <a:ext uri="{FF2B5EF4-FFF2-40B4-BE49-F238E27FC236}">
                <a16:creationId xmlns:a16="http://schemas.microsoft.com/office/drawing/2014/main" id="{6757FEB6-EA7D-4F32-85B1-74628EA6B177}"/>
              </a:ext>
            </a:extLst>
          </p:cNvPr>
          <p:cNvSpPr>
            <a:spLocks noChangeArrowheads="1"/>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a:extLst>
              <a:ext uri="{FF2B5EF4-FFF2-40B4-BE49-F238E27FC236}">
                <a16:creationId xmlns:a16="http://schemas.microsoft.com/office/drawing/2014/main" id="{EEDD374B-D3C9-4EFD-93C0-649AA67EC5BB}"/>
              </a:ext>
            </a:extLst>
          </p:cNvPr>
          <p:cNvSpPr>
            <a:spLocks noChangeArrowheads="1"/>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a:extLst>
              <a:ext uri="{FF2B5EF4-FFF2-40B4-BE49-F238E27FC236}">
                <a16:creationId xmlns:a16="http://schemas.microsoft.com/office/drawing/2014/main" id="{1DB730C5-4531-4422-9F4F-2480B74672B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a:extLst>
              <a:ext uri="{FF2B5EF4-FFF2-40B4-BE49-F238E27FC236}">
                <a16:creationId xmlns:a16="http://schemas.microsoft.com/office/drawing/2014/main" id="{DEE31E61-7C24-405E-BD21-934C86A1388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 id="2147484092" r:id="rId9"/>
    <p:sldLayoutId id="2147484093" r:id="rId10"/>
    <p:sldLayoutId id="2147484094"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a:extLst>
              <a:ext uri="{FF2B5EF4-FFF2-40B4-BE49-F238E27FC236}">
                <a16:creationId xmlns:a16="http://schemas.microsoft.com/office/drawing/2014/main" id="{49AE05FF-E8A3-4D82-8048-661C44F97878}"/>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509" r:id="rId14" imgW="0" imgH="0" progId="">
                  <p:embed/>
                </p:oleObj>
              </mc:Choice>
              <mc:Fallback>
                <p:oleObj r:id="rId14" imgW="0" imgH="0" progId="">
                  <p:embed/>
                  <p:pic>
                    <p:nvPicPr>
                      <p:cNvPr id="0" name="Rectangl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051" name="Picture 7" descr="Slide_iconblue_pc">
            <a:extLst>
              <a:ext uri="{FF2B5EF4-FFF2-40B4-BE49-F238E27FC236}">
                <a16:creationId xmlns:a16="http://schemas.microsoft.com/office/drawing/2014/main" id="{9AC385F4-C914-4F8D-8368-E049E1E4489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a:extLst>
              <a:ext uri="{FF2B5EF4-FFF2-40B4-BE49-F238E27FC236}">
                <a16:creationId xmlns:a16="http://schemas.microsoft.com/office/drawing/2014/main" id="{896CBEA8-077A-4DB3-BD59-10379D6B321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a:extLst>
              <a:ext uri="{FF2B5EF4-FFF2-40B4-BE49-F238E27FC236}">
                <a16:creationId xmlns:a16="http://schemas.microsoft.com/office/drawing/2014/main" id="{848A51B4-DC8E-4BEB-B4A7-ABECB62B9BE3}"/>
              </a:ext>
            </a:extLst>
          </p:cNvPr>
          <p:cNvSpPr>
            <a:spLocks noGrp="1" noChangeArrowheads="1"/>
          </p:cNvSpPr>
          <p:nvPr>
            <p:ph type="body" idx="4294967295"/>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4">
            <a:extLst>
              <a:ext uri="{FF2B5EF4-FFF2-40B4-BE49-F238E27FC236}">
                <a16:creationId xmlns:a16="http://schemas.microsoft.com/office/drawing/2014/main" id="{C6EDFFF0-EF41-40B2-995A-AA8E22246B16}"/>
              </a:ext>
            </a:extLst>
          </p:cNvPr>
          <p:cNvSpPr>
            <a:spLocks noGrp="1" noChangeArrowheads="1"/>
          </p:cNvSpPr>
          <p:nvPr>
            <p:ph type="title" idx="4294967295"/>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2055" name="Rectangle 4">
            <a:extLst>
              <a:ext uri="{FF2B5EF4-FFF2-40B4-BE49-F238E27FC236}">
                <a16:creationId xmlns:a16="http://schemas.microsoft.com/office/drawing/2014/main" id="{ED2E591D-1DDE-43D8-B78B-74B8F5FBF545}"/>
              </a:ext>
            </a:extLst>
          </p:cNvPr>
          <p:cNvSpPr>
            <a:spLocks noGrp="1"/>
          </p:cNvSpPr>
          <p:nvPr>
            <p:ph type="dt" sz="half" idx="2"/>
          </p:nvPr>
        </p:nvSpPr>
        <p:spPr>
          <a:xfrm>
            <a:off x="685800" y="6248400"/>
            <a:ext cx="1905000" cy="457200"/>
          </a:xfrm>
          <a:prstGeom prst="rect">
            <a:avLst/>
          </a:prstGeom>
          <a:noFill/>
          <a:ln w="9525">
            <a:noFill/>
            <a:miter/>
          </a:ln>
        </p:spPr>
        <p:txBody>
          <a:bodyPr/>
          <a:lstStyle>
            <a:lvl1pPr eaLnBrk="1" hangingPunct="1">
              <a:spcBef>
                <a:spcPct val="50000"/>
              </a:spcBef>
              <a:buFont typeface="Arial" panose="020B0604020202020204" pitchFamily="34" charset="0"/>
              <a:buNone/>
              <a:defRPr sz="1400" noProof="1">
                <a:solidFill>
                  <a:srgbClr val="578963"/>
                </a:solidFill>
                <a:latin typeface="Times New Roman" pitchFamily="2" charset="0"/>
                <a:ea typeface="宋体" charset="-122"/>
              </a:defRPr>
            </a:lvl1pPr>
          </a:lstStyle>
          <a:p>
            <a:pPr>
              <a:defRPr/>
            </a:pPr>
            <a:endParaRPr lang="en-US" altLang="x-none"/>
          </a:p>
        </p:txBody>
      </p:sp>
      <p:sp>
        <p:nvSpPr>
          <p:cNvPr id="2056" name="Rectangle 5">
            <a:extLst>
              <a:ext uri="{FF2B5EF4-FFF2-40B4-BE49-F238E27FC236}">
                <a16:creationId xmlns:a16="http://schemas.microsoft.com/office/drawing/2014/main" id="{4D3FB7B9-7B60-4D32-974F-08763BEC3AC0}"/>
              </a:ext>
            </a:extLst>
          </p:cNvPr>
          <p:cNvSpPr>
            <a:spLocks noGrp="1"/>
          </p:cNvSpPr>
          <p:nvPr>
            <p:ph type="ftr" sz="quarter" idx="3"/>
          </p:nvPr>
        </p:nvSpPr>
        <p:spPr>
          <a:xfrm>
            <a:off x="3124200" y="6248400"/>
            <a:ext cx="2895600" cy="457200"/>
          </a:xfrm>
          <a:prstGeom prst="rect">
            <a:avLst/>
          </a:prstGeom>
          <a:noFill/>
          <a:ln w="9525">
            <a:noFill/>
            <a:miter/>
          </a:ln>
        </p:spPr>
        <p:txBody>
          <a:bodyPr/>
          <a:lstStyle>
            <a:lvl1pPr algn="ctr" eaLnBrk="1" hangingPunct="1">
              <a:spcBef>
                <a:spcPct val="50000"/>
              </a:spcBef>
              <a:buFont typeface="Arial" panose="020B0604020202020204" pitchFamily="34" charset="0"/>
              <a:buNone/>
              <a:defRPr sz="1400" noProof="1">
                <a:solidFill>
                  <a:srgbClr val="578963"/>
                </a:solidFill>
                <a:latin typeface="Times New Roman" pitchFamily="2" charset="0"/>
                <a:ea typeface="宋体" charset="-122"/>
              </a:defRPr>
            </a:lvl1pPr>
          </a:lstStyle>
          <a:p>
            <a:pPr>
              <a:defRPr/>
            </a:pPr>
            <a:endParaRPr lang="en-US" altLang="x-none"/>
          </a:p>
        </p:txBody>
      </p:sp>
    </p:spTree>
  </p:cSld>
  <p:clrMap bg1="lt1" tx1="dk1" bg2="lt2" tx2="dk2" accent1="accent1" accent2="accent2" accent3="accent3" accent4="accent4" accent5="accent5" accent6="accent6" hlink="hlink" folHlink="folHlink"/>
  <p:sldLayoutIdLst>
    <p:sldLayoutId id="2147484095" r:id="rId1"/>
    <p:sldLayoutId id="2147484096" r:id="rId2"/>
    <p:sldLayoutId id="2147484097" r:id="rId3"/>
    <p:sldLayoutId id="2147484098" r:id="rId4"/>
    <p:sldLayoutId id="2147484099" r:id="rId5"/>
    <p:sldLayoutId id="2147484100" r:id="rId6"/>
    <p:sldLayoutId id="2147484101" r:id="rId7"/>
    <p:sldLayoutId id="2147484102" r:id="rId8"/>
    <p:sldLayoutId id="2147484103" r:id="rId9"/>
    <p:sldLayoutId id="2147484104" r:id="rId10"/>
    <p:sldLayoutId id="2147484105"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8" Type="http://schemas.openxmlformats.org/officeDocument/2006/relationships/tags" Target="../tags/tag95.xml"/><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image" Target="../media/image5.tmp"/><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slideLayout" Target="../slideLayouts/slideLayout7.xml"/><Relationship Id="rId5" Type="http://schemas.openxmlformats.org/officeDocument/2006/relationships/tags" Target="../tags/tag92.xml"/><Relationship Id="rId10" Type="http://schemas.openxmlformats.org/officeDocument/2006/relationships/tags" Target="../tags/tag97.xml"/><Relationship Id="rId4" Type="http://schemas.openxmlformats.org/officeDocument/2006/relationships/tags" Target="../tags/tag91.xml"/><Relationship Id="rId9" Type="http://schemas.openxmlformats.org/officeDocument/2006/relationships/tags" Target="../tags/tag9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image" Target="../media/image5.tmp"/><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slideLayout" Target="../slideLayouts/slideLayout7.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8" Type="http://schemas.openxmlformats.org/officeDocument/2006/relationships/tags" Target="../tags/tag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8" Type="http://schemas.openxmlformats.org/officeDocument/2006/relationships/tags" Target="../tags/tag105.xml"/><Relationship Id="rId13" Type="http://schemas.openxmlformats.org/officeDocument/2006/relationships/tags" Target="../tags/tag110.xml"/><Relationship Id="rId3" Type="http://schemas.openxmlformats.org/officeDocument/2006/relationships/tags" Target="../tags/tag100.xml"/><Relationship Id="rId7" Type="http://schemas.openxmlformats.org/officeDocument/2006/relationships/tags" Target="../tags/tag104.xml"/><Relationship Id="rId12" Type="http://schemas.openxmlformats.org/officeDocument/2006/relationships/tags" Target="../tags/tag109.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tags" Target="../tags/tag108.xml"/><Relationship Id="rId5" Type="http://schemas.openxmlformats.org/officeDocument/2006/relationships/tags" Target="../tags/tag102.xml"/><Relationship Id="rId15" Type="http://schemas.openxmlformats.org/officeDocument/2006/relationships/image" Target="../media/image5.tmp"/><Relationship Id="rId10" Type="http://schemas.openxmlformats.org/officeDocument/2006/relationships/tags" Target="../tags/tag107.xml"/><Relationship Id="rId4" Type="http://schemas.openxmlformats.org/officeDocument/2006/relationships/tags" Target="../tags/tag101.xml"/><Relationship Id="rId9" Type="http://schemas.openxmlformats.org/officeDocument/2006/relationships/tags" Target="../tags/tag106.xml"/><Relationship Id="rId14"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2.xml"/><Relationship Id="rId1" Type="http://schemas.openxmlformats.org/officeDocument/2006/relationships/tags" Target="../tags/tag111.xml"/></Relationships>
</file>

<file path=ppt/slides/_rels/slide1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tags" Target="../tags/tag11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18" Type="http://schemas.openxmlformats.org/officeDocument/2006/relationships/tags" Target="../tags/tag49.xml"/><Relationship Id="rId26" Type="http://schemas.openxmlformats.org/officeDocument/2006/relationships/tags" Target="../tags/tag57.xml"/><Relationship Id="rId3" Type="http://schemas.openxmlformats.org/officeDocument/2006/relationships/tags" Target="../tags/tag34.xml"/><Relationship Id="rId21" Type="http://schemas.openxmlformats.org/officeDocument/2006/relationships/tags" Target="../tags/tag52.xml"/><Relationship Id="rId7" Type="http://schemas.openxmlformats.org/officeDocument/2006/relationships/tags" Target="../tags/tag38.xml"/><Relationship Id="rId12" Type="http://schemas.openxmlformats.org/officeDocument/2006/relationships/tags" Target="../tags/tag43.xml"/><Relationship Id="rId17" Type="http://schemas.openxmlformats.org/officeDocument/2006/relationships/tags" Target="../tags/tag48.xml"/><Relationship Id="rId25" Type="http://schemas.openxmlformats.org/officeDocument/2006/relationships/tags" Target="../tags/tag56.xml"/><Relationship Id="rId2" Type="http://schemas.openxmlformats.org/officeDocument/2006/relationships/tags" Target="../tags/tag33.xml"/><Relationship Id="rId16" Type="http://schemas.openxmlformats.org/officeDocument/2006/relationships/tags" Target="../tags/tag47.xml"/><Relationship Id="rId20" Type="http://schemas.openxmlformats.org/officeDocument/2006/relationships/tags" Target="../tags/tag51.xml"/><Relationship Id="rId29"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24" Type="http://schemas.openxmlformats.org/officeDocument/2006/relationships/tags" Target="../tags/tag55.xml"/><Relationship Id="rId5" Type="http://schemas.openxmlformats.org/officeDocument/2006/relationships/tags" Target="../tags/tag36.xml"/><Relationship Id="rId15" Type="http://schemas.openxmlformats.org/officeDocument/2006/relationships/tags" Target="../tags/tag46.xml"/><Relationship Id="rId23" Type="http://schemas.openxmlformats.org/officeDocument/2006/relationships/tags" Target="../tags/tag54.xml"/><Relationship Id="rId28" Type="http://schemas.openxmlformats.org/officeDocument/2006/relationships/tags" Target="../tags/tag59.xml"/><Relationship Id="rId10" Type="http://schemas.openxmlformats.org/officeDocument/2006/relationships/tags" Target="../tags/tag41.xml"/><Relationship Id="rId19" Type="http://schemas.openxmlformats.org/officeDocument/2006/relationships/tags" Target="../tags/tag50.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tags" Target="../tags/tag45.xml"/><Relationship Id="rId22" Type="http://schemas.openxmlformats.org/officeDocument/2006/relationships/tags" Target="../tags/tag53.xml"/><Relationship Id="rId27" Type="http://schemas.openxmlformats.org/officeDocument/2006/relationships/tags" Target="../tags/tag58.xml"/><Relationship Id="rId30" Type="http://schemas.openxmlformats.org/officeDocument/2006/relationships/image" Target="../media/image5.tmp"/></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18" Type="http://schemas.openxmlformats.org/officeDocument/2006/relationships/tags" Target="../tags/tag77.xml"/><Relationship Id="rId26" Type="http://schemas.openxmlformats.org/officeDocument/2006/relationships/tags" Target="../tags/tag85.xml"/><Relationship Id="rId3" Type="http://schemas.openxmlformats.org/officeDocument/2006/relationships/tags" Target="../tags/tag62.xml"/><Relationship Id="rId21" Type="http://schemas.openxmlformats.org/officeDocument/2006/relationships/tags" Target="../tags/tag80.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tags" Target="../tags/tag76.xml"/><Relationship Id="rId25" Type="http://schemas.openxmlformats.org/officeDocument/2006/relationships/tags" Target="../tags/tag84.xml"/><Relationship Id="rId2" Type="http://schemas.openxmlformats.org/officeDocument/2006/relationships/tags" Target="../tags/tag61.xml"/><Relationship Id="rId16" Type="http://schemas.openxmlformats.org/officeDocument/2006/relationships/tags" Target="../tags/tag75.xml"/><Relationship Id="rId20" Type="http://schemas.openxmlformats.org/officeDocument/2006/relationships/tags" Target="../tags/tag79.xml"/><Relationship Id="rId29"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tags" Target="../tags/tag70.xml"/><Relationship Id="rId24" Type="http://schemas.openxmlformats.org/officeDocument/2006/relationships/tags" Target="../tags/tag83.xml"/><Relationship Id="rId5" Type="http://schemas.openxmlformats.org/officeDocument/2006/relationships/tags" Target="../tags/tag64.xml"/><Relationship Id="rId15" Type="http://schemas.openxmlformats.org/officeDocument/2006/relationships/tags" Target="../tags/tag74.xml"/><Relationship Id="rId23" Type="http://schemas.openxmlformats.org/officeDocument/2006/relationships/tags" Target="../tags/tag82.xml"/><Relationship Id="rId28" Type="http://schemas.openxmlformats.org/officeDocument/2006/relationships/tags" Target="../tags/tag87.xml"/><Relationship Id="rId10" Type="http://schemas.openxmlformats.org/officeDocument/2006/relationships/tags" Target="../tags/tag69.xml"/><Relationship Id="rId19" Type="http://schemas.openxmlformats.org/officeDocument/2006/relationships/tags" Target="../tags/tag78.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 Id="rId22" Type="http://schemas.openxmlformats.org/officeDocument/2006/relationships/tags" Target="../tags/tag81.xml"/><Relationship Id="rId27" Type="http://schemas.openxmlformats.org/officeDocument/2006/relationships/tags" Target="../tags/tag86.xml"/><Relationship Id="rId30" Type="http://schemas.openxmlformats.org/officeDocument/2006/relationships/image" Target="../media/image5.tmp"/></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556A30B-36B2-4E12-AB4D-1600AD766BAE}"/>
              </a:ext>
            </a:extLst>
          </p:cNvPr>
          <p:cNvSpPr>
            <a:spLocks noGrp="1"/>
          </p:cNvSpPr>
          <p:nvPr>
            <p:ph type="ctrTitle" idx="4294967295"/>
          </p:nvPr>
        </p:nvSpPr>
        <p:spPr>
          <a:xfrm>
            <a:off x="685800" y="2286000"/>
            <a:ext cx="7772400" cy="1143000"/>
          </a:xfrm>
          <a:ln>
            <a:miter/>
          </a:ln>
        </p:spPr>
        <p:txBody>
          <a:bodyPr/>
          <a:lstStyle>
            <a:lvl1pPr lvl="0">
              <a:defRPr kern="1200"/>
            </a:lvl1pPr>
          </a:lstStyle>
          <a:p>
            <a:pPr>
              <a:defRPr/>
            </a:pPr>
            <a:r>
              <a:rPr lang="en-US" altLang="zh-CN" noProof="1">
                <a:effectLst>
                  <a:outerShdw blurRad="38100" dist="38100" dir="2700000">
                    <a:srgbClr val="C0C0C0"/>
                  </a:outerShdw>
                </a:effectLst>
              </a:rPr>
              <a:t>Chapter 6:  Process Synchronization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BA5D4541-32DE-4EA0-91B0-5F2B9E0D9E0B}"/>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火车票售票系统</a:t>
            </a:r>
          </a:p>
        </p:txBody>
      </p:sp>
      <p:sp>
        <p:nvSpPr>
          <p:cNvPr id="13315" name="内容占位符 2">
            <a:extLst>
              <a:ext uri="{FF2B5EF4-FFF2-40B4-BE49-F238E27FC236}">
                <a16:creationId xmlns:a16="http://schemas.microsoft.com/office/drawing/2014/main" id="{44CCFF73-2A39-496F-B130-648FF6423199}"/>
              </a:ext>
            </a:extLst>
          </p:cNvPr>
          <p:cNvSpPr>
            <a:spLocks noGrp="1" noChangeArrowheads="1"/>
          </p:cNvSpPr>
          <p:nvPr>
            <p:ph idx="4294967295"/>
          </p:nvPr>
        </p:nvSpPr>
        <p:spPr/>
        <p:txBody>
          <a:bodyPr/>
          <a:lstStyle/>
          <a:p>
            <a:r>
              <a:rPr lang="zh-CN" altLang="en-US" sz="2400" dirty="0"/>
              <a:t>1. 第一个购票完成后第二个再购票，tickets=98</a:t>
            </a:r>
          </a:p>
          <a:p>
            <a:r>
              <a:rPr lang="zh-CN" altLang="en-US" sz="2400" dirty="0"/>
              <a:t>2. 两人</a:t>
            </a:r>
            <a:r>
              <a:rPr lang="zh-CN" altLang="en-US" sz="2400" dirty="0">
                <a:solidFill>
                  <a:srgbClr val="FF0000"/>
                </a:solidFill>
              </a:rPr>
              <a:t>几乎同时</a:t>
            </a:r>
            <a:r>
              <a:rPr lang="zh-CN" altLang="en-US" sz="2400" dirty="0"/>
              <a:t>购票，即两人</a:t>
            </a:r>
            <a:r>
              <a:rPr lang="zh-CN" altLang="en-US" sz="2400" b="1" dirty="0">
                <a:solidFill>
                  <a:srgbClr val="0000FF"/>
                </a:solidFill>
              </a:rPr>
              <a:t>几乎同时</a:t>
            </a:r>
            <a:r>
              <a:rPr lang="zh-CN" altLang="en-US" sz="2400" dirty="0"/>
              <a:t>访问变量</a:t>
            </a:r>
            <a:r>
              <a:rPr lang="zh-CN" altLang="en-US" sz="2400" dirty="0" smtClean="0"/>
              <a:t>tickets</a:t>
            </a:r>
            <a:endParaRPr lang="en-US" altLang="zh-CN" sz="2400" dirty="0" smtClean="0"/>
          </a:p>
          <a:p>
            <a:pPr lvl="1"/>
            <a:r>
              <a:rPr lang="zh-CN" altLang="en-US" sz="2000" dirty="0" smtClean="0"/>
              <a:t>R</a:t>
            </a:r>
            <a:r>
              <a:rPr lang="zh-CN" altLang="en-US" sz="2000" dirty="0"/>
              <a:t>1=tickets, R1=R1-1, tickets=R</a:t>
            </a:r>
            <a:r>
              <a:rPr lang="zh-CN" altLang="en-US" sz="2000" dirty="0" smtClean="0"/>
              <a:t>1 与</a:t>
            </a:r>
            <a:endParaRPr lang="en-US" altLang="zh-CN" sz="2000" dirty="0" smtClean="0"/>
          </a:p>
          <a:p>
            <a:pPr lvl="1"/>
            <a:r>
              <a:rPr lang="zh-CN" altLang="en-US" sz="2000" dirty="0" smtClean="0"/>
              <a:t>R</a:t>
            </a:r>
            <a:r>
              <a:rPr lang="zh-CN" altLang="en-US" sz="2000" dirty="0"/>
              <a:t>2=tickets, R2=R2-1, tickets=R</a:t>
            </a:r>
            <a:r>
              <a:rPr lang="zh-CN" altLang="en-US" sz="2000" dirty="0" smtClean="0"/>
              <a:t>2</a:t>
            </a:r>
            <a:endParaRPr lang="en-US" altLang="zh-CN" sz="2000" dirty="0" smtClean="0"/>
          </a:p>
          <a:p>
            <a:pPr lvl="1"/>
            <a:r>
              <a:rPr lang="zh-CN" altLang="en-US" sz="2000" dirty="0" smtClean="0"/>
              <a:t>会</a:t>
            </a:r>
            <a:r>
              <a:rPr lang="zh-CN" altLang="en-US" sz="2000" dirty="0"/>
              <a:t>交叉</a:t>
            </a:r>
            <a:r>
              <a:rPr lang="zh-CN" altLang="en-US" sz="2000" dirty="0" smtClean="0"/>
              <a:t>执行</a:t>
            </a:r>
            <a:endParaRPr lang="en-US" altLang="zh-CN" sz="2000" dirty="0" smtClean="0"/>
          </a:p>
          <a:p>
            <a:pPr lvl="1"/>
            <a:r>
              <a:rPr lang="zh-CN" altLang="en-US" sz="2000" dirty="0" smtClean="0"/>
              <a:t>则</a:t>
            </a:r>
            <a:r>
              <a:rPr lang="zh-CN" altLang="en-US" sz="2000" dirty="0"/>
              <a:t>购票后tickets=99</a:t>
            </a:r>
          </a:p>
          <a:p>
            <a:endParaRPr lang="zh-CN" altLang="en-US" sz="28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F976F900-5669-4046-B1EC-D7C21699FE3A}"/>
              </a:ext>
            </a:extLst>
          </p:cNvPr>
          <p:cNvSpPr>
            <a:spLocks noGrp="1"/>
          </p:cNvSpPr>
          <p:nvPr>
            <p:ph type="title" idx="4294967295"/>
          </p:nvPr>
        </p:nvSpPr>
        <p:spPr>
          <a:xfrm>
            <a:off x="1079500" y="357188"/>
            <a:ext cx="7772400" cy="844550"/>
          </a:xfrm>
          <a:ln>
            <a:miter/>
          </a:ln>
        </p:spPr>
        <p:txBody>
          <a:bodyPr/>
          <a:lstStyle/>
          <a:p>
            <a:pPr>
              <a:defRPr/>
            </a:pPr>
            <a:r>
              <a:rPr lang="zh-CN" altLang="en-US" noProof="1">
                <a:solidFill>
                  <a:srgbClr val="7030A0"/>
                </a:solidFill>
                <a:effectLst>
                  <a:outerShdw blurRad="38100" dist="38100" dir="2700000">
                    <a:srgbClr val="C0C0C0"/>
                  </a:outerShdw>
                </a:effectLst>
              </a:rPr>
              <a:t>两进程</a:t>
            </a:r>
            <a:r>
              <a:rPr lang="zh-CN" altLang="en-US" noProof="1">
                <a:solidFill>
                  <a:srgbClr val="0000FF"/>
                </a:solidFill>
                <a:effectLst>
                  <a:outerShdw blurRad="38100" dist="38100" dir="2700000">
                    <a:srgbClr val="C0C0C0"/>
                  </a:outerShdw>
                </a:effectLst>
              </a:rPr>
              <a:t>共享</a:t>
            </a:r>
            <a:r>
              <a:rPr lang="en-US" altLang="zh-CN" noProof="1">
                <a:solidFill>
                  <a:srgbClr val="0000FF"/>
                </a:solidFill>
                <a:effectLst>
                  <a:outerShdw blurRad="38100" dist="38100" dir="2700000">
                    <a:srgbClr val="C0C0C0"/>
                  </a:outerShdw>
                </a:effectLst>
              </a:rPr>
              <a:t>N</a:t>
            </a:r>
            <a:r>
              <a:rPr lang="zh-CN" altLang="en-US" noProof="1">
                <a:solidFill>
                  <a:srgbClr val="0000FF"/>
                </a:solidFill>
                <a:effectLst>
                  <a:outerShdw blurRad="38100" dist="38100" dir="2700000">
                    <a:srgbClr val="C0C0C0"/>
                  </a:outerShdw>
                </a:effectLst>
              </a:rPr>
              <a:t>个缓冲区</a:t>
            </a:r>
            <a:endParaRPr lang="zh-CN" altLang="en-US" sz="2400" noProof="1">
              <a:solidFill>
                <a:srgbClr val="0000FF"/>
              </a:solidFill>
              <a:effectLst>
                <a:outerShdw blurRad="38100" dist="38100" dir="2700000">
                  <a:srgbClr val="C0C0C0"/>
                </a:outerShdw>
              </a:effectLst>
            </a:endParaRPr>
          </a:p>
        </p:txBody>
      </p:sp>
      <p:sp>
        <p:nvSpPr>
          <p:cNvPr id="99331" name="Rectangle 3">
            <a:extLst>
              <a:ext uri="{FF2B5EF4-FFF2-40B4-BE49-F238E27FC236}">
                <a16:creationId xmlns:a16="http://schemas.microsoft.com/office/drawing/2014/main" id="{D9B8C21C-60C7-4DF6-A6D4-9939FAC863CA}"/>
              </a:ext>
            </a:extLst>
          </p:cNvPr>
          <p:cNvSpPr>
            <a:spLocks noGrp="1" noChangeArrowheads="1"/>
          </p:cNvSpPr>
          <p:nvPr>
            <p:ph type="body" idx="4294967295"/>
          </p:nvPr>
        </p:nvSpPr>
        <p:spPr>
          <a:xfrm>
            <a:off x="746125" y="1481138"/>
            <a:ext cx="3473450" cy="4307104"/>
          </a:xfrm>
          <a:ln w="12700">
            <a:solidFill>
              <a:schemeClr val="tx1"/>
            </a:solidFill>
          </a:ln>
        </p:spPr>
        <p:txBody>
          <a:bodyPr/>
          <a:lstStyle/>
          <a:p>
            <a:pPr>
              <a:buFont typeface="Wingdings" panose="05000000000000000000" pitchFamily="2" charset="2"/>
              <a:buChar char="l"/>
              <a:tabLst>
                <a:tab pos="2459038" algn="l"/>
                <a:tab pos="2740025" algn="l"/>
                <a:tab pos="3084513" algn="l"/>
              </a:tabLst>
              <a:defRPr/>
            </a:pPr>
            <a:r>
              <a:rPr lang="zh-CN" altLang="en-US" sz="2000" u="sng" noProof="1">
                <a:solidFill>
                  <a:srgbClr val="0000FF"/>
                </a:solidFill>
                <a:effectLst>
                  <a:outerShdw blurRad="38100" dist="38100" dir="2700000">
                    <a:srgbClr val="C0C0C0"/>
                  </a:outerShdw>
                </a:effectLst>
              </a:rPr>
              <a:t>生产者（输入进程）结构</a:t>
            </a:r>
            <a:endParaRPr lang="zh-CN" altLang="en-US" sz="2000" dirty="0"/>
          </a:p>
          <a:p>
            <a:pPr>
              <a:spcBef>
                <a:spcPct val="15000"/>
              </a:spcBef>
              <a:buFont typeface="Monotype Sorts" pitchFamily="2" charset="2"/>
              <a:buNone/>
              <a:tabLst>
                <a:tab pos="2459038" algn="l"/>
                <a:tab pos="2740025" algn="l"/>
                <a:tab pos="3084513" algn="l"/>
              </a:tabLst>
              <a:defRPr/>
            </a:pPr>
            <a:endParaRPr lang="en-US" altLang="zh-CN" sz="1800" dirty="0"/>
          </a:p>
          <a:p>
            <a:pPr>
              <a:spcBef>
                <a:spcPct val="15000"/>
              </a:spcBef>
              <a:buFont typeface="Monotype Sorts" pitchFamily="2" charset="2"/>
              <a:buNone/>
              <a:tabLst>
                <a:tab pos="2459038" algn="l"/>
                <a:tab pos="2740025" algn="l"/>
                <a:tab pos="3084513" algn="l"/>
              </a:tabLst>
              <a:defRPr/>
            </a:pPr>
            <a:r>
              <a:rPr lang="zh-CN" altLang="en-US" sz="1800" b="1" dirty="0"/>
              <a:t>do { </a:t>
            </a:r>
          </a:p>
          <a:p>
            <a:pPr>
              <a:spcBef>
                <a:spcPct val="15000"/>
              </a:spcBef>
              <a:buNone/>
              <a:tabLst>
                <a:tab pos="2459038" algn="l"/>
                <a:tab pos="2740025" algn="l"/>
                <a:tab pos="3084513" algn="l"/>
              </a:tabLst>
              <a:defRPr/>
            </a:pPr>
            <a:r>
              <a:rPr lang="zh-CN" altLang="en-US" sz="1800" b="1" dirty="0"/>
              <a:t>	</a:t>
            </a:r>
            <a:r>
              <a:rPr lang="zh-CN" altLang="en-US" sz="1800" b="1" dirty="0" smtClean="0"/>
              <a:t>  生成</a:t>
            </a:r>
            <a:r>
              <a:rPr lang="zh-CN" altLang="en-US" sz="1800" b="1" dirty="0"/>
              <a:t>出一件产品</a:t>
            </a:r>
            <a:endParaRPr lang="en-US" altLang="zh-CN" sz="1800" b="1" dirty="0" smtClean="0"/>
          </a:p>
          <a:p>
            <a:pPr>
              <a:spcBef>
                <a:spcPct val="15000"/>
              </a:spcBef>
              <a:buFont typeface="Monotype Sorts" pitchFamily="2" charset="2"/>
              <a:buNone/>
              <a:tabLst>
                <a:tab pos="2459038" algn="l"/>
                <a:tab pos="2740025" algn="l"/>
                <a:tab pos="3084513" algn="l"/>
              </a:tabLst>
              <a:defRPr/>
            </a:pPr>
            <a:r>
              <a:rPr lang="en-US" altLang="zh-CN" sz="1800" b="1" dirty="0"/>
              <a:t> </a:t>
            </a:r>
            <a:r>
              <a:rPr lang="en-US" altLang="zh-CN" sz="1800" b="1" dirty="0" smtClean="0"/>
              <a:t>        </a:t>
            </a:r>
            <a:r>
              <a:rPr lang="zh-CN" altLang="en-US" sz="1800" b="1" dirty="0" smtClean="0"/>
              <a:t>   </a:t>
            </a:r>
            <a:r>
              <a:rPr lang="zh-CN" altLang="en-US" sz="1800" b="1" dirty="0"/>
              <a:t>…</a:t>
            </a:r>
          </a:p>
          <a:p>
            <a:pPr>
              <a:spcBef>
                <a:spcPct val="15000"/>
              </a:spcBef>
              <a:buFont typeface="Monotype Sorts" pitchFamily="2" charset="2"/>
              <a:buNone/>
              <a:tabLst>
                <a:tab pos="2459038" algn="l"/>
                <a:tab pos="2740025" algn="l"/>
                <a:tab pos="3084513" algn="l"/>
              </a:tabLst>
              <a:defRPr/>
            </a:pPr>
            <a:r>
              <a:rPr lang="zh-CN" altLang="en-US" sz="1800" b="1" dirty="0"/>
              <a:t>	  </a:t>
            </a:r>
            <a:r>
              <a:rPr lang="zh-CN" altLang="en-US" sz="1800" b="1" dirty="0">
                <a:solidFill>
                  <a:srgbClr val="C00000"/>
                </a:solidFill>
              </a:rPr>
              <a:t>wait(empty);</a:t>
            </a:r>
          </a:p>
          <a:p>
            <a:pPr>
              <a:spcBef>
                <a:spcPct val="15000"/>
              </a:spcBef>
              <a:buFont typeface="Monotype Sorts" pitchFamily="2" charset="2"/>
              <a:buNone/>
              <a:tabLst>
                <a:tab pos="2459038" algn="l"/>
                <a:tab pos="2740025" algn="l"/>
                <a:tab pos="3084513" algn="l"/>
              </a:tabLst>
              <a:defRPr/>
            </a:pPr>
            <a:r>
              <a:rPr lang="zh-CN" altLang="en-US" sz="1800" b="1" dirty="0"/>
              <a:t>	      …</a:t>
            </a:r>
          </a:p>
          <a:p>
            <a:pPr>
              <a:spcBef>
                <a:spcPct val="15000"/>
              </a:spcBef>
              <a:buFont typeface="Monotype Sorts" pitchFamily="2" charset="2"/>
              <a:buNone/>
              <a:tabLst>
                <a:tab pos="2459038" algn="l"/>
                <a:tab pos="2740025" algn="l"/>
                <a:tab pos="3084513" algn="l"/>
              </a:tabLst>
              <a:defRPr/>
            </a:pPr>
            <a:r>
              <a:rPr lang="zh-CN" altLang="en-US" sz="1800" b="1" dirty="0"/>
              <a:t>	  </a:t>
            </a:r>
            <a:r>
              <a:rPr lang="zh-CN" altLang="en-US" sz="1800" dirty="0"/>
              <a:t>add</a:t>
            </a:r>
            <a:r>
              <a:rPr lang="zh-CN" altLang="en-US" sz="1800" b="1" dirty="0"/>
              <a:t> data </a:t>
            </a:r>
            <a:r>
              <a:rPr lang="zh-CN" altLang="en-US" sz="1800" dirty="0"/>
              <a:t>to buffer</a:t>
            </a:r>
            <a:r>
              <a:rPr lang="en-US" altLang="zh-CN" sz="1800" dirty="0"/>
              <a:t>(in);</a:t>
            </a:r>
          </a:p>
          <a:p>
            <a:pPr>
              <a:spcBef>
                <a:spcPct val="15000"/>
              </a:spcBef>
              <a:buFont typeface="Monotype Sorts" pitchFamily="2" charset="2"/>
              <a:buNone/>
              <a:tabLst>
                <a:tab pos="2459038" algn="l"/>
                <a:tab pos="2740025" algn="l"/>
                <a:tab pos="3084513" algn="l"/>
              </a:tabLst>
              <a:defRPr/>
            </a:pPr>
            <a:r>
              <a:rPr lang="en-US" altLang="zh-CN" sz="1800" dirty="0"/>
              <a:t>        in=(in+1)%N;</a:t>
            </a:r>
            <a:endParaRPr lang="zh-CN" altLang="en-US" sz="1800" dirty="0"/>
          </a:p>
          <a:p>
            <a:pPr>
              <a:spcBef>
                <a:spcPct val="15000"/>
              </a:spcBef>
              <a:buFont typeface="Monotype Sorts" pitchFamily="2" charset="2"/>
              <a:buNone/>
              <a:tabLst>
                <a:tab pos="2459038" algn="l"/>
                <a:tab pos="2740025" algn="l"/>
                <a:tab pos="3084513" algn="l"/>
              </a:tabLst>
              <a:defRPr/>
            </a:pPr>
            <a:r>
              <a:rPr lang="zh-CN" altLang="en-US" sz="1800" b="1" dirty="0"/>
              <a:t>	      …</a:t>
            </a:r>
          </a:p>
          <a:p>
            <a:pPr>
              <a:spcBef>
                <a:spcPct val="15000"/>
              </a:spcBef>
              <a:buFont typeface="Monotype Sorts" pitchFamily="2" charset="2"/>
              <a:buNone/>
              <a:tabLst>
                <a:tab pos="2459038" algn="l"/>
                <a:tab pos="2740025" algn="l"/>
                <a:tab pos="3084513" algn="l"/>
              </a:tabLst>
              <a:defRPr/>
            </a:pPr>
            <a:r>
              <a:rPr lang="zh-CN" altLang="en-US" sz="1800" b="1" dirty="0"/>
              <a:t>	</a:t>
            </a:r>
            <a:r>
              <a:rPr lang="zh-CN" altLang="en-US" sz="1800" b="1" dirty="0">
                <a:solidFill>
                  <a:srgbClr val="006600"/>
                </a:solidFill>
              </a:rPr>
              <a:t>  signal(full);</a:t>
            </a:r>
          </a:p>
          <a:p>
            <a:pPr>
              <a:spcBef>
                <a:spcPct val="15000"/>
              </a:spcBef>
              <a:buFont typeface="Monotype Sorts" pitchFamily="2" charset="2"/>
              <a:buNone/>
              <a:tabLst>
                <a:tab pos="2459038" algn="l"/>
                <a:tab pos="2740025" algn="l"/>
                <a:tab pos="3084513" algn="l"/>
              </a:tabLst>
              <a:defRPr/>
            </a:pPr>
            <a:r>
              <a:rPr lang="zh-CN" altLang="en-US" sz="1800" b="1" dirty="0"/>
              <a:t>} while (1);</a:t>
            </a:r>
          </a:p>
          <a:p>
            <a:pPr>
              <a:buFont typeface="Monotype Sorts" pitchFamily="2" charset="2"/>
              <a:buNone/>
              <a:tabLst>
                <a:tab pos="2459038" algn="l"/>
                <a:tab pos="2740025" algn="l"/>
                <a:tab pos="3084513" algn="l"/>
              </a:tabLst>
              <a:defRPr/>
            </a:pPr>
            <a:r>
              <a:rPr lang="zh-CN" altLang="en-US" sz="1800" b="1" dirty="0"/>
              <a:t>	</a:t>
            </a:r>
          </a:p>
        </p:txBody>
      </p:sp>
      <p:sp>
        <p:nvSpPr>
          <p:cNvPr id="4" name="Rectangle 3">
            <a:extLst>
              <a:ext uri="{FF2B5EF4-FFF2-40B4-BE49-F238E27FC236}">
                <a16:creationId xmlns:a16="http://schemas.microsoft.com/office/drawing/2014/main" id="{CCB36E50-16A3-4354-842C-44CC219067DB}"/>
              </a:ext>
            </a:extLst>
          </p:cNvPr>
          <p:cNvSpPr txBox="1">
            <a:spLocks noChangeArrowheads="1"/>
          </p:cNvSpPr>
          <p:nvPr/>
        </p:nvSpPr>
        <p:spPr bwMode="auto">
          <a:xfrm>
            <a:off x="4424085" y="1461888"/>
            <a:ext cx="3787760" cy="4326353"/>
          </a:xfrm>
          <a:prstGeom prst="rect">
            <a:avLst/>
          </a:prstGeom>
          <a:noFill/>
          <a:ln w="9525">
            <a:solidFill>
              <a:schemeClr val="tx1"/>
            </a:solidFill>
          </a:ln>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a:spcBef>
                <a:spcPct val="15000"/>
              </a:spcBef>
              <a:tabLst>
                <a:tab pos="1597025" algn="l"/>
                <a:tab pos="1941513" algn="l"/>
                <a:tab pos="2286000" algn="l"/>
              </a:tabLst>
              <a:defRPr/>
            </a:pPr>
            <a:r>
              <a:rPr lang="zh-CN" altLang="en-US" sz="2000" u="sng" noProof="1">
                <a:solidFill>
                  <a:srgbClr val="0000FF"/>
                </a:solidFill>
                <a:effectLst>
                  <a:outerShdw blurRad="38100" dist="38100" dir="2700000">
                    <a:srgbClr val="C0C0C0"/>
                  </a:outerShdw>
                </a:effectLst>
              </a:rPr>
              <a:t>消费者（输出进程）结构</a:t>
            </a:r>
            <a:endParaRPr lang="en-US" altLang="zh-CN" sz="2000" dirty="0"/>
          </a:p>
          <a:p>
            <a:pPr>
              <a:spcBef>
                <a:spcPct val="15000"/>
              </a:spcBef>
              <a:buFont typeface="Monotype Sorts" pitchFamily="2" charset="2"/>
              <a:buNone/>
              <a:tabLst>
                <a:tab pos="1597025" algn="l"/>
                <a:tab pos="1941513" algn="l"/>
                <a:tab pos="2286000" algn="l"/>
              </a:tabLst>
              <a:defRPr/>
            </a:pPr>
            <a:endParaRPr lang="zh-CN" altLang="en-US" sz="1600" dirty="0"/>
          </a:p>
          <a:p>
            <a:pPr>
              <a:spcBef>
                <a:spcPct val="15000"/>
              </a:spcBef>
              <a:buFont typeface="Monotype Sorts" pitchFamily="2" charset="2"/>
              <a:buNone/>
              <a:tabLst>
                <a:tab pos="1597025" algn="l"/>
                <a:tab pos="1941513" algn="l"/>
                <a:tab pos="2286000" algn="l"/>
              </a:tabLst>
              <a:defRPr/>
            </a:pPr>
            <a:r>
              <a:rPr lang="zh-CN" altLang="en-US" sz="1800" b="1" dirty="0"/>
              <a:t>do { </a:t>
            </a:r>
            <a:endParaRPr lang="en-US" altLang="zh-CN" sz="1800" b="1" dirty="0"/>
          </a:p>
          <a:p>
            <a:pPr>
              <a:spcBef>
                <a:spcPct val="15000"/>
              </a:spcBef>
              <a:buFont typeface="Monotype Sorts" pitchFamily="2" charset="2"/>
              <a:buNone/>
              <a:tabLst>
                <a:tab pos="1597025" algn="l"/>
                <a:tab pos="1941513" algn="l"/>
                <a:tab pos="2286000" algn="l"/>
              </a:tabLst>
              <a:defRPr/>
            </a:pPr>
            <a:endParaRPr lang="zh-CN" altLang="en-US" sz="1800" b="1" dirty="0"/>
          </a:p>
          <a:p>
            <a:pPr>
              <a:spcBef>
                <a:spcPct val="15000"/>
              </a:spcBef>
              <a:buFont typeface="Monotype Sorts" pitchFamily="2" charset="2"/>
              <a:buNone/>
              <a:tabLst>
                <a:tab pos="1597025" algn="l"/>
                <a:tab pos="1941513" algn="l"/>
                <a:tab pos="2286000" algn="l"/>
              </a:tabLst>
              <a:defRPr/>
            </a:pPr>
            <a:r>
              <a:rPr lang="zh-CN" altLang="en-US" sz="1800" b="1" dirty="0"/>
              <a:t>	</a:t>
            </a:r>
            <a:r>
              <a:rPr lang="zh-CN" altLang="en-US" sz="1800" b="1" dirty="0">
                <a:solidFill>
                  <a:srgbClr val="006600"/>
                </a:solidFill>
              </a:rPr>
              <a:t>wait(full)；</a:t>
            </a:r>
          </a:p>
          <a:p>
            <a:pPr>
              <a:spcBef>
                <a:spcPct val="15000"/>
              </a:spcBef>
              <a:buFont typeface="Monotype Sorts" pitchFamily="2" charset="2"/>
              <a:buNone/>
              <a:tabLst>
                <a:tab pos="1597025" algn="l"/>
                <a:tab pos="1941513" algn="l"/>
                <a:tab pos="2286000" algn="l"/>
              </a:tabLst>
              <a:defRPr/>
            </a:pPr>
            <a:r>
              <a:rPr lang="zh-CN" altLang="en-US" sz="1800" b="1" dirty="0"/>
              <a:t>	        …</a:t>
            </a:r>
          </a:p>
          <a:p>
            <a:pPr>
              <a:spcBef>
                <a:spcPct val="15000"/>
              </a:spcBef>
              <a:buFont typeface="Monotype Sorts" pitchFamily="2" charset="2"/>
              <a:buNone/>
              <a:tabLst>
                <a:tab pos="1597025" algn="l"/>
                <a:tab pos="1941513" algn="l"/>
                <a:tab pos="2286000" algn="l"/>
              </a:tabLst>
              <a:defRPr/>
            </a:pPr>
            <a:r>
              <a:rPr lang="zh-CN" altLang="en-US" sz="1800" b="1" dirty="0"/>
              <a:t>	</a:t>
            </a:r>
            <a:r>
              <a:rPr lang="zh-CN" altLang="en-US" sz="1800" dirty="0"/>
              <a:t>remove data from buffer</a:t>
            </a:r>
            <a:r>
              <a:rPr lang="en-US" altLang="zh-CN" sz="1800" dirty="0"/>
              <a:t>(out)</a:t>
            </a:r>
            <a:r>
              <a:rPr lang="zh-CN" altLang="en-US" sz="1800" dirty="0"/>
              <a:t>；</a:t>
            </a:r>
            <a:endParaRPr lang="en-US" altLang="zh-CN" sz="1800" dirty="0"/>
          </a:p>
          <a:p>
            <a:pPr>
              <a:spcBef>
                <a:spcPct val="15000"/>
              </a:spcBef>
              <a:buNone/>
              <a:tabLst>
                <a:tab pos="1597025" algn="l"/>
                <a:tab pos="1941513" algn="l"/>
                <a:tab pos="2286000" algn="l"/>
              </a:tabLst>
              <a:defRPr/>
            </a:pPr>
            <a:r>
              <a:rPr lang="en-US" altLang="zh-CN" sz="1800" dirty="0"/>
              <a:t>     out=(out+1)%N;</a:t>
            </a:r>
            <a:endParaRPr lang="zh-CN" altLang="en-US" sz="1800" b="1" dirty="0"/>
          </a:p>
          <a:p>
            <a:pPr>
              <a:spcBef>
                <a:spcPct val="15000"/>
              </a:spcBef>
              <a:buFont typeface="Monotype Sorts" pitchFamily="2" charset="2"/>
              <a:buNone/>
              <a:tabLst>
                <a:tab pos="1597025" algn="l"/>
                <a:tab pos="1941513" algn="l"/>
                <a:tab pos="2286000" algn="l"/>
              </a:tabLst>
              <a:defRPr/>
            </a:pPr>
            <a:r>
              <a:rPr lang="zh-CN" altLang="en-US" sz="1800" b="1" dirty="0"/>
              <a:t>	        …</a:t>
            </a:r>
          </a:p>
          <a:p>
            <a:pPr>
              <a:spcBef>
                <a:spcPct val="15000"/>
              </a:spcBef>
              <a:buFont typeface="Monotype Sorts" pitchFamily="2" charset="2"/>
              <a:buNone/>
              <a:tabLst>
                <a:tab pos="1597025" algn="l"/>
                <a:tab pos="1941513" algn="l"/>
                <a:tab pos="2286000" algn="l"/>
              </a:tabLst>
              <a:defRPr/>
            </a:pPr>
            <a:r>
              <a:rPr lang="zh-CN" altLang="en-US" sz="1800" b="1" dirty="0"/>
              <a:t>	</a:t>
            </a:r>
            <a:r>
              <a:rPr lang="zh-CN" altLang="en-US" sz="1800" b="1" dirty="0">
                <a:solidFill>
                  <a:srgbClr val="C00000"/>
                </a:solidFill>
              </a:rPr>
              <a:t>signal(empty);</a:t>
            </a:r>
          </a:p>
          <a:p>
            <a:pPr>
              <a:spcBef>
                <a:spcPct val="15000"/>
              </a:spcBef>
              <a:buFont typeface="Monotype Sorts" pitchFamily="2" charset="2"/>
              <a:buNone/>
              <a:tabLst>
                <a:tab pos="1597025" algn="l"/>
                <a:tab pos="1941513" algn="l"/>
                <a:tab pos="2286000" algn="l"/>
              </a:tabLst>
              <a:defRPr/>
            </a:pPr>
            <a:r>
              <a:rPr lang="zh-CN" altLang="en-US" sz="1800" b="1" dirty="0"/>
              <a:t>             </a:t>
            </a:r>
            <a:r>
              <a:rPr lang="zh-CN" altLang="en-US" sz="1800" b="1" dirty="0" smtClean="0"/>
              <a:t>…</a:t>
            </a:r>
            <a:endParaRPr lang="en-US" altLang="zh-CN" sz="1800" b="1" dirty="0" smtClean="0"/>
          </a:p>
          <a:p>
            <a:pPr>
              <a:spcBef>
                <a:spcPct val="15000"/>
              </a:spcBef>
              <a:buNone/>
              <a:tabLst>
                <a:tab pos="1597025" algn="l"/>
                <a:tab pos="1941513" algn="l"/>
                <a:tab pos="2286000" algn="l"/>
              </a:tabLst>
              <a:defRPr/>
            </a:pPr>
            <a:r>
              <a:rPr lang="zh-CN" altLang="en-US" sz="1800" b="1" dirty="0" smtClean="0"/>
              <a:t>    消费取走的产品；</a:t>
            </a:r>
            <a:endParaRPr lang="en-US" altLang="zh-CN" sz="1800" b="1" dirty="0"/>
          </a:p>
          <a:p>
            <a:pPr>
              <a:spcBef>
                <a:spcPct val="15000"/>
              </a:spcBef>
              <a:buFont typeface="Monotype Sorts" pitchFamily="2" charset="2"/>
              <a:buNone/>
              <a:tabLst>
                <a:tab pos="1597025" algn="l"/>
                <a:tab pos="1941513" algn="l"/>
                <a:tab pos="2286000" algn="l"/>
              </a:tabLst>
              <a:defRPr/>
            </a:pPr>
            <a:r>
              <a:rPr lang="zh-CN" altLang="en-US" sz="1800" b="1" dirty="0"/>
              <a:t>} while (1);</a:t>
            </a:r>
          </a:p>
        </p:txBody>
      </p:sp>
    </p:spTree>
    <p:extLst>
      <p:ext uri="{BB962C8B-B14F-4D97-AF65-F5344CB8AC3E}">
        <p14:creationId xmlns:p14="http://schemas.microsoft.com/office/powerpoint/2010/main" val="38269650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29105D82-F737-4354-AE87-7909198130F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Bounded-Buffer Problem</a:t>
            </a:r>
          </a:p>
        </p:txBody>
      </p:sp>
      <p:sp>
        <p:nvSpPr>
          <p:cNvPr id="105475" name="Rectangle 3">
            <a:extLst>
              <a:ext uri="{FF2B5EF4-FFF2-40B4-BE49-F238E27FC236}">
                <a16:creationId xmlns:a16="http://schemas.microsoft.com/office/drawing/2014/main" id="{F8DE0114-1A09-47C9-A316-703091FA8DE4}"/>
              </a:ext>
            </a:extLst>
          </p:cNvPr>
          <p:cNvSpPr>
            <a:spLocks noGrp="1" noChangeArrowheads="1"/>
          </p:cNvSpPr>
          <p:nvPr>
            <p:ph type="body" idx="4294967295"/>
          </p:nvPr>
        </p:nvSpPr>
        <p:spPr/>
        <p:txBody>
          <a:bodyPr/>
          <a:lstStyle/>
          <a:p>
            <a:pPr>
              <a:tabLst>
                <a:tab pos="2058988" algn="l"/>
                <a:tab pos="2459038" algn="l"/>
              </a:tabLst>
            </a:pPr>
            <a:r>
              <a:rPr lang="zh-CN" altLang="en-US" sz="2400" b="1" dirty="0"/>
              <a:t>问题描述</a:t>
            </a:r>
          </a:p>
          <a:p>
            <a:pPr lvl="1">
              <a:tabLst>
                <a:tab pos="2058988" algn="l"/>
                <a:tab pos="2459038" algn="l"/>
              </a:tabLst>
            </a:pPr>
            <a:r>
              <a:rPr lang="zh-CN" altLang="en-US" sz="2000" b="1" dirty="0"/>
              <a:t>多个生产者，多个消费者，共享缓冲池中的</a:t>
            </a:r>
            <a:r>
              <a:rPr lang="en-US" altLang="zh-CN" sz="2000" b="1" dirty="0"/>
              <a:t>N</a:t>
            </a:r>
            <a:r>
              <a:rPr lang="zh-CN" altLang="en-US" sz="2000" b="1" dirty="0"/>
              <a:t>个缓冲区</a:t>
            </a:r>
          </a:p>
          <a:p>
            <a:pPr>
              <a:tabLst>
                <a:tab pos="2058988" algn="l"/>
                <a:tab pos="2459038" algn="l"/>
              </a:tabLst>
            </a:pPr>
            <a:r>
              <a:rPr lang="zh-CN" altLang="en-US" sz="2400" b="1" dirty="0"/>
              <a:t>生产者进程</a:t>
            </a:r>
          </a:p>
          <a:p>
            <a:pPr lvl="1">
              <a:tabLst>
                <a:tab pos="2058988" algn="l"/>
                <a:tab pos="2459038" algn="l"/>
              </a:tabLst>
            </a:pPr>
            <a:r>
              <a:rPr lang="zh-CN" altLang="en-US" sz="2000" b="1" dirty="0"/>
              <a:t>需要互斥访问共享变量</a:t>
            </a:r>
            <a:r>
              <a:rPr lang="en-US" altLang="zh-CN" sz="2000" b="1" dirty="0"/>
              <a:t>in</a:t>
            </a:r>
            <a:r>
              <a:rPr lang="zh-CN" altLang="en-US" sz="2000" b="1" dirty="0"/>
              <a:t>，需要设定一个互斥信号量，实现多个生产者之间互斥访问共享变量</a:t>
            </a:r>
            <a:r>
              <a:rPr lang="en-US" altLang="zh-CN" sz="2000" b="1" dirty="0"/>
              <a:t>in</a:t>
            </a:r>
            <a:r>
              <a:rPr lang="zh-CN" altLang="en-US" sz="2000" b="1" dirty="0"/>
              <a:t>；</a:t>
            </a:r>
          </a:p>
          <a:p>
            <a:pPr>
              <a:tabLst>
                <a:tab pos="2058988" algn="l"/>
                <a:tab pos="2459038" algn="l"/>
              </a:tabLst>
            </a:pPr>
            <a:r>
              <a:rPr lang="zh-CN" altLang="en-US" sz="2400" b="1" dirty="0"/>
              <a:t>消费者进程</a:t>
            </a:r>
          </a:p>
          <a:p>
            <a:pPr lvl="1">
              <a:tabLst>
                <a:tab pos="2058988" algn="l"/>
                <a:tab pos="2459038" algn="l"/>
              </a:tabLst>
            </a:pPr>
            <a:r>
              <a:rPr lang="zh-CN" altLang="en-US" sz="2000" b="1" dirty="0"/>
              <a:t>需要互斥访问</a:t>
            </a:r>
            <a:r>
              <a:rPr lang="en-US" altLang="zh-CN" sz="2000" b="1" dirty="0"/>
              <a:t>out</a:t>
            </a:r>
            <a:r>
              <a:rPr lang="zh-CN" altLang="en-US" sz="2000" b="1" dirty="0"/>
              <a:t>，需要设定一个互斥信号量，实现多个消费者之间互斥访问共享变量</a:t>
            </a:r>
            <a:r>
              <a:rPr lang="en-US" altLang="zh-CN" sz="2000" b="1" dirty="0"/>
              <a:t>out</a:t>
            </a:r>
            <a:r>
              <a:rPr lang="zh-CN" altLang="en-US" sz="2000" b="1" dirty="0"/>
              <a:t>；</a:t>
            </a:r>
          </a:p>
          <a:p>
            <a:pPr>
              <a:tabLst>
                <a:tab pos="2058988" algn="l"/>
                <a:tab pos="2459038" algn="l"/>
              </a:tabLst>
            </a:pPr>
            <a:r>
              <a:rPr lang="zh-CN" altLang="en-US" sz="2400" b="1" dirty="0"/>
              <a:t>制约关系</a:t>
            </a:r>
            <a:endParaRPr lang="en-US" altLang="zh-CN" sz="2400" b="1"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1F2D4B8F-50EF-41F0-875D-7513A4A2D25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 Buffer Problem</a:t>
            </a:r>
          </a:p>
        </p:txBody>
      </p:sp>
      <p:sp>
        <p:nvSpPr>
          <p:cNvPr id="107523" name="Rectangle 3">
            <a:extLst>
              <a:ext uri="{FF2B5EF4-FFF2-40B4-BE49-F238E27FC236}">
                <a16:creationId xmlns:a16="http://schemas.microsoft.com/office/drawing/2014/main" id="{5A416BED-1F75-4621-B635-9B6103790D4E}"/>
              </a:ext>
            </a:extLst>
          </p:cNvPr>
          <p:cNvSpPr>
            <a:spLocks noGrp="1" noChangeArrowheads="1"/>
          </p:cNvSpPr>
          <p:nvPr>
            <p:ph type="body" idx="4294967295"/>
          </p:nvPr>
        </p:nvSpPr>
        <p:spPr>
          <a:xfrm>
            <a:off x="346352" y="2092294"/>
            <a:ext cx="4038323" cy="3296452"/>
          </a:xfrm>
          <a:ln>
            <a:solidFill>
              <a:schemeClr val="tx1"/>
            </a:solidFill>
            <a:miter lim="800000"/>
            <a:headEnd/>
            <a:tailEnd/>
          </a:ln>
        </p:spPr>
        <p:txBody>
          <a:bodyPr/>
          <a:lstStyle/>
          <a:p>
            <a:r>
              <a:rPr lang="en-US" altLang="zh-CN" sz="1600" dirty="0"/>
              <a:t>The structure of the </a:t>
            </a:r>
            <a:r>
              <a:rPr lang="en-US" altLang="zh-CN" sz="1600" dirty="0">
                <a:solidFill>
                  <a:srgbClr val="7030A0"/>
                </a:solidFill>
              </a:rPr>
              <a:t>producer</a:t>
            </a:r>
            <a:r>
              <a:rPr lang="en-US" altLang="zh-CN" sz="1600" dirty="0">
                <a:solidFill>
                  <a:srgbClr val="006600"/>
                </a:solidFill>
              </a:rPr>
              <a:t> </a:t>
            </a:r>
            <a:r>
              <a:rPr lang="en-US" altLang="zh-CN" sz="1600" dirty="0"/>
              <a:t>process</a:t>
            </a:r>
          </a:p>
          <a:p>
            <a:pPr>
              <a:buFont typeface="Monotype Sorts" pitchFamily="2" charset="2"/>
              <a:buNone/>
            </a:pPr>
            <a:r>
              <a:rPr lang="en-US" altLang="zh-CN" sz="1600" dirty="0">
                <a:solidFill>
                  <a:srgbClr val="0000FF"/>
                </a:solidFill>
              </a:rPr>
              <a:t>           while (true)  {</a:t>
            </a:r>
          </a:p>
          <a:p>
            <a:pPr>
              <a:buFont typeface="Monotype Sorts" pitchFamily="2" charset="2"/>
              <a:buNone/>
            </a:pPr>
            <a:r>
              <a:rPr lang="en-US" altLang="zh-CN" sz="1600" dirty="0">
                <a:solidFill>
                  <a:srgbClr val="0000FF"/>
                </a:solidFill>
              </a:rPr>
              <a:t>              //   produce an item</a:t>
            </a:r>
          </a:p>
          <a:p>
            <a:pPr>
              <a:buFont typeface="Monotype Sorts" pitchFamily="2" charset="2"/>
              <a:buNone/>
            </a:pPr>
            <a:r>
              <a:rPr lang="en-US" altLang="zh-CN" sz="1600" dirty="0">
                <a:solidFill>
                  <a:srgbClr val="C00000"/>
                </a:solidFill>
              </a:rPr>
              <a:t>             wait (empty);</a:t>
            </a:r>
          </a:p>
          <a:p>
            <a:pPr>
              <a:buFont typeface="Monotype Sorts" pitchFamily="2" charset="2"/>
              <a:buNone/>
            </a:pPr>
            <a:r>
              <a:rPr lang="en-US" altLang="zh-CN" sz="1600" dirty="0">
                <a:solidFill>
                  <a:srgbClr val="C00000"/>
                </a:solidFill>
              </a:rPr>
              <a:t>             wait (</a:t>
            </a:r>
            <a:r>
              <a:rPr lang="en-US" altLang="zh-CN" sz="1600" dirty="0">
                <a:solidFill>
                  <a:srgbClr val="006600"/>
                </a:solidFill>
              </a:rPr>
              <a:t>mutex1</a:t>
            </a:r>
            <a:r>
              <a:rPr lang="en-US" altLang="zh-CN" sz="1600" dirty="0">
                <a:solidFill>
                  <a:srgbClr val="C00000"/>
                </a:solidFill>
              </a:rPr>
              <a:t>);</a:t>
            </a:r>
          </a:p>
          <a:p>
            <a:pPr>
              <a:buNone/>
            </a:pPr>
            <a:r>
              <a:rPr lang="en-US" altLang="zh-CN" sz="1600" dirty="0">
                <a:solidFill>
                  <a:srgbClr val="0000FF"/>
                </a:solidFill>
              </a:rPr>
              <a:t>            //add the item to the  buffer[in] </a:t>
            </a:r>
          </a:p>
          <a:p>
            <a:pPr>
              <a:buNone/>
            </a:pPr>
            <a:r>
              <a:rPr lang="en-US" altLang="zh-CN" sz="1600" dirty="0">
                <a:solidFill>
                  <a:srgbClr val="7030A0"/>
                </a:solidFill>
              </a:rPr>
              <a:t>             in=(in+1)%N;</a:t>
            </a:r>
          </a:p>
          <a:p>
            <a:pPr>
              <a:buNone/>
            </a:pPr>
            <a:r>
              <a:rPr lang="en-US" altLang="zh-CN" sz="1600" dirty="0">
                <a:solidFill>
                  <a:srgbClr val="0000FF"/>
                </a:solidFill>
              </a:rPr>
              <a:t>            </a:t>
            </a:r>
            <a:r>
              <a:rPr lang="en-US" altLang="zh-CN" sz="1600" dirty="0">
                <a:solidFill>
                  <a:srgbClr val="C00000"/>
                </a:solidFill>
              </a:rPr>
              <a:t>signal (</a:t>
            </a:r>
            <a:r>
              <a:rPr lang="en-US" altLang="zh-CN" sz="1600" dirty="0">
                <a:solidFill>
                  <a:srgbClr val="006600"/>
                </a:solidFill>
              </a:rPr>
              <a:t>mutex1</a:t>
            </a:r>
            <a:r>
              <a:rPr lang="en-US" altLang="zh-CN" sz="1600" dirty="0">
                <a:solidFill>
                  <a:srgbClr val="C00000"/>
                </a:solidFill>
              </a:rPr>
              <a:t>);</a:t>
            </a:r>
          </a:p>
          <a:p>
            <a:pPr>
              <a:buFont typeface="Monotype Sorts" pitchFamily="2" charset="2"/>
              <a:buNone/>
            </a:pPr>
            <a:r>
              <a:rPr lang="en-US" altLang="zh-CN" sz="1600" dirty="0">
                <a:solidFill>
                  <a:srgbClr val="C00000"/>
                </a:solidFill>
              </a:rPr>
              <a:t>             signal (full);</a:t>
            </a:r>
          </a:p>
          <a:p>
            <a:pPr>
              <a:buFont typeface="Monotype Sorts" pitchFamily="2" charset="2"/>
              <a:buNone/>
            </a:pPr>
            <a:r>
              <a:rPr lang="en-US" altLang="zh-CN" sz="1600" dirty="0">
                <a:solidFill>
                  <a:srgbClr val="0000FF"/>
                </a:solidFill>
              </a:rPr>
              <a:t>           }</a:t>
            </a:r>
          </a:p>
        </p:txBody>
      </p:sp>
      <p:sp>
        <p:nvSpPr>
          <p:cNvPr id="107524" name="Rectangle 3">
            <a:extLst>
              <a:ext uri="{FF2B5EF4-FFF2-40B4-BE49-F238E27FC236}">
                <a16:creationId xmlns:a16="http://schemas.microsoft.com/office/drawing/2014/main" id="{C4B5399C-F634-4CFE-BA8B-51C7E65005DA}"/>
              </a:ext>
            </a:extLst>
          </p:cNvPr>
          <p:cNvSpPr txBox="1">
            <a:spLocks noChangeArrowheads="1"/>
          </p:cNvSpPr>
          <p:nvPr/>
        </p:nvSpPr>
        <p:spPr bwMode="auto">
          <a:xfrm>
            <a:off x="4572000" y="2092295"/>
            <a:ext cx="4378325" cy="32964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1600" dirty="0"/>
              <a:t>The structure of the </a:t>
            </a:r>
            <a:r>
              <a:rPr lang="en-US" altLang="zh-CN" sz="1600" dirty="0">
                <a:solidFill>
                  <a:srgbClr val="7030A0"/>
                </a:solidFill>
              </a:rPr>
              <a:t>consumer</a:t>
            </a:r>
            <a:r>
              <a:rPr lang="en-US" altLang="zh-CN" sz="1600" dirty="0">
                <a:solidFill>
                  <a:srgbClr val="006600"/>
                </a:solidFill>
              </a:rPr>
              <a:t> </a:t>
            </a:r>
            <a:r>
              <a:rPr lang="en-US" altLang="zh-CN" sz="1600" dirty="0"/>
              <a:t>process</a:t>
            </a:r>
          </a:p>
          <a:p>
            <a:pPr>
              <a:buFont typeface="Monotype Sorts" pitchFamily="2" charset="2"/>
              <a:buNone/>
            </a:pPr>
            <a:r>
              <a:rPr lang="en-US" altLang="zh-CN" sz="1600" dirty="0">
                <a:solidFill>
                  <a:srgbClr val="0000FF"/>
                </a:solidFill>
              </a:rPr>
              <a:t>           while (true) {</a:t>
            </a:r>
          </a:p>
          <a:p>
            <a:pPr>
              <a:buFont typeface="Monotype Sorts" pitchFamily="2" charset="2"/>
              <a:buNone/>
            </a:pPr>
            <a:r>
              <a:rPr lang="en-US" altLang="zh-CN" sz="1600" dirty="0">
                <a:solidFill>
                  <a:srgbClr val="0000FF"/>
                </a:solidFill>
              </a:rPr>
              <a:t>              </a:t>
            </a:r>
            <a:r>
              <a:rPr lang="en-US" altLang="zh-CN" sz="1600" dirty="0">
                <a:solidFill>
                  <a:srgbClr val="C00000"/>
                </a:solidFill>
              </a:rPr>
              <a:t>wait (full);</a:t>
            </a:r>
          </a:p>
          <a:p>
            <a:pPr>
              <a:buFont typeface="Monotype Sorts" pitchFamily="2" charset="2"/>
              <a:buNone/>
            </a:pPr>
            <a:r>
              <a:rPr lang="en-US" altLang="zh-CN" sz="1600" dirty="0">
                <a:solidFill>
                  <a:srgbClr val="C00000"/>
                </a:solidFill>
              </a:rPr>
              <a:t>              wait (</a:t>
            </a:r>
            <a:r>
              <a:rPr lang="en-US" altLang="zh-CN" sz="1600" dirty="0">
                <a:solidFill>
                  <a:srgbClr val="006600"/>
                </a:solidFill>
              </a:rPr>
              <a:t>mutex2</a:t>
            </a:r>
            <a:r>
              <a:rPr lang="en-US" altLang="zh-CN" sz="1600" dirty="0">
                <a:solidFill>
                  <a:srgbClr val="C00000"/>
                </a:solidFill>
              </a:rPr>
              <a:t>);</a:t>
            </a:r>
          </a:p>
          <a:p>
            <a:pPr>
              <a:buFont typeface="Monotype Sorts" pitchFamily="2" charset="2"/>
              <a:buNone/>
            </a:pPr>
            <a:r>
              <a:rPr lang="en-US" altLang="zh-CN" sz="1600" dirty="0">
                <a:solidFill>
                  <a:srgbClr val="0000FF"/>
                </a:solidFill>
              </a:rPr>
              <a:t>              //  remove an item from  buffer[out]</a:t>
            </a:r>
          </a:p>
          <a:p>
            <a:pPr>
              <a:buFont typeface="Monotype Sorts" pitchFamily="2" charset="2"/>
              <a:buNone/>
            </a:pPr>
            <a:r>
              <a:rPr lang="en-US" altLang="zh-CN" sz="1600" dirty="0">
                <a:solidFill>
                  <a:srgbClr val="000000"/>
                </a:solidFill>
              </a:rPr>
              <a:t>               </a:t>
            </a:r>
            <a:r>
              <a:rPr lang="en-US" altLang="zh-CN" sz="1600" dirty="0">
                <a:solidFill>
                  <a:srgbClr val="7030A0"/>
                </a:solidFill>
              </a:rPr>
              <a:t>out=(out+1)%N;</a:t>
            </a:r>
          </a:p>
          <a:p>
            <a:pPr>
              <a:buFont typeface="Monotype Sorts" pitchFamily="2" charset="2"/>
              <a:buNone/>
            </a:pPr>
            <a:r>
              <a:rPr lang="en-US" altLang="zh-CN" sz="1600" dirty="0">
                <a:solidFill>
                  <a:srgbClr val="C00000"/>
                </a:solidFill>
              </a:rPr>
              <a:t>              signal (</a:t>
            </a:r>
            <a:r>
              <a:rPr lang="en-US" altLang="zh-CN" sz="1600" dirty="0">
                <a:solidFill>
                  <a:srgbClr val="006600"/>
                </a:solidFill>
              </a:rPr>
              <a:t>mutex2</a:t>
            </a:r>
            <a:r>
              <a:rPr lang="en-US" altLang="zh-CN" sz="1600" dirty="0">
                <a:solidFill>
                  <a:srgbClr val="C00000"/>
                </a:solidFill>
              </a:rPr>
              <a:t>);</a:t>
            </a:r>
          </a:p>
          <a:p>
            <a:pPr>
              <a:buFont typeface="Monotype Sorts" pitchFamily="2" charset="2"/>
              <a:buNone/>
            </a:pPr>
            <a:r>
              <a:rPr lang="en-US" altLang="zh-CN" sz="1600" dirty="0">
                <a:solidFill>
                  <a:srgbClr val="C00000"/>
                </a:solidFill>
              </a:rPr>
              <a:t>              signal (empty);</a:t>
            </a:r>
          </a:p>
          <a:p>
            <a:pPr>
              <a:buFont typeface="Monotype Sorts" pitchFamily="2" charset="2"/>
              <a:buNone/>
            </a:pPr>
            <a:r>
              <a:rPr lang="en-US" altLang="zh-CN" sz="1600" dirty="0">
                <a:solidFill>
                  <a:srgbClr val="0000FF"/>
                </a:solidFill>
              </a:rPr>
              <a:t>             //  consume the removed item</a:t>
            </a:r>
          </a:p>
          <a:p>
            <a:pPr>
              <a:buFont typeface="Monotype Sorts" pitchFamily="2" charset="2"/>
              <a:buNone/>
            </a:pPr>
            <a:r>
              <a:rPr lang="en-US" altLang="zh-CN" sz="1600" dirty="0">
                <a:solidFill>
                  <a:srgbClr val="0000FF"/>
                </a:solidFill>
              </a:rPr>
              <a:t>           }</a:t>
            </a:r>
          </a:p>
        </p:txBody>
      </p:sp>
      <p:sp>
        <p:nvSpPr>
          <p:cNvPr id="5" name="Rectangle 3">
            <a:extLst>
              <a:ext uri="{FF2B5EF4-FFF2-40B4-BE49-F238E27FC236}">
                <a16:creationId xmlns:a16="http://schemas.microsoft.com/office/drawing/2014/main" id="{D1202E21-3080-4BB4-9EC4-E38C7658F283}"/>
              </a:ext>
            </a:extLst>
          </p:cNvPr>
          <p:cNvSpPr txBox="1">
            <a:spLocks noChangeArrowheads="1"/>
          </p:cNvSpPr>
          <p:nvPr/>
        </p:nvSpPr>
        <p:spPr bwMode="auto">
          <a:xfrm>
            <a:off x="685800" y="815266"/>
            <a:ext cx="6440488" cy="1146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1800" i="1" dirty="0">
                <a:solidFill>
                  <a:srgbClr val="0000FF"/>
                </a:solidFill>
              </a:rPr>
              <a:t>N</a:t>
            </a:r>
            <a:r>
              <a:rPr lang="zh-CN" altLang="en-US" sz="1800" dirty="0">
                <a:solidFill>
                  <a:srgbClr val="0000FF"/>
                </a:solidFill>
              </a:rPr>
              <a:t> buffers, </a:t>
            </a:r>
            <a:r>
              <a:rPr lang="zh-CN" altLang="en-US" sz="1800" dirty="0"/>
              <a:t>each can hold one item</a:t>
            </a:r>
          </a:p>
          <a:p>
            <a:r>
              <a:rPr lang="zh-CN" altLang="en-US" sz="1800" dirty="0"/>
              <a:t>Semaphore </a:t>
            </a:r>
            <a:r>
              <a:rPr lang="zh-CN" altLang="en-US" sz="1800" dirty="0">
                <a:solidFill>
                  <a:srgbClr val="FF0000"/>
                </a:solidFill>
              </a:rPr>
              <a:t>mutex</a:t>
            </a:r>
            <a:r>
              <a:rPr lang="en-US" altLang="zh-CN" sz="1800" dirty="0">
                <a:solidFill>
                  <a:srgbClr val="FF0000"/>
                </a:solidFill>
              </a:rPr>
              <a:t>1=1, </a:t>
            </a:r>
            <a:r>
              <a:rPr lang="zh-CN" altLang="en-US" sz="1800" dirty="0">
                <a:solidFill>
                  <a:srgbClr val="FF0000"/>
                </a:solidFill>
              </a:rPr>
              <a:t>mutex</a:t>
            </a:r>
            <a:r>
              <a:rPr lang="en-US" altLang="zh-CN" sz="1800" dirty="0">
                <a:solidFill>
                  <a:srgbClr val="FF0000"/>
                </a:solidFill>
              </a:rPr>
              <a:t>2=1, </a:t>
            </a:r>
            <a:r>
              <a:rPr lang="zh-CN" altLang="en-US" sz="1800" dirty="0">
                <a:solidFill>
                  <a:srgbClr val="FF0000"/>
                </a:solidFill>
              </a:rPr>
              <a:t>empty</a:t>
            </a:r>
            <a:r>
              <a:rPr lang="en-US" altLang="zh-CN" sz="1800" dirty="0">
                <a:solidFill>
                  <a:srgbClr val="FF0000"/>
                </a:solidFill>
              </a:rPr>
              <a:t>=N</a:t>
            </a:r>
            <a:r>
              <a:rPr lang="zh-CN" altLang="en-US" sz="1800" dirty="0"/>
              <a:t> </a:t>
            </a:r>
            <a:r>
              <a:rPr lang="en-US" altLang="zh-CN" sz="1800" dirty="0"/>
              <a:t>,</a:t>
            </a:r>
            <a:r>
              <a:rPr lang="zh-CN" altLang="en-US" sz="1800" dirty="0">
                <a:solidFill>
                  <a:srgbClr val="FF0000"/>
                </a:solidFill>
              </a:rPr>
              <a:t>full</a:t>
            </a:r>
            <a:r>
              <a:rPr lang="en-US" altLang="zh-CN" sz="1800" dirty="0">
                <a:solidFill>
                  <a:srgbClr val="FF0000"/>
                </a:solidFill>
              </a:rPr>
              <a:t>=0;</a:t>
            </a:r>
          </a:p>
          <a:p>
            <a:r>
              <a:rPr lang="en-US" altLang="zh-CN" sz="1800" dirty="0">
                <a:solidFill>
                  <a:srgbClr val="006600"/>
                </a:solidFill>
              </a:rPr>
              <a:t>int in=0, out=0;</a:t>
            </a:r>
            <a:endParaRPr lang="zh-CN" altLang="en-US" sz="1800" dirty="0">
              <a:solidFill>
                <a:srgbClr val="006600"/>
              </a:solidFill>
            </a:endParaRPr>
          </a:p>
        </p:txBody>
      </p:sp>
      <p:sp>
        <p:nvSpPr>
          <p:cNvPr id="6" name="Rectangle 3">
            <a:extLst>
              <a:ext uri="{FF2B5EF4-FFF2-40B4-BE49-F238E27FC236}">
                <a16:creationId xmlns:a16="http://schemas.microsoft.com/office/drawing/2014/main" id="{64B4B230-04A7-4D62-A016-BA2ADD3DC41A}"/>
              </a:ext>
            </a:extLst>
          </p:cNvPr>
          <p:cNvSpPr txBox="1">
            <a:spLocks noChangeArrowheads="1"/>
          </p:cNvSpPr>
          <p:nvPr/>
        </p:nvSpPr>
        <p:spPr bwMode="auto">
          <a:xfrm>
            <a:off x="526002" y="5525117"/>
            <a:ext cx="8236998" cy="70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1800" b="1" u="sng" dirty="0">
                <a:solidFill>
                  <a:srgbClr val="7030A0"/>
                </a:solidFill>
              </a:rPr>
              <a:t>为简化</a:t>
            </a:r>
            <a:r>
              <a:rPr lang="en-US" altLang="zh-CN" sz="1800" b="1" u="sng" dirty="0">
                <a:solidFill>
                  <a:srgbClr val="7030A0"/>
                </a:solidFill>
              </a:rPr>
              <a:t>P-C</a:t>
            </a:r>
            <a:r>
              <a:rPr lang="zh-CN" altLang="en-US" sz="1800" b="1" u="sng" dirty="0">
                <a:solidFill>
                  <a:srgbClr val="7030A0"/>
                </a:solidFill>
              </a:rPr>
              <a:t>模型的实现，将上述两个互斥操作简化为一个互斥操作；</a:t>
            </a:r>
            <a:endParaRPr lang="en-US" altLang="zh-CN" sz="1800" b="1" u="sng" dirty="0">
              <a:solidFill>
                <a:srgbClr val="7030A0"/>
              </a:solidFill>
            </a:endParaRPr>
          </a:p>
          <a:p>
            <a:r>
              <a:rPr lang="zh-CN" altLang="en-US" sz="1800" b="1" u="sng" dirty="0" smtClean="0">
                <a:solidFill>
                  <a:srgbClr val="7030A0"/>
                </a:solidFill>
              </a:rPr>
              <a:t>即，将</a:t>
            </a:r>
            <a:r>
              <a:rPr lang="zh-CN" altLang="en-US" sz="1800" b="1" u="sng" dirty="0">
                <a:solidFill>
                  <a:srgbClr val="7030A0"/>
                </a:solidFill>
              </a:rPr>
              <a:t>缓冲池视为一个临界资源，生产者与消费者均互斥访问缓冲池；</a:t>
            </a:r>
          </a:p>
        </p:txBody>
      </p:sp>
    </p:spTree>
    <p:extLst>
      <p:ext uri="{BB962C8B-B14F-4D97-AF65-F5344CB8AC3E}">
        <p14:creationId xmlns:p14="http://schemas.microsoft.com/office/powerpoint/2010/main" val="106531527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D9A4DA8E-FC41-48C7-97C0-49276A357B63}"/>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Bounded-Buffer Problem</a:t>
            </a:r>
          </a:p>
        </p:txBody>
      </p:sp>
      <p:sp>
        <p:nvSpPr>
          <p:cNvPr id="106499" name="Rectangle 3">
            <a:extLst>
              <a:ext uri="{FF2B5EF4-FFF2-40B4-BE49-F238E27FC236}">
                <a16:creationId xmlns:a16="http://schemas.microsoft.com/office/drawing/2014/main" id="{44C8CAF2-E97C-4AE4-A331-4ED4FF4659E9}"/>
              </a:ext>
            </a:extLst>
          </p:cNvPr>
          <p:cNvSpPr>
            <a:spLocks noGrp="1" noChangeArrowheads="1"/>
          </p:cNvSpPr>
          <p:nvPr>
            <p:ph type="body" idx="4294967295"/>
          </p:nvPr>
        </p:nvSpPr>
        <p:spPr>
          <a:xfrm>
            <a:off x="923925" y="2388108"/>
            <a:ext cx="6440488" cy="2829480"/>
          </a:xfrm>
        </p:spPr>
        <p:txBody>
          <a:bodyPr/>
          <a:lstStyle/>
          <a:p>
            <a:r>
              <a:rPr lang="zh-CN" altLang="en-US" sz="2400" i="1" dirty="0">
                <a:solidFill>
                  <a:srgbClr val="0000FF"/>
                </a:solidFill>
              </a:rPr>
              <a:t>N</a:t>
            </a:r>
            <a:r>
              <a:rPr lang="zh-CN" altLang="en-US" sz="2400" dirty="0">
                <a:solidFill>
                  <a:srgbClr val="0000FF"/>
                </a:solidFill>
              </a:rPr>
              <a:t> buffers, </a:t>
            </a:r>
            <a:r>
              <a:rPr lang="zh-CN" altLang="en-US" sz="2400" dirty="0"/>
              <a:t>each can hold one item</a:t>
            </a:r>
          </a:p>
          <a:p>
            <a:r>
              <a:rPr lang="zh-CN" altLang="en-US" sz="2400" dirty="0"/>
              <a:t>Semaphore </a:t>
            </a:r>
            <a:r>
              <a:rPr lang="zh-CN" altLang="en-US" sz="2400" dirty="0">
                <a:solidFill>
                  <a:srgbClr val="FF0000"/>
                </a:solidFill>
              </a:rPr>
              <a:t>mutex</a:t>
            </a:r>
            <a:r>
              <a:rPr lang="zh-CN" altLang="en-US" sz="2400" dirty="0"/>
              <a:t> initialized to the value 1</a:t>
            </a:r>
          </a:p>
          <a:p>
            <a:r>
              <a:rPr lang="zh-CN" altLang="en-US" sz="2400" dirty="0"/>
              <a:t>Semaphore </a:t>
            </a:r>
            <a:r>
              <a:rPr lang="zh-CN" altLang="en-US" sz="2400" dirty="0">
                <a:solidFill>
                  <a:srgbClr val="FF0000"/>
                </a:solidFill>
              </a:rPr>
              <a:t>full </a:t>
            </a:r>
            <a:r>
              <a:rPr lang="zh-CN" altLang="en-US" sz="2400" dirty="0"/>
              <a:t>initialized to the value 0</a:t>
            </a:r>
          </a:p>
          <a:p>
            <a:r>
              <a:rPr lang="zh-CN" altLang="en-US" sz="2400" dirty="0"/>
              <a:t>Semaphore </a:t>
            </a:r>
            <a:r>
              <a:rPr lang="zh-CN" altLang="en-US" sz="2400" dirty="0">
                <a:solidFill>
                  <a:srgbClr val="FF0000"/>
                </a:solidFill>
              </a:rPr>
              <a:t>empty</a:t>
            </a:r>
            <a:r>
              <a:rPr lang="zh-CN" altLang="en-US" sz="2400" dirty="0"/>
              <a:t> initialized to the value N</a:t>
            </a:r>
            <a:r>
              <a:rPr lang="zh-CN" altLang="en-US" sz="2400" dirty="0" smtClean="0"/>
              <a:t>.</a:t>
            </a:r>
            <a:endParaRPr lang="en-US" altLang="zh-CN" sz="2400" dirty="0" smtClean="0"/>
          </a:p>
          <a:p>
            <a:r>
              <a:rPr lang="en-US" altLang="zh-CN" sz="2400" dirty="0" err="1" smtClean="0"/>
              <a:t>int</a:t>
            </a:r>
            <a:r>
              <a:rPr lang="en-US" altLang="zh-CN" sz="2400" dirty="0" smtClean="0"/>
              <a:t> </a:t>
            </a:r>
            <a:r>
              <a:rPr lang="en-US" altLang="zh-CN" sz="2400" dirty="0" smtClean="0">
                <a:solidFill>
                  <a:srgbClr val="7030A0"/>
                </a:solidFill>
              </a:rPr>
              <a:t>in</a:t>
            </a:r>
            <a:r>
              <a:rPr lang="en-US" altLang="zh-CN" sz="2400" dirty="0" smtClean="0"/>
              <a:t>=0</a:t>
            </a:r>
            <a:r>
              <a:rPr lang="zh-CN" altLang="en-US" sz="2400" dirty="0" smtClean="0"/>
              <a:t>，</a:t>
            </a:r>
            <a:r>
              <a:rPr lang="en-US" altLang="zh-CN" sz="2400" dirty="0" smtClean="0">
                <a:solidFill>
                  <a:srgbClr val="7030A0"/>
                </a:solidFill>
              </a:rPr>
              <a:t>out</a:t>
            </a:r>
            <a:r>
              <a:rPr lang="en-US" altLang="zh-CN" sz="2400" dirty="0" smtClean="0"/>
              <a:t>=0   //index of the buffer for the produces and consumers </a:t>
            </a:r>
            <a:endParaRPr lang="zh-CN" altLang="en-US" sz="2400" dirty="0"/>
          </a:p>
          <a:p>
            <a:endParaRPr lang="zh-CN" altLang="en-US" sz="2400" dirty="0"/>
          </a:p>
        </p:txBody>
      </p:sp>
      <p:sp>
        <p:nvSpPr>
          <p:cNvPr id="106500" name="Rectangle 5">
            <a:extLst>
              <a:ext uri="{FF2B5EF4-FFF2-40B4-BE49-F238E27FC236}">
                <a16:creationId xmlns:a16="http://schemas.microsoft.com/office/drawing/2014/main" id="{44560A0F-1C34-40C0-8703-D221827B9369}"/>
              </a:ext>
            </a:extLst>
          </p:cNvPr>
          <p:cNvSpPr>
            <a:spLocks noChangeArrowheads="1"/>
          </p:cNvSpPr>
          <p:nvPr/>
        </p:nvSpPr>
        <p:spPr bwMode="auto">
          <a:xfrm>
            <a:off x="2492375" y="32464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5" name="Rectangle 3">
            <a:extLst>
              <a:ext uri="{FF2B5EF4-FFF2-40B4-BE49-F238E27FC236}">
                <a16:creationId xmlns:a16="http://schemas.microsoft.com/office/drawing/2014/main" id="{64B4B230-04A7-4D62-A016-BA2ADD3DC41A}"/>
              </a:ext>
            </a:extLst>
          </p:cNvPr>
          <p:cNvSpPr txBox="1">
            <a:spLocks noChangeArrowheads="1"/>
          </p:cNvSpPr>
          <p:nvPr/>
        </p:nvSpPr>
        <p:spPr bwMode="auto">
          <a:xfrm>
            <a:off x="907002" y="1126485"/>
            <a:ext cx="8121588" cy="1004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2400" b="1" u="sng" dirty="0">
                <a:solidFill>
                  <a:srgbClr val="7030A0"/>
                </a:solidFill>
              </a:rPr>
              <a:t>为简化</a:t>
            </a:r>
            <a:r>
              <a:rPr lang="en-US" altLang="zh-CN" sz="2400" b="1" u="sng" dirty="0">
                <a:solidFill>
                  <a:srgbClr val="7030A0"/>
                </a:solidFill>
              </a:rPr>
              <a:t>P-C</a:t>
            </a:r>
            <a:r>
              <a:rPr lang="zh-CN" altLang="en-US" sz="2400" b="1" u="sng" dirty="0">
                <a:solidFill>
                  <a:srgbClr val="7030A0"/>
                </a:solidFill>
              </a:rPr>
              <a:t>模型的实现</a:t>
            </a:r>
            <a:r>
              <a:rPr lang="zh-CN" altLang="en-US" sz="2400" b="1" u="sng" dirty="0" smtClean="0">
                <a:solidFill>
                  <a:srgbClr val="7030A0"/>
                </a:solidFill>
              </a:rPr>
              <a:t>，将</a:t>
            </a:r>
            <a:r>
              <a:rPr lang="zh-CN" altLang="en-US" sz="2400" b="1" u="sng" dirty="0">
                <a:solidFill>
                  <a:srgbClr val="7030A0"/>
                </a:solidFill>
              </a:rPr>
              <a:t>缓冲池视为一个</a:t>
            </a:r>
            <a:r>
              <a:rPr lang="zh-CN" altLang="en-US" sz="2400" b="1" u="sng" dirty="0" smtClean="0">
                <a:solidFill>
                  <a:srgbClr val="7030A0"/>
                </a:solidFill>
              </a:rPr>
              <a:t>临界资源；</a:t>
            </a:r>
            <a:endParaRPr lang="en-US" altLang="zh-CN" sz="2400" b="1" u="sng" dirty="0" smtClean="0">
              <a:solidFill>
                <a:srgbClr val="7030A0"/>
              </a:solidFill>
            </a:endParaRPr>
          </a:p>
          <a:p>
            <a:r>
              <a:rPr lang="zh-CN" altLang="en-US" sz="2400" b="1" u="sng" dirty="0" smtClean="0">
                <a:solidFill>
                  <a:srgbClr val="7030A0"/>
                </a:solidFill>
              </a:rPr>
              <a:t>生产者</a:t>
            </a:r>
            <a:r>
              <a:rPr lang="zh-CN" altLang="en-US" sz="2400" b="1" u="sng" dirty="0">
                <a:solidFill>
                  <a:srgbClr val="7030A0"/>
                </a:solidFill>
              </a:rPr>
              <a:t>与消费者均互斥访问缓冲池；</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1F2D4B8F-50EF-41F0-875D-7513A4A2D25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 Buffer Problem (Cont.)</a:t>
            </a:r>
          </a:p>
        </p:txBody>
      </p:sp>
      <p:sp>
        <p:nvSpPr>
          <p:cNvPr id="107523" name="Rectangle 3">
            <a:extLst>
              <a:ext uri="{FF2B5EF4-FFF2-40B4-BE49-F238E27FC236}">
                <a16:creationId xmlns:a16="http://schemas.microsoft.com/office/drawing/2014/main" id="{5A416BED-1F75-4621-B635-9B6103790D4E}"/>
              </a:ext>
            </a:extLst>
          </p:cNvPr>
          <p:cNvSpPr>
            <a:spLocks noGrp="1" noChangeArrowheads="1"/>
          </p:cNvSpPr>
          <p:nvPr>
            <p:ph type="body" idx="4294967295"/>
          </p:nvPr>
        </p:nvSpPr>
        <p:spPr>
          <a:xfrm>
            <a:off x="276225" y="1125538"/>
            <a:ext cx="3965575" cy="5110162"/>
          </a:xfrm>
          <a:ln>
            <a:solidFill>
              <a:schemeClr val="tx1"/>
            </a:solidFill>
            <a:miter lim="800000"/>
            <a:headEnd/>
            <a:tailEnd/>
          </a:ln>
        </p:spPr>
        <p:txBody>
          <a:bodyPr/>
          <a:lstStyle/>
          <a:p>
            <a:r>
              <a:rPr lang="en-US" altLang="zh-CN" sz="1600" dirty="0"/>
              <a:t>The structure of the </a:t>
            </a:r>
            <a:r>
              <a:rPr lang="en-US" altLang="zh-CN" sz="1600" dirty="0">
                <a:solidFill>
                  <a:srgbClr val="006600"/>
                </a:solidFill>
              </a:rPr>
              <a:t>producer </a:t>
            </a:r>
            <a:r>
              <a:rPr lang="en-US" altLang="zh-CN" sz="1600" dirty="0"/>
              <a:t>process</a:t>
            </a:r>
          </a:p>
          <a:p>
            <a:pPr>
              <a:buFont typeface="Monotype Sorts" pitchFamily="2" charset="2"/>
              <a:buNone/>
            </a:pPr>
            <a:endParaRPr lang="en-US" altLang="zh-CN" sz="1800" dirty="0"/>
          </a:p>
          <a:p>
            <a:pPr>
              <a:buFont typeface="Monotype Sorts" pitchFamily="2" charset="2"/>
              <a:buNone/>
            </a:pPr>
            <a:r>
              <a:rPr lang="en-US" altLang="zh-CN" sz="1800" dirty="0">
                <a:solidFill>
                  <a:srgbClr val="0000FF"/>
                </a:solidFill>
              </a:rPr>
              <a:t>           while (true)  {</a:t>
            </a:r>
          </a:p>
          <a:p>
            <a:pPr>
              <a:buFont typeface="Monotype Sorts" pitchFamily="2" charset="2"/>
              <a:buNone/>
            </a:pPr>
            <a:r>
              <a:rPr lang="en-US" altLang="zh-CN" sz="1800" dirty="0">
                <a:solidFill>
                  <a:srgbClr val="0000FF"/>
                </a:solidFill>
              </a:rPr>
              <a:t>              //   produce an item</a:t>
            </a:r>
          </a:p>
          <a:p>
            <a:pPr>
              <a:buFont typeface="Monotype Sorts" pitchFamily="2" charset="2"/>
              <a:buNone/>
            </a:pPr>
            <a:r>
              <a:rPr lang="en-US" altLang="zh-CN" sz="1800" dirty="0">
                <a:solidFill>
                  <a:srgbClr val="C00000"/>
                </a:solidFill>
              </a:rPr>
              <a:t>             wait (empty);</a:t>
            </a:r>
          </a:p>
          <a:p>
            <a:pPr>
              <a:buFont typeface="Monotype Sorts" pitchFamily="2" charset="2"/>
              <a:buNone/>
            </a:pPr>
            <a:r>
              <a:rPr lang="en-US" altLang="zh-CN" sz="1800" dirty="0">
                <a:solidFill>
                  <a:srgbClr val="C00000"/>
                </a:solidFill>
              </a:rPr>
              <a:t>             wait (mutex);</a:t>
            </a:r>
          </a:p>
          <a:p>
            <a:pPr>
              <a:buFont typeface="Monotype Sorts" pitchFamily="2" charset="2"/>
              <a:buNone/>
            </a:pPr>
            <a:r>
              <a:rPr lang="en-US" altLang="zh-CN" sz="1800" dirty="0">
                <a:solidFill>
                  <a:srgbClr val="0000FF"/>
                </a:solidFill>
              </a:rPr>
              <a:t>             //  add the item to the  </a:t>
            </a:r>
            <a:r>
              <a:rPr lang="en-US" altLang="zh-CN" sz="1800" dirty="0" smtClean="0">
                <a:solidFill>
                  <a:srgbClr val="0000FF"/>
                </a:solidFill>
              </a:rPr>
              <a:t>buffer</a:t>
            </a:r>
          </a:p>
          <a:p>
            <a:pPr>
              <a:buFont typeface="Monotype Sorts" pitchFamily="2" charset="2"/>
              <a:buNone/>
            </a:pPr>
            <a:r>
              <a:rPr lang="en-US" altLang="zh-CN" sz="1800" dirty="0">
                <a:solidFill>
                  <a:srgbClr val="7030A0"/>
                </a:solidFill>
              </a:rPr>
              <a:t>             //buffer[in]=item;</a:t>
            </a:r>
          </a:p>
          <a:p>
            <a:pPr>
              <a:buFont typeface="Monotype Sorts" pitchFamily="2" charset="2"/>
              <a:buNone/>
            </a:pPr>
            <a:r>
              <a:rPr lang="en-US" altLang="zh-CN" sz="1800" dirty="0">
                <a:solidFill>
                  <a:srgbClr val="7030A0"/>
                </a:solidFill>
              </a:rPr>
              <a:t> </a:t>
            </a:r>
            <a:r>
              <a:rPr lang="en-US" altLang="zh-CN" sz="1800" dirty="0" smtClean="0">
                <a:solidFill>
                  <a:srgbClr val="7030A0"/>
                </a:solidFill>
              </a:rPr>
              <a:t>            //in=(in+1)%N;</a:t>
            </a:r>
            <a:endParaRPr lang="en-US" altLang="zh-CN" sz="1800" dirty="0">
              <a:solidFill>
                <a:srgbClr val="7030A0"/>
              </a:solidFill>
            </a:endParaRPr>
          </a:p>
          <a:p>
            <a:pPr>
              <a:buFont typeface="Monotype Sorts" pitchFamily="2" charset="2"/>
              <a:buNone/>
            </a:pPr>
            <a:r>
              <a:rPr lang="en-US" altLang="zh-CN" sz="1800" dirty="0">
                <a:solidFill>
                  <a:srgbClr val="0000FF"/>
                </a:solidFill>
              </a:rPr>
              <a:t>             </a:t>
            </a:r>
            <a:r>
              <a:rPr lang="en-US" altLang="zh-CN" sz="1800" dirty="0">
                <a:solidFill>
                  <a:srgbClr val="C00000"/>
                </a:solidFill>
              </a:rPr>
              <a:t>signal (mutex);</a:t>
            </a:r>
          </a:p>
          <a:p>
            <a:pPr>
              <a:buFont typeface="Monotype Sorts" pitchFamily="2" charset="2"/>
              <a:buNone/>
            </a:pPr>
            <a:r>
              <a:rPr lang="en-US" altLang="zh-CN" sz="1800" dirty="0">
                <a:solidFill>
                  <a:srgbClr val="C00000"/>
                </a:solidFill>
              </a:rPr>
              <a:t>             signal (full);</a:t>
            </a:r>
          </a:p>
          <a:p>
            <a:pPr>
              <a:buFont typeface="Monotype Sorts" pitchFamily="2" charset="2"/>
              <a:buNone/>
            </a:pPr>
            <a:r>
              <a:rPr lang="en-US" altLang="zh-CN" sz="1800" dirty="0">
                <a:solidFill>
                  <a:srgbClr val="0000FF"/>
                </a:solidFill>
              </a:rPr>
              <a:t>           }</a:t>
            </a:r>
          </a:p>
        </p:txBody>
      </p:sp>
      <p:sp>
        <p:nvSpPr>
          <p:cNvPr id="107524" name="Rectangle 3">
            <a:extLst>
              <a:ext uri="{FF2B5EF4-FFF2-40B4-BE49-F238E27FC236}">
                <a16:creationId xmlns:a16="http://schemas.microsoft.com/office/drawing/2014/main" id="{C4B5399C-F634-4CFE-BA8B-51C7E65005DA}"/>
              </a:ext>
            </a:extLst>
          </p:cNvPr>
          <p:cNvSpPr txBox="1">
            <a:spLocks noChangeArrowheads="1"/>
          </p:cNvSpPr>
          <p:nvPr/>
        </p:nvSpPr>
        <p:spPr bwMode="auto">
          <a:xfrm>
            <a:off x="4384675" y="1125538"/>
            <a:ext cx="4378325" cy="5110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1600" dirty="0"/>
              <a:t>The structure of the </a:t>
            </a:r>
            <a:r>
              <a:rPr lang="en-US" altLang="zh-CN" sz="1600" dirty="0">
                <a:solidFill>
                  <a:srgbClr val="006600"/>
                </a:solidFill>
              </a:rPr>
              <a:t>consumer </a:t>
            </a:r>
            <a:r>
              <a:rPr lang="en-US" altLang="zh-CN" sz="1600" dirty="0"/>
              <a:t>process</a:t>
            </a:r>
          </a:p>
          <a:p>
            <a:pPr>
              <a:buFont typeface="Monotype Sorts" pitchFamily="2" charset="2"/>
              <a:buNone/>
            </a:pPr>
            <a:endParaRPr lang="en-US" altLang="zh-CN" sz="1600" dirty="0"/>
          </a:p>
          <a:p>
            <a:pPr>
              <a:buFont typeface="Monotype Sorts" pitchFamily="2" charset="2"/>
              <a:buNone/>
            </a:pPr>
            <a:r>
              <a:rPr lang="en-US" altLang="zh-CN" sz="1800" dirty="0">
                <a:solidFill>
                  <a:srgbClr val="0000FF"/>
                </a:solidFill>
              </a:rPr>
              <a:t>           while (true) {</a:t>
            </a:r>
          </a:p>
          <a:p>
            <a:pPr>
              <a:buFont typeface="Monotype Sorts" pitchFamily="2" charset="2"/>
              <a:buNone/>
            </a:pPr>
            <a:r>
              <a:rPr lang="en-US" altLang="zh-CN" sz="1800" dirty="0">
                <a:solidFill>
                  <a:srgbClr val="0000FF"/>
                </a:solidFill>
              </a:rPr>
              <a:t>              </a:t>
            </a:r>
            <a:r>
              <a:rPr lang="en-US" altLang="zh-CN" sz="1800" dirty="0">
                <a:solidFill>
                  <a:srgbClr val="C00000"/>
                </a:solidFill>
              </a:rPr>
              <a:t>wait (full);</a:t>
            </a:r>
          </a:p>
          <a:p>
            <a:pPr>
              <a:buFont typeface="Monotype Sorts" pitchFamily="2" charset="2"/>
              <a:buNone/>
            </a:pPr>
            <a:r>
              <a:rPr lang="en-US" altLang="zh-CN" sz="1800" dirty="0">
                <a:solidFill>
                  <a:srgbClr val="C00000"/>
                </a:solidFill>
              </a:rPr>
              <a:t>              wait (</a:t>
            </a:r>
            <a:r>
              <a:rPr lang="en-US" altLang="zh-CN" sz="1800" dirty="0" err="1">
                <a:solidFill>
                  <a:srgbClr val="C00000"/>
                </a:solidFill>
              </a:rPr>
              <a:t>mutex</a:t>
            </a:r>
            <a:r>
              <a:rPr lang="en-US" altLang="zh-CN" sz="1800" dirty="0">
                <a:solidFill>
                  <a:srgbClr val="C00000"/>
                </a:solidFill>
              </a:rPr>
              <a:t>);</a:t>
            </a:r>
          </a:p>
          <a:p>
            <a:pPr>
              <a:buFont typeface="Monotype Sorts" pitchFamily="2" charset="2"/>
              <a:buNone/>
            </a:pPr>
            <a:r>
              <a:rPr lang="en-US" altLang="zh-CN" sz="1800" dirty="0">
                <a:solidFill>
                  <a:srgbClr val="0000FF"/>
                </a:solidFill>
              </a:rPr>
              <a:t>              //  remove an item from  </a:t>
            </a:r>
            <a:r>
              <a:rPr lang="en-US" altLang="zh-CN" sz="1800" dirty="0" smtClean="0">
                <a:solidFill>
                  <a:srgbClr val="0000FF"/>
                </a:solidFill>
              </a:rPr>
              <a:t>buffer</a:t>
            </a:r>
          </a:p>
          <a:p>
            <a:pPr>
              <a:buNone/>
            </a:pPr>
            <a:r>
              <a:rPr lang="en-US" altLang="zh-CN" sz="1800" dirty="0" smtClean="0">
                <a:solidFill>
                  <a:srgbClr val="7030A0"/>
                </a:solidFill>
              </a:rPr>
              <a:t>              //item=buffer[in];</a:t>
            </a:r>
            <a:endParaRPr lang="en-US" altLang="zh-CN" sz="1800" dirty="0">
              <a:solidFill>
                <a:srgbClr val="7030A0"/>
              </a:solidFill>
            </a:endParaRPr>
          </a:p>
          <a:p>
            <a:pPr>
              <a:buNone/>
            </a:pPr>
            <a:r>
              <a:rPr lang="en-US" altLang="zh-CN" sz="1800" dirty="0" smtClean="0">
                <a:solidFill>
                  <a:srgbClr val="7030A0"/>
                </a:solidFill>
              </a:rPr>
              <a:t>              //out=(out+1</a:t>
            </a:r>
            <a:r>
              <a:rPr lang="en-US" altLang="zh-CN" sz="1800" dirty="0">
                <a:solidFill>
                  <a:srgbClr val="7030A0"/>
                </a:solidFill>
              </a:rPr>
              <a:t>)%N;</a:t>
            </a:r>
          </a:p>
          <a:p>
            <a:pPr>
              <a:buFont typeface="Monotype Sorts" pitchFamily="2" charset="2"/>
              <a:buNone/>
            </a:pPr>
            <a:r>
              <a:rPr lang="en-US" altLang="zh-CN" sz="1800" dirty="0" smtClean="0">
                <a:solidFill>
                  <a:srgbClr val="C00000"/>
                </a:solidFill>
              </a:rPr>
              <a:t>              </a:t>
            </a:r>
            <a:r>
              <a:rPr lang="en-US" altLang="zh-CN" sz="1800" dirty="0">
                <a:solidFill>
                  <a:srgbClr val="C00000"/>
                </a:solidFill>
              </a:rPr>
              <a:t>signal (</a:t>
            </a:r>
            <a:r>
              <a:rPr lang="en-US" altLang="zh-CN" sz="1800" dirty="0" err="1">
                <a:solidFill>
                  <a:srgbClr val="C00000"/>
                </a:solidFill>
              </a:rPr>
              <a:t>mutex</a:t>
            </a:r>
            <a:r>
              <a:rPr lang="en-US" altLang="zh-CN" sz="1800" dirty="0">
                <a:solidFill>
                  <a:srgbClr val="C00000"/>
                </a:solidFill>
              </a:rPr>
              <a:t>);</a:t>
            </a:r>
          </a:p>
          <a:p>
            <a:pPr>
              <a:buFont typeface="Monotype Sorts" pitchFamily="2" charset="2"/>
              <a:buNone/>
            </a:pPr>
            <a:r>
              <a:rPr lang="en-US" altLang="zh-CN" sz="1800" dirty="0">
                <a:solidFill>
                  <a:srgbClr val="C00000"/>
                </a:solidFill>
              </a:rPr>
              <a:t>              signal (empty);</a:t>
            </a:r>
          </a:p>
          <a:p>
            <a:pPr>
              <a:buFont typeface="Monotype Sorts" pitchFamily="2" charset="2"/>
              <a:buNone/>
            </a:pPr>
            <a:r>
              <a:rPr lang="en-US" altLang="zh-CN" sz="1800" dirty="0">
                <a:solidFill>
                  <a:srgbClr val="0000FF"/>
                </a:solidFill>
              </a:rPr>
              <a:t>             //  consume the removed item</a:t>
            </a:r>
          </a:p>
          <a:p>
            <a:pPr>
              <a:buFont typeface="Monotype Sorts" pitchFamily="2" charset="2"/>
              <a:buNone/>
            </a:pPr>
            <a:r>
              <a:rPr lang="en-US" altLang="zh-CN" sz="1800" dirty="0">
                <a:solidFill>
                  <a:srgbClr val="0000FF"/>
                </a:solidFill>
              </a:rPr>
              <a:t>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837C1C51-54CD-4814-B502-B9CDAADF0FD6}"/>
              </a:ext>
            </a:extLst>
          </p:cNvPr>
          <p:cNvSpPr>
            <a:spLocks noGrp="1"/>
          </p:cNvSpPr>
          <p:nvPr>
            <p:ph type="title" idx="4294967295"/>
          </p:nvPr>
        </p:nvSpPr>
        <p:spPr>
          <a:xfrm>
            <a:off x="1119188" y="330200"/>
            <a:ext cx="7772400" cy="844550"/>
          </a:xfrm>
          <a:ln>
            <a:miter/>
          </a:ln>
        </p:spPr>
        <p:txBody>
          <a:bodyPr/>
          <a:lstStyle/>
          <a:p>
            <a:pPr>
              <a:defRPr/>
            </a:pPr>
            <a:r>
              <a:rPr lang="zh-CN" altLang="en-US" noProof="1">
                <a:effectLst>
                  <a:outerShdw blurRad="38100" dist="38100" dir="2700000">
                    <a:srgbClr val="C0C0C0"/>
                  </a:outerShdw>
                </a:effectLst>
              </a:rPr>
              <a:t>Bounded-Buffer Problem</a:t>
            </a:r>
          </a:p>
        </p:txBody>
      </p:sp>
      <p:sp>
        <p:nvSpPr>
          <p:cNvPr id="108547" name="Rectangle 3">
            <a:extLst>
              <a:ext uri="{FF2B5EF4-FFF2-40B4-BE49-F238E27FC236}">
                <a16:creationId xmlns:a16="http://schemas.microsoft.com/office/drawing/2014/main" id="{E92D2A4B-903A-47E2-8343-5A2A209676B2}"/>
              </a:ext>
            </a:extLst>
          </p:cNvPr>
          <p:cNvSpPr>
            <a:spLocks noGrp="1" noChangeArrowheads="1"/>
          </p:cNvSpPr>
          <p:nvPr>
            <p:ph type="body" idx="4294967295"/>
          </p:nvPr>
        </p:nvSpPr>
        <p:spPr>
          <a:xfrm>
            <a:off x="257452" y="1628775"/>
            <a:ext cx="8369023" cy="4319264"/>
          </a:xfrm>
        </p:spPr>
        <p:txBody>
          <a:bodyPr/>
          <a:lstStyle/>
          <a:p>
            <a:r>
              <a:rPr lang="zh-CN" altLang="en-US" sz="2000" b="1" dirty="0"/>
              <a:t>讨论</a:t>
            </a:r>
          </a:p>
          <a:p>
            <a:pPr lvl="1"/>
            <a:r>
              <a:rPr lang="zh-CN" altLang="en-US" sz="2000" dirty="0"/>
              <a:t>对于同一个信号量的wait与signal操作必须成对出现（实际执行的次数必须一致）</a:t>
            </a:r>
          </a:p>
          <a:p>
            <a:pPr lvl="2"/>
            <a:r>
              <a:rPr lang="zh-CN" altLang="en-US" sz="1800" dirty="0">
                <a:solidFill>
                  <a:srgbClr val="006600"/>
                </a:solidFill>
              </a:rPr>
              <a:t>对于</a:t>
            </a:r>
            <a:r>
              <a:rPr lang="zh-CN" altLang="en-US" sz="1800" b="1" dirty="0">
                <a:solidFill>
                  <a:srgbClr val="C00000"/>
                </a:solidFill>
              </a:rPr>
              <a:t>互斥信号量</a:t>
            </a:r>
            <a:r>
              <a:rPr lang="zh-CN" altLang="en-US" sz="1800" dirty="0">
                <a:solidFill>
                  <a:srgbClr val="006600"/>
                </a:solidFill>
              </a:rPr>
              <a:t>，成对出现在同一个程序中；</a:t>
            </a:r>
          </a:p>
          <a:p>
            <a:pPr lvl="2"/>
            <a:r>
              <a:rPr lang="zh-CN" altLang="en-US" sz="1800" dirty="0">
                <a:solidFill>
                  <a:srgbClr val="7030A0"/>
                </a:solidFill>
              </a:rPr>
              <a:t>对于</a:t>
            </a:r>
            <a:r>
              <a:rPr lang="zh-CN" altLang="en-US" sz="1800" b="1" dirty="0">
                <a:solidFill>
                  <a:srgbClr val="C00000"/>
                </a:solidFill>
              </a:rPr>
              <a:t>资源信号量（同步信号量），</a:t>
            </a:r>
            <a:r>
              <a:rPr lang="zh-CN" altLang="en-US" sz="1800" dirty="0">
                <a:solidFill>
                  <a:srgbClr val="7030A0"/>
                </a:solidFill>
              </a:rPr>
              <a:t>出现在不同的程序中；</a:t>
            </a:r>
          </a:p>
          <a:p>
            <a:pPr lvl="1"/>
            <a:r>
              <a:rPr lang="zh-CN" altLang="en-US" sz="2000" dirty="0"/>
              <a:t>在每个程序中的多个wait操作，顺序是</a:t>
            </a:r>
            <a:r>
              <a:rPr lang="zh-CN" altLang="en-US" sz="2000" dirty="0" smtClean="0"/>
              <a:t>：</a:t>
            </a:r>
            <a:endParaRPr lang="en-US" altLang="zh-CN" sz="2000" dirty="0" smtClean="0"/>
          </a:p>
          <a:p>
            <a:pPr lvl="2"/>
            <a:r>
              <a:rPr lang="zh-CN" altLang="en-US" sz="1800" b="1" u="sng" dirty="0" smtClean="0">
                <a:solidFill>
                  <a:srgbClr val="C00000"/>
                </a:solidFill>
              </a:rPr>
              <a:t>同步</a:t>
            </a:r>
            <a:r>
              <a:rPr lang="zh-CN" altLang="en-US" sz="1800" b="1" u="sng" dirty="0">
                <a:solidFill>
                  <a:srgbClr val="C00000"/>
                </a:solidFill>
              </a:rPr>
              <a:t>在前，互斥在后</a:t>
            </a:r>
            <a:r>
              <a:rPr lang="zh-CN" altLang="en-US" sz="1800" dirty="0" smtClean="0">
                <a:solidFill>
                  <a:srgbClr val="C00000"/>
                </a:solidFill>
              </a:rPr>
              <a:t>。</a:t>
            </a:r>
            <a:r>
              <a:rPr lang="en-US" altLang="zh-CN" sz="1800" dirty="0" smtClean="0">
                <a:solidFill>
                  <a:srgbClr val="0303DF"/>
                </a:solidFill>
              </a:rPr>
              <a:t>Why</a:t>
            </a:r>
            <a:r>
              <a:rPr lang="zh-CN" altLang="en-US" sz="1800" dirty="0" smtClean="0">
                <a:solidFill>
                  <a:srgbClr val="0303DF"/>
                </a:solidFill>
              </a:rPr>
              <a:t>？</a:t>
            </a:r>
            <a:endParaRPr lang="en-US" altLang="zh-CN" sz="1800" dirty="0" smtClean="0">
              <a:solidFill>
                <a:srgbClr val="0303DF"/>
              </a:solidFill>
            </a:endParaRPr>
          </a:p>
          <a:p>
            <a:pPr lvl="2"/>
            <a:r>
              <a:rPr lang="zh-CN" altLang="en-US" sz="1800" dirty="0" smtClean="0"/>
              <a:t>即，执行</a:t>
            </a:r>
            <a:r>
              <a:rPr lang="zh-CN" altLang="en-US" sz="1800" dirty="0"/>
              <a:t>资源信号量的wait操作在前</a:t>
            </a:r>
            <a:r>
              <a:rPr lang="zh-CN" altLang="en-US" sz="1800" dirty="0" smtClean="0"/>
              <a:t>，执行互斥信号量的</a:t>
            </a:r>
            <a:r>
              <a:rPr lang="en-US" altLang="zh-CN" sz="1800" dirty="0" smtClean="0"/>
              <a:t>wait</a:t>
            </a:r>
            <a:r>
              <a:rPr lang="zh-CN" altLang="en-US" sz="1800" dirty="0" smtClean="0"/>
              <a:t>操作在后</a:t>
            </a:r>
            <a:endParaRPr lang="zh-CN" altLang="en-US" sz="1800" dirty="0"/>
          </a:p>
          <a:p>
            <a:pPr lvl="1"/>
            <a:r>
              <a:rPr lang="en-US" altLang="zh-CN" sz="2000" dirty="0"/>
              <a:t>w</a:t>
            </a:r>
            <a:r>
              <a:rPr lang="zh-CN" altLang="en-US" sz="2000" dirty="0" smtClean="0"/>
              <a:t>ait</a:t>
            </a:r>
            <a:r>
              <a:rPr lang="en-US" altLang="zh-CN" sz="2000" dirty="0" smtClean="0"/>
              <a:t>()</a:t>
            </a:r>
            <a:r>
              <a:rPr lang="zh-CN" altLang="en-US" sz="2000" dirty="0" smtClean="0"/>
              <a:t>与signal</a:t>
            </a:r>
            <a:r>
              <a:rPr lang="en-US" altLang="zh-CN" sz="2000" dirty="0" smtClean="0"/>
              <a:t>()</a:t>
            </a:r>
            <a:r>
              <a:rPr lang="zh-CN" altLang="en-US" sz="2000" dirty="0" smtClean="0"/>
              <a:t>操作</a:t>
            </a:r>
            <a:r>
              <a:rPr lang="zh-CN" altLang="en-US" sz="2000" dirty="0"/>
              <a:t>必须是原语操作</a:t>
            </a:r>
            <a:r>
              <a:rPr lang="zh-CN" altLang="en-US" sz="2000" dirty="0" smtClean="0"/>
              <a:t>；（</a:t>
            </a:r>
            <a:r>
              <a:rPr lang="en-US" altLang="zh-CN" sz="2000" dirty="0" smtClean="0"/>
              <a:t>OS</a:t>
            </a:r>
            <a:r>
              <a:rPr lang="zh-CN" altLang="en-US" sz="2000" dirty="0" smtClean="0"/>
              <a:t>保证其原子性）</a:t>
            </a:r>
            <a:endParaRPr lang="zh-CN" altLang="en-US" sz="2000" dirty="0"/>
          </a:p>
        </p:txBody>
      </p:sp>
      <p:sp>
        <p:nvSpPr>
          <p:cNvPr id="6" name="新月形 5">
            <a:extLst>
              <a:ext uri="{FF2B5EF4-FFF2-40B4-BE49-F238E27FC236}">
                <a16:creationId xmlns:a16="http://schemas.microsoft.com/office/drawing/2014/main" id="{F8365C0C-CF8C-42E1-9BE6-CFC5FAE4452C}"/>
              </a:ext>
            </a:extLst>
          </p:cNvPr>
          <p:cNvSpPr/>
          <p:nvPr/>
        </p:nvSpPr>
        <p:spPr>
          <a:xfrm>
            <a:off x="7361238" y="5838825"/>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altLang="zh-CN" dirty="0">
                <a:solidFill>
                  <a:schemeClr val="tx1"/>
                </a:solidFill>
              </a:rPr>
              <a:t>12</a:t>
            </a:r>
            <a:endParaRPr lang="zh-CN" altLang="en-US" dirty="0">
              <a:solidFill>
                <a:schemeClr val="tx1"/>
              </a:solidFill>
            </a:endParaRPr>
          </a:p>
        </p:txBody>
      </p:sp>
      <p:sp>
        <p:nvSpPr>
          <p:cNvPr id="108549" name="文本框 1">
            <a:extLst>
              <a:ext uri="{FF2B5EF4-FFF2-40B4-BE49-F238E27FC236}">
                <a16:creationId xmlns:a16="http://schemas.microsoft.com/office/drawing/2014/main" id="{A8FAD06A-B19F-49A0-B4E3-9FB6B8DFB845}"/>
              </a:ext>
            </a:extLst>
          </p:cNvPr>
          <p:cNvSpPr txBox="1">
            <a:spLocks noChangeArrowheads="1"/>
          </p:cNvSpPr>
          <p:nvPr/>
        </p:nvSpPr>
        <p:spPr bwMode="auto">
          <a:xfrm>
            <a:off x="6003925" y="5838825"/>
            <a:ext cx="12112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t>+Makefile+</a:t>
            </a:r>
            <a:r>
              <a:rPr lang="zh-CN" altLang="en-US" sz="1800"/>
              <a:t>习题</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C81CA7B-0078-409C-9AC7-2C2AAF0B051F}"/>
              </a:ext>
            </a:extLst>
          </p:cNvPr>
          <p:cNvSpPr txBox="1"/>
          <p:nvPr>
            <p:custDataLst>
              <p:tags r:id="rId2"/>
            </p:custDataLst>
          </p:nvPr>
        </p:nvSpPr>
        <p:spPr>
          <a:xfrm>
            <a:off x="914400" y="635000"/>
            <a:ext cx="7315200" cy="4802823"/>
          </a:xfrm>
          <a:prstGeom prst="rect">
            <a:avLst/>
          </a:prstGeom>
          <a:noFill/>
        </p:spPr>
        <p:txBody>
          <a:bodyPr vert="horz" wrap="square" rtlCol="0" anchor="ctr" anchorCtr="0">
            <a:noAutofit/>
          </a:bodyPr>
          <a:lstStyle/>
          <a:p>
            <a:pPr eaLnBrk="1"/>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某博物馆最多可容纳</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500</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人同时参观，有一个出入口，一次仅允许一个人通过。参观者的活动描述如下：</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cobegin</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参观者进程</a:t>
            </a:r>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pPr eaLnBrk="1"/>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进门；</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参观；</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出门；</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pPr eaLnBrk="1"/>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pPr eaLnBrk="1"/>
            <a:r>
              <a:rPr lang="en-US" altLang="zh-CN" sz="20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coend</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请添加必要的信号量和</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操作，以实现上述操作过程中的互斥与同步。</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B01D36D1-43B4-40CB-A761-B2F129E53B56}"/>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l"/>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81E494DF-9A13-40B8-A249-3F408785043F}"/>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0" name="组合 9">
            <a:extLst>
              <a:ext uri="{FF2B5EF4-FFF2-40B4-BE49-F238E27FC236}">
                <a16:creationId xmlns:a16="http://schemas.microsoft.com/office/drawing/2014/main" id="{6F079AE3-725B-40ED-B274-777FBB952A63}"/>
              </a:ext>
            </a:extLst>
          </p:cNvPr>
          <p:cNvGrpSpPr/>
          <p:nvPr>
            <p:custDataLst>
              <p:tags r:id="rId5"/>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EAB47A4C-C12E-4C89-BABA-7807389E42CF}"/>
                </a:ext>
              </a:extLst>
            </p:cNvPr>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7" name="ColorBlock">
              <a:extLst>
                <a:ext uri="{FF2B5EF4-FFF2-40B4-BE49-F238E27FC236}">
                  <a16:creationId xmlns:a16="http://schemas.microsoft.com/office/drawing/2014/main" id="{F3576954-537E-4BA2-8A73-70D698FB9DD5}"/>
                </a:ext>
              </a:extLst>
            </p:cNvPr>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8" name="TypeText">
              <a:extLst>
                <a:ext uri="{FF2B5EF4-FFF2-40B4-BE49-F238E27FC236}">
                  <a16:creationId xmlns:a16="http://schemas.microsoft.com/office/drawing/2014/main" id="{8C64BE0B-68FB-43C6-9D0B-2495B1459AC6}"/>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62D07FE0-7F36-4611-803F-3497B7C1409A}"/>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1787085-0E84-4366-B253-132C45CC2576}"/>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50592150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CAA7CAAE-81B4-4C43-9689-D1D237016A5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续上页</a:t>
            </a:r>
          </a:p>
        </p:txBody>
      </p:sp>
      <p:sp>
        <p:nvSpPr>
          <p:cNvPr id="151555" name="Rectangle 3">
            <a:extLst>
              <a:ext uri="{FF2B5EF4-FFF2-40B4-BE49-F238E27FC236}">
                <a16:creationId xmlns:a16="http://schemas.microsoft.com/office/drawing/2014/main" id="{D24D52B3-BC09-44E1-8870-25716C7861B9}"/>
              </a:ext>
            </a:extLst>
          </p:cNvPr>
          <p:cNvSpPr>
            <a:spLocks noGrp="1" noChangeArrowheads="1"/>
          </p:cNvSpPr>
          <p:nvPr>
            <p:ph type="body" idx="4294967295"/>
          </p:nvPr>
        </p:nvSpPr>
        <p:spPr/>
        <p:txBody>
          <a:bodyPr/>
          <a:lstStyle/>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semaphore   empty=500;    //</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博物馆</a:t>
            </a:r>
            <a:r>
              <a:rPr lang="zh-CN" altLang="en-US" sz="18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中能容纳</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的人数</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semaphore   mutex=1;        //</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实现出入口的互斥</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eaLnBrk="1">
              <a:spcBef>
                <a:spcPts val="0"/>
              </a:spcBef>
              <a:buNone/>
            </a:pPr>
            <a:r>
              <a:rPr lang="en-US" altLang="zh-CN" sz="18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cobegin</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eaLnBrk="1">
              <a:spcBef>
                <a:spcPts val="0"/>
              </a:spcBef>
              <a:buNone/>
            </a:pP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参观者进程</a:t>
            </a:r>
            <a:r>
              <a:rPr lang="en-US" altLang="zh-CN" sz="18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800" dirty="0">
                <a:solidFill>
                  <a:srgbClr val="0303DF"/>
                </a:solidFill>
                <a:latin typeface="Microsoft Yahei" panose="020B0503020204020204" pitchFamily="34" charset="-122"/>
                <a:ea typeface="Microsoft Yahei" panose="020B0503020204020204" pitchFamily="34" charset="-122"/>
                <a:sym typeface="Microsoft Yahei" panose="020B0503020204020204" pitchFamily="34" charset="-122"/>
              </a:rPr>
              <a:t>P(empty);</a:t>
            </a: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8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en-US" altLang="zh-CN" sz="1800" dirty="0" err="1">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mutxt</a:t>
            </a:r>
            <a:r>
              <a:rPr lang="en-US" altLang="zh-CN" sz="18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a:t>
            </a: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进门；</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8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V(</a:t>
            </a:r>
            <a:r>
              <a:rPr lang="en-US" altLang="zh-CN" sz="1800" dirty="0" err="1">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mutxt</a:t>
            </a:r>
            <a:r>
              <a:rPr lang="en-US" altLang="zh-CN" sz="1800" dirty="0" smtClean="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8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参观</a:t>
            </a:r>
            <a:r>
              <a:rPr lang="zh-CN" altLang="en-US" sz="18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8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eaLnBrk="1">
              <a:spcBef>
                <a:spcPts val="0"/>
              </a:spcBef>
              <a:buNone/>
            </a:pPr>
            <a:r>
              <a:rPr lang="en-US" altLang="zh-CN" sz="18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800" dirty="0">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en-US" altLang="zh-CN" sz="1800" dirty="0" err="1">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mutxt</a:t>
            </a:r>
            <a:r>
              <a:rPr lang="en-US" altLang="zh-CN" sz="1800" dirty="0">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a:t>
            </a: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出门；</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800" dirty="0">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V(</a:t>
            </a:r>
            <a:r>
              <a:rPr lang="en-US" altLang="zh-CN" sz="1800" dirty="0" err="1">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mutxt</a:t>
            </a:r>
            <a:r>
              <a:rPr lang="en-US" altLang="zh-CN" sz="1800" dirty="0">
                <a:solidFill>
                  <a:srgbClr val="0070C0"/>
                </a:solidFill>
                <a:latin typeface="Microsoft Yahei" panose="020B0503020204020204" pitchFamily="34" charset="-122"/>
                <a:ea typeface="Microsoft Yahei" panose="020B0503020204020204" pitchFamily="34" charset="-122"/>
                <a:sym typeface="Microsoft Yahei" panose="020B0503020204020204" pitchFamily="34" charset="-122"/>
              </a:rPr>
              <a:t>);</a:t>
            </a: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800" dirty="0">
                <a:solidFill>
                  <a:srgbClr val="0303DF"/>
                </a:solidFill>
                <a:latin typeface="Microsoft Yahei" panose="020B0503020204020204" pitchFamily="34" charset="-122"/>
                <a:ea typeface="Microsoft Yahei" panose="020B0503020204020204" pitchFamily="34" charset="-122"/>
                <a:sym typeface="Microsoft Yahei" panose="020B0503020204020204" pitchFamily="34" charset="-122"/>
              </a:rPr>
              <a:t>V(empty)   </a:t>
            </a:r>
          </a:p>
          <a:p>
            <a:pPr marL="0" indent="0" eaLnBrk="1">
              <a:spcBef>
                <a:spcPts val="0"/>
              </a:spcBef>
              <a:buNone/>
            </a:pPr>
            <a:r>
              <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pPr marL="0" indent="0" eaLnBrk="1">
              <a:spcBef>
                <a:spcPts val="0"/>
              </a:spcBef>
              <a:buNone/>
            </a:pPr>
            <a:r>
              <a:rPr lang="en-US" altLang="zh-CN" sz="18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coend</a:t>
            </a:r>
            <a:endParaRPr lang="en-US" altLang="zh-CN" sz="1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0" indent="0">
              <a:buNone/>
            </a:pPr>
            <a:endParaRPr lang="zh-CN" altLang="en-US" sz="2400" b="1" dirty="0"/>
          </a:p>
        </p:txBody>
      </p:sp>
      <p:sp>
        <p:nvSpPr>
          <p:cNvPr id="2" name="圆角矩形标注 1"/>
          <p:cNvSpPr/>
          <p:nvPr/>
        </p:nvSpPr>
        <p:spPr>
          <a:xfrm>
            <a:off x="4438834" y="3009529"/>
            <a:ext cx="4324165" cy="2024109"/>
          </a:xfrm>
          <a:prstGeom prst="wedgeRoundRectCallout">
            <a:avLst>
              <a:gd name="adj1" fmla="val -21201"/>
              <a:gd name="adj2" fmla="val 50411"/>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dirty="0" smtClean="0">
                <a:solidFill>
                  <a:schemeClr val="tx1"/>
                </a:solidFill>
              </a:rPr>
              <a:t>思考：</a:t>
            </a:r>
            <a:endParaRPr lang="en-US" altLang="zh-CN" dirty="0" smtClean="0">
              <a:solidFill>
                <a:schemeClr val="tx1"/>
              </a:solidFill>
            </a:endParaRPr>
          </a:p>
          <a:p>
            <a:pPr marL="285750" indent="-285750">
              <a:buFont typeface="Arial" panose="020B0604020202020204" pitchFamily="34" charset="0"/>
              <a:buChar char="•"/>
            </a:pPr>
            <a:r>
              <a:rPr lang="zh-CN" altLang="en-US" dirty="0" smtClean="0">
                <a:solidFill>
                  <a:schemeClr val="tx1"/>
                </a:solidFill>
              </a:rPr>
              <a:t>“进门”之后</a:t>
            </a:r>
            <a:r>
              <a:rPr lang="zh-CN" altLang="en-US" dirty="0">
                <a:solidFill>
                  <a:schemeClr val="tx1"/>
                </a:solidFill>
              </a:rPr>
              <a:t>的</a:t>
            </a:r>
            <a:r>
              <a:rPr lang="en-US" altLang="zh-CN" dirty="0">
                <a:solidFill>
                  <a:schemeClr val="tx1"/>
                </a:solidFill>
                <a:sym typeface="Microsoft Yahei" panose="020B0503020204020204" pitchFamily="34" charset="-122"/>
              </a:rPr>
              <a:t>V(</a:t>
            </a:r>
            <a:r>
              <a:rPr lang="en-US" altLang="zh-CN" dirty="0" err="1">
                <a:solidFill>
                  <a:schemeClr val="tx1"/>
                </a:solidFill>
                <a:sym typeface="Microsoft Yahei" panose="020B0503020204020204" pitchFamily="34" charset="-122"/>
              </a:rPr>
              <a:t>mutxt</a:t>
            </a:r>
            <a:r>
              <a:rPr lang="en-US" altLang="zh-CN" dirty="0">
                <a:solidFill>
                  <a:schemeClr val="tx1"/>
                </a:solidFill>
                <a:sym typeface="Microsoft Yahei" panose="020B0503020204020204" pitchFamily="34" charset="-122"/>
              </a:rPr>
              <a:t>)</a:t>
            </a:r>
            <a:r>
              <a:rPr lang="zh-CN" altLang="en-US" dirty="0" smtClean="0">
                <a:solidFill>
                  <a:schemeClr val="tx1"/>
                </a:solidFill>
                <a:sym typeface="Microsoft Yahei" panose="020B0503020204020204" pitchFamily="34" charset="-122"/>
              </a:rPr>
              <a:t>与“出门”之前</a:t>
            </a:r>
            <a:r>
              <a:rPr lang="zh-CN" altLang="en-US" dirty="0">
                <a:solidFill>
                  <a:schemeClr val="tx1"/>
                </a:solidFill>
                <a:sym typeface="Microsoft Yahei" panose="020B0503020204020204" pitchFamily="34" charset="-122"/>
              </a:rPr>
              <a:t>的</a:t>
            </a:r>
            <a:r>
              <a:rPr lang="en-US" altLang="zh-CN" dirty="0">
                <a:solidFill>
                  <a:schemeClr val="tx1"/>
                </a:solidFill>
                <a:sym typeface="Microsoft Yahei" panose="020B0503020204020204" pitchFamily="34" charset="-122"/>
              </a:rPr>
              <a:t>P(</a:t>
            </a:r>
            <a:r>
              <a:rPr lang="en-US" altLang="zh-CN" dirty="0" err="1">
                <a:solidFill>
                  <a:schemeClr val="tx1"/>
                </a:solidFill>
                <a:sym typeface="Microsoft Yahei" panose="020B0503020204020204" pitchFamily="34" charset="-122"/>
              </a:rPr>
              <a:t>mutxt</a:t>
            </a:r>
            <a:r>
              <a:rPr lang="en-US" altLang="zh-CN" dirty="0" smtClean="0">
                <a:solidFill>
                  <a:schemeClr val="tx1"/>
                </a:solidFill>
                <a:sym typeface="Microsoft Yahei" panose="020B0503020204020204" pitchFamily="34" charset="-122"/>
              </a:rPr>
              <a:t>)</a:t>
            </a:r>
            <a:r>
              <a:rPr lang="zh-CN" altLang="en-US" dirty="0" smtClean="0">
                <a:solidFill>
                  <a:schemeClr val="tx1"/>
                </a:solidFill>
                <a:sym typeface="Microsoft Yahei" panose="020B0503020204020204" pitchFamily="34" charset="-122"/>
              </a:rPr>
              <a:t>能不能去掉？</a:t>
            </a:r>
            <a:r>
              <a:rPr lang="en-US" altLang="zh-CN" dirty="0" smtClean="0">
                <a:solidFill>
                  <a:schemeClr val="tx1"/>
                </a:solidFill>
                <a:sym typeface="Microsoft Yahei" panose="020B0503020204020204" pitchFamily="34" charset="-122"/>
              </a:rPr>
              <a:t>Why?</a:t>
            </a:r>
          </a:p>
          <a:p>
            <a:pPr marL="285750" indent="-285750">
              <a:buFont typeface="Arial" panose="020B0604020202020204" pitchFamily="34" charset="0"/>
              <a:buChar char="•"/>
            </a:pPr>
            <a:endParaRPr lang="en-US" altLang="zh-CN" dirty="0">
              <a:solidFill>
                <a:schemeClr val="tx1"/>
              </a:solidFill>
              <a:sym typeface="Microsoft Yahei" panose="020B0503020204020204" pitchFamily="34" charset="-122"/>
            </a:endParaRPr>
          </a:p>
          <a:p>
            <a:pPr marL="285750" indent="-285750">
              <a:buFont typeface="Arial" panose="020B0604020202020204" pitchFamily="34" charset="0"/>
              <a:buChar char="•"/>
            </a:pPr>
            <a:r>
              <a:rPr lang="zh-CN" altLang="en-US" dirty="0">
                <a:solidFill>
                  <a:schemeClr val="tx1"/>
                </a:solidFill>
              </a:rPr>
              <a:t>去掉之后也能出入口</a:t>
            </a:r>
            <a:r>
              <a:rPr lang="zh-CN" altLang="en-US" dirty="0">
                <a:solidFill>
                  <a:schemeClr val="tx1"/>
                </a:solidFill>
                <a:sym typeface="Microsoft Yahei" panose="020B0503020204020204" pitchFamily="34" charset="-122"/>
              </a:rPr>
              <a:t>一次仅允许一个人</a:t>
            </a:r>
            <a:r>
              <a:rPr lang="zh-CN" altLang="en-US" dirty="0" smtClean="0">
                <a:solidFill>
                  <a:schemeClr val="tx1"/>
                </a:solidFill>
                <a:sym typeface="Microsoft Yahei" panose="020B0503020204020204" pitchFamily="34" charset="-122"/>
              </a:rPr>
              <a:t>通过。</a:t>
            </a:r>
            <a:endParaRPr lang="en-US" altLang="zh-CN" dirty="0" smtClean="0">
              <a:solidFill>
                <a:schemeClr val="tx1"/>
              </a:solidFill>
              <a:sym typeface="Microsoft Yahei" panose="020B0503020204020204" pitchFamily="34" charset="-122"/>
            </a:endParaRPr>
          </a:p>
          <a:p>
            <a:pPr marL="285750" indent="-285750">
              <a:buFont typeface="Arial" panose="020B0604020202020204" pitchFamily="34" charset="0"/>
              <a:buChar char="•"/>
            </a:pPr>
            <a:endParaRPr lang="zh-CN" altLang="en-US" dirty="0">
              <a:solidFill>
                <a:schemeClr val="tx1"/>
              </a:solidFill>
            </a:endParaRPr>
          </a:p>
        </p:txBody>
      </p:sp>
    </p:spTree>
    <p:extLst>
      <p:ext uri="{BB962C8B-B14F-4D97-AF65-F5344CB8AC3E}">
        <p14:creationId xmlns:p14="http://schemas.microsoft.com/office/powerpoint/2010/main" val="211272492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94C81F5D-83BC-4BE1-94A8-159678DCB49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Readers-Writers Problem</a:t>
            </a:r>
          </a:p>
        </p:txBody>
      </p:sp>
      <p:sp>
        <p:nvSpPr>
          <p:cNvPr id="113667" name="Rectangle 3">
            <a:extLst>
              <a:ext uri="{FF2B5EF4-FFF2-40B4-BE49-F238E27FC236}">
                <a16:creationId xmlns:a16="http://schemas.microsoft.com/office/drawing/2014/main" id="{103F632A-F392-4FBD-9C61-D71CA66C49A6}"/>
              </a:ext>
            </a:extLst>
          </p:cNvPr>
          <p:cNvSpPr>
            <a:spLocks noGrp="1" noChangeArrowheads="1"/>
          </p:cNvSpPr>
          <p:nvPr>
            <p:ph type="body" idx="4294967295"/>
          </p:nvPr>
        </p:nvSpPr>
        <p:spPr>
          <a:xfrm>
            <a:off x="827088" y="1279525"/>
            <a:ext cx="7151687" cy="4759325"/>
          </a:xfrm>
        </p:spPr>
        <p:txBody>
          <a:bodyPr/>
          <a:lstStyle/>
          <a:p>
            <a:r>
              <a:rPr lang="en-US" altLang="zh-CN" sz="2400" dirty="0"/>
              <a:t>A data set is shared among a number of concurrent processes</a:t>
            </a:r>
          </a:p>
          <a:p>
            <a:pPr lvl="1"/>
            <a:r>
              <a:rPr lang="en-US" altLang="zh-CN" sz="2000" dirty="0">
                <a:solidFill>
                  <a:srgbClr val="0033CC"/>
                </a:solidFill>
              </a:rPr>
              <a:t>Readers</a:t>
            </a:r>
            <a:r>
              <a:rPr lang="en-US" altLang="zh-CN" sz="2000" dirty="0"/>
              <a:t> – only read the data set; they do </a:t>
            </a:r>
            <a:r>
              <a:rPr lang="en-US" altLang="zh-CN" sz="2000" dirty="0">
                <a:solidFill>
                  <a:srgbClr val="FF0000"/>
                </a:solidFill>
              </a:rPr>
              <a:t>not</a:t>
            </a:r>
            <a:r>
              <a:rPr lang="en-US" altLang="zh-CN" sz="2000" dirty="0"/>
              <a:t> perform any updates</a:t>
            </a:r>
          </a:p>
          <a:p>
            <a:pPr lvl="1"/>
            <a:r>
              <a:rPr lang="en-US" altLang="zh-CN" sz="2000" dirty="0">
                <a:solidFill>
                  <a:srgbClr val="0033CC"/>
                </a:solidFill>
              </a:rPr>
              <a:t>Writers</a:t>
            </a:r>
            <a:r>
              <a:rPr lang="en-US" altLang="zh-CN" sz="2000" dirty="0"/>
              <a:t>   – </a:t>
            </a:r>
            <a:r>
              <a:rPr lang="en-US" altLang="zh-CN" sz="2000" dirty="0">
                <a:solidFill>
                  <a:srgbClr val="FF0000"/>
                </a:solidFill>
              </a:rPr>
              <a:t>can both </a:t>
            </a:r>
            <a:r>
              <a:rPr lang="en-US" altLang="zh-CN" sz="2000" dirty="0">
                <a:solidFill>
                  <a:srgbClr val="7030A0"/>
                </a:solidFill>
              </a:rPr>
              <a:t>read and write</a:t>
            </a:r>
            <a:r>
              <a:rPr lang="en-US" altLang="zh-CN" sz="2000" dirty="0"/>
              <a:t>.</a:t>
            </a:r>
            <a:br>
              <a:rPr lang="en-US" altLang="zh-CN" sz="2000" dirty="0"/>
            </a:br>
            <a:endParaRPr lang="en-US" altLang="zh-CN" sz="2000" dirty="0"/>
          </a:p>
          <a:p>
            <a:r>
              <a:rPr lang="en-US" altLang="zh-CN" sz="2400" dirty="0"/>
              <a:t>Problem – allow multiple readers to read at the same time.  Only one single writer can access the shared data at the same time.</a:t>
            </a:r>
          </a:p>
          <a:p>
            <a:endParaRPr lang="en-US" altLang="zh-CN" sz="2400" dirty="0"/>
          </a:p>
          <a:p>
            <a:pPr lvl="1"/>
            <a:endParaRPr lang="zh-CN" altLang="en-US" sz="1800" dirty="0"/>
          </a:p>
        </p:txBody>
      </p:sp>
    </p:spTree>
    <p:extLst>
      <p:ext uri="{BB962C8B-B14F-4D97-AF65-F5344CB8AC3E}">
        <p14:creationId xmlns:p14="http://schemas.microsoft.com/office/powerpoint/2010/main" val="264966961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41666F4-458E-4F8F-AB25-E55582ADFEA8}"/>
              </a:ext>
            </a:extLst>
          </p:cNvPr>
          <p:cNvSpPr>
            <a:spLocks noGrp="1"/>
          </p:cNvSpPr>
          <p:nvPr>
            <p:ph type="title" idx="4294967295"/>
          </p:nvPr>
        </p:nvSpPr>
        <p:spPr>
          <a:xfrm>
            <a:off x="1104900" y="503238"/>
            <a:ext cx="7772400" cy="563562"/>
          </a:xfrm>
          <a:ln>
            <a:miter/>
          </a:ln>
        </p:spPr>
        <p:txBody>
          <a:bodyPr/>
          <a:lstStyle/>
          <a:p>
            <a:pPr>
              <a:defRPr/>
            </a:pPr>
            <a:r>
              <a:rPr lang="zh-CN" altLang="en-US" noProof="1">
                <a:effectLst>
                  <a:outerShdw blurRad="38100" dist="38100" dir="2700000">
                    <a:srgbClr val="C0C0C0"/>
                  </a:outerShdw>
                </a:effectLst>
              </a:rPr>
              <a:t>Readers-Writers Problem</a:t>
            </a:r>
          </a:p>
        </p:txBody>
      </p:sp>
      <p:sp>
        <p:nvSpPr>
          <p:cNvPr id="109571" name="Rectangle 3">
            <a:extLst>
              <a:ext uri="{FF2B5EF4-FFF2-40B4-BE49-F238E27FC236}">
                <a16:creationId xmlns:a16="http://schemas.microsoft.com/office/drawing/2014/main" id="{E13F1F93-54C8-4CE9-9451-83EF9D88BF55}"/>
              </a:ext>
            </a:extLst>
          </p:cNvPr>
          <p:cNvSpPr>
            <a:spLocks noGrp="1" noChangeArrowheads="1"/>
          </p:cNvSpPr>
          <p:nvPr>
            <p:ph type="body" idx="4294967295"/>
          </p:nvPr>
        </p:nvSpPr>
        <p:spPr>
          <a:xfrm>
            <a:off x="1176338" y="1514475"/>
            <a:ext cx="7010400" cy="4343400"/>
          </a:xfrm>
        </p:spPr>
        <p:txBody>
          <a:bodyPr/>
          <a:lstStyle/>
          <a:p>
            <a:pPr>
              <a:lnSpc>
                <a:spcPct val="90000"/>
              </a:lnSpc>
            </a:pPr>
            <a:r>
              <a:rPr lang="zh-CN" altLang="en-US" sz="2000" b="1" dirty="0"/>
              <a:t>数据库中的有关并发机制</a:t>
            </a:r>
          </a:p>
          <a:p>
            <a:pPr lvl="1">
              <a:lnSpc>
                <a:spcPct val="90000"/>
              </a:lnSpc>
            </a:pPr>
            <a:r>
              <a:rPr lang="zh-CN" altLang="en-US" sz="2000" b="1" dirty="0"/>
              <a:t>在DBMS中，</a:t>
            </a:r>
          </a:p>
          <a:p>
            <a:pPr lvl="2">
              <a:lnSpc>
                <a:spcPct val="90000"/>
              </a:lnSpc>
            </a:pPr>
            <a:r>
              <a:rPr lang="zh-CN" altLang="en-US" sz="1800" b="1" dirty="0"/>
              <a:t>允许同时进行多个查询操作；</a:t>
            </a:r>
          </a:p>
          <a:p>
            <a:pPr lvl="2">
              <a:lnSpc>
                <a:spcPct val="90000"/>
              </a:lnSpc>
            </a:pPr>
            <a:r>
              <a:rPr lang="zh-CN" altLang="en-US" sz="1800" b="1"/>
              <a:t>但不允许查询操作与更新操作同时进行；</a:t>
            </a:r>
          </a:p>
          <a:p>
            <a:pPr lvl="2">
              <a:lnSpc>
                <a:spcPct val="90000"/>
              </a:lnSpc>
            </a:pPr>
            <a:r>
              <a:rPr lang="zh-CN" altLang="en-US" sz="1800" b="1" dirty="0"/>
              <a:t>更新操作之间也必须互斥；</a:t>
            </a:r>
          </a:p>
          <a:p>
            <a:pPr lvl="2">
              <a:lnSpc>
                <a:spcPct val="90000"/>
              </a:lnSpc>
            </a:pPr>
            <a:r>
              <a:rPr lang="zh-CN" altLang="en-US" sz="1800" b="1" dirty="0"/>
              <a:t>原因：可能会导致数据的不一致性及不完整性等问题；</a:t>
            </a:r>
          </a:p>
          <a:p>
            <a:pPr lvl="1">
              <a:lnSpc>
                <a:spcPct val="90000"/>
              </a:lnSpc>
            </a:pPr>
            <a:endParaRPr lang="zh-CN" altLang="en-US" sz="2000" b="1" dirty="0"/>
          </a:p>
          <a:p>
            <a:pPr lvl="1">
              <a:lnSpc>
                <a:spcPct val="90000"/>
              </a:lnSpc>
            </a:pPr>
            <a:r>
              <a:rPr lang="zh-CN" altLang="en-US" sz="2000" b="1" dirty="0"/>
              <a:t>对于数据库对象，允许多个读进程同时操作，但读进程与写进程必须互斥；写进程之间也必须互斥；</a:t>
            </a:r>
          </a:p>
          <a:p>
            <a:pPr lvl="1">
              <a:lnSpc>
                <a:spcPct val="90000"/>
              </a:lnSpc>
            </a:pPr>
            <a:endParaRPr lang="zh-CN" altLang="en-US" sz="2000" b="1" dirty="0"/>
          </a:p>
          <a:p>
            <a:pPr lvl="1">
              <a:lnSpc>
                <a:spcPct val="90000"/>
              </a:lnSpc>
            </a:pPr>
            <a:r>
              <a:rPr lang="zh-CN" altLang="en-US" sz="2000" b="1" dirty="0"/>
              <a:t>把进行查询操作的读进程称为读者；把进行更新操作的写进程称为写者；</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CAC54D-3099-4E78-938F-A5595C6BE0E9}"/>
              </a:ext>
            </a:extLst>
          </p:cNvPr>
          <p:cNvSpPr txBox="1"/>
          <p:nvPr>
            <p:custDataLst>
              <p:tags r:id="rId2"/>
            </p:custDataLst>
          </p:nvPr>
        </p:nvSpPr>
        <p:spPr>
          <a:xfrm>
            <a:off x="914400" y="886740"/>
            <a:ext cx="7315200" cy="1053664"/>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有两个并发进程</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，共享</a:t>
            </a:r>
            <a:r>
              <a:rPr lang="zh-CN" altLang="en-US" sz="2000" dirty="0">
                <a:solidFill>
                  <a:srgbClr val="0303DF"/>
                </a:solidFill>
                <a:latin typeface="Microsoft Yahei" panose="020B0503020204020204" pitchFamily="34" charset="-122"/>
                <a:ea typeface="Microsoft Yahei" panose="020B0503020204020204" pitchFamily="34" charset="-122"/>
                <a:sym typeface="Microsoft Yahei" panose="020B0503020204020204" pitchFamily="34" charset="-122"/>
              </a:rPr>
              <a:t>初值为</a:t>
            </a:r>
            <a:r>
              <a:rPr lang="en-US" altLang="zh-CN" sz="2000" dirty="0">
                <a:solidFill>
                  <a:srgbClr val="0303DF"/>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的变量</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加</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P2</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减</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。加</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和减</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操作的指令序列分别如下表示：</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C954C2DE-546D-4C57-A1F0-D655F6D62F5C}"/>
              </a:ext>
            </a:extLst>
          </p:cNvPr>
          <p:cNvSpPr txBox="1"/>
          <p:nvPr>
            <p:custDataLst>
              <p:tags r:id="rId3"/>
            </p:custDataLst>
          </p:nvPr>
        </p:nvSpPr>
        <p:spPr>
          <a:xfrm>
            <a:off x="1828800" y="4117716"/>
            <a:ext cx="2086252"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可能为</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或</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03B90192-6294-4A72-804B-32B1BA0C2F8C}"/>
              </a:ext>
            </a:extLst>
          </p:cNvPr>
          <p:cNvSpPr txBox="1"/>
          <p:nvPr>
            <p:custDataLst>
              <p:tags r:id="rId4"/>
            </p:custDataLst>
          </p:nvPr>
        </p:nvSpPr>
        <p:spPr>
          <a:xfrm>
            <a:off x="5129074" y="4192725"/>
            <a:ext cx="2086252"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只能为</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1DFE0F40-5400-4283-8412-5BDC6A18A51E}"/>
              </a:ext>
            </a:extLst>
          </p:cNvPr>
          <p:cNvSpPr txBox="1"/>
          <p:nvPr>
            <p:custDataLst>
              <p:tags r:id="rId5"/>
            </p:custDataLst>
          </p:nvPr>
        </p:nvSpPr>
        <p:spPr>
          <a:xfrm>
            <a:off x="1828800" y="4775773"/>
            <a:ext cx="2086252"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可能为</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或</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F3933449-89FF-4896-AB82-68DBB17BCF69}"/>
              </a:ext>
            </a:extLst>
          </p:cNvPr>
          <p:cNvSpPr txBox="1"/>
          <p:nvPr>
            <p:custDataLst>
              <p:tags r:id="rId6"/>
            </p:custDataLst>
          </p:nvPr>
        </p:nvSpPr>
        <p:spPr>
          <a:xfrm>
            <a:off x="5129073" y="4775773"/>
            <a:ext cx="2900501"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可能为</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或</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957DC50A-7E18-4086-AA38-41DFE3C7DBB0}"/>
              </a:ext>
            </a:extLst>
          </p:cNvPr>
          <p:cNvSpPr>
            <a:spLocks noChangeAspect="1"/>
          </p:cNvSpPr>
          <p:nvPr>
            <p:custDataLst>
              <p:tags r:id="rId7"/>
            </p:custDataLst>
          </p:nvPr>
        </p:nvSpPr>
        <p:spPr>
          <a:xfrm>
            <a:off x="1114425" y="4182009"/>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D95DB2F3-F0A9-4E85-A304-D5704EBCC15A}"/>
              </a:ext>
            </a:extLst>
          </p:cNvPr>
          <p:cNvSpPr>
            <a:spLocks noChangeAspect="1"/>
          </p:cNvSpPr>
          <p:nvPr>
            <p:custDataLst>
              <p:tags r:id="rId8"/>
            </p:custDataLst>
          </p:nvPr>
        </p:nvSpPr>
        <p:spPr>
          <a:xfrm>
            <a:off x="4414699" y="425701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BCB39B5A-61FA-47FB-AACC-21DF69DB99C4}"/>
              </a:ext>
            </a:extLst>
          </p:cNvPr>
          <p:cNvSpPr>
            <a:spLocks noChangeAspect="1"/>
          </p:cNvSpPr>
          <p:nvPr>
            <p:custDataLst>
              <p:tags r:id="rId9"/>
            </p:custDataLst>
          </p:nvPr>
        </p:nvSpPr>
        <p:spPr>
          <a:xfrm>
            <a:off x="1114425" y="484006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9F9DC759-4078-4835-8C69-76DE8B3B8B9E}"/>
              </a:ext>
            </a:extLst>
          </p:cNvPr>
          <p:cNvSpPr>
            <a:spLocks noChangeAspect="1"/>
          </p:cNvSpPr>
          <p:nvPr>
            <p:custDataLst>
              <p:tags r:id="rId10"/>
            </p:custDataLst>
          </p:nvPr>
        </p:nvSpPr>
        <p:spPr>
          <a:xfrm>
            <a:off x="4414699" y="484006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72462847-9235-4FD2-999F-932D3A80F47B}"/>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文本框 19">
            <a:extLst>
              <a:ext uri="{FF2B5EF4-FFF2-40B4-BE49-F238E27FC236}">
                <a16:creationId xmlns:a16="http://schemas.microsoft.com/office/drawing/2014/main" id="{350B9072-9BDF-498C-A2B6-B446D0CEA0F9}"/>
              </a:ext>
            </a:extLst>
          </p:cNvPr>
          <p:cNvSpPr txBox="1"/>
          <p:nvPr>
            <p:custDataLst>
              <p:tags r:id="rId12"/>
            </p:custDataLst>
          </p:nvPr>
        </p:nvSpPr>
        <p:spPr>
          <a:xfrm>
            <a:off x="955952" y="3566462"/>
            <a:ext cx="7315200" cy="462330"/>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两个操作完成后，</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的值是（）。</a:t>
            </a:r>
          </a:p>
        </p:txBody>
      </p:sp>
      <p:sp>
        <p:nvSpPr>
          <p:cNvPr id="21" name="文本框 20">
            <a:extLst>
              <a:ext uri="{FF2B5EF4-FFF2-40B4-BE49-F238E27FC236}">
                <a16:creationId xmlns:a16="http://schemas.microsoft.com/office/drawing/2014/main" id="{172A6E74-D655-4284-9883-D0CC1CE24D23}"/>
              </a:ext>
            </a:extLst>
          </p:cNvPr>
          <p:cNvSpPr txBox="1"/>
          <p:nvPr>
            <p:custDataLst>
              <p:tags r:id="rId13"/>
            </p:custDataLst>
          </p:nvPr>
        </p:nvSpPr>
        <p:spPr>
          <a:xfrm>
            <a:off x="960515" y="1947178"/>
            <a:ext cx="3616048" cy="1410642"/>
          </a:xfrm>
          <a:prstGeom prst="rect">
            <a:avLst/>
          </a:prstGeom>
          <a:noFill/>
        </p:spPr>
        <p:txBody>
          <a:bodyPr vert="horz" wrap="square" rtlCol="0" anchor="ctr" anchorCtr="0">
            <a:noAutofit/>
          </a:bodyPr>
          <a:lstStyle/>
          <a:p>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加</a:t>
            </a:r>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操作</a:t>
            </a:r>
            <a:endPar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load R1,x  //</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取</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到寄存器</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a:t>
            </a:r>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inc</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R1</a:t>
            </a: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store x,R1  //</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的内容存入</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文本框 21">
            <a:extLst>
              <a:ext uri="{FF2B5EF4-FFF2-40B4-BE49-F238E27FC236}">
                <a16:creationId xmlns:a16="http://schemas.microsoft.com/office/drawing/2014/main" id="{18E7B6DA-7D37-4419-A19C-ECCE4B2E1712}"/>
              </a:ext>
            </a:extLst>
          </p:cNvPr>
          <p:cNvSpPr txBox="1"/>
          <p:nvPr>
            <p:custDataLst>
              <p:tags r:id="rId14"/>
            </p:custDataLst>
          </p:nvPr>
        </p:nvSpPr>
        <p:spPr>
          <a:xfrm>
            <a:off x="4929049" y="1985731"/>
            <a:ext cx="3616048" cy="1410642"/>
          </a:xfrm>
          <a:prstGeom prst="rect">
            <a:avLst/>
          </a:prstGeom>
          <a:noFill/>
        </p:spPr>
        <p:txBody>
          <a:bodyPr vert="horz" wrap="square" rtlCol="0" anchor="ctr" anchorCtr="0">
            <a:noAutofit/>
          </a:bodyPr>
          <a:lstStyle/>
          <a:p>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减</a:t>
            </a:r>
            <a:r>
              <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操作</a:t>
            </a:r>
            <a:endParaRPr lang="en-US" altLang="zh-CN" dirty="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load R1,x  //</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取</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到寄存器</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a:t>
            </a:r>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dec</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R1</a:t>
            </a: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store x,R1  //</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的内容存入</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x</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 name="矩形 1">
            <a:extLst>
              <a:ext uri="{FF2B5EF4-FFF2-40B4-BE49-F238E27FC236}">
                <a16:creationId xmlns:a16="http://schemas.microsoft.com/office/drawing/2014/main" id="{C2B3E672-B101-4AF2-AC8E-66FAAB02B2A8}"/>
              </a:ext>
            </a:extLst>
          </p:cNvPr>
          <p:cNvSpPr/>
          <p:nvPr>
            <p:custDataLst>
              <p:tags r:id="rId15"/>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l"/>
            <a:endParaRPr lang="zh-CN" altLang="en-US" dirty="0">
              <a:solidFill>
                <a:srgbClr val="FFFFFF"/>
              </a:solidFill>
            </a:endParaRPr>
          </a:p>
        </p:txBody>
      </p:sp>
      <p:sp>
        <p:nvSpPr>
          <p:cNvPr id="27" name="文本框 26">
            <a:extLst>
              <a:ext uri="{FF2B5EF4-FFF2-40B4-BE49-F238E27FC236}">
                <a16:creationId xmlns:a16="http://schemas.microsoft.com/office/drawing/2014/main" id="{449CB568-1EB5-4E16-92A8-8236F8E2391E}"/>
              </a:ext>
            </a:extLst>
          </p:cNvPr>
          <p:cNvSpPr txBox="1"/>
          <p:nvPr>
            <p:custDataLst>
              <p:tags r:id="rId16"/>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8" name="文本框 27">
            <a:extLst>
              <a:ext uri="{FF2B5EF4-FFF2-40B4-BE49-F238E27FC236}">
                <a16:creationId xmlns:a16="http://schemas.microsoft.com/office/drawing/2014/main" id="{FE0F9178-B13F-4CA8-BCAC-1E3A623F1CB2}"/>
              </a:ext>
            </a:extLst>
          </p:cNvPr>
          <p:cNvSpPr txBox="1"/>
          <p:nvPr>
            <p:custDataLst>
              <p:tags r:id="rId17"/>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6" name="组合 25">
            <a:extLst>
              <a:ext uri="{FF2B5EF4-FFF2-40B4-BE49-F238E27FC236}">
                <a16:creationId xmlns:a16="http://schemas.microsoft.com/office/drawing/2014/main" id="{00224612-6EB7-4C01-B3B6-65856CC9354B}"/>
              </a:ext>
            </a:extLst>
          </p:cNvPr>
          <p:cNvGrpSpPr/>
          <p:nvPr>
            <p:custDataLst>
              <p:tags r:id="rId18"/>
            </p:custDataLst>
          </p:nvPr>
        </p:nvGrpSpPr>
        <p:grpSpPr>
          <a:xfrm>
            <a:off x="9537700" y="0"/>
            <a:ext cx="3815080" cy="647700"/>
            <a:chOff x="9537700" y="0"/>
            <a:chExt cx="3815080" cy="647700"/>
          </a:xfrm>
        </p:grpSpPr>
        <p:sp>
          <p:nvSpPr>
            <p:cNvPr id="23" name="RemarkBack">
              <a:extLst>
                <a:ext uri="{FF2B5EF4-FFF2-40B4-BE49-F238E27FC236}">
                  <a16:creationId xmlns:a16="http://schemas.microsoft.com/office/drawing/2014/main" id="{1CDFCF75-FE5D-4D46-B24A-3049C8D1C604}"/>
                </a:ext>
              </a:extLst>
            </p:cNvPr>
            <p:cNvSpPr/>
            <p:nvPr>
              <p:custDataLst>
                <p:tags r:id="rId29"/>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24" name="RemarkBlock">
              <a:extLst>
                <a:ext uri="{FF2B5EF4-FFF2-40B4-BE49-F238E27FC236}">
                  <a16:creationId xmlns:a16="http://schemas.microsoft.com/office/drawing/2014/main" id="{05D98D19-C423-498C-9837-E5E326918318}"/>
                </a:ext>
              </a:extLst>
            </p:cNvPr>
            <p:cNvSpPr/>
            <p:nvPr>
              <p:custDataLst>
                <p:tags r:id="rId30"/>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25" name="RemarkTitleText">
              <a:extLst>
                <a:ext uri="{FF2B5EF4-FFF2-40B4-BE49-F238E27FC236}">
                  <a16:creationId xmlns:a16="http://schemas.microsoft.com/office/drawing/2014/main" id="{35A4D777-26BB-4A4C-BF4C-DFEABC3BD71C}"/>
                </a:ext>
              </a:extLst>
            </p:cNvPr>
            <p:cNvSpPr txBox="1"/>
            <p:nvPr>
              <p:custDataLst>
                <p:tags r:id="rId31"/>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9" name="RemarkBack"/>
          <p:cNvSpPr/>
          <p:nvPr>
            <p:custDataLst>
              <p:tags r:id="rId19"/>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30" name="RemarkBlock"/>
          <p:cNvSpPr/>
          <p:nvPr>
            <p:custDataLst>
              <p:tags r:id="rId20"/>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31" name="RemarkTitleText"/>
          <p:cNvSpPr txBox="1"/>
          <p:nvPr>
            <p:custDataLst>
              <p:tags r:id="rId21"/>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549FCEEA-E372-46C4-B046-86698A87F918}"/>
              </a:ext>
            </a:extLst>
          </p:cNvPr>
          <p:cNvGrpSpPr/>
          <p:nvPr>
            <p:custDataLst>
              <p:tags r:id="rId2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9BC5895B-256E-4A5C-B251-2E9D3ACB3668}"/>
                </a:ext>
              </a:extLst>
            </p:cNvPr>
            <p:cNvSpPr/>
            <p:nvPr>
              <p:custDataLst>
                <p:tags r:id="rId25"/>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88338BBB-CDC3-4BBB-B98E-F2AB6CCF3309}"/>
                </a:ext>
              </a:extLst>
            </p:cNvPr>
            <p:cNvSpPr/>
            <p:nvPr>
              <p:custDataLst>
                <p:tags r:id="rId26"/>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31D172B0-3179-41FB-B712-5D51F30EA20F}"/>
                </a:ext>
              </a:extLst>
            </p:cNvPr>
            <p:cNvSpPr txBox="1"/>
            <p:nvPr>
              <p:custDataLst>
                <p:tags r:id="rId2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529B3CFD-CFC9-4C4D-86D4-E6DDB375F791}"/>
                </a:ext>
              </a:extLst>
            </p:cNvPr>
            <p:cNvSpPr txBox="1"/>
            <p:nvPr>
              <p:custDataLst>
                <p:tags r:id="rId2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8CBEF8E-F4B3-4565-AE9F-1D4E8E83F5E6}"/>
              </a:ext>
            </a:extLst>
          </p:cNvPr>
          <p:cNvPicPr>
            <a:picLocks/>
          </p:cNvPicPr>
          <p:nvPr>
            <p:custDataLst>
              <p:tags r:id="rId23"/>
            </p:custDataLst>
          </p:nvPr>
        </p:nvPicPr>
        <p:blipFill>
          <a:blip r:embed="rId3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6677B463-1E80-4991-8D71-A66659D614F9}"/>
              </a:ext>
            </a:extLst>
          </p:cNvPr>
          <p:cNvSpPr txBox="1"/>
          <p:nvPr>
            <p:custDataLst>
              <p:tags r:id="rId24"/>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157767676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9762F294-AD42-44E9-9AEF-D6CCDF8599DD}"/>
              </a:ext>
            </a:extLst>
          </p:cNvPr>
          <p:cNvSpPr>
            <a:spLocks noGrp="1"/>
          </p:cNvSpPr>
          <p:nvPr>
            <p:ph type="title" idx="4294967295"/>
          </p:nvPr>
        </p:nvSpPr>
        <p:spPr>
          <a:xfrm>
            <a:off x="685800" y="457200"/>
            <a:ext cx="7772400" cy="609600"/>
          </a:xfrm>
          <a:ln>
            <a:miter/>
          </a:ln>
        </p:spPr>
        <p:txBody>
          <a:bodyPr/>
          <a:lstStyle/>
          <a:p>
            <a:pPr>
              <a:defRPr/>
            </a:pPr>
            <a:r>
              <a:rPr lang="zh-CN" altLang="en-US" noProof="1">
                <a:effectLst>
                  <a:outerShdw blurRad="38100" dist="38100" dir="2700000">
                    <a:srgbClr val="C0C0C0"/>
                  </a:outerShdw>
                </a:effectLst>
              </a:rPr>
              <a:t>Readers-Writers Problem</a:t>
            </a:r>
          </a:p>
        </p:txBody>
      </p:sp>
      <p:sp>
        <p:nvSpPr>
          <p:cNvPr id="110595" name="Rectangle 3">
            <a:extLst>
              <a:ext uri="{FF2B5EF4-FFF2-40B4-BE49-F238E27FC236}">
                <a16:creationId xmlns:a16="http://schemas.microsoft.com/office/drawing/2014/main" id="{B99CEA51-B06E-4896-BDA8-9B4FCD8DABE7}"/>
              </a:ext>
            </a:extLst>
          </p:cNvPr>
          <p:cNvSpPr>
            <a:spLocks noGrp="1" noChangeArrowheads="1"/>
          </p:cNvSpPr>
          <p:nvPr>
            <p:ph type="body" idx="4294967295"/>
          </p:nvPr>
        </p:nvSpPr>
        <p:spPr>
          <a:xfrm>
            <a:off x="685800" y="1371600"/>
            <a:ext cx="8001000" cy="4724400"/>
          </a:xfrm>
        </p:spPr>
        <p:txBody>
          <a:bodyPr/>
          <a:lstStyle/>
          <a:p>
            <a:r>
              <a:rPr lang="zh-CN" altLang="en-US" sz="2000" b="1" dirty="0"/>
              <a:t>有一个共享对象，允许多个读者同时访问，但必须与写者互斥；写者之间也必须互斥；</a:t>
            </a:r>
            <a:endParaRPr lang="en-US" altLang="zh-CN" sz="2000" b="1" dirty="0"/>
          </a:p>
          <a:p>
            <a:pPr lvl="1"/>
            <a:r>
              <a:rPr lang="zh-CN" altLang="en-US" sz="1800" b="1" dirty="0">
                <a:solidFill>
                  <a:srgbClr val="006600"/>
                </a:solidFill>
              </a:rPr>
              <a:t>读者之间不需互斥</a:t>
            </a:r>
            <a:endParaRPr lang="en-US" altLang="zh-CN" sz="1800" b="1" dirty="0">
              <a:solidFill>
                <a:srgbClr val="006600"/>
              </a:solidFill>
            </a:endParaRPr>
          </a:p>
          <a:p>
            <a:pPr lvl="1"/>
            <a:r>
              <a:rPr lang="zh-CN" altLang="en-US" sz="1800" b="1" dirty="0">
                <a:solidFill>
                  <a:srgbClr val="006600"/>
                </a:solidFill>
              </a:rPr>
              <a:t>读者与写者之间互斥</a:t>
            </a:r>
            <a:endParaRPr lang="en-US" altLang="zh-CN" sz="1800" b="1" dirty="0">
              <a:solidFill>
                <a:srgbClr val="006600"/>
              </a:solidFill>
            </a:endParaRPr>
          </a:p>
          <a:p>
            <a:pPr lvl="1"/>
            <a:r>
              <a:rPr lang="zh-CN" altLang="en-US" sz="1800" b="1" dirty="0">
                <a:solidFill>
                  <a:srgbClr val="006600"/>
                </a:solidFill>
              </a:rPr>
              <a:t>写者之间互斥</a:t>
            </a:r>
            <a:endParaRPr lang="zh-CN" altLang="en-US" sz="1800" b="1" dirty="0"/>
          </a:p>
          <a:p>
            <a:r>
              <a:rPr lang="zh-CN" altLang="en-US" sz="2000" b="1" dirty="0"/>
              <a:t>当一个读者欲访问该对象，若此时对象空闲，则可以访问；在访问期间，若有其它读者也要访问该对象，则允许访问；若有读者在访问对象期间，拒绝任何写者的访问；</a:t>
            </a:r>
          </a:p>
          <a:p>
            <a:r>
              <a:rPr lang="zh-CN" altLang="en-US" sz="2000" b="1" dirty="0">
                <a:sym typeface="Wingdings 2" panose="05020102010507070707" pitchFamily="18" charset="2"/>
              </a:rPr>
              <a:t>若所有的读者均完成读操作，则释放该对象，使对象变为空闲，允许读者、写者（再次）访问；</a:t>
            </a:r>
          </a:p>
          <a:p>
            <a:r>
              <a:rPr lang="zh-CN" altLang="en-US" sz="2000" b="1" dirty="0">
                <a:sym typeface="Wingdings 2" panose="05020102010507070707" pitchFamily="18" charset="2"/>
              </a:rPr>
              <a:t>当对象空闲时，写者可以访问该对象，在写操作完成之前，不允许读者及其它的写者同时访问；</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07EF0472-4906-43D0-B6F9-E64843EF6D2F}"/>
              </a:ext>
            </a:extLst>
          </p:cNvPr>
          <p:cNvSpPr>
            <a:spLocks noGrp="1" noChangeArrowheads="1"/>
          </p:cNvSpPr>
          <p:nvPr>
            <p:ph type="body" idx="4294967295"/>
          </p:nvPr>
        </p:nvSpPr>
        <p:spPr>
          <a:xfrm>
            <a:off x="571500" y="1476653"/>
            <a:ext cx="8001000" cy="4572000"/>
          </a:xfrm>
        </p:spPr>
        <p:txBody>
          <a:bodyPr/>
          <a:lstStyle/>
          <a:p>
            <a:pPr>
              <a:lnSpc>
                <a:spcPct val="90000"/>
              </a:lnSpc>
            </a:pPr>
            <a:r>
              <a:rPr lang="zh-CN" altLang="en-US" sz="2000" b="1" dirty="0">
                <a:solidFill>
                  <a:srgbClr val="7030A0"/>
                </a:solidFill>
              </a:rPr>
              <a:t>对于写者进程，实现比较简单－互斥；</a:t>
            </a:r>
          </a:p>
          <a:p>
            <a:pPr>
              <a:lnSpc>
                <a:spcPct val="90000"/>
              </a:lnSpc>
            </a:pPr>
            <a:endParaRPr lang="en-US" altLang="zh-CN" sz="2000" b="1" dirty="0" smtClean="0"/>
          </a:p>
          <a:p>
            <a:pPr>
              <a:lnSpc>
                <a:spcPct val="90000"/>
              </a:lnSpc>
            </a:pPr>
            <a:r>
              <a:rPr lang="zh-CN" altLang="en-US" sz="2000" b="1" dirty="0" smtClean="0"/>
              <a:t>对于</a:t>
            </a:r>
            <a:r>
              <a:rPr lang="zh-CN" altLang="en-US" sz="2000" b="1" dirty="0"/>
              <a:t>读者，其中的两个</a:t>
            </a:r>
            <a:r>
              <a:rPr lang="zh-CN" altLang="en-US" sz="2000" b="1" i="1" dirty="0"/>
              <a:t>特殊的读者</a:t>
            </a:r>
            <a:r>
              <a:rPr lang="zh-CN" altLang="en-US" sz="2000" b="1" dirty="0"/>
              <a:t>比较重要：</a:t>
            </a:r>
            <a:r>
              <a:rPr lang="zh-CN" altLang="en-US" sz="2000" b="1" i="1" u="sng" dirty="0">
                <a:solidFill>
                  <a:srgbClr val="C00000"/>
                </a:solidFill>
              </a:rPr>
              <a:t>第一个进入的读者</a:t>
            </a:r>
            <a:r>
              <a:rPr lang="zh-CN" altLang="en-US" sz="2000" b="1" dirty="0"/>
              <a:t>与</a:t>
            </a:r>
            <a:r>
              <a:rPr lang="zh-CN" altLang="en-US" sz="2000" b="1" i="1" u="sng" dirty="0">
                <a:solidFill>
                  <a:srgbClr val="C00000"/>
                </a:solidFill>
              </a:rPr>
              <a:t>最后一个离开的读者</a:t>
            </a:r>
            <a:r>
              <a:rPr lang="zh-CN" altLang="en-US" sz="2000" b="1" dirty="0"/>
              <a:t>；（e.g. 教室的使用，第一个进入教室的同学与最后一个离开的同学）；</a:t>
            </a:r>
          </a:p>
          <a:p>
            <a:pPr>
              <a:lnSpc>
                <a:spcPct val="90000"/>
              </a:lnSpc>
            </a:pPr>
            <a:endParaRPr lang="zh-CN" altLang="en-US" sz="2000" b="1" dirty="0"/>
          </a:p>
          <a:p>
            <a:pPr>
              <a:lnSpc>
                <a:spcPct val="90000"/>
              </a:lnSpc>
            </a:pPr>
            <a:r>
              <a:rPr lang="zh-CN" altLang="en-US" sz="2000" b="1" dirty="0">
                <a:solidFill>
                  <a:srgbClr val="0000FF"/>
                </a:solidFill>
              </a:rPr>
              <a:t>第一个进入的读者</a:t>
            </a:r>
            <a:r>
              <a:rPr lang="zh-CN" altLang="en-US" sz="2000" b="1" dirty="0"/>
              <a:t>，应该拒绝写者，但不能拒绝其它的读者；</a:t>
            </a:r>
          </a:p>
          <a:p>
            <a:pPr>
              <a:lnSpc>
                <a:spcPct val="90000"/>
              </a:lnSpc>
            </a:pPr>
            <a:endParaRPr lang="zh-CN" altLang="en-US" sz="2000" b="1" dirty="0"/>
          </a:p>
          <a:p>
            <a:pPr>
              <a:lnSpc>
                <a:spcPct val="90000"/>
              </a:lnSpc>
            </a:pPr>
            <a:r>
              <a:rPr lang="zh-CN" altLang="en-US" sz="2000" b="1" dirty="0">
                <a:solidFill>
                  <a:srgbClr val="0000FF"/>
                </a:solidFill>
              </a:rPr>
              <a:t>最后一个离开的读者</a:t>
            </a:r>
            <a:r>
              <a:rPr lang="zh-CN" altLang="en-US" sz="2000" b="1" dirty="0"/>
              <a:t>，应该释放对象；如果需要的话，还要唤醒等待的写者；</a:t>
            </a:r>
          </a:p>
        </p:txBody>
      </p:sp>
      <p:sp>
        <p:nvSpPr>
          <p:cNvPr id="3" name="Rectangle 2">
            <a:extLst>
              <a:ext uri="{FF2B5EF4-FFF2-40B4-BE49-F238E27FC236}">
                <a16:creationId xmlns:a16="http://schemas.microsoft.com/office/drawing/2014/main" id="{1FEA5357-C058-4A20-B200-E04500A098D7}"/>
              </a:ext>
            </a:extLst>
          </p:cNvPr>
          <p:cNvSpPr txBox="1">
            <a:spLocks/>
          </p:cNvSpPr>
          <p:nvPr/>
        </p:nvSpPr>
        <p:spPr bwMode="auto">
          <a:xfrm>
            <a:off x="685800" y="457200"/>
            <a:ext cx="7772400" cy="609600"/>
          </a:xfrm>
          <a:prstGeom prst="rect">
            <a:avLst/>
          </a:prstGeom>
          <a:noFill/>
          <a:ln>
            <a:noFill/>
            <a:mite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noProof="1">
                <a:effectLst>
                  <a:outerShdw blurRad="38100" dist="38100" dir="2700000">
                    <a:srgbClr val="C0C0C0"/>
                  </a:outerShdw>
                </a:effectLst>
              </a:rPr>
              <a:t>Readers-Writers Problem</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分析</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C5789D0B-AE01-475F-B85A-4468DCAE2348}"/>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Readers-Writers Problem算法描述</a:t>
            </a:r>
          </a:p>
        </p:txBody>
      </p:sp>
      <p:sp>
        <p:nvSpPr>
          <p:cNvPr id="112643" name="Rectangle 3">
            <a:extLst>
              <a:ext uri="{FF2B5EF4-FFF2-40B4-BE49-F238E27FC236}">
                <a16:creationId xmlns:a16="http://schemas.microsoft.com/office/drawing/2014/main" id="{723CEEB0-9CF0-44F1-88EE-230DAEF8A69C}"/>
              </a:ext>
            </a:extLst>
          </p:cNvPr>
          <p:cNvSpPr>
            <a:spLocks noGrp="1" noChangeArrowheads="1"/>
          </p:cNvSpPr>
          <p:nvPr>
            <p:ph type="body" idx="4294967295"/>
          </p:nvPr>
        </p:nvSpPr>
        <p:spPr>
          <a:xfrm>
            <a:off x="990600" y="1768475"/>
            <a:ext cx="7072313" cy="4114800"/>
          </a:xfrm>
        </p:spPr>
        <p:txBody>
          <a:bodyPr/>
          <a:lstStyle/>
          <a:p>
            <a:r>
              <a:rPr lang="zh-CN" altLang="en-US" sz="2000" b="1"/>
              <a:t>读者计数器－对象内读者的个数，主要是指明两个特殊的读者；</a:t>
            </a:r>
          </a:p>
          <a:p>
            <a:r>
              <a:rPr lang="zh-CN" altLang="en-US" sz="2000" b="1"/>
              <a:t>计数器被读者共享，因此计数器是一个临界资源，需要互斥访问；</a:t>
            </a:r>
          </a:p>
          <a:p>
            <a:r>
              <a:rPr lang="zh-CN" altLang="en-US" sz="2000" b="1"/>
              <a:t>信号量的设置；</a:t>
            </a:r>
          </a:p>
          <a:p>
            <a:r>
              <a:rPr lang="zh-CN" altLang="en-US" sz="2000" b="1"/>
              <a:t>信号量的初值；</a:t>
            </a:r>
          </a:p>
          <a:p>
            <a:r>
              <a:rPr lang="zh-CN" altLang="en-US" sz="2000" b="1"/>
              <a:t>算法描述；</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94C81F5D-83BC-4BE1-94A8-159678DCB49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Readers-Writers Problem</a:t>
            </a:r>
          </a:p>
        </p:txBody>
      </p:sp>
      <p:sp>
        <p:nvSpPr>
          <p:cNvPr id="113667" name="Rectangle 3">
            <a:extLst>
              <a:ext uri="{FF2B5EF4-FFF2-40B4-BE49-F238E27FC236}">
                <a16:creationId xmlns:a16="http://schemas.microsoft.com/office/drawing/2014/main" id="{103F632A-F392-4FBD-9C61-D71CA66C49A6}"/>
              </a:ext>
            </a:extLst>
          </p:cNvPr>
          <p:cNvSpPr>
            <a:spLocks noGrp="1" noChangeArrowheads="1"/>
          </p:cNvSpPr>
          <p:nvPr>
            <p:ph type="body" idx="4294967295"/>
          </p:nvPr>
        </p:nvSpPr>
        <p:spPr>
          <a:xfrm>
            <a:off x="827088" y="1279525"/>
            <a:ext cx="7151687" cy="4759325"/>
          </a:xfrm>
        </p:spPr>
        <p:txBody>
          <a:bodyPr/>
          <a:lstStyle/>
          <a:p>
            <a:r>
              <a:rPr lang="en-US" altLang="zh-CN" sz="1800" dirty="0"/>
              <a:t>A data set is shared among a number of concurrent processes</a:t>
            </a:r>
          </a:p>
          <a:p>
            <a:pPr lvl="1"/>
            <a:r>
              <a:rPr lang="en-US" altLang="zh-CN" sz="1800" dirty="0"/>
              <a:t>Readers – only read the data set; they do </a:t>
            </a:r>
            <a:r>
              <a:rPr lang="en-US" altLang="zh-CN" sz="1800" dirty="0">
                <a:solidFill>
                  <a:srgbClr val="0033CC"/>
                </a:solidFill>
              </a:rPr>
              <a:t>not</a:t>
            </a:r>
            <a:r>
              <a:rPr lang="en-US" altLang="zh-CN" sz="1800" dirty="0"/>
              <a:t> perform any updates</a:t>
            </a:r>
          </a:p>
          <a:p>
            <a:pPr lvl="1"/>
            <a:r>
              <a:rPr lang="en-US" altLang="zh-CN" sz="1800" dirty="0"/>
              <a:t>Writers   – can both read and write.</a:t>
            </a:r>
            <a:br>
              <a:rPr lang="en-US" altLang="zh-CN" sz="1800" dirty="0"/>
            </a:br>
            <a:endParaRPr lang="en-US" altLang="zh-CN" sz="1800" dirty="0"/>
          </a:p>
          <a:p>
            <a:r>
              <a:rPr lang="en-US" altLang="zh-CN" sz="1800" dirty="0"/>
              <a:t>Problem – allow multiple readers to read at the same time.  Only one single writer can access the shared data at the same time.</a:t>
            </a:r>
          </a:p>
          <a:p>
            <a:endParaRPr lang="en-US" altLang="zh-CN" sz="1800" dirty="0"/>
          </a:p>
          <a:p>
            <a:r>
              <a:rPr lang="en-US" altLang="zh-CN" sz="1800" dirty="0">
                <a:solidFill>
                  <a:srgbClr val="7030A0"/>
                </a:solidFill>
              </a:rPr>
              <a:t>Shared Data</a:t>
            </a:r>
          </a:p>
          <a:p>
            <a:pPr lvl="1"/>
            <a:r>
              <a:rPr lang="en-US" altLang="zh-CN" sz="1800" dirty="0"/>
              <a:t>Data set</a:t>
            </a:r>
          </a:p>
          <a:p>
            <a:pPr lvl="1"/>
            <a:r>
              <a:rPr lang="en-US" altLang="zh-CN" sz="1800" dirty="0"/>
              <a:t>Semaphore </a:t>
            </a:r>
            <a:r>
              <a:rPr lang="en-US" altLang="zh-CN" sz="1800" dirty="0" err="1">
                <a:solidFill>
                  <a:srgbClr val="FF0000"/>
                </a:solidFill>
              </a:rPr>
              <a:t>mutex</a:t>
            </a:r>
            <a:r>
              <a:rPr lang="en-US" altLang="zh-CN" sz="1800" dirty="0"/>
              <a:t> initialized to </a:t>
            </a:r>
            <a:r>
              <a:rPr lang="en-US" altLang="zh-CN" sz="1800" dirty="0">
                <a:solidFill>
                  <a:srgbClr val="0000FF"/>
                </a:solidFill>
              </a:rPr>
              <a:t>1.</a:t>
            </a:r>
          </a:p>
          <a:p>
            <a:pPr lvl="1"/>
            <a:r>
              <a:rPr lang="en-US" altLang="zh-CN" sz="1800" dirty="0"/>
              <a:t>Semaphore </a:t>
            </a:r>
            <a:r>
              <a:rPr lang="en-US" altLang="zh-CN" sz="1800" dirty="0" err="1">
                <a:solidFill>
                  <a:srgbClr val="FF0000"/>
                </a:solidFill>
              </a:rPr>
              <a:t>wrt</a:t>
            </a:r>
            <a:r>
              <a:rPr lang="en-US" altLang="zh-CN" sz="1800" dirty="0"/>
              <a:t> initialized to </a:t>
            </a:r>
            <a:r>
              <a:rPr lang="en-US" altLang="zh-CN" sz="1800" dirty="0">
                <a:solidFill>
                  <a:srgbClr val="0000FF"/>
                </a:solidFill>
              </a:rPr>
              <a:t>1.</a:t>
            </a:r>
          </a:p>
          <a:p>
            <a:pPr lvl="1"/>
            <a:r>
              <a:rPr lang="en-US" altLang="zh-CN" sz="1800" dirty="0"/>
              <a:t>Integer </a:t>
            </a:r>
            <a:r>
              <a:rPr lang="en-US" altLang="zh-CN" sz="1800" dirty="0" err="1">
                <a:solidFill>
                  <a:srgbClr val="FF0000"/>
                </a:solidFill>
              </a:rPr>
              <a:t>readcount</a:t>
            </a:r>
            <a:r>
              <a:rPr lang="en-US" altLang="zh-CN" sz="1800" dirty="0"/>
              <a:t> initialized to </a:t>
            </a:r>
            <a:r>
              <a:rPr lang="en-US" altLang="zh-CN" sz="1800" dirty="0">
                <a:solidFill>
                  <a:srgbClr val="0000FF"/>
                </a:solidFill>
              </a:rPr>
              <a:t>0.</a:t>
            </a:r>
          </a:p>
          <a:p>
            <a:pPr lvl="1"/>
            <a:endParaRPr lang="zh-CN" altLang="en-US" sz="1800"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2A067DC-766D-4106-A64F-8E986F8E153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Readers-Writers Problem </a:t>
            </a:r>
            <a:r>
              <a:rPr lang="en-US" altLang="zh-CN" noProof="1" smtClean="0">
                <a:effectLst>
                  <a:outerShdw blurRad="38100" dist="38100" dir="2700000">
                    <a:srgbClr val="C0C0C0"/>
                  </a:outerShdw>
                </a:effectLst>
              </a:rPr>
              <a:t>(</a:t>
            </a:r>
            <a:r>
              <a:rPr lang="zh-CN" altLang="en-US" noProof="1" smtClean="0">
                <a:effectLst>
                  <a:outerShdw blurRad="38100" dist="38100" dir="2700000">
                    <a:srgbClr val="C0C0C0"/>
                  </a:outerShdw>
                </a:effectLst>
              </a:rPr>
              <a:t>分析</a:t>
            </a:r>
            <a:r>
              <a:rPr lang="en-US" altLang="zh-CN" noProof="1" smtClean="0">
                <a:effectLst>
                  <a:outerShdw blurRad="38100" dist="38100" dir="2700000">
                    <a:srgbClr val="C0C0C0"/>
                  </a:outerShdw>
                </a:effectLst>
              </a:rPr>
              <a:t>)</a:t>
            </a:r>
            <a:endParaRPr lang="en-US" altLang="zh-CN" noProof="1">
              <a:effectLst>
                <a:outerShdw blurRad="38100" dist="38100" dir="2700000">
                  <a:srgbClr val="C0C0C0"/>
                </a:outerShdw>
              </a:effectLst>
            </a:endParaRPr>
          </a:p>
        </p:txBody>
      </p:sp>
      <p:sp>
        <p:nvSpPr>
          <p:cNvPr id="114691" name="Rectangle 3">
            <a:extLst>
              <a:ext uri="{FF2B5EF4-FFF2-40B4-BE49-F238E27FC236}">
                <a16:creationId xmlns:a16="http://schemas.microsoft.com/office/drawing/2014/main" id="{96C82930-2BA9-4704-A715-81E1F2F81AE4}"/>
              </a:ext>
            </a:extLst>
          </p:cNvPr>
          <p:cNvSpPr>
            <a:spLocks noGrp="1" noChangeArrowheads="1"/>
          </p:cNvSpPr>
          <p:nvPr>
            <p:ph type="body" idx="4294967295"/>
          </p:nvPr>
        </p:nvSpPr>
        <p:spPr>
          <a:xfrm>
            <a:off x="4103688" y="1081088"/>
            <a:ext cx="4500562" cy="2327937"/>
          </a:xfrm>
          <a:ln w="12700">
            <a:solidFill>
              <a:schemeClr val="tx1"/>
            </a:solidFill>
            <a:miter lim="800000"/>
            <a:headEnd/>
            <a:tailEnd/>
          </a:ln>
        </p:spPr>
        <p:txBody>
          <a:bodyPr/>
          <a:lstStyle/>
          <a:p>
            <a:pPr>
              <a:lnSpc>
                <a:spcPct val="80000"/>
              </a:lnSpc>
            </a:pPr>
            <a:r>
              <a:rPr lang="en-US" altLang="zh-CN" sz="1600" dirty="0"/>
              <a:t>The structure of a </a:t>
            </a:r>
            <a:r>
              <a:rPr lang="en-US" altLang="zh-CN" sz="1600" dirty="0">
                <a:solidFill>
                  <a:srgbClr val="006600"/>
                </a:solidFill>
              </a:rPr>
              <a:t>reader</a:t>
            </a:r>
            <a:r>
              <a:rPr lang="en-US" altLang="zh-CN" sz="1600" dirty="0"/>
              <a:t> </a:t>
            </a:r>
            <a:r>
              <a:rPr lang="en-US" altLang="zh-CN" sz="1600" dirty="0" smtClean="0"/>
              <a:t>process</a:t>
            </a:r>
            <a:r>
              <a:rPr lang="en-US" altLang="zh-CN" sz="1600" dirty="0" smtClean="0">
                <a:solidFill>
                  <a:srgbClr val="0000FF"/>
                </a:solidFill>
              </a:rPr>
              <a:t>        </a:t>
            </a:r>
            <a:endParaRPr lang="en-US" altLang="zh-CN" sz="1600" dirty="0">
              <a:solidFill>
                <a:srgbClr val="0000FF"/>
              </a:solidFill>
            </a:endParaRP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while </a:t>
            </a:r>
            <a:r>
              <a:rPr lang="en-US" altLang="zh-CN" sz="1600" dirty="0">
                <a:solidFill>
                  <a:srgbClr val="0000FF"/>
                </a:solidFill>
              </a:rPr>
              <a:t>(true) {</a:t>
            </a:r>
          </a:p>
          <a:p>
            <a:pPr>
              <a:lnSpc>
                <a:spcPct val="80000"/>
              </a:lnSpc>
              <a:buFont typeface="Monotype Sorts" pitchFamily="2" charset="2"/>
              <a:buNone/>
            </a:pPr>
            <a:r>
              <a:rPr lang="en-US" altLang="zh-CN" sz="1600" dirty="0" smtClean="0">
                <a:solidFill>
                  <a:srgbClr val="0000FF"/>
                </a:solidFill>
              </a:rPr>
              <a:t>       </a:t>
            </a:r>
            <a:r>
              <a:rPr lang="en-US" altLang="zh-CN" sz="1600" dirty="0" err="1"/>
              <a:t>readcount</a:t>
            </a:r>
            <a:r>
              <a:rPr lang="en-US" altLang="zh-CN" sz="1600" dirty="0"/>
              <a:t> ++ ;</a:t>
            </a:r>
          </a:p>
          <a:p>
            <a:pPr>
              <a:lnSpc>
                <a:spcPct val="80000"/>
              </a:lnSpc>
              <a:buFont typeface="Monotype Sorts" pitchFamily="2" charset="2"/>
              <a:buNone/>
            </a:pPr>
            <a:r>
              <a:rPr lang="en-US" altLang="zh-CN" sz="1600" dirty="0">
                <a:solidFill>
                  <a:srgbClr val="006600"/>
                </a:solidFill>
              </a:rPr>
              <a:t>  </a:t>
            </a:r>
            <a:r>
              <a:rPr lang="en-US" altLang="zh-CN" sz="1600" dirty="0" smtClean="0">
                <a:solidFill>
                  <a:srgbClr val="006600"/>
                </a:solidFill>
              </a:rPr>
              <a:t>     </a:t>
            </a:r>
            <a:r>
              <a:rPr lang="en-US" altLang="zh-CN" sz="1600" dirty="0">
                <a:solidFill>
                  <a:srgbClr val="006600"/>
                </a:solidFill>
              </a:rPr>
              <a:t>if (</a:t>
            </a:r>
            <a:r>
              <a:rPr lang="en-US" altLang="zh-CN" sz="1600" dirty="0" err="1">
                <a:solidFill>
                  <a:srgbClr val="006600"/>
                </a:solidFill>
              </a:rPr>
              <a:t>readcount</a:t>
            </a:r>
            <a:r>
              <a:rPr lang="en-US" altLang="zh-CN" sz="1600" dirty="0">
                <a:solidFill>
                  <a:srgbClr val="006600"/>
                </a:solidFill>
              </a:rPr>
              <a:t> == 1)  wait (</a:t>
            </a:r>
            <a:r>
              <a:rPr lang="en-US" altLang="zh-CN" sz="1600" dirty="0" err="1">
                <a:solidFill>
                  <a:srgbClr val="006600"/>
                </a:solidFill>
              </a:rPr>
              <a:t>wrt</a:t>
            </a:r>
            <a:r>
              <a:rPr lang="en-US" altLang="zh-CN" sz="1600" dirty="0">
                <a:solidFill>
                  <a:srgbClr val="006600"/>
                </a:solidFill>
              </a:rPr>
              <a:t>) </a:t>
            </a:r>
            <a:r>
              <a:rPr lang="en-US" altLang="zh-CN" sz="1600" dirty="0" smtClean="0">
                <a:solidFill>
                  <a:srgbClr val="006600"/>
                </a:solidFill>
              </a:rPr>
              <a:t>;</a:t>
            </a:r>
            <a:r>
              <a:rPr lang="en-US" altLang="zh-CN" sz="1600" dirty="0" smtClean="0">
                <a:solidFill>
                  <a:srgbClr val="0000FF"/>
                </a:solidFill>
              </a:rPr>
              <a:t>                      </a:t>
            </a:r>
            <a:r>
              <a:rPr lang="en-US" altLang="zh-CN" sz="1600" dirty="0" smtClean="0">
                <a:solidFill>
                  <a:srgbClr val="FF0000"/>
                </a:solidFill>
              </a:rPr>
              <a:t> </a:t>
            </a:r>
            <a:r>
              <a:rPr lang="en-US" altLang="zh-CN" sz="1600" dirty="0" smtClean="0">
                <a:solidFill>
                  <a:srgbClr val="0000FF"/>
                </a:solidFill>
              </a:rPr>
              <a:t>                </a:t>
            </a:r>
            <a:endParaRPr lang="en-US" altLang="zh-CN" sz="1600" dirty="0">
              <a:solidFill>
                <a:srgbClr val="0000FF"/>
              </a:solidFill>
            </a:endParaRP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a:solidFill>
                  <a:srgbClr val="0000FF"/>
                </a:solidFill>
              </a:rPr>
              <a:t>// reading is </a:t>
            </a:r>
            <a:r>
              <a:rPr lang="en-US" altLang="zh-CN" sz="1600" dirty="0" smtClean="0">
                <a:solidFill>
                  <a:srgbClr val="0000FF"/>
                </a:solidFill>
              </a:rPr>
              <a:t>performed</a:t>
            </a:r>
            <a:endParaRPr lang="en-US" altLang="zh-CN" sz="1600" dirty="0">
              <a:solidFill>
                <a:srgbClr val="0000FF"/>
              </a:solidFill>
            </a:endParaRPr>
          </a:p>
          <a:p>
            <a:pPr>
              <a:lnSpc>
                <a:spcPct val="80000"/>
              </a:lnSpc>
              <a:buFont typeface="Monotype Sorts" pitchFamily="2" charset="2"/>
              <a:buNone/>
            </a:pPr>
            <a:r>
              <a:rPr lang="en-US" altLang="zh-CN" sz="1600" dirty="0" smtClean="0">
                <a:solidFill>
                  <a:srgbClr val="0000FF"/>
                </a:solidFill>
              </a:rPr>
              <a:t>       </a:t>
            </a:r>
            <a:r>
              <a:rPr lang="en-US" altLang="zh-CN" sz="1600" dirty="0" err="1"/>
              <a:t>readcount</a:t>
            </a:r>
            <a:r>
              <a:rPr lang="en-US" altLang="zh-CN" sz="1600" dirty="0"/>
              <a:t>  - - ;</a:t>
            </a:r>
          </a:p>
          <a:p>
            <a:pPr>
              <a:lnSpc>
                <a:spcPct val="80000"/>
              </a:lnSpc>
              <a:buFont typeface="Monotype Sorts" pitchFamily="2" charset="2"/>
              <a:buNone/>
            </a:pPr>
            <a:r>
              <a:rPr lang="en-US" altLang="zh-CN" sz="1600" dirty="0">
                <a:solidFill>
                  <a:srgbClr val="006600"/>
                </a:solidFill>
              </a:rPr>
              <a:t>   </a:t>
            </a:r>
            <a:r>
              <a:rPr lang="en-US" altLang="zh-CN" sz="1600" dirty="0" smtClean="0">
                <a:solidFill>
                  <a:srgbClr val="006600"/>
                </a:solidFill>
              </a:rPr>
              <a:t>    </a:t>
            </a:r>
            <a:r>
              <a:rPr lang="en-US" altLang="zh-CN" sz="1600" dirty="0">
                <a:solidFill>
                  <a:srgbClr val="006600"/>
                </a:solidFill>
              </a:rPr>
              <a:t>if (</a:t>
            </a:r>
            <a:r>
              <a:rPr lang="en-US" altLang="zh-CN" sz="1600" dirty="0" err="1">
                <a:solidFill>
                  <a:srgbClr val="006600"/>
                </a:solidFill>
              </a:rPr>
              <a:t>readcount</a:t>
            </a:r>
            <a:r>
              <a:rPr lang="en-US" altLang="zh-CN" sz="1600" dirty="0">
                <a:solidFill>
                  <a:srgbClr val="006600"/>
                </a:solidFill>
              </a:rPr>
              <a:t>  == 0)  signal (</a:t>
            </a:r>
            <a:r>
              <a:rPr lang="en-US" altLang="zh-CN" sz="1600" dirty="0" err="1">
                <a:solidFill>
                  <a:srgbClr val="006600"/>
                </a:solidFill>
              </a:rPr>
              <a:t>wrt</a:t>
            </a:r>
            <a:r>
              <a:rPr lang="en-US" altLang="zh-CN" sz="1600" dirty="0">
                <a:solidFill>
                  <a:srgbClr val="006600"/>
                </a:solidFill>
              </a:rPr>
              <a:t>) ;</a:t>
            </a:r>
          </a:p>
          <a:p>
            <a:pPr>
              <a:lnSpc>
                <a:spcPct val="80000"/>
              </a:lnSpc>
              <a:buFont typeface="Monotype Sorts" pitchFamily="2" charset="2"/>
              <a:buNone/>
            </a:pPr>
            <a:r>
              <a:rPr lang="en-US" altLang="zh-CN" sz="1600" dirty="0" smtClean="0">
                <a:solidFill>
                  <a:srgbClr val="0000FF"/>
                </a:solidFill>
              </a:rPr>
              <a:t>   }</a:t>
            </a:r>
            <a:endParaRPr lang="en-US" altLang="zh-CN" sz="1600" dirty="0">
              <a:solidFill>
                <a:srgbClr val="0000FF"/>
              </a:solidFill>
            </a:endParaRPr>
          </a:p>
          <a:p>
            <a:pPr>
              <a:lnSpc>
                <a:spcPct val="80000"/>
              </a:lnSpc>
              <a:buFont typeface="Monotype Sorts" pitchFamily="2" charset="2"/>
              <a:buNone/>
            </a:pPr>
            <a:endParaRPr lang="en-US" altLang="zh-CN" sz="1600" dirty="0">
              <a:solidFill>
                <a:srgbClr val="0000FF"/>
              </a:solidFill>
            </a:endParaRPr>
          </a:p>
          <a:p>
            <a:pPr>
              <a:lnSpc>
                <a:spcPct val="80000"/>
              </a:lnSpc>
              <a:buFont typeface="Monotype Sorts" pitchFamily="2" charset="2"/>
              <a:buNone/>
            </a:pPr>
            <a:endParaRPr lang="en-US" altLang="zh-CN" sz="1600" dirty="0">
              <a:solidFill>
                <a:srgbClr val="0000FF"/>
              </a:solidFill>
            </a:endParaRPr>
          </a:p>
          <a:p>
            <a:pPr>
              <a:lnSpc>
                <a:spcPct val="80000"/>
              </a:lnSpc>
              <a:buFont typeface="Monotype Sorts" pitchFamily="2" charset="2"/>
              <a:buNone/>
            </a:pPr>
            <a:r>
              <a:rPr lang="en-US" altLang="zh-CN" sz="1600" dirty="0">
                <a:solidFill>
                  <a:srgbClr val="0000FF"/>
                </a:solidFill>
              </a:rPr>
              <a:t>       </a:t>
            </a:r>
          </a:p>
        </p:txBody>
      </p:sp>
      <p:sp>
        <p:nvSpPr>
          <p:cNvPr id="114692" name="Rectangle 3">
            <a:extLst>
              <a:ext uri="{FF2B5EF4-FFF2-40B4-BE49-F238E27FC236}">
                <a16:creationId xmlns:a16="http://schemas.microsoft.com/office/drawing/2014/main" id="{AF296B4B-8512-46D2-A9F7-22760E72B500}"/>
              </a:ext>
            </a:extLst>
          </p:cNvPr>
          <p:cNvSpPr txBox="1">
            <a:spLocks noChangeArrowheads="1"/>
          </p:cNvSpPr>
          <p:nvPr/>
        </p:nvSpPr>
        <p:spPr bwMode="auto">
          <a:xfrm>
            <a:off x="354013" y="1081088"/>
            <a:ext cx="3445630" cy="23279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1600" dirty="0"/>
              <a:t>The structure of a </a:t>
            </a:r>
            <a:r>
              <a:rPr lang="en-US" altLang="zh-CN" sz="1600" dirty="0">
                <a:solidFill>
                  <a:srgbClr val="006600"/>
                </a:solidFill>
              </a:rPr>
              <a:t>writer</a:t>
            </a:r>
            <a:r>
              <a:rPr lang="en-US" altLang="zh-CN" sz="1600" dirty="0"/>
              <a:t> process</a:t>
            </a:r>
          </a:p>
          <a:p>
            <a:pPr>
              <a:buFont typeface="Monotype Sorts" pitchFamily="2" charset="2"/>
              <a:buNone/>
            </a:pPr>
            <a:r>
              <a:rPr lang="en-US" altLang="zh-CN" sz="1800" dirty="0">
                <a:solidFill>
                  <a:srgbClr val="0000FF"/>
                </a:solidFill>
              </a:rPr>
              <a:t>  </a:t>
            </a:r>
            <a:r>
              <a:rPr lang="en-US" altLang="zh-CN" sz="1800" dirty="0" smtClean="0">
                <a:solidFill>
                  <a:srgbClr val="0000FF"/>
                </a:solidFill>
              </a:rPr>
              <a:t>while </a:t>
            </a:r>
            <a:r>
              <a:rPr lang="en-US" altLang="zh-CN" sz="1800" dirty="0">
                <a:solidFill>
                  <a:srgbClr val="0000FF"/>
                </a:solidFill>
              </a:rPr>
              <a:t>(true) {</a:t>
            </a:r>
          </a:p>
          <a:p>
            <a:pPr>
              <a:buFont typeface="Monotype Sorts" pitchFamily="2" charset="2"/>
              <a:buNone/>
            </a:pPr>
            <a:r>
              <a:rPr lang="en-US" altLang="zh-CN" sz="1800" dirty="0">
                <a:solidFill>
                  <a:srgbClr val="0000FF"/>
                </a:solidFill>
              </a:rPr>
              <a:t>         </a:t>
            </a:r>
            <a:r>
              <a:rPr lang="en-US" altLang="zh-CN" sz="1800" dirty="0">
                <a:solidFill>
                  <a:srgbClr val="C00000"/>
                </a:solidFill>
              </a:rPr>
              <a:t>wait (</a:t>
            </a:r>
            <a:r>
              <a:rPr lang="en-US" altLang="zh-CN" sz="1800" dirty="0" err="1">
                <a:solidFill>
                  <a:srgbClr val="C00000"/>
                </a:solidFill>
              </a:rPr>
              <a:t>wrt</a:t>
            </a:r>
            <a:r>
              <a:rPr lang="en-US" altLang="zh-CN" sz="1800" dirty="0">
                <a:solidFill>
                  <a:srgbClr val="C00000"/>
                </a:solidFill>
              </a:rPr>
              <a:t>) </a:t>
            </a:r>
            <a:r>
              <a:rPr lang="en-US" altLang="zh-CN" sz="1800" dirty="0" smtClean="0">
                <a:solidFill>
                  <a:srgbClr val="C00000"/>
                </a:solidFill>
              </a:rPr>
              <a:t>;</a:t>
            </a:r>
            <a:r>
              <a:rPr lang="en-US" altLang="zh-CN" sz="1800" dirty="0" smtClean="0">
                <a:solidFill>
                  <a:srgbClr val="0000FF"/>
                </a:solidFill>
              </a:rPr>
              <a:t>                </a:t>
            </a:r>
            <a:endParaRPr lang="en-US" altLang="zh-CN" sz="1800" dirty="0">
              <a:solidFill>
                <a:srgbClr val="0000FF"/>
              </a:solidFill>
            </a:endParaRPr>
          </a:p>
          <a:p>
            <a:pPr>
              <a:buFont typeface="Monotype Sorts" pitchFamily="2" charset="2"/>
              <a:buNone/>
            </a:pPr>
            <a:r>
              <a:rPr lang="en-US" altLang="zh-CN" sz="1800" dirty="0">
                <a:solidFill>
                  <a:srgbClr val="0000FF"/>
                </a:solidFill>
              </a:rPr>
              <a:t>          // writing is performed</a:t>
            </a:r>
          </a:p>
          <a:p>
            <a:pPr>
              <a:buFont typeface="Monotype Sorts" pitchFamily="2" charset="2"/>
              <a:buNone/>
            </a:pPr>
            <a:r>
              <a:rPr lang="en-US" altLang="zh-CN" sz="1800" dirty="0" smtClean="0">
                <a:solidFill>
                  <a:srgbClr val="0000FF"/>
                </a:solidFill>
              </a:rPr>
              <a:t>           </a:t>
            </a:r>
            <a:r>
              <a:rPr lang="en-US" altLang="zh-CN" sz="1800" dirty="0">
                <a:solidFill>
                  <a:srgbClr val="C00000"/>
                </a:solidFill>
              </a:rPr>
              <a:t>signal (</a:t>
            </a:r>
            <a:r>
              <a:rPr lang="en-US" altLang="zh-CN" sz="1800" dirty="0" err="1">
                <a:solidFill>
                  <a:srgbClr val="C00000"/>
                </a:solidFill>
              </a:rPr>
              <a:t>wrt</a:t>
            </a:r>
            <a:r>
              <a:rPr lang="en-US" altLang="zh-CN" sz="1800" dirty="0">
                <a:solidFill>
                  <a:srgbClr val="C00000"/>
                </a:solidFill>
              </a:rPr>
              <a:t>) </a:t>
            </a:r>
            <a:r>
              <a:rPr lang="en-US" altLang="zh-CN" sz="1800" dirty="0" smtClean="0">
                <a:solidFill>
                  <a:srgbClr val="C00000"/>
                </a:solidFill>
              </a:rPr>
              <a:t>;</a:t>
            </a:r>
          </a:p>
          <a:p>
            <a:pPr>
              <a:buFont typeface="Monotype Sorts" pitchFamily="2" charset="2"/>
              <a:buNone/>
            </a:pPr>
            <a:r>
              <a:rPr lang="en-US" altLang="zh-CN" sz="1800" dirty="0" smtClean="0">
                <a:solidFill>
                  <a:srgbClr val="0000FF"/>
                </a:solidFill>
              </a:rPr>
              <a:t>   }</a:t>
            </a:r>
            <a:endParaRPr lang="en-US" altLang="zh-CN" sz="1800" dirty="0">
              <a:solidFill>
                <a:srgbClr val="0000FF"/>
              </a:solidFill>
            </a:endParaRPr>
          </a:p>
          <a:p>
            <a:pPr>
              <a:buFont typeface="Monotype Sorts" pitchFamily="2" charset="2"/>
              <a:buNone/>
            </a:pPr>
            <a:endParaRPr lang="en-US" altLang="zh-CN" sz="1800" dirty="0">
              <a:solidFill>
                <a:srgbClr val="0000FF"/>
              </a:solidFill>
            </a:endParaRPr>
          </a:p>
          <a:p>
            <a:pPr>
              <a:buFont typeface="Monotype Sorts" pitchFamily="2" charset="2"/>
              <a:buNone/>
            </a:pPr>
            <a:r>
              <a:rPr lang="en-US" altLang="zh-CN" sz="1800" dirty="0">
                <a:solidFill>
                  <a:srgbClr val="0000FF"/>
                </a:solidFill>
              </a:rPr>
              <a:t>       </a:t>
            </a:r>
          </a:p>
        </p:txBody>
      </p:sp>
      <p:sp>
        <p:nvSpPr>
          <p:cNvPr id="6" name="Rectangle 3">
            <a:extLst>
              <a:ext uri="{FF2B5EF4-FFF2-40B4-BE49-F238E27FC236}">
                <a16:creationId xmlns:a16="http://schemas.microsoft.com/office/drawing/2014/main" id="{AF296B4B-8512-46D2-A9F7-22760E72B500}"/>
              </a:ext>
            </a:extLst>
          </p:cNvPr>
          <p:cNvSpPr txBox="1">
            <a:spLocks noChangeArrowheads="1"/>
          </p:cNvSpPr>
          <p:nvPr/>
        </p:nvSpPr>
        <p:spPr bwMode="auto">
          <a:xfrm>
            <a:off x="354013" y="3495815"/>
            <a:ext cx="8250237" cy="13957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1800" dirty="0" smtClean="0">
                <a:solidFill>
                  <a:srgbClr val="000000"/>
                </a:solidFill>
              </a:rPr>
              <a:t>对于写者，就是简单实现对象的互斥访问。</a:t>
            </a:r>
            <a:endParaRPr lang="en-US" altLang="zh-CN" sz="1800" dirty="0" smtClean="0">
              <a:solidFill>
                <a:srgbClr val="000000"/>
              </a:solidFill>
            </a:endParaRPr>
          </a:p>
          <a:p>
            <a:r>
              <a:rPr lang="zh-CN" altLang="en-US" sz="1800" dirty="0" smtClean="0">
                <a:solidFill>
                  <a:srgbClr val="000000"/>
                </a:solidFill>
              </a:rPr>
              <a:t>对于读者，</a:t>
            </a:r>
            <a:endParaRPr lang="en-US" altLang="zh-CN" sz="1800" dirty="0" smtClean="0">
              <a:solidFill>
                <a:srgbClr val="000000"/>
              </a:solidFill>
            </a:endParaRPr>
          </a:p>
          <a:p>
            <a:pPr lvl="1">
              <a:buFont typeface="Wingdings" panose="05000000000000000000" pitchFamily="2" charset="2"/>
              <a:buChar char="ü"/>
            </a:pPr>
            <a:r>
              <a:rPr lang="zh-CN" altLang="en-US" sz="1600" dirty="0">
                <a:solidFill>
                  <a:srgbClr val="000000"/>
                </a:solidFill>
              </a:rPr>
              <a:t>第一个到来的读者，开放后续到来的读者，但</a:t>
            </a:r>
            <a:r>
              <a:rPr lang="zh-CN" altLang="en-US" sz="1600" dirty="0" smtClean="0">
                <a:solidFill>
                  <a:srgbClr val="000000"/>
                </a:solidFill>
              </a:rPr>
              <a:t>要拒绝写</a:t>
            </a:r>
            <a:r>
              <a:rPr lang="zh-CN" altLang="en-US" sz="1600" dirty="0">
                <a:solidFill>
                  <a:srgbClr val="000000"/>
                </a:solidFill>
              </a:rPr>
              <a:t>者</a:t>
            </a:r>
            <a:r>
              <a:rPr lang="zh-CN" altLang="en-US" sz="1600" dirty="0" smtClean="0">
                <a:solidFill>
                  <a:srgbClr val="000000"/>
                </a:solidFill>
              </a:rPr>
              <a:t>。</a:t>
            </a:r>
            <a:endParaRPr lang="en-US" altLang="zh-CN" sz="1600" dirty="0" smtClean="0">
              <a:solidFill>
                <a:srgbClr val="000000"/>
              </a:solidFill>
            </a:endParaRPr>
          </a:p>
          <a:p>
            <a:pPr lvl="1">
              <a:buFont typeface="Wingdings" panose="05000000000000000000" pitchFamily="2" charset="2"/>
              <a:buChar char="ü"/>
            </a:pPr>
            <a:r>
              <a:rPr lang="zh-CN" altLang="en-US" sz="1600" dirty="0" smtClean="0">
                <a:solidFill>
                  <a:srgbClr val="000000"/>
                </a:solidFill>
              </a:rPr>
              <a:t>最后一个离开的读者，释放对象，可能还要唤醒等待的写者。</a:t>
            </a:r>
            <a:endParaRPr lang="en-US" altLang="zh-CN" sz="1600" dirty="0">
              <a:solidFill>
                <a:srgbClr val="000000"/>
              </a:solidFill>
            </a:endParaRPr>
          </a:p>
          <a:p>
            <a:pPr lvl="1">
              <a:buFont typeface="Wingdings" panose="05000000000000000000" pitchFamily="2" charset="2"/>
              <a:buChar char="ü"/>
            </a:pPr>
            <a:endParaRPr lang="en-US" altLang="zh-CN" sz="1600" dirty="0">
              <a:solidFill>
                <a:srgbClr val="000000"/>
              </a:solidFill>
            </a:endParaRPr>
          </a:p>
          <a:p>
            <a:endParaRPr lang="en-US" altLang="zh-CN" sz="1800" dirty="0">
              <a:solidFill>
                <a:srgbClr val="000000"/>
              </a:solidFill>
            </a:endParaRPr>
          </a:p>
          <a:p>
            <a:endParaRPr lang="en-US" altLang="zh-CN" sz="1800" dirty="0" smtClean="0">
              <a:solidFill>
                <a:srgbClr val="000000"/>
              </a:solidFill>
            </a:endParaRPr>
          </a:p>
          <a:p>
            <a:pPr>
              <a:buFont typeface="Monotype Sorts" pitchFamily="2" charset="2"/>
              <a:buNone/>
            </a:pPr>
            <a:r>
              <a:rPr lang="en-US" altLang="zh-CN" sz="1800" dirty="0" smtClean="0">
                <a:solidFill>
                  <a:srgbClr val="0000FF"/>
                </a:solidFill>
              </a:rPr>
              <a:t>       </a:t>
            </a:r>
            <a:endParaRPr lang="en-US" altLang="zh-CN" sz="1800" dirty="0">
              <a:solidFill>
                <a:srgbClr val="0000FF"/>
              </a:solidFill>
            </a:endParaRPr>
          </a:p>
        </p:txBody>
      </p:sp>
      <p:sp>
        <p:nvSpPr>
          <p:cNvPr id="7" name="Rectangle 3">
            <a:extLst>
              <a:ext uri="{FF2B5EF4-FFF2-40B4-BE49-F238E27FC236}">
                <a16:creationId xmlns:a16="http://schemas.microsoft.com/office/drawing/2014/main" id="{AF296B4B-8512-46D2-A9F7-22760E72B500}"/>
              </a:ext>
            </a:extLst>
          </p:cNvPr>
          <p:cNvSpPr txBox="1">
            <a:spLocks noChangeArrowheads="1"/>
          </p:cNvSpPr>
          <p:nvPr/>
        </p:nvSpPr>
        <p:spPr bwMode="auto">
          <a:xfrm>
            <a:off x="354013" y="4978387"/>
            <a:ext cx="8250237" cy="3837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1800" dirty="0" smtClean="0">
                <a:solidFill>
                  <a:srgbClr val="000000"/>
                </a:solidFill>
              </a:rPr>
              <a:t>思考：该实现存在什么问题？</a:t>
            </a:r>
            <a:endParaRPr lang="en-US" altLang="zh-CN" sz="1800" dirty="0" smtClean="0">
              <a:solidFill>
                <a:srgbClr val="000000"/>
              </a:solidFill>
            </a:endParaRPr>
          </a:p>
          <a:p>
            <a:pPr>
              <a:buFont typeface="Monotype Sorts" pitchFamily="2" charset="2"/>
              <a:buNone/>
            </a:pPr>
            <a:r>
              <a:rPr lang="en-US" altLang="zh-CN" sz="1800" dirty="0" smtClean="0">
                <a:solidFill>
                  <a:srgbClr val="0000FF"/>
                </a:solidFill>
              </a:rPr>
              <a:t>       </a:t>
            </a:r>
            <a:endParaRPr lang="en-US" altLang="zh-CN" sz="1800" dirty="0">
              <a:solidFill>
                <a:srgbClr val="0000FF"/>
              </a:solidFill>
            </a:endParaRPr>
          </a:p>
        </p:txBody>
      </p:sp>
      <p:sp>
        <p:nvSpPr>
          <p:cNvPr id="3" name="圆角矩形标注 2"/>
          <p:cNvSpPr/>
          <p:nvPr/>
        </p:nvSpPr>
        <p:spPr>
          <a:xfrm>
            <a:off x="1747808" y="3495815"/>
            <a:ext cx="5656170" cy="1482572"/>
          </a:xfrm>
          <a:prstGeom prst="wedgeRoundRectCallout">
            <a:avLst>
              <a:gd name="adj1" fmla="val -20262"/>
              <a:gd name="adj2" fmla="val 5013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en-US" altLang="zh-CN" sz="1600" dirty="0" smtClean="0">
                <a:solidFill>
                  <a:schemeClr val="tx1"/>
                </a:solidFill>
              </a:rPr>
              <a:t>1</a:t>
            </a:r>
            <a:r>
              <a:rPr lang="zh-CN" altLang="en-US" sz="1600" dirty="0" smtClean="0">
                <a:solidFill>
                  <a:schemeClr val="tx1"/>
                </a:solidFill>
              </a:rPr>
              <a:t>、计数器</a:t>
            </a:r>
            <a:r>
              <a:rPr lang="en-US" altLang="zh-CN" sz="1600" dirty="0" err="1" smtClean="0">
                <a:solidFill>
                  <a:schemeClr val="tx1"/>
                </a:solidFill>
              </a:rPr>
              <a:t>readcount</a:t>
            </a:r>
            <a:r>
              <a:rPr lang="zh-CN" altLang="en-US" sz="1600" dirty="0" smtClean="0">
                <a:solidFill>
                  <a:schemeClr val="tx1"/>
                </a:solidFill>
              </a:rPr>
              <a:t>需要互斥；</a:t>
            </a:r>
            <a:endParaRPr lang="en-US" altLang="zh-CN" sz="1600" dirty="0" smtClean="0">
              <a:solidFill>
                <a:schemeClr val="tx1"/>
              </a:solidFill>
            </a:endParaRPr>
          </a:p>
          <a:p>
            <a:pPr algn="l"/>
            <a:r>
              <a:rPr lang="en-US" altLang="zh-CN" sz="1600" dirty="0" smtClean="0">
                <a:solidFill>
                  <a:schemeClr val="tx1"/>
                </a:solidFill>
              </a:rPr>
              <a:t>2</a:t>
            </a:r>
            <a:r>
              <a:rPr lang="zh-CN" altLang="en-US" sz="1600" dirty="0" smtClean="0">
                <a:solidFill>
                  <a:schemeClr val="tx1"/>
                </a:solidFill>
              </a:rPr>
              <a:t>、如果目前有写者正在访问，第一个到来的读者会进入等待。但后续的读者仍然可以访问对象。</a:t>
            </a:r>
            <a:endParaRPr lang="en-US" altLang="zh-CN" sz="1600" dirty="0" smtClean="0">
              <a:solidFill>
                <a:schemeClr val="tx1"/>
              </a:solidFill>
            </a:endParaRPr>
          </a:p>
          <a:p>
            <a:pPr algn="l"/>
            <a:endParaRPr lang="en-US" altLang="zh-CN" sz="1600" dirty="0">
              <a:solidFill>
                <a:schemeClr val="tx1"/>
              </a:solidFill>
            </a:endParaRPr>
          </a:p>
          <a:p>
            <a:pPr algn="l"/>
            <a:r>
              <a:rPr lang="zh-CN" altLang="en-US" sz="1600" b="1" dirty="0" smtClean="0">
                <a:solidFill>
                  <a:srgbClr val="0303DF"/>
                </a:solidFill>
              </a:rPr>
              <a:t>设置一个互斥信号量可以解决上述两个问题。</a:t>
            </a:r>
            <a:endParaRPr lang="zh-CN" altLang="en-US" sz="1600" b="1" dirty="0">
              <a:solidFill>
                <a:srgbClr val="0303D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2A067DC-766D-4106-A64F-8E986F8E153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Readers-Writers Problem (Cont.)</a:t>
            </a:r>
          </a:p>
        </p:txBody>
      </p:sp>
      <p:sp>
        <p:nvSpPr>
          <p:cNvPr id="114691" name="Rectangle 3">
            <a:extLst>
              <a:ext uri="{FF2B5EF4-FFF2-40B4-BE49-F238E27FC236}">
                <a16:creationId xmlns:a16="http://schemas.microsoft.com/office/drawing/2014/main" id="{96C82930-2BA9-4704-A715-81E1F2F81AE4}"/>
              </a:ext>
            </a:extLst>
          </p:cNvPr>
          <p:cNvSpPr>
            <a:spLocks noGrp="1" noChangeArrowheads="1"/>
          </p:cNvSpPr>
          <p:nvPr>
            <p:ph type="body" idx="4294967295"/>
          </p:nvPr>
        </p:nvSpPr>
        <p:spPr>
          <a:xfrm>
            <a:off x="4103688" y="1081088"/>
            <a:ext cx="4500562" cy="4876800"/>
          </a:xfrm>
          <a:ln w="12700">
            <a:solidFill>
              <a:schemeClr val="tx1"/>
            </a:solidFill>
            <a:miter lim="800000"/>
            <a:headEnd/>
            <a:tailEnd/>
          </a:ln>
        </p:spPr>
        <p:txBody>
          <a:bodyPr/>
          <a:lstStyle/>
          <a:p>
            <a:pPr>
              <a:lnSpc>
                <a:spcPct val="80000"/>
              </a:lnSpc>
            </a:pPr>
            <a:r>
              <a:rPr lang="en-US" altLang="zh-CN" sz="1600" dirty="0"/>
              <a:t>The structure of a </a:t>
            </a:r>
            <a:r>
              <a:rPr lang="en-US" altLang="zh-CN" sz="1600" dirty="0">
                <a:solidFill>
                  <a:srgbClr val="006600"/>
                </a:solidFill>
              </a:rPr>
              <a:t>reader</a:t>
            </a:r>
            <a:r>
              <a:rPr lang="en-US" altLang="zh-CN" sz="1600" dirty="0"/>
              <a:t> process</a:t>
            </a:r>
          </a:p>
          <a:p>
            <a:pPr>
              <a:lnSpc>
                <a:spcPct val="80000"/>
              </a:lnSpc>
              <a:buFont typeface="Monotype Sorts" pitchFamily="2" charset="2"/>
              <a:buNone/>
            </a:pPr>
            <a:r>
              <a:rPr lang="en-US" altLang="zh-CN" sz="1600" dirty="0">
                <a:solidFill>
                  <a:srgbClr val="0000FF"/>
                </a:solidFill>
              </a:rPr>
              <a:t>        </a:t>
            </a: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a:solidFill>
                  <a:srgbClr val="0000FF"/>
                </a:solidFill>
              </a:rPr>
              <a:t>while (true) {</a:t>
            </a: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a:solidFill>
                  <a:srgbClr val="FF0000"/>
                </a:solidFill>
              </a:rPr>
              <a:t>wait (</a:t>
            </a:r>
            <a:r>
              <a:rPr lang="en-US" altLang="zh-CN" sz="1600" dirty="0" err="1">
                <a:solidFill>
                  <a:srgbClr val="FF0000"/>
                </a:solidFill>
              </a:rPr>
              <a:t>mutex</a:t>
            </a:r>
            <a:r>
              <a:rPr lang="en-US" altLang="zh-CN" sz="1600" dirty="0">
                <a:solidFill>
                  <a:srgbClr val="FF0000"/>
                </a:solidFill>
              </a:rPr>
              <a:t>) ;</a:t>
            </a: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err="1">
                <a:solidFill>
                  <a:srgbClr val="0000FF"/>
                </a:solidFill>
              </a:rPr>
              <a:t>readcount</a:t>
            </a:r>
            <a:r>
              <a:rPr lang="en-US" altLang="zh-CN" sz="1600" dirty="0">
                <a:solidFill>
                  <a:srgbClr val="0000FF"/>
                </a:solidFill>
              </a:rPr>
              <a:t> ++ ;</a:t>
            </a:r>
          </a:p>
          <a:p>
            <a:pPr>
              <a:lnSpc>
                <a:spcPct val="80000"/>
              </a:lnSpc>
              <a:buFont typeface="Monotype Sorts" pitchFamily="2" charset="2"/>
              <a:buNone/>
            </a:pPr>
            <a:r>
              <a:rPr lang="en-US" altLang="zh-CN" sz="1600" dirty="0">
                <a:solidFill>
                  <a:srgbClr val="006600"/>
                </a:solidFill>
              </a:rPr>
              <a:t>     </a:t>
            </a:r>
            <a:r>
              <a:rPr lang="en-US" altLang="zh-CN" sz="1600" dirty="0" smtClean="0">
                <a:solidFill>
                  <a:srgbClr val="006600"/>
                </a:solidFill>
              </a:rPr>
              <a:t>       </a:t>
            </a:r>
            <a:r>
              <a:rPr lang="en-US" altLang="zh-CN" sz="1600" dirty="0">
                <a:solidFill>
                  <a:srgbClr val="006600"/>
                </a:solidFill>
              </a:rPr>
              <a:t>if (</a:t>
            </a:r>
            <a:r>
              <a:rPr lang="en-US" altLang="zh-CN" sz="1600" dirty="0" err="1">
                <a:solidFill>
                  <a:srgbClr val="006600"/>
                </a:solidFill>
              </a:rPr>
              <a:t>readcount</a:t>
            </a:r>
            <a:r>
              <a:rPr lang="en-US" altLang="zh-CN" sz="1600" dirty="0">
                <a:solidFill>
                  <a:srgbClr val="006600"/>
                </a:solidFill>
              </a:rPr>
              <a:t> == 1)  wait (</a:t>
            </a:r>
            <a:r>
              <a:rPr lang="en-US" altLang="zh-CN" sz="1600" dirty="0" err="1">
                <a:solidFill>
                  <a:srgbClr val="006600"/>
                </a:solidFill>
              </a:rPr>
              <a:t>wrt</a:t>
            </a:r>
            <a:r>
              <a:rPr lang="en-US" altLang="zh-CN" sz="1600" dirty="0">
                <a:solidFill>
                  <a:srgbClr val="006600"/>
                </a:solidFill>
              </a:rPr>
              <a:t>) ;</a:t>
            </a: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smtClean="0">
                <a:solidFill>
                  <a:srgbClr val="FF0000"/>
                </a:solidFill>
              </a:rPr>
              <a:t> </a:t>
            </a:r>
            <a:r>
              <a:rPr lang="en-US" altLang="zh-CN" sz="1600" dirty="0">
                <a:solidFill>
                  <a:srgbClr val="FF0000"/>
                </a:solidFill>
              </a:rPr>
              <a:t>signal (</a:t>
            </a:r>
            <a:r>
              <a:rPr lang="en-US" altLang="zh-CN" sz="1600" dirty="0" err="1">
                <a:solidFill>
                  <a:srgbClr val="FF0000"/>
                </a:solidFill>
              </a:rPr>
              <a:t>mutex</a:t>
            </a:r>
            <a:r>
              <a:rPr lang="en-US" altLang="zh-CN" sz="1600" dirty="0">
                <a:solidFill>
                  <a:srgbClr val="FF0000"/>
                </a:solidFill>
              </a:rPr>
              <a:t>)</a:t>
            </a:r>
          </a:p>
          <a:p>
            <a:pPr>
              <a:lnSpc>
                <a:spcPct val="80000"/>
              </a:lnSpc>
              <a:buFont typeface="Monotype Sorts" pitchFamily="2" charset="2"/>
              <a:buNone/>
            </a:pPr>
            <a:r>
              <a:rPr lang="en-US" altLang="zh-CN" sz="1600" dirty="0">
                <a:solidFill>
                  <a:srgbClr val="0000FF"/>
                </a:solidFill>
              </a:rPr>
              <a:t>                </a:t>
            </a: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a:solidFill>
                  <a:srgbClr val="0000FF"/>
                </a:solidFill>
              </a:rPr>
              <a:t>// reading is performed</a:t>
            </a:r>
          </a:p>
          <a:p>
            <a:pPr>
              <a:lnSpc>
                <a:spcPct val="80000"/>
              </a:lnSpc>
              <a:buFont typeface="Monotype Sorts" pitchFamily="2" charset="2"/>
              <a:buNone/>
            </a:pPr>
            <a:endParaRPr lang="en-US" altLang="zh-CN" sz="1600" dirty="0">
              <a:solidFill>
                <a:srgbClr val="0000FF"/>
              </a:solidFill>
            </a:endParaRP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a:solidFill>
                  <a:srgbClr val="FF0000"/>
                </a:solidFill>
              </a:rPr>
              <a:t>wait (</a:t>
            </a:r>
            <a:r>
              <a:rPr lang="en-US" altLang="zh-CN" sz="1600" dirty="0" err="1">
                <a:solidFill>
                  <a:srgbClr val="FF0000"/>
                </a:solidFill>
              </a:rPr>
              <a:t>mutex</a:t>
            </a:r>
            <a:r>
              <a:rPr lang="en-US" altLang="zh-CN" sz="1600" dirty="0">
                <a:solidFill>
                  <a:srgbClr val="FF0000"/>
                </a:solidFill>
              </a:rPr>
              <a:t>) ;</a:t>
            </a: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err="1">
                <a:solidFill>
                  <a:srgbClr val="0000FF"/>
                </a:solidFill>
              </a:rPr>
              <a:t>readcount</a:t>
            </a:r>
            <a:r>
              <a:rPr lang="en-US" altLang="zh-CN" sz="1600" dirty="0">
                <a:solidFill>
                  <a:srgbClr val="0000FF"/>
                </a:solidFill>
              </a:rPr>
              <a:t>  - - ;</a:t>
            </a:r>
          </a:p>
          <a:p>
            <a:pPr>
              <a:lnSpc>
                <a:spcPct val="80000"/>
              </a:lnSpc>
              <a:buFont typeface="Monotype Sorts" pitchFamily="2" charset="2"/>
              <a:buNone/>
            </a:pPr>
            <a:r>
              <a:rPr lang="en-US" altLang="zh-CN" sz="1600" dirty="0">
                <a:solidFill>
                  <a:srgbClr val="006600"/>
                </a:solidFill>
              </a:rPr>
              <a:t>     </a:t>
            </a:r>
            <a:r>
              <a:rPr lang="en-US" altLang="zh-CN" sz="1600" dirty="0" smtClean="0">
                <a:solidFill>
                  <a:srgbClr val="006600"/>
                </a:solidFill>
              </a:rPr>
              <a:t>       </a:t>
            </a:r>
            <a:r>
              <a:rPr lang="en-US" altLang="zh-CN" sz="1600" dirty="0">
                <a:solidFill>
                  <a:srgbClr val="006600"/>
                </a:solidFill>
              </a:rPr>
              <a:t>if (</a:t>
            </a:r>
            <a:r>
              <a:rPr lang="en-US" altLang="zh-CN" sz="1600" dirty="0" err="1">
                <a:solidFill>
                  <a:srgbClr val="006600"/>
                </a:solidFill>
              </a:rPr>
              <a:t>readcount</a:t>
            </a:r>
            <a:r>
              <a:rPr lang="en-US" altLang="zh-CN" sz="1600" dirty="0">
                <a:solidFill>
                  <a:srgbClr val="006600"/>
                </a:solidFill>
              </a:rPr>
              <a:t>  == 0)  signal (</a:t>
            </a:r>
            <a:r>
              <a:rPr lang="en-US" altLang="zh-CN" sz="1600" dirty="0" err="1">
                <a:solidFill>
                  <a:srgbClr val="006600"/>
                </a:solidFill>
              </a:rPr>
              <a:t>wrt</a:t>
            </a:r>
            <a:r>
              <a:rPr lang="en-US" altLang="zh-CN" sz="1600" dirty="0">
                <a:solidFill>
                  <a:srgbClr val="006600"/>
                </a:solidFill>
              </a:rPr>
              <a:t>) ;</a:t>
            </a: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smtClean="0">
                <a:solidFill>
                  <a:srgbClr val="FF0000"/>
                </a:solidFill>
              </a:rPr>
              <a:t>  </a:t>
            </a:r>
            <a:r>
              <a:rPr lang="en-US" altLang="zh-CN" sz="1600" dirty="0">
                <a:solidFill>
                  <a:srgbClr val="FF0000"/>
                </a:solidFill>
              </a:rPr>
              <a:t>signal (</a:t>
            </a:r>
            <a:r>
              <a:rPr lang="en-US" altLang="zh-CN" sz="1600" dirty="0" err="1">
                <a:solidFill>
                  <a:srgbClr val="FF0000"/>
                </a:solidFill>
              </a:rPr>
              <a:t>mutex</a:t>
            </a:r>
            <a:r>
              <a:rPr lang="en-US" altLang="zh-CN" sz="1600" dirty="0">
                <a:solidFill>
                  <a:srgbClr val="FF0000"/>
                </a:solidFill>
              </a:rPr>
              <a:t>) ;</a:t>
            </a:r>
          </a:p>
          <a:p>
            <a:pPr>
              <a:lnSpc>
                <a:spcPct val="80000"/>
              </a:lnSpc>
              <a:buFont typeface="Monotype Sorts" pitchFamily="2" charset="2"/>
              <a:buNone/>
            </a:pPr>
            <a:r>
              <a:rPr lang="en-US" altLang="zh-CN" sz="1600" dirty="0">
                <a:solidFill>
                  <a:srgbClr val="0000FF"/>
                </a:solidFill>
              </a:rPr>
              <a:t>     </a:t>
            </a:r>
            <a:r>
              <a:rPr lang="en-US" altLang="zh-CN" sz="1600" dirty="0" smtClean="0">
                <a:solidFill>
                  <a:srgbClr val="0000FF"/>
                </a:solidFill>
              </a:rPr>
              <a:t> </a:t>
            </a:r>
            <a:r>
              <a:rPr lang="en-US" altLang="zh-CN" sz="1600" dirty="0">
                <a:solidFill>
                  <a:srgbClr val="0000FF"/>
                </a:solidFill>
              </a:rPr>
              <a:t>}</a:t>
            </a:r>
          </a:p>
          <a:p>
            <a:pPr>
              <a:lnSpc>
                <a:spcPct val="80000"/>
              </a:lnSpc>
              <a:buFont typeface="Monotype Sorts" pitchFamily="2" charset="2"/>
              <a:buNone/>
            </a:pPr>
            <a:endParaRPr lang="en-US" altLang="zh-CN" sz="1600" dirty="0">
              <a:solidFill>
                <a:srgbClr val="0000FF"/>
              </a:solidFill>
            </a:endParaRPr>
          </a:p>
          <a:p>
            <a:pPr>
              <a:lnSpc>
                <a:spcPct val="80000"/>
              </a:lnSpc>
              <a:buFont typeface="Monotype Sorts" pitchFamily="2" charset="2"/>
              <a:buNone/>
            </a:pPr>
            <a:endParaRPr lang="en-US" altLang="zh-CN" sz="1600" dirty="0">
              <a:solidFill>
                <a:srgbClr val="0000FF"/>
              </a:solidFill>
            </a:endParaRPr>
          </a:p>
          <a:p>
            <a:pPr>
              <a:lnSpc>
                <a:spcPct val="80000"/>
              </a:lnSpc>
              <a:buFont typeface="Monotype Sorts" pitchFamily="2" charset="2"/>
              <a:buNone/>
            </a:pPr>
            <a:r>
              <a:rPr lang="en-US" altLang="zh-CN" sz="1600" dirty="0">
                <a:solidFill>
                  <a:srgbClr val="0000FF"/>
                </a:solidFill>
              </a:rPr>
              <a:t>       </a:t>
            </a:r>
          </a:p>
        </p:txBody>
      </p:sp>
      <p:sp>
        <p:nvSpPr>
          <p:cNvPr id="114692" name="Rectangle 3">
            <a:extLst>
              <a:ext uri="{FF2B5EF4-FFF2-40B4-BE49-F238E27FC236}">
                <a16:creationId xmlns:a16="http://schemas.microsoft.com/office/drawing/2014/main" id="{AF296B4B-8512-46D2-A9F7-22760E72B500}"/>
              </a:ext>
            </a:extLst>
          </p:cNvPr>
          <p:cNvSpPr txBox="1">
            <a:spLocks noChangeArrowheads="1"/>
          </p:cNvSpPr>
          <p:nvPr/>
        </p:nvSpPr>
        <p:spPr bwMode="auto">
          <a:xfrm>
            <a:off x="354013" y="1081088"/>
            <a:ext cx="3445630" cy="487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1600"/>
              <a:t>The structure of a </a:t>
            </a:r>
            <a:r>
              <a:rPr lang="en-US" altLang="zh-CN" sz="1600">
                <a:solidFill>
                  <a:srgbClr val="006600"/>
                </a:solidFill>
              </a:rPr>
              <a:t>writer</a:t>
            </a:r>
            <a:r>
              <a:rPr lang="en-US" altLang="zh-CN" sz="1600"/>
              <a:t> process</a:t>
            </a:r>
          </a:p>
          <a:p>
            <a:pPr>
              <a:buFont typeface="Monotype Sorts" pitchFamily="2" charset="2"/>
              <a:buNone/>
            </a:pPr>
            <a:r>
              <a:rPr lang="en-US" altLang="zh-CN" sz="1800">
                <a:solidFill>
                  <a:srgbClr val="0000FF"/>
                </a:solidFill>
              </a:rPr>
              <a:t>        </a:t>
            </a:r>
          </a:p>
          <a:p>
            <a:pPr>
              <a:buFont typeface="Monotype Sorts" pitchFamily="2" charset="2"/>
              <a:buNone/>
            </a:pPr>
            <a:r>
              <a:rPr lang="en-US" altLang="zh-CN" sz="1800">
                <a:solidFill>
                  <a:srgbClr val="0000FF"/>
                </a:solidFill>
              </a:rPr>
              <a:t>  while (true) {</a:t>
            </a:r>
          </a:p>
          <a:p>
            <a:pPr>
              <a:buFont typeface="Monotype Sorts" pitchFamily="2" charset="2"/>
              <a:buNone/>
            </a:pPr>
            <a:r>
              <a:rPr lang="en-US" altLang="zh-CN" sz="1800">
                <a:solidFill>
                  <a:srgbClr val="0000FF"/>
                </a:solidFill>
              </a:rPr>
              <a:t>         </a:t>
            </a:r>
            <a:r>
              <a:rPr lang="en-US" altLang="zh-CN" sz="1800">
                <a:solidFill>
                  <a:srgbClr val="C00000"/>
                </a:solidFill>
              </a:rPr>
              <a:t>wait (wrt) ;</a:t>
            </a:r>
          </a:p>
          <a:p>
            <a:pPr>
              <a:buFont typeface="Monotype Sorts" pitchFamily="2" charset="2"/>
              <a:buNone/>
            </a:pPr>
            <a:r>
              <a:rPr lang="en-US" altLang="zh-CN" sz="1800">
                <a:solidFill>
                  <a:srgbClr val="0000FF"/>
                </a:solidFill>
              </a:rPr>
              <a:t>                </a:t>
            </a:r>
          </a:p>
          <a:p>
            <a:pPr>
              <a:buFont typeface="Monotype Sorts" pitchFamily="2" charset="2"/>
              <a:buNone/>
            </a:pPr>
            <a:r>
              <a:rPr lang="en-US" altLang="zh-CN" sz="1800">
                <a:solidFill>
                  <a:srgbClr val="0000FF"/>
                </a:solidFill>
              </a:rPr>
              <a:t>          // writing is performed</a:t>
            </a:r>
          </a:p>
          <a:p>
            <a:pPr>
              <a:buFont typeface="Monotype Sorts" pitchFamily="2" charset="2"/>
              <a:buNone/>
            </a:pPr>
            <a:endParaRPr lang="en-US" altLang="zh-CN" sz="1800">
              <a:solidFill>
                <a:srgbClr val="0000FF"/>
              </a:solidFill>
            </a:endParaRPr>
          </a:p>
          <a:p>
            <a:pPr>
              <a:buFont typeface="Monotype Sorts" pitchFamily="2" charset="2"/>
              <a:buNone/>
            </a:pPr>
            <a:r>
              <a:rPr lang="en-US" altLang="zh-CN" sz="1800">
                <a:solidFill>
                  <a:srgbClr val="0000FF"/>
                </a:solidFill>
              </a:rPr>
              <a:t>           </a:t>
            </a:r>
            <a:r>
              <a:rPr lang="en-US" altLang="zh-CN" sz="1800">
                <a:solidFill>
                  <a:srgbClr val="C00000"/>
                </a:solidFill>
              </a:rPr>
              <a:t>signal (wrt) ;</a:t>
            </a:r>
          </a:p>
          <a:p>
            <a:pPr>
              <a:buFont typeface="Monotype Sorts" pitchFamily="2" charset="2"/>
              <a:buNone/>
            </a:pPr>
            <a:r>
              <a:rPr lang="en-US" altLang="zh-CN" sz="1800">
                <a:solidFill>
                  <a:srgbClr val="0000FF"/>
                </a:solidFill>
              </a:rPr>
              <a:t>   }</a:t>
            </a:r>
          </a:p>
          <a:p>
            <a:pPr>
              <a:buFont typeface="Monotype Sorts" pitchFamily="2" charset="2"/>
              <a:buNone/>
            </a:pPr>
            <a:endParaRPr lang="en-US" altLang="zh-CN" sz="1800">
              <a:solidFill>
                <a:srgbClr val="0000FF"/>
              </a:solidFill>
            </a:endParaRPr>
          </a:p>
          <a:p>
            <a:pPr>
              <a:buFont typeface="Monotype Sorts" pitchFamily="2" charset="2"/>
              <a:buNone/>
            </a:pPr>
            <a:endParaRPr lang="en-US" altLang="zh-CN" sz="1800">
              <a:solidFill>
                <a:srgbClr val="0000FF"/>
              </a:solidFill>
            </a:endParaRPr>
          </a:p>
          <a:p>
            <a:pPr>
              <a:buFont typeface="Monotype Sorts" pitchFamily="2" charset="2"/>
              <a:buNone/>
            </a:pPr>
            <a:r>
              <a:rPr lang="en-US" altLang="zh-CN" sz="1800">
                <a:solidFill>
                  <a:srgbClr val="0000FF"/>
                </a:solidFill>
              </a:rPr>
              <a:t>       </a:t>
            </a:r>
          </a:p>
        </p:txBody>
      </p:sp>
      <p:sp>
        <p:nvSpPr>
          <p:cNvPr id="2" name="对话气泡: 圆角矩形 1">
            <a:extLst>
              <a:ext uri="{FF2B5EF4-FFF2-40B4-BE49-F238E27FC236}">
                <a16:creationId xmlns:a16="http://schemas.microsoft.com/office/drawing/2014/main" id="{C3D711BD-4E2B-4780-BC29-CE99F71D56A0}"/>
              </a:ext>
            </a:extLst>
          </p:cNvPr>
          <p:cNvSpPr/>
          <p:nvPr/>
        </p:nvSpPr>
        <p:spPr>
          <a:xfrm>
            <a:off x="6613864" y="1704513"/>
            <a:ext cx="1724056" cy="678722"/>
          </a:xfrm>
          <a:prstGeom prst="wedgeRoundRectCallout">
            <a:avLst>
              <a:gd name="adj1" fmla="val -19780"/>
              <a:gd name="adj2" fmla="val 66909"/>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a:r>
              <a:rPr lang="en-US" altLang="zh-CN" sz="1200" dirty="0">
                <a:solidFill>
                  <a:schemeClr val="tx1"/>
                </a:solidFill>
              </a:rPr>
              <a:t>1</a:t>
            </a:r>
            <a:r>
              <a:rPr lang="zh-CN" altLang="en-US" sz="1200" dirty="0">
                <a:solidFill>
                  <a:schemeClr val="tx1"/>
                </a:solidFill>
              </a:rPr>
              <a:t>、若有写者，等待；</a:t>
            </a:r>
            <a:endParaRPr lang="en-US" altLang="zh-CN" sz="1200" dirty="0">
              <a:solidFill>
                <a:schemeClr val="tx1"/>
              </a:solidFill>
            </a:endParaRPr>
          </a:p>
          <a:p>
            <a:pPr algn="l" eaLnBrk="1"/>
            <a:r>
              <a:rPr lang="en-US" altLang="zh-CN" sz="1200" dirty="0">
                <a:solidFill>
                  <a:schemeClr val="tx1"/>
                </a:solidFill>
              </a:rPr>
              <a:t>2</a:t>
            </a:r>
            <a:r>
              <a:rPr lang="zh-CN" altLang="en-US" sz="1200" dirty="0">
                <a:solidFill>
                  <a:schemeClr val="tx1"/>
                </a:solidFill>
              </a:rPr>
              <a:t>、若无写者，封锁写者；</a:t>
            </a:r>
          </a:p>
        </p:txBody>
      </p:sp>
    </p:spTree>
    <p:extLst>
      <p:ext uri="{BB962C8B-B14F-4D97-AF65-F5344CB8AC3E}">
        <p14:creationId xmlns:p14="http://schemas.microsoft.com/office/powerpoint/2010/main" val="172567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3B1DD320-0E67-4D2D-9C69-FE82F6B2F99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Readers-Writers Problem (Cont.)</a:t>
            </a:r>
          </a:p>
        </p:txBody>
      </p:sp>
      <p:sp>
        <p:nvSpPr>
          <p:cNvPr id="115715" name="Rectangle 3">
            <a:extLst>
              <a:ext uri="{FF2B5EF4-FFF2-40B4-BE49-F238E27FC236}">
                <a16:creationId xmlns:a16="http://schemas.microsoft.com/office/drawing/2014/main" id="{811C50DA-41C5-49B4-9B78-7FFBCB60FBC0}"/>
              </a:ext>
            </a:extLst>
          </p:cNvPr>
          <p:cNvSpPr>
            <a:spLocks noGrp="1" noChangeArrowheads="1"/>
          </p:cNvSpPr>
          <p:nvPr>
            <p:ph type="body" idx="4294967295"/>
          </p:nvPr>
        </p:nvSpPr>
        <p:spPr>
          <a:xfrm>
            <a:off x="827088" y="1279525"/>
            <a:ext cx="7747000" cy="5065713"/>
          </a:xfrm>
        </p:spPr>
        <p:txBody>
          <a:bodyPr/>
          <a:lstStyle/>
          <a:p>
            <a:pPr>
              <a:lnSpc>
                <a:spcPct val="80000"/>
              </a:lnSpc>
              <a:buFont typeface="Wingdings" panose="05000000000000000000" pitchFamily="2" charset="2"/>
              <a:buChar char="n"/>
            </a:pPr>
            <a:r>
              <a:rPr lang="zh-CN" altLang="en-US" sz="2400" dirty="0">
                <a:solidFill>
                  <a:srgbClr val="000000"/>
                </a:solidFill>
              </a:rPr>
              <a:t>讨论：</a:t>
            </a:r>
            <a:endParaRPr lang="en-US" altLang="zh-CN" sz="2400" dirty="0">
              <a:solidFill>
                <a:srgbClr val="000000"/>
              </a:solidFill>
            </a:endParaRPr>
          </a:p>
          <a:p>
            <a:pPr lvl="1">
              <a:lnSpc>
                <a:spcPct val="80000"/>
              </a:lnSpc>
              <a:buFont typeface="Wingdings" panose="05000000000000000000" pitchFamily="2" charset="2"/>
              <a:buChar char="l"/>
            </a:pPr>
            <a:r>
              <a:rPr lang="zh-CN" altLang="en-US" sz="2000" dirty="0">
                <a:solidFill>
                  <a:srgbClr val="000000"/>
                </a:solidFill>
              </a:rPr>
              <a:t>该方案中，若有写者访问对象，读者在哪些信号量的等待队列中？</a:t>
            </a:r>
            <a:endParaRPr lang="en-US" altLang="zh-CN" sz="2000" dirty="0">
              <a:solidFill>
                <a:srgbClr val="000000"/>
              </a:solidFill>
            </a:endParaRPr>
          </a:p>
          <a:p>
            <a:pPr lvl="1">
              <a:lnSpc>
                <a:spcPct val="80000"/>
              </a:lnSpc>
              <a:buFont typeface="Wingdings" panose="05000000000000000000" pitchFamily="2" charset="2"/>
              <a:buChar char="l"/>
            </a:pPr>
            <a:r>
              <a:rPr lang="zh-CN" altLang="en-US" sz="2000" dirty="0">
                <a:solidFill>
                  <a:srgbClr val="000000"/>
                </a:solidFill>
              </a:rPr>
              <a:t>该方案存在的问题</a:t>
            </a:r>
            <a:endParaRPr lang="en-US" altLang="zh-CN" sz="2000" dirty="0">
              <a:solidFill>
                <a:srgbClr val="000000"/>
              </a:solidFill>
            </a:endParaRPr>
          </a:p>
          <a:p>
            <a:pPr lvl="2" eaLnBrk="1" hangingPunct="1">
              <a:lnSpc>
                <a:spcPct val="80000"/>
              </a:lnSpc>
              <a:buFont typeface="Wingdings" panose="05000000000000000000" pitchFamily="2" charset="2"/>
              <a:buChar char="l"/>
            </a:pPr>
            <a:r>
              <a:rPr lang="en-US" altLang="zh-CN" sz="1800" dirty="0">
                <a:solidFill>
                  <a:srgbClr val="000000"/>
                </a:solidFill>
              </a:rPr>
              <a:t>Problem: </a:t>
            </a:r>
            <a:r>
              <a:rPr lang="zh-CN" altLang="en-US" sz="1800" dirty="0">
                <a:solidFill>
                  <a:srgbClr val="000000"/>
                </a:solidFill>
              </a:rPr>
              <a:t>该方案读者优先，可能导致写者出现“饥饿”现象；</a:t>
            </a:r>
            <a:endParaRPr lang="en-US" altLang="zh-CN" sz="1800" dirty="0">
              <a:solidFill>
                <a:srgbClr val="000000"/>
              </a:solidFill>
            </a:endParaRPr>
          </a:p>
          <a:p>
            <a:pPr lvl="2" eaLnBrk="1" hangingPunct="1">
              <a:lnSpc>
                <a:spcPct val="80000"/>
              </a:lnSpc>
              <a:buFont typeface="Wingdings" panose="05000000000000000000" pitchFamily="2" charset="2"/>
              <a:buChar char="l"/>
            </a:pPr>
            <a:r>
              <a:rPr lang="en-US" altLang="zh-CN" sz="1800" dirty="0">
                <a:solidFill>
                  <a:srgbClr val="000000"/>
                </a:solidFill>
              </a:rPr>
              <a:t>Solution</a:t>
            </a:r>
            <a:r>
              <a:rPr lang="zh-CN" altLang="en-US" sz="1800" dirty="0">
                <a:solidFill>
                  <a:srgbClr val="000000"/>
                </a:solidFill>
              </a:rPr>
              <a:t>：当有写者到来时，该写者阻止后续的读者访问该对象；（写者优先）</a:t>
            </a:r>
            <a:endParaRPr lang="en-US" altLang="zh-CN" sz="1800" dirty="0">
              <a:solidFill>
                <a:srgbClr val="000000"/>
              </a:solidFill>
            </a:endParaRPr>
          </a:p>
          <a:p>
            <a:pPr>
              <a:lnSpc>
                <a:spcPct val="80000"/>
              </a:lnSpc>
              <a:buFont typeface="Wingdings" panose="05000000000000000000" pitchFamily="2" charset="2"/>
              <a:buChar char="n"/>
            </a:pPr>
            <a:endParaRPr lang="en-US" altLang="zh-CN" sz="2400" dirty="0">
              <a:solidFill>
                <a:srgbClr val="0000FF"/>
              </a:solidFill>
            </a:endParaRPr>
          </a:p>
          <a:p>
            <a:pPr>
              <a:lnSpc>
                <a:spcPct val="80000"/>
              </a:lnSpc>
              <a:buFont typeface="Monotype Sorts" pitchFamily="2" charset="2"/>
              <a:buNone/>
            </a:pPr>
            <a:r>
              <a:rPr lang="en-US" altLang="zh-CN" sz="2400" dirty="0">
                <a:solidFill>
                  <a:srgbClr val="0000FF"/>
                </a:solidFill>
              </a:rPr>
              <a:t>       </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ED8B5D04-6B3E-4AF1-9671-248A9ED9A51F}"/>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a:t>
            </a:r>
          </a:p>
        </p:txBody>
      </p:sp>
      <p:sp>
        <p:nvSpPr>
          <p:cNvPr id="116739" name="Rectangle 3">
            <a:extLst>
              <a:ext uri="{FF2B5EF4-FFF2-40B4-BE49-F238E27FC236}">
                <a16:creationId xmlns:a16="http://schemas.microsoft.com/office/drawing/2014/main" id="{4CE20FD7-8481-470E-91F9-7D0ED521D9F8}"/>
              </a:ext>
            </a:extLst>
          </p:cNvPr>
          <p:cNvSpPr>
            <a:spLocks noGrp="1" noChangeArrowheads="1"/>
          </p:cNvSpPr>
          <p:nvPr>
            <p:ph type="body" idx="4294967295"/>
          </p:nvPr>
        </p:nvSpPr>
        <p:spPr>
          <a:xfrm>
            <a:off x="914400" y="4876800"/>
            <a:ext cx="7029450" cy="1247775"/>
          </a:xfrm>
        </p:spPr>
        <p:txBody>
          <a:bodyPr/>
          <a:lstStyle/>
          <a:p>
            <a:pPr>
              <a:tabLst>
                <a:tab pos="1370013" algn="l"/>
                <a:tab pos="1541463" algn="l"/>
              </a:tabLst>
            </a:pPr>
            <a:r>
              <a:rPr lang="en-US" altLang="zh-CN" sz="1800" dirty="0"/>
              <a:t>Shared data </a:t>
            </a:r>
          </a:p>
          <a:p>
            <a:pPr lvl="1">
              <a:tabLst>
                <a:tab pos="1370013" algn="l"/>
                <a:tab pos="1541463" algn="l"/>
              </a:tabLst>
            </a:pPr>
            <a:r>
              <a:rPr lang="en-US" altLang="zh-CN" sz="1800" dirty="0"/>
              <a:t>Bowl of rice (data set)</a:t>
            </a:r>
          </a:p>
          <a:p>
            <a:pPr lvl="1">
              <a:tabLst>
                <a:tab pos="1370013" algn="l"/>
                <a:tab pos="1541463" algn="l"/>
              </a:tabLst>
            </a:pPr>
            <a:r>
              <a:rPr lang="en-US" altLang="zh-CN" sz="1600" dirty="0"/>
              <a:t>Semaphore </a:t>
            </a:r>
            <a:r>
              <a:rPr lang="en-US" altLang="zh-CN" sz="1600" dirty="0">
                <a:solidFill>
                  <a:srgbClr val="FF0000"/>
                </a:solidFill>
              </a:rPr>
              <a:t>chopstick [5]</a:t>
            </a:r>
            <a:r>
              <a:rPr lang="en-US" altLang="zh-CN" sz="1600" dirty="0"/>
              <a:t> initialized to </a:t>
            </a:r>
            <a:r>
              <a:rPr lang="en-US" altLang="zh-CN" sz="1600" dirty="0">
                <a:solidFill>
                  <a:srgbClr val="006600"/>
                </a:solidFill>
              </a:rPr>
              <a:t>1</a:t>
            </a:r>
          </a:p>
        </p:txBody>
      </p:sp>
      <p:pic>
        <p:nvPicPr>
          <p:cNvPr id="116740" name="Picture 4">
            <a:extLst>
              <a:ext uri="{FF2B5EF4-FFF2-40B4-BE49-F238E27FC236}">
                <a16:creationId xmlns:a16="http://schemas.microsoft.com/office/drawing/2014/main" id="{3AC23C3C-A1A8-4EEC-80A4-CF26720D2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311" t="586" r="11458" b="781"/>
          <a:stretch>
            <a:fillRect/>
          </a:stretch>
        </p:blipFill>
        <p:spPr bwMode="auto">
          <a:xfrm>
            <a:off x="3271838" y="1624013"/>
            <a:ext cx="3078162" cy="29479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88486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ED8B5D04-6B3E-4AF1-9671-248A9ED9A51F}"/>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a:t>
            </a:r>
          </a:p>
        </p:txBody>
      </p:sp>
      <p:sp>
        <p:nvSpPr>
          <p:cNvPr id="116739" name="Rectangle 3">
            <a:extLst>
              <a:ext uri="{FF2B5EF4-FFF2-40B4-BE49-F238E27FC236}">
                <a16:creationId xmlns:a16="http://schemas.microsoft.com/office/drawing/2014/main" id="{4CE20FD7-8481-470E-91F9-7D0ED521D9F8}"/>
              </a:ext>
            </a:extLst>
          </p:cNvPr>
          <p:cNvSpPr>
            <a:spLocks noGrp="1" noChangeArrowheads="1"/>
          </p:cNvSpPr>
          <p:nvPr>
            <p:ph type="body" idx="4294967295"/>
          </p:nvPr>
        </p:nvSpPr>
        <p:spPr>
          <a:xfrm>
            <a:off x="914400" y="4876800"/>
            <a:ext cx="7029450" cy="1247775"/>
          </a:xfrm>
        </p:spPr>
        <p:txBody>
          <a:bodyPr/>
          <a:lstStyle/>
          <a:p>
            <a:pPr>
              <a:tabLst>
                <a:tab pos="1370013" algn="l"/>
                <a:tab pos="1541463" algn="l"/>
              </a:tabLst>
            </a:pPr>
            <a:r>
              <a:rPr lang="en-US" altLang="zh-CN" sz="1800" dirty="0"/>
              <a:t>Shared data </a:t>
            </a:r>
          </a:p>
          <a:p>
            <a:pPr lvl="1">
              <a:tabLst>
                <a:tab pos="1370013" algn="l"/>
                <a:tab pos="1541463" algn="l"/>
              </a:tabLst>
            </a:pPr>
            <a:r>
              <a:rPr lang="en-US" altLang="zh-CN" sz="1800" dirty="0"/>
              <a:t>Bowl of rice (data set)</a:t>
            </a:r>
          </a:p>
          <a:p>
            <a:pPr lvl="1">
              <a:tabLst>
                <a:tab pos="1370013" algn="l"/>
                <a:tab pos="1541463" algn="l"/>
              </a:tabLst>
            </a:pPr>
            <a:r>
              <a:rPr lang="en-US" altLang="zh-CN" sz="1600" dirty="0"/>
              <a:t>Semaphore </a:t>
            </a:r>
            <a:r>
              <a:rPr lang="en-US" altLang="zh-CN" sz="1600" dirty="0">
                <a:solidFill>
                  <a:srgbClr val="FF0000"/>
                </a:solidFill>
              </a:rPr>
              <a:t>chopstick [5]</a:t>
            </a:r>
            <a:r>
              <a:rPr lang="en-US" altLang="zh-CN" sz="1600" dirty="0"/>
              <a:t> initialized to </a:t>
            </a:r>
            <a:r>
              <a:rPr lang="en-US" altLang="zh-CN" sz="1600" dirty="0">
                <a:solidFill>
                  <a:srgbClr val="006600"/>
                </a:solidFill>
              </a:rPr>
              <a:t>1</a:t>
            </a:r>
          </a:p>
        </p:txBody>
      </p:sp>
      <p:pic>
        <p:nvPicPr>
          <p:cNvPr id="4098" name="Picture 2" descr="查看源图像">
            <a:extLst>
              <a:ext uri="{FF2B5EF4-FFF2-40B4-BE49-F238E27FC236}">
                <a16:creationId xmlns:a16="http://schemas.microsoft.com/office/drawing/2014/main" id="{6DD46A5E-081D-40AD-8EBD-E39B208673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296" y="1038688"/>
            <a:ext cx="4465468" cy="3767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66270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9ED6F066-FE1E-46D9-830F-CCBF7A9D991E}"/>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 (Cont.)</a:t>
            </a:r>
          </a:p>
        </p:txBody>
      </p:sp>
      <p:sp>
        <p:nvSpPr>
          <p:cNvPr id="117763" name="Rectangle 3">
            <a:extLst>
              <a:ext uri="{FF2B5EF4-FFF2-40B4-BE49-F238E27FC236}">
                <a16:creationId xmlns:a16="http://schemas.microsoft.com/office/drawing/2014/main" id="{F485AEC2-8B5F-4480-B9EC-965BB56512C9}"/>
              </a:ext>
            </a:extLst>
          </p:cNvPr>
          <p:cNvSpPr>
            <a:spLocks noGrp="1" noChangeArrowheads="1"/>
          </p:cNvSpPr>
          <p:nvPr>
            <p:ph type="body" idx="4294967295"/>
          </p:nvPr>
        </p:nvSpPr>
        <p:spPr>
          <a:xfrm>
            <a:off x="827088" y="1279525"/>
            <a:ext cx="7107237" cy="4784725"/>
          </a:xfrm>
        </p:spPr>
        <p:txBody>
          <a:bodyPr/>
          <a:lstStyle/>
          <a:p>
            <a:pPr marL="381000" indent="-381000">
              <a:lnSpc>
                <a:spcPct val="90000"/>
              </a:lnSpc>
              <a:tabLst>
                <a:tab pos="1712913" algn="l"/>
                <a:tab pos="2005013" algn="l"/>
                <a:tab pos="2232025" algn="l"/>
                <a:tab pos="2459038" algn="l"/>
              </a:tabLst>
            </a:pPr>
            <a:r>
              <a:rPr lang="en-US" altLang="zh-CN" sz="1800" dirty="0"/>
              <a:t>The structure of Philosopher</a:t>
            </a:r>
            <a:r>
              <a:rPr lang="en-US" altLang="zh-CN" sz="1800" i="1" dirty="0">
                <a:solidFill>
                  <a:srgbClr val="0000FF"/>
                </a:solidFill>
              </a:rPr>
              <a:t> i</a:t>
            </a:r>
            <a:r>
              <a:rPr lang="en-US" altLang="zh-CN" sz="1800" dirty="0"/>
              <a:t>:</a:t>
            </a:r>
          </a:p>
          <a:p>
            <a:pPr marL="381000" indent="-381000">
              <a:lnSpc>
                <a:spcPct val="90000"/>
              </a:lnSpc>
              <a:buFont typeface="Monotype Sorts" pitchFamily="2" charset="2"/>
              <a:buNone/>
              <a:tabLst>
                <a:tab pos="1712913" algn="l"/>
                <a:tab pos="2005013" algn="l"/>
                <a:tab pos="2232025" algn="l"/>
                <a:tab pos="2459038" algn="l"/>
              </a:tabLst>
            </a:pPr>
            <a:endParaRPr lang="en-US" altLang="zh-CN" sz="1800" dirty="0"/>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00FF"/>
                </a:solidFill>
              </a:rPr>
              <a:t>While (true)  { </a:t>
            </a: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6600"/>
                </a:solidFill>
              </a:rPr>
              <a:t>          wait ( chopstick[</a:t>
            </a:r>
            <a:r>
              <a:rPr lang="en-US" altLang="zh-CN" sz="1800" dirty="0" err="1">
                <a:solidFill>
                  <a:srgbClr val="006600"/>
                </a:solidFill>
              </a:rPr>
              <a:t>i</a:t>
            </a:r>
            <a:r>
              <a:rPr lang="en-US" altLang="zh-CN" sz="1800" dirty="0">
                <a:solidFill>
                  <a:srgbClr val="006600"/>
                </a:solidFill>
              </a:rPr>
              <a:t>] );</a:t>
            </a: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6600"/>
                </a:solidFill>
              </a:rPr>
              <a:t>	     wait ( </a:t>
            </a:r>
            <a:r>
              <a:rPr lang="en-US" altLang="zh-CN" sz="1800" dirty="0" err="1">
                <a:solidFill>
                  <a:srgbClr val="006600"/>
                </a:solidFill>
              </a:rPr>
              <a:t>chopStick</a:t>
            </a:r>
            <a:r>
              <a:rPr lang="en-US" altLang="zh-CN" sz="1800" dirty="0">
                <a:solidFill>
                  <a:srgbClr val="006600"/>
                </a:solidFill>
              </a:rPr>
              <a:t>[ (</a:t>
            </a:r>
            <a:r>
              <a:rPr lang="en-US" altLang="zh-CN" sz="1800" dirty="0" err="1">
                <a:solidFill>
                  <a:srgbClr val="006600"/>
                </a:solidFill>
              </a:rPr>
              <a:t>i</a:t>
            </a:r>
            <a:r>
              <a:rPr lang="en-US" altLang="zh-CN" sz="1800" dirty="0">
                <a:solidFill>
                  <a:srgbClr val="006600"/>
                </a:solidFill>
              </a:rPr>
              <a:t> + 1) % 5] );</a:t>
            </a: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00FF"/>
                </a:solidFill>
              </a:rPr>
              <a:t>	</a:t>
            </a: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00FF"/>
                </a:solidFill>
              </a:rPr>
              <a:t>	             // eat</a:t>
            </a:r>
          </a:p>
          <a:p>
            <a:pPr marL="1200150" lvl="2" indent="-342900">
              <a:lnSpc>
                <a:spcPct val="90000"/>
              </a:lnSpc>
              <a:buFont typeface="Monotype Sorts" pitchFamily="2" charset="2"/>
              <a:buNone/>
              <a:tabLst>
                <a:tab pos="1712913" algn="l"/>
                <a:tab pos="2005013" algn="l"/>
                <a:tab pos="2232025" algn="l"/>
                <a:tab pos="2459038" algn="l"/>
              </a:tabLst>
            </a:pPr>
            <a:endParaRPr lang="en-US" altLang="zh-CN" sz="1800" dirty="0">
              <a:solidFill>
                <a:srgbClr val="0000FF"/>
              </a:solidFill>
            </a:endParaRP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00FF"/>
                </a:solidFill>
              </a:rPr>
              <a:t>	</a:t>
            </a:r>
            <a:r>
              <a:rPr lang="en-US" altLang="zh-CN" sz="1800" dirty="0">
                <a:solidFill>
                  <a:srgbClr val="006600"/>
                </a:solidFill>
              </a:rPr>
              <a:t>     signal ( chopstick[</a:t>
            </a:r>
            <a:r>
              <a:rPr lang="en-US" altLang="zh-CN" sz="1800" dirty="0" err="1">
                <a:solidFill>
                  <a:srgbClr val="006600"/>
                </a:solidFill>
              </a:rPr>
              <a:t>i</a:t>
            </a:r>
            <a:r>
              <a:rPr lang="en-US" altLang="zh-CN" sz="1800" dirty="0">
                <a:solidFill>
                  <a:srgbClr val="006600"/>
                </a:solidFill>
              </a:rPr>
              <a:t>] );</a:t>
            </a: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6600"/>
                </a:solidFill>
              </a:rPr>
              <a:t>	     signal (chopstick[ (</a:t>
            </a:r>
            <a:r>
              <a:rPr lang="en-US" altLang="zh-CN" sz="1800" dirty="0" err="1">
                <a:solidFill>
                  <a:srgbClr val="006600"/>
                </a:solidFill>
              </a:rPr>
              <a:t>i</a:t>
            </a:r>
            <a:r>
              <a:rPr lang="en-US" altLang="zh-CN" sz="1800" dirty="0">
                <a:solidFill>
                  <a:srgbClr val="006600"/>
                </a:solidFill>
              </a:rPr>
              <a:t> + 1) % 5] );</a:t>
            </a: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00FF"/>
                </a:solidFill>
              </a:rPr>
              <a:t>	</a:t>
            </a: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00FF"/>
                </a:solidFill>
              </a:rPr>
              <a:t>                 //  think</a:t>
            </a:r>
          </a:p>
          <a:p>
            <a:pPr marL="1200150" lvl="2" indent="-342900">
              <a:lnSpc>
                <a:spcPct val="90000"/>
              </a:lnSpc>
              <a:buFont typeface="Monotype Sorts" pitchFamily="2" charset="2"/>
              <a:buNone/>
              <a:tabLst>
                <a:tab pos="1712913" algn="l"/>
                <a:tab pos="2005013" algn="l"/>
                <a:tab pos="2232025" algn="l"/>
                <a:tab pos="2459038" algn="l"/>
              </a:tabLst>
            </a:pPr>
            <a:endParaRPr lang="en-US" altLang="zh-CN" sz="1800" dirty="0">
              <a:solidFill>
                <a:srgbClr val="0000FF"/>
              </a:solidFill>
            </a:endParaRPr>
          </a:p>
          <a:p>
            <a:pPr marL="1200150" lvl="2" indent="-342900">
              <a:lnSpc>
                <a:spcPct val="90000"/>
              </a:lnSpc>
              <a:buFont typeface="Monotype Sorts" pitchFamily="2" charset="2"/>
              <a:buNone/>
              <a:tabLst>
                <a:tab pos="1712913" algn="l"/>
                <a:tab pos="2005013" algn="l"/>
                <a:tab pos="2232025" algn="l"/>
                <a:tab pos="2459038" algn="l"/>
              </a:tabLst>
            </a:pPr>
            <a:r>
              <a:rPr lang="en-US" altLang="zh-CN" sz="1800" dirty="0">
                <a:solidFill>
                  <a:srgbClr val="0000FF"/>
                </a:solidFill>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8DD83CF-9B37-42EB-85D6-38276A53CF14}"/>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 Buffer-problems</a:t>
            </a:r>
            <a:endParaRPr lang="zh-CN" altLang="en-US" noProof="1">
              <a:effectLst>
                <a:outerShdw blurRad="38100" dist="38100" dir="2700000">
                  <a:srgbClr val="C0C0C0"/>
                </a:outerShdw>
              </a:effectLst>
            </a:endParaRPr>
          </a:p>
        </p:txBody>
      </p:sp>
      <p:sp>
        <p:nvSpPr>
          <p:cNvPr id="14339" name="Rectangle 3">
            <a:extLst>
              <a:ext uri="{FF2B5EF4-FFF2-40B4-BE49-F238E27FC236}">
                <a16:creationId xmlns:a16="http://schemas.microsoft.com/office/drawing/2014/main" id="{1F93C2BD-7A5C-4A6B-BD5A-073A6A6DBE01}"/>
              </a:ext>
            </a:extLst>
          </p:cNvPr>
          <p:cNvSpPr>
            <a:spLocks noGrp="1" noChangeArrowheads="1"/>
          </p:cNvSpPr>
          <p:nvPr>
            <p:ph type="body" idx="4294967295"/>
          </p:nvPr>
        </p:nvSpPr>
        <p:spPr>
          <a:xfrm>
            <a:off x="827088" y="1282699"/>
            <a:ext cx="7351712" cy="4834015"/>
          </a:xfrm>
        </p:spPr>
        <p:txBody>
          <a:bodyPr/>
          <a:lstStyle/>
          <a:p>
            <a:r>
              <a:rPr lang="zh-CN" altLang="en-US" sz="2400" dirty="0" smtClean="0"/>
              <a:t>常称为 </a:t>
            </a:r>
            <a:r>
              <a:rPr lang="en-US" altLang="zh-CN" sz="2400" dirty="0" smtClean="0">
                <a:solidFill>
                  <a:srgbClr val="0303DF"/>
                </a:solidFill>
              </a:rPr>
              <a:t>Producer-Consumer</a:t>
            </a:r>
            <a:r>
              <a:rPr lang="zh-CN" altLang="en-US" sz="2400" dirty="0" smtClean="0">
                <a:solidFill>
                  <a:srgbClr val="0303DF"/>
                </a:solidFill>
              </a:rPr>
              <a:t> </a:t>
            </a:r>
            <a:r>
              <a:rPr lang="en-US" altLang="zh-CN" sz="2400" dirty="0">
                <a:solidFill>
                  <a:srgbClr val="0303DF"/>
                </a:solidFill>
              </a:rPr>
              <a:t>Problem</a:t>
            </a:r>
          </a:p>
          <a:p>
            <a:r>
              <a:rPr lang="zh-CN" altLang="en-US" sz="2400" dirty="0"/>
              <a:t>目的：诠释</a:t>
            </a:r>
            <a:r>
              <a:rPr lang="zh-CN" altLang="en-US" sz="2400" b="1" dirty="0"/>
              <a:t>共享变量处理不好可能会导致数据的不一致性；</a:t>
            </a:r>
            <a:endParaRPr lang="en-US" altLang="zh-CN" sz="2400" b="1" dirty="0"/>
          </a:p>
          <a:p>
            <a:r>
              <a:rPr lang="zh-CN" altLang="en-US" sz="2400" b="1" dirty="0"/>
              <a:t>问题描述</a:t>
            </a:r>
            <a:endParaRPr lang="en-US" altLang="zh-CN" sz="2400" b="1" dirty="0"/>
          </a:p>
          <a:p>
            <a:pPr lvl="1"/>
            <a:r>
              <a:rPr lang="zh-CN" altLang="en-US" sz="2000" b="1" dirty="0"/>
              <a:t>多个生产者进程与多个消费者进程共享一个缓冲区  </a:t>
            </a:r>
            <a:r>
              <a:rPr lang="en-US" altLang="zh-CN" sz="2000" b="1" dirty="0">
                <a:latin typeface="Times New Roman" panose="02020603050405020304" pitchFamily="18" charset="0"/>
                <a:cs typeface="Times New Roman" panose="02020603050405020304" pitchFamily="18" charset="0"/>
              </a:rPr>
              <a:t>buffer[ BUFFER_SIZE]</a:t>
            </a:r>
            <a:r>
              <a:rPr lang="zh-CN" altLang="en-US"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lvl="1"/>
            <a:r>
              <a:rPr lang="zh-CN" altLang="en-US" sz="2000" b="1" dirty="0"/>
              <a:t>生产者将生产的产品依次放入缓冲区</a:t>
            </a:r>
            <a:r>
              <a:rPr lang="en-US" altLang="zh-CN" sz="2000" b="1" dirty="0"/>
              <a:t>buffer</a:t>
            </a:r>
            <a:r>
              <a:rPr lang="zh-CN" altLang="en-US" sz="2000" b="1" dirty="0"/>
              <a:t>中；</a:t>
            </a:r>
            <a:endParaRPr lang="en-US" altLang="zh-CN" sz="2000" b="1" dirty="0"/>
          </a:p>
          <a:p>
            <a:pPr lvl="2"/>
            <a:r>
              <a:rPr lang="zh-CN" altLang="en-US" sz="1800" b="1" dirty="0"/>
              <a:t>若缓冲区已满，则等待；</a:t>
            </a:r>
            <a:endParaRPr lang="en-US" altLang="zh-CN" sz="1800" b="1" dirty="0"/>
          </a:p>
          <a:p>
            <a:pPr lvl="1"/>
            <a:r>
              <a:rPr lang="zh-CN" altLang="en-US" sz="2000" b="1" dirty="0"/>
              <a:t>消费者依次从</a:t>
            </a:r>
            <a:r>
              <a:rPr lang="en-US" altLang="zh-CN" sz="2000" b="1" dirty="0"/>
              <a:t>buffer</a:t>
            </a:r>
            <a:r>
              <a:rPr lang="zh-CN" altLang="en-US" sz="2000" b="1" dirty="0"/>
              <a:t>中取出产品消费；</a:t>
            </a:r>
            <a:endParaRPr lang="en-US" altLang="zh-CN" sz="2000" b="1" dirty="0"/>
          </a:p>
          <a:p>
            <a:pPr lvl="2"/>
            <a:r>
              <a:rPr lang="zh-CN" altLang="en-US" sz="1800" b="1" dirty="0"/>
              <a:t>若缓冲区已空，则等待；</a:t>
            </a:r>
            <a:endParaRPr lang="en-US" altLang="zh-CN" sz="1800" b="1" dirty="0"/>
          </a:p>
          <a:p>
            <a:r>
              <a:rPr lang="zh-CN" altLang="en-US" sz="2400" b="1" dirty="0"/>
              <a:t>利用变量</a:t>
            </a:r>
            <a:r>
              <a:rPr lang="en-US" altLang="zh-CN" sz="2400" b="1" dirty="0"/>
              <a:t>int count=0</a:t>
            </a:r>
            <a:r>
              <a:rPr lang="zh-CN" altLang="en-US" sz="2400" b="1" dirty="0"/>
              <a:t>记录</a:t>
            </a:r>
            <a:r>
              <a:rPr lang="en-US" altLang="zh-CN" sz="2400" b="1" dirty="0"/>
              <a:t>buffer</a:t>
            </a:r>
            <a:r>
              <a:rPr lang="zh-CN" altLang="en-US" sz="2400" b="1" dirty="0"/>
              <a:t>中产品的个数；</a:t>
            </a:r>
            <a:endParaRPr lang="en-US" altLang="zh-CN" sz="2400" b="1" dirty="0"/>
          </a:p>
          <a:p>
            <a:pPr lvl="1"/>
            <a:endParaRPr lang="en-US" altLang="zh-CN" sz="2000" b="1" i="1" dirty="0"/>
          </a:p>
          <a:p>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83E4E1B9-44FD-417E-AEFD-15751702EF6E}"/>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Problems and Solution</a:t>
            </a:r>
          </a:p>
        </p:txBody>
      </p:sp>
      <p:sp>
        <p:nvSpPr>
          <p:cNvPr id="118787" name="Rectangle 3">
            <a:extLst>
              <a:ext uri="{FF2B5EF4-FFF2-40B4-BE49-F238E27FC236}">
                <a16:creationId xmlns:a16="http://schemas.microsoft.com/office/drawing/2014/main" id="{39EB1D78-015E-41CE-88B3-FBED899D91CE}"/>
              </a:ext>
            </a:extLst>
          </p:cNvPr>
          <p:cNvSpPr>
            <a:spLocks noGrp="1" noChangeArrowheads="1"/>
          </p:cNvSpPr>
          <p:nvPr>
            <p:ph type="body" idx="4294967295"/>
          </p:nvPr>
        </p:nvSpPr>
        <p:spPr>
          <a:xfrm>
            <a:off x="827088" y="1100138"/>
            <a:ext cx="7351712" cy="4665662"/>
          </a:xfrm>
        </p:spPr>
        <p:txBody>
          <a:bodyPr/>
          <a:lstStyle/>
          <a:p>
            <a:r>
              <a:rPr lang="en-US" altLang="zh-CN" sz="2000" dirty="0">
                <a:solidFill>
                  <a:srgbClr val="FF0000"/>
                </a:solidFill>
              </a:rPr>
              <a:t>Problem</a:t>
            </a:r>
            <a:r>
              <a:rPr lang="en-US" altLang="zh-CN" sz="2000" dirty="0"/>
              <a:t>: probably create a deadlock</a:t>
            </a:r>
          </a:p>
          <a:p>
            <a:r>
              <a:rPr lang="en-US" altLang="zh-CN" sz="2000" dirty="0">
                <a:solidFill>
                  <a:srgbClr val="FF0000"/>
                </a:solidFill>
              </a:rPr>
              <a:t>Solutions:</a:t>
            </a:r>
          </a:p>
          <a:p>
            <a:pPr lvl="1"/>
            <a:r>
              <a:rPr lang="en-US" altLang="zh-CN" sz="1800" dirty="0">
                <a:solidFill>
                  <a:srgbClr val="006600"/>
                </a:solidFill>
              </a:rPr>
              <a:t>Allow at most </a:t>
            </a:r>
            <a:r>
              <a:rPr lang="en-US" altLang="zh-CN" sz="1800" dirty="0">
                <a:solidFill>
                  <a:srgbClr val="FF0000"/>
                </a:solidFill>
              </a:rPr>
              <a:t>four</a:t>
            </a:r>
            <a:r>
              <a:rPr lang="en-US" altLang="zh-CN" sz="1800" dirty="0">
                <a:solidFill>
                  <a:srgbClr val="006600"/>
                </a:solidFill>
              </a:rPr>
              <a:t> philosopher </a:t>
            </a:r>
            <a:r>
              <a:rPr lang="en-US" altLang="zh-CN" sz="1800" dirty="0"/>
              <a:t>to be sitting simultaneously at the table;</a:t>
            </a:r>
          </a:p>
          <a:p>
            <a:pPr lvl="1"/>
            <a:r>
              <a:rPr lang="en-US" altLang="zh-CN" sz="1800" dirty="0"/>
              <a:t>Allow a philosopher to pick up her chopsticks </a:t>
            </a:r>
            <a:r>
              <a:rPr lang="en-US" altLang="zh-CN" sz="1800" dirty="0">
                <a:solidFill>
                  <a:srgbClr val="006600"/>
                </a:solidFill>
              </a:rPr>
              <a:t>only if both chopsticks are available;</a:t>
            </a:r>
          </a:p>
          <a:p>
            <a:pPr lvl="1"/>
            <a:r>
              <a:rPr lang="en-US" altLang="zh-CN" sz="1800" dirty="0"/>
              <a:t>Use a  asymmetric  solution; </a:t>
            </a:r>
            <a:r>
              <a:rPr lang="en-US" altLang="zh-CN" sz="1800" dirty="0">
                <a:solidFill>
                  <a:srgbClr val="FF0000"/>
                </a:solidFill>
              </a:rPr>
              <a:t>an odd </a:t>
            </a:r>
            <a:r>
              <a:rPr lang="en-US" altLang="zh-CN" sz="1800" dirty="0"/>
              <a:t>philosopher picks up first her</a:t>
            </a:r>
            <a:r>
              <a:rPr lang="en-US" altLang="zh-CN" sz="1800" dirty="0">
                <a:solidFill>
                  <a:srgbClr val="FF0000"/>
                </a:solidFill>
              </a:rPr>
              <a:t> left chopstick </a:t>
            </a:r>
            <a:r>
              <a:rPr lang="en-US" altLang="zh-CN" sz="1800" dirty="0"/>
              <a:t>and then her </a:t>
            </a:r>
            <a:r>
              <a:rPr lang="en-US" altLang="zh-CN" sz="1800" dirty="0">
                <a:solidFill>
                  <a:srgbClr val="FF0000"/>
                </a:solidFill>
              </a:rPr>
              <a:t>right chopstick</a:t>
            </a:r>
            <a:r>
              <a:rPr lang="en-US" altLang="zh-CN" sz="1800" dirty="0"/>
              <a:t>, whereas an </a:t>
            </a:r>
            <a:r>
              <a:rPr lang="en-US" altLang="zh-CN" sz="1800" dirty="0">
                <a:solidFill>
                  <a:srgbClr val="006600"/>
                </a:solidFill>
              </a:rPr>
              <a:t>even</a:t>
            </a:r>
            <a:r>
              <a:rPr lang="en-US" altLang="zh-CN" sz="1800" dirty="0"/>
              <a:t> philosopher picks up her </a:t>
            </a:r>
            <a:r>
              <a:rPr lang="en-US" altLang="zh-CN" sz="1800" dirty="0">
                <a:solidFill>
                  <a:srgbClr val="006600"/>
                </a:solidFill>
              </a:rPr>
              <a:t>right chopstick </a:t>
            </a:r>
            <a:r>
              <a:rPr lang="en-US" altLang="zh-CN" sz="1800" dirty="0"/>
              <a:t>and then her </a:t>
            </a:r>
            <a:r>
              <a:rPr lang="en-US" altLang="zh-CN" sz="1800" dirty="0">
                <a:solidFill>
                  <a:srgbClr val="006600"/>
                </a:solidFill>
              </a:rPr>
              <a:t>left chopstick</a:t>
            </a:r>
            <a:r>
              <a:rPr lang="en-US" altLang="zh-CN" sz="1800" dirty="0"/>
              <a:t>;</a:t>
            </a:r>
          </a:p>
          <a:p>
            <a:pPr lvl="1"/>
            <a:r>
              <a:rPr lang="en-US" altLang="zh-CN" sz="1800" dirty="0">
                <a:solidFill>
                  <a:srgbClr val="0000FF"/>
                </a:solidFill>
              </a:rPr>
              <a:t>The </a:t>
            </a:r>
            <a:r>
              <a:rPr lang="en-US" altLang="zh-CN" sz="1800" dirty="0">
                <a:solidFill>
                  <a:srgbClr val="FF0000"/>
                </a:solidFill>
              </a:rPr>
              <a:t>last</a:t>
            </a:r>
            <a:r>
              <a:rPr lang="en-US" altLang="zh-CN" sz="1800" dirty="0">
                <a:solidFill>
                  <a:srgbClr val="0000FF"/>
                </a:solidFill>
              </a:rPr>
              <a:t>  philosopher pick up her</a:t>
            </a:r>
            <a:r>
              <a:rPr lang="en-US" altLang="zh-CN" sz="1800" dirty="0">
                <a:solidFill>
                  <a:srgbClr val="006600"/>
                </a:solidFill>
              </a:rPr>
              <a:t> right chopstick </a:t>
            </a:r>
            <a:r>
              <a:rPr lang="en-US" altLang="zh-CN" sz="1800" dirty="0">
                <a:solidFill>
                  <a:srgbClr val="0000FF"/>
                </a:solidFill>
              </a:rPr>
              <a:t>first and the her</a:t>
            </a:r>
            <a:r>
              <a:rPr lang="en-US" altLang="zh-CN" sz="1800" dirty="0">
                <a:solidFill>
                  <a:srgbClr val="006600"/>
                </a:solidFill>
              </a:rPr>
              <a:t> left</a:t>
            </a:r>
            <a:r>
              <a:rPr lang="en-US" altLang="zh-CN" sz="1800" dirty="0">
                <a:solidFill>
                  <a:srgbClr val="0000FF"/>
                </a:solidFill>
              </a:rPr>
              <a:t>; the </a:t>
            </a:r>
            <a:r>
              <a:rPr lang="en-US" altLang="zh-CN" sz="1800" dirty="0">
                <a:solidFill>
                  <a:srgbClr val="FF0000"/>
                </a:solidFill>
              </a:rPr>
              <a:t>others</a:t>
            </a:r>
            <a:r>
              <a:rPr lang="en-US" altLang="zh-CN" sz="1800" dirty="0">
                <a:solidFill>
                  <a:srgbClr val="0000FF"/>
                </a:solidFill>
              </a:rPr>
              <a:t> pick up her </a:t>
            </a:r>
            <a:r>
              <a:rPr lang="en-US" altLang="zh-CN" sz="1800" dirty="0">
                <a:solidFill>
                  <a:srgbClr val="006600"/>
                </a:solidFill>
              </a:rPr>
              <a:t>left chopstick </a:t>
            </a:r>
            <a:r>
              <a:rPr lang="en-US" altLang="zh-CN" sz="1800" dirty="0">
                <a:solidFill>
                  <a:srgbClr val="0000FF"/>
                </a:solidFill>
              </a:rPr>
              <a:t>first and the her </a:t>
            </a:r>
            <a:r>
              <a:rPr lang="en-US" altLang="zh-CN" sz="1800" dirty="0">
                <a:solidFill>
                  <a:srgbClr val="006600"/>
                </a:solidFill>
              </a:rPr>
              <a:t>right</a:t>
            </a:r>
            <a:r>
              <a:rPr lang="en-US" altLang="zh-CN" sz="1800" dirty="0">
                <a:solidFill>
                  <a:srgbClr val="0000FF"/>
                </a:solidFill>
              </a:rPr>
              <a:t>; </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093937C7-A92B-422A-A13E-12204D6D99AF}"/>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Problem-1</a:t>
            </a:r>
          </a:p>
        </p:txBody>
      </p:sp>
      <p:sp>
        <p:nvSpPr>
          <p:cNvPr id="119811" name="Rectangle 3">
            <a:extLst>
              <a:ext uri="{FF2B5EF4-FFF2-40B4-BE49-F238E27FC236}">
                <a16:creationId xmlns:a16="http://schemas.microsoft.com/office/drawing/2014/main" id="{EE28063D-D916-4C90-813E-2D684B5E933D}"/>
              </a:ext>
            </a:extLst>
          </p:cNvPr>
          <p:cNvSpPr>
            <a:spLocks noGrp="1" noChangeArrowheads="1"/>
          </p:cNvSpPr>
          <p:nvPr>
            <p:ph type="body" idx="4294967295"/>
          </p:nvPr>
        </p:nvSpPr>
        <p:spPr>
          <a:xfrm>
            <a:off x="990600" y="1371600"/>
            <a:ext cx="7029450" cy="4924425"/>
          </a:xfrm>
        </p:spPr>
        <p:txBody>
          <a:bodyPr/>
          <a:lstStyle/>
          <a:p>
            <a:pPr>
              <a:lnSpc>
                <a:spcPct val="90000"/>
              </a:lnSpc>
              <a:tabLst>
                <a:tab pos="2005013" algn="l"/>
                <a:tab pos="2232025" algn="l"/>
                <a:tab pos="2459038" algn="l"/>
              </a:tabLst>
            </a:pPr>
            <a:r>
              <a:rPr lang="en-US" altLang="zh-CN" sz="1600" dirty="0">
                <a:solidFill>
                  <a:srgbClr val="006600"/>
                </a:solidFill>
              </a:rPr>
              <a:t>Allow at most </a:t>
            </a:r>
            <a:r>
              <a:rPr lang="en-US" altLang="zh-CN" sz="1600" dirty="0">
                <a:solidFill>
                  <a:srgbClr val="FF0000"/>
                </a:solidFill>
              </a:rPr>
              <a:t>four</a:t>
            </a:r>
            <a:r>
              <a:rPr lang="en-US" altLang="zh-CN" sz="1600" dirty="0">
                <a:solidFill>
                  <a:srgbClr val="006600"/>
                </a:solidFill>
              </a:rPr>
              <a:t> philosopher </a:t>
            </a:r>
            <a:r>
              <a:rPr lang="en-US" altLang="zh-CN" sz="1600" dirty="0"/>
              <a:t>to be sitting simultaneously at the table;</a:t>
            </a:r>
          </a:p>
          <a:p>
            <a:pPr>
              <a:lnSpc>
                <a:spcPct val="90000"/>
              </a:lnSpc>
              <a:tabLst>
                <a:tab pos="2005013" algn="l"/>
                <a:tab pos="2232025" algn="l"/>
                <a:tab pos="2459038" algn="l"/>
              </a:tabLst>
            </a:pPr>
            <a:r>
              <a:rPr lang="zh-CN" altLang="en-US" sz="1600" dirty="0" smtClean="0"/>
              <a:t>Semaphore </a:t>
            </a:r>
            <a:r>
              <a:rPr lang="zh-CN" altLang="en-US" sz="1600" dirty="0">
                <a:solidFill>
                  <a:srgbClr val="0000FF"/>
                </a:solidFill>
              </a:rPr>
              <a:t>seat＝4</a:t>
            </a:r>
            <a:r>
              <a:rPr lang="zh-CN" altLang="en-US" sz="1600" dirty="0"/>
              <a:t>，chopstick[i]=1 (i=0..4);</a:t>
            </a:r>
          </a:p>
          <a:p>
            <a:pPr>
              <a:lnSpc>
                <a:spcPct val="90000"/>
              </a:lnSpc>
              <a:tabLst>
                <a:tab pos="2005013" algn="l"/>
                <a:tab pos="2232025" algn="l"/>
                <a:tab pos="2459038" algn="l"/>
              </a:tabLst>
            </a:pPr>
            <a:r>
              <a:rPr lang="zh-CN" altLang="en-US" sz="1600" dirty="0"/>
              <a:t>Philosopher </a:t>
            </a:r>
            <a:r>
              <a:rPr lang="zh-CN" altLang="en-US" sz="1600" i="1" dirty="0"/>
              <a:t>i</a:t>
            </a:r>
            <a:r>
              <a:rPr lang="zh-CN" altLang="en-US" sz="1600" dirty="0"/>
              <a:t>:</a:t>
            </a:r>
          </a:p>
          <a:p>
            <a:pPr>
              <a:lnSpc>
                <a:spcPct val="90000"/>
              </a:lnSpc>
              <a:spcBef>
                <a:spcPct val="15000"/>
              </a:spcBef>
              <a:buFont typeface="Monotype Sorts" pitchFamily="2" charset="2"/>
              <a:buNone/>
              <a:tabLst>
                <a:tab pos="2005013" algn="l"/>
                <a:tab pos="2232025" algn="l"/>
                <a:tab pos="2459038" algn="l"/>
              </a:tabLst>
            </a:pPr>
            <a:r>
              <a:rPr lang="zh-CN" altLang="en-US" sz="1600" dirty="0"/>
              <a:t>		</a:t>
            </a:r>
            <a:r>
              <a:rPr lang="zh-CN" altLang="en-US" sz="1600" b="1" dirty="0"/>
              <a:t>do {</a:t>
            </a:r>
          </a:p>
          <a:p>
            <a:pPr>
              <a:lnSpc>
                <a:spcPct val="90000"/>
              </a:lnSpc>
              <a:spcBef>
                <a:spcPct val="15000"/>
              </a:spcBef>
              <a:buFont typeface="Monotype Sorts" pitchFamily="2" charset="2"/>
              <a:buNone/>
              <a:tabLst>
                <a:tab pos="2005013" algn="l"/>
                <a:tab pos="2232025" algn="l"/>
                <a:tab pos="2459038" algn="l"/>
              </a:tabLst>
            </a:pPr>
            <a:r>
              <a:rPr lang="zh-CN" altLang="en-US" sz="1600" b="1" dirty="0"/>
              <a:t>	</a:t>
            </a:r>
            <a:r>
              <a:rPr lang="zh-CN" altLang="en-US" sz="1600" b="1" dirty="0">
                <a:solidFill>
                  <a:srgbClr val="FF0000"/>
                </a:solidFill>
              </a:rPr>
              <a:t>	  wait(seats)</a:t>
            </a:r>
            <a:endParaRPr lang="zh-CN" altLang="en-US" sz="1600" dirty="0">
              <a:solidFill>
                <a:srgbClr val="FF0000"/>
              </a:solidFill>
            </a:endParaRPr>
          </a:p>
          <a:p>
            <a:pPr>
              <a:lnSpc>
                <a:spcPct val="90000"/>
              </a:lnSpc>
              <a:spcBef>
                <a:spcPct val="15000"/>
              </a:spcBef>
              <a:buFont typeface="Monotype Sorts" pitchFamily="2" charset="2"/>
              <a:buNone/>
              <a:tabLst>
                <a:tab pos="2005013" algn="l"/>
                <a:tab pos="2232025" algn="l"/>
                <a:tab pos="2459038" algn="l"/>
              </a:tabLst>
            </a:pPr>
            <a:r>
              <a:rPr lang="zh-CN" altLang="en-US" sz="1600" b="1" dirty="0"/>
              <a:t>			wait(chopstick[i])</a:t>
            </a:r>
          </a:p>
          <a:p>
            <a:pPr>
              <a:lnSpc>
                <a:spcPct val="90000"/>
              </a:lnSpc>
              <a:spcBef>
                <a:spcPct val="15000"/>
              </a:spcBef>
              <a:buFont typeface="Monotype Sorts" pitchFamily="2" charset="2"/>
              <a:buNone/>
              <a:tabLst>
                <a:tab pos="2005013" algn="l"/>
                <a:tab pos="2232025" algn="l"/>
                <a:tab pos="2459038" algn="l"/>
              </a:tabLst>
            </a:pPr>
            <a:r>
              <a:rPr lang="zh-CN" altLang="en-US" sz="1600" b="1" dirty="0"/>
              <a:t>			wait(chopstick[(i+1) % 5])</a:t>
            </a:r>
          </a:p>
          <a:p>
            <a:pPr>
              <a:lnSpc>
                <a:spcPct val="90000"/>
              </a:lnSpc>
              <a:spcBef>
                <a:spcPct val="15000"/>
              </a:spcBef>
              <a:buFont typeface="Monotype Sorts" pitchFamily="2" charset="2"/>
              <a:buNone/>
              <a:tabLst>
                <a:tab pos="2005013" algn="l"/>
                <a:tab pos="2232025" algn="l"/>
                <a:tab pos="2459038" algn="l"/>
              </a:tabLst>
            </a:pPr>
            <a:r>
              <a:rPr lang="zh-CN" altLang="en-US" sz="1600" b="1" dirty="0"/>
              <a:t>				 …</a:t>
            </a:r>
          </a:p>
          <a:p>
            <a:pPr>
              <a:lnSpc>
                <a:spcPct val="90000"/>
              </a:lnSpc>
              <a:spcBef>
                <a:spcPct val="15000"/>
              </a:spcBef>
              <a:buFont typeface="Monotype Sorts" pitchFamily="2" charset="2"/>
              <a:buNone/>
              <a:tabLst>
                <a:tab pos="2005013" algn="l"/>
                <a:tab pos="2232025" algn="l"/>
                <a:tab pos="2459038" algn="l"/>
              </a:tabLst>
            </a:pPr>
            <a:r>
              <a:rPr lang="zh-CN" altLang="en-US" sz="1600" b="1" dirty="0"/>
              <a:t>				// </a:t>
            </a:r>
            <a:r>
              <a:rPr lang="zh-CN" altLang="en-US" sz="1600" dirty="0"/>
              <a:t>eat</a:t>
            </a:r>
          </a:p>
          <a:p>
            <a:pPr>
              <a:lnSpc>
                <a:spcPct val="90000"/>
              </a:lnSpc>
              <a:spcBef>
                <a:spcPct val="15000"/>
              </a:spcBef>
              <a:buFont typeface="Monotype Sorts" pitchFamily="2" charset="2"/>
              <a:buNone/>
              <a:tabLst>
                <a:tab pos="2005013" algn="l"/>
                <a:tab pos="2232025" algn="l"/>
                <a:tab pos="2459038" algn="l"/>
              </a:tabLst>
            </a:pPr>
            <a:r>
              <a:rPr lang="zh-CN" altLang="en-US" sz="1600" b="1" dirty="0"/>
              <a:t>				 …</a:t>
            </a:r>
          </a:p>
          <a:p>
            <a:pPr>
              <a:lnSpc>
                <a:spcPct val="90000"/>
              </a:lnSpc>
              <a:spcBef>
                <a:spcPct val="15000"/>
              </a:spcBef>
              <a:buFont typeface="Monotype Sorts" pitchFamily="2" charset="2"/>
              <a:buNone/>
              <a:tabLst>
                <a:tab pos="2005013" algn="l"/>
                <a:tab pos="2232025" algn="l"/>
                <a:tab pos="2459038" algn="l"/>
              </a:tabLst>
            </a:pPr>
            <a:r>
              <a:rPr lang="zh-CN" altLang="en-US" sz="1600" b="1" dirty="0"/>
              <a:t>			signal(chopstick[i]);</a:t>
            </a:r>
          </a:p>
          <a:p>
            <a:pPr>
              <a:lnSpc>
                <a:spcPct val="90000"/>
              </a:lnSpc>
              <a:spcBef>
                <a:spcPct val="15000"/>
              </a:spcBef>
              <a:buFont typeface="Monotype Sorts" pitchFamily="2" charset="2"/>
              <a:buNone/>
              <a:tabLst>
                <a:tab pos="2005013" algn="l"/>
                <a:tab pos="2232025" algn="l"/>
                <a:tab pos="2459038" algn="l"/>
              </a:tabLst>
            </a:pPr>
            <a:r>
              <a:rPr lang="zh-CN" altLang="en-US" sz="1600" b="1" dirty="0"/>
              <a:t>			signal(chopstick[(i+1) % 5]);</a:t>
            </a:r>
          </a:p>
          <a:p>
            <a:pPr>
              <a:lnSpc>
                <a:spcPct val="90000"/>
              </a:lnSpc>
              <a:spcBef>
                <a:spcPct val="15000"/>
              </a:spcBef>
              <a:buFont typeface="Monotype Sorts" pitchFamily="2" charset="2"/>
              <a:buNone/>
              <a:tabLst>
                <a:tab pos="2005013" algn="l"/>
                <a:tab pos="2232025" algn="l"/>
                <a:tab pos="2459038" algn="l"/>
              </a:tabLst>
            </a:pPr>
            <a:r>
              <a:rPr lang="zh-CN" altLang="en-US" sz="1600" b="1" dirty="0">
                <a:solidFill>
                  <a:srgbClr val="FF0000"/>
                </a:solidFill>
              </a:rPr>
              <a:t>                                   signal(seats)</a:t>
            </a:r>
          </a:p>
          <a:p>
            <a:pPr>
              <a:lnSpc>
                <a:spcPct val="90000"/>
              </a:lnSpc>
              <a:spcBef>
                <a:spcPct val="15000"/>
              </a:spcBef>
              <a:buFont typeface="Monotype Sorts" pitchFamily="2" charset="2"/>
              <a:buNone/>
              <a:tabLst>
                <a:tab pos="2005013" algn="l"/>
                <a:tab pos="2232025" algn="l"/>
                <a:tab pos="2459038" algn="l"/>
              </a:tabLst>
            </a:pPr>
            <a:r>
              <a:rPr lang="zh-CN" altLang="en-US" sz="1600" b="1" dirty="0"/>
              <a:t>				 …</a:t>
            </a:r>
          </a:p>
          <a:p>
            <a:pPr>
              <a:lnSpc>
                <a:spcPct val="90000"/>
              </a:lnSpc>
              <a:spcBef>
                <a:spcPct val="15000"/>
              </a:spcBef>
              <a:buFont typeface="Monotype Sorts" pitchFamily="2" charset="2"/>
              <a:buNone/>
              <a:tabLst>
                <a:tab pos="2005013" algn="l"/>
                <a:tab pos="2232025" algn="l"/>
                <a:tab pos="2459038" algn="l"/>
              </a:tabLst>
            </a:pPr>
            <a:r>
              <a:rPr lang="zh-CN" altLang="en-US" sz="1600" b="1" dirty="0"/>
              <a:t>				// </a:t>
            </a:r>
            <a:r>
              <a:rPr lang="zh-CN" altLang="en-US" sz="1600" dirty="0"/>
              <a:t>think</a:t>
            </a:r>
          </a:p>
          <a:p>
            <a:pPr>
              <a:lnSpc>
                <a:spcPct val="90000"/>
              </a:lnSpc>
              <a:spcBef>
                <a:spcPct val="15000"/>
              </a:spcBef>
              <a:buFont typeface="Monotype Sorts" pitchFamily="2" charset="2"/>
              <a:buNone/>
              <a:tabLst>
                <a:tab pos="2005013" algn="l"/>
                <a:tab pos="2232025" algn="l"/>
                <a:tab pos="2459038" algn="l"/>
              </a:tabLst>
            </a:pPr>
            <a:r>
              <a:rPr lang="zh-CN" altLang="en-US" sz="1600" b="1" dirty="0"/>
              <a:t>				 …</a:t>
            </a:r>
          </a:p>
          <a:p>
            <a:pPr>
              <a:lnSpc>
                <a:spcPct val="90000"/>
              </a:lnSpc>
              <a:spcBef>
                <a:spcPct val="15000"/>
              </a:spcBef>
              <a:buFont typeface="Monotype Sorts" pitchFamily="2" charset="2"/>
              <a:buNone/>
              <a:tabLst>
                <a:tab pos="2005013" algn="l"/>
                <a:tab pos="2232025" algn="l"/>
                <a:tab pos="2459038" algn="l"/>
              </a:tabLst>
            </a:pPr>
            <a:r>
              <a:rPr lang="zh-CN" altLang="en-US" sz="1600" b="1" dirty="0"/>
              <a:t>			} while (1);</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0505EBAB-C4D7-4165-A6AF-DE23C37F959B}"/>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Problem-2</a:t>
            </a:r>
          </a:p>
        </p:txBody>
      </p:sp>
      <p:sp>
        <p:nvSpPr>
          <p:cNvPr id="120835" name="Rectangle 3">
            <a:extLst>
              <a:ext uri="{FF2B5EF4-FFF2-40B4-BE49-F238E27FC236}">
                <a16:creationId xmlns:a16="http://schemas.microsoft.com/office/drawing/2014/main" id="{AA4DD4EC-177F-4810-AACD-3C05D6689007}"/>
              </a:ext>
            </a:extLst>
          </p:cNvPr>
          <p:cNvSpPr>
            <a:spLocks noGrp="1" noChangeArrowheads="1"/>
          </p:cNvSpPr>
          <p:nvPr>
            <p:ph type="body" idx="4294967295"/>
          </p:nvPr>
        </p:nvSpPr>
        <p:spPr>
          <a:xfrm>
            <a:off x="990600" y="1371600"/>
            <a:ext cx="7029450" cy="4114800"/>
          </a:xfrm>
        </p:spPr>
        <p:txBody>
          <a:bodyPr/>
          <a:lstStyle/>
          <a:p>
            <a:pPr>
              <a:tabLst>
                <a:tab pos="2005013" algn="l"/>
                <a:tab pos="2232025" algn="l"/>
                <a:tab pos="2459038" algn="l"/>
              </a:tabLst>
            </a:pPr>
            <a:r>
              <a:rPr lang="en-US" altLang="zh-CN" sz="2800" dirty="0"/>
              <a:t>Allow a philosopher to pick up her chopsticks </a:t>
            </a:r>
            <a:r>
              <a:rPr lang="en-US" altLang="zh-CN" sz="2800" dirty="0">
                <a:solidFill>
                  <a:srgbClr val="006600"/>
                </a:solidFill>
              </a:rPr>
              <a:t>only if both chopsticks are available;</a:t>
            </a:r>
          </a:p>
          <a:p>
            <a:pPr lvl="1">
              <a:tabLst>
                <a:tab pos="2005013" algn="l"/>
                <a:tab pos="2232025" algn="l"/>
                <a:tab pos="2459038" algn="l"/>
              </a:tabLst>
            </a:pPr>
            <a:r>
              <a:rPr lang="zh-CN" altLang="en-US" sz="2400" b="1" dirty="0" smtClean="0"/>
              <a:t>信号量集（请参阅汤子赢教材）</a:t>
            </a:r>
            <a:endParaRPr lang="zh-CN" altLang="en-US" sz="2400" b="1" dirty="0"/>
          </a:p>
          <a:p>
            <a:pPr lvl="1">
              <a:tabLst>
                <a:tab pos="2005013" algn="l"/>
                <a:tab pos="2232025" algn="l"/>
                <a:tab pos="2459038" algn="l"/>
              </a:tabLst>
            </a:pPr>
            <a:r>
              <a:rPr lang="zh-CN" altLang="en-US" sz="2400" b="1" dirty="0"/>
              <a:t>管程（monitor</a:t>
            </a:r>
            <a:r>
              <a:rPr lang="zh-CN" altLang="en-US" sz="2400" b="1" dirty="0" smtClean="0"/>
              <a:t>）（后面讲介绍）</a:t>
            </a:r>
            <a:endParaRPr lang="en-US" altLang="zh-CN" sz="2400" b="1" dirty="0" smtClean="0"/>
          </a:p>
          <a:p>
            <a:pPr>
              <a:tabLst>
                <a:tab pos="2005013" algn="l"/>
                <a:tab pos="2232025" algn="l"/>
                <a:tab pos="2459038" algn="l"/>
              </a:tabLst>
            </a:pPr>
            <a:endParaRPr lang="zh-CN" altLang="en-US" sz="2800" b="1"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502186D2-E2D7-44E0-B928-4A2E7141CCBF}"/>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Problem-3</a:t>
            </a:r>
          </a:p>
        </p:txBody>
      </p:sp>
      <p:sp>
        <p:nvSpPr>
          <p:cNvPr id="121859" name="Rectangle 3">
            <a:extLst>
              <a:ext uri="{FF2B5EF4-FFF2-40B4-BE49-F238E27FC236}">
                <a16:creationId xmlns:a16="http://schemas.microsoft.com/office/drawing/2014/main" id="{0CADC91E-14B9-4D1A-B859-52897F901178}"/>
              </a:ext>
            </a:extLst>
          </p:cNvPr>
          <p:cNvSpPr>
            <a:spLocks noGrp="1" noChangeArrowheads="1"/>
          </p:cNvSpPr>
          <p:nvPr>
            <p:ph type="body" idx="4294967295"/>
          </p:nvPr>
        </p:nvSpPr>
        <p:spPr>
          <a:xfrm>
            <a:off x="1004889" y="1038225"/>
            <a:ext cx="4898762" cy="5449888"/>
          </a:xfrm>
        </p:spPr>
        <p:txBody>
          <a:bodyPr/>
          <a:lstStyle/>
          <a:p>
            <a:pPr>
              <a:lnSpc>
                <a:spcPct val="80000"/>
              </a:lnSpc>
              <a:tabLst>
                <a:tab pos="2005013" algn="l"/>
                <a:tab pos="2232025" algn="l"/>
                <a:tab pos="2459038" algn="l"/>
              </a:tabLst>
            </a:pPr>
            <a:r>
              <a:rPr lang="zh-CN" altLang="en-US" sz="1800" dirty="0"/>
              <a:t>Semaphore chopstick[i]=1 (i=0..4);</a:t>
            </a:r>
          </a:p>
          <a:p>
            <a:pPr>
              <a:lnSpc>
                <a:spcPct val="80000"/>
              </a:lnSpc>
              <a:tabLst>
                <a:tab pos="2005013" algn="l"/>
                <a:tab pos="2232025" algn="l"/>
                <a:tab pos="2459038" algn="l"/>
              </a:tabLst>
            </a:pPr>
            <a:r>
              <a:rPr lang="zh-CN" altLang="en-US" sz="1800" dirty="0"/>
              <a:t>Philosopher </a:t>
            </a:r>
            <a:r>
              <a:rPr lang="zh-CN" altLang="en-US" sz="1800" i="1" dirty="0"/>
              <a:t>i</a:t>
            </a:r>
            <a:r>
              <a:rPr lang="zh-CN" altLang="en-US" sz="1800" dirty="0"/>
              <a:t>:</a:t>
            </a:r>
          </a:p>
          <a:p>
            <a:pPr>
              <a:lnSpc>
                <a:spcPct val="80000"/>
              </a:lnSpc>
              <a:spcBef>
                <a:spcPct val="15000"/>
              </a:spcBef>
              <a:buFont typeface="Monotype Sorts" pitchFamily="2" charset="2"/>
              <a:buNone/>
              <a:tabLst>
                <a:tab pos="2005013" algn="l"/>
                <a:tab pos="2232025" algn="l"/>
                <a:tab pos="2459038" algn="l"/>
              </a:tabLst>
            </a:pPr>
            <a:r>
              <a:rPr lang="zh-CN" altLang="en-US" sz="1800" dirty="0"/>
              <a:t>	 </a:t>
            </a:r>
            <a:r>
              <a:rPr lang="zh-CN" altLang="en-US" sz="1800" dirty="0" smtClean="0"/>
              <a:t>  </a:t>
            </a:r>
            <a:r>
              <a:rPr lang="zh-CN" altLang="en-US" sz="1800" b="1" dirty="0" smtClean="0"/>
              <a:t>do </a:t>
            </a:r>
            <a:r>
              <a:rPr lang="zh-CN" altLang="en-US" sz="1800" b="1" dirty="0"/>
              <a:t>{</a:t>
            </a:r>
            <a:endParaRPr lang="en-US" altLang="zh-CN" sz="1800" b="1" dirty="0"/>
          </a:p>
          <a:p>
            <a:pPr>
              <a:lnSpc>
                <a:spcPct val="80000"/>
              </a:lnSpc>
              <a:spcBef>
                <a:spcPct val="15000"/>
              </a:spcBef>
              <a:buNone/>
              <a:tabLst>
                <a:tab pos="2005013" algn="l"/>
                <a:tab pos="2232025" algn="l"/>
                <a:tab pos="2459038" algn="l"/>
              </a:tabLst>
            </a:pPr>
            <a:r>
              <a:rPr lang="en-US" altLang="zh-CN" sz="1800" b="1" dirty="0"/>
              <a:t>        </a:t>
            </a:r>
            <a:r>
              <a:rPr lang="en-US" altLang="zh-CN" sz="1800" b="1" dirty="0" smtClean="0"/>
              <a:t>       </a:t>
            </a:r>
            <a:r>
              <a:rPr lang="zh-CN" altLang="en-US" sz="1800" b="1" dirty="0" smtClean="0"/>
              <a:t>  </a:t>
            </a:r>
            <a:r>
              <a:rPr lang="zh-CN" altLang="en-US" sz="1800" b="1" dirty="0"/>
              <a:t>if (i%2==0) {</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wait</a:t>
            </a:r>
            <a:r>
              <a:rPr lang="zh-CN" altLang="en-US" sz="1800" b="1" dirty="0"/>
              <a:t>(chopstick[i])  </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wait</a:t>
            </a:r>
            <a:r>
              <a:rPr lang="zh-CN" altLang="en-US" sz="1800" b="1" dirty="0"/>
              <a:t>(chopstick[(i+1) % 5])  }</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else </a:t>
            </a:r>
            <a:r>
              <a:rPr lang="zh-CN" altLang="en-US" sz="1800" b="1" dirty="0"/>
              <a:t>{</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wait</a:t>
            </a:r>
            <a:r>
              <a:rPr lang="zh-CN" altLang="en-US" sz="1800" b="1" dirty="0"/>
              <a:t>(chopstick[(i+1) % 5]) </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b="1" dirty="0"/>
              <a:t>wait(chopstick[i])    }</a:t>
            </a:r>
            <a:endParaRPr lang="en-US" altLang="zh-CN" sz="1800" b="1" dirty="0"/>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endParaRPr lang="zh-CN" altLang="en-US" sz="1800" b="1" dirty="0"/>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dirty="0"/>
              <a:t>eat</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endParaRPr lang="zh-CN" altLang="en-US" sz="1800" b="1" dirty="0"/>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signal</a:t>
            </a:r>
            <a:r>
              <a:rPr lang="zh-CN" altLang="en-US" sz="1800" b="1" dirty="0"/>
              <a:t>(chopstick[i]);</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signal</a:t>
            </a:r>
            <a:r>
              <a:rPr lang="zh-CN" altLang="en-US" sz="1800" b="1" dirty="0"/>
              <a:t>(chopstick[(i+1) % 5]);</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b="1" dirty="0"/>
              <a:t>…</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dirty="0"/>
              <a:t>think</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endParaRPr lang="zh-CN" altLang="en-US" sz="1800" b="1" dirty="0"/>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 </a:t>
            </a:r>
            <a:r>
              <a:rPr lang="zh-CN" altLang="en-US" sz="1800" b="1" dirty="0"/>
              <a:t>while (1);</a:t>
            </a:r>
          </a:p>
        </p:txBody>
      </p:sp>
      <p:sp>
        <p:nvSpPr>
          <p:cNvPr id="2" name="矩形 1"/>
          <p:cNvSpPr/>
          <p:nvPr/>
        </p:nvSpPr>
        <p:spPr>
          <a:xfrm>
            <a:off x="5903651" y="1195602"/>
            <a:ext cx="2610775" cy="3139321"/>
          </a:xfrm>
          <a:prstGeom prst="rect">
            <a:avLst/>
          </a:prstGeom>
          <a:ln>
            <a:solidFill>
              <a:srgbClr val="000000"/>
            </a:solidFill>
          </a:ln>
        </p:spPr>
        <p:txBody>
          <a:bodyPr wrap="square">
            <a:spAutoFit/>
          </a:bodyPr>
          <a:lstStyle/>
          <a:p>
            <a:pPr marL="285750" lvl="1" indent="-285750">
              <a:buFont typeface="Arial" panose="020B0604020202020204" pitchFamily="34" charset="0"/>
              <a:buChar char="•"/>
            </a:pPr>
            <a:r>
              <a:rPr lang="en-US" altLang="zh-CN" dirty="0"/>
              <a:t>Use a  asymmetric  solution; </a:t>
            </a:r>
            <a:endParaRPr lang="en-US" altLang="zh-CN" dirty="0" smtClean="0"/>
          </a:p>
          <a:p>
            <a:pPr marL="285750" lvl="1" indent="-285750">
              <a:buFont typeface="Arial" panose="020B0604020202020204" pitchFamily="34" charset="0"/>
              <a:buChar char="•"/>
            </a:pPr>
            <a:r>
              <a:rPr lang="en-US" altLang="zh-CN" dirty="0">
                <a:solidFill>
                  <a:srgbClr val="FF0000"/>
                </a:solidFill>
              </a:rPr>
              <a:t>A</a:t>
            </a:r>
            <a:r>
              <a:rPr lang="en-US" altLang="zh-CN" dirty="0" smtClean="0">
                <a:solidFill>
                  <a:srgbClr val="FF0000"/>
                </a:solidFill>
              </a:rPr>
              <a:t>n </a:t>
            </a:r>
            <a:r>
              <a:rPr lang="en-US" altLang="zh-CN" dirty="0">
                <a:solidFill>
                  <a:srgbClr val="FF0000"/>
                </a:solidFill>
              </a:rPr>
              <a:t>odd </a:t>
            </a:r>
            <a:r>
              <a:rPr lang="en-US" altLang="zh-CN" dirty="0"/>
              <a:t>philosopher picks up first her</a:t>
            </a:r>
            <a:r>
              <a:rPr lang="en-US" altLang="zh-CN" dirty="0">
                <a:solidFill>
                  <a:srgbClr val="FF0000"/>
                </a:solidFill>
              </a:rPr>
              <a:t> left chopstick </a:t>
            </a:r>
            <a:r>
              <a:rPr lang="en-US" altLang="zh-CN" dirty="0"/>
              <a:t>and then her </a:t>
            </a:r>
            <a:r>
              <a:rPr lang="en-US" altLang="zh-CN" dirty="0">
                <a:solidFill>
                  <a:srgbClr val="FF0000"/>
                </a:solidFill>
              </a:rPr>
              <a:t>right chopstick</a:t>
            </a:r>
            <a:r>
              <a:rPr lang="en-US" altLang="zh-CN" dirty="0"/>
              <a:t>, whereas an </a:t>
            </a:r>
            <a:r>
              <a:rPr lang="en-US" altLang="zh-CN" dirty="0">
                <a:solidFill>
                  <a:srgbClr val="006600"/>
                </a:solidFill>
              </a:rPr>
              <a:t>even</a:t>
            </a:r>
            <a:r>
              <a:rPr lang="en-US" altLang="zh-CN" dirty="0"/>
              <a:t> philosopher picks up her </a:t>
            </a:r>
            <a:r>
              <a:rPr lang="en-US" altLang="zh-CN" dirty="0">
                <a:solidFill>
                  <a:srgbClr val="006600"/>
                </a:solidFill>
              </a:rPr>
              <a:t>right chopstick </a:t>
            </a:r>
            <a:r>
              <a:rPr lang="en-US" altLang="zh-CN" dirty="0"/>
              <a:t>and then her </a:t>
            </a:r>
            <a:r>
              <a:rPr lang="en-US" altLang="zh-CN" dirty="0">
                <a:solidFill>
                  <a:srgbClr val="006600"/>
                </a:solidFill>
              </a:rPr>
              <a:t>left chopstick</a:t>
            </a:r>
            <a:r>
              <a:rPr lang="en-US" altLang="zh-CN" dirty="0"/>
              <a:t>;</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5A95008E-0855-4EAF-A20D-3A1F5F23F666}"/>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Dining-Philosophers Problem-4</a:t>
            </a:r>
          </a:p>
        </p:txBody>
      </p:sp>
      <p:sp>
        <p:nvSpPr>
          <p:cNvPr id="122883" name="Rectangle 3">
            <a:extLst>
              <a:ext uri="{FF2B5EF4-FFF2-40B4-BE49-F238E27FC236}">
                <a16:creationId xmlns:a16="http://schemas.microsoft.com/office/drawing/2014/main" id="{1C8B6DE3-7059-471A-94E7-F7DE5EE32182}"/>
              </a:ext>
            </a:extLst>
          </p:cNvPr>
          <p:cNvSpPr>
            <a:spLocks noGrp="1" noChangeArrowheads="1"/>
          </p:cNvSpPr>
          <p:nvPr>
            <p:ph type="body" idx="4294967295"/>
          </p:nvPr>
        </p:nvSpPr>
        <p:spPr>
          <a:xfrm>
            <a:off x="976313" y="1023938"/>
            <a:ext cx="5051625" cy="4842864"/>
          </a:xfrm>
        </p:spPr>
        <p:txBody>
          <a:bodyPr wrap="square">
            <a:spAutoFit/>
          </a:bodyPr>
          <a:lstStyle/>
          <a:p>
            <a:pPr>
              <a:lnSpc>
                <a:spcPct val="80000"/>
              </a:lnSpc>
              <a:tabLst>
                <a:tab pos="2005013" algn="l"/>
                <a:tab pos="2232025" algn="l"/>
                <a:tab pos="2459038" algn="l"/>
              </a:tabLst>
            </a:pPr>
            <a:r>
              <a:rPr lang="zh-CN" altLang="en-US" sz="1800" dirty="0"/>
              <a:t>Semaphore chopstick[i]=1 (i=0..4);</a:t>
            </a:r>
          </a:p>
          <a:p>
            <a:pPr>
              <a:lnSpc>
                <a:spcPct val="80000"/>
              </a:lnSpc>
              <a:tabLst>
                <a:tab pos="2005013" algn="l"/>
                <a:tab pos="2232025" algn="l"/>
                <a:tab pos="2459038" algn="l"/>
              </a:tabLst>
            </a:pPr>
            <a:r>
              <a:rPr lang="zh-CN" altLang="en-US" sz="1800" dirty="0"/>
              <a:t>Philosopher </a:t>
            </a:r>
            <a:r>
              <a:rPr lang="zh-CN" altLang="en-US" sz="1800" i="1" dirty="0"/>
              <a:t>i</a:t>
            </a:r>
            <a:r>
              <a:rPr lang="zh-CN" altLang="en-US" sz="1800" dirty="0"/>
              <a:t>:</a:t>
            </a:r>
          </a:p>
          <a:p>
            <a:pPr>
              <a:lnSpc>
                <a:spcPct val="80000"/>
              </a:lnSpc>
              <a:spcBef>
                <a:spcPct val="15000"/>
              </a:spcBef>
              <a:buFont typeface="Monotype Sorts" pitchFamily="2" charset="2"/>
              <a:buNone/>
              <a:tabLst>
                <a:tab pos="2005013" algn="l"/>
                <a:tab pos="2232025" algn="l"/>
                <a:tab pos="2459038" algn="l"/>
              </a:tabLst>
            </a:pPr>
            <a:r>
              <a:rPr lang="zh-CN" altLang="en-US" sz="1800" dirty="0"/>
              <a:t>	   </a:t>
            </a:r>
            <a:r>
              <a:rPr lang="zh-CN" altLang="en-US" sz="1800" dirty="0" smtClean="0"/>
              <a:t>  </a:t>
            </a:r>
            <a:r>
              <a:rPr lang="zh-CN" altLang="en-US" sz="1800" b="1" dirty="0"/>
              <a:t>do {</a:t>
            </a:r>
          </a:p>
          <a:p>
            <a:pPr>
              <a:lnSpc>
                <a:spcPct val="80000"/>
              </a:lnSpc>
              <a:spcBef>
                <a:spcPct val="15000"/>
              </a:spcBef>
              <a:buNone/>
              <a:tabLst>
                <a:tab pos="2005013" algn="l"/>
                <a:tab pos="2232025" algn="l"/>
                <a:tab pos="2459038" algn="l"/>
              </a:tabLst>
            </a:pPr>
            <a:r>
              <a:rPr lang="zh-CN" altLang="en-US" sz="1800" b="1" dirty="0"/>
              <a:t>        </a:t>
            </a:r>
            <a:r>
              <a:rPr lang="zh-CN" altLang="en-US" sz="1800" b="1" dirty="0" smtClean="0"/>
              <a:t>           </a:t>
            </a:r>
            <a:r>
              <a:rPr lang="zh-CN" altLang="en-US" sz="1800" b="1" dirty="0"/>
              <a:t>if (i&lt;4) {</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b="1" dirty="0"/>
              <a:t>wait(chopstick[i])</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b="1" dirty="0"/>
              <a:t>wait(chopstick[(i+1) % 5])  }</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b="1" dirty="0"/>
              <a:t>else {</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wait</a:t>
            </a:r>
            <a:r>
              <a:rPr lang="zh-CN" altLang="en-US" sz="1800" b="1" dirty="0"/>
              <a:t>(chopstick[(i+1) % 5]) </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b="1" dirty="0"/>
              <a:t>wait(chopstick[i])    }</a:t>
            </a:r>
            <a:endParaRPr lang="en-US" altLang="zh-CN" sz="1800" b="1" dirty="0"/>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b="1" dirty="0"/>
              <a:t>…</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a:t>
            </a:r>
            <a:r>
              <a:rPr lang="zh-CN" altLang="en-US" sz="1800" dirty="0"/>
              <a:t>eat</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b="1" dirty="0"/>
              <a:t>…</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signal</a:t>
            </a:r>
            <a:r>
              <a:rPr lang="zh-CN" altLang="en-US" sz="1800" b="1" dirty="0"/>
              <a:t>(chopstick[i]);</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signal</a:t>
            </a:r>
            <a:r>
              <a:rPr lang="zh-CN" altLang="en-US" sz="1800" b="1" dirty="0"/>
              <a:t>(chopstick[(i+1) % 5]);</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a:t>
            </a:r>
            <a:endParaRPr lang="zh-CN" altLang="en-US" sz="1800" b="1" dirty="0"/>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a:t>
            </a:r>
            <a:r>
              <a:rPr lang="zh-CN" altLang="en-US" sz="1800" dirty="0"/>
              <a:t>think</a:t>
            </a:r>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a:t>
            </a:r>
            <a:endParaRPr lang="zh-CN" altLang="en-US" sz="1800" b="1" dirty="0"/>
          </a:p>
          <a:p>
            <a:pPr>
              <a:lnSpc>
                <a:spcPct val="80000"/>
              </a:lnSpc>
              <a:spcBef>
                <a:spcPct val="15000"/>
              </a:spcBef>
              <a:buFont typeface="Monotype Sorts" pitchFamily="2" charset="2"/>
              <a:buNone/>
              <a:tabLst>
                <a:tab pos="2005013" algn="l"/>
                <a:tab pos="2232025" algn="l"/>
                <a:tab pos="2459038" algn="l"/>
              </a:tabLst>
            </a:pPr>
            <a:r>
              <a:rPr lang="zh-CN" altLang="en-US" sz="1800" b="1" dirty="0"/>
              <a:t>	</a:t>
            </a:r>
            <a:r>
              <a:rPr lang="zh-CN" altLang="en-US" sz="1800" b="1" dirty="0" smtClean="0"/>
              <a:t>              } </a:t>
            </a:r>
            <a:r>
              <a:rPr lang="zh-CN" altLang="en-US" sz="1800" b="1" dirty="0"/>
              <a:t>while (1);</a:t>
            </a:r>
          </a:p>
        </p:txBody>
      </p:sp>
      <p:sp>
        <p:nvSpPr>
          <p:cNvPr id="2" name="矩形 1"/>
          <p:cNvSpPr/>
          <p:nvPr/>
        </p:nvSpPr>
        <p:spPr>
          <a:xfrm>
            <a:off x="6254318" y="1266367"/>
            <a:ext cx="2401410" cy="2031325"/>
          </a:xfrm>
          <a:prstGeom prst="rect">
            <a:avLst/>
          </a:prstGeom>
          <a:ln>
            <a:solidFill>
              <a:srgbClr val="000000"/>
            </a:solidFill>
          </a:ln>
        </p:spPr>
        <p:txBody>
          <a:bodyPr wrap="square">
            <a:spAutoFit/>
          </a:bodyPr>
          <a:lstStyle/>
          <a:p>
            <a:pPr marL="0" lvl="1"/>
            <a:r>
              <a:rPr lang="en-US" altLang="zh-CN" dirty="0">
                <a:solidFill>
                  <a:srgbClr val="0000FF"/>
                </a:solidFill>
              </a:rPr>
              <a:t>The </a:t>
            </a:r>
            <a:r>
              <a:rPr lang="en-US" altLang="zh-CN" dirty="0">
                <a:solidFill>
                  <a:srgbClr val="FF0000"/>
                </a:solidFill>
              </a:rPr>
              <a:t>last</a:t>
            </a:r>
            <a:r>
              <a:rPr lang="en-US" altLang="zh-CN" dirty="0">
                <a:solidFill>
                  <a:srgbClr val="0000FF"/>
                </a:solidFill>
              </a:rPr>
              <a:t>  philosopher pick up her</a:t>
            </a:r>
            <a:r>
              <a:rPr lang="en-US" altLang="zh-CN" dirty="0">
                <a:solidFill>
                  <a:srgbClr val="006600"/>
                </a:solidFill>
              </a:rPr>
              <a:t> right chopstick </a:t>
            </a:r>
            <a:r>
              <a:rPr lang="en-US" altLang="zh-CN" dirty="0">
                <a:solidFill>
                  <a:srgbClr val="0000FF"/>
                </a:solidFill>
              </a:rPr>
              <a:t>first and the her</a:t>
            </a:r>
            <a:r>
              <a:rPr lang="en-US" altLang="zh-CN" dirty="0">
                <a:solidFill>
                  <a:srgbClr val="006600"/>
                </a:solidFill>
              </a:rPr>
              <a:t> left</a:t>
            </a:r>
            <a:r>
              <a:rPr lang="en-US" altLang="zh-CN" dirty="0">
                <a:solidFill>
                  <a:srgbClr val="0000FF"/>
                </a:solidFill>
              </a:rPr>
              <a:t>; the </a:t>
            </a:r>
            <a:r>
              <a:rPr lang="en-US" altLang="zh-CN" dirty="0">
                <a:solidFill>
                  <a:srgbClr val="FF0000"/>
                </a:solidFill>
              </a:rPr>
              <a:t>others</a:t>
            </a:r>
            <a:r>
              <a:rPr lang="en-US" altLang="zh-CN" dirty="0">
                <a:solidFill>
                  <a:srgbClr val="0000FF"/>
                </a:solidFill>
              </a:rPr>
              <a:t> pick up her </a:t>
            </a:r>
            <a:r>
              <a:rPr lang="en-US" altLang="zh-CN" dirty="0">
                <a:solidFill>
                  <a:srgbClr val="006600"/>
                </a:solidFill>
              </a:rPr>
              <a:t>left chopstick </a:t>
            </a:r>
            <a:r>
              <a:rPr lang="en-US" altLang="zh-CN" dirty="0">
                <a:solidFill>
                  <a:srgbClr val="0000FF"/>
                </a:solidFill>
              </a:rPr>
              <a:t>first and the her </a:t>
            </a:r>
            <a:r>
              <a:rPr lang="en-US" altLang="zh-CN" dirty="0">
                <a:solidFill>
                  <a:srgbClr val="006600"/>
                </a:solidFill>
              </a:rPr>
              <a:t>right</a:t>
            </a:r>
            <a:r>
              <a:rPr lang="en-US" altLang="zh-CN" dirty="0">
                <a:solidFill>
                  <a:srgbClr val="0000FF"/>
                </a:solidFill>
              </a:rPr>
              <a:t>; </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507CE5D-D343-45BC-9D7C-B32CDCFB459E}"/>
              </a:ext>
            </a:extLst>
          </p:cNvPr>
          <p:cNvSpPr txBox="1"/>
          <p:nvPr>
            <p:custDataLst>
              <p:tags r:id="rId2"/>
            </p:custDataLst>
          </p:nvPr>
        </p:nvSpPr>
        <p:spPr>
          <a:xfrm>
            <a:off x="914400" y="635000"/>
            <a:ext cx="7315200" cy="1282577"/>
          </a:xfrm>
          <a:prstGeom prst="rect">
            <a:avLst/>
          </a:prstGeom>
          <a:noFill/>
        </p:spPr>
        <p:txBody>
          <a:bodyPr vert="horz" wrap="square" rtlCol="0" anchor="ctr" anchorCtr="0">
            <a:noAutofit/>
          </a:bodyPr>
          <a:lstStyle/>
          <a:p>
            <a:r>
              <a:rPr lang="zh-CN" altLang="en-US" b="1" dirty="0">
                <a:solidFill>
                  <a:srgbClr val="000000"/>
                </a:solidFill>
                <a:latin typeface="宋体" panose="02010600030101010101" pitchFamily="2" charset="-122"/>
                <a:sym typeface="Microsoft Yahei" panose="020B0503020204020204" pitchFamily="34" charset="-122"/>
              </a:rPr>
              <a:t>某银行提供</a:t>
            </a:r>
            <a:r>
              <a:rPr lang="en-US" altLang="zh-CN" b="1" dirty="0">
                <a:solidFill>
                  <a:srgbClr val="000000"/>
                </a:solidFill>
                <a:latin typeface="宋体" panose="02010600030101010101" pitchFamily="2" charset="-122"/>
                <a:sym typeface="Microsoft Yahei" panose="020B0503020204020204" pitchFamily="34" charset="-122"/>
              </a:rPr>
              <a:t>1</a:t>
            </a:r>
            <a:r>
              <a:rPr lang="zh-CN" altLang="en-US" b="1" dirty="0">
                <a:solidFill>
                  <a:srgbClr val="000000"/>
                </a:solidFill>
                <a:latin typeface="宋体" panose="02010600030101010101" pitchFamily="2" charset="-122"/>
                <a:sym typeface="Microsoft Yahei" panose="020B0503020204020204" pitchFamily="34" charset="-122"/>
              </a:rPr>
              <a:t>个访问窗口和</a:t>
            </a:r>
            <a:r>
              <a:rPr lang="en-US" altLang="zh-CN" b="1" dirty="0">
                <a:solidFill>
                  <a:srgbClr val="000000"/>
                </a:solidFill>
                <a:latin typeface="宋体" panose="02010600030101010101" pitchFamily="2" charset="-122"/>
                <a:sym typeface="Microsoft Yahei" panose="020B0503020204020204" pitchFamily="34" charset="-122"/>
              </a:rPr>
              <a:t>10</a:t>
            </a:r>
            <a:r>
              <a:rPr lang="zh-CN" altLang="en-US" b="1" dirty="0">
                <a:solidFill>
                  <a:srgbClr val="000000"/>
                </a:solidFill>
                <a:latin typeface="宋体" panose="02010600030101010101" pitchFamily="2" charset="-122"/>
                <a:sym typeface="Microsoft Yahei" panose="020B0503020204020204" pitchFamily="34" charset="-122"/>
              </a:rPr>
              <a:t>个顾客等待座位。顾客到达银行时，若有空座位，则到取号机领取一个号，坐在座位上等待叫号。取号机每次仅允许一个顾客使用。当营业员空闲时，通过叫号选取一位顾客，并为其服务。顾客和营业员的活动过程描述如下：</a:t>
            </a:r>
          </a:p>
        </p:txBody>
      </p:sp>
      <p:sp>
        <p:nvSpPr>
          <p:cNvPr id="5" name="矩形: 圆角 4">
            <a:extLst>
              <a:ext uri="{FF2B5EF4-FFF2-40B4-BE49-F238E27FC236}">
                <a16:creationId xmlns:a16="http://schemas.microsoft.com/office/drawing/2014/main" id="{133D5EB7-1D44-41EE-966C-69EF52CDEAFF}"/>
              </a:ext>
            </a:extLst>
          </p:cNvPr>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92CC3E78-27DC-4582-A8EB-55E575144269}"/>
              </a:ext>
            </a:extLst>
          </p:cNvPr>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2" name="文本框 11">
            <a:extLst>
              <a:ext uri="{FF2B5EF4-FFF2-40B4-BE49-F238E27FC236}">
                <a16:creationId xmlns:a16="http://schemas.microsoft.com/office/drawing/2014/main" id="{F5A562B1-4946-4814-9615-AA06B3F5A3E8}"/>
              </a:ext>
            </a:extLst>
          </p:cNvPr>
          <p:cNvSpPr txBox="1"/>
          <p:nvPr>
            <p:custDataLst>
              <p:tags r:id="rId5"/>
            </p:custDataLst>
          </p:nvPr>
        </p:nvSpPr>
        <p:spPr>
          <a:xfrm>
            <a:off x="1043867" y="2146723"/>
            <a:ext cx="3213717" cy="2211915"/>
          </a:xfrm>
          <a:prstGeom prst="rect">
            <a:avLst/>
          </a:prstGeom>
          <a:noFill/>
          <a:ln>
            <a:solidFill>
              <a:schemeClr val="tx1"/>
            </a:solidFill>
          </a:ln>
        </p:spPr>
        <p:txBody>
          <a:bodyPr vert="horz" wrap="square" rtlCol="0" anchor="t" anchorCtr="0">
            <a:noAutofit/>
          </a:bodyPr>
          <a:lstStyle/>
          <a:p>
            <a:r>
              <a:rPr lang="en-US" altLang="zh-CN" b="1" dirty="0">
                <a:solidFill>
                  <a:srgbClr val="000000"/>
                </a:solidFill>
                <a:latin typeface="宋体" panose="02010600030101010101" pitchFamily="2" charset="-122"/>
                <a:sym typeface="Microsoft Yahei" panose="020B0503020204020204" pitchFamily="34" charset="-122"/>
              </a:rPr>
              <a:t>process </a:t>
            </a:r>
            <a:r>
              <a:rPr lang="zh-CN" altLang="en-US" b="1" dirty="0">
                <a:solidFill>
                  <a:srgbClr val="000000"/>
                </a:solidFill>
                <a:latin typeface="宋体" panose="02010600030101010101" pitchFamily="2" charset="-122"/>
                <a:sym typeface="Microsoft Yahei" panose="020B0503020204020204" pitchFamily="34" charset="-122"/>
              </a:rPr>
              <a:t>顾客</a:t>
            </a:r>
            <a:r>
              <a:rPr lang="en-US" altLang="zh-CN" b="1" dirty="0">
                <a:solidFill>
                  <a:srgbClr val="000000"/>
                </a:solidFill>
                <a:latin typeface="宋体" panose="02010600030101010101" pitchFamily="2" charset="-122"/>
                <a:sym typeface="Microsoft Yahei" panose="020B0503020204020204" pitchFamily="34" charset="-122"/>
              </a:rPr>
              <a:t>i</a:t>
            </a:r>
          </a:p>
          <a:p>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从取号机获取一个号码；</a:t>
            </a:r>
            <a:endParaRPr lang="en-US" altLang="zh-CN" b="1" dirty="0">
              <a:solidFill>
                <a:srgbClr val="000000"/>
              </a:solidFill>
              <a:latin typeface="宋体" panose="02010600030101010101" pitchFamily="2" charset="-122"/>
              <a:sym typeface="Microsoft Yahei" panose="020B0503020204020204" pitchFamily="34" charset="-122"/>
            </a:endParaRPr>
          </a:p>
          <a:p>
            <a:r>
              <a:rPr lang="zh-CN" altLang="en-US" b="1" dirty="0">
                <a:solidFill>
                  <a:srgbClr val="000000"/>
                </a:solidFill>
                <a:latin typeface="宋体" panose="02010600030101010101" pitchFamily="2" charset="-122"/>
                <a:sym typeface="Microsoft Yahei" panose="020B0503020204020204" pitchFamily="34" charset="-122"/>
              </a:rPr>
              <a:t>    等待叫号；</a:t>
            </a:r>
            <a:endParaRPr lang="en-US" altLang="zh-CN" b="1" dirty="0">
              <a:solidFill>
                <a:srgbClr val="000000"/>
              </a:solidFill>
              <a:latin typeface="宋体" panose="02010600030101010101" pitchFamily="2" charset="-122"/>
              <a:sym typeface="Microsoft Yahei" panose="020B0503020204020204" pitchFamily="34" charset="-122"/>
            </a:endParaRPr>
          </a:p>
          <a:p>
            <a:r>
              <a:rPr lang="zh-CN" altLang="en-US" b="1" dirty="0">
                <a:solidFill>
                  <a:srgbClr val="000000"/>
                </a:solidFill>
                <a:latin typeface="宋体" panose="02010600030101010101" pitchFamily="2" charset="-122"/>
                <a:sym typeface="Microsoft Yahei" panose="020B0503020204020204" pitchFamily="34" charset="-122"/>
              </a:rPr>
              <a:t>    获得服务；</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a:t>
            </a:r>
            <a:endParaRPr lang="zh-CN" altLang="en-US" b="1" dirty="0">
              <a:solidFill>
                <a:srgbClr val="000000"/>
              </a:solidFill>
              <a:latin typeface="宋体" panose="02010600030101010101" pitchFamily="2" charset="-122"/>
              <a:sym typeface="Microsoft Yahei" panose="020B0503020204020204" pitchFamily="34" charset="-122"/>
            </a:endParaRPr>
          </a:p>
        </p:txBody>
      </p:sp>
      <p:sp>
        <p:nvSpPr>
          <p:cNvPr id="13" name="文本框 12">
            <a:extLst>
              <a:ext uri="{FF2B5EF4-FFF2-40B4-BE49-F238E27FC236}">
                <a16:creationId xmlns:a16="http://schemas.microsoft.com/office/drawing/2014/main" id="{4B315877-DCCA-4FC3-B3F8-01CD92B075F8}"/>
              </a:ext>
            </a:extLst>
          </p:cNvPr>
          <p:cNvSpPr txBox="1"/>
          <p:nvPr>
            <p:custDataLst>
              <p:tags r:id="rId6"/>
            </p:custDataLst>
          </p:nvPr>
        </p:nvSpPr>
        <p:spPr>
          <a:xfrm>
            <a:off x="4572000" y="2146724"/>
            <a:ext cx="3457666" cy="2211916"/>
          </a:xfrm>
          <a:prstGeom prst="rect">
            <a:avLst/>
          </a:prstGeom>
          <a:noFill/>
          <a:ln>
            <a:solidFill>
              <a:schemeClr val="tx1"/>
            </a:solidFill>
          </a:ln>
        </p:spPr>
        <p:txBody>
          <a:bodyPr vert="horz" wrap="square" rtlCol="0" anchor="ctr" anchorCtr="0">
            <a:noAutofit/>
          </a:bodyPr>
          <a:lstStyle/>
          <a:p>
            <a:r>
              <a:rPr lang="en-US" altLang="zh-CN" b="1" dirty="0">
                <a:solidFill>
                  <a:srgbClr val="000000"/>
                </a:solidFill>
                <a:latin typeface="宋体" panose="02010600030101010101" pitchFamily="2" charset="-122"/>
                <a:sym typeface="Microsoft Yahei" panose="020B0503020204020204" pitchFamily="34" charset="-122"/>
              </a:rPr>
              <a:t>process </a:t>
            </a:r>
            <a:r>
              <a:rPr lang="zh-CN" altLang="en-US" b="1" dirty="0">
                <a:solidFill>
                  <a:srgbClr val="000000"/>
                </a:solidFill>
                <a:latin typeface="宋体" panose="02010600030101010101" pitchFamily="2" charset="-122"/>
                <a:sym typeface="Microsoft Yahei" panose="020B0503020204020204" pitchFamily="34" charset="-122"/>
              </a:rPr>
              <a:t>营业员</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000000"/>
                </a:solidFill>
                <a:latin typeface="宋体" panose="02010600030101010101" pitchFamily="2" charset="-122"/>
                <a:sym typeface="Microsoft Yahei" panose="020B0503020204020204" pitchFamily="34" charset="-122"/>
              </a:rPr>
              <a:t>    while(true)</a:t>
            </a:r>
          </a:p>
          <a:p>
            <a:r>
              <a:rPr lang="en-US" altLang="zh-CN" b="1" dirty="0">
                <a:solidFill>
                  <a:srgbClr val="000000"/>
                </a:solidFill>
                <a:latin typeface="宋体" panose="02010600030101010101" pitchFamily="2" charset="-122"/>
                <a:sym typeface="Microsoft Yahei" panose="020B0503020204020204" pitchFamily="34" charset="-122"/>
              </a:rPr>
              <a:t>    {</a:t>
            </a: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叫号；</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为顾客服务；</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p>
          <a:p>
            <a:r>
              <a:rPr lang="en-US" altLang="zh-CN" b="1" dirty="0">
                <a:solidFill>
                  <a:srgbClr val="000000"/>
                </a:solidFill>
                <a:latin typeface="宋体" panose="02010600030101010101" pitchFamily="2" charset="-122"/>
                <a:sym typeface="Microsoft Yahei" panose="020B0503020204020204" pitchFamily="34" charset="-122"/>
              </a:rPr>
              <a:t>}</a:t>
            </a:r>
            <a:endParaRPr lang="zh-CN" altLang="en-US" b="1" dirty="0">
              <a:solidFill>
                <a:srgbClr val="000000"/>
              </a:solidFill>
              <a:latin typeface="宋体" panose="02010600030101010101" pitchFamily="2" charset="-122"/>
              <a:sym typeface="Microsoft Yahei" panose="020B0503020204020204" pitchFamily="34" charset="-122"/>
            </a:endParaRPr>
          </a:p>
        </p:txBody>
      </p:sp>
      <p:sp>
        <p:nvSpPr>
          <p:cNvPr id="14" name="文本框 13">
            <a:extLst>
              <a:ext uri="{FF2B5EF4-FFF2-40B4-BE49-F238E27FC236}">
                <a16:creationId xmlns:a16="http://schemas.microsoft.com/office/drawing/2014/main" id="{4BE87AA6-39F1-4180-BD8F-AD8DAB79FBF4}"/>
              </a:ext>
            </a:extLst>
          </p:cNvPr>
          <p:cNvSpPr txBox="1"/>
          <p:nvPr>
            <p:custDataLst>
              <p:tags r:id="rId7"/>
            </p:custDataLst>
          </p:nvPr>
        </p:nvSpPr>
        <p:spPr>
          <a:xfrm>
            <a:off x="1043867" y="4513386"/>
            <a:ext cx="7315200" cy="1282577"/>
          </a:xfrm>
          <a:prstGeom prst="rect">
            <a:avLst/>
          </a:prstGeom>
          <a:noFill/>
        </p:spPr>
        <p:txBody>
          <a:bodyPr vert="horz" wrap="square" rtlCol="0" anchor="ctr" anchorCtr="0">
            <a:noAutofit/>
          </a:bodyPr>
          <a:lstStyle/>
          <a:p>
            <a:r>
              <a:rPr lang="zh-CN" altLang="en-US" b="1" dirty="0">
                <a:solidFill>
                  <a:srgbClr val="000000"/>
                </a:solidFill>
                <a:latin typeface="宋体" panose="02010600030101010101" pitchFamily="2" charset="-122"/>
                <a:sym typeface="Microsoft Yahei" panose="020B0503020204020204" pitchFamily="34" charset="-122"/>
              </a:rPr>
              <a:t>请添加必要的信号量和</a:t>
            </a:r>
            <a:r>
              <a:rPr lang="en-US" altLang="zh-CN" b="1" dirty="0">
                <a:solidFill>
                  <a:srgbClr val="000000"/>
                </a:solidFill>
                <a:latin typeface="宋体" panose="02010600030101010101" pitchFamily="2" charset="-122"/>
                <a:sym typeface="Microsoft Yahei" panose="020B0503020204020204" pitchFamily="34" charset="-122"/>
              </a:rPr>
              <a:t>P</a:t>
            </a:r>
            <a:r>
              <a:rPr lang="zh-CN" altLang="en-US" b="1" dirty="0">
                <a:solidFill>
                  <a:srgbClr val="000000"/>
                </a:solidFill>
                <a:latin typeface="宋体" panose="02010600030101010101" pitchFamily="2" charset="-122"/>
                <a:sym typeface="Microsoft Yahei" panose="020B0503020204020204" pitchFamily="34" charset="-122"/>
              </a:rPr>
              <a:t>、</a:t>
            </a:r>
            <a:r>
              <a:rPr lang="en-US" altLang="zh-CN" b="1" dirty="0">
                <a:solidFill>
                  <a:srgbClr val="000000"/>
                </a:solidFill>
                <a:latin typeface="宋体" panose="02010600030101010101" pitchFamily="2" charset="-122"/>
                <a:sym typeface="Microsoft Yahei" panose="020B0503020204020204" pitchFamily="34" charset="-122"/>
              </a:rPr>
              <a:t>V</a:t>
            </a:r>
            <a:r>
              <a:rPr lang="zh-CN" altLang="en-US" b="1" dirty="0">
                <a:solidFill>
                  <a:srgbClr val="000000"/>
                </a:solidFill>
                <a:latin typeface="宋体" panose="02010600030101010101" pitchFamily="2" charset="-122"/>
                <a:sym typeface="Microsoft Yahei" panose="020B0503020204020204" pitchFamily="34" charset="-122"/>
              </a:rPr>
              <a:t>（</a:t>
            </a:r>
            <a:r>
              <a:rPr lang="en-US" altLang="zh-CN" b="1" dirty="0">
                <a:solidFill>
                  <a:srgbClr val="000000"/>
                </a:solidFill>
                <a:latin typeface="宋体" panose="02010600030101010101" pitchFamily="2" charset="-122"/>
                <a:sym typeface="Microsoft Yahei" panose="020B0503020204020204" pitchFamily="34" charset="-122"/>
              </a:rPr>
              <a:t>signal</a:t>
            </a:r>
            <a:r>
              <a:rPr lang="zh-CN" altLang="en-US" b="1" dirty="0">
                <a:solidFill>
                  <a:srgbClr val="000000"/>
                </a:solidFill>
                <a:latin typeface="宋体" panose="02010600030101010101" pitchFamily="2" charset="-122"/>
                <a:sym typeface="Microsoft Yahei" panose="020B0503020204020204" pitchFamily="34" charset="-122"/>
              </a:rPr>
              <a:t>、</a:t>
            </a:r>
            <a:r>
              <a:rPr lang="en-US" altLang="zh-CN" b="1" dirty="0">
                <a:solidFill>
                  <a:srgbClr val="000000"/>
                </a:solidFill>
                <a:latin typeface="宋体" panose="02010600030101010101" pitchFamily="2" charset="-122"/>
                <a:sym typeface="Microsoft Yahei" panose="020B0503020204020204" pitchFamily="34" charset="-122"/>
              </a:rPr>
              <a:t>wait</a:t>
            </a:r>
            <a:r>
              <a:rPr lang="zh-CN" altLang="en-US" b="1" dirty="0">
                <a:solidFill>
                  <a:srgbClr val="000000"/>
                </a:solidFill>
                <a:latin typeface="宋体" panose="02010600030101010101" pitchFamily="2" charset="-122"/>
                <a:sym typeface="Microsoft Yahei" panose="020B0503020204020204" pitchFamily="34" charset="-122"/>
              </a:rPr>
              <a:t>）操作实现上述过程的互斥和同步。</a:t>
            </a:r>
            <a:endParaRPr lang="en-US" altLang="zh-CN" b="1" dirty="0">
              <a:solidFill>
                <a:srgbClr val="000000"/>
              </a:solidFill>
              <a:latin typeface="宋体" panose="02010600030101010101" pitchFamily="2" charset="-122"/>
              <a:sym typeface="Microsoft Yahei" panose="020B0503020204020204" pitchFamily="34" charset="-122"/>
            </a:endParaRPr>
          </a:p>
          <a:p>
            <a:r>
              <a:rPr lang="zh-CN" altLang="en-US" b="1" dirty="0">
                <a:solidFill>
                  <a:srgbClr val="000000"/>
                </a:solidFill>
                <a:latin typeface="宋体" panose="02010600030101010101" pitchFamily="2" charset="-122"/>
                <a:sym typeface="Microsoft Yahei" panose="020B0503020204020204" pitchFamily="34" charset="-122"/>
              </a:rPr>
              <a:t>要求写出完成的过程，说明信号量的含义并赋初值。</a:t>
            </a:r>
          </a:p>
        </p:txBody>
      </p:sp>
      <p:grpSp>
        <p:nvGrpSpPr>
          <p:cNvPr id="10" name="组合 9">
            <a:extLst>
              <a:ext uri="{FF2B5EF4-FFF2-40B4-BE49-F238E27FC236}">
                <a16:creationId xmlns:a16="http://schemas.microsoft.com/office/drawing/2014/main" id="{5454319F-4BBF-41F3-9D42-51FFFDD23E97}"/>
              </a:ext>
            </a:extLst>
          </p:cNvPr>
          <p:cNvGrpSpPr/>
          <p:nvPr>
            <p:custDataLst>
              <p:tags r:id="rId8"/>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81223308-A216-471D-AA81-47FFDEF1D72F}"/>
                </a:ext>
              </a:extLst>
            </p:cNvPr>
            <p:cNvSpPr/>
            <p:nvPr>
              <p:custDataLst>
                <p:tags r:id="rId10"/>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99DF7303-023A-4BD1-B501-7D49F0EE2BE0}"/>
                </a:ext>
              </a:extLst>
            </p:cNvPr>
            <p:cNvSpPr/>
            <p:nvPr>
              <p:custDataLst>
                <p:tags r:id="rId11"/>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AB848D83-ACC9-450B-B356-20ACFA995A0F}"/>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D3377051-37B6-45E6-AB9A-96973BFF9629}"/>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a:extLst>
              <a:ext uri="{FF2B5EF4-FFF2-40B4-BE49-F238E27FC236}">
                <a16:creationId xmlns:a16="http://schemas.microsoft.com/office/drawing/2014/main" id="{7D33C535-511A-4502-871E-A2C8A4D973FD}"/>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70455555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1C586059-6416-4A1C-B581-0611875C30BA}"/>
              </a:ext>
            </a:extLst>
          </p:cNvPr>
          <p:cNvSpPr>
            <a:spLocks noGrp="1" noChangeArrowheads="1"/>
          </p:cNvSpPr>
          <p:nvPr>
            <p:ph type="title" idx="4294967295"/>
          </p:nvPr>
        </p:nvSpPr>
        <p:spPr/>
        <p:txBody>
          <a:bodyPr/>
          <a:lstStyle/>
          <a:p>
            <a:r>
              <a:rPr lang="zh-CN" altLang="en-US" dirty="0"/>
              <a:t>续上页</a:t>
            </a:r>
            <a:r>
              <a:rPr lang="en-US" altLang="zh-CN" dirty="0"/>
              <a:t>—</a:t>
            </a:r>
            <a:r>
              <a:rPr lang="zh-CN" altLang="en-US" dirty="0"/>
              <a:t>分析受到制约的事件</a:t>
            </a:r>
          </a:p>
        </p:txBody>
      </p:sp>
      <p:sp>
        <p:nvSpPr>
          <p:cNvPr id="188419" name="Rectangle 3">
            <a:extLst>
              <a:ext uri="{FF2B5EF4-FFF2-40B4-BE49-F238E27FC236}">
                <a16:creationId xmlns:a16="http://schemas.microsoft.com/office/drawing/2014/main" id="{52268237-E8CB-416A-86BC-097A5A825260}"/>
              </a:ext>
            </a:extLst>
          </p:cNvPr>
          <p:cNvSpPr>
            <a:spLocks noGrp="1" noChangeArrowheads="1"/>
          </p:cNvSpPr>
          <p:nvPr>
            <p:ph type="body" idx="4294967295"/>
          </p:nvPr>
        </p:nvSpPr>
        <p:spPr>
          <a:xfrm>
            <a:off x="764943" y="1149535"/>
            <a:ext cx="7535677" cy="1203048"/>
          </a:xfrm>
        </p:spPr>
        <p:txBody>
          <a:bodyPr/>
          <a:lstStyle/>
          <a:p>
            <a:pPr marL="0" indent="0" eaLnBrk="1">
              <a:buNone/>
            </a:pPr>
            <a:r>
              <a:rPr lang="zh-CN" altLang="en-US" sz="1800" b="1" dirty="0">
                <a:solidFill>
                  <a:srgbClr val="000000"/>
                </a:solidFill>
                <a:latin typeface="宋体" panose="02010600030101010101" pitchFamily="2" charset="-122"/>
                <a:sym typeface="Microsoft Yahei" panose="020B0503020204020204" pitchFamily="34" charset="-122"/>
              </a:rPr>
              <a:t>银行提供</a:t>
            </a:r>
            <a:r>
              <a:rPr lang="en-US" altLang="zh-CN" sz="1800" b="1" dirty="0">
                <a:solidFill>
                  <a:srgbClr val="000000"/>
                </a:solidFill>
                <a:latin typeface="宋体" panose="02010600030101010101" pitchFamily="2" charset="-122"/>
                <a:sym typeface="Microsoft Yahei" panose="020B0503020204020204" pitchFamily="34" charset="-122"/>
              </a:rPr>
              <a:t>1</a:t>
            </a:r>
            <a:r>
              <a:rPr lang="zh-CN" altLang="en-US" sz="1800" b="1" dirty="0">
                <a:solidFill>
                  <a:srgbClr val="000000"/>
                </a:solidFill>
                <a:latin typeface="宋体" panose="02010600030101010101" pitchFamily="2" charset="-122"/>
                <a:sym typeface="Microsoft Yahei" panose="020B0503020204020204" pitchFamily="34" charset="-122"/>
              </a:rPr>
              <a:t>个访问窗口和</a:t>
            </a:r>
            <a:r>
              <a:rPr lang="en-US" altLang="zh-CN" sz="1800" b="1" dirty="0">
                <a:solidFill>
                  <a:srgbClr val="000000"/>
                </a:solidFill>
                <a:latin typeface="宋体" panose="02010600030101010101" pitchFamily="2" charset="-122"/>
                <a:sym typeface="Microsoft Yahei" panose="020B0503020204020204" pitchFamily="34" charset="-122"/>
              </a:rPr>
              <a:t>10</a:t>
            </a:r>
            <a:r>
              <a:rPr lang="zh-CN" altLang="en-US" sz="1800" b="1" dirty="0">
                <a:solidFill>
                  <a:srgbClr val="000000"/>
                </a:solidFill>
                <a:latin typeface="宋体" panose="02010600030101010101" pitchFamily="2" charset="-122"/>
                <a:sym typeface="Microsoft Yahei" panose="020B0503020204020204" pitchFamily="34" charset="-122"/>
              </a:rPr>
              <a:t>个顾客等待座位。顾客到达银行时，若有空座位，则到取号机领取一个号，坐在座位上等待叫号。取号机每次仅允许一个顾客使用。当营业员空闲时，通过叫号选取一位顾客，并为其服务。顾客和营业员的活动过程描述如下：</a:t>
            </a:r>
            <a:endParaRPr lang="zh-CN" altLang="en-US" sz="1800" dirty="0"/>
          </a:p>
        </p:txBody>
      </p:sp>
      <p:sp>
        <p:nvSpPr>
          <p:cNvPr id="8" name="文本框 7">
            <a:extLst>
              <a:ext uri="{FF2B5EF4-FFF2-40B4-BE49-F238E27FC236}">
                <a16:creationId xmlns:a16="http://schemas.microsoft.com/office/drawing/2014/main" id="{F940D630-7CBD-4F2D-B81A-FA1090B8A00D}"/>
              </a:ext>
            </a:extLst>
          </p:cNvPr>
          <p:cNvSpPr txBox="1"/>
          <p:nvPr>
            <p:custDataLst>
              <p:tags r:id="rId1"/>
            </p:custDataLst>
          </p:nvPr>
        </p:nvSpPr>
        <p:spPr>
          <a:xfrm>
            <a:off x="1067538" y="2457806"/>
            <a:ext cx="3213717" cy="2884627"/>
          </a:xfrm>
          <a:prstGeom prst="rect">
            <a:avLst/>
          </a:prstGeom>
          <a:noFill/>
          <a:ln>
            <a:solidFill>
              <a:schemeClr val="tx1"/>
            </a:solidFill>
          </a:ln>
        </p:spPr>
        <p:txBody>
          <a:bodyPr vert="horz" wrap="square" rtlCol="0" anchor="ctr" anchorCtr="0">
            <a:noAutofit/>
          </a:bodyPr>
          <a:lstStyle/>
          <a:p>
            <a:r>
              <a:rPr lang="en-US" altLang="zh-CN" b="1" dirty="0">
                <a:solidFill>
                  <a:srgbClr val="000000"/>
                </a:solidFill>
                <a:latin typeface="宋体" panose="02010600030101010101" pitchFamily="2" charset="-122"/>
                <a:sym typeface="Microsoft Yahei" panose="020B0503020204020204" pitchFamily="34" charset="-122"/>
              </a:rPr>
              <a:t>process </a:t>
            </a:r>
            <a:r>
              <a:rPr lang="zh-CN" altLang="en-US" b="1" dirty="0">
                <a:solidFill>
                  <a:srgbClr val="000000"/>
                </a:solidFill>
                <a:latin typeface="宋体" panose="02010600030101010101" pitchFamily="2" charset="-122"/>
                <a:sym typeface="Microsoft Yahei" panose="020B0503020204020204" pitchFamily="34" charset="-122"/>
              </a:rPr>
              <a:t>顾客</a:t>
            </a:r>
            <a:r>
              <a:rPr lang="en-US" altLang="zh-CN" b="1" dirty="0">
                <a:solidFill>
                  <a:srgbClr val="000000"/>
                </a:solidFill>
                <a:latin typeface="宋体" panose="02010600030101010101" pitchFamily="2" charset="-122"/>
                <a:sym typeface="Microsoft Yahei" panose="020B0503020204020204" pitchFamily="34" charset="-122"/>
              </a:rPr>
              <a:t>i</a:t>
            </a:r>
          </a:p>
          <a:p>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000000"/>
                </a:solidFill>
                <a:latin typeface="宋体" panose="02010600030101010101" pitchFamily="2" charset="-122"/>
                <a:sym typeface="Microsoft Yahei" panose="020B0503020204020204" pitchFamily="34" charset="-122"/>
              </a:rPr>
              <a:t>    </a:t>
            </a:r>
            <a:endParaRPr lang="en-US" altLang="zh-CN" b="1" dirty="0" smtClean="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r>
              <a:rPr lang="en-US" altLang="zh-CN" b="1" dirty="0" smtClean="0">
                <a:solidFill>
                  <a:srgbClr val="000000"/>
                </a:solidFill>
                <a:latin typeface="宋体" panose="02010600030101010101" pitchFamily="2" charset="-122"/>
                <a:sym typeface="Microsoft Yahei" panose="020B0503020204020204" pitchFamily="34" charset="-122"/>
              </a:rPr>
              <a:t>   </a:t>
            </a:r>
            <a:r>
              <a:rPr lang="zh-CN" altLang="en-US" b="1" dirty="0" smtClean="0">
                <a:solidFill>
                  <a:srgbClr val="000000"/>
                </a:solidFill>
                <a:latin typeface="宋体" panose="02010600030101010101" pitchFamily="2" charset="-122"/>
                <a:sym typeface="Microsoft Yahei" panose="020B0503020204020204" pitchFamily="34" charset="-122"/>
              </a:rPr>
              <a:t>从</a:t>
            </a:r>
            <a:r>
              <a:rPr lang="zh-CN" altLang="en-US" b="1" dirty="0">
                <a:solidFill>
                  <a:srgbClr val="000000"/>
                </a:solidFill>
                <a:latin typeface="宋体" panose="02010600030101010101" pitchFamily="2" charset="-122"/>
                <a:sym typeface="Microsoft Yahei" panose="020B0503020204020204" pitchFamily="34" charset="-122"/>
              </a:rPr>
              <a:t>取号机获取一个号码；</a:t>
            </a:r>
            <a:endParaRPr lang="en-US" altLang="zh-CN" b="1" dirty="0">
              <a:solidFill>
                <a:srgbClr val="000000"/>
              </a:solidFill>
              <a:latin typeface="宋体" panose="02010600030101010101" pitchFamily="2" charset="-122"/>
              <a:sym typeface="Microsoft Yahei" panose="020B0503020204020204" pitchFamily="34" charset="-122"/>
            </a:endParaRPr>
          </a:p>
          <a:p>
            <a:endParaRPr lang="en-US" altLang="zh-CN" b="1" dirty="0">
              <a:solidFill>
                <a:srgbClr val="000000"/>
              </a:solidFill>
              <a:latin typeface="宋体" panose="02010600030101010101" pitchFamily="2" charset="-122"/>
              <a:sym typeface="Microsoft Yahei" panose="020B0503020204020204" pitchFamily="34" charset="-122"/>
            </a:endParaRPr>
          </a:p>
          <a:p>
            <a:endParaRPr lang="en-US" altLang="zh-CN" b="1" dirty="0">
              <a:solidFill>
                <a:srgbClr val="000000"/>
              </a:solidFill>
              <a:latin typeface="宋体" panose="02010600030101010101" pitchFamily="2" charset="-122"/>
              <a:sym typeface="Microsoft Yahei" panose="020B0503020204020204" pitchFamily="34" charset="-122"/>
            </a:endParaRPr>
          </a:p>
          <a:p>
            <a:r>
              <a:rPr lang="zh-CN" altLang="en-US" b="1" dirty="0">
                <a:solidFill>
                  <a:srgbClr val="000000"/>
                </a:solidFill>
                <a:latin typeface="宋体" panose="02010600030101010101" pitchFamily="2" charset="-122"/>
                <a:sym typeface="Microsoft Yahei" panose="020B0503020204020204" pitchFamily="34" charset="-122"/>
              </a:rPr>
              <a:t>    等待叫号；</a:t>
            </a:r>
            <a:endParaRPr lang="en-US" altLang="zh-CN" b="1" dirty="0">
              <a:solidFill>
                <a:srgbClr val="000000"/>
              </a:solidFill>
              <a:latin typeface="宋体" panose="02010600030101010101" pitchFamily="2" charset="-122"/>
              <a:sym typeface="Microsoft Yahei" panose="020B0503020204020204" pitchFamily="34" charset="-122"/>
            </a:endParaRPr>
          </a:p>
          <a:p>
            <a:endParaRPr lang="en-US" altLang="zh-CN" b="1" dirty="0">
              <a:solidFill>
                <a:srgbClr val="000000"/>
              </a:solidFill>
              <a:latin typeface="宋体" panose="02010600030101010101" pitchFamily="2" charset="-122"/>
              <a:sym typeface="Microsoft Yahei" panose="020B0503020204020204" pitchFamily="34" charset="-122"/>
            </a:endParaRPr>
          </a:p>
          <a:p>
            <a:r>
              <a:rPr lang="zh-CN" altLang="en-US" b="1" dirty="0">
                <a:solidFill>
                  <a:srgbClr val="000000"/>
                </a:solidFill>
                <a:latin typeface="宋体" panose="02010600030101010101" pitchFamily="2" charset="-122"/>
                <a:sym typeface="Microsoft Yahei" panose="020B0503020204020204" pitchFamily="34" charset="-122"/>
              </a:rPr>
              <a:t>    获得服务；</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a:t>
            </a:r>
            <a:endParaRPr lang="zh-CN" altLang="en-US" b="1" dirty="0">
              <a:solidFill>
                <a:srgbClr val="000000"/>
              </a:solidFill>
              <a:latin typeface="宋体" panose="02010600030101010101" pitchFamily="2" charset="-122"/>
              <a:sym typeface="Microsoft Yahei" panose="020B0503020204020204" pitchFamily="34" charset="-122"/>
            </a:endParaRPr>
          </a:p>
        </p:txBody>
      </p:sp>
      <p:sp>
        <p:nvSpPr>
          <p:cNvPr id="9" name="文本框 8">
            <a:extLst>
              <a:ext uri="{FF2B5EF4-FFF2-40B4-BE49-F238E27FC236}">
                <a16:creationId xmlns:a16="http://schemas.microsoft.com/office/drawing/2014/main" id="{FE1681BF-E0CE-4D19-80A3-9BAAB5D092C7}"/>
              </a:ext>
            </a:extLst>
          </p:cNvPr>
          <p:cNvSpPr txBox="1"/>
          <p:nvPr>
            <p:custDataLst>
              <p:tags r:id="rId2"/>
            </p:custDataLst>
          </p:nvPr>
        </p:nvSpPr>
        <p:spPr>
          <a:xfrm>
            <a:off x="5306165" y="2457806"/>
            <a:ext cx="2645546" cy="2671562"/>
          </a:xfrm>
          <a:prstGeom prst="rect">
            <a:avLst/>
          </a:prstGeom>
          <a:noFill/>
          <a:ln>
            <a:solidFill>
              <a:schemeClr val="tx1"/>
            </a:solidFill>
          </a:ln>
        </p:spPr>
        <p:txBody>
          <a:bodyPr vert="horz" wrap="square" rtlCol="0" anchor="ctr" anchorCtr="0">
            <a:noAutofit/>
          </a:bodyPr>
          <a:lstStyle/>
          <a:p>
            <a:r>
              <a:rPr lang="en-US" altLang="zh-CN" b="1" dirty="0">
                <a:solidFill>
                  <a:srgbClr val="000000"/>
                </a:solidFill>
                <a:latin typeface="宋体" panose="02010600030101010101" pitchFamily="2" charset="-122"/>
                <a:sym typeface="Microsoft Yahei" panose="020B0503020204020204" pitchFamily="34" charset="-122"/>
              </a:rPr>
              <a:t>process </a:t>
            </a:r>
            <a:r>
              <a:rPr lang="zh-CN" altLang="en-US" b="1" dirty="0">
                <a:solidFill>
                  <a:srgbClr val="000000"/>
                </a:solidFill>
                <a:latin typeface="宋体" panose="02010600030101010101" pitchFamily="2" charset="-122"/>
                <a:sym typeface="Microsoft Yahei" panose="020B0503020204020204" pitchFamily="34" charset="-122"/>
              </a:rPr>
              <a:t>营业员</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000000"/>
                </a:solidFill>
                <a:latin typeface="宋体" panose="02010600030101010101" pitchFamily="2" charset="-122"/>
                <a:sym typeface="Microsoft Yahei" panose="020B0503020204020204" pitchFamily="34" charset="-122"/>
              </a:rPr>
              <a:t>    while(true)</a:t>
            </a:r>
          </a:p>
          <a:p>
            <a:r>
              <a:rPr lang="en-US" altLang="zh-CN" b="1" dirty="0">
                <a:solidFill>
                  <a:srgbClr val="000000"/>
                </a:solidFill>
                <a:latin typeface="宋体" panose="02010600030101010101" pitchFamily="2" charset="-122"/>
                <a:sym typeface="Microsoft Yahei" panose="020B0503020204020204" pitchFamily="34" charset="-122"/>
              </a:rPr>
              <a:t>    {</a:t>
            </a: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叫号；</a:t>
            </a:r>
            <a:endParaRPr lang="en-US" altLang="zh-CN" b="1" dirty="0">
              <a:solidFill>
                <a:srgbClr val="000000"/>
              </a:solidFill>
              <a:latin typeface="宋体" panose="02010600030101010101" pitchFamily="2" charset="-122"/>
              <a:sym typeface="Microsoft Yahei" panose="020B0503020204020204" pitchFamily="34" charset="-122"/>
            </a:endParaRPr>
          </a:p>
          <a:p>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为顾客服务；</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p>
          <a:p>
            <a:r>
              <a:rPr lang="en-US" altLang="zh-CN" b="1" dirty="0">
                <a:solidFill>
                  <a:srgbClr val="000000"/>
                </a:solidFill>
                <a:latin typeface="宋体" panose="02010600030101010101" pitchFamily="2" charset="-122"/>
                <a:sym typeface="Microsoft Yahei" panose="020B0503020204020204" pitchFamily="34" charset="-122"/>
              </a:rPr>
              <a:t>}</a:t>
            </a:r>
            <a:endParaRPr lang="zh-CN" altLang="en-US" b="1" dirty="0">
              <a:solidFill>
                <a:srgbClr val="000000"/>
              </a:solidFill>
              <a:latin typeface="宋体" panose="02010600030101010101" pitchFamily="2" charset="-122"/>
              <a:sym typeface="Microsoft Yahei" panose="020B0503020204020204" pitchFamily="34" charset="-122"/>
            </a:endParaRPr>
          </a:p>
        </p:txBody>
      </p:sp>
      <p:sp>
        <p:nvSpPr>
          <p:cNvPr id="2" name="对话气泡: 圆角矩形 1">
            <a:extLst>
              <a:ext uri="{FF2B5EF4-FFF2-40B4-BE49-F238E27FC236}">
                <a16:creationId xmlns:a16="http://schemas.microsoft.com/office/drawing/2014/main" id="{FDD548AF-D1A1-4E1D-8C52-716EB4263467}"/>
              </a:ext>
            </a:extLst>
          </p:cNvPr>
          <p:cNvSpPr/>
          <p:nvPr/>
        </p:nvSpPr>
        <p:spPr>
          <a:xfrm>
            <a:off x="4108141" y="2532434"/>
            <a:ext cx="1211802" cy="506735"/>
          </a:xfrm>
          <a:prstGeom prst="wedgeRoundRectCallout">
            <a:avLst>
              <a:gd name="adj1" fmla="val -130723"/>
              <a:gd name="adj2" fmla="val 71549"/>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a:solidFill>
                  <a:schemeClr val="tx1"/>
                </a:solidFill>
              </a:rPr>
              <a:t>有空座位才能取号</a:t>
            </a:r>
          </a:p>
        </p:txBody>
      </p:sp>
      <p:sp>
        <p:nvSpPr>
          <p:cNvPr id="11" name="对话气泡: 圆角矩形 10">
            <a:extLst>
              <a:ext uri="{FF2B5EF4-FFF2-40B4-BE49-F238E27FC236}">
                <a16:creationId xmlns:a16="http://schemas.microsoft.com/office/drawing/2014/main" id="{1AE0D1D1-5D40-4A22-AD7A-C830792B8C8F}"/>
              </a:ext>
            </a:extLst>
          </p:cNvPr>
          <p:cNvSpPr/>
          <p:nvPr/>
        </p:nvSpPr>
        <p:spPr>
          <a:xfrm>
            <a:off x="4108141" y="3113797"/>
            <a:ext cx="1211802" cy="506911"/>
          </a:xfrm>
          <a:prstGeom prst="wedgeRoundRectCallout">
            <a:avLst>
              <a:gd name="adj1" fmla="val -129990"/>
              <a:gd name="adj2" fmla="val -2281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a:solidFill>
                  <a:schemeClr val="tx1"/>
                </a:solidFill>
              </a:rPr>
              <a:t>取号机需要互斥</a:t>
            </a:r>
          </a:p>
        </p:txBody>
      </p:sp>
      <p:sp>
        <p:nvSpPr>
          <p:cNvPr id="12" name="对话气泡: 圆角矩形 11">
            <a:extLst>
              <a:ext uri="{FF2B5EF4-FFF2-40B4-BE49-F238E27FC236}">
                <a16:creationId xmlns:a16="http://schemas.microsoft.com/office/drawing/2014/main" id="{EEA145C9-9747-4954-BBD8-7DC0FB614846}"/>
              </a:ext>
            </a:extLst>
          </p:cNvPr>
          <p:cNvSpPr/>
          <p:nvPr/>
        </p:nvSpPr>
        <p:spPr>
          <a:xfrm>
            <a:off x="7138757" y="3180679"/>
            <a:ext cx="1312786" cy="686762"/>
          </a:xfrm>
          <a:prstGeom prst="wedgeRoundRectCallout">
            <a:avLst>
              <a:gd name="adj1" fmla="val -80904"/>
              <a:gd name="adj2" fmla="val 35354"/>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400" dirty="0">
                <a:solidFill>
                  <a:schemeClr val="tx1"/>
                </a:solidFill>
              </a:rPr>
              <a:t>有顾客等待才能叫号</a:t>
            </a:r>
          </a:p>
        </p:txBody>
      </p:sp>
      <p:sp>
        <p:nvSpPr>
          <p:cNvPr id="14" name="对话气泡: 圆角矩形 13">
            <a:extLst>
              <a:ext uri="{FF2B5EF4-FFF2-40B4-BE49-F238E27FC236}">
                <a16:creationId xmlns:a16="http://schemas.microsoft.com/office/drawing/2014/main" id="{6C9F3331-4EF5-4CE4-AB48-A244C0993AA0}"/>
              </a:ext>
            </a:extLst>
          </p:cNvPr>
          <p:cNvSpPr/>
          <p:nvPr/>
        </p:nvSpPr>
        <p:spPr>
          <a:xfrm>
            <a:off x="4000223" y="4587844"/>
            <a:ext cx="1448353" cy="826681"/>
          </a:xfrm>
          <a:prstGeom prst="wedgeRoundRectCallout">
            <a:avLst>
              <a:gd name="adj1" fmla="val -156484"/>
              <a:gd name="adj2" fmla="val -4474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1"/>
            <a:r>
              <a:rPr lang="zh-CN" altLang="en-US" sz="1400" dirty="0">
                <a:solidFill>
                  <a:schemeClr val="tx1"/>
                </a:solidFill>
              </a:rPr>
              <a:t>释放座位；</a:t>
            </a:r>
            <a:endParaRPr lang="en-US" altLang="zh-CN" sz="1400" dirty="0">
              <a:solidFill>
                <a:schemeClr val="tx1"/>
              </a:solidFill>
            </a:endParaRPr>
          </a:p>
          <a:p>
            <a:pPr eaLnBrk="1"/>
            <a:r>
              <a:rPr lang="zh-CN" altLang="en-US" sz="1400" dirty="0">
                <a:solidFill>
                  <a:schemeClr val="tx1"/>
                </a:solidFill>
              </a:rPr>
              <a:t>若有顾客等待，唤醒之</a:t>
            </a:r>
          </a:p>
        </p:txBody>
      </p:sp>
      <p:sp>
        <p:nvSpPr>
          <p:cNvPr id="15" name="对话气泡: 圆角矩形 14">
            <a:extLst>
              <a:ext uri="{FF2B5EF4-FFF2-40B4-BE49-F238E27FC236}">
                <a16:creationId xmlns:a16="http://schemas.microsoft.com/office/drawing/2014/main" id="{62A2A65B-7658-47D6-8A73-73889FA9A404}"/>
              </a:ext>
            </a:extLst>
          </p:cNvPr>
          <p:cNvSpPr/>
          <p:nvPr/>
        </p:nvSpPr>
        <p:spPr>
          <a:xfrm>
            <a:off x="4132091" y="3699749"/>
            <a:ext cx="1211802" cy="835483"/>
          </a:xfrm>
          <a:prstGeom prst="wedgeRoundRectCallout">
            <a:avLst>
              <a:gd name="adj1" fmla="val -177610"/>
              <a:gd name="adj2" fmla="val -7181"/>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1"/>
            <a:r>
              <a:rPr lang="zh-CN" altLang="en-US" sz="1400" dirty="0">
                <a:solidFill>
                  <a:schemeClr val="tx1"/>
                </a:solidFill>
              </a:rPr>
              <a:t>等待叫号，若营业员睡眠，唤醒之</a:t>
            </a:r>
          </a:p>
        </p:txBody>
      </p:sp>
    </p:spTree>
    <p:extLst>
      <p:ext uri="{BB962C8B-B14F-4D97-AF65-F5344CB8AC3E}">
        <p14:creationId xmlns:p14="http://schemas.microsoft.com/office/powerpoint/2010/main" val="328917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righ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righ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12" grpId="0" animBg="1"/>
      <p:bldP spid="14" grpId="0" animBg="1"/>
      <p:bldP spid="15"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1C586059-6416-4A1C-B581-0611875C30BA}"/>
              </a:ext>
            </a:extLst>
          </p:cNvPr>
          <p:cNvSpPr>
            <a:spLocks noGrp="1" noChangeArrowheads="1"/>
          </p:cNvSpPr>
          <p:nvPr>
            <p:ph type="title" idx="4294967295"/>
          </p:nvPr>
        </p:nvSpPr>
        <p:spPr/>
        <p:txBody>
          <a:bodyPr/>
          <a:lstStyle/>
          <a:p>
            <a:r>
              <a:rPr lang="zh-CN" altLang="en-US" dirty="0"/>
              <a:t>续上页</a:t>
            </a:r>
            <a:r>
              <a:rPr lang="en-US" altLang="zh-CN" dirty="0"/>
              <a:t>—</a:t>
            </a:r>
            <a:r>
              <a:rPr lang="zh-CN" altLang="en-US"/>
              <a:t>解决方案</a:t>
            </a:r>
            <a:endParaRPr lang="zh-CN" altLang="en-US" dirty="0"/>
          </a:p>
        </p:txBody>
      </p:sp>
      <p:sp>
        <p:nvSpPr>
          <p:cNvPr id="188419" name="Rectangle 3">
            <a:extLst>
              <a:ext uri="{FF2B5EF4-FFF2-40B4-BE49-F238E27FC236}">
                <a16:creationId xmlns:a16="http://schemas.microsoft.com/office/drawing/2014/main" id="{52268237-E8CB-416A-86BC-097A5A825260}"/>
              </a:ext>
            </a:extLst>
          </p:cNvPr>
          <p:cNvSpPr>
            <a:spLocks noGrp="1" noChangeArrowheads="1"/>
          </p:cNvSpPr>
          <p:nvPr>
            <p:ph type="body" idx="4294967295"/>
          </p:nvPr>
        </p:nvSpPr>
        <p:spPr>
          <a:xfrm>
            <a:off x="764943" y="1149535"/>
            <a:ext cx="7535677" cy="1203048"/>
          </a:xfrm>
        </p:spPr>
        <p:txBody>
          <a:bodyPr/>
          <a:lstStyle/>
          <a:p>
            <a:pPr marL="0" indent="0" eaLnBrk="1">
              <a:buNone/>
            </a:pPr>
            <a:r>
              <a:rPr lang="en-US" altLang="zh-CN" sz="1800" dirty="0"/>
              <a:t>semaphore seats=10;</a:t>
            </a:r>
          </a:p>
          <a:p>
            <a:pPr marL="0" indent="0" eaLnBrk="1">
              <a:buNone/>
            </a:pPr>
            <a:r>
              <a:rPr lang="en-US" altLang="zh-CN" sz="1800" dirty="0"/>
              <a:t>semaphore mutex=1;</a:t>
            </a:r>
            <a:endParaRPr lang="zh-CN" altLang="en-US" sz="1800" dirty="0"/>
          </a:p>
          <a:p>
            <a:pPr marL="0" indent="0" eaLnBrk="1">
              <a:buNone/>
            </a:pPr>
            <a:r>
              <a:rPr lang="en-US" altLang="zh-CN" sz="1800" dirty="0"/>
              <a:t>semaphore customer=0;</a:t>
            </a:r>
            <a:endParaRPr lang="zh-CN" altLang="en-US" sz="1800" dirty="0"/>
          </a:p>
          <a:p>
            <a:pPr marL="0" indent="0" eaLnBrk="1">
              <a:buNone/>
            </a:pPr>
            <a:endParaRPr lang="zh-CN" altLang="en-US" sz="1800" dirty="0"/>
          </a:p>
        </p:txBody>
      </p:sp>
      <p:sp>
        <p:nvSpPr>
          <p:cNvPr id="8" name="文本框 7">
            <a:extLst>
              <a:ext uri="{FF2B5EF4-FFF2-40B4-BE49-F238E27FC236}">
                <a16:creationId xmlns:a16="http://schemas.microsoft.com/office/drawing/2014/main" id="{F940D630-7CBD-4F2D-B81A-FA1090B8A00D}"/>
              </a:ext>
            </a:extLst>
          </p:cNvPr>
          <p:cNvSpPr txBox="1"/>
          <p:nvPr>
            <p:custDataLst>
              <p:tags r:id="rId1"/>
            </p:custDataLst>
          </p:nvPr>
        </p:nvSpPr>
        <p:spPr>
          <a:xfrm>
            <a:off x="1034990" y="2530691"/>
            <a:ext cx="3213717" cy="3044547"/>
          </a:xfrm>
          <a:prstGeom prst="rect">
            <a:avLst/>
          </a:prstGeom>
          <a:noFill/>
          <a:ln>
            <a:solidFill>
              <a:schemeClr val="tx1"/>
            </a:solidFill>
          </a:ln>
        </p:spPr>
        <p:txBody>
          <a:bodyPr vert="horz" wrap="square" rtlCol="0" anchor="ctr" anchorCtr="0">
            <a:noAutofit/>
          </a:bodyPr>
          <a:lstStyle/>
          <a:p>
            <a:r>
              <a:rPr lang="en-US" altLang="zh-CN" b="1" dirty="0">
                <a:solidFill>
                  <a:srgbClr val="000000"/>
                </a:solidFill>
                <a:latin typeface="宋体" panose="02010600030101010101" pitchFamily="2" charset="-122"/>
                <a:sym typeface="Microsoft Yahei" panose="020B0503020204020204" pitchFamily="34" charset="-122"/>
              </a:rPr>
              <a:t>process </a:t>
            </a:r>
            <a:r>
              <a:rPr lang="zh-CN" altLang="en-US" b="1" dirty="0">
                <a:solidFill>
                  <a:srgbClr val="000000"/>
                </a:solidFill>
                <a:latin typeface="宋体" panose="02010600030101010101" pitchFamily="2" charset="-122"/>
                <a:sym typeface="Microsoft Yahei" panose="020B0503020204020204" pitchFamily="34" charset="-122"/>
              </a:rPr>
              <a:t>顾客</a:t>
            </a:r>
            <a:r>
              <a:rPr lang="en-US" altLang="zh-CN" b="1" dirty="0">
                <a:solidFill>
                  <a:srgbClr val="000000"/>
                </a:solidFill>
                <a:latin typeface="宋体" panose="02010600030101010101" pitchFamily="2" charset="-122"/>
                <a:sym typeface="Microsoft Yahei" panose="020B0503020204020204" pitchFamily="34" charset="-122"/>
              </a:rPr>
              <a:t>i</a:t>
            </a:r>
          </a:p>
          <a:p>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7030A0"/>
                </a:solidFill>
                <a:latin typeface="宋体" panose="02010600030101010101" pitchFamily="2" charset="-122"/>
                <a:sym typeface="Microsoft Yahei" panose="020B0503020204020204" pitchFamily="34" charset="-122"/>
              </a:rPr>
              <a:t>    P(seats);</a:t>
            </a:r>
          </a:p>
          <a:p>
            <a:r>
              <a:rPr lang="en-US" altLang="zh-CN" b="1" dirty="0">
                <a:solidFill>
                  <a:srgbClr val="000000"/>
                </a:solidFill>
                <a:latin typeface="宋体" panose="02010600030101010101" pitchFamily="2" charset="-122"/>
                <a:sym typeface="Microsoft Yahei" panose="020B0503020204020204" pitchFamily="34" charset="-122"/>
              </a:rPr>
              <a:t>    </a:t>
            </a:r>
            <a:r>
              <a:rPr lang="en-US" altLang="zh-CN" b="1" dirty="0">
                <a:solidFill>
                  <a:srgbClr val="0303DF"/>
                </a:solidFill>
                <a:latin typeface="宋体" panose="02010600030101010101" pitchFamily="2" charset="-122"/>
                <a:sym typeface="Microsoft Yahei" panose="020B0503020204020204" pitchFamily="34" charset="-122"/>
              </a:rPr>
              <a:t>P(mutex)</a:t>
            </a:r>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从取号机获取一个号码；</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r>
              <a:rPr lang="en-US" altLang="zh-CN" b="1" dirty="0">
                <a:solidFill>
                  <a:srgbClr val="0303DF"/>
                </a:solidFill>
                <a:latin typeface="宋体" panose="02010600030101010101" pitchFamily="2" charset="-122"/>
                <a:sym typeface="Microsoft Yahei" panose="020B0503020204020204" pitchFamily="34" charset="-122"/>
              </a:rPr>
              <a:t>V(mutex);</a:t>
            </a:r>
          </a:p>
          <a:p>
            <a:r>
              <a:rPr lang="en-US" altLang="zh-CN" b="1" dirty="0">
                <a:solidFill>
                  <a:srgbClr val="000000"/>
                </a:solidFill>
                <a:latin typeface="宋体" panose="02010600030101010101" pitchFamily="2" charset="-122"/>
                <a:sym typeface="Microsoft Yahei" panose="020B0503020204020204" pitchFamily="34" charset="-122"/>
              </a:rPr>
              <a:t>    </a:t>
            </a:r>
            <a:r>
              <a:rPr lang="en-US" altLang="zh-CN" b="1" dirty="0">
                <a:solidFill>
                  <a:srgbClr val="C00000"/>
                </a:solidFill>
                <a:latin typeface="宋体" panose="02010600030101010101" pitchFamily="2" charset="-122"/>
                <a:sym typeface="Microsoft Yahei" panose="020B0503020204020204" pitchFamily="34" charset="-122"/>
              </a:rPr>
              <a:t>V(customer);</a:t>
            </a:r>
          </a:p>
          <a:p>
            <a:r>
              <a:rPr lang="zh-CN" altLang="en-US" b="1" dirty="0">
                <a:solidFill>
                  <a:srgbClr val="000000"/>
                </a:solidFill>
                <a:latin typeface="宋体" panose="02010600030101010101" pitchFamily="2" charset="-122"/>
                <a:sym typeface="Microsoft Yahei" panose="020B0503020204020204" pitchFamily="34" charset="-122"/>
              </a:rPr>
              <a:t>    等待叫号；</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r>
              <a:rPr lang="en-US" altLang="zh-CN" b="1" dirty="0">
                <a:solidFill>
                  <a:srgbClr val="7030A0"/>
                </a:solidFill>
                <a:latin typeface="宋体" panose="02010600030101010101" pitchFamily="2" charset="-122"/>
                <a:sym typeface="Microsoft Yahei" panose="020B0503020204020204" pitchFamily="34" charset="-122"/>
              </a:rPr>
              <a:t>V(seats);</a:t>
            </a:r>
          </a:p>
          <a:p>
            <a:r>
              <a:rPr lang="zh-CN" altLang="en-US" b="1" dirty="0">
                <a:solidFill>
                  <a:srgbClr val="000000"/>
                </a:solidFill>
                <a:latin typeface="宋体" panose="02010600030101010101" pitchFamily="2" charset="-122"/>
                <a:sym typeface="Microsoft Yahei" panose="020B0503020204020204" pitchFamily="34" charset="-122"/>
              </a:rPr>
              <a:t>    获得服务；</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a:t>
            </a:r>
            <a:endParaRPr lang="zh-CN" altLang="en-US" b="1" dirty="0">
              <a:solidFill>
                <a:srgbClr val="000000"/>
              </a:solidFill>
              <a:latin typeface="宋体" panose="02010600030101010101" pitchFamily="2" charset="-122"/>
              <a:sym typeface="Microsoft Yahei" panose="020B0503020204020204" pitchFamily="34" charset="-122"/>
            </a:endParaRPr>
          </a:p>
        </p:txBody>
      </p:sp>
      <p:sp>
        <p:nvSpPr>
          <p:cNvPr id="9" name="文本框 8">
            <a:extLst>
              <a:ext uri="{FF2B5EF4-FFF2-40B4-BE49-F238E27FC236}">
                <a16:creationId xmlns:a16="http://schemas.microsoft.com/office/drawing/2014/main" id="{FE1681BF-E0CE-4D19-80A3-9BAAB5D092C7}"/>
              </a:ext>
            </a:extLst>
          </p:cNvPr>
          <p:cNvSpPr txBox="1"/>
          <p:nvPr>
            <p:custDataLst>
              <p:tags r:id="rId2"/>
            </p:custDataLst>
          </p:nvPr>
        </p:nvSpPr>
        <p:spPr>
          <a:xfrm>
            <a:off x="5308846" y="2388711"/>
            <a:ext cx="2645546" cy="2937892"/>
          </a:xfrm>
          <a:prstGeom prst="rect">
            <a:avLst/>
          </a:prstGeom>
          <a:noFill/>
          <a:ln>
            <a:solidFill>
              <a:schemeClr val="tx1"/>
            </a:solidFill>
          </a:ln>
        </p:spPr>
        <p:txBody>
          <a:bodyPr vert="horz" wrap="square" rtlCol="0" anchor="ctr" anchorCtr="0">
            <a:noAutofit/>
          </a:bodyPr>
          <a:lstStyle/>
          <a:p>
            <a:r>
              <a:rPr lang="en-US" altLang="zh-CN" b="1" dirty="0">
                <a:solidFill>
                  <a:srgbClr val="000000"/>
                </a:solidFill>
                <a:latin typeface="宋体" panose="02010600030101010101" pitchFamily="2" charset="-122"/>
                <a:sym typeface="Microsoft Yahei" panose="020B0503020204020204" pitchFamily="34" charset="-122"/>
              </a:rPr>
              <a:t>process </a:t>
            </a:r>
            <a:r>
              <a:rPr lang="zh-CN" altLang="en-US" b="1" dirty="0">
                <a:solidFill>
                  <a:srgbClr val="000000"/>
                </a:solidFill>
                <a:latin typeface="宋体" panose="02010600030101010101" pitchFamily="2" charset="-122"/>
                <a:sym typeface="Microsoft Yahei" panose="020B0503020204020204" pitchFamily="34" charset="-122"/>
              </a:rPr>
              <a:t>营业员</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a:t>
            </a:r>
          </a:p>
          <a:p>
            <a:r>
              <a:rPr lang="en-US" altLang="zh-CN" b="1" dirty="0">
                <a:solidFill>
                  <a:srgbClr val="000000"/>
                </a:solidFill>
                <a:latin typeface="宋体" panose="02010600030101010101" pitchFamily="2" charset="-122"/>
                <a:sym typeface="Microsoft Yahei" panose="020B0503020204020204" pitchFamily="34" charset="-122"/>
              </a:rPr>
              <a:t>    while(true)</a:t>
            </a:r>
          </a:p>
          <a:p>
            <a:r>
              <a:rPr lang="en-US" altLang="zh-CN" b="1" dirty="0">
                <a:solidFill>
                  <a:srgbClr val="000000"/>
                </a:solidFill>
                <a:latin typeface="宋体" panose="02010600030101010101" pitchFamily="2" charset="-122"/>
                <a:sym typeface="Microsoft Yahei" panose="020B0503020204020204" pitchFamily="34" charset="-122"/>
              </a:rPr>
              <a:t>    {</a:t>
            </a:r>
          </a:p>
          <a:p>
            <a:r>
              <a:rPr lang="en-US" altLang="zh-CN" b="1" dirty="0">
                <a:solidFill>
                  <a:srgbClr val="000000"/>
                </a:solidFill>
                <a:latin typeface="宋体" panose="02010600030101010101" pitchFamily="2" charset="-122"/>
                <a:sym typeface="Microsoft Yahei" panose="020B0503020204020204" pitchFamily="34" charset="-122"/>
              </a:rPr>
              <a:t>       </a:t>
            </a:r>
            <a:r>
              <a:rPr lang="en-US" altLang="zh-CN" b="1" dirty="0">
                <a:solidFill>
                  <a:srgbClr val="C00000"/>
                </a:solidFill>
                <a:latin typeface="宋体" panose="02010600030101010101" pitchFamily="2" charset="-122"/>
                <a:sym typeface="Microsoft Yahei" panose="020B0503020204020204" pitchFamily="34" charset="-122"/>
              </a:rPr>
              <a:t>P(customer);</a:t>
            </a: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叫号；</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r>
              <a:rPr lang="zh-CN" altLang="en-US" b="1" dirty="0">
                <a:solidFill>
                  <a:srgbClr val="000000"/>
                </a:solidFill>
                <a:latin typeface="宋体" panose="02010600030101010101" pitchFamily="2" charset="-122"/>
                <a:sym typeface="Microsoft Yahei" panose="020B0503020204020204" pitchFamily="34" charset="-122"/>
              </a:rPr>
              <a:t>为顾客服务；</a:t>
            </a:r>
            <a:endParaRPr lang="en-US" altLang="zh-CN" b="1" dirty="0">
              <a:solidFill>
                <a:srgbClr val="000000"/>
              </a:solidFill>
              <a:latin typeface="宋体" panose="02010600030101010101" pitchFamily="2" charset="-122"/>
              <a:sym typeface="Microsoft Yahei" panose="020B0503020204020204" pitchFamily="34" charset="-122"/>
            </a:endParaRPr>
          </a:p>
          <a:p>
            <a:r>
              <a:rPr lang="en-US" altLang="zh-CN" b="1" dirty="0">
                <a:solidFill>
                  <a:srgbClr val="000000"/>
                </a:solidFill>
                <a:latin typeface="宋体" panose="02010600030101010101" pitchFamily="2" charset="-122"/>
                <a:sym typeface="Microsoft Yahei" panose="020B0503020204020204" pitchFamily="34" charset="-122"/>
              </a:rPr>
              <a:t>    }</a:t>
            </a:r>
          </a:p>
          <a:p>
            <a:r>
              <a:rPr lang="en-US" altLang="zh-CN" b="1" dirty="0">
                <a:solidFill>
                  <a:srgbClr val="000000"/>
                </a:solidFill>
                <a:latin typeface="宋体" panose="02010600030101010101" pitchFamily="2" charset="-122"/>
                <a:sym typeface="Microsoft Yahei" panose="020B0503020204020204" pitchFamily="34" charset="-122"/>
              </a:rPr>
              <a:t>}</a:t>
            </a:r>
            <a:endParaRPr lang="zh-CN" altLang="en-US" b="1" dirty="0">
              <a:solidFill>
                <a:srgbClr val="000000"/>
              </a:solidFill>
              <a:latin typeface="宋体" panose="02010600030101010101" pitchFamily="2" charset="-122"/>
              <a:sym typeface="Microsoft Yahei" panose="020B0503020204020204" pitchFamily="34" charset="-122"/>
            </a:endParaRPr>
          </a:p>
        </p:txBody>
      </p:sp>
    </p:spTree>
    <p:extLst>
      <p:ext uri="{BB962C8B-B14F-4D97-AF65-F5344CB8AC3E}">
        <p14:creationId xmlns:p14="http://schemas.microsoft.com/office/powerpoint/2010/main" val="400953196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FAB8D9DC-C84B-4148-A421-F4783E7EB67A}"/>
              </a:ext>
            </a:extLst>
          </p:cNvPr>
          <p:cNvSpPr>
            <a:spLocks noGrp="1" noChangeArrowheads="1"/>
          </p:cNvSpPr>
          <p:nvPr>
            <p:ph type="title" idx="4294967295"/>
          </p:nvPr>
        </p:nvSpPr>
        <p:spPr/>
        <p:txBody>
          <a:bodyPr/>
          <a:lstStyle/>
          <a:p>
            <a:r>
              <a:rPr lang="sv-SE" altLang="en-US"/>
              <a:t>Sleeping Barber Problem</a:t>
            </a:r>
            <a:endParaRPr lang="zh-CN" altLang="en-US"/>
          </a:p>
        </p:txBody>
      </p:sp>
      <p:sp>
        <p:nvSpPr>
          <p:cNvPr id="123907" name="Rectangle 3">
            <a:extLst>
              <a:ext uri="{FF2B5EF4-FFF2-40B4-BE49-F238E27FC236}">
                <a16:creationId xmlns:a16="http://schemas.microsoft.com/office/drawing/2014/main" id="{4543411F-9F3F-47B1-A982-40BFAC992F4E}"/>
              </a:ext>
            </a:extLst>
          </p:cNvPr>
          <p:cNvSpPr>
            <a:spLocks noGrp="1" noChangeArrowheads="1"/>
          </p:cNvSpPr>
          <p:nvPr>
            <p:ph type="body" idx="4294967295"/>
          </p:nvPr>
        </p:nvSpPr>
        <p:spPr/>
        <p:txBody>
          <a:bodyPr/>
          <a:lstStyle/>
          <a:p>
            <a:pPr eaLnBrk="1" hangingPunct="1"/>
            <a:r>
              <a:rPr lang="zh-CN" altLang="en-US" sz="2400" dirty="0"/>
              <a:t>问题描述</a:t>
            </a:r>
          </a:p>
          <a:p>
            <a:pPr eaLnBrk="1" hangingPunct="1"/>
            <a:r>
              <a:rPr lang="zh-CN" altLang="en-US" sz="2400" dirty="0"/>
              <a:t>参见P233  题6.11</a:t>
            </a:r>
          </a:p>
          <a:p>
            <a:pPr eaLnBrk="1" hangingPunct="1"/>
            <a:r>
              <a:rPr lang="zh-CN" altLang="en-US" sz="2000" dirty="0"/>
              <a:t>某理发店有一个接待室和一个理发室组成。理发室中有一把理发椅，接待室中有n把椅子。若没有顾客等待理发，则理发师睡眠等待。当一个顾客到达理发店后，若发现座位已满，则</a:t>
            </a:r>
            <a:r>
              <a:rPr lang="zh-CN" altLang="en-US" sz="2000" b="1" dirty="0">
                <a:solidFill>
                  <a:srgbClr val="FF0000"/>
                </a:solidFill>
              </a:rPr>
              <a:t>选择离开</a:t>
            </a:r>
            <a:r>
              <a:rPr lang="zh-CN" altLang="en-US" sz="2000" dirty="0"/>
              <a:t>；若发现理发师忙而接待室中有空座位，顾客则坐在椅子上等待；若发现理发师正在睡眠，则将理发师唤醒。试写一个</a:t>
            </a:r>
            <a:r>
              <a:rPr lang="zh-CN" altLang="en-US" sz="2000" dirty="0" smtClean="0"/>
              <a:t>程序</a:t>
            </a:r>
            <a:r>
              <a:rPr lang="zh-CN" altLang="en-US" sz="2000" dirty="0"/>
              <a:t>协调理发师和顾客之间的活动</a:t>
            </a:r>
            <a:r>
              <a:rPr lang="zh-CN" altLang="en-US" sz="2000" dirty="0" smtClean="0"/>
              <a:t>。</a:t>
            </a:r>
            <a:endParaRPr lang="en-US" altLang="zh-CN" sz="2000" dirty="0" smtClean="0"/>
          </a:p>
          <a:p>
            <a:pPr eaLnBrk="1" hangingPunct="1"/>
            <a:r>
              <a:rPr lang="zh-CN" altLang="en-US" sz="2000" b="1" dirty="0" smtClean="0">
                <a:solidFill>
                  <a:srgbClr val="7030A0"/>
                </a:solidFill>
              </a:rPr>
              <a:t>课后练习：</a:t>
            </a:r>
            <a:r>
              <a:rPr lang="zh-CN" altLang="en-US" sz="2000" dirty="0" smtClean="0"/>
              <a:t>如果将“</a:t>
            </a:r>
            <a:r>
              <a:rPr lang="zh-CN" altLang="en-US" sz="2000" b="1" dirty="0" smtClean="0">
                <a:solidFill>
                  <a:srgbClr val="FF0000"/>
                </a:solidFill>
              </a:rPr>
              <a:t>选择离开</a:t>
            </a:r>
            <a:r>
              <a:rPr lang="zh-CN" altLang="en-US" sz="2000" dirty="0" smtClean="0"/>
              <a:t>”改为“</a:t>
            </a:r>
            <a:r>
              <a:rPr lang="zh-CN" altLang="en-US" sz="2000" b="1" dirty="0">
                <a:solidFill>
                  <a:srgbClr val="FF0000"/>
                </a:solidFill>
              </a:rPr>
              <a:t>等待</a:t>
            </a:r>
            <a:r>
              <a:rPr lang="zh-CN" altLang="en-US" sz="2000" dirty="0" smtClean="0"/>
              <a:t>”，如何解决该问题？</a:t>
            </a:r>
            <a:endParaRPr lang="zh-CN" altLang="en-US" sz="2000"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a:extLst>
              <a:ext uri="{FF2B5EF4-FFF2-40B4-BE49-F238E27FC236}">
                <a16:creationId xmlns:a16="http://schemas.microsoft.com/office/drawing/2014/main" id="{D8069CA4-9419-4169-82D8-6543C1EA755D}"/>
              </a:ext>
            </a:extLst>
          </p:cNvPr>
          <p:cNvSpPr>
            <a:spLocks noGrp="1"/>
          </p:cNvSpPr>
          <p:nvPr>
            <p:ph type="title" idx="4294967295"/>
          </p:nvPr>
        </p:nvSpPr>
        <p:spPr>
          <a:ln>
            <a:miter/>
          </a:ln>
        </p:spPr>
        <p:txBody>
          <a:bodyPr/>
          <a:lstStyle/>
          <a:p>
            <a:pPr>
              <a:defRPr/>
            </a:pPr>
            <a:r>
              <a:rPr lang="sv-SE" altLang="en-US" noProof="1"/>
              <a:t>Sleeping Barber Problem</a:t>
            </a:r>
            <a:endParaRPr lang="zh-CN" altLang="en-US" noProof="1">
              <a:effectLst>
                <a:outerShdw blurRad="38100" dist="38100" dir="2700000">
                  <a:srgbClr val="C0C0C0"/>
                </a:outerShdw>
              </a:effectLst>
            </a:endParaRPr>
          </a:p>
        </p:txBody>
      </p:sp>
      <p:sp>
        <p:nvSpPr>
          <p:cNvPr id="124931" name="内容占位符 2">
            <a:extLst>
              <a:ext uri="{FF2B5EF4-FFF2-40B4-BE49-F238E27FC236}">
                <a16:creationId xmlns:a16="http://schemas.microsoft.com/office/drawing/2014/main" id="{4E550EF0-C6DF-4FC6-A8C0-039CECBAFFAA}"/>
              </a:ext>
            </a:extLst>
          </p:cNvPr>
          <p:cNvSpPr>
            <a:spLocks noGrp="1" noChangeArrowheads="1"/>
          </p:cNvSpPr>
          <p:nvPr>
            <p:ph idx="4294967295"/>
          </p:nvPr>
        </p:nvSpPr>
        <p:spPr>
          <a:xfrm>
            <a:off x="827088" y="1381125"/>
            <a:ext cx="7351712" cy="4268788"/>
          </a:xfrm>
        </p:spPr>
        <p:txBody>
          <a:bodyPr/>
          <a:lstStyle/>
          <a:p>
            <a:r>
              <a:rPr lang="zh-CN" altLang="en-US" sz="2400"/>
              <a:t>类比：诊所中医生与顾客的协调问题。</a:t>
            </a:r>
          </a:p>
          <a:p>
            <a:r>
              <a:rPr lang="zh-CN" altLang="en-US" sz="2400" b="1"/>
              <a:t>顾客</a:t>
            </a:r>
            <a:r>
              <a:rPr lang="zh-CN" altLang="en-US" sz="2400"/>
              <a:t>：</a:t>
            </a:r>
          </a:p>
          <a:p>
            <a:pPr lvl="1"/>
            <a:r>
              <a:rPr lang="zh-CN" altLang="en-US" sz="2000"/>
              <a:t>到达诊所后，若没有空座位，则离开；否则，</a:t>
            </a:r>
            <a:r>
              <a:rPr lang="zh-CN" altLang="en-US" sz="2000">
                <a:solidFill>
                  <a:srgbClr val="006600"/>
                </a:solidFill>
              </a:rPr>
              <a:t>提交病例</a:t>
            </a:r>
            <a:r>
              <a:rPr lang="zh-CN" altLang="en-US" sz="2000"/>
              <a:t>，然后</a:t>
            </a:r>
            <a:r>
              <a:rPr lang="zh-CN" altLang="en-US" sz="2000">
                <a:solidFill>
                  <a:srgbClr val="006600"/>
                </a:solidFill>
              </a:rPr>
              <a:t>等待医生呼叫</a:t>
            </a:r>
            <a:r>
              <a:rPr lang="zh-CN" altLang="en-US" sz="2000"/>
              <a:t>；</a:t>
            </a:r>
          </a:p>
          <a:p>
            <a:pPr lvl="2"/>
            <a:r>
              <a:rPr lang="zh-CN" altLang="en-US" sz="2000"/>
              <a:t>提交病例的目的是告诉医生，有顾客等待；</a:t>
            </a:r>
          </a:p>
          <a:p>
            <a:endParaRPr lang="zh-CN" altLang="en-US" sz="2400"/>
          </a:p>
          <a:p>
            <a:r>
              <a:rPr lang="zh-CN" altLang="en-US" sz="2400" b="1"/>
              <a:t>医生</a:t>
            </a:r>
            <a:r>
              <a:rPr lang="zh-CN" altLang="en-US" sz="2400"/>
              <a:t>：</a:t>
            </a:r>
          </a:p>
          <a:p>
            <a:pPr lvl="1"/>
            <a:r>
              <a:rPr lang="zh-CN" altLang="en-US" sz="2000"/>
              <a:t>如果发现还有</a:t>
            </a:r>
            <a:r>
              <a:rPr lang="zh-CN" altLang="en-US" sz="2000">
                <a:solidFill>
                  <a:srgbClr val="006600"/>
                </a:solidFill>
              </a:rPr>
              <a:t>病例</a:t>
            </a:r>
            <a:r>
              <a:rPr lang="zh-CN" altLang="en-US" sz="2000"/>
              <a:t>，则呼叫下一个顾客；否则等待。</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D9B3BBE-8C2C-47B4-A58E-BF2DCABA82A0}"/>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Producer </a:t>
            </a:r>
          </a:p>
        </p:txBody>
      </p:sp>
      <p:sp>
        <p:nvSpPr>
          <p:cNvPr id="15363" name="Rectangle 3">
            <a:extLst>
              <a:ext uri="{FF2B5EF4-FFF2-40B4-BE49-F238E27FC236}">
                <a16:creationId xmlns:a16="http://schemas.microsoft.com/office/drawing/2014/main" id="{90C616C2-572E-46F2-A8C0-E110B1AE7620}"/>
              </a:ext>
            </a:extLst>
          </p:cNvPr>
          <p:cNvSpPr>
            <a:spLocks noGrp="1" noChangeArrowheads="1"/>
          </p:cNvSpPr>
          <p:nvPr>
            <p:ph type="body" idx="4294967295"/>
          </p:nvPr>
        </p:nvSpPr>
        <p:spPr>
          <a:xfrm>
            <a:off x="941388" y="1408113"/>
            <a:ext cx="6732587" cy="4557712"/>
          </a:xfrm>
        </p:spPr>
        <p:txBody>
          <a:bodyPr/>
          <a:lstStyle/>
          <a:p>
            <a:pPr>
              <a:buFont typeface="Monotype Sorts" pitchFamily="2" charset="2"/>
              <a:buNone/>
            </a:pPr>
            <a:r>
              <a:rPr lang="en-US" altLang="zh-CN" sz="1800" dirty="0"/>
              <a:t>while (true) {</a:t>
            </a:r>
          </a:p>
          <a:p>
            <a:pPr>
              <a:buFont typeface="Monotype Sorts" pitchFamily="2" charset="2"/>
              <a:buNone/>
            </a:pPr>
            <a:r>
              <a:rPr lang="en-US" altLang="zh-CN" sz="1800" dirty="0"/>
              <a:t>     </a:t>
            </a:r>
          </a:p>
          <a:p>
            <a:pPr>
              <a:buFont typeface="Monotype Sorts" pitchFamily="2" charset="2"/>
              <a:buNone/>
            </a:pPr>
            <a:r>
              <a:rPr lang="en-US" altLang="zh-CN" sz="1800" dirty="0"/>
              <a:t>          /*  produce an item and put in </a:t>
            </a:r>
            <a:r>
              <a:rPr lang="en-US" altLang="zh-CN" sz="1800" dirty="0" err="1"/>
              <a:t>nextProduced</a:t>
            </a:r>
            <a:r>
              <a:rPr lang="en-US" altLang="zh-CN" sz="1800" dirty="0"/>
              <a:t>  */</a:t>
            </a:r>
          </a:p>
          <a:p>
            <a:pPr>
              <a:buFont typeface="Monotype Sorts" pitchFamily="2" charset="2"/>
              <a:buNone/>
            </a:pPr>
            <a:r>
              <a:rPr lang="en-US" altLang="zh-CN" sz="1800" dirty="0"/>
              <a:t>	      while (</a:t>
            </a:r>
            <a:r>
              <a:rPr lang="en-US" altLang="zh-CN" sz="1800" dirty="0">
                <a:solidFill>
                  <a:srgbClr val="0303DF"/>
                </a:solidFill>
              </a:rPr>
              <a:t>count</a:t>
            </a:r>
            <a:r>
              <a:rPr lang="en-US" altLang="zh-CN" sz="1800" dirty="0">
                <a:solidFill>
                  <a:srgbClr val="00B050"/>
                </a:solidFill>
              </a:rPr>
              <a:t> </a:t>
            </a:r>
            <a:r>
              <a:rPr lang="en-US" altLang="zh-CN" sz="1800" dirty="0"/>
              <a:t>== BUFFER_SIZE)</a:t>
            </a:r>
          </a:p>
          <a:p>
            <a:pPr>
              <a:buFont typeface="Monotype Sorts" pitchFamily="2" charset="2"/>
              <a:buNone/>
            </a:pPr>
            <a:r>
              <a:rPr lang="en-US" altLang="zh-CN" sz="1800" dirty="0"/>
              <a:t>		</a:t>
            </a:r>
            <a:r>
              <a:rPr lang="en-US" altLang="zh-CN" sz="1800" dirty="0" smtClean="0"/>
              <a:t> ; </a:t>
            </a:r>
            <a:r>
              <a:rPr lang="en-US" altLang="zh-CN" sz="1800" dirty="0"/>
              <a:t>// do nothing</a:t>
            </a:r>
          </a:p>
          <a:p>
            <a:pPr>
              <a:buFont typeface="Monotype Sorts" pitchFamily="2" charset="2"/>
              <a:buNone/>
            </a:pPr>
            <a:r>
              <a:rPr lang="en-US" altLang="zh-CN" sz="1800" dirty="0"/>
              <a:t>	 </a:t>
            </a:r>
            <a:r>
              <a:rPr lang="en-US" altLang="zh-CN" sz="1800" dirty="0" smtClean="0"/>
              <a:t>     buffer </a:t>
            </a:r>
            <a:r>
              <a:rPr lang="en-US" altLang="zh-CN" sz="1800" dirty="0"/>
              <a:t>[in] = </a:t>
            </a:r>
            <a:r>
              <a:rPr lang="en-US" altLang="zh-CN" sz="1800" dirty="0" err="1"/>
              <a:t>nextProduced</a:t>
            </a:r>
            <a:r>
              <a:rPr lang="en-US" altLang="zh-CN" sz="1800" dirty="0"/>
              <a:t>;</a:t>
            </a:r>
          </a:p>
          <a:p>
            <a:pPr>
              <a:buFont typeface="Monotype Sorts" pitchFamily="2" charset="2"/>
              <a:buNone/>
            </a:pPr>
            <a:r>
              <a:rPr lang="en-US" altLang="zh-CN" sz="1800" dirty="0"/>
              <a:t>	</a:t>
            </a:r>
            <a:r>
              <a:rPr lang="en-US" altLang="zh-CN" sz="1800" dirty="0" smtClean="0"/>
              <a:t>      </a:t>
            </a:r>
            <a:r>
              <a:rPr lang="en-US" altLang="zh-CN" sz="1800" dirty="0"/>
              <a:t>in = (in + 1) % BUFFER_SIZE;</a:t>
            </a:r>
          </a:p>
          <a:p>
            <a:pPr>
              <a:buFont typeface="Monotype Sorts" pitchFamily="2" charset="2"/>
              <a:buNone/>
            </a:pPr>
            <a:r>
              <a:rPr lang="en-US" altLang="zh-CN" sz="1800" dirty="0"/>
              <a:t>	</a:t>
            </a:r>
            <a:r>
              <a:rPr lang="en-US" altLang="zh-CN" sz="1800" dirty="0" smtClean="0"/>
              <a:t> </a:t>
            </a:r>
            <a:r>
              <a:rPr lang="en-US" altLang="zh-CN" sz="1800" dirty="0" smtClean="0">
                <a:solidFill>
                  <a:srgbClr val="0303DF"/>
                </a:solidFill>
              </a:rPr>
              <a:t>     </a:t>
            </a:r>
            <a:r>
              <a:rPr lang="en-US" altLang="zh-CN" sz="1800" dirty="0">
                <a:solidFill>
                  <a:srgbClr val="0303DF"/>
                </a:solidFill>
              </a:rPr>
              <a:t>count++;  </a:t>
            </a:r>
            <a:r>
              <a:rPr lang="en-US" altLang="zh-CN" sz="1800" dirty="0">
                <a:solidFill>
                  <a:srgbClr val="7030A0"/>
                </a:solidFill>
              </a:rPr>
              <a:t>//</a:t>
            </a:r>
            <a:r>
              <a:rPr lang="zh-CN" altLang="en-US" sz="1800" dirty="0">
                <a:solidFill>
                  <a:srgbClr val="7030A0"/>
                </a:solidFill>
              </a:rPr>
              <a:t>对应三条指令</a:t>
            </a:r>
            <a:endParaRPr lang="en-US" altLang="zh-CN" sz="1800" dirty="0">
              <a:solidFill>
                <a:srgbClr val="7030A0"/>
              </a:solidFill>
            </a:endParaRPr>
          </a:p>
          <a:p>
            <a:pPr>
              <a:buFont typeface="Monotype Sorts" pitchFamily="2" charset="2"/>
              <a:buNone/>
            </a:pPr>
            <a:r>
              <a:rPr lang="en-US" altLang="zh-CN" sz="1800"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22676332-9FAB-4D08-8DBC-E19D502B6EAC}"/>
              </a:ext>
            </a:extLst>
          </p:cNvPr>
          <p:cNvSpPr>
            <a:spLocks noGrp="1" noChangeArrowheads="1"/>
          </p:cNvSpPr>
          <p:nvPr>
            <p:ph type="title" idx="4294967295"/>
          </p:nvPr>
        </p:nvSpPr>
        <p:spPr/>
        <p:txBody>
          <a:bodyPr/>
          <a:lstStyle/>
          <a:p>
            <a:r>
              <a:rPr lang="sv-SE" altLang="en-US"/>
              <a:t>Sleeping Barber Problem</a:t>
            </a:r>
            <a:endParaRPr lang="zh-CN" altLang="en-US"/>
          </a:p>
        </p:txBody>
      </p:sp>
      <p:sp>
        <p:nvSpPr>
          <p:cNvPr id="125955" name="Rectangle 3">
            <a:extLst>
              <a:ext uri="{FF2B5EF4-FFF2-40B4-BE49-F238E27FC236}">
                <a16:creationId xmlns:a16="http://schemas.microsoft.com/office/drawing/2014/main" id="{8FEE44EF-1657-4B49-B4A0-668996E4055B}"/>
              </a:ext>
            </a:extLst>
          </p:cNvPr>
          <p:cNvSpPr txBox="1">
            <a:spLocks noChangeArrowheads="1"/>
          </p:cNvSpPr>
          <p:nvPr/>
        </p:nvSpPr>
        <p:spPr bwMode="auto">
          <a:xfrm>
            <a:off x="838200" y="1177925"/>
            <a:ext cx="31670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2400"/>
              <a:t>问题分析</a:t>
            </a:r>
            <a:endParaRPr lang="en-US" altLang="zh-CN" sz="2400"/>
          </a:p>
        </p:txBody>
      </p:sp>
      <p:sp>
        <p:nvSpPr>
          <p:cNvPr id="125956" name="Rectangle 3">
            <a:extLst>
              <a:ext uri="{FF2B5EF4-FFF2-40B4-BE49-F238E27FC236}">
                <a16:creationId xmlns:a16="http://schemas.microsoft.com/office/drawing/2014/main" id="{CC487683-7D67-4F60-BDA0-6A10E6D9D916}"/>
              </a:ext>
            </a:extLst>
          </p:cNvPr>
          <p:cNvSpPr txBox="1">
            <a:spLocks noChangeArrowheads="1"/>
          </p:cNvSpPr>
          <p:nvPr/>
        </p:nvSpPr>
        <p:spPr bwMode="auto">
          <a:xfrm>
            <a:off x="825246" y="1747716"/>
            <a:ext cx="3646488" cy="4483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dirty="0"/>
              <a:t>Customer</a:t>
            </a:r>
          </a:p>
          <a:p>
            <a:pPr lvl="1"/>
            <a:r>
              <a:rPr lang="en-US" altLang="zh-CN" sz="2000" dirty="0"/>
              <a:t>if (</a:t>
            </a:r>
            <a:r>
              <a:rPr lang="zh-CN" altLang="en-US" sz="2000" dirty="0">
                <a:solidFill>
                  <a:srgbClr val="7030A0"/>
                </a:solidFill>
              </a:rPr>
              <a:t>接待室有空座位</a:t>
            </a:r>
            <a:r>
              <a:rPr lang="en-US" altLang="zh-CN" sz="2000" dirty="0"/>
              <a:t>)</a:t>
            </a:r>
          </a:p>
          <a:p>
            <a:pPr lvl="2"/>
            <a:r>
              <a:rPr lang="zh-CN" altLang="en-US" sz="1600" dirty="0">
                <a:solidFill>
                  <a:srgbClr val="0000FF"/>
                </a:solidFill>
              </a:rPr>
              <a:t>进入</a:t>
            </a:r>
            <a:r>
              <a:rPr lang="zh-CN" altLang="en-US" sz="1600" dirty="0" smtClean="0">
                <a:solidFill>
                  <a:srgbClr val="0000FF"/>
                </a:solidFill>
              </a:rPr>
              <a:t>接待室</a:t>
            </a:r>
            <a:endParaRPr lang="en-US" altLang="zh-CN" sz="1600" dirty="0" smtClean="0">
              <a:solidFill>
                <a:srgbClr val="0000FF"/>
              </a:solidFill>
            </a:endParaRPr>
          </a:p>
          <a:p>
            <a:pPr lvl="2"/>
            <a:r>
              <a:rPr lang="zh-CN" altLang="en-US" sz="1600" dirty="0" smtClean="0">
                <a:solidFill>
                  <a:srgbClr val="0000FF"/>
                </a:solidFill>
              </a:rPr>
              <a:t>顾客数</a:t>
            </a:r>
            <a:r>
              <a:rPr lang="en-US" altLang="zh-CN" sz="1600" dirty="0" smtClean="0">
                <a:solidFill>
                  <a:srgbClr val="0000FF"/>
                </a:solidFill>
              </a:rPr>
              <a:t>+1</a:t>
            </a:r>
            <a:endParaRPr lang="en-US" altLang="zh-CN" sz="1600" dirty="0">
              <a:solidFill>
                <a:srgbClr val="0000FF"/>
              </a:solidFill>
            </a:endParaRPr>
          </a:p>
          <a:p>
            <a:pPr lvl="3"/>
            <a:r>
              <a:rPr lang="zh-CN" altLang="en-US" sz="1200" dirty="0">
                <a:solidFill>
                  <a:srgbClr val="0000FF"/>
                </a:solidFill>
              </a:rPr>
              <a:t>若理发师睡眠，唤醒之</a:t>
            </a:r>
            <a:endParaRPr lang="en-US" altLang="zh-CN" sz="1200" dirty="0">
              <a:solidFill>
                <a:srgbClr val="0000FF"/>
              </a:solidFill>
            </a:endParaRPr>
          </a:p>
          <a:p>
            <a:pPr lvl="2"/>
            <a:r>
              <a:rPr lang="zh-CN" altLang="en-US" sz="1600" dirty="0">
                <a:solidFill>
                  <a:srgbClr val="0000FF"/>
                </a:solidFill>
              </a:rPr>
              <a:t>等待理发师</a:t>
            </a:r>
            <a:r>
              <a:rPr lang="zh-CN" altLang="en-US" sz="1600" dirty="0" smtClean="0">
                <a:solidFill>
                  <a:srgbClr val="0000FF"/>
                </a:solidFill>
              </a:rPr>
              <a:t>呼叫，如果理发师正忙，则睡眠等待</a:t>
            </a:r>
            <a:endParaRPr lang="en-US" altLang="zh-CN" sz="1600" dirty="0">
              <a:solidFill>
                <a:srgbClr val="0000FF"/>
              </a:solidFill>
            </a:endParaRPr>
          </a:p>
          <a:p>
            <a:pPr lvl="1"/>
            <a:r>
              <a:rPr lang="en-US" altLang="zh-CN" sz="2000" dirty="0"/>
              <a:t>else</a:t>
            </a:r>
          </a:p>
          <a:p>
            <a:pPr lvl="2"/>
            <a:r>
              <a:rPr lang="zh-CN" altLang="en-US" sz="1600" dirty="0">
                <a:solidFill>
                  <a:srgbClr val="0000FF"/>
                </a:solidFill>
              </a:rPr>
              <a:t>离开</a:t>
            </a:r>
            <a:endParaRPr lang="en-US" altLang="zh-CN" sz="1600" dirty="0">
              <a:solidFill>
                <a:srgbClr val="0000FF"/>
              </a:solidFill>
            </a:endParaRPr>
          </a:p>
          <a:p>
            <a:pPr lvl="2"/>
            <a:endParaRPr lang="en-US" altLang="zh-CN" sz="1600" dirty="0"/>
          </a:p>
          <a:p>
            <a:pPr lvl="1"/>
            <a:r>
              <a:rPr lang="zh-CN" altLang="en-US" sz="2000" dirty="0"/>
              <a:t>重复上述步骤</a:t>
            </a:r>
          </a:p>
        </p:txBody>
      </p:sp>
      <p:sp>
        <p:nvSpPr>
          <p:cNvPr id="125957" name="Rectangle 3">
            <a:extLst>
              <a:ext uri="{FF2B5EF4-FFF2-40B4-BE49-F238E27FC236}">
                <a16:creationId xmlns:a16="http://schemas.microsoft.com/office/drawing/2014/main" id="{691EEE27-0D0A-4B19-95D7-37C3537C5A97}"/>
              </a:ext>
            </a:extLst>
          </p:cNvPr>
          <p:cNvSpPr txBox="1">
            <a:spLocks noChangeArrowheads="1"/>
          </p:cNvSpPr>
          <p:nvPr/>
        </p:nvSpPr>
        <p:spPr bwMode="auto">
          <a:xfrm>
            <a:off x="4618607" y="1747716"/>
            <a:ext cx="3744912" cy="4483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dirty="0"/>
              <a:t>Barber</a:t>
            </a:r>
          </a:p>
          <a:p>
            <a:pPr lvl="1"/>
            <a:r>
              <a:rPr lang="zh-CN" altLang="en-US" sz="2000" dirty="0"/>
              <a:t>检查接待室是否有顾客</a:t>
            </a:r>
            <a:endParaRPr lang="en-US" altLang="zh-CN" sz="2000" dirty="0"/>
          </a:p>
          <a:p>
            <a:pPr lvl="2"/>
            <a:r>
              <a:rPr lang="zh-CN" altLang="en-US" sz="1600" dirty="0"/>
              <a:t>若无，则</a:t>
            </a:r>
            <a:r>
              <a:rPr lang="zh-CN" altLang="en-US" sz="1600" dirty="0" smtClean="0"/>
              <a:t>睡眠等待顾客，来顾客后被唤醒</a:t>
            </a:r>
            <a:endParaRPr lang="en-US" altLang="zh-CN" sz="1600" dirty="0"/>
          </a:p>
          <a:p>
            <a:pPr lvl="1"/>
            <a:r>
              <a:rPr lang="zh-CN" altLang="en-US" sz="2000" dirty="0"/>
              <a:t>呼叫一个</a:t>
            </a:r>
            <a:r>
              <a:rPr lang="zh-CN" altLang="en-US" sz="2000" dirty="0" smtClean="0"/>
              <a:t>顾客</a:t>
            </a:r>
            <a:endParaRPr lang="en-US" altLang="zh-CN" sz="2000" dirty="0" smtClean="0"/>
          </a:p>
          <a:p>
            <a:pPr lvl="1"/>
            <a:r>
              <a:rPr lang="zh-CN" altLang="en-US" sz="2000" dirty="0" smtClean="0"/>
              <a:t>顾客数</a:t>
            </a:r>
            <a:r>
              <a:rPr lang="en-US" altLang="zh-CN" sz="2000" dirty="0" smtClean="0"/>
              <a:t>-1</a:t>
            </a:r>
            <a:endParaRPr lang="en-US" altLang="zh-CN" sz="2000" dirty="0"/>
          </a:p>
          <a:p>
            <a:pPr lvl="1"/>
            <a:r>
              <a:rPr lang="zh-CN" altLang="en-US" sz="2000" dirty="0"/>
              <a:t>为顾客理发</a:t>
            </a:r>
            <a:endParaRPr lang="en-US" altLang="zh-CN" sz="2000" dirty="0"/>
          </a:p>
          <a:p>
            <a:pPr lvl="1"/>
            <a:endParaRPr lang="en-US" altLang="zh-CN" sz="2000" dirty="0">
              <a:solidFill>
                <a:srgbClr val="0000FF"/>
              </a:solidFill>
            </a:endParaRPr>
          </a:p>
          <a:p>
            <a:pPr lvl="1"/>
            <a:r>
              <a:rPr lang="zh-CN" altLang="en-US" sz="2000" dirty="0"/>
              <a:t>重复上述步骤</a:t>
            </a:r>
            <a:endParaRPr lang="en-US" altLang="zh-CN" sz="1800"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FB11683F-AB09-440F-9924-5F8F611902B7}"/>
              </a:ext>
            </a:extLst>
          </p:cNvPr>
          <p:cNvSpPr>
            <a:spLocks noGrp="1" noChangeArrowheads="1"/>
          </p:cNvSpPr>
          <p:nvPr>
            <p:ph type="title" idx="4294967295"/>
          </p:nvPr>
        </p:nvSpPr>
        <p:spPr/>
        <p:txBody>
          <a:bodyPr/>
          <a:lstStyle/>
          <a:p>
            <a:r>
              <a:rPr lang="sv-SE" altLang="en-US" dirty="0"/>
              <a:t>Sleeping Barber Problem</a:t>
            </a:r>
            <a:endParaRPr lang="zh-CN" altLang="en-US" dirty="0"/>
          </a:p>
        </p:txBody>
      </p:sp>
      <p:sp>
        <p:nvSpPr>
          <p:cNvPr id="126979" name="Rectangle 3">
            <a:extLst>
              <a:ext uri="{FF2B5EF4-FFF2-40B4-BE49-F238E27FC236}">
                <a16:creationId xmlns:a16="http://schemas.microsoft.com/office/drawing/2014/main" id="{86389C23-A66A-4BC6-A6E1-6303871131C3}"/>
              </a:ext>
            </a:extLst>
          </p:cNvPr>
          <p:cNvSpPr>
            <a:spLocks noGrp="1" noChangeArrowheads="1"/>
          </p:cNvSpPr>
          <p:nvPr>
            <p:ph type="body" idx="4294967295"/>
          </p:nvPr>
        </p:nvSpPr>
        <p:spPr/>
        <p:txBody>
          <a:bodyPr/>
          <a:lstStyle/>
          <a:p>
            <a:pPr marL="0" indent="0">
              <a:buFont typeface="Monotype Sorts" pitchFamily="2" charset="2"/>
              <a:buNone/>
            </a:pPr>
            <a:r>
              <a:rPr lang="zh-CN" altLang="en-US" sz="1800"/>
              <a:t> </a:t>
            </a:r>
            <a:r>
              <a:rPr lang="zh-CN" altLang="en-US" sz="2000"/>
              <a:t>常量：CHAIRS  //椅子的个数</a:t>
            </a:r>
          </a:p>
          <a:p>
            <a:pPr marL="0" indent="0">
              <a:buFont typeface="Monotype Sorts" pitchFamily="2" charset="2"/>
              <a:buNone/>
            </a:pPr>
            <a:r>
              <a:rPr lang="zh-CN" altLang="en-US" sz="2000"/>
              <a:t> 变量：int waiting=0; //记录等待服务的顾客数</a:t>
            </a:r>
          </a:p>
          <a:p>
            <a:pPr marL="0" indent="0">
              <a:buFont typeface="Monotype Sorts" pitchFamily="2" charset="2"/>
              <a:buNone/>
            </a:pPr>
            <a:r>
              <a:rPr lang="zh-CN" altLang="en-US" sz="2000"/>
              <a:t>信号量：</a:t>
            </a:r>
          </a:p>
          <a:p>
            <a:pPr marL="0" indent="0">
              <a:buFont typeface="Monotype Sorts" pitchFamily="2" charset="2"/>
              <a:buNone/>
            </a:pPr>
            <a:r>
              <a:rPr lang="zh-CN" altLang="en-US" sz="2000"/>
              <a:t>     customers=0;        //等待的顾客数</a:t>
            </a:r>
          </a:p>
          <a:p>
            <a:pPr marL="0" indent="0">
              <a:buFont typeface="Monotype Sorts" pitchFamily="2" charset="2"/>
              <a:buNone/>
            </a:pPr>
            <a:r>
              <a:rPr lang="zh-CN" altLang="en-US" sz="2000"/>
              <a:t>     barber</a:t>
            </a:r>
            <a:r>
              <a:rPr lang="en-US" altLang="zh-CN" sz="2000"/>
              <a:t>Ready</a:t>
            </a:r>
            <a:r>
              <a:rPr lang="zh-CN" altLang="en-US" sz="2000"/>
              <a:t>=0;    //理发师是否可以对顾客提供服务</a:t>
            </a:r>
          </a:p>
          <a:p>
            <a:pPr marL="0" indent="0">
              <a:buFont typeface="Monotype Sorts" pitchFamily="2" charset="2"/>
              <a:buNone/>
            </a:pPr>
            <a:r>
              <a:rPr lang="zh-CN" altLang="en-US" sz="2000"/>
              <a:t>     waiting</a:t>
            </a:r>
            <a:r>
              <a:rPr lang="en-US" altLang="zh-CN" sz="2000"/>
              <a:t>M</a:t>
            </a:r>
            <a:r>
              <a:rPr lang="zh-CN" altLang="en-US" sz="2000"/>
              <a:t>utex=1;    //互斥信号量（实现waiting 的互斥访问 )</a:t>
            </a:r>
          </a:p>
          <a:p>
            <a:pPr marL="0" indent="0">
              <a:buFont typeface="Monotype Sorts" pitchFamily="2" charset="2"/>
              <a:buNone/>
            </a:pPr>
            <a:endParaRPr lang="zh-CN" altLang="en-US" sz="2000"/>
          </a:p>
          <a:p>
            <a:pPr marL="0" indent="0">
              <a:buFont typeface="Monotype Sorts" pitchFamily="2" charset="2"/>
              <a:buNone/>
            </a:pPr>
            <a:r>
              <a:rPr lang="zh-CN" altLang="en-US" sz="2000"/>
              <a:t>给出两个信号量的等待队列中的进程，讨论理发师与顾客之间的协作关系。</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4FA2ACCF-58F4-4557-9E12-360EEE85435A}"/>
              </a:ext>
            </a:extLst>
          </p:cNvPr>
          <p:cNvSpPr>
            <a:spLocks noGrp="1" noChangeArrowheads="1"/>
          </p:cNvSpPr>
          <p:nvPr>
            <p:ph type="title" idx="4294967295"/>
          </p:nvPr>
        </p:nvSpPr>
        <p:spPr/>
        <p:txBody>
          <a:bodyPr/>
          <a:lstStyle/>
          <a:p>
            <a:r>
              <a:rPr lang="sv-SE" altLang="en-US"/>
              <a:t>Sleeping Barber Problem</a:t>
            </a:r>
            <a:r>
              <a:rPr lang="zh-CN" altLang="en-US"/>
              <a:t>（分析）</a:t>
            </a:r>
          </a:p>
        </p:txBody>
      </p:sp>
      <p:sp>
        <p:nvSpPr>
          <p:cNvPr id="128003" name="Rectangle 3">
            <a:extLst>
              <a:ext uri="{FF2B5EF4-FFF2-40B4-BE49-F238E27FC236}">
                <a16:creationId xmlns:a16="http://schemas.microsoft.com/office/drawing/2014/main" id="{9A1E784F-0895-4A5D-A0EB-0C0D14E44CE2}"/>
              </a:ext>
            </a:extLst>
          </p:cNvPr>
          <p:cNvSpPr>
            <a:spLocks noGrp="1" noChangeArrowheads="1"/>
          </p:cNvSpPr>
          <p:nvPr>
            <p:ph type="body" idx="4294967295"/>
          </p:nvPr>
        </p:nvSpPr>
        <p:spPr>
          <a:xfrm>
            <a:off x="505195" y="1173163"/>
            <a:ext cx="3871913" cy="5092700"/>
          </a:xfrm>
          <a:ln>
            <a:solidFill>
              <a:schemeClr val="tx1"/>
            </a:solidFill>
          </a:ln>
        </p:spPr>
        <p:txBody>
          <a:bodyPr/>
          <a:lstStyle/>
          <a:p>
            <a:pPr marL="0" indent="0">
              <a:lnSpc>
                <a:spcPct val="90000"/>
              </a:lnSpc>
              <a:buFont typeface="Monotype Sorts" pitchFamily="2" charset="2"/>
              <a:buNone/>
              <a:defRPr/>
            </a:pPr>
            <a:r>
              <a:rPr lang="zh-CN" altLang="en-US" sz="2000" b="1" dirty="0">
                <a:solidFill>
                  <a:srgbClr val="0000FF"/>
                </a:solidFill>
              </a:rPr>
              <a:t>Customer:</a:t>
            </a:r>
            <a:endParaRPr lang="en-US" altLang="zh-CN" sz="2000" b="1" dirty="0">
              <a:solidFill>
                <a:srgbClr val="0000FF"/>
              </a:solidFill>
            </a:endParaRPr>
          </a:p>
          <a:p>
            <a:pPr marL="0" indent="0">
              <a:lnSpc>
                <a:spcPct val="90000"/>
              </a:lnSpc>
              <a:buFont typeface="Monotype Sorts" pitchFamily="2" charset="2"/>
              <a:buNone/>
              <a:defRPr/>
            </a:pPr>
            <a:endParaRPr lang="zh-CN" altLang="en-US" sz="2000" b="1" dirty="0">
              <a:solidFill>
                <a:srgbClr val="0000FF"/>
              </a:solidFill>
            </a:endParaRPr>
          </a:p>
          <a:p>
            <a:pPr marL="0" indent="0">
              <a:lnSpc>
                <a:spcPct val="90000"/>
              </a:lnSpc>
              <a:buFont typeface="Monotype Sorts" pitchFamily="2" charset="2"/>
              <a:buNone/>
              <a:defRPr/>
            </a:pPr>
            <a:r>
              <a:rPr lang="zh-CN" altLang="en-US" sz="2000" b="1" dirty="0"/>
              <a:t>While (</a:t>
            </a:r>
            <a:r>
              <a:rPr lang="en-US" altLang="zh-CN" sz="2000" b="1" dirty="0"/>
              <a:t>true</a:t>
            </a:r>
            <a:r>
              <a:rPr lang="zh-CN" altLang="en-US" sz="2000" b="1" dirty="0"/>
              <a:t>) {</a:t>
            </a:r>
            <a:endParaRPr lang="zh-CN" altLang="en-US" sz="2000" dirty="0"/>
          </a:p>
          <a:p>
            <a:pPr marL="0" indent="0">
              <a:lnSpc>
                <a:spcPct val="90000"/>
              </a:lnSpc>
              <a:buFont typeface="Monotype Sorts" pitchFamily="2" charset="2"/>
              <a:buNone/>
              <a:defRPr/>
            </a:pPr>
            <a:r>
              <a:rPr lang="zh-CN" altLang="en-US" sz="2000" dirty="0">
                <a:solidFill>
                  <a:srgbClr val="006600"/>
                </a:solidFill>
              </a:rPr>
              <a:t>     if (waiting &lt; CHAIRS</a:t>
            </a:r>
            <a:r>
              <a:rPr lang="zh-CN" altLang="en-US" sz="2000" dirty="0"/>
              <a:t>)  {</a:t>
            </a:r>
            <a:endParaRPr lang="en-US" altLang="zh-CN" sz="2000" dirty="0"/>
          </a:p>
          <a:p>
            <a:pPr marL="0" indent="0">
              <a:lnSpc>
                <a:spcPct val="90000"/>
              </a:lnSpc>
              <a:buFont typeface="Monotype Sorts" pitchFamily="2" charset="2"/>
              <a:buNone/>
              <a:defRPr/>
            </a:pPr>
            <a:r>
              <a:rPr lang="en-US" altLang="zh-CN" sz="2000" dirty="0"/>
              <a:t>          </a:t>
            </a:r>
            <a:r>
              <a:rPr lang="zh-CN" altLang="en-US" sz="2000" dirty="0"/>
              <a:t>waiting=waiting +1;  </a:t>
            </a:r>
            <a:endParaRPr lang="en-US" altLang="zh-CN" sz="2000" dirty="0"/>
          </a:p>
          <a:p>
            <a:pPr marL="400050" lvl="1" indent="0">
              <a:lnSpc>
                <a:spcPct val="90000"/>
              </a:lnSpc>
              <a:buFont typeface="Monotype Sorts" pitchFamily="2" charset="2"/>
              <a:buNone/>
              <a:defRPr/>
            </a:pPr>
            <a:r>
              <a:rPr lang="zh-CN" altLang="en-US" sz="2000" dirty="0">
                <a:solidFill>
                  <a:srgbClr val="0000FF"/>
                </a:solidFill>
              </a:rPr>
              <a:t>    signal(customers);</a:t>
            </a:r>
            <a:r>
              <a:rPr lang="zh-CN" altLang="en-US" sz="2000" dirty="0"/>
              <a:t>  </a:t>
            </a:r>
            <a:endParaRPr lang="en-US" altLang="zh-CN" sz="2000" dirty="0"/>
          </a:p>
          <a:p>
            <a:pPr marL="400050" lvl="1" indent="0">
              <a:lnSpc>
                <a:spcPct val="90000"/>
              </a:lnSpc>
              <a:buFont typeface="Monotype Sorts" pitchFamily="2" charset="2"/>
              <a:buNone/>
              <a:defRPr/>
            </a:pPr>
            <a:r>
              <a:rPr lang="en-US" altLang="zh-CN" sz="2000" dirty="0"/>
              <a:t>   </a:t>
            </a:r>
            <a:r>
              <a:rPr lang="zh-CN" altLang="en-US" sz="2000" dirty="0"/>
              <a:t> </a:t>
            </a:r>
            <a:r>
              <a:rPr lang="zh-CN" altLang="en-US" sz="2000" dirty="0">
                <a:solidFill>
                  <a:srgbClr val="0000FF"/>
                </a:solidFill>
              </a:rPr>
              <a:t>wait(barber</a:t>
            </a:r>
            <a:r>
              <a:rPr lang="en-US" altLang="zh-CN" sz="2000" dirty="0">
                <a:solidFill>
                  <a:srgbClr val="0000FF"/>
                </a:solidFill>
              </a:rPr>
              <a:t>Ready</a:t>
            </a:r>
            <a:r>
              <a:rPr lang="zh-CN" altLang="en-US" sz="2000" dirty="0">
                <a:solidFill>
                  <a:srgbClr val="0000FF"/>
                </a:solidFill>
              </a:rPr>
              <a:t>);       </a:t>
            </a:r>
            <a:endParaRPr lang="zh-CN" altLang="en-US" sz="2000" dirty="0"/>
          </a:p>
          <a:p>
            <a:pPr marL="400050" lvl="1" indent="0">
              <a:lnSpc>
                <a:spcPct val="90000"/>
              </a:lnSpc>
              <a:buFont typeface="Monotype Sorts" pitchFamily="2" charset="2"/>
              <a:buNone/>
              <a:defRPr/>
            </a:pPr>
            <a:r>
              <a:rPr lang="zh-CN" altLang="en-US" sz="2000" dirty="0"/>
              <a:t>} </a:t>
            </a:r>
            <a:endParaRPr lang="en-US" altLang="zh-CN" sz="2000" dirty="0"/>
          </a:p>
          <a:p>
            <a:pPr marL="0" indent="0">
              <a:lnSpc>
                <a:spcPct val="90000"/>
              </a:lnSpc>
              <a:buFont typeface="Monotype Sorts" pitchFamily="2" charset="2"/>
              <a:buNone/>
              <a:defRPr/>
            </a:pPr>
            <a:r>
              <a:rPr lang="zh-CN" altLang="en-US" sz="2000" dirty="0">
                <a:solidFill>
                  <a:srgbClr val="006600"/>
                </a:solidFill>
              </a:rPr>
              <a:t>     else </a:t>
            </a:r>
            <a:r>
              <a:rPr lang="zh-CN" altLang="en-US" sz="2000" dirty="0"/>
              <a:t>  { </a:t>
            </a:r>
          </a:p>
          <a:p>
            <a:pPr marL="400050" lvl="1" indent="0">
              <a:lnSpc>
                <a:spcPct val="90000"/>
              </a:lnSpc>
              <a:buFont typeface="Monotype Sorts" pitchFamily="2" charset="2"/>
              <a:buNone/>
              <a:defRPr/>
            </a:pPr>
            <a:r>
              <a:rPr lang="zh-CN" altLang="en-US" sz="2000" i="1" dirty="0">
                <a:solidFill>
                  <a:srgbClr val="7030A0"/>
                </a:solidFill>
                <a:effectLst>
                  <a:outerShdw blurRad="38100" dist="38100" dir="2700000" algn="tl">
                    <a:srgbClr val="000000">
                      <a:alpha val="43137"/>
                    </a:srgbClr>
                  </a:outerShdw>
                </a:effectLst>
              </a:rPr>
              <a:t>    leaving；</a:t>
            </a:r>
          </a:p>
          <a:p>
            <a:pPr marL="0" indent="0">
              <a:lnSpc>
                <a:spcPct val="90000"/>
              </a:lnSpc>
              <a:buFont typeface="Monotype Sorts" pitchFamily="2" charset="2"/>
              <a:buNone/>
              <a:defRPr/>
            </a:pPr>
            <a:r>
              <a:rPr lang="zh-CN" altLang="en-US" sz="2000" dirty="0"/>
              <a:t>      }</a:t>
            </a:r>
          </a:p>
          <a:p>
            <a:pPr marL="0" indent="0">
              <a:lnSpc>
                <a:spcPct val="90000"/>
              </a:lnSpc>
              <a:buFont typeface="Monotype Sorts" pitchFamily="2" charset="2"/>
              <a:buNone/>
              <a:defRPr/>
            </a:pPr>
            <a:r>
              <a:rPr lang="zh-CN" altLang="en-US" sz="2000" dirty="0"/>
              <a:t>}</a:t>
            </a:r>
          </a:p>
        </p:txBody>
      </p:sp>
      <p:sp>
        <p:nvSpPr>
          <p:cNvPr id="4" name="Rectangle 3">
            <a:extLst>
              <a:ext uri="{FF2B5EF4-FFF2-40B4-BE49-F238E27FC236}">
                <a16:creationId xmlns:a16="http://schemas.microsoft.com/office/drawing/2014/main" id="{35F89C01-5D8B-45AC-A255-4D1822CE8F35}"/>
              </a:ext>
            </a:extLst>
          </p:cNvPr>
          <p:cNvSpPr txBox="1">
            <a:spLocks noChangeArrowheads="1"/>
          </p:cNvSpPr>
          <p:nvPr/>
        </p:nvSpPr>
        <p:spPr bwMode="auto">
          <a:xfrm>
            <a:off x="4602486" y="1173163"/>
            <a:ext cx="3892550" cy="5092700"/>
          </a:xfrm>
          <a:prstGeom prst="rect">
            <a:avLst/>
          </a:prstGeom>
          <a:noFill/>
          <a:ln w="9525">
            <a:solidFill>
              <a:schemeClr val="tx1"/>
            </a:solidFill>
          </a:ln>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marL="0" indent="0">
              <a:buFont typeface="Monotype Sorts" pitchFamily="2" charset="2"/>
              <a:buNone/>
              <a:defRPr/>
            </a:pPr>
            <a:r>
              <a:rPr lang="en-US" altLang="zh-CN" sz="2000" dirty="0">
                <a:solidFill>
                  <a:srgbClr val="0000FF"/>
                </a:solidFill>
              </a:rPr>
              <a:t>Barber:</a:t>
            </a:r>
          </a:p>
          <a:p>
            <a:pPr marL="0" indent="0">
              <a:buFont typeface="Monotype Sorts" pitchFamily="2" charset="2"/>
              <a:buNone/>
              <a:defRPr/>
            </a:pPr>
            <a:endParaRPr lang="en-US" altLang="zh-CN" sz="2000" dirty="0">
              <a:solidFill>
                <a:srgbClr val="0000FF"/>
              </a:solidFill>
            </a:endParaRPr>
          </a:p>
          <a:p>
            <a:pPr marL="0" indent="0">
              <a:buFont typeface="Monotype Sorts" pitchFamily="2" charset="2"/>
              <a:buNone/>
              <a:defRPr/>
            </a:pPr>
            <a:r>
              <a:rPr lang="en-US" altLang="zh-CN" sz="2000" dirty="0"/>
              <a:t>  while (true)  {</a:t>
            </a:r>
          </a:p>
          <a:p>
            <a:pPr marL="400050" lvl="1" indent="0">
              <a:buFont typeface="Monotype Sorts" pitchFamily="2" charset="2"/>
              <a:buNone/>
              <a:defRPr/>
            </a:pPr>
            <a:r>
              <a:rPr lang="en-US" altLang="zh-CN" sz="2000" dirty="0">
                <a:solidFill>
                  <a:srgbClr val="0000FF"/>
                </a:solidFill>
              </a:rPr>
              <a:t>wait(customers);  </a:t>
            </a:r>
            <a:endParaRPr lang="zh-CN" altLang="en-US" sz="2000" dirty="0"/>
          </a:p>
          <a:p>
            <a:pPr marL="400050" lvl="1" indent="0">
              <a:buFont typeface="Monotype Sorts" pitchFamily="2" charset="2"/>
              <a:buNone/>
              <a:defRPr/>
            </a:pPr>
            <a:r>
              <a:rPr lang="zh-CN" altLang="en-US" sz="2000" dirty="0"/>
              <a:t>waiting=waiting-1;</a:t>
            </a:r>
            <a:endParaRPr lang="en-US" altLang="zh-CN" sz="2000" dirty="0"/>
          </a:p>
          <a:p>
            <a:pPr marL="400050" lvl="1" indent="0">
              <a:buFont typeface="Monotype Sorts" pitchFamily="2" charset="2"/>
              <a:buNone/>
              <a:defRPr/>
            </a:pPr>
            <a:r>
              <a:rPr lang="zh-CN" altLang="en-US" sz="2000" dirty="0">
                <a:solidFill>
                  <a:srgbClr val="0000FF"/>
                </a:solidFill>
              </a:rPr>
              <a:t>signal(barber</a:t>
            </a:r>
            <a:r>
              <a:rPr lang="en-US" altLang="zh-CN" sz="2000" dirty="0">
                <a:solidFill>
                  <a:srgbClr val="0000FF"/>
                </a:solidFill>
              </a:rPr>
              <a:t>Ready</a:t>
            </a:r>
            <a:r>
              <a:rPr lang="zh-CN" altLang="en-US" sz="2000" dirty="0">
                <a:solidFill>
                  <a:srgbClr val="0000FF"/>
                </a:solidFill>
              </a:rPr>
              <a:t>); </a:t>
            </a:r>
            <a:endParaRPr lang="zh-CN" altLang="en-US" sz="2000" dirty="0"/>
          </a:p>
          <a:p>
            <a:pPr marL="400050" lvl="1" indent="0">
              <a:buFont typeface="Monotype Sorts" pitchFamily="2" charset="2"/>
              <a:buNone/>
              <a:defRPr/>
            </a:pPr>
            <a:r>
              <a:rPr lang="zh-CN" altLang="en-US" sz="2000" i="1" dirty="0">
                <a:solidFill>
                  <a:srgbClr val="7030A0"/>
                </a:solidFill>
                <a:effectLst>
                  <a:outerShdw blurRad="38100" dist="38100" dir="2700000" algn="tl">
                    <a:srgbClr val="000000">
                      <a:alpha val="43137"/>
                    </a:srgbClr>
                  </a:outerShdw>
                </a:effectLst>
              </a:rPr>
              <a:t>cut-hair; </a:t>
            </a:r>
          </a:p>
          <a:p>
            <a:pPr marL="0" indent="0">
              <a:buFont typeface="Monotype Sorts" pitchFamily="2" charset="2"/>
              <a:buNone/>
              <a:defRPr/>
            </a:pPr>
            <a:r>
              <a:rPr lang="zh-CN" altLang="en-US" sz="2000" dirty="0"/>
              <a:t>}</a:t>
            </a:r>
          </a:p>
        </p:txBody>
      </p:sp>
      <p:grpSp>
        <p:nvGrpSpPr>
          <p:cNvPr id="5" name="组合 4"/>
          <p:cNvGrpSpPr/>
          <p:nvPr/>
        </p:nvGrpSpPr>
        <p:grpSpPr>
          <a:xfrm>
            <a:off x="6983119" y="2531415"/>
            <a:ext cx="1158875" cy="209550"/>
            <a:chOff x="7291388" y="2522538"/>
            <a:chExt cx="1158875" cy="209550"/>
          </a:xfrm>
        </p:grpSpPr>
        <p:cxnSp>
          <p:nvCxnSpPr>
            <p:cNvPr id="3" name="直接连接符 2">
              <a:extLst>
                <a:ext uri="{FF2B5EF4-FFF2-40B4-BE49-F238E27FC236}">
                  <a16:creationId xmlns:a16="http://schemas.microsoft.com/office/drawing/2014/main" id="{2101E7CB-3D9C-4398-A38B-DF0CFB46D06B}"/>
                </a:ext>
              </a:extLst>
            </p:cNvPr>
            <p:cNvCxnSpPr/>
            <p:nvPr/>
          </p:nvCxnSpPr>
          <p:spPr>
            <a:xfrm flipV="1">
              <a:off x="7291388" y="2619838"/>
              <a:ext cx="860425" cy="0"/>
            </a:xfrm>
            <a:prstGeom prst="line">
              <a:avLst/>
            </a:prstGeom>
            <a:ln w="22225">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B341F837-B50C-4ADE-830E-D226C61C71E0}"/>
                </a:ext>
              </a:extLst>
            </p:cNvPr>
            <p:cNvSpPr/>
            <p:nvPr/>
          </p:nvSpPr>
          <p:spPr>
            <a:xfrm>
              <a:off x="8151813" y="2522538"/>
              <a:ext cx="298450" cy="209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0000"/>
                  </a:solidFill>
                </a:rPr>
                <a:t>1</a:t>
              </a:r>
              <a:endParaRPr lang="zh-CN" altLang="en-US" dirty="0">
                <a:solidFill>
                  <a:srgbClr val="000000"/>
                </a:solidFill>
              </a:endParaRPr>
            </a:p>
          </p:txBody>
        </p:sp>
      </p:grpSp>
      <p:grpSp>
        <p:nvGrpSpPr>
          <p:cNvPr id="2" name="组合 1"/>
          <p:cNvGrpSpPr/>
          <p:nvPr/>
        </p:nvGrpSpPr>
        <p:grpSpPr>
          <a:xfrm>
            <a:off x="3528542" y="3527488"/>
            <a:ext cx="725487" cy="209550"/>
            <a:chOff x="3668713" y="3614738"/>
            <a:chExt cx="725487" cy="209550"/>
          </a:xfrm>
        </p:grpSpPr>
        <p:cxnSp>
          <p:nvCxnSpPr>
            <p:cNvPr id="10" name="直接连接符 9">
              <a:extLst>
                <a:ext uri="{FF2B5EF4-FFF2-40B4-BE49-F238E27FC236}">
                  <a16:creationId xmlns:a16="http://schemas.microsoft.com/office/drawing/2014/main" id="{5910656E-01DD-45AC-8EDC-835566857497}"/>
                </a:ext>
              </a:extLst>
            </p:cNvPr>
            <p:cNvCxnSpPr/>
            <p:nvPr/>
          </p:nvCxnSpPr>
          <p:spPr>
            <a:xfrm>
              <a:off x="3668713" y="3739750"/>
              <a:ext cx="427037" cy="6350"/>
            </a:xfrm>
            <a:prstGeom prst="line">
              <a:avLst/>
            </a:prstGeom>
            <a:ln w="22225">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F163806F-D55B-4420-A246-23F1DAF52170}"/>
                </a:ext>
              </a:extLst>
            </p:cNvPr>
            <p:cNvSpPr/>
            <p:nvPr/>
          </p:nvSpPr>
          <p:spPr>
            <a:xfrm>
              <a:off x="4095750" y="3614738"/>
              <a:ext cx="298450" cy="209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0000"/>
                  </a:solidFill>
                </a:rPr>
                <a:t>2</a:t>
              </a:r>
              <a:endParaRPr lang="zh-CN" altLang="en-US" dirty="0">
                <a:solidFill>
                  <a:srgbClr val="000000"/>
                </a:solidFill>
              </a:endParaRPr>
            </a:p>
          </p:txBody>
        </p:sp>
      </p:gr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B65412EB-D23A-4424-A17F-627DA944367B}"/>
              </a:ext>
            </a:extLst>
          </p:cNvPr>
          <p:cNvSpPr>
            <a:spLocks noGrp="1" noChangeArrowheads="1"/>
          </p:cNvSpPr>
          <p:nvPr>
            <p:ph type="title" idx="4294967295"/>
          </p:nvPr>
        </p:nvSpPr>
        <p:spPr/>
        <p:txBody>
          <a:bodyPr/>
          <a:lstStyle/>
          <a:p>
            <a:r>
              <a:rPr lang="sv-SE" altLang="en-US"/>
              <a:t>Sleeping Barber Problem(</a:t>
            </a:r>
            <a:r>
              <a:rPr lang="zh-CN" altLang="en-US"/>
              <a:t>算法</a:t>
            </a:r>
            <a:r>
              <a:rPr lang="sv-SE" altLang="en-US"/>
              <a:t>)</a:t>
            </a:r>
            <a:endParaRPr lang="zh-CN" altLang="en-US"/>
          </a:p>
        </p:txBody>
      </p:sp>
      <p:sp>
        <p:nvSpPr>
          <p:cNvPr id="129027" name="Rectangle 3">
            <a:extLst>
              <a:ext uri="{FF2B5EF4-FFF2-40B4-BE49-F238E27FC236}">
                <a16:creationId xmlns:a16="http://schemas.microsoft.com/office/drawing/2014/main" id="{2D4BE1BD-9F4D-4488-8E8F-47F12C5C328B}"/>
              </a:ext>
            </a:extLst>
          </p:cNvPr>
          <p:cNvSpPr>
            <a:spLocks noGrp="1" noChangeArrowheads="1"/>
          </p:cNvSpPr>
          <p:nvPr>
            <p:ph type="body" idx="4294967295"/>
          </p:nvPr>
        </p:nvSpPr>
        <p:spPr>
          <a:xfrm>
            <a:off x="685800" y="1173163"/>
            <a:ext cx="3632200" cy="5092700"/>
          </a:xfrm>
          <a:ln>
            <a:solidFill>
              <a:schemeClr val="tx1"/>
            </a:solidFill>
            <a:miter lim="800000"/>
            <a:headEnd/>
            <a:tailEnd/>
          </a:ln>
        </p:spPr>
        <p:txBody>
          <a:bodyPr/>
          <a:lstStyle/>
          <a:p>
            <a:pPr marL="0" indent="0">
              <a:lnSpc>
                <a:spcPct val="90000"/>
              </a:lnSpc>
              <a:buFont typeface="Monotype Sorts" pitchFamily="2" charset="2"/>
              <a:buNone/>
            </a:pPr>
            <a:r>
              <a:rPr lang="zh-CN" altLang="en-US" sz="2000" b="1">
                <a:solidFill>
                  <a:srgbClr val="0000FF"/>
                </a:solidFill>
              </a:rPr>
              <a:t>Customer:</a:t>
            </a:r>
          </a:p>
          <a:p>
            <a:pPr marL="0" indent="0">
              <a:lnSpc>
                <a:spcPct val="90000"/>
              </a:lnSpc>
              <a:buFont typeface="Monotype Sorts" pitchFamily="2" charset="2"/>
              <a:buNone/>
            </a:pPr>
            <a:r>
              <a:rPr lang="zh-CN" altLang="en-US" sz="1800" b="1"/>
              <a:t>While (1) {</a:t>
            </a:r>
            <a:endParaRPr lang="zh-CN" altLang="en-US" sz="1800"/>
          </a:p>
          <a:p>
            <a:pPr marL="0" indent="0">
              <a:lnSpc>
                <a:spcPct val="90000"/>
              </a:lnSpc>
              <a:buFont typeface="Monotype Sorts" pitchFamily="2" charset="2"/>
              <a:buNone/>
            </a:pPr>
            <a:r>
              <a:rPr lang="zh-CN" altLang="en-US" sz="1800">
                <a:solidFill>
                  <a:srgbClr val="FF0000"/>
                </a:solidFill>
              </a:rPr>
              <a:t>      wait(waiting</a:t>
            </a:r>
            <a:r>
              <a:rPr lang="en-US" altLang="zh-CN" sz="1800">
                <a:solidFill>
                  <a:srgbClr val="FF0000"/>
                </a:solidFill>
              </a:rPr>
              <a:t>M</a:t>
            </a:r>
            <a:r>
              <a:rPr lang="zh-CN" altLang="en-US" sz="1800">
                <a:solidFill>
                  <a:srgbClr val="FF0000"/>
                </a:solidFill>
              </a:rPr>
              <a:t>utex)</a:t>
            </a:r>
            <a:endParaRPr lang="en-US" altLang="zh-CN" sz="1800">
              <a:solidFill>
                <a:srgbClr val="FF0000"/>
              </a:solidFill>
            </a:endParaRPr>
          </a:p>
          <a:p>
            <a:pPr marL="0" indent="0">
              <a:lnSpc>
                <a:spcPct val="90000"/>
              </a:lnSpc>
              <a:buFont typeface="Monotype Sorts" pitchFamily="2" charset="2"/>
              <a:buNone/>
            </a:pPr>
            <a:r>
              <a:rPr lang="en-US" altLang="zh-CN" sz="1800">
                <a:solidFill>
                  <a:srgbClr val="FF0000"/>
                </a:solidFill>
              </a:rPr>
              <a:t>     </a:t>
            </a:r>
            <a:r>
              <a:rPr lang="zh-CN" altLang="en-US" sz="1800">
                <a:solidFill>
                  <a:srgbClr val="FF0000"/>
                </a:solidFill>
              </a:rPr>
              <a:t> </a:t>
            </a:r>
            <a:r>
              <a:rPr lang="zh-CN" altLang="en-US" sz="1800">
                <a:solidFill>
                  <a:srgbClr val="006600"/>
                </a:solidFill>
              </a:rPr>
              <a:t>if (waiting &lt; CHAIRS</a:t>
            </a:r>
            <a:r>
              <a:rPr lang="zh-CN" altLang="en-US" sz="1800"/>
              <a:t>)  {</a:t>
            </a:r>
            <a:endParaRPr lang="en-US" altLang="zh-CN" sz="1800"/>
          </a:p>
          <a:p>
            <a:pPr marL="0" indent="0">
              <a:lnSpc>
                <a:spcPct val="90000"/>
              </a:lnSpc>
              <a:buFont typeface="Monotype Sorts" pitchFamily="2" charset="2"/>
              <a:buNone/>
            </a:pPr>
            <a:r>
              <a:rPr lang="en-US" altLang="zh-CN" sz="1800"/>
              <a:t>          </a:t>
            </a:r>
            <a:r>
              <a:rPr lang="zh-CN" altLang="en-US" sz="1800"/>
              <a:t>waiting=waiting +1;  </a:t>
            </a:r>
            <a:endParaRPr lang="en-US" altLang="zh-CN" sz="1800"/>
          </a:p>
          <a:p>
            <a:pPr marL="400050" lvl="1" indent="0">
              <a:lnSpc>
                <a:spcPct val="90000"/>
              </a:lnSpc>
              <a:buFont typeface="Monotype Sorts" pitchFamily="2" charset="2"/>
              <a:buNone/>
            </a:pPr>
            <a:r>
              <a:rPr lang="zh-CN" altLang="en-US" sz="1800"/>
              <a:t>   </a:t>
            </a:r>
            <a:r>
              <a:rPr lang="zh-CN" altLang="en-US" sz="1800">
                <a:solidFill>
                  <a:srgbClr val="FF0000"/>
                </a:solidFill>
              </a:rPr>
              <a:t>signal(waiting</a:t>
            </a:r>
            <a:r>
              <a:rPr lang="en-US" altLang="zh-CN" sz="1800">
                <a:solidFill>
                  <a:srgbClr val="FF0000"/>
                </a:solidFill>
              </a:rPr>
              <a:t>M</a:t>
            </a:r>
            <a:r>
              <a:rPr lang="zh-CN" altLang="en-US" sz="1800">
                <a:solidFill>
                  <a:srgbClr val="FF0000"/>
                </a:solidFill>
              </a:rPr>
              <a:t>utex);</a:t>
            </a:r>
            <a:endParaRPr lang="zh-CN" altLang="en-US" sz="1800"/>
          </a:p>
          <a:p>
            <a:pPr marL="400050" lvl="1" indent="0">
              <a:lnSpc>
                <a:spcPct val="90000"/>
              </a:lnSpc>
              <a:buFont typeface="Monotype Sorts" pitchFamily="2" charset="2"/>
              <a:buNone/>
            </a:pPr>
            <a:r>
              <a:rPr lang="zh-CN" altLang="en-US" sz="1800"/>
              <a:t>   </a:t>
            </a:r>
            <a:r>
              <a:rPr lang="zh-CN" altLang="en-US" sz="1800">
                <a:solidFill>
                  <a:srgbClr val="0000FF"/>
                </a:solidFill>
              </a:rPr>
              <a:t>signal(customers);</a:t>
            </a:r>
            <a:r>
              <a:rPr lang="zh-CN" altLang="en-US" sz="1800"/>
              <a:t>    </a:t>
            </a:r>
          </a:p>
          <a:p>
            <a:pPr marL="400050" lvl="1" indent="0">
              <a:lnSpc>
                <a:spcPct val="90000"/>
              </a:lnSpc>
              <a:buFont typeface="Monotype Sorts" pitchFamily="2" charset="2"/>
              <a:buNone/>
            </a:pPr>
            <a:r>
              <a:rPr lang="zh-CN" altLang="en-US" sz="1800">
                <a:solidFill>
                  <a:srgbClr val="0000FF"/>
                </a:solidFill>
              </a:rPr>
              <a:t>   wait(barber</a:t>
            </a:r>
            <a:r>
              <a:rPr lang="en-US" altLang="zh-CN" sz="1800">
                <a:solidFill>
                  <a:srgbClr val="0000FF"/>
                </a:solidFill>
              </a:rPr>
              <a:t>Ready</a:t>
            </a:r>
            <a:r>
              <a:rPr lang="zh-CN" altLang="en-US" sz="1800">
                <a:solidFill>
                  <a:srgbClr val="0000FF"/>
                </a:solidFill>
              </a:rPr>
              <a:t>);   </a:t>
            </a:r>
            <a:endParaRPr lang="zh-CN" altLang="en-US" sz="1800"/>
          </a:p>
          <a:p>
            <a:pPr marL="400050" lvl="1" indent="0">
              <a:lnSpc>
                <a:spcPct val="90000"/>
              </a:lnSpc>
              <a:buFont typeface="Monotype Sorts" pitchFamily="2" charset="2"/>
              <a:buNone/>
            </a:pPr>
            <a:r>
              <a:rPr lang="zh-CN" altLang="en-US" sz="1800"/>
              <a:t>} </a:t>
            </a:r>
          </a:p>
          <a:p>
            <a:pPr marL="400050" lvl="1" indent="0">
              <a:lnSpc>
                <a:spcPct val="90000"/>
              </a:lnSpc>
              <a:buFont typeface="Monotype Sorts" pitchFamily="2" charset="2"/>
              <a:buNone/>
            </a:pPr>
            <a:r>
              <a:rPr lang="zh-CN" altLang="en-US" sz="1800">
                <a:solidFill>
                  <a:srgbClr val="006600"/>
                </a:solidFill>
              </a:rPr>
              <a:t>else </a:t>
            </a:r>
            <a:r>
              <a:rPr lang="zh-CN" altLang="en-US" sz="1800"/>
              <a:t>  { </a:t>
            </a:r>
          </a:p>
          <a:p>
            <a:pPr marL="400050" lvl="1" indent="0">
              <a:lnSpc>
                <a:spcPct val="90000"/>
              </a:lnSpc>
              <a:buFont typeface="Monotype Sorts" pitchFamily="2" charset="2"/>
              <a:buNone/>
            </a:pPr>
            <a:r>
              <a:rPr lang="zh-CN" altLang="en-US" sz="1800">
                <a:solidFill>
                  <a:srgbClr val="FF0000"/>
                </a:solidFill>
              </a:rPr>
              <a:t>   signal(waiting</a:t>
            </a:r>
            <a:r>
              <a:rPr lang="en-US" altLang="zh-CN" sz="1800">
                <a:solidFill>
                  <a:srgbClr val="FF0000"/>
                </a:solidFill>
              </a:rPr>
              <a:t>M</a:t>
            </a:r>
            <a:r>
              <a:rPr lang="zh-CN" altLang="en-US" sz="1800">
                <a:solidFill>
                  <a:srgbClr val="FF0000"/>
                </a:solidFill>
              </a:rPr>
              <a:t>utex);</a:t>
            </a:r>
          </a:p>
          <a:p>
            <a:pPr marL="400050" lvl="1" indent="0">
              <a:lnSpc>
                <a:spcPct val="90000"/>
              </a:lnSpc>
              <a:buFont typeface="Monotype Sorts" pitchFamily="2" charset="2"/>
              <a:buNone/>
            </a:pPr>
            <a:r>
              <a:rPr lang="zh-CN" altLang="en-US" sz="1800"/>
              <a:t>   leaving；</a:t>
            </a:r>
          </a:p>
          <a:p>
            <a:pPr marL="0" indent="0">
              <a:lnSpc>
                <a:spcPct val="90000"/>
              </a:lnSpc>
              <a:buFont typeface="Monotype Sorts" pitchFamily="2" charset="2"/>
              <a:buNone/>
            </a:pPr>
            <a:r>
              <a:rPr lang="zh-CN" altLang="en-US" sz="1800"/>
              <a:t>      }</a:t>
            </a:r>
          </a:p>
          <a:p>
            <a:pPr marL="0" indent="0">
              <a:lnSpc>
                <a:spcPct val="90000"/>
              </a:lnSpc>
              <a:buFont typeface="Monotype Sorts" pitchFamily="2" charset="2"/>
              <a:buNone/>
            </a:pPr>
            <a:r>
              <a:rPr lang="zh-CN" altLang="en-US" sz="1800"/>
              <a:t>}</a:t>
            </a:r>
          </a:p>
        </p:txBody>
      </p:sp>
      <p:sp>
        <p:nvSpPr>
          <p:cNvPr id="129028" name="Rectangle 3">
            <a:extLst>
              <a:ext uri="{FF2B5EF4-FFF2-40B4-BE49-F238E27FC236}">
                <a16:creationId xmlns:a16="http://schemas.microsoft.com/office/drawing/2014/main" id="{0B58BE4A-6190-48A0-94A6-FA83F274C108}"/>
              </a:ext>
            </a:extLst>
          </p:cNvPr>
          <p:cNvSpPr txBox="1">
            <a:spLocks noChangeArrowheads="1"/>
          </p:cNvSpPr>
          <p:nvPr/>
        </p:nvSpPr>
        <p:spPr bwMode="auto">
          <a:xfrm>
            <a:off x="4724400" y="1173163"/>
            <a:ext cx="3892550" cy="5092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4000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2000">
                <a:solidFill>
                  <a:srgbClr val="0000FF"/>
                </a:solidFill>
              </a:rPr>
              <a:t>Barber:</a:t>
            </a:r>
          </a:p>
          <a:p>
            <a:pPr>
              <a:buFont typeface="Monotype Sorts" pitchFamily="2" charset="2"/>
              <a:buNone/>
            </a:pPr>
            <a:r>
              <a:rPr lang="en-US" altLang="zh-CN" sz="2000"/>
              <a:t>  while (true)  {</a:t>
            </a:r>
          </a:p>
          <a:p>
            <a:pPr lvl="1">
              <a:buFont typeface="Monotype Sorts" pitchFamily="2" charset="2"/>
              <a:buNone/>
            </a:pPr>
            <a:r>
              <a:rPr lang="en-US" altLang="zh-CN" sz="2000">
                <a:solidFill>
                  <a:srgbClr val="0000FF"/>
                </a:solidFill>
              </a:rPr>
              <a:t>wait(customers);  </a:t>
            </a:r>
            <a:endParaRPr lang="zh-CN" altLang="en-US" sz="2000"/>
          </a:p>
          <a:p>
            <a:pPr lvl="1">
              <a:buFont typeface="Monotype Sorts" pitchFamily="2" charset="2"/>
              <a:buNone/>
            </a:pPr>
            <a:r>
              <a:rPr lang="zh-CN" altLang="en-US" sz="2000">
                <a:solidFill>
                  <a:srgbClr val="FF0000"/>
                </a:solidFill>
              </a:rPr>
              <a:t>wait(waiting</a:t>
            </a:r>
            <a:r>
              <a:rPr lang="en-US" altLang="zh-CN" sz="2000">
                <a:solidFill>
                  <a:srgbClr val="FF0000"/>
                </a:solidFill>
              </a:rPr>
              <a:t>M</a:t>
            </a:r>
            <a:r>
              <a:rPr lang="zh-CN" altLang="en-US" sz="2000">
                <a:solidFill>
                  <a:srgbClr val="FF0000"/>
                </a:solidFill>
              </a:rPr>
              <a:t>utex);</a:t>
            </a:r>
            <a:endParaRPr lang="zh-CN" altLang="en-US" sz="2000"/>
          </a:p>
          <a:p>
            <a:pPr lvl="1">
              <a:buFont typeface="Monotype Sorts" pitchFamily="2" charset="2"/>
              <a:buNone/>
            </a:pPr>
            <a:r>
              <a:rPr lang="zh-CN" altLang="en-US" sz="2000"/>
              <a:t>waiting=waiting-1;</a:t>
            </a:r>
            <a:endParaRPr lang="en-US" altLang="zh-CN" sz="2000"/>
          </a:p>
          <a:p>
            <a:pPr lvl="1">
              <a:buFont typeface="Monotype Sorts" pitchFamily="2" charset="2"/>
              <a:buNone/>
            </a:pPr>
            <a:r>
              <a:rPr lang="zh-CN" altLang="en-US" sz="2000">
                <a:solidFill>
                  <a:srgbClr val="FF0000"/>
                </a:solidFill>
              </a:rPr>
              <a:t>signal(waiting</a:t>
            </a:r>
            <a:r>
              <a:rPr lang="en-US" altLang="zh-CN" sz="2000">
                <a:solidFill>
                  <a:srgbClr val="FF0000"/>
                </a:solidFill>
              </a:rPr>
              <a:t>M</a:t>
            </a:r>
            <a:r>
              <a:rPr lang="zh-CN" altLang="en-US" sz="2000">
                <a:solidFill>
                  <a:srgbClr val="FF0000"/>
                </a:solidFill>
              </a:rPr>
              <a:t>utex); </a:t>
            </a:r>
            <a:endParaRPr lang="en-US" altLang="zh-CN" sz="2000"/>
          </a:p>
          <a:p>
            <a:pPr lvl="1">
              <a:buFont typeface="Monotype Sorts" pitchFamily="2" charset="2"/>
              <a:buNone/>
            </a:pPr>
            <a:endParaRPr lang="zh-CN" altLang="en-US" sz="2000"/>
          </a:p>
          <a:p>
            <a:pPr lvl="1">
              <a:buFont typeface="Monotype Sorts" pitchFamily="2" charset="2"/>
              <a:buNone/>
            </a:pPr>
            <a:r>
              <a:rPr lang="zh-CN" altLang="en-US" sz="2000">
                <a:solidFill>
                  <a:srgbClr val="0000FF"/>
                </a:solidFill>
              </a:rPr>
              <a:t>signal(barber</a:t>
            </a:r>
            <a:r>
              <a:rPr lang="en-US" altLang="zh-CN" sz="2000">
                <a:solidFill>
                  <a:srgbClr val="0000FF"/>
                </a:solidFill>
              </a:rPr>
              <a:t>Ready</a:t>
            </a:r>
            <a:r>
              <a:rPr lang="zh-CN" altLang="en-US" sz="2000">
                <a:solidFill>
                  <a:srgbClr val="0000FF"/>
                </a:solidFill>
              </a:rPr>
              <a:t>); </a:t>
            </a:r>
            <a:endParaRPr lang="zh-CN" altLang="en-US" sz="2000"/>
          </a:p>
          <a:p>
            <a:pPr lvl="1">
              <a:buFont typeface="Monotype Sorts" pitchFamily="2" charset="2"/>
              <a:buNone/>
            </a:pPr>
            <a:r>
              <a:rPr lang="zh-CN" altLang="en-US" sz="2000"/>
              <a:t>cut-hair; </a:t>
            </a:r>
          </a:p>
          <a:p>
            <a:pPr>
              <a:buFont typeface="Monotype Sorts" pitchFamily="2" charset="2"/>
              <a:buNone/>
            </a:pPr>
            <a:r>
              <a:rPr lang="zh-CN" altLang="en-US" sz="2000"/>
              <a:t>}</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F6F46BBE-CEC5-4818-B3A0-CB245C031245}"/>
              </a:ext>
            </a:extLst>
          </p:cNvPr>
          <p:cNvSpPr>
            <a:spLocks noGrp="1" noChangeArrowheads="1"/>
          </p:cNvSpPr>
          <p:nvPr>
            <p:ph type="title" idx="4294967295"/>
          </p:nvPr>
        </p:nvSpPr>
        <p:spPr/>
        <p:txBody>
          <a:bodyPr/>
          <a:lstStyle/>
          <a:p>
            <a:r>
              <a:rPr lang="sv-SE" altLang="en-US"/>
              <a:t>Sleeping Barber Problem</a:t>
            </a:r>
            <a:endParaRPr lang="zh-CN" altLang="en-US"/>
          </a:p>
        </p:txBody>
      </p:sp>
      <p:sp>
        <p:nvSpPr>
          <p:cNvPr id="130051" name="Rectangle 3">
            <a:extLst>
              <a:ext uri="{FF2B5EF4-FFF2-40B4-BE49-F238E27FC236}">
                <a16:creationId xmlns:a16="http://schemas.microsoft.com/office/drawing/2014/main" id="{EF153CF3-D034-45E6-89B0-9EDE23DC4E24}"/>
              </a:ext>
            </a:extLst>
          </p:cNvPr>
          <p:cNvSpPr>
            <a:spLocks noGrp="1" noChangeArrowheads="1"/>
          </p:cNvSpPr>
          <p:nvPr>
            <p:ph type="body" idx="4294967295"/>
          </p:nvPr>
        </p:nvSpPr>
        <p:spPr>
          <a:xfrm>
            <a:off x="685800" y="1173163"/>
            <a:ext cx="7816850" cy="5092700"/>
          </a:xfrm>
        </p:spPr>
        <p:txBody>
          <a:bodyPr/>
          <a:lstStyle/>
          <a:p>
            <a:pPr marL="0" indent="0">
              <a:lnSpc>
                <a:spcPct val="90000"/>
              </a:lnSpc>
              <a:buFont typeface="Monotype Sorts" pitchFamily="2" charset="2"/>
              <a:buNone/>
            </a:pPr>
            <a:r>
              <a:rPr lang="zh-CN" altLang="en-US" sz="2000" b="1" smtClean="0">
                <a:solidFill>
                  <a:srgbClr val="0000FF"/>
                </a:solidFill>
              </a:rPr>
              <a:t>Customer:</a:t>
            </a:r>
            <a:endParaRPr lang="zh-CN" altLang="en-US" sz="2000" b="1" dirty="0">
              <a:solidFill>
                <a:srgbClr val="0000FF"/>
              </a:solidFill>
            </a:endParaRPr>
          </a:p>
          <a:p>
            <a:pPr marL="0" indent="0">
              <a:lnSpc>
                <a:spcPct val="90000"/>
              </a:lnSpc>
              <a:buFont typeface="Monotype Sorts" pitchFamily="2" charset="2"/>
              <a:buNone/>
            </a:pPr>
            <a:r>
              <a:rPr lang="zh-CN" altLang="en-US" sz="1800" b="1" dirty="0"/>
              <a:t>While (1) {</a:t>
            </a:r>
            <a:endParaRPr lang="zh-CN" altLang="en-US" sz="1800" dirty="0"/>
          </a:p>
          <a:p>
            <a:pPr marL="0" indent="0">
              <a:lnSpc>
                <a:spcPct val="90000"/>
              </a:lnSpc>
              <a:buFont typeface="Monotype Sorts" pitchFamily="2" charset="2"/>
              <a:buNone/>
            </a:pPr>
            <a:r>
              <a:rPr lang="zh-CN" altLang="en-US" sz="1800" dirty="0">
                <a:solidFill>
                  <a:srgbClr val="FF0000"/>
                </a:solidFill>
              </a:rPr>
              <a:t>      wait(waiting</a:t>
            </a:r>
            <a:r>
              <a:rPr lang="en-US" altLang="zh-CN" sz="1800" dirty="0">
                <a:solidFill>
                  <a:srgbClr val="FF0000"/>
                </a:solidFill>
              </a:rPr>
              <a:t>M</a:t>
            </a:r>
            <a:r>
              <a:rPr lang="zh-CN" altLang="en-US" sz="1800" dirty="0">
                <a:solidFill>
                  <a:srgbClr val="FF0000"/>
                </a:solidFill>
              </a:rPr>
              <a:t>utex);          </a:t>
            </a:r>
            <a:r>
              <a:rPr lang="zh-CN" altLang="en-US" sz="1800" dirty="0"/>
              <a:t>//实现对waiting的互斥访问</a:t>
            </a:r>
          </a:p>
          <a:p>
            <a:pPr marL="400050" lvl="1" indent="0">
              <a:lnSpc>
                <a:spcPct val="90000"/>
              </a:lnSpc>
              <a:buFont typeface="Monotype Sorts" pitchFamily="2" charset="2"/>
              <a:buNone/>
            </a:pPr>
            <a:r>
              <a:rPr lang="zh-CN" altLang="en-US" sz="1800" dirty="0">
                <a:solidFill>
                  <a:srgbClr val="006600"/>
                </a:solidFill>
              </a:rPr>
              <a:t>if (waiting &lt; CHAIRS</a:t>
            </a:r>
            <a:r>
              <a:rPr lang="zh-CN" altLang="en-US" sz="1800" dirty="0"/>
              <a:t>)  {   //如果有座位空闲</a:t>
            </a:r>
          </a:p>
          <a:p>
            <a:pPr marL="400050" lvl="1" indent="0">
              <a:lnSpc>
                <a:spcPct val="90000"/>
              </a:lnSpc>
              <a:buFont typeface="Monotype Sorts" pitchFamily="2" charset="2"/>
              <a:buNone/>
            </a:pPr>
            <a:r>
              <a:rPr lang="zh-CN" altLang="en-US" sz="1800" dirty="0"/>
              <a:t>   waiting=waiting +1;       //</a:t>
            </a:r>
            <a:endParaRPr lang="en-US" altLang="zh-CN" sz="1800" dirty="0"/>
          </a:p>
          <a:p>
            <a:pPr marL="400050" lvl="1" indent="0">
              <a:lnSpc>
                <a:spcPct val="90000"/>
              </a:lnSpc>
              <a:buFont typeface="Monotype Sorts" pitchFamily="2" charset="2"/>
              <a:buNone/>
            </a:pPr>
            <a:r>
              <a:rPr lang="zh-CN" altLang="en-US" sz="1800" dirty="0"/>
              <a:t>   </a:t>
            </a:r>
            <a:r>
              <a:rPr lang="zh-CN" altLang="en-US" sz="1800" dirty="0">
                <a:solidFill>
                  <a:srgbClr val="FF0000"/>
                </a:solidFill>
              </a:rPr>
              <a:t>signal(waiting</a:t>
            </a:r>
            <a:r>
              <a:rPr lang="en-US" altLang="zh-CN" sz="1800" dirty="0">
                <a:solidFill>
                  <a:srgbClr val="FF0000"/>
                </a:solidFill>
              </a:rPr>
              <a:t>M</a:t>
            </a:r>
            <a:r>
              <a:rPr lang="zh-CN" altLang="en-US" sz="1800" dirty="0">
                <a:solidFill>
                  <a:srgbClr val="FF0000"/>
                </a:solidFill>
              </a:rPr>
              <a:t>utex);</a:t>
            </a:r>
            <a:endParaRPr lang="zh-CN" altLang="en-US" sz="1800" dirty="0"/>
          </a:p>
          <a:p>
            <a:pPr marL="400050" lvl="1" indent="0">
              <a:lnSpc>
                <a:spcPct val="90000"/>
              </a:lnSpc>
              <a:buFont typeface="Monotype Sorts" pitchFamily="2" charset="2"/>
              <a:buNone/>
            </a:pPr>
            <a:r>
              <a:rPr lang="zh-CN" altLang="en-US" sz="1800" dirty="0"/>
              <a:t>   </a:t>
            </a:r>
            <a:r>
              <a:rPr lang="zh-CN" altLang="en-US" sz="1800" dirty="0">
                <a:solidFill>
                  <a:srgbClr val="0000FF"/>
                </a:solidFill>
              </a:rPr>
              <a:t>signal(customers);</a:t>
            </a:r>
            <a:r>
              <a:rPr lang="zh-CN" altLang="en-US" sz="1800" dirty="0"/>
              <a:t>        //通知理发师（</a:t>
            </a:r>
            <a:r>
              <a:rPr lang="zh-CN" altLang="en-US" sz="1800" dirty="0">
                <a:solidFill>
                  <a:srgbClr val="006600"/>
                </a:solidFill>
              </a:rPr>
              <a:t>相当于在诊所中交上病例</a:t>
            </a:r>
            <a:r>
              <a:rPr lang="zh-CN" altLang="en-US" sz="1800" dirty="0"/>
              <a:t>）</a:t>
            </a:r>
          </a:p>
          <a:p>
            <a:pPr marL="400050" lvl="1" indent="0">
              <a:lnSpc>
                <a:spcPct val="90000"/>
              </a:lnSpc>
              <a:buFont typeface="Monotype Sorts" pitchFamily="2" charset="2"/>
              <a:buNone/>
            </a:pPr>
            <a:r>
              <a:rPr lang="zh-CN" altLang="en-US" sz="1800" dirty="0">
                <a:solidFill>
                  <a:srgbClr val="0000FF"/>
                </a:solidFill>
              </a:rPr>
              <a:t>   wait(barber</a:t>
            </a:r>
            <a:r>
              <a:rPr lang="en-US" altLang="zh-CN" sz="1800" dirty="0">
                <a:solidFill>
                  <a:srgbClr val="0000FF"/>
                </a:solidFill>
              </a:rPr>
              <a:t>Ready</a:t>
            </a:r>
            <a:r>
              <a:rPr lang="zh-CN" altLang="en-US" sz="1800" dirty="0">
                <a:solidFill>
                  <a:srgbClr val="0000FF"/>
                </a:solidFill>
              </a:rPr>
              <a:t>);       </a:t>
            </a:r>
            <a:r>
              <a:rPr lang="zh-CN" altLang="en-US" sz="1800" dirty="0"/>
              <a:t>//等待理发师呼叫（</a:t>
            </a:r>
            <a:r>
              <a:rPr lang="zh-CN" altLang="en-US" sz="1800" dirty="0">
                <a:solidFill>
                  <a:srgbClr val="006600"/>
                </a:solidFill>
              </a:rPr>
              <a:t>相当于等待医生</a:t>
            </a:r>
            <a:r>
              <a:rPr lang="zh-CN" altLang="en-US" sz="1800" dirty="0"/>
              <a:t>）</a:t>
            </a:r>
          </a:p>
          <a:p>
            <a:pPr marL="400050" lvl="1" indent="0">
              <a:lnSpc>
                <a:spcPct val="90000"/>
              </a:lnSpc>
              <a:buFont typeface="Monotype Sorts" pitchFamily="2" charset="2"/>
              <a:buNone/>
            </a:pPr>
            <a:r>
              <a:rPr lang="zh-CN" altLang="en-US" sz="1800" dirty="0"/>
              <a:t>} </a:t>
            </a:r>
          </a:p>
          <a:p>
            <a:pPr marL="400050" lvl="1" indent="0">
              <a:lnSpc>
                <a:spcPct val="90000"/>
              </a:lnSpc>
              <a:buFont typeface="Monotype Sorts" pitchFamily="2" charset="2"/>
              <a:buNone/>
            </a:pPr>
            <a:r>
              <a:rPr lang="zh-CN" altLang="en-US" sz="1800" dirty="0">
                <a:solidFill>
                  <a:srgbClr val="006600"/>
                </a:solidFill>
              </a:rPr>
              <a:t>else </a:t>
            </a:r>
            <a:r>
              <a:rPr lang="zh-CN" altLang="en-US" sz="1800" dirty="0"/>
              <a:t>  {                             // 理发店已满，离开</a:t>
            </a:r>
          </a:p>
          <a:p>
            <a:pPr marL="400050" lvl="1" indent="0">
              <a:lnSpc>
                <a:spcPct val="90000"/>
              </a:lnSpc>
              <a:buFont typeface="Monotype Sorts" pitchFamily="2" charset="2"/>
              <a:buNone/>
            </a:pPr>
            <a:r>
              <a:rPr lang="zh-CN" altLang="en-US" sz="1800" dirty="0">
                <a:solidFill>
                  <a:srgbClr val="FF0000"/>
                </a:solidFill>
              </a:rPr>
              <a:t>   signal(waiting</a:t>
            </a:r>
            <a:r>
              <a:rPr lang="en-US" altLang="zh-CN" sz="1800" dirty="0">
                <a:solidFill>
                  <a:srgbClr val="FF0000"/>
                </a:solidFill>
              </a:rPr>
              <a:t>M</a:t>
            </a:r>
            <a:r>
              <a:rPr lang="zh-CN" altLang="en-US" sz="1800" dirty="0">
                <a:solidFill>
                  <a:srgbClr val="FF0000"/>
                </a:solidFill>
              </a:rPr>
              <a:t>utex);</a:t>
            </a:r>
          </a:p>
          <a:p>
            <a:pPr marL="400050" lvl="1" indent="0">
              <a:lnSpc>
                <a:spcPct val="90000"/>
              </a:lnSpc>
              <a:buFont typeface="Monotype Sorts" pitchFamily="2" charset="2"/>
              <a:buNone/>
            </a:pPr>
            <a:r>
              <a:rPr lang="zh-CN" altLang="en-US" sz="1800" dirty="0"/>
              <a:t>   leaving；</a:t>
            </a:r>
          </a:p>
          <a:p>
            <a:pPr marL="0" indent="0">
              <a:lnSpc>
                <a:spcPct val="90000"/>
              </a:lnSpc>
              <a:buFont typeface="Monotype Sorts" pitchFamily="2" charset="2"/>
              <a:buNone/>
            </a:pPr>
            <a:r>
              <a:rPr lang="zh-CN" altLang="en-US" sz="1800" dirty="0"/>
              <a:t>      }</a:t>
            </a:r>
          </a:p>
          <a:p>
            <a:pPr marL="0" indent="0">
              <a:lnSpc>
                <a:spcPct val="90000"/>
              </a:lnSpc>
              <a:buFont typeface="Monotype Sorts" pitchFamily="2" charset="2"/>
              <a:buNone/>
            </a:pPr>
            <a:r>
              <a:rPr lang="zh-CN" altLang="en-US" sz="1800" dirty="0"/>
              <a:t>}</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682E503E-E1EC-48F9-9C04-57A2BFF67FDA}"/>
              </a:ext>
            </a:extLst>
          </p:cNvPr>
          <p:cNvSpPr>
            <a:spLocks noGrp="1" noChangeArrowheads="1"/>
          </p:cNvSpPr>
          <p:nvPr>
            <p:ph type="title" idx="4294967295"/>
          </p:nvPr>
        </p:nvSpPr>
        <p:spPr/>
        <p:txBody>
          <a:bodyPr/>
          <a:lstStyle/>
          <a:p>
            <a:r>
              <a:rPr lang="sv-SE" altLang="en-US"/>
              <a:t>Sleeping Barber Problem</a:t>
            </a:r>
            <a:endParaRPr lang="zh-CN" altLang="en-US"/>
          </a:p>
        </p:txBody>
      </p:sp>
      <p:sp>
        <p:nvSpPr>
          <p:cNvPr id="131075" name="Rectangle 3">
            <a:extLst>
              <a:ext uri="{FF2B5EF4-FFF2-40B4-BE49-F238E27FC236}">
                <a16:creationId xmlns:a16="http://schemas.microsoft.com/office/drawing/2014/main" id="{F1EB57F7-4409-44AD-836F-409F7699D7C9}"/>
              </a:ext>
            </a:extLst>
          </p:cNvPr>
          <p:cNvSpPr>
            <a:spLocks noGrp="1" noChangeArrowheads="1"/>
          </p:cNvSpPr>
          <p:nvPr>
            <p:ph type="body" idx="4294967295"/>
          </p:nvPr>
        </p:nvSpPr>
        <p:spPr>
          <a:xfrm>
            <a:off x="304800" y="1282700"/>
            <a:ext cx="8839200" cy="4483100"/>
          </a:xfrm>
        </p:spPr>
        <p:txBody>
          <a:bodyPr/>
          <a:lstStyle/>
          <a:p>
            <a:pPr marL="0" indent="0">
              <a:buFont typeface="Monotype Sorts" pitchFamily="2" charset="2"/>
              <a:buNone/>
            </a:pPr>
            <a:r>
              <a:rPr lang="en-US" altLang="zh-CN" sz="2000">
                <a:solidFill>
                  <a:srgbClr val="0000FF"/>
                </a:solidFill>
              </a:rPr>
              <a:t>Barber:</a:t>
            </a:r>
          </a:p>
          <a:p>
            <a:pPr marL="0" indent="0">
              <a:buFont typeface="Monotype Sorts" pitchFamily="2" charset="2"/>
              <a:buNone/>
            </a:pPr>
            <a:r>
              <a:rPr lang="en-US" altLang="zh-CN" sz="2000"/>
              <a:t>  while (true)  {</a:t>
            </a:r>
          </a:p>
          <a:p>
            <a:pPr marL="400050" lvl="1" indent="0">
              <a:buFont typeface="Monotype Sorts" pitchFamily="2" charset="2"/>
              <a:buNone/>
            </a:pPr>
            <a:r>
              <a:rPr lang="en-US" altLang="zh-CN" sz="2000">
                <a:solidFill>
                  <a:srgbClr val="0000FF"/>
                </a:solidFill>
              </a:rPr>
              <a:t>wait(customers);  </a:t>
            </a:r>
            <a:r>
              <a:rPr lang="en-US" altLang="zh-CN" sz="2000"/>
              <a:t>//</a:t>
            </a:r>
            <a:r>
              <a:rPr lang="zh-CN" altLang="en-US" sz="2000"/>
              <a:t>检查有无顾客（</a:t>
            </a:r>
            <a:r>
              <a:rPr lang="zh-CN" altLang="en-US" sz="2000">
                <a:solidFill>
                  <a:srgbClr val="006600"/>
                </a:solidFill>
              </a:rPr>
              <a:t>医生查检查是否还有无病例</a:t>
            </a:r>
            <a:r>
              <a:rPr lang="zh-CN" altLang="en-US" sz="2000"/>
              <a:t>）</a:t>
            </a:r>
          </a:p>
          <a:p>
            <a:pPr marL="400050" lvl="1" indent="0">
              <a:buFont typeface="Monotype Sorts" pitchFamily="2" charset="2"/>
              <a:buNone/>
            </a:pPr>
            <a:r>
              <a:rPr lang="zh-CN" altLang="en-US" sz="2000"/>
              <a:t>                             //如果没有顾客，睡眠（等待顾客）</a:t>
            </a:r>
          </a:p>
          <a:p>
            <a:pPr marL="400050" lvl="1" indent="0">
              <a:buFont typeface="Monotype Sorts" pitchFamily="2" charset="2"/>
              <a:buNone/>
            </a:pPr>
            <a:r>
              <a:rPr lang="zh-CN" altLang="en-US" sz="2000">
                <a:solidFill>
                  <a:srgbClr val="FF0000"/>
                </a:solidFill>
              </a:rPr>
              <a:t>wait(waiting</a:t>
            </a:r>
            <a:r>
              <a:rPr lang="en-US" altLang="zh-CN" sz="2000">
                <a:solidFill>
                  <a:srgbClr val="FF0000"/>
                </a:solidFill>
              </a:rPr>
              <a:t>M</a:t>
            </a:r>
            <a:r>
              <a:rPr lang="zh-CN" altLang="en-US" sz="2000">
                <a:solidFill>
                  <a:srgbClr val="FF0000"/>
                </a:solidFill>
              </a:rPr>
              <a:t>utex);         </a:t>
            </a:r>
            <a:r>
              <a:rPr lang="zh-CN" altLang="en-US" sz="2000"/>
              <a:t>// 实现对waiting的互斥访问）</a:t>
            </a:r>
          </a:p>
          <a:p>
            <a:pPr marL="400050" lvl="1" indent="0">
              <a:buFont typeface="Monotype Sorts" pitchFamily="2" charset="2"/>
              <a:buNone/>
            </a:pPr>
            <a:r>
              <a:rPr lang="zh-CN" altLang="en-US" sz="2000"/>
              <a:t>waiting=waiting-1;</a:t>
            </a:r>
            <a:endParaRPr lang="en-US" altLang="zh-CN" sz="2000"/>
          </a:p>
          <a:p>
            <a:pPr marL="400050" lvl="1" indent="0">
              <a:buFont typeface="Monotype Sorts" pitchFamily="2" charset="2"/>
              <a:buNone/>
            </a:pPr>
            <a:r>
              <a:rPr lang="zh-CN" altLang="en-US" sz="2000">
                <a:solidFill>
                  <a:srgbClr val="FF0000"/>
                </a:solidFill>
              </a:rPr>
              <a:t>signal(waiting</a:t>
            </a:r>
            <a:r>
              <a:rPr lang="en-US" altLang="zh-CN" sz="2000">
                <a:solidFill>
                  <a:srgbClr val="FF0000"/>
                </a:solidFill>
              </a:rPr>
              <a:t>M</a:t>
            </a:r>
            <a:r>
              <a:rPr lang="zh-CN" altLang="en-US" sz="2000">
                <a:solidFill>
                  <a:srgbClr val="FF0000"/>
                </a:solidFill>
              </a:rPr>
              <a:t>utex);      </a:t>
            </a:r>
            <a:r>
              <a:rPr lang="zh-CN" altLang="en-US" sz="2000"/>
              <a:t>//释放waiting的访问权</a:t>
            </a:r>
            <a:endParaRPr lang="en-US" altLang="zh-CN" sz="2000"/>
          </a:p>
          <a:p>
            <a:pPr marL="400050" lvl="1" indent="0">
              <a:buFont typeface="Monotype Sorts" pitchFamily="2" charset="2"/>
              <a:buNone/>
            </a:pPr>
            <a:endParaRPr lang="zh-CN" altLang="en-US" sz="2000"/>
          </a:p>
          <a:p>
            <a:pPr marL="400050" lvl="1" indent="0">
              <a:buFont typeface="Monotype Sorts" pitchFamily="2" charset="2"/>
              <a:buNone/>
            </a:pPr>
            <a:r>
              <a:rPr lang="zh-CN" altLang="en-US" sz="2000">
                <a:solidFill>
                  <a:srgbClr val="0000FF"/>
                </a:solidFill>
              </a:rPr>
              <a:t>signal(barber</a:t>
            </a:r>
            <a:r>
              <a:rPr lang="en-US" altLang="zh-CN" sz="2000">
                <a:solidFill>
                  <a:srgbClr val="0000FF"/>
                </a:solidFill>
              </a:rPr>
              <a:t>Ready</a:t>
            </a:r>
            <a:r>
              <a:rPr lang="zh-CN" altLang="en-US" sz="2000">
                <a:solidFill>
                  <a:srgbClr val="0000FF"/>
                </a:solidFill>
              </a:rPr>
              <a:t>);  </a:t>
            </a:r>
            <a:r>
              <a:rPr lang="zh-CN" altLang="en-US" sz="2000"/>
              <a:t>//理发师准备好可以服务（呼叫顾客）（</a:t>
            </a:r>
            <a:r>
              <a:rPr lang="zh-CN" altLang="en-US" sz="2000">
                <a:solidFill>
                  <a:srgbClr val="006600"/>
                </a:solidFill>
              </a:rPr>
              <a:t>呼叫病人</a:t>
            </a:r>
            <a:r>
              <a:rPr lang="zh-CN" altLang="en-US" sz="2000"/>
              <a:t>）</a:t>
            </a:r>
          </a:p>
          <a:p>
            <a:pPr marL="400050" lvl="1" indent="0">
              <a:buFont typeface="Monotype Sorts" pitchFamily="2" charset="2"/>
              <a:buNone/>
            </a:pPr>
            <a:r>
              <a:rPr lang="zh-CN" altLang="en-US" sz="2000"/>
              <a:t>cut-hair;               //理发（</a:t>
            </a:r>
            <a:r>
              <a:rPr lang="zh-CN" altLang="en-US" sz="2000">
                <a:solidFill>
                  <a:srgbClr val="006600"/>
                </a:solidFill>
              </a:rPr>
              <a:t>看病</a:t>
            </a:r>
            <a:r>
              <a:rPr lang="zh-CN" altLang="en-US" sz="2000"/>
              <a:t>）</a:t>
            </a:r>
          </a:p>
          <a:p>
            <a:pPr marL="0" indent="0">
              <a:buFont typeface="Monotype Sorts" pitchFamily="2" charset="2"/>
              <a:buNone/>
            </a:pPr>
            <a:r>
              <a:rPr lang="zh-CN" altLang="en-US" sz="2000"/>
              <a:t>}</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359BDA92-B5E0-43BE-A31E-551FF56FE38C}"/>
              </a:ext>
            </a:extLst>
          </p:cNvPr>
          <p:cNvSpPr>
            <a:spLocks noGrp="1" noChangeArrowheads="1"/>
          </p:cNvSpPr>
          <p:nvPr>
            <p:ph type="title" idx="4294967295"/>
          </p:nvPr>
        </p:nvSpPr>
        <p:spPr/>
        <p:txBody>
          <a:bodyPr/>
          <a:lstStyle/>
          <a:p>
            <a:r>
              <a:rPr lang="zh-CN" altLang="en-US"/>
              <a:t>The Cigarette</a:t>
            </a:r>
            <a:r>
              <a:rPr lang="en-US" altLang="zh-CN"/>
              <a:t>’</a:t>
            </a:r>
            <a:r>
              <a:rPr lang="zh-CN" altLang="en-US"/>
              <a:t>s Problem </a:t>
            </a:r>
          </a:p>
        </p:txBody>
      </p:sp>
      <p:sp>
        <p:nvSpPr>
          <p:cNvPr id="132099" name="Rectangle 3">
            <a:extLst>
              <a:ext uri="{FF2B5EF4-FFF2-40B4-BE49-F238E27FC236}">
                <a16:creationId xmlns:a16="http://schemas.microsoft.com/office/drawing/2014/main" id="{386A3E80-5B10-4C95-9870-F43B88E73B08}"/>
              </a:ext>
            </a:extLst>
          </p:cNvPr>
          <p:cNvSpPr>
            <a:spLocks noGrp="1" noChangeArrowheads="1"/>
          </p:cNvSpPr>
          <p:nvPr>
            <p:ph type="body" idx="4294967295"/>
          </p:nvPr>
        </p:nvSpPr>
        <p:spPr>
          <a:xfrm>
            <a:off x="827088" y="1282700"/>
            <a:ext cx="7656512" cy="4483100"/>
          </a:xfrm>
        </p:spPr>
        <p:txBody>
          <a:bodyPr/>
          <a:lstStyle/>
          <a:p>
            <a:r>
              <a:rPr lang="zh-CN" altLang="en-US" sz="2000" dirty="0"/>
              <a:t>抽烟者问题。假设一个系统中有三个抽烟者进程，每个抽烟者不断地卷烟并抽烟。</a:t>
            </a:r>
          </a:p>
          <a:p>
            <a:r>
              <a:rPr lang="zh-CN" altLang="en-US" sz="2000" dirty="0"/>
              <a:t>抽烟者卷起并抽掉一颗烟需要有三种材料：烟草、纸和火柴。</a:t>
            </a:r>
          </a:p>
          <a:p>
            <a:r>
              <a:rPr lang="zh-CN" altLang="en-US" sz="2000" dirty="0"/>
              <a:t>一个抽烟者有烟草，一个有纸，另一个有火柴。</a:t>
            </a:r>
          </a:p>
          <a:p>
            <a:r>
              <a:rPr lang="zh-CN" altLang="en-US" sz="2000" dirty="0"/>
              <a:t>系统中还有一个供应者进程，它们无限地供应所有三种材料，但每次仅轮流提供三种材料中的两种。</a:t>
            </a:r>
            <a:endParaRPr lang="en-US" altLang="zh-CN" sz="2000" dirty="0"/>
          </a:p>
          <a:p>
            <a:r>
              <a:rPr lang="zh-CN" altLang="en-US" sz="2000" dirty="0"/>
              <a:t>得到缺失的两种材料的抽烟者在卷起并抽掉一颗烟后会发信号通知供应者，让它继续提供另外的两种材料</a:t>
            </a:r>
            <a:r>
              <a:rPr lang="zh-CN" altLang="en-US" sz="2000" dirty="0" smtClean="0"/>
              <a:t>。</a:t>
            </a:r>
            <a:endParaRPr lang="en-US" altLang="zh-CN" sz="2000" dirty="0" smtClean="0"/>
          </a:p>
          <a:p>
            <a:pPr lvl="1"/>
            <a:r>
              <a:rPr lang="zh-CN" altLang="en-US" sz="1800" dirty="0" smtClean="0"/>
              <a:t>在两种材料被相应的吸烟者取走之前，不允许供应新的材料。</a:t>
            </a:r>
            <a:endParaRPr lang="en-US" altLang="zh-CN" sz="1800" dirty="0"/>
          </a:p>
          <a:p>
            <a:r>
              <a:rPr lang="zh-CN" altLang="en-US" sz="2000" dirty="0"/>
              <a:t>这一过程重复进行。</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9D723E67-EC43-41FA-BCCB-1FDCB82E8DCD}"/>
              </a:ext>
            </a:extLst>
          </p:cNvPr>
          <p:cNvSpPr>
            <a:spLocks noGrp="1" noChangeArrowheads="1"/>
          </p:cNvSpPr>
          <p:nvPr>
            <p:ph type="title" idx="4294967295"/>
          </p:nvPr>
        </p:nvSpPr>
        <p:spPr/>
        <p:txBody>
          <a:bodyPr/>
          <a:lstStyle/>
          <a:p>
            <a:r>
              <a:rPr lang="zh-CN" altLang="en-US" dirty="0"/>
              <a:t>The Cigarette</a:t>
            </a:r>
            <a:r>
              <a:rPr lang="en-US" altLang="zh-CN" dirty="0"/>
              <a:t>’</a:t>
            </a:r>
            <a:r>
              <a:rPr lang="zh-CN" altLang="en-US" dirty="0"/>
              <a:t>s Problem(cont.) </a:t>
            </a:r>
          </a:p>
        </p:txBody>
      </p:sp>
      <p:sp>
        <p:nvSpPr>
          <p:cNvPr id="133123" name="Rectangle 3">
            <a:extLst>
              <a:ext uri="{FF2B5EF4-FFF2-40B4-BE49-F238E27FC236}">
                <a16:creationId xmlns:a16="http://schemas.microsoft.com/office/drawing/2014/main" id="{B5D51E30-8816-4E60-86F3-4BED3540863B}"/>
              </a:ext>
            </a:extLst>
          </p:cNvPr>
          <p:cNvSpPr>
            <a:spLocks noGrp="1" noChangeArrowheads="1"/>
          </p:cNvSpPr>
          <p:nvPr>
            <p:ph type="body" idx="4294967295"/>
          </p:nvPr>
        </p:nvSpPr>
        <p:spPr>
          <a:xfrm>
            <a:off x="827088" y="1282700"/>
            <a:ext cx="7935912" cy="4483100"/>
          </a:xfrm>
        </p:spPr>
        <p:txBody>
          <a:bodyPr/>
          <a:lstStyle/>
          <a:p>
            <a:pPr marL="0" indent="0">
              <a:lnSpc>
                <a:spcPct val="90000"/>
              </a:lnSpc>
              <a:buFont typeface="Monotype Sorts" pitchFamily="2" charset="2"/>
              <a:buNone/>
            </a:pPr>
            <a:r>
              <a:rPr lang="en-US" altLang="zh-CN" sz="2000" dirty="0"/>
              <a:t>semaphore </a:t>
            </a:r>
            <a:r>
              <a:rPr lang="en-US" altLang="zh-CN" sz="2000" dirty="0" err="1">
                <a:solidFill>
                  <a:srgbClr val="0000FF"/>
                </a:solidFill>
              </a:rPr>
              <a:t>tobacco_paper</a:t>
            </a:r>
            <a:r>
              <a:rPr lang="en-US" altLang="zh-CN" sz="2000" dirty="0"/>
              <a:t> = 0 // waiting for tobacco and paper</a:t>
            </a:r>
          </a:p>
          <a:p>
            <a:pPr marL="0" indent="0">
              <a:lnSpc>
                <a:spcPct val="90000"/>
              </a:lnSpc>
              <a:buFont typeface="Monotype Sorts" pitchFamily="2" charset="2"/>
              <a:buNone/>
            </a:pPr>
            <a:endParaRPr lang="en-US" altLang="zh-CN" sz="2000" dirty="0"/>
          </a:p>
          <a:p>
            <a:pPr marL="0" indent="0">
              <a:lnSpc>
                <a:spcPct val="90000"/>
              </a:lnSpc>
              <a:buFont typeface="Monotype Sorts" pitchFamily="2" charset="2"/>
              <a:buNone/>
            </a:pPr>
            <a:r>
              <a:rPr lang="en-US" altLang="zh-CN" sz="2000" dirty="0"/>
              <a:t>semaphore </a:t>
            </a:r>
            <a:r>
              <a:rPr lang="en-US" altLang="zh-CN" sz="2000" dirty="0" err="1">
                <a:solidFill>
                  <a:srgbClr val="0000FF"/>
                </a:solidFill>
              </a:rPr>
              <a:t>tobacco_matches</a:t>
            </a:r>
            <a:r>
              <a:rPr lang="en-US" altLang="zh-CN" sz="2000" dirty="0">
                <a:solidFill>
                  <a:srgbClr val="0000FF"/>
                </a:solidFill>
              </a:rPr>
              <a:t> </a:t>
            </a:r>
            <a:r>
              <a:rPr lang="en-US" altLang="zh-CN" sz="2000" dirty="0"/>
              <a:t>= 0 // waiting for tobacco and matches</a:t>
            </a:r>
          </a:p>
          <a:p>
            <a:pPr marL="0" indent="0">
              <a:lnSpc>
                <a:spcPct val="90000"/>
              </a:lnSpc>
              <a:buFont typeface="Monotype Sorts" pitchFamily="2" charset="2"/>
              <a:buNone/>
            </a:pPr>
            <a:endParaRPr lang="en-US" altLang="zh-CN" sz="2000" dirty="0"/>
          </a:p>
          <a:p>
            <a:pPr marL="0" indent="0">
              <a:lnSpc>
                <a:spcPct val="90000"/>
              </a:lnSpc>
              <a:buFont typeface="Monotype Sorts" pitchFamily="2" charset="2"/>
              <a:buNone/>
            </a:pPr>
            <a:r>
              <a:rPr lang="en-US" altLang="zh-CN" sz="2000" dirty="0"/>
              <a:t>semaphore </a:t>
            </a:r>
            <a:r>
              <a:rPr lang="en-US" altLang="zh-CN" sz="2000" dirty="0" err="1">
                <a:solidFill>
                  <a:srgbClr val="0000FF"/>
                </a:solidFill>
              </a:rPr>
              <a:t>paper_matches</a:t>
            </a:r>
            <a:r>
              <a:rPr lang="en-US" altLang="zh-CN" sz="2000" dirty="0"/>
              <a:t> = 0 // waiting for paper and matches</a:t>
            </a:r>
          </a:p>
          <a:p>
            <a:pPr marL="0" indent="0">
              <a:lnSpc>
                <a:spcPct val="90000"/>
              </a:lnSpc>
              <a:buFont typeface="Monotype Sorts" pitchFamily="2" charset="2"/>
              <a:buNone/>
            </a:pPr>
            <a:endParaRPr lang="en-US" altLang="zh-CN" sz="2000" dirty="0"/>
          </a:p>
          <a:p>
            <a:pPr marL="0" indent="0">
              <a:lnSpc>
                <a:spcPct val="90000"/>
              </a:lnSpc>
              <a:buFont typeface="Monotype Sorts" pitchFamily="2" charset="2"/>
              <a:buNone/>
            </a:pPr>
            <a:r>
              <a:rPr lang="en-US" altLang="zh-CN" sz="2000" dirty="0"/>
              <a:t>semaphore </a:t>
            </a:r>
            <a:r>
              <a:rPr lang="en-US" altLang="zh-CN" sz="2000" dirty="0" err="1">
                <a:solidFill>
                  <a:srgbClr val="0000FF"/>
                </a:solidFill>
              </a:rPr>
              <a:t>doneSmoking</a:t>
            </a:r>
            <a:r>
              <a:rPr lang="en-US" altLang="zh-CN" sz="2000" dirty="0"/>
              <a:t> = 1</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939DC17F-CD71-4BFD-A5BE-A320E04011A5}"/>
              </a:ext>
            </a:extLst>
          </p:cNvPr>
          <p:cNvSpPr>
            <a:spLocks noGrp="1" noChangeArrowheads="1"/>
          </p:cNvSpPr>
          <p:nvPr>
            <p:ph type="title" idx="4294967295"/>
          </p:nvPr>
        </p:nvSpPr>
        <p:spPr/>
        <p:txBody>
          <a:bodyPr/>
          <a:lstStyle/>
          <a:p>
            <a:r>
              <a:rPr lang="zh-CN" altLang="en-US"/>
              <a:t>The Cigarette</a:t>
            </a:r>
            <a:r>
              <a:rPr lang="en-US" altLang="zh-CN"/>
              <a:t>’</a:t>
            </a:r>
            <a:r>
              <a:rPr lang="zh-CN" altLang="en-US"/>
              <a:t>s Problem(cont.) </a:t>
            </a:r>
          </a:p>
        </p:txBody>
      </p:sp>
      <p:sp>
        <p:nvSpPr>
          <p:cNvPr id="134147" name="Rectangle 3">
            <a:extLst>
              <a:ext uri="{FF2B5EF4-FFF2-40B4-BE49-F238E27FC236}">
                <a16:creationId xmlns:a16="http://schemas.microsoft.com/office/drawing/2014/main" id="{B12A798C-C03E-4D55-9A1E-9863545A3A9C}"/>
              </a:ext>
            </a:extLst>
          </p:cNvPr>
          <p:cNvSpPr>
            <a:spLocks noGrp="1" noChangeArrowheads="1"/>
          </p:cNvSpPr>
          <p:nvPr>
            <p:ph type="body" idx="4294967295"/>
          </p:nvPr>
        </p:nvSpPr>
        <p:spPr>
          <a:xfrm>
            <a:off x="827088" y="1282700"/>
            <a:ext cx="7351712" cy="5213350"/>
          </a:xfrm>
        </p:spPr>
        <p:txBody>
          <a:bodyPr/>
          <a:lstStyle/>
          <a:p>
            <a:pPr marL="0" indent="0">
              <a:lnSpc>
                <a:spcPct val="80000"/>
              </a:lnSpc>
              <a:buFont typeface="Monotype Sorts" pitchFamily="2" charset="2"/>
              <a:buNone/>
            </a:pPr>
            <a:r>
              <a:rPr lang="zh-CN" altLang="en-US" sz="1600" dirty="0"/>
              <a:t>  </a:t>
            </a:r>
            <a:r>
              <a:rPr lang="zh-CN" altLang="en-US" sz="1800" dirty="0">
                <a:solidFill>
                  <a:srgbClr val="FF0000"/>
                </a:solidFill>
              </a:rPr>
              <a:t>smokers</a:t>
            </a:r>
            <a:r>
              <a:rPr lang="zh-CN" altLang="en-US" sz="1600" dirty="0">
                <a:solidFill>
                  <a:srgbClr val="FF0000"/>
                </a:solidFill>
              </a:rPr>
              <a:t>: </a:t>
            </a:r>
          </a:p>
          <a:p>
            <a:pPr marL="0" indent="0">
              <a:lnSpc>
                <a:spcPct val="80000"/>
              </a:lnSpc>
              <a:buFont typeface="Monotype Sorts" pitchFamily="2" charset="2"/>
              <a:buNone/>
            </a:pPr>
            <a:r>
              <a:rPr lang="zh-CN" altLang="en-US" sz="1600" dirty="0"/>
              <a:t>       </a:t>
            </a:r>
            <a:r>
              <a:rPr lang="zh-CN" altLang="en-US" sz="1600" dirty="0">
                <a:solidFill>
                  <a:srgbClr val="0000FF"/>
                </a:solidFill>
              </a:rPr>
              <a:t>  // the smoker that has matches   </a:t>
            </a:r>
          </a:p>
          <a:p>
            <a:pPr marL="0" indent="0">
              <a:lnSpc>
                <a:spcPct val="80000"/>
              </a:lnSpc>
              <a:buFont typeface="Monotype Sorts" pitchFamily="2" charset="2"/>
              <a:buNone/>
            </a:pPr>
            <a:r>
              <a:rPr lang="zh-CN" altLang="en-US" sz="1600" dirty="0">
                <a:solidFill>
                  <a:srgbClr val="0000FF"/>
                </a:solidFill>
              </a:rPr>
              <a:t>       </a:t>
            </a:r>
            <a:r>
              <a:rPr lang="zh-CN" altLang="en-US" sz="1600" dirty="0"/>
              <a:t>  while( true )  {</a:t>
            </a:r>
          </a:p>
          <a:p>
            <a:pPr marL="0" indent="0">
              <a:lnSpc>
                <a:spcPct val="80000"/>
              </a:lnSpc>
              <a:buFont typeface="Monotype Sorts" pitchFamily="2" charset="2"/>
              <a:buNone/>
            </a:pPr>
            <a:r>
              <a:rPr lang="zh-CN" altLang="en-US" sz="1600" dirty="0"/>
              <a:t>                wait( </a:t>
            </a:r>
            <a:r>
              <a:rPr lang="zh-CN" altLang="en-US" sz="1600" dirty="0">
                <a:solidFill>
                  <a:srgbClr val="006600"/>
                </a:solidFill>
              </a:rPr>
              <a:t>tobacco_paper</a:t>
            </a:r>
            <a:r>
              <a:rPr lang="zh-CN" altLang="en-US" sz="1600" dirty="0"/>
              <a:t> );  /* picks up tobacco and paper */</a:t>
            </a:r>
          </a:p>
          <a:p>
            <a:pPr marL="0" indent="0">
              <a:lnSpc>
                <a:spcPct val="80000"/>
              </a:lnSpc>
              <a:buFont typeface="Monotype Sorts" pitchFamily="2" charset="2"/>
              <a:buNone/>
            </a:pPr>
            <a:r>
              <a:rPr lang="zh-CN" altLang="en-US" sz="1600" dirty="0"/>
              <a:t>                // roll cigarette and smoke</a:t>
            </a:r>
          </a:p>
          <a:p>
            <a:pPr marL="0" indent="0">
              <a:lnSpc>
                <a:spcPct val="80000"/>
              </a:lnSpc>
              <a:buFont typeface="Monotype Sorts" pitchFamily="2" charset="2"/>
              <a:buNone/>
            </a:pPr>
            <a:r>
              <a:rPr lang="zh-CN" altLang="en-US" sz="1600" dirty="0"/>
              <a:t>                signal( </a:t>
            </a:r>
            <a:r>
              <a:rPr lang="zh-CN" altLang="en-US" sz="1600" dirty="0">
                <a:solidFill>
                  <a:srgbClr val="7030A0"/>
                </a:solidFill>
              </a:rPr>
              <a:t>doneSmoking</a:t>
            </a:r>
            <a:r>
              <a:rPr lang="zh-CN" altLang="en-US" sz="1600" dirty="0">
                <a:solidFill>
                  <a:srgbClr val="006600"/>
                </a:solidFill>
              </a:rPr>
              <a:t> </a:t>
            </a:r>
            <a:r>
              <a:rPr lang="zh-CN" altLang="en-US" sz="1600" dirty="0"/>
              <a:t>);  }</a:t>
            </a:r>
          </a:p>
          <a:p>
            <a:pPr marL="0" indent="0">
              <a:lnSpc>
                <a:spcPct val="80000"/>
              </a:lnSpc>
              <a:buFont typeface="Monotype Sorts" pitchFamily="2" charset="2"/>
              <a:buNone/>
            </a:pPr>
            <a:r>
              <a:rPr lang="zh-CN" altLang="en-US" sz="1600" dirty="0"/>
              <a:t>      </a:t>
            </a:r>
            <a:r>
              <a:rPr lang="zh-CN" altLang="en-US" sz="1600" dirty="0">
                <a:solidFill>
                  <a:srgbClr val="0000FF"/>
                </a:solidFill>
              </a:rPr>
              <a:t>   // the smoker that has paper</a:t>
            </a:r>
          </a:p>
          <a:p>
            <a:pPr marL="0" indent="0">
              <a:lnSpc>
                <a:spcPct val="80000"/>
              </a:lnSpc>
              <a:buFont typeface="Monotype Sorts" pitchFamily="2" charset="2"/>
              <a:buNone/>
            </a:pPr>
            <a:r>
              <a:rPr lang="zh-CN" altLang="en-US" sz="1600" dirty="0"/>
              <a:t>         while( true ) {</a:t>
            </a:r>
          </a:p>
          <a:p>
            <a:pPr marL="0" indent="0">
              <a:lnSpc>
                <a:spcPct val="80000"/>
              </a:lnSpc>
              <a:buFont typeface="Monotype Sorts" pitchFamily="2" charset="2"/>
              <a:buNone/>
            </a:pPr>
            <a:r>
              <a:rPr lang="zh-CN" altLang="en-US" sz="1600" dirty="0"/>
              <a:t>                wait(</a:t>
            </a:r>
            <a:r>
              <a:rPr lang="zh-CN" altLang="en-US" sz="1600" dirty="0">
                <a:solidFill>
                  <a:srgbClr val="006600"/>
                </a:solidFill>
              </a:rPr>
              <a:t>tobacco_matches</a:t>
            </a:r>
            <a:r>
              <a:rPr lang="zh-CN" altLang="en-US" sz="1600" dirty="0"/>
              <a:t> ) ; /* picks up tobacco and match */</a:t>
            </a:r>
          </a:p>
          <a:p>
            <a:pPr marL="0" indent="0">
              <a:lnSpc>
                <a:spcPct val="80000"/>
              </a:lnSpc>
              <a:buFont typeface="Monotype Sorts" pitchFamily="2" charset="2"/>
              <a:buNone/>
            </a:pPr>
            <a:r>
              <a:rPr lang="zh-CN" altLang="en-US" sz="1600" dirty="0"/>
              <a:t>                // roll cigarette and smoke</a:t>
            </a:r>
          </a:p>
          <a:p>
            <a:pPr marL="0" indent="0">
              <a:lnSpc>
                <a:spcPct val="80000"/>
              </a:lnSpc>
              <a:buFont typeface="Monotype Sorts" pitchFamily="2" charset="2"/>
              <a:buNone/>
            </a:pPr>
            <a:r>
              <a:rPr lang="zh-CN" altLang="en-US" sz="1600" dirty="0"/>
              <a:t>                signal( </a:t>
            </a:r>
            <a:r>
              <a:rPr lang="zh-CN" altLang="en-US" sz="1600" dirty="0">
                <a:solidFill>
                  <a:srgbClr val="7030A0"/>
                </a:solidFill>
              </a:rPr>
              <a:t>doneSmoking</a:t>
            </a:r>
            <a:r>
              <a:rPr lang="zh-CN" altLang="en-US" sz="1600" dirty="0"/>
              <a:t> );  }</a:t>
            </a:r>
          </a:p>
          <a:p>
            <a:pPr marL="0" indent="0">
              <a:lnSpc>
                <a:spcPct val="80000"/>
              </a:lnSpc>
              <a:buFont typeface="Monotype Sorts" pitchFamily="2" charset="2"/>
              <a:buNone/>
            </a:pPr>
            <a:r>
              <a:rPr lang="zh-CN" altLang="en-US" sz="1600" dirty="0"/>
              <a:t>       </a:t>
            </a:r>
            <a:r>
              <a:rPr lang="zh-CN" altLang="en-US" sz="1600" dirty="0">
                <a:solidFill>
                  <a:srgbClr val="0000FF"/>
                </a:solidFill>
              </a:rPr>
              <a:t> // the smoker that has tobacco</a:t>
            </a:r>
          </a:p>
          <a:p>
            <a:pPr marL="0" indent="0">
              <a:lnSpc>
                <a:spcPct val="80000"/>
              </a:lnSpc>
              <a:buFont typeface="Monotype Sorts" pitchFamily="2" charset="2"/>
              <a:buNone/>
            </a:pPr>
            <a:r>
              <a:rPr lang="zh-CN" altLang="en-US" sz="1600" dirty="0"/>
              <a:t>         while( true ) {</a:t>
            </a:r>
          </a:p>
          <a:p>
            <a:pPr marL="0" indent="0">
              <a:lnSpc>
                <a:spcPct val="80000"/>
              </a:lnSpc>
              <a:buFont typeface="Monotype Sorts" pitchFamily="2" charset="2"/>
              <a:buNone/>
            </a:pPr>
            <a:r>
              <a:rPr lang="zh-CN" altLang="en-US" sz="1600" dirty="0"/>
              <a:t>                wait(</a:t>
            </a:r>
            <a:r>
              <a:rPr lang="zh-CN" altLang="en-US" sz="1600" dirty="0">
                <a:solidFill>
                  <a:srgbClr val="006600"/>
                </a:solidFill>
              </a:rPr>
              <a:t>paper_matches</a:t>
            </a:r>
            <a:r>
              <a:rPr lang="zh-CN" altLang="en-US" sz="1600" dirty="0"/>
              <a:t> ) ; /* picks up paper and match */</a:t>
            </a:r>
          </a:p>
          <a:p>
            <a:pPr marL="0" indent="0">
              <a:lnSpc>
                <a:spcPct val="80000"/>
              </a:lnSpc>
              <a:buFont typeface="Monotype Sorts" pitchFamily="2" charset="2"/>
              <a:buNone/>
            </a:pPr>
            <a:r>
              <a:rPr lang="zh-CN" altLang="en-US" sz="1600" dirty="0"/>
              <a:t>                // roll cigarette and smoke</a:t>
            </a:r>
          </a:p>
          <a:p>
            <a:pPr marL="0" indent="0">
              <a:lnSpc>
                <a:spcPct val="80000"/>
              </a:lnSpc>
              <a:buFont typeface="Monotype Sorts" pitchFamily="2" charset="2"/>
              <a:buNone/>
            </a:pPr>
            <a:r>
              <a:rPr lang="zh-CN" altLang="en-US" sz="1600" dirty="0"/>
              <a:t>                signal( </a:t>
            </a:r>
            <a:r>
              <a:rPr lang="zh-CN" altLang="en-US" sz="1600" dirty="0">
                <a:solidFill>
                  <a:srgbClr val="7030A0"/>
                </a:solidFill>
              </a:rPr>
              <a:t>doneSmoking</a:t>
            </a:r>
            <a:r>
              <a:rPr lang="zh-CN" altLang="en-US" sz="1600" dirty="0">
                <a:solidFill>
                  <a:srgbClr val="006600"/>
                </a:solidFill>
              </a:rPr>
              <a:t> </a:t>
            </a:r>
            <a:r>
              <a:rPr lang="zh-CN" altLang="en-US" sz="1600" dirty="0"/>
              <a:t>);   }</a:t>
            </a:r>
          </a:p>
          <a:p>
            <a:pPr marL="0" indent="0">
              <a:lnSpc>
                <a:spcPct val="80000"/>
              </a:lnSpc>
              <a:buFont typeface="Monotype Sorts" pitchFamily="2" charset="2"/>
              <a:buNone/>
            </a:pPr>
            <a:endParaRPr lang="zh-CN" altLang="en-US" sz="1400"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6B0BA7EB-7DA4-429B-9DC2-E1A4A293A0E2}"/>
              </a:ext>
            </a:extLst>
          </p:cNvPr>
          <p:cNvSpPr>
            <a:spLocks noGrp="1" noChangeArrowheads="1"/>
          </p:cNvSpPr>
          <p:nvPr>
            <p:ph type="title" idx="4294967295"/>
          </p:nvPr>
        </p:nvSpPr>
        <p:spPr/>
        <p:txBody>
          <a:bodyPr/>
          <a:lstStyle/>
          <a:p>
            <a:r>
              <a:rPr lang="zh-CN" altLang="en-US"/>
              <a:t>The Cigarette</a:t>
            </a:r>
            <a:r>
              <a:rPr lang="en-US" altLang="zh-CN"/>
              <a:t>’</a:t>
            </a:r>
            <a:r>
              <a:rPr lang="zh-CN" altLang="en-US"/>
              <a:t>s Problem (cont.)</a:t>
            </a:r>
          </a:p>
        </p:txBody>
      </p:sp>
      <p:sp>
        <p:nvSpPr>
          <p:cNvPr id="135171" name="Rectangle 3">
            <a:extLst>
              <a:ext uri="{FF2B5EF4-FFF2-40B4-BE49-F238E27FC236}">
                <a16:creationId xmlns:a16="http://schemas.microsoft.com/office/drawing/2014/main" id="{3E0FA6F1-976E-4A62-BDCD-78C74D7D25E6}"/>
              </a:ext>
            </a:extLst>
          </p:cNvPr>
          <p:cNvSpPr>
            <a:spLocks noGrp="1" noChangeArrowheads="1"/>
          </p:cNvSpPr>
          <p:nvPr>
            <p:ph type="body" idx="4294967295"/>
          </p:nvPr>
        </p:nvSpPr>
        <p:spPr>
          <a:xfrm>
            <a:off x="828675" y="1087438"/>
            <a:ext cx="7351713" cy="4873625"/>
          </a:xfrm>
        </p:spPr>
        <p:txBody>
          <a:bodyPr/>
          <a:lstStyle/>
          <a:p>
            <a:pPr>
              <a:lnSpc>
                <a:spcPct val="80000"/>
              </a:lnSpc>
            </a:pPr>
            <a:r>
              <a:rPr lang="zh-CN" altLang="en-US" sz="200" dirty="0"/>
              <a:t> </a:t>
            </a:r>
          </a:p>
          <a:p>
            <a:pPr>
              <a:lnSpc>
                <a:spcPct val="80000"/>
              </a:lnSpc>
              <a:buFont typeface="Monotype Sorts" pitchFamily="2" charset="2"/>
              <a:buNone/>
            </a:pPr>
            <a:r>
              <a:rPr lang="zh-CN" altLang="en-US" sz="1800" dirty="0">
                <a:solidFill>
                  <a:srgbClr val="FF0000"/>
                </a:solidFill>
              </a:rPr>
              <a:t>agent:</a:t>
            </a:r>
          </a:p>
          <a:p>
            <a:pPr>
              <a:lnSpc>
                <a:spcPct val="80000"/>
              </a:lnSpc>
              <a:buFont typeface="Monotype Sorts" pitchFamily="2" charset="2"/>
              <a:buNone/>
            </a:pPr>
            <a:r>
              <a:rPr lang="zh-CN" altLang="en-US" sz="1800" dirty="0"/>
              <a:t>       while( true ) </a:t>
            </a:r>
            <a:r>
              <a:rPr lang="zh-CN" altLang="en-US" sz="1800" dirty="0" smtClean="0"/>
              <a:t>{</a:t>
            </a:r>
            <a:endParaRPr lang="en-US" altLang="zh-CN" sz="1800" dirty="0" smtClean="0"/>
          </a:p>
          <a:p>
            <a:pPr>
              <a:lnSpc>
                <a:spcPct val="80000"/>
              </a:lnSpc>
              <a:buNone/>
            </a:pPr>
            <a:r>
              <a:rPr lang="zh-CN" altLang="en-US" sz="1800" dirty="0" smtClean="0"/>
              <a:t>              </a:t>
            </a:r>
            <a:r>
              <a:rPr lang="zh-CN" altLang="en-US" sz="1800" b="1" dirty="0"/>
              <a:t>wait</a:t>
            </a:r>
            <a:r>
              <a:rPr lang="zh-CN" altLang="en-US" sz="1800" dirty="0"/>
              <a:t>( </a:t>
            </a:r>
            <a:r>
              <a:rPr lang="zh-CN" altLang="en-US" sz="1800" dirty="0">
                <a:solidFill>
                  <a:srgbClr val="0000FF"/>
                </a:solidFill>
              </a:rPr>
              <a:t>doneSmoking </a:t>
            </a:r>
            <a:r>
              <a:rPr lang="zh-CN" altLang="en-US" sz="1800" dirty="0"/>
              <a:t>)</a:t>
            </a:r>
          </a:p>
          <a:p>
            <a:pPr>
              <a:lnSpc>
                <a:spcPct val="80000"/>
              </a:lnSpc>
              <a:buFont typeface="Monotype Sorts" pitchFamily="2" charset="2"/>
              <a:buNone/>
            </a:pPr>
            <a:r>
              <a:rPr lang="zh-CN" altLang="en-US" sz="1800" dirty="0"/>
              <a:t>             </a:t>
            </a:r>
            <a:r>
              <a:rPr lang="zh-CN" altLang="en-US" sz="1800" dirty="0">
                <a:solidFill>
                  <a:srgbClr val="FF0000"/>
                </a:solidFill>
              </a:rPr>
              <a:t> pick a random number from 1-3;</a:t>
            </a:r>
          </a:p>
          <a:p>
            <a:pPr>
              <a:lnSpc>
                <a:spcPct val="80000"/>
              </a:lnSpc>
              <a:buFont typeface="Monotype Sorts" pitchFamily="2" charset="2"/>
              <a:buNone/>
            </a:pPr>
            <a:r>
              <a:rPr lang="zh-CN" altLang="en-US" sz="1800" dirty="0"/>
              <a:t>              if random number is 1   {</a:t>
            </a:r>
          </a:p>
          <a:p>
            <a:pPr>
              <a:lnSpc>
                <a:spcPct val="80000"/>
              </a:lnSpc>
              <a:buFont typeface="Monotype Sorts" pitchFamily="2" charset="2"/>
              <a:buNone/>
            </a:pPr>
            <a:r>
              <a:rPr lang="zh-CN" altLang="en-US" sz="1800" dirty="0"/>
              <a:t>       	</a:t>
            </a:r>
            <a:r>
              <a:rPr lang="zh-CN" altLang="en-US" sz="1800" dirty="0">
                <a:solidFill>
                  <a:srgbClr val="006600"/>
                </a:solidFill>
              </a:rPr>
              <a:t>  // put tobacco and paper on table</a:t>
            </a:r>
          </a:p>
          <a:p>
            <a:pPr>
              <a:lnSpc>
                <a:spcPct val="80000"/>
              </a:lnSpc>
              <a:buFont typeface="Monotype Sorts" pitchFamily="2" charset="2"/>
              <a:buNone/>
            </a:pPr>
            <a:r>
              <a:rPr lang="zh-CN" altLang="en-US" sz="1800" dirty="0"/>
              <a:t>       	  signal( </a:t>
            </a:r>
            <a:r>
              <a:rPr lang="zh-CN" altLang="en-US" sz="1800" dirty="0">
                <a:solidFill>
                  <a:srgbClr val="0000FF"/>
                </a:solidFill>
              </a:rPr>
              <a:t>tobacco_paper</a:t>
            </a:r>
            <a:r>
              <a:rPr lang="zh-CN" altLang="en-US" sz="1800" dirty="0"/>
              <a:t> ) ｝</a:t>
            </a:r>
          </a:p>
          <a:p>
            <a:pPr>
              <a:lnSpc>
                <a:spcPct val="80000"/>
              </a:lnSpc>
              <a:buFont typeface="Monotype Sorts" pitchFamily="2" charset="2"/>
              <a:buNone/>
            </a:pPr>
            <a:r>
              <a:rPr lang="zh-CN" altLang="en-US" sz="1800" dirty="0"/>
              <a:t>              else if random number is 2  {</a:t>
            </a:r>
          </a:p>
          <a:p>
            <a:pPr>
              <a:lnSpc>
                <a:spcPct val="80000"/>
              </a:lnSpc>
              <a:buFont typeface="Monotype Sorts" pitchFamily="2" charset="2"/>
              <a:buNone/>
            </a:pPr>
            <a:r>
              <a:rPr lang="zh-CN" altLang="en-US" sz="1800" dirty="0"/>
              <a:t>                </a:t>
            </a:r>
            <a:r>
              <a:rPr lang="zh-CN" altLang="en-US" sz="1800" dirty="0">
                <a:solidFill>
                  <a:srgbClr val="006600"/>
                </a:solidFill>
              </a:rPr>
              <a:t>   // put tobacco and matches on table</a:t>
            </a:r>
          </a:p>
          <a:p>
            <a:pPr>
              <a:lnSpc>
                <a:spcPct val="80000"/>
              </a:lnSpc>
              <a:buFont typeface="Monotype Sorts" pitchFamily="2" charset="2"/>
              <a:buNone/>
            </a:pPr>
            <a:r>
              <a:rPr lang="zh-CN" altLang="en-US" sz="1800" dirty="0"/>
              <a:t>                    signal( </a:t>
            </a:r>
            <a:r>
              <a:rPr lang="zh-CN" altLang="en-US" sz="1800" dirty="0">
                <a:solidFill>
                  <a:srgbClr val="0000FF"/>
                </a:solidFill>
              </a:rPr>
              <a:t>tobacco_matches</a:t>
            </a:r>
            <a:r>
              <a:rPr lang="zh-CN" altLang="en-US" sz="1800" dirty="0"/>
              <a:t> )  </a:t>
            </a:r>
          </a:p>
          <a:p>
            <a:pPr>
              <a:lnSpc>
                <a:spcPct val="80000"/>
              </a:lnSpc>
              <a:buFont typeface="Monotype Sorts" pitchFamily="2" charset="2"/>
              <a:buNone/>
            </a:pPr>
            <a:r>
              <a:rPr lang="zh-CN" altLang="en-US" sz="1800" dirty="0"/>
              <a:t>              else if random number is 3 {</a:t>
            </a:r>
          </a:p>
          <a:p>
            <a:pPr>
              <a:lnSpc>
                <a:spcPct val="80000"/>
              </a:lnSpc>
              <a:buFont typeface="Monotype Sorts" pitchFamily="2" charset="2"/>
              <a:buNone/>
            </a:pPr>
            <a:r>
              <a:rPr lang="zh-CN" altLang="en-US" sz="1800" dirty="0"/>
              <a:t>                </a:t>
            </a:r>
            <a:r>
              <a:rPr lang="zh-CN" altLang="en-US" sz="1800" dirty="0">
                <a:solidFill>
                  <a:srgbClr val="006600"/>
                </a:solidFill>
              </a:rPr>
              <a:t>  // put paper and matches on table</a:t>
            </a:r>
          </a:p>
          <a:p>
            <a:pPr>
              <a:lnSpc>
                <a:spcPct val="80000"/>
              </a:lnSpc>
              <a:buFont typeface="Monotype Sorts" pitchFamily="2" charset="2"/>
              <a:buNone/>
            </a:pPr>
            <a:r>
              <a:rPr lang="zh-CN" altLang="en-US" sz="1800" dirty="0"/>
              <a:t>                  signal( </a:t>
            </a:r>
            <a:r>
              <a:rPr lang="zh-CN" altLang="en-US" sz="1800" dirty="0">
                <a:solidFill>
                  <a:srgbClr val="0000FF"/>
                </a:solidFill>
              </a:rPr>
              <a:t>paper_matches </a:t>
            </a:r>
            <a:r>
              <a:rPr lang="zh-CN" altLang="en-US" sz="1800" dirty="0"/>
              <a:t>) }</a:t>
            </a:r>
          </a:p>
          <a:p>
            <a:pPr>
              <a:lnSpc>
                <a:spcPct val="80000"/>
              </a:lnSpc>
              <a:buFont typeface="Monotype Sorts" pitchFamily="2" charset="2"/>
              <a:buNone/>
            </a:pPr>
            <a:r>
              <a:rPr lang="zh-CN" altLang="en-US" sz="1800" dirty="0" smtClean="0"/>
              <a:t>｝ </a:t>
            </a:r>
            <a:r>
              <a:rPr lang="zh-CN" altLang="en-US" sz="1800" dirty="0"/>
              <a:t>/* while */</a:t>
            </a:r>
          </a:p>
        </p:txBody>
      </p:sp>
      <p:sp>
        <p:nvSpPr>
          <p:cNvPr id="4" name="新月形 3">
            <a:extLst>
              <a:ext uri="{FF2B5EF4-FFF2-40B4-BE49-F238E27FC236}">
                <a16:creationId xmlns:a16="http://schemas.microsoft.com/office/drawing/2014/main" id="{855F43A8-5B64-445F-9FA2-AF7646BBB727}"/>
              </a:ext>
            </a:extLst>
          </p:cNvPr>
          <p:cNvSpPr/>
          <p:nvPr/>
        </p:nvSpPr>
        <p:spPr>
          <a:xfrm>
            <a:off x="7361238" y="5838825"/>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altLang="zh-CN" dirty="0">
                <a:solidFill>
                  <a:schemeClr val="tx1"/>
                </a:solidFill>
              </a:rPr>
              <a:t>13</a:t>
            </a:r>
            <a:endParaRPr lang="zh-CN" altLang="en-US" dirty="0">
              <a:solidFill>
                <a:schemeClr val="tx1"/>
              </a:solidFill>
            </a:endParaRPr>
          </a:p>
        </p:txBody>
      </p:sp>
      <p:sp>
        <p:nvSpPr>
          <p:cNvPr id="135173" name="文本框 1">
            <a:extLst>
              <a:ext uri="{FF2B5EF4-FFF2-40B4-BE49-F238E27FC236}">
                <a16:creationId xmlns:a16="http://schemas.microsoft.com/office/drawing/2014/main" id="{9F5601FD-CE74-4D4C-81FC-A412ACFEEFAC}"/>
              </a:ext>
            </a:extLst>
          </p:cNvPr>
          <p:cNvSpPr txBox="1">
            <a:spLocks noChangeArrowheads="1"/>
          </p:cNvSpPr>
          <p:nvPr/>
        </p:nvSpPr>
        <p:spPr bwMode="auto">
          <a:xfrm>
            <a:off x="6003925" y="5838825"/>
            <a:ext cx="1211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t>+</a:t>
            </a:r>
            <a:r>
              <a:rPr lang="zh-CN" altLang="en-US" sz="1800"/>
              <a:t>习题</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8F8C629-26BC-4D7D-B89C-5AB6F5CCF491}"/>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Consumer</a:t>
            </a:r>
          </a:p>
        </p:txBody>
      </p:sp>
      <p:sp>
        <p:nvSpPr>
          <p:cNvPr id="16387" name="Rectangle 3">
            <a:extLst>
              <a:ext uri="{FF2B5EF4-FFF2-40B4-BE49-F238E27FC236}">
                <a16:creationId xmlns:a16="http://schemas.microsoft.com/office/drawing/2014/main" id="{73D0B622-165D-4C07-8396-502CEAF0F4F3}"/>
              </a:ext>
            </a:extLst>
          </p:cNvPr>
          <p:cNvSpPr>
            <a:spLocks noGrp="1" noChangeArrowheads="1"/>
          </p:cNvSpPr>
          <p:nvPr>
            <p:ph type="body" idx="4294967295"/>
          </p:nvPr>
        </p:nvSpPr>
        <p:spPr>
          <a:xfrm>
            <a:off x="827088" y="1022350"/>
            <a:ext cx="6877050" cy="4860925"/>
          </a:xfrm>
        </p:spPr>
        <p:txBody>
          <a:bodyPr/>
          <a:lstStyle/>
          <a:p>
            <a:pPr>
              <a:buFont typeface="Monotype Sorts" pitchFamily="2" charset="2"/>
              <a:buNone/>
            </a:pPr>
            <a:endParaRPr lang="zh-CN" altLang="en-US" sz="2000" dirty="0"/>
          </a:p>
          <a:p>
            <a:pPr>
              <a:buFont typeface="Monotype Sorts" pitchFamily="2" charset="2"/>
              <a:buNone/>
            </a:pPr>
            <a:r>
              <a:rPr lang="zh-CN" altLang="en-US" sz="2000" dirty="0"/>
              <a:t>    </a:t>
            </a:r>
            <a:r>
              <a:rPr lang="zh-CN" altLang="en-US" sz="1800" dirty="0"/>
              <a:t>while (true)  {</a:t>
            </a:r>
          </a:p>
          <a:p>
            <a:pPr>
              <a:buFont typeface="Monotype Sorts" pitchFamily="2" charset="2"/>
              <a:buNone/>
            </a:pPr>
            <a:r>
              <a:rPr lang="zh-CN" altLang="en-US" sz="1800" dirty="0"/>
              <a:t>	        while (</a:t>
            </a:r>
            <a:r>
              <a:rPr lang="zh-CN" altLang="en-US" sz="1800" dirty="0">
                <a:solidFill>
                  <a:srgbClr val="0303DF"/>
                </a:solidFill>
              </a:rPr>
              <a:t>count</a:t>
            </a:r>
            <a:r>
              <a:rPr lang="zh-CN" altLang="en-US" sz="1800" dirty="0"/>
              <a:t> == 0</a:t>
            </a:r>
            <a:r>
              <a:rPr lang="zh-CN" altLang="en-US" sz="1800" dirty="0" smtClean="0"/>
              <a:t>) </a:t>
            </a:r>
            <a:endParaRPr lang="en-US" altLang="zh-CN" sz="1800" dirty="0" smtClean="0"/>
          </a:p>
          <a:p>
            <a:pPr>
              <a:buFont typeface="Monotype Sorts" pitchFamily="2" charset="2"/>
              <a:buNone/>
            </a:pPr>
            <a:r>
              <a:rPr lang="en-US" altLang="zh-CN" sz="1800" dirty="0"/>
              <a:t> </a:t>
            </a:r>
            <a:r>
              <a:rPr lang="en-US" altLang="zh-CN" sz="1800" dirty="0" smtClean="0"/>
              <a:t>                     </a:t>
            </a:r>
            <a:r>
              <a:rPr lang="zh-CN" altLang="en-US" sz="1800" dirty="0" smtClean="0"/>
              <a:t> </a:t>
            </a:r>
            <a:r>
              <a:rPr lang="zh-CN" altLang="en-US" sz="1800" dirty="0"/>
              <a:t>; // do nothing</a:t>
            </a:r>
          </a:p>
          <a:p>
            <a:pPr>
              <a:buFont typeface="Monotype Sorts" pitchFamily="2" charset="2"/>
              <a:buNone/>
            </a:pPr>
            <a:r>
              <a:rPr lang="zh-CN" altLang="en-US" sz="1800" dirty="0"/>
              <a:t>	 </a:t>
            </a:r>
            <a:r>
              <a:rPr lang="zh-CN" altLang="en-US" sz="1800" dirty="0" smtClean="0"/>
              <a:t>       nextConsumed </a:t>
            </a:r>
            <a:r>
              <a:rPr lang="zh-CN" altLang="en-US" sz="1800" dirty="0"/>
              <a:t>=  buffer[out];</a:t>
            </a:r>
          </a:p>
          <a:p>
            <a:pPr>
              <a:buFont typeface="Monotype Sorts" pitchFamily="2" charset="2"/>
              <a:buNone/>
            </a:pPr>
            <a:r>
              <a:rPr lang="zh-CN" altLang="en-US" sz="1800" dirty="0"/>
              <a:t>	 </a:t>
            </a:r>
            <a:r>
              <a:rPr lang="zh-CN" altLang="en-US" sz="1800" dirty="0" smtClean="0"/>
              <a:t>       out </a:t>
            </a:r>
            <a:r>
              <a:rPr lang="zh-CN" altLang="en-US" sz="1800" dirty="0"/>
              <a:t>= (out + 1) % BUFFER_SIZE;</a:t>
            </a:r>
          </a:p>
          <a:p>
            <a:pPr>
              <a:buNone/>
            </a:pPr>
            <a:r>
              <a:rPr lang="zh-CN" altLang="en-US" sz="1800" dirty="0"/>
              <a:t>	        </a:t>
            </a:r>
            <a:r>
              <a:rPr lang="zh-CN" altLang="en-US" sz="1800" dirty="0" smtClean="0">
                <a:solidFill>
                  <a:srgbClr val="0303DF"/>
                </a:solidFill>
              </a:rPr>
              <a:t>count</a:t>
            </a:r>
            <a:r>
              <a:rPr lang="zh-CN" altLang="en-US" sz="1800" dirty="0">
                <a:solidFill>
                  <a:srgbClr val="0303DF"/>
                </a:solidFill>
              </a:rPr>
              <a:t>--</a:t>
            </a:r>
            <a:r>
              <a:rPr lang="zh-CN" altLang="en-US" sz="1800" dirty="0">
                <a:solidFill>
                  <a:srgbClr val="00B050"/>
                </a:solidFill>
              </a:rPr>
              <a:t>;    </a:t>
            </a:r>
            <a:r>
              <a:rPr lang="en-US" altLang="zh-CN" sz="1800" dirty="0">
                <a:solidFill>
                  <a:srgbClr val="7030A0"/>
                </a:solidFill>
              </a:rPr>
              <a:t>//</a:t>
            </a:r>
            <a:r>
              <a:rPr lang="zh-CN" altLang="en-US" sz="1800" dirty="0">
                <a:solidFill>
                  <a:srgbClr val="7030A0"/>
                </a:solidFill>
              </a:rPr>
              <a:t>对应三条指令</a:t>
            </a:r>
          </a:p>
          <a:p>
            <a:pPr>
              <a:buFont typeface="Monotype Sorts" pitchFamily="2" charset="2"/>
              <a:buNone/>
            </a:pPr>
            <a:r>
              <a:rPr lang="zh-CN" altLang="en-US" sz="1800" dirty="0"/>
              <a:t>	</a:t>
            </a:r>
            <a:r>
              <a:rPr lang="zh-CN" altLang="en-US" sz="1800" dirty="0" smtClean="0"/>
              <a:t>      /*  </a:t>
            </a:r>
            <a:r>
              <a:rPr lang="zh-CN" altLang="en-US" sz="1800" dirty="0"/>
              <a:t>consume the item in nextConsumed</a:t>
            </a:r>
          </a:p>
          <a:p>
            <a:pPr>
              <a:buFont typeface="Monotype Sorts" pitchFamily="2" charset="2"/>
              <a:buNone/>
            </a:pPr>
            <a:r>
              <a:rPr lang="zh-CN" altLang="en-US" sz="1800"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DF82B3F7-A3E5-4837-8310-945335DE5E84}"/>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信号量进一步讨论</a:t>
            </a:r>
          </a:p>
        </p:txBody>
      </p:sp>
      <p:sp>
        <p:nvSpPr>
          <p:cNvPr id="136195" name="Rectangle 3">
            <a:extLst>
              <a:ext uri="{FF2B5EF4-FFF2-40B4-BE49-F238E27FC236}">
                <a16:creationId xmlns:a16="http://schemas.microsoft.com/office/drawing/2014/main" id="{CD48FF33-CBC3-49B3-AE2D-270AD7FBD440}"/>
              </a:ext>
            </a:extLst>
          </p:cNvPr>
          <p:cNvSpPr>
            <a:spLocks noGrp="1" noChangeArrowheads="1"/>
          </p:cNvSpPr>
          <p:nvPr>
            <p:ph type="body" idx="4294967295"/>
          </p:nvPr>
        </p:nvSpPr>
        <p:spPr>
          <a:xfrm>
            <a:off x="827088" y="1282700"/>
            <a:ext cx="7648575" cy="4483100"/>
          </a:xfrm>
        </p:spPr>
        <p:txBody>
          <a:bodyPr/>
          <a:lstStyle/>
          <a:p>
            <a:r>
              <a:rPr lang="zh-CN" altLang="en-US" sz="2800" b="1" dirty="0"/>
              <a:t>Why should wait and signal be primitive？</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E77722DD-7321-406F-807E-679A61456B29}"/>
              </a:ext>
            </a:extLst>
          </p:cNvPr>
          <p:cNvSpPr>
            <a:spLocks noGrp="1"/>
          </p:cNvSpPr>
          <p:nvPr>
            <p:ph type="title" idx="4294967295"/>
          </p:nvPr>
        </p:nvSpPr>
        <p:spPr>
          <a:xfrm>
            <a:off x="685799" y="228600"/>
            <a:ext cx="8378301" cy="609600"/>
          </a:xfrm>
          <a:ln>
            <a:miter/>
          </a:ln>
        </p:spPr>
        <p:txBody>
          <a:bodyPr/>
          <a:lstStyle/>
          <a:p>
            <a:pPr>
              <a:defRPr/>
            </a:pPr>
            <a:r>
              <a:rPr lang="zh-CN" altLang="en-US" dirty="0"/>
              <a:t>Why should wait and signal be primitive？</a:t>
            </a:r>
            <a:endParaRPr lang="zh-CN" altLang="en-US" noProof="1">
              <a:effectLst>
                <a:outerShdw blurRad="38100" dist="38100" dir="2700000">
                  <a:srgbClr val="C0C0C0"/>
                </a:outerShdw>
              </a:effectLst>
            </a:endParaRPr>
          </a:p>
        </p:txBody>
      </p:sp>
      <p:sp>
        <p:nvSpPr>
          <p:cNvPr id="137219" name="Rectangle 3">
            <a:extLst>
              <a:ext uri="{FF2B5EF4-FFF2-40B4-BE49-F238E27FC236}">
                <a16:creationId xmlns:a16="http://schemas.microsoft.com/office/drawing/2014/main" id="{05AFB9E1-A594-41FB-A6C8-9CA0891BE124}"/>
              </a:ext>
            </a:extLst>
          </p:cNvPr>
          <p:cNvSpPr>
            <a:spLocks noGrp="1" noChangeArrowheads="1"/>
          </p:cNvSpPr>
          <p:nvPr>
            <p:ph type="body" idx="4294967295"/>
          </p:nvPr>
        </p:nvSpPr>
        <p:spPr/>
        <p:txBody>
          <a:bodyPr/>
          <a:lstStyle/>
          <a:p>
            <a:r>
              <a:rPr lang="en-US" altLang="zh-CN" sz="2800" b="1" dirty="0"/>
              <a:t>w</a:t>
            </a:r>
            <a:r>
              <a:rPr lang="zh-CN" altLang="en-US" sz="2800" b="1" dirty="0"/>
              <a:t>ait</a:t>
            </a:r>
            <a:r>
              <a:rPr lang="en-US" altLang="zh-CN" sz="2800" b="1" dirty="0"/>
              <a:t>()</a:t>
            </a:r>
            <a:endParaRPr lang="zh-CN" altLang="en-US" sz="2800" b="1" dirty="0"/>
          </a:p>
          <a:p>
            <a:pPr lvl="1"/>
            <a:r>
              <a:rPr lang="zh-CN" altLang="en-US" sz="2400" b="1" dirty="0"/>
              <a:t>分析</a:t>
            </a:r>
            <a:r>
              <a:rPr lang="zh-CN" altLang="en-US" sz="2400" b="1" dirty="0">
                <a:solidFill>
                  <a:srgbClr val="FF0000"/>
                </a:solidFill>
              </a:rPr>
              <a:t>两个</a:t>
            </a:r>
            <a:r>
              <a:rPr lang="zh-CN" altLang="en-US" sz="2400" b="1" dirty="0"/>
              <a:t>进程共享一个临界资源，当s＝1时，阻塞了不应阻塞的进程，违反了</a:t>
            </a:r>
            <a:r>
              <a:rPr lang="zh-CN" altLang="en-US" sz="2400" b="1" dirty="0">
                <a:solidFill>
                  <a:srgbClr val="0033CC"/>
                </a:solidFill>
              </a:rPr>
              <a:t>Progress</a:t>
            </a:r>
            <a:r>
              <a:rPr lang="zh-CN" altLang="en-US" sz="2400" b="1" dirty="0"/>
              <a:t>；</a:t>
            </a:r>
            <a:r>
              <a:rPr lang="en-US" altLang="zh-CN" sz="2400" b="1" dirty="0"/>
              <a:t>(</a:t>
            </a:r>
            <a:r>
              <a:rPr lang="zh-CN" altLang="en-US" sz="2400" b="1" dirty="0"/>
              <a:t>分析</a:t>
            </a:r>
            <a:r>
              <a:rPr lang="zh-CN" altLang="en-US" sz="2400" b="1" dirty="0">
                <a:solidFill>
                  <a:srgbClr val="006600"/>
                </a:solidFill>
              </a:rPr>
              <a:t>两个进程同时访问</a:t>
            </a:r>
            <a:r>
              <a:rPr lang="en-US" altLang="zh-CN" sz="2400" b="1" dirty="0">
                <a:solidFill>
                  <a:srgbClr val="006600"/>
                </a:solidFill>
              </a:rPr>
              <a:t>wait</a:t>
            </a:r>
            <a:r>
              <a:rPr lang="en-US" altLang="zh-CN" sz="2400" b="1" dirty="0"/>
              <a:t>)</a:t>
            </a:r>
            <a:endParaRPr lang="zh-CN" altLang="en-US" sz="2400" b="1" dirty="0"/>
          </a:p>
          <a:p>
            <a:r>
              <a:rPr lang="en-US" altLang="zh-CN" sz="2800" b="1" dirty="0"/>
              <a:t>s</a:t>
            </a:r>
            <a:r>
              <a:rPr lang="zh-CN" altLang="en-US" sz="2800" b="1" dirty="0"/>
              <a:t>ignal</a:t>
            </a:r>
            <a:r>
              <a:rPr lang="en-US" altLang="zh-CN" sz="2800" b="1" dirty="0"/>
              <a:t>()</a:t>
            </a:r>
            <a:endParaRPr lang="zh-CN" altLang="en-US" sz="2800" b="1" dirty="0"/>
          </a:p>
          <a:p>
            <a:pPr lvl="1"/>
            <a:r>
              <a:rPr lang="zh-CN" altLang="en-US" sz="2400" b="1" dirty="0"/>
              <a:t>分析</a:t>
            </a:r>
            <a:r>
              <a:rPr lang="zh-CN" altLang="en-US" sz="2400" b="1" dirty="0">
                <a:solidFill>
                  <a:srgbClr val="FF0000"/>
                </a:solidFill>
              </a:rPr>
              <a:t>三个</a:t>
            </a:r>
            <a:r>
              <a:rPr lang="zh-CN" altLang="en-US" sz="2400" b="1" dirty="0"/>
              <a:t>进程共享</a:t>
            </a:r>
            <a:r>
              <a:rPr lang="zh-CN" altLang="en-US" sz="2400" b="1" dirty="0">
                <a:solidFill>
                  <a:srgbClr val="FF0000"/>
                </a:solidFill>
              </a:rPr>
              <a:t>两个</a:t>
            </a:r>
            <a:r>
              <a:rPr lang="zh-CN" altLang="en-US" sz="2400" b="1" dirty="0"/>
              <a:t>资源，当s＝-1时，应该唤醒的进程而没有被唤醒，违反了</a:t>
            </a:r>
            <a:r>
              <a:rPr lang="zh-CN" altLang="en-US" sz="2400" b="1" dirty="0">
                <a:solidFill>
                  <a:srgbClr val="0033CC"/>
                </a:solidFill>
              </a:rPr>
              <a:t>Bounded waiting</a:t>
            </a:r>
            <a:r>
              <a:rPr lang="zh-CN" altLang="en-US" sz="2400" b="1" dirty="0"/>
              <a:t>；</a:t>
            </a:r>
            <a:r>
              <a:rPr lang="en-US" altLang="zh-CN" sz="2400" b="1" dirty="0"/>
              <a:t>(</a:t>
            </a:r>
            <a:r>
              <a:rPr lang="zh-CN" altLang="en-US" sz="2400" b="1" dirty="0" smtClean="0"/>
              <a:t>分析</a:t>
            </a:r>
            <a:r>
              <a:rPr lang="zh-CN" altLang="en-US" sz="2400" b="1" dirty="0">
                <a:solidFill>
                  <a:srgbClr val="006600"/>
                </a:solidFill>
              </a:rPr>
              <a:t>三个进程同时访问</a:t>
            </a:r>
            <a:r>
              <a:rPr lang="en-US" altLang="zh-CN" sz="2400" b="1" dirty="0">
                <a:solidFill>
                  <a:srgbClr val="006600"/>
                </a:solidFill>
              </a:rPr>
              <a:t>signal()</a:t>
            </a:r>
            <a:r>
              <a:rPr lang="en-US" altLang="zh-CN" sz="2400" b="1" dirty="0"/>
              <a:t>)</a:t>
            </a:r>
            <a:endParaRPr lang="zh-CN" altLang="en-US" sz="2400" b="1"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275B2D16-A503-4A6F-8295-FE59A50E2F7E}"/>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注意</a:t>
            </a:r>
            <a:r>
              <a:rPr lang="en-US" altLang="zh-CN" noProof="1">
                <a:effectLst>
                  <a:outerShdw blurRad="38100" dist="38100" dir="2700000">
                    <a:srgbClr val="C0C0C0"/>
                  </a:outerShdw>
                </a:effectLst>
              </a:rPr>
              <a:t>wait</a:t>
            </a:r>
            <a:r>
              <a:rPr lang="zh-CN" altLang="en-US" noProof="1">
                <a:effectLst>
                  <a:outerShdw blurRad="38100" dist="38100" dir="2700000">
                    <a:srgbClr val="C0C0C0"/>
                  </a:outerShdw>
                </a:effectLst>
              </a:rPr>
              <a:t>操作的顺序</a:t>
            </a:r>
          </a:p>
        </p:txBody>
      </p:sp>
      <p:sp>
        <p:nvSpPr>
          <p:cNvPr id="138243" name="Rectangle 3">
            <a:extLst>
              <a:ext uri="{FF2B5EF4-FFF2-40B4-BE49-F238E27FC236}">
                <a16:creationId xmlns:a16="http://schemas.microsoft.com/office/drawing/2014/main" id="{E81D08BC-1382-47F3-949F-69BCAE33365A}"/>
              </a:ext>
            </a:extLst>
          </p:cNvPr>
          <p:cNvSpPr>
            <a:spLocks noGrp="1" noChangeArrowheads="1"/>
          </p:cNvSpPr>
          <p:nvPr>
            <p:ph type="body" idx="4294967295"/>
          </p:nvPr>
        </p:nvSpPr>
        <p:spPr/>
        <p:txBody>
          <a:bodyPr/>
          <a:lstStyle/>
          <a:p>
            <a:r>
              <a:rPr lang="zh-CN" altLang="en-US" sz="2400" b="1"/>
              <a:t>在生产者－消费者问题中，交换两个wait操作的次序会出现什么结果？交换两个signal操作呢？说明理由。</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7CBF1B66-3652-4E7B-BD86-2342E89397C5}"/>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注意</a:t>
            </a:r>
            <a:r>
              <a:rPr lang="en-US" altLang="zh-CN" noProof="1">
                <a:effectLst>
                  <a:outerShdw blurRad="38100" dist="38100" dir="2700000">
                    <a:srgbClr val="C0C0C0"/>
                  </a:outerShdw>
                </a:effectLst>
              </a:rPr>
              <a:t>wait</a:t>
            </a:r>
            <a:r>
              <a:rPr lang="zh-CN" altLang="en-US" noProof="1">
                <a:effectLst>
                  <a:outerShdw blurRad="38100" dist="38100" dir="2700000">
                    <a:srgbClr val="C0C0C0"/>
                  </a:outerShdw>
                </a:effectLst>
              </a:rPr>
              <a:t>操作的顺序（续）</a:t>
            </a:r>
          </a:p>
        </p:txBody>
      </p:sp>
      <p:sp>
        <p:nvSpPr>
          <p:cNvPr id="139267" name="Rectangle 3">
            <a:extLst>
              <a:ext uri="{FF2B5EF4-FFF2-40B4-BE49-F238E27FC236}">
                <a16:creationId xmlns:a16="http://schemas.microsoft.com/office/drawing/2014/main" id="{BCBB6F08-4150-4BCD-B7B2-AE0B1CB3749D}"/>
              </a:ext>
            </a:extLst>
          </p:cNvPr>
          <p:cNvSpPr>
            <a:spLocks noGrp="1" noChangeArrowheads="1"/>
          </p:cNvSpPr>
          <p:nvPr>
            <p:ph type="body" idx="4294967295"/>
          </p:nvPr>
        </p:nvSpPr>
        <p:spPr/>
        <p:txBody>
          <a:bodyPr/>
          <a:lstStyle/>
          <a:p>
            <a:pPr>
              <a:lnSpc>
                <a:spcPct val="90000"/>
              </a:lnSpc>
            </a:pPr>
            <a:r>
              <a:rPr lang="zh-CN" altLang="en-US" sz="2400" b="1" dirty="0"/>
              <a:t>如果交换生产者进程中的两个wait操作</a:t>
            </a:r>
          </a:p>
          <a:p>
            <a:pPr lvl="1">
              <a:lnSpc>
                <a:spcPct val="90000"/>
              </a:lnSpc>
            </a:pPr>
            <a:r>
              <a:rPr lang="zh-CN" altLang="en-US" sz="2000" b="1" dirty="0"/>
              <a:t>考虑当缓冲池为满的情况</a:t>
            </a:r>
          </a:p>
          <a:p>
            <a:pPr>
              <a:lnSpc>
                <a:spcPct val="90000"/>
              </a:lnSpc>
            </a:pPr>
            <a:r>
              <a:rPr lang="zh-CN" altLang="en-US" sz="2400" b="1" dirty="0"/>
              <a:t>如果交换消费者进程中的两个wait操作</a:t>
            </a:r>
          </a:p>
          <a:p>
            <a:pPr lvl="1">
              <a:lnSpc>
                <a:spcPct val="90000"/>
              </a:lnSpc>
            </a:pPr>
            <a:r>
              <a:rPr lang="zh-CN" altLang="en-US" sz="2000" b="1" dirty="0"/>
              <a:t>考虑当缓冲为空的情况</a:t>
            </a:r>
          </a:p>
          <a:p>
            <a:pPr lvl="1">
              <a:lnSpc>
                <a:spcPct val="90000"/>
              </a:lnSpc>
            </a:pPr>
            <a:endParaRPr lang="zh-CN" altLang="en-US" sz="2400" b="1" dirty="0"/>
          </a:p>
          <a:p>
            <a:pPr>
              <a:lnSpc>
                <a:spcPct val="90000"/>
              </a:lnSpc>
            </a:pPr>
            <a:r>
              <a:rPr lang="zh-CN" altLang="en-US" sz="2400" b="1" dirty="0"/>
              <a:t>可能导致死锁</a:t>
            </a:r>
          </a:p>
          <a:p>
            <a:pPr>
              <a:lnSpc>
                <a:spcPct val="90000"/>
              </a:lnSpc>
            </a:pPr>
            <a:endParaRPr lang="zh-CN" altLang="en-US" sz="2400" b="1" dirty="0"/>
          </a:p>
          <a:p>
            <a:pPr>
              <a:lnSpc>
                <a:spcPct val="90000"/>
              </a:lnSpc>
            </a:pPr>
            <a:r>
              <a:rPr lang="zh-CN" altLang="en-US" sz="2400" b="1" dirty="0"/>
              <a:t>交换signal的顺序，不会出现问题</a:t>
            </a:r>
            <a:r>
              <a:rPr lang="zh-CN" altLang="en-US" sz="2800" b="1" dirty="0"/>
              <a:t>；</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8EAF38F4-6400-4C01-9230-212B06899732}"/>
              </a:ext>
            </a:extLst>
          </p:cNvPr>
          <p:cNvSpPr>
            <a:spLocks noGrp="1"/>
          </p:cNvSpPr>
          <p:nvPr>
            <p:ph type="title" idx="4294967295"/>
          </p:nvPr>
        </p:nvSpPr>
        <p:spPr>
          <a:xfrm>
            <a:off x="827088" y="228600"/>
            <a:ext cx="7521575" cy="609600"/>
          </a:xfrm>
          <a:ln>
            <a:miter/>
          </a:ln>
        </p:spPr>
        <p:txBody>
          <a:bodyPr/>
          <a:lstStyle/>
          <a:p>
            <a:pPr>
              <a:defRPr/>
            </a:pPr>
            <a:r>
              <a:rPr lang="zh-CN" altLang="en-US" noProof="1">
                <a:effectLst>
                  <a:outerShdw blurRad="38100" dist="38100" dir="2700000">
                    <a:srgbClr val="C0C0C0"/>
                  </a:outerShdw>
                </a:effectLst>
              </a:rPr>
              <a:t>两个缓冲池</a:t>
            </a:r>
          </a:p>
        </p:txBody>
      </p:sp>
      <p:sp>
        <p:nvSpPr>
          <p:cNvPr id="141315" name="Rectangle 3">
            <a:extLst>
              <a:ext uri="{FF2B5EF4-FFF2-40B4-BE49-F238E27FC236}">
                <a16:creationId xmlns:a16="http://schemas.microsoft.com/office/drawing/2014/main" id="{696FB37A-D5C1-47CD-BDD7-F28266097447}"/>
              </a:ext>
            </a:extLst>
          </p:cNvPr>
          <p:cNvSpPr>
            <a:spLocks noGrp="1" noChangeArrowheads="1"/>
          </p:cNvSpPr>
          <p:nvPr>
            <p:ph type="body" idx="4294967295"/>
          </p:nvPr>
        </p:nvSpPr>
        <p:spPr/>
        <p:txBody>
          <a:bodyPr/>
          <a:lstStyle/>
          <a:p>
            <a:r>
              <a:rPr lang="zh-CN" altLang="en-US" sz="2400" b="1"/>
              <a:t>设有三个进程A、B、C，其中</a:t>
            </a:r>
          </a:p>
          <a:p>
            <a:pPr lvl="1"/>
            <a:r>
              <a:rPr lang="zh-CN" altLang="en-US" sz="2000" b="1"/>
              <a:t>A与B构成一对P－C问题，共享一个由n个缓冲区组成的缓冲池；</a:t>
            </a:r>
          </a:p>
          <a:p>
            <a:pPr lvl="1"/>
            <a:r>
              <a:rPr lang="zh-CN" altLang="en-US" sz="2000" b="1"/>
              <a:t>B与C构成一对P－C问题，共享一个由m个缓冲区组成的缓冲池；</a:t>
            </a:r>
          </a:p>
          <a:p>
            <a:pPr lvl="1"/>
            <a:r>
              <a:rPr lang="zh-CN" altLang="en-US" sz="2000" b="1"/>
              <a:t>进程B从第一个缓冲区中取出A送入的数据,接着送入第二个缓冲区供C消费</a:t>
            </a:r>
          </a:p>
          <a:p>
            <a:r>
              <a:rPr lang="zh-CN" altLang="en-US" sz="2400" b="1"/>
              <a:t>试用记录型信号量机制及wait与signal操作实现它们的同步。</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E949D57A-0C21-4000-ADF1-2BF88891261C}"/>
              </a:ext>
            </a:extLst>
          </p:cNvPr>
          <p:cNvSpPr>
            <a:spLocks noGrp="1"/>
          </p:cNvSpPr>
          <p:nvPr>
            <p:ph type="title" idx="4294967295"/>
          </p:nvPr>
        </p:nvSpPr>
        <p:spPr>
          <a:xfrm>
            <a:off x="685800" y="228600"/>
            <a:ext cx="7924800" cy="609600"/>
          </a:xfrm>
          <a:ln>
            <a:miter/>
          </a:ln>
        </p:spPr>
        <p:txBody>
          <a:bodyPr/>
          <a:lstStyle/>
          <a:p>
            <a:pPr>
              <a:defRPr/>
            </a:pPr>
            <a:r>
              <a:rPr lang="zh-CN" altLang="en-US" noProof="1">
                <a:effectLst>
                  <a:outerShdw blurRad="38100" dist="38100" dir="2700000">
                    <a:srgbClr val="C0C0C0"/>
                  </a:outerShdw>
                </a:effectLst>
              </a:rPr>
              <a:t>生产者</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消费者问题实例化</a:t>
            </a:r>
          </a:p>
        </p:txBody>
      </p:sp>
      <p:sp>
        <p:nvSpPr>
          <p:cNvPr id="143363" name="Rectangle 3">
            <a:extLst>
              <a:ext uri="{FF2B5EF4-FFF2-40B4-BE49-F238E27FC236}">
                <a16:creationId xmlns:a16="http://schemas.microsoft.com/office/drawing/2014/main" id="{6E3B1B4E-6EF7-45AC-858E-B8869FF10A0E}"/>
              </a:ext>
            </a:extLst>
          </p:cNvPr>
          <p:cNvSpPr>
            <a:spLocks noGrp="1" noChangeArrowheads="1"/>
          </p:cNvSpPr>
          <p:nvPr>
            <p:ph type="body" idx="4294967295"/>
          </p:nvPr>
        </p:nvSpPr>
        <p:spPr>
          <a:xfrm>
            <a:off x="609600" y="1282700"/>
            <a:ext cx="8001000" cy="4483100"/>
          </a:xfrm>
        </p:spPr>
        <p:txBody>
          <a:bodyPr/>
          <a:lstStyle/>
          <a:p>
            <a:r>
              <a:rPr lang="zh-CN" altLang="en-US" sz="2400" b="1"/>
              <a:t>某媒体播放器由一组循环使用的缓冲区及两个并发的播放进程与接收进程组成，其中，</a:t>
            </a:r>
          </a:p>
          <a:p>
            <a:pPr lvl="1"/>
            <a:r>
              <a:rPr lang="zh-CN" altLang="en-US" sz="2000" b="1"/>
              <a:t>(1) 8个缓冲区构成一个循环链表，用于缓存要播放的媒体流；</a:t>
            </a:r>
          </a:p>
          <a:p>
            <a:pPr lvl="1"/>
            <a:r>
              <a:rPr lang="zh-CN" altLang="en-US" sz="2000" b="1"/>
              <a:t>(2) 接收进程负责从服务器端接收欲播放的媒体流，并依次放入缓冲区中；</a:t>
            </a:r>
          </a:p>
          <a:p>
            <a:pPr lvl="1"/>
            <a:r>
              <a:rPr lang="zh-CN" altLang="en-US" sz="2000" b="1"/>
              <a:t>(3) 播放进程依次从缓冲区中取出媒体流播放；</a:t>
            </a:r>
          </a:p>
          <a:p>
            <a:pPr>
              <a:buFont typeface="Monotype Sorts" pitchFamily="2" charset="2"/>
              <a:buNone/>
            </a:pPr>
            <a:r>
              <a:rPr lang="zh-CN" altLang="en-US" sz="2000" b="1"/>
              <a:t>    </a:t>
            </a:r>
            <a:r>
              <a:rPr lang="zh-CN" altLang="en-US" sz="2400" b="1"/>
              <a:t>请利用信号量机制和wait、signal操作解决这两个进程的同步问题，写出相应的算法描述；</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A4FADD56-7827-418E-86C6-775E6F52C623}"/>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三进程共享一个缓冲区</a:t>
            </a:r>
          </a:p>
        </p:txBody>
      </p:sp>
      <p:sp>
        <p:nvSpPr>
          <p:cNvPr id="144387" name="Rectangle 3">
            <a:extLst>
              <a:ext uri="{FF2B5EF4-FFF2-40B4-BE49-F238E27FC236}">
                <a16:creationId xmlns:a16="http://schemas.microsoft.com/office/drawing/2014/main" id="{0DC4A92F-C528-4D6C-BDFE-3A79161B8CD6}"/>
              </a:ext>
            </a:extLst>
          </p:cNvPr>
          <p:cNvSpPr>
            <a:spLocks noGrp="1" noChangeArrowheads="1"/>
          </p:cNvSpPr>
          <p:nvPr>
            <p:ph type="body" idx="4294967295"/>
          </p:nvPr>
        </p:nvSpPr>
        <p:spPr/>
        <p:txBody>
          <a:bodyPr/>
          <a:lstStyle/>
          <a:p>
            <a:r>
              <a:rPr lang="zh-CN" altLang="en-US" sz="2800" b="1" dirty="0"/>
              <a:t>三个进程共享一个缓冲区。</a:t>
            </a:r>
          </a:p>
          <a:p>
            <a:pPr lvl="1"/>
            <a:r>
              <a:rPr lang="zh-CN" altLang="en-US" sz="2400" b="1" dirty="0"/>
              <a:t>一个计算进程送数；</a:t>
            </a:r>
          </a:p>
          <a:p>
            <a:pPr lvl="1"/>
            <a:r>
              <a:rPr lang="zh-CN" altLang="en-US" sz="2400" b="1" dirty="0"/>
              <a:t>一个加工进程取出加工，然后将加工结果再送回缓冲区；加工结果送回缓冲区之前，不允许计算进程送数；</a:t>
            </a:r>
          </a:p>
          <a:p>
            <a:pPr lvl="1"/>
            <a:r>
              <a:rPr lang="zh-CN" altLang="en-US" sz="2400" b="1" dirty="0"/>
              <a:t>一个输出进程将加工后的数据取出打印。缓冲区中每次只能存放一个数。</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9E79A42B-F1D5-4038-9AEB-FBF931FDE7ED}"/>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奇偶数问题</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三进程共享一个缓冲区</a:t>
            </a:r>
          </a:p>
        </p:txBody>
      </p:sp>
      <p:sp>
        <p:nvSpPr>
          <p:cNvPr id="145411" name="Rectangle 3">
            <a:extLst>
              <a:ext uri="{FF2B5EF4-FFF2-40B4-BE49-F238E27FC236}">
                <a16:creationId xmlns:a16="http://schemas.microsoft.com/office/drawing/2014/main" id="{198E8DE0-6A34-47F0-9D3C-EAA84C9AA796}"/>
              </a:ext>
            </a:extLst>
          </p:cNvPr>
          <p:cNvSpPr>
            <a:spLocks noGrp="1" noChangeArrowheads="1"/>
          </p:cNvSpPr>
          <p:nvPr>
            <p:ph type="body" idx="4294967295"/>
          </p:nvPr>
        </p:nvSpPr>
        <p:spPr/>
        <p:txBody>
          <a:bodyPr/>
          <a:lstStyle/>
          <a:p>
            <a:r>
              <a:rPr lang="zh-CN" altLang="en-US" sz="2800" b="1"/>
              <a:t>三个进程共享一个缓冲区。</a:t>
            </a:r>
          </a:p>
          <a:p>
            <a:pPr lvl="1"/>
            <a:r>
              <a:rPr lang="zh-CN" altLang="en-US" sz="2400" b="1"/>
              <a:t>一个负责向缓冲区送数；</a:t>
            </a:r>
          </a:p>
          <a:p>
            <a:pPr lvl="1"/>
            <a:r>
              <a:rPr lang="zh-CN" altLang="en-US" sz="2400" b="1"/>
              <a:t>一个取偶数输出</a:t>
            </a:r>
          </a:p>
          <a:p>
            <a:pPr lvl="1"/>
            <a:r>
              <a:rPr lang="zh-CN" altLang="en-US" sz="2400" b="1"/>
              <a:t>另一个取奇数输出。</a:t>
            </a:r>
          </a:p>
          <a:p>
            <a:r>
              <a:rPr lang="zh-CN" altLang="en-US" sz="2800" b="1"/>
              <a:t>缓冲区中每次只能存放一个数。</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47FBD0FF-2954-41DB-802E-BF85B47AED54}"/>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奇偶数问题</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四进程共享一个缓冲区</a:t>
            </a:r>
          </a:p>
        </p:txBody>
      </p:sp>
      <p:sp>
        <p:nvSpPr>
          <p:cNvPr id="146435" name="Rectangle 3">
            <a:extLst>
              <a:ext uri="{FF2B5EF4-FFF2-40B4-BE49-F238E27FC236}">
                <a16:creationId xmlns:a16="http://schemas.microsoft.com/office/drawing/2014/main" id="{884508D2-F43E-4575-9556-4402783E21CB}"/>
              </a:ext>
            </a:extLst>
          </p:cNvPr>
          <p:cNvSpPr>
            <a:spLocks noGrp="1" noChangeArrowheads="1"/>
          </p:cNvSpPr>
          <p:nvPr>
            <p:ph type="body" idx="4294967295"/>
          </p:nvPr>
        </p:nvSpPr>
        <p:spPr/>
        <p:txBody>
          <a:bodyPr/>
          <a:lstStyle/>
          <a:p>
            <a:r>
              <a:rPr lang="zh-CN" altLang="en-US" b="1"/>
              <a:t>四个进程共享一个缓冲区</a:t>
            </a:r>
          </a:p>
          <a:p>
            <a:pPr lvl="1"/>
            <a:r>
              <a:rPr lang="zh-CN" altLang="en-US" b="1"/>
              <a:t>一个送偶数</a:t>
            </a:r>
          </a:p>
          <a:p>
            <a:pPr lvl="1"/>
            <a:r>
              <a:rPr lang="zh-CN" altLang="en-US" b="1"/>
              <a:t>一个送奇数</a:t>
            </a:r>
          </a:p>
          <a:p>
            <a:pPr lvl="1"/>
            <a:r>
              <a:rPr lang="zh-CN" altLang="en-US" b="1"/>
              <a:t>一个取偶数</a:t>
            </a:r>
          </a:p>
          <a:p>
            <a:pPr lvl="1"/>
            <a:r>
              <a:rPr lang="zh-CN" altLang="en-US" b="1"/>
              <a:t>一个取奇数</a:t>
            </a:r>
          </a:p>
          <a:p>
            <a:r>
              <a:rPr lang="zh-CN" altLang="en-US" b="1"/>
              <a:t>缓冲区中每次只能存放一个数。假定开始时缓冲区是空的。</a:t>
            </a: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4FE76708-D086-4B8F-BA12-631388AC22BF}"/>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奇偶数问题</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四进程共享</a:t>
            </a:r>
            <a:r>
              <a:rPr lang="en-US" altLang="zh-CN" noProof="1">
                <a:effectLst>
                  <a:outerShdw blurRad="38100" dist="38100" dir="2700000">
                    <a:srgbClr val="C0C0C0"/>
                  </a:outerShdw>
                </a:effectLst>
              </a:rPr>
              <a:t>N</a:t>
            </a:r>
            <a:r>
              <a:rPr lang="zh-CN" altLang="en-US" noProof="1">
                <a:effectLst>
                  <a:outerShdw blurRad="38100" dist="38100" dir="2700000">
                    <a:srgbClr val="C0C0C0"/>
                  </a:outerShdw>
                </a:effectLst>
              </a:rPr>
              <a:t>个缓冲区</a:t>
            </a:r>
          </a:p>
        </p:txBody>
      </p:sp>
      <p:sp>
        <p:nvSpPr>
          <p:cNvPr id="147459" name="Rectangle 3">
            <a:extLst>
              <a:ext uri="{FF2B5EF4-FFF2-40B4-BE49-F238E27FC236}">
                <a16:creationId xmlns:a16="http://schemas.microsoft.com/office/drawing/2014/main" id="{891C6BB2-B1AD-4F6B-ACDD-501563AEBC70}"/>
              </a:ext>
            </a:extLst>
          </p:cNvPr>
          <p:cNvSpPr>
            <a:spLocks noGrp="1" noChangeArrowheads="1"/>
          </p:cNvSpPr>
          <p:nvPr>
            <p:ph type="body" idx="4294967295"/>
          </p:nvPr>
        </p:nvSpPr>
        <p:spPr/>
        <p:txBody>
          <a:bodyPr/>
          <a:lstStyle/>
          <a:p>
            <a:r>
              <a:rPr lang="zh-CN" altLang="en-US" sz="2800" b="1" dirty="0"/>
              <a:t>四个进程共享一个由</a:t>
            </a:r>
            <a:r>
              <a:rPr lang="en-US" altLang="zh-CN" sz="2800" b="1" dirty="0">
                <a:solidFill>
                  <a:srgbClr val="006600"/>
                </a:solidFill>
              </a:rPr>
              <a:t>N</a:t>
            </a:r>
            <a:r>
              <a:rPr lang="zh-CN" altLang="en-US" sz="2800" b="1" dirty="0">
                <a:solidFill>
                  <a:srgbClr val="006600"/>
                </a:solidFill>
              </a:rPr>
              <a:t>个缓冲区</a:t>
            </a:r>
            <a:r>
              <a:rPr lang="zh-CN" altLang="en-US" sz="2800" b="1" dirty="0"/>
              <a:t>构成的缓冲池</a:t>
            </a:r>
          </a:p>
          <a:p>
            <a:pPr lvl="1"/>
            <a:r>
              <a:rPr lang="zh-CN" altLang="en-US" sz="2400" b="1" dirty="0"/>
              <a:t>一个送偶数</a:t>
            </a:r>
          </a:p>
          <a:p>
            <a:pPr lvl="1"/>
            <a:r>
              <a:rPr lang="zh-CN" altLang="en-US" sz="2400" b="1" dirty="0"/>
              <a:t>一个送奇数</a:t>
            </a:r>
          </a:p>
          <a:p>
            <a:pPr lvl="1"/>
            <a:r>
              <a:rPr lang="zh-CN" altLang="en-US" sz="2400" b="1" dirty="0"/>
              <a:t>一个取偶数</a:t>
            </a:r>
          </a:p>
          <a:p>
            <a:pPr lvl="1"/>
            <a:r>
              <a:rPr lang="zh-CN" altLang="en-US" sz="2400" b="1" dirty="0"/>
              <a:t>一个取奇数</a:t>
            </a:r>
          </a:p>
          <a:p>
            <a:r>
              <a:rPr lang="zh-CN" altLang="en-US" sz="2800" b="1" dirty="0"/>
              <a:t>缓冲区中能存放</a:t>
            </a:r>
            <a:r>
              <a:rPr lang="zh-CN" altLang="en-US" sz="2800" b="1" dirty="0">
                <a:solidFill>
                  <a:srgbClr val="0000FF"/>
                </a:solidFill>
              </a:rPr>
              <a:t>N个</a:t>
            </a:r>
            <a:r>
              <a:rPr lang="zh-CN" altLang="en-US" sz="2800" b="1" dirty="0"/>
              <a:t>数。</a:t>
            </a:r>
            <a:endParaRPr lang="en-US" altLang="zh-CN" sz="2800" b="1" dirty="0"/>
          </a:p>
          <a:p>
            <a:r>
              <a:rPr lang="zh-CN" altLang="en-US" sz="2800" b="1" dirty="0"/>
              <a:t>对于取奇偶数进程的控制顺序较为复杂</a:t>
            </a:r>
          </a:p>
          <a:p>
            <a:endParaRPr lang="zh-CN" altLang="en-US" sz="28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CBDA9BF-5B68-4FC2-AE34-BF418BCA96FF}"/>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 Buffer-problems</a:t>
            </a:r>
          </a:p>
        </p:txBody>
      </p:sp>
      <p:sp>
        <p:nvSpPr>
          <p:cNvPr id="17411" name="Rectangle 3">
            <a:extLst>
              <a:ext uri="{FF2B5EF4-FFF2-40B4-BE49-F238E27FC236}">
                <a16:creationId xmlns:a16="http://schemas.microsoft.com/office/drawing/2014/main" id="{6948AFE0-7258-4FCA-8AC8-977C73D2C2A1}"/>
              </a:ext>
            </a:extLst>
          </p:cNvPr>
          <p:cNvSpPr>
            <a:spLocks noGrp="1" noChangeArrowheads="1"/>
          </p:cNvSpPr>
          <p:nvPr>
            <p:ph type="body" idx="4294967295"/>
          </p:nvPr>
        </p:nvSpPr>
        <p:spPr/>
        <p:txBody>
          <a:bodyPr/>
          <a:lstStyle/>
          <a:p>
            <a:r>
              <a:rPr lang="en-US" altLang="zh-CN" sz="2400"/>
              <a:t>If both the </a:t>
            </a:r>
            <a:r>
              <a:rPr lang="en-US" altLang="zh-CN" sz="2400">
                <a:solidFill>
                  <a:srgbClr val="0000FF"/>
                </a:solidFill>
              </a:rPr>
              <a:t>producer </a:t>
            </a:r>
            <a:r>
              <a:rPr lang="en-US" altLang="zh-CN" sz="2400"/>
              <a:t>and </a:t>
            </a:r>
            <a:r>
              <a:rPr lang="en-US" altLang="zh-CN" sz="2400">
                <a:solidFill>
                  <a:srgbClr val="0000FF"/>
                </a:solidFill>
              </a:rPr>
              <a:t>consumer</a:t>
            </a:r>
            <a:r>
              <a:rPr lang="en-US" altLang="zh-CN" sz="2400"/>
              <a:t> attempt to</a:t>
            </a:r>
            <a:r>
              <a:rPr lang="en-US" altLang="zh-CN" sz="2400">
                <a:solidFill>
                  <a:srgbClr val="FF0000"/>
                </a:solidFill>
              </a:rPr>
              <a:t> </a:t>
            </a:r>
            <a:r>
              <a:rPr lang="en-US" altLang="zh-CN" sz="2400" b="1">
                <a:solidFill>
                  <a:srgbClr val="FF0000"/>
                </a:solidFill>
              </a:rPr>
              <a:t>update the buffer concurrently</a:t>
            </a:r>
            <a:r>
              <a:rPr lang="en-US" altLang="zh-CN" sz="2400">
                <a:solidFill>
                  <a:srgbClr val="FF0000"/>
                </a:solidFill>
              </a:rPr>
              <a:t>,</a:t>
            </a:r>
            <a:r>
              <a:rPr lang="en-US" altLang="zh-CN" sz="2400"/>
              <a:t> the assembly language statements may get interleaved.</a:t>
            </a:r>
          </a:p>
          <a:p>
            <a:endParaRPr lang="en-US" altLang="zh-CN" sz="2400"/>
          </a:p>
          <a:p>
            <a:r>
              <a:rPr lang="en-US" altLang="zh-CN" sz="2400"/>
              <a:t>Interleaving depends upon how the producer and consumer processes are scheduled.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B538385D-698C-47E3-9988-B0AF42DC49F0}"/>
              </a:ext>
            </a:extLst>
          </p:cNvPr>
          <p:cNvSpPr>
            <a:spLocks noGrp="1"/>
          </p:cNvSpPr>
          <p:nvPr>
            <p:ph type="title" idx="4294967295"/>
          </p:nvPr>
        </p:nvSpPr>
        <p:spPr>
          <a:ln>
            <a:miter/>
          </a:ln>
        </p:spPr>
        <p:txBody>
          <a:bodyPr/>
          <a:lstStyle/>
          <a:p>
            <a:pPr>
              <a:defRPr/>
            </a:pPr>
            <a:r>
              <a:rPr lang="zh-CN" altLang="en-US" dirty="0"/>
              <a:t>幸福家庭问题</a:t>
            </a:r>
            <a:endParaRPr lang="zh-CN" altLang="en-US" noProof="1">
              <a:effectLst>
                <a:outerShdw blurRad="38100" dist="38100" dir="2700000">
                  <a:srgbClr val="C0C0C0"/>
                </a:outerShdw>
              </a:effectLst>
            </a:endParaRPr>
          </a:p>
        </p:txBody>
      </p:sp>
      <p:sp>
        <p:nvSpPr>
          <p:cNvPr id="148483" name="Rectangle 3">
            <a:extLst>
              <a:ext uri="{FF2B5EF4-FFF2-40B4-BE49-F238E27FC236}">
                <a16:creationId xmlns:a16="http://schemas.microsoft.com/office/drawing/2014/main" id="{E9C5A13E-53B3-4A3C-AF38-F3D765D0A0E9}"/>
              </a:ext>
            </a:extLst>
          </p:cNvPr>
          <p:cNvSpPr>
            <a:spLocks noGrp="1" noChangeArrowheads="1"/>
          </p:cNvSpPr>
          <p:nvPr>
            <p:ph type="body" idx="4294967295"/>
          </p:nvPr>
        </p:nvSpPr>
        <p:spPr>
          <a:xfrm>
            <a:off x="598488" y="1282700"/>
            <a:ext cx="8164512" cy="4483100"/>
          </a:xfrm>
        </p:spPr>
        <p:txBody>
          <a:bodyPr/>
          <a:lstStyle/>
          <a:p>
            <a:r>
              <a:rPr lang="zh-CN" altLang="en-US" sz="2800" b="1" dirty="0"/>
              <a:t>幸福家庭问题</a:t>
            </a:r>
          </a:p>
          <a:p>
            <a:pPr lvl="1"/>
            <a:r>
              <a:rPr lang="zh-CN" altLang="en-US" b="1" dirty="0"/>
              <a:t>桌子上有一只盘子，每次只能放入一个水果。</a:t>
            </a:r>
          </a:p>
          <a:p>
            <a:pPr lvl="2"/>
            <a:r>
              <a:rPr lang="zh-CN" altLang="en-US" b="1" dirty="0"/>
              <a:t>爸爸向盘中放苹果</a:t>
            </a:r>
          </a:p>
          <a:p>
            <a:pPr lvl="2"/>
            <a:r>
              <a:rPr lang="zh-CN" altLang="en-US" b="1" dirty="0"/>
              <a:t>妈妈向盘中放桔子</a:t>
            </a:r>
          </a:p>
          <a:p>
            <a:pPr lvl="2"/>
            <a:r>
              <a:rPr lang="zh-CN" altLang="en-US" b="1" dirty="0"/>
              <a:t>女儿吃盘中的苹果</a:t>
            </a:r>
          </a:p>
          <a:p>
            <a:pPr lvl="2"/>
            <a:r>
              <a:rPr lang="zh-CN" altLang="en-US" b="1" dirty="0"/>
              <a:t>儿子吃盘中的桔子。</a:t>
            </a:r>
          </a:p>
          <a:p>
            <a:pPr lvl="1"/>
            <a:r>
              <a:rPr lang="zh-CN" altLang="en-US" b="1" dirty="0"/>
              <a:t>试用P、V操作写出他们能同步的程序。</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A9D95C51-A975-45D4-94F0-510267734875}"/>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前趋图</a:t>
            </a:r>
          </a:p>
        </p:txBody>
      </p:sp>
      <p:sp>
        <p:nvSpPr>
          <p:cNvPr id="150531" name="Rectangle 3">
            <a:extLst>
              <a:ext uri="{FF2B5EF4-FFF2-40B4-BE49-F238E27FC236}">
                <a16:creationId xmlns:a16="http://schemas.microsoft.com/office/drawing/2014/main" id="{6433EA1A-108C-4226-BD5B-5D4C7D88A54B}"/>
              </a:ext>
            </a:extLst>
          </p:cNvPr>
          <p:cNvSpPr>
            <a:spLocks noGrp="1" noChangeArrowheads="1"/>
          </p:cNvSpPr>
          <p:nvPr>
            <p:ph type="body" idx="4294967295"/>
          </p:nvPr>
        </p:nvSpPr>
        <p:spPr/>
        <p:txBody>
          <a:bodyPr/>
          <a:lstStyle/>
          <a:p>
            <a:r>
              <a:rPr lang="zh-CN" altLang="en-US" sz="2400" b="1"/>
              <a:t>要求下列四条语句正确执行</a:t>
            </a:r>
          </a:p>
          <a:p>
            <a:pPr>
              <a:buFont typeface="Monotype Sorts" pitchFamily="2" charset="2"/>
              <a:buNone/>
            </a:pPr>
            <a:r>
              <a:rPr lang="zh-CN" altLang="en-US" sz="2400" b="1"/>
              <a:t>     s1：a:=x+y;</a:t>
            </a:r>
          </a:p>
          <a:p>
            <a:pPr>
              <a:buFont typeface="Monotype Sorts" pitchFamily="2" charset="2"/>
              <a:buNone/>
            </a:pPr>
            <a:r>
              <a:rPr lang="zh-CN" altLang="en-US" sz="2400" b="1"/>
              <a:t>     s2：b:=z+1;</a:t>
            </a:r>
          </a:p>
          <a:p>
            <a:pPr>
              <a:buFont typeface="Monotype Sorts" pitchFamily="2" charset="2"/>
              <a:buNone/>
            </a:pPr>
            <a:r>
              <a:rPr lang="zh-CN" altLang="en-US" sz="2400" b="1"/>
              <a:t>     s3：c:=a-b;</a:t>
            </a:r>
          </a:p>
          <a:p>
            <a:pPr>
              <a:buFont typeface="Monotype Sorts" pitchFamily="2" charset="2"/>
              <a:buNone/>
            </a:pPr>
            <a:r>
              <a:rPr lang="zh-CN" altLang="en-US" sz="2400" b="1"/>
              <a:t>     s4：w:=c+1;</a:t>
            </a:r>
          </a:p>
          <a:p>
            <a:endParaRPr lang="zh-CN" altLang="en-US" sz="2400" b="1"/>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68BD74F9-B02A-4132-B17A-53FEA7050BD6}"/>
              </a:ext>
            </a:extLst>
          </p:cNvPr>
          <p:cNvSpPr>
            <a:spLocks noGrp="1"/>
          </p:cNvSpPr>
          <p:nvPr>
            <p:ph type="title" idx="4294967295"/>
          </p:nvPr>
        </p:nvSpPr>
        <p:spPr>
          <a:ln>
            <a:miter/>
          </a:ln>
        </p:spPr>
        <p:txBody>
          <a:bodyPr/>
          <a:lstStyle/>
          <a:p>
            <a:pPr>
              <a:defRPr/>
            </a:pPr>
            <a:r>
              <a:rPr lang="zh-CN" altLang="en-US" dirty="0"/>
              <a:t>围棋拣子问题</a:t>
            </a:r>
            <a:endParaRPr lang="zh-CN" altLang="en-US" noProof="1">
              <a:effectLst>
                <a:outerShdw blurRad="38100" dist="38100" dir="2700000">
                  <a:srgbClr val="C0C0C0"/>
                </a:outerShdw>
              </a:effectLst>
            </a:endParaRPr>
          </a:p>
        </p:txBody>
      </p:sp>
      <p:sp>
        <p:nvSpPr>
          <p:cNvPr id="149507" name="Rectangle 3">
            <a:extLst>
              <a:ext uri="{FF2B5EF4-FFF2-40B4-BE49-F238E27FC236}">
                <a16:creationId xmlns:a16="http://schemas.microsoft.com/office/drawing/2014/main" id="{DBC2A286-AF10-48D1-A73A-1FF2ABD659F0}"/>
              </a:ext>
            </a:extLst>
          </p:cNvPr>
          <p:cNvSpPr>
            <a:spLocks noGrp="1" noChangeArrowheads="1"/>
          </p:cNvSpPr>
          <p:nvPr>
            <p:ph type="body" idx="4294967295"/>
          </p:nvPr>
        </p:nvSpPr>
        <p:spPr>
          <a:xfrm>
            <a:off x="827088" y="1282700"/>
            <a:ext cx="7504112" cy="4483100"/>
          </a:xfrm>
        </p:spPr>
        <p:txBody>
          <a:bodyPr/>
          <a:lstStyle/>
          <a:p>
            <a:r>
              <a:rPr lang="zh-CN" altLang="en-US" sz="2400" b="1" dirty="0"/>
              <a:t>围棋拣子问题：</a:t>
            </a:r>
          </a:p>
          <a:p>
            <a:pPr lvl="1"/>
            <a:r>
              <a:rPr lang="zh-CN" altLang="en-US" sz="2400" b="1" dirty="0"/>
              <a:t>数量相等的黑子与白子混在一起，利用两个进程分开。一个进程拣白子，另一个进程拣黑子。</a:t>
            </a:r>
          </a:p>
          <a:p>
            <a:pPr lvl="1"/>
            <a:r>
              <a:rPr lang="zh-CN" altLang="en-US" sz="2400" b="1" dirty="0"/>
              <a:t>要求：</a:t>
            </a:r>
          </a:p>
          <a:p>
            <a:pPr>
              <a:buFont typeface="Monotype Sorts" pitchFamily="2" charset="2"/>
              <a:buNone/>
            </a:pPr>
            <a:r>
              <a:rPr lang="zh-CN" altLang="en-US" sz="2400" b="1" dirty="0"/>
              <a:t>   </a:t>
            </a:r>
            <a:r>
              <a:rPr lang="zh-CN" altLang="en-US" sz="2000" b="1" dirty="0"/>
              <a:t>（1）两个进程不能同时拣子；</a:t>
            </a:r>
          </a:p>
          <a:p>
            <a:pPr>
              <a:buFont typeface="Monotype Sorts" pitchFamily="2" charset="2"/>
              <a:buNone/>
            </a:pPr>
            <a:r>
              <a:rPr lang="zh-CN" altLang="en-US" sz="2000" b="1" dirty="0"/>
              <a:t>    （2）一个进程拣了一个子，必须让另一个进程拣子；即两个进程应交替拣子；</a:t>
            </a:r>
          </a:p>
          <a:p>
            <a:pPr>
              <a:buFont typeface="Monotype Sorts" pitchFamily="2" charset="2"/>
              <a:buNone/>
            </a:pPr>
            <a:r>
              <a:rPr lang="zh-CN" altLang="en-US" sz="2000" b="1" dirty="0"/>
              <a:t>   （3）假定先拣黑子。</a:t>
            </a:r>
          </a:p>
          <a:p>
            <a:endParaRPr lang="zh-CN" altLang="en-US" sz="2000" b="1" dirty="0"/>
          </a:p>
        </p:txBody>
      </p:sp>
    </p:spTree>
    <p:extLst>
      <p:ext uri="{BB962C8B-B14F-4D97-AF65-F5344CB8AC3E}">
        <p14:creationId xmlns:p14="http://schemas.microsoft.com/office/powerpoint/2010/main" val="124740414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68BD74F9-B02A-4132-B17A-53FEA7050BD6}"/>
              </a:ext>
            </a:extLst>
          </p:cNvPr>
          <p:cNvSpPr>
            <a:spLocks noGrp="1"/>
          </p:cNvSpPr>
          <p:nvPr>
            <p:ph type="title" idx="4294967295"/>
          </p:nvPr>
        </p:nvSpPr>
        <p:spPr>
          <a:ln>
            <a:miter/>
          </a:ln>
        </p:spPr>
        <p:txBody>
          <a:bodyPr/>
          <a:lstStyle/>
          <a:p>
            <a:pPr>
              <a:defRPr/>
            </a:pPr>
            <a:r>
              <a:rPr lang="zh-CN" altLang="en-US" dirty="0"/>
              <a:t>围棋拣子问题</a:t>
            </a:r>
            <a:r>
              <a:rPr lang="en-US" altLang="zh-CN" dirty="0" smtClean="0"/>
              <a:t>—</a:t>
            </a:r>
            <a:r>
              <a:rPr lang="zh-CN" altLang="en-US" dirty="0" smtClean="0"/>
              <a:t>参考答案</a:t>
            </a:r>
            <a:endParaRPr lang="zh-CN" altLang="en-US" noProof="1">
              <a:effectLst>
                <a:outerShdw blurRad="38100" dist="38100" dir="2700000">
                  <a:srgbClr val="C0C0C0"/>
                </a:outerShdw>
              </a:effectLst>
            </a:endParaRPr>
          </a:p>
        </p:txBody>
      </p:sp>
      <p:sp>
        <p:nvSpPr>
          <p:cNvPr id="149507" name="Rectangle 3">
            <a:extLst>
              <a:ext uri="{FF2B5EF4-FFF2-40B4-BE49-F238E27FC236}">
                <a16:creationId xmlns:a16="http://schemas.microsoft.com/office/drawing/2014/main" id="{DBC2A286-AF10-48D1-A73A-1FF2ABD659F0}"/>
              </a:ext>
            </a:extLst>
          </p:cNvPr>
          <p:cNvSpPr>
            <a:spLocks noGrp="1" noChangeArrowheads="1"/>
          </p:cNvSpPr>
          <p:nvPr>
            <p:ph type="body" idx="4294967295"/>
          </p:nvPr>
        </p:nvSpPr>
        <p:spPr>
          <a:xfrm>
            <a:off x="1361602" y="1857102"/>
            <a:ext cx="2413994" cy="2586853"/>
          </a:xfrm>
          <a:ln>
            <a:solidFill>
              <a:schemeClr val="tx1"/>
            </a:solidFill>
          </a:ln>
        </p:spPr>
        <p:txBody>
          <a:bodyPr/>
          <a:lstStyle/>
          <a:p>
            <a:r>
              <a:rPr lang="zh-CN" altLang="en-US" sz="1800" b="1" dirty="0"/>
              <a:t>捡黑子进程</a:t>
            </a:r>
            <a:endParaRPr lang="en-US" altLang="zh-CN" sz="1800" b="1" dirty="0"/>
          </a:p>
          <a:p>
            <a:pPr marL="400050" lvl="1" indent="0">
              <a:buNone/>
            </a:pPr>
            <a:r>
              <a:rPr lang="en-US" altLang="zh-CN" sz="1800" b="1" dirty="0"/>
              <a:t>While (true) </a:t>
            </a:r>
          </a:p>
          <a:p>
            <a:pPr marL="400050" lvl="1" indent="0">
              <a:buNone/>
            </a:pPr>
            <a:r>
              <a:rPr lang="en-US" altLang="zh-CN" sz="1800" b="1" dirty="0"/>
              <a:t>{</a:t>
            </a:r>
          </a:p>
          <a:p>
            <a:pPr marL="400050" lvl="1" indent="0">
              <a:buNone/>
            </a:pPr>
            <a:r>
              <a:rPr lang="en-US" altLang="zh-CN" sz="1800" b="1" dirty="0"/>
              <a:t>    wait(black);</a:t>
            </a:r>
          </a:p>
          <a:p>
            <a:pPr marL="400050" lvl="1" indent="0">
              <a:buNone/>
            </a:pPr>
            <a:r>
              <a:rPr lang="en-US" altLang="zh-CN" sz="1800" b="1" dirty="0"/>
              <a:t>     </a:t>
            </a:r>
            <a:r>
              <a:rPr lang="zh-CN" altLang="en-US" sz="1800" b="1" dirty="0"/>
              <a:t>捡一个黑子；</a:t>
            </a:r>
            <a:endParaRPr lang="en-US" altLang="zh-CN" sz="1800" b="1" dirty="0"/>
          </a:p>
          <a:p>
            <a:pPr marL="400050" lvl="1" indent="0">
              <a:buNone/>
            </a:pPr>
            <a:r>
              <a:rPr lang="en-US" altLang="zh-CN" sz="1800" b="1" dirty="0"/>
              <a:t>    signal(white); </a:t>
            </a:r>
          </a:p>
          <a:p>
            <a:pPr marL="400050" lvl="1" indent="0">
              <a:buNone/>
            </a:pPr>
            <a:r>
              <a:rPr lang="en-US" altLang="zh-CN" sz="1800" b="1" dirty="0"/>
              <a:t>}</a:t>
            </a:r>
          </a:p>
          <a:p>
            <a:endParaRPr lang="zh-CN" altLang="en-US" sz="2000" b="1" dirty="0"/>
          </a:p>
          <a:p>
            <a:endParaRPr lang="zh-CN" altLang="en-US" sz="2000" b="1" dirty="0"/>
          </a:p>
        </p:txBody>
      </p:sp>
      <p:sp>
        <p:nvSpPr>
          <p:cNvPr id="4" name="Rectangle 3">
            <a:extLst>
              <a:ext uri="{FF2B5EF4-FFF2-40B4-BE49-F238E27FC236}">
                <a16:creationId xmlns:a16="http://schemas.microsoft.com/office/drawing/2014/main" id="{48A89DC6-179E-4DAC-A287-038D4399E900}"/>
              </a:ext>
            </a:extLst>
          </p:cNvPr>
          <p:cNvSpPr txBox="1">
            <a:spLocks noChangeArrowheads="1"/>
          </p:cNvSpPr>
          <p:nvPr/>
        </p:nvSpPr>
        <p:spPr bwMode="auto">
          <a:xfrm>
            <a:off x="942497" y="1127222"/>
            <a:ext cx="7429146"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2000" b="1" dirty="0"/>
              <a:t>如果</a:t>
            </a:r>
            <a:r>
              <a:rPr lang="en-US" altLang="zh-CN" sz="2000" b="1" dirty="0"/>
              <a:t>black=</a:t>
            </a:r>
            <a:r>
              <a:rPr lang="en-US" altLang="zh-CN" sz="2000" b="1" dirty="0">
                <a:solidFill>
                  <a:srgbClr val="FF0000"/>
                </a:solidFill>
              </a:rPr>
              <a:t>1</a:t>
            </a:r>
            <a:r>
              <a:rPr lang="zh-CN" altLang="en-US" sz="2000" b="1" dirty="0"/>
              <a:t>，</a:t>
            </a:r>
            <a:r>
              <a:rPr lang="en-US" altLang="zh-CN" sz="2000" b="1" dirty="0" smtClean="0"/>
              <a:t>white=</a:t>
            </a:r>
            <a:r>
              <a:rPr lang="en-US" altLang="zh-CN" sz="2000" b="1" dirty="0" smtClean="0">
                <a:solidFill>
                  <a:srgbClr val="C00000"/>
                </a:solidFill>
              </a:rPr>
              <a:t>0</a:t>
            </a:r>
            <a:r>
              <a:rPr lang="zh-CN" altLang="en-US" sz="2000" b="1" dirty="0" smtClean="0"/>
              <a:t>，</a:t>
            </a:r>
            <a:endParaRPr lang="en-US" altLang="zh-CN" sz="2000" b="1" dirty="0"/>
          </a:p>
        </p:txBody>
      </p:sp>
      <p:sp>
        <p:nvSpPr>
          <p:cNvPr id="5" name="Rectangle 3">
            <a:extLst>
              <a:ext uri="{FF2B5EF4-FFF2-40B4-BE49-F238E27FC236}">
                <a16:creationId xmlns:a16="http://schemas.microsoft.com/office/drawing/2014/main" id="{0D5F6ABF-F80C-4AB5-8A8E-EDADB8972DBA}"/>
              </a:ext>
            </a:extLst>
          </p:cNvPr>
          <p:cNvSpPr txBox="1">
            <a:spLocks noChangeArrowheads="1"/>
          </p:cNvSpPr>
          <p:nvPr/>
        </p:nvSpPr>
        <p:spPr bwMode="auto">
          <a:xfrm>
            <a:off x="4724400" y="1798534"/>
            <a:ext cx="2413994" cy="26454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1800" b="1" dirty="0"/>
              <a:t>捡白子进程</a:t>
            </a:r>
            <a:endParaRPr lang="en-US" altLang="zh-CN" sz="1800" b="1" dirty="0"/>
          </a:p>
          <a:p>
            <a:pPr marL="400050" lvl="1" indent="0">
              <a:buFont typeface="Monotype Sorts" pitchFamily="2" charset="2"/>
              <a:buNone/>
            </a:pPr>
            <a:r>
              <a:rPr lang="en-US" altLang="zh-CN" sz="1800" b="1" dirty="0"/>
              <a:t>While (true) </a:t>
            </a:r>
          </a:p>
          <a:p>
            <a:pPr marL="400050" lvl="1" indent="0">
              <a:buFont typeface="Monotype Sorts" pitchFamily="2" charset="2"/>
              <a:buNone/>
            </a:pPr>
            <a:r>
              <a:rPr lang="en-US" altLang="zh-CN" sz="1800" b="1" dirty="0"/>
              <a:t>{</a:t>
            </a:r>
          </a:p>
          <a:p>
            <a:pPr marL="400050" lvl="1" indent="0">
              <a:buNone/>
            </a:pPr>
            <a:r>
              <a:rPr lang="en-US" altLang="zh-CN" sz="1800" b="1" dirty="0"/>
              <a:t>    wait(white);</a:t>
            </a:r>
          </a:p>
          <a:p>
            <a:pPr marL="400050" lvl="1" indent="0">
              <a:buFont typeface="Monotype Sorts" pitchFamily="2" charset="2"/>
              <a:buNone/>
            </a:pPr>
            <a:r>
              <a:rPr lang="en-US" altLang="zh-CN" sz="1800" b="1" dirty="0"/>
              <a:t>     </a:t>
            </a:r>
            <a:r>
              <a:rPr lang="zh-CN" altLang="en-US" sz="1800" b="1" dirty="0"/>
              <a:t>捡一个白子；</a:t>
            </a:r>
            <a:endParaRPr lang="en-US" altLang="zh-CN" sz="1800" b="1" dirty="0"/>
          </a:p>
          <a:p>
            <a:pPr marL="400050" lvl="1" indent="0">
              <a:buNone/>
            </a:pPr>
            <a:r>
              <a:rPr lang="en-US" altLang="zh-CN" sz="1800" b="1" dirty="0"/>
              <a:t>    signal(black); </a:t>
            </a:r>
          </a:p>
          <a:p>
            <a:pPr marL="400050" lvl="1" indent="0">
              <a:buFont typeface="Monotype Sorts" pitchFamily="2" charset="2"/>
              <a:buNone/>
            </a:pPr>
            <a:r>
              <a:rPr lang="en-US" altLang="zh-CN" sz="1800" b="1" dirty="0"/>
              <a:t>}</a:t>
            </a:r>
          </a:p>
          <a:p>
            <a:endParaRPr lang="zh-CN" altLang="en-US" sz="2000" b="1" dirty="0"/>
          </a:p>
          <a:p>
            <a:endParaRPr lang="zh-CN" altLang="en-US" sz="2000" b="1" dirty="0"/>
          </a:p>
        </p:txBody>
      </p:sp>
    </p:spTree>
    <p:extLst>
      <p:ext uri="{BB962C8B-B14F-4D97-AF65-F5344CB8AC3E}">
        <p14:creationId xmlns:p14="http://schemas.microsoft.com/office/powerpoint/2010/main" val="48512716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68BD74F9-B02A-4132-B17A-53FEA7050BD6}"/>
              </a:ext>
            </a:extLst>
          </p:cNvPr>
          <p:cNvSpPr>
            <a:spLocks noGrp="1"/>
          </p:cNvSpPr>
          <p:nvPr>
            <p:ph type="title" idx="4294967295"/>
          </p:nvPr>
        </p:nvSpPr>
        <p:spPr>
          <a:ln>
            <a:miter/>
          </a:ln>
        </p:spPr>
        <p:txBody>
          <a:bodyPr/>
          <a:lstStyle/>
          <a:p>
            <a:pPr>
              <a:defRPr/>
            </a:pPr>
            <a:r>
              <a:rPr lang="zh-CN" altLang="en-US" dirty="0"/>
              <a:t>围棋拣子问题</a:t>
            </a:r>
            <a:r>
              <a:rPr lang="en-US" altLang="zh-CN" dirty="0"/>
              <a:t>—</a:t>
            </a:r>
            <a:r>
              <a:rPr lang="zh-CN" altLang="en-US" dirty="0"/>
              <a:t>讨论</a:t>
            </a:r>
            <a:endParaRPr lang="zh-CN" altLang="en-US" noProof="1">
              <a:effectLst>
                <a:outerShdw blurRad="38100" dist="38100" dir="2700000">
                  <a:srgbClr val="C0C0C0"/>
                </a:outerShdw>
              </a:effectLst>
            </a:endParaRPr>
          </a:p>
        </p:txBody>
      </p:sp>
      <p:sp>
        <p:nvSpPr>
          <p:cNvPr id="149507" name="Rectangle 3">
            <a:extLst>
              <a:ext uri="{FF2B5EF4-FFF2-40B4-BE49-F238E27FC236}">
                <a16:creationId xmlns:a16="http://schemas.microsoft.com/office/drawing/2014/main" id="{DBC2A286-AF10-48D1-A73A-1FF2ABD659F0}"/>
              </a:ext>
            </a:extLst>
          </p:cNvPr>
          <p:cNvSpPr>
            <a:spLocks noGrp="1" noChangeArrowheads="1"/>
          </p:cNvSpPr>
          <p:nvPr>
            <p:ph type="body" idx="4294967295"/>
          </p:nvPr>
        </p:nvSpPr>
        <p:spPr>
          <a:xfrm>
            <a:off x="2160592" y="1827817"/>
            <a:ext cx="2413994" cy="2586853"/>
          </a:xfrm>
          <a:ln>
            <a:solidFill>
              <a:schemeClr val="tx1"/>
            </a:solidFill>
          </a:ln>
        </p:spPr>
        <p:txBody>
          <a:bodyPr/>
          <a:lstStyle/>
          <a:p>
            <a:r>
              <a:rPr lang="zh-CN" altLang="en-US" sz="1800" b="1" dirty="0"/>
              <a:t>捡黑子进程</a:t>
            </a:r>
            <a:endParaRPr lang="en-US" altLang="zh-CN" sz="1800" b="1" dirty="0"/>
          </a:p>
          <a:p>
            <a:pPr marL="400050" lvl="1" indent="0">
              <a:buNone/>
            </a:pPr>
            <a:r>
              <a:rPr lang="en-US" altLang="zh-CN" sz="1800" b="1" dirty="0"/>
              <a:t>While (true) </a:t>
            </a:r>
          </a:p>
          <a:p>
            <a:pPr marL="400050" lvl="1" indent="0">
              <a:buNone/>
            </a:pPr>
            <a:r>
              <a:rPr lang="en-US" altLang="zh-CN" sz="1800" b="1" dirty="0"/>
              <a:t>{</a:t>
            </a:r>
          </a:p>
          <a:p>
            <a:pPr marL="400050" lvl="1" indent="0">
              <a:buNone/>
            </a:pPr>
            <a:r>
              <a:rPr lang="en-US" altLang="zh-CN" sz="1800" b="1" dirty="0"/>
              <a:t>    wait(black);</a:t>
            </a:r>
          </a:p>
          <a:p>
            <a:pPr marL="400050" lvl="1" indent="0">
              <a:buNone/>
            </a:pPr>
            <a:r>
              <a:rPr lang="en-US" altLang="zh-CN" sz="1800" b="1" dirty="0"/>
              <a:t>     </a:t>
            </a:r>
            <a:r>
              <a:rPr lang="zh-CN" altLang="en-US" sz="1800" b="1" dirty="0"/>
              <a:t>捡一个黑子；</a:t>
            </a:r>
            <a:endParaRPr lang="en-US" altLang="zh-CN" sz="1800" b="1" dirty="0"/>
          </a:p>
          <a:p>
            <a:pPr marL="400050" lvl="1" indent="0">
              <a:buNone/>
            </a:pPr>
            <a:r>
              <a:rPr lang="en-US" altLang="zh-CN" sz="1800" b="1" dirty="0"/>
              <a:t>    signal(white); </a:t>
            </a:r>
          </a:p>
          <a:p>
            <a:pPr marL="400050" lvl="1" indent="0">
              <a:buNone/>
            </a:pPr>
            <a:r>
              <a:rPr lang="en-US" altLang="zh-CN" sz="1800" b="1" dirty="0"/>
              <a:t>}</a:t>
            </a:r>
          </a:p>
          <a:p>
            <a:endParaRPr lang="zh-CN" altLang="en-US" sz="2000" b="1" dirty="0"/>
          </a:p>
          <a:p>
            <a:endParaRPr lang="zh-CN" altLang="en-US" sz="2000" b="1" dirty="0"/>
          </a:p>
        </p:txBody>
      </p:sp>
      <p:sp>
        <p:nvSpPr>
          <p:cNvPr id="4" name="Rectangle 3">
            <a:extLst>
              <a:ext uri="{FF2B5EF4-FFF2-40B4-BE49-F238E27FC236}">
                <a16:creationId xmlns:a16="http://schemas.microsoft.com/office/drawing/2014/main" id="{48A89DC6-179E-4DAC-A287-038D4399E900}"/>
              </a:ext>
            </a:extLst>
          </p:cNvPr>
          <p:cNvSpPr txBox="1">
            <a:spLocks noChangeArrowheads="1"/>
          </p:cNvSpPr>
          <p:nvPr/>
        </p:nvSpPr>
        <p:spPr bwMode="auto">
          <a:xfrm>
            <a:off x="942497" y="1127222"/>
            <a:ext cx="7429146"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2000" b="1" dirty="0"/>
              <a:t>如果</a:t>
            </a:r>
            <a:r>
              <a:rPr lang="en-US" altLang="zh-CN" sz="2000" b="1" dirty="0"/>
              <a:t>black=</a:t>
            </a:r>
            <a:r>
              <a:rPr lang="en-US" altLang="zh-CN" sz="2000" b="1" dirty="0">
                <a:solidFill>
                  <a:srgbClr val="FF0000"/>
                </a:solidFill>
              </a:rPr>
              <a:t>1</a:t>
            </a:r>
            <a:r>
              <a:rPr lang="zh-CN" altLang="en-US" sz="2000" b="1" dirty="0"/>
              <a:t>，</a:t>
            </a:r>
            <a:r>
              <a:rPr lang="en-US" altLang="zh-CN" sz="2000" b="1" dirty="0"/>
              <a:t>white=</a:t>
            </a:r>
            <a:r>
              <a:rPr lang="en-US" altLang="zh-CN" sz="2000" b="1" dirty="0">
                <a:solidFill>
                  <a:srgbClr val="FF0000"/>
                </a:solidFill>
              </a:rPr>
              <a:t>1</a:t>
            </a:r>
            <a:r>
              <a:rPr lang="zh-CN" altLang="en-US" sz="2000" b="1" dirty="0"/>
              <a:t>，</a:t>
            </a:r>
            <a:r>
              <a:rPr lang="zh-CN" altLang="en-US" sz="2000" b="1" dirty="0">
                <a:solidFill>
                  <a:srgbClr val="7030A0"/>
                </a:solidFill>
              </a:rPr>
              <a:t>思考两进程之间执行次数的制约？</a:t>
            </a:r>
            <a:endParaRPr lang="en-US" altLang="zh-CN" sz="2000" b="1" dirty="0">
              <a:solidFill>
                <a:srgbClr val="7030A0"/>
              </a:solidFill>
            </a:endParaRPr>
          </a:p>
        </p:txBody>
      </p:sp>
      <p:sp>
        <p:nvSpPr>
          <p:cNvPr id="5" name="Rectangle 3">
            <a:extLst>
              <a:ext uri="{FF2B5EF4-FFF2-40B4-BE49-F238E27FC236}">
                <a16:creationId xmlns:a16="http://schemas.microsoft.com/office/drawing/2014/main" id="{0D5F6ABF-F80C-4AB5-8A8E-EDADB8972DBA}"/>
              </a:ext>
            </a:extLst>
          </p:cNvPr>
          <p:cNvSpPr txBox="1">
            <a:spLocks noChangeArrowheads="1"/>
          </p:cNvSpPr>
          <p:nvPr/>
        </p:nvSpPr>
        <p:spPr bwMode="auto">
          <a:xfrm>
            <a:off x="4724400" y="1798534"/>
            <a:ext cx="2413994" cy="26454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1800" b="1" dirty="0"/>
              <a:t>捡白子进程</a:t>
            </a:r>
            <a:endParaRPr lang="en-US" altLang="zh-CN" sz="1800" b="1" dirty="0"/>
          </a:p>
          <a:p>
            <a:pPr marL="400050" lvl="1" indent="0">
              <a:buFont typeface="Monotype Sorts" pitchFamily="2" charset="2"/>
              <a:buNone/>
            </a:pPr>
            <a:r>
              <a:rPr lang="en-US" altLang="zh-CN" sz="1800" b="1" dirty="0"/>
              <a:t>While (true) </a:t>
            </a:r>
          </a:p>
          <a:p>
            <a:pPr marL="400050" lvl="1" indent="0">
              <a:buFont typeface="Monotype Sorts" pitchFamily="2" charset="2"/>
              <a:buNone/>
            </a:pPr>
            <a:r>
              <a:rPr lang="en-US" altLang="zh-CN" sz="1800" b="1" dirty="0"/>
              <a:t>{</a:t>
            </a:r>
          </a:p>
          <a:p>
            <a:pPr marL="400050" lvl="1" indent="0">
              <a:buNone/>
            </a:pPr>
            <a:r>
              <a:rPr lang="en-US" altLang="zh-CN" sz="1800" b="1" dirty="0"/>
              <a:t>    wait(white);</a:t>
            </a:r>
          </a:p>
          <a:p>
            <a:pPr marL="400050" lvl="1" indent="0">
              <a:buFont typeface="Monotype Sorts" pitchFamily="2" charset="2"/>
              <a:buNone/>
            </a:pPr>
            <a:r>
              <a:rPr lang="en-US" altLang="zh-CN" sz="1800" b="1" dirty="0"/>
              <a:t>     </a:t>
            </a:r>
            <a:r>
              <a:rPr lang="zh-CN" altLang="en-US" sz="1800" b="1" dirty="0"/>
              <a:t>捡一个白子；</a:t>
            </a:r>
            <a:endParaRPr lang="en-US" altLang="zh-CN" sz="1800" b="1" dirty="0"/>
          </a:p>
          <a:p>
            <a:pPr marL="400050" lvl="1" indent="0">
              <a:buNone/>
            </a:pPr>
            <a:r>
              <a:rPr lang="en-US" altLang="zh-CN" sz="1800" b="1" dirty="0"/>
              <a:t>    signal(black); </a:t>
            </a:r>
          </a:p>
          <a:p>
            <a:pPr marL="400050" lvl="1" indent="0">
              <a:buFont typeface="Monotype Sorts" pitchFamily="2" charset="2"/>
              <a:buNone/>
            </a:pPr>
            <a:r>
              <a:rPr lang="en-US" altLang="zh-CN" sz="1800" b="1" dirty="0"/>
              <a:t>}</a:t>
            </a:r>
          </a:p>
          <a:p>
            <a:endParaRPr lang="zh-CN" altLang="en-US" sz="2000" b="1" dirty="0"/>
          </a:p>
          <a:p>
            <a:endParaRPr lang="zh-CN" altLang="en-US" sz="2000" b="1" dirty="0"/>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8F88BAC0-9B9B-47B8-A42D-DC973C015E3D}"/>
                  </a:ext>
                </a:extLst>
              </p:cNvPr>
              <p:cNvSpPr txBox="1">
                <a:spLocks noChangeArrowheads="1"/>
              </p:cNvSpPr>
              <p:nvPr/>
            </p:nvSpPr>
            <p:spPr bwMode="auto">
              <a:xfrm>
                <a:off x="5232646" y="4698876"/>
                <a:ext cx="3811495" cy="4019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a:buFont typeface="Arial" panose="020B0604020202020204" pitchFamily="34" charset="0"/>
                  <a:buNone/>
                </a:pPr>
                <a:r>
                  <a:rPr lang="zh-CN" altLang="en-US" sz="1800" b="1" dirty="0">
                    <a:solidFill>
                      <a:srgbClr val="C00000"/>
                    </a:solidFill>
                    <a:latin typeface="Helvetica" panose="020B0604020202020204" pitchFamily="34" charset="0"/>
                  </a:rPr>
                  <a:t>捡黑子的次数</a:t>
                </a:r>
                <a14:m>
                  <m:oMath xmlns:m="http://schemas.openxmlformats.org/officeDocument/2006/math">
                    <m:r>
                      <a:rPr lang="zh-CN" altLang="en-US" sz="1800" b="1">
                        <a:latin typeface="Cambria Math" panose="02040503050406030204" pitchFamily="18" charset="0"/>
                      </a:rPr>
                      <m:t>−</m:t>
                    </m:r>
                    <m:r>
                      <a:rPr lang="zh-CN" altLang="en-US" sz="1800" b="1" i="1" smtClean="0">
                        <a:solidFill>
                          <a:srgbClr val="7030A0"/>
                        </a:solidFill>
                        <a:latin typeface="Cambria Math" panose="02040503050406030204" pitchFamily="18" charset="0"/>
                      </a:rPr>
                      <m:t>捡</m:t>
                    </m:r>
                  </m:oMath>
                </a14:m>
                <a:r>
                  <a:rPr lang="zh-CN" altLang="en-US" sz="1800" b="1" dirty="0">
                    <a:solidFill>
                      <a:srgbClr val="7030A0"/>
                    </a:solidFill>
                    <a:latin typeface="Helvetica" panose="020B0604020202020204" pitchFamily="34" charset="0"/>
                  </a:rPr>
                  <a:t>白子的次数</a:t>
                </a:r>
                <a:r>
                  <a:rPr lang="zh-CN" altLang="en-US" sz="1800" b="1" dirty="0">
                    <a:latin typeface="Helvetica" panose="020B0604020202020204" pitchFamily="34" charset="0"/>
                  </a:rPr>
                  <a:t>&lt;=</a:t>
                </a:r>
                <a:r>
                  <a:rPr lang="en-US" altLang="zh-CN" sz="1800" b="1" dirty="0">
                    <a:solidFill>
                      <a:srgbClr val="C00000"/>
                    </a:solidFill>
                    <a:latin typeface="Helvetica" panose="020B0604020202020204" pitchFamily="34" charset="0"/>
                  </a:rPr>
                  <a:t>1</a:t>
                </a:r>
                <a:endParaRPr lang="en-US" altLang="zh-CN" sz="1800" b="1" dirty="0">
                  <a:latin typeface="Helvetica" panose="020B0604020202020204" pitchFamily="34" charset="0"/>
                </a:endParaRPr>
              </a:p>
            </p:txBody>
          </p:sp>
        </mc:Choice>
        <mc:Fallback xmlns="">
          <p:sp>
            <p:nvSpPr>
              <p:cNvPr id="6" name="Rectangle 3">
                <a:extLst>
                  <a:ext uri="{FF2B5EF4-FFF2-40B4-BE49-F238E27FC236}">
                    <a16:creationId xmlns:a16="http://schemas.microsoft.com/office/drawing/2014/main" id="{8F88BAC0-9B9B-47B8-A42D-DC973C015E3D}"/>
                  </a:ext>
                </a:extLst>
              </p:cNvPr>
              <p:cNvSpPr txBox="1">
                <a:spLocks noRot="1" noChangeAspect="1" noMove="1" noResize="1" noEditPoints="1" noAdjustHandles="1" noChangeArrowheads="1" noChangeShapeType="1" noTextEdit="1"/>
              </p:cNvSpPr>
              <p:nvPr/>
            </p:nvSpPr>
            <p:spPr bwMode="auto">
              <a:xfrm>
                <a:off x="5232646" y="4698876"/>
                <a:ext cx="3811495" cy="401967"/>
              </a:xfrm>
              <a:prstGeom prst="rect">
                <a:avLst/>
              </a:prstGeom>
              <a:blipFill>
                <a:blip r:embed="rId2"/>
                <a:stretch>
                  <a:fillRect l="-1278" t="-12121" b="-16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43EB24E0-33C3-4B96-B9C9-183C3067536F}"/>
                  </a:ext>
                </a:extLst>
              </p:cNvPr>
              <p:cNvSpPr txBox="1">
                <a:spLocks noChangeArrowheads="1"/>
              </p:cNvSpPr>
              <p:nvPr/>
            </p:nvSpPr>
            <p:spPr bwMode="auto">
              <a:xfrm>
                <a:off x="5232646" y="5116754"/>
                <a:ext cx="3714573" cy="4019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a:buNone/>
                </a:pPr>
                <a:r>
                  <a:rPr lang="zh-CN" altLang="en-US" sz="1800" b="1" dirty="0">
                    <a:solidFill>
                      <a:srgbClr val="7030A0"/>
                    </a:solidFill>
                    <a:latin typeface="Helvetica" panose="020B0604020202020204" pitchFamily="34" charset="0"/>
                  </a:rPr>
                  <a:t>捡白子的次数</a:t>
                </a:r>
                <a14:m>
                  <m:oMath xmlns:m="http://schemas.openxmlformats.org/officeDocument/2006/math">
                    <m:r>
                      <a:rPr lang="zh-CN" altLang="en-US" sz="1800" b="1">
                        <a:solidFill>
                          <a:srgbClr val="C00000"/>
                        </a:solidFill>
                        <a:latin typeface="Cambria Math" panose="02040503050406030204" pitchFamily="18" charset="0"/>
                      </a:rPr>
                      <m:t>−</m:t>
                    </m:r>
                    <m:r>
                      <a:rPr lang="zh-CN" altLang="en-US" sz="1800" b="1">
                        <a:solidFill>
                          <a:srgbClr val="C00000"/>
                        </a:solidFill>
                        <a:latin typeface="Cambria Math" panose="02040503050406030204" pitchFamily="18" charset="0"/>
                      </a:rPr>
                      <m:t>捡黑</m:t>
                    </m:r>
                  </m:oMath>
                </a14:m>
                <a:r>
                  <a:rPr lang="zh-CN" altLang="en-US" sz="1800" b="1" dirty="0">
                    <a:solidFill>
                      <a:srgbClr val="C00000"/>
                    </a:solidFill>
                    <a:latin typeface="Helvetica" panose="020B0604020202020204" pitchFamily="34" charset="0"/>
                  </a:rPr>
                  <a:t>子的次数</a:t>
                </a:r>
                <a:r>
                  <a:rPr lang="zh-CN" altLang="en-US" sz="1800" b="1" dirty="0">
                    <a:latin typeface="Helvetica" panose="020B0604020202020204" pitchFamily="34" charset="0"/>
                  </a:rPr>
                  <a:t>&lt;=</a:t>
                </a:r>
                <a:r>
                  <a:rPr lang="en-US" altLang="zh-CN" sz="1800" b="1" dirty="0">
                    <a:solidFill>
                      <a:srgbClr val="C00000"/>
                    </a:solidFill>
                    <a:latin typeface="Helvetica" panose="020B0604020202020204" pitchFamily="34" charset="0"/>
                  </a:rPr>
                  <a:t>1</a:t>
                </a:r>
                <a:endParaRPr lang="zh-CN" altLang="en-US" sz="1800" b="1" dirty="0">
                  <a:latin typeface="Helvetica" panose="020B0604020202020204" pitchFamily="34" charset="0"/>
                </a:endParaRPr>
              </a:p>
            </p:txBody>
          </p:sp>
        </mc:Choice>
        <mc:Fallback xmlns="">
          <p:sp>
            <p:nvSpPr>
              <p:cNvPr id="7" name="Rectangle 3">
                <a:extLst>
                  <a:ext uri="{FF2B5EF4-FFF2-40B4-BE49-F238E27FC236}">
                    <a16:creationId xmlns:a16="http://schemas.microsoft.com/office/drawing/2014/main" id="{43EB24E0-33C3-4B96-B9C9-183C3067536F}"/>
                  </a:ext>
                </a:extLst>
              </p:cNvPr>
              <p:cNvSpPr txBox="1">
                <a:spLocks noRot="1" noChangeAspect="1" noMove="1" noResize="1" noEditPoints="1" noAdjustHandles="1" noChangeArrowheads="1" noChangeShapeType="1" noTextEdit="1"/>
              </p:cNvSpPr>
              <p:nvPr/>
            </p:nvSpPr>
            <p:spPr bwMode="auto">
              <a:xfrm>
                <a:off x="5232646" y="5116754"/>
                <a:ext cx="3714573" cy="401967"/>
              </a:xfrm>
              <a:prstGeom prst="rect">
                <a:avLst/>
              </a:prstGeom>
              <a:blipFill>
                <a:blip r:embed="rId3"/>
                <a:stretch>
                  <a:fillRect l="-1311" t="-10606" b="-16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8" name="Rectangle 3">
            <a:extLst>
              <a:ext uri="{FF2B5EF4-FFF2-40B4-BE49-F238E27FC236}">
                <a16:creationId xmlns:a16="http://schemas.microsoft.com/office/drawing/2014/main" id="{B5291E0D-782A-428A-A5E2-72410B6E7CA6}"/>
              </a:ext>
            </a:extLst>
          </p:cNvPr>
          <p:cNvSpPr txBox="1">
            <a:spLocks noChangeArrowheads="1"/>
          </p:cNvSpPr>
          <p:nvPr/>
        </p:nvSpPr>
        <p:spPr bwMode="auto">
          <a:xfrm>
            <a:off x="626249" y="4706092"/>
            <a:ext cx="4815763" cy="37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1800" b="1" dirty="0">
                <a:solidFill>
                  <a:srgbClr val="0033CC"/>
                </a:solidFill>
              </a:rPr>
              <a:t>捡黑子的次数</a:t>
            </a:r>
            <a:r>
              <a:rPr lang="zh-CN" altLang="en-US" sz="1800" b="1" dirty="0"/>
              <a:t>比</a:t>
            </a:r>
            <a:r>
              <a:rPr lang="zh-CN" altLang="en-US" sz="1800" b="1" dirty="0">
                <a:solidFill>
                  <a:srgbClr val="006600"/>
                </a:solidFill>
              </a:rPr>
              <a:t>捡白子的次数</a:t>
            </a:r>
            <a:r>
              <a:rPr lang="zh-CN" altLang="en-US" sz="1800" b="1" dirty="0"/>
              <a:t>最多多</a:t>
            </a:r>
            <a:r>
              <a:rPr lang="en-US" altLang="zh-CN" sz="1800" b="1" dirty="0"/>
              <a:t>1</a:t>
            </a:r>
            <a:r>
              <a:rPr lang="zh-CN" altLang="en-US" sz="1800" b="1" dirty="0"/>
              <a:t>次；</a:t>
            </a:r>
            <a:endParaRPr lang="en-US" altLang="zh-CN" sz="1800" b="1" dirty="0"/>
          </a:p>
        </p:txBody>
      </p:sp>
      <p:sp>
        <p:nvSpPr>
          <p:cNvPr id="9" name="对话气泡: 圆角矩形 8">
            <a:extLst>
              <a:ext uri="{FF2B5EF4-FFF2-40B4-BE49-F238E27FC236}">
                <a16:creationId xmlns:a16="http://schemas.microsoft.com/office/drawing/2014/main" id="{2F347566-4F80-43A3-A533-FC379D3F4902}"/>
              </a:ext>
            </a:extLst>
          </p:cNvPr>
          <p:cNvSpPr/>
          <p:nvPr/>
        </p:nvSpPr>
        <p:spPr>
          <a:xfrm>
            <a:off x="760505" y="1827817"/>
            <a:ext cx="1296141" cy="1678863"/>
          </a:xfrm>
          <a:prstGeom prst="wedgeRoundRectCallout">
            <a:avLst>
              <a:gd name="adj1" fmla="val -20833"/>
              <a:gd name="adj2" fmla="val 5109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a:r>
              <a:rPr lang="zh-CN" altLang="en-US" sz="1600" dirty="0">
                <a:solidFill>
                  <a:schemeClr val="tx1"/>
                </a:solidFill>
              </a:rPr>
              <a:t>如果先捡白子</a:t>
            </a:r>
            <a:r>
              <a:rPr lang="en-US" altLang="zh-CN" sz="1600" dirty="0">
                <a:solidFill>
                  <a:schemeClr val="tx1"/>
                </a:solidFill>
              </a:rPr>
              <a:t>1</a:t>
            </a:r>
            <a:r>
              <a:rPr lang="zh-CN" altLang="en-US" sz="1600" dirty="0">
                <a:solidFill>
                  <a:schemeClr val="tx1"/>
                </a:solidFill>
              </a:rPr>
              <a:t>次，则黑子可捡</a:t>
            </a:r>
            <a:r>
              <a:rPr lang="en-US" altLang="zh-CN" sz="1600" dirty="0">
                <a:solidFill>
                  <a:schemeClr val="tx1"/>
                </a:solidFill>
              </a:rPr>
              <a:t>2</a:t>
            </a:r>
            <a:r>
              <a:rPr lang="zh-CN" altLang="en-US" sz="1600" dirty="0">
                <a:solidFill>
                  <a:schemeClr val="tx1"/>
                </a:solidFill>
              </a:rPr>
              <a:t>次，比捡白子可多</a:t>
            </a:r>
            <a:r>
              <a:rPr lang="en-US" altLang="zh-CN" sz="1600" dirty="0">
                <a:solidFill>
                  <a:schemeClr val="tx1"/>
                </a:solidFill>
              </a:rPr>
              <a:t>1</a:t>
            </a:r>
            <a:r>
              <a:rPr lang="zh-CN" altLang="en-US" sz="1600" dirty="0">
                <a:solidFill>
                  <a:schemeClr val="tx1"/>
                </a:solidFill>
              </a:rPr>
              <a:t>次；</a:t>
            </a:r>
            <a:endParaRPr lang="en-US" altLang="zh-CN" sz="1600" dirty="0">
              <a:solidFill>
                <a:schemeClr val="tx1"/>
              </a:solidFill>
            </a:endParaRPr>
          </a:p>
        </p:txBody>
      </p:sp>
      <p:sp>
        <p:nvSpPr>
          <p:cNvPr id="10" name="对话气泡: 圆角矩形 9">
            <a:extLst>
              <a:ext uri="{FF2B5EF4-FFF2-40B4-BE49-F238E27FC236}">
                <a16:creationId xmlns:a16="http://schemas.microsoft.com/office/drawing/2014/main" id="{E3A0E9D3-E5A7-4282-8100-1AC92DDA2651}"/>
              </a:ext>
            </a:extLst>
          </p:cNvPr>
          <p:cNvSpPr/>
          <p:nvPr/>
        </p:nvSpPr>
        <p:spPr>
          <a:xfrm>
            <a:off x="7288208" y="1916594"/>
            <a:ext cx="1296141" cy="1714373"/>
          </a:xfrm>
          <a:prstGeom prst="wedgeRoundRectCallout">
            <a:avLst>
              <a:gd name="adj1" fmla="val -20833"/>
              <a:gd name="adj2" fmla="val 5109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a:r>
              <a:rPr lang="zh-CN" altLang="en-US" sz="1600" dirty="0">
                <a:solidFill>
                  <a:schemeClr val="tx1"/>
                </a:solidFill>
              </a:rPr>
              <a:t>如果先捡黑子</a:t>
            </a:r>
            <a:r>
              <a:rPr lang="en-US" altLang="zh-CN" sz="1600" dirty="0">
                <a:solidFill>
                  <a:schemeClr val="tx1"/>
                </a:solidFill>
              </a:rPr>
              <a:t>1</a:t>
            </a:r>
            <a:r>
              <a:rPr lang="zh-CN" altLang="en-US" sz="1600" dirty="0">
                <a:solidFill>
                  <a:schemeClr val="tx1"/>
                </a:solidFill>
              </a:rPr>
              <a:t>次，则白子可捡</a:t>
            </a:r>
            <a:r>
              <a:rPr lang="en-US" altLang="zh-CN" sz="1600" dirty="0">
                <a:solidFill>
                  <a:schemeClr val="tx1"/>
                </a:solidFill>
              </a:rPr>
              <a:t>2</a:t>
            </a:r>
            <a:r>
              <a:rPr lang="zh-CN" altLang="en-US" sz="1600" dirty="0">
                <a:solidFill>
                  <a:schemeClr val="tx1"/>
                </a:solidFill>
              </a:rPr>
              <a:t>次，比捡黑子可多</a:t>
            </a:r>
            <a:r>
              <a:rPr lang="en-US" altLang="zh-CN" sz="1600" dirty="0">
                <a:solidFill>
                  <a:schemeClr val="tx1"/>
                </a:solidFill>
              </a:rPr>
              <a:t>1</a:t>
            </a:r>
            <a:r>
              <a:rPr lang="zh-CN" altLang="en-US" sz="1600" dirty="0">
                <a:solidFill>
                  <a:schemeClr val="tx1"/>
                </a:solidFill>
              </a:rPr>
              <a:t>次</a:t>
            </a:r>
            <a:endParaRPr lang="en-US" altLang="zh-CN" sz="1600" dirty="0">
              <a:solidFill>
                <a:schemeClr val="tx1"/>
              </a:solidFill>
            </a:endParaRPr>
          </a:p>
        </p:txBody>
      </p:sp>
      <p:sp>
        <p:nvSpPr>
          <p:cNvPr id="11" name="Rectangle 3">
            <a:extLst>
              <a:ext uri="{FF2B5EF4-FFF2-40B4-BE49-F238E27FC236}">
                <a16:creationId xmlns:a16="http://schemas.microsoft.com/office/drawing/2014/main" id="{572BF3EB-04CC-44DF-A811-A7CD1A6E2041}"/>
              </a:ext>
            </a:extLst>
          </p:cNvPr>
          <p:cNvSpPr txBox="1">
            <a:spLocks noChangeArrowheads="1"/>
          </p:cNvSpPr>
          <p:nvPr/>
        </p:nvSpPr>
        <p:spPr bwMode="auto">
          <a:xfrm>
            <a:off x="635127" y="5058919"/>
            <a:ext cx="4815763" cy="374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1800" b="1" dirty="0">
                <a:solidFill>
                  <a:srgbClr val="006600"/>
                </a:solidFill>
              </a:rPr>
              <a:t>捡白子的次数</a:t>
            </a:r>
            <a:r>
              <a:rPr lang="zh-CN" altLang="en-US" sz="1800" b="1" dirty="0"/>
              <a:t>比</a:t>
            </a:r>
            <a:r>
              <a:rPr lang="zh-CN" altLang="en-US" sz="1800" b="1" dirty="0">
                <a:solidFill>
                  <a:srgbClr val="0033CC"/>
                </a:solidFill>
              </a:rPr>
              <a:t>捡黑子的次数</a:t>
            </a:r>
            <a:r>
              <a:rPr lang="zh-CN" altLang="en-US" sz="1800" b="1" dirty="0"/>
              <a:t>最多多</a:t>
            </a:r>
            <a:r>
              <a:rPr lang="en-US" altLang="zh-CN" sz="1800" b="1" dirty="0"/>
              <a:t>1</a:t>
            </a:r>
            <a:r>
              <a:rPr lang="zh-CN" altLang="en-US" sz="1800" b="1" dirty="0"/>
              <a:t>次；</a:t>
            </a:r>
            <a:endParaRPr lang="en-US" altLang="zh-CN" sz="1800" b="1" dirty="0"/>
          </a:p>
        </p:txBody>
      </p:sp>
    </p:spTree>
    <p:extLst>
      <p:ext uri="{BB962C8B-B14F-4D97-AF65-F5344CB8AC3E}">
        <p14:creationId xmlns:p14="http://schemas.microsoft.com/office/powerpoint/2010/main" val="172400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animBg="1"/>
      <p:bldP spid="11"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68BD74F9-B02A-4132-B17A-53FEA7050BD6}"/>
              </a:ext>
            </a:extLst>
          </p:cNvPr>
          <p:cNvSpPr>
            <a:spLocks noGrp="1"/>
          </p:cNvSpPr>
          <p:nvPr>
            <p:ph type="title" idx="4294967295"/>
          </p:nvPr>
        </p:nvSpPr>
        <p:spPr>
          <a:ln>
            <a:miter/>
          </a:ln>
        </p:spPr>
        <p:txBody>
          <a:bodyPr/>
          <a:lstStyle/>
          <a:p>
            <a:pPr>
              <a:defRPr/>
            </a:pPr>
            <a:r>
              <a:rPr lang="zh-CN" altLang="en-US" dirty="0"/>
              <a:t>围棋拣子问题</a:t>
            </a:r>
            <a:r>
              <a:rPr lang="en-US" altLang="zh-CN" dirty="0"/>
              <a:t>—</a:t>
            </a:r>
            <a:r>
              <a:rPr lang="zh-CN" altLang="en-US" dirty="0"/>
              <a:t>讨论</a:t>
            </a:r>
            <a:endParaRPr lang="zh-CN" altLang="en-US" noProof="1">
              <a:effectLst>
                <a:outerShdw blurRad="38100" dist="38100" dir="2700000">
                  <a:srgbClr val="C0C0C0"/>
                </a:outerShdw>
              </a:effectLst>
            </a:endParaRPr>
          </a:p>
        </p:txBody>
      </p:sp>
      <p:sp>
        <p:nvSpPr>
          <p:cNvPr id="149507" name="Rectangle 3">
            <a:extLst>
              <a:ext uri="{FF2B5EF4-FFF2-40B4-BE49-F238E27FC236}">
                <a16:creationId xmlns:a16="http://schemas.microsoft.com/office/drawing/2014/main" id="{DBC2A286-AF10-48D1-A73A-1FF2ABD659F0}"/>
              </a:ext>
            </a:extLst>
          </p:cNvPr>
          <p:cNvSpPr>
            <a:spLocks noGrp="1" noChangeArrowheads="1"/>
          </p:cNvSpPr>
          <p:nvPr>
            <p:ph type="body" idx="4294967295"/>
          </p:nvPr>
        </p:nvSpPr>
        <p:spPr>
          <a:xfrm>
            <a:off x="2166884" y="1754822"/>
            <a:ext cx="2405116" cy="2586853"/>
          </a:xfrm>
          <a:ln>
            <a:solidFill>
              <a:schemeClr val="tx1"/>
            </a:solidFill>
          </a:ln>
        </p:spPr>
        <p:txBody>
          <a:bodyPr/>
          <a:lstStyle/>
          <a:p>
            <a:r>
              <a:rPr lang="zh-CN" altLang="en-US" sz="1800" b="1" dirty="0"/>
              <a:t>捡黑子进程</a:t>
            </a:r>
            <a:endParaRPr lang="en-US" altLang="zh-CN" sz="1800" b="1" dirty="0"/>
          </a:p>
          <a:p>
            <a:pPr marL="400050" lvl="1" indent="0">
              <a:buNone/>
            </a:pPr>
            <a:r>
              <a:rPr lang="en-US" altLang="zh-CN" sz="1800" b="1" dirty="0"/>
              <a:t>While (true) </a:t>
            </a:r>
          </a:p>
          <a:p>
            <a:pPr marL="400050" lvl="1" indent="0">
              <a:buNone/>
            </a:pPr>
            <a:r>
              <a:rPr lang="en-US" altLang="zh-CN" sz="1800" b="1" dirty="0"/>
              <a:t>{</a:t>
            </a:r>
          </a:p>
          <a:p>
            <a:pPr marL="400050" lvl="1" indent="0">
              <a:buNone/>
            </a:pPr>
            <a:r>
              <a:rPr lang="en-US" altLang="zh-CN" sz="1800" b="1" dirty="0"/>
              <a:t>    wait(black);</a:t>
            </a:r>
          </a:p>
          <a:p>
            <a:pPr marL="400050" lvl="1" indent="0">
              <a:buNone/>
            </a:pPr>
            <a:r>
              <a:rPr lang="en-US" altLang="zh-CN" sz="1800" b="1" dirty="0"/>
              <a:t>     </a:t>
            </a:r>
            <a:r>
              <a:rPr lang="zh-CN" altLang="en-US" sz="1800" b="1" dirty="0"/>
              <a:t>捡一个黑子；</a:t>
            </a:r>
            <a:endParaRPr lang="en-US" altLang="zh-CN" sz="1800" b="1" dirty="0"/>
          </a:p>
          <a:p>
            <a:pPr marL="400050" lvl="1" indent="0">
              <a:buNone/>
            </a:pPr>
            <a:r>
              <a:rPr lang="en-US" altLang="zh-CN" sz="1800" b="1" dirty="0"/>
              <a:t>    signal(white); </a:t>
            </a:r>
          </a:p>
          <a:p>
            <a:pPr marL="400050" lvl="1" indent="0">
              <a:buNone/>
            </a:pPr>
            <a:r>
              <a:rPr lang="en-US" altLang="zh-CN" sz="1800" b="1" dirty="0"/>
              <a:t>}</a:t>
            </a:r>
          </a:p>
          <a:p>
            <a:endParaRPr lang="zh-CN" altLang="en-US" sz="2000" b="1" dirty="0"/>
          </a:p>
          <a:p>
            <a:endParaRPr lang="zh-CN" altLang="en-US" sz="2000" b="1" dirty="0"/>
          </a:p>
        </p:txBody>
      </p:sp>
      <p:sp>
        <p:nvSpPr>
          <p:cNvPr id="4" name="Rectangle 3">
            <a:extLst>
              <a:ext uri="{FF2B5EF4-FFF2-40B4-BE49-F238E27FC236}">
                <a16:creationId xmlns:a16="http://schemas.microsoft.com/office/drawing/2014/main" id="{48A89DC6-179E-4DAC-A287-038D4399E900}"/>
              </a:ext>
            </a:extLst>
          </p:cNvPr>
          <p:cNvSpPr txBox="1">
            <a:spLocks noChangeArrowheads="1"/>
          </p:cNvSpPr>
          <p:nvPr/>
        </p:nvSpPr>
        <p:spPr bwMode="auto">
          <a:xfrm>
            <a:off x="1057906" y="1125123"/>
            <a:ext cx="7429146"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2000" b="1" dirty="0"/>
              <a:t>如果</a:t>
            </a:r>
            <a:r>
              <a:rPr lang="en-US" altLang="zh-CN" sz="2000" b="1" dirty="0"/>
              <a:t>black=</a:t>
            </a:r>
            <a:r>
              <a:rPr lang="en-US" altLang="zh-CN" sz="2000" b="1" dirty="0">
                <a:solidFill>
                  <a:srgbClr val="FF0000"/>
                </a:solidFill>
              </a:rPr>
              <a:t>M</a:t>
            </a:r>
            <a:r>
              <a:rPr lang="zh-CN" altLang="en-US" sz="2000" b="1" dirty="0"/>
              <a:t>，</a:t>
            </a:r>
            <a:r>
              <a:rPr lang="en-US" altLang="zh-CN" sz="2000" b="1" dirty="0"/>
              <a:t>white=</a:t>
            </a:r>
            <a:r>
              <a:rPr lang="en-US" altLang="zh-CN" sz="2000" b="1" dirty="0">
                <a:solidFill>
                  <a:srgbClr val="FF0000"/>
                </a:solidFill>
              </a:rPr>
              <a:t>N</a:t>
            </a:r>
            <a:r>
              <a:rPr lang="zh-CN" altLang="en-US" sz="2000" b="1" dirty="0"/>
              <a:t>，思考两进程之间执行次数的制约？</a:t>
            </a:r>
            <a:endParaRPr lang="en-US" altLang="zh-CN" sz="2000" b="1" dirty="0"/>
          </a:p>
        </p:txBody>
      </p:sp>
      <p:sp>
        <p:nvSpPr>
          <p:cNvPr id="5" name="Rectangle 3">
            <a:extLst>
              <a:ext uri="{FF2B5EF4-FFF2-40B4-BE49-F238E27FC236}">
                <a16:creationId xmlns:a16="http://schemas.microsoft.com/office/drawing/2014/main" id="{0D5F6ABF-F80C-4AB5-8A8E-EDADB8972DBA}"/>
              </a:ext>
            </a:extLst>
          </p:cNvPr>
          <p:cNvSpPr txBox="1">
            <a:spLocks noChangeArrowheads="1"/>
          </p:cNvSpPr>
          <p:nvPr/>
        </p:nvSpPr>
        <p:spPr bwMode="auto">
          <a:xfrm>
            <a:off x="4724400" y="1775478"/>
            <a:ext cx="2405116" cy="264542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1800" b="1" dirty="0"/>
              <a:t>捡白子进程</a:t>
            </a:r>
            <a:endParaRPr lang="en-US" altLang="zh-CN" sz="1800" b="1" dirty="0"/>
          </a:p>
          <a:p>
            <a:pPr marL="400050" lvl="1" indent="0">
              <a:buFont typeface="Monotype Sorts" pitchFamily="2" charset="2"/>
              <a:buNone/>
            </a:pPr>
            <a:r>
              <a:rPr lang="en-US" altLang="zh-CN" sz="1800" b="1" dirty="0"/>
              <a:t>While (true) </a:t>
            </a:r>
          </a:p>
          <a:p>
            <a:pPr marL="400050" lvl="1" indent="0">
              <a:buFont typeface="Monotype Sorts" pitchFamily="2" charset="2"/>
              <a:buNone/>
            </a:pPr>
            <a:r>
              <a:rPr lang="en-US" altLang="zh-CN" sz="1800" b="1" dirty="0"/>
              <a:t>{</a:t>
            </a:r>
          </a:p>
          <a:p>
            <a:pPr marL="400050" lvl="1" indent="0">
              <a:buNone/>
            </a:pPr>
            <a:r>
              <a:rPr lang="en-US" altLang="zh-CN" sz="1800" b="1" dirty="0"/>
              <a:t>    wait(white);</a:t>
            </a:r>
          </a:p>
          <a:p>
            <a:pPr marL="400050" lvl="1" indent="0">
              <a:buFont typeface="Monotype Sorts" pitchFamily="2" charset="2"/>
              <a:buNone/>
            </a:pPr>
            <a:r>
              <a:rPr lang="en-US" altLang="zh-CN" sz="1800" b="1" dirty="0"/>
              <a:t>     </a:t>
            </a:r>
            <a:r>
              <a:rPr lang="zh-CN" altLang="en-US" sz="1800" b="1" dirty="0"/>
              <a:t>捡一个白子；</a:t>
            </a:r>
            <a:endParaRPr lang="en-US" altLang="zh-CN" sz="1800" b="1" dirty="0"/>
          </a:p>
          <a:p>
            <a:pPr marL="400050" lvl="1" indent="0">
              <a:buNone/>
            </a:pPr>
            <a:r>
              <a:rPr lang="en-US" altLang="zh-CN" sz="1800" b="1" dirty="0"/>
              <a:t>    signal(black); </a:t>
            </a:r>
          </a:p>
          <a:p>
            <a:pPr marL="400050" lvl="1" indent="0">
              <a:buFont typeface="Monotype Sorts" pitchFamily="2" charset="2"/>
              <a:buNone/>
            </a:pPr>
            <a:r>
              <a:rPr lang="en-US" altLang="zh-CN" sz="1800" b="1" dirty="0"/>
              <a:t>}</a:t>
            </a:r>
          </a:p>
          <a:p>
            <a:endParaRPr lang="zh-CN" altLang="en-US" sz="2000" b="1" dirty="0"/>
          </a:p>
          <a:p>
            <a:endParaRPr lang="zh-CN" altLang="en-US" sz="2000" b="1" dirty="0"/>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8F88BAC0-9B9B-47B8-A42D-DC973C015E3D}"/>
                  </a:ext>
                </a:extLst>
              </p:cNvPr>
              <p:cNvSpPr txBox="1">
                <a:spLocks noChangeArrowheads="1"/>
              </p:cNvSpPr>
              <p:nvPr/>
            </p:nvSpPr>
            <p:spPr bwMode="auto">
              <a:xfrm>
                <a:off x="5048419" y="4651097"/>
                <a:ext cx="3811495" cy="4639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a:buFont typeface="Arial" panose="020B0604020202020204" pitchFamily="34" charset="0"/>
                  <a:buNone/>
                </a:pPr>
                <a:r>
                  <a:rPr lang="zh-CN" altLang="en-US" sz="1800" b="1" dirty="0">
                    <a:solidFill>
                      <a:srgbClr val="C00000"/>
                    </a:solidFill>
                    <a:latin typeface="Helvetica" panose="020B0604020202020204" pitchFamily="34" charset="0"/>
                  </a:rPr>
                  <a:t>捡黑子的次数</a:t>
                </a:r>
                <a14:m>
                  <m:oMath xmlns:m="http://schemas.openxmlformats.org/officeDocument/2006/math">
                    <m:r>
                      <a:rPr lang="zh-CN" altLang="en-US" sz="1800" b="1">
                        <a:latin typeface="Cambria Math" panose="02040503050406030204" pitchFamily="18" charset="0"/>
                      </a:rPr>
                      <m:t>−</m:t>
                    </m:r>
                    <m:r>
                      <a:rPr lang="zh-CN" altLang="en-US" sz="1800" b="1" i="1" smtClean="0">
                        <a:solidFill>
                          <a:srgbClr val="7030A0"/>
                        </a:solidFill>
                        <a:latin typeface="Cambria Math" panose="02040503050406030204" pitchFamily="18" charset="0"/>
                      </a:rPr>
                      <m:t>捡</m:t>
                    </m:r>
                  </m:oMath>
                </a14:m>
                <a:r>
                  <a:rPr lang="zh-CN" altLang="en-US" sz="1800" b="1" dirty="0">
                    <a:solidFill>
                      <a:srgbClr val="7030A0"/>
                    </a:solidFill>
                    <a:latin typeface="Helvetica" panose="020B0604020202020204" pitchFamily="34" charset="0"/>
                  </a:rPr>
                  <a:t>白子的次数</a:t>
                </a:r>
                <a:r>
                  <a:rPr lang="zh-CN" altLang="en-US" sz="1800" b="1" dirty="0">
                    <a:latin typeface="Helvetica" panose="020B0604020202020204" pitchFamily="34" charset="0"/>
                  </a:rPr>
                  <a:t>&lt;=</a:t>
                </a:r>
                <a:r>
                  <a:rPr lang="en-US" altLang="zh-CN" sz="1800" b="1" dirty="0">
                    <a:solidFill>
                      <a:srgbClr val="C00000"/>
                    </a:solidFill>
                    <a:latin typeface="Helvetica" panose="020B0604020202020204" pitchFamily="34" charset="0"/>
                  </a:rPr>
                  <a:t>M</a:t>
                </a:r>
                <a:endParaRPr lang="en-US" altLang="zh-CN" sz="1800" b="1" dirty="0">
                  <a:latin typeface="Helvetica" panose="020B0604020202020204" pitchFamily="34" charset="0"/>
                </a:endParaRPr>
              </a:p>
            </p:txBody>
          </p:sp>
        </mc:Choice>
        <mc:Fallback xmlns="">
          <p:sp>
            <p:nvSpPr>
              <p:cNvPr id="6" name="Rectangle 3">
                <a:extLst>
                  <a:ext uri="{FF2B5EF4-FFF2-40B4-BE49-F238E27FC236}">
                    <a16:creationId xmlns:a16="http://schemas.microsoft.com/office/drawing/2014/main" id="{8F88BAC0-9B9B-47B8-A42D-DC973C015E3D}"/>
                  </a:ext>
                </a:extLst>
              </p:cNvPr>
              <p:cNvSpPr txBox="1">
                <a:spLocks noRot="1" noChangeAspect="1" noMove="1" noResize="1" noEditPoints="1" noAdjustHandles="1" noChangeArrowheads="1" noChangeShapeType="1" noTextEdit="1"/>
              </p:cNvSpPr>
              <p:nvPr/>
            </p:nvSpPr>
            <p:spPr bwMode="auto">
              <a:xfrm>
                <a:off x="5048419" y="4651097"/>
                <a:ext cx="3811495" cy="463980"/>
              </a:xfrm>
              <a:prstGeom prst="rect">
                <a:avLst/>
              </a:prstGeom>
              <a:blipFill>
                <a:blip r:embed="rId2"/>
                <a:stretch>
                  <a:fillRect l="-1280" t="-10526" b="-131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43EB24E0-33C3-4B96-B9C9-183C3067536F}"/>
                  </a:ext>
                </a:extLst>
              </p:cNvPr>
              <p:cNvSpPr txBox="1">
                <a:spLocks noChangeArrowheads="1"/>
              </p:cNvSpPr>
              <p:nvPr/>
            </p:nvSpPr>
            <p:spPr bwMode="auto">
              <a:xfrm>
                <a:off x="5060272" y="5015576"/>
                <a:ext cx="3714573" cy="4639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a:buNone/>
                </a:pPr>
                <a:r>
                  <a:rPr lang="zh-CN" altLang="en-US" sz="1800" b="1" dirty="0">
                    <a:solidFill>
                      <a:srgbClr val="7030A0"/>
                    </a:solidFill>
                    <a:latin typeface="Helvetica" panose="020B0604020202020204" pitchFamily="34" charset="0"/>
                  </a:rPr>
                  <a:t>捡白子的次数</a:t>
                </a:r>
                <a14:m>
                  <m:oMath xmlns:m="http://schemas.openxmlformats.org/officeDocument/2006/math">
                    <m:r>
                      <a:rPr lang="zh-CN" altLang="en-US" sz="1800" b="1">
                        <a:solidFill>
                          <a:srgbClr val="C00000"/>
                        </a:solidFill>
                        <a:latin typeface="Cambria Math" panose="02040503050406030204" pitchFamily="18" charset="0"/>
                      </a:rPr>
                      <m:t>−</m:t>
                    </m:r>
                    <m:r>
                      <a:rPr lang="zh-CN" altLang="en-US" sz="1800" b="1">
                        <a:solidFill>
                          <a:srgbClr val="C00000"/>
                        </a:solidFill>
                        <a:latin typeface="Cambria Math" panose="02040503050406030204" pitchFamily="18" charset="0"/>
                      </a:rPr>
                      <m:t>捡黑</m:t>
                    </m:r>
                  </m:oMath>
                </a14:m>
                <a:r>
                  <a:rPr lang="zh-CN" altLang="en-US" sz="1800" b="1" dirty="0">
                    <a:solidFill>
                      <a:srgbClr val="C00000"/>
                    </a:solidFill>
                    <a:latin typeface="Helvetica" panose="020B0604020202020204" pitchFamily="34" charset="0"/>
                  </a:rPr>
                  <a:t>子的次数</a:t>
                </a:r>
                <a:r>
                  <a:rPr lang="zh-CN" altLang="en-US" sz="1800" b="1" dirty="0">
                    <a:latin typeface="Helvetica" panose="020B0604020202020204" pitchFamily="34" charset="0"/>
                  </a:rPr>
                  <a:t>&lt;=</a:t>
                </a:r>
                <a:r>
                  <a:rPr lang="en-US" altLang="zh-CN" sz="1800" b="1" dirty="0">
                    <a:solidFill>
                      <a:srgbClr val="C00000"/>
                    </a:solidFill>
                    <a:latin typeface="Helvetica" panose="020B0604020202020204" pitchFamily="34" charset="0"/>
                  </a:rPr>
                  <a:t>N</a:t>
                </a:r>
                <a:endParaRPr lang="zh-CN" altLang="en-US" sz="1800" b="1" dirty="0">
                  <a:latin typeface="Helvetica" panose="020B0604020202020204" pitchFamily="34" charset="0"/>
                </a:endParaRPr>
              </a:p>
            </p:txBody>
          </p:sp>
        </mc:Choice>
        <mc:Fallback xmlns="">
          <p:sp>
            <p:nvSpPr>
              <p:cNvPr id="7" name="Rectangle 3">
                <a:extLst>
                  <a:ext uri="{FF2B5EF4-FFF2-40B4-BE49-F238E27FC236}">
                    <a16:creationId xmlns:a16="http://schemas.microsoft.com/office/drawing/2014/main" id="{43EB24E0-33C3-4B96-B9C9-183C3067536F}"/>
                  </a:ext>
                </a:extLst>
              </p:cNvPr>
              <p:cNvSpPr txBox="1">
                <a:spLocks noRot="1" noChangeAspect="1" noMove="1" noResize="1" noEditPoints="1" noAdjustHandles="1" noChangeArrowheads="1" noChangeShapeType="1" noTextEdit="1"/>
              </p:cNvSpPr>
              <p:nvPr/>
            </p:nvSpPr>
            <p:spPr bwMode="auto">
              <a:xfrm>
                <a:off x="5060272" y="5015576"/>
                <a:ext cx="3714573" cy="463980"/>
              </a:xfrm>
              <a:prstGeom prst="rect">
                <a:avLst/>
              </a:prstGeom>
              <a:blipFill>
                <a:blip r:embed="rId3"/>
                <a:stretch>
                  <a:fillRect l="-1314" t="-10526" b="-131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8" name="Rectangle 3">
            <a:extLst>
              <a:ext uri="{FF2B5EF4-FFF2-40B4-BE49-F238E27FC236}">
                <a16:creationId xmlns:a16="http://schemas.microsoft.com/office/drawing/2014/main" id="{B5291E0D-782A-428A-A5E2-72410B6E7CA6}"/>
              </a:ext>
            </a:extLst>
          </p:cNvPr>
          <p:cNvSpPr txBox="1">
            <a:spLocks noChangeArrowheads="1"/>
          </p:cNvSpPr>
          <p:nvPr/>
        </p:nvSpPr>
        <p:spPr bwMode="auto">
          <a:xfrm>
            <a:off x="369155" y="4651097"/>
            <a:ext cx="4992957" cy="38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1800" b="1" dirty="0">
                <a:solidFill>
                  <a:srgbClr val="0033CC"/>
                </a:solidFill>
              </a:rPr>
              <a:t>捡黑子的次数</a:t>
            </a:r>
            <a:r>
              <a:rPr lang="zh-CN" altLang="en-US" sz="1800" b="1" dirty="0"/>
              <a:t>比</a:t>
            </a:r>
            <a:r>
              <a:rPr lang="zh-CN" altLang="en-US" sz="1800" b="1" dirty="0">
                <a:solidFill>
                  <a:srgbClr val="006600"/>
                </a:solidFill>
              </a:rPr>
              <a:t>捡白子的次数</a:t>
            </a:r>
            <a:r>
              <a:rPr lang="zh-CN" altLang="en-US" sz="1800" b="1" dirty="0"/>
              <a:t>最多多</a:t>
            </a:r>
            <a:r>
              <a:rPr lang="en-US" altLang="zh-CN" sz="1800" b="1" dirty="0">
                <a:solidFill>
                  <a:srgbClr val="0033CC"/>
                </a:solidFill>
              </a:rPr>
              <a:t>M</a:t>
            </a:r>
            <a:r>
              <a:rPr lang="zh-CN" altLang="en-US" sz="1800" b="1" dirty="0"/>
              <a:t>次；</a:t>
            </a:r>
            <a:endParaRPr lang="en-US" altLang="zh-CN" sz="1800" b="1" dirty="0"/>
          </a:p>
        </p:txBody>
      </p:sp>
      <p:sp>
        <p:nvSpPr>
          <p:cNvPr id="2" name="对话气泡: 圆角矩形 1">
            <a:extLst>
              <a:ext uri="{FF2B5EF4-FFF2-40B4-BE49-F238E27FC236}">
                <a16:creationId xmlns:a16="http://schemas.microsoft.com/office/drawing/2014/main" id="{1536F17A-88B8-4F20-AB60-6AD690FC4660}"/>
              </a:ext>
            </a:extLst>
          </p:cNvPr>
          <p:cNvSpPr/>
          <p:nvPr/>
        </p:nvSpPr>
        <p:spPr>
          <a:xfrm>
            <a:off x="7199790" y="1847360"/>
            <a:ext cx="1660124" cy="1552787"/>
          </a:xfrm>
          <a:prstGeom prst="wedgeRoundRectCallout">
            <a:avLst>
              <a:gd name="adj1" fmla="val -20833"/>
              <a:gd name="adj2" fmla="val 5109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a:r>
              <a:rPr lang="zh-CN" altLang="en-US" sz="1600" dirty="0">
                <a:solidFill>
                  <a:schemeClr val="tx1"/>
                </a:solidFill>
              </a:rPr>
              <a:t>如果先捡黑子</a:t>
            </a:r>
            <a:r>
              <a:rPr lang="en-US" altLang="zh-CN" sz="1600" dirty="0">
                <a:solidFill>
                  <a:schemeClr val="tx1"/>
                </a:solidFill>
              </a:rPr>
              <a:t>M</a:t>
            </a:r>
            <a:r>
              <a:rPr lang="zh-CN" altLang="en-US" sz="1600" dirty="0">
                <a:solidFill>
                  <a:schemeClr val="tx1"/>
                </a:solidFill>
              </a:rPr>
              <a:t>次，则白子可捡</a:t>
            </a:r>
            <a:r>
              <a:rPr lang="en-US" altLang="zh-CN" sz="1600" dirty="0">
                <a:solidFill>
                  <a:schemeClr val="tx1"/>
                </a:solidFill>
              </a:rPr>
              <a:t>N+M</a:t>
            </a:r>
            <a:r>
              <a:rPr lang="zh-CN" altLang="en-US" sz="1600" dirty="0">
                <a:solidFill>
                  <a:schemeClr val="tx1"/>
                </a:solidFill>
              </a:rPr>
              <a:t>次，比捡黑子可多</a:t>
            </a:r>
            <a:r>
              <a:rPr lang="en-US" altLang="zh-CN" sz="1600" dirty="0">
                <a:solidFill>
                  <a:schemeClr val="tx1"/>
                </a:solidFill>
              </a:rPr>
              <a:t>(N+M)-M=N</a:t>
            </a:r>
            <a:r>
              <a:rPr lang="zh-CN" altLang="en-US" sz="1600" dirty="0">
                <a:solidFill>
                  <a:schemeClr val="tx1"/>
                </a:solidFill>
              </a:rPr>
              <a:t>次</a:t>
            </a:r>
            <a:endParaRPr lang="en-US" altLang="zh-CN" sz="1600" dirty="0">
              <a:solidFill>
                <a:schemeClr val="tx1"/>
              </a:solidFill>
            </a:endParaRPr>
          </a:p>
        </p:txBody>
      </p:sp>
      <p:sp>
        <p:nvSpPr>
          <p:cNvPr id="10" name="对话气泡: 圆角矩形 9">
            <a:extLst>
              <a:ext uri="{FF2B5EF4-FFF2-40B4-BE49-F238E27FC236}">
                <a16:creationId xmlns:a16="http://schemas.microsoft.com/office/drawing/2014/main" id="{FEC7B5F3-640B-4B3B-AF6B-00EA6F93E149}"/>
              </a:ext>
            </a:extLst>
          </p:cNvPr>
          <p:cNvSpPr/>
          <p:nvPr/>
        </p:nvSpPr>
        <p:spPr>
          <a:xfrm>
            <a:off x="514905" y="1798534"/>
            <a:ext cx="1651979" cy="1521715"/>
          </a:xfrm>
          <a:prstGeom prst="wedgeRoundRectCallout">
            <a:avLst>
              <a:gd name="adj1" fmla="val -20833"/>
              <a:gd name="adj2" fmla="val 5109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eaLnBrk="1"/>
            <a:r>
              <a:rPr lang="zh-CN" altLang="en-US" sz="1600" dirty="0">
                <a:solidFill>
                  <a:schemeClr val="tx1"/>
                </a:solidFill>
              </a:rPr>
              <a:t>如果先捡白子</a:t>
            </a:r>
            <a:r>
              <a:rPr lang="en-US" altLang="zh-CN" sz="1600" dirty="0">
                <a:solidFill>
                  <a:schemeClr val="tx1"/>
                </a:solidFill>
              </a:rPr>
              <a:t>N</a:t>
            </a:r>
            <a:r>
              <a:rPr lang="zh-CN" altLang="en-US" sz="1600" dirty="0">
                <a:solidFill>
                  <a:schemeClr val="tx1"/>
                </a:solidFill>
              </a:rPr>
              <a:t>次，则黑子可捡</a:t>
            </a:r>
            <a:r>
              <a:rPr lang="en-US" altLang="zh-CN" sz="1600" dirty="0">
                <a:solidFill>
                  <a:schemeClr val="tx1"/>
                </a:solidFill>
              </a:rPr>
              <a:t>M+N</a:t>
            </a:r>
            <a:r>
              <a:rPr lang="zh-CN" altLang="en-US" sz="1600" dirty="0">
                <a:solidFill>
                  <a:schemeClr val="tx1"/>
                </a:solidFill>
              </a:rPr>
              <a:t>次，比捡白子可多</a:t>
            </a:r>
            <a:r>
              <a:rPr lang="en-US" altLang="zh-CN" sz="1600" dirty="0">
                <a:solidFill>
                  <a:schemeClr val="tx1"/>
                </a:solidFill>
              </a:rPr>
              <a:t>(M+N)-N=M</a:t>
            </a:r>
            <a:r>
              <a:rPr lang="zh-CN" altLang="en-US" sz="1600" dirty="0">
                <a:solidFill>
                  <a:schemeClr val="tx1"/>
                </a:solidFill>
              </a:rPr>
              <a:t>次</a:t>
            </a:r>
            <a:endParaRPr lang="en-US" altLang="zh-CN" sz="1600" dirty="0">
              <a:solidFill>
                <a:schemeClr val="tx1"/>
              </a:solidFill>
            </a:endParaRPr>
          </a:p>
        </p:txBody>
      </p:sp>
      <p:sp>
        <p:nvSpPr>
          <p:cNvPr id="11" name="Rectangle 3">
            <a:extLst>
              <a:ext uri="{FF2B5EF4-FFF2-40B4-BE49-F238E27FC236}">
                <a16:creationId xmlns:a16="http://schemas.microsoft.com/office/drawing/2014/main" id="{2B49A104-CDAA-432C-A3A6-CAC836E271EB}"/>
              </a:ext>
            </a:extLst>
          </p:cNvPr>
          <p:cNvSpPr txBox="1">
            <a:spLocks noChangeArrowheads="1"/>
          </p:cNvSpPr>
          <p:nvPr/>
        </p:nvSpPr>
        <p:spPr bwMode="auto">
          <a:xfrm>
            <a:off x="369154" y="5015576"/>
            <a:ext cx="4868671" cy="388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1800" b="1" dirty="0">
                <a:solidFill>
                  <a:srgbClr val="006600"/>
                </a:solidFill>
              </a:rPr>
              <a:t>捡白子的次数</a:t>
            </a:r>
            <a:r>
              <a:rPr lang="zh-CN" altLang="en-US" sz="1800" b="1" dirty="0"/>
              <a:t>比</a:t>
            </a:r>
            <a:r>
              <a:rPr lang="zh-CN" altLang="en-US" sz="1800" b="1" dirty="0">
                <a:solidFill>
                  <a:srgbClr val="0033CC"/>
                </a:solidFill>
              </a:rPr>
              <a:t>捡黑子的次数</a:t>
            </a:r>
            <a:r>
              <a:rPr lang="zh-CN" altLang="en-US" sz="1800" b="1" dirty="0"/>
              <a:t>最多多</a:t>
            </a:r>
            <a:r>
              <a:rPr lang="en-US" altLang="zh-CN" sz="1800" b="1" dirty="0">
                <a:solidFill>
                  <a:srgbClr val="006600"/>
                </a:solidFill>
              </a:rPr>
              <a:t>N</a:t>
            </a:r>
            <a:r>
              <a:rPr lang="zh-CN" altLang="en-US" sz="1800" b="1" dirty="0"/>
              <a:t>次；</a:t>
            </a:r>
            <a:endParaRPr lang="en-US" altLang="zh-CN" sz="1800" b="1" dirty="0"/>
          </a:p>
        </p:txBody>
      </p:sp>
    </p:spTree>
    <p:extLst>
      <p:ext uri="{BB962C8B-B14F-4D97-AF65-F5344CB8AC3E}">
        <p14:creationId xmlns:p14="http://schemas.microsoft.com/office/powerpoint/2010/main" val="263577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righ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 grpId="0" animBg="1"/>
      <p:bldP spid="10" grpId="0" animBg="1"/>
      <p:bldP spid="11"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CAA7CAAE-81B4-4C43-9689-D1D237016A5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两产品入库问题</a:t>
            </a:r>
          </a:p>
        </p:txBody>
      </p:sp>
      <p:sp>
        <p:nvSpPr>
          <p:cNvPr id="151555" name="Rectangle 3">
            <a:extLst>
              <a:ext uri="{FF2B5EF4-FFF2-40B4-BE49-F238E27FC236}">
                <a16:creationId xmlns:a16="http://schemas.microsoft.com/office/drawing/2014/main" id="{D24D52B3-BC09-44E1-8870-25716C7861B9}"/>
              </a:ext>
            </a:extLst>
          </p:cNvPr>
          <p:cNvSpPr>
            <a:spLocks noGrp="1" noChangeArrowheads="1"/>
          </p:cNvSpPr>
          <p:nvPr>
            <p:ph type="body" idx="4294967295"/>
          </p:nvPr>
        </p:nvSpPr>
        <p:spPr/>
        <p:txBody>
          <a:bodyPr/>
          <a:lstStyle/>
          <a:p>
            <a:r>
              <a:rPr lang="zh-CN" altLang="en-US" sz="2400" b="1" dirty="0"/>
              <a:t>有一个仓库，可以存放A与B两种产品，仓库的存储空间足够大，但要求：</a:t>
            </a:r>
          </a:p>
          <a:p>
            <a:pPr>
              <a:buFont typeface="Monotype Sorts" pitchFamily="2" charset="2"/>
              <a:buNone/>
            </a:pPr>
            <a:r>
              <a:rPr lang="zh-CN" altLang="en-US" sz="2400" b="1" dirty="0"/>
              <a:t> （1）每次只能存入一种产品（A或B）；</a:t>
            </a:r>
          </a:p>
          <a:p>
            <a:pPr>
              <a:buFont typeface="Monotype Sorts" pitchFamily="2" charset="2"/>
              <a:buNone/>
            </a:pPr>
            <a:r>
              <a:rPr lang="zh-CN" altLang="en-US" sz="2400" b="1" dirty="0"/>
              <a:t> （2）-N&lt;A产品数量 – B产品数量&lt;M；</a:t>
            </a:r>
          </a:p>
          <a:p>
            <a:pPr>
              <a:buNone/>
            </a:pPr>
            <a:r>
              <a:rPr lang="zh-CN" altLang="en-US" sz="2400" b="1" dirty="0"/>
              <a:t>   其中，M和N是正整数。</a:t>
            </a:r>
          </a:p>
          <a:p>
            <a:pPr>
              <a:buFont typeface="Monotype Sorts" pitchFamily="2" charset="2"/>
              <a:buNone/>
            </a:pPr>
            <a:r>
              <a:rPr lang="zh-CN" altLang="en-US" sz="2400" b="1" dirty="0"/>
              <a:t>   试用“存放A”和“存放B”和wait、signal描述产品A与产品B的入库过程。</a:t>
            </a:r>
          </a:p>
        </p:txBody>
      </p:sp>
    </p:spTree>
    <p:extLst>
      <p:ext uri="{BB962C8B-B14F-4D97-AF65-F5344CB8AC3E}">
        <p14:creationId xmlns:p14="http://schemas.microsoft.com/office/powerpoint/2010/main" val="202264888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10511FE2-AA80-47F9-9106-39C5BF88DF1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两产品入库问题（</a:t>
            </a:r>
            <a:r>
              <a:rPr lang="en-US" altLang="zh-CN" noProof="1">
                <a:effectLst>
                  <a:outerShdw blurRad="38100" dist="38100" dir="2700000">
                    <a:srgbClr val="C0C0C0"/>
                  </a:outerShdw>
                </a:effectLst>
              </a:rPr>
              <a:t>Cont.</a:t>
            </a:r>
            <a:r>
              <a:rPr lang="zh-CN" altLang="en-US" noProof="1">
                <a:effectLst>
                  <a:outerShdw blurRad="38100" dist="38100" dir="2700000">
                    <a:srgbClr val="C0C0C0"/>
                  </a:outerShdw>
                </a:effectLst>
              </a:rPr>
              <a:t>）</a:t>
            </a:r>
          </a:p>
        </p:txBody>
      </p:sp>
      <p:sp>
        <p:nvSpPr>
          <p:cNvPr id="154627" name="Rectangle 3">
            <a:extLst>
              <a:ext uri="{FF2B5EF4-FFF2-40B4-BE49-F238E27FC236}">
                <a16:creationId xmlns:a16="http://schemas.microsoft.com/office/drawing/2014/main" id="{57138962-1760-4471-AE29-282913A04A52}"/>
              </a:ext>
            </a:extLst>
          </p:cNvPr>
          <p:cNvSpPr>
            <a:spLocks noGrp="1" noChangeArrowheads="1"/>
          </p:cNvSpPr>
          <p:nvPr>
            <p:ph type="body" idx="4294967295"/>
          </p:nvPr>
        </p:nvSpPr>
        <p:spPr>
          <a:xfrm>
            <a:off x="798513" y="1079500"/>
            <a:ext cx="7880350" cy="5160963"/>
          </a:xfrm>
        </p:spPr>
        <p:txBody>
          <a:bodyPr/>
          <a:lstStyle/>
          <a:p>
            <a:r>
              <a:rPr lang="zh-CN" altLang="en-US" sz="2400" b="1" dirty="0"/>
              <a:t>分析：表达式“</a:t>
            </a:r>
            <a:r>
              <a:rPr lang="zh-CN" altLang="en-US" sz="2400" b="1" dirty="0">
                <a:solidFill>
                  <a:srgbClr val="0000FF"/>
                </a:solidFill>
              </a:rPr>
              <a:t>-N&lt;A产品数量 – B产品数量&lt;M</a:t>
            </a:r>
            <a:r>
              <a:rPr lang="zh-CN" altLang="en-US" sz="2400" b="1" dirty="0"/>
              <a:t>”可以分解成两个表达式：</a:t>
            </a:r>
          </a:p>
          <a:p>
            <a:pPr lvl="1"/>
            <a:r>
              <a:rPr lang="zh-CN" altLang="en-US" sz="2400" b="1" dirty="0"/>
              <a:t>“</a:t>
            </a:r>
            <a:r>
              <a:rPr lang="zh-CN" altLang="en-US" sz="2400" b="1" dirty="0">
                <a:solidFill>
                  <a:srgbClr val="C00000"/>
                </a:solidFill>
              </a:rPr>
              <a:t>A产品数量 </a:t>
            </a:r>
            <a:r>
              <a:rPr lang="zh-CN" altLang="en-US" sz="2400" b="1" dirty="0"/>
              <a:t>– B产品数量&lt;</a:t>
            </a:r>
            <a:r>
              <a:rPr lang="en-US" altLang="zh-CN" sz="2400" b="1" dirty="0"/>
              <a:t>=</a:t>
            </a:r>
            <a:r>
              <a:rPr lang="zh-CN" altLang="en-US" sz="2400" b="1" dirty="0">
                <a:solidFill>
                  <a:srgbClr val="C00000"/>
                </a:solidFill>
              </a:rPr>
              <a:t>M</a:t>
            </a:r>
            <a:r>
              <a:rPr lang="en-US" altLang="zh-CN" sz="2400" b="1" dirty="0">
                <a:solidFill>
                  <a:srgbClr val="C00000"/>
                </a:solidFill>
              </a:rPr>
              <a:t>-1</a:t>
            </a:r>
            <a:r>
              <a:rPr lang="zh-CN" altLang="en-US" sz="2400" b="1" dirty="0"/>
              <a:t>”</a:t>
            </a:r>
          </a:p>
          <a:p>
            <a:pPr lvl="1"/>
            <a:r>
              <a:rPr lang="zh-CN" altLang="en-US" sz="2400" b="1" dirty="0"/>
              <a:t>“</a:t>
            </a:r>
            <a:r>
              <a:rPr lang="zh-CN" altLang="en-US" sz="2400" b="1" dirty="0">
                <a:solidFill>
                  <a:srgbClr val="C00000"/>
                </a:solidFill>
              </a:rPr>
              <a:t>B产品数量 </a:t>
            </a:r>
            <a:r>
              <a:rPr lang="zh-CN" altLang="en-US" sz="2400" b="1" dirty="0"/>
              <a:t>– A产品数量&lt;</a:t>
            </a:r>
            <a:r>
              <a:rPr lang="en-US" altLang="zh-CN" sz="2400" b="1" dirty="0"/>
              <a:t>=</a:t>
            </a:r>
            <a:r>
              <a:rPr lang="zh-CN" altLang="en-US" sz="2400" b="1" dirty="0">
                <a:solidFill>
                  <a:srgbClr val="C00000"/>
                </a:solidFill>
              </a:rPr>
              <a:t>N</a:t>
            </a:r>
            <a:r>
              <a:rPr lang="en-US" altLang="zh-CN" sz="2400" b="1" dirty="0">
                <a:solidFill>
                  <a:srgbClr val="C00000"/>
                </a:solidFill>
              </a:rPr>
              <a:t>-1</a:t>
            </a:r>
            <a:r>
              <a:rPr lang="zh-CN" altLang="en-US" sz="2400" b="1" dirty="0"/>
              <a:t>”</a:t>
            </a:r>
          </a:p>
          <a:p>
            <a:endParaRPr lang="zh-CN" altLang="en-US" sz="2400" b="1" dirty="0"/>
          </a:p>
          <a:p>
            <a:r>
              <a:rPr lang="zh-CN" altLang="en-US" sz="2400" b="1" dirty="0">
                <a:solidFill>
                  <a:srgbClr val="0000FF"/>
                </a:solidFill>
              </a:rPr>
              <a:t>即“存放A”的操作次数比“存放B”的次数不能超过M-1次；</a:t>
            </a:r>
          </a:p>
          <a:p>
            <a:r>
              <a:rPr lang="zh-CN" altLang="en-US" sz="2400" b="1" dirty="0">
                <a:solidFill>
                  <a:srgbClr val="0000FF"/>
                </a:solidFill>
              </a:rPr>
              <a:t>“存放B”的操作次数比“存放A”的次数不能超过N-1次</a:t>
            </a:r>
          </a:p>
          <a:p>
            <a:endParaRPr lang="zh-CN" altLang="en-US" sz="2400" b="1" dirty="0">
              <a:solidFill>
                <a:srgbClr val="0000FF"/>
              </a:solidFill>
            </a:endParaRPr>
          </a:p>
          <a:p>
            <a:r>
              <a:rPr lang="zh-CN" altLang="en-US" sz="2400" b="1" dirty="0">
                <a:solidFill>
                  <a:srgbClr val="FF0000"/>
                </a:solidFill>
              </a:rPr>
              <a:t>将产品的</a:t>
            </a:r>
            <a:r>
              <a:rPr lang="zh-CN" altLang="en-US" sz="2400" b="1" dirty="0">
                <a:solidFill>
                  <a:srgbClr val="006600"/>
                </a:solidFill>
              </a:rPr>
              <a:t>数量之间</a:t>
            </a:r>
            <a:r>
              <a:rPr lang="zh-CN" altLang="en-US" sz="2400" b="1" dirty="0">
                <a:solidFill>
                  <a:srgbClr val="FF0000"/>
                </a:solidFill>
              </a:rPr>
              <a:t>的关系转换为进程</a:t>
            </a:r>
            <a:r>
              <a:rPr lang="zh-CN" altLang="en-US" sz="2400" b="1" dirty="0">
                <a:solidFill>
                  <a:srgbClr val="006600"/>
                </a:solidFill>
              </a:rPr>
              <a:t>执行次数</a:t>
            </a:r>
            <a:r>
              <a:rPr lang="zh-CN" altLang="en-US" sz="2400" b="1" dirty="0">
                <a:solidFill>
                  <a:srgbClr val="FF0000"/>
                </a:solidFill>
              </a:rPr>
              <a:t>的关系</a:t>
            </a: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DC9AADB6-3D82-4EE8-9696-A50D0F1BD651}"/>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两产品入库问题（</a:t>
            </a:r>
            <a:r>
              <a:rPr lang="en-US" altLang="zh-CN" noProof="1">
                <a:effectLst>
                  <a:outerShdw blurRad="38100" dist="38100" dir="2700000">
                    <a:srgbClr val="C0C0C0"/>
                  </a:outerShdw>
                </a:effectLst>
              </a:rPr>
              <a:t>Cont.</a:t>
            </a:r>
            <a:r>
              <a:rPr lang="zh-CN" altLang="en-US" noProof="1">
                <a:effectLst>
                  <a:outerShdw blurRad="38100" dist="38100" dir="2700000">
                    <a:srgbClr val="C0C0C0"/>
                  </a:outerShdw>
                </a:effectLst>
              </a:rPr>
              <a:t>）</a:t>
            </a:r>
          </a:p>
        </p:txBody>
      </p:sp>
      <p:sp>
        <p:nvSpPr>
          <p:cNvPr id="155651" name="Rectangle 3">
            <a:extLst>
              <a:ext uri="{FF2B5EF4-FFF2-40B4-BE49-F238E27FC236}">
                <a16:creationId xmlns:a16="http://schemas.microsoft.com/office/drawing/2014/main" id="{5842C36F-47BB-44A1-AEAB-085C696F0A8A}"/>
              </a:ext>
            </a:extLst>
          </p:cNvPr>
          <p:cNvSpPr>
            <a:spLocks noGrp="1" noChangeArrowheads="1"/>
          </p:cNvSpPr>
          <p:nvPr>
            <p:ph type="body" idx="4294967295"/>
          </p:nvPr>
        </p:nvSpPr>
        <p:spPr/>
        <p:txBody>
          <a:bodyPr/>
          <a:lstStyle/>
          <a:p>
            <a:r>
              <a:rPr lang="en-US" altLang="zh-CN" sz="2800" dirty="0" err="1"/>
              <a:t>semorphore</a:t>
            </a:r>
            <a:endParaRPr lang="en-US" altLang="zh-CN" sz="2800" dirty="0"/>
          </a:p>
          <a:p>
            <a:pPr lvl="1"/>
            <a:r>
              <a:rPr lang="en-US" altLang="zh-CN" sz="2400" dirty="0"/>
              <a:t>mutex=1   //</a:t>
            </a:r>
            <a:r>
              <a:rPr lang="zh-CN" altLang="en-US" sz="2400" b="1" dirty="0"/>
              <a:t>每次只能存入一种产品</a:t>
            </a:r>
            <a:endParaRPr lang="en-US" altLang="zh-CN" sz="2400" dirty="0"/>
          </a:p>
          <a:p>
            <a:pPr lvl="1"/>
            <a:r>
              <a:rPr lang="en-US" altLang="zh-CN" sz="2400" dirty="0" err="1"/>
              <a:t>sa</a:t>
            </a:r>
            <a:r>
              <a:rPr lang="en-US" altLang="zh-CN" sz="2400" dirty="0"/>
              <a:t>=</a:t>
            </a:r>
            <a:r>
              <a:rPr lang="en-US" altLang="zh-CN" sz="2400" dirty="0">
                <a:solidFill>
                  <a:srgbClr val="FF0000"/>
                </a:solidFill>
              </a:rPr>
              <a:t>M-1</a:t>
            </a:r>
          </a:p>
          <a:p>
            <a:pPr lvl="1"/>
            <a:r>
              <a:rPr lang="en-US" altLang="zh-CN" sz="2400" dirty="0"/>
              <a:t>sb=</a:t>
            </a:r>
            <a:r>
              <a:rPr lang="en-US" altLang="zh-CN" sz="2400" dirty="0">
                <a:solidFill>
                  <a:srgbClr val="FF0000"/>
                </a:solidFill>
              </a:rPr>
              <a:t>N-1</a:t>
            </a:r>
            <a:r>
              <a:rPr lang="en-US" altLang="zh-CN" sz="2400" dirty="0"/>
              <a:t>; </a:t>
            </a:r>
            <a:endParaRPr lang="zh-CN" altLang="en-US" sz="2400"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
            <a:extLst>
              <a:ext uri="{FF2B5EF4-FFF2-40B4-BE49-F238E27FC236}">
                <a16:creationId xmlns:a16="http://schemas.microsoft.com/office/drawing/2014/main" id="{65883087-3CB1-485A-A920-E31A1DFFCD1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两产品入库问题（</a:t>
            </a:r>
            <a:r>
              <a:rPr lang="en-US" altLang="zh-CN" noProof="1">
                <a:effectLst>
                  <a:outerShdw blurRad="38100" dist="38100" dir="2700000">
                    <a:srgbClr val="C0C0C0"/>
                  </a:outerShdw>
                </a:effectLst>
              </a:rPr>
              <a:t>Cont.</a:t>
            </a:r>
            <a:r>
              <a:rPr lang="zh-CN" altLang="en-US" noProof="1">
                <a:effectLst>
                  <a:outerShdw blurRad="38100" dist="38100" dir="2700000">
                    <a:srgbClr val="C0C0C0"/>
                  </a:outerShdw>
                </a:effectLst>
              </a:rPr>
              <a:t>）</a:t>
            </a:r>
          </a:p>
        </p:txBody>
      </p:sp>
      <p:sp>
        <p:nvSpPr>
          <p:cNvPr id="156675" name="内容占位符 2">
            <a:extLst>
              <a:ext uri="{FF2B5EF4-FFF2-40B4-BE49-F238E27FC236}">
                <a16:creationId xmlns:a16="http://schemas.microsoft.com/office/drawing/2014/main" id="{C32838BC-7AE1-4875-96F6-761E381502B6}"/>
              </a:ext>
            </a:extLst>
          </p:cNvPr>
          <p:cNvSpPr>
            <a:spLocks noGrp="1" noChangeArrowheads="1"/>
          </p:cNvSpPr>
          <p:nvPr>
            <p:ph idx="4294967295"/>
          </p:nvPr>
        </p:nvSpPr>
        <p:spPr>
          <a:xfrm>
            <a:off x="223838" y="1319213"/>
            <a:ext cx="3973512" cy="4483100"/>
          </a:xfrm>
          <a:ln>
            <a:solidFill>
              <a:schemeClr val="tx1"/>
            </a:solidFill>
            <a:miter lim="800000"/>
            <a:headEnd/>
            <a:tailEnd/>
          </a:ln>
        </p:spPr>
        <p:txBody>
          <a:bodyPr/>
          <a:lstStyle/>
          <a:p>
            <a:pPr>
              <a:lnSpc>
                <a:spcPct val="80000"/>
              </a:lnSpc>
              <a:buFont typeface="Monotype Sorts" pitchFamily="2" charset="2"/>
              <a:buNone/>
            </a:pPr>
            <a:r>
              <a:rPr lang="zh-CN" altLang="en-US" sz="2000" dirty="0"/>
              <a:t>Process Input _A：</a:t>
            </a:r>
          </a:p>
          <a:p>
            <a:pPr>
              <a:lnSpc>
                <a:spcPct val="80000"/>
              </a:lnSpc>
              <a:buFont typeface="Monotype Sorts" pitchFamily="2" charset="2"/>
              <a:buNone/>
            </a:pPr>
            <a:r>
              <a:rPr lang="zh-CN" altLang="en-US" sz="2000" dirty="0"/>
              <a:t>          while </a:t>
            </a:r>
            <a:r>
              <a:rPr lang="en-US" altLang="zh-CN" sz="2000" dirty="0"/>
              <a:t>(</a:t>
            </a:r>
            <a:r>
              <a:rPr lang="zh-CN" altLang="en-US" sz="2000" dirty="0"/>
              <a:t>true</a:t>
            </a:r>
            <a:r>
              <a:rPr lang="en-US" altLang="zh-CN" sz="2000" dirty="0"/>
              <a:t>)</a:t>
            </a:r>
            <a:r>
              <a:rPr lang="zh-CN" altLang="en-US" sz="2000" dirty="0"/>
              <a:t> {</a:t>
            </a:r>
          </a:p>
          <a:p>
            <a:pPr>
              <a:lnSpc>
                <a:spcPct val="80000"/>
              </a:lnSpc>
              <a:buFont typeface="Monotype Sorts" pitchFamily="2" charset="2"/>
              <a:buNone/>
            </a:pPr>
            <a:r>
              <a:rPr lang="zh-CN" altLang="en-US" sz="2000" dirty="0"/>
              <a:t>                Get </a:t>
            </a:r>
            <a:r>
              <a:rPr lang="en-US" altLang="zh-CN" sz="2000" dirty="0"/>
              <a:t>a</a:t>
            </a:r>
            <a:r>
              <a:rPr lang="zh-CN" altLang="en-US" sz="2000" dirty="0"/>
              <a:t> product A;</a:t>
            </a:r>
          </a:p>
          <a:p>
            <a:pPr>
              <a:lnSpc>
                <a:spcPct val="80000"/>
              </a:lnSpc>
              <a:buFont typeface="Monotype Sorts" pitchFamily="2" charset="2"/>
              <a:buNone/>
            </a:pPr>
            <a:r>
              <a:rPr lang="zh-CN" altLang="en-US" sz="2000" dirty="0"/>
              <a:t>                 </a:t>
            </a:r>
            <a:r>
              <a:rPr lang="zh-CN" altLang="en-US" sz="2000" dirty="0">
                <a:solidFill>
                  <a:srgbClr val="0000FF"/>
                </a:solidFill>
              </a:rPr>
              <a:t>wait(sa);</a:t>
            </a:r>
          </a:p>
          <a:p>
            <a:pPr>
              <a:lnSpc>
                <a:spcPct val="80000"/>
              </a:lnSpc>
              <a:buFont typeface="Monotype Sorts" pitchFamily="2" charset="2"/>
              <a:buNone/>
            </a:pPr>
            <a:r>
              <a:rPr lang="zh-CN" altLang="en-US" sz="2000" dirty="0">
                <a:solidFill>
                  <a:srgbClr val="006600"/>
                </a:solidFill>
              </a:rPr>
              <a:t>                 wait(mutext);</a:t>
            </a:r>
          </a:p>
          <a:p>
            <a:pPr>
              <a:lnSpc>
                <a:spcPct val="80000"/>
              </a:lnSpc>
              <a:buFont typeface="Monotype Sorts" pitchFamily="2" charset="2"/>
              <a:buNone/>
            </a:pPr>
            <a:r>
              <a:rPr lang="zh-CN" altLang="en-US" sz="2000" dirty="0"/>
              <a:t>                 // put product A into the</a:t>
            </a:r>
          </a:p>
          <a:p>
            <a:pPr>
              <a:lnSpc>
                <a:spcPct val="80000"/>
              </a:lnSpc>
              <a:buFont typeface="Monotype Sorts" pitchFamily="2" charset="2"/>
              <a:buNone/>
            </a:pPr>
            <a:r>
              <a:rPr lang="zh-CN" altLang="en-US" sz="2000" dirty="0"/>
              <a:t>                 // depository;</a:t>
            </a:r>
          </a:p>
          <a:p>
            <a:pPr>
              <a:lnSpc>
                <a:spcPct val="80000"/>
              </a:lnSpc>
              <a:buFont typeface="Monotype Sorts" pitchFamily="2" charset="2"/>
              <a:buNone/>
            </a:pPr>
            <a:r>
              <a:rPr lang="zh-CN" altLang="en-US" sz="2000" dirty="0">
                <a:solidFill>
                  <a:srgbClr val="006600"/>
                </a:solidFill>
              </a:rPr>
              <a:t>                 signal(mutext);</a:t>
            </a:r>
          </a:p>
          <a:p>
            <a:pPr>
              <a:lnSpc>
                <a:spcPct val="80000"/>
              </a:lnSpc>
              <a:buFont typeface="Monotype Sorts" pitchFamily="2" charset="2"/>
              <a:buNone/>
            </a:pPr>
            <a:r>
              <a:rPr lang="zh-CN" altLang="en-US" sz="2000" dirty="0">
                <a:solidFill>
                  <a:srgbClr val="0000FF"/>
                </a:solidFill>
              </a:rPr>
              <a:t>                 signal(sb)</a:t>
            </a:r>
            <a:r>
              <a:rPr lang="zh-CN" altLang="en-US" sz="2000" dirty="0"/>
              <a:t>; }</a:t>
            </a:r>
          </a:p>
          <a:p>
            <a:pPr>
              <a:lnSpc>
                <a:spcPct val="80000"/>
              </a:lnSpc>
              <a:buFont typeface="Monotype Sorts" pitchFamily="2" charset="2"/>
              <a:buNone/>
            </a:pPr>
            <a:r>
              <a:rPr lang="zh-CN" altLang="en-US" sz="2000" dirty="0"/>
              <a:t>               }</a:t>
            </a:r>
          </a:p>
        </p:txBody>
      </p:sp>
      <p:sp>
        <p:nvSpPr>
          <p:cNvPr id="156676" name="内容占位符 2">
            <a:extLst>
              <a:ext uri="{FF2B5EF4-FFF2-40B4-BE49-F238E27FC236}">
                <a16:creationId xmlns:a16="http://schemas.microsoft.com/office/drawing/2014/main" id="{181DFA63-A11D-4721-A9B2-8D65B6FC3390}"/>
              </a:ext>
            </a:extLst>
          </p:cNvPr>
          <p:cNvSpPr txBox="1">
            <a:spLocks noChangeArrowheads="1"/>
          </p:cNvSpPr>
          <p:nvPr/>
        </p:nvSpPr>
        <p:spPr bwMode="auto">
          <a:xfrm>
            <a:off x="4556125" y="1330325"/>
            <a:ext cx="4025900" cy="44465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Monotype Sorts" pitchFamily="2" charset="2"/>
              <a:buNone/>
            </a:pPr>
            <a:r>
              <a:rPr lang="zh-CN" altLang="en-US" sz="2000" dirty="0">
                <a:latin typeface="Helvetica" panose="020B0604020202020204" pitchFamily="34" charset="0"/>
              </a:rPr>
              <a:t>Process Input _B :</a:t>
            </a:r>
          </a:p>
          <a:p>
            <a:pPr>
              <a:lnSpc>
                <a:spcPct val="80000"/>
              </a:lnSpc>
              <a:buFont typeface="Monotype Sorts" pitchFamily="2" charset="2"/>
              <a:buNone/>
            </a:pPr>
            <a:r>
              <a:rPr lang="zh-CN" altLang="en-US" sz="2000" dirty="0">
                <a:latin typeface="Helvetica" panose="020B0604020202020204" pitchFamily="34" charset="0"/>
              </a:rPr>
              <a:t>        while </a:t>
            </a:r>
            <a:r>
              <a:rPr lang="en-US" altLang="zh-CN" sz="2000" dirty="0">
                <a:latin typeface="Helvetica" panose="020B0604020202020204" pitchFamily="34" charset="0"/>
              </a:rPr>
              <a:t>(</a:t>
            </a:r>
            <a:r>
              <a:rPr lang="zh-CN" altLang="en-US" sz="2000" dirty="0">
                <a:latin typeface="Helvetica" panose="020B0604020202020204" pitchFamily="34" charset="0"/>
              </a:rPr>
              <a:t>1</a:t>
            </a:r>
            <a:r>
              <a:rPr lang="en-US" altLang="zh-CN" sz="2000" dirty="0">
                <a:latin typeface="Helvetica" panose="020B0604020202020204" pitchFamily="34" charset="0"/>
              </a:rPr>
              <a:t>)</a:t>
            </a:r>
            <a:r>
              <a:rPr lang="zh-CN" altLang="en-US" sz="2000" dirty="0">
                <a:latin typeface="Helvetica" panose="020B0604020202020204" pitchFamily="34" charset="0"/>
              </a:rPr>
              <a:t> {</a:t>
            </a:r>
          </a:p>
          <a:p>
            <a:pPr>
              <a:lnSpc>
                <a:spcPct val="80000"/>
              </a:lnSpc>
              <a:buFont typeface="Monotype Sorts" pitchFamily="2" charset="2"/>
              <a:buNone/>
            </a:pPr>
            <a:r>
              <a:rPr lang="zh-CN" altLang="en-US" sz="2000" dirty="0">
                <a:latin typeface="Helvetica" panose="020B0604020202020204" pitchFamily="34" charset="0"/>
              </a:rPr>
              <a:t>               Get </a:t>
            </a:r>
            <a:r>
              <a:rPr lang="en-US" altLang="zh-CN" sz="2000" dirty="0">
                <a:latin typeface="Helvetica" panose="020B0604020202020204" pitchFamily="34" charset="0"/>
              </a:rPr>
              <a:t>a </a:t>
            </a:r>
            <a:r>
              <a:rPr lang="zh-CN" altLang="en-US" sz="2000" dirty="0">
                <a:latin typeface="Helvetica" panose="020B0604020202020204" pitchFamily="34" charset="0"/>
              </a:rPr>
              <a:t>product B;</a:t>
            </a:r>
          </a:p>
          <a:p>
            <a:pPr>
              <a:lnSpc>
                <a:spcPct val="80000"/>
              </a:lnSpc>
              <a:buFont typeface="Monotype Sorts" pitchFamily="2" charset="2"/>
              <a:buNone/>
            </a:pPr>
            <a:r>
              <a:rPr lang="zh-CN" altLang="en-US" sz="2000" dirty="0">
                <a:solidFill>
                  <a:srgbClr val="0000FF"/>
                </a:solidFill>
                <a:latin typeface="Helvetica" panose="020B0604020202020204" pitchFamily="34" charset="0"/>
              </a:rPr>
              <a:t>                 wait(sb);</a:t>
            </a:r>
          </a:p>
          <a:p>
            <a:pPr>
              <a:lnSpc>
                <a:spcPct val="80000"/>
              </a:lnSpc>
              <a:buFont typeface="Monotype Sorts" pitchFamily="2" charset="2"/>
              <a:buNone/>
            </a:pPr>
            <a:r>
              <a:rPr lang="zh-CN" altLang="en-US" sz="2000" dirty="0">
                <a:solidFill>
                  <a:srgbClr val="0000FF"/>
                </a:solidFill>
                <a:latin typeface="Helvetica" panose="020B0604020202020204" pitchFamily="34" charset="0"/>
              </a:rPr>
              <a:t>                 </a:t>
            </a:r>
            <a:r>
              <a:rPr lang="zh-CN" altLang="en-US" sz="2000" dirty="0">
                <a:solidFill>
                  <a:srgbClr val="006600"/>
                </a:solidFill>
                <a:latin typeface="Helvetica" panose="020B0604020202020204" pitchFamily="34" charset="0"/>
              </a:rPr>
              <a:t>wait(mutext);</a:t>
            </a:r>
          </a:p>
          <a:p>
            <a:pPr>
              <a:lnSpc>
                <a:spcPct val="80000"/>
              </a:lnSpc>
              <a:buFont typeface="Monotype Sorts" pitchFamily="2" charset="2"/>
              <a:buNone/>
            </a:pPr>
            <a:r>
              <a:rPr lang="zh-CN" altLang="en-US" sz="2000" dirty="0">
                <a:latin typeface="Helvetica" panose="020B0604020202020204" pitchFamily="34" charset="0"/>
              </a:rPr>
              <a:t>                 // put product </a:t>
            </a:r>
            <a:r>
              <a:rPr lang="en-US" altLang="zh-CN" sz="2000" dirty="0">
                <a:latin typeface="Helvetica" panose="020B0604020202020204" pitchFamily="34" charset="0"/>
              </a:rPr>
              <a:t>B</a:t>
            </a:r>
            <a:r>
              <a:rPr lang="zh-CN" altLang="en-US" sz="2000" dirty="0">
                <a:latin typeface="Helvetica" panose="020B0604020202020204" pitchFamily="34" charset="0"/>
              </a:rPr>
              <a:t> into the</a:t>
            </a:r>
          </a:p>
          <a:p>
            <a:pPr>
              <a:lnSpc>
                <a:spcPct val="80000"/>
              </a:lnSpc>
              <a:buFont typeface="Monotype Sorts" pitchFamily="2" charset="2"/>
              <a:buNone/>
            </a:pPr>
            <a:r>
              <a:rPr lang="zh-CN" altLang="en-US" sz="2000" dirty="0">
                <a:latin typeface="Helvetica" panose="020B0604020202020204" pitchFamily="34" charset="0"/>
              </a:rPr>
              <a:t>                  // depository;</a:t>
            </a:r>
          </a:p>
          <a:p>
            <a:pPr>
              <a:lnSpc>
                <a:spcPct val="80000"/>
              </a:lnSpc>
              <a:buFont typeface="Monotype Sorts" pitchFamily="2" charset="2"/>
              <a:buNone/>
            </a:pPr>
            <a:r>
              <a:rPr lang="zh-CN" altLang="en-US" sz="2000" dirty="0">
                <a:solidFill>
                  <a:srgbClr val="006600"/>
                </a:solidFill>
                <a:latin typeface="Helvetica" panose="020B0604020202020204" pitchFamily="34" charset="0"/>
              </a:rPr>
              <a:t>                 signal(mutext);</a:t>
            </a:r>
          </a:p>
          <a:p>
            <a:pPr>
              <a:lnSpc>
                <a:spcPct val="80000"/>
              </a:lnSpc>
              <a:buFont typeface="Monotype Sorts" pitchFamily="2" charset="2"/>
              <a:buNone/>
            </a:pPr>
            <a:r>
              <a:rPr lang="zh-CN" altLang="en-US" sz="2000" dirty="0">
                <a:solidFill>
                  <a:srgbClr val="0000FF"/>
                </a:solidFill>
                <a:latin typeface="Helvetica" panose="020B0604020202020204" pitchFamily="34" charset="0"/>
              </a:rPr>
              <a:t>                 signal(sa);</a:t>
            </a:r>
          </a:p>
          <a:p>
            <a:pPr>
              <a:lnSpc>
                <a:spcPct val="80000"/>
              </a:lnSpc>
              <a:buFont typeface="Monotype Sorts" pitchFamily="2" charset="2"/>
              <a:buNone/>
            </a:pPr>
            <a:r>
              <a:rPr lang="zh-CN" altLang="en-US" sz="2000" dirty="0">
                <a:latin typeface="Helvetica" panose="020B0604020202020204" pitchFamily="34" charset="0"/>
              </a:rPr>
              <a:t>              }</a:t>
            </a:r>
          </a:p>
          <a:p>
            <a:pPr>
              <a:lnSpc>
                <a:spcPct val="80000"/>
              </a:lnSpc>
              <a:buFont typeface="Monotype Sorts" pitchFamily="2" charset="2"/>
              <a:buNone/>
            </a:pPr>
            <a:endParaRPr lang="zh-CN" altLang="en-US" sz="2000" dirty="0">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a:extLst>
              <a:ext uri="{FF2B5EF4-FFF2-40B4-BE49-F238E27FC236}">
                <a16:creationId xmlns:a16="http://schemas.microsoft.com/office/drawing/2014/main" id="{01FC403D-464B-45DA-B9A5-730D06C326F9}"/>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Bounded Buffer-problems(cont.)</a:t>
            </a:r>
          </a:p>
        </p:txBody>
      </p:sp>
      <p:sp>
        <p:nvSpPr>
          <p:cNvPr id="18435" name="Rectangle 1027">
            <a:extLst>
              <a:ext uri="{FF2B5EF4-FFF2-40B4-BE49-F238E27FC236}">
                <a16:creationId xmlns:a16="http://schemas.microsoft.com/office/drawing/2014/main" id="{DE9B9566-6169-4D84-B962-B90DB1D0E23C}"/>
              </a:ext>
            </a:extLst>
          </p:cNvPr>
          <p:cNvSpPr>
            <a:spLocks noGrp="1" noChangeArrowheads="1"/>
          </p:cNvSpPr>
          <p:nvPr>
            <p:ph type="body" idx="4294967295"/>
          </p:nvPr>
        </p:nvSpPr>
        <p:spPr>
          <a:xfrm>
            <a:off x="408374" y="1279525"/>
            <a:ext cx="8486390" cy="4818063"/>
          </a:xfrm>
        </p:spPr>
        <p:txBody>
          <a:bodyPr/>
          <a:lstStyle/>
          <a:p>
            <a:r>
              <a:rPr lang="en-US" altLang="zh-CN" sz="1800" dirty="0">
                <a:solidFill>
                  <a:srgbClr val="0000FF"/>
                </a:solidFill>
              </a:rPr>
              <a:t>count++</a:t>
            </a:r>
            <a:r>
              <a:rPr lang="en-US" altLang="zh-CN" sz="1800" dirty="0"/>
              <a:t> could be implemented as</a:t>
            </a:r>
            <a:br>
              <a:rPr lang="en-US" altLang="zh-CN" sz="1800" dirty="0"/>
            </a:br>
            <a:r>
              <a:rPr lang="en-US" altLang="zh-CN" sz="1600" dirty="0"/>
              <a:t>     </a:t>
            </a:r>
            <a:r>
              <a:rPr lang="en-US" altLang="zh-CN" sz="1600" dirty="0">
                <a:solidFill>
                  <a:srgbClr val="0000FF"/>
                </a:solidFill>
              </a:rPr>
              <a:t>register1 = count</a:t>
            </a:r>
            <a:br>
              <a:rPr lang="en-US" altLang="zh-CN" sz="1600" dirty="0">
                <a:solidFill>
                  <a:srgbClr val="0000FF"/>
                </a:solidFill>
              </a:rPr>
            </a:br>
            <a:r>
              <a:rPr lang="en-US" altLang="zh-CN" sz="1600" dirty="0">
                <a:solidFill>
                  <a:srgbClr val="0000FF"/>
                </a:solidFill>
              </a:rPr>
              <a:t>     register1 = register1 + 1</a:t>
            </a:r>
            <a:br>
              <a:rPr lang="en-US" altLang="zh-CN" sz="1600" dirty="0">
                <a:solidFill>
                  <a:srgbClr val="0000FF"/>
                </a:solidFill>
              </a:rPr>
            </a:br>
            <a:r>
              <a:rPr lang="en-US" altLang="zh-CN" sz="1600" dirty="0">
                <a:solidFill>
                  <a:srgbClr val="0000FF"/>
                </a:solidFill>
              </a:rPr>
              <a:t>     count = register1</a:t>
            </a:r>
          </a:p>
          <a:p>
            <a:r>
              <a:rPr lang="en-US" altLang="zh-CN" sz="1800" dirty="0">
                <a:solidFill>
                  <a:schemeClr val="tx2"/>
                </a:solidFill>
              </a:rPr>
              <a:t>count--</a:t>
            </a:r>
            <a:r>
              <a:rPr lang="en-US" altLang="zh-CN" sz="1800" dirty="0"/>
              <a:t> could be implemented as</a:t>
            </a:r>
            <a:br>
              <a:rPr lang="en-US" altLang="zh-CN" sz="1800" dirty="0"/>
            </a:br>
            <a:r>
              <a:rPr lang="en-US" altLang="zh-CN" sz="1400" dirty="0"/>
              <a:t>     </a:t>
            </a:r>
            <a:r>
              <a:rPr lang="en-US" altLang="zh-CN" sz="1600" dirty="0">
                <a:solidFill>
                  <a:schemeClr val="tx2"/>
                </a:solidFill>
              </a:rPr>
              <a:t>register2 = count</a:t>
            </a:r>
            <a:br>
              <a:rPr lang="en-US" altLang="zh-CN" sz="1600" dirty="0">
                <a:solidFill>
                  <a:schemeClr val="tx2"/>
                </a:solidFill>
              </a:rPr>
            </a:br>
            <a:r>
              <a:rPr lang="en-US" altLang="zh-CN" sz="1600" dirty="0">
                <a:solidFill>
                  <a:schemeClr val="tx2"/>
                </a:solidFill>
              </a:rPr>
              <a:t>     register2 = register2 - 1</a:t>
            </a:r>
            <a:br>
              <a:rPr lang="en-US" altLang="zh-CN" sz="1600" dirty="0">
                <a:solidFill>
                  <a:schemeClr val="tx2"/>
                </a:solidFill>
              </a:rPr>
            </a:br>
            <a:r>
              <a:rPr lang="en-US" altLang="zh-CN" sz="1600" dirty="0">
                <a:solidFill>
                  <a:schemeClr val="tx2"/>
                </a:solidFill>
              </a:rPr>
              <a:t>     count = register2</a:t>
            </a:r>
          </a:p>
          <a:p>
            <a:r>
              <a:rPr lang="en-US" altLang="zh-CN" sz="1800" dirty="0"/>
              <a:t>Consider this execution interleaving with “count = 5” initially:</a:t>
            </a:r>
          </a:p>
          <a:p>
            <a:pPr lvl="1">
              <a:buFont typeface="Monotype Sorts" pitchFamily="2" charset="2"/>
              <a:buNone/>
            </a:pPr>
            <a:r>
              <a:rPr lang="en-US" altLang="zh-CN" sz="1400" dirty="0"/>
              <a:t>	</a:t>
            </a:r>
            <a:r>
              <a:rPr lang="en-US" altLang="zh-CN" sz="1600" dirty="0"/>
              <a:t>S0: producer execute </a:t>
            </a:r>
            <a:r>
              <a:rPr lang="en-US" altLang="zh-CN" sz="1600" dirty="0">
                <a:solidFill>
                  <a:srgbClr val="0000FF"/>
                </a:solidFill>
              </a:rPr>
              <a:t>register1 = count</a:t>
            </a:r>
            <a:r>
              <a:rPr lang="en-US" altLang="zh-CN" sz="1600" dirty="0"/>
              <a:t>   {register1 = 5}</a:t>
            </a:r>
            <a:br>
              <a:rPr lang="en-US" altLang="zh-CN" sz="1600" dirty="0"/>
            </a:br>
            <a:r>
              <a:rPr lang="en-US" altLang="zh-CN" sz="1600" dirty="0"/>
              <a:t>S1: producer execute </a:t>
            </a:r>
            <a:r>
              <a:rPr lang="en-US" altLang="zh-CN" sz="1600" dirty="0">
                <a:solidFill>
                  <a:srgbClr val="0000FF"/>
                </a:solidFill>
              </a:rPr>
              <a:t>register1 = register1 + 1  </a:t>
            </a:r>
            <a:r>
              <a:rPr lang="en-US" altLang="zh-CN" sz="1600" dirty="0"/>
              <a:t> {register1 = 6} </a:t>
            </a:r>
            <a:br>
              <a:rPr lang="en-US" altLang="zh-CN" sz="1600" dirty="0"/>
            </a:br>
            <a:r>
              <a:rPr lang="en-US" altLang="zh-CN" sz="1600" dirty="0"/>
              <a:t>S2: consumer execute </a:t>
            </a:r>
            <a:r>
              <a:rPr lang="en-US" altLang="zh-CN" sz="1600" dirty="0">
                <a:solidFill>
                  <a:schemeClr val="tx2"/>
                </a:solidFill>
              </a:rPr>
              <a:t>register2 = count</a:t>
            </a:r>
            <a:r>
              <a:rPr lang="en-US" altLang="zh-CN" sz="1600" dirty="0"/>
              <a:t>   {register2 = 5} </a:t>
            </a:r>
            <a:br>
              <a:rPr lang="en-US" altLang="zh-CN" sz="1600" dirty="0"/>
            </a:br>
            <a:r>
              <a:rPr lang="en-US" altLang="zh-CN" sz="1600" dirty="0"/>
              <a:t>S3: consumer execute </a:t>
            </a:r>
            <a:r>
              <a:rPr lang="en-US" altLang="zh-CN" sz="1600" dirty="0">
                <a:solidFill>
                  <a:schemeClr val="tx2"/>
                </a:solidFill>
              </a:rPr>
              <a:t>register2 = register2 - 1</a:t>
            </a:r>
            <a:r>
              <a:rPr lang="en-US" altLang="zh-CN" sz="1600" dirty="0"/>
              <a:t>   {register2 = 4} </a:t>
            </a:r>
            <a:br>
              <a:rPr lang="en-US" altLang="zh-CN" sz="1600" dirty="0"/>
            </a:br>
            <a:r>
              <a:rPr lang="en-US" altLang="zh-CN" sz="1600" dirty="0"/>
              <a:t>S4: producer execute </a:t>
            </a:r>
            <a:r>
              <a:rPr lang="en-US" altLang="zh-CN" sz="1600" dirty="0">
                <a:solidFill>
                  <a:srgbClr val="0000FF"/>
                </a:solidFill>
              </a:rPr>
              <a:t>count = register1</a:t>
            </a:r>
            <a:r>
              <a:rPr lang="en-US" altLang="zh-CN" sz="1600" dirty="0"/>
              <a:t>   {count = 6 } </a:t>
            </a:r>
            <a:br>
              <a:rPr lang="en-US" altLang="zh-CN" sz="1600" dirty="0"/>
            </a:br>
            <a:r>
              <a:rPr lang="en-US" altLang="zh-CN" sz="1600" dirty="0"/>
              <a:t>S5: consumer execute </a:t>
            </a:r>
            <a:r>
              <a:rPr lang="en-US" altLang="zh-CN" sz="1600" dirty="0">
                <a:solidFill>
                  <a:schemeClr val="tx2"/>
                </a:solidFill>
              </a:rPr>
              <a:t>count = register2</a:t>
            </a:r>
            <a:r>
              <a:rPr lang="en-US" altLang="zh-CN" sz="1600" dirty="0"/>
              <a:t>   {count = 4}</a:t>
            </a:r>
          </a:p>
          <a:p>
            <a:r>
              <a:rPr lang="en-US" altLang="zh-CN" sz="1800" dirty="0"/>
              <a:t>The value of </a:t>
            </a:r>
            <a:r>
              <a:rPr lang="en-US" altLang="zh-CN" sz="1800" b="1" dirty="0"/>
              <a:t>count</a:t>
            </a:r>
            <a:r>
              <a:rPr lang="en-US" altLang="zh-CN" sz="1800" dirty="0"/>
              <a:t> may be either </a:t>
            </a:r>
            <a:r>
              <a:rPr lang="en-US" altLang="zh-CN" sz="1800" dirty="0">
                <a:solidFill>
                  <a:srgbClr val="006600"/>
                </a:solidFill>
              </a:rPr>
              <a:t>4</a:t>
            </a:r>
            <a:r>
              <a:rPr lang="en-US" altLang="zh-CN" sz="1800" dirty="0"/>
              <a:t> or </a:t>
            </a:r>
            <a:r>
              <a:rPr lang="en-US" altLang="zh-CN" sz="1800" dirty="0">
                <a:solidFill>
                  <a:srgbClr val="006600"/>
                </a:solidFill>
              </a:rPr>
              <a:t>6</a:t>
            </a:r>
            <a:r>
              <a:rPr lang="en-US" altLang="zh-CN" sz="1800" dirty="0"/>
              <a:t>, where the correct result should be </a:t>
            </a:r>
            <a:r>
              <a:rPr lang="en-US" altLang="zh-CN" sz="1800" dirty="0">
                <a:solidFill>
                  <a:srgbClr val="006600"/>
                </a:solidFill>
              </a:rPr>
              <a:t>5</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14BB0EB3-2C4E-4D2A-9001-5517D9D1BDF1}"/>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题型讲解</a:t>
            </a:r>
          </a:p>
        </p:txBody>
      </p:sp>
      <p:sp>
        <p:nvSpPr>
          <p:cNvPr id="158723" name="Rectangle 3">
            <a:extLst>
              <a:ext uri="{FF2B5EF4-FFF2-40B4-BE49-F238E27FC236}">
                <a16:creationId xmlns:a16="http://schemas.microsoft.com/office/drawing/2014/main" id="{8B56121D-D125-41A5-9E36-154C4A622B73}"/>
              </a:ext>
            </a:extLst>
          </p:cNvPr>
          <p:cNvSpPr>
            <a:spLocks noGrp="1" noChangeArrowheads="1"/>
          </p:cNvSpPr>
          <p:nvPr>
            <p:ph type="body" idx="4294967295"/>
          </p:nvPr>
        </p:nvSpPr>
        <p:spPr>
          <a:xfrm>
            <a:off x="1082675" y="1217613"/>
            <a:ext cx="7283450" cy="3659187"/>
          </a:xfrm>
        </p:spPr>
        <p:txBody>
          <a:bodyPr/>
          <a:lstStyle/>
          <a:p>
            <a:pPr eaLnBrk="1" hangingPunct="1"/>
            <a:r>
              <a:rPr lang="zh-CN" altLang="en-US" sz="2200" b="1" dirty="0"/>
              <a:t>有一个仓库存放两种零件A和B，</a:t>
            </a:r>
            <a:r>
              <a:rPr lang="zh-CN" altLang="en-US" sz="2200" b="1" dirty="0">
                <a:solidFill>
                  <a:srgbClr val="006600"/>
                </a:solidFill>
              </a:rPr>
              <a:t>最大库容各为m个</a:t>
            </a:r>
            <a:r>
              <a:rPr lang="zh-CN" altLang="en-US" sz="2200" b="1" dirty="0"/>
              <a:t>。</a:t>
            </a:r>
          </a:p>
          <a:p>
            <a:pPr eaLnBrk="1" hangingPunct="1"/>
            <a:r>
              <a:rPr lang="zh-CN" altLang="en-US" sz="2200" b="1" dirty="0"/>
              <a:t>有一个车间不断地取A和B进行装配，每次各取一个。</a:t>
            </a:r>
          </a:p>
          <a:p>
            <a:pPr eaLnBrk="1" hangingPunct="1"/>
            <a:r>
              <a:rPr lang="zh-CN" altLang="en-US" sz="2200" b="1" dirty="0"/>
              <a:t>为避免零件锈蚀，遵循先入库者先出库的原则。</a:t>
            </a:r>
          </a:p>
          <a:p>
            <a:pPr eaLnBrk="1" hangingPunct="1"/>
            <a:r>
              <a:rPr lang="zh-CN" altLang="en-US" sz="2200" b="1" dirty="0"/>
              <a:t>有两组供应商分别不断地供应A和B（每次一个）。</a:t>
            </a:r>
          </a:p>
          <a:p>
            <a:pPr eaLnBrk="1" hangingPunct="1"/>
            <a:r>
              <a:rPr lang="zh-CN" altLang="en-US" sz="2200" b="1" dirty="0"/>
              <a:t>为保证齐套和合理库存，当某种零件的数量比另一种的数量超过n（n&lt;m）个时，暂停对数量大的零件的进货，集中补充数量少的零件。</a:t>
            </a:r>
          </a:p>
          <a:p>
            <a:pPr eaLnBrk="1" hangingPunct="1"/>
            <a:r>
              <a:rPr lang="zh-CN" altLang="en-US" sz="2200" b="1" dirty="0"/>
              <a:t>试用wait和signal正确实现之。</a:t>
            </a: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7978D76E-186A-4AE9-B6F8-DF40C6625EC0}"/>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59747" name="Rectangle 3">
            <a:extLst>
              <a:ext uri="{FF2B5EF4-FFF2-40B4-BE49-F238E27FC236}">
                <a16:creationId xmlns:a16="http://schemas.microsoft.com/office/drawing/2014/main" id="{2F78D4EE-621B-4453-9368-0C3FD4FE93B4}"/>
              </a:ext>
            </a:extLst>
          </p:cNvPr>
          <p:cNvSpPr>
            <a:spLocks noGrp="1" noChangeArrowheads="1"/>
          </p:cNvSpPr>
          <p:nvPr>
            <p:ph type="body" idx="4294967295"/>
          </p:nvPr>
        </p:nvSpPr>
        <p:spPr>
          <a:xfrm>
            <a:off x="666750" y="1239838"/>
            <a:ext cx="7808913" cy="4483100"/>
          </a:xfrm>
        </p:spPr>
        <p:txBody>
          <a:bodyPr/>
          <a:lstStyle/>
          <a:p>
            <a:r>
              <a:rPr lang="zh-CN" altLang="en-US" sz="2800" b="1"/>
              <a:t>该题的控制关系有4个：</a:t>
            </a:r>
          </a:p>
          <a:p>
            <a:pPr lvl="1"/>
            <a:r>
              <a:rPr lang="zh-CN" altLang="en-US" sz="1800" b="1"/>
              <a:t> </a:t>
            </a:r>
            <a:r>
              <a:rPr lang="zh-CN" altLang="en-US" sz="2400" b="1"/>
              <a:t>A的数量 &lt;= m</a:t>
            </a:r>
          </a:p>
          <a:p>
            <a:pPr lvl="1"/>
            <a:r>
              <a:rPr lang="zh-CN" altLang="en-US" sz="2400" b="1"/>
              <a:t> B的数量 &lt;= m</a:t>
            </a:r>
          </a:p>
          <a:p>
            <a:pPr lvl="1"/>
            <a:endParaRPr lang="zh-CN" altLang="en-US" sz="2400" b="1"/>
          </a:p>
          <a:p>
            <a:pPr lvl="1"/>
            <a:r>
              <a:rPr lang="zh-CN" altLang="en-US" sz="1800" b="1"/>
              <a:t> </a:t>
            </a:r>
            <a:r>
              <a:rPr lang="zh-CN" altLang="en-US" sz="2400" b="1"/>
              <a:t>A的数量 – B的数量 &lt;= n</a:t>
            </a:r>
          </a:p>
          <a:p>
            <a:pPr lvl="1"/>
            <a:r>
              <a:rPr lang="zh-CN" altLang="en-US" sz="2400" b="1"/>
              <a:t> B的数量 – A的数量 &lt;= n  </a:t>
            </a:r>
          </a:p>
          <a:p>
            <a:pPr lvl="1"/>
            <a:endParaRPr lang="zh-CN" altLang="en-US" sz="2400" b="1"/>
          </a:p>
          <a:p>
            <a:r>
              <a:rPr lang="zh-CN" altLang="en-US" sz="2400" b="1">
                <a:solidFill>
                  <a:srgbClr val="FF0000"/>
                </a:solidFill>
              </a:rPr>
              <a:t>将</a:t>
            </a:r>
            <a:r>
              <a:rPr lang="zh-CN" altLang="en-US" sz="2400" b="1">
                <a:solidFill>
                  <a:srgbClr val="0000FF"/>
                </a:solidFill>
              </a:rPr>
              <a:t>产品的数量</a:t>
            </a:r>
            <a:r>
              <a:rPr lang="zh-CN" altLang="en-US" sz="2400" b="1">
                <a:solidFill>
                  <a:srgbClr val="FF0000"/>
                </a:solidFill>
              </a:rPr>
              <a:t>之间的关系转换为</a:t>
            </a:r>
            <a:r>
              <a:rPr lang="zh-CN" altLang="en-US" sz="2400" b="1">
                <a:solidFill>
                  <a:srgbClr val="0000FF"/>
                </a:solidFill>
              </a:rPr>
              <a:t>进程执行次数</a:t>
            </a:r>
            <a:r>
              <a:rPr lang="zh-CN" altLang="en-US" sz="2400" b="1">
                <a:solidFill>
                  <a:srgbClr val="FF0000"/>
                </a:solidFill>
              </a:rPr>
              <a:t>的关系</a:t>
            </a:r>
          </a:p>
          <a:p>
            <a:pPr lvl="1"/>
            <a:endParaRPr lang="zh-CN" altLang="en-US" sz="2400" b="1"/>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93F49C2A-909E-44CA-8BCE-DF4D71514684}"/>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60771" name="Rectangle 3">
            <a:extLst>
              <a:ext uri="{FF2B5EF4-FFF2-40B4-BE49-F238E27FC236}">
                <a16:creationId xmlns:a16="http://schemas.microsoft.com/office/drawing/2014/main" id="{CB01C0C0-8B88-49A1-B7F6-03F57EA6894D}"/>
              </a:ext>
            </a:extLst>
          </p:cNvPr>
          <p:cNvSpPr>
            <a:spLocks noGrp="1" noChangeArrowheads="1"/>
          </p:cNvSpPr>
          <p:nvPr>
            <p:ph type="body" idx="4294967295"/>
          </p:nvPr>
        </p:nvSpPr>
        <p:spPr/>
        <p:txBody>
          <a:bodyPr/>
          <a:lstStyle/>
          <a:p>
            <a:r>
              <a:rPr lang="zh-CN" altLang="en-US" sz="2400" b="1" dirty="0"/>
              <a:t>由三个程序组成：</a:t>
            </a:r>
          </a:p>
          <a:p>
            <a:pPr lvl="1"/>
            <a:r>
              <a:rPr lang="zh-CN" altLang="en-US" sz="2400" b="1" dirty="0"/>
              <a:t>放A</a:t>
            </a:r>
          </a:p>
          <a:p>
            <a:pPr lvl="1"/>
            <a:r>
              <a:rPr lang="zh-CN" altLang="en-US" sz="2400" b="1" dirty="0"/>
              <a:t>放B</a:t>
            </a:r>
          </a:p>
          <a:p>
            <a:pPr lvl="1"/>
            <a:r>
              <a:rPr lang="zh-CN" altLang="en-US" sz="2400" b="1" dirty="0"/>
              <a:t>装配：取A与B</a:t>
            </a: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53E8ABAC-970B-4106-87C9-C73DFDF9AC52}"/>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61795" name="Rectangle 3">
            <a:extLst>
              <a:ext uri="{FF2B5EF4-FFF2-40B4-BE49-F238E27FC236}">
                <a16:creationId xmlns:a16="http://schemas.microsoft.com/office/drawing/2014/main" id="{103938A6-6F45-4238-A192-94A238580D7B}"/>
              </a:ext>
            </a:extLst>
          </p:cNvPr>
          <p:cNvSpPr>
            <a:spLocks noGrp="1" noChangeArrowheads="1"/>
          </p:cNvSpPr>
          <p:nvPr>
            <p:ph type="body" idx="4294967295"/>
          </p:nvPr>
        </p:nvSpPr>
        <p:spPr/>
        <p:txBody>
          <a:bodyPr/>
          <a:lstStyle/>
          <a:p>
            <a:r>
              <a:rPr lang="zh-CN" altLang="en-US" sz="1800"/>
              <a:t>semaphore</a:t>
            </a:r>
          </a:p>
          <a:p>
            <a:pPr>
              <a:buFont typeface="Monotype Sorts" pitchFamily="2" charset="2"/>
              <a:buNone/>
            </a:pPr>
            <a:r>
              <a:rPr lang="zh-CN" altLang="en-US" sz="1800" b="1"/>
              <a:t>         mutex=1;  //实现互斥</a:t>
            </a:r>
          </a:p>
          <a:p>
            <a:pPr>
              <a:buFont typeface="Monotype Sorts" pitchFamily="2" charset="2"/>
              <a:buNone/>
            </a:pPr>
            <a:r>
              <a:rPr lang="zh-CN" altLang="en-US" sz="1800" b="1"/>
              <a:t>        </a:t>
            </a:r>
          </a:p>
          <a:p>
            <a:pPr>
              <a:buFont typeface="Monotype Sorts" pitchFamily="2" charset="2"/>
              <a:buNone/>
            </a:pPr>
            <a:r>
              <a:rPr lang="zh-CN" altLang="en-US" sz="1800" b="1"/>
              <a:t>         Availa=m;  //A产品的最大库容</a:t>
            </a:r>
          </a:p>
          <a:p>
            <a:pPr>
              <a:buFont typeface="Monotype Sorts" pitchFamily="2" charset="2"/>
              <a:buNone/>
            </a:pPr>
            <a:r>
              <a:rPr lang="zh-CN" altLang="en-US" sz="1800" b="1"/>
              <a:t>         Fulla=0;     //放入A产品的个数</a:t>
            </a:r>
          </a:p>
          <a:p>
            <a:pPr>
              <a:buFont typeface="Monotype Sorts" pitchFamily="2" charset="2"/>
              <a:buNone/>
            </a:pPr>
            <a:r>
              <a:rPr lang="zh-CN" altLang="en-US" sz="1800" b="1"/>
              <a:t>         Sa=n;         //放A产品这个操作的次数</a:t>
            </a:r>
            <a:endParaRPr lang="zh-CN" altLang="en-US" sz="1800"/>
          </a:p>
          <a:p>
            <a:pPr>
              <a:buFont typeface="Monotype Sorts" pitchFamily="2" charset="2"/>
              <a:buNone/>
            </a:pPr>
            <a:r>
              <a:rPr lang="zh-CN" altLang="en-US" sz="1800"/>
              <a:t>        </a:t>
            </a:r>
          </a:p>
          <a:p>
            <a:pPr>
              <a:buFont typeface="Monotype Sorts" pitchFamily="2" charset="2"/>
              <a:buNone/>
            </a:pPr>
            <a:r>
              <a:rPr lang="zh-CN" altLang="en-US" sz="1800"/>
              <a:t>         </a:t>
            </a:r>
            <a:r>
              <a:rPr lang="zh-CN" altLang="en-US" sz="1800" b="1"/>
              <a:t>Availb=m;   //B产品的最大库容</a:t>
            </a:r>
          </a:p>
          <a:p>
            <a:pPr>
              <a:buFont typeface="Monotype Sorts" pitchFamily="2" charset="2"/>
              <a:buNone/>
            </a:pPr>
            <a:r>
              <a:rPr lang="zh-CN" altLang="en-US" sz="1800" b="1"/>
              <a:t>         Fullb=0;      //放入B产品的个数</a:t>
            </a:r>
          </a:p>
          <a:p>
            <a:pPr>
              <a:buFont typeface="Monotype Sorts" pitchFamily="2" charset="2"/>
              <a:buNone/>
            </a:pPr>
            <a:r>
              <a:rPr lang="zh-CN" altLang="en-US" sz="1800" b="1"/>
              <a:t>         Sb=n;          //放B产品这个操作的次数</a:t>
            </a: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D4A581C2-34FA-4959-ABD4-EAD862E94C61}"/>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62819" name="Rectangle 3">
            <a:extLst>
              <a:ext uri="{FF2B5EF4-FFF2-40B4-BE49-F238E27FC236}">
                <a16:creationId xmlns:a16="http://schemas.microsoft.com/office/drawing/2014/main" id="{027780F6-F5C0-4DF6-860E-D8FB275958C9}"/>
              </a:ext>
            </a:extLst>
          </p:cNvPr>
          <p:cNvSpPr>
            <a:spLocks noGrp="1" noChangeArrowheads="1"/>
          </p:cNvSpPr>
          <p:nvPr>
            <p:ph type="body" idx="4294967295"/>
          </p:nvPr>
        </p:nvSpPr>
        <p:spPr>
          <a:xfrm>
            <a:off x="827088" y="1282700"/>
            <a:ext cx="7623175" cy="4483100"/>
          </a:xfrm>
        </p:spPr>
        <p:txBody>
          <a:bodyPr/>
          <a:lstStyle/>
          <a:p>
            <a:pPr>
              <a:buFont typeface="Monotype Sorts" pitchFamily="2" charset="2"/>
              <a:buNone/>
            </a:pPr>
            <a:r>
              <a:rPr lang="zh-CN" altLang="en-US" sz="1800" dirty="0"/>
              <a:t> </a:t>
            </a:r>
            <a:r>
              <a:rPr lang="zh-CN" altLang="en-US" sz="1800" b="1" dirty="0"/>
              <a:t>process Input_A</a:t>
            </a:r>
          </a:p>
          <a:p>
            <a:pPr>
              <a:buFont typeface="Monotype Sorts" pitchFamily="2" charset="2"/>
              <a:buNone/>
            </a:pPr>
            <a:r>
              <a:rPr lang="zh-CN" altLang="en-US" sz="1800" dirty="0"/>
              <a:t>          while (true) {</a:t>
            </a:r>
          </a:p>
          <a:p>
            <a:pPr>
              <a:buFont typeface="Monotype Sorts" pitchFamily="2" charset="2"/>
              <a:buNone/>
            </a:pPr>
            <a:r>
              <a:rPr lang="zh-CN" altLang="en-US" sz="1800" dirty="0">
                <a:solidFill>
                  <a:srgbClr val="C00000"/>
                </a:solidFill>
              </a:rPr>
              <a:t>                 wait(availa);           </a:t>
            </a:r>
            <a:r>
              <a:rPr lang="zh-CN" altLang="en-US" sz="1800" dirty="0"/>
              <a:t>//是否超过库容</a:t>
            </a:r>
          </a:p>
          <a:p>
            <a:pPr>
              <a:buFont typeface="Monotype Sorts" pitchFamily="2" charset="2"/>
              <a:buNone/>
            </a:pPr>
            <a:r>
              <a:rPr lang="zh-CN" altLang="en-US" sz="1800" dirty="0"/>
              <a:t>                 </a:t>
            </a:r>
            <a:r>
              <a:rPr lang="zh-CN" altLang="en-US" sz="1800" dirty="0">
                <a:solidFill>
                  <a:srgbClr val="0303DF"/>
                </a:solidFill>
              </a:rPr>
              <a:t>wait(sa);  </a:t>
            </a:r>
            <a:r>
              <a:rPr lang="zh-CN" altLang="en-US" sz="1800" dirty="0"/>
              <a:t>               //协调放A与放B的执行次数</a:t>
            </a:r>
          </a:p>
          <a:p>
            <a:pPr>
              <a:buFont typeface="Monotype Sorts" pitchFamily="2" charset="2"/>
              <a:buNone/>
            </a:pPr>
            <a:r>
              <a:rPr lang="zh-CN" altLang="en-US" sz="1800" dirty="0"/>
              <a:t>                 </a:t>
            </a:r>
            <a:r>
              <a:rPr lang="zh-CN" altLang="en-US" sz="1800" dirty="0">
                <a:solidFill>
                  <a:srgbClr val="006600"/>
                </a:solidFill>
              </a:rPr>
              <a:t>wait(mutext);</a:t>
            </a:r>
          </a:p>
          <a:p>
            <a:pPr>
              <a:buFont typeface="Monotype Sorts" pitchFamily="2" charset="2"/>
              <a:buNone/>
            </a:pPr>
            <a:r>
              <a:rPr lang="zh-CN" altLang="en-US" sz="1800" dirty="0"/>
              <a:t>                 put product A into the depository;</a:t>
            </a:r>
          </a:p>
          <a:p>
            <a:pPr>
              <a:buFont typeface="Monotype Sorts" pitchFamily="2" charset="2"/>
              <a:buNone/>
            </a:pPr>
            <a:r>
              <a:rPr lang="zh-CN" altLang="en-US" sz="1800" dirty="0"/>
              <a:t>                 </a:t>
            </a:r>
            <a:r>
              <a:rPr lang="zh-CN" altLang="en-US" sz="1800" dirty="0">
                <a:solidFill>
                  <a:srgbClr val="006600"/>
                </a:solidFill>
              </a:rPr>
              <a:t>signal(mutext);</a:t>
            </a:r>
            <a:endParaRPr lang="en-US" altLang="zh-CN" sz="1800" dirty="0">
              <a:solidFill>
                <a:srgbClr val="006600"/>
              </a:solidFill>
            </a:endParaRPr>
          </a:p>
          <a:p>
            <a:pPr>
              <a:buFont typeface="Monotype Sorts" pitchFamily="2" charset="2"/>
              <a:buNone/>
            </a:pPr>
            <a:r>
              <a:rPr lang="zh-CN" altLang="en-US" sz="1800" dirty="0"/>
              <a:t>                 </a:t>
            </a:r>
            <a:r>
              <a:rPr lang="zh-CN" altLang="en-US" sz="1800" dirty="0">
                <a:solidFill>
                  <a:srgbClr val="0303DF"/>
                </a:solidFill>
              </a:rPr>
              <a:t>signal(sb);              </a:t>
            </a:r>
            <a:r>
              <a:rPr lang="zh-CN" altLang="en-US" sz="1800" dirty="0"/>
              <a:t>//协调放A与放B的执行次数</a:t>
            </a:r>
          </a:p>
          <a:p>
            <a:pPr>
              <a:buFont typeface="Monotype Sorts" pitchFamily="2" charset="2"/>
              <a:buNone/>
            </a:pPr>
            <a:r>
              <a:rPr lang="zh-CN" altLang="en-US" sz="1800" dirty="0"/>
              <a:t>                 signal(fulla);           //协调取产品进程</a:t>
            </a:r>
          </a:p>
          <a:p>
            <a:pPr>
              <a:buFont typeface="Monotype Sorts" pitchFamily="2" charset="2"/>
              <a:buNone/>
            </a:pPr>
            <a:r>
              <a:rPr lang="zh-CN" altLang="en-US" sz="1800" dirty="0"/>
              <a:t>             }</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DA633241-3B6D-4D96-9060-BE747D74E45E}"/>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63843" name="Rectangle 3">
            <a:extLst>
              <a:ext uri="{FF2B5EF4-FFF2-40B4-BE49-F238E27FC236}">
                <a16:creationId xmlns:a16="http://schemas.microsoft.com/office/drawing/2014/main" id="{30119813-2D9F-44A4-B72E-E69EEA004A71}"/>
              </a:ext>
            </a:extLst>
          </p:cNvPr>
          <p:cNvSpPr>
            <a:spLocks noGrp="1" noChangeArrowheads="1"/>
          </p:cNvSpPr>
          <p:nvPr>
            <p:ph type="body" idx="4294967295"/>
          </p:nvPr>
        </p:nvSpPr>
        <p:spPr/>
        <p:txBody>
          <a:bodyPr/>
          <a:lstStyle/>
          <a:p>
            <a:pPr>
              <a:buFont typeface="Monotype Sorts" pitchFamily="2" charset="2"/>
              <a:buNone/>
            </a:pPr>
            <a:r>
              <a:rPr lang="zh-CN" altLang="en-US" sz="1800" dirty="0"/>
              <a:t> </a:t>
            </a:r>
            <a:r>
              <a:rPr lang="zh-CN" altLang="en-US" sz="1800" b="1" dirty="0"/>
              <a:t>Process Input_B {</a:t>
            </a:r>
          </a:p>
          <a:p>
            <a:pPr>
              <a:buFont typeface="Monotype Sorts" pitchFamily="2" charset="2"/>
              <a:buNone/>
            </a:pPr>
            <a:r>
              <a:rPr lang="zh-CN" altLang="en-US" sz="1800" dirty="0"/>
              <a:t>            while (1) {</a:t>
            </a:r>
          </a:p>
          <a:p>
            <a:pPr>
              <a:buFont typeface="Monotype Sorts" pitchFamily="2" charset="2"/>
              <a:buNone/>
            </a:pPr>
            <a:r>
              <a:rPr lang="zh-CN" altLang="en-US" sz="1800" dirty="0"/>
              <a:t>                 </a:t>
            </a:r>
            <a:r>
              <a:rPr lang="zh-CN" altLang="en-US" sz="1800" dirty="0">
                <a:solidFill>
                  <a:srgbClr val="C00000"/>
                </a:solidFill>
              </a:rPr>
              <a:t>wait(availb);</a:t>
            </a:r>
          </a:p>
          <a:p>
            <a:pPr>
              <a:buFont typeface="Monotype Sorts" pitchFamily="2" charset="2"/>
              <a:buNone/>
            </a:pPr>
            <a:r>
              <a:rPr lang="zh-CN" altLang="en-US" sz="1800" dirty="0"/>
              <a:t>                 </a:t>
            </a:r>
            <a:r>
              <a:rPr lang="zh-CN" altLang="en-US" sz="1800" dirty="0">
                <a:solidFill>
                  <a:srgbClr val="0303DF"/>
                </a:solidFill>
              </a:rPr>
              <a:t>wait(sb);</a:t>
            </a:r>
          </a:p>
          <a:p>
            <a:pPr>
              <a:buFont typeface="Monotype Sorts" pitchFamily="2" charset="2"/>
              <a:buNone/>
            </a:pPr>
            <a:r>
              <a:rPr lang="zh-CN" altLang="en-US" sz="1800" dirty="0"/>
              <a:t>                 </a:t>
            </a:r>
            <a:r>
              <a:rPr lang="zh-CN" altLang="en-US" sz="1800" dirty="0">
                <a:solidFill>
                  <a:srgbClr val="006600"/>
                </a:solidFill>
              </a:rPr>
              <a:t>wait(mutex);</a:t>
            </a:r>
          </a:p>
          <a:p>
            <a:pPr>
              <a:buFont typeface="Monotype Sorts" pitchFamily="2" charset="2"/>
              <a:buNone/>
            </a:pPr>
            <a:r>
              <a:rPr lang="zh-CN" altLang="en-US" sz="1800" dirty="0"/>
              <a:t>                 put product B into the depository;</a:t>
            </a:r>
          </a:p>
          <a:p>
            <a:pPr>
              <a:buFont typeface="Monotype Sorts" pitchFamily="2" charset="2"/>
              <a:buNone/>
            </a:pPr>
            <a:r>
              <a:rPr lang="zh-CN" altLang="en-US" sz="1800" dirty="0"/>
              <a:t>                 </a:t>
            </a:r>
            <a:r>
              <a:rPr lang="zh-CN" altLang="en-US" sz="1800" dirty="0">
                <a:solidFill>
                  <a:srgbClr val="006600"/>
                </a:solidFill>
              </a:rPr>
              <a:t>signal(mutex);</a:t>
            </a:r>
          </a:p>
          <a:p>
            <a:pPr>
              <a:buFont typeface="Monotype Sorts" pitchFamily="2" charset="2"/>
              <a:buNone/>
            </a:pPr>
            <a:r>
              <a:rPr lang="zh-CN" altLang="en-US" sz="1800" dirty="0"/>
              <a:t>                 </a:t>
            </a:r>
            <a:r>
              <a:rPr lang="zh-CN" altLang="en-US" sz="1800" dirty="0">
                <a:solidFill>
                  <a:srgbClr val="0303DF"/>
                </a:solidFill>
              </a:rPr>
              <a:t>signal(sa);</a:t>
            </a:r>
            <a:endParaRPr lang="en-US" altLang="zh-CN" sz="1800" dirty="0">
              <a:solidFill>
                <a:srgbClr val="0303DF"/>
              </a:solidFill>
            </a:endParaRPr>
          </a:p>
          <a:p>
            <a:pPr>
              <a:buFont typeface="Monotype Sorts" pitchFamily="2" charset="2"/>
              <a:buNone/>
            </a:pPr>
            <a:r>
              <a:rPr lang="zh-CN" altLang="en-US" sz="1800" dirty="0"/>
              <a:t>                 signal(fullb);</a:t>
            </a:r>
          </a:p>
          <a:p>
            <a:pPr>
              <a:buFont typeface="Monotype Sorts" pitchFamily="2" charset="2"/>
              <a:buNone/>
            </a:pPr>
            <a:r>
              <a:rPr lang="zh-CN" altLang="en-US" sz="1800" dirty="0"/>
              <a:t>              }</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AC4B8B6C-C579-408A-8B77-FE3ED98C7D2A}"/>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64867" name="Rectangle 3">
            <a:extLst>
              <a:ext uri="{FF2B5EF4-FFF2-40B4-BE49-F238E27FC236}">
                <a16:creationId xmlns:a16="http://schemas.microsoft.com/office/drawing/2014/main" id="{F7751711-6360-43D3-97E0-7D5019CA1991}"/>
              </a:ext>
            </a:extLst>
          </p:cNvPr>
          <p:cNvSpPr>
            <a:spLocks noGrp="1" noChangeArrowheads="1"/>
          </p:cNvSpPr>
          <p:nvPr>
            <p:ph type="body" idx="4294967295"/>
          </p:nvPr>
        </p:nvSpPr>
        <p:spPr/>
        <p:txBody>
          <a:bodyPr/>
          <a:lstStyle/>
          <a:p>
            <a:pPr>
              <a:buFont typeface="Monotype Sorts" pitchFamily="2" charset="2"/>
              <a:buNone/>
            </a:pPr>
            <a:r>
              <a:rPr lang="zh-CN" altLang="en-US" sz="1800" dirty="0"/>
              <a:t> </a:t>
            </a:r>
            <a:r>
              <a:rPr lang="zh-CN" altLang="en-US" sz="1800" b="1" dirty="0"/>
              <a:t>Process get_product_A_B {</a:t>
            </a:r>
          </a:p>
          <a:p>
            <a:pPr>
              <a:buFont typeface="Monotype Sorts" pitchFamily="2" charset="2"/>
              <a:buNone/>
            </a:pPr>
            <a:r>
              <a:rPr lang="zh-CN" altLang="en-US" sz="1800" dirty="0"/>
              <a:t>          while (true) {</a:t>
            </a:r>
          </a:p>
          <a:p>
            <a:pPr>
              <a:buFont typeface="Monotype Sorts" pitchFamily="2" charset="2"/>
              <a:buNone/>
            </a:pPr>
            <a:r>
              <a:rPr lang="zh-CN" altLang="en-US" sz="1800" dirty="0"/>
              <a:t>                 </a:t>
            </a:r>
            <a:r>
              <a:rPr lang="zh-CN" altLang="en-US" sz="1800" dirty="0">
                <a:solidFill>
                  <a:srgbClr val="0303DF"/>
                </a:solidFill>
              </a:rPr>
              <a:t>wait(fulla);</a:t>
            </a:r>
          </a:p>
          <a:p>
            <a:pPr>
              <a:buFont typeface="Monotype Sorts" pitchFamily="2" charset="2"/>
              <a:buNone/>
            </a:pPr>
            <a:r>
              <a:rPr lang="zh-CN" altLang="en-US" sz="1800" dirty="0">
                <a:solidFill>
                  <a:srgbClr val="0303DF"/>
                </a:solidFill>
              </a:rPr>
              <a:t>                 wait(fullb);</a:t>
            </a:r>
          </a:p>
          <a:p>
            <a:pPr>
              <a:buFont typeface="Monotype Sorts" pitchFamily="2" charset="2"/>
              <a:buNone/>
            </a:pPr>
            <a:r>
              <a:rPr lang="zh-CN" altLang="en-US" sz="1800" dirty="0">
                <a:solidFill>
                  <a:srgbClr val="006600"/>
                </a:solidFill>
              </a:rPr>
              <a:t>                 wait(mutex);</a:t>
            </a:r>
          </a:p>
          <a:p>
            <a:pPr>
              <a:buFont typeface="Monotype Sorts" pitchFamily="2" charset="2"/>
              <a:buNone/>
            </a:pPr>
            <a:r>
              <a:rPr lang="zh-CN" altLang="en-US" sz="1800" dirty="0"/>
              <a:t>                 get product A and B from the depository;（遵循FIFO原则）</a:t>
            </a:r>
          </a:p>
          <a:p>
            <a:pPr>
              <a:buFont typeface="Monotype Sorts" pitchFamily="2" charset="2"/>
              <a:buNone/>
            </a:pPr>
            <a:r>
              <a:rPr lang="zh-CN" altLang="en-US" sz="1800" dirty="0">
                <a:solidFill>
                  <a:srgbClr val="006600"/>
                </a:solidFill>
              </a:rPr>
              <a:t>                 signal(mutex);</a:t>
            </a:r>
          </a:p>
          <a:p>
            <a:pPr>
              <a:buFont typeface="Monotype Sorts" pitchFamily="2" charset="2"/>
              <a:buNone/>
            </a:pPr>
            <a:r>
              <a:rPr lang="zh-CN" altLang="en-US" sz="1800" dirty="0"/>
              <a:t>                 </a:t>
            </a:r>
            <a:r>
              <a:rPr lang="zh-CN" altLang="en-US" sz="1800" dirty="0">
                <a:solidFill>
                  <a:srgbClr val="0303DF"/>
                </a:solidFill>
              </a:rPr>
              <a:t>signal(availa);</a:t>
            </a:r>
          </a:p>
          <a:p>
            <a:pPr>
              <a:buFont typeface="Monotype Sorts" pitchFamily="2" charset="2"/>
              <a:buNone/>
            </a:pPr>
            <a:r>
              <a:rPr lang="zh-CN" altLang="en-US" sz="1800" dirty="0"/>
              <a:t>                 </a:t>
            </a:r>
            <a:r>
              <a:rPr lang="zh-CN" altLang="en-US" sz="1800" dirty="0">
                <a:solidFill>
                  <a:srgbClr val="0303DF"/>
                </a:solidFill>
              </a:rPr>
              <a:t>signal(availb);</a:t>
            </a:r>
          </a:p>
          <a:p>
            <a:pPr>
              <a:buFont typeface="Monotype Sorts" pitchFamily="2" charset="2"/>
              <a:buNone/>
            </a:pPr>
            <a:r>
              <a:rPr lang="zh-CN" altLang="en-US" sz="1800" dirty="0"/>
              <a:t>              }</a:t>
            </a: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3625D19-A26C-4A9E-804B-FCA3041E07D8}"/>
              </a:ext>
            </a:extLst>
          </p:cNvPr>
          <p:cNvSpPr/>
          <p:nvPr/>
        </p:nvSpPr>
        <p:spPr>
          <a:xfrm>
            <a:off x="715963" y="1550988"/>
            <a:ext cx="7645400" cy="3708708"/>
          </a:xfrm>
          <a:prstGeom prst="rect">
            <a:avLst/>
          </a:prstGeom>
        </p:spPr>
        <p:txBody>
          <a:bodyPr>
            <a:spAutoFit/>
          </a:bodyPr>
          <a:lstStyle/>
          <a:p>
            <a:pPr marL="342900" indent="-342900" algn="just">
              <a:spcBef>
                <a:spcPts val="600"/>
              </a:spcBef>
              <a:spcAft>
                <a:spcPts val="0"/>
              </a:spcAft>
              <a:buFont typeface="Wingdings" panose="05000000000000000000" pitchFamily="2" charset="2"/>
              <a:buChar char="l"/>
              <a:defRPr/>
            </a:pPr>
            <a:r>
              <a:rPr lang="zh-CN" altLang="zh-CN" sz="2000" dirty="0">
                <a:latin typeface="+mn-lt"/>
                <a:ea typeface="+mn-ea"/>
              </a:rPr>
              <a:t>有一个活动场地最多可容纳</a:t>
            </a:r>
            <a:r>
              <a:rPr lang="en-US" altLang="zh-CN" sz="2000" dirty="0">
                <a:latin typeface="+mn-lt"/>
                <a:ea typeface="+mn-ea"/>
              </a:rPr>
              <a:t>22</a:t>
            </a:r>
            <a:r>
              <a:rPr lang="zh-CN" altLang="zh-CN" sz="2000" dirty="0">
                <a:latin typeface="+mn-lt"/>
                <a:ea typeface="+mn-ea"/>
              </a:rPr>
              <a:t>名同学参与活动。其中一部分同学参与打篮球活动（不妨设为活动</a:t>
            </a:r>
            <a:r>
              <a:rPr lang="en-US" altLang="zh-CN" sz="2000" dirty="0">
                <a:latin typeface="+mn-lt"/>
                <a:ea typeface="+mn-ea"/>
              </a:rPr>
              <a:t>A</a:t>
            </a:r>
            <a:r>
              <a:rPr lang="zh-CN" altLang="zh-CN" sz="2000" dirty="0">
                <a:latin typeface="+mn-lt"/>
                <a:ea typeface="+mn-ea"/>
              </a:rPr>
              <a:t>），另一部分同学参与羽毛球活动（不妨设为活动</a:t>
            </a:r>
            <a:r>
              <a:rPr lang="en-US" altLang="zh-CN" sz="2000" dirty="0">
                <a:latin typeface="+mn-lt"/>
                <a:ea typeface="+mn-ea"/>
              </a:rPr>
              <a:t>B</a:t>
            </a:r>
            <a:r>
              <a:rPr lang="zh-CN" altLang="zh-CN" sz="2000" dirty="0">
                <a:latin typeface="+mn-lt"/>
                <a:ea typeface="+mn-ea"/>
              </a:rPr>
              <a:t>）。规定如下：</a:t>
            </a:r>
          </a:p>
          <a:p>
            <a:pPr marL="342900" indent="-342900" algn="just">
              <a:spcBef>
                <a:spcPts val="600"/>
              </a:spcBef>
              <a:spcAft>
                <a:spcPts val="0"/>
              </a:spcAft>
              <a:buFont typeface="Wingdings" panose="05000000000000000000" pitchFamily="2" charset="2"/>
              <a:buChar char="l"/>
              <a:defRPr/>
            </a:pPr>
            <a:r>
              <a:rPr lang="zh-CN" altLang="zh-CN" sz="2000" dirty="0">
                <a:solidFill>
                  <a:srgbClr val="006600"/>
                </a:solidFill>
                <a:latin typeface="+mn-lt"/>
                <a:ea typeface="+mn-ea"/>
              </a:rPr>
              <a:t>若活动场地中同学人数已经超过</a:t>
            </a:r>
            <a:r>
              <a:rPr lang="en-US" altLang="zh-CN" sz="2000" dirty="0">
                <a:solidFill>
                  <a:srgbClr val="006600"/>
                </a:solidFill>
                <a:latin typeface="+mn-lt"/>
                <a:ea typeface="+mn-ea"/>
              </a:rPr>
              <a:t>22</a:t>
            </a:r>
            <a:r>
              <a:rPr lang="zh-CN" altLang="zh-CN" sz="2000" dirty="0">
                <a:solidFill>
                  <a:srgbClr val="006600"/>
                </a:solidFill>
                <a:latin typeface="+mn-lt"/>
                <a:ea typeface="+mn-ea"/>
              </a:rPr>
              <a:t>人</a:t>
            </a:r>
            <a:r>
              <a:rPr lang="zh-CN" altLang="zh-CN" sz="2000" dirty="0">
                <a:latin typeface="+mn-lt"/>
                <a:ea typeface="+mn-ea"/>
              </a:rPr>
              <a:t>，则申请进入活动场地的同学等待；</a:t>
            </a:r>
          </a:p>
          <a:p>
            <a:pPr marL="342900" indent="-342900" algn="just">
              <a:spcBef>
                <a:spcPts val="600"/>
              </a:spcBef>
              <a:spcAft>
                <a:spcPts val="0"/>
              </a:spcAft>
              <a:buFont typeface="Wingdings" panose="05000000000000000000" pitchFamily="2" charset="2"/>
              <a:buChar char="l"/>
              <a:defRPr/>
            </a:pPr>
            <a:r>
              <a:rPr lang="zh-CN" altLang="zh-CN" sz="2000" dirty="0">
                <a:solidFill>
                  <a:srgbClr val="006600"/>
                </a:solidFill>
                <a:latin typeface="+mn-lt"/>
                <a:ea typeface="+mn-ea"/>
              </a:rPr>
              <a:t>参与</a:t>
            </a:r>
            <a:r>
              <a:rPr lang="en-US" altLang="zh-CN" sz="2000" dirty="0">
                <a:solidFill>
                  <a:srgbClr val="006600"/>
                </a:solidFill>
                <a:latin typeface="+mn-lt"/>
                <a:ea typeface="+mn-ea"/>
              </a:rPr>
              <a:t>A</a:t>
            </a:r>
            <a:r>
              <a:rPr lang="zh-CN" altLang="zh-CN" sz="2000" dirty="0">
                <a:solidFill>
                  <a:srgbClr val="006600"/>
                </a:solidFill>
                <a:latin typeface="+mn-lt"/>
                <a:ea typeface="+mn-ea"/>
              </a:rPr>
              <a:t>、</a:t>
            </a:r>
            <a:r>
              <a:rPr lang="en-US" altLang="zh-CN" sz="2000" dirty="0">
                <a:solidFill>
                  <a:srgbClr val="006600"/>
                </a:solidFill>
                <a:latin typeface="+mn-lt"/>
                <a:ea typeface="+mn-ea"/>
              </a:rPr>
              <a:t>B</a:t>
            </a:r>
            <a:r>
              <a:rPr lang="zh-CN" altLang="zh-CN" sz="2000" dirty="0">
                <a:solidFill>
                  <a:srgbClr val="006600"/>
                </a:solidFill>
                <a:latin typeface="+mn-lt"/>
                <a:ea typeface="+mn-ea"/>
              </a:rPr>
              <a:t>两类活动的同学人数之差不能超过</a:t>
            </a:r>
            <a:r>
              <a:rPr lang="en-US" altLang="zh-CN" sz="2000" dirty="0">
                <a:solidFill>
                  <a:srgbClr val="006600"/>
                </a:solidFill>
                <a:latin typeface="+mn-lt"/>
                <a:ea typeface="+mn-ea"/>
              </a:rPr>
              <a:t>5</a:t>
            </a:r>
            <a:r>
              <a:rPr lang="zh-CN" altLang="zh-CN" sz="2000" dirty="0">
                <a:solidFill>
                  <a:srgbClr val="006600"/>
                </a:solidFill>
                <a:latin typeface="+mn-lt"/>
                <a:ea typeface="+mn-ea"/>
              </a:rPr>
              <a:t>人</a:t>
            </a:r>
            <a:r>
              <a:rPr lang="zh-CN" altLang="zh-CN" sz="2000" dirty="0">
                <a:latin typeface="+mn-lt"/>
                <a:ea typeface="+mn-ea"/>
              </a:rPr>
              <a:t>；即若参与活动</a:t>
            </a:r>
            <a:r>
              <a:rPr lang="en-US" altLang="zh-CN" sz="2000" dirty="0">
                <a:latin typeface="+mn-lt"/>
                <a:ea typeface="+mn-ea"/>
              </a:rPr>
              <a:t>A</a:t>
            </a:r>
            <a:r>
              <a:rPr lang="zh-CN" altLang="zh-CN" sz="2000" dirty="0">
                <a:latin typeface="+mn-lt"/>
                <a:ea typeface="+mn-ea"/>
              </a:rPr>
              <a:t>的同学人数比参加活动</a:t>
            </a:r>
            <a:r>
              <a:rPr lang="en-US" altLang="zh-CN" sz="2000" dirty="0">
                <a:latin typeface="+mn-lt"/>
                <a:ea typeface="+mn-ea"/>
              </a:rPr>
              <a:t>B</a:t>
            </a:r>
            <a:r>
              <a:rPr lang="zh-CN" altLang="zh-CN" sz="2000" dirty="0">
                <a:latin typeface="+mn-lt"/>
                <a:ea typeface="+mn-ea"/>
              </a:rPr>
              <a:t>的同学人数多</a:t>
            </a:r>
            <a:r>
              <a:rPr lang="en-US" altLang="zh-CN" sz="2000" dirty="0">
                <a:latin typeface="+mn-lt"/>
                <a:ea typeface="+mn-ea"/>
              </a:rPr>
              <a:t>5</a:t>
            </a:r>
            <a:r>
              <a:rPr lang="zh-CN" altLang="zh-CN" sz="2000" dirty="0">
                <a:latin typeface="+mn-lt"/>
                <a:ea typeface="+mn-ea"/>
              </a:rPr>
              <a:t>人，则申请参与活动</a:t>
            </a:r>
            <a:r>
              <a:rPr lang="en-US" altLang="zh-CN" sz="2000" dirty="0">
                <a:latin typeface="+mn-lt"/>
                <a:ea typeface="+mn-ea"/>
              </a:rPr>
              <a:t>A</a:t>
            </a:r>
            <a:r>
              <a:rPr lang="zh-CN" altLang="zh-CN" sz="2000" dirty="0">
                <a:latin typeface="+mn-lt"/>
                <a:ea typeface="+mn-ea"/>
              </a:rPr>
              <a:t>的同学等待；同样，若参与活动</a:t>
            </a:r>
            <a:r>
              <a:rPr lang="en-US" altLang="zh-CN" sz="2000" dirty="0">
                <a:latin typeface="+mn-lt"/>
                <a:ea typeface="+mn-ea"/>
              </a:rPr>
              <a:t>B</a:t>
            </a:r>
            <a:r>
              <a:rPr lang="zh-CN" altLang="zh-CN" sz="2000" dirty="0">
                <a:latin typeface="+mn-lt"/>
                <a:ea typeface="+mn-ea"/>
              </a:rPr>
              <a:t>的同学人数比参加活动</a:t>
            </a:r>
            <a:r>
              <a:rPr lang="en-US" altLang="zh-CN" sz="2000" dirty="0">
                <a:latin typeface="+mn-lt"/>
                <a:ea typeface="+mn-ea"/>
              </a:rPr>
              <a:t>A</a:t>
            </a:r>
            <a:r>
              <a:rPr lang="zh-CN" altLang="zh-CN" sz="2000" dirty="0">
                <a:latin typeface="+mn-lt"/>
                <a:ea typeface="+mn-ea"/>
              </a:rPr>
              <a:t>的同学人数超多</a:t>
            </a:r>
            <a:r>
              <a:rPr lang="en-US" altLang="zh-CN" sz="2000" dirty="0">
                <a:latin typeface="+mn-lt"/>
                <a:ea typeface="+mn-ea"/>
              </a:rPr>
              <a:t>5</a:t>
            </a:r>
            <a:r>
              <a:rPr lang="zh-CN" altLang="zh-CN" sz="2000" dirty="0">
                <a:latin typeface="+mn-lt"/>
                <a:ea typeface="+mn-ea"/>
              </a:rPr>
              <a:t>人，则申请参与活动</a:t>
            </a:r>
            <a:r>
              <a:rPr lang="en-US" altLang="zh-CN" sz="2000" dirty="0">
                <a:latin typeface="+mn-lt"/>
                <a:ea typeface="+mn-ea"/>
              </a:rPr>
              <a:t>B</a:t>
            </a:r>
            <a:r>
              <a:rPr lang="zh-CN" altLang="zh-CN" sz="2000" dirty="0">
                <a:latin typeface="+mn-lt"/>
                <a:ea typeface="+mn-ea"/>
              </a:rPr>
              <a:t>的同学等待；</a:t>
            </a:r>
          </a:p>
          <a:p>
            <a:pPr marL="342900" indent="-342900" algn="just">
              <a:spcBef>
                <a:spcPts val="600"/>
              </a:spcBef>
              <a:spcAft>
                <a:spcPts val="0"/>
              </a:spcAft>
              <a:buFont typeface="Wingdings" panose="05000000000000000000" pitchFamily="2" charset="2"/>
              <a:buChar char="l"/>
              <a:defRPr/>
            </a:pPr>
            <a:r>
              <a:rPr lang="zh-CN" altLang="zh-CN" sz="2000" dirty="0">
                <a:latin typeface="+mn-lt"/>
                <a:ea typeface="+mn-ea"/>
              </a:rPr>
              <a:t>请用信号量机制</a:t>
            </a:r>
            <a:r>
              <a:rPr lang="zh-CN" altLang="en-US" sz="2000" dirty="0">
                <a:latin typeface="+mn-lt"/>
                <a:ea typeface="+mn-ea"/>
              </a:rPr>
              <a:t>及</a:t>
            </a:r>
            <a:r>
              <a:rPr lang="en-US" altLang="zh-CN" sz="2000" dirty="0">
                <a:latin typeface="+mn-lt"/>
                <a:ea typeface="+mn-ea"/>
              </a:rPr>
              <a:t>P</a:t>
            </a:r>
            <a:r>
              <a:rPr lang="zh-CN" altLang="en-US" sz="2000" dirty="0">
                <a:latin typeface="+mn-lt"/>
                <a:ea typeface="+mn-ea"/>
              </a:rPr>
              <a:t>、</a:t>
            </a:r>
            <a:r>
              <a:rPr lang="en-US" altLang="zh-CN" sz="2000" dirty="0">
                <a:latin typeface="+mn-lt"/>
                <a:ea typeface="+mn-ea"/>
              </a:rPr>
              <a:t>V</a:t>
            </a:r>
            <a:r>
              <a:rPr lang="zh-CN" altLang="en-US" sz="2000" dirty="0">
                <a:latin typeface="+mn-lt"/>
                <a:ea typeface="+mn-ea"/>
              </a:rPr>
              <a:t>操作</a:t>
            </a:r>
            <a:r>
              <a:rPr lang="zh-CN" altLang="zh-CN" sz="2000" dirty="0">
                <a:latin typeface="+mn-lt"/>
                <a:ea typeface="+mn-ea"/>
              </a:rPr>
              <a:t>描述同学</a:t>
            </a:r>
            <a:r>
              <a:rPr lang="zh-CN" altLang="en-US" sz="2000" dirty="0">
                <a:latin typeface="+mn-lt"/>
                <a:ea typeface="+mn-ea"/>
              </a:rPr>
              <a:t>们参加活动</a:t>
            </a:r>
            <a:r>
              <a:rPr lang="en-US" altLang="zh-CN" sz="2000" dirty="0">
                <a:latin typeface="+mn-lt"/>
                <a:ea typeface="+mn-ea"/>
              </a:rPr>
              <a:t>A</a:t>
            </a:r>
            <a:r>
              <a:rPr lang="zh-CN" altLang="en-US" sz="2000" dirty="0">
                <a:latin typeface="+mn-lt"/>
                <a:ea typeface="+mn-ea"/>
              </a:rPr>
              <a:t>与活动</a:t>
            </a:r>
            <a:r>
              <a:rPr lang="en-US" altLang="zh-CN" sz="2000" dirty="0">
                <a:latin typeface="+mn-lt"/>
                <a:ea typeface="+mn-ea"/>
              </a:rPr>
              <a:t>B</a:t>
            </a:r>
            <a:r>
              <a:rPr lang="zh-CN" altLang="en-US" sz="2000" dirty="0">
                <a:latin typeface="+mn-lt"/>
                <a:ea typeface="+mn-ea"/>
              </a:rPr>
              <a:t>的过程。</a:t>
            </a:r>
            <a:endParaRPr lang="zh-CN" altLang="zh-CN" sz="2000" dirty="0">
              <a:latin typeface="+mn-lt"/>
              <a:ea typeface="+mn-ea"/>
            </a:endParaRPr>
          </a:p>
        </p:txBody>
      </p:sp>
      <p:sp>
        <p:nvSpPr>
          <p:cNvPr id="3" name="Rectangle 2">
            <a:extLst>
              <a:ext uri="{FF2B5EF4-FFF2-40B4-BE49-F238E27FC236}">
                <a16:creationId xmlns:a16="http://schemas.microsoft.com/office/drawing/2014/main" id="{7962C928-C615-48DF-8724-B09607ECBCD7}"/>
              </a:ext>
            </a:extLst>
          </p:cNvPr>
          <p:cNvSpPr txBox="1">
            <a:spLocks/>
          </p:cNvSpPr>
          <p:nvPr/>
        </p:nvSpPr>
        <p:spPr bwMode="auto">
          <a:xfrm>
            <a:off x="685800" y="228600"/>
            <a:ext cx="8077200" cy="6096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zh-CN" altLang="en-US" noProof="1">
                <a:effectLst>
                  <a:outerShdw blurRad="38100" dist="38100" dir="2700000">
                    <a:srgbClr val="C0C0C0"/>
                  </a:outerShdw>
                </a:effectLst>
              </a:rPr>
              <a:t>题型讲解</a:t>
            </a:r>
          </a:p>
        </p:txBody>
      </p:sp>
    </p:spTree>
    <p:extLst>
      <p:ext uri="{BB962C8B-B14F-4D97-AF65-F5344CB8AC3E}">
        <p14:creationId xmlns:p14="http://schemas.microsoft.com/office/powerpoint/2010/main" val="2002998177"/>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9F21D3BD-D8AA-466E-8A25-1808E99D59EE}"/>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通过邮箱进行辩论（研统考</a:t>
            </a:r>
            <a:r>
              <a:rPr lang="en-US" altLang="zh-CN" noProof="1">
                <a:effectLst>
                  <a:outerShdw blurRad="38100" dist="38100" dir="2700000">
                    <a:srgbClr val="C0C0C0"/>
                  </a:outerShdw>
                </a:effectLst>
              </a:rPr>
              <a:t>2014</a:t>
            </a:r>
            <a:r>
              <a:rPr lang="zh-CN" altLang="en-US" noProof="1">
                <a:effectLst>
                  <a:outerShdw blurRad="38100" dist="38100" dir="2700000">
                    <a:srgbClr val="C0C0C0"/>
                  </a:outerShdw>
                </a:effectLst>
              </a:rPr>
              <a:t>）</a:t>
            </a:r>
          </a:p>
        </p:txBody>
      </p:sp>
      <p:sp>
        <p:nvSpPr>
          <p:cNvPr id="165891" name="Rectangle 3">
            <a:extLst>
              <a:ext uri="{FF2B5EF4-FFF2-40B4-BE49-F238E27FC236}">
                <a16:creationId xmlns:a16="http://schemas.microsoft.com/office/drawing/2014/main" id="{542842A5-F90A-4ADB-8710-3D76DE011DAD}"/>
              </a:ext>
            </a:extLst>
          </p:cNvPr>
          <p:cNvSpPr>
            <a:spLocks noGrp="1" noChangeArrowheads="1"/>
          </p:cNvSpPr>
          <p:nvPr>
            <p:ph type="body" idx="4294967295"/>
          </p:nvPr>
        </p:nvSpPr>
        <p:spPr/>
        <p:txBody>
          <a:bodyPr/>
          <a:lstStyle/>
          <a:p>
            <a:pPr eaLnBrk="1"/>
            <a:r>
              <a:rPr lang="zh-CN" altLang="en-US" sz="2000" b="1" dirty="0"/>
              <a:t>有</a:t>
            </a:r>
            <a:r>
              <a:rPr lang="en-US" altLang="zh-CN" sz="2000" b="1" dirty="0"/>
              <a:t>A</a:t>
            </a:r>
            <a:r>
              <a:rPr lang="zh-CN" altLang="en-US" sz="2000" b="1" dirty="0"/>
              <a:t>、</a:t>
            </a:r>
            <a:r>
              <a:rPr lang="en-US" altLang="zh-CN" sz="2000" b="1" dirty="0"/>
              <a:t>B</a:t>
            </a:r>
            <a:r>
              <a:rPr lang="zh-CN" altLang="en-US" sz="2000" b="1" dirty="0"/>
              <a:t>两人通过信箱进行辩论，每个人都从自己的信箱中取得对方的问题。</a:t>
            </a:r>
            <a:endParaRPr lang="en-US" altLang="zh-CN" sz="2000" b="1" dirty="0"/>
          </a:p>
          <a:p>
            <a:pPr eaLnBrk="1"/>
            <a:r>
              <a:rPr lang="zh-CN" altLang="en-US" sz="2000" b="1" dirty="0"/>
              <a:t>然后将答案和向对方提出的新问题组成一个邮件放入对方的信箱中。</a:t>
            </a:r>
            <a:endParaRPr lang="en-US" altLang="zh-CN" sz="2000" b="1" dirty="0"/>
          </a:p>
          <a:p>
            <a:pPr eaLnBrk="1"/>
            <a:r>
              <a:rPr lang="zh-CN" altLang="en-US" sz="2000" b="1" dirty="0"/>
              <a:t>假设</a:t>
            </a:r>
            <a:r>
              <a:rPr lang="en-US" altLang="zh-CN" sz="2000" b="1" dirty="0"/>
              <a:t>A</a:t>
            </a:r>
            <a:r>
              <a:rPr lang="zh-CN" altLang="en-US" sz="2000" b="1" dirty="0"/>
              <a:t>的信箱最多放</a:t>
            </a:r>
            <a:r>
              <a:rPr lang="en-US" altLang="zh-CN" sz="2000" b="1" dirty="0"/>
              <a:t>M</a:t>
            </a:r>
            <a:r>
              <a:rPr lang="zh-CN" altLang="en-US" sz="2000" b="1" dirty="0"/>
              <a:t>个邮件，</a:t>
            </a:r>
            <a:r>
              <a:rPr lang="en-US" altLang="zh-CN" sz="2000" b="1" dirty="0"/>
              <a:t>B</a:t>
            </a:r>
            <a:r>
              <a:rPr lang="zh-CN" altLang="en-US" sz="2000" b="1" dirty="0"/>
              <a:t>的信箱最多放</a:t>
            </a:r>
            <a:r>
              <a:rPr lang="en-US" altLang="zh-CN" sz="2000" b="1" dirty="0"/>
              <a:t>N</a:t>
            </a:r>
            <a:r>
              <a:rPr lang="zh-CN" altLang="en-US" sz="2000" b="1" dirty="0"/>
              <a:t>个邮件。</a:t>
            </a:r>
            <a:endParaRPr lang="en-US" altLang="zh-CN" sz="2000" b="1" dirty="0"/>
          </a:p>
          <a:p>
            <a:pPr eaLnBrk="1"/>
            <a:r>
              <a:rPr lang="zh-CN" altLang="en-US" sz="2000" b="1" dirty="0">
                <a:solidFill>
                  <a:srgbClr val="7030A0"/>
                </a:solidFill>
              </a:rPr>
              <a:t>初始时</a:t>
            </a:r>
            <a:r>
              <a:rPr lang="en-US" altLang="zh-CN" sz="2000" b="1" dirty="0">
                <a:solidFill>
                  <a:srgbClr val="7030A0"/>
                </a:solidFill>
              </a:rPr>
              <a:t>A</a:t>
            </a:r>
            <a:r>
              <a:rPr lang="zh-CN" altLang="en-US" sz="2000" b="1" dirty="0">
                <a:solidFill>
                  <a:srgbClr val="7030A0"/>
                </a:solidFill>
              </a:rPr>
              <a:t>的信箱中有</a:t>
            </a:r>
            <a:r>
              <a:rPr lang="en-US" altLang="zh-CN" sz="2000" b="1" dirty="0">
                <a:solidFill>
                  <a:srgbClr val="7030A0"/>
                </a:solidFill>
              </a:rPr>
              <a:t>x</a:t>
            </a:r>
            <a:r>
              <a:rPr lang="zh-CN" altLang="en-US" sz="2000" b="1" dirty="0">
                <a:solidFill>
                  <a:srgbClr val="7030A0"/>
                </a:solidFill>
              </a:rPr>
              <a:t>个邮件</a:t>
            </a:r>
            <a:r>
              <a:rPr lang="zh-CN" altLang="en-US" sz="2000" b="1" dirty="0"/>
              <a:t>（</a:t>
            </a:r>
            <a:r>
              <a:rPr lang="en-US" altLang="zh-CN" sz="2000" b="1" dirty="0"/>
              <a:t>0&lt;x&lt;M</a:t>
            </a:r>
            <a:r>
              <a:rPr lang="zh-CN" altLang="en-US" sz="2000" b="1" dirty="0"/>
              <a:t>），</a:t>
            </a:r>
            <a:r>
              <a:rPr lang="en-US" altLang="zh-CN" sz="2000" b="1" dirty="0">
                <a:solidFill>
                  <a:srgbClr val="7030A0"/>
                </a:solidFill>
              </a:rPr>
              <a:t>B</a:t>
            </a:r>
            <a:r>
              <a:rPr lang="zh-CN" altLang="en-US" sz="2000" b="1" dirty="0">
                <a:solidFill>
                  <a:srgbClr val="7030A0"/>
                </a:solidFill>
              </a:rPr>
              <a:t>的信箱中有</a:t>
            </a:r>
            <a:r>
              <a:rPr lang="en-US" altLang="zh-CN" sz="2000" b="1" dirty="0">
                <a:solidFill>
                  <a:srgbClr val="7030A0"/>
                </a:solidFill>
              </a:rPr>
              <a:t>y</a:t>
            </a:r>
            <a:r>
              <a:rPr lang="zh-CN" altLang="en-US" sz="2000" b="1" dirty="0">
                <a:solidFill>
                  <a:srgbClr val="7030A0"/>
                </a:solidFill>
              </a:rPr>
              <a:t>个邮件</a:t>
            </a:r>
            <a:r>
              <a:rPr lang="zh-CN" altLang="en-US" sz="2000" b="1" dirty="0"/>
              <a:t>（</a:t>
            </a:r>
            <a:r>
              <a:rPr lang="en-US" altLang="zh-CN" sz="2000" b="1" dirty="0"/>
              <a:t>0&lt;y&lt;M</a:t>
            </a:r>
            <a:r>
              <a:rPr lang="zh-CN" altLang="en-US" sz="2000" b="1" dirty="0"/>
              <a:t>）。</a:t>
            </a:r>
            <a:endParaRPr lang="en-US" altLang="zh-CN" sz="2000" b="1" dirty="0"/>
          </a:p>
          <a:p>
            <a:pPr eaLnBrk="1"/>
            <a:r>
              <a:rPr lang="zh-CN" altLang="en-US" sz="2000" b="1" dirty="0"/>
              <a:t>辩论者每取出一个邮件，邮件数减</a:t>
            </a:r>
            <a:r>
              <a:rPr lang="en-US" altLang="zh-CN" sz="2000" b="1" dirty="0"/>
              <a:t>1</a:t>
            </a:r>
            <a:r>
              <a:rPr lang="zh-CN" altLang="en-US" sz="2000" b="1" dirty="0"/>
              <a:t>。</a:t>
            </a:r>
            <a:endParaRPr lang="en-US" altLang="zh-CN" sz="2000" b="1" dirty="0"/>
          </a:p>
          <a:p>
            <a:pPr eaLnBrk="1"/>
            <a:r>
              <a:rPr lang="en-US" altLang="zh-CN" sz="2000" b="1" dirty="0"/>
              <a:t>A</a:t>
            </a:r>
            <a:r>
              <a:rPr lang="zh-CN" altLang="en-US" sz="2000" b="1" dirty="0"/>
              <a:t>和</a:t>
            </a:r>
            <a:r>
              <a:rPr lang="en-US" altLang="zh-CN" sz="2000" b="1" dirty="0"/>
              <a:t>B</a:t>
            </a:r>
            <a:r>
              <a:rPr lang="zh-CN" altLang="en-US" sz="2000" b="1" dirty="0"/>
              <a:t>两人的操作过程描述如下：</a:t>
            </a:r>
          </a:p>
          <a:p>
            <a:endParaRPr lang="zh-CN" altLang="en-US" sz="2800" b="1"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2694A1E1-32AE-47A7-87AB-ABFB0A944769}"/>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通过邮箱进行辩论（续）</a:t>
            </a:r>
          </a:p>
        </p:txBody>
      </p:sp>
      <p:sp>
        <p:nvSpPr>
          <p:cNvPr id="166915" name="Rectangle 3">
            <a:extLst>
              <a:ext uri="{FF2B5EF4-FFF2-40B4-BE49-F238E27FC236}">
                <a16:creationId xmlns:a16="http://schemas.microsoft.com/office/drawing/2014/main" id="{DF6895DB-6C2D-4AB4-9A67-0A138E89C591}"/>
              </a:ext>
            </a:extLst>
          </p:cNvPr>
          <p:cNvSpPr>
            <a:spLocks noGrp="1" noChangeArrowheads="1"/>
          </p:cNvSpPr>
          <p:nvPr>
            <p:ph type="body" idx="4294967295"/>
          </p:nvPr>
        </p:nvSpPr>
        <p:spPr>
          <a:xfrm>
            <a:off x="898525" y="1300163"/>
            <a:ext cx="3341688" cy="587375"/>
          </a:xfrm>
        </p:spPr>
        <p:txBody>
          <a:bodyPr/>
          <a:lstStyle/>
          <a:p>
            <a:pPr marL="0" indent="0">
              <a:buFont typeface="Monotype Sorts" pitchFamily="2" charset="2"/>
              <a:buNone/>
            </a:pPr>
            <a:r>
              <a:rPr lang="en-US" altLang="zh-CN" sz="2800" b="1" dirty="0" err="1"/>
              <a:t>cobegin</a:t>
            </a:r>
            <a:endParaRPr lang="en-US" altLang="zh-CN" sz="2800" b="1" dirty="0"/>
          </a:p>
        </p:txBody>
      </p:sp>
      <p:sp>
        <p:nvSpPr>
          <p:cNvPr id="166916" name="Rectangle 3">
            <a:extLst>
              <a:ext uri="{FF2B5EF4-FFF2-40B4-BE49-F238E27FC236}">
                <a16:creationId xmlns:a16="http://schemas.microsoft.com/office/drawing/2014/main" id="{33B476D1-3105-4EC1-A1C7-F4DC59873ACF}"/>
              </a:ext>
            </a:extLst>
          </p:cNvPr>
          <p:cNvSpPr txBox="1">
            <a:spLocks noChangeArrowheads="1"/>
          </p:cNvSpPr>
          <p:nvPr/>
        </p:nvSpPr>
        <p:spPr bwMode="auto">
          <a:xfrm>
            <a:off x="898525" y="1887538"/>
            <a:ext cx="3905250" cy="31019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2000" b="1"/>
              <a:t>A{</a:t>
            </a:r>
          </a:p>
          <a:p>
            <a:pPr>
              <a:buFont typeface="Monotype Sorts" pitchFamily="2" charset="2"/>
              <a:buNone/>
            </a:pPr>
            <a:r>
              <a:rPr lang="en-US" altLang="zh-CN" sz="2000" b="1"/>
              <a:t>  while(true) {</a:t>
            </a:r>
          </a:p>
          <a:p>
            <a:pPr>
              <a:buFont typeface="Monotype Sorts" pitchFamily="2" charset="2"/>
              <a:buNone/>
            </a:pPr>
            <a:r>
              <a:rPr lang="en-US" altLang="zh-CN" sz="2000" b="1"/>
              <a:t>     </a:t>
            </a:r>
            <a:r>
              <a:rPr lang="zh-CN" altLang="en-US" sz="2000" b="1"/>
              <a:t>从</a:t>
            </a:r>
            <a:r>
              <a:rPr lang="en-US" altLang="zh-CN" sz="2000" b="1"/>
              <a:t>A</a:t>
            </a:r>
            <a:r>
              <a:rPr lang="zh-CN" altLang="en-US" sz="2000" b="1"/>
              <a:t>的信箱中取出一个邮件；</a:t>
            </a:r>
            <a:endParaRPr lang="en-US" altLang="zh-CN" sz="2000" b="1"/>
          </a:p>
          <a:p>
            <a:pPr>
              <a:buFont typeface="Monotype Sorts" pitchFamily="2" charset="2"/>
              <a:buNone/>
            </a:pPr>
            <a:r>
              <a:rPr lang="en-US" altLang="zh-CN" sz="2000" b="1"/>
              <a:t>     </a:t>
            </a:r>
            <a:r>
              <a:rPr lang="zh-CN" altLang="en-US" sz="2000" b="1"/>
              <a:t>回答问题并提出一个新问题；</a:t>
            </a:r>
            <a:endParaRPr lang="en-US" altLang="zh-CN" sz="2000" b="1"/>
          </a:p>
          <a:p>
            <a:pPr>
              <a:buFont typeface="Monotype Sorts" pitchFamily="2" charset="2"/>
              <a:buNone/>
            </a:pPr>
            <a:r>
              <a:rPr lang="zh-CN" altLang="en-US" sz="2000" b="1"/>
              <a:t>     新邮件放入</a:t>
            </a:r>
            <a:r>
              <a:rPr lang="en-US" altLang="zh-CN" sz="2000" b="1"/>
              <a:t>B</a:t>
            </a:r>
            <a:r>
              <a:rPr lang="zh-CN" altLang="en-US" sz="2000" b="1"/>
              <a:t>的信箱；</a:t>
            </a:r>
            <a:endParaRPr lang="en-US" altLang="zh-CN" sz="2000" b="1"/>
          </a:p>
          <a:p>
            <a:pPr>
              <a:buFont typeface="Monotype Sorts" pitchFamily="2" charset="2"/>
              <a:buNone/>
            </a:pPr>
            <a:r>
              <a:rPr lang="en-US" altLang="zh-CN" sz="2000" b="1"/>
              <a:t>   }</a:t>
            </a:r>
          </a:p>
          <a:p>
            <a:pPr>
              <a:buFont typeface="Monotype Sorts" pitchFamily="2" charset="2"/>
              <a:buNone/>
            </a:pPr>
            <a:r>
              <a:rPr lang="en-US" altLang="zh-CN" sz="2000" b="1"/>
              <a:t>}</a:t>
            </a:r>
          </a:p>
        </p:txBody>
      </p:sp>
      <p:sp>
        <p:nvSpPr>
          <p:cNvPr id="166917" name="Rectangle 3">
            <a:extLst>
              <a:ext uri="{FF2B5EF4-FFF2-40B4-BE49-F238E27FC236}">
                <a16:creationId xmlns:a16="http://schemas.microsoft.com/office/drawing/2014/main" id="{72152D89-426C-4574-A26C-DC34488EB258}"/>
              </a:ext>
            </a:extLst>
          </p:cNvPr>
          <p:cNvSpPr txBox="1">
            <a:spLocks noChangeArrowheads="1"/>
          </p:cNvSpPr>
          <p:nvPr/>
        </p:nvSpPr>
        <p:spPr bwMode="auto">
          <a:xfrm>
            <a:off x="685800" y="5059963"/>
            <a:ext cx="3341688"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2800" b="1" dirty="0" err="1"/>
              <a:t>coend</a:t>
            </a:r>
            <a:endParaRPr lang="en-US" altLang="zh-CN" sz="2800" b="1" dirty="0"/>
          </a:p>
        </p:txBody>
      </p:sp>
      <p:sp>
        <p:nvSpPr>
          <p:cNvPr id="166918" name="Rectangle 3">
            <a:extLst>
              <a:ext uri="{FF2B5EF4-FFF2-40B4-BE49-F238E27FC236}">
                <a16:creationId xmlns:a16="http://schemas.microsoft.com/office/drawing/2014/main" id="{E75EE563-6D24-4CE8-9CA3-BDEC259A237E}"/>
              </a:ext>
            </a:extLst>
          </p:cNvPr>
          <p:cNvSpPr txBox="1">
            <a:spLocks noChangeArrowheads="1"/>
          </p:cNvSpPr>
          <p:nvPr/>
        </p:nvSpPr>
        <p:spPr bwMode="auto">
          <a:xfrm>
            <a:off x="5014913" y="1887538"/>
            <a:ext cx="3875087" cy="30940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2000" b="1"/>
              <a:t>B{</a:t>
            </a:r>
          </a:p>
          <a:p>
            <a:pPr>
              <a:buFont typeface="Monotype Sorts" pitchFamily="2" charset="2"/>
              <a:buNone/>
            </a:pPr>
            <a:r>
              <a:rPr lang="en-US" altLang="zh-CN" sz="2000" b="1"/>
              <a:t>  while(true) {</a:t>
            </a:r>
          </a:p>
          <a:p>
            <a:pPr>
              <a:buFont typeface="Monotype Sorts" pitchFamily="2" charset="2"/>
              <a:buNone/>
            </a:pPr>
            <a:r>
              <a:rPr lang="en-US" altLang="zh-CN" sz="2000" b="1"/>
              <a:t>     </a:t>
            </a:r>
            <a:r>
              <a:rPr lang="zh-CN" altLang="en-US" sz="2000" b="1"/>
              <a:t>从</a:t>
            </a:r>
            <a:r>
              <a:rPr lang="en-US" altLang="zh-CN" sz="2000" b="1"/>
              <a:t>B</a:t>
            </a:r>
            <a:r>
              <a:rPr lang="zh-CN" altLang="en-US" sz="2000" b="1"/>
              <a:t>的信箱中取出一个邮件；</a:t>
            </a:r>
            <a:endParaRPr lang="en-US" altLang="zh-CN" sz="2000" b="1"/>
          </a:p>
          <a:p>
            <a:pPr>
              <a:buFont typeface="Monotype Sorts" pitchFamily="2" charset="2"/>
              <a:buNone/>
            </a:pPr>
            <a:r>
              <a:rPr lang="en-US" altLang="zh-CN" sz="2000" b="1"/>
              <a:t>     </a:t>
            </a:r>
            <a:r>
              <a:rPr lang="zh-CN" altLang="en-US" sz="2000" b="1"/>
              <a:t>回答问题并提出一个新问题；</a:t>
            </a:r>
            <a:endParaRPr lang="en-US" altLang="zh-CN" sz="2000" b="1"/>
          </a:p>
          <a:p>
            <a:pPr>
              <a:buFont typeface="Monotype Sorts" pitchFamily="2" charset="2"/>
              <a:buNone/>
            </a:pPr>
            <a:r>
              <a:rPr lang="zh-CN" altLang="en-US" sz="2000" b="1"/>
              <a:t>     新邮件放入</a:t>
            </a:r>
            <a:r>
              <a:rPr lang="en-US" altLang="zh-CN" sz="2000" b="1"/>
              <a:t>A</a:t>
            </a:r>
            <a:r>
              <a:rPr lang="zh-CN" altLang="en-US" sz="2000" b="1"/>
              <a:t>的信箱；</a:t>
            </a:r>
            <a:endParaRPr lang="en-US" altLang="zh-CN" sz="2000" b="1"/>
          </a:p>
          <a:p>
            <a:pPr>
              <a:buFont typeface="Monotype Sorts" pitchFamily="2" charset="2"/>
              <a:buNone/>
            </a:pPr>
            <a:r>
              <a:rPr lang="en-US" altLang="zh-CN" sz="2000" b="1"/>
              <a:t>   }</a:t>
            </a:r>
          </a:p>
          <a:p>
            <a:pPr>
              <a:buFont typeface="Monotype Sorts" pitchFamily="2" charset="2"/>
              <a:buNone/>
            </a:pPr>
            <a:r>
              <a:rPr lang="en-US" altLang="zh-CN" sz="2000" b="1"/>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2F1BE4F-7E68-4931-9D33-F2A193CD7279}"/>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Bounded Buffer-problems</a:t>
            </a:r>
          </a:p>
        </p:txBody>
      </p:sp>
      <p:sp>
        <p:nvSpPr>
          <p:cNvPr id="19459" name="Rectangle 3">
            <a:extLst>
              <a:ext uri="{FF2B5EF4-FFF2-40B4-BE49-F238E27FC236}">
                <a16:creationId xmlns:a16="http://schemas.microsoft.com/office/drawing/2014/main" id="{4B7E4C0C-BFF3-4BB3-9445-B21842E95A0E}"/>
              </a:ext>
            </a:extLst>
          </p:cNvPr>
          <p:cNvSpPr>
            <a:spLocks noGrp="1" noChangeArrowheads="1"/>
          </p:cNvSpPr>
          <p:nvPr>
            <p:ph type="body" idx="4294967295"/>
          </p:nvPr>
        </p:nvSpPr>
        <p:spPr/>
        <p:txBody>
          <a:bodyPr/>
          <a:lstStyle/>
          <a:p>
            <a:r>
              <a:rPr lang="zh-CN" altLang="en-US" sz="2800" b="1" dirty="0"/>
              <a:t>如果有多个生产者进程共享变量in，多个消费者共享变量out，则</a:t>
            </a:r>
            <a:r>
              <a:rPr lang="en-US" altLang="zh-CN" sz="2800" b="1" dirty="0"/>
              <a:t>in</a:t>
            </a:r>
            <a:r>
              <a:rPr lang="zh-CN" altLang="en-US" sz="2800" b="1" dirty="0"/>
              <a:t>、</a:t>
            </a:r>
            <a:r>
              <a:rPr lang="en-US" altLang="zh-CN" sz="2800" b="1" dirty="0"/>
              <a:t>out</a:t>
            </a:r>
            <a:r>
              <a:rPr lang="zh-CN" altLang="en-US" sz="2800" b="1" dirty="0"/>
              <a:t>也存在同样的问题</a:t>
            </a:r>
          </a:p>
          <a:p>
            <a:endParaRPr lang="zh-CN" altLang="en-US" sz="2800" b="1" dirty="0"/>
          </a:p>
          <a:p>
            <a:r>
              <a:rPr lang="zh-CN" altLang="en-US" sz="2800" b="1" dirty="0"/>
              <a:t>打印机等设备共享时也存在同样的问题</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021512B0-22E2-4043-A6BB-C227E9FD8DD6}"/>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通过邮箱进行辩论（续）</a:t>
            </a:r>
          </a:p>
        </p:txBody>
      </p:sp>
      <p:sp>
        <p:nvSpPr>
          <p:cNvPr id="167939" name="Rectangle 3">
            <a:extLst>
              <a:ext uri="{FF2B5EF4-FFF2-40B4-BE49-F238E27FC236}">
                <a16:creationId xmlns:a16="http://schemas.microsoft.com/office/drawing/2014/main" id="{F9455825-0C11-4203-8A3A-9CDE30C17395}"/>
              </a:ext>
            </a:extLst>
          </p:cNvPr>
          <p:cNvSpPr>
            <a:spLocks noGrp="1" noChangeArrowheads="1"/>
          </p:cNvSpPr>
          <p:nvPr>
            <p:ph type="body" idx="4294967295"/>
          </p:nvPr>
        </p:nvSpPr>
        <p:spPr/>
        <p:txBody>
          <a:bodyPr/>
          <a:lstStyle/>
          <a:p>
            <a:r>
              <a:rPr lang="zh-CN" altLang="en-US" sz="2400" b="1" dirty="0"/>
              <a:t>当信箱不为空时，辩论者才能从信箱中取邮件，否则等待。当信箱不满时，辩论者才能将新邮件放入信箱，否则等待。</a:t>
            </a:r>
            <a:endParaRPr lang="en-US" altLang="zh-CN" sz="2400" b="1" dirty="0"/>
          </a:p>
          <a:p>
            <a:r>
              <a:rPr lang="zh-CN" altLang="en-US" sz="2400" b="1" dirty="0"/>
              <a:t>请添加必要的信号量和</a:t>
            </a:r>
            <a:r>
              <a:rPr lang="en-US" altLang="zh-CN" sz="2400" b="1" dirty="0"/>
              <a:t>P</a:t>
            </a:r>
            <a:r>
              <a:rPr lang="zh-CN" altLang="en-US" sz="2400" b="1" dirty="0"/>
              <a:t>、</a:t>
            </a:r>
            <a:r>
              <a:rPr lang="en-US" altLang="zh-CN" sz="2400" b="1" dirty="0"/>
              <a:t>V</a:t>
            </a:r>
            <a:r>
              <a:rPr lang="zh-CN" altLang="en-US" sz="2400" b="1" dirty="0"/>
              <a:t>（或</a:t>
            </a:r>
            <a:r>
              <a:rPr lang="en-US" altLang="zh-CN" sz="2400" b="1" dirty="0"/>
              <a:t>wait</a:t>
            </a:r>
            <a:r>
              <a:rPr lang="zh-CN" altLang="en-US" sz="2400" b="1" dirty="0"/>
              <a:t>、</a:t>
            </a:r>
            <a:r>
              <a:rPr lang="en-US" altLang="zh-CN" sz="2400" b="1" dirty="0"/>
              <a:t>signal</a:t>
            </a:r>
            <a:r>
              <a:rPr lang="zh-CN" altLang="en-US" sz="2400" b="1" dirty="0"/>
              <a:t>）操作，以实现上述过程的同步。</a:t>
            </a:r>
            <a:endParaRPr lang="en-US" altLang="zh-CN" sz="2400" b="1" dirty="0"/>
          </a:p>
          <a:p>
            <a:r>
              <a:rPr lang="zh-CN" altLang="en-US" sz="2400" b="1" dirty="0"/>
              <a:t>要求写出完成过程，并说明信号量的含义和初值。</a:t>
            </a: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48F9315E-EFE2-4B67-9AC0-316617ACAD81}"/>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通过邮箱进行辩论（参考答案）</a:t>
            </a:r>
          </a:p>
        </p:txBody>
      </p:sp>
      <p:sp>
        <p:nvSpPr>
          <p:cNvPr id="168963" name="Rectangle 3">
            <a:extLst>
              <a:ext uri="{FF2B5EF4-FFF2-40B4-BE49-F238E27FC236}">
                <a16:creationId xmlns:a16="http://schemas.microsoft.com/office/drawing/2014/main" id="{9AF1AA0B-21CC-4705-8B26-6A54F84B63C1}"/>
              </a:ext>
            </a:extLst>
          </p:cNvPr>
          <p:cNvSpPr>
            <a:spLocks noGrp="1" noChangeArrowheads="1"/>
          </p:cNvSpPr>
          <p:nvPr>
            <p:ph type="body" idx="4294967295"/>
          </p:nvPr>
        </p:nvSpPr>
        <p:spPr>
          <a:xfrm>
            <a:off x="685800" y="873125"/>
            <a:ext cx="3341688" cy="587375"/>
          </a:xfrm>
        </p:spPr>
        <p:txBody>
          <a:bodyPr/>
          <a:lstStyle/>
          <a:p>
            <a:pPr marL="0" indent="0">
              <a:buFont typeface="Monotype Sorts" pitchFamily="2" charset="2"/>
              <a:buNone/>
            </a:pPr>
            <a:r>
              <a:rPr lang="en-US" altLang="zh-CN" sz="2000" b="1" dirty="0" err="1"/>
              <a:t>CoBegin</a:t>
            </a:r>
            <a:endParaRPr lang="en-US" altLang="zh-CN" sz="2000" b="1" dirty="0"/>
          </a:p>
        </p:txBody>
      </p:sp>
      <p:sp>
        <p:nvSpPr>
          <p:cNvPr id="168964" name="Rectangle 3">
            <a:extLst>
              <a:ext uri="{FF2B5EF4-FFF2-40B4-BE49-F238E27FC236}">
                <a16:creationId xmlns:a16="http://schemas.microsoft.com/office/drawing/2014/main" id="{FFEF3B1B-0C63-4D2D-A353-A536AABDD6D5}"/>
              </a:ext>
            </a:extLst>
          </p:cNvPr>
          <p:cNvSpPr txBox="1">
            <a:spLocks noChangeArrowheads="1"/>
          </p:cNvSpPr>
          <p:nvPr/>
        </p:nvSpPr>
        <p:spPr bwMode="auto">
          <a:xfrm>
            <a:off x="685800" y="1320800"/>
            <a:ext cx="3905250" cy="4864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ts val="600"/>
              </a:spcBef>
              <a:buFont typeface="Monotype Sorts" pitchFamily="2" charset="2"/>
              <a:buNone/>
            </a:pPr>
            <a:r>
              <a:rPr lang="en-US" altLang="zh-CN" sz="1600" b="1" dirty="0"/>
              <a:t>A{</a:t>
            </a:r>
          </a:p>
          <a:p>
            <a:pPr>
              <a:spcBef>
                <a:spcPts val="600"/>
              </a:spcBef>
              <a:buFont typeface="Monotype Sorts" pitchFamily="2" charset="2"/>
              <a:buNone/>
            </a:pPr>
            <a:r>
              <a:rPr lang="en-US" altLang="zh-CN" sz="1600" b="1" dirty="0"/>
              <a:t>  while(true) {</a:t>
            </a:r>
          </a:p>
          <a:p>
            <a:pPr>
              <a:spcBef>
                <a:spcPts val="600"/>
              </a:spcBef>
              <a:buFont typeface="Monotype Sorts" pitchFamily="2" charset="2"/>
              <a:buNone/>
            </a:pPr>
            <a:r>
              <a:rPr lang="en-US" altLang="zh-CN" sz="1600" b="1" dirty="0">
                <a:solidFill>
                  <a:srgbClr val="7030A0"/>
                </a:solidFill>
              </a:rPr>
              <a:t>     P(</a:t>
            </a:r>
            <a:r>
              <a:rPr lang="en-US" altLang="zh-CN" sz="1600" b="1" dirty="0" err="1">
                <a:solidFill>
                  <a:srgbClr val="7030A0"/>
                </a:solidFill>
              </a:rPr>
              <a:t>Full_A</a:t>
            </a:r>
            <a:r>
              <a:rPr lang="en-US" altLang="zh-CN" sz="1600" b="1" dirty="0">
                <a:solidFill>
                  <a:srgbClr val="7030A0"/>
                </a:solidFill>
              </a:rPr>
              <a:t>);</a:t>
            </a:r>
          </a:p>
          <a:p>
            <a:pPr>
              <a:spcBef>
                <a:spcPts val="600"/>
              </a:spcBef>
              <a:buFont typeface="Monotype Sorts" pitchFamily="2" charset="2"/>
              <a:buNone/>
            </a:pPr>
            <a:r>
              <a:rPr lang="en-US" altLang="zh-CN" sz="1600" b="1" dirty="0">
                <a:solidFill>
                  <a:srgbClr val="006600"/>
                </a:solidFill>
              </a:rPr>
              <a:t>     P(</a:t>
            </a:r>
            <a:r>
              <a:rPr lang="en-US" altLang="zh-CN" sz="1600" b="1" dirty="0" err="1">
                <a:solidFill>
                  <a:srgbClr val="006600"/>
                </a:solidFill>
              </a:rPr>
              <a:t>Mutex_A</a:t>
            </a:r>
            <a:r>
              <a:rPr lang="en-US" altLang="zh-CN" sz="1600" b="1" dirty="0">
                <a:solidFill>
                  <a:srgbClr val="006600"/>
                </a:solidFill>
              </a:rPr>
              <a:t>);</a:t>
            </a:r>
          </a:p>
          <a:p>
            <a:pPr>
              <a:spcBef>
                <a:spcPts val="600"/>
              </a:spcBef>
              <a:buFont typeface="Monotype Sorts" pitchFamily="2" charset="2"/>
              <a:buNone/>
            </a:pPr>
            <a:r>
              <a:rPr lang="en-US" altLang="zh-CN" sz="1600" b="1" dirty="0"/>
              <a:t>     </a:t>
            </a:r>
            <a:r>
              <a:rPr lang="zh-CN" altLang="en-US" sz="1600" b="1" dirty="0">
                <a:solidFill>
                  <a:srgbClr val="0303DF"/>
                </a:solidFill>
              </a:rPr>
              <a:t>从</a:t>
            </a:r>
            <a:r>
              <a:rPr lang="en-US" altLang="zh-CN" sz="1600" b="1" dirty="0">
                <a:solidFill>
                  <a:srgbClr val="0303DF"/>
                </a:solidFill>
              </a:rPr>
              <a:t>A</a:t>
            </a:r>
            <a:r>
              <a:rPr lang="zh-CN" altLang="en-US" sz="1600" b="1" dirty="0">
                <a:solidFill>
                  <a:srgbClr val="0303DF"/>
                </a:solidFill>
              </a:rPr>
              <a:t>的信箱中取出一个邮件；</a:t>
            </a:r>
            <a:endParaRPr lang="en-US" altLang="zh-CN" sz="1600" b="1" dirty="0">
              <a:solidFill>
                <a:srgbClr val="0303DF"/>
              </a:solidFill>
            </a:endParaRPr>
          </a:p>
          <a:p>
            <a:pPr>
              <a:spcBef>
                <a:spcPts val="600"/>
              </a:spcBef>
              <a:buFont typeface="Monotype Sorts" pitchFamily="2" charset="2"/>
              <a:buNone/>
            </a:pPr>
            <a:r>
              <a:rPr lang="en-US" altLang="zh-CN" sz="1600" b="1" dirty="0">
                <a:solidFill>
                  <a:srgbClr val="006600"/>
                </a:solidFill>
              </a:rPr>
              <a:t>     V(</a:t>
            </a:r>
            <a:r>
              <a:rPr lang="en-US" altLang="zh-CN" sz="1600" b="1" dirty="0" err="1">
                <a:solidFill>
                  <a:srgbClr val="006600"/>
                </a:solidFill>
              </a:rPr>
              <a:t>Mutex_A</a:t>
            </a:r>
            <a:r>
              <a:rPr lang="en-US" altLang="zh-CN" sz="1600" b="1" dirty="0">
                <a:solidFill>
                  <a:srgbClr val="006600"/>
                </a:solidFill>
              </a:rPr>
              <a:t>);</a:t>
            </a:r>
          </a:p>
          <a:p>
            <a:pPr>
              <a:spcBef>
                <a:spcPts val="600"/>
              </a:spcBef>
              <a:buFont typeface="Monotype Sorts" pitchFamily="2" charset="2"/>
              <a:buNone/>
            </a:pPr>
            <a:r>
              <a:rPr lang="en-US" altLang="zh-CN" sz="1600" b="1" dirty="0"/>
              <a:t>     </a:t>
            </a:r>
            <a:r>
              <a:rPr lang="en-US" altLang="zh-CN" sz="1600" b="1" dirty="0">
                <a:solidFill>
                  <a:srgbClr val="9933FF"/>
                </a:solidFill>
              </a:rPr>
              <a:t>V(</a:t>
            </a:r>
            <a:r>
              <a:rPr lang="en-US" altLang="zh-CN" sz="1600" b="1" dirty="0" err="1">
                <a:solidFill>
                  <a:srgbClr val="9933FF"/>
                </a:solidFill>
              </a:rPr>
              <a:t>Empty_A</a:t>
            </a:r>
            <a:r>
              <a:rPr lang="en-US" altLang="zh-CN" sz="1600" b="1" dirty="0">
                <a:solidFill>
                  <a:srgbClr val="9933FF"/>
                </a:solidFill>
              </a:rPr>
              <a:t>);</a:t>
            </a:r>
          </a:p>
          <a:p>
            <a:pPr>
              <a:spcBef>
                <a:spcPts val="600"/>
              </a:spcBef>
              <a:buFont typeface="Monotype Sorts" pitchFamily="2" charset="2"/>
              <a:buNone/>
            </a:pPr>
            <a:r>
              <a:rPr lang="en-US" altLang="zh-CN" sz="1600" b="1" dirty="0"/>
              <a:t>     </a:t>
            </a:r>
            <a:r>
              <a:rPr lang="zh-CN" altLang="en-US" sz="1600" b="1" dirty="0">
                <a:solidFill>
                  <a:srgbClr val="0303DF"/>
                </a:solidFill>
              </a:rPr>
              <a:t>回答问题并提出一个新问题；</a:t>
            </a:r>
            <a:endParaRPr lang="en-US" altLang="zh-CN" sz="1600" b="1" dirty="0">
              <a:solidFill>
                <a:srgbClr val="0303DF"/>
              </a:solidFill>
            </a:endParaRPr>
          </a:p>
          <a:p>
            <a:pPr>
              <a:spcBef>
                <a:spcPts val="600"/>
              </a:spcBef>
              <a:buFont typeface="Monotype Sorts" pitchFamily="2" charset="2"/>
              <a:buNone/>
            </a:pPr>
            <a:r>
              <a:rPr lang="en-US" altLang="zh-CN" sz="1600" b="1" dirty="0">
                <a:solidFill>
                  <a:srgbClr val="0070C0"/>
                </a:solidFill>
              </a:rPr>
              <a:t>      P(</a:t>
            </a:r>
            <a:r>
              <a:rPr lang="en-US" altLang="zh-CN" sz="1600" b="1" dirty="0" err="1">
                <a:solidFill>
                  <a:srgbClr val="0070C0"/>
                </a:solidFill>
              </a:rPr>
              <a:t>Empty_B</a:t>
            </a:r>
            <a:r>
              <a:rPr lang="en-US" altLang="zh-CN" sz="1600" b="1" dirty="0">
                <a:solidFill>
                  <a:srgbClr val="0070C0"/>
                </a:solidFill>
              </a:rPr>
              <a:t>);</a:t>
            </a:r>
          </a:p>
          <a:p>
            <a:pPr>
              <a:spcBef>
                <a:spcPts val="600"/>
              </a:spcBef>
              <a:buFont typeface="Monotype Sorts" pitchFamily="2" charset="2"/>
              <a:buNone/>
            </a:pPr>
            <a:r>
              <a:rPr lang="en-US" altLang="zh-CN" sz="1600" b="1" dirty="0"/>
              <a:t>      </a:t>
            </a:r>
            <a:r>
              <a:rPr lang="en-US" altLang="zh-CN" sz="1600" b="1" dirty="0">
                <a:solidFill>
                  <a:srgbClr val="006600"/>
                </a:solidFill>
              </a:rPr>
              <a:t>P(</a:t>
            </a:r>
            <a:r>
              <a:rPr lang="en-US" altLang="zh-CN" sz="1600" b="1" dirty="0" err="1">
                <a:solidFill>
                  <a:srgbClr val="006600"/>
                </a:solidFill>
              </a:rPr>
              <a:t>Mutex_B</a:t>
            </a:r>
            <a:r>
              <a:rPr lang="en-US" altLang="zh-CN" sz="1600" b="1" dirty="0">
                <a:solidFill>
                  <a:srgbClr val="006600"/>
                </a:solidFill>
              </a:rPr>
              <a:t>);</a:t>
            </a:r>
          </a:p>
          <a:p>
            <a:pPr>
              <a:spcBef>
                <a:spcPts val="600"/>
              </a:spcBef>
              <a:buFont typeface="Monotype Sorts" pitchFamily="2" charset="2"/>
              <a:buNone/>
            </a:pPr>
            <a:r>
              <a:rPr lang="zh-CN" altLang="en-US" sz="1600" b="1" dirty="0"/>
              <a:t>     </a:t>
            </a:r>
            <a:r>
              <a:rPr lang="zh-CN" altLang="en-US" sz="1600" b="1" dirty="0">
                <a:solidFill>
                  <a:srgbClr val="0303DF"/>
                </a:solidFill>
              </a:rPr>
              <a:t>新邮件放入</a:t>
            </a:r>
            <a:r>
              <a:rPr lang="en-US" altLang="zh-CN" sz="1600" b="1" dirty="0">
                <a:solidFill>
                  <a:srgbClr val="0303DF"/>
                </a:solidFill>
              </a:rPr>
              <a:t>B</a:t>
            </a:r>
            <a:r>
              <a:rPr lang="zh-CN" altLang="en-US" sz="1600" b="1" dirty="0">
                <a:solidFill>
                  <a:srgbClr val="0303DF"/>
                </a:solidFill>
              </a:rPr>
              <a:t>的信箱；</a:t>
            </a:r>
            <a:endParaRPr lang="en-US" altLang="zh-CN" sz="1600" b="1" dirty="0">
              <a:solidFill>
                <a:srgbClr val="0303DF"/>
              </a:solidFill>
            </a:endParaRPr>
          </a:p>
          <a:p>
            <a:pPr>
              <a:spcBef>
                <a:spcPts val="600"/>
              </a:spcBef>
              <a:buFont typeface="Monotype Sorts" pitchFamily="2" charset="2"/>
              <a:buNone/>
            </a:pPr>
            <a:r>
              <a:rPr lang="en-US" altLang="zh-CN" sz="1600" b="1" dirty="0"/>
              <a:t>     </a:t>
            </a:r>
            <a:r>
              <a:rPr lang="en-US" altLang="zh-CN" sz="1600" b="1" dirty="0">
                <a:solidFill>
                  <a:srgbClr val="006600"/>
                </a:solidFill>
              </a:rPr>
              <a:t>V(</a:t>
            </a:r>
            <a:r>
              <a:rPr lang="en-US" altLang="zh-CN" sz="1600" b="1" dirty="0" err="1">
                <a:solidFill>
                  <a:srgbClr val="006600"/>
                </a:solidFill>
              </a:rPr>
              <a:t>Mutex_B</a:t>
            </a:r>
            <a:r>
              <a:rPr lang="en-US" altLang="zh-CN" sz="1600" b="1" dirty="0">
                <a:solidFill>
                  <a:srgbClr val="006600"/>
                </a:solidFill>
              </a:rPr>
              <a:t>);</a:t>
            </a:r>
          </a:p>
          <a:p>
            <a:pPr>
              <a:spcBef>
                <a:spcPts val="600"/>
              </a:spcBef>
              <a:buFont typeface="Monotype Sorts" pitchFamily="2" charset="2"/>
              <a:buNone/>
            </a:pPr>
            <a:r>
              <a:rPr lang="en-US" altLang="zh-CN" sz="1600" b="1" dirty="0"/>
              <a:t>     </a:t>
            </a:r>
            <a:r>
              <a:rPr lang="en-US" altLang="zh-CN" sz="1600" b="1" dirty="0">
                <a:solidFill>
                  <a:srgbClr val="C00000"/>
                </a:solidFill>
              </a:rPr>
              <a:t>V(</a:t>
            </a:r>
            <a:r>
              <a:rPr lang="en-US" altLang="zh-CN" sz="1600" b="1" dirty="0" err="1">
                <a:solidFill>
                  <a:srgbClr val="C00000"/>
                </a:solidFill>
              </a:rPr>
              <a:t>Full_B</a:t>
            </a:r>
            <a:r>
              <a:rPr lang="en-US" altLang="zh-CN" sz="1600" b="1" dirty="0">
                <a:solidFill>
                  <a:srgbClr val="C00000"/>
                </a:solidFill>
              </a:rPr>
              <a:t>);</a:t>
            </a:r>
          </a:p>
          <a:p>
            <a:pPr>
              <a:spcBef>
                <a:spcPts val="600"/>
              </a:spcBef>
              <a:buFont typeface="Monotype Sorts" pitchFamily="2" charset="2"/>
              <a:buNone/>
            </a:pPr>
            <a:r>
              <a:rPr lang="en-US" altLang="zh-CN" sz="1600" b="1" dirty="0"/>
              <a:t>   }</a:t>
            </a:r>
          </a:p>
          <a:p>
            <a:pPr>
              <a:spcBef>
                <a:spcPts val="600"/>
              </a:spcBef>
              <a:buFont typeface="Monotype Sorts" pitchFamily="2" charset="2"/>
              <a:buNone/>
            </a:pPr>
            <a:r>
              <a:rPr lang="en-US" altLang="zh-CN" sz="1600" b="1" dirty="0"/>
              <a:t>}</a:t>
            </a:r>
          </a:p>
        </p:txBody>
      </p:sp>
      <p:sp>
        <p:nvSpPr>
          <p:cNvPr id="168965" name="Rectangle 3">
            <a:extLst>
              <a:ext uri="{FF2B5EF4-FFF2-40B4-BE49-F238E27FC236}">
                <a16:creationId xmlns:a16="http://schemas.microsoft.com/office/drawing/2014/main" id="{AA49CE50-05AF-4337-A0A6-12D33E6D896B}"/>
              </a:ext>
            </a:extLst>
          </p:cNvPr>
          <p:cNvSpPr txBox="1">
            <a:spLocks noChangeArrowheads="1"/>
          </p:cNvSpPr>
          <p:nvPr/>
        </p:nvSpPr>
        <p:spPr bwMode="auto">
          <a:xfrm>
            <a:off x="685800" y="6128798"/>
            <a:ext cx="3341688"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2000" b="1" dirty="0" err="1"/>
              <a:t>CoEnd</a:t>
            </a:r>
            <a:endParaRPr lang="en-US" altLang="zh-CN" sz="2000" b="1" dirty="0"/>
          </a:p>
        </p:txBody>
      </p:sp>
      <p:sp>
        <p:nvSpPr>
          <p:cNvPr id="168966" name="Rectangle 3">
            <a:extLst>
              <a:ext uri="{FF2B5EF4-FFF2-40B4-BE49-F238E27FC236}">
                <a16:creationId xmlns:a16="http://schemas.microsoft.com/office/drawing/2014/main" id="{DEC7F47E-2AEE-4C0F-8558-4B39B43145B5}"/>
              </a:ext>
            </a:extLst>
          </p:cNvPr>
          <p:cNvSpPr txBox="1">
            <a:spLocks noChangeArrowheads="1"/>
          </p:cNvSpPr>
          <p:nvPr/>
        </p:nvSpPr>
        <p:spPr bwMode="auto">
          <a:xfrm>
            <a:off x="4724400" y="1320800"/>
            <a:ext cx="3905250" cy="4864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ts val="600"/>
              </a:spcBef>
              <a:buFont typeface="Monotype Sorts" pitchFamily="2" charset="2"/>
              <a:buNone/>
            </a:pPr>
            <a:r>
              <a:rPr lang="en-US" altLang="zh-CN" sz="1600" b="1" dirty="0"/>
              <a:t>B{</a:t>
            </a:r>
          </a:p>
          <a:p>
            <a:pPr>
              <a:spcBef>
                <a:spcPts val="600"/>
              </a:spcBef>
              <a:buFont typeface="Monotype Sorts" pitchFamily="2" charset="2"/>
              <a:buNone/>
            </a:pPr>
            <a:r>
              <a:rPr lang="en-US" altLang="zh-CN" sz="1600" b="1" dirty="0"/>
              <a:t>  while(true) {</a:t>
            </a:r>
          </a:p>
          <a:p>
            <a:pPr>
              <a:spcBef>
                <a:spcPts val="600"/>
              </a:spcBef>
              <a:buFont typeface="Monotype Sorts" pitchFamily="2" charset="2"/>
              <a:buNone/>
            </a:pPr>
            <a:r>
              <a:rPr lang="en-US" altLang="zh-CN" sz="1600" b="1" dirty="0"/>
              <a:t>     </a:t>
            </a:r>
            <a:r>
              <a:rPr lang="en-US" altLang="zh-CN" sz="1600" b="1" dirty="0">
                <a:solidFill>
                  <a:srgbClr val="C00000"/>
                </a:solidFill>
              </a:rPr>
              <a:t>P(</a:t>
            </a:r>
            <a:r>
              <a:rPr lang="en-US" altLang="zh-CN" sz="1600" b="1" dirty="0" err="1">
                <a:solidFill>
                  <a:srgbClr val="C00000"/>
                </a:solidFill>
              </a:rPr>
              <a:t>Full_B</a:t>
            </a:r>
            <a:r>
              <a:rPr lang="en-US" altLang="zh-CN" sz="1600" b="1" dirty="0">
                <a:solidFill>
                  <a:srgbClr val="C00000"/>
                </a:solidFill>
              </a:rPr>
              <a:t>);</a:t>
            </a:r>
          </a:p>
          <a:p>
            <a:pPr>
              <a:spcBef>
                <a:spcPts val="600"/>
              </a:spcBef>
              <a:buFont typeface="Monotype Sorts" pitchFamily="2" charset="2"/>
              <a:buNone/>
            </a:pPr>
            <a:r>
              <a:rPr lang="en-US" altLang="zh-CN" sz="1600" b="1" dirty="0"/>
              <a:t>     </a:t>
            </a:r>
            <a:r>
              <a:rPr lang="en-US" altLang="zh-CN" sz="1600" b="1" dirty="0">
                <a:solidFill>
                  <a:srgbClr val="006600"/>
                </a:solidFill>
              </a:rPr>
              <a:t>P(</a:t>
            </a:r>
            <a:r>
              <a:rPr lang="en-US" altLang="zh-CN" sz="1600" b="1" dirty="0" err="1">
                <a:solidFill>
                  <a:srgbClr val="006600"/>
                </a:solidFill>
              </a:rPr>
              <a:t>Mutex_B</a:t>
            </a:r>
            <a:r>
              <a:rPr lang="en-US" altLang="zh-CN" sz="1600" b="1" dirty="0">
                <a:solidFill>
                  <a:srgbClr val="006600"/>
                </a:solidFill>
              </a:rPr>
              <a:t>);</a:t>
            </a:r>
          </a:p>
          <a:p>
            <a:pPr>
              <a:spcBef>
                <a:spcPts val="600"/>
              </a:spcBef>
              <a:buFont typeface="Monotype Sorts" pitchFamily="2" charset="2"/>
              <a:buNone/>
            </a:pPr>
            <a:r>
              <a:rPr lang="en-US" altLang="zh-CN" sz="1600" b="1" dirty="0"/>
              <a:t>     </a:t>
            </a:r>
            <a:r>
              <a:rPr lang="zh-CN" altLang="en-US" sz="1600" b="1" dirty="0">
                <a:solidFill>
                  <a:srgbClr val="0303DF"/>
                </a:solidFill>
              </a:rPr>
              <a:t>从</a:t>
            </a:r>
            <a:r>
              <a:rPr lang="en-US" altLang="zh-CN" sz="1600" b="1" dirty="0">
                <a:solidFill>
                  <a:srgbClr val="0303DF"/>
                </a:solidFill>
              </a:rPr>
              <a:t>B</a:t>
            </a:r>
            <a:r>
              <a:rPr lang="zh-CN" altLang="en-US" sz="1600" b="1" dirty="0">
                <a:solidFill>
                  <a:srgbClr val="0303DF"/>
                </a:solidFill>
              </a:rPr>
              <a:t>的信箱中取出一个邮件；</a:t>
            </a:r>
            <a:endParaRPr lang="en-US" altLang="zh-CN" sz="1600" b="1" dirty="0">
              <a:solidFill>
                <a:srgbClr val="0303DF"/>
              </a:solidFill>
            </a:endParaRPr>
          </a:p>
          <a:p>
            <a:pPr>
              <a:spcBef>
                <a:spcPts val="600"/>
              </a:spcBef>
              <a:buFont typeface="Monotype Sorts" pitchFamily="2" charset="2"/>
              <a:buNone/>
            </a:pPr>
            <a:r>
              <a:rPr lang="en-US" altLang="zh-CN" sz="1600" b="1" dirty="0"/>
              <a:t>     </a:t>
            </a:r>
            <a:r>
              <a:rPr lang="en-US" altLang="zh-CN" sz="1600" b="1" dirty="0">
                <a:solidFill>
                  <a:srgbClr val="006600"/>
                </a:solidFill>
              </a:rPr>
              <a:t>V(</a:t>
            </a:r>
            <a:r>
              <a:rPr lang="en-US" altLang="zh-CN" sz="1600" b="1" dirty="0" err="1">
                <a:solidFill>
                  <a:srgbClr val="006600"/>
                </a:solidFill>
              </a:rPr>
              <a:t>Mutex_B</a:t>
            </a:r>
            <a:r>
              <a:rPr lang="en-US" altLang="zh-CN" sz="1600" b="1" dirty="0">
                <a:solidFill>
                  <a:srgbClr val="006600"/>
                </a:solidFill>
              </a:rPr>
              <a:t>);</a:t>
            </a:r>
          </a:p>
          <a:p>
            <a:pPr>
              <a:spcBef>
                <a:spcPts val="600"/>
              </a:spcBef>
              <a:buFont typeface="Monotype Sorts" pitchFamily="2" charset="2"/>
              <a:buNone/>
            </a:pPr>
            <a:r>
              <a:rPr lang="en-US" altLang="zh-CN" sz="1600" b="1" dirty="0"/>
              <a:t>     </a:t>
            </a:r>
            <a:r>
              <a:rPr lang="en-US" altLang="zh-CN" sz="1600" b="1" dirty="0">
                <a:solidFill>
                  <a:srgbClr val="0070C0"/>
                </a:solidFill>
              </a:rPr>
              <a:t>V(</a:t>
            </a:r>
            <a:r>
              <a:rPr lang="en-US" altLang="zh-CN" sz="1600" b="1" dirty="0" err="1">
                <a:solidFill>
                  <a:srgbClr val="0070C0"/>
                </a:solidFill>
              </a:rPr>
              <a:t>Empty_B</a:t>
            </a:r>
            <a:r>
              <a:rPr lang="en-US" altLang="zh-CN" sz="1600" b="1" dirty="0">
                <a:solidFill>
                  <a:srgbClr val="0070C0"/>
                </a:solidFill>
              </a:rPr>
              <a:t>);</a:t>
            </a:r>
          </a:p>
          <a:p>
            <a:pPr>
              <a:spcBef>
                <a:spcPts val="600"/>
              </a:spcBef>
              <a:buFont typeface="Monotype Sorts" pitchFamily="2" charset="2"/>
              <a:buNone/>
            </a:pPr>
            <a:r>
              <a:rPr lang="en-US" altLang="zh-CN" sz="1600" b="1" dirty="0"/>
              <a:t>     </a:t>
            </a:r>
            <a:r>
              <a:rPr lang="zh-CN" altLang="en-US" sz="1600" b="1" dirty="0">
                <a:solidFill>
                  <a:srgbClr val="0303DF"/>
                </a:solidFill>
              </a:rPr>
              <a:t>回答问题并提出一个新问题；</a:t>
            </a:r>
            <a:endParaRPr lang="en-US" altLang="zh-CN" sz="1600" b="1" dirty="0">
              <a:solidFill>
                <a:srgbClr val="0303DF"/>
              </a:solidFill>
            </a:endParaRPr>
          </a:p>
          <a:p>
            <a:pPr>
              <a:spcBef>
                <a:spcPts val="600"/>
              </a:spcBef>
              <a:buFont typeface="Monotype Sorts" pitchFamily="2" charset="2"/>
              <a:buNone/>
            </a:pPr>
            <a:r>
              <a:rPr lang="en-US" altLang="zh-CN" sz="1600" b="1" dirty="0"/>
              <a:t>      </a:t>
            </a:r>
            <a:r>
              <a:rPr lang="en-US" altLang="zh-CN" sz="1600" b="1" dirty="0">
                <a:solidFill>
                  <a:srgbClr val="9933FF"/>
                </a:solidFill>
              </a:rPr>
              <a:t>P(</a:t>
            </a:r>
            <a:r>
              <a:rPr lang="en-US" altLang="zh-CN" sz="1600" b="1" dirty="0" err="1">
                <a:solidFill>
                  <a:srgbClr val="9933FF"/>
                </a:solidFill>
              </a:rPr>
              <a:t>Empty_A</a:t>
            </a:r>
            <a:r>
              <a:rPr lang="en-US" altLang="zh-CN" sz="1600" b="1" dirty="0">
                <a:solidFill>
                  <a:srgbClr val="9933FF"/>
                </a:solidFill>
              </a:rPr>
              <a:t>);</a:t>
            </a:r>
          </a:p>
          <a:p>
            <a:pPr>
              <a:spcBef>
                <a:spcPts val="600"/>
              </a:spcBef>
              <a:buFont typeface="Monotype Sorts" pitchFamily="2" charset="2"/>
              <a:buNone/>
            </a:pPr>
            <a:r>
              <a:rPr lang="en-US" altLang="zh-CN" sz="1600" b="1" dirty="0"/>
              <a:t>      </a:t>
            </a:r>
            <a:r>
              <a:rPr lang="en-US" altLang="zh-CN" sz="1600" b="1" dirty="0">
                <a:solidFill>
                  <a:srgbClr val="006600"/>
                </a:solidFill>
              </a:rPr>
              <a:t>P(</a:t>
            </a:r>
            <a:r>
              <a:rPr lang="en-US" altLang="zh-CN" sz="1600" b="1" dirty="0" err="1">
                <a:solidFill>
                  <a:srgbClr val="006600"/>
                </a:solidFill>
              </a:rPr>
              <a:t>Mutex_A</a:t>
            </a:r>
            <a:r>
              <a:rPr lang="en-US" altLang="zh-CN" sz="1600" b="1" dirty="0">
                <a:solidFill>
                  <a:srgbClr val="006600"/>
                </a:solidFill>
              </a:rPr>
              <a:t>);</a:t>
            </a:r>
          </a:p>
          <a:p>
            <a:pPr>
              <a:spcBef>
                <a:spcPts val="600"/>
              </a:spcBef>
              <a:buFont typeface="Monotype Sorts" pitchFamily="2" charset="2"/>
              <a:buNone/>
            </a:pPr>
            <a:r>
              <a:rPr lang="zh-CN" altLang="en-US" sz="1600" b="1" dirty="0"/>
              <a:t>     </a:t>
            </a:r>
            <a:r>
              <a:rPr lang="zh-CN" altLang="en-US" sz="1600" b="1" dirty="0">
                <a:solidFill>
                  <a:srgbClr val="0303DF"/>
                </a:solidFill>
              </a:rPr>
              <a:t>新邮件放入</a:t>
            </a:r>
            <a:r>
              <a:rPr lang="en-US" altLang="zh-CN" sz="1600" b="1" dirty="0">
                <a:solidFill>
                  <a:srgbClr val="0303DF"/>
                </a:solidFill>
              </a:rPr>
              <a:t>A</a:t>
            </a:r>
            <a:r>
              <a:rPr lang="zh-CN" altLang="en-US" sz="1600" b="1" dirty="0">
                <a:solidFill>
                  <a:srgbClr val="0303DF"/>
                </a:solidFill>
              </a:rPr>
              <a:t>的信箱；</a:t>
            </a:r>
            <a:endParaRPr lang="en-US" altLang="zh-CN" sz="1600" b="1" dirty="0">
              <a:solidFill>
                <a:srgbClr val="0303DF"/>
              </a:solidFill>
            </a:endParaRPr>
          </a:p>
          <a:p>
            <a:pPr>
              <a:spcBef>
                <a:spcPts val="600"/>
              </a:spcBef>
              <a:buFont typeface="Monotype Sorts" pitchFamily="2" charset="2"/>
              <a:buNone/>
            </a:pPr>
            <a:r>
              <a:rPr lang="en-US" altLang="zh-CN" sz="1600" b="1" dirty="0"/>
              <a:t>     </a:t>
            </a:r>
            <a:r>
              <a:rPr lang="en-US" altLang="zh-CN" sz="1600" b="1" dirty="0">
                <a:solidFill>
                  <a:srgbClr val="006600"/>
                </a:solidFill>
              </a:rPr>
              <a:t>V(</a:t>
            </a:r>
            <a:r>
              <a:rPr lang="en-US" altLang="zh-CN" sz="1600" b="1" dirty="0" err="1">
                <a:solidFill>
                  <a:srgbClr val="006600"/>
                </a:solidFill>
              </a:rPr>
              <a:t>Mutex_A</a:t>
            </a:r>
            <a:r>
              <a:rPr lang="en-US" altLang="zh-CN" sz="1600" b="1" dirty="0">
                <a:solidFill>
                  <a:srgbClr val="006600"/>
                </a:solidFill>
              </a:rPr>
              <a:t>);</a:t>
            </a:r>
          </a:p>
          <a:p>
            <a:pPr>
              <a:spcBef>
                <a:spcPts val="600"/>
              </a:spcBef>
              <a:buFont typeface="Monotype Sorts" pitchFamily="2" charset="2"/>
              <a:buNone/>
            </a:pPr>
            <a:r>
              <a:rPr lang="en-US" altLang="zh-CN" sz="1600" b="1" dirty="0"/>
              <a:t>     </a:t>
            </a:r>
            <a:r>
              <a:rPr lang="en-US" altLang="zh-CN" sz="1600" b="1" dirty="0">
                <a:solidFill>
                  <a:srgbClr val="7030A0"/>
                </a:solidFill>
              </a:rPr>
              <a:t>V(</a:t>
            </a:r>
            <a:r>
              <a:rPr lang="en-US" altLang="zh-CN" sz="1600" b="1" dirty="0" err="1">
                <a:solidFill>
                  <a:srgbClr val="7030A0"/>
                </a:solidFill>
              </a:rPr>
              <a:t>Full_A</a:t>
            </a:r>
            <a:r>
              <a:rPr lang="en-US" altLang="zh-CN" sz="1600" b="1" dirty="0">
                <a:solidFill>
                  <a:srgbClr val="7030A0"/>
                </a:solidFill>
              </a:rPr>
              <a:t>);</a:t>
            </a:r>
          </a:p>
          <a:p>
            <a:pPr>
              <a:spcBef>
                <a:spcPts val="600"/>
              </a:spcBef>
              <a:buFont typeface="Monotype Sorts" pitchFamily="2" charset="2"/>
              <a:buNone/>
            </a:pPr>
            <a:r>
              <a:rPr lang="en-US" altLang="zh-CN" sz="1600" b="1" dirty="0"/>
              <a:t>   }</a:t>
            </a:r>
          </a:p>
          <a:p>
            <a:pPr>
              <a:spcBef>
                <a:spcPts val="600"/>
              </a:spcBef>
              <a:buFont typeface="Monotype Sorts" pitchFamily="2" charset="2"/>
              <a:buNone/>
            </a:pPr>
            <a:r>
              <a:rPr lang="en-US" altLang="zh-CN" sz="1600" b="1" dirty="0"/>
              <a:t>}</a:t>
            </a: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E73A1402-2E84-45D2-B50E-1386D76BAABD}"/>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通过邮箱进行辩论（参考答案）</a:t>
            </a:r>
          </a:p>
        </p:txBody>
      </p:sp>
      <p:sp>
        <p:nvSpPr>
          <p:cNvPr id="169987" name="Rectangle 3">
            <a:extLst>
              <a:ext uri="{FF2B5EF4-FFF2-40B4-BE49-F238E27FC236}">
                <a16:creationId xmlns:a16="http://schemas.microsoft.com/office/drawing/2014/main" id="{5C1C2F0D-7307-4A4C-9986-6D93A13ACCF5}"/>
              </a:ext>
            </a:extLst>
          </p:cNvPr>
          <p:cNvSpPr>
            <a:spLocks noGrp="1" noChangeArrowheads="1"/>
          </p:cNvSpPr>
          <p:nvPr>
            <p:ph type="body" idx="4294967295"/>
          </p:nvPr>
        </p:nvSpPr>
        <p:spPr>
          <a:xfrm>
            <a:off x="571500" y="1322388"/>
            <a:ext cx="7935913" cy="4483100"/>
          </a:xfrm>
        </p:spPr>
        <p:txBody>
          <a:bodyPr/>
          <a:lstStyle/>
          <a:p>
            <a:r>
              <a:rPr lang="en-US" altLang="zh-CN" sz="2000" dirty="0"/>
              <a:t>Semaphore </a:t>
            </a:r>
            <a:r>
              <a:rPr lang="en-US" altLang="zh-CN" sz="2000" dirty="0" err="1"/>
              <a:t>Full_A</a:t>
            </a:r>
            <a:r>
              <a:rPr lang="en-US" altLang="zh-CN" sz="2000" dirty="0"/>
              <a:t>=x;  </a:t>
            </a:r>
            <a:r>
              <a:rPr lang="en-US" altLang="zh-CN" sz="2000" dirty="0" smtClean="0"/>
              <a:t>        //</a:t>
            </a:r>
            <a:r>
              <a:rPr lang="en-US" altLang="zh-CN" sz="2000" dirty="0"/>
              <a:t>A</a:t>
            </a:r>
            <a:r>
              <a:rPr lang="zh-CN" altLang="en-US" sz="2000" dirty="0"/>
              <a:t>的信箱中邮件数量</a:t>
            </a:r>
            <a:endParaRPr lang="en-US" altLang="zh-CN" sz="2000" dirty="0"/>
          </a:p>
          <a:p>
            <a:r>
              <a:rPr lang="en-US" altLang="zh-CN" sz="2000" dirty="0"/>
              <a:t>Semaphore </a:t>
            </a:r>
            <a:r>
              <a:rPr lang="en-US" altLang="zh-CN" sz="2000" dirty="0" err="1"/>
              <a:t>Empty_A</a:t>
            </a:r>
            <a:r>
              <a:rPr lang="en-US" altLang="zh-CN" sz="2000" dirty="0"/>
              <a:t>=M-x;  //A</a:t>
            </a:r>
            <a:r>
              <a:rPr lang="zh-CN" altLang="en-US" sz="2000" dirty="0"/>
              <a:t>的信箱中还可存放的邮件数量</a:t>
            </a:r>
          </a:p>
          <a:p>
            <a:r>
              <a:rPr lang="en-US" altLang="zh-CN" sz="2000" dirty="0"/>
              <a:t>Semaphore </a:t>
            </a:r>
            <a:r>
              <a:rPr lang="en-US" altLang="zh-CN" sz="2000" dirty="0" err="1"/>
              <a:t>Full_B</a:t>
            </a:r>
            <a:r>
              <a:rPr lang="en-US" altLang="zh-CN" sz="2000" dirty="0"/>
              <a:t>=y;  </a:t>
            </a:r>
            <a:r>
              <a:rPr lang="en-US" altLang="zh-CN" sz="2000" dirty="0" smtClean="0"/>
              <a:t>         //</a:t>
            </a:r>
            <a:r>
              <a:rPr lang="en-US" altLang="zh-CN" sz="2000" dirty="0"/>
              <a:t>B</a:t>
            </a:r>
            <a:r>
              <a:rPr lang="zh-CN" altLang="en-US" sz="2000" dirty="0"/>
              <a:t>的信箱中邮件数量</a:t>
            </a:r>
            <a:endParaRPr lang="en-US" altLang="zh-CN" sz="2000" dirty="0"/>
          </a:p>
          <a:p>
            <a:r>
              <a:rPr lang="en-US" altLang="zh-CN" sz="2000" dirty="0"/>
              <a:t>Semaphore </a:t>
            </a:r>
            <a:r>
              <a:rPr lang="en-US" altLang="zh-CN" sz="2000" dirty="0" err="1"/>
              <a:t>Empty_B</a:t>
            </a:r>
            <a:r>
              <a:rPr lang="en-US" altLang="zh-CN" sz="2000" dirty="0"/>
              <a:t>=N-y;  </a:t>
            </a:r>
            <a:r>
              <a:rPr lang="en-US" altLang="zh-CN" sz="2000" dirty="0" smtClean="0"/>
              <a:t> //</a:t>
            </a:r>
            <a:r>
              <a:rPr lang="en-US" altLang="zh-CN" sz="2000" dirty="0"/>
              <a:t>B</a:t>
            </a:r>
            <a:r>
              <a:rPr lang="zh-CN" altLang="en-US" sz="2000" dirty="0"/>
              <a:t>的信箱中还可存放的邮件数量</a:t>
            </a:r>
            <a:endParaRPr lang="en-US" altLang="zh-CN" sz="2000" dirty="0"/>
          </a:p>
          <a:p>
            <a:r>
              <a:rPr lang="en-US" altLang="zh-CN" sz="2000" dirty="0"/>
              <a:t>Semaphore </a:t>
            </a:r>
            <a:r>
              <a:rPr lang="en-US" altLang="zh-CN" sz="2000" dirty="0" err="1"/>
              <a:t>Mutex_A</a:t>
            </a:r>
            <a:r>
              <a:rPr lang="en-US" altLang="zh-CN" sz="2000" dirty="0"/>
              <a:t>=1;  </a:t>
            </a:r>
            <a:r>
              <a:rPr lang="en-US" altLang="zh-CN" sz="2000" dirty="0" smtClean="0"/>
              <a:t>     //</a:t>
            </a:r>
            <a:r>
              <a:rPr lang="zh-CN" altLang="en-US" sz="2000" dirty="0"/>
              <a:t>用于对</a:t>
            </a:r>
            <a:r>
              <a:rPr lang="en-US" altLang="zh-CN" sz="2000" dirty="0"/>
              <a:t>A</a:t>
            </a:r>
            <a:r>
              <a:rPr lang="zh-CN" altLang="en-US" sz="2000" dirty="0"/>
              <a:t>的信箱互斥访问</a:t>
            </a:r>
            <a:endParaRPr lang="en-US" altLang="zh-CN" sz="2000" dirty="0"/>
          </a:p>
          <a:p>
            <a:r>
              <a:rPr lang="en-US" altLang="zh-CN" sz="2000" dirty="0"/>
              <a:t>Semaphore </a:t>
            </a:r>
            <a:r>
              <a:rPr lang="en-US" altLang="zh-CN" sz="2000" dirty="0" err="1"/>
              <a:t>Mutex_B</a:t>
            </a:r>
            <a:r>
              <a:rPr lang="en-US" altLang="zh-CN" sz="2000" dirty="0"/>
              <a:t>=1;  </a:t>
            </a:r>
            <a:r>
              <a:rPr lang="en-US" altLang="zh-CN" sz="2000" dirty="0" smtClean="0"/>
              <a:t>     //</a:t>
            </a:r>
            <a:r>
              <a:rPr lang="zh-CN" altLang="en-US" sz="2000" dirty="0"/>
              <a:t>用于对</a:t>
            </a:r>
            <a:r>
              <a:rPr lang="en-US" altLang="zh-CN" sz="2000" dirty="0"/>
              <a:t>B</a:t>
            </a:r>
            <a:r>
              <a:rPr lang="zh-CN" altLang="en-US" sz="2000" dirty="0"/>
              <a:t>的信箱互斥访问</a:t>
            </a:r>
            <a:endParaRPr lang="en-US" altLang="zh-CN" sz="2000" dirty="0"/>
          </a:p>
          <a:p>
            <a:endParaRPr lang="en-US" altLang="zh-CN" sz="2400" b="1" dirty="0"/>
          </a:p>
          <a:p>
            <a:endParaRPr lang="zh-CN" altLang="en-US" sz="2400" b="1" dirty="0"/>
          </a:p>
          <a:p>
            <a:endParaRPr lang="zh-CN" altLang="en-US" sz="2400" b="1"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36255E43-1DB2-4712-A7A4-E17787EC7323}"/>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保证并发度的情况下实现临界资源互斥</a:t>
            </a:r>
          </a:p>
        </p:txBody>
      </p:sp>
      <p:sp>
        <p:nvSpPr>
          <p:cNvPr id="167939" name="Rectangle 3">
            <a:extLst>
              <a:ext uri="{FF2B5EF4-FFF2-40B4-BE49-F238E27FC236}">
                <a16:creationId xmlns:a16="http://schemas.microsoft.com/office/drawing/2014/main" id="{E6BD04B7-5AEB-4E7B-A619-1EA66FB5FF6E}"/>
              </a:ext>
            </a:extLst>
          </p:cNvPr>
          <p:cNvSpPr>
            <a:spLocks noGrp="1" noChangeArrowheads="1"/>
          </p:cNvSpPr>
          <p:nvPr>
            <p:ph type="body" idx="4294967295"/>
          </p:nvPr>
        </p:nvSpPr>
        <p:spPr>
          <a:xfrm>
            <a:off x="544513" y="1160463"/>
            <a:ext cx="7935912" cy="896937"/>
          </a:xfrm>
        </p:spPr>
        <p:txBody>
          <a:bodyPr/>
          <a:lstStyle/>
          <a:p>
            <a:pPr>
              <a:defRPr/>
            </a:pPr>
            <a:r>
              <a:rPr lang="zh-CN" altLang="en-US" sz="2400" b="1" dirty="0"/>
              <a:t>某进程中有</a:t>
            </a:r>
            <a:r>
              <a:rPr lang="en-US" altLang="zh-CN" sz="2400" b="1" dirty="0"/>
              <a:t>3</a:t>
            </a:r>
            <a:r>
              <a:rPr lang="zh-CN" altLang="en-US" sz="2400" b="1" dirty="0"/>
              <a:t>个并发执行的线程</a:t>
            </a:r>
            <a:r>
              <a:rPr lang="en-US" altLang="zh-CN" sz="2400" b="1" dirty="0"/>
              <a:t>thread1</a:t>
            </a:r>
            <a:r>
              <a:rPr lang="zh-CN" altLang="en-US" sz="2400" b="1" dirty="0"/>
              <a:t>、</a:t>
            </a:r>
            <a:r>
              <a:rPr lang="en-US" altLang="zh-CN" sz="2400" b="1" dirty="0"/>
              <a:t>thread2</a:t>
            </a:r>
            <a:r>
              <a:rPr lang="zh-CN" altLang="en-US" sz="2400" b="1" dirty="0"/>
              <a:t>和</a:t>
            </a:r>
            <a:r>
              <a:rPr lang="en-US" altLang="zh-CN" sz="2400" b="1" dirty="0"/>
              <a:t>thread3</a:t>
            </a:r>
            <a:r>
              <a:rPr lang="zh-CN" altLang="en-US" sz="2400" b="1" dirty="0"/>
              <a:t>，其伪代码如下所示。（</a:t>
            </a:r>
            <a:r>
              <a:rPr lang="en-US" altLang="zh-CN" sz="2400" noProof="1">
                <a:effectLst>
                  <a:outerShdw blurRad="38100" dist="38100" dir="2700000">
                    <a:srgbClr val="C0C0C0"/>
                  </a:outerShdw>
                </a:effectLst>
              </a:rPr>
              <a:t>2017</a:t>
            </a:r>
            <a:r>
              <a:rPr lang="zh-CN" altLang="en-US" sz="2400" b="1" dirty="0"/>
              <a:t>）</a:t>
            </a:r>
          </a:p>
          <a:p>
            <a:pPr>
              <a:defRPr/>
            </a:pPr>
            <a:endParaRPr lang="zh-CN" altLang="en-US" sz="2400" b="1" dirty="0"/>
          </a:p>
        </p:txBody>
      </p:sp>
      <p:sp>
        <p:nvSpPr>
          <p:cNvPr id="171012" name="Rectangle 3">
            <a:extLst>
              <a:ext uri="{FF2B5EF4-FFF2-40B4-BE49-F238E27FC236}">
                <a16:creationId xmlns:a16="http://schemas.microsoft.com/office/drawing/2014/main" id="{E1328E2E-2592-49C8-88E5-15BC0C647533}"/>
              </a:ext>
            </a:extLst>
          </p:cNvPr>
          <p:cNvSpPr txBox="1">
            <a:spLocks noChangeArrowheads="1"/>
          </p:cNvSpPr>
          <p:nvPr/>
        </p:nvSpPr>
        <p:spPr bwMode="auto">
          <a:xfrm>
            <a:off x="1032777" y="2057400"/>
            <a:ext cx="7383246"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2000" b="1" dirty="0"/>
              <a:t>typedef struct {</a:t>
            </a:r>
          </a:p>
          <a:p>
            <a:pPr>
              <a:spcBef>
                <a:spcPct val="0"/>
              </a:spcBef>
              <a:buFont typeface="Monotype Sorts" pitchFamily="2" charset="2"/>
              <a:buNone/>
            </a:pPr>
            <a:r>
              <a:rPr lang="en-US" altLang="zh-CN" sz="2000" b="1" dirty="0"/>
              <a:t>  float a;</a:t>
            </a:r>
          </a:p>
          <a:p>
            <a:pPr>
              <a:spcBef>
                <a:spcPct val="0"/>
              </a:spcBef>
              <a:buFont typeface="Monotype Sorts" pitchFamily="2" charset="2"/>
              <a:buNone/>
            </a:pPr>
            <a:r>
              <a:rPr lang="en-US" altLang="zh-CN" sz="2000" b="1" dirty="0"/>
              <a:t>  float b;</a:t>
            </a:r>
          </a:p>
          <a:p>
            <a:pPr>
              <a:spcBef>
                <a:spcPct val="0"/>
              </a:spcBef>
              <a:buFont typeface="Monotype Sorts" pitchFamily="2" charset="2"/>
              <a:buNone/>
            </a:pPr>
            <a:r>
              <a:rPr lang="en-US" altLang="zh-CN" sz="2000" b="1" dirty="0"/>
              <a:t>}  </a:t>
            </a:r>
            <a:r>
              <a:rPr lang="en-US" altLang="zh-CN" sz="2000" b="1" dirty="0" err="1"/>
              <a:t>cnum</a:t>
            </a:r>
            <a:r>
              <a:rPr lang="en-US" altLang="zh-CN" sz="2000" b="1" dirty="0"/>
              <a:t>;</a:t>
            </a:r>
          </a:p>
          <a:p>
            <a:pPr>
              <a:spcBef>
                <a:spcPct val="0"/>
              </a:spcBef>
              <a:buFont typeface="Monotype Sorts" pitchFamily="2" charset="2"/>
              <a:buNone/>
            </a:pPr>
            <a:r>
              <a:rPr lang="en-US" altLang="zh-CN" sz="2000" b="1" dirty="0" err="1"/>
              <a:t>cnum</a:t>
            </a:r>
            <a:r>
              <a:rPr lang="en-US" altLang="zh-CN" sz="2000" b="1" dirty="0"/>
              <a:t> </a:t>
            </a:r>
            <a:r>
              <a:rPr lang="en-US" altLang="zh-CN" sz="2000" b="1" dirty="0" err="1"/>
              <a:t>x,y,z</a:t>
            </a:r>
            <a:r>
              <a:rPr lang="en-US" altLang="zh-CN" sz="2000" b="1" dirty="0"/>
              <a:t>; //</a:t>
            </a:r>
            <a:r>
              <a:rPr lang="zh-CN" altLang="en-US" sz="2000" b="1" dirty="0"/>
              <a:t>全局变量</a:t>
            </a:r>
            <a:endParaRPr lang="en-US" altLang="zh-CN" sz="2000" b="1" dirty="0"/>
          </a:p>
          <a:p>
            <a:pPr>
              <a:spcBef>
                <a:spcPct val="0"/>
              </a:spcBef>
              <a:buFont typeface="Monotype Sorts" pitchFamily="2" charset="2"/>
              <a:buNone/>
            </a:pPr>
            <a:endParaRPr lang="en-US" altLang="zh-CN" sz="2000" b="1" dirty="0"/>
          </a:p>
          <a:p>
            <a:pPr>
              <a:spcBef>
                <a:spcPct val="0"/>
              </a:spcBef>
              <a:buFont typeface="Monotype Sorts" pitchFamily="2" charset="2"/>
              <a:buNone/>
            </a:pPr>
            <a:r>
              <a:rPr lang="en-US" altLang="zh-CN" sz="2000" b="1" dirty="0"/>
              <a:t>//</a:t>
            </a:r>
            <a:r>
              <a:rPr lang="zh-CN" altLang="en-US" sz="2000" b="1" dirty="0"/>
              <a:t>计算两复数之和</a:t>
            </a:r>
            <a:endParaRPr lang="en-US" altLang="zh-CN" sz="2000" b="1" dirty="0"/>
          </a:p>
          <a:p>
            <a:pPr>
              <a:spcBef>
                <a:spcPct val="0"/>
              </a:spcBef>
              <a:buFont typeface="Monotype Sorts" pitchFamily="2" charset="2"/>
              <a:buNone/>
            </a:pPr>
            <a:r>
              <a:rPr lang="en-US" altLang="zh-CN" sz="2000" b="1" dirty="0" err="1"/>
              <a:t>cnum</a:t>
            </a:r>
            <a:r>
              <a:rPr lang="en-US" altLang="zh-CN" sz="2000" b="1" dirty="0"/>
              <a:t> add(</a:t>
            </a:r>
            <a:r>
              <a:rPr lang="en-US" altLang="zh-CN" sz="2000" b="1" dirty="0" err="1"/>
              <a:t>cnum</a:t>
            </a:r>
            <a:r>
              <a:rPr lang="en-US" altLang="zh-CN" sz="2000" b="1" dirty="0"/>
              <a:t> p, </a:t>
            </a:r>
            <a:r>
              <a:rPr lang="en-US" altLang="zh-CN" sz="2000" b="1" dirty="0" err="1"/>
              <a:t>cnum</a:t>
            </a:r>
            <a:r>
              <a:rPr lang="en-US" altLang="zh-CN" sz="2000" b="1" dirty="0"/>
              <a:t> q) {</a:t>
            </a:r>
          </a:p>
          <a:p>
            <a:pPr>
              <a:spcBef>
                <a:spcPct val="0"/>
              </a:spcBef>
              <a:buFont typeface="Monotype Sorts" pitchFamily="2" charset="2"/>
              <a:buNone/>
            </a:pPr>
            <a:r>
              <a:rPr lang="en-US" altLang="zh-CN" sz="2000" b="1" dirty="0"/>
              <a:t>   </a:t>
            </a:r>
            <a:r>
              <a:rPr lang="en-US" altLang="zh-CN" sz="2000" b="1" dirty="0" err="1"/>
              <a:t>cnum</a:t>
            </a:r>
            <a:r>
              <a:rPr lang="en-US" altLang="zh-CN" sz="2000" b="1" dirty="0"/>
              <a:t> s;</a:t>
            </a:r>
          </a:p>
          <a:p>
            <a:pPr>
              <a:spcBef>
                <a:spcPct val="0"/>
              </a:spcBef>
              <a:buFont typeface="Monotype Sorts" pitchFamily="2" charset="2"/>
              <a:buNone/>
            </a:pPr>
            <a:r>
              <a:rPr lang="en-US" altLang="zh-CN" sz="2000" b="1" dirty="0"/>
              <a:t>   </a:t>
            </a:r>
            <a:r>
              <a:rPr lang="en-US" altLang="zh-CN" sz="2000" b="1" dirty="0" err="1"/>
              <a:t>s.a</a:t>
            </a:r>
            <a:r>
              <a:rPr lang="en-US" altLang="zh-CN" sz="2000" b="1" dirty="0"/>
              <a:t>=</a:t>
            </a:r>
            <a:r>
              <a:rPr lang="en-US" altLang="zh-CN" sz="2000" b="1" dirty="0" err="1"/>
              <a:t>p.a+q.a</a:t>
            </a:r>
            <a:r>
              <a:rPr lang="en-US" altLang="zh-CN" sz="2000" b="1" dirty="0"/>
              <a:t>;</a:t>
            </a:r>
          </a:p>
          <a:p>
            <a:pPr>
              <a:spcBef>
                <a:spcPct val="0"/>
              </a:spcBef>
              <a:buFont typeface="Monotype Sorts" pitchFamily="2" charset="2"/>
              <a:buNone/>
            </a:pPr>
            <a:r>
              <a:rPr lang="en-US" altLang="zh-CN" sz="2000" b="1" dirty="0"/>
              <a:t>   </a:t>
            </a:r>
            <a:r>
              <a:rPr lang="en-US" altLang="zh-CN" sz="2000" b="1" dirty="0" err="1"/>
              <a:t>s.b</a:t>
            </a:r>
            <a:r>
              <a:rPr lang="en-US" altLang="zh-CN" sz="2000" b="1" dirty="0"/>
              <a:t>=</a:t>
            </a:r>
            <a:r>
              <a:rPr lang="en-US" altLang="zh-CN" sz="2000" b="1" dirty="0" err="1"/>
              <a:t>p.b+q.b</a:t>
            </a:r>
            <a:r>
              <a:rPr lang="en-US" altLang="zh-CN" sz="2000" b="1" dirty="0"/>
              <a:t>;</a:t>
            </a:r>
          </a:p>
          <a:p>
            <a:pPr>
              <a:spcBef>
                <a:spcPct val="0"/>
              </a:spcBef>
              <a:buFont typeface="Monotype Sorts" pitchFamily="2" charset="2"/>
              <a:buNone/>
            </a:pPr>
            <a:r>
              <a:rPr lang="en-US" altLang="zh-CN" sz="2000" b="1" dirty="0"/>
              <a:t>   return s;</a:t>
            </a:r>
          </a:p>
          <a:p>
            <a:pPr>
              <a:spcBef>
                <a:spcPct val="0"/>
              </a:spcBef>
              <a:buFont typeface="Monotype Sorts" pitchFamily="2" charset="2"/>
              <a:buNone/>
            </a:pPr>
            <a:r>
              <a:rPr lang="en-US" altLang="zh-CN" sz="2000" b="1" dirty="0"/>
              <a:t>}</a:t>
            </a:r>
            <a:endParaRPr lang="zh-CN" altLang="en-US" sz="2000" b="1"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CA08FD1D-F842-4A5E-AF70-BA06812AE41B}"/>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保证并发度的情况下实现临界资源互斥</a:t>
            </a:r>
          </a:p>
        </p:txBody>
      </p:sp>
      <p:sp>
        <p:nvSpPr>
          <p:cNvPr id="172035" name="Rectangle 3">
            <a:extLst>
              <a:ext uri="{FF2B5EF4-FFF2-40B4-BE49-F238E27FC236}">
                <a16:creationId xmlns:a16="http://schemas.microsoft.com/office/drawing/2014/main" id="{21B08C20-72FB-47E1-8CAE-8FC0BC066642}"/>
              </a:ext>
            </a:extLst>
          </p:cNvPr>
          <p:cNvSpPr>
            <a:spLocks noGrp="1" noChangeArrowheads="1"/>
          </p:cNvSpPr>
          <p:nvPr>
            <p:ph type="body" idx="4294967295"/>
          </p:nvPr>
        </p:nvSpPr>
        <p:spPr>
          <a:xfrm>
            <a:off x="586289" y="4856640"/>
            <a:ext cx="7935912" cy="895350"/>
          </a:xfrm>
        </p:spPr>
        <p:txBody>
          <a:bodyPr/>
          <a:lstStyle/>
          <a:p>
            <a:r>
              <a:rPr lang="zh-CN" altLang="en-US" sz="2000" b="1" dirty="0"/>
              <a:t>请添加必要的信号量和</a:t>
            </a:r>
            <a:r>
              <a:rPr lang="en-US" altLang="zh-CN" sz="2000" b="1" dirty="0"/>
              <a:t>P</a:t>
            </a:r>
            <a:r>
              <a:rPr lang="zh-CN" altLang="en-US" sz="2000" b="1" dirty="0"/>
              <a:t>、</a:t>
            </a:r>
            <a:r>
              <a:rPr lang="en-US" altLang="zh-CN" sz="2000" b="1" dirty="0"/>
              <a:t>V</a:t>
            </a:r>
            <a:r>
              <a:rPr lang="zh-CN" altLang="en-US" sz="2000" b="1" dirty="0"/>
              <a:t>操作，要求确保线程</a:t>
            </a:r>
            <a:r>
              <a:rPr lang="zh-CN" altLang="en-US" sz="2000" b="1" dirty="0">
                <a:solidFill>
                  <a:srgbClr val="7030A0"/>
                </a:solidFill>
              </a:rPr>
              <a:t>互斥访问临界资源</a:t>
            </a:r>
            <a:r>
              <a:rPr lang="zh-CN" altLang="en-US" sz="2000" b="1" dirty="0"/>
              <a:t>，并且</a:t>
            </a:r>
            <a:r>
              <a:rPr lang="zh-CN" altLang="en-US" sz="2000" b="1" dirty="0">
                <a:solidFill>
                  <a:srgbClr val="C00000"/>
                </a:solidFill>
              </a:rPr>
              <a:t>最大程度地并发执行</a:t>
            </a:r>
            <a:r>
              <a:rPr lang="zh-CN" altLang="en-US" sz="2000" b="1" dirty="0"/>
              <a:t>。</a:t>
            </a:r>
          </a:p>
          <a:p>
            <a:endParaRPr lang="zh-CN" altLang="en-US" sz="2400" b="1" dirty="0"/>
          </a:p>
        </p:txBody>
      </p:sp>
      <p:sp>
        <p:nvSpPr>
          <p:cNvPr id="172036" name="Rectangle 3">
            <a:extLst>
              <a:ext uri="{FF2B5EF4-FFF2-40B4-BE49-F238E27FC236}">
                <a16:creationId xmlns:a16="http://schemas.microsoft.com/office/drawing/2014/main" id="{DC2F8C61-65B7-45E3-9C92-ACB671D60D5B}"/>
              </a:ext>
            </a:extLst>
          </p:cNvPr>
          <p:cNvSpPr txBox="1">
            <a:spLocks noChangeArrowheads="1"/>
          </p:cNvSpPr>
          <p:nvPr/>
        </p:nvSpPr>
        <p:spPr bwMode="auto">
          <a:xfrm>
            <a:off x="999887" y="1292226"/>
            <a:ext cx="3014038" cy="1720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2000" b="1" dirty="0"/>
              <a:t>thread1 {</a:t>
            </a:r>
          </a:p>
          <a:p>
            <a:pPr>
              <a:spcBef>
                <a:spcPct val="0"/>
              </a:spcBef>
              <a:buFont typeface="Monotype Sorts" pitchFamily="2" charset="2"/>
              <a:buNone/>
            </a:pPr>
            <a:r>
              <a:rPr lang="en-US" altLang="zh-CN" sz="2000" b="1" dirty="0"/>
              <a:t>   </a:t>
            </a:r>
            <a:r>
              <a:rPr lang="en-US" altLang="zh-CN" sz="2000" b="1" dirty="0" err="1">
                <a:solidFill>
                  <a:srgbClr val="7030A0"/>
                </a:solidFill>
              </a:rPr>
              <a:t>cnum</a:t>
            </a:r>
            <a:r>
              <a:rPr lang="en-US" altLang="zh-CN" sz="2000" b="1" dirty="0">
                <a:solidFill>
                  <a:srgbClr val="7030A0"/>
                </a:solidFill>
              </a:rPr>
              <a:t> w;</a:t>
            </a:r>
          </a:p>
          <a:p>
            <a:pPr>
              <a:spcBef>
                <a:spcPct val="0"/>
              </a:spcBef>
              <a:buFont typeface="Monotype Sorts" pitchFamily="2" charset="2"/>
              <a:buNone/>
            </a:pPr>
            <a:r>
              <a:rPr lang="en-US" altLang="zh-CN" sz="2000" b="1" dirty="0">
                <a:solidFill>
                  <a:srgbClr val="006600"/>
                </a:solidFill>
              </a:rPr>
              <a:t>   w=add(</a:t>
            </a:r>
            <a:r>
              <a:rPr lang="en-US" altLang="zh-CN" sz="2000" b="1" dirty="0" err="1">
                <a:solidFill>
                  <a:srgbClr val="006600"/>
                </a:solidFill>
              </a:rPr>
              <a:t>x,y</a:t>
            </a:r>
            <a:r>
              <a:rPr lang="en-US" altLang="zh-CN" sz="2000" b="1" dirty="0">
                <a:solidFill>
                  <a:srgbClr val="006600"/>
                </a:solidFill>
              </a:rPr>
              <a:t>);</a:t>
            </a:r>
          </a:p>
          <a:p>
            <a:pPr>
              <a:spcBef>
                <a:spcPct val="0"/>
              </a:spcBef>
              <a:buFont typeface="Monotype Sorts" pitchFamily="2" charset="2"/>
              <a:buNone/>
            </a:pPr>
            <a:r>
              <a:rPr lang="en-US" altLang="zh-CN" sz="2000" b="1" dirty="0"/>
              <a:t>   …….   </a:t>
            </a:r>
          </a:p>
          <a:p>
            <a:pPr>
              <a:spcBef>
                <a:spcPct val="0"/>
              </a:spcBef>
              <a:buFont typeface="Monotype Sorts" pitchFamily="2" charset="2"/>
              <a:buNone/>
            </a:pPr>
            <a:r>
              <a:rPr lang="en-US" altLang="zh-CN" sz="2000" b="1" dirty="0"/>
              <a:t>}</a:t>
            </a:r>
            <a:endParaRPr lang="zh-CN" altLang="en-US" sz="2000" b="1" dirty="0"/>
          </a:p>
        </p:txBody>
      </p:sp>
      <p:sp>
        <p:nvSpPr>
          <p:cNvPr id="172037" name="Rectangle 3">
            <a:extLst>
              <a:ext uri="{FF2B5EF4-FFF2-40B4-BE49-F238E27FC236}">
                <a16:creationId xmlns:a16="http://schemas.microsoft.com/office/drawing/2014/main" id="{0A6EC475-575E-488E-B6AE-7015C9353E9C}"/>
              </a:ext>
            </a:extLst>
          </p:cNvPr>
          <p:cNvSpPr txBox="1">
            <a:spLocks noChangeArrowheads="1"/>
          </p:cNvSpPr>
          <p:nvPr/>
        </p:nvSpPr>
        <p:spPr bwMode="auto">
          <a:xfrm>
            <a:off x="999887" y="3056416"/>
            <a:ext cx="3014038" cy="17224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2000" b="1" dirty="0"/>
              <a:t>thread2 {</a:t>
            </a:r>
          </a:p>
          <a:p>
            <a:pPr>
              <a:spcBef>
                <a:spcPct val="0"/>
              </a:spcBef>
              <a:buFont typeface="Monotype Sorts" pitchFamily="2" charset="2"/>
              <a:buNone/>
            </a:pPr>
            <a:r>
              <a:rPr lang="en-US" altLang="zh-CN" sz="2000" b="1" dirty="0">
                <a:solidFill>
                  <a:srgbClr val="7030A0"/>
                </a:solidFill>
              </a:rPr>
              <a:t>   </a:t>
            </a:r>
            <a:r>
              <a:rPr lang="en-US" altLang="zh-CN" sz="2000" b="1" dirty="0" err="1">
                <a:solidFill>
                  <a:srgbClr val="7030A0"/>
                </a:solidFill>
              </a:rPr>
              <a:t>cnum</a:t>
            </a:r>
            <a:r>
              <a:rPr lang="en-US" altLang="zh-CN" sz="2000" b="1" dirty="0">
                <a:solidFill>
                  <a:srgbClr val="7030A0"/>
                </a:solidFill>
              </a:rPr>
              <a:t> w;</a:t>
            </a:r>
          </a:p>
          <a:p>
            <a:pPr>
              <a:spcBef>
                <a:spcPct val="0"/>
              </a:spcBef>
              <a:buFont typeface="Monotype Sorts" pitchFamily="2" charset="2"/>
              <a:buNone/>
            </a:pPr>
            <a:r>
              <a:rPr lang="en-US" altLang="zh-CN" sz="2000" b="1" dirty="0"/>
              <a:t>   </a:t>
            </a:r>
            <a:r>
              <a:rPr lang="en-US" altLang="zh-CN" sz="2000" b="1" dirty="0">
                <a:solidFill>
                  <a:srgbClr val="006600"/>
                </a:solidFill>
              </a:rPr>
              <a:t>w=add(</a:t>
            </a:r>
            <a:r>
              <a:rPr lang="en-US" altLang="zh-CN" sz="2000" b="1" dirty="0" err="1">
                <a:solidFill>
                  <a:srgbClr val="006600"/>
                </a:solidFill>
              </a:rPr>
              <a:t>y,z</a:t>
            </a:r>
            <a:r>
              <a:rPr lang="en-US" altLang="zh-CN" sz="2000" b="1" dirty="0">
                <a:solidFill>
                  <a:srgbClr val="006600"/>
                </a:solidFill>
              </a:rPr>
              <a:t>);</a:t>
            </a:r>
          </a:p>
          <a:p>
            <a:pPr>
              <a:spcBef>
                <a:spcPct val="0"/>
              </a:spcBef>
              <a:buFont typeface="Monotype Sorts" pitchFamily="2" charset="2"/>
              <a:buNone/>
            </a:pPr>
            <a:r>
              <a:rPr lang="en-US" altLang="zh-CN" sz="2000" b="1" dirty="0"/>
              <a:t>   …….   </a:t>
            </a:r>
          </a:p>
          <a:p>
            <a:pPr>
              <a:spcBef>
                <a:spcPct val="0"/>
              </a:spcBef>
              <a:buFont typeface="Monotype Sorts" pitchFamily="2" charset="2"/>
              <a:buNone/>
            </a:pPr>
            <a:r>
              <a:rPr lang="en-US" altLang="zh-CN" sz="2000" b="1" dirty="0"/>
              <a:t>}</a:t>
            </a:r>
            <a:endParaRPr lang="zh-CN" altLang="en-US" sz="2000" b="1" dirty="0"/>
          </a:p>
        </p:txBody>
      </p:sp>
      <p:sp>
        <p:nvSpPr>
          <p:cNvPr id="172038" name="Rectangle 3">
            <a:extLst>
              <a:ext uri="{FF2B5EF4-FFF2-40B4-BE49-F238E27FC236}">
                <a16:creationId xmlns:a16="http://schemas.microsoft.com/office/drawing/2014/main" id="{EA8A3B4A-97F5-48A9-8F15-42E202517176}"/>
              </a:ext>
            </a:extLst>
          </p:cNvPr>
          <p:cNvSpPr txBox="1">
            <a:spLocks noChangeArrowheads="1"/>
          </p:cNvSpPr>
          <p:nvPr/>
        </p:nvSpPr>
        <p:spPr bwMode="auto">
          <a:xfrm>
            <a:off x="4718051" y="1290638"/>
            <a:ext cx="3014038" cy="3488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2000" b="1" dirty="0"/>
              <a:t>thread3 {</a:t>
            </a:r>
          </a:p>
          <a:p>
            <a:pPr>
              <a:spcBef>
                <a:spcPct val="0"/>
              </a:spcBef>
              <a:buFont typeface="Monotype Sorts" pitchFamily="2" charset="2"/>
              <a:buNone/>
            </a:pPr>
            <a:r>
              <a:rPr lang="en-US" altLang="zh-CN" sz="2000" b="1" dirty="0"/>
              <a:t>   </a:t>
            </a:r>
            <a:r>
              <a:rPr lang="en-US" altLang="zh-CN" sz="2000" b="1" dirty="0" err="1">
                <a:solidFill>
                  <a:srgbClr val="7030A0"/>
                </a:solidFill>
              </a:rPr>
              <a:t>cnum</a:t>
            </a:r>
            <a:r>
              <a:rPr lang="en-US" altLang="zh-CN" sz="2000" b="1" dirty="0">
                <a:solidFill>
                  <a:srgbClr val="7030A0"/>
                </a:solidFill>
              </a:rPr>
              <a:t> w;</a:t>
            </a:r>
          </a:p>
          <a:p>
            <a:pPr>
              <a:spcBef>
                <a:spcPct val="0"/>
              </a:spcBef>
              <a:buFont typeface="Monotype Sorts" pitchFamily="2" charset="2"/>
              <a:buNone/>
            </a:pPr>
            <a:r>
              <a:rPr lang="en-US" altLang="zh-CN" sz="2000" b="1" dirty="0"/>
              <a:t>   </a:t>
            </a:r>
            <a:r>
              <a:rPr lang="en-US" altLang="zh-CN" sz="2000" b="1" dirty="0" err="1"/>
              <a:t>w.a</a:t>
            </a:r>
            <a:r>
              <a:rPr lang="en-US" altLang="zh-CN" sz="2000" b="1" dirty="0"/>
              <a:t>=1;</a:t>
            </a:r>
          </a:p>
          <a:p>
            <a:pPr>
              <a:spcBef>
                <a:spcPct val="0"/>
              </a:spcBef>
              <a:buFont typeface="Monotype Sorts" pitchFamily="2" charset="2"/>
              <a:buNone/>
            </a:pPr>
            <a:r>
              <a:rPr lang="en-US" altLang="zh-CN" sz="2000" b="1" dirty="0"/>
              <a:t>   </a:t>
            </a:r>
            <a:r>
              <a:rPr lang="en-US" altLang="zh-CN" sz="2000" b="1" dirty="0" err="1"/>
              <a:t>w.b</a:t>
            </a:r>
            <a:r>
              <a:rPr lang="en-US" altLang="zh-CN" sz="2000" b="1" dirty="0"/>
              <a:t>=1;</a:t>
            </a:r>
          </a:p>
          <a:p>
            <a:pPr>
              <a:spcBef>
                <a:spcPct val="0"/>
              </a:spcBef>
              <a:buFont typeface="Monotype Sorts" pitchFamily="2" charset="2"/>
              <a:buNone/>
            </a:pPr>
            <a:r>
              <a:rPr lang="en-US" altLang="zh-CN" sz="2000" b="1" dirty="0">
                <a:solidFill>
                  <a:srgbClr val="006600"/>
                </a:solidFill>
              </a:rPr>
              <a:t>   z=add(</a:t>
            </a:r>
            <a:r>
              <a:rPr lang="en-US" altLang="zh-CN" sz="2000" b="1" dirty="0" err="1">
                <a:solidFill>
                  <a:srgbClr val="006600"/>
                </a:solidFill>
              </a:rPr>
              <a:t>z,w</a:t>
            </a:r>
            <a:r>
              <a:rPr lang="en-US" altLang="zh-CN" sz="2000" b="1" dirty="0">
                <a:solidFill>
                  <a:srgbClr val="006600"/>
                </a:solidFill>
              </a:rPr>
              <a:t>);</a:t>
            </a:r>
          </a:p>
          <a:p>
            <a:pPr>
              <a:spcBef>
                <a:spcPct val="0"/>
              </a:spcBef>
              <a:buFont typeface="Monotype Sorts" pitchFamily="2" charset="2"/>
              <a:buNone/>
            </a:pPr>
            <a:r>
              <a:rPr lang="en-US" altLang="zh-CN" sz="2000" b="1" dirty="0">
                <a:solidFill>
                  <a:srgbClr val="006600"/>
                </a:solidFill>
              </a:rPr>
              <a:t>   y=add(</a:t>
            </a:r>
            <a:r>
              <a:rPr lang="en-US" altLang="zh-CN" sz="2000" b="1" dirty="0" err="1">
                <a:solidFill>
                  <a:srgbClr val="006600"/>
                </a:solidFill>
              </a:rPr>
              <a:t>y,w</a:t>
            </a:r>
            <a:r>
              <a:rPr lang="en-US" altLang="zh-CN" sz="2000" b="1" dirty="0">
                <a:solidFill>
                  <a:srgbClr val="006600"/>
                </a:solidFill>
              </a:rPr>
              <a:t>);</a:t>
            </a:r>
          </a:p>
          <a:p>
            <a:pPr>
              <a:spcBef>
                <a:spcPct val="0"/>
              </a:spcBef>
              <a:buFont typeface="Monotype Sorts" pitchFamily="2" charset="2"/>
              <a:buNone/>
            </a:pPr>
            <a:r>
              <a:rPr lang="en-US" altLang="zh-CN" sz="2000" b="1" dirty="0"/>
              <a:t>   …….   </a:t>
            </a:r>
          </a:p>
          <a:p>
            <a:pPr>
              <a:spcBef>
                <a:spcPct val="0"/>
              </a:spcBef>
              <a:buFont typeface="Monotype Sorts" pitchFamily="2" charset="2"/>
              <a:buNone/>
            </a:pPr>
            <a:r>
              <a:rPr lang="en-US" altLang="zh-CN" sz="2000" b="1" dirty="0"/>
              <a:t>}</a:t>
            </a:r>
            <a:endParaRPr lang="zh-CN" altLang="en-US" sz="2000" b="1"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FCAC8AFF-D18F-416A-AD81-609E09D3BDFF}"/>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保证并发度的情况下实现临界资源互斥</a:t>
            </a:r>
          </a:p>
        </p:txBody>
      </p:sp>
      <p:sp>
        <p:nvSpPr>
          <p:cNvPr id="173060" name="Rectangle 3">
            <a:extLst>
              <a:ext uri="{FF2B5EF4-FFF2-40B4-BE49-F238E27FC236}">
                <a16:creationId xmlns:a16="http://schemas.microsoft.com/office/drawing/2014/main" id="{9F7ED654-1E3F-4E06-BD4B-56BFBDFBE244}"/>
              </a:ext>
            </a:extLst>
          </p:cNvPr>
          <p:cNvSpPr txBox="1">
            <a:spLocks noChangeArrowheads="1"/>
          </p:cNvSpPr>
          <p:nvPr/>
        </p:nvSpPr>
        <p:spPr bwMode="auto">
          <a:xfrm>
            <a:off x="446088" y="1285043"/>
            <a:ext cx="7872489"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r>
              <a:rPr lang="zh-CN" altLang="en-US" sz="2400" b="1" dirty="0"/>
              <a:t>分析：</a:t>
            </a:r>
            <a:r>
              <a:rPr lang="en-US" altLang="zh-CN" sz="2400" b="1" dirty="0"/>
              <a:t>3</a:t>
            </a:r>
            <a:r>
              <a:rPr lang="zh-CN" altLang="en-US" sz="2400" b="1" dirty="0"/>
              <a:t>个线程对全局变量</a:t>
            </a:r>
            <a:r>
              <a:rPr lang="en-US" altLang="zh-CN" sz="2400" b="1" dirty="0"/>
              <a:t>x</a:t>
            </a:r>
            <a:r>
              <a:rPr lang="zh-CN" altLang="en-US" sz="2400" b="1" dirty="0"/>
              <a:t>、</a:t>
            </a:r>
            <a:r>
              <a:rPr lang="en-US" altLang="zh-CN" sz="2400" b="1" dirty="0"/>
              <a:t>y</a:t>
            </a:r>
            <a:r>
              <a:rPr lang="zh-CN" altLang="en-US" sz="2400" b="1" dirty="0"/>
              <a:t>、</a:t>
            </a:r>
            <a:r>
              <a:rPr lang="en-US" altLang="zh-CN" sz="2400" b="1" dirty="0"/>
              <a:t>z</a:t>
            </a:r>
            <a:r>
              <a:rPr lang="zh-CN" altLang="en-US" sz="2400" b="1" dirty="0"/>
              <a:t>的使用场景</a:t>
            </a:r>
            <a:endParaRPr lang="en-US" altLang="zh-CN" sz="2400" b="1" dirty="0"/>
          </a:p>
          <a:p>
            <a:pPr>
              <a:spcBef>
                <a:spcPct val="0"/>
              </a:spcBef>
            </a:pPr>
            <a:endParaRPr lang="en-US" altLang="zh-CN" sz="2400" b="1" dirty="0"/>
          </a:p>
          <a:p>
            <a:pPr>
              <a:spcBef>
                <a:spcPct val="0"/>
              </a:spcBef>
            </a:pPr>
            <a:endParaRPr lang="en-US" altLang="zh-CN" sz="2400" b="1" dirty="0"/>
          </a:p>
          <a:p>
            <a:pPr>
              <a:spcBef>
                <a:spcPct val="0"/>
              </a:spcBef>
            </a:pPr>
            <a:endParaRPr lang="en-US" altLang="zh-CN" sz="2400" b="1" dirty="0"/>
          </a:p>
          <a:p>
            <a:pPr>
              <a:spcBef>
                <a:spcPct val="0"/>
              </a:spcBef>
            </a:pPr>
            <a:endParaRPr lang="en-US" altLang="zh-CN" sz="2400" b="1" dirty="0"/>
          </a:p>
          <a:p>
            <a:pPr>
              <a:spcBef>
                <a:spcPct val="0"/>
              </a:spcBef>
            </a:pPr>
            <a:endParaRPr lang="zh-CN" altLang="en-US" sz="2400" b="1" dirty="0"/>
          </a:p>
        </p:txBody>
      </p:sp>
      <p:graphicFrame>
        <p:nvGraphicFramePr>
          <p:cNvPr id="2" name="表格 1">
            <a:extLst>
              <a:ext uri="{FF2B5EF4-FFF2-40B4-BE49-F238E27FC236}">
                <a16:creationId xmlns:a16="http://schemas.microsoft.com/office/drawing/2014/main" id="{2F6E83DA-E67C-4AB7-9155-2B6EFE1061D4}"/>
              </a:ext>
            </a:extLst>
          </p:cNvPr>
          <p:cNvGraphicFramePr>
            <a:graphicFrameLocks noGrp="1"/>
          </p:cNvGraphicFramePr>
          <p:nvPr>
            <p:extLst>
              <p:ext uri="{D42A27DB-BD31-4B8C-83A1-F6EECF244321}">
                <p14:modId xmlns:p14="http://schemas.microsoft.com/office/powerpoint/2010/main" val="314939216"/>
              </p:ext>
            </p:extLst>
          </p:nvPr>
        </p:nvGraphicFramePr>
        <p:xfrm>
          <a:off x="879475" y="1862893"/>
          <a:ext cx="5962596" cy="1752600"/>
        </p:xfrm>
        <a:graphic>
          <a:graphicData uri="http://schemas.openxmlformats.org/drawingml/2006/table">
            <a:tbl>
              <a:tblPr firstRow="1" bandRow="1">
                <a:tableStyleId>{5C22544A-7EE6-4342-B048-85BDC9FD1C3A}</a:tableStyleId>
              </a:tblPr>
              <a:tblGrid>
                <a:gridCol w="1490649">
                  <a:extLst>
                    <a:ext uri="{9D8B030D-6E8A-4147-A177-3AD203B41FA5}">
                      <a16:colId xmlns:a16="http://schemas.microsoft.com/office/drawing/2014/main" val="20000"/>
                    </a:ext>
                  </a:extLst>
                </a:gridCol>
                <a:gridCol w="1490649">
                  <a:extLst>
                    <a:ext uri="{9D8B030D-6E8A-4147-A177-3AD203B41FA5}">
                      <a16:colId xmlns:a16="http://schemas.microsoft.com/office/drawing/2014/main" val="20001"/>
                    </a:ext>
                  </a:extLst>
                </a:gridCol>
                <a:gridCol w="1490649">
                  <a:extLst>
                    <a:ext uri="{9D8B030D-6E8A-4147-A177-3AD203B41FA5}">
                      <a16:colId xmlns:a16="http://schemas.microsoft.com/office/drawing/2014/main" val="20002"/>
                    </a:ext>
                  </a:extLst>
                </a:gridCol>
                <a:gridCol w="1490649">
                  <a:extLst>
                    <a:ext uri="{9D8B030D-6E8A-4147-A177-3AD203B41FA5}">
                      <a16:colId xmlns:a16="http://schemas.microsoft.com/office/drawing/2014/main" val="20003"/>
                    </a:ext>
                  </a:extLst>
                </a:gridCol>
              </a:tblGrid>
              <a:tr h="370840">
                <a:tc>
                  <a:txBody>
                    <a:bodyPr/>
                    <a:lstStyle/>
                    <a:p>
                      <a:r>
                        <a:rPr lang="zh-CN" altLang="en-US" dirty="0">
                          <a:solidFill>
                            <a:schemeClr val="tx1"/>
                          </a:solidFill>
                        </a:rPr>
                        <a:t>变量</a:t>
                      </a:r>
                    </a:p>
                  </a:txBody>
                  <a:tcPr/>
                </a:tc>
                <a:tc>
                  <a:txBody>
                    <a:bodyPr/>
                    <a:lstStyle/>
                    <a:p>
                      <a:r>
                        <a:rPr lang="en-US" altLang="zh-CN" dirty="0">
                          <a:solidFill>
                            <a:schemeClr val="tx1"/>
                          </a:solidFill>
                        </a:rPr>
                        <a:t>Thread1</a:t>
                      </a:r>
                      <a:r>
                        <a:rPr lang="zh-CN" altLang="en-US" dirty="0">
                          <a:solidFill>
                            <a:schemeClr val="tx1"/>
                          </a:solidFill>
                        </a:rPr>
                        <a:t>和</a:t>
                      </a:r>
                      <a:r>
                        <a:rPr lang="en-US" altLang="zh-CN" dirty="0">
                          <a:solidFill>
                            <a:schemeClr val="tx1"/>
                          </a:solidFill>
                        </a:rPr>
                        <a:t>thread2</a:t>
                      </a:r>
                    </a:p>
                  </a:txBody>
                  <a:tcPr/>
                </a:tc>
                <a:tc>
                  <a:txBody>
                    <a:bodyPr/>
                    <a:lstStyle/>
                    <a:p>
                      <a:pPr marL="0" marR="0" lvl="0" indent="0" algn="l" defTabSz="914400" eaLnBrk="0" fontAlgn="base" latinLnBrk="0" hangingPunct="0">
                        <a:lnSpc>
                          <a:spcPct val="100000"/>
                        </a:lnSpc>
                        <a:spcBef>
                          <a:spcPct val="0"/>
                        </a:spcBef>
                        <a:spcAft>
                          <a:spcPct val="0"/>
                        </a:spcAft>
                        <a:buClrTx/>
                        <a:buSzTx/>
                        <a:buFont typeface="Arial" charset="0"/>
                        <a:buNone/>
                        <a:tabLst/>
                        <a:defRPr/>
                      </a:pPr>
                      <a:r>
                        <a:rPr lang="en-US" altLang="zh-CN" dirty="0">
                          <a:solidFill>
                            <a:schemeClr val="tx1"/>
                          </a:solidFill>
                        </a:rPr>
                        <a:t>Thread1</a:t>
                      </a:r>
                      <a:r>
                        <a:rPr lang="zh-CN" altLang="en-US" dirty="0">
                          <a:solidFill>
                            <a:schemeClr val="tx1"/>
                          </a:solidFill>
                        </a:rPr>
                        <a:t>和</a:t>
                      </a:r>
                      <a:r>
                        <a:rPr lang="en-US" altLang="zh-CN" dirty="0">
                          <a:solidFill>
                            <a:schemeClr val="tx1"/>
                          </a:solidFill>
                        </a:rPr>
                        <a:t>thread3</a:t>
                      </a:r>
                    </a:p>
                  </a:txBody>
                  <a:tcPr/>
                </a:tc>
                <a:tc>
                  <a:txBody>
                    <a:bodyPr/>
                    <a:lstStyle/>
                    <a:p>
                      <a:pPr marL="0" marR="0" lvl="0" indent="0" algn="l" defTabSz="914400" eaLnBrk="0" fontAlgn="base" latinLnBrk="0" hangingPunct="0">
                        <a:lnSpc>
                          <a:spcPct val="100000"/>
                        </a:lnSpc>
                        <a:spcBef>
                          <a:spcPct val="0"/>
                        </a:spcBef>
                        <a:spcAft>
                          <a:spcPct val="0"/>
                        </a:spcAft>
                        <a:buClrTx/>
                        <a:buSzTx/>
                        <a:buFont typeface="Arial" charset="0"/>
                        <a:buNone/>
                        <a:tabLst/>
                        <a:defRPr/>
                      </a:pPr>
                      <a:r>
                        <a:rPr lang="en-US" altLang="zh-CN" dirty="0">
                          <a:solidFill>
                            <a:schemeClr val="tx1"/>
                          </a:solidFill>
                        </a:rPr>
                        <a:t>Thread2</a:t>
                      </a:r>
                      <a:r>
                        <a:rPr lang="zh-CN" altLang="en-US" dirty="0">
                          <a:solidFill>
                            <a:schemeClr val="tx1"/>
                          </a:solidFill>
                        </a:rPr>
                        <a:t>和</a:t>
                      </a:r>
                      <a:r>
                        <a:rPr lang="en-US" altLang="zh-CN" dirty="0">
                          <a:solidFill>
                            <a:schemeClr val="tx1"/>
                          </a:solidFill>
                        </a:rPr>
                        <a:t>thread3</a:t>
                      </a:r>
                      <a:endParaRPr lang="zh-CN" altLang="en-US"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altLang="zh-CN" dirty="0">
                          <a:solidFill>
                            <a:schemeClr val="tx1"/>
                          </a:solidFill>
                        </a:rPr>
                        <a:t>x</a:t>
                      </a:r>
                      <a:endParaRPr lang="zh-CN" altLang="en-US" dirty="0">
                        <a:solidFill>
                          <a:schemeClr val="tx1"/>
                        </a:solidFill>
                      </a:endParaRPr>
                    </a:p>
                  </a:txBody>
                  <a:tcPr/>
                </a:tc>
                <a:tc>
                  <a:txBody>
                    <a:bodyPr/>
                    <a:lstStyle/>
                    <a:p>
                      <a:r>
                        <a:rPr lang="zh-CN" altLang="en-US" dirty="0">
                          <a:solidFill>
                            <a:schemeClr val="tx1"/>
                          </a:solidFill>
                        </a:rPr>
                        <a:t>不共享</a:t>
                      </a:r>
                    </a:p>
                  </a:txBody>
                  <a:tcPr/>
                </a:tc>
                <a:tc>
                  <a:txBody>
                    <a:bodyPr/>
                    <a:lstStyle/>
                    <a:p>
                      <a:pPr marL="0" marR="0" lvl="0" indent="0" algn="l" defTabSz="914400" eaLnBrk="0" fontAlgn="base" latinLnBrk="0" hangingPunct="0">
                        <a:lnSpc>
                          <a:spcPct val="100000"/>
                        </a:lnSpc>
                        <a:spcBef>
                          <a:spcPct val="0"/>
                        </a:spcBef>
                        <a:spcAft>
                          <a:spcPct val="0"/>
                        </a:spcAft>
                        <a:buClrTx/>
                        <a:buSzTx/>
                        <a:buFont typeface="Arial" charset="0"/>
                        <a:buNone/>
                        <a:tabLst/>
                        <a:defRPr/>
                      </a:pPr>
                      <a:r>
                        <a:rPr lang="zh-CN" altLang="en-US" dirty="0">
                          <a:solidFill>
                            <a:schemeClr val="tx1"/>
                          </a:solidFill>
                        </a:rPr>
                        <a:t>不共享</a:t>
                      </a:r>
                    </a:p>
                  </a:txBody>
                  <a:tcPr/>
                </a:tc>
                <a:tc>
                  <a:txBody>
                    <a:bodyPr/>
                    <a:lstStyle/>
                    <a:p>
                      <a:pPr marL="0" marR="0" lvl="0" indent="0" algn="l" defTabSz="914400" eaLnBrk="0" fontAlgn="base" latinLnBrk="0" hangingPunct="0">
                        <a:lnSpc>
                          <a:spcPct val="100000"/>
                        </a:lnSpc>
                        <a:spcBef>
                          <a:spcPct val="0"/>
                        </a:spcBef>
                        <a:spcAft>
                          <a:spcPct val="0"/>
                        </a:spcAft>
                        <a:buClrTx/>
                        <a:buSzTx/>
                        <a:buFont typeface="Arial" charset="0"/>
                        <a:buNone/>
                        <a:tabLst/>
                        <a:defRPr/>
                      </a:pPr>
                      <a:r>
                        <a:rPr lang="zh-CN" altLang="en-US" dirty="0">
                          <a:solidFill>
                            <a:schemeClr val="tx1"/>
                          </a:solidFill>
                        </a:rPr>
                        <a:t>不共享</a:t>
                      </a:r>
                    </a:p>
                  </a:txBody>
                  <a:tcPr/>
                </a:tc>
                <a:extLst>
                  <a:ext uri="{0D108BD9-81ED-4DB2-BD59-A6C34878D82A}">
                    <a16:rowId xmlns:a16="http://schemas.microsoft.com/office/drawing/2014/main" val="10001"/>
                  </a:ext>
                </a:extLst>
              </a:tr>
              <a:tr h="370840">
                <a:tc>
                  <a:txBody>
                    <a:bodyPr/>
                    <a:lstStyle/>
                    <a:p>
                      <a:r>
                        <a:rPr lang="en-US" altLang="zh-CN" dirty="0">
                          <a:solidFill>
                            <a:schemeClr val="tx1"/>
                          </a:solidFill>
                        </a:rPr>
                        <a:t>y</a:t>
                      </a:r>
                      <a:endParaRPr lang="zh-CN" altLang="en-US" dirty="0">
                        <a:solidFill>
                          <a:schemeClr val="tx1"/>
                        </a:solidFill>
                      </a:endParaRPr>
                    </a:p>
                  </a:txBody>
                  <a:tcPr/>
                </a:tc>
                <a:tc>
                  <a:txBody>
                    <a:bodyPr/>
                    <a:lstStyle/>
                    <a:p>
                      <a:r>
                        <a:rPr lang="zh-CN" altLang="en-US" dirty="0">
                          <a:solidFill>
                            <a:schemeClr val="tx1"/>
                          </a:solidFill>
                        </a:rPr>
                        <a:t>同时读</a:t>
                      </a:r>
                    </a:p>
                  </a:txBody>
                  <a:tcPr/>
                </a:tc>
                <a:tc>
                  <a:txBody>
                    <a:bodyPr/>
                    <a:lstStyle/>
                    <a:p>
                      <a:r>
                        <a:rPr lang="zh-CN" altLang="en-US" b="1" dirty="0">
                          <a:solidFill>
                            <a:srgbClr val="C00000"/>
                          </a:solidFill>
                        </a:rPr>
                        <a:t>读写互斥</a:t>
                      </a:r>
                    </a:p>
                  </a:txBody>
                  <a:tcPr/>
                </a:tc>
                <a:tc>
                  <a:txBody>
                    <a:bodyPr/>
                    <a:lstStyle/>
                    <a:p>
                      <a:r>
                        <a:rPr lang="zh-CN" altLang="en-US" b="1" dirty="0">
                          <a:solidFill>
                            <a:srgbClr val="C00000"/>
                          </a:solidFill>
                        </a:rPr>
                        <a:t>读写互斥</a:t>
                      </a:r>
                    </a:p>
                  </a:txBody>
                  <a:tcPr/>
                </a:tc>
                <a:extLst>
                  <a:ext uri="{0D108BD9-81ED-4DB2-BD59-A6C34878D82A}">
                    <a16:rowId xmlns:a16="http://schemas.microsoft.com/office/drawing/2014/main" val="10002"/>
                  </a:ext>
                </a:extLst>
              </a:tr>
              <a:tr h="370840">
                <a:tc>
                  <a:txBody>
                    <a:bodyPr/>
                    <a:lstStyle/>
                    <a:p>
                      <a:r>
                        <a:rPr lang="en-US" altLang="zh-CN" dirty="0">
                          <a:solidFill>
                            <a:schemeClr val="tx1"/>
                          </a:solidFill>
                        </a:rPr>
                        <a:t>z</a:t>
                      </a:r>
                      <a:endParaRPr lang="zh-CN" altLang="en-US" dirty="0">
                        <a:solidFill>
                          <a:schemeClr val="tx1"/>
                        </a:solidFill>
                      </a:endParaRPr>
                    </a:p>
                  </a:txBody>
                  <a:tcPr/>
                </a:tc>
                <a:tc>
                  <a:txBody>
                    <a:bodyPr/>
                    <a:lstStyle/>
                    <a:p>
                      <a:pPr marL="0" marR="0" lvl="0" indent="0" algn="l" defTabSz="914400" eaLnBrk="0" fontAlgn="base" latinLnBrk="0" hangingPunct="0">
                        <a:lnSpc>
                          <a:spcPct val="100000"/>
                        </a:lnSpc>
                        <a:spcBef>
                          <a:spcPct val="0"/>
                        </a:spcBef>
                        <a:spcAft>
                          <a:spcPct val="0"/>
                        </a:spcAft>
                        <a:buClrTx/>
                        <a:buSzTx/>
                        <a:buFont typeface="Arial" charset="0"/>
                        <a:buNone/>
                        <a:tabLst/>
                        <a:defRPr/>
                      </a:pPr>
                      <a:r>
                        <a:rPr lang="zh-CN" altLang="en-US" dirty="0">
                          <a:solidFill>
                            <a:schemeClr val="tx1"/>
                          </a:solidFill>
                        </a:rPr>
                        <a:t>不共享</a:t>
                      </a:r>
                    </a:p>
                  </a:txBody>
                  <a:tcPr/>
                </a:tc>
                <a:tc>
                  <a:txBody>
                    <a:bodyPr/>
                    <a:lstStyle/>
                    <a:p>
                      <a:pPr marL="0" marR="0" lvl="0" indent="0" algn="l" defTabSz="914400" eaLnBrk="0" fontAlgn="base" latinLnBrk="0" hangingPunct="0">
                        <a:lnSpc>
                          <a:spcPct val="100000"/>
                        </a:lnSpc>
                        <a:spcBef>
                          <a:spcPct val="0"/>
                        </a:spcBef>
                        <a:spcAft>
                          <a:spcPct val="0"/>
                        </a:spcAft>
                        <a:buClrTx/>
                        <a:buSzTx/>
                        <a:buFont typeface="Arial" charset="0"/>
                        <a:buNone/>
                        <a:tabLst/>
                        <a:defRPr/>
                      </a:pPr>
                      <a:r>
                        <a:rPr lang="zh-CN" altLang="en-US" dirty="0">
                          <a:solidFill>
                            <a:schemeClr val="tx1"/>
                          </a:solidFill>
                        </a:rPr>
                        <a:t>不共享</a:t>
                      </a:r>
                    </a:p>
                  </a:txBody>
                  <a:tcPr/>
                </a:tc>
                <a:tc>
                  <a:txBody>
                    <a:bodyPr/>
                    <a:lstStyle/>
                    <a:p>
                      <a:r>
                        <a:rPr lang="zh-CN" altLang="en-US" b="1" dirty="0">
                          <a:solidFill>
                            <a:srgbClr val="C00000"/>
                          </a:solidFill>
                        </a:rPr>
                        <a:t>读写互斥</a:t>
                      </a:r>
                    </a:p>
                  </a:txBody>
                  <a:tcPr/>
                </a:tc>
                <a:extLst>
                  <a:ext uri="{0D108BD9-81ED-4DB2-BD59-A6C34878D82A}">
                    <a16:rowId xmlns:a16="http://schemas.microsoft.com/office/drawing/2014/main" val="10003"/>
                  </a:ext>
                </a:extLst>
              </a:tr>
            </a:tbl>
          </a:graphicData>
        </a:graphic>
      </p:graphicFrame>
      <p:sp>
        <p:nvSpPr>
          <p:cNvPr id="173088" name="Rectangle 3">
            <a:extLst>
              <a:ext uri="{FF2B5EF4-FFF2-40B4-BE49-F238E27FC236}">
                <a16:creationId xmlns:a16="http://schemas.microsoft.com/office/drawing/2014/main" id="{345452C7-6C55-4DC0-9198-AE34EB7A5E9F}"/>
              </a:ext>
            </a:extLst>
          </p:cNvPr>
          <p:cNvSpPr txBox="1">
            <a:spLocks noChangeArrowheads="1"/>
          </p:cNvSpPr>
          <p:nvPr/>
        </p:nvSpPr>
        <p:spPr bwMode="auto">
          <a:xfrm>
            <a:off x="446088" y="3790118"/>
            <a:ext cx="8245151"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r>
              <a:rPr lang="zh-CN" altLang="en-US" sz="2400" b="1" dirty="0"/>
              <a:t>为提高线程之间的并发度</a:t>
            </a:r>
            <a:endParaRPr lang="en-US" altLang="zh-CN" sz="2400" b="1" dirty="0"/>
          </a:p>
          <a:p>
            <a:pPr lvl="1">
              <a:spcBef>
                <a:spcPct val="0"/>
              </a:spcBef>
            </a:pPr>
            <a:r>
              <a:rPr lang="zh-CN" altLang="en-US" sz="2000" b="1" dirty="0">
                <a:solidFill>
                  <a:srgbClr val="C00000"/>
                </a:solidFill>
              </a:rPr>
              <a:t>仅保证相关临界区互斥访问即可</a:t>
            </a:r>
            <a:endParaRPr lang="en-US" altLang="zh-CN" sz="2000" b="1" dirty="0">
              <a:solidFill>
                <a:srgbClr val="C00000"/>
              </a:solidFill>
            </a:endParaRPr>
          </a:p>
          <a:p>
            <a:pPr>
              <a:spcBef>
                <a:spcPct val="0"/>
              </a:spcBef>
            </a:pPr>
            <a:endParaRPr lang="en-US" altLang="zh-CN" sz="2400" b="1" dirty="0"/>
          </a:p>
          <a:p>
            <a:pPr>
              <a:spcBef>
                <a:spcPct val="0"/>
              </a:spcBef>
            </a:pPr>
            <a:r>
              <a:rPr lang="zh-CN" altLang="en-US" sz="2400" b="1" dirty="0">
                <a:solidFill>
                  <a:srgbClr val="0303DF"/>
                </a:solidFill>
              </a:rPr>
              <a:t>如果仅使用一个互斥信号量实现它们的互斥，降低并发度</a:t>
            </a:r>
            <a:endParaRPr lang="en-US" altLang="zh-CN" sz="2400" b="1" dirty="0">
              <a:solidFill>
                <a:srgbClr val="0303DF"/>
              </a:solidFill>
            </a:endParaRPr>
          </a:p>
          <a:p>
            <a:pPr>
              <a:spcBef>
                <a:spcPct val="0"/>
              </a:spcBef>
            </a:pPr>
            <a:endParaRPr lang="en-US" altLang="zh-CN" sz="2400" b="1" dirty="0"/>
          </a:p>
          <a:p>
            <a:pPr>
              <a:spcBef>
                <a:spcPct val="0"/>
              </a:spcBef>
            </a:pPr>
            <a:endParaRPr lang="en-US" altLang="zh-CN" sz="2400" b="1" dirty="0"/>
          </a:p>
          <a:p>
            <a:pPr>
              <a:spcBef>
                <a:spcPct val="0"/>
              </a:spcBef>
            </a:pPr>
            <a:endParaRPr lang="zh-CN" altLang="en-US" sz="2400" b="1" dirty="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4962BF42-921D-4006-95BE-2FD33068DC1A}"/>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保证并发度的情况下实现临界资源互斥</a:t>
            </a:r>
          </a:p>
        </p:txBody>
      </p:sp>
      <p:sp>
        <p:nvSpPr>
          <p:cNvPr id="174083" name="Rectangle 3">
            <a:extLst>
              <a:ext uri="{FF2B5EF4-FFF2-40B4-BE49-F238E27FC236}">
                <a16:creationId xmlns:a16="http://schemas.microsoft.com/office/drawing/2014/main" id="{30D75313-E114-47D6-A8E6-915704BF358F}"/>
              </a:ext>
            </a:extLst>
          </p:cNvPr>
          <p:cNvSpPr>
            <a:spLocks noGrp="1" noChangeArrowheads="1"/>
          </p:cNvSpPr>
          <p:nvPr>
            <p:ph type="body" idx="4294967295"/>
          </p:nvPr>
        </p:nvSpPr>
        <p:spPr>
          <a:xfrm>
            <a:off x="450850" y="838200"/>
            <a:ext cx="8693150" cy="896938"/>
          </a:xfrm>
        </p:spPr>
        <p:txBody>
          <a:bodyPr/>
          <a:lstStyle/>
          <a:p>
            <a:pPr>
              <a:spcBef>
                <a:spcPct val="0"/>
              </a:spcBef>
            </a:pPr>
            <a:r>
              <a:rPr lang="en-US" altLang="zh-CN" sz="1800" b="1"/>
              <a:t>Semaphore mutex_y1=1;   // </a:t>
            </a:r>
            <a:r>
              <a:rPr lang="zh-CN" altLang="en-US" sz="1800" b="1"/>
              <a:t>用于</a:t>
            </a:r>
            <a:r>
              <a:rPr lang="en-US" altLang="zh-CN" sz="1800" b="1"/>
              <a:t>thread1</a:t>
            </a:r>
            <a:r>
              <a:rPr lang="zh-CN" altLang="en-US" sz="1800" b="1"/>
              <a:t>与</a:t>
            </a:r>
            <a:r>
              <a:rPr lang="en-US" altLang="zh-CN" sz="1800" b="1"/>
              <a:t>thread3</a:t>
            </a:r>
            <a:r>
              <a:rPr lang="zh-CN" altLang="en-US" sz="1800" b="1"/>
              <a:t>互斥访问</a:t>
            </a:r>
            <a:r>
              <a:rPr lang="en-US" altLang="zh-CN" sz="1800" b="1"/>
              <a:t>y</a:t>
            </a:r>
            <a:r>
              <a:rPr lang="zh-CN" altLang="en-US" sz="1800" b="1"/>
              <a:t>；</a:t>
            </a:r>
          </a:p>
          <a:p>
            <a:pPr>
              <a:spcBef>
                <a:spcPct val="0"/>
              </a:spcBef>
            </a:pPr>
            <a:r>
              <a:rPr lang="en-US" altLang="zh-CN" sz="1800" b="1"/>
              <a:t>Semaphore mutex_y2=1;   // </a:t>
            </a:r>
            <a:r>
              <a:rPr lang="zh-CN" altLang="en-US" sz="1800" b="1"/>
              <a:t>用于</a:t>
            </a:r>
            <a:r>
              <a:rPr lang="en-US" altLang="zh-CN" sz="1800" b="1"/>
              <a:t>thread2</a:t>
            </a:r>
            <a:r>
              <a:rPr lang="zh-CN" altLang="en-US" sz="1800" b="1"/>
              <a:t>与</a:t>
            </a:r>
            <a:r>
              <a:rPr lang="en-US" altLang="zh-CN" sz="1800" b="1"/>
              <a:t>thread3</a:t>
            </a:r>
            <a:r>
              <a:rPr lang="zh-CN" altLang="en-US" sz="1800" b="1"/>
              <a:t>互斥访问</a:t>
            </a:r>
            <a:r>
              <a:rPr lang="en-US" altLang="zh-CN" sz="1800" b="1"/>
              <a:t>y</a:t>
            </a:r>
            <a:r>
              <a:rPr lang="zh-CN" altLang="en-US" sz="1800" b="1"/>
              <a:t>；</a:t>
            </a:r>
          </a:p>
          <a:p>
            <a:pPr>
              <a:spcBef>
                <a:spcPct val="0"/>
              </a:spcBef>
            </a:pPr>
            <a:r>
              <a:rPr lang="en-US" altLang="zh-CN" sz="1800" b="1"/>
              <a:t>Semaphore mutex_z=1;     // </a:t>
            </a:r>
            <a:r>
              <a:rPr lang="zh-CN" altLang="en-US" sz="1800" b="1"/>
              <a:t>用于</a:t>
            </a:r>
            <a:r>
              <a:rPr lang="en-US" altLang="zh-CN" sz="1800" b="1"/>
              <a:t>thread2</a:t>
            </a:r>
            <a:r>
              <a:rPr lang="zh-CN" altLang="en-US" sz="1800" b="1"/>
              <a:t>与</a:t>
            </a:r>
            <a:r>
              <a:rPr lang="en-US" altLang="zh-CN" sz="1800" b="1"/>
              <a:t>thread3</a:t>
            </a:r>
            <a:r>
              <a:rPr lang="zh-CN" altLang="en-US" sz="1800" b="1"/>
              <a:t>互斥访问</a:t>
            </a:r>
            <a:r>
              <a:rPr lang="en-US" altLang="zh-CN" sz="1800" b="1"/>
              <a:t>z</a:t>
            </a:r>
            <a:r>
              <a:rPr lang="zh-CN" altLang="en-US" sz="1800" b="1"/>
              <a:t>；</a:t>
            </a:r>
          </a:p>
          <a:p>
            <a:pPr>
              <a:spcBef>
                <a:spcPct val="0"/>
              </a:spcBef>
            </a:pPr>
            <a:endParaRPr lang="zh-CN" altLang="en-US" sz="2000" b="1"/>
          </a:p>
        </p:txBody>
      </p:sp>
      <p:sp>
        <p:nvSpPr>
          <p:cNvPr id="174084" name="Rectangle 3">
            <a:extLst>
              <a:ext uri="{FF2B5EF4-FFF2-40B4-BE49-F238E27FC236}">
                <a16:creationId xmlns:a16="http://schemas.microsoft.com/office/drawing/2014/main" id="{80FD8703-2F76-4FF9-9AD8-488A26ECD4F5}"/>
              </a:ext>
            </a:extLst>
          </p:cNvPr>
          <p:cNvSpPr txBox="1">
            <a:spLocks noChangeArrowheads="1"/>
          </p:cNvSpPr>
          <p:nvPr/>
        </p:nvSpPr>
        <p:spPr bwMode="auto">
          <a:xfrm>
            <a:off x="544513" y="1816100"/>
            <a:ext cx="3762375" cy="1949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1800" b="1" dirty="0"/>
              <a:t>thread1 {</a:t>
            </a:r>
          </a:p>
          <a:p>
            <a:pPr>
              <a:spcBef>
                <a:spcPct val="0"/>
              </a:spcBef>
              <a:buFont typeface="Monotype Sorts" pitchFamily="2" charset="2"/>
              <a:buNone/>
            </a:pPr>
            <a:r>
              <a:rPr lang="en-US" altLang="zh-CN" sz="1800" b="1" dirty="0"/>
              <a:t>   </a:t>
            </a:r>
            <a:r>
              <a:rPr lang="en-US" altLang="zh-CN" sz="1800" b="1" dirty="0" err="1"/>
              <a:t>cnum</a:t>
            </a:r>
            <a:r>
              <a:rPr lang="en-US" altLang="zh-CN" sz="1800" b="1" dirty="0"/>
              <a:t> w;</a:t>
            </a:r>
          </a:p>
          <a:p>
            <a:pPr>
              <a:spcBef>
                <a:spcPct val="0"/>
              </a:spcBef>
              <a:buFont typeface="Monotype Sorts" pitchFamily="2" charset="2"/>
              <a:buNone/>
            </a:pPr>
            <a:r>
              <a:rPr lang="en-US" altLang="zh-CN" sz="1800" b="1" dirty="0">
                <a:solidFill>
                  <a:srgbClr val="0033CC"/>
                </a:solidFill>
              </a:rPr>
              <a:t>   </a:t>
            </a:r>
            <a:r>
              <a:rPr lang="en-US" altLang="zh-CN" sz="1800" b="1" dirty="0">
                <a:solidFill>
                  <a:srgbClr val="006600"/>
                </a:solidFill>
              </a:rPr>
              <a:t>P(mutex_y1);</a:t>
            </a:r>
          </a:p>
          <a:p>
            <a:pPr>
              <a:spcBef>
                <a:spcPct val="0"/>
              </a:spcBef>
              <a:buFont typeface="Monotype Sorts" pitchFamily="2" charset="2"/>
              <a:buNone/>
            </a:pPr>
            <a:r>
              <a:rPr lang="en-US" altLang="zh-CN" sz="1800" b="1" dirty="0"/>
              <a:t>   w=add(</a:t>
            </a:r>
            <a:r>
              <a:rPr lang="en-US" altLang="zh-CN" sz="1800" b="1" dirty="0" err="1"/>
              <a:t>x,y</a:t>
            </a:r>
            <a:r>
              <a:rPr lang="en-US" altLang="zh-CN" sz="1800" b="1" dirty="0"/>
              <a:t>);</a:t>
            </a:r>
          </a:p>
          <a:p>
            <a:pPr>
              <a:spcBef>
                <a:spcPct val="0"/>
              </a:spcBef>
              <a:buFont typeface="Monotype Sorts" pitchFamily="2" charset="2"/>
              <a:buNone/>
            </a:pPr>
            <a:r>
              <a:rPr lang="en-US" altLang="zh-CN" sz="1800" b="1" dirty="0">
                <a:solidFill>
                  <a:srgbClr val="0033CC"/>
                </a:solidFill>
              </a:rPr>
              <a:t>   </a:t>
            </a:r>
            <a:r>
              <a:rPr lang="en-US" altLang="zh-CN" sz="1800" b="1" dirty="0">
                <a:solidFill>
                  <a:srgbClr val="006600"/>
                </a:solidFill>
              </a:rPr>
              <a:t>V(mutex_y1)</a:t>
            </a:r>
          </a:p>
          <a:p>
            <a:pPr>
              <a:spcBef>
                <a:spcPct val="0"/>
              </a:spcBef>
              <a:buFont typeface="Monotype Sorts" pitchFamily="2" charset="2"/>
              <a:buNone/>
            </a:pPr>
            <a:r>
              <a:rPr lang="en-US" altLang="zh-CN" sz="1800" b="1" dirty="0"/>
              <a:t>   …….   </a:t>
            </a:r>
          </a:p>
          <a:p>
            <a:pPr>
              <a:spcBef>
                <a:spcPct val="0"/>
              </a:spcBef>
              <a:buFont typeface="Monotype Sorts" pitchFamily="2" charset="2"/>
              <a:buNone/>
            </a:pPr>
            <a:r>
              <a:rPr lang="en-US" altLang="zh-CN" sz="1800" b="1" dirty="0"/>
              <a:t>}</a:t>
            </a:r>
            <a:endParaRPr lang="zh-CN" altLang="en-US" sz="1800" b="1" dirty="0"/>
          </a:p>
        </p:txBody>
      </p:sp>
      <p:sp>
        <p:nvSpPr>
          <p:cNvPr id="174085" name="Rectangle 3">
            <a:extLst>
              <a:ext uri="{FF2B5EF4-FFF2-40B4-BE49-F238E27FC236}">
                <a16:creationId xmlns:a16="http://schemas.microsoft.com/office/drawing/2014/main" id="{EC934583-43C8-4197-A87B-F02C2311192F}"/>
              </a:ext>
            </a:extLst>
          </p:cNvPr>
          <p:cNvSpPr txBox="1">
            <a:spLocks noChangeArrowheads="1"/>
          </p:cNvSpPr>
          <p:nvPr/>
        </p:nvSpPr>
        <p:spPr bwMode="auto">
          <a:xfrm>
            <a:off x="544513" y="3994150"/>
            <a:ext cx="3762375" cy="2514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1800" b="1" dirty="0"/>
              <a:t>thread2 {</a:t>
            </a:r>
          </a:p>
          <a:p>
            <a:pPr>
              <a:spcBef>
                <a:spcPct val="0"/>
              </a:spcBef>
              <a:buFont typeface="Monotype Sorts" pitchFamily="2" charset="2"/>
              <a:buNone/>
            </a:pPr>
            <a:r>
              <a:rPr lang="en-US" altLang="zh-CN" sz="1800" b="1" dirty="0"/>
              <a:t>   </a:t>
            </a:r>
            <a:r>
              <a:rPr lang="en-US" altLang="zh-CN" sz="1800" b="1" dirty="0" err="1"/>
              <a:t>cnum</a:t>
            </a:r>
            <a:r>
              <a:rPr lang="en-US" altLang="zh-CN" sz="1800" b="1" dirty="0"/>
              <a:t> w;</a:t>
            </a:r>
          </a:p>
          <a:p>
            <a:pPr>
              <a:spcBef>
                <a:spcPct val="0"/>
              </a:spcBef>
              <a:buFont typeface="Monotype Sorts" pitchFamily="2" charset="2"/>
              <a:buNone/>
            </a:pPr>
            <a:r>
              <a:rPr lang="en-US" altLang="zh-CN" sz="1800" b="1" dirty="0">
                <a:solidFill>
                  <a:srgbClr val="0033CC"/>
                </a:solidFill>
              </a:rPr>
              <a:t>   P(mutex_y2);</a:t>
            </a:r>
          </a:p>
          <a:p>
            <a:pPr>
              <a:spcBef>
                <a:spcPct val="0"/>
              </a:spcBef>
              <a:buFont typeface="Monotype Sorts" pitchFamily="2" charset="2"/>
              <a:buNone/>
            </a:pPr>
            <a:r>
              <a:rPr lang="en-US" altLang="zh-CN" sz="1800" b="1" dirty="0">
                <a:solidFill>
                  <a:srgbClr val="CC6600"/>
                </a:solidFill>
              </a:rPr>
              <a:t>   P(</a:t>
            </a:r>
            <a:r>
              <a:rPr lang="en-US" altLang="zh-CN" sz="1800" b="1" dirty="0" err="1">
                <a:solidFill>
                  <a:srgbClr val="CC6600"/>
                </a:solidFill>
              </a:rPr>
              <a:t>mutex_z</a:t>
            </a:r>
            <a:r>
              <a:rPr lang="en-US" altLang="zh-CN" sz="1800" b="1" dirty="0">
                <a:solidFill>
                  <a:srgbClr val="CC6600"/>
                </a:solidFill>
              </a:rPr>
              <a:t>);</a:t>
            </a:r>
          </a:p>
          <a:p>
            <a:pPr>
              <a:spcBef>
                <a:spcPct val="0"/>
              </a:spcBef>
              <a:buFont typeface="Monotype Sorts" pitchFamily="2" charset="2"/>
              <a:buNone/>
            </a:pPr>
            <a:r>
              <a:rPr lang="en-US" altLang="zh-CN" sz="1800" b="1" dirty="0"/>
              <a:t>   w=add(</a:t>
            </a:r>
            <a:r>
              <a:rPr lang="en-US" altLang="zh-CN" sz="1800" b="1" dirty="0" err="1"/>
              <a:t>y,z</a:t>
            </a:r>
            <a:r>
              <a:rPr lang="en-US" altLang="zh-CN" sz="1800" b="1" dirty="0"/>
              <a:t>);</a:t>
            </a:r>
          </a:p>
          <a:p>
            <a:pPr>
              <a:spcBef>
                <a:spcPct val="0"/>
              </a:spcBef>
              <a:buFont typeface="Monotype Sorts" pitchFamily="2" charset="2"/>
              <a:buNone/>
            </a:pPr>
            <a:r>
              <a:rPr lang="en-US" altLang="zh-CN" sz="1800" b="1" dirty="0">
                <a:solidFill>
                  <a:srgbClr val="0000FF"/>
                </a:solidFill>
              </a:rPr>
              <a:t>   </a:t>
            </a:r>
            <a:r>
              <a:rPr lang="en-US" altLang="zh-CN" sz="1800" b="1" dirty="0">
                <a:solidFill>
                  <a:srgbClr val="CC6600"/>
                </a:solidFill>
              </a:rPr>
              <a:t>V(</a:t>
            </a:r>
            <a:r>
              <a:rPr lang="en-US" altLang="zh-CN" sz="1800" b="1" dirty="0" err="1">
                <a:solidFill>
                  <a:srgbClr val="CC6600"/>
                </a:solidFill>
              </a:rPr>
              <a:t>mutex_z</a:t>
            </a:r>
            <a:r>
              <a:rPr lang="en-US" altLang="zh-CN" sz="1800" b="1" dirty="0">
                <a:solidFill>
                  <a:srgbClr val="CC6600"/>
                </a:solidFill>
              </a:rPr>
              <a:t>);</a:t>
            </a:r>
          </a:p>
          <a:p>
            <a:pPr>
              <a:spcBef>
                <a:spcPct val="0"/>
              </a:spcBef>
              <a:buFont typeface="Monotype Sorts" pitchFamily="2" charset="2"/>
              <a:buNone/>
            </a:pPr>
            <a:r>
              <a:rPr lang="en-US" altLang="zh-CN" sz="1800" b="1" dirty="0">
                <a:solidFill>
                  <a:srgbClr val="0033CC"/>
                </a:solidFill>
              </a:rPr>
              <a:t>   V(mutex_y2);</a:t>
            </a:r>
          </a:p>
          <a:p>
            <a:pPr>
              <a:spcBef>
                <a:spcPct val="0"/>
              </a:spcBef>
              <a:buFont typeface="Monotype Sorts" pitchFamily="2" charset="2"/>
              <a:buNone/>
            </a:pPr>
            <a:r>
              <a:rPr lang="en-US" altLang="zh-CN" sz="1800" b="1" dirty="0"/>
              <a:t>   …….   </a:t>
            </a:r>
          </a:p>
          <a:p>
            <a:pPr>
              <a:spcBef>
                <a:spcPct val="0"/>
              </a:spcBef>
              <a:buFont typeface="Monotype Sorts" pitchFamily="2" charset="2"/>
              <a:buNone/>
            </a:pPr>
            <a:r>
              <a:rPr lang="en-US" altLang="zh-CN" sz="1800" b="1" dirty="0"/>
              <a:t>}</a:t>
            </a:r>
            <a:endParaRPr lang="zh-CN" altLang="en-US" sz="1800" b="1" dirty="0"/>
          </a:p>
        </p:txBody>
      </p:sp>
      <p:sp>
        <p:nvSpPr>
          <p:cNvPr id="174086" name="Rectangle 3">
            <a:extLst>
              <a:ext uri="{FF2B5EF4-FFF2-40B4-BE49-F238E27FC236}">
                <a16:creationId xmlns:a16="http://schemas.microsoft.com/office/drawing/2014/main" id="{4B2DDDE2-A44D-4A92-8B88-220B7871EDFE}"/>
              </a:ext>
            </a:extLst>
          </p:cNvPr>
          <p:cNvSpPr txBox="1">
            <a:spLocks noChangeArrowheads="1"/>
          </p:cNvSpPr>
          <p:nvPr/>
        </p:nvSpPr>
        <p:spPr bwMode="auto">
          <a:xfrm>
            <a:off x="4718050" y="1816100"/>
            <a:ext cx="3762375" cy="4692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 typeface="Monotype Sorts" pitchFamily="2" charset="2"/>
              <a:buNone/>
            </a:pPr>
            <a:r>
              <a:rPr lang="en-US" altLang="zh-CN" sz="2000" b="1" dirty="0"/>
              <a:t>thread3 {</a:t>
            </a:r>
          </a:p>
          <a:p>
            <a:pPr>
              <a:spcBef>
                <a:spcPct val="0"/>
              </a:spcBef>
              <a:buFont typeface="Monotype Sorts" pitchFamily="2" charset="2"/>
              <a:buNone/>
            </a:pPr>
            <a:r>
              <a:rPr lang="en-US" altLang="zh-CN" sz="2000" b="1" dirty="0"/>
              <a:t>   </a:t>
            </a:r>
            <a:r>
              <a:rPr lang="en-US" altLang="zh-CN" sz="2000" b="1" dirty="0" err="1"/>
              <a:t>cnum</a:t>
            </a:r>
            <a:r>
              <a:rPr lang="en-US" altLang="zh-CN" sz="2000" b="1" dirty="0"/>
              <a:t> w;</a:t>
            </a:r>
          </a:p>
          <a:p>
            <a:pPr>
              <a:spcBef>
                <a:spcPct val="0"/>
              </a:spcBef>
              <a:buFont typeface="Monotype Sorts" pitchFamily="2" charset="2"/>
              <a:buNone/>
            </a:pPr>
            <a:r>
              <a:rPr lang="en-US" altLang="zh-CN" sz="2000" b="1" dirty="0"/>
              <a:t>   </a:t>
            </a:r>
            <a:r>
              <a:rPr lang="en-US" altLang="zh-CN" sz="2000" b="1" dirty="0" err="1"/>
              <a:t>w.a</a:t>
            </a:r>
            <a:r>
              <a:rPr lang="en-US" altLang="zh-CN" sz="2000" b="1" dirty="0"/>
              <a:t>=1;</a:t>
            </a:r>
          </a:p>
          <a:p>
            <a:pPr>
              <a:spcBef>
                <a:spcPct val="0"/>
              </a:spcBef>
              <a:buFont typeface="Monotype Sorts" pitchFamily="2" charset="2"/>
              <a:buNone/>
            </a:pPr>
            <a:r>
              <a:rPr lang="en-US" altLang="zh-CN" sz="2000" b="1" dirty="0"/>
              <a:t>   </a:t>
            </a:r>
            <a:r>
              <a:rPr lang="en-US" altLang="zh-CN" sz="2000" b="1" dirty="0" err="1"/>
              <a:t>w.b</a:t>
            </a:r>
            <a:r>
              <a:rPr lang="en-US" altLang="zh-CN" sz="2000" b="1" dirty="0"/>
              <a:t>=1;</a:t>
            </a:r>
          </a:p>
          <a:p>
            <a:pPr>
              <a:spcBef>
                <a:spcPct val="0"/>
              </a:spcBef>
              <a:buFont typeface="Monotype Sorts" pitchFamily="2" charset="2"/>
              <a:buNone/>
            </a:pPr>
            <a:r>
              <a:rPr lang="en-US" altLang="zh-CN" sz="2000" b="1" dirty="0"/>
              <a:t>   </a:t>
            </a:r>
            <a:r>
              <a:rPr lang="en-US" altLang="zh-CN" sz="2000" b="1" dirty="0">
                <a:solidFill>
                  <a:srgbClr val="CC6600"/>
                </a:solidFill>
              </a:rPr>
              <a:t>P(</a:t>
            </a:r>
            <a:r>
              <a:rPr lang="en-US" altLang="zh-CN" sz="2000" b="1" dirty="0" err="1">
                <a:solidFill>
                  <a:srgbClr val="CC6600"/>
                </a:solidFill>
              </a:rPr>
              <a:t>mutex_z</a:t>
            </a:r>
            <a:r>
              <a:rPr lang="en-US" altLang="zh-CN" sz="2000" b="1" dirty="0">
                <a:solidFill>
                  <a:srgbClr val="CC6600"/>
                </a:solidFill>
              </a:rPr>
              <a:t>);</a:t>
            </a:r>
          </a:p>
          <a:p>
            <a:pPr>
              <a:spcBef>
                <a:spcPct val="0"/>
              </a:spcBef>
              <a:buFont typeface="Monotype Sorts" pitchFamily="2" charset="2"/>
              <a:buNone/>
            </a:pPr>
            <a:r>
              <a:rPr lang="en-US" altLang="zh-CN" sz="2000" b="1" dirty="0"/>
              <a:t>   z=add(</a:t>
            </a:r>
            <a:r>
              <a:rPr lang="en-US" altLang="zh-CN" sz="2000" b="1" dirty="0" err="1"/>
              <a:t>z,w</a:t>
            </a:r>
            <a:r>
              <a:rPr lang="en-US" altLang="zh-CN" sz="2000" b="1" dirty="0"/>
              <a:t>);</a:t>
            </a:r>
          </a:p>
          <a:p>
            <a:pPr>
              <a:spcBef>
                <a:spcPct val="0"/>
              </a:spcBef>
              <a:buFont typeface="Monotype Sorts" pitchFamily="2" charset="2"/>
              <a:buNone/>
            </a:pPr>
            <a:r>
              <a:rPr lang="en-US" altLang="zh-CN" sz="2000" b="1" dirty="0">
                <a:solidFill>
                  <a:srgbClr val="CC6600"/>
                </a:solidFill>
              </a:rPr>
              <a:t>   V(</a:t>
            </a:r>
            <a:r>
              <a:rPr lang="en-US" altLang="zh-CN" sz="2000" b="1" dirty="0" err="1">
                <a:solidFill>
                  <a:srgbClr val="CC6600"/>
                </a:solidFill>
              </a:rPr>
              <a:t>mutex_z</a:t>
            </a:r>
            <a:r>
              <a:rPr lang="en-US" altLang="zh-CN" sz="2000" b="1" dirty="0">
                <a:solidFill>
                  <a:srgbClr val="CC6600"/>
                </a:solidFill>
              </a:rPr>
              <a:t>);</a:t>
            </a:r>
          </a:p>
          <a:p>
            <a:pPr>
              <a:spcBef>
                <a:spcPct val="0"/>
              </a:spcBef>
              <a:buFont typeface="Monotype Sorts" pitchFamily="2" charset="2"/>
              <a:buNone/>
            </a:pPr>
            <a:r>
              <a:rPr lang="en-US" altLang="zh-CN" sz="2000" b="1" dirty="0">
                <a:solidFill>
                  <a:srgbClr val="0033CC"/>
                </a:solidFill>
              </a:rPr>
              <a:t>   </a:t>
            </a:r>
            <a:r>
              <a:rPr lang="en-US" altLang="zh-CN" sz="2000" b="1" dirty="0">
                <a:solidFill>
                  <a:srgbClr val="006600"/>
                </a:solidFill>
              </a:rPr>
              <a:t>P(mutex_y1);</a:t>
            </a:r>
          </a:p>
          <a:p>
            <a:pPr>
              <a:spcBef>
                <a:spcPct val="0"/>
              </a:spcBef>
              <a:buFont typeface="Monotype Sorts" pitchFamily="2" charset="2"/>
              <a:buNone/>
            </a:pPr>
            <a:r>
              <a:rPr lang="en-US" altLang="zh-CN" sz="2000" b="1" dirty="0">
                <a:solidFill>
                  <a:srgbClr val="0033CC"/>
                </a:solidFill>
              </a:rPr>
              <a:t>   P(mutex_y2);</a:t>
            </a:r>
          </a:p>
          <a:p>
            <a:pPr>
              <a:spcBef>
                <a:spcPct val="0"/>
              </a:spcBef>
              <a:buFont typeface="Monotype Sorts" pitchFamily="2" charset="2"/>
              <a:buNone/>
            </a:pPr>
            <a:r>
              <a:rPr lang="en-US" altLang="zh-CN" sz="2000" b="1" dirty="0"/>
              <a:t>   y=add(</a:t>
            </a:r>
            <a:r>
              <a:rPr lang="en-US" altLang="zh-CN" sz="2000" b="1" dirty="0" err="1"/>
              <a:t>y,w</a:t>
            </a:r>
            <a:r>
              <a:rPr lang="en-US" altLang="zh-CN" sz="2000" b="1" dirty="0"/>
              <a:t>);</a:t>
            </a:r>
          </a:p>
          <a:p>
            <a:pPr>
              <a:spcBef>
                <a:spcPct val="0"/>
              </a:spcBef>
              <a:buFont typeface="Monotype Sorts" pitchFamily="2" charset="2"/>
              <a:buNone/>
            </a:pPr>
            <a:r>
              <a:rPr lang="en-US" altLang="zh-CN" sz="2000" b="1" dirty="0"/>
              <a:t>   </a:t>
            </a:r>
            <a:r>
              <a:rPr lang="en-US" altLang="zh-CN" sz="2000" b="1" dirty="0">
                <a:solidFill>
                  <a:srgbClr val="0033CC"/>
                </a:solidFill>
              </a:rPr>
              <a:t>V(mutex_y2);</a:t>
            </a:r>
          </a:p>
          <a:p>
            <a:pPr>
              <a:spcBef>
                <a:spcPct val="0"/>
              </a:spcBef>
              <a:buFont typeface="Monotype Sorts" pitchFamily="2" charset="2"/>
              <a:buNone/>
            </a:pPr>
            <a:r>
              <a:rPr lang="en-US" altLang="zh-CN" sz="2000" b="1" dirty="0">
                <a:solidFill>
                  <a:srgbClr val="0033CC"/>
                </a:solidFill>
              </a:rPr>
              <a:t>   </a:t>
            </a:r>
            <a:r>
              <a:rPr lang="en-US" altLang="zh-CN" sz="2000" b="1" dirty="0">
                <a:solidFill>
                  <a:srgbClr val="006600"/>
                </a:solidFill>
              </a:rPr>
              <a:t>V(mutex_y1);</a:t>
            </a:r>
          </a:p>
          <a:p>
            <a:pPr>
              <a:spcBef>
                <a:spcPct val="0"/>
              </a:spcBef>
              <a:buFont typeface="Monotype Sorts" pitchFamily="2" charset="2"/>
              <a:buNone/>
            </a:pPr>
            <a:r>
              <a:rPr lang="en-US" altLang="zh-CN" sz="2000" b="1" dirty="0"/>
              <a:t>   …….   </a:t>
            </a:r>
          </a:p>
          <a:p>
            <a:pPr>
              <a:spcBef>
                <a:spcPct val="0"/>
              </a:spcBef>
              <a:buFont typeface="Monotype Sorts" pitchFamily="2" charset="2"/>
              <a:buNone/>
            </a:pPr>
            <a:r>
              <a:rPr lang="en-US" altLang="zh-CN" sz="2000" b="1" dirty="0"/>
              <a:t>}</a:t>
            </a:r>
            <a:endParaRPr lang="zh-CN" altLang="en-US" sz="2000" b="1" dirty="0"/>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82FBF1E6-E18D-433A-9594-5355A5CA0F4E}"/>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无限长的消息队列</a:t>
            </a:r>
          </a:p>
        </p:txBody>
      </p:sp>
      <p:sp>
        <p:nvSpPr>
          <p:cNvPr id="175107" name="Rectangle 3">
            <a:extLst>
              <a:ext uri="{FF2B5EF4-FFF2-40B4-BE49-F238E27FC236}">
                <a16:creationId xmlns:a16="http://schemas.microsoft.com/office/drawing/2014/main" id="{CC564D98-7645-4C65-B745-88C0C5DBB72F}"/>
              </a:ext>
            </a:extLst>
          </p:cNvPr>
          <p:cNvSpPr>
            <a:spLocks noGrp="1" noChangeArrowheads="1"/>
          </p:cNvSpPr>
          <p:nvPr>
            <p:ph type="body" idx="4294967295"/>
          </p:nvPr>
        </p:nvSpPr>
        <p:spPr/>
        <p:txBody>
          <a:bodyPr/>
          <a:lstStyle/>
          <a:p>
            <a:r>
              <a:rPr lang="zh-CN" altLang="en-US" sz="2800" b="1"/>
              <a:t>生产者－消费者问题中，考虑无限长的消息队列的同步问题；</a:t>
            </a: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B9150FD9-CF7C-430F-A690-C424C43AECE7}"/>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阅览室人数控制</a:t>
            </a:r>
          </a:p>
        </p:txBody>
      </p:sp>
      <p:sp>
        <p:nvSpPr>
          <p:cNvPr id="176131" name="Rectangle 3">
            <a:extLst>
              <a:ext uri="{FF2B5EF4-FFF2-40B4-BE49-F238E27FC236}">
                <a16:creationId xmlns:a16="http://schemas.microsoft.com/office/drawing/2014/main" id="{0C791563-7180-432B-92C2-D68CDBF0688A}"/>
              </a:ext>
            </a:extLst>
          </p:cNvPr>
          <p:cNvSpPr>
            <a:spLocks noGrp="1" noChangeArrowheads="1"/>
          </p:cNvSpPr>
          <p:nvPr>
            <p:ph type="body" idx="4294967295"/>
          </p:nvPr>
        </p:nvSpPr>
        <p:spPr/>
        <p:txBody>
          <a:bodyPr/>
          <a:lstStyle/>
          <a:p>
            <a:r>
              <a:rPr lang="zh-CN" altLang="en-US" sz="2800" b="1"/>
              <a:t>有一阅览室，共有100个座位。读者进入时必须先在一张登记表上登记，该表为每一座位列一个目录，包括座号与读者姓名。读者离开时要销掉登记内容。试用记录型信号量机制及wait与signal操作描述读者之间的同步。</a:t>
            </a: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6D5A6BBF-1C4E-47CD-8361-60F5C7DD9A53}"/>
              </a:ext>
            </a:extLst>
          </p:cNvPr>
          <p:cNvSpPr>
            <a:spLocks noGrp="1"/>
          </p:cNvSpPr>
          <p:nvPr>
            <p:ph type="title" idx="4294967295"/>
          </p:nvPr>
        </p:nvSpPr>
        <p:spPr>
          <a:ln>
            <a:miter/>
          </a:ln>
        </p:spPr>
        <p:txBody>
          <a:bodyPr/>
          <a:lstStyle/>
          <a:p>
            <a:pPr>
              <a:defRPr/>
            </a:pPr>
            <a:r>
              <a:rPr lang="zh-CN" altLang="en-US" dirty="0"/>
              <a:t>用同一批流媒体数据比较多个播放器的性能</a:t>
            </a:r>
            <a:endParaRPr lang="zh-CN" altLang="en-US" noProof="1">
              <a:effectLst>
                <a:outerShdw blurRad="38100" dist="38100" dir="2700000">
                  <a:srgbClr val="C0C0C0"/>
                </a:outerShdw>
              </a:effectLst>
            </a:endParaRPr>
          </a:p>
        </p:txBody>
      </p:sp>
      <p:sp>
        <p:nvSpPr>
          <p:cNvPr id="177155" name="Rectangle 3">
            <a:extLst>
              <a:ext uri="{FF2B5EF4-FFF2-40B4-BE49-F238E27FC236}">
                <a16:creationId xmlns:a16="http://schemas.microsoft.com/office/drawing/2014/main" id="{0833603D-74B4-4B22-A63F-6322355AB844}"/>
              </a:ext>
            </a:extLst>
          </p:cNvPr>
          <p:cNvSpPr>
            <a:spLocks noGrp="1" noChangeArrowheads="1"/>
          </p:cNvSpPr>
          <p:nvPr>
            <p:ph type="body" idx="4294967295"/>
          </p:nvPr>
        </p:nvSpPr>
        <p:spPr>
          <a:xfrm>
            <a:off x="827088" y="1282700"/>
            <a:ext cx="7668842" cy="4483100"/>
          </a:xfrm>
        </p:spPr>
        <p:txBody>
          <a:bodyPr/>
          <a:lstStyle/>
          <a:p>
            <a:pPr lvl="0" eaLnBrk="1"/>
            <a:r>
              <a:rPr lang="zh-CN" altLang="zh-CN" sz="1800" dirty="0"/>
              <a:t>为测试两个播放组件的性能，某同学设计了一个媒体播放器</a:t>
            </a:r>
            <a:r>
              <a:rPr lang="zh-CN" altLang="zh-CN" sz="1800" dirty="0" smtClean="0"/>
              <a:t>。</a:t>
            </a:r>
            <a:endParaRPr lang="en-US" altLang="zh-CN" sz="1800" dirty="0" smtClean="0"/>
          </a:p>
          <a:p>
            <a:pPr lvl="0" eaLnBrk="1"/>
            <a:r>
              <a:rPr lang="zh-CN" altLang="zh-CN" sz="1800" dirty="0" smtClean="0"/>
              <a:t>该</a:t>
            </a:r>
            <a:r>
              <a:rPr lang="zh-CN" altLang="zh-CN" sz="1800" dirty="0"/>
              <a:t>播放器由</a:t>
            </a:r>
            <a:r>
              <a:rPr lang="zh-CN" altLang="zh-CN" sz="1800" dirty="0">
                <a:solidFill>
                  <a:srgbClr val="7030A0"/>
                </a:solidFill>
              </a:rPr>
              <a:t>一个媒体下载进程</a:t>
            </a:r>
            <a:r>
              <a:rPr lang="en-US" altLang="zh-CN" sz="1800" dirty="0">
                <a:solidFill>
                  <a:srgbClr val="7030A0"/>
                </a:solidFill>
              </a:rPr>
              <a:t>P1</a:t>
            </a:r>
            <a:r>
              <a:rPr lang="zh-CN" altLang="zh-CN" sz="1800" dirty="0"/>
              <a:t>及</a:t>
            </a:r>
            <a:r>
              <a:rPr lang="zh-CN" altLang="zh-CN" sz="1800" dirty="0">
                <a:solidFill>
                  <a:srgbClr val="0303DF"/>
                </a:solidFill>
              </a:rPr>
              <a:t>两个采用不同播放组件所构成的媒体播放进程</a:t>
            </a:r>
            <a:r>
              <a:rPr lang="en-US" altLang="zh-CN" sz="1800" dirty="0">
                <a:solidFill>
                  <a:srgbClr val="0303DF"/>
                </a:solidFill>
              </a:rPr>
              <a:t>P2</a:t>
            </a:r>
            <a:r>
              <a:rPr lang="zh-CN" altLang="zh-CN" sz="1800" dirty="0">
                <a:solidFill>
                  <a:srgbClr val="0303DF"/>
                </a:solidFill>
              </a:rPr>
              <a:t>、</a:t>
            </a:r>
            <a:r>
              <a:rPr lang="en-US" altLang="zh-CN" sz="1800" dirty="0">
                <a:solidFill>
                  <a:srgbClr val="0303DF"/>
                </a:solidFill>
              </a:rPr>
              <a:t>P3</a:t>
            </a:r>
            <a:r>
              <a:rPr lang="zh-CN" altLang="zh-CN" sz="1800" dirty="0"/>
              <a:t>组成</a:t>
            </a:r>
            <a:r>
              <a:rPr lang="zh-CN" altLang="zh-CN" sz="1800" dirty="0" smtClean="0"/>
              <a:t>。</a:t>
            </a:r>
            <a:endParaRPr lang="en-US" altLang="zh-CN" sz="1800" dirty="0" smtClean="0"/>
          </a:p>
          <a:p>
            <a:pPr lvl="0" eaLnBrk="1"/>
            <a:r>
              <a:rPr lang="zh-CN" altLang="zh-CN" sz="1800" dirty="0" smtClean="0"/>
              <a:t>下载</a:t>
            </a:r>
            <a:r>
              <a:rPr lang="zh-CN" altLang="zh-CN" sz="1800" dirty="0"/>
              <a:t>进程</a:t>
            </a:r>
            <a:r>
              <a:rPr lang="en-US" altLang="zh-CN" sz="1800" dirty="0"/>
              <a:t>P1</a:t>
            </a:r>
            <a:r>
              <a:rPr lang="zh-CN" altLang="zh-CN" sz="1800" dirty="0"/>
              <a:t>不断地从网上下载媒体信息并放入一个本地缓冲区</a:t>
            </a:r>
            <a:r>
              <a:rPr lang="en-US" altLang="zh-CN" sz="1800" dirty="0"/>
              <a:t>Buffer</a:t>
            </a:r>
            <a:r>
              <a:rPr lang="zh-CN" altLang="zh-CN" sz="1800" dirty="0"/>
              <a:t>中</a:t>
            </a:r>
            <a:r>
              <a:rPr lang="zh-CN" altLang="zh-CN" sz="1800" dirty="0" smtClean="0"/>
              <a:t>；</a:t>
            </a:r>
            <a:endParaRPr lang="en-US" altLang="zh-CN" sz="1800" dirty="0" smtClean="0"/>
          </a:p>
          <a:p>
            <a:pPr lvl="0" eaLnBrk="1"/>
            <a:r>
              <a:rPr lang="zh-CN" altLang="zh-CN" sz="1800" dirty="0" smtClean="0"/>
              <a:t>两</a:t>
            </a:r>
            <a:r>
              <a:rPr lang="zh-CN" altLang="zh-CN" sz="1800" dirty="0"/>
              <a:t>个播放进程</a:t>
            </a:r>
            <a:r>
              <a:rPr lang="en-US" altLang="zh-CN" sz="1800" dirty="0"/>
              <a:t>P2</a:t>
            </a:r>
            <a:r>
              <a:rPr lang="zh-CN" altLang="zh-CN" sz="1800" dirty="0"/>
              <a:t>、</a:t>
            </a:r>
            <a:r>
              <a:rPr lang="en-US" altLang="zh-CN" sz="1800" dirty="0"/>
              <a:t>P3</a:t>
            </a:r>
            <a:r>
              <a:rPr lang="zh-CN" altLang="zh-CN" sz="1800" dirty="0"/>
              <a:t>分别从缓冲区</a:t>
            </a:r>
            <a:r>
              <a:rPr lang="en-US" altLang="zh-CN" sz="1800" dirty="0"/>
              <a:t>Buffer</a:t>
            </a:r>
            <a:r>
              <a:rPr lang="zh-CN" altLang="zh-CN" sz="1800" dirty="0"/>
              <a:t>中取出进程</a:t>
            </a:r>
            <a:r>
              <a:rPr lang="en-US" altLang="zh-CN" sz="1800" dirty="0"/>
              <a:t>P1</a:t>
            </a:r>
            <a:r>
              <a:rPr lang="zh-CN" altLang="zh-CN" sz="1800" dirty="0"/>
              <a:t>下载的信息进行播放。规定如下：</a:t>
            </a:r>
          </a:p>
          <a:p>
            <a:pPr lvl="0" eaLnBrk="1"/>
            <a:r>
              <a:rPr lang="zh-CN" altLang="zh-CN" sz="1800" dirty="0" smtClean="0"/>
              <a:t>下载</a:t>
            </a:r>
            <a:r>
              <a:rPr lang="zh-CN" altLang="en-US" sz="1800" dirty="0" smtClean="0"/>
              <a:t>进程</a:t>
            </a:r>
            <a:r>
              <a:rPr lang="en-US" altLang="zh-CN" sz="1800" dirty="0" smtClean="0"/>
              <a:t>P1 </a:t>
            </a:r>
            <a:r>
              <a:rPr lang="zh-CN" altLang="zh-CN" sz="1800" dirty="0"/>
              <a:t>每向缓冲区</a:t>
            </a:r>
            <a:r>
              <a:rPr lang="en-US" altLang="zh-CN" sz="1800" dirty="0"/>
              <a:t>buffer</a:t>
            </a:r>
            <a:r>
              <a:rPr lang="zh-CN" altLang="zh-CN" sz="1800" dirty="0"/>
              <a:t>送入一个媒体信息后</a:t>
            </a:r>
            <a:r>
              <a:rPr lang="en-US" altLang="zh-CN" sz="1800" dirty="0"/>
              <a:t>, </a:t>
            </a:r>
            <a:r>
              <a:rPr lang="zh-CN" altLang="zh-CN" sz="1800" dirty="0"/>
              <a:t>必须等待两个播放进程</a:t>
            </a:r>
            <a:r>
              <a:rPr lang="en-US" altLang="zh-CN" sz="1800" dirty="0"/>
              <a:t>P2</a:t>
            </a:r>
            <a:r>
              <a:rPr lang="zh-CN" altLang="zh-CN" sz="1800" dirty="0"/>
              <a:t>、</a:t>
            </a:r>
            <a:r>
              <a:rPr lang="en-US" altLang="zh-CN" sz="1800" dirty="0"/>
              <a:t>P3</a:t>
            </a:r>
            <a:r>
              <a:rPr lang="zh-CN" altLang="zh-CN" sz="1800" dirty="0"/>
              <a:t>都取走后，进程</a:t>
            </a:r>
            <a:r>
              <a:rPr lang="en-US" altLang="zh-CN" sz="1800" dirty="0"/>
              <a:t>P1</a:t>
            </a:r>
            <a:r>
              <a:rPr lang="zh-CN" altLang="zh-CN" sz="1800" dirty="0"/>
              <a:t>才可以往</a:t>
            </a:r>
            <a:r>
              <a:rPr lang="en-US" altLang="zh-CN" sz="1800" dirty="0"/>
              <a:t>buffer</a:t>
            </a:r>
            <a:r>
              <a:rPr lang="zh-CN" altLang="zh-CN" sz="1800" dirty="0"/>
              <a:t>中送入下一个信息；</a:t>
            </a:r>
          </a:p>
          <a:p>
            <a:pPr lvl="0" eaLnBrk="1"/>
            <a:r>
              <a:rPr lang="zh-CN" altLang="zh-CN" sz="1800" dirty="0"/>
              <a:t>进程</a:t>
            </a:r>
            <a:r>
              <a:rPr lang="en-US" altLang="zh-CN" sz="1800" dirty="0"/>
              <a:t>P2</a:t>
            </a:r>
            <a:r>
              <a:rPr lang="zh-CN" altLang="zh-CN" sz="1800" dirty="0"/>
              <a:t>、</a:t>
            </a:r>
            <a:r>
              <a:rPr lang="en-US" altLang="zh-CN" sz="1800" dirty="0"/>
              <a:t>P3</a:t>
            </a:r>
            <a:r>
              <a:rPr lang="zh-CN" altLang="zh-CN" sz="1800" dirty="0"/>
              <a:t>对进程</a:t>
            </a:r>
            <a:r>
              <a:rPr lang="en-US" altLang="zh-CN" sz="1800" dirty="0"/>
              <a:t>P1 </a:t>
            </a:r>
            <a:r>
              <a:rPr lang="zh-CN" altLang="zh-CN" sz="1800" dirty="0"/>
              <a:t>送入的每一信息各取一次。 </a:t>
            </a:r>
          </a:p>
          <a:p>
            <a:pPr eaLnBrk="1"/>
            <a:r>
              <a:rPr lang="zh-CN" altLang="zh-CN" sz="1800" dirty="0"/>
              <a:t>试用信号量及</a:t>
            </a:r>
            <a:r>
              <a:rPr lang="en-US" altLang="zh-CN" sz="1800" dirty="0"/>
              <a:t>wait</a:t>
            </a:r>
            <a:r>
              <a:rPr lang="zh-CN" altLang="zh-CN" sz="1800" dirty="0"/>
              <a:t>、</a:t>
            </a:r>
            <a:r>
              <a:rPr lang="en-US" altLang="zh-CN" sz="1800" dirty="0"/>
              <a:t>signal</a:t>
            </a:r>
            <a:r>
              <a:rPr lang="zh-CN" altLang="zh-CN" sz="1800" dirty="0"/>
              <a:t>操作实现进程</a:t>
            </a:r>
            <a:r>
              <a:rPr lang="en-US" altLang="zh-CN" sz="1800" dirty="0"/>
              <a:t>P1</a:t>
            </a:r>
            <a:r>
              <a:rPr lang="zh-CN" altLang="zh-CN" sz="1800" dirty="0"/>
              <a:t>、</a:t>
            </a:r>
            <a:r>
              <a:rPr lang="en-US" altLang="zh-CN" sz="1800" dirty="0"/>
              <a:t>P2</a:t>
            </a:r>
            <a:r>
              <a:rPr lang="zh-CN" altLang="zh-CN" sz="1800" dirty="0"/>
              <a:t>、</a:t>
            </a:r>
            <a:r>
              <a:rPr lang="en-US" altLang="zh-CN" sz="1800" dirty="0"/>
              <a:t>P3</a:t>
            </a:r>
            <a:r>
              <a:rPr lang="zh-CN" altLang="zh-CN" sz="1800" dirty="0"/>
              <a:t>之间的同步。</a:t>
            </a:r>
          </a:p>
          <a:p>
            <a:pPr marL="457200" lvl="1" indent="0">
              <a:buFont typeface="Monotype Sorts" pitchFamily="2" charset="2"/>
              <a:buNone/>
            </a:pPr>
            <a:endParaRPr lang="zh-CN" alt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F0E50F1-E8AB-475E-9A3A-3BC1D29A187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Race Condition</a:t>
            </a:r>
          </a:p>
        </p:txBody>
      </p:sp>
      <p:sp>
        <p:nvSpPr>
          <p:cNvPr id="20483" name="Rectangle 3">
            <a:extLst>
              <a:ext uri="{FF2B5EF4-FFF2-40B4-BE49-F238E27FC236}">
                <a16:creationId xmlns:a16="http://schemas.microsoft.com/office/drawing/2014/main" id="{80EB5951-9681-4EFB-A200-C67474E52FD3}"/>
              </a:ext>
            </a:extLst>
          </p:cNvPr>
          <p:cNvSpPr>
            <a:spLocks noGrp="1" noChangeArrowheads="1"/>
          </p:cNvSpPr>
          <p:nvPr>
            <p:ph type="body" idx="4294967295"/>
          </p:nvPr>
        </p:nvSpPr>
        <p:spPr>
          <a:xfrm>
            <a:off x="827088" y="1282700"/>
            <a:ext cx="7605712" cy="4483100"/>
          </a:xfrm>
        </p:spPr>
        <p:txBody>
          <a:bodyPr/>
          <a:lstStyle/>
          <a:p>
            <a:r>
              <a:rPr lang="zh-CN" altLang="en-US" sz="2800" b="1" u="sng">
                <a:solidFill>
                  <a:schemeClr val="tx2"/>
                </a:solidFill>
              </a:rPr>
              <a:t>Race condition</a:t>
            </a:r>
            <a:r>
              <a:rPr lang="zh-CN" altLang="en-US" sz="2800"/>
              <a:t>: The situation where several processes access，and manipulate </a:t>
            </a:r>
            <a:r>
              <a:rPr lang="zh-CN" altLang="en-US" sz="2800">
                <a:solidFill>
                  <a:srgbClr val="0000FF"/>
                </a:solidFill>
              </a:rPr>
              <a:t>shared data concurrently.</a:t>
            </a:r>
            <a:r>
              <a:rPr lang="zh-CN" altLang="en-US" sz="2800"/>
              <a:t> The </a:t>
            </a:r>
            <a:r>
              <a:rPr lang="zh-CN" altLang="en-US" sz="2800">
                <a:solidFill>
                  <a:srgbClr val="006600"/>
                </a:solidFill>
              </a:rPr>
              <a:t>final value</a:t>
            </a:r>
            <a:r>
              <a:rPr lang="zh-CN" altLang="en-US" sz="2800"/>
              <a:t> of the </a:t>
            </a:r>
            <a:r>
              <a:rPr lang="zh-CN" altLang="en-US" sz="2800">
                <a:solidFill>
                  <a:srgbClr val="006600"/>
                </a:solidFill>
              </a:rPr>
              <a:t>shared data</a:t>
            </a:r>
            <a:r>
              <a:rPr lang="zh-CN" altLang="en-US" sz="2800"/>
              <a:t> depends upon which</a:t>
            </a:r>
            <a:r>
              <a:rPr lang="zh-CN" altLang="en-US" sz="2800">
                <a:solidFill>
                  <a:srgbClr val="006600"/>
                </a:solidFill>
              </a:rPr>
              <a:t> process finishes last.</a:t>
            </a:r>
          </a:p>
          <a:p>
            <a:endParaRPr lang="zh-CN" altLang="en-US" sz="2800">
              <a:solidFill>
                <a:srgbClr val="006600"/>
              </a:solidFill>
            </a:endParaRPr>
          </a:p>
          <a:p>
            <a:r>
              <a:rPr lang="zh-CN" altLang="en-US" sz="2800">
                <a:solidFill>
                  <a:srgbClr val="FF0000"/>
                </a:solidFill>
              </a:rPr>
              <a:t>To prevent race conditions</a:t>
            </a:r>
            <a:r>
              <a:rPr lang="zh-CN" altLang="en-US" sz="2800"/>
              <a:t>, concurrent processes must be </a:t>
            </a:r>
            <a:r>
              <a:rPr lang="zh-CN" altLang="en-US" sz="2800" b="1">
                <a:solidFill>
                  <a:srgbClr val="0000FF"/>
                </a:solidFill>
              </a:rPr>
              <a:t>synchronized</a:t>
            </a:r>
            <a:r>
              <a:rPr lang="zh-CN" altLang="en-US" sz="2800" b="1"/>
              <a:t> </a:t>
            </a:r>
            <a:r>
              <a:rPr lang="zh-CN" altLang="en-US" sz="2800"/>
              <a:t>in some way. </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6D5A6BBF-1C4E-47CD-8361-60F5C7DD9A53}"/>
              </a:ext>
            </a:extLst>
          </p:cNvPr>
          <p:cNvSpPr>
            <a:spLocks noGrp="1"/>
          </p:cNvSpPr>
          <p:nvPr>
            <p:ph type="title" idx="4294967295"/>
          </p:nvPr>
        </p:nvSpPr>
        <p:spPr>
          <a:ln>
            <a:miter/>
          </a:ln>
        </p:spPr>
        <p:txBody>
          <a:bodyPr/>
          <a:lstStyle/>
          <a:p>
            <a:pPr>
              <a:defRPr/>
            </a:pPr>
            <a:r>
              <a:rPr lang="zh-CN" altLang="en-US" dirty="0"/>
              <a:t>网站维护操作与浏览操作协调问题</a:t>
            </a:r>
            <a:endParaRPr lang="zh-CN" altLang="en-US" noProof="1">
              <a:effectLst>
                <a:outerShdw blurRad="38100" dist="38100" dir="2700000">
                  <a:srgbClr val="C0C0C0"/>
                </a:outerShdw>
              </a:effectLst>
            </a:endParaRPr>
          </a:p>
        </p:txBody>
      </p:sp>
      <p:sp>
        <p:nvSpPr>
          <p:cNvPr id="177155" name="Rectangle 3">
            <a:extLst>
              <a:ext uri="{FF2B5EF4-FFF2-40B4-BE49-F238E27FC236}">
                <a16:creationId xmlns:a16="http://schemas.microsoft.com/office/drawing/2014/main" id="{0833603D-74B4-4B22-A63F-6322355AB844}"/>
              </a:ext>
            </a:extLst>
          </p:cNvPr>
          <p:cNvSpPr>
            <a:spLocks noGrp="1" noChangeArrowheads="1"/>
          </p:cNvSpPr>
          <p:nvPr>
            <p:ph type="body" idx="4294967295"/>
          </p:nvPr>
        </p:nvSpPr>
        <p:spPr/>
        <p:txBody>
          <a:bodyPr/>
          <a:lstStyle/>
          <a:p>
            <a:pPr lvl="0" eaLnBrk="1"/>
            <a:r>
              <a:rPr lang="zh-CN" altLang="zh-CN" sz="2000" dirty="0"/>
              <a:t>为使浏览客户能够及时获取最新的信息，某网站系统管理员定期对信息页的内容进行更新。对信息页内容的浏览及更新操作，规定如下：</a:t>
            </a:r>
          </a:p>
          <a:p>
            <a:pPr lvl="0" eaLnBrk="1"/>
            <a:r>
              <a:rPr lang="zh-CN" altLang="zh-CN" sz="2000" dirty="0"/>
              <a:t>对于一个空闲的信息页，可允许多个浏览进程同时对其进行浏览操作；但当浏览进程对其进行浏览的过程中，不允许更新进程对其进行更新操作；</a:t>
            </a:r>
          </a:p>
          <a:p>
            <a:pPr lvl="0" eaLnBrk="1"/>
            <a:r>
              <a:rPr lang="zh-CN" altLang="zh-CN" sz="2000" dirty="0"/>
              <a:t>对于一个空闲的信息页，更新进程可以对其进行更新操作；但当更新进程对信息页进行更新操作的过程中，不允许其他更新进程对其进行更新操作，也不允许浏览进程对其进行浏览操作。</a:t>
            </a:r>
          </a:p>
          <a:p>
            <a:pPr eaLnBrk="1"/>
            <a:r>
              <a:rPr lang="zh-CN" altLang="zh-CN" sz="2000" dirty="0"/>
              <a:t>试用信号量及</a:t>
            </a:r>
            <a:r>
              <a:rPr lang="en-US" altLang="zh-CN" sz="2000" dirty="0"/>
              <a:t>wait</a:t>
            </a:r>
            <a:r>
              <a:rPr lang="zh-CN" altLang="zh-CN" sz="2000" dirty="0"/>
              <a:t>、</a:t>
            </a:r>
            <a:r>
              <a:rPr lang="en-US" altLang="zh-CN" sz="2000" dirty="0"/>
              <a:t>signal</a:t>
            </a:r>
            <a:r>
              <a:rPr lang="zh-CN" altLang="zh-CN" sz="2000" dirty="0"/>
              <a:t>操作实现浏览进程及更新进程之间的同步。</a:t>
            </a:r>
            <a:endParaRPr lang="en-US" altLang="zh-CN" sz="2000" b="1" dirty="0"/>
          </a:p>
          <a:p>
            <a:pPr eaLnBrk="1"/>
            <a:endParaRPr lang="en-US" altLang="zh-CN" sz="2000" b="1" dirty="0"/>
          </a:p>
          <a:p>
            <a:pPr marL="457200" lvl="1" indent="0">
              <a:buFont typeface="Monotype Sorts" pitchFamily="2" charset="2"/>
              <a:buNone/>
            </a:pPr>
            <a:endParaRPr lang="zh-CN" altLang="en-US" sz="2400" dirty="0"/>
          </a:p>
        </p:txBody>
      </p:sp>
    </p:spTree>
    <p:extLst>
      <p:ext uri="{BB962C8B-B14F-4D97-AF65-F5344CB8AC3E}">
        <p14:creationId xmlns:p14="http://schemas.microsoft.com/office/powerpoint/2010/main" val="781154635"/>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3EE7A1D8-4296-47ED-AEF1-6941CEE60D59}"/>
              </a:ext>
            </a:extLst>
          </p:cNvPr>
          <p:cNvSpPr>
            <a:spLocks noGrp="1"/>
          </p:cNvSpPr>
          <p:nvPr>
            <p:ph type="title" idx="4294967295"/>
          </p:nvPr>
        </p:nvSpPr>
        <p:spPr>
          <a:ln>
            <a:miter/>
          </a:ln>
        </p:spPr>
        <p:txBody>
          <a:bodyPr/>
          <a:lstStyle/>
          <a:p>
            <a:pPr>
              <a:defRPr/>
            </a:pPr>
            <a:r>
              <a:rPr lang="zh-CN" altLang="en-US" noProof="1"/>
              <a:t>汽车过桥问题</a:t>
            </a:r>
            <a:endParaRPr lang="zh-CN" altLang="en-US" noProof="1">
              <a:effectLst>
                <a:outerShdw blurRad="38100" dist="38100" dir="2700000">
                  <a:srgbClr val="C0C0C0"/>
                </a:outerShdw>
              </a:effectLst>
            </a:endParaRPr>
          </a:p>
        </p:txBody>
      </p:sp>
      <p:sp>
        <p:nvSpPr>
          <p:cNvPr id="178179" name="Rectangle 3">
            <a:extLst>
              <a:ext uri="{FF2B5EF4-FFF2-40B4-BE49-F238E27FC236}">
                <a16:creationId xmlns:a16="http://schemas.microsoft.com/office/drawing/2014/main" id="{70428EB5-2A7E-4559-AAF1-890FF6561798}"/>
              </a:ext>
            </a:extLst>
          </p:cNvPr>
          <p:cNvSpPr>
            <a:spLocks noGrp="1" noChangeArrowheads="1"/>
          </p:cNvSpPr>
          <p:nvPr>
            <p:ph type="body" idx="4294967295"/>
          </p:nvPr>
        </p:nvSpPr>
        <p:spPr/>
        <p:txBody>
          <a:bodyPr/>
          <a:lstStyle/>
          <a:p>
            <a:r>
              <a:rPr lang="zh-CN" altLang="en-US" sz="2800" dirty="0"/>
              <a:t>汽车过桥、火车共享铁路问题</a:t>
            </a:r>
            <a:endParaRPr lang="zh-CN" altLang="en-US" sz="2800" b="1" dirty="0"/>
          </a:p>
        </p:txBody>
      </p:sp>
      <p:grpSp>
        <p:nvGrpSpPr>
          <p:cNvPr id="178180" name="Group 35">
            <a:extLst>
              <a:ext uri="{FF2B5EF4-FFF2-40B4-BE49-F238E27FC236}">
                <a16:creationId xmlns:a16="http://schemas.microsoft.com/office/drawing/2014/main" id="{2AA28388-1F00-4B37-B914-23CB69FA3528}"/>
              </a:ext>
            </a:extLst>
          </p:cNvPr>
          <p:cNvGrpSpPr>
            <a:grpSpLocks/>
          </p:cNvGrpSpPr>
          <p:nvPr/>
        </p:nvGrpSpPr>
        <p:grpSpPr bwMode="auto">
          <a:xfrm>
            <a:off x="1179513" y="3284538"/>
            <a:ext cx="6276975" cy="1371600"/>
            <a:chOff x="0" y="0"/>
            <a:chExt cx="3954" cy="864"/>
          </a:xfrm>
        </p:grpSpPr>
        <p:grpSp>
          <p:nvGrpSpPr>
            <p:cNvPr id="178181" name="Group 11">
              <a:extLst>
                <a:ext uri="{FF2B5EF4-FFF2-40B4-BE49-F238E27FC236}">
                  <a16:creationId xmlns:a16="http://schemas.microsoft.com/office/drawing/2014/main" id="{16D90610-278D-4E85-A09B-753C92165B14}"/>
                </a:ext>
              </a:extLst>
            </p:cNvPr>
            <p:cNvGrpSpPr>
              <a:grpSpLocks/>
            </p:cNvGrpSpPr>
            <p:nvPr/>
          </p:nvGrpSpPr>
          <p:grpSpPr bwMode="auto">
            <a:xfrm>
              <a:off x="18" y="0"/>
              <a:ext cx="3936" cy="240"/>
              <a:chOff x="0" y="0"/>
              <a:chExt cx="3936" cy="240"/>
            </a:xfrm>
          </p:grpSpPr>
          <p:sp>
            <p:nvSpPr>
              <p:cNvPr id="178205" name="Line 6">
                <a:extLst>
                  <a:ext uri="{FF2B5EF4-FFF2-40B4-BE49-F238E27FC236}">
                    <a16:creationId xmlns:a16="http://schemas.microsoft.com/office/drawing/2014/main" id="{A48BC6F2-2976-4EE3-AC4B-5675BC6B9996}"/>
                  </a:ext>
                </a:extLst>
              </p:cNvPr>
              <p:cNvSpPr>
                <a:spLocks noChangeShapeType="1"/>
              </p:cNvSpPr>
              <p:nvPr/>
            </p:nvSpPr>
            <p:spPr bwMode="auto">
              <a:xfrm>
                <a:off x="0" y="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6" name="Line 7">
                <a:extLst>
                  <a:ext uri="{FF2B5EF4-FFF2-40B4-BE49-F238E27FC236}">
                    <a16:creationId xmlns:a16="http://schemas.microsoft.com/office/drawing/2014/main" id="{1AEFCF0F-F211-4A4A-BB05-26D93C6338DB}"/>
                  </a:ext>
                </a:extLst>
              </p:cNvPr>
              <p:cNvSpPr>
                <a:spLocks noChangeShapeType="1"/>
              </p:cNvSpPr>
              <p:nvPr/>
            </p:nvSpPr>
            <p:spPr bwMode="auto">
              <a:xfrm>
                <a:off x="1152" y="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7" name="Line 8">
                <a:extLst>
                  <a:ext uri="{FF2B5EF4-FFF2-40B4-BE49-F238E27FC236}">
                    <a16:creationId xmlns:a16="http://schemas.microsoft.com/office/drawing/2014/main" id="{AF7B6437-673F-4ED8-9C61-67E063AB4566}"/>
                  </a:ext>
                </a:extLst>
              </p:cNvPr>
              <p:cNvSpPr>
                <a:spLocks noChangeShapeType="1"/>
              </p:cNvSpPr>
              <p:nvPr/>
            </p:nvSpPr>
            <p:spPr bwMode="auto">
              <a:xfrm>
                <a:off x="1536" y="24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8" name="Line 9">
                <a:extLst>
                  <a:ext uri="{FF2B5EF4-FFF2-40B4-BE49-F238E27FC236}">
                    <a16:creationId xmlns:a16="http://schemas.microsoft.com/office/drawing/2014/main" id="{7C3D6B6B-5A7D-4F89-8924-85846C103906}"/>
                  </a:ext>
                </a:extLst>
              </p:cNvPr>
              <p:cNvSpPr>
                <a:spLocks noChangeShapeType="1"/>
              </p:cNvSpPr>
              <p:nvPr/>
            </p:nvSpPr>
            <p:spPr bwMode="auto">
              <a:xfrm flipV="1">
                <a:off x="2400" y="18"/>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9" name="Line 10">
                <a:extLst>
                  <a:ext uri="{FF2B5EF4-FFF2-40B4-BE49-F238E27FC236}">
                    <a16:creationId xmlns:a16="http://schemas.microsoft.com/office/drawing/2014/main" id="{FD6CC237-D1A7-46C8-B203-D0B85B2A0178}"/>
                  </a:ext>
                </a:extLst>
              </p:cNvPr>
              <p:cNvSpPr>
                <a:spLocks noChangeShapeType="1"/>
              </p:cNvSpPr>
              <p:nvPr/>
            </p:nvSpPr>
            <p:spPr bwMode="auto">
              <a:xfrm>
                <a:off x="2784" y="1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8182" name="Group 12">
              <a:extLst>
                <a:ext uri="{FF2B5EF4-FFF2-40B4-BE49-F238E27FC236}">
                  <a16:creationId xmlns:a16="http://schemas.microsoft.com/office/drawing/2014/main" id="{D124578E-5D07-4268-B0DC-00F1480D1ED6}"/>
                </a:ext>
              </a:extLst>
            </p:cNvPr>
            <p:cNvGrpSpPr>
              <a:grpSpLocks/>
            </p:cNvGrpSpPr>
            <p:nvPr/>
          </p:nvGrpSpPr>
          <p:grpSpPr bwMode="auto">
            <a:xfrm flipV="1">
              <a:off x="18" y="624"/>
              <a:ext cx="3936" cy="240"/>
              <a:chOff x="0" y="0"/>
              <a:chExt cx="3936" cy="240"/>
            </a:xfrm>
          </p:grpSpPr>
          <p:sp>
            <p:nvSpPr>
              <p:cNvPr id="178200" name="Line 13">
                <a:extLst>
                  <a:ext uri="{FF2B5EF4-FFF2-40B4-BE49-F238E27FC236}">
                    <a16:creationId xmlns:a16="http://schemas.microsoft.com/office/drawing/2014/main" id="{C7558A52-F974-491A-8B09-D376CA44EDCA}"/>
                  </a:ext>
                </a:extLst>
              </p:cNvPr>
              <p:cNvSpPr>
                <a:spLocks noChangeShapeType="1"/>
              </p:cNvSpPr>
              <p:nvPr/>
            </p:nvSpPr>
            <p:spPr bwMode="auto">
              <a:xfrm>
                <a:off x="0" y="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1" name="Line 14">
                <a:extLst>
                  <a:ext uri="{FF2B5EF4-FFF2-40B4-BE49-F238E27FC236}">
                    <a16:creationId xmlns:a16="http://schemas.microsoft.com/office/drawing/2014/main" id="{2FFC4E26-CB00-436F-972E-183203FF32EF}"/>
                  </a:ext>
                </a:extLst>
              </p:cNvPr>
              <p:cNvSpPr>
                <a:spLocks noChangeShapeType="1"/>
              </p:cNvSpPr>
              <p:nvPr/>
            </p:nvSpPr>
            <p:spPr bwMode="auto">
              <a:xfrm>
                <a:off x="1152" y="0"/>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2" name="Line 15">
                <a:extLst>
                  <a:ext uri="{FF2B5EF4-FFF2-40B4-BE49-F238E27FC236}">
                    <a16:creationId xmlns:a16="http://schemas.microsoft.com/office/drawing/2014/main" id="{2159E051-F6C9-4A8A-8A20-48F96B8358C7}"/>
                  </a:ext>
                </a:extLst>
              </p:cNvPr>
              <p:cNvSpPr>
                <a:spLocks noChangeShapeType="1"/>
              </p:cNvSpPr>
              <p:nvPr/>
            </p:nvSpPr>
            <p:spPr bwMode="auto">
              <a:xfrm>
                <a:off x="1536" y="24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3" name="Line 16">
                <a:extLst>
                  <a:ext uri="{FF2B5EF4-FFF2-40B4-BE49-F238E27FC236}">
                    <a16:creationId xmlns:a16="http://schemas.microsoft.com/office/drawing/2014/main" id="{E3DF2D1B-31D0-418B-95FC-DF56CA7D1748}"/>
                  </a:ext>
                </a:extLst>
              </p:cNvPr>
              <p:cNvSpPr>
                <a:spLocks noChangeShapeType="1"/>
              </p:cNvSpPr>
              <p:nvPr/>
            </p:nvSpPr>
            <p:spPr bwMode="auto">
              <a:xfrm flipV="1">
                <a:off x="2400" y="18"/>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204" name="Line 17">
                <a:extLst>
                  <a:ext uri="{FF2B5EF4-FFF2-40B4-BE49-F238E27FC236}">
                    <a16:creationId xmlns:a16="http://schemas.microsoft.com/office/drawing/2014/main" id="{BC9B9AC8-A0AD-438E-A784-25A416A3B825}"/>
                  </a:ext>
                </a:extLst>
              </p:cNvPr>
              <p:cNvSpPr>
                <a:spLocks noChangeShapeType="1"/>
              </p:cNvSpPr>
              <p:nvPr/>
            </p:nvSpPr>
            <p:spPr bwMode="auto">
              <a:xfrm>
                <a:off x="2784" y="1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8183" name="Group 22">
              <a:extLst>
                <a:ext uri="{FF2B5EF4-FFF2-40B4-BE49-F238E27FC236}">
                  <a16:creationId xmlns:a16="http://schemas.microsoft.com/office/drawing/2014/main" id="{461D2C40-E18A-48B2-80E3-233C3E85BAC8}"/>
                </a:ext>
              </a:extLst>
            </p:cNvPr>
            <p:cNvGrpSpPr>
              <a:grpSpLocks/>
            </p:cNvGrpSpPr>
            <p:nvPr/>
          </p:nvGrpSpPr>
          <p:grpSpPr bwMode="auto">
            <a:xfrm>
              <a:off x="714" y="606"/>
              <a:ext cx="288" cy="162"/>
              <a:chOff x="0" y="0"/>
              <a:chExt cx="288" cy="162"/>
            </a:xfrm>
          </p:grpSpPr>
          <p:sp>
            <p:nvSpPr>
              <p:cNvPr id="178198" name="Rectangle 18">
                <a:extLst>
                  <a:ext uri="{FF2B5EF4-FFF2-40B4-BE49-F238E27FC236}">
                    <a16:creationId xmlns:a16="http://schemas.microsoft.com/office/drawing/2014/main" id="{485DB9E8-3FB8-45BD-BA55-7B9C36D74255}"/>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78199" name="Rectangle 19">
                <a:extLst>
                  <a:ext uri="{FF2B5EF4-FFF2-40B4-BE49-F238E27FC236}">
                    <a16:creationId xmlns:a16="http://schemas.microsoft.com/office/drawing/2014/main" id="{B61E8849-C004-4D11-AEEC-9ECA7B171935}"/>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grpSp>
        <p:sp>
          <p:nvSpPr>
            <p:cNvPr id="178184" name="Line 20">
              <a:extLst>
                <a:ext uri="{FF2B5EF4-FFF2-40B4-BE49-F238E27FC236}">
                  <a16:creationId xmlns:a16="http://schemas.microsoft.com/office/drawing/2014/main" id="{DB5A998A-D874-4E09-8B6F-89C6702F04E4}"/>
                </a:ext>
              </a:extLst>
            </p:cNvPr>
            <p:cNvSpPr>
              <a:spLocks noChangeShapeType="1"/>
            </p:cNvSpPr>
            <p:nvPr/>
          </p:nvSpPr>
          <p:spPr bwMode="auto">
            <a:xfrm>
              <a:off x="0" y="420"/>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185" name="Line 21">
              <a:extLst>
                <a:ext uri="{FF2B5EF4-FFF2-40B4-BE49-F238E27FC236}">
                  <a16:creationId xmlns:a16="http://schemas.microsoft.com/office/drawing/2014/main" id="{F4C76BEB-D452-4165-B248-ECB09444FA2A}"/>
                </a:ext>
              </a:extLst>
            </p:cNvPr>
            <p:cNvSpPr>
              <a:spLocks noChangeShapeType="1"/>
            </p:cNvSpPr>
            <p:nvPr/>
          </p:nvSpPr>
          <p:spPr bwMode="auto">
            <a:xfrm>
              <a:off x="2646" y="414"/>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8186" name="Group 23">
              <a:extLst>
                <a:ext uri="{FF2B5EF4-FFF2-40B4-BE49-F238E27FC236}">
                  <a16:creationId xmlns:a16="http://schemas.microsoft.com/office/drawing/2014/main" id="{60F7BD3C-EA10-4998-9016-587085CA18FC}"/>
                </a:ext>
              </a:extLst>
            </p:cNvPr>
            <p:cNvGrpSpPr>
              <a:grpSpLocks/>
            </p:cNvGrpSpPr>
            <p:nvPr/>
          </p:nvGrpSpPr>
          <p:grpSpPr bwMode="auto">
            <a:xfrm>
              <a:off x="1584" y="336"/>
              <a:ext cx="288" cy="162"/>
              <a:chOff x="0" y="0"/>
              <a:chExt cx="288" cy="162"/>
            </a:xfrm>
          </p:grpSpPr>
          <p:sp>
            <p:nvSpPr>
              <p:cNvPr id="178196" name="Rectangle 24">
                <a:extLst>
                  <a:ext uri="{FF2B5EF4-FFF2-40B4-BE49-F238E27FC236}">
                    <a16:creationId xmlns:a16="http://schemas.microsoft.com/office/drawing/2014/main" id="{2194FC6B-D025-4265-999C-AA06E2612FA1}"/>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78197" name="Rectangle 25">
                <a:extLst>
                  <a:ext uri="{FF2B5EF4-FFF2-40B4-BE49-F238E27FC236}">
                    <a16:creationId xmlns:a16="http://schemas.microsoft.com/office/drawing/2014/main" id="{BF706009-634C-4539-90F3-6299C4580BE3}"/>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grpSp>
        <p:grpSp>
          <p:nvGrpSpPr>
            <p:cNvPr id="178187" name="Group 26">
              <a:extLst>
                <a:ext uri="{FF2B5EF4-FFF2-40B4-BE49-F238E27FC236}">
                  <a16:creationId xmlns:a16="http://schemas.microsoft.com/office/drawing/2014/main" id="{04ADBB0F-9695-4A5B-A04C-C56B65E26E11}"/>
                </a:ext>
              </a:extLst>
            </p:cNvPr>
            <p:cNvGrpSpPr>
              <a:grpSpLocks/>
            </p:cNvGrpSpPr>
            <p:nvPr/>
          </p:nvGrpSpPr>
          <p:grpSpPr bwMode="auto">
            <a:xfrm flipH="1">
              <a:off x="2040" y="336"/>
              <a:ext cx="288" cy="162"/>
              <a:chOff x="0" y="0"/>
              <a:chExt cx="288" cy="162"/>
            </a:xfrm>
          </p:grpSpPr>
          <p:sp>
            <p:nvSpPr>
              <p:cNvPr id="178194" name="Rectangle 27">
                <a:extLst>
                  <a:ext uri="{FF2B5EF4-FFF2-40B4-BE49-F238E27FC236}">
                    <a16:creationId xmlns:a16="http://schemas.microsoft.com/office/drawing/2014/main" id="{E1FBC20F-B541-4B4A-ACE7-83928E8DA07F}"/>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78195" name="Rectangle 28">
                <a:extLst>
                  <a:ext uri="{FF2B5EF4-FFF2-40B4-BE49-F238E27FC236}">
                    <a16:creationId xmlns:a16="http://schemas.microsoft.com/office/drawing/2014/main" id="{419BBA51-1C03-4443-9171-4272B1B78C01}"/>
                  </a:ext>
                </a:extLst>
              </p:cNvPr>
              <p:cNvSpPr>
                <a:spLocks noChangeArrowheads="1"/>
              </p:cNvSpPr>
              <p:nvPr/>
            </p:nvSpPr>
            <p:spPr bwMode="auto">
              <a:xfrm>
                <a:off x="49"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grpSp>
        <p:grpSp>
          <p:nvGrpSpPr>
            <p:cNvPr id="178188" name="Group 29">
              <a:extLst>
                <a:ext uri="{FF2B5EF4-FFF2-40B4-BE49-F238E27FC236}">
                  <a16:creationId xmlns:a16="http://schemas.microsoft.com/office/drawing/2014/main" id="{F7533815-FF7F-4A84-90F8-E9B1E2DD752D}"/>
                </a:ext>
              </a:extLst>
            </p:cNvPr>
            <p:cNvGrpSpPr>
              <a:grpSpLocks/>
            </p:cNvGrpSpPr>
            <p:nvPr/>
          </p:nvGrpSpPr>
          <p:grpSpPr bwMode="auto">
            <a:xfrm flipH="1">
              <a:off x="3024" y="132"/>
              <a:ext cx="288" cy="162"/>
              <a:chOff x="0" y="0"/>
              <a:chExt cx="288" cy="162"/>
            </a:xfrm>
          </p:grpSpPr>
          <p:sp>
            <p:nvSpPr>
              <p:cNvPr id="178192" name="Rectangle 30">
                <a:extLst>
                  <a:ext uri="{FF2B5EF4-FFF2-40B4-BE49-F238E27FC236}">
                    <a16:creationId xmlns:a16="http://schemas.microsoft.com/office/drawing/2014/main" id="{39F7BE7B-41C1-4E91-BCE3-EE2BA59D840A}"/>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78193" name="Rectangle 31">
                <a:extLst>
                  <a:ext uri="{FF2B5EF4-FFF2-40B4-BE49-F238E27FC236}">
                    <a16:creationId xmlns:a16="http://schemas.microsoft.com/office/drawing/2014/main" id="{90E0ACD4-72DB-4448-A5E0-E1D067BCD799}"/>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grpSp>
        <p:grpSp>
          <p:nvGrpSpPr>
            <p:cNvPr id="178189" name="Group 32">
              <a:extLst>
                <a:ext uri="{FF2B5EF4-FFF2-40B4-BE49-F238E27FC236}">
                  <a16:creationId xmlns:a16="http://schemas.microsoft.com/office/drawing/2014/main" id="{BFBB246A-BB95-43F0-A6CF-C6E53A1DE286}"/>
                </a:ext>
              </a:extLst>
            </p:cNvPr>
            <p:cNvGrpSpPr>
              <a:grpSpLocks/>
            </p:cNvGrpSpPr>
            <p:nvPr/>
          </p:nvGrpSpPr>
          <p:grpSpPr bwMode="auto">
            <a:xfrm flipH="1">
              <a:off x="3450" y="132"/>
              <a:ext cx="288" cy="162"/>
              <a:chOff x="0" y="0"/>
              <a:chExt cx="288" cy="162"/>
            </a:xfrm>
          </p:grpSpPr>
          <p:sp>
            <p:nvSpPr>
              <p:cNvPr id="178190" name="Rectangle 33">
                <a:extLst>
                  <a:ext uri="{FF2B5EF4-FFF2-40B4-BE49-F238E27FC236}">
                    <a16:creationId xmlns:a16="http://schemas.microsoft.com/office/drawing/2014/main" id="{D1B072FF-9523-4E8F-BAFD-9179EA8B488C}"/>
                  </a:ext>
                </a:extLst>
              </p:cNvPr>
              <p:cNvSpPr>
                <a:spLocks noChangeArrowheads="1"/>
              </p:cNvSpPr>
              <p:nvPr/>
            </p:nvSpPr>
            <p:spPr bwMode="auto">
              <a:xfrm>
                <a:off x="0" y="0"/>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78191" name="Rectangle 34">
                <a:extLst>
                  <a:ext uri="{FF2B5EF4-FFF2-40B4-BE49-F238E27FC236}">
                    <a16:creationId xmlns:a16="http://schemas.microsoft.com/office/drawing/2014/main" id="{6188E967-87C2-466B-9E1E-8581173A1B02}"/>
                  </a:ext>
                </a:extLst>
              </p:cNvPr>
              <p:cNvSpPr>
                <a:spLocks noChangeArrowheads="1"/>
              </p:cNvSpPr>
              <p:nvPr/>
            </p:nvSpPr>
            <p:spPr bwMode="auto">
              <a:xfrm>
                <a:off x="150" y="24"/>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grpSp>
      </p:gr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D4D7AA0F-F961-4641-9FA2-31F3E91770A5}"/>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读者写者问题的进一步讨论</a:t>
            </a:r>
          </a:p>
        </p:txBody>
      </p:sp>
      <p:sp>
        <p:nvSpPr>
          <p:cNvPr id="180227" name="Rectangle 3">
            <a:extLst>
              <a:ext uri="{FF2B5EF4-FFF2-40B4-BE49-F238E27FC236}">
                <a16:creationId xmlns:a16="http://schemas.microsoft.com/office/drawing/2014/main" id="{C61AD783-D863-49C8-85A6-D7EDFC382C88}"/>
              </a:ext>
            </a:extLst>
          </p:cNvPr>
          <p:cNvSpPr>
            <a:spLocks noGrp="1" noChangeArrowheads="1"/>
          </p:cNvSpPr>
          <p:nvPr>
            <p:ph type="body" idx="4294967295"/>
          </p:nvPr>
        </p:nvSpPr>
        <p:spPr/>
        <p:txBody>
          <a:bodyPr/>
          <a:lstStyle/>
          <a:p>
            <a:r>
              <a:rPr lang="zh-CN" altLang="en-US" sz="2400" b="1" dirty="0"/>
              <a:t>对于读者写者问题，</a:t>
            </a:r>
          </a:p>
          <a:p>
            <a:pPr lvl="1"/>
            <a:r>
              <a:rPr lang="zh-CN" altLang="en-US" sz="2400" b="1" dirty="0"/>
              <a:t>（1）说明进程间的相互制约关系，应设哪些信号量？</a:t>
            </a:r>
            <a:r>
              <a:rPr lang="en-US" altLang="zh-CN" sz="2400" b="1" dirty="0"/>
              <a:t>(</a:t>
            </a:r>
            <a:r>
              <a:rPr lang="zh-CN" altLang="en-US" sz="2400" b="1" dirty="0">
                <a:solidFill>
                  <a:srgbClr val="C00000"/>
                </a:solidFill>
              </a:rPr>
              <a:t>原算法是读者优先</a:t>
            </a:r>
            <a:r>
              <a:rPr lang="en-US" altLang="zh-CN" sz="2400" b="1" dirty="0"/>
              <a:t>)</a:t>
            </a:r>
            <a:endParaRPr lang="zh-CN" altLang="en-US" sz="2400" b="1" dirty="0"/>
          </a:p>
          <a:p>
            <a:pPr lvl="1"/>
            <a:r>
              <a:rPr lang="zh-CN" altLang="en-US" sz="2400" b="1" dirty="0"/>
              <a:t>（2）用wait和signal写出其同步算法。</a:t>
            </a:r>
          </a:p>
          <a:p>
            <a:pPr lvl="1"/>
            <a:r>
              <a:rPr lang="zh-CN" altLang="en-US" sz="2400" b="1" dirty="0"/>
              <a:t>（3）修改上述算法，使它对</a:t>
            </a:r>
            <a:r>
              <a:rPr lang="zh-CN" altLang="en-US" sz="2400" b="1" dirty="0">
                <a:solidFill>
                  <a:srgbClr val="C00000"/>
                </a:solidFill>
              </a:rPr>
              <a:t>写者优先</a:t>
            </a:r>
            <a:r>
              <a:rPr lang="zh-CN" altLang="en-US" sz="2400" b="1" dirty="0"/>
              <a:t>，即一旦有写者到达，后续的读者都必须等待，而无论是否有已有读者正在访问对象。</a:t>
            </a:r>
          </a:p>
          <a:p>
            <a:endParaRPr lang="zh-CN" altLang="en-US" sz="2400" dirty="0"/>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5A8A9F16-7EDD-4E70-AE04-8F3BDE6B815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读者写者问题的进一步讨论</a:t>
            </a:r>
          </a:p>
        </p:txBody>
      </p:sp>
      <p:sp>
        <p:nvSpPr>
          <p:cNvPr id="181251" name="Rectangle 3">
            <a:extLst>
              <a:ext uri="{FF2B5EF4-FFF2-40B4-BE49-F238E27FC236}">
                <a16:creationId xmlns:a16="http://schemas.microsoft.com/office/drawing/2014/main" id="{2EBCAE12-DD71-49BE-AD05-184BD1B7E2A3}"/>
              </a:ext>
            </a:extLst>
          </p:cNvPr>
          <p:cNvSpPr>
            <a:spLocks noGrp="1" noChangeArrowheads="1"/>
          </p:cNvSpPr>
          <p:nvPr>
            <p:ph type="body" idx="4294967295"/>
          </p:nvPr>
        </p:nvSpPr>
        <p:spPr/>
        <p:txBody>
          <a:bodyPr/>
          <a:lstStyle/>
          <a:p>
            <a:r>
              <a:rPr lang="zh-CN" altLang="en-US" sz="2800" b="1"/>
              <a:t>设置一个信号量，当有写者到来时，封锁后续的读者；</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标题 1">
            <a:extLst>
              <a:ext uri="{FF2B5EF4-FFF2-40B4-BE49-F238E27FC236}">
                <a16:creationId xmlns:a16="http://schemas.microsoft.com/office/drawing/2014/main" id="{72953646-6048-4FE1-BB55-A18406561378}"/>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82275" name="内容占位符 2">
            <a:extLst>
              <a:ext uri="{FF2B5EF4-FFF2-40B4-BE49-F238E27FC236}">
                <a16:creationId xmlns:a16="http://schemas.microsoft.com/office/drawing/2014/main" id="{BB5A2FC1-C550-4FEF-A04A-698DA6E816BE}"/>
              </a:ext>
            </a:extLst>
          </p:cNvPr>
          <p:cNvSpPr>
            <a:spLocks noGrp="1" noChangeArrowheads="1"/>
          </p:cNvSpPr>
          <p:nvPr>
            <p:ph idx="4294967295"/>
          </p:nvPr>
        </p:nvSpPr>
        <p:spPr/>
        <p:txBody>
          <a:bodyPr/>
          <a:lstStyle/>
          <a:p>
            <a:r>
              <a:rPr lang="zh-CN" altLang="en-US" dirty="0"/>
              <a:t>semorphore </a:t>
            </a:r>
          </a:p>
          <a:p>
            <a:pPr>
              <a:buFont typeface="Monotype Sorts" pitchFamily="2" charset="2"/>
              <a:buNone/>
            </a:pPr>
            <a:r>
              <a:rPr lang="zh-CN" altLang="en-US" dirty="0"/>
              <a:t>      rmutex,</a:t>
            </a:r>
            <a:r>
              <a:rPr lang="zh-CN" altLang="en-US" dirty="0">
                <a:solidFill>
                  <a:srgbClr val="0033CC"/>
                </a:solidFill>
              </a:rPr>
              <a:t>wmutex</a:t>
            </a:r>
            <a:r>
              <a:rPr lang="zh-CN" altLang="en-US" dirty="0"/>
              <a:t>,w  =1,1,1; </a:t>
            </a:r>
          </a:p>
          <a:p>
            <a:r>
              <a:rPr lang="zh-CN" altLang="en-US" dirty="0"/>
              <a:t> int readcount=0;</a:t>
            </a:r>
          </a:p>
          <a:p>
            <a:endParaRPr lang="zh-CN" alt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标题 1">
            <a:extLst>
              <a:ext uri="{FF2B5EF4-FFF2-40B4-BE49-F238E27FC236}">
                <a16:creationId xmlns:a16="http://schemas.microsoft.com/office/drawing/2014/main" id="{ED5E6F51-37BE-4778-BFA9-ADE6C98A846A}"/>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writer</a:t>
            </a:r>
          </a:p>
        </p:txBody>
      </p:sp>
      <p:sp>
        <p:nvSpPr>
          <p:cNvPr id="183299" name="内容占位符 2">
            <a:extLst>
              <a:ext uri="{FF2B5EF4-FFF2-40B4-BE49-F238E27FC236}">
                <a16:creationId xmlns:a16="http://schemas.microsoft.com/office/drawing/2014/main" id="{79522D0B-A37F-42AD-BA6F-3A5C61E3F185}"/>
              </a:ext>
            </a:extLst>
          </p:cNvPr>
          <p:cNvSpPr>
            <a:spLocks noGrp="1" noChangeArrowheads="1"/>
          </p:cNvSpPr>
          <p:nvPr>
            <p:ph idx="4294967295"/>
          </p:nvPr>
        </p:nvSpPr>
        <p:spPr/>
        <p:txBody>
          <a:bodyPr/>
          <a:lstStyle/>
          <a:p>
            <a:pPr marL="0" indent="0">
              <a:buFont typeface="Monotype Sorts" pitchFamily="2" charset="2"/>
              <a:buNone/>
            </a:pPr>
            <a:r>
              <a:rPr lang="zh-CN" altLang="en-US" sz="2400"/>
              <a:t>writer:</a:t>
            </a:r>
          </a:p>
          <a:p>
            <a:pPr marL="0" indent="0">
              <a:buFont typeface="Monotype Sorts" pitchFamily="2" charset="2"/>
              <a:buNone/>
            </a:pPr>
            <a:r>
              <a:rPr lang="zh-CN" altLang="en-US" sz="2400" b="1"/>
              <a:t>        while(true) {</a:t>
            </a:r>
          </a:p>
          <a:p>
            <a:pPr marL="0" indent="0">
              <a:buFont typeface="Monotype Sorts" pitchFamily="2" charset="2"/>
              <a:buNone/>
            </a:pPr>
            <a:r>
              <a:rPr lang="zh-CN" altLang="en-US" sz="2400" b="1"/>
              <a:t>                 </a:t>
            </a:r>
            <a:r>
              <a:rPr lang="zh-CN" altLang="en-US" sz="2400" b="1">
                <a:solidFill>
                  <a:srgbClr val="0033CC"/>
                </a:solidFill>
              </a:rPr>
              <a:t>wait(w);</a:t>
            </a:r>
            <a:endParaRPr lang="zh-CN" altLang="en-US" sz="2400">
              <a:solidFill>
                <a:srgbClr val="0033CC"/>
              </a:solidFill>
            </a:endParaRPr>
          </a:p>
          <a:p>
            <a:pPr marL="0" indent="0">
              <a:buFont typeface="Monotype Sorts" pitchFamily="2" charset="2"/>
              <a:buNone/>
            </a:pPr>
            <a:r>
              <a:rPr lang="zh-CN" altLang="en-US" sz="2400"/>
              <a:t>                 wait(wmutex);</a:t>
            </a:r>
          </a:p>
          <a:p>
            <a:pPr marL="0" indent="0">
              <a:buFont typeface="Monotype Sorts" pitchFamily="2" charset="2"/>
              <a:buNone/>
            </a:pPr>
            <a:r>
              <a:rPr lang="zh-CN" altLang="en-US" sz="2400"/>
              <a:t>                  perform write operation;</a:t>
            </a:r>
          </a:p>
          <a:p>
            <a:pPr marL="0" indent="0">
              <a:buFont typeface="Monotype Sorts" pitchFamily="2" charset="2"/>
              <a:buNone/>
            </a:pPr>
            <a:r>
              <a:rPr lang="zh-CN" altLang="en-US" sz="2400"/>
              <a:t>                 signal(wmutex);</a:t>
            </a:r>
          </a:p>
          <a:p>
            <a:pPr marL="0" indent="0">
              <a:buFont typeface="Monotype Sorts" pitchFamily="2" charset="2"/>
              <a:buNone/>
            </a:pPr>
            <a:r>
              <a:rPr lang="zh-CN" altLang="en-US" sz="2400" b="1"/>
              <a:t>                 </a:t>
            </a:r>
            <a:r>
              <a:rPr lang="zh-CN" altLang="en-US" sz="2400" b="1">
                <a:solidFill>
                  <a:srgbClr val="0033CC"/>
                </a:solidFill>
              </a:rPr>
              <a:t>signal(w);</a:t>
            </a:r>
            <a:endParaRPr lang="zh-CN" altLang="en-US" sz="2400">
              <a:solidFill>
                <a:srgbClr val="0033CC"/>
              </a:solidFill>
            </a:endParaRPr>
          </a:p>
          <a:p>
            <a:pPr marL="0" indent="0">
              <a:buFont typeface="Monotype Sorts" pitchFamily="2" charset="2"/>
              <a:buNone/>
            </a:pPr>
            <a:r>
              <a:rPr lang="zh-CN" altLang="en-US" sz="2400"/>
              <a:t>}</a:t>
            </a:r>
          </a:p>
          <a:p>
            <a:pPr marL="0" indent="0"/>
            <a:endParaRPr lang="zh-CN" altLang="en-US"/>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标题 1">
            <a:extLst>
              <a:ext uri="{FF2B5EF4-FFF2-40B4-BE49-F238E27FC236}">
                <a16:creationId xmlns:a16="http://schemas.microsoft.com/office/drawing/2014/main" id="{C8C440E1-BF0D-4526-9885-33246388EDF5}"/>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reader</a:t>
            </a:r>
          </a:p>
        </p:txBody>
      </p:sp>
      <p:sp>
        <p:nvSpPr>
          <p:cNvPr id="184323" name="内容占位符 2">
            <a:extLst>
              <a:ext uri="{FF2B5EF4-FFF2-40B4-BE49-F238E27FC236}">
                <a16:creationId xmlns:a16="http://schemas.microsoft.com/office/drawing/2014/main" id="{7212EB86-5A98-40AE-94C9-EB581EDF03A5}"/>
              </a:ext>
            </a:extLst>
          </p:cNvPr>
          <p:cNvSpPr>
            <a:spLocks noGrp="1" noChangeArrowheads="1"/>
          </p:cNvSpPr>
          <p:nvPr>
            <p:ph idx="4294967295"/>
          </p:nvPr>
        </p:nvSpPr>
        <p:spPr/>
        <p:txBody>
          <a:bodyPr/>
          <a:lstStyle/>
          <a:p>
            <a:pPr marL="0" indent="0">
              <a:buFont typeface="Monotype Sorts" pitchFamily="2" charset="2"/>
              <a:buNone/>
            </a:pPr>
            <a:r>
              <a:rPr lang="zh-CN" altLang="en-US" sz="1800" b="1"/>
              <a:t>Reader: while(true) {</a:t>
            </a:r>
          </a:p>
          <a:p>
            <a:pPr marL="0" indent="0">
              <a:buFont typeface="Monotype Sorts" pitchFamily="2" charset="2"/>
              <a:buNone/>
            </a:pPr>
            <a:r>
              <a:rPr lang="zh-CN" altLang="en-US" sz="1800" b="1"/>
              <a:t>                </a:t>
            </a:r>
            <a:r>
              <a:rPr lang="zh-CN" altLang="en-US" sz="1800" b="1">
                <a:solidFill>
                  <a:srgbClr val="0033CC"/>
                </a:solidFill>
              </a:rPr>
              <a:t>wait(w);         </a:t>
            </a:r>
            <a:r>
              <a:rPr lang="zh-CN" altLang="en-US" sz="1800" b="1"/>
              <a:t>//尽管有读者在读，但封锁刚到来的读者</a:t>
            </a:r>
            <a:endParaRPr lang="zh-CN" altLang="en-US" sz="1800"/>
          </a:p>
          <a:p>
            <a:pPr marL="0" indent="0">
              <a:buFont typeface="Monotype Sorts" pitchFamily="2" charset="2"/>
              <a:buNone/>
            </a:pPr>
            <a:r>
              <a:rPr lang="zh-CN" altLang="en-US" sz="1800"/>
              <a:t>                 wait(rmutex);</a:t>
            </a:r>
          </a:p>
          <a:p>
            <a:pPr marL="0" indent="0">
              <a:buFont typeface="Monotype Sorts" pitchFamily="2" charset="2"/>
              <a:buNone/>
            </a:pPr>
            <a:r>
              <a:rPr lang="zh-CN" altLang="en-US" sz="1800"/>
              <a:t>                 if readcount=0 then wait(wmutext);</a:t>
            </a:r>
          </a:p>
          <a:p>
            <a:pPr marL="0" indent="0">
              <a:buFont typeface="Monotype Sorts" pitchFamily="2" charset="2"/>
              <a:buNone/>
            </a:pPr>
            <a:r>
              <a:rPr lang="zh-CN" altLang="en-US" sz="1800"/>
              <a:t>                 readcount:=readcount+1;</a:t>
            </a:r>
          </a:p>
          <a:p>
            <a:pPr marL="0" indent="0">
              <a:buFont typeface="Monotype Sorts" pitchFamily="2" charset="2"/>
              <a:buNone/>
            </a:pPr>
            <a:r>
              <a:rPr lang="zh-CN" altLang="en-US" sz="1800"/>
              <a:t>                 signal(rmutex);</a:t>
            </a:r>
          </a:p>
          <a:p>
            <a:pPr marL="0" indent="0">
              <a:buFont typeface="Monotype Sorts" pitchFamily="2" charset="2"/>
              <a:buNone/>
            </a:pPr>
            <a:r>
              <a:rPr lang="zh-CN" altLang="en-US" sz="1800" b="1">
                <a:solidFill>
                  <a:srgbClr val="0033CC"/>
                </a:solidFill>
              </a:rPr>
              <a:t>                 signal(w);</a:t>
            </a:r>
            <a:endParaRPr lang="zh-CN" altLang="en-US" sz="1800">
              <a:solidFill>
                <a:srgbClr val="0033CC"/>
              </a:solidFill>
            </a:endParaRPr>
          </a:p>
          <a:p>
            <a:pPr marL="0" indent="0">
              <a:buFont typeface="Monotype Sorts" pitchFamily="2" charset="2"/>
              <a:buNone/>
            </a:pPr>
            <a:r>
              <a:rPr lang="zh-CN" altLang="en-US" sz="1800"/>
              <a:t>                  perform read operation;</a:t>
            </a:r>
          </a:p>
          <a:p>
            <a:pPr marL="0" indent="0">
              <a:buFont typeface="Monotype Sorts" pitchFamily="2" charset="2"/>
              <a:buNone/>
            </a:pPr>
            <a:r>
              <a:rPr lang="zh-CN" altLang="en-US" sz="1800"/>
              <a:t>                 wait(rmutext);</a:t>
            </a:r>
          </a:p>
          <a:p>
            <a:pPr marL="0" indent="0">
              <a:buFont typeface="Monotype Sorts" pitchFamily="2" charset="2"/>
              <a:buNone/>
            </a:pPr>
            <a:r>
              <a:rPr lang="zh-CN" altLang="en-US" sz="1800"/>
              <a:t>                 readcount:=readcount-1;</a:t>
            </a:r>
          </a:p>
          <a:p>
            <a:pPr marL="0" indent="0">
              <a:buFont typeface="Monotype Sorts" pitchFamily="2" charset="2"/>
              <a:buNone/>
            </a:pPr>
            <a:r>
              <a:rPr lang="zh-CN" altLang="en-US" sz="1800"/>
              <a:t>                 if readcount=0 then signal(wmutext);</a:t>
            </a:r>
          </a:p>
          <a:p>
            <a:pPr marL="0" indent="0">
              <a:buFont typeface="Monotype Sorts" pitchFamily="2" charset="2"/>
              <a:buNone/>
            </a:pPr>
            <a:r>
              <a:rPr lang="zh-CN" altLang="en-US" sz="1800"/>
              <a:t>                 signal(rmutex);</a:t>
            </a:r>
          </a:p>
          <a:p>
            <a:pPr marL="0" indent="0">
              <a:buFont typeface="Monotype Sorts" pitchFamily="2" charset="2"/>
              <a:buNone/>
            </a:pPr>
            <a:r>
              <a:rPr lang="zh-CN" altLang="en-US" sz="1800"/>
              <a:t>｝</a:t>
            </a:r>
          </a:p>
          <a:p>
            <a:pPr marL="0" indent="0"/>
            <a:endParaRPr lang="zh-CN" altLang="en-US" sz="200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150058E0-57E8-41F0-B6C5-B8C19B0DC95A}"/>
              </a:ext>
            </a:extLst>
          </p:cNvPr>
          <p:cNvSpPr>
            <a:spLocks noGrp="1" noChangeArrowheads="1"/>
          </p:cNvSpPr>
          <p:nvPr>
            <p:ph type="title" idx="4294967295"/>
          </p:nvPr>
        </p:nvSpPr>
        <p:spPr/>
        <p:txBody>
          <a:bodyPr/>
          <a:lstStyle/>
          <a:p>
            <a:endParaRPr lang="zh-CN" altLang="en-US"/>
          </a:p>
        </p:txBody>
      </p:sp>
      <p:sp>
        <p:nvSpPr>
          <p:cNvPr id="186371" name="Rectangle 3">
            <a:extLst>
              <a:ext uri="{FF2B5EF4-FFF2-40B4-BE49-F238E27FC236}">
                <a16:creationId xmlns:a16="http://schemas.microsoft.com/office/drawing/2014/main" id="{CEE3AA8F-FF57-405F-8EEB-BD22CBB8A5E2}"/>
              </a:ext>
            </a:extLst>
          </p:cNvPr>
          <p:cNvSpPr>
            <a:spLocks noGrp="1" noChangeArrowheads="1"/>
          </p:cNvSpPr>
          <p:nvPr>
            <p:ph type="body" idx="4294967295"/>
          </p:nvPr>
        </p:nvSpPr>
        <p:spPr/>
        <p:txBody>
          <a:bodyPr/>
          <a:lstStyle/>
          <a:p>
            <a:pPr eaLnBrk="1"/>
            <a:r>
              <a:rPr lang="zh-CN" altLang="en-US" sz="2400" dirty="0"/>
              <a:t>为防止H1N1病毒携带者向社会传播，某飞机场对每个到来航班中的所有乘客都要进行身体检查。</a:t>
            </a:r>
            <a:endParaRPr lang="en-US" altLang="zh-CN" sz="2400" dirty="0"/>
          </a:p>
          <a:p>
            <a:pPr eaLnBrk="1"/>
            <a:r>
              <a:rPr lang="zh-CN" altLang="en-US" sz="2400" dirty="0"/>
              <a:t>机场设置了一个容纳50人的休息室供乘客休息并等候医生检查，开始的时候休息室是空的。当乘客下飞机提取自己的行李后，若休息室中有空座位，则进入休息室等候检查，</a:t>
            </a:r>
            <a:r>
              <a:rPr lang="zh-CN" altLang="en-US" sz="2400" dirty="0">
                <a:solidFill>
                  <a:srgbClr val="0033CC"/>
                </a:solidFill>
              </a:rPr>
              <a:t>否则需要在休息室门口等待</a:t>
            </a:r>
            <a:r>
              <a:rPr lang="zh-CN" altLang="en-US" sz="2400" dirty="0"/>
              <a:t>。医生每次呼叫一个在休息室中等待的乘客进入检查室对其进行检查，无乘客时医生休息。试用信号量及wait、signal操作描述乘客及医生的活动。</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DD4CF859-EE9D-4855-AAEF-28BCB8FCBFB5}"/>
              </a:ext>
            </a:extLst>
          </p:cNvPr>
          <p:cNvSpPr>
            <a:spLocks noGrp="1" noChangeArrowheads="1"/>
          </p:cNvSpPr>
          <p:nvPr>
            <p:ph type="title" idx="4294967295"/>
          </p:nvPr>
        </p:nvSpPr>
        <p:spPr/>
        <p:txBody>
          <a:bodyPr/>
          <a:lstStyle/>
          <a:p>
            <a:endParaRPr lang="zh-CN" altLang="en-US" dirty="0"/>
          </a:p>
        </p:txBody>
      </p:sp>
      <p:sp>
        <p:nvSpPr>
          <p:cNvPr id="185347" name="Rectangle 3">
            <a:extLst>
              <a:ext uri="{FF2B5EF4-FFF2-40B4-BE49-F238E27FC236}">
                <a16:creationId xmlns:a16="http://schemas.microsoft.com/office/drawing/2014/main" id="{0F347FA8-6E35-4B27-A1F8-1441AC0C1AD2}"/>
              </a:ext>
            </a:extLst>
          </p:cNvPr>
          <p:cNvSpPr>
            <a:spLocks noGrp="1" noChangeArrowheads="1"/>
          </p:cNvSpPr>
          <p:nvPr>
            <p:ph type="body" idx="4294967295"/>
          </p:nvPr>
        </p:nvSpPr>
        <p:spPr/>
        <p:txBody>
          <a:bodyPr/>
          <a:lstStyle/>
          <a:p>
            <a:pPr eaLnBrk="1"/>
            <a:r>
              <a:rPr lang="zh-CN" altLang="en-US" sz="2400" dirty="0"/>
              <a:t>为防止H1N1病毒携带者向社会传播，某飞机场对每个到来航班中的所有乘客都要进行身体检查。</a:t>
            </a:r>
            <a:endParaRPr lang="en-US" altLang="zh-CN" sz="2400" dirty="0"/>
          </a:p>
          <a:p>
            <a:pPr eaLnBrk="1"/>
            <a:r>
              <a:rPr lang="zh-CN" altLang="en-US" sz="2400" dirty="0"/>
              <a:t>机场设置了一个容纳50人的休息室供乘客休息并等候医生检查，开始的时候休息室是空的。当乘客下飞机提取自己的行李后，若休息室中有空座位，则进入休息室等候检查，</a:t>
            </a:r>
            <a:r>
              <a:rPr lang="zh-CN" altLang="en-US" sz="2400" dirty="0">
                <a:solidFill>
                  <a:srgbClr val="0033CC"/>
                </a:solidFill>
              </a:rPr>
              <a:t>否则暂时离开</a:t>
            </a:r>
            <a:r>
              <a:rPr lang="zh-CN" altLang="en-US" sz="2400" dirty="0"/>
              <a:t>。</a:t>
            </a:r>
            <a:endParaRPr lang="en-US" altLang="zh-CN" sz="2400" dirty="0"/>
          </a:p>
          <a:p>
            <a:pPr eaLnBrk="1"/>
            <a:r>
              <a:rPr lang="zh-CN" altLang="en-US" sz="2400" dirty="0"/>
              <a:t>医生每次呼叫一个在休息室中等待的乘客进入检查室对其进行检查，无乘客时医生休息。试用信号量及wait、signal操作描述乘客及医生的活动。</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矩形 1">
            <a:extLst>
              <a:ext uri="{FF2B5EF4-FFF2-40B4-BE49-F238E27FC236}">
                <a16:creationId xmlns:a16="http://schemas.microsoft.com/office/drawing/2014/main" id="{F7607C79-469C-418E-9BA3-A310A853E075}"/>
              </a:ext>
            </a:extLst>
          </p:cNvPr>
          <p:cNvSpPr>
            <a:spLocks noChangeArrowheads="1"/>
          </p:cNvSpPr>
          <p:nvPr/>
        </p:nvSpPr>
        <p:spPr bwMode="auto">
          <a:xfrm>
            <a:off x="846138" y="1676400"/>
            <a:ext cx="7546975"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ts val="600"/>
              </a:spcBef>
              <a:buClrTx/>
              <a:buSzTx/>
              <a:buFont typeface="Wingdings" panose="05000000000000000000" pitchFamily="2" charset="2"/>
              <a:buChar char="n"/>
            </a:pPr>
            <a:r>
              <a:rPr lang="zh-CN" altLang="en-US" sz="2400">
                <a:solidFill>
                  <a:srgbClr val="333333"/>
                </a:solidFill>
                <a:latin typeface="微软雅黑" panose="020B0503020204020204" pitchFamily="34" charset="-122"/>
                <a:ea typeface="微软雅黑" panose="020B0503020204020204" pitchFamily="34" charset="-122"/>
              </a:rPr>
              <a:t>中原与某国战事吃紧，木兰要出征</a:t>
            </a:r>
            <a:endParaRPr lang="en-US" altLang="zh-CN" sz="2400">
              <a:solidFill>
                <a:srgbClr val="333333"/>
              </a:solidFill>
              <a:latin typeface="微软雅黑" panose="020B0503020204020204" pitchFamily="34" charset="-122"/>
              <a:ea typeface="微软雅黑" panose="020B0503020204020204" pitchFamily="34" charset="-122"/>
            </a:endParaRPr>
          </a:p>
          <a:p>
            <a:pPr>
              <a:spcBef>
                <a:spcPts val="600"/>
              </a:spcBef>
              <a:buClrTx/>
              <a:buSzTx/>
              <a:buFont typeface="Wingdings" panose="05000000000000000000" pitchFamily="2" charset="2"/>
              <a:buChar char="n"/>
            </a:pPr>
            <a:endParaRPr lang="en-US" altLang="zh-CN" sz="2400">
              <a:solidFill>
                <a:srgbClr val="333333"/>
              </a:solidFill>
              <a:latin typeface="微软雅黑" panose="020B0503020204020204" pitchFamily="34" charset="-122"/>
              <a:ea typeface="微软雅黑" panose="020B0503020204020204" pitchFamily="34" charset="-122"/>
            </a:endParaRPr>
          </a:p>
          <a:p>
            <a:pPr>
              <a:spcBef>
                <a:spcPts val="600"/>
              </a:spcBef>
              <a:buClrTx/>
              <a:buSzTx/>
              <a:buFont typeface="Wingdings" panose="05000000000000000000" pitchFamily="2" charset="2"/>
              <a:buChar char="n"/>
            </a:pPr>
            <a:r>
              <a:rPr lang="zh-CN" altLang="en-US" sz="2400">
                <a:solidFill>
                  <a:srgbClr val="333333"/>
                </a:solidFill>
                <a:latin typeface="微软雅黑" panose="020B0503020204020204" pitchFamily="34" charset="-122"/>
                <a:ea typeface="微软雅黑" panose="020B0503020204020204" pitchFamily="34" charset="-122"/>
              </a:rPr>
              <a:t>木兰命四个仆人</a:t>
            </a:r>
            <a:endParaRPr lang="en-US" altLang="zh-CN" sz="2400">
              <a:solidFill>
                <a:srgbClr val="333333"/>
              </a:solidFill>
              <a:latin typeface="微软雅黑" panose="020B0503020204020204" pitchFamily="34" charset="-122"/>
              <a:ea typeface="微软雅黑" panose="020B0503020204020204" pitchFamily="34" charset="-122"/>
            </a:endParaRPr>
          </a:p>
          <a:p>
            <a:pPr lvl="1">
              <a:spcBef>
                <a:spcPts val="600"/>
              </a:spcBef>
              <a:buClrTx/>
              <a:buSzTx/>
              <a:buFont typeface="Wingdings" panose="05000000000000000000" pitchFamily="2" charset="2"/>
              <a:buChar char="n"/>
            </a:pPr>
            <a:r>
              <a:rPr lang="zh-CN" altLang="en-US" sz="2000">
                <a:solidFill>
                  <a:srgbClr val="333333"/>
                </a:solidFill>
                <a:latin typeface="微软雅黑" panose="020B0503020204020204" pitchFamily="34" charset="-122"/>
                <a:ea typeface="微软雅黑" panose="020B0503020204020204" pitchFamily="34" charset="-122"/>
              </a:rPr>
              <a:t>东市买骏马，西市买鞍鞯，南市买辔头，北市买长鞭。</a:t>
            </a:r>
          </a:p>
          <a:p>
            <a:pPr>
              <a:spcBef>
                <a:spcPts val="600"/>
              </a:spcBef>
              <a:buClrTx/>
              <a:buSzTx/>
              <a:buFont typeface="Wingdings" panose="05000000000000000000" pitchFamily="2" charset="2"/>
              <a:buChar char="n"/>
            </a:pPr>
            <a:endParaRPr lang="zh-CN" altLang="en-US" sz="2400">
              <a:latin typeface="Helvetica" panose="020B0604020202020204" pitchFamily="34" charset="0"/>
            </a:endParaRPr>
          </a:p>
          <a:p>
            <a:pPr>
              <a:spcBef>
                <a:spcPts val="600"/>
              </a:spcBef>
              <a:buClrTx/>
              <a:buSzTx/>
              <a:buFont typeface="Wingdings" panose="05000000000000000000" pitchFamily="2" charset="2"/>
              <a:buChar char="n"/>
            </a:pPr>
            <a:r>
              <a:rPr lang="zh-CN" altLang="en-US" sz="2400">
                <a:latin typeface="Helvetica" panose="020B0604020202020204" pitchFamily="34" charset="0"/>
              </a:rPr>
              <a:t>装备齐全后，木兰就出征。</a:t>
            </a:r>
          </a:p>
        </p:txBody>
      </p:sp>
      <p:sp>
        <p:nvSpPr>
          <p:cNvPr id="187395" name="Rectangle 2">
            <a:extLst>
              <a:ext uri="{FF2B5EF4-FFF2-40B4-BE49-F238E27FC236}">
                <a16:creationId xmlns:a16="http://schemas.microsoft.com/office/drawing/2014/main" id="{DAC1A644-9B1D-4FA6-94A7-7576E896854E}"/>
              </a:ext>
            </a:extLst>
          </p:cNvPr>
          <p:cNvSpPr txBox="1">
            <a:spLocks noChangeArrowheads="1"/>
          </p:cNvSpPr>
          <p:nvPr/>
        </p:nvSpPr>
        <p:spPr bwMode="auto">
          <a:xfrm>
            <a:off x="708025" y="5334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zh-CN" altLang="en-US" b="1">
                <a:solidFill>
                  <a:srgbClr val="993300"/>
                </a:solidFill>
                <a:latin typeface="Helvetica" panose="020B0604020202020204" pitchFamily="34" charset="0"/>
              </a:rPr>
              <a:t>木兰出征</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C501B89-153E-4369-B52B-382139237A0D}"/>
              </a:ext>
            </a:extLst>
          </p:cNvPr>
          <p:cNvSpPr txBox="1"/>
          <p:nvPr/>
        </p:nvSpPr>
        <p:spPr>
          <a:xfrm>
            <a:off x="685800" y="530225"/>
            <a:ext cx="8077200" cy="609600"/>
          </a:xfrm>
          <a:prstGeom prst="rect">
            <a:avLst/>
          </a:prstGeom>
          <a:noFill/>
          <a:ln w="9525">
            <a:noFill/>
            <a:miter/>
          </a:ln>
        </p:spPr>
        <p:txBody>
          <a:bodyPr anchor="b"/>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3200" b="1" noProof="1">
                <a:solidFill>
                  <a:srgbClr val="993300"/>
                </a:solidFill>
                <a:effectLst>
                  <a:outerShdw blurRad="38100" dist="38100" dir="2700000" algn="tl">
                    <a:srgbClr val="C0C0C0"/>
                  </a:outerShdw>
                </a:effectLst>
                <a:latin typeface="Helvetica" panose="020B0604020202020204" pitchFamily="34" charset="0"/>
              </a:rPr>
              <a:t>6.2 The Critical-Section Problem</a:t>
            </a:r>
          </a:p>
        </p:txBody>
      </p:sp>
      <p:sp>
        <p:nvSpPr>
          <p:cNvPr id="25603" name="内容占位符 1">
            <a:extLst>
              <a:ext uri="{FF2B5EF4-FFF2-40B4-BE49-F238E27FC236}">
                <a16:creationId xmlns:a16="http://schemas.microsoft.com/office/drawing/2014/main" id="{7B8D17D5-5B67-4038-A25C-B7FE55D1FA8B}"/>
              </a:ext>
            </a:extLst>
          </p:cNvPr>
          <p:cNvSpPr>
            <a:spLocks noGrp="1" noChangeArrowheads="1"/>
          </p:cNvSpPr>
          <p:nvPr>
            <p:ph idx="4294967295"/>
          </p:nvPr>
        </p:nvSpPr>
        <p:spPr>
          <a:xfrm>
            <a:off x="685800" y="1755775"/>
            <a:ext cx="7351713" cy="3792538"/>
          </a:xfrm>
        </p:spPr>
        <p:txBody>
          <a:bodyPr/>
          <a:lstStyle/>
          <a:p>
            <a:r>
              <a:rPr lang="zh-CN" altLang="en-US" dirty="0"/>
              <a:t>几个术语(terminologies)</a:t>
            </a:r>
            <a:endParaRPr lang="en-US" altLang="zh-CN" dirty="0"/>
          </a:p>
          <a:p>
            <a:pPr lvl="1"/>
            <a:r>
              <a:rPr lang="en-US" altLang="zh-CN" i="1" dirty="0"/>
              <a:t>Atomic Operation (</a:t>
            </a:r>
            <a:r>
              <a:rPr lang="zh-CN" altLang="zh-CN" i="1" dirty="0"/>
              <a:t>原子操作</a:t>
            </a:r>
            <a:r>
              <a:rPr lang="en-US" altLang="zh-CN" i="1" dirty="0"/>
              <a:t>)</a:t>
            </a:r>
          </a:p>
          <a:p>
            <a:pPr lvl="1"/>
            <a:r>
              <a:rPr lang="en-US" altLang="zh-CN" dirty="0"/>
              <a:t>Primitive </a:t>
            </a:r>
            <a:r>
              <a:rPr lang="zh-CN" altLang="en-US" dirty="0"/>
              <a:t>（</a:t>
            </a:r>
            <a:r>
              <a:rPr lang="zh-CN" altLang="en-US" i="1" dirty="0"/>
              <a:t>原语</a:t>
            </a:r>
            <a:r>
              <a:rPr lang="zh-CN" altLang="en-US" dirty="0"/>
              <a:t>）</a:t>
            </a:r>
          </a:p>
          <a:p>
            <a:pPr lvl="1"/>
            <a:r>
              <a:rPr lang="en-US" altLang="zh-CN" dirty="0"/>
              <a:t>Critical-Resources </a:t>
            </a:r>
            <a:r>
              <a:rPr lang="zh-CN" altLang="en-US" dirty="0"/>
              <a:t>（</a:t>
            </a:r>
            <a:r>
              <a:rPr lang="zh-CN" altLang="en-US" i="1" dirty="0"/>
              <a:t>临界资源</a:t>
            </a:r>
            <a:r>
              <a:rPr lang="zh-CN" altLang="en-US" dirty="0"/>
              <a:t>）</a:t>
            </a:r>
            <a:endParaRPr lang="en-US" altLang="zh-CN" dirty="0"/>
          </a:p>
          <a:p>
            <a:pPr lvl="1"/>
            <a:r>
              <a:rPr lang="en-US" altLang="zh-CN" dirty="0"/>
              <a:t>Critical-Section  </a:t>
            </a:r>
            <a:r>
              <a:rPr lang="zh-CN" altLang="en-US" dirty="0"/>
              <a:t>（</a:t>
            </a:r>
            <a:r>
              <a:rPr lang="zh-CN" altLang="en-US" i="1" dirty="0"/>
              <a:t>临界区</a:t>
            </a:r>
            <a:r>
              <a:rPr lang="zh-CN" altLang="en-US" dirty="0"/>
              <a:t>）</a:t>
            </a:r>
          </a:p>
          <a:p>
            <a:endParaRPr lang="en-US" altLang="zh-CN" b="1" dirty="0"/>
          </a:p>
          <a:p>
            <a:endParaRPr lang="en-US" altLang="zh-CN" i="1" dirty="0"/>
          </a:p>
          <a:p>
            <a:endParaRPr lang="zh-CN" alt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1C586059-6416-4A1C-B581-0611875C30BA}"/>
              </a:ext>
            </a:extLst>
          </p:cNvPr>
          <p:cNvSpPr>
            <a:spLocks noGrp="1" noChangeArrowheads="1"/>
          </p:cNvSpPr>
          <p:nvPr>
            <p:ph type="title" idx="4294967295"/>
          </p:nvPr>
        </p:nvSpPr>
        <p:spPr/>
        <p:txBody>
          <a:bodyPr/>
          <a:lstStyle/>
          <a:p>
            <a:r>
              <a:rPr lang="zh-CN" altLang="en-US"/>
              <a:t>自行车装配问题-1</a:t>
            </a:r>
          </a:p>
        </p:txBody>
      </p:sp>
      <p:sp>
        <p:nvSpPr>
          <p:cNvPr id="188419" name="Rectangle 3">
            <a:extLst>
              <a:ext uri="{FF2B5EF4-FFF2-40B4-BE49-F238E27FC236}">
                <a16:creationId xmlns:a16="http://schemas.microsoft.com/office/drawing/2014/main" id="{52268237-E8CB-416A-86BC-097A5A825260}"/>
              </a:ext>
            </a:extLst>
          </p:cNvPr>
          <p:cNvSpPr>
            <a:spLocks noGrp="1" noChangeArrowheads="1"/>
          </p:cNvSpPr>
          <p:nvPr>
            <p:ph type="body" idx="4294967295"/>
          </p:nvPr>
        </p:nvSpPr>
        <p:spPr>
          <a:xfrm>
            <a:off x="827088" y="1282700"/>
            <a:ext cx="7351712" cy="695325"/>
          </a:xfrm>
        </p:spPr>
        <p:txBody>
          <a:bodyPr/>
          <a:lstStyle/>
          <a:p>
            <a:r>
              <a:rPr lang="zh-CN" altLang="en-US" sz="1800" dirty="0"/>
              <a:t>设自行车生产线上有一只箱子, 其中有N个位置(N≥3), 每个位置可存放一个车架或一个车轮; 又设有三个工人, 其活动分别为:</a:t>
            </a:r>
          </a:p>
        </p:txBody>
      </p:sp>
      <p:sp>
        <p:nvSpPr>
          <p:cNvPr id="188420" name="Text Box 4">
            <a:extLst>
              <a:ext uri="{FF2B5EF4-FFF2-40B4-BE49-F238E27FC236}">
                <a16:creationId xmlns:a16="http://schemas.microsoft.com/office/drawing/2014/main" id="{D9632652-5091-49E6-8AAE-8B5842F25EC3}"/>
              </a:ext>
            </a:extLst>
          </p:cNvPr>
          <p:cNvSpPr txBox="1">
            <a:spLocks noChangeArrowheads="1"/>
          </p:cNvSpPr>
          <p:nvPr/>
        </p:nvSpPr>
        <p:spPr bwMode="auto">
          <a:xfrm>
            <a:off x="696913" y="2436813"/>
            <a:ext cx="175577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a:latin typeface="Helvetica" panose="020B0604020202020204" pitchFamily="34" charset="0"/>
              </a:rPr>
              <a:t>工人1活动：</a:t>
            </a:r>
          </a:p>
          <a:p>
            <a:pPr>
              <a:spcBef>
                <a:spcPct val="0"/>
              </a:spcBef>
              <a:buClrTx/>
              <a:buSzTx/>
              <a:buFont typeface="Arial" panose="020B0604020202020204" pitchFamily="34" charset="0"/>
              <a:buNone/>
            </a:pPr>
            <a:r>
              <a:rPr lang="zh-CN" altLang="en-US" sz="1800">
                <a:latin typeface="Helvetica" panose="020B0604020202020204" pitchFamily="34" charset="0"/>
              </a:rPr>
              <a:t>do {</a:t>
            </a:r>
          </a:p>
          <a:p>
            <a:pPr>
              <a:spcBef>
                <a:spcPct val="0"/>
              </a:spcBef>
              <a:buClrTx/>
              <a:buSzTx/>
              <a:buFont typeface="Arial" panose="020B0604020202020204" pitchFamily="34" charset="0"/>
              <a:buNone/>
            </a:pPr>
            <a:r>
              <a:rPr lang="zh-CN" altLang="en-US" sz="1800">
                <a:latin typeface="Helvetica" panose="020B0604020202020204" pitchFamily="34" charset="0"/>
              </a:rPr>
              <a:t>加工一个车架;</a:t>
            </a:r>
          </a:p>
          <a:p>
            <a:pPr>
              <a:spcBef>
                <a:spcPct val="0"/>
              </a:spcBef>
              <a:buClrTx/>
              <a:buSzTx/>
              <a:buFont typeface="Arial" panose="020B0604020202020204" pitchFamily="34" charset="0"/>
              <a:buNone/>
            </a:pPr>
            <a:r>
              <a:rPr lang="zh-CN" altLang="en-US" sz="1800">
                <a:latin typeface="Helvetica" panose="020B0604020202020204" pitchFamily="34" charset="0"/>
              </a:rPr>
              <a:t>车架放入箱中;</a:t>
            </a:r>
          </a:p>
          <a:p>
            <a:pPr>
              <a:spcBef>
                <a:spcPct val="0"/>
              </a:spcBef>
              <a:buClrTx/>
              <a:buSzTx/>
              <a:buFont typeface="Arial" panose="020B0604020202020204" pitchFamily="34" charset="0"/>
              <a:buNone/>
            </a:pPr>
            <a:r>
              <a:rPr lang="zh-CN" altLang="en-US" sz="1800">
                <a:latin typeface="Helvetica" panose="020B0604020202020204" pitchFamily="34" charset="0"/>
              </a:rPr>
              <a:t>}while(1) </a:t>
            </a:r>
          </a:p>
        </p:txBody>
      </p:sp>
      <p:sp>
        <p:nvSpPr>
          <p:cNvPr id="188421" name="Text Box 5">
            <a:extLst>
              <a:ext uri="{FF2B5EF4-FFF2-40B4-BE49-F238E27FC236}">
                <a16:creationId xmlns:a16="http://schemas.microsoft.com/office/drawing/2014/main" id="{9A38EA41-283E-44F8-A76F-0511837A921E}"/>
              </a:ext>
            </a:extLst>
          </p:cNvPr>
          <p:cNvSpPr txBox="1">
            <a:spLocks noChangeArrowheads="1"/>
          </p:cNvSpPr>
          <p:nvPr/>
        </p:nvSpPr>
        <p:spPr bwMode="auto">
          <a:xfrm>
            <a:off x="2974975" y="2365375"/>
            <a:ext cx="2105025"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a:latin typeface="Helvetica" panose="020B0604020202020204" pitchFamily="34" charset="0"/>
              </a:rPr>
              <a:t>工人2活动：</a:t>
            </a:r>
          </a:p>
          <a:p>
            <a:pPr>
              <a:spcBef>
                <a:spcPct val="0"/>
              </a:spcBef>
              <a:buClrTx/>
              <a:buSzTx/>
              <a:buFont typeface="Arial" panose="020B0604020202020204" pitchFamily="34" charset="0"/>
              <a:buNone/>
            </a:pPr>
            <a:r>
              <a:rPr lang="zh-CN" altLang="en-US" sz="1800">
                <a:latin typeface="Helvetica" panose="020B0604020202020204" pitchFamily="34" charset="0"/>
              </a:rPr>
              <a:t>do {</a:t>
            </a:r>
          </a:p>
          <a:p>
            <a:pPr>
              <a:spcBef>
                <a:spcPct val="0"/>
              </a:spcBef>
              <a:buClrTx/>
              <a:buSzTx/>
              <a:buFont typeface="Arial" panose="020B0604020202020204" pitchFamily="34" charset="0"/>
              <a:buNone/>
            </a:pPr>
            <a:r>
              <a:rPr lang="zh-CN" altLang="en-US" sz="1800">
                <a:latin typeface="Helvetica" panose="020B0604020202020204" pitchFamily="34" charset="0"/>
              </a:rPr>
              <a:t>加工一个车轮;</a:t>
            </a:r>
          </a:p>
          <a:p>
            <a:pPr>
              <a:spcBef>
                <a:spcPct val="0"/>
              </a:spcBef>
              <a:buClrTx/>
              <a:buSzTx/>
              <a:buFont typeface="Arial" panose="020B0604020202020204" pitchFamily="34" charset="0"/>
              <a:buNone/>
            </a:pPr>
            <a:r>
              <a:rPr lang="zh-CN" altLang="en-US" sz="1800">
                <a:latin typeface="Helvetica" panose="020B0604020202020204" pitchFamily="34" charset="0"/>
              </a:rPr>
              <a:t>车轮放入箱中;</a:t>
            </a:r>
          </a:p>
          <a:p>
            <a:pPr>
              <a:spcBef>
                <a:spcPct val="0"/>
              </a:spcBef>
              <a:buClrTx/>
              <a:buSzTx/>
              <a:buFont typeface="Arial" panose="020B0604020202020204" pitchFamily="34" charset="0"/>
              <a:buNone/>
            </a:pPr>
            <a:r>
              <a:rPr lang="zh-CN" altLang="en-US" sz="1800">
                <a:latin typeface="Helvetica" panose="020B0604020202020204" pitchFamily="34" charset="0"/>
              </a:rPr>
              <a:t>}while(1) </a:t>
            </a:r>
          </a:p>
        </p:txBody>
      </p:sp>
      <p:sp>
        <p:nvSpPr>
          <p:cNvPr id="188422" name="Text Box 6">
            <a:extLst>
              <a:ext uri="{FF2B5EF4-FFF2-40B4-BE49-F238E27FC236}">
                <a16:creationId xmlns:a16="http://schemas.microsoft.com/office/drawing/2014/main" id="{C1496961-1CE1-4560-BA1C-CE37E008AB8F}"/>
              </a:ext>
            </a:extLst>
          </p:cNvPr>
          <p:cNvSpPr txBox="1">
            <a:spLocks noChangeArrowheads="1"/>
          </p:cNvSpPr>
          <p:nvPr/>
        </p:nvSpPr>
        <p:spPr bwMode="auto">
          <a:xfrm>
            <a:off x="5226050" y="2351088"/>
            <a:ext cx="242252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a:latin typeface="Helvetica" panose="020B0604020202020204" pitchFamily="34" charset="0"/>
              </a:rPr>
              <a:t>工人3活动：</a:t>
            </a:r>
          </a:p>
          <a:p>
            <a:pPr>
              <a:spcBef>
                <a:spcPct val="0"/>
              </a:spcBef>
              <a:buClrTx/>
              <a:buSzTx/>
              <a:buFont typeface="Arial" panose="020B0604020202020204" pitchFamily="34" charset="0"/>
              <a:buNone/>
            </a:pPr>
            <a:r>
              <a:rPr lang="zh-CN" altLang="en-US" sz="1800">
                <a:latin typeface="Helvetica" panose="020B0604020202020204" pitchFamily="34" charset="0"/>
              </a:rPr>
              <a:t>do {</a:t>
            </a:r>
          </a:p>
          <a:p>
            <a:pPr>
              <a:spcBef>
                <a:spcPct val="0"/>
              </a:spcBef>
              <a:buClrTx/>
              <a:buSzTx/>
              <a:buFont typeface="Arial" panose="020B0604020202020204" pitchFamily="34" charset="0"/>
              <a:buNone/>
            </a:pPr>
            <a:r>
              <a:rPr lang="zh-CN" altLang="en-US" sz="1800">
                <a:latin typeface="Helvetica" panose="020B0604020202020204" pitchFamily="34" charset="0"/>
              </a:rPr>
              <a:t>箱中取一车架;</a:t>
            </a:r>
          </a:p>
          <a:p>
            <a:pPr>
              <a:spcBef>
                <a:spcPct val="0"/>
              </a:spcBef>
              <a:buClrTx/>
              <a:buSzTx/>
              <a:buFont typeface="Arial" panose="020B0604020202020204" pitchFamily="34" charset="0"/>
              <a:buNone/>
            </a:pPr>
            <a:r>
              <a:rPr lang="zh-CN" altLang="en-US" sz="1800">
                <a:latin typeface="Helvetica" panose="020B0604020202020204" pitchFamily="34" charset="0"/>
              </a:rPr>
              <a:t>箱中取二车轮;</a:t>
            </a:r>
          </a:p>
          <a:p>
            <a:pPr>
              <a:spcBef>
                <a:spcPct val="0"/>
              </a:spcBef>
              <a:buClrTx/>
              <a:buSzTx/>
              <a:buFont typeface="Arial" panose="020B0604020202020204" pitchFamily="34" charset="0"/>
              <a:buNone/>
            </a:pPr>
            <a:r>
              <a:rPr lang="zh-CN" altLang="en-US" sz="1800">
                <a:latin typeface="Helvetica" panose="020B0604020202020204" pitchFamily="34" charset="0"/>
              </a:rPr>
              <a:t>组装为一台车;</a:t>
            </a:r>
          </a:p>
          <a:p>
            <a:pPr>
              <a:spcBef>
                <a:spcPct val="0"/>
              </a:spcBef>
              <a:buClrTx/>
              <a:buSzTx/>
              <a:buFont typeface="Arial" panose="020B0604020202020204" pitchFamily="34" charset="0"/>
              <a:buNone/>
            </a:pPr>
            <a:r>
              <a:rPr lang="zh-CN" altLang="en-US" sz="1800">
                <a:latin typeface="Helvetica" panose="020B0604020202020204" pitchFamily="34" charset="0"/>
              </a:rPr>
              <a:t>}while(1) </a:t>
            </a:r>
          </a:p>
        </p:txBody>
      </p:sp>
      <p:sp>
        <p:nvSpPr>
          <p:cNvPr id="188423" name="Text Box 7">
            <a:extLst>
              <a:ext uri="{FF2B5EF4-FFF2-40B4-BE49-F238E27FC236}">
                <a16:creationId xmlns:a16="http://schemas.microsoft.com/office/drawing/2014/main" id="{5F0B3686-79EC-456A-B5FA-3C836FF40799}"/>
              </a:ext>
            </a:extLst>
          </p:cNvPr>
          <p:cNvSpPr txBox="1">
            <a:spLocks noChangeArrowheads="1"/>
          </p:cNvSpPr>
          <p:nvPr/>
        </p:nvSpPr>
        <p:spPr bwMode="auto">
          <a:xfrm>
            <a:off x="668338" y="4760913"/>
            <a:ext cx="69802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a:latin typeface="Helvetica" panose="020B0604020202020204" pitchFamily="34" charset="0"/>
              </a:rPr>
              <a:t>试用信号量与Wait、signal（或P、V）操作实现三个工人的合作 。</a:t>
            </a:r>
          </a:p>
        </p:txBody>
      </p:sp>
    </p:spTree>
    <p:extLst>
      <p:ext uri="{BB962C8B-B14F-4D97-AF65-F5344CB8AC3E}">
        <p14:creationId xmlns:p14="http://schemas.microsoft.com/office/powerpoint/2010/main" val="79080000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99649F3-8AA7-4919-8BF1-9725D65CAE0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信号量与同步问题的进一步讨论</a:t>
            </a:r>
          </a:p>
        </p:txBody>
      </p:sp>
      <p:sp>
        <p:nvSpPr>
          <p:cNvPr id="189443" name="Rectangle 3">
            <a:extLst>
              <a:ext uri="{FF2B5EF4-FFF2-40B4-BE49-F238E27FC236}">
                <a16:creationId xmlns:a16="http://schemas.microsoft.com/office/drawing/2014/main" id="{F2928D31-48A9-4002-8BA3-59639C6430F5}"/>
              </a:ext>
            </a:extLst>
          </p:cNvPr>
          <p:cNvSpPr>
            <a:spLocks noGrp="1" noChangeArrowheads="1"/>
          </p:cNvSpPr>
          <p:nvPr>
            <p:ph type="body" idx="4294967295"/>
          </p:nvPr>
        </p:nvSpPr>
        <p:spPr/>
        <p:txBody>
          <a:bodyPr/>
          <a:lstStyle/>
          <a:p>
            <a:r>
              <a:rPr lang="zh-CN" altLang="en-US" sz="2400" b="1"/>
              <a:t>为某临界区设置一把锁W，当W＝1时表示关锁，当W＝0时表示锁已经打开。</a:t>
            </a:r>
          </a:p>
          <a:p>
            <a:pPr lvl="1"/>
            <a:r>
              <a:rPr lang="zh-CN" altLang="en-US" sz="2400" b="1"/>
              <a:t>试写出开锁原语与关锁原语，并利用他们实现互斥。</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a:extLst>
              <a:ext uri="{FF2B5EF4-FFF2-40B4-BE49-F238E27FC236}">
                <a16:creationId xmlns:a16="http://schemas.microsoft.com/office/drawing/2014/main" id="{615C8C38-C538-4EA5-9E8F-A8944EF94A56}"/>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90467" name="内容占位符 2">
            <a:extLst>
              <a:ext uri="{FF2B5EF4-FFF2-40B4-BE49-F238E27FC236}">
                <a16:creationId xmlns:a16="http://schemas.microsoft.com/office/drawing/2014/main" id="{3241F69A-8E7D-4C3F-9B15-D16873B11EB3}"/>
              </a:ext>
            </a:extLst>
          </p:cNvPr>
          <p:cNvSpPr>
            <a:spLocks noGrp="1" noChangeArrowheads="1"/>
          </p:cNvSpPr>
          <p:nvPr>
            <p:ph idx="4294967295"/>
          </p:nvPr>
        </p:nvSpPr>
        <p:spPr>
          <a:xfrm>
            <a:off x="898525" y="949325"/>
            <a:ext cx="2962275" cy="2200275"/>
          </a:xfrm>
        </p:spPr>
        <p:txBody>
          <a:bodyPr/>
          <a:lstStyle/>
          <a:p>
            <a:pPr marL="0" indent="0">
              <a:buFont typeface="Monotype Sorts" pitchFamily="2" charset="2"/>
              <a:buNone/>
            </a:pPr>
            <a:r>
              <a:rPr lang="zh-CN" altLang="en-US" sz="1800"/>
              <a:t> lock(w): //开锁原语</a:t>
            </a:r>
          </a:p>
          <a:p>
            <a:pPr marL="0" indent="0">
              <a:buFont typeface="Monotype Sorts" pitchFamily="2" charset="2"/>
              <a:buNone/>
            </a:pPr>
            <a:r>
              <a:rPr lang="zh-CN" altLang="en-US" sz="1800"/>
              <a:t>{</a:t>
            </a:r>
          </a:p>
          <a:p>
            <a:pPr marL="0" indent="0">
              <a:buFont typeface="Monotype Sorts" pitchFamily="2" charset="2"/>
              <a:buNone/>
            </a:pPr>
            <a:r>
              <a:rPr lang="zh-CN" altLang="en-US" sz="1800"/>
              <a:t>  while (w==0) ;   //Test</a:t>
            </a:r>
          </a:p>
          <a:p>
            <a:pPr marL="0" indent="0">
              <a:buFont typeface="Monotype Sorts" pitchFamily="2" charset="2"/>
              <a:buNone/>
            </a:pPr>
            <a:r>
              <a:rPr lang="zh-CN" altLang="en-US" sz="1800"/>
              <a:t>   w=0;                //Set</a:t>
            </a:r>
          </a:p>
          <a:p>
            <a:pPr marL="0" indent="0">
              <a:buFont typeface="Monotype Sorts" pitchFamily="2" charset="2"/>
              <a:buNone/>
            </a:pPr>
            <a:r>
              <a:rPr lang="zh-CN" altLang="en-US" sz="1800"/>
              <a:t>}</a:t>
            </a:r>
          </a:p>
        </p:txBody>
      </p:sp>
      <p:sp>
        <p:nvSpPr>
          <p:cNvPr id="190468" name="矩形 2">
            <a:extLst>
              <a:ext uri="{FF2B5EF4-FFF2-40B4-BE49-F238E27FC236}">
                <a16:creationId xmlns:a16="http://schemas.microsoft.com/office/drawing/2014/main" id="{7622F2D1-D704-48B3-B2DF-7F6C176FBE74}"/>
              </a:ext>
            </a:extLst>
          </p:cNvPr>
          <p:cNvSpPr>
            <a:spLocks noChangeArrowheads="1"/>
          </p:cNvSpPr>
          <p:nvPr/>
        </p:nvSpPr>
        <p:spPr bwMode="auto">
          <a:xfrm>
            <a:off x="4557713" y="3814763"/>
            <a:ext cx="3897312"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15000"/>
              </a:spcBef>
              <a:buClrTx/>
              <a:buSzTx/>
              <a:buFont typeface="Monotype Sorts" pitchFamily="2" charset="2"/>
              <a:buNone/>
            </a:pPr>
            <a:r>
              <a:rPr lang="zh-CN" altLang="en-US" sz="1800" b="1">
                <a:latin typeface="Helvetica" panose="020B0604020202020204" pitchFamily="34" charset="0"/>
              </a:rPr>
              <a:t>             do {   …</a:t>
            </a:r>
          </a:p>
          <a:p>
            <a:pPr>
              <a:spcBef>
                <a:spcPct val="15000"/>
              </a:spcBef>
              <a:buClrTx/>
              <a:buSzTx/>
              <a:buFont typeface="Monotype Sorts" pitchFamily="2" charset="2"/>
              <a:buNone/>
            </a:pPr>
            <a:r>
              <a:rPr lang="zh-CN" altLang="en-US" sz="1800" b="1">
                <a:latin typeface="Helvetica" panose="020B0604020202020204" pitchFamily="34" charset="0"/>
              </a:rPr>
              <a:t>	         lock(w);</a:t>
            </a:r>
          </a:p>
          <a:p>
            <a:pPr>
              <a:spcBef>
                <a:spcPct val="15000"/>
              </a:spcBef>
              <a:buClrTx/>
              <a:buSzTx/>
              <a:buFont typeface="Monotype Sorts" pitchFamily="2" charset="2"/>
              <a:buNone/>
            </a:pPr>
            <a:r>
              <a:rPr lang="zh-CN" altLang="en-US" sz="1800" b="1">
                <a:latin typeface="Helvetica" panose="020B0604020202020204" pitchFamily="34" charset="0"/>
              </a:rPr>
              <a:t>	         </a:t>
            </a:r>
            <a:r>
              <a:rPr lang="zh-CN" altLang="en-US" sz="1800">
                <a:latin typeface="Helvetica" panose="020B0604020202020204" pitchFamily="34" charset="0"/>
              </a:rPr>
              <a:t>critical section;</a:t>
            </a:r>
          </a:p>
          <a:p>
            <a:pPr>
              <a:spcBef>
                <a:spcPct val="15000"/>
              </a:spcBef>
              <a:buClrTx/>
              <a:buSzTx/>
              <a:buFont typeface="Monotype Sorts" pitchFamily="2" charset="2"/>
              <a:buNone/>
            </a:pPr>
            <a:r>
              <a:rPr lang="zh-CN" altLang="en-US" sz="1800" b="1">
                <a:latin typeface="Helvetica" panose="020B0604020202020204" pitchFamily="34" charset="0"/>
              </a:rPr>
              <a:t>	         unlock(w);</a:t>
            </a:r>
          </a:p>
          <a:p>
            <a:pPr>
              <a:spcBef>
                <a:spcPct val="15000"/>
              </a:spcBef>
              <a:buClrTx/>
              <a:buSzTx/>
              <a:buFont typeface="Monotype Sorts" pitchFamily="2" charset="2"/>
              <a:buNone/>
            </a:pPr>
            <a:r>
              <a:rPr lang="zh-CN" altLang="en-US" sz="1800" b="1">
                <a:latin typeface="Helvetica" panose="020B0604020202020204" pitchFamily="34" charset="0"/>
              </a:rPr>
              <a:t>	         </a:t>
            </a:r>
            <a:r>
              <a:rPr lang="zh-CN" altLang="en-US" sz="1800">
                <a:latin typeface="Helvetica" panose="020B0604020202020204" pitchFamily="34" charset="0"/>
              </a:rPr>
              <a:t>reminder section;</a:t>
            </a:r>
          </a:p>
          <a:p>
            <a:pPr>
              <a:spcBef>
                <a:spcPct val="15000"/>
              </a:spcBef>
              <a:buClrTx/>
              <a:buSzTx/>
              <a:buFont typeface="Monotype Sorts" pitchFamily="2" charset="2"/>
              <a:buNone/>
            </a:pPr>
            <a:r>
              <a:rPr lang="zh-CN" altLang="en-US" sz="1800" b="1">
                <a:latin typeface="Helvetica" panose="020B0604020202020204" pitchFamily="34" charset="0"/>
              </a:rPr>
              <a:t>	      } while (1);</a:t>
            </a:r>
            <a:endParaRPr lang="zh-CN" altLang="en-US" sz="1800">
              <a:latin typeface="Helvetica" panose="020B0604020202020204" pitchFamily="34" charset="0"/>
            </a:endParaRPr>
          </a:p>
        </p:txBody>
      </p:sp>
      <p:sp>
        <p:nvSpPr>
          <p:cNvPr id="190469" name="矩形 2">
            <a:extLst>
              <a:ext uri="{FF2B5EF4-FFF2-40B4-BE49-F238E27FC236}">
                <a16:creationId xmlns:a16="http://schemas.microsoft.com/office/drawing/2014/main" id="{85173EF0-3833-4DBF-BF34-518E4B441797}"/>
              </a:ext>
            </a:extLst>
          </p:cNvPr>
          <p:cNvSpPr>
            <a:spLocks noChangeArrowheads="1"/>
          </p:cNvSpPr>
          <p:nvPr/>
        </p:nvSpPr>
        <p:spPr bwMode="auto">
          <a:xfrm>
            <a:off x="4057650" y="1250950"/>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Monotype Sorts" pitchFamily="2" charset="2"/>
              <a:buNone/>
            </a:pPr>
            <a:r>
              <a:rPr lang="zh-CN" altLang="en-US" sz="1800">
                <a:latin typeface="Helvetica" panose="020B0604020202020204" pitchFamily="34" charset="0"/>
              </a:rPr>
              <a:t>unlock(w):   //关锁原语</a:t>
            </a:r>
          </a:p>
          <a:p>
            <a:pPr>
              <a:spcBef>
                <a:spcPct val="0"/>
              </a:spcBef>
              <a:buClrTx/>
              <a:buSzTx/>
              <a:buFont typeface="Monotype Sorts" pitchFamily="2" charset="2"/>
              <a:buNone/>
            </a:pPr>
            <a:r>
              <a:rPr lang="zh-CN" altLang="en-US" sz="1800">
                <a:latin typeface="Helvetica" panose="020B0604020202020204" pitchFamily="34" charset="0"/>
              </a:rPr>
              <a:t>    w=1;</a:t>
            </a:r>
          </a:p>
        </p:txBody>
      </p:sp>
      <p:sp>
        <p:nvSpPr>
          <p:cNvPr id="190470" name="矩形 3">
            <a:extLst>
              <a:ext uri="{FF2B5EF4-FFF2-40B4-BE49-F238E27FC236}">
                <a16:creationId xmlns:a16="http://schemas.microsoft.com/office/drawing/2014/main" id="{D50B7DB1-B5F9-4B92-89AA-67422CD9F094}"/>
              </a:ext>
            </a:extLst>
          </p:cNvPr>
          <p:cNvSpPr>
            <a:spLocks noChangeArrowheads="1"/>
          </p:cNvSpPr>
          <p:nvPr/>
        </p:nvSpPr>
        <p:spPr bwMode="auto">
          <a:xfrm>
            <a:off x="573088" y="3475038"/>
            <a:ext cx="4572000" cy="228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a:latin typeface="Helvetica" panose="020B0604020202020204" pitchFamily="34" charset="0"/>
              </a:rPr>
              <a:t>w=1;</a:t>
            </a:r>
          </a:p>
          <a:p>
            <a:pPr>
              <a:spcBef>
                <a:spcPct val="15000"/>
              </a:spcBef>
              <a:buClrTx/>
              <a:buSzTx/>
              <a:buFont typeface="Monotype Sorts" pitchFamily="2" charset="2"/>
              <a:buNone/>
            </a:pPr>
            <a:r>
              <a:rPr lang="zh-CN" altLang="en-US" sz="1800" b="1">
                <a:latin typeface="Helvetica" panose="020B0604020202020204" pitchFamily="34" charset="0"/>
              </a:rPr>
              <a:t>do {      …</a:t>
            </a:r>
          </a:p>
          <a:p>
            <a:pPr>
              <a:spcBef>
                <a:spcPct val="15000"/>
              </a:spcBef>
              <a:buClrTx/>
              <a:buSzTx/>
              <a:buFont typeface="Monotype Sorts" pitchFamily="2" charset="2"/>
              <a:buNone/>
            </a:pPr>
            <a:r>
              <a:rPr lang="zh-CN" altLang="en-US" sz="1800" b="1">
                <a:latin typeface="Helvetica" panose="020B0604020202020204" pitchFamily="34" charset="0"/>
              </a:rPr>
              <a:t>             lock(w);</a:t>
            </a:r>
          </a:p>
          <a:p>
            <a:pPr>
              <a:spcBef>
                <a:spcPct val="15000"/>
              </a:spcBef>
              <a:buClrTx/>
              <a:buSzTx/>
              <a:buFont typeface="Monotype Sorts" pitchFamily="2" charset="2"/>
              <a:buNone/>
            </a:pPr>
            <a:r>
              <a:rPr lang="zh-CN" altLang="en-US" sz="1800" b="1">
                <a:latin typeface="Helvetica" panose="020B0604020202020204" pitchFamily="34" charset="0"/>
              </a:rPr>
              <a:t>             </a:t>
            </a:r>
            <a:r>
              <a:rPr lang="zh-CN" altLang="en-US" sz="1800">
                <a:latin typeface="Helvetica" panose="020B0604020202020204" pitchFamily="34" charset="0"/>
              </a:rPr>
              <a:t>critical section;</a:t>
            </a:r>
          </a:p>
          <a:p>
            <a:pPr>
              <a:spcBef>
                <a:spcPct val="15000"/>
              </a:spcBef>
              <a:buClrTx/>
              <a:buSzTx/>
              <a:buFont typeface="Monotype Sorts" pitchFamily="2" charset="2"/>
              <a:buNone/>
            </a:pPr>
            <a:r>
              <a:rPr lang="zh-CN" altLang="en-US" sz="1800" b="1">
                <a:latin typeface="Helvetica" panose="020B0604020202020204" pitchFamily="34" charset="0"/>
              </a:rPr>
              <a:t>             unlock(w);</a:t>
            </a:r>
          </a:p>
          <a:p>
            <a:pPr>
              <a:spcBef>
                <a:spcPct val="15000"/>
              </a:spcBef>
              <a:buClrTx/>
              <a:buSzTx/>
              <a:buFont typeface="Monotype Sorts" pitchFamily="2" charset="2"/>
              <a:buNone/>
            </a:pPr>
            <a:r>
              <a:rPr lang="zh-CN" altLang="en-US" sz="1800" b="1">
                <a:latin typeface="Helvetica" panose="020B0604020202020204" pitchFamily="34" charset="0"/>
              </a:rPr>
              <a:t>             </a:t>
            </a:r>
            <a:r>
              <a:rPr lang="zh-CN" altLang="en-US" sz="1800">
                <a:latin typeface="Helvetica" panose="020B0604020202020204" pitchFamily="34" charset="0"/>
              </a:rPr>
              <a:t>reminder section;</a:t>
            </a:r>
          </a:p>
          <a:p>
            <a:pPr>
              <a:spcBef>
                <a:spcPct val="15000"/>
              </a:spcBef>
              <a:buClrTx/>
              <a:buSzTx/>
              <a:buFont typeface="Monotype Sorts" pitchFamily="2" charset="2"/>
              <a:buNone/>
            </a:pPr>
            <a:r>
              <a:rPr lang="zh-CN" altLang="en-US" sz="1800" b="1">
                <a:latin typeface="Helvetica" panose="020B0604020202020204" pitchFamily="34" charset="0"/>
              </a:rPr>
              <a:t>      } while (1);</a:t>
            </a:r>
            <a:endParaRPr lang="zh-CN" altLang="en-US" sz="1800">
              <a:latin typeface="Helvetica" panose="020B0604020202020204" pitchFamily="34" charset="0"/>
            </a:endParaRPr>
          </a:p>
        </p:txBody>
      </p:sp>
      <p:sp>
        <p:nvSpPr>
          <p:cNvPr id="190471" name="矩形 4">
            <a:extLst>
              <a:ext uri="{FF2B5EF4-FFF2-40B4-BE49-F238E27FC236}">
                <a16:creationId xmlns:a16="http://schemas.microsoft.com/office/drawing/2014/main" id="{010AD11A-8FA2-4745-AF54-2C3F7DB6ECCF}"/>
              </a:ext>
            </a:extLst>
          </p:cNvPr>
          <p:cNvSpPr>
            <a:spLocks noChangeArrowheads="1"/>
          </p:cNvSpPr>
          <p:nvPr/>
        </p:nvSpPr>
        <p:spPr bwMode="auto">
          <a:xfrm>
            <a:off x="658813" y="3081338"/>
            <a:ext cx="7004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a:latin typeface="Helvetica" panose="020B0604020202020204" pitchFamily="34" charset="0"/>
              </a:rPr>
              <a:t>============================================</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a:extLst>
              <a:ext uri="{FF2B5EF4-FFF2-40B4-BE49-F238E27FC236}">
                <a16:creationId xmlns:a16="http://schemas.microsoft.com/office/drawing/2014/main" id="{3CFD1C85-3AA0-4367-90A0-51E36E7D42AE}"/>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比较：整型信号量</a:t>
            </a:r>
          </a:p>
        </p:txBody>
      </p:sp>
      <p:sp>
        <p:nvSpPr>
          <p:cNvPr id="191491" name="矩形 3">
            <a:extLst>
              <a:ext uri="{FF2B5EF4-FFF2-40B4-BE49-F238E27FC236}">
                <a16:creationId xmlns:a16="http://schemas.microsoft.com/office/drawing/2014/main" id="{9622E0F2-1F62-42AE-A2C7-EA216FEFF5B2}"/>
              </a:ext>
            </a:extLst>
          </p:cNvPr>
          <p:cNvSpPr>
            <a:spLocks noChangeArrowheads="1"/>
          </p:cNvSpPr>
          <p:nvPr/>
        </p:nvSpPr>
        <p:spPr bwMode="auto">
          <a:xfrm>
            <a:off x="979488" y="1016000"/>
            <a:ext cx="4230687"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lvl="1">
              <a:lnSpc>
                <a:spcPct val="90000"/>
              </a:lnSpc>
              <a:spcBef>
                <a:spcPct val="0"/>
              </a:spcBef>
              <a:buClrTx/>
              <a:buSzTx/>
              <a:buFont typeface="Arial" panose="020B0604020202020204" pitchFamily="34" charset="0"/>
              <a:buNone/>
            </a:pPr>
            <a:r>
              <a:rPr lang="en-US" altLang="zh-CN" sz="1600">
                <a:solidFill>
                  <a:srgbClr val="0000FF"/>
                </a:solidFill>
                <a:latin typeface="Helvetica" panose="020B0604020202020204" pitchFamily="34" charset="0"/>
                <a:sym typeface="Symbol" panose="05050102010706020507" pitchFamily="18" charset="2"/>
              </a:rPr>
              <a:t>Semaphore  S;</a:t>
            </a:r>
          </a:p>
          <a:p>
            <a:pPr lvl="1">
              <a:lnSpc>
                <a:spcPct val="90000"/>
              </a:lnSpc>
              <a:spcBef>
                <a:spcPct val="0"/>
              </a:spcBef>
              <a:buClrTx/>
              <a:buSzTx/>
              <a:buFont typeface="Arial" panose="020B0604020202020204" pitchFamily="34" charset="0"/>
              <a:buNone/>
            </a:pPr>
            <a:endParaRPr lang="en-US" altLang="zh-CN" sz="1600">
              <a:solidFill>
                <a:srgbClr val="0000FF"/>
              </a:solidFill>
              <a:latin typeface="Helvetica" panose="020B0604020202020204" pitchFamily="34" charset="0"/>
              <a:sym typeface="Symbol" panose="05050102010706020507" pitchFamily="18" charset="2"/>
            </a:endParaRPr>
          </a:p>
          <a:p>
            <a:pPr lvl="1">
              <a:lnSpc>
                <a:spcPct val="90000"/>
              </a:lnSpc>
              <a:spcBef>
                <a:spcPct val="0"/>
              </a:spcBef>
              <a:buClrTx/>
              <a:buSzTx/>
              <a:buFont typeface="Arial" panose="020B0604020202020204" pitchFamily="34" charset="0"/>
              <a:buNone/>
            </a:pPr>
            <a:r>
              <a:rPr lang="en-US" altLang="zh-CN" sz="1600">
                <a:solidFill>
                  <a:srgbClr val="0000FF"/>
                </a:solidFill>
                <a:latin typeface="Helvetica" panose="020B0604020202020204" pitchFamily="34" charset="0"/>
                <a:sym typeface="Symbol" panose="05050102010706020507" pitchFamily="18" charset="2"/>
              </a:rPr>
              <a:t>wait (S) { </a:t>
            </a:r>
          </a:p>
          <a:p>
            <a:pPr lvl="1">
              <a:lnSpc>
                <a:spcPct val="90000"/>
              </a:lnSpc>
              <a:spcBef>
                <a:spcPct val="0"/>
              </a:spcBef>
              <a:buClrTx/>
              <a:buSzTx/>
              <a:buFont typeface="Monotype Sorts" pitchFamily="2" charset="2"/>
              <a:buNone/>
            </a:pPr>
            <a:r>
              <a:rPr lang="en-US" altLang="zh-CN" sz="1600">
                <a:solidFill>
                  <a:srgbClr val="0000FF"/>
                </a:solidFill>
                <a:latin typeface="Helvetica" panose="020B0604020202020204" pitchFamily="34" charset="0"/>
                <a:sym typeface="Symbol" panose="05050102010706020507" pitchFamily="18" charset="2"/>
              </a:rPr>
              <a:t>           while S &lt;= 0</a:t>
            </a:r>
          </a:p>
          <a:p>
            <a:pPr lvl="1">
              <a:lnSpc>
                <a:spcPct val="90000"/>
              </a:lnSpc>
              <a:spcBef>
                <a:spcPct val="0"/>
              </a:spcBef>
              <a:buClrTx/>
              <a:buSzTx/>
              <a:buFont typeface="Monotype Sorts" pitchFamily="2" charset="2"/>
              <a:buNone/>
            </a:pPr>
            <a:r>
              <a:rPr lang="en-US" altLang="zh-CN" sz="1600">
                <a:solidFill>
                  <a:srgbClr val="0000FF"/>
                </a:solidFill>
                <a:latin typeface="Helvetica" panose="020B0604020202020204" pitchFamily="34" charset="0"/>
                <a:sym typeface="Symbol" panose="05050102010706020507" pitchFamily="18" charset="2"/>
              </a:rPr>
              <a:t>                   ; // no-op</a:t>
            </a:r>
          </a:p>
          <a:p>
            <a:pPr lvl="1">
              <a:lnSpc>
                <a:spcPct val="90000"/>
              </a:lnSpc>
              <a:spcBef>
                <a:spcPct val="0"/>
              </a:spcBef>
              <a:buClrTx/>
              <a:buSzTx/>
              <a:buFont typeface="Monotype Sorts" pitchFamily="2" charset="2"/>
              <a:buNone/>
            </a:pPr>
            <a:r>
              <a:rPr lang="en-US" altLang="zh-CN" sz="1600">
                <a:solidFill>
                  <a:srgbClr val="0000FF"/>
                </a:solidFill>
                <a:latin typeface="Helvetica" panose="020B0604020202020204" pitchFamily="34" charset="0"/>
                <a:sym typeface="Symbol" panose="05050102010706020507" pitchFamily="18" charset="2"/>
              </a:rPr>
              <a:t>              S--;</a:t>
            </a:r>
          </a:p>
          <a:p>
            <a:pPr lvl="1">
              <a:lnSpc>
                <a:spcPct val="90000"/>
              </a:lnSpc>
              <a:spcBef>
                <a:spcPct val="0"/>
              </a:spcBef>
              <a:buClrTx/>
              <a:buSzTx/>
              <a:buFont typeface="Monotype Sorts" pitchFamily="2" charset="2"/>
              <a:buNone/>
            </a:pPr>
            <a:r>
              <a:rPr lang="en-US" altLang="zh-CN" sz="1600">
                <a:solidFill>
                  <a:srgbClr val="0000FF"/>
                </a:solidFill>
                <a:latin typeface="Helvetica" panose="020B0604020202020204" pitchFamily="34" charset="0"/>
                <a:sym typeface="Symbol" panose="05050102010706020507" pitchFamily="18" charset="2"/>
              </a:rPr>
              <a:t>      }</a:t>
            </a:r>
          </a:p>
        </p:txBody>
      </p:sp>
      <p:sp>
        <p:nvSpPr>
          <p:cNvPr id="191492" name="矩形 4">
            <a:extLst>
              <a:ext uri="{FF2B5EF4-FFF2-40B4-BE49-F238E27FC236}">
                <a16:creationId xmlns:a16="http://schemas.microsoft.com/office/drawing/2014/main" id="{CFA2815F-229D-4CA7-AECE-EBA7FDFFC49C}"/>
              </a:ext>
            </a:extLst>
          </p:cNvPr>
          <p:cNvSpPr>
            <a:spLocks noChangeArrowheads="1"/>
          </p:cNvSpPr>
          <p:nvPr/>
        </p:nvSpPr>
        <p:spPr bwMode="auto">
          <a:xfrm>
            <a:off x="434975" y="2659063"/>
            <a:ext cx="7999413"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800100" indent="-34290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200150" indent="-28575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Wingdings" panose="05000000000000000000" pitchFamily="2" charset="2"/>
              <a:buChar char="l"/>
            </a:pPr>
            <a:r>
              <a:rPr lang="zh-CN" altLang="en-US" sz="2000">
                <a:latin typeface="Helvetica" panose="020B0604020202020204" pitchFamily="34" charset="0"/>
              </a:rPr>
              <a:t>This type of semaphore is also call “</a:t>
            </a:r>
            <a:r>
              <a:rPr lang="zh-CN" altLang="en-US" sz="2000" b="1">
                <a:solidFill>
                  <a:srgbClr val="FF0000"/>
                </a:solidFill>
                <a:latin typeface="Helvetica" panose="020B0604020202020204" pitchFamily="34" charset="0"/>
              </a:rPr>
              <a:t>spinlock(自旋锁)”</a:t>
            </a:r>
            <a:r>
              <a:rPr lang="zh-CN" altLang="en-US" sz="2000">
                <a:latin typeface="Helvetica" panose="020B0604020202020204" pitchFamily="34" charset="0"/>
              </a:rPr>
              <a:t>；</a:t>
            </a:r>
          </a:p>
          <a:p>
            <a:pPr>
              <a:spcBef>
                <a:spcPct val="0"/>
              </a:spcBef>
              <a:buClrTx/>
              <a:buSzTx/>
              <a:buFont typeface="Wingdings" panose="05000000000000000000" pitchFamily="2" charset="2"/>
              <a:buChar char="l"/>
            </a:pPr>
            <a:r>
              <a:rPr lang="zh-CN" altLang="en-US" sz="2000">
                <a:latin typeface="Helvetica" panose="020B0604020202020204" pitchFamily="34" charset="0"/>
              </a:rPr>
              <a:t>自旋锁的缺点是循环等待，占用cpu时间。</a:t>
            </a:r>
          </a:p>
          <a:p>
            <a:pPr>
              <a:spcBef>
                <a:spcPct val="0"/>
              </a:spcBef>
              <a:buClrTx/>
              <a:buSzTx/>
              <a:buFont typeface="Wingdings" panose="05000000000000000000" pitchFamily="2" charset="2"/>
              <a:buChar char="l"/>
            </a:pPr>
            <a:r>
              <a:rPr lang="zh-CN" altLang="en-US" sz="2000">
                <a:latin typeface="Helvetica" panose="020B0604020202020204" pitchFamily="34" charset="0"/>
              </a:rPr>
              <a:t>在单处理器系统中尤为突出</a:t>
            </a:r>
          </a:p>
          <a:p>
            <a:pPr lvl="1">
              <a:spcBef>
                <a:spcPct val="0"/>
              </a:spcBef>
              <a:buClrTx/>
              <a:buSzTx/>
              <a:buFont typeface="Wingdings" panose="05000000000000000000" pitchFamily="2" charset="2"/>
              <a:buChar char="l"/>
            </a:pPr>
            <a:r>
              <a:rPr lang="zh-CN" altLang="en-US" sz="1600">
                <a:latin typeface="Helvetica" panose="020B0604020202020204" pitchFamily="34" charset="0"/>
              </a:rPr>
              <a:t>这段时间其它不访问临界区的进程可以执行；</a:t>
            </a:r>
          </a:p>
          <a:p>
            <a:pPr lvl="1">
              <a:spcBef>
                <a:spcPct val="0"/>
              </a:spcBef>
              <a:buClrTx/>
              <a:buSzTx/>
              <a:buFont typeface="Wingdings" panose="05000000000000000000" pitchFamily="2" charset="2"/>
              <a:buChar char="l"/>
            </a:pPr>
            <a:r>
              <a:rPr lang="zh-CN" altLang="en-US" sz="1600">
                <a:latin typeface="Helvetica" panose="020B0604020202020204" pitchFamily="34" charset="0"/>
              </a:rPr>
              <a:t>当 一个进程等该一个事件，而该时间需要其它进程产生，而其它进程无法执行</a:t>
            </a:r>
          </a:p>
          <a:p>
            <a:pPr>
              <a:spcBef>
                <a:spcPct val="0"/>
              </a:spcBef>
              <a:buClrTx/>
              <a:buSzTx/>
              <a:buFont typeface="Wingdings" panose="05000000000000000000" pitchFamily="2" charset="2"/>
              <a:buChar char="l"/>
            </a:pPr>
            <a:r>
              <a:rPr lang="zh-CN" altLang="en-US" sz="2000">
                <a:latin typeface="Helvetica" panose="020B0604020202020204" pitchFamily="34" charset="0"/>
              </a:rPr>
              <a:t>自旋锁的优点是进程在循环等待，不需要进行上下文切换，减少了系统开销；</a:t>
            </a:r>
          </a:p>
          <a:p>
            <a:pPr>
              <a:spcBef>
                <a:spcPct val="0"/>
              </a:spcBef>
              <a:buClrTx/>
              <a:buSzTx/>
              <a:buFont typeface="Wingdings" panose="05000000000000000000" pitchFamily="2" charset="2"/>
              <a:buChar char="l"/>
            </a:pPr>
            <a:r>
              <a:rPr lang="zh-CN" altLang="en-US" sz="2000">
                <a:latin typeface="Helvetica" panose="020B0604020202020204" pitchFamily="34" charset="0"/>
              </a:rPr>
              <a:t>当等待锁的时间较短时，自旋锁是有效的；</a:t>
            </a:r>
          </a:p>
          <a:p>
            <a:pPr>
              <a:spcBef>
                <a:spcPct val="0"/>
              </a:spcBef>
              <a:buClrTx/>
              <a:buSzTx/>
              <a:buFont typeface="Wingdings" panose="05000000000000000000" pitchFamily="2" charset="2"/>
              <a:buChar char="l"/>
            </a:pPr>
            <a:r>
              <a:rPr lang="zh-CN" altLang="en-US" sz="2000">
                <a:latin typeface="Helvetica" panose="020B0604020202020204" pitchFamily="34" charset="0"/>
              </a:rPr>
              <a:t>一般在多处理器系统中使用（更适合于多处理器）</a:t>
            </a:r>
          </a:p>
          <a:p>
            <a:pPr lvl="1">
              <a:spcBef>
                <a:spcPct val="0"/>
              </a:spcBef>
              <a:buClrTx/>
              <a:buSzTx/>
              <a:buFont typeface="Wingdings" panose="05000000000000000000" pitchFamily="2" charset="2"/>
              <a:buChar char="l"/>
            </a:pPr>
            <a:r>
              <a:rPr lang="zh-CN" altLang="en-US" sz="1600">
                <a:latin typeface="Helvetica" panose="020B0604020202020204" pitchFamily="34" charset="0"/>
              </a:rPr>
              <a:t>一个线程在一个处理器上等待，而另一个线程可以在另一个处理器上访问临界区；</a:t>
            </a:r>
          </a:p>
          <a:p>
            <a:pPr lvl="1">
              <a:spcBef>
                <a:spcPct val="0"/>
              </a:spcBef>
              <a:buClrTx/>
              <a:buSzTx/>
              <a:buFont typeface="Wingdings" panose="05000000000000000000" pitchFamily="2" charset="2"/>
              <a:buChar char="l"/>
            </a:pPr>
            <a:r>
              <a:rPr lang="zh-CN" altLang="en-US" sz="1600">
                <a:latin typeface="Helvetica" panose="020B0604020202020204" pitchFamily="34" charset="0"/>
              </a:rPr>
              <a:t>当一个进程等待另一个进程产生的事件，另一个进程可以在其它处理机上执行从而产生该事件</a:t>
            </a:r>
          </a:p>
          <a:p>
            <a:pPr lvl="2">
              <a:spcBef>
                <a:spcPct val="0"/>
              </a:spcBef>
              <a:buClrTx/>
              <a:buSzTx/>
              <a:buFont typeface="Wingdings" panose="05000000000000000000" pitchFamily="2" charset="2"/>
              <a:buChar char="l"/>
            </a:pPr>
            <a:endParaRPr lang="zh-CN" altLang="en-US" sz="1400">
              <a:latin typeface="Helvetica" panose="020B0604020202020204" pitchFamily="34" charset="0"/>
            </a:endParaRPr>
          </a:p>
        </p:txBody>
      </p:sp>
      <p:sp>
        <p:nvSpPr>
          <p:cNvPr id="191493" name="矩形 5">
            <a:extLst>
              <a:ext uri="{FF2B5EF4-FFF2-40B4-BE49-F238E27FC236}">
                <a16:creationId xmlns:a16="http://schemas.microsoft.com/office/drawing/2014/main" id="{0E51655F-32BA-4CB9-B96D-740504A7F5CA}"/>
              </a:ext>
            </a:extLst>
          </p:cNvPr>
          <p:cNvSpPr>
            <a:spLocks noChangeArrowheads="1"/>
          </p:cNvSpPr>
          <p:nvPr/>
        </p:nvSpPr>
        <p:spPr bwMode="auto">
          <a:xfrm>
            <a:off x="4986338" y="1268413"/>
            <a:ext cx="26924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lvl="1">
              <a:lnSpc>
                <a:spcPct val="90000"/>
              </a:lnSpc>
              <a:spcBef>
                <a:spcPct val="0"/>
              </a:spcBef>
              <a:buClrTx/>
              <a:buSzTx/>
              <a:buFont typeface="Arial" panose="020B0604020202020204" pitchFamily="34" charset="0"/>
              <a:buNone/>
            </a:pPr>
            <a:r>
              <a:rPr lang="en-US" altLang="zh-CN" sz="1600">
                <a:solidFill>
                  <a:srgbClr val="0000FF"/>
                </a:solidFill>
                <a:latin typeface="Helvetica" panose="020B0604020202020204" pitchFamily="34" charset="0"/>
                <a:sym typeface="Symbol" panose="05050102010706020507" pitchFamily="18" charset="2"/>
              </a:rPr>
              <a:t>signal (S) { </a:t>
            </a:r>
          </a:p>
          <a:p>
            <a:pPr lvl="1">
              <a:lnSpc>
                <a:spcPct val="90000"/>
              </a:lnSpc>
              <a:spcBef>
                <a:spcPct val="0"/>
              </a:spcBef>
              <a:buClrTx/>
              <a:buSzTx/>
              <a:buFont typeface="Monotype Sorts" pitchFamily="2" charset="2"/>
              <a:buNone/>
            </a:pPr>
            <a:r>
              <a:rPr lang="en-US" altLang="zh-CN" sz="1600">
                <a:solidFill>
                  <a:srgbClr val="0000FF"/>
                </a:solidFill>
                <a:latin typeface="Helvetica" panose="020B0604020202020204" pitchFamily="34" charset="0"/>
                <a:sym typeface="Symbol" panose="05050102010706020507" pitchFamily="18" charset="2"/>
              </a:rPr>
              <a:t>        S++;</a:t>
            </a:r>
          </a:p>
          <a:p>
            <a:pPr lvl="1">
              <a:lnSpc>
                <a:spcPct val="90000"/>
              </a:lnSpc>
              <a:spcBef>
                <a:spcPct val="0"/>
              </a:spcBef>
              <a:buClrTx/>
              <a:buSzTx/>
              <a:buFont typeface="Monotype Sorts" pitchFamily="2" charset="2"/>
              <a:buNone/>
            </a:pPr>
            <a:r>
              <a:rPr lang="en-US" altLang="zh-CN" sz="1600">
                <a:solidFill>
                  <a:srgbClr val="0000FF"/>
                </a:solidFill>
                <a:latin typeface="Helvetica" panose="020B0604020202020204" pitchFamily="34" charset="0"/>
                <a:sym typeface="Symbol" panose="05050102010706020507" pitchFamily="18" charset="2"/>
              </a:rPr>
              <a:t>     }</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E75D88B4-AD17-4F57-BB27-D01C7C69DBA7}"/>
              </a:ext>
            </a:extLst>
          </p:cNvPr>
          <p:cNvSpPr>
            <a:spLocks noGrp="1" noChangeArrowheads="1"/>
          </p:cNvSpPr>
          <p:nvPr>
            <p:ph type="title" idx="4294967295"/>
          </p:nvPr>
        </p:nvSpPr>
        <p:spPr/>
        <p:txBody>
          <a:bodyPr/>
          <a:lstStyle/>
          <a:p>
            <a:r>
              <a:rPr lang="zh-CN" altLang="en-US"/>
              <a:t>自行车装配问题-2</a:t>
            </a:r>
          </a:p>
        </p:txBody>
      </p:sp>
      <p:sp>
        <p:nvSpPr>
          <p:cNvPr id="192515" name="Rectangle 3">
            <a:extLst>
              <a:ext uri="{FF2B5EF4-FFF2-40B4-BE49-F238E27FC236}">
                <a16:creationId xmlns:a16="http://schemas.microsoft.com/office/drawing/2014/main" id="{3CDB4BB2-8B10-4286-A4ED-6D2F7B854104}"/>
              </a:ext>
            </a:extLst>
          </p:cNvPr>
          <p:cNvSpPr>
            <a:spLocks noGrp="1" noChangeArrowheads="1"/>
          </p:cNvSpPr>
          <p:nvPr>
            <p:ph type="body" idx="4294967295"/>
          </p:nvPr>
        </p:nvSpPr>
        <p:spPr/>
        <p:txBody>
          <a:bodyPr/>
          <a:lstStyle/>
          <a:p>
            <a:endParaRPr lang="zh-CN" altLang="en-US" sz="1800"/>
          </a:p>
          <a:p>
            <a:r>
              <a:rPr lang="zh-CN" altLang="en-US" sz="1800"/>
              <a:t>semaphore empty=N; </a:t>
            </a:r>
          </a:p>
          <a:p>
            <a:r>
              <a:rPr lang="zh-CN" altLang="en-US" sz="1800"/>
              <a:t>semaphore wheel=0; </a:t>
            </a:r>
          </a:p>
          <a:p>
            <a:r>
              <a:rPr lang="zh-CN" altLang="en-US" sz="1800"/>
              <a:t>semaphore frame=0; </a:t>
            </a:r>
          </a:p>
          <a:p>
            <a:endParaRPr lang="zh-CN" altLang="en-US" sz="1800"/>
          </a:p>
          <a:p>
            <a:endParaRPr lang="zh-CN" altLang="en-US" sz="1800"/>
          </a:p>
          <a:p>
            <a:r>
              <a:rPr lang="zh-CN" altLang="en-US" sz="1800"/>
              <a:t>semaphore s1=N-2;   //箱中车架的数量不可超过 N-2个</a:t>
            </a:r>
          </a:p>
          <a:p>
            <a:r>
              <a:rPr lang="zh-CN" altLang="en-US" sz="1800"/>
              <a:t>semaphore s2=N-1;  //车轮的数量不可超过N-1个</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C27993D2-44FF-456C-8831-F27A0CAF4490}"/>
              </a:ext>
            </a:extLst>
          </p:cNvPr>
          <p:cNvSpPr>
            <a:spLocks noGrp="1" noChangeArrowheads="1"/>
          </p:cNvSpPr>
          <p:nvPr>
            <p:ph type="title" idx="4294967295"/>
          </p:nvPr>
        </p:nvSpPr>
        <p:spPr/>
        <p:txBody>
          <a:bodyPr/>
          <a:lstStyle/>
          <a:p>
            <a:r>
              <a:rPr lang="zh-CN" altLang="en-US"/>
              <a:t>自行车装配问题-3</a:t>
            </a:r>
          </a:p>
        </p:txBody>
      </p:sp>
      <p:sp>
        <p:nvSpPr>
          <p:cNvPr id="193539" name="Rectangle 3">
            <a:extLst>
              <a:ext uri="{FF2B5EF4-FFF2-40B4-BE49-F238E27FC236}">
                <a16:creationId xmlns:a16="http://schemas.microsoft.com/office/drawing/2014/main" id="{53A9B472-6FCA-4738-B801-E51D01E5E2A2}"/>
              </a:ext>
            </a:extLst>
          </p:cNvPr>
          <p:cNvSpPr>
            <a:spLocks noGrp="1" noChangeArrowheads="1"/>
          </p:cNvSpPr>
          <p:nvPr>
            <p:ph type="body" idx="4294967295"/>
          </p:nvPr>
        </p:nvSpPr>
        <p:spPr/>
        <p:txBody>
          <a:bodyPr/>
          <a:lstStyle/>
          <a:p>
            <a:r>
              <a:rPr lang="zh-CN" altLang="en-US" sz="1800"/>
              <a:t>工人 1活动： </a:t>
            </a:r>
          </a:p>
          <a:p>
            <a:r>
              <a:rPr lang="zh-CN" altLang="en-US" sz="1800"/>
              <a:t>do { </a:t>
            </a:r>
          </a:p>
          <a:p>
            <a:r>
              <a:rPr lang="zh-CN" altLang="en-US" sz="1800"/>
              <a:t>加工一个车架 ; </a:t>
            </a:r>
          </a:p>
          <a:p>
            <a:r>
              <a:rPr lang="zh-CN" altLang="en-US" sz="1800"/>
              <a:t>P(s1); </a:t>
            </a:r>
          </a:p>
          <a:p>
            <a:r>
              <a:rPr lang="zh-CN" altLang="en-US" sz="1800"/>
              <a:t>P(empty); </a:t>
            </a:r>
          </a:p>
          <a:p>
            <a:r>
              <a:rPr lang="zh-CN" altLang="en-US" sz="1800"/>
              <a:t>车架放入箱中 ; </a:t>
            </a:r>
          </a:p>
          <a:p>
            <a:r>
              <a:rPr lang="zh-CN" altLang="en-US" sz="1800"/>
              <a:t>V(frame); </a:t>
            </a:r>
          </a:p>
          <a:p>
            <a:r>
              <a:rPr lang="zh-CN" altLang="en-US" sz="1800"/>
              <a:t>} while (1) </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标题 1">
            <a:extLst>
              <a:ext uri="{FF2B5EF4-FFF2-40B4-BE49-F238E27FC236}">
                <a16:creationId xmlns:a16="http://schemas.microsoft.com/office/drawing/2014/main" id="{93A59B4E-FD90-4D9B-95FD-DD3A3C554BF4}"/>
              </a:ext>
            </a:extLst>
          </p:cNvPr>
          <p:cNvSpPr>
            <a:spLocks noGrp="1" noChangeArrowheads="1"/>
          </p:cNvSpPr>
          <p:nvPr>
            <p:ph type="title" idx="4294967295"/>
          </p:nvPr>
        </p:nvSpPr>
        <p:spPr/>
        <p:txBody>
          <a:bodyPr/>
          <a:lstStyle/>
          <a:p>
            <a:r>
              <a:rPr lang="zh-CN" altLang="en-US"/>
              <a:t>自行车装配问题-4</a:t>
            </a:r>
          </a:p>
        </p:txBody>
      </p:sp>
      <p:sp>
        <p:nvSpPr>
          <p:cNvPr id="194563" name="内容占位符 2">
            <a:extLst>
              <a:ext uri="{FF2B5EF4-FFF2-40B4-BE49-F238E27FC236}">
                <a16:creationId xmlns:a16="http://schemas.microsoft.com/office/drawing/2014/main" id="{B64365AC-D97D-4EB0-B6A5-4E02ED9103BE}"/>
              </a:ext>
            </a:extLst>
          </p:cNvPr>
          <p:cNvSpPr>
            <a:spLocks noGrp="1" noChangeArrowheads="1"/>
          </p:cNvSpPr>
          <p:nvPr>
            <p:ph idx="4294967295"/>
          </p:nvPr>
        </p:nvSpPr>
        <p:spPr/>
        <p:txBody>
          <a:bodyPr/>
          <a:lstStyle/>
          <a:p>
            <a:r>
              <a:rPr lang="zh-CN" altLang="en-US" sz="1800"/>
              <a:t>工人 2活动： </a:t>
            </a:r>
          </a:p>
          <a:p>
            <a:pPr>
              <a:buFont typeface="Monotype Sorts" pitchFamily="2" charset="2"/>
              <a:buNone/>
            </a:pPr>
            <a:r>
              <a:rPr lang="zh-CN" altLang="en-US" sz="1800"/>
              <a:t>do { </a:t>
            </a:r>
          </a:p>
          <a:p>
            <a:pPr>
              <a:buFont typeface="Monotype Sorts" pitchFamily="2" charset="2"/>
              <a:buNone/>
            </a:pPr>
            <a:r>
              <a:rPr lang="zh-CN" altLang="en-US" sz="1800"/>
              <a:t>     加工一个车轮 ; </a:t>
            </a:r>
          </a:p>
          <a:p>
            <a:pPr>
              <a:buFont typeface="Monotype Sorts" pitchFamily="2" charset="2"/>
              <a:buNone/>
            </a:pPr>
            <a:r>
              <a:rPr lang="zh-CN" altLang="en-US" sz="1800"/>
              <a:t>     P(s2); </a:t>
            </a:r>
          </a:p>
          <a:p>
            <a:pPr>
              <a:buFont typeface="Monotype Sorts" pitchFamily="2" charset="2"/>
              <a:buNone/>
            </a:pPr>
            <a:r>
              <a:rPr lang="zh-CN" altLang="en-US" sz="1800"/>
              <a:t>     P(empty); </a:t>
            </a:r>
          </a:p>
          <a:p>
            <a:pPr>
              <a:buFont typeface="Monotype Sorts" pitchFamily="2" charset="2"/>
              <a:buNone/>
            </a:pPr>
            <a:r>
              <a:rPr lang="zh-CN" altLang="en-US" sz="1800"/>
              <a:t>     车轮放入箱中 ; </a:t>
            </a:r>
          </a:p>
          <a:p>
            <a:pPr>
              <a:buFont typeface="Monotype Sorts" pitchFamily="2" charset="2"/>
              <a:buNone/>
            </a:pPr>
            <a:r>
              <a:rPr lang="zh-CN" altLang="en-US" sz="1800"/>
              <a:t>     V(wheel); </a:t>
            </a:r>
          </a:p>
          <a:p>
            <a:pPr>
              <a:buFont typeface="Monotype Sorts" pitchFamily="2" charset="2"/>
              <a:buNone/>
            </a:pPr>
            <a:r>
              <a:rPr lang="zh-CN" altLang="en-US" sz="1800"/>
              <a:t>} while (1) </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330CC55D-DB79-4B42-8B4D-9FFAE51C3B1B}"/>
              </a:ext>
            </a:extLst>
          </p:cNvPr>
          <p:cNvSpPr>
            <a:spLocks noGrp="1" noChangeArrowheads="1"/>
          </p:cNvSpPr>
          <p:nvPr>
            <p:ph type="title" idx="4294967295"/>
          </p:nvPr>
        </p:nvSpPr>
        <p:spPr/>
        <p:txBody>
          <a:bodyPr/>
          <a:lstStyle/>
          <a:p>
            <a:r>
              <a:rPr lang="zh-CN" altLang="en-US"/>
              <a:t>自行车装配问题-5</a:t>
            </a:r>
          </a:p>
        </p:txBody>
      </p:sp>
      <p:sp>
        <p:nvSpPr>
          <p:cNvPr id="195587" name="Rectangle 3">
            <a:extLst>
              <a:ext uri="{FF2B5EF4-FFF2-40B4-BE49-F238E27FC236}">
                <a16:creationId xmlns:a16="http://schemas.microsoft.com/office/drawing/2014/main" id="{6348F8BD-81E8-4E91-AF46-0FAC41AC197E}"/>
              </a:ext>
            </a:extLst>
          </p:cNvPr>
          <p:cNvSpPr>
            <a:spLocks noGrp="1" noChangeArrowheads="1"/>
          </p:cNvSpPr>
          <p:nvPr>
            <p:ph type="body" idx="4294967295"/>
          </p:nvPr>
        </p:nvSpPr>
        <p:spPr>
          <a:xfrm>
            <a:off x="827088" y="1036638"/>
            <a:ext cx="7351712" cy="5294312"/>
          </a:xfrm>
        </p:spPr>
        <p:txBody>
          <a:bodyPr/>
          <a:lstStyle/>
          <a:p>
            <a:pPr>
              <a:lnSpc>
                <a:spcPct val="90000"/>
              </a:lnSpc>
            </a:pPr>
            <a:r>
              <a:rPr lang="zh-CN" altLang="en-US" sz="1800"/>
              <a:t>工人 3活动： </a:t>
            </a:r>
          </a:p>
          <a:p>
            <a:pPr>
              <a:lnSpc>
                <a:spcPct val="90000"/>
              </a:lnSpc>
              <a:buFont typeface="Monotype Sorts" pitchFamily="2" charset="2"/>
              <a:buNone/>
            </a:pPr>
            <a:r>
              <a:rPr lang="zh-CN" altLang="en-US" sz="1800"/>
              <a:t>do { </a:t>
            </a:r>
          </a:p>
          <a:p>
            <a:pPr>
              <a:lnSpc>
                <a:spcPct val="90000"/>
              </a:lnSpc>
              <a:buFont typeface="Monotype Sorts" pitchFamily="2" charset="2"/>
              <a:buNone/>
            </a:pPr>
            <a:r>
              <a:rPr lang="zh-CN" altLang="en-US" sz="1800"/>
              <a:t>     P(frame); </a:t>
            </a:r>
          </a:p>
          <a:p>
            <a:pPr>
              <a:lnSpc>
                <a:spcPct val="90000"/>
              </a:lnSpc>
              <a:buFont typeface="Monotype Sorts" pitchFamily="2" charset="2"/>
              <a:buNone/>
            </a:pPr>
            <a:r>
              <a:rPr lang="zh-CN" altLang="en-US" sz="1800"/>
              <a:t>     箱中取一车架 ; </a:t>
            </a:r>
          </a:p>
          <a:p>
            <a:pPr>
              <a:lnSpc>
                <a:spcPct val="90000"/>
              </a:lnSpc>
              <a:buFont typeface="Monotype Sorts" pitchFamily="2" charset="2"/>
              <a:buNone/>
            </a:pPr>
            <a:r>
              <a:rPr lang="zh-CN" altLang="en-US" sz="1800"/>
              <a:t>     V(empty); </a:t>
            </a:r>
          </a:p>
          <a:p>
            <a:pPr>
              <a:lnSpc>
                <a:spcPct val="90000"/>
              </a:lnSpc>
              <a:buFont typeface="Monotype Sorts" pitchFamily="2" charset="2"/>
              <a:buNone/>
            </a:pPr>
            <a:r>
              <a:rPr lang="zh-CN" altLang="en-US" sz="1800"/>
              <a:t>     V(s1); </a:t>
            </a:r>
          </a:p>
          <a:p>
            <a:pPr>
              <a:lnSpc>
                <a:spcPct val="90000"/>
              </a:lnSpc>
              <a:buFont typeface="Monotype Sorts" pitchFamily="2" charset="2"/>
              <a:buNone/>
            </a:pPr>
            <a:r>
              <a:rPr lang="zh-CN" altLang="en-US" sz="1800"/>
              <a:t>     P(wheel); </a:t>
            </a:r>
          </a:p>
          <a:p>
            <a:pPr>
              <a:lnSpc>
                <a:spcPct val="90000"/>
              </a:lnSpc>
              <a:buFont typeface="Monotype Sorts" pitchFamily="2" charset="2"/>
              <a:buNone/>
            </a:pPr>
            <a:r>
              <a:rPr lang="zh-CN" altLang="en-US" sz="1800"/>
              <a:t>     P(wheel); </a:t>
            </a:r>
          </a:p>
          <a:p>
            <a:pPr>
              <a:lnSpc>
                <a:spcPct val="90000"/>
              </a:lnSpc>
              <a:buFont typeface="Monotype Sorts" pitchFamily="2" charset="2"/>
              <a:buNone/>
            </a:pPr>
            <a:r>
              <a:rPr lang="zh-CN" altLang="en-US" sz="1800"/>
              <a:t>     箱中取二车轮 ; </a:t>
            </a:r>
          </a:p>
          <a:p>
            <a:pPr>
              <a:lnSpc>
                <a:spcPct val="90000"/>
              </a:lnSpc>
              <a:buFont typeface="Monotype Sorts" pitchFamily="2" charset="2"/>
              <a:buNone/>
            </a:pPr>
            <a:r>
              <a:rPr lang="zh-CN" altLang="en-US" sz="1800"/>
              <a:t>     V(empty); </a:t>
            </a:r>
          </a:p>
          <a:p>
            <a:pPr>
              <a:lnSpc>
                <a:spcPct val="90000"/>
              </a:lnSpc>
              <a:buFont typeface="Monotype Sorts" pitchFamily="2" charset="2"/>
              <a:buNone/>
            </a:pPr>
            <a:r>
              <a:rPr lang="zh-CN" altLang="en-US" sz="1800"/>
              <a:t>     V(empty); </a:t>
            </a:r>
          </a:p>
          <a:p>
            <a:pPr>
              <a:lnSpc>
                <a:spcPct val="90000"/>
              </a:lnSpc>
              <a:buFont typeface="Monotype Sorts" pitchFamily="2" charset="2"/>
              <a:buNone/>
            </a:pPr>
            <a:r>
              <a:rPr lang="zh-CN" altLang="en-US" sz="1800"/>
              <a:t>     V(s2); </a:t>
            </a:r>
          </a:p>
          <a:p>
            <a:pPr>
              <a:lnSpc>
                <a:spcPct val="90000"/>
              </a:lnSpc>
              <a:buFont typeface="Monotype Sorts" pitchFamily="2" charset="2"/>
              <a:buNone/>
            </a:pPr>
            <a:r>
              <a:rPr lang="zh-CN" altLang="en-US" sz="1800"/>
              <a:t>     V(s2); </a:t>
            </a:r>
          </a:p>
          <a:p>
            <a:pPr>
              <a:lnSpc>
                <a:spcPct val="90000"/>
              </a:lnSpc>
              <a:buFont typeface="Monotype Sorts" pitchFamily="2" charset="2"/>
              <a:buNone/>
            </a:pPr>
            <a:r>
              <a:rPr lang="zh-CN" altLang="en-US" sz="1800"/>
              <a:t>     组装为一台车 ; </a:t>
            </a:r>
          </a:p>
          <a:p>
            <a:pPr>
              <a:lnSpc>
                <a:spcPct val="90000"/>
              </a:lnSpc>
              <a:buFont typeface="Monotype Sorts" pitchFamily="2" charset="2"/>
              <a:buNone/>
            </a:pPr>
            <a:r>
              <a:rPr lang="zh-CN" altLang="en-US" sz="1800"/>
              <a:t>} while (1) </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72C749B0-8148-4EC3-9754-F531842A056C}"/>
              </a:ext>
            </a:extLst>
          </p:cNvPr>
          <p:cNvSpPr>
            <a:spLocks noGrp="1" noChangeArrowheads="1"/>
          </p:cNvSpPr>
          <p:nvPr>
            <p:ph type="title" idx="4294967295"/>
          </p:nvPr>
        </p:nvSpPr>
        <p:spPr/>
        <p:txBody>
          <a:bodyPr/>
          <a:lstStyle/>
          <a:p>
            <a:r>
              <a:rPr lang="zh-CN" altLang="en-US"/>
              <a:t>和尚取水、饮水问题</a:t>
            </a:r>
          </a:p>
        </p:txBody>
      </p:sp>
      <p:sp>
        <p:nvSpPr>
          <p:cNvPr id="196611" name="Rectangle 3">
            <a:extLst>
              <a:ext uri="{FF2B5EF4-FFF2-40B4-BE49-F238E27FC236}">
                <a16:creationId xmlns:a16="http://schemas.microsoft.com/office/drawing/2014/main" id="{DCF551ED-EF54-44EE-9C18-B4DBDBC14C14}"/>
              </a:ext>
            </a:extLst>
          </p:cNvPr>
          <p:cNvSpPr>
            <a:spLocks noGrp="1" noChangeArrowheads="1"/>
          </p:cNvSpPr>
          <p:nvPr>
            <p:ph type="body" idx="4294967295"/>
          </p:nvPr>
        </p:nvSpPr>
        <p:spPr/>
        <p:txBody>
          <a:bodyPr/>
          <a:lstStyle/>
          <a:p>
            <a:r>
              <a:rPr lang="zh-CN" altLang="en-US" sz="2400"/>
              <a:t>某寺庙，有小和尚、老和尚若干。庙内有一水缸，由小和尚提水入缸，供老和尚饮用。水缸可容纳 30 桶水，每次入水、取水仅为1桶，不可同时进行。水取自同一井中，水井径窄，每次只能容纳一个水桶取水。现有水桶5个，供小和尚入水及老和尚取水使用。规定入水、取水后，把桶放下，使用时再重新取。试用记录型信号量和wait、signal（或P、V）操作给出老和尚和小和尚的活动。</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6BB34B96-FD15-4D3F-8298-05E664276A12}"/>
              </a:ext>
            </a:extLst>
          </p:cNvPr>
          <p:cNvSpPr>
            <a:spLocks noGrp="1" noChangeArrowheads="1"/>
          </p:cNvSpPr>
          <p:nvPr>
            <p:ph type="title" idx="4294967295"/>
          </p:nvPr>
        </p:nvSpPr>
        <p:spPr/>
        <p:txBody>
          <a:bodyPr/>
          <a:lstStyle/>
          <a:p>
            <a:r>
              <a:rPr lang="zh-CN" altLang="en-US"/>
              <a:t>和尚取水、饮水问题</a:t>
            </a:r>
          </a:p>
        </p:txBody>
      </p:sp>
      <p:sp>
        <p:nvSpPr>
          <p:cNvPr id="197635" name="Rectangle 3">
            <a:extLst>
              <a:ext uri="{FF2B5EF4-FFF2-40B4-BE49-F238E27FC236}">
                <a16:creationId xmlns:a16="http://schemas.microsoft.com/office/drawing/2014/main" id="{65F64F46-4276-48FA-812F-9EC354E8979F}"/>
              </a:ext>
            </a:extLst>
          </p:cNvPr>
          <p:cNvSpPr>
            <a:spLocks noGrp="1" noChangeArrowheads="1"/>
          </p:cNvSpPr>
          <p:nvPr>
            <p:ph type="body" idx="4294967295"/>
          </p:nvPr>
        </p:nvSpPr>
        <p:spPr/>
        <p:txBody>
          <a:bodyPr/>
          <a:lstStyle/>
          <a:p>
            <a:r>
              <a:rPr lang="zh-CN" altLang="en-US" sz="1800"/>
              <a:t>semaphore empty=30; // 表示缸中目前还能装多少桶水，初始时能装 30 桶水 </a:t>
            </a:r>
          </a:p>
          <a:p>
            <a:r>
              <a:rPr lang="zh-CN" altLang="en-US" sz="1800"/>
              <a:t>semaphore full=0; // 表示缸中有多少桶水，初始时缸中没有水 </a:t>
            </a:r>
          </a:p>
          <a:p>
            <a:r>
              <a:rPr lang="zh-CN" altLang="en-US" sz="1800"/>
              <a:t>semaphore buckets=5; // 表示有多少只空桶可用，初始时有 5 只桶可用 </a:t>
            </a:r>
          </a:p>
          <a:p>
            <a:r>
              <a:rPr lang="zh-CN" altLang="en-US" sz="1800"/>
              <a:t>semaphore mutex_well=1; // 用于实现对井的互斥操作 </a:t>
            </a:r>
          </a:p>
          <a:p>
            <a:r>
              <a:rPr lang="zh-CN" altLang="en-US" sz="1800"/>
              <a:t>semaphore mutex_bigjar=1; // 用于实现对缸的互斥操作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0A98FE2-19A6-40CB-B373-9CD6C49F0E8C}"/>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Module 6: Process Synchronization</a:t>
            </a:r>
          </a:p>
        </p:txBody>
      </p:sp>
      <p:sp>
        <p:nvSpPr>
          <p:cNvPr id="5123" name="Rectangle 3">
            <a:extLst>
              <a:ext uri="{FF2B5EF4-FFF2-40B4-BE49-F238E27FC236}">
                <a16:creationId xmlns:a16="http://schemas.microsoft.com/office/drawing/2014/main" id="{3950FB30-8EF5-4F00-9B49-E7AF4E33C724}"/>
              </a:ext>
            </a:extLst>
          </p:cNvPr>
          <p:cNvSpPr>
            <a:spLocks noGrp="1" noChangeArrowheads="1"/>
          </p:cNvSpPr>
          <p:nvPr>
            <p:ph type="body" idx="4294967295"/>
          </p:nvPr>
        </p:nvSpPr>
        <p:spPr>
          <a:xfrm>
            <a:off x="827088" y="1479550"/>
            <a:ext cx="7489825" cy="4630738"/>
          </a:xfrm>
        </p:spPr>
        <p:txBody>
          <a:bodyPr/>
          <a:lstStyle/>
          <a:p>
            <a:pPr>
              <a:lnSpc>
                <a:spcPct val="80000"/>
              </a:lnSpc>
            </a:pPr>
            <a:r>
              <a:rPr lang="en-US" altLang="zh-CN" sz="2400" dirty="0"/>
              <a:t>Background</a:t>
            </a:r>
          </a:p>
          <a:p>
            <a:pPr>
              <a:lnSpc>
                <a:spcPct val="80000"/>
              </a:lnSpc>
            </a:pPr>
            <a:r>
              <a:rPr lang="en-US" altLang="zh-CN" sz="2400" b="1" dirty="0"/>
              <a:t>The Critical-Section Problem</a:t>
            </a:r>
          </a:p>
          <a:p>
            <a:pPr>
              <a:lnSpc>
                <a:spcPct val="80000"/>
              </a:lnSpc>
            </a:pPr>
            <a:r>
              <a:rPr lang="en-US" altLang="zh-CN" sz="2400" dirty="0"/>
              <a:t>Peterson’s Solution</a:t>
            </a:r>
          </a:p>
          <a:p>
            <a:pPr>
              <a:lnSpc>
                <a:spcPct val="80000"/>
              </a:lnSpc>
            </a:pPr>
            <a:r>
              <a:rPr lang="en-US" altLang="zh-CN" sz="2400" b="1" dirty="0"/>
              <a:t>Synchronization Hardware</a:t>
            </a:r>
          </a:p>
          <a:p>
            <a:pPr>
              <a:lnSpc>
                <a:spcPct val="80000"/>
              </a:lnSpc>
            </a:pPr>
            <a:r>
              <a:rPr lang="en-US" altLang="zh-CN" sz="2400" b="1" dirty="0"/>
              <a:t>Semaphores</a:t>
            </a:r>
          </a:p>
          <a:p>
            <a:pPr>
              <a:lnSpc>
                <a:spcPct val="80000"/>
              </a:lnSpc>
            </a:pPr>
            <a:r>
              <a:rPr lang="en-US" altLang="zh-CN" sz="2400" b="1" dirty="0"/>
              <a:t>Classic Problems of Synchronization</a:t>
            </a:r>
          </a:p>
          <a:p>
            <a:pPr>
              <a:lnSpc>
                <a:spcPct val="80000"/>
              </a:lnSpc>
            </a:pPr>
            <a:r>
              <a:rPr lang="en-US" altLang="zh-CN" sz="2400" dirty="0"/>
              <a:t>Monitors</a:t>
            </a:r>
          </a:p>
          <a:p>
            <a:pPr>
              <a:lnSpc>
                <a:spcPct val="80000"/>
              </a:lnSpc>
            </a:pPr>
            <a:r>
              <a:rPr lang="en-US" altLang="zh-CN" sz="2400" dirty="0"/>
              <a:t>Synchronization Examples </a:t>
            </a:r>
          </a:p>
          <a:p>
            <a:pPr>
              <a:lnSpc>
                <a:spcPct val="80000"/>
              </a:lnSpc>
            </a:pPr>
            <a:r>
              <a:rPr lang="en-US" altLang="zh-CN" sz="2400" dirty="0"/>
              <a:t>Atomic Transactions</a:t>
            </a:r>
          </a:p>
        </p:txBody>
      </p:sp>
      <p:sp>
        <p:nvSpPr>
          <p:cNvPr id="5124" name="Rectangle 5">
            <a:extLst>
              <a:ext uri="{FF2B5EF4-FFF2-40B4-BE49-F238E27FC236}">
                <a16:creationId xmlns:a16="http://schemas.microsoft.com/office/drawing/2014/main" id="{A754D9D0-DD1B-4898-BFF3-5BF09CDE287B}"/>
              </a:ext>
            </a:extLst>
          </p:cNvPr>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D05F6FB-2E87-4CA6-BB66-BF0A7CBAB491}"/>
              </a:ext>
            </a:extLst>
          </p:cNvPr>
          <p:cNvSpPr>
            <a:spLocks noGrp="1"/>
          </p:cNvSpPr>
          <p:nvPr>
            <p:ph type="title" idx="4294967295"/>
          </p:nvPr>
        </p:nvSpPr>
        <p:spPr>
          <a:xfrm>
            <a:off x="773113" y="635000"/>
            <a:ext cx="8077200" cy="609600"/>
          </a:xfrm>
          <a:ln>
            <a:miter/>
          </a:ln>
        </p:spPr>
        <p:txBody>
          <a:bodyPr/>
          <a:lstStyle/>
          <a:p>
            <a:pPr>
              <a:defRPr/>
            </a:pPr>
            <a:r>
              <a:rPr lang="en-US" altLang="zh-CN" sz="2800" i="1" noProof="1">
                <a:effectLst>
                  <a:outerShdw blurRad="38100" dist="38100" dir="2700000">
                    <a:srgbClr val="C0C0C0"/>
                  </a:outerShdw>
                </a:effectLst>
              </a:rPr>
              <a:t>Atomic Operation</a:t>
            </a:r>
          </a:p>
        </p:txBody>
      </p:sp>
      <p:sp>
        <p:nvSpPr>
          <p:cNvPr id="26627" name="Rectangle 3">
            <a:extLst>
              <a:ext uri="{FF2B5EF4-FFF2-40B4-BE49-F238E27FC236}">
                <a16:creationId xmlns:a16="http://schemas.microsoft.com/office/drawing/2014/main" id="{9ECEBF5F-D1A4-40B7-81C2-5D9B1874FA3C}"/>
              </a:ext>
            </a:extLst>
          </p:cNvPr>
          <p:cNvSpPr>
            <a:spLocks noGrp="1" noChangeArrowheads="1"/>
          </p:cNvSpPr>
          <p:nvPr>
            <p:ph type="body" idx="4294967295"/>
          </p:nvPr>
        </p:nvSpPr>
        <p:spPr>
          <a:xfrm>
            <a:off x="760413" y="1538288"/>
            <a:ext cx="7812087" cy="4484687"/>
          </a:xfrm>
        </p:spPr>
        <p:txBody>
          <a:bodyPr/>
          <a:lstStyle/>
          <a:p>
            <a:r>
              <a:rPr lang="zh-CN" altLang="en-US" sz="2000" dirty="0"/>
              <a:t>The statements</a:t>
            </a:r>
            <a:br>
              <a:rPr lang="zh-CN" altLang="en-US" sz="2000" dirty="0"/>
            </a:br>
            <a:r>
              <a:rPr lang="zh-CN" altLang="en-US" sz="2000" dirty="0"/>
              <a:t/>
            </a:r>
            <a:br>
              <a:rPr lang="zh-CN" altLang="en-US" sz="2000" dirty="0"/>
            </a:br>
            <a:r>
              <a:rPr lang="zh-CN" altLang="en-US" sz="2000" b="1" dirty="0"/>
              <a:t>  counter++;  and </a:t>
            </a:r>
          </a:p>
          <a:p>
            <a:pPr>
              <a:buFont typeface="Monotype Sorts" pitchFamily="2" charset="2"/>
              <a:buNone/>
            </a:pPr>
            <a:r>
              <a:rPr lang="zh-CN" altLang="en-US" sz="2000" b="1" dirty="0"/>
              <a:t>       counter--;</a:t>
            </a:r>
            <a:br>
              <a:rPr lang="zh-CN" altLang="en-US" sz="2000" b="1" dirty="0"/>
            </a:br>
            <a:r>
              <a:rPr lang="zh-CN" altLang="en-US" sz="2000" dirty="0"/>
              <a:t/>
            </a:r>
            <a:br>
              <a:rPr lang="zh-CN" altLang="en-US" sz="2000" dirty="0"/>
            </a:br>
            <a:r>
              <a:rPr lang="zh-CN" altLang="en-US" sz="2000" dirty="0"/>
              <a:t>must be performed </a:t>
            </a:r>
            <a:r>
              <a:rPr lang="zh-CN" altLang="en-US" sz="2000" b="1" i="1" dirty="0">
                <a:solidFill>
                  <a:schemeClr val="tx2"/>
                </a:solidFill>
              </a:rPr>
              <a:t>atomically</a:t>
            </a:r>
            <a:r>
              <a:rPr lang="zh-CN" altLang="en-US" sz="2000" b="1" dirty="0">
                <a:solidFill>
                  <a:schemeClr val="tx2"/>
                </a:solidFill>
              </a:rPr>
              <a:t>.</a:t>
            </a:r>
          </a:p>
          <a:p>
            <a:endParaRPr lang="zh-CN" altLang="en-US" sz="2000" b="1" dirty="0"/>
          </a:p>
          <a:p>
            <a:r>
              <a:rPr lang="zh-CN" altLang="en-US" sz="2000" b="1" i="1" u="sng" dirty="0">
                <a:solidFill>
                  <a:srgbClr val="FF0000"/>
                </a:solidFill>
              </a:rPr>
              <a:t>Atomic operation</a:t>
            </a:r>
            <a:r>
              <a:rPr lang="zh-CN" altLang="en-US" sz="2000" b="1" dirty="0"/>
              <a:t> means an operation that completes in its entirety without interruption.</a:t>
            </a:r>
          </a:p>
          <a:p>
            <a:r>
              <a:rPr lang="zh-CN" altLang="en-US" sz="2000" b="1" dirty="0"/>
              <a:t>原子操作、操作的原子性</a:t>
            </a:r>
          </a:p>
          <a:p>
            <a:endParaRPr lang="zh-CN" altLang="en-US" sz="2000" b="1" dirty="0"/>
          </a:p>
          <a:p>
            <a:r>
              <a:rPr lang="zh-CN" altLang="en-US" sz="2000" dirty="0"/>
              <a:t>How</a:t>
            </a:r>
            <a:r>
              <a:rPr lang="zh-CN" altLang="en-US" sz="2000" dirty="0" smtClean="0"/>
              <a:t>?</a:t>
            </a:r>
            <a:endParaRPr lang="zh-CN" altLang="en-US" sz="2000" i="1"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177E9E38-931D-47E4-98F9-B3ADE760E7DA}"/>
              </a:ext>
            </a:extLst>
          </p:cNvPr>
          <p:cNvSpPr>
            <a:spLocks noGrp="1" noChangeArrowheads="1"/>
          </p:cNvSpPr>
          <p:nvPr>
            <p:ph type="title" idx="4294967295"/>
          </p:nvPr>
        </p:nvSpPr>
        <p:spPr/>
        <p:txBody>
          <a:bodyPr/>
          <a:lstStyle/>
          <a:p>
            <a:r>
              <a:rPr lang="zh-CN" altLang="en-US"/>
              <a:t>和尚取水、饮水问题</a:t>
            </a:r>
          </a:p>
        </p:txBody>
      </p:sp>
      <p:sp>
        <p:nvSpPr>
          <p:cNvPr id="198659" name="Rectangle 3">
            <a:extLst>
              <a:ext uri="{FF2B5EF4-FFF2-40B4-BE49-F238E27FC236}">
                <a16:creationId xmlns:a16="http://schemas.microsoft.com/office/drawing/2014/main" id="{50020132-94F8-4353-8291-B3F4CCB8D8C5}"/>
              </a:ext>
            </a:extLst>
          </p:cNvPr>
          <p:cNvSpPr>
            <a:spLocks noGrp="1" noChangeArrowheads="1"/>
          </p:cNvSpPr>
          <p:nvPr>
            <p:ph type="body" idx="4294967295"/>
          </p:nvPr>
        </p:nvSpPr>
        <p:spPr>
          <a:xfrm>
            <a:off x="827088" y="1282700"/>
            <a:ext cx="7351712" cy="5180013"/>
          </a:xfrm>
        </p:spPr>
        <p:txBody>
          <a:bodyPr/>
          <a:lstStyle/>
          <a:p>
            <a:pPr>
              <a:lnSpc>
                <a:spcPct val="80000"/>
              </a:lnSpc>
            </a:pPr>
            <a:r>
              <a:rPr lang="zh-CN" altLang="en-US" sz="1600" b="1"/>
              <a:t>young_monk() </a:t>
            </a:r>
            <a:r>
              <a:rPr lang="zh-CN" altLang="en-US" sz="1600"/>
              <a:t>{ //到井中打水，然后倒入缸中，供老和尚饮用</a:t>
            </a:r>
          </a:p>
          <a:p>
            <a:pPr>
              <a:lnSpc>
                <a:spcPct val="80000"/>
              </a:lnSpc>
              <a:buFont typeface="Monotype Sorts" pitchFamily="2" charset="2"/>
              <a:buNone/>
            </a:pPr>
            <a:r>
              <a:rPr lang="zh-CN" altLang="en-US" sz="1600"/>
              <a:t>while(1){ </a:t>
            </a:r>
          </a:p>
          <a:p>
            <a:pPr>
              <a:lnSpc>
                <a:spcPct val="80000"/>
              </a:lnSpc>
              <a:buFont typeface="Monotype Sorts" pitchFamily="2" charset="2"/>
              <a:buNone/>
            </a:pPr>
            <a:r>
              <a:rPr lang="zh-CN" altLang="en-US" sz="1600"/>
              <a:t>    P(empty);         //水缸是否已满？   </a:t>
            </a:r>
          </a:p>
          <a:p>
            <a:pPr>
              <a:lnSpc>
                <a:spcPct val="80000"/>
              </a:lnSpc>
              <a:buFont typeface="Monotype Sorts" pitchFamily="2" charset="2"/>
              <a:buNone/>
            </a:pPr>
            <a:r>
              <a:rPr lang="zh-CN" altLang="en-US" sz="1600"/>
              <a:t>    P(buckets);      //申请一个空桶</a:t>
            </a:r>
          </a:p>
          <a:p>
            <a:pPr>
              <a:lnSpc>
                <a:spcPct val="80000"/>
              </a:lnSpc>
              <a:buFont typeface="Monotype Sorts" pitchFamily="2" charset="2"/>
              <a:buNone/>
            </a:pPr>
            <a:r>
              <a:rPr lang="zh-CN" altLang="en-US" sz="1600" b="1"/>
              <a:t>    get a bucket</a:t>
            </a:r>
            <a:r>
              <a:rPr lang="zh-CN" altLang="en-US" sz="1600"/>
              <a:t>;  //可以考虑对取桶操作实现互斥</a:t>
            </a:r>
          </a:p>
          <a:p>
            <a:pPr>
              <a:lnSpc>
                <a:spcPct val="80000"/>
              </a:lnSpc>
              <a:buFont typeface="Monotype Sorts" pitchFamily="2" charset="2"/>
              <a:buNone/>
            </a:pPr>
            <a:r>
              <a:rPr lang="zh-CN" altLang="en-US" sz="1600" b="1"/>
              <a:t>    go to the well; </a:t>
            </a:r>
          </a:p>
          <a:p>
            <a:pPr>
              <a:lnSpc>
                <a:spcPct val="80000"/>
              </a:lnSpc>
              <a:buFont typeface="Monotype Sorts" pitchFamily="2" charset="2"/>
              <a:buNone/>
            </a:pPr>
            <a:r>
              <a:rPr lang="zh-CN" altLang="en-US" sz="1600"/>
              <a:t>    P(mutex_well); //实现对井的互斥操作 </a:t>
            </a:r>
          </a:p>
          <a:p>
            <a:pPr>
              <a:lnSpc>
                <a:spcPct val="80000"/>
              </a:lnSpc>
              <a:buFont typeface="Monotype Sorts" pitchFamily="2" charset="2"/>
              <a:buNone/>
            </a:pPr>
            <a:r>
              <a:rPr lang="zh-CN" altLang="en-US" sz="1600" b="1"/>
              <a:t>    get water</a:t>
            </a:r>
            <a:r>
              <a:rPr lang="zh-CN" altLang="en-US" sz="1600"/>
              <a:t>; </a:t>
            </a:r>
          </a:p>
          <a:p>
            <a:pPr>
              <a:lnSpc>
                <a:spcPct val="80000"/>
              </a:lnSpc>
              <a:buFont typeface="Monotype Sorts" pitchFamily="2" charset="2"/>
              <a:buNone/>
            </a:pPr>
            <a:r>
              <a:rPr lang="zh-CN" altLang="en-US" sz="1600"/>
              <a:t>    V(mutex_well); //释放井的使用权</a:t>
            </a:r>
          </a:p>
          <a:p>
            <a:pPr>
              <a:lnSpc>
                <a:spcPct val="80000"/>
              </a:lnSpc>
              <a:buFont typeface="Monotype Sorts" pitchFamily="2" charset="2"/>
              <a:buNone/>
            </a:pPr>
            <a:r>
              <a:rPr lang="zh-CN" altLang="en-US" sz="1600" b="1"/>
              <a:t>    go to the temple</a:t>
            </a:r>
            <a:r>
              <a:rPr lang="zh-CN" altLang="en-US" sz="1600"/>
              <a:t>; </a:t>
            </a:r>
          </a:p>
          <a:p>
            <a:pPr>
              <a:lnSpc>
                <a:spcPct val="80000"/>
              </a:lnSpc>
              <a:buFont typeface="Monotype Sorts" pitchFamily="2" charset="2"/>
              <a:buNone/>
            </a:pPr>
            <a:r>
              <a:rPr lang="zh-CN" altLang="en-US" sz="1600"/>
              <a:t>    P(mutex_bigjar); //实现对缸的互斥操作 </a:t>
            </a:r>
          </a:p>
          <a:p>
            <a:pPr>
              <a:lnSpc>
                <a:spcPct val="80000"/>
              </a:lnSpc>
              <a:buFont typeface="Monotype Sorts" pitchFamily="2" charset="2"/>
              <a:buNone/>
            </a:pPr>
            <a:r>
              <a:rPr lang="zh-CN" altLang="en-US" sz="1600" b="1"/>
              <a:t>    pour the water into the big jar; </a:t>
            </a:r>
          </a:p>
          <a:p>
            <a:pPr>
              <a:lnSpc>
                <a:spcPct val="80000"/>
              </a:lnSpc>
              <a:buFont typeface="Monotype Sorts" pitchFamily="2" charset="2"/>
              <a:buNone/>
            </a:pPr>
            <a:r>
              <a:rPr lang="zh-CN" altLang="en-US" sz="1600"/>
              <a:t>    V(mutex_bigjar); //释放缸的使用权</a:t>
            </a:r>
          </a:p>
          <a:p>
            <a:pPr>
              <a:lnSpc>
                <a:spcPct val="80000"/>
              </a:lnSpc>
              <a:buFont typeface="Monotype Sorts" pitchFamily="2" charset="2"/>
              <a:buNone/>
            </a:pPr>
            <a:r>
              <a:rPr lang="zh-CN" altLang="en-US" sz="1600"/>
              <a:t>    V(buckets);  //将桶放下</a:t>
            </a:r>
          </a:p>
          <a:p>
            <a:pPr>
              <a:lnSpc>
                <a:spcPct val="80000"/>
              </a:lnSpc>
              <a:buFont typeface="Monotype Sorts" pitchFamily="2" charset="2"/>
              <a:buNone/>
            </a:pPr>
            <a:r>
              <a:rPr lang="zh-CN" altLang="en-US" sz="1600"/>
              <a:t>    V(full);         //老和尚可以取水</a:t>
            </a:r>
          </a:p>
          <a:p>
            <a:pPr>
              <a:lnSpc>
                <a:spcPct val="80000"/>
              </a:lnSpc>
              <a:buFont typeface="Monotype Sorts" pitchFamily="2" charset="2"/>
              <a:buNone/>
            </a:pPr>
            <a:r>
              <a:rPr lang="zh-CN" altLang="en-US" sz="1600"/>
              <a:t>   } </a:t>
            </a:r>
          </a:p>
          <a:p>
            <a:pPr>
              <a:lnSpc>
                <a:spcPct val="80000"/>
              </a:lnSpc>
              <a:buFont typeface="Monotype Sorts" pitchFamily="2" charset="2"/>
              <a:buNone/>
            </a:pPr>
            <a:r>
              <a:rPr lang="zh-CN" altLang="en-US" sz="1600"/>
              <a:t>}  </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41DC32E1-267E-418D-A47B-819281DC63D7}"/>
              </a:ext>
            </a:extLst>
          </p:cNvPr>
          <p:cNvSpPr>
            <a:spLocks noGrp="1" noChangeArrowheads="1"/>
          </p:cNvSpPr>
          <p:nvPr>
            <p:ph type="title" idx="4294967295"/>
          </p:nvPr>
        </p:nvSpPr>
        <p:spPr/>
        <p:txBody>
          <a:bodyPr/>
          <a:lstStyle/>
          <a:p>
            <a:r>
              <a:rPr lang="zh-CN" altLang="en-US"/>
              <a:t>和尚取水、饮水问题</a:t>
            </a:r>
          </a:p>
        </p:txBody>
      </p:sp>
      <p:sp>
        <p:nvSpPr>
          <p:cNvPr id="199683" name="Rectangle 3">
            <a:extLst>
              <a:ext uri="{FF2B5EF4-FFF2-40B4-BE49-F238E27FC236}">
                <a16:creationId xmlns:a16="http://schemas.microsoft.com/office/drawing/2014/main" id="{95FA8233-AA68-422F-89A9-20EEDB108E39}"/>
              </a:ext>
            </a:extLst>
          </p:cNvPr>
          <p:cNvSpPr>
            <a:spLocks noGrp="1" noChangeArrowheads="1"/>
          </p:cNvSpPr>
          <p:nvPr>
            <p:ph type="body" idx="4294967295"/>
          </p:nvPr>
        </p:nvSpPr>
        <p:spPr>
          <a:xfrm>
            <a:off x="827088" y="1282700"/>
            <a:ext cx="7351712" cy="5092700"/>
          </a:xfrm>
        </p:spPr>
        <p:txBody>
          <a:bodyPr/>
          <a:lstStyle/>
          <a:p>
            <a:r>
              <a:rPr lang="zh-CN" altLang="en-US" sz="1800" b="1"/>
              <a:t>old_monk() </a:t>
            </a:r>
            <a:r>
              <a:rPr lang="zh-CN" altLang="en-US" sz="1800"/>
              <a:t>{ //取水饮用</a:t>
            </a:r>
          </a:p>
          <a:p>
            <a:pPr>
              <a:buFont typeface="Monotype Sorts" pitchFamily="2" charset="2"/>
              <a:buNone/>
            </a:pPr>
            <a:r>
              <a:rPr lang="zh-CN" altLang="en-US" sz="1800"/>
              <a:t>while(1){ </a:t>
            </a:r>
          </a:p>
          <a:p>
            <a:pPr>
              <a:buFont typeface="Monotype Sorts" pitchFamily="2" charset="2"/>
              <a:buNone/>
            </a:pPr>
            <a:r>
              <a:rPr lang="zh-CN" altLang="en-US" sz="1800"/>
              <a:t>    P(full);           //缸中是否有水？</a:t>
            </a:r>
          </a:p>
          <a:p>
            <a:pPr>
              <a:buFont typeface="Monotype Sorts" pitchFamily="2" charset="2"/>
              <a:buNone/>
            </a:pPr>
            <a:r>
              <a:rPr lang="zh-CN" altLang="en-US" sz="1800"/>
              <a:t>    P(buckets);   //申请一个空桶</a:t>
            </a:r>
          </a:p>
          <a:p>
            <a:pPr>
              <a:buFont typeface="Monotype Sorts" pitchFamily="2" charset="2"/>
              <a:buNone/>
            </a:pPr>
            <a:r>
              <a:rPr lang="zh-CN" altLang="en-US" sz="1800" b="1"/>
              <a:t>    get a bucket</a:t>
            </a:r>
            <a:r>
              <a:rPr lang="zh-CN" altLang="en-US" sz="1800"/>
              <a:t>; //可以考虑对取桶操作实现互斥</a:t>
            </a:r>
          </a:p>
          <a:p>
            <a:pPr>
              <a:buFont typeface="Monotype Sorts" pitchFamily="2" charset="2"/>
              <a:buNone/>
            </a:pPr>
            <a:r>
              <a:rPr lang="zh-CN" altLang="en-US" sz="1800"/>
              <a:t>    P(mutex_bigjar); //水缸是否空闲？申请对缸的使用权</a:t>
            </a:r>
          </a:p>
          <a:p>
            <a:pPr>
              <a:buFont typeface="Monotype Sorts" pitchFamily="2" charset="2"/>
              <a:buNone/>
            </a:pPr>
            <a:r>
              <a:rPr lang="zh-CN" altLang="en-US" sz="1800" b="1"/>
              <a:t>    get water; </a:t>
            </a:r>
          </a:p>
          <a:p>
            <a:pPr>
              <a:buFont typeface="Monotype Sorts" pitchFamily="2" charset="2"/>
              <a:buNone/>
            </a:pPr>
            <a:r>
              <a:rPr lang="zh-CN" altLang="en-US" sz="1800" b="1"/>
              <a:t>    Drink water；</a:t>
            </a:r>
          </a:p>
          <a:p>
            <a:pPr>
              <a:buFont typeface="Monotype Sorts" pitchFamily="2" charset="2"/>
              <a:buNone/>
            </a:pPr>
            <a:r>
              <a:rPr lang="zh-CN" altLang="en-US" sz="1800"/>
              <a:t>    V(mutex_bigjar); //释放水缸的使用权</a:t>
            </a:r>
          </a:p>
          <a:p>
            <a:pPr>
              <a:buFont typeface="Monotype Sorts" pitchFamily="2" charset="2"/>
              <a:buNone/>
            </a:pPr>
            <a:r>
              <a:rPr lang="zh-CN" altLang="en-US" sz="1800"/>
              <a:t>    V(buckets);   //放下桶</a:t>
            </a:r>
          </a:p>
          <a:p>
            <a:pPr>
              <a:buFont typeface="Monotype Sorts" pitchFamily="2" charset="2"/>
              <a:buNone/>
            </a:pPr>
            <a:r>
              <a:rPr lang="zh-CN" altLang="en-US" sz="1800"/>
              <a:t>    V(empty);     //</a:t>
            </a:r>
          </a:p>
          <a:p>
            <a:pPr>
              <a:buFont typeface="Monotype Sorts" pitchFamily="2" charset="2"/>
              <a:buNone/>
            </a:pPr>
            <a:r>
              <a:rPr lang="zh-CN" altLang="en-US" sz="1800"/>
              <a:t>   } //while(1)</a:t>
            </a:r>
          </a:p>
          <a:p>
            <a:pPr>
              <a:buFont typeface="Monotype Sorts" pitchFamily="2" charset="2"/>
              <a:buNone/>
            </a:pPr>
            <a:r>
              <a:rPr lang="zh-CN" altLang="en-US" sz="1800"/>
              <a:t>} </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矩形 1">
            <a:extLst>
              <a:ext uri="{FF2B5EF4-FFF2-40B4-BE49-F238E27FC236}">
                <a16:creationId xmlns:a16="http://schemas.microsoft.com/office/drawing/2014/main" id="{E41F02DB-14DB-4B52-B6D2-032F81BFC83B}"/>
              </a:ext>
            </a:extLst>
          </p:cNvPr>
          <p:cNvSpPr>
            <a:spLocks noChangeArrowheads="1"/>
          </p:cNvSpPr>
          <p:nvPr/>
        </p:nvSpPr>
        <p:spPr bwMode="auto">
          <a:xfrm>
            <a:off x="1001713" y="1230313"/>
            <a:ext cx="7783512" cy="317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400" b="1"/>
              <a:t>6.8 </a:t>
            </a:r>
            <a:r>
              <a:rPr lang="en-US" altLang="zh-CN" sz="2400"/>
              <a:t>Servers can be designed to limit the number of open connections. For example, a server may wish to have only </a:t>
            </a:r>
            <a:r>
              <a:rPr lang="en-US" altLang="zh-CN" sz="2400" i="1"/>
              <a:t>N </a:t>
            </a:r>
            <a:r>
              <a:rPr lang="en-US" altLang="zh-CN" sz="2400"/>
              <a:t>socket connections at any point in time. As soon as </a:t>
            </a:r>
            <a:r>
              <a:rPr lang="en-US" altLang="zh-CN" sz="2400" i="1"/>
              <a:t>N </a:t>
            </a:r>
            <a:r>
              <a:rPr lang="en-US" altLang="zh-CN" sz="2400"/>
              <a:t>connections are made, the server will not accept another incoming connection until an existing connection is released.</a:t>
            </a:r>
          </a:p>
          <a:p>
            <a:r>
              <a:rPr lang="en-US" altLang="zh-CN" sz="2400"/>
              <a:t>Explain how semaphores can be used by a server to limit the number of concurrent connections</a:t>
            </a:r>
            <a:endParaRPr lang="zh-CN" altLang="en-US" sz="2400">
              <a:latin typeface="Helvetica" panose="020B0604020202020204" pitchFamily="34" charset="0"/>
            </a:endParaRPr>
          </a:p>
        </p:txBody>
      </p:sp>
      <p:sp>
        <p:nvSpPr>
          <p:cNvPr id="200707" name="Rectangle 2">
            <a:extLst>
              <a:ext uri="{FF2B5EF4-FFF2-40B4-BE49-F238E27FC236}">
                <a16:creationId xmlns:a16="http://schemas.microsoft.com/office/drawing/2014/main" id="{D3C2E6CE-465F-4BF5-B9C9-47A5EB405D23}"/>
              </a:ext>
            </a:extLst>
          </p:cNvPr>
          <p:cNvSpPr txBox="1">
            <a:spLocks noChangeArrowheads="1"/>
          </p:cNvSpPr>
          <p:nvPr/>
        </p:nvSpPr>
        <p:spPr bwMode="auto">
          <a:xfrm>
            <a:off x="708025" y="5334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b="1">
                <a:solidFill>
                  <a:srgbClr val="993300"/>
                </a:solidFill>
                <a:latin typeface="Helvetica" panose="020B0604020202020204" pitchFamily="34" charset="0"/>
              </a:rPr>
              <a:t>P233 6.8</a:t>
            </a:r>
            <a:endParaRPr lang="zh-CN" altLang="en-US" b="1">
              <a:solidFill>
                <a:srgbClr val="993300"/>
              </a:solidFill>
              <a:latin typeface="Helvetica" panose="020B0604020202020204" pitchFamily="34" charset="0"/>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矩形 1">
            <a:extLst>
              <a:ext uri="{FF2B5EF4-FFF2-40B4-BE49-F238E27FC236}">
                <a16:creationId xmlns:a16="http://schemas.microsoft.com/office/drawing/2014/main" id="{A6A1A47A-5388-4B37-8D55-FC8EBCE0743A}"/>
              </a:ext>
            </a:extLst>
          </p:cNvPr>
          <p:cNvSpPr>
            <a:spLocks noChangeArrowheads="1"/>
          </p:cNvSpPr>
          <p:nvPr/>
        </p:nvSpPr>
        <p:spPr bwMode="auto">
          <a:xfrm>
            <a:off x="1001713" y="1230313"/>
            <a:ext cx="7783512" cy="405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r>
              <a:rPr lang="en-US" altLang="zh-CN" sz="2000">
                <a:latin typeface="Helvetica" panose="020B0604020202020204" pitchFamily="34" charset="0"/>
              </a:rPr>
              <a:t>Semaphore  connection=N</a:t>
            </a:r>
          </a:p>
          <a:p>
            <a:endParaRPr lang="en-US" altLang="zh-CN" sz="2000"/>
          </a:p>
          <a:p>
            <a:r>
              <a:rPr lang="en-US" altLang="zh-CN" sz="2000"/>
              <a:t>acquireConnection() {</a:t>
            </a:r>
          </a:p>
          <a:p>
            <a:pPr lvl="1">
              <a:buFont typeface="Monotype Sorts" pitchFamily="2" charset="2"/>
              <a:buNone/>
            </a:pPr>
            <a:r>
              <a:rPr lang="en-US" altLang="zh-CN" sz="1600"/>
              <a:t>  wait(</a:t>
            </a:r>
            <a:r>
              <a:rPr lang="en-US" altLang="zh-CN" sz="1600">
                <a:latin typeface="Helvetica" panose="020B0604020202020204" pitchFamily="34" charset="0"/>
              </a:rPr>
              <a:t>connection</a:t>
            </a:r>
            <a:r>
              <a:rPr lang="en-US" altLang="zh-CN" sz="1600"/>
              <a:t>);</a:t>
            </a:r>
          </a:p>
          <a:p>
            <a:pPr lvl="1">
              <a:buFont typeface="Monotype Sorts" pitchFamily="2" charset="2"/>
              <a:buNone/>
            </a:pPr>
            <a:r>
              <a:rPr lang="en-US" altLang="zh-CN" sz="1600"/>
              <a:t>  //accept a connection </a:t>
            </a:r>
          </a:p>
          <a:p>
            <a:pPr lvl="1">
              <a:buFont typeface="Monotype Sorts" pitchFamily="2" charset="2"/>
              <a:buNone/>
            </a:pPr>
            <a:r>
              <a:rPr lang="en-US" altLang="zh-CN" sz="1600"/>
              <a:t>}</a:t>
            </a:r>
          </a:p>
          <a:p>
            <a:pPr lvl="1">
              <a:buFont typeface="Monotype Sorts" pitchFamily="2" charset="2"/>
              <a:buNone/>
            </a:pPr>
            <a:endParaRPr lang="en-US" altLang="zh-CN" sz="1600"/>
          </a:p>
          <a:p>
            <a:r>
              <a:rPr lang="en-US" altLang="zh-CN" sz="2000"/>
              <a:t>releaseConnection()</a:t>
            </a:r>
            <a:r>
              <a:rPr lang="en-US" altLang="zh-CN" sz="2000">
                <a:latin typeface="Helvetica" panose="020B0604020202020204" pitchFamily="34" charset="0"/>
              </a:rPr>
              <a:t>  {</a:t>
            </a:r>
          </a:p>
          <a:p>
            <a:pPr lvl="1">
              <a:buFont typeface="Monotype Sorts" pitchFamily="2" charset="2"/>
              <a:buNone/>
            </a:pPr>
            <a:r>
              <a:rPr lang="en-US" altLang="zh-CN" sz="1600"/>
              <a:t> //release a connection; </a:t>
            </a:r>
          </a:p>
          <a:p>
            <a:pPr lvl="1">
              <a:buFont typeface="Monotype Sorts" pitchFamily="2" charset="2"/>
              <a:buNone/>
            </a:pPr>
            <a:r>
              <a:rPr lang="en-US" altLang="zh-CN" sz="1600"/>
              <a:t> signal(</a:t>
            </a:r>
            <a:r>
              <a:rPr lang="en-US" altLang="zh-CN" sz="1600">
                <a:latin typeface="Helvetica" panose="020B0604020202020204" pitchFamily="34" charset="0"/>
              </a:rPr>
              <a:t>connection</a:t>
            </a:r>
            <a:r>
              <a:rPr lang="en-US" altLang="zh-CN" sz="1600"/>
              <a:t>);</a:t>
            </a:r>
            <a:endParaRPr lang="en-US" altLang="zh-CN" sz="1600">
              <a:latin typeface="Helvetica" panose="020B0604020202020204" pitchFamily="34" charset="0"/>
            </a:endParaRPr>
          </a:p>
          <a:p>
            <a:pPr lvl="1">
              <a:buFont typeface="Monotype Sorts" pitchFamily="2" charset="2"/>
              <a:buNone/>
            </a:pPr>
            <a:r>
              <a:rPr lang="en-US" altLang="zh-CN" sz="1600">
                <a:latin typeface="Helvetica" panose="020B0604020202020204" pitchFamily="34" charset="0"/>
              </a:rPr>
              <a:t>}</a:t>
            </a:r>
            <a:r>
              <a:rPr lang="en-US" altLang="zh-CN" sz="2000">
                <a:latin typeface="Helvetica" panose="020B0604020202020204" pitchFamily="34" charset="0"/>
              </a:rPr>
              <a:t>  </a:t>
            </a:r>
            <a:endParaRPr lang="zh-CN" altLang="en-US" sz="2000">
              <a:latin typeface="Helvetica" panose="020B0604020202020204" pitchFamily="34" charset="0"/>
            </a:endParaRPr>
          </a:p>
        </p:txBody>
      </p:sp>
      <p:sp>
        <p:nvSpPr>
          <p:cNvPr id="201731" name="Rectangle 2">
            <a:extLst>
              <a:ext uri="{FF2B5EF4-FFF2-40B4-BE49-F238E27FC236}">
                <a16:creationId xmlns:a16="http://schemas.microsoft.com/office/drawing/2014/main" id="{7014C9A1-AE81-4EF4-AE58-6EBD0C512E30}"/>
              </a:ext>
            </a:extLst>
          </p:cNvPr>
          <p:cNvSpPr txBox="1">
            <a:spLocks noChangeArrowheads="1"/>
          </p:cNvSpPr>
          <p:nvPr/>
        </p:nvSpPr>
        <p:spPr bwMode="auto">
          <a:xfrm>
            <a:off x="708025" y="5334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b="1">
                <a:solidFill>
                  <a:srgbClr val="993300"/>
                </a:solidFill>
                <a:latin typeface="Helvetica" panose="020B0604020202020204" pitchFamily="34" charset="0"/>
              </a:rPr>
              <a:t>P233 6.8</a:t>
            </a:r>
            <a:endParaRPr lang="zh-CN" altLang="en-US" b="1">
              <a:solidFill>
                <a:srgbClr val="993300"/>
              </a:solidFill>
              <a:latin typeface="Helvetica" panose="020B0604020202020204" pitchFamily="34" charset="0"/>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6999441F-9399-4E0D-BF68-2709BC2921E2}"/>
              </a:ext>
            </a:extLst>
          </p:cNvPr>
          <p:cNvSpPr>
            <a:spLocks noGrp="1" noChangeArrowheads="1"/>
          </p:cNvSpPr>
          <p:nvPr>
            <p:ph type="title" idx="4294967295"/>
          </p:nvPr>
        </p:nvSpPr>
        <p:spPr/>
        <p:txBody>
          <a:bodyPr/>
          <a:lstStyle/>
          <a:p>
            <a:r>
              <a:rPr lang="zh-CN" altLang="en-US">
                <a:latin typeface="Helvetica" panose="020B0604020202020204" pitchFamily="34" charset="0"/>
              </a:rPr>
              <a:t>课后阅读：</a:t>
            </a:r>
            <a:r>
              <a:rPr lang="en-US" altLang="zh-CN">
                <a:latin typeface="Helvetica" panose="020B0604020202020204" pitchFamily="34" charset="0"/>
              </a:rPr>
              <a:t>Nachos</a:t>
            </a:r>
            <a:r>
              <a:rPr lang="zh-CN" altLang="en-US">
                <a:latin typeface="Helvetica" panose="020B0604020202020204" pitchFamily="34" charset="0"/>
              </a:rPr>
              <a:t>中的信号量</a:t>
            </a:r>
          </a:p>
        </p:txBody>
      </p:sp>
      <p:sp>
        <p:nvSpPr>
          <p:cNvPr id="202755" name="Rectangle 3">
            <a:extLst>
              <a:ext uri="{FF2B5EF4-FFF2-40B4-BE49-F238E27FC236}">
                <a16:creationId xmlns:a16="http://schemas.microsoft.com/office/drawing/2014/main" id="{43BE3E74-3A32-42A3-8F5E-2AA4014521CD}"/>
              </a:ext>
            </a:extLst>
          </p:cNvPr>
          <p:cNvSpPr>
            <a:spLocks noGrp="1" noChangeArrowheads="1"/>
          </p:cNvSpPr>
          <p:nvPr>
            <p:ph type="body" idx="4294967295"/>
          </p:nvPr>
        </p:nvSpPr>
        <p:spPr>
          <a:xfrm>
            <a:off x="827088" y="1479550"/>
            <a:ext cx="7489825" cy="4630738"/>
          </a:xfrm>
        </p:spPr>
        <p:txBody>
          <a:bodyPr/>
          <a:lstStyle/>
          <a:p>
            <a:r>
              <a:rPr lang="en-US" altLang="zh-CN" sz="2400">
                <a:latin typeface="Helvetica" panose="020B0604020202020204" pitchFamily="34" charset="0"/>
              </a:rPr>
              <a:t>Nachos</a:t>
            </a:r>
          </a:p>
          <a:p>
            <a:r>
              <a:rPr lang="en-US" altLang="zh-CN" sz="2400">
                <a:latin typeface="Helvetica" panose="020B0604020202020204" pitchFamily="34" charset="0"/>
              </a:rPr>
              <a:t>code/threads/synch.cc</a:t>
            </a:r>
            <a:r>
              <a:rPr lang="zh-CN" altLang="en-US" sz="2400">
                <a:latin typeface="Helvetica" panose="020B0604020202020204" pitchFamily="34" charset="0"/>
              </a:rPr>
              <a:t>，关于信号量及</a:t>
            </a:r>
            <a:r>
              <a:rPr lang="en-US" altLang="zh-CN" sz="2400">
                <a:latin typeface="Helvetica" panose="020B0604020202020204" pitchFamily="34" charset="0"/>
              </a:rPr>
              <a:t>P</a:t>
            </a:r>
            <a:r>
              <a:rPr lang="zh-CN" altLang="en-US" sz="2400">
                <a:latin typeface="Helvetica" panose="020B0604020202020204" pitchFamily="34" charset="0"/>
              </a:rPr>
              <a:t>、</a:t>
            </a:r>
            <a:r>
              <a:rPr lang="en-US" altLang="zh-CN" sz="2400">
                <a:latin typeface="Helvetica" panose="020B0604020202020204" pitchFamily="34" charset="0"/>
              </a:rPr>
              <a:t>V</a:t>
            </a:r>
            <a:r>
              <a:rPr lang="zh-CN" altLang="en-US" sz="2400">
                <a:latin typeface="Helvetica" panose="020B0604020202020204" pitchFamily="34" charset="0"/>
              </a:rPr>
              <a:t>操作的有关内容</a:t>
            </a:r>
            <a:endParaRPr lang="en-US" altLang="zh-CN" sz="2400">
              <a:latin typeface="Helvetica" panose="020B0604020202020204" pitchFamily="34" charset="0"/>
            </a:endParaRPr>
          </a:p>
          <a:p>
            <a:r>
              <a:rPr lang="en-US" altLang="zh-CN" sz="2400">
                <a:latin typeface="Helvetica" panose="020B0604020202020204" pitchFamily="34" charset="0"/>
              </a:rPr>
              <a:t>code/monitor</a:t>
            </a:r>
            <a:r>
              <a:rPr lang="zh-CN" altLang="en-US" sz="2400">
                <a:latin typeface="Helvetica" panose="020B0604020202020204" pitchFamily="34" charset="0"/>
              </a:rPr>
              <a:t>目录下的有关代码</a:t>
            </a:r>
          </a:p>
        </p:txBody>
      </p:sp>
      <p:sp>
        <p:nvSpPr>
          <p:cNvPr id="202756" name="Rectangle 5">
            <a:extLst>
              <a:ext uri="{FF2B5EF4-FFF2-40B4-BE49-F238E27FC236}">
                <a16:creationId xmlns:a16="http://schemas.microsoft.com/office/drawing/2014/main" id="{727B4657-A806-49B1-B134-D4C666B2E859}"/>
              </a:ext>
            </a:extLst>
          </p:cNvPr>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9248EC5C-CB97-4F8F-B2F6-F213735E284C}"/>
              </a:ext>
            </a:extLst>
          </p:cNvPr>
          <p:cNvSpPr>
            <a:spLocks noGrp="1" noChangeArrowheads="1"/>
          </p:cNvSpPr>
          <p:nvPr>
            <p:ph type="title" idx="4294967295"/>
          </p:nvPr>
        </p:nvSpPr>
        <p:spPr/>
        <p:txBody>
          <a:bodyPr/>
          <a:lstStyle/>
          <a:p>
            <a:r>
              <a:rPr lang="zh-CN" altLang="en-US">
                <a:latin typeface="Helvetica" panose="020B0604020202020204" pitchFamily="34" charset="0"/>
              </a:rPr>
              <a:t>课后阅读：</a:t>
            </a:r>
            <a:r>
              <a:rPr lang="en-US" altLang="zh-CN">
                <a:latin typeface="Helvetica" panose="020B0604020202020204" pitchFamily="34" charset="0"/>
              </a:rPr>
              <a:t>Nachos</a:t>
            </a:r>
            <a:r>
              <a:rPr lang="zh-CN" altLang="en-US">
                <a:latin typeface="Helvetica" panose="020B0604020202020204" pitchFamily="34" charset="0"/>
              </a:rPr>
              <a:t>中</a:t>
            </a:r>
            <a:r>
              <a:rPr lang="en-US" altLang="zh-CN">
                <a:latin typeface="Helvetica" panose="020B0604020202020204" pitchFamily="34" charset="0"/>
              </a:rPr>
              <a:t>Semaphore</a:t>
            </a:r>
            <a:endParaRPr lang="zh-CN" altLang="en-US">
              <a:latin typeface="Helvetica" panose="020B0604020202020204" pitchFamily="34" charset="0"/>
            </a:endParaRPr>
          </a:p>
        </p:txBody>
      </p:sp>
      <p:sp>
        <p:nvSpPr>
          <p:cNvPr id="203779" name="Rectangle 3">
            <a:extLst>
              <a:ext uri="{FF2B5EF4-FFF2-40B4-BE49-F238E27FC236}">
                <a16:creationId xmlns:a16="http://schemas.microsoft.com/office/drawing/2014/main" id="{B0421390-2F8E-47C7-8450-D3F2DB2CF098}"/>
              </a:ext>
            </a:extLst>
          </p:cNvPr>
          <p:cNvSpPr>
            <a:spLocks noGrp="1" noChangeArrowheads="1"/>
          </p:cNvSpPr>
          <p:nvPr>
            <p:ph type="body" idx="4294967295"/>
          </p:nvPr>
        </p:nvSpPr>
        <p:spPr>
          <a:xfrm>
            <a:off x="815975" y="1149350"/>
            <a:ext cx="7489825" cy="4630738"/>
          </a:xfrm>
        </p:spPr>
        <p:txBody>
          <a:bodyPr/>
          <a:lstStyle/>
          <a:p>
            <a:pPr marL="0" indent="0">
              <a:buFont typeface="Monotype Sorts" pitchFamily="2" charset="2"/>
              <a:buNone/>
            </a:pPr>
            <a:r>
              <a:rPr lang="en-US" altLang="zh-CN" sz="2000">
                <a:latin typeface="Helvetica" panose="020B0604020202020204" pitchFamily="34" charset="0"/>
              </a:rPr>
              <a:t>Semaphore::Semaphore(char* debugName, int initialValue)</a:t>
            </a:r>
          </a:p>
          <a:p>
            <a:pPr marL="0" indent="0">
              <a:buFont typeface="Monotype Sorts" pitchFamily="2" charset="2"/>
              <a:buNone/>
            </a:pPr>
            <a:r>
              <a:rPr lang="en-US" altLang="zh-CN" sz="2000">
                <a:latin typeface="Helvetica" panose="020B0604020202020204" pitchFamily="34" charset="0"/>
              </a:rPr>
              <a:t>{</a:t>
            </a:r>
          </a:p>
          <a:p>
            <a:pPr marL="0" indent="0">
              <a:buFont typeface="Monotype Sorts" pitchFamily="2" charset="2"/>
              <a:buNone/>
            </a:pPr>
            <a:r>
              <a:rPr lang="en-US" altLang="zh-CN" sz="2000">
                <a:latin typeface="Helvetica" panose="020B0604020202020204" pitchFamily="34" charset="0"/>
              </a:rPr>
              <a:t>    name = debugName;</a:t>
            </a:r>
          </a:p>
          <a:p>
            <a:pPr marL="0" indent="0">
              <a:buFont typeface="Monotype Sorts" pitchFamily="2" charset="2"/>
              <a:buNone/>
            </a:pPr>
            <a:r>
              <a:rPr lang="en-US" altLang="zh-CN" sz="2000">
                <a:latin typeface="Helvetica" panose="020B0604020202020204" pitchFamily="34" charset="0"/>
              </a:rPr>
              <a:t>    value = initialValue;</a:t>
            </a:r>
          </a:p>
          <a:p>
            <a:pPr marL="0" indent="0">
              <a:buFont typeface="Monotype Sorts" pitchFamily="2" charset="2"/>
              <a:buNone/>
            </a:pPr>
            <a:r>
              <a:rPr lang="en-US" altLang="zh-CN" sz="2000">
                <a:latin typeface="Helvetica" panose="020B0604020202020204" pitchFamily="34" charset="0"/>
              </a:rPr>
              <a:t>    queue = new List;</a:t>
            </a:r>
          </a:p>
          <a:p>
            <a:pPr marL="0" indent="0">
              <a:buFont typeface="Monotype Sorts" pitchFamily="2" charset="2"/>
              <a:buNone/>
            </a:pPr>
            <a:r>
              <a:rPr lang="en-US" altLang="zh-CN" sz="2000">
                <a:latin typeface="Helvetica" panose="020B0604020202020204" pitchFamily="34" charset="0"/>
              </a:rPr>
              <a:t>}</a:t>
            </a:r>
          </a:p>
          <a:p>
            <a:pPr marL="0" indent="0">
              <a:buFont typeface="Monotype Sorts" pitchFamily="2" charset="2"/>
              <a:buNone/>
            </a:pPr>
            <a:endParaRPr lang="en-US" altLang="zh-CN" sz="2000">
              <a:latin typeface="Helvetica" panose="020B0604020202020204" pitchFamily="34" charset="0"/>
            </a:endParaRPr>
          </a:p>
          <a:p>
            <a:pPr marL="0" indent="0">
              <a:buFont typeface="Monotype Sorts" pitchFamily="2" charset="2"/>
              <a:buNone/>
            </a:pPr>
            <a:r>
              <a:rPr lang="en-US" altLang="zh-CN" sz="2000">
                <a:latin typeface="Helvetica" panose="020B0604020202020204" pitchFamily="34" charset="0"/>
              </a:rPr>
              <a:t>Semaphore::~Semaphore()</a:t>
            </a:r>
          </a:p>
          <a:p>
            <a:pPr marL="0" indent="0">
              <a:buFont typeface="Monotype Sorts" pitchFamily="2" charset="2"/>
              <a:buNone/>
            </a:pPr>
            <a:r>
              <a:rPr lang="en-US" altLang="zh-CN" sz="2000">
                <a:latin typeface="Helvetica" panose="020B0604020202020204" pitchFamily="34" charset="0"/>
              </a:rPr>
              <a:t>{</a:t>
            </a:r>
          </a:p>
          <a:p>
            <a:pPr marL="0" indent="0">
              <a:buFont typeface="Monotype Sorts" pitchFamily="2" charset="2"/>
              <a:buNone/>
            </a:pPr>
            <a:r>
              <a:rPr lang="en-US" altLang="zh-CN" sz="2000">
                <a:latin typeface="Helvetica" panose="020B0604020202020204" pitchFamily="34" charset="0"/>
              </a:rPr>
              <a:t>    delete queue;</a:t>
            </a:r>
          </a:p>
          <a:p>
            <a:pPr marL="0" indent="0">
              <a:buFont typeface="Monotype Sorts" pitchFamily="2" charset="2"/>
              <a:buNone/>
            </a:pPr>
            <a:r>
              <a:rPr lang="en-US" altLang="zh-CN" sz="2000">
                <a:latin typeface="Helvetica" panose="020B0604020202020204" pitchFamily="34" charset="0"/>
              </a:rPr>
              <a:t>}</a:t>
            </a:r>
            <a:endParaRPr lang="zh-CN" altLang="en-US" sz="2000">
              <a:latin typeface="Helvetica" panose="020B0604020202020204" pitchFamily="34" charset="0"/>
            </a:endParaRPr>
          </a:p>
        </p:txBody>
      </p:sp>
      <p:sp>
        <p:nvSpPr>
          <p:cNvPr id="203780" name="Rectangle 5">
            <a:extLst>
              <a:ext uri="{FF2B5EF4-FFF2-40B4-BE49-F238E27FC236}">
                <a16:creationId xmlns:a16="http://schemas.microsoft.com/office/drawing/2014/main" id="{0D6E6273-EAE6-42BD-87F4-5BD8722027FD}"/>
              </a:ext>
            </a:extLst>
          </p:cNvPr>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D9602A1C-B4C6-4496-B267-4CF0B54D9F83}"/>
              </a:ext>
            </a:extLst>
          </p:cNvPr>
          <p:cNvSpPr>
            <a:spLocks noGrp="1" noChangeArrowheads="1"/>
          </p:cNvSpPr>
          <p:nvPr>
            <p:ph type="title" idx="4294967295"/>
          </p:nvPr>
        </p:nvSpPr>
        <p:spPr/>
        <p:txBody>
          <a:bodyPr/>
          <a:lstStyle/>
          <a:p>
            <a:r>
              <a:rPr lang="zh-CN" altLang="en-US">
                <a:latin typeface="Helvetica" panose="020B0604020202020204" pitchFamily="34" charset="0"/>
              </a:rPr>
              <a:t>课后阅读：</a:t>
            </a:r>
            <a:r>
              <a:rPr lang="en-US" altLang="zh-CN">
                <a:latin typeface="Helvetica" panose="020B0604020202020204" pitchFamily="34" charset="0"/>
              </a:rPr>
              <a:t>Nachos</a:t>
            </a:r>
            <a:r>
              <a:rPr lang="zh-CN" altLang="en-US">
                <a:latin typeface="Helvetica" panose="020B0604020202020204" pitchFamily="34" charset="0"/>
              </a:rPr>
              <a:t>中</a:t>
            </a:r>
            <a:r>
              <a:rPr lang="en-US" altLang="zh-CN">
                <a:latin typeface="Helvetica" panose="020B0604020202020204" pitchFamily="34" charset="0"/>
              </a:rPr>
              <a:t>Semaphore</a:t>
            </a:r>
            <a:endParaRPr lang="zh-CN" altLang="en-US">
              <a:latin typeface="Helvetica" panose="020B0604020202020204" pitchFamily="34" charset="0"/>
            </a:endParaRPr>
          </a:p>
        </p:txBody>
      </p:sp>
      <p:sp>
        <p:nvSpPr>
          <p:cNvPr id="204803" name="Rectangle 3">
            <a:extLst>
              <a:ext uri="{FF2B5EF4-FFF2-40B4-BE49-F238E27FC236}">
                <a16:creationId xmlns:a16="http://schemas.microsoft.com/office/drawing/2014/main" id="{B7C153B3-CBA0-4AC2-8DFD-4AC4EB8A53EC}"/>
              </a:ext>
            </a:extLst>
          </p:cNvPr>
          <p:cNvSpPr>
            <a:spLocks noGrp="1" noChangeArrowheads="1"/>
          </p:cNvSpPr>
          <p:nvPr>
            <p:ph type="body" idx="4294967295"/>
          </p:nvPr>
        </p:nvSpPr>
        <p:spPr>
          <a:xfrm>
            <a:off x="815975" y="1060450"/>
            <a:ext cx="8129588" cy="4630738"/>
          </a:xfrm>
        </p:spPr>
        <p:txBody>
          <a:bodyPr/>
          <a:lstStyle/>
          <a:p>
            <a:pPr marL="0" indent="0">
              <a:spcBef>
                <a:spcPct val="0"/>
              </a:spcBef>
              <a:buFont typeface="Monotype Sorts" pitchFamily="2" charset="2"/>
              <a:buNone/>
            </a:pPr>
            <a:r>
              <a:rPr lang="en-US" altLang="zh-CN" sz="1800">
                <a:latin typeface="Helvetica" panose="020B0604020202020204" pitchFamily="34" charset="0"/>
              </a:rPr>
              <a:t>Void Semaphore::P()</a:t>
            </a:r>
          </a:p>
          <a:p>
            <a:pPr marL="0" indent="0">
              <a:spcBef>
                <a:spcPct val="0"/>
              </a:spcBef>
              <a:buFont typeface="Monotype Sorts" pitchFamily="2" charset="2"/>
              <a:buNone/>
            </a:pPr>
            <a:r>
              <a:rPr lang="en-US" altLang="zh-CN" sz="1800">
                <a:latin typeface="Helvetica" panose="020B0604020202020204" pitchFamily="34" charset="0"/>
              </a:rPr>
              <a:t>{</a:t>
            </a:r>
          </a:p>
          <a:p>
            <a:pPr marL="0" indent="0">
              <a:spcBef>
                <a:spcPct val="0"/>
              </a:spcBef>
              <a:buFont typeface="Monotype Sorts" pitchFamily="2" charset="2"/>
              <a:buNone/>
            </a:pPr>
            <a:r>
              <a:rPr lang="en-US" altLang="zh-CN" sz="1800">
                <a:latin typeface="Helvetica" panose="020B0604020202020204" pitchFamily="34" charset="0"/>
              </a:rPr>
              <a:t>    IntStatus oldLevel = interrupt-&gt;SetLevel(IntOff);	// disable interrupts</a:t>
            </a:r>
          </a:p>
          <a:p>
            <a:pPr marL="0" indent="0">
              <a:spcBef>
                <a:spcPct val="0"/>
              </a:spcBef>
              <a:buFont typeface="Monotype Sorts" pitchFamily="2" charset="2"/>
              <a:buNone/>
            </a:pPr>
            <a:r>
              <a:rPr lang="en-US" altLang="zh-CN" sz="1800">
                <a:latin typeface="Helvetica" panose="020B0604020202020204" pitchFamily="34" charset="0"/>
              </a:rPr>
              <a:t>    </a:t>
            </a:r>
          </a:p>
          <a:p>
            <a:pPr marL="0" indent="0">
              <a:spcBef>
                <a:spcPct val="0"/>
              </a:spcBef>
              <a:buFont typeface="Monotype Sorts" pitchFamily="2" charset="2"/>
              <a:buNone/>
            </a:pPr>
            <a:r>
              <a:rPr lang="en-US" altLang="zh-CN" sz="1800">
                <a:latin typeface="Helvetica" panose="020B0604020202020204" pitchFamily="34" charset="0"/>
              </a:rPr>
              <a:t>    while (value == 0) { 			// semaphore not available</a:t>
            </a:r>
          </a:p>
          <a:p>
            <a:pPr marL="0" indent="0">
              <a:spcBef>
                <a:spcPct val="0"/>
              </a:spcBef>
              <a:buFont typeface="Monotype Sorts" pitchFamily="2" charset="2"/>
              <a:buNone/>
            </a:pPr>
            <a:r>
              <a:rPr lang="en-US" altLang="zh-CN" sz="1800">
                <a:latin typeface="Helvetica" panose="020B0604020202020204" pitchFamily="34" charset="0"/>
              </a:rPr>
              <a:t>	queue-&gt;Append((void *)currentThread);	// so go to sleep</a:t>
            </a:r>
          </a:p>
          <a:p>
            <a:pPr marL="0" indent="0">
              <a:spcBef>
                <a:spcPct val="0"/>
              </a:spcBef>
              <a:buFont typeface="Monotype Sorts" pitchFamily="2" charset="2"/>
              <a:buNone/>
            </a:pPr>
            <a:r>
              <a:rPr lang="en-US" altLang="zh-CN" sz="1800">
                <a:latin typeface="Helvetica" panose="020B0604020202020204" pitchFamily="34" charset="0"/>
              </a:rPr>
              <a:t>	currentThread-&gt;Sleep();</a:t>
            </a:r>
          </a:p>
          <a:p>
            <a:pPr marL="0" indent="0">
              <a:spcBef>
                <a:spcPct val="0"/>
              </a:spcBef>
              <a:buFont typeface="Monotype Sorts" pitchFamily="2" charset="2"/>
              <a:buNone/>
            </a:pPr>
            <a:r>
              <a:rPr lang="en-US" altLang="zh-CN" sz="1800">
                <a:latin typeface="Helvetica" panose="020B0604020202020204" pitchFamily="34" charset="0"/>
              </a:rPr>
              <a:t>    } </a:t>
            </a:r>
          </a:p>
          <a:p>
            <a:pPr marL="0" indent="0">
              <a:spcBef>
                <a:spcPct val="0"/>
              </a:spcBef>
              <a:buFont typeface="Monotype Sorts" pitchFamily="2" charset="2"/>
              <a:buNone/>
            </a:pPr>
            <a:r>
              <a:rPr lang="en-US" altLang="zh-CN" sz="1800">
                <a:latin typeface="Helvetica" panose="020B0604020202020204" pitchFamily="34" charset="0"/>
              </a:rPr>
              <a:t>    value--; 		                  // semaphore available, </a:t>
            </a:r>
          </a:p>
          <a:p>
            <a:pPr marL="0" indent="0">
              <a:spcBef>
                <a:spcPct val="0"/>
              </a:spcBef>
              <a:buFont typeface="Monotype Sorts" pitchFamily="2" charset="2"/>
              <a:buNone/>
            </a:pPr>
            <a:r>
              <a:rPr lang="en-US" altLang="zh-CN" sz="1800">
                <a:latin typeface="Helvetica" panose="020B0604020202020204" pitchFamily="34" charset="0"/>
              </a:rPr>
              <a:t>			                  // consume its value</a:t>
            </a:r>
          </a:p>
          <a:p>
            <a:pPr marL="0" indent="0">
              <a:spcBef>
                <a:spcPct val="0"/>
              </a:spcBef>
              <a:buFont typeface="Monotype Sorts" pitchFamily="2" charset="2"/>
              <a:buNone/>
            </a:pPr>
            <a:r>
              <a:rPr lang="en-US" altLang="zh-CN" sz="1800">
                <a:latin typeface="Helvetica" panose="020B0604020202020204" pitchFamily="34" charset="0"/>
              </a:rPr>
              <a:t>    </a:t>
            </a:r>
          </a:p>
          <a:p>
            <a:pPr marL="0" indent="0">
              <a:spcBef>
                <a:spcPct val="0"/>
              </a:spcBef>
              <a:buFont typeface="Monotype Sorts" pitchFamily="2" charset="2"/>
              <a:buNone/>
            </a:pPr>
            <a:r>
              <a:rPr lang="en-US" altLang="zh-CN" sz="1800">
                <a:latin typeface="Helvetica" panose="020B0604020202020204" pitchFamily="34" charset="0"/>
              </a:rPr>
              <a:t>    (void) interrupt-&gt;SetLevel(oldLevel);	// re-enable interrupts</a:t>
            </a:r>
          </a:p>
          <a:p>
            <a:pPr marL="0" indent="0">
              <a:spcBef>
                <a:spcPct val="0"/>
              </a:spcBef>
              <a:buFont typeface="Monotype Sorts" pitchFamily="2" charset="2"/>
              <a:buNone/>
            </a:pPr>
            <a:r>
              <a:rPr lang="en-US" altLang="zh-CN" sz="1800">
                <a:latin typeface="Helvetica" panose="020B0604020202020204" pitchFamily="34" charset="0"/>
              </a:rPr>
              <a:t>}</a:t>
            </a:r>
            <a:endParaRPr lang="zh-CN" altLang="en-US" sz="1800">
              <a:latin typeface="Helvetica" panose="020B0604020202020204" pitchFamily="34" charset="0"/>
            </a:endParaRPr>
          </a:p>
        </p:txBody>
      </p:sp>
      <p:sp>
        <p:nvSpPr>
          <p:cNvPr id="204804" name="Rectangle 5">
            <a:extLst>
              <a:ext uri="{FF2B5EF4-FFF2-40B4-BE49-F238E27FC236}">
                <a16:creationId xmlns:a16="http://schemas.microsoft.com/office/drawing/2014/main" id="{50C31E2D-D534-4461-B578-A65F0C0391EB}"/>
              </a:ext>
            </a:extLst>
          </p:cNvPr>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5A7DEEFC-C27B-46FB-AC87-FA86C021FDB0}"/>
              </a:ext>
            </a:extLst>
          </p:cNvPr>
          <p:cNvSpPr>
            <a:spLocks noGrp="1" noChangeArrowheads="1"/>
          </p:cNvSpPr>
          <p:nvPr>
            <p:ph type="title" idx="4294967295"/>
          </p:nvPr>
        </p:nvSpPr>
        <p:spPr/>
        <p:txBody>
          <a:bodyPr/>
          <a:lstStyle/>
          <a:p>
            <a:r>
              <a:rPr lang="zh-CN" altLang="en-US">
                <a:latin typeface="Helvetica" panose="020B0604020202020204" pitchFamily="34" charset="0"/>
              </a:rPr>
              <a:t>课后阅读：</a:t>
            </a:r>
            <a:r>
              <a:rPr lang="en-US" altLang="zh-CN">
                <a:latin typeface="Helvetica" panose="020B0604020202020204" pitchFamily="34" charset="0"/>
              </a:rPr>
              <a:t>Nachos</a:t>
            </a:r>
            <a:r>
              <a:rPr lang="zh-CN" altLang="en-US">
                <a:latin typeface="Helvetica" panose="020B0604020202020204" pitchFamily="34" charset="0"/>
              </a:rPr>
              <a:t>中</a:t>
            </a:r>
            <a:r>
              <a:rPr lang="en-US" altLang="zh-CN">
                <a:latin typeface="Helvetica" panose="020B0604020202020204" pitchFamily="34" charset="0"/>
              </a:rPr>
              <a:t>Semaphore</a:t>
            </a:r>
            <a:endParaRPr lang="zh-CN" altLang="en-US">
              <a:latin typeface="Helvetica" panose="020B0604020202020204" pitchFamily="34" charset="0"/>
            </a:endParaRPr>
          </a:p>
        </p:txBody>
      </p:sp>
      <p:sp>
        <p:nvSpPr>
          <p:cNvPr id="205827" name="Rectangle 3">
            <a:extLst>
              <a:ext uri="{FF2B5EF4-FFF2-40B4-BE49-F238E27FC236}">
                <a16:creationId xmlns:a16="http://schemas.microsoft.com/office/drawing/2014/main" id="{3ECE72DE-9D3E-4897-A627-E8D6E52B7D04}"/>
              </a:ext>
            </a:extLst>
          </p:cNvPr>
          <p:cNvSpPr>
            <a:spLocks noGrp="1" noChangeArrowheads="1"/>
          </p:cNvSpPr>
          <p:nvPr>
            <p:ph type="body" idx="4294967295"/>
          </p:nvPr>
        </p:nvSpPr>
        <p:spPr>
          <a:xfrm>
            <a:off x="815975" y="1060450"/>
            <a:ext cx="8129588" cy="4630738"/>
          </a:xfrm>
        </p:spPr>
        <p:txBody>
          <a:bodyPr/>
          <a:lstStyle/>
          <a:p>
            <a:pPr marL="0" indent="0">
              <a:spcBef>
                <a:spcPct val="0"/>
              </a:spcBef>
              <a:buFont typeface="Monotype Sorts" pitchFamily="2" charset="2"/>
              <a:buNone/>
            </a:pPr>
            <a:r>
              <a:rPr lang="en-US" altLang="zh-CN" sz="1800">
                <a:latin typeface="Helvetica" panose="020B0604020202020204" pitchFamily="34" charset="0"/>
              </a:rPr>
              <a:t>Void Semaphore::V()</a:t>
            </a:r>
          </a:p>
          <a:p>
            <a:pPr marL="0" indent="0">
              <a:spcBef>
                <a:spcPct val="0"/>
              </a:spcBef>
              <a:buFont typeface="Monotype Sorts" pitchFamily="2" charset="2"/>
              <a:buNone/>
            </a:pPr>
            <a:r>
              <a:rPr lang="en-US" altLang="zh-CN" sz="1800">
                <a:latin typeface="Helvetica" panose="020B0604020202020204" pitchFamily="34" charset="0"/>
              </a:rPr>
              <a:t>{</a:t>
            </a:r>
          </a:p>
          <a:p>
            <a:pPr marL="0" indent="0">
              <a:spcBef>
                <a:spcPct val="0"/>
              </a:spcBef>
              <a:buFont typeface="Monotype Sorts" pitchFamily="2" charset="2"/>
              <a:buNone/>
            </a:pPr>
            <a:r>
              <a:rPr lang="en-US" altLang="zh-CN" sz="1800">
                <a:latin typeface="Helvetica" panose="020B0604020202020204" pitchFamily="34" charset="0"/>
              </a:rPr>
              <a:t>    Thread *thread;</a:t>
            </a:r>
          </a:p>
          <a:p>
            <a:pPr marL="0" indent="0">
              <a:spcBef>
                <a:spcPct val="0"/>
              </a:spcBef>
              <a:buFont typeface="Monotype Sorts" pitchFamily="2" charset="2"/>
              <a:buNone/>
            </a:pPr>
            <a:r>
              <a:rPr lang="en-US" altLang="zh-CN" sz="1800">
                <a:latin typeface="Helvetica" panose="020B0604020202020204" pitchFamily="34" charset="0"/>
              </a:rPr>
              <a:t>    IntStatus oldLevel = interrupt-&gt;SetLevel(IntOff);</a:t>
            </a:r>
          </a:p>
          <a:p>
            <a:pPr marL="0" indent="0">
              <a:spcBef>
                <a:spcPct val="0"/>
              </a:spcBef>
              <a:buFont typeface="Monotype Sorts" pitchFamily="2" charset="2"/>
              <a:buNone/>
            </a:pPr>
            <a:endParaRPr lang="en-US" altLang="zh-CN" sz="1800">
              <a:latin typeface="Helvetica" panose="020B0604020202020204" pitchFamily="34" charset="0"/>
            </a:endParaRPr>
          </a:p>
          <a:p>
            <a:pPr marL="0" indent="0">
              <a:spcBef>
                <a:spcPct val="0"/>
              </a:spcBef>
              <a:buFont typeface="Monotype Sorts" pitchFamily="2" charset="2"/>
              <a:buNone/>
            </a:pPr>
            <a:r>
              <a:rPr lang="en-US" altLang="zh-CN" sz="1800">
                <a:latin typeface="Helvetica" panose="020B0604020202020204" pitchFamily="34" charset="0"/>
              </a:rPr>
              <a:t>    thread = (Thread *)queue-&gt;Remove();</a:t>
            </a:r>
          </a:p>
          <a:p>
            <a:pPr marL="0" indent="0">
              <a:spcBef>
                <a:spcPct val="0"/>
              </a:spcBef>
              <a:buFont typeface="Monotype Sorts" pitchFamily="2" charset="2"/>
              <a:buNone/>
            </a:pPr>
            <a:r>
              <a:rPr lang="en-US" altLang="zh-CN" sz="1800">
                <a:latin typeface="Helvetica" panose="020B0604020202020204" pitchFamily="34" charset="0"/>
              </a:rPr>
              <a:t>    // make thread ready, consuming the V immediately</a:t>
            </a:r>
          </a:p>
          <a:p>
            <a:pPr marL="0" indent="0">
              <a:spcBef>
                <a:spcPct val="0"/>
              </a:spcBef>
              <a:buFont typeface="Monotype Sorts" pitchFamily="2" charset="2"/>
              <a:buNone/>
            </a:pPr>
            <a:r>
              <a:rPr lang="en-US" altLang="zh-CN" sz="1800">
                <a:latin typeface="Helvetica" panose="020B0604020202020204" pitchFamily="34" charset="0"/>
              </a:rPr>
              <a:t>    if (thread != NULL)	   </a:t>
            </a:r>
          </a:p>
          <a:p>
            <a:pPr marL="0" indent="0">
              <a:spcBef>
                <a:spcPct val="0"/>
              </a:spcBef>
              <a:buFont typeface="Monotype Sorts" pitchFamily="2" charset="2"/>
              <a:buNone/>
            </a:pPr>
            <a:r>
              <a:rPr lang="en-US" altLang="zh-CN" sz="1800">
                <a:latin typeface="Helvetica" panose="020B0604020202020204" pitchFamily="34" charset="0"/>
              </a:rPr>
              <a:t>	scheduler-&gt;ReadyToRun(thread);  //</a:t>
            </a:r>
          </a:p>
          <a:p>
            <a:pPr marL="0" indent="0">
              <a:spcBef>
                <a:spcPct val="0"/>
              </a:spcBef>
              <a:buFont typeface="Monotype Sorts" pitchFamily="2" charset="2"/>
              <a:buNone/>
            </a:pPr>
            <a:r>
              <a:rPr lang="en-US" altLang="zh-CN" sz="1800">
                <a:latin typeface="Helvetica" panose="020B0604020202020204" pitchFamily="34" charset="0"/>
              </a:rPr>
              <a:t>    value++;</a:t>
            </a:r>
          </a:p>
          <a:p>
            <a:pPr marL="0" indent="0">
              <a:spcBef>
                <a:spcPct val="0"/>
              </a:spcBef>
              <a:buFont typeface="Monotype Sorts" pitchFamily="2" charset="2"/>
              <a:buNone/>
            </a:pPr>
            <a:r>
              <a:rPr lang="en-US" altLang="zh-CN" sz="1800">
                <a:latin typeface="Helvetica" panose="020B0604020202020204" pitchFamily="34" charset="0"/>
              </a:rPr>
              <a:t>    (void) interrupt-&gt;SetLevel(oldLevel);</a:t>
            </a:r>
          </a:p>
          <a:p>
            <a:pPr marL="0" indent="0">
              <a:spcBef>
                <a:spcPct val="0"/>
              </a:spcBef>
              <a:buFont typeface="Monotype Sorts" pitchFamily="2" charset="2"/>
              <a:buNone/>
            </a:pPr>
            <a:r>
              <a:rPr lang="en-US" altLang="zh-CN" sz="1800">
                <a:latin typeface="Helvetica" panose="020B0604020202020204" pitchFamily="34" charset="0"/>
              </a:rPr>
              <a:t>}</a:t>
            </a:r>
            <a:endParaRPr lang="zh-CN" altLang="en-US" sz="1800">
              <a:latin typeface="Helvetica" panose="020B0604020202020204" pitchFamily="34" charset="0"/>
            </a:endParaRPr>
          </a:p>
        </p:txBody>
      </p:sp>
      <p:sp>
        <p:nvSpPr>
          <p:cNvPr id="205828" name="Rectangle 5">
            <a:extLst>
              <a:ext uri="{FF2B5EF4-FFF2-40B4-BE49-F238E27FC236}">
                <a16:creationId xmlns:a16="http://schemas.microsoft.com/office/drawing/2014/main" id="{ACA6610D-CF3A-4794-82EE-09A49B85BD52}"/>
              </a:ext>
            </a:extLst>
          </p:cNvPr>
          <p:cNvSpPr>
            <a:spLocks noChangeArrowheads="1"/>
          </p:cNvSpPr>
          <p:nvPr/>
        </p:nvSpPr>
        <p:spPr bwMode="auto">
          <a:xfrm>
            <a:off x="2286000" y="5116513"/>
            <a:ext cx="40782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8FDB96F-1FC0-4749-941C-C2C5B29732F0}"/>
              </a:ext>
            </a:extLst>
          </p:cNvPr>
          <p:cNvSpPr>
            <a:spLocks noGrp="1" noChangeArrowheads="1"/>
          </p:cNvSpPr>
          <p:nvPr>
            <p:ph type="title" idx="4294967295"/>
          </p:nvPr>
        </p:nvSpPr>
        <p:spPr/>
        <p:txBody>
          <a:bodyPr/>
          <a:lstStyle/>
          <a:p>
            <a:r>
              <a:rPr lang="zh-CN" altLang="en-US"/>
              <a:t>原语（primitive）</a:t>
            </a:r>
          </a:p>
        </p:txBody>
      </p:sp>
      <p:sp>
        <p:nvSpPr>
          <p:cNvPr id="27651" name="Rectangle 3">
            <a:extLst>
              <a:ext uri="{FF2B5EF4-FFF2-40B4-BE49-F238E27FC236}">
                <a16:creationId xmlns:a16="http://schemas.microsoft.com/office/drawing/2014/main" id="{9BCF0A82-2339-481E-8FDA-9B72AF7E0BA6}"/>
              </a:ext>
            </a:extLst>
          </p:cNvPr>
          <p:cNvSpPr>
            <a:spLocks noGrp="1" noChangeArrowheads="1"/>
          </p:cNvSpPr>
          <p:nvPr>
            <p:ph type="body" idx="4294967295"/>
          </p:nvPr>
        </p:nvSpPr>
        <p:spPr>
          <a:xfrm>
            <a:off x="869950" y="1065213"/>
            <a:ext cx="7351713" cy="5175250"/>
          </a:xfrm>
        </p:spPr>
        <p:txBody>
          <a:bodyPr/>
          <a:lstStyle/>
          <a:p>
            <a:pPr eaLnBrk="1" hangingPunct="1"/>
            <a:r>
              <a:rPr lang="zh-CN" altLang="en-US" sz="1800" b="1" dirty="0"/>
              <a:t>原子操作（</a:t>
            </a:r>
            <a:r>
              <a:rPr lang="zh-CN" altLang="en-US" sz="1800" b="1" i="1" dirty="0"/>
              <a:t>Atomic Operation</a:t>
            </a:r>
            <a:r>
              <a:rPr lang="zh-CN" altLang="en-US" sz="1800" b="1" dirty="0"/>
              <a:t>）：</a:t>
            </a:r>
          </a:p>
          <a:p>
            <a:pPr lvl="1" eaLnBrk="1" hangingPunct="1">
              <a:buSzPct val="100000"/>
              <a:buFont typeface="Wingdings" panose="05000000000000000000" pitchFamily="2" charset="2"/>
              <a:buChar char="ü"/>
            </a:pPr>
            <a:r>
              <a:rPr lang="zh-CN" altLang="en-US" sz="1600" b="1" dirty="0">
                <a:solidFill>
                  <a:srgbClr val="0303DF"/>
                </a:solidFill>
              </a:rPr>
              <a:t>指一个操作中的所有动作要么全做，要么全不做；</a:t>
            </a:r>
          </a:p>
          <a:p>
            <a:pPr lvl="1" eaLnBrk="1" hangingPunct="1">
              <a:buSzPct val="100000"/>
              <a:buFont typeface="Wingdings" panose="05000000000000000000" pitchFamily="2" charset="2"/>
              <a:buChar char="ü"/>
            </a:pPr>
            <a:r>
              <a:rPr lang="zh-CN" altLang="en-US" sz="1600" dirty="0"/>
              <a:t>该操作是一个不可分割的单位；</a:t>
            </a:r>
          </a:p>
          <a:p>
            <a:pPr lvl="1" eaLnBrk="1" hangingPunct="1">
              <a:buSzPct val="100000"/>
              <a:buFont typeface="Wingdings" panose="05000000000000000000" pitchFamily="2" charset="2"/>
              <a:buChar char="ü"/>
            </a:pPr>
            <a:r>
              <a:rPr lang="zh-CN" altLang="en-US" sz="1600" dirty="0"/>
              <a:t>在执行过程中不允许被中断；</a:t>
            </a:r>
          </a:p>
          <a:p>
            <a:pPr lvl="1" eaLnBrk="1" hangingPunct="1">
              <a:buSzPct val="100000"/>
              <a:buFont typeface="Wingdings" panose="05000000000000000000" pitchFamily="2" charset="2"/>
              <a:buChar char="ü"/>
            </a:pPr>
            <a:r>
              <a:rPr lang="zh-CN" altLang="en-US" sz="1600" dirty="0"/>
              <a:t>这些原子操作在管态（核心态）下运行；</a:t>
            </a:r>
          </a:p>
          <a:p>
            <a:pPr lvl="1" eaLnBrk="1" hangingPunct="1">
              <a:buSzPct val="100000"/>
              <a:buFont typeface="Wingdings" panose="05000000000000000000" pitchFamily="2" charset="2"/>
              <a:buChar char="ü"/>
            </a:pPr>
            <a:r>
              <a:rPr lang="zh-CN" altLang="en-US" sz="1600" dirty="0"/>
              <a:t>常驻内存；</a:t>
            </a:r>
          </a:p>
          <a:p>
            <a:pPr eaLnBrk="1" hangingPunct="1"/>
            <a:endParaRPr lang="zh-CN" altLang="en-US" sz="1600" dirty="0"/>
          </a:p>
          <a:p>
            <a:pPr eaLnBrk="1" hangingPunct="1"/>
            <a:r>
              <a:rPr lang="zh-CN" altLang="en-US" sz="1800" b="1" dirty="0"/>
              <a:t>原语（Primitive）：</a:t>
            </a:r>
          </a:p>
          <a:p>
            <a:pPr lvl="1" eaLnBrk="1" hangingPunct="1">
              <a:buSzPct val="100000"/>
              <a:buFont typeface="Wingdings" panose="05000000000000000000" pitchFamily="2" charset="2"/>
              <a:buChar char="ü"/>
            </a:pPr>
            <a:r>
              <a:rPr lang="zh-CN" altLang="en-US" sz="1600" dirty="0"/>
              <a:t>是完成一定功能的一个过程</a:t>
            </a:r>
          </a:p>
          <a:p>
            <a:pPr lvl="1" eaLnBrk="1" hangingPunct="1">
              <a:buSzPct val="100000"/>
              <a:buFont typeface="Wingdings" panose="05000000000000000000" pitchFamily="2" charset="2"/>
              <a:buChar char="ü"/>
            </a:pPr>
            <a:r>
              <a:rPr lang="zh-CN" altLang="en-US" sz="1600" dirty="0"/>
              <a:t>与一般程序段的不同是，它是原子操作。</a:t>
            </a:r>
          </a:p>
          <a:p>
            <a:pPr lvl="1" eaLnBrk="1" hangingPunct="1">
              <a:buSzPct val="100000"/>
              <a:buFont typeface="Wingdings" panose="05000000000000000000" pitchFamily="2" charset="2"/>
              <a:buChar char="ü"/>
            </a:pPr>
            <a:r>
              <a:rPr lang="zh-CN" altLang="en-US" sz="1600" dirty="0"/>
              <a:t>原语是一段程序，与一般程序的不同点是，这段程序在执行期间不允许被中断；</a:t>
            </a:r>
          </a:p>
          <a:p>
            <a:pPr lvl="1" eaLnBrk="1" hangingPunct="1">
              <a:buSzPct val="100000"/>
              <a:buFont typeface="Wingdings" panose="05000000000000000000" pitchFamily="2" charset="2"/>
              <a:buChar char="ü"/>
            </a:pPr>
            <a:r>
              <a:rPr lang="zh-CN" altLang="en-US" sz="1600" b="1" dirty="0">
                <a:solidFill>
                  <a:srgbClr val="0303DF"/>
                </a:solidFill>
              </a:rPr>
              <a:t>这段程序要么全执行，要么全不执行</a:t>
            </a:r>
          </a:p>
          <a:p>
            <a:endParaRPr lang="zh-CN" altLang="en-US"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AF4F9FB2-37F8-4E97-A666-901200C8AD29}"/>
              </a:ext>
            </a:extLst>
          </p:cNvPr>
          <p:cNvSpPr>
            <a:spLocks noGrp="1" noChangeArrowheads="1"/>
          </p:cNvSpPr>
          <p:nvPr>
            <p:ph type="body" idx="4294967295"/>
          </p:nvPr>
        </p:nvSpPr>
        <p:spPr>
          <a:xfrm>
            <a:off x="685800" y="1114425"/>
            <a:ext cx="8050213" cy="4622800"/>
          </a:xfrm>
        </p:spPr>
        <p:txBody>
          <a:bodyPr/>
          <a:lstStyle/>
          <a:p>
            <a:pPr>
              <a:lnSpc>
                <a:spcPct val="90000"/>
              </a:lnSpc>
            </a:pPr>
            <a:r>
              <a:rPr lang="zh-CN" altLang="en-US" sz="2400" u="sng" dirty="0">
                <a:solidFill>
                  <a:srgbClr val="FF0000"/>
                </a:solidFill>
              </a:rPr>
              <a:t>Critical-Resources－</a:t>
            </a:r>
            <a:r>
              <a:rPr lang="zh-CN" altLang="en-US" sz="2400" b="1" u="sng" dirty="0">
                <a:solidFill>
                  <a:srgbClr val="FF0000"/>
                </a:solidFill>
              </a:rPr>
              <a:t>临界资源</a:t>
            </a:r>
          </a:p>
          <a:p>
            <a:pPr lvl="1">
              <a:lnSpc>
                <a:spcPct val="90000"/>
              </a:lnSpc>
            </a:pPr>
            <a:r>
              <a:rPr lang="zh-CN" altLang="en-US" sz="2000" dirty="0"/>
              <a:t>系统中的某些资源，虽然可以提供给多个进程使用，但在一段时间内却只允许一个进程访问该资源。</a:t>
            </a:r>
          </a:p>
          <a:p>
            <a:pPr lvl="1">
              <a:lnSpc>
                <a:spcPct val="90000"/>
              </a:lnSpc>
            </a:pPr>
            <a:r>
              <a:rPr lang="zh-CN" altLang="en-US" sz="2000" dirty="0"/>
              <a:t>当一个进程正在访问该资源时，其它欲访问该资源的进程必须等待，仅当该进程访问完并释放该资源后，才允许另一进程对该资源进行访问。</a:t>
            </a:r>
          </a:p>
          <a:p>
            <a:pPr lvl="1">
              <a:lnSpc>
                <a:spcPct val="90000"/>
              </a:lnSpc>
            </a:pPr>
            <a:r>
              <a:rPr lang="zh-CN" altLang="en-US" sz="2000" b="1" i="1" u="sng" dirty="0">
                <a:solidFill>
                  <a:schemeClr val="tx2"/>
                </a:solidFill>
              </a:rPr>
              <a:t>临界资源</a:t>
            </a:r>
            <a:r>
              <a:rPr lang="zh-CN" altLang="en-US" sz="2000" dirty="0"/>
              <a:t>：</a:t>
            </a:r>
            <a:r>
              <a:rPr lang="zh-CN" altLang="en-US" sz="2000" dirty="0">
                <a:solidFill>
                  <a:srgbClr val="0000FF"/>
                </a:solidFill>
              </a:rPr>
              <a:t>在一段时间内只允许一个进程访问的资源</a:t>
            </a:r>
          </a:p>
          <a:p>
            <a:pPr lvl="1">
              <a:lnSpc>
                <a:spcPct val="90000"/>
              </a:lnSpc>
            </a:pPr>
            <a:r>
              <a:rPr lang="zh-CN" altLang="en-US" sz="2000" dirty="0"/>
              <a:t>临界资源要求</a:t>
            </a:r>
            <a:r>
              <a:rPr lang="zh-CN" altLang="en-US" sz="2000" dirty="0">
                <a:solidFill>
                  <a:srgbClr val="FF0000"/>
                </a:solidFill>
              </a:rPr>
              <a:t>互斥</a:t>
            </a:r>
            <a:r>
              <a:rPr lang="zh-CN" altLang="en-US" sz="2000" dirty="0"/>
              <a:t>地共享，或</a:t>
            </a:r>
            <a:r>
              <a:rPr lang="zh-CN" altLang="en-US" sz="2000" dirty="0">
                <a:solidFill>
                  <a:srgbClr val="FF0000"/>
                </a:solidFill>
              </a:rPr>
              <a:t>互斥</a:t>
            </a:r>
            <a:r>
              <a:rPr lang="zh-CN" altLang="en-US" sz="2000" dirty="0"/>
              <a:t>地访问。</a:t>
            </a:r>
          </a:p>
          <a:p>
            <a:pPr lvl="1">
              <a:lnSpc>
                <a:spcPct val="90000"/>
              </a:lnSpc>
            </a:pPr>
            <a:r>
              <a:rPr lang="zh-CN" altLang="en-US" sz="2000" dirty="0">
                <a:solidFill>
                  <a:srgbClr val="006600"/>
                </a:solidFill>
              </a:rPr>
              <a:t>许多</a:t>
            </a:r>
            <a:r>
              <a:rPr lang="zh-CN" altLang="en-US" sz="2000" dirty="0">
                <a:solidFill>
                  <a:srgbClr val="0000FF"/>
                </a:solidFill>
              </a:rPr>
              <a:t>物理设备</a:t>
            </a:r>
            <a:r>
              <a:rPr lang="zh-CN" altLang="en-US" sz="2000" dirty="0">
                <a:solidFill>
                  <a:srgbClr val="006600"/>
                </a:solidFill>
              </a:rPr>
              <a:t>、某些共享</a:t>
            </a:r>
            <a:r>
              <a:rPr lang="zh-CN" altLang="en-US" sz="2000" dirty="0">
                <a:solidFill>
                  <a:srgbClr val="0000FF"/>
                </a:solidFill>
              </a:rPr>
              <a:t>变量</a:t>
            </a:r>
            <a:r>
              <a:rPr lang="zh-CN" altLang="en-US" sz="2000" dirty="0">
                <a:solidFill>
                  <a:srgbClr val="006600"/>
                </a:solidFill>
              </a:rPr>
              <a:t>、</a:t>
            </a:r>
            <a:r>
              <a:rPr lang="zh-CN" altLang="en-US" sz="2000" dirty="0">
                <a:solidFill>
                  <a:srgbClr val="0000FF"/>
                </a:solidFill>
              </a:rPr>
              <a:t>表格</a:t>
            </a:r>
            <a:r>
              <a:rPr lang="zh-CN" altLang="en-US" sz="2000" dirty="0">
                <a:solidFill>
                  <a:srgbClr val="006600"/>
                </a:solidFill>
              </a:rPr>
              <a:t>等都属于临界资源；</a:t>
            </a:r>
          </a:p>
        </p:txBody>
      </p:sp>
      <p:sp>
        <p:nvSpPr>
          <p:cNvPr id="28675" name="标题 1">
            <a:extLst>
              <a:ext uri="{FF2B5EF4-FFF2-40B4-BE49-F238E27FC236}">
                <a16:creationId xmlns:a16="http://schemas.microsoft.com/office/drawing/2014/main" id="{C4D77F97-7F5D-4458-B946-A3E802546B72}"/>
              </a:ext>
            </a:extLst>
          </p:cNvPr>
          <p:cNvSpPr>
            <a:spLocks noGrp="1" noChangeArrowheads="1"/>
          </p:cNvSpPr>
          <p:nvPr>
            <p:ph type="title" idx="4294967295"/>
          </p:nvPr>
        </p:nvSpPr>
        <p:spPr/>
        <p:txBody>
          <a:bodyPr/>
          <a:lstStyle/>
          <a:p>
            <a:r>
              <a:rPr lang="en-US" altLang="zh-CN"/>
              <a:t>Critical-Resources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7C25860-B2DE-4C80-B1CF-1AC93F937C2E}"/>
              </a:ext>
            </a:extLst>
          </p:cNvPr>
          <p:cNvSpPr>
            <a:spLocks noGrp="1" noChangeArrowheads="1"/>
          </p:cNvSpPr>
          <p:nvPr>
            <p:ph type="title" idx="4294967295"/>
          </p:nvPr>
        </p:nvSpPr>
        <p:spPr/>
        <p:txBody>
          <a:bodyPr/>
          <a:lstStyle/>
          <a:p>
            <a:r>
              <a:rPr lang="en-US" altLang="zh-CN" b="0"/>
              <a:t>The Critical-Section Problem (cont.)</a:t>
            </a:r>
          </a:p>
        </p:txBody>
      </p:sp>
      <p:sp>
        <p:nvSpPr>
          <p:cNvPr id="23555" name="Rectangle 3">
            <a:extLst>
              <a:ext uri="{FF2B5EF4-FFF2-40B4-BE49-F238E27FC236}">
                <a16:creationId xmlns:a16="http://schemas.microsoft.com/office/drawing/2014/main" id="{E29C38B2-7226-499C-9419-A7BC193887CD}"/>
              </a:ext>
            </a:extLst>
          </p:cNvPr>
          <p:cNvSpPr>
            <a:spLocks noGrp="1" noChangeArrowheads="1"/>
          </p:cNvSpPr>
          <p:nvPr>
            <p:ph type="body" idx="4294967295"/>
          </p:nvPr>
        </p:nvSpPr>
        <p:spPr>
          <a:xfrm>
            <a:off x="536575" y="1357313"/>
            <a:ext cx="7659688" cy="4498975"/>
          </a:xfrm>
        </p:spPr>
        <p:txBody>
          <a:bodyPr/>
          <a:lstStyle/>
          <a:p>
            <a:pPr>
              <a:lnSpc>
                <a:spcPct val="90000"/>
              </a:lnSpc>
            </a:pPr>
            <a:r>
              <a:rPr lang="zh-CN" altLang="en-US" sz="2000" i="1"/>
              <a:t>n</a:t>
            </a:r>
            <a:r>
              <a:rPr lang="zh-CN" altLang="en-US" sz="2000"/>
              <a:t> processes all </a:t>
            </a:r>
            <a:r>
              <a:rPr lang="zh-CN" altLang="en-US" sz="2000">
                <a:solidFill>
                  <a:srgbClr val="006600"/>
                </a:solidFill>
              </a:rPr>
              <a:t>competing to use some shared data</a:t>
            </a:r>
            <a:r>
              <a:rPr lang="zh-CN" altLang="en-US" sz="2000"/>
              <a:t>，or other </a:t>
            </a:r>
            <a:r>
              <a:rPr lang="zh-CN" altLang="en-US" sz="2000">
                <a:solidFill>
                  <a:srgbClr val="006600"/>
                </a:solidFill>
              </a:rPr>
              <a:t>critical resources</a:t>
            </a:r>
            <a:r>
              <a:rPr lang="zh-CN" altLang="en-US" sz="2000"/>
              <a:t>;</a:t>
            </a:r>
          </a:p>
          <a:p>
            <a:pPr>
              <a:lnSpc>
                <a:spcPct val="90000"/>
              </a:lnSpc>
            </a:pPr>
            <a:r>
              <a:rPr lang="zh-CN" altLang="en-US" sz="2000"/>
              <a:t>Each process has a code segment, called </a:t>
            </a:r>
            <a:r>
              <a:rPr lang="zh-CN" altLang="en-US" sz="2000" i="1">
                <a:solidFill>
                  <a:schemeClr val="tx2"/>
                </a:solidFill>
              </a:rPr>
              <a:t>critical section</a:t>
            </a:r>
            <a:r>
              <a:rPr lang="zh-CN" altLang="en-US" sz="2000"/>
              <a:t>, in which the shared data or other critical resources are accessed.</a:t>
            </a:r>
          </a:p>
          <a:p>
            <a:pPr>
              <a:lnSpc>
                <a:spcPct val="90000"/>
              </a:lnSpc>
            </a:pPr>
            <a:r>
              <a:rPr lang="zh-CN" altLang="en-US" sz="2000" b="1" u="sng">
                <a:solidFill>
                  <a:srgbClr val="FF0000"/>
                </a:solidFill>
              </a:rPr>
              <a:t>临界区</a:t>
            </a:r>
            <a:r>
              <a:rPr lang="en-US" altLang="zh-CN" sz="2000" b="1" u="sng"/>
              <a:t>(</a:t>
            </a:r>
            <a:r>
              <a:rPr lang="zh-CN" altLang="en-US" sz="2000" b="1" i="1">
                <a:solidFill>
                  <a:schemeClr val="tx2"/>
                </a:solidFill>
              </a:rPr>
              <a:t>critical section</a:t>
            </a:r>
            <a:r>
              <a:rPr lang="en-US" altLang="zh-CN" sz="2000" b="1" u="sng"/>
              <a:t>)</a:t>
            </a:r>
          </a:p>
          <a:p>
            <a:pPr lvl="1">
              <a:lnSpc>
                <a:spcPct val="90000"/>
              </a:lnSpc>
            </a:pPr>
            <a:r>
              <a:rPr lang="zh-CN" altLang="en-US" sz="1800" b="1" u="sng">
                <a:solidFill>
                  <a:srgbClr val="0000FF"/>
                </a:solidFill>
              </a:rPr>
              <a:t>在程序中访问</a:t>
            </a:r>
            <a:r>
              <a:rPr lang="zh-CN" altLang="en-US" sz="1800" b="1" u="sng">
                <a:solidFill>
                  <a:srgbClr val="7030A0"/>
                </a:solidFill>
              </a:rPr>
              <a:t>临界资源</a:t>
            </a:r>
            <a:r>
              <a:rPr lang="zh-CN" altLang="en-US" sz="1800" b="1" u="sng">
                <a:solidFill>
                  <a:srgbClr val="0000FF"/>
                </a:solidFill>
              </a:rPr>
              <a:t>的那段</a:t>
            </a:r>
            <a:r>
              <a:rPr lang="zh-CN" altLang="en-US" sz="1800" b="1" u="sng">
                <a:solidFill>
                  <a:srgbClr val="7030A0"/>
                </a:solidFill>
              </a:rPr>
              <a:t>代码</a:t>
            </a:r>
            <a:r>
              <a:rPr lang="zh-CN" altLang="en-US" sz="1800" b="1" u="sng">
                <a:solidFill>
                  <a:srgbClr val="0000FF"/>
                </a:solidFill>
              </a:rPr>
              <a:t>称为临界区</a:t>
            </a:r>
            <a:r>
              <a:rPr lang="en-US" altLang="zh-CN" sz="1800" b="1" u="sng">
                <a:solidFill>
                  <a:srgbClr val="0000FF"/>
                </a:solidFill>
              </a:rPr>
              <a:t>(</a:t>
            </a:r>
            <a:r>
              <a:rPr lang="zh-CN" altLang="en-US" sz="1800" b="1" i="1">
                <a:solidFill>
                  <a:srgbClr val="0000FF"/>
                </a:solidFill>
              </a:rPr>
              <a:t>critical section</a:t>
            </a:r>
            <a:r>
              <a:rPr lang="en-US" altLang="zh-CN" sz="1800" b="1" u="sng">
                <a:solidFill>
                  <a:srgbClr val="0000FF"/>
                </a:solidFill>
              </a:rPr>
              <a:t>)</a:t>
            </a:r>
          </a:p>
          <a:p>
            <a:pPr lvl="1">
              <a:lnSpc>
                <a:spcPct val="90000"/>
              </a:lnSpc>
            </a:pPr>
            <a:r>
              <a:rPr lang="zh-CN" altLang="en-US" sz="1800" b="1" u="sng">
                <a:solidFill>
                  <a:srgbClr val="0000FF"/>
                </a:solidFill>
              </a:rPr>
              <a:t>进程对临界区必须互斥地进行访问</a:t>
            </a:r>
          </a:p>
          <a:p>
            <a:pPr>
              <a:lnSpc>
                <a:spcPct val="90000"/>
              </a:lnSpc>
            </a:pPr>
            <a:r>
              <a:rPr lang="zh-CN" altLang="en-US" sz="2000"/>
              <a:t>In order to access the </a:t>
            </a:r>
            <a:r>
              <a:rPr lang="zh-CN" altLang="en-US" sz="2000">
                <a:solidFill>
                  <a:srgbClr val="006600"/>
                </a:solidFill>
              </a:rPr>
              <a:t>critical resources exclusively</a:t>
            </a:r>
            <a:r>
              <a:rPr lang="zh-CN" altLang="en-US" sz="2000"/>
              <a:t> – ensure that when one process is executing in its critical section, no other process is allowed to execute in its critical section.</a:t>
            </a:r>
          </a:p>
          <a:p>
            <a:pPr>
              <a:lnSpc>
                <a:spcPct val="90000"/>
              </a:lnSpc>
            </a:pPr>
            <a:r>
              <a:rPr lang="zh-CN" altLang="en-US" sz="2000" b="1" u="sng">
                <a:solidFill>
                  <a:srgbClr val="FF0000"/>
                </a:solidFill>
              </a:rPr>
              <a:t>将对</a:t>
            </a:r>
            <a:r>
              <a:rPr lang="zh-CN" altLang="en-US" sz="2000" b="1" u="sng">
                <a:solidFill>
                  <a:srgbClr val="0000FF"/>
                </a:solidFill>
              </a:rPr>
              <a:t>临界资源</a:t>
            </a:r>
            <a:r>
              <a:rPr lang="zh-CN" altLang="en-US" sz="2000" b="1" u="sng">
                <a:solidFill>
                  <a:srgbClr val="FF0000"/>
                </a:solidFill>
              </a:rPr>
              <a:t>的互斥访问转化为对</a:t>
            </a:r>
            <a:r>
              <a:rPr lang="zh-CN" altLang="en-US" sz="2000" b="1" u="sng">
                <a:solidFill>
                  <a:srgbClr val="0000FF"/>
                </a:solidFill>
              </a:rPr>
              <a:t>临界区</a:t>
            </a:r>
            <a:r>
              <a:rPr lang="zh-CN" altLang="en-US" sz="2000" b="1" u="sng">
                <a:solidFill>
                  <a:srgbClr val="FF0000"/>
                </a:solidFill>
              </a:rPr>
              <a:t>的</a:t>
            </a:r>
            <a:r>
              <a:rPr lang="zh-CN" altLang="en-US" sz="2000" b="1" u="sng">
                <a:solidFill>
                  <a:srgbClr val="0000FF"/>
                </a:solidFill>
              </a:rPr>
              <a:t>互斥访问</a:t>
            </a:r>
            <a:r>
              <a:rPr lang="zh-CN" altLang="en-US" sz="2000" b="1" u="sng">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555">
                                            <p:txEl>
                                              <p:pRg st="1" end="1"/>
                                            </p:txEl>
                                          </p:spTgt>
                                        </p:tgtEl>
                                        <p:attrNameLst>
                                          <p:attrName>style.visibility</p:attrName>
                                        </p:attrNameLst>
                                      </p:cBhvr>
                                      <p:to>
                                        <p:strVal val="visible"/>
                                      </p:to>
                                    </p:set>
                                    <p:anim calcmode="lin" valueType="num">
                                      <p:cBhvr additive="base">
                                        <p:cTn id="13" dur="500" fill="hold"/>
                                        <p:tgtEl>
                                          <p:spTgt spid="235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35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3555">
                                            <p:txEl>
                                              <p:pRg st="2" end="2"/>
                                            </p:txEl>
                                          </p:spTgt>
                                        </p:tgtEl>
                                        <p:attrNameLst>
                                          <p:attrName>style.visibility</p:attrName>
                                        </p:attrNameLst>
                                      </p:cBhvr>
                                      <p:to>
                                        <p:strVal val="visible"/>
                                      </p:to>
                                    </p:set>
                                    <p:anim calcmode="lin" valueType="num">
                                      <p:cBhvr additive="base">
                                        <p:cTn id="19" dur="500" fill="hold"/>
                                        <p:tgtEl>
                                          <p:spTgt spid="235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355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3555">
                                            <p:txEl>
                                              <p:pRg st="3" end="3"/>
                                            </p:txEl>
                                          </p:spTgt>
                                        </p:tgtEl>
                                        <p:attrNameLst>
                                          <p:attrName>style.visibility</p:attrName>
                                        </p:attrNameLst>
                                      </p:cBhvr>
                                      <p:to>
                                        <p:strVal val="visible"/>
                                      </p:to>
                                    </p:set>
                                    <p:anim calcmode="lin" valueType="num">
                                      <p:cBhvr additive="base">
                                        <p:cTn id="23" dur="500" fill="hold"/>
                                        <p:tgtEl>
                                          <p:spTgt spid="2355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2355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3555">
                                            <p:txEl>
                                              <p:pRg st="4" end="4"/>
                                            </p:txEl>
                                          </p:spTgt>
                                        </p:tgtEl>
                                        <p:attrNameLst>
                                          <p:attrName>style.visibility</p:attrName>
                                        </p:attrNameLst>
                                      </p:cBhvr>
                                      <p:to>
                                        <p:strVal val="visible"/>
                                      </p:to>
                                    </p:set>
                                    <p:anim calcmode="lin" valueType="num">
                                      <p:cBhvr additive="base">
                                        <p:cTn id="27" dur="500" fill="hold"/>
                                        <p:tgtEl>
                                          <p:spTgt spid="2355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35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23555">
                                            <p:txEl>
                                              <p:pRg st="5" end="5"/>
                                            </p:txEl>
                                          </p:spTgt>
                                        </p:tgtEl>
                                        <p:attrNameLst>
                                          <p:attrName>style.visibility</p:attrName>
                                        </p:attrNameLst>
                                      </p:cBhvr>
                                      <p:to>
                                        <p:strVal val="visible"/>
                                      </p:to>
                                    </p:set>
                                    <p:anim calcmode="lin" valueType="num">
                                      <p:cBhvr additive="base">
                                        <p:cTn id="33" dur="500" fill="hold"/>
                                        <p:tgtEl>
                                          <p:spTgt spid="23555">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35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23555">
                                            <p:txEl>
                                              <p:pRg st="6" end="6"/>
                                            </p:txEl>
                                          </p:spTgt>
                                        </p:tgtEl>
                                        <p:attrNameLst>
                                          <p:attrName>style.visibility</p:attrName>
                                        </p:attrNameLst>
                                      </p:cBhvr>
                                      <p:to>
                                        <p:strVal val="visible"/>
                                      </p:to>
                                    </p:set>
                                    <p:anim calcmode="lin" valueType="num">
                                      <p:cBhvr additive="base">
                                        <p:cTn id="39" dur="500" fill="hold"/>
                                        <p:tgtEl>
                                          <p:spTgt spid="23555">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2355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20905C89-728D-41D2-9873-F3886BCC279B}"/>
              </a:ext>
            </a:extLst>
          </p:cNvPr>
          <p:cNvSpPr>
            <a:spLocks noGrp="1" noChangeArrowheads="1"/>
          </p:cNvSpPr>
          <p:nvPr>
            <p:ph type="title" idx="4294967295"/>
          </p:nvPr>
        </p:nvSpPr>
        <p:spPr>
          <a:xfrm>
            <a:off x="457200" y="201613"/>
            <a:ext cx="8229600" cy="576262"/>
          </a:xfrm>
        </p:spPr>
        <p:txBody>
          <a:bodyPr lIns="91435" tIns="45718" rIns="91435" bIns="45718"/>
          <a:lstStyle/>
          <a:p>
            <a:r>
              <a:rPr lang="en-US" altLang="zh-CN" sz="2800" b="0"/>
              <a:t>Critical Section Problem</a:t>
            </a:r>
            <a:r>
              <a:rPr lang="en-US" altLang="zh-CN" b="0"/>
              <a:t>(cont.)</a:t>
            </a:r>
          </a:p>
        </p:txBody>
      </p:sp>
      <p:sp>
        <p:nvSpPr>
          <p:cNvPr id="30723" name="Content Placeholder 2">
            <a:extLst>
              <a:ext uri="{FF2B5EF4-FFF2-40B4-BE49-F238E27FC236}">
                <a16:creationId xmlns:a16="http://schemas.microsoft.com/office/drawing/2014/main" id="{00947F30-7EF8-4D6A-BE14-6C6198D49437}"/>
              </a:ext>
            </a:extLst>
          </p:cNvPr>
          <p:cNvSpPr>
            <a:spLocks noGrp="1" noChangeArrowheads="1"/>
          </p:cNvSpPr>
          <p:nvPr>
            <p:ph idx="4294967295"/>
          </p:nvPr>
        </p:nvSpPr>
        <p:spPr>
          <a:xfrm>
            <a:off x="908050" y="1131888"/>
            <a:ext cx="6940550" cy="4530725"/>
          </a:xfrm>
        </p:spPr>
        <p:txBody>
          <a:bodyPr lIns="91435" tIns="45718" rIns="91435" bIns="45718"/>
          <a:lstStyle/>
          <a:p>
            <a:r>
              <a:rPr lang="en-US" altLang="zh-CN" sz="2000" dirty="0"/>
              <a:t>Consider system of </a:t>
            </a:r>
            <a:r>
              <a:rPr lang="en-US" altLang="zh-CN" sz="2000" b="1" i="1" dirty="0"/>
              <a:t>n</a:t>
            </a:r>
            <a:r>
              <a:rPr lang="en-US" altLang="zh-CN" sz="2000" b="1" dirty="0"/>
              <a:t> </a:t>
            </a:r>
            <a:r>
              <a:rPr lang="en-US" altLang="zh-CN" sz="2000" dirty="0"/>
              <a:t>processes {</a:t>
            </a:r>
            <a:r>
              <a:rPr lang="en-US" altLang="zh-CN" sz="2000" b="1" i="1" dirty="0"/>
              <a:t>p</a:t>
            </a:r>
            <a:r>
              <a:rPr lang="en-US" altLang="zh-CN" sz="2000" b="1" i="1" baseline="-25000" dirty="0"/>
              <a:t>0</a:t>
            </a:r>
            <a:r>
              <a:rPr lang="en-US" altLang="zh-CN" sz="2000" b="1" i="1" dirty="0"/>
              <a:t>, p</a:t>
            </a:r>
            <a:r>
              <a:rPr lang="en-US" altLang="zh-CN" sz="2000" b="1" i="1" baseline="-25000" dirty="0"/>
              <a:t>1</a:t>
            </a:r>
            <a:r>
              <a:rPr lang="en-US" altLang="zh-CN" sz="2000" b="1" i="1" dirty="0"/>
              <a:t>, … p</a:t>
            </a:r>
            <a:r>
              <a:rPr lang="en-US" altLang="zh-CN" sz="2000" b="1" i="1" baseline="-25000" dirty="0"/>
              <a:t>n-1</a:t>
            </a:r>
            <a:r>
              <a:rPr lang="en-US" altLang="zh-CN" sz="2000" dirty="0"/>
              <a:t>}</a:t>
            </a:r>
          </a:p>
          <a:p>
            <a:r>
              <a:rPr lang="en-US" altLang="zh-CN" sz="2000" dirty="0"/>
              <a:t>Each process has </a:t>
            </a:r>
            <a:r>
              <a:rPr lang="en-US" altLang="zh-CN" sz="2000" b="1" dirty="0">
                <a:solidFill>
                  <a:srgbClr val="3366FF"/>
                </a:solidFill>
              </a:rPr>
              <a:t>critical section </a:t>
            </a:r>
            <a:r>
              <a:rPr lang="en-US" altLang="zh-CN" sz="2000" dirty="0"/>
              <a:t>segment of code</a:t>
            </a:r>
          </a:p>
          <a:p>
            <a:pPr lvl="1"/>
            <a:r>
              <a:rPr lang="en-US" altLang="zh-CN" sz="2000" dirty="0"/>
              <a:t>Process may be </a:t>
            </a:r>
            <a:r>
              <a:rPr lang="en-US" altLang="zh-CN" sz="2000" dirty="0">
                <a:solidFill>
                  <a:srgbClr val="FF0000"/>
                </a:solidFill>
              </a:rPr>
              <a:t>changing</a:t>
            </a:r>
            <a:r>
              <a:rPr lang="en-US" altLang="zh-CN" sz="2000" dirty="0">
                <a:solidFill>
                  <a:srgbClr val="006600"/>
                </a:solidFill>
              </a:rPr>
              <a:t> common variables, </a:t>
            </a:r>
            <a:r>
              <a:rPr lang="en-US" altLang="zh-CN" sz="2000" dirty="0">
                <a:solidFill>
                  <a:srgbClr val="FF0000"/>
                </a:solidFill>
              </a:rPr>
              <a:t>updating</a:t>
            </a:r>
            <a:r>
              <a:rPr lang="en-US" altLang="zh-CN" sz="2000" dirty="0">
                <a:solidFill>
                  <a:srgbClr val="006600"/>
                </a:solidFill>
              </a:rPr>
              <a:t> table, </a:t>
            </a:r>
            <a:r>
              <a:rPr lang="en-US" altLang="zh-CN" sz="2000" dirty="0">
                <a:solidFill>
                  <a:srgbClr val="FF0000"/>
                </a:solidFill>
              </a:rPr>
              <a:t>writing</a:t>
            </a:r>
            <a:r>
              <a:rPr lang="en-US" altLang="zh-CN" sz="2000" dirty="0">
                <a:solidFill>
                  <a:srgbClr val="006600"/>
                </a:solidFill>
              </a:rPr>
              <a:t> file, </a:t>
            </a:r>
            <a:r>
              <a:rPr lang="en-US" altLang="zh-CN" sz="2000" dirty="0" err="1">
                <a:solidFill>
                  <a:srgbClr val="006600"/>
                </a:solidFill>
              </a:rPr>
              <a:t>etc</a:t>
            </a:r>
            <a:endParaRPr lang="en-US" altLang="zh-CN" sz="2000" dirty="0">
              <a:solidFill>
                <a:srgbClr val="006600"/>
              </a:solidFill>
            </a:endParaRPr>
          </a:p>
          <a:p>
            <a:pPr lvl="1"/>
            <a:r>
              <a:rPr lang="en-US" altLang="zh-CN" sz="2000" b="1" u="sng" dirty="0">
                <a:solidFill>
                  <a:srgbClr val="006600"/>
                </a:solidFill>
              </a:rPr>
              <a:t>When one process in critical section, no other may be in its critical section</a:t>
            </a:r>
          </a:p>
          <a:p>
            <a:endParaRPr lang="en-US" altLang="zh-CN" sz="2400" i="1" u="sng" dirty="0">
              <a:solidFill>
                <a:srgbClr val="FF0000"/>
              </a:solidFill>
            </a:endParaRPr>
          </a:p>
          <a:p>
            <a:r>
              <a:rPr lang="en-US" altLang="zh-CN" sz="2400" i="1" u="sng" dirty="0">
                <a:solidFill>
                  <a:srgbClr val="FF0000"/>
                </a:solidFill>
              </a:rPr>
              <a:t>Critical section problem</a:t>
            </a:r>
            <a:r>
              <a:rPr lang="en-US" altLang="zh-CN" sz="2400" i="1" dirty="0">
                <a:solidFill>
                  <a:srgbClr val="FF0000"/>
                </a:solidFill>
              </a:rPr>
              <a:t> </a:t>
            </a:r>
            <a:r>
              <a:rPr lang="en-US" altLang="zh-CN" sz="2400" dirty="0"/>
              <a:t>is to design a </a:t>
            </a:r>
            <a:r>
              <a:rPr lang="en-US" altLang="zh-CN" sz="2400" dirty="0">
                <a:solidFill>
                  <a:srgbClr val="FF0000"/>
                </a:solidFill>
              </a:rPr>
              <a:t>protocol</a:t>
            </a:r>
            <a:r>
              <a:rPr lang="en-US" altLang="zh-CN" sz="2400" dirty="0"/>
              <a:t> to solve the issues above</a:t>
            </a:r>
          </a:p>
          <a:p>
            <a:endParaRPr lang="en-US" altLang="zh-CN" sz="2000" dirty="0">
              <a:solidFill>
                <a:srgbClr val="FF0000"/>
              </a:solidFill>
            </a:endParaRPr>
          </a:p>
          <a:p>
            <a:endParaRPr lang="en-US" altLang="zh-CN" sz="2000" b="1" dirty="0">
              <a:solidFill>
                <a:srgbClr val="3366FF"/>
              </a:solidFill>
            </a:endParaRPr>
          </a:p>
          <a:p>
            <a:pPr>
              <a:buFont typeface="Monotype Sorts" pitchFamily="2" charset="2"/>
              <a:buNone/>
            </a:pPr>
            <a:endParaRPr lang="en-US" altLang="zh-CN"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64381C6-16E2-439F-8414-444A94125FE9}"/>
              </a:ext>
            </a:extLst>
          </p:cNvPr>
          <p:cNvSpPr>
            <a:spLocks noGrp="1"/>
          </p:cNvSpPr>
          <p:nvPr>
            <p:ph type="title" idx="4294967295"/>
          </p:nvPr>
        </p:nvSpPr>
        <p:spPr>
          <a:xfrm>
            <a:off x="1171575" y="300038"/>
            <a:ext cx="7772400" cy="844550"/>
          </a:xfrm>
          <a:ln>
            <a:miter/>
          </a:ln>
        </p:spPr>
        <p:txBody>
          <a:bodyPr/>
          <a:lstStyle/>
          <a:p>
            <a:pPr>
              <a:defRPr/>
            </a:pPr>
            <a:r>
              <a:rPr lang="en-US" altLang="zh-CN" noProof="1">
                <a:solidFill>
                  <a:srgbClr val="0303DF"/>
                </a:solidFill>
                <a:effectLst>
                  <a:outerShdw blurRad="38100" dist="38100" dir="2700000">
                    <a:srgbClr val="C0C0C0"/>
                  </a:outerShdw>
                </a:effectLst>
              </a:rPr>
              <a:t>Entry</a:t>
            </a:r>
            <a:r>
              <a:rPr lang="en-US" altLang="zh-CN" noProof="1">
                <a:effectLst>
                  <a:outerShdw blurRad="38100" dist="38100" dir="2700000">
                    <a:srgbClr val="C0C0C0"/>
                  </a:outerShdw>
                </a:effectLst>
              </a:rPr>
              <a:t> section and </a:t>
            </a:r>
            <a:r>
              <a:rPr lang="en-US" altLang="zh-CN" noProof="1">
                <a:solidFill>
                  <a:srgbClr val="0303DF"/>
                </a:solidFill>
                <a:effectLst>
                  <a:outerShdw blurRad="38100" dist="38100" dir="2700000">
                    <a:srgbClr val="C0C0C0"/>
                  </a:outerShdw>
                </a:effectLst>
              </a:rPr>
              <a:t>exit</a:t>
            </a:r>
            <a:r>
              <a:rPr lang="en-US" altLang="zh-CN" noProof="1">
                <a:effectLst>
                  <a:outerShdw blurRad="38100" dist="38100" dir="2700000">
                    <a:srgbClr val="C0C0C0"/>
                  </a:outerShdw>
                </a:effectLst>
              </a:rPr>
              <a:t> section</a:t>
            </a:r>
          </a:p>
        </p:txBody>
      </p:sp>
      <p:sp>
        <p:nvSpPr>
          <p:cNvPr id="31747" name="Rectangle 3">
            <a:extLst>
              <a:ext uri="{FF2B5EF4-FFF2-40B4-BE49-F238E27FC236}">
                <a16:creationId xmlns:a16="http://schemas.microsoft.com/office/drawing/2014/main" id="{4B666505-7BB5-48F5-BCB1-69382A2CB845}"/>
              </a:ext>
            </a:extLst>
          </p:cNvPr>
          <p:cNvSpPr>
            <a:spLocks noGrp="1" noChangeArrowheads="1"/>
          </p:cNvSpPr>
          <p:nvPr>
            <p:ph type="body" idx="4294967295"/>
          </p:nvPr>
        </p:nvSpPr>
        <p:spPr>
          <a:xfrm>
            <a:off x="842963" y="1609725"/>
            <a:ext cx="7629525" cy="2543175"/>
          </a:xfrm>
        </p:spPr>
        <p:txBody>
          <a:bodyPr/>
          <a:lstStyle/>
          <a:p>
            <a:pPr>
              <a:buFont typeface="Monotype Sorts" pitchFamily="2" charset="2"/>
              <a:buNone/>
              <a:tabLst>
                <a:tab pos="2286000" algn="l"/>
                <a:tab pos="2630488" algn="l"/>
                <a:tab pos="2911475" algn="l"/>
              </a:tabLst>
            </a:pPr>
            <a:r>
              <a:rPr lang="en-US" altLang="zh-CN" sz="1800" dirty="0"/>
              <a:t>		</a:t>
            </a:r>
            <a:r>
              <a:rPr lang="en-US" altLang="zh-CN" sz="2000" b="1" dirty="0"/>
              <a:t>do</a:t>
            </a:r>
            <a:r>
              <a:rPr lang="en-US" altLang="zh-CN" sz="2000" dirty="0"/>
              <a:t> {</a:t>
            </a:r>
            <a:endParaRPr lang="en-US" altLang="zh-CN" sz="2000" b="1" dirty="0"/>
          </a:p>
          <a:p>
            <a:pPr>
              <a:buFont typeface="Monotype Sorts" pitchFamily="2" charset="2"/>
              <a:buNone/>
              <a:tabLst>
                <a:tab pos="2286000" algn="l"/>
                <a:tab pos="2630488" algn="l"/>
                <a:tab pos="2911475" algn="l"/>
              </a:tabLst>
            </a:pPr>
            <a:r>
              <a:rPr lang="en-US" altLang="zh-CN" sz="2000" dirty="0"/>
              <a:t>			</a:t>
            </a:r>
          </a:p>
          <a:p>
            <a:pPr>
              <a:buFont typeface="Monotype Sorts" pitchFamily="2" charset="2"/>
              <a:buNone/>
              <a:tabLst>
                <a:tab pos="2286000" algn="l"/>
                <a:tab pos="2630488" algn="l"/>
                <a:tab pos="2911475" algn="l"/>
              </a:tabLst>
            </a:pPr>
            <a:r>
              <a:rPr lang="en-US" altLang="zh-CN" sz="2000" dirty="0"/>
              <a:t>				</a:t>
            </a:r>
            <a:r>
              <a:rPr lang="en-US" altLang="zh-CN" sz="2000" dirty="0">
                <a:solidFill>
                  <a:srgbClr val="006600"/>
                </a:solidFill>
              </a:rPr>
              <a:t>critical section</a:t>
            </a:r>
          </a:p>
          <a:p>
            <a:pPr>
              <a:buFont typeface="Monotype Sorts" pitchFamily="2" charset="2"/>
              <a:buNone/>
              <a:tabLst>
                <a:tab pos="2286000" algn="l"/>
                <a:tab pos="2630488" algn="l"/>
                <a:tab pos="2911475" algn="l"/>
              </a:tabLst>
            </a:pPr>
            <a:r>
              <a:rPr lang="en-US" altLang="zh-CN" sz="2000" dirty="0"/>
              <a:t>			</a:t>
            </a:r>
            <a:endParaRPr lang="en-US" altLang="zh-CN" sz="2000" b="1" i="1" dirty="0"/>
          </a:p>
          <a:p>
            <a:pPr>
              <a:buFont typeface="Monotype Sorts" pitchFamily="2" charset="2"/>
              <a:buNone/>
              <a:tabLst>
                <a:tab pos="2286000" algn="l"/>
                <a:tab pos="2630488" algn="l"/>
                <a:tab pos="2911475" algn="l"/>
              </a:tabLst>
            </a:pPr>
            <a:r>
              <a:rPr lang="en-US" altLang="zh-CN" sz="2000" dirty="0"/>
              <a:t>				reminder section</a:t>
            </a:r>
          </a:p>
          <a:p>
            <a:pPr>
              <a:buFont typeface="Monotype Sorts" pitchFamily="2" charset="2"/>
              <a:buNone/>
              <a:tabLst>
                <a:tab pos="2286000" algn="l"/>
                <a:tab pos="2630488" algn="l"/>
                <a:tab pos="2911475" algn="l"/>
              </a:tabLst>
            </a:pPr>
            <a:r>
              <a:rPr lang="en-US" altLang="zh-CN" sz="2000" dirty="0"/>
              <a:t>		} </a:t>
            </a:r>
            <a:r>
              <a:rPr lang="en-US" altLang="zh-CN" sz="2000" b="1" dirty="0"/>
              <a:t>while (1)</a:t>
            </a:r>
            <a:r>
              <a:rPr lang="en-US" altLang="zh-CN" sz="2000" dirty="0"/>
              <a:t>;</a:t>
            </a:r>
          </a:p>
          <a:p>
            <a:pPr>
              <a:buFont typeface="Monotype Sorts" pitchFamily="2" charset="2"/>
              <a:buNone/>
              <a:tabLst>
                <a:tab pos="2286000" algn="l"/>
                <a:tab pos="2630488" algn="l"/>
                <a:tab pos="2911475" algn="l"/>
              </a:tabLst>
            </a:pPr>
            <a:endParaRPr lang="en-US" altLang="zh-CN" sz="2000" dirty="0"/>
          </a:p>
          <a:p>
            <a:pPr>
              <a:buFont typeface="Wingdings" panose="05000000000000000000" pitchFamily="2" charset="2"/>
              <a:buChar char="n"/>
              <a:tabLst>
                <a:tab pos="2286000" algn="l"/>
                <a:tab pos="2630488" algn="l"/>
                <a:tab pos="2911475" algn="l"/>
              </a:tabLst>
            </a:pPr>
            <a:r>
              <a:rPr lang="en-US" altLang="zh-CN" sz="2000" dirty="0">
                <a:solidFill>
                  <a:srgbClr val="0000FF"/>
                </a:solidFill>
              </a:rPr>
              <a:t>Each process </a:t>
            </a:r>
            <a:r>
              <a:rPr lang="en-US" altLang="zh-CN" sz="2000" u="sng" dirty="0">
                <a:solidFill>
                  <a:srgbClr val="006600"/>
                </a:solidFill>
              </a:rPr>
              <a:t>must ask permission to enter critical section </a:t>
            </a:r>
            <a:r>
              <a:rPr lang="en-US" altLang="zh-CN" sz="2000" dirty="0"/>
              <a:t>in </a:t>
            </a:r>
            <a:r>
              <a:rPr lang="en-US" altLang="zh-CN" sz="2000" b="1" dirty="0">
                <a:solidFill>
                  <a:srgbClr val="C00000"/>
                </a:solidFill>
              </a:rPr>
              <a:t>entry section</a:t>
            </a:r>
            <a:r>
              <a:rPr lang="en-US" altLang="zh-CN" sz="2000" dirty="0"/>
              <a:t>, may follow critical section </a:t>
            </a:r>
            <a:r>
              <a:rPr lang="en-US" altLang="zh-CN" sz="2000" dirty="0">
                <a:solidFill>
                  <a:srgbClr val="C00000"/>
                </a:solidFill>
              </a:rPr>
              <a:t>with </a:t>
            </a:r>
            <a:r>
              <a:rPr lang="en-US" altLang="zh-CN" sz="2000" b="1" dirty="0">
                <a:solidFill>
                  <a:srgbClr val="C00000"/>
                </a:solidFill>
              </a:rPr>
              <a:t>exit section</a:t>
            </a:r>
            <a:r>
              <a:rPr lang="en-US" altLang="zh-CN" sz="2000" dirty="0"/>
              <a:t>, then </a:t>
            </a:r>
            <a:r>
              <a:rPr lang="en-US" altLang="zh-CN" sz="2000" b="1" dirty="0">
                <a:solidFill>
                  <a:srgbClr val="3366FF"/>
                </a:solidFill>
              </a:rPr>
              <a:t>remainder section</a:t>
            </a:r>
          </a:p>
          <a:p>
            <a:pPr>
              <a:buFont typeface="Monotype Sorts" pitchFamily="2" charset="2"/>
              <a:buNone/>
              <a:tabLst>
                <a:tab pos="2286000" algn="l"/>
                <a:tab pos="2630488" algn="l"/>
                <a:tab pos="2911475" algn="l"/>
              </a:tabLst>
            </a:pPr>
            <a:endParaRPr lang="en-US" altLang="zh-CN" sz="2000" dirty="0"/>
          </a:p>
        </p:txBody>
      </p:sp>
      <p:sp>
        <p:nvSpPr>
          <p:cNvPr id="2" name="矩形 1">
            <a:extLst>
              <a:ext uri="{FF2B5EF4-FFF2-40B4-BE49-F238E27FC236}">
                <a16:creationId xmlns:a16="http://schemas.microsoft.com/office/drawing/2014/main" id="{5AB9896D-4FD1-4C4B-A08D-C659583E8B73}"/>
              </a:ext>
            </a:extLst>
          </p:cNvPr>
          <p:cNvSpPr/>
          <p:nvPr/>
        </p:nvSpPr>
        <p:spPr>
          <a:xfrm>
            <a:off x="3579813" y="2051050"/>
            <a:ext cx="1663700" cy="363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Monotype Sorts" pitchFamily="2" charset="2"/>
              <a:buNone/>
              <a:tabLst>
                <a:tab pos="2286000" algn="l"/>
                <a:tab pos="2630488" algn="l"/>
                <a:tab pos="2911475" algn="l"/>
              </a:tabLst>
              <a:defRPr/>
            </a:pPr>
            <a:r>
              <a:rPr lang="en-US" altLang="zh-CN" b="1" i="1" dirty="0">
                <a:solidFill>
                  <a:srgbClr val="0000FF"/>
                </a:solidFill>
              </a:rPr>
              <a:t>Entry section </a:t>
            </a:r>
            <a:endParaRPr lang="en-US" altLang="zh-CN" b="1" i="1" dirty="0"/>
          </a:p>
        </p:txBody>
      </p:sp>
      <p:sp>
        <p:nvSpPr>
          <p:cNvPr id="5" name="矩形 4">
            <a:extLst>
              <a:ext uri="{FF2B5EF4-FFF2-40B4-BE49-F238E27FC236}">
                <a16:creationId xmlns:a16="http://schemas.microsoft.com/office/drawing/2014/main" id="{7777B10A-40D5-4C61-9B86-4475393C8A8D}"/>
              </a:ext>
            </a:extLst>
          </p:cNvPr>
          <p:cNvSpPr/>
          <p:nvPr/>
        </p:nvSpPr>
        <p:spPr>
          <a:xfrm>
            <a:off x="3579813" y="2919413"/>
            <a:ext cx="1663700" cy="363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Monotype Sorts" pitchFamily="2" charset="2"/>
              <a:buNone/>
              <a:tabLst>
                <a:tab pos="2286000" algn="l"/>
                <a:tab pos="2630488" algn="l"/>
                <a:tab pos="2911475" algn="l"/>
              </a:tabLst>
              <a:defRPr/>
            </a:pPr>
            <a:r>
              <a:rPr lang="en-US" altLang="zh-CN" b="1" i="1" dirty="0">
                <a:solidFill>
                  <a:srgbClr val="0000FF"/>
                </a:solidFill>
              </a:rPr>
              <a:t>Exit section </a:t>
            </a:r>
            <a:endParaRPr lang="en-US" altLang="zh-CN" b="1" i="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ACF600D-D525-46A6-95EF-1E3C2BA0BA72}"/>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Discussion</a:t>
            </a:r>
          </a:p>
        </p:txBody>
      </p:sp>
      <p:sp>
        <p:nvSpPr>
          <p:cNvPr id="32771" name="Rectangle 3">
            <a:extLst>
              <a:ext uri="{FF2B5EF4-FFF2-40B4-BE49-F238E27FC236}">
                <a16:creationId xmlns:a16="http://schemas.microsoft.com/office/drawing/2014/main" id="{514F523F-07A4-4BE5-8915-CE48BA490CA7}"/>
              </a:ext>
            </a:extLst>
          </p:cNvPr>
          <p:cNvSpPr>
            <a:spLocks noGrp="1" noChangeArrowheads="1"/>
          </p:cNvSpPr>
          <p:nvPr>
            <p:ph type="body" idx="4294967295"/>
          </p:nvPr>
        </p:nvSpPr>
        <p:spPr>
          <a:xfrm>
            <a:off x="4953000" y="1219200"/>
            <a:ext cx="2901950" cy="4811713"/>
          </a:xfrm>
          <a:ln>
            <a:solidFill>
              <a:schemeClr val="tx1"/>
            </a:solidFill>
          </a:ln>
        </p:spPr>
        <p:txBody>
          <a:bodyPr/>
          <a:lstStyle/>
          <a:p>
            <a:pPr>
              <a:lnSpc>
                <a:spcPct val="90000"/>
              </a:lnSpc>
              <a:buFont typeface="Monotype Sorts" pitchFamily="2" charset="2"/>
              <a:buNone/>
            </a:pPr>
            <a:r>
              <a:rPr lang="en-US" altLang="zh-CN" sz="1600" b="1" dirty="0" err="1"/>
              <a:t>int</a:t>
            </a:r>
            <a:r>
              <a:rPr lang="en-US" altLang="zh-CN" sz="1600" b="1" dirty="0"/>
              <a:t> x;</a:t>
            </a:r>
          </a:p>
          <a:p>
            <a:pPr>
              <a:lnSpc>
                <a:spcPct val="90000"/>
              </a:lnSpc>
              <a:buFont typeface="Monotype Sorts" pitchFamily="2" charset="2"/>
              <a:buNone/>
            </a:pPr>
            <a:endParaRPr lang="en-US" altLang="zh-CN" sz="1600" b="1" dirty="0"/>
          </a:p>
          <a:p>
            <a:pPr>
              <a:lnSpc>
                <a:spcPct val="90000"/>
              </a:lnSpc>
              <a:buFont typeface="Monotype Sorts" pitchFamily="2" charset="2"/>
              <a:buNone/>
            </a:pPr>
            <a:r>
              <a:rPr lang="en-US" altLang="zh-CN" sz="1600" b="1" dirty="0"/>
              <a:t>Process p1 {</a:t>
            </a:r>
          </a:p>
          <a:p>
            <a:pPr>
              <a:lnSpc>
                <a:spcPct val="90000"/>
              </a:lnSpc>
              <a:buFont typeface="Monotype Sorts" pitchFamily="2" charset="2"/>
              <a:buNone/>
            </a:pPr>
            <a:r>
              <a:rPr lang="en-US" altLang="zh-CN" sz="1600" b="1" dirty="0"/>
              <a:t>     </a:t>
            </a:r>
            <a:r>
              <a:rPr lang="en-US" altLang="zh-CN" sz="1600" b="1" dirty="0" err="1"/>
              <a:t>int</a:t>
            </a:r>
            <a:r>
              <a:rPr lang="en-US" altLang="zh-CN" sz="1600" b="1" dirty="0"/>
              <a:t> </a:t>
            </a:r>
            <a:r>
              <a:rPr lang="en-US" altLang="zh-CN" sz="1600" b="1" dirty="0" err="1"/>
              <a:t>y,z</a:t>
            </a:r>
            <a:r>
              <a:rPr lang="en-US" altLang="zh-CN" sz="1600" b="1" dirty="0"/>
              <a:t>;</a:t>
            </a:r>
          </a:p>
          <a:p>
            <a:pPr>
              <a:lnSpc>
                <a:spcPct val="90000"/>
              </a:lnSpc>
              <a:buFont typeface="Monotype Sorts" pitchFamily="2" charset="2"/>
              <a:buNone/>
            </a:pPr>
            <a:r>
              <a:rPr lang="en-US" altLang="zh-CN" sz="1600" b="1" dirty="0"/>
              <a:t>     x=1;</a:t>
            </a:r>
          </a:p>
          <a:p>
            <a:pPr>
              <a:lnSpc>
                <a:spcPct val="90000"/>
              </a:lnSpc>
              <a:buFont typeface="Monotype Sorts" pitchFamily="2" charset="2"/>
              <a:buNone/>
            </a:pPr>
            <a:r>
              <a:rPr lang="en-US" altLang="zh-CN" sz="1600" b="1" dirty="0"/>
              <a:t>     y=0;</a:t>
            </a:r>
          </a:p>
          <a:p>
            <a:pPr>
              <a:lnSpc>
                <a:spcPct val="90000"/>
              </a:lnSpc>
              <a:buFont typeface="Monotype Sorts" pitchFamily="2" charset="2"/>
              <a:buNone/>
            </a:pPr>
            <a:r>
              <a:rPr lang="en-US" altLang="zh-CN" sz="1600" b="1" dirty="0"/>
              <a:t>     if x&gt;=1 then y++;</a:t>
            </a:r>
          </a:p>
          <a:p>
            <a:pPr>
              <a:lnSpc>
                <a:spcPct val="90000"/>
              </a:lnSpc>
              <a:buFont typeface="Monotype Sorts" pitchFamily="2" charset="2"/>
              <a:buNone/>
            </a:pPr>
            <a:r>
              <a:rPr lang="en-US" altLang="zh-CN" sz="1600" b="1" dirty="0"/>
              <a:t>     z=y;  }</a:t>
            </a:r>
          </a:p>
          <a:p>
            <a:pPr>
              <a:lnSpc>
                <a:spcPct val="90000"/>
              </a:lnSpc>
              <a:buFont typeface="Monotype Sorts" pitchFamily="2" charset="2"/>
              <a:buNone/>
            </a:pPr>
            <a:endParaRPr lang="en-US" altLang="zh-CN" sz="1600" b="1" dirty="0"/>
          </a:p>
          <a:p>
            <a:pPr>
              <a:lnSpc>
                <a:spcPct val="90000"/>
              </a:lnSpc>
              <a:buFont typeface="Monotype Sorts" pitchFamily="2" charset="2"/>
              <a:buNone/>
            </a:pPr>
            <a:r>
              <a:rPr lang="en-US" altLang="zh-CN" sz="1600" b="1" dirty="0"/>
              <a:t>Process p2 {</a:t>
            </a:r>
          </a:p>
          <a:p>
            <a:pPr>
              <a:lnSpc>
                <a:spcPct val="90000"/>
              </a:lnSpc>
              <a:buFont typeface="Monotype Sorts" pitchFamily="2" charset="2"/>
              <a:buNone/>
            </a:pPr>
            <a:r>
              <a:rPr lang="en-US" altLang="zh-CN" sz="1600" b="1" dirty="0"/>
              <a:t>     </a:t>
            </a:r>
            <a:r>
              <a:rPr lang="en-US" altLang="zh-CN" sz="1600" b="1" dirty="0" err="1"/>
              <a:t>int</a:t>
            </a:r>
            <a:r>
              <a:rPr lang="en-US" altLang="zh-CN" sz="1600" b="1" dirty="0"/>
              <a:t> </a:t>
            </a:r>
            <a:r>
              <a:rPr lang="en-US" altLang="zh-CN" sz="1600" b="1" dirty="0" err="1"/>
              <a:t>t,u</a:t>
            </a:r>
            <a:r>
              <a:rPr lang="en-US" altLang="zh-CN" sz="1600" b="1" dirty="0"/>
              <a:t>;</a:t>
            </a:r>
          </a:p>
          <a:p>
            <a:pPr>
              <a:lnSpc>
                <a:spcPct val="90000"/>
              </a:lnSpc>
              <a:buFont typeface="Monotype Sorts" pitchFamily="2" charset="2"/>
              <a:buNone/>
            </a:pPr>
            <a:r>
              <a:rPr lang="en-US" altLang="zh-CN" sz="1600" b="1" dirty="0"/>
              <a:t>     x=0;</a:t>
            </a:r>
          </a:p>
          <a:p>
            <a:pPr>
              <a:lnSpc>
                <a:spcPct val="90000"/>
              </a:lnSpc>
              <a:buFont typeface="Monotype Sorts" pitchFamily="2" charset="2"/>
              <a:buNone/>
            </a:pPr>
            <a:r>
              <a:rPr lang="en-US" altLang="zh-CN" sz="1600" b="1" dirty="0"/>
              <a:t>     t=0;</a:t>
            </a:r>
          </a:p>
          <a:p>
            <a:pPr>
              <a:lnSpc>
                <a:spcPct val="90000"/>
              </a:lnSpc>
              <a:buFont typeface="Monotype Sorts" pitchFamily="2" charset="2"/>
              <a:buNone/>
            </a:pPr>
            <a:r>
              <a:rPr lang="en-US" altLang="zh-CN" sz="1600" b="1" dirty="0"/>
              <a:t>     if x&lt;1 then t=t+2;</a:t>
            </a:r>
          </a:p>
          <a:p>
            <a:pPr>
              <a:lnSpc>
                <a:spcPct val="90000"/>
              </a:lnSpc>
              <a:buFont typeface="Monotype Sorts" pitchFamily="2" charset="2"/>
              <a:buNone/>
            </a:pPr>
            <a:r>
              <a:rPr lang="en-US" altLang="zh-CN" sz="1600" b="1" dirty="0"/>
              <a:t>     u=t;  }</a:t>
            </a:r>
          </a:p>
        </p:txBody>
      </p:sp>
      <p:sp>
        <p:nvSpPr>
          <p:cNvPr id="32772" name="Text Box 4">
            <a:extLst>
              <a:ext uri="{FF2B5EF4-FFF2-40B4-BE49-F238E27FC236}">
                <a16:creationId xmlns:a16="http://schemas.microsoft.com/office/drawing/2014/main" id="{43716F44-1569-4329-841C-C92FB45CF9E1}"/>
              </a:ext>
            </a:extLst>
          </p:cNvPr>
          <p:cNvSpPr txBox="1">
            <a:spLocks noChangeArrowheads="1"/>
          </p:cNvSpPr>
          <p:nvPr/>
        </p:nvSpPr>
        <p:spPr bwMode="auto">
          <a:xfrm>
            <a:off x="1149350" y="1279525"/>
            <a:ext cx="300355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b="1">
                <a:latin typeface="Helvetica" panose="020B0604020202020204" pitchFamily="34" charset="0"/>
              </a:rPr>
              <a:t>现有两个并发执行的进程。</a:t>
            </a:r>
          </a:p>
          <a:p>
            <a:pPr>
              <a:spcBef>
                <a:spcPct val="50000"/>
              </a:spcBef>
              <a:buClrTx/>
              <a:buSzTx/>
              <a:buFont typeface="Arial" panose="020B0604020202020204" pitchFamily="34" charset="0"/>
              <a:buNone/>
            </a:pPr>
            <a:r>
              <a:rPr lang="zh-CN" altLang="en-US" sz="1800" b="1">
                <a:latin typeface="Helvetica" panose="020B0604020202020204" pitchFamily="34" charset="0"/>
              </a:rPr>
              <a:t>问：</a:t>
            </a:r>
          </a:p>
          <a:p>
            <a:pPr>
              <a:spcBef>
                <a:spcPct val="50000"/>
              </a:spcBef>
              <a:buClrTx/>
              <a:buSzTx/>
              <a:buFont typeface="Arial" panose="020B0604020202020204" pitchFamily="34" charset="0"/>
              <a:buNone/>
            </a:pPr>
            <a:r>
              <a:rPr lang="zh-CN" altLang="en-US" sz="1800" b="1">
                <a:latin typeface="Helvetica" panose="020B0604020202020204" pitchFamily="34" charset="0"/>
              </a:rPr>
              <a:t>它们能正确执行（结果是唯一、正确的）吗？why?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68FB977-9853-4E4F-B2DA-78479D925766}"/>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Discussion</a:t>
            </a:r>
          </a:p>
        </p:txBody>
      </p:sp>
      <p:sp>
        <p:nvSpPr>
          <p:cNvPr id="33795" name="Rectangle 3">
            <a:extLst>
              <a:ext uri="{FF2B5EF4-FFF2-40B4-BE49-F238E27FC236}">
                <a16:creationId xmlns:a16="http://schemas.microsoft.com/office/drawing/2014/main" id="{2ED51020-DD97-4E9B-94C0-DB44F7892FF8}"/>
              </a:ext>
            </a:extLst>
          </p:cNvPr>
          <p:cNvSpPr>
            <a:spLocks noGrp="1" noChangeArrowheads="1"/>
          </p:cNvSpPr>
          <p:nvPr>
            <p:ph type="body" idx="4294967295"/>
          </p:nvPr>
        </p:nvSpPr>
        <p:spPr>
          <a:xfrm>
            <a:off x="4953000" y="1219200"/>
            <a:ext cx="2901950" cy="4811713"/>
          </a:xfrm>
          <a:ln>
            <a:solidFill>
              <a:schemeClr val="tx1"/>
            </a:solidFill>
          </a:ln>
        </p:spPr>
        <p:txBody>
          <a:bodyPr/>
          <a:lstStyle/>
          <a:p>
            <a:pPr>
              <a:lnSpc>
                <a:spcPct val="90000"/>
              </a:lnSpc>
              <a:buFont typeface="Monotype Sorts" pitchFamily="2" charset="2"/>
              <a:buNone/>
            </a:pPr>
            <a:r>
              <a:rPr lang="en-US" altLang="zh-CN" sz="1600" b="1"/>
              <a:t>int x;</a:t>
            </a:r>
          </a:p>
          <a:p>
            <a:pPr>
              <a:lnSpc>
                <a:spcPct val="90000"/>
              </a:lnSpc>
              <a:buFont typeface="Monotype Sorts" pitchFamily="2" charset="2"/>
              <a:buNone/>
            </a:pPr>
            <a:endParaRPr lang="en-US" altLang="zh-CN" sz="1600" b="1"/>
          </a:p>
          <a:p>
            <a:pPr>
              <a:lnSpc>
                <a:spcPct val="90000"/>
              </a:lnSpc>
              <a:buFont typeface="Monotype Sorts" pitchFamily="2" charset="2"/>
              <a:buNone/>
            </a:pPr>
            <a:r>
              <a:rPr lang="en-US" altLang="zh-CN" sz="1600" b="1"/>
              <a:t>Process p1 {</a:t>
            </a:r>
          </a:p>
          <a:p>
            <a:pPr>
              <a:lnSpc>
                <a:spcPct val="90000"/>
              </a:lnSpc>
              <a:buFont typeface="Monotype Sorts" pitchFamily="2" charset="2"/>
              <a:buNone/>
            </a:pPr>
            <a:r>
              <a:rPr lang="en-US" altLang="zh-CN" sz="1600" b="1"/>
              <a:t>     int y,z;</a:t>
            </a:r>
          </a:p>
          <a:p>
            <a:pPr>
              <a:lnSpc>
                <a:spcPct val="90000"/>
              </a:lnSpc>
              <a:buFont typeface="Monotype Sorts" pitchFamily="2" charset="2"/>
              <a:buNone/>
            </a:pPr>
            <a:r>
              <a:rPr lang="en-US" altLang="zh-CN" sz="1600" b="1"/>
              <a:t>     </a:t>
            </a:r>
            <a:r>
              <a:rPr lang="en-US" altLang="zh-CN" sz="1600" b="1">
                <a:solidFill>
                  <a:srgbClr val="0000FF"/>
                </a:solidFill>
              </a:rPr>
              <a:t>x=1;</a:t>
            </a:r>
          </a:p>
          <a:p>
            <a:pPr>
              <a:lnSpc>
                <a:spcPct val="90000"/>
              </a:lnSpc>
              <a:buFont typeface="Monotype Sorts" pitchFamily="2" charset="2"/>
              <a:buNone/>
            </a:pPr>
            <a:r>
              <a:rPr lang="en-US" altLang="zh-CN" sz="1600" b="1">
                <a:solidFill>
                  <a:srgbClr val="0000FF"/>
                </a:solidFill>
              </a:rPr>
              <a:t>     y=0;</a:t>
            </a:r>
          </a:p>
          <a:p>
            <a:pPr>
              <a:lnSpc>
                <a:spcPct val="90000"/>
              </a:lnSpc>
              <a:buFont typeface="Monotype Sorts" pitchFamily="2" charset="2"/>
              <a:buNone/>
            </a:pPr>
            <a:r>
              <a:rPr lang="en-US" altLang="zh-CN" sz="1600" b="1">
                <a:solidFill>
                  <a:srgbClr val="0000FF"/>
                </a:solidFill>
              </a:rPr>
              <a:t>     if x&gt;=1 then y++;</a:t>
            </a:r>
          </a:p>
          <a:p>
            <a:pPr>
              <a:lnSpc>
                <a:spcPct val="90000"/>
              </a:lnSpc>
              <a:buFont typeface="Monotype Sorts" pitchFamily="2" charset="2"/>
              <a:buNone/>
            </a:pPr>
            <a:r>
              <a:rPr lang="en-US" altLang="zh-CN" sz="1600" b="1"/>
              <a:t>     z=y;  }</a:t>
            </a:r>
          </a:p>
          <a:p>
            <a:pPr>
              <a:lnSpc>
                <a:spcPct val="90000"/>
              </a:lnSpc>
              <a:buFont typeface="Monotype Sorts" pitchFamily="2" charset="2"/>
              <a:buNone/>
            </a:pPr>
            <a:endParaRPr lang="en-US" altLang="zh-CN" sz="1600" b="1"/>
          </a:p>
          <a:p>
            <a:pPr>
              <a:lnSpc>
                <a:spcPct val="90000"/>
              </a:lnSpc>
              <a:buFont typeface="Monotype Sorts" pitchFamily="2" charset="2"/>
              <a:buNone/>
            </a:pPr>
            <a:r>
              <a:rPr lang="en-US" altLang="zh-CN" sz="1600" b="1"/>
              <a:t>Process p2 {</a:t>
            </a:r>
          </a:p>
          <a:p>
            <a:pPr>
              <a:lnSpc>
                <a:spcPct val="90000"/>
              </a:lnSpc>
              <a:buFont typeface="Monotype Sorts" pitchFamily="2" charset="2"/>
              <a:buNone/>
            </a:pPr>
            <a:r>
              <a:rPr lang="en-US" altLang="zh-CN" sz="1600" b="1"/>
              <a:t>     int t,u;</a:t>
            </a:r>
          </a:p>
          <a:p>
            <a:pPr>
              <a:lnSpc>
                <a:spcPct val="90000"/>
              </a:lnSpc>
              <a:buFont typeface="Monotype Sorts" pitchFamily="2" charset="2"/>
              <a:buNone/>
            </a:pPr>
            <a:r>
              <a:rPr lang="en-US" altLang="zh-CN" sz="1600" b="1">
                <a:solidFill>
                  <a:srgbClr val="0000FF"/>
                </a:solidFill>
              </a:rPr>
              <a:t>     x=0;</a:t>
            </a:r>
          </a:p>
          <a:p>
            <a:pPr>
              <a:lnSpc>
                <a:spcPct val="90000"/>
              </a:lnSpc>
              <a:buFont typeface="Monotype Sorts" pitchFamily="2" charset="2"/>
              <a:buNone/>
            </a:pPr>
            <a:r>
              <a:rPr lang="en-US" altLang="zh-CN" sz="1600" b="1">
                <a:solidFill>
                  <a:srgbClr val="0000FF"/>
                </a:solidFill>
              </a:rPr>
              <a:t>     t=0;</a:t>
            </a:r>
          </a:p>
          <a:p>
            <a:pPr>
              <a:lnSpc>
                <a:spcPct val="90000"/>
              </a:lnSpc>
              <a:buFont typeface="Monotype Sorts" pitchFamily="2" charset="2"/>
              <a:buNone/>
            </a:pPr>
            <a:r>
              <a:rPr lang="en-US" altLang="zh-CN" sz="1600" b="1">
                <a:solidFill>
                  <a:srgbClr val="0000FF"/>
                </a:solidFill>
              </a:rPr>
              <a:t>     if x&lt;1 then t=t+2;</a:t>
            </a:r>
          </a:p>
          <a:p>
            <a:pPr>
              <a:lnSpc>
                <a:spcPct val="90000"/>
              </a:lnSpc>
              <a:buFont typeface="Monotype Sorts" pitchFamily="2" charset="2"/>
              <a:buNone/>
            </a:pPr>
            <a:r>
              <a:rPr lang="en-US" altLang="zh-CN" sz="1600" b="1"/>
              <a:t>     u=t;  }</a:t>
            </a:r>
          </a:p>
        </p:txBody>
      </p:sp>
      <p:sp>
        <p:nvSpPr>
          <p:cNvPr id="33796" name="Text Box 4">
            <a:extLst>
              <a:ext uri="{FF2B5EF4-FFF2-40B4-BE49-F238E27FC236}">
                <a16:creationId xmlns:a16="http://schemas.microsoft.com/office/drawing/2014/main" id="{D2AEFED1-2C55-4BC4-8879-D9C715F64EB8}"/>
              </a:ext>
            </a:extLst>
          </p:cNvPr>
          <p:cNvSpPr txBox="1">
            <a:spLocks noChangeArrowheads="1"/>
          </p:cNvSpPr>
          <p:nvPr/>
        </p:nvSpPr>
        <p:spPr bwMode="auto">
          <a:xfrm>
            <a:off x="1149350" y="1279525"/>
            <a:ext cx="300355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b="1">
                <a:latin typeface="Helvetica" panose="020B0604020202020204" pitchFamily="34" charset="0"/>
              </a:rPr>
              <a:t>现有两个并发执行的进程。</a:t>
            </a:r>
          </a:p>
          <a:p>
            <a:pPr>
              <a:spcBef>
                <a:spcPct val="50000"/>
              </a:spcBef>
              <a:buClrTx/>
              <a:buSzTx/>
              <a:buFont typeface="Arial" panose="020B0604020202020204" pitchFamily="34" charset="0"/>
              <a:buNone/>
            </a:pPr>
            <a:r>
              <a:rPr lang="zh-CN" altLang="en-US" sz="1800" b="1">
                <a:latin typeface="Helvetica" panose="020B0604020202020204" pitchFamily="34" charset="0"/>
              </a:rPr>
              <a:t>问：</a:t>
            </a:r>
          </a:p>
          <a:p>
            <a:pPr>
              <a:spcBef>
                <a:spcPct val="50000"/>
              </a:spcBef>
              <a:buClrTx/>
              <a:buSzTx/>
              <a:buFont typeface="Arial" panose="020B0604020202020204" pitchFamily="34" charset="0"/>
              <a:buNone/>
            </a:pPr>
            <a:r>
              <a:rPr lang="zh-CN" altLang="en-US" sz="1800" b="1">
                <a:latin typeface="Helvetica" panose="020B0604020202020204" pitchFamily="34" charset="0"/>
              </a:rPr>
              <a:t>它们能正确执行（结果是唯一、正确的）吗？why?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EA9133B-0236-46B4-97AA-ED3BFA7DE960}"/>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Solution to Critical-Section Problem</a:t>
            </a:r>
          </a:p>
        </p:txBody>
      </p:sp>
      <p:sp>
        <p:nvSpPr>
          <p:cNvPr id="34819" name="Rectangle 3">
            <a:extLst>
              <a:ext uri="{FF2B5EF4-FFF2-40B4-BE49-F238E27FC236}">
                <a16:creationId xmlns:a16="http://schemas.microsoft.com/office/drawing/2014/main" id="{EF16632C-F0B1-480B-9505-AC024A5DEF54}"/>
              </a:ext>
            </a:extLst>
          </p:cNvPr>
          <p:cNvSpPr>
            <a:spLocks noGrp="1" noChangeArrowheads="1"/>
          </p:cNvSpPr>
          <p:nvPr>
            <p:ph type="body" idx="4294967295"/>
          </p:nvPr>
        </p:nvSpPr>
        <p:spPr>
          <a:xfrm>
            <a:off x="455612" y="1311275"/>
            <a:ext cx="8307387" cy="4603750"/>
          </a:xfrm>
        </p:spPr>
        <p:txBody>
          <a:bodyPr/>
          <a:lstStyle/>
          <a:p>
            <a:pPr eaLnBrk="1" hangingPunct="1">
              <a:buFont typeface="Monotype Sorts" pitchFamily="2" charset="2"/>
              <a:buNone/>
            </a:pPr>
            <a:r>
              <a:rPr lang="zh-CN" altLang="en-US" sz="1800" dirty="0"/>
              <a:t>1.	</a:t>
            </a:r>
            <a:r>
              <a:rPr lang="zh-CN" altLang="en-US" sz="1800" b="1" dirty="0">
                <a:solidFill>
                  <a:schemeClr val="tx2"/>
                </a:solidFill>
              </a:rPr>
              <a:t>Mutual Exclusion</a:t>
            </a:r>
            <a:r>
              <a:rPr lang="zh-CN" altLang="en-US" sz="1800" b="1" dirty="0"/>
              <a:t> </a:t>
            </a:r>
            <a:r>
              <a:rPr lang="zh-CN" altLang="en-US" sz="1800" dirty="0"/>
              <a:t>- If process </a:t>
            </a:r>
            <a:r>
              <a:rPr lang="zh-CN" altLang="en-US" sz="1800" dirty="0">
                <a:solidFill>
                  <a:srgbClr val="0000FF"/>
                </a:solidFill>
              </a:rPr>
              <a:t>P</a:t>
            </a:r>
            <a:r>
              <a:rPr lang="zh-CN" altLang="en-US" sz="1800" baseline="-25000" dirty="0">
                <a:solidFill>
                  <a:srgbClr val="0000FF"/>
                </a:solidFill>
              </a:rPr>
              <a:t>i</a:t>
            </a:r>
            <a:r>
              <a:rPr lang="zh-CN" altLang="en-US" sz="1800" dirty="0"/>
              <a:t> is executing in its critical section, then no other processes can be executing i</a:t>
            </a:r>
            <a:r>
              <a:rPr lang="zh-CN" altLang="en-US" sz="1800" dirty="0">
                <a:solidFill>
                  <a:srgbClr val="006600"/>
                </a:solidFill>
              </a:rPr>
              <a:t>n their critical sections</a:t>
            </a:r>
            <a:r>
              <a:rPr lang="zh-CN" altLang="en-US" sz="1800" dirty="0"/>
              <a:t>；（</a:t>
            </a:r>
            <a:r>
              <a:rPr lang="zh-CN" altLang="en-US" sz="1800" b="1" dirty="0">
                <a:solidFill>
                  <a:srgbClr val="C00000"/>
                </a:solidFill>
              </a:rPr>
              <a:t>互斥</a:t>
            </a:r>
            <a:r>
              <a:rPr lang="zh-CN" altLang="en-US" sz="1800" b="1" dirty="0">
                <a:solidFill>
                  <a:srgbClr val="0033CC"/>
                </a:solidFill>
              </a:rPr>
              <a:t>--忙则等待</a:t>
            </a:r>
            <a:r>
              <a:rPr lang="zh-CN" altLang="en-US" sz="1800" dirty="0">
                <a:solidFill>
                  <a:srgbClr val="0033CC"/>
                </a:solidFill>
              </a:rPr>
              <a:t>，</a:t>
            </a:r>
            <a:r>
              <a:rPr lang="zh-CN" altLang="en-US" sz="1800" dirty="0"/>
              <a:t>保证临界区互斥访问）</a:t>
            </a:r>
          </a:p>
          <a:p>
            <a:pPr eaLnBrk="1" hangingPunct="1">
              <a:buFont typeface="Monotype Sorts" pitchFamily="2" charset="2"/>
              <a:buNone/>
            </a:pPr>
            <a:r>
              <a:rPr lang="zh-CN" altLang="en-US" sz="1800" dirty="0"/>
              <a:t>2.	</a:t>
            </a:r>
            <a:r>
              <a:rPr lang="zh-CN" altLang="en-US" sz="1800" b="1" dirty="0">
                <a:solidFill>
                  <a:schemeClr val="tx2"/>
                </a:solidFill>
              </a:rPr>
              <a:t>Progress</a:t>
            </a:r>
            <a:r>
              <a:rPr lang="zh-CN" altLang="en-US" sz="1800" dirty="0"/>
              <a:t> - If no process is executing in its critical section and there exist some processes that wish to enter their critical section, then the selection of the processes that will enter the critical section next cannot be postponed indefinitely；（</a:t>
            </a:r>
            <a:r>
              <a:rPr lang="zh-CN" altLang="en-US" sz="1800" b="1" dirty="0">
                <a:solidFill>
                  <a:srgbClr val="C00000"/>
                </a:solidFill>
              </a:rPr>
              <a:t>前进</a:t>
            </a:r>
            <a:r>
              <a:rPr lang="en-US" altLang="zh-CN" sz="1800" dirty="0"/>
              <a:t>--</a:t>
            </a:r>
            <a:r>
              <a:rPr lang="zh-CN" altLang="en-US" sz="1800" b="1" dirty="0">
                <a:solidFill>
                  <a:srgbClr val="0000FF"/>
                </a:solidFill>
              </a:rPr>
              <a:t>有空让进</a:t>
            </a:r>
            <a:r>
              <a:rPr lang="zh-CN" altLang="en-US" sz="1800" dirty="0">
                <a:solidFill>
                  <a:srgbClr val="0000FF"/>
                </a:solidFill>
              </a:rPr>
              <a:t>，</a:t>
            </a:r>
            <a:r>
              <a:rPr lang="zh-CN" altLang="en-US" sz="1800" dirty="0"/>
              <a:t>当无进程在临界区执行时，若有进程进入应允许；否则可能会出现“饥饿”现象）</a:t>
            </a:r>
          </a:p>
          <a:p>
            <a:pPr eaLnBrk="1" hangingPunct="1">
              <a:buFont typeface="Monotype Sorts" pitchFamily="2" charset="2"/>
              <a:buNone/>
            </a:pPr>
            <a:r>
              <a:rPr lang="zh-CN" altLang="en-US" sz="1800" dirty="0"/>
              <a:t>3.	</a:t>
            </a:r>
            <a:r>
              <a:rPr lang="zh-CN" altLang="en-US" sz="1800" b="1" dirty="0">
                <a:solidFill>
                  <a:schemeClr val="tx2"/>
                </a:solidFill>
              </a:rPr>
              <a:t>Bounded Waiting</a:t>
            </a:r>
            <a:r>
              <a:rPr lang="zh-CN" altLang="en-US" sz="1800" b="1" dirty="0"/>
              <a:t> </a:t>
            </a:r>
            <a:r>
              <a:rPr lang="zh-CN" altLang="en-US" sz="1800" dirty="0"/>
              <a:t>-  A bound must exist on the number of times that other processes are allowed to enter their critical sections </a:t>
            </a:r>
            <a:r>
              <a:rPr lang="zh-CN" altLang="en-US" sz="1800" dirty="0">
                <a:solidFill>
                  <a:srgbClr val="006600"/>
                </a:solidFill>
              </a:rPr>
              <a:t>after </a:t>
            </a:r>
            <a:r>
              <a:rPr lang="zh-CN" altLang="en-US" sz="1800" dirty="0"/>
              <a:t>a process has </a:t>
            </a:r>
            <a:r>
              <a:rPr lang="zh-CN" altLang="en-US" sz="1800" dirty="0">
                <a:solidFill>
                  <a:srgbClr val="006600"/>
                </a:solidFill>
              </a:rPr>
              <a:t>made a request</a:t>
            </a:r>
            <a:r>
              <a:rPr lang="zh-CN" altLang="en-US" sz="1800" dirty="0"/>
              <a:t> to enter its critical section and </a:t>
            </a:r>
            <a:r>
              <a:rPr lang="zh-CN" altLang="en-US" sz="1800" dirty="0">
                <a:solidFill>
                  <a:srgbClr val="006600"/>
                </a:solidFill>
              </a:rPr>
              <a:t>before </a:t>
            </a:r>
            <a:r>
              <a:rPr lang="zh-CN" altLang="en-US" sz="1800" dirty="0"/>
              <a:t>that </a:t>
            </a:r>
            <a:r>
              <a:rPr lang="zh-CN" altLang="en-US" sz="1800" dirty="0">
                <a:solidFill>
                  <a:srgbClr val="006600"/>
                </a:solidFill>
              </a:rPr>
              <a:t>request is granted</a:t>
            </a:r>
            <a:r>
              <a:rPr lang="zh-CN" altLang="en-US" sz="1800" dirty="0"/>
              <a:t>（</a:t>
            </a:r>
            <a:r>
              <a:rPr lang="zh-CN" altLang="en-US" sz="1800" b="1" dirty="0">
                <a:solidFill>
                  <a:srgbClr val="C00000"/>
                </a:solidFill>
              </a:rPr>
              <a:t>有限等待</a:t>
            </a:r>
            <a:r>
              <a:rPr lang="en-US" altLang="zh-CN" sz="1800" dirty="0"/>
              <a:t>--</a:t>
            </a:r>
            <a:r>
              <a:rPr lang="zh-CN" altLang="en-US" sz="1800" dirty="0"/>
              <a:t>当一个进程申请进入临界区，应限制其它进程进入临界区的次数，以便申请的进程有机会进入临界区）</a:t>
            </a:r>
            <a:r>
              <a:rPr lang="en-US" altLang="zh-CN" sz="1800" dirty="0" smtClean="0"/>
              <a:t>(otherwise starvation maybe occurs)</a:t>
            </a:r>
            <a:endParaRPr lang="zh-CN" altLang="en-US" sz="1800" dirty="0"/>
          </a:p>
          <a:p>
            <a:pPr eaLnBrk="1" hangingPunct="1">
              <a:buSzPct val="125000"/>
              <a:buFont typeface="Monotype Sorts" pitchFamily="2" charset="2"/>
              <a:buNone/>
            </a:pPr>
            <a:r>
              <a:rPr lang="zh-CN" altLang="en-US" sz="1800" dirty="0" smtClean="0">
                <a:solidFill>
                  <a:srgbClr val="006600"/>
                </a:solidFill>
              </a:rPr>
              <a:t>4. </a:t>
            </a:r>
            <a:r>
              <a:rPr lang="zh-CN" altLang="en-US" sz="1800" dirty="0">
                <a:solidFill>
                  <a:srgbClr val="006600"/>
                </a:solidFill>
              </a:rPr>
              <a:t>No busy waiting  </a:t>
            </a:r>
            <a:r>
              <a:rPr lang="zh-CN" altLang="en-US" sz="1800" dirty="0"/>
              <a:t>(</a:t>
            </a:r>
            <a:r>
              <a:rPr lang="zh-CN" altLang="en-US" sz="1800" dirty="0">
                <a:solidFill>
                  <a:srgbClr val="0033CC"/>
                </a:solidFill>
              </a:rPr>
              <a:t>让权等待</a:t>
            </a:r>
            <a:r>
              <a:rPr lang="en-US" altLang="zh-CN" sz="1800" dirty="0">
                <a:solidFill>
                  <a:srgbClr val="0033CC"/>
                </a:solidFill>
              </a:rPr>
              <a:t>,</a:t>
            </a:r>
            <a:r>
              <a:rPr lang="zh-CN" altLang="en-US" sz="1800" dirty="0"/>
              <a:t>等待的时候释放</a:t>
            </a:r>
            <a:r>
              <a:rPr lang="en-US" altLang="zh-CN" sz="1800" dirty="0"/>
              <a:t>CPU</a:t>
            </a:r>
            <a:r>
              <a:rPr lang="zh-CN" altLang="en-US" sz="1800" dirty="0"/>
              <a:t>的执行权 </a:t>
            </a:r>
            <a:r>
              <a:rPr lang="zh-CN" altLang="en-US" sz="1800" dirty="0" smtClean="0"/>
              <a:t>)（不是必须的）</a:t>
            </a:r>
            <a:endParaRPr lang="zh-CN" altLang="en-US" sz="1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D6EEC2E-AE20-4505-97AF-BD2D35202D6A}"/>
              </a:ext>
            </a:extLst>
          </p:cNvPr>
          <p:cNvSpPr>
            <a:spLocks noGrp="1" noChangeArrowheads="1"/>
          </p:cNvSpPr>
          <p:nvPr>
            <p:ph type="title" idx="4294967295"/>
          </p:nvPr>
        </p:nvSpPr>
        <p:spPr/>
        <p:txBody>
          <a:bodyPr/>
          <a:lstStyle/>
          <a:p>
            <a:r>
              <a:rPr lang="zh-CN" altLang="en-US" dirty="0" smtClean="0"/>
              <a:t>类比</a:t>
            </a:r>
            <a:endParaRPr lang="zh-CN" altLang="en-US" dirty="0"/>
          </a:p>
        </p:txBody>
      </p:sp>
      <p:sp>
        <p:nvSpPr>
          <p:cNvPr id="35843" name="Rectangle 3">
            <a:extLst>
              <a:ext uri="{FF2B5EF4-FFF2-40B4-BE49-F238E27FC236}">
                <a16:creationId xmlns:a16="http://schemas.microsoft.com/office/drawing/2014/main" id="{102C1592-8F54-4AB3-8A55-6B1C8BD5D7F5}"/>
              </a:ext>
            </a:extLst>
          </p:cNvPr>
          <p:cNvSpPr>
            <a:spLocks noGrp="1" noChangeArrowheads="1"/>
          </p:cNvSpPr>
          <p:nvPr>
            <p:ph type="body" idx="4294967295"/>
          </p:nvPr>
        </p:nvSpPr>
        <p:spPr/>
        <p:txBody>
          <a:bodyPr/>
          <a:lstStyle/>
          <a:p>
            <a:pPr>
              <a:lnSpc>
                <a:spcPct val="80000"/>
              </a:lnSpc>
            </a:pPr>
            <a:r>
              <a:rPr lang="zh-CN" altLang="en-US" sz="2400" dirty="0"/>
              <a:t>信号灯</a:t>
            </a:r>
          </a:p>
          <a:p>
            <a:pPr lvl="1">
              <a:lnSpc>
                <a:spcPct val="80000"/>
              </a:lnSpc>
            </a:pPr>
            <a:r>
              <a:rPr lang="zh-CN" altLang="en-US" sz="2000" dirty="0"/>
              <a:t>正常：(一边红，一边绿)</a:t>
            </a:r>
          </a:p>
          <a:p>
            <a:pPr lvl="2">
              <a:lnSpc>
                <a:spcPct val="80000"/>
              </a:lnSpc>
            </a:pPr>
            <a:r>
              <a:rPr lang="zh-CN" altLang="en-US" sz="1800" dirty="0"/>
              <a:t>满足</a:t>
            </a:r>
            <a:r>
              <a:rPr lang="zh-CN" altLang="en-US" sz="1800" dirty="0" smtClean="0"/>
              <a:t>：</a:t>
            </a:r>
            <a:endParaRPr lang="zh-CN" altLang="en-US" sz="1800" b="1" dirty="0" smtClean="0">
              <a:solidFill>
                <a:schemeClr val="tx2"/>
              </a:solidFill>
            </a:endParaRPr>
          </a:p>
          <a:p>
            <a:pPr lvl="1">
              <a:lnSpc>
                <a:spcPct val="80000"/>
              </a:lnSpc>
            </a:pPr>
            <a:r>
              <a:rPr lang="zh-CN" altLang="en-US" sz="2100" dirty="0" smtClean="0"/>
              <a:t>红绿灯有限时间内交替</a:t>
            </a:r>
          </a:p>
          <a:p>
            <a:pPr lvl="2">
              <a:lnSpc>
                <a:spcPct val="80000"/>
              </a:lnSpc>
            </a:pPr>
            <a:r>
              <a:rPr lang="zh-CN" altLang="en-US" sz="1800" dirty="0" smtClean="0"/>
              <a:t>满足：</a:t>
            </a:r>
            <a:endParaRPr lang="zh-CN" altLang="en-US" sz="1800" b="1" dirty="0">
              <a:solidFill>
                <a:schemeClr val="tx2"/>
              </a:solidFill>
            </a:endParaRPr>
          </a:p>
          <a:p>
            <a:pPr lvl="1">
              <a:lnSpc>
                <a:spcPct val="80000"/>
              </a:lnSpc>
            </a:pPr>
            <a:endParaRPr lang="zh-CN" altLang="en-US" sz="2100" b="1" dirty="0">
              <a:solidFill>
                <a:schemeClr val="tx2"/>
              </a:solidFill>
            </a:endParaRPr>
          </a:p>
          <a:p>
            <a:pPr lvl="1">
              <a:lnSpc>
                <a:spcPct val="80000"/>
              </a:lnSpc>
            </a:pPr>
            <a:r>
              <a:rPr lang="zh-CN" altLang="en-US" sz="2100" dirty="0"/>
              <a:t>都为绿</a:t>
            </a:r>
          </a:p>
          <a:p>
            <a:pPr lvl="2">
              <a:lnSpc>
                <a:spcPct val="80000"/>
              </a:lnSpc>
            </a:pPr>
            <a:r>
              <a:rPr lang="zh-CN" altLang="en-US" sz="1800" dirty="0"/>
              <a:t>违反</a:t>
            </a:r>
            <a:r>
              <a:rPr lang="zh-CN" altLang="en-US" sz="1800" dirty="0" smtClean="0"/>
              <a:t>：</a:t>
            </a:r>
            <a:endParaRPr lang="zh-CN" altLang="en-US" sz="1800" b="1" dirty="0">
              <a:solidFill>
                <a:schemeClr val="tx2"/>
              </a:solidFill>
            </a:endParaRPr>
          </a:p>
          <a:p>
            <a:pPr lvl="1">
              <a:lnSpc>
                <a:spcPct val="80000"/>
              </a:lnSpc>
            </a:pPr>
            <a:r>
              <a:rPr lang="zh-CN" altLang="en-US" sz="2100" dirty="0"/>
              <a:t>都为红</a:t>
            </a:r>
          </a:p>
          <a:p>
            <a:pPr lvl="2">
              <a:lnSpc>
                <a:spcPct val="80000"/>
              </a:lnSpc>
            </a:pPr>
            <a:r>
              <a:rPr lang="zh-CN" altLang="en-US" sz="1800" dirty="0"/>
              <a:t>违反</a:t>
            </a:r>
            <a:r>
              <a:rPr lang="zh-CN" altLang="en-US" sz="1800" dirty="0" smtClean="0"/>
              <a:t>：</a:t>
            </a:r>
            <a:endParaRPr lang="zh-CN" altLang="en-US" sz="1800" b="1" dirty="0" smtClean="0">
              <a:solidFill>
                <a:schemeClr val="tx2"/>
              </a:solidFill>
            </a:endParaRPr>
          </a:p>
          <a:p>
            <a:pPr lvl="1">
              <a:lnSpc>
                <a:spcPct val="80000"/>
              </a:lnSpc>
            </a:pPr>
            <a:r>
              <a:rPr lang="zh-CN" altLang="en-US" sz="2100" dirty="0" smtClean="0"/>
              <a:t>一边长绿，一边长红</a:t>
            </a:r>
          </a:p>
          <a:p>
            <a:pPr lvl="2">
              <a:lnSpc>
                <a:spcPct val="80000"/>
              </a:lnSpc>
            </a:pPr>
            <a:r>
              <a:rPr lang="zh-CN" altLang="en-US" sz="1800" dirty="0" smtClean="0"/>
              <a:t>违反：</a:t>
            </a:r>
            <a:endParaRPr lang="zh-CN" altLang="en-US" sz="1800" b="1" dirty="0">
              <a:solidFill>
                <a:schemeClr val="tx2"/>
              </a:solidFill>
            </a:endParaRPr>
          </a:p>
          <a:p>
            <a:pPr lvl="1">
              <a:lnSpc>
                <a:spcPct val="80000"/>
              </a:lnSpc>
            </a:pPr>
            <a:endParaRPr lang="zh-CN" altLang="en-US" sz="1800" b="1" dirty="0">
              <a:solidFill>
                <a:schemeClr val="tx2"/>
              </a:solidFill>
            </a:endParaRPr>
          </a:p>
        </p:txBody>
      </p:sp>
      <p:sp>
        <p:nvSpPr>
          <p:cNvPr id="2" name="圆角矩形标注 1"/>
          <p:cNvSpPr/>
          <p:nvPr/>
        </p:nvSpPr>
        <p:spPr>
          <a:xfrm>
            <a:off x="2636668" y="1979719"/>
            <a:ext cx="3373515" cy="372863"/>
          </a:xfrm>
          <a:prstGeom prst="wedgeRoundRectCallout">
            <a:avLst>
              <a:gd name="adj1" fmla="val -20833"/>
              <a:gd name="adj2" fmla="val 5050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b="1" dirty="0">
                <a:solidFill>
                  <a:srgbClr val="0303DF"/>
                </a:solidFill>
              </a:rPr>
              <a:t>Mutual Exclusion，Progress</a:t>
            </a:r>
            <a:endParaRPr lang="zh-CN" altLang="en-US" dirty="0">
              <a:solidFill>
                <a:srgbClr val="0303DF"/>
              </a:solidFill>
            </a:endParaRPr>
          </a:p>
        </p:txBody>
      </p:sp>
      <p:sp>
        <p:nvSpPr>
          <p:cNvPr id="7" name="圆角矩形标注 6"/>
          <p:cNvSpPr/>
          <p:nvPr/>
        </p:nvSpPr>
        <p:spPr>
          <a:xfrm>
            <a:off x="2636668" y="2676738"/>
            <a:ext cx="3373515" cy="372863"/>
          </a:xfrm>
          <a:prstGeom prst="wedgeRoundRectCallout">
            <a:avLst>
              <a:gd name="adj1" fmla="val -20833"/>
              <a:gd name="adj2" fmla="val 5050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b="1" dirty="0">
                <a:solidFill>
                  <a:srgbClr val="0303DF"/>
                </a:solidFill>
              </a:rPr>
              <a:t>Bounded Waiting</a:t>
            </a:r>
            <a:endParaRPr lang="zh-CN" altLang="en-US" dirty="0">
              <a:solidFill>
                <a:srgbClr val="0303DF"/>
              </a:solidFill>
            </a:endParaRPr>
          </a:p>
        </p:txBody>
      </p:sp>
      <p:sp>
        <p:nvSpPr>
          <p:cNvPr id="8" name="圆角矩形标注 7"/>
          <p:cNvSpPr/>
          <p:nvPr/>
        </p:nvSpPr>
        <p:spPr>
          <a:xfrm>
            <a:off x="2636668" y="3671037"/>
            <a:ext cx="3373515" cy="372863"/>
          </a:xfrm>
          <a:prstGeom prst="wedgeRoundRectCallout">
            <a:avLst>
              <a:gd name="adj1" fmla="val -20833"/>
              <a:gd name="adj2" fmla="val 5050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b="1" dirty="0">
                <a:solidFill>
                  <a:srgbClr val="0303DF"/>
                </a:solidFill>
              </a:rPr>
              <a:t>Mutual Exclusion</a:t>
            </a:r>
            <a:endParaRPr lang="zh-CN" altLang="en-US" dirty="0">
              <a:solidFill>
                <a:srgbClr val="0303DF"/>
              </a:solidFill>
            </a:endParaRPr>
          </a:p>
        </p:txBody>
      </p:sp>
      <p:sp>
        <p:nvSpPr>
          <p:cNvPr id="9" name="圆角矩形标注 8"/>
          <p:cNvSpPr/>
          <p:nvPr/>
        </p:nvSpPr>
        <p:spPr>
          <a:xfrm>
            <a:off x="2636668" y="4345555"/>
            <a:ext cx="3373515" cy="372863"/>
          </a:xfrm>
          <a:prstGeom prst="wedgeRoundRectCallout">
            <a:avLst>
              <a:gd name="adj1" fmla="val -20833"/>
              <a:gd name="adj2" fmla="val 5050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b="1" dirty="0">
                <a:solidFill>
                  <a:srgbClr val="0303DF"/>
                </a:solidFill>
              </a:rPr>
              <a:t>Progress</a:t>
            </a:r>
            <a:endParaRPr lang="zh-CN" altLang="en-US" dirty="0">
              <a:solidFill>
                <a:srgbClr val="0303DF"/>
              </a:solidFill>
            </a:endParaRPr>
          </a:p>
        </p:txBody>
      </p:sp>
      <p:sp>
        <p:nvSpPr>
          <p:cNvPr id="10" name="圆角矩形标注 9"/>
          <p:cNvSpPr/>
          <p:nvPr/>
        </p:nvSpPr>
        <p:spPr>
          <a:xfrm>
            <a:off x="2700292" y="5055677"/>
            <a:ext cx="3373515" cy="372863"/>
          </a:xfrm>
          <a:prstGeom prst="wedgeRoundRectCallout">
            <a:avLst>
              <a:gd name="adj1" fmla="val -20833"/>
              <a:gd name="adj2" fmla="val 50500"/>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b="1" dirty="0">
                <a:solidFill>
                  <a:srgbClr val="0303DF"/>
                </a:solidFill>
              </a:rPr>
              <a:t>Bounded Waiting</a:t>
            </a:r>
            <a:endParaRPr lang="zh-CN" altLang="en-US" dirty="0">
              <a:solidFill>
                <a:srgbClr val="0303D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9FDF7E55-20B8-41E9-837F-2853E57AC6DD}"/>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6.1 Background</a:t>
            </a:r>
          </a:p>
        </p:txBody>
      </p:sp>
      <p:sp>
        <p:nvSpPr>
          <p:cNvPr id="6147" name="Rectangle 5">
            <a:extLst>
              <a:ext uri="{FF2B5EF4-FFF2-40B4-BE49-F238E27FC236}">
                <a16:creationId xmlns:a16="http://schemas.microsoft.com/office/drawing/2014/main" id="{A28AD035-1D89-4202-9A45-4B4B26385D0D}"/>
              </a:ext>
            </a:extLst>
          </p:cNvPr>
          <p:cNvSpPr>
            <a:spLocks noGrp="1" noChangeArrowheads="1"/>
          </p:cNvSpPr>
          <p:nvPr>
            <p:ph type="body" idx="4294967295"/>
          </p:nvPr>
        </p:nvSpPr>
        <p:spPr>
          <a:xfrm>
            <a:off x="436563" y="960438"/>
            <a:ext cx="8027987" cy="4925457"/>
          </a:xfrm>
        </p:spPr>
        <p:txBody>
          <a:bodyPr/>
          <a:lstStyle/>
          <a:p>
            <a:r>
              <a:rPr lang="en-US" altLang="zh-CN" sz="2000" dirty="0"/>
              <a:t>Processes can execute</a:t>
            </a:r>
            <a:r>
              <a:rPr lang="en-US" altLang="zh-CN" sz="2000" dirty="0">
                <a:solidFill>
                  <a:srgbClr val="FF0000"/>
                </a:solidFill>
              </a:rPr>
              <a:t> concurrently</a:t>
            </a:r>
          </a:p>
          <a:p>
            <a:pPr lvl="1"/>
            <a:r>
              <a:rPr lang="en-US" altLang="zh-CN" sz="1800" dirty="0"/>
              <a:t>May be </a:t>
            </a:r>
            <a:r>
              <a:rPr lang="en-US" altLang="zh-CN" sz="1800" b="1" u="sng" dirty="0">
                <a:solidFill>
                  <a:srgbClr val="006600"/>
                </a:solidFill>
              </a:rPr>
              <a:t>interrupted</a:t>
            </a:r>
            <a:r>
              <a:rPr lang="en-US" altLang="zh-CN" sz="1800" dirty="0">
                <a:solidFill>
                  <a:srgbClr val="006600"/>
                </a:solidFill>
              </a:rPr>
              <a:t> at any time</a:t>
            </a:r>
            <a:r>
              <a:rPr lang="en-US" altLang="zh-CN" sz="1800" dirty="0"/>
              <a:t>, </a:t>
            </a:r>
            <a:r>
              <a:rPr lang="en-US" altLang="zh-CN" sz="1800" b="1" i="1" u="sng" dirty="0"/>
              <a:t>partially</a:t>
            </a:r>
            <a:r>
              <a:rPr lang="en-US" altLang="zh-CN" sz="1800" dirty="0"/>
              <a:t> completing execution</a:t>
            </a:r>
          </a:p>
          <a:p>
            <a:pPr>
              <a:lnSpc>
                <a:spcPct val="90000"/>
              </a:lnSpc>
            </a:pPr>
            <a:r>
              <a:rPr lang="en-US" altLang="zh-CN" sz="2000" b="1" dirty="0">
                <a:solidFill>
                  <a:srgbClr val="006600"/>
                </a:solidFill>
              </a:rPr>
              <a:t>Concurrent access </a:t>
            </a:r>
            <a:r>
              <a:rPr lang="en-US" altLang="zh-CN" sz="2000" b="1" dirty="0"/>
              <a:t>to </a:t>
            </a:r>
            <a:r>
              <a:rPr lang="en-US" altLang="zh-CN" sz="2000" b="1" dirty="0">
                <a:solidFill>
                  <a:srgbClr val="0000FF"/>
                </a:solidFill>
              </a:rPr>
              <a:t>shared data</a:t>
            </a:r>
            <a:r>
              <a:rPr lang="en-US" altLang="zh-CN" sz="2000" b="1" dirty="0"/>
              <a:t> may result in </a:t>
            </a:r>
            <a:r>
              <a:rPr lang="en-US" altLang="zh-CN" sz="2000" b="1" dirty="0">
                <a:solidFill>
                  <a:srgbClr val="FF0000"/>
                </a:solidFill>
              </a:rPr>
              <a:t>data inconsistency (</a:t>
            </a:r>
            <a:r>
              <a:rPr lang="zh-CN" altLang="en-US" sz="2000" b="1" dirty="0">
                <a:solidFill>
                  <a:srgbClr val="FF0000"/>
                </a:solidFill>
              </a:rPr>
              <a:t>数据的不一致性</a:t>
            </a:r>
            <a:r>
              <a:rPr lang="en-US" altLang="zh-CN" sz="2000" b="1" dirty="0">
                <a:solidFill>
                  <a:srgbClr val="FF0000"/>
                </a:solidFill>
              </a:rPr>
              <a:t>)</a:t>
            </a:r>
          </a:p>
          <a:p>
            <a:pPr>
              <a:lnSpc>
                <a:spcPct val="90000"/>
              </a:lnSpc>
            </a:pPr>
            <a:r>
              <a:rPr lang="en-US" altLang="zh-CN" sz="2000" dirty="0"/>
              <a:t>Maintaining </a:t>
            </a:r>
            <a:r>
              <a:rPr lang="en-US" altLang="zh-CN" sz="2000" dirty="0">
                <a:solidFill>
                  <a:srgbClr val="0000FF"/>
                </a:solidFill>
              </a:rPr>
              <a:t>data consistency</a:t>
            </a:r>
            <a:r>
              <a:rPr lang="en-US" altLang="zh-CN" sz="2000" dirty="0"/>
              <a:t> requires mechanisms to ensure the </a:t>
            </a:r>
            <a:r>
              <a:rPr lang="en-US" altLang="zh-CN" sz="2000" dirty="0">
                <a:solidFill>
                  <a:srgbClr val="FF0000"/>
                </a:solidFill>
              </a:rPr>
              <a:t>orderly execution </a:t>
            </a:r>
            <a:r>
              <a:rPr lang="en-US" altLang="zh-CN" sz="2000" dirty="0"/>
              <a:t>of cooperating processes</a:t>
            </a:r>
          </a:p>
          <a:p>
            <a:pPr>
              <a:lnSpc>
                <a:spcPct val="90000"/>
              </a:lnSpc>
            </a:pPr>
            <a:endParaRPr lang="en-US" altLang="zh-CN" sz="2000" dirty="0" smtClean="0"/>
          </a:p>
          <a:p>
            <a:pPr>
              <a:lnSpc>
                <a:spcPct val="90000"/>
              </a:lnSpc>
            </a:pPr>
            <a:r>
              <a:rPr lang="en-US" altLang="zh-CN" sz="2000" dirty="0" smtClean="0"/>
              <a:t>Suppose </a:t>
            </a:r>
            <a:r>
              <a:rPr lang="en-US" altLang="zh-CN" sz="2000" dirty="0"/>
              <a:t>that we wanted to provide a solution to the </a:t>
            </a:r>
            <a:r>
              <a:rPr lang="en-US" altLang="zh-CN" sz="2000" dirty="0">
                <a:solidFill>
                  <a:srgbClr val="0000FF"/>
                </a:solidFill>
              </a:rPr>
              <a:t>consumer-producer problem</a:t>
            </a:r>
            <a:r>
              <a:rPr lang="en-US" altLang="zh-CN" sz="2000" dirty="0"/>
              <a:t> that fills </a:t>
            </a:r>
            <a:r>
              <a:rPr lang="en-US" altLang="zh-CN" sz="2000" dirty="0">
                <a:solidFill>
                  <a:srgbClr val="FF0000"/>
                </a:solidFill>
              </a:rPr>
              <a:t>all </a:t>
            </a:r>
            <a:r>
              <a:rPr lang="en-US" altLang="zh-CN" sz="2000" dirty="0"/>
              <a:t>the buffers. </a:t>
            </a:r>
          </a:p>
          <a:p>
            <a:pPr lvl="1">
              <a:lnSpc>
                <a:spcPct val="90000"/>
              </a:lnSpc>
            </a:pPr>
            <a:r>
              <a:rPr lang="en-US" altLang="zh-CN" sz="1800" dirty="0"/>
              <a:t>We can do so by having an integer </a:t>
            </a:r>
            <a:r>
              <a:rPr lang="en-US" altLang="zh-CN" sz="1800" dirty="0">
                <a:solidFill>
                  <a:srgbClr val="FF0000"/>
                </a:solidFill>
              </a:rPr>
              <a:t>count</a:t>
            </a:r>
            <a:r>
              <a:rPr lang="en-US" altLang="zh-CN" sz="1800" dirty="0"/>
              <a:t> that keeps track of the number of full buffers.  </a:t>
            </a:r>
          </a:p>
          <a:p>
            <a:pPr lvl="1">
              <a:lnSpc>
                <a:spcPct val="90000"/>
              </a:lnSpc>
            </a:pPr>
            <a:r>
              <a:rPr lang="en-US" altLang="zh-CN" sz="1800" dirty="0"/>
              <a:t>Initially, count is set to 0. </a:t>
            </a:r>
          </a:p>
          <a:p>
            <a:pPr lvl="1">
              <a:lnSpc>
                <a:spcPct val="90000"/>
              </a:lnSpc>
            </a:pPr>
            <a:r>
              <a:rPr lang="en-US" altLang="zh-CN" sz="1800" dirty="0"/>
              <a:t>It is </a:t>
            </a:r>
            <a:r>
              <a:rPr lang="en-US" altLang="zh-CN" sz="1800" dirty="0">
                <a:solidFill>
                  <a:srgbClr val="006600"/>
                </a:solidFill>
              </a:rPr>
              <a:t>incremented </a:t>
            </a:r>
            <a:r>
              <a:rPr lang="en-US" altLang="zh-CN" sz="1800" dirty="0"/>
              <a:t>by the </a:t>
            </a:r>
            <a:r>
              <a:rPr lang="en-US" altLang="zh-CN" sz="1800" dirty="0">
                <a:solidFill>
                  <a:srgbClr val="006600"/>
                </a:solidFill>
              </a:rPr>
              <a:t>producer </a:t>
            </a:r>
            <a:r>
              <a:rPr lang="en-US" altLang="zh-CN" sz="1800" dirty="0"/>
              <a:t>after it produces a new buffer and is </a:t>
            </a:r>
            <a:r>
              <a:rPr lang="en-US" altLang="zh-CN" sz="1800" dirty="0">
                <a:solidFill>
                  <a:srgbClr val="006600"/>
                </a:solidFill>
              </a:rPr>
              <a:t>decremented </a:t>
            </a:r>
            <a:r>
              <a:rPr lang="en-US" altLang="zh-CN" sz="1800" dirty="0"/>
              <a:t>by the </a:t>
            </a:r>
            <a:r>
              <a:rPr lang="en-US" altLang="zh-CN" sz="1800" dirty="0">
                <a:solidFill>
                  <a:srgbClr val="006600"/>
                </a:solidFill>
              </a:rPr>
              <a:t>consumer </a:t>
            </a:r>
            <a:r>
              <a:rPr lang="en-US" altLang="zh-CN" sz="1800" dirty="0"/>
              <a:t>after it consumes a buffer.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86382FE7-0365-4025-AAA1-A07F736EC476}"/>
              </a:ext>
            </a:extLst>
          </p:cNvPr>
          <p:cNvSpPr>
            <a:spLocks noGrp="1" noChangeArrowheads="1"/>
          </p:cNvSpPr>
          <p:nvPr>
            <p:ph type="title" idx="4294967295"/>
          </p:nvPr>
        </p:nvSpPr>
        <p:spPr>
          <a:xfrm>
            <a:off x="457200" y="201613"/>
            <a:ext cx="8229600" cy="576262"/>
          </a:xfrm>
        </p:spPr>
        <p:txBody>
          <a:bodyPr lIns="91435" tIns="45718" rIns="91435" bIns="45718"/>
          <a:lstStyle/>
          <a:p>
            <a:r>
              <a:rPr lang="en-US" altLang="zh-CN" sz="2800" b="0"/>
              <a:t>Critical Section Problem</a:t>
            </a:r>
            <a:endParaRPr lang="en-US" altLang="zh-CN" b="0"/>
          </a:p>
        </p:txBody>
      </p:sp>
      <p:sp>
        <p:nvSpPr>
          <p:cNvPr id="30723" name="Content Placeholder 2">
            <a:extLst>
              <a:ext uri="{FF2B5EF4-FFF2-40B4-BE49-F238E27FC236}">
                <a16:creationId xmlns:a16="http://schemas.microsoft.com/office/drawing/2014/main" id="{4E141DEF-F65E-4218-B0F6-B0355C38B249}"/>
              </a:ext>
            </a:extLst>
          </p:cNvPr>
          <p:cNvSpPr>
            <a:spLocks noGrp="1" noChangeArrowheads="1"/>
          </p:cNvSpPr>
          <p:nvPr>
            <p:ph idx="4294967295"/>
          </p:nvPr>
        </p:nvSpPr>
        <p:spPr>
          <a:xfrm>
            <a:off x="676275" y="1109663"/>
            <a:ext cx="7718425" cy="4795837"/>
          </a:xfrm>
        </p:spPr>
        <p:txBody>
          <a:bodyPr lIns="91435" tIns="45718" rIns="91435" bIns="45718"/>
          <a:lstStyle/>
          <a:p>
            <a:pPr>
              <a:defRPr/>
            </a:pPr>
            <a:r>
              <a:rPr lang="en-US" altLang="zh-CN" sz="2000" dirty="0"/>
              <a:t>Consider system of </a:t>
            </a:r>
            <a:r>
              <a:rPr lang="en-US" altLang="zh-CN" sz="2000" b="1" i="1" dirty="0"/>
              <a:t>n</a:t>
            </a:r>
            <a:r>
              <a:rPr lang="en-US" altLang="zh-CN" sz="2000" b="1" dirty="0"/>
              <a:t> </a:t>
            </a:r>
            <a:r>
              <a:rPr lang="en-US" altLang="zh-CN" sz="2000" dirty="0"/>
              <a:t>processes {</a:t>
            </a:r>
            <a:r>
              <a:rPr lang="en-US" altLang="zh-CN" sz="2000" b="1" i="1" dirty="0"/>
              <a:t>p</a:t>
            </a:r>
            <a:r>
              <a:rPr lang="en-US" altLang="zh-CN" sz="2000" b="1" i="1" baseline="-25000" dirty="0"/>
              <a:t>0</a:t>
            </a:r>
            <a:r>
              <a:rPr lang="en-US" altLang="zh-CN" sz="2000" b="1" i="1" dirty="0"/>
              <a:t>, p</a:t>
            </a:r>
            <a:r>
              <a:rPr lang="en-US" altLang="zh-CN" sz="2000" b="1" i="1" baseline="-25000" dirty="0"/>
              <a:t>1</a:t>
            </a:r>
            <a:r>
              <a:rPr lang="en-US" altLang="zh-CN" sz="2000" b="1" i="1" dirty="0"/>
              <a:t>, … p</a:t>
            </a:r>
            <a:r>
              <a:rPr lang="en-US" altLang="zh-CN" sz="2000" b="1" i="1" baseline="-25000" dirty="0"/>
              <a:t>n-1</a:t>
            </a:r>
            <a:r>
              <a:rPr lang="en-US" altLang="zh-CN" sz="2000" dirty="0"/>
              <a:t>}</a:t>
            </a:r>
          </a:p>
          <a:p>
            <a:pPr>
              <a:defRPr/>
            </a:pPr>
            <a:r>
              <a:rPr lang="en-US" altLang="zh-CN" sz="2000" i="1" u="sng" dirty="0">
                <a:solidFill>
                  <a:srgbClr val="FF0000"/>
                </a:solidFill>
              </a:rPr>
              <a:t>Critical section problem</a:t>
            </a:r>
            <a:r>
              <a:rPr lang="en-US" altLang="zh-CN" sz="2000" i="1" dirty="0">
                <a:solidFill>
                  <a:srgbClr val="FF0000"/>
                </a:solidFill>
              </a:rPr>
              <a:t> </a:t>
            </a:r>
            <a:r>
              <a:rPr lang="en-US" altLang="zh-CN" sz="2000" dirty="0"/>
              <a:t>is to design a </a:t>
            </a:r>
            <a:r>
              <a:rPr lang="en-US" altLang="zh-CN" sz="2000" dirty="0">
                <a:solidFill>
                  <a:srgbClr val="FF0000"/>
                </a:solidFill>
              </a:rPr>
              <a:t>protocol</a:t>
            </a:r>
            <a:r>
              <a:rPr lang="en-US" altLang="zh-CN" sz="2000" dirty="0"/>
              <a:t> to solve ensure,</a:t>
            </a:r>
          </a:p>
          <a:p>
            <a:pPr lvl="1">
              <a:defRPr/>
            </a:pPr>
            <a:r>
              <a:rPr lang="en-US" altLang="zh-CN" sz="1800" dirty="0">
                <a:solidFill>
                  <a:srgbClr val="006600"/>
                </a:solidFill>
              </a:rPr>
              <a:t>When one process in critical section, no other may be in its critical </a:t>
            </a:r>
            <a:r>
              <a:rPr lang="en-US" altLang="zh-CN" sz="1800" dirty="0" smtClean="0">
                <a:solidFill>
                  <a:srgbClr val="006600"/>
                </a:solidFill>
              </a:rPr>
              <a:t>section</a:t>
            </a:r>
            <a:r>
              <a:rPr lang="zh-CN" altLang="en-US" sz="1800" dirty="0" smtClean="0">
                <a:solidFill>
                  <a:srgbClr val="006600"/>
                </a:solidFill>
              </a:rPr>
              <a:t>， </a:t>
            </a:r>
            <a:r>
              <a:rPr lang="en-US" altLang="zh-CN" sz="1800" dirty="0" err="1" smtClean="0">
                <a:solidFill>
                  <a:srgbClr val="006600"/>
                </a:solidFill>
              </a:rPr>
              <a:t>i.e</a:t>
            </a:r>
            <a:r>
              <a:rPr lang="en-US" altLang="zh-CN" sz="1800" dirty="0" smtClean="0">
                <a:solidFill>
                  <a:srgbClr val="006600"/>
                </a:solidFill>
              </a:rPr>
              <a:t>  </a:t>
            </a:r>
            <a:r>
              <a:rPr lang="zh-CN" altLang="en-US" sz="1800" dirty="0" smtClean="0">
                <a:solidFill>
                  <a:srgbClr val="006600"/>
                </a:solidFill>
              </a:rPr>
              <a:t>Mutual </a:t>
            </a:r>
            <a:r>
              <a:rPr lang="zh-CN" altLang="en-US" sz="1800" dirty="0">
                <a:solidFill>
                  <a:srgbClr val="006600"/>
                </a:solidFill>
              </a:rPr>
              <a:t>Exclusion</a:t>
            </a:r>
            <a:endParaRPr lang="en-US" altLang="zh-CN" sz="1800" dirty="0">
              <a:solidFill>
                <a:srgbClr val="006600"/>
              </a:solidFill>
            </a:endParaRPr>
          </a:p>
          <a:p>
            <a:pPr>
              <a:defRPr/>
            </a:pPr>
            <a:r>
              <a:rPr lang="en-US" altLang="zh-CN" sz="2000" dirty="0"/>
              <a:t>And the </a:t>
            </a:r>
            <a:r>
              <a:rPr lang="en-US" altLang="zh-CN" sz="2000" dirty="0">
                <a:solidFill>
                  <a:srgbClr val="FF0000"/>
                </a:solidFill>
              </a:rPr>
              <a:t>protocol </a:t>
            </a:r>
            <a:r>
              <a:rPr lang="en-US" altLang="zh-CN" sz="2000" dirty="0"/>
              <a:t>should satisfy :</a:t>
            </a:r>
          </a:p>
          <a:p>
            <a:pPr lvl="1">
              <a:defRPr/>
            </a:pPr>
            <a:r>
              <a:rPr lang="zh-CN" altLang="en-US" sz="1800" dirty="0" smtClean="0">
                <a:solidFill>
                  <a:srgbClr val="006600"/>
                </a:solidFill>
              </a:rPr>
              <a:t>Progress</a:t>
            </a:r>
            <a:r>
              <a:rPr lang="en-US" altLang="zh-CN" sz="1800" dirty="0">
                <a:solidFill>
                  <a:srgbClr val="006600"/>
                </a:solidFill>
              </a:rPr>
              <a:t>,</a:t>
            </a:r>
            <a:r>
              <a:rPr lang="zh-CN" altLang="en-US" sz="1800" dirty="0">
                <a:solidFill>
                  <a:srgbClr val="006600"/>
                </a:solidFill>
              </a:rPr>
              <a:t> Bounded Waiting </a:t>
            </a:r>
            <a:endParaRPr lang="en-US" altLang="zh-CN" sz="1800" dirty="0">
              <a:solidFill>
                <a:srgbClr val="006600"/>
              </a:solidFill>
            </a:endParaRPr>
          </a:p>
          <a:p>
            <a:pPr>
              <a:defRPr/>
            </a:pPr>
            <a:r>
              <a:rPr lang="en-US" altLang="zh-CN" sz="2400" dirty="0" smtClean="0">
                <a:solidFill>
                  <a:srgbClr val="C00000"/>
                </a:solidFill>
              </a:rPr>
              <a:t>Solutions</a:t>
            </a:r>
            <a:r>
              <a:rPr lang="en-US" altLang="zh-CN" sz="2400" dirty="0">
                <a:solidFill>
                  <a:srgbClr val="C00000"/>
                </a:solidFill>
              </a:rPr>
              <a:t>:</a:t>
            </a:r>
          </a:p>
          <a:p>
            <a:pPr lvl="1">
              <a:defRPr/>
            </a:pPr>
            <a:r>
              <a:rPr lang="en-US" altLang="zh-CN" sz="2000" u="sng" noProof="1">
                <a:solidFill>
                  <a:srgbClr val="7030A0"/>
                </a:solidFill>
                <a:effectLst>
                  <a:outerShdw blurRad="38100" dist="38100" dir="2700000">
                    <a:srgbClr val="C0C0C0"/>
                  </a:outerShdw>
                </a:effectLst>
              </a:rPr>
              <a:t>Peterson’s Solution</a:t>
            </a:r>
          </a:p>
          <a:p>
            <a:pPr lvl="1">
              <a:defRPr/>
            </a:pPr>
            <a:r>
              <a:rPr lang="en-US" altLang="zh-CN" sz="2000" noProof="1">
                <a:solidFill>
                  <a:srgbClr val="0000FF"/>
                </a:solidFill>
                <a:effectLst>
                  <a:outerShdw blurRad="38100" dist="38100" dir="2700000">
                    <a:srgbClr val="C0C0C0"/>
                  </a:outerShdw>
                </a:effectLst>
              </a:rPr>
              <a:t>Synchronization Hardware</a:t>
            </a:r>
          </a:p>
          <a:p>
            <a:pPr lvl="1">
              <a:defRPr/>
            </a:pPr>
            <a:r>
              <a:rPr lang="en-US" altLang="zh-CN" sz="2000" noProof="1">
                <a:solidFill>
                  <a:srgbClr val="0000FF"/>
                </a:solidFill>
                <a:effectLst>
                  <a:outerShdw blurRad="38100" dist="38100" dir="2700000">
                    <a:srgbClr val="C0C0C0"/>
                  </a:outerShdw>
                </a:effectLst>
              </a:rPr>
              <a:t>Semaphore </a:t>
            </a:r>
          </a:p>
          <a:p>
            <a:pPr lvl="1">
              <a:defRPr/>
            </a:pPr>
            <a:r>
              <a:rPr lang="en-US" altLang="zh-CN" sz="2000" noProof="1">
                <a:solidFill>
                  <a:srgbClr val="0000FF"/>
                </a:solidFill>
                <a:effectLst>
                  <a:outerShdw blurRad="38100" dist="38100" dir="2700000">
                    <a:srgbClr val="C0C0C0"/>
                  </a:outerShdw>
                </a:effectLst>
              </a:rPr>
              <a:t>Monitor</a:t>
            </a:r>
          </a:p>
          <a:p>
            <a:pPr lvl="1">
              <a:defRPr/>
            </a:pPr>
            <a:endParaRPr lang="en-US" altLang="zh-CN" sz="2000" dirty="0"/>
          </a:p>
          <a:p>
            <a:pPr>
              <a:defRPr/>
            </a:pPr>
            <a:endParaRPr lang="en-US" altLang="zh-CN" sz="2000" dirty="0">
              <a:solidFill>
                <a:srgbClr val="FF0000"/>
              </a:solidFill>
            </a:endParaRPr>
          </a:p>
          <a:p>
            <a:pPr>
              <a:defRPr/>
            </a:pPr>
            <a:endParaRPr lang="en-US" altLang="zh-CN" sz="2000" b="1" dirty="0">
              <a:solidFill>
                <a:srgbClr val="3366FF"/>
              </a:solidFill>
            </a:endParaRPr>
          </a:p>
          <a:p>
            <a:pPr>
              <a:buFont typeface="Monotype Sorts" pitchFamily="2" charset="2"/>
              <a:buNone/>
              <a:defRPr/>
            </a:pPr>
            <a:endParaRPr lang="en-US" altLang="zh-CN"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B8B21F9-1C06-4418-98DE-06392950A893}"/>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6.3 Peterson’s Solution</a:t>
            </a:r>
          </a:p>
        </p:txBody>
      </p:sp>
      <p:sp>
        <p:nvSpPr>
          <p:cNvPr id="37891" name="Rectangle 3">
            <a:extLst>
              <a:ext uri="{FF2B5EF4-FFF2-40B4-BE49-F238E27FC236}">
                <a16:creationId xmlns:a16="http://schemas.microsoft.com/office/drawing/2014/main" id="{1CB31299-8995-4756-BA68-10ECFAF0CA45}"/>
              </a:ext>
            </a:extLst>
          </p:cNvPr>
          <p:cNvSpPr>
            <a:spLocks noGrp="1" noChangeArrowheads="1"/>
          </p:cNvSpPr>
          <p:nvPr>
            <p:ph type="body" idx="4294967295"/>
          </p:nvPr>
        </p:nvSpPr>
        <p:spPr>
          <a:xfrm>
            <a:off x="984250" y="1147763"/>
            <a:ext cx="7480300" cy="5065712"/>
          </a:xfrm>
        </p:spPr>
        <p:txBody>
          <a:bodyPr/>
          <a:lstStyle/>
          <a:p>
            <a:r>
              <a:rPr lang="en-US" altLang="zh-CN" sz="2000" dirty="0">
                <a:solidFill>
                  <a:srgbClr val="006600"/>
                </a:solidFill>
              </a:rPr>
              <a:t>A classic </a:t>
            </a:r>
            <a:r>
              <a:rPr lang="en-US" altLang="zh-CN" sz="2000" dirty="0">
                <a:solidFill>
                  <a:srgbClr val="7030A0"/>
                </a:solidFill>
              </a:rPr>
              <a:t>software-based</a:t>
            </a:r>
            <a:r>
              <a:rPr lang="en-US" altLang="zh-CN" sz="2000" dirty="0">
                <a:solidFill>
                  <a:srgbClr val="006600"/>
                </a:solidFill>
              </a:rPr>
              <a:t> solution to the critical-section problem</a:t>
            </a:r>
          </a:p>
          <a:p>
            <a:endParaRPr lang="en-US" altLang="zh-CN" sz="2000" dirty="0">
              <a:solidFill>
                <a:srgbClr val="006600"/>
              </a:solidFill>
            </a:endParaRPr>
          </a:p>
          <a:p>
            <a:r>
              <a:rPr lang="en-US" altLang="zh-CN" sz="1800" dirty="0"/>
              <a:t>Only 2  processes, </a:t>
            </a:r>
            <a:r>
              <a:rPr lang="en-US" altLang="zh-CN" sz="1800" i="1" dirty="0"/>
              <a:t>P</a:t>
            </a:r>
            <a:r>
              <a:rPr lang="en-US" altLang="zh-CN" sz="1800" baseline="-25000" dirty="0"/>
              <a:t>0</a:t>
            </a:r>
            <a:r>
              <a:rPr lang="en-US" altLang="zh-CN" sz="1800" dirty="0"/>
              <a:t> and </a:t>
            </a:r>
            <a:r>
              <a:rPr lang="en-US" altLang="zh-CN" sz="1800" i="1" dirty="0"/>
              <a:t>P</a:t>
            </a:r>
            <a:r>
              <a:rPr lang="en-US" altLang="zh-CN" sz="1800" baseline="-25000" dirty="0"/>
              <a:t>1</a:t>
            </a:r>
          </a:p>
          <a:p>
            <a:r>
              <a:rPr lang="en-US" altLang="zh-CN" sz="1800" dirty="0"/>
              <a:t>General structure of process </a:t>
            </a:r>
            <a:r>
              <a:rPr lang="en-US" altLang="zh-CN" sz="1800" i="1" dirty="0"/>
              <a:t>P</a:t>
            </a:r>
            <a:r>
              <a:rPr lang="en-US" altLang="zh-CN" sz="1800" i="1" baseline="-25000" dirty="0"/>
              <a:t>i</a:t>
            </a:r>
            <a:r>
              <a:rPr lang="en-US" altLang="zh-CN" sz="1800" i="1" dirty="0"/>
              <a:t> </a:t>
            </a:r>
            <a:r>
              <a:rPr lang="en-US" altLang="zh-CN" sz="1800" dirty="0"/>
              <a:t>(other process </a:t>
            </a:r>
            <a:r>
              <a:rPr lang="en-US" altLang="zh-CN" sz="1800" i="1" dirty="0" err="1"/>
              <a:t>P</a:t>
            </a:r>
            <a:r>
              <a:rPr lang="en-US" altLang="zh-CN" sz="1800" i="1" baseline="-25000" dirty="0" err="1"/>
              <a:t>j</a:t>
            </a:r>
            <a:r>
              <a:rPr lang="en-US" altLang="zh-CN" sz="1800" dirty="0"/>
              <a:t>)</a:t>
            </a:r>
          </a:p>
          <a:p>
            <a:pPr>
              <a:buFont typeface="Monotype Sorts" pitchFamily="2" charset="2"/>
              <a:buNone/>
            </a:pPr>
            <a:r>
              <a:rPr lang="en-US" altLang="zh-CN" sz="1800" dirty="0"/>
              <a:t>		</a:t>
            </a:r>
            <a:r>
              <a:rPr lang="en-US" altLang="zh-CN" sz="1800" b="1" dirty="0"/>
              <a:t>do</a:t>
            </a:r>
            <a:r>
              <a:rPr lang="en-US" altLang="zh-CN" sz="1800" dirty="0"/>
              <a:t> {</a:t>
            </a:r>
            <a:endParaRPr lang="en-US" altLang="zh-CN" sz="1800" b="1" dirty="0"/>
          </a:p>
          <a:p>
            <a:pPr>
              <a:buFont typeface="Monotype Sorts" pitchFamily="2" charset="2"/>
              <a:buNone/>
            </a:pPr>
            <a:r>
              <a:rPr lang="en-US" altLang="zh-CN" sz="1800" dirty="0"/>
              <a:t>			             </a:t>
            </a:r>
            <a:r>
              <a:rPr lang="en-US" altLang="zh-CN" sz="1800" i="1" dirty="0">
                <a:solidFill>
                  <a:srgbClr val="0000FF"/>
                </a:solidFill>
              </a:rPr>
              <a:t>entry section</a:t>
            </a:r>
          </a:p>
          <a:p>
            <a:pPr>
              <a:buFont typeface="Monotype Sorts" pitchFamily="2" charset="2"/>
              <a:buNone/>
            </a:pPr>
            <a:r>
              <a:rPr lang="en-US" altLang="zh-CN" sz="1800" dirty="0"/>
              <a:t>				critical section</a:t>
            </a:r>
          </a:p>
          <a:p>
            <a:pPr>
              <a:buFont typeface="Monotype Sorts" pitchFamily="2" charset="2"/>
              <a:buNone/>
            </a:pPr>
            <a:r>
              <a:rPr lang="en-US" altLang="zh-CN" sz="1800" dirty="0"/>
              <a:t>			             </a:t>
            </a:r>
            <a:r>
              <a:rPr lang="en-US" altLang="zh-CN" sz="1800" i="1" dirty="0">
                <a:solidFill>
                  <a:srgbClr val="0000FF"/>
                </a:solidFill>
              </a:rPr>
              <a:t>exit section</a:t>
            </a:r>
            <a:endParaRPr lang="en-US" altLang="zh-CN" sz="1800" dirty="0">
              <a:solidFill>
                <a:srgbClr val="0000FF"/>
              </a:solidFill>
            </a:endParaRPr>
          </a:p>
          <a:p>
            <a:pPr>
              <a:buFont typeface="Monotype Sorts" pitchFamily="2" charset="2"/>
              <a:buNone/>
            </a:pPr>
            <a:r>
              <a:rPr lang="en-US" altLang="zh-CN" sz="1800" dirty="0"/>
              <a:t>				reminder section</a:t>
            </a:r>
          </a:p>
          <a:p>
            <a:pPr>
              <a:buFont typeface="Monotype Sorts" pitchFamily="2" charset="2"/>
              <a:buNone/>
            </a:pPr>
            <a:r>
              <a:rPr lang="en-US" altLang="zh-CN" sz="1800" dirty="0"/>
              <a:t>		} </a:t>
            </a:r>
            <a:r>
              <a:rPr lang="en-US" altLang="zh-CN" sz="1800" b="1" dirty="0"/>
              <a:t>while (1)</a:t>
            </a:r>
            <a:r>
              <a:rPr lang="en-US" altLang="zh-CN" sz="1800" dirty="0"/>
              <a:t>;</a:t>
            </a:r>
          </a:p>
          <a:p>
            <a:r>
              <a:rPr lang="en-US" altLang="zh-CN" sz="2000" dirty="0"/>
              <a:t>Processes </a:t>
            </a:r>
            <a:r>
              <a:rPr lang="en-US" altLang="zh-CN" sz="2000" dirty="0">
                <a:solidFill>
                  <a:srgbClr val="7030A0"/>
                </a:solidFill>
              </a:rPr>
              <a:t>may share some common variables </a:t>
            </a:r>
            <a:r>
              <a:rPr lang="en-US" altLang="zh-CN" sz="2000" dirty="0"/>
              <a:t>to synchronize their actions.</a:t>
            </a:r>
          </a:p>
        </p:txBody>
      </p:sp>
      <p:grpSp>
        <p:nvGrpSpPr>
          <p:cNvPr id="37892" name="Group 4">
            <a:extLst>
              <a:ext uri="{FF2B5EF4-FFF2-40B4-BE49-F238E27FC236}">
                <a16:creationId xmlns:a16="http://schemas.microsoft.com/office/drawing/2014/main" id="{1635EDFC-13DF-483A-8C11-720153DA5E93}"/>
              </a:ext>
            </a:extLst>
          </p:cNvPr>
          <p:cNvGrpSpPr>
            <a:grpSpLocks/>
          </p:cNvGrpSpPr>
          <p:nvPr/>
        </p:nvGrpSpPr>
        <p:grpSpPr bwMode="auto">
          <a:xfrm>
            <a:off x="3589338" y="3363913"/>
            <a:ext cx="1533525" cy="1095375"/>
            <a:chOff x="0" y="0"/>
            <a:chExt cx="966" cy="690"/>
          </a:xfrm>
        </p:grpSpPr>
        <p:sp>
          <p:nvSpPr>
            <p:cNvPr id="37893" name="Rectangle 5">
              <a:extLst>
                <a:ext uri="{FF2B5EF4-FFF2-40B4-BE49-F238E27FC236}">
                  <a16:creationId xmlns:a16="http://schemas.microsoft.com/office/drawing/2014/main" id="{69C5FAF0-0ADE-46A8-8022-F1CE529FD9F1}"/>
                </a:ext>
              </a:extLst>
            </p:cNvPr>
            <p:cNvSpPr>
              <a:spLocks noChangeArrowheads="1"/>
            </p:cNvSpPr>
            <p:nvPr/>
          </p:nvSpPr>
          <p:spPr bwMode="auto">
            <a:xfrm>
              <a:off x="6" y="0"/>
              <a:ext cx="96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37894" name="Rectangle 6">
              <a:extLst>
                <a:ext uri="{FF2B5EF4-FFF2-40B4-BE49-F238E27FC236}">
                  <a16:creationId xmlns:a16="http://schemas.microsoft.com/office/drawing/2014/main" id="{0E4EA40B-F451-4008-9D17-A4DCA319FF37}"/>
                </a:ext>
              </a:extLst>
            </p:cNvPr>
            <p:cNvSpPr>
              <a:spLocks noChangeArrowheads="1"/>
            </p:cNvSpPr>
            <p:nvPr/>
          </p:nvSpPr>
          <p:spPr bwMode="auto">
            <a:xfrm>
              <a:off x="0" y="450"/>
              <a:ext cx="96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40C3B0C-3666-4888-9BEA-5E336207553A}"/>
              </a:ext>
            </a:extLst>
          </p:cNvPr>
          <p:cNvSpPr>
            <a:spLocks noGrp="1"/>
          </p:cNvSpPr>
          <p:nvPr>
            <p:ph type="title" idx="4294967295"/>
          </p:nvPr>
        </p:nvSpPr>
        <p:spPr>
          <a:xfrm>
            <a:off x="1008063" y="319088"/>
            <a:ext cx="7772400" cy="1003300"/>
          </a:xfrm>
          <a:ln>
            <a:miter/>
          </a:ln>
        </p:spPr>
        <p:txBody>
          <a:bodyPr/>
          <a:lstStyle/>
          <a:p>
            <a:pPr>
              <a:defRPr/>
            </a:pPr>
            <a:r>
              <a:rPr lang="en-US" altLang="zh-CN" sz="2800" noProof="1">
                <a:effectLst>
                  <a:outerShdw blurRad="38100" dist="38100" dir="2700000">
                    <a:srgbClr val="C0C0C0"/>
                  </a:outerShdw>
                </a:effectLst>
              </a:rPr>
              <a:t>Two-Process Solutions  Algorithm 1</a:t>
            </a:r>
            <a:br>
              <a:rPr lang="en-US" altLang="zh-CN" sz="2800" noProof="1">
                <a:effectLst>
                  <a:outerShdw blurRad="38100" dist="38100" dir="2700000">
                    <a:srgbClr val="C0C0C0"/>
                  </a:outerShdw>
                </a:effectLst>
              </a:rPr>
            </a:br>
            <a:r>
              <a:rPr lang="en-US" altLang="zh-CN" sz="2400" b="0" noProof="1">
                <a:solidFill>
                  <a:srgbClr val="006600"/>
                </a:solidFill>
              </a:rPr>
              <a:t>(</a:t>
            </a:r>
            <a:r>
              <a:rPr lang="zh-CN" altLang="en-US" sz="2400" b="0" noProof="1">
                <a:solidFill>
                  <a:srgbClr val="006600"/>
                </a:solidFill>
              </a:rPr>
              <a:t>将教材给出的算法分解介绍</a:t>
            </a:r>
            <a:r>
              <a:rPr lang="en-US" altLang="zh-CN" sz="2400" b="0" noProof="1">
                <a:solidFill>
                  <a:srgbClr val="006600"/>
                </a:solidFill>
              </a:rPr>
              <a:t>)</a:t>
            </a:r>
          </a:p>
        </p:txBody>
      </p:sp>
      <p:sp>
        <p:nvSpPr>
          <p:cNvPr id="38915" name="Rectangle 3">
            <a:extLst>
              <a:ext uri="{FF2B5EF4-FFF2-40B4-BE49-F238E27FC236}">
                <a16:creationId xmlns:a16="http://schemas.microsoft.com/office/drawing/2014/main" id="{9E539070-A2D9-446E-8F9E-7AC38AE2A8BE}"/>
              </a:ext>
            </a:extLst>
          </p:cNvPr>
          <p:cNvSpPr>
            <a:spLocks noGrp="1" noChangeArrowheads="1"/>
          </p:cNvSpPr>
          <p:nvPr>
            <p:ph type="body" idx="4294967295"/>
          </p:nvPr>
        </p:nvSpPr>
        <p:spPr>
          <a:xfrm>
            <a:off x="1117600" y="1716088"/>
            <a:ext cx="7029450" cy="4194175"/>
          </a:xfrm>
        </p:spPr>
        <p:txBody>
          <a:bodyPr/>
          <a:lstStyle/>
          <a:p>
            <a:pPr>
              <a:lnSpc>
                <a:spcPct val="90000"/>
              </a:lnSpc>
              <a:tabLst>
                <a:tab pos="2005013" algn="l"/>
                <a:tab pos="2339975" algn="l"/>
                <a:tab pos="2630488" algn="l"/>
              </a:tabLst>
            </a:pPr>
            <a:r>
              <a:rPr lang="en-US" altLang="zh-CN" sz="1800">
                <a:solidFill>
                  <a:srgbClr val="7030A0"/>
                </a:solidFill>
              </a:rPr>
              <a:t>Shared variables: </a:t>
            </a:r>
          </a:p>
          <a:p>
            <a:pPr lvl="1">
              <a:lnSpc>
                <a:spcPct val="90000"/>
              </a:lnSpc>
              <a:tabLst>
                <a:tab pos="2005013" algn="l"/>
                <a:tab pos="2339975" algn="l"/>
                <a:tab pos="2630488" algn="l"/>
              </a:tabLst>
            </a:pPr>
            <a:r>
              <a:rPr lang="en-US" altLang="zh-CN" sz="1800" b="1"/>
              <a:t>int turn</a:t>
            </a:r>
            <a:r>
              <a:rPr lang="en-US" altLang="zh-CN" sz="1800"/>
              <a:t>;</a:t>
            </a:r>
            <a:br>
              <a:rPr lang="en-US" altLang="zh-CN" sz="1800"/>
            </a:br>
            <a:r>
              <a:rPr lang="en-US" altLang="zh-CN" sz="1800"/>
              <a:t>initially </a:t>
            </a:r>
            <a:r>
              <a:rPr lang="en-US" altLang="zh-CN" sz="1800" b="1"/>
              <a:t>turn = 0  ////suppose i=0,j=1;</a:t>
            </a:r>
          </a:p>
          <a:p>
            <a:pPr lvl="1">
              <a:lnSpc>
                <a:spcPct val="90000"/>
              </a:lnSpc>
              <a:tabLst>
                <a:tab pos="2005013" algn="l"/>
                <a:tab pos="2339975" algn="l"/>
                <a:tab pos="2630488" algn="l"/>
              </a:tabLst>
            </a:pPr>
            <a:r>
              <a:rPr lang="en-US" altLang="zh-CN" sz="1800" b="1">
                <a:solidFill>
                  <a:srgbClr val="C00000"/>
                </a:solidFill>
              </a:rPr>
              <a:t>turn = i </a:t>
            </a:r>
            <a:r>
              <a:rPr lang="en-US" altLang="zh-CN" sz="1800" b="1">
                <a:solidFill>
                  <a:srgbClr val="C00000"/>
                </a:solidFill>
                <a:sym typeface="Symbol" panose="05050102010706020507" pitchFamily="18" charset="2"/>
              </a:rPr>
              <a:t> </a:t>
            </a:r>
            <a:r>
              <a:rPr lang="en-US" altLang="zh-CN" sz="1800" b="1" i="1">
                <a:solidFill>
                  <a:srgbClr val="C00000"/>
                </a:solidFill>
                <a:sym typeface="Symbol" panose="05050102010706020507" pitchFamily="18" charset="2"/>
              </a:rPr>
              <a:t>P</a:t>
            </a:r>
            <a:r>
              <a:rPr lang="en-US" altLang="zh-CN" sz="1800" b="1" i="1" baseline="-25000">
                <a:solidFill>
                  <a:srgbClr val="C00000"/>
                </a:solidFill>
                <a:sym typeface="Symbol" panose="05050102010706020507" pitchFamily="18" charset="2"/>
              </a:rPr>
              <a:t>i</a:t>
            </a:r>
            <a:r>
              <a:rPr lang="en-US" altLang="zh-CN" sz="1800" b="1">
                <a:solidFill>
                  <a:srgbClr val="C00000"/>
                </a:solidFill>
                <a:sym typeface="Symbol" panose="05050102010706020507" pitchFamily="18" charset="2"/>
              </a:rPr>
              <a:t> </a:t>
            </a:r>
            <a:r>
              <a:rPr lang="en-US" altLang="zh-CN" sz="1800" b="1">
                <a:solidFill>
                  <a:srgbClr val="006600"/>
                </a:solidFill>
                <a:sym typeface="Symbol" panose="05050102010706020507" pitchFamily="18" charset="2"/>
              </a:rPr>
              <a:t>can enter </a:t>
            </a:r>
            <a:r>
              <a:rPr lang="en-US" altLang="zh-CN" sz="1800" b="1">
                <a:solidFill>
                  <a:srgbClr val="C00000"/>
                </a:solidFill>
                <a:sym typeface="Symbol" panose="05050102010706020507" pitchFamily="18" charset="2"/>
              </a:rPr>
              <a:t>its critical section</a:t>
            </a:r>
          </a:p>
          <a:p>
            <a:pPr lvl="1">
              <a:lnSpc>
                <a:spcPct val="90000"/>
              </a:lnSpc>
              <a:tabLst>
                <a:tab pos="2005013" algn="l"/>
                <a:tab pos="2339975" algn="l"/>
                <a:tab pos="2630488" algn="l"/>
              </a:tabLst>
            </a:pPr>
            <a:endParaRPr lang="zh-CN" altLang="en-US" sz="1800">
              <a:sym typeface="Symbol" panose="05050102010706020507" pitchFamily="18" charset="2"/>
            </a:endParaRPr>
          </a:p>
          <a:p>
            <a:pPr>
              <a:lnSpc>
                <a:spcPct val="90000"/>
              </a:lnSpc>
              <a:tabLst>
                <a:tab pos="2005013" algn="l"/>
                <a:tab pos="2339975" algn="l"/>
                <a:tab pos="2630488" algn="l"/>
              </a:tabLst>
            </a:pPr>
            <a:r>
              <a:rPr lang="zh-CN" altLang="en-US" sz="1800"/>
              <a:t>Process </a:t>
            </a:r>
            <a:r>
              <a:rPr lang="zh-CN" altLang="en-US" sz="1800" i="1"/>
              <a:t>P</a:t>
            </a:r>
            <a:r>
              <a:rPr lang="zh-CN" altLang="en-US" sz="1800" i="1" baseline="-25000"/>
              <a:t>i</a:t>
            </a:r>
            <a:endParaRPr lang="zh-CN" altLang="en-US" sz="1800"/>
          </a:p>
          <a:p>
            <a:pPr>
              <a:lnSpc>
                <a:spcPct val="90000"/>
              </a:lnSpc>
              <a:buFont typeface="Monotype Sorts" pitchFamily="2" charset="2"/>
              <a:buNone/>
              <a:tabLst>
                <a:tab pos="2005013" algn="l"/>
                <a:tab pos="2339975" algn="l"/>
                <a:tab pos="2630488" algn="l"/>
              </a:tabLst>
            </a:pPr>
            <a:r>
              <a:rPr lang="zh-CN" altLang="en-US" sz="1800"/>
              <a:t>		</a:t>
            </a:r>
            <a:r>
              <a:rPr lang="zh-CN" altLang="en-US" sz="1800" b="1"/>
              <a:t>do</a:t>
            </a:r>
            <a:r>
              <a:rPr lang="zh-CN" altLang="en-US" sz="1800"/>
              <a:t> {</a:t>
            </a:r>
          </a:p>
          <a:p>
            <a:pPr>
              <a:lnSpc>
                <a:spcPct val="90000"/>
              </a:lnSpc>
              <a:buFont typeface="Monotype Sorts" pitchFamily="2" charset="2"/>
              <a:buNone/>
              <a:tabLst>
                <a:tab pos="2005013" algn="l"/>
                <a:tab pos="2339975" algn="l"/>
                <a:tab pos="2630488" algn="l"/>
              </a:tabLst>
            </a:pPr>
            <a:r>
              <a:rPr lang="zh-CN" altLang="en-US" sz="1800"/>
              <a:t>			</a:t>
            </a:r>
            <a:r>
              <a:rPr lang="zh-CN" altLang="en-US" sz="1800" b="1">
                <a:solidFill>
                  <a:srgbClr val="0000FF"/>
                </a:solidFill>
              </a:rPr>
              <a:t>while (turn !=</a:t>
            </a:r>
            <a:r>
              <a:rPr lang="zh-CN" altLang="en-US" sz="1800" b="1">
                <a:solidFill>
                  <a:srgbClr val="0000FF"/>
                </a:solidFill>
                <a:sym typeface="Symbol" panose="05050102010706020507" pitchFamily="18" charset="2"/>
              </a:rPr>
              <a:t> i) </a:t>
            </a:r>
            <a:r>
              <a:rPr lang="zh-CN" altLang="en-US" sz="1800">
                <a:solidFill>
                  <a:srgbClr val="0000FF"/>
                </a:solidFill>
                <a:sym typeface="Symbol" panose="05050102010706020507" pitchFamily="18" charset="2"/>
              </a:rPr>
              <a:t>;</a:t>
            </a:r>
          </a:p>
          <a:p>
            <a:pPr>
              <a:lnSpc>
                <a:spcPct val="90000"/>
              </a:lnSpc>
              <a:buFont typeface="Monotype Sorts" pitchFamily="2" charset="2"/>
              <a:buNone/>
              <a:tabLst>
                <a:tab pos="2005013" algn="l"/>
                <a:tab pos="2339975" algn="l"/>
                <a:tab pos="2630488" algn="l"/>
              </a:tabLst>
            </a:pPr>
            <a:r>
              <a:rPr lang="zh-CN" altLang="en-US" sz="1800">
                <a:sym typeface="Symbol" panose="05050102010706020507" pitchFamily="18" charset="2"/>
              </a:rPr>
              <a:t>				critical section</a:t>
            </a:r>
          </a:p>
          <a:p>
            <a:pPr>
              <a:lnSpc>
                <a:spcPct val="90000"/>
              </a:lnSpc>
              <a:buFont typeface="Monotype Sorts" pitchFamily="2" charset="2"/>
              <a:buNone/>
              <a:tabLst>
                <a:tab pos="2005013" algn="l"/>
                <a:tab pos="2339975" algn="l"/>
                <a:tab pos="2630488" algn="l"/>
              </a:tabLst>
            </a:pPr>
            <a:r>
              <a:rPr lang="zh-CN" altLang="en-US" sz="1800">
                <a:sym typeface="Symbol" panose="05050102010706020507" pitchFamily="18" charset="2"/>
              </a:rPr>
              <a:t>			</a:t>
            </a:r>
            <a:r>
              <a:rPr lang="zh-CN" altLang="en-US" sz="1800" b="1">
                <a:solidFill>
                  <a:srgbClr val="0000FF"/>
                </a:solidFill>
                <a:sym typeface="Symbol" panose="05050102010706020507" pitchFamily="18" charset="2"/>
              </a:rPr>
              <a:t>turn = j</a:t>
            </a:r>
            <a:r>
              <a:rPr lang="zh-CN" altLang="en-US" sz="1800">
                <a:solidFill>
                  <a:srgbClr val="0000FF"/>
                </a:solidFill>
                <a:sym typeface="Symbol" panose="05050102010706020507" pitchFamily="18" charset="2"/>
              </a:rPr>
              <a:t>;</a:t>
            </a:r>
          </a:p>
          <a:p>
            <a:pPr>
              <a:lnSpc>
                <a:spcPct val="90000"/>
              </a:lnSpc>
              <a:buFont typeface="Monotype Sorts" pitchFamily="2" charset="2"/>
              <a:buNone/>
              <a:tabLst>
                <a:tab pos="2005013" algn="l"/>
                <a:tab pos="2339975" algn="l"/>
                <a:tab pos="2630488" algn="l"/>
              </a:tabLst>
            </a:pPr>
            <a:r>
              <a:rPr lang="zh-CN" altLang="en-US" sz="1800">
                <a:sym typeface="Symbol" panose="05050102010706020507" pitchFamily="18" charset="2"/>
              </a:rPr>
              <a:t>				reminder section</a:t>
            </a:r>
          </a:p>
          <a:p>
            <a:pPr>
              <a:lnSpc>
                <a:spcPct val="90000"/>
              </a:lnSpc>
              <a:buFont typeface="Monotype Sorts" pitchFamily="2" charset="2"/>
              <a:buNone/>
              <a:tabLst>
                <a:tab pos="2005013" algn="l"/>
                <a:tab pos="2339975" algn="l"/>
                <a:tab pos="2630488" algn="l"/>
              </a:tabLst>
            </a:pPr>
            <a:r>
              <a:rPr lang="zh-CN" altLang="en-US" sz="1800">
                <a:sym typeface="Symbol" panose="05050102010706020507" pitchFamily="18" charset="2"/>
              </a:rPr>
              <a:t>		} </a:t>
            </a:r>
            <a:r>
              <a:rPr lang="zh-CN" altLang="en-US" sz="1800" b="1">
                <a:sym typeface="Symbol" panose="05050102010706020507" pitchFamily="18" charset="2"/>
              </a:rPr>
              <a:t>while (1)</a:t>
            </a:r>
            <a:r>
              <a:rPr lang="zh-CN" altLang="en-US" sz="1800">
                <a:sym typeface="Symbol" panose="05050102010706020507" pitchFamily="18" charset="2"/>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DE641BC-FF41-4A7E-A030-EFC5970FAAC7}"/>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Algorithm 1</a:t>
            </a:r>
          </a:p>
        </p:txBody>
      </p:sp>
      <p:sp>
        <p:nvSpPr>
          <p:cNvPr id="39939" name="Rectangle 3">
            <a:extLst>
              <a:ext uri="{FF2B5EF4-FFF2-40B4-BE49-F238E27FC236}">
                <a16:creationId xmlns:a16="http://schemas.microsoft.com/office/drawing/2014/main" id="{2303D028-DB60-42D8-ADC2-6D4768DF7384}"/>
              </a:ext>
            </a:extLst>
          </p:cNvPr>
          <p:cNvSpPr>
            <a:spLocks noGrp="1" noChangeArrowheads="1"/>
          </p:cNvSpPr>
          <p:nvPr>
            <p:ph type="body" idx="4294967295"/>
          </p:nvPr>
        </p:nvSpPr>
        <p:spPr>
          <a:xfrm>
            <a:off x="457200" y="1008063"/>
            <a:ext cx="5818188" cy="1682750"/>
          </a:xfrm>
        </p:spPr>
        <p:txBody>
          <a:bodyPr/>
          <a:lstStyle/>
          <a:p>
            <a:pPr>
              <a:tabLst>
                <a:tab pos="2005013" algn="l"/>
                <a:tab pos="2339975" algn="l"/>
                <a:tab pos="2630488" algn="l"/>
              </a:tabLst>
            </a:pPr>
            <a:r>
              <a:rPr lang="en-US" altLang="zh-CN" sz="1800"/>
              <a:t>Shared variables: </a:t>
            </a:r>
          </a:p>
          <a:p>
            <a:pPr lvl="1">
              <a:tabLst>
                <a:tab pos="2005013" algn="l"/>
                <a:tab pos="2339975" algn="l"/>
                <a:tab pos="2630488" algn="l"/>
              </a:tabLst>
            </a:pPr>
            <a:r>
              <a:rPr lang="en-US" altLang="zh-CN" sz="1800" b="1"/>
              <a:t>int turn</a:t>
            </a:r>
            <a:r>
              <a:rPr lang="en-US" altLang="zh-CN" sz="1800"/>
              <a:t>;</a:t>
            </a:r>
            <a:br>
              <a:rPr lang="en-US" altLang="zh-CN" sz="1800"/>
            </a:br>
            <a:r>
              <a:rPr lang="en-US" altLang="zh-CN" sz="1800"/>
              <a:t>initially </a:t>
            </a:r>
            <a:r>
              <a:rPr lang="en-US" altLang="zh-CN" sz="1800" b="1"/>
              <a:t>turn = 0; //suppose i=0,j=1;</a:t>
            </a:r>
          </a:p>
          <a:p>
            <a:pPr lvl="1">
              <a:tabLst>
                <a:tab pos="2005013" algn="l"/>
                <a:tab pos="2339975" algn="l"/>
                <a:tab pos="2630488" algn="l"/>
              </a:tabLst>
            </a:pPr>
            <a:r>
              <a:rPr lang="en-US" altLang="zh-CN" sz="1800" b="1"/>
              <a:t>turn = i</a:t>
            </a:r>
            <a:r>
              <a:rPr lang="en-US" altLang="zh-CN" sz="1800"/>
              <a:t> </a:t>
            </a:r>
            <a:r>
              <a:rPr lang="en-US" altLang="zh-CN" sz="1800">
                <a:sym typeface="Symbol" panose="05050102010706020507" pitchFamily="18" charset="2"/>
              </a:rPr>
              <a:t> </a:t>
            </a:r>
            <a:r>
              <a:rPr lang="en-US" altLang="zh-CN" sz="1800" i="1">
                <a:sym typeface="Symbol" panose="05050102010706020507" pitchFamily="18" charset="2"/>
              </a:rPr>
              <a:t>P</a:t>
            </a:r>
            <a:r>
              <a:rPr lang="en-US" altLang="zh-CN" sz="1800" i="1" baseline="-25000">
                <a:sym typeface="Symbol" panose="05050102010706020507" pitchFamily="18" charset="2"/>
              </a:rPr>
              <a:t>i</a:t>
            </a:r>
            <a:r>
              <a:rPr lang="en-US" altLang="zh-CN" sz="1800">
                <a:sym typeface="Symbol" panose="05050102010706020507" pitchFamily="18" charset="2"/>
              </a:rPr>
              <a:t> can enter its critical section</a:t>
            </a:r>
          </a:p>
        </p:txBody>
      </p:sp>
      <p:sp>
        <p:nvSpPr>
          <p:cNvPr id="39940" name="Rectangle 4">
            <a:extLst>
              <a:ext uri="{FF2B5EF4-FFF2-40B4-BE49-F238E27FC236}">
                <a16:creationId xmlns:a16="http://schemas.microsoft.com/office/drawing/2014/main" id="{2AFE5DE7-A22F-401D-8C18-A1155A47852D}"/>
              </a:ext>
            </a:extLst>
          </p:cNvPr>
          <p:cNvSpPr>
            <a:spLocks noChangeArrowheads="1"/>
          </p:cNvSpPr>
          <p:nvPr/>
        </p:nvSpPr>
        <p:spPr bwMode="auto">
          <a:xfrm>
            <a:off x="585788" y="2609850"/>
            <a:ext cx="3689350" cy="3479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170" tIns="46990" rIns="90170" bIns="46990"/>
          <a:lstStyle>
            <a:lvl1pPr marL="342900" indent="-342900">
              <a:spcBef>
                <a:spcPct val="35000"/>
              </a:spcBef>
              <a:buClr>
                <a:srgbClr val="993300"/>
              </a:buClr>
              <a:buSzPct val="90000"/>
              <a:buFont typeface="Monotype Sorts" pitchFamily="2" charset="2"/>
              <a:buChar char="n"/>
              <a:tabLst>
                <a:tab pos="2005013" algn="l"/>
                <a:tab pos="2339975" algn="l"/>
                <a:tab pos="2630488"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005013" algn="l"/>
                <a:tab pos="2339975" algn="l"/>
                <a:tab pos="2630488"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005013" algn="l"/>
                <a:tab pos="2339975" algn="l"/>
                <a:tab pos="2630488"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9pPr>
          </a:lstStyle>
          <a:p>
            <a:r>
              <a:rPr lang="en-US" altLang="zh-CN" sz="2000">
                <a:latin typeface="Helvetica" panose="020B0604020202020204" pitchFamily="34" charset="0"/>
              </a:rPr>
              <a:t>Process </a:t>
            </a:r>
            <a:r>
              <a:rPr lang="en-US" altLang="zh-CN" sz="2000" i="1">
                <a:latin typeface="Helvetica" panose="020B0604020202020204" pitchFamily="34" charset="0"/>
              </a:rPr>
              <a:t>P</a:t>
            </a:r>
            <a:r>
              <a:rPr lang="en-US" altLang="zh-CN" sz="2000" i="1" baseline="-25000">
                <a:latin typeface="Helvetica" panose="020B0604020202020204" pitchFamily="34" charset="0"/>
              </a:rPr>
              <a:t>i</a:t>
            </a:r>
            <a:endParaRPr lang="en-US" altLang="zh-CN" sz="2000">
              <a:latin typeface="Helvetica" panose="020B0604020202020204" pitchFamily="34" charset="0"/>
            </a:endParaRPr>
          </a:p>
          <a:p>
            <a:pPr>
              <a:buFont typeface="Monotype Sorts" pitchFamily="2" charset="2"/>
              <a:buNone/>
            </a:pPr>
            <a:r>
              <a:rPr lang="en-US" altLang="zh-CN" sz="2000">
                <a:latin typeface="Helvetica" panose="020B0604020202020204" pitchFamily="34" charset="0"/>
              </a:rPr>
              <a:t>	</a:t>
            </a:r>
            <a:r>
              <a:rPr lang="en-US" altLang="zh-CN" sz="2000" b="1">
                <a:latin typeface="Helvetica" panose="020B0604020202020204" pitchFamily="34" charset="0"/>
              </a:rPr>
              <a:t>do</a:t>
            </a:r>
            <a:r>
              <a:rPr lang="en-US" altLang="zh-CN" sz="2000">
                <a:latin typeface="Helvetica" panose="020B0604020202020204" pitchFamily="34" charset="0"/>
              </a:rPr>
              <a:t> {</a:t>
            </a:r>
          </a:p>
          <a:p>
            <a:pPr>
              <a:buFont typeface="Monotype Sorts" pitchFamily="2" charset="2"/>
              <a:buNone/>
            </a:pPr>
            <a:r>
              <a:rPr lang="en-US" altLang="zh-CN" sz="2000">
                <a:latin typeface="Helvetica" panose="020B0604020202020204" pitchFamily="34" charset="0"/>
              </a:rPr>
              <a:t>	</a:t>
            </a:r>
            <a:r>
              <a:rPr lang="en-US" altLang="zh-CN" sz="2000" b="1">
                <a:solidFill>
                  <a:srgbClr val="0000FF"/>
                </a:solidFill>
                <a:latin typeface="Helvetica" panose="020B0604020202020204" pitchFamily="34" charset="0"/>
              </a:rPr>
              <a:t>while (turn !=</a:t>
            </a:r>
            <a:r>
              <a:rPr lang="en-US" altLang="zh-CN" sz="2000" b="1">
                <a:solidFill>
                  <a:srgbClr val="0000FF"/>
                </a:solidFill>
                <a:latin typeface="Helvetica" panose="020B0604020202020204" pitchFamily="34" charset="0"/>
                <a:sym typeface="Symbol" panose="05050102010706020507" pitchFamily="18" charset="2"/>
              </a:rPr>
              <a:t> i) </a:t>
            </a:r>
            <a:r>
              <a:rPr lang="en-US" altLang="zh-CN" sz="2000">
                <a:solidFill>
                  <a:srgbClr val="0000FF"/>
                </a:solidFill>
                <a:latin typeface="Helvetica" panose="020B0604020202020204" pitchFamily="34" charset="0"/>
                <a:sym typeface="Symbol" panose="05050102010706020507" pitchFamily="18" charset="2"/>
              </a:rPr>
              <a:t>;</a:t>
            </a:r>
          </a:p>
          <a:p>
            <a:pPr>
              <a:buFont typeface="Monotype Sorts" pitchFamily="2" charset="2"/>
              <a:buNone/>
            </a:pPr>
            <a:r>
              <a:rPr lang="en-US" altLang="zh-CN" sz="2000">
                <a:latin typeface="Helvetica" panose="020B0604020202020204" pitchFamily="34" charset="0"/>
                <a:sym typeface="Symbol" panose="05050102010706020507" pitchFamily="18" charset="2"/>
              </a:rPr>
              <a:t>	   critical section</a:t>
            </a:r>
          </a:p>
          <a:p>
            <a:pPr>
              <a:buFont typeface="Monotype Sorts" pitchFamily="2" charset="2"/>
              <a:buNone/>
            </a:pPr>
            <a:r>
              <a:rPr lang="en-US" altLang="zh-CN" sz="2000">
                <a:latin typeface="Helvetica" panose="020B0604020202020204" pitchFamily="34" charset="0"/>
                <a:sym typeface="Symbol" panose="05050102010706020507" pitchFamily="18" charset="2"/>
              </a:rPr>
              <a:t>	</a:t>
            </a:r>
            <a:r>
              <a:rPr lang="en-US" altLang="zh-CN" sz="2000" b="1">
                <a:solidFill>
                  <a:srgbClr val="0000FF"/>
                </a:solidFill>
                <a:latin typeface="Helvetica" panose="020B0604020202020204" pitchFamily="34" charset="0"/>
                <a:sym typeface="Symbol" panose="05050102010706020507" pitchFamily="18" charset="2"/>
              </a:rPr>
              <a:t>turn = j</a:t>
            </a:r>
            <a:r>
              <a:rPr lang="en-US" altLang="zh-CN" sz="2000">
                <a:solidFill>
                  <a:srgbClr val="0000FF"/>
                </a:solidFill>
                <a:latin typeface="Helvetica" panose="020B0604020202020204" pitchFamily="34" charset="0"/>
                <a:sym typeface="Symbol" panose="05050102010706020507" pitchFamily="18" charset="2"/>
              </a:rPr>
              <a:t>;</a:t>
            </a:r>
          </a:p>
          <a:p>
            <a:pPr>
              <a:buFont typeface="Monotype Sorts" pitchFamily="2" charset="2"/>
              <a:buNone/>
            </a:pPr>
            <a:r>
              <a:rPr lang="en-US" altLang="zh-CN" sz="2000">
                <a:latin typeface="Helvetica" panose="020B0604020202020204" pitchFamily="34" charset="0"/>
                <a:sym typeface="Symbol" panose="05050102010706020507" pitchFamily="18" charset="2"/>
              </a:rPr>
              <a:t>	   reminder section</a:t>
            </a:r>
          </a:p>
          <a:p>
            <a:pPr>
              <a:buFont typeface="Monotype Sorts" pitchFamily="2" charset="2"/>
              <a:buNone/>
            </a:pPr>
            <a:r>
              <a:rPr lang="en-US" altLang="zh-CN" sz="2000">
                <a:latin typeface="Helvetica" panose="020B0604020202020204" pitchFamily="34" charset="0"/>
                <a:sym typeface="Symbol" panose="05050102010706020507" pitchFamily="18" charset="2"/>
              </a:rPr>
              <a:t>	} </a:t>
            </a:r>
            <a:r>
              <a:rPr lang="en-US" altLang="zh-CN" sz="2000" b="1">
                <a:latin typeface="Helvetica" panose="020B0604020202020204" pitchFamily="34" charset="0"/>
                <a:sym typeface="Symbol" panose="05050102010706020507" pitchFamily="18" charset="2"/>
              </a:rPr>
              <a:t>while (1)</a:t>
            </a:r>
            <a:r>
              <a:rPr lang="en-US" altLang="zh-CN" sz="2000">
                <a:latin typeface="Helvetica" panose="020B0604020202020204" pitchFamily="34" charset="0"/>
                <a:sym typeface="Symbol" panose="05050102010706020507" pitchFamily="18" charset="2"/>
              </a:rPr>
              <a:t>;</a:t>
            </a:r>
          </a:p>
        </p:txBody>
      </p:sp>
      <p:sp>
        <p:nvSpPr>
          <p:cNvPr id="39941" name="Rectangle 5">
            <a:extLst>
              <a:ext uri="{FF2B5EF4-FFF2-40B4-BE49-F238E27FC236}">
                <a16:creationId xmlns:a16="http://schemas.microsoft.com/office/drawing/2014/main" id="{64BED693-8334-48D7-AEDA-5DC0EC94CB54}"/>
              </a:ext>
            </a:extLst>
          </p:cNvPr>
          <p:cNvSpPr>
            <a:spLocks noChangeArrowheads="1"/>
          </p:cNvSpPr>
          <p:nvPr/>
        </p:nvSpPr>
        <p:spPr bwMode="auto">
          <a:xfrm>
            <a:off x="4622800" y="2643188"/>
            <a:ext cx="3689350" cy="3479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170" tIns="46990" rIns="90170" bIns="46990"/>
          <a:lstStyle>
            <a:lvl1pPr marL="342900" indent="-342900">
              <a:spcBef>
                <a:spcPct val="35000"/>
              </a:spcBef>
              <a:buClr>
                <a:srgbClr val="993300"/>
              </a:buClr>
              <a:buSzPct val="90000"/>
              <a:buFont typeface="Monotype Sorts" pitchFamily="2" charset="2"/>
              <a:buChar char="n"/>
              <a:tabLst>
                <a:tab pos="2005013" algn="l"/>
                <a:tab pos="2339975" algn="l"/>
                <a:tab pos="2630488"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005013" algn="l"/>
                <a:tab pos="2339975" algn="l"/>
                <a:tab pos="2630488"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005013" algn="l"/>
                <a:tab pos="2339975" algn="l"/>
                <a:tab pos="2630488"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005013" algn="l"/>
                <a:tab pos="2339975" algn="l"/>
                <a:tab pos="2630488" algn="l"/>
              </a:tabLst>
              <a:defRPr sz="2000">
                <a:solidFill>
                  <a:schemeClr val="tx1"/>
                </a:solidFill>
                <a:latin typeface="Arial" panose="020B0604020202020204" pitchFamily="34" charset="0"/>
                <a:ea typeface="宋体" panose="02010600030101010101" pitchFamily="2" charset="-122"/>
              </a:defRPr>
            </a:lvl9pPr>
          </a:lstStyle>
          <a:p>
            <a:r>
              <a:rPr lang="en-US" altLang="zh-CN" sz="2000">
                <a:latin typeface="Helvetica" panose="020B0604020202020204" pitchFamily="34" charset="0"/>
              </a:rPr>
              <a:t>Process </a:t>
            </a:r>
            <a:r>
              <a:rPr lang="en-US" altLang="zh-CN" sz="2000" i="1">
                <a:latin typeface="Helvetica" panose="020B0604020202020204" pitchFamily="34" charset="0"/>
              </a:rPr>
              <a:t>P</a:t>
            </a:r>
            <a:r>
              <a:rPr lang="en-US" altLang="zh-CN" sz="2000" i="1" baseline="-25000">
                <a:latin typeface="Helvetica" panose="020B0604020202020204" pitchFamily="34" charset="0"/>
              </a:rPr>
              <a:t>j</a:t>
            </a:r>
            <a:endParaRPr lang="en-US" altLang="zh-CN" sz="2000">
              <a:latin typeface="Helvetica" panose="020B0604020202020204" pitchFamily="34" charset="0"/>
            </a:endParaRPr>
          </a:p>
          <a:p>
            <a:pPr>
              <a:buFont typeface="Monotype Sorts" pitchFamily="2" charset="2"/>
              <a:buNone/>
            </a:pPr>
            <a:r>
              <a:rPr lang="en-US" altLang="zh-CN" sz="2000">
                <a:latin typeface="Helvetica" panose="020B0604020202020204" pitchFamily="34" charset="0"/>
              </a:rPr>
              <a:t>	</a:t>
            </a:r>
            <a:r>
              <a:rPr lang="en-US" altLang="zh-CN" sz="2000" b="1">
                <a:latin typeface="Helvetica" panose="020B0604020202020204" pitchFamily="34" charset="0"/>
              </a:rPr>
              <a:t>do</a:t>
            </a:r>
            <a:r>
              <a:rPr lang="en-US" altLang="zh-CN" sz="2000">
                <a:latin typeface="Helvetica" panose="020B0604020202020204" pitchFamily="34" charset="0"/>
              </a:rPr>
              <a:t> {</a:t>
            </a:r>
          </a:p>
          <a:p>
            <a:pPr>
              <a:buFont typeface="Monotype Sorts" pitchFamily="2" charset="2"/>
              <a:buNone/>
            </a:pPr>
            <a:r>
              <a:rPr lang="en-US" altLang="zh-CN" sz="2000">
                <a:latin typeface="Helvetica" panose="020B0604020202020204" pitchFamily="34" charset="0"/>
              </a:rPr>
              <a:t>	</a:t>
            </a:r>
            <a:r>
              <a:rPr lang="en-US" altLang="zh-CN" sz="2000" b="1">
                <a:solidFill>
                  <a:srgbClr val="0000FF"/>
                </a:solidFill>
                <a:latin typeface="Helvetica" panose="020B0604020202020204" pitchFamily="34" charset="0"/>
              </a:rPr>
              <a:t>while (turn !=</a:t>
            </a:r>
            <a:r>
              <a:rPr lang="en-US" altLang="zh-CN" sz="2000" b="1">
                <a:solidFill>
                  <a:srgbClr val="0000FF"/>
                </a:solidFill>
                <a:latin typeface="Helvetica" panose="020B0604020202020204" pitchFamily="34" charset="0"/>
                <a:sym typeface="Symbol" panose="05050102010706020507" pitchFamily="18" charset="2"/>
              </a:rPr>
              <a:t> j) </a:t>
            </a:r>
            <a:r>
              <a:rPr lang="en-US" altLang="zh-CN" sz="2000">
                <a:solidFill>
                  <a:srgbClr val="0000FF"/>
                </a:solidFill>
                <a:latin typeface="Helvetica" panose="020B0604020202020204" pitchFamily="34" charset="0"/>
                <a:sym typeface="Symbol" panose="05050102010706020507" pitchFamily="18" charset="2"/>
              </a:rPr>
              <a:t>;</a:t>
            </a:r>
          </a:p>
          <a:p>
            <a:pPr>
              <a:buFont typeface="Monotype Sorts" pitchFamily="2" charset="2"/>
              <a:buNone/>
            </a:pPr>
            <a:r>
              <a:rPr lang="en-US" altLang="zh-CN" sz="2000">
                <a:latin typeface="Helvetica" panose="020B0604020202020204" pitchFamily="34" charset="0"/>
                <a:sym typeface="Symbol" panose="05050102010706020507" pitchFamily="18" charset="2"/>
              </a:rPr>
              <a:t>	   critical section</a:t>
            </a:r>
          </a:p>
          <a:p>
            <a:pPr>
              <a:buFont typeface="Monotype Sorts" pitchFamily="2" charset="2"/>
              <a:buNone/>
            </a:pPr>
            <a:r>
              <a:rPr lang="en-US" altLang="zh-CN" sz="2000">
                <a:latin typeface="Helvetica" panose="020B0604020202020204" pitchFamily="34" charset="0"/>
                <a:sym typeface="Symbol" panose="05050102010706020507" pitchFamily="18" charset="2"/>
              </a:rPr>
              <a:t>	</a:t>
            </a:r>
            <a:r>
              <a:rPr lang="en-US" altLang="zh-CN" sz="2000" b="1">
                <a:solidFill>
                  <a:srgbClr val="0000FF"/>
                </a:solidFill>
                <a:latin typeface="Helvetica" panose="020B0604020202020204" pitchFamily="34" charset="0"/>
                <a:sym typeface="Symbol" panose="05050102010706020507" pitchFamily="18" charset="2"/>
              </a:rPr>
              <a:t>turn = i</a:t>
            </a:r>
            <a:r>
              <a:rPr lang="en-US" altLang="zh-CN" sz="2000">
                <a:solidFill>
                  <a:srgbClr val="0000FF"/>
                </a:solidFill>
                <a:latin typeface="Helvetica" panose="020B0604020202020204" pitchFamily="34" charset="0"/>
                <a:sym typeface="Symbol" panose="05050102010706020507" pitchFamily="18" charset="2"/>
              </a:rPr>
              <a:t>;</a:t>
            </a:r>
          </a:p>
          <a:p>
            <a:pPr>
              <a:buFont typeface="Monotype Sorts" pitchFamily="2" charset="2"/>
              <a:buNone/>
            </a:pPr>
            <a:r>
              <a:rPr lang="en-US" altLang="zh-CN" sz="2000">
                <a:latin typeface="Helvetica" panose="020B0604020202020204" pitchFamily="34" charset="0"/>
                <a:sym typeface="Symbol" panose="05050102010706020507" pitchFamily="18" charset="2"/>
              </a:rPr>
              <a:t>	   reminder section</a:t>
            </a:r>
          </a:p>
          <a:p>
            <a:pPr>
              <a:buFont typeface="Monotype Sorts" pitchFamily="2" charset="2"/>
              <a:buNone/>
            </a:pPr>
            <a:r>
              <a:rPr lang="en-US" altLang="zh-CN" sz="2000">
                <a:latin typeface="Helvetica" panose="020B0604020202020204" pitchFamily="34" charset="0"/>
                <a:sym typeface="Symbol" panose="05050102010706020507" pitchFamily="18" charset="2"/>
              </a:rPr>
              <a:t>	} </a:t>
            </a:r>
            <a:r>
              <a:rPr lang="en-US" altLang="zh-CN" sz="2000" b="1">
                <a:latin typeface="Helvetica" panose="020B0604020202020204" pitchFamily="34" charset="0"/>
                <a:sym typeface="Symbol" panose="05050102010706020507" pitchFamily="18" charset="2"/>
              </a:rPr>
              <a:t>while (1)</a:t>
            </a:r>
            <a:r>
              <a:rPr lang="en-US" altLang="zh-CN" sz="2000">
                <a:latin typeface="Helvetica" panose="020B0604020202020204" pitchFamily="34" charset="0"/>
                <a:sym typeface="Symbol" panose="05050102010706020507" pitchFamily="18" charset="2"/>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DBD3355-948F-40D6-881C-321E2A6FCF81}"/>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Algorithm 1  -  problem</a:t>
            </a:r>
          </a:p>
        </p:txBody>
      </p:sp>
      <p:sp>
        <p:nvSpPr>
          <p:cNvPr id="40963" name="Rectangle 3">
            <a:extLst>
              <a:ext uri="{FF2B5EF4-FFF2-40B4-BE49-F238E27FC236}">
                <a16:creationId xmlns:a16="http://schemas.microsoft.com/office/drawing/2014/main" id="{3B7F46C9-CA46-4B24-8674-11232D391E49}"/>
              </a:ext>
            </a:extLst>
          </p:cNvPr>
          <p:cNvSpPr>
            <a:spLocks noGrp="1" noChangeArrowheads="1"/>
          </p:cNvSpPr>
          <p:nvPr>
            <p:ph type="body" idx="4294967295"/>
          </p:nvPr>
        </p:nvSpPr>
        <p:spPr>
          <a:xfrm>
            <a:off x="1169988" y="1416050"/>
            <a:ext cx="7029450" cy="4114800"/>
          </a:xfrm>
        </p:spPr>
        <p:txBody>
          <a:bodyPr/>
          <a:lstStyle/>
          <a:p>
            <a:pPr>
              <a:lnSpc>
                <a:spcPct val="90000"/>
              </a:lnSpc>
            </a:pPr>
            <a:r>
              <a:rPr lang="zh-CN" altLang="en-US" sz="2000"/>
              <a:t>变量turn相当于一个门票或token，由两进程轮流使用；</a:t>
            </a:r>
          </a:p>
          <a:p>
            <a:pPr lvl="1">
              <a:lnSpc>
                <a:spcPct val="90000"/>
              </a:lnSpc>
            </a:pPr>
            <a:r>
              <a:rPr lang="zh-CN" altLang="en-US" sz="2000"/>
              <a:t>获得令牌，进入；没有获得令牌，等待；</a:t>
            </a:r>
          </a:p>
          <a:p>
            <a:pPr lvl="1">
              <a:lnSpc>
                <a:spcPct val="90000"/>
              </a:lnSpc>
            </a:pPr>
            <a:r>
              <a:rPr lang="zh-CN" altLang="en-US" sz="2000"/>
              <a:t>退出时，移交令牌；</a:t>
            </a:r>
          </a:p>
          <a:p>
            <a:pPr lvl="1">
              <a:lnSpc>
                <a:spcPct val="90000"/>
              </a:lnSpc>
            </a:pPr>
            <a:r>
              <a:rPr lang="zh-CN" altLang="en-US" sz="2000"/>
              <a:t>两进程轮流地访问临界资源</a:t>
            </a:r>
          </a:p>
          <a:p>
            <a:pPr>
              <a:lnSpc>
                <a:spcPct val="90000"/>
              </a:lnSpc>
            </a:pPr>
            <a:r>
              <a:rPr lang="zh-CN" altLang="en-US" sz="2000"/>
              <a:t>It requires strict </a:t>
            </a:r>
            <a:r>
              <a:rPr lang="zh-CN" altLang="en-US" sz="2000" b="1">
                <a:solidFill>
                  <a:srgbClr val="006600"/>
                </a:solidFill>
              </a:rPr>
              <a:t>alternation of processes </a:t>
            </a:r>
            <a:r>
              <a:rPr lang="zh-CN" altLang="en-US" sz="2000"/>
              <a:t>in the execution of the critical section;</a:t>
            </a:r>
          </a:p>
          <a:p>
            <a:pPr>
              <a:lnSpc>
                <a:spcPct val="90000"/>
              </a:lnSpc>
            </a:pPr>
            <a:r>
              <a:rPr lang="zh-CN" altLang="en-US" sz="2000"/>
              <a:t>进程</a:t>
            </a:r>
            <a:r>
              <a:rPr lang="zh-CN" altLang="en-US" sz="2000" i="1"/>
              <a:t>P</a:t>
            </a:r>
            <a:r>
              <a:rPr lang="zh-CN" altLang="en-US" sz="2000" i="1" baseline="-25000"/>
              <a:t>i</a:t>
            </a:r>
            <a:r>
              <a:rPr lang="zh-CN" altLang="en-US" sz="2000"/>
              <a:t>与</a:t>
            </a:r>
            <a:r>
              <a:rPr lang="zh-CN" altLang="en-US" sz="2000" i="1"/>
              <a:t>P</a:t>
            </a:r>
            <a:r>
              <a:rPr lang="zh-CN" altLang="en-US" sz="2000" i="1" baseline="-25000"/>
              <a:t>i</a:t>
            </a:r>
            <a:r>
              <a:rPr lang="zh-CN" altLang="en-US" sz="2000"/>
              <a:t>交替使用临界资源；</a:t>
            </a:r>
          </a:p>
          <a:p>
            <a:pPr>
              <a:lnSpc>
                <a:spcPct val="90000"/>
              </a:lnSpc>
            </a:pPr>
            <a:endParaRPr lang="zh-CN" altLang="en-US" sz="2000"/>
          </a:p>
          <a:p>
            <a:pPr>
              <a:lnSpc>
                <a:spcPct val="90000"/>
              </a:lnSpc>
            </a:pPr>
            <a:endParaRPr lang="zh-CN" altLang="en-US" sz="2000"/>
          </a:p>
          <a:p>
            <a:pPr>
              <a:lnSpc>
                <a:spcPct val="90000"/>
              </a:lnSpc>
            </a:pPr>
            <a:r>
              <a:rPr lang="zh-CN" altLang="en-US" sz="2000"/>
              <a:t>Satisfies </a:t>
            </a:r>
            <a:r>
              <a:rPr lang="zh-CN" altLang="en-US" sz="2000">
                <a:solidFill>
                  <a:srgbClr val="0000FF"/>
                </a:solidFill>
              </a:rPr>
              <a:t>mutual exclusion </a:t>
            </a:r>
            <a:r>
              <a:rPr lang="zh-CN" altLang="en-US" sz="2000"/>
              <a:t>and</a:t>
            </a:r>
            <a:r>
              <a:rPr lang="zh-CN" altLang="en-US" sz="2000">
                <a:solidFill>
                  <a:srgbClr val="0000FF"/>
                </a:solidFill>
              </a:rPr>
              <a:t> </a:t>
            </a:r>
            <a:r>
              <a:rPr lang="zh-CN" altLang="en-US" sz="2000">
                <a:solidFill>
                  <a:srgbClr val="0000FF"/>
                </a:solidFill>
                <a:sym typeface="Arial" panose="020B0604020202020204" pitchFamily="34" charset="0"/>
              </a:rPr>
              <a:t>bounded waiting</a:t>
            </a:r>
            <a:r>
              <a:rPr lang="zh-CN" altLang="en-US" sz="2000"/>
              <a:t>, but </a:t>
            </a:r>
            <a:r>
              <a:rPr lang="zh-CN" altLang="en-US" sz="2000">
                <a:solidFill>
                  <a:srgbClr val="0000FF"/>
                </a:solidFill>
              </a:rPr>
              <a:t>not progress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a:extLst>
              <a:ext uri="{FF2B5EF4-FFF2-40B4-BE49-F238E27FC236}">
                <a16:creationId xmlns:a16="http://schemas.microsoft.com/office/drawing/2014/main" id="{C8777411-EBCA-46AE-BFFF-C3F391EBDC20}"/>
              </a:ext>
            </a:extLst>
          </p:cNvPr>
          <p:cNvSpPr>
            <a:spLocks noGrp="1" noChangeArrowheads="1"/>
          </p:cNvSpPr>
          <p:nvPr>
            <p:ph type="body" idx="4294967295"/>
          </p:nvPr>
        </p:nvSpPr>
        <p:spPr>
          <a:xfrm>
            <a:off x="1008063" y="1608138"/>
            <a:ext cx="7029450" cy="4883150"/>
          </a:xfrm>
        </p:spPr>
        <p:txBody>
          <a:bodyPr/>
          <a:lstStyle/>
          <a:p>
            <a:pPr>
              <a:tabLst>
                <a:tab pos="2403475" algn="l"/>
                <a:tab pos="2684463" algn="l"/>
                <a:tab pos="2974975" algn="l"/>
              </a:tabLst>
            </a:pPr>
            <a:r>
              <a:rPr lang="en-US" altLang="zh-CN" sz="1800"/>
              <a:t>Shared variables</a:t>
            </a:r>
          </a:p>
          <a:p>
            <a:pPr lvl="1">
              <a:tabLst>
                <a:tab pos="2403475" algn="l"/>
                <a:tab pos="2684463" algn="l"/>
                <a:tab pos="2974975" algn="l"/>
              </a:tabLst>
            </a:pPr>
            <a:r>
              <a:rPr lang="en-US" altLang="zh-CN" sz="1800" b="1"/>
              <a:t>boolean flag[2]</a:t>
            </a:r>
            <a:r>
              <a:rPr lang="en-US" altLang="zh-CN" sz="1800"/>
              <a:t>;</a:t>
            </a:r>
            <a:br>
              <a:rPr lang="en-US" altLang="zh-CN" sz="1800"/>
            </a:br>
            <a:r>
              <a:rPr lang="en-US" altLang="zh-CN" sz="1800"/>
              <a:t>initially </a:t>
            </a:r>
            <a:r>
              <a:rPr lang="en-US" altLang="zh-CN" sz="1800" b="1">
                <a:solidFill>
                  <a:srgbClr val="C00000"/>
                </a:solidFill>
              </a:rPr>
              <a:t>flag [0] = flag [1] = false.</a:t>
            </a:r>
          </a:p>
          <a:p>
            <a:pPr lvl="1">
              <a:tabLst>
                <a:tab pos="2403475" algn="l"/>
                <a:tab pos="2684463" algn="l"/>
                <a:tab pos="2974975" algn="l"/>
              </a:tabLst>
            </a:pPr>
            <a:r>
              <a:rPr lang="en-US" altLang="zh-CN" sz="1800" b="1">
                <a:solidFill>
                  <a:srgbClr val="C00000"/>
                </a:solidFill>
              </a:rPr>
              <a:t>flag [i] = true </a:t>
            </a:r>
            <a:r>
              <a:rPr lang="en-US" altLang="zh-CN" sz="1800" b="1">
                <a:solidFill>
                  <a:srgbClr val="C00000"/>
                </a:solidFill>
                <a:sym typeface="Symbol" panose="05050102010706020507" pitchFamily="18" charset="2"/>
              </a:rPr>
              <a:t> </a:t>
            </a:r>
            <a:r>
              <a:rPr lang="en-US" altLang="zh-CN" sz="1800" b="1" i="1">
                <a:solidFill>
                  <a:srgbClr val="C00000"/>
                </a:solidFill>
                <a:sym typeface="Symbol" panose="05050102010706020507" pitchFamily="18" charset="2"/>
              </a:rPr>
              <a:t>P</a:t>
            </a:r>
            <a:r>
              <a:rPr lang="en-US" altLang="zh-CN" sz="1800" b="1" i="1" baseline="-25000">
                <a:solidFill>
                  <a:srgbClr val="C00000"/>
                </a:solidFill>
                <a:sym typeface="Symbol" panose="05050102010706020507" pitchFamily="18" charset="2"/>
              </a:rPr>
              <a:t>i</a:t>
            </a:r>
            <a:r>
              <a:rPr lang="en-US" altLang="zh-CN" sz="1800" b="1">
                <a:solidFill>
                  <a:srgbClr val="C00000"/>
                </a:solidFill>
                <a:sym typeface="Symbol" panose="05050102010706020507" pitchFamily="18" charset="2"/>
              </a:rPr>
              <a:t> </a:t>
            </a:r>
            <a:r>
              <a:rPr lang="en-US" altLang="zh-CN" sz="1800" b="1">
                <a:solidFill>
                  <a:srgbClr val="006600"/>
                </a:solidFill>
                <a:sym typeface="Symbol" panose="05050102010706020507" pitchFamily="18" charset="2"/>
              </a:rPr>
              <a:t>ready to enter </a:t>
            </a:r>
            <a:r>
              <a:rPr lang="en-US" altLang="zh-CN" sz="1800" b="1">
                <a:solidFill>
                  <a:srgbClr val="C00000"/>
                </a:solidFill>
                <a:sym typeface="Symbol" panose="05050102010706020507" pitchFamily="18" charset="2"/>
              </a:rPr>
              <a:t>its critical section</a:t>
            </a:r>
          </a:p>
          <a:p>
            <a:pPr>
              <a:tabLst>
                <a:tab pos="2403475" algn="l"/>
                <a:tab pos="2684463" algn="l"/>
                <a:tab pos="2974975" algn="l"/>
              </a:tabLst>
            </a:pPr>
            <a:r>
              <a:rPr lang="en-US" altLang="zh-CN" sz="1800"/>
              <a:t>Process </a:t>
            </a:r>
            <a:r>
              <a:rPr lang="en-US" altLang="zh-CN" sz="1800" i="1"/>
              <a:t>P</a:t>
            </a:r>
            <a:r>
              <a:rPr lang="en-US" altLang="zh-CN" sz="1800" i="1" baseline="-25000"/>
              <a:t>i</a:t>
            </a:r>
            <a:endParaRPr lang="en-US" altLang="zh-CN" sz="1800"/>
          </a:p>
          <a:p>
            <a:pPr>
              <a:buFont typeface="Monotype Sorts" pitchFamily="2" charset="2"/>
              <a:buNone/>
              <a:tabLst>
                <a:tab pos="2403475" algn="l"/>
                <a:tab pos="2684463" algn="l"/>
                <a:tab pos="2974975" algn="l"/>
              </a:tabLst>
            </a:pPr>
            <a:r>
              <a:rPr lang="en-US" altLang="zh-CN" sz="1800"/>
              <a:t>	               </a:t>
            </a:r>
            <a:r>
              <a:rPr lang="en-US" altLang="zh-CN" sz="1800" b="1"/>
              <a:t>do {</a:t>
            </a:r>
          </a:p>
          <a:p>
            <a:pPr>
              <a:buFont typeface="Monotype Sorts" pitchFamily="2" charset="2"/>
              <a:buNone/>
              <a:tabLst>
                <a:tab pos="2403475" algn="l"/>
                <a:tab pos="2684463" algn="l"/>
                <a:tab pos="2974975" algn="l"/>
              </a:tabLst>
            </a:pPr>
            <a:r>
              <a:rPr lang="en-US" altLang="zh-CN" sz="1800" b="1">
                <a:solidFill>
                  <a:srgbClr val="0000FF"/>
                </a:solidFill>
              </a:rPr>
              <a:t>                            flag[i] := true;   </a:t>
            </a:r>
            <a:r>
              <a:rPr lang="en-US" altLang="zh-CN" sz="1800" b="1"/>
              <a:t>// P</a:t>
            </a:r>
            <a:r>
              <a:rPr lang="en-US" altLang="zh-CN" sz="1800" b="1" baseline="-25000"/>
              <a:t>i</a:t>
            </a:r>
            <a:r>
              <a:rPr lang="en-US" altLang="zh-CN" sz="1800" b="1"/>
              <a:t> ready to enter CS</a:t>
            </a:r>
            <a:br>
              <a:rPr lang="en-US" altLang="zh-CN" sz="1800" b="1"/>
            </a:br>
            <a:r>
              <a:rPr lang="en-US" altLang="zh-CN" sz="1800" b="1">
                <a:solidFill>
                  <a:srgbClr val="0000FF"/>
                </a:solidFill>
              </a:rPr>
              <a:t>                       while (flag[j]) ;  </a:t>
            </a:r>
            <a:r>
              <a:rPr lang="en-US" altLang="zh-CN" sz="1800" b="1"/>
              <a:t>// P</a:t>
            </a:r>
            <a:r>
              <a:rPr lang="en-US" altLang="zh-CN" sz="1800" b="1" baseline="-25000"/>
              <a:t>j</a:t>
            </a:r>
            <a:r>
              <a:rPr lang="en-US" altLang="zh-CN" sz="1800" b="1"/>
              <a:t> still possess CS?</a:t>
            </a:r>
          </a:p>
          <a:p>
            <a:pPr>
              <a:buFont typeface="Monotype Sorts" pitchFamily="2" charset="2"/>
              <a:buNone/>
              <a:tabLst>
                <a:tab pos="2403475" algn="l"/>
                <a:tab pos="2684463" algn="l"/>
                <a:tab pos="2974975" algn="l"/>
              </a:tabLst>
            </a:pPr>
            <a:r>
              <a:rPr lang="en-US" altLang="zh-CN" sz="1800" b="1"/>
              <a:t>   	                           </a:t>
            </a:r>
            <a:r>
              <a:rPr lang="en-US" altLang="zh-CN" sz="1800"/>
              <a:t>critical section  </a:t>
            </a:r>
            <a:r>
              <a:rPr lang="en-US" altLang="zh-CN" sz="1800" b="1"/>
              <a:t>//no</a:t>
            </a:r>
          </a:p>
          <a:p>
            <a:pPr>
              <a:buFont typeface="Monotype Sorts" pitchFamily="2" charset="2"/>
              <a:buNone/>
              <a:tabLst>
                <a:tab pos="2403475" algn="l"/>
                <a:tab pos="2684463" algn="l"/>
                <a:tab pos="2974975" algn="l"/>
              </a:tabLst>
            </a:pPr>
            <a:r>
              <a:rPr lang="en-US" altLang="zh-CN" sz="1800" b="1"/>
              <a:t>	</a:t>
            </a:r>
            <a:r>
              <a:rPr lang="en-US" altLang="zh-CN" sz="1800" b="1">
                <a:solidFill>
                  <a:srgbClr val="0000FF"/>
                </a:solidFill>
              </a:rPr>
              <a:t>                       flag [i] = false;    </a:t>
            </a:r>
            <a:r>
              <a:rPr lang="en-US" altLang="zh-CN" sz="1800" b="1"/>
              <a:t>//P</a:t>
            </a:r>
            <a:r>
              <a:rPr lang="en-US" altLang="zh-CN" sz="1800" b="1" baseline="-25000"/>
              <a:t>i</a:t>
            </a:r>
            <a:r>
              <a:rPr lang="en-US" altLang="zh-CN" sz="1800" b="1"/>
              <a:t> release CS</a:t>
            </a:r>
          </a:p>
          <a:p>
            <a:pPr>
              <a:buFont typeface="Monotype Sorts" pitchFamily="2" charset="2"/>
              <a:buNone/>
              <a:tabLst>
                <a:tab pos="2403475" algn="l"/>
                <a:tab pos="2684463" algn="l"/>
                <a:tab pos="2974975" algn="l"/>
              </a:tabLst>
            </a:pPr>
            <a:r>
              <a:rPr lang="en-US" altLang="zh-CN" sz="1800" b="1"/>
              <a:t>	                           </a:t>
            </a:r>
            <a:r>
              <a:rPr lang="en-US" altLang="zh-CN" sz="1800"/>
              <a:t>remainder section</a:t>
            </a:r>
          </a:p>
          <a:p>
            <a:pPr>
              <a:buFont typeface="Monotype Sorts" pitchFamily="2" charset="2"/>
              <a:buNone/>
              <a:tabLst>
                <a:tab pos="2403475" algn="l"/>
                <a:tab pos="2684463" algn="l"/>
                <a:tab pos="2974975" algn="l"/>
              </a:tabLst>
            </a:pPr>
            <a:r>
              <a:rPr lang="en-US" altLang="zh-CN" sz="1800" b="1"/>
              <a:t>	                       } while (1);</a:t>
            </a:r>
          </a:p>
        </p:txBody>
      </p:sp>
      <p:sp>
        <p:nvSpPr>
          <p:cNvPr id="4" name="Rectangle 2">
            <a:extLst>
              <a:ext uri="{FF2B5EF4-FFF2-40B4-BE49-F238E27FC236}">
                <a16:creationId xmlns:a16="http://schemas.microsoft.com/office/drawing/2014/main" id="{6D67159D-8C86-40BE-94BB-01A9DDA2AF85}"/>
              </a:ext>
            </a:extLst>
          </p:cNvPr>
          <p:cNvSpPr txBox="1">
            <a:spLocks/>
          </p:cNvSpPr>
          <p:nvPr/>
        </p:nvSpPr>
        <p:spPr bwMode="auto">
          <a:xfrm>
            <a:off x="1008063" y="319088"/>
            <a:ext cx="7772400" cy="1003300"/>
          </a:xfrm>
          <a:prstGeom prst="rect">
            <a:avLst/>
          </a:prstGeom>
          <a:noFill/>
          <a:ln>
            <a:noFill/>
            <a:miter/>
          </a:ln>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b="1">
                <a:solidFill>
                  <a:srgbClr val="993300"/>
                </a:solidFill>
                <a:latin typeface="Arial" panose="020B0604020202020204" pitchFamily="34" charset="0"/>
                <a:ea typeface="宋体" panose="02010600030101010101" pitchFamily="2" charset="-122"/>
              </a:defRPr>
            </a:lvl9pPr>
          </a:lstStyle>
          <a:p>
            <a:pPr>
              <a:defRPr/>
            </a:pPr>
            <a:r>
              <a:rPr lang="en-US" altLang="zh-CN" sz="2800" noProof="1">
                <a:effectLst>
                  <a:outerShdw blurRad="38100" dist="38100" dir="2700000">
                    <a:srgbClr val="C0C0C0"/>
                  </a:outerShdw>
                </a:effectLst>
              </a:rPr>
              <a:t>Two-Process Solutions  Algorithm 2</a:t>
            </a:r>
            <a:br>
              <a:rPr lang="en-US" altLang="zh-CN" sz="2800" noProof="1">
                <a:effectLst>
                  <a:outerShdw blurRad="38100" dist="38100" dir="2700000">
                    <a:srgbClr val="C0C0C0"/>
                  </a:outerShdw>
                </a:effectLst>
              </a:rPr>
            </a:br>
            <a:r>
              <a:rPr lang="en-US" altLang="zh-CN" sz="2400" b="0" noProof="1">
                <a:solidFill>
                  <a:srgbClr val="006600"/>
                </a:solidFill>
              </a:rPr>
              <a:t>(</a:t>
            </a:r>
            <a:r>
              <a:rPr lang="zh-CN" altLang="en-US" sz="2400" b="0" noProof="1">
                <a:solidFill>
                  <a:srgbClr val="006600"/>
                </a:solidFill>
              </a:rPr>
              <a:t>将教材给出的算法分解介绍</a:t>
            </a:r>
            <a:r>
              <a:rPr lang="en-US" altLang="zh-CN" sz="2400" b="0" noProof="1">
                <a:solidFill>
                  <a:srgbClr val="006600"/>
                </a:solidFill>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D24EC86-EEF0-4FF3-845E-2FA3DD712E05}"/>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Algorithm 2</a:t>
            </a:r>
          </a:p>
        </p:txBody>
      </p:sp>
      <p:sp>
        <p:nvSpPr>
          <p:cNvPr id="43011" name="Rectangle 3">
            <a:extLst>
              <a:ext uri="{FF2B5EF4-FFF2-40B4-BE49-F238E27FC236}">
                <a16:creationId xmlns:a16="http://schemas.microsoft.com/office/drawing/2014/main" id="{A2111AC1-9727-4D2C-9D17-AF05A6F5A0A0}"/>
              </a:ext>
            </a:extLst>
          </p:cNvPr>
          <p:cNvSpPr>
            <a:spLocks noGrp="1" noChangeArrowheads="1"/>
          </p:cNvSpPr>
          <p:nvPr>
            <p:ph type="body" idx="4294967295"/>
          </p:nvPr>
        </p:nvSpPr>
        <p:spPr>
          <a:xfrm>
            <a:off x="1066800" y="1057275"/>
            <a:ext cx="7029450" cy="1430338"/>
          </a:xfrm>
        </p:spPr>
        <p:txBody>
          <a:bodyPr/>
          <a:lstStyle/>
          <a:p>
            <a:pPr>
              <a:tabLst>
                <a:tab pos="2403475" algn="l"/>
                <a:tab pos="2684463" algn="l"/>
                <a:tab pos="2974975" algn="l"/>
              </a:tabLst>
            </a:pPr>
            <a:r>
              <a:rPr lang="en-US" altLang="zh-CN" sz="1800"/>
              <a:t>Shared variables</a:t>
            </a:r>
          </a:p>
          <a:p>
            <a:pPr lvl="1">
              <a:tabLst>
                <a:tab pos="2403475" algn="l"/>
                <a:tab pos="2684463" algn="l"/>
                <a:tab pos="2974975" algn="l"/>
              </a:tabLst>
            </a:pPr>
            <a:r>
              <a:rPr lang="en-US" altLang="zh-CN" sz="1800" b="1"/>
              <a:t>boolean flag[2]</a:t>
            </a:r>
            <a:r>
              <a:rPr lang="en-US" altLang="zh-CN" sz="1800"/>
              <a:t>;</a:t>
            </a:r>
            <a:br>
              <a:rPr lang="en-US" altLang="zh-CN" sz="1800"/>
            </a:br>
            <a:r>
              <a:rPr lang="en-US" altLang="zh-CN" sz="1800"/>
              <a:t>initially </a:t>
            </a:r>
            <a:r>
              <a:rPr lang="en-US" altLang="zh-CN" sz="1800" b="1">
                <a:solidFill>
                  <a:srgbClr val="C00000"/>
                </a:solidFill>
              </a:rPr>
              <a:t>flag [0] = flag [1] = false.</a:t>
            </a:r>
          </a:p>
          <a:p>
            <a:pPr lvl="1">
              <a:tabLst>
                <a:tab pos="2403475" algn="l"/>
                <a:tab pos="2684463" algn="l"/>
                <a:tab pos="2974975" algn="l"/>
              </a:tabLst>
            </a:pPr>
            <a:r>
              <a:rPr lang="en-US" altLang="zh-CN" sz="1800" b="1">
                <a:solidFill>
                  <a:srgbClr val="C00000"/>
                </a:solidFill>
              </a:rPr>
              <a:t>flag [i] = true</a:t>
            </a:r>
            <a:r>
              <a:rPr lang="en-US" altLang="zh-CN" sz="1800">
                <a:solidFill>
                  <a:srgbClr val="C00000"/>
                </a:solidFill>
              </a:rPr>
              <a:t> </a:t>
            </a:r>
            <a:r>
              <a:rPr lang="en-US" altLang="zh-CN" sz="1800">
                <a:solidFill>
                  <a:srgbClr val="C00000"/>
                </a:solidFill>
                <a:sym typeface="Symbol" panose="05050102010706020507" pitchFamily="18" charset="2"/>
              </a:rPr>
              <a:t> </a:t>
            </a:r>
            <a:r>
              <a:rPr lang="en-US" altLang="zh-CN" sz="1800" i="1">
                <a:solidFill>
                  <a:srgbClr val="C00000"/>
                </a:solidFill>
                <a:sym typeface="Symbol" panose="05050102010706020507" pitchFamily="18" charset="2"/>
              </a:rPr>
              <a:t>P</a:t>
            </a:r>
            <a:r>
              <a:rPr lang="en-US" altLang="zh-CN" sz="1800" i="1" baseline="-25000">
                <a:solidFill>
                  <a:srgbClr val="C00000"/>
                </a:solidFill>
                <a:sym typeface="Symbol" panose="05050102010706020507" pitchFamily="18" charset="2"/>
              </a:rPr>
              <a:t>i</a:t>
            </a:r>
            <a:r>
              <a:rPr lang="en-US" altLang="zh-CN" sz="1800">
                <a:solidFill>
                  <a:srgbClr val="C00000"/>
                </a:solidFill>
                <a:sym typeface="Symbol" panose="05050102010706020507" pitchFamily="18" charset="2"/>
              </a:rPr>
              <a:t> </a:t>
            </a:r>
            <a:r>
              <a:rPr lang="en-US" altLang="zh-CN" sz="1800">
                <a:solidFill>
                  <a:srgbClr val="006600"/>
                </a:solidFill>
                <a:sym typeface="Symbol" panose="05050102010706020507" pitchFamily="18" charset="2"/>
              </a:rPr>
              <a:t>ready to enter </a:t>
            </a:r>
            <a:r>
              <a:rPr lang="en-US" altLang="zh-CN" sz="1800">
                <a:solidFill>
                  <a:srgbClr val="C00000"/>
                </a:solidFill>
                <a:sym typeface="Symbol" panose="05050102010706020507" pitchFamily="18" charset="2"/>
              </a:rPr>
              <a:t>its critical section</a:t>
            </a:r>
          </a:p>
        </p:txBody>
      </p:sp>
      <p:sp>
        <p:nvSpPr>
          <p:cNvPr id="43012" name="Rectangle 4">
            <a:extLst>
              <a:ext uri="{FF2B5EF4-FFF2-40B4-BE49-F238E27FC236}">
                <a16:creationId xmlns:a16="http://schemas.microsoft.com/office/drawing/2014/main" id="{F4625C95-B2B4-4DCF-929E-6C343D64F6D2}"/>
              </a:ext>
            </a:extLst>
          </p:cNvPr>
          <p:cNvSpPr>
            <a:spLocks noChangeArrowheads="1"/>
          </p:cNvSpPr>
          <p:nvPr/>
        </p:nvSpPr>
        <p:spPr bwMode="auto">
          <a:xfrm>
            <a:off x="411163" y="2587625"/>
            <a:ext cx="3819525" cy="3722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170" tIns="46990" rIns="90170" bIns="46990"/>
          <a:lstStyle>
            <a:lvl1pPr marL="342900" indent="-342900">
              <a:spcBef>
                <a:spcPct val="35000"/>
              </a:spcBef>
              <a:buClr>
                <a:srgbClr val="993300"/>
              </a:buClr>
              <a:buSzPct val="90000"/>
              <a:buFont typeface="Monotype Sorts" pitchFamily="2" charset="2"/>
              <a:buChar char="n"/>
              <a:tabLst>
                <a:tab pos="2403475" algn="l"/>
                <a:tab pos="2684463" algn="l"/>
                <a:tab pos="297497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03475" algn="l"/>
                <a:tab pos="2684463" algn="l"/>
                <a:tab pos="29749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03475" algn="l"/>
                <a:tab pos="2684463" algn="l"/>
                <a:tab pos="29749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000">
                <a:latin typeface="Helvetica" panose="020B0604020202020204" pitchFamily="34" charset="0"/>
              </a:rPr>
              <a:t>Process </a:t>
            </a:r>
            <a:r>
              <a:rPr lang="en-US" altLang="zh-CN" sz="2000" i="1">
                <a:latin typeface="Helvetica" panose="020B0604020202020204" pitchFamily="34" charset="0"/>
              </a:rPr>
              <a:t>P</a:t>
            </a:r>
            <a:r>
              <a:rPr lang="en-US" altLang="zh-CN" sz="2000" i="1" baseline="-25000">
                <a:latin typeface="Helvetica" panose="020B0604020202020204" pitchFamily="34" charset="0"/>
              </a:rPr>
              <a:t>i</a:t>
            </a:r>
            <a:endParaRPr lang="en-US" altLang="zh-CN" sz="2000">
              <a:latin typeface="Helvetica" panose="020B0604020202020204" pitchFamily="34" charset="0"/>
            </a:endParaRPr>
          </a:p>
          <a:p>
            <a:pPr>
              <a:lnSpc>
                <a:spcPct val="90000"/>
              </a:lnSpc>
              <a:buFont typeface="Monotype Sorts" pitchFamily="2" charset="2"/>
              <a:buNone/>
            </a:pPr>
            <a:r>
              <a:rPr lang="en-US" altLang="zh-CN" sz="2000">
                <a:latin typeface="Helvetica" panose="020B0604020202020204" pitchFamily="34" charset="0"/>
              </a:rPr>
              <a:t>	</a:t>
            </a:r>
            <a:r>
              <a:rPr lang="en-US" altLang="zh-CN" sz="2000" b="1">
                <a:latin typeface="Helvetica" panose="020B0604020202020204" pitchFamily="34" charset="0"/>
              </a:rPr>
              <a:t>do {</a:t>
            </a:r>
          </a:p>
          <a:p>
            <a:pPr>
              <a:lnSpc>
                <a:spcPct val="90000"/>
              </a:lnSpc>
              <a:buFont typeface="Monotype Sorts" pitchFamily="2" charset="2"/>
              <a:buNone/>
            </a:pPr>
            <a:r>
              <a:rPr lang="en-US" altLang="zh-CN" sz="2000" b="1">
                <a:latin typeface="Helvetica" panose="020B0604020202020204" pitchFamily="34" charset="0"/>
              </a:rPr>
              <a:t>	   </a:t>
            </a:r>
            <a:r>
              <a:rPr lang="en-US" altLang="zh-CN" sz="2000" b="1">
                <a:solidFill>
                  <a:srgbClr val="0000FF"/>
                </a:solidFill>
                <a:latin typeface="Helvetica" panose="020B0604020202020204" pitchFamily="34" charset="0"/>
              </a:rPr>
              <a:t> flag[i] := true;</a:t>
            </a:r>
            <a:br>
              <a:rPr lang="en-US" altLang="zh-CN" sz="2000" b="1">
                <a:solidFill>
                  <a:srgbClr val="0000FF"/>
                </a:solidFill>
                <a:latin typeface="Helvetica" panose="020B0604020202020204" pitchFamily="34" charset="0"/>
              </a:rPr>
            </a:br>
            <a:r>
              <a:rPr lang="en-US" altLang="zh-CN" sz="2000" b="1">
                <a:latin typeface="Helvetica" panose="020B0604020202020204" pitchFamily="34" charset="0"/>
              </a:rPr>
              <a:t>   </a:t>
            </a:r>
            <a:r>
              <a:rPr lang="en-US" altLang="zh-CN" sz="2000" b="1">
                <a:solidFill>
                  <a:srgbClr val="0070C0"/>
                </a:solidFill>
                <a:latin typeface="Helvetica" panose="020B0604020202020204" pitchFamily="34" charset="0"/>
              </a:rPr>
              <a:t> while (flag[j]) ;		 </a:t>
            </a:r>
          </a:p>
          <a:p>
            <a:pPr>
              <a:lnSpc>
                <a:spcPct val="90000"/>
              </a:lnSpc>
              <a:buFont typeface="Monotype Sorts" pitchFamily="2" charset="2"/>
              <a:buNone/>
            </a:pPr>
            <a:r>
              <a:rPr lang="en-US" altLang="zh-CN" sz="2000" b="1">
                <a:latin typeface="Helvetica" panose="020B0604020202020204" pitchFamily="34" charset="0"/>
              </a:rPr>
              <a:t>              </a:t>
            </a:r>
            <a:r>
              <a:rPr lang="en-US" altLang="zh-CN" sz="2000">
                <a:latin typeface="Helvetica" panose="020B0604020202020204" pitchFamily="34" charset="0"/>
              </a:rPr>
              <a:t>critical section</a:t>
            </a:r>
          </a:p>
          <a:p>
            <a:pPr>
              <a:lnSpc>
                <a:spcPct val="90000"/>
              </a:lnSpc>
              <a:buFont typeface="Monotype Sorts" pitchFamily="2" charset="2"/>
              <a:buNone/>
            </a:pPr>
            <a:r>
              <a:rPr lang="en-US" altLang="zh-CN" sz="2000" b="1">
                <a:latin typeface="Helvetica" panose="020B0604020202020204" pitchFamily="34" charset="0"/>
              </a:rPr>
              <a:t>	     </a:t>
            </a:r>
            <a:r>
              <a:rPr lang="en-US" altLang="zh-CN" sz="2000" b="1">
                <a:solidFill>
                  <a:srgbClr val="0000FF"/>
                </a:solidFill>
                <a:latin typeface="Helvetica" panose="020B0604020202020204" pitchFamily="34" charset="0"/>
              </a:rPr>
              <a:t>flag [i] = false;</a:t>
            </a:r>
          </a:p>
          <a:p>
            <a:pPr>
              <a:lnSpc>
                <a:spcPct val="90000"/>
              </a:lnSpc>
              <a:buFont typeface="Monotype Sorts" pitchFamily="2" charset="2"/>
              <a:buNone/>
            </a:pPr>
            <a:r>
              <a:rPr lang="en-US" altLang="zh-CN" sz="2000" b="1">
                <a:latin typeface="Helvetica" panose="020B0604020202020204" pitchFamily="34" charset="0"/>
              </a:rPr>
              <a:t>	         </a:t>
            </a:r>
            <a:r>
              <a:rPr lang="en-US" altLang="zh-CN" sz="2000">
                <a:latin typeface="Helvetica" panose="020B0604020202020204" pitchFamily="34" charset="0"/>
              </a:rPr>
              <a:t>remainder section</a:t>
            </a:r>
          </a:p>
          <a:p>
            <a:pPr>
              <a:lnSpc>
                <a:spcPct val="90000"/>
              </a:lnSpc>
              <a:buFont typeface="Monotype Sorts" pitchFamily="2" charset="2"/>
              <a:buNone/>
            </a:pPr>
            <a:r>
              <a:rPr lang="en-US" altLang="zh-CN" sz="2000" b="1">
                <a:latin typeface="Helvetica" panose="020B0604020202020204" pitchFamily="34" charset="0"/>
              </a:rPr>
              <a:t>	   } while (1);</a:t>
            </a:r>
          </a:p>
        </p:txBody>
      </p:sp>
      <p:sp>
        <p:nvSpPr>
          <p:cNvPr id="43013" name="Rectangle 5">
            <a:extLst>
              <a:ext uri="{FF2B5EF4-FFF2-40B4-BE49-F238E27FC236}">
                <a16:creationId xmlns:a16="http://schemas.microsoft.com/office/drawing/2014/main" id="{A1785DE9-5C19-4E76-848E-0F36E0FB51CA}"/>
              </a:ext>
            </a:extLst>
          </p:cNvPr>
          <p:cNvSpPr>
            <a:spLocks noChangeArrowheads="1"/>
          </p:cNvSpPr>
          <p:nvPr/>
        </p:nvSpPr>
        <p:spPr bwMode="auto">
          <a:xfrm>
            <a:off x="4830763" y="2720975"/>
            <a:ext cx="3619500" cy="3589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170" tIns="46990" rIns="90170" bIns="46990"/>
          <a:lstStyle>
            <a:lvl1pPr marL="342900" indent="-342900">
              <a:spcBef>
                <a:spcPct val="35000"/>
              </a:spcBef>
              <a:buClr>
                <a:srgbClr val="993300"/>
              </a:buClr>
              <a:buSzPct val="90000"/>
              <a:buFont typeface="Monotype Sorts" pitchFamily="2" charset="2"/>
              <a:buChar char="n"/>
              <a:tabLst>
                <a:tab pos="2403475" algn="l"/>
                <a:tab pos="2684463" algn="l"/>
                <a:tab pos="297497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03475" algn="l"/>
                <a:tab pos="2684463" algn="l"/>
                <a:tab pos="29749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03475" algn="l"/>
                <a:tab pos="2684463" algn="l"/>
                <a:tab pos="29749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03475" algn="l"/>
                <a:tab pos="2684463" algn="l"/>
                <a:tab pos="2974975" algn="l"/>
              </a:tabLst>
              <a:defRPr sz="2000">
                <a:solidFill>
                  <a:schemeClr val="tx1"/>
                </a:solidFill>
                <a:latin typeface="Arial" panose="020B0604020202020204" pitchFamily="34" charset="0"/>
                <a:ea typeface="宋体" panose="02010600030101010101" pitchFamily="2" charset="-122"/>
              </a:defRPr>
            </a:lvl9pPr>
          </a:lstStyle>
          <a:p>
            <a:pPr>
              <a:lnSpc>
                <a:spcPct val="90000"/>
              </a:lnSpc>
            </a:pPr>
            <a:r>
              <a:rPr lang="en-US" altLang="zh-CN" sz="2000">
                <a:latin typeface="Helvetica" panose="020B0604020202020204" pitchFamily="34" charset="0"/>
              </a:rPr>
              <a:t>Process </a:t>
            </a:r>
            <a:r>
              <a:rPr lang="en-US" altLang="zh-CN" sz="2000" i="1">
                <a:latin typeface="Helvetica" panose="020B0604020202020204" pitchFamily="34" charset="0"/>
              </a:rPr>
              <a:t>P</a:t>
            </a:r>
            <a:r>
              <a:rPr lang="en-US" altLang="zh-CN" sz="2000" i="1" baseline="-25000">
                <a:latin typeface="Helvetica" panose="020B0604020202020204" pitchFamily="34" charset="0"/>
              </a:rPr>
              <a:t>j</a:t>
            </a:r>
            <a:endParaRPr lang="en-US" altLang="zh-CN" sz="2000">
              <a:latin typeface="Helvetica" panose="020B0604020202020204" pitchFamily="34" charset="0"/>
            </a:endParaRPr>
          </a:p>
          <a:p>
            <a:pPr>
              <a:lnSpc>
                <a:spcPct val="90000"/>
              </a:lnSpc>
              <a:buFont typeface="Monotype Sorts" pitchFamily="2" charset="2"/>
              <a:buNone/>
            </a:pPr>
            <a:r>
              <a:rPr lang="en-US" altLang="zh-CN" sz="2000">
                <a:latin typeface="Helvetica" panose="020B0604020202020204" pitchFamily="34" charset="0"/>
              </a:rPr>
              <a:t>	</a:t>
            </a:r>
            <a:r>
              <a:rPr lang="en-US" altLang="zh-CN" sz="2000" b="1">
                <a:latin typeface="Helvetica" panose="020B0604020202020204" pitchFamily="34" charset="0"/>
              </a:rPr>
              <a:t>do {</a:t>
            </a:r>
          </a:p>
          <a:p>
            <a:pPr>
              <a:lnSpc>
                <a:spcPct val="90000"/>
              </a:lnSpc>
              <a:buFont typeface="Monotype Sorts" pitchFamily="2" charset="2"/>
              <a:buNone/>
            </a:pPr>
            <a:r>
              <a:rPr lang="en-US" altLang="zh-CN" sz="2000" b="1">
                <a:latin typeface="Helvetica" panose="020B0604020202020204" pitchFamily="34" charset="0"/>
              </a:rPr>
              <a:t>	    </a:t>
            </a:r>
            <a:r>
              <a:rPr lang="en-US" altLang="zh-CN" sz="2000" b="1">
                <a:solidFill>
                  <a:srgbClr val="0000FF"/>
                </a:solidFill>
                <a:latin typeface="Helvetica" panose="020B0604020202020204" pitchFamily="34" charset="0"/>
              </a:rPr>
              <a:t>flag[j] := true;</a:t>
            </a:r>
            <a:br>
              <a:rPr lang="en-US" altLang="zh-CN" sz="2000" b="1">
                <a:solidFill>
                  <a:srgbClr val="0000FF"/>
                </a:solidFill>
                <a:latin typeface="Helvetica" panose="020B0604020202020204" pitchFamily="34" charset="0"/>
              </a:rPr>
            </a:br>
            <a:r>
              <a:rPr lang="en-US" altLang="zh-CN" sz="2000" b="1">
                <a:latin typeface="Helvetica" panose="020B0604020202020204" pitchFamily="34" charset="0"/>
              </a:rPr>
              <a:t>   </a:t>
            </a:r>
            <a:r>
              <a:rPr lang="en-US" altLang="zh-CN" sz="2000" b="1">
                <a:solidFill>
                  <a:srgbClr val="0070C0"/>
                </a:solidFill>
                <a:latin typeface="Helvetica" panose="020B0604020202020204" pitchFamily="34" charset="0"/>
              </a:rPr>
              <a:t> while (flag[i]) ;		 </a:t>
            </a:r>
          </a:p>
          <a:p>
            <a:pPr>
              <a:lnSpc>
                <a:spcPct val="90000"/>
              </a:lnSpc>
              <a:buFont typeface="Monotype Sorts" pitchFamily="2" charset="2"/>
              <a:buNone/>
            </a:pPr>
            <a:r>
              <a:rPr lang="en-US" altLang="zh-CN" sz="2000" b="1">
                <a:latin typeface="Helvetica" panose="020B0604020202020204" pitchFamily="34" charset="0"/>
              </a:rPr>
              <a:t>              </a:t>
            </a:r>
            <a:r>
              <a:rPr lang="en-US" altLang="zh-CN" sz="2000">
                <a:latin typeface="Helvetica" panose="020B0604020202020204" pitchFamily="34" charset="0"/>
              </a:rPr>
              <a:t>critical section</a:t>
            </a:r>
          </a:p>
          <a:p>
            <a:pPr>
              <a:lnSpc>
                <a:spcPct val="90000"/>
              </a:lnSpc>
              <a:buFont typeface="Monotype Sorts" pitchFamily="2" charset="2"/>
              <a:buNone/>
            </a:pPr>
            <a:r>
              <a:rPr lang="en-US" altLang="zh-CN" sz="2000" b="1">
                <a:latin typeface="Helvetica" panose="020B0604020202020204" pitchFamily="34" charset="0"/>
              </a:rPr>
              <a:t>	   </a:t>
            </a:r>
            <a:r>
              <a:rPr lang="en-US" altLang="zh-CN" sz="2000" b="1">
                <a:solidFill>
                  <a:srgbClr val="0000FF"/>
                </a:solidFill>
                <a:latin typeface="Helvetica" panose="020B0604020202020204" pitchFamily="34" charset="0"/>
              </a:rPr>
              <a:t>  flag [j] = false;</a:t>
            </a:r>
          </a:p>
          <a:p>
            <a:pPr>
              <a:lnSpc>
                <a:spcPct val="90000"/>
              </a:lnSpc>
              <a:buFont typeface="Monotype Sorts" pitchFamily="2" charset="2"/>
              <a:buNone/>
            </a:pPr>
            <a:r>
              <a:rPr lang="en-US" altLang="zh-CN" sz="2000" b="1">
                <a:latin typeface="Helvetica" panose="020B0604020202020204" pitchFamily="34" charset="0"/>
              </a:rPr>
              <a:t>	         </a:t>
            </a:r>
            <a:r>
              <a:rPr lang="en-US" altLang="zh-CN" sz="2000">
                <a:latin typeface="Helvetica" panose="020B0604020202020204" pitchFamily="34" charset="0"/>
              </a:rPr>
              <a:t>remainder section</a:t>
            </a:r>
          </a:p>
          <a:p>
            <a:pPr>
              <a:lnSpc>
                <a:spcPct val="90000"/>
              </a:lnSpc>
              <a:buFont typeface="Monotype Sorts" pitchFamily="2" charset="2"/>
              <a:buNone/>
            </a:pPr>
            <a:r>
              <a:rPr lang="en-US" altLang="zh-CN" sz="2000" b="1">
                <a:latin typeface="Helvetica" panose="020B0604020202020204" pitchFamily="34" charset="0"/>
              </a:rPr>
              <a:t>	   } while (1);</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2B7A251-6E54-4AB3-AEB2-5011F56F06B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Algorithm 2  -  Problem</a:t>
            </a:r>
          </a:p>
        </p:txBody>
      </p:sp>
      <p:sp>
        <p:nvSpPr>
          <p:cNvPr id="44035" name="Rectangle 3">
            <a:extLst>
              <a:ext uri="{FF2B5EF4-FFF2-40B4-BE49-F238E27FC236}">
                <a16:creationId xmlns:a16="http://schemas.microsoft.com/office/drawing/2014/main" id="{245BAC98-D4AC-4153-88D7-2CB68844AF04}"/>
              </a:ext>
            </a:extLst>
          </p:cNvPr>
          <p:cNvSpPr>
            <a:spLocks noGrp="1" noChangeArrowheads="1"/>
          </p:cNvSpPr>
          <p:nvPr>
            <p:ph type="body" idx="4294967295"/>
          </p:nvPr>
        </p:nvSpPr>
        <p:spPr>
          <a:xfrm>
            <a:off x="828675" y="1112838"/>
            <a:ext cx="7743825" cy="4806950"/>
          </a:xfrm>
        </p:spPr>
        <p:txBody>
          <a:bodyPr/>
          <a:lstStyle/>
          <a:p>
            <a:pPr>
              <a:lnSpc>
                <a:spcPct val="90000"/>
              </a:lnSpc>
            </a:pPr>
            <a:r>
              <a:rPr lang="zh-CN" altLang="en-US" sz="1800" b="1" dirty="0"/>
              <a:t>flag相当于门口的一个登记簿，当进程进门时登记，然后查看其它进程是否已经登记，如果其它进程已经登记，则等待；</a:t>
            </a:r>
          </a:p>
          <a:p>
            <a:pPr>
              <a:lnSpc>
                <a:spcPct val="90000"/>
              </a:lnSpc>
            </a:pPr>
            <a:r>
              <a:rPr lang="zh-CN" altLang="en-US" sz="1800" b="1" dirty="0"/>
              <a:t>退出时清除登记信息。</a:t>
            </a:r>
          </a:p>
          <a:p>
            <a:pPr>
              <a:lnSpc>
                <a:spcPct val="90000"/>
              </a:lnSpc>
            </a:pPr>
            <a:r>
              <a:rPr lang="zh-CN" altLang="en-US" sz="1800" b="1" dirty="0"/>
              <a:t>问题：</a:t>
            </a:r>
          </a:p>
          <a:p>
            <a:pPr lvl="1">
              <a:lnSpc>
                <a:spcPct val="90000"/>
              </a:lnSpc>
            </a:pPr>
            <a:r>
              <a:rPr lang="zh-CN" altLang="en-US" sz="1800" b="1" dirty="0"/>
              <a:t>第一个到来，登记，临时有事走开；</a:t>
            </a:r>
          </a:p>
          <a:p>
            <a:pPr lvl="1">
              <a:lnSpc>
                <a:spcPct val="90000"/>
              </a:lnSpc>
            </a:pPr>
            <a:r>
              <a:rPr lang="zh-CN" altLang="en-US" sz="1800" b="1" dirty="0"/>
              <a:t>第二个到来，登记，然后发现另一个已经登记，等待；</a:t>
            </a:r>
          </a:p>
          <a:p>
            <a:pPr lvl="1">
              <a:lnSpc>
                <a:spcPct val="90000"/>
              </a:lnSpc>
            </a:pPr>
            <a:r>
              <a:rPr lang="zh-CN" altLang="en-US" sz="1800" b="1" dirty="0"/>
              <a:t>第一个回来，发现第二个已经登记，等待；</a:t>
            </a:r>
          </a:p>
          <a:p>
            <a:pPr lvl="1">
              <a:lnSpc>
                <a:spcPct val="90000"/>
              </a:lnSpc>
            </a:pPr>
            <a:r>
              <a:rPr lang="zh-CN" altLang="en-US" sz="1800" b="1" dirty="0"/>
              <a:t>互相谦让</a:t>
            </a:r>
          </a:p>
          <a:p>
            <a:pPr>
              <a:lnSpc>
                <a:spcPct val="90000"/>
              </a:lnSpc>
            </a:pPr>
            <a:endParaRPr lang="zh-CN" altLang="en-US" sz="1800" b="1" dirty="0"/>
          </a:p>
          <a:p>
            <a:pPr>
              <a:lnSpc>
                <a:spcPct val="90000"/>
              </a:lnSpc>
            </a:pPr>
            <a:r>
              <a:rPr lang="zh-CN" altLang="en-US" sz="1800" b="1" dirty="0"/>
              <a:t>When two processes </a:t>
            </a:r>
            <a:r>
              <a:rPr lang="zh-CN" altLang="en-US" sz="1800" b="1" dirty="0">
                <a:solidFill>
                  <a:srgbClr val="7030A0"/>
                </a:solidFill>
              </a:rPr>
              <a:t>arrive almost at the same time</a:t>
            </a:r>
            <a:r>
              <a:rPr lang="zh-CN" altLang="en-US" sz="1800" b="1" dirty="0"/>
              <a:t>, both of them are looping forever in their respective </a:t>
            </a:r>
            <a:r>
              <a:rPr lang="zh-CN" altLang="en-US" sz="1800" b="1" i="1" dirty="0"/>
              <a:t>while</a:t>
            </a:r>
            <a:r>
              <a:rPr lang="zh-CN" altLang="en-US" sz="1800" b="1" dirty="0"/>
              <a:t> statements.</a:t>
            </a:r>
          </a:p>
          <a:p>
            <a:pPr>
              <a:lnSpc>
                <a:spcPct val="90000"/>
              </a:lnSpc>
            </a:pPr>
            <a:r>
              <a:rPr lang="zh-CN" altLang="en-US" sz="1800" b="1" dirty="0"/>
              <a:t>当两进程几乎同时到达，</a:t>
            </a:r>
            <a:r>
              <a:rPr lang="zh-CN" altLang="en-US" sz="1800" b="1" i="1" dirty="0"/>
              <a:t>P</a:t>
            </a:r>
            <a:r>
              <a:rPr lang="zh-CN" altLang="en-US" sz="1800" b="1" i="1" baseline="-25000" dirty="0"/>
              <a:t>i</a:t>
            </a:r>
            <a:r>
              <a:rPr lang="zh-CN" altLang="en-US" sz="1800" b="1" dirty="0"/>
              <a:t>与</a:t>
            </a:r>
            <a:r>
              <a:rPr lang="zh-CN" altLang="en-US" sz="1800" b="1" i="1" dirty="0"/>
              <a:t>P</a:t>
            </a:r>
            <a:r>
              <a:rPr lang="zh-CN" altLang="en-US" sz="1800" b="1" i="1" baseline="-25000" dirty="0"/>
              <a:t>i</a:t>
            </a:r>
            <a:r>
              <a:rPr lang="zh-CN" altLang="en-US" sz="1800" b="1" dirty="0"/>
              <a:t>可能会在各自的while循环中无穷循环、无限等待；（互相谦让）</a:t>
            </a:r>
          </a:p>
          <a:p>
            <a:pPr>
              <a:lnSpc>
                <a:spcPct val="90000"/>
              </a:lnSpc>
            </a:pPr>
            <a:r>
              <a:rPr lang="zh-CN" altLang="en-US" sz="1800" b="1" dirty="0"/>
              <a:t>Satisfies </a:t>
            </a:r>
            <a:r>
              <a:rPr lang="zh-CN" altLang="en-US" sz="1800" b="1" dirty="0">
                <a:solidFill>
                  <a:srgbClr val="0000FF"/>
                </a:solidFill>
              </a:rPr>
              <a:t>mutual exclusion</a:t>
            </a:r>
            <a:r>
              <a:rPr lang="zh-CN" altLang="en-US" sz="1800" b="1" dirty="0"/>
              <a:t>, but </a:t>
            </a:r>
            <a:r>
              <a:rPr lang="zh-CN" altLang="en-US" sz="1800" b="1" dirty="0">
                <a:solidFill>
                  <a:srgbClr val="0000FF"/>
                </a:solidFill>
              </a:rPr>
              <a:t>not </a:t>
            </a:r>
            <a:r>
              <a:rPr lang="zh-CN" altLang="en-US" sz="1800" b="1" dirty="0">
                <a:solidFill>
                  <a:srgbClr val="FF0000"/>
                </a:solidFill>
              </a:rPr>
              <a:t>progress</a:t>
            </a:r>
            <a:r>
              <a:rPr lang="zh-CN" altLang="en-US" sz="1800" b="1" dirty="0">
                <a:solidFill>
                  <a:srgbClr val="0000FF"/>
                </a:solidFill>
              </a:rPr>
              <a:t> requirement</a:t>
            </a:r>
            <a:r>
              <a:rPr lang="zh-CN" altLang="en-US" sz="1800" b="1" dirty="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AE1A487-98E7-4C00-91FD-5489DA6B6388}"/>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Peterson’s Solution</a:t>
            </a:r>
          </a:p>
        </p:txBody>
      </p:sp>
      <p:sp>
        <p:nvSpPr>
          <p:cNvPr id="45059" name="Rectangle 3">
            <a:extLst>
              <a:ext uri="{FF2B5EF4-FFF2-40B4-BE49-F238E27FC236}">
                <a16:creationId xmlns:a16="http://schemas.microsoft.com/office/drawing/2014/main" id="{369A304E-C8B4-4DDA-84FA-A3D26B920379}"/>
              </a:ext>
            </a:extLst>
          </p:cNvPr>
          <p:cNvSpPr>
            <a:spLocks noGrp="1" noChangeArrowheads="1"/>
          </p:cNvSpPr>
          <p:nvPr>
            <p:ph type="body" idx="4294967295"/>
          </p:nvPr>
        </p:nvSpPr>
        <p:spPr>
          <a:xfrm>
            <a:off x="827088" y="1282700"/>
            <a:ext cx="6618287" cy="4376738"/>
          </a:xfrm>
        </p:spPr>
        <p:txBody>
          <a:bodyPr/>
          <a:lstStyle/>
          <a:p>
            <a:pPr>
              <a:lnSpc>
                <a:spcPct val="90000"/>
              </a:lnSpc>
              <a:tabLst>
                <a:tab pos="744538" algn="l"/>
                <a:tab pos="1025525" algn="l"/>
                <a:tab pos="1260475" algn="l"/>
              </a:tabLst>
            </a:pPr>
            <a:r>
              <a:rPr lang="en-US" altLang="zh-CN" sz="1800"/>
              <a:t>Two process solution</a:t>
            </a:r>
          </a:p>
          <a:p>
            <a:pPr>
              <a:lnSpc>
                <a:spcPct val="90000"/>
              </a:lnSpc>
              <a:tabLst>
                <a:tab pos="744538" algn="l"/>
                <a:tab pos="1025525" algn="l"/>
                <a:tab pos="1260475" algn="l"/>
              </a:tabLst>
            </a:pPr>
            <a:r>
              <a:rPr lang="en-US" altLang="zh-CN" sz="1800"/>
              <a:t>Assume that the LOAD and STORE instructions are atomic; that is, cannot be interrupted.</a:t>
            </a:r>
          </a:p>
          <a:p>
            <a:pPr>
              <a:lnSpc>
                <a:spcPct val="90000"/>
              </a:lnSpc>
              <a:tabLst>
                <a:tab pos="744538" algn="l"/>
                <a:tab pos="1025525" algn="l"/>
                <a:tab pos="1260475" algn="l"/>
              </a:tabLst>
            </a:pPr>
            <a:r>
              <a:rPr lang="en-US" altLang="zh-CN" sz="1800"/>
              <a:t>The two processes share two variables:</a:t>
            </a:r>
          </a:p>
          <a:p>
            <a:pPr lvl="1">
              <a:lnSpc>
                <a:spcPct val="90000"/>
              </a:lnSpc>
              <a:tabLst>
                <a:tab pos="744538" algn="l"/>
                <a:tab pos="1025525" algn="l"/>
                <a:tab pos="1260475" algn="l"/>
              </a:tabLst>
            </a:pPr>
            <a:r>
              <a:rPr lang="en-US" altLang="zh-CN" sz="1800" b="1"/>
              <a:t>int</a:t>
            </a:r>
            <a:r>
              <a:rPr lang="en-US" altLang="zh-CN" sz="1800" b="1">
                <a:solidFill>
                  <a:srgbClr val="FF0000"/>
                </a:solidFill>
              </a:rPr>
              <a:t> turn</a:t>
            </a:r>
            <a:r>
              <a:rPr lang="en-US" altLang="zh-CN" sz="1800" b="1"/>
              <a:t>; </a:t>
            </a:r>
          </a:p>
          <a:p>
            <a:pPr lvl="1">
              <a:lnSpc>
                <a:spcPct val="90000"/>
              </a:lnSpc>
              <a:tabLst>
                <a:tab pos="744538" algn="l"/>
                <a:tab pos="1025525" algn="l"/>
                <a:tab pos="1260475" algn="l"/>
              </a:tabLst>
            </a:pPr>
            <a:r>
              <a:rPr lang="en-US" altLang="zh-CN" sz="1800" b="1"/>
              <a:t>Boolean </a:t>
            </a:r>
            <a:r>
              <a:rPr lang="en-US" altLang="zh-CN" sz="1800" b="1">
                <a:solidFill>
                  <a:srgbClr val="FF0000"/>
                </a:solidFill>
              </a:rPr>
              <a:t>flag[2]</a:t>
            </a:r>
          </a:p>
          <a:p>
            <a:pPr>
              <a:lnSpc>
                <a:spcPct val="90000"/>
              </a:lnSpc>
              <a:tabLst>
                <a:tab pos="744538" algn="l"/>
                <a:tab pos="1025525" algn="l"/>
                <a:tab pos="1260475" algn="l"/>
              </a:tabLst>
            </a:pPr>
            <a:r>
              <a:rPr lang="en-US" altLang="zh-CN" sz="1800" b="1"/>
              <a:t>The variable </a:t>
            </a:r>
            <a:r>
              <a:rPr lang="en-US" altLang="zh-CN" sz="1800" b="1">
                <a:solidFill>
                  <a:srgbClr val="FF0000"/>
                </a:solidFill>
              </a:rPr>
              <a:t>turn</a:t>
            </a:r>
            <a:r>
              <a:rPr lang="en-US" altLang="zh-CN" sz="1800" b="1"/>
              <a:t> indicates whose turn it is to enter the critical section.  </a:t>
            </a:r>
          </a:p>
          <a:p>
            <a:pPr>
              <a:lnSpc>
                <a:spcPct val="90000"/>
              </a:lnSpc>
              <a:tabLst>
                <a:tab pos="744538" algn="l"/>
                <a:tab pos="1025525" algn="l"/>
                <a:tab pos="1260475" algn="l"/>
              </a:tabLst>
            </a:pPr>
            <a:r>
              <a:rPr lang="en-US" altLang="zh-CN" sz="1800" b="1"/>
              <a:t>The </a:t>
            </a:r>
            <a:r>
              <a:rPr lang="en-US" altLang="zh-CN" sz="1800" b="1">
                <a:solidFill>
                  <a:srgbClr val="FF0000"/>
                </a:solidFill>
              </a:rPr>
              <a:t>flag</a:t>
            </a:r>
            <a:r>
              <a:rPr lang="en-US" altLang="zh-CN" sz="1800" b="1"/>
              <a:t> array is used to indicate if a process is ready to enter the critical section. </a:t>
            </a:r>
            <a:r>
              <a:rPr lang="en-US" altLang="zh-CN" sz="1800" b="1">
                <a:solidFill>
                  <a:srgbClr val="FF0000"/>
                </a:solidFill>
              </a:rPr>
              <a:t>flag[i] </a:t>
            </a:r>
            <a:r>
              <a:rPr lang="en-US" altLang="zh-CN" sz="1800" b="1"/>
              <a:t>= true implies that process </a:t>
            </a:r>
            <a:r>
              <a:rPr lang="en-US" altLang="zh-CN" sz="1800" b="1">
                <a:solidFill>
                  <a:srgbClr val="0000FF"/>
                </a:solidFill>
              </a:rPr>
              <a:t>P</a:t>
            </a:r>
            <a:r>
              <a:rPr lang="en-US" altLang="zh-CN" sz="1800" b="1" baseline="-25000">
                <a:solidFill>
                  <a:srgbClr val="0000FF"/>
                </a:solidFill>
              </a:rPr>
              <a:t>i</a:t>
            </a:r>
            <a:r>
              <a:rPr lang="en-US" altLang="zh-CN" sz="1800" b="1"/>
              <a:t> is ready!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5167C72-4E7A-4F64-A512-E9D7CF317476}"/>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Algorithm for Process </a:t>
            </a:r>
            <a:r>
              <a:rPr lang="en-US" altLang="zh-CN" noProof="1">
                <a:solidFill>
                  <a:srgbClr val="0000FF"/>
                </a:solidFill>
                <a:effectLst>
                  <a:outerShdw blurRad="38100" dist="38100" dir="2700000">
                    <a:srgbClr val="C0C0C0"/>
                  </a:outerShdw>
                </a:effectLst>
              </a:rPr>
              <a:t>P</a:t>
            </a:r>
            <a:r>
              <a:rPr lang="en-US" altLang="zh-CN" baseline="-25000" noProof="1">
                <a:solidFill>
                  <a:srgbClr val="0000FF"/>
                </a:solidFill>
                <a:effectLst>
                  <a:outerShdw blurRad="38100" dist="38100" dir="2700000">
                    <a:srgbClr val="C0C0C0"/>
                  </a:outerShdw>
                </a:effectLst>
              </a:rPr>
              <a:t>i</a:t>
            </a:r>
          </a:p>
        </p:txBody>
      </p:sp>
      <p:sp>
        <p:nvSpPr>
          <p:cNvPr id="46083" name="Rectangle 3">
            <a:extLst>
              <a:ext uri="{FF2B5EF4-FFF2-40B4-BE49-F238E27FC236}">
                <a16:creationId xmlns:a16="http://schemas.microsoft.com/office/drawing/2014/main" id="{AEBD7B2F-EC41-4CFC-ADB1-2E526AA20F94}"/>
              </a:ext>
            </a:extLst>
          </p:cNvPr>
          <p:cNvSpPr>
            <a:spLocks noGrp="1" noChangeArrowheads="1"/>
          </p:cNvSpPr>
          <p:nvPr>
            <p:ph type="body" idx="4294967295"/>
          </p:nvPr>
        </p:nvSpPr>
        <p:spPr>
          <a:xfrm>
            <a:off x="838200" y="1457325"/>
            <a:ext cx="6672263" cy="4413250"/>
          </a:xfrm>
        </p:spPr>
        <p:txBody>
          <a:bodyPr/>
          <a:lstStyle/>
          <a:p>
            <a:pPr>
              <a:buFont typeface="Monotype Sorts" pitchFamily="2" charset="2"/>
              <a:buNone/>
            </a:pPr>
            <a:r>
              <a:rPr lang="zh-CN" altLang="en-US" sz="1600">
                <a:solidFill>
                  <a:srgbClr val="0000FF"/>
                </a:solidFill>
              </a:rPr>
              <a:t>	</a:t>
            </a:r>
            <a:r>
              <a:rPr lang="zh-CN" altLang="en-US" sz="1600"/>
              <a:t>while (true) {</a:t>
            </a:r>
          </a:p>
          <a:p>
            <a:pPr>
              <a:buFont typeface="Monotype Sorts" pitchFamily="2" charset="2"/>
              <a:buNone/>
            </a:pPr>
            <a:r>
              <a:rPr lang="zh-CN" altLang="en-US" sz="1600">
                <a:solidFill>
                  <a:srgbClr val="006600"/>
                </a:solidFill>
              </a:rPr>
              <a:t>               </a:t>
            </a:r>
            <a:r>
              <a:rPr lang="zh-CN" altLang="en-US" sz="1600" b="1">
                <a:solidFill>
                  <a:srgbClr val="FF0000"/>
                </a:solidFill>
              </a:rPr>
              <a:t>flag[i] = TRUE;</a:t>
            </a:r>
          </a:p>
          <a:p>
            <a:pPr>
              <a:buFont typeface="Monotype Sorts" pitchFamily="2" charset="2"/>
              <a:buNone/>
            </a:pPr>
            <a:r>
              <a:rPr lang="zh-CN" altLang="en-US" sz="1600" b="1">
                <a:solidFill>
                  <a:srgbClr val="FF0000"/>
                </a:solidFill>
              </a:rPr>
              <a:t>               turn = j;</a:t>
            </a:r>
          </a:p>
          <a:p>
            <a:pPr>
              <a:buFont typeface="Monotype Sorts" pitchFamily="2" charset="2"/>
              <a:buNone/>
            </a:pPr>
            <a:r>
              <a:rPr lang="zh-CN" altLang="en-US" sz="1600" b="1">
                <a:solidFill>
                  <a:srgbClr val="FF0000"/>
                </a:solidFill>
              </a:rPr>
              <a:t>               while ( flag[j] &amp;&amp; turn == j) </a:t>
            </a:r>
            <a:r>
              <a:rPr lang="zh-CN" altLang="en-US" sz="1600">
                <a:solidFill>
                  <a:srgbClr val="006600"/>
                </a:solidFill>
              </a:rPr>
              <a:t>;</a:t>
            </a:r>
          </a:p>
          <a:p>
            <a:pPr>
              <a:buFont typeface="Monotype Sorts" pitchFamily="2" charset="2"/>
              <a:buNone/>
            </a:pPr>
            <a:endParaRPr lang="zh-CN" altLang="en-US" sz="1600"/>
          </a:p>
          <a:p>
            <a:pPr>
              <a:buFont typeface="Monotype Sorts" pitchFamily="2" charset="2"/>
              <a:buNone/>
            </a:pPr>
            <a:r>
              <a:rPr lang="zh-CN" altLang="en-US" sz="1600"/>
              <a:t>                     CRITICAL SECTION</a:t>
            </a:r>
          </a:p>
          <a:p>
            <a:pPr>
              <a:buFont typeface="Monotype Sorts" pitchFamily="2" charset="2"/>
              <a:buNone/>
            </a:pPr>
            <a:endParaRPr lang="zh-CN" altLang="en-US" sz="1600"/>
          </a:p>
          <a:p>
            <a:pPr>
              <a:buFont typeface="Monotype Sorts" pitchFamily="2" charset="2"/>
              <a:buNone/>
            </a:pPr>
            <a:r>
              <a:rPr lang="zh-CN" altLang="en-US" sz="1600"/>
              <a:t>               </a:t>
            </a:r>
            <a:r>
              <a:rPr lang="zh-CN" altLang="en-US" sz="1600">
                <a:solidFill>
                  <a:srgbClr val="006600"/>
                </a:solidFill>
              </a:rPr>
              <a:t>flag[i] = FALSE;</a:t>
            </a:r>
          </a:p>
          <a:p>
            <a:pPr>
              <a:buFont typeface="Monotype Sorts" pitchFamily="2" charset="2"/>
              <a:buNone/>
            </a:pPr>
            <a:endParaRPr lang="zh-CN" altLang="en-US" sz="1600"/>
          </a:p>
          <a:p>
            <a:pPr>
              <a:buFont typeface="Monotype Sorts" pitchFamily="2" charset="2"/>
              <a:buNone/>
            </a:pPr>
            <a:r>
              <a:rPr lang="zh-CN" altLang="en-US" sz="1600"/>
              <a:t>                       REMAINDER SECTION</a:t>
            </a:r>
          </a:p>
          <a:p>
            <a:pPr>
              <a:buFont typeface="Monotype Sorts" pitchFamily="2" charset="2"/>
              <a:buNone/>
            </a:pPr>
            <a:endParaRPr lang="zh-CN" altLang="en-US" sz="1600"/>
          </a:p>
          <a:p>
            <a:pPr>
              <a:buFont typeface="Monotype Sorts" pitchFamily="2" charset="2"/>
              <a:buNone/>
            </a:pPr>
            <a:r>
              <a:rPr lang="zh-CN" altLang="en-US" sz="1600"/>
              <a:t>       }</a:t>
            </a:r>
          </a:p>
          <a:p>
            <a:pPr>
              <a:buFont typeface="Monotype Sorts" pitchFamily="2" charset="2"/>
              <a:buNone/>
            </a:pPr>
            <a:r>
              <a:rPr lang="zh-CN" altLang="en-US" sz="1600"/>
              <a:t>	</a:t>
            </a:r>
            <a:endParaRPr lang="zh-CN" altLang="en-US" sz="1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683BBC6C-22F7-4B2A-ACEB-FBB0CF1CBA98}"/>
              </a:ext>
            </a:extLst>
          </p:cNvPr>
          <p:cNvSpPr>
            <a:spLocks noGrp="1" noChangeArrowheads="1"/>
          </p:cNvSpPr>
          <p:nvPr>
            <p:ph type="title" idx="4294967295"/>
          </p:nvPr>
        </p:nvSpPr>
        <p:spPr>
          <a:xfrm>
            <a:off x="704850" y="87313"/>
            <a:ext cx="8077200" cy="609600"/>
          </a:xfrm>
        </p:spPr>
        <p:txBody>
          <a:bodyPr/>
          <a:lstStyle/>
          <a:p>
            <a:pPr>
              <a:defRPr/>
            </a:pPr>
            <a:r>
              <a:rPr lang="en-US" altLang="zh-CN" dirty="0">
                <a:effectLst>
                  <a:outerShdw blurRad="38100" dist="38100" dir="2700000">
                    <a:srgbClr val="C0C0C0"/>
                  </a:outerShdw>
                </a:effectLst>
              </a:rPr>
              <a:t>	Data Inconsistency</a:t>
            </a:r>
            <a:endParaRPr lang="zh-CN" altLang="en-US" dirty="0">
              <a:effectLst>
                <a:outerShdw blurRad="38100" dist="38100" dir="2700000">
                  <a:srgbClr val="C0C0C0"/>
                </a:outerShdw>
              </a:effectLst>
            </a:endParaRPr>
          </a:p>
        </p:txBody>
      </p:sp>
      <p:sp>
        <p:nvSpPr>
          <p:cNvPr id="45059" name="Rectangle 3">
            <a:extLst>
              <a:ext uri="{FF2B5EF4-FFF2-40B4-BE49-F238E27FC236}">
                <a16:creationId xmlns:a16="http://schemas.microsoft.com/office/drawing/2014/main" id="{63A1078D-98BC-4BA7-854E-3BC9050EBEEB}"/>
              </a:ext>
            </a:extLst>
          </p:cNvPr>
          <p:cNvSpPr>
            <a:spLocks noGrp="1" noChangeArrowheads="1"/>
          </p:cNvSpPr>
          <p:nvPr>
            <p:ph type="body" idx="4294967295"/>
          </p:nvPr>
        </p:nvSpPr>
        <p:spPr>
          <a:xfrm>
            <a:off x="799344" y="927177"/>
            <a:ext cx="3944106" cy="4301971"/>
          </a:xfrm>
          <a:ln>
            <a:solidFill>
              <a:schemeClr val="tx1"/>
            </a:solidFill>
            <a:miter lim="800000"/>
            <a:headEnd/>
            <a:tailEnd/>
          </a:ln>
        </p:spPr>
        <p:txBody>
          <a:bodyPr/>
          <a:lstStyle/>
          <a:p>
            <a:pPr marL="0" indent="0">
              <a:lnSpc>
                <a:spcPct val="90000"/>
              </a:lnSpc>
              <a:spcBef>
                <a:spcPct val="0"/>
              </a:spcBef>
              <a:buFont typeface="Monotype Sorts" pitchFamily="2" charset="2"/>
              <a:buNone/>
              <a:defRPr/>
            </a:pPr>
            <a:r>
              <a:rPr lang="zh-CN" altLang="en-US" sz="160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int value=5;</a:t>
            </a:r>
          </a:p>
          <a:p>
            <a:pPr marL="0" indent="0">
              <a:lnSpc>
                <a:spcPct val="90000"/>
              </a:lnSpc>
              <a:spcBef>
                <a:spcPct val="0"/>
              </a:spcBef>
              <a:buFont typeface="Monotype Sorts" pitchFamily="2" charset="2"/>
              <a:buNone/>
              <a:defRPr/>
            </a:pPr>
            <a:r>
              <a:rPr lang="zh-CN" altLang="en-US" sz="1600" dirty="0">
                <a:solidFill>
                  <a:srgbClr val="006600"/>
                </a:solidFill>
                <a:latin typeface="Arial Unicode MS" panose="020B0604020202020204" pitchFamily="34" charset="-122"/>
                <a:ea typeface="Arial Unicode MS" panose="020B0604020202020204" pitchFamily="34" charset="-122"/>
                <a:cs typeface="Arial Unicode MS" panose="020B0604020202020204" pitchFamily="34" charset="-122"/>
              </a:rPr>
              <a:t>void *runner1(void *param);</a:t>
            </a:r>
          </a:p>
          <a:p>
            <a:pPr marL="0" indent="0">
              <a:lnSpc>
                <a:spcPct val="90000"/>
              </a:lnSpc>
              <a:spcBef>
                <a:spcPct val="0"/>
              </a:spcBef>
              <a:buFont typeface="Monotype Sorts" pitchFamily="2" charset="2"/>
              <a:buNone/>
              <a:defRPr/>
            </a:pPr>
            <a:r>
              <a:rPr lang="zh-CN" altLang="en-US" sz="1600" dirty="0">
                <a:solidFill>
                  <a:srgbClr val="006600"/>
                </a:solidFill>
                <a:latin typeface="Arial Unicode MS" panose="020B0604020202020204" pitchFamily="34" charset="-122"/>
                <a:ea typeface="Arial Unicode MS" panose="020B0604020202020204" pitchFamily="34" charset="-122"/>
                <a:cs typeface="Arial Unicode MS" panose="020B0604020202020204" pitchFamily="34" charset="-122"/>
              </a:rPr>
              <a:t>void *runner2(void *param);</a:t>
            </a:r>
            <a:endPar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int main(int argc, char *argv[])</a:t>
            </a: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a:t>
            </a: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   int pid;</a:t>
            </a: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   pthread_t tid1,tid2;</a:t>
            </a: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   pthread_attr_t attr1,attr2;</a:t>
            </a: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  </a:t>
            </a: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   pthread_attr_init(&amp;attr1);          </a:t>
            </a:r>
            <a:endParaRPr lang="en-US" altLang="zh-CN" sz="160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400"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pthread_create(&amp;tid1,&amp;attr1,runner1,NULL);</a:t>
            </a:r>
            <a:r>
              <a:rPr lang="zh-CN" altLang="en-US" sz="1600"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6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    </a:t>
            </a:r>
          </a:p>
          <a:p>
            <a:pPr marL="0" indent="0">
              <a:lnSpc>
                <a:spcPct val="90000"/>
              </a:lnSpc>
              <a:spcBef>
                <a:spcPct val="0"/>
              </a:spcBef>
              <a:buFont typeface="Monotype Sorts" pitchFamily="2" charset="2"/>
              <a:buNone/>
              <a:defRPr/>
            </a:pP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   pthread_attr_init(&amp;attr2);     </a:t>
            </a:r>
            <a:endParaRPr lang="en-US" altLang="zh-CN" sz="1600" dirty="0">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en-US" altLang="zh-CN" sz="16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400"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rPr>
              <a:t>pthread_create(&amp;tid2,&amp;attr2,runner2,NULL);</a:t>
            </a:r>
            <a:endParaRPr lang="en-US" altLang="zh-CN" sz="1400" dirty="0">
              <a:solidFill>
                <a:srgbClr val="7030A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solidFill>
                  <a:srgbClr val="006600"/>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en-US" altLang="zh-CN" sz="1600" dirty="0">
              <a:solidFill>
                <a:srgbClr val="0066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en-US" altLang="zh-CN" sz="1600" dirty="0">
                <a:solidFill>
                  <a:srgbClr val="0066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60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pthread_join(tid1,NULL);</a:t>
            </a:r>
            <a:endParaRPr lang="zh-CN" altLang="en-US" sz="140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rPr>
              <a:t>   pthread_join(tid2,NULL);</a:t>
            </a:r>
            <a:endParaRPr lang="en-US" altLang="zh-CN" sz="1600" dirty="0">
              <a:solidFill>
                <a:srgbClr val="C0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0" indent="0">
              <a:lnSpc>
                <a:spcPct val="90000"/>
              </a:lnSpc>
              <a:spcBef>
                <a:spcPct val="0"/>
              </a:spcBef>
              <a:buFont typeface="Monotype Sorts" pitchFamily="2" charset="2"/>
              <a:buNone/>
              <a:defRPr/>
            </a:pPr>
            <a:r>
              <a:rPr lang="zh-CN" altLang="en-US" sz="1600" dirty="0">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   printf(“</a:t>
            </a:r>
            <a:r>
              <a:rPr lang="en-US" altLang="zh-CN" sz="1600" dirty="0">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Child:</a:t>
            </a:r>
            <a:r>
              <a:rPr lang="zh-CN" altLang="en-US" sz="1600" dirty="0">
                <a:solidFill>
                  <a:srgbClr val="003399"/>
                </a:solidFill>
                <a:latin typeface="Arial Unicode MS" panose="020B0604020202020204" pitchFamily="34" charset="-122"/>
                <a:ea typeface="Arial Unicode MS" panose="020B0604020202020204" pitchFamily="34" charset="-122"/>
                <a:cs typeface="Arial Unicode MS" panose="020B0604020202020204" pitchFamily="34" charset="-122"/>
              </a:rPr>
              <a:t> value=%d\n",value);</a:t>
            </a:r>
            <a:endParaRPr lang="en-US" altLang="zh-CN" sz="1600" dirty="0">
              <a:solidFill>
                <a:srgbClr val="C00000"/>
              </a:solidFill>
            </a:endParaRPr>
          </a:p>
          <a:p>
            <a:pPr>
              <a:buFont typeface="Monotype Sorts" pitchFamily="2" charset="2"/>
              <a:buNone/>
              <a:defRPr/>
            </a:pPr>
            <a:r>
              <a:rPr lang="en-US" altLang="zh-CN" sz="1600" dirty="0"/>
              <a:t>}//main</a:t>
            </a:r>
          </a:p>
          <a:p>
            <a:pPr marL="0" indent="0">
              <a:lnSpc>
                <a:spcPct val="90000"/>
              </a:lnSpc>
              <a:spcBef>
                <a:spcPct val="0"/>
              </a:spcBef>
              <a:buFont typeface="Monotype Sorts" pitchFamily="2" charset="2"/>
              <a:buNone/>
              <a:defRPr/>
            </a:pPr>
            <a:endPar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172" name="Rectangle 3">
            <a:extLst>
              <a:ext uri="{FF2B5EF4-FFF2-40B4-BE49-F238E27FC236}">
                <a16:creationId xmlns:a16="http://schemas.microsoft.com/office/drawing/2014/main" id="{0A823D1D-48E7-4CD3-BA93-44C389CE6AA0}"/>
              </a:ext>
            </a:extLst>
          </p:cNvPr>
          <p:cNvSpPr>
            <a:spLocks noGrp="1" noChangeArrowheads="1"/>
          </p:cNvSpPr>
          <p:nvPr/>
        </p:nvSpPr>
        <p:spPr bwMode="auto">
          <a:xfrm>
            <a:off x="5072063" y="1398588"/>
            <a:ext cx="3709987" cy="441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200" dirty="0"/>
              <a:t>  </a:t>
            </a:r>
          </a:p>
        </p:txBody>
      </p:sp>
      <p:sp>
        <p:nvSpPr>
          <p:cNvPr id="7173" name="Rectangle 3">
            <a:extLst>
              <a:ext uri="{FF2B5EF4-FFF2-40B4-BE49-F238E27FC236}">
                <a16:creationId xmlns:a16="http://schemas.microsoft.com/office/drawing/2014/main" id="{95ABEE78-1A6F-436B-AF25-0CACF0BCC029}"/>
              </a:ext>
            </a:extLst>
          </p:cNvPr>
          <p:cNvSpPr>
            <a:spLocks noGrp="1" noChangeArrowheads="1"/>
          </p:cNvSpPr>
          <p:nvPr/>
        </p:nvSpPr>
        <p:spPr bwMode="auto">
          <a:xfrm>
            <a:off x="4882271" y="927177"/>
            <a:ext cx="3373962" cy="430197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endParaRPr lang="en-US" altLang="zh-CN" sz="1600" dirty="0"/>
          </a:p>
          <a:p>
            <a:pPr>
              <a:buFont typeface="Monotype Sorts" pitchFamily="2" charset="2"/>
              <a:buNone/>
            </a:pPr>
            <a:r>
              <a:rPr lang="en-US" altLang="zh-CN" sz="1600" dirty="0"/>
              <a:t>//threads</a:t>
            </a:r>
          </a:p>
          <a:p>
            <a:pPr>
              <a:buFont typeface="Monotype Sorts" pitchFamily="2" charset="2"/>
              <a:buNone/>
            </a:pPr>
            <a:r>
              <a:rPr lang="en-US" altLang="zh-CN" sz="1600" dirty="0"/>
              <a:t> void *runner1(void *param) {</a:t>
            </a:r>
          </a:p>
          <a:p>
            <a:pPr>
              <a:buFont typeface="Monotype Sorts" pitchFamily="2" charset="2"/>
              <a:buNone/>
            </a:pPr>
            <a:r>
              <a:rPr lang="en-US" altLang="zh-CN" sz="1600" dirty="0">
                <a:solidFill>
                  <a:srgbClr val="C00000"/>
                </a:solidFill>
              </a:rPr>
              <a:t>    int value1=value;</a:t>
            </a:r>
          </a:p>
          <a:p>
            <a:pPr>
              <a:buFont typeface="Monotype Sorts" pitchFamily="2" charset="2"/>
              <a:buNone/>
            </a:pPr>
            <a:r>
              <a:rPr lang="en-US" altLang="zh-CN" sz="1600" dirty="0">
                <a:solidFill>
                  <a:srgbClr val="C00000"/>
                </a:solidFill>
              </a:rPr>
              <a:t>    value1=value1+1;</a:t>
            </a:r>
          </a:p>
          <a:p>
            <a:pPr>
              <a:buFont typeface="Monotype Sorts" pitchFamily="2" charset="2"/>
              <a:buNone/>
            </a:pPr>
            <a:r>
              <a:rPr lang="en-US" altLang="zh-CN" sz="1600" dirty="0">
                <a:solidFill>
                  <a:srgbClr val="C00000"/>
                </a:solidFill>
              </a:rPr>
              <a:t>    value=value1;</a:t>
            </a:r>
          </a:p>
          <a:p>
            <a:pPr>
              <a:buFont typeface="Monotype Sorts" pitchFamily="2" charset="2"/>
              <a:buNone/>
            </a:pPr>
            <a:r>
              <a:rPr lang="en-US" altLang="zh-CN" sz="1600" dirty="0"/>
              <a:t>}</a:t>
            </a:r>
          </a:p>
          <a:p>
            <a:pPr>
              <a:buFont typeface="Monotype Sorts" pitchFamily="2" charset="2"/>
              <a:buNone/>
            </a:pPr>
            <a:r>
              <a:rPr lang="en-US" altLang="zh-CN" sz="1600" dirty="0"/>
              <a:t> void *runner2(void *param) {</a:t>
            </a:r>
          </a:p>
          <a:p>
            <a:pPr>
              <a:buFont typeface="Monotype Sorts" pitchFamily="2" charset="2"/>
              <a:buNone/>
            </a:pPr>
            <a:r>
              <a:rPr lang="en-US" altLang="zh-CN" sz="1600" dirty="0">
                <a:solidFill>
                  <a:srgbClr val="C00000"/>
                </a:solidFill>
              </a:rPr>
              <a:t>    int value2=value;</a:t>
            </a:r>
          </a:p>
          <a:p>
            <a:pPr>
              <a:buFont typeface="Monotype Sorts" pitchFamily="2" charset="2"/>
              <a:buNone/>
            </a:pPr>
            <a:r>
              <a:rPr lang="en-US" altLang="zh-CN" sz="1600" dirty="0">
                <a:solidFill>
                  <a:srgbClr val="C00000"/>
                </a:solidFill>
              </a:rPr>
              <a:t>    value2=value2-1;</a:t>
            </a:r>
          </a:p>
          <a:p>
            <a:pPr>
              <a:buFont typeface="Monotype Sorts" pitchFamily="2" charset="2"/>
              <a:buNone/>
            </a:pPr>
            <a:r>
              <a:rPr lang="en-US" altLang="zh-CN" sz="1600" dirty="0">
                <a:solidFill>
                  <a:srgbClr val="C00000"/>
                </a:solidFill>
              </a:rPr>
              <a:t>    value=value2;</a:t>
            </a:r>
          </a:p>
          <a:p>
            <a:pPr>
              <a:buFont typeface="Monotype Sorts" pitchFamily="2" charset="2"/>
              <a:buNone/>
            </a:pPr>
            <a:r>
              <a:rPr lang="en-US" altLang="zh-CN" sz="1600" dirty="0"/>
              <a:t>}</a:t>
            </a:r>
          </a:p>
        </p:txBody>
      </p:sp>
      <p:sp>
        <p:nvSpPr>
          <p:cNvPr id="6" name="Rectangle 5">
            <a:extLst>
              <a:ext uri="{FF2B5EF4-FFF2-40B4-BE49-F238E27FC236}">
                <a16:creationId xmlns:a16="http://schemas.microsoft.com/office/drawing/2014/main" id="{6FB5E947-98D0-438D-9B68-09473E7BA5C6}"/>
              </a:ext>
            </a:extLst>
          </p:cNvPr>
          <p:cNvSpPr txBox="1">
            <a:spLocks noChangeArrowheads="1"/>
          </p:cNvSpPr>
          <p:nvPr/>
        </p:nvSpPr>
        <p:spPr bwMode="auto">
          <a:xfrm>
            <a:off x="598318" y="5256498"/>
            <a:ext cx="7657915" cy="888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eaLnBrk="1"/>
            <a:r>
              <a:rPr lang="zh-CN" altLang="en-US" sz="1600" dirty="0"/>
              <a:t>两个线程共享进程的变量</a:t>
            </a:r>
            <a:r>
              <a:rPr lang="en-US" altLang="zh-CN" sz="1600" dirty="0"/>
              <a:t>value</a:t>
            </a:r>
            <a:r>
              <a:rPr lang="zh-CN" altLang="en-US" sz="1600" dirty="0"/>
              <a:t>；</a:t>
            </a:r>
            <a:endParaRPr lang="en-US" altLang="zh-CN" sz="1600" dirty="0"/>
          </a:p>
          <a:p>
            <a:pPr eaLnBrk="1"/>
            <a:r>
              <a:rPr lang="zh-CN" altLang="en-US" sz="1600" dirty="0"/>
              <a:t>两个线程并发访问变量</a:t>
            </a:r>
            <a:r>
              <a:rPr lang="en-US" altLang="zh-CN" sz="1600" dirty="0"/>
              <a:t>value</a:t>
            </a:r>
            <a:r>
              <a:rPr lang="zh-CN" altLang="en-US" sz="1600" dirty="0"/>
              <a:t>时，可能导致数据的不一致性；即</a:t>
            </a:r>
            <a:r>
              <a:rPr lang="en-US" altLang="zh-CN" sz="1600" dirty="0"/>
              <a:t>value</a:t>
            </a:r>
            <a:r>
              <a:rPr lang="zh-CN" altLang="en-US" sz="1600" dirty="0"/>
              <a:t>的值不确定，可能的值是</a:t>
            </a:r>
            <a:r>
              <a:rPr lang="en-US" altLang="zh-CN" sz="1600" dirty="0"/>
              <a:t>4,5,6</a:t>
            </a:r>
            <a:r>
              <a:rPr lang="zh-CN" altLang="en-US" sz="1600" dirty="0"/>
              <a:t>；但应该是</a:t>
            </a:r>
            <a:r>
              <a:rPr lang="en-US" altLang="zh-CN" sz="1600" dirty="0"/>
              <a:t>5</a:t>
            </a:r>
            <a:r>
              <a:rPr lang="zh-CN" altLang="en-US" sz="1600" dirty="0"/>
              <a:t>；</a:t>
            </a:r>
            <a:endParaRPr lang="en-US" altLang="zh-CN" sz="16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C4F1DEE-0F09-428A-BE7F-B4E73DC171AA}"/>
              </a:ext>
            </a:extLst>
          </p:cNvPr>
          <p:cNvSpPr>
            <a:spLocks noGrp="1"/>
          </p:cNvSpPr>
          <p:nvPr>
            <p:ph type="title" idx="4294967295"/>
          </p:nvPr>
        </p:nvSpPr>
        <p:spPr>
          <a:xfrm>
            <a:off x="685800" y="228600"/>
            <a:ext cx="7343775" cy="609600"/>
          </a:xfrm>
          <a:ln>
            <a:miter/>
          </a:ln>
        </p:spPr>
        <p:txBody>
          <a:bodyPr/>
          <a:lstStyle/>
          <a:p>
            <a:pPr>
              <a:defRPr/>
            </a:pPr>
            <a:r>
              <a:rPr lang="en-US" altLang="zh-CN" noProof="1">
                <a:effectLst>
                  <a:outerShdw blurRad="38100" dist="38100" dir="2700000">
                    <a:srgbClr val="C0C0C0"/>
                  </a:outerShdw>
                </a:effectLst>
              </a:rPr>
              <a:t>Algorithm 3- Peterson’s Solution</a:t>
            </a:r>
          </a:p>
        </p:txBody>
      </p:sp>
      <p:sp>
        <p:nvSpPr>
          <p:cNvPr id="47107" name="Rectangle 3">
            <a:extLst>
              <a:ext uri="{FF2B5EF4-FFF2-40B4-BE49-F238E27FC236}">
                <a16:creationId xmlns:a16="http://schemas.microsoft.com/office/drawing/2014/main" id="{430AA215-1EF7-4121-827F-CE1EDDAF6E3F}"/>
              </a:ext>
            </a:extLst>
          </p:cNvPr>
          <p:cNvSpPr>
            <a:spLocks noGrp="1" noChangeArrowheads="1"/>
          </p:cNvSpPr>
          <p:nvPr>
            <p:ph type="body" idx="4294967295"/>
          </p:nvPr>
        </p:nvSpPr>
        <p:spPr>
          <a:xfrm>
            <a:off x="935038" y="938213"/>
            <a:ext cx="7029450" cy="466725"/>
          </a:xfrm>
        </p:spPr>
        <p:txBody>
          <a:bodyPr/>
          <a:lstStyle/>
          <a:p>
            <a:pPr>
              <a:tabLst>
                <a:tab pos="1370013" algn="l"/>
                <a:tab pos="1714500" algn="l"/>
                <a:tab pos="2005013" algn="l"/>
              </a:tabLst>
            </a:pPr>
            <a:r>
              <a:rPr lang="en-US" altLang="zh-CN" sz="1800"/>
              <a:t>Combined shared variables of algorithms 1 and 2.</a:t>
            </a:r>
          </a:p>
        </p:txBody>
      </p:sp>
      <p:sp>
        <p:nvSpPr>
          <p:cNvPr id="47108" name="Rectangle 4">
            <a:extLst>
              <a:ext uri="{FF2B5EF4-FFF2-40B4-BE49-F238E27FC236}">
                <a16:creationId xmlns:a16="http://schemas.microsoft.com/office/drawing/2014/main" id="{64458687-FBC6-4BB4-9627-B070A0E52536}"/>
              </a:ext>
            </a:extLst>
          </p:cNvPr>
          <p:cNvSpPr>
            <a:spLocks noChangeArrowheads="1"/>
          </p:cNvSpPr>
          <p:nvPr/>
        </p:nvSpPr>
        <p:spPr bwMode="auto">
          <a:xfrm>
            <a:off x="358775" y="1990725"/>
            <a:ext cx="4213225" cy="3416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170" tIns="46990" rIns="90170" bIns="46990"/>
          <a:lstStyle>
            <a:lvl1pPr marL="342900" indent="-342900">
              <a:spcBef>
                <a:spcPct val="35000"/>
              </a:spcBef>
              <a:buClr>
                <a:srgbClr val="993300"/>
              </a:buClr>
              <a:buSzPct val="90000"/>
              <a:buFont typeface="Monotype Sorts" pitchFamily="2" charset="2"/>
              <a:buChar char="n"/>
              <a:tabLst>
                <a:tab pos="1370013" algn="l"/>
                <a:tab pos="1714500" algn="l"/>
                <a:tab pos="20050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1370013" algn="l"/>
                <a:tab pos="1714500" algn="l"/>
                <a:tab pos="20050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1370013" algn="l"/>
                <a:tab pos="1714500" algn="l"/>
                <a:tab pos="20050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9pPr>
          </a:lstStyle>
          <a:p>
            <a:r>
              <a:rPr lang="en-US" altLang="zh-CN" sz="1800">
                <a:latin typeface="Helvetica" panose="020B0604020202020204" pitchFamily="34" charset="0"/>
              </a:rPr>
              <a:t>Process P</a:t>
            </a:r>
            <a:r>
              <a:rPr lang="en-US" altLang="zh-CN" sz="1800" baseline="-25000">
                <a:latin typeface="Helvetica" panose="020B0604020202020204" pitchFamily="34" charset="0"/>
              </a:rPr>
              <a:t>i</a:t>
            </a:r>
            <a:endParaRPr lang="en-US" altLang="zh-CN" sz="1800">
              <a:latin typeface="Helvetica" panose="020B0604020202020204" pitchFamily="34" charset="0"/>
            </a:endParaRPr>
          </a:p>
          <a:p>
            <a:pPr>
              <a:buFont typeface="Monotype Sorts" pitchFamily="2" charset="2"/>
              <a:buNone/>
            </a:pPr>
            <a:r>
              <a:rPr lang="en-US" altLang="zh-CN" sz="1800">
                <a:latin typeface="Helvetica" panose="020B0604020202020204" pitchFamily="34" charset="0"/>
              </a:rPr>
              <a:t>	</a:t>
            </a:r>
            <a:r>
              <a:rPr lang="en-US" altLang="zh-CN" sz="1600" b="1">
                <a:latin typeface="Helvetica" panose="020B0604020202020204" pitchFamily="34" charset="0"/>
              </a:rPr>
              <a:t>do</a:t>
            </a:r>
            <a:r>
              <a:rPr lang="en-US" altLang="zh-CN" sz="1600">
                <a:latin typeface="Helvetica" panose="020B0604020202020204" pitchFamily="34" charset="0"/>
              </a:rPr>
              <a:t> {</a:t>
            </a:r>
          </a:p>
          <a:p>
            <a:pPr>
              <a:buFont typeface="Monotype Sorts" pitchFamily="2" charset="2"/>
              <a:buNone/>
            </a:pPr>
            <a:r>
              <a:rPr lang="en-US" altLang="zh-CN" sz="1600">
                <a:latin typeface="Helvetica" panose="020B0604020202020204" pitchFamily="34" charset="0"/>
              </a:rPr>
              <a:t>	    </a:t>
            </a:r>
            <a:r>
              <a:rPr lang="en-US" altLang="zh-CN" sz="1600" b="1">
                <a:solidFill>
                  <a:srgbClr val="0000FF"/>
                </a:solidFill>
                <a:latin typeface="Helvetica" panose="020B0604020202020204" pitchFamily="34" charset="0"/>
              </a:rPr>
              <a:t>flag [i]:= true;</a:t>
            </a:r>
            <a:br>
              <a:rPr lang="en-US" altLang="zh-CN" sz="1600" b="1">
                <a:solidFill>
                  <a:srgbClr val="0000FF"/>
                </a:solidFill>
                <a:latin typeface="Helvetica" panose="020B0604020202020204" pitchFamily="34" charset="0"/>
              </a:rPr>
            </a:br>
            <a:r>
              <a:rPr lang="en-US" altLang="zh-CN" sz="1600" b="1">
                <a:solidFill>
                  <a:srgbClr val="0000FF"/>
                </a:solidFill>
                <a:latin typeface="Helvetica" panose="020B0604020202020204" pitchFamily="34" charset="0"/>
              </a:rPr>
              <a:t>    turn = j;</a:t>
            </a:r>
            <a:br>
              <a:rPr lang="en-US" altLang="zh-CN" sz="1600" b="1">
                <a:solidFill>
                  <a:srgbClr val="0000FF"/>
                </a:solidFill>
                <a:latin typeface="Helvetica" panose="020B0604020202020204" pitchFamily="34" charset="0"/>
              </a:rPr>
            </a:br>
            <a:r>
              <a:rPr lang="en-US" altLang="zh-CN" sz="1600" b="1">
                <a:solidFill>
                  <a:srgbClr val="0000FF"/>
                </a:solidFill>
                <a:latin typeface="Helvetica" panose="020B0604020202020204" pitchFamily="34" charset="0"/>
              </a:rPr>
              <a:t>    while (flag [j] and turn = j) ;</a:t>
            </a:r>
          </a:p>
          <a:p>
            <a:pPr>
              <a:buFont typeface="Monotype Sorts" pitchFamily="2" charset="2"/>
              <a:buNone/>
            </a:pPr>
            <a:r>
              <a:rPr lang="en-US" altLang="zh-CN" sz="1600">
                <a:latin typeface="Helvetica" panose="020B0604020202020204" pitchFamily="34" charset="0"/>
              </a:rPr>
              <a:t>	        critical section</a:t>
            </a:r>
          </a:p>
          <a:p>
            <a:pPr>
              <a:buFont typeface="Monotype Sorts" pitchFamily="2" charset="2"/>
              <a:buNone/>
            </a:pPr>
            <a:r>
              <a:rPr lang="en-US" altLang="zh-CN" sz="1600">
                <a:latin typeface="Helvetica" panose="020B0604020202020204" pitchFamily="34" charset="0"/>
              </a:rPr>
              <a:t>	    </a:t>
            </a:r>
            <a:r>
              <a:rPr lang="en-US" altLang="zh-CN" sz="1600" b="1">
                <a:solidFill>
                  <a:srgbClr val="0000FF"/>
                </a:solidFill>
                <a:latin typeface="Helvetica" panose="020B0604020202020204" pitchFamily="34" charset="0"/>
              </a:rPr>
              <a:t>flag [i] = false;</a:t>
            </a:r>
          </a:p>
          <a:p>
            <a:pPr>
              <a:buFont typeface="Monotype Sorts" pitchFamily="2" charset="2"/>
              <a:buNone/>
            </a:pPr>
            <a:r>
              <a:rPr lang="en-US" altLang="zh-CN" sz="1600">
                <a:latin typeface="Helvetica" panose="020B0604020202020204" pitchFamily="34" charset="0"/>
              </a:rPr>
              <a:t>	        remainder section</a:t>
            </a:r>
          </a:p>
          <a:p>
            <a:pPr>
              <a:buFont typeface="Monotype Sorts" pitchFamily="2" charset="2"/>
              <a:buNone/>
            </a:pPr>
            <a:r>
              <a:rPr lang="en-US" altLang="zh-CN" sz="1600">
                <a:latin typeface="Helvetica" panose="020B0604020202020204" pitchFamily="34" charset="0"/>
              </a:rPr>
              <a:t>	} </a:t>
            </a:r>
            <a:r>
              <a:rPr lang="en-US" altLang="zh-CN" sz="1600" b="1">
                <a:latin typeface="Helvetica" panose="020B0604020202020204" pitchFamily="34" charset="0"/>
              </a:rPr>
              <a:t>while (1);</a:t>
            </a:r>
          </a:p>
        </p:txBody>
      </p:sp>
      <p:sp>
        <p:nvSpPr>
          <p:cNvPr id="47109" name="Rectangle 5">
            <a:extLst>
              <a:ext uri="{FF2B5EF4-FFF2-40B4-BE49-F238E27FC236}">
                <a16:creationId xmlns:a16="http://schemas.microsoft.com/office/drawing/2014/main" id="{D4F48AD8-D718-4142-B46C-A947CE8471FB}"/>
              </a:ext>
            </a:extLst>
          </p:cNvPr>
          <p:cNvSpPr>
            <a:spLocks noChangeArrowheads="1"/>
          </p:cNvSpPr>
          <p:nvPr/>
        </p:nvSpPr>
        <p:spPr bwMode="auto">
          <a:xfrm>
            <a:off x="4721225" y="2028825"/>
            <a:ext cx="3984625" cy="3311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170" tIns="46990" rIns="90170" bIns="46990"/>
          <a:lstStyle>
            <a:lvl1pPr marL="342900" indent="-342900">
              <a:spcBef>
                <a:spcPct val="35000"/>
              </a:spcBef>
              <a:buClr>
                <a:srgbClr val="993300"/>
              </a:buClr>
              <a:buSzPct val="90000"/>
              <a:buFont typeface="Monotype Sorts" pitchFamily="2" charset="2"/>
              <a:buChar char="n"/>
              <a:tabLst>
                <a:tab pos="1370013" algn="l"/>
                <a:tab pos="1714500" algn="l"/>
                <a:tab pos="20050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1370013" algn="l"/>
                <a:tab pos="1714500" algn="l"/>
                <a:tab pos="20050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1370013" algn="l"/>
                <a:tab pos="1714500" algn="l"/>
                <a:tab pos="20050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1370013" algn="l"/>
                <a:tab pos="1714500" algn="l"/>
                <a:tab pos="2005013" algn="l"/>
              </a:tabLst>
              <a:defRPr sz="2000">
                <a:solidFill>
                  <a:schemeClr val="tx1"/>
                </a:solidFill>
                <a:latin typeface="Arial" panose="020B0604020202020204" pitchFamily="34" charset="0"/>
                <a:ea typeface="宋体" panose="02010600030101010101" pitchFamily="2" charset="-122"/>
              </a:defRPr>
            </a:lvl9pPr>
          </a:lstStyle>
          <a:p>
            <a:r>
              <a:rPr lang="en-US" altLang="zh-CN" sz="1800">
                <a:latin typeface="Helvetica" panose="020B0604020202020204" pitchFamily="34" charset="0"/>
              </a:rPr>
              <a:t>Process P</a:t>
            </a:r>
            <a:r>
              <a:rPr lang="en-US" altLang="zh-CN" sz="1800" baseline="-25000">
                <a:latin typeface="Helvetica" panose="020B0604020202020204" pitchFamily="34" charset="0"/>
              </a:rPr>
              <a:t>j</a:t>
            </a:r>
            <a:endParaRPr lang="en-US" altLang="zh-CN" sz="1800">
              <a:latin typeface="Helvetica" panose="020B0604020202020204" pitchFamily="34" charset="0"/>
            </a:endParaRPr>
          </a:p>
          <a:p>
            <a:pPr>
              <a:buFont typeface="Monotype Sorts" pitchFamily="2" charset="2"/>
              <a:buNone/>
            </a:pPr>
            <a:r>
              <a:rPr lang="en-US" altLang="zh-CN" sz="1800">
                <a:latin typeface="Helvetica" panose="020B0604020202020204" pitchFamily="34" charset="0"/>
              </a:rPr>
              <a:t>	</a:t>
            </a:r>
            <a:r>
              <a:rPr lang="en-US" altLang="zh-CN" sz="1600" b="1">
                <a:latin typeface="Helvetica" panose="020B0604020202020204" pitchFamily="34" charset="0"/>
              </a:rPr>
              <a:t>do</a:t>
            </a:r>
            <a:r>
              <a:rPr lang="en-US" altLang="zh-CN" sz="1600">
                <a:latin typeface="Helvetica" panose="020B0604020202020204" pitchFamily="34" charset="0"/>
              </a:rPr>
              <a:t> {</a:t>
            </a:r>
          </a:p>
          <a:p>
            <a:pPr>
              <a:buFont typeface="Monotype Sorts" pitchFamily="2" charset="2"/>
              <a:buNone/>
            </a:pPr>
            <a:r>
              <a:rPr lang="en-US" altLang="zh-CN" sz="1600">
                <a:latin typeface="Helvetica" panose="020B0604020202020204" pitchFamily="34" charset="0"/>
              </a:rPr>
              <a:t>	    </a:t>
            </a:r>
            <a:r>
              <a:rPr lang="en-US" altLang="zh-CN" sz="1600" b="1">
                <a:solidFill>
                  <a:srgbClr val="0000FF"/>
                </a:solidFill>
                <a:latin typeface="Helvetica" panose="020B0604020202020204" pitchFamily="34" charset="0"/>
              </a:rPr>
              <a:t>flag [j]:= true;</a:t>
            </a:r>
            <a:br>
              <a:rPr lang="en-US" altLang="zh-CN" sz="1600" b="1">
                <a:solidFill>
                  <a:srgbClr val="0000FF"/>
                </a:solidFill>
                <a:latin typeface="Helvetica" panose="020B0604020202020204" pitchFamily="34" charset="0"/>
              </a:rPr>
            </a:br>
            <a:r>
              <a:rPr lang="en-US" altLang="zh-CN" sz="1600" b="1">
                <a:solidFill>
                  <a:srgbClr val="0000FF"/>
                </a:solidFill>
                <a:latin typeface="Helvetica" panose="020B0604020202020204" pitchFamily="34" charset="0"/>
              </a:rPr>
              <a:t>    turn = i;</a:t>
            </a:r>
            <a:br>
              <a:rPr lang="en-US" altLang="zh-CN" sz="1600" b="1">
                <a:solidFill>
                  <a:srgbClr val="0000FF"/>
                </a:solidFill>
                <a:latin typeface="Helvetica" panose="020B0604020202020204" pitchFamily="34" charset="0"/>
              </a:rPr>
            </a:br>
            <a:r>
              <a:rPr lang="en-US" altLang="zh-CN" sz="1600" b="1">
                <a:solidFill>
                  <a:srgbClr val="0000FF"/>
                </a:solidFill>
                <a:latin typeface="Helvetica" panose="020B0604020202020204" pitchFamily="34" charset="0"/>
              </a:rPr>
              <a:t>    while (flag [i] and turn = i) ;</a:t>
            </a:r>
          </a:p>
          <a:p>
            <a:pPr>
              <a:buFont typeface="Monotype Sorts" pitchFamily="2" charset="2"/>
              <a:buNone/>
            </a:pPr>
            <a:r>
              <a:rPr lang="en-US" altLang="zh-CN" sz="1600">
                <a:latin typeface="Helvetica" panose="020B0604020202020204" pitchFamily="34" charset="0"/>
              </a:rPr>
              <a:t>	        critical section</a:t>
            </a:r>
          </a:p>
          <a:p>
            <a:pPr>
              <a:buFont typeface="Monotype Sorts" pitchFamily="2" charset="2"/>
              <a:buNone/>
            </a:pPr>
            <a:r>
              <a:rPr lang="en-US" altLang="zh-CN" sz="1600">
                <a:latin typeface="Helvetica" panose="020B0604020202020204" pitchFamily="34" charset="0"/>
              </a:rPr>
              <a:t>	  </a:t>
            </a:r>
            <a:r>
              <a:rPr lang="en-US" altLang="zh-CN" sz="1600">
                <a:solidFill>
                  <a:srgbClr val="0000FF"/>
                </a:solidFill>
                <a:latin typeface="Helvetica" panose="020B0604020202020204" pitchFamily="34" charset="0"/>
              </a:rPr>
              <a:t>  </a:t>
            </a:r>
            <a:r>
              <a:rPr lang="en-US" altLang="zh-CN" sz="1600" b="1">
                <a:solidFill>
                  <a:srgbClr val="0000FF"/>
                </a:solidFill>
                <a:latin typeface="Helvetica" panose="020B0604020202020204" pitchFamily="34" charset="0"/>
              </a:rPr>
              <a:t>flag [j] = false;</a:t>
            </a:r>
          </a:p>
          <a:p>
            <a:pPr>
              <a:buFont typeface="Monotype Sorts" pitchFamily="2" charset="2"/>
              <a:buNone/>
            </a:pPr>
            <a:r>
              <a:rPr lang="en-US" altLang="zh-CN" sz="1600">
                <a:latin typeface="Helvetica" panose="020B0604020202020204" pitchFamily="34" charset="0"/>
              </a:rPr>
              <a:t>	        remainder section</a:t>
            </a:r>
          </a:p>
          <a:p>
            <a:pPr>
              <a:buFont typeface="Monotype Sorts" pitchFamily="2" charset="2"/>
              <a:buNone/>
            </a:pPr>
            <a:r>
              <a:rPr lang="en-US" altLang="zh-CN" sz="1600">
                <a:latin typeface="Helvetica" panose="020B0604020202020204" pitchFamily="34" charset="0"/>
              </a:rPr>
              <a:t>	} </a:t>
            </a:r>
            <a:r>
              <a:rPr lang="en-US" altLang="zh-CN" sz="1600" b="1">
                <a:latin typeface="Helvetica" panose="020B0604020202020204" pitchFamily="34" charset="0"/>
              </a:rPr>
              <a:t>while (1);</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9BD0886-8411-4A35-964B-BF19B4450B40}"/>
              </a:ext>
            </a:extLst>
          </p:cNvPr>
          <p:cNvSpPr>
            <a:spLocks noGrp="1"/>
          </p:cNvSpPr>
          <p:nvPr>
            <p:ph type="title" idx="4294967295"/>
          </p:nvPr>
        </p:nvSpPr>
        <p:spPr>
          <a:xfrm>
            <a:off x="1171575" y="290513"/>
            <a:ext cx="7772400" cy="844550"/>
          </a:xfrm>
          <a:ln>
            <a:miter/>
          </a:ln>
        </p:spPr>
        <p:txBody>
          <a:bodyPr/>
          <a:lstStyle/>
          <a:p>
            <a:pPr>
              <a:defRPr/>
            </a:pPr>
            <a:r>
              <a:rPr lang="zh-CN" altLang="en-US" noProof="1">
                <a:effectLst>
                  <a:outerShdw blurRad="38100" dist="38100" dir="2700000">
                    <a:srgbClr val="C0C0C0"/>
                  </a:outerShdw>
                </a:effectLst>
              </a:rPr>
              <a:t>Algorithm 3- Peterson</a:t>
            </a:r>
            <a:r>
              <a:rPr lang="en-US" altLang="zh-CN" noProof="1">
                <a:effectLst>
                  <a:outerShdw blurRad="38100" dist="38100" dir="2700000">
                    <a:srgbClr val="C0C0C0"/>
                  </a:outerShdw>
                </a:effectLst>
              </a:rPr>
              <a:t>’</a:t>
            </a:r>
            <a:r>
              <a:rPr lang="zh-CN" altLang="en-US" noProof="1">
                <a:effectLst>
                  <a:outerShdw blurRad="38100" dist="38100" dir="2700000">
                    <a:srgbClr val="C0C0C0"/>
                  </a:outerShdw>
                </a:effectLst>
              </a:rPr>
              <a:t>s Solution</a:t>
            </a:r>
          </a:p>
        </p:txBody>
      </p:sp>
      <p:sp>
        <p:nvSpPr>
          <p:cNvPr id="48131" name="Rectangle 3">
            <a:extLst>
              <a:ext uri="{FF2B5EF4-FFF2-40B4-BE49-F238E27FC236}">
                <a16:creationId xmlns:a16="http://schemas.microsoft.com/office/drawing/2014/main" id="{9B07BF29-EBDE-4ED9-96DB-685CD05F52BD}"/>
              </a:ext>
            </a:extLst>
          </p:cNvPr>
          <p:cNvSpPr>
            <a:spLocks noGrp="1" noChangeArrowheads="1"/>
          </p:cNvSpPr>
          <p:nvPr>
            <p:ph type="body" idx="4294967295"/>
          </p:nvPr>
        </p:nvSpPr>
        <p:spPr>
          <a:xfrm>
            <a:off x="1258888" y="1309688"/>
            <a:ext cx="7035800" cy="5032375"/>
          </a:xfrm>
        </p:spPr>
        <p:txBody>
          <a:bodyPr/>
          <a:lstStyle/>
          <a:p>
            <a:pPr>
              <a:lnSpc>
                <a:spcPct val="90000"/>
              </a:lnSpc>
            </a:pPr>
            <a:r>
              <a:rPr lang="zh-CN" altLang="en-US" sz="2000" b="1">
                <a:solidFill>
                  <a:srgbClr val="FF0000"/>
                </a:solidFill>
              </a:rPr>
              <a:t>登记+令牌</a:t>
            </a:r>
          </a:p>
          <a:p>
            <a:pPr>
              <a:lnSpc>
                <a:spcPct val="90000"/>
              </a:lnSpc>
            </a:pPr>
            <a:r>
              <a:rPr lang="zh-CN" altLang="en-US" sz="2000" b="1"/>
              <a:t>在门口登记（欲访问资源），并把令牌移交给另一个进程</a:t>
            </a:r>
          </a:p>
          <a:p>
            <a:pPr>
              <a:lnSpc>
                <a:spcPct val="90000"/>
              </a:lnSpc>
            </a:pPr>
            <a:r>
              <a:rPr lang="zh-CN" altLang="en-US" sz="2000" b="1"/>
              <a:t>退出时消除登记信息；</a:t>
            </a:r>
          </a:p>
          <a:p>
            <a:pPr>
              <a:lnSpc>
                <a:spcPct val="90000"/>
              </a:lnSpc>
            </a:pPr>
            <a:r>
              <a:rPr lang="zh-CN" altLang="en-US" sz="2000" b="1"/>
              <a:t>如果双方</a:t>
            </a:r>
            <a:r>
              <a:rPr lang="zh-CN" altLang="en-US" sz="2000" b="1">
                <a:solidFill>
                  <a:srgbClr val="FF0000"/>
                </a:solidFill>
              </a:rPr>
              <a:t>都已经</a:t>
            </a:r>
            <a:r>
              <a:rPr lang="zh-CN" altLang="en-US" sz="2000" b="1"/>
              <a:t>登记，但</a:t>
            </a:r>
            <a:r>
              <a:rPr lang="zh-CN" altLang="en-US" sz="2000" b="1">
                <a:solidFill>
                  <a:srgbClr val="FF0000"/>
                </a:solidFill>
              </a:rPr>
              <a:t>拥有令牌</a:t>
            </a:r>
            <a:r>
              <a:rPr lang="zh-CN" altLang="en-US" sz="2000" b="1"/>
              <a:t>的进程会进入；</a:t>
            </a:r>
          </a:p>
          <a:p>
            <a:pPr lvl="1">
              <a:lnSpc>
                <a:spcPct val="90000"/>
              </a:lnSpc>
            </a:pPr>
            <a:r>
              <a:rPr lang="zh-CN" altLang="en-US" sz="1800" b="1">
                <a:solidFill>
                  <a:srgbClr val="0033CC"/>
                </a:solidFill>
              </a:rPr>
              <a:t>progress</a:t>
            </a:r>
          </a:p>
          <a:p>
            <a:pPr>
              <a:lnSpc>
                <a:spcPct val="90000"/>
              </a:lnSpc>
            </a:pPr>
            <a:r>
              <a:rPr lang="zh-CN" altLang="en-US" sz="2000" b="1"/>
              <a:t>如果对方</a:t>
            </a:r>
            <a:r>
              <a:rPr lang="zh-CN" altLang="en-US" sz="2000" b="1">
                <a:solidFill>
                  <a:srgbClr val="FF0000"/>
                </a:solidFill>
              </a:rPr>
              <a:t>尚未</a:t>
            </a:r>
            <a:r>
              <a:rPr lang="zh-CN" altLang="en-US" sz="2000" b="1"/>
              <a:t>登记，</a:t>
            </a:r>
            <a:r>
              <a:rPr lang="zh-CN" altLang="en-US" sz="2000" b="1">
                <a:solidFill>
                  <a:srgbClr val="006600"/>
                </a:solidFill>
              </a:rPr>
              <a:t>但</a:t>
            </a:r>
            <a:r>
              <a:rPr lang="zh-CN" altLang="en-US" sz="2000" b="1">
                <a:solidFill>
                  <a:srgbClr val="FF0000"/>
                </a:solidFill>
              </a:rPr>
              <a:t>拥有</a:t>
            </a:r>
            <a:r>
              <a:rPr lang="zh-CN" altLang="en-US" sz="2000" b="1"/>
              <a:t>令牌，自己会进入；</a:t>
            </a:r>
          </a:p>
          <a:p>
            <a:pPr lvl="1">
              <a:lnSpc>
                <a:spcPct val="90000"/>
              </a:lnSpc>
            </a:pPr>
            <a:r>
              <a:rPr lang="zh-CN" altLang="en-US" sz="1700" b="1">
                <a:solidFill>
                  <a:srgbClr val="0033CC"/>
                </a:solidFill>
              </a:rPr>
              <a:t>progress</a:t>
            </a:r>
          </a:p>
          <a:p>
            <a:pPr>
              <a:lnSpc>
                <a:spcPct val="90000"/>
              </a:lnSpc>
            </a:pPr>
            <a:r>
              <a:rPr lang="zh-CN" altLang="en-US" sz="2000" b="1"/>
              <a:t>如果对方</a:t>
            </a:r>
            <a:r>
              <a:rPr lang="zh-CN" altLang="en-US" sz="2000" b="1">
                <a:solidFill>
                  <a:srgbClr val="FF0000"/>
                </a:solidFill>
              </a:rPr>
              <a:t>已经</a:t>
            </a:r>
            <a:r>
              <a:rPr lang="zh-CN" altLang="en-US" sz="2000" b="1"/>
              <a:t>登记，</a:t>
            </a:r>
            <a:r>
              <a:rPr lang="zh-CN" altLang="en-US" sz="2000" b="1">
                <a:solidFill>
                  <a:srgbClr val="006600"/>
                </a:solidFill>
              </a:rPr>
              <a:t>且</a:t>
            </a:r>
            <a:r>
              <a:rPr lang="zh-CN" altLang="en-US" sz="2000" b="1">
                <a:solidFill>
                  <a:srgbClr val="FF0000"/>
                </a:solidFill>
              </a:rPr>
              <a:t>拥有</a:t>
            </a:r>
            <a:r>
              <a:rPr lang="zh-CN" altLang="en-US" sz="2000" b="1"/>
              <a:t>令牌，对方进入，自己等待；</a:t>
            </a:r>
          </a:p>
          <a:p>
            <a:pPr lvl="1">
              <a:lnSpc>
                <a:spcPct val="90000"/>
              </a:lnSpc>
            </a:pPr>
            <a:r>
              <a:rPr lang="zh-CN" altLang="en-US" sz="1800" b="1">
                <a:solidFill>
                  <a:srgbClr val="0000FF"/>
                </a:solidFill>
              </a:rPr>
              <a:t>mutual exclusion</a:t>
            </a:r>
            <a:endParaRPr lang="zh-CN" altLang="en-US" sz="1800" b="1"/>
          </a:p>
          <a:p>
            <a:pPr>
              <a:lnSpc>
                <a:spcPct val="90000"/>
              </a:lnSpc>
            </a:pPr>
            <a:r>
              <a:rPr lang="zh-CN" altLang="en-US" sz="2000" b="1"/>
              <a:t>进入时令该令牌转交</a:t>
            </a:r>
          </a:p>
          <a:p>
            <a:pPr lvl="1">
              <a:lnSpc>
                <a:spcPct val="90000"/>
              </a:lnSpc>
            </a:pPr>
            <a:r>
              <a:rPr lang="zh-CN" altLang="en-US" sz="1700" b="1">
                <a:solidFill>
                  <a:srgbClr val="0033CC"/>
                </a:solidFill>
                <a:sym typeface="Arial" panose="020B0604020202020204" pitchFamily="34" charset="0"/>
              </a:rPr>
              <a:t>bunded waiting</a:t>
            </a:r>
          </a:p>
          <a:p>
            <a:pPr>
              <a:lnSpc>
                <a:spcPct val="90000"/>
              </a:lnSpc>
            </a:pPr>
            <a:r>
              <a:rPr lang="zh-CN" altLang="en-US" sz="2000" b="1"/>
              <a:t>满足三个条件</a:t>
            </a:r>
          </a:p>
          <a:p>
            <a:pPr>
              <a:lnSpc>
                <a:spcPct val="90000"/>
              </a:lnSpc>
            </a:pPr>
            <a:r>
              <a:rPr lang="zh-CN" altLang="en-US" sz="2000" b="1"/>
              <a:t>需要证明 参见P195－196</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D29F664-8D5C-4B4B-8771-AE81DBFFCB54}"/>
              </a:ext>
            </a:extLst>
          </p:cNvPr>
          <p:cNvSpPr txBox="1"/>
          <p:nvPr>
            <p:custDataLst>
              <p:tags r:id="rId2"/>
            </p:custDataLst>
          </p:nvPr>
        </p:nvSpPr>
        <p:spPr>
          <a:xfrm>
            <a:off x="914400" y="635000"/>
            <a:ext cx="7315200" cy="1524535"/>
          </a:xfrm>
          <a:prstGeom prst="rect">
            <a:avLst/>
          </a:prstGeom>
          <a:noFill/>
        </p:spPr>
        <p:txBody>
          <a:bodyPr anchor="ctr"/>
          <a:lstStyle/>
          <a:p>
            <a:pPr>
              <a:defRPr/>
            </a:pPr>
            <a:r>
              <a:rPr lang="zh-CN" altLang="en-US" sz="2800" noProof="1">
                <a:effectLst>
                  <a:outerShdw blurRad="38100" dist="38100" dir="2700000">
                    <a:srgbClr val="C0C0C0"/>
                  </a:outerShdw>
                </a:effectLst>
              </a:rPr>
              <a:t>Algorithm 3- Peterson</a:t>
            </a:r>
            <a:r>
              <a:rPr lang="en-US" altLang="zh-CN" sz="2800" noProof="1">
                <a:effectLst>
                  <a:outerShdw blurRad="38100" dist="38100" dir="2700000">
                    <a:srgbClr val="C0C0C0"/>
                  </a:outerShdw>
                </a:effectLst>
              </a:rPr>
              <a:t>’</a:t>
            </a:r>
            <a:r>
              <a:rPr lang="zh-CN" altLang="en-US" sz="2800" noProof="1">
                <a:effectLst>
                  <a:outerShdw blurRad="38100" dist="38100" dir="2700000">
                    <a:srgbClr val="C0C0C0"/>
                  </a:outerShdw>
                </a:effectLst>
              </a:rPr>
              <a:t>s Solution</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9155" name="文本框 4">
            <a:extLst>
              <a:ext uri="{FF2B5EF4-FFF2-40B4-BE49-F238E27FC236}">
                <a16:creationId xmlns:a16="http://schemas.microsoft.com/office/drawing/2014/main" id="{3438116F-EEA1-42E3-865D-A6BC0A087CC9}"/>
              </a:ext>
            </a:extLst>
          </p:cNvPr>
          <p:cNvSpPr txBox="1">
            <a:spLocks noChangeArrowheads="1"/>
          </p:cNvSpPr>
          <p:nvPr>
            <p:custDataLst>
              <p:tags r:id="rId3"/>
            </p:custDataLst>
          </p:nvPr>
        </p:nvSpPr>
        <p:spPr bwMode="auto">
          <a:xfrm>
            <a:off x="1525905" y="228812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不能保证进程互斥进入临界区，会出现“饥饿”现象</a:t>
            </a:r>
          </a:p>
        </p:txBody>
      </p:sp>
      <p:sp>
        <p:nvSpPr>
          <p:cNvPr id="49156" name="文本框 5">
            <a:extLst>
              <a:ext uri="{FF2B5EF4-FFF2-40B4-BE49-F238E27FC236}">
                <a16:creationId xmlns:a16="http://schemas.microsoft.com/office/drawing/2014/main" id="{5C705D38-AE42-449B-A2DA-786AC56290B0}"/>
              </a:ext>
            </a:extLst>
          </p:cNvPr>
          <p:cNvSpPr txBox="1">
            <a:spLocks noChangeArrowheads="1"/>
          </p:cNvSpPr>
          <p:nvPr>
            <p:custDataLst>
              <p:tags r:id="rId4"/>
            </p:custDataLst>
          </p:nvPr>
        </p:nvSpPr>
        <p:spPr bwMode="auto">
          <a:xfrm>
            <a:off x="1525905" y="2865973"/>
            <a:ext cx="6400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不能保证进程互斥进入临界区，不会出现“饥饿”现象</a:t>
            </a:r>
          </a:p>
        </p:txBody>
      </p:sp>
      <p:sp>
        <p:nvSpPr>
          <p:cNvPr id="49157" name="文本框 6">
            <a:extLst>
              <a:ext uri="{FF2B5EF4-FFF2-40B4-BE49-F238E27FC236}">
                <a16:creationId xmlns:a16="http://schemas.microsoft.com/office/drawing/2014/main" id="{FB1D9B39-D1E4-45B8-9900-FC5046DA7BF9}"/>
              </a:ext>
            </a:extLst>
          </p:cNvPr>
          <p:cNvSpPr txBox="1">
            <a:spLocks noChangeArrowheads="1"/>
          </p:cNvSpPr>
          <p:nvPr>
            <p:custDataLst>
              <p:tags r:id="rId5"/>
            </p:custDataLst>
          </p:nvPr>
        </p:nvSpPr>
        <p:spPr bwMode="auto">
          <a:xfrm>
            <a:off x="1525905" y="3445410"/>
            <a:ext cx="6400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能保证进程互斥进入临界区，会出现“饥饿”现象</a:t>
            </a:r>
          </a:p>
        </p:txBody>
      </p:sp>
      <p:sp>
        <p:nvSpPr>
          <p:cNvPr id="49158" name="文本框 7">
            <a:extLst>
              <a:ext uri="{FF2B5EF4-FFF2-40B4-BE49-F238E27FC236}">
                <a16:creationId xmlns:a16="http://schemas.microsoft.com/office/drawing/2014/main" id="{5607F8D5-9E15-4042-B083-3CA588A20A2D}"/>
              </a:ext>
            </a:extLst>
          </p:cNvPr>
          <p:cNvSpPr txBox="1">
            <a:spLocks noChangeArrowheads="1"/>
          </p:cNvSpPr>
          <p:nvPr>
            <p:custDataLst>
              <p:tags r:id="rId6"/>
            </p:custDataLst>
          </p:nvPr>
        </p:nvSpPr>
        <p:spPr bwMode="auto">
          <a:xfrm>
            <a:off x="1525905" y="408834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能保证进程互斥进入临界区，不会出现“饥饿”现象</a:t>
            </a:r>
          </a:p>
        </p:txBody>
      </p:sp>
      <p:sp>
        <p:nvSpPr>
          <p:cNvPr id="9" name="椭圆 8">
            <a:extLst>
              <a:ext uri="{FF2B5EF4-FFF2-40B4-BE49-F238E27FC236}">
                <a16:creationId xmlns:a16="http://schemas.microsoft.com/office/drawing/2014/main" id="{CA155723-9908-47DE-BE80-4C73E1FDE5BF}"/>
              </a:ext>
            </a:extLst>
          </p:cNvPr>
          <p:cNvSpPr>
            <a:spLocks noChangeAspect="1"/>
          </p:cNvSpPr>
          <p:nvPr>
            <p:custDataLst>
              <p:tags r:id="rId7"/>
            </p:custDataLst>
          </p:nvPr>
        </p:nvSpPr>
        <p:spPr>
          <a:xfrm>
            <a:off x="811530" y="235162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FA8BE0B-20EA-4CAA-BF71-259E33E07452}"/>
              </a:ext>
            </a:extLst>
          </p:cNvPr>
          <p:cNvSpPr>
            <a:spLocks noChangeAspect="1"/>
          </p:cNvSpPr>
          <p:nvPr>
            <p:custDataLst>
              <p:tags r:id="rId8"/>
            </p:custDataLst>
          </p:nvPr>
        </p:nvSpPr>
        <p:spPr>
          <a:xfrm>
            <a:off x="811530" y="293106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C1209B77-42C2-462D-99DB-A2110BF688AF}"/>
              </a:ext>
            </a:extLst>
          </p:cNvPr>
          <p:cNvSpPr>
            <a:spLocks noChangeAspect="1"/>
          </p:cNvSpPr>
          <p:nvPr>
            <p:custDataLst>
              <p:tags r:id="rId9"/>
            </p:custDataLst>
          </p:nvPr>
        </p:nvSpPr>
        <p:spPr>
          <a:xfrm>
            <a:off x="811530" y="350891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E280A528-AEE4-4921-86C7-A8FF8E8B5D2C}"/>
              </a:ext>
            </a:extLst>
          </p:cNvPr>
          <p:cNvSpPr>
            <a:spLocks noChangeAspect="1"/>
          </p:cNvSpPr>
          <p:nvPr>
            <p:custDataLst>
              <p:tags r:id="rId10"/>
            </p:custDataLst>
          </p:nvPr>
        </p:nvSpPr>
        <p:spPr>
          <a:xfrm>
            <a:off x="811530" y="415184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44F8A647-DC6A-4A9E-B0A2-409F9CF8B446}"/>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256DDBB1-737A-42C7-8455-DB37AC89D747}"/>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49165" name="文本框 24">
            <a:extLst>
              <a:ext uri="{FF2B5EF4-FFF2-40B4-BE49-F238E27FC236}">
                <a16:creationId xmlns:a16="http://schemas.microsoft.com/office/drawing/2014/main" id="{48931629-3D8B-42AA-A951-155519AEA9BE}"/>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49166" name="文本框 25">
            <a:extLst>
              <a:ext uri="{FF2B5EF4-FFF2-40B4-BE49-F238E27FC236}">
                <a16:creationId xmlns:a16="http://schemas.microsoft.com/office/drawing/2014/main" id="{8A4BE181-14B1-475E-8222-FE895CD21EC5}"/>
              </a:ext>
            </a:extLst>
          </p:cNvPr>
          <p:cNvSpPr txBox="1">
            <a:spLocks noChangeArrowheads="1"/>
          </p:cNvSpPr>
          <p:nvPr>
            <p:custDataLst>
              <p:tags r:id="rId14"/>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49169" name="组合 23">
            <a:extLst>
              <a:ext uri="{FF2B5EF4-FFF2-40B4-BE49-F238E27FC236}">
                <a16:creationId xmlns:a16="http://schemas.microsoft.com/office/drawing/2014/main" id="{EF45D0DA-45A5-4231-9747-658680A3145B}"/>
              </a:ext>
            </a:extLst>
          </p:cNvPr>
          <p:cNvGrpSpPr>
            <a:grpSpLocks/>
          </p:cNvGrpSpPr>
          <p:nvPr>
            <p:custDataLst>
              <p:tags r:id="rId15"/>
            </p:custDataLst>
          </p:nvPr>
        </p:nvGrpSpPr>
        <p:grpSpPr bwMode="auto">
          <a:xfrm>
            <a:off x="9537700" y="0"/>
            <a:ext cx="3814763" cy="647700"/>
            <a:chOff x="9537700" y="0"/>
            <a:chExt cx="3815080" cy="647700"/>
          </a:xfrm>
        </p:grpSpPr>
        <p:sp>
          <p:nvSpPr>
            <p:cNvPr id="21" name="RemarkBack">
              <a:extLst>
                <a:ext uri="{FF2B5EF4-FFF2-40B4-BE49-F238E27FC236}">
                  <a16:creationId xmlns:a16="http://schemas.microsoft.com/office/drawing/2014/main" id="{68B6B30D-8BA3-442A-9C2C-83F745F69A3F}"/>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a:extLst>
                <a:ext uri="{FF2B5EF4-FFF2-40B4-BE49-F238E27FC236}">
                  <a16:creationId xmlns:a16="http://schemas.microsoft.com/office/drawing/2014/main" id="{1C6CE020-4BA8-483D-BA4F-E2A5F7C4018B}"/>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173" name="RemarkTitleText">
              <a:extLst>
                <a:ext uri="{FF2B5EF4-FFF2-40B4-BE49-F238E27FC236}">
                  <a16:creationId xmlns:a16="http://schemas.microsoft.com/office/drawing/2014/main" id="{D342B6B8-FAFF-43F6-9E2B-48832136ECA8}"/>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815D7FF9-6262-40E4-A821-01D3A50D10C5}"/>
              </a:ext>
            </a:extLst>
          </p:cNvPr>
          <p:cNvSpPr/>
          <p:nvPr>
            <p:custDataLst>
              <p:tags r:id="rId16"/>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3" name="RemarkBlock">
            <a:extLst>
              <a:ext uri="{FF2B5EF4-FFF2-40B4-BE49-F238E27FC236}">
                <a16:creationId xmlns:a16="http://schemas.microsoft.com/office/drawing/2014/main" id="{71D8EA5F-B7A2-42F9-B906-E121E7270DCD}"/>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dirty="0">
              <a:solidFill>
                <a:schemeClr val="tx1"/>
              </a:solidFill>
            </a:endParaRPr>
          </a:p>
        </p:txBody>
      </p:sp>
      <p:sp>
        <p:nvSpPr>
          <p:cNvPr id="5" name="RemarkTitleText">
            <a:extLst>
              <a:ext uri="{FF2B5EF4-FFF2-40B4-BE49-F238E27FC236}">
                <a16:creationId xmlns:a16="http://schemas.microsoft.com/office/drawing/2014/main" id="{E21738CE-16F4-4D3C-9581-CD7406340FDC}"/>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49167" name="组合 17">
            <a:extLst>
              <a:ext uri="{FF2B5EF4-FFF2-40B4-BE49-F238E27FC236}">
                <a16:creationId xmlns:a16="http://schemas.microsoft.com/office/drawing/2014/main" id="{47B3E0C9-3848-4781-B48F-E91B9EA16727}"/>
              </a:ext>
            </a:extLst>
          </p:cNvPr>
          <p:cNvGrpSpPr>
            <a:grpSpLocks/>
          </p:cNvGrpSpPr>
          <p:nvPr>
            <p:custDataLst>
              <p:tags r:id="rId19"/>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23482B10-2D85-43F2-B40B-3E3642DABF24}"/>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EEBDDCFB-1DE6-49B5-A312-C1632052F723}"/>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176" name="TypeText">
              <a:extLst>
                <a:ext uri="{FF2B5EF4-FFF2-40B4-BE49-F238E27FC236}">
                  <a16:creationId xmlns:a16="http://schemas.microsoft.com/office/drawing/2014/main" id="{073FE9E5-ABB0-42A3-A3E9-9F851C70063E}"/>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49177" name="TipText">
              <a:extLst>
                <a:ext uri="{FF2B5EF4-FFF2-40B4-BE49-F238E27FC236}">
                  <a16:creationId xmlns:a16="http://schemas.microsoft.com/office/drawing/2014/main" id="{C103C8C2-6DB9-44A6-A7BD-B63797962FAC}"/>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9170" name="图片 2">
            <a:extLst>
              <a:ext uri="{FF2B5EF4-FFF2-40B4-BE49-F238E27FC236}">
                <a16:creationId xmlns:a16="http://schemas.microsoft.com/office/drawing/2014/main" id="{FF21DEF3-5C5A-4037-84E9-0925F6DFFEBA}"/>
              </a:ext>
            </a:extLst>
          </p:cNvPr>
          <p:cNvPicPr>
            <a:picLocks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8" name="文本框 18">
            <a:extLst>
              <a:ext uri="{FF2B5EF4-FFF2-40B4-BE49-F238E27FC236}">
                <a16:creationId xmlns:a16="http://schemas.microsoft.com/office/drawing/2014/main" id="{B49417C1-4AD7-4E4E-8BFF-D542F4DA87B4}"/>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7F7F78A-9591-441C-83E2-A2A671F2801D}"/>
              </a:ext>
            </a:extLst>
          </p:cNvPr>
          <p:cNvSpPr>
            <a:spLocks noGrp="1"/>
          </p:cNvSpPr>
          <p:nvPr>
            <p:ph type="title" idx="4294967295"/>
          </p:nvPr>
        </p:nvSpPr>
        <p:spPr>
          <a:xfrm>
            <a:off x="1144588" y="476250"/>
            <a:ext cx="7772400" cy="844550"/>
          </a:xfrm>
          <a:ln>
            <a:miter/>
          </a:ln>
        </p:spPr>
        <p:txBody>
          <a:bodyPr/>
          <a:lstStyle/>
          <a:p>
            <a:pPr>
              <a:defRPr/>
            </a:pPr>
            <a:r>
              <a:rPr lang="zh-CN" altLang="en-US" noProof="1">
                <a:effectLst>
                  <a:outerShdw blurRad="38100" dist="38100" dir="2700000">
                    <a:srgbClr val="C0C0C0"/>
                  </a:outerShdw>
                </a:effectLst>
              </a:rPr>
              <a:t>解题思路</a:t>
            </a:r>
          </a:p>
        </p:txBody>
      </p:sp>
      <p:sp>
        <p:nvSpPr>
          <p:cNvPr id="50179" name="Rectangle 3">
            <a:extLst>
              <a:ext uri="{FF2B5EF4-FFF2-40B4-BE49-F238E27FC236}">
                <a16:creationId xmlns:a16="http://schemas.microsoft.com/office/drawing/2014/main" id="{3941E895-D4D0-4188-8602-0758A3864C07}"/>
              </a:ext>
            </a:extLst>
          </p:cNvPr>
          <p:cNvSpPr>
            <a:spLocks noGrp="1" noChangeArrowheads="1"/>
          </p:cNvSpPr>
          <p:nvPr>
            <p:ph type="body" idx="4294967295"/>
          </p:nvPr>
        </p:nvSpPr>
        <p:spPr>
          <a:xfrm>
            <a:off x="743874" y="1563687"/>
            <a:ext cx="7325927" cy="4114800"/>
          </a:xfrm>
        </p:spPr>
        <p:txBody>
          <a:bodyPr/>
          <a:lstStyle/>
          <a:p>
            <a:r>
              <a:rPr lang="zh-CN" altLang="en-US" sz="2000" b="1" dirty="0"/>
              <a:t>1、说明同步机制应满足的三（四）个准则；</a:t>
            </a:r>
          </a:p>
          <a:p>
            <a:r>
              <a:rPr lang="zh-CN" altLang="en-US" sz="2000" b="1" dirty="0"/>
              <a:t>2、分析给出的算法，找出一个</a:t>
            </a:r>
            <a:r>
              <a:rPr lang="zh-CN" altLang="en-US" sz="2000" b="1" i="1" u="sng" dirty="0">
                <a:solidFill>
                  <a:srgbClr val="006600"/>
                </a:solidFill>
              </a:rPr>
              <a:t>特例</a:t>
            </a:r>
            <a:r>
              <a:rPr lang="zh-CN" altLang="en-US" sz="2000" b="1" dirty="0"/>
              <a:t>说明该同步机制违反了哪个或哪几个准则；</a:t>
            </a:r>
          </a:p>
          <a:p>
            <a:pPr lvl="1"/>
            <a:r>
              <a:rPr lang="zh-CN" altLang="en-US" sz="2000" b="1" dirty="0"/>
              <a:t>一般是边界条件容易出现问题；</a:t>
            </a:r>
          </a:p>
          <a:p>
            <a:pPr lvl="1"/>
            <a:r>
              <a:rPr lang="zh-CN" altLang="en-US" sz="2000" b="1" dirty="0"/>
              <a:t>E.g. 2k year problem，财务系统中月末转账</a:t>
            </a:r>
          </a:p>
          <a:p>
            <a:pPr lvl="1"/>
            <a:endParaRPr lang="zh-CN" altLang="en-US" sz="2000" b="1" dirty="0"/>
          </a:p>
          <a:p>
            <a:pPr lvl="1"/>
            <a:r>
              <a:rPr lang="zh-CN" altLang="en-US" sz="2000" b="1" dirty="0"/>
              <a:t>考虑多个进程（至少两个）</a:t>
            </a:r>
            <a:r>
              <a:rPr lang="zh-CN" altLang="en-US" sz="2000" b="1" dirty="0">
                <a:solidFill>
                  <a:srgbClr val="FF0000"/>
                </a:solidFill>
              </a:rPr>
              <a:t>几乎同时</a:t>
            </a:r>
            <a:r>
              <a:rPr lang="zh-CN" altLang="en-US" sz="2000" b="1" dirty="0"/>
              <a:t>访问临界资源</a:t>
            </a:r>
          </a:p>
          <a:p>
            <a:endParaRPr lang="zh-CN" altLang="en-US" sz="1800" b="1" dirty="0"/>
          </a:p>
          <a:p>
            <a:endParaRPr lang="zh-CN" altLang="en-US" sz="1800" b="1" dirty="0"/>
          </a:p>
          <a:p>
            <a:r>
              <a:rPr lang="zh-CN" altLang="en-US" sz="2000" b="1" dirty="0"/>
              <a:t>如果认为正确，需要证明。</a:t>
            </a:r>
          </a:p>
        </p:txBody>
      </p:sp>
      <p:sp>
        <p:nvSpPr>
          <p:cNvPr id="4" name="新月形 3">
            <a:extLst>
              <a:ext uri="{FF2B5EF4-FFF2-40B4-BE49-F238E27FC236}">
                <a16:creationId xmlns:a16="http://schemas.microsoft.com/office/drawing/2014/main" id="{012DA260-9A5F-4B4C-9202-3F5C22DC2A51}"/>
              </a:ext>
            </a:extLst>
          </p:cNvPr>
          <p:cNvSpPr/>
          <p:nvPr/>
        </p:nvSpPr>
        <p:spPr>
          <a:xfrm>
            <a:off x="7361238" y="5838825"/>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altLang="zh-CN" dirty="0">
                <a:solidFill>
                  <a:schemeClr val="tx1"/>
                </a:solidFill>
              </a:rPr>
              <a:t>10</a:t>
            </a:r>
            <a:endParaRPr lang="zh-CN" altLang="en-US" dirty="0">
              <a:solidFill>
                <a:schemeClr val="tx1"/>
              </a:solidFill>
            </a:endParaRPr>
          </a:p>
        </p:txBody>
      </p:sp>
      <p:sp>
        <p:nvSpPr>
          <p:cNvPr id="50181" name="文本框 1">
            <a:extLst>
              <a:ext uri="{FF2B5EF4-FFF2-40B4-BE49-F238E27FC236}">
                <a16:creationId xmlns:a16="http://schemas.microsoft.com/office/drawing/2014/main" id="{6124FE50-8C79-4D50-AAC4-9DD1FD27AB4D}"/>
              </a:ext>
            </a:extLst>
          </p:cNvPr>
          <p:cNvSpPr txBox="1">
            <a:spLocks noChangeArrowheads="1"/>
          </p:cNvSpPr>
          <p:nvPr/>
        </p:nvSpPr>
        <p:spPr bwMode="auto">
          <a:xfrm>
            <a:off x="6450013" y="5921375"/>
            <a:ext cx="996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t>+Exp2</a:t>
            </a:r>
            <a:endParaRPr lang="zh-CN" altLang="en-US" sz="180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9499BE92-F5FB-4980-A395-B9C3419D8445}"/>
              </a:ext>
            </a:extLst>
          </p:cNvPr>
          <p:cNvSpPr>
            <a:spLocks noGrp="1" noChangeArrowheads="1"/>
          </p:cNvSpPr>
          <p:nvPr>
            <p:ph type="title" idx="4294967295"/>
          </p:nvPr>
        </p:nvSpPr>
        <p:spPr>
          <a:xfrm>
            <a:off x="457200" y="201613"/>
            <a:ext cx="8229600" cy="576262"/>
          </a:xfrm>
        </p:spPr>
        <p:txBody>
          <a:bodyPr lIns="91435" tIns="45718" rIns="91435" bIns="45718"/>
          <a:lstStyle/>
          <a:p>
            <a:r>
              <a:rPr lang="en-US" altLang="zh-CN" sz="2800" b="0"/>
              <a:t>Critical Section Problem</a:t>
            </a:r>
            <a:endParaRPr lang="en-US" altLang="zh-CN" b="0"/>
          </a:p>
        </p:txBody>
      </p:sp>
      <p:sp>
        <p:nvSpPr>
          <p:cNvPr id="30723" name="Content Placeholder 2">
            <a:extLst>
              <a:ext uri="{FF2B5EF4-FFF2-40B4-BE49-F238E27FC236}">
                <a16:creationId xmlns:a16="http://schemas.microsoft.com/office/drawing/2014/main" id="{2F546148-7785-40A0-A593-8BB0F5A4201E}"/>
              </a:ext>
            </a:extLst>
          </p:cNvPr>
          <p:cNvSpPr>
            <a:spLocks noGrp="1" noChangeArrowheads="1"/>
          </p:cNvSpPr>
          <p:nvPr>
            <p:ph idx="4294967295"/>
          </p:nvPr>
        </p:nvSpPr>
        <p:spPr>
          <a:xfrm>
            <a:off x="676275" y="1109663"/>
            <a:ext cx="7718425" cy="4795837"/>
          </a:xfrm>
        </p:spPr>
        <p:txBody>
          <a:bodyPr lIns="91435" tIns="45718" rIns="91435" bIns="45718"/>
          <a:lstStyle/>
          <a:p>
            <a:pPr>
              <a:defRPr/>
            </a:pPr>
            <a:r>
              <a:rPr lang="en-US" altLang="zh-CN" sz="2000" dirty="0"/>
              <a:t>Consider system of </a:t>
            </a:r>
            <a:r>
              <a:rPr lang="en-US" altLang="zh-CN" sz="2000" b="1" i="1" dirty="0"/>
              <a:t>n</a:t>
            </a:r>
            <a:r>
              <a:rPr lang="en-US" altLang="zh-CN" sz="2000" b="1" dirty="0"/>
              <a:t> </a:t>
            </a:r>
            <a:r>
              <a:rPr lang="en-US" altLang="zh-CN" sz="2000" dirty="0"/>
              <a:t>processes {</a:t>
            </a:r>
            <a:r>
              <a:rPr lang="en-US" altLang="zh-CN" sz="2000" b="1" i="1" dirty="0"/>
              <a:t>p</a:t>
            </a:r>
            <a:r>
              <a:rPr lang="en-US" altLang="zh-CN" sz="2000" b="1" i="1" baseline="-25000" dirty="0"/>
              <a:t>0</a:t>
            </a:r>
            <a:r>
              <a:rPr lang="en-US" altLang="zh-CN" sz="2000" b="1" i="1" dirty="0"/>
              <a:t>, p</a:t>
            </a:r>
            <a:r>
              <a:rPr lang="en-US" altLang="zh-CN" sz="2000" b="1" i="1" baseline="-25000" dirty="0"/>
              <a:t>1</a:t>
            </a:r>
            <a:r>
              <a:rPr lang="en-US" altLang="zh-CN" sz="2000" b="1" i="1" dirty="0"/>
              <a:t>, … p</a:t>
            </a:r>
            <a:r>
              <a:rPr lang="en-US" altLang="zh-CN" sz="2000" b="1" i="1" baseline="-25000" dirty="0"/>
              <a:t>n-1</a:t>
            </a:r>
            <a:r>
              <a:rPr lang="en-US" altLang="zh-CN" sz="2000" dirty="0"/>
              <a:t>}</a:t>
            </a:r>
          </a:p>
          <a:p>
            <a:pPr>
              <a:defRPr/>
            </a:pPr>
            <a:r>
              <a:rPr lang="en-US" altLang="zh-CN" sz="2000" i="1" u="sng" dirty="0">
                <a:solidFill>
                  <a:srgbClr val="FF0000"/>
                </a:solidFill>
              </a:rPr>
              <a:t>Critical section problem</a:t>
            </a:r>
            <a:r>
              <a:rPr lang="en-US" altLang="zh-CN" sz="2000" i="1" dirty="0">
                <a:solidFill>
                  <a:srgbClr val="FF0000"/>
                </a:solidFill>
              </a:rPr>
              <a:t> </a:t>
            </a:r>
            <a:r>
              <a:rPr lang="en-US" altLang="zh-CN" sz="2000" dirty="0"/>
              <a:t>is to design a </a:t>
            </a:r>
            <a:r>
              <a:rPr lang="en-US" altLang="zh-CN" sz="2000" dirty="0">
                <a:solidFill>
                  <a:srgbClr val="FF0000"/>
                </a:solidFill>
              </a:rPr>
              <a:t>protocol</a:t>
            </a:r>
            <a:r>
              <a:rPr lang="en-US" altLang="zh-CN" sz="2000" dirty="0"/>
              <a:t> to solve ensure,</a:t>
            </a:r>
          </a:p>
          <a:p>
            <a:pPr lvl="1">
              <a:defRPr/>
            </a:pPr>
            <a:r>
              <a:rPr lang="en-US" altLang="zh-CN" sz="1800" dirty="0">
                <a:solidFill>
                  <a:srgbClr val="006600"/>
                </a:solidFill>
              </a:rPr>
              <a:t>When one process in critical section, no other may be in its critical section </a:t>
            </a:r>
          </a:p>
          <a:p>
            <a:pPr>
              <a:defRPr/>
            </a:pPr>
            <a:r>
              <a:rPr lang="en-US" altLang="zh-CN" sz="2000" dirty="0"/>
              <a:t>And the </a:t>
            </a:r>
            <a:r>
              <a:rPr lang="en-US" altLang="zh-CN" sz="2000" dirty="0">
                <a:solidFill>
                  <a:srgbClr val="FF0000"/>
                </a:solidFill>
              </a:rPr>
              <a:t>protocol </a:t>
            </a:r>
            <a:r>
              <a:rPr lang="en-US" altLang="zh-CN" sz="2000" dirty="0"/>
              <a:t>should satisfy :</a:t>
            </a:r>
          </a:p>
          <a:p>
            <a:pPr lvl="1">
              <a:defRPr/>
            </a:pPr>
            <a:r>
              <a:rPr lang="zh-CN" altLang="en-US" sz="1800" dirty="0">
                <a:solidFill>
                  <a:srgbClr val="006600"/>
                </a:solidFill>
              </a:rPr>
              <a:t>Mutual Exclusion</a:t>
            </a:r>
            <a:r>
              <a:rPr lang="en-US" altLang="zh-CN" sz="1800" dirty="0">
                <a:solidFill>
                  <a:srgbClr val="006600"/>
                </a:solidFill>
              </a:rPr>
              <a:t>,</a:t>
            </a:r>
            <a:r>
              <a:rPr lang="zh-CN" altLang="en-US" sz="1800" dirty="0">
                <a:solidFill>
                  <a:srgbClr val="006600"/>
                </a:solidFill>
              </a:rPr>
              <a:t> Progress</a:t>
            </a:r>
            <a:r>
              <a:rPr lang="en-US" altLang="zh-CN" sz="1800" dirty="0">
                <a:solidFill>
                  <a:srgbClr val="006600"/>
                </a:solidFill>
              </a:rPr>
              <a:t>,</a:t>
            </a:r>
            <a:r>
              <a:rPr lang="zh-CN" altLang="en-US" sz="1800" dirty="0">
                <a:solidFill>
                  <a:srgbClr val="006600"/>
                </a:solidFill>
              </a:rPr>
              <a:t> Bounded Waiting </a:t>
            </a:r>
            <a:endParaRPr lang="en-US" altLang="zh-CN" sz="1800" dirty="0">
              <a:solidFill>
                <a:srgbClr val="006600"/>
              </a:solidFill>
            </a:endParaRPr>
          </a:p>
          <a:p>
            <a:pPr>
              <a:defRPr/>
            </a:pPr>
            <a:r>
              <a:rPr lang="en-US" altLang="zh-CN" sz="2400" dirty="0">
                <a:solidFill>
                  <a:srgbClr val="C00000"/>
                </a:solidFill>
              </a:rPr>
              <a:t>Solutions:</a:t>
            </a:r>
          </a:p>
          <a:p>
            <a:pPr lvl="1">
              <a:defRPr/>
            </a:pPr>
            <a:r>
              <a:rPr lang="en-US" altLang="zh-CN" sz="2000" noProof="1">
                <a:solidFill>
                  <a:srgbClr val="0000FF"/>
                </a:solidFill>
                <a:effectLst>
                  <a:outerShdw blurRad="38100" dist="38100" dir="2700000">
                    <a:srgbClr val="C0C0C0"/>
                  </a:outerShdw>
                </a:effectLst>
              </a:rPr>
              <a:t>Peterson’s Solution</a:t>
            </a:r>
          </a:p>
          <a:p>
            <a:pPr lvl="1">
              <a:defRPr/>
            </a:pPr>
            <a:r>
              <a:rPr lang="en-US" altLang="zh-CN" sz="2000" b="1" u="sng" noProof="1">
                <a:solidFill>
                  <a:srgbClr val="7030A0"/>
                </a:solidFill>
                <a:effectLst>
                  <a:outerShdw blurRad="38100" dist="38100" dir="2700000">
                    <a:srgbClr val="C0C0C0"/>
                  </a:outerShdw>
                </a:effectLst>
              </a:rPr>
              <a:t>Synchronization Hardware</a:t>
            </a:r>
          </a:p>
          <a:p>
            <a:pPr lvl="1">
              <a:defRPr/>
            </a:pPr>
            <a:r>
              <a:rPr lang="en-US" altLang="zh-CN" sz="2000" noProof="1">
                <a:solidFill>
                  <a:srgbClr val="0000FF"/>
                </a:solidFill>
                <a:effectLst>
                  <a:outerShdw blurRad="38100" dist="38100" dir="2700000">
                    <a:srgbClr val="C0C0C0"/>
                  </a:outerShdw>
                </a:effectLst>
              </a:rPr>
              <a:t>Semaphore </a:t>
            </a:r>
          </a:p>
          <a:p>
            <a:pPr lvl="1">
              <a:defRPr/>
            </a:pPr>
            <a:r>
              <a:rPr lang="en-US" altLang="zh-CN" sz="2000" noProof="1">
                <a:solidFill>
                  <a:srgbClr val="0000FF"/>
                </a:solidFill>
                <a:effectLst>
                  <a:outerShdw blurRad="38100" dist="38100" dir="2700000">
                    <a:srgbClr val="C0C0C0"/>
                  </a:outerShdw>
                </a:effectLst>
              </a:rPr>
              <a:t>Monitor</a:t>
            </a:r>
          </a:p>
          <a:p>
            <a:pPr lvl="1">
              <a:defRPr/>
            </a:pPr>
            <a:endParaRPr lang="en-US" altLang="zh-CN" sz="2000" dirty="0"/>
          </a:p>
          <a:p>
            <a:pPr>
              <a:defRPr/>
            </a:pPr>
            <a:endParaRPr lang="en-US" altLang="zh-CN" sz="2000" dirty="0">
              <a:solidFill>
                <a:srgbClr val="FF0000"/>
              </a:solidFill>
            </a:endParaRPr>
          </a:p>
          <a:p>
            <a:pPr>
              <a:defRPr/>
            </a:pPr>
            <a:endParaRPr lang="en-US" altLang="zh-CN" sz="2000" b="1" dirty="0">
              <a:solidFill>
                <a:srgbClr val="3366FF"/>
              </a:solidFill>
            </a:endParaRPr>
          </a:p>
          <a:p>
            <a:pPr>
              <a:buFont typeface="Monotype Sorts" pitchFamily="2" charset="2"/>
              <a:buNone/>
              <a:defRPr/>
            </a:pPr>
            <a:endParaRPr lang="en-US" altLang="zh-CN" sz="20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B8613C3-9A89-4239-BED3-EE8FAA3A4C1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6.4 Synchronization Hardware</a:t>
            </a:r>
          </a:p>
        </p:txBody>
      </p:sp>
      <p:sp>
        <p:nvSpPr>
          <p:cNvPr id="52227" name="Rectangle 3">
            <a:extLst>
              <a:ext uri="{FF2B5EF4-FFF2-40B4-BE49-F238E27FC236}">
                <a16:creationId xmlns:a16="http://schemas.microsoft.com/office/drawing/2014/main" id="{D6706B41-7762-46FC-BC81-D30BAF1670D5}"/>
              </a:ext>
            </a:extLst>
          </p:cNvPr>
          <p:cNvSpPr>
            <a:spLocks noGrp="1" noChangeArrowheads="1"/>
          </p:cNvSpPr>
          <p:nvPr>
            <p:ph type="body" idx="4294967295"/>
          </p:nvPr>
        </p:nvSpPr>
        <p:spPr>
          <a:xfrm>
            <a:off x="815975" y="1249363"/>
            <a:ext cx="7591425" cy="4378325"/>
          </a:xfrm>
        </p:spPr>
        <p:txBody>
          <a:bodyPr/>
          <a:lstStyle/>
          <a:p>
            <a:r>
              <a:rPr lang="en-US" altLang="zh-CN" sz="2400" dirty="0"/>
              <a:t>The critical-section problem could be solved simply in a </a:t>
            </a:r>
            <a:r>
              <a:rPr lang="en-US" altLang="zh-CN" sz="2400" b="1" dirty="0">
                <a:solidFill>
                  <a:srgbClr val="FF0000"/>
                </a:solidFill>
              </a:rPr>
              <a:t>uniprocessor</a:t>
            </a:r>
            <a:r>
              <a:rPr lang="en-US" altLang="zh-CN" sz="2400" dirty="0"/>
              <a:t> environment if we could </a:t>
            </a:r>
            <a:r>
              <a:rPr lang="en-US" altLang="zh-CN" sz="2400" dirty="0">
                <a:solidFill>
                  <a:srgbClr val="0303DF"/>
                </a:solidFill>
              </a:rPr>
              <a:t>prevent interrupts from occurring while a shared variable was being modified</a:t>
            </a:r>
            <a:r>
              <a:rPr lang="en-US" altLang="zh-CN" sz="2400" dirty="0"/>
              <a:t>. </a:t>
            </a:r>
            <a:r>
              <a:rPr lang="zh-CN" altLang="en-US" sz="2400" dirty="0" smtClean="0"/>
              <a:t>（单处理机，关中断）</a:t>
            </a:r>
            <a:endParaRPr lang="en-US" altLang="zh-CN" sz="2400" dirty="0"/>
          </a:p>
          <a:p>
            <a:r>
              <a:rPr lang="en-US" altLang="zh-CN" sz="2400" b="1" dirty="0">
                <a:solidFill>
                  <a:srgbClr val="FF0000"/>
                </a:solidFill>
              </a:rPr>
              <a:t>Disabling interrupts</a:t>
            </a:r>
            <a:endParaRPr lang="en-US" altLang="zh-CN" sz="2400" dirty="0"/>
          </a:p>
          <a:p>
            <a:pPr lvl="1"/>
            <a:r>
              <a:rPr lang="en-US" altLang="zh-CN" sz="2000" dirty="0"/>
              <a:t>Uniprocessors – </a:t>
            </a:r>
            <a:r>
              <a:rPr lang="en-US" altLang="zh-CN" sz="2000" b="1" dirty="0">
                <a:solidFill>
                  <a:srgbClr val="FF0000"/>
                </a:solidFill>
              </a:rPr>
              <a:t>could disable interrupts</a:t>
            </a:r>
          </a:p>
          <a:p>
            <a:pPr lvl="2"/>
            <a:r>
              <a:rPr lang="en-US" altLang="zh-CN" sz="1800" dirty="0"/>
              <a:t>Currently running code would execute without preemption</a:t>
            </a:r>
          </a:p>
          <a:p>
            <a:pPr lvl="1"/>
            <a:r>
              <a:rPr lang="en-US" altLang="zh-CN" sz="2000" dirty="0">
                <a:solidFill>
                  <a:srgbClr val="0000FF"/>
                </a:solidFill>
              </a:rPr>
              <a:t>Generally </a:t>
            </a:r>
            <a:r>
              <a:rPr lang="en-US" altLang="zh-CN" sz="2000" b="1" u="sng" dirty="0">
                <a:solidFill>
                  <a:srgbClr val="7030A0"/>
                </a:solidFill>
              </a:rPr>
              <a:t>too inefficient </a:t>
            </a:r>
            <a:r>
              <a:rPr lang="en-US" altLang="zh-CN" sz="2000" dirty="0">
                <a:solidFill>
                  <a:srgbClr val="0000FF"/>
                </a:solidFill>
              </a:rPr>
              <a:t>on </a:t>
            </a:r>
            <a:r>
              <a:rPr lang="en-US" altLang="zh-CN" sz="2000" b="1" u="sng" dirty="0">
                <a:solidFill>
                  <a:srgbClr val="7030A0"/>
                </a:solidFill>
              </a:rPr>
              <a:t>multiprocessor</a:t>
            </a:r>
            <a:r>
              <a:rPr lang="en-US" altLang="zh-CN" sz="2000" dirty="0">
                <a:solidFill>
                  <a:srgbClr val="0000FF"/>
                </a:solidFill>
              </a:rPr>
              <a:t> systems</a:t>
            </a:r>
          </a:p>
          <a:p>
            <a:pPr lvl="2"/>
            <a:r>
              <a:rPr lang="en-US" altLang="zh-CN" sz="1800" dirty="0"/>
              <a:t>Time consuming</a:t>
            </a:r>
          </a:p>
          <a:p>
            <a:pPr lvl="2"/>
            <a:r>
              <a:rPr lang="en-US" altLang="zh-CN" sz="1800" dirty="0"/>
              <a:t>Operating systems using this </a:t>
            </a:r>
            <a:r>
              <a:rPr lang="en-US" altLang="zh-CN" sz="1800" dirty="0">
                <a:solidFill>
                  <a:srgbClr val="006600"/>
                </a:solidFill>
              </a:rPr>
              <a:t>not broadly scalable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8DC61A0-815B-4D82-B78A-749DE70BA968}"/>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Synchronization Hardware</a:t>
            </a:r>
          </a:p>
        </p:txBody>
      </p:sp>
      <p:sp>
        <p:nvSpPr>
          <p:cNvPr id="49155" name="Rectangle 3">
            <a:extLst>
              <a:ext uri="{FF2B5EF4-FFF2-40B4-BE49-F238E27FC236}">
                <a16:creationId xmlns:a16="http://schemas.microsoft.com/office/drawing/2014/main" id="{5DA3AEED-B8F9-4086-8863-27DC865DE8A4}"/>
              </a:ext>
            </a:extLst>
          </p:cNvPr>
          <p:cNvSpPr>
            <a:spLocks noGrp="1" noChangeArrowheads="1"/>
          </p:cNvSpPr>
          <p:nvPr>
            <p:ph type="body" idx="4294967295"/>
          </p:nvPr>
        </p:nvSpPr>
        <p:spPr>
          <a:xfrm>
            <a:off x="815975" y="1028700"/>
            <a:ext cx="7591425" cy="5019675"/>
          </a:xfrm>
        </p:spPr>
        <p:txBody>
          <a:bodyPr/>
          <a:lstStyle/>
          <a:p>
            <a:pPr>
              <a:tabLst>
                <a:tab pos="744538" algn="l"/>
                <a:tab pos="1025525" algn="l"/>
                <a:tab pos="1260475" algn="l"/>
              </a:tabLst>
              <a:defRPr/>
            </a:pPr>
            <a:r>
              <a:rPr lang="zh-CN" altLang="en-US" sz="2400" dirty="0"/>
              <a:t>Many systems provide </a:t>
            </a:r>
            <a:r>
              <a:rPr lang="zh-CN" altLang="en-US" sz="2400" dirty="0">
                <a:solidFill>
                  <a:srgbClr val="0033CC"/>
                </a:solidFill>
              </a:rPr>
              <a:t>hardware </a:t>
            </a:r>
            <a:r>
              <a:rPr lang="zh-CN" altLang="en-US" sz="2400" dirty="0"/>
              <a:t>support for </a:t>
            </a:r>
            <a:r>
              <a:rPr lang="zh-CN" altLang="en-US" sz="2400" dirty="0">
                <a:solidFill>
                  <a:srgbClr val="0033CC"/>
                </a:solidFill>
              </a:rPr>
              <a:t>critical section code</a:t>
            </a:r>
          </a:p>
          <a:p>
            <a:pPr>
              <a:tabLst>
                <a:tab pos="744538" algn="l"/>
                <a:tab pos="1025525" algn="l"/>
                <a:tab pos="1260475" algn="l"/>
              </a:tabLst>
              <a:defRPr/>
            </a:pPr>
            <a:r>
              <a:rPr lang="en-US" altLang="zh-CN" sz="2400" dirty="0"/>
              <a:t>Modern machines provide special </a:t>
            </a:r>
            <a:r>
              <a:rPr lang="en-US" altLang="zh-CN" sz="2400" dirty="0">
                <a:solidFill>
                  <a:srgbClr val="0000FF"/>
                </a:solidFill>
              </a:rPr>
              <a:t>atomic hardware instructions</a:t>
            </a:r>
          </a:p>
          <a:p>
            <a:pPr lvl="2">
              <a:tabLst>
                <a:tab pos="744538" algn="l"/>
                <a:tab pos="1025525" algn="l"/>
                <a:tab pos="1260475" algn="l"/>
              </a:tabLst>
              <a:defRPr/>
            </a:pPr>
            <a:r>
              <a:rPr lang="en-US" altLang="zh-CN" sz="2000" b="1" dirty="0">
                <a:solidFill>
                  <a:schemeClr val="tx2"/>
                </a:solidFill>
              </a:rPr>
              <a:t>Atomic = non-interruptible</a:t>
            </a:r>
          </a:p>
          <a:p>
            <a:pPr lvl="1">
              <a:tabLst>
                <a:tab pos="744538" algn="l"/>
                <a:tab pos="1025525" algn="l"/>
                <a:tab pos="1260475" algn="l"/>
              </a:tabLst>
              <a:defRPr/>
            </a:pPr>
            <a:r>
              <a:rPr lang="en-US" altLang="zh-CN" sz="2000" dirty="0"/>
              <a:t>Test memory word and set value</a:t>
            </a:r>
          </a:p>
          <a:p>
            <a:pPr lvl="2">
              <a:tabLst>
                <a:tab pos="744538" algn="l"/>
                <a:tab pos="1025525" algn="l"/>
                <a:tab pos="1260475" algn="l"/>
              </a:tabLst>
              <a:defRPr/>
            </a:pPr>
            <a:r>
              <a:rPr lang="en-US" altLang="zh-CN" sz="1800" b="1" u="sng" noProof="1">
                <a:solidFill>
                  <a:srgbClr val="006600"/>
                </a:solidFill>
              </a:rPr>
              <a:t>TestAndSet </a:t>
            </a:r>
            <a:r>
              <a:rPr lang="en-US" altLang="zh-CN" sz="1800" b="1" u="sng" noProof="1">
                <a:solidFill>
                  <a:schemeClr val="accent4"/>
                </a:solidFill>
              </a:rPr>
              <a:t>Instruction </a:t>
            </a:r>
          </a:p>
          <a:p>
            <a:pPr lvl="1">
              <a:tabLst>
                <a:tab pos="744538" algn="l"/>
                <a:tab pos="1025525" algn="l"/>
                <a:tab pos="1260475" algn="l"/>
              </a:tabLst>
              <a:defRPr/>
            </a:pPr>
            <a:r>
              <a:rPr lang="en-US" altLang="zh-CN" sz="2000" dirty="0"/>
              <a:t>Swap contents of two memory words</a:t>
            </a:r>
          </a:p>
          <a:p>
            <a:pPr lvl="2">
              <a:tabLst>
                <a:tab pos="744538" algn="l"/>
                <a:tab pos="1025525" algn="l"/>
                <a:tab pos="1260475" algn="l"/>
              </a:tabLst>
              <a:defRPr/>
            </a:pPr>
            <a:r>
              <a:rPr lang="en-US" altLang="zh-CN" sz="1800" b="1" u="sng" noProof="1">
                <a:solidFill>
                  <a:srgbClr val="006600"/>
                </a:solidFill>
              </a:rPr>
              <a:t>Swap</a:t>
            </a:r>
            <a:r>
              <a:rPr lang="en-US" altLang="zh-CN" sz="1800" u="sng" noProof="1">
                <a:solidFill>
                  <a:srgbClr val="006600"/>
                </a:solidFill>
              </a:rPr>
              <a:t>  </a:t>
            </a:r>
            <a:r>
              <a:rPr lang="en-US" altLang="zh-CN" sz="1800" u="sng" noProof="1">
                <a:solidFill>
                  <a:schemeClr val="accent4"/>
                </a:solidFill>
              </a:rPr>
              <a:t>Instruction</a:t>
            </a:r>
          </a:p>
          <a:p>
            <a:pPr>
              <a:tabLst>
                <a:tab pos="744538" algn="l"/>
                <a:tab pos="1025525" algn="l"/>
                <a:tab pos="1260475" algn="l"/>
              </a:tabLst>
              <a:defRPr/>
            </a:pPr>
            <a:r>
              <a:rPr lang="zh-CN" altLang="en-US" sz="2400" b="1" i="1" u="sng" dirty="0">
                <a:effectLst>
                  <a:outerShdw blurRad="38100" dist="38100" dir="2700000" algn="tl">
                    <a:srgbClr val="000000">
                      <a:alpha val="43137"/>
                    </a:srgbClr>
                  </a:outerShdw>
                </a:effectLst>
              </a:rPr>
              <a:t>All solutions  based on idea of </a:t>
            </a:r>
            <a:r>
              <a:rPr lang="zh-CN" altLang="en-US" sz="2400" b="1" i="1" u="sng" dirty="0">
                <a:solidFill>
                  <a:srgbClr val="7030A0"/>
                </a:solidFill>
                <a:effectLst>
                  <a:outerShdw blurRad="38100" dist="38100" dir="2700000" algn="tl">
                    <a:srgbClr val="000000">
                      <a:alpha val="43137"/>
                    </a:srgbClr>
                  </a:outerShdw>
                </a:effectLst>
              </a:rPr>
              <a:t>locking</a:t>
            </a:r>
          </a:p>
          <a:p>
            <a:pPr lvl="1">
              <a:tabLst>
                <a:tab pos="744538" algn="l"/>
                <a:tab pos="1025525" algn="l"/>
                <a:tab pos="1260475" algn="l"/>
              </a:tabLst>
              <a:defRPr/>
            </a:pPr>
            <a:r>
              <a:rPr lang="zh-CN" altLang="en-US" sz="2000" b="1" i="1" u="sng" dirty="0">
                <a:solidFill>
                  <a:srgbClr val="006600"/>
                </a:solidFill>
                <a:effectLst>
                  <a:outerShdw blurRad="38100" dist="38100" dir="2700000" algn="tl">
                    <a:srgbClr val="000000">
                      <a:alpha val="43137"/>
                    </a:srgbClr>
                  </a:outerShdw>
                </a:effectLst>
              </a:rPr>
              <a:t>Protecting critical regions via </a:t>
            </a:r>
            <a:r>
              <a:rPr lang="zh-CN" altLang="en-US" sz="2000" b="1" i="1" u="sng" dirty="0">
                <a:solidFill>
                  <a:srgbClr val="FF0000"/>
                </a:solidFill>
                <a:effectLst>
                  <a:outerShdw blurRad="38100" dist="38100" dir="2700000" algn="tl">
                    <a:srgbClr val="000000">
                      <a:alpha val="43137"/>
                    </a:srgbClr>
                  </a:outerShdw>
                </a:effectLst>
              </a:rPr>
              <a:t>locks</a:t>
            </a:r>
            <a:endParaRPr lang="en-US" altLang="zh-CN" sz="2000" b="1" i="1" u="sng" dirty="0">
              <a:solidFill>
                <a:srgbClr val="FF0000"/>
              </a:solidFill>
              <a:effectLst>
                <a:outerShdw blurRad="38100" dist="38100" dir="2700000" algn="tl">
                  <a:srgbClr val="000000">
                    <a:alpha val="43137"/>
                  </a:srgbClr>
                </a:outerShdw>
              </a:effectLst>
            </a:endParaRPr>
          </a:p>
          <a:p>
            <a:pPr>
              <a:tabLst>
                <a:tab pos="744538" algn="l"/>
                <a:tab pos="1025525" algn="l"/>
                <a:tab pos="1260475" algn="l"/>
              </a:tabLst>
              <a:defRPr/>
            </a:pPr>
            <a:endParaRPr lang="en-US" altLang="zh-CN" sz="2600" dirty="0">
              <a:solidFill>
                <a:schemeClr val="accent4"/>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7CA1B5C-9A9E-425A-ACCE-CFA750DEE2C7}"/>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Lock</a:t>
            </a:r>
            <a:r>
              <a:rPr lang="zh-CN" altLang="en-US" noProof="1">
                <a:effectLst>
                  <a:outerShdw blurRad="38100" dist="38100" dir="2700000">
                    <a:srgbClr val="C0C0C0"/>
                  </a:outerShdw>
                </a:effectLst>
              </a:rPr>
              <a:t>机制</a:t>
            </a:r>
            <a:endParaRPr lang="en-US" altLang="zh-CN" noProof="1">
              <a:effectLst>
                <a:outerShdw blurRad="38100" dist="38100" dir="2700000">
                  <a:srgbClr val="C0C0C0"/>
                </a:outerShdw>
              </a:effectLst>
            </a:endParaRPr>
          </a:p>
        </p:txBody>
      </p:sp>
      <p:sp>
        <p:nvSpPr>
          <p:cNvPr id="54275" name="Rectangle 3">
            <a:extLst>
              <a:ext uri="{FF2B5EF4-FFF2-40B4-BE49-F238E27FC236}">
                <a16:creationId xmlns:a16="http://schemas.microsoft.com/office/drawing/2014/main" id="{6360F497-8186-4A27-B57D-DE052A9BBAC9}"/>
              </a:ext>
            </a:extLst>
          </p:cNvPr>
          <p:cNvSpPr>
            <a:spLocks noGrp="1" noChangeArrowheads="1"/>
          </p:cNvSpPr>
          <p:nvPr>
            <p:ph type="body" idx="4294967295"/>
          </p:nvPr>
        </p:nvSpPr>
        <p:spPr>
          <a:xfrm>
            <a:off x="793750" y="1370013"/>
            <a:ext cx="7402513" cy="3995737"/>
          </a:xfrm>
        </p:spPr>
        <p:txBody>
          <a:bodyPr/>
          <a:lstStyle/>
          <a:p>
            <a:pPr>
              <a:tabLst>
                <a:tab pos="744538" algn="l"/>
                <a:tab pos="1025525" algn="l"/>
                <a:tab pos="1260475" algn="l"/>
              </a:tabLst>
            </a:pPr>
            <a:r>
              <a:rPr lang="zh-CN" altLang="en-US" sz="2400"/>
              <a:t>讨论</a:t>
            </a:r>
            <a:endParaRPr lang="en-US" altLang="zh-CN" sz="2400"/>
          </a:p>
          <a:p>
            <a:pPr lvl="1">
              <a:tabLst>
                <a:tab pos="744538" algn="l"/>
                <a:tab pos="1025525" algn="l"/>
                <a:tab pos="1260475" algn="l"/>
              </a:tabLst>
            </a:pPr>
            <a:r>
              <a:rPr lang="en-US" altLang="zh-CN" sz="2000"/>
              <a:t>UNIX or Linux</a:t>
            </a:r>
            <a:r>
              <a:rPr lang="zh-CN" altLang="en-US" sz="2000"/>
              <a:t>中，有一个类似</a:t>
            </a:r>
            <a:r>
              <a:rPr lang="en-US" altLang="zh-CN" sz="2000"/>
              <a:t>Windows</a:t>
            </a:r>
            <a:r>
              <a:rPr lang="zh-CN" altLang="en-US" sz="2000"/>
              <a:t>中注册表的结构，记录已安装软件的相关信息。</a:t>
            </a:r>
            <a:endParaRPr lang="en-US" altLang="zh-CN" sz="2000"/>
          </a:p>
          <a:p>
            <a:pPr lvl="1">
              <a:tabLst>
                <a:tab pos="744538" algn="l"/>
                <a:tab pos="1025525" algn="l"/>
                <a:tab pos="1260475" algn="l"/>
              </a:tabLst>
            </a:pPr>
            <a:r>
              <a:rPr lang="zh-CN" altLang="en-US" sz="2000"/>
              <a:t>当系统安装或更新软件时，该表是要互斥访问的。</a:t>
            </a:r>
            <a:endParaRPr lang="en-US" altLang="zh-CN" sz="2000"/>
          </a:p>
          <a:p>
            <a:pPr lvl="1">
              <a:tabLst>
                <a:tab pos="744538" algn="l"/>
                <a:tab pos="1025525" algn="l"/>
                <a:tab pos="1260475" algn="l"/>
              </a:tabLst>
            </a:pPr>
            <a:r>
              <a:rPr lang="zh-CN" altLang="en-US" sz="2000"/>
              <a:t>问：</a:t>
            </a:r>
            <a:endParaRPr lang="en-US" altLang="zh-CN" sz="2000"/>
          </a:p>
          <a:p>
            <a:pPr lvl="2">
              <a:tabLst>
                <a:tab pos="744538" algn="l"/>
                <a:tab pos="1025525" algn="l"/>
                <a:tab pos="1260475" algn="l"/>
              </a:tabLst>
            </a:pPr>
            <a:r>
              <a:rPr lang="zh-CN" altLang="en-US" sz="1800"/>
              <a:t>系统采取什么措施保证这类操作的原子性？（互斥）</a:t>
            </a:r>
            <a:endParaRPr lang="en-US" altLang="zh-CN" sz="1800"/>
          </a:p>
          <a:p>
            <a:pPr lvl="2">
              <a:tabLst>
                <a:tab pos="744538" algn="l"/>
                <a:tab pos="1025525" algn="l"/>
                <a:tab pos="1260475" algn="l"/>
              </a:tabLst>
            </a:pPr>
            <a:endParaRPr lang="en-US" altLang="zh-CN" sz="180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DEDC142A-63CE-49F7-80CD-E47BFDE8E570}"/>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Lock</a:t>
            </a:r>
            <a:r>
              <a:rPr lang="zh-CN" altLang="en-US" noProof="1">
                <a:effectLst>
                  <a:outerShdw blurRad="38100" dist="38100" dir="2700000">
                    <a:srgbClr val="C0C0C0"/>
                  </a:outerShdw>
                </a:effectLst>
              </a:rPr>
              <a:t>机制</a:t>
            </a:r>
            <a:endParaRPr lang="en-US" altLang="zh-CN" noProof="1">
              <a:effectLst>
                <a:outerShdw blurRad="38100" dist="38100" dir="2700000">
                  <a:srgbClr val="C0C0C0"/>
                </a:outerShdw>
              </a:effectLst>
            </a:endParaRPr>
          </a:p>
        </p:txBody>
      </p:sp>
      <p:sp>
        <p:nvSpPr>
          <p:cNvPr id="49155" name="Rectangle 3">
            <a:extLst>
              <a:ext uri="{FF2B5EF4-FFF2-40B4-BE49-F238E27FC236}">
                <a16:creationId xmlns:a16="http://schemas.microsoft.com/office/drawing/2014/main" id="{31FAFB59-F5DE-4884-ACD8-2A2E85BBFEE7}"/>
              </a:ext>
            </a:extLst>
          </p:cNvPr>
          <p:cNvSpPr>
            <a:spLocks noGrp="1" noChangeArrowheads="1"/>
          </p:cNvSpPr>
          <p:nvPr>
            <p:ph type="body" idx="4294967295"/>
          </p:nvPr>
        </p:nvSpPr>
        <p:spPr>
          <a:xfrm>
            <a:off x="815975" y="984250"/>
            <a:ext cx="7854950" cy="5318125"/>
          </a:xfrm>
        </p:spPr>
        <p:txBody>
          <a:bodyPr/>
          <a:lstStyle/>
          <a:p>
            <a:pPr>
              <a:tabLst>
                <a:tab pos="744538" algn="l"/>
                <a:tab pos="1025525" algn="l"/>
                <a:tab pos="1260475" algn="l"/>
              </a:tabLst>
              <a:defRPr/>
            </a:pPr>
            <a:r>
              <a:rPr lang="zh-CN" altLang="en-US" sz="2400" dirty="0"/>
              <a:t>讨论</a:t>
            </a:r>
            <a:endParaRPr lang="en-US" altLang="zh-CN" sz="2400" dirty="0"/>
          </a:p>
          <a:p>
            <a:pPr lvl="1">
              <a:tabLst>
                <a:tab pos="744538" algn="l"/>
                <a:tab pos="1025525" algn="l"/>
                <a:tab pos="1260475" algn="l"/>
              </a:tabLst>
              <a:defRPr/>
            </a:pPr>
            <a:r>
              <a:rPr lang="zh-CN" altLang="en-US" sz="2000" dirty="0"/>
              <a:t>如运行命令：</a:t>
            </a:r>
            <a:r>
              <a:rPr lang="en-US" altLang="zh-CN" sz="2000" dirty="0" err="1"/>
              <a:t>sudo</a:t>
            </a:r>
            <a:r>
              <a:rPr lang="en-US" altLang="zh-CN" sz="2000" dirty="0"/>
              <a:t> apt-get install  </a:t>
            </a:r>
            <a:r>
              <a:rPr lang="en-US" altLang="zh-CN" sz="2000" dirty="0" err="1"/>
              <a:t>xxxx</a:t>
            </a:r>
            <a:r>
              <a:rPr lang="zh-CN" altLang="en-US" sz="2000" dirty="0"/>
              <a:t>，或</a:t>
            </a:r>
            <a:endParaRPr lang="en-US" altLang="zh-CN" sz="2000" dirty="0"/>
          </a:p>
          <a:p>
            <a:pPr marL="457200" lvl="1" indent="0">
              <a:buFont typeface="Monotype Sorts" pitchFamily="2" charset="2"/>
              <a:buNone/>
              <a:tabLst>
                <a:tab pos="744538" algn="l"/>
                <a:tab pos="1025525" algn="l"/>
                <a:tab pos="1260475" algn="l"/>
              </a:tabLst>
              <a:defRPr/>
            </a:pPr>
            <a:r>
              <a:rPr lang="en-US" altLang="zh-CN" sz="2000" dirty="0"/>
              <a:t>                          </a:t>
            </a:r>
            <a:r>
              <a:rPr lang="en-US" altLang="zh-CN" sz="2000" dirty="0" err="1"/>
              <a:t>sudo</a:t>
            </a:r>
            <a:r>
              <a:rPr lang="en-US" altLang="zh-CN" sz="2000" dirty="0"/>
              <a:t> apt-get update</a:t>
            </a:r>
          </a:p>
          <a:p>
            <a:pPr lvl="1">
              <a:buFont typeface="Wingdings" panose="05000000000000000000" pitchFamily="2" charset="2"/>
              <a:buChar char="l"/>
              <a:tabLst>
                <a:tab pos="744538" algn="l"/>
                <a:tab pos="1025525" algn="l"/>
                <a:tab pos="1260475" algn="l"/>
              </a:tabLst>
              <a:defRPr/>
            </a:pPr>
            <a:r>
              <a:rPr lang="zh-CN" altLang="en-US" sz="2000" dirty="0"/>
              <a:t>系统会在目录 </a:t>
            </a:r>
            <a:r>
              <a:rPr lang="en-US" altLang="zh-CN" sz="2000" dirty="0"/>
              <a:t>/</a:t>
            </a:r>
            <a:r>
              <a:rPr lang="en-US" altLang="zh-CN" sz="2000" dirty="0" err="1"/>
              <a:t>var</a:t>
            </a:r>
            <a:r>
              <a:rPr lang="en-US" altLang="zh-CN" sz="2000" dirty="0"/>
              <a:t>/lib/</a:t>
            </a:r>
            <a:r>
              <a:rPr lang="en-US" altLang="zh-CN" sz="2000" dirty="0" err="1"/>
              <a:t>dpkg</a:t>
            </a:r>
            <a:r>
              <a:rPr lang="zh-CN" altLang="en-US" sz="2000" dirty="0"/>
              <a:t>下</a:t>
            </a:r>
            <a:r>
              <a:rPr lang="zh-CN" altLang="en-US" sz="2000" b="1" dirty="0">
                <a:solidFill>
                  <a:srgbClr val="0303DF"/>
                </a:solidFill>
              </a:rPr>
              <a:t>试图创建一个</a:t>
            </a:r>
            <a:r>
              <a:rPr lang="en-US" altLang="zh-CN" sz="2000" b="1" dirty="0">
                <a:solidFill>
                  <a:srgbClr val="0303DF"/>
                </a:solidFill>
              </a:rPr>
              <a:t>lock</a:t>
            </a:r>
            <a:r>
              <a:rPr lang="zh-CN" altLang="en-US" sz="2000" b="1" dirty="0">
                <a:solidFill>
                  <a:srgbClr val="0303DF"/>
                </a:solidFill>
              </a:rPr>
              <a:t>文件</a:t>
            </a:r>
            <a:r>
              <a:rPr lang="zh-CN" altLang="en-US" sz="2000" dirty="0"/>
              <a:t>，即</a:t>
            </a:r>
            <a:r>
              <a:rPr lang="en-US" altLang="zh-CN" sz="2000" dirty="0">
                <a:solidFill>
                  <a:srgbClr val="0303DF"/>
                </a:solidFill>
              </a:rPr>
              <a:t>/</a:t>
            </a:r>
            <a:r>
              <a:rPr lang="en-US" altLang="zh-CN" sz="2000" dirty="0" err="1">
                <a:solidFill>
                  <a:srgbClr val="0303DF"/>
                </a:solidFill>
              </a:rPr>
              <a:t>var</a:t>
            </a:r>
            <a:r>
              <a:rPr lang="en-US" altLang="zh-CN" sz="2000" dirty="0">
                <a:solidFill>
                  <a:srgbClr val="0303DF"/>
                </a:solidFill>
              </a:rPr>
              <a:t>/lib/</a:t>
            </a:r>
            <a:r>
              <a:rPr lang="en-US" altLang="zh-CN" sz="2000" dirty="0" err="1">
                <a:solidFill>
                  <a:srgbClr val="0303DF"/>
                </a:solidFill>
              </a:rPr>
              <a:t>dpkg</a:t>
            </a:r>
            <a:r>
              <a:rPr lang="en-US" altLang="zh-CN" sz="2000" dirty="0">
                <a:solidFill>
                  <a:srgbClr val="0303DF"/>
                </a:solidFill>
              </a:rPr>
              <a:t>/lock</a:t>
            </a:r>
          </a:p>
          <a:p>
            <a:pPr lvl="2">
              <a:buFont typeface="Wingdings" panose="05000000000000000000" pitchFamily="2" charset="2"/>
              <a:buChar char="l"/>
              <a:tabLst>
                <a:tab pos="744538" algn="l"/>
                <a:tab pos="1025525" algn="l"/>
                <a:tab pos="1260475" algn="l"/>
              </a:tabLst>
              <a:defRPr/>
            </a:pPr>
            <a:r>
              <a:rPr lang="zh-CN" altLang="en-US" sz="1800" dirty="0"/>
              <a:t>如果创建成功，则继续软件的安装或更新操作；</a:t>
            </a:r>
            <a:endParaRPr lang="en-US" altLang="zh-CN" sz="1800" dirty="0"/>
          </a:p>
          <a:p>
            <a:pPr lvl="2">
              <a:buFont typeface="Wingdings" panose="05000000000000000000" pitchFamily="2" charset="2"/>
              <a:buChar char="l"/>
              <a:tabLst>
                <a:tab pos="744538" algn="l"/>
                <a:tab pos="1025525" algn="l"/>
                <a:tab pos="1260475" algn="l"/>
              </a:tabLst>
              <a:defRPr/>
            </a:pPr>
            <a:r>
              <a:rPr lang="zh-CN" altLang="en-US" sz="1800" dirty="0"/>
              <a:t>如果创建失败，说明该</a:t>
            </a:r>
            <a:r>
              <a:rPr lang="en-US" altLang="zh-CN" sz="1800" dirty="0"/>
              <a:t>lock</a:t>
            </a:r>
            <a:r>
              <a:rPr lang="zh-CN" altLang="en-US" sz="1800" dirty="0"/>
              <a:t>文件已经存在，也说明有软件正在进行安装或更新操作，则本次安装或更新操作不能进行，需要等待</a:t>
            </a:r>
            <a:endParaRPr lang="en-US" altLang="zh-CN" sz="1800" dirty="0"/>
          </a:p>
          <a:p>
            <a:pPr lvl="1">
              <a:buFont typeface="Wingdings" panose="05000000000000000000" pitchFamily="2" charset="2"/>
              <a:buChar char="l"/>
              <a:tabLst>
                <a:tab pos="744538" algn="l"/>
                <a:tab pos="1025525" algn="l"/>
                <a:tab pos="1260475" algn="l"/>
              </a:tabLst>
              <a:defRPr/>
            </a:pPr>
            <a:r>
              <a:rPr lang="zh-CN" altLang="en-US" sz="2000" dirty="0"/>
              <a:t>当软件安装或更新操作完成后，系统会将该</a:t>
            </a:r>
            <a:r>
              <a:rPr lang="en-US" altLang="zh-CN" sz="2000" dirty="0"/>
              <a:t>lock</a:t>
            </a:r>
            <a:r>
              <a:rPr lang="zh-CN" altLang="en-US" sz="2000" dirty="0"/>
              <a:t>文件删除</a:t>
            </a:r>
            <a:endParaRPr lang="en-US" altLang="zh-CN" sz="2000" dirty="0"/>
          </a:p>
          <a:p>
            <a:pPr lvl="1">
              <a:buFont typeface="Wingdings" panose="05000000000000000000" pitchFamily="2" charset="2"/>
              <a:buChar char="l"/>
              <a:tabLst>
                <a:tab pos="744538" algn="l"/>
                <a:tab pos="1025525" algn="l"/>
                <a:tab pos="1260475" algn="l"/>
              </a:tabLst>
              <a:defRPr/>
            </a:pPr>
            <a:r>
              <a:rPr lang="zh-CN" altLang="en-US" sz="2000" dirty="0"/>
              <a:t>如果安装过程中非正常终止或掉电，该</a:t>
            </a:r>
            <a:r>
              <a:rPr lang="en-US" altLang="zh-CN" sz="2000" dirty="0"/>
              <a:t>lock</a:t>
            </a:r>
            <a:r>
              <a:rPr lang="zh-CN" altLang="en-US" sz="2000" dirty="0"/>
              <a:t>文件尚未被删除，则运行上述命令会提示：</a:t>
            </a:r>
            <a:r>
              <a:rPr lang="en-US" altLang="zh-CN" sz="2000" dirty="0"/>
              <a:t>”</a:t>
            </a:r>
            <a:r>
              <a:rPr lang="zh-CN" altLang="en-US" sz="2000" dirty="0">
                <a:solidFill>
                  <a:srgbClr val="7030A0"/>
                </a:solidFill>
              </a:rPr>
              <a:t>无法获得锁</a:t>
            </a:r>
            <a:r>
              <a:rPr lang="en-US" altLang="zh-CN" sz="2000" dirty="0">
                <a:solidFill>
                  <a:srgbClr val="7030A0"/>
                </a:solidFill>
              </a:rPr>
              <a:t>/</a:t>
            </a:r>
            <a:r>
              <a:rPr lang="en-US" altLang="zh-CN" sz="2000" dirty="0" err="1">
                <a:solidFill>
                  <a:srgbClr val="7030A0"/>
                </a:solidFill>
              </a:rPr>
              <a:t>var</a:t>
            </a:r>
            <a:r>
              <a:rPr lang="en-US" altLang="zh-CN" sz="2000" dirty="0">
                <a:solidFill>
                  <a:srgbClr val="7030A0"/>
                </a:solidFill>
              </a:rPr>
              <a:t>/lib/</a:t>
            </a:r>
            <a:r>
              <a:rPr lang="en-US" altLang="zh-CN" sz="2000" dirty="0" err="1">
                <a:solidFill>
                  <a:srgbClr val="7030A0"/>
                </a:solidFill>
              </a:rPr>
              <a:t>dpkg</a:t>
            </a:r>
            <a:r>
              <a:rPr lang="en-US" altLang="zh-CN" sz="2000" dirty="0">
                <a:solidFill>
                  <a:srgbClr val="7030A0"/>
                </a:solidFill>
              </a:rPr>
              <a:t>/lock  </a:t>
            </a:r>
            <a:r>
              <a:rPr lang="zh-CN" altLang="en-US" sz="2000" dirty="0">
                <a:solidFill>
                  <a:srgbClr val="7030A0"/>
                </a:solidFill>
              </a:rPr>
              <a:t>资源暂时不可用</a:t>
            </a:r>
            <a:r>
              <a:rPr lang="en-US" altLang="zh-CN" sz="2000" dirty="0">
                <a:solidFill>
                  <a:srgbClr val="7030A0"/>
                </a:solidFill>
              </a:rPr>
              <a:t>...</a:t>
            </a:r>
            <a:r>
              <a:rPr lang="zh-CN" altLang="en-US" sz="2000" dirty="0"/>
              <a:t>”等字样，操作无法继续</a:t>
            </a:r>
            <a:endParaRPr lang="en-US" altLang="zh-CN" sz="2000" dirty="0"/>
          </a:p>
          <a:p>
            <a:pPr lvl="1">
              <a:buFont typeface="Wingdings" panose="05000000000000000000" pitchFamily="2" charset="2"/>
              <a:buChar char="l"/>
              <a:tabLst>
                <a:tab pos="744538" algn="l"/>
                <a:tab pos="1025525" algn="l"/>
                <a:tab pos="1260475" algn="l"/>
              </a:tabLst>
              <a:defRPr/>
            </a:pPr>
            <a:r>
              <a:rPr lang="en-US" altLang="zh-CN" sz="2000" dirty="0"/>
              <a:t>How to solve this problem?</a:t>
            </a:r>
          </a:p>
          <a:p>
            <a:pPr lvl="1">
              <a:buFont typeface="Wingdings" panose="05000000000000000000" pitchFamily="2" charset="2"/>
              <a:buChar char="l"/>
              <a:tabLst>
                <a:tab pos="744538" algn="l"/>
                <a:tab pos="1025525" algn="l"/>
                <a:tab pos="1260475" algn="l"/>
              </a:tabLst>
              <a:defRPr/>
            </a:pPr>
            <a:endParaRPr lang="zh-CN" altLang="en-US" sz="20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BA25941-D91C-4446-B4C3-CB21469877D1}"/>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Lock </a:t>
            </a:r>
            <a:r>
              <a:rPr lang="zh-CN" altLang="en-US" noProof="1">
                <a:effectLst>
                  <a:outerShdw blurRad="38100" dist="38100" dir="2700000">
                    <a:srgbClr val="C0C0C0"/>
                  </a:outerShdw>
                </a:effectLst>
              </a:rPr>
              <a:t>机制</a:t>
            </a:r>
            <a:endParaRPr lang="en-US" altLang="zh-CN" noProof="1">
              <a:effectLst>
                <a:outerShdw blurRad="38100" dist="38100" dir="2700000">
                  <a:srgbClr val="C0C0C0"/>
                </a:outerShdw>
              </a:effectLst>
            </a:endParaRPr>
          </a:p>
        </p:txBody>
      </p:sp>
      <p:sp>
        <p:nvSpPr>
          <p:cNvPr id="56323" name="Rectangle 3">
            <a:extLst>
              <a:ext uri="{FF2B5EF4-FFF2-40B4-BE49-F238E27FC236}">
                <a16:creationId xmlns:a16="http://schemas.microsoft.com/office/drawing/2014/main" id="{C12DE747-9736-48F0-890D-C08A7D967B4E}"/>
              </a:ext>
            </a:extLst>
          </p:cNvPr>
          <p:cNvSpPr>
            <a:spLocks noGrp="1" noChangeArrowheads="1"/>
          </p:cNvSpPr>
          <p:nvPr>
            <p:ph type="body" idx="4294967295"/>
          </p:nvPr>
        </p:nvSpPr>
        <p:spPr>
          <a:xfrm>
            <a:off x="2443163" y="1123950"/>
            <a:ext cx="3967162" cy="2578100"/>
          </a:xfrm>
          <a:extLst>
            <a:ext uri="{91240B29-F687-4F45-9708-019B960494DF}">
              <a14:hiddenLine xmlns:a14="http://schemas.microsoft.com/office/drawing/2010/main" w="12700">
                <a:solidFill>
                  <a:srgbClr val="000000"/>
                </a:solidFill>
                <a:miter lim="800000"/>
                <a:headEnd/>
                <a:tailEnd/>
              </a14:hiddenLine>
            </a:ext>
          </a:extLst>
        </p:spPr>
        <p:txBody>
          <a:bodyPr/>
          <a:lstStyle/>
          <a:p>
            <a:pPr marL="0" indent="0">
              <a:buFont typeface="Monotype Sorts" pitchFamily="2" charset="2"/>
              <a:buNone/>
              <a:tabLst>
                <a:tab pos="744538" algn="l"/>
                <a:tab pos="1025525" algn="l"/>
                <a:tab pos="1260475" algn="l"/>
              </a:tabLst>
            </a:pPr>
            <a:r>
              <a:rPr lang="en-US" altLang="zh-CN" sz="2000"/>
              <a:t>do {</a:t>
            </a:r>
          </a:p>
          <a:p>
            <a:pPr marL="0" indent="0">
              <a:buFont typeface="Monotype Sorts" pitchFamily="2" charset="2"/>
              <a:buNone/>
              <a:tabLst>
                <a:tab pos="744538" algn="l"/>
                <a:tab pos="1025525" algn="l"/>
                <a:tab pos="1260475" algn="l"/>
              </a:tabLst>
            </a:pPr>
            <a:r>
              <a:rPr lang="en-US" altLang="zh-CN" sz="2000"/>
              <a:t>     </a:t>
            </a:r>
          </a:p>
          <a:p>
            <a:pPr marL="0" indent="0">
              <a:buFont typeface="Monotype Sorts" pitchFamily="2" charset="2"/>
              <a:buNone/>
              <a:tabLst>
                <a:tab pos="744538" algn="l"/>
                <a:tab pos="1025525" algn="l"/>
                <a:tab pos="1260475" algn="l"/>
              </a:tabLst>
            </a:pPr>
            <a:r>
              <a:rPr lang="en-US" altLang="zh-CN" sz="2000"/>
              <a:t>            critical section</a:t>
            </a:r>
          </a:p>
          <a:p>
            <a:pPr marL="0" indent="0">
              <a:buFont typeface="Monotype Sorts" pitchFamily="2" charset="2"/>
              <a:buNone/>
              <a:tabLst>
                <a:tab pos="744538" algn="l"/>
                <a:tab pos="1025525" algn="l"/>
                <a:tab pos="1260475" algn="l"/>
              </a:tabLst>
            </a:pPr>
            <a:r>
              <a:rPr lang="en-US" altLang="zh-CN" sz="2000"/>
              <a:t>      </a:t>
            </a:r>
          </a:p>
          <a:p>
            <a:pPr marL="0" indent="0">
              <a:buFont typeface="Monotype Sorts" pitchFamily="2" charset="2"/>
              <a:buNone/>
              <a:tabLst>
                <a:tab pos="744538" algn="l"/>
                <a:tab pos="1025525" algn="l"/>
                <a:tab pos="1260475" algn="l"/>
              </a:tabLst>
            </a:pPr>
            <a:r>
              <a:rPr lang="en-US" altLang="zh-CN" sz="2000"/>
              <a:t>            remainder section</a:t>
            </a:r>
          </a:p>
          <a:p>
            <a:pPr marL="0" indent="0">
              <a:buFont typeface="Monotype Sorts" pitchFamily="2" charset="2"/>
              <a:buNone/>
              <a:tabLst>
                <a:tab pos="744538" algn="l"/>
                <a:tab pos="1025525" algn="l"/>
                <a:tab pos="1260475" algn="l"/>
              </a:tabLst>
            </a:pPr>
            <a:r>
              <a:rPr lang="en-US" altLang="zh-CN" sz="2000"/>
              <a:t>} while  (TRUE);</a:t>
            </a:r>
            <a:endParaRPr lang="zh-CN" altLang="en-US" sz="2000"/>
          </a:p>
        </p:txBody>
      </p:sp>
      <p:sp>
        <p:nvSpPr>
          <p:cNvPr id="56324" name="矩形 1">
            <a:extLst>
              <a:ext uri="{FF2B5EF4-FFF2-40B4-BE49-F238E27FC236}">
                <a16:creationId xmlns:a16="http://schemas.microsoft.com/office/drawing/2014/main" id="{9683AB36-924C-4919-82DB-6A2BD3C36640}"/>
              </a:ext>
            </a:extLst>
          </p:cNvPr>
          <p:cNvSpPr>
            <a:spLocks noChangeArrowheads="1"/>
          </p:cNvSpPr>
          <p:nvPr/>
        </p:nvSpPr>
        <p:spPr bwMode="auto">
          <a:xfrm>
            <a:off x="1206500" y="3802063"/>
            <a:ext cx="652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tabLst>
                <a:tab pos="744538" algn="l"/>
                <a:tab pos="1025525" algn="l"/>
                <a:tab pos="126047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744538" algn="l"/>
                <a:tab pos="1025525" algn="l"/>
                <a:tab pos="12604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744538" algn="l"/>
                <a:tab pos="1025525" algn="l"/>
                <a:tab pos="12604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t>Figure 6.3  Solution to the critical-section  problem using locks.</a:t>
            </a:r>
          </a:p>
        </p:txBody>
      </p:sp>
      <p:grpSp>
        <p:nvGrpSpPr>
          <p:cNvPr id="56325" name="组合 4">
            <a:extLst>
              <a:ext uri="{FF2B5EF4-FFF2-40B4-BE49-F238E27FC236}">
                <a16:creationId xmlns:a16="http://schemas.microsoft.com/office/drawing/2014/main" id="{39B269B1-B41B-4753-B372-1DCE01AC7334}"/>
              </a:ext>
            </a:extLst>
          </p:cNvPr>
          <p:cNvGrpSpPr>
            <a:grpSpLocks/>
          </p:cNvGrpSpPr>
          <p:nvPr/>
        </p:nvGrpSpPr>
        <p:grpSpPr bwMode="auto">
          <a:xfrm>
            <a:off x="3249613" y="1571625"/>
            <a:ext cx="1708150" cy="1136650"/>
            <a:chOff x="3139807" y="2069368"/>
            <a:chExt cx="1707614" cy="1137475"/>
          </a:xfrm>
        </p:grpSpPr>
        <p:sp>
          <p:nvSpPr>
            <p:cNvPr id="3" name="矩形 2">
              <a:extLst>
                <a:ext uri="{FF2B5EF4-FFF2-40B4-BE49-F238E27FC236}">
                  <a16:creationId xmlns:a16="http://schemas.microsoft.com/office/drawing/2014/main" id="{7BD12980-CB9D-4578-B5AE-123ECD30C375}"/>
                </a:ext>
              </a:extLst>
            </p:cNvPr>
            <p:cNvSpPr/>
            <p:nvPr/>
          </p:nvSpPr>
          <p:spPr>
            <a:xfrm>
              <a:off x="3139807" y="2069368"/>
              <a:ext cx="1707614" cy="319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0000FF"/>
                  </a:solidFill>
                </a:rPr>
                <a:t>acquire  lock</a:t>
              </a:r>
              <a:endParaRPr lang="zh-CN" altLang="en-US" sz="2000" dirty="0">
                <a:solidFill>
                  <a:srgbClr val="0000FF"/>
                </a:solidFill>
              </a:endParaRPr>
            </a:p>
          </p:txBody>
        </p:sp>
        <p:sp>
          <p:nvSpPr>
            <p:cNvPr id="6" name="矩形 5">
              <a:extLst>
                <a:ext uri="{FF2B5EF4-FFF2-40B4-BE49-F238E27FC236}">
                  <a16:creationId xmlns:a16="http://schemas.microsoft.com/office/drawing/2014/main" id="{13531B49-12CC-4033-A522-799D1E934C41}"/>
                </a:ext>
              </a:extLst>
            </p:cNvPr>
            <p:cNvSpPr/>
            <p:nvPr/>
          </p:nvSpPr>
          <p:spPr>
            <a:xfrm>
              <a:off x="3139807" y="2887524"/>
              <a:ext cx="1707614" cy="319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0000FF"/>
                  </a:solidFill>
                </a:rPr>
                <a:t>release lock</a:t>
              </a:r>
              <a:endParaRPr lang="zh-CN" altLang="en-US" sz="2000" dirty="0">
                <a:solidFill>
                  <a:srgbClr val="0000FF"/>
                </a:solidFill>
              </a:endParaRPr>
            </a:p>
          </p:txBody>
        </p:sp>
      </p:grpSp>
      <p:sp>
        <p:nvSpPr>
          <p:cNvPr id="4" name="文本框 3">
            <a:extLst>
              <a:ext uri="{FF2B5EF4-FFF2-40B4-BE49-F238E27FC236}">
                <a16:creationId xmlns:a16="http://schemas.microsoft.com/office/drawing/2014/main" id="{9ADE1834-2481-47CC-B3BF-BD8C26F882E1}"/>
              </a:ext>
            </a:extLst>
          </p:cNvPr>
          <p:cNvSpPr txBox="1"/>
          <p:nvPr/>
        </p:nvSpPr>
        <p:spPr>
          <a:xfrm>
            <a:off x="557213" y="4360863"/>
            <a:ext cx="7859712" cy="2000250"/>
          </a:xfrm>
          <a:prstGeom prst="rect">
            <a:avLst/>
          </a:prstGeom>
          <a:noFill/>
        </p:spPr>
        <p:txBody>
          <a:bodyPr>
            <a:spAutoFit/>
          </a:bodyPr>
          <a:lstStyle/>
          <a:p>
            <a:pPr marL="285750" indent="-285750">
              <a:buFont typeface="Wingdings" panose="05000000000000000000" pitchFamily="2" charset="2"/>
              <a:buChar char="n"/>
              <a:defRPr/>
            </a:pPr>
            <a:r>
              <a:rPr lang="en-US" altLang="zh-CN" sz="2000" dirty="0">
                <a:solidFill>
                  <a:srgbClr val="FF0000"/>
                </a:solidFill>
              </a:rPr>
              <a:t>acquire  lock</a:t>
            </a:r>
            <a:r>
              <a:rPr lang="zh-CN" altLang="en-US" sz="2000" dirty="0"/>
              <a:t>与</a:t>
            </a:r>
            <a:r>
              <a:rPr lang="en-US" altLang="zh-CN" sz="2000" dirty="0">
                <a:solidFill>
                  <a:srgbClr val="FF0000"/>
                </a:solidFill>
              </a:rPr>
              <a:t>release lock</a:t>
            </a:r>
            <a:r>
              <a:rPr lang="zh-CN" altLang="en-US" sz="2000" dirty="0">
                <a:solidFill>
                  <a:schemeClr val="accent4"/>
                </a:solidFill>
              </a:rPr>
              <a:t>需要解决的问题</a:t>
            </a:r>
            <a:endParaRPr lang="en-US" altLang="zh-CN" sz="2000" dirty="0">
              <a:solidFill>
                <a:schemeClr val="accent4"/>
              </a:solidFill>
            </a:endParaRPr>
          </a:p>
          <a:p>
            <a:pPr marL="742950" lvl="1" indent="-285750">
              <a:buFont typeface="Wingdings" panose="05000000000000000000" pitchFamily="2" charset="2"/>
              <a:buChar char="l"/>
              <a:defRPr/>
            </a:pPr>
            <a:r>
              <a:rPr lang="en-US" altLang="zh-CN" dirty="0">
                <a:solidFill>
                  <a:srgbClr val="FF0000"/>
                </a:solidFill>
              </a:rPr>
              <a:t>acquire  lock</a:t>
            </a:r>
            <a:r>
              <a:rPr lang="zh-CN" altLang="en-US" dirty="0">
                <a:solidFill>
                  <a:schemeClr val="accent4"/>
                </a:solidFill>
              </a:rPr>
              <a:t>：</a:t>
            </a:r>
            <a:endParaRPr lang="en-US" altLang="zh-CN" dirty="0">
              <a:solidFill>
                <a:schemeClr val="accent4"/>
              </a:solidFill>
            </a:endParaRPr>
          </a:p>
          <a:p>
            <a:pPr marL="1200150" lvl="2" indent="-285750">
              <a:buFont typeface="Wingdings" panose="05000000000000000000" pitchFamily="2" charset="2"/>
              <a:buChar char="ü"/>
              <a:defRPr/>
            </a:pPr>
            <a:r>
              <a:rPr lang="zh-CN" altLang="en-US" dirty="0">
                <a:solidFill>
                  <a:schemeClr val="accent4"/>
                </a:solidFill>
              </a:rPr>
              <a:t>需要测试</a:t>
            </a:r>
            <a:r>
              <a:rPr lang="en-US" altLang="zh-CN" dirty="0">
                <a:solidFill>
                  <a:schemeClr val="accent4"/>
                </a:solidFill>
              </a:rPr>
              <a:t>lock</a:t>
            </a:r>
            <a:r>
              <a:rPr lang="zh-CN" altLang="en-US" dirty="0">
                <a:solidFill>
                  <a:schemeClr val="accent4"/>
                </a:solidFill>
              </a:rPr>
              <a:t>的当前状态   </a:t>
            </a:r>
            <a:r>
              <a:rPr lang="en-US" altLang="zh-CN" dirty="0">
                <a:solidFill>
                  <a:schemeClr val="accent4"/>
                </a:solidFill>
              </a:rPr>
              <a:t>(</a:t>
            </a:r>
            <a:r>
              <a:rPr lang="en-US" altLang="zh-CN" dirty="0">
                <a:solidFill>
                  <a:srgbClr val="0000FF"/>
                </a:solidFill>
              </a:rPr>
              <a:t>test</a:t>
            </a:r>
            <a:r>
              <a:rPr lang="en-US" altLang="zh-CN" dirty="0">
                <a:solidFill>
                  <a:schemeClr val="accent4"/>
                </a:solidFill>
              </a:rPr>
              <a:t>)</a:t>
            </a:r>
          </a:p>
          <a:p>
            <a:pPr marL="1657350" lvl="3" indent="-285750">
              <a:buFont typeface="Wingdings" panose="05000000000000000000" pitchFamily="2" charset="2"/>
              <a:buChar char="Ø"/>
              <a:defRPr/>
            </a:pPr>
            <a:r>
              <a:rPr lang="zh-CN" altLang="en-US" sz="1600" dirty="0">
                <a:solidFill>
                  <a:schemeClr val="accent4"/>
                </a:solidFill>
              </a:rPr>
              <a:t>如果</a:t>
            </a:r>
            <a:r>
              <a:rPr lang="en-US" altLang="zh-CN" sz="1600" dirty="0">
                <a:solidFill>
                  <a:schemeClr val="accent4"/>
                </a:solidFill>
              </a:rPr>
              <a:t>lock</a:t>
            </a:r>
            <a:r>
              <a:rPr lang="zh-CN" altLang="en-US" sz="1600" dirty="0">
                <a:solidFill>
                  <a:schemeClr val="accent4"/>
                </a:solidFill>
              </a:rPr>
              <a:t>当前处于</a:t>
            </a:r>
            <a:r>
              <a:rPr lang="zh-CN" altLang="en-US" sz="1600" b="1" dirty="0">
                <a:solidFill>
                  <a:srgbClr val="006600"/>
                </a:solidFill>
              </a:rPr>
              <a:t>开锁状态</a:t>
            </a:r>
            <a:r>
              <a:rPr lang="zh-CN" altLang="en-US" sz="1600" dirty="0">
                <a:solidFill>
                  <a:schemeClr val="accent4"/>
                </a:solidFill>
              </a:rPr>
              <a:t>，</a:t>
            </a:r>
            <a:r>
              <a:rPr lang="zh-CN" altLang="en-US" sz="1600" b="1" dirty="0">
                <a:solidFill>
                  <a:srgbClr val="0303DF"/>
                </a:solidFill>
              </a:rPr>
              <a:t>则关锁</a:t>
            </a:r>
            <a:r>
              <a:rPr lang="zh-CN" altLang="en-US" sz="1600" dirty="0">
                <a:solidFill>
                  <a:schemeClr val="accent4"/>
                </a:solidFill>
              </a:rPr>
              <a:t>，并访问临界区； </a:t>
            </a:r>
            <a:r>
              <a:rPr lang="en-US" altLang="zh-CN" sz="1600" dirty="0">
                <a:solidFill>
                  <a:schemeClr val="accent4"/>
                </a:solidFill>
              </a:rPr>
              <a:t>(</a:t>
            </a:r>
            <a:r>
              <a:rPr lang="en-US" altLang="zh-CN" sz="1600" dirty="0">
                <a:solidFill>
                  <a:srgbClr val="0000FF"/>
                </a:solidFill>
              </a:rPr>
              <a:t>set</a:t>
            </a:r>
            <a:r>
              <a:rPr lang="en-US" altLang="zh-CN" sz="1600" dirty="0">
                <a:solidFill>
                  <a:schemeClr val="accent4"/>
                </a:solidFill>
              </a:rPr>
              <a:t>)</a:t>
            </a:r>
          </a:p>
          <a:p>
            <a:pPr marL="1657350" lvl="3" indent="-285750">
              <a:buFont typeface="Wingdings" panose="05000000000000000000" pitchFamily="2" charset="2"/>
              <a:buChar char="Ø"/>
              <a:defRPr/>
            </a:pPr>
            <a:r>
              <a:rPr lang="zh-CN" altLang="en-US" sz="1600" dirty="0">
                <a:solidFill>
                  <a:schemeClr val="accent4"/>
                </a:solidFill>
              </a:rPr>
              <a:t>否则等待，直至锁被打开，然后关锁并继续执行；</a:t>
            </a:r>
            <a:endParaRPr lang="en-US" altLang="zh-CN" sz="1600" dirty="0">
              <a:solidFill>
                <a:schemeClr val="accent4"/>
              </a:solidFill>
            </a:endParaRPr>
          </a:p>
          <a:p>
            <a:pPr marL="742950" lvl="1" indent="-285750">
              <a:buFont typeface="Wingdings" panose="05000000000000000000" pitchFamily="2" charset="2"/>
              <a:buChar char="l"/>
              <a:defRPr/>
            </a:pPr>
            <a:r>
              <a:rPr lang="en-US" altLang="zh-CN" dirty="0">
                <a:solidFill>
                  <a:srgbClr val="FF0000"/>
                </a:solidFill>
              </a:rPr>
              <a:t>release lock</a:t>
            </a:r>
            <a:r>
              <a:rPr lang="zh-CN" altLang="en-US" dirty="0">
                <a:solidFill>
                  <a:schemeClr val="accent4"/>
                </a:solidFill>
              </a:rPr>
              <a:t>：开锁；</a:t>
            </a:r>
          </a:p>
          <a:p>
            <a:pPr marL="742950" lvl="1" indent="-285750">
              <a:buFont typeface="Wingdings" panose="05000000000000000000" pitchFamily="2" charset="2"/>
              <a:buChar char="l"/>
              <a:defRPr/>
            </a:pP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D5BBA64-AA8E-46A1-B318-F48617B010FE}"/>
              </a:ext>
            </a:extLst>
          </p:cNvPr>
          <p:cNvSpPr>
            <a:spLocks noGrp="1"/>
          </p:cNvSpPr>
          <p:nvPr>
            <p:ph type="title" idx="4294967295"/>
          </p:nvPr>
        </p:nvSpPr>
        <p:spPr>
          <a:xfrm>
            <a:off x="1744663" y="423863"/>
            <a:ext cx="5156200" cy="636587"/>
          </a:xfrm>
          <a:ln>
            <a:miter/>
          </a:ln>
        </p:spPr>
        <p:txBody>
          <a:bodyPr/>
          <a:lstStyle/>
          <a:p>
            <a:pPr>
              <a:defRPr/>
            </a:pPr>
            <a:r>
              <a:rPr lang="zh-CN" altLang="en-US" noProof="1">
                <a:effectLst>
                  <a:outerShdw blurRad="38100" dist="38100" dir="2700000">
                    <a:srgbClr val="C0C0C0"/>
                  </a:outerShdw>
                </a:effectLst>
              </a:rPr>
              <a:t>趵突泉公园游人计数系统</a:t>
            </a:r>
          </a:p>
        </p:txBody>
      </p:sp>
      <p:sp>
        <p:nvSpPr>
          <p:cNvPr id="8195" name="Rectangle 3">
            <a:extLst>
              <a:ext uri="{FF2B5EF4-FFF2-40B4-BE49-F238E27FC236}">
                <a16:creationId xmlns:a16="http://schemas.microsoft.com/office/drawing/2014/main" id="{0C839935-ADCC-4E09-9598-9DFEB146E891}"/>
              </a:ext>
            </a:extLst>
          </p:cNvPr>
          <p:cNvSpPr>
            <a:spLocks noGrp="1" noChangeArrowheads="1"/>
          </p:cNvSpPr>
          <p:nvPr>
            <p:ph type="body" idx="4294967295"/>
          </p:nvPr>
        </p:nvSpPr>
        <p:spPr>
          <a:xfrm>
            <a:off x="903288" y="1316038"/>
            <a:ext cx="7351712" cy="4483100"/>
          </a:xfrm>
        </p:spPr>
        <p:txBody>
          <a:bodyPr/>
          <a:lstStyle/>
          <a:p>
            <a:pPr eaLnBrk="1" hangingPunct="1">
              <a:lnSpc>
                <a:spcPct val="90000"/>
              </a:lnSpc>
            </a:pPr>
            <a:r>
              <a:rPr lang="zh-CN" altLang="en-US" sz="2400" dirty="0"/>
              <a:t>公园有一个入口和一个出口；</a:t>
            </a:r>
          </a:p>
          <a:p>
            <a:pPr eaLnBrk="1" hangingPunct="1">
              <a:lnSpc>
                <a:spcPct val="90000"/>
              </a:lnSpc>
            </a:pPr>
            <a:r>
              <a:rPr lang="zh-CN" altLang="en-US" sz="2400" dirty="0"/>
              <a:t>系统设置一个记数器</a:t>
            </a:r>
            <a:r>
              <a:rPr lang="zh-CN" altLang="en-US" sz="2400" dirty="0">
                <a:solidFill>
                  <a:srgbClr val="006600"/>
                </a:solidFill>
              </a:rPr>
              <a:t>count</a:t>
            </a:r>
            <a:r>
              <a:rPr lang="zh-CN" altLang="en-US" sz="2400" dirty="0"/>
              <a:t>，记录公园中游人的个数；</a:t>
            </a:r>
            <a:r>
              <a:rPr lang="zh-CN" altLang="en-US" sz="2400" dirty="0">
                <a:solidFill>
                  <a:srgbClr val="006600"/>
                </a:solidFill>
              </a:rPr>
              <a:t> count</a:t>
            </a:r>
            <a:r>
              <a:rPr lang="zh-CN" altLang="en-US" sz="2400" dirty="0"/>
              <a:t>的初始值为</a:t>
            </a:r>
            <a:r>
              <a:rPr lang="en-US" altLang="zh-CN" sz="2400" dirty="0">
                <a:solidFill>
                  <a:srgbClr val="006600"/>
                </a:solidFill>
              </a:rPr>
              <a:t>0</a:t>
            </a:r>
            <a:r>
              <a:rPr lang="zh-CN" altLang="en-US" sz="2400" dirty="0">
                <a:solidFill>
                  <a:srgbClr val="006600"/>
                </a:solidFill>
              </a:rPr>
              <a:t>；</a:t>
            </a:r>
            <a:endParaRPr lang="zh-CN" altLang="en-US" sz="2400" dirty="0"/>
          </a:p>
          <a:p>
            <a:pPr eaLnBrk="1" hangingPunct="1">
              <a:lnSpc>
                <a:spcPct val="90000"/>
              </a:lnSpc>
            </a:pPr>
            <a:r>
              <a:rPr lang="zh-CN" altLang="en-US" sz="2400" dirty="0"/>
              <a:t>该系统由</a:t>
            </a:r>
            <a:r>
              <a:rPr lang="zh-CN" altLang="en-US" sz="2400" dirty="0">
                <a:solidFill>
                  <a:srgbClr val="FF0000"/>
                </a:solidFill>
              </a:rPr>
              <a:t>一个中心数据库</a:t>
            </a:r>
            <a:r>
              <a:rPr lang="zh-CN" altLang="en-US" sz="2400" dirty="0"/>
              <a:t>服务器及</a:t>
            </a:r>
            <a:r>
              <a:rPr lang="zh-CN" altLang="en-US" sz="2400" dirty="0">
                <a:solidFill>
                  <a:srgbClr val="FF0000"/>
                </a:solidFill>
              </a:rPr>
              <a:t>两个客户端</a:t>
            </a:r>
            <a:r>
              <a:rPr lang="zh-CN" altLang="en-US" sz="2400" dirty="0"/>
              <a:t>组成，两客户端可并发访问数据库的数据；</a:t>
            </a:r>
          </a:p>
          <a:p>
            <a:pPr eaLnBrk="1" hangingPunct="1">
              <a:lnSpc>
                <a:spcPct val="90000"/>
              </a:lnSpc>
            </a:pPr>
            <a:r>
              <a:rPr lang="zh-CN" altLang="en-US" sz="2400" dirty="0"/>
              <a:t>每进入一人，入口处系统执行如下操作</a:t>
            </a:r>
          </a:p>
          <a:p>
            <a:pPr lvl="1" eaLnBrk="1" hangingPunct="1">
              <a:lnSpc>
                <a:spcPct val="90000"/>
              </a:lnSpc>
            </a:pPr>
            <a:r>
              <a:rPr lang="zh-CN" altLang="en-US" sz="2400" dirty="0">
                <a:solidFill>
                  <a:srgbClr val="0303DF"/>
                </a:solidFill>
              </a:rPr>
              <a:t>R1=count; R1++; count=R1;</a:t>
            </a:r>
          </a:p>
          <a:p>
            <a:pPr eaLnBrk="1" hangingPunct="1">
              <a:lnSpc>
                <a:spcPct val="90000"/>
              </a:lnSpc>
            </a:pPr>
            <a:r>
              <a:rPr lang="zh-CN" altLang="en-US" sz="2400" dirty="0"/>
              <a:t>每离开一人，出口处系统执行如下操作</a:t>
            </a:r>
          </a:p>
          <a:p>
            <a:pPr lvl="1" eaLnBrk="1" hangingPunct="1">
              <a:lnSpc>
                <a:spcPct val="90000"/>
              </a:lnSpc>
            </a:pPr>
            <a:r>
              <a:rPr lang="zh-CN" altLang="en-US" sz="2400" dirty="0">
                <a:solidFill>
                  <a:srgbClr val="0303DF"/>
                </a:solidFill>
              </a:rPr>
              <a:t>R2=count; R2--; count=R2;</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77C059B-E104-4E6A-8B59-4A8A8E948BDB}"/>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Lock </a:t>
            </a:r>
            <a:r>
              <a:rPr lang="zh-CN" altLang="en-US" noProof="1">
                <a:effectLst>
                  <a:outerShdw blurRad="38100" dist="38100" dir="2700000">
                    <a:srgbClr val="C0C0C0"/>
                  </a:outerShdw>
                </a:effectLst>
              </a:rPr>
              <a:t>机制</a:t>
            </a:r>
            <a:endParaRPr lang="en-US" altLang="zh-CN" noProof="1">
              <a:effectLst>
                <a:outerShdw blurRad="38100" dist="38100" dir="2700000">
                  <a:srgbClr val="C0C0C0"/>
                </a:outerShdw>
              </a:effectLst>
            </a:endParaRPr>
          </a:p>
        </p:txBody>
      </p:sp>
      <p:sp>
        <p:nvSpPr>
          <p:cNvPr id="57347" name="Rectangle 3">
            <a:extLst>
              <a:ext uri="{FF2B5EF4-FFF2-40B4-BE49-F238E27FC236}">
                <a16:creationId xmlns:a16="http://schemas.microsoft.com/office/drawing/2014/main" id="{9F9468EF-8BEF-4D10-9174-D5DFAF4CE97A}"/>
              </a:ext>
            </a:extLst>
          </p:cNvPr>
          <p:cNvSpPr>
            <a:spLocks noGrp="1" noChangeArrowheads="1"/>
          </p:cNvSpPr>
          <p:nvPr>
            <p:ph type="body" idx="4294967295"/>
          </p:nvPr>
        </p:nvSpPr>
        <p:spPr>
          <a:xfrm>
            <a:off x="2443163" y="1035050"/>
            <a:ext cx="3967162" cy="2700338"/>
          </a:xfrm>
          <a:extLst>
            <a:ext uri="{91240B29-F687-4F45-9708-019B960494DF}">
              <a14:hiddenLine xmlns:a14="http://schemas.microsoft.com/office/drawing/2010/main" w="12700">
                <a:solidFill>
                  <a:srgbClr val="000000"/>
                </a:solidFill>
                <a:miter lim="800000"/>
                <a:headEnd/>
                <a:tailEnd/>
              </a14:hiddenLine>
            </a:ext>
          </a:extLst>
        </p:spPr>
        <p:txBody>
          <a:bodyPr/>
          <a:lstStyle/>
          <a:p>
            <a:pPr marL="0" indent="0">
              <a:buFont typeface="Monotype Sorts" pitchFamily="2" charset="2"/>
              <a:buNone/>
              <a:tabLst>
                <a:tab pos="744538" algn="l"/>
                <a:tab pos="1025525" algn="l"/>
                <a:tab pos="1260475" algn="l"/>
              </a:tabLst>
            </a:pPr>
            <a:r>
              <a:rPr lang="en-US" altLang="zh-CN" sz="2000"/>
              <a:t>do {</a:t>
            </a:r>
          </a:p>
          <a:p>
            <a:pPr marL="0" indent="0">
              <a:buFont typeface="Monotype Sorts" pitchFamily="2" charset="2"/>
              <a:buNone/>
              <a:tabLst>
                <a:tab pos="744538" algn="l"/>
                <a:tab pos="1025525" algn="l"/>
                <a:tab pos="1260475" algn="l"/>
              </a:tabLst>
            </a:pPr>
            <a:r>
              <a:rPr lang="en-US" altLang="zh-CN" sz="2000"/>
              <a:t>     </a:t>
            </a:r>
          </a:p>
          <a:p>
            <a:pPr marL="0" indent="0">
              <a:buFont typeface="Monotype Sorts" pitchFamily="2" charset="2"/>
              <a:buNone/>
              <a:tabLst>
                <a:tab pos="744538" algn="l"/>
                <a:tab pos="1025525" algn="l"/>
                <a:tab pos="1260475" algn="l"/>
              </a:tabLst>
            </a:pPr>
            <a:r>
              <a:rPr lang="en-US" altLang="zh-CN" sz="2000"/>
              <a:t>            critical section</a:t>
            </a:r>
          </a:p>
          <a:p>
            <a:pPr marL="0" indent="0">
              <a:buFont typeface="Monotype Sorts" pitchFamily="2" charset="2"/>
              <a:buNone/>
              <a:tabLst>
                <a:tab pos="744538" algn="l"/>
                <a:tab pos="1025525" algn="l"/>
                <a:tab pos="1260475" algn="l"/>
              </a:tabLst>
            </a:pPr>
            <a:r>
              <a:rPr lang="en-US" altLang="zh-CN" sz="2000"/>
              <a:t>      </a:t>
            </a:r>
          </a:p>
          <a:p>
            <a:pPr marL="0" indent="0">
              <a:buFont typeface="Monotype Sorts" pitchFamily="2" charset="2"/>
              <a:buNone/>
              <a:tabLst>
                <a:tab pos="744538" algn="l"/>
                <a:tab pos="1025525" algn="l"/>
                <a:tab pos="1260475" algn="l"/>
              </a:tabLst>
            </a:pPr>
            <a:r>
              <a:rPr lang="en-US" altLang="zh-CN" sz="2000"/>
              <a:t>            remainder section</a:t>
            </a:r>
          </a:p>
          <a:p>
            <a:pPr marL="0" indent="0">
              <a:buFont typeface="Monotype Sorts" pitchFamily="2" charset="2"/>
              <a:buNone/>
              <a:tabLst>
                <a:tab pos="744538" algn="l"/>
                <a:tab pos="1025525" algn="l"/>
                <a:tab pos="1260475" algn="l"/>
              </a:tabLst>
            </a:pPr>
            <a:r>
              <a:rPr lang="en-US" altLang="zh-CN" sz="2000"/>
              <a:t>} while  (TRUE);</a:t>
            </a:r>
            <a:endParaRPr lang="zh-CN" altLang="en-US" sz="2000"/>
          </a:p>
        </p:txBody>
      </p:sp>
      <p:sp>
        <p:nvSpPr>
          <p:cNvPr id="57348" name="矩形 1">
            <a:extLst>
              <a:ext uri="{FF2B5EF4-FFF2-40B4-BE49-F238E27FC236}">
                <a16:creationId xmlns:a16="http://schemas.microsoft.com/office/drawing/2014/main" id="{7D9DBAED-0C48-4801-BF84-6EFE0205EEE7}"/>
              </a:ext>
            </a:extLst>
          </p:cNvPr>
          <p:cNvSpPr>
            <a:spLocks noChangeArrowheads="1"/>
          </p:cNvSpPr>
          <p:nvPr/>
        </p:nvSpPr>
        <p:spPr bwMode="auto">
          <a:xfrm>
            <a:off x="1163638" y="3735388"/>
            <a:ext cx="652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tabLst>
                <a:tab pos="744538" algn="l"/>
                <a:tab pos="1025525" algn="l"/>
                <a:tab pos="126047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744538" algn="l"/>
                <a:tab pos="1025525" algn="l"/>
                <a:tab pos="12604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744538" algn="l"/>
                <a:tab pos="1025525" algn="l"/>
                <a:tab pos="12604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t>Figure 6.3  Solution to the critical-section  problem using locks.</a:t>
            </a:r>
          </a:p>
        </p:txBody>
      </p:sp>
      <p:grpSp>
        <p:nvGrpSpPr>
          <p:cNvPr id="57349" name="组合 4">
            <a:extLst>
              <a:ext uri="{FF2B5EF4-FFF2-40B4-BE49-F238E27FC236}">
                <a16:creationId xmlns:a16="http://schemas.microsoft.com/office/drawing/2014/main" id="{C3590DCB-DDD7-400F-9260-0A703C88C867}"/>
              </a:ext>
            </a:extLst>
          </p:cNvPr>
          <p:cNvGrpSpPr>
            <a:grpSpLocks/>
          </p:cNvGrpSpPr>
          <p:nvPr/>
        </p:nvGrpSpPr>
        <p:grpSpPr bwMode="auto">
          <a:xfrm>
            <a:off x="3316288" y="1487488"/>
            <a:ext cx="1708150" cy="1136650"/>
            <a:chOff x="3139807" y="2069368"/>
            <a:chExt cx="1707614" cy="1137475"/>
          </a:xfrm>
        </p:grpSpPr>
        <p:sp>
          <p:nvSpPr>
            <p:cNvPr id="3" name="矩形 2">
              <a:extLst>
                <a:ext uri="{FF2B5EF4-FFF2-40B4-BE49-F238E27FC236}">
                  <a16:creationId xmlns:a16="http://schemas.microsoft.com/office/drawing/2014/main" id="{95828161-2E0C-42B0-8947-6D5CFD0E3482}"/>
                </a:ext>
              </a:extLst>
            </p:cNvPr>
            <p:cNvSpPr/>
            <p:nvPr/>
          </p:nvSpPr>
          <p:spPr>
            <a:xfrm>
              <a:off x="3139807" y="2069368"/>
              <a:ext cx="1707614" cy="319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0000FF"/>
                  </a:solidFill>
                </a:rPr>
                <a:t>acquire  lock</a:t>
              </a:r>
              <a:endParaRPr lang="zh-CN" altLang="en-US" sz="2000" dirty="0">
                <a:solidFill>
                  <a:srgbClr val="0000FF"/>
                </a:solidFill>
              </a:endParaRPr>
            </a:p>
          </p:txBody>
        </p:sp>
        <p:sp>
          <p:nvSpPr>
            <p:cNvPr id="6" name="矩形 5">
              <a:extLst>
                <a:ext uri="{FF2B5EF4-FFF2-40B4-BE49-F238E27FC236}">
                  <a16:creationId xmlns:a16="http://schemas.microsoft.com/office/drawing/2014/main" id="{21761D12-10C6-4402-B7DA-DB1FA0F840A3}"/>
                </a:ext>
              </a:extLst>
            </p:cNvPr>
            <p:cNvSpPr/>
            <p:nvPr/>
          </p:nvSpPr>
          <p:spPr>
            <a:xfrm>
              <a:off x="3139807" y="2887523"/>
              <a:ext cx="1707614" cy="319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0000FF"/>
                  </a:solidFill>
                </a:rPr>
                <a:t>release lock</a:t>
              </a:r>
              <a:endParaRPr lang="zh-CN" altLang="en-US" sz="2000" dirty="0">
                <a:solidFill>
                  <a:srgbClr val="0000FF"/>
                </a:solidFill>
              </a:endParaRPr>
            </a:p>
          </p:txBody>
        </p:sp>
      </p:grpSp>
      <p:sp>
        <p:nvSpPr>
          <p:cNvPr id="57350" name="文本框 3">
            <a:extLst>
              <a:ext uri="{FF2B5EF4-FFF2-40B4-BE49-F238E27FC236}">
                <a16:creationId xmlns:a16="http://schemas.microsoft.com/office/drawing/2014/main" id="{322CC882-1898-4BDF-82E0-53D41A5B7A9B}"/>
              </a:ext>
            </a:extLst>
          </p:cNvPr>
          <p:cNvSpPr txBox="1">
            <a:spLocks noChangeArrowheads="1"/>
          </p:cNvSpPr>
          <p:nvPr/>
        </p:nvSpPr>
        <p:spPr bwMode="auto">
          <a:xfrm>
            <a:off x="1163638" y="4233863"/>
            <a:ext cx="688498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Wingdings" panose="05000000000000000000" pitchFamily="2" charset="2"/>
              <a:buChar char="n"/>
            </a:pPr>
            <a:r>
              <a:rPr lang="en-US" altLang="zh-CN" sz="2000" dirty="0">
                <a:solidFill>
                  <a:srgbClr val="006600"/>
                </a:solidFill>
              </a:rPr>
              <a:t>Lock</a:t>
            </a:r>
            <a:r>
              <a:rPr lang="zh-CN" altLang="en-US" sz="2000" dirty="0">
                <a:solidFill>
                  <a:srgbClr val="006600"/>
                </a:solidFill>
              </a:rPr>
              <a:t>机制是一个通用的临界区解决方案</a:t>
            </a:r>
            <a:endParaRPr lang="en-US" altLang="zh-CN" sz="2000" dirty="0">
              <a:solidFill>
                <a:srgbClr val="006600"/>
              </a:solidFill>
            </a:endParaRPr>
          </a:p>
          <a:p>
            <a:pPr>
              <a:spcBef>
                <a:spcPct val="0"/>
              </a:spcBef>
              <a:buClrTx/>
              <a:buSzTx/>
              <a:buFont typeface="Wingdings" panose="05000000000000000000" pitchFamily="2" charset="2"/>
              <a:buChar char="n"/>
            </a:pPr>
            <a:r>
              <a:rPr lang="en-US" altLang="zh-CN" sz="2000" dirty="0">
                <a:solidFill>
                  <a:srgbClr val="7030A0"/>
                </a:solidFill>
              </a:rPr>
              <a:t>Lock</a:t>
            </a:r>
            <a:r>
              <a:rPr lang="zh-CN" altLang="en-US" sz="2000" dirty="0">
                <a:solidFill>
                  <a:srgbClr val="7030A0"/>
                </a:solidFill>
              </a:rPr>
              <a:t>可以有很多种实现方案</a:t>
            </a:r>
            <a:endParaRPr lang="en-US" altLang="zh-CN" sz="2000" dirty="0">
              <a:solidFill>
                <a:srgbClr val="7030A0"/>
              </a:solidFill>
            </a:endParaRPr>
          </a:p>
          <a:p>
            <a:pPr>
              <a:spcBef>
                <a:spcPct val="0"/>
              </a:spcBef>
              <a:buClrTx/>
              <a:buSzTx/>
              <a:buFont typeface="Wingdings" panose="05000000000000000000" pitchFamily="2" charset="2"/>
              <a:buChar char="n"/>
            </a:pPr>
            <a:r>
              <a:rPr lang="zh-CN" altLang="en-US" sz="2000" b="1" dirty="0">
                <a:solidFill>
                  <a:srgbClr val="FF0000"/>
                </a:solidFill>
              </a:rPr>
              <a:t>后面介绍的方法总体是基于锁机制，是一种锁机制的具体实现，体现</a:t>
            </a:r>
            <a:r>
              <a:rPr lang="en-US" altLang="zh-CN" sz="2000" b="1" dirty="0">
                <a:solidFill>
                  <a:srgbClr val="0303DF"/>
                </a:solidFill>
              </a:rPr>
              <a:t>test</a:t>
            </a:r>
            <a:r>
              <a:rPr lang="zh-CN" altLang="en-US" sz="2000" b="1" dirty="0">
                <a:solidFill>
                  <a:srgbClr val="FF0000"/>
                </a:solidFill>
              </a:rPr>
              <a:t>与</a:t>
            </a:r>
            <a:r>
              <a:rPr lang="en-US" altLang="zh-CN" sz="2000" b="1" dirty="0">
                <a:solidFill>
                  <a:srgbClr val="0303DF"/>
                </a:solidFill>
              </a:rPr>
              <a:t>set</a:t>
            </a:r>
            <a:r>
              <a:rPr lang="zh-CN" altLang="en-US" sz="2000" b="1" dirty="0">
                <a:solidFill>
                  <a:srgbClr val="FF0000"/>
                </a:solidFill>
              </a:rPr>
              <a:t>的思想</a:t>
            </a:r>
            <a:endParaRPr lang="zh-CN" altLang="en-US" sz="1800" b="1" dirty="0">
              <a:solidFill>
                <a:srgbClr val="FF0000"/>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C90CC20-366D-475F-8D32-3374021DDC61}"/>
              </a:ext>
            </a:extLst>
          </p:cNvPr>
          <p:cNvSpPr>
            <a:spLocks noGrp="1"/>
          </p:cNvSpPr>
          <p:nvPr>
            <p:ph type="title" idx="4294967295"/>
          </p:nvPr>
        </p:nvSpPr>
        <p:spPr>
          <a:ln>
            <a:miter/>
          </a:ln>
        </p:spPr>
        <p:txBody>
          <a:bodyPr/>
          <a:lstStyle/>
          <a:p>
            <a:pPr>
              <a:defRPr/>
            </a:pPr>
            <a:r>
              <a:rPr lang="en-US" altLang="zh-CN" noProof="1">
                <a:solidFill>
                  <a:srgbClr val="7030A0"/>
                </a:solidFill>
                <a:effectLst>
                  <a:outerShdw blurRad="38100" dist="38100" dir="2700000">
                    <a:srgbClr val="C0C0C0"/>
                  </a:outerShdw>
                </a:effectLst>
              </a:rPr>
              <a:t>TestAndSet</a:t>
            </a:r>
            <a:r>
              <a:rPr lang="en-US" altLang="zh-CN" noProof="1">
                <a:effectLst>
                  <a:outerShdw blurRad="38100" dist="38100" dir="2700000">
                    <a:srgbClr val="C0C0C0"/>
                  </a:outerShdw>
                </a:effectLst>
              </a:rPr>
              <a:t> Instruction </a:t>
            </a:r>
          </a:p>
        </p:txBody>
      </p:sp>
      <p:sp>
        <p:nvSpPr>
          <p:cNvPr id="58371" name="Rectangle 3">
            <a:extLst>
              <a:ext uri="{FF2B5EF4-FFF2-40B4-BE49-F238E27FC236}">
                <a16:creationId xmlns:a16="http://schemas.microsoft.com/office/drawing/2014/main" id="{DB6C3690-D002-46E6-9C8E-F9F25D24EF49}"/>
              </a:ext>
            </a:extLst>
          </p:cNvPr>
          <p:cNvSpPr>
            <a:spLocks noGrp="1" noChangeArrowheads="1"/>
          </p:cNvSpPr>
          <p:nvPr>
            <p:ph type="body" idx="4294967295"/>
          </p:nvPr>
        </p:nvSpPr>
        <p:spPr>
          <a:xfrm>
            <a:off x="882650" y="963613"/>
            <a:ext cx="7300913" cy="5029200"/>
          </a:xfrm>
        </p:spPr>
        <p:txBody>
          <a:bodyPr/>
          <a:lstStyle/>
          <a:p>
            <a:pPr>
              <a:lnSpc>
                <a:spcPct val="90000"/>
              </a:lnSpc>
              <a:buFont typeface="Monotype Sorts" pitchFamily="2" charset="2"/>
              <a:buNone/>
              <a:tabLst>
                <a:tab pos="744538" algn="l"/>
                <a:tab pos="1025525" algn="l"/>
                <a:tab pos="1260475" algn="l"/>
              </a:tabLst>
            </a:pPr>
            <a:endParaRPr lang="zh-CN" altLang="en-US" sz="1800" dirty="0"/>
          </a:p>
          <a:p>
            <a:pPr>
              <a:lnSpc>
                <a:spcPct val="90000"/>
              </a:lnSpc>
              <a:tabLst>
                <a:tab pos="744538" algn="l"/>
                <a:tab pos="1025525" algn="l"/>
                <a:tab pos="1260475" algn="l"/>
              </a:tabLst>
            </a:pPr>
            <a:r>
              <a:rPr lang="zh-CN" altLang="en-US" sz="2400" dirty="0"/>
              <a:t>Definition:</a:t>
            </a:r>
          </a:p>
          <a:p>
            <a:pPr>
              <a:lnSpc>
                <a:spcPct val="90000"/>
              </a:lnSpc>
              <a:buFont typeface="Monotype Sorts" pitchFamily="2" charset="2"/>
              <a:buNone/>
              <a:tabLst>
                <a:tab pos="744538" algn="l"/>
                <a:tab pos="1025525" algn="l"/>
                <a:tab pos="1260475" algn="l"/>
              </a:tabLst>
            </a:pPr>
            <a:r>
              <a:rPr lang="zh-CN" altLang="en-US" sz="2000" dirty="0"/>
              <a:t>         </a:t>
            </a:r>
            <a:r>
              <a:rPr lang="zh-CN" altLang="en-US" sz="2000" dirty="0">
                <a:solidFill>
                  <a:srgbClr val="0000FF"/>
                </a:solidFill>
              </a:rPr>
              <a:t>boolean </a:t>
            </a:r>
            <a:r>
              <a:rPr lang="zh-CN" altLang="en-US" sz="2000" b="1" dirty="0">
                <a:solidFill>
                  <a:srgbClr val="FF0000"/>
                </a:solidFill>
              </a:rPr>
              <a:t>TestAndSe</a:t>
            </a:r>
            <a:r>
              <a:rPr lang="zh-CN" altLang="en-US" sz="2000" dirty="0">
                <a:solidFill>
                  <a:srgbClr val="FF0000"/>
                </a:solidFill>
              </a:rPr>
              <a:t>t</a:t>
            </a:r>
            <a:r>
              <a:rPr lang="zh-CN" altLang="en-US" sz="2000" dirty="0">
                <a:solidFill>
                  <a:srgbClr val="0000FF"/>
                </a:solidFill>
              </a:rPr>
              <a:t> (boolean *target)</a:t>
            </a:r>
          </a:p>
          <a:p>
            <a:pPr>
              <a:lnSpc>
                <a:spcPct val="90000"/>
              </a:lnSpc>
              <a:buFont typeface="Monotype Sorts" pitchFamily="2" charset="2"/>
              <a:buNone/>
              <a:tabLst>
                <a:tab pos="744538" algn="l"/>
                <a:tab pos="1025525" algn="l"/>
                <a:tab pos="1260475" algn="l"/>
              </a:tabLst>
            </a:pPr>
            <a:r>
              <a:rPr lang="zh-CN" altLang="en-US" sz="2000" dirty="0">
                <a:solidFill>
                  <a:srgbClr val="0000FF"/>
                </a:solidFill>
              </a:rPr>
              <a:t>          {</a:t>
            </a:r>
          </a:p>
          <a:p>
            <a:pPr>
              <a:lnSpc>
                <a:spcPct val="90000"/>
              </a:lnSpc>
              <a:buFont typeface="Monotype Sorts" pitchFamily="2" charset="2"/>
              <a:buNone/>
              <a:tabLst>
                <a:tab pos="744538" algn="l"/>
                <a:tab pos="1025525" algn="l"/>
                <a:tab pos="1260475" algn="l"/>
              </a:tabLst>
            </a:pPr>
            <a:r>
              <a:rPr lang="zh-CN" altLang="en-US" sz="2000" dirty="0">
                <a:solidFill>
                  <a:srgbClr val="0000FF"/>
                </a:solidFill>
              </a:rPr>
              <a:t>               boolean rv = *target;    </a:t>
            </a:r>
            <a:r>
              <a:rPr lang="zh-CN" altLang="en-US" sz="2000" b="1" dirty="0"/>
              <a:t>//取锁的状态(test)</a:t>
            </a:r>
            <a:endParaRPr lang="zh-CN" altLang="en-US" sz="2000" dirty="0">
              <a:solidFill>
                <a:srgbClr val="0000FF"/>
              </a:solidFill>
            </a:endParaRPr>
          </a:p>
          <a:p>
            <a:pPr>
              <a:lnSpc>
                <a:spcPct val="90000"/>
              </a:lnSpc>
              <a:buFont typeface="Monotype Sorts" pitchFamily="2" charset="2"/>
              <a:buNone/>
              <a:tabLst>
                <a:tab pos="744538" algn="l"/>
                <a:tab pos="1025525" algn="l"/>
                <a:tab pos="1260475" algn="l"/>
              </a:tabLst>
            </a:pPr>
            <a:r>
              <a:rPr lang="zh-CN" altLang="en-US" sz="2000" dirty="0">
                <a:solidFill>
                  <a:srgbClr val="0000FF"/>
                </a:solidFill>
              </a:rPr>
              <a:t>               *target = TRUE;           </a:t>
            </a:r>
            <a:r>
              <a:rPr lang="zh-CN" altLang="en-US" sz="2000" b="1" dirty="0"/>
              <a:t>//加锁(set)</a:t>
            </a:r>
            <a:endParaRPr lang="zh-CN" altLang="en-US" sz="2000" dirty="0">
              <a:solidFill>
                <a:srgbClr val="0000FF"/>
              </a:solidFill>
            </a:endParaRPr>
          </a:p>
          <a:p>
            <a:pPr>
              <a:lnSpc>
                <a:spcPct val="90000"/>
              </a:lnSpc>
              <a:buFont typeface="Monotype Sorts" pitchFamily="2" charset="2"/>
              <a:buNone/>
              <a:tabLst>
                <a:tab pos="744538" algn="l"/>
                <a:tab pos="1025525" algn="l"/>
                <a:tab pos="1260475" algn="l"/>
              </a:tabLst>
            </a:pPr>
            <a:r>
              <a:rPr lang="zh-CN" altLang="en-US" sz="2000" dirty="0">
                <a:solidFill>
                  <a:srgbClr val="0000FF"/>
                </a:solidFill>
              </a:rPr>
              <a:t>               return rv:                      </a:t>
            </a:r>
            <a:r>
              <a:rPr lang="zh-CN" altLang="en-US" sz="2000" b="1" dirty="0"/>
              <a:t>//返回锁原来的状态</a:t>
            </a:r>
            <a:endParaRPr lang="zh-CN" altLang="en-US" sz="2000" dirty="0">
              <a:solidFill>
                <a:srgbClr val="0000FF"/>
              </a:solidFill>
            </a:endParaRPr>
          </a:p>
          <a:p>
            <a:pPr>
              <a:lnSpc>
                <a:spcPct val="90000"/>
              </a:lnSpc>
              <a:buFont typeface="Monotype Sorts" pitchFamily="2" charset="2"/>
              <a:buNone/>
              <a:tabLst>
                <a:tab pos="744538" algn="l"/>
                <a:tab pos="1025525" algn="l"/>
                <a:tab pos="1260475" algn="l"/>
              </a:tabLst>
            </a:pPr>
            <a:r>
              <a:rPr lang="zh-CN" altLang="en-US" sz="2000" dirty="0">
                <a:solidFill>
                  <a:srgbClr val="0000FF"/>
                </a:solidFill>
              </a:rPr>
              <a:t>          }</a:t>
            </a:r>
          </a:p>
          <a:p>
            <a:pPr>
              <a:lnSpc>
                <a:spcPct val="90000"/>
              </a:lnSpc>
              <a:buFont typeface="Wingdings" panose="05000000000000000000" pitchFamily="2" charset="2"/>
              <a:buChar char="n"/>
              <a:tabLst>
                <a:tab pos="744538" algn="l"/>
                <a:tab pos="1025525" algn="l"/>
                <a:tab pos="1260475" algn="l"/>
              </a:tabLst>
            </a:pPr>
            <a:endParaRPr lang="en-US" altLang="zh-CN" sz="2400" dirty="0">
              <a:solidFill>
                <a:srgbClr val="0000FF"/>
              </a:solidFill>
            </a:endParaRPr>
          </a:p>
          <a:p>
            <a:pPr>
              <a:lnSpc>
                <a:spcPct val="90000"/>
              </a:lnSpc>
              <a:buFont typeface="Wingdings" panose="05000000000000000000" pitchFamily="2" charset="2"/>
              <a:buChar char="n"/>
              <a:tabLst>
                <a:tab pos="744538" algn="l"/>
                <a:tab pos="1025525" algn="l"/>
                <a:tab pos="1260475" algn="l"/>
              </a:tabLst>
            </a:pPr>
            <a:r>
              <a:rPr lang="zh-CN" altLang="en-US" sz="2000" dirty="0">
                <a:solidFill>
                  <a:srgbClr val="006600"/>
                </a:solidFill>
              </a:rPr>
              <a:t>分别就 </a:t>
            </a:r>
            <a:r>
              <a:rPr lang="en-US" altLang="zh-CN" sz="2000" dirty="0">
                <a:solidFill>
                  <a:srgbClr val="006600"/>
                </a:solidFill>
              </a:rPr>
              <a:t>lock=false</a:t>
            </a:r>
            <a:r>
              <a:rPr lang="zh-CN" altLang="en-US" sz="2000" dirty="0">
                <a:solidFill>
                  <a:srgbClr val="006600"/>
                </a:solidFill>
              </a:rPr>
              <a:t>及</a:t>
            </a:r>
            <a:r>
              <a:rPr lang="en-US" altLang="zh-CN" sz="2000" dirty="0">
                <a:solidFill>
                  <a:srgbClr val="006600"/>
                </a:solidFill>
              </a:rPr>
              <a:t>true</a:t>
            </a:r>
            <a:r>
              <a:rPr lang="zh-CN" altLang="en-US" sz="2000" dirty="0">
                <a:solidFill>
                  <a:srgbClr val="006600"/>
                </a:solidFill>
              </a:rPr>
              <a:t>两种情况，讨论下述语句的执行结果</a:t>
            </a:r>
            <a:endParaRPr lang="en-US" altLang="zh-CN" sz="2000" dirty="0">
              <a:solidFill>
                <a:srgbClr val="006600"/>
              </a:solidFill>
            </a:endParaRPr>
          </a:p>
          <a:p>
            <a:pPr lvl="1">
              <a:lnSpc>
                <a:spcPct val="90000"/>
              </a:lnSpc>
              <a:buFont typeface="Wingdings" panose="05000000000000000000" pitchFamily="2" charset="2"/>
              <a:buChar char="l"/>
              <a:tabLst>
                <a:tab pos="744538" algn="l"/>
                <a:tab pos="1025525" algn="l"/>
                <a:tab pos="1260475" algn="l"/>
              </a:tabLst>
            </a:pPr>
            <a:r>
              <a:rPr lang="zh-CN" altLang="en-US" sz="2000" dirty="0">
                <a:solidFill>
                  <a:srgbClr val="0000FF"/>
                </a:solidFill>
              </a:rPr>
              <a:t>boolean </a:t>
            </a:r>
            <a:r>
              <a:rPr lang="en-US" altLang="zh-CN" sz="2000" b="1" dirty="0" smtClean="0">
                <a:solidFill>
                  <a:srgbClr val="006600"/>
                </a:solidFill>
              </a:rPr>
              <a:t>a=</a:t>
            </a:r>
            <a:r>
              <a:rPr lang="zh-CN" altLang="en-US" sz="2000" b="1" dirty="0">
                <a:solidFill>
                  <a:srgbClr val="006600"/>
                </a:solidFill>
              </a:rPr>
              <a:t>TestAndSe</a:t>
            </a:r>
            <a:r>
              <a:rPr lang="zh-CN" altLang="en-US" sz="2000" dirty="0">
                <a:solidFill>
                  <a:srgbClr val="006600"/>
                </a:solidFill>
              </a:rPr>
              <a:t>t</a:t>
            </a:r>
            <a:r>
              <a:rPr lang="en-US" altLang="zh-CN" sz="2000" dirty="0">
                <a:solidFill>
                  <a:srgbClr val="006600"/>
                </a:solidFill>
              </a:rPr>
              <a:t>(lock));</a:t>
            </a:r>
          </a:p>
          <a:p>
            <a:pPr lvl="1">
              <a:lnSpc>
                <a:spcPct val="90000"/>
              </a:lnSpc>
              <a:buFont typeface="Wingdings" panose="05000000000000000000" pitchFamily="2" charset="2"/>
              <a:buChar char="l"/>
              <a:tabLst>
                <a:tab pos="744538" algn="l"/>
                <a:tab pos="1025525" algn="l"/>
                <a:tab pos="1260475" algn="l"/>
              </a:tabLst>
            </a:pPr>
            <a:r>
              <a:rPr lang="en-US" altLang="zh-CN" sz="2000" dirty="0">
                <a:solidFill>
                  <a:srgbClr val="FF0000"/>
                </a:solidFill>
              </a:rPr>
              <a:t>while (</a:t>
            </a:r>
            <a:r>
              <a:rPr lang="zh-CN" altLang="en-US" sz="2000" b="1" dirty="0">
                <a:solidFill>
                  <a:srgbClr val="FF0000"/>
                </a:solidFill>
              </a:rPr>
              <a:t>TestAndSe</a:t>
            </a:r>
            <a:r>
              <a:rPr lang="zh-CN" altLang="en-US" sz="2000" dirty="0">
                <a:solidFill>
                  <a:srgbClr val="FF0000"/>
                </a:solidFill>
              </a:rPr>
              <a:t>t</a:t>
            </a:r>
            <a:r>
              <a:rPr lang="en-US" altLang="zh-CN" sz="2000" dirty="0">
                <a:solidFill>
                  <a:srgbClr val="FF0000"/>
                </a:solidFill>
              </a:rPr>
              <a:t>(lock));</a:t>
            </a:r>
            <a:endParaRPr lang="zh-CN" altLang="en-US" sz="2000" dirty="0">
              <a:solidFill>
                <a:srgbClr val="FF00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FD526DDF-5312-4FA7-801F-B4DD0E5A921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Solution using </a:t>
            </a:r>
            <a:r>
              <a:rPr lang="en-US" altLang="zh-CN" noProof="1">
                <a:solidFill>
                  <a:srgbClr val="7030A0"/>
                </a:solidFill>
                <a:effectLst>
                  <a:outerShdw blurRad="38100" dist="38100" dir="2700000">
                    <a:srgbClr val="C0C0C0"/>
                  </a:outerShdw>
                </a:effectLst>
              </a:rPr>
              <a:t>TestAndSet</a:t>
            </a:r>
          </a:p>
        </p:txBody>
      </p:sp>
      <p:sp>
        <p:nvSpPr>
          <p:cNvPr id="59395" name="Rectangle 3">
            <a:extLst>
              <a:ext uri="{FF2B5EF4-FFF2-40B4-BE49-F238E27FC236}">
                <a16:creationId xmlns:a16="http://schemas.microsoft.com/office/drawing/2014/main" id="{99B07044-941C-4540-8700-032BEAC29766}"/>
              </a:ext>
            </a:extLst>
          </p:cNvPr>
          <p:cNvSpPr>
            <a:spLocks noGrp="1" noChangeArrowheads="1"/>
          </p:cNvSpPr>
          <p:nvPr>
            <p:ph type="body" idx="4294967295"/>
          </p:nvPr>
        </p:nvSpPr>
        <p:spPr>
          <a:xfrm>
            <a:off x="73025" y="1519238"/>
            <a:ext cx="4421188" cy="5030787"/>
          </a:xfrm>
          <a:ln w="19050">
            <a:solidFill>
              <a:schemeClr val="tx1"/>
            </a:solidFill>
            <a:miter lim="800000"/>
            <a:headEnd/>
            <a:tailEnd/>
          </a:ln>
        </p:spPr>
        <p:txBody>
          <a:bodyPr/>
          <a:lstStyle/>
          <a:p>
            <a:pPr>
              <a:lnSpc>
                <a:spcPct val="80000"/>
              </a:lnSpc>
              <a:tabLst>
                <a:tab pos="744538" algn="l"/>
                <a:tab pos="1025525" algn="l"/>
                <a:tab pos="1260475" algn="l"/>
              </a:tabLst>
            </a:pPr>
            <a:r>
              <a:rPr lang="zh-CN" altLang="en-US" sz="1600" dirty="0"/>
              <a:t>Solution: </a:t>
            </a:r>
            <a:r>
              <a:rPr lang="en-US" altLang="zh-CN" sz="1600" dirty="0">
                <a:solidFill>
                  <a:srgbClr val="006600"/>
                </a:solidFill>
              </a:rPr>
              <a:t>process1</a:t>
            </a:r>
            <a:endParaRPr lang="zh-CN" altLang="en-US" sz="1600" dirty="0">
              <a:solidFill>
                <a:srgbClr val="006600"/>
              </a:solidFill>
            </a:endParaRPr>
          </a:p>
          <a:p>
            <a:pPr>
              <a:lnSpc>
                <a:spcPct val="80000"/>
              </a:lnSpc>
              <a:buFont typeface="Monotype Sorts" pitchFamily="2" charset="2"/>
              <a:buNone/>
              <a:tabLst>
                <a:tab pos="744538" algn="l"/>
                <a:tab pos="1025525" algn="l"/>
                <a:tab pos="1260475" algn="l"/>
              </a:tabLst>
            </a:pPr>
            <a:r>
              <a:rPr lang="zh-CN" altLang="en-US" sz="1600" dirty="0">
                <a:solidFill>
                  <a:srgbClr val="0000FF"/>
                </a:solidFill>
              </a:rPr>
              <a:t>           while (true) {</a:t>
            </a:r>
          </a:p>
          <a:p>
            <a:pPr>
              <a:lnSpc>
                <a:spcPct val="80000"/>
              </a:lnSpc>
              <a:buFont typeface="Monotype Sorts" pitchFamily="2" charset="2"/>
              <a:buNone/>
              <a:tabLst>
                <a:tab pos="744538" algn="l"/>
                <a:tab pos="1025525" algn="l"/>
                <a:tab pos="1260475" algn="l"/>
              </a:tabLst>
            </a:pPr>
            <a:r>
              <a:rPr lang="zh-CN" altLang="en-US" sz="1600" b="1" dirty="0">
                <a:solidFill>
                  <a:srgbClr val="0000FF"/>
                </a:solidFill>
              </a:rPr>
              <a:t>                  </a:t>
            </a:r>
            <a:r>
              <a:rPr lang="zh-CN" altLang="en-US" sz="1600" b="1" u="sng" dirty="0">
                <a:solidFill>
                  <a:srgbClr val="FF0000"/>
                </a:solidFill>
              </a:rPr>
              <a:t>while ( TestAndSet (&amp;lock ))  </a:t>
            </a:r>
            <a:r>
              <a:rPr lang="en-US" altLang="zh-CN" sz="1600" b="1" u="sng" dirty="0">
                <a:solidFill>
                  <a:srgbClr val="FF0000"/>
                </a:solidFill>
              </a:rPr>
              <a:t>;</a:t>
            </a:r>
          </a:p>
          <a:p>
            <a:pPr>
              <a:lnSpc>
                <a:spcPct val="80000"/>
              </a:lnSpc>
              <a:buFont typeface="Monotype Sorts" pitchFamily="2" charset="2"/>
              <a:buNone/>
              <a:tabLst>
                <a:tab pos="744538" algn="l"/>
                <a:tab pos="1025525" algn="l"/>
                <a:tab pos="1260475" algn="l"/>
              </a:tabLst>
            </a:pPr>
            <a:r>
              <a:rPr lang="zh-CN" altLang="en-US" sz="1600" dirty="0">
                <a:solidFill>
                  <a:srgbClr val="0000FF"/>
                </a:solidFill>
              </a:rPr>
              <a:t>                  </a:t>
            </a:r>
            <a:r>
              <a:rPr lang="zh-CN" altLang="en-US" sz="1600" i="1" dirty="0">
                <a:solidFill>
                  <a:srgbClr val="0000FF"/>
                </a:solidFill>
              </a:rPr>
              <a:t>//返回 lock的值，并置 lock为true</a:t>
            </a:r>
          </a:p>
          <a:p>
            <a:pPr>
              <a:lnSpc>
                <a:spcPct val="80000"/>
              </a:lnSpc>
              <a:buFont typeface="Monotype Sorts" pitchFamily="2" charset="2"/>
              <a:buNone/>
              <a:tabLst>
                <a:tab pos="744538" algn="l"/>
                <a:tab pos="1025525" algn="l"/>
                <a:tab pos="1260475" algn="l"/>
              </a:tabLst>
            </a:pPr>
            <a:r>
              <a:rPr lang="zh-CN" altLang="en-US" sz="1600" b="1" i="1" dirty="0">
                <a:solidFill>
                  <a:srgbClr val="7030A0"/>
                </a:solidFill>
              </a:rPr>
              <a:t>                  //如果原来已经上锁，自己也上锁，</a:t>
            </a:r>
          </a:p>
          <a:p>
            <a:pPr>
              <a:lnSpc>
                <a:spcPct val="80000"/>
              </a:lnSpc>
              <a:buFont typeface="Monotype Sorts" pitchFamily="2" charset="2"/>
              <a:buNone/>
              <a:tabLst>
                <a:tab pos="744538" algn="l"/>
                <a:tab pos="1025525" algn="l"/>
                <a:tab pos="1260475" algn="l"/>
              </a:tabLst>
            </a:pPr>
            <a:r>
              <a:rPr lang="zh-CN" altLang="en-US" sz="1600" b="1" i="1" dirty="0">
                <a:solidFill>
                  <a:srgbClr val="7030A0"/>
                </a:solidFill>
              </a:rPr>
              <a:t>                 //并等待</a:t>
            </a:r>
          </a:p>
          <a:p>
            <a:pPr>
              <a:lnSpc>
                <a:spcPct val="80000"/>
              </a:lnSpc>
              <a:buFont typeface="Monotype Sorts" pitchFamily="2" charset="2"/>
              <a:buNone/>
              <a:tabLst>
                <a:tab pos="744538" algn="l"/>
                <a:tab pos="1025525" algn="l"/>
                <a:tab pos="1260475" algn="l"/>
              </a:tabLst>
            </a:pPr>
            <a:r>
              <a:rPr lang="zh-CN" altLang="en-US" sz="1600" dirty="0">
                <a:solidFill>
                  <a:srgbClr val="0000FF"/>
                </a:solidFill>
              </a:rPr>
              <a:t>                          </a:t>
            </a:r>
          </a:p>
          <a:p>
            <a:pPr>
              <a:lnSpc>
                <a:spcPct val="80000"/>
              </a:lnSpc>
              <a:buFont typeface="Monotype Sorts" pitchFamily="2" charset="2"/>
              <a:buNone/>
              <a:tabLst>
                <a:tab pos="744538" algn="l"/>
                <a:tab pos="1025525" algn="l"/>
                <a:tab pos="1260475" algn="l"/>
              </a:tabLst>
            </a:pPr>
            <a:r>
              <a:rPr lang="zh-CN" altLang="en-US" sz="1600" i="1" dirty="0">
                <a:solidFill>
                  <a:srgbClr val="0000FF"/>
                </a:solidFill>
              </a:rPr>
              <a:t>                 </a:t>
            </a:r>
            <a:r>
              <a:rPr lang="zh-CN" altLang="en-US" sz="1600" i="1" dirty="0">
                <a:solidFill>
                  <a:srgbClr val="0070C0"/>
                </a:solidFill>
                <a:latin typeface="Helvetica" panose="020B0604020202020204" pitchFamily="34" charset="0"/>
              </a:rPr>
              <a:t> //lock is true</a:t>
            </a:r>
            <a:r>
              <a:rPr lang="zh-CN" altLang="en-US" sz="1600" i="1" dirty="0" smtClean="0">
                <a:solidFill>
                  <a:srgbClr val="0070C0"/>
                </a:solidFill>
                <a:latin typeface="Helvetica" panose="020B0604020202020204" pitchFamily="34" charset="0"/>
              </a:rPr>
              <a:t>(已经</a:t>
            </a:r>
            <a:r>
              <a:rPr lang="zh-CN" altLang="en-US" sz="1600" i="1" dirty="0">
                <a:solidFill>
                  <a:srgbClr val="0070C0"/>
                </a:solidFill>
                <a:latin typeface="Helvetica" panose="020B0604020202020204" pitchFamily="34" charset="0"/>
              </a:rPr>
              <a:t>加锁)</a:t>
            </a:r>
          </a:p>
          <a:p>
            <a:pPr>
              <a:lnSpc>
                <a:spcPct val="80000"/>
              </a:lnSpc>
              <a:buFont typeface="Monotype Sorts" pitchFamily="2" charset="2"/>
              <a:buNone/>
              <a:tabLst>
                <a:tab pos="744538" algn="l"/>
                <a:tab pos="1025525" algn="l"/>
                <a:tab pos="1260475" algn="l"/>
              </a:tabLst>
            </a:pPr>
            <a:r>
              <a:rPr lang="zh-CN" altLang="en-US" sz="1600" dirty="0">
                <a:solidFill>
                  <a:srgbClr val="0000FF"/>
                </a:solidFill>
              </a:rPr>
              <a:t>                  </a:t>
            </a:r>
            <a:r>
              <a:rPr lang="zh-CN" altLang="en-US" sz="1600" dirty="0" smtClean="0">
                <a:solidFill>
                  <a:srgbClr val="0000FF"/>
                </a:solidFill>
              </a:rPr>
              <a:t>//critical </a:t>
            </a:r>
            <a:r>
              <a:rPr lang="zh-CN" altLang="en-US" sz="1600" dirty="0">
                <a:solidFill>
                  <a:srgbClr val="0000FF"/>
                </a:solidFill>
              </a:rPr>
              <a:t>section  </a:t>
            </a:r>
          </a:p>
          <a:p>
            <a:pPr>
              <a:lnSpc>
                <a:spcPct val="80000"/>
              </a:lnSpc>
              <a:buFont typeface="Monotype Sorts" pitchFamily="2" charset="2"/>
              <a:buNone/>
              <a:tabLst>
                <a:tab pos="744538" algn="l"/>
                <a:tab pos="1025525" algn="l"/>
                <a:tab pos="1260475" algn="l"/>
              </a:tabLst>
            </a:pPr>
            <a:endParaRPr lang="zh-CN" altLang="en-US" sz="1600" dirty="0">
              <a:solidFill>
                <a:srgbClr val="0000FF"/>
              </a:solidFill>
            </a:endParaRPr>
          </a:p>
          <a:p>
            <a:pPr>
              <a:lnSpc>
                <a:spcPct val="80000"/>
              </a:lnSpc>
              <a:buFont typeface="Monotype Sorts" pitchFamily="2" charset="2"/>
              <a:buNone/>
              <a:tabLst>
                <a:tab pos="744538" algn="l"/>
                <a:tab pos="1025525" algn="l"/>
                <a:tab pos="1260475" algn="l"/>
              </a:tabLst>
            </a:pPr>
            <a:r>
              <a:rPr lang="zh-CN" altLang="en-US" sz="1600" b="1" dirty="0">
                <a:solidFill>
                  <a:srgbClr val="0000FF"/>
                </a:solidFill>
              </a:rPr>
              <a:t>                   </a:t>
            </a:r>
            <a:r>
              <a:rPr lang="zh-CN" altLang="en-US" sz="1600" b="1" u="sng" dirty="0">
                <a:solidFill>
                  <a:srgbClr val="FF0000"/>
                </a:solidFill>
              </a:rPr>
              <a:t>  lock = FALSE;   //开锁</a:t>
            </a:r>
          </a:p>
          <a:p>
            <a:pPr>
              <a:lnSpc>
                <a:spcPct val="80000"/>
              </a:lnSpc>
              <a:buFont typeface="Monotype Sorts" pitchFamily="2" charset="2"/>
              <a:buNone/>
              <a:tabLst>
                <a:tab pos="744538" algn="l"/>
                <a:tab pos="1025525" algn="l"/>
                <a:tab pos="1260475" algn="l"/>
              </a:tabLst>
            </a:pPr>
            <a:endParaRPr lang="zh-CN" altLang="en-US" sz="1600" b="1" u="sng" dirty="0">
              <a:solidFill>
                <a:srgbClr val="FF0000"/>
              </a:solidFill>
            </a:endParaRPr>
          </a:p>
          <a:p>
            <a:pPr>
              <a:lnSpc>
                <a:spcPct val="80000"/>
              </a:lnSpc>
              <a:buFont typeface="Monotype Sorts" pitchFamily="2" charset="2"/>
              <a:buNone/>
              <a:tabLst>
                <a:tab pos="744538" algn="l"/>
                <a:tab pos="1025525" algn="l"/>
                <a:tab pos="1260475" algn="l"/>
              </a:tabLst>
            </a:pPr>
            <a:r>
              <a:rPr lang="zh-CN" altLang="en-US" sz="1600" dirty="0" smtClean="0">
                <a:solidFill>
                  <a:srgbClr val="0000FF"/>
                </a:solidFill>
              </a:rPr>
              <a:t>                 // </a:t>
            </a:r>
            <a:r>
              <a:rPr lang="zh-CN" altLang="en-US" sz="1600" dirty="0">
                <a:solidFill>
                  <a:srgbClr val="0000FF"/>
                </a:solidFill>
              </a:rPr>
              <a:t>remainder section</a:t>
            </a:r>
          </a:p>
          <a:p>
            <a:pPr>
              <a:lnSpc>
                <a:spcPct val="80000"/>
              </a:lnSpc>
              <a:buFont typeface="Monotype Sorts" pitchFamily="2" charset="2"/>
              <a:buNone/>
              <a:tabLst>
                <a:tab pos="744538" algn="l"/>
                <a:tab pos="1025525" algn="l"/>
                <a:tab pos="1260475" algn="l"/>
              </a:tabLst>
            </a:pPr>
            <a:r>
              <a:rPr lang="zh-CN" altLang="en-US" sz="1600" dirty="0">
                <a:solidFill>
                  <a:srgbClr val="0000FF"/>
                </a:solidFill>
              </a:rPr>
              <a:t>           }</a:t>
            </a:r>
          </a:p>
          <a:p>
            <a:pPr>
              <a:lnSpc>
                <a:spcPct val="80000"/>
              </a:lnSpc>
              <a:buFont typeface="Monotype Sorts" pitchFamily="2" charset="2"/>
              <a:buNone/>
              <a:tabLst>
                <a:tab pos="744538" algn="l"/>
                <a:tab pos="1025525" algn="l"/>
                <a:tab pos="1260475" algn="l"/>
              </a:tabLst>
            </a:pPr>
            <a:r>
              <a:rPr lang="zh-CN" altLang="en-US" sz="1600" dirty="0"/>
              <a:t>               </a:t>
            </a:r>
          </a:p>
        </p:txBody>
      </p:sp>
      <p:sp>
        <p:nvSpPr>
          <p:cNvPr id="59396" name="矩形 1">
            <a:extLst>
              <a:ext uri="{FF2B5EF4-FFF2-40B4-BE49-F238E27FC236}">
                <a16:creationId xmlns:a16="http://schemas.microsoft.com/office/drawing/2014/main" id="{421C535F-118E-4A1C-8A03-976035A60DEE}"/>
              </a:ext>
            </a:extLst>
          </p:cNvPr>
          <p:cNvSpPr>
            <a:spLocks noChangeArrowheads="1"/>
          </p:cNvSpPr>
          <p:nvPr/>
        </p:nvSpPr>
        <p:spPr bwMode="auto">
          <a:xfrm>
            <a:off x="685800" y="1022350"/>
            <a:ext cx="80772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tabLst>
                <a:tab pos="744538" algn="l"/>
                <a:tab pos="1025525" algn="l"/>
                <a:tab pos="126047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744538" algn="l"/>
                <a:tab pos="1025525" algn="l"/>
                <a:tab pos="12604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744538" algn="l"/>
                <a:tab pos="1025525" algn="l"/>
                <a:tab pos="12604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9pPr>
          </a:lstStyle>
          <a:p>
            <a:pPr>
              <a:lnSpc>
                <a:spcPct val="80000"/>
              </a:lnSpc>
              <a:spcBef>
                <a:spcPct val="0"/>
              </a:spcBef>
              <a:buClrTx/>
              <a:buSzTx/>
              <a:buFont typeface="Wingdings" panose="05000000000000000000" pitchFamily="2" charset="2"/>
              <a:buChar char="n"/>
            </a:pPr>
            <a:r>
              <a:rPr lang="zh-CN" altLang="en-US" sz="1800" dirty="0">
                <a:latin typeface="Helvetica" panose="020B0604020202020204" pitchFamily="34" charset="0"/>
              </a:rPr>
              <a:t>Shared boolean variable </a:t>
            </a:r>
            <a:r>
              <a:rPr lang="zh-CN" altLang="en-US" sz="1800" b="1" dirty="0">
                <a:solidFill>
                  <a:srgbClr val="FF0000"/>
                </a:solidFill>
                <a:latin typeface="Helvetica" panose="020B0604020202020204" pitchFamily="34" charset="0"/>
              </a:rPr>
              <a:t>lock</a:t>
            </a:r>
            <a:r>
              <a:rPr lang="zh-CN" altLang="en-US" sz="1800" dirty="0">
                <a:latin typeface="Helvetica" panose="020B0604020202020204" pitchFamily="34" charset="0"/>
              </a:rPr>
              <a:t>, </a:t>
            </a:r>
            <a:r>
              <a:rPr lang="zh-CN" altLang="en-US" sz="1800" b="1" dirty="0">
                <a:latin typeface="Helvetica" panose="020B0604020202020204" pitchFamily="34" charset="0"/>
              </a:rPr>
              <a:t>initialized to</a:t>
            </a:r>
            <a:r>
              <a:rPr lang="zh-CN" altLang="en-US" sz="1800" b="1" dirty="0">
                <a:solidFill>
                  <a:srgbClr val="FF0000"/>
                </a:solidFill>
                <a:latin typeface="Helvetica" panose="020B0604020202020204" pitchFamily="34" charset="0"/>
              </a:rPr>
              <a:t> false</a:t>
            </a:r>
            <a:r>
              <a:rPr lang="en-US" altLang="zh-CN" sz="1800" b="1" dirty="0">
                <a:solidFill>
                  <a:srgbClr val="FF0000"/>
                </a:solidFill>
                <a:latin typeface="Helvetica" panose="020B0604020202020204" pitchFamily="34" charset="0"/>
              </a:rPr>
              <a:t>.</a:t>
            </a:r>
            <a:r>
              <a:rPr lang="zh-CN" altLang="en-US" sz="1800" b="1" dirty="0">
                <a:solidFill>
                  <a:srgbClr val="FF0000"/>
                </a:solidFill>
                <a:latin typeface="Helvetica" panose="020B0604020202020204" pitchFamily="34" charset="0"/>
              </a:rPr>
              <a:t>  </a:t>
            </a:r>
            <a:r>
              <a:rPr lang="en-US" altLang="zh-CN" sz="1800" b="1" dirty="0" smtClean="0">
                <a:solidFill>
                  <a:srgbClr val="FF0000"/>
                </a:solidFill>
                <a:latin typeface="Helvetica" panose="020B0604020202020204" pitchFamily="34" charset="0"/>
              </a:rPr>
              <a:t>(</a:t>
            </a:r>
            <a:r>
              <a:rPr lang="zh-CN" altLang="en-US" sz="1800" b="1" dirty="0" smtClean="0">
                <a:solidFill>
                  <a:srgbClr val="FF0000"/>
                </a:solidFill>
                <a:latin typeface="Helvetica" panose="020B0604020202020204" pitchFamily="34" charset="0"/>
              </a:rPr>
              <a:t>开锁状态</a:t>
            </a:r>
            <a:r>
              <a:rPr lang="en-US" altLang="zh-CN" sz="1800" b="1" dirty="0">
                <a:solidFill>
                  <a:srgbClr val="FF0000"/>
                </a:solidFill>
                <a:latin typeface="Helvetica" panose="020B0604020202020204" pitchFamily="34" charset="0"/>
              </a:rPr>
              <a:t>)</a:t>
            </a:r>
            <a:r>
              <a:rPr lang="zh-CN" altLang="en-US" sz="1800" b="1" dirty="0">
                <a:latin typeface="Helvetica" panose="020B0604020202020204" pitchFamily="34" charset="0"/>
              </a:rPr>
              <a:t>.</a:t>
            </a:r>
          </a:p>
        </p:txBody>
      </p:sp>
      <p:sp>
        <p:nvSpPr>
          <p:cNvPr id="59397" name="Rectangle 3">
            <a:extLst>
              <a:ext uri="{FF2B5EF4-FFF2-40B4-BE49-F238E27FC236}">
                <a16:creationId xmlns:a16="http://schemas.microsoft.com/office/drawing/2014/main" id="{6E1505DB-5B43-45E8-A665-C56C4707E621}"/>
              </a:ext>
            </a:extLst>
          </p:cNvPr>
          <p:cNvSpPr txBox="1">
            <a:spLocks noChangeArrowheads="1"/>
          </p:cNvSpPr>
          <p:nvPr/>
        </p:nvSpPr>
        <p:spPr bwMode="auto">
          <a:xfrm>
            <a:off x="4633913" y="1519238"/>
            <a:ext cx="4467225" cy="50307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744538" algn="l"/>
                <a:tab pos="1025525" algn="l"/>
                <a:tab pos="126047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744538" algn="l"/>
                <a:tab pos="1025525" algn="l"/>
                <a:tab pos="12604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744538" algn="l"/>
                <a:tab pos="1025525" algn="l"/>
                <a:tab pos="12604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9pPr>
          </a:lstStyle>
          <a:p>
            <a:pPr>
              <a:lnSpc>
                <a:spcPct val="80000"/>
              </a:lnSpc>
            </a:pPr>
            <a:r>
              <a:rPr lang="zh-CN" altLang="en-US" sz="1600" dirty="0">
                <a:latin typeface="Helvetica" panose="020B0604020202020204" pitchFamily="34" charset="0"/>
              </a:rPr>
              <a:t>Solution: </a:t>
            </a:r>
            <a:r>
              <a:rPr lang="en-US" altLang="zh-CN" sz="1600" dirty="0">
                <a:solidFill>
                  <a:srgbClr val="006600"/>
                </a:solidFill>
                <a:latin typeface="Helvetica" panose="020B0604020202020204" pitchFamily="34" charset="0"/>
              </a:rPr>
              <a:t>process2</a:t>
            </a:r>
            <a:endParaRPr lang="zh-CN" altLang="en-US" sz="1600" dirty="0">
              <a:solidFill>
                <a:srgbClr val="006600"/>
              </a:solidFill>
              <a:latin typeface="Helvetica" panose="020B0604020202020204" pitchFamily="34" charset="0"/>
            </a:endParaRPr>
          </a:p>
          <a:p>
            <a:pPr>
              <a:lnSpc>
                <a:spcPct val="80000"/>
              </a:lnSpc>
              <a:buFont typeface="Monotype Sorts" pitchFamily="2" charset="2"/>
              <a:buNone/>
            </a:pPr>
            <a:r>
              <a:rPr lang="zh-CN" altLang="en-US" sz="1600" dirty="0">
                <a:solidFill>
                  <a:srgbClr val="0000FF"/>
                </a:solidFill>
                <a:latin typeface="Helvetica" panose="020B0604020202020204" pitchFamily="34" charset="0"/>
              </a:rPr>
              <a:t>            while (true) {</a:t>
            </a:r>
          </a:p>
          <a:p>
            <a:pPr>
              <a:lnSpc>
                <a:spcPct val="80000"/>
              </a:lnSpc>
              <a:buFont typeface="Monotype Sorts" pitchFamily="2" charset="2"/>
              <a:buNone/>
            </a:pPr>
            <a:r>
              <a:rPr lang="zh-CN" altLang="en-US" sz="1600" b="1" dirty="0">
                <a:solidFill>
                  <a:srgbClr val="0000FF"/>
                </a:solidFill>
                <a:latin typeface="Helvetica" panose="020B0604020202020204" pitchFamily="34" charset="0"/>
              </a:rPr>
              <a:t>              </a:t>
            </a:r>
            <a:r>
              <a:rPr lang="zh-CN" altLang="en-US" sz="1600" b="1" dirty="0">
                <a:solidFill>
                  <a:srgbClr val="FF0000"/>
                </a:solidFill>
              </a:rPr>
              <a:t>    </a:t>
            </a:r>
            <a:r>
              <a:rPr lang="zh-CN" altLang="en-US" sz="1600" b="1" u="sng" dirty="0">
                <a:solidFill>
                  <a:srgbClr val="FF0000"/>
                </a:solidFill>
              </a:rPr>
              <a:t>while ( TestAndSet (&amp;lock )) </a:t>
            </a:r>
            <a:r>
              <a:rPr lang="en-US" altLang="zh-CN" sz="1600" b="1" u="sng" dirty="0">
                <a:solidFill>
                  <a:srgbClr val="FF0000"/>
                </a:solidFill>
              </a:rPr>
              <a:t>;</a:t>
            </a:r>
          </a:p>
          <a:p>
            <a:pPr>
              <a:lnSpc>
                <a:spcPct val="80000"/>
              </a:lnSpc>
              <a:buFont typeface="Monotype Sorts" pitchFamily="2" charset="2"/>
              <a:buNone/>
            </a:pPr>
            <a:r>
              <a:rPr lang="zh-CN" altLang="en-US" sz="1600" dirty="0">
                <a:solidFill>
                  <a:srgbClr val="0000FF"/>
                </a:solidFill>
                <a:latin typeface="Helvetica" panose="020B0604020202020204" pitchFamily="34" charset="0"/>
              </a:rPr>
              <a:t>                  </a:t>
            </a:r>
            <a:r>
              <a:rPr lang="zh-CN" altLang="en-US" sz="1600" i="1" dirty="0">
                <a:solidFill>
                  <a:srgbClr val="0000FF"/>
                </a:solidFill>
                <a:latin typeface="Helvetica" panose="020B0604020202020204" pitchFamily="34" charset="0"/>
              </a:rPr>
              <a:t>//返回 lock的值，并置 lock为true</a:t>
            </a:r>
          </a:p>
          <a:p>
            <a:pPr>
              <a:lnSpc>
                <a:spcPct val="80000"/>
              </a:lnSpc>
              <a:buFont typeface="Monotype Sorts" pitchFamily="2" charset="2"/>
              <a:buNone/>
            </a:pPr>
            <a:r>
              <a:rPr lang="zh-CN" altLang="en-US" sz="1600" b="1" i="1" dirty="0">
                <a:solidFill>
                  <a:srgbClr val="7030A0"/>
                </a:solidFill>
                <a:latin typeface="Helvetica" panose="020B0604020202020204" pitchFamily="34" charset="0"/>
              </a:rPr>
              <a:t>                  //如果原来已经上锁，自己也上锁，</a:t>
            </a:r>
          </a:p>
          <a:p>
            <a:pPr>
              <a:lnSpc>
                <a:spcPct val="80000"/>
              </a:lnSpc>
              <a:buFont typeface="Monotype Sorts" pitchFamily="2" charset="2"/>
              <a:buNone/>
            </a:pPr>
            <a:r>
              <a:rPr lang="zh-CN" altLang="en-US" sz="1600" b="1" i="1" dirty="0">
                <a:solidFill>
                  <a:srgbClr val="7030A0"/>
                </a:solidFill>
                <a:latin typeface="Helvetica" panose="020B0604020202020204" pitchFamily="34" charset="0"/>
              </a:rPr>
              <a:t>                 </a:t>
            </a:r>
            <a:r>
              <a:rPr lang="en-US" altLang="zh-CN" sz="1600" b="1" i="1" dirty="0">
                <a:solidFill>
                  <a:srgbClr val="7030A0"/>
                </a:solidFill>
                <a:latin typeface="Helvetica" panose="020B0604020202020204" pitchFamily="34" charset="0"/>
              </a:rPr>
              <a:t>//</a:t>
            </a:r>
            <a:r>
              <a:rPr lang="zh-CN" altLang="en-US" sz="1600" b="1" i="1" dirty="0">
                <a:solidFill>
                  <a:srgbClr val="7030A0"/>
                </a:solidFill>
                <a:latin typeface="Helvetica" panose="020B0604020202020204" pitchFamily="34" charset="0"/>
              </a:rPr>
              <a:t>并等待</a:t>
            </a:r>
          </a:p>
          <a:p>
            <a:pPr>
              <a:lnSpc>
                <a:spcPct val="80000"/>
              </a:lnSpc>
              <a:buFont typeface="Monotype Sorts" pitchFamily="2" charset="2"/>
              <a:buNone/>
            </a:pPr>
            <a:r>
              <a:rPr lang="zh-CN" altLang="en-US" sz="1600" dirty="0">
                <a:solidFill>
                  <a:srgbClr val="0000FF"/>
                </a:solidFill>
                <a:latin typeface="Helvetica" panose="020B0604020202020204" pitchFamily="34" charset="0"/>
              </a:rPr>
              <a:t>                          </a:t>
            </a:r>
          </a:p>
          <a:p>
            <a:pPr>
              <a:lnSpc>
                <a:spcPct val="80000"/>
              </a:lnSpc>
              <a:buFont typeface="Monotype Sorts" pitchFamily="2" charset="2"/>
              <a:buNone/>
            </a:pPr>
            <a:r>
              <a:rPr lang="zh-CN" altLang="en-US" sz="1600" i="1" dirty="0">
                <a:solidFill>
                  <a:srgbClr val="0000FF"/>
                </a:solidFill>
                <a:latin typeface="Helvetica" panose="020B0604020202020204" pitchFamily="34" charset="0"/>
              </a:rPr>
              <a:t>                 </a:t>
            </a:r>
            <a:r>
              <a:rPr lang="zh-CN" altLang="en-US" sz="1600" i="1" dirty="0">
                <a:solidFill>
                  <a:srgbClr val="0070C0"/>
                </a:solidFill>
                <a:latin typeface="Helvetica" panose="020B0604020202020204" pitchFamily="34" charset="0"/>
              </a:rPr>
              <a:t> //lock is true</a:t>
            </a:r>
            <a:r>
              <a:rPr lang="zh-CN" altLang="en-US" sz="1600" i="1" dirty="0" smtClean="0">
                <a:solidFill>
                  <a:srgbClr val="0070C0"/>
                </a:solidFill>
                <a:latin typeface="Helvetica" panose="020B0604020202020204" pitchFamily="34" charset="0"/>
              </a:rPr>
              <a:t>(已经</a:t>
            </a:r>
            <a:r>
              <a:rPr lang="zh-CN" altLang="en-US" sz="1600" i="1" dirty="0">
                <a:solidFill>
                  <a:srgbClr val="0070C0"/>
                </a:solidFill>
                <a:latin typeface="Helvetica" panose="020B0604020202020204" pitchFamily="34" charset="0"/>
              </a:rPr>
              <a:t>加锁)</a:t>
            </a:r>
          </a:p>
          <a:p>
            <a:pPr>
              <a:lnSpc>
                <a:spcPct val="80000"/>
              </a:lnSpc>
              <a:buFont typeface="Monotype Sorts" pitchFamily="2" charset="2"/>
              <a:buNone/>
            </a:pPr>
            <a:r>
              <a:rPr lang="zh-CN" altLang="en-US" sz="1600" dirty="0">
                <a:solidFill>
                  <a:srgbClr val="0000FF"/>
                </a:solidFill>
                <a:latin typeface="Helvetica" panose="020B0604020202020204" pitchFamily="34" charset="0"/>
              </a:rPr>
              <a:t>                  // </a:t>
            </a:r>
            <a:r>
              <a:rPr lang="zh-CN" altLang="en-US" sz="1600" dirty="0" smtClean="0">
                <a:solidFill>
                  <a:srgbClr val="0000FF"/>
                </a:solidFill>
                <a:latin typeface="Helvetica" panose="020B0604020202020204" pitchFamily="34" charset="0"/>
              </a:rPr>
              <a:t>critical </a:t>
            </a:r>
            <a:r>
              <a:rPr lang="zh-CN" altLang="en-US" sz="1600" dirty="0">
                <a:solidFill>
                  <a:srgbClr val="0000FF"/>
                </a:solidFill>
                <a:latin typeface="Helvetica" panose="020B0604020202020204" pitchFamily="34" charset="0"/>
              </a:rPr>
              <a:t>section  </a:t>
            </a:r>
          </a:p>
          <a:p>
            <a:pPr>
              <a:lnSpc>
                <a:spcPct val="80000"/>
              </a:lnSpc>
              <a:buFont typeface="Monotype Sorts" pitchFamily="2" charset="2"/>
              <a:buNone/>
            </a:pPr>
            <a:endParaRPr lang="zh-CN" altLang="en-US" sz="1600" dirty="0">
              <a:solidFill>
                <a:srgbClr val="0000FF"/>
              </a:solidFill>
              <a:latin typeface="Helvetica" panose="020B0604020202020204" pitchFamily="34" charset="0"/>
            </a:endParaRPr>
          </a:p>
          <a:p>
            <a:pPr>
              <a:lnSpc>
                <a:spcPct val="80000"/>
              </a:lnSpc>
              <a:buFont typeface="Monotype Sorts" pitchFamily="2" charset="2"/>
              <a:buNone/>
            </a:pPr>
            <a:r>
              <a:rPr lang="zh-CN" altLang="en-US" sz="1600" b="1" dirty="0">
                <a:solidFill>
                  <a:srgbClr val="0000FF"/>
                </a:solidFill>
                <a:latin typeface="Helvetica" panose="020B0604020202020204" pitchFamily="34" charset="0"/>
              </a:rPr>
              <a:t>                    </a:t>
            </a:r>
            <a:r>
              <a:rPr lang="zh-CN" altLang="en-US" sz="1600" b="1" u="sng" dirty="0">
                <a:solidFill>
                  <a:srgbClr val="FF0000"/>
                </a:solidFill>
              </a:rPr>
              <a:t> lock = FALSE;   //开锁</a:t>
            </a:r>
          </a:p>
          <a:p>
            <a:pPr>
              <a:lnSpc>
                <a:spcPct val="80000"/>
              </a:lnSpc>
              <a:buFont typeface="Monotype Sorts" pitchFamily="2" charset="2"/>
              <a:buNone/>
            </a:pPr>
            <a:endParaRPr lang="zh-CN" altLang="en-US" sz="1600" dirty="0">
              <a:solidFill>
                <a:srgbClr val="0000FF"/>
              </a:solidFill>
              <a:latin typeface="Helvetica" panose="020B0604020202020204" pitchFamily="34" charset="0"/>
            </a:endParaRPr>
          </a:p>
          <a:p>
            <a:pPr>
              <a:lnSpc>
                <a:spcPct val="80000"/>
              </a:lnSpc>
              <a:buFont typeface="Monotype Sorts" pitchFamily="2" charset="2"/>
              <a:buNone/>
            </a:pPr>
            <a:r>
              <a:rPr lang="zh-CN" altLang="en-US" sz="1600" dirty="0">
                <a:solidFill>
                  <a:srgbClr val="0000FF"/>
                </a:solidFill>
                <a:latin typeface="Helvetica" panose="020B0604020202020204" pitchFamily="34" charset="0"/>
              </a:rPr>
              <a:t>                   </a:t>
            </a:r>
            <a:r>
              <a:rPr lang="zh-CN" altLang="en-US" sz="1600" dirty="0" smtClean="0">
                <a:solidFill>
                  <a:srgbClr val="0000FF"/>
                </a:solidFill>
                <a:latin typeface="Helvetica" panose="020B0604020202020204" pitchFamily="34" charset="0"/>
              </a:rPr>
              <a:t>// </a:t>
            </a:r>
            <a:r>
              <a:rPr lang="zh-CN" altLang="en-US" sz="1600" dirty="0">
                <a:solidFill>
                  <a:srgbClr val="0000FF"/>
                </a:solidFill>
                <a:latin typeface="Helvetica" panose="020B0604020202020204" pitchFamily="34" charset="0"/>
              </a:rPr>
              <a:t>remainder section</a:t>
            </a:r>
          </a:p>
          <a:p>
            <a:pPr>
              <a:lnSpc>
                <a:spcPct val="80000"/>
              </a:lnSpc>
              <a:buFont typeface="Monotype Sorts" pitchFamily="2" charset="2"/>
              <a:buNone/>
            </a:pPr>
            <a:r>
              <a:rPr lang="zh-CN" altLang="en-US" sz="1600" dirty="0">
                <a:solidFill>
                  <a:srgbClr val="0000FF"/>
                </a:solidFill>
                <a:latin typeface="Helvetica" panose="020B0604020202020204" pitchFamily="34" charset="0"/>
              </a:rPr>
              <a:t>           }</a:t>
            </a:r>
          </a:p>
          <a:p>
            <a:pPr>
              <a:lnSpc>
                <a:spcPct val="80000"/>
              </a:lnSpc>
              <a:buFont typeface="Monotype Sorts" pitchFamily="2" charset="2"/>
              <a:buNone/>
            </a:pPr>
            <a:r>
              <a:rPr lang="zh-CN" altLang="en-US" sz="1600" dirty="0">
                <a:latin typeface="Helvetica" panose="020B0604020202020204" pitchFamily="34" charset="0"/>
              </a:rPr>
              <a: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DB9FD06-1940-450E-9821-E9A39CD1C69E}"/>
              </a:ext>
            </a:extLst>
          </p:cNvPr>
          <p:cNvSpPr>
            <a:spLocks noGrp="1"/>
          </p:cNvSpPr>
          <p:nvPr>
            <p:ph type="title" idx="4294967295"/>
          </p:nvPr>
        </p:nvSpPr>
        <p:spPr>
          <a:ln>
            <a:miter/>
          </a:ln>
        </p:spPr>
        <p:txBody>
          <a:bodyPr/>
          <a:lstStyle/>
          <a:p>
            <a:pPr>
              <a:defRPr/>
            </a:pPr>
            <a:r>
              <a:rPr lang="en-US" altLang="zh-CN" noProof="1">
                <a:solidFill>
                  <a:srgbClr val="7030A0"/>
                </a:solidFill>
                <a:effectLst>
                  <a:outerShdw blurRad="38100" dist="38100" dir="2700000">
                    <a:srgbClr val="C0C0C0"/>
                  </a:outerShdw>
                </a:effectLst>
              </a:rPr>
              <a:t>Swap</a:t>
            </a:r>
            <a:r>
              <a:rPr lang="en-US" altLang="zh-CN" noProof="1">
                <a:effectLst>
                  <a:outerShdw blurRad="38100" dist="38100" dir="2700000">
                    <a:srgbClr val="C0C0C0"/>
                  </a:outerShdw>
                </a:effectLst>
              </a:rPr>
              <a:t>  Instruction</a:t>
            </a:r>
          </a:p>
        </p:txBody>
      </p:sp>
      <p:sp>
        <p:nvSpPr>
          <p:cNvPr id="60419" name="Rectangle 3">
            <a:extLst>
              <a:ext uri="{FF2B5EF4-FFF2-40B4-BE49-F238E27FC236}">
                <a16:creationId xmlns:a16="http://schemas.microsoft.com/office/drawing/2014/main" id="{7213DF04-D24C-4242-BB72-04A70ADCC4E4}"/>
              </a:ext>
            </a:extLst>
          </p:cNvPr>
          <p:cNvSpPr>
            <a:spLocks noGrp="1" noChangeArrowheads="1"/>
          </p:cNvSpPr>
          <p:nvPr>
            <p:ph type="body" idx="4294967295"/>
          </p:nvPr>
        </p:nvSpPr>
        <p:spPr>
          <a:xfrm>
            <a:off x="574675" y="974725"/>
            <a:ext cx="7534275" cy="4376738"/>
          </a:xfrm>
        </p:spPr>
        <p:txBody>
          <a:bodyPr/>
          <a:lstStyle/>
          <a:p>
            <a:pPr>
              <a:lnSpc>
                <a:spcPct val="90000"/>
              </a:lnSpc>
              <a:tabLst>
                <a:tab pos="744538" algn="l"/>
                <a:tab pos="1025525" algn="l"/>
                <a:tab pos="1260475" algn="l"/>
              </a:tabLst>
            </a:pPr>
            <a:r>
              <a:rPr lang="zh-CN" altLang="en-US" sz="2400"/>
              <a:t>Definition: </a:t>
            </a:r>
            <a:r>
              <a:rPr lang="en-US" altLang="zh-CN" sz="2400"/>
              <a:t>//</a:t>
            </a:r>
            <a:r>
              <a:rPr lang="zh-CN" altLang="zh-CN" sz="2400"/>
              <a:t>互换两个变量的值</a:t>
            </a:r>
          </a:p>
          <a:p>
            <a:pPr>
              <a:lnSpc>
                <a:spcPct val="90000"/>
              </a:lnSpc>
              <a:buFont typeface="Monotype Sorts" pitchFamily="2" charset="2"/>
              <a:buNone/>
              <a:tabLst>
                <a:tab pos="744538" algn="l"/>
                <a:tab pos="1025525" algn="l"/>
                <a:tab pos="1260475" algn="l"/>
              </a:tabLst>
            </a:pPr>
            <a:r>
              <a:rPr lang="zh-CN" altLang="en-US" sz="2000"/>
              <a:t>         </a:t>
            </a:r>
            <a:r>
              <a:rPr lang="zh-CN" altLang="en-US" sz="2000">
                <a:solidFill>
                  <a:srgbClr val="0000FF"/>
                </a:solidFill>
              </a:rPr>
              <a:t>void Swap (boolean *a, boolean *b)</a:t>
            </a:r>
          </a:p>
          <a:p>
            <a:pPr>
              <a:lnSpc>
                <a:spcPct val="90000"/>
              </a:lnSpc>
              <a:buFont typeface="Monotype Sorts" pitchFamily="2" charset="2"/>
              <a:buNone/>
              <a:tabLst>
                <a:tab pos="744538" algn="l"/>
                <a:tab pos="1025525" algn="l"/>
                <a:tab pos="1260475" algn="l"/>
              </a:tabLst>
            </a:pPr>
            <a:r>
              <a:rPr lang="zh-CN" altLang="en-US" sz="2000">
                <a:solidFill>
                  <a:srgbClr val="0000FF"/>
                </a:solidFill>
              </a:rPr>
              <a:t>          {</a:t>
            </a:r>
          </a:p>
          <a:p>
            <a:pPr>
              <a:lnSpc>
                <a:spcPct val="90000"/>
              </a:lnSpc>
              <a:buFont typeface="Monotype Sorts" pitchFamily="2" charset="2"/>
              <a:buNone/>
              <a:tabLst>
                <a:tab pos="744538" algn="l"/>
                <a:tab pos="1025525" algn="l"/>
                <a:tab pos="1260475" algn="l"/>
              </a:tabLst>
            </a:pPr>
            <a:r>
              <a:rPr lang="zh-CN" altLang="en-US" sz="2000">
                <a:solidFill>
                  <a:srgbClr val="0000FF"/>
                </a:solidFill>
              </a:rPr>
              <a:t>                  boolean temp = *a;</a:t>
            </a:r>
          </a:p>
          <a:p>
            <a:pPr>
              <a:lnSpc>
                <a:spcPct val="90000"/>
              </a:lnSpc>
              <a:buFont typeface="Monotype Sorts" pitchFamily="2" charset="2"/>
              <a:buNone/>
              <a:tabLst>
                <a:tab pos="744538" algn="l"/>
                <a:tab pos="1025525" algn="l"/>
                <a:tab pos="1260475" algn="l"/>
              </a:tabLst>
            </a:pPr>
            <a:r>
              <a:rPr lang="zh-CN" altLang="en-US" sz="2000">
                <a:solidFill>
                  <a:srgbClr val="0000FF"/>
                </a:solidFill>
              </a:rPr>
              <a:t>                  *a = *b;</a:t>
            </a:r>
          </a:p>
          <a:p>
            <a:pPr>
              <a:lnSpc>
                <a:spcPct val="90000"/>
              </a:lnSpc>
              <a:buFont typeface="Monotype Sorts" pitchFamily="2" charset="2"/>
              <a:buNone/>
              <a:tabLst>
                <a:tab pos="744538" algn="l"/>
                <a:tab pos="1025525" algn="l"/>
                <a:tab pos="1260475" algn="l"/>
              </a:tabLst>
            </a:pPr>
            <a:r>
              <a:rPr lang="zh-CN" altLang="en-US" sz="2000">
                <a:solidFill>
                  <a:srgbClr val="0000FF"/>
                </a:solidFill>
              </a:rPr>
              <a:t>                  *b = temp:</a:t>
            </a:r>
          </a:p>
          <a:p>
            <a:pPr>
              <a:lnSpc>
                <a:spcPct val="90000"/>
              </a:lnSpc>
              <a:buFont typeface="Monotype Sorts" pitchFamily="2" charset="2"/>
              <a:buNone/>
              <a:tabLst>
                <a:tab pos="744538" algn="l"/>
                <a:tab pos="1025525" algn="l"/>
                <a:tab pos="1260475" algn="l"/>
              </a:tabLst>
            </a:pPr>
            <a:r>
              <a:rPr lang="zh-CN" altLang="en-US" sz="2000">
                <a:solidFill>
                  <a:srgbClr val="0000FF"/>
                </a:solidFill>
              </a:rPr>
              <a:t>          }</a:t>
            </a:r>
            <a:endParaRPr lang="en-US" altLang="zh-CN" sz="2000">
              <a:solidFill>
                <a:srgbClr val="0000FF"/>
              </a:solidFill>
            </a:endParaRPr>
          </a:p>
          <a:p>
            <a:pPr>
              <a:lnSpc>
                <a:spcPct val="90000"/>
              </a:lnSpc>
              <a:buFont typeface="Monotype Sorts" pitchFamily="2" charset="2"/>
              <a:buNone/>
              <a:tabLst>
                <a:tab pos="744538" algn="l"/>
                <a:tab pos="1025525" algn="l"/>
                <a:tab pos="1260475" algn="l"/>
              </a:tabLst>
            </a:pPr>
            <a:endParaRPr lang="zh-CN" altLang="en-US" sz="2000">
              <a:solidFill>
                <a:srgbClr val="0000FF"/>
              </a:solidFill>
            </a:endParaRPr>
          </a:p>
          <a:p>
            <a:pPr>
              <a:lnSpc>
                <a:spcPct val="90000"/>
              </a:lnSpc>
              <a:buFont typeface="Wingdings" panose="05000000000000000000" pitchFamily="2" charset="2"/>
              <a:buChar char="n"/>
              <a:tabLst>
                <a:tab pos="744538" algn="l"/>
                <a:tab pos="1025525" algn="l"/>
                <a:tab pos="1260475" algn="l"/>
              </a:tabLst>
            </a:pPr>
            <a:r>
              <a:rPr lang="zh-CN" altLang="en-US" sz="2000">
                <a:solidFill>
                  <a:srgbClr val="006600"/>
                </a:solidFill>
              </a:rPr>
              <a:t>分别就 </a:t>
            </a:r>
            <a:r>
              <a:rPr lang="en-US" altLang="zh-CN" sz="2000">
                <a:solidFill>
                  <a:srgbClr val="006600"/>
                </a:solidFill>
              </a:rPr>
              <a:t>lock=false</a:t>
            </a:r>
            <a:r>
              <a:rPr lang="zh-CN" altLang="en-US" sz="2000">
                <a:solidFill>
                  <a:srgbClr val="006600"/>
                </a:solidFill>
              </a:rPr>
              <a:t>及</a:t>
            </a:r>
            <a:r>
              <a:rPr lang="en-US" altLang="zh-CN" sz="2000">
                <a:solidFill>
                  <a:srgbClr val="006600"/>
                </a:solidFill>
              </a:rPr>
              <a:t>true</a:t>
            </a:r>
            <a:r>
              <a:rPr lang="zh-CN" altLang="en-US" sz="2000">
                <a:solidFill>
                  <a:srgbClr val="006600"/>
                </a:solidFill>
              </a:rPr>
              <a:t>两种情况，讨论下述语句的执行结果</a:t>
            </a:r>
            <a:endParaRPr lang="en-US" altLang="zh-CN" sz="2000">
              <a:solidFill>
                <a:srgbClr val="006600"/>
              </a:solidFill>
            </a:endParaRPr>
          </a:p>
          <a:p>
            <a:pPr lvl="1">
              <a:lnSpc>
                <a:spcPct val="90000"/>
              </a:lnSpc>
              <a:buFont typeface="Wingdings" panose="05000000000000000000" pitchFamily="2" charset="2"/>
              <a:buChar char="n"/>
              <a:tabLst>
                <a:tab pos="744538" algn="l"/>
                <a:tab pos="1025525" algn="l"/>
                <a:tab pos="1260475" algn="l"/>
              </a:tabLst>
            </a:pPr>
            <a:r>
              <a:rPr lang="en-US" altLang="zh-CN" sz="1800">
                <a:solidFill>
                  <a:srgbClr val="006600"/>
                </a:solidFill>
              </a:rPr>
              <a:t>key=true; </a:t>
            </a:r>
            <a:r>
              <a:rPr lang="zh-CN" altLang="en-US" sz="1800" b="1">
                <a:solidFill>
                  <a:srgbClr val="006600"/>
                </a:solidFill>
                <a:latin typeface="Helvetica" panose="020B0604020202020204" pitchFamily="34" charset="0"/>
              </a:rPr>
              <a:t>Swap (&amp;lock, &amp;key ) ;  </a:t>
            </a:r>
            <a:r>
              <a:rPr lang="en-US" altLang="zh-CN" sz="1800">
                <a:latin typeface="Helvetica" panose="020B0604020202020204" pitchFamily="34" charset="0"/>
              </a:rPr>
              <a:t>//key</a:t>
            </a:r>
            <a:r>
              <a:rPr lang="zh-CN" altLang="en-US" sz="1800">
                <a:latin typeface="Helvetica" panose="020B0604020202020204" pitchFamily="34" charset="0"/>
              </a:rPr>
              <a:t>获取</a:t>
            </a:r>
            <a:r>
              <a:rPr lang="en-US" altLang="zh-CN" sz="1800">
                <a:latin typeface="Helvetica" panose="020B0604020202020204" pitchFamily="34" charset="0"/>
              </a:rPr>
              <a:t>(</a:t>
            </a:r>
            <a:r>
              <a:rPr lang="zh-CN" altLang="en-US" sz="1800">
                <a:latin typeface="Helvetica" panose="020B0604020202020204" pitchFamily="34" charset="0"/>
              </a:rPr>
              <a:t>返回</a:t>
            </a:r>
            <a:r>
              <a:rPr lang="en-US" altLang="zh-CN" sz="1800">
                <a:latin typeface="Helvetica" panose="020B0604020202020204" pitchFamily="34" charset="0"/>
              </a:rPr>
              <a:t>)</a:t>
            </a:r>
            <a:r>
              <a:rPr lang="zh-CN" altLang="en-US" sz="1800">
                <a:latin typeface="Helvetica" panose="020B0604020202020204" pitchFamily="34" charset="0"/>
              </a:rPr>
              <a:t>了</a:t>
            </a:r>
            <a:r>
              <a:rPr lang="en-US" altLang="zh-CN" sz="1800">
                <a:latin typeface="Helvetica" panose="020B0604020202020204" pitchFamily="34" charset="0"/>
              </a:rPr>
              <a:t>lock</a:t>
            </a:r>
            <a:r>
              <a:rPr lang="zh-CN" altLang="en-US" sz="1800">
                <a:latin typeface="Helvetica" panose="020B0604020202020204" pitchFamily="34" charset="0"/>
              </a:rPr>
              <a:t>的状态</a:t>
            </a:r>
            <a:endParaRPr lang="en-US" altLang="zh-CN" sz="1800">
              <a:latin typeface="Helvetica" panose="020B0604020202020204" pitchFamily="34" charset="0"/>
            </a:endParaRPr>
          </a:p>
          <a:p>
            <a:pPr lvl="1">
              <a:lnSpc>
                <a:spcPct val="90000"/>
              </a:lnSpc>
              <a:buFont typeface="Wingdings" panose="05000000000000000000" pitchFamily="2" charset="2"/>
              <a:buChar char="n"/>
              <a:tabLst>
                <a:tab pos="744538" algn="l"/>
                <a:tab pos="1025525" algn="l"/>
                <a:tab pos="1260475" algn="l"/>
              </a:tabLst>
            </a:pPr>
            <a:r>
              <a:rPr lang="zh-CN" altLang="en-US" sz="1800" b="1">
                <a:solidFill>
                  <a:srgbClr val="006600"/>
                </a:solidFill>
                <a:latin typeface="Helvetica" panose="020B0604020202020204" pitchFamily="34" charset="0"/>
              </a:rPr>
              <a:t>key = TRUE; </a:t>
            </a:r>
            <a:r>
              <a:rPr lang="zh-CN" altLang="en-US" sz="1800" b="1">
                <a:solidFill>
                  <a:srgbClr val="FF0000"/>
                </a:solidFill>
                <a:latin typeface="Helvetica" panose="020B0604020202020204" pitchFamily="34" charset="0"/>
              </a:rPr>
              <a:t>while ( key == TRUE)  Swap (&amp;lock, &amp;key ) ;</a:t>
            </a:r>
            <a:endParaRPr lang="en-US" altLang="zh-CN" sz="1800">
              <a:solidFill>
                <a:srgbClr val="FF0000"/>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5237DC8-50B7-4B54-8CCF-700DF104220F}"/>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Solution using </a:t>
            </a:r>
            <a:r>
              <a:rPr lang="en-US" altLang="zh-CN" noProof="1">
                <a:solidFill>
                  <a:srgbClr val="7030A0"/>
                </a:solidFill>
                <a:effectLst>
                  <a:outerShdw blurRad="38100" dist="38100" dir="2700000">
                    <a:srgbClr val="C0C0C0"/>
                  </a:outerShdw>
                </a:effectLst>
              </a:rPr>
              <a:t>Swap</a:t>
            </a:r>
          </a:p>
        </p:txBody>
      </p:sp>
      <p:sp>
        <p:nvSpPr>
          <p:cNvPr id="61443" name="Rectangle 3">
            <a:extLst>
              <a:ext uri="{FF2B5EF4-FFF2-40B4-BE49-F238E27FC236}">
                <a16:creationId xmlns:a16="http://schemas.microsoft.com/office/drawing/2014/main" id="{75321CE7-8D33-40C6-BEAE-22E2A9E8FE2E}"/>
              </a:ext>
            </a:extLst>
          </p:cNvPr>
          <p:cNvSpPr>
            <a:spLocks noGrp="1" noChangeArrowheads="1"/>
          </p:cNvSpPr>
          <p:nvPr>
            <p:ph type="body" idx="4294967295"/>
          </p:nvPr>
        </p:nvSpPr>
        <p:spPr>
          <a:xfrm>
            <a:off x="582613" y="831850"/>
            <a:ext cx="8289925" cy="588963"/>
          </a:xfrm>
        </p:spPr>
        <p:txBody>
          <a:bodyPr/>
          <a:lstStyle/>
          <a:p>
            <a:pPr>
              <a:lnSpc>
                <a:spcPct val="80000"/>
              </a:lnSpc>
              <a:tabLst>
                <a:tab pos="744538" algn="l"/>
                <a:tab pos="1025525" algn="l"/>
                <a:tab pos="1260475" algn="l"/>
              </a:tabLst>
            </a:pPr>
            <a:r>
              <a:rPr lang="zh-CN" altLang="en-US" sz="1800"/>
              <a:t>Shared Boolean variable </a:t>
            </a:r>
            <a:r>
              <a:rPr lang="zh-CN" altLang="en-US" sz="1800" b="1">
                <a:solidFill>
                  <a:srgbClr val="FF0000"/>
                </a:solidFill>
              </a:rPr>
              <a:t>lock </a:t>
            </a:r>
            <a:r>
              <a:rPr lang="zh-CN" altLang="en-US" sz="1800" b="1"/>
              <a:t>initialized to </a:t>
            </a:r>
            <a:r>
              <a:rPr lang="zh-CN" altLang="en-US" sz="1800" b="1">
                <a:solidFill>
                  <a:srgbClr val="FF0000"/>
                </a:solidFill>
              </a:rPr>
              <a:t>FALSE</a:t>
            </a:r>
            <a:r>
              <a:rPr lang="zh-CN" altLang="en-US" sz="1800"/>
              <a:t>; Each process has a </a:t>
            </a:r>
            <a:r>
              <a:rPr lang="zh-CN" altLang="en-US" sz="1800">
                <a:solidFill>
                  <a:srgbClr val="006600"/>
                </a:solidFill>
              </a:rPr>
              <a:t>local </a:t>
            </a:r>
            <a:r>
              <a:rPr lang="zh-CN" altLang="en-US" sz="1800">
                <a:solidFill>
                  <a:srgbClr val="0070C0"/>
                </a:solidFill>
              </a:rPr>
              <a:t>Boolean variable key.</a:t>
            </a:r>
          </a:p>
        </p:txBody>
      </p:sp>
      <p:sp>
        <p:nvSpPr>
          <p:cNvPr id="61444" name="Rectangle 3">
            <a:extLst>
              <a:ext uri="{FF2B5EF4-FFF2-40B4-BE49-F238E27FC236}">
                <a16:creationId xmlns:a16="http://schemas.microsoft.com/office/drawing/2014/main" id="{A56ECDDD-F382-40DE-9187-5D8DB5CCAE96}"/>
              </a:ext>
            </a:extLst>
          </p:cNvPr>
          <p:cNvSpPr txBox="1">
            <a:spLocks noChangeArrowheads="1"/>
          </p:cNvSpPr>
          <p:nvPr/>
        </p:nvSpPr>
        <p:spPr bwMode="auto">
          <a:xfrm>
            <a:off x="114300" y="1566863"/>
            <a:ext cx="4872038" cy="49530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744538" algn="l"/>
                <a:tab pos="1025525" algn="l"/>
                <a:tab pos="126047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744538" algn="l"/>
                <a:tab pos="1025525" algn="l"/>
                <a:tab pos="12604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744538" algn="l"/>
                <a:tab pos="1025525" algn="l"/>
                <a:tab pos="12604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9pPr>
          </a:lstStyle>
          <a:p>
            <a:pPr>
              <a:lnSpc>
                <a:spcPct val="80000"/>
              </a:lnSpc>
            </a:pPr>
            <a:r>
              <a:rPr lang="zh-CN" altLang="en-US" sz="1800">
                <a:latin typeface="Helvetica" panose="020B0604020202020204" pitchFamily="34" charset="0"/>
              </a:rPr>
              <a:t>Solution: </a:t>
            </a:r>
            <a:r>
              <a:rPr lang="en-US" altLang="zh-CN" sz="1800">
                <a:latin typeface="Helvetica" panose="020B0604020202020204" pitchFamily="34" charset="0"/>
              </a:rPr>
              <a:t>process1</a:t>
            </a:r>
            <a:endParaRPr lang="zh-CN" altLang="en-US" sz="1800">
              <a:latin typeface="Helvetica" panose="020B0604020202020204" pitchFamily="34" charset="0"/>
            </a:endParaRPr>
          </a:p>
          <a:p>
            <a:pPr>
              <a:lnSpc>
                <a:spcPct val="80000"/>
              </a:lnSpc>
              <a:buFont typeface="Monotype Sorts" pitchFamily="2" charset="2"/>
              <a:buNone/>
            </a:pPr>
            <a:r>
              <a:rPr lang="zh-CN" altLang="en-US" sz="1600">
                <a:solidFill>
                  <a:srgbClr val="0000FF"/>
                </a:solidFill>
                <a:latin typeface="Helvetica" panose="020B0604020202020204" pitchFamily="34" charset="0"/>
              </a:rPr>
              <a:t>      while (true)  {</a:t>
            </a:r>
          </a:p>
          <a:p>
            <a:pPr>
              <a:lnSpc>
                <a:spcPct val="80000"/>
              </a:lnSpc>
              <a:buFont typeface="Monotype Sorts" pitchFamily="2" charset="2"/>
              <a:buNone/>
            </a:pPr>
            <a:r>
              <a:rPr lang="zh-CN" altLang="en-US" sz="1600">
                <a:solidFill>
                  <a:srgbClr val="0000FF"/>
                </a:solidFill>
                <a:latin typeface="Helvetica" panose="020B0604020202020204" pitchFamily="34" charset="0"/>
              </a:rPr>
              <a:t>        </a:t>
            </a:r>
            <a:r>
              <a:rPr lang="zh-CN" altLang="en-US" sz="1600">
                <a:solidFill>
                  <a:srgbClr val="FF0000"/>
                </a:solidFill>
                <a:latin typeface="Helvetica" panose="020B0604020202020204" pitchFamily="34" charset="0"/>
              </a:rPr>
              <a:t> </a:t>
            </a:r>
            <a:r>
              <a:rPr lang="zh-CN" altLang="en-US" sz="1600" b="1">
                <a:solidFill>
                  <a:srgbClr val="FF0000"/>
                </a:solidFill>
                <a:latin typeface="Helvetica" panose="020B0604020202020204" pitchFamily="34" charset="0"/>
              </a:rPr>
              <a:t>key = TRUE; </a:t>
            </a:r>
            <a:r>
              <a:rPr lang="zh-CN" altLang="en-US" sz="1600" b="1">
                <a:solidFill>
                  <a:srgbClr val="0070C0"/>
                </a:solidFill>
                <a:latin typeface="Helvetica" panose="020B0604020202020204" pitchFamily="34" charset="0"/>
              </a:rPr>
              <a:t>//自己加锁</a:t>
            </a:r>
          </a:p>
          <a:p>
            <a:pPr>
              <a:lnSpc>
                <a:spcPct val="80000"/>
              </a:lnSpc>
              <a:buFont typeface="Monotype Sorts" pitchFamily="2" charset="2"/>
              <a:buNone/>
            </a:pPr>
            <a:r>
              <a:rPr lang="zh-CN" altLang="en-US" sz="1600" b="1">
                <a:solidFill>
                  <a:srgbClr val="FF0000"/>
                </a:solidFill>
                <a:latin typeface="Helvetica" panose="020B0604020202020204" pitchFamily="34" charset="0"/>
              </a:rPr>
              <a:t>         while ( key == TRUE)</a:t>
            </a:r>
          </a:p>
          <a:p>
            <a:pPr>
              <a:lnSpc>
                <a:spcPct val="80000"/>
              </a:lnSpc>
              <a:buFont typeface="Monotype Sorts" pitchFamily="2" charset="2"/>
              <a:buNone/>
            </a:pPr>
            <a:r>
              <a:rPr lang="zh-CN" altLang="en-US" sz="1600" b="1">
                <a:solidFill>
                  <a:srgbClr val="FF0000"/>
                </a:solidFill>
                <a:latin typeface="Helvetica" panose="020B0604020202020204" pitchFamily="34" charset="0"/>
              </a:rPr>
              <a:t>             Swap (&amp;lock, &amp;key ) ; </a:t>
            </a:r>
          </a:p>
          <a:p>
            <a:pPr>
              <a:lnSpc>
                <a:spcPct val="80000"/>
              </a:lnSpc>
              <a:buFont typeface="Monotype Sorts" pitchFamily="2" charset="2"/>
              <a:buNone/>
            </a:pPr>
            <a:r>
              <a:rPr lang="zh-CN" altLang="en-US" sz="1600">
                <a:solidFill>
                  <a:srgbClr val="0000FF"/>
                </a:solidFill>
                <a:latin typeface="Helvetica" panose="020B0604020202020204" pitchFamily="34" charset="0"/>
              </a:rPr>
              <a:t>             // </a:t>
            </a:r>
            <a:r>
              <a:rPr lang="zh-CN" altLang="en-US" sz="1600" i="1">
                <a:solidFill>
                  <a:srgbClr val="0000FF"/>
                </a:solidFill>
                <a:latin typeface="Helvetica" panose="020B0604020202020204" pitchFamily="34" charset="0"/>
              </a:rPr>
              <a:t>key 与lock的值互换，lock now is true, </a:t>
            </a:r>
          </a:p>
          <a:p>
            <a:pPr>
              <a:lnSpc>
                <a:spcPct val="80000"/>
              </a:lnSpc>
              <a:buFont typeface="Monotype Sorts" pitchFamily="2" charset="2"/>
              <a:buNone/>
            </a:pPr>
            <a:r>
              <a:rPr lang="zh-CN" altLang="en-US" sz="1600">
                <a:solidFill>
                  <a:srgbClr val="0000FF"/>
                </a:solidFill>
                <a:latin typeface="Helvetica" panose="020B0604020202020204" pitchFamily="34" charset="0"/>
              </a:rPr>
              <a:t>             // </a:t>
            </a:r>
            <a:r>
              <a:rPr lang="zh-CN" altLang="en-US" sz="1600" i="1">
                <a:solidFill>
                  <a:srgbClr val="0000FF"/>
                </a:solidFill>
                <a:latin typeface="Helvetica" panose="020B0604020202020204" pitchFamily="34" charset="0"/>
              </a:rPr>
              <a:t>if lock原值为false，then key now is false; </a:t>
            </a:r>
          </a:p>
          <a:p>
            <a:pPr>
              <a:lnSpc>
                <a:spcPct val="80000"/>
              </a:lnSpc>
              <a:buFont typeface="Monotype Sorts" pitchFamily="2" charset="2"/>
              <a:buNone/>
            </a:pPr>
            <a:r>
              <a:rPr lang="zh-CN" altLang="en-US" sz="1600" b="1" i="1">
                <a:solidFill>
                  <a:srgbClr val="7030A0"/>
                </a:solidFill>
                <a:latin typeface="Helvetica" panose="020B0604020202020204" pitchFamily="34" charset="0"/>
              </a:rPr>
              <a:t>         </a:t>
            </a:r>
            <a:r>
              <a:rPr lang="zh-CN" altLang="en-US" sz="1600" b="1" i="1">
                <a:solidFill>
                  <a:srgbClr val="7030A0"/>
                </a:solidFill>
                <a:latin typeface="Helvetica" panose="020B0604020202020204" pitchFamily="34" charset="0"/>
                <a:sym typeface="Arial" panose="020B0604020202020204" pitchFamily="34" charset="0"/>
              </a:rPr>
              <a:t>    //如果原来已经加锁，</a:t>
            </a:r>
            <a:r>
              <a:rPr lang="zh-CN" altLang="en-US" sz="1600" b="1">
                <a:solidFill>
                  <a:srgbClr val="7030A0"/>
                </a:solidFill>
                <a:latin typeface="Helvetica" panose="020B0604020202020204" pitchFamily="34" charset="0"/>
              </a:rPr>
              <a:t>自己也加锁，</a:t>
            </a:r>
            <a:r>
              <a:rPr lang="zh-CN" altLang="en-US" sz="1600" b="1" i="1">
                <a:solidFill>
                  <a:srgbClr val="7030A0"/>
                </a:solidFill>
                <a:latin typeface="Helvetica" panose="020B0604020202020204" pitchFamily="34" charset="0"/>
                <a:sym typeface="Arial" panose="020B0604020202020204" pitchFamily="34" charset="0"/>
              </a:rPr>
              <a:t>并等待</a:t>
            </a:r>
          </a:p>
          <a:p>
            <a:pPr>
              <a:lnSpc>
                <a:spcPct val="80000"/>
              </a:lnSpc>
              <a:buFont typeface="Monotype Sorts" pitchFamily="2" charset="2"/>
              <a:buNone/>
            </a:pPr>
            <a:r>
              <a:rPr lang="zh-CN" altLang="en-US" sz="1600" i="1">
                <a:solidFill>
                  <a:srgbClr val="0000FF"/>
                </a:solidFill>
                <a:latin typeface="Helvetica" panose="020B0604020202020204" pitchFamily="34" charset="0"/>
                <a:sym typeface="Arial" panose="020B0604020202020204" pitchFamily="34" charset="0"/>
              </a:rPr>
              <a:t>                        </a:t>
            </a:r>
          </a:p>
          <a:p>
            <a:pPr>
              <a:lnSpc>
                <a:spcPct val="80000"/>
              </a:lnSpc>
              <a:buFont typeface="Monotype Sorts" pitchFamily="2" charset="2"/>
              <a:buNone/>
            </a:pPr>
            <a:r>
              <a:rPr lang="zh-CN" altLang="en-US" sz="1600">
                <a:solidFill>
                  <a:srgbClr val="0000FF"/>
                </a:solidFill>
                <a:latin typeface="Helvetica" panose="020B0604020202020204" pitchFamily="34" charset="0"/>
              </a:rPr>
              <a:t>                  //    critical section </a:t>
            </a:r>
          </a:p>
          <a:p>
            <a:pPr>
              <a:lnSpc>
                <a:spcPct val="80000"/>
              </a:lnSpc>
              <a:buFont typeface="Monotype Sorts" pitchFamily="2" charset="2"/>
              <a:buNone/>
            </a:pPr>
            <a:endParaRPr lang="zh-CN" altLang="en-US" sz="1600">
              <a:solidFill>
                <a:srgbClr val="0000FF"/>
              </a:solidFill>
              <a:latin typeface="Helvetica" panose="020B0604020202020204" pitchFamily="34" charset="0"/>
            </a:endParaRPr>
          </a:p>
          <a:p>
            <a:pPr>
              <a:lnSpc>
                <a:spcPct val="80000"/>
              </a:lnSpc>
              <a:buFont typeface="Monotype Sorts" pitchFamily="2" charset="2"/>
              <a:buNone/>
            </a:pPr>
            <a:r>
              <a:rPr lang="zh-CN" altLang="en-US" sz="1600">
                <a:solidFill>
                  <a:srgbClr val="0000FF"/>
                </a:solidFill>
                <a:latin typeface="Helvetica" panose="020B0604020202020204" pitchFamily="34" charset="0"/>
              </a:rPr>
              <a:t>                  //    lock is TRUE, key is FALSE</a:t>
            </a:r>
          </a:p>
          <a:p>
            <a:pPr>
              <a:lnSpc>
                <a:spcPct val="80000"/>
              </a:lnSpc>
              <a:buFont typeface="Monotype Sorts" pitchFamily="2" charset="2"/>
              <a:buNone/>
            </a:pPr>
            <a:endParaRPr lang="zh-CN" altLang="en-US" sz="1600">
              <a:solidFill>
                <a:srgbClr val="0000FF"/>
              </a:solidFill>
              <a:latin typeface="Helvetica" panose="020B0604020202020204" pitchFamily="34" charset="0"/>
            </a:endParaRPr>
          </a:p>
          <a:p>
            <a:pPr>
              <a:lnSpc>
                <a:spcPct val="80000"/>
              </a:lnSpc>
              <a:buFont typeface="Monotype Sorts" pitchFamily="2" charset="2"/>
              <a:buNone/>
            </a:pPr>
            <a:r>
              <a:rPr lang="zh-CN" altLang="en-US" sz="1600">
                <a:solidFill>
                  <a:srgbClr val="0000FF"/>
                </a:solidFill>
                <a:latin typeface="Helvetica" panose="020B0604020202020204" pitchFamily="34" charset="0"/>
              </a:rPr>
              <a:t>               </a:t>
            </a:r>
            <a:r>
              <a:rPr lang="zh-CN" altLang="en-US" sz="1600">
                <a:solidFill>
                  <a:srgbClr val="FF0000"/>
                </a:solidFill>
                <a:latin typeface="Helvetica" panose="020B0604020202020204" pitchFamily="34" charset="0"/>
              </a:rPr>
              <a:t>  </a:t>
            </a:r>
            <a:r>
              <a:rPr lang="zh-CN" altLang="en-US" sz="1600" b="1">
                <a:solidFill>
                  <a:srgbClr val="FF0000"/>
                </a:solidFill>
                <a:latin typeface="Helvetica" panose="020B0604020202020204" pitchFamily="34" charset="0"/>
              </a:rPr>
              <a:t>lock = FALSE;</a:t>
            </a:r>
          </a:p>
          <a:p>
            <a:pPr>
              <a:lnSpc>
                <a:spcPct val="80000"/>
              </a:lnSpc>
              <a:buFont typeface="Monotype Sorts" pitchFamily="2" charset="2"/>
              <a:buNone/>
            </a:pPr>
            <a:r>
              <a:rPr lang="zh-CN" altLang="en-US" sz="1600">
                <a:solidFill>
                  <a:srgbClr val="0000FF"/>
                </a:solidFill>
                <a:latin typeface="Helvetica" panose="020B0604020202020204" pitchFamily="34" charset="0"/>
              </a:rPr>
              <a:t>                 //      remainder section </a:t>
            </a:r>
          </a:p>
          <a:p>
            <a:pPr>
              <a:lnSpc>
                <a:spcPct val="80000"/>
              </a:lnSpc>
              <a:buFont typeface="Monotype Sorts" pitchFamily="2" charset="2"/>
              <a:buNone/>
            </a:pPr>
            <a:r>
              <a:rPr lang="zh-CN" altLang="en-US" sz="1600">
                <a:solidFill>
                  <a:srgbClr val="0000FF"/>
                </a:solidFill>
                <a:latin typeface="Helvetica" panose="020B0604020202020204" pitchFamily="34" charset="0"/>
              </a:rPr>
              <a:t>             }</a:t>
            </a:r>
            <a:r>
              <a:rPr lang="zh-CN" altLang="en-US" sz="1600">
                <a:latin typeface="Helvetica" panose="020B0604020202020204" pitchFamily="34" charset="0"/>
              </a:rPr>
              <a:t>               </a:t>
            </a:r>
          </a:p>
        </p:txBody>
      </p:sp>
      <p:sp>
        <p:nvSpPr>
          <p:cNvPr id="61445" name="Rectangle 3">
            <a:extLst>
              <a:ext uri="{FF2B5EF4-FFF2-40B4-BE49-F238E27FC236}">
                <a16:creationId xmlns:a16="http://schemas.microsoft.com/office/drawing/2014/main" id="{EA9A8C51-64C3-465E-93A2-F2C1D5CC3B78}"/>
              </a:ext>
            </a:extLst>
          </p:cNvPr>
          <p:cNvSpPr txBox="1">
            <a:spLocks noChangeArrowheads="1"/>
          </p:cNvSpPr>
          <p:nvPr/>
        </p:nvSpPr>
        <p:spPr bwMode="auto">
          <a:xfrm>
            <a:off x="5099050" y="1566863"/>
            <a:ext cx="3892550" cy="49530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744538" algn="l"/>
                <a:tab pos="1025525" algn="l"/>
                <a:tab pos="126047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744538" algn="l"/>
                <a:tab pos="1025525" algn="l"/>
                <a:tab pos="12604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744538" algn="l"/>
                <a:tab pos="1025525" algn="l"/>
                <a:tab pos="12604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744538" algn="l"/>
                <a:tab pos="1025525" algn="l"/>
                <a:tab pos="1260475" algn="l"/>
              </a:tabLst>
              <a:defRPr sz="2000">
                <a:solidFill>
                  <a:schemeClr val="tx1"/>
                </a:solidFill>
                <a:latin typeface="Arial" panose="020B0604020202020204" pitchFamily="34" charset="0"/>
                <a:ea typeface="宋体" panose="02010600030101010101" pitchFamily="2" charset="-122"/>
              </a:defRPr>
            </a:lvl9pPr>
          </a:lstStyle>
          <a:p>
            <a:pPr>
              <a:lnSpc>
                <a:spcPct val="80000"/>
              </a:lnSpc>
            </a:pPr>
            <a:r>
              <a:rPr lang="zh-CN" altLang="en-US" sz="1800">
                <a:latin typeface="Helvetica" panose="020B0604020202020204" pitchFamily="34" charset="0"/>
              </a:rPr>
              <a:t>Solution: </a:t>
            </a:r>
            <a:r>
              <a:rPr lang="en-US" altLang="zh-CN" sz="1800">
                <a:latin typeface="Helvetica" panose="020B0604020202020204" pitchFamily="34" charset="0"/>
              </a:rPr>
              <a:t>process2</a:t>
            </a:r>
            <a:endParaRPr lang="zh-CN" altLang="en-US" sz="1800">
              <a:latin typeface="Helvetica" panose="020B0604020202020204" pitchFamily="34" charset="0"/>
            </a:endParaRPr>
          </a:p>
          <a:p>
            <a:pPr>
              <a:lnSpc>
                <a:spcPct val="80000"/>
              </a:lnSpc>
              <a:buFont typeface="Monotype Sorts" pitchFamily="2" charset="2"/>
              <a:buNone/>
            </a:pPr>
            <a:r>
              <a:rPr lang="zh-CN" altLang="en-US" sz="1600">
                <a:solidFill>
                  <a:srgbClr val="0000FF"/>
                </a:solidFill>
                <a:latin typeface="Helvetica" panose="020B0604020202020204" pitchFamily="34" charset="0"/>
              </a:rPr>
              <a:t>      while (true)  {</a:t>
            </a:r>
          </a:p>
          <a:p>
            <a:pPr>
              <a:lnSpc>
                <a:spcPct val="80000"/>
              </a:lnSpc>
              <a:buFont typeface="Monotype Sorts" pitchFamily="2" charset="2"/>
              <a:buNone/>
            </a:pPr>
            <a:r>
              <a:rPr lang="zh-CN" altLang="en-US" sz="1600">
                <a:solidFill>
                  <a:srgbClr val="0000FF"/>
                </a:solidFill>
                <a:latin typeface="Helvetica" panose="020B0604020202020204" pitchFamily="34" charset="0"/>
              </a:rPr>
              <a:t>         </a:t>
            </a:r>
            <a:r>
              <a:rPr lang="zh-CN" altLang="en-US" sz="1600" b="1">
                <a:solidFill>
                  <a:srgbClr val="FF0000"/>
                </a:solidFill>
                <a:latin typeface="Helvetica" panose="020B0604020202020204" pitchFamily="34" charset="0"/>
              </a:rPr>
              <a:t>key = TRUE; </a:t>
            </a:r>
          </a:p>
          <a:p>
            <a:pPr>
              <a:lnSpc>
                <a:spcPct val="80000"/>
              </a:lnSpc>
              <a:buFont typeface="Monotype Sorts" pitchFamily="2" charset="2"/>
              <a:buNone/>
            </a:pPr>
            <a:r>
              <a:rPr lang="en-US" altLang="zh-CN" sz="1600" b="1">
                <a:solidFill>
                  <a:srgbClr val="FF0000"/>
                </a:solidFill>
                <a:latin typeface="Helvetica" panose="020B0604020202020204" pitchFamily="34" charset="0"/>
              </a:rPr>
              <a:t>         </a:t>
            </a:r>
            <a:r>
              <a:rPr lang="zh-CN" altLang="en-US" sz="1600" b="1">
                <a:solidFill>
                  <a:srgbClr val="FF0000"/>
                </a:solidFill>
                <a:latin typeface="Helvetica" panose="020B0604020202020204" pitchFamily="34" charset="0"/>
              </a:rPr>
              <a:t>while ( key == TRUE)</a:t>
            </a:r>
          </a:p>
          <a:p>
            <a:pPr>
              <a:lnSpc>
                <a:spcPct val="80000"/>
              </a:lnSpc>
              <a:buFont typeface="Monotype Sorts" pitchFamily="2" charset="2"/>
              <a:buNone/>
            </a:pPr>
            <a:r>
              <a:rPr lang="zh-CN" altLang="en-US" sz="1600" b="1">
                <a:solidFill>
                  <a:srgbClr val="FF0000"/>
                </a:solidFill>
                <a:latin typeface="Helvetica" panose="020B0604020202020204" pitchFamily="34" charset="0"/>
              </a:rPr>
              <a:t>             Swap (&amp;lock, &amp;key ) ; </a:t>
            </a:r>
          </a:p>
          <a:p>
            <a:pPr>
              <a:lnSpc>
                <a:spcPct val="80000"/>
              </a:lnSpc>
              <a:buFont typeface="Monotype Sorts" pitchFamily="2" charset="2"/>
              <a:buNone/>
            </a:pPr>
            <a:r>
              <a:rPr lang="zh-CN" altLang="en-US" sz="1600">
                <a:solidFill>
                  <a:srgbClr val="0000FF"/>
                </a:solidFill>
                <a:latin typeface="Helvetica" panose="020B0604020202020204" pitchFamily="34" charset="0"/>
              </a:rPr>
              <a:t>             </a:t>
            </a:r>
            <a:r>
              <a:rPr lang="zh-CN" altLang="en-US" sz="1600" i="1">
                <a:solidFill>
                  <a:srgbClr val="0000FF"/>
                </a:solidFill>
                <a:latin typeface="Helvetica" panose="020B0604020202020204" pitchFamily="34" charset="0"/>
                <a:sym typeface="Arial" panose="020B0604020202020204" pitchFamily="34" charset="0"/>
              </a:rPr>
              <a:t>                        </a:t>
            </a:r>
          </a:p>
          <a:p>
            <a:pPr>
              <a:lnSpc>
                <a:spcPct val="80000"/>
              </a:lnSpc>
              <a:buFont typeface="Monotype Sorts" pitchFamily="2" charset="2"/>
              <a:buNone/>
            </a:pPr>
            <a:r>
              <a:rPr lang="zh-CN" altLang="en-US" sz="1600">
                <a:solidFill>
                  <a:srgbClr val="0000FF"/>
                </a:solidFill>
                <a:latin typeface="Helvetica" panose="020B0604020202020204" pitchFamily="34" charset="0"/>
              </a:rPr>
              <a:t>                  // critical section </a:t>
            </a:r>
          </a:p>
          <a:p>
            <a:pPr>
              <a:lnSpc>
                <a:spcPct val="80000"/>
              </a:lnSpc>
              <a:buFont typeface="Monotype Sorts" pitchFamily="2" charset="2"/>
              <a:buNone/>
            </a:pPr>
            <a:endParaRPr lang="zh-CN" altLang="en-US" sz="1600">
              <a:solidFill>
                <a:srgbClr val="0000FF"/>
              </a:solidFill>
              <a:latin typeface="Helvetica" panose="020B0604020202020204" pitchFamily="34" charset="0"/>
            </a:endParaRPr>
          </a:p>
          <a:p>
            <a:pPr>
              <a:lnSpc>
                <a:spcPct val="80000"/>
              </a:lnSpc>
              <a:buFont typeface="Monotype Sorts" pitchFamily="2" charset="2"/>
              <a:buNone/>
            </a:pPr>
            <a:r>
              <a:rPr lang="zh-CN" altLang="en-US" sz="1600">
                <a:solidFill>
                  <a:srgbClr val="0000FF"/>
                </a:solidFill>
                <a:latin typeface="Helvetica" panose="020B0604020202020204" pitchFamily="34" charset="0"/>
              </a:rPr>
              <a:t>                  // lock is TRUE, key is FALSE</a:t>
            </a:r>
          </a:p>
          <a:p>
            <a:pPr>
              <a:lnSpc>
                <a:spcPct val="80000"/>
              </a:lnSpc>
              <a:buFont typeface="Monotype Sorts" pitchFamily="2" charset="2"/>
              <a:buNone/>
            </a:pPr>
            <a:endParaRPr lang="zh-CN" altLang="en-US" sz="1600">
              <a:solidFill>
                <a:srgbClr val="0000FF"/>
              </a:solidFill>
              <a:latin typeface="Helvetica" panose="020B0604020202020204" pitchFamily="34" charset="0"/>
            </a:endParaRPr>
          </a:p>
          <a:p>
            <a:pPr>
              <a:lnSpc>
                <a:spcPct val="80000"/>
              </a:lnSpc>
              <a:buFont typeface="Monotype Sorts" pitchFamily="2" charset="2"/>
              <a:buNone/>
            </a:pPr>
            <a:r>
              <a:rPr lang="zh-CN" altLang="en-US" sz="1600">
                <a:solidFill>
                  <a:srgbClr val="0000FF"/>
                </a:solidFill>
                <a:latin typeface="Helvetica" panose="020B0604020202020204" pitchFamily="34" charset="0"/>
              </a:rPr>
              <a:t>            </a:t>
            </a:r>
            <a:r>
              <a:rPr lang="zh-CN" altLang="en-US" sz="1600">
                <a:solidFill>
                  <a:srgbClr val="FF0000"/>
                </a:solidFill>
                <a:latin typeface="Helvetica" panose="020B0604020202020204" pitchFamily="34" charset="0"/>
              </a:rPr>
              <a:t>     </a:t>
            </a:r>
            <a:r>
              <a:rPr lang="zh-CN" altLang="en-US" sz="1600" b="1">
                <a:solidFill>
                  <a:srgbClr val="FF0000"/>
                </a:solidFill>
                <a:latin typeface="Helvetica" panose="020B0604020202020204" pitchFamily="34" charset="0"/>
              </a:rPr>
              <a:t>lock = FALSE;</a:t>
            </a:r>
          </a:p>
          <a:p>
            <a:pPr>
              <a:lnSpc>
                <a:spcPct val="80000"/>
              </a:lnSpc>
              <a:buFont typeface="Monotype Sorts" pitchFamily="2" charset="2"/>
              <a:buNone/>
            </a:pPr>
            <a:r>
              <a:rPr lang="zh-CN" altLang="en-US" sz="1600">
                <a:solidFill>
                  <a:srgbClr val="0000FF"/>
                </a:solidFill>
                <a:latin typeface="Helvetica" panose="020B0604020202020204" pitchFamily="34" charset="0"/>
              </a:rPr>
              <a:t>                 // remainder section </a:t>
            </a:r>
          </a:p>
          <a:p>
            <a:pPr>
              <a:lnSpc>
                <a:spcPct val="80000"/>
              </a:lnSpc>
              <a:buFont typeface="Monotype Sorts" pitchFamily="2" charset="2"/>
              <a:buNone/>
            </a:pPr>
            <a:r>
              <a:rPr lang="zh-CN" altLang="en-US" sz="1600">
                <a:solidFill>
                  <a:srgbClr val="0000FF"/>
                </a:solidFill>
                <a:latin typeface="Helvetica" panose="020B0604020202020204" pitchFamily="34" charset="0"/>
              </a:rPr>
              <a:t>             }</a:t>
            </a:r>
            <a:r>
              <a:rPr lang="zh-CN" altLang="en-US" sz="1600">
                <a:latin typeface="Helvetica" panose="020B0604020202020204" pitchFamily="34" charset="0"/>
              </a:rPr>
              <a:t>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1094EA88-5C21-49B3-8EF5-9903CD8C3DAC}"/>
              </a:ext>
            </a:extLst>
          </p:cNvPr>
          <p:cNvSpPr>
            <a:spLocks noGrp="1" noChangeArrowheads="1"/>
          </p:cNvSpPr>
          <p:nvPr>
            <p:ph type="title" idx="4294967295"/>
          </p:nvPr>
        </p:nvSpPr>
        <p:spPr>
          <a:xfrm>
            <a:off x="457200" y="201613"/>
            <a:ext cx="8229600" cy="576262"/>
          </a:xfrm>
        </p:spPr>
        <p:txBody>
          <a:bodyPr lIns="91435" tIns="45718" rIns="91435" bIns="45718"/>
          <a:lstStyle/>
          <a:p>
            <a:r>
              <a:rPr lang="en-US" altLang="zh-CN" sz="2800" b="0"/>
              <a:t>Critical Section Problem</a:t>
            </a:r>
            <a:endParaRPr lang="en-US" altLang="zh-CN" b="0"/>
          </a:p>
        </p:txBody>
      </p:sp>
      <p:sp>
        <p:nvSpPr>
          <p:cNvPr id="30723" name="Content Placeholder 2">
            <a:extLst>
              <a:ext uri="{FF2B5EF4-FFF2-40B4-BE49-F238E27FC236}">
                <a16:creationId xmlns:a16="http://schemas.microsoft.com/office/drawing/2014/main" id="{A9B021FB-0637-4209-9717-966787543000}"/>
              </a:ext>
            </a:extLst>
          </p:cNvPr>
          <p:cNvSpPr>
            <a:spLocks noGrp="1" noChangeArrowheads="1"/>
          </p:cNvSpPr>
          <p:nvPr>
            <p:ph idx="4294967295"/>
          </p:nvPr>
        </p:nvSpPr>
        <p:spPr>
          <a:xfrm>
            <a:off x="676275" y="1109663"/>
            <a:ext cx="7718425" cy="4795837"/>
          </a:xfrm>
        </p:spPr>
        <p:txBody>
          <a:bodyPr lIns="91435" tIns="45718" rIns="91435" bIns="45718"/>
          <a:lstStyle/>
          <a:p>
            <a:pPr>
              <a:defRPr/>
            </a:pPr>
            <a:r>
              <a:rPr lang="en-US" altLang="zh-CN" sz="2000" dirty="0"/>
              <a:t>Consider system of </a:t>
            </a:r>
            <a:r>
              <a:rPr lang="en-US" altLang="zh-CN" sz="2000" b="1" i="1" dirty="0"/>
              <a:t>n</a:t>
            </a:r>
            <a:r>
              <a:rPr lang="en-US" altLang="zh-CN" sz="2000" b="1" dirty="0"/>
              <a:t> </a:t>
            </a:r>
            <a:r>
              <a:rPr lang="en-US" altLang="zh-CN" sz="2000" dirty="0"/>
              <a:t>processes {</a:t>
            </a:r>
            <a:r>
              <a:rPr lang="en-US" altLang="zh-CN" sz="2000" b="1" i="1" dirty="0"/>
              <a:t>p</a:t>
            </a:r>
            <a:r>
              <a:rPr lang="en-US" altLang="zh-CN" sz="2000" b="1" i="1" baseline="-25000" dirty="0"/>
              <a:t>0</a:t>
            </a:r>
            <a:r>
              <a:rPr lang="en-US" altLang="zh-CN" sz="2000" b="1" i="1" dirty="0"/>
              <a:t>, p</a:t>
            </a:r>
            <a:r>
              <a:rPr lang="en-US" altLang="zh-CN" sz="2000" b="1" i="1" baseline="-25000" dirty="0"/>
              <a:t>1</a:t>
            </a:r>
            <a:r>
              <a:rPr lang="en-US" altLang="zh-CN" sz="2000" b="1" i="1" dirty="0"/>
              <a:t>, … p</a:t>
            </a:r>
            <a:r>
              <a:rPr lang="en-US" altLang="zh-CN" sz="2000" b="1" i="1" baseline="-25000" dirty="0"/>
              <a:t>n-1</a:t>
            </a:r>
            <a:r>
              <a:rPr lang="en-US" altLang="zh-CN" sz="2000" dirty="0"/>
              <a:t>}</a:t>
            </a:r>
          </a:p>
          <a:p>
            <a:pPr>
              <a:defRPr/>
            </a:pPr>
            <a:r>
              <a:rPr lang="en-US" altLang="zh-CN" sz="2000" i="1" u="sng" dirty="0">
                <a:solidFill>
                  <a:srgbClr val="FF0000"/>
                </a:solidFill>
              </a:rPr>
              <a:t>Critical section problem</a:t>
            </a:r>
            <a:r>
              <a:rPr lang="en-US" altLang="zh-CN" sz="2000" i="1" dirty="0">
                <a:solidFill>
                  <a:srgbClr val="FF0000"/>
                </a:solidFill>
              </a:rPr>
              <a:t> </a:t>
            </a:r>
            <a:r>
              <a:rPr lang="en-US" altLang="zh-CN" sz="2000" dirty="0"/>
              <a:t>is to design a </a:t>
            </a:r>
            <a:r>
              <a:rPr lang="en-US" altLang="zh-CN" sz="2000" dirty="0">
                <a:solidFill>
                  <a:srgbClr val="FF0000"/>
                </a:solidFill>
              </a:rPr>
              <a:t>protocol</a:t>
            </a:r>
            <a:r>
              <a:rPr lang="en-US" altLang="zh-CN" sz="2000" dirty="0"/>
              <a:t> to solve ensure,</a:t>
            </a:r>
          </a:p>
          <a:p>
            <a:pPr lvl="1">
              <a:defRPr/>
            </a:pPr>
            <a:r>
              <a:rPr lang="en-US" altLang="zh-CN" sz="1800" dirty="0">
                <a:solidFill>
                  <a:srgbClr val="006600"/>
                </a:solidFill>
              </a:rPr>
              <a:t>When one process in critical section, no other may be in its critical section </a:t>
            </a:r>
          </a:p>
          <a:p>
            <a:pPr>
              <a:defRPr/>
            </a:pPr>
            <a:r>
              <a:rPr lang="en-US" altLang="zh-CN" sz="2000" dirty="0"/>
              <a:t>And the </a:t>
            </a:r>
            <a:r>
              <a:rPr lang="en-US" altLang="zh-CN" sz="2000" dirty="0">
                <a:solidFill>
                  <a:srgbClr val="FF0000"/>
                </a:solidFill>
              </a:rPr>
              <a:t>protocol </a:t>
            </a:r>
            <a:r>
              <a:rPr lang="en-US" altLang="zh-CN" sz="2000" dirty="0"/>
              <a:t>should satisfy :</a:t>
            </a:r>
          </a:p>
          <a:p>
            <a:pPr lvl="1">
              <a:defRPr/>
            </a:pPr>
            <a:r>
              <a:rPr lang="zh-CN" altLang="en-US" sz="1800" dirty="0">
                <a:solidFill>
                  <a:srgbClr val="006600"/>
                </a:solidFill>
              </a:rPr>
              <a:t>Mutual Exclusion</a:t>
            </a:r>
            <a:r>
              <a:rPr lang="en-US" altLang="zh-CN" sz="1800" dirty="0">
                <a:solidFill>
                  <a:srgbClr val="006600"/>
                </a:solidFill>
              </a:rPr>
              <a:t>,</a:t>
            </a:r>
            <a:r>
              <a:rPr lang="zh-CN" altLang="en-US" sz="1800" dirty="0">
                <a:solidFill>
                  <a:srgbClr val="006600"/>
                </a:solidFill>
              </a:rPr>
              <a:t> Progress</a:t>
            </a:r>
            <a:r>
              <a:rPr lang="en-US" altLang="zh-CN" sz="1800" dirty="0">
                <a:solidFill>
                  <a:srgbClr val="006600"/>
                </a:solidFill>
              </a:rPr>
              <a:t>,</a:t>
            </a:r>
            <a:r>
              <a:rPr lang="zh-CN" altLang="en-US" sz="1800" dirty="0">
                <a:solidFill>
                  <a:srgbClr val="006600"/>
                </a:solidFill>
              </a:rPr>
              <a:t> Bounded Waiting </a:t>
            </a:r>
            <a:endParaRPr lang="en-US" altLang="zh-CN" sz="1800" dirty="0">
              <a:solidFill>
                <a:srgbClr val="006600"/>
              </a:solidFill>
            </a:endParaRPr>
          </a:p>
          <a:p>
            <a:pPr>
              <a:defRPr/>
            </a:pPr>
            <a:endParaRPr lang="en-US" altLang="zh-CN" sz="2400" dirty="0"/>
          </a:p>
          <a:p>
            <a:pPr>
              <a:defRPr/>
            </a:pPr>
            <a:r>
              <a:rPr lang="en-US" altLang="zh-CN" sz="2400" dirty="0">
                <a:solidFill>
                  <a:srgbClr val="C00000"/>
                </a:solidFill>
              </a:rPr>
              <a:t>Solutions:</a:t>
            </a:r>
          </a:p>
          <a:p>
            <a:pPr lvl="1">
              <a:defRPr/>
            </a:pPr>
            <a:r>
              <a:rPr lang="en-US" altLang="zh-CN" sz="2000" noProof="1">
                <a:solidFill>
                  <a:srgbClr val="0000FF"/>
                </a:solidFill>
                <a:effectLst>
                  <a:outerShdw blurRad="38100" dist="38100" dir="2700000">
                    <a:srgbClr val="C0C0C0"/>
                  </a:outerShdw>
                </a:effectLst>
              </a:rPr>
              <a:t>Peterson’s Solution</a:t>
            </a:r>
          </a:p>
          <a:p>
            <a:pPr lvl="1">
              <a:defRPr/>
            </a:pPr>
            <a:r>
              <a:rPr lang="en-US" altLang="zh-CN" sz="2000" noProof="1">
                <a:solidFill>
                  <a:srgbClr val="0000FF"/>
                </a:solidFill>
                <a:effectLst>
                  <a:outerShdw blurRad="38100" dist="38100" dir="2700000">
                    <a:srgbClr val="C0C0C0"/>
                  </a:outerShdw>
                </a:effectLst>
              </a:rPr>
              <a:t>Synchronization Hardware</a:t>
            </a:r>
          </a:p>
          <a:p>
            <a:pPr lvl="1">
              <a:defRPr/>
            </a:pPr>
            <a:r>
              <a:rPr lang="en-US" altLang="zh-CN" sz="2000" i="1" u="sng" noProof="1">
                <a:solidFill>
                  <a:srgbClr val="7030A0"/>
                </a:solidFill>
                <a:effectLst>
                  <a:outerShdw blurRad="38100" dist="38100" dir="2700000">
                    <a:srgbClr val="C0C0C0"/>
                  </a:outerShdw>
                </a:effectLst>
              </a:rPr>
              <a:t>Semaphore </a:t>
            </a:r>
          </a:p>
          <a:p>
            <a:pPr lvl="1">
              <a:defRPr/>
            </a:pPr>
            <a:r>
              <a:rPr lang="en-US" altLang="zh-CN" sz="2000" noProof="1">
                <a:solidFill>
                  <a:srgbClr val="0000FF"/>
                </a:solidFill>
                <a:effectLst>
                  <a:outerShdw blurRad="38100" dist="38100" dir="2700000">
                    <a:srgbClr val="C0C0C0"/>
                  </a:outerShdw>
                </a:effectLst>
              </a:rPr>
              <a:t>Monitor</a:t>
            </a:r>
          </a:p>
          <a:p>
            <a:pPr lvl="1">
              <a:defRPr/>
            </a:pPr>
            <a:endParaRPr lang="en-US" altLang="zh-CN" sz="2000" dirty="0"/>
          </a:p>
          <a:p>
            <a:pPr>
              <a:defRPr/>
            </a:pPr>
            <a:endParaRPr lang="en-US" altLang="zh-CN" sz="2000" dirty="0">
              <a:solidFill>
                <a:srgbClr val="FF0000"/>
              </a:solidFill>
            </a:endParaRPr>
          </a:p>
          <a:p>
            <a:pPr>
              <a:defRPr/>
            </a:pPr>
            <a:endParaRPr lang="en-US" altLang="zh-CN" sz="2000" b="1" dirty="0">
              <a:solidFill>
                <a:srgbClr val="3366FF"/>
              </a:solidFill>
            </a:endParaRPr>
          </a:p>
          <a:p>
            <a:pPr>
              <a:buFont typeface="Monotype Sorts" pitchFamily="2" charset="2"/>
              <a:buNone/>
              <a:defRPr/>
            </a:pPr>
            <a:endParaRPr lang="en-US" altLang="zh-CN" sz="20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BD295661-7196-46A2-8FC6-6E00925480F8}"/>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6.5 Semaphore</a:t>
            </a:r>
          </a:p>
        </p:txBody>
      </p:sp>
      <p:sp>
        <p:nvSpPr>
          <p:cNvPr id="63491" name="Rectangle 3">
            <a:extLst>
              <a:ext uri="{FF2B5EF4-FFF2-40B4-BE49-F238E27FC236}">
                <a16:creationId xmlns:a16="http://schemas.microsoft.com/office/drawing/2014/main" id="{B19B9681-082F-479C-A8D7-29C0D4888BE6}"/>
              </a:ext>
            </a:extLst>
          </p:cNvPr>
          <p:cNvSpPr>
            <a:spLocks noGrp="1" noChangeArrowheads="1"/>
          </p:cNvSpPr>
          <p:nvPr>
            <p:ph type="body" idx="4294967295"/>
          </p:nvPr>
        </p:nvSpPr>
        <p:spPr>
          <a:xfrm>
            <a:off x="611188" y="1085850"/>
            <a:ext cx="8151812" cy="5254625"/>
          </a:xfrm>
        </p:spPr>
        <p:txBody>
          <a:bodyPr/>
          <a:lstStyle/>
          <a:p>
            <a:pPr>
              <a:lnSpc>
                <a:spcPct val="90000"/>
              </a:lnSpc>
            </a:pPr>
            <a:r>
              <a:rPr lang="en-US" altLang="zh-CN" sz="2400" u="sng" dirty="0"/>
              <a:t>A s</a:t>
            </a:r>
            <a:r>
              <a:rPr lang="zh-CN" altLang="en-US" sz="2400" u="sng" dirty="0"/>
              <a:t>ynchronization tool that does not require busy waiting</a:t>
            </a:r>
            <a:r>
              <a:rPr lang="zh-CN" altLang="en-US" sz="2400" dirty="0"/>
              <a:t> </a:t>
            </a:r>
            <a:endParaRPr lang="zh-CN" altLang="en-US" sz="2400" i="1" dirty="0">
              <a:solidFill>
                <a:schemeClr val="tx2"/>
              </a:solidFill>
            </a:endParaRPr>
          </a:p>
          <a:p>
            <a:pPr>
              <a:lnSpc>
                <a:spcPct val="90000"/>
              </a:lnSpc>
            </a:pPr>
            <a:r>
              <a:rPr lang="zh-CN" altLang="en-US" sz="2400" dirty="0"/>
              <a:t>Semaphore </a:t>
            </a:r>
            <a:r>
              <a:rPr lang="zh-CN" altLang="en-US" sz="2400" i="1" dirty="0"/>
              <a:t>S</a:t>
            </a:r>
            <a:r>
              <a:rPr lang="zh-CN" altLang="en-US" sz="2400" dirty="0"/>
              <a:t> – </a:t>
            </a:r>
            <a:r>
              <a:rPr lang="zh-CN" altLang="en-US" sz="2400" b="1" u="sng" dirty="0">
                <a:solidFill>
                  <a:srgbClr val="7030A0"/>
                </a:solidFill>
              </a:rPr>
              <a:t>integer variable</a:t>
            </a:r>
          </a:p>
          <a:p>
            <a:pPr lvl="1">
              <a:lnSpc>
                <a:spcPct val="90000"/>
              </a:lnSpc>
            </a:pPr>
            <a:r>
              <a:rPr lang="zh-CN" altLang="en-US" sz="2000" i="1" dirty="0"/>
              <a:t>是一个受保护的量，对其只能进行</a:t>
            </a:r>
          </a:p>
          <a:p>
            <a:pPr lvl="2">
              <a:lnSpc>
                <a:spcPct val="90000"/>
              </a:lnSpc>
            </a:pPr>
            <a:r>
              <a:rPr lang="zh-CN" altLang="en-US" sz="1800" b="1" i="1" dirty="0">
                <a:solidFill>
                  <a:srgbClr val="C00000"/>
                </a:solidFill>
              </a:rPr>
              <a:t>初始化，即赋初值</a:t>
            </a:r>
          </a:p>
          <a:p>
            <a:pPr lvl="2">
              <a:lnSpc>
                <a:spcPct val="90000"/>
              </a:lnSpc>
            </a:pPr>
            <a:r>
              <a:rPr lang="zh-CN" altLang="en-US" sz="1800" b="1" i="1" dirty="0">
                <a:solidFill>
                  <a:srgbClr val="C00000"/>
                </a:solidFill>
              </a:rPr>
              <a:t>对其</a:t>
            </a:r>
            <a:r>
              <a:rPr lang="zh-CN" altLang="en-US" sz="1800" b="1" i="1" dirty="0" smtClean="0">
                <a:solidFill>
                  <a:srgbClr val="C00000"/>
                </a:solidFill>
              </a:rPr>
              <a:t>wait</a:t>
            </a:r>
            <a:r>
              <a:rPr lang="en-US" altLang="zh-CN" sz="1800" b="1" i="1" dirty="0" smtClean="0">
                <a:solidFill>
                  <a:srgbClr val="C00000"/>
                </a:solidFill>
              </a:rPr>
              <a:t>()</a:t>
            </a:r>
            <a:r>
              <a:rPr lang="zh-CN" altLang="en-US" sz="1800" b="1" i="1" dirty="0" smtClean="0">
                <a:solidFill>
                  <a:srgbClr val="C00000"/>
                </a:solidFill>
              </a:rPr>
              <a:t>及signal</a:t>
            </a:r>
            <a:r>
              <a:rPr lang="en-US" altLang="zh-CN" sz="1800" b="1" i="1" dirty="0" smtClean="0">
                <a:solidFill>
                  <a:srgbClr val="C00000"/>
                </a:solidFill>
              </a:rPr>
              <a:t>()</a:t>
            </a:r>
            <a:r>
              <a:rPr lang="zh-CN" altLang="en-US" sz="1800" b="1" i="1" dirty="0" smtClean="0">
                <a:solidFill>
                  <a:srgbClr val="C00000"/>
                </a:solidFill>
              </a:rPr>
              <a:t>操作  </a:t>
            </a:r>
            <a:r>
              <a:rPr lang="en-US" altLang="zh-CN" sz="1800" b="1" i="1" dirty="0" smtClean="0">
                <a:solidFill>
                  <a:srgbClr val="C00000"/>
                </a:solidFill>
              </a:rPr>
              <a:t>(P</a:t>
            </a:r>
            <a:r>
              <a:rPr lang="zh-CN" altLang="en-US" sz="1800" b="1" i="1" dirty="0" smtClean="0">
                <a:solidFill>
                  <a:srgbClr val="C00000"/>
                </a:solidFill>
              </a:rPr>
              <a:t>、</a:t>
            </a:r>
            <a:r>
              <a:rPr lang="en-US" altLang="zh-CN" sz="1800" b="1" i="1" dirty="0" smtClean="0">
                <a:solidFill>
                  <a:srgbClr val="C00000"/>
                </a:solidFill>
              </a:rPr>
              <a:t>V</a:t>
            </a:r>
            <a:r>
              <a:rPr lang="zh-CN" altLang="en-US" sz="1800" b="1" i="1" dirty="0" smtClean="0">
                <a:solidFill>
                  <a:srgbClr val="C00000"/>
                </a:solidFill>
              </a:rPr>
              <a:t>操作</a:t>
            </a:r>
            <a:r>
              <a:rPr lang="en-US" altLang="zh-CN" sz="1800" b="1" i="1" dirty="0" smtClean="0">
                <a:solidFill>
                  <a:srgbClr val="C00000"/>
                </a:solidFill>
              </a:rPr>
              <a:t>)</a:t>
            </a:r>
            <a:endParaRPr lang="zh-CN" altLang="en-US" sz="1800" b="1" i="1" dirty="0">
              <a:solidFill>
                <a:srgbClr val="C00000"/>
              </a:solidFill>
            </a:endParaRPr>
          </a:p>
          <a:p>
            <a:pPr>
              <a:lnSpc>
                <a:spcPct val="90000"/>
              </a:lnSpc>
            </a:pPr>
            <a:r>
              <a:rPr lang="en-US" altLang="zh-CN" sz="2400" dirty="0"/>
              <a:t>Two standard operations modify </a:t>
            </a:r>
            <a:r>
              <a:rPr lang="en-US" altLang="zh-CN" sz="2400" dirty="0">
                <a:solidFill>
                  <a:srgbClr val="0000FF"/>
                </a:solidFill>
              </a:rPr>
              <a:t>S: wait()</a:t>
            </a:r>
            <a:r>
              <a:rPr lang="en-US" altLang="zh-CN" sz="2400" dirty="0"/>
              <a:t> and </a:t>
            </a:r>
            <a:r>
              <a:rPr lang="en-US" altLang="zh-CN" sz="2400" dirty="0">
                <a:solidFill>
                  <a:srgbClr val="0000FF"/>
                </a:solidFill>
              </a:rPr>
              <a:t>signal()</a:t>
            </a:r>
          </a:p>
          <a:p>
            <a:pPr lvl="1">
              <a:lnSpc>
                <a:spcPct val="90000"/>
              </a:lnSpc>
            </a:pPr>
            <a:r>
              <a:rPr lang="en-US" altLang="zh-CN" sz="2000" dirty="0"/>
              <a:t>Originally called </a:t>
            </a:r>
            <a:r>
              <a:rPr lang="en-US" altLang="zh-CN" sz="2000" dirty="0">
                <a:solidFill>
                  <a:srgbClr val="0000FF"/>
                </a:solidFill>
              </a:rPr>
              <a:t>P()</a:t>
            </a:r>
            <a:r>
              <a:rPr lang="en-US" altLang="zh-CN" sz="2000" dirty="0"/>
              <a:t> and</a:t>
            </a:r>
            <a:r>
              <a:rPr lang="en-US" altLang="zh-CN" sz="2000" i="1" dirty="0"/>
              <a:t> </a:t>
            </a:r>
            <a:r>
              <a:rPr lang="en-US" altLang="zh-CN" sz="2000" dirty="0">
                <a:solidFill>
                  <a:srgbClr val="0000FF"/>
                </a:solidFill>
              </a:rPr>
              <a:t>V()   </a:t>
            </a:r>
          </a:p>
          <a:p>
            <a:pPr lvl="2">
              <a:lnSpc>
                <a:spcPct val="90000"/>
              </a:lnSpc>
            </a:pPr>
            <a:r>
              <a:rPr lang="en-US" altLang="zh-CN" sz="1600" dirty="0">
                <a:solidFill>
                  <a:srgbClr val="FF0000"/>
                </a:solidFill>
              </a:rPr>
              <a:t>P</a:t>
            </a:r>
            <a:r>
              <a:rPr lang="zh-CN" altLang="en-US" sz="1600" dirty="0"/>
              <a:t>是荷兰语</a:t>
            </a:r>
            <a:r>
              <a:rPr lang="en-US" altLang="zh-CN" sz="1600" dirty="0" err="1">
                <a:solidFill>
                  <a:srgbClr val="C00000"/>
                </a:solidFill>
              </a:rPr>
              <a:t>P</a:t>
            </a:r>
            <a:r>
              <a:rPr lang="en-US" altLang="zh-CN" sz="1600" dirty="0" err="1"/>
              <a:t>roberen</a:t>
            </a:r>
            <a:r>
              <a:rPr lang="en-US" altLang="zh-CN" sz="1600" dirty="0"/>
              <a:t> </a:t>
            </a:r>
            <a:r>
              <a:rPr lang="en-US" altLang="zh-CN" sz="1600" dirty="0">
                <a:solidFill>
                  <a:srgbClr val="0000FF"/>
                </a:solidFill>
              </a:rPr>
              <a:t>(test)</a:t>
            </a:r>
          </a:p>
          <a:p>
            <a:pPr lvl="2">
              <a:lnSpc>
                <a:spcPct val="90000"/>
              </a:lnSpc>
            </a:pPr>
            <a:r>
              <a:rPr lang="en-US" altLang="zh-CN" sz="1600" dirty="0">
                <a:solidFill>
                  <a:srgbClr val="FF0000"/>
                </a:solidFill>
              </a:rPr>
              <a:t>V</a:t>
            </a:r>
            <a:r>
              <a:rPr lang="zh-CN" altLang="en-US" sz="1600" dirty="0"/>
              <a:t>是荷兰语</a:t>
            </a:r>
            <a:r>
              <a:rPr lang="en-US" altLang="zh-CN" sz="1600" dirty="0" err="1">
                <a:solidFill>
                  <a:srgbClr val="C00000"/>
                </a:solidFill>
              </a:rPr>
              <a:t>V</a:t>
            </a:r>
            <a:r>
              <a:rPr lang="en-US" altLang="zh-CN" sz="1600" dirty="0" err="1"/>
              <a:t>erhogen</a:t>
            </a:r>
            <a:r>
              <a:rPr lang="en-US" altLang="zh-CN" sz="1600" dirty="0"/>
              <a:t> (</a:t>
            </a:r>
            <a:r>
              <a:rPr lang="en-US" altLang="zh-CN" sz="1600" dirty="0">
                <a:solidFill>
                  <a:srgbClr val="0000FF"/>
                </a:solidFill>
              </a:rPr>
              <a:t>increment)</a:t>
            </a:r>
          </a:p>
          <a:p>
            <a:pPr>
              <a:lnSpc>
                <a:spcPct val="90000"/>
              </a:lnSpc>
            </a:pPr>
            <a:r>
              <a:rPr lang="en-US" altLang="zh-CN" sz="2400" dirty="0"/>
              <a:t>Less complicated</a:t>
            </a:r>
          </a:p>
          <a:p>
            <a:pPr>
              <a:lnSpc>
                <a:spcPct val="90000"/>
              </a:lnSpc>
            </a:pPr>
            <a:r>
              <a:rPr lang="en-US" altLang="zh-CN" sz="2400" dirty="0"/>
              <a:t>Can only be accessed via two indivisible (atomic) operations</a:t>
            </a:r>
          </a:p>
          <a:p>
            <a:pPr lvl="1">
              <a:lnSpc>
                <a:spcPct val="90000"/>
              </a:lnSpc>
            </a:pPr>
            <a:r>
              <a:rPr lang="en-US" altLang="zh-CN" sz="2000" dirty="0">
                <a:solidFill>
                  <a:srgbClr val="C00000"/>
                </a:solidFill>
              </a:rPr>
              <a:t>wait(s) </a:t>
            </a:r>
            <a:r>
              <a:rPr lang="en-US" altLang="zh-CN" sz="2000" dirty="0"/>
              <a:t>and </a:t>
            </a:r>
            <a:r>
              <a:rPr lang="en-US" altLang="zh-CN" sz="2000" dirty="0">
                <a:solidFill>
                  <a:srgbClr val="C00000"/>
                </a:solidFill>
              </a:rPr>
              <a:t>signal(s)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AD6981C-315D-4491-8811-A1906B2B8D4D}"/>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Semaphore</a:t>
            </a:r>
          </a:p>
        </p:txBody>
      </p:sp>
      <p:sp>
        <p:nvSpPr>
          <p:cNvPr id="64515" name="Rectangle 3">
            <a:extLst>
              <a:ext uri="{FF2B5EF4-FFF2-40B4-BE49-F238E27FC236}">
                <a16:creationId xmlns:a16="http://schemas.microsoft.com/office/drawing/2014/main" id="{DD8AF9CD-717E-4001-8676-84E4EAA2B111}"/>
              </a:ext>
            </a:extLst>
          </p:cNvPr>
          <p:cNvSpPr>
            <a:spLocks noGrp="1" noChangeArrowheads="1"/>
          </p:cNvSpPr>
          <p:nvPr>
            <p:ph type="body" idx="4294967295"/>
          </p:nvPr>
        </p:nvSpPr>
        <p:spPr>
          <a:xfrm>
            <a:off x="827088" y="1163638"/>
            <a:ext cx="7921625" cy="5254625"/>
          </a:xfrm>
        </p:spPr>
        <p:txBody>
          <a:bodyPr/>
          <a:lstStyle/>
          <a:p>
            <a:pPr>
              <a:lnSpc>
                <a:spcPct val="90000"/>
              </a:lnSpc>
            </a:pPr>
            <a:endParaRPr lang="en-US" altLang="zh-CN" sz="1400" dirty="0"/>
          </a:p>
          <a:p>
            <a:pPr>
              <a:lnSpc>
                <a:spcPct val="90000"/>
              </a:lnSpc>
            </a:pPr>
            <a:r>
              <a:rPr lang="en-US" altLang="zh-CN" sz="2400" dirty="0"/>
              <a:t>Can only be accessed via two</a:t>
            </a:r>
            <a:r>
              <a:rPr lang="en-US" altLang="zh-CN" sz="2400" dirty="0">
                <a:solidFill>
                  <a:srgbClr val="7030A0"/>
                </a:solidFill>
              </a:rPr>
              <a:t> indivisible (atomic) operations</a:t>
            </a:r>
          </a:p>
          <a:p>
            <a:pPr lvl="1">
              <a:lnSpc>
                <a:spcPct val="90000"/>
              </a:lnSpc>
            </a:pPr>
            <a:r>
              <a:rPr lang="en-US" altLang="zh-CN" sz="2400" dirty="0">
                <a:solidFill>
                  <a:srgbClr val="C00000"/>
                </a:solidFill>
                <a:sym typeface="Symbol" panose="05050102010706020507" pitchFamily="18" charset="2"/>
              </a:rPr>
              <a:t>wait (S) </a:t>
            </a:r>
            <a:r>
              <a:rPr lang="en-US" altLang="zh-CN" sz="2400" dirty="0">
                <a:solidFill>
                  <a:srgbClr val="0000FF"/>
                </a:solidFill>
                <a:sym typeface="Symbol" panose="05050102010706020507" pitchFamily="18" charset="2"/>
              </a:rPr>
              <a:t>{ </a:t>
            </a:r>
          </a:p>
          <a:p>
            <a:pPr lvl="1">
              <a:lnSpc>
                <a:spcPct val="90000"/>
              </a:lnSpc>
              <a:buFont typeface="Monotype Sorts" pitchFamily="2" charset="2"/>
              <a:buNone/>
            </a:pPr>
            <a:r>
              <a:rPr lang="en-US" altLang="zh-CN" sz="2400" dirty="0">
                <a:solidFill>
                  <a:srgbClr val="0000FF"/>
                </a:solidFill>
                <a:sym typeface="Symbol" panose="05050102010706020507" pitchFamily="18" charset="2"/>
              </a:rPr>
              <a:t>           while S &lt;= 0 ;  // </a:t>
            </a:r>
            <a:r>
              <a:rPr lang="en-US" altLang="zh-CN" sz="2400" dirty="0">
                <a:solidFill>
                  <a:srgbClr val="C00000"/>
                </a:solidFill>
                <a:sym typeface="Symbol" panose="05050102010706020507" pitchFamily="18" charset="2"/>
              </a:rPr>
              <a:t>no-op</a:t>
            </a:r>
            <a:r>
              <a:rPr lang="en-US" altLang="zh-CN" sz="2400" dirty="0">
                <a:solidFill>
                  <a:srgbClr val="0000FF"/>
                </a:solidFill>
                <a:sym typeface="Symbol" panose="05050102010706020507" pitchFamily="18" charset="2"/>
              </a:rPr>
              <a:t>   //</a:t>
            </a:r>
            <a:r>
              <a:rPr lang="en-US" altLang="zh-CN" sz="2400" dirty="0">
                <a:solidFill>
                  <a:srgbClr val="006600"/>
                </a:solidFill>
                <a:sym typeface="Symbol" panose="05050102010706020507" pitchFamily="18" charset="2"/>
              </a:rPr>
              <a:t>test   </a:t>
            </a:r>
          </a:p>
          <a:p>
            <a:pPr lvl="1">
              <a:lnSpc>
                <a:spcPct val="90000"/>
              </a:lnSpc>
              <a:buFont typeface="Monotype Sorts" pitchFamily="2" charset="2"/>
              <a:buNone/>
            </a:pPr>
            <a:r>
              <a:rPr lang="en-US" altLang="zh-CN" sz="2400" dirty="0">
                <a:solidFill>
                  <a:srgbClr val="0000FF"/>
                </a:solidFill>
                <a:sym typeface="Symbol" panose="05050102010706020507" pitchFamily="18" charset="2"/>
              </a:rPr>
              <a:t>            S--;                                //</a:t>
            </a:r>
            <a:r>
              <a:rPr lang="en-US" altLang="zh-CN" sz="2400" dirty="0">
                <a:solidFill>
                  <a:srgbClr val="006600"/>
                </a:solidFill>
                <a:sym typeface="Symbol" panose="05050102010706020507" pitchFamily="18" charset="2"/>
              </a:rPr>
              <a:t>set</a:t>
            </a:r>
          </a:p>
          <a:p>
            <a:pPr lvl="1">
              <a:lnSpc>
                <a:spcPct val="90000"/>
              </a:lnSpc>
              <a:buFont typeface="Monotype Sorts" pitchFamily="2" charset="2"/>
              <a:buNone/>
            </a:pPr>
            <a:r>
              <a:rPr lang="en-US" altLang="zh-CN" sz="2400" dirty="0">
                <a:solidFill>
                  <a:srgbClr val="0000FF"/>
                </a:solidFill>
                <a:sym typeface="Symbol" panose="05050102010706020507" pitchFamily="18" charset="2"/>
              </a:rPr>
              <a:t>      }</a:t>
            </a:r>
          </a:p>
          <a:p>
            <a:pPr lvl="1">
              <a:lnSpc>
                <a:spcPct val="90000"/>
              </a:lnSpc>
            </a:pPr>
            <a:r>
              <a:rPr lang="en-US" altLang="zh-CN" sz="2400" dirty="0">
                <a:solidFill>
                  <a:srgbClr val="C00000"/>
                </a:solidFill>
                <a:sym typeface="Symbol" panose="05050102010706020507" pitchFamily="18" charset="2"/>
              </a:rPr>
              <a:t>signal (S)</a:t>
            </a:r>
            <a:r>
              <a:rPr lang="en-US" altLang="zh-CN" sz="2400" dirty="0">
                <a:solidFill>
                  <a:srgbClr val="0000FF"/>
                </a:solidFill>
                <a:sym typeface="Symbol" panose="05050102010706020507" pitchFamily="18" charset="2"/>
              </a:rPr>
              <a:t> { </a:t>
            </a:r>
          </a:p>
          <a:p>
            <a:pPr lvl="1">
              <a:lnSpc>
                <a:spcPct val="90000"/>
              </a:lnSpc>
              <a:buFont typeface="Monotype Sorts" pitchFamily="2" charset="2"/>
              <a:buNone/>
            </a:pPr>
            <a:r>
              <a:rPr lang="en-US" altLang="zh-CN" sz="2400" dirty="0">
                <a:solidFill>
                  <a:srgbClr val="0000FF"/>
                </a:solidFill>
                <a:sym typeface="Symbol" panose="05050102010706020507" pitchFamily="18" charset="2"/>
              </a:rPr>
              <a:t>        S++;</a:t>
            </a:r>
          </a:p>
          <a:p>
            <a:pPr lvl="1">
              <a:lnSpc>
                <a:spcPct val="90000"/>
              </a:lnSpc>
              <a:buFont typeface="Monotype Sorts" pitchFamily="2" charset="2"/>
              <a:buNone/>
            </a:pPr>
            <a:r>
              <a:rPr lang="en-US" altLang="zh-CN" sz="2400" dirty="0">
                <a:solidFill>
                  <a:srgbClr val="0000FF"/>
                </a:solidFill>
                <a:sym typeface="Symbol" panose="05050102010706020507" pitchFamily="18" charset="2"/>
              </a:rPr>
              <a:t>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41B0BB36-3DE8-49BE-BCB9-F1D60BD5C0C6}"/>
              </a:ext>
            </a:extLst>
          </p:cNvPr>
          <p:cNvSpPr>
            <a:spLocks noGrp="1"/>
          </p:cNvSpPr>
          <p:nvPr>
            <p:ph type="title" idx="4294967295"/>
          </p:nvPr>
        </p:nvSpPr>
        <p:spPr>
          <a:xfrm>
            <a:off x="609600" y="309563"/>
            <a:ext cx="8534400" cy="457200"/>
          </a:xfrm>
          <a:ln>
            <a:miter/>
          </a:ln>
        </p:spPr>
        <p:txBody>
          <a:bodyPr/>
          <a:lstStyle/>
          <a:p>
            <a:pPr>
              <a:defRPr/>
            </a:pPr>
            <a:r>
              <a:rPr lang="en-US" altLang="zh-CN" sz="2800" noProof="1">
                <a:effectLst>
                  <a:outerShdw blurRad="38100" dist="38100" dir="2700000">
                    <a:srgbClr val="C0C0C0"/>
                  </a:outerShdw>
                </a:effectLst>
              </a:rPr>
              <a:t>Semaphore as General Synchronization Tool</a:t>
            </a:r>
          </a:p>
        </p:txBody>
      </p:sp>
      <p:sp>
        <p:nvSpPr>
          <p:cNvPr id="50179" name="Rectangle 3">
            <a:extLst>
              <a:ext uri="{FF2B5EF4-FFF2-40B4-BE49-F238E27FC236}">
                <a16:creationId xmlns:a16="http://schemas.microsoft.com/office/drawing/2014/main" id="{C9D9AA3E-A39C-4FDC-AED0-EDF66649870E}"/>
              </a:ext>
            </a:extLst>
          </p:cNvPr>
          <p:cNvSpPr>
            <a:spLocks noGrp="1" noChangeArrowheads="1"/>
          </p:cNvSpPr>
          <p:nvPr>
            <p:ph type="body" idx="4294967295"/>
          </p:nvPr>
        </p:nvSpPr>
        <p:spPr/>
        <p:txBody>
          <a:bodyPr/>
          <a:lstStyle/>
          <a:p>
            <a:pPr>
              <a:tabLst>
                <a:tab pos="2005013" algn="ctr"/>
                <a:tab pos="4518025" algn="ctr"/>
              </a:tabLst>
              <a:defRPr/>
            </a:pPr>
            <a:r>
              <a:rPr lang="en-US" altLang="zh-CN" sz="2000" dirty="0">
                <a:solidFill>
                  <a:srgbClr val="C00000"/>
                </a:solidFill>
              </a:rPr>
              <a:t>Counting semaphore </a:t>
            </a:r>
            <a:r>
              <a:rPr lang="en-US" altLang="zh-CN" sz="2000" dirty="0"/>
              <a:t>– </a:t>
            </a:r>
            <a:r>
              <a:rPr lang="en-US" altLang="zh-CN" sz="2000" dirty="0">
                <a:solidFill>
                  <a:srgbClr val="7030A0"/>
                </a:solidFill>
              </a:rPr>
              <a:t>integer value </a:t>
            </a:r>
            <a:r>
              <a:rPr lang="en-US" altLang="zh-CN" sz="2000" dirty="0"/>
              <a:t>can </a:t>
            </a:r>
            <a:r>
              <a:rPr lang="en-US" altLang="zh-CN" sz="2000" dirty="0">
                <a:solidFill>
                  <a:srgbClr val="7030A0"/>
                </a:solidFill>
              </a:rPr>
              <a:t>range over an unrestricted domain</a:t>
            </a:r>
          </a:p>
          <a:p>
            <a:pPr>
              <a:tabLst>
                <a:tab pos="2005013" algn="ctr"/>
                <a:tab pos="4518025" algn="ctr"/>
              </a:tabLst>
              <a:defRPr/>
            </a:pPr>
            <a:r>
              <a:rPr lang="en-US" altLang="zh-CN" sz="2000" dirty="0">
                <a:solidFill>
                  <a:srgbClr val="C00000"/>
                </a:solidFill>
              </a:rPr>
              <a:t>Binary semaphore </a:t>
            </a:r>
            <a:r>
              <a:rPr lang="en-US" altLang="zh-CN" sz="2000" dirty="0"/>
              <a:t>– integer value can range only </a:t>
            </a:r>
            <a:r>
              <a:rPr lang="en-US" altLang="zh-CN" sz="2000" dirty="0">
                <a:solidFill>
                  <a:srgbClr val="7030A0"/>
                </a:solidFill>
              </a:rPr>
              <a:t>between 0 and 1</a:t>
            </a:r>
            <a:r>
              <a:rPr lang="en-US" altLang="zh-CN" sz="2000" dirty="0"/>
              <a:t>; can be simpler to implement</a:t>
            </a:r>
          </a:p>
          <a:p>
            <a:pPr lvl="1">
              <a:tabLst>
                <a:tab pos="2005013" algn="ctr"/>
                <a:tab pos="4518025" algn="ctr"/>
              </a:tabLst>
              <a:defRPr/>
            </a:pPr>
            <a:r>
              <a:rPr lang="en-US" altLang="zh-CN" sz="2000" dirty="0">
                <a:sym typeface="MT Extra" panose="05050102010205020202" pitchFamily="18" charset="2"/>
              </a:rPr>
              <a:t>Also known as </a:t>
            </a:r>
            <a:r>
              <a:rPr lang="en-US" altLang="zh-CN" sz="2000" dirty="0" err="1">
                <a:solidFill>
                  <a:schemeClr val="tx2"/>
                </a:solidFill>
                <a:sym typeface="MT Extra" panose="05050102010205020202" pitchFamily="18" charset="2"/>
              </a:rPr>
              <a:t>mutex</a:t>
            </a:r>
            <a:r>
              <a:rPr lang="en-US" altLang="zh-CN" sz="2000" dirty="0">
                <a:solidFill>
                  <a:schemeClr val="tx2"/>
                </a:solidFill>
                <a:sym typeface="MT Extra" panose="05050102010205020202" pitchFamily="18" charset="2"/>
              </a:rPr>
              <a:t> locks</a:t>
            </a:r>
            <a:endParaRPr lang="en-US" altLang="zh-CN" sz="2000" dirty="0">
              <a:solidFill>
                <a:schemeClr val="tx2"/>
              </a:solidFill>
            </a:endParaRPr>
          </a:p>
          <a:p>
            <a:pPr>
              <a:tabLst>
                <a:tab pos="2005013" algn="ctr"/>
                <a:tab pos="4518025" algn="ctr"/>
              </a:tabLst>
              <a:defRPr/>
            </a:pPr>
            <a:r>
              <a:rPr lang="en-US" altLang="zh-CN" sz="2000" dirty="0"/>
              <a:t>Can implement a counting semaphore </a:t>
            </a:r>
            <a:r>
              <a:rPr lang="en-US" altLang="zh-CN" sz="2000" dirty="0">
                <a:solidFill>
                  <a:srgbClr val="0000FF"/>
                </a:solidFill>
              </a:rPr>
              <a:t>S</a:t>
            </a:r>
            <a:r>
              <a:rPr lang="en-US" altLang="zh-CN" sz="2000" dirty="0"/>
              <a:t> as a binary semaphore</a:t>
            </a:r>
          </a:p>
          <a:p>
            <a:pPr>
              <a:tabLst>
                <a:tab pos="2005013" algn="ctr"/>
                <a:tab pos="4518025" algn="ctr"/>
              </a:tabLst>
              <a:defRPr/>
            </a:pPr>
            <a:r>
              <a:rPr lang="en-US" altLang="zh-CN" sz="2000" dirty="0">
                <a:sym typeface="MT Extra" panose="05050102010205020202" pitchFamily="18" charset="2"/>
              </a:rPr>
              <a:t>Provides </a:t>
            </a:r>
            <a:r>
              <a:rPr lang="en-US" altLang="zh-CN" sz="2000" dirty="0">
                <a:solidFill>
                  <a:srgbClr val="FF0000"/>
                </a:solidFill>
                <a:sym typeface="MT Extra" panose="05050102010205020202" pitchFamily="18" charset="2"/>
              </a:rPr>
              <a:t>mutual exclusion</a:t>
            </a:r>
          </a:p>
          <a:p>
            <a:pPr marL="457200" lvl="1" indent="0">
              <a:buFont typeface="Monotype Sorts" pitchFamily="2" charset="2"/>
              <a:buNone/>
              <a:tabLst>
                <a:tab pos="2005013" algn="ctr"/>
                <a:tab pos="4518025" algn="ctr"/>
              </a:tabLst>
              <a:defRPr/>
            </a:pPr>
            <a:r>
              <a:rPr lang="en-US" altLang="zh-CN" sz="1800" dirty="0">
                <a:solidFill>
                  <a:srgbClr val="0000FF"/>
                </a:solidFill>
                <a:sym typeface="MT Extra" panose="05050102010205020202" pitchFamily="18" charset="2"/>
              </a:rPr>
              <a:t>Semaphore S;    //  initialized to 1</a:t>
            </a:r>
          </a:p>
          <a:p>
            <a:pPr marL="457200" lvl="1" indent="0">
              <a:buFont typeface="Monotype Sorts" pitchFamily="2" charset="2"/>
              <a:buNone/>
              <a:tabLst>
                <a:tab pos="2005013" algn="ctr"/>
                <a:tab pos="4518025" algn="ctr"/>
              </a:tabLst>
              <a:defRPr/>
            </a:pPr>
            <a:r>
              <a:rPr lang="en-US" altLang="zh-CN" sz="1800" dirty="0">
                <a:solidFill>
                  <a:srgbClr val="0000FF"/>
                </a:solidFill>
                <a:sym typeface="MT Extra" panose="05050102010205020202" pitchFamily="18" charset="2"/>
              </a:rPr>
              <a:t>     </a:t>
            </a:r>
            <a:r>
              <a:rPr lang="en-US" altLang="zh-CN" sz="1800" dirty="0">
                <a:solidFill>
                  <a:srgbClr val="C00000"/>
                </a:solidFill>
                <a:sym typeface="MT Extra" panose="05050102010205020202" pitchFamily="18" charset="2"/>
              </a:rPr>
              <a:t>wait (S);</a:t>
            </a:r>
          </a:p>
          <a:p>
            <a:pPr marL="457200" lvl="1" indent="0">
              <a:buFont typeface="Monotype Sorts" pitchFamily="2" charset="2"/>
              <a:buNone/>
              <a:tabLst>
                <a:tab pos="2005013" algn="ctr"/>
                <a:tab pos="4518025" algn="ctr"/>
              </a:tabLst>
              <a:defRPr/>
            </a:pPr>
            <a:r>
              <a:rPr lang="en-US" altLang="zh-CN" sz="1800" dirty="0">
                <a:solidFill>
                  <a:srgbClr val="0000FF"/>
                </a:solidFill>
                <a:sym typeface="MT Extra" panose="05050102010205020202" pitchFamily="18" charset="2"/>
              </a:rPr>
              <a:t>       Critical Section</a:t>
            </a:r>
          </a:p>
          <a:p>
            <a:pPr marL="457200" lvl="1" indent="0">
              <a:buFont typeface="Monotype Sorts" pitchFamily="2" charset="2"/>
              <a:buNone/>
              <a:tabLst>
                <a:tab pos="2005013" algn="ctr"/>
                <a:tab pos="4518025" algn="ctr"/>
              </a:tabLst>
              <a:defRPr/>
            </a:pPr>
            <a:r>
              <a:rPr lang="en-US" altLang="zh-CN" sz="1800" dirty="0">
                <a:solidFill>
                  <a:srgbClr val="0000FF"/>
                </a:solidFill>
                <a:sym typeface="MT Extra" panose="05050102010205020202" pitchFamily="18" charset="2"/>
              </a:rPr>
              <a:t>     </a:t>
            </a:r>
            <a:r>
              <a:rPr lang="en-US" altLang="zh-CN" sz="1800" dirty="0">
                <a:solidFill>
                  <a:srgbClr val="C00000"/>
                </a:solidFill>
                <a:sym typeface="MT Extra" panose="05050102010205020202" pitchFamily="18" charset="2"/>
              </a:rPr>
              <a:t>signal (S);</a:t>
            </a:r>
          </a:p>
          <a:p>
            <a:pPr>
              <a:buFont typeface="Monotype Sorts" pitchFamily="2" charset="2"/>
              <a:buNone/>
              <a:tabLst>
                <a:tab pos="2005013" algn="ctr"/>
                <a:tab pos="4518025" algn="ctr"/>
              </a:tabLst>
              <a:defRPr/>
            </a:pPr>
            <a:endParaRPr lang="zh-CN" altLang="en-US" sz="1600" dirty="0">
              <a:solidFill>
                <a:srgbClr val="0000FF"/>
              </a:solidFill>
              <a:sym typeface="MT Extra" panose="05050102010205020202" pitchFamily="18" charset="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6BC28094-6BB0-4DDE-938B-867F979A0A3D}"/>
              </a:ext>
            </a:extLst>
          </p:cNvPr>
          <p:cNvSpPr>
            <a:spLocks noGrp="1"/>
          </p:cNvSpPr>
          <p:nvPr>
            <p:ph type="title" idx="4294967295"/>
          </p:nvPr>
        </p:nvSpPr>
        <p:spPr>
          <a:xfrm>
            <a:off x="985838" y="317500"/>
            <a:ext cx="7772400" cy="844550"/>
          </a:xfrm>
          <a:ln>
            <a:miter/>
          </a:ln>
        </p:spPr>
        <p:txBody>
          <a:bodyPr/>
          <a:lstStyle/>
          <a:p>
            <a:pPr>
              <a:defRPr/>
            </a:pPr>
            <a:r>
              <a:rPr lang="zh-CN" altLang="en-US" noProof="1">
                <a:effectLst>
                  <a:outerShdw blurRad="38100" dist="38100" dir="2700000">
                    <a:srgbClr val="C0C0C0"/>
                  </a:outerShdw>
                </a:effectLst>
              </a:rPr>
              <a:t>例：实现互斥</a:t>
            </a:r>
          </a:p>
        </p:txBody>
      </p:sp>
      <p:sp>
        <p:nvSpPr>
          <p:cNvPr id="66563" name="Rectangle 3">
            <a:extLst>
              <a:ext uri="{FF2B5EF4-FFF2-40B4-BE49-F238E27FC236}">
                <a16:creationId xmlns:a16="http://schemas.microsoft.com/office/drawing/2014/main" id="{19D5399F-104D-4EC9-9526-332CEA2CE8E1}"/>
              </a:ext>
            </a:extLst>
          </p:cNvPr>
          <p:cNvSpPr>
            <a:spLocks noGrp="1" noChangeArrowheads="1"/>
          </p:cNvSpPr>
          <p:nvPr>
            <p:ph type="body" idx="4294967295"/>
          </p:nvPr>
        </p:nvSpPr>
        <p:spPr>
          <a:xfrm>
            <a:off x="1357313" y="2081212"/>
            <a:ext cx="7029450" cy="1452101"/>
          </a:xfrm>
        </p:spPr>
        <p:txBody>
          <a:bodyPr/>
          <a:lstStyle/>
          <a:p>
            <a:pPr>
              <a:tabLst>
                <a:tab pos="2058988" algn="l"/>
                <a:tab pos="2459038" algn="l"/>
              </a:tabLst>
            </a:pPr>
            <a:r>
              <a:rPr lang="en-US" altLang="zh-CN" sz="2400" dirty="0"/>
              <a:t>Shared </a:t>
            </a:r>
            <a:r>
              <a:rPr lang="en-US" altLang="zh-CN" sz="2400" dirty="0" smtClean="0"/>
              <a:t>data  </a:t>
            </a:r>
          </a:p>
          <a:p>
            <a:pPr>
              <a:tabLst>
                <a:tab pos="2058988" algn="l"/>
                <a:tab pos="2459038" algn="l"/>
              </a:tabLst>
            </a:pPr>
            <a:r>
              <a:rPr lang="en-US" altLang="zh-CN" sz="2400" b="1" dirty="0" smtClean="0"/>
              <a:t>semaphore </a:t>
            </a:r>
            <a:r>
              <a:rPr lang="en-US" altLang="zh-CN" sz="2400" b="1" dirty="0"/>
              <a:t>S</a:t>
            </a:r>
            <a:r>
              <a:rPr lang="en-US" altLang="zh-CN" sz="2400" b="1" dirty="0" smtClean="0"/>
              <a:t>;</a:t>
            </a:r>
          </a:p>
          <a:p>
            <a:pPr>
              <a:tabLst>
                <a:tab pos="2058988" algn="l"/>
                <a:tab pos="2459038" algn="l"/>
              </a:tabLst>
            </a:pPr>
            <a:r>
              <a:rPr lang="en-US" altLang="zh-CN" sz="2400" dirty="0" smtClean="0"/>
              <a:t>Initially:  </a:t>
            </a:r>
            <a:r>
              <a:rPr lang="en-US" altLang="zh-CN" sz="2400" b="1" dirty="0" smtClean="0"/>
              <a:t>S </a:t>
            </a:r>
            <a:r>
              <a:rPr lang="en-US" altLang="zh-CN" sz="2400" b="1" dirty="0"/>
              <a:t>= 1;</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5849AB6-C116-4834-8F49-75139DDCAC96}"/>
              </a:ext>
            </a:extLst>
          </p:cNvPr>
          <p:cNvSpPr>
            <a:spLocks noGrp="1"/>
          </p:cNvSpPr>
          <p:nvPr>
            <p:ph type="title" idx="4294967295"/>
          </p:nvPr>
        </p:nvSpPr>
        <p:spPr>
          <a:xfrm>
            <a:off x="1744663" y="423863"/>
            <a:ext cx="5156200" cy="636587"/>
          </a:xfrm>
          <a:ln>
            <a:miter/>
          </a:ln>
        </p:spPr>
        <p:txBody>
          <a:bodyPr/>
          <a:lstStyle/>
          <a:p>
            <a:pPr>
              <a:defRPr/>
            </a:pPr>
            <a:r>
              <a:rPr lang="zh-CN" altLang="en-US" noProof="1">
                <a:effectLst>
                  <a:outerShdw blurRad="38100" dist="38100" dir="2700000">
                    <a:srgbClr val="C0C0C0"/>
                  </a:outerShdw>
                </a:effectLst>
              </a:rPr>
              <a:t>趵突泉公园游人计数系统</a:t>
            </a:r>
          </a:p>
        </p:txBody>
      </p:sp>
      <p:sp>
        <p:nvSpPr>
          <p:cNvPr id="9219" name="Rectangle 3">
            <a:extLst>
              <a:ext uri="{FF2B5EF4-FFF2-40B4-BE49-F238E27FC236}">
                <a16:creationId xmlns:a16="http://schemas.microsoft.com/office/drawing/2014/main" id="{123696EA-2BA0-4661-8C75-F43C125C2388}"/>
              </a:ext>
            </a:extLst>
          </p:cNvPr>
          <p:cNvSpPr>
            <a:spLocks noGrp="1" noChangeArrowheads="1"/>
          </p:cNvSpPr>
          <p:nvPr>
            <p:ph type="body" idx="4294967295"/>
          </p:nvPr>
        </p:nvSpPr>
        <p:spPr>
          <a:xfrm>
            <a:off x="903288" y="1316038"/>
            <a:ext cx="7351712" cy="436562"/>
          </a:xfrm>
        </p:spPr>
        <p:txBody>
          <a:bodyPr/>
          <a:lstStyle/>
          <a:p>
            <a:pPr>
              <a:lnSpc>
                <a:spcPct val="90000"/>
              </a:lnSpc>
            </a:pPr>
            <a:r>
              <a:rPr lang="en-US" altLang="zh-CN" sz="2400" dirty="0">
                <a:solidFill>
                  <a:srgbClr val="006600"/>
                </a:solidFill>
              </a:rPr>
              <a:t>c</a:t>
            </a:r>
            <a:r>
              <a:rPr lang="zh-CN" altLang="en-US" sz="2400">
                <a:solidFill>
                  <a:srgbClr val="006600"/>
                </a:solidFill>
              </a:rPr>
              <a:t>ount</a:t>
            </a:r>
            <a:r>
              <a:rPr lang="en-US" altLang="zh-CN" sz="2400" dirty="0">
                <a:solidFill>
                  <a:srgbClr val="006600"/>
                </a:solidFill>
              </a:rPr>
              <a:t>=5;  //</a:t>
            </a:r>
            <a:r>
              <a:rPr lang="zh-CN" altLang="en-US" sz="2400">
                <a:solidFill>
                  <a:srgbClr val="006600"/>
                </a:solidFill>
              </a:rPr>
              <a:t>假定目前园子中有</a:t>
            </a:r>
            <a:r>
              <a:rPr lang="en-US" altLang="zh-CN" sz="2400" dirty="0">
                <a:solidFill>
                  <a:srgbClr val="006600"/>
                </a:solidFill>
              </a:rPr>
              <a:t>5</a:t>
            </a:r>
            <a:r>
              <a:rPr lang="zh-CN" altLang="en-US" sz="2400">
                <a:solidFill>
                  <a:srgbClr val="006600"/>
                </a:solidFill>
              </a:rPr>
              <a:t>人</a:t>
            </a:r>
            <a:endParaRPr lang="en-US" altLang="zh-CN" sz="2400" dirty="0">
              <a:solidFill>
                <a:srgbClr val="006600"/>
              </a:solidFill>
            </a:endParaRPr>
          </a:p>
          <a:p>
            <a:pPr>
              <a:lnSpc>
                <a:spcPct val="90000"/>
              </a:lnSpc>
            </a:pPr>
            <a:endParaRPr lang="zh-CN" altLang="en-US" sz="2400">
              <a:solidFill>
                <a:srgbClr val="006600"/>
              </a:solidFill>
            </a:endParaRPr>
          </a:p>
        </p:txBody>
      </p:sp>
      <p:sp>
        <p:nvSpPr>
          <p:cNvPr id="9220" name="文本框 1">
            <a:extLst>
              <a:ext uri="{FF2B5EF4-FFF2-40B4-BE49-F238E27FC236}">
                <a16:creationId xmlns:a16="http://schemas.microsoft.com/office/drawing/2014/main" id="{8AF36370-2A61-4146-8E22-7DF500524948}"/>
              </a:ext>
            </a:extLst>
          </p:cNvPr>
          <p:cNvSpPr txBox="1">
            <a:spLocks noChangeArrowheads="1"/>
          </p:cNvSpPr>
          <p:nvPr/>
        </p:nvSpPr>
        <p:spPr bwMode="auto">
          <a:xfrm>
            <a:off x="903288" y="2644775"/>
            <a:ext cx="2949575" cy="19399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dirty="0">
                <a:solidFill>
                  <a:srgbClr val="C00000"/>
                </a:solidFill>
              </a:rPr>
              <a:t>Entry</a:t>
            </a:r>
            <a:r>
              <a:rPr lang="zh-CN" altLang="en-US" sz="2000" dirty="0">
                <a:solidFill>
                  <a:srgbClr val="C00000"/>
                </a:solidFill>
              </a:rPr>
              <a:t>：</a:t>
            </a:r>
            <a:endParaRPr lang="en-US" altLang="zh-CN" sz="2000" dirty="0">
              <a:solidFill>
                <a:srgbClr val="C00000"/>
              </a:solidFill>
            </a:endParaRPr>
          </a:p>
          <a:p>
            <a:pPr>
              <a:spcBef>
                <a:spcPct val="0"/>
              </a:spcBef>
              <a:buClrTx/>
              <a:buSzTx/>
              <a:buFontTx/>
              <a:buNone/>
            </a:pPr>
            <a:endParaRPr lang="en-US" altLang="zh-CN" sz="2000" dirty="0">
              <a:solidFill>
                <a:srgbClr val="006600"/>
              </a:solidFill>
            </a:endParaRPr>
          </a:p>
          <a:p>
            <a:pPr>
              <a:spcBef>
                <a:spcPct val="0"/>
              </a:spcBef>
              <a:buClrTx/>
              <a:buSzTx/>
              <a:buFontTx/>
              <a:buNone/>
            </a:pPr>
            <a:r>
              <a:rPr lang="zh-CN" altLang="en-US" sz="2000" dirty="0">
                <a:solidFill>
                  <a:srgbClr val="0303DF"/>
                </a:solidFill>
              </a:rPr>
              <a:t>R1=count;</a:t>
            </a:r>
            <a:endParaRPr lang="en-US" altLang="zh-CN" sz="2000" dirty="0">
              <a:solidFill>
                <a:srgbClr val="0303DF"/>
              </a:solidFill>
            </a:endParaRPr>
          </a:p>
          <a:p>
            <a:pPr>
              <a:spcBef>
                <a:spcPct val="0"/>
              </a:spcBef>
              <a:buClrTx/>
              <a:buSzTx/>
              <a:buFontTx/>
              <a:buNone/>
            </a:pPr>
            <a:r>
              <a:rPr lang="zh-CN" altLang="en-US" sz="2000" dirty="0">
                <a:solidFill>
                  <a:srgbClr val="0303DF"/>
                </a:solidFill>
              </a:rPr>
              <a:t>R1 +</a:t>
            </a:r>
            <a:r>
              <a:rPr lang="en-US" altLang="zh-CN" sz="2000" dirty="0">
                <a:solidFill>
                  <a:srgbClr val="0303DF"/>
                </a:solidFill>
              </a:rPr>
              <a:t>=1</a:t>
            </a:r>
            <a:r>
              <a:rPr lang="zh-CN" altLang="en-US" sz="2000" dirty="0">
                <a:solidFill>
                  <a:srgbClr val="0303DF"/>
                </a:solidFill>
              </a:rPr>
              <a:t>;  </a:t>
            </a:r>
            <a:r>
              <a:rPr lang="en-US" altLang="zh-CN" sz="2000" dirty="0">
                <a:solidFill>
                  <a:srgbClr val="0303DF"/>
                </a:solidFill>
              </a:rPr>
              <a:t>//R1++</a:t>
            </a:r>
          </a:p>
          <a:p>
            <a:pPr>
              <a:spcBef>
                <a:spcPct val="0"/>
              </a:spcBef>
              <a:buClrTx/>
              <a:buSzTx/>
              <a:buFontTx/>
              <a:buNone/>
            </a:pPr>
            <a:r>
              <a:rPr lang="zh-CN" altLang="en-US" sz="2000" dirty="0">
                <a:solidFill>
                  <a:srgbClr val="0303DF"/>
                </a:solidFill>
              </a:rPr>
              <a:t>count=R1;</a:t>
            </a:r>
          </a:p>
          <a:p>
            <a:pPr>
              <a:spcBef>
                <a:spcPct val="0"/>
              </a:spcBef>
              <a:buClrTx/>
              <a:buSzTx/>
              <a:buFontTx/>
              <a:buNone/>
            </a:pPr>
            <a:r>
              <a:rPr lang="en-US" altLang="zh-CN" sz="2000" dirty="0"/>
              <a:t> </a:t>
            </a:r>
            <a:endParaRPr lang="zh-CN" altLang="en-US" sz="2000" dirty="0"/>
          </a:p>
        </p:txBody>
      </p:sp>
      <p:sp>
        <p:nvSpPr>
          <p:cNvPr id="9221" name="文本框 4">
            <a:extLst>
              <a:ext uri="{FF2B5EF4-FFF2-40B4-BE49-F238E27FC236}">
                <a16:creationId xmlns:a16="http://schemas.microsoft.com/office/drawing/2014/main" id="{F70B8F0C-AE0E-4851-B447-1F71016A6BF8}"/>
              </a:ext>
            </a:extLst>
          </p:cNvPr>
          <p:cNvSpPr txBox="1">
            <a:spLocks noChangeArrowheads="1"/>
          </p:cNvSpPr>
          <p:nvPr/>
        </p:nvSpPr>
        <p:spPr bwMode="auto">
          <a:xfrm>
            <a:off x="4792663" y="2644775"/>
            <a:ext cx="3295650" cy="19399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dirty="0">
                <a:solidFill>
                  <a:srgbClr val="C00000"/>
                </a:solidFill>
              </a:rPr>
              <a:t>Exit</a:t>
            </a:r>
            <a:r>
              <a:rPr lang="zh-CN" altLang="en-US" sz="2000" dirty="0">
                <a:solidFill>
                  <a:srgbClr val="C00000"/>
                </a:solidFill>
              </a:rPr>
              <a:t>：</a:t>
            </a:r>
            <a:endParaRPr lang="en-US" altLang="zh-CN" sz="2000" dirty="0">
              <a:solidFill>
                <a:srgbClr val="C00000"/>
              </a:solidFill>
            </a:endParaRPr>
          </a:p>
          <a:p>
            <a:pPr>
              <a:spcBef>
                <a:spcPct val="0"/>
              </a:spcBef>
              <a:buClrTx/>
              <a:buSzTx/>
              <a:buFontTx/>
              <a:buNone/>
            </a:pPr>
            <a:endParaRPr lang="en-US" altLang="zh-CN" sz="2000" dirty="0">
              <a:solidFill>
                <a:srgbClr val="006600"/>
              </a:solidFill>
            </a:endParaRPr>
          </a:p>
          <a:p>
            <a:pPr>
              <a:spcBef>
                <a:spcPct val="0"/>
              </a:spcBef>
              <a:buClrTx/>
              <a:buSzTx/>
              <a:buFontTx/>
              <a:buNone/>
            </a:pPr>
            <a:r>
              <a:rPr lang="zh-CN" altLang="en-US" sz="2000" dirty="0">
                <a:solidFill>
                  <a:srgbClr val="0303DF"/>
                </a:solidFill>
              </a:rPr>
              <a:t>R</a:t>
            </a:r>
            <a:r>
              <a:rPr lang="en-US" altLang="zh-CN" sz="2000" dirty="0">
                <a:solidFill>
                  <a:srgbClr val="0303DF"/>
                </a:solidFill>
              </a:rPr>
              <a:t>2</a:t>
            </a:r>
            <a:r>
              <a:rPr lang="zh-CN" altLang="en-US" sz="2000" dirty="0">
                <a:solidFill>
                  <a:srgbClr val="0303DF"/>
                </a:solidFill>
              </a:rPr>
              <a:t>=count;</a:t>
            </a:r>
            <a:endParaRPr lang="en-US" altLang="zh-CN" sz="2000" dirty="0">
              <a:solidFill>
                <a:srgbClr val="0303DF"/>
              </a:solidFill>
            </a:endParaRPr>
          </a:p>
          <a:p>
            <a:pPr>
              <a:spcBef>
                <a:spcPct val="0"/>
              </a:spcBef>
              <a:buClrTx/>
              <a:buSzTx/>
              <a:buFontTx/>
              <a:buNone/>
            </a:pPr>
            <a:r>
              <a:rPr lang="zh-CN" altLang="en-US" sz="2000" dirty="0">
                <a:solidFill>
                  <a:srgbClr val="0303DF"/>
                </a:solidFill>
              </a:rPr>
              <a:t>R</a:t>
            </a:r>
            <a:r>
              <a:rPr lang="en-US" altLang="zh-CN" sz="2000" dirty="0">
                <a:solidFill>
                  <a:srgbClr val="0303DF"/>
                </a:solidFill>
              </a:rPr>
              <a:t>2 -=1</a:t>
            </a:r>
            <a:r>
              <a:rPr lang="zh-CN" altLang="en-US" sz="2000" dirty="0">
                <a:solidFill>
                  <a:srgbClr val="0303DF"/>
                </a:solidFill>
              </a:rPr>
              <a:t>;  </a:t>
            </a:r>
            <a:r>
              <a:rPr lang="en-US" altLang="zh-CN" sz="2000" dirty="0">
                <a:solidFill>
                  <a:srgbClr val="0303DF"/>
                </a:solidFill>
              </a:rPr>
              <a:t>//R2--</a:t>
            </a:r>
          </a:p>
          <a:p>
            <a:pPr>
              <a:spcBef>
                <a:spcPct val="0"/>
              </a:spcBef>
              <a:buClrTx/>
              <a:buSzTx/>
              <a:buFontTx/>
              <a:buNone/>
            </a:pPr>
            <a:r>
              <a:rPr lang="zh-CN" altLang="en-US" sz="2000" dirty="0">
                <a:solidFill>
                  <a:srgbClr val="0303DF"/>
                </a:solidFill>
              </a:rPr>
              <a:t>count=R</a:t>
            </a:r>
            <a:r>
              <a:rPr lang="en-US" altLang="zh-CN" sz="2000" dirty="0">
                <a:solidFill>
                  <a:srgbClr val="0303DF"/>
                </a:solidFill>
              </a:rPr>
              <a:t>2</a:t>
            </a:r>
            <a:r>
              <a:rPr lang="zh-CN" altLang="en-US" sz="2000" dirty="0">
                <a:solidFill>
                  <a:srgbClr val="0303DF"/>
                </a:solidFill>
              </a:rPr>
              <a:t>;</a:t>
            </a:r>
          </a:p>
          <a:p>
            <a:pPr>
              <a:spcBef>
                <a:spcPct val="0"/>
              </a:spcBef>
              <a:buClrTx/>
              <a:buSzTx/>
              <a:buFontTx/>
              <a:buNone/>
            </a:pPr>
            <a:endParaRPr lang="zh-CN" altLang="en-US" sz="20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E1682869-B2ED-42E2-8DB4-0733570B3B92}"/>
              </a:ext>
            </a:extLst>
          </p:cNvPr>
          <p:cNvSpPr>
            <a:spLocks noGrp="1"/>
          </p:cNvSpPr>
          <p:nvPr>
            <p:ph type="title" idx="4294967295"/>
          </p:nvPr>
        </p:nvSpPr>
        <p:spPr>
          <a:xfrm>
            <a:off x="1025525" y="177553"/>
            <a:ext cx="7772400" cy="522334"/>
          </a:xfrm>
          <a:ln>
            <a:miter/>
          </a:ln>
        </p:spPr>
        <p:txBody>
          <a:bodyPr/>
          <a:lstStyle/>
          <a:p>
            <a:pPr>
              <a:defRPr/>
            </a:pPr>
            <a:r>
              <a:rPr lang="zh-CN" altLang="en-US" noProof="1">
                <a:effectLst>
                  <a:outerShdw blurRad="38100" dist="38100" dir="2700000">
                    <a:srgbClr val="C0C0C0"/>
                  </a:outerShdw>
                </a:effectLst>
              </a:rPr>
              <a:t>例：实现互斥</a:t>
            </a:r>
          </a:p>
        </p:txBody>
      </p:sp>
      <p:sp>
        <p:nvSpPr>
          <p:cNvPr id="67587" name="Rectangle 3">
            <a:extLst>
              <a:ext uri="{FF2B5EF4-FFF2-40B4-BE49-F238E27FC236}">
                <a16:creationId xmlns:a16="http://schemas.microsoft.com/office/drawing/2014/main" id="{2F78E2C6-433B-4C6B-B2A5-B766CB21207E}"/>
              </a:ext>
            </a:extLst>
          </p:cNvPr>
          <p:cNvSpPr>
            <a:spLocks noGrp="1" noChangeArrowheads="1"/>
          </p:cNvSpPr>
          <p:nvPr>
            <p:ph type="body" idx="4294967295"/>
          </p:nvPr>
        </p:nvSpPr>
        <p:spPr>
          <a:xfrm>
            <a:off x="582073" y="1296518"/>
            <a:ext cx="3676650" cy="2870426"/>
          </a:xfrm>
          <a:ln w="12700">
            <a:solidFill>
              <a:schemeClr val="tx1"/>
            </a:solidFill>
            <a:prstDash val="dash"/>
            <a:miter lim="800000"/>
            <a:headEnd/>
            <a:tailEnd/>
          </a:ln>
        </p:spPr>
        <p:txBody>
          <a:bodyPr/>
          <a:lstStyle/>
          <a:p>
            <a:pPr>
              <a:buFont typeface="Monotype Sorts" pitchFamily="2" charset="2"/>
              <a:buNone/>
              <a:tabLst>
                <a:tab pos="2459038" algn="l"/>
                <a:tab pos="2740025" algn="l"/>
                <a:tab pos="3084513" algn="l"/>
              </a:tabLst>
            </a:pPr>
            <a:r>
              <a:rPr lang="zh-CN" altLang="en-US" sz="2000" b="1" i="1" dirty="0"/>
              <a:t>P1:</a:t>
            </a:r>
          </a:p>
          <a:p>
            <a:pPr>
              <a:spcBef>
                <a:spcPct val="15000"/>
              </a:spcBef>
              <a:buFont typeface="Monotype Sorts" pitchFamily="2" charset="2"/>
              <a:buNone/>
              <a:tabLst>
                <a:tab pos="2459038" algn="l"/>
                <a:tab pos="2740025" algn="l"/>
                <a:tab pos="3084513" algn="l"/>
              </a:tabLst>
            </a:pPr>
            <a:r>
              <a:rPr lang="zh-CN" altLang="en-US" sz="1800" dirty="0"/>
              <a:t>	</a:t>
            </a:r>
            <a:r>
              <a:rPr lang="zh-CN" altLang="en-US" sz="1800" b="1" dirty="0"/>
              <a:t>do { </a:t>
            </a:r>
          </a:p>
          <a:p>
            <a:pPr>
              <a:spcBef>
                <a:spcPct val="15000"/>
              </a:spcBef>
              <a:buFont typeface="Monotype Sorts" pitchFamily="2" charset="2"/>
              <a:buNone/>
              <a:tabLst>
                <a:tab pos="2459038" algn="l"/>
                <a:tab pos="2740025" algn="l"/>
                <a:tab pos="3084513" algn="l"/>
              </a:tabLst>
            </a:pPr>
            <a:r>
              <a:rPr lang="zh-CN" altLang="en-US" sz="1800" b="1" dirty="0"/>
              <a:t>	         …</a:t>
            </a:r>
          </a:p>
          <a:p>
            <a:pPr>
              <a:spcBef>
                <a:spcPct val="15000"/>
              </a:spcBef>
              <a:buFont typeface="Monotype Sorts" pitchFamily="2" charset="2"/>
              <a:buNone/>
              <a:tabLst>
                <a:tab pos="2459038" algn="l"/>
                <a:tab pos="2740025" algn="l"/>
                <a:tab pos="3084513" algn="l"/>
              </a:tabLst>
            </a:pPr>
            <a:r>
              <a:rPr lang="zh-CN" altLang="en-US" sz="1800" b="1" dirty="0"/>
              <a:t>	</a:t>
            </a:r>
            <a:r>
              <a:rPr lang="zh-CN" altLang="en-US" sz="1800" b="1" dirty="0">
                <a:solidFill>
                  <a:srgbClr val="7030A0"/>
                </a:solidFill>
              </a:rPr>
              <a:t>         wait(</a:t>
            </a:r>
            <a:r>
              <a:rPr lang="en-US" altLang="zh-CN" sz="1800" b="1" dirty="0">
                <a:solidFill>
                  <a:srgbClr val="7030A0"/>
                </a:solidFill>
              </a:rPr>
              <a:t>S</a:t>
            </a:r>
            <a:r>
              <a:rPr lang="zh-CN" altLang="en-US" sz="1800" b="1" dirty="0">
                <a:solidFill>
                  <a:srgbClr val="7030A0"/>
                </a:solidFill>
              </a:rPr>
              <a:t>);</a:t>
            </a:r>
          </a:p>
          <a:p>
            <a:pPr>
              <a:spcBef>
                <a:spcPct val="15000"/>
              </a:spcBef>
              <a:buFont typeface="Monotype Sorts" pitchFamily="2" charset="2"/>
              <a:buNone/>
              <a:tabLst>
                <a:tab pos="2459038" algn="l"/>
                <a:tab pos="2740025" algn="l"/>
                <a:tab pos="3084513" algn="l"/>
              </a:tabLst>
            </a:pPr>
            <a:r>
              <a:rPr lang="zh-CN" altLang="en-US" sz="1800" b="1" dirty="0"/>
              <a:t>	         </a:t>
            </a:r>
            <a:r>
              <a:rPr lang="zh-CN" altLang="en-US" sz="1800" dirty="0"/>
              <a:t>critical section;</a:t>
            </a:r>
          </a:p>
          <a:p>
            <a:pPr>
              <a:spcBef>
                <a:spcPct val="15000"/>
              </a:spcBef>
              <a:buFont typeface="Monotype Sorts" pitchFamily="2" charset="2"/>
              <a:buNone/>
              <a:tabLst>
                <a:tab pos="2459038" algn="l"/>
                <a:tab pos="2740025" algn="l"/>
                <a:tab pos="3084513" algn="l"/>
              </a:tabLst>
            </a:pPr>
            <a:r>
              <a:rPr lang="zh-CN" altLang="en-US" sz="1800" b="1" dirty="0"/>
              <a:t>	         </a:t>
            </a:r>
            <a:r>
              <a:rPr lang="zh-CN" altLang="en-US" sz="1800" b="1" dirty="0">
                <a:solidFill>
                  <a:srgbClr val="7030A0"/>
                </a:solidFill>
              </a:rPr>
              <a:t>signal(</a:t>
            </a:r>
            <a:r>
              <a:rPr lang="en-US" altLang="zh-CN" sz="1800" b="1" dirty="0">
                <a:solidFill>
                  <a:srgbClr val="7030A0"/>
                </a:solidFill>
              </a:rPr>
              <a:t>S</a:t>
            </a:r>
            <a:r>
              <a:rPr lang="zh-CN" altLang="en-US" sz="1800" b="1" dirty="0">
                <a:solidFill>
                  <a:srgbClr val="7030A0"/>
                </a:solidFill>
              </a:rPr>
              <a:t>);</a:t>
            </a:r>
          </a:p>
          <a:p>
            <a:pPr>
              <a:spcBef>
                <a:spcPct val="15000"/>
              </a:spcBef>
              <a:buFont typeface="Monotype Sorts" pitchFamily="2" charset="2"/>
              <a:buNone/>
              <a:tabLst>
                <a:tab pos="2459038" algn="l"/>
                <a:tab pos="2740025" algn="l"/>
                <a:tab pos="3084513" algn="l"/>
              </a:tabLst>
            </a:pPr>
            <a:r>
              <a:rPr lang="zh-CN" altLang="en-US" sz="1800" b="1" dirty="0"/>
              <a:t>	         </a:t>
            </a:r>
            <a:r>
              <a:rPr lang="zh-CN" altLang="en-US" sz="1800" dirty="0"/>
              <a:t>reminder section;</a:t>
            </a:r>
          </a:p>
          <a:p>
            <a:pPr>
              <a:spcBef>
                <a:spcPct val="15000"/>
              </a:spcBef>
              <a:buFont typeface="Monotype Sorts" pitchFamily="2" charset="2"/>
              <a:buNone/>
              <a:tabLst>
                <a:tab pos="2459038" algn="l"/>
                <a:tab pos="2740025" algn="l"/>
                <a:tab pos="3084513" algn="l"/>
              </a:tabLst>
            </a:pPr>
            <a:r>
              <a:rPr lang="zh-CN" altLang="en-US" sz="1800" b="1" dirty="0"/>
              <a:t>	      } while (1);</a:t>
            </a:r>
          </a:p>
          <a:p>
            <a:pPr>
              <a:buFont typeface="Monotype Sorts" pitchFamily="2" charset="2"/>
              <a:buNone/>
              <a:tabLst>
                <a:tab pos="2459038" algn="l"/>
                <a:tab pos="2740025" algn="l"/>
                <a:tab pos="3084513" algn="l"/>
              </a:tabLst>
            </a:pPr>
            <a:r>
              <a:rPr lang="zh-CN" altLang="en-US" sz="1800" b="1" dirty="0"/>
              <a:t>	</a:t>
            </a:r>
          </a:p>
        </p:txBody>
      </p:sp>
      <p:sp>
        <p:nvSpPr>
          <p:cNvPr id="67588" name="Rectangle 4">
            <a:extLst>
              <a:ext uri="{FF2B5EF4-FFF2-40B4-BE49-F238E27FC236}">
                <a16:creationId xmlns:a16="http://schemas.microsoft.com/office/drawing/2014/main" id="{1D3CE74E-2C20-4C93-82C7-6E302A61EECB}"/>
              </a:ext>
            </a:extLst>
          </p:cNvPr>
          <p:cNvSpPr>
            <a:spLocks noChangeArrowheads="1"/>
          </p:cNvSpPr>
          <p:nvPr/>
        </p:nvSpPr>
        <p:spPr bwMode="auto">
          <a:xfrm>
            <a:off x="4609885" y="1296518"/>
            <a:ext cx="3452812" cy="2870426"/>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2459038" algn="l"/>
                <a:tab pos="2740025" algn="l"/>
                <a:tab pos="30845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59038" algn="l"/>
                <a:tab pos="2740025" algn="l"/>
                <a:tab pos="30845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59038" algn="l"/>
                <a:tab pos="2740025" algn="l"/>
                <a:tab pos="30845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2000" b="1" i="1">
                <a:latin typeface="Helvetica" panose="020B0604020202020204" pitchFamily="34" charset="0"/>
              </a:rPr>
              <a:t>P2:</a:t>
            </a:r>
          </a:p>
          <a:p>
            <a:pPr>
              <a:spcBef>
                <a:spcPct val="15000"/>
              </a:spcBef>
              <a:buFont typeface="Monotype Sorts" pitchFamily="2" charset="2"/>
              <a:buNone/>
            </a:pPr>
            <a:r>
              <a:rPr lang="zh-CN" altLang="en-US" sz="1800">
                <a:latin typeface="Helvetica" panose="020B0604020202020204" pitchFamily="34" charset="0"/>
              </a:rPr>
              <a:t>	</a:t>
            </a:r>
            <a:r>
              <a:rPr lang="zh-CN" altLang="en-US" sz="1800" b="1">
                <a:latin typeface="Helvetica" panose="020B0604020202020204" pitchFamily="34" charset="0"/>
              </a:rPr>
              <a:t>do { </a:t>
            </a:r>
          </a:p>
          <a:p>
            <a:pPr>
              <a:spcBef>
                <a:spcPct val="15000"/>
              </a:spcBef>
              <a:buFont typeface="Monotype Sorts" pitchFamily="2" charset="2"/>
              <a:buNone/>
            </a:pPr>
            <a:r>
              <a:rPr lang="zh-CN" altLang="en-US" sz="1800" b="1">
                <a:latin typeface="Helvetica" panose="020B0604020202020204" pitchFamily="34" charset="0"/>
              </a:rPr>
              <a:t>	         …</a:t>
            </a:r>
          </a:p>
          <a:p>
            <a:pPr>
              <a:spcBef>
                <a:spcPct val="15000"/>
              </a:spcBef>
              <a:buFont typeface="Monotype Sorts" pitchFamily="2" charset="2"/>
              <a:buNone/>
            </a:pPr>
            <a:r>
              <a:rPr lang="zh-CN" altLang="en-US" sz="1800" b="1">
                <a:latin typeface="Helvetica" panose="020B0604020202020204" pitchFamily="34" charset="0"/>
              </a:rPr>
              <a:t>	</a:t>
            </a:r>
            <a:r>
              <a:rPr lang="zh-CN" altLang="en-US" sz="1800" b="1">
                <a:solidFill>
                  <a:srgbClr val="7030A0"/>
                </a:solidFill>
                <a:latin typeface="Helvetica" panose="020B0604020202020204" pitchFamily="34" charset="0"/>
              </a:rPr>
              <a:t>         wait(</a:t>
            </a:r>
            <a:r>
              <a:rPr lang="en-US" altLang="zh-CN" sz="1800" b="1">
                <a:solidFill>
                  <a:srgbClr val="7030A0"/>
                </a:solidFill>
                <a:latin typeface="Helvetica" panose="020B0604020202020204" pitchFamily="34" charset="0"/>
              </a:rPr>
              <a:t>S</a:t>
            </a:r>
            <a:r>
              <a:rPr lang="zh-CN" altLang="en-US" sz="1800" b="1">
                <a:solidFill>
                  <a:srgbClr val="7030A0"/>
                </a:solidFill>
                <a:latin typeface="Helvetica" panose="020B0604020202020204" pitchFamily="34" charset="0"/>
              </a:rPr>
              <a:t>);</a:t>
            </a:r>
          </a:p>
          <a:p>
            <a:pPr>
              <a:spcBef>
                <a:spcPct val="15000"/>
              </a:spcBef>
              <a:buFont typeface="Monotype Sorts" pitchFamily="2" charset="2"/>
              <a:buNone/>
            </a:pPr>
            <a:r>
              <a:rPr lang="zh-CN" altLang="en-US" sz="1800" b="1">
                <a:latin typeface="Helvetica" panose="020B0604020202020204" pitchFamily="34" charset="0"/>
              </a:rPr>
              <a:t>	         </a:t>
            </a:r>
            <a:r>
              <a:rPr lang="zh-CN" altLang="en-US" sz="1800">
                <a:latin typeface="Helvetica" panose="020B0604020202020204" pitchFamily="34" charset="0"/>
              </a:rPr>
              <a:t>critical section;</a:t>
            </a:r>
          </a:p>
          <a:p>
            <a:pPr>
              <a:spcBef>
                <a:spcPct val="15000"/>
              </a:spcBef>
              <a:buFont typeface="Monotype Sorts" pitchFamily="2" charset="2"/>
              <a:buNone/>
            </a:pPr>
            <a:r>
              <a:rPr lang="zh-CN" altLang="en-US" sz="1800" b="1">
                <a:latin typeface="Helvetica" panose="020B0604020202020204" pitchFamily="34" charset="0"/>
              </a:rPr>
              <a:t>	</a:t>
            </a:r>
            <a:r>
              <a:rPr lang="zh-CN" altLang="en-US" sz="1800" b="1">
                <a:solidFill>
                  <a:srgbClr val="7030A0"/>
                </a:solidFill>
                <a:latin typeface="Helvetica" panose="020B0604020202020204" pitchFamily="34" charset="0"/>
              </a:rPr>
              <a:t>         signal(</a:t>
            </a:r>
            <a:r>
              <a:rPr lang="en-US" altLang="zh-CN" sz="1800" b="1">
                <a:solidFill>
                  <a:srgbClr val="7030A0"/>
                </a:solidFill>
                <a:latin typeface="Helvetica" panose="020B0604020202020204" pitchFamily="34" charset="0"/>
              </a:rPr>
              <a:t>S</a:t>
            </a:r>
            <a:r>
              <a:rPr lang="zh-CN" altLang="en-US" sz="1800" b="1">
                <a:solidFill>
                  <a:srgbClr val="7030A0"/>
                </a:solidFill>
                <a:latin typeface="Helvetica" panose="020B0604020202020204" pitchFamily="34" charset="0"/>
              </a:rPr>
              <a:t>);</a:t>
            </a:r>
          </a:p>
          <a:p>
            <a:pPr>
              <a:spcBef>
                <a:spcPct val="15000"/>
              </a:spcBef>
              <a:buFont typeface="Monotype Sorts" pitchFamily="2" charset="2"/>
              <a:buNone/>
            </a:pPr>
            <a:r>
              <a:rPr lang="zh-CN" altLang="en-US" sz="1800" b="1">
                <a:latin typeface="Helvetica" panose="020B0604020202020204" pitchFamily="34" charset="0"/>
              </a:rPr>
              <a:t>	         </a:t>
            </a:r>
            <a:r>
              <a:rPr lang="zh-CN" altLang="en-US" sz="1800">
                <a:latin typeface="Helvetica" panose="020B0604020202020204" pitchFamily="34" charset="0"/>
              </a:rPr>
              <a:t>reminder section;</a:t>
            </a:r>
          </a:p>
          <a:p>
            <a:pPr>
              <a:spcBef>
                <a:spcPct val="15000"/>
              </a:spcBef>
              <a:buFont typeface="Monotype Sorts" pitchFamily="2" charset="2"/>
              <a:buNone/>
            </a:pPr>
            <a:r>
              <a:rPr lang="zh-CN" altLang="en-US" sz="1800" b="1">
                <a:latin typeface="Helvetica" panose="020B0604020202020204" pitchFamily="34" charset="0"/>
              </a:rPr>
              <a:t>	      } while (1);</a:t>
            </a:r>
          </a:p>
          <a:p>
            <a:pPr>
              <a:buFont typeface="Monotype Sorts" pitchFamily="2" charset="2"/>
              <a:buNone/>
            </a:pPr>
            <a:r>
              <a:rPr lang="zh-CN" altLang="en-US" sz="1800" b="1">
                <a:latin typeface="Helvetica" panose="020B0604020202020204" pitchFamily="34" charset="0"/>
              </a:rPr>
              <a:t>	</a:t>
            </a:r>
          </a:p>
        </p:txBody>
      </p:sp>
      <p:sp>
        <p:nvSpPr>
          <p:cNvPr id="2" name="矩形 1"/>
          <p:cNvSpPr/>
          <p:nvPr/>
        </p:nvSpPr>
        <p:spPr>
          <a:xfrm>
            <a:off x="582073" y="4274210"/>
            <a:ext cx="3676651" cy="978729"/>
          </a:xfrm>
          <a:prstGeom prst="rect">
            <a:avLst/>
          </a:prstGeom>
          <a:ln>
            <a:solidFill>
              <a:schemeClr val="tx1"/>
            </a:solidFill>
          </a:ln>
        </p:spPr>
        <p:txBody>
          <a:bodyPr wrap="square">
            <a:spAutoFit/>
          </a:bodyPr>
          <a:lstStyle/>
          <a:p>
            <a:pPr marL="0" lvl="1">
              <a:lnSpc>
                <a:spcPct val="90000"/>
              </a:lnSpc>
            </a:pPr>
            <a:r>
              <a:rPr lang="en-US" altLang="zh-CN" sz="1600" dirty="0">
                <a:solidFill>
                  <a:srgbClr val="C00000"/>
                </a:solidFill>
                <a:sym typeface="Symbol" panose="05050102010706020507" pitchFamily="18" charset="2"/>
              </a:rPr>
              <a:t>wait (S) </a:t>
            </a:r>
            <a:r>
              <a:rPr lang="en-US" altLang="zh-CN" sz="1600" dirty="0">
                <a:solidFill>
                  <a:srgbClr val="0000FF"/>
                </a:solidFill>
                <a:sym typeface="Symbol" panose="05050102010706020507" pitchFamily="18" charset="2"/>
              </a:rPr>
              <a:t>{ </a:t>
            </a:r>
          </a:p>
          <a:p>
            <a:pPr marL="0" lvl="1">
              <a:lnSpc>
                <a:spcPct val="90000"/>
              </a:lnSpc>
              <a:buFont typeface="Monotype Sorts" pitchFamily="2" charset="2"/>
              <a:buNone/>
            </a:pPr>
            <a:r>
              <a:rPr lang="en-US" altLang="zh-CN" sz="1600" dirty="0">
                <a:solidFill>
                  <a:srgbClr val="0000FF"/>
                </a:solidFill>
                <a:sym typeface="Symbol" panose="05050102010706020507" pitchFamily="18" charset="2"/>
              </a:rPr>
              <a:t>     </a:t>
            </a:r>
            <a:r>
              <a:rPr lang="en-US" altLang="zh-CN" sz="1600" dirty="0" smtClean="0">
                <a:solidFill>
                  <a:srgbClr val="0000FF"/>
                </a:solidFill>
                <a:sym typeface="Symbol" panose="05050102010706020507" pitchFamily="18" charset="2"/>
              </a:rPr>
              <a:t>while </a:t>
            </a:r>
            <a:r>
              <a:rPr lang="en-US" altLang="zh-CN" sz="1600" dirty="0">
                <a:solidFill>
                  <a:srgbClr val="0000FF"/>
                </a:solidFill>
                <a:sym typeface="Symbol" panose="05050102010706020507" pitchFamily="18" charset="2"/>
              </a:rPr>
              <a:t>S &lt;= 0 ;  // </a:t>
            </a:r>
            <a:r>
              <a:rPr lang="en-US" altLang="zh-CN" sz="1600" dirty="0">
                <a:solidFill>
                  <a:srgbClr val="C00000"/>
                </a:solidFill>
                <a:sym typeface="Symbol" panose="05050102010706020507" pitchFamily="18" charset="2"/>
              </a:rPr>
              <a:t>no-op</a:t>
            </a:r>
            <a:r>
              <a:rPr lang="en-US" altLang="zh-CN" sz="1600" dirty="0">
                <a:solidFill>
                  <a:srgbClr val="0000FF"/>
                </a:solidFill>
                <a:sym typeface="Symbol" panose="05050102010706020507" pitchFamily="18" charset="2"/>
              </a:rPr>
              <a:t>   //</a:t>
            </a:r>
            <a:r>
              <a:rPr lang="en-US" altLang="zh-CN" sz="1600" dirty="0">
                <a:solidFill>
                  <a:srgbClr val="006600"/>
                </a:solidFill>
                <a:sym typeface="Symbol" panose="05050102010706020507" pitchFamily="18" charset="2"/>
              </a:rPr>
              <a:t>test   </a:t>
            </a:r>
          </a:p>
          <a:p>
            <a:pPr marL="0" lvl="1">
              <a:lnSpc>
                <a:spcPct val="90000"/>
              </a:lnSpc>
              <a:buFont typeface="Monotype Sorts" pitchFamily="2" charset="2"/>
              <a:buNone/>
            </a:pPr>
            <a:r>
              <a:rPr lang="en-US" altLang="zh-CN" sz="1600" dirty="0">
                <a:solidFill>
                  <a:srgbClr val="0000FF"/>
                </a:solidFill>
                <a:sym typeface="Symbol" panose="05050102010706020507" pitchFamily="18" charset="2"/>
              </a:rPr>
              <a:t>     </a:t>
            </a:r>
            <a:r>
              <a:rPr lang="en-US" altLang="zh-CN" sz="1600" dirty="0" smtClean="0">
                <a:solidFill>
                  <a:srgbClr val="0000FF"/>
                </a:solidFill>
                <a:sym typeface="Symbol" panose="05050102010706020507" pitchFamily="18" charset="2"/>
              </a:rPr>
              <a:t> </a:t>
            </a:r>
            <a:r>
              <a:rPr lang="en-US" altLang="zh-CN" sz="1600" dirty="0">
                <a:solidFill>
                  <a:srgbClr val="0000FF"/>
                </a:solidFill>
                <a:sym typeface="Symbol" panose="05050102010706020507" pitchFamily="18" charset="2"/>
              </a:rPr>
              <a:t>S--;                                //</a:t>
            </a:r>
            <a:r>
              <a:rPr lang="en-US" altLang="zh-CN" sz="1600" dirty="0">
                <a:solidFill>
                  <a:srgbClr val="006600"/>
                </a:solidFill>
                <a:sym typeface="Symbol" panose="05050102010706020507" pitchFamily="18" charset="2"/>
              </a:rPr>
              <a:t>set</a:t>
            </a:r>
          </a:p>
          <a:p>
            <a:pPr marL="0" lvl="1">
              <a:lnSpc>
                <a:spcPct val="90000"/>
              </a:lnSpc>
              <a:buFont typeface="Monotype Sorts" pitchFamily="2" charset="2"/>
              <a:buNone/>
            </a:pPr>
            <a:r>
              <a:rPr lang="en-US" altLang="zh-CN" sz="1600" dirty="0">
                <a:solidFill>
                  <a:srgbClr val="0000FF"/>
                </a:solidFill>
                <a:sym typeface="Symbol" panose="05050102010706020507" pitchFamily="18" charset="2"/>
              </a:rPr>
              <a:t>      }</a:t>
            </a:r>
          </a:p>
        </p:txBody>
      </p:sp>
      <p:sp>
        <p:nvSpPr>
          <p:cNvPr id="6" name="矩形 5"/>
          <p:cNvSpPr/>
          <p:nvPr/>
        </p:nvSpPr>
        <p:spPr>
          <a:xfrm>
            <a:off x="4609886" y="4274209"/>
            <a:ext cx="3452811" cy="978729"/>
          </a:xfrm>
          <a:prstGeom prst="rect">
            <a:avLst/>
          </a:prstGeom>
          <a:ln>
            <a:solidFill>
              <a:schemeClr val="tx1"/>
            </a:solidFill>
          </a:ln>
        </p:spPr>
        <p:txBody>
          <a:bodyPr wrap="square">
            <a:noAutofit/>
          </a:bodyPr>
          <a:lstStyle/>
          <a:p>
            <a:pPr lvl="1">
              <a:lnSpc>
                <a:spcPct val="90000"/>
              </a:lnSpc>
            </a:pPr>
            <a:r>
              <a:rPr lang="en-US" altLang="zh-CN" sz="1600" dirty="0">
                <a:solidFill>
                  <a:srgbClr val="C00000"/>
                </a:solidFill>
                <a:sym typeface="Symbol" panose="05050102010706020507" pitchFamily="18" charset="2"/>
              </a:rPr>
              <a:t>signal (S)</a:t>
            </a:r>
            <a:r>
              <a:rPr lang="en-US" altLang="zh-CN" sz="1600" dirty="0">
                <a:solidFill>
                  <a:srgbClr val="0000FF"/>
                </a:solidFill>
                <a:sym typeface="Symbol" panose="05050102010706020507" pitchFamily="18" charset="2"/>
              </a:rPr>
              <a:t> { </a:t>
            </a:r>
          </a:p>
          <a:p>
            <a:pPr lvl="1">
              <a:lnSpc>
                <a:spcPct val="90000"/>
              </a:lnSpc>
              <a:buFont typeface="Monotype Sorts" pitchFamily="2" charset="2"/>
              <a:buNone/>
            </a:pPr>
            <a:r>
              <a:rPr lang="en-US" altLang="zh-CN" sz="1600" dirty="0">
                <a:solidFill>
                  <a:srgbClr val="0000FF"/>
                </a:solidFill>
                <a:sym typeface="Symbol" panose="05050102010706020507" pitchFamily="18" charset="2"/>
              </a:rPr>
              <a:t>        S++;</a:t>
            </a:r>
          </a:p>
          <a:p>
            <a:pPr lvl="1">
              <a:lnSpc>
                <a:spcPct val="90000"/>
              </a:lnSpc>
              <a:buFont typeface="Monotype Sorts" pitchFamily="2" charset="2"/>
              <a:buNone/>
            </a:pPr>
            <a:r>
              <a:rPr lang="en-US" altLang="zh-CN" sz="1600" dirty="0" smtClean="0">
                <a:solidFill>
                  <a:srgbClr val="0000FF"/>
                </a:solidFill>
                <a:sym typeface="Symbol" panose="05050102010706020507" pitchFamily="18" charset="2"/>
              </a:rPr>
              <a:t> </a:t>
            </a:r>
            <a:r>
              <a:rPr lang="en-US" altLang="zh-CN" sz="1600" dirty="0">
                <a:solidFill>
                  <a:srgbClr val="0000FF"/>
                </a:solidFill>
                <a:sym typeface="Symbol" panose="05050102010706020507" pitchFamily="18" charset="2"/>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213A42DF-E7EE-4A5D-8C75-0B74C84C745D}"/>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例：实现互斥</a:t>
            </a:r>
            <a:endParaRPr lang="en-US" altLang="zh-CN" noProof="1">
              <a:effectLst>
                <a:outerShdw blurRad="38100" dist="38100" dir="2700000">
                  <a:srgbClr val="C0C0C0"/>
                </a:outerShdw>
              </a:effectLst>
            </a:endParaRPr>
          </a:p>
        </p:txBody>
      </p:sp>
      <p:sp>
        <p:nvSpPr>
          <p:cNvPr id="51203" name="Rectangle 3">
            <a:extLst>
              <a:ext uri="{FF2B5EF4-FFF2-40B4-BE49-F238E27FC236}">
                <a16:creationId xmlns:a16="http://schemas.microsoft.com/office/drawing/2014/main" id="{6BBDDE1F-25BF-427F-8DA9-C123FC1FC18E}"/>
              </a:ext>
            </a:extLst>
          </p:cNvPr>
          <p:cNvSpPr>
            <a:spLocks noGrp="1" noChangeArrowheads="1"/>
          </p:cNvSpPr>
          <p:nvPr>
            <p:ph type="body" idx="4294967295"/>
          </p:nvPr>
        </p:nvSpPr>
        <p:spPr>
          <a:xfrm>
            <a:off x="827088" y="1282700"/>
            <a:ext cx="7532687" cy="5132388"/>
          </a:xfrm>
        </p:spPr>
        <p:txBody>
          <a:bodyPr/>
          <a:lstStyle/>
          <a:p>
            <a:pPr>
              <a:buFont typeface="Wingdings" panose="05000000000000000000" pitchFamily="2" charset="2"/>
              <a:buChar char="n"/>
              <a:defRPr/>
            </a:pPr>
            <a:r>
              <a:rPr lang="zh-CN" altLang="en-US" sz="2000" dirty="0"/>
              <a:t>假定开始时临界资源空闲，</a:t>
            </a:r>
            <a:r>
              <a:rPr lang="en-US" altLang="zh-CN" sz="2000" dirty="0">
                <a:solidFill>
                  <a:srgbClr val="0000FF"/>
                </a:solidFill>
              </a:rPr>
              <a:t>S=1</a:t>
            </a:r>
          </a:p>
          <a:p>
            <a:pPr>
              <a:buFont typeface="Wingdings" panose="05000000000000000000" pitchFamily="2" charset="2"/>
              <a:buChar char="n"/>
              <a:defRPr/>
            </a:pPr>
            <a:r>
              <a:rPr lang="zh-CN" altLang="en-US" sz="2000" dirty="0"/>
              <a:t>当</a:t>
            </a:r>
            <a:r>
              <a:rPr lang="en-US" altLang="zh-CN" sz="2000" dirty="0"/>
              <a:t>P1</a:t>
            </a:r>
            <a:r>
              <a:rPr lang="zh-CN" altLang="en-US" sz="2000" dirty="0"/>
              <a:t>欲使用该临界资源，首先执行</a:t>
            </a:r>
            <a:r>
              <a:rPr lang="en-US" altLang="zh-CN" sz="2000" dirty="0">
                <a:solidFill>
                  <a:srgbClr val="0000FF"/>
                </a:solidFill>
              </a:rPr>
              <a:t>wait(S)</a:t>
            </a:r>
          </a:p>
          <a:p>
            <a:pPr lvl="1">
              <a:lnSpc>
                <a:spcPct val="90000"/>
              </a:lnSpc>
              <a:buFont typeface="Wingdings" panose="05000000000000000000" pitchFamily="2" charset="2"/>
              <a:buChar char="l"/>
              <a:defRPr/>
            </a:pPr>
            <a:r>
              <a:rPr lang="en-US" altLang="zh-CN" sz="1800" dirty="0">
                <a:solidFill>
                  <a:srgbClr val="0000FF"/>
                </a:solidFill>
                <a:sym typeface="Symbol" panose="05050102010706020507" pitchFamily="18" charset="2"/>
              </a:rPr>
              <a:t>while S &lt;= 0 ;  //</a:t>
            </a:r>
            <a:r>
              <a:rPr lang="zh-CN" altLang="en-US" sz="1800" dirty="0">
                <a:solidFill>
                  <a:srgbClr val="0000FF"/>
                </a:solidFill>
                <a:sym typeface="Symbol" panose="05050102010706020507" pitchFamily="18" charset="2"/>
              </a:rPr>
              <a:t>条件不满足</a:t>
            </a:r>
            <a:endParaRPr lang="en-US" altLang="zh-CN" sz="1800" dirty="0">
              <a:solidFill>
                <a:srgbClr val="0000FF"/>
              </a:solidFill>
              <a:sym typeface="Symbol" panose="05050102010706020507" pitchFamily="18" charset="2"/>
            </a:endParaRPr>
          </a:p>
          <a:p>
            <a:pPr lvl="1">
              <a:lnSpc>
                <a:spcPct val="90000"/>
              </a:lnSpc>
              <a:buFont typeface="Monotype Sorts" pitchFamily="2" charset="2"/>
              <a:buNone/>
              <a:defRPr/>
            </a:pPr>
            <a:r>
              <a:rPr lang="en-US" altLang="zh-CN" sz="1800" dirty="0">
                <a:solidFill>
                  <a:srgbClr val="0000FF"/>
                </a:solidFill>
                <a:sym typeface="Symbol" panose="05050102010706020507" pitchFamily="18" charset="2"/>
              </a:rPr>
              <a:t>     S--;    //</a:t>
            </a:r>
            <a:r>
              <a:rPr lang="zh-CN" altLang="en-US" sz="1800" dirty="0">
                <a:solidFill>
                  <a:srgbClr val="0000FF"/>
                </a:solidFill>
                <a:sym typeface="Symbol" panose="05050102010706020507" pitchFamily="18" charset="2"/>
              </a:rPr>
              <a:t>使</a:t>
            </a:r>
            <a:r>
              <a:rPr lang="en-US" altLang="zh-CN" sz="1800" dirty="0">
                <a:solidFill>
                  <a:srgbClr val="0000FF"/>
                </a:solidFill>
                <a:sym typeface="Symbol" panose="05050102010706020507" pitchFamily="18" charset="2"/>
              </a:rPr>
              <a:t>S=0 (</a:t>
            </a:r>
            <a:r>
              <a:rPr lang="zh-CN" altLang="en-US" sz="1800" dirty="0">
                <a:solidFill>
                  <a:srgbClr val="0000FF"/>
                </a:solidFill>
                <a:sym typeface="Symbol" panose="05050102010706020507" pitchFamily="18" charset="2"/>
              </a:rPr>
              <a:t>加锁</a:t>
            </a:r>
            <a:r>
              <a:rPr lang="en-US" altLang="zh-CN" sz="1800" dirty="0">
                <a:solidFill>
                  <a:srgbClr val="0000FF"/>
                </a:solidFill>
                <a:sym typeface="Symbol" panose="05050102010706020507" pitchFamily="18" charset="2"/>
              </a:rPr>
              <a:t>)</a:t>
            </a:r>
          </a:p>
          <a:p>
            <a:pPr lvl="1">
              <a:lnSpc>
                <a:spcPct val="90000"/>
              </a:lnSpc>
              <a:buFont typeface="Wingdings" panose="05000000000000000000" pitchFamily="2" charset="2"/>
              <a:buChar char="l"/>
              <a:defRPr/>
            </a:pPr>
            <a:r>
              <a:rPr lang="zh-CN" altLang="en-US" sz="1800" dirty="0">
                <a:solidFill>
                  <a:schemeClr val="tx1">
                    <a:lumMod val="95000"/>
                    <a:lumOff val="5000"/>
                  </a:schemeClr>
                </a:solidFill>
                <a:sym typeface="Symbol" panose="05050102010706020507" pitchFamily="18" charset="2"/>
              </a:rPr>
              <a:t>当</a:t>
            </a:r>
            <a:r>
              <a:rPr lang="en-US" altLang="zh-CN" sz="1800" dirty="0">
                <a:solidFill>
                  <a:schemeClr val="tx1">
                    <a:lumMod val="95000"/>
                    <a:lumOff val="5000"/>
                  </a:schemeClr>
                </a:solidFill>
                <a:sym typeface="Symbol" panose="05050102010706020507" pitchFamily="18" charset="2"/>
              </a:rPr>
              <a:t>P1</a:t>
            </a:r>
            <a:r>
              <a:rPr lang="zh-CN" altLang="en-US" sz="1800" dirty="0">
                <a:solidFill>
                  <a:schemeClr val="tx1">
                    <a:lumMod val="95000"/>
                    <a:lumOff val="5000"/>
                  </a:schemeClr>
                </a:solidFill>
                <a:sym typeface="Symbol" panose="05050102010706020507" pitchFamily="18" charset="2"/>
              </a:rPr>
              <a:t>在其临界区内执行时，</a:t>
            </a:r>
            <a:r>
              <a:rPr lang="en-US" altLang="zh-CN" sz="1800" dirty="0">
                <a:solidFill>
                  <a:schemeClr val="tx1">
                    <a:lumMod val="95000"/>
                    <a:lumOff val="5000"/>
                  </a:schemeClr>
                </a:solidFill>
                <a:sym typeface="Symbol" panose="05050102010706020507" pitchFamily="18" charset="2"/>
              </a:rPr>
              <a:t>S</a:t>
            </a:r>
            <a:r>
              <a:rPr lang="zh-CN" altLang="en-US" sz="1800" dirty="0">
                <a:solidFill>
                  <a:schemeClr val="tx1">
                    <a:lumMod val="95000"/>
                    <a:lumOff val="5000"/>
                  </a:schemeClr>
                </a:solidFill>
                <a:sym typeface="Symbol" panose="05050102010706020507" pitchFamily="18" charset="2"/>
              </a:rPr>
              <a:t>保持为</a:t>
            </a:r>
            <a:r>
              <a:rPr lang="en-US" altLang="zh-CN" sz="1800" dirty="0">
                <a:solidFill>
                  <a:schemeClr val="tx1">
                    <a:lumMod val="95000"/>
                    <a:lumOff val="5000"/>
                  </a:schemeClr>
                </a:solidFill>
                <a:sym typeface="Symbol" panose="05050102010706020507" pitchFamily="18" charset="2"/>
              </a:rPr>
              <a:t>0</a:t>
            </a:r>
          </a:p>
          <a:p>
            <a:pPr>
              <a:lnSpc>
                <a:spcPct val="90000"/>
              </a:lnSpc>
              <a:buFont typeface="Wingdings" panose="05000000000000000000" pitchFamily="2" charset="2"/>
              <a:buChar char="n"/>
              <a:defRPr/>
            </a:pPr>
            <a:r>
              <a:rPr lang="zh-CN" altLang="en-US" sz="2000" dirty="0">
                <a:solidFill>
                  <a:schemeClr val="tx1">
                    <a:lumMod val="95000"/>
                    <a:lumOff val="5000"/>
                  </a:schemeClr>
                </a:solidFill>
                <a:sym typeface="Symbol" panose="05050102010706020507" pitchFamily="18" charset="2"/>
              </a:rPr>
              <a:t>若此时</a:t>
            </a:r>
            <a:r>
              <a:rPr lang="en-US" altLang="zh-CN" sz="2000" dirty="0">
                <a:solidFill>
                  <a:schemeClr val="tx1">
                    <a:lumMod val="95000"/>
                    <a:lumOff val="5000"/>
                  </a:schemeClr>
                </a:solidFill>
                <a:sym typeface="Symbol" panose="05050102010706020507" pitchFamily="18" charset="2"/>
              </a:rPr>
              <a:t>P2</a:t>
            </a:r>
            <a:r>
              <a:rPr lang="zh-CN" altLang="en-US" sz="2000" dirty="0">
                <a:solidFill>
                  <a:schemeClr val="tx1">
                    <a:lumMod val="95000"/>
                    <a:lumOff val="5000"/>
                  </a:schemeClr>
                </a:solidFill>
                <a:sym typeface="Symbol" panose="05050102010706020507" pitchFamily="18" charset="2"/>
              </a:rPr>
              <a:t>欲访问临界资源</a:t>
            </a:r>
            <a:endParaRPr lang="en-US" altLang="zh-CN" sz="2000" dirty="0">
              <a:solidFill>
                <a:schemeClr val="tx1">
                  <a:lumMod val="95000"/>
                  <a:lumOff val="5000"/>
                </a:schemeClr>
              </a:solidFill>
              <a:sym typeface="Symbol" panose="05050102010706020507" pitchFamily="18" charset="2"/>
            </a:endParaRPr>
          </a:p>
          <a:p>
            <a:pPr lvl="1">
              <a:lnSpc>
                <a:spcPct val="90000"/>
              </a:lnSpc>
              <a:buFont typeface="Wingdings" panose="05000000000000000000" pitchFamily="2" charset="2"/>
              <a:buChar char="l"/>
              <a:defRPr/>
            </a:pPr>
            <a:r>
              <a:rPr lang="en-US" altLang="zh-CN" sz="1800" dirty="0">
                <a:solidFill>
                  <a:srgbClr val="0000FF"/>
                </a:solidFill>
                <a:sym typeface="Symbol" panose="05050102010706020507" pitchFamily="18" charset="2"/>
              </a:rPr>
              <a:t>while S &lt;= 0 ;  //</a:t>
            </a:r>
            <a:r>
              <a:rPr lang="zh-CN" altLang="en-US" sz="1800" dirty="0">
                <a:solidFill>
                  <a:srgbClr val="0000FF"/>
                </a:solidFill>
                <a:sym typeface="Symbol" panose="05050102010706020507" pitchFamily="18" charset="2"/>
              </a:rPr>
              <a:t>条件满足，一直循环等待；直到</a:t>
            </a:r>
            <a:r>
              <a:rPr lang="en-US" altLang="zh-CN" sz="1800" dirty="0">
                <a:solidFill>
                  <a:srgbClr val="0000FF"/>
                </a:solidFill>
                <a:sym typeface="Symbol" panose="05050102010706020507" pitchFamily="18" charset="2"/>
              </a:rPr>
              <a:t>P1</a:t>
            </a:r>
            <a:r>
              <a:rPr lang="zh-CN" altLang="en-US" sz="1800" dirty="0">
                <a:solidFill>
                  <a:srgbClr val="0000FF"/>
                </a:solidFill>
                <a:sym typeface="Symbol" panose="05050102010706020507" pitchFamily="18" charset="2"/>
              </a:rPr>
              <a:t>退出其临界区</a:t>
            </a:r>
            <a:endParaRPr lang="en-US" altLang="zh-CN" sz="1800" dirty="0">
              <a:solidFill>
                <a:srgbClr val="0000FF"/>
              </a:solidFill>
              <a:sym typeface="Symbol" panose="05050102010706020507" pitchFamily="18" charset="2"/>
            </a:endParaRPr>
          </a:p>
          <a:p>
            <a:pPr>
              <a:lnSpc>
                <a:spcPct val="90000"/>
              </a:lnSpc>
              <a:buFont typeface="Wingdings" panose="05000000000000000000" pitchFamily="2" charset="2"/>
              <a:buChar char="n"/>
              <a:defRPr/>
            </a:pPr>
            <a:r>
              <a:rPr lang="zh-CN" altLang="en-US" sz="2000" dirty="0">
                <a:solidFill>
                  <a:schemeClr val="tx1">
                    <a:lumMod val="95000"/>
                    <a:lumOff val="5000"/>
                  </a:schemeClr>
                </a:solidFill>
                <a:sym typeface="Symbol" panose="05050102010706020507" pitchFamily="18" charset="2"/>
              </a:rPr>
              <a:t>当</a:t>
            </a:r>
            <a:r>
              <a:rPr lang="en-US" altLang="zh-CN" sz="2000" dirty="0">
                <a:solidFill>
                  <a:schemeClr val="tx1">
                    <a:lumMod val="95000"/>
                    <a:lumOff val="5000"/>
                  </a:schemeClr>
                </a:solidFill>
                <a:sym typeface="Symbol" panose="05050102010706020507" pitchFamily="18" charset="2"/>
              </a:rPr>
              <a:t>P1</a:t>
            </a:r>
            <a:r>
              <a:rPr lang="zh-CN" altLang="en-US" sz="2000" dirty="0">
                <a:solidFill>
                  <a:schemeClr val="tx1">
                    <a:lumMod val="95000"/>
                    <a:lumOff val="5000"/>
                  </a:schemeClr>
                </a:solidFill>
                <a:sym typeface="Symbol" panose="05050102010706020507" pitchFamily="18" charset="2"/>
              </a:rPr>
              <a:t>执行完其临界区，退出时，执行</a:t>
            </a:r>
            <a:r>
              <a:rPr lang="en-US" altLang="zh-CN" sz="2000" dirty="0">
                <a:solidFill>
                  <a:srgbClr val="0000FF"/>
                </a:solidFill>
                <a:sym typeface="MT Extra" panose="05050102010205020202" pitchFamily="18" charset="2"/>
              </a:rPr>
              <a:t>signal (S);</a:t>
            </a:r>
          </a:p>
          <a:p>
            <a:pPr lvl="1">
              <a:lnSpc>
                <a:spcPct val="90000"/>
              </a:lnSpc>
              <a:buFont typeface="Wingdings" panose="05000000000000000000" pitchFamily="2" charset="2"/>
              <a:buChar char="n"/>
              <a:defRPr/>
            </a:pPr>
            <a:r>
              <a:rPr lang="en-US" altLang="zh-CN" sz="1600" dirty="0">
                <a:solidFill>
                  <a:srgbClr val="0000FF"/>
                </a:solidFill>
                <a:sym typeface="MT Extra" panose="05050102010205020202" pitchFamily="18" charset="2"/>
              </a:rPr>
              <a:t>S++   //</a:t>
            </a:r>
            <a:r>
              <a:rPr lang="zh-CN" altLang="en-US" sz="1600" dirty="0">
                <a:solidFill>
                  <a:srgbClr val="0000FF"/>
                </a:solidFill>
                <a:sym typeface="MT Extra" panose="05050102010205020202" pitchFamily="18" charset="2"/>
              </a:rPr>
              <a:t>使</a:t>
            </a:r>
            <a:r>
              <a:rPr lang="en-US" altLang="zh-CN" sz="1600" dirty="0">
                <a:solidFill>
                  <a:srgbClr val="0000FF"/>
                </a:solidFill>
                <a:sym typeface="MT Extra" panose="05050102010205020202" pitchFamily="18" charset="2"/>
              </a:rPr>
              <a:t>S=1 (</a:t>
            </a:r>
            <a:r>
              <a:rPr lang="zh-CN" altLang="en-US" sz="1600" dirty="0">
                <a:solidFill>
                  <a:srgbClr val="0000FF"/>
                </a:solidFill>
                <a:sym typeface="MT Extra" panose="05050102010205020202" pitchFamily="18" charset="2"/>
              </a:rPr>
              <a:t>开锁</a:t>
            </a:r>
            <a:r>
              <a:rPr lang="en-US" altLang="zh-CN" sz="1600" dirty="0">
                <a:solidFill>
                  <a:srgbClr val="0000FF"/>
                </a:solidFill>
                <a:sym typeface="MT Extra" panose="05050102010205020202" pitchFamily="18" charset="2"/>
              </a:rPr>
              <a:t>)</a:t>
            </a:r>
          </a:p>
          <a:p>
            <a:pPr lvl="1">
              <a:lnSpc>
                <a:spcPct val="90000"/>
              </a:lnSpc>
              <a:buFont typeface="Wingdings" panose="05000000000000000000" pitchFamily="2" charset="2"/>
              <a:buChar char="n"/>
              <a:defRPr/>
            </a:pPr>
            <a:r>
              <a:rPr lang="zh-CN" altLang="en-US" sz="1600" dirty="0">
                <a:solidFill>
                  <a:schemeClr val="tx1">
                    <a:lumMod val="95000"/>
                    <a:lumOff val="5000"/>
                  </a:schemeClr>
                </a:solidFill>
                <a:sym typeface="Symbol" panose="05050102010706020507" pitchFamily="18" charset="2"/>
              </a:rPr>
              <a:t>之后若调度</a:t>
            </a:r>
            <a:r>
              <a:rPr lang="en-US" altLang="zh-CN" sz="1600" dirty="0">
                <a:solidFill>
                  <a:schemeClr val="tx1">
                    <a:lumMod val="95000"/>
                    <a:lumOff val="5000"/>
                  </a:schemeClr>
                </a:solidFill>
                <a:sym typeface="Symbol" panose="05050102010706020507" pitchFamily="18" charset="2"/>
              </a:rPr>
              <a:t>P2</a:t>
            </a:r>
            <a:r>
              <a:rPr lang="zh-CN" altLang="en-US" sz="1600" dirty="0">
                <a:solidFill>
                  <a:schemeClr val="tx1">
                    <a:lumMod val="95000"/>
                    <a:lumOff val="5000"/>
                  </a:schemeClr>
                </a:solidFill>
                <a:sym typeface="Symbol" panose="05050102010706020507" pitchFamily="18" charset="2"/>
              </a:rPr>
              <a:t>执行，退出</a:t>
            </a:r>
            <a:r>
              <a:rPr lang="en-US" altLang="zh-CN" sz="1600" dirty="0">
                <a:solidFill>
                  <a:srgbClr val="0000FF"/>
                </a:solidFill>
                <a:sym typeface="Symbol" panose="05050102010706020507" pitchFamily="18" charset="2"/>
              </a:rPr>
              <a:t>while S &lt;= 0 </a:t>
            </a:r>
            <a:r>
              <a:rPr lang="zh-CN" altLang="en-US" sz="1600" dirty="0">
                <a:solidFill>
                  <a:srgbClr val="0000FF"/>
                </a:solidFill>
                <a:sym typeface="Symbol" panose="05050102010706020507" pitchFamily="18" charset="2"/>
              </a:rPr>
              <a:t>，</a:t>
            </a:r>
            <a:r>
              <a:rPr lang="zh-CN" altLang="en-US" sz="1600" dirty="0">
                <a:solidFill>
                  <a:schemeClr val="tx1">
                    <a:lumMod val="95000"/>
                    <a:lumOff val="5000"/>
                  </a:schemeClr>
                </a:solidFill>
                <a:sym typeface="Symbol" panose="05050102010706020507" pitchFamily="18" charset="2"/>
              </a:rPr>
              <a:t>然后执行</a:t>
            </a:r>
            <a:r>
              <a:rPr lang="en-US" altLang="zh-CN" sz="1600" dirty="0">
                <a:solidFill>
                  <a:srgbClr val="0000FF"/>
                </a:solidFill>
                <a:sym typeface="Symbol" panose="05050102010706020507" pitchFamily="18" charset="2"/>
              </a:rPr>
              <a:t>S--</a:t>
            </a:r>
            <a:r>
              <a:rPr lang="zh-CN" altLang="en-US" sz="1600" dirty="0">
                <a:solidFill>
                  <a:schemeClr val="tx1">
                    <a:lumMod val="95000"/>
                    <a:lumOff val="5000"/>
                  </a:schemeClr>
                </a:solidFill>
                <a:sym typeface="Symbol" panose="05050102010706020507" pitchFamily="18" charset="2"/>
              </a:rPr>
              <a:t>，重新使</a:t>
            </a:r>
            <a:r>
              <a:rPr lang="en-US" altLang="zh-CN" sz="1600" dirty="0">
                <a:solidFill>
                  <a:srgbClr val="0000FF"/>
                </a:solidFill>
                <a:sym typeface="Symbol" panose="05050102010706020507" pitchFamily="18" charset="2"/>
              </a:rPr>
              <a:t>S=0</a:t>
            </a:r>
            <a:r>
              <a:rPr lang="en-US" altLang="zh-CN" sz="1600" dirty="0">
                <a:solidFill>
                  <a:schemeClr val="tx1">
                    <a:lumMod val="95000"/>
                    <a:lumOff val="5000"/>
                  </a:schemeClr>
                </a:solidFill>
                <a:sym typeface="Symbol" panose="05050102010706020507" pitchFamily="18" charset="2"/>
              </a:rPr>
              <a:t> (</a:t>
            </a:r>
            <a:r>
              <a:rPr lang="zh-CN" altLang="en-US" sz="1600" dirty="0">
                <a:solidFill>
                  <a:schemeClr val="tx1">
                    <a:lumMod val="95000"/>
                    <a:lumOff val="5000"/>
                  </a:schemeClr>
                </a:solidFill>
                <a:sym typeface="Symbol" panose="05050102010706020507" pitchFamily="18" charset="2"/>
              </a:rPr>
              <a:t>加锁</a:t>
            </a:r>
            <a:r>
              <a:rPr lang="en-US" altLang="zh-CN" sz="1600" dirty="0">
                <a:solidFill>
                  <a:schemeClr val="tx1">
                    <a:lumMod val="95000"/>
                    <a:lumOff val="5000"/>
                  </a:schemeClr>
                </a:solidFill>
                <a:sym typeface="Symbol" panose="05050102010706020507" pitchFamily="18" charset="2"/>
              </a:rPr>
              <a:t>)</a:t>
            </a:r>
          </a:p>
          <a:p>
            <a:pPr>
              <a:buFont typeface="Wingdings" panose="05000000000000000000" pitchFamily="2" charset="2"/>
              <a:buChar char="n"/>
              <a:defRPr/>
            </a:pPr>
            <a:r>
              <a:rPr lang="zh-CN" altLang="en-US" sz="2000" dirty="0"/>
              <a:t>当</a:t>
            </a:r>
            <a:r>
              <a:rPr lang="en-US" altLang="zh-CN" sz="2000" dirty="0"/>
              <a:t>P2</a:t>
            </a:r>
            <a:r>
              <a:rPr lang="zh-CN" altLang="en-US" sz="2000" dirty="0"/>
              <a:t>退出临界区时，执行</a:t>
            </a:r>
            <a:r>
              <a:rPr lang="en-US" altLang="zh-CN" sz="2000" dirty="0">
                <a:solidFill>
                  <a:srgbClr val="0000FF"/>
                </a:solidFill>
                <a:sym typeface="MT Extra" panose="05050102010205020202" pitchFamily="18" charset="2"/>
              </a:rPr>
              <a:t>signal (S);</a:t>
            </a:r>
          </a:p>
          <a:p>
            <a:pPr lvl="1">
              <a:lnSpc>
                <a:spcPct val="90000"/>
              </a:lnSpc>
              <a:buFont typeface="Wingdings" panose="05000000000000000000" pitchFamily="2" charset="2"/>
              <a:buChar char="n"/>
              <a:defRPr/>
            </a:pPr>
            <a:r>
              <a:rPr lang="en-US" altLang="zh-CN" sz="1600" dirty="0">
                <a:solidFill>
                  <a:srgbClr val="0000FF"/>
                </a:solidFill>
                <a:sym typeface="MT Extra" panose="05050102010205020202" pitchFamily="18" charset="2"/>
              </a:rPr>
              <a:t>S++   //</a:t>
            </a:r>
            <a:r>
              <a:rPr lang="zh-CN" altLang="en-US" sz="1600" dirty="0">
                <a:solidFill>
                  <a:srgbClr val="0000FF"/>
                </a:solidFill>
                <a:sym typeface="MT Extra" panose="05050102010205020202" pitchFamily="18" charset="2"/>
              </a:rPr>
              <a:t>使</a:t>
            </a:r>
            <a:r>
              <a:rPr lang="en-US" altLang="zh-CN" sz="1600" dirty="0">
                <a:solidFill>
                  <a:srgbClr val="0000FF"/>
                </a:solidFill>
                <a:sym typeface="MT Extra" panose="05050102010205020202" pitchFamily="18" charset="2"/>
              </a:rPr>
              <a:t>S=1 (</a:t>
            </a:r>
            <a:r>
              <a:rPr lang="zh-CN" altLang="en-US" sz="1600" dirty="0">
                <a:solidFill>
                  <a:srgbClr val="0000FF"/>
                </a:solidFill>
                <a:sym typeface="MT Extra" panose="05050102010205020202" pitchFamily="18" charset="2"/>
              </a:rPr>
              <a:t>开锁</a:t>
            </a:r>
            <a:r>
              <a:rPr lang="en-US" altLang="zh-CN" sz="1600" dirty="0">
                <a:solidFill>
                  <a:srgbClr val="0000FF"/>
                </a:solidFill>
                <a:sym typeface="MT Extra" panose="05050102010205020202" pitchFamily="18" charset="2"/>
              </a:rPr>
              <a:t>)</a:t>
            </a:r>
            <a:r>
              <a:rPr lang="zh-CN" altLang="en-US" sz="1600" dirty="0">
                <a:solidFill>
                  <a:srgbClr val="0000FF"/>
                </a:solidFill>
                <a:sym typeface="MT Extra" panose="05050102010205020202" pitchFamily="18" charset="2"/>
              </a:rPr>
              <a:t>，</a:t>
            </a:r>
            <a:r>
              <a:rPr lang="zh-CN" altLang="en-US" sz="1600" dirty="0">
                <a:solidFill>
                  <a:schemeClr val="tx1">
                    <a:lumMod val="95000"/>
                    <a:lumOff val="5000"/>
                  </a:schemeClr>
                </a:solidFill>
                <a:sym typeface="MT Extra" panose="05050102010205020202" pitchFamily="18" charset="2"/>
              </a:rPr>
              <a:t>使信号量</a:t>
            </a:r>
            <a:r>
              <a:rPr lang="en-US" altLang="zh-CN" sz="1600" dirty="0">
                <a:solidFill>
                  <a:schemeClr val="tx1">
                    <a:lumMod val="95000"/>
                    <a:lumOff val="5000"/>
                  </a:schemeClr>
                </a:solidFill>
                <a:sym typeface="MT Extra" panose="05050102010205020202" pitchFamily="18" charset="2"/>
              </a:rPr>
              <a:t>S</a:t>
            </a:r>
            <a:r>
              <a:rPr lang="zh-CN" altLang="en-US" sz="1600" dirty="0">
                <a:solidFill>
                  <a:schemeClr val="tx1">
                    <a:lumMod val="95000"/>
                    <a:lumOff val="5000"/>
                  </a:schemeClr>
                </a:solidFill>
                <a:sym typeface="MT Extra" panose="05050102010205020202" pitchFamily="18" charset="2"/>
              </a:rPr>
              <a:t>恢复到原来状态</a:t>
            </a:r>
            <a:endParaRPr lang="en-US" altLang="zh-CN" sz="1600" dirty="0">
              <a:solidFill>
                <a:schemeClr val="tx1">
                  <a:lumMod val="95000"/>
                  <a:lumOff val="5000"/>
                </a:schemeClr>
              </a:solidFill>
              <a:sym typeface="MT Extra" panose="05050102010205020202" pitchFamily="18" charset="2"/>
            </a:endParaRPr>
          </a:p>
          <a:p>
            <a:pPr>
              <a:buFont typeface="Wingdings" panose="05000000000000000000" pitchFamily="2" charset="2"/>
              <a:buChar char="n"/>
              <a:defRPr/>
            </a:pPr>
            <a:endParaRPr lang="en-US" altLang="zh-CN" sz="2000" dirty="0"/>
          </a:p>
          <a:p>
            <a:pPr>
              <a:buFont typeface="Wingdings" panose="05000000000000000000" pitchFamily="2" charset="2"/>
              <a:buChar char="n"/>
              <a:defRPr/>
            </a:pPr>
            <a:endParaRPr lang="en-US" altLang="zh-CN" sz="2000" dirty="0"/>
          </a:p>
          <a:p>
            <a:pPr lvl="1">
              <a:buFont typeface="Wingdings" panose="05000000000000000000" pitchFamily="2" charset="2"/>
              <a:buChar char="n"/>
              <a:defRPr/>
            </a:pPr>
            <a:endParaRPr lang="en-US" altLang="zh-CN" sz="20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CA8838C-1B07-463B-8806-7DCFA7E005F2}"/>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Semaphore Implementation</a:t>
            </a:r>
          </a:p>
        </p:txBody>
      </p:sp>
      <p:sp>
        <p:nvSpPr>
          <p:cNvPr id="69635" name="Rectangle 3">
            <a:extLst>
              <a:ext uri="{FF2B5EF4-FFF2-40B4-BE49-F238E27FC236}">
                <a16:creationId xmlns:a16="http://schemas.microsoft.com/office/drawing/2014/main" id="{2B55050E-9DEF-4AB0-BD67-F32934BB8AC0}"/>
              </a:ext>
            </a:extLst>
          </p:cNvPr>
          <p:cNvSpPr>
            <a:spLocks noGrp="1" noChangeArrowheads="1"/>
          </p:cNvSpPr>
          <p:nvPr>
            <p:ph type="body" idx="4294967295"/>
          </p:nvPr>
        </p:nvSpPr>
        <p:spPr>
          <a:xfrm>
            <a:off x="827088" y="1282700"/>
            <a:ext cx="7793129" cy="5132388"/>
          </a:xfrm>
        </p:spPr>
        <p:txBody>
          <a:bodyPr/>
          <a:lstStyle/>
          <a:p>
            <a:r>
              <a:rPr lang="zh-CN" altLang="en-US" sz="2000" dirty="0"/>
              <a:t>Must </a:t>
            </a:r>
            <a:r>
              <a:rPr lang="zh-CN" altLang="en-US" sz="2000" dirty="0">
                <a:solidFill>
                  <a:srgbClr val="7030A0"/>
                </a:solidFill>
              </a:rPr>
              <a:t>guarantee </a:t>
            </a:r>
            <a:r>
              <a:rPr lang="zh-CN" altLang="en-US" sz="2000" dirty="0"/>
              <a:t>that </a:t>
            </a:r>
            <a:r>
              <a:rPr lang="zh-CN" altLang="en-US" sz="2000" dirty="0">
                <a:solidFill>
                  <a:srgbClr val="C00000"/>
                </a:solidFill>
              </a:rPr>
              <a:t>no two processes </a:t>
            </a:r>
            <a:r>
              <a:rPr lang="zh-CN" altLang="en-US" sz="2000" dirty="0"/>
              <a:t>can execute </a:t>
            </a:r>
            <a:r>
              <a:rPr lang="zh-CN" altLang="en-US" sz="2000" dirty="0">
                <a:solidFill>
                  <a:srgbClr val="0000FF"/>
                </a:solidFill>
              </a:rPr>
              <a:t>wait ()</a:t>
            </a:r>
            <a:r>
              <a:rPr lang="zh-CN" altLang="en-US" sz="2000" dirty="0"/>
              <a:t> and </a:t>
            </a:r>
            <a:r>
              <a:rPr lang="zh-CN" altLang="en-US" sz="2000" dirty="0">
                <a:solidFill>
                  <a:srgbClr val="0000FF"/>
                </a:solidFill>
              </a:rPr>
              <a:t>signal ()</a:t>
            </a:r>
            <a:r>
              <a:rPr lang="zh-CN" altLang="en-US" sz="2000" dirty="0"/>
              <a:t> </a:t>
            </a:r>
            <a:r>
              <a:rPr lang="zh-CN" altLang="en-US" sz="2000" dirty="0">
                <a:solidFill>
                  <a:srgbClr val="FF0000"/>
                </a:solidFill>
              </a:rPr>
              <a:t>on the same semaphore at the same time;</a:t>
            </a:r>
          </a:p>
          <a:p>
            <a:pPr lvl="1"/>
            <a:r>
              <a:rPr lang="zh-CN" altLang="en-US" sz="1800" dirty="0">
                <a:solidFill>
                  <a:srgbClr val="006600"/>
                </a:solidFill>
              </a:rPr>
              <a:t>wait() and signal() </a:t>
            </a:r>
            <a:r>
              <a:rPr lang="zh-CN" altLang="en-US" sz="1800" dirty="0">
                <a:solidFill>
                  <a:srgbClr val="0070C0"/>
                </a:solidFill>
              </a:rPr>
              <a:t>share and modify</a:t>
            </a:r>
            <a:r>
              <a:rPr lang="zh-CN" altLang="en-US" sz="1800" dirty="0">
                <a:solidFill>
                  <a:srgbClr val="006600"/>
                </a:solidFill>
              </a:rPr>
              <a:t> semorphore S</a:t>
            </a:r>
          </a:p>
          <a:p>
            <a:pPr lvl="1"/>
            <a:r>
              <a:rPr lang="zh-CN" altLang="en-US" sz="1800" dirty="0">
                <a:solidFill>
                  <a:srgbClr val="006600"/>
                </a:solidFill>
              </a:rPr>
              <a:t>so, semorphore </a:t>
            </a:r>
            <a:r>
              <a:rPr lang="zh-CN" altLang="en-US" sz="1800" dirty="0">
                <a:solidFill>
                  <a:srgbClr val="7030A0"/>
                </a:solidFill>
              </a:rPr>
              <a:t>S is a critical resource</a:t>
            </a:r>
          </a:p>
          <a:p>
            <a:pPr lvl="1"/>
            <a:r>
              <a:rPr lang="zh-CN" altLang="en-US" sz="1800" b="1" i="1" u="sng" dirty="0">
                <a:solidFill>
                  <a:srgbClr val="0033CC"/>
                </a:solidFill>
                <a:effectLst>
                  <a:outerShdw blurRad="38100" dist="38100" dir="2700000" algn="tl">
                    <a:srgbClr val="000000">
                      <a:alpha val="43137"/>
                    </a:srgbClr>
                  </a:outerShdw>
                </a:effectLst>
              </a:rPr>
              <a:t>wait() and signal() should be two</a:t>
            </a:r>
            <a:r>
              <a:rPr lang="zh-CN" altLang="en-US" sz="1800" b="1" i="1" u="sng" dirty="0">
                <a:solidFill>
                  <a:srgbClr val="FF0000"/>
                </a:solidFill>
                <a:effectLst>
                  <a:outerShdw blurRad="38100" dist="38100" dir="2700000" algn="tl">
                    <a:srgbClr val="000000">
                      <a:alpha val="43137"/>
                    </a:srgbClr>
                  </a:outerShdw>
                </a:effectLst>
              </a:rPr>
              <a:t> atomic operations </a:t>
            </a:r>
            <a:r>
              <a:rPr lang="zh-CN" altLang="en-US" sz="1800" b="1" i="1" u="sng" dirty="0">
                <a:solidFill>
                  <a:srgbClr val="0033CC"/>
                </a:solidFill>
                <a:effectLst>
                  <a:outerShdw blurRad="38100" dist="38100" dir="2700000" algn="tl">
                    <a:srgbClr val="000000">
                      <a:alpha val="43137"/>
                    </a:srgbClr>
                  </a:outerShdw>
                </a:effectLst>
              </a:rPr>
              <a:t>(primitive)</a:t>
            </a:r>
          </a:p>
          <a:p>
            <a:r>
              <a:rPr lang="en-US" altLang="zh-CN" sz="2000" dirty="0"/>
              <a:t>Thus, implementation becomes the </a:t>
            </a:r>
            <a:r>
              <a:rPr lang="en-US" altLang="zh-CN" sz="2000" dirty="0">
                <a:solidFill>
                  <a:srgbClr val="7030A0"/>
                </a:solidFill>
              </a:rPr>
              <a:t>critical section problem </a:t>
            </a:r>
            <a:r>
              <a:rPr lang="en-US" altLang="zh-CN" sz="2000" dirty="0"/>
              <a:t>where the </a:t>
            </a:r>
            <a:r>
              <a:rPr lang="en-US" altLang="zh-CN" sz="2000" dirty="0" smtClean="0">
                <a:solidFill>
                  <a:srgbClr val="FF0000"/>
                </a:solidFill>
              </a:rPr>
              <a:t>wait() </a:t>
            </a:r>
            <a:r>
              <a:rPr lang="en-US" altLang="zh-CN" sz="2000" dirty="0">
                <a:solidFill>
                  <a:srgbClr val="FF0000"/>
                </a:solidFill>
              </a:rPr>
              <a:t>and </a:t>
            </a:r>
            <a:r>
              <a:rPr lang="en-US" altLang="zh-CN" sz="2000" dirty="0" smtClean="0">
                <a:solidFill>
                  <a:srgbClr val="FF0000"/>
                </a:solidFill>
              </a:rPr>
              <a:t>signal() </a:t>
            </a:r>
            <a:r>
              <a:rPr lang="en-US" altLang="zh-CN" sz="2000" dirty="0">
                <a:solidFill>
                  <a:srgbClr val="FF0000"/>
                </a:solidFill>
              </a:rPr>
              <a:t>code </a:t>
            </a:r>
            <a:r>
              <a:rPr lang="en-US" altLang="zh-CN" sz="2000" dirty="0">
                <a:solidFill>
                  <a:srgbClr val="7030A0"/>
                </a:solidFill>
              </a:rPr>
              <a:t>are placed in the critical section</a:t>
            </a:r>
            <a:r>
              <a:rPr lang="en-US" altLang="zh-CN" sz="2000" dirty="0"/>
              <a:t>.</a:t>
            </a:r>
          </a:p>
          <a:p>
            <a:pPr lvl="1"/>
            <a:r>
              <a:rPr lang="en-US" altLang="zh-CN" sz="1800" dirty="0"/>
              <a:t>Could now have</a:t>
            </a:r>
            <a:r>
              <a:rPr lang="en-US" altLang="zh-CN" sz="1800" b="1" dirty="0"/>
              <a:t> </a:t>
            </a:r>
            <a:r>
              <a:rPr lang="en-US" altLang="zh-CN" sz="1800" b="1" u="sng" dirty="0"/>
              <a:t>busy waiting </a:t>
            </a:r>
            <a:r>
              <a:rPr lang="en-US" altLang="zh-CN" sz="1800" dirty="0"/>
              <a:t>in critical section implementation</a:t>
            </a:r>
          </a:p>
          <a:p>
            <a:pPr lvl="2"/>
            <a:r>
              <a:rPr lang="en-US" altLang="zh-CN" sz="1600" dirty="0"/>
              <a:t>But implementation code is short</a:t>
            </a:r>
          </a:p>
          <a:p>
            <a:pPr lvl="2"/>
            <a:r>
              <a:rPr lang="en-US" altLang="zh-CN" sz="1600" dirty="0"/>
              <a:t>Little </a:t>
            </a:r>
            <a:r>
              <a:rPr lang="en-US" altLang="zh-CN" sz="1600" b="1" dirty="0">
                <a:solidFill>
                  <a:srgbClr val="7030A0"/>
                </a:solidFill>
              </a:rPr>
              <a:t>busy waiting </a:t>
            </a:r>
            <a:r>
              <a:rPr lang="en-US" altLang="zh-CN" sz="1600" dirty="0">
                <a:solidFill>
                  <a:srgbClr val="0033CC"/>
                </a:solidFill>
              </a:rPr>
              <a:t>if critical section rarely occupied</a:t>
            </a:r>
          </a:p>
          <a:p>
            <a:r>
              <a:rPr lang="en-US" altLang="zh-CN" sz="2000" u="sng" dirty="0"/>
              <a:t>Note that </a:t>
            </a:r>
            <a:r>
              <a:rPr lang="en-US" altLang="zh-CN" sz="2000" u="sng" dirty="0">
                <a:solidFill>
                  <a:srgbClr val="7030A0"/>
                </a:solidFill>
              </a:rPr>
              <a:t>applications may spend lots of time in critical sections</a:t>
            </a:r>
            <a:r>
              <a:rPr lang="en-US" altLang="zh-CN" sz="2000" u="sng" dirty="0"/>
              <a:t> and therefore this is not a good solution.</a:t>
            </a:r>
          </a:p>
          <a:p>
            <a:pPr>
              <a:buFont typeface="Monotype Sorts" pitchFamily="2" charset="2"/>
              <a:buNone/>
            </a:pPr>
            <a:r>
              <a:rPr lang="en-US" altLang="zh-CN" sz="2000" dirty="0"/>
              <a:t> </a:t>
            </a:r>
          </a:p>
          <a:p>
            <a:pPr lvl="1">
              <a:buFont typeface="Monotype Sorts" pitchFamily="2" charset="2"/>
              <a:buNone/>
            </a:pP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0CE1520D-6480-4B40-BBB7-01EA8E5BDE54}"/>
              </a:ext>
            </a:extLst>
          </p:cNvPr>
          <p:cNvSpPr>
            <a:spLocks noGrp="1"/>
          </p:cNvSpPr>
          <p:nvPr>
            <p:ph type="title" idx="4294967295"/>
          </p:nvPr>
        </p:nvSpPr>
        <p:spPr>
          <a:ln>
            <a:miter/>
          </a:ln>
        </p:spPr>
        <p:txBody>
          <a:bodyPr/>
          <a:lstStyle/>
          <a:p>
            <a:pPr>
              <a:defRPr/>
            </a:pPr>
            <a:r>
              <a:rPr lang="zh-CN" altLang="en-US" dirty="0">
                <a:effectLst>
                  <a:outerShdw blurRad="38100" dist="38100" dir="2700000">
                    <a:srgbClr val="C0C0C0"/>
                  </a:outerShdw>
                </a:effectLst>
              </a:rPr>
              <a:t>spinlock(自旋锁)</a:t>
            </a:r>
            <a:endParaRPr lang="zh-CN" altLang="en-US" noProof="1">
              <a:effectLst>
                <a:outerShdw blurRad="38100" dist="38100" dir="2700000">
                  <a:srgbClr val="C0C0C0"/>
                </a:outerShdw>
              </a:effectLst>
            </a:endParaRPr>
          </a:p>
        </p:txBody>
      </p:sp>
      <p:sp>
        <p:nvSpPr>
          <p:cNvPr id="70659" name="内容占位符 2">
            <a:extLst>
              <a:ext uri="{FF2B5EF4-FFF2-40B4-BE49-F238E27FC236}">
                <a16:creationId xmlns:a16="http://schemas.microsoft.com/office/drawing/2014/main" id="{D8B31F48-4E60-4E2E-A0AC-CBB2D465FE81}"/>
              </a:ext>
            </a:extLst>
          </p:cNvPr>
          <p:cNvSpPr>
            <a:spLocks noGrp="1" noChangeArrowheads="1"/>
          </p:cNvSpPr>
          <p:nvPr>
            <p:ph idx="4294967295"/>
          </p:nvPr>
        </p:nvSpPr>
        <p:spPr>
          <a:xfrm>
            <a:off x="531813" y="949325"/>
            <a:ext cx="7788275" cy="5581650"/>
          </a:xfrm>
        </p:spPr>
        <p:txBody>
          <a:bodyPr/>
          <a:lstStyle/>
          <a:p>
            <a:pPr>
              <a:lnSpc>
                <a:spcPct val="80000"/>
              </a:lnSpc>
            </a:pPr>
            <a:r>
              <a:rPr lang="zh-CN" altLang="en-US" sz="1800" b="1" dirty="0">
                <a:solidFill>
                  <a:srgbClr val="006600"/>
                </a:solidFill>
              </a:rPr>
              <a:t>While a process is in its critical section, any other process that tries to entry its critical section must </a:t>
            </a:r>
            <a:r>
              <a:rPr lang="zh-CN" altLang="en-US" sz="1800" b="1" dirty="0">
                <a:solidFill>
                  <a:srgbClr val="7030A0"/>
                </a:solidFill>
              </a:rPr>
              <a:t>loop continuously</a:t>
            </a:r>
            <a:r>
              <a:rPr lang="zh-CN" altLang="en-US" sz="1800" b="1" dirty="0"/>
              <a:t>;(</a:t>
            </a:r>
            <a:r>
              <a:rPr lang="zh-CN" altLang="en-US" sz="1800" b="1" dirty="0">
                <a:solidFill>
                  <a:srgbClr val="0033CC"/>
                </a:solidFill>
              </a:rPr>
              <a:t>busy waiting</a:t>
            </a:r>
            <a:r>
              <a:rPr lang="zh-CN" altLang="en-US" sz="1800" b="1" dirty="0"/>
              <a:t>)</a:t>
            </a:r>
          </a:p>
          <a:p>
            <a:pPr>
              <a:lnSpc>
                <a:spcPct val="80000"/>
              </a:lnSpc>
              <a:buFont typeface="Wingdings" panose="05000000000000000000" pitchFamily="2" charset="2"/>
              <a:buChar char="l"/>
            </a:pPr>
            <a:r>
              <a:rPr lang="zh-CN" altLang="en-US" sz="1800" dirty="0">
                <a:solidFill>
                  <a:srgbClr val="0033CC"/>
                </a:solidFill>
              </a:rPr>
              <a:t>This type of semaphore is also call</a:t>
            </a:r>
            <a:r>
              <a:rPr lang="zh-CN" altLang="en-US" sz="1800" dirty="0"/>
              <a:t> “</a:t>
            </a:r>
            <a:r>
              <a:rPr lang="zh-CN" altLang="en-US" sz="1800" b="1" dirty="0">
                <a:solidFill>
                  <a:srgbClr val="FF0000"/>
                </a:solidFill>
              </a:rPr>
              <a:t>spinlock(自旋锁)”</a:t>
            </a:r>
            <a:r>
              <a:rPr lang="zh-CN" altLang="en-US" sz="1800" dirty="0"/>
              <a:t>；</a:t>
            </a:r>
          </a:p>
          <a:p>
            <a:pPr>
              <a:lnSpc>
                <a:spcPct val="80000"/>
              </a:lnSpc>
              <a:buFont typeface="Wingdings" panose="05000000000000000000" pitchFamily="2" charset="2"/>
              <a:buChar char="l"/>
            </a:pPr>
            <a:r>
              <a:rPr lang="zh-CN" altLang="en-US" sz="1800" dirty="0"/>
              <a:t>自旋锁的</a:t>
            </a:r>
            <a:r>
              <a:rPr lang="zh-CN" altLang="en-US" sz="1800" b="1" dirty="0">
                <a:solidFill>
                  <a:srgbClr val="0033CC"/>
                </a:solidFill>
              </a:rPr>
              <a:t>缺点</a:t>
            </a:r>
            <a:r>
              <a:rPr lang="zh-CN" altLang="en-US" sz="1800" dirty="0"/>
              <a:t>是循环等待，占用cpu时间。</a:t>
            </a:r>
          </a:p>
          <a:p>
            <a:pPr>
              <a:lnSpc>
                <a:spcPct val="80000"/>
              </a:lnSpc>
              <a:buFont typeface="Wingdings" panose="05000000000000000000" pitchFamily="2" charset="2"/>
              <a:buChar char="l"/>
            </a:pPr>
            <a:r>
              <a:rPr lang="zh-CN" altLang="en-US" sz="1800" dirty="0"/>
              <a:t>在单处理器系统中该问题尤为突出 (</a:t>
            </a:r>
            <a:r>
              <a:rPr lang="zh-CN" altLang="en-US" sz="1800" dirty="0">
                <a:solidFill>
                  <a:srgbClr val="006600"/>
                </a:solidFill>
              </a:rPr>
              <a:t>wait() and signal() --primitive</a:t>
            </a:r>
            <a:r>
              <a:rPr lang="zh-CN" altLang="en-US" sz="1800" dirty="0"/>
              <a:t>)</a:t>
            </a:r>
          </a:p>
          <a:p>
            <a:pPr marL="800100" lvl="1" indent="-342900">
              <a:lnSpc>
                <a:spcPct val="80000"/>
              </a:lnSpc>
              <a:buFont typeface="Wingdings" panose="05000000000000000000" pitchFamily="2" charset="2"/>
              <a:buChar char="•"/>
            </a:pPr>
            <a:r>
              <a:rPr lang="zh-CN" altLang="en-US" sz="1600" dirty="0"/>
              <a:t>循环等待的这段时间其它不访问临界区的进程应该可以执行(</a:t>
            </a:r>
            <a:r>
              <a:rPr lang="zh-CN" altLang="en-US" sz="1600" dirty="0">
                <a:solidFill>
                  <a:srgbClr val="006600"/>
                </a:solidFill>
              </a:rPr>
              <a:t>但无法执行</a:t>
            </a:r>
            <a:r>
              <a:rPr lang="zh-CN" altLang="en-US" sz="1600" dirty="0"/>
              <a:t>)；</a:t>
            </a:r>
          </a:p>
          <a:p>
            <a:pPr marL="800100" lvl="1" indent="-342900">
              <a:lnSpc>
                <a:spcPct val="80000"/>
              </a:lnSpc>
              <a:buFont typeface="Wingdings" panose="05000000000000000000" pitchFamily="2" charset="2"/>
              <a:buChar char="•"/>
            </a:pPr>
            <a:r>
              <a:rPr lang="zh-CN" altLang="en-US" sz="1600" dirty="0">
                <a:solidFill>
                  <a:srgbClr val="7030A0"/>
                </a:solidFill>
              </a:rPr>
              <a:t>当一个进程等待一个事件，而该事件需要其它进程产生，而其它进程无法执行，也就无法产生该事件</a:t>
            </a:r>
          </a:p>
          <a:p>
            <a:pPr>
              <a:lnSpc>
                <a:spcPct val="80000"/>
              </a:lnSpc>
              <a:buFont typeface="Wingdings" panose="05000000000000000000" pitchFamily="2" charset="2"/>
              <a:buChar char="l"/>
            </a:pPr>
            <a:r>
              <a:rPr lang="zh-CN" altLang="en-US" sz="1800" dirty="0"/>
              <a:t>自旋锁的</a:t>
            </a:r>
            <a:r>
              <a:rPr lang="zh-CN" altLang="en-US" sz="1800" b="1" dirty="0">
                <a:solidFill>
                  <a:srgbClr val="0033CC"/>
                </a:solidFill>
              </a:rPr>
              <a:t>优点</a:t>
            </a:r>
            <a:r>
              <a:rPr lang="zh-CN" altLang="en-US" sz="1800" dirty="0"/>
              <a:t>是</a:t>
            </a:r>
            <a:r>
              <a:rPr lang="zh-CN" altLang="en-US" sz="1800" dirty="0">
                <a:solidFill>
                  <a:srgbClr val="FF0000"/>
                </a:solidFill>
              </a:rPr>
              <a:t>进程在循环等待，不需要进行上下文切换，减少了系统开销；</a:t>
            </a:r>
          </a:p>
          <a:p>
            <a:pPr>
              <a:lnSpc>
                <a:spcPct val="80000"/>
              </a:lnSpc>
              <a:buFont typeface="Wingdings" panose="05000000000000000000" pitchFamily="2" charset="2"/>
              <a:buChar char="l"/>
            </a:pPr>
            <a:r>
              <a:rPr lang="zh-CN" altLang="en-US" sz="1800" dirty="0">
                <a:solidFill>
                  <a:srgbClr val="FF0000"/>
                </a:solidFill>
              </a:rPr>
              <a:t>当等待锁的时间较短时，自旋锁是有效的；</a:t>
            </a:r>
          </a:p>
          <a:p>
            <a:pPr>
              <a:lnSpc>
                <a:spcPct val="80000"/>
              </a:lnSpc>
              <a:buFont typeface="Wingdings" panose="05000000000000000000" pitchFamily="2" charset="2"/>
              <a:buChar char="l"/>
            </a:pPr>
            <a:r>
              <a:rPr lang="zh-CN" altLang="en-US" sz="1800" b="1" dirty="0">
                <a:solidFill>
                  <a:srgbClr val="0000FF"/>
                </a:solidFill>
              </a:rPr>
              <a:t>一般在多处理器系统中使用（更适合于多处理器）</a:t>
            </a:r>
          </a:p>
          <a:p>
            <a:pPr marL="800100" lvl="1" indent="-342900">
              <a:lnSpc>
                <a:spcPct val="80000"/>
              </a:lnSpc>
              <a:buFont typeface="Wingdings" panose="05000000000000000000" pitchFamily="2" charset="2"/>
              <a:buChar char="•"/>
            </a:pPr>
            <a:r>
              <a:rPr lang="zh-CN" altLang="en-US" sz="1600" dirty="0"/>
              <a:t>一个线程在一个处理器上等待，而另一个线程可以在另一个处理器上访问临界区；</a:t>
            </a:r>
          </a:p>
          <a:p>
            <a:pPr marL="800100" lvl="1" indent="-342900">
              <a:lnSpc>
                <a:spcPct val="80000"/>
              </a:lnSpc>
              <a:buFont typeface="Wingdings" panose="05000000000000000000" pitchFamily="2" charset="2"/>
              <a:buChar char="•"/>
            </a:pPr>
            <a:r>
              <a:rPr lang="zh-CN" altLang="en-US" sz="1600" dirty="0"/>
              <a:t>当一个进程等待另一个进程产生的事件，另一个进程可以在其它处理机上执行从而产生该事件</a:t>
            </a:r>
            <a:endParaRPr lang="zh-CN" altLang="en-US" sz="1400" dirty="0"/>
          </a:p>
          <a:p>
            <a:pPr>
              <a:lnSpc>
                <a:spcPct val="80000"/>
              </a:lnSpc>
            </a:pPr>
            <a:r>
              <a:rPr lang="zh-CN" altLang="en-US" sz="1800" b="1" dirty="0">
                <a:solidFill>
                  <a:srgbClr val="006600"/>
                </a:solidFill>
              </a:rPr>
              <a:t>后面将要介绍的非忙等信号量机制可解决自旋锁在单处理器中存在的问题；</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AC95F43-08A6-4875-A608-D5E53A2F24EA}"/>
              </a:ext>
            </a:extLst>
          </p:cNvPr>
          <p:cNvSpPr>
            <a:spLocks noGrp="1"/>
          </p:cNvSpPr>
          <p:nvPr>
            <p:ph type="title" idx="4294967295"/>
          </p:nvPr>
        </p:nvSpPr>
        <p:spPr>
          <a:xfrm>
            <a:off x="685800" y="142875"/>
            <a:ext cx="8077200" cy="609600"/>
          </a:xfrm>
          <a:ln>
            <a:miter/>
          </a:ln>
        </p:spPr>
        <p:txBody>
          <a:bodyPr/>
          <a:lstStyle/>
          <a:p>
            <a:pPr>
              <a:defRPr/>
            </a:pPr>
            <a:r>
              <a:rPr lang="en-US" altLang="zh-CN" sz="2400" noProof="1">
                <a:effectLst>
                  <a:outerShdw blurRad="38100" dist="38100" dir="2700000">
                    <a:srgbClr val="C0C0C0"/>
                  </a:outerShdw>
                </a:effectLst>
              </a:rPr>
              <a:t>Semaphore Implementation with no Busy waiting</a:t>
            </a:r>
            <a:r>
              <a:rPr lang="en-US" altLang="zh-CN" sz="2800" noProof="1">
                <a:effectLst>
                  <a:outerShdw blurRad="38100" dist="38100" dir="2700000">
                    <a:srgbClr val="C0C0C0"/>
                  </a:outerShdw>
                </a:effectLst>
              </a:rPr>
              <a:t> </a:t>
            </a:r>
          </a:p>
        </p:txBody>
      </p:sp>
      <p:sp>
        <p:nvSpPr>
          <p:cNvPr id="71683" name="Rectangle 3">
            <a:extLst>
              <a:ext uri="{FF2B5EF4-FFF2-40B4-BE49-F238E27FC236}">
                <a16:creationId xmlns:a16="http://schemas.microsoft.com/office/drawing/2014/main" id="{ADDD104E-7F42-4488-B094-D3EE193D260B}"/>
              </a:ext>
            </a:extLst>
          </p:cNvPr>
          <p:cNvSpPr>
            <a:spLocks noGrp="1" noChangeArrowheads="1"/>
          </p:cNvSpPr>
          <p:nvPr>
            <p:ph type="body" idx="4294967295"/>
          </p:nvPr>
        </p:nvSpPr>
        <p:spPr>
          <a:xfrm>
            <a:off x="827088" y="1425575"/>
            <a:ext cx="6946900" cy="4700588"/>
          </a:xfrm>
        </p:spPr>
        <p:txBody>
          <a:bodyPr/>
          <a:lstStyle/>
          <a:p>
            <a:r>
              <a:rPr lang="en-US" altLang="zh-CN" sz="2000"/>
              <a:t>With </a:t>
            </a:r>
            <a:r>
              <a:rPr lang="en-US" altLang="zh-CN" sz="2000">
                <a:solidFill>
                  <a:srgbClr val="7030A0"/>
                </a:solidFill>
              </a:rPr>
              <a:t>each semaphore </a:t>
            </a:r>
            <a:r>
              <a:rPr lang="en-US" altLang="zh-CN" sz="2000"/>
              <a:t>there is an </a:t>
            </a:r>
            <a:r>
              <a:rPr lang="en-US" altLang="zh-CN" sz="2000">
                <a:solidFill>
                  <a:srgbClr val="7030A0"/>
                </a:solidFill>
              </a:rPr>
              <a:t>associated waiting queue</a:t>
            </a:r>
            <a:r>
              <a:rPr lang="en-US" altLang="zh-CN" sz="2000"/>
              <a:t>. Each entry in a waiting queue has two data items:</a:t>
            </a:r>
          </a:p>
          <a:p>
            <a:pPr lvl="1"/>
            <a:r>
              <a:rPr lang="en-US" altLang="zh-CN" sz="2000"/>
              <a:t> </a:t>
            </a:r>
            <a:r>
              <a:rPr lang="en-US" altLang="zh-CN" sz="2000">
                <a:solidFill>
                  <a:srgbClr val="006600"/>
                </a:solidFill>
              </a:rPr>
              <a:t>value (of type integer)</a:t>
            </a:r>
          </a:p>
          <a:p>
            <a:pPr lvl="1"/>
            <a:r>
              <a:rPr lang="en-US" altLang="zh-CN" sz="2000">
                <a:solidFill>
                  <a:srgbClr val="006600"/>
                </a:solidFill>
              </a:rPr>
              <a:t> pointer to next record in the list</a:t>
            </a:r>
          </a:p>
          <a:p>
            <a:pPr lvl="1">
              <a:buFont typeface="Monotype Sorts" pitchFamily="2" charset="2"/>
              <a:buNone/>
            </a:pPr>
            <a:endParaRPr lang="en-US" altLang="zh-CN" sz="2000"/>
          </a:p>
          <a:p>
            <a:r>
              <a:rPr lang="en-US" altLang="zh-CN" sz="2000"/>
              <a:t>Two operations:</a:t>
            </a:r>
          </a:p>
          <a:p>
            <a:pPr lvl="1"/>
            <a:r>
              <a:rPr lang="en-US" altLang="zh-CN" sz="2000">
                <a:solidFill>
                  <a:srgbClr val="0000FF"/>
                </a:solidFill>
              </a:rPr>
              <a:t>block</a:t>
            </a:r>
            <a:r>
              <a:rPr lang="en-US" altLang="zh-CN" sz="2000"/>
              <a:t> – place the process invoking the operation on the  appropriate waiting queue.</a:t>
            </a:r>
          </a:p>
          <a:p>
            <a:pPr lvl="1"/>
            <a:r>
              <a:rPr lang="en-US" altLang="zh-CN" sz="2000">
                <a:solidFill>
                  <a:srgbClr val="0000FF"/>
                </a:solidFill>
              </a:rPr>
              <a:t>wakeup </a:t>
            </a:r>
            <a:r>
              <a:rPr lang="en-US" altLang="zh-CN" sz="2000"/>
              <a:t>– remove one of processes in the waiting queue and place it in the ready queue.</a:t>
            </a:r>
          </a:p>
          <a:p>
            <a:pPr>
              <a:buFont typeface="Monotype Sorts" pitchFamily="2" charset="2"/>
              <a:buNone/>
            </a:pPr>
            <a:r>
              <a:rPr lang="en-US" altLang="zh-CN" sz="2000">
                <a:solidFill>
                  <a:srgbClr val="0000FF"/>
                </a:solidFill>
              </a:rPr>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F62A058B-855D-4039-BEF6-6F0EF140774E}"/>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Semaphore Implementation</a:t>
            </a:r>
          </a:p>
        </p:txBody>
      </p:sp>
      <p:sp>
        <p:nvSpPr>
          <p:cNvPr id="72707" name="Rectangle 3">
            <a:extLst>
              <a:ext uri="{FF2B5EF4-FFF2-40B4-BE49-F238E27FC236}">
                <a16:creationId xmlns:a16="http://schemas.microsoft.com/office/drawing/2014/main" id="{BC66C7E2-4ABC-49B6-BD40-68AB88697FEF}"/>
              </a:ext>
            </a:extLst>
          </p:cNvPr>
          <p:cNvSpPr>
            <a:spLocks noGrp="1" noChangeArrowheads="1"/>
          </p:cNvSpPr>
          <p:nvPr>
            <p:ph type="body" idx="4294967295"/>
          </p:nvPr>
        </p:nvSpPr>
        <p:spPr/>
        <p:txBody>
          <a:bodyPr/>
          <a:lstStyle/>
          <a:p>
            <a:pPr defTabSz="455613">
              <a:tabLst>
                <a:tab pos="1370013" algn="l"/>
                <a:tab pos="3311525" algn="l"/>
                <a:tab pos="3602038" algn="l"/>
              </a:tabLst>
            </a:pPr>
            <a:r>
              <a:rPr lang="en-US" altLang="zh-CN" sz="2000" dirty="0"/>
              <a:t>Define a semaphore as a </a:t>
            </a:r>
            <a:r>
              <a:rPr lang="en-US" altLang="zh-CN" sz="2000" dirty="0" smtClean="0"/>
              <a:t>record (</a:t>
            </a:r>
            <a:r>
              <a:rPr lang="en-US" altLang="zh-CN" sz="2000" dirty="0" err="1" smtClean="0"/>
              <a:t>struct</a:t>
            </a:r>
            <a:r>
              <a:rPr lang="en-US" altLang="zh-CN" sz="2000" dirty="0" smtClean="0"/>
              <a:t>)</a:t>
            </a:r>
            <a:endParaRPr lang="en-US" altLang="zh-CN" sz="2000" dirty="0"/>
          </a:p>
          <a:p>
            <a:pPr defTabSz="455613">
              <a:buFont typeface="Monotype Sorts" pitchFamily="2" charset="2"/>
              <a:buNone/>
              <a:tabLst>
                <a:tab pos="1370013" algn="l"/>
                <a:tab pos="3311525" algn="l"/>
                <a:tab pos="3602038" algn="l"/>
              </a:tabLst>
            </a:pPr>
            <a:r>
              <a:rPr lang="en-US" altLang="zh-CN" sz="2000" dirty="0"/>
              <a:t>		</a:t>
            </a:r>
            <a:r>
              <a:rPr lang="en-US" altLang="zh-CN" sz="2000" b="1" dirty="0" err="1">
                <a:solidFill>
                  <a:srgbClr val="FF0000"/>
                </a:solidFill>
              </a:rPr>
              <a:t>typedef</a:t>
            </a:r>
            <a:r>
              <a:rPr lang="en-US" altLang="zh-CN" sz="2000" b="1" dirty="0">
                <a:solidFill>
                  <a:srgbClr val="FF0000"/>
                </a:solidFill>
              </a:rPr>
              <a:t> </a:t>
            </a:r>
            <a:r>
              <a:rPr lang="en-US" altLang="zh-CN" sz="2000" b="1" dirty="0" err="1">
                <a:solidFill>
                  <a:srgbClr val="FF0000"/>
                </a:solidFill>
              </a:rPr>
              <a:t>struct</a:t>
            </a:r>
            <a:r>
              <a:rPr lang="en-US" altLang="zh-CN" sz="2000" b="1" dirty="0">
                <a:solidFill>
                  <a:srgbClr val="FF0000"/>
                </a:solidFill>
              </a:rPr>
              <a:t> {</a:t>
            </a:r>
          </a:p>
          <a:p>
            <a:pPr defTabSz="455613">
              <a:buFont typeface="Monotype Sorts" pitchFamily="2" charset="2"/>
              <a:buNone/>
              <a:tabLst>
                <a:tab pos="1370013" algn="l"/>
                <a:tab pos="3311525" algn="l"/>
                <a:tab pos="3602038" algn="l"/>
              </a:tabLst>
            </a:pPr>
            <a:r>
              <a:rPr lang="en-US" altLang="zh-CN" sz="2000" b="1" dirty="0">
                <a:solidFill>
                  <a:srgbClr val="FF0000"/>
                </a:solidFill>
              </a:rPr>
              <a:t>		   </a:t>
            </a:r>
            <a:r>
              <a:rPr lang="en-US" altLang="zh-CN" sz="2000" b="1" dirty="0" err="1">
                <a:solidFill>
                  <a:srgbClr val="FF0000"/>
                </a:solidFill>
              </a:rPr>
              <a:t>int</a:t>
            </a:r>
            <a:r>
              <a:rPr lang="en-US" altLang="zh-CN" sz="2000" b="1" dirty="0">
                <a:solidFill>
                  <a:srgbClr val="FF0000"/>
                </a:solidFill>
              </a:rPr>
              <a:t> value;</a:t>
            </a:r>
            <a:br>
              <a:rPr lang="en-US" altLang="zh-CN" sz="2000" b="1" dirty="0">
                <a:solidFill>
                  <a:srgbClr val="FF0000"/>
                </a:solidFill>
              </a:rPr>
            </a:br>
            <a:r>
              <a:rPr lang="en-US" altLang="zh-CN" sz="2000" b="1" dirty="0">
                <a:solidFill>
                  <a:srgbClr val="FF0000"/>
                </a:solidFill>
              </a:rPr>
              <a:t>	   </a:t>
            </a:r>
            <a:r>
              <a:rPr lang="en-US" altLang="zh-CN" sz="2000" b="1" dirty="0" err="1">
                <a:solidFill>
                  <a:srgbClr val="FF0000"/>
                </a:solidFill>
              </a:rPr>
              <a:t>struct</a:t>
            </a:r>
            <a:r>
              <a:rPr lang="en-US" altLang="zh-CN" sz="2000" b="1" dirty="0">
                <a:solidFill>
                  <a:srgbClr val="FF0000"/>
                </a:solidFill>
              </a:rPr>
              <a:t> process *L;</a:t>
            </a:r>
            <a:br>
              <a:rPr lang="en-US" altLang="zh-CN" sz="2000" b="1" dirty="0">
                <a:solidFill>
                  <a:srgbClr val="FF0000"/>
                </a:solidFill>
              </a:rPr>
            </a:br>
            <a:r>
              <a:rPr lang="en-US" altLang="zh-CN" sz="2000" b="1" dirty="0">
                <a:solidFill>
                  <a:srgbClr val="FF0000"/>
                </a:solidFill>
              </a:rPr>
              <a:t>	} semaphore;</a:t>
            </a:r>
            <a:br>
              <a:rPr lang="en-US" altLang="zh-CN" sz="2000" b="1" dirty="0">
                <a:solidFill>
                  <a:srgbClr val="FF0000"/>
                </a:solidFill>
              </a:rPr>
            </a:br>
            <a:endParaRPr lang="en-US" altLang="zh-CN" sz="2000" dirty="0">
              <a:solidFill>
                <a:srgbClr val="FF0000"/>
              </a:solidFill>
            </a:endParaRPr>
          </a:p>
          <a:p>
            <a:pPr defTabSz="455613">
              <a:tabLst>
                <a:tab pos="1370013" algn="l"/>
                <a:tab pos="3311525" algn="l"/>
                <a:tab pos="3602038" algn="l"/>
              </a:tabLst>
            </a:pPr>
            <a:r>
              <a:rPr lang="en-US" altLang="zh-CN" sz="2800" dirty="0"/>
              <a:t>Assume two simple operations:</a:t>
            </a:r>
          </a:p>
          <a:p>
            <a:pPr lvl="1" defTabSz="455613">
              <a:tabLst>
                <a:tab pos="1370013" algn="l"/>
                <a:tab pos="3311525" algn="l"/>
                <a:tab pos="3602038" algn="l"/>
              </a:tabLst>
            </a:pPr>
            <a:r>
              <a:rPr lang="en-US" altLang="zh-CN" sz="2400" b="1" dirty="0">
                <a:solidFill>
                  <a:srgbClr val="0000FF"/>
                </a:solidFill>
              </a:rPr>
              <a:t>block</a:t>
            </a:r>
            <a:r>
              <a:rPr lang="en-US" altLang="zh-CN" sz="2400" dirty="0"/>
              <a:t> </a:t>
            </a:r>
            <a:r>
              <a:rPr lang="en-US" altLang="zh-CN" sz="2400" dirty="0">
                <a:solidFill>
                  <a:srgbClr val="7030A0"/>
                </a:solidFill>
              </a:rPr>
              <a:t>suspends</a:t>
            </a:r>
            <a:r>
              <a:rPr lang="en-US" altLang="zh-CN" sz="2400" dirty="0"/>
              <a:t> the process that invokes it.</a:t>
            </a:r>
          </a:p>
          <a:p>
            <a:pPr lvl="1" defTabSz="455613">
              <a:tabLst>
                <a:tab pos="1370013" algn="l"/>
                <a:tab pos="3311525" algn="l"/>
                <a:tab pos="3602038" algn="l"/>
              </a:tabLst>
            </a:pPr>
            <a:r>
              <a:rPr lang="en-US" altLang="zh-CN" sz="2400" b="1" dirty="0">
                <a:solidFill>
                  <a:srgbClr val="0000FF"/>
                </a:solidFill>
              </a:rPr>
              <a:t>wakeup(P)</a:t>
            </a:r>
            <a:r>
              <a:rPr lang="en-US" altLang="zh-CN" sz="2400" dirty="0"/>
              <a:t> </a:t>
            </a:r>
            <a:r>
              <a:rPr lang="en-US" altLang="zh-CN" sz="2400" dirty="0">
                <a:solidFill>
                  <a:srgbClr val="7030A0"/>
                </a:solidFill>
              </a:rPr>
              <a:t>resumes</a:t>
            </a:r>
            <a:r>
              <a:rPr lang="en-US" altLang="zh-CN" sz="2400" dirty="0"/>
              <a:t> the execution of a blocked process </a:t>
            </a:r>
            <a:r>
              <a:rPr lang="en-US" altLang="zh-CN" sz="2400" b="1" dirty="0">
                <a:solidFill>
                  <a:srgbClr val="7030A0"/>
                </a:solidFill>
              </a:rPr>
              <a:t>P</a:t>
            </a:r>
            <a:r>
              <a:rPr lang="en-US" altLang="zh-CN" sz="2400" dirty="0"/>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50CC158-DF6E-40A0-8587-7D3D4A15811D}"/>
              </a:ext>
            </a:extLst>
          </p:cNvPr>
          <p:cNvSpPr>
            <a:spLocks noGrp="1"/>
          </p:cNvSpPr>
          <p:nvPr>
            <p:ph type="title" idx="4294967295"/>
          </p:nvPr>
        </p:nvSpPr>
        <p:spPr>
          <a:xfrm>
            <a:off x="685800" y="142875"/>
            <a:ext cx="8458200" cy="581025"/>
          </a:xfrm>
          <a:ln>
            <a:miter/>
          </a:ln>
        </p:spPr>
        <p:txBody>
          <a:bodyPr/>
          <a:lstStyle/>
          <a:p>
            <a:pPr>
              <a:defRPr/>
            </a:pPr>
            <a:r>
              <a:rPr lang="en-US" altLang="zh-CN" sz="2400" noProof="1">
                <a:effectLst>
                  <a:outerShdw blurRad="38100" dist="38100" dir="2700000">
                    <a:srgbClr val="C0C0C0"/>
                  </a:outerShdw>
                </a:effectLst>
              </a:rPr>
              <a:t>Semaphore Implementation with no Busy waiting</a:t>
            </a:r>
            <a:r>
              <a:rPr lang="en-US" altLang="zh-CN" sz="2800" noProof="1">
                <a:effectLst>
                  <a:outerShdw blurRad="38100" dist="38100" dir="2700000">
                    <a:srgbClr val="C0C0C0"/>
                  </a:outerShdw>
                </a:effectLst>
              </a:rPr>
              <a:t> </a:t>
            </a:r>
            <a:r>
              <a:rPr lang="en-US" altLang="zh-CN" sz="2400" noProof="1">
                <a:effectLst>
                  <a:outerShdw blurRad="38100" dist="38100" dir="2700000">
                    <a:srgbClr val="C0C0C0"/>
                  </a:outerShdw>
                </a:effectLst>
              </a:rPr>
              <a:t>(Cont.)</a:t>
            </a:r>
          </a:p>
        </p:txBody>
      </p:sp>
      <p:sp>
        <p:nvSpPr>
          <p:cNvPr id="73731" name="Rectangle 3">
            <a:extLst>
              <a:ext uri="{FF2B5EF4-FFF2-40B4-BE49-F238E27FC236}">
                <a16:creationId xmlns:a16="http://schemas.microsoft.com/office/drawing/2014/main" id="{623932CF-774A-4641-915B-075EE93D2CA1}"/>
              </a:ext>
            </a:extLst>
          </p:cNvPr>
          <p:cNvSpPr>
            <a:spLocks noGrp="1" noChangeArrowheads="1"/>
          </p:cNvSpPr>
          <p:nvPr>
            <p:ph type="body" idx="4294967295"/>
          </p:nvPr>
        </p:nvSpPr>
        <p:spPr>
          <a:xfrm>
            <a:off x="547457" y="1149535"/>
            <a:ext cx="7874000" cy="4997450"/>
          </a:xfrm>
        </p:spPr>
        <p:txBody>
          <a:bodyPr/>
          <a:lstStyle/>
          <a:p>
            <a:pPr>
              <a:lnSpc>
                <a:spcPct val="80000"/>
              </a:lnSpc>
            </a:pPr>
            <a:r>
              <a:rPr lang="zh-CN" altLang="en-US" sz="1600" dirty="0"/>
              <a:t>Implementation of </a:t>
            </a:r>
            <a:r>
              <a:rPr lang="zh-CN" altLang="en-US" sz="1600" dirty="0">
                <a:solidFill>
                  <a:srgbClr val="FF0000"/>
                </a:solidFill>
              </a:rPr>
              <a:t>wait</a:t>
            </a:r>
            <a:r>
              <a:rPr lang="zh-CN" altLang="en-US" sz="1600" dirty="0">
                <a:sym typeface="Wingdings" panose="05000000000000000000" pitchFamily="2" charset="2"/>
              </a:rPr>
              <a:t>： （P操作，P原语）</a:t>
            </a:r>
            <a:endParaRPr lang="zh-CN" altLang="en-US" sz="1600" dirty="0"/>
          </a:p>
          <a:p>
            <a:pPr>
              <a:lnSpc>
                <a:spcPct val="80000"/>
              </a:lnSpc>
              <a:buFont typeface="Monotype Sorts" pitchFamily="2" charset="2"/>
              <a:buNone/>
            </a:pPr>
            <a:endParaRPr lang="zh-CN" altLang="en-US" sz="1600" dirty="0"/>
          </a:p>
          <a:p>
            <a:pPr>
              <a:lnSpc>
                <a:spcPct val="80000"/>
              </a:lnSpc>
              <a:buFont typeface="Monotype Sorts" pitchFamily="2" charset="2"/>
              <a:buNone/>
            </a:pPr>
            <a:r>
              <a:rPr lang="zh-CN" altLang="en-US" sz="1600" dirty="0"/>
              <a:t>                        </a:t>
            </a:r>
            <a:r>
              <a:rPr lang="zh-CN" altLang="en-US" sz="1600" dirty="0">
                <a:solidFill>
                  <a:srgbClr val="0000FF"/>
                </a:solidFill>
              </a:rPr>
              <a:t>wait (S)  { </a:t>
            </a:r>
            <a:r>
              <a:rPr lang="zh-CN" altLang="en-US" sz="1600" dirty="0" smtClean="0">
                <a:solidFill>
                  <a:srgbClr val="0000FF"/>
                </a:solidFill>
              </a:rPr>
              <a:t> </a:t>
            </a:r>
            <a:r>
              <a:rPr lang="en-US" altLang="zh-CN" sz="1600" dirty="0" smtClean="0">
                <a:solidFill>
                  <a:srgbClr val="7030A0"/>
                </a:solidFill>
              </a:rPr>
              <a:t>//P(S)</a:t>
            </a:r>
            <a:endParaRPr lang="zh-CN" altLang="en-US" sz="1600" dirty="0">
              <a:solidFill>
                <a:srgbClr val="7030A0"/>
              </a:solidFill>
            </a:endParaRPr>
          </a:p>
          <a:p>
            <a:pPr>
              <a:lnSpc>
                <a:spcPct val="80000"/>
              </a:lnSpc>
              <a:buFont typeface="Monotype Sorts" pitchFamily="2" charset="2"/>
              <a:buNone/>
            </a:pPr>
            <a:r>
              <a:rPr lang="zh-CN" altLang="en-US" sz="1600" i="1" dirty="0">
                <a:solidFill>
                  <a:srgbClr val="0000FF"/>
                </a:solidFill>
              </a:rPr>
              <a:t>	                          </a:t>
            </a:r>
            <a:r>
              <a:rPr lang="zh-CN" altLang="en-US" sz="1600" dirty="0">
                <a:solidFill>
                  <a:srgbClr val="0000FF"/>
                </a:solidFill>
              </a:rPr>
              <a:t>value--;</a:t>
            </a:r>
          </a:p>
          <a:p>
            <a:pPr>
              <a:lnSpc>
                <a:spcPct val="80000"/>
              </a:lnSpc>
              <a:buFont typeface="Monotype Sorts" pitchFamily="2" charset="2"/>
              <a:buNone/>
            </a:pPr>
            <a:r>
              <a:rPr lang="zh-CN" altLang="en-US" sz="1600" dirty="0">
                <a:solidFill>
                  <a:srgbClr val="0000FF"/>
                </a:solidFill>
              </a:rPr>
              <a:t>	                          if (value </a:t>
            </a:r>
            <a:r>
              <a:rPr lang="zh-CN" altLang="en-US" sz="1600" i="1" dirty="0">
                <a:solidFill>
                  <a:srgbClr val="0000FF"/>
                </a:solidFill>
              </a:rPr>
              <a:t>&lt; </a:t>
            </a:r>
            <a:r>
              <a:rPr lang="zh-CN" altLang="en-US" sz="1600" dirty="0">
                <a:solidFill>
                  <a:srgbClr val="0000FF"/>
                </a:solidFill>
              </a:rPr>
              <a:t>0) { </a:t>
            </a:r>
          </a:p>
          <a:p>
            <a:pPr>
              <a:lnSpc>
                <a:spcPct val="80000"/>
              </a:lnSpc>
              <a:buFont typeface="Monotype Sorts" pitchFamily="2" charset="2"/>
              <a:buNone/>
            </a:pPr>
            <a:r>
              <a:rPr lang="zh-CN" altLang="en-US" sz="1600" i="1" dirty="0">
                <a:solidFill>
                  <a:srgbClr val="0000FF"/>
                </a:solidFill>
              </a:rPr>
              <a:t>			    add this process to waiting queue</a:t>
            </a:r>
          </a:p>
          <a:p>
            <a:pPr>
              <a:lnSpc>
                <a:spcPct val="80000"/>
              </a:lnSpc>
              <a:buFont typeface="Monotype Sorts" pitchFamily="2" charset="2"/>
              <a:buNone/>
            </a:pPr>
            <a:r>
              <a:rPr lang="zh-CN" altLang="en-US" sz="1600" dirty="0">
                <a:solidFill>
                  <a:srgbClr val="0000FF"/>
                </a:solidFill>
              </a:rPr>
              <a:t>			    block();  }</a:t>
            </a:r>
          </a:p>
          <a:p>
            <a:pPr>
              <a:lnSpc>
                <a:spcPct val="80000"/>
              </a:lnSpc>
              <a:buFont typeface="Monotype Sorts" pitchFamily="2" charset="2"/>
              <a:buNone/>
            </a:pPr>
            <a:r>
              <a:rPr lang="zh-CN" altLang="en-US" sz="1600" dirty="0">
                <a:solidFill>
                  <a:srgbClr val="0000FF"/>
                </a:solidFill>
              </a:rPr>
              <a:t>                             }</a:t>
            </a:r>
          </a:p>
          <a:p>
            <a:pPr>
              <a:lnSpc>
                <a:spcPct val="80000"/>
              </a:lnSpc>
              <a:buFont typeface="Monotype Sorts" pitchFamily="2" charset="2"/>
              <a:buNone/>
            </a:pPr>
            <a:endParaRPr lang="zh-CN" altLang="en-US" sz="1600" dirty="0">
              <a:solidFill>
                <a:srgbClr val="0000FF"/>
              </a:solidFill>
            </a:endParaRPr>
          </a:p>
          <a:p>
            <a:pPr>
              <a:lnSpc>
                <a:spcPct val="80000"/>
              </a:lnSpc>
            </a:pPr>
            <a:r>
              <a:rPr lang="zh-CN" altLang="en-US" sz="1600" dirty="0"/>
              <a:t>Implementation of </a:t>
            </a:r>
            <a:r>
              <a:rPr lang="zh-CN" altLang="en-US" sz="1600" dirty="0">
                <a:solidFill>
                  <a:srgbClr val="FF0000"/>
                </a:solidFill>
              </a:rPr>
              <a:t>signal</a:t>
            </a:r>
            <a:r>
              <a:rPr lang="zh-CN" altLang="en-US" sz="1600" dirty="0"/>
              <a:t>: </a:t>
            </a:r>
            <a:r>
              <a:rPr lang="zh-CN" altLang="en-US" sz="1600" dirty="0">
                <a:sym typeface="Wingdings" panose="05000000000000000000" pitchFamily="2" charset="2"/>
              </a:rPr>
              <a:t>（V操作，V原语）</a:t>
            </a:r>
            <a:endParaRPr lang="zh-CN" altLang="en-US" sz="1600" dirty="0"/>
          </a:p>
          <a:p>
            <a:pPr>
              <a:lnSpc>
                <a:spcPct val="80000"/>
              </a:lnSpc>
              <a:buFont typeface="Monotype Sorts" pitchFamily="2" charset="2"/>
              <a:buNone/>
            </a:pPr>
            <a:endParaRPr lang="zh-CN" altLang="en-US" sz="1600" dirty="0"/>
          </a:p>
          <a:p>
            <a:pPr>
              <a:lnSpc>
                <a:spcPct val="80000"/>
              </a:lnSpc>
              <a:buFont typeface="Monotype Sorts" pitchFamily="2" charset="2"/>
              <a:buNone/>
            </a:pPr>
            <a:r>
              <a:rPr lang="zh-CN" altLang="en-US" sz="1600" dirty="0"/>
              <a:t>                        </a:t>
            </a:r>
            <a:r>
              <a:rPr lang="en-US" altLang="zh-CN" sz="1600" dirty="0">
                <a:solidFill>
                  <a:srgbClr val="0000FF"/>
                </a:solidFill>
              </a:rPr>
              <a:t>s</a:t>
            </a:r>
            <a:r>
              <a:rPr lang="zh-CN" altLang="en-US" sz="1600" dirty="0">
                <a:solidFill>
                  <a:srgbClr val="0000FF"/>
                </a:solidFill>
              </a:rPr>
              <a:t>ignal (S)  { </a:t>
            </a:r>
            <a:r>
              <a:rPr lang="zh-CN" altLang="en-US" sz="1600" dirty="0" smtClean="0">
                <a:solidFill>
                  <a:srgbClr val="0000FF"/>
                </a:solidFill>
              </a:rPr>
              <a:t>  </a:t>
            </a:r>
            <a:r>
              <a:rPr lang="en-US" altLang="zh-CN" sz="1600" dirty="0" smtClean="0">
                <a:solidFill>
                  <a:srgbClr val="7030A0"/>
                </a:solidFill>
              </a:rPr>
              <a:t>//V(S)</a:t>
            </a:r>
            <a:endParaRPr lang="zh-CN" altLang="en-US" sz="1600" dirty="0">
              <a:solidFill>
                <a:srgbClr val="7030A0"/>
              </a:solidFill>
            </a:endParaRPr>
          </a:p>
          <a:p>
            <a:pPr>
              <a:lnSpc>
                <a:spcPct val="80000"/>
              </a:lnSpc>
              <a:buFont typeface="Monotype Sorts" pitchFamily="2" charset="2"/>
              <a:buNone/>
            </a:pPr>
            <a:r>
              <a:rPr lang="zh-CN" altLang="en-US" sz="1600" dirty="0">
                <a:solidFill>
                  <a:srgbClr val="0000FF"/>
                </a:solidFill>
              </a:rPr>
              <a:t>	                             value++;</a:t>
            </a:r>
          </a:p>
          <a:p>
            <a:pPr>
              <a:lnSpc>
                <a:spcPct val="80000"/>
              </a:lnSpc>
              <a:buFont typeface="Monotype Sorts" pitchFamily="2" charset="2"/>
              <a:buNone/>
            </a:pPr>
            <a:r>
              <a:rPr lang="zh-CN" altLang="en-US" sz="1600" dirty="0">
                <a:solidFill>
                  <a:srgbClr val="0000FF"/>
                </a:solidFill>
              </a:rPr>
              <a:t>	                              if (value </a:t>
            </a:r>
            <a:r>
              <a:rPr lang="zh-CN" altLang="en-US" sz="1600" i="1" dirty="0">
                <a:solidFill>
                  <a:srgbClr val="0000FF"/>
                </a:solidFill>
              </a:rPr>
              <a:t>&lt;</a:t>
            </a:r>
            <a:r>
              <a:rPr lang="zh-CN" altLang="en-US" sz="1600" dirty="0">
                <a:solidFill>
                  <a:srgbClr val="0000FF"/>
                </a:solidFill>
              </a:rPr>
              <a:t>= 0) { </a:t>
            </a:r>
          </a:p>
          <a:p>
            <a:pPr>
              <a:lnSpc>
                <a:spcPct val="80000"/>
              </a:lnSpc>
              <a:buFont typeface="Monotype Sorts" pitchFamily="2" charset="2"/>
              <a:buNone/>
            </a:pPr>
            <a:r>
              <a:rPr lang="zh-CN" altLang="en-US" sz="1600" i="1" dirty="0">
                <a:solidFill>
                  <a:srgbClr val="0000FF"/>
                </a:solidFill>
              </a:rPr>
              <a:t>			         remove </a:t>
            </a:r>
            <a:r>
              <a:rPr lang="zh-CN" altLang="en-US" sz="1600" b="1" i="1" dirty="0">
                <a:solidFill>
                  <a:srgbClr val="0000FF"/>
                </a:solidFill>
              </a:rPr>
              <a:t>a process</a:t>
            </a:r>
            <a:r>
              <a:rPr lang="zh-CN" altLang="en-US" sz="1600" i="1" dirty="0">
                <a:solidFill>
                  <a:srgbClr val="0000FF"/>
                </a:solidFill>
              </a:rPr>
              <a:t> P from the waiting queue</a:t>
            </a:r>
          </a:p>
          <a:p>
            <a:pPr>
              <a:lnSpc>
                <a:spcPct val="80000"/>
              </a:lnSpc>
              <a:buFont typeface="Monotype Sorts" pitchFamily="2" charset="2"/>
              <a:buNone/>
            </a:pPr>
            <a:r>
              <a:rPr lang="zh-CN" altLang="en-US" sz="1600" dirty="0">
                <a:solidFill>
                  <a:srgbClr val="0000FF"/>
                </a:solidFill>
              </a:rPr>
              <a:t>			         wakeup(P);  }</a:t>
            </a:r>
          </a:p>
          <a:p>
            <a:pPr>
              <a:lnSpc>
                <a:spcPct val="80000"/>
              </a:lnSpc>
              <a:buFont typeface="Monotype Sorts" pitchFamily="2" charset="2"/>
              <a:buNone/>
            </a:pPr>
            <a:r>
              <a:rPr lang="zh-CN" altLang="en-US" sz="1600" dirty="0">
                <a:solidFill>
                  <a:srgbClr val="0000FF"/>
                </a:solidFill>
              </a:rPr>
              <a:t>                        }</a:t>
            </a:r>
          </a:p>
          <a:p>
            <a:pPr>
              <a:lnSpc>
                <a:spcPct val="80000"/>
              </a:lnSpc>
              <a:buFont typeface="Monotype Sorts" pitchFamily="2" charset="2"/>
              <a:buNone/>
            </a:pPr>
            <a:endParaRPr lang="zh-CN" altLang="en-US" sz="1600" dirty="0">
              <a:solidFill>
                <a:srgbClr val="0000FF"/>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9CC5B20C-7283-4538-ACD4-DD17B678B4FE}"/>
              </a:ext>
            </a:extLst>
          </p:cNvPr>
          <p:cNvSpPr>
            <a:spLocks noGrp="1"/>
          </p:cNvSpPr>
          <p:nvPr>
            <p:ph type="title" idx="4294967295"/>
          </p:nvPr>
        </p:nvSpPr>
        <p:spPr>
          <a:xfrm>
            <a:off x="963613" y="887413"/>
            <a:ext cx="7434262" cy="563562"/>
          </a:xfrm>
          <a:ln>
            <a:miter/>
          </a:ln>
        </p:spPr>
        <p:txBody>
          <a:bodyPr/>
          <a:lstStyle/>
          <a:p>
            <a:pPr>
              <a:defRPr/>
            </a:pPr>
            <a:r>
              <a:rPr lang="zh-CN" altLang="en-US" sz="2400" u="sng" noProof="1">
                <a:solidFill>
                  <a:srgbClr val="0000FF"/>
                </a:solidFill>
                <a:effectLst>
                  <a:outerShdw blurRad="38100" dist="38100" dir="2700000">
                    <a:srgbClr val="C0C0C0"/>
                  </a:outerShdw>
                </a:effectLst>
              </a:rPr>
              <a:t>以进程的互斥为例简要说明信号量及两个操作的含义</a:t>
            </a:r>
          </a:p>
        </p:txBody>
      </p:sp>
      <p:sp>
        <p:nvSpPr>
          <p:cNvPr id="74755" name="Rectangle 3">
            <a:extLst>
              <a:ext uri="{FF2B5EF4-FFF2-40B4-BE49-F238E27FC236}">
                <a16:creationId xmlns:a16="http://schemas.microsoft.com/office/drawing/2014/main" id="{9258E041-FF18-4A2D-9700-0712288BD601}"/>
              </a:ext>
            </a:extLst>
          </p:cNvPr>
          <p:cNvSpPr>
            <a:spLocks noGrp="1" noChangeArrowheads="1"/>
          </p:cNvSpPr>
          <p:nvPr>
            <p:ph type="body" idx="4294967295"/>
          </p:nvPr>
        </p:nvSpPr>
        <p:spPr>
          <a:xfrm>
            <a:off x="827088" y="1919966"/>
            <a:ext cx="7351712" cy="3357562"/>
          </a:xfrm>
        </p:spPr>
        <p:txBody>
          <a:bodyPr/>
          <a:lstStyle/>
          <a:p>
            <a:r>
              <a:rPr lang="zh-CN" altLang="en-US" sz="2000" dirty="0"/>
              <a:t>假定系统中有1台打印机，三个进程共享；</a:t>
            </a:r>
          </a:p>
          <a:p>
            <a:r>
              <a:rPr lang="zh-CN" altLang="en-US" sz="2000" dirty="0"/>
              <a:t>假定系统中有2台打印机，三个进程共享；</a:t>
            </a:r>
          </a:p>
          <a:p>
            <a:endParaRPr lang="zh-CN" altLang="en-US" sz="2000" dirty="0"/>
          </a:p>
          <a:p>
            <a:r>
              <a:rPr lang="zh-CN" altLang="en-US" sz="2000" dirty="0"/>
              <a:t>观察以上情况下，信号量的值的变化，以及信号量等待队列中的进程的个数的变化情况；</a:t>
            </a:r>
          </a:p>
          <a:p>
            <a:r>
              <a:rPr lang="zh-CN" altLang="en-US" sz="2000" dirty="0"/>
              <a:t>总结出信号量以及wait、signal的含义；</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1F7F6F4-D75E-4D0D-9943-8255997A7CF2}"/>
              </a:ext>
            </a:extLst>
          </p:cNvPr>
          <p:cNvSpPr>
            <a:spLocks noGrp="1"/>
          </p:cNvSpPr>
          <p:nvPr>
            <p:ph type="title" idx="4294967295"/>
          </p:nvPr>
        </p:nvSpPr>
        <p:spPr>
          <a:xfrm>
            <a:off x="2100263" y="608013"/>
            <a:ext cx="5348287" cy="844550"/>
          </a:xfrm>
          <a:ln>
            <a:miter/>
          </a:ln>
        </p:spPr>
        <p:txBody>
          <a:bodyPr/>
          <a:lstStyle/>
          <a:p>
            <a:pPr>
              <a:defRPr/>
            </a:pPr>
            <a:r>
              <a:rPr lang="zh-CN" altLang="en-US" sz="3600" noProof="1">
                <a:effectLst>
                  <a:outerShdw blurRad="38100" dist="38100" dir="2700000">
                    <a:srgbClr val="C0C0C0"/>
                  </a:outerShdw>
                </a:effectLst>
              </a:rPr>
              <a:t>三个进程共享1台打印机</a:t>
            </a:r>
          </a:p>
        </p:txBody>
      </p:sp>
      <p:sp>
        <p:nvSpPr>
          <p:cNvPr id="75779" name="Rectangle 3">
            <a:extLst>
              <a:ext uri="{FF2B5EF4-FFF2-40B4-BE49-F238E27FC236}">
                <a16:creationId xmlns:a16="http://schemas.microsoft.com/office/drawing/2014/main" id="{912545C9-490E-44B6-9A8E-8AFC4A27D583}"/>
              </a:ext>
            </a:extLst>
          </p:cNvPr>
          <p:cNvSpPr>
            <a:spLocks noGrp="1" noChangeArrowheads="1"/>
          </p:cNvSpPr>
          <p:nvPr>
            <p:ph type="body" idx="4294967295"/>
          </p:nvPr>
        </p:nvSpPr>
        <p:spPr>
          <a:xfrm>
            <a:off x="1357313" y="2081213"/>
            <a:ext cx="7029450" cy="3465512"/>
          </a:xfrm>
        </p:spPr>
        <p:txBody>
          <a:bodyPr/>
          <a:lstStyle/>
          <a:p>
            <a:pPr>
              <a:tabLst>
                <a:tab pos="2058988" algn="l"/>
                <a:tab pos="2459038" algn="l"/>
              </a:tabLst>
            </a:pPr>
            <a:r>
              <a:rPr lang="en-US" altLang="zh-CN" sz="2400"/>
              <a:t>Shared data</a:t>
            </a:r>
            <a:br>
              <a:rPr lang="en-US" altLang="zh-CN" sz="2400"/>
            </a:br>
            <a:r>
              <a:rPr lang="en-US" altLang="zh-CN" sz="2400"/>
              <a:t/>
            </a:r>
            <a:br>
              <a:rPr lang="en-US" altLang="zh-CN" sz="2400"/>
            </a:br>
            <a:r>
              <a:rPr lang="en-US" altLang="zh-CN" sz="2400" b="1"/>
              <a:t>semaphore mutex;</a:t>
            </a:r>
            <a:br>
              <a:rPr lang="en-US" altLang="zh-CN" sz="2400" b="1"/>
            </a:br>
            <a:r>
              <a:rPr lang="en-US" altLang="zh-CN" sz="2400"/>
              <a:t/>
            </a:r>
            <a:br>
              <a:rPr lang="en-US" altLang="zh-CN" sz="2400"/>
            </a:br>
            <a:r>
              <a:rPr lang="en-US" altLang="zh-CN" sz="2400"/>
              <a:t>Initially:</a:t>
            </a:r>
            <a:br>
              <a:rPr lang="en-US" altLang="zh-CN" sz="2400"/>
            </a:br>
            <a:r>
              <a:rPr lang="en-US" altLang="zh-CN" sz="2400"/>
              <a:t/>
            </a:r>
            <a:br>
              <a:rPr lang="en-US" altLang="zh-CN" sz="2400"/>
            </a:br>
            <a:r>
              <a:rPr lang="en-US" altLang="zh-CN" sz="2400" b="1"/>
              <a:t>mutex = 1;</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0E42758D-47CC-43B7-B0F7-5759E8F3B821}"/>
              </a:ext>
            </a:extLst>
          </p:cNvPr>
          <p:cNvSpPr>
            <a:spLocks noGrp="1"/>
          </p:cNvSpPr>
          <p:nvPr>
            <p:ph type="title" idx="4294967295"/>
          </p:nvPr>
        </p:nvSpPr>
        <p:spPr>
          <a:xfrm>
            <a:off x="1025525" y="396875"/>
            <a:ext cx="7772400" cy="844550"/>
          </a:xfrm>
          <a:ln>
            <a:miter/>
          </a:ln>
        </p:spPr>
        <p:txBody>
          <a:bodyPr/>
          <a:lstStyle/>
          <a:p>
            <a:pPr>
              <a:defRPr/>
            </a:pPr>
            <a:r>
              <a:rPr lang="zh-CN" altLang="en-US" noProof="1">
                <a:effectLst>
                  <a:outerShdw blurRad="38100" dist="38100" dir="2700000">
                    <a:srgbClr val="C0C0C0"/>
                  </a:outerShdw>
                </a:effectLst>
              </a:rPr>
              <a:t>三个进程共享1台打印机</a:t>
            </a:r>
          </a:p>
        </p:txBody>
      </p:sp>
      <p:sp>
        <p:nvSpPr>
          <p:cNvPr id="76803" name="Rectangle 3">
            <a:extLst>
              <a:ext uri="{FF2B5EF4-FFF2-40B4-BE49-F238E27FC236}">
                <a16:creationId xmlns:a16="http://schemas.microsoft.com/office/drawing/2014/main" id="{D2792DC4-18C9-454B-AEA4-0BB36F0CAF52}"/>
              </a:ext>
            </a:extLst>
          </p:cNvPr>
          <p:cNvSpPr>
            <a:spLocks noGrp="1" noChangeArrowheads="1"/>
          </p:cNvSpPr>
          <p:nvPr>
            <p:ph type="body" idx="4294967295"/>
          </p:nvPr>
        </p:nvSpPr>
        <p:spPr>
          <a:xfrm>
            <a:off x="107950" y="2349500"/>
            <a:ext cx="2894013" cy="2962275"/>
          </a:xfrm>
          <a:ln w="12700">
            <a:solidFill>
              <a:schemeClr val="tx1"/>
            </a:solidFill>
            <a:prstDash val="dash"/>
            <a:miter lim="800000"/>
            <a:headEnd/>
            <a:tailEnd/>
          </a:ln>
        </p:spPr>
        <p:txBody>
          <a:bodyPr/>
          <a:lstStyle/>
          <a:p>
            <a:pPr>
              <a:buFont typeface="Monotype Sorts" pitchFamily="2" charset="2"/>
              <a:buNone/>
              <a:tabLst>
                <a:tab pos="2459038" algn="l"/>
                <a:tab pos="2740025" algn="l"/>
                <a:tab pos="3084513" algn="l"/>
              </a:tabLst>
            </a:pPr>
            <a:r>
              <a:rPr lang="zh-CN" altLang="en-US" sz="1600" b="1" i="1"/>
              <a:t>P1:</a:t>
            </a:r>
          </a:p>
          <a:p>
            <a:pPr>
              <a:spcBef>
                <a:spcPct val="15000"/>
              </a:spcBef>
              <a:buFont typeface="Monotype Sorts" pitchFamily="2" charset="2"/>
              <a:buNone/>
              <a:tabLst>
                <a:tab pos="2459038" algn="l"/>
                <a:tab pos="2740025" algn="l"/>
                <a:tab pos="3084513" algn="l"/>
              </a:tabLst>
            </a:pPr>
            <a:r>
              <a:rPr lang="zh-CN" altLang="en-US" sz="1600"/>
              <a:t>	</a:t>
            </a:r>
            <a:r>
              <a:rPr lang="zh-CN" altLang="en-US" sz="1600" b="1"/>
              <a:t>do { </a:t>
            </a:r>
          </a:p>
          <a:p>
            <a:pPr>
              <a:spcBef>
                <a:spcPct val="15000"/>
              </a:spcBef>
              <a:buFont typeface="Monotype Sorts" pitchFamily="2" charset="2"/>
              <a:buNone/>
              <a:tabLst>
                <a:tab pos="2459038" algn="l"/>
                <a:tab pos="2740025" algn="l"/>
                <a:tab pos="3084513" algn="l"/>
              </a:tabLst>
            </a:pPr>
            <a:r>
              <a:rPr lang="zh-CN" altLang="en-US" sz="1600" b="1"/>
              <a:t>	         …</a:t>
            </a:r>
          </a:p>
          <a:p>
            <a:pPr>
              <a:spcBef>
                <a:spcPct val="15000"/>
              </a:spcBef>
              <a:buFont typeface="Monotype Sorts" pitchFamily="2" charset="2"/>
              <a:buNone/>
              <a:tabLst>
                <a:tab pos="2459038" algn="l"/>
                <a:tab pos="2740025" algn="l"/>
                <a:tab pos="3084513" algn="l"/>
              </a:tabLst>
            </a:pPr>
            <a:r>
              <a:rPr lang="zh-CN" altLang="en-US" sz="1600" b="1"/>
              <a:t>	         wait(mutex);</a:t>
            </a:r>
          </a:p>
          <a:p>
            <a:pPr>
              <a:spcBef>
                <a:spcPct val="15000"/>
              </a:spcBef>
              <a:buFont typeface="Monotype Sorts" pitchFamily="2" charset="2"/>
              <a:buNone/>
              <a:tabLst>
                <a:tab pos="2459038" algn="l"/>
                <a:tab pos="2740025" algn="l"/>
                <a:tab pos="3084513" algn="l"/>
              </a:tabLst>
            </a:pPr>
            <a:r>
              <a:rPr lang="zh-CN" altLang="en-US" sz="1600" b="1"/>
              <a:t>	         </a:t>
            </a:r>
            <a:r>
              <a:rPr lang="zh-CN" altLang="en-US" sz="1600"/>
              <a:t>critical section;</a:t>
            </a:r>
          </a:p>
          <a:p>
            <a:pPr>
              <a:spcBef>
                <a:spcPct val="15000"/>
              </a:spcBef>
              <a:buFont typeface="Monotype Sorts" pitchFamily="2" charset="2"/>
              <a:buNone/>
              <a:tabLst>
                <a:tab pos="2459038" algn="l"/>
                <a:tab pos="2740025" algn="l"/>
                <a:tab pos="3084513" algn="l"/>
              </a:tabLst>
            </a:pPr>
            <a:r>
              <a:rPr lang="zh-CN" altLang="en-US" sz="1600" b="1"/>
              <a:t>	         signal(mutex);</a:t>
            </a:r>
          </a:p>
          <a:p>
            <a:pPr>
              <a:spcBef>
                <a:spcPct val="15000"/>
              </a:spcBef>
              <a:buFont typeface="Monotype Sorts" pitchFamily="2" charset="2"/>
              <a:buNone/>
              <a:tabLst>
                <a:tab pos="2459038" algn="l"/>
                <a:tab pos="2740025" algn="l"/>
                <a:tab pos="3084513" algn="l"/>
              </a:tabLst>
            </a:pPr>
            <a:r>
              <a:rPr lang="zh-CN" altLang="en-US" sz="1600" b="1"/>
              <a:t>	         </a:t>
            </a:r>
            <a:r>
              <a:rPr lang="zh-CN" altLang="en-US" sz="1600"/>
              <a:t>reminder section;</a:t>
            </a:r>
          </a:p>
          <a:p>
            <a:pPr>
              <a:spcBef>
                <a:spcPct val="15000"/>
              </a:spcBef>
              <a:buFont typeface="Monotype Sorts" pitchFamily="2" charset="2"/>
              <a:buNone/>
              <a:tabLst>
                <a:tab pos="2459038" algn="l"/>
                <a:tab pos="2740025" algn="l"/>
                <a:tab pos="3084513" algn="l"/>
              </a:tabLst>
            </a:pPr>
            <a:r>
              <a:rPr lang="zh-CN" altLang="en-US" sz="1600" b="1"/>
              <a:t>	      } while (1);</a:t>
            </a:r>
          </a:p>
          <a:p>
            <a:pPr>
              <a:buFont typeface="Monotype Sorts" pitchFamily="2" charset="2"/>
              <a:buNone/>
              <a:tabLst>
                <a:tab pos="2459038" algn="l"/>
                <a:tab pos="2740025" algn="l"/>
                <a:tab pos="3084513" algn="l"/>
              </a:tabLst>
            </a:pPr>
            <a:r>
              <a:rPr lang="zh-CN" altLang="en-US" sz="1600" b="1"/>
              <a:t>	</a:t>
            </a:r>
          </a:p>
        </p:txBody>
      </p:sp>
      <p:sp>
        <p:nvSpPr>
          <p:cNvPr id="76804" name="Rectangle 4">
            <a:extLst>
              <a:ext uri="{FF2B5EF4-FFF2-40B4-BE49-F238E27FC236}">
                <a16:creationId xmlns:a16="http://schemas.microsoft.com/office/drawing/2014/main" id="{745F89BE-2A23-4140-BCA4-D97938118942}"/>
              </a:ext>
            </a:extLst>
          </p:cNvPr>
          <p:cNvSpPr>
            <a:spLocks noChangeArrowheads="1"/>
          </p:cNvSpPr>
          <p:nvPr/>
        </p:nvSpPr>
        <p:spPr bwMode="auto">
          <a:xfrm>
            <a:off x="3138488" y="1285875"/>
            <a:ext cx="2908300" cy="3146425"/>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2459038" algn="l"/>
                <a:tab pos="2740025" algn="l"/>
                <a:tab pos="30845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59038" algn="l"/>
                <a:tab pos="2740025" algn="l"/>
                <a:tab pos="30845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59038" algn="l"/>
                <a:tab pos="2740025" algn="l"/>
                <a:tab pos="30845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1600" b="1" i="1">
                <a:latin typeface="Helvetica" panose="020B0604020202020204" pitchFamily="34" charset="0"/>
              </a:rPr>
              <a:t>P2:</a:t>
            </a:r>
          </a:p>
          <a:p>
            <a:pPr>
              <a:spcBef>
                <a:spcPct val="15000"/>
              </a:spcBef>
              <a:buFont typeface="Monotype Sorts" pitchFamily="2" charset="2"/>
              <a:buNone/>
            </a:pPr>
            <a:r>
              <a:rPr lang="zh-CN" altLang="en-US" sz="1600">
                <a:latin typeface="Helvetica" panose="020B0604020202020204" pitchFamily="34" charset="0"/>
              </a:rPr>
              <a:t>	</a:t>
            </a:r>
            <a:r>
              <a:rPr lang="zh-CN" altLang="en-US" sz="1600" b="1">
                <a:latin typeface="Helvetica" panose="020B0604020202020204" pitchFamily="34" charset="0"/>
              </a:rPr>
              <a:t>do { </a:t>
            </a:r>
          </a:p>
          <a:p>
            <a:pPr>
              <a:spcBef>
                <a:spcPct val="15000"/>
              </a:spcBef>
              <a:buFont typeface="Monotype Sorts" pitchFamily="2" charset="2"/>
              <a:buNone/>
            </a:pPr>
            <a:r>
              <a:rPr lang="zh-CN" altLang="en-US" sz="1600" b="1">
                <a:latin typeface="Helvetica" panose="020B0604020202020204" pitchFamily="34" charset="0"/>
              </a:rPr>
              <a:t>	         …</a:t>
            </a:r>
          </a:p>
          <a:p>
            <a:pPr>
              <a:spcBef>
                <a:spcPct val="15000"/>
              </a:spcBef>
              <a:buFont typeface="Monotype Sorts" pitchFamily="2" charset="2"/>
              <a:buNone/>
            </a:pPr>
            <a:r>
              <a:rPr lang="zh-CN" altLang="en-US" sz="1600" b="1">
                <a:latin typeface="Helvetica" panose="020B0604020202020204" pitchFamily="34" charset="0"/>
              </a:rPr>
              <a:t>	         wait(mutex);</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critical section;</a:t>
            </a:r>
          </a:p>
          <a:p>
            <a:pPr>
              <a:spcBef>
                <a:spcPct val="15000"/>
              </a:spcBef>
              <a:buFont typeface="Monotype Sorts" pitchFamily="2" charset="2"/>
              <a:buNone/>
            </a:pPr>
            <a:r>
              <a:rPr lang="zh-CN" altLang="en-US" sz="1600" b="1">
                <a:latin typeface="Helvetica" panose="020B0604020202020204" pitchFamily="34" charset="0"/>
              </a:rPr>
              <a:t>	         signal(mutex);</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reminder section;</a:t>
            </a:r>
          </a:p>
          <a:p>
            <a:pPr>
              <a:spcBef>
                <a:spcPct val="15000"/>
              </a:spcBef>
              <a:buFont typeface="Monotype Sorts" pitchFamily="2" charset="2"/>
              <a:buNone/>
            </a:pPr>
            <a:r>
              <a:rPr lang="zh-CN" altLang="en-US" sz="1600" b="1">
                <a:latin typeface="Helvetica" panose="020B0604020202020204" pitchFamily="34" charset="0"/>
              </a:rPr>
              <a:t>	      } while (1);</a:t>
            </a:r>
          </a:p>
          <a:p>
            <a:pPr>
              <a:buFont typeface="Monotype Sorts" pitchFamily="2" charset="2"/>
              <a:buNone/>
            </a:pPr>
            <a:r>
              <a:rPr lang="zh-CN" altLang="en-US" sz="1600" b="1">
                <a:latin typeface="Helvetica" panose="020B0604020202020204" pitchFamily="34" charset="0"/>
              </a:rPr>
              <a:t>	</a:t>
            </a:r>
          </a:p>
        </p:txBody>
      </p:sp>
      <p:sp>
        <p:nvSpPr>
          <p:cNvPr id="76805" name="Rectangle 5">
            <a:extLst>
              <a:ext uri="{FF2B5EF4-FFF2-40B4-BE49-F238E27FC236}">
                <a16:creationId xmlns:a16="http://schemas.microsoft.com/office/drawing/2014/main" id="{A883AFAC-82F6-4FA0-A569-8E53AAFDE30D}"/>
              </a:ext>
            </a:extLst>
          </p:cNvPr>
          <p:cNvSpPr>
            <a:spLocks noChangeArrowheads="1"/>
          </p:cNvSpPr>
          <p:nvPr/>
        </p:nvSpPr>
        <p:spPr bwMode="auto">
          <a:xfrm>
            <a:off x="6126163" y="2255838"/>
            <a:ext cx="2908300" cy="3146425"/>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2459038" algn="l"/>
                <a:tab pos="2740025" algn="l"/>
                <a:tab pos="30845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59038" algn="l"/>
                <a:tab pos="2740025" algn="l"/>
                <a:tab pos="30845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59038" algn="l"/>
                <a:tab pos="2740025" algn="l"/>
                <a:tab pos="30845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1600" b="1" i="1">
                <a:latin typeface="Helvetica" panose="020B0604020202020204" pitchFamily="34" charset="0"/>
              </a:rPr>
              <a:t>P3:</a:t>
            </a:r>
          </a:p>
          <a:p>
            <a:pPr>
              <a:spcBef>
                <a:spcPct val="15000"/>
              </a:spcBef>
              <a:buFont typeface="Monotype Sorts" pitchFamily="2" charset="2"/>
              <a:buNone/>
            </a:pPr>
            <a:r>
              <a:rPr lang="zh-CN" altLang="en-US" sz="1600">
                <a:latin typeface="Helvetica" panose="020B0604020202020204" pitchFamily="34" charset="0"/>
              </a:rPr>
              <a:t>	</a:t>
            </a:r>
            <a:r>
              <a:rPr lang="zh-CN" altLang="en-US" sz="1600" b="1">
                <a:latin typeface="Helvetica" panose="020B0604020202020204" pitchFamily="34" charset="0"/>
              </a:rPr>
              <a:t>do { </a:t>
            </a:r>
          </a:p>
          <a:p>
            <a:pPr>
              <a:spcBef>
                <a:spcPct val="15000"/>
              </a:spcBef>
              <a:buFont typeface="Monotype Sorts" pitchFamily="2" charset="2"/>
              <a:buNone/>
            </a:pPr>
            <a:r>
              <a:rPr lang="zh-CN" altLang="en-US" sz="1600" b="1">
                <a:latin typeface="Helvetica" panose="020B0604020202020204" pitchFamily="34" charset="0"/>
              </a:rPr>
              <a:t>	         …</a:t>
            </a:r>
          </a:p>
          <a:p>
            <a:pPr>
              <a:spcBef>
                <a:spcPct val="15000"/>
              </a:spcBef>
              <a:buFont typeface="Monotype Sorts" pitchFamily="2" charset="2"/>
              <a:buNone/>
            </a:pPr>
            <a:r>
              <a:rPr lang="zh-CN" altLang="en-US" sz="1600" b="1">
                <a:latin typeface="Helvetica" panose="020B0604020202020204" pitchFamily="34" charset="0"/>
              </a:rPr>
              <a:t>	         wait(mutex);</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critical section;</a:t>
            </a:r>
          </a:p>
          <a:p>
            <a:pPr>
              <a:spcBef>
                <a:spcPct val="15000"/>
              </a:spcBef>
              <a:buFont typeface="Monotype Sorts" pitchFamily="2" charset="2"/>
              <a:buNone/>
            </a:pPr>
            <a:r>
              <a:rPr lang="zh-CN" altLang="en-US" sz="1600" b="1">
                <a:latin typeface="Helvetica" panose="020B0604020202020204" pitchFamily="34" charset="0"/>
              </a:rPr>
              <a:t>	         signal(mutex);</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reminder section;</a:t>
            </a:r>
          </a:p>
          <a:p>
            <a:pPr>
              <a:spcBef>
                <a:spcPct val="15000"/>
              </a:spcBef>
              <a:buFont typeface="Monotype Sorts" pitchFamily="2" charset="2"/>
              <a:buNone/>
            </a:pPr>
            <a:r>
              <a:rPr lang="zh-CN" altLang="en-US" sz="1600" b="1">
                <a:latin typeface="Helvetica" panose="020B0604020202020204" pitchFamily="34" charset="0"/>
              </a:rPr>
              <a:t>	      } while (1);</a:t>
            </a:r>
          </a:p>
          <a:p>
            <a:pPr>
              <a:buFont typeface="Monotype Sorts" pitchFamily="2" charset="2"/>
              <a:buNone/>
            </a:pPr>
            <a:r>
              <a:rPr lang="zh-CN" altLang="en-US" sz="1600" b="1">
                <a:latin typeface="Helvetica" panose="020B0604020202020204" pitchFamily="34"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7597390-4913-4625-A67E-497B08F89605}"/>
              </a:ext>
            </a:extLst>
          </p:cNvPr>
          <p:cNvSpPr>
            <a:spLocks noGrp="1"/>
          </p:cNvSpPr>
          <p:nvPr>
            <p:ph type="title" idx="4294967295"/>
          </p:nvPr>
        </p:nvSpPr>
        <p:spPr>
          <a:ln>
            <a:miter/>
          </a:ln>
        </p:spPr>
        <p:txBody>
          <a:bodyPr/>
          <a:lstStyle/>
          <a:p>
            <a:pPr>
              <a:defRPr/>
            </a:pPr>
            <a:r>
              <a:rPr lang="zh-CN" altLang="en-US" sz="2800" noProof="1">
                <a:effectLst>
                  <a:outerShdw blurRad="38100" dist="38100" dir="2700000">
                    <a:srgbClr val="C0C0C0"/>
                  </a:outerShdw>
                </a:effectLst>
              </a:rPr>
              <a:t>公园游人的计数系统存在的问题</a:t>
            </a:r>
          </a:p>
        </p:txBody>
      </p:sp>
      <p:sp>
        <p:nvSpPr>
          <p:cNvPr id="10243" name="Rectangle 3">
            <a:extLst>
              <a:ext uri="{FF2B5EF4-FFF2-40B4-BE49-F238E27FC236}">
                <a16:creationId xmlns:a16="http://schemas.microsoft.com/office/drawing/2014/main" id="{478C5F75-9994-4B29-B7FD-1BF312EF19CC}"/>
              </a:ext>
            </a:extLst>
          </p:cNvPr>
          <p:cNvSpPr>
            <a:spLocks noGrp="1" noChangeArrowheads="1"/>
          </p:cNvSpPr>
          <p:nvPr>
            <p:ph type="body" idx="4294967295"/>
          </p:nvPr>
        </p:nvSpPr>
        <p:spPr>
          <a:xfrm>
            <a:off x="827088" y="1282700"/>
            <a:ext cx="7718425" cy="3151188"/>
          </a:xfrm>
        </p:spPr>
        <p:txBody>
          <a:bodyPr/>
          <a:lstStyle/>
          <a:p>
            <a:r>
              <a:rPr lang="zh-CN" altLang="en-US" sz="2400">
                <a:solidFill>
                  <a:srgbClr val="FF0000"/>
                </a:solidFill>
              </a:rPr>
              <a:t>有的时候记数器count不能正确记录游园的人数；</a:t>
            </a:r>
            <a:r>
              <a:rPr lang="en-US" altLang="zh-CN" sz="2400" dirty="0">
                <a:solidFill>
                  <a:srgbClr val="FF0000"/>
                </a:solidFill>
              </a:rPr>
              <a:t>(?)</a:t>
            </a:r>
            <a:endParaRPr lang="zh-CN" altLang="en-US" sz="2400">
              <a:solidFill>
                <a:srgbClr val="FF0000"/>
              </a:solidFill>
            </a:endParaRPr>
          </a:p>
          <a:p>
            <a:endParaRPr lang="zh-CN" altLang="en-US" sz="2400"/>
          </a:p>
          <a:p>
            <a:r>
              <a:rPr lang="zh-CN" altLang="en-US" sz="2400"/>
              <a:t>例如园中现有</a:t>
            </a:r>
            <a:r>
              <a:rPr lang="zh-CN" altLang="en-US" sz="2400">
                <a:solidFill>
                  <a:srgbClr val="006600"/>
                </a:solidFill>
              </a:rPr>
              <a:t>5</a:t>
            </a:r>
            <a:r>
              <a:rPr lang="zh-CN" altLang="en-US" sz="2400"/>
              <a:t>人</a:t>
            </a:r>
          </a:p>
          <a:p>
            <a:pPr lvl="1"/>
            <a:r>
              <a:rPr lang="zh-CN" altLang="en-US" sz="2400"/>
              <a:t>此时一个人进来的时候</a:t>
            </a:r>
            <a:r>
              <a:rPr lang="zh-CN" altLang="en-US" sz="2400">
                <a:solidFill>
                  <a:srgbClr val="0033CC"/>
                </a:solidFill>
              </a:rPr>
              <a:t>正好有一个人离开</a:t>
            </a:r>
          </a:p>
          <a:p>
            <a:pPr lvl="1"/>
            <a:r>
              <a:rPr lang="zh-CN" altLang="en-US" sz="2400"/>
              <a:t>两进程</a:t>
            </a:r>
            <a:r>
              <a:rPr lang="zh-CN" altLang="en-US" sz="2400">
                <a:solidFill>
                  <a:srgbClr val="FF0000"/>
                </a:solidFill>
              </a:rPr>
              <a:t>几乎同时</a:t>
            </a:r>
            <a:r>
              <a:rPr lang="zh-CN" altLang="en-US" sz="2400"/>
              <a:t>访问变量count</a:t>
            </a:r>
          </a:p>
          <a:p>
            <a:pPr lvl="1"/>
            <a:r>
              <a:rPr lang="zh-CN" altLang="en-US" sz="2400"/>
              <a:t>此时count的值是多少？</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024227D9-EDBF-41CF-99B5-D96C614CA631}"/>
              </a:ext>
            </a:extLst>
          </p:cNvPr>
          <p:cNvSpPr>
            <a:spLocks noGrp="1"/>
          </p:cNvSpPr>
          <p:nvPr>
            <p:ph type="title" idx="4294967295"/>
          </p:nvPr>
        </p:nvSpPr>
        <p:spPr>
          <a:xfrm>
            <a:off x="2100263" y="608013"/>
            <a:ext cx="5348287" cy="844550"/>
          </a:xfrm>
          <a:ln>
            <a:miter/>
          </a:ln>
        </p:spPr>
        <p:txBody>
          <a:bodyPr/>
          <a:lstStyle/>
          <a:p>
            <a:pPr>
              <a:defRPr/>
            </a:pPr>
            <a:r>
              <a:rPr lang="zh-CN" altLang="en-US" sz="3600" noProof="1">
                <a:effectLst>
                  <a:outerShdw blurRad="38100" dist="38100" dir="2700000">
                    <a:srgbClr val="C0C0C0"/>
                  </a:outerShdw>
                </a:effectLst>
              </a:rPr>
              <a:t>三个进程共享2台打印机</a:t>
            </a:r>
          </a:p>
        </p:txBody>
      </p:sp>
      <p:sp>
        <p:nvSpPr>
          <p:cNvPr id="77827" name="Rectangle 3">
            <a:extLst>
              <a:ext uri="{FF2B5EF4-FFF2-40B4-BE49-F238E27FC236}">
                <a16:creationId xmlns:a16="http://schemas.microsoft.com/office/drawing/2014/main" id="{79734FA8-2FB9-4DE9-8559-0D965D77605F}"/>
              </a:ext>
            </a:extLst>
          </p:cNvPr>
          <p:cNvSpPr>
            <a:spLocks noGrp="1" noChangeArrowheads="1"/>
          </p:cNvSpPr>
          <p:nvPr>
            <p:ph type="body" idx="4294967295"/>
          </p:nvPr>
        </p:nvSpPr>
        <p:spPr>
          <a:xfrm>
            <a:off x="1357313" y="2081213"/>
            <a:ext cx="7029450" cy="3465512"/>
          </a:xfrm>
        </p:spPr>
        <p:txBody>
          <a:bodyPr/>
          <a:lstStyle/>
          <a:p>
            <a:pPr>
              <a:tabLst>
                <a:tab pos="2058988" algn="l"/>
                <a:tab pos="2459038" algn="l"/>
              </a:tabLst>
            </a:pPr>
            <a:r>
              <a:rPr lang="en-US" altLang="zh-CN" sz="2400"/>
              <a:t>Shared data</a:t>
            </a:r>
            <a:br>
              <a:rPr lang="en-US" altLang="zh-CN" sz="2400"/>
            </a:br>
            <a:r>
              <a:rPr lang="en-US" altLang="zh-CN" sz="2400"/>
              <a:t/>
            </a:r>
            <a:br>
              <a:rPr lang="en-US" altLang="zh-CN" sz="2400"/>
            </a:br>
            <a:r>
              <a:rPr lang="en-US" altLang="zh-CN" sz="2400" b="1"/>
              <a:t>semaphore mutex;</a:t>
            </a:r>
            <a:br>
              <a:rPr lang="en-US" altLang="zh-CN" sz="2400" b="1"/>
            </a:br>
            <a:r>
              <a:rPr lang="en-US" altLang="zh-CN" sz="2400"/>
              <a:t/>
            </a:r>
            <a:br>
              <a:rPr lang="en-US" altLang="zh-CN" sz="2400"/>
            </a:br>
            <a:r>
              <a:rPr lang="en-US" altLang="zh-CN" sz="2400"/>
              <a:t>Initially:</a:t>
            </a:r>
            <a:br>
              <a:rPr lang="en-US" altLang="zh-CN" sz="2400"/>
            </a:br>
            <a:r>
              <a:rPr lang="en-US" altLang="zh-CN" sz="2400"/>
              <a:t/>
            </a:r>
            <a:br>
              <a:rPr lang="en-US" altLang="zh-CN" sz="2400"/>
            </a:br>
            <a:r>
              <a:rPr lang="en-US" altLang="zh-CN" sz="2400" b="1"/>
              <a:t>mutex = 2;</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9E6B8BE2-1604-4CC6-A872-00AA6F81A2AA}"/>
              </a:ext>
            </a:extLst>
          </p:cNvPr>
          <p:cNvSpPr>
            <a:spLocks noGrp="1"/>
          </p:cNvSpPr>
          <p:nvPr>
            <p:ph type="title" idx="4294967295"/>
          </p:nvPr>
        </p:nvSpPr>
        <p:spPr>
          <a:xfrm>
            <a:off x="1025525" y="396875"/>
            <a:ext cx="7772400" cy="844550"/>
          </a:xfrm>
          <a:ln>
            <a:miter/>
          </a:ln>
        </p:spPr>
        <p:txBody>
          <a:bodyPr/>
          <a:lstStyle/>
          <a:p>
            <a:pPr>
              <a:defRPr/>
            </a:pPr>
            <a:r>
              <a:rPr lang="zh-CN" altLang="en-US" noProof="1">
                <a:effectLst>
                  <a:outerShdw blurRad="38100" dist="38100" dir="2700000">
                    <a:srgbClr val="C0C0C0"/>
                  </a:outerShdw>
                </a:effectLst>
              </a:rPr>
              <a:t>三个进程共享2台打印机</a:t>
            </a:r>
          </a:p>
        </p:txBody>
      </p:sp>
      <p:sp>
        <p:nvSpPr>
          <p:cNvPr id="78851" name="Rectangle 3">
            <a:extLst>
              <a:ext uri="{FF2B5EF4-FFF2-40B4-BE49-F238E27FC236}">
                <a16:creationId xmlns:a16="http://schemas.microsoft.com/office/drawing/2014/main" id="{84AA175C-F042-4EDA-8F86-6154F3406585}"/>
              </a:ext>
            </a:extLst>
          </p:cNvPr>
          <p:cNvSpPr>
            <a:spLocks noGrp="1" noChangeArrowheads="1"/>
          </p:cNvSpPr>
          <p:nvPr>
            <p:ph type="body" idx="4294967295"/>
          </p:nvPr>
        </p:nvSpPr>
        <p:spPr>
          <a:xfrm>
            <a:off x="160338" y="2274888"/>
            <a:ext cx="2894012" cy="2962275"/>
          </a:xfrm>
          <a:ln w="12700">
            <a:solidFill>
              <a:schemeClr val="tx1"/>
            </a:solidFill>
            <a:prstDash val="dash"/>
            <a:miter lim="800000"/>
            <a:headEnd/>
            <a:tailEnd/>
          </a:ln>
        </p:spPr>
        <p:txBody>
          <a:bodyPr/>
          <a:lstStyle/>
          <a:p>
            <a:pPr>
              <a:buFont typeface="Monotype Sorts" pitchFamily="2" charset="2"/>
              <a:buNone/>
              <a:tabLst>
                <a:tab pos="2459038" algn="l"/>
                <a:tab pos="2740025" algn="l"/>
                <a:tab pos="3084513" algn="l"/>
              </a:tabLst>
            </a:pPr>
            <a:r>
              <a:rPr lang="zh-CN" altLang="en-US" sz="1600" b="1" i="1"/>
              <a:t>P1:</a:t>
            </a:r>
          </a:p>
          <a:p>
            <a:pPr>
              <a:spcBef>
                <a:spcPct val="15000"/>
              </a:spcBef>
              <a:buFont typeface="Monotype Sorts" pitchFamily="2" charset="2"/>
              <a:buNone/>
              <a:tabLst>
                <a:tab pos="2459038" algn="l"/>
                <a:tab pos="2740025" algn="l"/>
                <a:tab pos="3084513" algn="l"/>
              </a:tabLst>
            </a:pPr>
            <a:r>
              <a:rPr lang="zh-CN" altLang="en-US" sz="1600"/>
              <a:t>	</a:t>
            </a:r>
            <a:r>
              <a:rPr lang="zh-CN" altLang="en-US" sz="1600" b="1"/>
              <a:t>do { </a:t>
            </a:r>
          </a:p>
          <a:p>
            <a:pPr>
              <a:spcBef>
                <a:spcPct val="15000"/>
              </a:spcBef>
              <a:buFont typeface="Monotype Sorts" pitchFamily="2" charset="2"/>
              <a:buNone/>
              <a:tabLst>
                <a:tab pos="2459038" algn="l"/>
                <a:tab pos="2740025" algn="l"/>
                <a:tab pos="3084513" algn="l"/>
              </a:tabLst>
            </a:pPr>
            <a:r>
              <a:rPr lang="zh-CN" altLang="en-US" sz="1600" b="1"/>
              <a:t>	         …</a:t>
            </a:r>
          </a:p>
          <a:p>
            <a:pPr>
              <a:spcBef>
                <a:spcPct val="15000"/>
              </a:spcBef>
              <a:buFont typeface="Monotype Sorts" pitchFamily="2" charset="2"/>
              <a:buNone/>
              <a:tabLst>
                <a:tab pos="2459038" algn="l"/>
                <a:tab pos="2740025" algn="l"/>
                <a:tab pos="3084513" algn="l"/>
              </a:tabLst>
            </a:pPr>
            <a:r>
              <a:rPr lang="zh-CN" altLang="en-US" sz="1600" b="1"/>
              <a:t>	         wait(mutex);</a:t>
            </a:r>
          </a:p>
          <a:p>
            <a:pPr>
              <a:spcBef>
                <a:spcPct val="15000"/>
              </a:spcBef>
              <a:buFont typeface="Monotype Sorts" pitchFamily="2" charset="2"/>
              <a:buNone/>
              <a:tabLst>
                <a:tab pos="2459038" algn="l"/>
                <a:tab pos="2740025" algn="l"/>
                <a:tab pos="3084513" algn="l"/>
              </a:tabLst>
            </a:pPr>
            <a:r>
              <a:rPr lang="zh-CN" altLang="en-US" sz="1600" b="1"/>
              <a:t>	         </a:t>
            </a:r>
            <a:r>
              <a:rPr lang="zh-CN" altLang="en-US" sz="1600"/>
              <a:t>critical section;</a:t>
            </a:r>
          </a:p>
          <a:p>
            <a:pPr>
              <a:spcBef>
                <a:spcPct val="15000"/>
              </a:spcBef>
              <a:buFont typeface="Monotype Sorts" pitchFamily="2" charset="2"/>
              <a:buNone/>
              <a:tabLst>
                <a:tab pos="2459038" algn="l"/>
                <a:tab pos="2740025" algn="l"/>
                <a:tab pos="3084513" algn="l"/>
              </a:tabLst>
            </a:pPr>
            <a:r>
              <a:rPr lang="zh-CN" altLang="en-US" sz="1600" b="1"/>
              <a:t>	         signal(mutex);</a:t>
            </a:r>
          </a:p>
          <a:p>
            <a:pPr>
              <a:spcBef>
                <a:spcPct val="15000"/>
              </a:spcBef>
              <a:buFont typeface="Monotype Sorts" pitchFamily="2" charset="2"/>
              <a:buNone/>
              <a:tabLst>
                <a:tab pos="2459038" algn="l"/>
                <a:tab pos="2740025" algn="l"/>
                <a:tab pos="3084513" algn="l"/>
              </a:tabLst>
            </a:pPr>
            <a:r>
              <a:rPr lang="zh-CN" altLang="en-US" sz="1600" b="1"/>
              <a:t>	         </a:t>
            </a:r>
            <a:r>
              <a:rPr lang="zh-CN" altLang="en-US" sz="1600"/>
              <a:t>reminder section;</a:t>
            </a:r>
          </a:p>
          <a:p>
            <a:pPr>
              <a:spcBef>
                <a:spcPct val="15000"/>
              </a:spcBef>
              <a:buFont typeface="Monotype Sorts" pitchFamily="2" charset="2"/>
              <a:buNone/>
              <a:tabLst>
                <a:tab pos="2459038" algn="l"/>
                <a:tab pos="2740025" algn="l"/>
                <a:tab pos="3084513" algn="l"/>
              </a:tabLst>
            </a:pPr>
            <a:r>
              <a:rPr lang="zh-CN" altLang="en-US" sz="1600" b="1"/>
              <a:t>	      } while (1);</a:t>
            </a:r>
          </a:p>
          <a:p>
            <a:pPr>
              <a:buFont typeface="Monotype Sorts" pitchFamily="2" charset="2"/>
              <a:buNone/>
              <a:tabLst>
                <a:tab pos="2459038" algn="l"/>
                <a:tab pos="2740025" algn="l"/>
                <a:tab pos="3084513" algn="l"/>
              </a:tabLst>
            </a:pPr>
            <a:r>
              <a:rPr lang="zh-CN" altLang="en-US" sz="1600" b="1"/>
              <a:t>	</a:t>
            </a:r>
          </a:p>
        </p:txBody>
      </p:sp>
      <p:sp>
        <p:nvSpPr>
          <p:cNvPr id="78852" name="Rectangle 4">
            <a:extLst>
              <a:ext uri="{FF2B5EF4-FFF2-40B4-BE49-F238E27FC236}">
                <a16:creationId xmlns:a16="http://schemas.microsoft.com/office/drawing/2014/main" id="{7988C117-955D-4436-919C-9471C576FA46}"/>
              </a:ext>
            </a:extLst>
          </p:cNvPr>
          <p:cNvSpPr>
            <a:spLocks noChangeArrowheads="1"/>
          </p:cNvSpPr>
          <p:nvPr/>
        </p:nvSpPr>
        <p:spPr bwMode="auto">
          <a:xfrm>
            <a:off x="3138488" y="1285875"/>
            <a:ext cx="2908300" cy="3146425"/>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2459038" algn="l"/>
                <a:tab pos="2740025" algn="l"/>
                <a:tab pos="30845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59038" algn="l"/>
                <a:tab pos="2740025" algn="l"/>
                <a:tab pos="30845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59038" algn="l"/>
                <a:tab pos="2740025" algn="l"/>
                <a:tab pos="30845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1600" b="1" i="1">
                <a:latin typeface="Helvetica" panose="020B0604020202020204" pitchFamily="34" charset="0"/>
              </a:rPr>
              <a:t>P2:</a:t>
            </a:r>
          </a:p>
          <a:p>
            <a:pPr>
              <a:spcBef>
                <a:spcPct val="15000"/>
              </a:spcBef>
              <a:buFont typeface="Monotype Sorts" pitchFamily="2" charset="2"/>
              <a:buNone/>
            </a:pPr>
            <a:r>
              <a:rPr lang="zh-CN" altLang="en-US" sz="1600">
                <a:latin typeface="Helvetica" panose="020B0604020202020204" pitchFamily="34" charset="0"/>
              </a:rPr>
              <a:t>	</a:t>
            </a:r>
            <a:r>
              <a:rPr lang="zh-CN" altLang="en-US" sz="1600" b="1">
                <a:latin typeface="Helvetica" panose="020B0604020202020204" pitchFamily="34" charset="0"/>
              </a:rPr>
              <a:t>do { </a:t>
            </a:r>
          </a:p>
          <a:p>
            <a:pPr>
              <a:spcBef>
                <a:spcPct val="15000"/>
              </a:spcBef>
              <a:buFont typeface="Monotype Sorts" pitchFamily="2" charset="2"/>
              <a:buNone/>
            </a:pPr>
            <a:r>
              <a:rPr lang="zh-CN" altLang="en-US" sz="1600" b="1">
                <a:latin typeface="Helvetica" panose="020B0604020202020204" pitchFamily="34" charset="0"/>
              </a:rPr>
              <a:t>	         …</a:t>
            </a:r>
          </a:p>
          <a:p>
            <a:pPr>
              <a:spcBef>
                <a:spcPct val="15000"/>
              </a:spcBef>
              <a:buFont typeface="Monotype Sorts" pitchFamily="2" charset="2"/>
              <a:buNone/>
            </a:pPr>
            <a:r>
              <a:rPr lang="zh-CN" altLang="en-US" sz="1600" b="1">
                <a:latin typeface="Helvetica" panose="020B0604020202020204" pitchFamily="34" charset="0"/>
              </a:rPr>
              <a:t>	         wait(mutex);</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critical section;</a:t>
            </a:r>
          </a:p>
          <a:p>
            <a:pPr>
              <a:spcBef>
                <a:spcPct val="15000"/>
              </a:spcBef>
              <a:buFont typeface="Monotype Sorts" pitchFamily="2" charset="2"/>
              <a:buNone/>
            </a:pPr>
            <a:r>
              <a:rPr lang="zh-CN" altLang="en-US" sz="1600" b="1">
                <a:latin typeface="Helvetica" panose="020B0604020202020204" pitchFamily="34" charset="0"/>
              </a:rPr>
              <a:t>	         signal(mutex);</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reminder section;</a:t>
            </a:r>
          </a:p>
          <a:p>
            <a:pPr>
              <a:spcBef>
                <a:spcPct val="15000"/>
              </a:spcBef>
              <a:buFont typeface="Monotype Sorts" pitchFamily="2" charset="2"/>
              <a:buNone/>
            </a:pPr>
            <a:r>
              <a:rPr lang="zh-CN" altLang="en-US" sz="1600" b="1">
                <a:latin typeface="Helvetica" panose="020B0604020202020204" pitchFamily="34" charset="0"/>
              </a:rPr>
              <a:t>	      } while (1);</a:t>
            </a:r>
          </a:p>
          <a:p>
            <a:pPr>
              <a:buFont typeface="Monotype Sorts" pitchFamily="2" charset="2"/>
              <a:buNone/>
            </a:pPr>
            <a:r>
              <a:rPr lang="zh-CN" altLang="en-US" sz="1600" b="1">
                <a:latin typeface="Helvetica" panose="020B0604020202020204" pitchFamily="34" charset="0"/>
              </a:rPr>
              <a:t>	</a:t>
            </a:r>
          </a:p>
        </p:txBody>
      </p:sp>
      <p:sp>
        <p:nvSpPr>
          <p:cNvPr id="78853" name="Rectangle 5">
            <a:extLst>
              <a:ext uri="{FF2B5EF4-FFF2-40B4-BE49-F238E27FC236}">
                <a16:creationId xmlns:a16="http://schemas.microsoft.com/office/drawing/2014/main" id="{212C8A1C-7144-4756-81BE-465243A5749E}"/>
              </a:ext>
            </a:extLst>
          </p:cNvPr>
          <p:cNvSpPr>
            <a:spLocks noChangeArrowheads="1"/>
          </p:cNvSpPr>
          <p:nvPr/>
        </p:nvSpPr>
        <p:spPr bwMode="auto">
          <a:xfrm>
            <a:off x="6126163" y="2255838"/>
            <a:ext cx="2908300" cy="3146425"/>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2459038" algn="l"/>
                <a:tab pos="2740025" algn="l"/>
                <a:tab pos="30845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59038" algn="l"/>
                <a:tab pos="2740025" algn="l"/>
                <a:tab pos="30845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59038" algn="l"/>
                <a:tab pos="2740025" algn="l"/>
                <a:tab pos="30845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1600" b="1" i="1">
                <a:latin typeface="Helvetica" panose="020B0604020202020204" pitchFamily="34" charset="0"/>
              </a:rPr>
              <a:t>P3:</a:t>
            </a:r>
          </a:p>
          <a:p>
            <a:pPr>
              <a:spcBef>
                <a:spcPct val="15000"/>
              </a:spcBef>
              <a:buFont typeface="Monotype Sorts" pitchFamily="2" charset="2"/>
              <a:buNone/>
            </a:pPr>
            <a:r>
              <a:rPr lang="zh-CN" altLang="en-US" sz="1600">
                <a:latin typeface="Helvetica" panose="020B0604020202020204" pitchFamily="34" charset="0"/>
              </a:rPr>
              <a:t>	</a:t>
            </a:r>
            <a:r>
              <a:rPr lang="zh-CN" altLang="en-US" sz="1600" b="1">
                <a:latin typeface="Helvetica" panose="020B0604020202020204" pitchFamily="34" charset="0"/>
              </a:rPr>
              <a:t>do { </a:t>
            </a:r>
          </a:p>
          <a:p>
            <a:pPr>
              <a:spcBef>
                <a:spcPct val="15000"/>
              </a:spcBef>
              <a:buFont typeface="Monotype Sorts" pitchFamily="2" charset="2"/>
              <a:buNone/>
            </a:pPr>
            <a:r>
              <a:rPr lang="zh-CN" altLang="en-US" sz="1600" b="1">
                <a:latin typeface="Helvetica" panose="020B0604020202020204" pitchFamily="34" charset="0"/>
              </a:rPr>
              <a:t>	         …</a:t>
            </a:r>
          </a:p>
          <a:p>
            <a:pPr>
              <a:spcBef>
                <a:spcPct val="15000"/>
              </a:spcBef>
              <a:buFont typeface="Monotype Sorts" pitchFamily="2" charset="2"/>
              <a:buNone/>
            </a:pPr>
            <a:r>
              <a:rPr lang="zh-CN" altLang="en-US" sz="1600" b="1">
                <a:latin typeface="Helvetica" panose="020B0604020202020204" pitchFamily="34" charset="0"/>
              </a:rPr>
              <a:t>	         wait(mutex);</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critical section;</a:t>
            </a:r>
          </a:p>
          <a:p>
            <a:pPr>
              <a:spcBef>
                <a:spcPct val="15000"/>
              </a:spcBef>
              <a:buFont typeface="Monotype Sorts" pitchFamily="2" charset="2"/>
              <a:buNone/>
            </a:pPr>
            <a:r>
              <a:rPr lang="zh-CN" altLang="en-US" sz="1600" b="1">
                <a:latin typeface="Helvetica" panose="020B0604020202020204" pitchFamily="34" charset="0"/>
              </a:rPr>
              <a:t>	         signal(mutex);</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reminder section;</a:t>
            </a:r>
          </a:p>
          <a:p>
            <a:pPr>
              <a:spcBef>
                <a:spcPct val="15000"/>
              </a:spcBef>
              <a:buFont typeface="Monotype Sorts" pitchFamily="2" charset="2"/>
              <a:buNone/>
            </a:pPr>
            <a:r>
              <a:rPr lang="zh-CN" altLang="en-US" sz="1600" b="1">
                <a:latin typeface="Helvetica" panose="020B0604020202020204" pitchFamily="34" charset="0"/>
              </a:rPr>
              <a:t>	      } while (1);</a:t>
            </a:r>
          </a:p>
          <a:p>
            <a:pPr>
              <a:buFont typeface="Monotype Sorts" pitchFamily="2" charset="2"/>
              <a:buNone/>
            </a:pPr>
            <a:r>
              <a:rPr lang="zh-CN" altLang="en-US" sz="1600" b="1">
                <a:latin typeface="Helvetica" panose="020B0604020202020204" pitchFamily="34" charset="0"/>
              </a:rPr>
              <a:t>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0677600-92A5-4001-A863-FD98482CF4FE}"/>
              </a:ext>
            </a:extLst>
          </p:cNvPr>
          <p:cNvSpPr>
            <a:spLocks noGrp="1"/>
          </p:cNvSpPr>
          <p:nvPr>
            <p:ph type="title" idx="4294967295"/>
          </p:nvPr>
        </p:nvSpPr>
        <p:spPr>
          <a:xfrm>
            <a:off x="1131888" y="344488"/>
            <a:ext cx="7772400" cy="844550"/>
          </a:xfrm>
          <a:ln>
            <a:miter/>
          </a:ln>
        </p:spPr>
        <p:txBody>
          <a:bodyPr/>
          <a:lstStyle/>
          <a:p>
            <a:pPr>
              <a:defRPr/>
            </a:pPr>
            <a:r>
              <a:rPr lang="zh-CN" altLang="en-US" noProof="1">
                <a:effectLst>
                  <a:outerShdw blurRad="38100" dist="38100" dir="2700000">
                    <a:srgbClr val="C0C0C0"/>
                  </a:outerShdw>
                </a:effectLst>
              </a:rPr>
              <a:t>信号量及两个操作的物理含义</a:t>
            </a:r>
          </a:p>
        </p:txBody>
      </p:sp>
      <p:sp>
        <p:nvSpPr>
          <p:cNvPr id="79875" name="Rectangle 3">
            <a:extLst>
              <a:ext uri="{FF2B5EF4-FFF2-40B4-BE49-F238E27FC236}">
                <a16:creationId xmlns:a16="http://schemas.microsoft.com/office/drawing/2014/main" id="{B75DB4AA-511A-4C56-A238-F937905A115C}"/>
              </a:ext>
            </a:extLst>
          </p:cNvPr>
          <p:cNvSpPr>
            <a:spLocks noGrp="1" noChangeArrowheads="1"/>
          </p:cNvSpPr>
          <p:nvPr>
            <p:ph type="body" idx="4294967295"/>
          </p:nvPr>
        </p:nvSpPr>
        <p:spPr>
          <a:xfrm>
            <a:off x="685800" y="1752600"/>
            <a:ext cx="7772400" cy="4114800"/>
          </a:xfrm>
        </p:spPr>
        <p:txBody>
          <a:bodyPr/>
          <a:lstStyle/>
          <a:p>
            <a:r>
              <a:rPr lang="zh-CN" altLang="en-US" sz="2000" b="1"/>
              <a:t>S.value的初值(&gt;=0)代表系统中某类资源的数目，因而信号量又称为</a:t>
            </a:r>
            <a:r>
              <a:rPr lang="zh-CN" altLang="en-US" sz="2000" b="1" i="1">
                <a:solidFill>
                  <a:srgbClr val="0000FF"/>
                </a:solidFill>
              </a:rPr>
              <a:t>资源信号量</a:t>
            </a:r>
            <a:r>
              <a:rPr lang="zh-CN" altLang="en-US" sz="2000" b="1"/>
              <a:t>；</a:t>
            </a:r>
          </a:p>
          <a:p>
            <a:r>
              <a:rPr lang="zh-CN" altLang="en-US" sz="2000" b="1"/>
              <a:t>当S.value&lt;0，其绝对值代表在信号量链表队列S.L的长度，即在该信号量下等待的进程数；</a:t>
            </a:r>
          </a:p>
          <a:p>
            <a:endParaRPr lang="zh-CN" altLang="en-US" sz="2000" b="1"/>
          </a:p>
          <a:p>
            <a:r>
              <a:rPr lang="zh-CN" altLang="en-US" sz="2000" b="1"/>
              <a:t>每次wait操作，意味着进程</a:t>
            </a:r>
            <a:r>
              <a:rPr lang="zh-CN" altLang="en-US" sz="2000" b="1" i="1">
                <a:solidFill>
                  <a:srgbClr val="0000FF"/>
                </a:solidFill>
              </a:rPr>
              <a:t>申请</a:t>
            </a:r>
            <a:r>
              <a:rPr lang="zh-CN" altLang="en-US" sz="2000" b="1"/>
              <a:t>一个单位的资源，表示为S.value:=S.value-1;</a:t>
            </a:r>
          </a:p>
          <a:p>
            <a:r>
              <a:rPr lang="zh-CN" altLang="en-US" sz="2000" b="1"/>
              <a:t>每次signal操作，意味着进程</a:t>
            </a:r>
            <a:r>
              <a:rPr lang="zh-CN" altLang="en-US" sz="2000" b="1" i="1">
                <a:solidFill>
                  <a:srgbClr val="0000FF"/>
                </a:solidFill>
              </a:rPr>
              <a:t>释放</a:t>
            </a:r>
            <a:r>
              <a:rPr lang="zh-CN" altLang="en-US" sz="2000" b="1"/>
              <a:t>一个单位的资源，表示为S.value:=S.value+1;</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文本框 3">
            <a:extLst>
              <a:ext uri="{FF2B5EF4-FFF2-40B4-BE49-F238E27FC236}">
                <a16:creationId xmlns:a16="http://schemas.microsoft.com/office/drawing/2014/main" id="{37780323-BDCE-4AEF-9E61-618D52D9DA1C}"/>
              </a:ext>
            </a:extLst>
          </p:cNvPr>
          <p:cNvSpPr txBox="1">
            <a:spLocks noChangeArrowheads="1"/>
          </p:cNvSpPr>
          <p:nvPr>
            <p:custDataLst>
              <p:tags r:id="rId2"/>
            </p:custDataLst>
          </p:nvPr>
        </p:nvSpPr>
        <p:spPr bwMode="auto">
          <a:xfrm>
            <a:off x="914400" y="635000"/>
            <a:ext cx="79756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eaLnBrk="1">
              <a:spcBef>
                <a:spcPct val="0"/>
              </a:spcBef>
              <a:buClrTx/>
              <a:buSzTx/>
              <a:buFontTx/>
              <a:buNone/>
            </a:pP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设与某资源相关联的信号量初始值为</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，当前值为</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，则目前该资源的</a:t>
            </a:r>
            <a:r>
              <a:rPr lang="zh-CN" altLang="en-US" sz="24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可用个数</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与</a:t>
            </a:r>
            <a:r>
              <a:rPr lang="zh-CN" altLang="en-US" sz="24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等待资源的进程数</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分别是（）。</a:t>
            </a:r>
          </a:p>
        </p:txBody>
      </p:sp>
      <p:sp>
        <p:nvSpPr>
          <p:cNvPr id="80899" name="文本框 4">
            <a:extLst>
              <a:ext uri="{FF2B5EF4-FFF2-40B4-BE49-F238E27FC236}">
                <a16:creationId xmlns:a16="http://schemas.microsoft.com/office/drawing/2014/main" id="{7137A74A-CE65-49CB-B5B7-F9A1F74F2D95}"/>
              </a:ext>
            </a:extLst>
          </p:cNvPr>
          <p:cNvSpPr txBox="1">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0,1</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0900" name="文本框 5">
            <a:extLst>
              <a:ext uri="{FF2B5EF4-FFF2-40B4-BE49-F238E27FC236}">
                <a16:creationId xmlns:a16="http://schemas.microsoft.com/office/drawing/2014/main" id="{87B55DA6-F892-406B-9B0A-2CD880272DD4}"/>
              </a:ext>
            </a:extLst>
          </p:cNvPr>
          <p:cNvSpPr txBox="1">
            <a:spLocks noChangeArrowheads="1"/>
          </p:cNvSpPr>
          <p:nvPr>
            <p:custDataLst>
              <p:tags r:id="rId4"/>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0901" name="文本框 6">
            <a:extLst>
              <a:ext uri="{FF2B5EF4-FFF2-40B4-BE49-F238E27FC236}">
                <a16:creationId xmlns:a16="http://schemas.microsoft.com/office/drawing/2014/main" id="{17701261-0EE7-43C0-9CD7-4054298FDAE5}"/>
              </a:ext>
            </a:extLst>
          </p:cNvPr>
          <p:cNvSpPr txBox="1">
            <a:spLocks noChangeArrowheads="1"/>
          </p:cNvSpPr>
          <p:nvPr>
            <p:custDataLst>
              <p:tags r:id="rId5"/>
            </p:custDataLst>
          </p:nvPr>
        </p:nvSpPr>
        <p:spPr bwMode="auto">
          <a:xfrm>
            <a:off x="1828800" y="4500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0902" name="文本框 7">
            <a:extLst>
              <a:ext uri="{FF2B5EF4-FFF2-40B4-BE49-F238E27FC236}">
                <a16:creationId xmlns:a16="http://schemas.microsoft.com/office/drawing/2014/main" id="{4FD47E92-A2DB-4239-B035-409BE4E3BEAC}"/>
              </a:ext>
            </a:extLst>
          </p:cNvPr>
          <p:cNvSpPr txBox="1">
            <a:spLocks noChangeArrowheads="1"/>
          </p:cNvSpPr>
          <p:nvPr>
            <p:custDataLst>
              <p:tags r:id="rId6"/>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1C04AB16-8DEB-4F92-867D-1598F4BDBA57}"/>
              </a:ext>
            </a:extLst>
          </p:cNvPr>
          <p:cNvSpPr>
            <a:spLocks noChangeAspect="1"/>
          </p:cNvSpPr>
          <p:nvPr>
            <p:custDataLst>
              <p:tags r:id="rId7"/>
            </p:custDataLst>
          </p:nvPr>
        </p:nvSpPr>
        <p:spPr>
          <a:xfrm>
            <a:off x="11144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923E1C32-0726-47BF-AB06-AA954F2CA767}"/>
              </a:ext>
            </a:extLst>
          </p:cNvPr>
          <p:cNvSpPr>
            <a:spLocks noChangeAspect="1"/>
          </p:cNvSpPr>
          <p:nvPr>
            <p:custDataLst>
              <p:tags r:id="rId8"/>
            </p:custDataLst>
          </p:nvPr>
        </p:nvSpPr>
        <p:spPr>
          <a:xfrm>
            <a:off x="11144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DA7B7735-DD83-46AD-B0E9-7E41566B16FD}"/>
              </a:ext>
            </a:extLst>
          </p:cNvPr>
          <p:cNvSpPr>
            <a:spLocks noChangeAspect="1"/>
          </p:cNvSpPr>
          <p:nvPr>
            <p:custDataLst>
              <p:tags r:id="rId9"/>
            </p:custDataLst>
          </p:nvPr>
        </p:nvSpPr>
        <p:spPr>
          <a:xfrm>
            <a:off x="1114425" y="4564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7D8CA86-EA41-4087-8108-09E3605562D5}"/>
              </a:ext>
            </a:extLst>
          </p:cNvPr>
          <p:cNvSpPr>
            <a:spLocks noChangeAspect="1"/>
          </p:cNvSpPr>
          <p:nvPr>
            <p:custDataLst>
              <p:tags r:id="rId10"/>
            </p:custDataLst>
          </p:nvPr>
        </p:nvSpPr>
        <p:spPr>
          <a:xfrm>
            <a:off x="1114425" y="5421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F7E19C08-68FE-4161-9E5C-6AF78381CAA0}"/>
              </a:ext>
            </a:extLst>
          </p:cNvPr>
          <p:cNvSpPr/>
          <p:nvPr>
            <p:custDataLst>
              <p:tags r:id="rId11"/>
            </p:custDataLst>
          </p:nvPr>
        </p:nvSpPr>
        <p:spPr>
          <a:xfrm>
            <a:off x="61722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63863199-2F17-4E04-931C-777635ED29BD}"/>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80909" name="文本框 24">
            <a:extLst>
              <a:ext uri="{FF2B5EF4-FFF2-40B4-BE49-F238E27FC236}">
                <a16:creationId xmlns:a16="http://schemas.microsoft.com/office/drawing/2014/main" id="{ED1A5888-6239-429A-AE3F-35D45347FE31}"/>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80910" name="文本框 25">
            <a:extLst>
              <a:ext uri="{FF2B5EF4-FFF2-40B4-BE49-F238E27FC236}">
                <a16:creationId xmlns:a16="http://schemas.microsoft.com/office/drawing/2014/main" id="{C6E4A8D6-5B18-4B44-9C33-5512B114DFC3}"/>
              </a:ext>
            </a:extLst>
          </p:cNvPr>
          <p:cNvSpPr txBox="1">
            <a:spLocks noChangeArrowheads="1"/>
          </p:cNvSpPr>
          <p:nvPr>
            <p:custDataLst>
              <p:tags r:id="rId14"/>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80913" name="组合 23">
            <a:extLst>
              <a:ext uri="{FF2B5EF4-FFF2-40B4-BE49-F238E27FC236}">
                <a16:creationId xmlns:a16="http://schemas.microsoft.com/office/drawing/2014/main" id="{25B91459-76CE-4BCC-B7F4-BE94B8E346ED}"/>
              </a:ext>
            </a:extLst>
          </p:cNvPr>
          <p:cNvGrpSpPr>
            <a:grpSpLocks/>
          </p:cNvGrpSpPr>
          <p:nvPr>
            <p:custDataLst>
              <p:tags r:id="rId15"/>
            </p:custDataLst>
          </p:nvPr>
        </p:nvGrpSpPr>
        <p:grpSpPr bwMode="auto">
          <a:xfrm>
            <a:off x="9537700" y="0"/>
            <a:ext cx="3814763" cy="647700"/>
            <a:chOff x="9537700" y="0"/>
            <a:chExt cx="3815080" cy="647700"/>
          </a:xfrm>
        </p:grpSpPr>
        <p:sp>
          <p:nvSpPr>
            <p:cNvPr id="21" name="RemarkBack">
              <a:extLst>
                <a:ext uri="{FF2B5EF4-FFF2-40B4-BE49-F238E27FC236}">
                  <a16:creationId xmlns:a16="http://schemas.microsoft.com/office/drawing/2014/main" id="{460847AE-85A9-4D96-9FA8-F1D591973636}"/>
                </a:ext>
              </a:extLst>
            </p:cNvPr>
            <p:cNvSpPr/>
            <p:nvPr>
              <p:custDataLst>
                <p:tags r:id="rId26"/>
              </p:custDataLst>
            </p:nvPr>
          </p:nvSpPr>
          <p:spPr>
            <a:xfrm>
              <a:off x="9537700" y="12700"/>
              <a:ext cx="381508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RemarkBlock">
              <a:extLst>
                <a:ext uri="{FF2B5EF4-FFF2-40B4-BE49-F238E27FC236}">
                  <a16:creationId xmlns:a16="http://schemas.microsoft.com/office/drawing/2014/main" id="{5395801B-E443-41D5-8C40-9FD23D755C7B}"/>
                </a:ext>
              </a:extLst>
            </p:cNvPr>
            <p:cNvSpPr/>
            <p:nvPr>
              <p:custDataLst>
                <p:tags r:id="rId27"/>
              </p:custDataLst>
            </p:nvPr>
          </p:nvSpPr>
          <p:spPr>
            <a:xfrm>
              <a:off x="9537700" y="12700"/>
              <a:ext cx="190516"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0917" name="RemarkTitleText">
              <a:extLst>
                <a:ext uri="{FF2B5EF4-FFF2-40B4-BE49-F238E27FC236}">
                  <a16:creationId xmlns:a16="http://schemas.microsoft.com/office/drawing/2014/main" id="{F70FC9F6-2205-403C-8DFF-8871B7645F86}"/>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054E7D11-9A31-46AE-8826-5C8C667775AF}"/>
              </a:ext>
            </a:extLst>
          </p:cNvPr>
          <p:cNvSpPr/>
          <p:nvPr>
            <p:custDataLst>
              <p:tags r:id="rId16"/>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zh-CN" altLang="en-US" dirty="0">
              <a:solidFill>
                <a:schemeClr val="tx1"/>
              </a:solidFill>
            </a:endParaRPr>
          </a:p>
        </p:txBody>
      </p:sp>
      <p:sp>
        <p:nvSpPr>
          <p:cNvPr id="3" name="RemarkBlock">
            <a:extLst>
              <a:ext uri="{FF2B5EF4-FFF2-40B4-BE49-F238E27FC236}">
                <a16:creationId xmlns:a16="http://schemas.microsoft.com/office/drawing/2014/main" id="{159241DB-9FD8-4C39-A580-068D7C6B662D}"/>
              </a:ext>
            </a:extLst>
          </p:cNvPr>
          <p:cNvSpPr/>
          <p:nvPr>
            <p:custDataLst>
              <p:tags r:id="rId17"/>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zh-CN" altLang="en-US" dirty="0">
              <a:solidFill>
                <a:schemeClr val="tx1"/>
              </a:solidFill>
            </a:endParaRPr>
          </a:p>
        </p:txBody>
      </p:sp>
      <p:sp>
        <p:nvSpPr>
          <p:cNvPr id="4" name="RemarkTitleText">
            <a:extLst>
              <a:ext uri="{FF2B5EF4-FFF2-40B4-BE49-F238E27FC236}">
                <a16:creationId xmlns:a16="http://schemas.microsoft.com/office/drawing/2014/main" id="{229A5C05-D174-4979-9C82-D11F96893CD9}"/>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80911" name="组合 17">
            <a:extLst>
              <a:ext uri="{FF2B5EF4-FFF2-40B4-BE49-F238E27FC236}">
                <a16:creationId xmlns:a16="http://schemas.microsoft.com/office/drawing/2014/main" id="{29A04AE1-CA77-4053-9306-EB168B61B39C}"/>
              </a:ext>
            </a:extLst>
          </p:cNvPr>
          <p:cNvGrpSpPr>
            <a:grpSpLocks/>
          </p:cNvGrpSpPr>
          <p:nvPr>
            <p:custDataLst>
              <p:tags r:id="rId19"/>
            </p:custDataLst>
          </p:nvPr>
        </p:nvGrpSpPr>
        <p:grpSpPr bwMode="auto">
          <a:xfrm>
            <a:off x="0" y="0"/>
            <a:ext cx="9144000" cy="635000"/>
            <a:chOff x="0" y="0"/>
            <a:chExt cx="9144000" cy="635000"/>
          </a:xfrm>
        </p:grpSpPr>
        <p:sp>
          <p:nvSpPr>
            <p:cNvPr id="14" name="TitleBackground">
              <a:extLst>
                <a:ext uri="{FF2B5EF4-FFF2-40B4-BE49-F238E27FC236}">
                  <a16:creationId xmlns:a16="http://schemas.microsoft.com/office/drawing/2014/main" id="{C916A317-915D-49DD-BBDF-EF78CF6024F5}"/>
                </a:ext>
              </a:extLst>
            </p:cNvPr>
            <p:cNvSpPr/>
            <p:nvPr>
              <p:custDataLst>
                <p:tags r:id="rId22"/>
              </p:custDataLst>
            </p:nvPr>
          </p:nvSpPr>
          <p:spPr>
            <a:xfrm>
              <a:off x="0" y="0"/>
              <a:ext cx="9144000" cy="635000"/>
            </a:xfrm>
            <a:prstGeom prst="rect">
              <a:avLst/>
            </a:prstGeom>
            <a:solidFill>
              <a:srgbClr val="F6F7F8"/>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a:extLst>
                <a:ext uri="{FF2B5EF4-FFF2-40B4-BE49-F238E27FC236}">
                  <a16:creationId xmlns:a16="http://schemas.microsoft.com/office/drawing/2014/main" id="{80AB0D81-66BA-4F38-B17C-9F27A69D0FB7}"/>
                </a:ext>
              </a:extLst>
            </p:cNvPr>
            <p:cNvSpPr/>
            <p:nvPr>
              <p:custDataLst>
                <p:tags r:id="rId23"/>
              </p:custDataLst>
            </p:nvPr>
          </p:nvSpPr>
          <p:spPr>
            <a:xfrm>
              <a:off x="0" y="0"/>
              <a:ext cx="190500" cy="635000"/>
            </a:xfrm>
            <a:prstGeom prst="rect">
              <a:avLst/>
            </a:prstGeom>
            <a:solidFill>
              <a:srgbClr val="639EF4"/>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0920" name="TypeText">
              <a:extLst>
                <a:ext uri="{FF2B5EF4-FFF2-40B4-BE49-F238E27FC236}">
                  <a16:creationId xmlns:a16="http://schemas.microsoft.com/office/drawing/2014/main" id="{A251886E-4910-4234-8A5D-513FEC1D4DF6}"/>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80921" name="TipText">
              <a:extLst>
                <a:ext uri="{FF2B5EF4-FFF2-40B4-BE49-F238E27FC236}">
                  <a16:creationId xmlns:a16="http://schemas.microsoft.com/office/drawing/2014/main" id="{3C06BBAF-5222-4CF1-9F39-EE7A26722872}"/>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80914" name="图片 2">
            <a:extLst>
              <a:ext uri="{FF2B5EF4-FFF2-40B4-BE49-F238E27FC236}">
                <a16:creationId xmlns:a16="http://schemas.microsoft.com/office/drawing/2014/main" id="{2F9AFFF1-D0C6-4E5F-9BB1-1E17C70B0C33}"/>
              </a:ext>
            </a:extLst>
          </p:cNvPr>
          <p:cNvPicPr>
            <a:picLocks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12" name="文本框 18">
            <a:extLst>
              <a:ext uri="{FF2B5EF4-FFF2-40B4-BE49-F238E27FC236}">
                <a16:creationId xmlns:a16="http://schemas.microsoft.com/office/drawing/2014/main" id="{113142F8-0242-401E-A7AD-9046A3996C0F}"/>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051D7562-B483-4C93-BF8D-E8EAA9F7645A}"/>
              </a:ext>
            </a:extLst>
          </p:cNvPr>
          <p:cNvSpPr>
            <a:spLocks noGrp="1"/>
          </p:cNvSpPr>
          <p:nvPr>
            <p:ph type="title" idx="4294967295"/>
          </p:nvPr>
        </p:nvSpPr>
        <p:spPr>
          <a:ln>
            <a:miter/>
          </a:ln>
        </p:spPr>
        <p:txBody>
          <a:bodyPr/>
          <a:lstStyle/>
          <a:p>
            <a:pPr>
              <a:defRPr/>
            </a:pPr>
            <a:r>
              <a:rPr lang="en-US" altLang="zh-CN" noProof="1">
                <a:effectLst>
                  <a:outerShdw blurRad="38100" dist="38100" dir="2700000">
                    <a:srgbClr val="C0C0C0"/>
                  </a:outerShdw>
                </a:effectLst>
              </a:rPr>
              <a:t>Deadlock and Starvation</a:t>
            </a:r>
          </a:p>
        </p:txBody>
      </p:sp>
      <p:sp>
        <p:nvSpPr>
          <p:cNvPr id="81923" name="Rectangle 3">
            <a:extLst>
              <a:ext uri="{FF2B5EF4-FFF2-40B4-BE49-F238E27FC236}">
                <a16:creationId xmlns:a16="http://schemas.microsoft.com/office/drawing/2014/main" id="{ED03C694-2D9A-4FB5-86E7-9AD6B8E61CBB}"/>
              </a:ext>
            </a:extLst>
          </p:cNvPr>
          <p:cNvSpPr>
            <a:spLocks noGrp="1" noChangeArrowheads="1"/>
          </p:cNvSpPr>
          <p:nvPr>
            <p:ph type="body" idx="4294967295"/>
          </p:nvPr>
        </p:nvSpPr>
        <p:spPr/>
        <p:txBody>
          <a:bodyPr/>
          <a:lstStyle/>
          <a:p>
            <a:pPr>
              <a:lnSpc>
                <a:spcPct val="80000"/>
              </a:lnSpc>
              <a:tabLst>
                <a:tab pos="1887538" algn="ctr"/>
                <a:tab pos="4572000" algn="ctr"/>
              </a:tabLst>
            </a:pPr>
            <a:r>
              <a:rPr lang="zh-CN" altLang="en-US" sz="1800">
                <a:solidFill>
                  <a:schemeClr val="tx2"/>
                </a:solidFill>
              </a:rPr>
              <a:t>Deadlock </a:t>
            </a:r>
            <a:r>
              <a:rPr lang="zh-CN" altLang="en-US" sz="1800"/>
              <a:t>– two or more processes are </a:t>
            </a:r>
            <a:r>
              <a:rPr lang="zh-CN" altLang="en-US" sz="1800" b="1">
                <a:solidFill>
                  <a:srgbClr val="FF0000"/>
                </a:solidFill>
              </a:rPr>
              <a:t>waiting indefinitely</a:t>
            </a:r>
            <a:r>
              <a:rPr lang="zh-CN" altLang="en-US" sz="1800"/>
              <a:t> for an event that can be caused by only one of the waiting processes</a:t>
            </a:r>
          </a:p>
          <a:p>
            <a:pPr>
              <a:lnSpc>
                <a:spcPct val="80000"/>
              </a:lnSpc>
              <a:tabLst>
                <a:tab pos="1887538" algn="ctr"/>
                <a:tab pos="4572000" algn="ctr"/>
              </a:tabLst>
            </a:pPr>
            <a:r>
              <a:rPr lang="zh-CN" altLang="en-US" sz="1800"/>
              <a:t>Let </a:t>
            </a:r>
            <a:r>
              <a:rPr lang="zh-CN" altLang="en-US" sz="1600">
                <a:solidFill>
                  <a:srgbClr val="0000FF"/>
                </a:solidFill>
              </a:rPr>
              <a:t>S</a:t>
            </a:r>
            <a:r>
              <a:rPr lang="zh-CN" altLang="en-US" sz="1800"/>
              <a:t> and </a:t>
            </a:r>
            <a:r>
              <a:rPr lang="zh-CN" altLang="en-US" sz="1600">
                <a:solidFill>
                  <a:srgbClr val="0000FF"/>
                </a:solidFill>
              </a:rPr>
              <a:t>Q</a:t>
            </a:r>
            <a:r>
              <a:rPr lang="zh-CN" altLang="en-US" sz="1800"/>
              <a:t> be two semaphores initialized to 1</a:t>
            </a:r>
          </a:p>
          <a:p>
            <a:pPr>
              <a:lnSpc>
                <a:spcPct val="80000"/>
              </a:lnSpc>
              <a:buFont typeface="Monotype Sorts" pitchFamily="2" charset="2"/>
              <a:buNone/>
              <a:tabLst>
                <a:tab pos="1887538" algn="ctr"/>
                <a:tab pos="4572000" algn="ctr"/>
              </a:tabLst>
            </a:pPr>
            <a:r>
              <a:rPr lang="zh-CN" altLang="en-US" sz="1800" i="1"/>
              <a:t>		</a:t>
            </a:r>
            <a:r>
              <a:rPr lang="zh-CN" altLang="en-US" sz="1800" i="1">
                <a:solidFill>
                  <a:srgbClr val="0000FF"/>
                </a:solidFill>
              </a:rPr>
              <a:t>P</a:t>
            </a:r>
            <a:r>
              <a:rPr lang="zh-CN" altLang="en-US" sz="1800" baseline="-25000">
                <a:solidFill>
                  <a:srgbClr val="0000FF"/>
                </a:solidFill>
              </a:rPr>
              <a:t>0</a:t>
            </a:r>
            <a:r>
              <a:rPr lang="zh-CN" altLang="en-US" sz="1800">
                <a:solidFill>
                  <a:srgbClr val="0000FF"/>
                </a:solidFill>
              </a:rPr>
              <a:t>		</a:t>
            </a:r>
            <a:r>
              <a:rPr lang="zh-CN" altLang="en-US" sz="1800" i="1">
                <a:solidFill>
                  <a:srgbClr val="0000FF"/>
                </a:solidFill>
              </a:rPr>
              <a:t>P</a:t>
            </a:r>
            <a:r>
              <a:rPr lang="zh-CN" altLang="en-US" sz="1800" baseline="-25000">
                <a:solidFill>
                  <a:srgbClr val="0000FF"/>
                </a:solidFill>
              </a:rPr>
              <a:t>1</a:t>
            </a:r>
          </a:p>
          <a:p>
            <a:pPr>
              <a:lnSpc>
                <a:spcPct val="80000"/>
              </a:lnSpc>
              <a:buFont typeface="Monotype Sorts" pitchFamily="2" charset="2"/>
              <a:buNone/>
              <a:tabLst>
                <a:tab pos="1887538" algn="ctr"/>
                <a:tab pos="4572000" algn="ctr"/>
              </a:tabLst>
            </a:pPr>
            <a:r>
              <a:rPr lang="zh-CN" altLang="en-US" sz="1800">
                <a:solidFill>
                  <a:srgbClr val="0000FF"/>
                </a:solidFill>
              </a:rPr>
              <a:t>		    </a:t>
            </a:r>
            <a:r>
              <a:rPr lang="zh-CN" altLang="en-US" sz="1600">
                <a:solidFill>
                  <a:srgbClr val="0000FF"/>
                </a:solidFill>
              </a:rPr>
              <a:t>wait (S); 	                                     wait (Q);</a:t>
            </a:r>
          </a:p>
          <a:p>
            <a:pPr>
              <a:lnSpc>
                <a:spcPct val="80000"/>
              </a:lnSpc>
              <a:buFont typeface="Monotype Sorts" pitchFamily="2" charset="2"/>
              <a:buNone/>
              <a:tabLst>
                <a:tab pos="1887538" algn="ctr"/>
                <a:tab pos="4572000" algn="ctr"/>
              </a:tabLst>
            </a:pPr>
            <a:r>
              <a:rPr lang="zh-CN" altLang="en-US" sz="1600">
                <a:solidFill>
                  <a:srgbClr val="0000FF"/>
                </a:solidFill>
              </a:rPr>
              <a:t>		      wait (Q); 	                                     wait (S);</a:t>
            </a:r>
          </a:p>
          <a:p>
            <a:pPr>
              <a:lnSpc>
                <a:spcPct val="80000"/>
              </a:lnSpc>
              <a:buFont typeface="Monotype Sorts" pitchFamily="2" charset="2"/>
              <a:buNone/>
              <a:tabLst>
                <a:tab pos="1887538" algn="ctr"/>
                <a:tab pos="4572000" algn="ctr"/>
              </a:tabLst>
            </a:pPr>
            <a:r>
              <a:rPr lang="zh-CN" altLang="en-US" sz="1600">
                <a:solidFill>
                  <a:srgbClr val="0000FF"/>
                </a:solidFill>
              </a:rPr>
              <a:t>		. 		.</a:t>
            </a:r>
          </a:p>
          <a:p>
            <a:pPr>
              <a:lnSpc>
                <a:spcPct val="80000"/>
              </a:lnSpc>
              <a:buFont typeface="Monotype Sorts" pitchFamily="2" charset="2"/>
              <a:buNone/>
              <a:tabLst>
                <a:tab pos="1887538" algn="ctr"/>
                <a:tab pos="4572000" algn="ctr"/>
              </a:tabLst>
            </a:pPr>
            <a:r>
              <a:rPr lang="zh-CN" altLang="en-US" sz="1600">
                <a:solidFill>
                  <a:srgbClr val="0000FF"/>
                </a:solidFill>
              </a:rPr>
              <a:t>		. 		.</a:t>
            </a:r>
          </a:p>
          <a:p>
            <a:pPr>
              <a:lnSpc>
                <a:spcPct val="80000"/>
              </a:lnSpc>
              <a:buFont typeface="Monotype Sorts" pitchFamily="2" charset="2"/>
              <a:buNone/>
              <a:tabLst>
                <a:tab pos="1887538" algn="ctr"/>
                <a:tab pos="4572000" algn="ctr"/>
              </a:tabLst>
            </a:pPr>
            <a:r>
              <a:rPr lang="zh-CN" altLang="en-US" sz="1600">
                <a:solidFill>
                  <a:srgbClr val="0000FF"/>
                </a:solidFill>
              </a:rPr>
              <a:t>		. 		.</a:t>
            </a:r>
          </a:p>
          <a:p>
            <a:pPr>
              <a:lnSpc>
                <a:spcPct val="80000"/>
              </a:lnSpc>
              <a:buFont typeface="Monotype Sorts" pitchFamily="2" charset="2"/>
              <a:buNone/>
              <a:tabLst>
                <a:tab pos="1887538" algn="ctr"/>
                <a:tab pos="4572000" algn="ctr"/>
              </a:tabLst>
            </a:pPr>
            <a:r>
              <a:rPr lang="zh-CN" altLang="en-US" sz="1600">
                <a:solidFill>
                  <a:srgbClr val="0000FF"/>
                </a:solidFill>
              </a:rPr>
              <a:t>		        signal  (S); 	                                       signal (Q);</a:t>
            </a:r>
          </a:p>
          <a:p>
            <a:pPr>
              <a:lnSpc>
                <a:spcPct val="80000"/>
              </a:lnSpc>
              <a:buFont typeface="Monotype Sorts" pitchFamily="2" charset="2"/>
              <a:buNone/>
              <a:tabLst>
                <a:tab pos="1887538" algn="ctr"/>
                <a:tab pos="4572000" algn="ctr"/>
              </a:tabLst>
            </a:pPr>
            <a:r>
              <a:rPr lang="zh-CN" altLang="en-US" sz="1600">
                <a:solidFill>
                  <a:srgbClr val="0000FF"/>
                </a:solidFill>
              </a:rPr>
              <a:t>		        signal (Q); 	                                       signal (S);</a:t>
            </a:r>
          </a:p>
          <a:p>
            <a:pPr>
              <a:lnSpc>
                <a:spcPct val="80000"/>
              </a:lnSpc>
              <a:tabLst>
                <a:tab pos="1887538" algn="ctr"/>
                <a:tab pos="4572000" algn="ctr"/>
              </a:tabLst>
            </a:pPr>
            <a:r>
              <a:rPr lang="zh-CN" altLang="en-US" sz="1800">
                <a:solidFill>
                  <a:schemeClr val="tx2"/>
                </a:solidFill>
                <a:sym typeface="MT Extra" panose="05050102010205020202" pitchFamily="18" charset="2"/>
              </a:rPr>
              <a:t>Starvation</a:t>
            </a:r>
            <a:r>
              <a:rPr lang="zh-CN" altLang="en-US" sz="1800">
                <a:sym typeface="MT Extra" panose="05050102010205020202" pitchFamily="18" charset="2"/>
              </a:rPr>
              <a:t> </a:t>
            </a:r>
            <a:r>
              <a:rPr lang="zh-CN" altLang="en-US" sz="1800"/>
              <a:t> – </a:t>
            </a:r>
            <a:r>
              <a:rPr lang="zh-CN" altLang="en-US" sz="1800" b="1">
                <a:solidFill>
                  <a:srgbClr val="FF0000"/>
                </a:solidFill>
              </a:rPr>
              <a:t>indefinite blocking</a:t>
            </a:r>
            <a:r>
              <a:rPr lang="zh-CN" altLang="en-US" sz="1800"/>
              <a:t>.  A process may never be </a:t>
            </a:r>
            <a:r>
              <a:rPr lang="zh-CN" altLang="en-US" sz="1800">
                <a:solidFill>
                  <a:srgbClr val="0033CC"/>
                </a:solidFill>
              </a:rPr>
              <a:t>removed from the semaphore queue </a:t>
            </a:r>
            <a:r>
              <a:rPr lang="zh-CN" altLang="en-US" sz="1800"/>
              <a:t>in which it is suspended. （另一种现象）</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03BF44E-F404-4E6F-8583-55DB678B679F}"/>
              </a:ext>
            </a:extLst>
          </p:cNvPr>
          <p:cNvSpPr>
            <a:spLocks noGrp="1"/>
          </p:cNvSpPr>
          <p:nvPr>
            <p:ph type="title" idx="4294967295"/>
          </p:nvPr>
        </p:nvSpPr>
        <p:spPr>
          <a:xfrm>
            <a:off x="1171575" y="557213"/>
            <a:ext cx="7772400" cy="844550"/>
          </a:xfrm>
          <a:ln>
            <a:miter/>
          </a:ln>
        </p:spPr>
        <p:txBody>
          <a:bodyPr/>
          <a:lstStyle/>
          <a:p>
            <a:pPr>
              <a:defRPr/>
            </a:pPr>
            <a:r>
              <a:rPr lang="zh-CN" altLang="en-US" noProof="1">
                <a:effectLst>
                  <a:outerShdw blurRad="38100" dist="38100" dir="2700000">
                    <a:srgbClr val="C0C0C0"/>
                  </a:outerShdw>
                </a:effectLst>
              </a:rPr>
              <a:t>信号量的应用</a:t>
            </a:r>
          </a:p>
        </p:txBody>
      </p:sp>
      <p:sp>
        <p:nvSpPr>
          <p:cNvPr id="82947" name="Rectangle 3">
            <a:extLst>
              <a:ext uri="{FF2B5EF4-FFF2-40B4-BE49-F238E27FC236}">
                <a16:creationId xmlns:a16="http://schemas.microsoft.com/office/drawing/2014/main" id="{E0E1818D-E6CD-4C19-BF69-3A265A6E976C}"/>
              </a:ext>
            </a:extLst>
          </p:cNvPr>
          <p:cNvSpPr>
            <a:spLocks noGrp="1" noChangeArrowheads="1"/>
          </p:cNvSpPr>
          <p:nvPr>
            <p:ph type="body" idx="4294967295"/>
          </p:nvPr>
        </p:nvSpPr>
        <p:spPr>
          <a:xfrm>
            <a:off x="1409700" y="2000250"/>
            <a:ext cx="7029450" cy="4114800"/>
          </a:xfrm>
        </p:spPr>
        <p:txBody>
          <a:bodyPr/>
          <a:lstStyle/>
          <a:p>
            <a:r>
              <a:rPr lang="zh-CN" altLang="en-US" sz="2000" b="1" dirty="0"/>
              <a:t>实现互斥；</a:t>
            </a:r>
          </a:p>
          <a:p>
            <a:endParaRPr lang="zh-CN" altLang="en-US" sz="2000" b="1" dirty="0"/>
          </a:p>
          <a:p>
            <a:r>
              <a:rPr lang="zh-CN" altLang="en-US" sz="2000" b="1" dirty="0"/>
              <a:t>描述前趋关系（实质上是同步的一</a:t>
            </a:r>
            <a:r>
              <a:rPr lang="zh-CN" altLang="en-US" sz="2000" b="1" dirty="0" smtClean="0"/>
              <a:t>种表示方法）</a:t>
            </a:r>
            <a:r>
              <a:rPr lang="zh-CN" altLang="en-US" sz="2000" b="1" dirty="0"/>
              <a:t>；</a:t>
            </a:r>
          </a:p>
          <a:p>
            <a:endParaRPr lang="en-US" altLang="zh-CN" sz="2000" b="1" dirty="0" smtClean="0"/>
          </a:p>
          <a:p>
            <a:r>
              <a:rPr lang="zh-CN" altLang="en-US" sz="2000" b="1" dirty="0" smtClean="0"/>
              <a:t>实现</a:t>
            </a:r>
            <a:r>
              <a:rPr lang="zh-CN" altLang="en-US" sz="2000" b="1" dirty="0"/>
              <a:t>同步；</a:t>
            </a:r>
          </a:p>
          <a:p>
            <a:endParaRPr lang="zh-CN" altLang="en-US" sz="2000" b="1"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9E0D4697-6E82-40DC-861B-5FABC1C741AA}"/>
              </a:ext>
            </a:extLst>
          </p:cNvPr>
          <p:cNvSpPr>
            <a:spLocks noGrp="1"/>
          </p:cNvSpPr>
          <p:nvPr>
            <p:ph type="title" idx="4294967295"/>
          </p:nvPr>
        </p:nvSpPr>
        <p:spPr>
          <a:xfrm>
            <a:off x="1146175" y="317500"/>
            <a:ext cx="7772400" cy="844550"/>
          </a:xfrm>
          <a:ln>
            <a:miter/>
          </a:ln>
        </p:spPr>
        <p:txBody>
          <a:bodyPr/>
          <a:lstStyle/>
          <a:p>
            <a:pPr>
              <a:defRPr/>
            </a:pPr>
            <a:r>
              <a:rPr lang="zh-CN" altLang="en-US" noProof="1">
                <a:effectLst>
                  <a:outerShdw blurRad="38100" dist="38100" dir="2700000">
                    <a:srgbClr val="C0C0C0"/>
                  </a:outerShdw>
                </a:effectLst>
              </a:rPr>
              <a:t>信号量的应用－互斥</a:t>
            </a:r>
          </a:p>
        </p:txBody>
      </p:sp>
      <p:sp>
        <p:nvSpPr>
          <p:cNvPr id="83971" name="Rectangle 3">
            <a:extLst>
              <a:ext uri="{FF2B5EF4-FFF2-40B4-BE49-F238E27FC236}">
                <a16:creationId xmlns:a16="http://schemas.microsoft.com/office/drawing/2014/main" id="{A657AF5A-C273-43D3-8B29-BF9E3EB50332}"/>
              </a:ext>
            </a:extLst>
          </p:cNvPr>
          <p:cNvSpPr>
            <a:spLocks noGrp="1" noChangeArrowheads="1"/>
          </p:cNvSpPr>
          <p:nvPr>
            <p:ph type="body" idx="4294967295"/>
          </p:nvPr>
        </p:nvSpPr>
        <p:spPr>
          <a:xfrm>
            <a:off x="1357313" y="2081213"/>
            <a:ext cx="7029450" cy="3465512"/>
          </a:xfrm>
        </p:spPr>
        <p:txBody>
          <a:bodyPr/>
          <a:lstStyle/>
          <a:p>
            <a:pPr>
              <a:tabLst>
                <a:tab pos="2058988" algn="l"/>
                <a:tab pos="2459038" algn="l"/>
              </a:tabLst>
            </a:pPr>
            <a:r>
              <a:rPr lang="en-US" altLang="zh-CN" sz="2400"/>
              <a:t>Shared data</a:t>
            </a:r>
            <a:br>
              <a:rPr lang="en-US" altLang="zh-CN" sz="2400"/>
            </a:br>
            <a:r>
              <a:rPr lang="en-US" altLang="zh-CN" sz="2400"/>
              <a:t/>
            </a:r>
            <a:br>
              <a:rPr lang="en-US" altLang="zh-CN" sz="2400"/>
            </a:br>
            <a:r>
              <a:rPr lang="en-US" altLang="zh-CN" sz="2400" b="1"/>
              <a:t>semaphore mutex;</a:t>
            </a:r>
            <a:br>
              <a:rPr lang="en-US" altLang="zh-CN" sz="2400" b="1"/>
            </a:br>
            <a:r>
              <a:rPr lang="en-US" altLang="zh-CN" sz="2400"/>
              <a:t/>
            </a:r>
            <a:br>
              <a:rPr lang="en-US" altLang="zh-CN" sz="2400"/>
            </a:br>
            <a:r>
              <a:rPr lang="en-US" altLang="zh-CN" sz="2400"/>
              <a:t>Initially:</a:t>
            </a:r>
            <a:br>
              <a:rPr lang="en-US" altLang="zh-CN" sz="2400"/>
            </a:br>
            <a:r>
              <a:rPr lang="en-US" altLang="zh-CN" sz="2400"/>
              <a:t/>
            </a:r>
            <a:br>
              <a:rPr lang="en-US" altLang="zh-CN" sz="2400"/>
            </a:br>
            <a:r>
              <a:rPr lang="en-US" altLang="zh-CN" sz="2400" b="1"/>
              <a:t>mutex = 1;</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70D678A-C9E6-4880-9632-1493142B8CAA}"/>
              </a:ext>
            </a:extLst>
          </p:cNvPr>
          <p:cNvSpPr>
            <a:spLocks noGrp="1"/>
          </p:cNvSpPr>
          <p:nvPr>
            <p:ph type="title" idx="4294967295"/>
          </p:nvPr>
        </p:nvSpPr>
        <p:spPr>
          <a:xfrm>
            <a:off x="1025525" y="396875"/>
            <a:ext cx="7772400" cy="844550"/>
          </a:xfrm>
          <a:ln>
            <a:miter/>
          </a:ln>
        </p:spPr>
        <p:txBody>
          <a:bodyPr/>
          <a:lstStyle/>
          <a:p>
            <a:pPr>
              <a:defRPr/>
            </a:pPr>
            <a:r>
              <a:rPr lang="zh-CN" altLang="en-US" noProof="1">
                <a:effectLst>
                  <a:outerShdw blurRad="38100" dist="38100" dir="2700000">
                    <a:srgbClr val="C0C0C0"/>
                  </a:outerShdw>
                </a:effectLst>
              </a:rPr>
              <a:t>信号量的应用－互斥</a:t>
            </a:r>
          </a:p>
        </p:txBody>
      </p:sp>
      <p:sp>
        <p:nvSpPr>
          <p:cNvPr id="84995" name="Rectangle 3">
            <a:extLst>
              <a:ext uri="{FF2B5EF4-FFF2-40B4-BE49-F238E27FC236}">
                <a16:creationId xmlns:a16="http://schemas.microsoft.com/office/drawing/2014/main" id="{B5015AC9-7690-40EA-9EAE-B51FFE2EB615}"/>
              </a:ext>
            </a:extLst>
          </p:cNvPr>
          <p:cNvSpPr>
            <a:spLocks noGrp="1" noChangeArrowheads="1"/>
          </p:cNvSpPr>
          <p:nvPr>
            <p:ph type="body" idx="4294967295"/>
          </p:nvPr>
        </p:nvSpPr>
        <p:spPr>
          <a:xfrm>
            <a:off x="561975" y="2224088"/>
            <a:ext cx="3676650" cy="4114800"/>
          </a:xfrm>
          <a:ln w="12700">
            <a:solidFill>
              <a:schemeClr val="tx1"/>
            </a:solidFill>
            <a:prstDash val="dash"/>
            <a:miter lim="800000"/>
            <a:headEnd/>
            <a:tailEnd/>
          </a:ln>
        </p:spPr>
        <p:txBody>
          <a:bodyPr/>
          <a:lstStyle/>
          <a:p>
            <a:pPr>
              <a:buFont typeface="Monotype Sorts" pitchFamily="2" charset="2"/>
              <a:buNone/>
              <a:tabLst>
                <a:tab pos="2459038" algn="l"/>
                <a:tab pos="2740025" algn="l"/>
                <a:tab pos="3084513" algn="l"/>
              </a:tabLst>
            </a:pPr>
            <a:r>
              <a:rPr lang="zh-CN" altLang="en-US" sz="2000" b="1" i="1"/>
              <a:t>P1:</a:t>
            </a:r>
          </a:p>
          <a:p>
            <a:pPr>
              <a:spcBef>
                <a:spcPct val="15000"/>
              </a:spcBef>
              <a:buFont typeface="Monotype Sorts" pitchFamily="2" charset="2"/>
              <a:buNone/>
              <a:tabLst>
                <a:tab pos="2459038" algn="l"/>
                <a:tab pos="2740025" algn="l"/>
                <a:tab pos="3084513" algn="l"/>
              </a:tabLst>
            </a:pPr>
            <a:r>
              <a:rPr lang="zh-CN" altLang="en-US" sz="1800"/>
              <a:t>	</a:t>
            </a:r>
            <a:r>
              <a:rPr lang="zh-CN" altLang="en-US" sz="1800" b="1"/>
              <a:t>do { </a:t>
            </a:r>
          </a:p>
          <a:p>
            <a:pPr>
              <a:spcBef>
                <a:spcPct val="15000"/>
              </a:spcBef>
              <a:buFont typeface="Monotype Sorts" pitchFamily="2" charset="2"/>
              <a:buNone/>
              <a:tabLst>
                <a:tab pos="2459038" algn="l"/>
                <a:tab pos="2740025" algn="l"/>
                <a:tab pos="3084513" algn="l"/>
              </a:tabLst>
            </a:pPr>
            <a:r>
              <a:rPr lang="zh-CN" altLang="en-US" sz="1800" b="1"/>
              <a:t>	         …</a:t>
            </a:r>
          </a:p>
          <a:p>
            <a:pPr>
              <a:spcBef>
                <a:spcPct val="15000"/>
              </a:spcBef>
              <a:buFont typeface="Monotype Sorts" pitchFamily="2" charset="2"/>
              <a:buNone/>
              <a:tabLst>
                <a:tab pos="2459038" algn="l"/>
                <a:tab pos="2740025" algn="l"/>
                <a:tab pos="3084513" algn="l"/>
              </a:tabLst>
            </a:pPr>
            <a:r>
              <a:rPr lang="zh-CN" altLang="en-US" sz="1800" b="1"/>
              <a:t>	</a:t>
            </a:r>
            <a:r>
              <a:rPr lang="zh-CN" altLang="en-US" sz="1800" b="1">
                <a:solidFill>
                  <a:srgbClr val="7030A0"/>
                </a:solidFill>
              </a:rPr>
              <a:t>         wait(mutex);</a:t>
            </a:r>
          </a:p>
          <a:p>
            <a:pPr>
              <a:spcBef>
                <a:spcPct val="15000"/>
              </a:spcBef>
              <a:buFont typeface="Monotype Sorts" pitchFamily="2" charset="2"/>
              <a:buNone/>
              <a:tabLst>
                <a:tab pos="2459038" algn="l"/>
                <a:tab pos="2740025" algn="l"/>
                <a:tab pos="3084513" algn="l"/>
              </a:tabLst>
            </a:pPr>
            <a:r>
              <a:rPr lang="zh-CN" altLang="en-US" sz="1800" b="1"/>
              <a:t>	         </a:t>
            </a:r>
            <a:r>
              <a:rPr lang="zh-CN" altLang="en-US" sz="1800"/>
              <a:t>critical section;</a:t>
            </a:r>
          </a:p>
          <a:p>
            <a:pPr>
              <a:spcBef>
                <a:spcPct val="15000"/>
              </a:spcBef>
              <a:buFont typeface="Monotype Sorts" pitchFamily="2" charset="2"/>
              <a:buNone/>
              <a:tabLst>
                <a:tab pos="2459038" algn="l"/>
                <a:tab pos="2740025" algn="l"/>
                <a:tab pos="3084513" algn="l"/>
              </a:tabLst>
            </a:pPr>
            <a:r>
              <a:rPr lang="zh-CN" altLang="en-US" sz="1800" b="1"/>
              <a:t>	         </a:t>
            </a:r>
            <a:r>
              <a:rPr lang="zh-CN" altLang="en-US" sz="1800" b="1">
                <a:solidFill>
                  <a:srgbClr val="7030A0"/>
                </a:solidFill>
              </a:rPr>
              <a:t>signal(mutex);</a:t>
            </a:r>
          </a:p>
          <a:p>
            <a:pPr>
              <a:spcBef>
                <a:spcPct val="15000"/>
              </a:spcBef>
              <a:buFont typeface="Monotype Sorts" pitchFamily="2" charset="2"/>
              <a:buNone/>
              <a:tabLst>
                <a:tab pos="2459038" algn="l"/>
                <a:tab pos="2740025" algn="l"/>
                <a:tab pos="3084513" algn="l"/>
              </a:tabLst>
            </a:pPr>
            <a:r>
              <a:rPr lang="zh-CN" altLang="en-US" sz="1800" b="1"/>
              <a:t>	         </a:t>
            </a:r>
            <a:r>
              <a:rPr lang="zh-CN" altLang="en-US" sz="1800"/>
              <a:t>reminder section;</a:t>
            </a:r>
          </a:p>
          <a:p>
            <a:pPr>
              <a:spcBef>
                <a:spcPct val="15000"/>
              </a:spcBef>
              <a:buFont typeface="Monotype Sorts" pitchFamily="2" charset="2"/>
              <a:buNone/>
              <a:tabLst>
                <a:tab pos="2459038" algn="l"/>
                <a:tab pos="2740025" algn="l"/>
                <a:tab pos="3084513" algn="l"/>
              </a:tabLst>
            </a:pPr>
            <a:r>
              <a:rPr lang="zh-CN" altLang="en-US" sz="1800" b="1"/>
              <a:t>	      } while (1);</a:t>
            </a:r>
          </a:p>
          <a:p>
            <a:pPr>
              <a:buFont typeface="Monotype Sorts" pitchFamily="2" charset="2"/>
              <a:buNone/>
              <a:tabLst>
                <a:tab pos="2459038" algn="l"/>
                <a:tab pos="2740025" algn="l"/>
                <a:tab pos="3084513" algn="l"/>
              </a:tabLst>
            </a:pPr>
            <a:r>
              <a:rPr lang="zh-CN" altLang="en-US" sz="1800" b="1"/>
              <a:t>	</a:t>
            </a:r>
          </a:p>
        </p:txBody>
      </p:sp>
      <p:sp>
        <p:nvSpPr>
          <p:cNvPr id="84996" name="Rectangle 4">
            <a:extLst>
              <a:ext uri="{FF2B5EF4-FFF2-40B4-BE49-F238E27FC236}">
                <a16:creationId xmlns:a16="http://schemas.microsoft.com/office/drawing/2014/main" id="{9A1B4F1A-FEF5-4369-876A-991F6C0D0E41}"/>
              </a:ext>
            </a:extLst>
          </p:cNvPr>
          <p:cNvSpPr>
            <a:spLocks noChangeArrowheads="1"/>
          </p:cNvSpPr>
          <p:nvPr/>
        </p:nvSpPr>
        <p:spPr bwMode="auto">
          <a:xfrm>
            <a:off x="5151438" y="2239963"/>
            <a:ext cx="3452812" cy="4114800"/>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2459038" algn="l"/>
                <a:tab pos="2740025" algn="l"/>
                <a:tab pos="30845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59038" algn="l"/>
                <a:tab pos="2740025" algn="l"/>
                <a:tab pos="30845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59038" algn="l"/>
                <a:tab pos="2740025" algn="l"/>
                <a:tab pos="30845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2000" b="1" i="1">
                <a:latin typeface="Helvetica" panose="020B0604020202020204" pitchFamily="34" charset="0"/>
              </a:rPr>
              <a:t>P2:</a:t>
            </a:r>
          </a:p>
          <a:p>
            <a:pPr>
              <a:spcBef>
                <a:spcPct val="15000"/>
              </a:spcBef>
              <a:buFont typeface="Monotype Sorts" pitchFamily="2" charset="2"/>
              <a:buNone/>
            </a:pPr>
            <a:r>
              <a:rPr lang="zh-CN" altLang="en-US" sz="1800">
                <a:latin typeface="Helvetica" panose="020B0604020202020204" pitchFamily="34" charset="0"/>
              </a:rPr>
              <a:t>	</a:t>
            </a:r>
            <a:r>
              <a:rPr lang="zh-CN" altLang="en-US" sz="1800" b="1">
                <a:latin typeface="Helvetica" panose="020B0604020202020204" pitchFamily="34" charset="0"/>
              </a:rPr>
              <a:t>do { </a:t>
            </a:r>
          </a:p>
          <a:p>
            <a:pPr>
              <a:spcBef>
                <a:spcPct val="15000"/>
              </a:spcBef>
              <a:buFont typeface="Monotype Sorts" pitchFamily="2" charset="2"/>
              <a:buNone/>
            </a:pPr>
            <a:r>
              <a:rPr lang="zh-CN" altLang="en-US" sz="1800" b="1">
                <a:latin typeface="Helvetica" panose="020B0604020202020204" pitchFamily="34" charset="0"/>
              </a:rPr>
              <a:t>	         …</a:t>
            </a:r>
          </a:p>
          <a:p>
            <a:pPr>
              <a:spcBef>
                <a:spcPct val="15000"/>
              </a:spcBef>
              <a:buFont typeface="Monotype Sorts" pitchFamily="2" charset="2"/>
              <a:buNone/>
            </a:pPr>
            <a:r>
              <a:rPr lang="zh-CN" altLang="en-US" sz="1800" b="1">
                <a:latin typeface="Helvetica" panose="020B0604020202020204" pitchFamily="34" charset="0"/>
              </a:rPr>
              <a:t>	</a:t>
            </a:r>
            <a:r>
              <a:rPr lang="zh-CN" altLang="en-US" sz="1800" b="1">
                <a:solidFill>
                  <a:srgbClr val="7030A0"/>
                </a:solidFill>
                <a:latin typeface="Helvetica" panose="020B0604020202020204" pitchFamily="34" charset="0"/>
              </a:rPr>
              <a:t>         wait(mutex);</a:t>
            </a:r>
          </a:p>
          <a:p>
            <a:pPr>
              <a:spcBef>
                <a:spcPct val="15000"/>
              </a:spcBef>
              <a:buFont typeface="Monotype Sorts" pitchFamily="2" charset="2"/>
              <a:buNone/>
            </a:pPr>
            <a:r>
              <a:rPr lang="zh-CN" altLang="en-US" sz="1800" b="1">
                <a:latin typeface="Helvetica" panose="020B0604020202020204" pitchFamily="34" charset="0"/>
              </a:rPr>
              <a:t>	         </a:t>
            </a:r>
            <a:r>
              <a:rPr lang="zh-CN" altLang="en-US" sz="1800">
                <a:latin typeface="Helvetica" panose="020B0604020202020204" pitchFamily="34" charset="0"/>
              </a:rPr>
              <a:t>critical section;</a:t>
            </a:r>
          </a:p>
          <a:p>
            <a:pPr>
              <a:spcBef>
                <a:spcPct val="15000"/>
              </a:spcBef>
              <a:buFont typeface="Monotype Sorts" pitchFamily="2" charset="2"/>
              <a:buNone/>
            </a:pPr>
            <a:r>
              <a:rPr lang="zh-CN" altLang="en-US" sz="1800" b="1">
                <a:latin typeface="Helvetica" panose="020B0604020202020204" pitchFamily="34" charset="0"/>
              </a:rPr>
              <a:t>	</a:t>
            </a:r>
            <a:r>
              <a:rPr lang="zh-CN" altLang="en-US" sz="1800" b="1">
                <a:solidFill>
                  <a:srgbClr val="7030A0"/>
                </a:solidFill>
                <a:latin typeface="Helvetica" panose="020B0604020202020204" pitchFamily="34" charset="0"/>
              </a:rPr>
              <a:t>         signal(mutex);</a:t>
            </a:r>
          </a:p>
          <a:p>
            <a:pPr>
              <a:spcBef>
                <a:spcPct val="15000"/>
              </a:spcBef>
              <a:buFont typeface="Monotype Sorts" pitchFamily="2" charset="2"/>
              <a:buNone/>
            </a:pPr>
            <a:r>
              <a:rPr lang="zh-CN" altLang="en-US" sz="1800" b="1">
                <a:latin typeface="Helvetica" panose="020B0604020202020204" pitchFamily="34" charset="0"/>
              </a:rPr>
              <a:t>	         </a:t>
            </a:r>
            <a:r>
              <a:rPr lang="zh-CN" altLang="en-US" sz="1800">
                <a:latin typeface="Helvetica" panose="020B0604020202020204" pitchFamily="34" charset="0"/>
              </a:rPr>
              <a:t>reminder section;</a:t>
            </a:r>
          </a:p>
          <a:p>
            <a:pPr>
              <a:spcBef>
                <a:spcPct val="15000"/>
              </a:spcBef>
              <a:buFont typeface="Monotype Sorts" pitchFamily="2" charset="2"/>
              <a:buNone/>
            </a:pPr>
            <a:r>
              <a:rPr lang="zh-CN" altLang="en-US" sz="1800" b="1">
                <a:latin typeface="Helvetica" panose="020B0604020202020204" pitchFamily="34" charset="0"/>
              </a:rPr>
              <a:t>	      } while (1);</a:t>
            </a:r>
          </a:p>
          <a:p>
            <a:pPr>
              <a:buFont typeface="Monotype Sorts" pitchFamily="2" charset="2"/>
              <a:buNone/>
            </a:pPr>
            <a:r>
              <a:rPr lang="zh-CN" altLang="en-US" sz="1800" b="1">
                <a:latin typeface="Helvetica" panose="020B0604020202020204" pitchFamily="34" charset="0"/>
              </a:rPr>
              <a:t>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C0BA2780-A5C3-42B8-BFE7-CA6371A6AE5D}"/>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例题</a:t>
            </a:r>
          </a:p>
        </p:txBody>
      </p:sp>
      <p:sp>
        <p:nvSpPr>
          <p:cNvPr id="86019" name="Rectangle 3">
            <a:extLst>
              <a:ext uri="{FF2B5EF4-FFF2-40B4-BE49-F238E27FC236}">
                <a16:creationId xmlns:a16="http://schemas.microsoft.com/office/drawing/2014/main" id="{0270DBB9-425A-4038-91E8-65AD43850FEE}"/>
              </a:ext>
            </a:extLst>
          </p:cNvPr>
          <p:cNvSpPr>
            <a:spLocks noGrp="1" noChangeArrowheads="1"/>
          </p:cNvSpPr>
          <p:nvPr>
            <p:ph type="body" idx="4294967295"/>
          </p:nvPr>
        </p:nvSpPr>
        <p:spPr>
          <a:xfrm>
            <a:off x="5040313" y="1363663"/>
            <a:ext cx="2901950" cy="4816475"/>
          </a:xfrm>
        </p:spPr>
        <p:txBody>
          <a:bodyPr/>
          <a:lstStyle/>
          <a:p>
            <a:pPr>
              <a:lnSpc>
                <a:spcPct val="90000"/>
              </a:lnSpc>
              <a:buFont typeface="Monotype Sorts" pitchFamily="2" charset="2"/>
              <a:buNone/>
            </a:pPr>
            <a:r>
              <a:rPr lang="en-US" altLang="zh-CN" sz="1600" b="1"/>
              <a:t>int x;</a:t>
            </a:r>
          </a:p>
          <a:p>
            <a:pPr>
              <a:lnSpc>
                <a:spcPct val="90000"/>
              </a:lnSpc>
              <a:buFont typeface="Monotype Sorts" pitchFamily="2" charset="2"/>
              <a:buNone/>
            </a:pPr>
            <a:endParaRPr lang="en-US" altLang="zh-CN" sz="1600" b="1"/>
          </a:p>
          <a:p>
            <a:pPr>
              <a:lnSpc>
                <a:spcPct val="90000"/>
              </a:lnSpc>
              <a:buFont typeface="Monotype Sorts" pitchFamily="2" charset="2"/>
              <a:buNone/>
            </a:pPr>
            <a:r>
              <a:rPr lang="en-US" altLang="zh-CN" sz="1600" b="1"/>
              <a:t>Process p1 {</a:t>
            </a:r>
          </a:p>
          <a:p>
            <a:pPr>
              <a:lnSpc>
                <a:spcPct val="90000"/>
              </a:lnSpc>
              <a:buFont typeface="Monotype Sorts" pitchFamily="2" charset="2"/>
              <a:buNone/>
            </a:pPr>
            <a:r>
              <a:rPr lang="en-US" altLang="zh-CN" sz="1600" b="1"/>
              <a:t>     int y,z;</a:t>
            </a:r>
          </a:p>
          <a:p>
            <a:pPr>
              <a:lnSpc>
                <a:spcPct val="90000"/>
              </a:lnSpc>
              <a:buFont typeface="Monotype Sorts" pitchFamily="2" charset="2"/>
              <a:buNone/>
            </a:pPr>
            <a:r>
              <a:rPr lang="en-US" altLang="zh-CN" sz="1600" b="1"/>
              <a:t>     </a:t>
            </a:r>
            <a:r>
              <a:rPr lang="en-US" altLang="zh-CN" sz="1600" b="1">
                <a:solidFill>
                  <a:srgbClr val="0000FF"/>
                </a:solidFill>
              </a:rPr>
              <a:t>x=1;</a:t>
            </a:r>
          </a:p>
          <a:p>
            <a:pPr>
              <a:lnSpc>
                <a:spcPct val="90000"/>
              </a:lnSpc>
              <a:buFont typeface="Monotype Sorts" pitchFamily="2" charset="2"/>
              <a:buNone/>
            </a:pPr>
            <a:r>
              <a:rPr lang="en-US" altLang="zh-CN" sz="1600" b="1">
                <a:solidFill>
                  <a:srgbClr val="0000FF"/>
                </a:solidFill>
              </a:rPr>
              <a:t>     y=0;</a:t>
            </a:r>
          </a:p>
          <a:p>
            <a:pPr>
              <a:lnSpc>
                <a:spcPct val="90000"/>
              </a:lnSpc>
              <a:buFont typeface="Monotype Sorts" pitchFamily="2" charset="2"/>
              <a:buNone/>
            </a:pPr>
            <a:r>
              <a:rPr lang="en-US" altLang="zh-CN" sz="1600" b="1">
                <a:solidFill>
                  <a:srgbClr val="0000FF"/>
                </a:solidFill>
              </a:rPr>
              <a:t>     if x&gt;=1 then y++;</a:t>
            </a:r>
          </a:p>
          <a:p>
            <a:pPr>
              <a:lnSpc>
                <a:spcPct val="90000"/>
              </a:lnSpc>
              <a:buFont typeface="Monotype Sorts" pitchFamily="2" charset="2"/>
              <a:buNone/>
            </a:pPr>
            <a:r>
              <a:rPr lang="en-US" altLang="zh-CN" sz="1600" b="1"/>
              <a:t>     z=y;  }</a:t>
            </a:r>
          </a:p>
          <a:p>
            <a:pPr>
              <a:lnSpc>
                <a:spcPct val="90000"/>
              </a:lnSpc>
              <a:buFont typeface="Monotype Sorts" pitchFamily="2" charset="2"/>
              <a:buNone/>
            </a:pPr>
            <a:endParaRPr lang="en-US" altLang="zh-CN" sz="1600" b="1"/>
          </a:p>
          <a:p>
            <a:pPr>
              <a:lnSpc>
                <a:spcPct val="90000"/>
              </a:lnSpc>
              <a:buFont typeface="Monotype Sorts" pitchFamily="2" charset="2"/>
              <a:buNone/>
            </a:pPr>
            <a:r>
              <a:rPr lang="en-US" altLang="zh-CN" sz="1600" b="1"/>
              <a:t>Process p2 {</a:t>
            </a:r>
          </a:p>
          <a:p>
            <a:pPr>
              <a:lnSpc>
                <a:spcPct val="90000"/>
              </a:lnSpc>
              <a:buFont typeface="Monotype Sorts" pitchFamily="2" charset="2"/>
              <a:buNone/>
            </a:pPr>
            <a:r>
              <a:rPr lang="en-US" altLang="zh-CN" sz="1600" b="1"/>
              <a:t>     int t,u;</a:t>
            </a:r>
          </a:p>
          <a:p>
            <a:pPr>
              <a:lnSpc>
                <a:spcPct val="90000"/>
              </a:lnSpc>
              <a:buFont typeface="Monotype Sorts" pitchFamily="2" charset="2"/>
              <a:buNone/>
            </a:pPr>
            <a:r>
              <a:rPr lang="en-US" altLang="zh-CN" sz="1600" b="1"/>
              <a:t>     </a:t>
            </a:r>
            <a:r>
              <a:rPr lang="en-US" altLang="zh-CN" sz="1600" b="1">
                <a:solidFill>
                  <a:srgbClr val="0000FF"/>
                </a:solidFill>
              </a:rPr>
              <a:t>x=0;</a:t>
            </a:r>
          </a:p>
          <a:p>
            <a:pPr>
              <a:lnSpc>
                <a:spcPct val="90000"/>
              </a:lnSpc>
              <a:buFont typeface="Monotype Sorts" pitchFamily="2" charset="2"/>
              <a:buNone/>
            </a:pPr>
            <a:r>
              <a:rPr lang="en-US" altLang="zh-CN" sz="1600" b="1">
                <a:solidFill>
                  <a:srgbClr val="0000FF"/>
                </a:solidFill>
              </a:rPr>
              <a:t>     t=0;</a:t>
            </a:r>
          </a:p>
          <a:p>
            <a:pPr>
              <a:lnSpc>
                <a:spcPct val="90000"/>
              </a:lnSpc>
              <a:buFont typeface="Monotype Sorts" pitchFamily="2" charset="2"/>
              <a:buNone/>
            </a:pPr>
            <a:r>
              <a:rPr lang="en-US" altLang="zh-CN" sz="1600" b="1">
                <a:solidFill>
                  <a:srgbClr val="0000FF"/>
                </a:solidFill>
              </a:rPr>
              <a:t>     if x&lt;1 then t=t+2;</a:t>
            </a:r>
          </a:p>
          <a:p>
            <a:pPr>
              <a:lnSpc>
                <a:spcPct val="90000"/>
              </a:lnSpc>
              <a:buFont typeface="Monotype Sorts" pitchFamily="2" charset="2"/>
              <a:buNone/>
            </a:pPr>
            <a:r>
              <a:rPr lang="en-US" altLang="zh-CN" sz="1600" b="1"/>
              <a:t>     u=t;  }</a:t>
            </a:r>
          </a:p>
        </p:txBody>
      </p:sp>
      <p:sp>
        <p:nvSpPr>
          <p:cNvPr id="86020" name="Text Box 4">
            <a:extLst>
              <a:ext uri="{FF2B5EF4-FFF2-40B4-BE49-F238E27FC236}">
                <a16:creationId xmlns:a16="http://schemas.microsoft.com/office/drawing/2014/main" id="{3E7F621C-7C91-43E2-8B82-5B5D56DD1140}"/>
              </a:ext>
            </a:extLst>
          </p:cNvPr>
          <p:cNvSpPr txBox="1">
            <a:spLocks noChangeArrowheads="1"/>
          </p:cNvSpPr>
          <p:nvPr/>
        </p:nvSpPr>
        <p:spPr bwMode="auto">
          <a:xfrm>
            <a:off x="1149350" y="1279525"/>
            <a:ext cx="300355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b="1">
                <a:latin typeface="Helvetica" panose="020B0604020202020204" pitchFamily="34" charset="0"/>
              </a:rPr>
              <a:t>现有两个并发执行的进程。</a:t>
            </a:r>
          </a:p>
          <a:p>
            <a:pPr>
              <a:spcBef>
                <a:spcPct val="50000"/>
              </a:spcBef>
              <a:buClrTx/>
              <a:buSzTx/>
              <a:buFont typeface="Arial" panose="020B0604020202020204" pitchFamily="34" charset="0"/>
              <a:buNone/>
            </a:pPr>
            <a:r>
              <a:rPr lang="zh-CN" altLang="en-US" sz="1800" b="1">
                <a:latin typeface="Helvetica" panose="020B0604020202020204" pitchFamily="34" charset="0"/>
              </a:rPr>
              <a:t>问：</a:t>
            </a:r>
          </a:p>
          <a:p>
            <a:pPr>
              <a:spcBef>
                <a:spcPct val="50000"/>
              </a:spcBef>
              <a:buClrTx/>
              <a:buSzTx/>
              <a:buFont typeface="Arial" panose="020B0604020202020204" pitchFamily="34" charset="0"/>
              <a:buNone/>
            </a:pPr>
            <a:r>
              <a:rPr lang="zh-CN" altLang="en-US" sz="1800" b="1">
                <a:latin typeface="Helvetica" panose="020B0604020202020204" pitchFamily="34" charset="0"/>
              </a:rPr>
              <a:t>它们能正确执行吗？</a:t>
            </a:r>
          </a:p>
          <a:p>
            <a:pPr>
              <a:spcBef>
                <a:spcPct val="50000"/>
              </a:spcBef>
              <a:buClrTx/>
              <a:buSzTx/>
              <a:buFont typeface="Arial" panose="020B0604020202020204" pitchFamily="34" charset="0"/>
              <a:buNone/>
            </a:pPr>
            <a:r>
              <a:rPr lang="zh-CN" altLang="en-US" sz="1800" b="1">
                <a:latin typeface="Helvetica" panose="020B0604020202020204" pitchFamily="34" charset="0"/>
              </a:rPr>
              <a:t>若不能，请说明原因，并改正之。</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E12C9B42-22A5-43A5-8B68-A36C242A5F2F}"/>
              </a:ext>
            </a:extLst>
          </p:cNvPr>
          <p:cNvSpPr>
            <a:spLocks noGrp="1"/>
          </p:cNvSpPr>
          <p:nvPr>
            <p:ph type="title" idx="4294967295"/>
          </p:nvPr>
        </p:nvSpPr>
        <p:spPr>
          <a:xfrm>
            <a:off x="685800" y="382588"/>
            <a:ext cx="4905375" cy="609600"/>
          </a:xfrm>
          <a:ln>
            <a:miter/>
          </a:ln>
        </p:spPr>
        <p:txBody>
          <a:bodyPr/>
          <a:lstStyle/>
          <a:p>
            <a:pPr>
              <a:defRPr/>
            </a:pPr>
            <a:r>
              <a:rPr lang="zh-CN" altLang="en-US" noProof="1">
                <a:effectLst>
                  <a:outerShdw blurRad="38100" dist="38100" dir="2700000">
                    <a:srgbClr val="C0C0C0"/>
                  </a:outerShdw>
                </a:effectLst>
              </a:rPr>
              <a:t>例题</a:t>
            </a:r>
          </a:p>
        </p:txBody>
      </p:sp>
      <p:sp>
        <p:nvSpPr>
          <p:cNvPr id="87043" name="Rectangle 3">
            <a:extLst>
              <a:ext uri="{FF2B5EF4-FFF2-40B4-BE49-F238E27FC236}">
                <a16:creationId xmlns:a16="http://schemas.microsoft.com/office/drawing/2014/main" id="{FBD8E00B-F22D-47C3-A21A-FF2810DB8D5D}"/>
              </a:ext>
            </a:extLst>
          </p:cNvPr>
          <p:cNvSpPr>
            <a:spLocks noGrp="1" noChangeArrowheads="1"/>
          </p:cNvSpPr>
          <p:nvPr>
            <p:ph type="body" idx="4294967295"/>
          </p:nvPr>
        </p:nvSpPr>
        <p:spPr>
          <a:xfrm>
            <a:off x="4941888" y="465138"/>
            <a:ext cx="2901950" cy="5551487"/>
          </a:xfrm>
          <a:ln>
            <a:solidFill>
              <a:schemeClr val="tx1"/>
            </a:solidFill>
            <a:miter lim="800000"/>
            <a:headEnd/>
            <a:tailEnd/>
          </a:ln>
        </p:spPr>
        <p:txBody>
          <a:bodyPr/>
          <a:lstStyle/>
          <a:p>
            <a:pPr>
              <a:lnSpc>
                <a:spcPct val="90000"/>
              </a:lnSpc>
              <a:buFont typeface="Monotype Sorts" pitchFamily="2" charset="2"/>
              <a:buNone/>
            </a:pPr>
            <a:r>
              <a:rPr lang="en-US" altLang="zh-CN" sz="1600" b="1"/>
              <a:t>int x;</a:t>
            </a:r>
          </a:p>
          <a:p>
            <a:pPr>
              <a:lnSpc>
                <a:spcPct val="90000"/>
              </a:lnSpc>
              <a:buFont typeface="Monotype Sorts" pitchFamily="2" charset="2"/>
              <a:buNone/>
            </a:pPr>
            <a:r>
              <a:rPr lang="en-US" altLang="zh-CN" sz="1600" b="1"/>
              <a:t>Process p1 {</a:t>
            </a:r>
          </a:p>
          <a:p>
            <a:pPr>
              <a:lnSpc>
                <a:spcPct val="90000"/>
              </a:lnSpc>
              <a:buFont typeface="Monotype Sorts" pitchFamily="2" charset="2"/>
              <a:buNone/>
            </a:pPr>
            <a:r>
              <a:rPr lang="en-US" altLang="zh-CN" sz="1600" b="1"/>
              <a:t>     int y,z;</a:t>
            </a:r>
          </a:p>
          <a:p>
            <a:pPr>
              <a:lnSpc>
                <a:spcPct val="90000"/>
              </a:lnSpc>
              <a:buFont typeface="Monotype Sorts" pitchFamily="2" charset="2"/>
              <a:buNone/>
            </a:pPr>
            <a:r>
              <a:rPr lang="en-US" altLang="zh-CN" sz="1600" b="1">
                <a:solidFill>
                  <a:srgbClr val="FF0000"/>
                </a:solidFill>
              </a:rPr>
              <a:t>    wait(mutext);</a:t>
            </a:r>
          </a:p>
          <a:p>
            <a:pPr>
              <a:lnSpc>
                <a:spcPct val="90000"/>
              </a:lnSpc>
              <a:buFont typeface="Monotype Sorts" pitchFamily="2" charset="2"/>
              <a:buNone/>
            </a:pPr>
            <a:r>
              <a:rPr lang="en-US" altLang="zh-CN" sz="1600" b="1"/>
              <a:t>     </a:t>
            </a:r>
            <a:r>
              <a:rPr lang="en-US" altLang="zh-CN" sz="1600" b="1">
                <a:solidFill>
                  <a:srgbClr val="0000FF"/>
                </a:solidFill>
              </a:rPr>
              <a:t>x=1;</a:t>
            </a:r>
          </a:p>
          <a:p>
            <a:pPr>
              <a:lnSpc>
                <a:spcPct val="90000"/>
              </a:lnSpc>
              <a:buFont typeface="Monotype Sorts" pitchFamily="2" charset="2"/>
              <a:buNone/>
            </a:pPr>
            <a:r>
              <a:rPr lang="en-US" altLang="zh-CN" sz="1600" b="1">
                <a:solidFill>
                  <a:srgbClr val="0000FF"/>
                </a:solidFill>
              </a:rPr>
              <a:t>     y=0;</a:t>
            </a:r>
          </a:p>
          <a:p>
            <a:pPr>
              <a:lnSpc>
                <a:spcPct val="90000"/>
              </a:lnSpc>
              <a:buFont typeface="Monotype Sorts" pitchFamily="2" charset="2"/>
              <a:buNone/>
            </a:pPr>
            <a:r>
              <a:rPr lang="en-US" altLang="zh-CN" sz="1600" b="1">
                <a:solidFill>
                  <a:srgbClr val="0000FF"/>
                </a:solidFill>
              </a:rPr>
              <a:t>     if x&gt;=1 then y++;</a:t>
            </a:r>
          </a:p>
          <a:p>
            <a:pPr>
              <a:lnSpc>
                <a:spcPct val="90000"/>
              </a:lnSpc>
              <a:buFont typeface="Monotype Sorts" pitchFamily="2" charset="2"/>
              <a:buNone/>
            </a:pPr>
            <a:r>
              <a:rPr lang="en-US" altLang="zh-CN" sz="1600" b="1"/>
              <a:t>   </a:t>
            </a:r>
            <a:r>
              <a:rPr lang="en-US" altLang="zh-CN" sz="1600" b="1">
                <a:solidFill>
                  <a:srgbClr val="FF0000"/>
                </a:solidFill>
              </a:rPr>
              <a:t> signal(mutex);</a:t>
            </a:r>
          </a:p>
          <a:p>
            <a:pPr>
              <a:lnSpc>
                <a:spcPct val="90000"/>
              </a:lnSpc>
              <a:buFont typeface="Monotype Sorts" pitchFamily="2" charset="2"/>
              <a:buNone/>
            </a:pPr>
            <a:r>
              <a:rPr lang="en-US" altLang="zh-CN" sz="1600" b="1"/>
              <a:t>      z=y;  }</a:t>
            </a:r>
          </a:p>
          <a:p>
            <a:pPr>
              <a:lnSpc>
                <a:spcPct val="90000"/>
              </a:lnSpc>
              <a:buFont typeface="Monotype Sorts" pitchFamily="2" charset="2"/>
              <a:buNone/>
            </a:pPr>
            <a:endParaRPr lang="en-US" altLang="zh-CN" sz="1600" b="1"/>
          </a:p>
          <a:p>
            <a:pPr>
              <a:lnSpc>
                <a:spcPct val="90000"/>
              </a:lnSpc>
              <a:buFont typeface="Monotype Sorts" pitchFamily="2" charset="2"/>
              <a:buNone/>
            </a:pPr>
            <a:r>
              <a:rPr lang="en-US" altLang="zh-CN" sz="1600" b="1"/>
              <a:t>Process p2 {</a:t>
            </a:r>
          </a:p>
          <a:p>
            <a:pPr>
              <a:lnSpc>
                <a:spcPct val="90000"/>
              </a:lnSpc>
              <a:buFont typeface="Monotype Sorts" pitchFamily="2" charset="2"/>
              <a:buNone/>
            </a:pPr>
            <a:r>
              <a:rPr lang="en-US" altLang="zh-CN" sz="1600" b="1"/>
              <a:t>     int t,u;</a:t>
            </a:r>
          </a:p>
          <a:p>
            <a:pPr>
              <a:lnSpc>
                <a:spcPct val="90000"/>
              </a:lnSpc>
              <a:buFont typeface="Monotype Sorts" pitchFamily="2" charset="2"/>
              <a:buNone/>
            </a:pPr>
            <a:r>
              <a:rPr lang="en-US" altLang="zh-CN" sz="1600" b="1"/>
              <a:t>     </a:t>
            </a:r>
            <a:r>
              <a:rPr lang="en-US" altLang="zh-CN" sz="1600" b="1">
                <a:solidFill>
                  <a:srgbClr val="FF0000"/>
                </a:solidFill>
                <a:sym typeface="Arial" panose="020B0604020202020204" pitchFamily="34" charset="0"/>
              </a:rPr>
              <a:t>wait(mutext);</a:t>
            </a:r>
            <a:endParaRPr lang="en-US" altLang="zh-CN" sz="1600" b="1">
              <a:solidFill>
                <a:srgbClr val="FF0000"/>
              </a:solidFill>
            </a:endParaRPr>
          </a:p>
          <a:p>
            <a:pPr>
              <a:lnSpc>
                <a:spcPct val="90000"/>
              </a:lnSpc>
              <a:buFont typeface="Monotype Sorts" pitchFamily="2" charset="2"/>
              <a:buNone/>
            </a:pPr>
            <a:r>
              <a:rPr lang="en-US" altLang="zh-CN" sz="1600" b="1">
                <a:solidFill>
                  <a:srgbClr val="0000FF"/>
                </a:solidFill>
              </a:rPr>
              <a:t>     x=0;</a:t>
            </a:r>
          </a:p>
          <a:p>
            <a:pPr>
              <a:lnSpc>
                <a:spcPct val="90000"/>
              </a:lnSpc>
              <a:buFont typeface="Monotype Sorts" pitchFamily="2" charset="2"/>
              <a:buNone/>
            </a:pPr>
            <a:r>
              <a:rPr lang="en-US" altLang="zh-CN" sz="1600" b="1">
                <a:solidFill>
                  <a:srgbClr val="0000FF"/>
                </a:solidFill>
              </a:rPr>
              <a:t>     t=0;</a:t>
            </a:r>
          </a:p>
          <a:p>
            <a:pPr>
              <a:lnSpc>
                <a:spcPct val="90000"/>
              </a:lnSpc>
              <a:buFont typeface="Monotype Sorts" pitchFamily="2" charset="2"/>
              <a:buNone/>
            </a:pPr>
            <a:r>
              <a:rPr lang="en-US" altLang="zh-CN" sz="1600" b="1">
                <a:solidFill>
                  <a:srgbClr val="0000FF"/>
                </a:solidFill>
              </a:rPr>
              <a:t>     if x&lt;1 then t=t+2;</a:t>
            </a:r>
          </a:p>
          <a:p>
            <a:pPr>
              <a:lnSpc>
                <a:spcPct val="90000"/>
              </a:lnSpc>
              <a:buFont typeface="Monotype Sorts" pitchFamily="2" charset="2"/>
              <a:buNone/>
            </a:pPr>
            <a:r>
              <a:rPr lang="en-US" altLang="zh-CN" sz="1600" b="1">
                <a:solidFill>
                  <a:srgbClr val="FF0000"/>
                </a:solidFill>
                <a:sym typeface="Arial" panose="020B0604020202020204" pitchFamily="34" charset="0"/>
              </a:rPr>
              <a:t>    signal(mutex);</a:t>
            </a:r>
            <a:r>
              <a:rPr lang="en-US" altLang="zh-CN" sz="1600" b="1"/>
              <a:t>     </a:t>
            </a:r>
          </a:p>
          <a:p>
            <a:pPr>
              <a:lnSpc>
                <a:spcPct val="90000"/>
              </a:lnSpc>
              <a:buFont typeface="Monotype Sorts" pitchFamily="2" charset="2"/>
              <a:buNone/>
            </a:pPr>
            <a:r>
              <a:rPr lang="en-US" altLang="zh-CN" sz="1600" b="1"/>
              <a:t>     u=t;  }</a:t>
            </a:r>
          </a:p>
        </p:txBody>
      </p:sp>
      <p:sp>
        <p:nvSpPr>
          <p:cNvPr id="87044" name="Text Box 4">
            <a:extLst>
              <a:ext uri="{FF2B5EF4-FFF2-40B4-BE49-F238E27FC236}">
                <a16:creationId xmlns:a16="http://schemas.microsoft.com/office/drawing/2014/main" id="{A8E65DD1-17F7-4F01-9040-BAFCE55DD81A}"/>
              </a:ext>
            </a:extLst>
          </p:cNvPr>
          <p:cNvSpPr txBox="1">
            <a:spLocks noChangeArrowheads="1"/>
          </p:cNvSpPr>
          <p:nvPr/>
        </p:nvSpPr>
        <p:spPr bwMode="auto">
          <a:xfrm>
            <a:off x="1149350" y="1279525"/>
            <a:ext cx="30035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b="1">
                <a:latin typeface="Helvetica" panose="020B0604020202020204" pitchFamily="34" charset="0"/>
              </a:rPr>
              <a:t>现有两个并发执行的进程。</a:t>
            </a:r>
          </a:p>
          <a:p>
            <a:pPr>
              <a:spcBef>
                <a:spcPct val="50000"/>
              </a:spcBef>
              <a:buClrTx/>
              <a:buSzTx/>
              <a:buFont typeface="Arial" panose="020B0604020202020204" pitchFamily="34" charset="0"/>
              <a:buNone/>
            </a:pPr>
            <a:r>
              <a:rPr lang="zh-CN" altLang="en-US" sz="1800" b="1">
                <a:latin typeface="Helvetica" panose="020B0604020202020204" pitchFamily="34" charset="0"/>
              </a:rPr>
              <a:t>问：</a:t>
            </a:r>
          </a:p>
          <a:p>
            <a:pPr>
              <a:spcBef>
                <a:spcPct val="50000"/>
              </a:spcBef>
              <a:buClrTx/>
              <a:buSzTx/>
              <a:buFont typeface="Arial" panose="020B0604020202020204" pitchFamily="34" charset="0"/>
              <a:buNone/>
            </a:pPr>
            <a:r>
              <a:rPr lang="zh-CN" altLang="en-US" sz="1800" b="1">
                <a:latin typeface="Helvetica" panose="020B0604020202020204" pitchFamily="34" charset="0"/>
              </a:rPr>
              <a:t>它们能正确执行吗？</a:t>
            </a:r>
          </a:p>
          <a:p>
            <a:pPr>
              <a:spcBef>
                <a:spcPct val="50000"/>
              </a:spcBef>
              <a:buClrTx/>
              <a:buSzTx/>
              <a:buFont typeface="Arial" panose="020B0604020202020204" pitchFamily="34" charset="0"/>
              <a:buNone/>
            </a:pPr>
            <a:r>
              <a:rPr lang="zh-CN" altLang="en-US" sz="1800" b="1">
                <a:latin typeface="Helvetica" panose="020B0604020202020204" pitchFamily="34" charset="0"/>
              </a:rPr>
              <a:t>若不能，请说明原因，并改正之。</a:t>
            </a:r>
          </a:p>
          <a:p>
            <a:pPr>
              <a:spcBef>
                <a:spcPct val="50000"/>
              </a:spcBef>
              <a:buClrTx/>
              <a:buSzTx/>
              <a:buFont typeface="Arial" panose="020B0604020202020204" pitchFamily="34" charset="0"/>
              <a:buNone/>
            </a:pPr>
            <a:r>
              <a:rPr lang="en-US" altLang="zh-CN" sz="1800" b="1">
                <a:solidFill>
                  <a:srgbClr val="FF0000"/>
                </a:solidFill>
                <a:latin typeface="Helvetica" panose="020B0604020202020204" pitchFamily="34" charset="0"/>
              </a:rPr>
              <a:t>semaphore mutex=1;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EC2ADE2-4009-4664-986E-0FB3AE926EA4}"/>
              </a:ext>
            </a:extLst>
          </p:cNvPr>
          <p:cNvSpPr>
            <a:spLocks noGrp="1"/>
          </p:cNvSpPr>
          <p:nvPr>
            <p:ph type="title" idx="4294967295"/>
          </p:nvPr>
        </p:nvSpPr>
        <p:spPr>
          <a:ln>
            <a:miter/>
          </a:ln>
        </p:spPr>
        <p:txBody>
          <a:bodyPr/>
          <a:lstStyle/>
          <a:p>
            <a:pPr>
              <a:defRPr/>
            </a:pPr>
            <a:endParaRPr lang="zh-CN" altLang="en-US" noProof="1">
              <a:effectLst>
                <a:outerShdw blurRad="38100" dist="38100" dir="2700000">
                  <a:srgbClr val="C0C0C0"/>
                </a:outerShdw>
              </a:effectLst>
            </a:endParaRPr>
          </a:p>
        </p:txBody>
      </p:sp>
      <p:sp>
        <p:nvSpPr>
          <p:cNvPr id="11267" name="Rectangle 3">
            <a:extLst>
              <a:ext uri="{FF2B5EF4-FFF2-40B4-BE49-F238E27FC236}">
                <a16:creationId xmlns:a16="http://schemas.microsoft.com/office/drawing/2014/main" id="{9F402540-353C-4EE5-905E-101238562BFE}"/>
              </a:ext>
            </a:extLst>
          </p:cNvPr>
          <p:cNvSpPr>
            <a:spLocks noGrp="1" noChangeArrowheads="1"/>
          </p:cNvSpPr>
          <p:nvPr>
            <p:ph type="body" idx="4294967295"/>
          </p:nvPr>
        </p:nvSpPr>
        <p:spPr/>
        <p:txBody>
          <a:bodyPr/>
          <a:lstStyle/>
          <a:p>
            <a:r>
              <a:rPr lang="zh-CN" altLang="en-US" sz="2000" b="1" dirty="0"/>
              <a:t>Four</a:t>
            </a:r>
          </a:p>
          <a:p>
            <a:endParaRPr lang="zh-CN" altLang="en-US" sz="2000" b="1" dirty="0"/>
          </a:p>
          <a:p>
            <a:r>
              <a:rPr lang="zh-CN" altLang="en-US" sz="2000" b="1" dirty="0"/>
              <a:t>Five （should be）</a:t>
            </a:r>
          </a:p>
          <a:p>
            <a:endParaRPr lang="zh-CN" altLang="en-US" sz="2000" b="1" dirty="0"/>
          </a:p>
          <a:p>
            <a:r>
              <a:rPr lang="zh-CN" altLang="en-US" sz="2000" b="1" dirty="0"/>
              <a:t>Six</a:t>
            </a:r>
          </a:p>
          <a:p>
            <a:endParaRPr lang="zh-CN" altLang="en-US" sz="2000" b="1" dirty="0"/>
          </a:p>
          <a:p>
            <a:r>
              <a:rPr lang="zh-CN" altLang="en-US" sz="2400" b="1" dirty="0"/>
              <a:t>说明了共享变量处理不好可能会导致数据的不一致性</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A4F82964-1B91-4373-9F8D-004DDB02C12F}"/>
              </a:ext>
            </a:extLst>
          </p:cNvPr>
          <p:cNvSpPr>
            <a:spLocks noGrp="1"/>
          </p:cNvSpPr>
          <p:nvPr>
            <p:ph type="title" idx="4294967295"/>
          </p:nvPr>
        </p:nvSpPr>
        <p:spPr>
          <a:xfrm>
            <a:off x="666750" y="314325"/>
            <a:ext cx="7772400" cy="844550"/>
          </a:xfrm>
          <a:ln>
            <a:miter/>
          </a:ln>
        </p:spPr>
        <p:txBody>
          <a:bodyPr/>
          <a:lstStyle/>
          <a:p>
            <a:pPr>
              <a:defRPr/>
            </a:pPr>
            <a:r>
              <a:rPr lang="zh-CN" altLang="en-US" noProof="1">
                <a:effectLst>
                  <a:outerShdw blurRad="38100" dist="38100" dir="2700000">
                    <a:srgbClr val="C0C0C0"/>
                  </a:outerShdw>
                </a:effectLst>
              </a:rPr>
              <a:t>信号量的应用－前趋关系</a:t>
            </a:r>
          </a:p>
        </p:txBody>
      </p:sp>
      <p:sp>
        <p:nvSpPr>
          <p:cNvPr id="89091" name="Rectangle 3">
            <a:extLst>
              <a:ext uri="{FF2B5EF4-FFF2-40B4-BE49-F238E27FC236}">
                <a16:creationId xmlns:a16="http://schemas.microsoft.com/office/drawing/2014/main" id="{6E00EFD8-B733-420B-B375-F9D5ADAD70BA}"/>
              </a:ext>
            </a:extLst>
          </p:cNvPr>
          <p:cNvSpPr>
            <a:spLocks noGrp="1" noChangeArrowheads="1"/>
          </p:cNvSpPr>
          <p:nvPr>
            <p:ph type="body" idx="4294967295"/>
          </p:nvPr>
        </p:nvSpPr>
        <p:spPr>
          <a:xfrm>
            <a:off x="1409700" y="2000250"/>
            <a:ext cx="7029450" cy="4114800"/>
          </a:xfrm>
        </p:spPr>
        <p:txBody>
          <a:bodyPr/>
          <a:lstStyle/>
          <a:p>
            <a:r>
              <a:rPr lang="zh-CN" altLang="en-US" sz="2000" b="1" dirty="0"/>
              <a:t>问题描述</a:t>
            </a:r>
          </a:p>
          <a:p>
            <a:pPr lvl="1"/>
            <a:r>
              <a:rPr lang="zh-CN" altLang="en-US" sz="2000" b="1" dirty="0"/>
              <a:t>三个进程P1、 P2、 P3中分别执行了下述语句：</a:t>
            </a:r>
          </a:p>
          <a:p>
            <a:pPr lvl="2"/>
            <a:r>
              <a:rPr lang="zh-CN" altLang="en-US" sz="2000" b="1" dirty="0"/>
              <a:t>s1: x=a+b; </a:t>
            </a:r>
          </a:p>
          <a:p>
            <a:pPr lvl="2"/>
            <a:r>
              <a:rPr lang="zh-CN" altLang="en-US" sz="2000" b="1" dirty="0"/>
              <a:t>s2: y=c+d;</a:t>
            </a:r>
          </a:p>
          <a:p>
            <a:pPr lvl="2"/>
            <a:r>
              <a:rPr lang="zh-CN" altLang="en-US" sz="2000" b="1" dirty="0"/>
              <a:t>s3: z=x+y;</a:t>
            </a:r>
          </a:p>
          <a:p>
            <a:r>
              <a:rPr lang="zh-CN" altLang="en-US" sz="2000" b="1" dirty="0"/>
              <a:t>问题：如何协调它们的执行？</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E8F8ACC0-0812-4511-9089-B24275AA6801}"/>
              </a:ext>
            </a:extLst>
          </p:cNvPr>
          <p:cNvSpPr>
            <a:spLocks noGrp="1"/>
          </p:cNvSpPr>
          <p:nvPr>
            <p:ph type="title" idx="4294967295"/>
          </p:nvPr>
        </p:nvSpPr>
        <p:spPr>
          <a:xfrm>
            <a:off x="1992313" y="515938"/>
            <a:ext cx="5095875" cy="844550"/>
          </a:xfrm>
          <a:ln>
            <a:miter/>
          </a:ln>
        </p:spPr>
        <p:txBody>
          <a:bodyPr/>
          <a:lstStyle/>
          <a:p>
            <a:pPr>
              <a:defRPr/>
            </a:pPr>
            <a:r>
              <a:rPr lang="zh-CN" altLang="en-US" sz="3600" noProof="1">
                <a:effectLst>
                  <a:outerShdw blurRad="38100" dist="38100" dir="2700000">
                    <a:srgbClr val="C0C0C0"/>
                  </a:outerShdw>
                </a:effectLst>
              </a:rPr>
              <a:t>前趋图</a:t>
            </a:r>
          </a:p>
        </p:txBody>
      </p:sp>
      <p:sp>
        <p:nvSpPr>
          <p:cNvPr id="90115" name="Rectangle 3">
            <a:extLst>
              <a:ext uri="{FF2B5EF4-FFF2-40B4-BE49-F238E27FC236}">
                <a16:creationId xmlns:a16="http://schemas.microsoft.com/office/drawing/2014/main" id="{DAB453FA-2B45-426D-B016-D11A83D52AB4}"/>
              </a:ext>
            </a:extLst>
          </p:cNvPr>
          <p:cNvSpPr>
            <a:spLocks noGrp="1" noChangeArrowheads="1"/>
          </p:cNvSpPr>
          <p:nvPr>
            <p:ph type="body" idx="4294967295"/>
          </p:nvPr>
        </p:nvSpPr>
        <p:spPr>
          <a:xfrm>
            <a:off x="1025525" y="1624013"/>
            <a:ext cx="7029450" cy="1392237"/>
          </a:xfrm>
        </p:spPr>
        <p:txBody>
          <a:bodyPr/>
          <a:lstStyle/>
          <a:p>
            <a:r>
              <a:rPr lang="zh-CN" altLang="en-US" sz="2000" b="1"/>
              <a:t>上述问题的前趋图</a:t>
            </a:r>
            <a:endParaRPr lang="en-US" altLang="zh-CN" sz="2000" b="1"/>
          </a:p>
          <a:p>
            <a:pPr lvl="1"/>
            <a:r>
              <a:rPr lang="zh-CN" altLang="en-US" sz="1800"/>
              <a:t>结点</a:t>
            </a:r>
            <a:r>
              <a:rPr lang="en-US" altLang="zh-CN" sz="1800"/>
              <a:t>—</a:t>
            </a:r>
            <a:r>
              <a:rPr lang="zh-CN" altLang="en-US" sz="1800"/>
              <a:t>进程、线程、语句</a:t>
            </a:r>
            <a:endParaRPr lang="en-US" altLang="zh-CN" sz="1800"/>
          </a:p>
          <a:p>
            <a:pPr lvl="1"/>
            <a:r>
              <a:rPr lang="zh-CN" altLang="en-US" sz="1800"/>
              <a:t>有向边</a:t>
            </a:r>
            <a:r>
              <a:rPr lang="en-US" altLang="zh-CN" sz="1800"/>
              <a:t>—</a:t>
            </a:r>
            <a:r>
              <a:rPr lang="zh-CN" altLang="en-US" sz="1800"/>
              <a:t>结点之间的依赖关系</a:t>
            </a:r>
          </a:p>
          <a:p>
            <a:endParaRPr lang="zh-CN" altLang="en-US" sz="2000" b="1"/>
          </a:p>
          <a:p>
            <a:endParaRPr lang="zh-CN" altLang="en-US" sz="2000"/>
          </a:p>
        </p:txBody>
      </p:sp>
      <p:sp>
        <p:nvSpPr>
          <p:cNvPr id="2" name="椭圆 1">
            <a:extLst>
              <a:ext uri="{FF2B5EF4-FFF2-40B4-BE49-F238E27FC236}">
                <a16:creationId xmlns:a16="http://schemas.microsoft.com/office/drawing/2014/main" id="{A0C1F69F-DEF1-4225-B6B8-52B84D2A7077}"/>
              </a:ext>
            </a:extLst>
          </p:cNvPr>
          <p:cNvSpPr/>
          <p:nvPr/>
        </p:nvSpPr>
        <p:spPr>
          <a:xfrm>
            <a:off x="1751013" y="366395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33CC"/>
                </a:solidFill>
              </a:rPr>
              <a:t>S1</a:t>
            </a:r>
            <a:endParaRPr lang="zh-CN" altLang="en-US" dirty="0">
              <a:solidFill>
                <a:srgbClr val="0033CC"/>
              </a:solidFill>
            </a:endParaRPr>
          </a:p>
        </p:txBody>
      </p:sp>
      <p:sp>
        <p:nvSpPr>
          <p:cNvPr id="5" name="椭圆 4">
            <a:extLst>
              <a:ext uri="{FF2B5EF4-FFF2-40B4-BE49-F238E27FC236}">
                <a16:creationId xmlns:a16="http://schemas.microsoft.com/office/drawing/2014/main" id="{EE62ED66-ED16-4129-B3B6-D1E95D122763}"/>
              </a:ext>
            </a:extLst>
          </p:cNvPr>
          <p:cNvSpPr/>
          <p:nvPr/>
        </p:nvSpPr>
        <p:spPr>
          <a:xfrm>
            <a:off x="1736725" y="487838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33CC"/>
                </a:solidFill>
              </a:rPr>
              <a:t>S2</a:t>
            </a:r>
            <a:endParaRPr lang="zh-CN" altLang="en-US" dirty="0">
              <a:solidFill>
                <a:srgbClr val="0033CC"/>
              </a:solidFill>
            </a:endParaRPr>
          </a:p>
        </p:txBody>
      </p:sp>
      <p:sp>
        <p:nvSpPr>
          <p:cNvPr id="7" name="椭圆 6">
            <a:extLst>
              <a:ext uri="{FF2B5EF4-FFF2-40B4-BE49-F238E27FC236}">
                <a16:creationId xmlns:a16="http://schemas.microsoft.com/office/drawing/2014/main" id="{E2190A18-E1E4-41C1-98DA-BFC9A42908BC}"/>
              </a:ext>
            </a:extLst>
          </p:cNvPr>
          <p:cNvSpPr/>
          <p:nvPr/>
        </p:nvSpPr>
        <p:spPr>
          <a:xfrm>
            <a:off x="3625850" y="4278313"/>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0033CC"/>
                </a:solidFill>
              </a:rPr>
              <a:t>S3</a:t>
            </a:r>
            <a:endParaRPr lang="zh-CN" altLang="en-US" dirty="0">
              <a:solidFill>
                <a:srgbClr val="0033CC"/>
              </a:solidFill>
            </a:endParaRPr>
          </a:p>
        </p:txBody>
      </p:sp>
      <p:cxnSp>
        <p:nvCxnSpPr>
          <p:cNvPr id="4" name="直接箭头连接符 3">
            <a:extLst>
              <a:ext uri="{FF2B5EF4-FFF2-40B4-BE49-F238E27FC236}">
                <a16:creationId xmlns:a16="http://schemas.microsoft.com/office/drawing/2014/main" id="{472211FA-5585-4231-B903-593CC070EF1D}"/>
              </a:ext>
            </a:extLst>
          </p:cNvPr>
          <p:cNvCxnSpPr>
            <a:stCxn id="2" idx="6"/>
            <a:endCxn id="7" idx="2"/>
          </p:cNvCxnSpPr>
          <p:nvPr/>
        </p:nvCxnSpPr>
        <p:spPr>
          <a:xfrm>
            <a:off x="2665413" y="4121150"/>
            <a:ext cx="960437" cy="614363"/>
          </a:xfrm>
          <a:prstGeom prst="straightConnector1">
            <a:avLst/>
          </a:prstGeom>
          <a:ln>
            <a:solidFill>
              <a:srgbClr val="0070C0"/>
            </a:solidFill>
            <a:tailEnd type="triangle"/>
          </a:ln>
        </p:spPr>
        <p:style>
          <a:lnRef idx="3">
            <a:schemeClr val="accent6"/>
          </a:lnRef>
          <a:fillRef idx="0">
            <a:schemeClr val="accent6"/>
          </a:fillRef>
          <a:effectRef idx="2">
            <a:schemeClr val="accent6"/>
          </a:effectRef>
          <a:fontRef idx="minor">
            <a:schemeClr val="tx1"/>
          </a:fontRef>
        </p:style>
      </p:cxnSp>
      <p:cxnSp>
        <p:nvCxnSpPr>
          <p:cNvPr id="10" name="直接箭头连接符 9">
            <a:extLst>
              <a:ext uri="{FF2B5EF4-FFF2-40B4-BE49-F238E27FC236}">
                <a16:creationId xmlns:a16="http://schemas.microsoft.com/office/drawing/2014/main" id="{1CA2D4C5-75F3-41FD-A9C5-2DDC06C8C55D}"/>
              </a:ext>
            </a:extLst>
          </p:cNvPr>
          <p:cNvCxnSpPr>
            <a:stCxn id="5" idx="6"/>
          </p:cNvCxnSpPr>
          <p:nvPr/>
        </p:nvCxnSpPr>
        <p:spPr>
          <a:xfrm flipV="1">
            <a:off x="2651125" y="4878388"/>
            <a:ext cx="974725" cy="457200"/>
          </a:xfrm>
          <a:prstGeom prst="straightConnector1">
            <a:avLst/>
          </a:prstGeom>
          <a:ln>
            <a:solidFill>
              <a:srgbClr val="0070C0"/>
            </a:solidFill>
            <a:tailEnd type="triangle"/>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72D47FC-6E49-4E00-BA46-BFB86B56E4B5}"/>
              </a:ext>
            </a:extLst>
          </p:cNvPr>
          <p:cNvSpPr>
            <a:spLocks noGrp="1"/>
          </p:cNvSpPr>
          <p:nvPr>
            <p:ph type="title" idx="4294967295"/>
          </p:nvPr>
        </p:nvSpPr>
        <p:spPr>
          <a:xfrm>
            <a:off x="1146175" y="317500"/>
            <a:ext cx="7772400" cy="844550"/>
          </a:xfrm>
          <a:ln>
            <a:miter/>
          </a:ln>
        </p:spPr>
        <p:txBody>
          <a:bodyPr/>
          <a:lstStyle/>
          <a:p>
            <a:pPr>
              <a:defRPr/>
            </a:pPr>
            <a:r>
              <a:rPr lang="en-US" altLang="zh-CN" noProof="1">
                <a:effectLst>
                  <a:outerShdw blurRad="38100" dist="38100" dir="2700000">
                    <a:srgbClr val="C0C0C0"/>
                  </a:outerShdw>
                </a:effectLst>
              </a:rPr>
              <a:t>Solution</a:t>
            </a:r>
          </a:p>
        </p:txBody>
      </p:sp>
      <p:sp>
        <p:nvSpPr>
          <p:cNvPr id="91139" name="Rectangle 3">
            <a:extLst>
              <a:ext uri="{FF2B5EF4-FFF2-40B4-BE49-F238E27FC236}">
                <a16:creationId xmlns:a16="http://schemas.microsoft.com/office/drawing/2014/main" id="{384C59D6-F206-4D32-97AF-E229E4FBC9BD}"/>
              </a:ext>
            </a:extLst>
          </p:cNvPr>
          <p:cNvSpPr>
            <a:spLocks noGrp="1" noChangeArrowheads="1"/>
          </p:cNvSpPr>
          <p:nvPr>
            <p:ph type="body" idx="4294967295"/>
          </p:nvPr>
        </p:nvSpPr>
        <p:spPr>
          <a:xfrm>
            <a:off x="1357313" y="2081213"/>
            <a:ext cx="7029450" cy="3465512"/>
          </a:xfrm>
        </p:spPr>
        <p:txBody>
          <a:bodyPr/>
          <a:lstStyle/>
          <a:p>
            <a:pPr>
              <a:tabLst>
                <a:tab pos="2058988" algn="l"/>
                <a:tab pos="2459038" algn="l"/>
              </a:tabLst>
            </a:pPr>
            <a:r>
              <a:rPr lang="en-US" altLang="zh-CN" sz="2400"/>
              <a:t>Shared data</a:t>
            </a:r>
            <a:br>
              <a:rPr lang="en-US" altLang="zh-CN" sz="2400"/>
            </a:br>
            <a:r>
              <a:rPr lang="en-US" altLang="zh-CN" sz="2400"/>
              <a:t/>
            </a:r>
            <a:br>
              <a:rPr lang="en-US" altLang="zh-CN" sz="2400"/>
            </a:br>
            <a:r>
              <a:rPr lang="en-US" altLang="zh-CN" sz="2400" b="1"/>
              <a:t>semaphore a, b;</a:t>
            </a:r>
            <a:br>
              <a:rPr lang="en-US" altLang="zh-CN" sz="2400" b="1"/>
            </a:br>
            <a:r>
              <a:rPr lang="en-US" altLang="zh-CN" sz="2400"/>
              <a:t/>
            </a:r>
            <a:br>
              <a:rPr lang="en-US" altLang="zh-CN" sz="2400"/>
            </a:br>
            <a:r>
              <a:rPr lang="en-US" altLang="zh-CN" sz="2400"/>
              <a:t>Initially:</a:t>
            </a:r>
            <a:br>
              <a:rPr lang="en-US" altLang="zh-CN" sz="2400"/>
            </a:br>
            <a:r>
              <a:rPr lang="en-US" altLang="zh-CN" sz="2400"/>
              <a:t/>
            </a:r>
            <a:br>
              <a:rPr lang="en-US" altLang="zh-CN" sz="2400"/>
            </a:br>
            <a:r>
              <a:rPr lang="en-US" altLang="zh-CN" sz="2400" b="1"/>
              <a:t>a,b = 0;</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4853168-6571-4D46-B35C-5A48F3D67E7F}"/>
              </a:ext>
            </a:extLst>
          </p:cNvPr>
          <p:cNvSpPr>
            <a:spLocks noGrp="1"/>
          </p:cNvSpPr>
          <p:nvPr>
            <p:ph type="title" idx="4294967295"/>
          </p:nvPr>
        </p:nvSpPr>
        <p:spPr>
          <a:xfrm>
            <a:off x="1025525" y="396875"/>
            <a:ext cx="7772400" cy="844550"/>
          </a:xfrm>
          <a:ln>
            <a:miter/>
          </a:ln>
        </p:spPr>
        <p:txBody>
          <a:bodyPr/>
          <a:lstStyle/>
          <a:p>
            <a:pPr>
              <a:defRPr/>
            </a:pPr>
            <a:endParaRPr lang="zh-CN" altLang="en-US" noProof="1">
              <a:effectLst>
                <a:outerShdw blurRad="38100" dist="38100" dir="2700000">
                  <a:srgbClr val="C0C0C0"/>
                </a:outerShdw>
              </a:effectLst>
            </a:endParaRPr>
          </a:p>
        </p:txBody>
      </p:sp>
      <p:sp>
        <p:nvSpPr>
          <p:cNvPr id="92163" name="Rectangle 3">
            <a:extLst>
              <a:ext uri="{FF2B5EF4-FFF2-40B4-BE49-F238E27FC236}">
                <a16:creationId xmlns:a16="http://schemas.microsoft.com/office/drawing/2014/main" id="{9F039CD2-B940-40C3-8D1E-C9513E4F77CF}"/>
              </a:ext>
            </a:extLst>
          </p:cNvPr>
          <p:cNvSpPr>
            <a:spLocks noGrp="1" noChangeArrowheads="1"/>
          </p:cNvSpPr>
          <p:nvPr>
            <p:ph type="body" idx="4294967295"/>
          </p:nvPr>
        </p:nvSpPr>
        <p:spPr>
          <a:xfrm>
            <a:off x="160338" y="2274888"/>
            <a:ext cx="2894012" cy="2962275"/>
          </a:xfrm>
          <a:ln w="12700">
            <a:solidFill>
              <a:schemeClr val="tx1"/>
            </a:solidFill>
            <a:prstDash val="dash"/>
            <a:miter lim="800000"/>
            <a:headEnd/>
            <a:tailEnd/>
          </a:ln>
        </p:spPr>
        <p:txBody>
          <a:bodyPr/>
          <a:lstStyle/>
          <a:p>
            <a:pPr>
              <a:buFont typeface="Monotype Sorts" pitchFamily="2" charset="2"/>
              <a:buNone/>
              <a:tabLst>
                <a:tab pos="2459038" algn="l"/>
                <a:tab pos="2740025" algn="l"/>
                <a:tab pos="3084513" algn="l"/>
              </a:tabLst>
            </a:pPr>
            <a:r>
              <a:rPr lang="zh-CN" altLang="en-US" sz="1600" b="1" i="1"/>
              <a:t>P1:</a:t>
            </a:r>
          </a:p>
          <a:p>
            <a:pPr>
              <a:spcBef>
                <a:spcPct val="15000"/>
              </a:spcBef>
              <a:buFont typeface="Monotype Sorts" pitchFamily="2" charset="2"/>
              <a:buNone/>
              <a:tabLst>
                <a:tab pos="2459038" algn="l"/>
                <a:tab pos="2740025" algn="l"/>
                <a:tab pos="3084513" algn="l"/>
              </a:tabLst>
            </a:pPr>
            <a:r>
              <a:rPr lang="zh-CN" altLang="en-US" sz="1600"/>
              <a:t>	</a:t>
            </a:r>
            <a:r>
              <a:rPr lang="zh-CN" altLang="en-US" sz="1600" b="1"/>
              <a:t>do { </a:t>
            </a:r>
          </a:p>
          <a:p>
            <a:pPr>
              <a:spcBef>
                <a:spcPct val="15000"/>
              </a:spcBef>
              <a:buFont typeface="Monotype Sorts" pitchFamily="2" charset="2"/>
              <a:buNone/>
              <a:tabLst>
                <a:tab pos="2459038" algn="l"/>
                <a:tab pos="2740025" algn="l"/>
                <a:tab pos="3084513" algn="l"/>
              </a:tabLst>
            </a:pPr>
            <a:r>
              <a:rPr lang="zh-CN" altLang="en-US" sz="1600" b="1"/>
              <a:t>	         …;</a:t>
            </a:r>
          </a:p>
          <a:p>
            <a:pPr>
              <a:spcBef>
                <a:spcPct val="15000"/>
              </a:spcBef>
              <a:buFont typeface="Monotype Sorts" pitchFamily="2" charset="2"/>
              <a:buNone/>
              <a:tabLst>
                <a:tab pos="2459038" algn="l"/>
                <a:tab pos="2740025" algn="l"/>
                <a:tab pos="3084513" algn="l"/>
              </a:tabLst>
            </a:pPr>
            <a:r>
              <a:rPr lang="zh-CN" altLang="en-US" sz="1600" b="1"/>
              <a:t>              s1;</a:t>
            </a:r>
          </a:p>
          <a:p>
            <a:pPr>
              <a:spcBef>
                <a:spcPct val="15000"/>
              </a:spcBef>
              <a:buFont typeface="Monotype Sorts" pitchFamily="2" charset="2"/>
              <a:buNone/>
              <a:tabLst>
                <a:tab pos="2459038" algn="l"/>
                <a:tab pos="2740025" algn="l"/>
                <a:tab pos="3084513" algn="l"/>
              </a:tabLst>
            </a:pPr>
            <a:r>
              <a:rPr lang="zh-CN" altLang="en-US" sz="1600" b="1"/>
              <a:t>	         signal(a);</a:t>
            </a:r>
          </a:p>
          <a:p>
            <a:pPr>
              <a:spcBef>
                <a:spcPct val="15000"/>
              </a:spcBef>
              <a:buFont typeface="Monotype Sorts" pitchFamily="2" charset="2"/>
              <a:buNone/>
              <a:tabLst>
                <a:tab pos="2459038" algn="l"/>
                <a:tab pos="2740025" algn="l"/>
                <a:tab pos="3084513" algn="l"/>
              </a:tabLst>
            </a:pPr>
            <a:r>
              <a:rPr lang="zh-CN" altLang="en-US" sz="1600" b="1"/>
              <a:t>	          …</a:t>
            </a:r>
            <a:r>
              <a:rPr lang="zh-CN" altLang="en-US" sz="1600"/>
              <a:t>;</a:t>
            </a:r>
          </a:p>
          <a:p>
            <a:pPr>
              <a:spcBef>
                <a:spcPct val="15000"/>
              </a:spcBef>
              <a:buFont typeface="Monotype Sorts" pitchFamily="2" charset="2"/>
              <a:buNone/>
              <a:tabLst>
                <a:tab pos="2459038" algn="l"/>
                <a:tab pos="2740025" algn="l"/>
                <a:tab pos="3084513" algn="l"/>
              </a:tabLst>
            </a:pPr>
            <a:r>
              <a:rPr lang="zh-CN" altLang="en-US" sz="1600" b="1"/>
              <a:t>	      } while (1);</a:t>
            </a:r>
          </a:p>
          <a:p>
            <a:pPr>
              <a:buFont typeface="Monotype Sorts" pitchFamily="2" charset="2"/>
              <a:buNone/>
              <a:tabLst>
                <a:tab pos="2459038" algn="l"/>
                <a:tab pos="2740025" algn="l"/>
                <a:tab pos="3084513" algn="l"/>
              </a:tabLst>
            </a:pPr>
            <a:r>
              <a:rPr lang="zh-CN" altLang="en-US" sz="1600" b="1"/>
              <a:t>	</a:t>
            </a:r>
          </a:p>
        </p:txBody>
      </p:sp>
      <p:sp>
        <p:nvSpPr>
          <p:cNvPr id="92164" name="Rectangle 4">
            <a:extLst>
              <a:ext uri="{FF2B5EF4-FFF2-40B4-BE49-F238E27FC236}">
                <a16:creationId xmlns:a16="http://schemas.microsoft.com/office/drawing/2014/main" id="{012EEA49-2284-437B-BD49-E57D7E16A34B}"/>
              </a:ext>
            </a:extLst>
          </p:cNvPr>
          <p:cNvSpPr>
            <a:spLocks noChangeArrowheads="1"/>
          </p:cNvSpPr>
          <p:nvPr/>
        </p:nvSpPr>
        <p:spPr bwMode="auto">
          <a:xfrm>
            <a:off x="6126163" y="2255838"/>
            <a:ext cx="2908300" cy="3146425"/>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2459038" algn="l"/>
                <a:tab pos="2740025" algn="l"/>
                <a:tab pos="30845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59038" algn="l"/>
                <a:tab pos="2740025" algn="l"/>
                <a:tab pos="30845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59038" algn="l"/>
                <a:tab pos="2740025" algn="l"/>
                <a:tab pos="30845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1600" b="1" i="1">
                <a:latin typeface="Helvetica" panose="020B0604020202020204" pitchFamily="34" charset="0"/>
              </a:rPr>
              <a:t>P3:</a:t>
            </a:r>
          </a:p>
          <a:p>
            <a:pPr>
              <a:spcBef>
                <a:spcPct val="15000"/>
              </a:spcBef>
              <a:buFont typeface="Monotype Sorts" pitchFamily="2" charset="2"/>
              <a:buNone/>
            </a:pPr>
            <a:r>
              <a:rPr lang="zh-CN" altLang="en-US" sz="1600">
                <a:latin typeface="Helvetica" panose="020B0604020202020204" pitchFamily="34" charset="0"/>
              </a:rPr>
              <a:t>	</a:t>
            </a:r>
            <a:r>
              <a:rPr lang="zh-CN" altLang="en-US" sz="1600" b="1">
                <a:latin typeface="Helvetica" panose="020B0604020202020204" pitchFamily="34" charset="0"/>
              </a:rPr>
              <a:t>do { </a:t>
            </a:r>
          </a:p>
          <a:p>
            <a:pPr>
              <a:spcBef>
                <a:spcPct val="15000"/>
              </a:spcBef>
              <a:buFont typeface="Monotype Sorts" pitchFamily="2" charset="2"/>
              <a:buNone/>
            </a:pPr>
            <a:r>
              <a:rPr lang="zh-CN" altLang="en-US" sz="1600" b="1">
                <a:latin typeface="Helvetica" panose="020B0604020202020204" pitchFamily="34" charset="0"/>
              </a:rPr>
              <a:t>	         …</a:t>
            </a:r>
          </a:p>
          <a:p>
            <a:pPr>
              <a:spcBef>
                <a:spcPct val="15000"/>
              </a:spcBef>
              <a:buFont typeface="Monotype Sorts" pitchFamily="2" charset="2"/>
              <a:buNone/>
            </a:pPr>
            <a:r>
              <a:rPr lang="zh-CN" altLang="en-US" sz="1600" b="1">
                <a:latin typeface="Helvetica" panose="020B0604020202020204" pitchFamily="34" charset="0"/>
              </a:rPr>
              <a:t>	         wait(a);</a:t>
            </a:r>
          </a:p>
          <a:p>
            <a:pPr>
              <a:spcBef>
                <a:spcPct val="15000"/>
              </a:spcBef>
              <a:buFont typeface="Monotype Sorts" pitchFamily="2" charset="2"/>
              <a:buNone/>
            </a:pPr>
            <a:r>
              <a:rPr lang="zh-CN" altLang="en-US" sz="1600" b="1">
                <a:latin typeface="Helvetica" panose="020B0604020202020204" pitchFamily="34" charset="0"/>
              </a:rPr>
              <a:t>	         wait(b);</a:t>
            </a:r>
          </a:p>
          <a:p>
            <a:pPr>
              <a:spcBef>
                <a:spcPct val="15000"/>
              </a:spcBef>
              <a:buFont typeface="Monotype Sorts" pitchFamily="2" charset="2"/>
              <a:buNone/>
            </a:pPr>
            <a:r>
              <a:rPr lang="zh-CN" altLang="en-US" sz="1600" b="1">
                <a:latin typeface="Helvetica" panose="020B0604020202020204" pitchFamily="34" charset="0"/>
              </a:rPr>
              <a:t>               s3;</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a:t>
            </a:r>
          </a:p>
          <a:p>
            <a:pPr>
              <a:spcBef>
                <a:spcPct val="15000"/>
              </a:spcBef>
              <a:buFont typeface="Monotype Sorts" pitchFamily="2" charset="2"/>
              <a:buNone/>
            </a:pPr>
            <a:r>
              <a:rPr lang="zh-CN" altLang="en-US" sz="1600" b="1">
                <a:latin typeface="Helvetica" panose="020B0604020202020204" pitchFamily="34" charset="0"/>
              </a:rPr>
              <a:t>	      } while (1);</a:t>
            </a:r>
          </a:p>
          <a:p>
            <a:pPr>
              <a:buFont typeface="Monotype Sorts" pitchFamily="2" charset="2"/>
              <a:buNone/>
            </a:pPr>
            <a:r>
              <a:rPr lang="zh-CN" altLang="en-US" sz="1600" b="1">
                <a:latin typeface="Helvetica" panose="020B0604020202020204" pitchFamily="34" charset="0"/>
              </a:rPr>
              <a:t>	</a:t>
            </a:r>
          </a:p>
        </p:txBody>
      </p:sp>
      <p:sp>
        <p:nvSpPr>
          <p:cNvPr id="92165" name="Rectangle 5">
            <a:extLst>
              <a:ext uri="{FF2B5EF4-FFF2-40B4-BE49-F238E27FC236}">
                <a16:creationId xmlns:a16="http://schemas.microsoft.com/office/drawing/2014/main" id="{4B742C5E-9958-4374-8EA3-0E8322C7B60B}"/>
              </a:ext>
            </a:extLst>
          </p:cNvPr>
          <p:cNvSpPr>
            <a:spLocks noChangeArrowheads="1"/>
          </p:cNvSpPr>
          <p:nvPr/>
        </p:nvSpPr>
        <p:spPr bwMode="auto">
          <a:xfrm>
            <a:off x="3159125" y="1616075"/>
            <a:ext cx="2894013" cy="2962275"/>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35000"/>
              </a:spcBef>
              <a:buClr>
                <a:srgbClr val="993300"/>
              </a:buClr>
              <a:buSzPct val="90000"/>
              <a:buFont typeface="Monotype Sorts" pitchFamily="2" charset="2"/>
              <a:buChar char="n"/>
              <a:tabLst>
                <a:tab pos="2459038" algn="l"/>
                <a:tab pos="2740025" algn="l"/>
                <a:tab pos="3084513"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tabLst>
                <a:tab pos="2459038" algn="l"/>
                <a:tab pos="2740025" algn="l"/>
                <a:tab pos="3084513"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tabLst>
                <a:tab pos="2459038" algn="l"/>
                <a:tab pos="2740025" algn="l"/>
                <a:tab pos="3084513"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tabLst>
                <a:tab pos="2459038" algn="l"/>
                <a:tab pos="2740025" algn="l"/>
                <a:tab pos="3084513" algn="l"/>
              </a:tabLst>
              <a:defRPr sz="2000">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1600" b="1" i="1">
                <a:latin typeface="Helvetica" panose="020B0604020202020204" pitchFamily="34" charset="0"/>
              </a:rPr>
              <a:t>P2:</a:t>
            </a:r>
          </a:p>
          <a:p>
            <a:pPr>
              <a:spcBef>
                <a:spcPct val="15000"/>
              </a:spcBef>
              <a:buFont typeface="Monotype Sorts" pitchFamily="2" charset="2"/>
              <a:buNone/>
            </a:pPr>
            <a:r>
              <a:rPr lang="zh-CN" altLang="en-US" sz="1600">
                <a:latin typeface="Helvetica" panose="020B0604020202020204" pitchFamily="34" charset="0"/>
              </a:rPr>
              <a:t>	</a:t>
            </a:r>
            <a:r>
              <a:rPr lang="zh-CN" altLang="en-US" sz="1600" b="1">
                <a:latin typeface="Helvetica" panose="020B0604020202020204" pitchFamily="34" charset="0"/>
              </a:rPr>
              <a:t>do { </a:t>
            </a:r>
          </a:p>
          <a:p>
            <a:pPr>
              <a:spcBef>
                <a:spcPct val="15000"/>
              </a:spcBef>
              <a:buFont typeface="Monotype Sorts" pitchFamily="2" charset="2"/>
              <a:buNone/>
            </a:pPr>
            <a:r>
              <a:rPr lang="zh-CN" altLang="en-US" sz="1600" b="1">
                <a:latin typeface="Helvetica" panose="020B0604020202020204" pitchFamily="34" charset="0"/>
              </a:rPr>
              <a:t>	         …;</a:t>
            </a:r>
          </a:p>
          <a:p>
            <a:pPr>
              <a:spcBef>
                <a:spcPct val="15000"/>
              </a:spcBef>
              <a:buFont typeface="Monotype Sorts" pitchFamily="2" charset="2"/>
              <a:buNone/>
            </a:pPr>
            <a:r>
              <a:rPr lang="zh-CN" altLang="en-US" sz="1600" b="1">
                <a:latin typeface="Helvetica" panose="020B0604020202020204" pitchFamily="34" charset="0"/>
              </a:rPr>
              <a:t>              s2;</a:t>
            </a:r>
          </a:p>
          <a:p>
            <a:pPr>
              <a:spcBef>
                <a:spcPct val="15000"/>
              </a:spcBef>
              <a:buFont typeface="Monotype Sorts" pitchFamily="2" charset="2"/>
              <a:buNone/>
            </a:pPr>
            <a:r>
              <a:rPr lang="zh-CN" altLang="en-US" sz="1600" b="1">
                <a:latin typeface="Helvetica" panose="020B0604020202020204" pitchFamily="34" charset="0"/>
              </a:rPr>
              <a:t>	         signal(b);</a:t>
            </a:r>
          </a:p>
          <a:p>
            <a:pPr>
              <a:spcBef>
                <a:spcPct val="15000"/>
              </a:spcBef>
              <a:buFont typeface="Monotype Sorts" pitchFamily="2" charset="2"/>
              <a:buNone/>
            </a:pPr>
            <a:r>
              <a:rPr lang="zh-CN" altLang="en-US" sz="1600" b="1">
                <a:latin typeface="Helvetica" panose="020B0604020202020204" pitchFamily="34" charset="0"/>
              </a:rPr>
              <a:t>	          …</a:t>
            </a:r>
            <a:r>
              <a:rPr lang="zh-CN" altLang="en-US" sz="1600">
                <a:latin typeface="Helvetica" panose="020B0604020202020204" pitchFamily="34" charset="0"/>
              </a:rPr>
              <a:t>;</a:t>
            </a:r>
          </a:p>
          <a:p>
            <a:pPr>
              <a:spcBef>
                <a:spcPct val="15000"/>
              </a:spcBef>
              <a:buFont typeface="Monotype Sorts" pitchFamily="2" charset="2"/>
              <a:buNone/>
            </a:pPr>
            <a:r>
              <a:rPr lang="zh-CN" altLang="en-US" sz="1600" b="1">
                <a:latin typeface="Helvetica" panose="020B0604020202020204" pitchFamily="34" charset="0"/>
              </a:rPr>
              <a:t>	      } while (1);</a:t>
            </a:r>
          </a:p>
          <a:p>
            <a:pPr>
              <a:buFont typeface="Monotype Sorts" pitchFamily="2" charset="2"/>
              <a:buNone/>
            </a:pPr>
            <a:r>
              <a:rPr lang="zh-CN" altLang="en-US" sz="1600" b="1">
                <a:latin typeface="Helvetica" panose="020B0604020202020204" pitchFamily="34" charset="0"/>
              </a:rPr>
              <a:t>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BCADAB9F-DE09-4A43-A954-ABC8D0BD67B6}"/>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复杂的前趋图举例</a:t>
            </a:r>
          </a:p>
        </p:txBody>
      </p:sp>
      <p:sp>
        <p:nvSpPr>
          <p:cNvPr id="93187" name="Rectangle 3">
            <a:extLst>
              <a:ext uri="{FF2B5EF4-FFF2-40B4-BE49-F238E27FC236}">
                <a16:creationId xmlns:a16="http://schemas.microsoft.com/office/drawing/2014/main" id="{7DD93530-E200-40F5-8740-D47072B79F1D}"/>
              </a:ext>
            </a:extLst>
          </p:cNvPr>
          <p:cNvSpPr>
            <a:spLocks noGrp="1" noChangeArrowheads="1"/>
          </p:cNvSpPr>
          <p:nvPr>
            <p:ph type="body" idx="4294967295"/>
          </p:nvPr>
        </p:nvSpPr>
        <p:spPr/>
        <p:txBody>
          <a:bodyPr/>
          <a:lstStyle/>
          <a:p>
            <a:r>
              <a:rPr lang="zh-CN" altLang="en-US" sz="2400"/>
              <a:t>问题描述</a:t>
            </a:r>
          </a:p>
          <a:p>
            <a:pPr lvl="1"/>
            <a:r>
              <a:rPr lang="zh-CN" altLang="en-US" sz="2000"/>
              <a:t>复杂前趋图</a:t>
            </a:r>
          </a:p>
          <a:p>
            <a:pPr lvl="1"/>
            <a:r>
              <a:rPr lang="zh-CN" altLang="en-US" sz="2000"/>
              <a:t>前趋图的变种</a:t>
            </a:r>
          </a:p>
          <a:p>
            <a:r>
              <a:rPr lang="zh-CN" altLang="en-US" sz="2400"/>
              <a:t>算法描述</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9B9F044D-3AA2-40E1-A800-F968EF7961F5}"/>
              </a:ext>
            </a:extLst>
          </p:cNvPr>
          <p:cNvSpPr>
            <a:spLocks noGrp="1"/>
          </p:cNvSpPr>
          <p:nvPr>
            <p:ph type="title" idx="4294967295"/>
          </p:nvPr>
        </p:nvSpPr>
        <p:spPr>
          <a:xfrm>
            <a:off x="723900" y="419100"/>
            <a:ext cx="7772400" cy="560388"/>
          </a:xfrm>
          <a:ln>
            <a:miter/>
          </a:ln>
        </p:spPr>
        <p:txBody>
          <a:bodyPr/>
          <a:lstStyle/>
          <a:p>
            <a:pPr>
              <a:defRPr/>
            </a:pPr>
            <a:r>
              <a:rPr lang="zh-CN" altLang="en-US" noProof="1">
                <a:effectLst>
                  <a:outerShdw blurRad="38100" dist="38100" dir="2700000">
                    <a:srgbClr val="C0C0C0"/>
                  </a:outerShdw>
                </a:effectLst>
              </a:rPr>
              <a:t>该类问题的解题思路</a:t>
            </a:r>
          </a:p>
        </p:txBody>
      </p:sp>
      <p:sp>
        <p:nvSpPr>
          <p:cNvPr id="94211" name="Rectangle 3">
            <a:extLst>
              <a:ext uri="{FF2B5EF4-FFF2-40B4-BE49-F238E27FC236}">
                <a16:creationId xmlns:a16="http://schemas.microsoft.com/office/drawing/2014/main" id="{953C1A88-6FCF-496A-BABB-679E124576AE}"/>
              </a:ext>
            </a:extLst>
          </p:cNvPr>
          <p:cNvSpPr>
            <a:spLocks noGrp="1" noChangeArrowheads="1"/>
          </p:cNvSpPr>
          <p:nvPr>
            <p:ph type="body" idx="4294967295"/>
          </p:nvPr>
        </p:nvSpPr>
        <p:spPr>
          <a:xfrm>
            <a:off x="1052513" y="1228725"/>
            <a:ext cx="7348537" cy="4686300"/>
          </a:xfrm>
        </p:spPr>
        <p:txBody>
          <a:bodyPr/>
          <a:lstStyle/>
          <a:p>
            <a:pPr>
              <a:lnSpc>
                <a:spcPct val="90000"/>
              </a:lnSpc>
            </a:pPr>
            <a:r>
              <a:rPr lang="zh-CN" altLang="en-US" sz="2000"/>
              <a:t>将相关问题抽象成前趋图</a:t>
            </a:r>
          </a:p>
          <a:p>
            <a:pPr lvl="1">
              <a:lnSpc>
                <a:spcPct val="90000"/>
              </a:lnSpc>
            </a:pPr>
            <a:r>
              <a:rPr lang="zh-CN" altLang="en-US" sz="2000"/>
              <a:t>节点是进程所对应的需要协调的操作（语句）</a:t>
            </a:r>
          </a:p>
          <a:p>
            <a:pPr lvl="1">
              <a:lnSpc>
                <a:spcPct val="90000"/>
              </a:lnSpc>
            </a:pPr>
            <a:r>
              <a:rPr lang="zh-CN" altLang="en-US" sz="2000"/>
              <a:t>边是进程之间的依赖关系</a:t>
            </a:r>
          </a:p>
          <a:p>
            <a:pPr>
              <a:lnSpc>
                <a:spcPct val="90000"/>
              </a:lnSpc>
            </a:pPr>
            <a:r>
              <a:rPr lang="zh-CN" altLang="en-US" sz="2000"/>
              <a:t>对应每条边设置一个信号量</a:t>
            </a:r>
          </a:p>
          <a:p>
            <a:pPr>
              <a:lnSpc>
                <a:spcPct val="90000"/>
              </a:lnSpc>
            </a:pPr>
            <a:r>
              <a:rPr lang="zh-CN" altLang="en-US" sz="2000"/>
              <a:t>根据问题设定信号量的初值</a:t>
            </a:r>
          </a:p>
          <a:p>
            <a:pPr>
              <a:lnSpc>
                <a:spcPct val="90000"/>
              </a:lnSpc>
            </a:pPr>
            <a:r>
              <a:rPr lang="zh-CN" altLang="en-US" sz="2000"/>
              <a:t>算法描述</a:t>
            </a:r>
          </a:p>
          <a:p>
            <a:pPr lvl="1">
              <a:lnSpc>
                <a:spcPct val="90000"/>
              </a:lnSpc>
            </a:pPr>
            <a:r>
              <a:rPr lang="zh-CN" altLang="en-US" sz="2000"/>
              <a:t>对于某一节点</a:t>
            </a:r>
          </a:p>
          <a:p>
            <a:pPr lvl="2">
              <a:lnSpc>
                <a:spcPct val="90000"/>
              </a:lnSpc>
            </a:pPr>
            <a:r>
              <a:rPr lang="zh-CN" altLang="en-US" sz="2000"/>
              <a:t>如果有入边，需要在协调的操作前边加上一个wait()操作，其中的信号量与其前驱中signal()使用的相同；</a:t>
            </a:r>
          </a:p>
          <a:p>
            <a:pPr lvl="3">
              <a:lnSpc>
                <a:spcPct val="90000"/>
              </a:lnSpc>
            </a:pPr>
            <a:r>
              <a:rPr lang="zh-CN" altLang="en-US">
                <a:solidFill>
                  <a:srgbClr val="7030A0"/>
                </a:solidFill>
              </a:rPr>
              <a:t>wait()操作的个数与其入边的数目相同；</a:t>
            </a:r>
          </a:p>
          <a:p>
            <a:pPr lvl="2">
              <a:lnSpc>
                <a:spcPct val="90000"/>
              </a:lnSpc>
            </a:pPr>
            <a:r>
              <a:rPr lang="zh-CN" altLang="en-US" sz="2000"/>
              <a:t>如果有出边，需要在协调的操作后面加上一个signal()操作，其中的信号量与其后继中wait()使用的相同；</a:t>
            </a:r>
          </a:p>
          <a:p>
            <a:pPr lvl="3">
              <a:lnSpc>
                <a:spcPct val="90000"/>
              </a:lnSpc>
            </a:pPr>
            <a:r>
              <a:rPr lang="zh-CN" altLang="en-US">
                <a:solidFill>
                  <a:srgbClr val="7030A0"/>
                </a:solidFill>
              </a:rPr>
              <a:t>signal()操作的个数与其出边的数目相同；</a:t>
            </a:r>
          </a:p>
        </p:txBody>
      </p:sp>
      <p:sp>
        <p:nvSpPr>
          <p:cNvPr id="4" name="新月形 3">
            <a:extLst>
              <a:ext uri="{FF2B5EF4-FFF2-40B4-BE49-F238E27FC236}">
                <a16:creationId xmlns:a16="http://schemas.microsoft.com/office/drawing/2014/main" id="{F8A56F3F-A3AA-49C3-9559-D017FAC2BFD0}"/>
              </a:ext>
            </a:extLst>
          </p:cNvPr>
          <p:cNvSpPr/>
          <p:nvPr/>
        </p:nvSpPr>
        <p:spPr>
          <a:xfrm>
            <a:off x="7361238" y="5838825"/>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altLang="zh-CN" dirty="0">
                <a:solidFill>
                  <a:schemeClr val="tx1"/>
                </a:solidFill>
              </a:rPr>
              <a:t>11</a:t>
            </a:r>
            <a:endParaRPr lang="zh-CN" altLang="en-US" dirty="0">
              <a:solidFill>
                <a:schemeClr val="tx1"/>
              </a:solidFill>
            </a:endParaRPr>
          </a:p>
        </p:txBody>
      </p:sp>
      <p:sp>
        <p:nvSpPr>
          <p:cNvPr id="94213" name="文本框 1">
            <a:extLst>
              <a:ext uri="{FF2B5EF4-FFF2-40B4-BE49-F238E27FC236}">
                <a16:creationId xmlns:a16="http://schemas.microsoft.com/office/drawing/2014/main" id="{BC54F4CA-5CD0-4D87-AF02-9BA4C3247261}"/>
              </a:ext>
            </a:extLst>
          </p:cNvPr>
          <p:cNvSpPr txBox="1">
            <a:spLocks noChangeArrowheads="1"/>
          </p:cNvSpPr>
          <p:nvPr/>
        </p:nvSpPr>
        <p:spPr bwMode="auto">
          <a:xfrm>
            <a:off x="6450013" y="5921375"/>
            <a:ext cx="996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08585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42875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177165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t>+HW2</a:t>
            </a:r>
            <a:endParaRPr lang="zh-CN" altLang="en-US" sz="18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EE2F8177-A363-4755-B9D0-40E2E2503D0E}"/>
              </a:ext>
            </a:extLst>
          </p:cNvPr>
          <p:cNvSpPr>
            <a:spLocks noGrp="1"/>
          </p:cNvSpPr>
          <p:nvPr>
            <p:ph type="title" idx="4294967295"/>
          </p:nvPr>
        </p:nvSpPr>
        <p:spPr>
          <a:xfrm>
            <a:off x="914400" y="228600"/>
            <a:ext cx="8077200" cy="609600"/>
          </a:xfrm>
          <a:ln>
            <a:miter/>
          </a:ln>
        </p:spPr>
        <p:txBody>
          <a:bodyPr/>
          <a:lstStyle/>
          <a:p>
            <a:pPr>
              <a:defRPr/>
            </a:pPr>
            <a:r>
              <a:rPr lang="en-US" altLang="zh-CN" noProof="1">
                <a:effectLst>
                  <a:outerShdw blurRad="38100" dist="38100" dir="2700000">
                    <a:srgbClr val="C0C0C0"/>
                  </a:outerShdw>
                </a:effectLst>
              </a:rPr>
              <a:t>Classical Problems of Synchronization</a:t>
            </a:r>
          </a:p>
        </p:txBody>
      </p:sp>
      <p:sp>
        <p:nvSpPr>
          <p:cNvPr id="95235" name="Rectangle 3">
            <a:extLst>
              <a:ext uri="{FF2B5EF4-FFF2-40B4-BE49-F238E27FC236}">
                <a16:creationId xmlns:a16="http://schemas.microsoft.com/office/drawing/2014/main" id="{1A13589D-CCE2-4ABA-A618-9049FB3CB190}"/>
              </a:ext>
            </a:extLst>
          </p:cNvPr>
          <p:cNvSpPr>
            <a:spLocks noGrp="1" noChangeArrowheads="1"/>
          </p:cNvSpPr>
          <p:nvPr>
            <p:ph type="body" idx="4294967295"/>
          </p:nvPr>
        </p:nvSpPr>
        <p:spPr>
          <a:xfrm>
            <a:off x="1157997" y="1260938"/>
            <a:ext cx="7351712" cy="4189952"/>
          </a:xfrm>
        </p:spPr>
        <p:txBody>
          <a:bodyPr/>
          <a:lstStyle/>
          <a:p>
            <a:r>
              <a:rPr lang="en-US" altLang="zh-CN" dirty="0">
                <a:solidFill>
                  <a:srgbClr val="0033CC"/>
                </a:solidFill>
              </a:rPr>
              <a:t>Bounded-Buffer Problem</a:t>
            </a:r>
          </a:p>
          <a:p>
            <a:r>
              <a:rPr lang="en-US" altLang="zh-CN" dirty="0">
                <a:solidFill>
                  <a:srgbClr val="0033CC"/>
                </a:solidFill>
              </a:rPr>
              <a:t>Readers and Writers Problem</a:t>
            </a:r>
          </a:p>
          <a:p>
            <a:r>
              <a:rPr lang="en-US" altLang="zh-CN" dirty="0">
                <a:solidFill>
                  <a:srgbClr val="0033CC"/>
                </a:solidFill>
              </a:rPr>
              <a:t>Dining-Philosophers Problem</a:t>
            </a:r>
          </a:p>
          <a:p>
            <a:r>
              <a:rPr lang="sv-SE" altLang="en-US" dirty="0"/>
              <a:t>Sleeping Barber Problem</a:t>
            </a:r>
          </a:p>
          <a:p>
            <a:r>
              <a:rPr lang="zh-CN" altLang="en-US" dirty="0"/>
              <a:t>The Cigarette</a:t>
            </a:r>
            <a:r>
              <a:rPr lang="en-US" altLang="zh-CN" dirty="0"/>
              <a:t>’</a:t>
            </a:r>
            <a:r>
              <a:rPr lang="zh-CN" altLang="en-US" dirty="0"/>
              <a:t>s Problem</a:t>
            </a:r>
            <a:endParaRPr lang="en-US" altLang="zh-CN" b="1" dirty="0"/>
          </a:p>
          <a:p>
            <a:endParaRPr lang="en-US" altLang="zh-C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6C6EC3F4-4F10-4D2E-8700-D8BAEE4B80A1}"/>
              </a:ext>
            </a:extLst>
          </p:cNvPr>
          <p:cNvSpPr>
            <a:spLocks noGrp="1"/>
          </p:cNvSpPr>
          <p:nvPr>
            <p:ph type="title" idx="4294967295"/>
          </p:nvPr>
        </p:nvSpPr>
        <p:spPr>
          <a:xfrm>
            <a:off x="1158875" y="530224"/>
            <a:ext cx="7772400" cy="1467252"/>
          </a:xfrm>
          <a:ln>
            <a:miter/>
          </a:ln>
        </p:spPr>
        <p:txBody>
          <a:bodyPr/>
          <a:lstStyle/>
          <a:p>
            <a:pPr>
              <a:defRPr/>
            </a:pPr>
            <a:r>
              <a:rPr lang="en-US" altLang="zh-CN" dirty="0">
                <a:effectLst>
                  <a:outerShdw blurRad="38100" dist="38100" dir="2700000">
                    <a:srgbClr val="C0C0C0"/>
                  </a:outerShdw>
                </a:effectLst>
              </a:rPr>
              <a:t/>
            </a:r>
            <a:br>
              <a:rPr lang="en-US" altLang="zh-CN" dirty="0">
                <a:effectLst>
                  <a:outerShdw blurRad="38100" dist="38100" dir="2700000">
                    <a:srgbClr val="C0C0C0"/>
                  </a:outerShdw>
                </a:effectLst>
              </a:rPr>
            </a:br>
            <a:r>
              <a:rPr lang="en-US" altLang="zh-CN" dirty="0">
                <a:effectLst>
                  <a:outerShdw blurRad="38100" dist="38100" dir="2700000">
                    <a:srgbClr val="C0C0C0"/>
                  </a:outerShdw>
                </a:effectLst>
              </a:rPr>
              <a:t/>
            </a:r>
            <a:br>
              <a:rPr lang="en-US" altLang="zh-CN" dirty="0">
                <a:effectLst>
                  <a:outerShdw blurRad="38100" dist="38100" dir="2700000">
                    <a:srgbClr val="C0C0C0"/>
                  </a:outerShdw>
                </a:effectLst>
              </a:rPr>
            </a:br>
            <a:r>
              <a:rPr lang="en-US" altLang="zh-CN" dirty="0"/>
              <a:t>Bounded-Buffer Problem</a:t>
            </a:r>
            <a:br>
              <a:rPr lang="en-US" altLang="zh-CN" dirty="0"/>
            </a:br>
            <a:r>
              <a:rPr lang="zh-CN" altLang="en-US" dirty="0">
                <a:effectLst>
                  <a:outerShdw blurRad="38100" dist="38100" dir="2700000">
                    <a:srgbClr val="C0C0C0"/>
                  </a:outerShdw>
                </a:effectLst>
              </a:rPr>
              <a:t>生产者－消费者问题（P-C）</a:t>
            </a:r>
            <a:br>
              <a:rPr lang="zh-CN" altLang="en-US" dirty="0">
                <a:effectLst>
                  <a:outerShdw blurRad="38100" dist="38100" dir="2700000">
                    <a:srgbClr val="C0C0C0"/>
                  </a:outerShdw>
                </a:effectLst>
              </a:rPr>
            </a:br>
            <a:r>
              <a:rPr lang="zh-CN" altLang="en-US" sz="1600" noProof="1">
                <a:solidFill>
                  <a:srgbClr val="0000FF"/>
                </a:solidFill>
                <a:effectLst>
                  <a:outerShdw blurRad="38100" dist="38100" dir="2700000">
                    <a:srgbClr val="C0C0C0"/>
                  </a:outerShdw>
                </a:effectLst>
              </a:rPr>
              <a:t>两进程共享</a:t>
            </a:r>
            <a:r>
              <a:rPr lang="en-US" altLang="zh-CN" sz="1600" noProof="1">
                <a:solidFill>
                  <a:srgbClr val="0000FF"/>
                </a:solidFill>
                <a:effectLst>
                  <a:outerShdw blurRad="38100" dist="38100" dir="2700000">
                    <a:srgbClr val="C0C0C0"/>
                  </a:outerShdw>
                </a:effectLst>
              </a:rPr>
              <a:t>1</a:t>
            </a:r>
            <a:r>
              <a:rPr lang="zh-CN" altLang="en-US" sz="1600" noProof="1">
                <a:solidFill>
                  <a:srgbClr val="0000FF"/>
                </a:solidFill>
                <a:effectLst>
                  <a:outerShdw blurRad="38100" dist="38100" dir="2700000">
                    <a:srgbClr val="C0C0C0"/>
                  </a:outerShdw>
                </a:effectLst>
              </a:rPr>
              <a:t>个缓冲区</a:t>
            </a:r>
            <a:endParaRPr lang="zh-CN" altLang="en-US" sz="1600" u="sng" noProof="1">
              <a:solidFill>
                <a:srgbClr val="0000FF"/>
              </a:solidFill>
              <a:effectLst>
                <a:outerShdw blurRad="38100" dist="38100" dir="2700000">
                  <a:srgbClr val="C0C0C0"/>
                </a:outerShdw>
              </a:effectLst>
            </a:endParaRPr>
          </a:p>
        </p:txBody>
      </p:sp>
      <p:sp>
        <p:nvSpPr>
          <p:cNvPr id="96259" name="Rectangle 3">
            <a:extLst>
              <a:ext uri="{FF2B5EF4-FFF2-40B4-BE49-F238E27FC236}">
                <a16:creationId xmlns:a16="http://schemas.microsoft.com/office/drawing/2014/main" id="{D70C8001-E023-4A34-A239-B674D2F386C7}"/>
              </a:ext>
            </a:extLst>
          </p:cNvPr>
          <p:cNvSpPr>
            <a:spLocks noGrp="1" noChangeArrowheads="1"/>
          </p:cNvSpPr>
          <p:nvPr>
            <p:ph type="body" idx="4294967295"/>
          </p:nvPr>
        </p:nvSpPr>
        <p:spPr>
          <a:xfrm>
            <a:off x="721311" y="2300580"/>
            <a:ext cx="8001000" cy="3665214"/>
          </a:xfrm>
        </p:spPr>
        <p:txBody>
          <a:bodyPr/>
          <a:lstStyle/>
          <a:p>
            <a:r>
              <a:rPr lang="zh-CN" altLang="en-US" sz="2400" b="1" dirty="0">
                <a:solidFill>
                  <a:srgbClr val="FF0000"/>
                </a:solidFill>
                <a:latin typeface="宋体" panose="02010600030101010101" pitchFamily="2" charset="-122"/>
              </a:rPr>
              <a:t>一个生产者进程，一个消费者进程，共享一个缓冲区</a:t>
            </a:r>
            <a:endParaRPr lang="en-US" altLang="zh-CN" sz="2400" b="1" dirty="0">
              <a:solidFill>
                <a:srgbClr val="FF0000"/>
              </a:solidFill>
              <a:latin typeface="宋体" panose="02010600030101010101" pitchFamily="2" charset="-122"/>
            </a:endParaRPr>
          </a:p>
          <a:p>
            <a:r>
              <a:rPr lang="zh-CN" altLang="en-US" sz="2000" b="1" dirty="0">
                <a:latin typeface="宋体" panose="02010600030101010101" pitchFamily="2" charset="-122"/>
              </a:rPr>
              <a:t>问题描述</a:t>
            </a:r>
          </a:p>
          <a:p>
            <a:pPr lvl="1"/>
            <a:r>
              <a:rPr lang="zh-CN" altLang="en-US" sz="2000" b="1" dirty="0">
                <a:latin typeface="宋体" panose="02010600030101010101" pitchFamily="2" charset="-122"/>
              </a:rPr>
              <a:t>一个输入进程向一个缓冲区中输入数据，另一个输出进程从缓冲区中取出数据输出。</a:t>
            </a:r>
          </a:p>
          <a:p>
            <a:pPr lvl="1"/>
            <a:r>
              <a:rPr lang="zh-CN" altLang="en-US" sz="2000" b="1" dirty="0">
                <a:latin typeface="宋体" panose="02010600030101010101" pitchFamily="2" charset="-122"/>
              </a:rPr>
              <a:t>缓冲区中每次只能存放一个数。</a:t>
            </a:r>
          </a:p>
          <a:p>
            <a:pPr lvl="1"/>
            <a:r>
              <a:rPr lang="zh-CN" altLang="en-US" sz="2000" b="1" dirty="0">
                <a:latin typeface="宋体" panose="02010600030101010101" pitchFamily="2" charset="-122"/>
              </a:rPr>
              <a:t>假定开始时缓冲区为空；</a:t>
            </a:r>
          </a:p>
          <a:p>
            <a:pPr>
              <a:buFont typeface="Monotype Sorts" pitchFamily="2" charset="2"/>
              <a:buNone/>
            </a:pPr>
            <a:r>
              <a:rPr lang="zh-CN" altLang="en-US" sz="2000" b="1" dirty="0">
                <a:latin typeface="宋体" panose="02010600030101010101" pitchFamily="2" charset="-122"/>
              </a:rPr>
              <a:t>  </a:t>
            </a:r>
          </a:p>
          <a:p>
            <a:r>
              <a:rPr lang="zh-CN" altLang="en-US" sz="2000" b="1" dirty="0"/>
              <a:t>这两个进程构成一对生产者与消费者；</a:t>
            </a:r>
          </a:p>
          <a:p>
            <a:r>
              <a:rPr lang="zh-CN" altLang="en-US" sz="2000" b="1" dirty="0"/>
              <a:t>它们之间的制约关系如下：</a:t>
            </a:r>
            <a:endParaRPr lang="zh-CN" altLang="en-US" sz="2000" b="1" dirty="0">
              <a:sym typeface="Symbol" panose="05050102010706020507" pitchFamily="18" charset="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EEE9722-55FB-437D-8216-33D0E19BB1A9}"/>
              </a:ext>
            </a:extLst>
          </p:cNvPr>
          <p:cNvSpPr>
            <a:spLocks noGrp="1" noChangeArrowheads="1"/>
          </p:cNvSpPr>
          <p:nvPr>
            <p:ph type="body" idx="4294967295"/>
          </p:nvPr>
        </p:nvSpPr>
        <p:spPr>
          <a:xfrm>
            <a:off x="604838" y="1473692"/>
            <a:ext cx="8001000" cy="4515945"/>
          </a:xfrm>
        </p:spPr>
        <p:txBody>
          <a:bodyPr/>
          <a:lstStyle/>
          <a:p>
            <a:r>
              <a:rPr lang="zh-CN" altLang="en-US" sz="2400" b="1" dirty="0"/>
              <a:t>生产者（输入进程）</a:t>
            </a:r>
          </a:p>
          <a:p>
            <a:pPr lvl="1"/>
            <a:r>
              <a:rPr lang="zh-CN" altLang="en-US" sz="2000" b="1" dirty="0"/>
              <a:t>如果缓冲区</a:t>
            </a:r>
            <a:r>
              <a:rPr lang="zh-CN" altLang="en-US" sz="2000" b="1" dirty="0">
                <a:solidFill>
                  <a:srgbClr val="FF0000"/>
                </a:solidFill>
              </a:rPr>
              <a:t>空</a:t>
            </a:r>
            <a:r>
              <a:rPr lang="zh-CN" altLang="en-US" sz="2000" b="1" dirty="0"/>
              <a:t>，则放入数据；同时检查如果有消费者因缓冲区空未取到数据而进入阻塞状态，则唤醒之；</a:t>
            </a:r>
          </a:p>
          <a:p>
            <a:pPr lvl="1"/>
            <a:r>
              <a:rPr lang="zh-CN" altLang="en-US" sz="2000" b="1" dirty="0">
                <a:sym typeface="Symbol" panose="05050102010706020507" pitchFamily="18" charset="2"/>
              </a:rPr>
              <a:t>若缓冲区</a:t>
            </a:r>
            <a:r>
              <a:rPr lang="zh-CN" altLang="en-US" sz="2000" b="1" dirty="0">
                <a:solidFill>
                  <a:srgbClr val="FF0000"/>
                </a:solidFill>
                <a:sym typeface="Symbol" panose="05050102010706020507" pitchFamily="18" charset="2"/>
              </a:rPr>
              <a:t>非空</a:t>
            </a:r>
            <a:r>
              <a:rPr lang="zh-CN" altLang="en-US" sz="2000" b="1" dirty="0">
                <a:sym typeface="Symbol" panose="05050102010706020507" pitchFamily="18" charset="2"/>
              </a:rPr>
              <a:t>，因无法放入数据，也可以说申请一个空缓冲区而未申请到，则进入阻塞状态；当消费者取走数据后，由消费者将其唤醒；</a:t>
            </a:r>
          </a:p>
          <a:p>
            <a:endParaRPr lang="zh-CN" altLang="en-US" sz="1800" b="1" dirty="0">
              <a:sym typeface="Symbol" panose="05050102010706020507" pitchFamily="18" charset="2"/>
            </a:endParaRPr>
          </a:p>
          <a:p>
            <a:endParaRPr lang="zh-CN" altLang="en-US" sz="1800" b="1" dirty="0">
              <a:sym typeface="Symbol" panose="05050102010706020507" pitchFamily="18" charset="2"/>
            </a:endParaRPr>
          </a:p>
          <a:p>
            <a:r>
              <a:rPr lang="zh-CN" altLang="en-US" sz="1800" b="1" dirty="0">
                <a:sym typeface="Symbol" panose="05050102010706020507" pitchFamily="18" charset="2"/>
              </a:rPr>
              <a:t>因为当消费者取走数据后，缓冲区变空，生产者可以放入数据，也就是说生产者等待的事件（等待缓冲区变空）已经发生，可以由阻塞状态转为就绪状态；  </a:t>
            </a:r>
          </a:p>
          <a:p>
            <a:pPr>
              <a:buFont typeface="Monotype Sorts" pitchFamily="2" charset="2"/>
              <a:buNone/>
            </a:pPr>
            <a:endParaRPr lang="zh-CN" altLang="en-US" sz="1800" b="1" dirty="0">
              <a:sym typeface="Symbol" panose="05050102010706020507" pitchFamily="18" charset="2"/>
            </a:endParaRPr>
          </a:p>
        </p:txBody>
      </p:sp>
      <p:sp>
        <p:nvSpPr>
          <p:cNvPr id="2" name="矩形 1">
            <a:extLst>
              <a:ext uri="{FF2B5EF4-FFF2-40B4-BE49-F238E27FC236}">
                <a16:creationId xmlns:a16="http://schemas.microsoft.com/office/drawing/2014/main" id="{9AC07029-6521-442B-BDFB-2FD2AF8138CC}"/>
              </a:ext>
            </a:extLst>
          </p:cNvPr>
          <p:cNvSpPr/>
          <p:nvPr/>
        </p:nvSpPr>
        <p:spPr>
          <a:xfrm>
            <a:off x="1063133" y="581033"/>
            <a:ext cx="7003840" cy="584775"/>
          </a:xfrm>
          <a:prstGeom prst="rect">
            <a:avLst/>
          </a:prstGeom>
        </p:spPr>
        <p:txBody>
          <a:bodyPr wrap="none">
            <a:spAutoFit/>
          </a:bodyPr>
          <a:lstStyle/>
          <a:p>
            <a:r>
              <a:rPr lang="zh-CN" altLang="en-US" sz="3200" b="1" dirty="0">
                <a:solidFill>
                  <a:srgbClr val="993300"/>
                </a:solidFill>
                <a:effectLst>
                  <a:outerShdw blurRad="38100" dist="38100" dir="2700000">
                    <a:srgbClr val="C0C0C0"/>
                  </a:outerShdw>
                </a:effectLst>
                <a:latin typeface="+mj-lt"/>
                <a:ea typeface="+mj-ea"/>
                <a:cs typeface="+mj-cs"/>
              </a:rPr>
              <a:t>两进程共享</a:t>
            </a:r>
            <a:r>
              <a:rPr lang="en-US" altLang="zh-CN" sz="3200" b="1" dirty="0">
                <a:solidFill>
                  <a:srgbClr val="993300"/>
                </a:solidFill>
                <a:effectLst>
                  <a:outerShdw blurRad="38100" dist="38100" dir="2700000">
                    <a:srgbClr val="C0C0C0"/>
                  </a:outerShdw>
                </a:effectLst>
                <a:latin typeface="+mj-lt"/>
                <a:ea typeface="+mj-ea"/>
                <a:cs typeface="+mj-cs"/>
              </a:rPr>
              <a:t>1</a:t>
            </a:r>
            <a:r>
              <a:rPr lang="zh-CN" altLang="en-US" sz="3200" b="1" dirty="0">
                <a:solidFill>
                  <a:srgbClr val="993300"/>
                </a:solidFill>
                <a:effectLst>
                  <a:outerShdw blurRad="38100" dist="38100" dir="2700000">
                    <a:srgbClr val="C0C0C0"/>
                  </a:outerShdw>
                </a:effectLst>
                <a:latin typeface="+mj-lt"/>
                <a:ea typeface="+mj-ea"/>
                <a:cs typeface="+mj-cs"/>
              </a:rPr>
              <a:t>个缓冲区之间的制约关系</a:t>
            </a:r>
            <a:endParaRPr lang="zh-CN" altLang="en-US" sz="3200" b="1" dirty="0">
              <a:solidFill>
                <a:srgbClr val="993300"/>
              </a:solidFill>
              <a:effectLst>
                <a:outerShdw blurRad="38100" dist="38100" dir="2700000">
                  <a:srgbClr val="C0C0C0"/>
                </a:outerShdw>
              </a:effectLst>
              <a:latin typeface="+mj-lt"/>
              <a:ea typeface="+mj-ea"/>
              <a:cs typeface="+mj-cs"/>
              <a:sym typeface="Symbol" panose="05050102010706020507" pitchFamily="18" charset="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71152B06-937F-41CB-850D-4639BC1B3C9C}"/>
              </a:ext>
            </a:extLst>
          </p:cNvPr>
          <p:cNvSpPr>
            <a:spLocks noGrp="1" noChangeArrowheads="1"/>
          </p:cNvSpPr>
          <p:nvPr>
            <p:ph type="body" idx="4294967295"/>
          </p:nvPr>
        </p:nvSpPr>
        <p:spPr>
          <a:xfrm>
            <a:off x="685800" y="1295400"/>
            <a:ext cx="7761288" cy="4114800"/>
          </a:xfrm>
        </p:spPr>
        <p:txBody>
          <a:bodyPr/>
          <a:lstStyle/>
          <a:p>
            <a:pPr>
              <a:lnSpc>
                <a:spcPct val="90000"/>
              </a:lnSpc>
            </a:pPr>
            <a:r>
              <a:rPr lang="zh-CN" altLang="en-US" sz="2400" b="1"/>
              <a:t>消费者（输出进程）</a:t>
            </a:r>
          </a:p>
          <a:p>
            <a:pPr lvl="1">
              <a:lnSpc>
                <a:spcPct val="90000"/>
              </a:lnSpc>
            </a:pPr>
            <a:r>
              <a:rPr lang="zh-CN" altLang="en-US" sz="2000" b="1"/>
              <a:t>如果缓冲区</a:t>
            </a:r>
            <a:r>
              <a:rPr lang="zh-CN" altLang="en-US" sz="2000" b="1">
                <a:solidFill>
                  <a:srgbClr val="C00000"/>
                </a:solidFill>
              </a:rPr>
              <a:t>非空</a:t>
            </a:r>
            <a:r>
              <a:rPr lang="zh-CN" altLang="en-US" sz="2000" b="1"/>
              <a:t>，则取出数据，同时检查如果有生产者因缓冲区非空无法放入数据而进入阻塞状态，则唤醒之；</a:t>
            </a:r>
          </a:p>
          <a:p>
            <a:pPr lvl="1">
              <a:lnSpc>
                <a:spcPct val="90000"/>
              </a:lnSpc>
            </a:pPr>
            <a:r>
              <a:rPr lang="zh-CN" altLang="en-US" sz="2000" b="1">
                <a:sym typeface="Symbol" panose="05050102010706020507" pitchFamily="18" charset="2"/>
              </a:rPr>
              <a:t>若缓冲区为</a:t>
            </a:r>
            <a:r>
              <a:rPr lang="zh-CN" altLang="en-US" sz="2000" b="1">
                <a:solidFill>
                  <a:srgbClr val="C00000"/>
                </a:solidFill>
                <a:sym typeface="Symbol" panose="05050102010706020507" pitchFamily="18" charset="2"/>
              </a:rPr>
              <a:t>空</a:t>
            </a:r>
            <a:r>
              <a:rPr lang="zh-CN" altLang="en-US" sz="2000" b="1">
                <a:sym typeface="Symbol" panose="05050102010706020507" pitchFamily="18" charset="2"/>
              </a:rPr>
              <a:t>，因无法取出数据，也可以说申请一个非空缓冲区而未申请到，则进入阻塞状态；当生产者放入数据后，由生产者将其唤醒；</a:t>
            </a:r>
          </a:p>
          <a:p>
            <a:pPr>
              <a:lnSpc>
                <a:spcPct val="90000"/>
              </a:lnSpc>
            </a:pPr>
            <a:r>
              <a:rPr lang="zh-CN" altLang="en-US" sz="2000" b="1">
                <a:sym typeface="Symbol" panose="05050102010706020507" pitchFamily="18" charset="2"/>
              </a:rPr>
              <a:t>因为当生产者放入数据后，缓冲区有数据可供消费，消费者可以取走数据，也就是说消费者等待的事件（等待缓冲区非空）已经发生，可以由阻塞状态转为就绪状态；  </a:t>
            </a:r>
          </a:p>
          <a:p>
            <a:pPr>
              <a:lnSpc>
                <a:spcPct val="90000"/>
              </a:lnSpc>
              <a:buFont typeface="Monotype Sorts" pitchFamily="2" charset="2"/>
              <a:buNone/>
            </a:pPr>
            <a:endParaRPr lang="zh-CN" altLang="en-US" sz="2000" b="1"/>
          </a:p>
          <a:p>
            <a:pPr>
              <a:lnSpc>
                <a:spcPct val="90000"/>
              </a:lnSpc>
              <a:buFont typeface="Monotype Sorts" pitchFamily="2" charset="2"/>
              <a:buNone/>
            </a:pPr>
            <a:endParaRPr lang="zh-CN" altLang="en-US" sz="2000" b="1"/>
          </a:p>
          <a:p>
            <a:pPr>
              <a:lnSpc>
                <a:spcPct val="90000"/>
              </a:lnSpc>
              <a:buFont typeface="Monotype Sorts" pitchFamily="2" charset="2"/>
              <a:buNone/>
            </a:pPr>
            <a:endParaRPr lang="zh-CN" altLang="en-US" sz="16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7B20E972-EE59-44F3-85F2-04C9AE6F5141}"/>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火车票售票系统</a:t>
            </a:r>
          </a:p>
        </p:txBody>
      </p:sp>
      <p:sp>
        <p:nvSpPr>
          <p:cNvPr id="12291" name="内容占位符 2">
            <a:extLst>
              <a:ext uri="{FF2B5EF4-FFF2-40B4-BE49-F238E27FC236}">
                <a16:creationId xmlns:a16="http://schemas.microsoft.com/office/drawing/2014/main" id="{C818733C-1255-4FDD-83F0-2E266570E58D}"/>
              </a:ext>
            </a:extLst>
          </p:cNvPr>
          <p:cNvSpPr>
            <a:spLocks noGrp="1" noChangeArrowheads="1"/>
          </p:cNvSpPr>
          <p:nvPr>
            <p:ph idx="4294967295"/>
          </p:nvPr>
        </p:nvSpPr>
        <p:spPr/>
        <p:txBody>
          <a:bodyPr/>
          <a:lstStyle/>
          <a:p>
            <a:r>
              <a:rPr lang="zh-CN" altLang="en-US" sz="2000" dirty="0"/>
              <a:t>目前从青岛北</a:t>
            </a:r>
            <a:r>
              <a:rPr lang="en-US" altLang="zh-CN" sz="2000" dirty="0">
                <a:sym typeface="Wingdings" panose="05000000000000000000" pitchFamily="2" charset="2"/>
              </a:rPr>
              <a:t></a:t>
            </a:r>
            <a:r>
              <a:rPr lang="zh-CN" altLang="en-US" sz="2000" dirty="0"/>
              <a:t>济南高铁尚有100张票</a:t>
            </a:r>
          </a:p>
          <a:p>
            <a:r>
              <a:rPr lang="zh-CN" altLang="en-US" sz="2000" dirty="0"/>
              <a:t>有两个人购票，每人购票一张</a:t>
            </a:r>
          </a:p>
          <a:p>
            <a:r>
              <a:rPr lang="zh-CN" altLang="en-US" sz="2000" dirty="0"/>
              <a:t>数据库设置一个变量 tickets=100</a:t>
            </a:r>
          </a:p>
          <a:p>
            <a:r>
              <a:rPr lang="zh-CN" altLang="en-US" sz="2000" dirty="0"/>
              <a:t>Person1：R1=tickets, R1=R1-1, tickets=R1</a:t>
            </a:r>
          </a:p>
          <a:p>
            <a:r>
              <a:rPr lang="zh-CN" altLang="en-US" sz="2000" dirty="0"/>
              <a:t>Person2：R2=tickets, R2=R2-1, tickets=R2</a:t>
            </a:r>
          </a:p>
          <a:p>
            <a:endParaRPr lang="zh-CN" altLang="en-US" sz="2000" dirty="0"/>
          </a:p>
          <a:p>
            <a:r>
              <a:rPr lang="zh-CN" altLang="en-US" sz="2000" dirty="0"/>
              <a:t>问两人购票后tickets的值是多少？</a:t>
            </a:r>
          </a:p>
          <a:p>
            <a:endParaRPr lang="zh-CN" altLang="en-US" sz="2000" dirty="0"/>
          </a:p>
          <a:p>
            <a:endParaRPr lang="zh-CN" altLang="en-US" sz="20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37C03C75-6C73-446A-B532-0D963AC84995}"/>
              </a:ext>
            </a:extLst>
          </p:cNvPr>
          <p:cNvSpPr>
            <a:spLocks noGrp="1"/>
          </p:cNvSpPr>
          <p:nvPr>
            <p:ph type="title" idx="4294967295"/>
          </p:nvPr>
        </p:nvSpPr>
        <p:spPr>
          <a:xfrm>
            <a:off x="1092200" y="688975"/>
            <a:ext cx="7772400" cy="676275"/>
          </a:xfrm>
          <a:ln>
            <a:miter/>
          </a:ln>
        </p:spPr>
        <p:txBody>
          <a:bodyPr/>
          <a:lstStyle/>
          <a:p>
            <a:pPr>
              <a:defRPr/>
            </a:pPr>
            <a:r>
              <a:rPr lang="zh-CN" altLang="en-US" sz="2800" noProof="1">
                <a:solidFill>
                  <a:srgbClr val="0000FF"/>
                </a:solidFill>
                <a:effectLst>
                  <a:outerShdw blurRad="38100" dist="38100" dir="2700000">
                    <a:srgbClr val="C0C0C0"/>
                  </a:outerShdw>
                </a:effectLst>
              </a:rPr>
              <a:t>两进程共享</a:t>
            </a:r>
            <a:r>
              <a:rPr lang="en-US" altLang="zh-CN" sz="2800" noProof="1">
                <a:solidFill>
                  <a:srgbClr val="0000FF"/>
                </a:solidFill>
                <a:effectLst>
                  <a:outerShdw blurRad="38100" dist="38100" dir="2700000">
                    <a:srgbClr val="C0C0C0"/>
                  </a:outerShdw>
                </a:effectLst>
              </a:rPr>
              <a:t>1</a:t>
            </a:r>
            <a:r>
              <a:rPr lang="zh-CN" altLang="en-US" sz="2800" noProof="1">
                <a:solidFill>
                  <a:srgbClr val="0000FF"/>
                </a:solidFill>
                <a:effectLst>
                  <a:outerShdw blurRad="38100" dist="38100" dir="2700000">
                    <a:srgbClr val="C0C0C0"/>
                  </a:outerShdw>
                </a:effectLst>
              </a:rPr>
              <a:t>个缓冲区解决方案算法描述</a:t>
            </a:r>
          </a:p>
        </p:txBody>
      </p:sp>
      <p:sp>
        <p:nvSpPr>
          <p:cNvPr id="99331" name="Rectangle 3">
            <a:extLst>
              <a:ext uri="{FF2B5EF4-FFF2-40B4-BE49-F238E27FC236}">
                <a16:creationId xmlns:a16="http://schemas.microsoft.com/office/drawing/2014/main" id="{3A112C42-C983-4286-BA73-70FF241C78E7}"/>
              </a:ext>
            </a:extLst>
          </p:cNvPr>
          <p:cNvSpPr>
            <a:spLocks noGrp="1" noChangeArrowheads="1"/>
          </p:cNvSpPr>
          <p:nvPr>
            <p:ph type="body" idx="4294967295"/>
          </p:nvPr>
        </p:nvSpPr>
        <p:spPr>
          <a:xfrm>
            <a:off x="1295400" y="1981200"/>
            <a:ext cx="6343650" cy="4114800"/>
          </a:xfrm>
        </p:spPr>
        <p:txBody>
          <a:bodyPr/>
          <a:lstStyle/>
          <a:p>
            <a:pPr>
              <a:lnSpc>
                <a:spcPct val="90000"/>
              </a:lnSpc>
            </a:pPr>
            <a:r>
              <a:rPr lang="zh-CN" altLang="en-US" sz="3600" b="1" dirty="0"/>
              <a:t>三要素</a:t>
            </a:r>
          </a:p>
          <a:p>
            <a:pPr>
              <a:lnSpc>
                <a:spcPct val="90000"/>
              </a:lnSpc>
            </a:pPr>
            <a:endParaRPr lang="zh-CN" altLang="en-US" sz="3600" b="1" dirty="0"/>
          </a:p>
          <a:p>
            <a:pPr lvl="1">
              <a:lnSpc>
                <a:spcPct val="90000"/>
              </a:lnSpc>
            </a:pPr>
            <a:r>
              <a:rPr lang="zh-CN" altLang="en-US" sz="2400" b="1" dirty="0"/>
              <a:t>信号量设置</a:t>
            </a:r>
          </a:p>
          <a:p>
            <a:pPr lvl="1">
              <a:lnSpc>
                <a:spcPct val="90000"/>
              </a:lnSpc>
            </a:pPr>
            <a:r>
              <a:rPr lang="zh-CN" altLang="en-US" sz="2400" b="1" dirty="0"/>
              <a:t>信号量初值</a:t>
            </a:r>
          </a:p>
          <a:p>
            <a:pPr lvl="1">
              <a:lnSpc>
                <a:spcPct val="90000"/>
              </a:lnSpc>
            </a:pPr>
            <a:r>
              <a:rPr lang="zh-CN" altLang="en-US" sz="2400" b="1" dirty="0"/>
              <a:t>算法描述</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DBD5145-23D9-40C8-B07E-3E7981D08CC6}"/>
              </a:ext>
            </a:extLst>
          </p:cNvPr>
          <p:cNvSpPr>
            <a:spLocks noGrp="1"/>
          </p:cNvSpPr>
          <p:nvPr>
            <p:ph type="title" idx="4294967295"/>
          </p:nvPr>
        </p:nvSpPr>
        <p:spPr>
          <a:xfrm>
            <a:off x="1144588" y="463550"/>
            <a:ext cx="7772400" cy="844550"/>
          </a:xfrm>
          <a:ln>
            <a:miter/>
          </a:ln>
        </p:spPr>
        <p:txBody>
          <a:bodyPr/>
          <a:lstStyle/>
          <a:p>
            <a:pPr>
              <a:defRPr/>
            </a:pPr>
            <a:r>
              <a:rPr lang="zh-CN" altLang="en-US" sz="2800" noProof="1">
                <a:solidFill>
                  <a:srgbClr val="0000FF"/>
                </a:solidFill>
                <a:effectLst>
                  <a:outerShdw blurRad="38100" dist="38100" dir="2700000">
                    <a:srgbClr val="C0C0C0"/>
                  </a:outerShdw>
                </a:effectLst>
              </a:rPr>
              <a:t>两进程共享</a:t>
            </a:r>
            <a:r>
              <a:rPr lang="en-US" altLang="zh-CN" sz="2800" noProof="1">
                <a:solidFill>
                  <a:srgbClr val="0000FF"/>
                </a:solidFill>
                <a:effectLst>
                  <a:outerShdw blurRad="38100" dist="38100" dir="2700000">
                    <a:srgbClr val="C0C0C0"/>
                  </a:outerShdw>
                </a:effectLst>
              </a:rPr>
              <a:t>1</a:t>
            </a:r>
            <a:r>
              <a:rPr lang="zh-CN" altLang="en-US" sz="2800" noProof="1">
                <a:solidFill>
                  <a:srgbClr val="0000FF"/>
                </a:solidFill>
                <a:effectLst>
                  <a:outerShdw blurRad="38100" dist="38100" dir="2700000">
                    <a:srgbClr val="C0C0C0"/>
                  </a:outerShdw>
                </a:effectLst>
              </a:rPr>
              <a:t>个缓冲区解决方案算法描述</a:t>
            </a:r>
          </a:p>
        </p:txBody>
      </p:sp>
      <p:sp>
        <p:nvSpPr>
          <p:cNvPr id="100355" name="Rectangle 3">
            <a:extLst>
              <a:ext uri="{FF2B5EF4-FFF2-40B4-BE49-F238E27FC236}">
                <a16:creationId xmlns:a16="http://schemas.microsoft.com/office/drawing/2014/main" id="{F6ED846D-C659-4C56-B65C-484437B24C13}"/>
              </a:ext>
            </a:extLst>
          </p:cNvPr>
          <p:cNvSpPr>
            <a:spLocks noGrp="1" noChangeArrowheads="1"/>
          </p:cNvSpPr>
          <p:nvPr>
            <p:ph type="body" idx="4294967295"/>
          </p:nvPr>
        </p:nvSpPr>
        <p:spPr>
          <a:xfrm>
            <a:off x="1409700" y="1920875"/>
            <a:ext cx="7423582" cy="3571875"/>
          </a:xfrm>
        </p:spPr>
        <p:txBody>
          <a:bodyPr/>
          <a:lstStyle/>
          <a:p>
            <a:pPr>
              <a:tabLst>
                <a:tab pos="2058988" algn="l"/>
                <a:tab pos="2459038" algn="l"/>
              </a:tabLst>
            </a:pPr>
            <a:r>
              <a:rPr lang="zh-CN" altLang="en-US" sz="2400" dirty="0"/>
              <a:t>Shared data</a:t>
            </a:r>
            <a:br>
              <a:rPr lang="zh-CN" altLang="en-US" sz="2400" dirty="0"/>
            </a:br>
            <a:r>
              <a:rPr lang="zh-CN" altLang="en-US" sz="2400" dirty="0"/>
              <a:t/>
            </a:r>
            <a:br>
              <a:rPr lang="zh-CN" altLang="en-US" sz="2400" dirty="0"/>
            </a:br>
            <a:r>
              <a:rPr lang="zh-CN" altLang="en-US" sz="2400" b="1" dirty="0"/>
              <a:t>semaphore </a:t>
            </a:r>
            <a:r>
              <a:rPr lang="zh-CN" altLang="en-US" sz="2400" b="1" dirty="0" smtClean="0"/>
              <a:t>empty</a:t>
            </a:r>
            <a:r>
              <a:rPr lang="en-US" altLang="zh-CN" sz="2400" b="1" dirty="0" smtClean="0"/>
              <a:t>, </a:t>
            </a:r>
            <a:r>
              <a:rPr lang="zh-CN" altLang="en-US" sz="2400" b="1" dirty="0" smtClean="0"/>
              <a:t>full</a:t>
            </a:r>
            <a:r>
              <a:rPr lang="zh-CN" altLang="en-US" sz="2400" b="1" dirty="0"/>
              <a:t>; </a:t>
            </a:r>
            <a:r>
              <a:rPr lang="en-US" altLang="zh-CN" sz="2400" b="1" dirty="0"/>
              <a:t>//</a:t>
            </a:r>
            <a:r>
              <a:rPr lang="zh-CN" altLang="en-US" sz="2400" b="1" dirty="0"/>
              <a:t>分别表空缓冲区的个数</a:t>
            </a:r>
            <a:endParaRPr lang="en-US" altLang="zh-CN" sz="2400" b="1" dirty="0"/>
          </a:p>
          <a:p>
            <a:pPr marL="0" indent="0">
              <a:buNone/>
              <a:tabLst>
                <a:tab pos="2058988" algn="l"/>
                <a:tab pos="2459038" algn="l"/>
              </a:tabLst>
            </a:pPr>
            <a:r>
              <a:rPr lang="en-US" altLang="zh-CN" sz="2400" b="1" dirty="0"/>
              <a:t>                                   </a:t>
            </a:r>
            <a:r>
              <a:rPr lang="en-US" altLang="zh-CN" sz="2400" b="1" dirty="0" smtClean="0"/>
              <a:t>         //</a:t>
            </a:r>
            <a:r>
              <a:rPr lang="zh-CN" altLang="en-US" sz="2400" b="1" dirty="0" smtClean="0"/>
              <a:t>与</a:t>
            </a:r>
            <a:r>
              <a:rPr lang="zh-CN" altLang="en-US" sz="2400" b="1" dirty="0"/>
              <a:t>满缓冲区的个数；</a:t>
            </a:r>
            <a:br>
              <a:rPr lang="zh-CN" altLang="en-US" sz="2400" b="1" dirty="0"/>
            </a:br>
            <a:r>
              <a:rPr lang="zh-CN" altLang="en-US" sz="2400" dirty="0"/>
              <a:t/>
            </a:r>
            <a:br>
              <a:rPr lang="zh-CN" altLang="en-US" sz="2400" dirty="0"/>
            </a:br>
            <a:r>
              <a:rPr lang="zh-CN" altLang="en-US" sz="2400" dirty="0"/>
              <a:t>Initially:</a:t>
            </a:r>
            <a:br>
              <a:rPr lang="zh-CN" altLang="en-US" sz="2400" dirty="0"/>
            </a:br>
            <a:r>
              <a:rPr lang="zh-CN" altLang="en-US" sz="2400" dirty="0"/>
              <a:t/>
            </a:r>
            <a:br>
              <a:rPr lang="zh-CN" altLang="en-US" sz="2400" dirty="0"/>
            </a:br>
            <a:r>
              <a:rPr lang="zh-CN" altLang="en-US" sz="2400" b="1" dirty="0"/>
              <a:t>empty= </a:t>
            </a:r>
            <a:r>
              <a:rPr lang="zh-CN" altLang="en-US" sz="2400" b="1" dirty="0">
                <a:solidFill>
                  <a:srgbClr val="C00000"/>
                </a:solidFill>
              </a:rPr>
              <a:t>1</a:t>
            </a:r>
            <a:r>
              <a:rPr lang="zh-CN" altLang="en-US" sz="2400" b="1" dirty="0"/>
              <a:t>，full＝</a:t>
            </a:r>
            <a:r>
              <a:rPr lang="zh-CN" altLang="en-US" sz="2400" b="1" dirty="0">
                <a:solidFill>
                  <a:srgbClr val="C00000"/>
                </a:solidFill>
              </a:rPr>
              <a:t>0</a:t>
            </a:r>
            <a:r>
              <a:rPr lang="zh-CN" altLang="en-US" sz="2400" b="1" dirty="0"/>
              <a:t>；</a:t>
            </a:r>
            <a:r>
              <a:rPr lang="en-US" altLang="zh-CN" sz="2400" b="1" dirty="0"/>
              <a:t>//</a:t>
            </a:r>
            <a:r>
              <a:rPr lang="zh-CN" altLang="en-US" sz="2400" b="1" dirty="0"/>
              <a:t>初始时，缓冲区时空的</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F976F900-5669-4046-B1EC-D7C21699FE3A}"/>
              </a:ext>
            </a:extLst>
          </p:cNvPr>
          <p:cNvSpPr>
            <a:spLocks noGrp="1"/>
          </p:cNvSpPr>
          <p:nvPr>
            <p:ph type="title" idx="4294967295"/>
          </p:nvPr>
        </p:nvSpPr>
        <p:spPr>
          <a:xfrm>
            <a:off x="1079500" y="357188"/>
            <a:ext cx="7772400" cy="844550"/>
          </a:xfrm>
          <a:ln>
            <a:miter/>
          </a:ln>
        </p:spPr>
        <p:txBody>
          <a:bodyPr/>
          <a:lstStyle/>
          <a:p>
            <a:pPr>
              <a:defRPr/>
            </a:pPr>
            <a:r>
              <a:rPr lang="zh-CN" altLang="en-US" noProof="1">
                <a:solidFill>
                  <a:srgbClr val="0000FF"/>
                </a:solidFill>
                <a:effectLst>
                  <a:outerShdw blurRad="38100" dist="38100" dir="2700000">
                    <a:srgbClr val="C0C0C0"/>
                  </a:outerShdw>
                </a:effectLst>
              </a:rPr>
              <a:t>两进程共享</a:t>
            </a:r>
            <a:r>
              <a:rPr lang="en-US" altLang="zh-CN" noProof="1">
                <a:solidFill>
                  <a:srgbClr val="0000FF"/>
                </a:solidFill>
                <a:effectLst>
                  <a:outerShdw blurRad="38100" dist="38100" dir="2700000">
                    <a:srgbClr val="C0C0C0"/>
                  </a:outerShdw>
                </a:effectLst>
              </a:rPr>
              <a:t>1</a:t>
            </a:r>
            <a:r>
              <a:rPr lang="zh-CN" altLang="en-US" noProof="1">
                <a:solidFill>
                  <a:srgbClr val="0000FF"/>
                </a:solidFill>
                <a:effectLst>
                  <a:outerShdw blurRad="38100" dist="38100" dir="2700000">
                    <a:srgbClr val="C0C0C0"/>
                  </a:outerShdw>
                </a:effectLst>
              </a:rPr>
              <a:t>个缓冲区同步算法描述</a:t>
            </a:r>
            <a:endParaRPr lang="zh-CN" altLang="en-US" sz="2400" u="sng" noProof="1">
              <a:solidFill>
                <a:srgbClr val="0000FF"/>
              </a:solidFill>
              <a:effectLst>
                <a:outerShdw blurRad="38100" dist="38100" dir="2700000">
                  <a:srgbClr val="C0C0C0"/>
                </a:outerShdw>
              </a:effectLst>
            </a:endParaRPr>
          </a:p>
        </p:txBody>
      </p:sp>
      <p:sp>
        <p:nvSpPr>
          <p:cNvPr id="99331" name="Rectangle 3">
            <a:extLst>
              <a:ext uri="{FF2B5EF4-FFF2-40B4-BE49-F238E27FC236}">
                <a16:creationId xmlns:a16="http://schemas.microsoft.com/office/drawing/2014/main" id="{D9B8C21C-60C7-4DF6-A6D4-9939FAC863CA}"/>
              </a:ext>
            </a:extLst>
          </p:cNvPr>
          <p:cNvSpPr>
            <a:spLocks noGrp="1" noChangeArrowheads="1"/>
          </p:cNvSpPr>
          <p:nvPr>
            <p:ph type="body" idx="4294967295"/>
          </p:nvPr>
        </p:nvSpPr>
        <p:spPr>
          <a:xfrm>
            <a:off x="746125" y="1481138"/>
            <a:ext cx="3473450" cy="4114800"/>
          </a:xfrm>
          <a:ln w="12700">
            <a:solidFill>
              <a:schemeClr val="tx1"/>
            </a:solidFill>
          </a:ln>
        </p:spPr>
        <p:txBody>
          <a:bodyPr/>
          <a:lstStyle/>
          <a:p>
            <a:pPr>
              <a:buFont typeface="Wingdings" panose="05000000000000000000" pitchFamily="2" charset="2"/>
              <a:buChar char="l"/>
              <a:tabLst>
                <a:tab pos="2459038" algn="l"/>
                <a:tab pos="2740025" algn="l"/>
                <a:tab pos="3084513" algn="l"/>
              </a:tabLst>
              <a:defRPr/>
            </a:pPr>
            <a:r>
              <a:rPr lang="zh-CN" altLang="en-US" sz="2000" u="sng" noProof="1">
                <a:solidFill>
                  <a:srgbClr val="0000FF"/>
                </a:solidFill>
                <a:effectLst>
                  <a:outerShdw blurRad="38100" dist="38100" dir="2700000">
                    <a:srgbClr val="C0C0C0"/>
                  </a:outerShdw>
                </a:effectLst>
              </a:rPr>
              <a:t>生产者（输入进程）结构</a:t>
            </a:r>
            <a:endParaRPr lang="zh-CN" altLang="en-US" sz="2000" dirty="0"/>
          </a:p>
          <a:p>
            <a:pPr>
              <a:spcBef>
                <a:spcPct val="15000"/>
              </a:spcBef>
              <a:buFont typeface="Monotype Sorts" pitchFamily="2" charset="2"/>
              <a:buNone/>
              <a:tabLst>
                <a:tab pos="2459038" algn="l"/>
                <a:tab pos="2740025" algn="l"/>
                <a:tab pos="3084513" algn="l"/>
              </a:tabLst>
              <a:defRPr/>
            </a:pPr>
            <a:endParaRPr lang="en-US" altLang="zh-CN" sz="1800" dirty="0"/>
          </a:p>
          <a:p>
            <a:pPr>
              <a:spcBef>
                <a:spcPct val="15000"/>
              </a:spcBef>
              <a:buFont typeface="Monotype Sorts" pitchFamily="2" charset="2"/>
              <a:buNone/>
              <a:tabLst>
                <a:tab pos="2459038" algn="l"/>
                <a:tab pos="2740025" algn="l"/>
                <a:tab pos="3084513" algn="l"/>
              </a:tabLst>
              <a:defRPr/>
            </a:pPr>
            <a:r>
              <a:rPr lang="zh-CN" altLang="en-US" sz="1800" b="1" dirty="0"/>
              <a:t>do { </a:t>
            </a:r>
            <a:endParaRPr lang="en-US" altLang="zh-CN" sz="1800" b="1" dirty="0" smtClean="0"/>
          </a:p>
          <a:p>
            <a:pPr>
              <a:spcBef>
                <a:spcPct val="15000"/>
              </a:spcBef>
              <a:buFont typeface="Monotype Sorts" pitchFamily="2" charset="2"/>
              <a:buNone/>
              <a:tabLst>
                <a:tab pos="2459038" algn="l"/>
                <a:tab pos="2740025" algn="l"/>
                <a:tab pos="3084513" algn="l"/>
              </a:tabLst>
              <a:defRPr/>
            </a:pPr>
            <a:r>
              <a:rPr lang="en-US" altLang="zh-CN" sz="1800" b="1" dirty="0"/>
              <a:t> </a:t>
            </a:r>
            <a:r>
              <a:rPr lang="en-US" altLang="zh-CN" sz="1800" b="1" dirty="0" smtClean="0"/>
              <a:t>       </a:t>
            </a:r>
            <a:r>
              <a:rPr lang="zh-CN" altLang="en-US" sz="1800" b="1" dirty="0" smtClean="0"/>
              <a:t>生成出一件产品；</a:t>
            </a:r>
            <a:endParaRPr lang="zh-CN" altLang="en-US" sz="1800" b="1" dirty="0"/>
          </a:p>
          <a:p>
            <a:pPr>
              <a:spcBef>
                <a:spcPct val="15000"/>
              </a:spcBef>
              <a:buFont typeface="Monotype Sorts" pitchFamily="2" charset="2"/>
              <a:buNone/>
              <a:tabLst>
                <a:tab pos="2459038" algn="l"/>
                <a:tab pos="2740025" algn="l"/>
                <a:tab pos="3084513" algn="l"/>
              </a:tabLst>
              <a:defRPr/>
            </a:pPr>
            <a:r>
              <a:rPr lang="zh-CN" altLang="en-US" sz="1800" b="1" dirty="0"/>
              <a:t>	     </a:t>
            </a:r>
            <a:r>
              <a:rPr lang="zh-CN" altLang="en-US" sz="1800" b="1" dirty="0" smtClean="0"/>
              <a:t> </a:t>
            </a:r>
            <a:r>
              <a:rPr lang="zh-CN" altLang="en-US" sz="1800" b="1" dirty="0"/>
              <a:t>…</a:t>
            </a:r>
          </a:p>
          <a:p>
            <a:pPr>
              <a:spcBef>
                <a:spcPct val="15000"/>
              </a:spcBef>
              <a:buFont typeface="Monotype Sorts" pitchFamily="2" charset="2"/>
              <a:buNone/>
              <a:tabLst>
                <a:tab pos="2459038" algn="l"/>
                <a:tab pos="2740025" algn="l"/>
                <a:tab pos="3084513" algn="l"/>
              </a:tabLst>
              <a:defRPr/>
            </a:pPr>
            <a:r>
              <a:rPr lang="zh-CN" altLang="en-US" sz="1800" b="1" dirty="0"/>
              <a:t>	  </a:t>
            </a:r>
            <a:r>
              <a:rPr lang="zh-CN" altLang="en-US" sz="1800" b="1" dirty="0">
                <a:solidFill>
                  <a:srgbClr val="C00000"/>
                </a:solidFill>
              </a:rPr>
              <a:t>wait(empty);</a:t>
            </a:r>
          </a:p>
          <a:p>
            <a:pPr>
              <a:spcBef>
                <a:spcPct val="15000"/>
              </a:spcBef>
              <a:buFont typeface="Monotype Sorts" pitchFamily="2" charset="2"/>
              <a:buNone/>
              <a:tabLst>
                <a:tab pos="2459038" algn="l"/>
                <a:tab pos="2740025" algn="l"/>
                <a:tab pos="3084513" algn="l"/>
              </a:tabLst>
              <a:defRPr/>
            </a:pPr>
            <a:r>
              <a:rPr lang="zh-CN" altLang="en-US" sz="1800" b="1" dirty="0"/>
              <a:t>	      …</a:t>
            </a:r>
          </a:p>
          <a:p>
            <a:pPr>
              <a:spcBef>
                <a:spcPct val="15000"/>
              </a:spcBef>
              <a:buFont typeface="Monotype Sorts" pitchFamily="2" charset="2"/>
              <a:buNone/>
              <a:tabLst>
                <a:tab pos="2459038" algn="l"/>
                <a:tab pos="2740025" algn="l"/>
                <a:tab pos="3084513" algn="l"/>
              </a:tabLst>
              <a:defRPr/>
            </a:pPr>
            <a:r>
              <a:rPr lang="zh-CN" altLang="en-US" sz="1800" b="1" dirty="0"/>
              <a:t>	  </a:t>
            </a:r>
            <a:r>
              <a:rPr lang="zh-CN" altLang="en-US" sz="1800" dirty="0"/>
              <a:t>add</a:t>
            </a:r>
            <a:r>
              <a:rPr lang="zh-CN" altLang="en-US" sz="1800" b="1" dirty="0"/>
              <a:t> data </a:t>
            </a:r>
            <a:r>
              <a:rPr lang="zh-CN" altLang="en-US" sz="1800" dirty="0"/>
              <a:t>to buffer</a:t>
            </a:r>
          </a:p>
          <a:p>
            <a:pPr>
              <a:spcBef>
                <a:spcPct val="15000"/>
              </a:spcBef>
              <a:buFont typeface="Monotype Sorts" pitchFamily="2" charset="2"/>
              <a:buNone/>
              <a:tabLst>
                <a:tab pos="2459038" algn="l"/>
                <a:tab pos="2740025" algn="l"/>
                <a:tab pos="3084513" algn="l"/>
              </a:tabLst>
              <a:defRPr/>
            </a:pPr>
            <a:r>
              <a:rPr lang="zh-CN" altLang="en-US" sz="1800" b="1" dirty="0"/>
              <a:t>	      …</a:t>
            </a:r>
          </a:p>
          <a:p>
            <a:pPr>
              <a:spcBef>
                <a:spcPct val="15000"/>
              </a:spcBef>
              <a:buFont typeface="Monotype Sorts" pitchFamily="2" charset="2"/>
              <a:buNone/>
              <a:tabLst>
                <a:tab pos="2459038" algn="l"/>
                <a:tab pos="2740025" algn="l"/>
                <a:tab pos="3084513" algn="l"/>
              </a:tabLst>
              <a:defRPr/>
            </a:pPr>
            <a:r>
              <a:rPr lang="zh-CN" altLang="en-US" sz="1800" b="1" dirty="0"/>
              <a:t>	</a:t>
            </a:r>
            <a:r>
              <a:rPr lang="zh-CN" altLang="en-US" sz="1800" b="1" dirty="0">
                <a:solidFill>
                  <a:srgbClr val="006600"/>
                </a:solidFill>
              </a:rPr>
              <a:t>  signal(full);</a:t>
            </a:r>
          </a:p>
          <a:p>
            <a:pPr>
              <a:spcBef>
                <a:spcPct val="15000"/>
              </a:spcBef>
              <a:buFont typeface="Monotype Sorts" pitchFamily="2" charset="2"/>
              <a:buNone/>
              <a:tabLst>
                <a:tab pos="2459038" algn="l"/>
                <a:tab pos="2740025" algn="l"/>
                <a:tab pos="3084513" algn="l"/>
              </a:tabLst>
              <a:defRPr/>
            </a:pPr>
            <a:r>
              <a:rPr lang="zh-CN" altLang="en-US" sz="1800" b="1" dirty="0"/>
              <a:t>} while (1);</a:t>
            </a:r>
          </a:p>
          <a:p>
            <a:pPr>
              <a:buFont typeface="Monotype Sorts" pitchFamily="2" charset="2"/>
              <a:buNone/>
              <a:tabLst>
                <a:tab pos="2459038" algn="l"/>
                <a:tab pos="2740025" algn="l"/>
                <a:tab pos="3084513" algn="l"/>
              </a:tabLst>
              <a:defRPr/>
            </a:pPr>
            <a:r>
              <a:rPr lang="zh-CN" altLang="en-US" sz="1800" b="1" dirty="0"/>
              <a:t>	</a:t>
            </a:r>
          </a:p>
        </p:txBody>
      </p:sp>
      <p:sp>
        <p:nvSpPr>
          <p:cNvPr id="4" name="Rectangle 3">
            <a:extLst>
              <a:ext uri="{FF2B5EF4-FFF2-40B4-BE49-F238E27FC236}">
                <a16:creationId xmlns:a16="http://schemas.microsoft.com/office/drawing/2014/main" id="{CCB36E50-16A3-4354-842C-44CC219067DB}"/>
              </a:ext>
            </a:extLst>
          </p:cNvPr>
          <p:cNvSpPr txBox="1">
            <a:spLocks noChangeArrowheads="1"/>
          </p:cNvSpPr>
          <p:nvPr/>
        </p:nvSpPr>
        <p:spPr bwMode="auto">
          <a:xfrm>
            <a:off x="4681538" y="1436688"/>
            <a:ext cx="3525837" cy="4159250"/>
          </a:xfrm>
          <a:prstGeom prst="rect">
            <a:avLst/>
          </a:prstGeom>
          <a:noFill/>
          <a:ln w="9525">
            <a:solidFill>
              <a:schemeClr val="tx1"/>
            </a:solidFill>
          </a:ln>
        </p:spPr>
        <p:txBody>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pPr>
              <a:spcBef>
                <a:spcPct val="15000"/>
              </a:spcBef>
              <a:tabLst>
                <a:tab pos="1597025" algn="l"/>
                <a:tab pos="1941513" algn="l"/>
                <a:tab pos="2286000" algn="l"/>
              </a:tabLst>
              <a:defRPr/>
            </a:pPr>
            <a:r>
              <a:rPr lang="zh-CN" altLang="en-US" sz="2000" u="sng" noProof="1">
                <a:solidFill>
                  <a:srgbClr val="0000FF"/>
                </a:solidFill>
                <a:effectLst>
                  <a:outerShdw blurRad="38100" dist="38100" dir="2700000">
                    <a:srgbClr val="C0C0C0"/>
                  </a:outerShdw>
                </a:effectLst>
              </a:rPr>
              <a:t>消费者（输出进程）结构</a:t>
            </a:r>
            <a:endParaRPr lang="en-US" altLang="zh-CN" sz="2000" dirty="0"/>
          </a:p>
          <a:p>
            <a:pPr>
              <a:spcBef>
                <a:spcPct val="15000"/>
              </a:spcBef>
              <a:buFont typeface="Monotype Sorts" pitchFamily="2" charset="2"/>
              <a:buNone/>
              <a:tabLst>
                <a:tab pos="1597025" algn="l"/>
                <a:tab pos="1941513" algn="l"/>
                <a:tab pos="2286000" algn="l"/>
              </a:tabLst>
              <a:defRPr/>
            </a:pPr>
            <a:endParaRPr lang="zh-CN" altLang="en-US" sz="1600" dirty="0"/>
          </a:p>
          <a:p>
            <a:pPr>
              <a:spcBef>
                <a:spcPct val="15000"/>
              </a:spcBef>
              <a:buFont typeface="Monotype Sorts" pitchFamily="2" charset="2"/>
              <a:buNone/>
              <a:tabLst>
                <a:tab pos="1597025" algn="l"/>
                <a:tab pos="1941513" algn="l"/>
                <a:tab pos="2286000" algn="l"/>
              </a:tabLst>
              <a:defRPr/>
            </a:pPr>
            <a:r>
              <a:rPr lang="zh-CN" altLang="en-US" sz="1800" b="1" dirty="0"/>
              <a:t>do { </a:t>
            </a:r>
            <a:endParaRPr lang="en-US" altLang="zh-CN" sz="1800" b="1" dirty="0"/>
          </a:p>
          <a:p>
            <a:pPr>
              <a:spcBef>
                <a:spcPct val="15000"/>
              </a:spcBef>
              <a:buFont typeface="Monotype Sorts" pitchFamily="2" charset="2"/>
              <a:buNone/>
              <a:tabLst>
                <a:tab pos="1597025" algn="l"/>
                <a:tab pos="1941513" algn="l"/>
                <a:tab pos="2286000" algn="l"/>
              </a:tabLst>
              <a:defRPr/>
            </a:pPr>
            <a:endParaRPr lang="zh-CN" altLang="en-US" sz="1800" b="1" dirty="0"/>
          </a:p>
          <a:p>
            <a:pPr>
              <a:spcBef>
                <a:spcPct val="15000"/>
              </a:spcBef>
              <a:buFont typeface="Monotype Sorts" pitchFamily="2" charset="2"/>
              <a:buNone/>
              <a:tabLst>
                <a:tab pos="1597025" algn="l"/>
                <a:tab pos="1941513" algn="l"/>
                <a:tab pos="2286000" algn="l"/>
              </a:tabLst>
              <a:defRPr/>
            </a:pPr>
            <a:r>
              <a:rPr lang="zh-CN" altLang="en-US" sz="1800" b="1" dirty="0"/>
              <a:t>	</a:t>
            </a:r>
            <a:r>
              <a:rPr lang="zh-CN" altLang="en-US" sz="1800" b="1" dirty="0">
                <a:solidFill>
                  <a:srgbClr val="006600"/>
                </a:solidFill>
              </a:rPr>
              <a:t>wait(full)；</a:t>
            </a:r>
          </a:p>
          <a:p>
            <a:pPr>
              <a:spcBef>
                <a:spcPct val="15000"/>
              </a:spcBef>
              <a:buFont typeface="Monotype Sorts" pitchFamily="2" charset="2"/>
              <a:buNone/>
              <a:tabLst>
                <a:tab pos="1597025" algn="l"/>
                <a:tab pos="1941513" algn="l"/>
                <a:tab pos="2286000" algn="l"/>
              </a:tabLst>
              <a:defRPr/>
            </a:pPr>
            <a:r>
              <a:rPr lang="zh-CN" altLang="en-US" sz="1800" b="1" dirty="0"/>
              <a:t>	        …</a:t>
            </a:r>
          </a:p>
          <a:p>
            <a:pPr>
              <a:spcBef>
                <a:spcPct val="15000"/>
              </a:spcBef>
              <a:buFont typeface="Monotype Sorts" pitchFamily="2" charset="2"/>
              <a:buNone/>
              <a:tabLst>
                <a:tab pos="1597025" algn="l"/>
                <a:tab pos="1941513" algn="l"/>
                <a:tab pos="2286000" algn="l"/>
              </a:tabLst>
              <a:defRPr/>
            </a:pPr>
            <a:r>
              <a:rPr lang="zh-CN" altLang="en-US" sz="1800" b="1" dirty="0"/>
              <a:t>	</a:t>
            </a:r>
            <a:r>
              <a:rPr lang="zh-CN" altLang="en-US" sz="1800" dirty="0"/>
              <a:t>remove data from buffer；</a:t>
            </a:r>
            <a:endParaRPr lang="zh-CN" altLang="en-US" sz="1800" b="1" dirty="0"/>
          </a:p>
          <a:p>
            <a:pPr>
              <a:spcBef>
                <a:spcPct val="15000"/>
              </a:spcBef>
              <a:buFont typeface="Monotype Sorts" pitchFamily="2" charset="2"/>
              <a:buNone/>
              <a:tabLst>
                <a:tab pos="1597025" algn="l"/>
                <a:tab pos="1941513" algn="l"/>
                <a:tab pos="2286000" algn="l"/>
              </a:tabLst>
              <a:defRPr/>
            </a:pPr>
            <a:r>
              <a:rPr lang="zh-CN" altLang="en-US" sz="1800" b="1" dirty="0"/>
              <a:t>	        …</a:t>
            </a:r>
          </a:p>
          <a:p>
            <a:pPr>
              <a:spcBef>
                <a:spcPct val="15000"/>
              </a:spcBef>
              <a:buFont typeface="Monotype Sorts" pitchFamily="2" charset="2"/>
              <a:buNone/>
              <a:tabLst>
                <a:tab pos="1597025" algn="l"/>
                <a:tab pos="1941513" algn="l"/>
                <a:tab pos="2286000" algn="l"/>
              </a:tabLst>
              <a:defRPr/>
            </a:pPr>
            <a:r>
              <a:rPr lang="zh-CN" altLang="en-US" sz="1800" b="1" dirty="0"/>
              <a:t>	</a:t>
            </a:r>
            <a:r>
              <a:rPr lang="zh-CN" altLang="en-US" sz="1800" b="1" dirty="0">
                <a:solidFill>
                  <a:srgbClr val="C00000"/>
                </a:solidFill>
              </a:rPr>
              <a:t>signal(empty);</a:t>
            </a:r>
          </a:p>
          <a:p>
            <a:pPr>
              <a:spcBef>
                <a:spcPct val="15000"/>
              </a:spcBef>
              <a:buFont typeface="Monotype Sorts" pitchFamily="2" charset="2"/>
              <a:buNone/>
              <a:tabLst>
                <a:tab pos="1597025" algn="l"/>
                <a:tab pos="1941513" algn="l"/>
                <a:tab pos="2286000" algn="l"/>
              </a:tabLst>
              <a:defRPr/>
            </a:pPr>
            <a:r>
              <a:rPr lang="zh-CN" altLang="en-US" sz="1800" b="1" dirty="0" smtClean="0"/>
              <a:t>             …</a:t>
            </a:r>
            <a:endParaRPr lang="en-US" altLang="zh-CN" sz="1800" b="1" dirty="0" smtClean="0"/>
          </a:p>
          <a:p>
            <a:pPr>
              <a:spcBef>
                <a:spcPct val="15000"/>
              </a:spcBef>
              <a:buFont typeface="Monotype Sorts" pitchFamily="2" charset="2"/>
              <a:buNone/>
              <a:tabLst>
                <a:tab pos="1597025" algn="l"/>
                <a:tab pos="1941513" algn="l"/>
                <a:tab pos="2286000" algn="l"/>
              </a:tabLst>
              <a:defRPr/>
            </a:pPr>
            <a:r>
              <a:rPr lang="en-US" altLang="zh-CN" sz="1800" b="1" dirty="0" smtClean="0"/>
              <a:t>      </a:t>
            </a:r>
            <a:r>
              <a:rPr lang="zh-CN" altLang="en-US" sz="1800" b="1" dirty="0" smtClean="0"/>
              <a:t>消费取走的产品；</a:t>
            </a:r>
            <a:endParaRPr lang="en-US" altLang="zh-CN" sz="1800" b="1" dirty="0"/>
          </a:p>
          <a:p>
            <a:pPr>
              <a:spcBef>
                <a:spcPct val="15000"/>
              </a:spcBef>
              <a:buFont typeface="Monotype Sorts" pitchFamily="2" charset="2"/>
              <a:buNone/>
              <a:tabLst>
                <a:tab pos="1597025" algn="l"/>
                <a:tab pos="1941513" algn="l"/>
                <a:tab pos="2286000" algn="l"/>
              </a:tabLst>
              <a:defRPr/>
            </a:pPr>
            <a:r>
              <a:rPr lang="zh-CN" altLang="en-US" sz="1800" b="1" dirty="0"/>
              <a:t>} while (1);</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AE4D56E4-D27E-4536-B0F2-F460CE89DEA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例：事件、制约</a:t>
            </a:r>
          </a:p>
        </p:txBody>
      </p:sp>
      <p:sp>
        <p:nvSpPr>
          <p:cNvPr id="102403" name="Rectangle 3">
            <a:extLst>
              <a:ext uri="{FF2B5EF4-FFF2-40B4-BE49-F238E27FC236}">
                <a16:creationId xmlns:a16="http://schemas.microsoft.com/office/drawing/2014/main" id="{FB705A7E-C336-4E26-8C5D-9BC4EA87F6FA}"/>
              </a:ext>
            </a:extLst>
          </p:cNvPr>
          <p:cNvSpPr>
            <a:spLocks noGrp="1" noChangeArrowheads="1"/>
          </p:cNvSpPr>
          <p:nvPr>
            <p:ph type="body" idx="4294967295"/>
          </p:nvPr>
        </p:nvSpPr>
        <p:spPr/>
        <p:txBody>
          <a:bodyPr/>
          <a:lstStyle/>
          <a:p>
            <a:r>
              <a:rPr lang="zh-CN" altLang="en-US" sz="2400" b="1" dirty="0"/>
              <a:t>司机与售票员问题</a:t>
            </a:r>
          </a:p>
          <a:p>
            <a:pPr lvl="1"/>
            <a:r>
              <a:rPr lang="zh-CN" altLang="en-US" sz="2400" b="1" dirty="0"/>
              <a:t>在公共汽车上，司机和售票员的工作流程如下所示。为保证乘客安全，司机和售票员应密切配合协调工作。请用wait、signal操作来实现司机与售票员之间的同步。</a:t>
            </a:r>
          </a:p>
          <a:p>
            <a:pPr lvl="1"/>
            <a:r>
              <a:rPr lang="zh-CN" altLang="en-US" sz="2400" b="1" dirty="0"/>
              <a:t>司机－&gt;（loop）{ 启动车辆－&gt;正常行车－&gt;到站停车 }</a:t>
            </a:r>
          </a:p>
          <a:p>
            <a:pPr lvl="1"/>
            <a:r>
              <a:rPr lang="zh-CN" altLang="en-US" sz="2400" b="1" dirty="0"/>
              <a:t>售票员－&gt;（loop）{ 上乘客－&gt;关车门－&gt; 售票－&gt; 开车门－&gt;下乘客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AE4D56E4-D27E-4536-B0F2-F460CE89DEA0}"/>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例：事件、</a:t>
            </a:r>
            <a:r>
              <a:rPr lang="zh-CN" altLang="en-US" noProof="1" smtClean="0">
                <a:effectLst>
                  <a:outerShdw blurRad="38100" dist="38100" dir="2700000">
                    <a:srgbClr val="C0C0C0"/>
                  </a:outerShdw>
                </a:effectLst>
              </a:rPr>
              <a:t>制约</a:t>
            </a:r>
            <a:endParaRPr lang="zh-CN" altLang="en-US" noProof="1">
              <a:effectLst>
                <a:outerShdw blurRad="38100" dist="38100" dir="2700000">
                  <a:srgbClr val="C0C0C0"/>
                </a:outerShdw>
              </a:effectLst>
            </a:endParaRPr>
          </a:p>
        </p:txBody>
      </p:sp>
      <p:sp>
        <p:nvSpPr>
          <p:cNvPr id="102403" name="Rectangle 3">
            <a:extLst>
              <a:ext uri="{FF2B5EF4-FFF2-40B4-BE49-F238E27FC236}">
                <a16:creationId xmlns:a16="http://schemas.microsoft.com/office/drawing/2014/main" id="{FB705A7E-C336-4E26-8C5D-9BC4EA87F6FA}"/>
              </a:ext>
            </a:extLst>
          </p:cNvPr>
          <p:cNvSpPr>
            <a:spLocks noGrp="1" noChangeArrowheads="1"/>
          </p:cNvSpPr>
          <p:nvPr>
            <p:ph type="body" idx="4294967295"/>
          </p:nvPr>
        </p:nvSpPr>
        <p:spPr>
          <a:xfrm>
            <a:off x="827088" y="1278384"/>
            <a:ext cx="7351712" cy="585927"/>
          </a:xfrm>
        </p:spPr>
        <p:txBody>
          <a:bodyPr/>
          <a:lstStyle/>
          <a:p>
            <a:r>
              <a:rPr lang="en-US" altLang="zh-CN" sz="2400" b="1" dirty="0" smtClean="0">
                <a:solidFill>
                  <a:srgbClr val="7030A0"/>
                </a:solidFill>
              </a:rPr>
              <a:t>Semaphore  start=0, open=0;</a:t>
            </a:r>
          </a:p>
        </p:txBody>
      </p:sp>
      <p:sp>
        <p:nvSpPr>
          <p:cNvPr id="9" name="Rectangle 3">
            <a:extLst>
              <a:ext uri="{FF2B5EF4-FFF2-40B4-BE49-F238E27FC236}">
                <a16:creationId xmlns:a16="http://schemas.microsoft.com/office/drawing/2014/main" id="{FB705A7E-C336-4E26-8C5D-9BC4EA87F6FA}"/>
              </a:ext>
            </a:extLst>
          </p:cNvPr>
          <p:cNvSpPr txBox="1">
            <a:spLocks noChangeArrowheads="1"/>
          </p:cNvSpPr>
          <p:nvPr/>
        </p:nvSpPr>
        <p:spPr bwMode="auto">
          <a:xfrm>
            <a:off x="827088" y="1864311"/>
            <a:ext cx="3469704" cy="448741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2400" b="1" dirty="0" smtClean="0"/>
              <a:t>司机</a:t>
            </a:r>
            <a:endParaRPr lang="en-US" altLang="zh-CN" sz="2400" b="1" dirty="0" smtClean="0"/>
          </a:p>
          <a:p>
            <a:r>
              <a:rPr lang="en-US" altLang="zh-CN" sz="2000" b="1" dirty="0" smtClean="0"/>
              <a:t>while(true)</a:t>
            </a:r>
          </a:p>
          <a:p>
            <a:pPr marL="400050" lvl="1" indent="0">
              <a:buNone/>
            </a:pPr>
            <a:r>
              <a:rPr lang="en-US" altLang="zh-CN" sz="1800" b="1" dirty="0"/>
              <a:t>{</a:t>
            </a:r>
            <a:r>
              <a:rPr lang="en-US" altLang="zh-CN" sz="1800" b="1" dirty="0" smtClean="0"/>
              <a:t> </a:t>
            </a:r>
          </a:p>
          <a:p>
            <a:pPr marL="400050" lvl="1" indent="0">
              <a:buNone/>
            </a:pPr>
            <a:r>
              <a:rPr lang="zh-CN" altLang="en-US" sz="1800" b="1" dirty="0" smtClean="0"/>
              <a:t>   </a:t>
            </a:r>
            <a:r>
              <a:rPr lang="en-US" altLang="zh-CN" sz="1800" b="1" dirty="0" smtClean="0">
                <a:solidFill>
                  <a:srgbClr val="7030A0"/>
                </a:solidFill>
              </a:rPr>
              <a:t>P(start);</a:t>
            </a:r>
          </a:p>
          <a:p>
            <a:pPr marL="400050" lvl="1" indent="0">
              <a:buNone/>
            </a:pPr>
            <a:r>
              <a:rPr lang="en-US" altLang="zh-CN" sz="1800" b="1" dirty="0"/>
              <a:t> </a:t>
            </a:r>
            <a:r>
              <a:rPr lang="en-US" altLang="zh-CN" sz="1800" b="1" dirty="0" smtClean="0"/>
              <a:t>  </a:t>
            </a:r>
            <a:r>
              <a:rPr lang="zh-CN" altLang="en-US" sz="1800" b="1" dirty="0" smtClean="0"/>
              <a:t>启动车辆</a:t>
            </a:r>
            <a:r>
              <a:rPr lang="en-US" altLang="zh-CN" sz="1800" b="1" dirty="0" smtClean="0"/>
              <a:t>;</a:t>
            </a:r>
          </a:p>
          <a:p>
            <a:pPr marL="400050" lvl="1" indent="0">
              <a:buNone/>
            </a:pPr>
            <a:r>
              <a:rPr lang="zh-CN" altLang="en-US" sz="1800" b="1" dirty="0" smtClean="0"/>
              <a:t>   正常行车</a:t>
            </a:r>
            <a:r>
              <a:rPr lang="en-US" altLang="zh-CN" sz="1800" b="1" dirty="0" smtClean="0"/>
              <a:t>;</a:t>
            </a:r>
          </a:p>
          <a:p>
            <a:pPr marL="400050" lvl="1" indent="0">
              <a:buNone/>
            </a:pPr>
            <a:r>
              <a:rPr lang="zh-CN" altLang="en-US" sz="1800" b="1" dirty="0" smtClean="0"/>
              <a:t>   到站停车</a:t>
            </a:r>
            <a:r>
              <a:rPr lang="en-US" altLang="zh-CN" sz="1800" b="1" dirty="0" smtClean="0"/>
              <a:t>;</a:t>
            </a:r>
          </a:p>
          <a:p>
            <a:pPr marL="400050" lvl="1" indent="0">
              <a:buNone/>
            </a:pPr>
            <a:r>
              <a:rPr lang="en-US" altLang="zh-CN" sz="1800" b="1" dirty="0"/>
              <a:t> </a:t>
            </a:r>
            <a:r>
              <a:rPr lang="en-US" altLang="zh-CN" sz="1800" b="1" dirty="0" smtClean="0"/>
              <a:t>  </a:t>
            </a:r>
            <a:r>
              <a:rPr lang="en-US" altLang="zh-CN" sz="1800" b="1" dirty="0" smtClean="0">
                <a:solidFill>
                  <a:srgbClr val="7030A0"/>
                </a:solidFill>
              </a:rPr>
              <a:t>V(open);</a:t>
            </a:r>
          </a:p>
          <a:p>
            <a:pPr marL="400050" lvl="1" indent="0">
              <a:buNone/>
            </a:pPr>
            <a:r>
              <a:rPr lang="en-US" altLang="zh-CN" sz="1800" b="1" dirty="0" smtClean="0"/>
              <a:t>}</a:t>
            </a:r>
            <a:endParaRPr lang="zh-CN" altLang="en-US" sz="1800" b="1" dirty="0" smtClean="0"/>
          </a:p>
        </p:txBody>
      </p:sp>
      <p:sp>
        <p:nvSpPr>
          <p:cNvPr id="11" name="Rectangle 3">
            <a:extLst>
              <a:ext uri="{FF2B5EF4-FFF2-40B4-BE49-F238E27FC236}">
                <a16:creationId xmlns:a16="http://schemas.microsoft.com/office/drawing/2014/main" id="{FB705A7E-C336-4E26-8C5D-9BC4EA87F6FA}"/>
              </a:ext>
            </a:extLst>
          </p:cNvPr>
          <p:cNvSpPr txBox="1">
            <a:spLocks noChangeArrowheads="1"/>
          </p:cNvSpPr>
          <p:nvPr/>
        </p:nvSpPr>
        <p:spPr bwMode="auto">
          <a:xfrm>
            <a:off x="4582342" y="1864311"/>
            <a:ext cx="3469704" cy="448741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2400" b="1" dirty="0" smtClean="0"/>
              <a:t>售票员</a:t>
            </a:r>
            <a:endParaRPr lang="en-US" altLang="zh-CN" sz="2400" b="1" dirty="0" smtClean="0"/>
          </a:p>
          <a:p>
            <a:r>
              <a:rPr lang="en-US" altLang="zh-CN" sz="2000" b="1" dirty="0" smtClean="0"/>
              <a:t>while(true)</a:t>
            </a:r>
          </a:p>
          <a:p>
            <a:pPr marL="400050" lvl="1" indent="0">
              <a:buNone/>
            </a:pPr>
            <a:r>
              <a:rPr lang="en-US" altLang="zh-CN" sz="1800" b="1" dirty="0" smtClean="0"/>
              <a:t>{  </a:t>
            </a:r>
          </a:p>
          <a:p>
            <a:pPr marL="400050" lvl="1" indent="0">
              <a:buNone/>
            </a:pPr>
            <a:r>
              <a:rPr lang="zh-CN" altLang="en-US" sz="1800" b="1" dirty="0" smtClean="0"/>
              <a:t>  上乘客</a:t>
            </a:r>
            <a:r>
              <a:rPr lang="en-US" altLang="zh-CN" sz="1800" b="1" dirty="0" smtClean="0"/>
              <a:t>;</a:t>
            </a:r>
          </a:p>
          <a:p>
            <a:pPr marL="400050" lvl="1" indent="0">
              <a:buNone/>
            </a:pPr>
            <a:r>
              <a:rPr lang="zh-CN" altLang="en-US" sz="1800" b="1" dirty="0" smtClean="0"/>
              <a:t>  关车门</a:t>
            </a:r>
            <a:r>
              <a:rPr lang="en-US" altLang="zh-CN" sz="1800" b="1" dirty="0" smtClean="0"/>
              <a:t>;</a:t>
            </a:r>
          </a:p>
          <a:p>
            <a:pPr marL="400050" lvl="1" indent="0">
              <a:buNone/>
            </a:pPr>
            <a:r>
              <a:rPr lang="en-US" altLang="zh-CN" sz="1800" b="1" dirty="0" smtClean="0"/>
              <a:t>  </a:t>
            </a:r>
            <a:r>
              <a:rPr lang="en-US" altLang="zh-CN" sz="1800" b="1" dirty="0" smtClean="0">
                <a:solidFill>
                  <a:srgbClr val="7030A0"/>
                </a:solidFill>
              </a:rPr>
              <a:t>V(start);</a:t>
            </a:r>
          </a:p>
          <a:p>
            <a:pPr marL="400050" lvl="1" indent="0">
              <a:buNone/>
            </a:pPr>
            <a:r>
              <a:rPr lang="en-US" altLang="zh-CN" sz="1800" b="1" dirty="0"/>
              <a:t> </a:t>
            </a:r>
            <a:r>
              <a:rPr lang="en-US" altLang="zh-CN" sz="1800" b="1" dirty="0" smtClean="0"/>
              <a:t>  </a:t>
            </a:r>
            <a:r>
              <a:rPr lang="zh-CN" altLang="en-US" sz="1800" b="1" dirty="0" smtClean="0"/>
              <a:t>售票</a:t>
            </a:r>
            <a:r>
              <a:rPr lang="en-US" altLang="zh-CN" sz="1800" b="1" dirty="0" smtClean="0"/>
              <a:t>;</a:t>
            </a:r>
          </a:p>
          <a:p>
            <a:pPr marL="400050" lvl="1" indent="0">
              <a:buNone/>
            </a:pPr>
            <a:r>
              <a:rPr lang="en-US" altLang="zh-CN" sz="1800" b="1" dirty="0"/>
              <a:t> </a:t>
            </a:r>
            <a:r>
              <a:rPr lang="en-US" altLang="zh-CN" sz="1800" b="1" dirty="0" smtClean="0"/>
              <a:t>  </a:t>
            </a:r>
            <a:r>
              <a:rPr lang="en-US" altLang="zh-CN" sz="1800" b="1" dirty="0" smtClean="0">
                <a:solidFill>
                  <a:srgbClr val="7030A0"/>
                </a:solidFill>
              </a:rPr>
              <a:t>P(open);</a:t>
            </a:r>
          </a:p>
          <a:p>
            <a:pPr marL="400050" lvl="1" indent="0">
              <a:buNone/>
            </a:pPr>
            <a:r>
              <a:rPr lang="zh-CN" altLang="en-US" sz="1800" b="1" dirty="0" smtClean="0"/>
              <a:t>  </a:t>
            </a:r>
            <a:r>
              <a:rPr lang="zh-CN" altLang="en-US" sz="1800" b="1" dirty="0"/>
              <a:t>开</a:t>
            </a:r>
            <a:r>
              <a:rPr lang="zh-CN" altLang="en-US" sz="1800" b="1" dirty="0" smtClean="0"/>
              <a:t>车门</a:t>
            </a:r>
            <a:r>
              <a:rPr lang="en-US" altLang="zh-CN" sz="1800" b="1" dirty="0" smtClean="0"/>
              <a:t>;</a:t>
            </a:r>
          </a:p>
          <a:p>
            <a:pPr marL="400050" lvl="1" indent="0">
              <a:buNone/>
            </a:pPr>
            <a:r>
              <a:rPr lang="zh-CN" altLang="en-US" sz="1800" b="1" dirty="0" smtClean="0"/>
              <a:t>  下乘客</a:t>
            </a:r>
            <a:r>
              <a:rPr lang="en-US" altLang="zh-CN" sz="1800" b="1" dirty="0" smtClean="0"/>
              <a:t>;</a:t>
            </a:r>
          </a:p>
          <a:p>
            <a:pPr marL="400050" lvl="1" indent="0">
              <a:buNone/>
            </a:pPr>
            <a:r>
              <a:rPr lang="en-US" altLang="zh-CN" sz="1800" b="1" dirty="0"/>
              <a:t>}</a:t>
            </a:r>
            <a:endParaRPr lang="zh-CN" altLang="en-US" sz="1800" b="1" dirty="0" smtClean="0"/>
          </a:p>
          <a:p>
            <a:pPr marL="800100" lvl="2" indent="0">
              <a:buNone/>
            </a:pPr>
            <a:endParaRPr lang="zh-CN" altLang="en-US" sz="1800" b="1" dirty="0"/>
          </a:p>
        </p:txBody>
      </p:sp>
    </p:spTree>
    <p:extLst>
      <p:ext uri="{BB962C8B-B14F-4D97-AF65-F5344CB8AC3E}">
        <p14:creationId xmlns:p14="http://schemas.microsoft.com/office/powerpoint/2010/main" val="2170553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EEA57C11-C36B-4ADB-881B-D19EC0E0BD79}"/>
              </a:ext>
            </a:extLst>
          </p:cNvPr>
          <p:cNvSpPr>
            <a:spLocks noGrp="1" noChangeArrowheads="1"/>
          </p:cNvSpPr>
          <p:nvPr>
            <p:ph type="title" idx="4294967295"/>
          </p:nvPr>
        </p:nvSpPr>
        <p:spPr/>
        <p:txBody>
          <a:bodyPr/>
          <a:lstStyle/>
          <a:p>
            <a:pPr>
              <a:defRPr/>
            </a:pPr>
            <a:r>
              <a:rPr lang="zh-CN" altLang="en-US" noProof="1">
                <a:effectLst>
                  <a:outerShdw blurRad="38100" dist="38100" dir="2700000">
                    <a:srgbClr val="C0C0C0"/>
                  </a:outerShdw>
                </a:effectLst>
              </a:rPr>
              <a:t>例：事件、制约</a:t>
            </a:r>
            <a:endParaRPr lang="zh-CN" altLang="en-US" b="0" dirty="0"/>
          </a:p>
        </p:txBody>
      </p:sp>
      <p:pic>
        <p:nvPicPr>
          <p:cNvPr id="103427" name="图片 1">
            <a:extLst>
              <a:ext uri="{FF2B5EF4-FFF2-40B4-BE49-F238E27FC236}">
                <a16:creationId xmlns:a16="http://schemas.microsoft.com/office/drawing/2014/main" id="{95DECE55-F979-4C56-8B59-BFD4B1B060D4}"/>
              </a:ext>
            </a:extLst>
          </p:cNvPr>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1027113" y="1589088"/>
            <a:ext cx="6837362" cy="3810000"/>
          </a:xfr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73908B92-215B-4200-943B-1008B2E89466}"/>
              </a:ext>
            </a:extLst>
          </p:cNvPr>
          <p:cNvSpPr>
            <a:spLocks noGrp="1" noChangeArrowheads="1"/>
          </p:cNvSpPr>
          <p:nvPr>
            <p:ph type="title" idx="4294967295"/>
          </p:nvPr>
        </p:nvSpPr>
        <p:spPr/>
        <p:txBody>
          <a:bodyPr/>
          <a:lstStyle/>
          <a:p>
            <a:pPr>
              <a:defRPr/>
            </a:pPr>
            <a:r>
              <a:rPr lang="zh-CN" altLang="en-US" noProof="1">
                <a:effectLst>
                  <a:outerShdw blurRad="38100" dist="38100" dir="2700000">
                    <a:srgbClr val="C0C0C0"/>
                  </a:outerShdw>
                </a:effectLst>
              </a:rPr>
              <a:t>例：事件、制约</a:t>
            </a:r>
            <a:endParaRPr lang="zh-CN" altLang="en-US" dirty="0"/>
          </a:p>
        </p:txBody>
      </p:sp>
      <p:pic>
        <p:nvPicPr>
          <p:cNvPr id="104451" name="图片 2">
            <a:extLst>
              <a:ext uri="{FF2B5EF4-FFF2-40B4-BE49-F238E27FC236}">
                <a16:creationId xmlns:a16="http://schemas.microsoft.com/office/drawing/2014/main" id="{D2A78EDF-E20B-4D24-A7ED-94A18C3C678B}"/>
              </a:ext>
            </a:extLst>
          </p:cNvPr>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993775" y="2132013"/>
            <a:ext cx="7840663" cy="4276725"/>
          </a:xfrm>
        </p:spPr>
      </p:pic>
      <p:sp>
        <p:nvSpPr>
          <p:cNvPr id="104452" name="Text Box 5">
            <a:extLst>
              <a:ext uri="{FF2B5EF4-FFF2-40B4-BE49-F238E27FC236}">
                <a16:creationId xmlns:a16="http://schemas.microsoft.com/office/drawing/2014/main" id="{BCF587AF-534F-4FB5-A92C-918F912B0D1B}"/>
              </a:ext>
            </a:extLst>
          </p:cNvPr>
          <p:cNvSpPr txBox="1">
            <a:spLocks noChangeArrowheads="1"/>
          </p:cNvSpPr>
          <p:nvPr/>
        </p:nvSpPr>
        <p:spPr bwMode="auto">
          <a:xfrm>
            <a:off x="1566863" y="1363663"/>
            <a:ext cx="5226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1800" dirty="0">
                <a:latin typeface="Helvetica" panose="020B0604020202020204" pitchFamily="34" charset="0"/>
              </a:rPr>
              <a:t>semaphore </a:t>
            </a:r>
            <a:r>
              <a:rPr lang="zh-CN" altLang="en-US" sz="1800" dirty="0">
                <a:solidFill>
                  <a:srgbClr val="C00000"/>
                </a:solidFill>
                <a:latin typeface="Helvetica" panose="020B0604020202020204" pitchFamily="34" charset="0"/>
              </a:rPr>
              <a:t>start</a:t>
            </a:r>
            <a:r>
              <a:rPr lang="zh-CN" altLang="en-US" sz="1800" dirty="0" smtClean="0">
                <a:solidFill>
                  <a:srgbClr val="C00000"/>
                </a:solidFill>
                <a:latin typeface="Helvetica" panose="020B0604020202020204" pitchFamily="34" charset="0"/>
              </a:rPr>
              <a:t>=</a:t>
            </a:r>
            <a:r>
              <a:rPr lang="en-US" altLang="zh-CN" sz="1800" dirty="0">
                <a:solidFill>
                  <a:srgbClr val="C00000"/>
                </a:solidFill>
                <a:latin typeface="Helvetica" panose="020B0604020202020204" pitchFamily="34" charset="0"/>
              </a:rPr>
              <a:t>0</a:t>
            </a:r>
            <a:r>
              <a:rPr lang="zh-CN" altLang="en-US" sz="1800" dirty="0" smtClean="0">
                <a:latin typeface="Helvetica" panose="020B0604020202020204" pitchFamily="34" charset="0"/>
              </a:rPr>
              <a:t>; </a:t>
            </a:r>
            <a:endParaRPr lang="zh-CN" altLang="en-US" sz="1800" dirty="0">
              <a:latin typeface="Helvetica" panose="020B0604020202020204" pitchFamily="34" charset="0"/>
            </a:endParaRPr>
          </a:p>
          <a:p>
            <a:pPr>
              <a:spcBef>
                <a:spcPct val="0"/>
              </a:spcBef>
              <a:buClrTx/>
              <a:buSzTx/>
              <a:buFont typeface="Arial" panose="020B0604020202020204" pitchFamily="34" charset="0"/>
              <a:buNone/>
            </a:pPr>
            <a:r>
              <a:rPr lang="zh-CN" altLang="en-US" sz="1800" dirty="0">
                <a:latin typeface="Helvetica" panose="020B0604020202020204" pitchFamily="34" charset="0"/>
              </a:rPr>
              <a:t>semaphore </a:t>
            </a:r>
            <a:r>
              <a:rPr lang="zh-CN" altLang="en-US" sz="1800" dirty="0">
                <a:solidFill>
                  <a:srgbClr val="C00000"/>
                </a:solidFill>
                <a:latin typeface="Helvetica" panose="020B0604020202020204" pitchFamily="34" charset="0"/>
              </a:rPr>
              <a:t>open=0;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6C6EC3F4-4F10-4D2E-8700-D8BAEE4B80A1}"/>
              </a:ext>
            </a:extLst>
          </p:cNvPr>
          <p:cNvSpPr>
            <a:spLocks noGrp="1"/>
          </p:cNvSpPr>
          <p:nvPr>
            <p:ph type="title" idx="4294967295"/>
          </p:nvPr>
        </p:nvSpPr>
        <p:spPr>
          <a:xfrm>
            <a:off x="1158875" y="530224"/>
            <a:ext cx="7772400" cy="1023368"/>
          </a:xfrm>
          <a:ln>
            <a:miter/>
          </a:ln>
        </p:spPr>
        <p:txBody>
          <a:bodyPr/>
          <a:lstStyle/>
          <a:p>
            <a:pPr>
              <a:defRPr/>
            </a:pPr>
            <a:r>
              <a:rPr lang="en-US" altLang="zh-CN" dirty="0">
                <a:effectLst>
                  <a:outerShdw blurRad="38100" dist="38100" dir="2700000">
                    <a:srgbClr val="C0C0C0"/>
                  </a:outerShdw>
                </a:effectLst>
              </a:rPr>
              <a:t/>
            </a:r>
            <a:br>
              <a:rPr lang="en-US" altLang="zh-CN" dirty="0">
                <a:effectLst>
                  <a:outerShdw blurRad="38100" dist="38100" dir="2700000">
                    <a:srgbClr val="C0C0C0"/>
                  </a:outerShdw>
                </a:effectLst>
              </a:rPr>
            </a:br>
            <a:r>
              <a:rPr lang="en-US" altLang="zh-CN" dirty="0">
                <a:effectLst>
                  <a:outerShdw blurRad="38100" dist="38100" dir="2700000">
                    <a:srgbClr val="C0C0C0"/>
                  </a:outerShdw>
                </a:effectLst>
              </a:rPr>
              <a:t/>
            </a:r>
            <a:br>
              <a:rPr lang="en-US" altLang="zh-CN" dirty="0">
                <a:effectLst>
                  <a:outerShdw blurRad="38100" dist="38100" dir="2700000">
                    <a:srgbClr val="C0C0C0"/>
                  </a:outerShdw>
                </a:effectLst>
              </a:rPr>
            </a:br>
            <a:r>
              <a:rPr lang="en-US" altLang="zh-CN" dirty="0"/>
              <a:t>Bounded-Buffer Problem</a:t>
            </a:r>
            <a:br>
              <a:rPr lang="en-US" altLang="zh-CN" dirty="0"/>
            </a:br>
            <a:r>
              <a:rPr lang="zh-CN" altLang="en-US" dirty="0">
                <a:effectLst>
                  <a:outerShdw blurRad="38100" dist="38100" dir="2700000">
                    <a:srgbClr val="C0C0C0"/>
                  </a:outerShdw>
                </a:effectLst>
              </a:rPr>
              <a:t>生产者－消费者问题（P-C）</a:t>
            </a:r>
            <a:endParaRPr lang="zh-CN" altLang="en-US" sz="1600" u="sng" noProof="1">
              <a:solidFill>
                <a:srgbClr val="0000FF"/>
              </a:solidFill>
              <a:effectLst>
                <a:outerShdw blurRad="38100" dist="38100" dir="2700000">
                  <a:srgbClr val="C0C0C0"/>
                </a:outerShdw>
              </a:effectLst>
            </a:endParaRPr>
          </a:p>
        </p:txBody>
      </p:sp>
      <p:sp>
        <p:nvSpPr>
          <p:cNvPr id="96259" name="Rectangle 3">
            <a:extLst>
              <a:ext uri="{FF2B5EF4-FFF2-40B4-BE49-F238E27FC236}">
                <a16:creationId xmlns:a16="http://schemas.microsoft.com/office/drawing/2014/main" id="{D70C8001-E023-4A34-A239-B674D2F386C7}"/>
              </a:ext>
            </a:extLst>
          </p:cNvPr>
          <p:cNvSpPr>
            <a:spLocks noGrp="1" noChangeArrowheads="1"/>
          </p:cNvSpPr>
          <p:nvPr>
            <p:ph type="body" idx="4294967295"/>
          </p:nvPr>
        </p:nvSpPr>
        <p:spPr>
          <a:xfrm>
            <a:off x="685800" y="1474955"/>
            <a:ext cx="7772400" cy="4588493"/>
          </a:xfrm>
        </p:spPr>
        <p:txBody>
          <a:bodyPr/>
          <a:lstStyle/>
          <a:p>
            <a:r>
              <a:rPr lang="zh-CN" altLang="en-US" sz="2400" b="1" dirty="0">
                <a:solidFill>
                  <a:srgbClr val="FF0000"/>
                </a:solidFill>
                <a:latin typeface="宋体" panose="02010600030101010101" pitchFamily="2" charset="-122"/>
              </a:rPr>
              <a:t>一个生产者进程，一个消费者进程，共享</a:t>
            </a:r>
            <a:r>
              <a:rPr lang="en-US" altLang="zh-CN" sz="2400" b="1" dirty="0">
                <a:solidFill>
                  <a:srgbClr val="0033CC"/>
                </a:solidFill>
                <a:latin typeface="宋体" panose="02010600030101010101" pitchFamily="2" charset="-122"/>
              </a:rPr>
              <a:t>N</a:t>
            </a:r>
            <a:r>
              <a:rPr lang="zh-CN" altLang="en-US" sz="2400" b="1" dirty="0">
                <a:solidFill>
                  <a:srgbClr val="FF0000"/>
                </a:solidFill>
                <a:latin typeface="宋体" panose="02010600030101010101" pitchFamily="2" charset="-122"/>
              </a:rPr>
              <a:t>个缓冲区</a:t>
            </a:r>
            <a:endParaRPr lang="en-US" altLang="zh-CN" sz="2400" b="1" dirty="0">
              <a:solidFill>
                <a:srgbClr val="FF0000"/>
              </a:solidFill>
              <a:latin typeface="宋体" panose="02010600030101010101" pitchFamily="2" charset="-122"/>
            </a:endParaRPr>
          </a:p>
          <a:p>
            <a:r>
              <a:rPr lang="zh-CN" altLang="en-US" sz="2000" b="1" dirty="0">
                <a:latin typeface="宋体" panose="02010600030101010101" pitchFamily="2" charset="-122"/>
              </a:rPr>
              <a:t>问题描述</a:t>
            </a:r>
          </a:p>
          <a:p>
            <a:pPr lvl="1"/>
            <a:r>
              <a:rPr lang="zh-CN" altLang="en-US" sz="1800" b="1" dirty="0">
                <a:latin typeface="Times New Roman" panose="02020603050405020304" pitchFamily="18" charset="0"/>
                <a:cs typeface="Times New Roman" panose="02020603050405020304" pitchFamily="18" charset="0"/>
              </a:rPr>
              <a:t>缓冲池中的</a:t>
            </a:r>
            <a:r>
              <a:rPr lang="en-US" altLang="zh-CN" sz="1800" b="1" dirty="0">
                <a:latin typeface="Times New Roman" panose="02020603050405020304" pitchFamily="18" charset="0"/>
                <a:cs typeface="Times New Roman" panose="02020603050405020304" pitchFamily="18" charset="0"/>
              </a:rPr>
              <a:t>N</a:t>
            </a:r>
            <a:r>
              <a:rPr lang="zh-CN" altLang="en-US" sz="1800" b="1" dirty="0">
                <a:latin typeface="Times New Roman" panose="02020603050405020304" pitchFamily="18" charset="0"/>
                <a:cs typeface="Times New Roman" panose="02020603050405020304" pitchFamily="18" charset="0"/>
              </a:rPr>
              <a:t>个缓冲区，一个输入进程依次向缓冲池中的缓冲区输入数据，另一个输出进程依次从缓冲池的缓冲区中取出数据输出。</a:t>
            </a:r>
          </a:p>
          <a:p>
            <a:pPr lvl="1"/>
            <a:r>
              <a:rPr lang="zh-CN" altLang="en-US" sz="1800" b="1" dirty="0">
                <a:latin typeface="Times New Roman" panose="02020603050405020304" pitchFamily="18" charset="0"/>
                <a:cs typeface="Times New Roman" panose="02020603050405020304" pitchFamily="18" charset="0"/>
              </a:rPr>
              <a:t>每个缓冲区中每次只能存放一个数。</a:t>
            </a:r>
          </a:p>
          <a:p>
            <a:pPr lvl="1"/>
            <a:r>
              <a:rPr lang="zh-CN" altLang="en-US" sz="1800" b="1" dirty="0">
                <a:latin typeface="Times New Roman" panose="02020603050405020304" pitchFamily="18" charset="0"/>
                <a:cs typeface="Times New Roman" panose="02020603050405020304" pitchFamily="18" charset="0"/>
              </a:rPr>
              <a:t>假定开始时每个缓冲区为空；</a:t>
            </a:r>
            <a:endParaRPr lang="en-US" altLang="zh-CN" sz="1800" b="1" dirty="0">
              <a:latin typeface="Times New Roman" panose="02020603050405020304" pitchFamily="18" charset="0"/>
              <a:cs typeface="Times New Roman" panose="02020603050405020304" pitchFamily="18" charset="0"/>
            </a:endParaRPr>
          </a:p>
          <a:p>
            <a:pPr lvl="1"/>
            <a:r>
              <a:rPr lang="zh-CN" altLang="en-US" sz="1800" b="1" dirty="0">
                <a:latin typeface="Times New Roman" panose="02020603050405020304" pitchFamily="18" charset="0"/>
                <a:cs typeface="Times New Roman" panose="02020603050405020304" pitchFamily="18" charset="0"/>
              </a:rPr>
              <a:t>缓冲区编号从</a:t>
            </a:r>
            <a:r>
              <a:rPr lang="en-US" altLang="zh-CN" sz="1800" b="1" dirty="0">
                <a:latin typeface="Times New Roman" panose="02020603050405020304" pitchFamily="18" charset="0"/>
                <a:cs typeface="Times New Roman" panose="02020603050405020304" pitchFamily="18" charset="0"/>
              </a:rPr>
              <a:t>0~N-1</a:t>
            </a:r>
          </a:p>
          <a:p>
            <a:pPr lvl="2"/>
            <a:r>
              <a:rPr lang="zh-CN" altLang="en-US" sz="1800" b="1" dirty="0" smtClean="0">
                <a:latin typeface="Times New Roman" panose="02020603050405020304" pitchFamily="18" charset="0"/>
                <a:cs typeface="Times New Roman" panose="02020603050405020304" pitchFamily="18" charset="0"/>
              </a:rPr>
              <a:t>设下标</a:t>
            </a:r>
            <a:r>
              <a:rPr lang="en-US" altLang="zh-CN" sz="1800" b="1" dirty="0" smtClean="0">
                <a:latin typeface="Times New Roman" panose="02020603050405020304" pitchFamily="18" charset="0"/>
                <a:cs typeface="Times New Roman" panose="02020603050405020304" pitchFamily="18" charset="0"/>
              </a:rPr>
              <a:t>in</a:t>
            </a:r>
            <a:r>
              <a:rPr lang="zh-CN" altLang="en-US" sz="1800" b="1" dirty="0">
                <a:latin typeface="Times New Roman" panose="02020603050405020304" pitchFamily="18" charset="0"/>
                <a:cs typeface="Times New Roman" panose="02020603050405020304" pitchFamily="18" charset="0"/>
              </a:rPr>
              <a:t>跟踪生产者的送数过程，初始为</a:t>
            </a:r>
            <a:r>
              <a:rPr lang="en-US" altLang="zh-CN" sz="1800" b="1" dirty="0">
                <a:latin typeface="Times New Roman" panose="02020603050405020304" pitchFamily="18" charset="0"/>
                <a:cs typeface="Times New Roman" panose="02020603050405020304" pitchFamily="18" charset="0"/>
              </a:rPr>
              <a:t>0</a:t>
            </a:r>
            <a:r>
              <a:rPr lang="zh-CN" altLang="en-US" sz="1800" b="1" dirty="0">
                <a:latin typeface="Times New Roman" panose="02020603050405020304" pitchFamily="18" charset="0"/>
                <a:cs typeface="Times New Roman" panose="02020603050405020304" pitchFamily="18" charset="0"/>
              </a:rPr>
              <a:t>，每送入一个数据，</a:t>
            </a:r>
            <a:r>
              <a:rPr lang="en-US" altLang="zh-CN" sz="1800" b="1" dirty="0">
                <a:latin typeface="Times New Roman" panose="02020603050405020304" pitchFamily="18" charset="0"/>
                <a:cs typeface="Times New Roman" panose="02020603050405020304" pitchFamily="18" charset="0"/>
              </a:rPr>
              <a:t>in=(in+1)%N</a:t>
            </a:r>
          </a:p>
          <a:p>
            <a:pPr lvl="2"/>
            <a:r>
              <a:rPr lang="zh-CN" altLang="en-US" sz="1800" b="1" dirty="0" smtClean="0">
                <a:latin typeface="Times New Roman" panose="02020603050405020304" pitchFamily="18" charset="0"/>
                <a:cs typeface="Times New Roman" panose="02020603050405020304" pitchFamily="18" charset="0"/>
              </a:rPr>
              <a:t>设下标</a:t>
            </a:r>
            <a:r>
              <a:rPr lang="en-US" altLang="zh-CN" sz="1800" b="1" dirty="0" smtClean="0">
                <a:latin typeface="Times New Roman" panose="02020603050405020304" pitchFamily="18" charset="0"/>
                <a:cs typeface="Times New Roman" panose="02020603050405020304" pitchFamily="18" charset="0"/>
              </a:rPr>
              <a:t>out</a:t>
            </a:r>
            <a:r>
              <a:rPr lang="zh-CN" altLang="en-US" sz="1800" b="1" dirty="0">
                <a:latin typeface="Times New Roman" panose="02020603050405020304" pitchFamily="18" charset="0"/>
                <a:cs typeface="Times New Roman" panose="02020603050405020304" pitchFamily="18" charset="0"/>
              </a:rPr>
              <a:t>记录消费者的取数过程，初始为</a:t>
            </a:r>
            <a:r>
              <a:rPr lang="en-US" altLang="zh-CN" sz="1800" b="1" dirty="0">
                <a:latin typeface="Times New Roman" panose="02020603050405020304" pitchFamily="18" charset="0"/>
                <a:cs typeface="Times New Roman" panose="02020603050405020304" pitchFamily="18" charset="0"/>
              </a:rPr>
              <a:t>0</a:t>
            </a:r>
            <a:r>
              <a:rPr lang="zh-CN" altLang="en-US" sz="1800" b="1" dirty="0">
                <a:latin typeface="Times New Roman" panose="02020603050405020304" pitchFamily="18" charset="0"/>
                <a:cs typeface="Times New Roman" panose="02020603050405020304" pitchFamily="18" charset="0"/>
              </a:rPr>
              <a:t>，每取走一个数据，</a:t>
            </a:r>
            <a:r>
              <a:rPr lang="en-US" altLang="zh-CN" sz="1800" b="1" dirty="0">
                <a:latin typeface="Times New Roman" panose="02020603050405020304" pitchFamily="18" charset="0"/>
                <a:cs typeface="Times New Roman" panose="02020603050405020304" pitchFamily="18" charset="0"/>
              </a:rPr>
              <a:t>out=(out+1)%N</a:t>
            </a:r>
          </a:p>
          <a:p>
            <a:r>
              <a:rPr lang="zh-CN" altLang="en-US" sz="2000" b="1" dirty="0"/>
              <a:t>这两个进程构成一对生产者与消费者；</a:t>
            </a:r>
          </a:p>
        </p:txBody>
      </p:sp>
    </p:spTree>
    <p:extLst>
      <p:ext uri="{BB962C8B-B14F-4D97-AF65-F5344CB8AC3E}">
        <p14:creationId xmlns:p14="http://schemas.microsoft.com/office/powerpoint/2010/main" val="12980893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EEE9722-55FB-437D-8216-33D0E19BB1A9}"/>
              </a:ext>
            </a:extLst>
          </p:cNvPr>
          <p:cNvSpPr>
            <a:spLocks noGrp="1" noChangeArrowheads="1"/>
          </p:cNvSpPr>
          <p:nvPr>
            <p:ph type="body" idx="4294967295"/>
          </p:nvPr>
        </p:nvSpPr>
        <p:spPr>
          <a:xfrm>
            <a:off x="604838" y="1238250"/>
            <a:ext cx="8001000" cy="4751388"/>
          </a:xfrm>
        </p:spPr>
        <p:txBody>
          <a:bodyPr/>
          <a:lstStyle/>
          <a:p>
            <a:pPr eaLnBrk="1"/>
            <a:r>
              <a:rPr lang="zh-CN" altLang="en-US" sz="2000" b="1" dirty="0"/>
              <a:t>生产者（输入进程）</a:t>
            </a:r>
          </a:p>
          <a:p>
            <a:pPr lvl="1" eaLnBrk="1"/>
            <a:r>
              <a:rPr lang="zh-CN" altLang="en-US" sz="1800" b="1" dirty="0"/>
              <a:t>如果缓冲池中</a:t>
            </a:r>
            <a:r>
              <a:rPr lang="zh-CN" altLang="en-US" sz="1800" b="1" dirty="0">
                <a:solidFill>
                  <a:srgbClr val="0033CC"/>
                </a:solidFill>
              </a:rPr>
              <a:t>尚有空缓冲区</a:t>
            </a:r>
            <a:r>
              <a:rPr lang="zh-CN" altLang="en-US" sz="1800" b="1" dirty="0"/>
              <a:t>，则将该数据放入该空缓冲区中，</a:t>
            </a:r>
            <a:r>
              <a:rPr lang="en-US" altLang="zh-CN" sz="1800" b="1" dirty="0">
                <a:latin typeface="Times New Roman" panose="02020603050405020304" pitchFamily="18" charset="0"/>
                <a:cs typeface="Times New Roman" panose="02020603050405020304" pitchFamily="18" charset="0"/>
              </a:rPr>
              <a:t>in=(in+1)%N</a:t>
            </a:r>
            <a:r>
              <a:rPr lang="zh-CN" altLang="en-US" sz="1800" b="1" dirty="0"/>
              <a:t>；同时检查如果有消费者因缓冲区空未取到数据而进入阻塞状态，则唤醒之；</a:t>
            </a:r>
          </a:p>
          <a:p>
            <a:pPr lvl="1" eaLnBrk="1"/>
            <a:r>
              <a:rPr lang="zh-CN" altLang="en-US" sz="1800" b="1" dirty="0">
                <a:sym typeface="Symbol" panose="05050102010706020507" pitchFamily="18" charset="2"/>
              </a:rPr>
              <a:t>若缓冲池中</a:t>
            </a:r>
            <a:r>
              <a:rPr lang="zh-CN" altLang="en-US" sz="1800" b="1" dirty="0">
                <a:solidFill>
                  <a:srgbClr val="0033CC"/>
                </a:solidFill>
                <a:sym typeface="Symbol" panose="05050102010706020507" pitchFamily="18" charset="2"/>
              </a:rPr>
              <a:t>已无</a:t>
            </a:r>
            <a:r>
              <a:rPr lang="zh-CN" altLang="en-US" sz="1800" b="1" dirty="0">
                <a:solidFill>
                  <a:srgbClr val="0033CC"/>
                </a:solidFill>
              </a:rPr>
              <a:t>空</a:t>
            </a:r>
            <a:r>
              <a:rPr lang="zh-CN" altLang="en-US" sz="1800" b="1" dirty="0">
                <a:solidFill>
                  <a:srgbClr val="0033CC"/>
                </a:solidFill>
                <a:sym typeface="Symbol" panose="05050102010706020507" pitchFamily="18" charset="2"/>
              </a:rPr>
              <a:t>缓冲区</a:t>
            </a:r>
            <a:r>
              <a:rPr lang="zh-CN" altLang="en-US" sz="1800" b="1" dirty="0">
                <a:sym typeface="Symbol" panose="05050102010706020507" pitchFamily="18" charset="2"/>
              </a:rPr>
              <a:t>，因无法放入数据，也可以说申请一个空缓冲区而未申请到，则进入阻塞状态；当消费者取走数据后，由消费者将其唤醒；</a:t>
            </a:r>
            <a:endParaRPr lang="en-US" altLang="zh-CN" sz="1800" b="1" dirty="0">
              <a:sym typeface="Symbol" panose="05050102010706020507" pitchFamily="18" charset="2"/>
            </a:endParaRPr>
          </a:p>
          <a:p>
            <a:pPr eaLnBrk="1">
              <a:lnSpc>
                <a:spcPct val="90000"/>
              </a:lnSpc>
            </a:pPr>
            <a:r>
              <a:rPr lang="zh-CN" altLang="en-US" sz="2000" b="1" dirty="0"/>
              <a:t>消费者（输出进程）</a:t>
            </a:r>
          </a:p>
          <a:p>
            <a:pPr lvl="1" eaLnBrk="1">
              <a:lnSpc>
                <a:spcPct val="90000"/>
              </a:lnSpc>
            </a:pPr>
            <a:r>
              <a:rPr lang="zh-CN" altLang="en-US" sz="1800" b="1" dirty="0"/>
              <a:t>如果缓冲池中</a:t>
            </a:r>
            <a:r>
              <a:rPr lang="zh-CN" altLang="en-US" sz="1800" b="1" dirty="0">
                <a:solidFill>
                  <a:srgbClr val="0033CC"/>
                </a:solidFill>
              </a:rPr>
              <a:t>尚有满缓冲区</a:t>
            </a:r>
            <a:r>
              <a:rPr lang="zh-CN" altLang="en-US" sz="1800" b="1" dirty="0"/>
              <a:t>，则取出数据，</a:t>
            </a:r>
            <a:r>
              <a:rPr lang="en-US" altLang="zh-CN" sz="1800" b="1" dirty="0">
                <a:latin typeface="Times New Roman" panose="02020603050405020304" pitchFamily="18" charset="0"/>
                <a:cs typeface="Times New Roman" panose="02020603050405020304" pitchFamily="18" charset="0"/>
              </a:rPr>
              <a:t>out=(out+1)%N</a:t>
            </a:r>
            <a:r>
              <a:rPr lang="zh-CN" altLang="en-US" sz="1800" b="1" dirty="0"/>
              <a:t>，同时检查如果有生产者因缓冲区非空无法放入数据而进入阻塞状态，则唤醒之；</a:t>
            </a:r>
          </a:p>
          <a:p>
            <a:pPr lvl="1" eaLnBrk="1">
              <a:lnSpc>
                <a:spcPct val="90000"/>
              </a:lnSpc>
            </a:pPr>
            <a:r>
              <a:rPr lang="zh-CN" altLang="en-US" sz="1800" b="1" dirty="0">
                <a:sym typeface="Symbol" panose="05050102010706020507" pitchFamily="18" charset="2"/>
              </a:rPr>
              <a:t>若缓冲池中</a:t>
            </a:r>
            <a:r>
              <a:rPr lang="zh-CN" altLang="en-US" sz="1800" b="1" dirty="0">
                <a:solidFill>
                  <a:srgbClr val="0033CC"/>
                </a:solidFill>
                <a:sym typeface="Symbol" panose="05050102010706020507" pitchFamily="18" charset="2"/>
              </a:rPr>
              <a:t>已无满缓冲区</a:t>
            </a:r>
            <a:r>
              <a:rPr lang="zh-CN" altLang="en-US" sz="1800" b="1" dirty="0">
                <a:sym typeface="Symbol" panose="05050102010706020507" pitchFamily="18" charset="2"/>
              </a:rPr>
              <a:t>，因消费者无法取出数据，也可以说申请一个满缓冲区而未申请到，则进入阻塞状态；当生产者放入数据后，由生产者将其唤醒；</a:t>
            </a:r>
          </a:p>
          <a:p>
            <a:pPr eaLnBrk="1"/>
            <a:endParaRPr lang="zh-CN" altLang="en-US" sz="1800" b="1" dirty="0">
              <a:sym typeface="Symbol" panose="05050102010706020507" pitchFamily="18" charset="2"/>
            </a:endParaRPr>
          </a:p>
          <a:p>
            <a:pPr eaLnBrk="1"/>
            <a:endParaRPr lang="zh-CN" altLang="en-US" sz="1800" b="1" dirty="0">
              <a:sym typeface="Symbol" panose="05050102010706020507" pitchFamily="18" charset="2"/>
            </a:endParaRPr>
          </a:p>
          <a:p>
            <a:pPr eaLnBrk="1">
              <a:buFont typeface="Monotype Sorts" pitchFamily="2" charset="2"/>
              <a:buNone/>
            </a:pPr>
            <a:endParaRPr lang="zh-CN" altLang="en-US" sz="1800" b="1" dirty="0">
              <a:sym typeface="Symbol" panose="05050102010706020507" pitchFamily="18" charset="2"/>
            </a:endParaRPr>
          </a:p>
        </p:txBody>
      </p:sp>
      <p:sp>
        <p:nvSpPr>
          <p:cNvPr id="2" name="矩形 1">
            <a:extLst>
              <a:ext uri="{FF2B5EF4-FFF2-40B4-BE49-F238E27FC236}">
                <a16:creationId xmlns:a16="http://schemas.microsoft.com/office/drawing/2014/main" id="{F78EDF1C-4BB1-44FE-83D0-D5EB91026A80}"/>
              </a:ext>
            </a:extLst>
          </p:cNvPr>
          <p:cNvSpPr/>
          <p:nvPr/>
        </p:nvSpPr>
        <p:spPr>
          <a:xfrm>
            <a:off x="1309520" y="499030"/>
            <a:ext cx="6946713" cy="523220"/>
          </a:xfrm>
          <a:prstGeom prst="rect">
            <a:avLst/>
          </a:prstGeom>
        </p:spPr>
        <p:txBody>
          <a:bodyPr wrap="square">
            <a:spAutoFit/>
          </a:bodyPr>
          <a:lstStyle/>
          <a:p>
            <a:r>
              <a:rPr lang="zh-CN" altLang="en-US" sz="2800" b="1" dirty="0">
                <a:solidFill>
                  <a:srgbClr val="993300"/>
                </a:solidFill>
                <a:latin typeface="+mj-lt"/>
                <a:ea typeface="+mj-ea"/>
                <a:cs typeface="+mj-cs"/>
              </a:rPr>
              <a:t>两进程共享</a:t>
            </a:r>
            <a:r>
              <a:rPr lang="en-US" altLang="zh-CN" sz="2800" b="1" dirty="0">
                <a:solidFill>
                  <a:srgbClr val="993300"/>
                </a:solidFill>
                <a:latin typeface="+mj-lt"/>
                <a:ea typeface="+mj-ea"/>
                <a:cs typeface="+mj-cs"/>
              </a:rPr>
              <a:t>N</a:t>
            </a:r>
            <a:r>
              <a:rPr lang="zh-CN" altLang="en-US" sz="2800" b="1" dirty="0">
                <a:solidFill>
                  <a:srgbClr val="993300"/>
                </a:solidFill>
                <a:latin typeface="+mj-lt"/>
                <a:ea typeface="+mj-ea"/>
                <a:cs typeface="+mj-cs"/>
              </a:rPr>
              <a:t>个缓冲区之间的制约关系</a:t>
            </a:r>
            <a:endParaRPr lang="zh-CN" altLang="en-US" sz="2800" b="1" dirty="0">
              <a:solidFill>
                <a:srgbClr val="993300"/>
              </a:solidFill>
              <a:latin typeface="+mj-lt"/>
              <a:ea typeface="+mj-ea"/>
              <a:cs typeface="+mj-cs"/>
              <a:sym typeface="Symbol" panose="05050102010706020507" pitchFamily="18" charset="2"/>
            </a:endParaRPr>
          </a:p>
        </p:txBody>
      </p:sp>
    </p:spTree>
    <p:extLst>
      <p:ext uri="{BB962C8B-B14F-4D97-AF65-F5344CB8AC3E}">
        <p14:creationId xmlns:p14="http://schemas.microsoft.com/office/powerpoint/2010/main" val="31794717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DBD5145-23D9-40C8-B07E-3E7981D08CC6}"/>
              </a:ext>
            </a:extLst>
          </p:cNvPr>
          <p:cNvSpPr>
            <a:spLocks noGrp="1"/>
          </p:cNvSpPr>
          <p:nvPr>
            <p:ph type="title" idx="4294967295"/>
          </p:nvPr>
        </p:nvSpPr>
        <p:spPr>
          <a:xfrm>
            <a:off x="1144588" y="463550"/>
            <a:ext cx="7772400" cy="844550"/>
          </a:xfrm>
          <a:ln>
            <a:miter/>
          </a:ln>
        </p:spPr>
        <p:txBody>
          <a:bodyPr/>
          <a:lstStyle/>
          <a:p>
            <a:pPr>
              <a:defRPr/>
            </a:pPr>
            <a:r>
              <a:rPr lang="zh-CN" altLang="en-US" sz="2800" noProof="1">
                <a:solidFill>
                  <a:srgbClr val="7030A0"/>
                </a:solidFill>
                <a:effectLst>
                  <a:outerShdw blurRad="38100" dist="38100" dir="2700000">
                    <a:srgbClr val="C0C0C0"/>
                  </a:outerShdw>
                </a:effectLst>
              </a:rPr>
              <a:t>两进程</a:t>
            </a:r>
            <a:r>
              <a:rPr lang="zh-CN" altLang="en-US" sz="2800" noProof="1">
                <a:solidFill>
                  <a:srgbClr val="0000FF"/>
                </a:solidFill>
                <a:effectLst>
                  <a:outerShdw blurRad="38100" dist="38100" dir="2700000">
                    <a:srgbClr val="C0C0C0"/>
                  </a:outerShdw>
                </a:effectLst>
              </a:rPr>
              <a:t>共享</a:t>
            </a:r>
            <a:r>
              <a:rPr lang="en-US" altLang="zh-CN" sz="2800" noProof="1">
                <a:solidFill>
                  <a:srgbClr val="0000FF"/>
                </a:solidFill>
                <a:effectLst>
                  <a:outerShdw blurRad="38100" dist="38100" dir="2700000">
                    <a:srgbClr val="C0C0C0"/>
                  </a:outerShdw>
                </a:effectLst>
              </a:rPr>
              <a:t>N</a:t>
            </a:r>
            <a:r>
              <a:rPr lang="zh-CN" altLang="en-US" sz="2800" noProof="1">
                <a:solidFill>
                  <a:srgbClr val="0000FF"/>
                </a:solidFill>
                <a:effectLst>
                  <a:outerShdw blurRad="38100" dist="38100" dir="2700000">
                    <a:srgbClr val="C0C0C0"/>
                  </a:outerShdw>
                </a:effectLst>
              </a:rPr>
              <a:t>个缓冲区解决方案算法描述</a:t>
            </a:r>
          </a:p>
        </p:txBody>
      </p:sp>
      <p:sp>
        <p:nvSpPr>
          <p:cNvPr id="100355" name="Rectangle 3">
            <a:extLst>
              <a:ext uri="{FF2B5EF4-FFF2-40B4-BE49-F238E27FC236}">
                <a16:creationId xmlns:a16="http://schemas.microsoft.com/office/drawing/2014/main" id="{F6ED846D-C659-4C56-B65C-484437B24C13}"/>
              </a:ext>
            </a:extLst>
          </p:cNvPr>
          <p:cNvSpPr>
            <a:spLocks noGrp="1" noChangeArrowheads="1"/>
          </p:cNvSpPr>
          <p:nvPr>
            <p:ph type="body" idx="4294967295"/>
          </p:nvPr>
        </p:nvSpPr>
        <p:spPr>
          <a:xfrm>
            <a:off x="1409700" y="1920875"/>
            <a:ext cx="7201640" cy="3571875"/>
          </a:xfrm>
        </p:spPr>
        <p:txBody>
          <a:bodyPr/>
          <a:lstStyle/>
          <a:p>
            <a:pPr>
              <a:buFont typeface="Arial" panose="020B0604020202020204" pitchFamily="34" charset="0"/>
              <a:buChar char="•"/>
              <a:tabLst>
                <a:tab pos="2058988" algn="l"/>
                <a:tab pos="2459038" algn="l"/>
              </a:tabLst>
            </a:pPr>
            <a:r>
              <a:rPr lang="zh-CN" altLang="en-US" sz="2000" dirty="0"/>
              <a:t>Shared data</a:t>
            </a:r>
            <a:br>
              <a:rPr lang="zh-CN" altLang="en-US" sz="2000" dirty="0"/>
            </a:br>
            <a:r>
              <a:rPr lang="zh-CN" altLang="en-US" sz="2000" dirty="0"/>
              <a:t/>
            </a:r>
            <a:br>
              <a:rPr lang="zh-CN" altLang="en-US" sz="2000" dirty="0"/>
            </a:br>
            <a:r>
              <a:rPr lang="zh-CN" altLang="en-US" sz="2000" dirty="0"/>
              <a:t> </a:t>
            </a:r>
            <a:r>
              <a:rPr lang="en-US" altLang="zh-CN" sz="2000" b="1" dirty="0"/>
              <a:t>int in, out;</a:t>
            </a:r>
          </a:p>
          <a:p>
            <a:pPr marL="0" indent="0">
              <a:buNone/>
              <a:tabLst>
                <a:tab pos="2058988" algn="l"/>
                <a:tab pos="2459038" algn="l"/>
              </a:tabLst>
            </a:pPr>
            <a:r>
              <a:rPr lang="zh-CN" altLang="en-US" sz="2000" b="1" dirty="0"/>
              <a:t>      semaphore empty，full; </a:t>
            </a:r>
            <a:r>
              <a:rPr lang="en-US" altLang="zh-CN" sz="2000" b="1" dirty="0"/>
              <a:t>//</a:t>
            </a:r>
            <a:r>
              <a:rPr lang="zh-CN" altLang="en-US" sz="2000" b="1" dirty="0"/>
              <a:t>缓冲池中空、满缓冲区的个数</a:t>
            </a:r>
            <a:endParaRPr lang="en-US" altLang="zh-CN" sz="2000" b="1" dirty="0"/>
          </a:p>
          <a:p>
            <a:pPr>
              <a:buFont typeface="Arial" panose="020B0604020202020204" pitchFamily="34" charset="0"/>
              <a:buChar char="•"/>
              <a:tabLst>
                <a:tab pos="2058988" algn="l"/>
                <a:tab pos="2459038" algn="l"/>
              </a:tabLst>
            </a:pPr>
            <a:r>
              <a:rPr lang="zh-CN" altLang="en-US" sz="2000" dirty="0"/>
              <a:t>Initially:</a:t>
            </a:r>
            <a:br>
              <a:rPr lang="zh-CN" altLang="en-US" sz="2000" dirty="0"/>
            </a:br>
            <a:r>
              <a:rPr lang="zh-CN" altLang="en-US" sz="2000" dirty="0"/>
              <a:t/>
            </a:r>
            <a:br>
              <a:rPr lang="zh-CN" altLang="en-US" sz="2000" dirty="0"/>
            </a:br>
            <a:r>
              <a:rPr lang="zh-CN" altLang="en-US" sz="2000" dirty="0"/>
              <a:t>  </a:t>
            </a:r>
            <a:r>
              <a:rPr lang="zh-CN" altLang="en-US" sz="2000" b="1" dirty="0"/>
              <a:t>empty= </a:t>
            </a:r>
            <a:r>
              <a:rPr lang="zh-CN" altLang="en-US" sz="2000" b="1" dirty="0">
                <a:solidFill>
                  <a:srgbClr val="C00000"/>
                </a:solidFill>
              </a:rPr>
              <a:t>1</a:t>
            </a:r>
            <a:r>
              <a:rPr lang="zh-CN" altLang="en-US" sz="2000" b="1" dirty="0"/>
              <a:t>，full＝</a:t>
            </a:r>
            <a:r>
              <a:rPr lang="zh-CN" altLang="en-US" sz="2000" b="1" dirty="0">
                <a:solidFill>
                  <a:srgbClr val="C00000"/>
                </a:solidFill>
              </a:rPr>
              <a:t>0</a:t>
            </a:r>
            <a:r>
              <a:rPr lang="zh-CN" altLang="en-US" sz="2000" b="1" dirty="0"/>
              <a:t>；</a:t>
            </a:r>
            <a:endParaRPr lang="en-US" altLang="zh-CN" sz="2000" b="1" dirty="0"/>
          </a:p>
          <a:p>
            <a:pPr marL="0" indent="0">
              <a:buNone/>
              <a:tabLst>
                <a:tab pos="2058988" algn="l"/>
                <a:tab pos="2459038" algn="l"/>
              </a:tabLst>
            </a:pPr>
            <a:r>
              <a:rPr lang="en-US" altLang="zh-CN" sz="2000" b="1" dirty="0"/>
              <a:t>       in=0, out=0;</a:t>
            </a:r>
            <a:endParaRPr lang="zh-CN" altLang="en-US" sz="2000" b="1" dirty="0"/>
          </a:p>
        </p:txBody>
      </p:sp>
    </p:spTree>
    <p:extLst>
      <p:ext uri="{BB962C8B-B14F-4D97-AF65-F5344CB8AC3E}">
        <p14:creationId xmlns:p14="http://schemas.microsoft.com/office/powerpoint/2010/main" val="19190802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0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0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4.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D"/>
</p:tagLst>
</file>

<file path=ppt/tags/tag3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3.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5.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2.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1.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72.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3.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8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9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99.xml><?xml version="1.0" encoding="utf-8"?>
<p:tagLst xmlns:a="http://schemas.openxmlformats.org/drawingml/2006/main" xmlns:r="http://schemas.openxmlformats.org/officeDocument/2006/relationships" xmlns:p="http://schemas.openxmlformats.org/presentationml/2006/main">
  <p:tag name="RAINPROBLEM" val="ProblemBody"/>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spPr>
      <a:bodyPr rtlCol="0" anchor="t" anchorCtr="0"/>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7B700"/>
      </a:accent6>
      <a:hlink>
        <a:srgbClr val="FF9900"/>
      </a:hlink>
      <a:folHlink>
        <a:srgbClr val="FF9933"/>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2831</TotalTime>
  <Words>18280</Words>
  <Application>Microsoft Office PowerPoint</Application>
  <PresentationFormat>全屏显示(4:3)</PresentationFormat>
  <Paragraphs>2428</Paragraphs>
  <Slides>207</Slides>
  <Notes>0</Notes>
  <HiddenSlides>1</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0</vt:i4>
      </vt:variant>
      <vt:variant>
        <vt:lpstr>幻灯片标题</vt:lpstr>
      </vt:variant>
      <vt:variant>
        <vt:i4>207</vt:i4>
      </vt:variant>
    </vt:vector>
  </HeadingPairs>
  <TitlesOfParts>
    <vt:vector size="222" baseType="lpstr">
      <vt:lpstr>Arial Unicode MS</vt:lpstr>
      <vt:lpstr>Microsoft Yahei</vt:lpstr>
      <vt:lpstr>Monotype Sorts</vt:lpstr>
      <vt:lpstr>宋体</vt:lpstr>
      <vt:lpstr>微软雅黑</vt:lpstr>
      <vt:lpstr>Arial</vt:lpstr>
      <vt:lpstr>Cambria Math</vt:lpstr>
      <vt:lpstr>Helvetica</vt:lpstr>
      <vt:lpstr>MT Extra</vt:lpstr>
      <vt:lpstr>Symbol</vt:lpstr>
      <vt:lpstr>Times New Roman</vt:lpstr>
      <vt:lpstr>Wingdings</vt:lpstr>
      <vt:lpstr>Wingdings 2</vt:lpstr>
      <vt:lpstr>os-w-java</vt:lpstr>
      <vt:lpstr>1_os-w-java</vt:lpstr>
      <vt:lpstr>Chapter 6:  Process Synchronization</vt:lpstr>
      <vt:lpstr>Module 6: Process Synchronization</vt:lpstr>
      <vt:lpstr>6.1 Background</vt:lpstr>
      <vt:lpstr> Data Inconsistency</vt:lpstr>
      <vt:lpstr>趵突泉公园游人计数系统</vt:lpstr>
      <vt:lpstr>趵突泉公园游人计数系统</vt:lpstr>
      <vt:lpstr>公园游人的计数系统存在的问题</vt:lpstr>
      <vt:lpstr>PowerPoint 演示文稿</vt:lpstr>
      <vt:lpstr>火车票售票系统</vt:lpstr>
      <vt:lpstr>火车票售票系统</vt:lpstr>
      <vt:lpstr>PowerPoint 演示文稿</vt:lpstr>
      <vt:lpstr>Bounded Buffer-problems</vt:lpstr>
      <vt:lpstr>Producer </vt:lpstr>
      <vt:lpstr>Consumer</vt:lpstr>
      <vt:lpstr>Bounded Buffer-problems</vt:lpstr>
      <vt:lpstr>Bounded Buffer-problems(cont.)</vt:lpstr>
      <vt:lpstr>Bounded Buffer-problems</vt:lpstr>
      <vt:lpstr>Race Condition</vt:lpstr>
      <vt:lpstr>PowerPoint 演示文稿</vt:lpstr>
      <vt:lpstr>Atomic Operation</vt:lpstr>
      <vt:lpstr>原语（primitive）</vt:lpstr>
      <vt:lpstr>Critical-Resources</vt:lpstr>
      <vt:lpstr>The Critical-Section Problem (cont.)</vt:lpstr>
      <vt:lpstr>Critical Section Problem(cont.)</vt:lpstr>
      <vt:lpstr>Entry section and exit section</vt:lpstr>
      <vt:lpstr>Discussion</vt:lpstr>
      <vt:lpstr>Discussion</vt:lpstr>
      <vt:lpstr>Solution to Critical-Section Problem</vt:lpstr>
      <vt:lpstr>类比</vt:lpstr>
      <vt:lpstr>Critical Section Problem</vt:lpstr>
      <vt:lpstr>6.3 Peterson’s Solution</vt:lpstr>
      <vt:lpstr>Two-Process Solutions  Algorithm 1 (将教材给出的算法分解介绍)</vt:lpstr>
      <vt:lpstr>Algorithm 1</vt:lpstr>
      <vt:lpstr>Algorithm 1  -  problem</vt:lpstr>
      <vt:lpstr>PowerPoint 演示文稿</vt:lpstr>
      <vt:lpstr>Algorithm 2</vt:lpstr>
      <vt:lpstr>Algorithm 2  -  Problem</vt:lpstr>
      <vt:lpstr>Peterson’s Solution</vt:lpstr>
      <vt:lpstr>Algorithm for Process Pi</vt:lpstr>
      <vt:lpstr>Algorithm 3- Peterson’s Solution</vt:lpstr>
      <vt:lpstr>Algorithm 3- Peterson’s Solution</vt:lpstr>
      <vt:lpstr>PowerPoint 演示文稿</vt:lpstr>
      <vt:lpstr>解题思路</vt:lpstr>
      <vt:lpstr>Critical Section Problem</vt:lpstr>
      <vt:lpstr>6.4 Synchronization Hardware</vt:lpstr>
      <vt:lpstr>Synchronization Hardware</vt:lpstr>
      <vt:lpstr>Lock机制</vt:lpstr>
      <vt:lpstr>Lock机制</vt:lpstr>
      <vt:lpstr>Lock 机制</vt:lpstr>
      <vt:lpstr>Lock 机制</vt:lpstr>
      <vt:lpstr>TestAndSet Instruction </vt:lpstr>
      <vt:lpstr>Solution using TestAndSet</vt:lpstr>
      <vt:lpstr>Swap  Instruction</vt:lpstr>
      <vt:lpstr>Solution using Swap</vt:lpstr>
      <vt:lpstr>Critical Section Problem</vt:lpstr>
      <vt:lpstr>6.5 Semaphore</vt:lpstr>
      <vt:lpstr>Semaphore</vt:lpstr>
      <vt:lpstr>Semaphore as General Synchronization Tool</vt:lpstr>
      <vt:lpstr>例：实现互斥</vt:lpstr>
      <vt:lpstr>例：实现互斥</vt:lpstr>
      <vt:lpstr>例：实现互斥</vt:lpstr>
      <vt:lpstr>Semaphore Implementation</vt:lpstr>
      <vt:lpstr>spinlock(自旋锁)</vt:lpstr>
      <vt:lpstr>Semaphore Implementation with no Busy waiting </vt:lpstr>
      <vt:lpstr>Semaphore Implementation</vt:lpstr>
      <vt:lpstr>Semaphore Implementation with no Busy waiting (Cont.)</vt:lpstr>
      <vt:lpstr>以进程的互斥为例简要说明信号量及两个操作的含义</vt:lpstr>
      <vt:lpstr>三个进程共享1台打印机</vt:lpstr>
      <vt:lpstr>三个进程共享1台打印机</vt:lpstr>
      <vt:lpstr>三个进程共享2台打印机</vt:lpstr>
      <vt:lpstr>三个进程共享2台打印机</vt:lpstr>
      <vt:lpstr>信号量及两个操作的物理含义</vt:lpstr>
      <vt:lpstr>PowerPoint 演示文稿</vt:lpstr>
      <vt:lpstr>Deadlock and Starvation</vt:lpstr>
      <vt:lpstr>信号量的应用</vt:lpstr>
      <vt:lpstr>信号量的应用－互斥</vt:lpstr>
      <vt:lpstr>信号量的应用－互斥</vt:lpstr>
      <vt:lpstr>例题</vt:lpstr>
      <vt:lpstr>例题</vt:lpstr>
      <vt:lpstr>信号量的应用－前趋关系</vt:lpstr>
      <vt:lpstr>前趋图</vt:lpstr>
      <vt:lpstr>Solution</vt:lpstr>
      <vt:lpstr>PowerPoint 演示文稿</vt:lpstr>
      <vt:lpstr>复杂的前趋图举例</vt:lpstr>
      <vt:lpstr>该类问题的解题思路</vt:lpstr>
      <vt:lpstr>Classical Problems of Synchronization</vt:lpstr>
      <vt:lpstr>  Bounded-Buffer Problem 生产者－消费者问题（P-C） 两进程共享1个缓冲区</vt:lpstr>
      <vt:lpstr>PowerPoint 演示文稿</vt:lpstr>
      <vt:lpstr>PowerPoint 演示文稿</vt:lpstr>
      <vt:lpstr>两进程共享1个缓冲区解决方案算法描述</vt:lpstr>
      <vt:lpstr>两进程共享1个缓冲区解决方案算法描述</vt:lpstr>
      <vt:lpstr>两进程共享1个缓冲区同步算法描述</vt:lpstr>
      <vt:lpstr>例：事件、制约</vt:lpstr>
      <vt:lpstr>例：事件、制约</vt:lpstr>
      <vt:lpstr>例：事件、制约</vt:lpstr>
      <vt:lpstr>例：事件、制约</vt:lpstr>
      <vt:lpstr>  Bounded-Buffer Problem 生产者－消费者问题（P-C）</vt:lpstr>
      <vt:lpstr>PowerPoint 演示文稿</vt:lpstr>
      <vt:lpstr>两进程共享N个缓冲区解决方案算法描述</vt:lpstr>
      <vt:lpstr>两进程共享N个缓冲区</vt:lpstr>
      <vt:lpstr>Bounded-Buffer Problem</vt:lpstr>
      <vt:lpstr>Bounded Buffer Problem</vt:lpstr>
      <vt:lpstr>Bounded-Buffer Problem</vt:lpstr>
      <vt:lpstr>Bounded Buffer Problem (Cont.)</vt:lpstr>
      <vt:lpstr>Bounded-Buffer Problem</vt:lpstr>
      <vt:lpstr>PowerPoint 演示文稿</vt:lpstr>
      <vt:lpstr>续上页</vt:lpstr>
      <vt:lpstr>Readers-Writers Problem</vt:lpstr>
      <vt:lpstr>Readers-Writers Problem</vt:lpstr>
      <vt:lpstr>Readers-Writers Problem</vt:lpstr>
      <vt:lpstr>PowerPoint 演示文稿</vt:lpstr>
      <vt:lpstr>Readers-Writers Problem算法描述</vt:lpstr>
      <vt:lpstr>Readers-Writers Problem</vt:lpstr>
      <vt:lpstr>Readers-Writers Problem (分析)</vt:lpstr>
      <vt:lpstr>Readers-Writers Problem (Cont.)</vt:lpstr>
      <vt:lpstr>Readers-Writers Problem (Cont.)</vt:lpstr>
      <vt:lpstr>Dining-Philosophers Problem</vt:lpstr>
      <vt:lpstr>Dining-Philosophers Problem</vt:lpstr>
      <vt:lpstr>Dining-Philosophers Problem (Cont.)</vt:lpstr>
      <vt:lpstr>Problems and Solution</vt:lpstr>
      <vt:lpstr>Dining-Philosophers Problem-1</vt:lpstr>
      <vt:lpstr>Dining-Philosophers Problem-2</vt:lpstr>
      <vt:lpstr>Dining-Philosophers Problem-3</vt:lpstr>
      <vt:lpstr>Dining-Philosophers Problem-4</vt:lpstr>
      <vt:lpstr>PowerPoint 演示文稿</vt:lpstr>
      <vt:lpstr>续上页—分析受到制约的事件</vt:lpstr>
      <vt:lpstr>续上页—解决方案</vt:lpstr>
      <vt:lpstr>Sleeping Barber Problem</vt:lpstr>
      <vt:lpstr>Sleeping Barber Problem</vt:lpstr>
      <vt:lpstr>Sleeping Barber Problem</vt:lpstr>
      <vt:lpstr>Sleeping Barber Problem</vt:lpstr>
      <vt:lpstr>Sleeping Barber Problem（分析）</vt:lpstr>
      <vt:lpstr>Sleeping Barber Problem(算法)</vt:lpstr>
      <vt:lpstr>Sleeping Barber Problem</vt:lpstr>
      <vt:lpstr>Sleeping Barber Problem</vt:lpstr>
      <vt:lpstr>The Cigarette’s Problem </vt:lpstr>
      <vt:lpstr>The Cigarette’s Problem(cont.) </vt:lpstr>
      <vt:lpstr>The Cigarette’s Problem(cont.) </vt:lpstr>
      <vt:lpstr>The Cigarette’s Problem (cont.)</vt:lpstr>
      <vt:lpstr>信号量进一步讨论</vt:lpstr>
      <vt:lpstr>Why should wait and signal be primitive？</vt:lpstr>
      <vt:lpstr>注意wait操作的顺序</vt:lpstr>
      <vt:lpstr>注意wait操作的顺序（续）</vt:lpstr>
      <vt:lpstr>两个缓冲池</vt:lpstr>
      <vt:lpstr>生产者-消费者问题实例化</vt:lpstr>
      <vt:lpstr>三进程共享一个缓冲区</vt:lpstr>
      <vt:lpstr>奇偶数问题--三进程共享一个缓冲区</vt:lpstr>
      <vt:lpstr>奇偶数问题—四进程共享一个缓冲区</vt:lpstr>
      <vt:lpstr>奇偶数问题—四进程共享N个缓冲区</vt:lpstr>
      <vt:lpstr>幸福家庭问题</vt:lpstr>
      <vt:lpstr>前趋图</vt:lpstr>
      <vt:lpstr>围棋拣子问题</vt:lpstr>
      <vt:lpstr>围棋拣子问题—参考答案</vt:lpstr>
      <vt:lpstr>围棋拣子问题—讨论</vt:lpstr>
      <vt:lpstr>围棋拣子问题—讨论</vt:lpstr>
      <vt:lpstr>两产品入库问题</vt:lpstr>
      <vt:lpstr>两产品入库问题（Cont.）</vt:lpstr>
      <vt:lpstr>两产品入库问题（Cont.）</vt:lpstr>
      <vt:lpstr>两产品入库问题（Cont.）</vt:lpstr>
      <vt:lpstr>题型讲解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通过邮箱进行辩论（研统考2014）</vt:lpstr>
      <vt:lpstr>通过邮箱进行辩论（续）</vt:lpstr>
      <vt:lpstr>通过邮箱进行辩论（续）</vt:lpstr>
      <vt:lpstr>通过邮箱进行辩论（参考答案）</vt:lpstr>
      <vt:lpstr>通过邮箱进行辩论（参考答案）</vt:lpstr>
      <vt:lpstr>保证并发度的情况下实现临界资源互斥</vt:lpstr>
      <vt:lpstr>保证并发度的情况下实现临界资源互斥</vt:lpstr>
      <vt:lpstr>保证并发度的情况下实现临界资源互斥</vt:lpstr>
      <vt:lpstr>保证并发度的情况下实现临界资源互斥</vt:lpstr>
      <vt:lpstr>无限长的消息队列</vt:lpstr>
      <vt:lpstr>阅览室人数控制</vt:lpstr>
      <vt:lpstr>用同一批流媒体数据比较多个播放器的性能</vt:lpstr>
      <vt:lpstr>网站维护操作与浏览操作协调问题</vt:lpstr>
      <vt:lpstr>汽车过桥问题</vt:lpstr>
      <vt:lpstr>读者写者问题的进一步讨论</vt:lpstr>
      <vt:lpstr>读者写者问题的进一步讨论</vt:lpstr>
      <vt:lpstr>PowerPoint 演示文稿</vt:lpstr>
      <vt:lpstr>writer</vt:lpstr>
      <vt:lpstr>reader</vt:lpstr>
      <vt:lpstr>PowerPoint 演示文稿</vt:lpstr>
      <vt:lpstr>PowerPoint 演示文稿</vt:lpstr>
      <vt:lpstr>PowerPoint 演示文稿</vt:lpstr>
      <vt:lpstr>自行车装配问题-1</vt:lpstr>
      <vt:lpstr>信号量与同步问题的进一步讨论</vt:lpstr>
      <vt:lpstr>PowerPoint 演示文稿</vt:lpstr>
      <vt:lpstr>比较：整型信号量</vt:lpstr>
      <vt:lpstr>自行车装配问题-2</vt:lpstr>
      <vt:lpstr>自行车装配问题-3</vt:lpstr>
      <vt:lpstr>自行车装配问题-4</vt:lpstr>
      <vt:lpstr>自行车装配问题-5</vt:lpstr>
      <vt:lpstr>和尚取水、饮水问题</vt:lpstr>
      <vt:lpstr>和尚取水、饮水问题</vt:lpstr>
      <vt:lpstr>和尚取水、饮水问题</vt:lpstr>
      <vt:lpstr>和尚取水、饮水问题</vt:lpstr>
      <vt:lpstr>PowerPoint 演示文稿</vt:lpstr>
      <vt:lpstr>PowerPoint 演示文稿</vt:lpstr>
      <vt:lpstr>课后阅读：Nachos中的信号量</vt:lpstr>
      <vt:lpstr>课后阅读：Nachos中Semaphore</vt:lpstr>
      <vt:lpstr>课后阅读：Nachos中Semaphore</vt:lpstr>
      <vt:lpstr>课后阅读：Nachos中Semaphore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Process Synchronization</dc:title>
  <cp:lastModifiedBy>han</cp:lastModifiedBy>
  <cp:revision>760</cp:revision>
  <dcterms:modified xsi:type="dcterms:W3CDTF">2021-09-29T13:39:46Z</dcterms:modified>
</cp:coreProperties>
</file>